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handoutMasterIdLst>
    <p:handoutMasterId r:id="rId64"/>
  </p:handoutMasterIdLst>
  <p:sldIdLst>
    <p:sldId id="500" r:id="rId2"/>
    <p:sldId id="501" r:id="rId3"/>
    <p:sldId id="257" r:id="rId4"/>
    <p:sldId id="420" r:id="rId5"/>
    <p:sldId id="421" r:id="rId6"/>
    <p:sldId id="471" r:id="rId7"/>
    <p:sldId id="422" r:id="rId8"/>
    <p:sldId id="423" r:id="rId9"/>
    <p:sldId id="424" r:id="rId10"/>
    <p:sldId id="425" r:id="rId11"/>
    <p:sldId id="472" r:id="rId12"/>
    <p:sldId id="426" r:id="rId13"/>
    <p:sldId id="427" r:id="rId14"/>
    <p:sldId id="428" r:id="rId15"/>
    <p:sldId id="473" r:id="rId16"/>
    <p:sldId id="429" r:id="rId17"/>
    <p:sldId id="430" r:id="rId18"/>
    <p:sldId id="431" r:id="rId19"/>
    <p:sldId id="432" r:id="rId20"/>
    <p:sldId id="434" r:id="rId21"/>
    <p:sldId id="474" r:id="rId22"/>
    <p:sldId id="435" r:id="rId23"/>
    <p:sldId id="436" r:id="rId24"/>
    <p:sldId id="437" r:id="rId25"/>
    <p:sldId id="438" r:id="rId26"/>
    <p:sldId id="480" r:id="rId27"/>
    <p:sldId id="481" r:id="rId28"/>
    <p:sldId id="482" r:id="rId29"/>
    <p:sldId id="483" r:id="rId30"/>
    <p:sldId id="484" r:id="rId31"/>
    <p:sldId id="485" r:id="rId32"/>
    <p:sldId id="439" r:id="rId33"/>
    <p:sldId id="440" r:id="rId34"/>
    <p:sldId id="441" r:id="rId35"/>
    <p:sldId id="443" r:id="rId36"/>
    <p:sldId id="444" r:id="rId37"/>
    <p:sldId id="445" r:id="rId38"/>
    <p:sldId id="475" r:id="rId39"/>
    <p:sldId id="446" r:id="rId40"/>
    <p:sldId id="476" r:id="rId41"/>
    <p:sldId id="447" r:id="rId42"/>
    <p:sldId id="448" r:id="rId43"/>
    <p:sldId id="449" r:id="rId44"/>
    <p:sldId id="450" r:id="rId45"/>
    <p:sldId id="451" r:id="rId46"/>
    <p:sldId id="452" r:id="rId47"/>
    <p:sldId id="453" r:id="rId48"/>
    <p:sldId id="454" r:id="rId49"/>
    <p:sldId id="455" r:id="rId50"/>
    <p:sldId id="486" r:id="rId51"/>
    <p:sldId id="457" r:id="rId52"/>
    <p:sldId id="458" r:id="rId53"/>
    <p:sldId id="459" r:id="rId54"/>
    <p:sldId id="460" r:id="rId55"/>
    <p:sldId id="461" r:id="rId56"/>
    <p:sldId id="462" r:id="rId57"/>
    <p:sldId id="463" r:id="rId58"/>
    <p:sldId id="464" r:id="rId59"/>
    <p:sldId id="465" r:id="rId60"/>
    <p:sldId id="487" r:id="rId61"/>
    <p:sldId id="332" r:id="rId62"/>
  </p:sldIdLst>
  <p:sldSz cx="9144000" cy="6858000" type="screen4x3"/>
  <p:notesSz cx="7102475" cy="10233025"/>
  <p:defaultTextStyle>
    <a:defPPr>
      <a:defRPr lang="en-US"/>
    </a:defPPr>
    <a:lvl1pPr algn="l" rtl="0" eaLnBrk="0" fontAlgn="base" hangingPunct="0">
      <a:spcBef>
        <a:spcPct val="0"/>
      </a:spcBef>
      <a:spcAft>
        <a:spcPct val="0"/>
      </a:spcAft>
      <a:defRPr sz="22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2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2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2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200" kern="1200">
        <a:solidFill>
          <a:schemeClr val="tx1"/>
        </a:solidFill>
        <a:latin typeface="Times New Roman" panose="02020603050405020304" pitchFamily="18" charset="0"/>
        <a:ea typeface="+mn-ea"/>
        <a:cs typeface="+mn-cs"/>
      </a:defRPr>
    </a:lvl5pPr>
    <a:lvl6pPr marL="2286000" algn="l" defTabSz="914400" rtl="0" eaLnBrk="1" latinLnBrk="0" hangingPunct="1">
      <a:defRPr sz="2200" kern="1200">
        <a:solidFill>
          <a:schemeClr val="tx1"/>
        </a:solidFill>
        <a:latin typeface="Times New Roman" panose="02020603050405020304" pitchFamily="18" charset="0"/>
        <a:ea typeface="+mn-ea"/>
        <a:cs typeface="+mn-cs"/>
      </a:defRPr>
    </a:lvl6pPr>
    <a:lvl7pPr marL="2743200" algn="l" defTabSz="914400" rtl="0" eaLnBrk="1" latinLnBrk="0" hangingPunct="1">
      <a:defRPr sz="2200" kern="1200">
        <a:solidFill>
          <a:schemeClr val="tx1"/>
        </a:solidFill>
        <a:latin typeface="Times New Roman" panose="02020603050405020304" pitchFamily="18" charset="0"/>
        <a:ea typeface="+mn-ea"/>
        <a:cs typeface="+mn-cs"/>
      </a:defRPr>
    </a:lvl7pPr>
    <a:lvl8pPr marL="3200400" algn="l" defTabSz="914400" rtl="0" eaLnBrk="1" latinLnBrk="0" hangingPunct="1">
      <a:defRPr sz="2200" kern="1200">
        <a:solidFill>
          <a:schemeClr val="tx1"/>
        </a:solidFill>
        <a:latin typeface="Times New Roman" panose="02020603050405020304" pitchFamily="18" charset="0"/>
        <a:ea typeface="+mn-ea"/>
        <a:cs typeface="+mn-cs"/>
      </a:defRPr>
    </a:lvl8pPr>
    <a:lvl9pPr marL="3657600" algn="l" defTabSz="914400" rtl="0" eaLnBrk="1" latinLnBrk="0" hangingPunct="1">
      <a:defRPr sz="22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4C9FF"/>
    <a:srgbClr val="DEBDFF"/>
    <a:srgbClr val="C2C2C2"/>
    <a:srgbClr val="DBB7FF"/>
    <a:srgbClr val="CC99FF"/>
    <a:srgbClr val="666699"/>
    <a:srgbClr val="0000FF"/>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49" autoAdjust="0"/>
    <p:restoredTop sz="94595" autoAdjust="0"/>
  </p:normalViewPr>
  <p:slideViewPr>
    <p:cSldViewPr>
      <p:cViewPr varScale="1">
        <p:scale>
          <a:sx n="67" d="100"/>
          <a:sy n="67" d="100"/>
        </p:scale>
        <p:origin x="-145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72"/>
    </p:cViewPr>
  </p:sorterViewPr>
  <p:notesViewPr>
    <p:cSldViewPr>
      <p:cViewPr varScale="1">
        <p:scale>
          <a:sx n="51" d="100"/>
          <a:sy n="51" d="100"/>
        </p:scale>
        <p:origin x="2928" y="78"/>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5893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3078163"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lvl1pPr defTabSz="990600" eaLnBrk="1" hangingPunct="1">
              <a:lnSpc>
                <a:spcPct val="100000"/>
              </a:lnSpc>
              <a:spcBef>
                <a:spcPct val="0"/>
              </a:spcBef>
              <a:buFontTx/>
              <a:buNone/>
              <a:defRPr sz="1300" smtClean="0"/>
            </a:lvl1pPr>
          </a:lstStyle>
          <a:p>
            <a:pPr>
              <a:defRPr/>
            </a:pPr>
            <a:endParaRPr lang="en-US"/>
          </a:p>
        </p:txBody>
      </p:sp>
      <p:sp>
        <p:nvSpPr>
          <p:cNvPr id="36867" name="Rectangle 3"/>
          <p:cNvSpPr>
            <a:spLocks noGrp="1" noChangeArrowheads="1"/>
          </p:cNvSpPr>
          <p:nvPr>
            <p:ph type="dt" idx="1"/>
          </p:nvPr>
        </p:nvSpPr>
        <p:spPr bwMode="auto">
          <a:xfrm>
            <a:off x="4024313" y="0"/>
            <a:ext cx="3078162"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lvl1pPr algn="r" defTabSz="990600" eaLnBrk="1" hangingPunct="1">
              <a:lnSpc>
                <a:spcPct val="100000"/>
              </a:lnSpc>
              <a:spcBef>
                <a:spcPct val="0"/>
              </a:spcBef>
              <a:buFontTx/>
              <a:buNone/>
              <a:defRPr sz="13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992188" y="766763"/>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6869" name="Rectangle 5"/>
          <p:cNvSpPr>
            <a:spLocks noGrp="1" noChangeArrowheads="1"/>
          </p:cNvSpPr>
          <p:nvPr>
            <p:ph type="body" sz="quarter" idx="3"/>
          </p:nvPr>
        </p:nvSpPr>
        <p:spPr bwMode="auto">
          <a:xfrm>
            <a:off x="947738" y="4860925"/>
            <a:ext cx="5207000" cy="4605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57" tIns="49528" rIns="99057" bIns="495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9721850"/>
            <a:ext cx="3078163"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57" tIns="49528" rIns="99057" bIns="49528" numCol="1" anchor="b" anchorCtr="0" compatLnSpc="1">
            <a:prstTxWarp prst="textNoShape">
              <a:avLst/>
            </a:prstTxWarp>
          </a:bodyPr>
          <a:lstStyle>
            <a:lvl1pPr defTabSz="990600" eaLnBrk="1" hangingPunct="1">
              <a:lnSpc>
                <a:spcPct val="100000"/>
              </a:lnSpc>
              <a:spcBef>
                <a:spcPct val="0"/>
              </a:spcBef>
              <a:buFontTx/>
              <a:buNone/>
              <a:defRPr sz="1300" smtClean="0"/>
            </a:lvl1pPr>
          </a:lstStyle>
          <a:p>
            <a:pPr>
              <a:defRPr/>
            </a:pPr>
            <a:endParaRPr lang="en-US"/>
          </a:p>
        </p:txBody>
      </p:sp>
      <p:sp>
        <p:nvSpPr>
          <p:cNvPr id="36871" name="Rectangle 7"/>
          <p:cNvSpPr>
            <a:spLocks noGrp="1" noChangeArrowheads="1"/>
          </p:cNvSpPr>
          <p:nvPr>
            <p:ph type="sldNum" sz="quarter" idx="5"/>
          </p:nvPr>
        </p:nvSpPr>
        <p:spPr bwMode="auto">
          <a:xfrm>
            <a:off x="4024313" y="9721850"/>
            <a:ext cx="3078162" cy="511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9057" tIns="49528" rIns="99057" bIns="49528" numCol="1" anchor="b" anchorCtr="0" compatLnSpc="1">
            <a:prstTxWarp prst="textNoShape">
              <a:avLst/>
            </a:prstTxWarp>
          </a:bodyPr>
          <a:lstStyle>
            <a:lvl1pPr algn="r" defTabSz="990600" eaLnBrk="1" hangingPunct="1">
              <a:lnSpc>
                <a:spcPct val="100000"/>
              </a:lnSpc>
              <a:spcBef>
                <a:spcPct val="0"/>
              </a:spcBef>
              <a:buFontTx/>
              <a:buNone/>
              <a:defRPr sz="1300" smtClean="0"/>
            </a:lvl1pPr>
          </a:lstStyle>
          <a:p>
            <a:pPr>
              <a:defRPr/>
            </a:pPr>
            <a:fld id="{3521FB09-559D-4FF1-B250-AA9676DA4E94}" type="slidenum">
              <a:rPr lang="en-US"/>
              <a:pPr>
                <a:defRPr/>
              </a:pPr>
              <a:t>‹#›</a:t>
            </a:fld>
            <a:endParaRPr lang="en-US"/>
          </a:p>
        </p:txBody>
      </p:sp>
    </p:spTree>
    <p:extLst>
      <p:ext uri="{BB962C8B-B14F-4D97-AF65-F5344CB8AC3E}">
        <p14:creationId xmlns:p14="http://schemas.microsoft.com/office/powerpoint/2010/main" xmlns="" val="2793129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4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xmlns="" val="321867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p:nvPr>
        </p:nvSpPr>
        <p:spPr/>
        <p:txBody>
          <a:bodyPr/>
          <a:lstStyle>
            <a:lvl1pPr>
              <a:defRPr sz="28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39365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latin typeface="Arial" panose="020B0604020202020204" pitchFamily="34" charset="0"/>
                <a:cs typeface="Arial" panose="020B0604020202020204" pitchFamily="34" charset="0"/>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smtClean="0"/>
              <a:t>Click to edit Master text styles</a:t>
            </a:r>
          </a:p>
        </p:txBody>
      </p:sp>
      <p:sp>
        <p:nvSpPr>
          <p:cNvPr id="4" name="Slide Number Placeholder 4"/>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BB9D89A1-4C50-4DFC-8CF4-F37BC40ABD6F}" type="slidenum">
              <a:rPr lang="en-US"/>
              <a:pPr>
                <a:defRPr/>
              </a:pPr>
              <a:t>‹#›</a:t>
            </a:fld>
            <a:endParaRPr lang="en-US"/>
          </a:p>
        </p:txBody>
      </p:sp>
    </p:spTree>
    <p:extLst>
      <p:ext uri="{BB962C8B-B14F-4D97-AF65-F5344CB8AC3E}">
        <p14:creationId xmlns:p14="http://schemas.microsoft.com/office/powerpoint/2010/main" xmlns="" val="1247698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447800"/>
            <a:ext cx="41529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447800"/>
            <a:ext cx="41529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E36C2898-93B0-44C7-950F-20336D3F36F6}" type="slidenum">
              <a:rPr lang="en-US"/>
              <a:pPr>
                <a:defRPr/>
              </a:pPr>
              <a:t>‹#›</a:t>
            </a:fld>
            <a:endParaRPr lang="en-US"/>
          </a:p>
        </p:txBody>
      </p:sp>
    </p:spTree>
    <p:extLst>
      <p:ext uri="{BB962C8B-B14F-4D97-AF65-F5344CB8AC3E}">
        <p14:creationId xmlns:p14="http://schemas.microsoft.com/office/powerpoint/2010/main" xmlns="" val="317290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7"/>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969FB568-648F-4E2D-A60C-E930BF0BCC6C}" type="slidenum">
              <a:rPr lang="en-US"/>
              <a:pPr>
                <a:defRPr/>
              </a:pPr>
              <a:t>‹#›</a:t>
            </a:fld>
            <a:endParaRPr lang="en-US"/>
          </a:p>
        </p:txBody>
      </p:sp>
    </p:spTree>
    <p:extLst>
      <p:ext uri="{BB962C8B-B14F-4D97-AF65-F5344CB8AC3E}">
        <p14:creationId xmlns:p14="http://schemas.microsoft.com/office/powerpoint/2010/main" xmlns="" val="901568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3"/>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2AADEEB0-8F66-411A-86F9-8F211B15DD64}" type="slidenum">
              <a:rPr lang="en-US"/>
              <a:pPr>
                <a:defRPr/>
              </a:pPr>
              <a:t>‹#›</a:t>
            </a:fld>
            <a:endParaRPr lang="en-US"/>
          </a:p>
        </p:txBody>
      </p:sp>
    </p:spTree>
    <p:extLst>
      <p:ext uri="{BB962C8B-B14F-4D97-AF65-F5344CB8AC3E}">
        <p14:creationId xmlns:p14="http://schemas.microsoft.com/office/powerpoint/2010/main" xmlns="" val="2224964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2"/>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9055AEA1-9BAC-45F3-8614-099BC39FFB97}" type="slidenum">
              <a:rPr lang="en-US"/>
              <a:pPr>
                <a:defRPr/>
              </a:pPr>
              <a:t>‹#›</a:t>
            </a:fld>
            <a:endParaRPr lang="en-US"/>
          </a:p>
        </p:txBody>
      </p:sp>
    </p:spTree>
    <p:extLst>
      <p:ext uri="{BB962C8B-B14F-4D97-AF65-F5344CB8AC3E}">
        <p14:creationId xmlns:p14="http://schemas.microsoft.com/office/powerpoint/2010/main" xmlns="" val="392978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5"/>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3DD09DD4-C965-45C7-916D-AF3E0039FD10}" type="slidenum">
              <a:rPr lang="en-US"/>
              <a:pPr>
                <a:defRPr/>
              </a:pPr>
              <a:t>‹#›</a:t>
            </a:fld>
            <a:endParaRPr lang="en-US"/>
          </a:p>
        </p:txBody>
      </p:sp>
    </p:spTree>
    <p:extLst>
      <p:ext uri="{BB962C8B-B14F-4D97-AF65-F5344CB8AC3E}">
        <p14:creationId xmlns:p14="http://schemas.microsoft.com/office/powerpoint/2010/main" xmlns="" val="3267068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Slide Number Placeholder 5"/>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ADFA8CD4-24BD-4459-813E-5ABE4034A7E1}" type="slidenum">
              <a:rPr lang="en-US"/>
              <a:pPr>
                <a:defRPr/>
              </a:pPr>
              <a:t>‹#›</a:t>
            </a:fld>
            <a:endParaRPr lang="en-US"/>
          </a:p>
        </p:txBody>
      </p:sp>
    </p:spTree>
    <p:extLst>
      <p:ext uri="{BB962C8B-B14F-4D97-AF65-F5344CB8AC3E}">
        <p14:creationId xmlns:p14="http://schemas.microsoft.com/office/powerpoint/2010/main" xmlns="" val="745519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5D3C0B6B-44DE-43FF-AE08-19CD87F3AC0A}" type="slidenum">
              <a:rPr lang="en-US"/>
              <a:pPr>
                <a:defRPr/>
              </a:pPr>
              <a:t>‹#›</a:t>
            </a:fld>
            <a:endParaRPr lang="en-US"/>
          </a:p>
        </p:txBody>
      </p:sp>
    </p:spTree>
    <p:extLst>
      <p:ext uri="{BB962C8B-B14F-4D97-AF65-F5344CB8AC3E}">
        <p14:creationId xmlns:p14="http://schemas.microsoft.com/office/powerpoint/2010/main" xmlns="" val="134464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a:xfrm>
            <a:off x="8382000" y="6553200"/>
            <a:ext cx="762000" cy="304800"/>
          </a:xfrm>
          <a:prstGeom prst="rect">
            <a:avLst/>
          </a:prstGeom>
        </p:spPr>
        <p:txBody>
          <a:bodyPr/>
          <a:lstStyle>
            <a:lvl1pPr>
              <a:defRPr smtClean="0"/>
            </a:lvl1pPr>
          </a:lstStyle>
          <a:p>
            <a:pPr>
              <a:defRPr/>
            </a:pPr>
            <a:fld id="{E0870313-9B35-484D-A6A9-674620147BBF}" type="slidenum">
              <a:rPr lang="en-US"/>
              <a:pPr>
                <a:defRPr/>
              </a:pPr>
              <a:t>‹#›</a:t>
            </a:fld>
            <a:endParaRPr lang="en-US"/>
          </a:p>
        </p:txBody>
      </p:sp>
    </p:spTree>
    <p:extLst>
      <p:ext uri="{BB962C8B-B14F-4D97-AF65-F5344CB8AC3E}">
        <p14:creationId xmlns:p14="http://schemas.microsoft.com/office/powerpoint/2010/main" xmlns="" val="2218157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447800"/>
            <a:ext cx="84582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6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2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111667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7" y="2667000"/>
            <a:ext cx="9144000" cy="1143000"/>
          </a:xfrm>
        </p:spPr>
        <p:txBody>
          <a:bodyPr/>
          <a:lstStyle/>
          <a:p>
            <a:r>
              <a:rPr lang="en-US" dirty="0" smtClean="0"/>
              <a:t>Continuation of….</a:t>
            </a:r>
            <a:br>
              <a:rPr lang="en-US" dirty="0" smtClean="0"/>
            </a:br>
            <a:r>
              <a:rPr lang="en-US" dirty="0" smtClean="0"/>
              <a:t/>
            </a:r>
            <a:br>
              <a:rPr lang="en-US" dirty="0" smtClean="0"/>
            </a:br>
            <a:r>
              <a:rPr lang="en-US" dirty="0" smtClean="0"/>
              <a:t>Execution Process Group</a:t>
            </a:r>
            <a:br>
              <a:rPr lang="en-US" dirty="0" smtClean="0"/>
            </a:br>
            <a:r>
              <a:rPr lang="en-US" dirty="0" smtClean="0"/>
              <a:t>“</a:t>
            </a:r>
            <a:r>
              <a:rPr lang="en-US" sz="3600" i="1" dirty="0" smtClean="0"/>
              <a:t>Monitoring and Controlling Approach”</a:t>
            </a:r>
            <a:endParaRPr lang="en-US" sz="3600" i="1" dirty="0"/>
          </a:p>
        </p:txBody>
      </p:sp>
      <p:sp>
        <p:nvSpPr>
          <p:cNvPr id="3" name="Slide Number Placeholder 2"/>
          <p:cNvSpPr>
            <a:spLocks noGrp="1"/>
          </p:cNvSpPr>
          <p:nvPr>
            <p:ph type="sldNum" sz="quarter" idx="10"/>
          </p:nvPr>
        </p:nvSpPr>
        <p:spPr/>
        <p:txBody>
          <a:bodyPr/>
          <a:lstStyle/>
          <a:p>
            <a:pPr>
              <a:defRPr/>
            </a:pPr>
            <a:fld id="{2AADEEB0-8F66-411A-86F9-8F211B15DD64}" type="slidenum">
              <a:rPr lang="en-US" smtClean="0"/>
              <a:pPr>
                <a:defRPr/>
              </a:pPr>
              <a:t>2</a:t>
            </a:fld>
            <a:endParaRPr lang="en-US" dirty="0"/>
          </a:p>
        </p:txBody>
      </p:sp>
    </p:spTree>
    <p:extLst>
      <p:ext uri="{BB962C8B-B14F-4D97-AF65-F5344CB8AC3E}">
        <p14:creationId xmlns:p14="http://schemas.microsoft.com/office/powerpoint/2010/main" xmlns="" val="2332372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533400" y="2590800"/>
            <a:ext cx="9220200" cy="1219200"/>
          </a:xfrm>
        </p:spPr>
        <p:txBody>
          <a:bodyPr anchor="ctr"/>
          <a:lstStyle/>
          <a:p>
            <a:pPr algn="l" eaLnBrk="1" hangingPunct="1"/>
            <a:r>
              <a:rPr lang="en-US" sz="2200" b="1" dirty="0"/>
              <a:t>Lesson 9: Executing Project Work</a:t>
            </a:r>
            <a:br>
              <a:rPr lang="en-US" sz="2200" b="1" dirty="0"/>
            </a:br>
            <a:r>
              <a:rPr lang="en-US" sz="2200" dirty="0"/>
              <a:t>Topic 9A: Identify the Direct and Manage Project Execution Process</a:t>
            </a:r>
            <a:br>
              <a:rPr lang="en-US" sz="2200" dirty="0"/>
            </a:br>
            <a:r>
              <a:rPr lang="en-US" sz="2200" dirty="0"/>
              <a:t>Topic 9B: Execute a Quality Assurance Plan</a:t>
            </a:r>
            <a:br>
              <a:rPr lang="en-US" sz="2200" dirty="0"/>
            </a:br>
            <a:r>
              <a:rPr lang="en-US" sz="2200" dirty="0"/>
              <a:t>Topic 9C: Acquire the Project Team</a:t>
            </a:r>
            <a:br>
              <a:rPr lang="en-US" sz="2200" dirty="0"/>
            </a:br>
            <a:r>
              <a:rPr lang="en-US" sz="2200" dirty="0"/>
              <a:t>Topic 9D: Develop the Project Team</a:t>
            </a:r>
            <a:br>
              <a:rPr lang="en-US" sz="2200" dirty="0"/>
            </a:br>
            <a:r>
              <a:rPr lang="en-US" sz="2200" dirty="0"/>
              <a:t>Topic 9E: Manage the Project Team</a:t>
            </a:r>
            <a:br>
              <a:rPr lang="en-US" sz="2200" dirty="0"/>
            </a:br>
            <a:endParaRPr lang="en-US" sz="2200"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929DC31-081A-403E-BF14-07C9C9A7958B}" type="slidenum">
              <a:rPr lang="en-US" sz="1400"/>
              <a:pPr>
                <a:lnSpc>
                  <a:spcPct val="100000"/>
                </a:lnSpc>
                <a:spcBef>
                  <a:spcPct val="0"/>
                </a:spcBef>
                <a:buFontTx/>
                <a:buNone/>
              </a:pPr>
              <a:t>4</a:t>
            </a:fld>
            <a:endParaRPr lang="en-US" sz="1400"/>
          </a:p>
        </p:txBody>
      </p:sp>
      <p:sp>
        <p:nvSpPr>
          <p:cNvPr id="43012" name="Rectangle 2"/>
          <p:cNvSpPr>
            <a:spLocks noGrp="1" noChangeArrowheads="1"/>
          </p:cNvSpPr>
          <p:nvPr>
            <p:ph type="title"/>
          </p:nvPr>
        </p:nvSpPr>
        <p:spPr/>
        <p:txBody>
          <a:bodyPr/>
          <a:lstStyle/>
          <a:p>
            <a:pPr eaLnBrk="1" hangingPunct="1"/>
            <a:r>
              <a:rPr lang="en-US" sz="4000" smtClean="0"/>
              <a:t>Executing Tasks for Project Quality Management</a:t>
            </a:r>
          </a:p>
        </p:txBody>
      </p:sp>
      <p:sp>
        <p:nvSpPr>
          <p:cNvPr id="43013" name="Rectangle 3"/>
          <p:cNvSpPr>
            <a:spLocks noGrp="1" noChangeArrowheads="1"/>
          </p:cNvSpPr>
          <p:nvPr>
            <p:ph type="body" idx="1"/>
          </p:nvPr>
        </p:nvSpPr>
        <p:spPr/>
        <p:txBody>
          <a:bodyPr/>
          <a:lstStyle/>
          <a:p>
            <a:pPr eaLnBrk="1" hangingPunct="1"/>
            <a:r>
              <a:rPr lang="en-US" b="1" smtClean="0"/>
              <a:t>Quality assurance </a:t>
            </a:r>
          </a:p>
          <a:p>
            <a:pPr lvl="1" eaLnBrk="1" hangingPunct="1"/>
            <a:r>
              <a:rPr lang="en-US" smtClean="0"/>
              <a:t>includes all the activities </a:t>
            </a:r>
          </a:p>
          <a:p>
            <a:pPr lvl="2" eaLnBrk="1" hangingPunct="1"/>
            <a:r>
              <a:rPr lang="en-US" smtClean="0"/>
              <a:t>related to satisfying the relevant quality standards for a project.</a:t>
            </a:r>
          </a:p>
          <a:p>
            <a:pPr lvl="1" eaLnBrk="1" hangingPunct="1"/>
            <a:r>
              <a:rPr lang="en-US" smtClean="0"/>
              <a:t>Another goal of quality assurance </a:t>
            </a:r>
          </a:p>
          <a:p>
            <a:pPr lvl="2" eaLnBrk="1" hangingPunct="1"/>
            <a:r>
              <a:rPr lang="en-US" smtClean="0"/>
              <a:t>is continual quality improvement.</a:t>
            </a:r>
          </a:p>
          <a:p>
            <a:pPr lvl="1" eaLnBrk="1" hangingPunct="1"/>
            <a:r>
              <a:rPr lang="en-US" smtClean="0"/>
              <a:t>Key outputs of quality assurance </a:t>
            </a:r>
          </a:p>
          <a:p>
            <a:pPr lvl="2" eaLnBrk="1" hangingPunct="1"/>
            <a:r>
              <a:rPr lang="en-US" smtClean="0"/>
              <a:t>include recommended corrective actions </a:t>
            </a:r>
          </a:p>
          <a:p>
            <a:pPr lvl="3" eaLnBrk="1" hangingPunct="1"/>
            <a:r>
              <a:rPr lang="en-US" smtClean="0"/>
              <a:t>and project plan updates.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6B8C7D5A-30EE-4BB9-88AD-8E44F6A8314B}" type="slidenum">
              <a:rPr lang="en-US" sz="1400"/>
              <a:pPr>
                <a:lnSpc>
                  <a:spcPct val="100000"/>
                </a:lnSpc>
                <a:spcBef>
                  <a:spcPct val="0"/>
                </a:spcBef>
                <a:buFontTx/>
                <a:buNone/>
              </a:pPr>
              <a:t>5</a:t>
            </a:fld>
            <a:endParaRPr lang="en-US" sz="1400"/>
          </a:p>
        </p:txBody>
      </p:sp>
      <p:sp>
        <p:nvSpPr>
          <p:cNvPr id="44036" name="Rectangle 2"/>
          <p:cNvSpPr>
            <a:spLocks noGrp="1" noChangeArrowheads="1"/>
          </p:cNvSpPr>
          <p:nvPr>
            <p:ph type="title"/>
          </p:nvPr>
        </p:nvSpPr>
        <p:spPr>
          <a:xfrm>
            <a:off x="0" y="0"/>
            <a:ext cx="9144000" cy="609600"/>
          </a:xfrm>
        </p:spPr>
        <p:txBody>
          <a:bodyPr/>
          <a:lstStyle/>
          <a:p>
            <a:pPr eaLnBrk="1" hangingPunct="1"/>
            <a:r>
              <a:rPr lang="en-US" dirty="0" smtClean="0"/>
              <a:t>Quality Improvement Techniques</a:t>
            </a:r>
          </a:p>
        </p:txBody>
      </p:sp>
      <p:sp>
        <p:nvSpPr>
          <p:cNvPr id="44037" name="Rectangle 3"/>
          <p:cNvSpPr>
            <a:spLocks noGrp="1" noChangeArrowheads="1"/>
          </p:cNvSpPr>
          <p:nvPr>
            <p:ph type="body" idx="1"/>
          </p:nvPr>
        </p:nvSpPr>
        <p:spPr>
          <a:xfrm>
            <a:off x="152400" y="685800"/>
            <a:ext cx="8839200" cy="5562600"/>
          </a:xfrm>
        </p:spPr>
        <p:txBody>
          <a:bodyPr/>
          <a:lstStyle/>
          <a:p>
            <a:pPr eaLnBrk="1" hangingPunct="1">
              <a:lnSpc>
                <a:spcPct val="80000"/>
              </a:lnSpc>
            </a:pPr>
            <a:r>
              <a:rPr lang="en-US" b="1" dirty="0" smtClean="0"/>
              <a:t>Benchmarking </a:t>
            </a:r>
          </a:p>
          <a:p>
            <a:pPr lvl="1" eaLnBrk="1" hangingPunct="1">
              <a:lnSpc>
                <a:spcPct val="80000"/>
              </a:lnSpc>
            </a:pPr>
            <a:r>
              <a:rPr lang="en-US" sz="2200" dirty="0" smtClean="0"/>
              <a:t>generates ideas for quality improvements </a:t>
            </a:r>
          </a:p>
          <a:p>
            <a:pPr lvl="1" eaLnBrk="1" hangingPunct="1">
              <a:lnSpc>
                <a:spcPct val="80000"/>
              </a:lnSpc>
            </a:pPr>
            <a:r>
              <a:rPr lang="en-US" sz="2200" dirty="0" smtClean="0"/>
              <a:t>by comparing specific project practices or product characteristics </a:t>
            </a:r>
          </a:p>
          <a:p>
            <a:pPr lvl="2" eaLnBrk="1" hangingPunct="1">
              <a:lnSpc>
                <a:spcPct val="80000"/>
              </a:lnSpc>
            </a:pPr>
            <a:r>
              <a:rPr lang="en-US" sz="2000" dirty="0" smtClean="0"/>
              <a:t>to those of other projects or products within or outside of the organization itself </a:t>
            </a:r>
          </a:p>
          <a:p>
            <a:pPr lvl="2" eaLnBrk="1" hangingPunct="1">
              <a:lnSpc>
                <a:spcPct val="80000"/>
              </a:lnSpc>
            </a:pPr>
            <a:r>
              <a:rPr lang="en-US" sz="2000" dirty="0" smtClean="0"/>
              <a:t>for example, training costs per employee and course ratings </a:t>
            </a:r>
          </a:p>
          <a:p>
            <a:pPr lvl="3" eaLnBrk="1" hangingPunct="1">
              <a:lnSpc>
                <a:spcPct val="80000"/>
              </a:lnSpc>
            </a:pPr>
            <a:r>
              <a:rPr lang="en-US" sz="2000" dirty="0" smtClean="0"/>
              <a:t>Comparing to other firms</a:t>
            </a:r>
          </a:p>
          <a:p>
            <a:pPr lvl="4" eaLnBrk="1" hangingPunct="1">
              <a:lnSpc>
                <a:spcPct val="80000"/>
              </a:lnSpc>
            </a:pPr>
            <a:r>
              <a:rPr lang="en-US" sz="1800" dirty="0" smtClean="0"/>
              <a:t>are benchmarks</a:t>
            </a:r>
          </a:p>
          <a:p>
            <a:pPr eaLnBrk="1" hangingPunct="1">
              <a:lnSpc>
                <a:spcPct val="80000"/>
              </a:lnSpc>
            </a:pPr>
            <a:r>
              <a:rPr lang="en-US" dirty="0" smtClean="0"/>
              <a:t>A </a:t>
            </a:r>
            <a:r>
              <a:rPr lang="en-US" b="1" dirty="0" smtClean="0"/>
              <a:t>quality audit </a:t>
            </a:r>
          </a:p>
          <a:p>
            <a:pPr lvl="1" eaLnBrk="1" hangingPunct="1">
              <a:lnSpc>
                <a:spcPct val="80000"/>
              </a:lnSpc>
            </a:pPr>
            <a:r>
              <a:rPr lang="en-US" sz="2200" dirty="0" smtClean="0"/>
              <a:t>is a structured review of specific quality management activities </a:t>
            </a:r>
          </a:p>
          <a:p>
            <a:pPr lvl="2" eaLnBrk="1" hangingPunct="1">
              <a:lnSpc>
                <a:spcPct val="80000"/>
              </a:lnSpc>
            </a:pPr>
            <a:r>
              <a:rPr lang="en-US" sz="2000" dirty="0" smtClean="0"/>
              <a:t>that helps identify lessons learned, </a:t>
            </a:r>
          </a:p>
          <a:p>
            <a:pPr lvl="3" eaLnBrk="1" hangingPunct="1">
              <a:lnSpc>
                <a:spcPct val="80000"/>
              </a:lnSpc>
            </a:pPr>
            <a:r>
              <a:rPr lang="en-US" sz="2000" dirty="0" smtClean="0"/>
              <a:t>which could improve performance on current or future projects</a:t>
            </a:r>
          </a:p>
          <a:p>
            <a:pPr lvl="2" eaLnBrk="1" hangingPunct="1">
              <a:lnSpc>
                <a:spcPct val="80000"/>
              </a:lnSpc>
            </a:pPr>
            <a:r>
              <a:rPr lang="en-US" sz="2000" dirty="0" smtClean="0"/>
              <a:t>Ex) Sending out a monthly survey asking employees</a:t>
            </a:r>
          </a:p>
          <a:p>
            <a:pPr lvl="3" eaLnBrk="1" hangingPunct="1">
              <a:lnSpc>
                <a:spcPct val="80000"/>
              </a:lnSpc>
            </a:pPr>
            <a:r>
              <a:rPr lang="en-US" sz="2000" dirty="0" smtClean="0"/>
              <a:t>When they need the training?</a:t>
            </a:r>
          </a:p>
          <a:p>
            <a:pPr lvl="3" eaLnBrk="1" hangingPunct="1">
              <a:lnSpc>
                <a:spcPct val="80000"/>
              </a:lnSpc>
            </a:pPr>
            <a:r>
              <a:rPr lang="en-US" sz="2000" dirty="0" smtClean="0"/>
              <a:t>Is it helping improve their product?</a:t>
            </a:r>
          </a:p>
          <a:p>
            <a:pPr lvl="3" eaLnBrk="1" hangingPunct="1">
              <a:lnSpc>
                <a:spcPct val="80000"/>
              </a:lnSpc>
            </a:pPr>
            <a:r>
              <a:rPr lang="en-US" sz="2000" dirty="0" smtClean="0"/>
              <a:t>If the survey result rate is decreased</a:t>
            </a:r>
          </a:p>
          <a:p>
            <a:pPr lvl="4" eaLnBrk="1" hangingPunct="1">
              <a:lnSpc>
                <a:spcPct val="80000"/>
              </a:lnSpc>
            </a:pPr>
            <a:r>
              <a:rPr lang="en-US" sz="1800" dirty="0" smtClean="0"/>
              <a:t>Need to take corrective actions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B1FD8219-6089-413A-A94D-BB07B697A932}" type="slidenum">
              <a:rPr lang="en-US" sz="1400"/>
              <a:pPr>
                <a:lnSpc>
                  <a:spcPct val="100000"/>
                </a:lnSpc>
                <a:spcBef>
                  <a:spcPct val="0"/>
                </a:spcBef>
                <a:buFontTx/>
                <a:buNone/>
              </a:pPr>
              <a:t>6</a:t>
            </a:fld>
            <a:endParaRPr lang="en-US" sz="1400"/>
          </a:p>
        </p:txBody>
      </p:sp>
      <p:sp>
        <p:nvSpPr>
          <p:cNvPr id="45060" name="Rectangle 2"/>
          <p:cNvSpPr>
            <a:spLocks noGrp="1" noChangeArrowheads="1"/>
          </p:cNvSpPr>
          <p:nvPr>
            <p:ph type="title"/>
          </p:nvPr>
        </p:nvSpPr>
        <p:spPr>
          <a:xfrm>
            <a:off x="0" y="457200"/>
            <a:ext cx="9144000" cy="609600"/>
          </a:xfrm>
        </p:spPr>
        <p:txBody>
          <a:bodyPr/>
          <a:lstStyle/>
          <a:p>
            <a:pPr eaLnBrk="1" hangingPunct="1"/>
            <a:r>
              <a:rPr lang="en-US" dirty="0" smtClean="0"/>
              <a:t>Quality Improvement Techniques (Cont’d)</a:t>
            </a:r>
          </a:p>
        </p:txBody>
      </p:sp>
      <p:sp>
        <p:nvSpPr>
          <p:cNvPr id="45061" name="Rectangle 3"/>
          <p:cNvSpPr>
            <a:spLocks noGrp="1" noChangeArrowheads="1"/>
          </p:cNvSpPr>
          <p:nvPr>
            <p:ph type="body" idx="1"/>
          </p:nvPr>
        </p:nvSpPr>
        <p:spPr>
          <a:xfrm>
            <a:off x="304800" y="1600200"/>
            <a:ext cx="8839200" cy="5257800"/>
          </a:xfrm>
        </p:spPr>
        <p:txBody>
          <a:bodyPr/>
          <a:lstStyle/>
          <a:p>
            <a:pPr eaLnBrk="1" hangingPunct="1"/>
            <a:r>
              <a:rPr lang="en-US" b="1" dirty="0" smtClean="0"/>
              <a:t>Cause-and-effect diagrams</a:t>
            </a:r>
          </a:p>
          <a:p>
            <a:pPr lvl="1" eaLnBrk="1" hangingPunct="1"/>
            <a:r>
              <a:rPr lang="en-US" dirty="0" smtClean="0"/>
              <a:t>also called fishbone diagrams </a:t>
            </a:r>
          </a:p>
          <a:p>
            <a:pPr lvl="2" eaLnBrk="1" hangingPunct="1"/>
            <a:r>
              <a:rPr lang="en-US" dirty="0" smtClean="0"/>
              <a:t>(because their structure resembles a fishbone) </a:t>
            </a:r>
          </a:p>
          <a:p>
            <a:pPr lvl="1" eaLnBrk="1" hangingPunct="1"/>
            <a:r>
              <a:rPr lang="en-US" dirty="0" smtClean="0"/>
              <a:t>or Ishikawa diagrams (named after their founder) </a:t>
            </a:r>
          </a:p>
          <a:p>
            <a:pPr lvl="1" eaLnBrk="1" hangingPunct="1"/>
            <a:r>
              <a:rPr lang="en-US" dirty="0" smtClean="0"/>
              <a:t>can assist in ensuring and improving quality </a:t>
            </a:r>
          </a:p>
          <a:p>
            <a:pPr lvl="2" eaLnBrk="1" hangingPunct="1"/>
            <a:r>
              <a:rPr lang="en-US" dirty="0" smtClean="0"/>
              <a:t>by finding the root causes of quality problems.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FBABE509-EE42-4B06-8A82-D38EE94E0347}" type="slidenum">
              <a:rPr lang="en-US" sz="1400"/>
              <a:pPr>
                <a:lnSpc>
                  <a:spcPct val="100000"/>
                </a:lnSpc>
                <a:spcBef>
                  <a:spcPct val="0"/>
                </a:spcBef>
                <a:buFontTx/>
                <a:buNone/>
              </a:pPr>
              <a:t>7</a:t>
            </a:fld>
            <a:endParaRPr lang="en-US" sz="1400"/>
          </a:p>
        </p:txBody>
      </p:sp>
      <p:sp>
        <p:nvSpPr>
          <p:cNvPr id="46084" name="Rectangle 2"/>
          <p:cNvSpPr>
            <a:spLocks noGrp="1" noChangeArrowheads="1"/>
          </p:cNvSpPr>
          <p:nvPr>
            <p:ph type="title"/>
          </p:nvPr>
        </p:nvSpPr>
        <p:spPr/>
        <p:txBody>
          <a:bodyPr/>
          <a:lstStyle/>
          <a:p>
            <a:pPr eaLnBrk="1" hangingPunct="1"/>
            <a:r>
              <a:rPr lang="en-US" dirty="0" smtClean="0"/>
              <a:t>Sample Recommended Corrective Actions</a:t>
            </a:r>
          </a:p>
        </p:txBody>
      </p:sp>
      <p:sp>
        <p:nvSpPr>
          <p:cNvPr id="46085" name="Rectangle 3"/>
          <p:cNvSpPr>
            <a:spLocks noGrp="1" noChangeArrowheads="1"/>
          </p:cNvSpPr>
          <p:nvPr>
            <p:ph type="body" idx="1"/>
          </p:nvPr>
        </p:nvSpPr>
        <p:spPr/>
        <p:txBody>
          <a:bodyPr/>
          <a:lstStyle/>
          <a:p>
            <a:pPr eaLnBrk="1" hangingPunct="1"/>
            <a:r>
              <a:rPr lang="en-US" dirty="0" smtClean="0"/>
              <a:t>Problem: The prototype supplier management course had less than 3.5 ratings.</a:t>
            </a:r>
          </a:p>
          <a:p>
            <a:pPr eaLnBrk="1" hangingPunct="1"/>
            <a:r>
              <a:rPr lang="en-US" dirty="0" smtClean="0"/>
              <a:t>Approach: </a:t>
            </a:r>
          </a:p>
          <a:p>
            <a:pPr lvl="1" eaLnBrk="1" hangingPunct="1"/>
            <a:r>
              <a:rPr lang="en-US" sz="2200" dirty="0" smtClean="0"/>
              <a:t>Kristin’s team reviewed the course evaluations </a:t>
            </a:r>
          </a:p>
          <a:p>
            <a:pPr lvl="1" eaLnBrk="1" hangingPunct="1"/>
            <a:r>
              <a:rPr lang="en-US" sz="2200" dirty="0" smtClean="0"/>
              <a:t>and contacted some course participants </a:t>
            </a:r>
          </a:p>
          <a:p>
            <a:pPr lvl="2" eaLnBrk="1" hangingPunct="1"/>
            <a:r>
              <a:rPr lang="en-US" sz="2000" dirty="0" smtClean="0"/>
              <a:t>to find that the CD/ROM course was the source of the low ratings</a:t>
            </a:r>
          </a:p>
          <a:p>
            <a:pPr lvl="2" eaLnBrk="1" hangingPunct="1"/>
            <a:r>
              <a:rPr lang="en-US" sz="2000" dirty="0" smtClean="0"/>
              <a:t>They created a </a:t>
            </a:r>
            <a:r>
              <a:rPr lang="en-US" sz="2000" dirty="0" smtClean="0">
                <a:solidFill>
                  <a:srgbClr val="CC0000"/>
                </a:solidFill>
              </a:rPr>
              <a:t>cause-and-effect diagram</a:t>
            </a:r>
            <a:r>
              <a:rPr lang="en-US" sz="2000" dirty="0" smtClean="0"/>
              <a:t> (next slide)</a:t>
            </a:r>
          </a:p>
          <a:p>
            <a:pPr lvl="3" eaLnBrk="1" hangingPunct="1"/>
            <a:r>
              <a:rPr lang="en-US" sz="2000" dirty="0" smtClean="0"/>
              <a:t>to find the root cause of those low ratings. </a:t>
            </a:r>
          </a:p>
          <a:p>
            <a:pPr eaLnBrk="1" hangingPunct="1"/>
            <a:r>
              <a:rPr lang="en-US" dirty="0" smtClean="0"/>
              <a:t>Solution: </a:t>
            </a:r>
          </a:p>
          <a:p>
            <a:pPr lvl="1" eaLnBrk="1" hangingPunct="1"/>
            <a:r>
              <a:rPr lang="en-US" sz="2200" dirty="0" smtClean="0"/>
              <a:t>They recommended that the discussion board and chat room features of the Web-based course </a:t>
            </a:r>
          </a:p>
          <a:p>
            <a:pPr lvl="2" eaLnBrk="1" hangingPunct="1"/>
            <a:r>
              <a:rPr lang="en-US" sz="2000" dirty="0" smtClean="0"/>
              <a:t>be integrated into the CD-ROM course to improve interactivity.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7"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84CEA8C6-FE47-4FD4-96CD-B71094588CD3}" type="slidenum">
              <a:rPr lang="en-US" sz="1400"/>
              <a:pPr>
                <a:lnSpc>
                  <a:spcPct val="100000"/>
                </a:lnSpc>
                <a:spcBef>
                  <a:spcPct val="0"/>
                </a:spcBef>
                <a:buFontTx/>
                <a:buNone/>
              </a:pPr>
              <a:t>8</a:t>
            </a:fld>
            <a:endParaRPr lang="en-US" sz="1400"/>
          </a:p>
        </p:txBody>
      </p:sp>
      <p:sp>
        <p:nvSpPr>
          <p:cNvPr id="47108" name="Rectangle 4"/>
          <p:cNvSpPr>
            <a:spLocks noGrp="1" noChangeArrowheads="1"/>
          </p:cNvSpPr>
          <p:nvPr>
            <p:ph type="title"/>
          </p:nvPr>
        </p:nvSpPr>
        <p:spPr>
          <a:xfrm>
            <a:off x="0" y="0"/>
            <a:ext cx="9144000" cy="685800"/>
          </a:xfrm>
        </p:spPr>
        <p:txBody>
          <a:bodyPr/>
          <a:lstStyle/>
          <a:p>
            <a:pPr eaLnBrk="1" hangingPunct="1"/>
            <a:r>
              <a:rPr lang="en-US" sz="3200" smtClean="0"/>
              <a:t>Figure 6-5. Sample Cause and Effect Diagram</a:t>
            </a:r>
          </a:p>
        </p:txBody>
      </p:sp>
      <p:pic>
        <p:nvPicPr>
          <p:cNvPr id="47109" name="Picture 6" descr="Fig06-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09600"/>
            <a:ext cx="9144000" cy="6008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AF7BE79B-4191-4A84-8721-EA09419DB0F9}" type="slidenum">
              <a:rPr lang="en-US" sz="1400"/>
              <a:pPr>
                <a:lnSpc>
                  <a:spcPct val="100000"/>
                </a:lnSpc>
                <a:spcBef>
                  <a:spcPct val="0"/>
                </a:spcBef>
                <a:buFontTx/>
                <a:buNone/>
              </a:pPr>
              <a:t>9</a:t>
            </a:fld>
            <a:endParaRPr lang="en-US" sz="1400"/>
          </a:p>
        </p:txBody>
      </p:sp>
      <p:sp>
        <p:nvSpPr>
          <p:cNvPr id="48132" name="Rectangle 2"/>
          <p:cNvSpPr>
            <a:spLocks noGrp="1" noChangeArrowheads="1"/>
          </p:cNvSpPr>
          <p:nvPr>
            <p:ph type="title"/>
          </p:nvPr>
        </p:nvSpPr>
        <p:spPr/>
        <p:txBody>
          <a:bodyPr/>
          <a:lstStyle/>
          <a:p>
            <a:pPr eaLnBrk="1" hangingPunct="1"/>
            <a:r>
              <a:rPr lang="en-US" dirty="0" smtClean="0"/>
              <a:t>Executing Tasks for Project Human Resource Management</a:t>
            </a:r>
          </a:p>
        </p:txBody>
      </p:sp>
      <p:sp>
        <p:nvSpPr>
          <p:cNvPr id="48133" name="Rectangle 3"/>
          <p:cNvSpPr>
            <a:spLocks noGrp="1" noChangeArrowheads="1"/>
          </p:cNvSpPr>
          <p:nvPr>
            <p:ph type="body" idx="1"/>
          </p:nvPr>
        </p:nvSpPr>
        <p:spPr/>
        <p:txBody>
          <a:bodyPr/>
          <a:lstStyle/>
          <a:p>
            <a:pPr eaLnBrk="1" hangingPunct="1"/>
            <a:r>
              <a:rPr lang="en-US" smtClean="0"/>
              <a:t>Effective project human resource management </a:t>
            </a:r>
          </a:p>
          <a:p>
            <a:pPr lvl="1" eaLnBrk="1" hangingPunct="1"/>
            <a:r>
              <a:rPr lang="en-US" smtClean="0"/>
              <a:t>is crucial to project execution.</a:t>
            </a:r>
          </a:p>
          <a:p>
            <a:pPr lvl="1" eaLnBrk="1" hangingPunct="1"/>
            <a:r>
              <a:rPr lang="en-US" smtClean="0"/>
              <a:t>The two main tasks project managers perform include </a:t>
            </a:r>
          </a:p>
          <a:p>
            <a:pPr lvl="2" eaLnBrk="1" hangingPunct="1"/>
            <a:r>
              <a:rPr lang="en-US" smtClean="0"/>
              <a:t>acquiring the project team </a:t>
            </a:r>
          </a:p>
          <a:p>
            <a:pPr lvl="2" eaLnBrk="1" hangingPunct="1"/>
            <a:r>
              <a:rPr lang="en-US" smtClean="0"/>
              <a:t>and developing the project team.</a:t>
            </a:r>
          </a:p>
          <a:p>
            <a:pPr eaLnBrk="1" hangingPunct="1"/>
            <a:r>
              <a:rPr lang="en-US" smtClean="0"/>
              <a:t>Key outputs include </a:t>
            </a:r>
          </a:p>
          <a:p>
            <a:pPr lvl="1" eaLnBrk="1" hangingPunct="1"/>
            <a:r>
              <a:rPr lang="en-US" smtClean="0"/>
              <a:t>staffing updates </a:t>
            </a:r>
          </a:p>
          <a:p>
            <a:pPr lvl="1" eaLnBrk="1" hangingPunct="1"/>
            <a:r>
              <a:rPr lang="en-US" smtClean="0"/>
              <a:t>and team performance assessments.</a:t>
            </a:r>
          </a:p>
          <a:p>
            <a:pPr eaLnBrk="1" hangingPunct="1"/>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4055F47C-DB9D-43A4-B36E-1DB4A30CE58D}" type="slidenum">
              <a:rPr lang="en-US" sz="1400"/>
              <a:pPr>
                <a:lnSpc>
                  <a:spcPct val="100000"/>
                </a:lnSpc>
                <a:spcBef>
                  <a:spcPct val="0"/>
                </a:spcBef>
                <a:buFontTx/>
                <a:buNone/>
              </a:pPr>
              <a:t>10</a:t>
            </a:fld>
            <a:endParaRPr lang="en-US" sz="1400"/>
          </a:p>
        </p:txBody>
      </p:sp>
      <p:sp>
        <p:nvSpPr>
          <p:cNvPr id="49156" name="Rectangle 2"/>
          <p:cNvSpPr>
            <a:spLocks noGrp="1" noChangeArrowheads="1"/>
          </p:cNvSpPr>
          <p:nvPr>
            <p:ph type="title"/>
          </p:nvPr>
        </p:nvSpPr>
        <p:spPr>
          <a:xfrm>
            <a:off x="0" y="0"/>
            <a:ext cx="9144000" cy="609600"/>
          </a:xfrm>
        </p:spPr>
        <p:txBody>
          <a:bodyPr/>
          <a:lstStyle/>
          <a:p>
            <a:pPr eaLnBrk="1" hangingPunct="1"/>
            <a:r>
              <a:rPr lang="en-US" sz="3200" dirty="0" smtClean="0"/>
              <a:t>Motivation</a:t>
            </a:r>
          </a:p>
        </p:txBody>
      </p:sp>
      <p:sp>
        <p:nvSpPr>
          <p:cNvPr id="49157" name="Rectangle 3"/>
          <p:cNvSpPr>
            <a:spLocks noGrp="1" noChangeArrowheads="1"/>
          </p:cNvSpPr>
          <p:nvPr>
            <p:ph type="body" idx="1"/>
          </p:nvPr>
        </p:nvSpPr>
        <p:spPr>
          <a:xfrm>
            <a:off x="304800" y="762000"/>
            <a:ext cx="8458200" cy="5486400"/>
          </a:xfrm>
        </p:spPr>
        <p:txBody>
          <a:bodyPr/>
          <a:lstStyle/>
          <a:p>
            <a:pPr eaLnBrk="1" hangingPunct="1"/>
            <a:r>
              <a:rPr lang="en-US" smtClean="0"/>
              <a:t>Project managers must understand motivation theories </a:t>
            </a:r>
          </a:p>
          <a:p>
            <a:pPr lvl="1" eaLnBrk="1" hangingPunct="1"/>
            <a:r>
              <a:rPr lang="en-US" sz="2200" smtClean="0"/>
              <a:t>to effectively execute projects.</a:t>
            </a:r>
          </a:p>
          <a:p>
            <a:pPr eaLnBrk="1" hangingPunct="1"/>
            <a:r>
              <a:rPr lang="en-US" smtClean="0"/>
              <a:t>Psychologists, managers, coworkers, teachers, parents, and most people in general still struggle </a:t>
            </a:r>
          </a:p>
          <a:p>
            <a:pPr lvl="1" eaLnBrk="1" hangingPunct="1"/>
            <a:r>
              <a:rPr lang="en-US" sz="2200" smtClean="0"/>
              <a:t>to understand what motivates people, or why they do what they do.</a:t>
            </a:r>
          </a:p>
          <a:p>
            <a:pPr eaLnBrk="1" hangingPunct="1"/>
            <a:r>
              <a:rPr lang="en-US" b="1" smtClean="0"/>
              <a:t>Intrinsic motivation </a:t>
            </a:r>
          </a:p>
          <a:p>
            <a:pPr lvl="1" eaLnBrk="1" hangingPunct="1"/>
            <a:r>
              <a:rPr lang="en-US" sz="2200" smtClean="0"/>
              <a:t>causes people to participate in an activity for their own enjoyment.</a:t>
            </a:r>
          </a:p>
          <a:p>
            <a:pPr eaLnBrk="1" hangingPunct="1"/>
            <a:r>
              <a:rPr lang="en-US" b="1" smtClean="0"/>
              <a:t>Extrinsic motivation </a:t>
            </a:r>
          </a:p>
          <a:p>
            <a:pPr lvl="1" eaLnBrk="1" hangingPunct="1"/>
            <a:r>
              <a:rPr lang="en-US" sz="2200" smtClean="0"/>
              <a:t>causes people to do something for a reward or to avoid a penalty.</a:t>
            </a:r>
          </a:p>
          <a:p>
            <a:pPr eaLnBrk="1" hangingPunct="1"/>
            <a:r>
              <a:rPr lang="en-US" smtClean="0"/>
              <a:t>Maslow suggested that </a:t>
            </a:r>
          </a:p>
          <a:p>
            <a:pPr lvl="1" eaLnBrk="1" hangingPunct="1"/>
            <a:r>
              <a:rPr lang="en-US" sz="2200" smtClean="0"/>
              <a:t>people’s behaviors are guided or motivated by a sequence of needs.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Footer Placeholder 3"/>
          <p:cNvSpPr>
            <a:spLocks noGrp="1"/>
          </p:cNvSpPr>
          <p:nvPr>
            <p:ph type="ftr" sz="quarter" idx="4294967295"/>
          </p:nvPr>
        </p:nvSpPr>
        <p:spPr bwMode="auto">
          <a:xfrm>
            <a:off x="381000" y="6553200"/>
            <a:ext cx="7620000" cy="3048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eaLnBrk="1" hangingPunct="1"/>
            <a:r>
              <a:rPr lang="en-US"/>
              <a:t>Introduction to Project Management                               Copyright 2005</a:t>
            </a:r>
          </a:p>
        </p:txBody>
      </p:sp>
      <p:sp>
        <p:nvSpPr>
          <p:cNvPr id="5017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C7EBE28-43B5-47DA-A2DB-844421646A91}" type="slidenum">
              <a:rPr lang="en-US" sz="1400"/>
              <a:pPr>
                <a:lnSpc>
                  <a:spcPct val="100000"/>
                </a:lnSpc>
                <a:spcBef>
                  <a:spcPct val="0"/>
                </a:spcBef>
                <a:buFontTx/>
                <a:buNone/>
              </a:pPr>
              <a:t>11</a:t>
            </a:fld>
            <a:endParaRPr lang="en-US" sz="1400"/>
          </a:p>
        </p:txBody>
      </p:sp>
      <p:sp>
        <p:nvSpPr>
          <p:cNvPr id="50180" name="Rectangle 2"/>
          <p:cNvSpPr>
            <a:spLocks noGrp="1" noChangeArrowheads="1"/>
          </p:cNvSpPr>
          <p:nvPr>
            <p:ph type="title"/>
          </p:nvPr>
        </p:nvSpPr>
        <p:spPr>
          <a:xfrm>
            <a:off x="0" y="0"/>
            <a:ext cx="9144000" cy="609600"/>
          </a:xfrm>
        </p:spPr>
        <p:txBody>
          <a:bodyPr/>
          <a:lstStyle/>
          <a:p>
            <a:pPr eaLnBrk="1" hangingPunct="1"/>
            <a:r>
              <a:rPr lang="en-US" sz="3200" smtClean="0"/>
              <a:t>Maslow’s Hierarchy of Needs</a:t>
            </a:r>
          </a:p>
        </p:txBody>
      </p:sp>
      <p:sp>
        <p:nvSpPr>
          <p:cNvPr id="50181" name="Rectangle 3"/>
          <p:cNvSpPr>
            <a:spLocks noGrp="1" noChangeArrowheads="1"/>
          </p:cNvSpPr>
          <p:nvPr>
            <p:ph type="body" idx="1"/>
          </p:nvPr>
        </p:nvSpPr>
        <p:spPr>
          <a:xfrm>
            <a:off x="304800" y="762000"/>
            <a:ext cx="8458200" cy="5486400"/>
          </a:xfrm>
        </p:spPr>
        <p:txBody>
          <a:bodyPr/>
          <a:lstStyle/>
          <a:p>
            <a:pPr eaLnBrk="1" hangingPunct="1">
              <a:lnSpc>
                <a:spcPct val="80000"/>
              </a:lnSpc>
            </a:pPr>
            <a:r>
              <a:rPr lang="en-US" smtClean="0"/>
              <a:t>Human has unique qualities of human behavior</a:t>
            </a:r>
          </a:p>
          <a:p>
            <a:pPr lvl="1" eaLnBrk="1" hangingPunct="1">
              <a:lnSpc>
                <a:spcPct val="80000"/>
              </a:lnSpc>
            </a:pPr>
            <a:r>
              <a:rPr lang="en-US" sz="2200" smtClean="0"/>
              <a:t>Love, self-esteem, belonging, self-expression, and creativity</a:t>
            </a:r>
          </a:p>
          <a:p>
            <a:pPr lvl="1" eaLnBrk="1" hangingPunct="1">
              <a:lnSpc>
                <a:spcPct val="80000"/>
              </a:lnSpc>
            </a:pPr>
            <a:r>
              <a:rPr lang="en-US" sz="2200" smtClean="0"/>
              <a:t>These enable people to make independent choices</a:t>
            </a:r>
          </a:p>
          <a:p>
            <a:pPr eaLnBrk="1" hangingPunct="1">
              <a:lnSpc>
                <a:spcPct val="80000"/>
              </a:lnSpc>
            </a:pPr>
            <a:r>
              <a:rPr lang="en-US" smtClean="0"/>
              <a:t>People’s behaviors are guided or motivated </a:t>
            </a:r>
          </a:p>
          <a:p>
            <a:pPr lvl="1" eaLnBrk="1" hangingPunct="1">
              <a:lnSpc>
                <a:spcPct val="80000"/>
              </a:lnSpc>
            </a:pPr>
            <a:r>
              <a:rPr lang="en-US" sz="2200" smtClean="0"/>
              <a:t>by sequence of needs</a:t>
            </a:r>
          </a:p>
          <a:p>
            <a:pPr lvl="2" eaLnBrk="1" hangingPunct="1">
              <a:lnSpc>
                <a:spcPct val="80000"/>
              </a:lnSpc>
            </a:pPr>
            <a:r>
              <a:rPr lang="en-US" sz="2000" smtClean="0"/>
              <a:t>Physiological needs</a:t>
            </a:r>
          </a:p>
          <a:p>
            <a:pPr lvl="3" eaLnBrk="1" hangingPunct="1">
              <a:lnSpc>
                <a:spcPct val="80000"/>
              </a:lnSpc>
            </a:pPr>
            <a:r>
              <a:rPr lang="en-US" sz="2000" smtClean="0"/>
              <a:t>Air, water, food</a:t>
            </a:r>
          </a:p>
          <a:p>
            <a:pPr lvl="2" eaLnBrk="1" hangingPunct="1">
              <a:lnSpc>
                <a:spcPct val="80000"/>
              </a:lnSpc>
            </a:pPr>
            <a:r>
              <a:rPr lang="en-US" sz="2000" smtClean="0"/>
              <a:t>Safety needs</a:t>
            </a:r>
          </a:p>
          <a:p>
            <a:pPr lvl="3" eaLnBrk="1" hangingPunct="1">
              <a:lnSpc>
                <a:spcPct val="80000"/>
              </a:lnSpc>
            </a:pPr>
            <a:r>
              <a:rPr lang="en-US" sz="2000" smtClean="0"/>
              <a:t>Having friends, belonging to groups, having a sense of community</a:t>
            </a:r>
          </a:p>
          <a:p>
            <a:pPr lvl="2" eaLnBrk="1" hangingPunct="1">
              <a:lnSpc>
                <a:spcPct val="80000"/>
              </a:lnSpc>
            </a:pPr>
            <a:r>
              <a:rPr lang="en-US" sz="2000" smtClean="0"/>
              <a:t>Social needs</a:t>
            </a:r>
          </a:p>
          <a:p>
            <a:pPr lvl="2" eaLnBrk="1" hangingPunct="1">
              <a:lnSpc>
                <a:spcPct val="80000"/>
              </a:lnSpc>
            </a:pPr>
            <a:r>
              <a:rPr lang="en-US" sz="2000" smtClean="0"/>
              <a:t>Esteem needs</a:t>
            </a:r>
          </a:p>
          <a:p>
            <a:pPr lvl="3" eaLnBrk="1" hangingPunct="1">
              <a:lnSpc>
                <a:spcPct val="80000"/>
              </a:lnSpc>
            </a:pPr>
            <a:r>
              <a:rPr lang="en-US" sz="2000" smtClean="0"/>
              <a:t>Personal achievement, recognition, and respect</a:t>
            </a:r>
          </a:p>
          <a:p>
            <a:pPr lvl="2" eaLnBrk="1" hangingPunct="1">
              <a:lnSpc>
                <a:spcPct val="80000"/>
              </a:lnSpc>
            </a:pPr>
            <a:r>
              <a:rPr lang="en-US" sz="2000" smtClean="0"/>
              <a:t>Self-Actualization needs</a:t>
            </a:r>
          </a:p>
          <a:p>
            <a:pPr lvl="3" eaLnBrk="1" hangingPunct="1">
              <a:lnSpc>
                <a:spcPct val="80000"/>
              </a:lnSpc>
            </a:pPr>
            <a:r>
              <a:rPr lang="en-US" sz="2000" smtClean="0"/>
              <a:t>Sense of fulfillment</a:t>
            </a:r>
          </a:p>
          <a:p>
            <a:pPr lvl="3" eaLnBrk="1" hangingPunct="1">
              <a:lnSpc>
                <a:spcPct val="80000"/>
              </a:lnSpc>
            </a:pPr>
            <a:r>
              <a:rPr lang="en-US" sz="2000" smtClean="0"/>
              <a:t>belief that one is working to his or her potential</a:t>
            </a:r>
          </a:p>
          <a:p>
            <a:pPr lvl="1" eaLnBrk="1" hangingPunct="1">
              <a:lnSpc>
                <a:spcPct val="80000"/>
              </a:lnSpc>
            </a:pPr>
            <a:r>
              <a:rPr lang="en-US" sz="2200" smtClean="0"/>
              <a:t>Each level of hierarchy is a prerequisite for the level above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3"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5F9BC6B-8971-465A-8761-90C7B1E2CF46}" type="slidenum">
              <a:rPr lang="en-US" sz="1400"/>
              <a:pPr>
                <a:lnSpc>
                  <a:spcPct val="100000"/>
                </a:lnSpc>
                <a:spcBef>
                  <a:spcPct val="0"/>
                </a:spcBef>
                <a:buFontTx/>
                <a:buNone/>
              </a:pPr>
              <a:t>12</a:t>
            </a:fld>
            <a:endParaRPr lang="en-US" sz="1400"/>
          </a:p>
        </p:txBody>
      </p:sp>
      <p:sp>
        <p:nvSpPr>
          <p:cNvPr id="51204" name="Rectangle 2"/>
          <p:cNvSpPr>
            <a:spLocks noGrp="1" noChangeArrowheads="1"/>
          </p:cNvSpPr>
          <p:nvPr>
            <p:ph type="title"/>
          </p:nvPr>
        </p:nvSpPr>
        <p:spPr/>
        <p:txBody>
          <a:bodyPr/>
          <a:lstStyle/>
          <a:p>
            <a:pPr eaLnBrk="1" hangingPunct="1"/>
            <a:r>
              <a:rPr lang="en-US" sz="4000" smtClean="0"/>
              <a:t>Figure 6-6. Maslow’s Hierarchy of Needs</a:t>
            </a:r>
          </a:p>
        </p:txBody>
      </p:sp>
      <p:pic>
        <p:nvPicPr>
          <p:cNvPr id="51205" name="Picture 4" descr="Fig06-0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838200"/>
            <a:ext cx="8610600" cy="552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A5414A2-31AB-4D7D-B39E-D026D2E7305E}" type="slidenum">
              <a:rPr lang="en-US" sz="1400"/>
              <a:pPr>
                <a:lnSpc>
                  <a:spcPct val="100000"/>
                </a:lnSpc>
                <a:spcBef>
                  <a:spcPct val="0"/>
                </a:spcBef>
                <a:buFontTx/>
                <a:buNone/>
              </a:pPr>
              <a:t>13</a:t>
            </a:fld>
            <a:endParaRPr lang="en-US" sz="1400"/>
          </a:p>
        </p:txBody>
      </p:sp>
      <p:sp>
        <p:nvSpPr>
          <p:cNvPr id="52228" name="Rectangle 2"/>
          <p:cNvSpPr>
            <a:spLocks noGrp="1" noChangeArrowheads="1"/>
          </p:cNvSpPr>
          <p:nvPr>
            <p:ph type="title"/>
          </p:nvPr>
        </p:nvSpPr>
        <p:spPr>
          <a:xfrm>
            <a:off x="0" y="0"/>
            <a:ext cx="9144000" cy="685800"/>
          </a:xfrm>
        </p:spPr>
        <p:txBody>
          <a:bodyPr/>
          <a:lstStyle/>
          <a:p>
            <a:pPr eaLnBrk="1" hangingPunct="1"/>
            <a:r>
              <a:rPr lang="en-US" dirty="0" smtClean="0"/>
              <a:t>Herzberg’s Motivational and Hygiene Factors</a:t>
            </a:r>
          </a:p>
        </p:txBody>
      </p:sp>
      <p:sp>
        <p:nvSpPr>
          <p:cNvPr id="52229" name="Rectangle 3"/>
          <p:cNvSpPr>
            <a:spLocks noGrp="1" noChangeArrowheads="1"/>
          </p:cNvSpPr>
          <p:nvPr>
            <p:ph type="body" idx="1"/>
          </p:nvPr>
        </p:nvSpPr>
        <p:spPr>
          <a:xfrm>
            <a:off x="304800" y="838200"/>
            <a:ext cx="8458200" cy="5410200"/>
          </a:xfrm>
        </p:spPr>
        <p:txBody>
          <a:bodyPr/>
          <a:lstStyle/>
          <a:p>
            <a:pPr eaLnBrk="1" hangingPunct="1">
              <a:lnSpc>
                <a:spcPct val="90000"/>
              </a:lnSpc>
            </a:pPr>
            <a:r>
              <a:rPr lang="en-US" dirty="0" smtClean="0"/>
              <a:t>Frederick Herzberg wrote several famous books and articles </a:t>
            </a:r>
          </a:p>
          <a:p>
            <a:pPr lvl="1" eaLnBrk="1" hangingPunct="1">
              <a:lnSpc>
                <a:spcPct val="90000"/>
              </a:lnSpc>
            </a:pPr>
            <a:r>
              <a:rPr lang="en-US" sz="2200" dirty="0" smtClean="0"/>
              <a:t>about worker motivation. </a:t>
            </a:r>
          </a:p>
          <a:p>
            <a:pPr eaLnBrk="1" hangingPunct="1">
              <a:lnSpc>
                <a:spcPct val="90000"/>
              </a:lnSpc>
            </a:pPr>
            <a:r>
              <a:rPr lang="en-US" dirty="0" smtClean="0"/>
              <a:t>He distinguished between the following:</a:t>
            </a:r>
          </a:p>
          <a:p>
            <a:pPr lvl="1" eaLnBrk="1" hangingPunct="1">
              <a:lnSpc>
                <a:spcPct val="90000"/>
              </a:lnSpc>
            </a:pPr>
            <a:r>
              <a:rPr lang="en-US" sz="2200" dirty="0" smtClean="0"/>
              <a:t>Hygiene factors: </a:t>
            </a:r>
          </a:p>
          <a:p>
            <a:pPr lvl="2" eaLnBrk="1" hangingPunct="1">
              <a:lnSpc>
                <a:spcPct val="90000"/>
              </a:lnSpc>
            </a:pPr>
            <a:r>
              <a:rPr lang="en-US" sz="2000" dirty="0" smtClean="0"/>
              <a:t>Factors that cause dissatisfaction if not present, </a:t>
            </a:r>
          </a:p>
          <a:p>
            <a:pPr lvl="3" eaLnBrk="1" hangingPunct="1">
              <a:lnSpc>
                <a:spcPct val="90000"/>
              </a:lnSpc>
            </a:pPr>
            <a:r>
              <a:rPr lang="en-US" sz="2000" dirty="0" smtClean="0"/>
              <a:t>but </a:t>
            </a:r>
            <a:r>
              <a:rPr lang="en-US" sz="2000" dirty="0" smtClean="0">
                <a:solidFill>
                  <a:srgbClr val="CC0000"/>
                </a:solidFill>
              </a:rPr>
              <a:t>do not</a:t>
            </a:r>
            <a:r>
              <a:rPr lang="en-US" sz="2000" dirty="0" smtClean="0"/>
              <a:t> motivate workers to do more.  </a:t>
            </a:r>
          </a:p>
          <a:p>
            <a:pPr lvl="4" eaLnBrk="1" hangingPunct="1">
              <a:lnSpc>
                <a:spcPct val="90000"/>
              </a:lnSpc>
            </a:pPr>
            <a:r>
              <a:rPr lang="en-US" sz="1800" dirty="0" smtClean="0">
                <a:solidFill>
                  <a:srgbClr val="CC0000"/>
                </a:solidFill>
              </a:rPr>
              <a:t>Does not</a:t>
            </a:r>
            <a:r>
              <a:rPr lang="en-US" sz="1800" dirty="0" smtClean="0"/>
              <a:t> instill motivation</a:t>
            </a:r>
          </a:p>
          <a:p>
            <a:pPr lvl="2" eaLnBrk="1" hangingPunct="1">
              <a:lnSpc>
                <a:spcPct val="90000"/>
              </a:lnSpc>
            </a:pPr>
            <a:r>
              <a:rPr lang="en-US" sz="2000" dirty="0" smtClean="0"/>
              <a:t>Examples include larger salaries, more supervision, and a more attractive work environment.</a:t>
            </a:r>
          </a:p>
          <a:p>
            <a:pPr lvl="1" eaLnBrk="1" hangingPunct="1">
              <a:lnSpc>
                <a:spcPct val="90000"/>
              </a:lnSpc>
            </a:pPr>
            <a:r>
              <a:rPr lang="en-US" sz="2200" dirty="0" smtClean="0"/>
              <a:t>Motivational factors: </a:t>
            </a:r>
          </a:p>
          <a:p>
            <a:pPr lvl="2" eaLnBrk="1" hangingPunct="1">
              <a:lnSpc>
                <a:spcPct val="90000"/>
              </a:lnSpc>
            </a:pPr>
            <a:r>
              <a:rPr lang="en-US" sz="2000" dirty="0" smtClean="0"/>
              <a:t>Factors that cause job satisfaction, </a:t>
            </a:r>
          </a:p>
          <a:p>
            <a:pPr lvl="3" eaLnBrk="1" hangingPunct="1">
              <a:lnSpc>
                <a:spcPct val="90000"/>
              </a:lnSpc>
            </a:pPr>
            <a:r>
              <a:rPr lang="en-US" sz="2000" dirty="0" smtClean="0"/>
              <a:t>such as achievement, recognition, the work itself, responsibility, advancement, and growth.</a:t>
            </a:r>
          </a:p>
          <a:p>
            <a:pPr lvl="3" eaLnBrk="1" hangingPunct="1">
              <a:lnSpc>
                <a:spcPct val="90000"/>
              </a:lnSpc>
            </a:pPr>
            <a:r>
              <a:rPr lang="en-US" sz="2000" dirty="0" smtClean="0"/>
              <a:t>People want to </a:t>
            </a:r>
            <a:r>
              <a:rPr lang="en-US" sz="2000" dirty="0" smtClean="0">
                <a:solidFill>
                  <a:srgbClr val="CC0000"/>
                </a:solidFill>
              </a:rPr>
              <a:t>actualize themselves</a:t>
            </a:r>
            <a:r>
              <a:rPr lang="en-US" sz="2000" dirty="0" smtClean="0"/>
              <a:t> in accordance with Maslow’s Hierarchy of Needs</a:t>
            </a:r>
          </a:p>
          <a:p>
            <a:pPr lvl="4" eaLnBrk="1" hangingPunct="1">
              <a:lnSpc>
                <a:spcPct val="90000"/>
              </a:lnSpc>
            </a:pPr>
            <a:r>
              <a:rPr lang="en-US" sz="1800" dirty="0" smtClean="0"/>
              <a:t>Need stimuli for their growth and  advancement needs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86015E5D-E89E-49E1-A3F8-5E98F2149462}" type="slidenum">
              <a:rPr lang="en-US" sz="1400"/>
              <a:pPr>
                <a:lnSpc>
                  <a:spcPct val="100000"/>
                </a:lnSpc>
                <a:spcBef>
                  <a:spcPct val="0"/>
                </a:spcBef>
                <a:buFontTx/>
                <a:buNone/>
              </a:pPr>
              <a:t>14</a:t>
            </a:fld>
            <a:endParaRPr lang="en-US" sz="1400"/>
          </a:p>
        </p:txBody>
      </p:sp>
      <p:sp>
        <p:nvSpPr>
          <p:cNvPr id="53252" name="Rectangle 2"/>
          <p:cNvSpPr>
            <a:spLocks noGrp="1" noChangeArrowheads="1"/>
          </p:cNvSpPr>
          <p:nvPr>
            <p:ph type="title"/>
          </p:nvPr>
        </p:nvSpPr>
        <p:spPr>
          <a:xfrm>
            <a:off x="0" y="0"/>
            <a:ext cx="9144000" cy="457200"/>
          </a:xfrm>
        </p:spPr>
        <p:txBody>
          <a:bodyPr/>
          <a:lstStyle/>
          <a:p>
            <a:pPr eaLnBrk="1" hangingPunct="1"/>
            <a:r>
              <a:rPr lang="en-US" dirty="0" smtClean="0"/>
              <a:t>McClelland’s Acquired-Needs Theory</a:t>
            </a:r>
          </a:p>
        </p:txBody>
      </p:sp>
      <p:sp>
        <p:nvSpPr>
          <p:cNvPr id="53253" name="Rectangle 3"/>
          <p:cNvSpPr>
            <a:spLocks noGrp="1" noChangeArrowheads="1"/>
          </p:cNvSpPr>
          <p:nvPr>
            <p:ph type="body" idx="1"/>
          </p:nvPr>
        </p:nvSpPr>
        <p:spPr>
          <a:xfrm>
            <a:off x="228600" y="838200"/>
            <a:ext cx="8763000" cy="5410200"/>
          </a:xfrm>
        </p:spPr>
        <p:txBody>
          <a:bodyPr/>
          <a:lstStyle/>
          <a:p>
            <a:pPr eaLnBrk="1" hangingPunct="1">
              <a:lnSpc>
                <a:spcPct val="90000"/>
              </a:lnSpc>
            </a:pPr>
            <a:r>
              <a:rPr lang="en-US" dirty="0" smtClean="0"/>
              <a:t>Specific needs are acquired or learned over time </a:t>
            </a:r>
          </a:p>
          <a:p>
            <a:pPr lvl="1" eaLnBrk="1" hangingPunct="1">
              <a:lnSpc>
                <a:spcPct val="90000"/>
              </a:lnSpc>
            </a:pPr>
            <a:r>
              <a:rPr lang="en-US" sz="2200" dirty="0" smtClean="0"/>
              <a:t>and shaped by life experiences, </a:t>
            </a:r>
          </a:p>
          <a:p>
            <a:pPr eaLnBrk="1" hangingPunct="1">
              <a:lnSpc>
                <a:spcPct val="90000"/>
              </a:lnSpc>
            </a:pPr>
            <a:r>
              <a:rPr lang="en-US" dirty="0" smtClean="0"/>
              <a:t>including:</a:t>
            </a:r>
          </a:p>
          <a:p>
            <a:pPr lvl="1" eaLnBrk="1" hangingPunct="1">
              <a:lnSpc>
                <a:spcPct val="90000"/>
              </a:lnSpc>
            </a:pPr>
            <a:r>
              <a:rPr lang="en-US" sz="2200" dirty="0" smtClean="0"/>
              <a:t>Achievement (</a:t>
            </a:r>
            <a:r>
              <a:rPr lang="en-US" sz="2200" dirty="0" err="1" smtClean="0"/>
              <a:t>nAch</a:t>
            </a:r>
            <a:r>
              <a:rPr lang="en-US" sz="2200" dirty="0" smtClean="0"/>
              <a:t>): </a:t>
            </a:r>
          </a:p>
          <a:p>
            <a:pPr lvl="2" eaLnBrk="1" hangingPunct="1">
              <a:lnSpc>
                <a:spcPct val="90000"/>
              </a:lnSpc>
            </a:pPr>
            <a:r>
              <a:rPr lang="en-US" sz="2000" dirty="0" smtClean="0"/>
              <a:t>People with a high need for achievement </a:t>
            </a:r>
          </a:p>
          <a:p>
            <a:pPr lvl="3" eaLnBrk="1" hangingPunct="1">
              <a:lnSpc>
                <a:spcPct val="90000"/>
              </a:lnSpc>
            </a:pPr>
            <a:r>
              <a:rPr lang="en-US" sz="2000" dirty="0" smtClean="0"/>
              <a:t>like challenging projects with achievable goals and lots of feedback.</a:t>
            </a:r>
          </a:p>
          <a:p>
            <a:pPr lvl="1" eaLnBrk="1" hangingPunct="1">
              <a:lnSpc>
                <a:spcPct val="90000"/>
              </a:lnSpc>
            </a:pPr>
            <a:r>
              <a:rPr lang="en-US" sz="2200" dirty="0" smtClean="0"/>
              <a:t>Affiliation (</a:t>
            </a:r>
            <a:r>
              <a:rPr lang="en-US" sz="2200" dirty="0" err="1" smtClean="0"/>
              <a:t>nAff</a:t>
            </a:r>
            <a:r>
              <a:rPr lang="en-US" sz="2200" dirty="0" smtClean="0"/>
              <a:t>): </a:t>
            </a:r>
          </a:p>
          <a:p>
            <a:pPr lvl="2" eaLnBrk="1" hangingPunct="1">
              <a:lnSpc>
                <a:spcPct val="90000"/>
              </a:lnSpc>
            </a:pPr>
            <a:r>
              <a:rPr lang="en-US" sz="2000" dirty="0" smtClean="0"/>
              <a:t>People with high </a:t>
            </a:r>
            <a:r>
              <a:rPr lang="en-US" sz="2000" dirty="0" err="1" smtClean="0"/>
              <a:t>nAff</a:t>
            </a:r>
            <a:r>
              <a:rPr lang="en-US" sz="2000" dirty="0" smtClean="0"/>
              <a:t> </a:t>
            </a:r>
          </a:p>
          <a:p>
            <a:pPr lvl="3" eaLnBrk="1" hangingPunct="1">
              <a:lnSpc>
                <a:spcPct val="90000"/>
              </a:lnSpc>
            </a:pPr>
            <a:r>
              <a:rPr lang="en-US" sz="2000" dirty="0" smtClean="0"/>
              <a:t>desire harmonious relationships and need to feel accepted by others, </a:t>
            </a:r>
          </a:p>
          <a:p>
            <a:pPr lvl="2" eaLnBrk="1" hangingPunct="1">
              <a:lnSpc>
                <a:spcPct val="90000"/>
              </a:lnSpc>
            </a:pPr>
            <a:r>
              <a:rPr lang="en-US" sz="2000" dirty="0" smtClean="0"/>
              <a:t>so managers should try to create a cooperative work environment for them.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30C0C02E-7A1F-417C-886A-0F4C1DE94B38}" type="slidenum">
              <a:rPr lang="en-US" sz="1400"/>
              <a:pPr>
                <a:lnSpc>
                  <a:spcPct val="100000"/>
                </a:lnSpc>
                <a:spcBef>
                  <a:spcPct val="0"/>
                </a:spcBef>
                <a:buFontTx/>
                <a:buNone/>
              </a:pPr>
              <a:t>15</a:t>
            </a:fld>
            <a:endParaRPr lang="en-US" sz="1400"/>
          </a:p>
        </p:txBody>
      </p:sp>
      <p:sp>
        <p:nvSpPr>
          <p:cNvPr id="54276" name="Rectangle 2"/>
          <p:cNvSpPr>
            <a:spLocks noGrp="1" noChangeArrowheads="1"/>
          </p:cNvSpPr>
          <p:nvPr>
            <p:ph type="title"/>
          </p:nvPr>
        </p:nvSpPr>
        <p:spPr>
          <a:xfrm>
            <a:off x="0" y="0"/>
            <a:ext cx="9144000" cy="457200"/>
          </a:xfrm>
        </p:spPr>
        <p:txBody>
          <a:bodyPr/>
          <a:lstStyle/>
          <a:p>
            <a:pPr eaLnBrk="1" hangingPunct="1"/>
            <a:r>
              <a:rPr lang="en-US" dirty="0" smtClean="0"/>
              <a:t>McClelland’s Acquired-Needs Theory (Cont’d)</a:t>
            </a:r>
          </a:p>
        </p:txBody>
      </p:sp>
      <p:sp>
        <p:nvSpPr>
          <p:cNvPr id="54277" name="Rectangle 3"/>
          <p:cNvSpPr>
            <a:spLocks noGrp="1" noChangeArrowheads="1"/>
          </p:cNvSpPr>
          <p:nvPr>
            <p:ph type="body" idx="1"/>
          </p:nvPr>
        </p:nvSpPr>
        <p:spPr>
          <a:xfrm>
            <a:off x="381000" y="838200"/>
            <a:ext cx="8458200" cy="5638800"/>
          </a:xfrm>
        </p:spPr>
        <p:txBody>
          <a:bodyPr/>
          <a:lstStyle/>
          <a:p>
            <a:pPr lvl="1" eaLnBrk="1" hangingPunct="1">
              <a:lnSpc>
                <a:spcPct val="90000"/>
              </a:lnSpc>
            </a:pPr>
            <a:r>
              <a:rPr lang="en-US" sz="2200" dirty="0" smtClean="0"/>
              <a:t>Power: (</a:t>
            </a:r>
            <a:r>
              <a:rPr lang="en-US" sz="2200" dirty="0" err="1" smtClean="0"/>
              <a:t>nPow</a:t>
            </a:r>
            <a:r>
              <a:rPr lang="en-US" sz="2200" dirty="0" smtClean="0"/>
              <a:t>): </a:t>
            </a:r>
          </a:p>
          <a:p>
            <a:pPr lvl="2" eaLnBrk="1" hangingPunct="1">
              <a:lnSpc>
                <a:spcPct val="90000"/>
              </a:lnSpc>
            </a:pPr>
            <a:r>
              <a:rPr lang="en-US" sz="2200" dirty="0" smtClean="0"/>
              <a:t>People with a need for power </a:t>
            </a:r>
          </a:p>
          <a:p>
            <a:pPr lvl="3" eaLnBrk="1" hangingPunct="1">
              <a:lnSpc>
                <a:spcPct val="90000"/>
              </a:lnSpc>
            </a:pPr>
            <a:r>
              <a:rPr lang="en-US" sz="2000" dirty="0" smtClean="0"/>
              <a:t>desire either personal power (not good) or institutional power (good for the organization). </a:t>
            </a:r>
          </a:p>
          <a:p>
            <a:pPr lvl="2" eaLnBrk="1" hangingPunct="1">
              <a:lnSpc>
                <a:spcPct val="90000"/>
              </a:lnSpc>
            </a:pPr>
            <a:r>
              <a:rPr lang="en-US" sz="2000" dirty="0" smtClean="0"/>
              <a:t>Managers should provide institutional power seekers with management opportunities.</a:t>
            </a:r>
          </a:p>
          <a:p>
            <a:pPr eaLnBrk="1" hangingPunct="1">
              <a:lnSpc>
                <a:spcPct val="90000"/>
              </a:lnSpc>
            </a:pPr>
            <a:r>
              <a:rPr lang="en-US" dirty="0" smtClean="0"/>
              <a:t>TAT (The Thematic Apperception Test)</a:t>
            </a:r>
          </a:p>
          <a:p>
            <a:pPr lvl="1" eaLnBrk="1" hangingPunct="1">
              <a:lnSpc>
                <a:spcPct val="90000"/>
              </a:lnSpc>
            </a:pPr>
            <a:r>
              <a:rPr lang="en-US" sz="2200" dirty="0" smtClean="0"/>
              <a:t>Is a tool to measure the individual needs of different people using McClelland’s categories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AF1A555C-5734-4279-B2D1-32DCFB0D4E82}" type="slidenum">
              <a:rPr lang="en-US" sz="1400"/>
              <a:pPr>
                <a:lnSpc>
                  <a:spcPct val="100000"/>
                </a:lnSpc>
                <a:spcBef>
                  <a:spcPct val="0"/>
                </a:spcBef>
                <a:buFontTx/>
                <a:buNone/>
              </a:pPr>
              <a:t>16</a:t>
            </a:fld>
            <a:endParaRPr lang="en-US" sz="1400"/>
          </a:p>
        </p:txBody>
      </p:sp>
      <p:sp>
        <p:nvSpPr>
          <p:cNvPr id="55300" name="Rectangle 2"/>
          <p:cNvSpPr>
            <a:spLocks noGrp="1" noChangeArrowheads="1"/>
          </p:cNvSpPr>
          <p:nvPr>
            <p:ph type="title"/>
          </p:nvPr>
        </p:nvSpPr>
        <p:spPr>
          <a:xfrm>
            <a:off x="0" y="0"/>
            <a:ext cx="9144000" cy="609600"/>
          </a:xfrm>
        </p:spPr>
        <p:txBody>
          <a:bodyPr/>
          <a:lstStyle/>
          <a:p>
            <a:pPr eaLnBrk="1" hangingPunct="1"/>
            <a:r>
              <a:rPr lang="en-US" dirty="0" smtClean="0"/>
              <a:t>McGregor’s Theory X and Y</a:t>
            </a:r>
          </a:p>
        </p:txBody>
      </p:sp>
      <p:sp>
        <p:nvSpPr>
          <p:cNvPr id="55301" name="Rectangle 3"/>
          <p:cNvSpPr>
            <a:spLocks noGrp="1" noChangeArrowheads="1"/>
          </p:cNvSpPr>
          <p:nvPr>
            <p:ph type="body" idx="1"/>
          </p:nvPr>
        </p:nvSpPr>
        <p:spPr>
          <a:xfrm>
            <a:off x="381000" y="685800"/>
            <a:ext cx="8458200" cy="5791200"/>
          </a:xfrm>
        </p:spPr>
        <p:txBody>
          <a:bodyPr/>
          <a:lstStyle/>
          <a:p>
            <a:pPr eaLnBrk="1" hangingPunct="1">
              <a:lnSpc>
                <a:spcPct val="90000"/>
              </a:lnSpc>
            </a:pPr>
            <a:r>
              <a:rPr lang="en-US" dirty="0" smtClean="0"/>
              <a:t>Douglas McGregor popularized </a:t>
            </a:r>
          </a:p>
          <a:p>
            <a:pPr lvl="1" eaLnBrk="1" hangingPunct="1">
              <a:lnSpc>
                <a:spcPct val="90000"/>
              </a:lnSpc>
            </a:pPr>
            <a:r>
              <a:rPr lang="en-US" sz="2200" dirty="0" smtClean="0"/>
              <a:t>the human relations approach to management in the 1960s.</a:t>
            </a:r>
          </a:p>
          <a:p>
            <a:pPr eaLnBrk="1" hangingPunct="1">
              <a:lnSpc>
                <a:spcPct val="90000"/>
              </a:lnSpc>
            </a:pPr>
            <a:r>
              <a:rPr lang="en-US" dirty="0" smtClean="0"/>
              <a:t>Theory X (Classical Systems Theory): </a:t>
            </a:r>
          </a:p>
          <a:p>
            <a:pPr lvl="1" eaLnBrk="1" hangingPunct="1">
              <a:lnSpc>
                <a:spcPct val="90000"/>
              </a:lnSpc>
            </a:pPr>
            <a:r>
              <a:rPr lang="en-US" sz="2200" dirty="0" smtClean="0"/>
              <a:t>Assumes workers dislike and avoid work, </a:t>
            </a:r>
          </a:p>
          <a:p>
            <a:pPr lvl="2" eaLnBrk="1" hangingPunct="1">
              <a:lnSpc>
                <a:spcPct val="90000"/>
              </a:lnSpc>
            </a:pPr>
            <a:r>
              <a:rPr lang="en-US" sz="2000" dirty="0" smtClean="0"/>
              <a:t>so managers must use coercion, threats and various control schemes </a:t>
            </a:r>
          </a:p>
          <a:p>
            <a:pPr lvl="3" eaLnBrk="1" hangingPunct="1">
              <a:lnSpc>
                <a:spcPct val="90000"/>
              </a:lnSpc>
            </a:pPr>
            <a:r>
              <a:rPr lang="en-US" sz="2000" dirty="0" smtClean="0"/>
              <a:t>to get workers to meet objectives.</a:t>
            </a:r>
          </a:p>
          <a:p>
            <a:pPr lvl="1" eaLnBrk="1" hangingPunct="1">
              <a:lnSpc>
                <a:spcPct val="90000"/>
              </a:lnSpc>
            </a:pPr>
            <a:r>
              <a:rPr lang="en-US" sz="2200" dirty="0" smtClean="0">
                <a:solidFill>
                  <a:srgbClr val="CC0000"/>
                </a:solidFill>
              </a:rPr>
              <a:t>Not valid</a:t>
            </a:r>
          </a:p>
          <a:p>
            <a:pPr eaLnBrk="1" hangingPunct="1">
              <a:lnSpc>
                <a:spcPct val="90000"/>
              </a:lnSpc>
            </a:pPr>
            <a:r>
              <a:rPr lang="en-US" dirty="0" smtClean="0"/>
              <a:t>Theory Y (Human relation theory): </a:t>
            </a:r>
          </a:p>
          <a:p>
            <a:pPr lvl="1" eaLnBrk="1" hangingPunct="1">
              <a:lnSpc>
                <a:spcPct val="90000"/>
              </a:lnSpc>
            </a:pPr>
            <a:r>
              <a:rPr lang="en-US" sz="2200" dirty="0" smtClean="0"/>
              <a:t>Assumes individuals do not like works but</a:t>
            </a:r>
          </a:p>
          <a:p>
            <a:pPr lvl="2" eaLnBrk="1" hangingPunct="1">
              <a:lnSpc>
                <a:spcPct val="90000"/>
              </a:lnSpc>
            </a:pPr>
            <a:r>
              <a:rPr lang="en-US" sz="2000" dirty="0" smtClean="0"/>
              <a:t>consider work as natural as play or rest </a:t>
            </a:r>
          </a:p>
          <a:p>
            <a:pPr lvl="2" eaLnBrk="1" hangingPunct="1">
              <a:lnSpc>
                <a:spcPct val="90000"/>
              </a:lnSpc>
            </a:pPr>
            <a:r>
              <a:rPr lang="en-US" sz="2000" dirty="0" smtClean="0"/>
              <a:t>and enjoy the satisfaction of esteem and self-actualization needs</a:t>
            </a:r>
          </a:p>
          <a:p>
            <a:pPr lvl="2" eaLnBrk="1" hangingPunct="1">
              <a:lnSpc>
                <a:spcPct val="90000"/>
              </a:lnSpc>
            </a:pPr>
            <a:r>
              <a:rPr lang="en-US" sz="2000" dirty="0" smtClean="0">
                <a:solidFill>
                  <a:srgbClr val="CC0000"/>
                </a:solidFill>
              </a:rPr>
              <a:t>Valid</a:t>
            </a:r>
          </a:p>
          <a:p>
            <a:pPr lvl="3" eaLnBrk="1" hangingPunct="1">
              <a:lnSpc>
                <a:spcPct val="90000"/>
              </a:lnSpc>
            </a:pPr>
            <a:r>
              <a:rPr lang="en-US" sz="2000" dirty="0" smtClean="0">
                <a:solidFill>
                  <a:srgbClr val="CC0000"/>
                </a:solidFill>
              </a:rPr>
              <a:t>Manager needs to motivate people based on the Theory 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DF19FDBD-6042-4612-AE2A-F2D1F6FC8BB5}" type="slidenum">
              <a:rPr lang="en-US" sz="1400"/>
              <a:pPr>
                <a:lnSpc>
                  <a:spcPct val="100000"/>
                </a:lnSpc>
                <a:spcBef>
                  <a:spcPct val="0"/>
                </a:spcBef>
                <a:buFontTx/>
                <a:buNone/>
              </a:pPr>
              <a:t>17</a:t>
            </a:fld>
            <a:endParaRPr lang="en-US" sz="1400"/>
          </a:p>
        </p:txBody>
      </p:sp>
      <p:sp>
        <p:nvSpPr>
          <p:cNvPr id="56324" name="Rectangle 2"/>
          <p:cNvSpPr>
            <a:spLocks noGrp="1" noChangeArrowheads="1"/>
          </p:cNvSpPr>
          <p:nvPr>
            <p:ph type="title"/>
          </p:nvPr>
        </p:nvSpPr>
        <p:spPr>
          <a:xfrm>
            <a:off x="0" y="152400"/>
            <a:ext cx="9144000" cy="685800"/>
          </a:xfrm>
        </p:spPr>
        <p:txBody>
          <a:bodyPr/>
          <a:lstStyle/>
          <a:p>
            <a:pPr eaLnBrk="1" hangingPunct="1"/>
            <a:r>
              <a:rPr lang="en-US" dirty="0" err="1" smtClean="0"/>
              <a:t>Thamhain</a:t>
            </a:r>
            <a:r>
              <a:rPr lang="en-US" dirty="0" smtClean="0"/>
              <a:t> and </a:t>
            </a:r>
            <a:r>
              <a:rPr lang="en-US" dirty="0" err="1" smtClean="0"/>
              <a:t>Wilemon’s</a:t>
            </a:r>
            <a:r>
              <a:rPr lang="en-US" dirty="0" smtClean="0"/>
              <a:t> Ways to Have Influence on Projects</a:t>
            </a:r>
          </a:p>
        </p:txBody>
      </p:sp>
      <p:sp>
        <p:nvSpPr>
          <p:cNvPr id="56325" name="Rectangle 3"/>
          <p:cNvSpPr>
            <a:spLocks noGrp="1" noChangeArrowheads="1"/>
          </p:cNvSpPr>
          <p:nvPr>
            <p:ph type="body" idx="1"/>
          </p:nvPr>
        </p:nvSpPr>
        <p:spPr>
          <a:xfrm>
            <a:off x="457200" y="914400"/>
            <a:ext cx="8686800" cy="5257800"/>
          </a:xfrm>
        </p:spPr>
        <p:txBody>
          <a:bodyPr/>
          <a:lstStyle/>
          <a:p>
            <a:pPr marL="533400" indent="-533400" eaLnBrk="1" hangingPunct="1">
              <a:lnSpc>
                <a:spcPct val="90000"/>
              </a:lnSpc>
            </a:pPr>
            <a:r>
              <a:rPr lang="en-US" dirty="0" smtClean="0"/>
              <a:t>Approaches that</a:t>
            </a:r>
          </a:p>
          <a:p>
            <a:pPr marL="952500" lvl="1" indent="-495300" eaLnBrk="1" hangingPunct="1">
              <a:lnSpc>
                <a:spcPct val="90000"/>
              </a:lnSpc>
            </a:pPr>
            <a:r>
              <a:rPr lang="en-US" sz="2200" dirty="0" smtClean="0"/>
              <a:t>Project managers need to use to deal with workers</a:t>
            </a:r>
          </a:p>
          <a:p>
            <a:pPr marL="1371600" lvl="2" indent="-457200" eaLnBrk="1" hangingPunct="1">
              <a:lnSpc>
                <a:spcPct val="90000"/>
              </a:lnSpc>
            </a:pPr>
            <a:r>
              <a:rPr lang="en-US" sz="2000" dirty="0" smtClean="0"/>
              <a:t>And how the approaches relate to project success</a:t>
            </a:r>
          </a:p>
          <a:p>
            <a:pPr marL="533400" indent="-533400" eaLnBrk="1" hangingPunct="1">
              <a:lnSpc>
                <a:spcPct val="90000"/>
              </a:lnSpc>
            </a:pPr>
            <a:r>
              <a:rPr lang="en-US" dirty="0" smtClean="0"/>
              <a:t>Nine influences available to project managers are defined</a:t>
            </a:r>
          </a:p>
          <a:p>
            <a:pPr marL="952500" lvl="1" indent="-495300" eaLnBrk="1" hangingPunct="1">
              <a:lnSpc>
                <a:spcPct val="90000"/>
              </a:lnSpc>
              <a:buFontTx/>
              <a:buAutoNum type="arabicPeriod"/>
            </a:pPr>
            <a:r>
              <a:rPr lang="en-US" sz="2200" dirty="0" smtClean="0"/>
              <a:t>Authority: </a:t>
            </a:r>
          </a:p>
          <a:p>
            <a:pPr marL="1371600" lvl="2" indent="-457200" eaLnBrk="1" hangingPunct="1">
              <a:lnSpc>
                <a:spcPct val="90000"/>
              </a:lnSpc>
              <a:buFontTx/>
              <a:buChar char="–"/>
            </a:pPr>
            <a:r>
              <a:rPr lang="en-US" sz="2000" dirty="0" smtClean="0"/>
              <a:t>The legitimate hierarchical right to issue orders.</a:t>
            </a:r>
          </a:p>
          <a:p>
            <a:pPr marL="952500" lvl="1" indent="-495300" eaLnBrk="1" hangingPunct="1">
              <a:lnSpc>
                <a:spcPct val="90000"/>
              </a:lnSpc>
              <a:buFontTx/>
              <a:buNone/>
            </a:pPr>
            <a:r>
              <a:rPr lang="en-US" sz="2200" dirty="0" smtClean="0"/>
              <a:t>2. Assignment: </a:t>
            </a:r>
          </a:p>
          <a:p>
            <a:pPr marL="1371600" lvl="2" indent="-457200" eaLnBrk="1" hangingPunct="1">
              <a:lnSpc>
                <a:spcPct val="90000"/>
              </a:lnSpc>
            </a:pPr>
            <a:r>
              <a:rPr lang="en-US" sz="2000" dirty="0" smtClean="0"/>
              <a:t>The project manager's perceived ability to influence a worker's later work assignments.</a:t>
            </a:r>
          </a:p>
          <a:p>
            <a:pPr marL="952500" lvl="1" indent="-495300" eaLnBrk="1" hangingPunct="1">
              <a:lnSpc>
                <a:spcPct val="90000"/>
              </a:lnSpc>
              <a:buFontTx/>
              <a:buNone/>
            </a:pPr>
            <a:r>
              <a:rPr lang="en-US" sz="2200" dirty="0" smtClean="0"/>
              <a:t>3. Budget: </a:t>
            </a:r>
          </a:p>
          <a:p>
            <a:pPr marL="1371600" lvl="2" indent="-457200" eaLnBrk="1" hangingPunct="1">
              <a:lnSpc>
                <a:spcPct val="90000"/>
              </a:lnSpc>
            </a:pPr>
            <a:r>
              <a:rPr lang="en-US" sz="2000" dirty="0" smtClean="0"/>
              <a:t>The project manager's perceived ability to authorize the use of discretionary funds.</a:t>
            </a:r>
          </a:p>
          <a:p>
            <a:pPr marL="952500" lvl="1" indent="-495300" eaLnBrk="1" hangingPunct="1">
              <a:lnSpc>
                <a:spcPct val="90000"/>
              </a:lnSpc>
              <a:buFontTx/>
              <a:buNone/>
            </a:pPr>
            <a:r>
              <a:rPr lang="en-US" sz="2200" dirty="0" smtClean="0"/>
              <a:t>4. Promotion: </a:t>
            </a:r>
          </a:p>
          <a:p>
            <a:pPr marL="1371600" lvl="2" indent="-457200" eaLnBrk="1" hangingPunct="1">
              <a:lnSpc>
                <a:spcPct val="90000"/>
              </a:lnSpc>
            </a:pPr>
            <a:r>
              <a:rPr lang="en-US" sz="2000" dirty="0" smtClean="0"/>
              <a:t>The ability to improve a worker's position.</a:t>
            </a:r>
          </a:p>
          <a:p>
            <a:pPr marL="952500" lvl="1" indent="-495300" eaLnBrk="1" hangingPunct="1">
              <a:lnSpc>
                <a:spcPct val="90000"/>
              </a:lnSpc>
              <a:buFontTx/>
              <a:buNone/>
            </a:pPr>
            <a:r>
              <a:rPr lang="en-US" sz="2200" dirty="0" smtClean="0"/>
              <a:t>5. Money: </a:t>
            </a:r>
          </a:p>
          <a:p>
            <a:pPr marL="1371600" lvl="2" indent="-457200" eaLnBrk="1" hangingPunct="1">
              <a:lnSpc>
                <a:spcPct val="90000"/>
              </a:lnSpc>
            </a:pPr>
            <a:r>
              <a:rPr lang="en-US" sz="2000" dirty="0" smtClean="0"/>
              <a:t>The ability to increase a worker's pay and benefits.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1E88CF1B-1239-430A-B24F-1DD8CB6A6D4D}" type="slidenum">
              <a:rPr lang="en-US" sz="1400"/>
              <a:pPr>
                <a:lnSpc>
                  <a:spcPct val="100000"/>
                </a:lnSpc>
                <a:spcBef>
                  <a:spcPct val="0"/>
                </a:spcBef>
                <a:buFontTx/>
                <a:buNone/>
              </a:pPr>
              <a:t>18</a:t>
            </a:fld>
            <a:endParaRPr lang="en-US" sz="1400"/>
          </a:p>
        </p:txBody>
      </p:sp>
      <p:sp>
        <p:nvSpPr>
          <p:cNvPr id="57348" name="Rectangle 2"/>
          <p:cNvSpPr>
            <a:spLocks noGrp="1" noChangeArrowheads="1"/>
          </p:cNvSpPr>
          <p:nvPr>
            <p:ph type="title"/>
          </p:nvPr>
        </p:nvSpPr>
        <p:spPr>
          <a:xfrm>
            <a:off x="0" y="0"/>
            <a:ext cx="9144000" cy="914400"/>
          </a:xfrm>
        </p:spPr>
        <p:txBody>
          <a:bodyPr/>
          <a:lstStyle/>
          <a:p>
            <a:pPr eaLnBrk="1" hangingPunct="1"/>
            <a:r>
              <a:rPr lang="en-US" smtClean="0"/>
              <a:t>Thamhain and Wilemon’s Ways to Have Influence on Projects (continued)</a:t>
            </a:r>
          </a:p>
        </p:txBody>
      </p:sp>
      <p:sp>
        <p:nvSpPr>
          <p:cNvPr id="57349" name="Rectangle 3"/>
          <p:cNvSpPr>
            <a:spLocks noGrp="1" noChangeArrowheads="1"/>
          </p:cNvSpPr>
          <p:nvPr>
            <p:ph type="body" idx="1"/>
          </p:nvPr>
        </p:nvSpPr>
        <p:spPr/>
        <p:txBody>
          <a:bodyPr/>
          <a:lstStyle/>
          <a:p>
            <a:pPr eaLnBrk="1" hangingPunct="1">
              <a:buFontTx/>
              <a:buNone/>
            </a:pPr>
            <a:r>
              <a:rPr lang="en-US" dirty="0" smtClean="0"/>
              <a:t>6. Penalty: </a:t>
            </a:r>
          </a:p>
          <a:p>
            <a:pPr lvl="1" eaLnBrk="1" hangingPunct="1"/>
            <a:r>
              <a:rPr lang="en-US" sz="2200" dirty="0" smtClean="0"/>
              <a:t>The project manager's ability to cause punishment.</a:t>
            </a:r>
          </a:p>
          <a:p>
            <a:pPr eaLnBrk="1" hangingPunct="1">
              <a:buFontTx/>
              <a:buNone/>
            </a:pPr>
            <a:r>
              <a:rPr lang="en-US" dirty="0" smtClean="0"/>
              <a:t>7. Work challenge: </a:t>
            </a:r>
          </a:p>
          <a:p>
            <a:pPr lvl="1" eaLnBrk="1" hangingPunct="1"/>
            <a:r>
              <a:rPr lang="en-US" sz="2200" dirty="0" smtClean="0"/>
              <a:t>The ability to assign work </a:t>
            </a:r>
          </a:p>
          <a:p>
            <a:pPr lvl="2" eaLnBrk="1" hangingPunct="1"/>
            <a:r>
              <a:rPr lang="en-US" sz="2000" dirty="0" smtClean="0"/>
              <a:t>that capitalizes on a worker's enjoyment of doing a particular task.</a:t>
            </a:r>
          </a:p>
          <a:p>
            <a:pPr eaLnBrk="1" hangingPunct="1">
              <a:buFontTx/>
              <a:buNone/>
            </a:pPr>
            <a:r>
              <a:rPr lang="en-US" dirty="0" smtClean="0"/>
              <a:t>8. Expertise: </a:t>
            </a:r>
          </a:p>
          <a:p>
            <a:pPr lvl="1" eaLnBrk="1" hangingPunct="1"/>
            <a:r>
              <a:rPr lang="en-US" sz="2200" dirty="0" smtClean="0"/>
              <a:t>The project manager's perceived special knowledge </a:t>
            </a:r>
          </a:p>
          <a:p>
            <a:pPr lvl="2" eaLnBrk="1" hangingPunct="1"/>
            <a:r>
              <a:rPr lang="en-US" sz="2000" dirty="0" smtClean="0"/>
              <a:t>that others deem important.</a:t>
            </a:r>
          </a:p>
          <a:p>
            <a:pPr eaLnBrk="1" hangingPunct="1">
              <a:buFontTx/>
              <a:buNone/>
            </a:pPr>
            <a:r>
              <a:rPr lang="en-US" dirty="0" smtClean="0"/>
              <a:t>9. Friendship: </a:t>
            </a:r>
          </a:p>
          <a:p>
            <a:pPr lvl="1" eaLnBrk="1" hangingPunct="1"/>
            <a:r>
              <a:rPr lang="en-US" sz="2200" dirty="0" smtClean="0"/>
              <a:t>The ability to establish friendly personal relationships </a:t>
            </a:r>
          </a:p>
          <a:p>
            <a:pPr lvl="2" eaLnBrk="1" hangingPunct="1"/>
            <a:r>
              <a:rPr lang="en-US" sz="2000" dirty="0" smtClean="0"/>
              <a:t>between the project manager and others.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78B0FDF-5479-4B1A-8E89-BABB44D69AFA}" type="slidenum">
              <a:rPr lang="en-US" sz="1400"/>
              <a:pPr>
                <a:lnSpc>
                  <a:spcPct val="100000"/>
                </a:lnSpc>
                <a:spcBef>
                  <a:spcPct val="0"/>
                </a:spcBef>
                <a:buFontTx/>
                <a:buNone/>
              </a:pPr>
              <a:t>19</a:t>
            </a:fld>
            <a:endParaRPr lang="en-US" sz="1400"/>
          </a:p>
        </p:txBody>
      </p:sp>
      <p:sp>
        <p:nvSpPr>
          <p:cNvPr id="58372" name="Rectangle 2"/>
          <p:cNvSpPr>
            <a:spLocks noGrp="1" noChangeArrowheads="1"/>
          </p:cNvSpPr>
          <p:nvPr>
            <p:ph type="title"/>
          </p:nvPr>
        </p:nvSpPr>
        <p:spPr/>
        <p:txBody>
          <a:bodyPr/>
          <a:lstStyle/>
          <a:p>
            <a:pPr eaLnBrk="1" hangingPunct="1"/>
            <a:r>
              <a:rPr lang="en-US" smtClean="0"/>
              <a:t>Ways to Influence that Help and Hurt Projects</a:t>
            </a:r>
          </a:p>
        </p:txBody>
      </p:sp>
      <p:sp>
        <p:nvSpPr>
          <p:cNvPr id="58373" name="Rectangle 3"/>
          <p:cNvSpPr>
            <a:spLocks noGrp="1" noChangeArrowheads="1"/>
          </p:cNvSpPr>
          <p:nvPr>
            <p:ph type="body" idx="1"/>
          </p:nvPr>
        </p:nvSpPr>
        <p:spPr>
          <a:xfrm>
            <a:off x="457200" y="1527175"/>
            <a:ext cx="8186738" cy="4321175"/>
          </a:xfrm>
        </p:spPr>
        <p:txBody>
          <a:bodyPr/>
          <a:lstStyle/>
          <a:p>
            <a:pPr eaLnBrk="1" hangingPunct="1">
              <a:lnSpc>
                <a:spcPct val="90000"/>
              </a:lnSpc>
            </a:pPr>
            <a:r>
              <a:rPr lang="en-US" dirty="0" smtClean="0"/>
              <a:t>Projects are more likely to </a:t>
            </a:r>
            <a:r>
              <a:rPr lang="en-US" i="1" dirty="0" smtClean="0"/>
              <a:t>succeed</a:t>
            </a:r>
            <a:r>
              <a:rPr lang="en-US" dirty="0" smtClean="0"/>
              <a:t> </a:t>
            </a:r>
          </a:p>
          <a:p>
            <a:pPr lvl="1" eaLnBrk="1" hangingPunct="1">
              <a:lnSpc>
                <a:spcPct val="90000"/>
              </a:lnSpc>
            </a:pPr>
            <a:r>
              <a:rPr lang="en-US" dirty="0" smtClean="0"/>
              <a:t>when project managers influence with the following:</a:t>
            </a:r>
          </a:p>
          <a:p>
            <a:pPr lvl="2" eaLnBrk="1" hangingPunct="1">
              <a:lnSpc>
                <a:spcPct val="90000"/>
              </a:lnSpc>
            </a:pPr>
            <a:r>
              <a:rPr lang="en-US" dirty="0" smtClean="0"/>
              <a:t>Expertise</a:t>
            </a:r>
          </a:p>
          <a:p>
            <a:pPr lvl="2" eaLnBrk="1" hangingPunct="1">
              <a:lnSpc>
                <a:spcPct val="90000"/>
              </a:lnSpc>
            </a:pPr>
            <a:r>
              <a:rPr lang="en-US" dirty="0" smtClean="0"/>
              <a:t>Work challenge</a:t>
            </a:r>
          </a:p>
          <a:p>
            <a:pPr eaLnBrk="1" hangingPunct="1">
              <a:lnSpc>
                <a:spcPct val="90000"/>
              </a:lnSpc>
            </a:pPr>
            <a:r>
              <a:rPr lang="en-US" dirty="0" smtClean="0"/>
              <a:t>Projects are more likely to </a:t>
            </a:r>
            <a:r>
              <a:rPr lang="en-US" i="1" dirty="0" smtClean="0"/>
              <a:t>fail</a:t>
            </a:r>
            <a:r>
              <a:rPr lang="en-US" dirty="0" smtClean="0"/>
              <a:t> </a:t>
            </a:r>
          </a:p>
          <a:p>
            <a:pPr lvl="1" eaLnBrk="1" hangingPunct="1">
              <a:lnSpc>
                <a:spcPct val="90000"/>
              </a:lnSpc>
            </a:pPr>
            <a:r>
              <a:rPr lang="en-US" dirty="0" smtClean="0"/>
              <a:t>when project managers rely too heavily on the following:</a:t>
            </a:r>
          </a:p>
          <a:p>
            <a:pPr lvl="2" eaLnBrk="1" hangingPunct="1">
              <a:lnSpc>
                <a:spcPct val="90000"/>
              </a:lnSpc>
            </a:pPr>
            <a:r>
              <a:rPr lang="en-US" dirty="0" smtClean="0"/>
              <a:t>Authority</a:t>
            </a:r>
          </a:p>
          <a:p>
            <a:pPr lvl="2" eaLnBrk="1" hangingPunct="1">
              <a:lnSpc>
                <a:spcPct val="90000"/>
              </a:lnSpc>
            </a:pPr>
            <a:r>
              <a:rPr lang="en-US" dirty="0" smtClean="0"/>
              <a:t>Money</a:t>
            </a:r>
          </a:p>
          <a:p>
            <a:pPr lvl="2" eaLnBrk="1" hangingPunct="1">
              <a:lnSpc>
                <a:spcPct val="90000"/>
              </a:lnSpc>
            </a:pPr>
            <a:r>
              <a:rPr lang="en-US" dirty="0" smtClean="0"/>
              <a:t>Penalty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C9BEBD5-46F6-4784-AC70-AE0148A5AD77}" type="slidenum">
              <a:rPr lang="en-US" sz="1400"/>
              <a:pPr>
                <a:lnSpc>
                  <a:spcPct val="100000"/>
                </a:lnSpc>
                <a:spcBef>
                  <a:spcPct val="0"/>
                </a:spcBef>
                <a:buFontTx/>
                <a:buNone/>
              </a:pPr>
              <a:t>20</a:t>
            </a:fld>
            <a:endParaRPr lang="en-US" sz="1400"/>
          </a:p>
        </p:txBody>
      </p:sp>
      <p:sp>
        <p:nvSpPr>
          <p:cNvPr id="59396" name="Rectangle 2"/>
          <p:cNvSpPr>
            <a:spLocks noGrp="1" noChangeArrowheads="1"/>
          </p:cNvSpPr>
          <p:nvPr>
            <p:ph type="title"/>
          </p:nvPr>
        </p:nvSpPr>
        <p:spPr>
          <a:xfrm>
            <a:off x="0" y="0"/>
            <a:ext cx="9144000" cy="609600"/>
          </a:xfrm>
        </p:spPr>
        <p:txBody>
          <a:bodyPr/>
          <a:lstStyle/>
          <a:p>
            <a:pPr eaLnBrk="1" hangingPunct="1"/>
            <a:r>
              <a:rPr lang="en-US" dirty="0" smtClean="0"/>
              <a:t>Effectiveness</a:t>
            </a:r>
          </a:p>
        </p:txBody>
      </p:sp>
      <p:sp>
        <p:nvSpPr>
          <p:cNvPr id="59397" name="Rectangle 3"/>
          <p:cNvSpPr>
            <a:spLocks noGrp="1" noChangeArrowheads="1"/>
          </p:cNvSpPr>
          <p:nvPr>
            <p:ph type="body" idx="1"/>
          </p:nvPr>
        </p:nvSpPr>
        <p:spPr>
          <a:xfrm>
            <a:off x="304800" y="762000"/>
            <a:ext cx="8458200" cy="5486400"/>
          </a:xfrm>
        </p:spPr>
        <p:txBody>
          <a:bodyPr/>
          <a:lstStyle/>
          <a:p>
            <a:pPr eaLnBrk="1" hangingPunct="1"/>
            <a:r>
              <a:rPr lang="en-US" dirty="0" smtClean="0"/>
              <a:t>Project managers can apply</a:t>
            </a:r>
          </a:p>
          <a:p>
            <a:pPr lvl="1" eaLnBrk="1" hangingPunct="1"/>
            <a:r>
              <a:rPr lang="en-US" sz="2200" dirty="0" smtClean="0"/>
              <a:t>to improve effectiveness on projects</a:t>
            </a:r>
          </a:p>
          <a:p>
            <a:pPr lvl="1" eaLnBrk="1" hangingPunct="1"/>
            <a:r>
              <a:rPr lang="en-US" sz="2200" dirty="0" smtClean="0"/>
              <a:t>Stephen Covey’s 7 habits</a:t>
            </a:r>
          </a:p>
          <a:p>
            <a:pPr lvl="2" eaLnBrk="1" hangingPunct="1"/>
            <a:r>
              <a:rPr lang="en-US" sz="2000" dirty="0" smtClean="0"/>
              <a:t>Be proactive</a:t>
            </a:r>
          </a:p>
          <a:p>
            <a:pPr lvl="3" eaLnBrk="1" hangingPunct="1"/>
            <a:r>
              <a:rPr lang="en-US" sz="2000" dirty="0" smtClean="0"/>
              <a:t>Also encourage team members to be proactive</a:t>
            </a:r>
          </a:p>
          <a:p>
            <a:pPr lvl="2" eaLnBrk="1" hangingPunct="1"/>
            <a:r>
              <a:rPr lang="en-US" sz="2000" dirty="0" smtClean="0"/>
              <a:t>Begin with the end in mind</a:t>
            </a:r>
          </a:p>
          <a:p>
            <a:pPr lvl="3" eaLnBrk="1" hangingPunct="1"/>
            <a:r>
              <a:rPr lang="en-US" sz="2000" dirty="0" smtClean="0"/>
              <a:t>People focus on their values</a:t>
            </a:r>
          </a:p>
          <a:p>
            <a:pPr lvl="4" eaLnBrk="1" hangingPunct="1"/>
            <a:r>
              <a:rPr lang="en-US" sz="1800" dirty="0" smtClean="0"/>
              <a:t>What they want to accomplish; How to be remembered in their lives</a:t>
            </a:r>
          </a:p>
          <a:p>
            <a:pPr lvl="3" eaLnBrk="1" hangingPunct="1"/>
            <a:r>
              <a:rPr lang="en-US" sz="2000" dirty="0" smtClean="0"/>
              <a:t>Need Mission statement</a:t>
            </a:r>
          </a:p>
          <a:p>
            <a:pPr lvl="4" eaLnBrk="1" hangingPunct="1"/>
            <a:r>
              <a:rPr lang="en-US" sz="1800" dirty="0" smtClean="0"/>
              <a:t>That help them focus on their main purpose</a:t>
            </a:r>
          </a:p>
          <a:p>
            <a:pPr lvl="2" eaLnBrk="1" hangingPunct="1"/>
            <a:r>
              <a:rPr lang="en-US" sz="2000" dirty="0" smtClean="0"/>
              <a:t>Put first things first</a:t>
            </a:r>
          </a:p>
          <a:p>
            <a:pPr lvl="3" eaLnBrk="1" hangingPunct="1"/>
            <a:r>
              <a:rPr lang="en-US" sz="2000" dirty="0" smtClean="0"/>
              <a:t>Need to focus on important but not urgent</a:t>
            </a:r>
          </a:p>
          <a:p>
            <a:pPr lvl="4" eaLnBrk="1" hangingPunct="1"/>
            <a:r>
              <a:rPr lang="en-US" sz="1800" dirty="0" smtClean="0"/>
              <a:t>Planning, reading, and exercising</a:t>
            </a:r>
          </a:p>
          <a:p>
            <a:pPr lvl="3" eaLnBrk="1" hangingPunct="1"/>
            <a:r>
              <a:rPr lang="en-US" sz="2000" dirty="0" smtClean="0"/>
              <a:t>Avoid focusing only on important and urgent activities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B137A0A6-F25E-44E9-917C-7358D54B9ADE}" type="slidenum">
              <a:rPr lang="en-US" sz="1400"/>
              <a:pPr>
                <a:lnSpc>
                  <a:spcPct val="100000"/>
                </a:lnSpc>
                <a:spcBef>
                  <a:spcPct val="0"/>
                </a:spcBef>
                <a:buFontTx/>
                <a:buNone/>
              </a:pPr>
              <a:t>21</a:t>
            </a:fld>
            <a:endParaRPr lang="en-US" sz="1400"/>
          </a:p>
        </p:txBody>
      </p:sp>
      <p:sp>
        <p:nvSpPr>
          <p:cNvPr id="60420" name="Rectangle 2"/>
          <p:cNvSpPr>
            <a:spLocks noGrp="1" noChangeArrowheads="1"/>
          </p:cNvSpPr>
          <p:nvPr>
            <p:ph type="title"/>
          </p:nvPr>
        </p:nvSpPr>
        <p:spPr>
          <a:xfrm>
            <a:off x="0" y="0"/>
            <a:ext cx="9144000" cy="685800"/>
          </a:xfrm>
        </p:spPr>
        <p:txBody>
          <a:bodyPr/>
          <a:lstStyle/>
          <a:p>
            <a:pPr eaLnBrk="1" hangingPunct="1"/>
            <a:r>
              <a:rPr lang="en-US" dirty="0" smtClean="0"/>
              <a:t>Effectiveness (Cont’d)</a:t>
            </a:r>
          </a:p>
        </p:txBody>
      </p:sp>
      <p:sp>
        <p:nvSpPr>
          <p:cNvPr id="60421" name="Rectangle 3"/>
          <p:cNvSpPr>
            <a:spLocks noGrp="1" noChangeArrowheads="1"/>
          </p:cNvSpPr>
          <p:nvPr>
            <p:ph type="body" idx="1"/>
          </p:nvPr>
        </p:nvSpPr>
        <p:spPr>
          <a:xfrm>
            <a:off x="304800" y="838200"/>
            <a:ext cx="8610600" cy="5562600"/>
          </a:xfrm>
        </p:spPr>
        <p:txBody>
          <a:bodyPr/>
          <a:lstStyle/>
          <a:p>
            <a:pPr eaLnBrk="1" hangingPunct="1">
              <a:lnSpc>
                <a:spcPct val="80000"/>
              </a:lnSpc>
            </a:pPr>
            <a:r>
              <a:rPr lang="en-US" sz="2000" dirty="0" smtClean="0"/>
              <a:t>Think win/win</a:t>
            </a:r>
          </a:p>
          <a:p>
            <a:pPr lvl="1" eaLnBrk="1" hangingPunct="1">
              <a:lnSpc>
                <a:spcPct val="80000"/>
              </a:lnSpc>
            </a:pPr>
            <a:r>
              <a:rPr lang="en-US" sz="2000" dirty="0" smtClean="0"/>
              <a:t>Best choice in most situations</a:t>
            </a:r>
          </a:p>
          <a:p>
            <a:pPr lvl="2" eaLnBrk="1" hangingPunct="1">
              <a:lnSpc>
                <a:spcPct val="80000"/>
              </a:lnSpc>
            </a:pPr>
            <a:r>
              <a:rPr lang="en-US" sz="1800" dirty="0" smtClean="0"/>
              <a:t>Parties in potential conflict</a:t>
            </a:r>
          </a:p>
          <a:p>
            <a:pPr lvl="3" eaLnBrk="1" hangingPunct="1">
              <a:lnSpc>
                <a:spcPct val="80000"/>
              </a:lnSpc>
            </a:pPr>
            <a:r>
              <a:rPr lang="en-US" sz="1800" dirty="0" smtClean="0"/>
              <a:t>Work together to develop new solutions </a:t>
            </a:r>
          </a:p>
          <a:p>
            <a:pPr lvl="4" eaLnBrk="1" hangingPunct="1">
              <a:lnSpc>
                <a:spcPct val="80000"/>
              </a:lnSpc>
            </a:pPr>
            <a:r>
              <a:rPr lang="en-US" sz="1600" dirty="0" smtClean="0"/>
              <a:t>To be all winners</a:t>
            </a:r>
          </a:p>
          <a:p>
            <a:pPr lvl="1" eaLnBrk="1" hangingPunct="1">
              <a:lnSpc>
                <a:spcPct val="80000"/>
              </a:lnSpc>
            </a:pPr>
            <a:r>
              <a:rPr lang="en-US" sz="2000" dirty="0" smtClean="0"/>
              <a:t>In competitive situations</a:t>
            </a:r>
          </a:p>
          <a:p>
            <a:pPr lvl="2" eaLnBrk="1" hangingPunct="1">
              <a:lnSpc>
                <a:spcPct val="80000"/>
              </a:lnSpc>
            </a:pPr>
            <a:r>
              <a:rPr lang="en-US" sz="1800" dirty="0" smtClean="0"/>
              <a:t>Win/lose paradigm</a:t>
            </a:r>
          </a:p>
          <a:p>
            <a:pPr eaLnBrk="1" hangingPunct="1">
              <a:lnSpc>
                <a:spcPct val="80000"/>
              </a:lnSpc>
            </a:pPr>
            <a:r>
              <a:rPr lang="en-US" sz="2000" dirty="0" smtClean="0"/>
              <a:t>Seek first to understand, then to be understood</a:t>
            </a:r>
          </a:p>
          <a:p>
            <a:pPr lvl="1" eaLnBrk="1" hangingPunct="1">
              <a:lnSpc>
                <a:spcPct val="80000"/>
              </a:lnSpc>
            </a:pPr>
            <a:r>
              <a:rPr lang="en-US" sz="2000" dirty="0" smtClean="0"/>
              <a:t>Focus on others first</a:t>
            </a:r>
          </a:p>
          <a:p>
            <a:pPr lvl="2" eaLnBrk="1" hangingPunct="1">
              <a:lnSpc>
                <a:spcPct val="80000"/>
              </a:lnSpc>
            </a:pPr>
            <a:r>
              <a:rPr lang="en-US" sz="1800" dirty="0" smtClean="0"/>
              <a:t>Feel what your stakeholders are feeling</a:t>
            </a:r>
          </a:p>
          <a:p>
            <a:pPr lvl="3" eaLnBrk="1" hangingPunct="1">
              <a:lnSpc>
                <a:spcPct val="80000"/>
              </a:lnSpc>
            </a:pPr>
            <a:r>
              <a:rPr lang="en-US" sz="1800" dirty="0" smtClean="0"/>
              <a:t>What they need and expect</a:t>
            </a:r>
          </a:p>
          <a:p>
            <a:pPr eaLnBrk="1" hangingPunct="1">
              <a:lnSpc>
                <a:spcPct val="80000"/>
              </a:lnSpc>
            </a:pPr>
            <a:r>
              <a:rPr lang="en-US" sz="2000" dirty="0" smtClean="0"/>
              <a:t>Synergize</a:t>
            </a:r>
          </a:p>
          <a:p>
            <a:pPr lvl="1" eaLnBrk="1" hangingPunct="1">
              <a:lnSpc>
                <a:spcPct val="80000"/>
              </a:lnSpc>
            </a:pPr>
            <a:r>
              <a:rPr lang="en-US" sz="2000" dirty="0" smtClean="0"/>
              <a:t>Create collaborative products</a:t>
            </a:r>
          </a:p>
          <a:p>
            <a:pPr lvl="2" eaLnBrk="1" hangingPunct="1">
              <a:lnSpc>
                <a:spcPct val="80000"/>
              </a:lnSpc>
            </a:pPr>
            <a:r>
              <a:rPr lang="en-US" sz="1800" dirty="0" smtClean="0"/>
              <a:t>Better than collecting individual efforts</a:t>
            </a:r>
          </a:p>
          <a:p>
            <a:pPr lvl="1" eaLnBrk="1" hangingPunct="1">
              <a:lnSpc>
                <a:spcPct val="80000"/>
              </a:lnSpc>
            </a:pPr>
            <a:r>
              <a:rPr lang="en-US" sz="2000" dirty="0" smtClean="0"/>
              <a:t>One idea of a person prompts an idea of another and so on</a:t>
            </a:r>
          </a:p>
          <a:p>
            <a:pPr eaLnBrk="1" hangingPunct="1">
              <a:lnSpc>
                <a:spcPct val="80000"/>
              </a:lnSpc>
            </a:pPr>
            <a:r>
              <a:rPr lang="en-US" sz="2000" dirty="0" smtClean="0"/>
              <a:t>Sharpen the saw.</a:t>
            </a:r>
          </a:p>
          <a:p>
            <a:pPr lvl="1" eaLnBrk="1" hangingPunct="1">
              <a:lnSpc>
                <a:spcPct val="80000"/>
              </a:lnSpc>
            </a:pPr>
            <a:r>
              <a:rPr lang="en-US" sz="2000" dirty="0" smtClean="0"/>
              <a:t>Self-renewal</a:t>
            </a:r>
          </a:p>
          <a:p>
            <a:pPr lvl="2" eaLnBrk="1" hangingPunct="1">
              <a:lnSpc>
                <a:spcPct val="80000"/>
              </a:lnSpc>
            </a:pPr>
            <a:r>
              <a:rPr lang="en-US" sz="1800" dirty="0" smtClean="0"/>
              <a:t>Physically, spiritually, mentally, and socially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EA12F40-BF34-4684-BBD9-0E1A8C552C46}" type="slidenum">
              <a:rPr lang="en-US" sz="1400"/>
              <a:pPr>
                <a:lnSpc>
                  <a:spcPct val="100000"/>
                </a:lnSpc>
                <a:spcBef>
                  <a:spcPct val="0"/>
                </a:spcBef>
                <a:buFontTx/>
                <a:buNone/>
              </a:pPr>
              <a:t>22</a:t>
            </a:fld>
            <a:endParaRPr lang="en-US" sz="1400"/>
          </a:p>
        </p:txBody>
      </p:sp>
      <p:sp>
        <p:nvSpPr>
          <p:cNvPr id="61444" name="Rectangle 2"/>
          <p:cNvSpPr>
            <a:spLocks noGrp="1" noChangeArrowheads="1"/>
          </p:cNvSpPr>
          <p:nvPr>
            <p:ph type="title"/>
          </p:nvPr>
        </p:nvSpPr>
        <p:spPr/>
        <p:txBody>
          <a:bodyPr/>
          <a:lstStyle/>
          <a:p>
            <a:pPr eaLnBrk="1" hangingPunct="1"/>
            <a:r>
              <a:rPr lang="en-US" smtClean="0"/>
              <a:t>Empathic Listening and Rapport</a:t>
            </a:r>
          </a:p>
        </p:txBody>
      </p:sp>
      <p:sp>
        <p:nvSpPr>
          <p:cNvPr id="61445" name="Rectangle 3"/>
          <p:cNvSpPr>
            <a:spLocks noGrp="1" noChangeArrowheads="1"/>
          </p:cNvSpPr>
          <p:nvPr>
            <p:ph type="body" idx="1"/>
          </p:nvPr>
        </p:nvSpPr>
        <p:spPr>
          <a:xfrm>
            <a:off x="457200" y="1066800"/>
            <a:ext cx="8186738" cy="3962400"/>
          </a:xfrm>
        </p:spPr>
        <p:txBody>
          <a:bodyPr/>
          <a:lstStyle/>
          <a:p>
            <a:pPr eaLnBrk="1" hangingPunct="1">
              <a:lnSpc>
                <a:spcPct val="90000"/>
              </a:lnSpc>
            </a:pPr>
            <a:r>
              <a:rPr lang="en-US" smtClean="0"/>
              <a:t>Good project managers are </a:t>
            </a:r>
            <a:r>
              <a:rPr lang="en-US" b="1" smtClean="0"/>
              <a:t>empathic listeners</a:t>
            </a:r>
            <a:endParaRPr lang="en-US" smtClean="0">
              <a:cs typeface="Times New Roman" panose="02020603050405020304" pitchFamily="18" charset="0"/>
            </a:endParaRPr>
          </a:p>
          <a:p>
            <a:pPr lvl="1" eaLnBrk="1" hangingPunct="1">
              <a:lnSpc>
                <a:spcPct val="90000"/>
              </a:lnSpc>
            </a:pPr>
            <a:r>
              <a:rPr lang="en-US" smtClean="0"/>
              <a:t>they listen with the intent to understand.</a:t>
            </a:r>
          </a:p>
          <a:p>
            <a:pPr lvl="1" eaLnBrk="1" hangingPunct="1">
              <a:lnSpc>
                <a:spcPct val="90000"/>
              </a:lnSpc>
            </a:pPr>
            <a:r>
              <a:rPr lang="en-US" smtClean="0"/>
              <a:t>Before you can communicate with others, </a:t>
            </a:r>
          </a:p>
          <a:p>
            <a:pPr lvl="2" eaLnBrk="1" hangingPunct="1">
              <a:lnSpc>
                <a:spcPct val="90000"/>
              </a:lnSpc>
            </a:pPr>
            <a:r>
              <a:rPr lang="en-US" smtClean="0"/>
              <a:t>you have to have </a:t>
            </a:r>
            <a:r>
              <a:rPr lang="en-US" b="1" smtClean="0">
                <a:solidFill>
                  <a:srgbClr val="CC0000"/>
                </a:solidFill>
              </a:rPr>
              <a:t>rapport</a:t>
            </a:r>
            <a:r>
              <a:rPr lang="en-US" smtClean="0">
                <a:cs typeface="Times New Roman" panose="02020603050405020304" pitchFamily="18" charset="0"/>
              </a:rPr>
              <a:t>—</a:t>
            </a:r>
            <a:r>
              <a:rPr lang="en-US" smtClean="0"/>
              <a:t>a relation of harmony, conformity, accord, or affinity.</a:t>
            </a:r>
          </a:p>
          <a:p>
            <a:pPr eaLnBrk="1" hangingPunct="1">
              <a:lnSpc>
                <a:spcPct val="90000"/>
              </a:lnSpc>
            </a:pPr>
            <a:r>
              <a:rPr lang="en-US" b="1" smtClean="0"/>
              <a:t>Mirroring</a:t>
            </a:r>
            <a:r>
              <a:rPr lang="en-US" smtClean="0"/>
              <a:t> </a:t>
            </a:r>
          </a:p>
          <a:p>
            <a:pPr lvl="1" eaLnBrk="1" hangingPunct="1">
              <a:lnSpc>
                <a:spcPct val="90000"/>
              </a:lnSpc>
            </a:pPr>
            <a:r>
              <a:rPr lang="en-US" smtClean="0"/>
              <a:t>is the matching of certain behaviors of the other person, </a:t>
            </a:r>
          </a:p>
          <a:p>
            <a:pPr lvl="1" eaLnBrk="1" hangingPunct="1">
              <a:lnSpc>
                <a:spcPct val="90000"/>
              </a:lnSpc>
            </a:pPr>
            <a:r>
              <a:rPr lang="en-US" smtClean="0"/>
              <a:t>a technique to help establish </a:t>
            </a:r>
            <a:r>
              <a:rPr lang="en-US" smtClean="0">
                <a:solidFill>
                  <a:srgbClr val="CC0000"/>
                </a:solidFill>
              </a:rPr>
              <a:t>rapport</a:t>
            </a:r>
            <a:r>
              <a:rPr lang="en-US"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BBDCE7E-E67C-4411-ADD7-1C8EC806CC7A}" type="slidenum">
              <a:rPr lang="en-US" sz="1400"/>
              <a:pPr>
                <a:lnSpc>
                  <a:spcPct val="100000"/>
                </a:lnSpc>
                <a:spcBef>
                  <a:spcPct val="0"/>
                </a:spcBef>
                <a:buFontTx/>
                <a:buNone/>
              </a:pPr>
              <a:t>23</a:t>
            </a:fld>
            <a:endParaRPr lang="en-US" sz="1400"/>
          </a:p>
        </p:txBody>
      </p:sp>
      <p:sp>
        <p:nvSpPr>
          <p:cNvPr id="62468" name="Rectangle 2"/>
          <p:cNvSpPr>
            <a:spLocks noGrp="1" noChangeArrowheads="1"/>
          </p:cNvSpPr>
          <p:nvPr>
            <p:ph type="title"/>
          </p:nvPr>
        </p:nvSpPr>
        <p:spPr>
          <a:xfrm>
            <a:off x="0" y="0"/>
            <a:ext cx="9144000" cy="533400"/>
          </a:xfrm>
        </p:spPr>
        <p:txBody>
          <a:bodyPr/>
          <a:lstStyle/>
          <a:p>
            <a:pPr eaLnBrk="1" hangingPunct="1"/>
            <a:r>
              <a:rPr lang="en-US" sz="3200" smtClean="0"/>
              <a:t>What Went Right?</a:t>
            </a:r>
          </a:p>
        </p:txBody>
      </p:sp>
      <p:sp>
        <p:nvSpPr>
          <p:cNvPr id="62469" name="Rectangle 3"/>
          <p:cNvSpPr>
            <a:spLocks noGrp="1" noChangeArrowheads="1"/>
          </p:cNvSpPr>
          <p:nvPr>
            <p:ph type="body" idx="1"/>
          </p:nvPr>
        </p:nvSpPr>
        <p:spPr>
          <a:xfrm>
            <a:off x="0" y="609600"/>
            <a:ext cx="9144000" cy="5867400"/>
          </a:xfrm>
        </p:spPr>
        <p:txBody>
          <a:bodyPr/>
          <a:lstStyle/>
          <a:p>
            <a:pPr algn="just" eaLnBrk="1" hangingPunct="1">
              <a:lnSpc>
                <a:spcPct val="80000"/>
              </a:lnSpc>
            </a:pPr>
            <a:r>
              <a:rPr lang="en-US" sz="1800" dirty="0" smtClean="0"/>
              <a:t>A young business consultant who worked in the IT department of a major aerospace firm met with a senior project manager and his core team. </a:t>
            </a:r>
          </a:p>
          <a:p>
            <a:pPr lvl="1" algn="just" eaLnBrk="1" hangingPunct="1">
              <a:lnSpc>
                <a:spcPct val="80000"/>
              </a:lnSpc>
            </a:pPr>
            <a:r>
              <a:rPr lang="en-US" sz="1800" dirty="0" smtClean="0"/>
              <a:t>The project involved providing updated electronic kits for a major aircraft program. </a:t>
            </a:r>
          </a:p>
          <a:p>
            <a:pPr lvl="1" algn="just" eaLnBrk="1" hangingPunct="1">
              <a:lnSpc>
                <a:spcPct val="80000"/>
              </a:lnSpc>
            </a:pPr>
            <a:r>
              <a:rPr lang="en-US" sz="1800" dirty="0" smtClean="0"/>
              <a:t>The company was losing money on the project because the upgrade kits were not being delivered on time. </a:t>
            </a:r>
          </a:p>
          <a:p>
            <a:pPr lvl="2" algn="just" eaLnBrk="1" hangingPunct="1">
              <a:lnSpc>
                <a:spcPct val="80000"/>
              </a:lnSpc>
            </a:pPr>
            <a:r>
              <a:rPr lang="en-US" sz="1800" dirty="0" smtClean="0"/>
              <a:t>Most buyers had written severe late-penalty fees into their contracts, and other customers were threatening to take their business elsewhere. </a:t>
            </a:r>
          </a:p>
          <a:p>
            <a:pPr lvl="2" algn="just" eaLnBrk="1" hangingPunct="1">
              <a:lnSpc>
                <a:spcPct val="80000"/>
              </a:lnSpc>
            </a:pPr>
            <a:r>
              <a:rPr lang="en-US" sz="1800" dirty="0" smtClean="0"/>
              <a:t>The project manager blamed it all on the IT department for not letting his staff access the information system directly to track the status of kit development and delivery. </a:t>
            </a:r>
          </a:p>
          <a:p>
            <a:pPr lvl="3" algn="just" eaLnBrk="1" hangingPunct="1">
              <a:lnSpc>
                <a:spcPct val="80000"/>
              </a:lnSpc>
            </a:pPr>
            <a:r>
              <a:rPr lang="en-US" sz="1800" dirty="0" smtClean="0"/>
              <a:t>The tracking system was old and difficult to use. </a:t>
            </a:r>
          </a:p>
          <a:p>
            <a:pPr lvl="1" algn="just" eaLnBrk="1" hangingPunct="1">
              <a:lnSpc>
                <a:spcPct val="80000"/>
              </a:lnSpc>
            </a:pPr>
            <a:r>
              <a:rPr lang="en-US" sz="1800" dirty="0" smtClean="0"/>
              <a:t>The business consultant was warned that this project manager was very difficult to work with. </a:t>
            </a:r>
          </a:p>
          <a:p>
            <a:pPr lvl="2" algn="just" eaLnBrk="1" hangingPunct="1">
              <a:lnSpc>
                <a:spcPct val="80000"/>
              </a:lnSpc>
            </a:pPr>
            <a:r>
              <a:rPr lang="en-US" sz="1800" dirty="0" smtClean="0"/>
              <a:t>When the project manager entered the meeting room with three of his staff, all older men, he threw his books on the table and started yelling at the young consultant and her even younger assistant. </a:t>
            </a:r>
          </a:p>
          <a:p>
            <a:pPr lvl="2" algn="just" eaLnBrk="1" hangingPunct="1">
              <a:lnSpc>
                <a:spcPct val="80000"/>
              </a:lnSpc>
            </a:pPr>
            <a:r>
              <a:rPr lang="en-US" sz="1800" dirty="0" smtClean="0"/>
              <a:t>Instead of backing down, the consultant mirrored the project manager’s behavior and started yelling right back at him. </a:t>
            </a:r>
          </a:p>
          <a:p>
            <a:pPr lvl="2" algn="just" eaLnBrk="1" hangingPunct="1">
              <a:lnSpc>
                <a:spcPct val="80000"/>
              </a:lnSpc>
            </a:pPr>
            <a:r>
              <a:rPr lang="en-US" sz="1800" dirty="0" smtClean="0"/>
              <a:t>He stood back, paused, and said, “You’re the first person who’s had the guts to stand up to me. I like that!” </a:t>
            </a:r>
          </a:p>
          <a:p>
            <a:pPr algn="just" eaLnBrk="1" hangingPunct="1">
              <a:lnSpc>
                <a:spcPct val="80000"/>
              </a:lnSpc>
            </a:pPr>
            <a:r>
              <a:rPr lang="en-US" sz="1800" dirty="0" smtClean="0"/>
              <a:t>After that brief introduction, rapport was established, and everyone began communicating and working together as a team to solve the problem at hand.</a:t>
            </a:r>
          </a:p>
          <a:p>
            <a:pPr algn="just" eaLnBrk="1" hangingPunct="1">
              <a:lnSpc>
                <a:spcPct val="80000"/>
              </a:lnSpc>
            </a:pPr>
            <a:endParaRPr lang="en-US" sz="18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4DD94523-3601-4757-8510-189305311FE4}" type="slidenum">
              <a:rPr lang="en-US" sz="1400"/>
              <a:pPr>
                <a:lnSpc>
                  <a:spcPct val="100000"/>
                </a:lnSpc>
                <a:spcBef>
                  <a:spcPct val="0"/>
                </a:spcBef>
                <a:buFontTx/>
                <a:buNone/>
              </a:pPr>
              <a:t>24</a:t>
            </a:fld>
            <a:endParaRPr lang="en-US" sz="1400"/>
          </a:p>
        </p:txBody>
      </p:sp>
      <p:sp>
        <p:nvSpPr>
          <p:cNvPr id="63492" name="Rectangle 2"/>
          <p:cNvSpPr>
            <a:spLocks noGrp="1" noChangeArrowheads="1"/>
          </p:cNvSpPr>
          <p:nvPr>
            <p:ph type="title"/>
          </p:nvPr>
        </p:nvSpPr>
        <p:spPr/>
        <p:txBody>
          <a:bodyPr/>
          <a:lstStyle/>
          <a:p>
            <a:pPr eaLnBrk="1" hangingPunct="1"/>
            <a:r>
              <a:rPr lang="en-US" dirty="0" smtClean="0"/>
              <a:t>Acquiring the Project Team and Making Staffing Updates</a:t>
            </a:r>
          </a:p>
        </p:txBody>
      </p:sp>
      <p:sp>
        <p:nvSpPr>
          <p:cNvPr id="63493" name="Rectangle 3"/>
          <p:cNvSpPr>
            <a:spLocks noGrp="1" noChangeArrowheads="1"/>
          </p:cNvSpPr>
          <p:nvPr>
            <p:ph type="body" idx="1"/>
          </p:nvPr>
        </p:nvSpPr>
        <p:spPr/>
        <p:txBody>
          <a:bodyPr/>
          <a:lstStyle/>
          <a:p>
            <a:pPr eaLnBrk="1" hangingPunct="1">
              <a:lnSpc>
                <a:spcPct val="90000"/>
              </a:lnSpc>
            </a:pPr>
            <a:r>
              <a:rPr lang="en-US" dirty="0" smtClean="0"/>
              <a:t>There’s a saying that </a:t>
            </a:r>
          </a:p>
          <a:p>
            <a:pPr lvl="1" eaLnBrk="1" hangingPunct="1">
              <a:lnSpc>
                <a:spcPct val="90000"/>
              </a:lnSpc>
            </a:pPr>
            <a:r>
              <a:rPr lang="en-US" dirty="0" smtClean="0"/>
              <a:t>the project manager who is the smartest person on the team has done a poor job of recruiting!</a:t>
            </a:r>
          </a:p>
          <a:p>
            <a:pPr eaLnBrk="1" hangingPunct="1">
              <a:lnSpc>
                <a:spcPct val="90000"/>
              </a:lnSpc>
            </a:pPr>
            <a:r>
              <a:rPr lang="en-US" dirty="0" smtClean="0"/>
              <a:t>After developing a staffing management plan during project planning, </a:t>
            </a:r>
          </a:p>
          <a:p>
            <a:pPr lvl="1" eaLnBrk="1" hangingPunct="1">
              <a:lnSpc>
                <a:spcPct val="90000"/>
              </a:lnSpc>
            </a:pPr>
            <a:r>
              <a:rPr lang="en-US" dirty="0" smtClean="0"/>
              <a:t>project managers must work with other managers in their organizations </a:t>
            </a:r>
          </a:p>
          <a:p>
            <a:pPr lvl="2" eaLnBrk="1" hangingPunct="1">
              <a:lnSpc>
                <a:spcPct val="90000"/>
              </a:lnSpc>
            </a:pPr>
            <a:r>
              <a:rPr lang="en-US" dirty="0" smtClean="0"/>
              <a:t>to assign personnel to their project or to acquire additional human resources.</a:t>
            </a:r>
          </a:p>
          <a:p>
            <a:pPr lvl="1" eaLnBrk="1" hangingPunct="1">
              <a:lnSpc>
                <a:spcPct val="90000"/>
              </a:lnSpc>
            </a:pPr>
            <a:r>
              <a:rPr lang="en-US" dirty="0" smtClean="0"/>
              <a:t>Managers must also motivate their staff </a:t>
            </a:r>
          </a:p>
          <a:p>
            <a:pPr lvl="2" eaLnBrk="1" hangingPunct="1">
              <a:lnSpc>
                <a:spcPct val="90000"/>
              </a:lnSpc>
            </a:pPr>
            <a:r>
              <a:rPr lang="en-US" dirty="0" smtClean="0"/>
              <a:t>and remember why people choose to leave their jobs.</a:t>
            </a: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6C03AD78-D651-44E5-8702-8B66DD49E510}" type="slidenum">
              <a:rPr lang="en-US" sz="1400"/>
              <a:pPr>
                <a:lnSpc>
                  <a:spcPct val="100000"/>
                </a:lnSpc>
                <a:spcBef>
                  <a:spcPct val="0"/>
                </a:spcBef>
                <a:buFontTx/>
                <a:buNone/>
              </a:pPr>
              <a:t>25</a:t>
            </a:fld>
            <a:endParaRPr lang="en-US" sz="1400"/>
          </a:p>
        </p:txBody>
      </p:sp>
      <p:sp>
        <p:nvSpPr>
          <p:cNvPr id="64516" name="Rectangle 2"/>
          <p:cNvSpPr>
            <a:spLocks noGrp="1" noChangeArrowheads="1"/>
          </p:cNvSpPr>
          <p:nvPr>
            <p:ph type="title"/>
          </p:nvPr>
        </p:nvSpPr>
        <p:spPr/>
        <p:txBody>
          <a:bodyPr/>
          <a:lstStyle/>
          <a:p>
            <a:pPr eaLnBrk="1" hangingPunct="1"/>
            <a:r>
              <a:rPr lang="en-US" dirty="0" smtClean="0"/>
              <a:t>Top Three Reasons People Leave Their Jobs (from Fast Company Study)</a:t>
            </a:r>
          </a:p>
        </p:txBody>
      </p:sp>
      <p:sp>
        <p:nvSpPr>
          <p:cNvPr id="64517" name="Rectangle 3"/>
          <p:cNvSpPr>
            <a:spLocks noGrp="1" noChangeArrowheads="1"/>
          </p:cNvSpPr>
          <p:nvPr>
            <p:ph type="body" idx="1"/>
          </p:nvPr>
        </p:nvSpPr>
        <p:spPr/>
        <p:txBody>
          <a:bodyPr/>
          <a:lstStyle/>
          <a:p>
            <a:pPr marL="533400" indent="-533400" eaLnBrk="1" hangingPunct="1">
              <a:buFontTx/>
              <a:buAutoNum type="arabicPeriod"/>
            </a:pPr>
            <a:r>
              <a:rPr lang="en-US" dirty="0" smtClean="0"/>
              <a:t>They feel they do not make a difference.</a:t>
            </a:r>
          </a:p>
          <a:p>
            <a:pPr marL="533400" indent="-533400" eaLnBrk="1" hangingPunct="1">
              <a:buFontTx/>
              <a:buAutoNum type="arabicPeriod"/>
            </a:pPr>
            <a:r>
              <a:rPr lang="en-US" dirty="0" smtClean="0"/>
              <a:t>They do not get proper recognition.</a:t>
            </a:r>
          </a:p>
          <a:p>
            <a:pPr marL="533400" indent="-533400" eaLnBrk="1" hangingPunct="1">
              <a:buFontTx/>
              <a:buAutoNum type="arabicPeriod"/>
            </a:pPr>
            <a:r>
              <a:rPr lang="en-US" dirty="0" smtClean="0"/>
              <a:t>They are not learning anything new or growing as a person.</a:t>
            </a:r>
          </a:p>
          <a:p>
            <a:pPr marL="533400" indent="-533400" eaLnBrk="1" hangingPunct="1"/>
            <a:r>
              <a:rPr lang="en-US" dirty="0" smtClean="0"/>
              <a:t>Managers can ensure </a:t>
            </a:r>
          </a:p>
          <a:p>
            <a:pPr marL="952500" lvl="1" indent="-495300" eaLnBrk="1" hangingPunct="1"/>
            <a:r>
              <a:rPr lang="en-US" dirty="0" smtClean="0"/>
              <a:t>these reasons do not occur </a:t>
            </a:r>
          </a:p>
          <a:p>
            <a:pPr marL="952500" lvl="1" indent="-495300" eaLnBrk="1" hangingPunct="1"/>
            <a:r>
              <a:rPr lang="en-US" dirty="0" smtClean="0"/>
              <a:t>by doing a good job of motivating </a:t>
            </a:r>
          </a:p>
          <a:p>
            <a:pPr marL="1371600" lvl="2" indent="-457200" eaLnBrk="1" hangingPunct="1"/>
            <a:r>
              <a:rPr lang="en-US" dirty="0" smtClean="0"/>
              <a:t>and managing their people.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9"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B7AA08C-72D6-4C4D-8D23-1BE969F6A31C}" type="slidenum">
              <a:rPr lang="en-US" sz="1400"/>
              <a:pPr>
                <a:lnSpc>
                  <a:spcPct val="100000"/>
                </a:lnSpc>
                <a:spcBef>
                  <a:spcPct val="0"/>
                </a:spcBef>
                <a:buFontTx/>
                <a:buNone/>
              </a:pPr>
              <a:t>26</a:t>
            </a:fld>
            <a:endParaRPr lang="en-US" sz="1400"/>
          </a:p>
        </p:txBody>
      </p:sp>
      <p:sp>
        <p:nvSpPr>
          <p:cNvPr id="65540" name="Content Placeholder 1"/>
          <p:cNvSpPr>
            <a:spLocks noGrp="1"/>
          </p:cNvSpPr>
          <p:nvPr>
            <p:ph idx="4294967295"/>
          </p:nvPr>
        </p:nvSpPr>
        <p:spPr>
          <a:xfrm>
            <a:off x="152400" y="609600"/>
            <a:ext cx="8763000" cy="4525963"/>
          </a:xfrm>
        </p:spPr>
        <p:txBody>
          <a:bodyPr/>
          <a:lstStyle/>
          <a:p>
            <a:pPr marL="365125" indent="-255588" eaLnBrk="1" hangingPunct="1"/>
            <a:r>
              <a:rPr lang="en-US" sz="2400" dirty="0" smtClean="0">
                <a:latin typeface="Arial" panose="020B0604020202020204" pitchFamily="34" charset="0"/>
                <a:cs typeface="Arial" panose="020B0604020202020204" pitchFamily="34" charset="0"/>
              </a:rPr>
              <a:t>Best practices can also be applied to include the best places for people to work. Quotes from employees often show why certain companies made the lists:</a:t>
            </a:r>
          </a:p>
          <a:p>
            <a:pPr marL="620713" lvl="1" indent="-228600" eaLnBrk="1" hangingPunct="1"/>
            <a:r>
              <a:rPr lang="en-US" sz="2400" dirty="0" smtClean="0">
                <a:latin typeface="Arial" panose="020B0604020202020204" pitchFamily="34" charset="0"/>
                <a:cs typeface="Arial" panose="020B0604020202020204" pitchFamily="34" charset="0"/>
              </a:rPr>
              <a:t>“It is a friendly, courteous, caring hospital. We generally care about our co-workers and our patients. I can always get the help and support that I need to function in this hospital. This goes from the top all the way down to the cleaning people.”</a:t>
            </a:r>
          </a:p>
          <a:p>
            <a:pPr marL="620713" lvl="1" indent="-228600" eaLnBrk="1" hangingPunct="1"/>
            <a:r>
              <a:rPr lang="en-US" sz="2400" dirty="0" smtClean="0">
                <a:latin typeface="Arial" panose="020B0604020202020204" pitchFamily="34" charset="0"/>
                <a:cs typeface="Arial" panose="020B0604020202020204" pitchFamily="34" charset="0"/>
              </a:rPr>
              <a:t>“This is the best place I have ever worked. There’s an open door policy. Every one is allowed to voice their opinion.”</a:t>
            </a:r>
          </a:p>
          <a:p>
            <a:pPr marL="620713" lvl="1" indent="-228600" eaLnBrk="1" hangingPunct="1"/>
            <a:r>
              <a:rPr lang="en-US" sz="2400" dirty="0" smtClean="0">
                <a:latin typeface="Arial" panose="020B0604020202020204" pitchFamily="34" charset="0"/>
                <a:cs typeface="Arial" panose="020B0604020202020204" pitchFamily="34" charset="0"/>
              </a:rPr>
              <a:t>“I get information about everything—profits, losses, problems. Relationships with people are easier here. It’s more direct and open.”*</a:t>
            </a:r>
          </a:p>
        </p:txBody>
      </p:sp>
      <p:sp>
        <p:nvSpPr>
          <p:cNvPr id="3" name="Title 2"/>
          <p:cNvSpPr>
            <a:spLocks noGrp="1"/>
          </p:cNvSpPr>
          <p:nvPr>
            <p:ph type="title" idx="4294967295"/>
          </p:nvPr>
        </p:nvSpPr>
        <p:spPr>
          <a:xfrm>
            <a:off x="419424" y="-2557"/>
            <a:ext cx="7042742" cy="682668"/>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itchFamily="34" charset="0"/>
                <a:cs typeface="Arial" pitchFamily="34" charset="0"/>
              </a:rPr>
              <a:t>Best Practice</a:t>
            </a:r>
          </a:p>
        </p:txBody>
      </p:sp>
      <p:sp>
        <p:nvSpPr>
          <p:cNvPr id="65542" name="TextBox 5"/>
          <p:cNvSpPr txBox="1">
            <a:spLocks noChangeArrowheads="1"/>
          </p:cNvSpPr>
          <p:nvPr/>
        </p:nvSpPr>
        <p:spPr bwMode="auto">
          <a:xfrm>
            <a:off x="419424" y="6021387"/>
            <a:ext cx="6400800"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0000"/>
              </a:lnSpc>
              <a:buFontTx/>
              <a:buNone/>
            </a:pPr>
            <a:r>
              <a:rPr lang="en-US" sz="2200" dirty="0"/>
              <a:t>*Great Place to Work Institute, Best Companies Lists, (</a:t>
            </a:r>
            <a:r>
              <a:rPr lang="en-US" sz="2200" i="1" dirty="0"/>
              <a:t>www.greatplacetowork.com) </a:t>
            </a:r>
            <a:r>
              <a:rPr lang="en-US" sz="2200" dirty="0"/>
              <a:t>(June 2005).</a:t>
            </a:r>
          </a:p>
          <a:p>
            <a:pPr eaLnBrk="1" hangingPunct="1">
              <a:lnSpc>
                <a:spcPct val="90000"/>
              </a:lnSpc>
              <a:buFontTx/>
              <a:buNone/>
            </a:pPr>
            <a:endParaRPr lang="en-US" sz="2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3"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16FDF3E8-42FF-486E-A991-907EA3BA644B}" type="slidenum">
              <a:rPr lang="en-US" sz="1400"/>
              <a:pPr>
                <a:lnSpc>
                  <a:spcPct val="100000"/>
                </a:lnSpc>
                <a:spcBef>
                  <a:spcPct val="0"/>
                </a:spcBef>
                <a:buFontTx/>
                <a:buNone/>
              </a:pPr>
              <a:t>27</a:t>
            </a:fld>
            <a:endParaRPr lang="en-US" sz="1400"/>
          </a:p>
        </p:txBody>
      </p:sp>
      <p:sp>
        <p:nvSpPr>
          <p:cNvPr id="48130" name="Rectangle 2"/>
          <p:cNvSpPr>
            <a:spLocks noGrp="1" noChangeArrowheads="1"/>
          </p:cNvSpPr>
          <p:nvPr>
            <p:ph type="title" idx="4294967295"/>
          </p:nvPr>
        </p:nvSpPr>
        <p:spPr>
          <a:xfrm>
            <a:off x="457200" y="274638"/>
            <a:ext cx="8229600" cy="11430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Resource Loading</a:t>
            </a:r>
          </a:p>
        </p:txBody>
      </p:sp>
      <p:sp>
        <p:nvSpPr>
          <p:cNvPr id="66565" name="Rectangle 3"/>
          <p:cNvSpPr>
            <a:spLocks noGrp="1" noChangeArrowheads="1"/>
          </p:cNvSpPr>
          <p:nvPr>
            <p:ph type="body" idx="4294967295"/>
          </p:nvPr>
        </p:nvSpPr>
        <p:spPr/>
        <p:txBody>
          <a:bodyPr/>
          <a:lstStyle/>
          <a:p>
            <a:pPr marL="365125" indent="-255588" eaLnBrk="1" hangingPunct="1"/>
            <a:r>
              <a:rPr lang="en-US" sz="2400" b="1" dirty="0" smtClean="0">
                <a:latin typeface="Arial" panose="020B0604020202020204" pitchFamily="34" charset="0"/>
                <a:cs typeface="Arial" panose="020B0604020202020204" pitchFamily="34" charset="0"/>
              </a:rPr>
              <a:t>Resource loading</a:t>
            </a:r>
            <a:r>
              <a:rPr lang="en-US" sz="2400" dirty="0" smtClean="0">
                <a:latin typeface="Arial" panose="020B0604020202020204" pitchFamily="34" charset="0"/>
                <a:cs typeface="Arial" panose="020B0604020202020204" pitchFamily="34" charset="0"/>
              </a:rPr>
              <a:t> refers to the amount of individual resources an existing schedule requires during specific time periods.</a:t>
            </a:r>
          </a:p>
          <a:p>
            <a:pPr marL="365125" indent="-255588" eaLnBrk="1" hangingPunct="1"/>
            <a:r>
              <a:rPr lang="en-US" sz="2400" dirty="0" smtClean="0">
                <a:latin typeface="Arial" panose="020B0604020202020204" pitchFamily="34" charset="0"/>
                <a:cs typeface="Arial" panose="020B0604020202020204" pitchFamily="34" charset="0"/>
              </a:rPr>
              <a:t>Helps project managers develop a general understanding of the demands a project will make on the organization’s resources and individual people’s schedules.</a:t>
            </a:r>
          </a:p>
          <a:p>
            <a:pPr marL="365125" indent="-255588" eaLnBrk="1" hangingPunct="1"/>
            <a:r>
              <a:rPr lang="en-US" sz="2400" b="1" dirty="0" smtClean="0">
                <a:latin typeface="Arial" panose="020B0604020202020204" pitchFamily="34" charset="0"/>
                <a:cs typeface="Arial" panose="020B0604020202020204" pitchFamily="34" charset="0"/>
              </a:rPr>
              <a:t>Over-allocation</a:t>
            </a:r>
            <a:r>
              <a:rPr lang="en-US" sz="2400" dirty="0" smtClean="0">
                <a:latin typeface="Arial" panose="020B0604020202020204" pitchFamily="34" charset="0"/>
                <a:cs typeface="Arial" panose="020B0604020202020204" pitchFamily="34" charset="0"/>
              </a:rPr>
              <a:t> means more resources than are available are assigned to perform work at a given time.</a:t>
            </a:r>
          </a:p>
          <a:p>
            <a:pPr marL="365125" indent="-255588" eaLnBrk="1" hangingPunct="1"/>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7"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85E448F-3498-4376-8D65-2149C8B90D68}" type="slidenum">
              <a:rPr lang="en-US" sz="1400"/>
              <a:pPr>
                <a:lnSpc>
                  <a:spcPct val="100000"/>
                </a:lnSpc>
                <a:spcBef>
                  <a:spcPct val="0"/>
                </a:spcBef>
                <a:buFontTx/>
                <a:buNone/>
              </a:pPr>
              <a:t>28</a:t>
            </a:fld>
            <a:endParaRPr lang="en-US" sz="1400"/>
          </a:p>
        </p:txBody>
      </p:sp>
      <p:sp>
        <p:nvSpPr>
          <p:cNvPr id="49154" name="Rectangle 2"/>
          <p:cNvSpPr>
            <a:spLocks noGrp="1" noChangeArrowheads="1"/>
          </p:cNvSpPr>
          <p:nvPr>
            <p:ph type="title" idx="4294967295"/>
          </p:nvPr>
        </p:nvSpPr>
        <p:spPr>
          <a:xfrm>
            <a:off x="457200" y="274638"/>
            <a:ext cx="8229600" cy="11430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Figure 6-7. Sample Histogram Showing an Overallocated Individual</a:t>
            </a:r>
            <a:endParaRPr lang="en-US" sz="3600" b="1" dirty="0">
              <a:latin typeface="Arial" panose="020B0604020202020204" pitchFamily="34" charset="0"/>
              <a:cs typeface="Arial" panose="020B0604020202020204" pitchFamily="34" charset="0"/>
            </a:endParaRPr>
          </a:p>
        </p:txBody>
      </p:sp>
      <p:pic>
        <p:nvPicPr>
          <p:cNvPr id="67589"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1447800"/>
            <a:ext cx="6786563"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1"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454880F7-C585-4F4E-9185-444E22AC780B}" type="slidenum">
              <a:rPr lang="en-US" sz="1400"/>
              <a:pPr>
                <a:lnSpc>
                  <a:spcPct val="100000"/>
                </a:lnSpc>
                <a:spcBef>
                  <a:spcPct val="0"/>
                </a:spcBef>
                <a:buFontTx/>
                <a:buNone/>
              </a:pPr>
              <a:t>29</a:t>
            </a:fld>
            <a:endParaRPr lang="en-US" sz="1400"/>
          </a:p>
        </p:txBody>
      </p:sp>
      <p:sp>
        <p:nvSpPr>
          <p:cNvPr id="50178" name="Rectangle 2"/>
          <p:cNvSpPr>
            <a:spLocks noGrp="1" noChangeArrowheads="1"/>
          </p:cNvSpPr>
          <p:nvPr>
            <p:ph type="title" idx="4294967295"/>
          </p:nvPr>
        </p:nvSpPr>
        <p:spPr>
          <a:xfrm>
            <a:off x="457200" y="274638"/>
            <a:ext cx="8229600" cy="11430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Resource Leveling</a:t>
            </a:r>
          </a:p>
        </p:txBody>
      </p:sp>
      <p:sp>
        <p:nvSpPr>
          <p:cNvPr id="68613" name="Rectangle 3"/>
          <p:cNvSpPr>
            <a:spLocks noGrp="1" noChangeArrowheads="1"/>
          </p:cNvSpPr>
          <p:nvPr>
            <p:ph type="body" idx="4294967295"/>
          </p:nvPr>
        </p:nvSpPr>
        <p:spPr/>
        <p:txBody>
          <a:bodyPr/>
          <a:lstStyle/>
          <a:p>
            <a:pPr marL="365125" indent="-255588" eaLnBrk="1" hangingPunct="1"/>
            <a:r>
              <a:rPr lang="en-US" b="1" smtClean="0"/>
              <a:t>Resource leveling</a:t>
            </a:r>
            <a:r>
              <a:rPr lang="en-US" smtClean="0"/>
              <a:t> is a technique for resolving resource conflicts by delaying tasks.</a:t>
            </a:r>
          </a:p>
          <a:p>
            <a:pPr marL="365125" indent="-255588" eaLnBrk="1" hangingPunct="1"/>
            <a:r>
              <a:rPr lang="en-US" smtClean="0"/>
              <a:t>The main purpose of resource leveling is to create a smoother distribution of resource usage and reduce overallocation.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1ED4138B-1C30-4EFC-8D0E-0BCE1102F06F}" type="slidenum">
              <a:rPr lang="en-US" sz="1400"/>
              <a:pPr>
                <a:lnSpc>
                  <a:spcPct val="100000"/>
                </a:lnSpc>
                <a:spcBef>
                  <a:spcPct val="0"/>
                </a:spcBef>
                <a:buFontTx/>
                <a:buNone/>
              </a:pPr>
              <a:t>30</a:t>
            </a:fld>
            <a:endParaRPr lang="en-US" sz="1400"/>
          </a:p>
        </p:txBody>
      </p:sp>
      <p:sp>
        <p:nvSpPr>
          <p:cNvPr id="51202" name="Rectangle 2"/>
          <p:cNvSpPr>
            <a:spLocks noGrp="1" noChangeArrowheads="1"/>
          </p:cNvSpPr>
          <p:nvPr>
            <p:ph type="title" idx="4294967295"/>
          </p:nvPr>
        </p:nvSpPr>
        <p:spPr>
          <a:xfrm>
            <a:off x="0" y="0"/>
            <a:ext cx="9144000" cy="9906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Figure 6-8. Resource Leveling Example</a:t>
            </a:r>
          </a:p>
        </p:txBody>
      </p:sp>
      <p:pic>
        <p:nvPicPr>
          <p:cNvPr id="69637"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990600"/>
            <a:ext cx="65532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9"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629E7CCF-F9BF-4E0C-ACA4-8F1F0F209790}" type="slidenum">
              <a:rPr lang="en-US" sz="1400"/>
              <a:pPr>
                <a:lnSpc>
                  <a:spcPct val="100000"/>
                </a:lnSpc>
                <a:spcBef>
                  <a:spcPct val="0"/>
                </a:spcBef>
                <a:buFontTx/>
                <a:buNone/>
              </a:pPr>
              <a:t>31</a:t>
            </a:fld>
            <a:endParaRPr lang="en-US" sz="1400"/>
          </a:p>
        </p:txBody>
      </p:sp>
      <p:sp>
        <p:nvSpPr>
          <p:cNvPr id="52226" name="Rectangle 2"/>
          <p:cNvSpPr>
            <a:spLocks noGrp="1" noChangeArrowheads="1"/>
          </p:cNvSpPr>
          <p:nvPr>
            <p:ph type="title" idx="4294967295"/>
          </p:nvPr>
        </p:nvSpPr>
        <p:spPr>
          <a:xfrm>
            <a:off x="457200" y="274638"/>
            <a:ext cx="8229600" cy="11430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Benefits of Resource Leveling</a:t>
            </a:r>
          </a:p>
        </p:txBody>
      </p:sp>
      <p:sp>
        <p:nvSpPr>
          <p:cNvPr id="70661" name="Rectangle 3"/>
          <p:cNvSpPr>
            <a:spLocks noGrp="1" noChangeArrowheads="1"/>
          </p:cNvSpPr>
          <p:nvPr>
            <p:ph type="body" idx="4294967295"/>
          </p:nvPr>
        </p:nvSpPr>
        <p:spPr/>
        <p:txBody>
          <a:bodyPr/>
          <a:lstStyle/>
          <a:p>
            <a:pPr marL="365125" indent="-255588" algn="just" eaLnBrk="1" hangingPunct="1"/>
            <a:r>
              <a:rPr lang="en-US" sz="2400" dirty="0" smtClean="0">
                <a:latin typeface="Arial" panose="020B0604020202020204" pitchFamily="34" charset="0"/>
                <a:cs typeface="Arial" panose="020B0604020202020204" pitchFamily="34" charset="0"/>
              </a:rPr>
              <a:t>When resources are used on a more constant basis, they require less management.</a:t>
            </a:r>
          </a:p>
          <a:p>
            <a:pPr marL="365125" indent="-255588" algn="just" eaLnBrk="1" hangingPunct="1"/>
            <a:r>
              <a:rPr lang="en-US" sz="2400" dirty="0" smtClean="0">
                <a:latin typeface="Arial" panose="020B0604020202020204" pitchFamily="34" charset="0"/>
                <a:cs typeface="Arial" panose="020B0604020202020204" pitchFamily="34" charset="0"/>
              </a:rPr>
              <a:t>It may enable project managers to use a just-in-time inventory type of policy for using subcontractors or other expensive resources.</a:t>
            </a:r>
          </a:p>
          <a:p>
            <a:pPr marL="365125" indent="-255588" algn="just" eaLnBrk="1" hangingPunct="1"/>
            <a:r>
              <a:rPr lang="en-US" sz="2400" dirty="0" smtClean="0">
                <a:latin typeface="Arial" panose="020B0604020202020204" pitchFamily="34" charset="0"/>
                <a:cs typeface="Arial" panose="020B0604020202020204" pitchFamily="34" charset="0"/>
              </a:rPr>
              <a:t>It results in fewer problems for project personnel and accounting department.</a:t>
            </a:r>
          </a:p>
          <a:p>
            <a:pPr marL="365125" indent="-255588" algn="just" eaLnBrk="1" hangingPunct="1"/>
            <a:r>
              <a:rPr lang="en-US" sz="2400" dirty="0" smtClean="0">
                <a:latin typeface="Arial" panose="020B0604020202020204" pitchFamily="34" charset="0"/>
                <a:cs typeface="Arial" panose="020B0604020202020204" pitchFamily="34" charset="0"/>
              </a:rPr>
              <a:t>It often improves morale.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63A783F-4CBB-47CC-9E35-E0DC887D9D74}" type="slidenum">
              <a:rPr lang="en-US" sz="1400"/>
              <a:pPr>
                <a:lnSpc>
                  <a:spcPct val="100000"/>
                </a:lnSpc>
                <a:spcBef>
                  <a:spcPct val="0"/>
                </a:spcBef>
                <a:buFontTx/>
                <a:buNone/>
              </a:pPr>
              <a:t>32</a:t>
            </a:fld>
            <a:endParaRPr lang="en-US" sz="1400"/>
          </a:p>
        </p:txBody>
      </p:sp>
      <p:sp>
        <p:nvSpPr>
          <p:cNvPr id="71684" name="Rectangle 2"/>
          <p:cNvSpPr>
            <a:spLocks noGrp="1" noChangeArrowheads="1"/>
          </p:cNvSpPr>
          <p:nvPr>
            <p:ph type="title"/>
          </p:nvPr>
        </p:nvSpPr>
        <p:spPr/>
        <p:txBody>
          <a:bodyPr/>
          <a:lstStyle/>
          <a:p>
            <a:pPr eaLnBrk="1" hangingPunct="1"/>
            <a:r>
              <a:rPr lang="en-US" smtClean="0"/>
              <a:t>Sample Staffing Updates</a:t>
            </a:r>
          </a:p>
        </p:txBody>
      </p:sp>
      <p:sp>
        <p:nvSpPr>
          <p:cNvPr id="71685" name="Rectangle 3"/>
          <p:cNvSpPr>
            <a:spLocks noGrp="1" noChangeArrowheads="1"/>
          </p:cNvSpPr>
          <p:nvPr>
            <p:ph type="body" idx="1"/>
          </p:nvPr>
        </p:nvSpPr>
        <p:spPr/>
        <p:txBody>
          <a:bodyPr/>
          <a:lstStyle/>
          <a:p>
            <a:pPr algn="just" eaLnBrk="1" hangingPunct="1"/>
            <a:r>
              <a:rPr lang="en-US" dirty="0" smtClean="0"/>
              <a:t>To keep everyone up-to-date on current project staffing assignments, </a:t>
            </a:r>
          </a:p>
          <a:p>
            <a:pPr lvl="1" algn="just" eaLnBrk="1" hangingPunct="1"/>
            <a:r>
              <a:rPr lang="en-US" dirty="0" smtClean="0"/>
              <a:t>Kristin provided a current team roster on the project Web site </a:t>
            </a:r>
          </a:p>
          <a:p>
            <a:pPr lvl="2" algn="just" eaLnBrk="1" hangingPunct="1"/>
            <a:r>
              <a:rPr lang="en-US" dirty="0" smtClean="0"/>
              <a:t>and included team member names, roles, and contact information.</a:t>
            </a:r>
          </a:p>
          <a:p>
            <a:pPr lvl="1" algn="just" eaLnBrk="1" hangingPunct="1"/>
            <a:r>
              <a:rPr lang="en-US" dirty="0" smtClean="0"/>
              <a:t>As suppliers were added to the project, </a:t>
            </a:r>
          </a:p>
          <a:p>
            <a:pPr lvl="2" algn="just" eaLnBrk="1" hangingPunct="1"/>
            <a:r>
              <a:rPr lang="en-US" dirty="0" smtClean="0"/>
              <a:t>she included supplier staff information as well.</a:t>
            </a:r>
          </a:p>
          <a:p>
            <a:pPr eaLnBrk="1" hangingPunct="1"/>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7"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3EE07F5E-5887-4E98-B9CF-8B70E1A8FAFB}" type="slidenum">
              <a:rPr lang="en-US" sz="1400"/>
              <a:pPr>
                <a:lnSpc>
                  <a:spcPct val="100000"/>
                </a:lnSpc>
                <a:spcBef>
                  <a:spcPct val="0"/>
                </a:spcBef>
                <a:buFontTx/>
                <a:buNone/>
              </a:pPr>
              <a:t>33</a:t>
            </a:fld>
            <a:endParaRPr lang="en-US" sz="1400"/>
          </a:p>
        </p:txBody>
      </p:sp>
      <p:sp>
        <p:nvSpPr>
          <p:cNvPr id="72708" name="Rectangle 4"/>
          <p:cNvSpPr>
            <a:spLocks noGrp="1" noChangeArrowheads="1"/>
          </p:cNvSpPr>
          <p:nvPr>
            <p:ph type="title"/>
          </p:nvPr>
        </p:nvSpPr>
        <p:spPr/>
        <p:txBody>
          <a:bodyPr/>
          <a:lstStyle/>
          <a:p>
            <a:pPr eaLnBrk="1" hangingPunct="1"/>
            <a:r>
              <a:rPr lang="en-US" sz="2800" b="1" dirty="0" smtClean="0">
                <a:latin typeface="Arial" panose="020B0604020202020204" pitchFamily="34" charset="0"/>
                <a:cs typeface="Arial" panose="020B0604020202020204" pitchFamily="34" charset="0"/>
              </a:rPr>
              <a:t>Figure 6-9. Sample Team Roster</a:t>
            </a:r>
          </a:p>
        </p:txBody>
      </p:sp>
      <p:pic>
        <p:nvPicPr>
          <p:cNvPr id="72709" name="Picture 5" descr="Tbl06-0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43000"/>
            <a:ext cx="9144000" cy="525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513960C5-E2E5-453A-B335-D6E659820EBE}" type="slidenum">
              <a:rPr lang="en-US" sz="1400"/>
              <a:pPr>
                <a:lnSpc>
                  <a:spcPct val="100000"/>
                </a:lnSpc>
                <a:spcBef>
                  <a:spcPct val="0"/>
                </a:spcBef>
                <a:buFontTx/>
                <a:buNone/>
              </a:pPr>
              <a:t>34</a:t>
            </a:fld>
            <a:endParaRPr lang="en-US" sz="1400"/>
          </a:p>
        </p:txBody>
      </p:sp>
      <p:sp>
        <p:nvSpPr>
          <p:cNvPr id="73732" name="Rectangle 2"/>
          <p:cNvSpPr>
            <a:spLocks noGrp="1" noChangeArrowheads="1"/>
          </p:cNvSpPr>
          <p:nvPr>
            <p:ph type="title"/>
          </p:nvPr>
        </p:nvSpPr>
        <p:spPr/>
        <p:txBody>
          <a:bodyPr/>
          <a:lstStyle/>
          <a:p>
            <a:pPr eaLnBrk="1" hangingPunct="1"/>
            <a:r>
              <a:rPr lang="en-US" dirty="0" smtClean="0"/>
              <a:t>Developing the Project Team and Assessing Team Performance</a:t>
            </a:r>
          </a:p>
        </p:txBody>
      </p:sp>
      <p:sp>
        <p:nvSpPr>
          <p:cNvPr id="73733" name="Rectangle 3"/>
          <p:cNvSpPr>
            <a:spLocks noGrp="1" noChangeArrowheads="1"/>
          </p:cNvSpPr>
          <p:nvPr>
            <p:ph type="body" idx="1"/>
          </p:nvPr>
        </p:nvSpPr>
        <p:spPr/>
        <p:txBody>
          <a:bodyPr/>
          <a:lstStyle/>
          <a:p>
            <a:pPr algn="just" eaLnBrk="1" hangingPunct="1">
              <a:lnSpc>
                <a:spcPct val="90000"/>
              </a:lnSpc>
            </a:pPr>
            <a:r>
              <a:rPr lang="en-US" dirty="0" smtClean="0"/>
              <a:t>Many failed projects have been staffed </a:t>
            </a:r>
          </a:p>
          <a:p>
            <a:pPr lvl="1" algn="just" eaLnBrk="1" hangingPunct="1">
              <a:lnSpc>
                <a:spcPct val="90000"/>
              </a:lnSpc>
            </a:pPr>
            <a:r>
              <a:rPr lang="en-US" dirty="0" smtClean="0"/>
              <a:t>by highly talented individuals; </a:t>
            </a:r>
          </a:p>
          <a:p>
            <a:pPr lvl="1" algn="just" eaLnBrk="1" hangingPunct="1">
              <a:lnSpc>
                <a:spcPct val="90000"/>
              </a:lnSpc>
            </a:pPr>
            <a:r>
              <a:rPr lang="en-US" dirty="0" smtClean="0"/>
              <a:t>however, it takes teamwork to complete projects successfully.</a:t>
            </a:r>
          </a:p>
          <a:p>
            <a:pPr algn="just" eaLnBrk="1" hangingPunct="1">
              <a:lnSpc>
                <a:spcPct val="90000"/>
              </a:lnSpc>
            </a:pPr>
            <a:r>
              <a:rPr lang="en-US" dirty="0" smtClean="0"/>
              <a:t>The main goal of team development </a:t>
            </a:r>
          </a:p>
          <a:p>
            <a:pPr lvl="1" algn="just" eaLnBrk="1" hangingPunct="1">
              <a:lnSpc>
                <a:spcPct val="90000"/>
              </a:lnSpc>
            </a:pPr>
            <a:r>
              <a:rPr lang="en-US" dirty="0" smtClean="0"/>
              <a:t>is to help people work together more effectively </a:t>
            </a:r>
          </a:p>
          <a:p>
            <a:pPr lvl="2" algn="just" eaLnBrk="1" hangingPunct="1">
              <a:lnSpc>
                <a:spcPct val="90000"/>
              </a:lnSpc>
            </a:pPr>
            <a:r>
              <a:rPr lang="en-US" dirty="0" smtClean="0"/>
              <a:t>to improve project performance.</a:t>
            </a:r>
          </a:p>
          <a:p>
            <a:pPr algn="just" eaLnBrk="1" hangingPunct="1">
              <a:lnSpc>
                <a:spcPct val="90000"/>
              </a:lnSpc>
            </a:pPr>
            <a:r>
              <a:rPr lang="en-US" dirty="0" smtClean="0"/>
              <a:t>Project managers should understand and apply good team-building practices </a:t>
            </a:r>
          </a:p>
          <a:p>
            <a:pPr lvl="1" algn="just" eaLnBrk="1" hangingPunct="1">
              <a:lnSpc>
                <a:spcPct val="90000"/>
              </a:lnSpc>
            </a:pPr>
            <a:r>
              <a:rPr lang="en-US" dirty="0" smtClean="0"/>
              <a:t>because it takes teamwork to successfully execute most projects.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080679B0-58A5-4A4C-899C-9EE9F10B8CC0}" type="slidenum">
              <a:rPr lang="en-US" sz="1400"/>
              <a:pPr>
                <a:lnSpc>
                  <a:spcPct val="100000"/>
                </a:lnSpc>
                <a:spcBef>
                  <a:spcPct val="0"/>
                </a:spcBef>
                <a:buFontTx/>
                <a:buNone/>
              </a:pPr>
              <a:t>35</a:t>
            </a:fld>
            <a:endParaRPr lang="en-US" sz="1400"/>
          </a:p>
        </p:txBody>
      </p:sp>
      <p:sp>
        <p:nvSpPr>
          <p:cNvPr id="74756" name="Rectangle 2"/>
          <p:cNvSpPr>
            <a:spLocks noGrp="1" noChangeArrowheads="1"/>
          </p:cNvSpPr>
          <p:nvPr>
            <p:ph type="title"/>
          </p:nvPr>
        </p:nvSpPr>
        <p:spPr>
          <a:xfrm>
            <a:off x="0" y="0"/>
            <a:ext cx="9144000" cy="685800"/>
          </a:xfrm>
        </p:spPr>
        <p:txBody>
          <a:bodyPr/>
          <a:lstStyle/>
          <a:p>
            <a:pPr eaLnBrk="1" hangingPunct="1"/>
            <a:r>
              <a:rPr lang="en-US" dirty="0" err="1" smtClean="0"/>
              <a:t>Tuckman</a:t>
            </a:r>
            <a:r>
              <a:rPr lang="en-US" dirty="0" smtClean="0"/>
              <a:t> Model of Team Development</a:t>
            </a:r>
          </a:p>
        </p:txBody>
      </p:sp>
      <p:sp>
        <p:nvSpPr>
          <p:cNvPr id="74757" name="Rectangle 3"/>
          <p:cNvSpPr>
            <a:spLocks noGrp="1" noChangeArrowheads="1"/>
          </p:cNvSpPr>
          <p:nvPr>
            <p:ph type="body" idx="1"/>
          </p:nvPr>
        </p:nvSpPr>
        <p:spPr>
          <a:xfrm>
            <a:off x="228600" y="762000"/>
            <a:ext cx="8686800" cy="5715000"/>
          </a:xfrm>
        </p:spPr>
        <p:txBody>
          <a:bodyPr/>
          <a:lstStyle/>
          <a:p>
            <a:pPr eaLnBrk="1" hangingPunct="1">
              <a:lnSpc>
                <a:spcPct val="90000"/>
              </a:lnSpc>
            </a:pPr>
            <a:r>
              <a:rPr lang="en-US" sz="2000" smtClean="0"/>
              <a:t>Forming</a:t>
            </a:r>
          </a:p>
          <a:p>
            <a:pPr lvl="1" eaLnBrk="1" hangingPunct="1">
              <a:lnSpc>
                <a:spcPct val="90000"/>
              </a:lnSpc>
            </a:pPr>
            <a:r>
              <a:rPr lang="en-US" sz="2000" smtClean="0"/>
              <a:t>Introduction of team members</a:t>
            </a:r>
          </a:p>
          <a:p>
            <a:pPr lvl="2" eaLnBrk="1" hangingPunct="1">
              <a:lnSpc>
                <a:spcPct val="90000"/>
              </a:lnSpc>
            </a:pPr>
            <a:r>
              <a:rPr lang="en-US" sz="1800" smtClean="0"/>
              <a:t>Including New members</a:t>
            </a:r>
          </a:p>
          <a:p>
            <a:pPr lvl="1" eaLnBrk="1" hangingPunct="1">
              <a:lnSpc>
                <a:spcPct val="90000"/>
              </a:lnSpc>
            </a:pPr>
            <a:r>
              <a:rPr lang="en-US" sz="2000" smtClean="0"/>
              <a:t>Little work is actually achieved</a:t>
            </a:r>
          </a:p>
          <a:p>
            <a:pPr eaLnBrk="1" hangingPunct="1">
              <a:lnSpc>
                <a:spcPct val="90000"/>
              </a:lnSpc>
            </a:pPr>
            <a:r>
              <a:rPr lang="en-US" sz="2000" smtClean="0"/>
              <a:t>Storming</a:t>
            </a:r>
          </a:p>
          <a:p>
            <a:pPr lvl="1" eaLnBrk="1" hangingPunct="1">
              <a:lnSpc>
                <a:spcPct val="90000"/>
              </a:lnSpc>
            </a:pPr>
            <a:r>
              <a:rPr lang="en-US" sz="2000" smtClean="0"/>
              <a:t>People test each other with different opinions</a:t>
            </a:r>
          </a:p>
          <a:p>
            <a:pPr eaLnBrk="1" hangingPunct="1">
              <a:lnSpc>
                <a:spcPct val="90000"/>
              </a:lnSpc>
            </a:pPr>
            <a:r>
              <a:rPr lang="en-US" sz="2000" smtClean="0"/>
              <a:t>Norming</a:t>
            </a:r>
          </a:p>
          <a:p>
            <a:pPr lvl="1" eaLnBrk="1" hangingPunct="1">
              <a:lnSpc>
                <a:spcPct val="90000"/>
              </a:lnSpc>
            </a:pPr>
            <a:r>
              <a:rPr lang="en-US" sz="2000" smtClean="0"/>
              <a:t>Cooperation and collaboration replace the conflicts and mistrust</a:t>
            </a:r>
          </a:p>
          <a:p>
            <a:pPr eaLnBrk="1" hangingPunct="1">
              <a:lnSpc>
                <a:spcPct val="90000"/>
              </a:lnSpc>
            </a:pPr>
            <a:r>
              <a:rPr lang="en-US" sz="2000" smtClean="0"/>
              <a:t>Performing</a:t>
            </a:r>
          </a:p>
          <a:p>
            <a:pPr lvl="1" eaLnBrk="1" hangingPunct="1">
              <a:lnSpc>
                <a:spcPct val="90000"/>
              </a:lnSpc>
            </a:pPr>
            <a:r>
              <a:rPr lang="en-US" sz="2000" smtClean="0"/>
              <a:t>Relations are settled for team members</a:t>
            </a:r>
          </a:p>
          <a:p>
            <a:pPr lvl="2" eaLnBrk="1" hangingPunct="1">
              <a:lnSpc>
                <a:spcPct val="90000"/>
              </a:lnSpc>
            </a:pPr>
            <a:r>
              <a:rPr lang="en-US" sz="1800" smtClean="0"/>
              <a:t>And build royalty each other</a:t>
            </a:r>
          </a:p>
          <a:p>
            <a:pPr lvl="1" eaLnBrk="1" hangingPunct="1">
              <a:lnSpc>
                <a:spcPct val="90000"/>
              </a:lnSpc>
            </a:pPr>
            <a:r>
              <a:rPr lang="en-US" sz="2000" smtClean="0"/>
              <a:t>Focus on reaching the team goals rather than on team process</a:t>
            </a:r>
          </a:p>
          <a:p>
            <a:pPr lvl="1" eaLnBrk="1" hangingPunct="1">
              <a:lnSpc>
                <a:spcPct val="90000"/>
              </a:lnSpc>
            </a:pPr>
            <a:r>
              <a:rPr lang="en-US" sz="2000" smtClean="0"/>
              <a:t>The team can manage tasks</a:t>
            </a:r>
          </a:p>
          <a:p>
            <a:pPr lvl="2" eaLnBrk="1" hangingPunct="1">
              <a:lnSpc>
                <a:spcPct val="90000"/>
              </a:lnSpc>
            </a:pPr>
            <a:r>
              <a:rPr lang="en-US" sz="1800" smtClean="0"/>
              <a:t>That are more complex and updates</a:t>
            </a:r>
          </a:p>
          <a:p>
            <a:pPr eaLnBrk="1" hangingPunct="1">
              <a:lnSpc>
                <a:spcPct val="90000"/>
              </a:lnSpc>
            </a:pPr>
            <a:r>
              <a:rPr lang="en-US" sz="2000" smtClean="0"/>
              <a:t>Adjourning</a:t>
            </a:r>
          </a:p>
          <a:p>
            <a:pPr lvl="1" eaLnBrk="1" hangingPunct="1">
              <a:lnSpc>
                <a:spcPct val="90000"/>
              </a:lnSpc>
            </a:pPr>
            <a:r>
              <a:rPr lang="en-US" sz="2000" smtClean="0"/>
              <a:t>Break up the team after success</a:t>
            </a:r>
          </a:p>
          <a:p>
            <a:pPr lvl="2" eaLnBrk="1" hangingPunct="1">
              <a:lnSpc>
                <a:spcPct val="90000"/>
              </a:lnSpc>
            </a:pPr>
            <a:r>
              <a:rPr lang="en-US" sz="1800" smtClean="0"/>
              <a:t>Or failure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265A8F8C-8C41-4E7D-8B41-18B2831882C0}" type="slidenum">
              <a:rPr lang="en-US" sz="1400"/>
              <a:pPr>
                <a:lnSpc>
                  <a:spcPct val="100000"/>
                </a:lnSpc>
                <a:spcBef>
                  <a:spcPct val="0"/>
                </a:spcBef>
                <a:buFontTx/>
                <a:buNone/>
              </a:pPr>
              <a:t>36</a:t>
            </a:fld>
            <a:endParaRPr lang="en-US" sz="1400"/>
          </a:p>
        </p:txBody>
      </p:sp>
      <p:sp>
        <p:nvSpPr>
          <p:cNvPr id="75780" name="Rectangle 2"/>
          <p:cNvSpPr>
            <a:spLocks noGrp="1" noChangeArrowheads="1"/>
          </p:cNvSpPr>
          <p:nvPr>
            <p:ph type="title"/>
          </p:nvPr>
        </p:nvSpPr>
        <p:spPr/>
        <p:txBody>
          <a:bodyPr/>
          <a:lstStyle/>
          <a:p>
            <a:pPr eaLnBrk="1" hangingPunct="1"/>
            <a:r>
              <a:rPr lang="en-US" smtClean="0"/>
              <a:t>Training</a:t>
            </a:r>
          </a:p>
        </p:txBody>
      </p:sp>
      <p:sp>
        <p:nvSpPr>
          <p:cNvPr id="75781" name="Rectangle 3"/>
          <p:cNvSpPr>
            <a:spLocks noGrp="1" noChangeArrowheads="1"/>
          </p:cNvSpPr>
          <p:nvPr>
            <p:ph type="body" idx="1"/>
          </p:nvPr>
        </p:nvSpPr>
        <p:spPr/>
        <p:txBody>
          <a:bodyPr/>
          <a:lstStyle/>
          <a:p>
            <a:pPr eaLnBrk="1" hangingPunct="1"/>
            <a:r>
              <a:rPr lang="en-US" smtClean="0"/>
              <a:t>to improve individual and team development. </a:t>
            </a:r>
          </a:p>
          <a:p>
            <a:pPr lvl="1" eaLnBrk="1" hangingPunct="1"/>
            <a:r>
              <a:rPr lang="en-US" smtClean="0"/>
              <a:t>Project managers often recommend that people take specific training courses</a:t>
            </a:r>
          </a:p>
          <a:p>
            <a:pPr eaLnBrk="1" hangingPunct="1"/>
            <a:r>
              <a:rPr lang="en-US" smtClean="0"/>
              <a:t>Team-building activities </a:t>
            </a:r>
          </a:p>
          <a:p>
            <a:pPr lvl="1" eaLnBrk="1" hangingPunct="1"/>
            <a:r>
              <a:rPr lang="en-US" smtClean="0"/>
              <a:t>include using physical challenges and psychological preference indicator tools, </a:t>
            </a:r>
          </a:p>
          <a:p>
            <a:pPr lvl="2" eaLnBrk="1" hangingPunct="1"/>
            <a:r>
              <a:rPr lang="en-US" smtClean="0"/>
              <a:t>such as the Meyers-Briggs Type Indicator and the Wilson Learning Social Styles Profile.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A19B9EE2-758A-468F-B554-7D0D239E9723}" type="slidenum">
              <a:rPr lang="en-US" sz="1400"/>
              <a:pPr>
                <a:lnSpc>
                  <a:spcPct val="100000"/>
                </a:lnSpc>
                <a:spcBef>
                  <a:spcPct val="0"/>
                </a:spcBef>
                <a:buFontTx/>
                <a:buNone/>
              </a:pPr>
              <a:t>37</a:t>
            </a:fld>
            <a:endParaRPr lang="en-US" sz="1400"/>
          </a:p>
        </p:txBody>
      </p:sp>
      <p:sp>
        <p:nvSpPr>
          <p:cNvPr id="76804" name="Rectangle 4"/>
          <p:cNvSpPr>
            <a:spLocks noChangeArrowheads="1"/>
          </p:cNvSpPr>
          <p:nvPr/>
        </p:nvSpPr>
        <p:spPr bwMode="auto">
          <a:xfrm>
            <a:off x="0" y="0"/>
            <a:ext cx="9144000" cy="735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gn="ctr" eaLnBrk="1" hangingPunct="1">
              <a:lnSpc>
                <a:spcPct val="100000"/>
              </a:lnSpc>
              <a:spcBef>
                <a:spcPct val="0"/>
              </a:spcBef>
              <a:buFontTx/>
              <a:buNone/>
            </a:pPr>
            <a:r>
              <a:rPr lang="en-US" sz="2800" b="1" dirty="0">
                <a:solidFill>
                  <a:schemeClr val="tx2"/>
                </a:solidFill>
                <a:latin typeface="Arial" panose="020B0604020202020204" pitchFamily="34" charset="0"/>
                <a:cs typeface="Arial" panose="020B0604020202020204" pitchFamily="34" charset="0"/>
              </a:rPr>
              <a:t>Meyers-Briggs Type Indicator (MBTI)</a:t>
            </a:r>
            <a:endParaRPr lang="en-US" sz="3600" b="1" dirty="0">
              <a:solidFill>
                <a:schemeClr val="tx2"/>
              </a:solidFill>
              <a:latin typeface="Arial" panose="020B0604020202020204" pitchFamily="34" charset="0"/>
              <a:cs typeface="Arial" panose="020B0604020202020204" pitchFamily="34" charset="0"/>
            </a:endParaRPr>
          </a:p>
        </p:txBody>
      </p:sp>
      <p:sp>
        <p:nvSpPr>
          <p:cNvPr id="76805" name="Rectangle 5"/>
          <p:cNvSpPr>
            <a:spLocks noChangeArrowheads="1"/>
          </p:cNvSpPr>
          <p:nvPr/>
        </p:nvSpPr>
        <p:spPr bwMode="auto">
          <a:xfrm>
            <a:off x="304800" y="838200"/>
            <a:ext cx="86106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0000"/>
              </a:lnSpc>
            </a:pPr>
            <a:r>
              <a:rPr lang="en-US" sz="2400"/>
              <a:t>determining personality preferences </a:t>
            </a:r>
          </a:p>
          <a:p>
            <a:pPr lvl="1" eaLnBrk="1" hangingPunct="1">
              <a:lnSpc>
                <a:spcPct val="90000"/>
              </a:lnSpc>
            </a:pPr>
            <a:r>
              <a:rPr lang="en-US" sz="2400"/>
              <a:t>and helping teammates understand each other</a:t>
            </a:r>
          </a:p>
          <a:p>
            <a:pPr lvl="1" eaLnBrk="1" hangingPunct="1">
              <a:lnSpc>
                <a:spcPct val="90000"/>
              </a:lnSpc>
            </a:pPr>
            <a:r>
              <a:rPr lang="en-US" sz="2400"/>
              <a:t>MBTI is a popular tool</a:t>
            </a:r>
          </a:p>
          <a:p>
            <a:pPr eaLnBrk="1" hangingPunct="1">
              <a:lnSpc>
                <a:spcPct val="90000"/>
              </a:lnSpc>
            </a:pPr>
            <a:r>
              <a:rPr lang="en-US" sz="2400"/>
              <a:t>Four dimensions include:</a:t>
            </a:r>
          </a:p>
          <a:p>
            <a:pPr lvl="1" eaLnBrk="1" hangingPunct="1">
              <a:lnSpc>
                <a:spcPct val="90000"/>
              </a:lnSpc>
            </a:pPr>
            <a:r>
              <a:rPr lang="en-US" sz="2400"/>
              <a:t>Extrovert/Introvert (E/I)</a:t>
            </a:r>
          </a:p>
          <a:p>
            <a:pPr lvl="2" eaLnBrk="1" hangingPunct="1">
              <a:lnSpc>
                <a:spcPct val="90000"/>
              </a:lnSpc>
            </a:pPr>
            <a:r>
              <a:rPr lang="en-US" sz="2000"/>
              <a:t>Whether people draw their energy from other people (E, 75% in general population)</a:t>
            </a:r>
          </a:p>
          <a:p>
            <a:pPr lvl="3" eaLnBrk="1" hangingPunct="1">
              <a:lnSpc>
                <a:spcPct val="90000"/>
              </a:lnSpc>
            </a:pPr>
            <a:r>
              <a:rPr lang="en-US" sz="2000"/>
              <a:t>or from inside themselves (I)</a:t>
            </a:r>
          </a:p>
          <a:p>
            <a:pPr lvl="1" eaLnBrk="1" hangingPunct="1">
              <a:lnSpc>
                <a:spcPct val="90000"/>
              </a:lnSpc>
            </a:pPr>
            <a:r>
              <a:rPr lang="en-US" sz="2400"/>
              <a:t>Sensation/Intuition (S/N)</a:t>
            </a:r>
          </a:p>
          <a:p>
            <a:pPr lvl="2" eaLnBrk="1" hangingPunct="1">
              <a:lnSpc>
                <a:spcPct val="90000"/>
              </a:lnSpc>
            </a:pPr>
            <a:r>
              <a:rPr lang="en-US" sz="2000"/>
              <a:t>Gather information</a:t>
            </a:r>
          </a:p>
          <a:p>
            <a:pPr lvl="3" eaLnBrk="1" hangingPunct="1">
              <a:lnSpc>
                <a:spcPct val="90000"/>
              </a:lnSpc>
            </a:pPr>
            <a:r>
              <a:rPr lang="en-US" sz="2000"/>
              <a:t>From facts, details, and reality (S: Practical, 75% in general population)</a:t>
            </a:r>
          </a:p>
          <a:p>
            <a:pPr lvl="3" eaLnBrk="1" hangingPunct="1">
              <a:lnSpc>
                <a:spcPct val="90000"/>
              </a:lnSpc>
            </a:pPr>
            <a:r>
              <a:rPr lang="en-US" sz="2000"/>
              <a:t>Imaginative and ingenious (N: Innovative and Conceptual)</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94F40B1-8834-4EE2-9C02-7892F60EE857}" type="slidenum">
              <a:rPr lang="en-US" sz="1400"/>
              <a:pPr>
                <a:lnSpc>
                  <a:spcPct val="100000"/>
                </a:lnSpc>
                <a:spcBef>
                  <a:spcPct val="0"/>
                </a:spcBef>
                <a:buFontTx/>
                <a:buNone/>
              </a:pPr>
              <a:t>38</a:t>
            </a:fld>
            <a:endParaRPr lang="en-US" sz="1400"/>
          </a:p>
        </p:txBody>
      </p:sp>
      <p:sp>
        <p:nvSpPr>
          <p:cNvPr id="77828" name="Rectangle 2"/>
          <p:cNvSpPr>
            <a:spLocks noChangeArrowheads="1"/>
          </p:cNvSpPr>
          <p:nvPr/>
        </p:nvSpPr>
        <p:spPr bwMode="auto">
          <a:xfrm>
            <a:off x="0" y="0"/>
            <a:ext cx="91440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gn="ctr" eaLnBrk="1" hangingPunct="1">
              <a:lnSpc>
                <a:spcPct val="100000"/>
              </a:lnSpc>
              <a:spcBef>
                <a:spcPct val="0"/>
              </a:spcBef>
              <a:buFontTx/>
              <a:buNone/>
            </a:pPr>
            <a:r>
              <a:rPr lang="en-US" sz="2800" b="1" dirty="0">
                <a:solidFill>
                  <a:schemeClr val="tx2"/>
                </a:solidFill>
                <a:latin typeface="Arial" panose="020B0604020202020204" pitchFamily="34" charset="0"/>
                <a:cs typeface="Arial" panose="020B0604020202020204" pitchFamily="34" charset="0"/>
              </a:rPr>
              <a:t>Meyers-Briggs Type Indicator (MBTI) Cont’d</a:t>
            </a:r>
            <a:endParaRPr lang="en-US" sz="3600" b="1" dirty="0">
              <a:solidFill>
                <a:schemeClr val="tx2"/>
              </a:solidFill>
              <a:latin typeface="Arial" panose="020B0604020202020204" pitchFamily="34" charset="0"/>
              <a:cs typeface="Arial" panose="020B0604020202020204" pitchFamily="34" charset="0"/>
            </a:endParaRPr>
          </a:p>
        </p:txBody>
      </p:sp>
      <p:sp>
        <p:nvSpPr>
          <p:cNvPr id="77829" name="Rectangle 3"/>
          <p:cNvSpPr>
            <a:spLocks noChangeArrowheads="1"/>
          </p:cNvSpPr>
          <p:nvPr/>
        </p:nvSpPr>
        <p:spPr bwMode="auto">
          <a:xfrm>
            <a:off x="304800" y="762000"/>
            <a:ext cx="8610600"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lnSpc>
                <a:spcPct val="90000"/>
              </a:lnSpc>
            </a:pPr>
            <a:r>
              <a:rPr lang="en-US" sz="2400" dirty="0">
                <a:latin typeface="Arial" panose="020B0604020202020204" pitchFamily="34" charset="0"/>
                <a:cs typeface="Arial" panose="020B0604020202020204" pitchFamily="34" charset="0"/>
              </a:rPr>
              <a:t>Thinking/Feeling (T/F)</a:t>
            </a:r>
          </a:p>
          <a:p>
            <a:pPr lvl="2" eaLnBrk="1" hangingPunct="1">
              <a:lnSpc>
                <a:spcPct val="90000"/>
              </a:lnSpc>
            </a:pPr>
            <a:r>
              <a:rPr lang="en-US" sz="2200" dirty="0">
                <a:latin typeface="Arial" panose="020B0604020202020204" pitchFamily="34" charset="0"/>
                <a:cs typeface="Arial" panose="020B0604020202020204" pitchFamily="34" charset="0"/>
              </a:rPr>
              <a:t>Judgment by thinking or feeling</a:t>
            </a:r>
          </a:p>
          <a:p>
            <a:pPr lvl="3" eaLnBrk="1" hangingPunct="1">
              <a:lnSpc>
                <a:spcPct val="90000"/>
              </a:lnSpc>
            </a:pPr>
            <a:r>
              <a:rPr lang="en-US" sz="2000" dirty="0">
                <a:latin typeface="Arial" panose="020B0604020202020204" pitchFamily="34" charset="0"/>
                <a:cs typeface="Arial" panose="020B0604020202020204" pitchFamily="34" charset="0"/>
              </a:rPr>
              <a:t>T: objective and logical (50% in general population)</a:t>
            </a:r>
          </a:p>
          <a:p>
            <a:pPr lvl="3" eaLnBrk="1" hangingPunct="1">
              <a:lnSpc>
                <a:spcPct val="90000"/>
              </a:lnSpc>
            </a:pPr>
            <a:r>
              <a:rPr lang="en-US" sz="2000" dirty="0">
                <a:latin typeface="Arial" panose="020B0604020202020204" pitchFamily="34" charset="0"/>
                <a:cs typeface="Arial" panose="020B0604020202020204" pitchFamily="34" charset="0"/>
              </a:rPr>
              <a:t>F: subjective and personal</a:t>
            </a:r>
          </a:p>
          <a:p>
            <a:pPr lvl="1" eaLnBrk="1" hangingPunct="1">
              <a:lnSpc>
                <a:spcPct val="90000"/>
              </a:lnSpc>
            </a:pPr>
            <a:r>
              <a:rPr lang="en-US" sz="2400" dirty="0">
                <a:latin typeface="Arial" panose="020B0604020202020204" pitchFamily="34" charset="0"/>
                <a:cs typeface="Arial" panose="020B0604020202020204" pitchFamily="34" charset="0"/>
              </a:rPr>
              <a:t>Judgment/Perception (J/P)</a:t>
            </a:r>
          </a:p>
          <a:p>
            <a:pPr lvl="2" eaLnBrk="1" hangingPunct="1">
              <a:lnSpc>
                <a:spcPct val="90000"/>
              </a:lnSpc>
            </a:pPr>
            <a:r>
              <a:rPr lang="en-US" sz="2200" dirty="0">
                <a:latin typeface="Arial" panose="020B0604020202020204" pitchFamily="34" charset="0"/>
                <a:cs typeface="Arial" panose="020B0604020202020204" pitchFamily="34" charset="0"/>
              </a:rPr>
              <a:t>People’s attitude toward structure</a:t>
            </a:r>
          </a:p>
          <a:p>
            <a:pPr lvl="3" eaLnBrk="1" hangingPunct="1">
              <a:lnSpc>
                <a:spcPct val="90000"/>
              </a:lnSpc>
            </a:pPr>
            <a:r>
              <a:rPr lang="en-US" sz="2000" dirty="0">
                <a:latin typeface="Arial" panose="020B0604020202020204" pitchFamily="34" charset="0"/>
                <a:cs typeface="Arial" panose="020B0604020202020204" pitchFamily="34" charset="0"/>
              </a:rPr>
              <a:t>J: establish deadlines seriously; expect others to do the same (50% in general population)</a:t>
            </a:r>
          </a:p>
          <a:p>
            <a:pPr lvl="3" eaLnBrk="1" hangingPunct="1">
              <a:lnSpc>
                <a:spcPct val="90000"/>
              </a:lnSpc>
            </a:pPr>
            <a:r>
              <a:rPr lang="en-US" sz="2000" dirty="0">
                <a:latin typeface="Arial" panose="020B0604020202020204" pitchFamily="34" charset="0"/>
                <a:cs typeface="Arial" panose="020B0604020202020204" pitchFamily="34" charset="0"/>
              </a:rPr>
              <a:t>P: Regard deadline as a signal to start not to complete a project</a:t>
            </a:r>
          </a:p>
          <a:p>
            <a:pPr eaLnBrk="1" hangingPunct="1">
              <a:lnSpc>
                <a:spcPct val="90000"/>
              </a:lnSpc>
            </a:pPr>
            <a:r>
              <a:rPr lang="en-US" sz="2400" dirty="0">
                <a:latin typeface="Arial" panose="020B0604020202020204" pitchFamily="34" charset="0"/>
                <a:cs typeface="Arial" panose="020B0604020202020204" pitchFamily="34" charset="0"/>
              </a:rPr>
              <a:t>Ex: NTs or </a:t>
            </a:r>
            <a:r>
              <a:rPr lang="en-US" sz="2400" dirty="0" err="1">
                <a:latin typeface="Arial" panose="020B0604020202020204" pitchFamily="34" charset="0"/>
                <a:cs typeface="Arial" panose="020B0604020202020204" pitchFamily="34" charset="0"/>
              </a:rPr>
              <a:t>rationals</a:t>
            </a:r>
            <a:r>
              <a:rPr lang="en-US" sz="2400" dirty="0">
                <a:latin typeface="Arial" panose="020B0604020202020204" pitchFamily="34" charset="0"/>
                <a:cs typeface="Arial" panose="020B0604020202020204" pitchFamily="34" charset="0"/>
              </a:rPr>
              <a:t> are attracted to technology fields</a:t>
            </a:r>
          </a:p>
          <a:p>
            <a:pPr lvl="1" eaLnBrk="1" hangingPunct="1">
              <a:lnSpc>
                <a:spcPct val="90000"/>
              </a:lnSpc>
            </a:pPr>
            <a:r>
              <a:rPr lang="en-US" sz="2200" dirty="0">
                <a:latin typeface="Arial" panose="020B0604020202020204" pitchFamily="34" charset="0"/>
                <a:cs typeface="Arial" panose="020B0604020202020204" pitchFamily="34" charset="0"/>
              </a:rPr>
              <a:t>N for a project Manager</a:t>
            </a:r>
          </a:p>
          <a:p>
            <a:pPr lvl="2" eaLnBrk="1" hangingPunct="1">
              <a:lnSpc>
                <a:spcPct val="90000"/>
              </a:lnSpc>
            </a:pPr>
            <a:r>
              <a:rPr lang="en-US" sz="2000" dirty="0">
                <a:latin typeface="Arial" panose="020B0604020202020204" pitchFamily="34" charset="0"/>
                <a:cs typeface="Arial" panose="020B0604020202020204" pitchFamily="34" charset="0"/>
              </a:rPr>
              <a:t>Spend time to provide more concrete and detailed information </a:t>
            </a:r>
          </a:p>
          <a:p>
            <a:pPr lvl="3" eaLnBrk="1" hangingPunct="1">
              <a:lnSpc>
                <a:spcPct val="90000"/>
              </a:lnSpc>
            </a:pPr>
            <a:r>
              <a:rPr lang="en-US" sz="2000" dirty="0">
                <a:latin typeface="Arial" panose="020B0604020202020204" pitchFamily="34" charset="0"/>
                <a:cs typeface="Arial" panose="020B0604020202020204" pitchFamily="34" charset="0"/>
              </a:rPr>
              <a:t>Before assigning task</a:t>
            </a:r>
          </a:p>
          <a:p>
            <a:pPr lvl="2" eaLnBrk="1" hangingPunct="1">
              <a:lnSpc>
                <a:spcPct val="90000"/>
              </a:lnSpc>
            </a:pPr>
            <a:r>
              <a:rPr lang="en-US" sz="2000" dirty="0">
                <a:latin typeface="Arial" panose="020B0604020202020204" pitchFamily="34" charset="0"/>
                <a:cs typeface="Arial" panose="020B0604020202020204" pitchFamily="34" charset="0"/>
              </a:rPr>
              <a:t>Not easy to work with stakeholders (E)</a:t>
            </a:r>
          </a:p>
          <a:p>
            <a:pPr lvl="3" eaLnBrk="1" hangingPunct="1">
              <a:lnSpc>
                <a:spcPct val="90000"/>
              </a:lnSpc>
            </a:pPr>
            <a:r>
              <a:rPr lang="en-US" sz="1800" dirty="0">
                <a:latin typeface="Arial" panose="020B0604020202020204" pitchFamily="34" charset="0"/>
                <a:cs typeface="Arial" panose="020B0604020202020204" pitchFamily="34" charset="0"/>
              </a:rPr>
              <a:t>If IT people (I) vary most from the general population in not being extroverted (E) or sensing (S).</a:t>
            </a:r>
          </a:p>
          <a:p>
            <a:pPr lvl="1" eaLnBrk="1" hangingPunct="1">
              <a:lnSpc>
                <a:spcPct val="90000"/>
              </a:lnSpc>
            </a:pPr>
            <a:r>
              <a:rPr lang="en-US" sz="2200" dirty="0">
                <a:latin typeface="Arial" panose="020B0604020202020204" pitchFamily="34" charset="0"/>
                <a:cs typeface="Arial" panose="020B0604020202020204" pitchFamily="34" charset="0"/>
              </a:rPr>
              <a:t>T for a team member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1"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FE48841E-AEAC-422D-9030-422B0457D39D}" type="slidenum">
              <a:rPr lang="en-US" sz="1400"/>
              <a:pPr>
                <a:lnSpc>
                  <a:spcPct val="100000"/>
                </a:lnSpc>
                <a:spcBef>
                  <a:spcPct val="0"/>
                </a:spcBef>
                <a:buFontTx/>
                <a:buNone/>
              </a:pPr>
              <a:t>39</a:t>
            </a:fld>
            <a:endParaRPr lang="en-US" sz="1400"/>
          </a:p>
        </p:txBody>
      </p:sp>
      <p:sp>
        <p:nvSpPr>
          <p:cNvPr id="78852" name="Rectangle 4"/>
          <p:cNvSpPr>
            <a:spLocks noChangeArrowheads="1"/>
          </p:cNvSpPr>
          <p:nvPr/>
        </p:nvSpPr>
        <p:spPr bwMode="auto">
          <a:xfrm>
            <a:off x="0" y="0"/>
            <a:ext cx="91440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gn="ctr" eaLnBrk="1" hangingPunct="1">
              <a:lnSpc>
                <a:spcPct val="100000"/>
              </a:lnSpc>
              <a:spcBef>
                <a:spcPct val="0"/>
              </a:spcBef>
              <a:buFontTx/>
              <a:buNone/>
            </a:pPr>
            <a:r>
              <a:rPr lang="en-US" sz="2800" b="1">
                <a:solidFill>
                  <a:schemeClr val="tx2"/>
                </a:solidFill>
                <a:latin typeface="Arial" panose="020B0604020202020204" pitchFamily="34" charset="0"/>
                <a:cs typeface="Arial" panose="020B0604020202020204" pitchFamily="34" charset="0"/>
              </a:rPr>
              <a:t>Wilson Learning’s Social Styles Profile</a:t>
            </a:r>
          </a:p>
        </p:txBody>
      </p:sp>
      <p:sp>
        <p:nvSpPr>
          <p:cNvPr id="78853" name="Rectangle 5"/>
          <p:cNvSpPr>
            <a:spLocks noChangeArrowheads="1"/>
          </p:cNvSpPr>
          <p:nvPr/>
        </p:nvSpPr>
        <p:spPr bwMode="auto">
          <a:xfrm>
            <a:off x="152400" y="533400"/>
            <a:ext cx="8991600" cy="579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sz="2400" dirty="0">
                <a:latin typeface="Arial" panose="020B0604020202020204" pitchFamily="34" charset="0"/>
                <a:cs typeface="Arial" panose="020B0604020202020204" pitchFamily="34" charset="0"/>
              </a:rPr>
              <a:t>People are perceived as behaving primarily in one of four zones, </a:t>
            </a:r>
          </a:p>
          <a:p>
            <a:pPr lvl="1" eaLnBrk="1" hangingPunct="1"/>
            <a:r>
              <a:rPr lang="en-US" sz="2400" dirty="0">
                <a:latin typeface="Arial" panose="020B0604020202020204" pitchFamily="34" charset="0"/>
                <a:cs typeface="Arial" panose="020B0604020202020204" pitchFamily="34" charset="0"/>
              </a:rPr>
              <a:t>based on their assertiveness and responsiveness:</a:t>
            </a:r>
          </a:p>
          <a:p>
            <a:pPr lvl="1" eaLnBrk="1" hangingPunct="1"/>
            <a:r>
              <a:rPr lang="en-US" sz="2400" dirty="0">
                <a:latin typeface="Arial" panose="020B0604020202020204" pitchFamily="34" charset="0"/>
                <a:cs typeface="Arial" panose="020B0604020202020204" pitchFamily="34" charset="0"/>
              </a:rPr>
              <a:t>Drivers</a:t>
            </a:r>
          </a:p>
          <a:p>
            <a:pPr lvl="2" eaLnBrk="1" hangingPunct="1"/>
            <a:r>
              <a:rPr lang="en-US" dirty="0">
                <a:latin typeface="Arial" panose="020B0604020202020204" pitchFamily="34" charset="0"/>
                <a:cs typeface="Arial" panose="020B0604020202020204" pitchFamily="34" charset="0"/>
              </a:rPr>
              <a:t>Proactive and task oriented</a:t>
            </a:r>
          </a:p>
          <a:p>
            <a:pPr lvl="3" eaLnBrk="1" hangingPunct="1"/>
            <a:r>
              <a:rPr lang="en-US" sz="2400" dirty="0">
                <a:latin typeface="Arial" panose="020B0604020202020204" pitchFamily="34" charset="0"/>
                <a:cs typeface="Arial" panose="020B0604020202020204" pitchFamily="34" charset="0"/>
              </a:rPr>
              <a:t>Pushy, severe, tough, dominating, harsh, strong-willed, independent, practical, decisive, and efficient</a:t>
            </a:r>
          </a:p>
          <a:p>
            <a:pPr lvl="1" eaLnBrk="1" hangingPunct="1"/>
            <a:r>
              <a:rPr lang="en-US" sz="2400" dirty="0" err="1">
                <a:latin typeface="Arial" panose="020B0604020202020204" pitchFamily="34" charset="0"/>
                <a:cs typeface="Arial" panose="020B0604020202020204" pitchFamily="34" charset="0"/>
              </a:rPr>
              <a:t>Expressives</a:t>
            </a:r>
            <a:endParaRPr lang="en-US" sz="2400" dirty="0">
              <a:latin typeface="Arial" panose="020B0604020202020204" pitchFamily="34" charset="0"/>
              <a:cs typeface="Arial" panose="020B0604020202020204" pitchFamily="34" charset="0"/>
            </a:endParaRPr>
          </a:p>
          <a:p>
            <a:pPr lvl="2" eaLnBrk="1" hangingPunct="1"/>
            <a:r>
              <a:rPr lang="en-US" dirty="0">
                <a:latin typeface="Arial" panose="020B0604020202020204" pitchFamily="34" charset="0"/>
                <a:cs typeface="Arial" panose="020B0604020202020204" pitchFamily="34" charset="0"/>
              </a:rPr>
              <a:t>Proactive and people-oriented</a:t>
            </a:r>
          </a:p>
          <a:p>
            <a:pPr lvl="3" eaLnBrk="1" hangingPunct="1"/>
            <a:r>
              <a:rPr lang="en-US" sz="2400" dirty="0">
                <a:latin typeface="Arial" panose="020B0604020202020204" pitchFamily="34" charset="0"/>
                <a:cs typeface="Arial" panose="020B0604020202020204" pitchFamily="34" charset="0"/>
              </a:rPr>
              <a:t>Future oriented</a:t>
            </a:r>
          </a:p>
          <a:p>
            <a:pPr lvl="4" eaLnBrk="1" hangingPunct="1"/>
            <a:r>
              <a:rPr lang="en-US" sz="2400" dirty="0">
                <a:latin typeface="Arial" panose="020B0604020202020204" pitchFamily="34" charset="0"/>
                <a:cs typeface="Arial" panose="020B0604020202020204" pitchFamily="34" charset="0"/>
              </a:rPr>
              <a:t>Manipulating, excitable, undisciplined, reacting, egotistical, ambitious, stimulating, wacky, enthusiastic, dramatic, and, friendly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5"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A351164C-73D8-46C9-90B7-80B260D4FD76}" type="slidenum">
              <a:rPr lang="en-US" sz="1400">
                <a:latin typeface="Arial" panose="020B0604020202020204" pitchFamily="34" charset="0"/>
                <a:cs typeface="Arial" panose="020B0604020202020204" pitchFamily="34" charset="0"/>
              </a:rPr>
              <a:pPr>
                <a:lnSpc>
                  <a:spcPct val="100000"/>
                </a:lnSpc>
                <a:spcBef>
                  <a:spcPct val="0"/>
                </a:spcBef>
                <a:buFontTx/>
                <a:buNone/>
              </a:pPr>
              <a:t>40</a:t>
            </a:fld>
            <a:endParaRPr lang="en-US" sz="1400">
              <a:latin typeface="Arial" panose="020B0604020202020204" pitchFamily="34" charset="0"/>
              <a:cs typeface="Arial" panose="020B0604020202020204" pitchFamily="34" charset="0"/>
            </a:endParaRPr>
          </a:p>
        </p:txBody>
      </p:sp>
      <p:sp>
        <p:nvSpPr>
          <p:cNvPr id="79876" name="Rectangle 2"/>
          <p:cNvSpPr>
            <a:spLocks noChangeArrowheads="1"/>
          </p:cNvSpPr>
          <p:nvPr/>
        </p:nvSpPr>
        <p:spPr bwMode="auto">
          <a:xfrm>
            <a:off x="0" y="0"/>
            <a:ext cx="91440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gn="ctr" eaLnBrk="1" hangingPunct="1">
              <a:lnSpc>
                <a:spcPct val="100000"/>
              </a:lnSpc>
              <a:spcBef>
                <a:spcPct val="0"/>
              </a:spcBef>
              <a:buFontTx/>
              <a:buNone/>
            </a:pPr>
            <a:r>
              <a:rPr lang="en-US" sz="2800" b="1" dirty="0">
                <a:solidFill>
                  <a:schemeClr val="tx2"/>
                </a:solidFill>
                <a:latin typeface="Arial" panose="020B0604020202020204" pitchFamily="34" charset="0"/>
                <a:cs typeface="Arial" panose="020B0604020202020204" pitchFamily="34" charset="0"/>
              </a:rPr>
              <a:t>Wilson Learning’s Social Styles Profile (Cont’d)</a:t>
            </a:r>
          </a:p>
        </p:txBody>
      </p:sp>
      <p:sp>
        <p:nvSpPr>
          <p:cNvPr id="79877" name="Rectangle 3"/>
          <p:cNvSpPr>
            <a:spLocks noChangeArrowheads="1"/>
          </p:cNvSpPr>
          <p:nvPr/>
        </p:nvSpPr>
        <p:spPr bwMode="auto">
          <a:xfrm>
            <a:off x="152400" y="533400"/>
            <a:ext cx="8991600" cy="579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lvl="1" eaLnBrk="1" hangingPunct="1"/>
            <a:r>
              <a:rPr lang="en-US" sz="2400" dirty="0" err="1">
                <a:latin typeface="Arial" panose="020B0604020202020204" pitchFamily="34" charset="0"/>
                <a:cs typeface="Arial" panose="020B0604020202020204" pitchFamily="34" charset="0"/>
              </a:rPr>
              <a:t>Analyticals</a:t>
            </a:r>
            <a:endParaRPr lang="en-US" sz="2400" dirty="0">
              <a:latin typeface="Arial" panose="020B0604020202020204" pitchFamily="34" charset="0"/>
              <a:cs typeface="Arial" panose="020B0604020202020204" pitchFamily="34" charset="0"/>
            </a:endParaRPr>
          </a:p>
          <a:p>
            <a:pPr lvl="2" eaLnBrk="1" hangingPunct="1"/>
            <a:r>
              <a:rPr lang="en-US" sz="2000" dirty="0">
                <a:latin typeface="Arial" panose="020B0604020202020204" pitchFamily="34" charset="0"/>
                <a:cs typeface="Arial" panose="020B0604020202020204" pitchFamily="34" charset="0"/>
              </a:rPr>
              <a:t>Reactive and task oriented</a:t>
            </a:r>
          </a:p>
          <a:p>
            <a:pPr lvl="2" eaLnBrk="1" hangingPunct="1"/>
            <a:r>
              <a:rPr lang="en-US" sz="2000" dirty="0">
                <a:latin typeface="Arial" panose="020B0604020202020204" pitchFamily="34" charset="0"/>
                <a:cs typeface="Arial" panose="020B0604020202020204" pitchFamily="34" charset="0"/>
              </a:rPr>
              <a:t>Past oriented and string thinkers</a:t>
            </a:r>
          </a:p>
          <a:p>
            <a:pPr lvl="3" eaLnBrk="1" hangingPunct="1"/>
            <a:r>
              <a:rPr lang="en-US" sz="2000" dirty="0">
                <a:latin typeface="Arial" panose="020B0604020202020204" pitchFamily="34" charset="0"/>
                <a:cs typeface="Arial" panose="020B0604020202020204" pitchFamily="34" charset="0"/>
              </a:rPr>
              <a:t>Critical, indecisive, stuffy, picky, </a:t>
            </a:r>
            <a:r>
              <a:rPr lang="en-US" sz="2000" dirty="0" err="1">
                <a:latin typeface="Arial" panose="020B0604020202020204" pitchFamily="34" charset="0"/>
                <a:cs typeface="Arial" panose="020B0604020202020204" pitchFamily="34" charset="0"/>
              </a:rPr>
              <a:t>moralistc</a:t>
            </a:r>
            <a:r>
              <a:rPr lang="en-US" sz="2000" dirty="0">
                <a:latin typeface="Arial" panose="020B0604020202020204" pitchFamily="34" charset="0"/>
                <a:cs typeface="Arial" panose="020B0604020202020204" pitchFamily="34" charset="0"/>
              </a:rPr>
              <a:t>, industrious, persistent, serious, expecting, and orderly</a:t>
            </a:r>
          </a:p>
          <a:p>
            <a:pPr lvl="1" eaLnBrk="1" hangingPunct="1"/>
            <a:r>
              <a:rPr lang="en-US" sz="2400" dirty="0" err="1">
                <a:latin typeface="Arial" panose="020B0604020202020204" pitchFamily="34" charset="0"/>
                <a:cs typeface="Arial" panose="020B0604020202020204" pitchFamily="34" charset="0"/>
              </a:rPr>
              <a:t>Amiables</a:t>
            </a:r>
            <a:endParaRPr lang="en-US" sz="2400" dirty="0">
              <a:latin typeface="Arial" panose="020B0604020202020204" pitchFamily="34" charset="0"/>
              <a:cs typeface="Arial" panose="020B0604020202020204" pitchFamily="34" charset="0"/>
            </a:endParaRPr>
          </a:p>
          <a:p>
            <a:pPr lvl="2" eaLnBrk="1" hangingPunct="1"/>
            <a:r>
              <a:rPr lang="en-US" sz="2000" dirty="0">
                <a:latin typeface="Arial" panose="020B0604020202020204" pitchFamily="34" charset="0"/>
                <a:cs typeface="Arial" panose="020B0604020202020204" pitchFamily="34" charset="0"/>
              </a:rPr>
              <a:t>Reactive and People oriented</a:t>
            </a:r>
          </a:p>
          <a:p>
            <a:pPr lvl="2" eaLnBrk="1" hangingPunct="1"/>
            <a:r>
              <a:rPr lang="en-US" sz="2200" dirty="0">
                <a:latin typeface="Arial" panose="020B0604020202020204" pitchFamily="34" charset="0"/>
                <a:cs typeface="Arial" panose="020B0604020202020204" pitchFamily="34" charset="0"/>
              </a:rPr>
              <a:t>Their time orientation varies depending on whom they are with at the time</a:t>
            </a:r>
          </a:p>
          <a:p>
            <a:pPr lvl="3" eaLnBrk="1" hangingPunct="1"/>
            <a:r>
              <a:rPr lang="en-US" sz="2000" dirty="0">
                <a:latin typeface="Arial" panose="020B0604020202020204" pitchFamily="34" charset="0"/>
                <a:cs typeface="Arial" panose="020B0604020202020204" pitchFamily="34" charset="0"/>
              </a:rPr>
              <a:t>Strongly value relationships</a:t>
            </a:r>
          </a:p>
          <a:p>
            <a:pPr lvl="4" eaLnBrk="1" hangingPunct="1"/>
            <a:r>
              <a:rPr lang="en-US" sz="1800" dirty="0">
                <a:latin typeface="Arial" panose="020B0604020202020204" pitchFamily="34" charset="0"/>
                <a:cs typeface="Arial" panose="020B0604020202020204" pitchFamily="34" charset="0"/>
              </a:rPr>
              <a:t>Conforming, unsure, ingratiating, dependent, awkward, supportive, respectful, willing, dependable, and agreeable</a:t>
            </a:r>
          </a:p>
          <a:p>
            <a:pPr lvl="1" eaLnBrk="1" hangingPunct="1"/>
            <a:endParaRPr lang="en-US" sz="2400" dirty="0">
              <a:latin typeface="Arial" panose="020B0604020202020204" pitchFamily="34" charset="0"/>
              <a:cs typeface="Arial" panose="020B0604020202020204" pitchFamily="34" charset="0"/>
            </a:endParaRPr>
          </a:p>
          <a:p>
            <a:pPr eaLnBrk="1" hangingPunct="1"/>
            <a:r>
              <a:rPr lang="en-US" sz="2400" dirty="0">
                <a:latin typeface="Arial" panose="020B0604020202020204" pitchFamily="34" charset="0"/>
                <a:cs typeface="Arial" panose="020B0604020202020204" pitchFamily="34" charset="0"/>
              </a:rPr>
              <a:t>People on opposite corners (drivers and </a:t>
            </a:r>
            <a:r>
              <a:rPr lang="en-US" sz="2400" dirty="0" err="1">
                <a:latin typeface="Arial" panose="020B0604020202020204" pitchFamily="34" charset="0"/>
                <a:cs typeface="Arial" panose="020B0604020202020204" pitchFamily="34" charset="0"/>
              </a:rPr>
              <a:t>amiables</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analyticals</a:t>
            </a:r>
            <a:r>
              <a:rPr lang="en-US" sz="2400" dirty="0">
                <a:latin typeface="Arial" panose="020B0604020202020204" pitchFamily="34" charset="0"/>
                <a:cs typeface="Arial" panose="020B0604020202020204" pitchFamily="34" charset="0"/>
              </a:rPr>
              <a:t> and </a:t>
            </a:r>
            <a:r>
              <a:rPr lang="en-US" sz="2400" dirty="0" err="1">
                <a:latin typeface="Arial" panose="020B0604020202020204" pitchFamily="34" charset="0"/>
                <a:cs typeface="Arial" panose="020B0604020202020204" pitchFamily="34" charset="0"/>
              </a:rPr>
              <a:t>expressives</a:t>
            </a:r>
            <a:r>
              <a:rPr lang="en-US" sz="2400" dirty="0">
                <a:latin typeface="Arial" panose="020B0604020202020204" pitchFamily="34" charset="0"/>
                <a:cs typeface="Arial" panose="020B0604020202020204" pitchFamily="34" charset="0"/>
              </a:rPr>
              <a:t>) may have difficulties getting along.</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9"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34F36B1F-AFBB-4952-A04A-FFE961119F4C}" type="slidenum">
              <a:rPr lang="en-US" sz="1400"/>
              <a:pPr>
                <a:lnSpc>
                  <a:spcPct val="100000"/>
                </a:lnSpc>
                <a:spcBef>
                  <a:spcPct val="0"/>
                </a:spcBef>
                <a:buFontTx/>
                <a:buNone/>
              </a:pPr>
              <a:t>41</a:t>
            </a:fld>
            <a:endParaRPr lang="en-US" sz="1400"/>
          </a:p>
        </p:txBody>
      </p:sp>
      <p:sp>
        <p:nvSpPr>
          <p:cNvPr id="80900" name="Rectangle 4"/>
          <p:cNvSpPr>
            <a:spLocks noGrp="1" noChangeArrowheads="1"/>
          </p:cNvSpPr>
          <p:nvPr>
            <p:ph type="title"/>
          </p:nvPr>
        </p:nvSpPr>
        <p:spPr/>
        <p:txBody>
          <a:bodyPr/>
          <a:lstStyle/>
          <a:p>
            <a:pPr eaLnBrk="1" hangingPunct="1"/>
            <a:r>
              <a:rPr lang="en-US" sz="2800" b="1" dirty="0" smtClean="0">
                <a:latin typeface="Arial" panose="020B0604020202020204" pitchFamily="34" charset="0"/>
                <a:cs typeface="Arial" panose="020B0604020202020204" pitchFamily="34" charset="0"/>
              </a:rPr>
              <a:t>Figure 6-10. Social Styles of Wilson Learning</a:t>
            </a:r>
          </a:p>
        </p:txBody>
      </p:sp>
      <p:pic>
        <p:nvPicPr>
          <p:cNvPr id="80901" name="Picture 5" descr="Fig06-0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200" y="1143000"/>
            <a:ext cx="5475288"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3"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90D82B7E-AAE7-4C5B-BB9D-DCDD8259CB59}" type="slidenum">
              <a:rPr lang="en-US" sz="1400"/>
              <a:pPr>
                <a:lnSpc>
                  <a:spcPct val="100000"/>
                </a:lnSpc>
                <a:spcBef>
                  <a:spcPct val="0"/>
                </a:spcBef>
                <a:buFontTx/>
                <a:buNone/>
              </a:pPr>
              <a:t>42</a:t>
            </a:fld>
            <a:endParaRPr lang="en-US" sz="1400"/>
          </a:p>
        </p:txBody>
      </p:sp>
      <p:sp>
        <p:nvSpPr>
          <p:cNvPr id="81924" name="Rectangle 4"/>
          <p:cNvSpPr>
            <a:spLocks noChangeArrowheads="1"/>
          </p:cNvSpPr>
          <p:nvPr/>
        </p:nvSpPr>
        <p:spPr bwMode="auto">
          <a:xfrm>
            <a:off x="0" y="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gn="ctr" eaLnBrk="1" hangingPunct="1">
              <a:lnSpc>
                <a:spcPct val="100000"/>
              </a:lnSpc>
              <a:spcBef>
                <a:spcPct val="0"/>
              </a:spcBef>
              <a:buFontTx/>
              <a:buNone/>
            </a:pPr>
            <a:r>
              <a:rPr lang="en-US" sz="2800" b="1">
                <a:solidFill>
                  <a:schemeClr val="tx2"/>
                </a:solidFill>
                <a:latin typeface="Arial" panose="020B0604020202020204" pitchFamily="34" charset="0"/>
                <a:cs typeface="Arial" panose="020B0604020202020204" pitchFamily="34" charset="0"/>
              </a:rPr>
              <a:t>Reward and Recognition Systems</a:t>
            </a:r>
          </a:p>
        </p:txBody>
      </p:sp>
      <p:sp>
        <p:nvSpPr>
          <p:cNvPr id="81925" name="Rectangle 5"/>
          <p:cNvSpPr>
            <a:spLocks noChangeArrowheads="1"/>
          </p:cNvSpPr>
          <p:nvPr/>
        </p:nvSpPr>
        <p:spPr bwMode="auto">
          <a:xfrm>
            <a:off x="381000" y="1524000"/>
            <a:ext cx="84582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t>Team-based reward and recognition systems can promote teamwork.</a:t>
            </a:r>
          </a:p>
          <a:p>
            <a:pPr lvl="1" eaLnBrk="1" hangingPunct="1"/>
            <a:r>
              <a:rPr lang="en-US"/>
              <a:t>Focus on rewarding teams for achieving specific goals</a:t>
            </a:r>
          </a:p>
          <a:p>
            <a:pPr lvl="2" eaLnBrk="1" hangingPunct="1"/>
            <a:r>
              <a:rPr lang="en-US"/>
              <a:t>Overtime payment for individual is not good for teamwork project</a:t>
            </a:r>
          </a:p>
          <a:p>
            <a:pPr lvl="1" eaLnBrk="1" hangingPunct="1"/>
            <a:r>
              <a:rPr lang="en-US"/>
              <a:t>Allow time for team members to mentor and help each other to meet project goals and develop human resources.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81A8CDF5-1D8B-4A88-A3CC-C1F508066B1A}" type="slidenum">
              <a:rPr lang="en-US" sz="1400"/>
              <a:pPr>
                <a:lnSpc>
                  <a:spcPct val="100000"/>
                </a:lnSpc>
                <a:spcBef>
                  <a:spcPct val="0"/>
                </a:spcBef>
                <a:buFontTx/>
                <a:buNone/>
              </a:pPr>
              <a:t>43</a:t>
            </a:fld>
            <a:endParaRPr lang="en-US" sz="1400"/>
          </a:p>
        </p:txBody>
      </p:sp>
      <p:sp>
        <p:nvSpPr>
          <p:cNvPr id="82948" name="Rectangle 2"/>
          <p:cNvSpPr>
            <a:spLocks noGrp="1" noChangeArrowheads="1"/>
          </p:cNvSpPr>
          <p:nvPr>
            <p:ph type="title"/>
          </p:nvPr>
        </p:nvSpPr>
        <p:spPr/>
        <p:txBody>
          <a:bodyPr/>
          <a:lstStyle/>
          <a:p>
            <a:pPr eaLnBrk="1" hangingPunct="1"/>
            <a:r>
              <a:rPr lang="en-US" smtClean="0"/>
              <a:t>Sample Team Performance Assessment</a:t>
            </a:r>
          </a:p>
        </p:txBody>
      </p:sp>
      <p:sp>
        <p:nvSpPr>
          <p:cNvPr id="82949" name="Rectangle 3"/>
          <p:cNvSpPr>
            <a:spLocks noGrp="1" noChangeArrowheads="1"/>
          </p:cNvSpPr>
          <p:nvPr>
            <p:ph type="body" idx="1"/>
          </p:nvPr>
        </p:nvSpPr>
        <p:spPr>
          <a:xfrm>
            <a:off x="304800" y="1143000"/>
            <a:ext cx="8458200" cy="5105400"/>
          </a:xfrm>
        </p:spPr>
        <p:txBody>
          <a:bodyPr/>
          <a:lstStyle/>
          <a:p>
            <a:pPr eaLnBrk="1" hangingPunct="1">
              <a:lnSpc>
                <a:spcPct val="90000"/>
              </a:lnSpc>
            </a:pPr>
            <a:r>
              <a:rPr lang="en-US" dirty="0" smtClean="0"/>
              <a:t>Project managers assess team performance in several ways.</a:t>
            </a:r>
          </a:p>
          <a:p>
            <a:pPr lvl="1" eaLnBrk="1" hangingPunct="1">
              <a:lnSpc>
                <a:spcPct val="90000"/>
              </a:lnSpc>
            </a:pPr>
            <a:r>
              <a:rPr lang="en-US" sz="2200" dirty="0" smtClean="0"/>
              <a:t>Kristin believed in management by wandering around, </a:t>
            </a:r>
          </a:p>
          <a:p>
            <a:pPr lvl="2" eaLnBrk="1" hangingPunct="1">
              <a:lnSpc>
                <a:spcPct val="90000"/>
              </a:lnSpc>
            </a:pPr>
            <a:r>
              <a:rPr lang="en-US" sz="2000" dirty="0" smtClean="0"/>
              <a:t>and she liked to have many short, informal discussions </a:t>
            </a:r>
          </a:p>
          <a:p>
            <a:pPr lvl="3" eaLnBrk="1" hangingPunct="1">
              <a:lnSpc>
                <a:spcPct val="90000"/>
              </a:lnSpc>
            </a:pPr>
            <a:r>
              <a:rPr lang="en-US" sz="2000" dirty="0" smtClean="0"/>
              <a:t>with various stakeholders, especially her project team members.</a:t>
            </a:r>
          </a:p>
          <a:p>
            <a:pPr lvl="1" eaLnBrk="1" hangingPunct="1">
              <a:lnSpc>
                <a:spcPct val="90000"/>
              </a:lnSpc>
            </a:pPr>
            <a:r>
              <a:rPr lang="en-US" sz="2200" dirty="0" smtClean="0"/>
              <a:t>She also observed people working alone and as a team, </a:t>
            </a:r>
          </a:p>
          <a:p>
            <a:pPr lvl="2" eaLnBrk="1" hangingPunct="1">
              <a:lnSpc>
                <a:spcPct val="90000"/>
              </a:lnSpc>
            </a:pPr>
            <a:r>
              <a:rPr lang="en-US" sz="2000" dirty="0" smtClean="0"/>
              <a:t>and assessed the quality of deliverables they produced.</a:t>
            </a:r>
          </a:p>
          <a:p>
            <a:pPr lvl="1" eaLnBrk="1" hangingPunct="1">
              <a:lnSpc>
                <a:spcPct val="90000"/>
              </a:lnSpc>
            </a:pPr>
            <a:r>
              <a:rPr lang="en-US" sz="2200" dirty="0" smtClean="0"/>
              <a:t>Kristin periodically asked her project team members </a:t>
            </a:r>
          </a:p>
          <a:p>
            <a:pPr lvl="2" eaLnBrk="1" hangingPunct="1">
              <a:lnSpc>
                <a:spcPct val="90000"/>
              </a:lnSpc>
            </a:pPr>
            <a:r>
              <a:rPr lang="en-US" sz="2000" dirty="0" smtClean="0"/>
              <a:t>to fill out self-assessments to assist in performance assessment; </a:t>
            </a:r>
          </a:p>
          <a:p>
            <a:pPr lvl="3" eaLnBrk="1" hangingPunct="1">
              <a:lnSpc>
                <a:spcPct val="90000"/>
              </a:lnSpc>
            </a:pPr>
            <a:r>
              <a:rPr lang="en-US" sz="2000" dirty="0" smtClean="0"/>
              <a:t>she discussed each person’s assessment and took corrective actions as needed.</a:t>
            </a:r>
          </a:p>
          <a:p>
            <a:pPr lvl="1" eaLnBrk="1" hangingPunct="1">
              <a:lnSpc>
                <a:spcPct val="90000"/>
              </a:lnSpc>
            </a:pPr>
            <a:r>
              <a:rPr lang="en-US" sz="2200" dirty="0" smtClean="0"/>
              <a:t>Kristin and other project managers at Global Construction </a:t>
            </a:r>
          </a:p>
          <a:p>
            <a:pPr lvl="2" eaLnBrk="1" hangingPunct="1">
              <a:lnSpc>
                <a:spcPct val="90000"/>
              </a:lnSpc>
            </a:pPr>
            <a:r>
              <a:rPr lang="en-US" sz="2000" dirty="0" smtClean="0"/>
              <a:t>also filled out performance appraisals for each team member </a:t>
            </a:r>
          </a:p>
          <a:p>
            <a:pPr lvl="2" eaLnBrk="1" hangingPunct="1">
              <a:lnSpc>
                <a:spcPct val="90000"/>
              </a:lnSpc>
            </a:pPr>
            <a:r>
              <a:rPr lang="en-US" sz="2000" dirty="0" smtClean="0"/>
              <a:t>once a year or when a project was completed.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Footer Placeholder 2"/>
          <p:cNvSpPr>
            <a:spLocks noGrp="1"/>
          </p:cNvSpPr>
          <p:nvPr>
            <p:ph type="ftr" sz="quarter" idx="4294967295"/>
          </p:nvPr>
        </p:nvSpPr>
        <p:spPr bwMode="auto">
          <a:xfrm>
            <a:off x="381000" y="6553200"/>
            <a:ext cx="7620000" cy="3048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eaLnBrk="1" hangingPunct="1"/>
            <a:r>
              <a:rPr lang="en-US"/>
              <a:t>Introduction to Project Management                               Copyright 2005</a:t>
            </a:r>
          </a:p>
        </p:txBody>
      </p:sp>
      <p:sp>
        <p:nvSpPr>
          <p:cNvPr id="83971"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61D64D9-E09D-40A3-A056-3F649A58B182}" type="slidenum">
              <a:rPr lang="en-US" sz="1400"/>
              <a:pPr>
                <a:lnSpc>
                  <a:spcPct val="100000"/>
                </a:lnSpc>
                <a:spcBef>
                  <a:spcPct val="0"/>
                </a:spcBef>
                <a:buFontTx/>
                <a:buNone/>
              </a:pPr>
              <a:t>44</a:t>
            </a:fld>
            <a:endParaRPr lang="en-US" sz="1400"/>
          </a:p>
        </p:txBody>
      </p:sp>
      <p:sp>
        <p:nvSpPr>
          <p:cNvPr id="83972" name="Rectangle 2"/>
          <p:cNvSpPr>
            <a:spLocks noGrp="1" noChangeArrowheads="1"/>
          </p:cNvSpPr>
          <p:nvPr>
            <p:ph type="title"/>
          </p:nvPr>
        </p:nvSpPr>
        <p:spPr>
          <a:xfrm>
            <a:off x="0" y="0"/>
            <a:ext cx="9144000" cy="533400"/>
          </a:xfrm>
        </p:spPr>
        <p:txBody>
          <a:bodyPr/>
          <a:lstStyle/>
          <a:p>
            <a:pPr eaLnBrk="1" hangingPunct="1"/>
            <a:r>
              <a:rPr lang="en-US" sz="2800" smtClean="0">
                <a:latin typeface="Arial" panose="020B0604020202020204" pitchFamily="34" charset="0"/>
                <a:cs typeface="Arial" panose="020B0604020202020204" pitchFamily="34" charset="0"/>
              </a:rPr>
              <a:t>Figure 6-11. Sample Team Performance Assessment</a:t>
            </a:r>
          </a:p>
        </p:txBody>
      </p:sp>
      <p:pic>
        <p:nvPicPr>
          <p:cNvPr id="83973" name="Picture 5" descr="Tbl06-0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33400"/>
            <a:ext cx="9144000" cy="815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1262190-8F43-457C-8DE3-6F129B4A76A1}" type="slidenum">
              <a:rPr lang="en-US" sz="1400"/>
              <a:pPr>
                <a:lnSpc>
                  <a:spcPct val="100000"/>
                </a:lnSpc>
                <a:spcBef>
                  <a:spcPct val="0"/>
                </a:spcBef>
                <a:buFontTx/>
                <a:buNone/>
              </a:pPr>
              <a:t>45</a:t>
            </a:fld>
            <a:endParaRPr lang="en-US" sz="1400"/>
          </a:p>
        </p:txBody>
      </p:sp>
      <p:sp>
        <p:nvSpPr>
          <p:cNvPr id="86020" name="Rectangle 2"/>
          <p:cNvSpPr>
            <a:spLocks noGrp="1" noChangeArrowheads="1"/>
          </p:cNvSpPr>
          <p:nvPr>
            <p:ph type="title"/>
          </p:nvPr>
        </p:nvSpPr>
        <p:spPr/>
        <p:txBody>
          <a:bodyPr/>
          <a:lstStyle/>
          <a:p>
            <a:pPr eaLnBrk="1" hangingPunct="1"/>
            <a:r>
              <a:rPr lang="en-US" dirty="0" smtClean="0"/>
              <a:t>Executing Tasks for Project Communications Management</a:t>
            </a:r>
          </a:p>
        </p:txBody>
      </p:sp>
      <p:sp>
        <p:nvSpPr>
          <p:cNvPr id="86021" name="Rectangle 3"/>
          <p:cNvSpPr>
            <a:spLocks noGrp="1" noChangeArrowheads="1"/>
          </p:cNvSpPr>
          <p:nvPr>
            <p:ph type="body" idx="1"/>
          </p:nvPr>
        </p:nvSpPr>
        <p:spPr/>
        <p:txBody>
          <a:bodyPr/>
          <a:lstStyle/>
          <a:p>
            <a:pPr eaLnBrk="1" hangingPunct="1"/>
            <a:r>
              <a:rPr lang="en-US" dirty="0" smtClean="0"/>
              <a:t>Good communications management </a:t>
            </a:r>
          </a:p>
          <a:p>
            <a:pPr lvl="1" eaLnBrk="1" hangingPunct="1"/>
            <a:r>
              <a:rPr lang="en-US" dirty="0" smtClean="0"/>
              <a:t>is also crucial to project execution.</a:t>
            </a:r>
          </a:p>
          <a:p>
            <a:pPr eaLnBrk="1" hangingPunct="1"/>
            <a:r>
              <a:rPr lang="en-US" dirty="0" smtClean="0"/>
              <a:t>the main communications management task </a:t>
            </a:r>
          </a:p>
          <a:p>
            <a:pPr lvl="1" eaLnBrk="1" hangingPunct="1"/>
            <a:r>
              <a:rPr lang="en-US" dirty="0" smtClean="0"/>
              <a:t>Information distribution</a:t>
            </a:r>
          </a:p>
          <a:p>
            <a:pPr lvl="2" eaLnBrk="1" hangingPunct="1"/>
            <a:r>
              <a:rPr lang="en-US" dirty="0" smtClean="0"/>
              <a:t>performed during project execution.</a:t>
            </a:r>
          </a:p>
          <a:p>
            <a:pPr eaLnBrk="1" hangingPunct="1"/>
            <a:r>
              <a:rPr lang="en-US" dirty="0" smtClean="0"/>
              <a:t>The main output of this task is </a:t>
            </a:r>
          </a:p>
          <a:p>
            <a:pPr lvl="1" eaLnBrk="1" hangingPunct="1"/>
            <a:r>
              <a:rPr lang="en-US" dirty="0" smtClean="0"/>
              <a:t>updating business processes.</a:t>
            </a:r>
          </a:p>
          <a:p>
            <a:pPr eaLnBrk="1" hangingPunct="1"/>
            <a:endParaRPr lang="en-US"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B805A1D-F1D4-45C4-BAA9-3724DFDB7B54}" type="slidenum">
              <a:rPr lang="en-US" sz="1400"/>
              <a:pPr>
                <a:lnSpc>
                  <a:spcPct val="100000"/>
                </a:lnSpc>
                <a:spcBef>
                  <a:spcPct val="0"/>
                </a:spcBef>
                <a:buFontTx/>
                <a:buNone/>
              </a:pPr>
              <a:t>46</a:t>
            </a:fld>
            <a:endParaRPr lang="en-US" sz="1400"/>
          </a:p>
        </p:txBody>
      </p:sp>
      <p:sp>
        <p:nvSpPr>
          <p:cNvPr id="87044" name="Rectangle 2"/>
          <p:cNvSpPr>
            <a:spLocks noGrp="1" noChangeArrowheads="1"/>
          </p:cNvSpPr>
          <p:nvPr>
            <p:ph type="title"/>
          </p:nvPr>
        </p:nvSpPr>
        <p:spPr>
          <a:xfrm>
            <a:off x="0" y="76200"/>
            <a:ext cx="9144000" cy="533400"/>
          </a:xfrm>
        </p:spPr>
        <p:txBody>
          <a:bodyPr/>
          <a:lstStyle/>
          <a:p>
            <a:pPr eaLnBrk="1" hangingPunct="1"/>
            <a:r>
              <a:rPr lang="en-US" sz="3200" smtClean="0"/>
              <a:t>Important Project Communications Concepts</a:t>
            </a:r>
          </a:p>
        </p:txBody>
      </p:sp>
      <p:sp>
        <p:nvSpPr>
          <p:cNvPr id="87045" name="Rectangle 3"/>
          <p:cNvSpPr>
            <a:spLocks noGrp="1" noChangeArrowheads="1"/>
          </p:cNvSpPr>
          <p:nvPr>
            <p:ph type="body" idx="1"/>
          </p:nvPr>
        </p:nvSpPr>
        <p:spPr>
          <a:xfrm>
            <a:off x="304800" y="609600"/>
            <a:ext cx="8458200" cy="5791200"/>
          </a:xfrm>
        </p:spPr>
        <p:txBody>
          <a:bodyPr/>
          <a:lstStyle/>
          <a:p>
            <a:pPr eaLnBrk="1" hangingPunct="1">
              <a:lnSpc>
                <a:spcPct val="90000"/>
              </a:lnSpc>
            </a:pPr>
            <a:r>
              <a:rPr lang="en-US" dirty="0" smtClean="0"/>
              <a:t>Some project managers say </a:t>
            </a:r>
          </a:p>
          <a:p>
            <a:pPr lvl="1" eaLnBrk="1" hangingPunct="1">
              <a:lnSpc>
                <a:spcPct val="90000"/>
              </a:lnSpc>
            </a:pPr>
            <a:r>
              <a:rPr lang="en-US" sz="2200" dirty="0" smtClean="0"/>
              <a:t>that 90 percent of their job is communicating; </a:t>
            </a:r>
          </a:p>
          <a:p>
            <a:pPr lvl="2" eaLnBrk="1" hangingPunct="1">
              <a:lnSpc>
                <a:spcPct val="90000"/>
              </a:lnSpc>
            </a:pPr>
            <a:r>
              <a:rPr lang="en-US" sz="2000" dirty="0" smtClean="0"/>
              <a:t>therefore, it is important to address important concepts </a:t>
            </a:r>
          </a:p>
          <a:p>
            <a:pPr lvl="3" eaLnBrk="1" hangingPunct="1">
              <a:lnSpc>
                <a:spcPct val="90000"/>
              </a:lnSpc>
            </a:pPr>
            <a:r>
              <a:rPr lang="en-US" sz="2000" dirty="0" smtClean="0"/>
              <a:t>related to improving project communications.</a:t>
            </a:r>
          </a:p>
          <a:p>
            <a:pPr eaLnBrk="1" hangingPunct="1">
              <a:lnSpc>
                <a:spcPct val="90000"/>
              </a:lnSpc>
            </a:pPr>
            <a:r>
              <a:rPr lang="en-US" dirty="0" smtClean="0"/>
              <a:t>Key concepts include:</a:t>
            </a:r>
          </a:p>
          <a:p>
            <a:pPr lvl="1" eaLnBrk="1" hangingPunct="1">
              <a:lnSpc>
                <a:spcPct val="90000"/>
              </a:lnSpc>
            </a:pPr>
            <a:r>
              <a:rPr lang="en-US" sz="2200" dirty="0" smtClean="0"/>
              <a:t>Formal and informal communications</a:t>
            </a:r>
          </a:p>
          <a:p>
            <a:pPr lvl="2" eaLnBrk="1" hangingPunct="1">
              <a:lnSpc>
                <a:spcPct val="90000"/>
              </a:lnSpc>
            </a:pPr>
            <a:r>
              <a:rPr lang="en-US" sz="2000" dirty="0" smtClean="0"/>
              <a:t>Two way communication is the most important</a:t>
            </a:r>
          </a:p>
          <a:p>
            <a:pPr lvl="3" eaLnBrk="1" hangingPunct="1">
              <a:lnSpc>
                <a:spcPct val="90000"/>
              </a:lnSpc>
            </a:pPr>
            <a:r>
              <a:rPr lang="en-US" sz="2000" dirty="0" smtClean="0"/>
              <a:t>Empathic listening skills needed</a:t>
            </a:r>
          </a:p>
          <a:p>
            <a:pPr lvl="3" eaLnBrk="1" hangingPunct="1">
              <a:lnSpc>
                <a:spcPct val="90000"/>
              </a:lnSpc>
            </a:pPr>
            <a:r>
              <a:rPr lang="en-US" sz="2000" dirty="0" smtClean="0"/>
              <a:t>Formal status report is not enough</a:t>
            </a:r>
          </a:p>
          <a:p>
            <a:pPr lvl="1" eaLnBrk="1" hangingPunct="1">
              <a:lnSpc>
                <a:spcPct val="90000"/>
              </a:lnSpc>
            </a:pPr>
            <a:r>
              <a:rPr lang="en-US" sz="2200" dirty="0" smtClean="0"/>
              <a:t>Nonverbal communications</a:t>
            </a:r>
          </a:p>
          <a:p>
            <a:pPr lvl="2" eaLnBrk="1" hangingPunct="1">
              <a:lnSpc>
                <a:spcPct val="90000"/>
              </a:lnSpc>
            </a:pPr>
            <a:r>
              <a:rPr lang="en-US" sz="2000" dirty="0" smtClean="0"/>
              <a:t>Person’s tone of voice and body language </a:t>
            </a:r>
          </a:p>
          <a:p>
            <a:pPr lvl="3" eaLnBrk="1" hangingPunct="1">
              <a:lnSpc>
                <a:spcPct val="90000"/>
              </a:lnSpc>
            </a:pPr>
            <a:r>
              <a:rPr lang="en-US" sz="2000" dirty="0" smtClean="0"/>
              <a:t>are often more important than the words being used</a:t>
            </a:r>
          </a:p>
          <a:p>
            <a:pPr lvl="1" eaLnBrk="1" hangingPunct="1">
              <a:lnSpc>
                <a:spcPct val="90000"/>
              </a:lnSpc>
            </a:pPr>
            <a:r>
              <a:rPr lang="en-US" sz="2200" dirty="0" smtClean="0"/>
              <a:t>Using the appropriate communications medium</a:t>
            </a:r>
          </a:p>
          <a:p>
            <a:pPr lvl="2" eaLnBrk="1" hangingPunct="1">
              <a:lnSpc>
                <a:spcPct val="90000"/>
              </a:lnSpc>
            </a:pPr>
            <a:r>
              <a:rPr lang="en-US" sz="2000" dirty="0" smtClean="0"/>
              <a:t>Depends on communication needs</a:t>
            </a:r>
          </a:p>
          <a:p>
            <a:pPr lvl="1" eaLnBrk="1" hangingPunct="1">
              <a:lnSpc>
                <a:spcPct val="90000"/>
              </a:lnSpc>
            </a:pPr>
            <a:r>
              <a:rPr lang="en-US" sz="2200" dirty="0" smtClean="0"/>
              <a:t>Understanding individual and group communication needs</a:t>
            </a:r>
          </a:p>
          <a:p>
            <a:pPr lvl="1" eaLnBrk="1" hangingPunct="1">
              <a:lnSpc>
                <a:spcPct val="90000"/>
              </a:lnSpc>
            </a:pPr>
            <a:r>
              <a:rPr lang="en-US" sz="2200" dirty="0" smtClean="0"/>
              <a:t>The impact of team size on project communications</a:t>
            </a: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7"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405ADD48-80BC-4812-A473-A0A2B0FC7B4F}" type="slidenum">
              <a:rPr lang="en-US" sz="1400"/>
              <a:pPr>
                <a:lnSpc>
                  <a:spcPct val="100000"/>
                </a:lnSpc>
                <a:spcBef>
                  <a:spcPct val="0"/>
                </a:spcBef>
                <a:buFontTx/>
                <a:buNone/>
              </a:pPr>
              <a:t>47</a:t>
            </a:fld>
            <a:endParaRPr lang="en-US" sz="1400"/>
          </a:p>
        </p:txBody>
      </p:sp>
      <p:sp>
        <p:nvSpPr>
          <p:cNvPr id="88068" name="Rectangle 2"/>
          <p:cNvSpPr>
            <a:spLocks noGrp="1" noChangeArrowheads="1"/>
          </p:cNvSpPr>
          <p:nvPr>
            <p:ph type="title"/>
          </p:nvPr>
        </p:nvSpPr>
        <p:spPr/>
        <p:txBody>
          <a:bodyPr/>
          <a:lstStyle/>
          <a:p>
            <a:pPr eaLnBrk="1" hangingPunct="1"/>
            <a:r>
              <a:rPr lang="en-US" dirty="0" smtClean="0"/>
              <a:t>Formal and Informal Communications</a:t>
            </a:r>
          </a:p>
        </p:txBody>
      </p:sp>
      <p:sp>
        <p:nvSpPr>
          <p:cNvPr id="88069" name="Rectangle 3"/>
          <p:cNvSpPr>
            <a:spLocks noGrp="1" noChangeArrowheads="1"/>
          </p:cNvSpPr>
          <p:nvPr>
            <p:ph type="body" idx="1"/>
          </p:nvPr>
        </p:nvSpPr>
        <p:spPr/>
        <p:txBody>
          <a:bodyPr/>
          <a:lstStyle/>
          <a:p>
            <a:pPr eaLnBrk="1" hangingPunct="1"/>
            <a:r>
              <a:rPr lang="en-US" smtClean="0"/>
              <a:t>It is not enough for project team members </a:t>
            </a:r>
          </a:p>
          <a:p>
            <a:pPr lvl="1" eaLnBrk="1" hangingPunct="1"/>
            <a:r>
              <a:rPr lang="en-US" smtClean="0"/>
              <a:t>to submit formal status reports to their project managers and other stakeholders </a:t>
            </a:r>
          </a:p>
          <a:p>
            <a:pPr lvl="2" eaLnBrk="1" hangingPunct="1"/>
            <a:r>
              <a:rPr lang="en-US" smtClean="0"/>
              <a:t>and assume that everyone who needs to know that information will read the reports.</a:t>
            </a:r>
          </a:p>
          <a:p>
            <a:pPr eaLnBrk="1" hangingPunct="1"/>
            <a:r>
              <a:rPr lang="en-US" smtClean="0"/>
              <a:t>In fact, many people may prefer to have an informal,  two-way conversation about project information.</a:t>
            </a:r>
          </a:p>
          <a:p>
            <a:pPr eaLnBrk="1" hangingPunct="1"/>
            <a:r>
              <a:rPr lang="en-US" smtClean="0"/>
              <a:t>Project managers must be good </a:t>
            </a:r>
          </a:p>
          <a:p>
            <a:pPr lvl="1" eaLnBrk="1" hangingPunct="1"/>
            <a:r>
              <a:rPr lang="en-US" smtClean="0"/>
              <a:t>at nurturing relationships through good communication.</a:t>
            </a:r>
          </a:p>
          <a:p>
            <a:pPr eaLnBrk="1" hangingPunct="1"/>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6554BDDD-59CB-4890-A9B1-DD9D20757381}" type="slidenum">
              <a:rPr lang="en-US" sz="1400"/>
              <a:pPr>
                <a:lnSpc>
                  <a:spcPct val="100000"/>
                </a:lnSpc>
                <a:spcBef>
                  <a:spcPct val="0"/>
                </a:spcBef>
                <a:buFontTx/>
                <a:buNone/>
              </a:pPr>
              <a:t>48</a:t>
            </a:fld>
            <a:endParaRPr lang="en-US" sz="1400"/>
          </a:p>
        </p:txBody>
      </p:sp>
      <p:sp>
        <p:nvSpPr>
          <p:cNvPr id="89092" name="Rectangle 2"/>
          <p:cNvSpPr>
            <a:spLocks noGrp="1" noChangeArrowheads="1"/>
          </p:cNvSpPr>
          <p:nvPr>
            <p:ph type="title"/>
          </p:nvPr>
        </p:nvSpPr>
        <p:spPr>
          <a:xfrm>
            <a:off x="0" y="0"/>
            <a:ext cx="9144000" cy="609600"/>
          </a:xfrm>
        </p:spPr>
        <p:txBody>
          <a:bodyPr/>
          <a:lstStyle/>
          <a:p>
            <a:pPr eaLnBrk="1" hangingPunct="1"/>
            <a:r>
              <a:rPr lang="en-US" smtClean="0"/>
              <a:t>Nonverbal Communications</a:t>
            </a:r>
          </a:p>
        </p:txBody>
      </p:sp>
      <p:sp>
        <p:nvSpPr>
          <p:cNvPr id="89093" name="Rectangle 3"/>
          <p:cNvSpPr>
            <a:spLocks noGrp="1" noChangeArrowheads="1"/>
          </p:cNvSpPr>
          <p:nvPr>
            <p:ph type="body" idx="1"/>
          </p:nvPr>
        </p:nvSpPr>
        <p:spPr>
          <a:xfrm>
            <a:off x="304800" y="762000"/>
            <a:ext cx="8458200" cy="5486400"/>
          </a:xfrm>
        </p:spPr>
        <p:txBody>
          <a:bodyPr/>
          <a:lstStyle/>
          <a:p>
            <a:pPr eaLnBrk="1" hangingPunct="1">
              <a:lnSpc>
                <a:spcPct val="80000"/>
              </a:lnSpc>
            </a:pPr>
            <a:r>
              <a:rPr lang="en-US" smtClean="0"/>
              <a:t>Research poses the theory that </a:t>
            </a:r>
          </a:p>
          <a:p>
            <a:pPr lvl="1" eaLnBrk="1" hangingPunct="1">
              <a:lnSpc>
                <a:spcPct val="80000"/>
              </a:lnSpc>
            </a:pPr>
            <a:r>
              <a:rPr lang="en-US" sz="2200" smtClean="0"/>
              <a:t>in a face-to-face interaction, </a:t>
            </a:r>
          </a:p>
          <a:p>
            <a:pPr lvl="2" eaLnBrk="1" hangingPunct="1">
              <a:lnSpc>
                <a:spcPct val="80000"/>
              </a:lnSpc>
            </a:pPr>
            <a:r>
              <a:rPr lang="en-US" sz="2000" smtClean="0"/>
              <a:t>58 percent of communication is through body language, </a:t>
            </a:r>
          </a:p>
          <a:p>
            <a:pPr lvl="3" eaLnBrk="1" hangingPunct="1">
              <a:lnSpc>
                <a:spcPct val="80000"/>
              </a:lnSpc>
            </a:pPr>
            <a:r>
              <a:rPr lang="en-US" sz="2000" smtClean="0"/>
              <a:t>35 percent is through how the words are said, </a:t>
            </a:r>
          </a:p>
          <a:p>
            <a:pPr lvl="3" eaLnBrk="1" hangingPunct="1">
              <a:lnSpc>
                <a:spcPct val="80000"/>
              </a:lnSpc>
            </a:pPr>
            <a:r>
              <a:rPr lang="en-US" sz="2000" smtClean="0"/>
              <a:t>and a mere 7 percent is through the content or words that are spoken. </a:t>
            </a:r>
          </a:p>
          <a:p>
            <a:pPr lvl="2" eaLnBrk="1" hangingPunct="1">
              <a:lnSpc>
                <a:spcPct val="80000"/>
              </a:lnSpc>
            </a:pPr>
            <a:r>
              <a:rPr lang="en-US" sz="2000" smtClean="0"/>
              <a:t>The author of this information (see </a:t>
            </a:r>
            <a:r>
              <a:rPr lang="en-US" sz="2000" i="1" smtClean="0"/>
              <a:t>Silent Messages </a:t>
            </a:r>
            <a:r>
              <a:rPr lang="en-US" sz="2000" smtClean="0"/>
              <a:t>by Albert Mehrabian, 1980) was careful to note </a:t>
            </a:r>
          </a:p>
          <a:p>
            <a:pPr lvl="3" eaLnBrk="1" hangingPunct="1">
              <a:lnSpc>
                <a:spcPct val="80000"/>
              </a:lnSpc>
            </a:pPr>
            <a:r>
              <a:rPr lang="en-US" sz="2000" smtClean="0"/>
              <a:t>that these percentages were specific findings for a specific set of variables.</a:t>
            </a:r>
          </a:p>
          <a:p>
            <a:pPr eaLnBrk="1" hangingPunct="1">
              <a:lnSpc>
                <a:spcPct val="80000"/>
              </a:lnSpc>
            </a:pPr>
            <a:r>
              <a:rPr lang="en-US" smtClean="0"/>
              <a:t>Even if the actual percentages are different in verbal project communications today, </a:t>
            </a:r>
          </a:p>
          <a:p>
            <a:pPr lvl="1" eaLnBrk="1" hangingPunct="1">
              <a:lnSpc>
                <a:spcPct val="80000"/>
              </a:lnSpc>
            </a:pPr>
            <a:r>
              <a:rPr lang="en-US" sz="2200" smtClean="0"/>
              <a:t>it is safe to say that it is important to pay attention to </a:t>
            </a:r>
          </a:p>
          <a:p>
            <a:pPr lvl="2" eaLnBrk="1" hangingPunct="1">
              <a:lnSpc>
                <a:spcPct val="80000"/>
              </a:lnSpc>
            </a:pPr>
            <a:r>
              <a:rPr lang="en-US" sz="2000" smtClean="0"/>
              <a:t>more than just the actual words someone is saying.</a:t>
            </a:r>
          </a:p>
          <a:p>
            <a:pPr lvl="1" eaLnBrk="1" hangingPunct="1">
              <a:lnSpc>
                <a:spcPct val="80000"/>
              </a:lnSpc>
            </a:pPr>
            <a:r>
              <a:rPr lang="en-US" sz="2200" smtClean="0"/>
              <a:t>Nonverbal communications, </a:t>
            </a:r>
          </a:p>
          <a:p>
            <a:pPr lvl="2" eaLnBrk="1" hangingPunct="1">
              <a:lnSpc>
                <a:spcPct val="80000"/>
              </a:lnSpc>
            </a:pPr>
            <a:r>
              <a:rPr lang="en-US" sz="2000" smtClean="0"/>
              <a:t>such as a person’s tone of voice and body language, </a:t>
            </a:r>
          </a:p>
          <a:p>
            <a:pPr lvl="3" eaLnBrk="1" hangingPunct="1">
              <a:lnSpc>
                <a:spcPct val="80000"/>
              </a:lnSpc>
            </a:pPr>
            <a:r>
              <a:rPr lang="en-US" sz="2000" smtClean="0"/>
              <a:t>are often more important than the words being used.</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5"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F1213C19-74EC-4EF7-AEC8-EA713D27E800}" type="slidenum">
              <a:rPr lang="en-US" sz="1400"/>
              <a:pPr>
                <a:lnSpc>
                  <a:spcPct val="100000"/>
                </a:lnSpc>
                <a:spcBef>
                  <a:spcPct val="0"/>
                </a:spcBef>
                <a:buFontTx/>
                <a:buNone/>
              </a:pPr>
              <a:t>49</a:t>
            </a:fld>
            <a:endParaRPr lang="en-US" sz="1400"/>
          </a:p>
        </p:txBody>
      </p:sp>
      <p:sp>
        <p:nvSpPr>
          <p:cNvPr id="90116" name="Rectangle 4"/>
          <p:cNvSpPr>
            <a:spLocks noGrp="1" noChangeArrowheads="1"/>
          </p:cNvSpPr>
          <p:nvPr>
            <p:ph type="title"/>
          </p:nvPr>
        </p:nvSpPr>
        <p:spPr>
          <a:xfrm>
            <a:off x="0" y="0"/>
            <a:ext cx="9144000" cy="304800"/>
          </a:xfrm>
        </p:spPr>
        <p:txBody>
          <a:bodyPr/>
          <a:lstStyle/>
          <a:p>
            <a:pPr eaLnBrk="1" hangingPunct="1"/>
            <a:r>
              <a:rPr lang="en-US" sz="2800" smtClean="0"/>
              <a:t>Figure 6-12. Media Choice Table</a:t>
            </a:r>
          </a:p>
        </p:txBody>
      </p:sp>
      <p:pic>
        <p:nvPicPr>
          <p:cNvPr id="90117" name="Picture 5" descr="Tbl06-0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457200"/>
            <a:ext cx="7620000" cy="599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9" name="Slide Number Placeholder 2"/>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70182EA-586F-4559-ACF6-8ED7A0A07E29}" type="slidenum">
              <a:rPr lang="en-US" sz="1400"/>
              <a:pPr>
                <a:lnSpc>
                  <a:spcPct val="100000"/>
                </a:lnSpc>
                <a:spcBef>
                  <a:spcPct val="0"/>
                </a:spcBef>
                <a:buFontTx/>
                <a:buNone/>
              </a:pPr>
              <a:t>50</a:t>
            </a:fld>
            <a:endParaRPr lang="en-US" sz="1400"/>
          </a:p>
        </p:txBody>
      </p:sp>
      <p:sp>
        <p:nvSpPr>
          <p:cNvPr id="91140" name="Rectangle 3"/>
          <p:cNvSpPr>
            <a:spLocks noGrp="1" noChangeArrowheads="1"/>
          </p:cNvSpPr>
          <p:nvPr>
            <p:ph idx="4294967295"/>
          </p:nvPr>
        </p:nvSpPr>
        <p:spPr>
          <a:xfrm>
            <a:off x="228600" y="990600"/>
            <a:ext cx="8686800" cy="4525963"/>
          </a:xfrm>
        </p:spPr>
        <p:txBody>
          <a:bodyPr/>
          <a:lstStyle/>
          <a:p>
            <a:pPr marL="365125" indent="-255588" eaLnBrk="1" hangingPunct="1"/>
            <a:r>
              <a:rPr lang="en-US" sz="2100" dirty="0" smtClean="0"/>
              <a:t>Microsoft had been experimenting with its new video conferencing product, </a:t>
            </a:r>
            <a:r>
              <a:rPr lang="en-US" sz="2100" dirty="0" err="1" smtClean="0"/>
              <a:t>Livemeeting</a:t>
            </a:r>
            <a:r>
              <a:rPr lang="en-US" sz="2100" dirty="0" smtClean="0"/>
              <a:t>. </a:t>
            </a:r>
            <a:r>
              <a:rPr lang="en-US" sz="2100" dirty="0" err="1" smtClean="0"/>
              <a:t>Anoop</a:t>
            </a:r>
            <a:r>
              <a:rPr lang="en-US" sz="2100" dirty="0" smtClean="0"/>
              <a:t> Gupta, a vice president of Microsoft’s real-time collaboration group, says that one in every five face-to-face meetings can be replaced with Web conferencing tools, and Microsoft estimates that it will save $70 million in reduced travel for organizations worldwide in one year alone.*</a:t>
            </a:r>
          </a:p>
          <a:p>
            <a:pPr marL="365125" indent="-255588" eaLnBrk="1" hangingPunct="1"/>
            <a:r>
              <a:rPr lang="en-US" sz="2100" dirty="0" smtClean="0"/>
              <a:t>Web-based meeting tools can also help the environment. For example, in May 2007, WebEx, the leading provider of on-demand Web collaboration applications, kicked off the WebEx Experience Online Forum. They say they saved over one million pounds of carbon dioxide by not requiring the more than 650 attendees to travel to participate in sessions.**</a:t>
            </a:r>
          </a:p>
          <a:p>
            <a:pPr marL="365125" indent="-255588" eaLnBrk="1" hangingPunct="1">
              <a:lnSpc>
                <a:spcPct val="80000"/>
              </a:lnSpc>
            </a:pPr>
            <a:r>
              <a:rPr lang="en-US" sz="2100" dirty="0" smtClean="0"/>
              <a:t>However, any live communication broadcast can also backfire, like Janet Jackson’s “wardrobe malfunction” during the 2004 Super Bowl in the United States.</a:t>
            </a:r>
            <a:endParaRPr lang="en-US" sz="1600" dirty="0" smtClean="0"/>
          </a:p>
        </p:txBody>
      </p:sp>
      <p:sp>
        <p:nvSpPr>
          <p:cNvPr id="402434" name="Rectangle 2"/>
          <p:cNvSpPr>
            <a:spLocks noGrp="1" noChangeArrowheads="1"/>
          </p:cNvSpPr>
          <p:nvPr>
            <p:ph type="title" idx="4294967295"/>
          </p:nvPr>
        </p:nvSpPr>
        <p:spPr>
          <a:xfrm>
            <a:off x="457200" y="0"/>
            <a:ext cx="8229600" cy="1143000"/>
          </a:xfrm>
          <a:extLst/>
        </p:spPr>
        <p:txBody>
          <a:bodyPr rtlCol="0">
            <a:normAutofit/>
            <a:scene3d>
              <a:camera prst="orthographicFront"/>
              <a:lightRig rig="soft" dir="t"/>
            </a:scene3d>
            <a:sp3d prstMaterial="softEdge">
              <a:bevelT w="25400" h="25400"/>
            </a:sp3d>
          </a:bodyPr>
          <a:lstStyle/>
          <a:p>
            <a:pPr algn="l">
              <a:defRPr/>
            </a:pPr>
            <a:r>
              <a:rPr lang="en-US" sz="2800" b="1" dirty="0">
                <a:latin typeface="Arial" panose="020B0604020202020204" pitchFamily="34" charset="0"/>
                <a:cs typeface="Arial" panose="020B0604020202020204" pitchFamily="34" charset="0"/>
              </a:rPr>
              <a:t>Media Snapshot</a:t>
            </a:r>
          </a:p>
        </p:txBody>
      </p:sp>
      <p:sp>
        <p:nvSpPr>
          <p:cNvPr id="91142" name="TextBox 5"/>
          <p:cNvSpPr txBox="1">
            <a:spLocks noChangeArrowheads="1"/>
          </p:cNvSpPr>
          <p:nvPr/>
        </p:nvSpPr>
        <p:spPr bwMode="auto">
          <a:xfrm>
            <a:off x="1828800" y="5491163"/>
            <a:ext cx="69342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0000"/>
              </a:lnSpc>
              <a:buFontTx/>
              <a:buNone/>
            </a:pPr>
            <a:r>
              <a:rPr lang="en-US" sz="1600"/>
              <a:t>*Steve Lohr, “Ambitious Package to Raise Productivity (and Microsoft’s Profit),” </a:t>
            </a:r>
            <a:r>
              <a:rPr lang="en-US" sz="1600" i="1"/>
              <a:t>The New York Times (August 16, 2004).</a:t>
            </a:r>
          </a:p>
          <a:p>
            <a:pPr eaLnBrk="1" hangingPunct="1">
              <a:lnSpc>
                <a:spcPct val="90000"/>
              </a:lnSpc>
              <a:buFontTx/>
              <a:buNone/>
            </a:pPr>
            <a:r>
              <a:rPr lang="en-US" sz="1600"/>
              <a:t>**Colin Smith, “WebEx Experience Online Forum Saves Over 1 Million Pounds of Carbon Dioxide Emissions in First Week,” (</a:t>
            </a:r>
            <a:r>
              <a:rPr lang="en-US" sz="1600" i="1"/>
              <a:t>www.webex.com) (May 22, 2007).</a:t>
            </a:r>
          </a:p>
          <a:p>
            <a:pPr eaLnBrk="1" hangingPunct="1">
              <a:lnSpc>
                <a:spcPct val="90000"/>
              </a:lnSpc>
            </a:pPr>
            <a:endParaRPr lang="en-US" sz="200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1957E70-FDCC-44BB-BA6F-760D68613E5D}" type="slidenum">
              <a:rPr lang="en-US" sz="1400"/>
              <a:pPr>
                <a:lnSpc>
                  <a:spcPct val="100000"/>
                </a:lnSpc>
                <a:spcBef>
                  <a:spcPct val="0"/>
                </a:spcBef>
                <a:buFontTx/>
                <a:buNone/>
              </a:pPr>
              <a:t>51</a:t>
            </a:fld>
            <a:endParaRPr lang="en-US" sz="1400"/>
          </a:p>
        </p:txBody>
      </p:sp>
      <p:sp>
        <p:nvSpPr>
          <p:cNvPr id="92164" name="Rectangle 2"/>
          <p:cNvSpPr>
            <a:spLocks noGrp="1" noChangeArrowheads="1"/>
          </p:cNvSpPr>
          <p:nvPr>
            <p:ph type="title"/>
          </p:nvPr>
        </p:nvSpPr>
        <p:spPr/>
        <p:txBody>
          <a:bodyPr/>
          <a:lstStyle/>
          <a:p>
            <a:pPr eaLnBrk="1" hangingPunct="1"/>
            <a:r>
              <a:rPr lang="en-US" smtClean="0"/>
              <a:t>Understanding Individual and Group Communication Needs</a:t>
            </a:r>
          </a:p>
        </p:txBody>
      </p:sp>
      <p:sp>
        <p:nvSpPr>
          <p:cNvPr id="92165" name="Rectangle 3"/>
          <p:cNvSpPr>
            <a:spLocks noGrp="1" noChangeArrowheads="1"/>
          </p:cNvSpPr>
          <p:nvPr>
            <p:ph type="body" idx="1"/>
          </p:nvPr>
        </p:nvSpPr>
        <p:spPr/>
        <p:txBody>
          <a:bodyPr/>
          <a:lstStyle/>
          <a:p>
            <a:pPr eaLnBrk="1" hangingPunct="1"/>
            <a:r>
              <a:rPr lang="en-US" smtClean="0"/>
              <a:t>People are not interchangeable parts.</a:t>
            </a:r>
          </a:p>
          <a:p>
            <a:pPr eaLnBrk="1" hangingPunct="1"/>
            <a:r>
              <a:rPr lang="en-US" smtClean="0"/>
              <a:t>As illustrated in Brooks’ book, </a:t>
            </a:r>
            <a:r>
              <a:rPr lang="en-US" i="1" smtClean="0"/>
              <a:t>The Mythical Man-Month</a:t>
            </a:r>
            <a:r>
              <a:rPr lang="en-US" smtClean="0"/>
              <a:t>, </a:t>
            </a:r>
          </a:p>
          <a:p>
            <a:pPr lvl="1" eaLnBrk="1" hangingPunct="1"/>
            <a:r>
              <a:rPr lang="en-US" sz="2200" smtClean="0"/>
              <a:t>you cannot assume that a task originally scheduled to take two months of one person’s time </a:t>
            </a:r>
          </a:p>
          <a:p>
            <a:pPr lvl="2" eaLnBrk="1" hangingPunct="1"/>
            <a:r>
              <a:rPr lang="en-US" sz="2000" smtClean="0"/>
              <a:t>can be done in one month by two people; nine women cannot produce a baby in one month!</a:t>
            </a:r>
          </a:p>
          <a:p>
            <a:pPr eaLnBrk="1" hangingPunct="1"/>
            <a:r>
              <a:rPr lang="en-US" smtClean="0"/>
              <a:t>Individuals prefer different ways to communicate.</a:t>
            </a:r>
          </a:p>
          <a:p>
            <a:pPr lvl="1" eaLnBrk="1" hangingPunct="1"/>
            <a:r>
              <a:rPr lang="en-US" sz="2200" smtClean="0"/>
              <a:t>Important to understand individual's personal preferences for communication</a:t>
            </a:r>
          </a:p>
          <a:p>
            <a:pPr lvl="2" eaLnBrk="1" hangingPunct="1"/>
            <a:r>
              <a:rPr lang="en-US" sz="2000" smtClean="0"/>
              <a:t>I, N, S, etc</a:t>
            </a:r>
          </a:p>
          <a:p>
            <a:pPr eaLnBrk="1" hangingPunct="1"/>
            <a:r>
              <a:rPr lang="en-US" smtClean="0"/>
              <a:t>Geographic location and cultural backgrounds also affect communications.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7"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136DA3D-74D3-47F4-B8FB-936BC9046C53}" type="slidenum">
              <a:rPr lang="en-US" sz="1400"/>
              <a:pPr>
                <a:lnSpc>
                  <a:spcPct val="100000"/>
                </a:lnSpc>
                <a:spcBef>
                  <a:spcPct val="0"/>
                </a:spcBef>
                <a:buFontTx/>
                <a:buNone/>
              </a:pPr>
              <a:t>52</a:t>
            </a:fld>
            <a:endParaRPr lang="en-US" sz="1400"/>
          </a:p>
        </p:txBody>
      </p:sp>
      <p:sp>
        <p:nvSpPr>
          <p:cNvPr id="93188" name="Rectangle 4"/>
          <p:cNvSpPr>
            <a:spLocks noGrp="1" noChangeArrowheads="1"/>
          </p:cNvSpPr>
          <p:nvPr>
            <p:ph type="title"/>
          </p:nvPr>
        </p:nvSpPr>
        <p:spPr>
          <a:xfrm>
            <a:off x="0" y="0"/>
            <a:ext cx="9144000" cy="762000"/>
          </a:xfrm>
        </p:spPr>
        <p:txBody>
          <a:bodyPr/>
          <a:lstStyle/>
          <a:p>
            <a:pPr eaLnBrk="1" hangingPunct="1"/>
            <a:r>
              <a:rPr lang="en-US" sz="2800" b="1" smtClean="0">
                <a:latin typeface="Arial" panose="020B0604020202020204" pitchFamily="34" charset="0"/>
                <a:cs typeface="Arial" panose="020B0604020202020204" pitchFamily="34" charset="0"/>
              </a:rPr>
              <a:t>The Impact of Team Size on Project Communications</a:t>
            </a:r>
          </a:p>
        </p:txBody>
      </p:sp>
      <p:sp>
        <p:nvSpPr>
          <p:cNvPr id="93189" name="Rectangle 5"/>
          <p:cNvSpPr>
            <a:spLocks noChangeArrowheads="1"/>
          </p:cNvSpPr>
          <p:nvPr/>
        </p:nvSpPr>
        <p:spPr bwMode="auto">
          <a:xfrm>
            <a:off x="76200" y="685800"/>
            <a:ext cx="89916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6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2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sz="2400"/>
              <a:t>As the number of people involved increases, </a:t>
            </a:r>
          </a:p>
          <a:p>
            <a:pPr lvl="1" eaLnBrk="1" hangingPunct="1"/>
            <a:r>
              <a:rPr lang="en-US" sz="2200"/>
              <a:t>the complexity of communications increases </a:t>
            </a:r>
          </a:p>
          <a:p>
            <a:pPr lvl="2" eaLnBrk="1" hangingPunct="1"/>
            <a:r>
              <a:rPr lang="en-US" sz="2000"/>
              <a:t>because there are more communications channels, or pathways, </a:t>
            </a:r>
          </a:p>
          <a:p>
            <a:pPr lvl="3" eaLnBrk="1" hangingPunct="1"/>
            <a:r>
              <a:rPr lang="en-US" sz="2000"/>
              <a:t>through which people can communicate.</a:t>
            </a:r>
          </a:p>
          <a:p>
            <a:pPr eaLnBrk="1" hangingPunct="1"/>
            <a:r>
              <a:rPr lang="en-US" sz="2400"/>
              <a:t>Number of communications channels =       </a:t>
            </a:r>
            <a:r>
              <a:rPr lang="en-US" sz="2400" i="1" u="sng"/>
              <a:t>n</a:t>
            </a:r>
            <a:r>
              <a:rPr lang="en-US" sz="2400" u="sng"/>
              <a:t>(</a:t>
            </a:r>
            <a:r>
              <a:rPr lang="en-US" sz="2400" i="1" u="sng"/>
              <a:t>n-1</a:t>
            </a:r>
            <a:r>
              <a:rPr lang="en-US" sz="2400" u="sng"/>
              <a:t>)</a:t>
            </a:r>
            <a:endParaRPr lang="en-US" sz="2400"/>
          </a:p>
          <a:p>
            <a:pPr eaLnBrk="1" hangingPunct="1">
              <a:buFontTx/>
              <a:buNone/>
            </a:pPr>
            <a:r>
              <a:rPr lang="en-US" sz="2400"/>
              <a:t>					      		      2		 </a:t>
            </a:r>
            <a:br>
              <a:rPr lang="en-US" sz="2400"/>
            </a:br>
            <a:r>
              <a:rPr lang="en-US" sz="2400"/>
              <a:t>where</a:t>
            </a:r>
            <a:r>
              <a:rPr lang="en-US" sz="2400" i="1"/>
              <a:t> n</a:t>
            </a:r>
            <a:r>
              <a:rPr lang="en-US" sz="2400"/>
              <a:t> is the number of people involved.</a:t>
            </a:r>
          </a:p>
          <a:p>
            <a:pPr lvl="1" eaLnBrk="1" hangingPunct="1"/>
            <a:r>
              <a:rPr lang="en-US" sz="2200"/>
              <a:t>For example, two people have one communications channel: (2(2–1))/2 = 1. </a:t>
            </a:r>
          </a:p>
          <a:p>
            <a:pPr lvl="2" eaLnBrk="1" hangingPunct="1"/>
            <a:r>
              <a:rPr lang="en-US" sz="2000"/>
              <a:t>Five people have ten channels (5(5-1))/2=10.</a:t>
            </a:r>
          </a:p>
          <a:p>
            <a:pPr eaLnBrk="1" hangingPunct="1"/>
            <a:r>
              <a:rPr lang="en-US" sz="2400"/>
              <a:t>As the number of people communicating increases, </a:t>
            </a:r>
          </a:p>
          <a:p>
            <a:pPr lvl="2" eaLnBrk="1" hangingPunct="1"/>
            <a:r>
              <a:rPr lang="en-US" sz="2000"/>
              <a:t>1, 3, 6, 10…</a:t>
            </a:r>
          </a:p>
          <a:p>
            <a:pPr lvl="1" eaLnBrk="1" hangingPunct="1"/>
            <a:r>
              <a:rPr lang="en-US" sz="2200"/>
              <a:t>the number of communications channels increases rapidly, </a:t>
            </a:r>
          </a:p>
          <a:p>
            <a:pPr lvl="1" eaLnBrk="1" hangingPunct="1"/>
            <a:r>
              <a:rPr lang="en-US" sz="2200"/>
              <a:t>so it is often helpful to form several smaller teams </a:t>
            </a:r>
          </a:p>
          <a:p>
            <a:pPr lvl="2" eaLnBrk="1" hangingPunct="1"/>
            <a:r>
              <a:rPr lang="en-US" sz="2000"/>
              <a:t>within a large project team to help improve project communications.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7F559E2-EA78-4274-BF81-1F28A9D70F1B}" type="slidenum">
              <a:rPr lang="en-US" sz="1400"/>
              <a:pPr>
                <a:lnSpc>
                  <a:spcPct val="100000"/>
                </a:lnSpc>
                <a:spcBef>
                  <a:spcPct val="0"/>
                </a:spcBef>
                <a:buFontTx/>
                <a:buNone/>
              </a:pPr>
              <a:t>53</a:t>
            </a:fld>
            <a:endParaRPr lang="en-US" sz="1400"/>
          </a:p>
        </p:txBody>
      </p:sp>
      <p:sp>
        <p:nvSpPr>
          <p:cNvPr id="94212" name="Rectangle 2"/>
          <p:cNvSpPr>
            <a:spLocks noGrp="1" noChangeArrowheads="1"/>
          </p:cNvSpPr>
          <p:nvPr>
            <p:ph type="title"/>
          </p:nvPr>
        </p:nvSpPr>
        <p:spPr/>
        <p:txBody>
          <a:bodyPr/>
          <a:lstStyle/>
          <a:p>
            <a:pPr eaLnBrk="1" hangingPunct="1"/>
            <a:r>
              <a:rPr lang="en-US" dirty="0" smtClean="0"/>
              <a:t>Information Distribution and Updating Business Processes</a:t>
            </a:r>
          </a:p>
        </p:txBody>
      </p:sp>
      <p:sp>
        <p:nvSpPr>
          <p:cNvPr id="94213" name="Rectangle 3"/>
          <p:cNvSpPr>
            <a:spLocks noGrp="1" noChangeArrowheads="1"/>
          </p:cNvSpPr>
          <p:nvPr>
            <p:ph type="body" idx="1"/>
          </p:nvPr>
        </p:nvSpPr>
        <p:spPr/>
        <p:txBody>
          <a:bodyPr/>
          <a:lstStyle/>
          <a:p>
            <a:pPr eaLnBrk="1" hangingPunct="1"/>
            <a:r>
              <a:rPr lang="en-US" dirty="0" smtClean="0"/>
              <a:t>Getting project information </a:t>
            </a:r>
          </a:p>
          <a:p>
            <a:pPr lvl="1" eaLnBrk="1" hangingPunct="1"/>
            <a:r>
              <a:rPr lang="en-US" sz="2200" dirty="0" smtClean="0"/>
              <a:t>to the right people at the right time and in a useful format </a:t>
            </a:r>
          </a:p>
          <a:p>
            <a:pPr lvl="1" eaLnBrk="1" hangingPunct="1"/>
            <a:r>
              <a:rPr lang="en-US" sz="2200" dirty="0" smtClean="0"/>
              <a:t>is just as important as developing the information in the first place.</a:t>
            </a:r>
          </a:p>
          <a:p>
            <a:pPr eaLnBrk="1" hangingPunct="1"/>
            <a:r>
              <a:rPr lang="en-US" dirty="0" smtClean="0"/>
              <a:t>During execution, project teams must address important considerations </a:t>
            </a:r>
          </a:p>
          <a:p>
            <a:pPr lvl="1" eaLnBrk="1" hangingPunct="1"/>
            <a:r>
              <a:rPr lang="en-US" sz="2200" dirty="0" smtClean="0"/>
              <a:t>for information distribution.</a:t>
            </a:r>
          </a:p>
          <a:p>
            <a:pPr eaLnBrk="1" hangingPunct="1"/>
            <a:r>
              <a:rPr lang="en-US" dirty="0" smtClean="0"/>
              <a:t>The main output of information distribution is </a:t>
            </a:r>
          </a:p>
          <a:p>
            <a:pPr lvl="1" eaLnBrk="1" hangingPunct="1"/>
            <a:r>
              <a:rPr lang="en-US" sz="2200" dirty="0" smtClean="0"/>
              <a:t>updating business processes, </a:t>
            </a:r>
          </a:p>
          <a:p>
            <a:pPr lvl="2" eaLnBrk="1" hangingPunct="1"/>
            <a:r>
              <a:rPr lang="en-US" sz="2000" dirty="0" smtClean="0"/>
              <a:t>such as policies and procedures, guidelines, information systems, financial systems, management systems, lessons learned, and historical documents.</a:t>
            </a:r>
          </a:p>
          <a:p>
            <a:pPr eaLnBrk="1" hangingPunct="1"/>
            <a:endParaRPr lang="en-US"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5"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E88E2253-D034-4DB9-B2E1-433D3AD909BE}" type="slidenum">
              <a:rPr lang="en-US" sz="1400"/>
              <a:pPr>
                <a:lnSpc>
                  <a:spcPct val="100000"/>
                </a:lnSpc>
                <a:spcBef>
                  <a:spcPct val="0"/>
                </a:spcBef>
                <a:buFontTx/>
                <a:buNone/>
              </a:pPr>
              <a:t>54</a:t>
            </a:fld>
            <a:endParaRPr lang="en-US" sz="1400"/>
          </a:p>
        </p:txBody>
      </p:sp>
      <p:sp>
        <p:nvSpPr>
          <p:cNvPr id="95236" name="Rectangle 2"/>
          <p:cNvSpPr>
            <a:spLocks noGrp="1" noChangeArrowheads="1"/>
          </p:cNvSpPr>
          <p:nvPr>
            <p:ph type="title"/>
          </p:nvPr>
        </p:nvSpPr>
        <p:spPr>
          <a:xfrm>
            <a:off x="0" y="0"/>
            <a:ext cx="9144000" cy="685800"/>
          </a:xfrm>
        </p:spPr>
        <p:txBody>
          <a:bodyPr/>
          <a:lstStyle/>
          <a:p>
            <a:pPr eaLnBrk="1" hangingPunct="1"/>
            <a:r>
              <a:rPr lang="en-US" dirty="0" smtClean="0"/>
              <a:t>Sample Updates to Business Processes</a:t>
            </a:r>
          </a:p>
        </p:txBody>
      </p:sp>
      <p:sp>
        <p:nvSpPr>
          <p:cNvPr id="95237" name="Rectangle 3"/>
          <p:cNvSpPr>
            <a:spLocks noGrp="1" noChangeArrowheads="1"/>
          </p:cNvSpPr>
          <p:nvPr>
            <p:ph type="body" idx="1"/>
          </p:nvPr>
        </p:nvSpPr>
        <p:spPr>
          <a:xfrm>
            <a:off x="304800" y="762000"/>
            <a:ext cx="8458200" cy="5486400"/>
          </a:xfrm>
        </p:spPr>
        <p:txBody>
          <a:bodyPr/>
          <a:lstStyle/>
          <a:p>
            <a:pPr eaLnBrk="1" hangingPunct="1">
              <a:lnSpc>
                <a:spcPct val="90000"/>
              </a:lnSpc>
            </a:pPr>
            <a:r>
              <a:rPr lang="en-US" dirty="0" smtClean="0"/>
              <a:t>Kristin and her team used </a:t>
            </a:r>
            <a:r>
              <a:rPr lang="en-US" dirty="0" smtClean="0">
                <a:solidFill>
                  <a:srgbClr val="CC0000"/>
                </a:solidFill>
              </a:rPr>
              <a:t>instant messaging</a:t>
            </a:r>
            <a:r>
              <a:rPr lang="en-US" dirty="0" smtClean="0"/>
              <a:t> </a:t>
            </a:r>
          </a:p>
          <a:p>
            <a:pPr lvl="1" eaLnBrk="1" hangingPunct="1">
              <a:lnSpc>
                <a:spcPct val="90000"/>
              </a:lnSpc>
            </a:pPr>
            <a:r>
              <a:rPr lang="en-US" sz="2200" dirty="0" smtClean="0"/>
              <a:t>on a regular basis both within their team and with suppliers.</a:t>
            </a:r>
          </a:p>
          <a:p>
            <a:pPr eaLnBrk="1" hangingPunct="1">
              <a:lnSpc>
                <a:spcPct val="90000"/>
              </a:lnSpc>
            </a:pPr>
            <a:r>
              <a:rPr lang="en-US" dirty="0" smtClean="0"/>
              <a:t>Several suppliers used </a:t>
            </a:r>
            <a:r>
              <a:rPr lang="en-US" dirty="0" smtClean="0">
                <a:solidFill>
                  <a:srgbClr val="CC0000"/>
                </a:solidFill>
              </a:rPr>
              <a:t>Webcasts</a:t>
            </a:r>
            <a:r>
              <a:rPr lang="en-US" dirty="0" smtClean="0"/>
              <a:t> to communicate information </a:t>
            </a:r>
          </a:p>
          <a:p>
            <a:pPr lvl="1" eaLnBrk="1" hangingPunct="1">
              <a:lnSpc>
                <a:spcPct val="90000"/>
              </a:lnSpc>
            </a:pPr>
            <a:r>
              <a:rPr lang="en-US" sz="2200" dirty="0" smtClean="0"/>
              <a:t>in a more dynamic way without incurring travel expenses.</a:t>
            </a:r>
          </a:p>
          <a:p>
            <a:pPr eaLnBrk="1" hangingPunct="1">
              <a:lnSpc>
                <a:spcPct val="90000"/>
              </a:lnSpc>
            </a:pPr>
            <a:r>
              <a:rPr lang="en-US" dirty="0" smtClean="0"/>
              <a:t>The Web-based courses that suppliers were developing for the project </a:t>
            </a:r>
          </a:p>
          <a:p>
            <a:pPr lvl="1" eaLnBrk="1" hangingPunct="1">
              <a:lnSpc>
                <a:spcPct val="90000"/>
              </a:lnSpc>
            </a:pPr>
            <a:r>
              <a:rPr lang="en-US" sz="2200" dirty="0" smtClean="0"/>
              <a:t>included </a:t>
            </a:r>
            <a:r>
              <a:rPr lang="en-US" sz="2200" dirty="0" smtClean="0">
                <a:solidFill>
                  <a:srgbClr val="CC0000"/>
                </a:solidFill>
              </a:rPr>
              <a:t>discussion threads</a:t>
            </a:r>
            <a:r>
              <a:rPr lang="en-US" sz="2200" dirty="0" smtClean="0"/>
              <a:t> and an “</a:t>
            </a:r>
            <a:r>
              <a:rPr lang="en-US" sz="2200" dirty="0" smtClean="0">
                <a:solidFill>
                  <a:srgbClr val="CC0000"/>
                </a:solidFill>
              </a:rPr>
              <a:t>Ask the Expert</a:t>
            </a:r>
            <a:r>
              <a:rPr lang="en-US" sz="2200" dirty="0" smtClean="0"/>
              <a:t>” feature, </a:t>
            </a:r>
          </a:p>
          <a:p>
            <a:pPr lvl="2" eaLnBrk="1" hangingPunct="1">
              <a:lnSpc>
                <a:spcPct val="90000"/>
              </a:lnSpc>
            </a:pPr>
            <a:r>
              <a:rPr lang="en-US" sz="2000" dirty="0" smtClean="0"/>
              <a:t>in which learners could ask specific questions of the instructor </a:t>
            </a:r>
          </a:p>
          <a:p>
            <a:pPr lvl="2" eaLnBrk="1" hangingPunct="1">
              <a:lnSpc>
                <a:spcPct val="90000"/>
              </a:lnSpc>
            </a:pPr>
            <a:r>
              <a:rPr lang="en-US" sz="2000" dirty="0" smtClean="0"/>
              <a:t>or experts within the company on various topics related to the course.</a:t>
            </a:r>
          </a:p>
          <a:p>
            <a:pPr eaLnBrk="1" hangingPunct="1">
              <a:lnSpc>
                <a:spcPct val="90000"/>
              </a:lnSpc>
            </a:pPr>
            <a:r>
              <a:rPr lang="en-US" dirty="0" smtClean="0"/>
              <a:t>Kristin kept her own personal project </a:t>
            </a:r>
            <a:r>
              <a:rPr lang="en-US" dirty="0" smtClean="0">
                <a:solidFill>
                  <a:srgbClr val="CC0000"/>
                </a:solidFill>
              </a:rPr>
              <a:t>blog</a:t>
            </a:r>
            <a:r>
              <a:rPr lang="en-US" dirty="0" smtClean="0"/>
              <a:t> </a:t>
            </a:r>
          </a:p>
          <a:p>
            <a:pPr lvl="1" eaLnBrk="1" hangingPunct="1">
              <a:lnSpc>
                <a:spcPct val="90000"/>
              </a:lnSpc>
            </a:pPr>
            <a:r>
              <a:rPr lang="en-US" sz="2200" dirty="0" smtClean="0"/>
              <a:t>to document important events and lessons </a:t>
            </a:r>
          </a:p>
          <a:p>
            <a:pPr lvl="2" eaLnBrk="1" hangingPunct="1">
              <a:lnSpc>
                <a:spcPct val="90000"/>
              </a:lnSpc>
            </a:pPr>
            <a:r>
              <a:rPr lang="en-US" sz="2000" dirty="0" smtClean="0"/>
              <a:t>she was learning while managing the project.</a:t>
            </a:r>
          </a:p>
          <a:p>
            <a:pPr eaLnBrk="1" hangingPunct="1">
              <a:lnSpc>
                <a:spcPct val="90000"/>
              </a:lnSpc>
            </a:pPr>
            <a:r>
              <a:rPr lang="en-US" dirty="0" smtClean="0"/>
              <a:t>The project steering committee asked Kristin </a:t>
            </a:r>
          </a:p>
          <a:p>
            <a:pPr lvl="1" eaLnBrk="1" hangingPunct="1">
              <a:lnSpc>
                <a:spcPct val="90000"/>
              </a:lnSpc>
            </a:pPr>
            <a:r>
              <a:rPr lang="en-US" sz="2200" dirty="0" smtClean="0"/>
              <a:t>to prepare guidelines for using these new technologies effectively.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9"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37D531D3-97B9-4505-899A-08ECABB7D70F}" type="slidenum">
              <a:rPr lang="en-US" sz="1400"/>
              <a:pPr>
                <a:lnSpc>
                  <a:spcPct val="100000"/>
                </a:lnSpc>
                <a:spcBef>
                  <a:spcPct val="0"/>
                </a:spcBef>
                <a:buFontTx/>
                <a:buNone/>
              </a:pPr>
              <a:t>55</a:t>
            </a:fld>
            <a:endParaRPr lang="en-US" sz="1400"/>
          </a:p>
        </p:txBody>
      </p:sp>
      <p:sp>
        <p:nvSpPr>
          <p:cNvPr id="96260" name="Rectangle 2"/>
          <p:cNvSpPr>
            <a:spLocks noGrp="1" noChangeArrowheads="1"/>
          </p:cNvSpPr>
          <p:nvPr>
            <p:ph type="title"/>
          </p:nvPr>
        </p:nvSpPr>
        <p:spPr/>
        <p:txBody>
          <a:bodyPr/>
          <a:lstStyle/>
          <a:p>
            <a:pPr eaLnBrk="1" hangingPunct="1"/>
            <a:r>
              <a:rPr lang="en-US" smtClean="0"/>
              <a:t>Executing Tasks for Project Procurement Management</a:t>
            </a:r>
          </a:p>
        </p:txBody>
      </p:sp>
      <p:sp>
        <p:nvSpPr>
          <p:cNvPr id="96261" name="Rectangle 3"/>
          <p:cNvSpPr>
            <a:spLocks noGrp="1" noChangeArrowheads="1"/>
          </p:cNvSpPr>
          <p:nvPr>
            <p:ph type="body" idx="1"/>
          </p:nvPr>
        </p:nvSpPr>
        <p:spPr/>
        <p:txBody>
          <a:bodyPr/>
          <a:lstStyle/>
          <a:p>
            <a:pPr eaLnBrk="1" hangingPunct="1"/>
            <a:r>
              <a:rPr lang="en-US" smtClean="0"/>
              <a:t>The main executing tasks performed as part of project procurement </a:t>
            </a:r>
          </a:p>
          <a:p>
            <a:pPr lvl="1" eaLnBrk="1" hangingPunct="1"/>
            <a:r>
              <a:rPr lang="en-US" smtClean="0"/>
              <a:t>include requesting seller responses </a:t>
            </a:r>
          </a:p>
          <a:p>
            <a:pPr lvl="2" eaLnBrk="1" hangingPunct="1"/>
            <a:r>
              <a:rPr lang="en-US" smtClean="0"/>
              <a:t>and selecting sellers.</a:t>
            </a:r>
          </a:p>
          <a:p>
            <a:pPr eaLnBrk="1" hangingPunct="1"/>
            <a:r>
              <a:rPr lang="en-US" smtClean="0"/>
              <a:t>Key outputs include procurement document packages, </a:t>
            </a:r>
          </a:p>
          <a:p>
            <a:pPr lvl="1" eaLnBrk="1" hangingPunct="1"/>
            <a:r>
              <a:rPr lang="en-US" smtClean="0"/>
              <a:t>contracts, and contract management plans.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30A08338-8283-44D0-9AD8-3395EC9636EF}" type="slidenum">
              <a:rPr lang="en-US" sz="1400"/>
              <a:pPr>
                <a:lnSpc>
                  <a:spcPct val="100000"/>
                </a:lnSpc>
                <a:spcBef>
                  <a:spcPct val="0"/>
                </a:spcBef>
                <a:buFontTx/>
                <a:buNone/>
              </a:pPr>
              <a:t>56</a:t>
            </a:fld>
            <a:endParaRPr lang="en-US" sz="1400"/>
          </a:p>
        </p:txBody>
      </p:sp>
      <p:sp>
        <p:nvSpPr>
          <p:cNvPr id="97284" name="Rectangle 2"/>
          <p:cNvSpPr>
            <a:spLocks noGrp="1" noChangeArrowheads="1"/>
          </p:cNvSpPr>
          <p:nvPr>
            <p:ph type="title"/>
          </p:nvPr>
        </p:nvSpPr>
        <p:spPr>
          <a:xfrm>
            <a:off x="0" y="0"/>
            <a:ext cx="9144000" cy="685800"/>
          </a:xfrm>
        </p:spPr>
        <p:txBody>
          <a:bodyPr/>
          <a:lstStyle/>
          <a:p>
            <a:pPr eaLnBrk="1" hangingPunct="1"/>
            <a:r>
              <a:rPr lang="en-US" sz="2400" smtClean="0"/>
              <a:t>Requesting Seller Responses, Qualified Sellers Lists, and Procurement Document Packages</a:t>
            </a:r>
          </a:p>
        </p:txBody>
      </p:sp>
      <p:sp>
        <p:nvSpPr>
          <p:cNvPr id="97285" name="Rectangle 3"/>
          <p:cNvSpPr>
            <a:spLocks noGrp="1" noChangeArrowheads="1"/>
          </p:cNvSpPr>
          <p:nvPr>
            <p:ph type="body" idx="1"/>
          </p:nvPr>
        </p:nvSpPr>
        <p:spPr>
          <a:xfrm>
            <a:off x="304800" y="838200"/>
            <a:ext cx="8610600" cy="5410200"/>
          </a:xfrm>
        </p:spPr>
        <p:txBody>
          <a:bodyPr/>
          <a:lstStyle/>
          <a:p>
            <a:pPr eaLnBrk="1" hangingPunct="1">
              <a:lnSpc>
                <a:spcPct val="90000"/>
              </a:lnSpc>
            </a:pPr>
            <a:r>
              <a:rPr lang="en-US" smtClean="0"/>
              <a:t>Organizations can use several different methods to approach and select qualified sellers or suppliers:</a:t>
            </a:r>
          </a:p>
          <a:p>
            <a:pPr lvl="1" eaLnBrk="1" hangingPunct="1">
              <a:lnSpc>
                <a:spcPct val="90000"/>
              </a:lnSpc>
            </a:pPr>
            <a:r>
              <a:rPr lang="en-US" sz="2200" smtClean="0"/>
              <a:t>Approaching a preferred supplier </a:t>
            </a:r>
          </a:p>
          <a:p>
            <a:pPr lvl="2" eaLnBrk="1" hangingPunct="1">
              <a:lnSpc>
                <a:spcPct val="90000"/>
              </a:lnSpc>
            </a:pPr>
            <a:r>
              <a:rPr lang="en-US" sz="2000" smtClean="0"/>
              <a:t>Only to a certain supplier</a:t>
            </a:r>
          </a:p>
          <a:p>
            <a:pPr lvl="3" eaLnBrk="1" hangingPunct="1">
              <a:lnSpc>
                <a:spcPct val="90000"/>
              </a:lnSpc>
            </a:pPr>
            <a:r>
              <a:rPr lang="en-US" sz="2000" smtClean="0"/>
              <a:t> who have had good relationship</a:t>
            </a:r>
          </a:p>
          <a:p>
            <a:pPr lvl="1" eaLnBrk="1" hangingPunct="1">
              <a:lnSpc>
                <a:spcPct val="90000"/>
              </a:lnSpc>
            </a:pPr>
            <a:r>
              <a:rPr lang="en-US" sz="2200" smtClean="0"/>
              <a:t>Approaching several qualified suppliers </a:t>
            </a:r>
          </a:p>
          <a:p>
            <a:pPr lvl="2" eaLnBrk="1" hangingPunct="1">
              <a:lnSpc>
                <a:spcPct val="90000"/>
              </a:lnSpc>
            </a:pPr>
            <a:r>
              <a:rPr lang="en-US" sz="2000" smtClean="0"/>
              <a:t>To potential sellers and evaluate the results</a:t>
            </a:r>
          </a:p>
          <a:p>
            <a:pPr lvl="1" eaLnBrk="1" hangingPunct="1">
              <a:lnSpc>
                <a:spcPct val="90000"/>
              </a:lnSpc>
            </a:pPr>
            <a:r>
              <a:rPr lang="en-US" sz="2200" smtClean="0"/>
              <a:t>Advertising to many potential suppliers</a:t>
            </a:r>
          </a:p>
          <a:p>
            <a:pPr lvl="2" eaLnBrk="1" hangingPunct="1">
              <a:lnSpc>
                <a:spcPct val="90000"/>
              </a:lnSpc>
            </a:pPr>
            <a:r>
              <a:rPr lang="en-US" sz="2000" smtClean="0"/>
              <a:t>Buyer does not know who the suppliers are in advance</a:t>
            </a:r>
          </a:p>
          <a:p>
            <a:pPr lvl="3" eaLnBrk="1" hangingPunct="1">
              <a:lnSpc>
                <a:spcPct val="90000"/>
              </a:lnSpc>
            </a:pPr>
            <a:r>
              <a:rPr lang="en-US" sz="2000" smtClean="0"/>
              <a:t>Receive proposal from them</a:t>
            </a:r>
          </a:p>
          <a:p>
            <a:pPr lvl="2" eaLnBrk="1" hangingPunct="1">
              <a:lnSpc>
                <a:spcPct val="90000"/>
              </a:lnSpc>
            </a:pPr>
            <a:r>
              <a:rPr lang="en-US" sz="2000" smtClean="0"/>
              <a:t>In competitive business environment</a:t>
            </a:r>
          </a:p>
          <a:p>
            <a:pPr eaLnBrk="1" hangingPunct="1">
              <a:lnSpc>
                <a:spcPct val="90000"/>
              </a:lnSpc>
            </a:pPr>
            <a:r>
              <a:rPr lang="en-US" smtClean="0"/>
              <a:t>A procurement document package </a:t>
            </a:r>
          </a:p>
          <a:p>
            <a:pPr lvl="1" eaLnBrk="1" hangingPunct="1">
              <a:lnSpc>
                <a:spcPct val="90000"/>
              </a:lnSpc>
            </a:pPr>
            <a:r>
              <a:rPr lang="en-US" sz="2200" smtClean="0"/>
              <a:t>generally includes a summary letter, </a:t>
            </a:r>
          </a:p>
          <a:p>
            <a:pPr lvl="2" eaLnBrk="1" hangingPunct="1">
              <a:lnSpc>
                <a:spcPct val="90000"/>
              </a:lnSpc>
            </a:pPr>
            <a:r>
              <a:rPr lang="en-US" sz="2000" smtClean="0"/>
              <a:t>a request for proposal or quote, </a:t>
            </a:r>
          </a:p>
          <a:p>
            <a:pPr lvl="2" eaLnBrk="1" hangingPunct="1">
              <a:lnSpc>
                <a:spcPct val="90000"/>
              </a:lnSpc>
            </a:pPr>
            <a:r>
              <a:rPr lang="en-US" sz="2000" smtClean="0"/>
              <a:t>and a contract statement of work.</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7"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5F831BA6-CE71-4142-A867-2BEB5D78792D}" type="slidenum">
              <a:rPr lang="en-US" sz="1400"/>
              <a:pPr>
                <a:lnSpc>
                  <a:spcPct val="100000"/>
                </a:lnSpc>
                <a:spcBef>
                  <a:spcPct val="0"/>
                </a:spcBef>
                <a:buFontTx/>
                <a:buNone/>
              </a:pPr>
              <a:t>57</a:t>
            </a:fld>
            <a:endParaRPr lang="en-US" sz="1400"/>
          </a:p>
        </p:txBody>
      </p:sp>
      <p:sp>
        <p:nvSpPr>
          <p:cNvPr id="98308" name="Rectangle 2"/>
          <p:cNvSpPr>
            <a:spLocks noGrp="1" noChangeArrowheads="1"/>
          </p:cNvSpPr>
          <p:nvPr>
            <p:ph type="title"/>
          </p:nvPr>
        </p:nvSpPr>
        <p:spPr>
          <a:xfrm>
            <a:off x="0" y="0"/>
            <a:ext cx="9144000" cy="685800"/>
          </a:xfrm>
        </p:spPr>
        <p:txBody>
          <a:bodyPr/>
          <a:lstStyle/>
          <a:p>
            <a:pPr eaLnBrk="1" hangingPunct="1"/>
            <a:r>
              <a:rPr lang="en-US" sz="2800" b="1" smtClean="0">
                <a:latin typeface="Arial" panose="020B0604020202020204" pitchFamily="34" charset="0"/>
                <a:cs typeface="Arial" panose="020B0604020202020204" pitchFamily="34" charset="0"/>
              </a:rPr>
              <a:t>Figure 6-13. Sample Qualified Sellers List</a:t>
            </a:r>
          </a:p>
        </p:txBody>
      </p:sp>
      <p:pic>
        <p:nvPicPr>
          <p:cNvPr id="98309" name="Picture 4" descr="Tbl06-0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762000"/>
            <a:ext cx="88392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1"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DEB4ECD9-D434-4BD5-AD12-4706EFF4FD23}" type="slidenum">
              <a:rPr lang="en-US" sz="1400"/>
              <a:pPr>
                <a:lnSpc>
                  <a:spcPct val="100000"/>
                </a:lnSpc>
                <a:spcBef>
                  <a:spcPct val="0"/>
                </a:spcBef>
                <a:buFontTx/>
                <a:buNone/>
              </a:pPr>
              <a:t>58</a:t>
            </a:fld>
            <a:endParaRPr lang="en-US" sz="1400"/>
          </a:p>
        </p:txBody>
      </p:sp>
      <p:sp>
        <p:nvSpPr>
          <p:cNvPr id="99332" name="Rectangle 2"/>
          <p:cNvSpPr>
            <a:spLocks noGrp="1" noChangeArrowheads="1"/>
          </p:cNvSpPr>
          <p:nvPr>
            <p:ph type="title"/>
          </p:nvPr>
        </p:nvSpPr>
        <p:spPr>
          <a:xfrm>
            <a:off x="0" y="0"/>
            <a:ext cx="9144000" cy="685800"/>
          </a:xfrm>
        </p:spPr>
        <p:txBody>
          <a:bodyPr/>
          <a:lstStyle/>
          <a:p>
            <a:pPr eaLnBrk="1" hangingPunct="1"/>
            <a:r>
              <a:rPr lang="en-US" dirty="0" smtClean="0"/>
              <a:t>Selecting Sellers and Writing Contracts</a:t>
            </a:r>
          </a:p>
        </p:txBody>
      </p:sp>
      <p:sp>
        <p:nvSpPr>
          <p:cNvPr id="99333" name="Rectangle 3"/>
          <p:cNvSpPr>
            <a:spLocks noGrp="1" noChangeArrowheads="1"/>
          </p:cNvSpPr>
          <p:nvPr>
            <p:ph type="body" idx="1"/>
          </p:nvPr>
        </p:nvSpPr>
        <p:spPr>
          <a:xfrm>
            <a:off x="304800" y="838200"/>
            <a:ext cx="8458200" cy="5410200"/>
          </a:xfrm>
        </p:spPr>
        <p:txBody>
          <a:bodyPr/>
          <a:lstStyle/>
          <a:p>
            <a:pPr eaLnBrk="1" hangingPunct="1"/>
            <a:r>
              <a:rPr lang="en-US" smtClean="0"/>
              <a:t>Selecting sellers, often called source selection, </a:t>
            </a:r>
          </a:p>
          <a:p>
            <a:pPr lvl="1" eaLnBrk="1" hangingPunct="1"/>
            <a:r>
              <a:rPr lang="en-US" sz="2200" smtClean="0"/>
              <a:t>involves evaluating proposals or bids from sellers, </a:t>
            </a:r>
          </a:p>
          <a:p>
            <a:pPr lvl="2" eaLnBrk="1" hangingPunct="1"/>
            <a:r>
              <a:rPr lang="en-US" sz="2000" smtClean="0"/>
              <a:t>choosing the best one, negotiating the contract, and awarding the contract.</a:t>
            </a:r>
          </a:p>
          <a:p>
            <a:pPr eaLnBrk="1" hangingPunct="1"/>
            <a:r>
              <a:rPr lang="en-US" smtClean="0"/>
              <a:t>Often, buyers develop a </a:t>
            </a:r>
            <a:r>
              <a:rPr lang="en-US" b="1" smtClean="0"/>
              <a:t>short list </a:t>
            </a:r>
            <a:r>
              <a:rPr lang="en-US" smtClean="0"/>
              <a:t>of the top three to five suppliers </a:t>
            </a:r>
          </a:p>
          <a:p>
            <a:pPr lvl="1" eaLnBrk="1" hangingPunct="1"/>
            <a:r>
              <a:rPr lang="en-US" sz="2200" smtClean="0"/>
              <a:t>to reduce the work involved in selecting a source, </a:t>
            </a:r>
          </a:p>
          <a:p>
            <a:pPr lvl="1" eaLnBrk="1" hangingPunct="1"/>
            <a:r>
              <a:rPr lang="en-US" sz="2200" smtClean="0"/>
              <a:t>and they are often asked to prepare a best and final offer (BAFO).</a:t>
            </a:r>
          </a:p>
          <a:p>
            <a:pPr eaLnBrk="1" hangingPunct="1"/>
            <a:r>
              <a:rPr lang="en-US" smtClean="0"/>
              <a:t>Contract</a:t>
            </a:r>
          </a:p>
          <a:p>
            <a:pPr lvl="1" eaLnBrk="1" hangingPunct="1"/>
            <a:r>
              <a:rPr lang="en-US" sz="2200" smtClean="0"/>
              <a:t>Final output of the seller selection process</a:t>
            </a:r>
          </a:p>
          <a:p>
            <a:pPr lvl="1" eaLnBrk="1" hangingPunct="1"/>
            <a:r>
              <a:rPr lang="en-US" sz="2200" smtClean="0"/>
              <a:t>It is good practice to include a detailed statement of work </a:t>
            </a:r>
          </a:p>
          <a:p>
            <a:pPr lvl="2" eaLnBrk="1" hangingPunct="1"/>
            <a:r>
              <a:rPr lang="en-US" sz="2000" smtClean="0"/>
              <a:t>and schedule as part of the contract </a:t>
            </a:r>
          </a:p>
          <a:p>
            <a:pPr lvl="3" eaLnBrk="1" hangingPunct="1"/>
            <a:r>
              <a:rPr lang="en-US" sz="2000" smtClean="0"/>
              <a:t>to clarify exactly what work the seller will perform and when.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Footer Placeholder 2"/>
          <p:cNvSpPr>
            <a:spLocks noGrp="1"/>
          </p:cNvSpPr>
          <p:nvPr>
            <p:ph type="ftr" sz="quarter" idx="4294967295"/>
          </p:nvPr>
        </p:nvSpPr>
        <p:spPr bwMode="auto">
          <a:xfrm>
            <a:off x="381000" y="6553200"/>
            <a:ext cx="7620000" cy="3048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eaLnBrk="1" hangingPunct="1"/>
            <a:r>
              <a:rPr lang="en-US"/>
              <a:t>Introduction to Project Management                               Copyright 2005</a:t>
            </a:r>
          </a:p>
        </p:txBody>
      </p:sp>
      <p:sp>
        <p:nvSpPr>
          <p:cNvPr id="100355"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BD77306C-532D-46D6-B552-48958F29587F}" type="slidenum">
              <a:rPr lang="en-US" sz="1400"/>
              <a:pPr>
                <a:lnSpc>
                  <a:spcPct val="100000"/>
                </a:lnSpc>
                <a:spcBef>
                  <a:spcPct val="0"/>
                </a:spcBef>
                <a:buFontTx/>
                <a:buNone/>
              </a:pPr>
              <a:t>59</a:t>
            </a:fld>
            <a:endParaRPr lang="en-US" sz="1400"/>
          </a:p>
        </p:txBody>
      </p:sp>
      <p:sp>
        <p:nvSpPr>
          <p:cNvPr id="100356" name="Rectangle 4"/>
          <p:cNvSpPr>
            <a:spLocks noGrp="1" noChangeArrowheads="1"/>
          </p:cNvSpPr>
          <p:nvPr>
            <p:ph type="title"/>
          </p:nvPr>
        </p:nvSpPr>
        <p:spPr>
          <a:xfrm>
            <a:off x="0" y="0"/>
            <a:ext cx="9144000" cy="533400"/>
          </a:xfrm>
        </p:spPr>
        <p:txBody>
          <a:bodyPr/>
          <a:lstStyle/>
          <a:p>
            <a:pPr eaLnBrk="1" hangingPunct="1"/>
            <a:r>
              <a:rPr lang="en-US" sz="2800" b="1" smtClean="0">
                <a:latin typeface="Arial" panose="020B0604020202020204" pitchFamily="34" charset="0"/>
                <a:cs typeface="Arial" panose="020B0604020202020204" pitchFamily="34" charset="0"/>
              </a:rPr>
              <a:t>Figure 6-14. Sample Contract</a:t>
            </a:r>
          </a:p>
        </p:txBody>
      </p:sp>
      <p:pic>
        <p:nvPicPr>
          <p:cNvPr id="100357" name="Picture 5" descr="Tbl06-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533400"/>
            <a:ext cx="9144000" cy="944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9" name="Slide Number Placeholder 3"/>
          <p:cNvSpPr>
            <a:spLocks noGrp="1"/>
          </p:cNvSpPr>
          <p:nvPr>
            <p:ph type="sldNum" sz="quarter" idx="10"/>
          </p:nvPr>
        </p:nvSpPr>
        <p:spPr>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CC9E8B74-448D-4DC1-95E6-4BC1853D98C4}" type="slidenum">
              <a:rPr lang="en-US" sz="1400"/>
              <a:pPr>
                <a:lnSpc>
                  <a:spcPct val="100000"/>
                </a:lnSpc>
                <a:spcBef>
                  <a:spcPct val="0"/>
                </a:spcBef>
                <a:buFontTx/>
                <a:buNone/>
              </a:pPr>
              <a:t>60</a:t>
            </a:fld>
            <a:endParaRPr lang="en-US" sz="1400"/>
          </a:p>
        </p:txBody>
      </p:sp>
      <p:sp>
        <p:nvSpPr>
          <p:cNvPr id="101380" name="Rectangle 2"/>
          <p:cNvSpPr>
            <a:spLocks noGrp="1" noChangeArrowheads="1"/>
          </p:cNvSpPr>
          <p:nvPr>
            <p:ph type="title"/>
          </p:nvPr>
        </p:nvSpPr>
        <p:spPr>
          <a:xfrm>
            <a:off x="0" y="0"/>
            <a:ext cx="9144000" cy="533400"/>
          </a:xfrm>
        </p:spPr>
        <p:txBody>
          <a:bodyPr/>
          <a:lstStyle/>
          <a:p>
            <a:pPr eaLnBrk="1" hangingPunct="1"/>
            <a:r>
              <a:rPr lang="en-US" sz="4000" smtClean="0"/>
              <a:t>Figure 6-14. Sample Contract</a:t>
            </a:r>
          </a:p>
        </p:txBody>
      </p:sp>
      <p:pic>
        <p:nvPicPr>
          <p:cNvPr id="101381" name="Picture 3" descr="Tbl06-0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895600"/>
            <a:ext cx="9144000" cy="944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74247CD-7E5C-42BB-A19D-897E27F755B8}" type="slidenum">
              <a:rPr lang="en-US" sz="1400"/>
              <a:pPr>
                <a:lnSpc>
                  <a:spcPct val="100000"/>
                </a:lnSpc>
                <a:spcBef>
                  <a:spcPct val="0"/>
                </a:spcBef>
                <a:buFontTx/>
                <a:buNone/>
              </a:pPr>
              <a:t>61</a:t>
            </a:fld>
            <a:endParaRPr lang="en-US" sz="1400"/>
          </a:p>
        </p:txBody>
      </p:sp>
      <p:sp>
        <p:nvSpPr>
          <p:cNvPr id="102404" name="Rectangle 2"/>
          <p:cNvSpPr>
            <a:spLocks noGrp="1" noChangeArrowheads="1"/>
          </p:cNvSpPr>
          <p:nvPr>
            <p:ph type="title"/>
          </p:nvPr>
        </p:nvSpPr>
        <p:spPr>
          <a:xfrm>
            <a:off x="-12510" y="0"/>
            <a:ext cx="9144000" cy="1143000"/>
          </a:xfrm>
        </p:spPr>
        <p:txBody>
          <a:bodyPr/>
          <a:lstStyle/>
          <a:p>
            <a:pPr eaLnBrk="1" hangingPunct="1"/>
            <a:r>
              <a:rPr lang="en-US" smtClean="0"/>
              <a:t>Chapter Summary</a:t>
            </a:r>
          </a:p>
        </p:txBody>
      </p:sp>
      <p:sp>
        <p:nvSpPr>
          <p:cNvPr id="102405" name="Rectangle 3"/>
          <p:cNvSpPr>
            <a:spLocks noGrp="1" noChangeArrowheads="1"/>
          </p:cNvSpPr>
          <p:nvPr>
            <p:ph type="body" idx="1"/>
          </p:nvPr>
        </p:nvSpPr>
        <p:spPr>
          <a:xfrm>
            <a:off x="1136" y="1125940"/>
            <a:ext cx="8990463" cy="5579660"/>
          </a:xfrm>
        </p:spPr>
        <p:txBody>
          <a:bodyPr/>
          <a:lstStyle/>
          <a:p>
            <a:pPr algn="just" eaLnBrk="1" hangingPunct="1"/>
            <a:r>
              <a:rPr lang="en-US" sz="2000" dirty="0" smtClean="0"/>
              <a:t>Executing outputs related to integration management includes deliverables, implemented solutions to problems, work performance information, and requested changes.</a:t>
            </a:r>
          </a:p>
          <a:p>
            <a:pPr algn="just" eaLnBrk="1" hangingPunct="1"/>
            <a:r>
              <a:rPr lang="en-US" sz="2000" dirty="0" smtClean="0"/>
              <a:t>Executing outputs related to quality management includes recommended corrective actions and project plan updates.</a:t>
            </a:r>
          </a:p>
          <a:p>
            <a:pPr algn="just" eaLnBrk="1" hangingPunct="1"/>
            <a:r>
              <a:rPr lang="en-US" sz="2000" dirty="0" smtClean="0"/>
              <a:t>Executing outputs related to human resource management includes staffing updates and team performance assessments. Project managers must also apply concepts related to motivation, influence, and effectiveness to lead people during project execution.</a:t>
            </a:r>
          </a:p>
          <a:p>
            <a:pPr algn="just" eaLnBrk="1" hangingPunct="1"/>
            <a:r>
              <a:rPr lang="en-US" sz="2000" dirty="0" smtClean="0"/>
              <a:t>Executing outputs related to communications management consist of business process updates. Project managers must apply important concepts related to communications, such as formal and informal communications, nonverbal communications, the appropriate communications medium, individual and group communication needs, and the impact of team size on project communications</a:t>
            </a:r>
            <a:r>
              <a:rPr lang="en-US" sz="2000" dirty="0" smtClean="0"/>
              <a:t>.</a:t>
            </a:r>
            <a:endParaRPr lang="en-US" sz="20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Tx/>
          <a:buChar char="•"/>
          <a:tabLst/>
          <a:defRPr kumimoji="0" lang="en-US" sz="22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Tx/>
          <a:buSzTx/>
          <a:buFontTx/>
          <a:buChar char="•"/>
          <a:tabLst/>
          <a:defRPr kumimoji="0" lang="en-US" sz="22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3548</TotalTime>
  <Words>4259</Words>
  <Application>Microsoft Office PowerPoint</Application>
  <PresentationFormat>On-screen Show (4:3)</PresentationFormat>
  <Paragraphs>572</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Default Design</vt:lpstr>
      <vt:lpstr>Quick Recap</vt:lpstr>
      <vt:lpstr>Continuation of….  Execution Process Group “Monitoring and Controlling Approach”</vt:lpstr>
      <vt:lpstr>Lesson 9: Executing Project Work Topic 9A: Identify the Direct and Manage Project Execution Process Topic 9B: Execute a Quality Assurance Plan Topic 9C: Acquire the Project Team Topic 9D: Develop the Project Team Topic 9E: Manage the Project Team </vt:lpstr>
      <vt:lpstr>Executing Tasks for Project Quality Management</vt:lpstr>
      <vt:lpstr>Quality Improvement Techniques</vt:lpstr>
      <vt:lpstr>Quality Improvement Techniques (Cont’d)</vt:lpstr>
      <vt:lpstr>Sample Recommended Corrective Actions</vt:lpstr>
      <vt:lpstr>Figure 6-5. Sample Cause and Effect Diagram</vt:lpstr>
      <vt:lpstr>Executing Tasks for Project Human Resource Management</vt:lpstr>
      <vt:lpstr>Motivation</vt:lpstr>
      <vt:lpstr>Maslow’s Hierarchy of Needs</vt:lpstr>
      <vt:lpstr>Figure 6-6. Maslow’s Hierarchy of Needs</vt:lpstr>
      <vt:lpstr>Herzberg’s Motivational and Hygiene Factors</vt:lpstr>
      <vt:lpstr>McClelland’s Acquired-Needs Theory</vt:lpstr>
      <vt:lpstr>McClelland’s Acquired-Needs Theory (Cont’d)</vt:lpstr>
      <vt:lpstr>McGregor’s Theory X and Y</vt:lpstr>
      <vt:lpstr>Thamhain and Wilemon’s Ways to Have Influence on Projects</vt:lpstr>
      <vt:lpstr>Thamhain and Wilemon’s Ways to Have Influence on Projects (continued)</vt:lpstr>
      <vt:lpstr>Ways to Influence that Help and Hurt Projects</vt:lpstr>
      <vt:lpstr>Effectiveness</vt:lpstr>
      <vt:lpstr>Effectiveness (Cont’d)</vt:lpstr>
      <vt:lpstr>Empathic Listening and Rapport</vt:lpstr>
      <vt:lpstr>What Went Right?</vt:lpstr>
      <vt:lpstr>Acquiring the Project Team and Making Staffing Updates</vt:lpstr>
      <vt:lpstr>Top Three Reasons People Leave Their Jobs (from Fast Company Study)</vt:lpstr>
      <vt:lpstr>Best Practice</vt:lpstr>
      <vt:lpstr>Resource Loading</vt:lpstr>
      <vt:lpstr>Figure 6-7. Sample Histogram Showing an Overallocated Individual</vt:lpstr>
      <vt:lpstr>Resource Leveling</vt:lpstr>
      <vt:lpstr>Figure 6-8. Resource Leveling Example</vt:lpstr>
      <vt:lpstr>Benefits of Resource Leveling</vt:lpstr>
      <vt:lpstr>Sample Staffing Updates</vt:lpstr>
      <vt:lpstr>Figure 6-9. Sample Team Roster</vt:lpstr>
      <vt:lpstr>Developing the Project Team and Assessing Team Performance</vt:lpstr>
      <vt:lpstr>Tuckman Model of Team Development</vt:lpstr>
      <vt:lpstr>Training</vt:lpstr>
      <vt:lpstr>Slide 37</vt:lpstr>
      <vt:lpstr>Slide 38</vt:lpstr>
      <vt:lpstr>Slide 39</vt:lpstr>
      <vt:lpstr>Slide 40</vt:lpstr>
      <vt:lpstr>Figure 6-10. Social Styles of Wilson Learning</vt:lpstr>
      <vt:lpstr>Slide 42</vt:lpstr>
      <vt:lpstr>Sample Team Performance Assessment</vt:lpstr>
      <vt:lpstr>Figure 6-11. Sample Team Performance Assessment</vt:lpstr>
      <vt:lpstr>Executing Tasks for Project Communications Management</vt:lpstr>
      <vt:lpstr>Important Project Communications Concepts</vt:lpstr>
      <vt:lpstr>Formal and Informal Communications</vt:lpstr>
      <vt:lpstr>Nonverbal Communications</vt:lpstr>
      <vt:lpstr>Figure 6-12. Media Choice Table</vt:lpstr>
      <vt:lpstr>Media Snapshot</vt:lpstr>
      <vt:lpstr>Understanding Individual and Group Communication Needs</vt:lpstr>
      <vt:lpstr>The Impact of Team Size on Project Communications</vt:lpstr>
      <vt:lpstr>Information Distribution and Updating Business Processes</vt:lpstr>
      <vt:lpstr>Sample Updates to Business Processes</vt:lpstr>
      <vt:lpstr>Executing Tasks for Project Procurement Management</vt:lpstr>
      <vt:lpstr>Requesting Seller Responses, Qualified Sellers Lists, and Procurement Document Packages</vt:lpstr>
      <vt:lpstr>Figure 6-13. Sample Qualified Sellers List</vt:lpstr>
      <vt:lpstr>Selecting Sellers and Writing Contracts</vt:lpstr>
      <vt:lpstr>Figure 6-14. Sample Contract</vt:lpstr>
      <vt:lpstr>Figure 6-14. Sample Contract</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Hateem</dc:creator>
  <cp:lastModifiedBy>Administrator</cp:lastModifiedBy>
  <cp:revision>385</cp:revision>
  <dcterms:created xsi:type="dcterms:W3CDTF">2001-07-05T23:10:12Z</dcterms:created>
  <dcterms:modified xsi:type="dcterms:W3CDTF">2013-06-11T10:25:34Z</dcterms:modified>
</cp:coreProperties>
</file>