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Default Extension="doc" ContentType="application/msword"/>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theme/themeOverride4.xml" ContentType="application/vnd.openxmlformats-officedocument.themeOverride+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Override3.xml" ContentType="application/vnd.openxmlformats-officedocument.themeOverr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804" r:id="rId2"/>
    <p:sldMasterId id="2147483816" r:id="rId3"/>
    <p:sldMasterId id="2147483828" r:id="rId4"/>
  </p:sldMasterIdLst>
  <p:notesMasterIdLst>
    <p:notesMasterId r:id="rId68"/>
  </p:notesMasterIdLst>
  <p:handoutMasterIdLst>
    <p:handoutMasterId r:id="rId69"/>
  </p:handoutMasterIdLst>
  <p:sldIdLst>
    <p:sldId id="334" r:id="rId5"/>
    <p:sldId id="333" r:id="rId6"/>
    <p:sldId id="332" r:id="rId7"/>
    <p:sldId id="313" r:id="rId8"/>
    <p:sldId id="314" r:id="rId9"/>
    <p:sldId id="315" r:id="rId10"/>
    <p:sldId id="316" r:id="rId11"/>
    <p:sldId id="317" r:id="rId12"/>
    <p:sldId id="318" r:id="rId13"/>
    <p:sldId id="319" r:id="rId14"/>
    <p:sldId id="320" r:id="rId15"/>
    <p:sldId id="321" r:id="rId16"/>
    <p:sldId id="322" r:id="rId17"/>
    <p:sldId id="323" r:id="rId18"/>
    <p:sldId id="324" r:id="rId19"/>
    <p:sldId id="325" r:id="rId20"/>
    <p:sldId id="326" r:id="rId21"/>
    <p:sldId id="327" r:id="rId22"/>
    <p:sldId id="328" r:id="rId23"/>
    <p:sldId id="329" r:id="rId24"/>
    <p:sldId id="330" r:id="rId25"/>
    <p:sldId id="331" r:id="rId26"/>
    <p:sldId id="256" r:id="rId27"/>
    <p:sldId id="257" r:id="rId28"/>
    <p:sldId id="258" r:id="rId29"/>
    <p:sldId id="301" r:id="rId30"/>
    <p:sldId id="300" r:id="rId31"/>
    <p:sldId id="259" r:id="rId32"/>
    <p:sldId id="302" r:id="rId33"/>
    <p:sldId id="260" r:id="rId34"/>
    <p:sldId id="261" r:id="rId35"/>
    <p:sldId id="303" r:id="rId36"/>
    <p:sldId id="262" r:id="rId37"/>
    <p:sldId id="270" r:id="rId38"/>
    <p:sldId id="271" r:id="rId39"/>
    <p:sldId id="272" r:id="rId40"/>
    <p:sldId id="304" r:id="rId41"/>
    <p:sldId id="273" r:id="rId42"/>
    <p:sldId id="274" r:id="rId43"/>
    <p:sldId id="305" r:id="rId44"/>
    <p:sldId id="282" r:id="rId45"/>
    <p:sldId id="283" r:id="rId46"/>
    <p:sldId id="306" r:id="rId47"/>
    <p:sldId id="277" r:id="rId48"/>
    <p:sldId id="307" r:id="rId49"/>
    <p:sldId id="279" r:id="rId50"/>
    <p:sldId id="280" r:id="rId51"/>
    <p:sldId id="308" r:id="rId52"/>
    <p:sldId id="281" r:id="rId53"/>
    <p:sldId id="309" r:id="rId54"/>
    <p:sldId id="284" r:id="rId55"/>
    <p:sldId id="310" r:id="rId56"/>
    <p:sldId id="285" r:id="rId57"/>
    <p:sldId id="286" r:id="rId58"/>
    <p:sldId id="311" r:id="rId59"/>
    <p:sldId id="312" r:id="rId60"/>
    <p:sldId id="288" r:id="rId61"/>
    <p:sldId id="289" r:id="rId62"/>
    <p:sldId id="290" r:id="rId63"/>
    <p:sldId id="294" r:id="rId64"/>
    <p:sldId id="295" r:id="rId65"/>
    <p:sldId id="297" r:id="rId66"/>
    <p:sldId id="299" r:id="rId67"/>
  </p:sldIdLst>
  <p:sldSz cx="9144000" cy="6858000" type="screen4x3"/>
  <p:notesSz cx="6854825" cy="9293225"/>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0213" cy="465138"/>
          </a:xfrm>
          <a:prstGeom prst="rect">
            <a:avLst/>
          </a:prstGeom>
        </p:spPr>
        <p:txBody>
          <a:bodyPr vert="horz" lIns="91440" tIns="45720" rIns="91440" bIns="45720" rtlCol="0"/>
          <a:lstStyle>
            <a:lvl1pPr algn="l">
              <a:defRPr sz="1200" smtClean="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3025" y="0"/>
            <a:ext cx="2970213" cy="465138"/>
          </a:xfrm>
          <a:prstGeom prst="rect">
            <a:avLst/>
          </a:prstGeom>
        </p:spPr>
        <p:txBody>
          <a:bodyPr vert="horz" lIns="91440" tIns="45720" rIns="91440" bIns="45720" rtlCol="0"/>
          <a:lstStyle>
            <a:lvl1pPr algn="r">
              <a:defRPr sz="1200" smtClean="0">
                <a:latin typeface="Arial" charset="0"/>
                <a:cs typeface="Arial" charset="0"/>
              </a:defRPr>
            </a:lvl1pPr>
          </a:lstStyle>
          <a:p>
            <a:pPr>
              <a:defRPr/>
            </a:pPr>
            <a:fld id="{75C997CB-5CFE-46A7-99EA-4D5B638E3423}" type="datetimeFigureOut">
              <a:rPr lang="en-US"/>
              <a:pPr>
                <a:defRPr/>
              </a:pPr>
              <a:t>6/10/2013</a:t>
            </a:fld>
            <a:endParaRPr lang="en-US"/>
          </a:p>
        </p:txBody>
      </p:sp>
      <p:sp>
        <p:nvSpPr>
          <p:cNvPr id="4" name="Footer Placeholder 3"/>
          <p:cNvSpPr>
            <a:spLocks noGrp="1"/>
          </p:cNvSpPr>
          <p:nvPr>
            <p:ph type="ftr" sz="quarter" idx="2"/>
          </p:nvPr>
        </p:nvSpPr>
        <p:spPr>
          <a:xfrm>
            <a:off x="0" y="8826500"/>
            <a:ext cx="2970213" cy="465138"/>
          </a:xfrm>
          <a:prstGeom prst="rect">
            <a:avLst/>
          </a:prstGeom>
        </p:spPr>
        <p:txBody>
          <a:bodyPr vert="horz" lIns="91440" tIns="45720" rIns="91440" bIns="45720" rtlCol="0" anchor="b"/>
          <a:lstStyle>
            <a:lvl1pPr algn="l">
              <a:defRPr sz="1200" smtClean="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3025" y="8826500"/>
            <a:ext cx="2970213" cy="465138"/>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81F9B19D-1CA0-4CBA-B1C5-62DDB63A4EDB}" type="slidenum">
              <a:rPr lang="en-US"/>
              <a:pPr/>
              <a:t>‹#›</a:t>
            </a:fld>
            <a:endParaRPr lang="en-US"/>
          </a:p>
        </p:txBody>
      </p:sp>
    </p:spTree>
    <p:extLst>
      <p:ext uri="{BB962C8B-B14F-4D97-AF65-F5344CB8AC3E}">
        <p14:creationId xmlns:p14="http://schemas.microsoft.com/office/powerpoint/2010/main" xmlns="" val="15085663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0213"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3025" y="0"/>
            <a:ext cx="2970213" cy="465138"/>
          </a:xfrm>
          <a:prstGeom prst="rect">
            <a:avLst/>
          </a:prstGeom>
        </p:spPr>
        <p:txBody>
          <a:bodyPr vert="horz" lIns="91440" tIns="45720" rIns="91440" bIns="45720" rtlCol="0"/>
          <a:lstStyle>
            <a:lvl1pPr algn="r">
              <a:defRPr sz="1200"/>
            </a:lvl1pPr>
          </a:lstStyle>
          <a:p>
            <a:fld id="{2D5F538E-4DD6-46E4-BDEF-721B123F2314}" type="datetimeFigureOut">
              <a:rPr lang="en-US" smtClean="0"/>
              <a:pPr/>
              <a:t>6/10/2013</a:t>
            </a:fld>
            <a:endParaRPr lang="en-US"/>
          </a:p>
        </p:txBody>
      </p:sp>
      <p:sp>
        <p:nvSpPr>
          <p:cNvPr id="4" name="Slide Image Placeholder 3"/>
          <p:cNvSpPr>
            <a:spLocks noGrp="1" noRot="1" noChangeAspect="1"/>
          </p:cNvSpPr>
          <p:nvPr>
            <p:ph type="sldImg" idx="2"/>
          </p:nvPr>
        </p:nvSpPr>
        <p:spPr>
          <a:xfrm>
            <a:off x="1336675" y="1162050"/>
            <a:ext cx="4181475" cy="31353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1988"/>
            <a:ext cx="5483225" cy="36591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8088"/>
            <a:ext cx="2970213" cy="4651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3025" y="8828088"/>
            <a:ext cx="2970213" cy="465137"/>
          </a:xfrm>
          <a:prstGeom prst="rect">
            <a:avLst/>
          </a:prstGeom>
        </p:spPr>
        <p:txBody>
          <a:bodyPr vert="horz" lIns="91440" tIns="45720" rIns="91440" bIns="45720" rtlCol="0" anchor="b"/>
          <a:lstStyle>
            <a:lvl1pPr algn="r">
              <a:defRPr sz="1200"/>
            </a:lvl1pPr>
          </a:lstStyle>
          <a:p>
            <a:fld id="{86689152-A157-47D9-913A-666927C8FB98}" type="slidenum">
              <a:rPr lang="en-US" smtClean="0"/>
              <a:pPr/>
              <a:t>‹#›</a:t>
            </a:fld>
            <a:endParaRPr lang="en-US"/>
          </a:p>
        </p:txBody>
      </p:sp>
    </p:spTree>
    <p:extLst>
      <p:ext uri="{BB962C8B-B14F-4D97-AF65-F5344CB8AC3E}">
        <p14:creationId xmlns:p14="http://schemas.microsoft.com/office/powerpoint/2010/main" xmlns="" val="883206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3876675"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sz="2400">
              <a:solidFill>
                <a:srgbClr val="000000"/>
              </a:solidFill>
              <a:latin typeface="Times New Roman" panose="02020603050405020304" pitchFamily="18" charset="0"/>
            </a:endParaRPr>
          </a:p>
        </p:txBody>
      </p:sp>
      <p:sp>
        <p:nvSpPr>
          <p:cNvPr id="54275" name="Rectangle 3"/>
          <p:cNvSpPr>
            <a:spLocks noChangeArrowheads="1"/>
          </p:cNvSpPr>
          <p:nvPr/>
        </p:nvSpPr>
        <p:spPr bwMode="auto">
          <a:xfrm>
            <a:off x="-6350"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sz="2400">
              <a:solidFill>
                <a:srgbClr val="000000"/>
              </a:solidFill>
              <a:latin typeface="Times New Roman" panose="02020603050405020304" pitchFamily="18" charset="0"/>
            </a:endParaRPr>
          </a:p>
        </p:txBody>
      </p:sp>
      <p:sp>
        <p:nvSpPr>
          <p:cNvPr id="54276" name="Rectangle 4"/>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1757437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Arial" charset="0"/>
                <a:cs typeface="Arial" charset="0"/>
              </a:endParaRPr>
            </a:p>
          </p:txBody>
        </p:sp>
        <p:sp>
          <p:nvSpPr>
            <p:cNvPr id="7" name="Freeform 18"/>
            <p:cNvSpPr>
              <a:spLocks/>
            </p:cNvSpPr>
            <p:nvPr/>
          </p:nvSpPr>
          <p:spPr bwMode="auto">
            <a:xfrm>
              <a:off x="35926" y="5135025"/>
              <a:ext cx="9108074" cy="838869"/>
            </a:xfrm>
            <a:custGeom>
              <a:avLst/>
              <a:gdLst>
                <a:gd name="T0" fmla="*/ 0 w 5760"/>
                <a:gd name="T1" fmla="*/ 0 h 528"/>
                <a:gd name="T2" fmla="*/ 5760 w 5760"/>
                <a:gd name="T3" fmla="*/ 0 h 528"/>
                <a:gd name="T4" fmla="*/ 5760 w 5760"/>
                <a:gd name="T5" fmla="*/ 528 h 528"/>
                <a:gd name="T6" fmla="*/ 48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xmlns="" w="9525" cap="flat" cmpd="sng" algn="ctr">
                  <a:solidFill>
                    <a:srgbClr val="000000"/>
                  </a:solidFill>
                  <a:prstDash val="solid"/>
                  <a:round/>
                  <a:headEnd type="none" w="med" len="med"/>
                  <a:tailEnd type="none" w="med" len="med"/>
                </a14:hiddenLine>
              </a:ext>
            </a:extLst>
          </p:spPr>
          <p:txBody>
            <a:bodyPr/>
            <a:lstStyle/>
            <a:p>
              <a:endParaRPr lang="en-US"/>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normAutofit/>
          </a:bodyPr>
          <a:lstStyle>
            <a:lvl1pPr algn="r">
              <a:defRPr sz="3600" b="1">
                <a:solidFill>
                  <a:schemeClr val="tx2"/>
                </a:solidFill>
                <a:effectLst>
                  <a:outerShdw blurRad="31750" dist="25400" dir="5400000" algn="tl" rotWithShape="0">
                    <a:srgbClr val="000000">
                      <a:alpha val="25000"/>
                    </a:srgbClr>
                  </a:outerShdw>
                </a:effectLst>
                <a:latin typeface="Arial" panose="020B0604020202020204" pitchFamily="34" charset="0"/>
                <a:cs typeface="Arial" panose="020B0604020202020204" pitchFamily="34" charset="0"/>
              </a:defRPr>
            </a:lvl1pPr>
            <a:extLst/>
          </a:lstStyle>
          <a:p>
            <a:r>
              <a:rPr lang="en-US" dirty="0" smtClean="0"/>
              <a:t>Click to edit Master title style</a:t>
            </a:r>
            <a:endParaRPr lang="en-US" dirty="0"/>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fld id="{4076E367-F0AB-484E-8AEA-8E99604442CC}" type="datetimeFigureOut">
              <a:rPr lang="en-US"/>
              <a:pPr>
                <a:defRPr/>
              </a:pPr>
              <a:t>6/10/2013</a:t>
            </a:fld>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lstStyle>
          <a:p>
            <a:fld id="{B9C66D2E-BFFC-4879-B4A0-010344108950}" type="slidenum">
              <a:rPr lang="en-US"/>
              <a:pPr/>
              <a:t>‹#›</a:t>
            </a:fld>
            <a:endParaRPr lang="en-US"/>
          </a:p>
        </p:txBody>
      </p:sp>
    </p:spTree>
    <p:extLst>
      <p:ext uri="{BB962C8B-B14F-4D97-AF65-F5344CB8AC3E}">
        <p14:creationId xmlns:p14="http://schemas.microsoft.com/office/powerpoint/2010/main" xmlns="" val="2053773626"/>
      </p:ext>
    </p:extLst>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p:txBody>
          <a:bodyPr rtlCol="0">
            <a:normAutofit/>
          </a:bodyPr>
          <a:lstStyle>
            <a:lvl1pPr>
              <a:defRPr sz="2800">
                <a:latin typeface="Arial" panose="020B0604020202020204" pitchFamily="34" charset="0"/>
                <a:cs typeface="Arial" panose="020B0604020202020204" pitchFamily="34" charset="0"/>
              </a:defRPr>
            </a:lvl1pPr>
            <a:extLst/>
          </a:lstStyle>
          <a:p>
            <a:r>
              <a:rPr lang="en-US" dirty="0" smtClean="0"/>
              <a:t>Click to edit Master title style</a:t>
            </a:r>
            <a:endParaRPr lang="en-US" dirty="0"/>
          </a:p>
        </p:txBody>
      </p:sp>
      <p:sp>
        <p:nvSpPr>
          <p:cNvPr id="4" name="Date Placeholder 9"/>
          <p:cNvSpPr>
            <a:spLocks noGrp="1"/>
          </p:cNvSpPr>
          <p:nvPr>
            <p:ph type="dt" sz="half" idx="10"/>
          </p:nvPr>
        </p:nvSpPr>
        <p:spPr/>
        <p:txBody>
          <a:bodyPr/>
          <a:lstStyle>
            <a:lvl1pPr>
              <a:defRPr/>
            </a:lvl1pPr>
          </a:lstStyle>
          <a:p>
            <a:pPr>
              <a:defRPr/>
            </a:pPr>
            <a:fld id="{3C2B6F06-EB04-4AC3-805C-A9B32FCA6A19}" type="datetimeFigureOut">
              <a:rPr lang="en-US"/>
              <a:pPr>
                <a:defRPr/>
              </a:pPr>
              <a:t>6/10/2013</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fld id="{125E37FD-5CE9-4BC7-8D40-A2C669E0C4D5}" type="slidenum">
              <a:rPr lang="en-US"/>
              <a:pPr/>
              <a:t>‹#›</a:t>
            </a:fld>
            <a:endParaRPr lang="en-US"/>
          </a:p>
        </p:txBody>
      </p:sp>
    </p:spTree>
    <p:extLst>
      <p:ext uri="{BB962C8B-B14F-4D97-AF65-F5344CB8AC3E}">
        <p14:creationId xmlns:p14="http://schemas.microsoft.com/office/powerpoint/2010/main" xmlns="" val="1167540347"/>
      </p:ext>
    </p:extLst>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7BF4EA85-93C4-4296-9C40-4ECC605FE617}" type="datetimeFigureOut">
              <a:rPr lang="en-US"/>
              <a:pPr>
                <a:defRPr/>
              </a:pPr>
              <a:t>6/10/2013</a:t>
            </a:fld>
            <a:endParaRPr lang="en-US"/>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lstStyle>
          <a:p>
            <a:fld id="{CE1A3F26-127F-49C4-B22B-682AA488AE0C}" type="slidenum">
              <a:rPr lang="en-US"/>
              <a:pPr/>
              <a:t>‹#›</a:t>
            </a:fld>
            <a:endParaRPr lang="en-US"/>
          </a:p>
        </p:txBody>
      </p:sp>
    </p:spTree>
    <p:extLst>
      <p:ext uri="{BB962C8B-B14F-4D97-AF65-F5344CB8AC3E}">
        <p14:creationId xmlns:p14="http://schemas.microsoft.com/office/powerpoint/2010/main" xmlns="" val="1135131434"/>
      </p:ext>
    </p:extLst>
  </p:cSld>
  <p:clrMapOvr>
    <a:overrideClrMapping bg1="dk1" tx1="lt1" bg2="dk2" tx2="lt2" accent1="accent1" accent2="accent2" accent3="accent3" accent4="accent4" accent5="accent5" accent6="accent6" hlink="hlink" folHlink="folHlink"/>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fld id="{24B76BA7-582F-4ABD-B7DA-1E6474B92B74}" type="datetimeFigureOut">
              <a:rPr lang="en-US"/>
              <a:pPr>
                <a:defRPr/>
              </a:pPr>
              <a:t>6/10/2013</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DD2AAD9D-785F-45DC-8DBC-B3C01C1802CD}" type="slidenum">
              <a:rPr lang="en-US"/>
              <a:pPr/>
              <a:t>‹#›</a:t>
            </a:fld>
            <a:endParaRPr lang="en-US"/>
          </a:p>
        </p:txBody>
      </p:sp>
    </p:spTree>
    <p:extLst>
      <p:ext uri="{BB962C8B-B14F-4D97-AF65-F5344CB8AC3E}">
        <p14:creationId xmlns:p14="http://schemas.microsoft.com/office/powerpoint/2010/main" xmlns="" val="87224844"/>
      </p:ext>
    </p:extLst>
  </p:cSld>
  <p:clrMapOvr>
    <a:overrideClrMapping bg1="dk1" tx1="lt1" bg2="dk2" tx2="lt2" accent1="accent1" accent2="accent2" accent3="accent3" accent4="accent4" accent5="accent5" accent6="accent6" hlink="hlink" folHlink="folHlink"/>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A7015874-A2BD-41C5-9608-B632F3ABD96C}" type="datetimeFigureOut">
              <a:rPr lang="en-US"/>
              <a:pPr>
                <a:defRPr/>
              </a:pPr>
              <a:t>6/10/2013</a:t>
            </a:fld>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lstStyle>
          <a:p>
            <a:fld id="{29745B80-31E4-4419-B7CA-5661E2067791}" type="slidenum">
              <a:rPr lang="en-US"/>
              <a:pPr/>
              <a:t>‹#›</a:t>
            </a:fld>
            <a:endParaRPr lang="en-US"/>
          </a:p>
        </p:txBody>
      </p:sp>
    </p:spTree>
    <p:extLst>
      <p:ext uri="{BB962C8B-B14F-4D97-AF65-F5344CB8AC3E}">
        <p14:creationId xmlns:p14="http://schemas.microsoft.com/office/powerpoint/2010/main" xmlns="" val="3265091711"/>
      </p:ext>
    </p:extLst>
  </p:cSld>
  <p:clrMapOvr>
    <a:overrideClrMapping bg1="lt1" tx1="dk1" bg2="lt2" tx2="dk2" accent1="accent1" accent2="accent2" accent3="accent3" accent4="accent4" accent5="accent5" accent6="accent6" hlink="hlink" folHlink="folHlink"/>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fld id="{8CD20142-89E2-4A2E-9E70-1ACB573114B0}" type="datetimeFigureOut">
              <a:rPr lang="en-US"/>
              <a:pPr>
                <a:defRPr/>
              </a:pPr>
              <a:t>6/10/2013</a:t>
            </a:fld>
            <a:endParaRPr lang="en-US"/>
          </a:p>
        </p:txBody>
      </p:sp>
      <p:sp>
        <p:nvSpPr>
          <p:cNvPr id="4" name="Footer Placeholder 3"/>
          <p:cNvSpPr>
            <a:spLocks noGrp="1"/>
          </p:cNvSpPr>
          <p:nvPr>
            <p:ph type="ftr" sz="quarter" idx="11"/>
          </p:nvPr>
        </p:nvSpPr>
        <p:spPr/>
        <p:txBody>
          <a:bodyPr/>
          <a:lstStyle>
            <a:lvl1pPr>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lstStyle>
          <a:p>
            <a:fld id="{B9B89F1C-ED0D-488D-BD94-1A8C7F2D2235}" type="slidenum">
              <a:rPr lang="en-US"/>
              <a:pPr/>
              <a:t>‹#›</a:t>
            </a:fld>
            <a:endParaRPr lang="en-US"/>
          </a:p>
        </p:txBody>
      </p:sp>
    </p:spTree>
    <p:extLst>
      <p:ext uri="{BB962C8B-B14F-4D97-AF65-F5344CB8AC3E}">
        <p14:creationId xmlns:p14="http://schemas.microsoft.com/office/powerpoint/2010/main" xmlns="" val="4243231057"/>
      </p:ext>
    </p:extLst>
  </p:cSld>
  <p:clrMapOvr>
    <a:overrideClrMapping bg1="dk1" tx1="lt1" bg2="dk2" tx2="lt2" accent1="accent1" accent2="accent2" accent3="accent3" accent4="accent4" accent5="accent5" accent6="accent6" hlink="hlink" folHlink="folHlink"/>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F3421A49-CC57-484C-95E0-B621B0CD2D61}" type="datetimeFigureOut">
              <a:rPr lang="en-US"/>
              <a:pPr>
                <a:defRPr/>
              </a:pPr>
              <a:t>6/10/2013</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fld id="{60A2895E-C687-40F6-AF14-8E19DA93FAAA}" type="slidenum">
              <a:rPr lang="en-US"/>
              <a:pPr/>
              <a:t>‹#›</a:t>
            </a:fld>
            <a:endParaRPr lang="en-US"/>
          </a:p>
        </p:txBody>
      </p:sp>
    </p:spTree>
    <p:extLst>
      <p:ext uri="{BB962C8B-B14F-4D97-AF65-F5344CB8AC3E}">
        <p14:creationId xmlns:p14="http://schemas.microsoft.com/office/powerpoint/2010/main" xmlns="" val="4282012638"/>
      </p:ext>
    </p:extLst>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D5C7BA51-C513-4BA0-AE2D-7BA68864AB0A}" type="datetimeFigureOut">
              <a:rPr lang="en-US"/>
              <a:pPr>
                <a:defRPr/>
              </a:pPr>
              <a:t>6/10/2013</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5733BFB4-C569-427C-8574-A003D7B96B81}" type="slidenum">
              <a:rPr lang="en-US"/>
              <a:pPr/>
              <a:t>‹#›</a:t>
            </a:fld>
            <a:endParaRPr lang="en-US"/>
          </a:p>
        </p:txBody>
      </p:sp>
    </p:spTree>
    <p:extLst>
      <p:ext uri="{BB962C8B-B14F-4D97-AF65-F5344CB8AC3E}">
        <p14:creationId xmlns:p14="http://schemas.microsoft.com/office/powerpoint/2010/main" xmlns="" val="966406947"/>
      </p:ext>
    </p:extLst>
  </p:cSld>
  <p:clrMapOvr>
    <a:overrideClrMapping bg1="lt1" tx1="dk1" bg2="lt2" tx2="dk2" accent1="accent1" accent2="accent2" accent3="accent3" accent4="accent4" accent5="accent5" accent6="accent6" hlink="hlink" folHlink="folHlink"/>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Arial" charset="0"/>
              <a:cs typeface="Arial" charset="0"/>
            </a:endParaRPr>
          </a:p>
        </p:txBody>
      </p:sp>
      <p:sp>
        <p:nvSpPr>
          <p:cNvPr id="6" name="Freeform 15"/>
          <p:cNvSpPr>
            <a:spLocks/>
          </p:cNvSpPr>
          <p:nvPr/>
        </p:nvSpPr>
        <p:spPr bwMode="auto">
          <a:xfrm>
            <a:off x="485775" y="5938838"/>
            <a:ext cx="3690938" cy="933450"/>
          </a:xfrm>
          <a:custGeom>
            <a:avLst/>
            <a:gdLst>
              <a:gd name="T0" fmla="*/ 0 w 5591"/>
              <a:gd name="T1" fmla="*/ 0 h 588"/>
              <a:gd name="T2" fmla="*/ 5760 w 5591"/>
              <a:gd name="T3" fmla="*/ 0 h 588"/>
              <a:gd name="T4" fmla="*/ 5760 w 5591"/>
              <a:gd name="T5" fmla="*/ 528 h 588"/>
              <a:gd name="T6" fmla="*/ 4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xmlns="" w="9525" cap="flat" cmpd="sng" algn="ctr">
                <a:solidFill>
                  <a:srgbClr val="000000"/>
                </a:solidFill>
                <a:prstDash val="solid"/>
                <a:round/>
                <a:headEnd type="none" w="med" len="med"/>
                <a:tailEnd type="none" w="med" len="med"/>
              </a14:hiddenLine>
            </a:ext>
          </a:extLst>
        </p:spPr>
        <p:txBody>
          <a:bodyPr/>
          <a:lstStyle/>
          <a:p>
            <a:endParaRPr lang="en-US"/>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fld id="{D93373C6-A717-4E62-A3AF-CDC30A50A277}" type="datetimeFigureOut">
              <a:rPr lang="en-US"/>
              <a:pPr>
                <a:defRPr/>
              </a:pPr>
              <a:t>6/10/2013</a:t>
            </a:fld>
            <a:endParaRPr lang="en-US"/>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a:lvl1pPr>
          </a:lstStyle>
          <a:p>
            <a:fld id="{8EC386C7-C743-4479-8266-509D6344C4EF}" type="slidenum">
              <a:rPr lang="en-US"/>
              <a:pPr/>
              <a:t>‹#›</a:t>
            </a:fld>
            <a:endParaRPr lang="en-US"/>
          </a:p>
        </p:txBody>
      </p:sp>
    </p:spTree>
    <p:extLst>
      <p:ext uri="{BB962C8B-B14F-4D97-AF65-F5344CB8AC3E}">
        <p14:creationId xmlns:p14="http://schemas.microsoft.com/office/powerpoint/2010/main" xmlns="" val="3969899282"/>
      </p:ext>
    </p:extLst>
  </p:cSld>
  <p:clrMapOvr>
    <a:overrideClrMapping bg1="dk1" tx1="lt1" bg2="dk2" tx2="lt2" accent1="accent1" accent2="accent2" accent3="accent3" accent4="accent4" accent5="accent5" accent6="accent6" hlink="hlink" folHlink="folHlink"/>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7C0A51B0-9D04-442B-93CC-3EEA48A141D4}" type="datetimeFigureOut">
              <a:rPr lang="en-US"/>
              <a:pPr>
                <a:defRPr/>
              </a:pPr>
              <a:t>6/10/2013</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fld id="{3D929629-1FE8-4715-BEC6-E04EF28782E0}" type="slidenum">
              <a:rPr lang="en-US"/>
              <a:pPr/>
              <a:t>‹#›</a:t>
            </a:fld>
            <a:endParaRPr lang="en-US"/>
          </a:p>
        </p:txBody>
      </p:sp>
    </p:spTree>
    <p:extLst>
      <p:ext uri="{BB962C8B-B14F-4D97-AF65-F5344CB8AC3E}">
        <p14:creationId xmlns:p14="http://schemas.microsoft.com/office/powerpoint/2010/main" xmlns="" val="567008121"/>
      </p:ext>
    </p:extLst>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4E30D79B-AA91-47B8-B23C-3D7A57DF71B1}" type="datetimeFigureOut">
              <a:rPr lang="en-US"/>
              <a:pPr>
                <a:defRPr/>
              </a:pPr>
              <a:t>6/10/2013</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fld id="{B8197C75-5909-42B5-8A70-162BECC6A728}" type="slidenum">
              <a:rPr lang="en-US"/>
              <a:pPr/>
              <a:t>‹#›</a:t>
            </a:fld>
            <a:endParaRPr lang="en-US"/>
          </a:p>
        </p:txBody>
      </p:sp>
    </p:spTree>
    <p:extLst>
      <p:ext uri="{BB962C8B-B14F-4D97-AF65-F5344CB8AC3E}">
        <p14:creationId xmlns:p14="http://schemas.microsoft.com/office/powerpoint/2010/main" xmlns="" val="3576863064"/>
      </p:ext>
    </p:extLst>
  </p:cSld>
  <p:clrMapOvr>
    <a:masterClrMapping/>
  </p:clrMapOvr>
  <p:transition>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92194" name="Rectangle 2"/>
          <p:cNvSpPr>
            <a:spLocks noGrp="1" noChangeArrowheads="1"/>
          </p:cNvSpPr>
          <p:nvPr>
            <p:ph type="ctrTitle"/>
          </p:nvPr>
        </p:nvSpPr>
        <p:spPr>
          <a:xfrm>
            <a:off x="685800" y="990600"/>
            <a:ext cx="7772400" cy="1371600"/>
          </a:xfrm>
        </p:spPr>
        <p:txBody>
          <a:bodyPr/>
          <a:lstStyle>
            <a:lvl1pPr>
              <a:defRPr sz="4000"/>
            </a:lvl1pPr>
          </a:lstStyle>
          <a:p>
            <a:pPr lvl="0"/>
            <a:r>
              <a:rPr lang="en-US" noProof="0" smtClean="0"/>
              <a:t>Click to edit Master title style</a:t>
            </a:r>
          </a:p>
        </p:txBody>
      </p:sp>
      <p:sp>
        <p:nvSpPr>
          <p:cNvPr id="392195" name="Rectangle 3"/>
          <p:cNvSpPr>
            <a:spLocks noGrp="1" noChangeArrowheads="1"/>
          </p:cNvSpPr>
          <p:nvPr>
            <p:ph type="subTitle" idx="1"/>
          </p:nvPr>
        </p:nvSpPr>
        <p:spPr>
          <a:xfrm>
            <a:off x="1447800" y="3429000"/>
            <a:ext cx="7010400" cy="1600200"/>
          </a:xfrm>
        </p:spPr>
        <p:txBody>
          <a:bodyPr/>
          <a:lstStyle>
            <a:lvl1pPr marL="0" indent="0">
              <a:buFont typeface="Wingdings" panose="05000000000000000000" pitchFamily="2" charset="2"/>
              <a:buNone/>
              <a:defRPr sz="2800"/>
            </a:lvl1pPr>
          </a:lstStyle>
          <a:p>
            <a:pPr lvl="0"/>
            <a:r>
              <a:rPr lang="en-US" noProof="0" smtClean="0"/>
              <a:t>Click to edit Master subtitle style</a:t>
            </a:r>
          </a:p>
        </p:txBody>
      </p:sp>
      <p:sp>
        <p:nvSpPr>
          <p:cNvPr id="392196" name="Rectangle 4"/>
          <p:cNvSpPr>
            <a:spLocks noGrp="1" noChangeArrowheads="1"/>
          </p:cNvSpPr>
          <p:nvPr>
            <p:ph type="dt" sz="half" idx="2"/>
          </p:nvPr>
        </p:nvSpPr>
        <p:spPr>
          <a:xfrm>
            <a:off x="685800" y="6248400"/>
            <a:ext cx="1905000" cy="457200"/>
          </a:xfrm>
        </p:spPr>
        <p:txBody>
          <a:bodyPr/>
          <a:lstStyle>
            <a:lvl1pPr>
              <a:defRPr/>
            </a:lvl1pPr>
          </a:lstStyle>
          <a:p>
            <a:endParaRPr lang="en-US">
              <a:solidFill>
                <a:srgbClr val="000000"/>
              </a:solidFill>
            </a:endParaRPr>
          </a:p>
        </p:txBody>
      </p:sp>
      <p:sp>
        <p:nvSpPr>
          <p:cNvPr id="392197" name="Rectangle 5"/>
          <p:cNvSpPr>
            <a:spLocks noGrp="1" noChangeArrowheads="1"/>
          </p:cNvSpPr>
          <p:nvPr>
            <p:ph type="ftr" sz="quarter" idx="3"/>
          </p:nvPr>
        </p:nvSpPr>
        <p:spPr>
          <a:xfrm>
            <a:off x="3124200" y="6248400"/>
            <a:ext cx="2895600" cy="457200"/>
          </a:xfrm>
        </p:spPr>
        <p:txBody>
          <a:bodyPr/>
          <a:lstStyle>
            <a:lvl1pPr>
              <a:defRPr/>
            </a:lvl1pPr>
          </a:lstStyle>
          <a:p>
            <a:r>
              <a:rPr lang="en-US">
                <a:solidFill>
                  <a:srgbClr val="000000"/>
                </a:solidFill>
              </a:rPr>
              <a:t>Information Technology Project Management, Fourth Edition</a:t>
            </a:r>
          </a:p>
        </p:txBody>
      </p:sp>
      <p:sp>
        <p:nvSpPr>
          <p:cNvPr id="392198" name="Rectangle 6"/>
          <p:cNvSpPr>
            <a:spLocks noGrp="1" noChangeArrowheads="1"/>
          </p:cNvSpPr>
          <p:nvPr>
            <p:ph type="sldNum" sz="quarter" idx="4"/>
          </p:nvPr>
        </p:nvSpPr>
        <p:spPr>
          <a:xfrm>
            <a:off x="6553200" y="6248400"/>
            <a:ext cx="1905000" cy="457200"/>
          </a:xfrm>
        </p:spPr>
        <p:txBody>
          <a:bodyPr/>
          <a:lstStyle>
            <a:lvl1pPr>
              <a:defRPr/>
            </a:lvl1pPr>
          </a:lstStyle>
          <a:p>
            <a:fld id="{FEB1C0A5-7FD7-4E95-9558-BAF89269A888}" type="slidenum">
              <a:rPr lang="en-US">
                <a:solidFill>
                  <a:srgbClr val="000000"/>
                </a:solidFill>
              </a:rPr>
              <a:pPr/>
              <a:t>‹#›</a:t>
            </a:fld>
            <a:endParaRPr lang="en-US">
              <a:solidFill>
                <a:srgbClr val="000000"/>
              </a:solidFill>
            </a:endParaRPr>
          </a:p>
        </p:txBody>
      </p:sp>
      <p:sp>
        <p:nvSpPr>
          <p:cNvPr id="392199" name="AutoShape 7"/>
          <p:cNvSpPr>
            <a:spLocks noChangeArrowheads="1"/>
          </p:cNvSpPr>
          <p:nvPr/>
        </p:nvSpPr>
        <p:spPr bwMode="auto">
          <a:xfrm>
            <a:off x="685800" y="2393950"/>
            <a:ext cx="7772400" cy="109538"/>
          </a:xfrm>
          <a:custGeom>
            <a:avLst/>
            <a:gdLst>
              <a:gd name="G0" fmla="+- 618 0 0"/>
              <a:gd name="T0" fmla="*/ 0 w 1000"/>
              <a:gd name="T1" fmla="*/ 0 h 1000"/>
              <a:gd name="T2" fmla="*/ 618 w 1000"/>
              <a:gd name="T3" fmla="*/ 0 h 1000"/>
              <a:gd name="T4" fmla="*/ 618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en-US" sz="2400">
              <a:solidFill>
                <a:srgbClr val="000000"/>
              </a:solidFill>
              <a:latin typeface="Times New Roman" panose="02020603050405020304" pitchFamily="18" charset="0"/>
            </a:endParaRPr>
          </a:p>
        </p:txBody>
      </p:sp>
    </p:spTree>
    <p:extLst>
      <p:ext uri="{BB962C8B-B14F-4D97-AF65-F5344CB8AC3E}">
        <p14:creationId xmlns:p14="http://schemas.microsoft.com/office/powerpoint/2010/main" xmlns="" val="166659124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r>
              <a:rPr lang="en-US">
                <a:solidFill>
                  <a:srgbClr val="000000"/>
                </a:solidFill>
              </a:rPr>
              <a:t>Information Technology Project Management, Fourth Edition</a:t>
            </a:r>
          </a:p>
        </p:txBody>
      </p:sp>
      <p:sp>
        <p:nvSpPr>
          <p:cNvPr id="6" name="Slide Number Placeholder 5"/>
          <p:cNvSpPr>
            <a:spLocks noGrp="1"/>
          </p:cNvSpPr>
          <p:nvPr>
            <p:ph type="sldNum" sz="quarter" idx="12"/>
          </p:nvPr>
        </p:nvSpPr>
        <p:spPr/>
        <p:txBody>
          <a:bodyPr/>
          <a:lstStyle>
            <a:lvl1pPr>
              <a:defRPr/>
            </a:lvl1pPr>
          </a:lstStyle>
          <a:p>
            <a:fld id="{10D920D9-FA46-4B56-B9F5-ED125256F0C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26368336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r>
              <a:rPr lang="en-US">
                <a:solidFill>
                  <a:srgbClr val="000000"/>
                </a:solidFill>
              </a:rPr>
              <a:t>Information Technology Project Management, Fourth Edition</a:t>
            </a:r>
          </a:p>
        </p:txBody>
      </p:sp>
      <p:sp>
        <p:nvSpPr>
          <p:cNvPr id="6" name="Slide Number Placeholder 5"/>
          <p:cNvSpPr>
            <a:spLocks noGrp="1"/>
          </p:cNvSpPr>
          <p:nvPr>
            <p:ph type="sldNum" sz="quarter" idx="12"/>
          </p:nvPr>
        </p:nvSpPr>
        <p:spPr/>
        <p:txBody>
          <a:bodyPr/>
          <a:lstStyle>
            <a:lvl1pPr>
              <a:defRPr/>
            </a:lvl1pPr>
          </a:lstStyle>
          <a:p>
            <a:fld id="{A08DC406-9B87-4F2E-9CFC-55179CC7998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38461414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66738" y="1752600"/>
            <a:ext cx="39243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752600"/>
            <a:ext cx="39243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r>
              <a:rPr lang="en-US">
                <a:solidFill>
                  <a:srgbClr val="000000"/>
                </a:solidFill>
              </a:rPr>
              <a:t>Information Technology Project Management, Fourth Edition</a:t>
            </a:r>
          </a:p>
        </p:txBody>
      </p:sp>
      <p:sp>
        <p:nvSpPr>
          <p:cNvPr id="7" name="Slide Number Placeholder 6"/>
          <p:cNvSpPr>
            <a:spLocks noGrp="1"/>
          </p:cNvSpPr>
          <p:nvPr>
            <p:ph type="sldNum" sz="quarter" idx="12"/>
          </p:nvPr>
        </p:nvSpPr>
        <p:spPr/>
        <p:txBody>
          <a:bodyPr/>
          <a:lstStyle>
            <a:lvl1pPr>
              <a:defRPr/>
            </a:lvl1pPr>
          </a:lstStyle>
          <a:p>
            <a:fld id="{E184F679-DEAD-4864-8265-947DB6DE9C9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1861244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r>
              <a:rPr lang="en-US">
                <a:solidFill>
                  <a:srgbClr val="000000"/>
                </a:solidFill>
              </a:rPr>
              <a:t>Information Technology Project Management, Fourth Edition</a:t>
            </a:r>
          </a:p>
        </p:txBody>
      </p:sp>
      <p:sp>
        <p:nvSpPr>
          <p:cNvPr id="9" name="Slide Number Placeholder 8"/>
          <p:cNvSpPr>
            <a:spLocks noGrp="1"/>
          </p:cNvSpPr>
          <p:nvPr>
            <p:ph type="sldNum" sz="quarter" idx="12"/>
          </p:nvPr>
        </p:nvSpPr>
        <p:spPr/>
        <p:txBody>
          <a:bodyPr/>
          <a:lstStyle>
            <a:lvl1pPr>
              <a:defRPr/>
            </a:lvl1pPr>
          </a:lstStyle>
          <a:p>
            <a:fld id="{3BD521DC-09E1-45C5-B877-C6B6744415B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25171192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r>
              <a:rPr lang="en-US">
                <a:solidFill>
                  <a:srgbClr val="000000"/>
                </a:solidFill>
              </a:rPr>
              <a:t>Information Technology Project Management, Fourth Edition</a:t>
            </a:r>
          </a:p>
        </p:txBody>
      </p:sp>
      <p:sp>
        <p:nvSpPr>
          <p:cNvPr id="5" name="Slide Number Placeholder 4"/>
          <p:cNvSpPr>
            <a:spLocks noGrp="1"/>
          </p:cNvSpPr>
          <p:nvPr>
            <p:ph type="sldNum" sz="quarter" idx="12"/>
          </p:nvPr>
        </p:nvSpPr>
        <p:spPr/>
        <p:txBody>
          <a:bodyPr/>
          <a:lstStyle>
            <a:lvl1pPr>
              <a:defRPr/>
            </a:lvl1pPr>
          </a:lstStyle>
          <a:p>
            <a:fld id="{93E8CBDA-4124-42D8-B8C7-837089F4776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33586052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r>
              <a:rPr lang="en-US">
                <a:solidFill>
                  <a:srgbClr val="000000"/>
                </a:solidFill>
              </a:rPr>
              <a:t>Information Technology Project Management, Fourth Edition</a:t>
            </a:r>
          </a:p>
        </p:txBody>
      </p:sp>
      <p:sp>
        <p:nvSpPr>
          <p:cNvPr id="4" name="Slide Number Placeholder 3"/>
          <p:cNvSpPr>
            <a:spLocks noGrp="1"/>
          </p:cNvSpPr>
          <p:nvPr>
            <p:ph type="sldNum" sz="quarter" idx="12"/>
          </p:nvPr>
        </p:nvSpPr>
        <p:spPr/>
        <p:txBody>
          <a:bodyPr/>
          <a:lstStyle>
            <a:lvl1pPr>
              <a:defRPr/>
            </a:lvl1pPr>
          </a:lstStyle>
          <a:p>
            <a:fld id="{82348586-CE06-459E-B20F-5A0AA9F8D11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40016572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r>
              <a:rPr lang="en-US">
                <a:solidFill>
                  <a:srgbClr val="000000"/>
                </a:solidFill>
              </a:rPr>
              <a:t>Information Technology Project Management, Fourth Edition</a:t>
            </a:r>
          </a:p>
        </p:txBody>
      </p:sp>
      <p:sp>
        <p:nvSpPr>
          <p:cNvPr id="7" name="Slide Number Placeholder 6"/>
          <p:cNvSpPr>
            <a:spLocks noGrp="1"/>
          </p:cNvSpPr>
          <p:nvPr>
            <p:ph type="sldNum" sz="quarter" idx="12"/>
          </p:nvPr>
        </p:nvSpPr>
        <p:spPr/>
        <p:txBody>
          <a:bodyPr/>
          <a:lstStyle>
            <a:lvl1pPr>
              <a:defRPr/>
            </a:lvl1pPr>
          </a:lstStyle>
          <a:p>
            <a:fld id="{0FC40786-0531-4AA8-AB09-7C6608417ED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39306952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r>
              <a:rPr lang="en-US">
                <a:solidFill>
                  <a:srgbClr val="000000"/>
                </a:solidFill>
              </a:rPr>
              <a:t>Information Technology Project Management, Fourth Edition</a:t>
            </a:r>
          </a:p>
        </p:txBody>
      </p:sp>
      <p:sp>
        <p:nvSpPr>
          <p:cNvPr id="7" name="Slide Number Placeholder 6"/>
          <p:cNvSpPr>
            <a:spLocks noGrp="1"/>
          </p:cNvSpPr>
          <p:nvPr>
            <p:ph type="sldNum" sz="quarter" idx="12"/>
          </p:nvPr>
        </p:nvSpPr>
        <p:spPr/>
        <p:txBody>
          <a:bodyPr/>
          <a:lstStyle>
            <a:lvl1pPr>
              <a:defRPr/>
            </a:lvl1pPr>
          </a:lstStyle>
          <a:p>
            <a:fld id="{6E33C0ED-A244-48B5-895A-445DBE8130C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22706085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r>
              <a:rPr lang="en-US">
                <a:solidFill>
                  <a:srgbClr val="000000"/>
                </a:solidFill>
              </a:rPr>
              <a:t>Information Technology Project Management, Fourth Edition</a:t>
            </a:r>
          </a:p>
        </p:txBody>
      </p:sp>
      <p:sp>
        <p:nvSpPr>
          <p:cNvPr id="6" name="Slide Number Placeholder 5"/>
          <p:cNvSpPr>
            <a:spLocks noGrp="1"/>
          </p:cNvSpPr>
          <p:nvPr>
            <p:ph type="sldNum" sz="quarter" idx="12"/>
          </p:nvPr>
        </p:nvSpPr>
        <p:spPr/>
        <p:txBody>
          <a:bodyPr/>
          <a:lstStyle>
            <a:lvl1pPr>
              <a:defRPr/>
            </a:lvl1pPr>
          </a:lstStyle>
          <a:p>
            <a:fld id="{7EC27171-32B0-464B-B1AB-69EF0DB1F50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23191420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838" y="304800"/>
            <a:ext cx="2001837"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66738" y="304800"/>
            <a:ext cx="58547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r>
              <a:rPr lang="en-US">
                <a:solidFill>
                  <a:srgbClr val="000000"/>
                </a:solidFill>
              </a:rPr>
              <a:t>Information Technology Project Management, Fourth Edition</a:t>
            </a:r>
          </a:p>
        </p:txBody>
      </p:sp>
      <p:sp>
        <p:nvSpPr>
          <p:cNvPr id="6" name="Slide Number Placeholder 5"/>
          <p:cNvSpPr>
            <a:spLocks noGrp="1"/>
          </p:cNvSpPr>
          <p:nvPr>
            <p:ph type="sldNum" sz="quarter" idx="12"/>
          </p:nvPr>
        </p:nvSpPr>
        <p:spPr/>
        <p:txBody>
          <a:bodyPr/>
          <a:lstStyle>
            <a:lvl1pPr>
              <a:defRPr/>
            </a:lvl1pPr>
          </a:lstStyle>
          <a:p>
            <a:fld id="{066031FB-4756-4F66-984B-42B921EC134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983145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lvl1pPr>
              <a:defRPr/>
            </a:lvl1pPr>
          </a:lstStyle>
          <a:p>
            <a:fld id="{FC748066-317E-464F-8244-ACC97ED66590}" type="slidenum">
              <a:rPr lang="en-US">
                <a:solidFill>
                  <a:srgbClr val="000000"/>
                </a:solidFill>
              </a:rPr>
              <a:pPr/>
              <a:t>‹#›</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r>
              <a:rPr lang="en-US">
                <a:solidFill>
                  <a:srgbClr val="000000"/>
                </a:solidFill>
              </a:rPr>
              <a:t>Information Technology Project Management, Fourth Edition</a:t>
            </a:r>
          </a:p>
        </p:txBody>
      </p:sp>
    </p:spTree>
    <p:extLst>
      <p:ext uri="{BB962C8B-B14F-4D97-AF65-F5344CB8AC3E}">
        <p14:creationId xmlns:p14="http://schemas.microsoft.com/office/powerpoint/2010/main" xmlns="" val="18657536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b="1">
                <a:solidFill>
                  <a:schemeClr val="tx1"/>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solidFill>
                  <a:schemeClr val="tx1"/>
                </a:solidFill>
                <a:latin typeface="Arial" panose="020B0604020202020204" pitchFamily="34" charset="0"/>
                <a:cs typeface="Arial" panose="020B0604020202020204" pitchFamily="34" charset="0"/>
              </a:defRPr>
            </a:lvl1pPr>
            <a:lvl2pPr>
              <a:defRPr sz="2400">
                <a:solidFill>
                  <a:schemeClr val="tx1"/>
                </a:solidFill>
                <a:latin typeface="Arial" panose="020B0604020202020204" pitchFamily="34" charset="0"/>
                <a:cs typeface="Arial" panose="020B0604020202020204" pitchFamily="34" charset="0"/>
              </a:defRPr>
            </a:lvl2pPr>
            <a:lvl3pPr>
              <a:defRPr sz="2400">
                <a:solidFill>
                  <a:schemeClr val="tx1"/>
                </a:solidFill>
                <a:latin typeface="Arial" panose="020B0604020202020204" pitchFamily="34" charset="0"/>
                <a:cs typeface="Arial" panose="020B0604020202020204" pitchFamily="34" charset="0"/>
              </a:defRPr>
            </a:lvl3pPr>
            <a:lvl4pPr>
              <a:defRPr sz="2400">
                <a:solidFill>
                  <a:schemeClr val="tx1"/>
                </a:solidFill>
                <a:latin typeface="Arial" panose="020B0604020202020204" pitchFamily="34" charset="0"/>
                <a:cs typeface="Arial" panose="020B0604020202020204" pitchFamily="34" charset="0"/>
              </a:defRPr>
            </a:lvl4pPr>
            <a:lvl5pPr>
              <a:defRPr sz="2400">
                <a:solidFill>
                  <a:schemeClr val="tx1"/>
                </a:solidFill>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25934935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4006C0D8-B591-4B41-B743-558279AE153E}" type="slidenum">
              <a:rPr lang="en-US">
                <a:solidFill>
                  <a:srgbClr val="000000"/>
                </a:solidFill>
              </a:rPr>
              <a:pPr/>
              <a:t>‹#›</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r>
              <a:rPr lang="en-US">
                <a:solidFill>
                  <a:srgbClr val="000000"/>
                </a:solidFill>
              </a:rPr>
              <a:t>Information Technology Project Management, Fourth Edition</a:t>
            </a:r>
          </a:p>
        </p:txBody>
      </p:sp>
    </p:spTree>
    <p:extLst>
      <p:ext uri="{BB962C8B-B14F-4D97-AF65-F5344CB8AC3E}">
        <p14:creationId xmlns:p14="http://schemas.microsoft.com/office/powerpoint/2010/main" xmlns="" val="27961753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524000"/>
            <a:ext cx="4152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524000"/>
            <a:ext cx="4152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33001B3A-3837-460D-A8EA-E4EC5D7B01C0}" type="slidenum">
              <a:rPr lang="en-US">
                <a:solidFill>
                  <a:srgbClr val="000000"/>
                </a:solidFill>
              </a:rPr>
              <a:pPr/>
              <a:t>‹#›</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r>
              <a:rPr lang="en-US">
                <a:solidFill>
                  <a:srgbClr val="000000"/>
                </a:solidFill>
              </a:rPr>
              <a:t>Information Technology Project Management, Fourth Edition</a:t>
            </a:r>
          </a:p>
        </p:txBody>
      </p:sp>
    </p:spTree>
    <p:extLst>
      <p:ext uri="{BB962C8B-B14F-4D97-AF65-F5344CB8AC3E}">
        <p14:creationId xmlns:p14="http://schemas.microsoft.com/office/powerpoint/2010/main" xmlns="" val="32550676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9FAB535D-81B2-4396-9D00-323CBC8AB18B}" type="slidenum">
              <a:rPr lang="en-US">
                <a:solidFill>
                  <a:srgbClr val="000000"/>
                </a:solidFill>
              </a:rPr>
              <a:pPr/>
              <a:t>‹#›</a:t>
            </a:fld>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r>
              <a:rPr lang="en-US">
                <a:solidFill>
                  <a:srgbClr val="000000"/>
                </a:solidFill>
              </a:rPr>
              <a:t>Information Technology Project Management, Fourth Edition</a:t>
            </a:r>
          </a:p>
        </p:txBody>
      </p:sp>
    </p:spTree>
    <p:extLst>
      <p:ext uri="{BB962C8B-B14F-4D97-AF65-F5344CB8AC3E}">
        <p14:creationId xmlns:p14="http://schemas.microsoft.com/office/powerpoint/2010/main" xmlns="" val="3116555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86B829DF-9B3F-4E5D-841F-FCE5784D5F42}" type="slidenum">
              <a:rPr lang="en-US">
                <a:solidFill>
                  <a:srgbClr val="000000"/>
                </a:solidFill>
              </a:rPr>
              <a:pPr/>
              <a:t>‹#›</a:t>
            </a:fld>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r>
              <a:rPr lang="en-US">
                <a:solidFill>
                  <a:srgbClr val="000000"/>
                </a:solidFill>
              </a:rPr>
              <a:t>Information Technology Project Management, Fourth Edition</a:t>
            </a:r>
          </a:p>
        </p:txBody>
      </p:sp>
    </p:spTree>
    <p:extLst>
      <p:ext uri="{BB962C8B-B14F-4D97-AF65-F5344CB8AC3E}">
        <p14:creationId xmlns:p14="http://schemas.microsoft.com/office/powerpoint/2010/main" xmlns="" val="6766167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C55AF211-D8AE-4476-B092-FE755900A750}" type="slidenum">
              <a:rPr lang="en-US">
                <a:solidFill>
                  <a:srgbClr val="000000"/>
                </a:solidFill>
              </a:rPr>
              <a:pPr/>
              <a:t>‹#›</a:t>
            </a:fld>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r>
              <a:rPr lang="en-US">
                <a:solidFill>
                  <a:srgbClr val="000000"/>
                </a:solidFill>
              </a:rPr>
              <a:t>Information Technology Project Management, Fourth Edition</a:t>
            </a:r>
          </a:p>
        </p:txBody>
      </p:sp>
    </p:spTree>
    <p:extLst>
      <p:ext uri="{BB962C8B-B14F-4D97-AF65-F5344CB8AC3E}">
        <p14:creationId xmlns:p14="http://schemas.microsoft.com/office/powerpoint/2010/main" xmlns="" val="5981281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067F7D13-4853-4E80-B2D2-23EEC5CE2874}" type="slidenum">
              <a:rPr lang="en-US">
                <a:solidFill>
                  <a:srgbClr val="000000"/>
                </a:solidFill>
              </a:rPr>
              <a:pPr/>
              <a:t>‹#›</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r>
              <a:rPr lang="en-US">
                <a:solidFill>
                  <a:srgbClr val="000000"/>
                </a:solidFill>
              </a:rPr>
              <a:t>Information Technology Project Management, Fourth Edition</a:t>
            </a:r>
          </a:p>
        </p:txBody>
      </p:sp>
    </p:spTree>
    <p:extLst>
      <p:ext uri="{BB962C8B-B14F-4D97-AF65-F5344CB8AC3E}">
        <p14:creationId xmlns:p14="http://schemas.microsoft.com/office/powerpoint/2010/main" xmlns="" val="17025625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DDB541F9-9DFF-41AD-A14D-912E477A11C1}" type="slidenum">
              <a:rPr lang="en-US">
                <a:solidFill>
                  <a:srgbClr val="000000"/>
                </a:solidFill>
              </a:rPr>
              <a:pPr/>
              <a:t>‹#›</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r>
              <a:rPr lang="en-US">
                <a:solidFill>
                  <a:srgbClr val="000000"/>
                </a:solidFill>
              </a:rPr>
              <a:t>Information Technology Project Management, Fourth Edition</a:t>
            </a:r>
          </a:p>
        </p:txBody>
      </p:sp>
    </p:spTree>
    <p:extLst>
      <p:ext uri="{BB962C8B-B14F-4D97-AF65-F5344CB8AC3E}">
        <p14:creationId xmlns:p14="http://schemas.microsoft.com/office/powerpoint/2010/main" xmlns="" val="16904835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EE33475C-DFDF-40BA-82C3-712E4BCE4D0D}" type="slidenum">
              <a:rPr lang="en-US">
                <a:solidFill>
                  <a:srgbClr val="000000"/>
                </a:solidFill>
              </a:rPr>
              <a:pPr/>
              <a:t>‹#›</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r>
              <a:rPr lang="en-US">
                <a:solidFill>
                  <a:srgbClr val="000000"/>
                </a:solidFill>
              </a:rPr>
              <a:t>Information Technology Project Management, Fourth Edition</a:t>
            </a:r>
          </a:p>
        </p:txBody>
      </p:sp>
    </p:spTree>
    <p:extLst>
      <p:ext uri="{BB962C8B-B14F-4D97-AF65-F5344CB8AC3E}">
        <p14:creationId xmlns:p14="http://schemas.microsoft.com/office/powerpoint/2010/main" xmlns="" val="16422445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228600"/>
            <a:ext cx="211455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228600"/>
            <a:ext cx="619125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AB5344A1-4269-4147-B8DA-12295CCC6CEB}" type="slidenum">
              <a:rPr lang="en-US">
                <a:solidFill>
                  <a:srgbClr val="000000"/>
                </a:solidFill>
              </a:rPr>
              <a:pPr/>
              <a:t>‹#›</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r>
              <a:rPr lang="en-US">
                <a:solidFill>
                  <a:srgbClr val="000000"/>
                </a:solidFill>
              </a:rPr>
              <a:t>Information Technology Project Management, Fourth Edition</a:t>
            </a:r>
          </a:p>
        </p:txBody>
      </p:sp>
    </p:spTree>
    <p:extLst>
      <p:ext uri="{BB962C8B-B14F-4D97-AF65-F5344CB8AC3E}">
        <p14:creationId xmlns:p14="http://schemas.microsoft.com/office/powerpoint/2010/main" xmlns="" val="106083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000" b="1">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Tree>
    <p:extLst>
      <p:ext uri="{BB962C8B-B14F-4D97-AF65-F5344CB8AC3E}">
        <p14:creationId xmlns:p14="http://schemas.microsoft.com/office/powerpoint/2010/main" xmlns="" val="37001159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b="1">
                <a:solidFill>
                  <a:schemeClr val="tx1"/>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solidFill>
                  <a:schemeClr val="tx1"/>
                </a:solidFill>
                <a:latin typeface="Arial" panose="020B0604020202020204" pitchFamily="34" charset="0"/>
                <a:cs typeface="Arial" panose="020B0604020202020204" pitchFamily="34" charset="0"/>
              </a:defRPr>
            </a:lvl1pPr>
            <a:lvl2pPr>
              <a:defRPr sz="2400">
                <a:solidFill>
                  <a:schemeClr val="tx1"/>
                </a:solidFill>
                <a:latin typeface="Arial" panose="020B0604020202020204" pitchFamily="34" charset="0"/>
                <a:cs typeface="Arial" panose="020B0604020202020204" pitchFamily="34" charset="0"/>
              </a:defRPr>
            </a:lvl2pPr>
            <a:lvl3pPr>
              <a:defRPr sz="2400">
                <a:solidFill>
                  <a:schemeClr val="tx1"/>
                </a:solidFill>
                <a:latin typeface="Arial" panose="020B0604020202020204" pitchFamily="34" charset="0"/>
                <a:cs typeface="Arial" panose="020B0604020202020204" pitchFamily="34" charset="0"/>
              </a:defRPr>
            </a:lvl3pPr>
            <a:lvl4pPr>
              <a:defRPr sz="2400">
                <a:solidFill>
                  <a:schemeClr val="tx1"/>
                </a:solidFill>
                <a:latin typeface="Arial" panose="020B0604020202020204" pitchFamily="34" charset="0"/>
                <a:cs typeface="Arial" panose="020B0604020202020204" pitchFamily="34" charset="0"/>
              </a:defRPr>
            </a:lvl4pPr>
            <a:lvl5pPr>
              <a:defRPr sz="2400">
                <a:solidFill>
                  <a:schemeClr val="tx1"/>
                </a:solidFill>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21918235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xmlns="" val="27378915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8957650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094893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1830485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886956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1437962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29500317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3573461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1232348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endParaRPr lang="en-US"/>
          </a:p>
        </p:txBody>
      </p:sp>
    </p:spTree>
    <p:extLst>
      <p:ext uri="{BB962C8B-B14F-4D97-AF65-F5344CB8AC3E}">
        <p14:creationId xmlns:p14="http://schemas.microsoft.com/office/powerpoint/2010/main" xmlns="" val="2759879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Arial" charset="0"/>
              <a:cs typeface="Arial" charset="0"/>
            </a:endParaRPr>
          </a:p>
        </p:txBody>
      </p:sp>
      <p:sp>
        <p:nvSpPr>
          <p:cNvPr id="1027" name="Freeform 11"/>
          <p:cNvSpPr>
            <a:spLocks/>
          </p:cNvSpPr>
          <p:nvPr/>
        </p:nvSpPr>
        <p:spPr bwMode="auto">
          <a:xfrm>
            <a:off x="485775" y="5938838"/>
            <a:ext cx="3690938" cy="933450"/>
          </a:xfrm>
          <a:custGeom>
            <a:avLst/>
            <a:gdLst>
              <a:gd name="T0" fmla="*/ 0 w 5591"/>
              <a:gd name="T1" fmla="*/ 0 h 588"/>
              <a:gd name="T2" fmla="*/ 5760 w 5591"/>
              <a:gd name="T3" fmla="*/ 0 h 588"/>
              <a:gd name="T4" fmla="*/ 5760 w 5591"/>
              <a:gd name="T5" fmla="*/ 528 h 588"/>
              <a:gd name="T6" fmla="*/ 4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xmlns="" w="9525" cap="flat" cmpd="sng" algn="ctr">
                <a:solidFill>
                  <a:srgbClr val="000000"/>
                </a:solidFill>
                <a:prstDash val="solid"/>
                <a:round/>
                <a:headEnd type="none" w="med" len="med"/>
                <a:tailEnd type="none" w="med" len="med"/>
              </a14:hiddenLine>
            </a:ext>
          </a:extLst>
        </p:spPr>
        <p:txBody>
          <a:bodyPr/>
          <a:lstStyle/>
          <a:p>
            <a:endParaRPr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latin typeface="Arial" charset="0"/>
                <a:cs typeface="Arial" charset="0"/>
              </a:defRPr>
            </a:lvl1pPr>
            <a:extLst/>
          </a:lstStyle>
          <a:p>
            <a:pPr>
              <a:defRPr/>
            </a:pPr>
            <a:fld id="{0AEFA75A-1B4E-40F1-B6F5-A3FE51EF290B}" type="datetimeFigureOut">
              <a:rPr lang="en-US"/>
              <a:pPr>
                <a:defRPr/>
              </a:pPr>
              <a:t>6/10/2013</a:t>
            </a:fld>
            <a:endParaRPr lang="en-US"/>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latin typeface="Arial" charset="0"/>
                <a:cs typeface="Arial" charset="0"/>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wrap="square" lIns="91440" tIns="45720" rIns="91440" bIns="45720" numCol="1" anchor="b" anchorCtr="0" compatLnSpc="1">
            <a:prstTxWarp prst="textNoShape">
              <a:avLst/>
            </a:prstTxWarp>
          </a:bodyPr>
          <a:lstStyle>
            <a:lvl1pPr algn="r">
              <a:defRPr sz="1000"/>
            </a:lvl1pPr>
          </a:lstStyle>
          <a:p>
            <a:fld id="{A1B62323-B417-4833-8060-07AD48D85C4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97" r:id="rId1"/>
    <p:sldLayoutId id="2147483793" r:id="rId2"/>
    <p:sldLayoutId id="2147483798" r:id="rId3"/>
    <p:sldLayoutId id="2147483799" r:id="rId4"/>
    <p:sldLayoutId id="2147483800" r:id="rId5"/>
    <p:sldLayoutId id="2147483801" r:id="rId6"/>
    <p:sldLayoutId id="2147483794" r:id="rId7"/>
    <p:sldLayoutId id="2147483802" r:id="rId8"/>
    <p:sldLayoutId id="2147483803" r:id="rId9"/>
    <p:sldLayoutId id="2147483795" r:id="rId10"/>
    <p:sldLayoutId id="2147483796" r:id="rId11"/>
  </p:sldLayoutIdLst>
  <p:transition>
    <p:wipe dir="d"/>
  </p:transition>
  <p:timing>
    <p:tnLst>
      <p:par>
        <p:cTn id="1" dur="indefinite" restart="never" nodeType="tmRoot"/>
      </p:par>
    </p:tnLst>
  </p:timing>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1170" name="Rectangle 2"/>
          <p:cNvSpPr>
            <a:spLocks noGrp="1" noChangeArrowheads="1"/>
          </p:cNvSpPr>
          <p:nvPr>
            <p:ph type="title"/>
          </p:nvPr>
        </p:nvSpPr>
        <p:spPr bwMode="auto">
          <a:xfrm>
            <a:off x="574675" y="304800"/>
            <a:ext cx="8001000" cy="1216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391171" name="Rectangle 3"/>
          <p:cNvSpPr>
            <a:spLocks noGrp="1" noChangeArrowheads="1"/>
          </p:cNvSpPr>
          <p:nvPr>
            <p:ph type="body" idx="1"/>
          </p:nvPr>
        </p:nvSpPr>
        <p:spPr bwMode="auto">
          <a:xfrm>
            <a:off x="566738" y="1752600"/>
            <a:ext cx="8001000" cy="426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91172" name="AutoShape 4"/>
          <p:cNvSpPr>
            <a:spLocks noChangeArrowheads="1"/>
          </p:cNvSpPr>
          <p:nvPr/>
        </p:nvSpPr>
        <p:spPr bwMode="auto">
          <a:xfrm>
            <a:off x="609600" y="1566863"/>
            <a:ext cx="7958138" cy="109537"/>
          </a:xfrm>
          <a:custGeom>
            <a:avLst/>
            <a:gdLst>
              <a:gd name="G0" fmla="+- 585 0 0"/>
              <a:gd name="T0" fmla="*/ 0 w 1000"/>
              <a:gd name="T1" fmla="*/ 0 h 1000"/>
              <a:gd name="T2" fmla="*/ 585 w 1000"/>
              <a:gd name="T3" fmla="*/ 0 h 1000"/>
              <a:gd name="T4" fmla="*/ 585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en-US" sz="2400">
              <a:solidFill>
                <a:srgbClr val="000000"/>
              </a:solidFill>
              <a:latin typeface="Times New Roman" panose="02020603050405020304" pitchFamily="18" charset="0"/>
            </a:endParaRPr>
          </a:p>
        </p:txBody>
      </p:sp>
      <p:sp>
        <p:nvSpPr>
          <p:cNvPr id="391173" name="Line 5"/>
          <p:cNvSpPr>
            <a:spLocks noChangeShapeType="1"/>
          </p:cNvSpPr>
          <p:nvPr/>
        </p:nvSpPr>
        <p:spPr bwMode="auto">
          <a:xfrm flipV="1">
            <a:off x="609600" y="6172200"/>
            <a:ext cx="7924800" cy="0"/>
          </a:xfrm>
          <a:prstGeom prst="line">
            <a:avLst/>
          </a:prstGeom>
          <a:noFill/>
          <a:ln w="3175">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hangingPunct="0"/>
            <a:endParaRPr lang="en-US">
              <a:solidFill>
                <a:srgbClr val="000000"/>
              </a:solidFill>
            </a:endParaRPr>
          </a:p>
        </p:txBody>
      </p:sp>
      <p:sp>
        <p:nvSpPr>
          <p:cNvPr id="391174" name="Rectangle 6"/>
          <p:cNvSpPr>
            <a:spLocks noGrp="1" noChangeArrowheads="1"/>
          </p:cNvSpPr>
          <p:nvPr>
            <p:ph type="dt" sz="half" idx="2"/>
          </p:nvPr>
        </p:nvSpPr>
        <p:spPr bwMode="auto">
          <a:xfrm>
            <a:off x="609600" y="6245225"/>
            <a:ext cx="19812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mn-lt"/>
              </a:defRPr>
            </a:lvl1pPr>
          </a:lstStyle>
          <a:p>
            <a:endParaRPr lang="en-US">
              <a:solidFill>
                <a:srgbClr val="000000"/>
              </a:solidFill>
            </a:endParaRPr>
          </a:p>
        </p:txBody>
      </p:sp>
      <p:sp>
        <p:nvSpPr>
          <p:cNvPr id="391175" name="Rectangle 7"/>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200">
                <a:latin typeface="+mn-lt"/>
              </a:defRPr>
            </a:lvl1pPr>
          </a:lstStyle>
          <a:p>
            <a:r>
              <a:rPr lang="en-US">
                <a:solidFill>
                  <a:srgbClr val="000000"/>
                </a:solidFill>
              </a:rPr>
              <a:t>Information Technology Project Management, Fourth Edition</a:t>
            </a:r>
          </a:p>
        </p:txBody>
      </p:sp>
      <p:sp>
        <p:nvSpPr>
          <p:cNvPr id="391176" name="Rectangle 8"/>
          <p:cNvSpPr>
            <a:spLocks noGrp="1" noChangeArrowheads="1"/>
          </p:cNvSpPr>
          <p:nvPr>
            <p:ph type="sldNum" sz="quarter" idx="4"/>
          </p:nvPr>
        </p:nvSpPr>
        <p:spPr bwMode="auto">
          <a:xfrm>
            <a:off x="6553200" y="6245225"/>
            <a:ext cx="19812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mn-lt"/>
              </a:defRPr>
            </a:lvl1pPr>
          </a:lstStyle>
          <a:p>
            <a:fld id="{F01B538B-1C74-4814-8D1F-BBA0C7CC2BD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xmlns="" val="387787928"/>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iming>
    <p:tnLst>
      <p:par>
        <p:cTn id="1" dur="indefinite" restart="never" nodeType="tmRoot"/>
      </p:par>
    </p:tnLst>
  </p:timing>
  <p:hf hdr="0" dt="0"/>
  <p:txStyles>
    <p:titleStyle>
      <a:lvl1pPr algn="l" rtl="0" fontAlgn="base">
        <a:spcBef>
          <a:spcPct val="0"/>
        </a:spcBef>
        <a:spcAft>
          <a:spcPct val="0"/>
        </a:spcAft>
        <a:defRPr sz="3800" kern="12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anose="020B0604030504040204" pitchFamily="34" charset="0"/>
        </a:defRPr>
      </a:lvl2pPr>
      <a:lvl3pPr algn="l" rtl="0" fontAlgn="base">
        <a:spcBef>
          <a:spcPct val="0"/>
        </a:spcBef>
        <a:spcAft>
          <a:spcPct val="0"/>
        </a:spcAft>
        <a:defRPr sz="3800">
          <a:solidFill>
            <a:schemeClr val="tx2"/>
          </a:solidFill>
          <a:latin typeface="Verdana" panose="020B0604030504040204" pitchFamily="34" charset="0"/>
        </a:defRPr>
      </a:lvl3pPr>
      <a:lvl4pPr algn="l" rtl="0" fontAlgn="base">
        <a:spcBef>
          <a:spcPct val="0"/>
        </a:spcBef>
        <a:spcAft>
          <a:spcPct val="0"/>
        </a:spcAft>
        <a:defRPr sz="3800">
          <a:solidFill>
            <a:schemeClr val="tx2"/>
          </a:solidFill>
          <a:latin typeface="Verdana" panose="020B0604030504040204" pitchFamily="34" charset="0"/>
        </a:defRPr>
      </a:lvl4pPr>
      <a:lvl5pPr algn="l" rtl="0" fontAlgn="base">
        <a:spcBef>
          <a:spcPct val="0"/>
        </a:spcBef>
        <a:spcAft>
          <a:spcPct val="0"/>
        </a:spcAft>
        <a:defRPr sz="3800">
          <a:solidFill>
            <a:schemeClr val="tx2"/>
          </a:solidFill>
          <a:latin typeface="Verdana" panose="020B0604030504040204" pitchFamily="34" charset="0"/>
        </a:defRPr>
      </a:lvl5pPr>
      <a:lvl6pPr marL="457200" algn="l" rtl="0" fontAlgn="base">
        <a:spcBef>
          <a:spcPct val="0"/>
        </a:spcBef>
        <a:spcAft>
          <a:spcPct val="0"/>
        </a:spcAft>
        <a:defRPr sz="3800">
          <a:solidFill>
            <a:schemeClr val="tx2"/>
          </a:solidFill>
          <a:latin typeface="Verdana" panose="020B0604030504040204" pitchFamily="34" charset="0"/>
        </a:defRPr>
      </a:lvl6pPr>
      <a:lvl7pPr marL="914400" algn="l" rtl="0" fontAlgn="base">
        <a:spcBef>
          <a:spcPct val="0"/>
        </a:spcBef>
        <a:spcAft>
          <a:spcPct val="0"/>
        </a:spcAft>
        <a:defRPr sz="3800">
          <a:solidFill>
            <a:schemeClr val="tx2"/>
          </a:solidFill>
          <a:latin typeface="Verdana" panose="020B0604030504040204" pitchFamily="34" charset="0"/>
        </a:defRPr>
      </a:lvl7pPr>
      <a:lvl8pPr marL="1371600" algn="l" rtl="0" fontAlgn="base">
        <a:spcBef>
          <a:spcPct val="0"/>
        </a:spcBef>
        <a:spcAft>
          <a:spcPct val="0"/>
        </a:spcAft>
        <a:defRPr sz="3800">
          <a:solidFill>
            <a:schemeClr val="tx2"/>
          </a:solidFill>
          <a:latin typeface="Verdana" panose="020B0604030504040204" pitchFamily="34" charset="0"/>
        </a:defRPr>
      </a:lvl8pPr>
      <a:lvl9pPr marL="1828800" algn="l" rtl="0" fontAlgn="base">
        <a:spcBef>
          <a:spcPct val="0"/>
        </a:spcBef>
        <a:spcAft>
          <a:spcPct val="0"/>
        </a:spcAft>
        <a:defRPr sz="3800">
          <a:solidFill>
            <a:schemeClr val="tx2"/>
          </a:solidFill>
          <a:latin typeface="Verdana" panose="020B0604030504040204" pitchFamily="34" charset="0"/>
        </a:defRPr>
      </a:lvl9pPr>
    </p:titleStyle>
    <p:bodyStyle>
      <a:lvl1pPr marL="469900" indent="-469900" algn="l" rtl="0" fontAlgn="base">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indent="-395288" algn="l" rtl="0" fontAlgn="base">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3863" indent="-387350" algn="l" rtl="0" fontAlgn="base">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3913" indent="-398463" algn="l" rtl="0" fontAlgn="base">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4786" name="Rectangle 2"/>
          <p:cNvSpPr>
            <a:spLocks noGrp="1" noChangeArrowheads="1"/>
          </p:cNvSpPr>
          <p:nvPr>
            <p:ph type="title"/>
          </p:nvPr>
        </p:nvSpPr>
        <p:spPr bwMode="auto">
          <a:xfrm>
            <a:off x="381000" y="228600"/>
            <a:ext cx="8382000" cy="121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74787" name="Rectangle 3"/>
          <p:cNvSpPr>
            <a:spLocks noGrp="1" noChangeArrowheads="1"/>
          </p:cNvSpPr>
          <p:nvPr>
            <p:ph type="body" idx="1"/>
          </p:nvPr>
        </p:nvSpPr>
        <p:spPr bwMode="auto">
          <a:xfrm>
            <a:off x="381000" y="1524000"/>
            <a:ext cx="8458200"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74788" name="Rectangle 4"/>
          <p:cNvSpPr>
            <a:spLocks noGrp="1" noChangeArrowheads="1"/>
          </p:cNvSpPr>
          <p:nvPr>
            <p:ph type="sldNum" sz="quarter" idx="4"/>
          </p:nvPr>
        </p:nvSpPr>
        <p:spPr bwMode="auto">
          <a:xfrm>
            <a:off x="8153400" y="6553200"/>
            <a:ext cx="9906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fld id="{4F4396B1-08EB-4311-8706-DCADA58DA134}" type="slidenum">
              <a:rPr lang="en-US">
                <a:solidFill>
                  <a:srgbClr val="000000"/>
                </a:solidFill>
              </a:rPr>
              <a:pPr/>
              <a:t>‹#›</a:t>
            </a:fld>
            <a:endParaRPr lang="en-US">
              <a:solidFill>
                <a:srgbClr val="000000"/>
              </a:solidFill>
            </a:endParaRPr>
          </a:p>
        </p:txBody>
      </p:sp>
      <p:sp>
        <p:nvSpPr>
          <p:cNvPr id="374790" name="Rectangle 6"/>
          <p:cNvSpPr>
            <a:spLocks noGrp="1" noChangeArrowheads="1"/>
          </p:cNvSpPr>
          <p:nvPr>
            <p:ph type="ftr" sz="quarter" idx="3"/>
          </p:nvPr>
        </p:nvSpPr>
        <p:spPr bwMode="auto">
          <a:xfrm>
            <a:off x="0" y="6553200"/>
            <a:ext cx="5029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r>
              <a:rPr lang="en-US">
                <a:solidFill>
                  <a:srgbClr val="000000"/>
                </a:solidFill>
              </a:rPr>
              <a:t>Information Technology Project Management, Fourth Edition</a:t>
            </a:r>
          </a:p>
        </p:txBody>
      </p:sp>
    </p:spTree>
    <p:extLst>
      <p:ext uri="{BB962C8B-B14F-4D97-AF65-F5344CB8AC3E}">
        <p14:creationId xmlns:p14="http://schemas.microsoft.com/office/powerpoint/2010/main" xmlns="" val="2131180583"/>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dt="0"/>
  <p:txStyles>
    <p:titleStyle>
      <a:lvl1pPr algn="ctr" rtl="0" fontAlgn="base">
        <a:spcBef>
          <a:spcPct val="0"/>
        </a:spcBef>
        <a:spcAft>
          <a:spcPct val="0"/>
        </a:spcAft>
        <a:defRPr sz="4400" kern="1200">
          <a:solidFill>
            <a:srgbClr val="666699"/>
          </a:solidFill>
          <a:latin typeface="+mj-lt"/>
          <a:ea typeface="+mj-ea"/>
          <a:cs typeface="+mj-cs"/>
        </a:defRPr>
      </a:lvl1pPr>
      <a:lvl2pPr algn="ctr" rtl="0" fontAlgn="base">
        <a:spcBef>
          <a:spcPct val="0"/>
        </a:spcBef>
        <a:spcAft>
          <a:spcPct val="0"/>
        </a:spcAft>
        <a:defRPr sz="4400">
          <a:solidFill>
            <a:srgbClr val="666699"/>
          </a:solidFill>
          <a:latin typeface="Garamond" panose="02020404030301010803" pitchFamily="18" charset="0"/>
        </a:defRPr>
      </a:lvl2pPr>
      <a:lvl3pPr algn="ctr" rtl="0" fontAlgn="base">
        <a:spcBef>
          <a:spcPct val="0"/>
        </a:spcBef>
        <a:spcAft>
          <a:spcPct val="0"/>
        </a:spcAft>
        <a:defRPr sz="4400">
          <a:solidFill>
            <a:srgbClr val="666699"/>
          </a:solidFill>
          <a:latin typeface="Garamond" panose="02020404030301010803" pitchFamily="18" charset="0"/>
        </a:defRPr>
      </a:lvl3pPr>
      <a:lvl4pPr algn="ctr" rtl="0" fontAlgn="base">
        <a:spcBef>
          <a:spcPct val="0"/>
        </a:spcBef>
        <a:spcAft>
          <a:spcPct val="0"/>
        </a:spcAft>
        <a:defRPr sz="4400">
          <a:solidFill>
            <a:srgbClr val="666699"/>
          </a:solidFill>
          <a:latin typeface="Garamond" panose="02020404030301010803" pitchFamily="18" charset="0"/>
        </a:defRPr>
      </a:lvl4pPr>
      <a:lvl5pPr algn="ctr" rtl="0" fontAlgn="base">
        <a:spcBef>
          <a:spcPct val="0"/>
        </a:spcBef>
        <a:spcAft>
          <a:spcPct val="0"/>
        </a:spcAft>
        <a:defRPr sz="4400">
          <a:solidFill>
            <a:srgbClr val="666699"/>
          </a:solidFill>
          <a:latin typeface="Garamond" panose="02020404030301010803" pitchFamily="18" charset="0"/>
        </a:defRPr>
      </a:lvl5pPr>
      <a:lvl6pPr marL="457200" algn="ctr" rtl="0" fontAlgn="base">
        <a:spcBef>
          <a:spcPct val="0"/>
        </a:spcBef>
        <a:spcAft>
          <a:spcPct val="0"/>
        </a:spcAft>
        <a:defRPr sz="4400">
          <a:solidFill>
            <a:srgbClr val="666699"/>
          </a:solidFill>
          <a:latin typeface="Garamond" panose="02020404030301010803" pitchFamily="18" charset="0"/>
        </a:defRPr>
      </a:lvl6pPr>
      <a:lvl7pPr marL="914400" algn="ctr" rtl="0" fontAlgn="base">
        <a:spcBef>
          <a:spcPct val="0"/>
        </a:spcBef>
        <a:spcAft>
          <a:spcPct val="0"/>
        </a:spcAft>
        <a:defRPr sz="4400">
          <a:solidFill>
            <a:srgbClr val="666699"/>
          </a:solidFill>
          <a:latin typeface="Garamond" panose="02020404030301010803" pitchFamily="18" charset="0"/>
        </a:defRPr>
      </a:lvl7pPr>
      <a:lvl8pPr marL="1371600" algn="ctr" rtl="0" fontAlgn="base">
        <a:spcBef>
          <a:spcPct val="0"/>
        </a:spcBef>
        <a:spcAft>
          <a:spcPct val="0"/>
        </a:spcAft>
        <a:defRPr sz="4400">
          <a:solidFill>
            <a:srgbClr val="666699"/>
          </a:solidFill>
          <a:latin typeface="Garamond" panose="02020404030301010803" pitchFamily="18" charset="0"/>
        </a:defRPr>
      </a:lvl8pPr>
      <a:lvl9pPr marL="1828800" algn="ctr" rtl="0" fontAlgn="base">
        <a:spcBef>
          <a:spcPct val="0"/>
        </a:spcBef>
        <a:spcAft>
          <a:spcPct val="0"/>
        </a:spcAft>
        <a:defRPr sz="4400">
          <a:solidFill>
            <a:srgbClr val="666699"/>
          </a:solidFill>
          <a:latin typeface="Garamond" panose="02020404030301010803" pitchFamily="18" charset="0"/>
        </a:defRPr>
      </a:lvl9pPr>
    </p:titleStyle>
    <p:bodyStyle>
      <a:lvl1pPr marL="342900" indent="-342900" algn="l" rtl="0" fontAlgn="base">
        <a:spcBef>
          <a:spcPct val="20000"/>
        </a:spcBef>
        <a:spcAft>
          <a:spcPct val="0"/>
        </a:spcAft>
        <a:buClr>
          <a:srgbClr val="666699"/>
        </a:buClr>
        <a:buFont typeface="Wingdings" panose="05000000000000000000" pitchFamily="2" charset="2"/>
        <a:buChar char="§"/>
        <a:defRPr sz="2800" kern="1200">
          <a:solidFill>
            <a:schemeClr val="tx1"/>
          </a:solidFill>
          <a:latin typeface="+mn-lt"/>
          <a:ea typeface="+mn-ea"/>
          <a:cs typeface="+mn-cs"/>
        </a:defRPr>
      </a:lvl1pPr>
      <a:lvl2pPr marL="742950" indent="-285750" algn="l" rtl="0" fontAlgn="base">
        <a:spcBef>
          <a:spcPct val="20000"/>
        </a:spcBef>
        <a:spcAft>
          <a:spcPct val="0"/>
        </a:spcAft>
        <a:buClr>
          <a:srgbClr val="666699"/>
        </a:buClr>
        <a:buFont typeface="Wingdings" panose="05000000000000000000" pitchFamily="2" charset="2"/>
        <a:buChar char="§"/>
        <a:defRPr sz="2600" kern="1200">
          <a:solidFill>
            <a:schemeClr val="tx1"/>
          </a:solidFill>
          <a:latin typeface="+mn-lt"/>
          <a:ea typeface="+mn-ea"/>
          <a:cs typeface="+mn-cs"/>
        </a:defRPr>
      </a:lvl2pPr>
      <a:lvl3pPr marL="1143000" indent="-228600" algn="l" rtl="0" fontAlgn="base">
        <a:spcBef>
          <a:spcPct val="20000"/>
        </a:spcBef>
        <a:spcAft>
          <a:spcPct val="0"/>
        </a:spcAft>
        <a:buClr>
          <a:srgbClr val="666699"/>
        </a:buClr>
        <a:buFont typeface="Wingdings" panose="05000000000000000000" pitchFamily="2" charset="2"/>
        <a:buChar char="§"/>
        <a:defRPr sz="2400" kern="1200">
          <a:solidFill>
            <a:schemeClr val="tx1"/>
          </a:solidFill>
          <a:latin typeface="+mn-lt"/>
          <a:ea typeface="+mn-ea"/>
          <a:cs typeface="+mn-cs"/>
        </a:defRPr>
      </a:lvl3pPr>
      <a:lvl4pPr marL="1600200" indent="-228600" algn="l" rtl="0" fontAlgn="base">
        <a:spcBef>
          <a:spcPct val="20000"/>
        </a:spcBef>
        <a:spcAft>
          <a:spcPct val="0"/>
        </a:spcAft>
        <a:buClr>
          <a:srgbClr val="666699"/>
        </a:buClr>
        <a:buFont typeface="Wingdings" panose="05000000000000000000" pitchFamily="2" charset="2"/>
        <a:buChar char="§"/>
        <a:defRPr sz="2200" kern="1200">
          <a:solidFill>
            <a:schemeClr val="tx1"/>
          </a:solidFill>
          <a:latin typeface="+mn-lt"/>
          <a:ea typeface="+mn-ea"/>
          <a:cs typeface="+mn-cs"/>
        </a:defRPr>
      </a:lvl4pPr>
      <a:lvl5pPr marL="2057400" indent="-228600" algn="l" rtl="0" fontAlgn="base">
        <a:spcBef>
          <a:spcPct val="20000"/>
        </a:spcBef>
        <a:spcAft>
          <a:spcPct val="0"/>
        </a:spcAft>
        <a:buClr>
          <a:srgbClr val="666699"/>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p>
            <a:pPr lvl="0"/>
            <a:r>
              <a:rPr lang="de-CH"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de-CH" smtClean="0"/>
              <a:t>Click to edit Master text styles</a:t>
            </a:r>
          </a:p>
          <a:p>
            <a:pPr lvl="1"/>
            <a:r>
              <a:rPr lang="de-CH" smtClean="0"/>
              <a:t>Second level</a:t>
            </a:r>
          </a:p>
          <a:p>
            <a:pPr lvl="2"/>
            <a:r>
              <a:rPr lang="de-CH" smtClean="0"/>
              <a:t>Third level</a:t>
            </a:r>
          </a:p>
          <a:p>
            <a:pPr lvl="3"/>
            <a:r>
              <a:rPr lang="de-CH" smtClean="0"/>
              <a:t>Fourth level</a:t>
            </a:r>
          </a:p>
          <a:p>
            <a:pPr lvl="4"/>
            <a:r>
              <a:rPr lang="de-CH" smtClean="0"/>
              <a:t>Fifth level</a:t>
            </a:r>
          </a:p>
        </p:txBody>
      </p:sp>
    </p:spTree>
    <p:extLst>
      <p:ext uri="{BB962C8B-B14F-4D97-AF65-F5344CB8AC3E}">
        <p14:creationId xmlns:p14="http://schemas.microsoft.com/office/powerpoint/2010/main" xmlns="" val="2082260147"/>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Microsoft_Office_Word_97_-_2003_Document1.doc"/><Relationship Id="rId2" Type="http://schemas.openxmlformats.org/officeDocument/2006/relationships/slideLayout" Target="../slideLayouts/slideLayout28.xml"/><Relationship Id="rId1" Type="http://schemas.openxmlformats.org/officeDocument/2006/relationships/vmlDrawing" Target="../drawings/vmlDrawing1.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www.undp.org/countries" TargetMode="External"/><Relationship Id="rId2" Type="http://schemas.openxmlformats.org/officeDocument/2006/relationships/hyperlink" Target="http://www.undp.org/"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3028950" y="2600325"/>
            <a:ext cx="3600450" cy="857250"/>
          </a:xfrm>
        </p:spPr>
        <p:txBody>
          <a:bodyPr>
            <a:normAutofit/>
          </a:bodyPr>
          <a:lstStyle/>
          <a:p>
            <a:pPr eaLnBrk="1" hangingPunct="1"/>
            <a:r>
              <a:rPr lang="en-US" sz="3000" b="1" dirty="0">
                <a:latin typeface="Arial" panose="020B0604020202020204" pitchFamily="34" charset="0"/>
                <a:cs typeface="Arial" panose="020B0604020202020204" pitchFamily="34" charset="0"/>
              </a:rPr>
              <a:t>Quick Recap</a:t>
            </a:r>
          </a:p>
        </p:txBody>
      </p:sp>
      <p:sp>
        <p:nvSpPr>
          <p:cNvPr id="3" name="Footer Placeholder 2"/>
          <p:cNvSpPr>
            <a:spLocks noGrp="1"/>
          </p:cNvSpPr>
          <p:nvPr>
            <p:ph type="ftr" sz="quarter" idx="4294967295"/>
          </p:nvPr>
        </p:nvSpPr>
        <p:spPr>
          <a:xfrm>
            <a:off x="2619375" y="6248400"/>
            <a:ext cx="4419600" cy="793751"/>
          </a:xfrm>
          <a:prstGeom prst="rect">
            <a:avLst/>
          </a:prstGeom>
        </p:spPr>
        <p:txBody>
          <a:bodyPr/>
          <a:lstStyle/>
          <a:p>
            <a:pPr algn="ctr" eaLnBrk="0" hangingPunct="0">
              <a:defRPr/>
            </a:pPr>
            <a:r>
              <a:rPr lang="en-GB" dirty="0">
                <a:solidFill>
                  <a:srgbClr val="000000"/>
                </a:solidFill>
                <a:latin typeface="Times New Roman" panose="02020603050405020304" pitchFamily="18" charset="0"/>
              </a:rPr>
              <a:t>Monitoring and Controlling </a:t>
            </a:r>
          </a:p>
        </p:txBody>
      </p:sp>
    </p:spTree>
    <p:extLst>
      <p:ext uri="{BB962C8B-B14F-4D97-AF65-F5344CB8AC3E}">
        <p14:creationId xmlns:p14="http://schemas.microsoft.com/office/powerpoint/2010/main" xmlns="" val="17749990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ChangeArrowheads="1"/>
          </p:cNvSpPr>
          <p:nvPr/>
        </p:nvSpPr>
        <p:spPr bwMode="auto">
          <a:xfrm>
            <a:off x="852488" y="533400"/>
            <a:ext cx="7575550" cy="473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gn="ctr" eaLnBrk="0" hangingPunct="0">
              <a:lnSpc>
                <a:spcPct val="90000"/>
              </a:lnSpc>
              <a:spcBef>
                <a:spcPct val="50000"/>
              </a:spcBef>
            </a:pPr>
            <a:r>
              <a:rPr lang="de-CH" sz="2800" b="1" dirty="0">
                <a:solidFill>
                  <a:srgbClr val="000000"/>
                </a:solidFill>
                <a:latin typeface="Arial" panose="020B0604020202020204" pitchFamily="34" charset="0"/>
              </a:rPr>
              <a:t>PROJECT RISK MANAGEMENT OVERVIEW</a:t>
            </a:r>
          </a:p>
        </p:txBody>
      </p:sp>
      <p:sp>
        <p:nvSpPr>
          <p:cNvPr id="53252" name="Rectangle 4"/>
          <p:cNvSpPr>
            <a:spLocks noChangeArrowheads="1"/>
          </p:cNvSpPr>
          <p:nvPr/>
        </p:nvSpPr>
        <p:spPr bwMode="auto">
          <a:xfrm>
            <a:off x="120650" y="2260600"/>
            <a:ext cx="2006600" cy="3178175"/>
          </a:xfrm>
          <a:prstGeom prst="rect">
            <a:avLst/>
          </a:prstGeom>
          <a:solidFill>
            <a:schemeClr val="bg1"/>
          </a:solidFill>
          <a:ln w="25400">
            <a:solidFill>
              <a:srgbClr val="B50069"/>
            </a:solidFill>
            <a:miter lim="800000"/>
            <a:headEnd/>
            <a:tailEnd/>
          </a:ln>
          <a:effectLst>
            <a:outerShdw dist="107763" dir="2700000" algn="ctr" rotWithShape="0">
              <a:srgbClr val="B50069"/>
            </a:outerShdw>
          </a:effectLst>
        </p:spPr>
        <p:txBody>
          <a:bodyPr lIns="90488" tIns="44450" rIns="90488" bIns="44450">
            <a:spAutoFit/>
          </a:bodyPr>
          <a:lstStyle>
            <a:lvl1pPr defTabSz="915988">
              <a:defRPr sz="2400">
                <a:solidFill>
                  <a:schemeClr val="tx1"/>
                </a:solidFill>
                <a:latin typeface="Times New Roman" panose="02020603050405020304" pitchFamily="18" charset="0"/>
              </a:defRPr>
            </a:lvl1pPr>
            <a:lvl2pPr marL="228600"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eaLnBrk="0" hangingPunct="0">
              <a:lnSpc>
                <a:spcPct val="90000"/>
              </a:lnSpc>
              <a:spcBef>
                <a:spcPct val="50000"/>
              </a:spcBef>
            </a:pPr>
            <a:r>
              <a:rPr lang="de-CH" sz="1200" b="1">
                <a:solidFill>
                  <a:srgbClr val="000000"/>
                </a:solidFill>
                <a:latin typeface="Arial" panose="020B0604020202020204" pitchFamily="34" charset="0"/>
              </a:rPr>
              <a:t>Risk Identification</a:t>
            </a:r>
          </a:p>
          <a:p>
            <a:pPr eaLnBrk="0" hangingPunct="0">
              <a:lnSpc>
                <a:spcPct val="90000"/>
              </a:lnSpc>
              <a:spcBef>
                <a:spcPct val="50000"/>
              </a:spcBef>
            </a:pPr>
            <a:r>
              <a:rPr lang="de-CH" sz="1200" b="1">
                <a:solidFill>
                  <a:srgbClr val="000000"/>
                </a:solidFill>
                <a:latin typeface="Arial" panose="020B0604020202020204" pitchFamily="34" charset="0"/>
              </a:rPr>
              <a:t>Inputs</a:t>
            </a:r>
          </a:p>
          <a:p>
            <a:pPr lvl="1" eaLnBrk="0" hangingPunct="0">
              <a:lnSpc>
                <a:spcPct val="90000"/>
              </a:lnSpc>
              <a:spcBef>
                <a:spcPct val="50000"/>
              </a:spcBef>
            </a:pPr>
            <a:r>
              <a:rPr lang="de-CH" sz="1000" b="1">
                <a:solidFill>
                  <a:srgbClr val="000000"/>
                </a:solidFill>
                <a:latin typeface="Arial" panose="020B0604020202020204" pitchFamily="34" charset="0"/>
              </a:rPr>
              <a:t>Product Description</a:t>
            </a:r>
          </a:p>
          <a:p>
            <a:pPr lvl="1" eaLnBrk="0" hangingPunct="0">
              <a:lnSpc>
                <a:spcPct val="90000"/>
              </a:lnSpc>
              <a:spcBef>
                <a:spcPct val="50000"/>
              </a:spcBef>
            </a:pPr>
            <a:r>
              <a:rPr lang="de-CH" sz="1000" b="1">
                <a:solidFill>
                  <a:srgbClr val="000000"/>
                </a:solidFill>
                <a:latin typeface="Arial" panose="020B0604020202020204" pitchFamily="34" charset="0"/>
              </a:rPr>
              <a:t>Other Planning Outputs</a:t>
            </a:r>
          </a:p>
          <a:p>
            <a:pPr lvl="1" eaLnBrk="0" hangingPunct="0">
              <a:lnSpc>
                <a:spcPct val="90000"/>
              </a:lnSpc>
              <a:spcBef>
                <a:spcPct val="50000"/>
              </a:spcBef>
            </a:pPr>
            <a:r>
              <a:rPr lang="de-CH" sz="1000" b="1">
                <a:solidFill>
                  <a:srgbClr val="000000"/>
                </a:solidFill>
                <a:latin typeface="Arial" panose="020B0604020202020204" pitchFamily="34" charset="0"/>
              </a:rPr>
              <a:t>Historical Information</a:t>
            </a:r>
          </a:p>
          <a:p>
            <a:pPr eaLnBrk="0" hangingPunct="0">
              <a:lnSpc>
                <a:spcPct val="90000"/>
              </a:lnSpc>
              <a:spcBef>
                <a:spcPct val="50000"/>
              </a:spcBef>
            </a:pPr>
            <a:r>
              <a:rPr lang="de-CH" sz="1200" b="1">
                <a:solidFill>
                  <a:srgbClr val="000000"/>
                </a:solidFill>
                <a:latin typeface="Arial" panose="020B0604020202020204" pitchFamily="34" charset="0"/>
              </a:rPr>
              <a:t>Tools &amp; Techniques</a:t>
            </a:r>
          </a:p>
          <a:p>
            <a:pPr lvl="1" eaLnBrk="0" hangingPunct="0">
              <a:lnSpc>
                <a:spcPct val="90000"/>
              </a:lnSpc>
              <a:spcBef>
                <a:spcPct val="50000"/>
              </a:spcBef>
            </a:pPr>
            <a:r>
              <a:rPr lang="de-CH" sz="1000" b="1">
                <a:solidFill>
                  <a:srgbClr val="000000"/>
                </a:solidFill>
                <a:latin typeface="Arial" panose="020B0604020202020204" pitchFamily="34" charset="0"/>
              </a:rPr>
              <a:t>Checklists</a:t>
            </a:r>
          </a:p>
          <a:p>
            <a:pPr lvl="1" eaLnBrk="0" hangingPunct="0">
              <a:lnSpc>
                <a:spcPct val="90000"/>
              </a:lnSpc>
              <a:spcBef>
                <a:spcPct val="50000"/>
              </a:spcBef>
            </a:pPr>
            <a:r>
              <a:rPr lang="de-CH" sz="1000" b="1">
                <a:solidFill>
                  <a:srgbClr val="000000"/>
                </a:solidFill>
                <a:latin typeface="Arial" panose="020B0604020202020204" pitchFamily="34" charset="0"/>
              </a:rPr>
              <a:t>Flowcharting</a:t>
            </a:r>
          </a:p>
          <a:p>
            <a:pPr lvl="1" eaLnBrk="0" hangingPunct="0">
              <a:lnSpc>
                <a:spcPct val="90000"/>
              </a:lnSpc>
              <a:spcBef>
                <a:spcPct val="50000"/>
              </a:spcBef>
            </a:pPr>
            <a:r>
              <a:rPr lang="de-CH" sz="1000" b="1">
                <a:solidFill>
                  <a:srgbClr val="000000"/>
                </a:solidFill>
                <a:latin typeface="Arial" panose="020B0604020202020204" pitchFamily="34" charset="0"/>
              </a:rPr>
              <a:t>Interviewing</a:t>
            </a:r>
            <a:endParaRPr lang="de-CH" sz="1200" b="1">
              <a:solidFill>
                <a:srgbClr val="000000"/>
              </a:solidFill>
              <a:latin typeface="Arial" panose="020B0604020202020204" pitchFamily="34" charset="0"/>
            </a:endParaRPr>
          </a:p>
          <a:p>
            <a:pPr eaLnBrk="0" hangingPunct="0">
              <a:lnSpc>
                <a:spcPct val="90000"/>
              </a:lnSpc>
              <a:spcBef>
                <a:spcPct val="50000"/>
              </a:spcBef>
            </a:pPr>
            <a:r>
              <a:rPr lang="de-CH" sz="1200" b="1">
                <a:solidFill>
                  <a:srgbClr val="000000"/>
                </a:solidFill>
                <a:latin typeface="Arial" panose="020B0604020202020204" pitchFamily="34" charset="0"/>
              </a:rPr>
              <a:t>Outputs</a:t>
            </a:r>
          </a:p>
          <a:p>
            <a:pPr lvl="1" eaLnBrk="0" hangingPunct="0">
              <a:lnSpc>
                <a:spcPct val="90000"/>
              </a:lnSpc>
              <a:spcBef>
                <a:spcPct val="50000"/>
              </a:spcBef>
            </a:pPr>
            <a:r>
              <a:rPr lang="de-CH" sz="1000" b="1">
                <a:solidFill>
                  <a:srgbClr val="000000"/>
                </a:solidFill>
                <a:latin typeface="Arial" panose="020B0604020202020204" pitchFamily="34" charset="0"/>
              </a:rPr>
              <a:t>Sources of Risk</a:t>
            </a:r>
          </a:p>
          <a:p>
            <a:pPr lvl="1" eaLnBrk="0" hangingPunct="0">
              <a:lnSpc>
                <a:spcPct val="90000"/>
              </a:lnSpc>
              <a:spcBef>
                <a:spcPct val="50000"/>
              </a:spcBef>
            </a:pPr>
            <a:r>
              <a:rPr lang="de-CH" sz="1000" b="1">
                <a:solidFill>
                  <a:srgbClr val="000000"/>
                </a:solidFill>
                <a:latin typeface="Arial" panose="020B0604020202020204" pitchFamily="34" charset="0"/>
              </a:rPr>
              <a:t>Potential Risk Events</a:t>
            </a:r>
          </a:p>
          <a:p>
            <a:pPr lvl="1" eaLnBrk="0" hangingPunct="0">
              <a:lnSpc>
                <a:spcPct val="90000"/>
              </a:lnSpc>
              <a:spcBef>
                <a:spcPct val="50000"/>
              </a:spcBef>
            </a:pPr>
            <a:r>
              <a:rPr lang="de-CH" sz="1000" b="1">
                <a:solidFill>
                  <a:srgbClr val="000000"/>
                </a:solidFill>
                <a:latin typeface="Arial" panose="020B0604020202020204" pitchFamily="34" charset="0"/>
              </a:rPr>
              <a:t>Risk Symptoms</a:t>
            </a:r>
          </a:p>
          <a:p>
            <a:pPr lvl="1" eaLnBrk="0" hangingPunct="0">
              <a:lnSpc>
                <a:spcPct val="90000"/>
              </a:lnSpc>
              <a:spcBef>
                <a:spcPct val="50000"/>
              </a:spcBef>
            </a:pPr>
            <a:r>
              <a:rPr lang="de-CH" sz="1000" b="1">
                <a:solidFill>
                  <a:srgbClr val="000000"/>
                </a:solidFill>
                <a:latin typeface="Arial" panose="020B0604020202020204" pitchFamily="34" charset="0"/>
              </a:rPr>
              <a:t>Inputs to other Processes</a:t>
            </a:r>
          </a:p>
        </p:txBody>
      </p:sp>
      <p:sp>
        <p:nvSpPr>
          <p:cNvPr id="53253" name="Rectangle 5"/>
          <p:cNvSpPr>
            <a:spLocks noChangeArrowheads="1"/>
          </p:cNvSpPr>
          <p:nvPr/>
        </p:nvSpPr>
        <p:spPr bwMode="auto">
          <a:xfrm>
            <a:off x="2301875" y="2260600"/>
            <a:ext cx="2133600" cy="3876675"/>
          </a:xfrm>
          <a:prstGeom prst="rect">
            <a:avLst/>
          </a:prstGeom>
          <a:solidFill>
            <a:schemeClr val="bg1"/>
          </a:solidFill>
          <a:ln w="25400">
            <a:solidFill>
              <a:srgbClr val="B50069"/>
            </a:solidFill>
            <a:miter lim="800000"/>
            <a:headEnd/>
            <a:tailEnd/>
          </a:ln>
          <a:effectLst>
            <a:outerShdw dist="107763" dir="2700000" algn="ctr" rotWithShape="0">
              <a:srgbClr val="B50069"/>
            </a:outerShdw>
          </a:effectLst>
        </p:spPr>
        <p:txBody>
          <a:bodyPr lIns="90488" tIns="44450" rIns="90488" bIns="44450">
            <a:spAutoFit/>
          </a:bodyPr>
          <a:lstStyle>
            <a:lvl1pPr defTabSz="915988">
              <a:defRPr sz="2400">
                <a:solidFill>
                  <a:schemeClr val="tx1"/>
                </a:solidFill>
                <a:latin typeface="Times New Roman" panose="02020603050405020304" pitchFamily="18" charset="0"/>
              </a:defRPr>
            </a:lvl1pPr>
            <a:lvl2pPr marL="228600"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eaLnBrk="0" hangingPunct="0">
              <a:lnSpc>
                <a:spcPct val="90000"/>
              </a:lnSpc>
              <a:spcBef>
                <a:spcPct val="50000"/>
              </a:spcBef>
            </a:pPr>
            <a:r>
              <a:rPr lang="de-CH" sz="1200" b="1" dirty="0">
                <a:solidFill>
                  <a:srgbClr val="000000"/>
                </a:solidFill>
                <a:latin typeface="Arial" panose="020B0604020202020204" pitchFamily="34" charset="0"/>
              </a:rPr>
              <a:t>Risk Quantification</a:t>
            </a:r>
          </a:p>
          <a:p>
            <a:pPr eaLnBrk="0" hangingPunct="0">
              <a:lnSpc>
                <a:spcPct val="90000"/>
              </a:lnSpc>
              <a:spcBef>
                <a:spcPct val="50000"/>
              </a:spcBef>
            </a:pPr>
            <a:r>
              <a:rPr lang="de-CH" sz="1200" b="1" dirty="0">
                <a:solidFill>
                  <a:srgbClr val="000000"/>
                </a:solidFill>
                <a:latin typeface="Arial" panose="020B0604020202020204" pitchFamily="34" charset="0"/>
              </a:rPr>
              <a:t>Inputs</a:t>
            </a:r>
          </a:p>
          <a:p>
            <a:pPr lvl="1" eaLnBrk="0" hangingPunct="0">
              <a:lnSpc>
                <a:spcPct val="90000"/>
              </a:lnSpc>
              <a:spcBef>
                <a:spcPct val="50000"/>
              </a:spcBef>
            </a:pPr>
            <a:r>
              <a:rPr lang="de-CH" sz="1000" b="1" dirty="0">
                <a:solidFill>
                  <a:srgbClr val="000000"/>
                </a:solidFill>
                <a:latin typeface="Arial" panose="020B0604020202020204" pitchFamily="34" charset="0"/>
              </a:rPr>
              <a:t>Stakeholder risk tolerances</a:t>
            </a:r>
          </a:p>
          <a:p>
            <a:pPr lvl="1" eaLnBrk="0" hangingPunct="0">
              <a:lnSpc>
                <a:spcPct val="90000"/>
              </a:lnSpc>
              <a:spcBef>
                <a:spcPct val="50000"/>
              </a:spcBef>
            </a:pPr>
            <a:r>
              <a:rPr lang="de-CH" sz="1000" b="1" dirty="0">
                <a:solidFill>
                  <a:srgbClr val="000000"/>
                </a:solidFill>
                <a:latin typeface="Arial" panose="020B0604020202020204" pitchFamily="34" charset="0"/>
              </a:rPr>
              <a:t>Sources of Risk</a:t>
            </a:r>
          </a:p>
          <a:p>
            <a:pPr lvl="1" eaLnBrk="0" hangingPunct="0">
              <a:lnSpc>
                <a:spcPct val="90000"/>
              </a:lnSpc>
              <a:spcBef>
                <a:spcPct val="50000"/>
              </a:spcBef>
            </a:pPr>
            <a:r>
              <a:rPr lang="de-CH" sz="1000" b="1" dirty="0">
                <a:solidFill>
                  <a:srgbClr val="000000"/>
                </a:solidFill>
                <a:latin typeface="Arial" panose="020B0604020202020204" pitchFamily="34" charset="0"/>
              </a:rPr>
              <a:t>Potential Risk Events</a:t>
            </a:r>
          </a:p>
          <a:p>
            <a:pPr lvl="1" eaLnBrk="0" hangingPunct="0">
              <a:lnSpc>
                <a:spcPct val="90000"/>
              </a:lnSpc>
              <a:spcBef>
                <a:spcPct val="50000"/>
              </a:spcBef>
            </a:pPr>
            <a:r>
              <a:rPr lang="de-CH" sz="1000" b="1" dirty="0">
                <a:solidFill>
                  <a:srgbClr val="000000"/>
                </a:solidFill>
                <a:latin typeface="Arial" panose="020B0604020202020204" pitchFamily="34" charset="0"/>
              </a:rPr>
              <a:t>Cost Estimates</a:t>
            </a:r>
          </a:p>
          <a:p>
            <a:pPr lvl="1" eaLnBrk="0" hangingPunct="0">
              <a:lnSpc>
                <a:spcPct val="90000"/>
              </a:lnSpc>
              <a:spcBef>
                <a:spcPct val="50000"/>
              </a:spcBef>
            </a:pPr>
            <a:r>
              <a:rPr lang="de-CH" sz="1000" b="1" dirty="0">
                <a:solidFill>
                  <a:srgbClr val="000000"/>
                </a:solidFill>
                <a:latin typeface="Arial" panose="020B0604020202020204" pitchFamily="34" charset="0"/>
              </a:rPr>
              <a:t>Activity Duration Estimates</a:t>
            </a:r>
          </a:p>
          <a:p>
            <a:pPr eaLnBrk="0" hangingPunct="0">
              <a:lnSpc>
                <a:spcPct val="90000"/>
              </a:lnSpc>
              <a:spcBef>
                <a:spcPct val="50000"/>
              </a:spcBef>
            </a:pPr>
            <a:r>
              <a:rPr lang="de-CH" sz="1200" b="1" dirty="0">
                <a:solidFill>
                  <a:srgbClr val="000000"/>
                </a:solidFill>
                <a:latin typeface="Arial" panose="020B0604020202020204" pitchFamily="34" charset="0"/>
              </a:rPr>
              <a:t>Tools &amp; Techniques</a:t>
            </a:r>
          </a:p>
          <a:p>
            <a:pPr lvl="1" eaLnBrk="0" hangingPunct="0">
              <a:lnSpc>
                <a:spcPct val="90000"/>
              </a:lnSpc>
              <a:spcBef>
                <a:spcPct val="50000"/>
              </a:spcBef>
            </a:pPr>
            <a:r>
              <a:rPr lang="de-CH" sz="1000" b="1" dirty="0">
                <a:solidFill>
                  <a:srgbClr val="000000"/>
                </a:solidFill>
                <a:latin typeface="Arial" panose="020B0604020202020204" pitchFamily="34" charset="0"/>
              </a:rPr>
              <a:t>Expected Monetary Value</a:t>
            </a:r>
          </a:p>
          <a:p>
            <a:pPr lvl="1" eaLnBrk="0" hangingPunct="0">
              <a:lnSpc>
                <a:spcPct val="90000"/>
              </a:lnSpc>
              <a:spcBef>
                <a:spcPct val="50000"/>
              </a:spcBef>
            </a:pPr>
            <a:r>
              <a:rPr lang="de-CH" sz="1000" b="1" dirty="0">
                <a:solidFill>
                  <a:srgbClr val="000000"/>
                </a:solidFill>
                <a:latin typeface="Arial" panose="020B0604020202020204" pitchFamily="34" charset="0"/>
              </a:rPr>
              <a:t>Statistical Sums</a:t>
            </a:r>
          </a:p>
          <a:p>
            <a:pPr lvl="1" eaLnBrk="0" hangingPunct="0">
              <a:lnSpc>
                <a:spcPct val="90000"/>
              </a:lnSpc>
              <a:spcBef>
                <a:spcPct val="50000"/>
              </a:spcBef>
            </a:pPr>
            <a:r>
              <a:rPr lang="de-CH" sz="1000" b="1" dirty="0">
                <a:solidFill>
                  <a:srgbClr val="000000"/>
                </a:solidFill>
                <a:latin typeface="Arial" panose="020B0604020202020204" pitchFamily="34" charset="0"/>
              </a:rPr>
              <a:t>Simulation</a:t>
            </a:r>
          </a:p>
          <a:p>
            <a:pPr lvl="1" eaLnBrk="0" hangingPunct="0">
              <a:lnSpc>
                <a:spcPct val="90000"/>
              </a:lnSpc>
              <a:spcBef>
                <a:spcPct val="50000"/>
              </a:spcBef>
            </a:pPr>
            <a:r>
              <a:rPr lang="de-CH" sz="1000" b="1" dirty="0">
                <a:solidFill>
                  <a:srgbClr val="000000"/>
                </a:solidFill>
                <a:latin typeface="Arial" panose="020B0604020202020204" pitchFamily="34" charset="0"/>
              </a:rPr>
              <a:t>Decision Trees</a:t>
            </a:r>
          </a:p>
          <a:p>
            <a:pPr lvl="1" eaLnBrk="0" hangingPunct="0">
              <a:lnSpc>
                <a:spcPct val="90000"/>
              </a:lnSpc>
              <a:spcBef>
                <a:spcPct val="50000"/>
              </a:spcBef>
            </a:pPr>
            <a:r>
              <a:rPr lang="de-CH" sz="1000" b="1" dirty="0">
                <a:solidFill>
                  <a:srgbClr val="000000"/>
                </a:solidFill>
                <a:latin typeface="Arial" panose="020B0604020202020204" pitchFamily="34" charset="0"/>
              </a:rPr>
              <a:t>Expert Judgment</a:t>
            </a:r>
            <a:endParaRPr lang="de-CH" sz="1200" b="1" dirty="0">
              <a:solidFill>
                <a:srgbClr val="000000"/>
              </a:solidFill>
              <a:latin typeface="Arial" panose="020B0604020202020204" pitchFamily="34" charset="0"/>
            </a:endParaRPr>
          </a:p>
          <a:p>
            <a:pPr eaLnBrk="0" hangingPunct="0">
              <a:lnSpc>
                <a:spcPct val="90000"/>
              </a:lnSpc>
              <a:spcBef>
                <a:spcPct val="50000"/>
              </a:spcBef>
            </a:pPr>
            <a:r>
              <a:rPr lang="de-CH" sz="1200" b="1" dirty="0">
                <a:solidFill>
                  <a:srgbClr val="000000"/>
                </a:solidFill>
                <a:latin typeface="Arial" panose="020B0604020202020204" pitchFamily="34" charset="0"/>
              </a:rPr>
              <a:t>Outputs</a:t>
            </a:r>
          </a:p>
          <a:p>
            <a:pPr lvl="1" eaLnBrk="0" hangingPunct="0">
              <a:lnSpc>
                <a:spcPct val="90000"/>
              </a:lnSpc>
              <a:spcBef>
                <a:spcPct val="50000"/>
              </a:spcBef>
            </a:pPr>
            <a:r>
              <a:rPr lang="de-CH" sz="1000" b="1" dirty="0">
                <a:solidFill>
                  <a:srgbClr val="000000"/>
                </a:solidFill>
                <a:latin typeface="Arial" panose="020B0604020202020204" pitchFamily="34" charset="0"/>
              </a:rPr>
              <a:t>Opportunities to pursue, threats to respond to</a:t>
            </a:r>
          </a:p>
          <a:p>
            <a:pPr lvl="1" eaLnBrk="0" hangingPunct="0">
              <a:lnSpc>
                <a:spcPct val="90000"/>
              </a:lnSpc>
              <a:spcBef>
                <a:spcPct val="50000"/>
              </a:spcBef>
            </a:pPr>
            <a:r>
              <a:rPr lang="de-CH" sz="1000" b="1" dirty="0">
                <a:solidFill>
                  <a:srgbClr val="000000"/>
                </a:solidFill>
                <a:latin typeface="Arial" panose="020B0604020202020204" pitchFamily="34" charset="0"/>
              </a:rPr>
              <a:t>Opportunities to ignore, threats to accept</a:t>
            </a:r>
          </a:p>
        </p:txBody>
      </p:sp>
      <p:sp>
        <p:nvSpPr>
          <p:cNvPr id="53254" name="Rectangle 6"/>
          <p:cNvSpPr>
            <a:spLocks noChangeArrowheads="1"/>
          </p:cNvSpPr>
          <p:nvPr/>
        </p:nvSpPr>
        <p:spPr bwMode="auto">
          <a:xfrm>
            <a:off x="4640263" y="2260600"/>
            <a:ext cx="2019300" cy="3663950"/>
          </a:xfrm>
          <a:prstGeom prst="rect">
            <a:avLst/>
          </a:prstGeom>
          <a:solidFill>
            <a:schemeClr val="bg1"/>
          </a:solidFill>
          <a:ln w="25400">
            <a:solidFill>
              <a:srgbClr val="B50069"/>
            </a:solidFill>
            <a:miter lim="800000"/>
            <a:headEnd/>
            <a:tailEnd/>
          </a:ln>
          <a:effectLst>
            <a:outerShdw dist="107763" dir="2700000" algn="ctr" rotWithShape="0">
              <a:srgbClr val="B50069"/>
            </a:outerShdw>
          </a:effectLst>
        </p:spPr>
        <p:txBody>
          <a:bodyPr lIns="90488" tIns="44450" rIns="90488" bIns="44450">
            <a:spAutoFit/>
          </a:bodyPr>
          <a:lstStyle>
            <a:lvl1pPr defTabSz="915988">
              <a:defRPr sz="2400">
                <a:solidFill>
                  <a:schemeClr val="tx1"/>
                </a:solidFill>
                <a:latin typeface="Times New Roman" panose="02020603050405020304" pitchFamily="18" charset="0"/>
              </a:defRPr>
            </a:lvl1pPr>
            <a:lvl2pPr marL="228600"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eaLnBrk="0" hangingPunct="0">
              <a:lnSpc>
                <a:spcPct val="90000"/>
              </a:lnSpc>
              <a:spcBef>
                <a:spcPct val="50000"/>
              </a:spcBef>
            </a:pPr>
            <a:r>
              <a:rPr lang="de-CH" sz="1200" b="1">
                <a:solidFill>
                  <a:srgbClr val="000000"/>
                </a:solidFill>
                <a:latin typeface="Arial" panose="020B0604020202020204" pitchFamily="34" charset="0"/>
              </a:rPr>
              <a:t>Response Development</a:t>
            </a:r>
          </a:p>
          <a:p>
            <a:pPr eaLnBrk="0" hangingPunct="0">
              <a:lnSpc>
                <a:spcPct val="90000"/>
              </a:lnSpc>
              <a:spcBef>
                <a:spcPct val="50000"/>
              </a:spcBef>
            </a:pPr>
            <a:r>
              <a:rPr lang="de-CH" sz="1200" b="1">
                <a:solidFill>
                  <a:srgbClr val="000000"/>
                </a:solidFill>
                <a:latin typeface="Arial" panose="020B0604020202020204" pitchFamily="34" charset="0"/>
              </a:rPr>
              <a:t>Inputs</a:t>
            </a:r>
          </a:p>
          <a:p>
            <a:pPr lvl="1" eaLnBrk="0" hangingPunct="0">
              <a:lnSpc>
                <a:spcPct val="90000"/>
              </a:lnSpc>
              <a:spcBef>
                <a:spcPct val="50000"/>
              </a:spcBef>
            </a:pPr>
            <a:r>
              <a:rPr lang="de-CH" sz="1000" b="1">
                <a:solidFill>
                  <a:srgbClr val="000000"/>
                </a:solidFill>
                <a:latin typeface="Arial" panose="020B0604020202020204" pitchFamily="34" charset="0"/>
              </a:rPr>
              <a:t>Opportunities to pursue, threats to respond to</a:t>
            </a:r>
          </a:p>
          <a:p>
            <a:pPr lvl="1" eaLnBrk="0" hangingPunct="0">
              <a:lnSpc>
                <a:spcPct val="90000"/>
              </a:lnSpc>
              <a:spcBef>
                <a:spcPct val="50000"/>
              </a:spcBef>
            </a:pPr>
            <a:r>
              <a:rPr lang="de-CH" sz="1000" b="1">
                <a:solidFill>
                  <a:srgbClr val="000000"/>
                </a:solidFill>
                <a:latin typeface="Arial" panose="020B0604020202020204" pitchFamily="34" charset="0"/>
              </a:rPr>
              <a:t>Opportunities to ignore, threats to accept</a:t>
            </a:r>
          </a:p>
          <a:p>
            <a:pPr eaLnBrk="0" hangingPunct="0">
              <a:lnSpc>
                <a:spcPct val="90000"/>
              </a:lnSpc>
              <a:spcBef>
                <a:spcPct val="50000"/>
              </a:spcBef>
            </a:pPr>
            <a:r>
              <a:rPr lang="de-CH" sz="1200" b="1">
                <a:solidFill>
                  <a:srgbClr val="000000"/>
                </a:solidFill>
                <a:latin typeface="Arial" panose="020B0604020202020204" pitchFamily="34" charset="0"/>
              </a:rPr>
              <a:t>Tools &amp; Techniques</a:t>
            </a:r>
          </a:p>
          <a:p>
            <a:pPr lvl="1" eaLnBrk="0" hangingPunct="0">
              <a:lnSpc>
                <a:spcPct val="90000"/>
              </a:lnSpc>
              <a:spcBef>
                <a:spcPct val="50000"/>
              </a:spcBef>
            </a:pPr>
            <a:r>
              <a:rPr lang="de-CH" sz="1000" b="1">
                <a:solidFill>
                  <a:srgbClr val="000000"/>
                </a:solidFill>
                <a:latin typeface="Arial" panose="020B0604020202020204" pitchFamily="34" charset="0"/>
              </a:rPr>
              <a:t>Procurement</a:t>
            </a:r>
          </a:p>
          <a:p>
            <a:pPr lvl="1" eaLnBrk="0" hangingPunct="0">
              <a:lnSpc>
                <a:spcPct val="90000"/>
              </a:lnSpc>
              <a:spcBef>
                <a:spcPct val="50000"/>
              </a:spcBef>
            </a:pPr>
            <a:r>
              <a:rPr lang="de-CH" sz="1000" b="1">
                <a:solidFill>
                  <a:srgbClr val="000000"/>
                </a:solidFill>
                <a:latin typeface="Arial" panose="020B0604020202020204" pitchFamily="34" charset="0"/>
              </a:rPr>
              <a:t>Contingency Planning</a:t>
            </a:r>
          </a:p>
          <a:p>
            <a:pPr lvl="1" eaLnBrk="0" hangingPunct="0">
              <a:lnSpc>
                <a:spcPct val="90000"/>
              </a:lnSpc>
              <a:spcBef>
                <a:spcPct val="50000"/>
              </a:spcBef>
            </a:pPr>
            <a:r>
              <a:rPr lang="de-CH" sz="1000" b="1">
                <a:solidFill>
                  <a:srgbClr val="000000"/>
                </a:solidFill>
                <a:latin typeface="Arial" panose="020B0604020202020204" pitchFamily="34" charset="0"/>
              </a:rPr>
              <a:t>Alternative Strategies</a:t>
            </a:r>
          </a:p>
          <a:p>
            <a:pPr lvl="1" eaLnBrk="0" hangingPunct="0">
              <a:lnSpc>
                <a:spcPct val="90000"/>
              </a:lnSpc>
              <a:spcBef>
                <a:spcPct val="50000"/>
              </a:spcBef>
            </a:pPr>
            <a:r>
              <a:rPr lang="de-CH" sz="1000" b="1">
                <a:solidFill>
                  <a:srgbClr val="000000"/>
                </a:solidFill>
                <a:latin typeface="Arial" panose="020B0604020202020204" pitchFamily="34" charset="0"/>
              </a:rPr>
              <a:t>Insurance</a:t>
            </a:r>
          </a:p>
          <a:p>
            <a:pPr eaLnBrk="0" hangingPunct="0">
              <a:lnSpc>
                <a:spcPct val="90000"/>
              </a:lnSpc>
              <a:spcBef>
                <a:spcPct val="50000"/>
              </a:spcBef>
            </a:pPr>
            <a:r>
              <a:rPr lang="de-CH" sz="1200" b="1">
                <a:solidFill>
                  <a:srgbClr val="000000"/>
                </a:solidFill>
                <a:latin typeface="Arial" panose="020B0604020202020204" pitchFamily="34" charset="0"/>
              </a:rPr>
              <a:t>Outputs</a:t>
            </a:r>
          </a:p>
          <a:p>
            <a:pPr lvl="1" eaLnBrk="0" hangingPunct="0">
              <a:lnSpc>
                <a:spcPct val="90000"/>
              </a:lnSpc>
              <a:spcBef>
                <a:spcPct val="50000"/>
              </a:spcBef>
            </a:pPr>
            <a:r>
              <a:rPr lang="de-CH" sz="1000" b="1">
                <a:solidFill>
                  <a:srgbClr val="000000"/>
                </a:solidFill>
                <a:latin typeface="Arial" panose="020B0604020202020204" pitchFamily="34" charset="0"/>
              </a:rPr>
              <a:t>Risk Management Plan</a:t>
            </a:r>
          </a:p>
          <a:p>
            <a:pPr lvl="1" eaLnBrk="0" hangingPunct="0">
              <a:lnSpc>
                <a:spcPct val="90000"/>
              </a:lnSpc>
              <a:spcBef>
                <a:spcPct val="50000"/>
              </a:spcBef>
            </a:pPr>
            <a:r>
              <a:rPr lang="de-CH" sz="1000" b="1">
                <a:solidFill>
                  <a:srgbClr val="000000"/>
                </a:solidFill>
                <a:latin typeface="Arial" panose="020B0604020202020204" pitchFamily="34" charset="0"/>
              </a:rPr>
              <a:t>Inputs to other Processes</a:t>
            </a:r>
          </a:p>
          <a:p>
            <a:pPr lvl="1" eaLnBrk="0" hangingPunct="0">
              <a:lnSpc>
                <a:spcPct val="90000"/>
              </a:lnSpc>
              <a:spcBef>
                <a:spcPct val="50000"/>
              </a:spcBef>
            </a:pPr>
            <a:r>
              <a:rPr lang="de-CH" sz="1000" b="1">
                <a:solidFill>
                  <a:srgbClr val="000000"/>
                </a:solidFill>
                <a:latin typeface="Arial" panose="020B0604020202020204" pitchFamily="34" charset="0"/>
              </a:rPr>
              <a:t>Contingency Plans</a:t>
            </a:r>
          </a:p>
          <a:p>
            <a:pPr lvl="1" eaLnBrk="0" hangingPunct="0">
              <a:lnSpc>
                <a:spcPct val="90000"/>
              </a:lnSpc>
              <a:spcBef>
                <a:spcPct val="50000"/>
              </a:spcBef>
            </a:pPr>
            <a:r>
              <a:rPr lang="de-CH" sz="1000" b="1">
                <a:solidFill>
                  <a:srgbClr val="000000"/>
                </a:solidFill>
                <a:latin typeface="Arial" panose="020B0604020202020204" pitchFamily="34" charset="0"/>
              </a:rPr>
              <a:t>Reserves</a:t>
            </a:r>
          </a:p>
          <a:p>
            <a:pPr lvl="1" eaLnBrk="0" hangingPunct="0">
              <a:lnSpc>
                <a:spcPct val="90000"/>
              </a:lnSpc>
              <a:spcBef>
                <a:spcPct val="50000"/>
              </a:spcBef>
            </a:pPr>
            <a:r>
              <a:rPr lang="de-CH" sz="1000" b="1">
                <a:solidFill>
                  <a:srgbClr val="000000"/>
                </a:solidFill>
                <a:latin typeface="Arial" panose="020B0604020202020204" pitchFamily="34" charset="0"/>
              </a:rPr>
              <a:t>Contractual Agreements</a:t>
            </a:r>
          </a:p>
        </p:txBody>
      </p:sp>
      <p:sp>
        <p:nvSpPr>
          <p:cNvPr id="53255" name="Rectangle 7"/>
          <p:cNvSpPr>
            <a:spLocks noChangeArrowheads="1"/>
          </p:cNvSpPr>
          <p:nvPr/>
        </p:nvSpPr>
        <p:spPr bwMode="auto">
          <a:xfrm>
            <a:off x="6821488" y="2260600"/>
            <a:ext cx="2197100" cy="2813050"/>
          </a:xfrm>
          <a:prstGeom prst="rect">
            <a:avLst/>
          </a:prstGeom>
          <a:solidFill>
            <a:schemeClr val="bg1"/>
          </a:solidFill>
          <a:ln w="25400">
            <a:solidFill>
              <a:srgbClr val="B50069"/>
            </a:solidFill>
            <a:miter lim="800000"/>
            <a:headEnd/>
            <a:tailEnd/>
          </a:ln>
          <a:effectLst>
            <a:outerShdw dist="107763" dir="2700000" algn="ctr" rotWithShape="0">
              <a:srgbClr val="B50069"/>
            </a:outerShdw>
          </a:effectLst>
        </p:spPr>
        <p:txBody>
          <a:bodyPr lIns="90488" tIns="44450" rIns="90488" bIns="44450">
            <a:spAutoFit/>
          </a:bodyPr>
          <a:lstStyle>
            <a:lvl1pPr defTabSz="915988">
              <a:defRPr sz="2400">
                <a:solidFill>
                  <a:schemeClr val="tx1"/>
                </a:solidFill>
                <a:latin typeface="Times New Roman" panose="02020603050405020304" pitchFamily="18" charset="0"/>
              </a:defRPr>
            </a:lvl1pPr>
            <a:lvl2pPr marL="228600"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eaLnBrk="0" hangingPunct="0">
              <a:lnSpc>
                <a:spcPct val="90000"/>
              </a:lnSpc>
              <a:spcBef>
                <a:spcPct val="50000"/>
              </a:spcBef>
            </a:pPr>
            <a:r>
              <a:rPr lang="de-CH" sz="1200" b="1">
                <a:solidFill>
                  <a:srgbClr val="000000"/>
                </a:solidFill>
                <a:latin typeface="Arial" panose="020B0604020202020204" pitchFamily="34" charset="0"/>
              </a:rPr>
              <a:t>Response Control</a:t>
            </a:r>
          </a:p>
          <a:p>
            <a:pPr eaLnBrk="0" hangingPunct="0">
              <a:lnSpc>
                <a:spcPct val="90000"/>
              </a:lnSpc>
              <a:spcBef>
                <a:spcPct val="50000"/>
              </a:spcBef>
            </a:pPr>
            <a:r>
              <a:rPr lang="de-CH" sz="1200" b="1">
                <a:solidFill>
                  <a:srgbClr val="000000"/>
                </a:solidFill>
                <a:latin typeface="Arial" panose="020B0604020202020204" pitchFamily="34" charset="0"/>
              </a:rPr>
              <a:t>Inputs</a:t>
            </a:r>
          </a:p>
          <a:p>
            <a:pPr lvl="1" eaLnBrk="0" hangingPunct="0">
              <a:lnSpc>
                <a:spcPct val="90000"/>
              </a:lnSpc>
              <a:spcBef>
                <a:spcPct val="50000"/>
              </a:spcBef>
            </a:pPr>
            <a:r>
              <a:rPr lang="de-CH" sz="1000" b="1">
                <a:solidFill>
                  <a:srgbClr val="000000"/>
                </a:solidFill>
                <a:latin typeface="Arial" panose="020B0604020202020204" pitchFamily="34" charset="0"/>
              </a:rPr>
              <a:t>Risk Management Plan</a:t>
            </a:r>
          </a:p>
          <a:p>
            <a:pPr lvl="1" eaLnBrk="0" hangingPunct="0">
              <a:lnSpc>
                <a:spcPct val="90000"/>
              </a:lnSpc>
              <a:spcBef>
                <a:spcPct val="50000"/>
              </a:spcBef>
            </a:pPr>
            <a:r>
              <a:rPr lang="de-CH" sz="1000" b="1">
                <a:solidFill>
                  <a:srgbClr val="000000"/>
                </a:solidFill>
                <a:latin typeface="Arial" panose="020B0604020202020204" pitchFamily="34" charset="0"/>
              </a:rPr>
              <a:t>Actual Risk Events</a:t>
            </a:r>
          </a:p>
          <a:p>
            <a:pPr lvl="1" eaLnBrk="0" hangingPunct="0">
              <a:lnSpc>
                <a:spcPct val="90000"/>
              </a:lnSpc>
              <a:spcBef>
                <a:spcPct val="50000"/>
              </a:spcBef>
            </a:pPr>
            <a:r>
              <a:rPr lang="de-CH" sz="1000" b="1">
                <a:solidFill>
                  <a:srgbClr val="000000"/>
                </a:solidFill>
                <a:latin typeface="Arial" panose="020B0604020202020204" pitchFamily="34" charset="0"/>
              </a:rPr>
              <a:t>Additional Risk Identification</a:t>
            </a:r>
          </a:p>
          <a:p>
            <a:pPr eaLnBrk="0" hangingPunct="0">
              <a:lnSpc>
                <a:spcPct val="90000"/>
              </a:lnSpc>
              <a:spcBef>
                <a:spcPct val="50000"/>
              </a:spcBef>
            </a:pPr>
            <a:r>
              <a:rPr lang="de-CH" sz="1200" b="1">
                <a:solidFill>
                  <a:srgbClr val="000000"/>
                </a:solidFill>
                <a:latin typeface="Arial" panose="020B0604020202020204" pitchFamily="34" charset="0"/>
              </a:rPr>
              <a:t>Tools &amp; Techniques</a:t>
            </a:r>
          </a:p>
          <a:p>
            <a:pPr lvl="1" eaLnBrk="0" hangingPunct="0">
              <a:lnSpc>
                <a:spcPct val="90000"/>
              </a:lnSpc>
              <a:spcBef>
                <a:spcPct val="50000"/>
              </a:spcBef>
            </a:pPr>
            <a:r>
              <a:rPr lang="de-CH" sz="1000" b="1">
                <a:solidFill>
                  <a:srgbClr val="000000"/>
                </a:solidFill>
                <a:latin typeface="Arial" panose="020B0604020202020204" pitchFamily="34" charset="0"/>
              </a:rPr>
              <a:t>Workarounds</a:t>
            </a:r>
          </a:p>
          <a:p>
            <a:pPr lvl="1" eaLnBrk="0" hangingPunct="0">
              <a:lnSpc>
                <a:spcPct val="90000"/>
              </a:lnSpc>
              <a:spcBef>
                <a:spcPct val="50000"/>
              </a:spcBef>
            </a:pPr>
            <a:r>
              <a:rPr lang="de-CH" sz="1000" b="1">
                <a:solidFill>
                  <a:srgbClr val="000000"/>
                </a:solidFill>
                <a:latin typeface="Arial" panose="020B0604020202020204" pitchFamily="34" charset="0"/>
              </a:rPr>
              <a:t>Additional Risk Response Development</a:t>
            </a:r>
          </a:p>
          <a:p>
            <a:pPr eaLnBrk="0" hangingPunct="0">
              <a:lnSpc>
                <a:spcPct val="90000"/>
              </a:lnSpc>
              <a:spcBef>
                <a:spcPct val="50000"/>
              </a:spcBef>
            </a:pPr>
            <a:r>
              <a:rPr lang="de-CH" sz="1200" b="1">
                <a:solidFill>
                  <a:srgbClr val="000000"/>
                </a:solidFill>
                <a:latin typeface="Arial" panose="020B0604020202020204" pitchFamily="34" charset="0"/>
              </a:rPr>
              <a:t>Outputs</a:t>
            </a:r>
          </a:p>
          <a:p>
            <a:pPr lvl="1" eaLnBrk="0" hangingPunct="0">
              <a:lnSpc>
                <a:spcPct val="90000"/>
              </a:lnSpc>
              <a:spcBef>
                <a:spcPct val="50000"/>
              </a:spcBef>
            </a:pPr>
            <a:r>
              <a:rPr lang="de-CH" sz="1000" b="1">
                <a:solidFill>
                  <a:srgbClr val="000000"/>
                </a:solidFill>
                <a:latin typeface="Arial" panose="020B0604020202020204" pitchFamily="34" charset="0"/>
              </a:rPr>
              <a:t>Corrective Action</a:t>
            </a:r>
          </a:p>
          <a:p>
            <a:pPr lvl="1" eaLnBrk="0" hangingPunct="0">
              <a:lnSpc>
                <a:spcPct val="90000"/>
              </a:lnSpc>
              <a:spcBef>
                <a:spcPct val="50000"/>
              </a:spcBef>
            </a:pPr>
            <a:r>
              <a:rPr lang="de-CH" sz="1000" b="1">
                <a:solidFill>
                  <a:srgbClr val="000000"/>
                </a:solidFill>
                <a:latin typeface="Arial" panose="020B0604020202020204" pitchFamily="34" charset="0"/>
              </a:rPr>
              <a:t>Updates to Risk Management Plan</a:t>
            </a:r>
          </a:p>
        </p:txBody>
      </p:sp>
    </p:spTree>
    <p:extLst>
      <p:ext uri="{BB962C8B-B14F-4D97-AF65-F5344CB8AC3E}">
        <p14:creationId xmlns:p14="http://schemas.microsoft.com/office/powerpoint/2010/main" xmlns="" val="1854649561"/>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0600" y="2362200"/>
            <a:ext cx="7772400" cy="1199704"/>
          </a:xfrm>
        </p:spPr>
        <p:txBody>
          <a:bodyPr/>
          <a:lstStyle/>
          <a:p>
            <a:pPr algn="l"/>
            <a:r>
              <a:rPr lang="en-US" sz="2400" b="1" dirty="0">
                <a:solidFill>
                  <a:schemeClr val="tx1"/>
                </a:solidFill>
                <a:latin typeface="Arial" panose="020B0604020202020204" pitchFamily="34" charset="0"/>
                <a:cs typeface="Arial" panose="020B0604020202020204" pitchFamily="34" charset="0"/>
              </a:rPr>
              <a:t>Lesson 8: Planning Project Procurements</a:t>
            </a:r>
            <a:br>
              <a:rPr lang="en-US" sz="2400" b="1" dirty="0">
                <a:solidFill>
                  <a:schemeClr val="tx1"/>
                </a:solidFill>
                <a:latin typeface="Arial" panose="020B0604020202020204" pitchFamily="34" charset="0"/>
                <a:cs typeface="Arial" panose="020B0604020202020204" pitchFamily="34" charset="0"/>
              </a:rPr>
            </a:br>
            <a:r>
              <a:rPr lang="en-US" sz="2400" dirty="0">
                <a:solidFill>
                  <a:schemeClr val="tx1"/>
                </a:solidFill>
                <a:latin typeface="Arial" panose="020B0604020202020204" pitchFamily="34" charset="0"/>
                <a:cs typeface="Arial" panose="020B0604020202020204" pitchFamily="34" charset="0"/>
              </a:rPr>
              <a:t>Topic 8A: Plan Project Procurements</a:t>
            </a:r>
            <a:br>
              <a:rPr lang="en-US" sz="2400" dirty="0">
                <a:solidFill>
                  <a:schemeClr val="tx1"/>
                </a:solidFill>
                <a:latin typeface="Arial" panose="020B0604020202020204" pitchFamily="34" charset="0"/>
                <a:cs typeface="Arial" panose="020B0604020202020204" pitchFamily="34" charset="0"/>
              </a:rPr>
            </a:br>
            <a:r>
              <a:rPr lang="en-US" sz="2400" dirty="0">
                <a:solidFill>
                  <a:schemeClr val="tx1"/>
                </a:solidFill>
                <a:latin typeface="Arial" panose="020B0604020202020204" pitchFamily="34" charset="0"/>
                <a:cs typeface="Arial" panose="020B0604020202020204" pitchFamily="34" charset="0"/>
              </a:rPr>
              <a:t>Topic 8B: Prepare a Procurement Statement Of Work</a:t>
            </a:r>
            <a:br>
              <a:rPr lang="en-US" sz="2400" dirty="0">
                <a:solidFill>
                  <a:schemeClr val="tx1"/>
                </a:solidFill>
                <a:latin typeface="Arial" panose="020B0604020202020204" pitchFamily="34" charset="0"/>
                <a:cs typeface="Arial" panose="020B0604020202020204" pitchFamily="34" charset="0"/>
              </a:rPr>
            </a:br>
            <a:r>
              <a:rPr lang="en-US" sz="2400" dirty="0">
                <a:solidFill>
                  <a:schemeClr val="tx1"/>
                </a:solidFill>
                <a:latin typeface="Arial" panose="020B0604020202020204" pitchFamily="34" charset="0"/>
                <a:cs typeface="Arial" panose="020B0604020202020204" pitchFamily="34" charset="0"/>
              </a:rPr>
              <a:t>Topic 8C: Prepare a Procurement Document</a:t>
            </a:r>
          </a:p>
          <a:p>
            <a:pPr algn="l"/>
            <a:endParaRPr lang="en-US" sz="2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898542888"/>
      </p:ext>
    </p:extLst>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1778" name="Rectangle 2"/>
          <p:cNvSpPr>
            <a:spLocks noGrp="1" noChangeArrowheads="1"/>
          </p:cNvSpPr>
          <p:nvPr>
            <p:ph type="ctrTitle"/>
          </p:nvPr>
        </p:nvSpPr>
        <p:spPr>
          <a:xfrm>
            <a:off x="808831" y="3733800"/>
            <a:ext cx="7772400" cy="1066800"/>
          </a:xfrm>
        </p:spPr>
        <p:txBody>
          <a:bodyPr/>
          <a:lstStyle/>
          <a:p>
            <a:pPr algn="ctr"/>
            <a:r>
              <a:rPr lang="en-US" sz="2800" b="1" dirty="0" smtClean="0">
                <a:solidFill>
                  <a:schemeClr val="tx1"/>
                </a:solidFill>
                <a:latin typeface="Arial" panose="020B0604020202020204" pitchFamily="34" charset="0"/>
                <a:cs typeface="Arial" panose="020B0604020202020204" pitchFamily="34" charset="0"/>
              </a:rPr>
              <a:t>in</a:t>
            </a:r>
            <a:br>
              <a:rPr lang="en-US" sz="2800" b="1" dirty="0" smtClean="0">
                <a:solidFill>
                  <a:schemeClr val="tx1"/>
                </a:solidFill>
                <a:latin typeface="Arial" panose="020B0604020202020204" pitchFamily="34" charset="0"/>
                <a:cs typeface="Arial" panose="020B0604020202020204" pitchFamily="34" charset="0"/>
              </a:rPr>
            </a:br>
            <a:r>
              <a:rPr lang="en-US" sz="2800" b="1" dirty="0" smtClean="0">
                <a:solidFill>
                  <a:schemeClr val="tx1"/>
                </a:solidFill>
                <a:latin typeface="Arial" panose="020B0604020202020204" pitchFamily="34" charset="0"/>
                <a:cs typeface="Arial" panose="020B0604020202020204" pitchFamily="34" charset="0"/>
              </a:rPr>
              <a:t> Project Procurement Management</a:t>
            </a:r>
            <a:br>
              <a:rPr lang="en-US" sz="2800" b="1" dirty="0" smtClean="0">
                <a:solidFill>
                  <a:schemeClr val="tx1"/>
                </a:solidFill>
                <a:latin typeface="Arial" panose="020B0604020202020204" pitchFamily="34" charset="0"/>
                <a:cs typeface="Arial" panose="020B0604020202020204" pitchFamily="34" charset="0"/>
              </a:rPr>
            </a:br>
            <a:r>
              <a:rPr lang="en-US" sz="2800" b="1" dirty="0" smtClean="0">
                <a:solidFill>
                  <a:schemeClr val="tx1"/>
                </a:solidFill>
                <a:latin typeface="Arial" panose="020B0604020202020204" pitchFamily="34" charset="0"/>
                <a:cs typeface="Arial" panose="020B0604020202020204" pitchFamily="34" charset="0"/>
              </a:rPr>
              <a:t/>
            </a:r>
            <a:br>
              <a:rPr lang="en-US" sz="2800" b="1" dirty="0" smtClean="0">
                <a:solidFill>
                  <a:schemeClr val="tx1"/>
                </a:solidFill>
                <a:latin typeface="Arial" panose="020B0604020202020204" pitchFamily="34" charset="0"/>
                <a:cs typeface="Arial" panose="020B0604020202020204" pitchFamily="34" charset="0"/>
              </a:rPr>
            </a:br>
            <a:endParaRPr lang="en-US" sz="2800" b="1" dirty="0">
              <a:solidFill>
                <a:schemeClr val="tx1"/>
              </a:solidFill>
              <a:latin typeface="Arial" panose="020B0604020202020204" pitchFamily="34" charset="0"/>
              <a:cs typeface="Arial" panose="020B0604020202020204" pitchFamily="34" charset="0"/>
            </a:endParaRPr>
          </a:p>
        </p:txBody>
      </p:sp>
      <p:sp>
        <p:nvSpPr>
          <p:cNvPr id="2" name="Rectangle 1"/>
          <p:cNvSpPr/>
          <p:nvPr/>
        </p:nvSpPr>
        <p:spPr>
          <a:xfrm>
            <a:off x="990600" y="1981200"/>
            <a:ext cx="7408862" cy="954107"/>
          </a:xfrm>
          <a:prstGeom prst="rect">
            <a:avLst/>
          </a:prstGeom>
        </p:spPr>
        <p:txBody>
          <a:bodyPr wrap="square">
            <a:spAutoFit/>
          </a:bodyPr>
          <a:lstStyle/>
          <a:p>
            <a:pPr algn="ctr"/>
            <a:r>
              <a:rPr lang="en-US" sz="2800" b="1" dirty="0"/>
              <a:t>Key indicators for</a:t>
            </a:r>
            <a:br>
              <a:rPr lang="en-US" sz="2800" b="1" dirty="0"/>
            </a:br>
            <a:r>
              <a:rPr lang="en-US" sz="2800" b="1" dirty="0"/>
              <a:t>Monitoring and controlling</a:t>
            </a:r>
            <a:endParaRPr lang="en-US" sz="2800" dirty="0"/>
          </a:p>
        </p:txBody>
      </p:sp>
    </p:spTree>
    <p:extLst>
      <p:ext uri="{BB962C8B-B14F-4D97-AF65-F5344CB8AC3E}">
        <p14:creationId xmlns:p14="http://schemas.microsoft.com/office/powerpoint/2010/main" xmlns="" val="2649593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153400" y="6553200"/>
            <a:ext cx="990600" cy="304800"/>
          </a:xfrm>
        </p:spPr>
        <p:txBody>
          <a:bodyPr/>
          <a:lstStyle/>
          <a:p>
            <a:fld id="{FFE7D5CF-A500-478D-9F8E-6B86AF5D99A2}" type="slidenum">
              <a:rPr lang="en-US">
                <a:solidFill>
                  <a:srgbClr val="000000"/>
                </a:solidFill>
              </a:rPr>
              <a:pPr/>
              <a:t>5</a:t>
            </a:fld>
            <a:endParaRPr lang="en-US">
              <a:solidFill>
                <a:srgbClr val="000000"/>
              </a:solidFill>
            </a:endParaRPr>
          </a:p>
        </p:txBody>
      </p:sp>
      <p:sp>
        <p:nvSpPr>
          <p:cNvPr id="358402" name="Rectangle 2"/>
          <p:cNvSpPr>
            <a:spLocks noGrp="1" noChangeArrowheads="1"/>
          </p:cNvSpPr>
          <p:nvPr>
            <p:ph type="title"/>
          </p:nvPr>
        </p:nvSpPr>
        <p:spPr/>
        <p:txBody>
          <a:bodyPr/>
          <a:lstStyle/>
          <a:p>
            <a:r>
              <a:rPr lang="en-US"/>
              <a:t>Learning Objectives</a:t>
            </a:r>
          </a:p>
        </p:txBody>
      </p:sp>
      <p:sp>
        <p:nvSpPr>
          <p:cNvPr id="358403" name="Rectangle 3"/>
          <p:cNvSpPr>
            <a:spLocks noGrp="1" noChangeArrowheads="1"/>
          </p:cNvSpPr>
          <p:nvPr>
            <p:ph type="body" idx="1"/>
          </p:nvPr>
        </p:nvSpPr>
        <p:spPr>
          <a:xfrm>
            <a:off x="304800" y="1295400"/>
            <a:ext cx="8534400" cy="5257800"/>
          </a:xfrm>
        </p:spPr>
        <p:txBody>
          <a:bodyPr/>
          <a:lstStyle/>
          <a:p>
            <a:pPr>
              <a:spcBef>
                <a:spcPct val="60000"/>
              </a:spcBef>
            </a:pPr>
            <a:r>
              <a:rPr lang="en-US"/>
              <a:t>Understand the importance of project procurement management and the increasing use of outsourcing for information technology projects.</a:t>
            </a:r>
          </a:p>
          <a:p>
            <a:pPr>
              <a:spcBef>
                <a:spcPct val="60000"/>
              </a:spcBef>
            </a:pPr>
            <a:r>
              <a:rPr lang="en-US"/>
              <a:t>Describe the work involved in planning purchases and acquisitions for projects, the contents of a procurement management plan and contract statement of work, and calculations involved in a make-or-buy analysis.</a:t>
            </a:r>
          </a:p>
          <a:p>
            <a:pPr>
              <a:spcBef>
                <a:spcPct val="60000"/>
              </a:spcBef>
            </a:pPr>
            <a:r>
              <a:rPr lang="en-US"/>
              <a:t>Discuss what is involved in planning contracting, including the creation of various procurement documents and evaluation criteria for sellers.</a:t>
            </a:r>
          </a:p>
        </p:txBody>
      </p:sp>
    </p:spTree>
    <p:extLst>
      <p:ext uri="{BB962C8B-B14F-4D97-AF65-F5344CB8AC3E}">
        <p14:creationId xmlns:p14="http://schemas.microsoft.com/office/powerpoint/2010/main" xmlns="" val="35974161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153400" y="6553200"/>
            <a:ext cx="990600" cy="304800"/>
          </a:xfrm>
        </p:spPr>
        <p:txBody>
          <a:bodyPr/>
          <a:lstStyle/>
          <a:p>
            <a:fld id="{7E052B07-5014-4BA7-AF1A-251A97B7933B}" type="slidenum">
              <a:rPr lang="en-US">
                <a:solidFill>
                  <a:srgbClr val="000000"/>
                </a:solidFill>
              </a:rPr>
              <a:pPr/>
              <a:t>6</a:t>
            </a:fld>
            <a:endParaRPr lang="en-US">
              <a:solidFill>
                <a:srgbClr val="000000"/>
              </a:solidFill>
            </a:endParaRPr>
          </a:p>
        </p:txBody>
      </p:sp>
      <p:sp>
        <p:nvSpPr>
          <p:cNvPr id="359426" name="Rectangle 2"/>
          <p:cNvSpPr>
            <a:spLocks noGrp="1" noChangeArrowheads="1"/>
          </p:cNvSpPr>
          <p:nvPr>
            <p:ph type="title"/>
          </p:nvPr>
        </p:nvSpPr>
        <p:spPr/>
        <p:txBody>
          <a:bodyPr/>
          <a:lstStyle/>
          <a:p>
            <a:r>
              <a:rPr lang="en-US"/>
              <a:t>Learning Objectives (cont’d)</a:t>
            </a:r>
          </a:p>
        </p:txBody>
      </p:sp>
      <p:sp>
        <p:nvSpPr>
          <p:cNvPr id="359427" name="Rectangle 3"/>
          <p:cNvSpPr>
            <a:spLocks noGrp="1" noChangeArrowheads="1"/>
          </p:cNvSpPr>
          <p:nvPr>
            <p:ph type="body" idx="1"/>
          </p:nvPr>
        </p:nvSpPr>
        <p:spPr/>
        <p:txBody>
          <a:bodyPr/>
          <a:lstStyle/>
          <a:p>
            <a:pPr algn="just"/>
            <a:r>
              <a:rPr lang="en-US" dirty="0"/>
              <a:t>Understand the process of requesting seller responses and the difference between proposals and bids.</a:t>
            </a:r>
          </a:p>
          <a:p>
            <a:pPr algn="just"/>
            <a:r>
              <a:rPr lang="en-US" dirty="0"/>
              <a:t>Describe the seller selection process and recognize different approaches for evaluating proposals or selecting suppliers.</a:t>
            </a:r>
          </a:p>
          <a:p>
            <a:pPr algn="just"/>
            <a:r>
              <a:rPr lang="en-US" dirty="0"/>
              <a:t>Discuss the importance of good contract administration.</a:t>
            </a:r>
          </a:p>
          <a:p>
            <a:pPr algn="just"/>
            <a:r>
              <a:rPr lang="en-US" dirty="0"/>
              <a:t>Describe the contract closure process.</a:t>
            </a:r>
          </a:p>
          <a:p>
            <a:pPr algn="just"/>
            <a:r>
              <a:rPr lang="en-US" dirty="0"/>
              <a:t>Discuss types of software available to assist in project procurement management.</a:t>
            </a:r>
          </a:p>
        </p:txBody>
      </p:sp>
    </p:spTree>
    <p:extLst>
      <p:ext uri="{BB962C8B-B14F-4D97-AF65-F5344CB8AC3E}">
        <p14:creationId xmlns:p14="http://schemas.microsoft.com/office/powerpoint/2010/main" xmlns="" val="39835222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153400" y="6553200"/>
            <a:ext cx="990600" cy="304800"/>
          </a:xfrm>
        </p:spPr>
        <p:txBody>
          <a:bodyPr/>
          <a:lstStyle/>
          <a:p>
            <a:fld id="{D636B47F-2BFB-4124-93FA-2B9FD326B696}" type="slidenum">
              <a:rPr lang="en-US">
                <a:solidFill>
                  <a:srgbClr val="000000"/>
                </a:solidFill>
              </a:rPr>
              <a:pPr/>
              <a:t>7</a:t>
            </a:fld>
            <a:endParaRPr lang="en-US">
              <a:solidFill>
                <a:srgbClr val="000000"/>
              </a:solidFill>
            </a:endParaRPr>
          </a:p>
        </p:txBody>
      </p:sp>
      <p:sp>
        <p:nvSpPr>
          <p:cNvPr id="332802" name="Rectangle 2"/>
          <p:cNvSpPr>
            <a:spLocks noGrp="1" noChangeArrowheads="1"/>
          </p:cNvSpPr>
          <p:nvPr>
            <p:ph type="title"/>
          </p:nvPr>
        </p:nvSpPr>
        <p:spPr/>
        <p:txBody>
          <a:bodyPr/>
          <a:lstStyle/>
          <a:p>
            <a:r>
              <a:rPr lang="en-US"/>
              <a:t>Importance of Project Procurement Management</a:t>
            </a:r>
          </a:p>
        </p:txBody>
      </p:sp>
      <p:sp>
        <p:nvSpPr>
          <p:cNvPr id="332803" name="Rectangle 3"/>
          <p:cNvSpPr>
            <a:spLocks noGrp="1" noChangeArrowheads="1"/>
          </p:cNvSpPr>
          <p:nvPr>
            <p:ph type="body" idx="1"/>
          </p:nvPr>
        </p:nvSpPr>
        <p:spPr>
          <a:xfrm>
            <a:off x="381000" y="1905000"/>
            <a:ext cx="8458200" cy="4267200"/>
          </a:xfrm>
        </p:spPr>
        <p:txBody>
          <a:bodyPr/>
          <a:lstStyle/>
          <a:p>
            <a:pPr marL="457200" indent="-457200" algn="just">
              <a:spcBef>
                <a:spcPct val="60000"/>
              </a:spcBef>
            </a:pPr>
            <a:r>
              <a:rPr lang="en-US" b="1"/>
              <a:t>Procurement </a:t>
            </a:r>
            <a:r>
              <a:rPr lang="en-US"/>
              <a:t>means acquiring goods and/or services from an outside source.</a:t>
            </a:r>
          </a:p>
          <a:p>
            <a:pPr marL="457200" indent="-457200" algn="just">
              <a:spcBef>
                <a:spcPct val="60000"/>
              </a:spcBef>
            </a:pPr>
            <a:r>
              <a:rPr lang="en-US"/>
              <a:t>Other terms include purchasing and outsourcing.</a:t>
            </a:r>
          </a:p>
          <a:p>
            <a:pPr marL="457200" indent="-457200" algn="just">
              <a:spcBef>
                <a:spcPct val="60000"/>
              </a:spcBef>
            </a:pPr>
            <a:r>
              <a:rPr lang="en-US"/>
              <a:t>Experts predict that global spending on computer software and services will continue to grow.</a:t>
            </a:r>
          </a:p>
          <a:p>
            <a:pPr marL="457200" indent="-457200" algn="just">
              <a:spcBef>
                <a:spcPct val="60000"/>
              </a:spcBef>
            </a:pPr>
            <a:r>
              <a:rPr lang="en-US"/>
              <a:t>India is the leading country for U.S. offshore outsourcing.</a:t>
            </a:r>
          </a:p>
        </p:txBody>
      </p:sp>
    </p:spTree>
    <p:extLst>
      <p:ext uri="{BB962C8B-B14F-4D97-AF65-F5344CB8AC3E}">
        <p14:creationId xmlns:p14="http://schemas.microsoft.com/office/powerpoint/2010/main" xmlns="" val="20135027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153400" y="6553200"/>
            <a:ext cx="990600" cy="304800"/>
          </a:xfrm>
        </p:spPr>
        <p:txBody>
          <a:bodyPr/>
          <a:lstStyle/>
          <a:p>
            <a:fld id="{03BB242F-1EE7-484E-8832-7E4935F835F1}" type="slidenum">
              <a:rPr lang="en-US">
                <a:solidFill>
                  <a:srgbClr val="000000"/>
                </a:solidFill>
              </a:rPr>
              <a:pPr/>
              <a:t>8</a:t>
            </a:fld>
            <a:endParaRPr lang="en-US">
              <a:solidFill>
                <a:srgbClr val="000000"/>
              </a:solidFill>
            </a:endParaRPr>
          </a:p>
        </p:txBody>
      </p:sp>
      <p:sp>
        <p:nvSpPr>
          <p:cNvPr id="375810" name="Rectangle 2"/>
          <p:cNvSpPr>
            <a:spLocks noGrp="1" noChangeArrowheads="1"/>
          </p:cNvSpPr>
          <p:nvPr>
            <p:ph type="title"/>
          </p:nvPr>
        </p:nvSpPr>
        <p:spPr/>
        <p:txBody>
          <a:bodyPr/>
          <a:lstStyle/>
          <a:p>
            <a:r>
              <a:rPr lang="en-US"/>
              <a:t>Debates on Outsourcing</a:t>
            </a:r>
          </a:p>
        </p:txBody>
      </p:sp>
      <p:sp>
        <p:nvSpPr>
          <p:cNvPr id="375811" name="Rectangle 3"/>
          <p:cNvSpPr>
            <a:spLocks noGrp="1" noChangeArrowheads="1"/>
          </p:cNvSpPr>
          <p:nvPr>
            <p:ph type="body" idx="1"/>
          </p:nvPr>
        </p:nvSpPr>
        <p:spPr>
          <a:xfrm>
            <a:off x="381000" y="1524000"/>
            <a:ext cx="8458200" cy="4876800"/>
          </a:xfrm>
        </p:spPr>
        <p:txBody>
          <a:bodyPr/>
          <a:lstStyle/>
          <a:p>
            <a:pPr algn="just">
              <a:spcBef>
                <a:spcPct val="100000"/>
              </a:spcBef>
            </a:pPr>
            <a:r>
              <a:rPr lang="en-US" dirty="0"/>
              <a:t>Some companies, such as Wal-Mart, prefer to do no outsourcing at all, while others do a lot of outsourcing.</a:t>
            </a:r>
          </a:p>
          <a:p>
            <a:pPr algn="just">
              <a:spcBef>
                <a:spcPct val="100000"/>
              </a:spcBef>
            </a:pPr>
            <a:r>
              <a:rPr lang="en-US" dirty="0"/>
              <a:t>Most organizations do some form of outsourcing to meet their IT needs and spend most money within their own country.</a:t>
            </a:r>
          </a:p>
          <a:p>
            <a:pPr algn="just">
              <a:spcBef>
                <a:spcPct val="100000"/>
              </a:spcBef>
            </a:pPr>
            <a:r>
              <a:rPr lang="en-US" dirty="0"/>
              <a:t>The U.S. temporary workforce continues to grow as people work for temporary job agencies so they can more easily move from company to company.</a:t>
            </a:r>
          </a:p>
        </p:txBody>
      </p:sp>
    </p:spTree>
    <p:extLst>
      <p:ext uri="{BB962C8B-B14F-4D97-AF65-F5344CB8AC3E}">
        <p14:creationId xmlns:p14="http://schemas.microsoft.com/office/powerpoint/2010/main" xmlns="" val="28060618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153400" y="6553200"/>
            <a:ext cx="990600" cy="304800"/>
          </a:xfrm>
        </p:spPr>
        <p:txBody>
          <a:bodyPr/>
          <a:lstStyle/>
          <a:p>
            <a:fld id="{697A4956-249B-41F5-A654-32761B3F3E8D}" type="slidenum">
              <a:rPr lang="en-US">
                <a:solidFill>
                  <a:srgbClr val="000000"/>
                </a:solidFill>
              </a:rPr>
              <a:pPr/>
              <a:t>9</a:t>
            </a:fld>
            <a:endParaRPr lang="en-US">
              <a:solidFill>
                <a:srgbClr val="000000"/>
              </a:solidFill>
            </a:endParaRPr>
          </a:p>
        </p:txBody>
      </p:sp>
      <p:sp>
        <p:nvSpPr>
          <p:cNvPr id="333826" name="Rectangle 2"/>
          <p:cNvSpPr>
            <a:spLocks noGrp="1" noChangeArrowheads="1"/>
          </p:cNvSpPr>
          <p:nvPr>
            <p:ph type="title"/>
          </p:nvPr>
        </p:nvSpPr>
        <p:spPr/>
        <p:txBody>
          <a:bodyPr/>
          <a:lstStyle/>
          <a:p>
            <a:r>
              <a:rPr lang="en-US"/>
              <a:t>Why Outsource?</a:t>
            </a:r>
          </a:p>
        </p:txBody>
      </p:sp>
      <p:sp>
        <p:nvSpPr>
          <p:cNvPr id="333827" name="Rectangle 3"/>
          <p:cNvSpPr>
            <a:spLocks noGrp="1" noChangeArrowheads="1"/>
          </p:cNvSpPr>
          <p:nvPr>
            <p:ph type="body" idx="1"/>
          </p:nvPr>
        </p:nvSpPr>
        <p:spPr/>
        <p:txBody>
          <a:bodyPr/>
          <a:lstStyle/>
          <a:p>
            <a:pPr algn="just">
              <a:spcBef>
                <a:spcPct val="100000"/>
              </a:spcBef>
            </a:pPr>
            <a:r>
              <a:rPr lang="en-US" dirty="0"/>
              <a:t>To reduce both fixed and recurrent costs.</a:t>
            </a:r>
          </a:p>
          <a:p>
            <a:pPr algn="just">
              <a:spcBef>
                <a:spcPct val="100000"/>
              </a:spcBef>
            </a:pPr>
            <a:r>
              <a:rPr lang="en-US" dirty="0"/>
              <a:t>To allow the client organization to focus on its core business.</a:t>
            </a:r>
          </a:p>
          <a:p>
            <a:pPr algn="just">
              <a:spcBef>
                <a:spcPct val="100000"/>
              </a:spcBef>
            </a:pPr>
            <a:r>
              <a:rPr lang="en-US" dirty="0"/>
              <a:t>To access skills and technologies.</a:t>
            </a:r>
          </a:p>
          <a:p>
            <a:pPr algn="just">
              <a:spcBef>
                <a:spcPct val="100000"/>
              </a:spcBef>
            </a:pPr>
            <a:r>
              <a:rPr lang="en-US" dirty="0"/>
              <a:t>To provide flexibility.</a:t>
            </a:r>
          </a:p>
          <a:p>
            <a:pPr algn="just">
              <a:spcBef>
                <a:spcPct val="100000"/>
              </a:spcBef>
            </a:pPr>
            <a:r>
              <a:rPr lang="en-US" dirty="0"/>
              <a:t>To increase accountability.</a:t>
            </a:r>
          </a:p>
        </p:txBody>
      </p:sp>
    </p:spTree>
    <p:extLst>
      <p:ext uri="{BB962C8B-B14F-4D97-AF65-F5344CB8AC3E}">
        <p14:creationId xmlns:p14="http://schemas.microsoft.com/office/powerpoint/2010/main" xmlns="" val="36785132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153400" y="6553200"/>
            <a:ext cx="990600" cy="304800"/>
          </a:xfrm>
        </p:spPr>
        <p:txBody>
          <a:bodyPr/>
          <a:lstStyle/>
          <a:p>
            <a:fld id="{9BA22835-C36F-44BA-A7B9-3B75C2C4251A}" type="slidenum">
              <a:rPr lang="en-US">
                <a:solidFill>
                  <a:srgbClr val="000000"/>
                </a:solidFill>
              </a:rPr>
              <a:pPr/>
              <a:t>10</a:t>
            </a:fld>
            <a:endParaRPr lang="en-US">
              <a:solidFill>
                <a:srgbClr val="000000"/>
              </a:solidFill>
            </a:endParaRPr>
          </a:p>
        </p:txBody>
      </p:sp>
      <p:sp>
        <p:nvSpPr>
          <p:cNvPr id="376834" name="Rectangle 2"/>
          <p:cNvSpPr>
            <a:spLocks noGrp="1" noChangeArrowheads="1"/>
          </p:cNvSpPr>
          <p:nvPr>
            <p:ph type="title"/>
          </p:nvPr>
        </p:nvSpPr>
        <p:spPr/>
        <p:txBody>
          <a:bodyPr/>
          <a:lstStyle/>
          <a:p>
            <a:r>
              <a:rPr lang="en-US"/>
              <a:t>Contracts</a:t>
            </a:r>
          </a:p>
        </p:txBody>
      </p:sp>
      <p:sp>
        <p:nvSpPr>
          <p:cNvPr id="376835" name="Rectangle 3"/>
          <p:cNvSpPr>
            <a:spLocks noGrp="1" noChangeArrowheads="1"/>
          </p:cNvSpPr>
          <p:nvPr>
            <p:ph type="body" idx="1"/>
          </p:nvPr>
        </p:nvSpPr>
        <p:spPr>
          <a:xfrm>
            <a:off x="381000" y="1371600"/>
            <a:ext cx="8458200" cy="5181600"/>
          </a:xfrm>
        </p:spPr>
        <p:txBody>
          <a:bodyPr/>
          <a:lstStyle/>
          <a:p>
            <a:pPr algn="just">
              <a:spcBef>
                <a:spcPct val="50000"/>
              </a:spcBef>
            </a:pPr>
            <a:r>
              <a:rPr lang="en-US" dirty="0"/>
              <a:t>A</a:t>
            </a:r>
            <a:r>
              <a:rPr lang="en-US" b="1" dirty="0"/>
              <a:t> contract </a:t>
            </a:r>
            <a:r>
              <a:rPr lang="en-US" dirty="0"/>
              <a:t>is</a:t>
            </a:r>
            <a:r>
              <a:rPr lang="en-US" b="1" dirty="0"/>
              <a:t> </a:t>
            </a:r>
            <a:r>
              <a:rPr lang="en-US" dirty="0"/>
              <a:t>a mutually binding agreement that obligates the seller to provide the specified products or services and obligates the buyer to pay for them.</a:t>
            </a:r>
          </a:p>
          <a:p>
            <a:pPr algn="just">
              <a:spcBef>
                <a:spcPct val="50000"/>
              </a:spcBef>
            </a:pPr>
            <a:r>
              <a:rPr lang="en-US" dirty="0"/>
              <a:t>Contracts can clarify responsibilities and sharpen focus on key deliverables of a project.</a:t>
            </a:r>
          </a:p>
          <a:p>
            <a:pPr algn="just">
              <a:spcBef>
                <a:spcPct val="50000"/>
              </a:spcBef>
            </a:pPr>
            <a:r>
              <a:rPr lang="en-US" dirty="0"/>
              <a:t>Because contracts are legally binding, there is more accountability for delivering the work as stated in the contract.</a:t>
            </a:r>
          </a:p>
          <a:p>
            <a:pPr algn="just">
              <a:spcBef>
                <a:spcPct val="50000"/>
              </a:spcBef>
            </a:pPr>
            <a:r>
              <a:rPr lang="en-US" dirty="0"/>
              <a:t>A recent trend in outsourcing is the increasing size of contracts.</a:t>
            </a:r>
          </a:p>
        </p:txBody>
      </p:sp>
    </p:spTree>
    <p:extLst>
      <p:ext uri="{BB962C8B-B14F-4D97-AF65-F5344CB8AC3E}">
        <p14:creationId xmlns:p14="http://schemas.microsoft.com/office/powerpoint/2010/main" xmlns="" val="13410830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153400" y="6553200"/>
            <a:ext cx="990600" cy="304800"/>
          </a:xfrm>
        </p:spPr>
        <p:txBody>
          <a:bodyPr/>
          <a:lstStyle/>
          <a:p>
            <a:fld id="{A8250E24-BFDC-4259-A2D0-ED360F9E0020}" type="slidenum">
              <a:rPr lang="en-US">
                <a:solidFill>
                  <a:srgbClr val="000000"/>
                </a:solidFill>
              </a:rPr>
              <a:pPr/>
              <a:t>11</a:t>
            </a:fld>
            <a:endParaRPr lang="en-US">
              <a:solidFill>
                <a:srgbClr val="000000"/>
              </a:solidFill>
            </a:endParaRPr>
          </a:p>
        </p:txBody>
      </p:sp>
      <p:sp>
        <p:nvSpPr>
          <p:cNvPr id="334850" name="Rectangle 2"/>
          <p:cNvSpPr>
            <a:spLocks noGrp="1" noChangeArrowheads="1"/>
          </p:cNvSpPr>
          <p:nvPr>
            <p:ph type="title"/>
          </p:nvPr>
        </p:nvSpPr>
        <p:spPr/>
        <p:txBody>
          <a:bodyPr/>
          <a:lstStyle/>
          <a:p>
            <a:r>
              <a:rPr lang="en-US"/>
              <a:t>Project Procurement Management Processes</a:t>
            </a:r>
          </a:p>
        </p:txBody>
      </p:sp>
      <p:sp>
        <p:nvSpPr>
          <p:cNvPr id="334851" name="Rectangle 3"/>
          <p:cNvSpPr>
            <a:spLocks noGrp="1" noChangeArrowheads="1"/>
          </p:cNvSpPr>
          <p:nvPr>
            <p:ph type="body" idx="1"/>
          </p:nvPr>
        </p:nvSpPr>
        <p:spPr>
          <a:xfrm>
            <a:off x="304800" y="1600200"/>
            <a:ext cx="8458200" cy="4572000"/>
          </a:xfrm>
        </p:spPr>
        <p:txBody>
          <a:bodyPr/>
          <a:lstStyle/>
          <a:p>
            <a:pPr marL="457200" indent="-457200">
              <a:lnSpc>
                <a:spcPct val="90000"/>
              </a:lnSpc>
            </a:pPr>
            <a:r>
              <a:rPr lang="en-US" b="1"/>
              <a:t>Project procurement management</a:t>
            </a:r>
            <a:r>
              <a:rPr lang="en-US"/>
              <a:t>: Acquiring goods and services for a project from outside the performing organization.</a:t>
            </a:r>
          </a:p>
          <a:p>
            <a:pPr marL="457200" indent="-457200">
              <a:lnSpc>
                <a:spcPct val="90000"/>
              </a:lnSpc>
            </a:pPr>
            <a:r>
              <a:rPr lang="en-US"/>
              <a:t>Processes include:</a:t>
            </a:r>
          </a:p>
          <a:p>
            <a:pPr marL="1027113" lvl="1" indent="-455613"/>
            <a:r>
              <a:rPr lang="en-US" b="1"/>
              <a:t>Planning purchases and acquisitions</a:t>
            </a:r>
            <a:r>
              <a:rPr lang="en-US"/>
              <a:t>: Determining what to procure, when, and how.</a:t>
            </a:r>
          </a:p>
          <a:p>
            <a:pPr marL="1027113" lvl="1" indent="-455613"/>
            <a:r>
              <a:rPr lang="en-US" b="1"/>
              <a:t>Planning contracting</a:t>
            </a:r>
            <a:r>
              <a:rPr lang="en-US"/>
              <a:t>: Describing requirements for the products or services desired from the procurement and identifying potential sources or </a:t>
            </a:r>
            <a:r>
              <a:rPr lang="en-US" b="1"/>
              <a:t>sellers </a:t>
            </a:r>
            <a:r>
              <a:rPr lang="en-US"/>
              <a:t>(contractors, suppliers, or providers who provide goods and services to other organizations).</a:t>
            </a:r>
          </a:p>
        </p:txBody>
      </p:sp>
    </p:spTree>
    <p:extLst>
      <p:ext uri="{BB962C8B-B14F-4D97-AF65-F5344CB8AC3E}">
        <p14:creationId xmlns:p14="http://schemas.microsoft.com/office/powerpoint/2010/main" xmlns="" val="393958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153400" y="6553200"/>
            <a:ext cx="990600" cy="304800"/>
          </a:xfrm>
        </p:spPr>
        <p:txBody>
          <a:bodyPr/>
          <a:lstStyle/>
          <a:p>
            <a:fld id="{49C31CAB-39F7-4265-A6D3-BCE416565491}" type="slidenum">
              <a:rPr lang="en-US">
                <a:solidFill>
                  <a:srgbClr val="000000"/>
                </a:solidFill>
              </a:rPr>
              <a:pPr/>
              <a:t>12</a:t>
            </a:fld>
            <a:endParaRPr lang="en-US">
              <a:solidFill>
                <a:srgbClr val="000000"/>
              </a:solidFill>
            </a:endParaRPr>
          </a:p>
        </p:txBody>
      </p:sp>
      <p:sp>
        <p:nvSpPr>
          <p:cNvPr id="377858" name="Rectangle 2"/>
          <p:cNvSpPr>
            <a:spLocks noGrp="1" noChangeArrowheads="1"/>
          </p:cNvSpPr>
          <p:nvPr>
            <p:ph type="title"/>
          </p:nvPr>
        </p:nvSpPr>
        <p:spPr/>
        <p:txBody>
          <a:bodyPr/>
          <a:lstStyle/>
          <a:p>
            <a:r>
              <a:rPr lang="en-US"/>
              <a:t>Project Procurement Management Processes (cont’d)</a:t>
            </a:r>
          </a:p>
        </p:txBody>
      </p:sp>
      <p:sp>
        <p:nvSpPr>
          <p:cNvPr id="377859" name="Rectangle 3"/>
          <p:cNvSpPr>
            <a:spLocks noGrp="1" noChangeArrowheads="1"/>
          </p:cNvSpPr>
          <p:nvPr>
            <p:ph type="body" idx="1"/>
          </p:nvPr>
        </p:nvSpPr>
        <p:spPr>
          <a:xfrm>
            <a:off x="381000" y="1752600"/>
            <a:ext cx="8458200" cy="4876800"/>
          </a:xfrm>
        </p:spPr>
        <p:txBody>
          <a:bodyPr/>
          <a:lstStyle/>
          <a:p>
            <a:r>
              <a:rPr lang="en-US" b="1"/>
              <a:t>Requesting seller responses</a:t>
            </a:r>
            <a:r>
              <a:rPr lang="en-US"/>
              <a:t>: Obtaining information, quotes, bids, offers, or proposals from sellers, as appropriate.</a:t>
            </a:r>
          </a:p>
          <a:p>
            <a:r>
              <a:rPr lang="en-US" b="1"/>
              <a:t>Selecting sellers</a:t>
            </a:r>
            <a:r>
              <a:rPr lang="en-US"/>
              <a:t>: Choosing from among potential suppliers through a process of evaluating potential sellers and negotiating the contract.</a:t>
            </a:r>
          </a:p>
          <a:p>
            <a:r>
              <a:rPr lang="en-US" b="1"/>
              <a:t>Administering the contract</a:t>
            </a:r>
            <a:r>
              <a:rPr lang="en-US"/>
              <a:t>: Managing the relationship with the selected seller.</a:t>
            </a:r>
          </a:p>
          <a:p>
            <a:r>
              <a:rPr lang="en-US" b="1"/>
              <a:t>Closing the contract</a:t>
            </a:r>
            <a:r>
              <a:rPr lang="en-US"/>
              <a:t>: Completing and settling each contract, including resolving any open items.</a:t>
            </a:r>
            <a:r>
              <a:rPr lang="en-US" sz="2400"/>
              <a:t> </a:t>
            </a:r>
          </a:p>
        </p:txBody>
      </p:sp>
    </p:spTree>
    <p:extLst>
      <p:ext uri="{BB962C8B-B14F-4D97-AF65-F5344CB8AC3E}">
        <p14:creationId xmlns:p14="http://schemas.microsoft.com/office/powerpoint/2010/main" xmlns="" val="8720857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153400" y="6553200"/>
            <a:ext cx="990600" cy="304800"/>
          </a:xfrm>
        </p:spPr>
        <p:txBody>
          <a:bodyPr/>
          <a:lstStyle/>
          <a:p>
            <a:fld id="{655C2106-D4B5-4366-A6CC-F191F49CE271}" type="slidenum">
              <a:rPr lang="en-US">
                <a:solidFill>
                  <a:srgbClr val="000000"/>
                </a:solidFill>
              </a:rPr>
              <a:pPr/>
              <a:t>13</a:t>
            </a:fld>
            <a:endParaRPr lang="en-US">
              <a:solidFill>
                <a:srgbClr val="000000"/>
              </a:solidFill>
            </a:endParaRPr>
          </a:p>
        </p:txBody>
      </p:sp>
      <p:sp>
        <p:nvSpPr>
          <p:cNvPr id="336898" name="Rectangle 2"/>
          <p:cNvSpPr>
            <a:spLocks noGrp="1" noChangeArrowheads="1"/>
          </p:cNvSpPr>
          <p:nvPr>
            <p:ph type="title"/>
          </p:nvPr>
        </p:nvSpPr>
        <p:spPr/>
        <p:txBody>
          <a:bodyPr/>
          <a:lstStyle/>
          <a:p>
            <a:r>
              <a:rPr lang="en-US"/>
              <a:t>Planning Purchases and Acquisitions</a:t>
            </a:r>
          </a:p>
        </p:txBody>
      </p:sp>
      <p:sp>
        <p:nvSpPr>
          <p:cNvPr id="336899" name="Rectangle 3"/>
          <p:cNvSpPr>
            <a:spLocks noGrp="1" noChangeArrowheads="1"/>
          </p:cNvSpPr>
          <p:nvPr>
            <p:ph type="body" idx="1"/>
          </p:nvPr>
        </p:nvSpPr>
        <p:spPr>
          <a:xfrm>
            <a:off x="381000" y="1371600"/>
            <a:ext cx="8185150" cy="4267200"/>
          </a:xfrm>
        </p:spPr>
        <p:txBody>
          <a:bodyPr/>
          <a:lstStyle/>
          <a:p>
            <a:pPr marL="457200" indent="-457200">
              <a:spcBef>
                <a:spcPct val="100000"/>
              </a:spcBef>
            </a:pPr>
            <a:r>
              <a:rPr lang="en-US"/>
              <a:t>Identifying which project needs can best be met by using products or services outside the organization.</a:t>
            </a:r>
          </a:p>
          <a:p>
            <a:pPr marL="457200" indent="-457200">
              <a:spcBef>
                <a:spcPct val="100000"/>
              </a:spcBef>
            </a:pPr>
            <a:r>
              <a:rPr lang="en-US"/>
              <a:t>If there is no need to buy any products or services from outside the organization, then there is no need to perform any of the other procurement management processes.</a:t>
            </a:r>
          </a:p>
        </p:txBody>
      </p:sp>
    </p:spTree>
    <p:extLst>
      <p:ext uri="{BB962C8B-B14F-4D97-AF65-F5344CB8AC3E}">
        <p14:creationId xmlns:p14="http://schemas.microsoft.com/office/powerpoint/2010/main" xmlns="" val="11146880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153400" y="6553200"/>
            <a:ext cx="990600" cy="304800"/>
          </a:xfrm>
        </p:spPr>
        <p:txBody>
          <a:bodyPr/>
          <a:lstStyle/>
          <a:p>
            <a:fld id="{08EC42D1-30BA-4FEF-9A96-492881239093}" type="slidenum">
              <a:rPr lang="en-US">
                <a:solidFill>
                  <a:srgbClr val="000000"/>
                </a:solidFill>
              </a:rPr>
              <a:pPr/>
              <a:t>14</a:t>
            </a:fld>
            <a:endParaRPr lang="en-US">
              <a:solidFill>
                <a:srgbClr val="000000"/>
              </a:solidFill>
            </a:endParaRPr>
          </a:p>
        </p:txBody>
      </p:sp>
      <p:sp>
        <p:nvSpPr>
          <p:cNvPr id="337922" name="Rectangle 2"/>
          <p:cNvSpPr>
            <a:spLocks noGrp="1" noChangeArrowheads="1"/>
          </p:cNvSpPr>
          <p:nvPr>
            <p:ph type="title"/>
          </p:nvPr>
        </p:nvSpPr>
        <p:spPr/>
        <p:txBody>
          <a:bodyPr/>
          <a:lstStyle/>
          <a:p>
            <a:r>
              <a:rPr lang="en-US"/>
              <a:t>What Went Right?</a:t>
            </a:r>
          </a:p>
        </p:txBody>
      </p:sp>
      <p:sp>
        <p:nvSpPr>
          <p:cNvPr id="337923" name="Rectangle 3"/>
          <p:cNvSpPr>
            <a:spLocks noGrp="1" noChangeArrowheads="1"/>
          </p:cNvSpPr>
          <p:nvPr>
            <p:ph type="body" idx="1"/>
          </p:nvPr>
        </p:nvSpPr>
        <p:spPr/>
        <p:txBody>
          <a:bodyPr/>
          <a:lstStyle/>
          <a:p>
            <a:pPr>
              <a:spcBef>
                <a:spcPct val="100000"/>
              </a:spcBef>
            </a:pPr>
            <a:r>
              <a:rPr lang="en-US"/>
              <a:t>Several organizations, such as The Boots Company PLC in England, outsource their IT services to save money compared with the cost of running the systems themselves.</a:t>
            </a:r>
          </a:p>
          <a:p>
            <a:pPr>
              <a:spcBef>
                <a:spcPct val="100000"/>
              </a:spcBef>
            </a:pPr>
            <a:r>
              <a:rPr lang="en-US"/>
              <a:t>Carefully planning procurement can also save millions of dollars, as the U.S. Air Force did by using a unit pricing strategy for a large office automation project.</a:t>
            </a:r>
          </a:p>
        </p:txBody>
      </p:sp>
    </p:spTree>
    <p:extLst>
      <p:ext uri="{BB962C8B-B14F-4D97-AF65-F5344CB8AC3E}">
        <p14:creationId xmlns:p14="http://schemas.microsoft.com/office/powerpoint/2010/main" xmlns="" val="1658655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153400" y="6553200"/>
            <a:ext cx="990600" cy="304800"/>
          </a:xfrm>
        </p:spPr>
        <p:txBody>
          <a:bodyPr/>
          <a:lstStyle/>
          <a:p>
            <a:fld id="{F0A970D6-8766-4C3E-A012-8F24C5A9636F}" type="slidenum">
              <a:rPr lang="en-US">
                <a:solidFill>
                  <a:srgbClr val="000000"/>
                </a:solidFill>
              </a:rPr>
              <a:pPr/>
              <a:t>15</a:t>
            </a:fld>
            <a:endParaRPr lang="en-US">
              <a:solidFill>
                <a:srgbClr val="000000"/>
              </a:solidFill>
            </a:endParaRPr>
          </a:p>
        </p:txBody>
      </p:sp>
      <p:sp>
        <p:nvSpPr>
          <p:cNvPr id="338946" name="Rectangle 2"/>
          <p:cNvSpPr>
            <a:spLocks noGrp="1" noChangeArrowheads="1"/>
          </p:cNvSpPr>
          <p:nvPr>
            <p:ph type="title"/>
          </p:nvPr>
        </p:nvSpPr>
        <p:spPr/>
        <p:txBody>
          <a:bodyPr/>
          <a:lstStyle/>
          <a:p>
            <a:r>
              <a:rPr lang="en-US"/>
              <a:t>Tools and Techniques for Planning Purchases and Acquisitions</a:t>
            </a:r>
          </a:p>
        </p:txBody>
      </p:sp>
      <p:sp>
        <p:nvSpPr>
          <p:cNvPr id="338947" name="Rectangle 3"/>
          <p:cNvSpPr>
            <a:spLocks noGrp="1" noChangeArrowheads="1"/>
          </p:cNvSpPr>
          <p:nvPr>
            <p:ph type="body" idx="1"/>
          </p:nvPr>
        </p:nvSpPr>
        <p:spPr>
          <a:xfrm>
            <a:off x="381000" y="1676400"/>
            <a:ext cx="8458200" cy="4572000"/>
          </a:xfrm>
        </p:spPr>
        <p:txBody>
          <a:bodyPr/>
          <a:lstStyle/>
          <a:p>
            <a:pPr>
              <a:spcBef>
                <a:spcPct val="100000"/>
              </a:spcBef>
            </a:pPr>
            <a:r>
              <a:rPr lang="en-US" b="1"/>
              <a:t>Make-or-buy analysis</a:t>
            </a:r>
            <a:r>
              <a:rPr lang="en-US"/>
              <a:t>: General management technique used to determine whether an organization should make or perform a particular product or service inside the organization or buy from someone else.</a:t>
            </a:r>
          </a:p>
          <a:p>
            <a:pPr>
              <a:spcBef>
                <a:spcPct val="100000"/>
              </a:spcBef>
            </a:pPr>
            <a:r>
              <a:rPr lang="en-US"/>
              <a:t>Often involves financial analysis.</a:t>
            </a:r>
          </a:p>
          <a:p>
            <a:pPr>
              <a:spcBef>
                <a:spcPct val="100000"/>
              </a:spcBef>
            </a:pPr>
            <a:r>
              <a:rPr lang="en-US"/>
              <a:t>Experts, both internal and external, can provide valuable inputs in procurement decisions.</a:t>
            </a:r>
          </a:p>
        </p:txBody>
      </p:sp>
    </p:spTree>
    <p:extLst>
      <p:ext uri="{BB962C8B-B14F-4D97-AF65-F5344CB8AC3E}">
        <p14:creationId xmlns:p14="http://schemas.microsoft.com/office/powerpoint/2010/main" xmlns="" val="11259646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153400" y="6553200"/>
            <a:ext cx="990600" cy="304800"/>
          </a:xfrm>
        </p:spPr>
        <p:txBody>
          <a:bodyPr/>
          <a:lstStyle/>
          <a:p>
            <a:fld id="{CC7E8319-92D5-4E4A-BA10-4C9EFD41BF68}" type="slidenum">
              <a:rPr lang="en-US">
                <a:solidFill>
                  <a:srgbClr val="000000"/>
                </a:solidFill>
              </a:rPr>
              <a:pPr/>
              <a:t>16</a:t>
            </a:fld>
            <a:endParaRPr lang="en-US">
              <a:solidFill>
                <a:srgbClr val="000000"/>
              </a:solidFill>
            </a:endParaRPr>
          </a:p>
        </p:txBody>
      </p:sp>
      <p:sp>
        <p:nvSpPr>
          <p:cNvPr id="339970" name="Rectangle 2"/>
          <p:cNvSpPr>
            <a:spLocks noGrp="1" noChangeArrowheads="1"/>
          </p:cNvSpPr>
          <p:nvPr>
            <p:ph type="title"/>
          </p:nvPr>
        </p:nvSpPr>
        <p:spPr/>
        <p:txBody>
          <a:bodyPr/>
          <a:lstStyle/>
          <a:p>
            <a:r>
              <a:rPr lang="en-US"/>
              <a:t>Make-or-Buy Example</a:t>
            </a:r>
          </a:p>
        </p:txBody>
      </p:sp>
      <p:sp>
        <p:nvSpPr>
          <p:cNvPr id="339971" name="Rectangle 3"/>
          <p:cNvSpPr>
            <a:spLocks noGrp="1" noChangeArrowheads="1"/>
          </p:cNvSpPr>
          <p:nvPr>
            <p:ph type="body" idx="1"/>
          </p:nvPr>
        </p:nvSpPr>
        <p:spPr/>
        <p:txBody>
          <a:bodyPr/>
          <a:lstStyle/>
          <a:p>
            <a:pPr marL="457200" indent="-457200">
              <a:spcBef>
                <a:spcPct val="100000"/>
              </a:spcBef>
            </a:pPr>
            <a:r>
              <a:rPr lang="en-US"/>
              <a:t>Assume you can lease an item you need for a project for $800/day. To purchase the item, the cost is $12,000 plus a daily operational cost of $400/day.</a:t>
            </a:r>
          </a:p>
          <a:p>
            <a:pPr marL="457200" indent="-457200">
              <a:spcBef>
                <a:spcPct val="100000"/>
              </a:spcBef>
            </a:pPr>
            <a:r>
              <a:rPr lang="en-US"/>
              <a:t>How long will it take for the purchase cost to be the same as the lease cost?</a:t>
            </a:r>
          </a:p>
        </p:txBody>
      </p:sp>
    </p:spTree>
    <p:extLst>
      <p:ext uri="{BB962C8B-B14F-4D97-AF65-F5344CB8AC3E}">
        <p14:creationId xmlns:p14="http://schemas.microsoft.com/office/powerpoint/2010/main" xmlns="" val="40981189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153400" y="6553200"/>
            <a:ext cx="990600" cy="304800"/>
          </a:xfrm>
        </p:spPr>
        <p:txBody>
          <a:bodyPr/>
          <a:lstStyle/>
          <a:p>
            <a:fld id="{1BEC6373-0451-4BC4-8C10-01FDB9852394}" type="slidenum">
              <a:rPr lang="en-US">
                <a:solidFill>
                  <a:srgbClr val="000000"/>
                </a:solidFill>
              </a:rPr>
              <a:pPr/>
              <a:t>17</a:t>
            </a:fld>
            <a:endParaRPr lang="en-US">
              <a:solidFill>
                <a:srgbClr val="000000"/>
              </a:solidFill>
            </a:endParaRPr>
          </a:p>
        </p:txBody>
      </p:sp>
      <p:sp>
        <p:nvSpPr>
          <p:cNvPr id="340994" name="Rectangle 2"/>
          <p:cNvSpPr>
            <a:spLocks noGrp="1" noChangeArrowheads="1"/>
          </p:cNvSpPr>
          <p:nvPr>
            <p:ph type="title"/>
          </p:nvPr>
        </p:nvSpPr>
        <p:spPr>
          <a:xfrm>
            <a:off x="381000" y="228600"/>
            <a:ext cx="8382000" cy="893763"/>
          </a:xfrm>
        </p:spPr>
        <p:txBody>
          <a:bodyPr/>
          <a:lstStyle/>
          <a:p>
            <a:r>
              <a:rPr lang="en-US"/>
              <a:t>Make-or Buy Solution</a:t>
            </a:r>
          </a:p>
        </p:txBody>
      </p:sp>
      <p:sp>
        <p:nvSpPr>
          <p:cNvPr id="340995" name="Rectangle 3"/>
          <p:cNvSpPr>
            <a:spLocks noGrp="1" noChangeArrowheads="1"/>
          </p:cNvSpPr>
          <p:nvPr>
            <p:ph type="body" idx="1"/>
          </p:nvPr>
        </p:nvSpPr>
        <p:spPr>
          <a:xfrm>
            <a:off x="228600" y="1371600"/>
            <a:ext cx="8686800" cy="4419600"/>
          </a:xfrm>
        </p:spPr>
        <p:txBody>
          <a:bodyPr/>
          <a:lstStyle/>
          <a:p>
            <a:pPr>
              <a:lnSpc>
                <a:spcPct val="90000"/>
              </a:lnSpc>
            </a:pPr>
            <a:r>
              <a:rPr lang="en-US" sz="2600"/>
              <a:t>Set up an equation so both options, purchase and lease, are equal.</a:t>
            </a:r>
          </a:p>
          <a:p>
            <a:pPr>
              <a:lnSpc>
                <a:spcPct val="90000"/>
              </a:lnSpc>
            </a:pPr>
            <a:r>
              <a:rPr lang="en-US" sz="2600"/>
              <a:t>In this example, use the following equation. Let </a:t>
            </a:r>
            <a:r>
              <a:rPr lang="en-US" sz="2600" i="1"/>
              <a:t>d</a:t>
            </a:r>
            <a:r>
              <a:rPr lang="en-US" sz="2600"/>
              <a:t> be the number of days to use the item:</a:t>
            </a:r>
          </a:p>
          <a:p>
            <a:pPr lvl="1">
              <a:buFont typeface="Wingdings" panose="05000000000000000000" pitchFamily="2" charset="2"/>
              <a:buNone/>
            </a:pPr>
            <a:r>
              <a:rPr lang="en-US"/>
              <a:t>$12,000 + $400d = $800d</a:t>
            </a:r>
          </a:p>
          <a:p>
            <a:pPr lvl="1">
              <a:buFont typeface="Wingdings" panose="05000000000000000000" pitchFamily="2" charset="2"/>
              <a:buNone/>
            </a:pPr>
            <a:r>
              <a:rPr lang="en-US"/>
              <a:t>Subtracting $400d from both sides, you get:</a:t>
            </a:r>
          </a:p>
          <a:p>
            <a:pPr lvl="1">
              <a:buFont typeface="Wingdings" panose="05000000000000000000" pitchFamily="2" charset="2"/>
              <a:buNone/>
            </a:pPr>
            <a:r>
              <a:rPr lang="en-US"/>
              <a:t>$12,000 = $400d</a:t>
            </a:r>
          </a:p>
          <a:p>
            <a:pPr lvl="1">
              <a:buFont typeface="Wingdings" panose="05000000000000000000" pitchFamily="2" charset="2"/>
              <a:buNone/>
            </a:pPr>
            <a:r>
              <a:rPr lang="en-US"/>
              <a:t>Dividing both sides by $400, you get:</a:t>
            </a:r>
          </a:p>
          <a:p>
            <a:pPr lvl="1">
              <a:buFont typeface="Wingdings" panose="05000000000000000000" pitchFamily="2" charset="2"/>
              <a:buNone/>
            </a:pPr>
            <a:r>
              <a:rPr lang="en-US"/>
              <a:t>d = 30</a:t>
            </a:r>
          </a:p>
          <a:p>
            <a:pPr>
              <a:lnSpc>
                <a:spcPct val="90000"/>
              </a:lnSpc>
            </a:pPr>
            <a:r>
              <a:rPr lang="en-US" sz="2600"/>
              <a:t>If you need the item for more than 30 days, it is more economical to purchase it.</a:t>
            </a:r>
          </a:p>
          <a:p>
            <a:pPr>
              <a:lnSpc>
                <a:spcPct val="90000"/>
              </a:lnSpc>
            </a:pPr>
            <a:endParaRPr lang="en-US" sz="2600"/>
          </a:p>
        </p:txBody>
      </p:sp>
    </p:spTree>
    <p:extLst>
      <p:ext uri="{BB962C8B-B14F-4D97-AF65-F5344CB8AC3E}">
        <p14:creationId xmlns:p14="http://schemas.microsoft.com/office/powerpoint/2010/main" xmlns="" val="7478559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153400" y="6553200"/>
            <a:ext cx="990600" cy="304800"/>
          </a:xfrm>
        </p:spPr>
        <p:txBody>
          <a:bodyPr/>
          <a:lstStyle/>
          <a:p>
            <a:fld id="{828ADB63-C34E-41A7-9838-1024D6CAF477}" type="slidenum">
              <a:rPr lang="en-US">
                <a:solidFill>
                  <a:srgbClr val="000000"/>
                </a:solidFill>
              </a:rPr>
              <a:pPr/>
              <a:t>18</a:t>
            </a:fld>
            <a:endParaRPr lang="en-US">
              <a:solidFill>
                <a:srgbClr val="000000"/>
              </a:solidFill>
            </a:endParaRPr>
          </a:p>
        </p:txBody>
      </p:sp>
      <p:sp>
        <p:nvSpPr>
          <p:cNvPr id="342018" name="Rectangle 2"/>
          <p:cNvSpPr>
            <a:spLocks noGrp="1" noChangeArrowheads="1"/>
          </p:cNvSpPr>
          <p:nvPr>
            <p:ph type="title"/>
          </p:nvPr>
        </p:nvSpPr>
        <p:spPr/>
        <p:txBody>
          <a:bodyPr/>
          <a:lstStyle/>
          <a:p>
            <a:r>
              <a:rPr lang="en-US" dirty="0"/>
              <a:t>Types of Contracts</a:t>
            </a:r>
          </a:p>
        </p:txBody>
      </p:sp>
      <p:sp>
        <p:nvSpPr>
          <p:cNvPr id="342019" name="Rectangle 3"/>
          <p:cNvSpPr>
            <a:spLocks noGrp="1" noChangeArrowheads="1"/>
          </p:cNvSpPr>
          <p:nvPr>
            <p:ph type="body" idx="1"/>
          </p:nvPr>
        </p:nvSpPr>
        <p:spPr>
          <a:xfrm>
            <a:off x="152400" y="1295400"/>
            <a:ext cx="8458200" cy="5257800"/>
          </a:xfrm>
        </p:spPr>
        <p:txBody>
          <a:bodyPr/>
          <a:lstStyle/>
          <a:p>
            <a:pPr marL="457200" indent="-457200" algn="just"/>
            <a:r>
              <a:rPr lang="en-US" sz="2300" dirty="0"/>
              <a:t>Different types of contracts can be used in different situations:</a:t>
            </a:r>
          </a:p>
          <a:p>
            <a:pPr marL="1027113" lvl="1" indent="-455613" algn="just"/>
            <a:r>
              <a:rPr lang="en-US" sz="2300" b="1" dirty="0"/>
              <a:t>Fixed price </a:t>
            </a:r>
            <a:r>
              <a:rPr lang="en-US" sz="2300" dirty="0"/>
              <a:t>or</a:t>
            </a:r>
            <a:r>
              <a:rPr lang="en-US" sz="2300" b="1" dirty="0"/>
              <a:t> lump sum</a:t>
            </a:r>
            <a:r>
              <a:rPr lang="en-US" sz="2300" dirty="0"/>
              <a:t> contracts: Involve a fixed total price for a well-defined product or service.</a:t>
            </a:r>
          </a:p>
          <a:p>
            <a:pPr marL="1027113" lvl="1" indent="-455613" algn="just"/>
            <a:r>
              <a:rPr lang="en-US" sz="2300" b="1" dirty="0"/>
              <a:t>Cost reimbursable</a:t>
            </a:r>
            <a:r>
              <a:rPr lang="en-US" sz="2300" dirty="0"/>
              <a:t> contracts: Involve payment to the seller for direct and indirect costs.</a:t>
            </a:r>
          </a:p>
          <a:p>
            <a:pPr marL="1027113" lvl="1" indent="-455613" algn="just"/>
            <a:r>
              <a:rPr lang="en-US" sz="2300" b="1" dirty="0"/>
              <a:t>Time and material</a:t>
            </a:r>
            <a:r>
              <a:rPr lang="en-US" sz="2300" dirty="0"/>
              <a:t> contracts: Hybrid of both fixed price and cost reimbursable contracts, often used by consultants.</a:t>
            </a:r>
          </a:p>
          <a:p>
            <a:pPr marL="1027113" lvl="1" indent="-455613" algn="just"/>
            <a:r>
              <a:rPr lang="en-US" sz="2300" b="1" dirty="0"/>
              <a:t>Unit price</a:t>
            </a:r>
            <a:r>
              <a:rPr lang="en-US" sz="2300" dirty="0"/>
              <a:t> contracts: Require the buyer to pay the seller a predetermined amount per unit of service.</a:t>
            </a:r>
          </a:p>
          <a:p>
            <a:pPr marL="457200" indent="-457200" algn="just"/>
            <a:r>
              <a:rPr lang="en-US" sz="2300" dirty="0"/>
              <a:t>A single contract can actually include all four of these categories, if it makes sense for that particular procurement.</a:t>
            </a:r>
          </a:p>
        </p:txBody>
      </p:sp>
    </p:spTree>
    <p:extLst>
      <p:ext uri="{BB962C8B-B14F-4D97-AF65-F5344CB8AC3E}">
        <p14:creationId xmlns:p14="http://schemas.microsoft.com/office/powerpoint/2010/main" xmlns="" val="23853798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153400" y="6553200"/>
            <a:ext cx="990600" cy="304800"/>
          </a:xfrm>
        </p:spPr>
        <p:txBody>
          <a:bodyPr/>
          <a:lstStyle/>
          <a:p>
            <a:fld id="{361784E8-6DE1-4AAF-B901-B0C83D1B7C50}" type="slidenum">
              <a:rPr lang="en-US">
                <a:solidFill>
                  <a:srgbClr val="000000"/>
                </a:solidFill>
              </a:rPr>
              <a:pPr/>
              <a:t>19</a:t>
            </a:fld>
            <a:endParaRPr lang="en-US">
              <a:solidFill>
                <a:srgbClr val="000000"/>
              </a:solidFill>
            </a:endParaRPr>
          </a:p>
        </p:txBody>
      </p:sp>
      <p:sp>
        <p:nvSpPr>
          <p:cNvPr id="378882" name="Rectangle 2"/>
          <p:cNvSpPr>
            <a:spLocks noGrp="1" noChangeArrowheads="1"/>
          </p:cNvSpPr>
          <p:nvPr>
            <p:ph type="title"/>
          </p:nvPr>
        </p:nvSpPr>
        <p:spPr/>
        <p:txBody>
          <a:bodyPr/>
          <a:lstStyle/>
          <a:p>
            <a:r>
              <a:rPr lang="en-US"/>
              <a:t>Contract Clauses</a:t>
            </a:r>
          </a:p>
        </p:txBody>
      </p:sp>
      <p:sp>
        <p:nvSpPr>
          <p:cNvPr id="378883" name="Rectangle 3"/>
          <p:cNvSpPr>
            <a:spLocks noGrp="1" noChangeArrowheads="1"/>
          </p:cNvSpPr>
          <p:nvPr>
            <p:ph type="body" idx="1"/>
          </p:nvPr>
        </p:nvSpPr>
        <p:spPr/>
        <p:txBody>
          <a:bodyPr/>
          <a:lstStyle/>
          <a:p>
            <a:pPr algn="just">
              <a:spcBef>
                <a:spcPct val="100000"/>
              </a:spcBef>
            </a:pPr>
            <a:r>
              <a:rPr lang="en-US" dirty="0"/>
              <a:t>Contracts should include specific clauses to take into account issues unique to the project.</a:t>
            </a:r>
          </a:p>
          <a:p>
            <a:pPr algn="just">
              <a:spcBef>
                <a:spcPct val="100000"/>
              </a:spcBef>
            </a:pPr>
            <a:r>
              <a:rPr lang="en-US" dirty="0"/>
              <a:t>Can require various educational or work experience for different pay rights.</a:t>
            </a:r>
          </a:p>
          <a:p>
            <a:pPr algn="just">
              <a:spcBef>
                <a:spcPct val="100000"/>
              </a:spcBef>
            </a:pPr>
            <a:r>
              <a:rPr lang="en-US" dirty="0"/>
              <a:t>A</a:t>
            </a:r>
            <a:r>
              <a:rPr lang="en-US" b="1" dirty="0"/>
              <a:t> termination clause</a:t>
            </a:r>
            <a:r>
              <a:rPr lang="en-US" dirty="0"/>
              <a:t> is a contract clause that allows the buyer or supplier to end the contract.</a:t>
            </a:r>
          </a:p>
        </p:txBody>
      </p:sp>
    </p:spTree>
    <p:extLst>
      <p:ext uri="{BB962C8B-B14F-4D97-AF65-F5344CB8AC3E}">
        <p14:creationId xmlns:p14="http://schemas.microsoft.com/office/powerpoint/2010/main" xmlns="" val="13067013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153400" y="6553200"/>
            <a:ext cx="990600" cy="304800"/>
          </a:xfrm>
        </p:spPr>
        <p:txBody>
          <a:bodyPr/>
          <a:lstStyle/>
          <a:p>
            <a:fld id="{BACC32F0-8E1D-4F20-BCB8-EB6D9E9A9432}" type="slidenum">
              <a:rPr lang="en-US">
                <a:solidFill>
                  <a:srgbClr val="000000"/>
                </a:solidFill>
              </a:rPr>
              <a:pPr/>
              <a:t>20</a:t>
            </a:fld>
            <a:endParaRPr lang="en-US">
              <a:solidFill>
                <a:srgbClr val="000000"/>
              </a:solidFill>
            </a:endParaRPr>
          </a:p>
        </p:txBody>
      </p:sp>
      <p:sp>
        <p:nvSpPr>
          <p:cNvPr id="379906" name="Rectangle 2"/>
          <p:cNvSpPr>
            <a:spLocks noGrp="1" noChangeArrowheads="1"/>
          </p:cNvSpPr>
          <p:nvPr>
            <p:ph type="title"/>
          </p:nvPr>
        </p:nvSpPr>
        <p:spPr/>
        <p:txBody>
          <a:bodyPr/>
          <a:lstStyle/>
          <a:p>
            <a:r>
              <a:rPr lang="en-US"/>
              <a:t>Procurement Management Plan</a:t>
            </a:r>
          </a:p>
        </p:txBody>
      </p:sp>
      <p:sp>
        <p:nvSpPr>
          <p:cNvPr id="379907" name="Rectangle 3"/>
          <p:cNvSpPr>
            <a:spLocks noGrp="1" noChangeArrowheads="1"/>
          </p:cNvSpPr>
          <p:nvPr>
            <p:ph type="body" idx="1"/>
          </p:nvPr>
        </p:nvSpPr>
        <p:spPr/>
        <p:txBody>
          <a:bodyPr/>
          <a:lstStyle/>
          <a:p>
            <a:pPr algn="just">
              <a:spcBef>
                <a:spcPct val="100000"/>
              </a:spcBef>
            </a:pPr>
            <a:r>
              <a:rPr lang="en-US" dirty="0"/>
              <a:t>Describes how the procurement processes will be managed, from developing documentation for making outside purchases or acquisitions to contract closure. </a:t>
            </a:r>
          </a:p>
          <a:p>
            <a:pPr algn="just">
              <a:spcBef>
                <a:spcPct val="100000"/>
              </a:spcBef>
            </a:pPr>
            <a:r>
              <a:rPr lang="en-US" dirty="0"/>
              <a:t>Contents varies based on project needs.</a:t>
            </a:r>
          </a:p>
        </p:txBody>
      </p:sp>
    </p:spTree>
    <p:extLst>
      <p:ext uri="{BB962C8B-B14F-4D97-AF65-F5344CB8AC3E}">
        <p14:creationId xmlns:p14="http://schemas.microsoft.com/office/powerpoint/2010/main" xmlns="" val="15588246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153400" y="6553200"/>
            <a:ext cx="990600" cy="304800"/>
          </a:xfrm>
        </p:spPr>
        <p:txBody>
          <a:bodyPr/>
          <a:lstStyle/>
          <a:p>
            <a:fld id="{55876CBD-5A02-4AAE-83BB-CEEA2228A9D4}" type="slidenum">
              <a:rPr lang="en-US">
                <a:solidFill>
                  <a:srgbClr val="000000"/>
                </a:solidFill>
              </a:rPr>
              <a:pPr/>
              <a:t>21</a:t>
            </a:fld>
            <a:endParaRPr lang="en-US">
              <a:solidFill>
                <a:srgbClr val="000000"/>
              </a:solidFill>
            </a:endParaRPr>
          </a:p>
        </p:txBody>
      </p:sp>
      <p:sp>
        <p:nvSpPr>
          <p:cNvPr id="345090" name="Rectangle 2"/>
          <p:cNvSpPr>
            <a:spLocks noGrp="1" noChangeArrowheads="1"/>
          </p:cNvSpPr>
          <p:nvPr>
            <p:ph type="title"/>
          </p:nvPr>
        </p:nvSpPr>
        <p:spPr/>
        <p:txBody>
          <a:bodyPr/>
          <a:lstStyle/>
          <a:p>
            <a:r>
              <a:rPr lang="en-US"/>
              <a:t>Contract Statement of Work (SOW)</a:t>
            </a:r>
          </a:p>
        </p:txBody>
      </p:sp>
      <p:sp>
        <p:nvSpPr>
          <p:cNvPr id="345091" name="Rectangle 3"/>
          <p:cNvSpPr>
            <a:spLocks noGrp="1" noChangeArrowheads="1"/>
          </p:cNvSpPr>
          <p:nvPr>
            <p:ph type="body" idx="1"/>
          </p:nvPr>
        </p:nvSpPr>
        <p:spPr/>
        <p:txBody>
          <a:bodyPr/>
          <a:lstStyle/>
          <a:p>
            <a:pPr algn="just">
              <a:spcBef>
                <a:spcPct val="60000"/>
              </a:spcBef>
            </a:pPr>
            <a:r>
              <a:rPr lang="en-US" dirty="0"/>
              <a:t>A </a:t>
            </a:r>
            <a:r>
              <a:rPr lang="en-US" b="1" dirty="0"/>
              <a:t>statement of work</a:t>
            </a:r>
            <a:r>
              <a:rPr lang="en-US" dirty="0"/>
              <a:t> is a description of the work required for the procurement.</a:t>
            </a:r>
          </a:p>
          <a:p>
            <a:pPr algn="just">
              <a:spcBef>
                <a:spcPct val="60000"/>
              </a:spcBef>
            </a:pPr>
            <a:r>
              <a:rPr lang="en-US" dirty="0"/>
              <a:t>If a SOW is used as part of a contract to describe only the work required for that particular contract, it is called a </a:t>
            </a:r>
            <a:r>
              <a:rPr lang="en-US" b="1" dirty="0"/>
              <a:t>contract statement of work</a:t>
            </a:r>
            <a:r>
              <a:rPr lang="en-US" dirty="0"/>
              <a:t>. </a:t>
            </a:r>
          </a:p>
          <a:p>
            <a:pPr algn="just">
              <a:spcBef>
                <a:spcPct val="60000"/>
              </a:spcBef>
            </a:pPr>
            <a:r>
              <a:rPr lang="en-US" dirty="0"/>
              <a:t>A SOW is a type of scope statement.</a:t>
            </a:r>
          </a:p>
          <a:p>
            <a:pPr algn="just">
              <a:spcBef>
                <a:spcPct val="60000"/>
              </a:spcBef>
            </a:pPr>
            <a:r>
              <a:rPr lang="en-US" dirty="0"/>
              <a:t>A good SOW gives bidders a better understanding of the buyer’s expectations.</a:t>
            </a:r>
          </a:p>
        </p:txBody>
      </p:sp>
    </p:spTree>
    <p:extLst>
      <p:ext uri="{BB962C8B-B14F-4D97-AF65-F5344CB8AC3E}">
        <p14:creationId xmlns:p14="http://schemas.microsoft.com/office/powerpoint/2010/main" xmlns="" val="27539780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27F6DA9B-C8C2-469D-8C15-35C7963EAEA3}" type="slidenum">
              <a:rPr lang="en-US">
                <a:solidFill>
                  <a:srgbClr val="000000"/>
                </a:solidFill>
              </a:rPr>
              <a:pPr/>
              <a:t>22</a:t>
            </a:fld>
            <a:endParaRPr lang="en-US">
              <a:solidFill>
                <a:srgbClr val="000000"/>
              </a:solidFill>
            </a:endParaRPr>
          </a:p>
        </p:txBody>
      </p:sp>
      <p:sp>
        <p:nvSpPr>
          <p:cNvPr id="346114" name="Rectangle 2"/>
          <p:cNvSpPr>
            <a:spLocks noGrp="1" noChangeArrowheads="1"/>
          </p:cNvSpPr>
          <p:nvPr>
            <p:ph type="title"/>
          </p:nvPr>
        </p:nvSpPr>
        <p:spPr>
          <a:xfrm>
            <a:off x="381000" y="554038"/>
            <a:ext cx="8382000" cy="487362"/>
          </a:xfrm>
        </p:spPr>
        <p:txBody>
          <a:bodyPr/>
          <a:lstStyle/>
          <a:p>
            <a:r>
              <a:rPr lang="en-US" sz="2800" b="1" dirty="0">
                <a:solidFill>
                  <a:schemeClr val="tx1"/>
                </a:solidFill>
                <a:latin typeface="Arial" panose="020B0604020202020204" pitchFamily="34" charset="0"/>
                <a:cs typeface="Arial" panose="020B0604020202020204" pitchFamily="34" charset="0"/>
              </a:rPr>
              <a:t>Figure 12-2. Statement of Work (SOW) Template</a:t>
            </a:r>
          </a:p>
        </p:txBody>
      </p:sp>
      <p:graphicFrame>
        <p:nvGraphicFramePr>
          <p:cNvPr id="346115" name="Object 3"/>
          <p:cNvGraphicFramePr>
            <a:graphicFrameLocks noChangeAspect="1"/>
          </p:cNvGraphicFramePr>
          <p:nvPr/>
        </p:nvGraphicFramePr>
        <p:xfrm>
          <a:off x="381000" y="1447800"/>
          <a:ext cx="8305800" cy="4968875"/>
        </p:xfrm>
        <a:graphic>
          <a:graphicData uri="http://schemas.openxmlformats.org/presentationml/2006/ole">
            <p:oleObj spid="_x0000_s64519" name="Document" r:id="rId3" imgW="5638800" imgH="3374136" progId="Word.Document.8">
              <p:embed/>
            </p:oleObj>
          </a:graphicData>
        </a:graphic>
      </p:graphicFrame>
    </p:spTree>
    <p:extLst>
      <p:ext uri="{BB962C8B-B14F-4D97-AF65-F5344CB8AC3E}">
        <p14:creationId xmlns:p14="http://schemas.microsoft.com/office/powerpoint/2010/main" xmlns="" val="21144009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762000" y="990600"/>
            <a:ext cx="7772400" cy="3276599"/>
          </a:xfrm>
        </p:spPr>
        <p:txBody>
          <a:bodyPr>
            <a:normAutofit/>
          </a:bodyPr>
          <a:lstStyle/>
          <a:p>
            <a:pPr algn="ctr" eaLnBrk="1" fontAlgn="auto" hangingPunct="1">
              <a:spcAft>
                <a:spcPts val="0"/>
              </a:spcAft>
              <a:defRPr/>
            </a:pPr>
            <a:r>
              <a:rPr lang="en-US" sz="4000" dirty="0" smtClean="0">
                <a:solidFill>
                  <a:schemeClr val="tx1"/>
                </a:solidFill>
                <a:effectLst/>
              </a:rPr>
              <a:t>Industry Example for Procurement</a:t>
            </a:r>
          </a:p>
        </p:txBody>
      </p:sp>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Content Placeholder 2"/>
          <p:cNvSpPr>
            <a:spLocks noGrp="1"/>
          </p:cNvSpPr>
          <p:nvPr>
            <p:ph idx="1"/>
          </p:nvPr>
        </p:nvSpPr>
        <p:spPr/>
        <p:txBody>
          <a:bodyPr/>
          <a:lstStyle/>
          <a:p>
            <a:pPr eaLnBrk="1" hangingPunct="1">
              <a:buFont typeface="Wingdings 3" panose="05040102010807070707" pitchFamily="18" charset="2"/>
              <a:buNone/>
            </a:pPr>
            <a:r>
              <a:rPr lang="en-US" sz="2400" dirty="0" smtClean="0"/>
              <a:t>	In accordance with organization Financial Regulations and Rules, the following general principles must be given due consideration while executing procurement on behalf of the organization: </a:t>
            </a:r>
          </a:p>
          <a:p>
            <a:pPr lvl="2" eaLnBrk="1" hangingPunct="1"/>
            <a:r>
              <a:rPr lang="en-US" sz="2400" dirty="0" smtClean="0"/>
              <a:t>Best Value for Money </a:t>
            </a:r>
          </a:p>
          <a:p>
            <a:pPr lvl="2" eaLnBrk="1" hangingPunct="1"/>
            <a:endParaRPr lang="en-US" sz="2400" dirty="0" smtClean="0"/>
          </a:p>
          <a:p>
            <a:pPr lvl="2" eaLnBrk="1" hangingPunct="1"/>
            <a:r>
              <a:rPr lang="en-US" sz="2400" dirty="0" smtClean="0"/>
              <a:t>Fairness, Integrity, Transparency </a:t>
            </a:r>
          </a:p>
          <a:p>
            <a:pPr lvl="2" eaLnBrk="1" hangingPunct="1"/>
            <a:endParaRPr lang="en-US" sz="2400" dirty="0" smtClean="0"/>
          </a:p>
          <a:p>
            <a:pPr lvl="2" eaLnBrk="1" hangingPunct="1"/>
            <a:r>
              <a:rPr lang="en-US" sz="2400" dirty="0" smtClean="0"/>
              <a:t>Effective International Competition </a:t>
            </a:r>
          </a:p>
          <a:p>
            <a:pPr lvl="2" eaLnBrk="1" hangingPunct="1"/>
            <a:endParaRPr lang="en-US" sz="2400" dirty="0" smtClean="0"/>
          </a:p>
          <a:p>
            <a:pPr lvl="2" eaLnBrk="1" hangingPunct="1"/>
            <a:r>
              <a:rPr lang="en-US" sz="2400" dirty="0" smtClean="0"/>
              <a:t>The Interest of the organization</a:t>
            </a:r>
          </a:p>
          <a:p>
            <a:pPr eaLnBrk="1" hangingPunct="1"/>
            <a:endParaRPr lang="en-US" dirty="0" smtClean="0"/>
          </a:p>
        </p:txBody>
      </p:sp>
      <p:sp>
        <p:nvSpPr>
          <p:cNvPr id="3074" name="Title 1"/>
          <p:cNvSpPr>
            <a:spLocks noGrp="1"/>
          </p:cNvSpPr>
          <p:nvPr>
            <p:ph type="title"/>
          </p:nvPr>
        </p:nvSpPr>
        <p:spPr/>
        <p:txBody>
          <a:bodyPr/>
          <a:lstStyle/>
          <a:p>
            <a:pPr algn="ctr" eaLnBrk="1" fontAlgn="auto" hangingPunct="1">
              <a:spcAft>
                <a:spcPts val="0"/>
              </a:spcAft>
              <a:defRPr/>
            </a:pPr>
            <a:r>
              <a:rPr lang="en-US" dirty="0" smtClean="0">
                <a:solidFill>
                  <a:schemeClr val="tx1"/>
                </a:solidFill>
                <a:effectLst/>
              </a:rPr>
              <a:t>Basic Principles</a:t>
            </a:r>
          </a:p>
        </p:txBody>
      </p:sp>
    </p:spTree>
  </p:cSld>
  <p:clrMapOvr>
    <a:masterClrMapping/>
  </p:clrMapOvr>
  <p:transition>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fontScale="40000" lnSpcReduction="20000"/>
          </a:bodyPr>
          <a:lstStyle/>
          <a:p>
            <a:pPr algn="just">
              <a:buFont typeface="Wingdings 3" panose="05040102010807070707" pitchFamily="18" charset="2"/>
              <a:buNone/>
              <a:defRPr/>
            </a:pPr>
            <a:r>
              <a:rPr lang="en-US" dirty="0" smtClean="0"/>
              <a:t> </a:t>
            </a:r>
          </a:p>
          <a:p>
            <a:pPr algn="just">
              <a:defRPr/>
            </a:pPr>
            <a:r>
              <a:rPr lang="en-US" sz="6000" dirty="0" smtClean="0"/>
              <a:t>In the context of the procurement process, obtaining “best value for money” means selection of the offer, which presents the optimum combination of life-cycle costs and benefits, which meet the organization Agency’s [program]  needs. </a:t>
            </a:r>
          </a:p>
          <a:p>
            <a:pPr algn="just">
              <a:defRPr/>
            </a:pPr>
            <a:endParaRPr lang="en-US" sz="6000" dirty="0" smtClean="0"/>
          </a:p>
          <a:p>
            <a:pPr algn="just">
              <a:defRPr/>
            </a:pPr>
            <a:r>
              <a:rPr lang="en-US" sz="6000" dirty="0" smtClean="0"/>
              <a:t>Best value for money should not be equated with the lowest initial price option rather requiring an integrated assessment of technical, organizational and pricing factors in light of their relative importance (</a:t>
            </a:r>
            <a:r>
              <a:rPr lang="en-US" sz="6000" i="1" dirty="0" smtClean="0"/>
              <a:t>i.e., reliability, quality, experience, reputation, past performance, cost/fee realism and reasonableness</a:t>
            </a:r>
            <a:r>
              <a:rPr lang="en-US" sz="6000" dirty="0" smtClean="0"/>
              <a:t>). </a:t>
            </a:r>
          </a:p>
        </p:txBody>
      </p:sp>
      <p:sp>
        <p:nvSpPr>
          <p:cNvPr id="2" name="Title 1"/>
          <p:cNvSpPr>
            <a:spLocks noGrp="1"/>
          </p:cNvSpPr>
          <p:nvPr>
            <p:ph type="title"/>
          </p:nvPr>
        </p:nvSpPr>
        <p:spPr/>
        <p:txBody>
          <a:bodyPr>
            <a:normAutofit/>
          </a:bodyPr>
          <a:lstStyle/>
          <a:p>
            <a:pPr algn="ctr" eaLnBrk="1" fontAlgn="auto" hangingPunct="1">
              <a:spcAft>
                <a:spcPts val="0"/>
              </a:spcAft>
              <a:defRPr/>
            </a:pPr>
            <a:r>
              <a:rPr lang="en-US" dirty="0" smtClean="0">
                <a:solidFill>
                  <a:schemeClr val="tx1"/>
                </a:solidFill>
                <a:effectLst/>
              </a:rPr>
              <a:t>Best Value for Money </a:t>
            </a:r>
            <a:br>
              <a:rPr lang="en-US" dirty="0" smtClean="0">
                <a:solidFill>
                  <a:schemeClr val="tx1"/>
                </a:solidFill>
                <a:effectLst/>
              </a:rPr>
            </a:br>
            <a:endParaRPr lang="en-US" dirty="0" smtClean="0">
              <a:solidFill>
                <a:schemeClr val="tx1"/>
              </a:solidFill>
              <a:effectLst/>
            </a:endParaRPr>
          </a:p>
        </p:txBody>
      </p:sp>
    </p:spTree>
  </p:cSld>
  <p:clrMapOvr>
    <a:masterClrMapping/>
  </p:clrMapOvr>
  <p:transition>
    <p:wipe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Content Placeholder 1"/>
          <p:cNvSpPr>
            <a:spLocks noGrp="1"/>
          </p:cNvSpPr>
          <p:nvPr>
            <p:ph idx="1"/>
          </p:nvPr>
        </p:nvSpPr>
        <p:spPr/>
        <p:txBody>
          <a:bodyPr/>
          <a:lstStyle/>
          <a:p>
            <a:pPr algn="just"/>
            <a:endParaRPr lang="en-US" sz="2800" dirty="0" smtClean="0"/>
          </a:p>
          <a:p>
            <a:pPr algn="just">
              <a:buFont typeface="Wingdings 3" panose="05040102010807070707" pitchFamily="18" charset="2"/>
              <a:buNone/>
            </a:pPr>
            <a:r>
              <a:rPr lang="en-US" sz="2800" dirty="0" smtClean="0"/>
              <a:t>	</a:t>
            </a:r>
            <a:r>
              <a:rPr lang="en-US" sz="2400" dirty="0" smtClean="0"/>
              <a:t>The Agency’s parameters can also include social, environmental and other strategic objectives defined in the procurement plan. The principle of best value for money is applied at the award stage to select the offer that effectively meets the stated requirement.</a:t>
            </a:r>
          </a:p>
        </p:txBody>
      </p:sp>
      <p:sp>
        <p:nvSpPr>
          <p:cNvPr id="3" name="Title 2"/>
          <p:cNvSpPr>
            <a:spLocks noGrp="1"/>
          </p:cNvSpPr>
          <p:nvPr>
            <p:ph type="title"/>
          </p:nvPr>
        </p:nvSpPr>
        <p:spPr/>
        <p:txBody>
          <a:bodyPr/>
          <a:lstStyle/>
          <a:p>
            <a:pPr algn="ctr">
              <a:defRPr/>
            </a:pPr>
            <a:r>
              <a:rPr lang="en-US" dirty="0" smtClean="0">
                <a:solidFill>
                  <a:schemeClr val="tx1"/>
                </a:solidFill>
                <a:effectLst/>
              </a:rPr>
              <a:t>Best value for Money</a:t>
            </a:r>
            <a:endParaRPr lang="en-US" dirty="0">
              <a:solidFill>
                <a:schemeClr val="tx1"/>
              </a:solidFill>
              <a:effectLst/>
            </a:endParaRPr>
          </a:p>
        </p:txBody>
      </p:sp>
    </p:spTree>
  </p:cSld>
  <p:clrMapOvr>
    <a:masterClrMapping/>
  </p:clrMapOvr>
  <p:transition>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Content Placeholder 1"/>
          <p:cNvSpPr>
            <a:spLocks noGrp="1"/>
          </p:cNvSpPr>
          <p:nvPr>
            <p:ph idx="1"/>
          </p:nvPr>
        </p:nvSpPr>
        <p:spPr/>
        <p:txBody>
          <a:bodyPr/>
          <a:lstStyle/>
          <a:p>
            <a:pPr algn="just">
              <a:buFont typeface="Wingdings 3" panose="05040102010807070707" pitchFamily="18" charset="2"/>
              <a:buNone/>
            </a:pPr>
            <a:r>
              <a:rPr lang="en-US" sz="2400" dirty="0" smtClean="0"/>
              <a:t>To ensure that best value for money is obtained, the process of soliciting offers and selecting a Contractor should: </a:t>
            </a:r>
          </a:p>
          <a:p>
            <a:pPr lvl="2" algn="just"/>
            <a:r>
              <a:rPr lang="en-US" sz="2400" dirty="0" smtClean="0"/>
              <a:t>maximize competition; </a:t>
            </a:r>
          </a:p>
          <a:p>
            <a:pPr lvl="2" algn="just"/>
            <a:r>
              <a:rPr lang="en-US" sz="2400" dirty="0" smtClean="0"/>
              <a:t>minimize the complexity of the solicitation, evaluation, and the selection process; </a:t>
            </a:r>
          </a:p>
          <a:p>
            <a:pPr lvl="2" algn="just"/>
            <a:r>
              <a:rPr lang="en-US" sz="2400" dirty="0" smtClean="0"/>
              <a:t>ensure impartial and comprehensive evaluation of solicited offers; and </a:t>
            </a:r>
          </a:p>
          <a:p>
            <a:pPr lvl="2" algn="just"/>
            <a:r>
              <a:rPr lang="en-US" sz="2400" dirty="0" smtClean="0"/>
              <a:t>ensure selection of the Contractor whose offer has the highest degree of realism and whose performance is expected to best meet the  specs, statement of works/ terms of reference. </a:t>
            </a:r>
          </a:p>
          <a:p>
            <a:pPr algn="just"/>
            <a:endParaRPr lang="en-US" dirty="0" smtClean="0"/>
          </a:p>
        </p:txBody>
      </p:sp>
      <p:sp>
        <p:nvSpPr>
          <p:cNvPr id="3" name="Title 2"/>
          <p:cNvSpPr>
            <a:spLocks noGrp="1"/>
          </p:cNvSpPr>
          <p:nvPr>
            <p:ph type="title"/>
          </p:nvPr>
        </p:nvSpPr>
        <p:spPr/>
        <p:txBody>
          <a:bodyPr/>
          <a:lstStyle/>
          <a:p>
            <a:pPr algn="ctr">
              <a:defRPr/>
            </a:pPr>
            <a:r>
              <a:rPr lang="en-US" dirty="0" smtClean="0">
                <a:solidFill>
                  <a:schemeClr val="tx1"/>
                </a:solidFill>
                <a:effectLst/>
              </a:rPr>
              <a:t>Best Value for Money</a:t>
            </a:r>
            <a:endParaRPr lang="en-US" dirty="0">
              <a:solidFill>
                <a:schemeClr val="tx1"/>
              </a:solidFill>
              <a:effectLst/>
            </a:endParaRPr>
          </a:p>
        </p:txBody>
      </p:sp>
    </p:spTree>
  </p:cSld>
  <p:clrMapOvr>
    <a:masterClrMapping/>
  </p:clrMapOvr>
  <p:transition>
    <p:wipe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Content Placeholder 2"/>
          <p:cNvSpPr>
            <a:spLocks noGrp="1"/>
          </p:cNvSpPr>
          <p:nvPr>
            <p:ph idx="1"/>
          </p:nvPr>
        </p:nvSpPr>
        <p:spPr/>
        <p:txBody>
          <a:bodyPr/>
          <a:lstStyle/>
          <a:p>
            <a:pPr algn="just" eaLnBrk="1" hangingPunct="1">
              <a:buFont typeface="Wingdings 3" panose="05040102010807070707" pitchFamily="18" charset="2"/>
              <a:buNone/>
            </a:pPr>
            <a:endParaRPr lang="en-US" dirty="0" smtClean="0"/>
          </a:p>
          <a:p>
            <a:pPr algn="just" eaLnBrk="1" hangingPunct="1">
              <a:buFont typeface="Wingdings 3" panose="05040102010807070707" pitchFamily="18" charset="2"/>
              <a:buNone/>
            </a:pPr>
            <a:r>
              <a:rPr lang="en-US" dirty="0" smtClean="0"/>
              <a:t>	As competition is the basis for efficient, impartial and transparent procurement, organization Agencies are responsible for ensuring  the integrity of the procurement process and maintaining fairness in the organization treatment of all offers. </a:t>
            </a:r>
          </a:p>
        </p:txBody>
      </p:sp>
      <p:sp>
        <p:nvSpPr>
          <p:cNvPr id="2" name="Title 1"/>
          <p:cNvSpPr>
            <a:spLocks noGrp="1"/>
          </p:cNvSpPr>
          <p:nvPr>
            <p:ph type="title"/>
          </p:nvPr>
        </p:nvSpPr>
        <p:spPr>
          <a:xfrm>
            <a:off x="381000" y="304800"/>
            <a:ext cx="8229600" cy="1143000"/>
          </a:xfrm>
        </p:spPr>
        <p:txBody>
          <a:bodyPr>
            <a:normAutofit/>
          </a:bodyPr>
          <a:lstStyle/>
          <a:p>
            <a:pPr algn="ctr" eaLnBrk="1" fontAlgn="auto" hangingPunct="1">
              <a:spcAft>
                <a:spcPts val="0"/>
              </a:spcAft>
              <a:defRPr/>
            </a:pPr>
            <a:r>
              <a:rPr lang="en-US" dirty="0" smtClean="0">
                <a:solidFill>
                  <a:schemeClr val="tx1"/>
                </a:solidFill>
                <a:effectLst/>
              </a:rPr>
              <a:t>Fairness, Integrity and Transparency </a:t>
            </a:r>
          </a:p>
        </p:txBody>
      </p:sp>
    </p:spTree>
  </p:cSld>
  <p:clrMapOvr>
    <a:masterClrMapping/>
  </p:clrMapOvr>
  <p:transition>
    <p:wipe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Content Placeholder 1"/>
          <p:cNvSpPr>
            <a:spLocks noGrp="1"/>
          </p:cNvSpPr>
          <p:nvPr>
            <p:ph idx="1"/>
          </p:nvPr>
        </p:nvSpPr>
        <p:spPr/>
        <p:txBody>
          <a:bodyPr/>
          <a:lstStyle/>
          <a:p>
            <a:pPr algn="just">
              <a:buFont typeface="Wingdings 3" panose="05040102010807070707" pitchFamily="18" charset="2"/>
              <a:buNone/>
            </a:pPr>
            <a:endParaRPr lang="en-US" dirty="0" smtClean="0"/>
          </a:p>
          <a:p>
            <a:pPr algn="just">
              <a:buFont typeface="Wingdings 3" panose="05040102010807070707" pitchFamily="18" charset="2"/>
              <a:buNone/>
            </a:pPr>
            <a:r>
              <a:rPr lang="en-US" dirty="0" smtClean="0"/>
              <a:t>	So organization procurement (</a:t>
            </a:r>
            <a:r>
              <a:rPr lang="en-US" i="1" dirty="0" smtClean="0"/>
              <a:t>i.e., openness of the process; probity; complete and accurate records; accountability of organization; confidentiality</a:t>
            </a:r>
            <a:r>
              <a:rPr lang="en-US" dirty="0" smtClean="0"/>
              <a:t>) establishes and then maintains rules and procedures that are attainable and unambiguous.</a:t>
            </a:r>
          </a:p>
        </p:txBody>
      </p:sp>
      <p:sp>
        <p:nvSpPr>
          <p:cNvPr id="3" name="Title 2"/>
          <p:cNvSpPr>
            <a:spLocks noGrp="1"/>
          </p:cNvSpPr>
          <p:nvPr>
            <p:ph type="title"/>
          </p:nvPr>
        </p:nvSpPr>
        <p:spPr/>
        <p:txBody>
          <a:bodyPr>
            <a:normAutofit/>
          </a:bodyPr>
          <a:lstStyle/>
          <a:p>
            <a:pPr algn="ctr">
              <a:defRPr/>
            </a:pPr>
            <a:r>
              <a:rPr lang="en-US" dirty="0" smtClean="0">
                <a:solidFill>
                  <a:schemeClr val="tx1"/>
                </a:solidFill>
                <a:effectLst/>
              </a:rPr>
              <a:t>Fairness, Integrity and Transparency </a:t>
            </a:r>
            <a:endParaRPr lang="en-US" dirty="0">
              <a:solidFill>
                <a:schemeClr val="tx1"/>
              </a:solidFill>
              <a:effectLst/>
            </a:endParaRPr>
          </a:p>
        </p:txBody>
      </p:sp>
    </p:spTree>
  </p:cSld>
  <p:clrMapOvr>
    <a:masterClrMapping/>
  </p:clrMapOvr>
  <p:transition>
    <p:wipe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marL="365760" indent="-256032" algn="just" eaLnBrk="1" fontAlgn="auto" hangingPunct="1">
              <a:spcAft>
                <a:spcPts val="0"/>
              </a:spcAft>
              <a:buFont typeface="Wingdings" pitchFamily="2" charset="2"/>
              <a:buChar char="Ø"/>
              <a:defRPr/>
            </a:pPr>
            <a:r>
              <a:rPr lang="en-US" dirty="0" smtClean="0"/>
              <a:t>The objective of competitive processes as described in these Guidelines is to provide all eligible prospective Offers with timely and adequate notification of the procuring entity’s requirements and an equal opportunity organization to tender for the required goods, civil works and services. </a:t>
            </a:r>
            <a:br>
              <a:rPr lang="en-US" dirty="0" smtClean="0"/>
            </a:br>
            <a:r>
              <a:rPr lang="en-US" dirty="0" smtClean="0"/>
              <a:t/>
            </a:r>
            <a:br>
              <a:rPr lang="en-US" dirty="0" smtClean="0"/>
            </a:br>
            <a:r>
              <a:rPr lang="en-US" dirty="0" smtClean="0"/>
              <a:t>Procurement organization should ensure that restrictions are not placed on the competitive processes limiting the pool of potential Offers. </a:t>
            </a:r>
          </a:p>
          <a:p>
            <a:pPr marL="365760" indent="-256032" algn="just" eaLnBrk="1" fontAlgn="auto" hangingPunct="1">
              <a:spcAft>
                <a:spcPts val="0"/>
              </a:spcAft>
              <a:buFont typeface="Arial" pitchFamily="34" charset="0"/>
              <a:buChar char="•"/>
              <a:defRPr/>
            </a:pPr>
            <a:endParaRPr lang="en-US" dirty="0" smtClean="0"/>
          </a:p>
        </p:txBody>
      </p:sp>
      <p:sp>
        <p:nvSpPr>
          <p:cNvPr id="6146" name="Title 1"/>
          <p:cNvSpPr>
            <a:spLocks noGrp="1"/>
          </p:cNvSpPr>
          <p:nvPr>
            <p:ph type="title"/>
          </p:nvPr>
        </p:nvSpPr>
        <p:spPr/>
        <p:txBody>
          <a:bodyPr/>
          <a:lstStyle/>
          <a:p>
            <a:pPr algn="ctr" eaLnBrk="1" fontAlgn="auto" hangingPunct="1">
              <a:spcAft>
                <a:spcPts val="0"/>
              </a:spcAft>
              <a:defRPr/>
            </a:pPr>
            <a:r>
              <a:rPr lang="en-US" dirty="0" smtClean="0">
                <a:solidFill>
                  <a:schemeClr val="tx1"/>
                </a:solidFill>
                <a:effectLst/>
              </a:rPr>
              <a:t>Effective Competition </a:t>
            </a:r>
          </a:p>
        </p:txBody>
      </p:sp>
    </p:spTree>
  </p:cSld>
  <p:clrMapOvr>
    <a:masterClrMapping/>
  </p:clrMapOvr>
  <p:transition>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marL="365760" indent="-256032" algn="just" eaLnBrk="1" fontAlgn="auto" hangingPunct="1">
              <a:spcAft>
                <a:spcPts val="0"/>
              </a:spcAft>
              <a:buFont typeface="Arial" pitchFamily="34" charset="0"/>
              <a:buChar char="•"/>
              <a:defRPr/>
            </a:pPr>
            <a:r>
              <a:rPr lang="en-US" dirty="0" smtClean="0"/>
              <a:t>In practice, the specific procurement rules and procedures established for the implementation of a program are contingent upon the individual circumstances of the particular case; however the following four considerations generally guide the organization interest for the acquisition of inputs: </a:t>
            </a:r>
          </a:p>
          <a:p>
            <a:pPr marL="365760" indent="-256032" algn="just" eaLnBrk="1" fontAlgn="auto" hangingPunct="1">
              <a:spcAft>
                <a:spcPts val="0"/>
              </a:spcAft>
              <a:buFont typeface="Arial" pitchFamily="34" charset="0"/>
              <a:buChar char="•"/>
              <a:defRPr/>
            </a:pPr>
            <a:endParaRPr lang="en-US" dirty="0" smtClean="0"/>
          </a:p>
          <a:p>
            <a:pPr marL="365760" indent="-256032" algn="just" eaLnBrk="1" fontAlgn="auto" hangingPunct="1">
              <a:spcAft>
                <a:spcPts val="0"/>
              </a:spcAft>
              <a:buFont typeface="Arial" pitchFamily="34" charset="0"/>
              <a:buChar char="•"/>
              <a:defRPr/>
            </a:pPr>
            <a:r>
              <a:rPr lang="en-US" dirty="0" smtClean="0"/>
              <a:t>The need for economy and efficiency in the implementation of the </a:t>
            </a:r>
            <a:r>
              <a:rPr lang="en-US" dirty="0" err="1" smtClean="0"/>
              <a:t>programe</a:t>
            </a:r>
            <a:r>
              <a:rPr lang="en-US" dirty="0" smtClean="0"/>
              <a:t>, including the procurement of goods, civil works and services involved.</a:t>
            </a:r>
          </a:p>
          <a:p>
            <a:pPr marL="365760" indent="-256032" algn="just" eaLnBrk="1" fontAlgn="auto" hangingPunct="1">
              <a:spcAft>
                <a:spcPts val="0"/>
              </a:spcAft>
              <a:buFont typeface="Arial" pitchFamily="34" charset="0"/>
              <a:buChar char="•"/>
              <a:defRPr/>
            </a:pPr>
            <a:endParaRPr lang="en-US" dirty="0" smtClean="0"/>
          </a:p>
        </p:txBody>
      </p:sp>
      <p:sp>
        <p:nvSpPr>
          <p:cNvPr id="7170" name="Title 1"/>
          <p:cNvSpPr>
            <a:spLocks noGrp="1"/>
          </p:cNvSpPr>
          <p:nvPr>
            <p:ph type="title"/>
          </p:nvPr>
        </p:nvSpPr>
        <p:spPr>
          <a:xfrm>
            <a:off x="457200" y="304800"/>
            <a:ext cx="8229600" cy="1143000"/>
          </a:xfrm>
        </p:spPr>
        <p:txBody>
          <a:bodyPr/>
          <a:lstStyle/>
          <a:p>
            <a:pPr algn="ctr" eaLnBrk="1" fontAlgn="auto" hangingPunct="1">
              <a:spcAft>
                <a:spcPts val="0"/>
              </a:spcAft>
              <a:defRPr/>
            </a:pPr>
            <a:r>
              <a:rPr lang="en-US" dirty="0" smtClean="0">
                <a:solidFill>
                  <a:schemeClr val="tx1"/>
                </a:solidFill>
                <a:effectLst/>
              </a:rPr>
              <a:t>Interest of the organization </a:t>
            </a:r>
          </a:p>
        </p:txBody>
      </p:sp>
    </p:spTree>
  </p:cSld>
  <p:clrMapOvr>
    <a:masterClrMapping/>
  </p:clrMapOvr>
  <p:transition>
    <p:wipe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Content Placeholder 1"/>
          <p:cNvSpPr>
            <a:spLocks noGrp="1"/>
          </p:cNvSpPr>
          <p:nvPr>
            <p:ph idx="1"/>
          </p:nvPr>
        </p:nvSpPr>
        <p:spPr/>
        <p:txBody>
          <a:bodyPr/>
          <a:lstStyle/>
          <a:p>
            <a:pPr algn="just" eaLnBrk="1" hangingPunct="1">
              <a:buFont typeface="Arial" panose="020B0604020202020204" pitchFamily="34" charset="0"/>
              <a:buChar char="•"/>
            </a:pPr>
            <a:r>
              <a:rPr lang="en-US" dirty="0" smtClean="0"/>
              <a:t>the access to procurement opportunities for all interested and qualified Offers worldwide.</a:t>
            </a:r>
          </a:p>
          <a:p>
            <a:pPr algn="just" eaLnBrk="1" hangingPunct="1">
              <a:buFont typeface="Arial" panose="020B0604020202020204" pitchFamily="34" charset="0"/>
              <a:buChar char="•"/>
            </a:pPr>
            <a:endParaRPr lang="en-US" dirty="0" smtClean="0"/>
          </a:p>
          <a:p>
            <a:pPr algn="just" eaLnBrk="1" hangingPunct="1">
              <a:buFont typeface="Arial" panose="020B0604020202020204" pitchFamily="34" charset="0"/>
              <a:buChar char="•"/>
            </a:pPr>
            <a:r>
              <a:rPr lang="en-US" dirty="0" smtClean="0"/>
              <a:t>giving all eligible Offers the same information and equal opportunity to compete in providing goods, civil works or services; and </a:t>
            </a:r>
          </a:p>
          <a:p>
            <a:pPr algn="just" eaLnBrk="1" hangingPunct="1">
              <a:buFont typeface="Arial" panose="020B0604020202020204" pitchFamily="34" charset="0"/>
              <a:buChar char="•"/>
            </a:pPr>
            <a:endParaRPr lang="en-US" dirty="0" smtClean="0"/>
          </a:p>
          <a:p>
            <a:pPr algn="just" eaLnBrk="1" hangingPunct="1">
              <a:buFont typeface="Arial" panose="020B0604020202020204" pitchFamily="34" charset="0"/>
              <a:buChar char="•"/>
            </a:pPr>
            <a:r>
              <a:rPr lang="en-US" dirty="0" smtClean="0"/>
              <a:t>the importance of transparency in the procurement process</a:t>
            </a:r>
          </a:p>
        </p:txBody>
      </p:sp>
      <p:sp>
        <p:nvSpPr>
          <p:cNvPr id="3" name="Title 2"/>
          <p:cNvSpPr>
            <a:spLocks noGrp="1"/>
          </p:cNvSpPr>
          <p:nvPr>
            <p:ph type="title"/>
          </p:nvPr>
        </p:nvSpPr>
        <p:spPr/>
        <p:txBody>
          <a:bodyPr/>
          <a:lstStyle/>
          <a:p>
            <a:pPr algn="ctr">
              <a:defRPr/>
            </a:pPr>
            <a:r>
              <a:rPr lang="en-US" dirty="0" smtClean="0">
                <a:solidFill>
                  <a:schemeClr val="tx1"/>
                </a:solidFill>
                <a:effectLst/>
              </a:rPr>
              <a:t>Interest of the organization </a:t>
            </a:r>
            <a:endParaRPr lang="en-US" dirty="0">
              <a:solidFill>
                <a:schemeClr val="tx1"/>
              </a:solidFill>
              <a:effectLst/>
            </a:endParaRPr>
          </a:p>
        </p:txBody>
      </p:sp>
    </p:spTree>
  </p:cSld>
  <p:clrMapOvr>
    <a:masterClrMapping/>
  </p:clrMapOvr>
  <p:transition>
    <p:wipe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Content Placeholder 2"/>
          <p:cNvSpPr>
            <a:spLocks noGrp="1"/>
          </p:cNvSpPr>
          <p:nvPr>
            <p:ph idx="1"/>
          </p:nvPr>
        </p:nvSpPr>
        <p:spPr/>
        <p:txBody>
          <a:bodyPr/>
          <a:lstStyle/>
          <a:p>
            <a:pPr algn="just" eaLnBrk="1" hangingPunct="1"/>
            <a:endParaRPr lang="en-US" dirty="0" smtClean="0"/>
          </a:p>
          <a:p>
            <a:pPr algn="just" eaLnBrk="1" hangingPunct="1">
              <a:buFont typeface="Wingdings 3" panose="05040102010807070707" pitchFamily="18" charset="2"/>
              <a:buNone/>
            </a:pPr>
            <a:r>
              <a:rPr lang="en-US" dirty="0" smtClean="0"/>
              <a:t>	As organization are entrusted to the public at large, it is imperative that all transactions committing organization are carried to the highest degree of public trust and should be conducted with the highest degree of integrity. </a:t>
            </a:r>
          </a:p>
        </p:txBody>
      </p:sp>
      <p:sp>
        <p:nvSpPr>
          <p:cNvPr id="8194" name="Title 1"/>
          <p:cNvSpPr>
            <a:spLocks noGrp="1"/>
          </p:cNvSpPr>
          <p:nvPr>
            <p:ph type="title"/>
          </p:nvPr>
        </p:nvSpPr>
        <p:spPr/>
        <p:txBody>
          <a:bodyPr/>
          <a:lstStyle/>
          <a:p>
            <a:pPr algn="ctr" eaLnBrk="1" fontAlgn="auto" hangingPunct="1">
              <a:spcAft>
                <a:spcPts val="0"/>
              </a:spcAft>
              <a:defRPr/>
            </a:pPr>
            <a:r>
              <a:rPr lang="en-US" dirty="0" smtClean="0">
                <a:solidFill>
                  <a:schemeClr val="tx1"/>
                </a:solidFill>
                <a:effectLst/>
              </a:rPr>
              <a:t>Procurement Ethics</a:t>
            </a:r>
          </a:p>
        </p:txBody>
      </p:sp>
    </p:spTree>
  </p:cSld>
  <p:clrMapOvr>
    <a:masterClrMapping/>
  </p:clrMapOvr>
  <p:transition>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Content Placeholder 1"/>
          <p:cNvSpPr>
            <a:spLocks noGrp="1"/>
          </p:cNvSpPr>
          <p:nvPr>
            <p:ph idx="1"/>
          </p:nvPr>
        </p:nvSpPr>
        <p:spPr/>
        <p:txBody>
          <a:bodyPr/>
          <a:lstStyle/>
          <a:p>
            <a:pPr algn="just" eaLnBrk="1" hangingPunct="1"/>
            <a:r>
              <a:rPr lang="en-US" dirty="0" smtClean="0"/>
              <a:t>The award of a contract shall be made after due consideration has been given to the general principles described in Regulation 21.02 and in accordance with the following:</a:t>
            </a:r>
          </a:p>
          <a:p>
            <a:pPr algn="just" eaLnBrk="1" hangingPunct="1"/>
            <a:endParaRPr lang="en-US" dirty="0" smtClean="0"/>
          </a:p>
          <a:p>
            <a:pPr algn="just" eaLnBrk="1" hangingPunct="1"/>
            <a:r>
              <a:rPr lang="en-US" dirty="0" smtClean="0"/>
              <a:t>When a formal invitation to bid has been issued, the procurement contract shall be awarded to the qualified bidder whose bid substantially conforms to requirements set forth in the solicitation documentation and offers the lowest cost to The organization;</a:t>
            </a:r>
          </a:p>
          <a:p>
            <a:pPr algn="just" eaLnBrk="1" hangingPunct="1"/>
            <a:endParaRPr lang="en-US" dirty="0" smtClean="0"/>
          </a:p>
        </p:txBody>
      </p:sp>
      <p:sp>
        <p:nvSpPr>
          <p:cNvPr id="3" name="Title 2"/>
          <p:cNvSpPr>
            <a:spLocks noGrp="1"/>
          </p:cNvSpPr>
          <p:nvPr>
            <p:ph type="title"/>
          </p:nvPr>
        </p:nvSpPr>
        <p:spPr/>
        <p:txBody>
          <a:bodyPr>
            <a:normAutofit/>
          </a:bodyPr>
          <a:lstStyle/>
          <a:p>
            <a:pPr algn="ctr" eaLnBrk="1" hangingPunct="1">
              <a:defRPr/>
            </a:pPr>
            <a:r>
              <a:rPr lang="en-US" dirty="0" smtClean="0">
                <a:solidFill>
                  <a:schemeClr val="tx1"/>
                </a:solidFill>
                <a:effectLst/>
              </a:rPr>
              <a:t>Award of Procurement contracts </a:t>
            </a:r>
            <a:endParaRPr lang="en-US" dirty="0">
              <a:solidFill>
                <a:schemeClr val="tx1"/>
              </a:solidFill>
              <a:effectLst/>
            </a:endParaRPr>
          </a:p>
        </p:txBody>
      </p:sp>
    </p:spTree>
  </p:cSld>
  <p:clrMapOvr>
    <a:masterClrMapping/>
  </p:clrMapOvr>
  <p:transition>
    <p:wipe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Content Placeholder 1"/>
          <p:cNvSpPr>
            <a:spLocks noGrp="1"/>
          </p:cNvSpPr>
          <p:nvPr>
            <p:ph idx="1"/>
          </p:nvPr>
        </p:nvSpPr>
        <p:spPr/>
        <p:txBody>
          <a:bodyPr/>
          <a:lstStyle/>
          <a:p>
            <a:pPr algn="just" eaLnBrk="1" hangingPunct="1"/>
            <a:endParaRPr lang="en-US" smtClean="0"/>
          </a:p>
          <a:p>
            <a:pPr algn="just" eaLnBrk="1" hangingPunct="1"/>
            <a:r>
              <a:rPr lang="en-US" smtClean="0"/>
              <a:t>When a formal request for proposals has been issued, the procurement contract shall be awarded to the qualified proposer whose proposal, all factors considered, is the most responsive to the requirements set forth in the solicitation documentation. </a:t>
            </a:r>
          </a:p>
        </p:txBody>
      </p:sp>
      <p:sp>
        <p:nvSpPr>
          <p:cNvPr id="3" name="Title 2"/>
          <p:cNvSpPr>
            <a:spLocks noGrp="1"/>
          </p:cNvSpPr>
          <p:nvPr>
            <p:ph type="title"/>
          </p:nvPr>
        </p:nvSpPr>
        <p:spPr/>
        <p:txBody>
          <a:bodyPr/>
          <a:lstStyle/>
          <a:p>
            <a:pPr algn="ctr" eaLnBrk="1" hangingPunct="1">
              <a:defRPr/>
            </a:pPr>
            <a:r>
              <a:rPr lang="en-US" sz="3200" dirty="0" smtClean="0">
                <a:solidFill>
                  <a:schemeClr val="tx1"/>
                </a:solidFill>
                <a:effectLst/>
              </a:rPr>
              <a:t>Award of procurement contracts</a:t>
            </a:r>
            <a:endParaRPr lang="en-US" sz="3200" dirty="0">
              <a:solidFill>
                <a:schemeClr val="tx1"/>
              </a:solidFill>
              <a:effectLst/>
            </a:endParaRPr>
          </a:p>
        </p:txBody>
      </p:sp>
    </p:spTree>
  </p:cSld>
  <p:clrMapOvr>
    <a:masterClrMapping/>
  </p:clrMapOvr>
  <p:transition>
    <p:wipe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Content Placeholder 1"/>
          <p:cNvSpPr>
            <a:spLocks noGrp="1"/>
          </p:cNvSpPr>
          <p:nvPr>
            <p:ph idx="1"/>
          </p:nvPr>
        </p:nvSpPr>
        <p:spPr/>
        <p:txBody>
          <a:bodyPr/>
          <a:lstStyle/>
          <a:p>
            <a:pPr algn="just" eaLnBrk="1" hangingPunct="1"/>
            <a:endParaRPr lang="en-US" dirty="0" smtClean="0"/>
          </a:p>
          <a:p>
            <a:pPr algn="just" eaLnBrk="1" hangingPunct="1"/>
            <a:r>
              <a:rPr lang="en-US" dirty="0" smtClean="0"/>
              <a:t>In selecting the members of the evaluation team, the type of procurement being carried out should be considered. In particularly complex procurement cases, an external expert may be included to assist in the evaluation process as one of the team members. </a:t>
            </a:r>
          </a:p>
        </p:txBody>
      </p:sp>
      <p:sp>
        <p:nvSpPr>
          <p:cNvPr id="3" name="Title 2"/>
          <p:cNvSpPr>
            <a:spLocks noGrp="1"/>
          </p:cNvSpPr>
          <p:nvPr>
            <p:ph type="title"/>
          </p:nvPr>
        </p:nvSpPr>
        <p:spPr/>
        <p:txBody>
          <a:bodyPr/>
          <a:lstStyle/>
          <a:p>
            <a:pPr algn="ctr" eaLnBrk="1" hangingPunct="1">
              <a:defRPr/>
            </a:pPr>
            <a:r>
              <a:rPr lang="en-US" dirty="0" smtClean="0">
                <a:solidFill>
                  <a:schemeClr val="tx1"/>
                </a:solidFill>
                <a:effectLst/>
              </a:rPr>
              <a:t>Evaluation of offers</a:t>
            </a:r>
            <a:endParaRPr lang="en-US" dirty="0">
              <a:solidFill>
                <a:schemeClr val="tx1"/>
              </a:solidFill>
              <a:effectLst/>
            </a:endParaRPr>
          </a:p>
        </p:txBody>
      </p:sp>
    </p:spTree>
  </p:cSld>
  <p:clrMapOvr>
    <a:masterClrMapping/>
  </p:clrMapOvr>
  <p:transition>
    <p:wipe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Content Placeholder 1"/>
          <p:cNvSpPr>
            <a:spLocks noGrp="1"/>
          </p:cNvSpPr>
          <p:nvPr>
            <p:ph idx="1"/>
          </p:nvPr>
        </p:nvSpPr>
        <p:spPr/>
        <p:txBody>
          <a:bodyPr/>
          <a:lstStyle/>
          <a:p>
            <a:pPr algn="just"/>
            <a:endParaRPr lang="en-US" dirty="0" smtClean="0"/>
          </a:p>
          <a:p>
            <a:pPr algn="just"/>
            <a:r>
              <a:rPr lang="en-US" dirty="0" smtClean="0"/>
              <a:t>In these cases it is important to identify the need for an expert early in the process (i.e., during the planning stage) in order to avoid organization unnecessary delays and to ensure that proper funds are budgeted</a:t>
            </a:r>
          </a:p>
        </p:txBody>
      </p:sp>
      <p:sp>
        <p:nvSpPr>
          <p:cNvPr id="3" name="Title 2"/>
          <p:cNvSpPr>
            <a:spLocks noGrp="1"/>
          </p:cNvSpPr>
          <p:nvPr>
            <p:ph type="title"/>
          </p:nvPr>
        </p:nvSpPr>
        <p:spPr/>
        <p:txBody>
          <a:bodyPr/>
          <a:lstStyle/>
          <a:p>
            <a:pPr algn="ctr">
              <a:defRPr/>
            </a:pPr>
            <a:r>
              <a:rPr lang="en-US" dirty="0" smtClean="0">
                <a:solidFill>
                  <a:schemeClr val="tx1"/>
                </a:solidFill>
                <a:effectLst/>
              </a:rPr>
              <a:t>Evaluation of offers</a:t>
            </a:r>
            <a:endParaRPr lang="en-US" dirty="0">
              <a:solidFill>
                <a:schemeClr val="tx1"/>
              </a:solidFill>
              <a:effectLst/>
            </a:endParaRPr>
          </a:p>
        </p:txBody>
      </p:sp>
    </p:spTree>
  </p:cSld>
  <p:clrMapOvr>
    <a:masterClrMapping/>
  </p:clrMapOvr>
  <p:transition>
    <p:wipe dir="d"/>
  </p:transition>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Content Placeholder 1"/>
          <p:cNvSpPr>
            <a:spLocks noGrp="1"/>
          </p:cNvSpPr>
          <p:nvPr>
            <p:ph idx="1"/>
          </p:nvPr>
        </p:nvSpPr>
        <p:spPr/>
        <p:txBody>
          <a:bodyPr/>
          <a:lstStyle/>
          <a:p>
            <a:pPr algn="just" eaLnBrk="1" hangingPunct="1"/>
            <a:r>
              <a:rPr lang="en-US" dirty="0" smtClean="0"/>
              <a:t>The work of the evaluation team is strictly confidential and information about submissions or proposals shall not be publicly revealed</a:t>
            </a:r>
          </a:p>
          <a:p>
            <a:pPr algn="just" eaLnBrk="1" hangingPunct="1"/>
            <a:r>
              <a:rPr lang="en-US" dirty="0" smtClean="0"/>
              <a:t>Representatives from the funding source, the client organization, </a:t>
            </a:r>
            <a:r>
              <a:rPr lang="en-US" i="1" u="sng" dirty="0" smtClean="0"/>
              <a:t>or national representatives may participate in the evaluation process only as observers</a:t>
            </a:r>
            <a:r>
              <a:rPr lang="en-US" dirty="0" smtClean="0"/>
              <a:t>. </a:t>
            </a:r>
          </a:p>
          <a:p>
            <a:pPr algn="just" eaLnBrk="1" hangingPunct="1"/>
            <a:endParaRPr lang="en-US" dirty="0" smtClean="0"/>
          </a:p>
          <a:p>
            <a:pPr algn="just" eaLnBrk="1" hangingPunct="1"/>
            <a:endParaRPr lang="en-US" dirty="0" smtClean="0"/>
          </a:p>
        </p:txBody>
      </p:sp>
      <p:sp>
        <p:nvSpPr>
          <p:cNvPr id="3" name="Title 2"/>
          <p:cNvSpPr>
            <a:spLocks noGrp="1"/>
          </p:cNvSpPr>
          <p:nvPr>
            <p:ph type="title"/>
          </p:nvPr>
        </p:nvSpPr>
        <p:spPr/>
        <p:txBody>
          <a:bodyPr/>
          <a:lstStyle/>
          <a:p>
            <a:pPr algn="ctr" eaLnBrk="1" hangingPunct="1">
              <a:defRPr/>
            </a:pPr>
            <a:r>
              <a:rPr lang="en-US" dirty="0" smtClean="0">
                <a:solidFill>
                  <a:schemeClr val="tx1"/>
                </a:solidFill>
                <a:effectLst/>
              </a:rPr>
              <a:t>Evaluation of offers</a:t>
            </a:r>
            <a:endParaRPr lang="en-US" dirty="0">
              <a:solidFill>
                <a:schemeClr val="tx1"/>
              </a:solidFill>
              <a:effectLst/>
            </a:endParaRPr>
          </a:p>
        </p:txBody>
      </p:sp>
    </p:spTree>
  </p:cSld>
  <p:clrMapOvr>
    <a:masterClrMapping/>
  </p:clrMapOvr>
  <p:transition>
    <p:wipe dir="d"/>
  </p:transition>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Content Placeholder 1"/>
          <p:cNvSpPr>
            <a:spLocks noGrp="1"/>
          </p:cNvSpPr>
          <p:nvPr>
            <p:ph idx="1"/>
          </p:nvPr>
        </p:nvSpPr>
        <p:spPr/>
        <p:txBody>
          <a:bodyPr/>
          <a:lstStyle/>
          <a:p>
            <a:pPr algn="just" eaLnBrk="1" hangingPunct="1"/>
            <a:endParaRPr lang="en-US" dirty="0" smtClean="0"/>
          </a:p>
          <a:p>
            <a:pPr algn="just" eaLnBrk="1" hangingPunct="1">
              <a:buFont typeface="Wingdings 3" panose="05040102010807070707" pitchFamily="18" charset="2"/>
              <a:buNone/>
            </a:pPr>
            <a:r>
              <a:rPr lang="en-US" dirty="0" smtClean="0"/>
              <a:t>	Evaluation Team members must be instructed to immediately indicate if they are in a potential conflict of interest situation with one of the suppliers (e.g., owing shares in the supplier’s company, familiar relationship with suppliers, </a:t>
            </a:r>
            <a:r>
              <a:rPr lang="en-US" dirty="0" err="1" smtClean="0"/>
              <a:t>etc</a:t>
            </a:r>
            <a:r>
              <a:rPr lang="en-US" dirty="0" smtClean="0"/>
              <a:t>)</a:t>
            </a:r>
          </a:p>
        </p:txBody>
      </p:sp>
      <p:sp>
        <p:nvSpPr>
          <p:cNvPr id="3" name="Title 2"/>
          <p:cNvSpPr>
            <a:spLocks noGrp="1"/>
          </p:cNvSpPr>
          <p:nvPr>
            <p:ph type="title"/>
          </p:nvPr>
        </p:nvSpPr>
        <p:spPr/>
        <p:txBody>
          <a:bodyPr/>
          <a:lstStyle/>
          <a:p>
            <a:pPr algn="ctr" eaLnBrk="1" hangingPunct="1">
              <a:defRPr/>
            </a:pPr>
            <a:r>
              <a:rPr lang="en-US" dirty="0" smtClean="0">
                <a:solidFill>
                  <a:schemeClr val="tx1"/>
                </a:solidFill>
                <a:effectLst/>
              </a:rPr>
              <a:t>Conflict of Interest</a:t>
            </a:r>
            <a:endParaRPr lang="en-US" dirty="0">
              <a:solidFill>
                <a:schemeClr val="tx1"/>
              </a:solidFill>
              <a:effectLst/>
            </a:endParaRPr>
          </a:p>
        </p:txBody>
      </p:sp>
    </p:spTree>
  </p:cSld>
  <p:clrMapOvr>
    <a:masterClrMapping/>
  </p:clrMapOvr>
  <p:transition>
    <p:wipe dir="d"/>
  </p:transition>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Content Placeholder 1"/>
          <p:cNvSpPr>
            <a:spLocks noGrp="1"/>
          </p:cNvSpPr>
          <p:nvPr>
            <p:ph idx="1"/>
          </p:nvPr>
        </p:nvSpPr>
        <p:spPr/>
        <p:txBody>
          <a:bodyPr/>
          <a:lstStyle/>
          <a:p>
            <a:pPr algn="just">
              <a:buFont typeface="Wingdings 3" panose="05040102010807070707" pitchFamily="18" charset="2"/>
              <a:buNone/>
            </a:pPr>
            <a:endParaRPr lang="en-US" dirty="0" smtClean="0"/>
          </a:p>
          <a:p>
            <a:pPr algn="just">
              <a:buFont typeface="Wingdings 3" panose="05040102010807070707" pitchFamily="18" charset="2"/>
              <a:buNone/>
            </a:pPr>
            <a:r>
              <a:rPr lang="en-US" dirty="0" smtClean="0"/>
              <a:t>	All observers or participants in the evaluation team who are non-organization staff must sign confidentiality and no conflict of interest statements.</a:t>
            </a:r>
          </a:p>
        </p:txBody>
      </p:sp>
      <p:sp>
        <p:nvSpPr>
          <p:cNvPr id="3" name="Title 2"/>
          <p:cNvSpPr>
            <a:spLocks noGrp="1"/>
          </p:cNvSpPr>
          <p:nvPr>
            <p:ph type="title"/>
          </p:nvPr>
        </p:nvSpPr>
        <p:spPr/>
        <p:txBody>
          <a:bodyPr/>
          <a:lstStyle/>
          <a:p>
            <a:pPr algn="ctr">
              <a:defRPr/>
            </a:pPr>
            <a:r>
              <a:rPr lang="en-US" dirty="0" smtClean="0">
                <a:solidFill>
                  <a:schemeClr val="tx1"/>
                </a:solidFill>
                <a:effectLst/>
              </a:rPr>
              <a:t>Conflict of Interest</a:t>
            </a:r>
            <a:endParaRPr lang="en-US" dirty="0">
              <a:solidFill>
                <a:schemeClr val="tx1"/>
              </a:solidFill>
              <a:effectLst/>
            </a:endParaRPr>
          </a:p>
        </p:txBody>
      </p:sp>
    </p:spTree>
  </p:cSld>
  <p:clrMapOvr>
    <a:masterClrMapping/>
  </p:clrMapOvr>
  <p:transition>
    <p:wipe dir="d"/>
  </p:transition>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normAutofit fontScale="90000"/>
          </a:bodyPr>
          <a:lstStyle/>
          <a:p>
            <a:pPr algn="ctr" eaLnBrk="1" hangingPunct="1">
              <a:defRPr/>
            </a:pPr>
            <a:r>
              <a:rPr lang="en-US" dirty="0" smtClean="0">
                <a:solidFill>
                  <a:schemeClr val="bg1"/>
                </a:solidFill>
                <a:latin typeface="Arial" panose="020B0604020202020204" pitchFamily="34" charset="0"/>
                <a:cs typeface="Arial" panose="020B0604020202020204" pitchFamily="34" charset="0"/>
              </a:rPr>
              <a:t/>
            </a:r>
            <a:br>
              <a:rPr lang="en-US" dirty="0" smtClean="0">
                <a:solidFill>
                  <a:schemeClr val="bg1"/>
                </a:solidFill>
                <a:latin typeface="Arial" panose="020B0604020202020204" pitchFamily="34" charset="0"/>
                <a:cs typeface="Arial" panose="020B0604020202020204" pitchFamily="34" charset="0"/>
              </a:rPr>
            </a:br>
            <a:r>
              <a:rPr lang="en-US" dirty="0" smtClean="0">
                <a:solidFill>
                  <a:schemeClr val="bg1"/>
                </a:solidFill>
                <a:latin typeface="Arial" panose="020B0604020202020204" pitchFamily="34" charset="0"/>
                <a:cs typeface="Arial" panose="020B0604020202020204" pitchFamily="34" charset="0"/>
              </a:rPr>
              <a:t/>
            </a:r>
            <a:br>
              <a:rPr lang="en-US" dirty="0" smtClean="0">
                <a:solidFill>
                  <a:schemeClr val="bg1"/>
                </a:solidFill>
                <a:latin typeface="Arial" panose="020B0604020202020204" pitchFamily="34" charset="0"/>
                <a:cs typeface="Arial" panose="020B0604020202020204" pitchFamily="34" charset="0"/>
              </a:rPr>
            </a:br>
            <a:r>
              <a:rPr lang="en-US" dirty="0" smtClean="0">
                <a:solidFill>
                  <a:schemeClr val="bg1"/>
                </a:solidFill>
                <a:latin typeface="Arial" panose="020B0604020202020204" pitchFamily="34" charset="0"/>
                <a:cs typeface="Arial" panose="020B0604020202020204" pitchFamily="34" charset="0"/>
              </a:rPr>
              <a:t/>
            </a:r>
            <a:br>
              <a:rPr lang="en-US" dirty="0" smtClean="0">
                <a:solidFill>
                  <a:schemeClr val="bg1"/>
                </a:solidFill>
                <a:latin typeface="Arial" panose="020B0604020202020204" pitchFamily="34" charset="0"/>
                <a:cs typeface="Arial" panose="020B0604020202020204" pitchFamily="34" charset="0"/>
              </a:rPr>
            </a:br>
            <a:r>
              <a:rPr lang="en-US" dirty="0" smtClean="0">
                <a:solidFill>
                  <a:schemeClr val="bg1"/>
                </a:solidFill>
                <a:latin typeface="Arial" panose="020B0604020202020204" pitchFamily="34" charset="0"/>
                <a:cs typeface="Arial" panose="020B0604020202020204" pitchFamily="34" charset="0"/>
              </a:rPr>
              <a:t/>
            </a:r>
            <a:br>
              <a:rPr lang="en-US" dirty="0" smtClean="0">
                <a:solidFill>
                  <a:schemeClr val="bg1"/>
                </a:solidFill>
                <a:latin typeface="Arial" panose="020B0604020202020204" pitchFamily="34" charset="0"/>
                <a:cs typeface="Arial" panose="020B0604020202020204" pitchFamily="34" charset="0"/>
              </a:rPr>
            </a:br>
            <a:r>
              <a:rPr lang="en-US" dirty="0" smtClean="0">
                <a:solidFill>
                  <a:schemeClr val="bg1"/>
                </a:solidFill>
                <a:latin typeface="Arial" panose="020B0604020202020204" pitchFamily="34" charset="0"/>
                <a:cs typeface="Arial" panose="020B0604020202020204" pitchFamily="34" charset="0"/>
              </a:rPr>
              <a:t/>
            </a:r>
            <a:br>
              <a:rPr lang="en-US" dirty="0" smtClean="0">
                <a:solidFill>
                  <a:schemeClr val="bg1"/>
                </a:solidFill>
                <a:latin typeface="Arial" panose="020B0604020202020204" pitchFamily="34" charset="0"/>
                <a:cs typeface="Arial" panose="020B0604020202020204" pitchFamily="34" charset="0"/>
              </a:rPr>
            </a:br>
            <a:r>
              <a:rPr lang="en-US" dirty="0" smtClean="0">
                <a:solidFill>
                  <a:schemeClr val="bg1"/>
                </a:solidFill>
                <a:latin typeface="Arial" panose="020B0604020202020204" pitchFamily="34" charset="0"/>
                <a:cs typeface="Arial" panose="020B0604020202020204" pitchFamily="34" charset="0"/>
              </a:rPr>
              <a:t/>
            </a:r>
            <a:br>
              <a:rPr lang="en-US" dirty="0" smtClean="0">
                <a:solidFill>
                  <a:schemeClr val="bg1"/>
                </a:solidFill>
                <a:latin typeface="Arial" panose="020B0604020202020204" pitchFamily="34" charset="0"/>
                <a:cs typeface="Arial" panose="020B0604020202020204" pitchFamily="34" charset="0"/>
              </a:rPr>
            </a:br>
            <a:r>
              <a:rPr lang="en-US" dirty="0" smtClean="0">
                <a:solidFill>
                  <a:schemeClr val="bg1"/>
                </a:solidFill>
                <a:latin typeface="Arial" panose="020B0604020202020204" pitchFamily="34" charset="0"/>
                <a:cs typeface="Arial" panose="020B0604020202020204" pitchFamily="34" charset="0"/>
              </a:rPr>
              <a:t/>
            </a:r>
            <a:br>
              <a:rPr lang="en-US" dirty="0" smtClean="0">
                <a:solidFill>
                  <a:schemeClr val="bg1"/>
                </a:solidFill>
                <a:latin typeface="Arial" panose="020B0604020202020204" pitchFamily="34" charset="0"/>
                <a:cs typeface="Arial" panose="020B0604020202020204" pitchFamily="34" charset="0"/>
              </a:rPr>
            </a:br>
            <a:r>
              <a:rPr lang="en-US" dirty="0" smtClean="0">
                <a:solidFill>
                  <a:schemeClr val="bg1"/>
                </a:solidFill>
                <a:latin typeface="Arial" panose="020B0604020202020204" pitchFamily="34" charset="0"/>
                <a:cs typeface="Arial" panose="020B0604020202020204" pitchFamily="34" charset="0"/>
              </a:rPr>
              <a:t/>
            </a:r>
            <a:br>
              <a:rPr lang="en-US" dirty="0" smtClean="0">
                <a:solidFill>
                  <a:schemeClr val="bg1"/>
                </a:solidFill>
                <a:latin typeface="Arial" panose="020B0604020202020204" pitchFamily="34" charset="0"/>
                <a:cs typeface="Arial" panose="020B0604020202020204" pitchFamily="34" charset="0"/>
              </a:rPr>
            </a:br>
            <a:r>
              <a:rPr lang="en-US" dirty="0" smtClean="0">
                <a:solidFill>
                  <a:schemeClr val="bg1"/>
                </a:solidFill>
                <a:effectLst/>
                <a:latin typeface="Arial" panose="020B0604020202020204" pitchFamily="34" charset="0"/>
                <a:cs typeface="Arial" panose="020B0604020202020204" pitchFamily="34" charset="0"/>
              </a:rPr>
              <a:t>How do the organization procurement regulations and rules impact on specific questions</a:t>
            </a:r>
            <a:endParaRPr lang="en-US" dirty="0">
              <a:solidFill>
                <a:schemeClr val="bg1"/>
              </a:solidFill>
              <a:effectLst/>
              <a:latin typeface="Arial" panose="020B0604020202020204" pitchFamily="34" charset="0"/>
              <a:cs typeface="Arial" panose="020B0604020202020204" pitchFamily="34" charset="0"/>
            </a:endParaRPr>
          </a:p>
        </p:txBody>
      </p:sp>
    </p:spTree>
  </p:cSld>
  <p:clrMapOvr>
    <a:masterClrMapping/>
  </p:clrMapOvr>
  <p:transition>
    <p:wipe dir="d"/>
  </p:transition>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Content Placeholder 1"/>
          <p:cNvSpPr>
            <a:spLocks noGrp="1"/>
          </p:cNvSpPr>
          <p:nvPr>
            <p:ph idx="1"/>
          </p:nvPr>
        </p:nvSpPr>
        <p:spPr/>
        <p:txBody>
          <a:bodyPr/>
          <a:lstStyle/>
          <a:p>
            <a:pPr algn="just" eaLnBrk="1" hangingPunct="1"/>
            <a:endParaRPr lang="en-US" dirty="0" smtClean="0"/>
          </a:p>
          <a:p>
            <a:pPr algn="just" eaLnBrk="1" hangingPunct="1">
              <a:buFont typeface="Wingdings 3" panose="05040102010807070707" pitchFamily="18" charset="2"/>
              <a:buNone/>
            </a:pPr>
            <a:r>
              <a:rPr lang="en-US" dirty="0" smtClean="0"/>
              <a:t>	Organization should be committed to making information about their programs and operations available to the public. considers public access to information a key component of effective participation of all stakeholders, including the public, in the human development process. </a:t>
            </a:r>
          </a:p>
        </p:txBody>
      </p:sp>
      <p:sp>
        <p:nvSpPr>
          <p:cNvPr id="3" name="Title 2"/>
          <p:cNvSpPr>
            <a:spLocks noGrp="1"/>
          </p:cNvSpPr>
          <p:nvPr>
            <p:ph type="title"/>
          </p:nvPr>
        </p:nvSpPr>
        <p:spPr/>
        <p:txBody>
          <a:bodyPr>
            <a:normAutofit/>
          </a:bodyPr>
          <a:lstStyle/>
          <a:p>
            <a:pPr algn="ctr" eaLnBrk="1" hangingPunct="1">
              <a:defRPr/>
            </a:pPr>
            <a:r>
              <a:rPr lang="en-US" dirty="0" smtClean="0">
                <a:solidFill>
                  <a:schemeClr val="tx1"/>
                </a:solidFill>
                <a:effectLst/>
              </a:rPr>
              <a:t>Disclosure of Information</a:t>
            </a:r>
            <a:r>
              <a:rPr lang="en-US" dirty="0" smtClean="0">
                <a:effectLst/>
              </a:rPr>
              <a:t/>
            </a:r>
            <a:br>
              <a:rPr lang="en-US" dirty="0" smtClean="0">
                <a:effectLst/>
              </a:rPr>
            </a:br>
            <a:endParaRPr lang="en-US" dirty="0">
              <a:effectLst/>
            </a:endParaRPr>
          </a:p>
        </p:txBody>
      </p:sp>
    </p:spTree>
  </p:cSld>
  <p:clrMapOvr>
    <a:masterClrMapping/>
  </p:clrMapOvr>
  <p:transition>
    <p:wipe dir="d"/>
  </p:transition>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Content Placeholder 1"/>
          <p:cNvSpPr>
            <a:spLocks noGrp="1"/>
          </p:cNvSpPr>
          <p:nvPr>
            <p:ph idx="1"/>
          </p:nvPr>
        </p:nvSpPr>
        <p:spPr/>
        <p:txBody>
          <a:bodyPr/>
          <a:lstStyle/>
          <a:p>
            <a:pPr algn="just"/>
            <a:endParaRPr lang="en-US" dirty="0" smtClean="0"/>
          </a:p>
          <a:p>
            <a:pPr algn="just">
              <a:buFont typeface="Wingdings 3" panose="05040102010807070707" pitchFamily="18" charset="2"/>
              <a:buNone/>
            </a:pPr>
            <a:r>
              <a:rPr lang="en-US" dirty="0" smtClean="0"/>
              <a:t>	Organization should recognizes that there is a positive correlation between a high level of transparency through information sharing and public participation in organization-supported development activities</a:t>
            </a:r>
          </a:p>
          <a:p>
            <a:pPr algn="just"/>
            <a:endParaRPr lang="en-US" dirty="0" smtClean="0"/>
          </a:p>
        </p:txBody>
      </p:sp>
      <p:sp>
        <p:nvSpPr>
          <p:cNvPr id="3" name="Title 2"/>
          <p:cNvSpPr>
            <a:spLocks noGrp="1"/>
          </p:cNvSpPr>
          <p:nvPr>
            <p:ph type="title"/>
          </p:nvPr>
        </p:nvSpPr>
        <p:spPr/>
        <p:txBody>
          <a:bodyPr>
            <a:normAutofit/>
          </a:bodyPr>
          <a:lstStyle/>
          <a:p>
            <a:pPr algn="ctr">
              <a:defRPr/>
            </a:pPr>
            <a:r>
              <a:rPr lang="en-US" dirty="0" smtClean="0">
                <a:solidFill>
                  <a:schemeClr val="tx1"/>
                </a:solidFill>
                <a:effectLst/>
              </a:rPr>
              <a:t>Disclosure of Information</a:t>
            </a:r>
            <a:br>
              <a:rPr lang="en-US" dirty="0" smtClean="0">
                <a:solidFill>
                  <a:schemeClr val="tx1"/>
                </a:solidFill>
                <a:effectLst/>
              </a:rPr>
            </a:br>
            <a:endParaRPr lang="en-US" dirty="0">
              <a:solidFill>
                <a:schemeClr val="tx1"/>
              </a:solidFill>
              <a:effectLst/>
            </a:endParaRPr>
          </a:p>
        </p:txBody>
      </p:sp>
    </p:spTree>
  </p:cSld>
  <p:clrMapOvr>
    <a:masterClrMapping/>
  </p:clrMapOvr>
  <p:transition>
    <p:wipe dir="d"/>
  </p:transition>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Content Placeholder 1"/>
          <p:cNvSpPr>
            <a:spLocks noGrp="1"/>
          </p:cNvSpPr>
          <p:nvPr>
            <p:ph idx="1"/>
          </p:nvPr>
        </p:nvSpPr>
        <p:spPr/>
        <p:txBody>
          <a:bodyPr/>
          <a:lstStyle/>
          <a:p>
            <a:pPr algn="just" eaLnBrk="1" hangingPunct="1">
              <a:buFont typeface="Wingdings 3" panose="05040102010807070707" pitchFamily="18" charset="2"/>
              <a:buNone/>
            </a:pPr>
            <a:endParaRPr lang="en-US" dirty="0" smtClean="0"/>
          </a:p>
          <a:p>
            <a:pPr algn="just" eaLnBrk="1" hangingPunct="1">
              <a:buFont typeface="Wingdings 3" panose="05040102010807070707" pitchFamily="18" charset="2"/>
              <a:buNone/>
            </a:pPr>
            <a:r>
              <a:rPr lang="en-US" dirty="0" smtClean="0"/>
              <a:t>	Public access to comprehensive and timely information held or generated by organization will continue to facilitate the transparency, accountability and national ownership of organizational </a:t>
            </a:r>
            <a:r>
              <a:rPr lang="en-US" dirty="0" err="1" smtClean="0"/>
              <a:t>programes</a:t>
            </a:r>
            <a:r>
              <a:rPr lang="en-US" dirty="0" smtClean="0"/>
              <a:t> and operations. </a:t>
            </a:r>
            <a:br>
              <a:rPr lang="en-US" dirty="0" smtClean="0"/>
            </a:br>
            <a:endParaRPr lang="en-US" dirty="0" smtClean="0"/>
          </a:p>
        </p:txBody>
      </p:sp>
      <p:sp>
        <p:nvSpPr>
          <p:cNvPr id="3" name="Title 2"/>
          <p:cNvSpPr>
            <a:spLocks noGrp="1"/>
          </p:cNvSpPr>
          <p:nvPr>
            <p:ph type="title"/>
          </p:nvPr>
        </p:nvSpPr>
        <p:spPr/>
        <p:txBody>
          <a:bodyPr/>
          <a:lstStyle/>
          <a:p>
            <a:pPr algn="ctr" eaLnBrk="1" hangingPunct="1">
              <a:defRPr/>
            </a:pPr>
            <a:r>
              <a:rPr lang="en-US" dirty="0" smtClean="0">
                <a:solidFill>
                  <a:schemeClr val="tx1"/>
                </a:solidFill>
                <a:effectLst/>
              </a:rPr>
              <a:t>Disclosure of information</a:t>
            </a:r>
            <a:endParaRPr lang="en-US" dirty="0">
              <a:solidFill>
                <a:schemeClr val="tx1"/>
              </a:solidFill>
              <a:effectLst/>
            </a:endParaRPr>
          </a:p>
        </p:txBody>
      </p:sp>
    </p:spTree>
  </p:cSld>
  <p:clrMapOvr>
    <a:masterClrMapping/>
  </p:clrMapOvr>
  <p:transition>
    <p:wipe dir="d"/>
  </p:transition>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Content Placeholder 1"/>
          <p:cNvSpPr>
            <a:spLocks noGrp="1"/>
          </p:cNvSpPr>
          <p:nvPr>
            <p:ph idx="1"/>
          </p:nvPr>
        </p:nvSpPr>
        <p:spPr/>
        <p:txBody>
          <a:bodyPr/>
          <a:lstStyle/>
          <a:p>
            <a:pPr algn="just">
              <a:buFont typeface="Wingdings 3" panose="05040102010807070707" pitchFamily="18" charset="2"/>
              <a:buNone/>
            </a:pPr>
            <a:r>
              <a:rPr lang="en-US" dirty="0" smtClean="0"/>
              <a:t>	</a:t>
            </a:r>
          </a:p>
          <a:p>
            <a:pPr algn="just">
              <a:buFont typeface="Wingdings 3" panose="05040102010807070707" pitchFamily="18" charset="2"/>
              <a:buNone/>
            </a:pPr>
            <a:r>
              <a:rPr lang="en-US" dirty="0" smtClean="0"/>
              <a:t>	To the extent that much of organization information is already available to the public through various means, including through the </a:t>
            </a:r>
            <a:r>
              <a:rPr lang="en-US" dirty="0" smtClean="0">
                <a:hlinkClick r:id="rId2"/>
              </a:rPr>
              <a:t>corporate website</a:t>
            </a:r>
            <a:r>
              <a:rPr lang="en-US" dirty="0" smtClean="0"/>
              <a:t> and individual </a:t>
            </a:r>
            <a:r>
              <a:rPr lang="en-US" dirty="0" smtClean="0">
                <a:hlinkClick r:id="rId3"/>
              </a:rPr>
              <a:t>Office websites</a:t>
            </a:r>
            <a:r>
              <a:rPr lang="en-US" dirty="0" smtClean="0"/>
              <a:t>, this Policy codifies existing principles, practices and procedures.</a:t>
            </a:r>
          </a:p>
        </p:txBody>
      </p:sp>
      <p:sp>
        <p:nvSpPr>
          <p:cNvPr id="3" name="Title 2"/>
          <p:cNvSpPr>
            <a:spLocks noGrp="1"/>
          </p:cNvSpPr>
          <p:nvPr>
            <p:ph type="title"/>
          </p:nvPr>
        </p:nvSpPr>
        <p:spPr/>
        <p:txBody>
          <a:bodyPr/>
          <a:lstStyle/>
          <a:p>
            <a:pPr algn="ctr">
              <a:defRPr/>
            </a:pPr>
            <a:r>
              <a:rPr lang="en-US" dirty="0" smtClean="0">
                <a:solidFill>
                  <a:schemeClr val="tx1"/>
                </a:solidFill>
                <a:effectLst/>
              </a:rPr>
              <a:t>Disclosure of information</a:t>
            </a:r>
            <a:endParaRPr lang="en-US" dirty="0">
              <a:solidFill>
                <a:schemeClr val="tx1"/>
              </a:solidFill>
              <a:effectLst/>
            </a:endParaRPr>
          </a:p>
        </p:txBody>
      </p:sp>
    </p:spTree>
  </p:cSld>
  <p:clrMapOvr>
    <a:masterClrMapping/>
  </p:clrMapOvr>
  <p:transition>
    <p:wipe dir="d"/>
  </p:transition>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Content Placeholder 1"/>
          <p:cNvSpPr>
            <a:spLocks noGrp="1"/>
          </p:cNvSpPr>
          <p:nvPr>
            <p:ph idx="1"/>
          </p:nvPr>
        </p:nvSpPr>
        <p:spPr/>
        <p:txBody>
          <a:bodyPr/>
          <a:lstStyle/>
          <a:p>
            <a:pPr algn="just" eaLnBrk="1" hangingPunct="1"/>
            <a:r>
              <a:rPr lang="en-US" dirty="0" smtClean="0"/>
              <a:t>Information under the following categories is deemed confidential and not available to the public:</a:t>
            </a:r>
          </a:p>
          <a:p>
            <a:pPr lvl="1" algn="just" eaLnBrk="1" hangingPunct="1"/>
            <a:r>
              <a:rPr lang="en-US" dirty="0" smtClean="0"/>
              <a:t>Information received from or sent to third parties, under an expectation of confidentiality.</a:t>
            </a:r>
          </a:p>
          <a:p>
            <a:pPr lvl="1" algn="just" eaLnBrk="1" hangingPunct="1"/>
            <a:endParaRPr lang="en-US" dirty="0" smtClean="0"/>
          </a:p>
          <a:p>
            <a:pPr lvl="1" algn="just" eaLnBrk="1" hangingPunct="1"/>
            <a:r>
              <a:rPr lang="en-US" dirty="0" smtClean="0"/>
              <a:t>Information whose disclosure is likely to endanger the safety or security of any individual, violate his or her rights, or invade his or her privacy; </a:t>
            </a:r>
          </a:p>
        </p:txBody>
      </p:sp>
      <p:sp>
        <p:nvSpPr>
          <p:cNvPr id="3" name="Title 2"/>
          <p:cNvSpPr>
            <a:spLocks noGrp="1"/>
          </p:cNvSpPr>
          <p:nvPr>
            <p:ph type="title"/>
          </p:nvPr>
        </p:nvSpPr>
        <p:spPr/>
        <p:txBody>
          <a:bodyPr/>
          <a:lstStyle/>
          <a:p>
            <a:pPr algn="ctr" eaLnBrk="1" hangingPunct="1">
              <a:defRPr/>
            </a:pPr>
            <a:r>
              <a:rPr lang="en-US" dirty="0" smtClean="0">
                <a:solidFill>
                  <a:schemeClr val="tx1"/>
                </a:solidFill>
                <a:effectLst/>
              </a:rPr>
              <a:t>Principles of confidentiality</a:t>
            </a:r>
            <a:endParaRPr lang="en-US" dirty="0">
              <a:solidFill>
                <a:schemeClr val="tx1"/>
              </a:solidFill>
              <a:effectLst/>
            </a:endParaRPr>
          </a:p>
        </p:txBody>
      </p:sp>
    </p:spTree>
  </p:cSld>
  <p:clrMapOvr>
    <a:masterClrMapping/>
  </p:clrMapOvr>
  <p:transition>
    <p:wipe dir="d"/>
  </p:transition>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Content Placeholder 1"/>
          <p:cNvSpPr>
            <a:spLocks noGrp="1"/>
          </p:cNvSpPr>
          <p:nvPr>
            <p:ph idx="1"/>
          </p:nvPr>
        </p:nvSpPr>
        <p:spPr/>
        <p:txBody>
          <a:bodyPr/>
          <a:lstStyle/>
          <a:p>
            <a:pPr lvl="1" eaLnBrk="1" hangingPunct="1"/>
            <a:r>
              <a:rPr lang="en-US" sz="2400" dirty="0" smtClean="0"/>
              <a:t>Information whose disclosure is likely to endanger the security of Member States or prejudice the security or proper conduct of any operation or activity of organization;</a:t>
            </a:r>
          </a:p>
          <a:p>
            <a:pPr lvl="1" eaLnBrk="1" hangingPunct="1"/>
            <a:endParaRPr lang="en-US" sz="2400" dirty="0" smtClean="0"/>
          </a:p>
          <a:p>
            <a:pPr lvl="1" eaLnBrk="1" hangingPunct="1"/>
            <a:r>
              <a:rPr lang="en-US" sz="2400" dirty="0" smtClean="0"/>
              <a:t>Information covered by legal privilege or related to access to internal audit reports; </a:t>
            </a:r>
          </a:p>
          <a:p>
            <a:pPr lvl="1" eaLnBrk="1" hangingPunct="1"/>
            <a:endParaRPr lang="en-US" sz="2400" dirty="0" smtClean="0"/>
          </a:p>
          <a:p>
            <a:pPr lvl="1" eaLnBrk="1" hangingPunct="1"/>
            <a:r>
              <a:rPr lang="en-US" sz="2400" dirty="0" smtClean="0"/>
              <a:t>Internal inter-office or intra-office documents, including e-mails and draft documents</a:t>
            </a:r>
            <a:r>
              <a:rPr lang="en-US" sz="1800" dirty="0" smtClean="0"/>
              <a:t>; </a:t>
            </a:r>
          </a:p>
          <a:p>
            <a:pPr eaLnBrk="1" hangingPunct="1"/>
            <a:endParaRPr lang="en-US" dirty="0" smtClean="0"/>
          </a:p>
        </p:txBody>
      </p:sp>
      <p:sp>
        <p:nvSpPr>
          <p:cNvPr id="3" name="Title 2"/>
          <p:cNvSpPr>
            <a:spLocks noGrp="1"/>
          </p:cNvSpPr>
          <p:nvPr>
            <p:ph type="title"/>
          </p:nvPr>
        </p:nvSpPr>
        <p:spPr/>
        <p:txBody>
          <a:bodyPr/>
          <a:lstStyle/>
          <a:p>
            <a:pPr algn="ctr" eaLnBrk="1" hangingPunct="1">
              <a:defRPr/>
            </a:pPr>
            <a:r>
              <a:rPr lang="en-US" dirty="0" smtClean="0">
                <a:solidFill>
                  <a:schemeClr val="tx1"/>
                </a:solidFill>
                <a:effectLst/>
              </a:rPr>
              <a:t>Principles of confidentiality</a:t>
            </a:r>
            <a:endParaRPr lang="en-US" dirty="0">
              <a:solidFill>
                <a:schemeClr val="tx1"/>
              </a:solidFill>
              <a:effectLst/>
            </a:endParaRPr>
          </a:p>
        </p:txBody>
      </p:sp>
    </p:spTree>
  </p:cSld>
  <p:clrMapOvr>
    <a:masterClrMapping/>
  </p:clrMapOvr>
  <p:transition>
    <p:wipe dir="d"/>
  </p:transition>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Content Placeholder 1"/>
          <p:cNvSpPr>
            <a:spLocks noGrp="1"/>
          </p:cNvSpPr>
          <p:nvPr>
            <p:ph idx="1"/>
          </p:nvPr>
        </p:nvSpPr>
        <p:spPr/>
        <p:txBody>
          <a:bodyPr/>
          <a:lstStyle/>
          <a:p>
            <a:pPr lvl="1" algn="just" eaLnBrk="1" hangingPunct="1"/>
            <a:r>
              <a:rPr lang="en-US" sz="2400" dirty="0" smtClean="0"/>
              <a:t>Internal inter-office or intra-office documents, including e-mails and draft documents; </a:t>
            </a:r>
          </a:p>
          <a:p>
            <a:pPr lvl="1" algn="just" eaLnBrk="1" hangingPunct="1"/>
            <a:endParaRPr lang="en-US" sz="2400" dirty="0" smtClean="0"/>
          </a:p>
          <a:p>
            <a:pPr lvl="1" algn="just" eaLnBrk="1" hangingPunct="1"/>
            <a:r>
              <a:rPr lang="en-US" sz="2400" dirty="0" smtClean="0"/>
              <a:t>Commercial information where disclosure would harm either the financial interests of organization or those of other parties involved;</a:t>
            </a:r>
          </a:p>
          <a:p>
            <a:pPr lvl="1" algn="just" eaLnBrk="1" hangingPunct="1"/>
            <a:endParaRPr lang="en-US" sz="2400" dirty="0" smtClean="0"/>
          </a:p>
          <a:p>
            <a:pPr lvl="1" algn="just" eaLnBrk="1" hangingPunct="1"/>
            <a:r>
              <a:rPr lang="en-US" sz="2400" dirty="0" smtClean="0"/>
              <a:t>Information which, if disclosed, in organization view would seriously </a:t>
            </a:r>
            <a:r>
              <a:rPr lang="en-US" dirty="0"/>
              <a:t>u</a:t>
            </a:r>
            <a:r>
              <a:rPr lang="en-US" sz="2400" dirty="0" smtClean="0"/>
              <a:t>ndermine the policy dialogue with Member States or implementing partners.</a:t>
            </a:r>
          </a:p>
          <a:p>
            <a:pPr algn="just" eaLnBrk="1" hangingPunct="1"/>
            <a:r>
              <a:rPr lang="en-US" sz="2400" dirty="0" smtClean="0"/>
              <a:t> Abusive, excessive or vexatious requests may be denied. </a:t>
            </a:r>
          </a:p>
          <a:p>
            <a:pPr algn="just"/>
            <a:endParaRPr lang="en-US" dirty="0" smtClean="0"/>
          </a:p>
        </p:txBody>
      </p:sp>
      <p:sp>
        <p:nvSpPr>
          <p:cNvPr id="3" name="Title 2"/>
          <p:cNvSpPr>
            <a:spLocks noGrp="1"/>
          </p:cNvSpPr>
          <p:nvPr>
            <p:ph type="title"/>
          </p:nvPr>
        </p:nvSpPr>
        <p:spPr/>
        <p:txBody>
          <a:bodyPr/>
          <a:lstStyle/>
          <a:p>
            <a:pPr algn="ctr">
              <a:defRPr/>
            </a:pPr>
            <a:r>
              <a:rPr lang="en-US" dirty="0" smtClean="0">
                <a:solidFill>
                  <a:schemeClr val="tx1"/>
                </a:solidFill>
                <a:effectLst/>
              </a:rPr>
              <a:t>Principles of confidentiality</a:t>
            </a:r>
            <a:endParaRPr lang="en-US" dirty="0">
              <a:solidFill>
                <a:schemeClr val="tx1"/>
              </a:solidFill>
              <a:effectLst/>
            </a:endParaRPr>
          </a:p>
        </p:txBody>
      </p:sp>
    </p:spTree>
  </p:cSld>
  <p:clrMapOvr>
    <a:masterClrMapping/>
  </p:clrMapOvr>
  <p:transition>
    <p:wipe dir="d"/>
  </p:transition>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Content Placeholder 1"/>
          <p:cNvSpPr>
            <a:spLocks noGrp="1"/>
          </p:cNvSpPr>
          <p:nvPr>
            <p:ph idx="1"/>
          </p:nvPr>
        </p:nvSpPr>
        <p:spPr/>
        <p:txBody>
          <a:bodyPr/>
          <a:lstStyle/>
          <a:p>
            <a:pPr algn="just"/>
            <a:r>
              <a:rPr lang="en-US" sz="2400" dirty="0" smtClean="0"/>
              <a:t>Based on the organization decentralized structure, consolidated procurement plans are developed at different levels, including Corporate, Business unit and Country Office.</a:t>
            </a:r>
          </a:p>
          <a:p>
            <a:pPr algn="just"/>
            <a:endParaRPr lang="en-US" sz="2400" dirty="0" smtClean="0"/>
          </a:p>
          <a:p>
            <a:pPr algn="just"/>
            <a:r>
              <a:rPr lang="en-US" sz="2400" dirty="0" smtClean="0"/>
              <a:t>Procurement planning will also take place at the project level or even at the activity level, depending on the complexity of the activity and the number of interrelated procurement actions. </a:t>
            </a:r>
          </a:p>
        </p:txBody>
      </p:sp>
      <p:sp>
        <p:nvSpPr>
          <p:cNvPr id="3" name="Title 2"/>
          <p:cNvSpPr>
            <a:spLocks noGrp="1"/>
          </p:cNvSpPr>
          <p:nvPr>
            <p:ph type="title"/>
          </p:nvPr>
        </p:nvSpPr>
        <p:spPr/>
        <p:txBody>
          <a:bodyPr>
            <a:normAutofit/>
          </a:bodyPr>
          <a:lstStyle/>
          <a:p>
            <a:pPr algn="ctr" eaLnBrk="1" hangingPunct="1">
              <a:defRPr/>
            </a:pPr>
            <a:r>
              <a:rPr lang="en-US" dirty="0" smtClean="0">
                <a:solidFill>
                  <a:schemeClr val="tx1"/>
                </a:solidFill>
                <a:effectLst/>
              </a:rPr>
              <a:t>Request for submission of procurement plans</a:t>
            </a:r>
            <a:endParaRPr lang="en-US" dirty="0">
              <a:solidFill>
                <a:schemeClr val="tx1"/>
              </a:solidFill>
              <a:effectLst/>
            </a:endParaRPr>
          </a:p>
        </p:txBody>
      </p:sp>
    </p:spTree>
  </p:cSld>
  <p:clrMapOvr>
    <a:masterClrMapping/>
  </p:clrMapOvr>
  <p:transition>
    <p:wipe dir="d"/>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Content Placeholder 1"/>
          <p:cNvSpPr>
            <a:spLocks noGrp="1"/>
          </p:cNvSpPr>
          <p:nvPr>
            <p:ph idx="1"/>
          </p:nvPr>
        </p:nvSpPr>
        <p:spPr/>
        <p:txBody>
          <a:bodyPr/>
          <a:lstStyle/>
          <a:p>
            <a:r>
              <a:rPr lang="en-US" sz="2800" dirty="0" smtClean="0"/>
              <a:t>All procurement plans are based on the Annual Work Plans (AWP’s). AWP’s are agreed in consultation with Government.</a:t>
            </a:r>
          </a:p>
          <a:p>
            <a:endParaRPr lang="en-US" sz="2800" dirty="0" smtClean="0"/>
          </a:p>
          <a:p>
            <a:r>
              <a:rPr lang="en-US" sz="2800" dirty="0" smtClean="0"/>
              <a:t>Procurement plans are internal documents and under the confidentiality clause (e), are not for public disclosure.</a:t>
            </a:r>
          </a:p>
          <a:p>
            <a:endParaRPr lang="en-US" dirty="0" smtClean="0"/>
          </a:p>
        </p:txBody>
      </p:sp>
      <p:sp>
        <p:nvSpPr>
          <p:cNvPr id="3" name="Title 2"/>
          <p:cNvSpPr>
            <a:spLocks noGrp="1"/>
          </p:cNvSpPr>
          <p:nvPr>
            <p:ph type="title"/>
          </p:nvPr>
        </p:nvSpPr>
        <p:spPr/>
        <p:txBody>
          <a:bodyPr>
            <a:normAutofit/>
          </a:bodyPr>
          <a:lstStyle/>
          <a:p>
            <a:pPr algn="ctr">
              <a:defRPr/>
            </a:pPr>
            <a:r>
              <a:rPr lang="en-US" dirty="0" smtClean="0">
                <a:solidFill>
                  <a:schemeClr val="tx1"/>
                </a:solidFill>
                <a:effectLst/>
              </a:rPr>
              <a:t>Request for submission of procurement plans</a:t>
            </a:r>
            <a:endParaRPr lang="en-US" dirty="0">
              <a:solidFill>
                <a:schemeClr val="tx1"/>
              </a:solidFill>
              <a:effectLst/>
            </a:endParaRPr>
          </a:p>
        </p:txBody>
      </p:sp>
    </p:spTree>
  </p:cSld>
  <p:clrMapOvr>
    <a:masterClrMapping/>
  </p:clrMapOvr>
  <p:transition>
    <p:wipe dir="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Content Placeholder 1"/>
          <p:cNvSpPr>
            <a:spLocks noGrp="1"/>
          </p:cNvSpPr>
          <p:nvPr>
            <p:ph idx="1"/>
          </p:nvPr>
        </p:nvSpPr>
        <p:spPr/>
        <p:txBody>
          <a:bodyPr/>
          <a:lstStyle/>
          <a:p>
            <a:pPr algn="just">
              <a:buFont typeface="Wingdings 3" panose="05040102010807070707" pitchFamily="18" charset="2"/>
              <a:buNone/>
            </a:pPr>
            <a:endParaRPr lang="en-US" dirty="0" smtClean="0"/>
          </a:p>
          <a:p>
            <a:pPr algn="just">
              <a:buFont typeface="Wingdings 3" panose="05040102010807070707" pitchFamily="18" charset="2"/>
              <a:buNone/>
            </a:pPr>
            <a:r>
              <a:rPr lang="en-US" dirty="0" smtClean="0"/>
              <a:t>	Contracts are confidential. However, generally the organization makes public all its awarded contracts in excess of “certain amount” online on Office websites, by region and kind of services/goods (type, scope and </a:t>
            </a:r>
            <a:r>
              <a:rPr lang="en-US" dirty="0" smtClean="0"/>
              <a:t>amount of </a:t>
            </a:r>
            <a:r>
              <a:rPr lang="en-US" dirty="0" smtClean="0"/>
              <a:t>the contract). </a:t>
            </a:r>
          </a:p>
        </p:txBody>
      </p:sp>
      <p:sp>
        <p:nvSpPr>
          <p:cNvPr id="3" name="Title 2"/>
          <p:cNvSpPr>
            <a:spLocks noGrp="1"/>
          </p:cNvSpPr>
          <p:nvPr>
            <p:ph type="title"/>
          </p:nvPr>
        </p:nvSpPr>
        <p:spPr/>
        <p:txBody>
          <a:bodyPr>
            <a:normAutofit/>
          </a:bodyPr>
          <a:lstStyle/>
          <a:p>
            <a:pPr algn="ctr">
              <a:defRPr/>
            </a:pPr>
            <a:r>
              <a:rPr lang="en-US" dirty="0" smtClean="0">
                <a:solidFill>
                  <a:schemeClr val="tx1"/>
                </a:solidFill>
                <a:effectLst/>
              </a:rPr>
              <a:t>Requests for copies of contracts issued</a:t>
            </a:r>
            <a:endParaRPr lang="en-US" dirty="0">
              <a:solidFill>
                <a:schemeClr val="tx1"/>
              </a:solidFill>
              <a:effectLst/>
            </a:endParaRPr>
          </a:p>
        </p:txBody>
      </p:sp>
    </p:spTree>
  </p:cSld>
  <p:clrMapOvr>
    <a:masterClrMapping/>
  </p:clrMapOvr>
  <p:transition>
    <p:wipe dir="d"/>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Content Placeholder 1"/>
          <p:cNvSpPr>
            <a:spLocks noGrp="1"/>
          </p:cNvSpPr>
          <p:nvPr>
            <p:ph idx="1"/>
          </p:nvPr>
        </p:nvSpPr>
        <p:spPr/>
        <p:txBody>
          <a:bodyPr/>
          <a:lstStyle/>
          <a:p>
            <a:pPr algn="just"/>
            <a:endParaRPr lang="en-US" dirty="0" smtClean="0"/>
          </a:p>
          <a:p>
            <a:pPr algn="just">
              <a:buFont typeface="Wingdings 3" panose="05040102010807070707" pitchFamily="18" charset="2"/>
              <a:buNone/>
            </a:pPr>
            <a:r>
              <a:rPr lang="en-US" dirty="0" smtClean="0"/>
              <a:t>	However, for security reasons, certain countries Office  has a waiver from posting this information on its website for public view. This is line with the confidentiality clause (b) &amp; (c) cited above.  The other organization Agencies  have a similar policy.</a:t>
            </a:r>
          </a:p>
        </p:txBody>
      </p:sp>
      <p:sp>
        <p:nvSpPr>
          <p:cNvPr id="3" name="Title 2"/>
          <p:cNvSpPr>
            <a:spLocks noGrp="1"/>
          </p:cNvSpPr>
          <p:nvPr>
            <p:ph type="title"/>
          </p:nvPr>
        </p:nvSpPr>
        <p:spPr/>
        <p:txBody>
          <a:bodyPr>
            <a:normAutofit/>
          </a:bodyPr>
          <a:lstStyle/>
          <a:p>
            <a:pPr algn="ctr">
              <a:defRPr/>
            </a:pPr>
            <a:r>
              <a:rPr lang="en-US" dirty="0" smtClean="0">
                <a:solidFill>
                  <a:schemeClr val="tx1"/>
                </a:solidFill>
                <a:effectLst/>
              </a:rPr>
              <a:t>Requests for copies of contracts issued</a:t>
            </a:r>
            <a:endParaRPr lang="en-US" dirty="0">
              <a:solidFill>
                <a:schemeClr val="tx1"/>
              </a:solidFill>
              <a:effectLst/>
            </a:endParaRPr>
          </a:p>
        </p:txBody>
      </p:sp>
    </p:spTree>
  </p:cSld>
  <p:clrMapOvr>
    <a:masterClrMapping/>
  </p:clrMapOvr>
  <p:transition>
    <p:wipe dir="d"/>
  </p:transition>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Content Placeholder 1"/>
          <p:cNvSpPr>
            <a:spLocks noGrp="1"/>
          </p:cNvSpPr>
          <p:nvPr>
            <p:ph idx="1"/>
          </p:nvPr>
        </p:nvSpPr>
        <p:spPr/>
        <p:txBody>
          <a:bodyPr/>
          <a:lstStyle/>
          <a:p>
            <a:pPr algn="just"/>
            <a:r>
              <a:rPr lang="en-US" sz="2400" dirty="0" smtClean="0"/>
              <a:t>Based on the procurement principles the organization should ensure that restrictions are not placed on the competitive processes limiting the pool of potential Offers.</a:t>
            </a:r>
          </a:p>
          <a:p>
            <a:pPr algn="just"/>
            <a:r>
              <a:rPr lang="en-US" sz="2400" dirty="0" smtClean="0"/>
              <a:t>However, where possible local procurement is encouraged where it provides value for money, creates local employment, helps to build local capacity and is in the interests of the organization. Local Long Term Agreements (LTA’s) are being developed resulting from a competitive process for regularly purchased goods and services.</a:t>
            </a:r>
          </a:p>
        </p:txBody>
      </p:sp>
      <p:sp>
        <p:nvSpPr>
          <p:cNvPr id="3" name="Title 2"/>
          <p:cNvSpPr>
            <a:spLocks noGrp="1"/>
          </p:cNvSpPr>
          <p:nvPr>
            <p:ph type="title"/>
          </p:nvPr>
        </p:nvSpPr>
        <p:spPr/>
        <p:txBody>
          <a:bodyPr/>
          <a:lstStyle/>
          <a:p>
            <a:pPr algn="ctr">
              <a:defRPr/>
            </a:pPr>
            <a:r>
              <a:rPr lang="en-US" sz="3200" dirty="0" smtClean="0">
                <a:solidFill>
                  <a:schemeClr val="tx1"/>
                </a:solidFill>
                <a:effectLst/>
              </a:rPr>
              <a:t>Local Purchase requirement for goods/services less than USD30,000 </a:t>
            </a:r>
            <a:endParaRPr lang="en-US" sz="3200" dirty="0">
              <a:solidFill>
                <a:schemeClr val="tx1"/>
              </a:solidFill>
              <a:effectLst/>
            </a:endParaRPr>
          </a:p>
        </p:txBody>
      </p:sp>
    </p:spTree>
  </p:cSld>
  <p:clrMapOvr>
    <a:masterClrMapping/>
  </p:clrMapOvr>
  <p:transition>
    <p:wipe dir="d"/>
  </p:transition>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Content Placeholder 1"/>
          <p:cNvSpPr>
            <a:spLocks noGrp="1"/>
          </p:cNvSpPr>
          <p:nvPr>
            <p:ph idx="1"/>
          </p:nvPr>
        </p:nvSpPr>
        <p:spPr/>
        <p:txBody>
          <a:bodyPr/>
          <a:lstStyle/>
          <a:p>
            <a:pPr algn="just"/>
            <a:r>
              <a:rPr lang="en-US" dirty="0"/>
              <a:t>U</a:t>
            </a:r>
            <a:r>
              <a:rPr lang="en-US" dirty="0" smtClean="0"/>
              <a:t>nder the international agreements governing the procurement for country program four considerations consistently guide the organization interest for the acquisition of inputs: </a:t>
            </a:r>
          </a:p>
          <a:p>
            <a:pPr algn="just"/>
            <a:endParaRPr lang="en-US" dirty="0" smtClean="0"/>
          </a:p>
          <a:p>
            <a:pPr algn="just"/>
            <a:r>
              <a:rPr lang="en-US" dirty="0" smtClean="0"/>
              <a:t>the need for economy and efficiency in the implementation of the program, including the procurement of goods, civil works and services involved; </a:t>
            </a:r>
          </a:p>
          <a:p>
            <a:pPr algn="just">
              <a:buFont typeface="Wingdings 3" panose="05040102010807070707" pitchFamily="18" charset="2"/>
              <a:buNone/>
            </a:pPr>
            <a:r>
              <a:rPr lang="en-US" dirty="0" smtClean="0"/>
              <a:t> </a:t>
            </a:r>
          </a:p>
          <a:p>
            <a:pPr algn="just">
              <a:buFont typeface="Wingdings 3" panose="05040102010807070707" pitchFamily="18" charset="2"/>
              <a:buNone/>
            </a:pPr>
            <a:endParaRPr lang="en-US" dirty="0" smtClean="0"/>
          </a:p>
        </p:txBody>
      </p:sp>
      <p:sp>
        <p:nvSpPr>
          <p:cNvPr id="3" name="Title 2"/>
          <p:cNvSpPr>
            <a:spLocks noGrp="1"/>
          </p:cNvSpPr>
          <p:nvPr>
            <p:ph type="title"/>
          </p:nvPr>
        </p:nvSpPr>
        <p:spPr/>
        <p:txBody>
          <a:bodyPr/>
          <a:lstStyle/>
          <a:p>
            <a:pPr algn="ctr">
              <a:defRPr/>
            </a:pPr>
            <a:r>
              <a:rPr lang="en-US" sz="2800" dirty="0" smtClean="0">
                <a:solidFill>
                  <a:schemeClr val="tx1"/>
                </a:solidFill>
                <a:effectLst/>
              </a:rPr>
              <a:t>Permission to be sought for all international procurement in excess of USD30,000</a:t>
            </a:r>
            <a:endParaRPr lang="en-US" sz="2800" dirty="0">
              <a:solidFill>
                <a:schemeClr val="tx1"/>
              </a:solidFill>
              <a:effectLst/>
            </a:endParaRPr>
          </a:p>
        </p:txBody>
      </p:sp>
    </p:spTree>
  </p:cSld>
  <p:clrMapOvr>
    <a:masterClrMapping/>
  </p:clrMapOvr>
  <p:transition>
    <p:wipe dir="d"/>
  </p:transition>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Content Placeholder 1"/>
          <p:cNvSpPr>
            <a:spLocks noGrp="1"/>
          </p:cNvSpPr>
          <p:nvPr>
            <p:ph idx="1"/>
          </p:nvPr>
        </p:nvSpPr>
        <p:spPr/>
        <p:txBody>
          <a:bodyPr/>
          <a:lstStyle/>
          <a:p>
            <a:pPr algn="just"/>
            <a:endParaRPr lang="en-US" dirty="0" smtClean="0"/>
          </a:p>
          <a:p>
            <a:pPr algn="just">
              <a:buFont typeface="Wingdings 3" panose="05040102010807070707" pitchFamily="18" charset="2"/>
              <a:buNone/>
            </a:pPr>
            <a:r>
              <a:rPr lang="en-US" dirty="0" smtClean="0"/>
              <a:t>	the access to procurement opportunities for </a:t>
            </a:r>
            <a:r>
              <a:rPr lang="en-US" i="1" u="sng" dirty="0" smtClean="0"/>
              <a:t>all interested and qualified</a:t>
            </a:r>
            <a:r>
              <a:rPr lang="en-US" dirty="0" smtClean="0"/>
              <a:t>  Offers worldwide, except where other criteria mandated by the Globe office prevails. </a:t>
            </a:r>
          </a:p>
          <a:p>
            <a:pPr algn="just"/>
            <a:endParaRPr lang="en-US" dirty="0" smtClean="0"/>
          </a:p>
        </p:txBody>
      </p:sp>
      <p:sp>
        <p:nvSpPr>
          <p:cNvPr id="3" name="Title 2"/>
          <p:cNvSpPr>
            <a:spLocks noGrp="1"/>
          </p:cNvSpPr>
          <p:nvPr>
            <p:ph type="title"/>
          </p:nvPr>
        </p:nvSpPr>
        <p:spPr/>
        <p:txBody>
          <a:bodyPr>
            <a:noAutofit/>
          </a:bodyPr>
          <a:lstStyle/>
          <a:p>
            <a:pPr algn="just">
              <a:defRPr/>
            </a:pPr>
            <a:r>
              <a:rPr lang="en-US" sz="2800" dirty="0" smtClean="0">
                <a:solidFill>
                  <a:schemeClr val="tx1"/>
                </a:solidFill>
                <a:effectLst/>
              </a:rPr>
              <a:t>Permission to be sought for all international procurement in excess of USD30,000</a:t>
            </a:r>
            <a:endParaRPr lang="en-US" sz="2800" dirty="0">
              <a:solidFill>
                <a:schemeClr val="tx1"/>
              </a:solidFill>
              <a:effectLst/>
            </a:endParaRPr>
          </a:p>
        </p:txBody>
      </p:sp>
    </p:spTree>
  </p:cSld>
  <p:clrMapOvr>
    <a:masterClrMapping/>
  </p:clrMapOvr>
  <p:transition>
    <p:wipe dir="d"/>
  </p:transition>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Content Placeholder 1"/>
          <p:cNvSpPr>
            <a:spLocks noGrp="1"/>
          </p:cNvSpPr>
          <p:nvPr>
            <p:ph idx="1"/>
          </p:nvPr>
        </p:nvSpPr>
        <p:spPr/>
        <p:txBody>
          <a:bodyPr/>
          <a:lstStyle/>
          <a:p>
            <a:pPr algn="just"/>
            <a:r>
              <a:rPr lang="en-US" dirty="0" smtClean="0"/>
              <a:t>giving all eligible Offers the same information and equal opportunity to compete in providing goods, civil works or services; and </a:t>
            </a:r>
          </a:p>
          <a:p>
            <a:pPr algn="just"/>
            <a:endParaRPr lang="en-US" dirty="0" smtClean="0"/>
          </a:p>
          <a:p>
            <a:pPr algn="just"/>
            <a:r>
              <a:rPr lang="en-US" dirty="0" smtClean="0"/>
              <a:t>the importance of transparency in the procurement process. </a:t>
            </a:r>
          </a:p>
          <a:p>
            <a:pPr algn="just"/>
            <a:endParaRPr lang="en-US" dirty="0" smtClean="0"/>
          </a:p>
        </p:txBody>
      </p:sp>
      <p:sp>
        <p:nvSpPr>
          <p:cNvPr id="3" name="Title 2"/>
          <p:cNvSpPr>
            <a:spLocks noGrp="1"/>
          </p:cNvSpPr>
          <p:nvPr>
            <p:ph type="title"/>
          </p:nvPr>
        </p:nvSpPr>
        <p:spPr/>
        <p:txBody>
          <a:bodyPr/>
          <a:lstStyle/>
          <a:p>
            <a:pPr algn="ctr">
              <a:defRPr/>
            </a:pPr>
            <a:r>
              <a:rPr lang="en-US" sz="2800" dirty="0" smtClean="0">
                <a:solidFill>
                  <a:schemeClr val="tx1"/>
                </a:solidFill>
                <a:effectLst/>
              </a:rPr>
              <a:t>Permission to be sought for all international procurement in excess of USD30,000</a:t>
            </a:r>
            <a:endParaRPr lang="en-US" sz="2800" dirty="0">
              <a:solidFill>
                <a:schemeClr val="tx1"/>
              </a:solidFill>
              <a:effectLst/>
            </a:endParaRPr>
          </a:p>
        </p:txBody>
      </p:sp>
    </p:spTree>
  </p:cSld>
  <p:clrMapOvr>
    <a:masterClrMapping/>
  </p:clrMapOvr>
  <p:transition>
    <p:wipe dir="d"/>
  </p:transition>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Content Placeholder 1"/>
          <p:cNvSpPr>
            <a:spLocks noGrp="1"/>
          </p:cNvSpPr>
          <p:nvPr>
            <p:ph idx="1"/>
          </p:nvPr>
        </p:nvSpPr>
        <p:spPr/>
        <p:txBody>
          <a:bodyPr/>
          <a:lstStyle/>
          <a:p>
            <a:pPr algn="just"/>
            <a:r>
              <a:rPr lang="en-US" dirty="0" smtClean="0"/>
              <a:t>Contracts for  rentals are   granted based on the results of a competitive bidding exercise resulting in the development of Long Term Agreements (1 year) with multiple service providers who the  Somaliland authorities registered companies with proof of liability coverage </a:t>
            </a:r>
            <a:r>
              <a:rPr lang="en-US" dirty="0" err="1" smtClean="0"/>
              <a:t>etc</a:t>
            </a:r>
            <a:r>
              <a:rPr lang="en-US" dirty="0" smtClean="0"/>
              <a:t> and  who provide the most competitive rates that meet the safety and technical requirements of organization Agencies.</a:t>
            </a:r>
          </a:p>
        </p:txBody>
      </p:sp>
      <p:sp>
        <p:nvSpPr>
          <p:cNvPr id="3" name="Title 2"/>
          <p:cNvSpPr>
            <a:spLocks noGrp="1"/>
          </p:cNvSpPr>
          <p:nvPr>
            <p:ph type="title"/>
          </p:nvPr>
        </p:nvSpPr>
        <p:spPr/>
        <p:txBody>
          <a:bodyPr/>
          <a:lstStyle/>
          <a:p>
            <a:pPr algn="ctr">
              <a:defRPr/>
            </a:pPr>
            <a:r>
              <a:rPr lang="en-US" dirty="0" smtClean="0">
                <a:solidFill>
                  <a:schemeClr val="tx1"/>
                </a:solidFill>
                <a:effectLst/>
              </a:rPr>
              <a:t>Rentals</a:t>
            </a:r>
            <a:endParaRPr lang="en-US" dirty="0">
              <a:solidFill>
                <a:schemeClr val="tx1"/>
              </a:solidFill>
              <a:effectLst/>
            </a:endParaRPr>
          </a:p>
        </p:txBody>
      </p:sp>
    </p:spTree>
  </p:cSld>
  <p:clrMapOvr>
    <a:masterClrMapping/>
  </p:clrMapOvr>
  <p:transition>
    <p:wipe dir="d"/>
  </p:transition>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Content Placeholder 1"/>
          <p:cNvSpPr>
            <a:spLocks noGrp="1"/>
          </p:cNvSpPr>
          <p:nvPr>
            <p:ph idx="1"/>
          </p:nvPr>
        </p:nvSpPr>
        <p:spPr/>
        <p:txBody>
          <a:bodyPr/>
          <a:lstStyle/>
          <a:p>
            <a:pPr algn="just"/>
            <a:r>
              <a:rPr lang="en-US" dirty="0" smtClean="0"/>
              <a:t>Consistent with the provisions contained in organization’s Regulation 21.02 and except as otherwise provided in Rule 121.05, procurement contracts shall be awarded on the basis of </a:t>
            </a:r>
            <a:r>
              <a:rPr lang="en-US" i="1" u="sng" dirty="0" smtClean="0"/>
              <a:t>effective competition</a:t>
            </a:r>
            <a:r>
              <a:rPr lang="en-US" dirty="0" smtClean="0"/>
              <a:t>, and to this end, the competitive process will, as necessary, include:</a:t>
            </a:r>
          </a:p>
          <a:p>
            <a:pPr algn="just"/>
            <a:endParaRPr lang="en-US" dirty="0" smtClean="0"/>
          </a:p>
          <a:p>
            <a:pPr algn="just"/>
            <a:r>
              <a:rPr lang="en-US" dirty="0" smtClean="0"/>
              <a:t>Market research to identify potential Contractors</a:t>
            </a:r>
          </a:p>
        </p:txBody>
      </p:sp>
      <p:sp>
        <p:nvSpPr>
          <p:cNvPr id="3" name="Title 2"/>
          <p:cNvSpPr>
            <a:spLocks noGrp="1"/>
          </p:cNvSpPr>
          <p:nvPr>
            <p:ph type="title"/>
          </p:nvPr>
        </p:nvSpPr>
        <p:spPr/>
        <p:txBody>
          <a:bodyPr>
            <a:normAutofit/>
          </a:bodyPr>
          <a:lstStyle/>
          <a:p>
            <a:pPr>
              <a:defRPr/>
            </a:pPr>
            <a:r>
              <a:rPr lang="en-US" dirty="0" smtClean="0">
                <a:solidFill>
                  <a:schemeClr val="tx1"/>
                </a:solidFill>
                <a:effectLst/>
              </a:rPr>
              <a:t>Contracting International Expertise</a:t>
            </a:r>
            <a:endParaRPr lang="en-US" dirty="0">
              <a:solidFill>
                <a:schemeClr val="tx1"/>
              </a:solidFill>
              <a:effectLst/>
            </a:endParaRPr>
          </a:p>
        </p:txBody>
      </p:sp>
    </p:spTree>
  </p:cSld>
  <p:clrMapOvr>
    <a:masterClrMapping/>
  </p:clrMapOvr>
  <p:transition>
    <p:wipe dir="d"/>
  </p:transition>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Content Placeholder 1"/>
          <p:cNvSpPr>
            <a:spLocks noGrp="1"/>
          </p:cNvSpPr>
          <p:nvPr>
            <p:ph idx="1"/>
          </p:nvPr>
        </p:nvSpPr>
        <p:spPr/>
        <p:txBody>
          <a:bodyPr/>
          <a:lstStyle/>
          <a:p>
            <a:pPr algn="just"/>
            <a:r>
              <a:rPr lang="en-US" dirty="0" smtClean="0"/>
              <a:t>Competition on as wide a geographical basis as practicable and suited to market circumstances;</a:t>
            </a:r>
          </a:p>
          <a:p>
            <a:pPr algn="just"/>
            <a:r>
              <a:rPr lang="en-US" dirty="0" smtClean="0"/>
              <a:t>Consideration of prudent commercial practice;</a:t>
            </a:r>
          </a:p>
          <a:p>
            <a:pPr algn="just"/>
            <a:r>
              <a:rPr lang="en-US" dirty="0" smtClean="0"/>
              <a:t>If organization Agencies do not feel that market research has provided a pool of suitably qualified Consultants locally, such Consultants must then be sourced from elsewhere</a:t>
            </a:r>
          </a:p>
          <a:p>
            <a:pPr algn="just"/>
            <a:endParaRPr lang="en-US" dirty="0" smtClean="0"/>
          </a:p>
        </p:txBody>
      </p:sp>
      <p:sp>
        <p:nvSpPr>
          <p:cNvPr id="3" name="Title 2"/>
          <p:cNvSpPr>
            <a:spLocks noGrp="1"/>
          </p:cNvSpPr>
          <p:nvPr>
            <p:ph type="title"/>
          </p:nvPr>
        </p:nvSpPr>
        <p:spPr/>
        <p:txBody>
          <a:bodyPr>
            <a:normAutofit/>
          </a:bodyPr>
          <a:lstStyle/>
          <a:p>
            <a:pPr algn="ctr">
              <a:defRPr/>
            </a:pPr>
            <a:r>
              <a:rPr lang="en-US" dirty="0" smtClean="0">
                <a:solidFill>
                  <a:schemeClr val="tx1"/>
                </a:solidFill>
                <a:effectLst/>
              </a:rPr>
              <a:t>Contracting International Expertise</a:t>
            </a:r>
            <a:endParaRPr lang="en-US" dirty="0">
              <a:solidFill>
                <a:schemeClr val="tx1"/>
              </a:solidFill>
              <a:effectLst/>
            </a:endParaRPr>
          </a:p>
        </p:txBody>
      </p:sp>
    </p:spTree>
  </p:cSld>
  <p:clrMapOvr>
    <a:masterClrMapping/>
  </p:clrMapOvr>
  <p:transition>
    <p:wipe dir="d"/>
  </p:transition>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Content Placeholder 1"/>
          <p:cNvSpPr>
            <a:spLocks noGrp="1"/>
          </p:cNvSpPr>
          <p:nvPr>
            <p:ph idx="1"/>
          </p:nvPr>
        </p:nvSpPr>
        <p:spPr/>
        <p:txBody>
          <a:bodyPr/>
          <a:lstStyle/>
          <a:p>
            <a:pPr algn="just"/>
            <a:r>
              <a:rPr lang="en-US" dirty="0"/>
              <a:t>P</a:t>
            </a:r>
            <a:r>
              <a:rPr lang="en-US" dirty="0" smtClean="0"/>
              <a:t>rojects in security risk countries use the following principles when undertaking civil works projects:</a:t>
            </a:r>
          </a:p>
          <a:p>
            <a:pPr lvl="1" algn="just"/>
            <a:r>
              <a:rPr lang="en-US" dirty="0" smtClean="0"/>
              <a:t>Liaise with other offices on preparation of all Bills of Quantity (BOQ), Scopes of Work (SOW), and Technical Drawings.</a:t>
            </a:r>
          </a:p>
          <a:p>
            <a:pPr lvl="1" algn="just"/>
            <a:r>
              <a:rPr lang="en-US" dirty="0" smtClean="0"/>
              <a:t>Ensure Signed approval of all BOQ’s and technical drawings by other offices governing that area, recognizing that they are the lead main focal point for all infra-structure works projects.</a:t>
            </a:r>
          </a:p>
          <a:p>
            <a:pPr algn="just"/>
            <a:endParaRPr lang="en-US" dirty="0" smtClean="0"/>
          </a:p>
        </p:txBody>
      </p:sp>
      <p:sp>
        <p:nvSpPr>
          <p:cNvPr id="3" name="Title 2"/>
          <p:cNvSpPr>
            <a:spLocks noGrp="1"/>
          </p:cNvSpPr>
          <p:nvPr>
            <p:ph type="title"/>
          </p:nvPr>
        </p:nvSpPr>
        <p:spPr/>
        <p:txBody>
          <a:bodyPr>
            <a:normAutofit/>
          </a:bodyPr>
          <a:lstStyle/>
          <a:p>
            <a:pPr>
              <a:defRPr/>
            </a:pPr>
            <a:r>
              <a:rPr lang="en-US" dirty="0" smtClean="0">
                <a:solidFill>
                  <a:schemeClr val="tx1"/>
                </a:solidFill>
                <a:effectLst/>
              </a:rPr>
              <a:t>Construction of public buildings</a:t>
            </a:r>
            <a:endParaRPr lang="en-US" dirty="0">
              <a:solidFill>
                <a:schemeClr val="tx1"/>
              </a:solidFill>
              <a:effectLst/>
            </a:endParaRPr>
          </a:p>
        </p:txBody>
      </p:sp>
    </p:spTree>
  </p:cSld>
  <p:clrMapOvr>
    <a:masterClrMapping/>
  </p:clrMapOvr>
  <p:transition>
    <p:wipe dir="d"/>
  </p:transition>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Content Placeholder 1"/>
          <p:cNvSpPr>
            <a:spLocks noGrp="1"/>
          </p:cNvSpPr>
          <p:nvPr>
            <p:ph idx="1"/>
          </p:nvPr>
        </p:nvSpPr>
        <p:spPr/>
        <p:txBody>
          <a:bodyPr/>
          <a:lstStyle/>
          <a:p>
            <a:r>
              <a:rPr lang="en-US" smtClean="0"/>
              <a:t>Certification of Land Titles on which proposed new constructions are to be built</a:t>
            </a:r>
          </a:p>
          <a:p>
            <a:endParaRPr lang="en-US" smtClean="0"/>
          </a:p>
          <a:p>
            <a:r>
              <a:rPr lang="en-US" smtClean="0"/>
              <a:t>Ensure that all pre-qualified Contractors are registered with the appropriate authorities and have current business licences</a:t>
            </a:r>
          </a:p>
          <a:p>
            <a:endParaRPr lang="en-US" smtClean="0"/>
          </a:p>
          <a:p>
            <a:r>
              <a:rPr lang="en-US" smtClean="0"/>
              <a:t>Reference check and capacity assessment of any Contractor recommended for award of contract.</a:t>
            </a:r>
          </a:p>
          <a:p>
            <a:pPr>
              <a:buFont typeface="Wingdings 3" panose="05040102010807070707" pitchFamily="18" charset="2"/>
              <a:buNone/>
            </a:pPr>
            <a:endParaRPr lang="en-US" smtClean="0"/>
          </a:p>
        </p:txBody>
      </p:sp>
      <p:sp>
        <p:nvSpPr>
          <p:cNvPr id="3" name="Title 2"/>
          <p:cNvSpPr>
            <a:spLocks noGrp="1"/>
          </p:cNvSpPr>
          <p:nvPr>
            <p:ph type="title"/>
          </p:nvPr>
        </p:nvSpPr>
        <p:spPr/>
        <p:txBody>
          <a:bodyPr>
            <a:normAutofit/>
          </a:bodyPr>
          <a:lstStyle/>
          <a:p>
            <a:pPr algn="ctr">
              <a:defRPr/>
            </a:pPr>
            <a:r>
              <a:rPr lang="en-US" dirty="0" smtClean="0">
                <a:solidFill>
                  <a:schemeClr val="tx1"/>
                </a:solidFill>
                <a:effectLst/>
              </a:rPr>
              <a:t>Construction of public buildings</a:t>
            </a:r>
            <a:endParaRPr lang="en-US" dirty="0">
              <a:solidFill>
                <a:schemeClr val="tx1"/>
              </a:solidFill>
              <a:effectLst/>
            </a:endParaRPr>
          </a:p>
        </p:txBody>
      </p:sp>
    </p:spTree>
  </p:cSld>
  <p:clrMapOvr>
    <a:masterClrMapping/>
  </p:clrMapOvr>
  <p:transition>
    <p:wipe dir="d"/>
  </p:transition>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Content Placeholder 1"/>
          <p:cNvSpPr>
            <a:spLocks noGrp="1"/>
          </p:cNvSpPr>
          <p:nvPr>
            <p:ph idx="1"/>
          </p:nvPr>
        </p:nvSpPr>
        <p:spPr/>
        <p:txBody>
          <a:bodyPr/>
          <a:lstStyle/>
          <a:p>
            <a:pPr algn="just"/>
            <a:r>
              <a:rPr lang="en-US" sz="2400" dirty="0" smtClean="0"/>
              <a:t>The organization Engineers welcome the involvement of client Engineers in reviewing work progress during regular scheduled site visits and attesting to final satisfaction of completed works.  However, The organizations Engineers authority is the deciding factor in awarding final payment or retention of payments, as appropriate.</a:t>
            </a:r>
          </a:p>
          <a:p>
            <a:pPr algn="just"/>
            <a:r>
              <a:rPr lang="en-US" sz="2400" dirty="0" smtClean="0"/>
              <a:t>It should be noted however, that Agencies vary in their approach to Government interaction for civil works projects; some working specifically with their respective Line Ministry for approval of BOQ’s, Scopes of Work.</a:t>
            </a:r>
          </a:p>
        </p:txBody>
      </p:sp>
      <p:sp>
        <p:nvSpPr>
          <p:cNvPr id="3" name="Title 2"/>
          <p:cNvSpPr>
            <a:spLocks noGrp="1"/>
          </p:cNvSpPr>
          <p:nvPr>
            <p:ph type="title"/>
          </p:nvPr>
        </p:nvSpPr>
        <p:spPr/>
        <p:txBody>
          <a:bodyPr>
            <a:normAutofit/>
          </a:bodyPr>
          <a:lstStyle/>
          <a:p>
            <a:pPr algn="ctr">
              <a:defRPr/>
            </a:pPr>
            <a:r>
              <a:rPr lang="en-US" dirty="0" smtClean="0">
                <a:solidFill>
                  <a:schemeClr val="tx1"/>
                </a:solidFill>
                <a:effectLst/>
              </a:rPr>
              <a:t>Construction of public buildings</a:t>
            </a:r>
            <a:endParaRPr lang="en-US" dirty="0">
              <a:solidFill>
                <a:schemeClr val="tx1"/>
              </a:solidFill>
              <a:effectLst/>
            </a:endParaRPr>
          </a:p>
        </p:txBody>
      </p:sp>
    </p:spTree>
  </p:cSld>
  <p:clrMapOvr>
    <a:masterClrMapping/>
  </p:clrMapOvr>
  <p:transition>
    <p:wipe dir="d"/>
  </p:transition>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defRPr/>
            </a:pPr>
            <a:r>
              <a:rPr lang="en-US" dirty="0" smtClean="0">
                <a:solidFill>
                  <a:schemeClr val="tx1"/>
                </a:solidFill>
                <a:effectLst/>
              </a:rPr>
              <a:t>THANK  YOU!</a:t>
            </a:r>
            <a:endParaRPr lang="en-US" dirty="0">
              <a:solidFill>
                <a:schemeClr val="tx1"/>
              </a:solidFill>
              <a:effectLst/>
            </a:endParaRPr>
          </a:p>
        </p:txBody>
      </p:sp>
    </p:spTree>
  </p:cSld>
  <p:clrMapOvr>
    <a:masterClrMapping/>
  </p:clrMapOvr>
  <p:transition>
    <p:wipe dir="d"/>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Profile">
  <a:themeElements>
    <a:clrScheme name="Profile 10">
      <a:dk1>
        <a:srgbClr val="000000"/>
      </a:dk1>
      <a:lt1>
        <a:srgbClr val="FFFFFF"/>
      </a:lt1>
      <a:dk2>
        <a:srgbClr val="000000"/>
      </a:dk2>
      <a:lt2>
        <a:srgbClr val="DDDDDD"/>
      </a:lt2>
      <a:accent1>
        <a:srgbClr val="A3B2C1"/>
      </a:accent1>
      <a:accent2>
        <a:srgbClr val="000000"/>
      </a:accent2>
      <a:accent3>
        <a:srgbClr val="FFFFFF"/>
      </a:accent3>
      <a:accent4>
        <a:srgbClr val="000000"/>
      </a:accent4>
      <a:accent5>
        <a:srgbClr val="CED5DD"/>
      </a:accent5>
      <a:accent6>
        <a:srgbClr val="000000"/>
      </a:accent6>
      <a:hlink>
        <a:srgbClr val="336699"/>
      </a:hlink>
      <a:folHlink>
        <a:srgbClr val="003366"/>
      </a:folHlink>
    </a:clrScheme>
    <a:fontScheme name="Profi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
      <a:clrScheme name="Profile 10">
        <a:dk1>
          <a:srgbClr val="000000"/>
        </a:dk1>
        <a:lt1>
          <a:srgbClr val="FFFFFF"/>
        </a:lt1>
        <a:dk2>
          <a:srgbClr val="000000"/>
        </a:dk2>
        <a:lt2>
          <a:srgbClr val="DDDDDD"/>
        </a:lt2>
        <a:accent1>
          <a:srgbClr val="A3B2C1"/>
        </a:accent1>
        <a:accent2>
          <a:srgbClr val="000000"/>
        </a:accent2>
        <a:accent3>
          <a:srgbClr val="FFFFFF"/>
        </a:accent3>
        <a:accent4>
          <a:srgbClr val="000000"/>
        </a:accent4>
        <a:accent5>
          <a:srgbClr val="CED5DD"/>
        </a:accent5>
        <a:accent6>
          <a:srgbClr val="00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Garamond"/>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DDDDDD"/>
        </a:lt2>
        <a:accent1>
          <a:srgbClr val="A3B2C1"/>
        </a:accent1>
        <a:accent2>
          <a:srgbClr val="000000"/>
        </a:accent2>
        <a:accent3>
          <a:srgbClr val="FFFFFF"/>
        </a:accent3>
        <a:accent4>
          <a:srgbClr val="000000"/>
        </a:accent4>
        <a:accent5>
          <a:srgbClr val="CED5DD"/>
        </a:accent5>
        <a:accent6>
          <a:srgbClr val="00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Standard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Standard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364</TotalTime>
  <Words>2824</Words>
  <Application>Microsoft Office PowerPoint</Application>
  <PresentationFormat>On-screen Show (4:3)</PresentationFormat>
  <Paragraphs>313</Paragraphs>
  <Slides>63</Slides>
  <Notes>1</Notes>
  <HiddenSlides>0</HiddenSlides>
  <MMClips>0</MMClips>
  <ScaleCrop>false</ScaleCrop>
  <HeadingPairs>
    <vt:vector size="6" baseType="variant">
      <vt:variant>
        <vt:lpstr>Theme</vt:lpstr>
      </vt:variant>
      <vt:variant>
        <vt:i4>4</vt:i4>
      </vt:variant>
      <vt:variant>
        <vt:lpstr>Embedded OLE Servers</vt:lpstr>
      </vt:variant>
      <vt:variant>
        <vt:i4>1</vt:i4>
      </vt:variant>
      <vt:variant>
        <vt:lpstr>Slide Titles</vt:lpstr>
      </vt:variant>
      <vt:variant>
        <vt:i4>63</vt:i4>
      </vt:variant>
    </vt:vector>
  </HeadingPairs>
  <TitlesOfParts>
    <vt:vector size="68" baseType="lpstr">
      <vt:lpstr>Concourse</vt:lpstr>
      <vt:lpstr>Profile</vt:lpstr>
      <vt:lpstr>Default Design</vt:lpstr>
      <vt:lpstr>Standarddesign</vt:lpstr>
      <vt:lpstr>Document</vt:lpstr>
      <vt:lpstr>Quick Recap</vt:lpstr>
      <vt:lpstr>Slide 2</vt:lpstr>
      <vt:lpstr>Slide 3</vt:lpstr>
      <vt:lpstr>in  Project Procurement Management  </vt:lpstr>
      <vt:lpstr>Learning Objectives</vt:lpstr>
      <vt:lpstr>Learning Objectives (cont’d)</vt:lpstr>
      <vt:lpstr>Importance of Project Procurement Management</vt:lpstr>
      <vt:lpstr>Debates on Outsourcing</vt:lpstr>
      <vt:lpstr>Why Outsource?</vt:lpstr>
      <vt:lpstr>Contracts</vt:lpstr>
      <vt:lpstr>Project Procurement Management Processes</vt:lpstr>
      <vt:lpstr>Project Procurement Management Processes (cont’d)</vt:lpstr>
      <vt:lpstr>Planning Purchases and Acquisitions</vt:lpstr>
      <vt:lpstr>What Went Right?</vt:lpstr>
      <vt:lpstr>Tools and Techniques for Planning Purchases and Acquisitions</vt:lpstr>
      <vt:lpstr>Make-or-Buy Example</vt:lpstr>
      <vt:lpstr>Make-or Buy Solution</vt:lpstr>
      <vt:lpstr>Types of Contracts</vt:lpstr>
      <vt:lpstr>Contract Clauses</vt:lpstr>
      <vt:lpstr>Procurement Management Plan</vt:lpstr>
      <vt:lpstr>Contract Statement of Work (SOW)</vt:lpstr>
      <vt:lpstr>Figure 12-2. Statement of Work (SOW) Template</vt:lpstr>
      <vt:lpstr>Industry Example for Procurement</vt:lpstr>
      <vt:lpstr>Basic Principles</vt:lpstr>
      <vt:lpstr>Best Value for Money  </vt:lpstr>
      <vt:lpstr>Best value for Money</vt:lpstr>
      <vt:lpstr>Best Value for Money</vt:lpstr>
      <vt:lpstr>Fairness, Integrity and Transparency </vt:lpstr>
      <vt:lpstr>Fairness, Integrity and Transparency </vt:lpstr>
      <vt:lpstr>Effective Competition </vt:lpstr>
      <vt:lpstr>Interest of the organization </vt:lpstr>
      <vt:lpstr>Interest of the organization </vt:lpstr>
      <vt:lpstr>Procurement Ethics</vt:lpstr>
      <vt:lpstr>Award of Procurement contracts </vt:lpstr>
      <vt:lpstr>Award of procurement contracts</vt:lpstr>
      <vt:lpstr>Evaluation of offers</vt:lpstr>
      <vt:lpstr>Evaluation of offers</vt:lpstr>
      <vt:lpstr>Evaluation of offers</vt:lpstr>
      <vt:lpstr>Conflict of Interest</vt:lpstr>
      <vt:lpstr>Conflict of Interest</vt:lpstr>
      <vt:lpstr>        How do the organization procurement regulations and rules impact on specific questions</vt:lpstr>
      <vt:lpstr>Disclosure of Information </vt:lpstr>
      <vt:lpstr>Disclosure of Information </vt:lpstr>
      <vt:lpstr>Disclosure of information</vt:lpstr>
      <vt:lpstr>Disclosure of information</vt:lpstr>
      <vt:lpstr>Principles of confidentiality</vt:lpstr>
      <vt:lpstr>Principles of confidentiality</vt:lpstr>
      <vt:lpstr>Principles of confidentiality</vt:lpstr>
      <vt:lpstr>Request for submission of procurement plans</vt:lpstr>
      <vt:lpstr>Request for submission of procurement plans</vt:lpstr>
      <vt:lpstr>Requests for copies of contracts issued</vt:lpstr>
      <vt:lpstr>Requests for copies of contracts issued</vt:lpstr>
      <vt:lpstr>Local Purchase requirement for goods/services less than USD30,000 </vt:lpstr>
      <vt:lpstr>Permission to be sought for all international procurement in excess of USD30,000</vt:lpstr>
      <vt:lpstr>Permission to be sought for all international procurement in excess of USD30,000</vt:lpstr>
      <vt:lpstr>Permission to be sought for all international procurement in excess of USD30,000</vt:lpstr>
      <vt:lpstr>Rentals</vt:lpstr>
      <vt:lpstr>Contracting International Expertise</vt:lpstr>
      <vt:lpstr>Contracting International Expertise</vt:lpstr>
      <vt:lpstr>Construction of public buildings</vt:lpstr>
      <vt:lpstr>Construction of public buildings</vt:lpstr>
      <vt:lpstr>Construction of public buildings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Procurement</dc:title>
  <dc:creator>Hateem</dc:creator>
  <cp:lastModifiedBy>NTS</cp:lastModifiedBy>
  <cp:revision>51</cp:revision>
  <cp:lastPrinted>2011-10-03T06:42:01Z</cp:lastPrinted>
  <dcterms:created xsi:type="dcterms:W3CDTF">2011-05-09T11:27:13Z</dcterms:created>
  <dcterms:modified xsi:type="dcterms:W3CDTF">2013-06-10T08:43:25Z</dcterms:modified>
</cp:coreProperties>
</file>