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63"/>
  </p:notesMasterIdLst>
  <p:handoutMasterIdLst>
    <p:handoutMasterId r:id="rId64"/>
  </p:handoutMasterIdLst>
  <p:sldIdLst>
    <p:sldId id="364" r:id="rId2"/>
    <p:sldId id="365" r:id="rId3"/>
    <p:sldId id="301" r:id="rId4"/>
    <p:sldId id="302" r:id="rId5"/>
    <p:sldId id="303" r:id="rId6"/>
    <p:sldId id="304" r:id="rId7"/>
    <p:sldId id="305" r:id="rId8"/>
    <p:sldId id="306" r:id="rId9"/>
    <p:sldId id="307" r:id="rId10"/>
    <p:sldId id="308" r:id="rId11"/>
    <p:sldId id="309" r:id="rId12"/>
    <p:sldId id="310" r:id="rId13"/>
    <p:sldId id="311" r:id="rId14"/>
    <p:sldId id="312" r:id="rId15"/>
    <p:sldId id="313" r:id="rId16"/>
    <p:sldId id="314" r:id="rId17"/>
    <p:sldId id="315" r:id="rId18"/>
    <p:sldId id="316" r:id="rId19"/>
    <p:sldId id="317" r:id="rId20"/>
    <p:sldId id="318" r:id="rId21"/>
    <p:sldId id="319" r:id="rId22"/>
    <p:sldId id="320" r:id="rId23"/>
    <p:sldId id="321" r:id="rId24"/>
    <p:sldId id="322" r:id="rId25"/>
    <p:sldId id="323" r:id="rId26"/>
    <p:sldId id="324" r:id="rId27"/>
    <p:sldId id="325" r:id="rId28"/>
    <p:sldId id="326" r:id="rId29"/>
    <p:sldId id="327" r:id="rId30"/>
    <p:sldId id="328" r:id="rId31"/>
    <p:sldId id="329" r:id="rId32"/>
    <p:sldId id="330" r:id="rId33"/>
    <p:sldId id="331" r:id="rId34"/>
    <p:sldId id="332" r:id="rId35"/>
    <p:sldId id="333" r:id="rId36"/>
    <p:sldId id="334" r:id="rId37"/>
    <p:sldId id="335" r:id="rId38"/>
    <p:sldId id="336" r:id="rId39"/>
    <p:sldId id="337" r:id="rId40"/>
    <p:sldId id="338" r:id="rId41"/>
    <p:sldId id="339" r:id="rId42"/>
    <p:sldId id="340" r:id="rId43"/>
    <p:sldId id="341" r:id="rId44"/>
    <p:sldId id="342" r:id="rId45"/>
    <p:sldId id="343" r:id="rId46"/>
    <p:sldId id="344" r:id="rId47"/>
    <p:sldId id="345" r:id="rId48"/>
    <p:sldId id="346" r:id="rId49"/>
    <p:sldId id="347" r:id="rId50"/>
    <p:sldId id="348" r:id="rId51"/>
    <p:sldId id="349" r:id="rId52"/>
    <p:sldId id="350" r:id="rId53"/>
    <p:sldId id="351" r:id="rId54"/>
    <p:sldId id="352" r:id="rId55"/>
    <p:sldId id="353" r:id="rId56"/>
    <p:sldId id="354" r:id="rId57"/>
    <p:sldId id="355" r:id="rId58"/>
    <p:sldId id="357" r:id="rId59"/>
    <p:sldId id="358" r:id="rId60"/>
    <p:sldId id="359" r:id="rId61"/>
    <p:sldId id="356" r:id="rId62"/>
  </p:sldIdLst>
  <p:sldSz cx="9144000" cy="6858000" type="screen4x3"/>
  <p:notesSz cx="6858000" cy="9144000"/>
  <p:kinsoku lang="ja-JP" invalStChars="??,.ｷ:;?!????????樗)?]}&gt;ｻ???ｰ・???%??????????????????????!%),.:;?]}????????????????" invalEndChars="蒼(?[{&lt;ｫ????$$([\{??"/>
  <p:defaultTextStyle>
    <a:defPPr>
      <a:defRPr lang="de-CH"/>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824" autoAdjust="0"/>
    <p:restoredTop sz="90993" autoAdjust="0"/>
  </p:normalViewPr>
  <p:slideViewPr>
    <p:cSldViewPr>
      <p:cViewPr varScale="1">
        <p:scale>
          <a:sx n="40" d="100"/>
          <a:sy n="40" d="100"/>
        </p:scale>
        <p:origin x="-1613" y="-82"/>
      </p:cViewPr>
      <p:guideLst>
        <p:guide orient="horz" pos="2160"/>
        <p:guide pos="2880"/>
      </p:guideLst>
    </p:cSldViewPr>
  </p:slideViewPr>
  <p:outlineViewPr>
    <p:cViewPr>
      <p:scale>
        <a:sx n="33" d="100"/>
        <a:sy n="33" d="100"/>
      </p:scale>
      <p:origin x="0" y="4416"/>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10224386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3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de-CH" smtClean="0"/>
              <a:t>Click to edit Master text styles</a:t>
            </a:r>
          </a:p>
          <a:p>
            <a:pPr lvl="1"/>
            <a:r>
              <a:rPr lang="de-CH" smtClean="0"/>
              <a:t>Second level</a:t>
            </a:r>
          </a:p>
          <a:p>
            <a:pPr lvl="2"/>
            <a:r>
              <a:rPr lang="de-CH" smtClean="0"/>
              <a:t>Third level</a:t>
            </a:r>
          </a:p>
          <a:p>
            <a:pPr lvl="3"/>
            <a:r>
              <a:rPr lang="de-CH" smtClean="0"/>
              <a:t>Fourth level</a:t>
            </a:r>
          </a:p>
          <a:p>
            <a:pPr lvl="4"/>
            <a:r>
              <a:rPr lang="de-CH" smtClean="0"/>
              <a:t>Fifth level</a:t>
            </a:r>
          </a:p>
        </p:txBody>
      </p:sp>
      <p:sp>
        <p:nvSpPr>
          <p:cNvPr id="2051" name="Rectangle 3"/>
          <p:cNvSpPr>
            <a:spLocks noGrp="1" noRot="1" noChangeAspect="1" noChangeArrowheads="1" noTextEdit="1"/>
          </p:cNvSpPr>
          <p:nvPr>
            <p:ph type="sldImg" idx="2"/>
          </p:nvPr>
        </p:nvSpPr>
        <p:spPr bwMode="auto">
          <a:xfrm>
            <a:off x="1149350" y="692150"/>
            <a:ext cx="4559300" cy="3416300"/>
          </a:xfrm>
          <a:prstGeom prst="rect">
            <a:avLst/>
          </a:prstGeom>
          <a:noFill/>
          <a:ln w="12700">
            <a:solidFill>
              <a:schemeClr val="tx1"/>
            </a:solidFill>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Tree>
    <p:extLst>
      <p:ext uri="{BB962C8B-B14F-4D97-AF65-F5344CB8AC3E}">
        <p14:creationId xmlns:p14="http://schemas.microsoft.com/office/powerpoint/2010/main" xmlns="" val="305289733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anose="02020603050405020304"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1150938" y="692150"/>
            <a:ext cx="4556125" cy="3416300"/>
          </a:xfrm>
          <a:ln cap="flat"/>
        </p:spPr>
      </p:sp>
      <p:sp>
        <p:nvSpPr>
          <p:cNvPr id="97283"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1191246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1150938" y="692150"/>
            <a:ext cx="4556125" cy="3416300"/>
          </a:xfrm>
          <a:ln cap="flat"/>
        </p:spPr>
      </p:sp>
      <p:sp>
        <p:nvSpPr>
          <p:cNvPr id="99331"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1357656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xfrm>
            <a:off x="1150938" y="692150"/>
            <a:ext cx="4556125" cy="3416300"/>
          </a:xfrm>
          <a:ln cap="flat"/>
        </p:spPr>
      </p:sp>
      <p:sp>
        <p:nvSpPr>
          <p:cNvPr id="101379"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3438682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body" idx="1"/>
          </p:nvPr>
        </p:nvSpPr>
        <p:spPr>
          <a:xfrm>
            <a:off x="304800" y="4343400"/>
            <a:ext cx="6400800" cy="4113213"/>
          </a:xfrm>
          <a:noFill/>
          <a:ln/>
        </p:spPr>
        <p:txBody>
          <a:bodyPr/>
          <a:lstStyle/>
          <a:p>
            <a:r>
              <a:rPr lang="de-CH" b="1"/>
              <a:t>Key Points:</a:t>
            </a:r>
          </a:p>
          <a:p>
            <a:pPr>
              <a:buFontTx/>
              <a:buChar char="•"/>
            </a:pPr>
            <a:r>
              <a:rPr lang="de-CH"/>
              <a:t>This section deals with determining which risk events warrant response.  It is complicated by a</a:t>
            </a:r>
          </a:p>
          <a:p>
            <a:r>
              <a:rPr lang="de-CH"/>
              <a:t>  number of factors including, but not limited to, opportunities and threats interacting in unanticipated</a:t>
            </a:r>
          </a:p>
          <a:p>
            <a:r>
              <a:rPr lang="de-CH"/>
              <a:t>   ways.</a:t>
            </a:r>
          </a:p>
          <a:p>
            <a:pPr>
              <a:buFontTx/>
              <a:buChar char="•"/>
            </a:pPr>
            <a:r>
              <a:rPr lang="de-CH"/>
              <a:t>A single risk event may cause several effects. e.g...... when a late delivery of a computer system </a:t>
            </a:r>
          </a:p>
          <a:p>
            <a:r>
              <a:rPr lang="de-CH"/>
              <a:t>  produces  cost overruns, schedule delays, reduced morale.</a:t>
            </a:r>
          </a:p>
          <a:p>
            <a:pPr>
              <a:buFontTx/>
              <a:buChar char="•"/>
            </a:pPr>
            <a:r>
              <a:rPr lang="de-CH"/>
              <a:t>Opportunities for one stakeholder may be threats to another.</a:t>
            </a:r>
          </a:p>
          <a:p>
            <a:pPr>
              <a:buFontTx/>
              <a:buChar char="•"/>
            </a:pPr>
            <a:r>
              <a:rPr lang="de-CH"/>
              <a:t>Mathematical techniques used may create a false sense of precision and reliability.</a:t>
            </a:r>
          </a:p>
          <a:p>
            <a:pPr>
              <a:buFontTx/>
              <a:buChar char="•"/>
            </a:pPr>
            <a:endParaRPr lang="de-CH"/>
          </a:p>
        </p:txBody>
      </p:sp>
      <p:sp>
        <p:nvSpPr>
          <p:cNvPr id="10342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3696363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5475"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12</a:t>
            </a:r>
          </a:p>
        </p:txBody>
      </p:sp>
      <p:sp>
        <p:nvSpPr>
          <p:cNvPr id="105476"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5477"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5478"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973125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body" idx="1"/>
          </p:nvPr>
        </p:nvSpPr>
        <p:spPr>
          <a:xfrm>
            <a:off x="0" y="1674813"/>
            <a:ext cx="6781800" cy="7392987"/>
          </a:xfrm>
          <a:noFill/>
          <a:ln/>
        </p:spPr>
        <p:txBody>
          <a:bodyPr/>
          <a:lstStyle/>
          <a:p>
            <a:r>
              <a:rPr lang="de-CH" b="1"/>
              <a:t>Key Points: </a:t>
            </a:r>
            <a:r>
              <a:rPr lang="de-CH"/>
              <a:t>Different orgs. and different individuals have different tolerances for risk...Understand them and plan accordingly.</a:t>
            </a:r>
          </a:p>
          <a:p>
            <a:r>
              <a:rPr lang="de-CH" b="1"/>
              <a:t>Stakeholder risk tolerances</a:t>
            </a:r>
            <a:r>
              <a:rPr lang="de-CH"/>
              <a:t>:</a:t>
            </a:r>
          </a:p>
          <a:p>
            <a:r>
              <a:rPr lang="de-CH"/>
              <a:t>e.g...A highly profitable company may be able to spend half a  million dollars on a proposal but a company barely breaking even cannot.</a:t>
            </a:r>
          </a:p>
          <a:p>
            <a:r>
              <a:rPr lang="de-CH"/>
              <a:t>A project which knows it will overrun its costs by 25% may be acceptable to some managers but only 2% is acceptable to others.</a:t>
            </a:r>
          </a:p>
          <a:p>
            <a:r>
              <a:rPr lang="de-CH"/>
              <a:t>Stakeholders’ risk tolerances provide a screen for both inputs and output to risk quantification.</a:t>
            </a:r>
          </a:p>
          <a:p>
            <a:r>
              <a:rPr lang="de-CH"/>
              <a:t>Know how much pain can they take?</a:t>
            </a:r>
          </a:p>
          <a:p>
            <a:r>
              <a:rPr lang="de-CH" b="1"/>
              <a:t>Source of risk:</a:t>
            </a:r>
          </a:p>
          <a:p>
            <a:pPr>
              <a:spcBef>
                <a:spcPct val="20000"/>
              </a:spcBef>
            </a:pPr>
            <a:r>
              <a:rPr lang="de-CH"/>
              <a:t>Sources of risk are categories of possible risk events (e.g. stakeholders actions, unreliable </a:t>
            </a:r>
          </a:p>
          <a:p>
            <a:pPr>
              <a:spcBef>
                <a:spcPct val="20000"/>
              </a:spcBef>
            </a:pPr>
            <a:r>
              <a:rPr lang="de-CH"/>
              <a:t>estimates, team turnover) that may affect the project for better or worse.</a:t>
            </a:r>
          </a:p>
          <a:p>
            <a:pPr>
              <a:spcBef>
                <a:spcPct val="20000"/>
              </a:spcBef>
            </a:pPr>
            <a:r>
              <a:rPr lang="de-CH"/>
              <a:t>Include: probability of occurrence, range of possible outcomes, expected timing, anticipated frequency</a:t>
            </a:r>
          </a:p>
          <a:p>
            <a:r>
              <a:rPr lang="de-CH" b="1"/>
              <a:t>Potential Risk Events:</a:t>
            </a:r>
          </a:p>
          <a:p>
            <a:r>
              <a:rPr lang="de-CH"/>
              <a:t>Potential risk events should be identified in addition to sources of risk when the probability of occurrence or magnitude of loss is relatively large.  While potential risk events are seldom application specific, a list of common risk events usually is.</a:t>
            </a:r>
          </a:p>
          <a:p>
            <a:r>
              <a:rPr lang="de-CH"/>
              <a:t>The list should include the probability that the risk event will occur, the alternative possible outcomes, the expected timing of the event, and anticipated frequency.</a:t>
            </a:r>
          </a:p>
          <a:p>
            <a:r>
              <a:rPr lang="de-CH" b="1"/>
              <a:t>Cost Estimates:</a:t>
            </a:r>
          </a:p>
          <a:p>
            <a:r>
              <a:rPr lang="de-CH">
                <a:solidFill>
                  <a:schemeClr val="tx2"/>
                </a:solidFill>
              </a:rPr>
              <a:t>Cost estimates are quantitative assessments of the likely costs of the resources needed to complete project tasks.</a:t>
            </a:r>
          </a:p>
          <a:p>
            <a:r>
              <a:rPr lang="de-CH"/>
              <a:t>These may be in summary or detail form.</a:t>
            </a:r>
          </a:p>
          <a:p>
            <a:r>
              <a:rPr lang="de-CH"/>
              <a:t>Costs must be estimated for all resources that will be charged to the project, e.g. labor, materials, supplies, capital equipment, and special categories like inflation allowance or cost reserve.</a:t>
            </a:r>
          </a:p>
          <a:p>
            <a:r>
              <a:rPr lang="de-CH" b="1"/>
              <a:t>Activity Duration Estimates: </a:t>
            </a:r>
            <a:r>
              <a:rPr lang="de-CH"/>
              <a:t>Quantitative assessments of the likely number of work periods that will be needed to complete an activity. Activity duration estimates should always include some indication of the range of possible results; e.g. 10 days to 13 days.</a:t>
            </a:r>
            <a:endParaRPr lang="de-CH" b="1"/>
          </a:p>
          <a:p>
            <a:endParaRPr lang="de-CH" b="1"/>
          </a:p>
          <a:p>
            <a:endParaRPr lang="de-CH"/>
          </a:p>
          <a:p>
            <a:endParaRPr lang="de-CH"/>
          </a:p>
        </p:txBody>
      </p:sp>
      <p:sp>
        <p:nvSpPr>
          <p:cNvPr id="107523" name="Rectangle 3"/>
          <p:cNvSpPr>
            <a:spLocks noGrp="1" noRot="1" noChangeAspect="1" noChangeArrowheads="1" noTextEdit="1"/>
          </p:cNvSpPr>
          <p:nvPr>
            <p:ph type="sldImg"/>
          </p:nvPr>
        </p:nvSpPr>
        <p:spPr>
          <a:xfrm>
            <a:off x="1150938" y="692150"/>
            <a:ext cx="4556125" cy="3416300"/>
          </a:xfrm>
          <a:ln cap="flat"/>
        </p:spPr>
      </p:sp>
      <p:sp>
        <p:nvSpPr>
          <p:cNvPr id="107524" name="Rectangle 4"/>
          <p:cNvSpPr>
            <a:spLocks noChangeArrowheads="1"/>
          </p:cNvSpPr>
          <p:nvPr/>
        </p:nvSpPr>
        <p:spPr bwMode="auto">
          <a:xfrm>
            <a:off x="-533400" y="2894013"/>
            <a:ext cx="7772400" cy="41163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7525" name="Rectangle 5"/>
          <p:cNvSpPr>
            <a:spLocks noChangeArrowheads="1"/>
          </p:cNvSpPr>
          <p:nvPr/>
        </p:nvSpPr>
        <p:spPr bwMode="auto">
          <a:xfrm>
            <a:off x="1955800" y="8777288"/>
            <a:ext cx="506413" cy="211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800" b="1"/>
              <a:t>10 days</a:t>
            </a:r>
          </a:p>
        </p:txBody>
      </p:sp>
      <p:sp>
        <p:nvSpPr>
          <p:cNvPr id="107526" name="Rectangle 6"/>
          <p:cNvSpPr>
            <a:spLocks noChangeArrowheads="1"/>
          </p:cNvSpPr>
          <p:nvPr/>
        </p:nvSpPr>
        <p:spPr bwMode="auto">
          <a:xfrm>
            <a:off x="4546600" y="8853488"/>
            <a:ext cx="506413" cy="2111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800" b="1"/>
              <a:t>13 days</a:t>
            </a:r>
          </a:p>
        </p:txBody>
      </p:sp>
    </p:spTree>
    <p:extLst>
      <p:ext uri="{BB962C8B-B14F-4D97-AF65-F5344CB8AC3E}">
        <p14:creationId xmlns:p14="http://schemas.microsoft.com/office/powerpoint/2010/main" xmlns="" val="12916962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body" idx="1"/>
          </p:nvPr>
        </p:nvSpPr>
        <p:spPr>
          <a:xfrm>
            <a:off x="76200" y="2817813"/>
            <a:ext cx="6705600" cy="6249987"/>
          </a:xfrm>
          <a:noFill/>
          <a:ln/>
        </p:spPr>
        <p:txBody>
          <a:bodyPr/>
          <a:lstStyle/>
          <a:p>
            <a:r>
              <a:rPr lang="de-CH" b="1"/>
              <a:t>Key Points:  </a:t>
            </a:r>
            <a:r>
              <a:rPr lang="de-CH"/>
              <a:t>The concept of probability is critical in Risk Management.</a:t>
            </a:r>
          </a:p>
          <a:p>
            <a:r>
              <a:rPr lang="de-CH"/>
              <a:t>Probability is the chance that an event will occur; in such terms as optimistic, most likely, or pessimistic.</a:t>
            </a:r>
          </a:p>
          <a:p>
            <a:r>
              <a:rPr lang="de-CH"/>
              <a:t>The use of statistical anlaysis tools enables quantification with some degree of confidence.</a:t>
            </a:r>
          </a:p>
          <a:p>
            <a:r>
              <a:rPr lang="de-CH" b="1"/>
              <a:t>These tools and techniques must be practiced before the test; be very familiar with them!</a:t>
            </a:r>
          </a:p>
          <a:p>
            <a:pPr lvl="1">
              <a:spcBef>
                <a:spcPct val="20000"/>
              </a:spcBef>
            </a:pPr>
            <a:endParaRPr lang="de-CH" b="1">
              <a:solidFill>
                <a:schemeClr val="hlink"/>
              </a:solidFill>
            </a:endParaRPr>
          </a:p>
          <a:p>
            <a:pPr>
              <a:spcBef>
                <a:spcPct val="20000"/>
              </a:spcBef>
            </a:pPr>
            <a:endParaRPr lang="de-CH" b="1"/>
          </a:p>
          <a:p>
            <a:pPr>
              <a:spcBef>
                <a:spcPct val="20000"/>
              </a:spcBef>
            </a:pPr>
            <a:r>
              <a:rPr lang="de-CH" b="1">
                <a:solidFill>
                  <a:srgbClr val="00279F"/>
                </a:solidFill>
              </a:rPr>
              <a:t/>
            </a:r>
            <a:br>
              <a:rPr lang="de-CH" b="1">
                <a:solidFill>
                  <a:srgbClr val="00279F"/>
                </a:solidFill>
              </a:rPr>
            </a:br>
            <a:endParaRPr lang="de-CH" b="1">
              <a:solidFill>
                <a:srgbClr val="00279F"/>
              </a:solidFill>
            </a:endParaRPr>
          </a:p>
        </p:txBody>
      </p:sp>
      <p:sp>
        <p:nvSpPr>
          <p:cNvPr id="10957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5944192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1619"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13</a:t>
            </a:r>
          </a:p>
        </p:txBody>
      </p:sp>
      <p:sp>
        <p:nvSpPr>
          <p:cNvPr id="111620"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1621"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1622"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752548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3667"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17</a:t>
            </a:r>
          </a:p>
        </p:txBody>
      </p:sp>
      <p:sp>
        <p:nvSpPr>
          <p:cNvPr id="113668"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3669"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3670"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775454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5715"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18</a:t>
            </a:r>
          </a:p>
        </p:txBody>
      </p:sp>
      <p:sp>
        <p:nvSpPr>
          <p:cNvPr id="115716"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5717"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5718"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6002060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a:xfrm>
            <a:off x="1150938" y="692150"/>
            <a:ext cx="4556125" cy="3416300"/>
          </a:xfrm>
          <a:ln cap="flat"/>
        </p:spPr>
      </p:sp>
      <p:sp>
        <p:nvSpPr>
          <p:cNvPr id="117763"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6231660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body" idx="1"/>
          </p:nvPr>
        </p:nvSpPr>
        <p:spPr>
          <a:noFill/>
          <a:ln/>
        </p:spPr>
        <p:txBody>
          <a:bodyPr/>
          <a:lstStyle/>
          <a:p>
            <a:r>
              <a:rPr lang="de-CH" b="1"/>
              <a:t>Key Points:</a:t>
            </a:r>
          </a:p>
          <a:p>
            <a:r>
              <a:rPr lang="de-CH" b="1"/>
              <a:t>Expected monetary value:</a:t>
            </a:r>
          </a:p>
          <a:p>
            <a:pPr>
              <a:spcBef>
                <a:spcPct val="20000"/>
              </a:spcBef>
            </a:pPr>
            <a:r>
              <a:rPr lang="de-CH">
                <a:solidFill>
                  <a:schemeClr val="tx2"/>
                </a:solidFill>
              </a:rPr>
              <a:t>As a tool for risk quantification, expected monetary value is the product of two numbers</a:t>
            </a:r>
            <a:r>
              <a:rPr lang="de-CH"/>
              <a:t>:</a:t>
            </a:r>
          </a:p>
          <a:p>
            <a:pPr lvl="1">
              <a:spcBef>
                <a:spcPct val="20000"/>
              </a:spcBef>
              <a:buFontTx/>
              <a:buChar char="•"/>
            </a:pPr>
            <a:r>
              <a:rPr lang="de-CH"/>
              <a:t>risk event probability (number between 0-100%)</a:t>
            </a:r>
          </a:p>
          <a:p>
            <a:pPr lvl="1">
              <a:spcBef>
                <a:spcPct val="20000"/>
              </a:spcBef>
              <a:buFontTx/>
              <a:buChar char="•"/>
            </a:pPr>
            <a:r>
              <a:rPr lang="de-CH"/>
              <a:t>risk event value (amount of money to be gained </a:t>
            </a:r>
          </a:p>
          <a:p>
            <a:pPr lvl="1">
              <a:spcBef>
                <a:spcPct val="20000"/>
              </a:spcBef>
            </a:pPr>
            <a:r>
              <a:rPr lang="de-CH"/>
              <a:t>   or lost if event occurs)</a:t>
            </a:r>
          </a:p>
          <a:p>
            <a:r>
              <a:rPr lang="de-CH"/>
              <a:t>This relationship is a simplification of the “bell shaped “curve of the probability theory......i.e. normal distribution</a:t>
            </a:r>
          </a:p>
          <a:p>
            <a:pPr lvl="1">
              <a:spcBef>
                <a:spcPct val="20000"/>
              </a:spcBef>
            </a:pPr>
            <a:endParaRPr lang="de-CH"/>
          </a:p>
          <a:p>
            <a:pPr lvl="1">
              <a:spcBef>
                <a:spcPct val="20000"/>
              </a:spcBef>
            </a:pPr>
            <a:endParaRPr lang="de-CH"/>
          </a:p>
          <a:p>
            <a:pPr>
              <a:spcBef>
                <a:spcPct val="20000"/>
              </a:spcBef>
            </a:pPr>
            <a:endParaRPr lang="de-CH"/>
          </a:p>
        </p:txBody>
      </p:sp>
      <p:sp>
        <p:nvSpPr>
          <p:cNvPr id="11981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5009788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body" idx="1"/>
          </p:nvPr>
        </p:nvSpPr>
        <p:spPr>
          <a:ln/>
        </p:spPr>
        <p:txBody>
          <a:bodyPr/>
          <a:lstStyle/>
          <a:p>
            <a:endParaRPr lang="en-US"/>
          </a:p>
        </p:txBody>
      </p:sp>
      <p:sp>
        <p:nvSpPr>
          <p:cNvPr id="121859"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9881896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body" idx="1"/>
          </p:nvPr>
        </p:nvSpPr>
        <p:spPr>
          <a:xfrm>
            <a:off x="76200" y="4343400"/>
            <a:ext cx="6629400" cy="4648200"/>
          </a:xfrm>
          <a:noFill/>
          <a:ln/>
        </p:spPr>
        <p:txBody>
          <a:bodyPr/>
          <a:lstStyle/>
          <a:p>
            <a:r>
              <a:rPr lang="de-CH" b="1" dirty="0"/>
              <a:t>Key Points:</a:t>
            </a:r>
          </a:p>
          <a:p>
            <a:r>
              <a:rPr lang="de-CH" b="1" dirty="0"/>
              <a:t>Statistical sums:</a:t>
            </a:r>
          </a:p>
          <a:p>
            <a:pPr>
              <a:spcBef>
                <a:spcPct val="20000"/>
              </a:spcBef>
            </a:pPr>
            <a:r>
              <a:rPr lang="de-CH" dirty="0">
                <a:solidFill>
                  <a:schemeClr val="tx2"/>
                </a:solidFill>
              </a:rPr>
              <a:t>Statistical sums can be used to calculate a range of total project costs from the cost estimates for individual work items.</a:t>
            </a:r>
          </a:p>
          <a:p>
            <a:r>
              <a:rPr lang="de-CH" dirty="0"/>
              <a:t>The range of total project costs can be used to quantify the relative risk of alternative project budgets or proposal prices.  PMBOK figure 11-2 shows the use of the method of moments techniques to calculate project range estimates. Beta Distribution .....nornal distribution....bell curve.</a:t>
            </a:r>
            <a:endParaRPr lang="de-CH" b="1" dirty="0">
              <a:solidFill>
                <a:schemeClr val="hlink"/>
              </a:solidFill>
            </a:endParaRPr>
          </a:p>
          <a:p>
            <a:r>
              <a:rPr lang="de-CH" dirty="0"/>
              <a:t>Example:</a:t>
            </a:r>
            <a:endParaRPr lang="de-CH" b="1" dirty="0"/>
          </a:p>
          <a:p>
            <a:r>
              <a:rPr lang="de-CH" dirty="0"/>
              <a:t>test scores are 10, 20, 25, 40, 45, 45, 50, 55, 55, 60, 60, 60, 65, 65, 65, 70, 70, 70, 70, 70, 75, 80, 80, 85, 90, 90, 95, 100</a:t>
            </a:r>
          </a:p>
          <a:p>
            <a:r>
              <a:rPr lang="de-CH" dirty="0"/>
              <a:t>Mean: number obtained by dividing the sum of a set of quantities by the number of quantities in the set.  (answer is 1855 / 29=64)</a:t>
            </a:r>
          </a:p>
          <a:p>
            <a:r>
              <a:rPr lang="de-CH" dirty="0"/>
              <a:t>Mode: value or item occurring most frequently in a series of observations. (answer is 70 -it occurs 5 times)</a:t>
            </a:r>
          </a:p>
          <a:p>
            <a:r>
              <a:rPr lang="de-CH" dirty="0"/>
              <a:t>Median:  middle value in a distribution, above and below which lie an equal number of values (answer is 65)</a:t>
            </a:r>
          </a:p>
          <a:p>
            <a:r>
              <a:rPr lang="de-CH" dirty="0"/>
              <a:t>Variance:  average of the squares of the variations from the mean of a frequency distribution. (answer is 486.4)</a:t>
            </a:r>
          </a:p>
          <a:p>
            <a:r>
              <a:rPr lang="de-CH" dirty="0"/>
              <a:t>Standard deviation:  square root of the variance. (answer is 22)</a:t>
            </a:r>
          </a:p>
          <a:p>
            <a:r>
              <a:rPr lang="de-CH" dirty="0"/>
              <a:t>Range:  measure of the dispersion equal to the difference or interval between the smallest and the largest of the set of quantities. (answer is 90 or 100-10)</a:t>
            </a:r>
          </a:p>
        </p:txBody>
      </p:sp>
      <p:sp>
        <p:nvSpPr>
          <p:cNvPr id="12390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269175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body" idx="1"/>
          </p:nvPr>
        </p:nvSpPr>
        <p:spPr>
          <a:ln/>
        </p:spPr>
        <p:txBody>
          <a:bodyPr/>
          <a:lstStyle/>
          <a:p>
            <a:endParaRPr lang="en-US"/>
          </a:p>
        </p:txBody>
      </p:sp>
      <p:sp>
        <p:nvSpPr>
          <p:cNvPr id="125955"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5116236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spect="1" noChangeArrowheads="1" noTextEdit="1"/>
          </p:cNvSpPr>
          <p:nvPr>
            <p:ph type="sldImg"/>
          </p:nvPr>
        </p:nvSpPr>
        <p:spPr>
          <a:xfrm>
            <a:off x="1150938" y="692150"/>
            <a:ext cx="4556125" cy="3416300"/>
          </a:xfrm>
          <a:ln cap="flat"/>
        </p:spPr>
      </p:sp>
      <p:sp>
        <p:nvSpPr>
          <p:cNvPr id="128003"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2391095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body" idx="1"/>
          </p:nvPr>
        </p:nvSpPr>
        <p:spPr>
          <a:ln/>
        </p:spPr>
        <p:txBody>
          <a:bodyPr/>
          <a:lstStyle/>
          <a:p>
            <a:endParaRPr lang="en-US"/>
          </a:p>
        </p:txBody>
      </p:sp>
      <p:sp>
        <p:nvSpPr>
          <p:cNvPr id="13005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482831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xfrm>
            <a:off x="1150938" y="692150"/>
            <a:ext cx="4556125" cy="3416300"/>
          </a:xfrm>
          <a:ln cap="flat"/>
        </p:spPr>
      </p:sp>
      <p:sp>
        <p:nvSpPr>
          <p:cNvPr id="132099"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21930375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a:xfrm>
            <a:off x="1150938" y="692150"/>
            <a:ext cx="4556125" cy="3416300"/>
          </a:xfrm>
          <a:ln cap="flat"/>
        </p:spPr>
      </p:sp>
      <p:sp>
        <p:nvSpPr>
          <p:cNvPr id="134147"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33311724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a:xfrm>
            <a:off x="1150938" y="692150"/>
            <a:ext cx="4556125" cy="3416300"/>
          </a:xfrm>
          <a:ln cap="flat"/>
        </p:spPr>
      </p:sp>
      <p:sp>
        <p:nvSpPr>
          <p:cNvPr id="136195"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9804618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8243"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21</a:t>
            </a:r>
          </a:p>
        </p:txBody>
      </p:sp>
      <p:sp>
        <p:nvSpPr>
          <p:cNvPr id="138244"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8245"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8246"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355559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body" idx="1"/>
          </p:nvPr>
        </p:nvSpPr>
        <p:spPr>
          <a:noFill/>
          <a:ln/>
        </p:spPr>
        <p:txBody>
          <a:bodyPr/>
          <a:lstStyle/>
          <a:p>
            <a:r>
              <a:rPr lang="de-CH" b="1"/>
              <a:t>Key Points:</a:t>
            </a:r>
          </a:p>
          <a:p>
            <a:endParaRPr lang="de-CH" b="1"/>
          </a:p>
          <a:p>
            <a:r>
              <a:rPr lang="de-CH"/>
              <a:t>Most schedule simulations are based on some variant of the Monte Carlo analysis. This technique "performs" the project many times to provide a statistical distribution of the calculated results as illustrated in the PMBOK figure 11-3.</a:t>
            </a:r>
          </a:p>
          <a:p>
            <a:r>
              <a:rPr lang="de-CH"/>
              <a:t>The results of a simulation may be used to quantify the risk of various schedule alternatives, project strategies, paths through the network, or individual activities.</a:t>
            </a:r>
          </a:p>
          <a:p>
            <a:r>
              <a:rPr lang="de-CH"/>
              <a:t>This technique should be used on any large or complex project since traditional mathematical analysis techniques such as the CPM and PERT do not account for path convergence and thus tend to underestimate project durations.</a:t>
            </a:r>
          </a:p>
          <a:p>
            <a:endParaRPr lang="de-CH"/>
          </a:p>
        </p:txBody>
      </p:sp>
      <p:sp>
        <p:nvSpPr>
          <p:cNvPr id="14029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7890446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spect="1" noChangeArrowheads="1" noTextEdit="1"/>
          </p:cNvSpPr>
          <p:nvPr>
            <p:ph type="sldImg"/>
          </p:nvPr>
        </p:nvSpPr>
        <p:spPr>
          <a:xfrm>
            <a:off x="1150938" y="692150"/>
            <a:ext cx="4556125" cy="3416300"/>
          </a:xfrm>
          <a:ln cap="flat"/>
        </p:spPr>
      </p:sp>
      <p:sp>
        <p:nvSpPr>
          <p:cNvPr id="142339"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14626302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body" idx="1"/>
          </p:nvPr>
        </p:nvSpPr>
        <p:spPr>
          <a:noFill/>
          <a:ln/>
        </p:spPr>
        <p:txBody>
          <a:bodyPr/>
          <a:lstStyle/>
          <a:p>
            <a:r>
              <a:rPr lang="de-CH" b="1"/>
              <a:t>Key Points:</a:t>
            </a:r>
          </a:p>
          <a:p>
            <a:endParaRPr lang="de-CH" b="1"/>
          </a:p>
          <a:p>
            <a:r>
              <a:rPr lang="de-CH"/>
              <a:t>A decision tree is a diagram that depicts key interactions among decisions and associated chance events as they are understood by the decision maker.  The branches of the tree represent either decisions (shown as boxes) or chance events (shown as circles).  PMBOK figure 11-5 is another example.</a:t>
            </a:r>
          </a:p>
          <a:p>
            <a:endParaRPr lang="de-CH"/>
          </a:p>
          <a:p>
            <a:r>
              <a:rPr lang="de-CH"/>
              <a:t>EMV = Expected Monetary Value</a:t>
            </a:r>
          </a:p>
          <a:p>
            <a:endParaRPr lang="de-CH"/>
          </a:p>
        </p:txBody>
      </p:sp>
      <p:sp>
        <p:nvSpPr>
          <p:cNvPr id="14438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4138017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6435" name="Rectangle 3"/>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6436" name="Rectangle 4"/>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40354412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body" idx="1"/>
          </p:nvPr>
        </p:nvSpPr>
        <p:spPr>
          <a:noFill/>
          <a:ln/>
        </p:spPr>
        <p:txBody>
          <a:bodyPr/>
          <a:lstStyle/>
          <a:p>
            <a:r>
              <a:rPr lang="de-CH" b="1"/>
              <a:t>Key Points:</a:t>
            </a:r>
          </a:p>
          <a:p>
            <a:endParaRPr lang="de-CH" b="1"/>
          </a:p>
          <a:p>
            <a:r>
              <a:rPr lang="de-CH"/>
              <a:t>Risk events might be given a rating of high, medium or low probability of occurrence and a severe, moderate or limited impact.</a:t>
            </a:r>
          </a:p>
          <a:p>
            <a:endParaRPr lang="de-CH"/>
          </a:p>
        </p:txBody>
      </p:sp>
      <p:sp>
        <p:nvSpPr>
          <p:cNvPr id="148483"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4452521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0531"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22</a:t>
            </a:r>
          </a:p>
        </p:txBody>
      </p:sp>
      <p:sp>
        <p:nvSpPr>
          <p:cNvPr id="150532"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0533"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0534"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1662137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2579"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24</a:t>
            </a:r>
          </a:p>
        </p:txBody>
      </p:sp>
      <p:sp>
        <p:nvSpPr>
          <p:cNvPr id="152580"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2581"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2582"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5980505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4627"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4628"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4629" name="Rectangle 5"/>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4630"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78170613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6675"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6676"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6677" name="Rectangle 5"/>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6678"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61614976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body" idx="1"/>
          </p:nvPr>
        </p:nvSpPr>
        <p:spPr>
          <a:noFill/>
          <a:ln/>
        </p:spPr>
        <p:txBody>
          <a:bodyPr/>
          <a:lstStyle/>
          <a:p>
            <a:r>
              <a:rPr lang="de-CH" b="1"/>
              <a:t>Key Points:</a:t>
            </a:r>
          </a:p>
          <a:p>
            <a:endParaRPr lang="de-CH" b="1"/>
          </a:p>
          <a:p>
            <a:r>
              <a:rPr lang="de-CH"/>
              <a:t>The PMBOK has a strong focus on the negative or down side of risks.  Do not overlook opportunities or upside events.</a:t>
            </a:r>
          </a:p>
          <a:p>
            <a:endParaRPr lang="de-CH"/>
          </a:p>
          <a:p>
            <a:r>
              <a:rPr lang="de-CH"/>
              <a:t>Risk Management is a </a:t>
            </a:r>
            <a:r>
              <a:rPr lang="de-CH" u="sng"/>
              <a:t>very</a:t>
            </a:r>
            <a:r>
              <a:rPr lang="de-CH"/>
              <a:t> iterative process.  These lists may change as a project progresses.</a:t>
            </a:r>
          </a:p>
          <a:p>
            <a:endParaRPr lang="de-CH"/>
          </a:p>
        </p:txBody>
      </p:sp>
      <p:sp>
        <p:nvSpPr>
          <p:cNvPr id="158723"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00798539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body" idx="1"/>
          </p:nvPr>
        </p:nvSpPr>
        <p:spPr>
          <a:noFill/>
          <a:ln/>
        </p:spPr>
        <p:txBody>
          <a:bodyPr/>
          <a:lstStyle/>
          <a:p>
            <a:r>
              <a:rPr lang="de-CH" b="1"/>
              <a:t>Key Points:</a:t>
            </a:r>
          </a:p>
          <a:p>
            <a:endParaRPr lang="de-CH" b="1"/>
          </a:p>
          <a:p>
            <a:r>
              <a:rPr lang="de-CH"/>
              <a:t>Responses to threats fall into these categories:</a:t>
            </a:r>
          </a:p>
          <a:p>
            <a:r>
              <a:rPr lang="de-CH" u="sng"/>
              <a:t>Avoidance</a:t>
            </a:r>
            <a:r>
              <a:rPr lang="de-CH"/>
              <a:t> - eliminating a specific risk, usually by eliminating the cause.</a:t>
            </a:r>
          </a:p>
          <a:p>
            <a:r>
              <a:rPr lang="de-CH" u="sng"/>
              <a:t>Mitigation</a:t>
            </a:r>
            <a:r>
              <a:rPr lang="de-CH"/>
              <a:t> - reducing the expected monetary value of a risk event by reducing the probability of occurrence, reducing the risk event value, or both.</a:t>
            </a:r>
          </a:p>
          <a:p>
            <a:r>
              <a:rPr lang="de-CH" u="sng"/>
              <a:t>Acceptance</a:t>
            </a:r>
            <a:r>
              <a:rPr lang="de-CH"/>
              <a:t> - accepting the consequences.  Acceptance can be active or passive.</a:t>
            </a:r>
          </a:p>
          <a:p>
            <a:endParaRPr lang="de-CH"/>
          </a:p>
        </p:txBody>
      </p:sp>
      <p:sp>
        <p:nvSpPr>
          <p:cNvPr id="16077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5304818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body" idx="1"/>
          </p:nvPr>
        </p:nvSpPr>
        <p:spPr>
          <a:noFill/>
          <a:ln/>
        </p:spPr>
        <p:txBody>
          <a:bodyPr/>
          <a:lstStyle/>
          <a:p>
            <a:r>
              <a:rPr lang="de-CH" b="1"/>
              <a:t>Key Points:</a:t>
            </a:r>
          </a:p>
          <a:p>
            <a:endParaRPr lang="de-CH" b="1"/>
          </a:p>
          <a:p>
            <a:r>
              <a:rPr lang="de-CH"/>
              <a:t>Responses to threats fall into these categories:</a:t>
            </a:r>
          </a:p>
          <a:p>
            <a:r>
              <a:rPr lang="de-CH" u="sng"/>
              <a:t>Avoidance</a:t>
            </a:r>
            <a:r>
              <a:rPr lang="de-CH"/>
              <a:t> - eliminating a specific risk, usually by eliminating the cause.</a:t>
            </a:r>
          </a:p>
          <a:p>
            <a:r>
              <a:rPr lang="de-CH" u="sng"/>
              <a:t>Mitigation</a:t>
            </a:r>
            <a:r>
              <a:rPr lang="de-CH"/>
              <a:t> - reducing the expected monetary value of a risk event by reducing the probability of occurrence, reducing the risk event value, or both.</a:t>
            </a:r>
          </a:p>
          <a:p>
            <a:r>
              <a:rPr lang="de-CH" u="sng"/>
              <a:t>Acceptance</a:t>
            </a:r>
            <a:r>
              <a:rPr lang="de-CH"/>
              <a:t> - accepting the consequences.  Acceptance can be active or passive.</a:t>
            </a:r>
          </a:p>
          <a:p>
            <a:endParaRPr lang="de-CH"/>
          </a:p>
        </p:txBody>
      </p:sp>
      <p:sp>
        <p:nvSpPr>
          <p:cNvPr id="162819"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26970610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body" idx="1"/>
          </p:nvPr>
        </p:nvSpPr>
        <p:spPr>
          <a:ln/>
        </p:spPr>
        <p:txBody>
          <a:bodyPr/>
          <a:lstStyle/>
          <a:p>
            <a:endParaRPr lang="en-US"/>
          </a:p>
        </p:txBody>
      </p:sp>
      <p:sp>
        <p:nvSpPr>
          <p:cNvPr id="16486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55645454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6915"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32</a:t>
            </a:r>
          </a:p>
        </p:txBody>
      </p:sp>
      <p:sp>
        <p:nvSpPr>
          <p:cNvPr id="166916"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6917"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6918"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42151055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8963"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8964"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8965" name="Rectangle 5"/>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8966"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784141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1011"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1012"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1013" name="Rectangle 5"/>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1014"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40181063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3059"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3060"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3061" name="Rectangle 5"/>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3062"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43875975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5107"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5108"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5109" name="Rectangle 5"/>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5110"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10383182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6353043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spect="1" noChangeArrowheads="1" noTextEdit="1"/>
          </p:cNvSpPr>
          <p:nvPr>
            <p:ph type="sldImg"/>
          </p:nvPr>
        </p:nvSpPr>
        <p:spPr>
          <a:xfrm>
            <a:off x="1150938" y="692150"/>
            <a:ext cx="4556125" cy="3416300"/>
          </a:xfrm>
          <a:ln cap="flat"/>
        </p:spPr>
      </p:sp>
      <p:sp>
        <p:nvSpPr>
          <p:cNvPr id="179203"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39459409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1251"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33</a:t>
            </a:r>
          </a:p>
        </p:txBody>
      </p:sp>
      <p:sp>
        <p:nvSpPr>
          <p:cNvPr id="181252"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1253"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1254"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196437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3299"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34</a:t>
            </a:r>
          </a:p>
        </p:txBody>
      </p:sp>
      <p:sp>
        <p:nvSpPr>
          <p:cNvPr id="183300"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3301"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3302"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87632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5347"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35</a:t>
            </a:r>
          </a:p>
        </p:txBody>
      </p:sp>
      <p:sp>
        <p:nvSpPr>
          <p:cNvPr id="185348"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5349"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5350"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98256522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p:cNvSpPr>
            <a:spLocks noChangeArrowheads="1"/>
          </p:cNvSpPr>
          <p:nvPr/>
        </p:nvSpPr>
        <p:spPr bwMode="auto">
          <a:xfrm>
            <a:off x="3876675"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7395" name="Rectangle 3"/>
          <p:cNvSpPr>
            <a:spLocks noChangeArrowheads="1"/>
          </p:cNvSpPr>
          <p:nvPr/>
        </p:nvSpPr>
        <p:spPr bwMode="auto">
          <a:xfrm>
            <a:off x="3876675"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7396" name="Rectangle 4"/>
          <p:cNvSpPr>
            <a:spLocks noChangeArrowheads="1"/>
          </p:cNvSpPr>
          <p:nvPr/>
        </p:nvSpPr>
        <p:spPr bwMode="auto">
          <a:xfrm>
            <a:off x="-6350" y="8709025"/>
            <a:ext cx="2987675" cy="4524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7397" name="Rectangle 5"/>
          <p:cNvSpPr>
            <a:spLocks noChangeArrowheads="1"/>
          </p:cNvSpPr>
          <p:nvPr/>
        </p:nvSpPr>
        <p:spPr bwMode="auto">
          <a:xfrm>
            <a:off x="-6350" y="-19050"/>
            <a:ext cx="2987675" cy="450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7398"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2251096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Rectangle 2"/>
          <p:cNvSpPr>
            <a:spLocks noGrp="1" noChangeArrowheads="1"/>
          </p:cNvSpPr>
          <p:nvPr>
            <p:ph type="body" idx="1"/>
          </p:nvPr>
        </p:nvSpPr>
        <p:spPr>
          <a:noFill/>
          <a:ln/>
        </p:spPr>
        <p:txBody>
          <a:bodyPr/>
          <a:lstStyle/>
          <a:p>
            <a:r>
              <a:rPr lang="de-CH" b="1"/>
              <a:t>Threats to respond to/pursue: </a:t>
            </a:r>
            <a:r>
              <a:rPr lang="de-CH">
                <a:solidFill>
                  <a:schemeClr val="tx2"/>
                </a:solidFill>
              </a:rPr>
              <a:t>The major output from risk quantification is a list of opportunities that should be pursued and of threats that require attention.</a:t>
            </a:r>
          </a:p>
          <a:p>
            <a:r>
              <a:rPr lang="de-CH" b="1"/>
              <a:t>Threats to accept/ignore:</a:t>
            </a:r>
          </a:p>
          <a:p>
            <a:pPr>
              <a:spcBef>
                <a:spcPct val="20000"/>
              </a:spcBef>
            </a:pPr>
            <a:r>
              <a:rPr lang="de-CH">
                <a:solidFill>
                  <a:schemeClr val="tx2"/>
                </a:solidFill>
              </a:rPr>
              <a:t>The risk quantification process should also document </a:t>
            </a:r>
            <a:endParaRPr lang="de-CH"/>
          </a:p>
          <a:p>
            <a:pPr lvl="1">
              <a:spcBef>
                <a:spcPct val="20000"/>
              </a:spcBef>
              <a:buFontTx/>
              <a:buChar char="•"/>
            </a:pPr>
            <a:r>
              <a:rPr lang="de-CH"/>
              <a:t>those sources of risk and risk events that the project management team has consciously decided to ignore; and</a:t>
            </a:r>
          </a:p>
          <a:p>
            <a:pPr lvl="1">
              <a:spcBef>
                <a:spcPct val="20000"/>
              </a:spcBef>
              <a:buFontTx/>
              <a:buChar char="•"/>
            </a:pPr>
            <a:r>
              <a:rPr lang="de-CH"/>
              <a:t>who made the decision to do so.</a:t>
            </a:r>
          </a:p>
          <a:p>
            <a:pPr>
              <a:spcBef>
                <a:spcPct val="20000"/>
              </a:spcBef>
              <a:buFontTx/>
              <a:buChar char="•"/>
            </a:pPr>
            <a:endParaRPr lang="de-CH"/>
          </a:p>
        </p:txBody>
      </p:sp>
      <p:sp>
        <p:nvSpPr>
          <p:cNvPr id="189443"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55619306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ChangeArrowheads="1"/>
          </p:cNvSpPr>
          <p:nvPr>
            <p:ph type="body" idx="1"/>
          </p:nvPr>
        </p:nvSpPr>
        <p:spPr>
          <a:xfrm>
            <a:off x="152400" y="2667000"/>
            <a:ext cx="6629400" cy="5408613"/>
          </a:xfrm>
          <a:noFill/>
          <a:ln/>
        </p:spPr>
        <p:txBody>
          <a:bodyPr/>
          <a:lstStyle/>
          <a:p>
            <a:r>
              <a:rPr lang="de-CH" b="1"/>
              <a:t>Procurement:</a:t>
            </a:r>
          </a:p>
          <a:p>
            <a:pPr>
              <a:spcBef>
                <a:spcPct val="20000"/>
              </a:spcBef>
            </a:pPr>
            <a:r>
              <a:rPr lang="de-CH">
                <a:solidFill>
                  <a:schemeClr val="tx2"/>
                </a:solidFill>
              </a:rPr>
              <a:t>Procurement, acquiring goods and/or services from outside the immediate project organization, is often an appropriate response to some types of risk. </a:t>
            </a:r>
          </a:p>
          <a:p>
            <a:pPr>
              <a:spcBef>
                <a:spcPct val="20000"/>
              </a:spcBef>
            </a:pPr>
            <a:r>
              <a:rPr lang="de-CH"/>
              <a:t>Procurement often involves exchanging one risk for another.  For example, mitigating cost risk with a fixed price contract may create schedule risk if the seller is unable to perform.  In similar fashion, trying to transfer all technical risk to the seller may result in an unacceptably high cost proposal.</a:t>
            </a:r>
          </a:p>
          <a:p>
            <a:pPr>
              <a:spcBef>
                <a:spcPct val="20000"/>
              </a:spcBef>
            </a:pPr>
            <a:r>
              <a:rPr lang="de-CH"/>
              <a:t>Procurement shifts or shares the risk with another organization.</a:t>
            </a:r>
          </a:p>
          <a:p>
            <a:r>
              <a:rPr lang="de-CH" b="1"/>
              <a:t>Contingency Planning: </a:t>
            </a:r>
            <a:r>
              <a:rPr lang="de-CH">
                <a:solidFill>
                  <a:schemeClr val="tx2"/>
                </a:solidFill>
              </a:rPr>
              <a:t>Contingency planning involves defining actions to be taken if an identified risk event should occur. </a:t>
            </a:r>
            <a:endParaRPr lang="de-CH">
              <a:solidFill>
                <a:srgbClr val="006B61"/>
              </a:solidFill>
            </a:endParaRPr>
          </a:p>
          <a:p>
            <a:pPr>
              <a:spcBef>
                <a:spcPct val="20000"/>
              </a:spcBef>
            </a:pPr>
            <a:r>
              <a:rPr lang="de-CH"/>
              <a:t>Contingency allowances are specifically set up to cover unexpected needs and significant assumptions that turn out </a:t>
            </a:r>
            <a:r>
              <a:rPr lang="de-CH" u="sng"/>
              <a:t>not</a:t>
            </a:r>
            <a:r>
              <a:rPr lang="de-CH"/>
              <a:t> to be true.  It deals with the </a:t>
            </a:r>
            <a:r>
              <a:rPr lang="de-CH" u="sng"/>
              <a:t>unknown unknowns </a:t>
            </a:r>
            <a:r>
              <a:rPr lang="de-CH"/>
              <a:t>of a project, the risks which are not identified but are inherent in the project or plan. </a:t>
            </a:r>
          </a:p>
          <a:p>
            <a:pPr>
              <a:spcBef>
                <a:spcPct val="20000"/>
              </a:spcBef>
            </a:pPr>
            <a:r>
              <a:rPr lang="de-CH" b="1"/>
              <a:t>Alternative Strategies: </a:t>
            </a:r>
            <a:r>
              <a:rPr lang="de-CH">
                <a:solidFill>
                  <a:schemeClr val="tx2"/>
                </a:solidFill>
              </a:rPr>
              <a:t>Risk events can often be prevented or avoided by changing the planned approach.</a:t>
            </a:r>
          </a:p>
          <a:p>
            <a:pPr>
              <a:spcBef>
                <a:spcPct val="20000"/>
              </a:spcBef>
            </a:pPr>
            <a:r>
              <a:rPr lang="de-CH">
                <a:solidFill>
                  <a:schemeClr val="tx2"/>
                </a:solidFill>
              </a:rPr>
              <a:t>The more flexibility the project team has, the more valuable this tool is.</a:t>
            </a:r>
          </a:p>
          <a:p>
            <a:endParaRPr lang="de-CH"/>
          </a:p>
          <a:p>
            <a:r>
              <a:rPr lang="de-CH" b="1"/>
              <a:t>Insurance: </a:t>
            </a:r>
            <a:r>
              <a:rPr lang="de-CH">
                <a:solidFill>
                  <a:schemeClr val="tx2"/>
                </a:solidFill>
              </a:rPr>
              <a:t>Insurance or an insurance-like arrangement such as bonding is often available to deal with some categories of risk.</a:t>
            </a:r>
          </a:p>
          <a:p>
            <a:endParaRPr lang="de-CH">
              <a:solidFill>
                <a:schemeClr val="tx2"/>
              </a:solidFill>
            </a:endParaRPr>
          </a:p>
        </p:txBody>
      </p:sp>
      <p:sp>
        <p:nvSpPr>
          <p:cNvPr id="19149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26500057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body" idx="1"/>
          </p:nvPr>
        </p:nvSpPr>
        <p:spPr>
          <a:xfrm>
            <a:off x="0" y="3579813"/>
            <a:ext cx="6629400" cy="5487987"/>
          </a:xfrm>
          <a:noFill/>
          <a:ln/>
        </p:spPr>
        <p:txBody>
          <a:bodyPr/>
          <a:lstStyle/>
          <a:p>
            <a:r>
              <a:rPr lang="de-CH" b="1"/>
              <a:t>Risk Management Plan:</a:t>
            </a:r>
          </a:p>
          <a:p>
            <a:pPr>
              <a:spcBef>
                <a:spcPct val="20000"/>
              </a:spcBef>
              <a:buFontTx/>
              <a:buChar char="•"/>
            </a:pPr>
            <a:r>
              <a:rPr lang="de-CH">
                <a:solidFill>
                  <a:schemeClr val="tx2"/>
                </a:solidFill>
              </a:rPr>
              <a:t>The risk management plan should document the procedures that will be used to manage risk throughout the project.</a:t>
            </a:r>
          </a:p>
          <a:p>
            <a:pPr>
              <a:buFontTx/>
              <a:buChar char="•"/>
            </a:pPr>
            <a:r>
              <a:rPr lang="de-CH"/>
              <a:t>In addition to documenting the results of the risk identification and quantification processes, it should cover who is responsible for managing various areas of risk, how the initial identification and quantification outputs will be maintained, how contingency plans will be implemented, and how reserves will be allocated.</a:t>
            </a:r>
          </a:p>
          <a:p>
            <a:pPr>
              <a:buFontTx/>
              <a:buChar char="•"/>
            </a:pPr>
            <a:r>
              <a:rPr lang="de-CH"/>
              <a:t>The WBS can provide the necessary framework for identifying and evaluating risk in this manner.</a:t>
            </a:r>
          </a:p>
          <a:p>
            <a:r>
              <a:rPr lang="de-CH" b="1"/>
              <a:t>Inputs to other Processes: </a:t>
            </a:r>
            <a:r>
              <a:rPr lang="de-CH">
                <a:solidFill>
                  <a:schemeClr val="tx2"/>
                </a:solidFill>
              </a:rPr>
              <a:t>Selected or suggested alternative strategies, contingency plans, anticipated procurements, and other risk-related outputs must all be fed back into the appropriate processes in the other knowledge areas.</a:t>
            </a:r>
          </a:p>
          <a:p>
            <a:r>
              <a:rPr lang="de-CH" b="1"/>
              <a:t>Contingency Plans: </a:t>
            </a:r>
            <a:r>
              <a:rPr lang="de-CH">
                <a:solidFill>
                  <a:schemeClr val="tx2"/>
                </a:solidFill>
              </a:rPr>
              <a:t>Contingency plans are </a:t>
            </a:r>
            <a:r>
              <a:rPr lang="de-CH" u="sng">
                <a:solidFill>
                  <a:schemeClr val="tx2"/>
                </a:solidFill>
              </a:rPr>
              <a:t>predefined</a:t>
            </a:r>
            <a:r>
              <a:rPr lang="de-CH">
                <a:solidFill>
                  <a:schemeClr val="tx2"/>
                </a:solidFill>
              </a:rPr>
              <a:t> action steps to be taken if an identified risk event should take place.</a:t>
            </a:r>
            <a:endParaRPr lang="de-CH" b="1"/>
          </a:p>
          <a:p>
            <a:r>
              <a:rPr lang="de-CH"/>
              <a:t>This can also be included as part of the overall project plan.  It may also be integrated into the scope management plan or quality.</a:t>
            </a:r>
          </a:p>
          <a:p>
            <a:r>
              <a:rPr lang="de-CH" b="1">
                <a:solidFill>
                  <a:schemeClr val="tx2"/>
                </a:solidFill>
              </a:rPr>
              <a:t>Reserves:</a:t>
            </a:r>
            <a:r>
              <a:rPr lang="de-CH">
                <a:solidFill>
                  <a:schemeClr val="tx2"/>
                </a:solidFill>
              </a:rPr>
              <a:t> A reserve is a provision in the project plan to mitigate cost or schedule risk.</a:t>
            </a:r>
          </a:p>
          <a:p>
            <a:r>
              <a:rPr lang="de-CH"/>
              <a:t>The term is often used with a modifier (e.g. management reserve, contingency reserve, schedule reserve) to provide further detail on what types of risk are meant to be mitigated.  </a:t>
            </a:r>
          </a:p>
          <a:p>
            <a:r>
              <a:rPr lang="de-CH" b="1"/>
              <a:t>Contractual Agreement:</a:t>
            </a:r>
            <a:r>
              <a:rPr lang="de-CH"/>
              <a:t> </a:t>
            </a:r>
            <a:r>
              <a:rPr lang="de-CH">
                <a:solidFill>
                  <a:schemeClr val="tx2"/>
                </a:solidFill>
              </a:rPr>
              <a:t>Contractual agreements may be entered into for insurance, services, and other items as appropriate in order to avoid or mitigate threats.</a:t>
            </a:r>
          </a:p>
          <a:p>
            <a:r>
              <a:rPr lang="de-CH"/>
              <a:t>The type of contract used should reflect the amount of risk to be “deflected” to the contracting organization.</a:t>
            </a:r>
          </a:p>
          <a:p>
            <a:endParaRPr lang="de-CH"/>
          </a:p>
        </p:txBody>
      </p:sp>
      <p:sp>
        <p:nvSpPr>
          <p:cNvPr id="193539"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65959767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Grp="1" noChangeArrowheads="1"/>
          </p:cNvSpPr>
          <p:nvPr>
            <p:ph type="body" idx="1"/>
          </p:nvPr>
        </p:nvSpPr>
        <p:spPr>
          <a:noFill/>
          <a:ln/>
        </p:spPr>
        <p:txBody>
          <a:bodyPr/>
          <a:lstStyle/>
          <a:p>
            <a:r>
              <a:rPr lang="de-CH" b="1"/>
              <a:t>Key Points:</a:t>
            </a:r>
          </a:p>
          <a:p>
            <a:endParaRPr lang="de-CH"/>
          </a:p>
          <a:p>
            <a:endParaRPr lang="de-CH"/>
          </a:p>
        </p:txBody>
      </p:sp>
      <p:sp>
        <p:nvSpPr>
          <p:cNvPr id="19558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25663000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97635"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36</a:t>
            </a:r>
          </a:p>
        </p:txBody>
      </p:sp>
      <p:sp>
        <p:nvSpPr>
          <p:cNvPr id="197636"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97637"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97638"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231873477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a:xfrm>
            <a:off x="1150938" y="692150"/>
            <a:ext cx="4556125" cy="3416300"/>
          </a:xfrm>
          <a:ln cap="flat"/>
        </p:spPr>
      </p:sp>
      <p:sp>
        <p:nvSpPr>
          <p:cNvPr id="199683"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xmlns="" val="355067635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body" idx="1"/>
          </p:nvPr>
        </p:nvSpPr>
        <p:spPr>
          <a:xfrm>
            <a:off x="76200" y="2667000"/>
            <a:ext cx="6705600" cy="5789613"/>
          </a:xfrm>
          <a:noFill/>
          <a:ln/>
        </p:spPr>
        <p:txBody>
          <a:bodyPr/>
          <a:lstStyle/>
          <a:p>
            <a:r>
              <a:rPr lang="de-CH" b="1"/>
              <a:t>Risk Management Plan:</a:t>
            </a:r>
            <a:r>
              <a:rPr lang="de-CH">
                <a:solidFill>
                  <a:schemeClr val="tx2"/>
                </a:solidFill>
              </a:rPr>
              <a:t>The risk management plan should document the procedures that will be used to manage risk throughout the project.</a:t>
            </a:r>
          </a:p>
          <a:p>
            <a:pPr>
              <a:buFontTx/>
              <a:buChar char="•"/>
            </a:pPr>
            <a:r>
              <a:rPr lang="de-CH"/>
              <a:t>In addition to documenting the results of the risk identification and quantification processes, it should cover who is responsible for managing various areas of risk, how the initial identification and quantification outputs will be maintained, how contingency plans will be implemented, and how reserves will be allocated.</a:t>
            </a:r>
          </a:p>
          <a:p>
            <a:pPr>
              <a:buFontTx/>
              <a:buChar char="•"/>
            </a:pPr>
            <a:r>
              <a:rPr lang="de-CH"/>
              <a:t>The plan may be formal or informal based on the needs of the project.</a:t>
            </a:r>
          </a:p>
          <a:p>
            <a:pPr>
              <a:buFontTx/>
              <a:buChar char="•"/>
            </a:pPr>
            <a:r>
              <a:rPr lang="de-CH"/>
              <a:t>The WBS can provide the necessary framework for identifying and evaluating risk in this manner.</a:t>
            </a:r>
          </a:p>
          <a:p>
            <a:r>
              <a:rPr lang="de-CH" b="1"/>
              <a:t>Actual risk event:</a:t>
            </a:r>
          </a:p>
          <a:p>
            <a:r>
              <a:rPr lang="de-CH"/>
              <a:t>The project management team must be able to recognize when a risk event has occurred so that they can respond to it.</a:t>
            </a:r>
          </a:p>
          <a:p>
            <a:endParaRPr lang="de-CH" b="1"/>
          </a:p>
          <a:p>
            <a:r>
              <a:rPr lang="de-CH" b="1"/>
              <a:t> </a:t>
            </a:r>
            <a:r>
              <a:rPr lang="de-CH">
                <a:solidFill>
                  <a:schemeClr val="tx2"/>
                </a:solidFill>
              </a:rPr>
              <a:t>Some of the identified risk events will occur, others will not.  The ones that do are actual risk events or sources of risk, and the project management team must recognize that one has occurred so that the response developed can be implemented.</a:t>
            </a:r>
          </a:p>
          <a:p>
            <a:endParaRPr lang="de-CH">
              <a:solidFill>
                <a:schemeClr val="tx2"/>
              </a:solidFill>
            </a:endParaRPr>
          </a:p>
          <a:p>
            <a:r>
              <a:rPr lang="de-CH" b="1"/>
              <a:t>Additional risk identification: </a:t>
            </a:r>
            <a:r>
              <a:rPr lang="de-CH">
                <a:solidFill>
                  <a:schemeClr val="tx2"/>
                </a:solidFill>
              </a:rPr>
              <a:t>As project performance is measured and reported, potential risk events or sources of risk not previously identified may surface.</a:t>
            </a:r>
          </a:p>
          <a:p>
            <a:endParaRPr lang="de-CH">
              <a:solidFill>
                <a:schemeClr val="tx2"/>
              </a:solidFill>
            </a:endParaRPr>
          </a:p>
          <a:p>
            <a:pPr algn="ctr">
              <a:spcBef>
                <a:spcPct val="20000"/>
              </a:spcBef>
            </a:pPr>
            <a:r>
              <a:rPr lang="de-CH">
                <a:solidFill>
                  <a:schemeClr val="tx2"/>
                </a:solidFill>
              </a:rPr>
              <a:t>Be alert to new risks!</a:t>
            </a:r>
          </a:p>
        </p:txBody>
      </p:sp>
      <p:sp>
        <p:nvSpPr>
          <p:cNvPr id="20173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96385216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body" idx="1"/>
          </p:nvPr>
        </p:nvSpPr>
        <p:spPr>
          <a:xfrm>
            <a:off x="228600" y="4343400"/>
            <a:ext cx="6477000" cy="4113213"/>
          </a:xfrm>
          <a:noFill/>
          <a:ln/>
        </p:spPr>
        <p:txBody>
          <a:bodyPr/>
          <a:lstStyle/>
          <a:p>
            <a:r>
              <a:rPr lang="de-CH" b="1"/>
              <a:t>Workarounds: </a:t>
            </a:r>
            <a:r>
              <a:rPr lang="de-CH">
                <a:solidFill>
                  <a:srgbClr val="006B61"/>
                </a:solidFill>
              </a:rPr>
              <a:t>Workarounds are unplanned responses to negative risk events.</a:t>
            </a:r>
          </a:p>
          <a:p>
            <a:r>
              <a:rPr lang="de-CH"/>
              <a:t>Workarounds are unplanned only in the sense that the response was not defined in advance of the event occurring.</a:t>
            </a:r>
          </a:p>
          <a:p>
            <a:endParaRPr lang="de-CH"/>
          </a:p>
          <a:p>
            <a:r>
              <a:rPr lang="de-CH" b="1"/>
              <a:t>Additional risk response development:  </a:t>
            </a:r>
            <a:r>
              <a:rPr lang="de-CH">
                <a:solidFill>
                  <a:schemeClr val="tx2"/>
                </a:solidFill>
              </a:rPr>
              <a:t>If the risk event was not anticipated, or the effect is different than expected, the planned response may not be adequate, and it will be necessary to repeat the response development process and perhaps the risk quantification process as well.</a:t>
            </a:r>
          </a:p>
          <a:p>
            <a:endParaRPr lang="de-CH"/>
          </a:p>
          <a:p>
            <a:endParaRPr lang="de-CH"/>
          </a:p>
          <a:p>
            <a:endParaRPr lang="de-CH"/>
          </a:p>
          <a:p>
            <a:endParaRPr lang="de-CH"/>
          </a:p>
          <a:p>
            <a:endParaRPr lang="de-CH"/>
          </a:p>
        </p:txBody>
      </p:sp>
      <p:sp>
        <p:nvSpPr>
          <p:cNvPr id="203779"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06166550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body" idx="1"/>
          </p:nvPr>
        </p:nvSpPr>
        <p:spPr>
          <a:noFill/>
          <a:ln/>
        </p:spPr>
        <p:txBody>
          <a:bodyPr/>
          <a:lstStyle/>
          <a:p>
            <a:r>
              <a:rPr lang="de-CH" b="1"/>
              <a:t>Corrective action:</a:t>
            </a:r>
          </a:p>
          <a:p>
            <a:pPr algn="ctr">
              <a:spcBef>
                <a:spcPct val="20000"/>
              </a:spcBef>
            </a:pPr>
            <a:r>
              <a:rPr lang="de-CH">
                <a:solidFill>
                  <a:schemeClr val="tx2"/>
                </a:solidFill>
              </a:rPr>
              <a:t>Corrective action consists primarily of performing the planned risk response </a:t>
            </a:r>
          </a:p>
          <a:p>
            <a:pPr>
              <a:spcBef>
                <a:spcPct val="20000"/>
              </a:spcBef>
            </a:pPr>
            <a:r>
              <a:rPr lang="de-CH">
                <a:solidFill>
                  <a:schemeClr val="tx2"/>
                </a:solidFill>
              </a:rPr>
              <a:t>(e.g. implementing contingency plans or workarounds).</a:t>
            </a:r>
          </a:p>
          <a:p>
            <a:pPr lvl="1"/>
            <a:endParaRPr lang="de-CH"/>
          </a:p>
          <a:p>
            <a:pPr>
              <a:spcBef>
                <a:spcPct val="20000"/>
              </a:spcBef>
            </a:pPr>
            <a:r>
              <a:rPr lang="de-CH">
                <a:solidFill>
                  <a:schemeClr val="tx2"/>
                </a:solidFill>
              </a:rPr>
              <a:t>Any actions that attempt to bring the project back on plan.</a:t>
            </a:r>
          </a:p>
          <a:p>
            <a:pPr algn="ctr">
              <a:spcBef>
                <a:spcPct val="20000"/>
              </a:spcBef>
            </a:pPr>
            <a:endParaRPr lang="de-CH">
              <a:solidFill>
                <a:schemeClr val="tx2"/>
              </a:solidFill>
            </a:endParaRPr>
          </a:p>
          <a:p>
            <a:pPr>
              <a:spcBef>
                <a:spcPct val="20000"/>
              </a:spcBef>
            </a:pPr>
            <a:r>
              <a:rPr lang="de-CH" b="1">
                <a:solidFill>
                  <a:schemeClr val="tx2"/>
                </a:solidFill>
              </a:rPr>
              <a:t>Updates to risk management plan:  </a:t>
            </a:r>
            <a:r>
              <a:rPr lang="de-CH">
                <a:solidFill>
                  <a:schemeClr val="tx2"/>
                </a:solidFill>
              </a:rPr>
              <a:t>As anticipated risk events occur or fail to occur, and as actual risk event effects are evaluated, estimates of probabilities and value, as well as other aspects of the risk management plan, should be updated.</a:t>
            </a:r>
          </a:p>
          <a:p>
            <a:pPr>
              <a:spcBef>
                <a:spcPct val="20000"/>
              </a:spcBef>
            </a:pPr>
            <a:endParaRPr lang="de-CH">
              <a:solidFill>
                <a:schemeClr val="tx2"/>
              </a:solidFill>
            </a:endParaRPr>
          </a:p>
        </p:txBody>
      </p:sp>
      <p:sp>
        <p:nvSpPr>
          <p:cNvPr id="20582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67516306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ChangeArrowheads="1"/>
          </p:cNvSpPr>
          <p:nvPr>
            <p:ph type="body" idx="1"/>
          </p:nvPr>
        </p:nvSpPr>
        <p:spPr>
          <a:noFill/>
          <a:ln/>
        </p:spPr>
        <p:txBody>
          <a:bodyPr/>
          <a:lstStyle/>
          <a:p>
            <a:r>
              <a:rPr lang="de-CH" b="1"/>
              <a:t>Key</a:t>
            </a:r>
            <a:r>
              <a:rPr lang="de-CH"/>
              <a:t> </a:t>
            </a:r>
            <a:r>
              <a:rPr lang="de-CH" b="1"/>
              <a:t>Points</a:t>
            </a:r>
            <a:r>
              <a:rPr lang="de-CH"/>
              <a:t>:</a:t>
            </a:r>
          </a:p>
          <a:p>
            <a:endParaRPr lang="de-CH"/>
          </a:p>
          <a:p>
            <a:r>
              <a:rPr lang="de-CH"/>
              <a:t>The types of risk encountered in a project should be documented somewhere for the use of future project teams.  </a:t>
            </a:r>
          </a:p>
        </p:txBody>
      </p:sp>
      <p:sp>
        <p:nvSpPr>
          <p:cNvPr id="207875"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83025638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body" idx="1"/>
          </p:nvPr>
        </p:nvSpPr>
        <p:spPr>
          <a:noFill/>
          <a:ln/>
        </p:spPr>
        <p:txBody>
          <a:bodyPr/>
          <a:lstStyle/>
          <a:p>
            <a:r>
              <a:rPr lang="de-CH" b="1"/>
              <a:t>Key Points:</a:t>
            </a:r>
          </a:p>
          <a:p>
            <a:endParaRPr lang="de-CH" b="1"/>
          </a:p>
          <a:p>
            <a:r>
              <a:rPr lang="de-CH"/>
              <a:t>Risk management should involve all project stakeholders.</a:t>
            </a:r>
          </a:p>
          <a:p>
            <a:endParaRPr lang="de-CH"/>
          </a:p>
        </p:txBody>
      </p:sp>
      <p:sp>
        <p:nvSpPr>
          <p:cNvPr id="211971"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73291943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ChangeArrowheads="1"/>
          </p:cNvSpPr>
          <p:nvPr>
            <p:ph type="body" idx="1"/>
          </p:nvPr>
        </p:nvSpPr>
        <p:spPr>
          <a:noFill/>
          <a:ln/>
        </p:spPr>
        <p:txBody>
          <a:bodyPr/>
          <a:lstStyle/>
          <a:p>
            <a:r>
              <a:rPr lang="de-CH" b="1"/>
              <a:t>Key Points:</a:t>
            </a:r>
          </a:p>
          <a:p>
            <a:endParaRPr lang="de-CH" b="1"/>
          </a:p>
          <a:p>
            <a:r>
              <a:rPr lang="de-CH"/>
              <a:t>Why should risk be taken?</a:t>
            </a:r>
          </a:p>
          <a:p>
            <a:r>
              <a:rPr lang="de-CH"/>
              <a:t>What will be gained?</a:t>
            </a:r>
          </a:p>
          <a:p>
            <a:r>
              <a:rPr lang="de-CH"/>
              <a:t>What could be lost?</a:t>
            </a:r>
          </a:p>
          <a:p>
            <a:r>
              <a:rPr lang="de-CH"/>
              <a:t>What are the chances of success (and failure)?</a:t>
            </a:r>
          </a:p>
          <a:p>
            <a:r>
              <a:rPr lang="de-CH"/>
              <a:t>What can be done if the desired result is not achieved?</a:t>
            </a:r>
          </a:p>
          <a:p>
            <a:r>
              <a:rPr lang="de-CH"/>
              <a:t>Is the potential reward worth the risk?</a:t>
            </a:r>
          </a:p>
          <a:p>
            <a:r>
              <a:rPr lang="de-CH"/>
              <a:t>Potential frequency of loss?</a:t>
            </a:r>
          </a:p>
          <a:p>
            <a:r>
              <a:rPr lang="de-CH"/>
              <a:t>Amount and reliability of information available?</a:t>
            </a:r>
          </a:p>
          <a:p>
            <a:r>
              <a:rPr lang="de-CH"/>
              <a:t>Potential severity of loss?</a:t>
            </a:r>
          </a:p>
          <a:p>
            <a:r>
              <a:rPr lang="de-CH"/>
              <a:t>Manageability of the risk?</a:t>
            </a:r>
          </a:p>
          <a:p>
            <a:r>
              <a:rPr lang="de-CH"/>
              <a:t>Ability to measure the consequences?</a:t>
            </a:r>
          </a:p>
          <a:p>
            <a:r>
              <a:rPr lang="de-CH"/>
              <a:t>Whose money is it?</a:t>
            </a:r>
          </a:p>
        </p:txBody>
      </p:sp>
      <p:sp>
        <p:nvSpPr>
          <p:cNvPr id="214019"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31072353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body" idx="1"/>
          </p:nvPr>
        </p:nvSpPr>
        <p:spPr>
          <a:noFill/>
          <a:ln/>
        </p:spPr>
        <p:txBody>
          <a:bodyPr/>
          <a:lstStyle/>
          <a:p>
            <a:r>
              <a:rPr lang="de-CH" b="1"/>
              <a:t>Key Points:</a:t>
            </a:r>
          </a:p>
          <a:p>
            <a:endParaRPr lang="de-CH"/>
          </a:p>
          <a:p>
            <a:endParaRPr lang="de-CH"/>
          </a:p>
        </p:txBody>
      </p:sp>
      <p:sp>
        <p:nvSpPr>
          <p:cNvPr id="216067" name="Rectangle 3"/>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17022576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ChangeArrowheads="1"/>
          </p:cNvSpPr>
          <p:nvPr/>
        </p:nvSpPr>
        <p:spPr bwMode="auto">
          <a:xfrm>
            <a:off x="3884613" y="0"/>
            <a:ext cx="2973387"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9923" name="Rectangle 3"/>
          <p:cNvSpPr>
            <a:spLocks noChangeArrowheads="1"/>
          </p:cNvSpPr>
          <p:nvPr/>
        </p:nvSpPr>
        <p:spPr bwMode="auto">
          <a:xfrm>
            <a:off x="3884613" y="8685213"/>
            <a:ext cx="29733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20638" tIns="0" rIns="20638" bIns="0" anchor="b"/>
          <a:lstStyle>
            <a:lvl1pPr defTabSz="1036638">
              <a:defRPr sz="2400">
                <a:solidFill>
                  <a:schemeClr val="tx1"/>
                </a:solidFill>
                <a:latin typeface="Times New Roman" panose="02020603050405020304" pitchFamily="18" charset="0"/>
              </a:defRPr>
            </a:lvl1pPr>
            <a:lvl2pPr marL="487363" defTabSz="1036638">
              <a:defRPr sz="2400">
                <a:solidFill>
                  <a:schemeClr val="tx1"/>
                </a:solidFill>
                <a:latin typeface="Times New Roman" panose="02020603050405020304" pitchFamily="18" charset="0"/>
              </a:defRPr>
            </a:lvl2pPr>
            <a:lvl3pPr marL="973138" defTabSz="1036638">
              <a:defRPr sz="2400">
                <a:solidFill>
                  <a:schemeClr val="tx1"/>
                </a:solidFill>
                <a:latin typeface="Times New Roman" panose="02020603050405020304" pitchFamily="18" charset="0"/>
              </a:defRPr>
            </a:lvl3pPr>
            <a:lvl4pPr marL="1460500" defTabSz="1036638">
              <a:defRPr sz="2400">
                <a:solidFill>
                  <a:schemeClr val="tx1"/>
                </a:solidFill>
                <a:latin typeface="Times New Roman" panose="02020603050405020304" pitchFamily="18" charset="0"/>
              </a:defRPr>
            </a:lvl4pPr>
            <a:lvl5pPr marL="1946275" defTabSz="1036638">
              <a:defRPr sz="2400">
                <a:solidFill>
                  <a:schemeClr val="tx1"/>
                </a:solidFill>
                <a:latin typeface="Times New Roman" panose="02020603050405020304" pitchFamily="18" charset="0"/>
              </a:defRPr>
            </a:lvl5pPr>
            <a:lvl6pPr marL="2403475" defTabSz="1036638" fontAlgn="base">
              <a:spcBef>
                <a:spcPct val="0"/>
              </a:spcBef>
              <a:spcAft>
                <a:spcPct val="0"/>
              </a:spcAft>
              <a:defRPr sz="2400">
                <a:solidFill>
                  <a:schemeClr val="tx1"/>
                </a:solidFill>
                <a:latin typeface="Times New Roman" panose="02020603050405020304" pitchFamily="18" charset="0"/>
              </a:defRPr>
            </a:lvl6pPr>
            <a:lvl7pPr marL="2860675" defTabSz="1036638" fontAlgn="base">
              <a:spcBef>
                <a:spcPct val="0"/>
              </a:spcBef>
              <a:spcAft>
                <a:spcPct val="0"/>
              </a:spcAft>
              <a:defRPr sz="2400">
                <a:solidFill>
                  <a:schemeClr val="tx1"/>
                </a:solidFill>
                <a:latin typeface="Times New Roman" panose="02020603050405020304" pitchFamily="18" charset="0"/>
              </a:defRPr>
            </a:lvl7pPr>
            <a:lvl8pPr marL="3317875" defTabSz="1036638" fontAlgn="base">
              <a:spcBef>
                <a:spcPct val="0"/>
              </a:spcBef>
              <a:spcAft>
                <a:spcPct val="0"/>
              </a:spcAft>
              <a:defRPr sz="2400">
                <a:solidFill>
                  <a:schemeClr val="tx1"/>
                </a:solidFill>
                <a:latin typeface="Times New Roman" panose="02020603050405020304" pitchFamily="18" charset="0"/>
              </a:defRPr>
            </a:lvl8pPr>
            <a:lvl9pPr marL="3775075" defTabSz="1036638" fontAlgn="base">
              <a:spcBef>
                <a:spcPct val="0"/>
              </a:spcBef>
              <a:spcAft>
                <a:spcPct val="0"/>
              </a:spcAft>
              <a:defRPr sz="2400">
                <a:solidFill>
                  <a:schemeClr val="tx1"/>
                </a:solidFill>
                <a:latin typeface="Times New Roman" panose="02020603050405020304" pitchFamily="18" charset="0"/>
              </a:defRPr>
            </a:lvl9pPr>
          </a:lstStyle>
          <a:p>
            <a:pPr algn="r"/>
            <a:r>
              <a:rPr lang="de-CH" sz="1100" i="1"/>
              <a:t>37</a:t>
            </a:r>
          </a:p>
        </p:txBody>
      </p:sp>
      <p:sp>
        <p:nvSpPr>
          <p:cNvPr id="209924" name="Rectangle 4"/>
          <p:cNvSpPr>
            <a:spLocks noChangeArrowheads="1"/>
          </p:cNvSpPr>
          <p:nvPr/>
        </p:nvSpPr>
        <p:spPr bwMode="auto">
          <a:xfrm>
            <a:off x="0" y="8685213"/>
            <a:ext cx="2970213"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9925" name="Rectangle 5"/>
          <p:cNvSpPr>
            <a:spLocks noChangeArrowheads="1"/>
          </p:cNvSpPr>
          <p:nvPr/>
        </p:nvSpPr>
        <p:spPr bwMode="auto">
          <a:xfrm>
            <a:off x="0" y="0"/>
            <a:ext cx="2970213" cy="454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9926" name="Rectangle 6"/>
          <p:cNvSpPr>
            <a:spLocks noGrp="1" noRot="1" noChangeAspect="1" noChangeArrowheads="1" noTextEdit="1"/>
          </p:cNvSpPr>
          <p:nvPr>
            <p:ph type="sldImg"/>
          </p:nvPr>
        </p:nvSpPr>
        <p:spPr>
          <a:xfrm>
            <a:off x="1150938" y="692150"/>
            <a:ext cx="4556125" cy="3416300"/>
          </a:xfrm>
          <a:ln cap="flat"/>
        </p:spPr>
      </p:sp>
    </p:spTree>
    <p:extLst>
      <p:ext uri="{BB962C8B-B14F-4D97-AF65-F5344CB8AC3E}">
        <p14:creationId xmlns:p14="http://schemas.microsoft.com/office/powerpoint/2010/main" xmlns="" val="3868320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000" b="1">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Tree>
    <p:extLst>
      <p:ext uri="{BB962C8B-B14F-4D97-AF65-F5344CB8AC3E}">
        <p14:creationId xmlns:p14="http://schemas.microsoft.com/office/powerpoint/2010/main" xmlns="" val="1764438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solidFill>
                  <a:schemeClr val="tx1"/>
                </a:solidFill>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solidFill>
                  <a:schemeClr val="tx1"/>
                </a:solidFill>
                <a:latin typeface="Arial" panose="020B0604020202020204" pitchFamily="34" charset="0"/>
                <a:cs typeface="Arial" panose="020B0604020202020204" pitchFamily="34" charset="0"/>
              </a:defRPr>
            </a:lvl1pPr>
            <a:lvl2pPr>
              <a:defRPr sz="2400">
                <a:solidFill>
                  <a:schemeClr val="tx1"/>
                </a:solidFill>
                <a:latin typeface="Arial" panose="020B0604020202020204" pitchFamily="34" charset="0"/>
                <a:cs typeface="Arial" panose="020B0604020202020204" pitchFamily="34" charset="0"/>
              </a:defRPr>
            </a:lvl2pPr>
            <a:lvl3pPr>
              <a:defRPr sz="2400">
                <a:solidFill>
                  <a:schemeClr val="tx1"/>
                </a:solidFill>
                <a:latin typeface="Arial" panose="020B0604020202020204" pitchFamily="34" charset="0"/>
                <a:cs typeface="Arial" panose="020B0604020202020204" pitchFamily="34" charset="0"/>
              </a:defRPr>
            </a:lvl3pPr>
            <a:lvl4pPr>
              <a:defRPr sz="2400">
                <a:solidFill>
                  <a:schemeClr val="tx1"/>
                </a:solidFill>
                <a:latin typeface="Arial" panose="020B0604020202020204" pitchFamily="34" charset="0"/>
                <a:cs typeface="Arial" panose="020B0604020202020204" pitchFamily="34" charset="0"/>
              </a:defRPr>
            </a:lvl4pPr>
            <a:lvl5pPr>
              <a:defRPr sz="2400">
                <a:solidFill>
                  <a:schemeClr val="tx1"/>
                </a:solidFill>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xmlns="" val="3948839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Tree>
    <p:extLst>
      <p:ext uri="{BB962C8B-B14F-4D97-AF65-F5344CB8AC3E}">
        <p14:creationId xmlns:p14="http://schemas.microsoft.com/office/powerpoint/2010/main" xmlns="" val="17573574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7083518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628234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xmlns="" val="113836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225603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2952742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Tree>
    <p:extLst>
      <p:ext uri="{BB962C8B-B14F-4D97-AF65-F5344CB8AC3E}">
        <p14:creationId xmlns:p14="http://schemas.microsoft.com/office/powerpoint/2010/main" xmlns="" val="1818362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74786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25301601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Tree>
    <p:extLst>
      <p:ext uri="{BB962C8B-B14F-4D97-AF65-F5344CB8AC3E}">
        <p14:creationId xmlns:p14="http://schemas.microsoft.com/office/powerpoint/2010/main" xmlns="" val="3593105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488" tIns="44450" rIns="90488" bIns="44450" numCol="1" anchor="ctr" anchorCtr="0" compatLnSpc="1">
            <a:prstTxWarp prst="textNoShape">
              <a:avLst/>
            </a:prstTxWarp>
          </a:bodyPr>
          <a:lstStyle/>
          <a:p>
            <a:pPr lvl="0"/>
            <a:r>
              <a:rPr lang="de-CH"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de-CH" smtClean="0"/>
              <a:t>Click to edit Master text styles</a:t>
            </a:r>
          </a:p>
          <a:p>
            <a:pPr lvl="1"/>
            <a:r>
              <a:rPr lang="de-CH" smtClean="0"/>
              <a:t>Second level</a:t>
            </a:r>
          </a:p>
          <a:p>
            <a:pPr lvl="2"/>
            <a:r>
              <a:rPr lang="de-CH" smtClean="0"/>
              <a:t>Third level</a:t>
            </a:r>
          </a:p>
          <a:p>
            <a:pPr lvl="3"/>
            <a:r>
              <a:rPr lang="de-CH" smtClean="0"/>
              <a:t>Fourth level</a:t>
            </a:r>
          </a:p>
          <a:p>
            <a:pPr lvl="4"/>
            <a:r>
              <a:rPr lang="de-CH" smtClean="0"/>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anose="02020603050405020304" pitchFamily="18" charset="0"/>
        </a:defRPr>
      </a:lvl2pPr>
      <a:lvl3pPr algn="ctr" rtl="0" eaLnBrk="0" fontAlgn="base" hangingPunct="0">
        <a:spcBef>
          <a:spcPct val="0"/>
        </a:spcBef>
        <a:spcAft>
          <a:spcPct val="0"/>
        </a:spcAft>
        <a:defRPr sz="4400">
          <a:solidFill>
            <a:schemeClr val="tx2"/>
          </a:solidFill>
          <a:latin typeface="Times New Roman" panose="02020603050405020304" pitchFamily="18" charset="0"/>
        </a:defRPr>
      </a:lvl3pPr>
      <a:lvl4pPr algn="ctr" rtl="0" eaLnBrk="0" fontAlgn="base" hangingPunct="0">
        <a:spcBef>
          <a:spcPct val="0"/>
        </a:spcBef>
        <a:spcAft>
          <a:spcPct val="0"/>
        </a:spcAft>
        <a:defRPr sz="4400">
          <a:solidFill>
            <a:schemeClr val="tx2"/>
          </a:solidFill>
          <a:latin typeface="Times New Roman" panose="02020603050405020304" pitchFamily="18" charset="0"/>
        </a:defRPr>
      </a:lvl4pPr>
      <a:lvl5pPr algn="ctr" rtl="0" eaLnBrk="0" fontAlgn="base" hangingPunct="0">
        <a:spcBef>
          <a:spcPct val="0"/>
        </a:spcBef>
        <a:spcAft>
          <a:spcPct val="0"/>
        </a:spcAft>
        <a:defRPr sz="4400">
          <a:solidFill>
            <a:schemeClr val="tx2"/>
          </a:solidFill>
          <a:latin typeface="Times New Roman" panose="02020603050405020304" pitchFamily="18" charset="0"/>
        </a:defRPr>
      </a:lvl5pPr>
      <a:lvl6pPr marL="457200" algn="ctr" rtl="0" eaLnBrk="0" fontAlgn="base" hangingPunct="0">
        <a:spcBef>
          <a:spcPct val="0"/>
        </a:spcBef>
        <a:spcAft>
          <a:spcPct val="0"/>
        </a:spcAft>
        <a:defRPr sz="4400">
          <a:solidFill>
            <a:schemeClr val="tx2"/>
          </a:solidFill>
          <a:latin typeface="Times New Roman" panose="02020603050405020304" pitchFamily="18" charset="0"/>
        </a:defRPr>
      </a:lvl6pPr>
      <a:lvl7pPr marL="914400" algn="ctr" rtl="0" eaLnBrk="0" fontAlgn="base" hangingPunct="0">
        <a:spcBef>
          <a:spcPct val="0"/>
        </a:spcBef>
        <a:spcAft>
          <a:spcPct val="0"/>
        </a:spcAft>
        <a:defRPr sz="4400">
          <a:solidFill>
            <a:schemeClr val="tx2"/>
          </a:solidFill>
          <a:latin typeface="Times New Roman" panose="02020603050405020304" pitchFamily="18" charset="0"/>
        </a:defRPr>
      </a:lvl7pPr>
      <a:lvl8pPr marL="1371600" algn="ctr" rtl="0" eaLnBrk="0" fontAlgn="base" hangingPunct="0">
        <a:spcBef>
          <a:spcPct val="0"/>
        </a:spcBef>
        <a:spcAft>
          <a:spcPct val="0"/>
        </a:spcAft>
        <a:defRPr sz="4400">
          <a:solidFill>
            <a:schemeClr val="tx2"/>
          </a:solidFill>
          <a:latin typeface="Times New Roman" panose="02020603050405020304" pitchFamily="18" charset="0"/>
        </a:defRPr>
      </a:lvl8pPr>
      <a:lvl9pPr marL="1828800" algn="ctr" rtl="0" eaLnBrk="0" fontAlgn="base" hangingPunct="0">
        <a:spcBef>
          <a:spcPct val="0"/>
        </a:spcBef>
        <a:spcAft>
          <a:spcPct val="0"/>
        </a:spcAft>
        <a:defRPr sz="4400">
          <a:solidFill>
            <a:schemeClr val="tx2"/>
          </a:solidFill>
          <a:latin typeface="Times New Roman" panose="02020603050405020304" pitchFamily="18"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oleObject3.bin"/></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oleObject" Target="../embeddings/oleObject4.bin"/></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5.bin"/></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oleObject" Target="../embeddings/oleObject6.bin"/></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028950" y="2600325"/>
            <a:ext cx="3600450" cy="857250"/>
          </a:xfrm>
        </p:spPr>
        <p:txBody>
          <a:bodyPr>
            <a:normAutofit/>
          </a:bodyPr>
          <a:lstStyle/>
          <a:p>
            <a:pPr eaLnBrk="1" hangingPunct="1"/>
            <a:r>
              <a:rPr lang="en-US" sz="3000" b="1" dirty="0">
                <a:latin typeface="Arial" panose="020B0604020202020204" pitchFamily="34" charset="0"/>
                <a:cs typeface="Arial" panose="020B0604020202020204" pitchFamily="34" charset="0"/>
              </a:rPr>
              <a:t>Quick Recap</a:t>
            </a:r>
          </a:p>
        </p:txBody>
      </p:sp>
      <p:sp>
        <p:nvSpPr>
          <p:cNvPr id="3" name="Footer Placeholder 2"/>
          <p:cNvSpPr>
            <a:spLocks noGrp="1"/>
          </p:cNvSpPr>
          <p:nvPr>
            <p:ph type="ftr" sz="quarter" idx="4294967295"/>
          </p:nvPr>
        </p:nvSpPr>
        <p:spPr>
          <a:xfrm>
            <a:off x="2619375" y="6248400"/>
            <a:ext cx="4419600" cy="793751"/>
          </a:xfrm>
          <a:prstGeom prst="rect">
            <a:avLst/>
          </a:prstGeom>
        </p:spPr>
        <p:txBody>
          <a:bodyPr/>
          <a:lstStyle/>
          <a:p>
            <a:pPr algn="ctr">
              <a:defRPr/>
            </a:pPr>
            <a:r>
              <a:rPr lang="en-GB" sz="1800" dirty="0">
                <a:solidFill>
                  <a:srgbClr val="000000"/>
                </a:solidFill>
              </a:rPr>
              <a:t>Monitoring and Controlling </a:t>
            </a:r>
          </a:p>
        </p:txBody>
      </p:sp>
    </p:spTree>
    <p:extLst>
      <p:ext uri="{BB962C8B-B14F-4D97-AF65-F5344CB8AC3E}">
        <p14:creationId xmlns:p14="http://schemas.microsoft.com/office/powerpoint/2010/main" xmlns="" val="14602749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buNone/>
            </a:pPr>
            <a:r>
              <a:rPr lang="en-US" sz="3200" b="1" dirty="0" smtClean="0"/>
              <a:t>   Continuation of previous lecture….</a:t>
            </a:r>
            <a:endParaRPr lang="en-US" sz="3200" b="1" dirty="0" smtClean="0"/>
          </a:p>
          <a:p>
            <a:endParaRPr lang="en-US" b="1" dirty="0" smtClean="0"/>
          </a:p>
          <a:p>
            <a:r>
              <a:rPr lang="en-US" b="1" dirty="0" smtClean="0"/>
              <a:t>Lesson </a:t>
            </a:r>
            <a:r>
              <a:rPr lang="en-US" b="1" dirty="0" smtClean="0"/>
              <a:t>7: Analyzing Risks and Planning Risk Responses</a:t>
            </a:r>
            <a:r>
              <a:rPr lang="en-US" dirty="0" smtClean="0"/>
              <a:t/>
            </a:r>
            <a:br>
              <a:rPr lang="en-US" dirty="0" smtClean="0"/>
            </a:br>
            <a:r>
              <a:rPr lang="en-US" dirty="0" smtClean="0"/>
              <a:t>Topic 7A: Examine a Risk Management Plan </a:t>
            </a:r>
            <a:br>
              <a:rPr lang="en-US" dirty="0" smtClean="0"/>
            </a:br>
            <a:r>
              <a:rPr lang="en-US" dirty="0" smtClean="0"/>
              <a:t>Topic 7B: Identify Project Risks and Triggers</a:t>
            </a:r>
            <a:br>
              <a:rPr lang="en-US" dirty="0" smtClean="0"/>
            </a:br>
            <a:r>
              <a:rPr lang="en-US" dirty="0" smtClean="0"/>
              <a:t>Topic 7C: Perform Qualitative Risk Analysis</a:t>
            </a:r>
            <a:br>
              <a:rPr lang="en-US" dirty="0" smtClean="0"/>
            </a:br>
            <a:r>
              <a:rPr lang="en-US" dirty="0" smtClean="0"/>
              <a:t>Topic 7D: Perform Quantitative Risk Analysis</a:t>
            </a:r>
            <a:br>
              <a:rPr lang="en-US" dirty="0" smtClean="0"/>
            </a:br>
            <a:r>
              <a:rPr lang="en-US" dirty="0" smtClean="0"/>
              <a:t>Topic 7E: Develop a Risk Response Plan</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685800" y="347663"/>
            <a:ext cx="7772400" cy="963612"/>
          </a:xfrm>
          <a:noFill/>
          <a:ln/>
        </p:spPr>
        <p:txBody>
          <a:bodyPr/>
          <a:lstStyle/>
          <a:p>
            <a:r>
              <a:rPr lang="de-CH" dirty="0"/>
              <a:t>Outputs</a:t>
            </a:r>
          </a:p>
        </p:txBody>
      </p:sp>
      <p:sp>
        <p:nvSpPr>
          <p:cNvPr id="96259" name="Rectangle 3"/>
          <p:cNvSpPr>
            <a:spLocks noGrp="1" noChangeArrowheads="1"/>
          </p:cNvSpPr>
          <p:nvPr>
            <p:ph type="body" idx="1"/>
          </p:nvPr>
        </p:nvSpPr>
        <p:spPr>
          <a:xfrm>
            <a:off x="685800" y="1314450"/>
            <a:ext cx="7772400" cy="4781550"/>
          </a:xfrm>
          <a:noFill/>
          <a:ln/>
        </p:spPr>
        <p:txBody>
          <a:bodyPr/>
          <a:lstStyle/>
          <a:p>
            <a:r>
              <a:rPr lang="de-CH"/>
              <a:t>Sources of risk (i.e., categories)</a:t>
            </a:r>
          </a:p>
          <a:p>
            <a:pPr lvl="1"/>
            <a:r>
              <a:rPr lang="de-CH"/>
              <a:t>Stakeholder actions</a:t>
            </a:r>
          </a:p>
          <a:p>
            <a:pPr lvl="1"/>
            <a:r>
              <a:rPr lang="de-CH"/>
              <a:t>Estimates</a:t>
            </a:r>
          </a:p>
          <a:p>
            <a:pPr lvl="1"/>
            <a:r>
              <a:rPr lang="de-CH"/>
              <a:t>Staffing plans</a:t>
            </a:r>
          </a:p>
          <a:p>
            <a:pPr lvl="1"/>
            <a:r>
              <a:rPr lang="de-CH"/>
              <a:t>Common sources of risk:</a:t>
            </a:r>
          </a:p>
          <a:p>
            <a:pPr lvl="2"/>
            <a:r>
              <a:rPr lang="de-CH"/>
              <a:t>Changes in requirements</a:t>
            </a:r>
          </a:p>
          <a:p>
            <a:pPr lvl="2"/>
            <a:r>
              <a:rPr lang="de-CH"/>
              <a:t>Design errors, omissions, and misunderstandings</a:t>
            </a:r>
          </a:p>
          <a:p>
            <a:pPr lvl="2"/>
            <a:r>
              <a:rPr lang="de-CH"/>
              <a:t>Poorly defined R &amp; R</a:t>
            </a:r>
          </a:p>
          <a:p>
            <a:pPr lvl="2"/>
            <a:r>
              <a:rPr lang="de-CH"/>
              <a:t>Insufficiently skilled staff</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 calcmode="lin" valueType="num">
                                      <p:cBhvr additive="base">
                                        <p:cTn id="7" dur="500" fill="hold"/>
                                        <p:tgtEl>
                                          <p:spTgt spid="9625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625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96259">
                                            <p:txEl>
                                              <p:pRg st="1" end="1"/>
                                            </p:txEl>
                                          </p:spTgt>
                                        </p:tgtEl>
                                        <p:attrNameLst>
                                          <p:attrName>style.visibility</p:attrName>
                                        </p:attrNameLst>
                                      </p:cBhvr>
                                      <p:to>
                                        <p:strVal val="visible"/>
                                      </p:to>
                                    </p:set>
                                    <p:anim calcmode="lin" valueType="num">
                                      <p:cBhvr additive="base">
                                        <p:cTn id="11" dur="500" fill="hold"/>
                                        <p:tgtEl>
                                          <p:spTgt spid="96259">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9625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96259">
                                            <p:txEl>
                                              <p:pRg st="2" end="2"/>
                                            </p:txEl>
                                          </p:spTgt>
                                        </p:tgtEl>
                                        <p:attrNameLst>
                                          <p:attrName>style.visibility</p:attrName>
                                        </p:attrNameLst>
                                      </p:cBhvr>
                                      <p:to>
                                        <p:strVal val="visible"/>
                                      </p:to>
                                    </p:set>
                                    <p:anim calcmode="lin" valueType="num">
                                      <p:cBhvr additive="base">
                                        <p:cTn id="15" dur="500" fill="hold"/>
                                        <p:tgtEl>
                                          <p:spTgt spid="96259">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96259">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96259">
                                            <p:txEl>
                                              <p:pRg st="3" end="3"/>
                                            </p:txEl>
                                          </p:spTgt>
                                        </p:tgtEl>
                                        <p:attrNameLst>
                                          <p:attrName>style.visibility</p:attrName>
                                        </p:attrNameLst>
                                      </p:cBhvr>
                                      <p:to>
                                        <p:strVal val="visible"/>
                                      </p:to>
                                    </p:set>
                                    <p:anim calcmode="lin" valueType="num">
                                      <p:cBhvr additive="base">
                                        <p:cTn id="19" dur="500" fill="hold"/>
                                        <p:tgtEl>
                                          <p:spTgt spid="96259">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96259">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96259">
                                            <p:txEl>
                                              <p:pRg st="4" end="4"/>
                                            </p:txEl>
                                          </p:spTgt>
                                        </p:tgtEl>
                                        <p:attrNameLst>
                                          <p:attrName>style.visibility</p:attrName>
                                        </p:attrNameLst>
                                      </p:cBhvr>
                                      <p:to>
                                        <p:strVal val="visible"/>
                                      </p:to>
                                    </p:set>
                                    <p:anim calcmode="lin" valueType="num">
                                      <p:cBhvr additive="base">
                                        <p:cTn id="23" dur="500" fill="hold"/>
                                        <p:tgtEl>
                                          <p:spTgt spid="96259">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96259">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96259">
                                            <p:txEl>
                                              <p:pRg st="5" end="5"/>
                                            </p:txEl>
                                          </p:spTgt>
                                        </p:tgtEl>
                                        <p:attrNameLst>
                                          <p:attrName>style.visibility</p:attrName>
                                        </p:attrNameLst>
                                      </p:cBhvr>
                                      <p:to>
                                        <p:strVal val="visible"/>
                                      </p:to>
                                    </p:set>
                                    <p:anim calcmode="lin" valueType="num">
                                      <p:cBhvr additive="base">
                                        <p:cTn id="27" dur="500" fill="hold"/>
                                        <p:tgtEl>
                                          <p:spTgt spid="96259">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96259">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96259">
                                            <p:txEl>
                                              <p:pRg st="6" end="6"/>
                                            </p:txEl>
                                          </p:spTgt>
                                        </p:tgtEl>
                                        <p:attrNameLst>
                                          <p:attrName>style.visibility</p:attrName>
                                        </p:attrNameLst>
                                      </p:cBhvr>
                                      <p:to>
                                        <p:strVal val="visible"/>
                                      </p:to>
                                    </p:set>
                                    <p:anim calcmode="lin" valueType="num">
                                      <p:cBhvr additive="base">
                                        <p:cTn id="31" dur="500" fill="hold"/>
                                        <p:tgtEl>
                                          <p:spTgt spid="96259">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96259">
                                            <p:txEl>
                                              <p:pRg st="6" end="6"/>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96259">
                                            <p:txEl>
                                              <p:pRg st="7" end="7"/>
                                            </p:txEl>
                                          </p:spTgt>
                                        </p:tgtEl>
                                        <p:attrNameLst>
                                          <p:attrName>style.visibility</p:attrName>
                                        </p:attrNameLst>
                                      </p:cBhvr>
                                      <p:to>
                                        <p:strVal val="visible"/>
                                      </p:to>
                                    </p:set>
                                    <p:anim calcmode="lin" valueType="num">
                                      <p:cBhvr additive="base">
                                        <p:cTn id="35" dur="500" fill="hold"/>
                                        <p:tgtEl>
                                          <p:spTgt spid="96259">
                                            <p:txEl>
                                              <p:pRg st="7" end="7"/>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96259">
                                            <p:txEl>
                                              <p:pRg st="7" end="7"/>
                                            </p:txEl>
                                          </p:spTgt>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96259">
                                            <p:txEl>
                                              <p:pRg st="8" end="8"/>
                                            </p:txEl>
                                          </p:spTgt>
                                        </p:tgtEl>
                                        <p:attrNameLst>
                                          <p:attrName>style.visibility</p:attrName>
                                        </p:attrNameLst>
                                      </p:cBhvr>
                                      <p:to>
                                        <p:strVal val="visible"/>
                                      </p:to>
                                    </p:set>
                                    <p:anim calcmode="lin" valueType="num">
                                      <p:cBhvr additive="base">
                                        <p:cTn id="39" dur="500" fill="hold"/>
                                        <p:tgtEl>
                                          <p:spTgt spid="96259">
                                            <p:txEl>
                                              <p:pRg st="8" end="8"/>
                                            </p:txEl>
                                          </p:spTgt>
                                        </p:tgtEl>
                                        <p:attrNameLst>
                                          <p:attrName>ppt_x</p:attrName>
                                        </p:attrNameLst>
                                      </p:cBhvr>
                                      <p:tavLst>
                                        <p:tav tm="0">
                                          <p:val>
                                            <p:strVal val="1+#ppt_w/2"/>
                                          </p:val>
                                        </p:tav>
                                        <p:tav tm="100000">
                                          <p:val>
                                            <p:strVal val="#ppt_x"/>
                                          </p:val>
                                        </p:tav>
                                      </p:tavLst>
                                    </p:anim>
                                    <p:anim calcmode="lin" valueType="num">
                                      <p:cBhvr additive="base">
                                        <p:cTn id="40" dur="500" fill="hold"/>
                                        <p:tgtEl>
                                          <p:spTgt spid="96259">
                                            <p:txEl>
                                              <p:pRg st="8" end="8"/>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noFill/>
          <a:ln/>
        </p:spPr>
        <p:txBody>
          <a:bodyPr/>
          <a:lstStyle/>
          <a:p>
            <a:r>
              <a:rPr lang="de-CH" dirty="0"/>
              <a:t>Outputs</a:t>
            </a:r>
          </a:p>
        </p:txBody>
      </p:sp>
      <p:sp>
        <p:nvSpPr>
          <p:cNvPr id="98307" name="Rectangle 3"/>
          <p:cNvSpPr>
            <a:spLocks noGrp="1" noChangeArrowheads="1"/>
          </p:cNvSpPr>
          <p:nvPr>
            <p:ph type="body" idx="1"/>
          </p:nvPr>
        </p:nvSpPr>
        <p:spPr>
          <a:noFill/>
          <a:ln/>
        </p:spPr>
        <p:txBody>
          <a:bodyPr/>
          <a:lstStyle/>
          <a:p>
            <a:r>
              <a:rPr lang="de-CH"/>
              <a:t>Potential Risk events</a:t>
            </a:r>
          </a:p>
          <a:p>
            <a:pPr lvl="1"/>
            <a:r>
              <a:rPr lang="de-CH"/>
              <a:t>Specific discrete events that might effect the project</a:t>
            </a:r>
          </a:p>
          <a:p>
            <a:pPr lvl="1"/>
            <a:r>
              <a:rPr lang="de-CH"/>
              <a:t>Generally include:</a:t>
            </a:r>
          </a:p>
          <a:p>
            <a:pPr lvl="2"/>
            <a:r>
              <a:rPr lang="de-CH"/>
              <a:t>Probability</a:t>
            </a:r>
          </a:p>
          <a:p>
            <a:pPr lvl="2"/>
            <a:r>
              <a:rPr lang="de-CH"/>
              <a:t>Alternative outcomes</a:t>
            </a:r>
          </a:p>
          <a:p>
            <a:pPr lvl="2"/>
            <a:r>
              <a:rPr lang="de-CH"/>
              <a:t>Timing</a:t>
            </a:r>
          </a:p>
          <a:p>
            <a:pPr lvl="2"/>
            <a:r>
              <a:rPr lang="de-CH"/>
              <a:t>Frequency (more than once?)</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8307">
                                            <p:txEl>
                                              <p:pRg st="0" end="0"/>
                                            </p:txEl>
                                          </p:spTgt>
                                        </p:tgtEl>
                                        <p:attrNameLst>
                                          <p:attrName>style.visibility</p:attrName>
                                        </p:attrNameLst>
                                      </p:cBhvr>
                                      <p:to>
                                        <p:strVal val="visible"/>
                                      </p:to>
                                    </p:set>
                                    <p:anim calcmode="lin" valueType="num">
                                      <p:cBhvr additive="base">
                                        <p:cTn id="7" dur="500" fill="hold"/>
                                        <p:tgtEl>
                                          <p:spTgt spid="983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830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98307">
                                            <p:txEl>
                                              <p:pRg st="1" end="1"/>
                                            </p:txEl>
                                          </p:spTgt>
                                        </p:tgtEl>
                                        <p:attrNameLst>
                                          <p:attrName>style.visibility</p:attrName>
                                        </p:attrNameLst>
                                      </p:cBhvr>
                                      <p:to>
                                        <p:strVal val="visible"/>
                                      </p:to>
                                    </p:set>
                                    <p:anim calcmode="lin" valueType="num">
                                      <p:cBhvr additive="base">
                                        <p:cTn id="11" dur="500" fill="hold"/>
                                        <p:tgtEl>
                                          <p:spTgt spid="98307">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98307">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98307">
                                            <p:txEl>
                                              <p:pRg st="2" end="2"/>
                                            </p:txEl>
                                          </p:spTgt>
                                        </p:tgtEl>
                                        <p:attrNameLst>
                                          <p:attrName>style.visibility</p:attrName>
                                        </p:attrNameLst>
                                      </p:cBhvr>
                                      <p:to>
                                        <p:strVal val="visible"/>
                                      </p:to>
                                    </p:set>
                                    <p:anim calcmode="lin" valueType="num">
                                      <p:cBhvr additive="base">
                                        <p:cTn id="15" dur="500" fill="hold"/>
                                        <p:tgtEl>
                                          <p:spTgt spid="98307">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98307">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98307">
                                            <p:txEl>
                                              <p:pRg st="3" end="3"/>
                                            </p:txEl>
                                          </p:spTgt>
                                        </p:tgtEl>
                                        <p:attrNameLst>
                                          <p:attrName>style.visibility</p:attrName>
                                        </p:attrNameLst>
                                      </p:cBhvr>
                                      <p:to>
                                        <p:strVal val="visible"/>
                                      </p:to>
                                    </p:set>
                                    <p:anim calcmode="lin" valueType="num">
                                      <p:cBhvr additive="base">
                                        <p:cTn id="19" dur="500" fill="hold"/>
                                        <p:tgtEl>
                                          <p:spTgt spid="98307">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98307">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98307">
                                            <p:txEl>
                                              <p:pRg st="4" end="4"/>
                                            </p:txEl>
                                          </p:spTgt>
                                        </p:tgtEl>
                                        <p:attrNameLst>
                                          <p:attrName>style.visibility</p:attrName>
                                        </p:attrNameLst>
                                      </p:cBhvr>
                                      <p:to>
                                        <p:strVal val="visible"/>
                                      </p:to>
                                    </p:set>
                                    <p:anim calcmode="lin" valueType="num">
                                      <p:cBhvr additive="base">
                                        <p:cTn id="23" dur="500" fill="hold"/>
                                        <p:tgtEl>
                                          <p:spTgt spid="98307">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98307">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98307">
                                            <p:txEl>
                                              <p:pRg st="5" end="5"/>
                                            </p:txEl>
                                          </p:spTgt>
                                        </p:tgtEl>
                                        <p:attrNameLst>
                                          <p:attrName>style.visibility</p:attrName>
                                        </p:attrNameLst>
                                      </p:cBhvr>
                                      <p:to>
                                        <p:strVal val="visible"/>
                                      </p:to>
                                    </p:set>
                                    <p:anim calcmode="lin" valueType="num">
                                      <p:cBhvr additive="base">
                                        <p:cTn id="27" dur="500" fill="hold"/>
                                        <p:tgtEl>
                                          <p:spTgt spid="98307">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98307">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98307">
                                            <p:txEl>
                                              <p:pRg st="6" end="6"/>
                                            </p:txEl>
                                          </p:spTgt>
                                        </p:tgtEl>
                                        <p:attrNameLst>
                                          <p:attrName>style.visibility</p:attrName>
                                        </p:attrNameLst>
                                      </p:cBhvr>
                                      <p:to>
                                        <p:strVal val="visible"/>
                                      </p:to>
                                    </p:set>
                                    <p:anim calcmode="lin" valueType="num">
                                      <p:cBhvr additive="base">
                                        <p:cTn id="31" dur="500" fill="hold"/>
                                        <p:tgtEl>
                                          <p:spTgt spid="98307">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98307">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07"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noFill/>
          <a:ln/>
        </p:spPr>
        <p:txBody>
          <a:bodyPr/>
          <a:lstStyle/>
          <a:p>
            <a:r>
              <a:rPr lang="de-CH" dirty="0"/>
              <a:t>Outputs</a:t>
            </a:r>
          </a:p>
        </p:txBody>
      </p:sp>
      <p:sp>
        <p:nvSpPr>
          <p:cNvPr id="100355" name="Rectangle 3"/>
          <p:cNvSpPr>
            <a:spLocks noGrp="1" noChangeArrowheads="1"/>
          </p:cNvSpPr>
          <p:nvPr>
            <p:ph type="body" idx="1"/>
          </p:nvPr>
        </p:nvSpPr>
        <p:spPr>
          <a:noFill/>
          <a:ln/>
        </p:spPr>
        <p:txBody>
          <a:bodyPr/>
          <a:lstStyle/>
          <a:p>
            <a:r>
              <a:rPr lang="de-CH"/>
              <a:t>Risk Symptoms</a:t>
            </a:r>
          </a:p>
          <a:p>
            <a:pPr lvl="1"/>
            <a:r>
              <a:rPr lang="de-CH"/>
              <a:t>Triggers, or trip wires, or indicators</a:t>
            </a:r>
          </a:p>
          <a:p>
            <a:pPr lvl="1"/>
            <a:r>
              <a:rPr lang="de-CH"/>
              <a:t>Indirect manifestations of risk events</a:t>
            </a:r>
          </a:p>
          <a:p>
            <a:pPr lvl="2"/>
            <a:r>
              <a:rPr lang="de-CH"/>
              <a:t>Poor morale</a:t>
            </a:r>
          </a:p>
          <a:p>
            <a:pPr lvl="2"/>
            <a:r>
              <a:rPr lang="de-CH"/>
              <a:t>Lack of reported progress</a:t>
            </a:r>
          </a:p>
          <a:p>
            <a:r>
              <a:rPr lang="de-CH"/>
              <a:t>Inputs to other processes</a:t>
            </a:r>
          </a:p>
          <a:p>
            <a:pPr lvl="1"/>
            <a:r>
              <a:rPr lang="de-CH"/>
              <a:t>Improved estimating</a:t>
            </a:r>
          </a:p>
          <a:p>
            <a:pPr lvl="1"/>
            <a:r>
              <a:rPr lang="de-CH"/>
              <a:t>More training</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0355">
                                            <p:txEl>
                                              <p:pRg st="0" end="0"/>
                                            </p:txEl>
                                          </p:spTgt>
                                        </p:tgtEl>
                                        <p:attrNameLst>
                                          <p:attrName>style.visibility</p:attrName>
                                        </p:attrNameLst>
                                      </p:cBhvr>
                                      <p:to>
                                        <p:strVal val="visible"/>
                                      </p:to>
                                    </p:set>
                                    <p:anim calcmode="lin" valueType="num">
                                      <p:cBhvr additive="base">
                                        <p:cTn id="7" dur="500" fill="hold"/>
                                        <p:tgtEl>
                                          <p:spTgt spid="10035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035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00355">
                                            <p:txEl>
                                              <p:pRg st="1" end="1"/>
                                            </p:txEl>
                                          </p:spTgt>
                                        </p:tgtEl>
                                        <p:attrNameLst>
                                          <p:attrName>style.visibility</p:attrName>
                                        </p:attrNameLst>
                                      </p:cBhvr>
                                      <p:to>
                                        <p:strVal val="visible"/>
                                      </p:to>
                                    </p:set>
                                    <p:anim calcmode="lin" valueType="num">
                                      <p:cBhvr additive="base">
                                        <p:cTn id="11" dur="500" fill="hold"/>
                                        <p:tgtEl>
                                          <p:spTgt spid="100355">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0035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00355">
                                            <p:txEl>
                                              <p:pRg st="2" end="2"/>
                                            </p:txEl>
                                          </p:spTgt>
                                        </p:tgtEl>
                                        <p:attrNameLst>
                                          <p:attrName>style.visibility</p:attrName>
                                        </p:attrNameLst>
                                      </p:cBhvr>
                                      <p:to>
                                        <p:strVal val="visible"/>
                                      </p:to>
                                    </p:set>
                                    <p:anim calcmode="lin" valueType="num">
                                      <p:cBhvr additive="base">
                                        <p:cTn id="15" dur="500" fill="hold"/>
                                        <p:tgtEl>
                                          <p:spTgt spid="100355">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0035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00355">
                                            <p:txEl>
                                              <p:pRg st="3" end="3"/>
                                            </p:txEl>
                                          </p:spTgt>
                                        </p:tgtEl>
                                        <p:attrNameLst>
                                          <p:attrName>style.visibility</p:attrName>
                                        </p:attrNameLst>
                                      </p:cBhvr>
                                      <p:to>
                                        <p:strVal val="visible"/>
                                      </p:to>
                                    </p:set>
                                    <p:anim calcmode="lin" valueType="num">
                                      <p:cBhvr additive="base">
                                        <p:cTn id="19" dur="500" fill="hold"/>
                                        <p:tgtEl>
                                          <p:spTgt spid="100355">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00355">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00355">
                                            <p:txEl>
                                              <p:pRg st="4" end="4"/>
                                            </p:txEl>
                                          </p:spTgt>
                                        </p:tgtEl>
                                        <p:attrNameLst>
                                          <p:attrName>style.visibility</p:attrName>
                                        </p:attrNameLst>
                                      </p:cBhvr>
                                      <p:to>
                                        <p:strVal val="visible"/>
                                      </p:to>
                                    </p:set>
                                    <p:anim calcmode="lin" valueType="num">
                                      <p:cBhvr additive="base">
                                        <p:cTn id="23" dur="500" fill="hold"/>
                                        <p:tgtEl>
                                          <p:spTgt spid="100355">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00355">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5" fill="hold" nodeType="clickPar">
                      <p:stCondLst>
                        <p:cond delay="indefinite"/>
                      </p:stCondLst>
                      <p:childTnLst>
                        <p:par>
                          <p:cTn id="26" fill="hold" nodeType="withGroup">
                            <p:stCondLst>
                              <p:cond delay="0"/>
                            </p:stCondLst>
                            <p:childTnLst>
                              <p:par>
                                <p:cTn id="27" presetID="2" presetClass="entr" presetSubtype="2" fill="hold" grpId="0" nodeType="clickEffect">
                                  <p:stCondLst>
                                    <p:cond delay="0"/>
                                  </p:stCondLst>
                                  <p:childTnLst>
                                    <p:set>
                                      <p:cBhvr>
                                        <p:cTn id="28" dur="1" fill="hold">
                                          <p:stCondLst>
                                            <p:cond delay="0"/>
                                          </p:stCondLst>
                                        </p:cTn>
                                        <p:tgtEl>
                                          <p:spTgt spid="100355">
                                            <p:txEl>
                                              <p:pRg st="5" end="5"/>
                                            </p:txEl>
                                          </p:spTgt>
                                        </p:tgtEl>
                                        <p:attrNameLst>
                                          <p:attrName>style.visibility</p:attrName>
                                        </p:attrNameLst>
                                      </p:cBhvr>
                                      <p:to>
                                        <p:strVal val="visible"/>
                                      </p:to>
                                    </p:set>
                                    <p:anim calcmode="lin" valueType="num">
                                      <p:cBhvr additive="base">
                                        <p:cTn id="29" dur="500" fill="hold"/>
                                        <p:tgtEl>
                                          <p:spTgt spid="100355">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100355">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00355">
                                            <p:txEl>
                                              <p:pRg st="6" end="6"/>
                                            </p:txEl>
                                          </p:spTgt>
                                        </p:tgtEl>
                                        <p:attrNameLst>
                                          <p:attrName>style.visibility</p:attrName>
                                        </p:attrNameLst>
                                      </p:cBhvr>
                                      <p:to>
                                        <p:strVal val="visible"/>
                                      </p:to>
                                    </p:set>
                                    <p:anim calcmode="lin" valueType="num">
                                      <p:cBhvr additive="base">
                                        <p:cTn id="33" dur="500" fill="hold"/>
                                        <p:tgtEl>
                                          <p:spTgt spid="100355">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100355">
                                            <p:txEl>
                                              <p:pRg st="6" end="6"/>
                                            </p:txEl>
                                          </p:spTgt>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100355">
                                            <p:txEl>
                                              <p:pRg st="7" end="7"/>
                                            </p:txEl>
                                          </p:spTgt>
                                        </p:tgtEl>
                                        <p:attrNameLst>
                                          <p:attrName>style.visibility</p:attrName>
                                        </p:attrNameLst>
                                      </p:cBhvr>
                                      <p:to>
                                        <p:strVal val="visible"/>
                                      </p:to>
                                    </p:set>
                                    <p:anim calcmode="lin" valueType="num">
                                      <p:cBhvr additive="base">
                                        <p:cTn id="37" dur="500" fill="hold"/>
                                        <p:tgtEl>
                                          <p:spTgt spid="100355">
                                            <p:txEl>
                                              <p:pRg st="7" end="7"/>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00355">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355"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noFill/>
          <a:ln/>
        </p:spPr>
        <p:txBody>
          <a:bodyPr/>
          <a:lstStyle/>
          <a:p>
            <a:pPr algn="l"/>
            <a:r>
              <a:rPr lang="de-CH" u="sng" dirty="0"/>
              <a:t>Risk Quantification</a:t>
            </a:r>
          </a:p>
        </p:txBody>
      </p:sp>
      <p:graphicFrame>
        <p:nvGraphicFramePr>
          <p:cNvPr id="102403" name="Object 3">
            <a:hlinkClick r:id="" action="ppaction://ole?verb=0"/>
          </p:cNvPr>
          <p:cNvGraphicFramePr>
            <a:graphicFrameLocks/>
          </p:cNvGraphicFramePr>
          <p:nvPr/>
        </p:nvGraphicFramePr>
        <p:xfrm>
          <a:off x="685800" y="1943100"/>
          <a:ext cx="7797800" cy="2998788"/>
        </p:xfrm>
        <a:graphic>
          <a:graphicData uri="http://schemas.openxmlformats.org/presentationml/2006/ole">
            <p:oleObj spid="_x0000_s102408" name="Organization Chart" r:id="rId4" imgW="7797800" imgH="2998788" progId="">
              <p:embed followColorScheme="full"/>
            </p:oleObj>
          </a:graphicData>
        </a:graphic>
      </p:graphicFrame>
      <p:sp>
        <p:nvSpPr>
          <p:cNvPr id="102404" name="Rectangle 4"/>
          <p:cNvSpPr>
            <a:spLocks noChangeArrowheads="1"/>
          </p:cNvSpPr>
          <p:nvPr/>
        </p:nvSpPr>
        <p:spPr bwMode="auto">
          <a:xfrm>
            <a:off x="588963" y="5130800"/>
            <a:ext cx="8483600" cy="71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de-CH" sz="2000" b="1">
                <a:latin typeface="Arial" panose="020B0604020202020204" pitchFamily="34" charset="0"/>
              </a:rPr>
              <a:t>Risk quantification consists of evaluating the risks and risk interactions to assess the range of possible project outcomes.</a:t>
            </a:r>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4451"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4452"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4453"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04454" name="Rectangle 6"/>
          <p:cNvSpPr>
            <a:spLocks noGrp="1" noChangeArrowheads="1"/>
          </p:cNvSpPr>
          <p:nvPr>
            <p:ph type="title"/>
          </p:nvPr>
        </p:nvSpPr>
        <p:spPr>
          <a:xfrm>
            <a:off x="884238" y="717550"/>
            <a:ext cx="7369175" cy="611188"/>
          </a:xfrm>
          <a:noFill/>
          <a:ln/>
        </p:spPr>
        <p:txBody>
          <a:bodyPr wrap="none" anchor="t">
            <a:spAutoFit/>
          </a:bodyPr>
          <a:lstStyle/>
          <a:p>
            <a:pPr>
              <a:lnSpc>
                <a:spcPct val="95000"/>
              </a:lnSpc>
            </a:pPr>
            <a:r>
              <a:rPr lang="de-CH" sz="3600" dirty="0"/>
              <a:t>PHASE 2:  RISK QUANTIFICATION</a:t>
            </a:r>
          </a:p>
        </p:txBody>
      </p:sp>
      <p:sp>
        <p:nvSpPr>
          <p:cNvPr id="104455" name="Rectangle 7"/>
          <p:cNvSpPr>
            <a:spLocks noChangeArrowheads="1"/>
          </p:cNvSpPr>
          <p:nvPr/>
        </p:nvSpPr>
        <p:spPr bwMode="auto">
          <a:xfrm>
            <a:off x="446088" y="2468563"/>
            <a:ext cx="8178800" cy="2863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endParaRPr lang="de-CH" sz="1800" b="1">
              <a:latin typeface="Arial" panose="020B0604020202020204" pitchFamily="34" charset="0"/>
            </a:endParaRPr>
          </a:p>
          <a:p>
            <a:pPr>
              <a:lnSpc>
                <a:spcPct val="85000"/>
              </a:lnSpc>
            </a:pPr>
            <a:endParaRPr lang="de-CH" sz="1800" b="1">
              <a:latin typeface="Arial" panose="020B0604020202020204" pitchFamily="34" charset="0"/>
            </a:endParaRPr>
          </a:p>
          <a:p>
            <a:pPr>
              <a:lnSpc>
                <a:spcPct val="85000"/>
              </a:lnSpc>
            </a:pPr>
            <a:r>
              <a:rPr lang="de-CH" sz="1800" b="1">
                <a:latin typeface="Arial" panose="020B0604020202020204" pitchFamily="34" charset="0"/>
              </a:rPr>
              <a:t>INCREASE THE UNDERSTANDING OF THE PROJECT</a:t>
            </a:r>
          </a:p>
          <a:p>
            <a:pPr>
              <a:lnSpc>
                <a:spcPct val="85000"/>
              </a:lnSpc>
            </a:pPr>
            <a:endParaRPr lang="de-CH" sz="1800" b="1">
              <a:latin typeface="Arial" panose="020B0604020202020204" pitchFamily="34" charset="0"/>
            </a:endParaRPr>
          </a:p>
          <a:p>
            <a:pPr>
              <a:lnSpc>
                <a:spcPct val="85000"/>
              </a:lnSpc>
            </a:pPr>
            <a:r>
              <a:rPr lang="de-CH" sz="1800" b="1">
                <a:latin typeface="Arial" panose="020B0604020202020204" pitchFamily="34" charset="0"/>
              </a:rPr>
              <a:t>IDENTIFY THE ALTERNATIVES AVAILABLE</a:t>
            </a:r>
          </a:p>
          <a:p>
            <a:pPr>
              <a:lnSpc>
                <a:spcPct val="85000"/>
              </a:lnSpc>
            </a:pPr>
            <a:endParaRPr lang="de-CH" sz="1800" b="1">
              <a:latin typeface="Arial" panose="020B0604020202020204" pitchFamily="34" charset="0"/>
            </a:endParaRPr>
          </a:p>
          <a:p>
            <a:pPr>
              <a:lnSpc>
                <a:spcPct val="85000"/>
              </a:lnSpc>
            </a:pPr>
            <a:r>
              <a:rPr lang="de-CH" sz="1800" b="1">
                <a:latin typeface="Arial" panose="020B0604020202020204" pitchFamily="34" charset="0"/>
              </a:rPr>
              <a:t>ENSURE THAT UNCERTAINTIES AND RISKS ARE ADEQUATELY </a:t>
            </a:r>
          </a:p>
          <a:p>
            <a:pPr>
              <a:lnSpc>
                <a:spcPct val="85000"/>
              </a:lnSpc>
            </a:pPr>
            <a:r>
              <a:rPr lang="de-CH" sz="1800" b="1">
                <a:latin typeface="Arial" panose="020B0604020202020204" pitchFamily="34" charset="0"/>
              </a:rPr>
              <a:t>    CONSIDERED IN A STRUCTURED AND SYSTEMATIC WAY AND</a:t>
            </a:r>
          </a:p>
          <a:p>
            <a:pPr>
              <a:lnSpc>
                <a:spcPct val="85000"/>
              </a:lnSpc>
            </a:pPr>
            <a:r>
              <a:rPr lang="de-CH" sz="1800" b="1">
                <a:latin typeface="Arial" panose="020B0604020202020204" pitchFamily="34" charset="0"/>
              </a:rPr>
              <a:t>    INCORPORATED INTO THE PLANNING AND DEVELOPMENT PROCESS</a:t>
            </a:r>
          </a:p>
          <a:p>
            <a:pPr>
              <a:lnSpc>
                <a:spcPct val="85000"/>
              </a:lnSpc>
            </a:pPr>
            <a:endParaRPr lang="de-CH" sz="1800" b="1">
              <a:latin typeface="Arial" panose="020B0604020202020204" pitchFamily="34" charset="0"/>
            </a:endParaRPr>
          </a:p>
          <a:p>
            <a:pPr>
              <a:lnSpc>
                <a:spcPct val="85000"/>
              </a:lnSpc>
            </a:pPr>
            <a:r>
              <a:rPr lang="de-CH" sz="1800" b="1">
                <a:latin typeface="Arial" panose="020B0604020202020204" pitchFamily="34" charset="0"/>
              </a:rPr>
              <a:t>ESTABLISH THE IMPLICATIONS OF THESE UNCERTAINTIES ON ALL</a:t>
            </a:r>
          </a:p>
          <a:p>
            <a:pPr>
              <a:lnSpc>
                <a:spcPct val="85000"/>
              </a:lnSpc>
            </a:pPr>
            <a:r>
              <a:rPr lang="de-CH" sz="1800" b="1">
                <a:latin typeface="Arial" panose="020B0604020202020204" pitchFamily="34" charset="0"/>
              </a:rPr>
              <a:t>    OTHER ASPECTS OF THE PROJECT</a:t>
            </a:r>
          </a:p>
        </p:txBody>
      </p:sp>
      <p:sp>
        <p:nvSpPr>
          <p:cNvPr id="104456" name="Rectangle 8"/>
          <p:cNvSpPr>
            <a:spLocks noChangeArrowheads="1"/>
          </p:cNvSpPr>
          <p:nvPr/>
        </p:nvSpPr>
        <p:spPr bwMode="auto">
          <a:xfrm>
            <a:off x="890588" y="1978025"/>
            <a:ext cx="7348537" cy="374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b="1">
                <a:solidFill>
                  <a:schemeClr val="accent2"/>
                </a:solidFill>
                <a:latin typeface="Arial" panose="020B0604020202020204" pitchFamily="34" charset="0"/>
              </a:rPr>
              <a:t>GOALS OF QUANTIFICATION (OR ASSESSMENT)</a:t>
            </a:r>
          </a:p>
        </p:txBody>
      </p:sp>
    </p:spTree>
  </p:cSld>
  <p:clrMapOvr>
    <a:masterClrMapping/>
  </p:clrMapOvr>
  <p:transition>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noFill/>
          <a:ln/>
        </p:spPr>
        <p:txBody>
          <a:bodyPr/>
          <a:lstStyle/>
          <a:p>
            <a:pPr algn="l"/>
            <a:r>
              <a:rPr lang="de-CH" u="sng" dirty="0"/>
              <a:t>Risk Quantification - Inputs</a:t>
            </a:r>
          </a:p>
        </p:txBody>
      </p:sp>
      <p:sp>
        <p:nvSpPr>
          <p:cNvPr id="106499" name="Rectangle 3"/>
          <p:cNvSpPr>
            <a:spLocks noGrp="1" noChangeArrowheads="1"/>
          </p:cNvSpPr>
          <p:nvPr>
            <p:ph type="body" idx="1"/>
          </p:nvPr>
        </p:nvSpPr>
        <p:spPr>
          <a:noFill/>
          <a:ln/>
        </p:spPr>
        <p:txBody>
          <a:bodyPr/>
          <a:lstStyle/>
          <a:p>
            <a:r>
              <a:rPr lang="de-CH" dirty="0"/>
              <a:t>Stakeholder risk tolerances</a:t>
            </a:r>
          </a:p>
          <a:p>
            <a:r>
              <a:rPr lang="de-CH" dirty="0"/>
              <a:t>Sources of risk</a:t>
            </a:r>
          </a:p>
          <a:p>
            <a:r>
              <a:rPr lang="de-CH" dirty="0"/>
              <a:t>Potential risk events</a:t>
            </a:r>
          </a:p>
          <a:p>
            <a:r>
              <a:rPr lang="de-CH" dirty="0"/>
              <a:t>Cost estimates</a:t>
            </a:r>
          </a:p>
          <a:p>
            <a:r>
              <a:rPr lang="de-CH" dirty="0"/>
              <a:t>Activity duration estimates</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a:noFill/>
          <a:ln/>
        </p:spPr>
        <p:txBody>
          <a:bodyPr/>
          <a:lstStyle/>
          <a:p>
            <a:pPr algn="l"/>
            <a:r>
              <a:rPr lang="de-CH" dirty="0"/>
              <a:t>Risk Quantification</a:t>
            </a:r>
            <a:r>
              <a:rPr lang="de-CH" u="sng" dirty="0"/>
              <a:t/>
            </a:r>
            <a:br>
              <a:rPr lang="de-CH" u="sng" dirty="0"/>
            </a:br>
            <a:r>
              <a:rPr lang="de-CH" u="sng" dirty="0"/>
              <a:t>Tools and Techniques</a:t>
            </a:r>
          </a:p>
        </p:txBody>
      </p:sp>
      <p:sp>
        <p:nvSpPr>
          <p:cNvPr id="108547" name="Rectangle 3"/>
          <p:cNvSpPr>
            <a:spLocks noGrp="1" noChangeArrowheads="1"/>
          </p:cNvSpPr>
          <p:nvPr>
            <p:ph type="body" idx="1"/>
          </p:nvPr>
        </p:nvSpPr>
        <p:spPr>
          <a:noFill/>
          <a:ln/>
        </p:spPr>
        <p:txBody>
          <a:bodyPr/>
          <a:lstStyle/>
          <a:p>
            <a:r>
              <a:rPr lang="de-CH" dirty="0"/>
              <a:t>Expected monetary value</a:t>
            </a:r>
          </a:p>
          <a:p>
            <a:r>
              <a:rPr lang="de-CH" dirty="0"/>
              <a:t>Statistical sums</a:t>
            </a:r>
          </a:p>
          <a:p>
            <a:r>
              <a:rPr lang="de-CH" dirty="0"/>
              <a:t>Simulation</a:t>
            </a:r>
          </a:p>
          <a:p>
            <a:r>
              <a:rPr lang="de-CH" dirty="0"/>
              <a:t>Decision trees</a:t>
            </a:r>
          </a:p>
          <a:p>
            <a:r>
              <a:rPr lang="de-CH" dirty="0"/>
              <a:t>Expert judgment</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0595"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0596"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0597"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0598" name="Rectangle 6"/>
          <p:cNvSpPr>
            <a:spLocks noGrp="1" noChangeArrowheads="1"/>
          </p:cNvSpPr>
          <p:nvPr>
            <p:ph type="title"/>
          </p:nvPr>
        </p:nvSpPr>
        <p:spPr>
          <a:xfrm>
            <a:off x="1867870" y="804863"/>
            <a:ext cx="5360635" cy="499111"/>
          </a:xfrm>
          <a:noFill/>
          <a:ln/>
        </p:spPr>
        <p:txBody>
          <a:bodyPr wrap="none" anchor="t">
            <a:spAutoFit/>
          </a:bodyPr>
          <a:lstStyle/>
          <a:p>
            <a:pPr>
              <a:lnSpc>
                <a:spcPct val="95000"/>
              </a:lnSpc>
            </a:pPr>
            <a:r>
              <a:rPr lang="de-CH" dirty="0"/>
              <a:t>RISK ANALYSIS TECHNIQUES</a:t>
            </a:r>
          </a:p>
        </p:txBody>
      </p:sp>
      <p:sp>
        <p:nvSpPr>
          <p:cNvPr id="110599" name="Rectangle 7"/>
          <p:cNvSpPr>
            <a:spLocks noChangeArrowheads="1"/>
          </p:cNvSpPr>
          <p:nvPr/>
        </p:nvSpPr>
        <p:spPr bwMode="auto">
          <a:xfrm>
            <a:off x="58738" y="1422400"/>
            <a:ext cx="8704262" cy="47602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just">
              <a:lnSpc>
                <a:spcPct val="85000"/>
              </a:lnSpc>
            </a:pPr>
            <a:r>
              <a:rPr lang="de-CH" sz="1800" b="1" dirty="0" smtClean="0">
                <a:solidFill>
                  <a:schemeClr val="accent2"/>
                </a:solidFill>
                <a:latin typeface="Arial" panose="020B0604020202020204" pitchFamily="34" charset="0"/>
              </a:rPr>
              <a:t>Brainstorming</a:t>
            </a:r>
            <a:r>
              <a:rPr lang="de-CH" sz="1800" b="1" dirty="0" smtClean="0">
                <a:latin typeface="Arial" panose="020B0604020202020204" pitchFamily="34" charset="0"/>
              </a:rPr>
              <a:t> - spontaneous contribution of ideas from team</a:t>
            </a: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solidFill>
                  <a:schemeClr val="accent2"/>
                </a:solidFill>
                <a:latin typeface="Arial" panose="020B0604020202020204" pitchFamily="34" charset="0"/>
              </a:rPr>
              <a:t>Delphi method</a:t>
            </a:r>
            <a:r>
              <a:rPr lang="de-CH" sz="1800" b="1" dirty="0" smtClean="0">
                <a:latin typeface="Arial" panose="020B0604020202020204" pitchFamily="34" charset="0"/>
              </a:rPr>
              <a:t> - method to derive consensus using expert opinion</a:t>
            </a: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solidFill>
                  <a:schemeClr val="accent2"/>
                </a:solidFill>
                <a:latin typeface="Arial" panose="020B0604020202020204" pitchFamily="34" charset="0"/>
              </a:rPr>
              <a:t>Monte carlo</a:t>
            </a:r>
            <a:r>
              <a:rPr lang="de-CH" sz="1800" b="1" dirty="0" smtClean="0">
                <a:latin typeface="Arial" panose="020B0604020202020204" pitchFamily="34" charset="0"/>
              </a:rPr>
              <a:t> - iterative simulation using random numbers to </a:t>
            </a:r>
          </a:p>
          <a:p>
            <a:pPr algn="just">
              <a:lnSpc>
                <a:spcPct val="85000"/>
              </a:lnSpc>
            </a:pPr>
            <a:r>
              <a:rPr lang="de-CH" sz="1800" b="1" dirty="0" smtClean="0">
                <a:latin typeface="Arial" panose="020B0604020202020204" pitchFamily="34" charset="0"/>
              </a:rPr>
              <a:t>                       Incorporate probabilistic data and derive a</a:t>
            </a:r>
          </a:p>
          <a:p>
            <a:pPr algn="just">
              <a:lnSpc>
                <a:spcPct val="85000"/>
              </a:lnSpc>
            </a:pPr>
            <a:r>
              <a:rPr lang="de-CH" sz="1800" b="1" dirty="0" smtClean="0">
                <a:latin typeface="Arial" panose="020B0604020202020204" pitchFamily="34" charset="0"/>
              </a:rPr>
              <a:t>                       Probability distribution of the final result</a:t>
            </a:r>
          </a:p>
          <a:p>
            <a:pPr algn="just">
              <a:lnSpc>
                <a:spcPct val="85000"/>
              </a:lnSpc>
            </a:pPr>
            <a:endParaRPr lang="de-CH" sz="1800" b="1" dirty="0" smtClean="0">
              <a:latin typeface="Arial" panose="020B0604020202020204" pitchFamily="34" charset="0"/>
            </a:endParaRPr>
          </a:p>
          <a:p>
            <a:pPr>
              <a:lnSpc>
                <a:spcPct val="85000"/>
              </a:lnSpc>
            </a:pPr>
            <a:r>
              <a:rPr lang="de-CH" sz="1800" b="1" dirty="0" smtClean="0">
                <a:solidFill>
                  <a:schemeClr val="accent2"/>
                </a:solidFill>
                <a:latin typeface="Arial" panose="020B0604020202020204" pitchFamily="34" charset="0"/>
              </a:rPr>
              <a:t>Sensitivity analysis</a:t>
            </a:r>
            <a:r>
              <a:rPr lang="de-CH" sz="1800" b="1" dirty="0" smtClean="0">
                <a:latin typeface="Arial" panose="020B0604020202020204" pitchFamily="34" charset="0"/>
              </a:rPr>
              <a:t> - evaluate effect of a change in a single                         </a:t>
            </a:r>
          </a:p>
          <a:p>
            <a:pPr>
              <a:lnSpc>
                <a:spcPct val="85000"/>
              </a:lnSpc>
            </a:pPr>
            <a:r>
              <a:rPr lang="de-CH" sz="1800" b="1" dirty="0" smtClean="0">
                <a:latin typeface="Arial" panose="020B0604020202020204" pitchFamily="34" charset="0"/>
              </a:rPr>
              <a:t> </a:t>
            </a:r>
            <a:r>
              <a:rPr lang="de-CH" sz="1800" b="1" dirty="0" smtClean="0">
                <a:latin typeface="Arial" panose="020B0604020202020204" pitchFamily="34" charset="0"/>
              </a:rPr>
              <a:t>                                    </a:t>
            </a:r>
            <a:r>
              <a:rPr lang="de-CH" sz="1800" b="1" dirty="0" smtClean="0">
                <a:latin typeface="Arial" panose="020B0604020202020204" pitchFamily="34" charset="0"/>
              </a:rPr>
              <a:t>Variable on the entire project</a:t>
            </a: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solidFill>
                  <a:schemeClr val="accent2"/>
                </a:solidFill>
                <a:latin typeface="Arial" panose="020B0604020202020204" pitchFamily="34" charset="0"/>
              </a:rPr>
              <a:t>Decision tree analysis</a:t>
            </a:r>
            <a:r>
              <a:rPr lang="de-CH" sz="1800" b="1" dirty="0" smtClean="0">
                <a:latin typeface="Arial" panose="020B0604020202020204" pitchFamily="34" charset="0"/>
              </a:rPr>
              <a:t> - graphical "either / or" choices</a:t>
            </a:r>
          </a:p>
          <a:p>
            <a:pPr algn="just">
              <a:lnSpc>
                <a:spcPct val="85000"/>
              </a:lnSpc>
            </a:pPr>
            <a:r>
              <a:rPr lang="de-CH" sz="1800" b="1" dirty="0" smtClean="0">
                <a:latin typeface="Arial" panose="020B0604020202020204" pitchFamily="34" charset="0"/>
              </a:rPr>
              <a:t>  </a:t>
            </a:r>
          </a:p>
          <a:p>
            <a:pPr algn="just">
              <a:lnSpc>
                <a:spcPct val="85000"/>
              </a:lnSpc>
            </a:pPr>
            <a:r>
              <a:rPr lang="de-CH" sz="1800" b="1" dirty="0" smtClean="0">
                <a:solidFill>
                  <a:schemeClr val="accent2"/>
                </a:solidFill>
                <a:latin typeface="Arial" panose="020B0604020202020204" pitchFamily="34" charset="0"/>
              </a:rPr>
              <a:t>Utility theory</a:t>
            </a:r>
            <a:r>
              <a:rPr lang="de-CH" sz="1800" b="1" dirty="0" smtClean="0">
                <a:latin typeface="Arial" panose="020B0604020202020204" pitchFamily="34" charset="0"/>
              </a:rPr>
              <a:t> -      takes attitude of decision maker into account</a:t>
            </a: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solidFill>
                  <a:schemeClr val="accent2"/>
                </a:solidFill>
                <a:latin typeface="Arial" panose="020B0604020202020204" pitchFamily="34" charset="0"/>
              </a:rPr>
              <a:t>Decision theory</a:t>
            </a:r>
            <a:r>
              <a:rPr lang="de-CH" sz="1800" b="1" dirty="0" smtClean="0">
                <a:latin typeface="Arial" panose="020B0604020202020204" pitchFamily="34" charset="0"/>
              </a:rPr>
              <a:t> - Technique to reach decision under uncertainty</a:t>
            </a:r>
          </a:p>
          <a:p>
            <a:pPr lvl="3" algn="just">
              <a:lnSpc>
                <a:spcPct val="85000"/>
              </a:lnSpc>
            </a:pPr>
            <a:r>
              <a:rPr lang="de-CH" sz="1800" b="1" dirty="0" smtClean="0">
                <a:latin typeface="Arial" panose="020B0604020202020204" pitchFamily="34" charset="0"/>
              </a:rPr>
              <a:t>         And risk.  Points to best possible course no matter</a:t>
            </a:r>
          </a:p>
          <a:p>
            <a:pPr lvl="3" algn="just">
              <a:lnSpc>
                <a:spcPct val="85000"/>
              </a:lnSpc>
            </a:pPr>
            <a:r>
              <a:rPr lang="de-CH" sz="1800" b="1" dirty="0" smtClean="0">
                <a:latin typeface="Arial" panose="020B0604020202020204" pitchFamily="34" charset="0"/>
              </a:rPr>
              <a:t>         The forecast accuracy</a:t>
            </a: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solidFill>
                  <a:schemeClr val="accent2"/>
                </a:solidFill>
                <a:latin typeface="Arial" panose="020B0604020202020204" pitchFamily="34" charset="0"/>
              </a:rPr>
              <a:t>Probability analysis</a:t>
            </a:r>
            <a:r>
              <a:rPr lang="de-CH" sz="1800" b="1" dirty="0" smtClean="0">
                <a:latin typeface="Arial" panose="020B0604020202020204" pitchFamily="34" charset="0"/>
              </a:rPr>
              <a:t> - next page</a:t>
            </a:r>
            <a:endParaRPr lang="de-CH" sz="1800" b="1" dirty="0">
              <a:latin typeface="Arial" panose="020B0604020202020204" pitchFamily="34" charset="0"/>
            </a:endParaRPr>
          </a:p>
        </p:txBody>
      </p:sp>
    </p:spTree>
  </p:cSld>
  <p:clrMapOvr>
    <a:masterClrMapping/>
  </p:clrMapOvr>
  <p:transition>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643"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644"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645"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2646" name="Rectangle 6"/>
          <p:cNvSpPr>
            <a:spLocks noGrp="1" noChangeArrowheads="1"/>
          </p:cNvSpPr>
          <p:nvPr>
            <p:ph type="title"/>
          </p:nvPr>
        </p:nvSpPr>
        <p:spPr>
          <a:xfrm>
            <a:off x="2082800" y="804863"/>
            <a:ext cx="4943475" cy="611187"/>
          </a:xfrm>
          <a:noFill/>
          <a:ln/>
        </p:spPr>
        <p:txBody>
          <a:bodyPr wrap="none" anchor="t">
            <a:spAutoFit/>
          </a:bodyPr>
          <a:lstStyle/>
          <a:p>
            <a:pPr>
              <a:lnSpc>
                <a:spcPct val="95000"/>
              </a:lnSpc>
            </a:pPr>
            <a:r>
              <a:rPr lang="de-CH" sz="3600" dirty="0"/>
              <a:t>SIMPLE PROBABILITY</a:t>
            </a:r>
          </a:p>
        </p:txBody>
      </p:sp>
      <p:sp>
        <p:nvSpPr>
          <p:cNvPr id="112647" name="Rectangle 7"/>
          <p:cNvSpPr>
            <a:spLocks noChangeArrowheads="1"/>
          </p:cNvSpPr>
          <p:nvPr/>
        </p:nvSpPr>
        <p:spPr bwMode="auto">
          <a:xfrm>
            <a:off x="1758950" y="1377950"/>
            <a:ext cx="5270500" cy="430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de-CH" b="1">
                <a:solidFill>
                  <a:schemeClr val="accent2"/>
                </a:solidFill>
                <a:latin typeface="Arial" panose="020B0604020202020204" pitchFamily="34" charset="0"/>
              </a:rPr>
              <a:t>SIMPLE PROBABILITY EQUATION:</a:t>
            </a:r>
          </a:p>
        </p:txBody>
      </p:sp>
      <p:sp>
        <p:nvSpPr>
          <p:cNvPr id="112648" name="Rectangle 8"/>
          <p:cNvSpPr>
            <a:spLocks noChangeArrowheads="1"/>
          </p:cNvSpPr>
          <p:nvPr/>
        </p:nvSpPr>
        <p:spPr bwMode="auto">
          <a:xfrm>
            <a:off x="896938" y="2293938"/>
            <a:ext cx="6992937" cy="4302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de-CH" b="1">
                <a:latin typeface="Arial" panose="020B0604020202020204" pitchFamily="34" charset="0"/>
              </a:rPr>
              <a:t>Pr (Event #1) x Pr (Event #2) = Pr (Both Events)</a:t>
            </a:r>
          </a:p>
        </p:txBody>
      </p:sp>
      <p:sp>
        <p:nvSpPr>
          <p:cNvPr id="112649" name="Rectangle 9"/>
          <p:cNvSpPr>
            <a:spLocks noChangeArrowheads="1"/>
          </p:cNvSpPr>
          <p:nvPr/>
        </p:nvSpPr>
        <p:spPr bwMode="auto">
          <a:xfrm>
            <a:off x="1217613" y="4184650"/>
            <a:ext cx="6353175" cy="1092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de-CH" sz="1800" b="1">
                <a:latin typeface="Arial" panose="020B0604020202020204" pitchFamily="34" charset="0"/>
              </a:rPr>
              <a:t>0.70   X  0.80   =  0.56    OR  56%</a:t>
            </a:r>
          </a:p>
          <a:p>
            <a:pPr algn="ctr">
              <a:lnSpc>
                <a:spcPct val="90000"/>
              </a:lnSpc>
            </a:pPr>
            <a:endParaRPr lang="de-CH" sz="1800" b="1">
              <a:latin typeface="Arial" panose="020B0604020202020204" pitchFamily="34" charset="0"/>
            </a:endParaRPr>
          </a:p>
          <a:p>
            <a:pPr algn="ctr">
              <a:lnSpc>
                <a:spcPct val="90000"/>
              </a:lnSpc>
            </a:pPr>
            <a:endParaRPr lang="de-CH" sz="1800" b="1">
              <a:latin typeface="Arial" panose="020B0604020202020204" pitchFamily="34" charset="0"/>
            </a:endParaRPr>
          </a:p>
          <a:p>
            <a:pPr algn="ctr">
              <a:lnSpc>
                <a:spcPct val="90000"/>
              </a:lnSpc>
            </a:pPr>
            <a:r>
              <a:rPr lang="de-CH" sz="1800" b="1">
                <a:solidFill>
                  <a:schemeClr val="accent2"/>
                </a:solidFill>
                <a:latin typeface="Arial" panose="020B0604020202020204" pitchFamily="34" charset="0"/>
              </a:rPr>
              <a:t>NOTE:  THIS APPLIES TO INDEPENDENT EVENTS ONLY</a:t>
            </a:r>
          </a:p>
        </p:txBody>
      </p:sp>
      <p:sp>
        <p:nvSpPr>
          <p:cNvPr id="112650" name="Rectangle 10"/>
          <p:cNvSpPr>
            <a:spLocks noChangeArrowheads="1"/>
          </p:cNvSpPr>
          <p:nvPr/>
        </p:nvSpPr>
        <p:spPr bwMode="auto">
          <a:xfrm>
            <a:off x="4124325" y="3573463"/>
            <a:ext cx="536575" cy="349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de-CH" sz="1800" b="1">
                <a:latin typeface="Arial" panose="020B0604020202020204" pitchFamily="34" charset="0"/>
              </a:rPr>
              <a:t>OR</a:t>
            </a:r>
          </a:p>
        </p:txBody>
      </p:sp>
      <p:sp>
        <p:nvSpPr>
          <p:cNvPr id="112651" name="Rectangle 11"/>
          <p:cNvSpPr>
            <a:spLocks noChangeArrowheads="1"/>
          </p:cNvSpPr>
          <p:nvPr/>
        </p:nvSpPr>
        <p:spPr bwMode="auto">
          <a:xfrm>
            <a:off x="3122613" y="2901950"/>
            <a:ext cx="2589212" cy="430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pPr>
            <a:r>
              <a:rPr lang="de-CH" b="1">
                <a:latin typeface="Arial" panose="020B0604020202020204" pitchFamily="34" charset="0"/>
              </a:rPr>
              <a:t>P(t) = P(A) * P(B)</a:t>
            </a:r>
          </a:p>
        </p:txBody>
      </p:sp>
    </p:spTree>
  </p:cSld>
  <p:clrMapOvr>
    <a:masterClrMapping/>
  </p:clrMapOvr>
  <p:transition>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4691"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4692"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4693"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14694" name="Rectangle 6"/>
          <p:cNvSpPr>
            <a:spLocks noGrp="1" noChangeArrowheads="1"/>
          </p:cNvSpPr>
          <p:nvPr>
            <p:ph type="title"/>
          </p:nvPr>
        </p:nvSpPr>
        <p:spPr>
          <a:xfrm>
            <a:off x="1817688" y="804863"/>
            <a:ext cx="5476875" cy="611187"/>
          </a:xfrm>
          <a:noFill/>
          <a:ln/>
        </p:spPr>
        <p:txBody>
          <a:bodyPr wrap="none" anchor="t">
            <a:spAutoFit/>
          </a:bodyPr>
          <a:lstStyle/>
          <a:p>
            <a:pPr>
              <a:lnSpc>
                <a:spcPct val="95000"/>
              </a:lnSpc>
            </a:pPr>
            <a:r>
              <a:rPr lang="de-CH" sz="3600" dirty="0"/>
              <a:t>PROBABILITY EXAMPLE</a:t>
            </a:r>
          </a:p>
        </p:txBody>
      </p:sp>
      <p:sp>
        <p:nvSpPr>
          <p:cNvPr id="114695" name="Rectangle 7"/>
          <p:cNvSpPr>
            <a:spLocks noChangeArrowheads="1"/>
          </p:cNvSpPr>
          <p:nvPr/>
        </p:nvSpPr>
        <p:spPr bwMode="auto">
          <a:xfrm>
            <a:off x="1243013" y="1412875"/>
            <a:ext cx="6530975" cy="4806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tabLst>
                <a:tab pos="3892550" algn="l"/>
              </a:tabLst>
              <a:defRPr sz="2400">
                <a:solidFill>
                  <a:schemeClr val="tx1"/>
                </a:solidFill>
                <a:latin typeface="Times New Roman" panose="02020603050405020304" pitchFamily="18" charset="0"/>
              </a:defRPr>
            </a:lvl1pPr>
            <a:lvl2pPr defTabSz="915988">
              <a:tabLst>
                <a:tab pos="3892550" algn="l"/>
              </a:tabLst>
              <a:defRPr sz="2400">
                <a:solidFill>
                  <a:schemeClr val="tx1"/>
                </a:solidFill>
                <a:latin typeface="Times New Roman" panose="02020603050405020304" pitchFamily="18" charset="0"/>
              </a:defRPr>
            </a:lvl2pPr>
            <a:lvl3pPr marL="915988" defTabSz="915988">
              <a:tabLst>
                <a:tab pos="3892550" algn="l"/>
              </a:tabLst>
              <a:defRPr sz="2400">
                <a:solidFill>
                  <a:schemeClr val="tx1"/>
                </a:solidFill>
                <a:latin typeface="Times New Roman" panose="02020603050405020304" pitchFamily="18" charset="0"/>
              </a:defRPr>
            </a:lvl3pPr>
            <a:lvl4pPr marL="1373188" defTabSz="915988">
              <a:tabLst>
                <a:tab pos="3892550" algn="l"/>
              </a:tabLst>
              <a:defRPr sz="2400">
                <a:solidFill>
                  <a:schemeClr val="tx1"/>
                </a:solidFill>
                <a:latin typeface="Times New Roman" panose="02020603050405020304" pitchFamily="18" charset="0"/>
              </a:defRPr>
            </a:lvl4pPr>
            <a:lvl5pPr marL="1831975" defTabSz="915988">
              <a:tabLst>
                <a:tab pos="3892550" algn="l"/>
              </a:tabLst>
              <a:defRPr sz="2400">
                <a:solidFill>
                  <a:schemeClr val="tx1"/>
                </a:solidFill>
                <a:latin typeface="Times New Roman" panose="02020603050405020304" pitchFamily="18" charset="0"/>
              </a:defRPr>
            </a:lvl5pPr>
            <a:lvl6pPr marL="2289175" defTabSz="915988" fontAlgn="base">
              <a:spcBef>
                <a:spcPct val="0"/>
              </a:spcBef>
              <a:spcAft>
                <a:spcPct val="0"/>
              </a:spcAft>
              <a:tabLst>
                <a:tab pos="3892550" algn="l"/>
              </a:tabLst>
              <a:defRPr sz="2400">
                <a:solidFill>
                  <a:schemeClr val="tx1"/>
                </a:solidFill>
                <a:latin typeface="Times New Roman" panose="02020603050405020304" pitchFamily="18" charset="0"/>
              </a:defRPr>
            </a:lvl6pPr>
            <a:lvl7pPr marL="2746375" defTabSz="915988" fontAlgn="base">
              <a:spcBef>
                <a:spcPct val="0"/>
              </a:spcBef>
              <a:spcAft>
                <a:spcPct val="0"/>
              </a:spcAft>
              <a:tabLst>
                <a:tab pos="3892550" algn="l"/>
              </a:tabLst>
              <a:defRPr sz="2400">
                <a:solidFill>
                  <a:schemeClr val="tx1"/>
                </a:solidFill>
                <a:latin typeface="Times New Roman" panose="02020603050405020304" pitchFamily="18" charset="0"/>
              </a:defRPr>
            </a:lvl7pPr>
            <a:lvl8pPr marL="3203575" defTabSz="915988" fontAlgn="base">
              <a:spcBef>
                <a:spcPct val="0"/>
              </a:spcBef>
              <a:spcAft>
                <a:spcPct val="0"/>
              </a:spcAft>
              <a:tabLst>
                <a:tab pos="3892550" algn="l"/>
              </a:tabLst>
              <a:defRPr sz="2400">
                <a:solidFill>
                  <a:schemeClr val="tx1"/>
                </a:solidFill>
                <a:latin typeface="Times New Roman" panose="02020603050405020304" pitchFamily="18" charset="0"/>
              </a:defRPr>
            </a:lvl8pPr>
            <a:lvl9pPr marL="3660775" defTabSz="915988" fontAlgn="base">
              <a:spcBef>
                <a:spcPct val="0"/>
              </a:spcBef>
              <a:spcAft>
                <a:spcPct val="0"/>
              </a:spcAft>
              <a:tabLst>
                <a:tab pos="3892550" algn="l"/>
              </a:tabLst>
              <a:defRPr sz="2400">
                <a:solidFill>
                  <a:schemeClr val="tx1"/>
                </a:solidFill>
                <a:latin typeface="Times New Roman" panose="02020603050405020304" pitchFamily="18" charset="0"/>
              </a:defRPr>
            </a:lvl9pPr>
          </a:lstStyle>
          <a:p>
            <a:pPr>
              <a:lnSpc>
                <a:spcPct val="90000"/>
              </a:lnSpc>
            </a:pPr>
            <a:r>
              <a:rPr lang="de-CH" sz="1800" b="1" u="sng">
                <a:solidFill>
                  <a:schemeClr val="accent2"/>
                </a:solidFill>
                <a:latin typeface="Arial" panose="020B0604020202020204" pitchFamily="34" charset="0"/>
              </a:rPr>
              <a:t>DATA</a:t>
            </a:r>
            <a:r>
              <a:rPr lang="de-CH" sz="1800" b="1">
                <a:solidFill>
                  <a:schemeClr val="accent2"/>
                </a:solidFill>
                <a:latin typeface="Arial" panose="020B0604020202020204" pitchFamily="34" charset="0"/>
              </a:rPr>
              <a:t>:</a:t>
            </a:r>
            <a:endParaRPr lang="de-CH" sz="1800" b="1">
              <a:latin typeface="Arial" panose="020B0604020202020204" pitchFamily="34" charset="0"/>
            </a:endParaRPr>
          </a:p>
          <a:p>
            <a:pPr>
              <a:lnSpc>
                <a:spcPct val="90000"/>
              </a:lnSpc>
            </a:pPr>
            <a:endParaRPr lang="de-CH" sz="1800" b="1">
              <a:latin typeface="Arial" panose="020B0604020202020204" pitchFamily="34" charset="0"/>
            </a:endParaRPr>
          </a:p>
          <a:p>
            <a:pPr>
              <a:lnSpc>
                <a:spcPct val="90000"/>
              </a:lnSpc>
            </a:pPr>
            <a:r>
              <a:rPr lang="de-CH" sz="1800" b="1">
                <a:latin typeface="Arial" panose="020B0604020202020204" pitchFamily="34" charset="0"/>
              </a:rPr>
              <a:t>Probability of Scope = 0.70</a:t>
            </a:r>
          </a:p>
          <a:p>
            <a:pPr>
              <a:lnSpc>
                <a:spcPct val="90000"/>
              </a:lnSpc>
            </a:pPr>
            <a:r>
              <a:rPr lang="de-CH" sz="1800" b="1">
                <a:latin typeface="Arial" panose="020B0604020202020204" pitchFamily="34" charset="0"/>
              </a:rPr>
              <a:t>Probability of No Scope = 0.30</a:t>
            </a:r>
          </a:p>
          <a:p>
            <a:pPr>
              <a:lnSpc>
                <a:spcPct val="90000"/>
              </a:lnSpc>
            </a:pPr>
            <a:endParaRPr lang="de-CH" sz="1800" b="1">
              <a:latin typeface="Arial" panose="020B0604020202020204" pitchFamily="34" charset="0"/>
            </a:endParaRPr>
          </a:p>
          <a:p>
            <a:pPr>
              <a:lnSpc>
                <a:spcPct val="90000"/>
              </a:lnSpc>
            </a:pPr>
            <a:r>
              <a:rPr lang="de-CH" sz="1800" b="1">
                <a:latin typeface="Arial" panose="020B0604020202020204" pitchFamily="34" charset="0"/>
              </a:rPr>
              <a:t>Probability of Approval = 0.80</a:t>
            </a:r>
          </a:p>
          <a:p>
            <a:pPr>
              <a:lnSpc>
                <a:spcPct val="90000"/>
              </a:lnSpc>
            </a:pPr>
            <a:r>
              <a:rPr lang="de-CH" sz="1800" b="1">
                <a:latin typeface="Arial" panose="020B0604020202020204" pitchFamily="34" charset="0"/>
              </a:rPr>
              <a:t>Probability of No Approval = 0.20</a:t>
            </a:r>
          </a:p>
          <a:p>
            <a:pPr>
              <a:lnSpc>
                <a:spcPct val="90000"/>
              </a:lnSpc>
            </a:pPr>
            <a:endParaRPr lang="de-CH" sz="1800" b="1">
              <a:latin typeface="Arial" panose="020B0604020202020204" pitchFamily="34" charset="0"/>
            </a:endParaRPr>
          </a:p>
          <a:p>
            <a:pPr>
              <a:lnSpc>
                <a:spcPct val="90000"/>
              </a:lnSpc>
            </a:pPr>
            <a:endParaRPr lang="de-CH" sz="1800" b="1">
              <a:latin typeface="Arial" panose="020B0604020202020204" pitchFamily="34" charset="0"/>
            </a:endParaRPr>
          </a:p>
          <a:p>
            <a:pPr>
              <a:lnSpc>
                <a:spcPct val="90000"/>
              </a:lnSpc>
            </a:pPr>
            <a:r>
              <a:rPr lang="de-CH" sz="1800" b="1" u="sng">
                <a:solidFill>
                  <a:schemeClr val="accent2"/>
                </a:solidFill>
                <a:latin typeface="Arial" panose="020B0604020202020204" pitchFamily="34" charset="0"/>
              </a:rPr>
              <a:t>EXAMPLE</a:t>
            </a:r>
            <a:r>
              <a:rPr lang="de-CH" sz="1800" b="1">
                <a:solidFill>
                  <a:schemeClr val="accent2"/>
                </a:solidFill>
                <a:latin typeface="Arial" panose="020B0604020202020204" pitchFamily="34" charset="0"/>
              </a:rPr>
              <a:t>:</a:t>
            </a:r>
            <a:endParaRPr lang="de-CH" sz="1800" b="1">
              <a:latin typeface="Arial" panose="020B0604020202020204" pitchFamily="34" charset="0"/>
            </a:endParaRPr>
          </a:p>
          <a:p>
            <a:pPr>
              <a:lnSpc>
                <a:spcPct val="90000"/>
              </a:lnSpc>
            </a:pPr>
            <a:endParaRPr lang="de-CH" sz="1800" b="1">
              <a:latin typeface="Arial" panose="020B0604020202020204" pitchFamily="34" charset="0"/>
            </a:endParaRPr>
          </a:p>
          <a:p>
            <a:pPr>
              <a:lnSpc>
                <a:spcPct val="90000"/>
              </a:lnSpc>
            </a:pPr>
            <a:r>
              <a:rPr lang="de-CH" sz="1800" b="1">
                <a:latin typeface="Arial" panose="020B0604020202020204" pitchFamily="34" charset="0"/>
              </a:rPr>
              <a:t>Pr(Scope) x Pr(Approval) = 	0.70 x 0.80 = 	0.56</a:t>
            </a:r>
          </a:p>
          <a:p>
            <a:pPr>
              <a:lnSpc>
                <a:spcPct val="90000"/>
              </a:lnSpc>
            </a:pPr>
            <a:r>
              <a:rPr lang="de-CH" sz="1800" b="1">
                <a:latin typeface="Arial" panose="020B0604020202020204" pitchFamily="34" charset="0"/>
              </a:rPr>
              <a:t>Pr(Scope) x Pr(No Approval) = 	0.70 x 0.20 = 	0.14</a:t>
            </a:r>
          </a:p>
          <a:p>
            <a:pPr>
              <a:lnSpc>
                <a:spcPct val="90000"/>
              </a:lnSpc>
            </a:pPr>
            <a:r>
              <a:rPr lang="de-CH" sz="1800" b="1">
                <a:latin typeface="Arial" panose="020B0604020202020204" pitchFamily="34" charset="0"/>
              </a:rPr>
              <a:t>Pr(No Scope) x Pr(Approval) = 	0.30 x 0.80 = 	0.24</a:t>
            </a:r>
          </a:p>
          <a:p>
            <a:pPr>
              <a:lnSpc>
                <a:spcPct val="90000"/>
              </a:lnSpc>
            </a:pPr>
            <a:r>
              <a:rPr lang="de-CH" sz="1800" b="1">
                <a:latin typeface="Arial" panose="020B0604020202020204" pitchFamily="34" charset="0"/>
              </a:rPr>
              <a:t>Pr(No Scope) x Pr(No Approval) = 	</a:t>
            </a:r>
            <a:r>
              <a:rPr lang="de-CH" sz="1800" b="1" u="sng">
                <a:latin typeface="Arial" panose="020B0604020202020204" pitchFamily="34" charset="0"/>
              </a:rPr>
              <a:t>0.30 x 0.20</a:t>
            </a:r>
            <a:r>
              <a:rPr lang="de-CH" sz="1800" b="1">
                <a:latin typeface="Arial" panose="020B0604020202020204" pitchFamily="34" charset="0"/>
              </a:rPr>
              <a:t> = </a:t>
            </a:r>
            <a:r>
              <a:rPr lang="de-CH" sz="1800" b="1" u="sng">
                <a:latin typeface="Arial" panose="020B0604020202020204" pitchFamily="34" charset="0"/>
              </a:rPr>
              <a:t>	0.06</a:t>
            </a:r>
            <a:endParaRPr lang="de-CH" sz="1800" b="1">
              <a:latin typeface="Arial" panose="020B0604020202020204" pitchFamily="34" charset="0"/>
            </a:endParaRPr>
          </a:p>
          <a:p>
            <a:pPr>
              <a:lnSpc>
                <a:spcPct val="90000"/>
              </a:lnSpc>
            </a:pPr>
            <a:r>
              <a:rPr lang="de-CH" sz="1800" b="1">
                <a:latin typeface="Arial" panose="020B0604020202020204" pitchFamily="34" charset="0"/>
              </a:rPr>
              <a:t> 	Total=		1.00</a:t>
            </a:r>
          </a:p>
          <a:p>
            <a:pPr>
              <a:lnSpc>
                <a:spcPct val="90000"/>
              </a:lnSpc>
            </a:pPr>
            <a:endParaRPr lang="de-CH" sz="1800" b="1">
              <a:latin typeface="Arial" panose="020B0604020202020204" pitchFamily="34" charset="0"/>
            </a:endParaRPr>
          </a:p>
          <a:p>
            <a:pPr>
              <a:lnSpc>
                <a:spcPct val="90000"/>
              </a:lnSpc>
            </a:pPr>
            <a:endParaRPr lang="de-CH" sz="1800" b="1">
              <a:latin typeface="Arial" panose="020B0604020202020204" pitchFamily="34" charset="0"/>
            </a:endParaRPr>
          </a:p>
          <a:p>
            <a:pPr>
              <a:lnSpc>
                <a:spcPct val="90000"/>
              </a:lnSpc>
            </a:pPr>
            <a:r>
              <a:rPr lang="de-CH" sz="1800" b="1">
                <a:latin typeface="Arial" panose="020B0604020202020204" pitchFamily="34" charset="0"/>
              </a:rPr>
              <a:t>PRACTICAL APPLICATION  --  DECISION TREE ANALYSIS</a:t>
            </a:r>
          </a:p>
        </p:txBody>
      </p:sp>
    </p:spTree>
  </p:cSld>
  <p:clrMapOvr>
    <a:masterClrMapping/>
  </p:clrMapOvr>
  <p:transition>
    <p:fade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a:noFill/>
          <a:ln/>
        </p:spPr>
        <p:txBody>
          <a:bodyPr/>
          <a:lstStyle/>
          <a:p>
            <a:r>
              <a:rPr lang="de-CH" dirty="0"/>
              <a:t>Expected Monetary Value (EMV)</a:t>
            </a:r>
          </a:p>
        </p:txBody>
      </p:sp>
      <p:sp>
        <p:nvSpPr>
          <p:cNvPr id="116739" name="Rectangle 3"/>
          <p:cNvSpPr>
            <a:spLocks noGrp="1" noChangeArrowheads="1"/>
          </p:cNvSpPr>
          <p:nvPr>
            <p:ph type="body" idx="1"/>
          </p:nvPr>
        </p:nvSpPr>
        <p:spPr>
          <a:noFill/>
          <a:ln/>
        </p:spPr>
        <p:txBody>
          <a:bodyPr/>
          <a:lstStyle/>
          <a:p>
            <a:r>
              <a:rPr lang="de-CH"/>
              <a:t>Product of two values</a:t>
            </a:r>
          </a:p>
          <a:p>
            <a:pPr lvl="1"/>
            <a:r>
              <a:rPr lang="de-CH"/>
              <a:t>Risk event probability</a:t>
            </a:r>
          </a:p>
          <a:p>
            <a:pPr lvl="1"/>
            <a:r>
              <a:rPr lang="de-CH"/>
              <a:t>Risk event value</a:t>
            </a:r>
          </a:p>
          <a:p>
            <a:r>
              <a:rPr lang="de-CH"/>
              <a:t>Valuation of the risk event is key</a:t>
            </a:r>
          </a:p>
          <a:p>
            <a:pPr lvl="1"/>
            <a:r>
              <a:rPr lang="de-CH"/>
              <a:t>Must include tangible as well as intangible value</a:t>
            </a:r>
          </a:p>
          <a:p>
            <a:pPr lvl="1"/>
            <a:r>
              <a:rPr lang="de-CH"/>
              <a:t>1 week slippage with minor client impact</a:t>
            </a:r>
          </a:p>
          <a:p>
            <a:pPr lvl="1"/>
            <a:r>
              <a:rPr lang="de-CH"/>
              <a:t>6 week slippage with major client impact</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anim calcmode="lin" valueType="num">
                                      <p:cBhvr additive="base">
                                        <p:cTn id="7" dur="500" fill="hold"/>
                                        <p:tgtEl>
                                          <p:spTgt spid="11673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673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16739">
                                            <p:txEl>
                                              <p:pRg st="1" end="1"/>
                                            </p:txEl>
                                          </p:spTgt>
                                        </p:tgtEl>
                                        <p:attrNameLst>
                                          <p:attrName>style.visibility</p:attrName>
                                        </p:attrNameLst>
                                      </p:cBhvr>
                                      <p:to>
                                        <p:strVal val="visible"/>
                                      </p:to>
                                    </p:set>
                                    <p:anim calcmode="lin" valueType="num">
                                      <p:cBhvr additive="base">
                                        <p:cTn id="11" dur="500" fill="hold"/>
                                        <p:tgtEl>
                                          <p:spTgt spid="116739">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1673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16739">
                                            <p:txEl>
                                              <p:pRg st="2" end="2"/>
                                            </p:txEl>
                                          </p:spTgt>
                                        </p:tgtEl>
                                        <p:attrNameLst>
                                          <p:attrName>style.visibility</p:attrName>
                                        </p:attrNameLst>
                                      </p:cBhvr>
                                      <p:to>
                                        <p:strVal val="visible"/>
                                      </p:to>
                                    </p:set>
                                    <p:anim calcmode="lin" valueType="num">
                                      <p:cBhvr additive="base">
                                        <p:cTn id="15" dur="500" fill="hold"/>
                                        <p:tgtEl>
                                          <p:spTgt spid="116739">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1673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16739">
                                            <p:txEl>
                                              <p:pRg st="3" end="3"/>
                                            </p:txEl>
                                          </p:spTgt>
                                        </p:tgtEl>
                                        <p:attrNameLst>
                                          <p:attrName>style.visibility</p:attrName>
                                        </p:attrNameLst>
                                      </p:cBhvr>
                                      <p:to>
                                        <p:strVal val="visible"/>
                                      </p:to>
                                    </p:set>
                                    <p:anim calcmode="lin" valueType="num">
                                      <p:cBhvr additive="base">
                                        <p:cTn id="21" dur="500" fill="hold"/>
                                        <p:tgtEl>
                                          <p:spTgt spid="116739">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16739">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16739">
                                            <p:txEl>
                                              <p:pRg st="4" end="4"/>
                                            </p:txEl>
                                          </p:spTgt>
                                        </p:tgtEl>
                                        <p:attrNameLst>
                                          <p:attrName>style.visibility</p:attrName>
                                        </p:attrNameLst>
                                      </p:cBhvr>
                                      <p:to>
                                        <p:strVal val="visible"/>
                                      </p:to>
                                    </p:set>
                                    <p:anim calcmode="lin" valueType="num">
                                      <p:cBhvr additive="base">
                                        <p:cTn id="25" dur="500" fill="hold"/>
                                        <p:tgtEl>
                                          <p:spTgt spid="116739">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16739">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16739">
                                            <p:txEl>
                                              <p:pRg st="5" end="5"/>
                                            </p:txEl>
                                          </p:spTgt>
                                        </p:tgtEl>
                                        <p:attrNameLst>
                                          <p:attrName>style.visibility</p:attrName>
                                        </p:attrNameLst>
                                      </p:cBhvr>
                                      <p:to>
                                        <p:strVal val="visible"/>
                                      </p:to>
                                    </p:set>
                                    <p:anim calcmode="lin" valueType="num">
                                      <p:cBhvr additive="base">
                                        <p:cTn id="29" dur="500" fill="hold"/>
                                        <p:tgtEl>
                                          <p:spTgt spid="116739">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116739">
                                            <p:txEl>
                                              <p:pRg st="5" end="5"/>
                                            </p:txEl>
                                          </p:spTgt>
                                        </p:tgtEl>
                                        <p:attrNameLst>
                                          <p:attrName>ppt_y</p:attrName>
                                        </p:attrNameLst>
                                      </p:cBhvr>
                                      <p:tavLst>
                                        <p:tav tm="0">
                                          <p:val>
                                            <p:strVal val="#ppt_y"/>
                                          </p:val>
                                        </p:tav>
                                        <p:tav tm="100000">
                                          <p:val>
                                            <p:strVal val="#ppt_y"/>
                                          </p:val>
                                        </p:tav>
                                      </p:tavLst>
                                    </p:anim>
                                  </p:childTnLst>
                                </p:cTn>
                              </p:par>
                              <p:par>
                                <p:cTn id="31" presetID="2" presetClass="entr" presetSubtype="2" fill="hold" grpId="0" nodeType="withEffect">
                                  <p:stCondLst>
                                    <p:cond delay="0"/>
                                  </p:stCondLst>
                                  <p:childTnLst>
                                    <p:set>
                                      <p:cBhvr>
                                        <p:cTn id="32" dur="1" fill="hold">
                                          <p:stCondLst>
                                            <p:cond delay="0"/>
                                          </p:stCondLst>
                                        </p:cTn>
                                        <p:tgtEl>
                                          <p:spTgt spid="116739">
                                            <p:txEl>
                                              <p:pRg st="6" end="6"/>
                                            </p:txEl>
                                          </p:spTgt>
                                        </p:tgtEl>
                                        <p:attrNameLst>
                                          <p:attrName>style.visibility</p:attrName>
                                        </p:attrNameLst>
                                      </p:cBhvr>
                                      <p:to>
                                        <p:strVal val="visible"/>
                                      </p:to>
                                    </p:set>
                                    <p:anim calcmode="lin" valueType="num">
                                      <p:cBhvr additive="base">
                                        <p:cTn id="33" dur="500" fill="hold"/>
                                        <p:tgtEl>
                                          <p:spTgt spid="116739">
                                            <p:txEl>
                                              <p:pRg st="6" end="6"/>
                                            </p:txEl>
                                          </p:spTgt>
                                        </p:tgtEl>
                                        <p:attrNameLst>
                                          <p:attrName>ppt_x</p:attrName>
                                        </p:attrNameLst>
                                      </p:cBhvr>
                                      <p:tavLst>
                                        <p:tav tm="0">
                                          <p:val>
                                            <p:strVal val="1+#ppt_w/2"/>
                                          </p:val>
                                        </p:tav>
                                        <p:tav tm="100000">
                                          <p:val>
                                            <p:strVal val="#ppt_x"/>
                                          </p:val>
                                        </p:tav>
                                      </p:tavLst>
                                    </p:anim>
                                    <p:anim calcmode="lin" valueType="num">
                                      <p:cBhvr additive="base">
                                        <p:cTn id="34" dur="500" fill="hold"/>
                                        <p:tgtEl>
                                          <p:spTgt spid="116739">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a:xfrm>
            <a:off x="609600" y="76200"/>
            <a:ext cx="7772400" cy="1143000"/>
          </a:xfrm>
          <a:noFill/>
          <a:ln/>
        </p:spPr>
        <p:txBody>
          <a:bodyPr/>
          <a:lstStyle/>
          <a:p>
            <a:pPr algn="l"/>
            <a:r>
              <a:rPr lang="de-CH" u="sng" dirty="0"/>
              <a:t>Expected Monitary Value </a:t>
            </a:r>
            <a:r>
              <a:rPr lang="de-CH" u="sng" dirty="0">
                <a:solidFill>
                  <a:schemeClr val="tx1"/>
                </a:solidFill>
              </a:rPr>
              <a:t>Example</a:t>
            </a:r>
            <a:r>
              <a:rPr lang="de-CH" dirty="0">
                <a:solidFill>
                  <a:schemeClr val="tx1"/>
                </a:solidFill>
              </a:rPr>
              <a:t> </a:t>
            </a:r>
          </a:p>
        </p:txBody>
      </p:sp>
      <p:sp>
        <p:nvSpPr>
          <p:cNvPr id="118787" name="Rectangle 3"/>
          <p:cNvSpPr>
            <a:spLocks noGrp="1" noChangeArrowheads="1"/>
          </p:cNvSpPr>
          <p:nvPr>
            <p:ph type="body" idx="1"/>
          </p:nvPr>
        </p:nvSpPr>
        <p:spPr>
          <a:xfrm>
            <a:off x="228600" y="990600"/>
            <a:ext cx="8610600" cy="5791200"/>
          </a:xfrm>
          <a:noFill/>
          <a:ln/>
        </p:spPr>
        <p:txBody>
          <a:bodyPr/>
          <a:lstStyle/>
          <a:p>
            <a:pPr>
              <a:buFontTx/>
              <a:buNone/>
            </a:pPr>
            <a:r>
              <a:rPr lang="de-CH" dirty="0"/>
              <a:t>Given the following:</a:t>
            </a:r>
          </a:p>
          <a:p>
            <a:pPr>
              <a:buFontTx/>
              <a:buNone/>
            </a:pPr>
            <a:r>
              <a:rPr lang="de-CH" sz="2400" dirty="0"/>
              <a:t>				        </a:t>
            </a:r>
            <a:r>
              <a:rPr lang="de-CH" sz="2400" u="sng" dirty="0">
                <a:solidFill>
                  <a:srgbClr val="00279F"/>
                </a:solidFill>
              </a:rPr>
              <a:t>Cost</a:t>
            </a:r>
            <a:r>
              <a:rPr lang="de-CH" sz="2400" dirty="0"/>
              <a:t>      </a:t>
            </a:r>
            <a:r>
              <a:rPr lang="de-CH" sz="2400" u="sng" dirty="0">
                <a:solidFill>
                  <a:srgbClr val="00279F"/>
                </a:solidFill>
              </a:rPr>
              <a:t>Probability</a:t>
            </a:r>
            <a:endParaRPr lang="de-CH" sz="2400" dirty="0"/>
          </a:p>
          <a:p>
            <a:pPr>
              <a:buFontTx/>
              <a:buNone/>
            </a:pPr>
            <a:r>
              <a:rPr lang="de-CH" sz="2400" dirty="0"/>
              <a:t>			Optimistic  $100,000	   0.20</a:t>
            </a:r>
          </a:p>
          <a:p>
            <a:pPr>
              <a:buFontTx/>
              <a:buNone/>
            </a:pPr>
            <a:r>
              <a:rPr lang="de-CH" sz="2400" dirty="0"/>
              <a:t>			Most likely $130,000	   0.60</a:t>
            </a:r>
          </a:p>
          <a:p>
            <a:pPr>
              <a:buFontTx/>
              <a:buNone/>
            </a:pPr>
            <a:r>
              <a:rPr lang="de-CH" sz="2400" dirty="0"/>
              <a:t>			Pessimistic $180,000	   0.20</a:t>
            </a:r>
          </a:p>
          <a:p>
            <a:pPr>
              <a:buFontTx/>
              <a:buNone/>
            </a:pPr>
            <a:r>
              <a:rPr lang="de-CH" sz="2400" dirty="0"/>
              <a:t>Expected Value Calculation:</a:t>
            </a:r>
          </a:p>
          <a:p>
            <a:pPr>
              <a:buFontTx/>
              <a:buNone/>
            </a:pPr>
            <a:r>
              <a:rPr lang="de-CH" sz="2400" dirty="0"/>
              <a:t>	 Optimistic	$100,000 x 0.20	= 20,000</a:t>
            </a:r>
          </a:p>
          <a:p>
            <a:pPr>
              <a:buFontTx/>
              <a:buNone/>
            </a:pPr>
            <a:r>
              <a:rPr lang="de-CH" sz="2400" dirty="0"/>
              <a:t>	 Most likely $130,000 x 0.60	= 78,000</a:t>
            </a:r>
          </a:p>
          <a:p>
            <a:pPr>
              <a:buFontTx/>
              <a:buNone/>
            </a:pPr>
            <a:r>
              <a:rPr lang="de-CH" sz="2400" dirty="0"/>
              <a:t>	 Pessimistic $180,000 x 0.20	= </a:t>
            </a:r>
            <a:r>
              <a:rPr lang="de-CH" sz="2400" u="sng" dirty="0"/>
              <a:t>36,000</a:t>
            </a:r>
          </a:p>
          <a:p>
            <a:pPr>
              <a:buFontTx/>
              <a:buNone/>
            </a:pPr>
            <a:r>
              <a:rPr lang="de-CH" sz="2400" b="1" dirty="0"/>
              <a:t>Expected Monitary Value		 $134,000</a:t>
            </a:r>
          </a:p>
        </p:txBody>
      </p:sp>
      <p:sp>
        <p:nvSpPr>
          <p:cNvPr id="118788" name="Rectangle 4"/>
          <p:cNvSpPr>
            <a:spLocks noChangeArrowheads="1"/>
          </p:cNvSpPr>
          <p:nvPr/>
        </p:nvSpPr>
        <p:spPr bwMode="auto">
          <a:xfrm>
            <a:off x="207963" y="5816600"/>
            <a:ext cx="5561012" cy="71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sz="2000"/>
              <a:t>(*EMV = </a:t>
            </a:r>
            <a:r>
              <a:rPr lang="de-CH" sz="2000" u="sng"/>
              <a:t>Opt imistic + 4(most likely) + Pessimistic)</a:t>
            </a:r>
          </a:p>
          <a:p>
            <a:r>
              <a:rPr lang="de-CH" sz="2000" u="sng"/>
              <a:t>			</a:t>
            </a:r>
            <a:r>
              <a:rPr lang="de-CH" sz="2000"/>
              <a:t>6             </a:t>
            </a:r>
          </a:p>
        </p:txBody>
      </p:sp>
      <p:sp>
        <p:nvSpPr>
          <p:cNvPr id="118789" name="Rectangle 5"/>
          <p:cNvSpPr>
            <a:spLocks noChangeArrowheads="1"/>
          </p:cNvSpPr>
          <p:nvPr/>
        </p:nvSpPr>
        <p:spPr bwMode="auto">
          <a:xfrm>
            <a:off x="284163" y="6524625"/>
            <a:ext cx="3584575" cy="37623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sz="1800"/>
              <a:t>* formula if probability is not known</a:t>
            </a:r>
          </a:p>
        </p:txBody>
      </p:sp>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noFill/>
          <a:ln/>
        </p:spPr>
        <p:txBody>
          <a:bodyPr/>
          <a:lstStyle/>
          <a:p>
            <a:r>
              <a:rPr lang="de-CH" sz="4000" dirty="0"/>
              <a:t>EMV </a:t>
            </a:r>
            <a:r>
              <a:rPr lang="de-CH" sz="4000" dirty="0">
                <a:solidFill>
                  <a:schemeClr val="tx1"/>
                </a:solidFill>
              </a:rPr>
              <a:t>Example</a:t>
            </a:r>
          </a:p>
        </p:txBody>
      </p:sp>
      <p:sp>
        <p:nvSpPr>
          <p:cNvPr id="120835" name="Rectangle 3"/>
          <p:cNvSpPr>
            <a:spLocks noGrp="1" noChangeArrowheads="1"/>
          </p:cNvSpPr>
          <p:nvPr>
            <p:ph type="body" idx="1"/>
          </p:nvPr>
        </p:nvSpPr>
        <p:spPr>
          <a:noFill/>
          <a:ln/>
        </p:spPr>
        <p:txBody>
          <a:bodyPr/>
          <a:lstStyle/>
          <a:p>
            <a:r>
              <a:rPr lang="de-CH"/>
              <a:t>If no probabilities are given, use</a:t>
            </a:r>
          </a:p>
          <a:p>
            <a:pPr lvl="1">
              <a:buFontTx/>
              <a:buNone/>
            </a:pPr>
            <a:r>
              <a:rPr lang="de-CH"/>
              <a:t>EMV=(Opt + 4*ML + Pes)/6</a:t>
            </a:r>
          </a:p>
          <a:p>
            <a:r>
              <a:rPr lang="de-CH"/>
              <a:t>EMV= ($100 +4*$130+$180)*1000/6</a:t>
            </a:r>
          </a:p>
          <a:p>
            <a:pPr>
              <a:buFontTx/>
              <a:buNone/>
            </a:pPr>
            <a:r>
              <a:rPr lang="de-CH"/>
              <a:t>			= $133,333</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 calcmode="lin" valueType="num">
                                      <p:cBhvr additive="base">
                                        <p:cTn id="7" dur="500" fill="hold"/>
                                        <p:tgtEl>
                                          <p:spTgt spid="12083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2083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20835">
                                            <p:txEl>
                                              <p:pRg st="1" end="1"/>
                                            </p:txEl>
                                          </p:spTgt>
                                        </p:tgtEl>
                                        <p:attrNameLst>
                                          <p:attrName>style.visibility</p:attrName>
                                        </p:attrNameLst>
                                      </p:cBhvr>
                                      <p:to>
                                        <p:strVal val="visible"/>
                                      </p:to>
                                    </p:set>
                                    <p:anim calcmode="lin" valueType="num">
                                      <p:cBhvr additive="base">
                                        <p:cTn id="11" dur="500" fill="hold"/>
                                        <p:tgtEl>
                                          <p:spTgt spid="120835">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2083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20835">
                                            <p:txEl>
                                              <p:pRg st="2" end="2"/>
                                            </p:txEl>
                                          </p:spTgt>
                                        </p:tgtEl>
                                        <p:attrNameLst>
                                          <p:attrName>style.visibility</p:attrName>
                                        </p:attrNameLst>
                                      </p:cBhvr>
                                      <p:to>
                                        <p:strVal val="visible"/>
                                      </p:to>
                                    </p:set>
                                    <p:anim calcmode="lin" valueType="num">
                                      <p:cBhvr additive="base">
                                        <p:cTn id="17" dur="500" fill="hold"/>
                                        <p:tgtEl>
                                          <p:spTgt spid="120835">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20835">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2" fill="hold" grpId="0" nodeType="clickEffect">
                                  <p:stCondLst>
                                    <p:cond delay="0"/>
                                  </p:stCondLst>
                                  <p:childTnLst>
                                    <p:set>
                                      <p:cBhvr>
                                        <p:cTn id="22" dur="1" fill="hold">
                                          <p:stCondLst>
                                            <p:cond delay="0"/>
                                          </p:stCondLst>
                                        </p:cTn>
                                        <p:tgtEl>
                                          <p:spTgt spid="120835">
                                            <p:txEl>
                                              <p:pRg st="3" end="3"/>
                                            </p:txEl>
                                          </p:spTgt>
                                        </p:tgtEl>
                                        <p:attrNameLst>
                                          <p:attrName>style.visibility</p:attrName>
                                        </p:attrNameLst>
                                      </p:cBhvr>
                                      <p:to>
                                        <p:strVal val="visible"/>
                                      </p:to>
                                    </p:set>
                                    <p:anim calcmode="lin" valueType="num">
                                      <p:cBhvr additive="base">
                                        <p:cTn id="23" dur="500" fill="hold"/>
                                        <p:tgtEl>
                                          <p:spTgt spid="120835">
                                            <p:txEl>
                                              <p:pRg st="3" end="3"/>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2083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a:noFill/>
          <a:ln/>
        </p:spPr>
        <p:txBody>
          <a:bodyPr/>
          <a:lstStyle/>
          <a:p>
            <a:pPr algn="l"/>
            <a:r>
              <a:rPr lang="de-CH" u="sng" dirty="0"/>
              <a:t>Descriptive Statistics</a:t>
            </a:r>
          </a:p>
        </p:txBody>
      </p:sp>
      <p:sp>
        <p:nvSpPr>
          <p:cNvPr id="122883" name="Rectangle 3"/>
          <p:cNvSpPr>
            <a:spLocks noGrp="1" noChangeArrowheads="1"/>
          </p:cNvSpPr>
          <p:nvPr>
            <p:ph type="body" idx="1"/>
          </p:nvPr>
        </p:nvSpPr>
        <p:spPr>
          <a:noFill/>
          <a:ln/>
        </p:spPr>
        <p:txBody>
          <a:bodyPr/>
          <a:lstStyle/>
          <a:p>
            <a:r>
              <a:rPr lang="de-CH">
                <a:solidFill>
                  <a:srgbClr val="00279F"/>
                </a:solidFill>
              </a:rPr>
              <a:t>Mean</a:t>
            </a:r>
          </a:p>
          <a:p>
            <a:r>
              <a:rPr lang="de-CH">
                <a:solidFill>
                  <a:srgbClr val="00279F"/>
                </a:solidFill>
              </a:rPr>
              <a:t>Mode</a:t>
            </a:r>
          </a:p>
          <a:p>
            <a:r>
              <a:rPr lang="de-CH">
                <a:solidFill>
                  <a:srgbClr val="00279F"/>
                </a:solidFill>
              </a:rPr>
              <a:t>Median</a:t>
            </a:r>
          </a:p>
          <a:p>
            <a:r>
              <a:rPr lang="de-CH">
                <a:solidFill>
                  <a:srgbClr val="00279F"/>
                </a:solidFill>
              </a:rPr>
              <a:t>Variance</a:t>
            </a:r>
          </a:p>
          <a:p>
            <a:r>
              <a:rPr lang="de-CH">
                <a:solidFill>
                  <a:srgbClr val="00279F"/>
                </a:solidFill>
              </a:rPr>
              <a:t>Standard Deviation</a:t>
            </a:r>
          </a:p>
          <a:p>
            <a:r>
              <a:rPr lang="de-CH">
                <a:solidFill>
                  <a:srgbClr val="00279F"/>
                </a:solidFill>
              </a:rPr>
              <a:t>Range</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ChangeArrowheads="1"/>
          </p:cNvSpPr>
          <p:nvPr/>
        </p:nvSpPr>
        <p:spPr bwMode="auto">
          <a:xfrm>
            <a:off x="228600" y="457200"/>
            <a:ext cx="8001000" cy="5133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30000"/>
              </a:spcBef>
            </a:pPr>
            <a:r>
              <a:rPr lang="de-CH" sz="1600" b="1"/>
              <a:t>Descriptive Statistics Example</a:t>
            </a:r>
            <a:endParaRPr lang="de-CH" sz="1200"/>
          </a:p>
          <a:p>
            <a:pPr>
              <a:spcBef>
                <a:spcPct val="30000"/>
              </a:spcBef>
            </a:pPr>
            <a:endParaRPr lang="de-CH" sz="1200"/>
          </a:p>
          <a:p>
            <a:pPr>
              <a:spcBef>
                <a:spcPct val="30000"/>
              </a:spcBef>
            </a:pPr>
            <a:endParaRPr lang="de-CH" sz="1200" b="1"/>
          </a:p>
          <a:p>
            <a:pPr>
              <a:spcBef>
                <a:spcPct val="30000"/>
              </a:spcBef>
            </a:pPr>
            <a:r>
              <a:rPr lang="de-CH" sz="1600">
                <a:latin typeface="Arial" panose="020B0604020202020204" pitchFamily="34" charset="0"/>
              </a:rPr>
              <a:t>Test scores are 10, 20, 25, 40, 45, 45, 50, 55, 55, 60, 60, 60, 65, 65, 65, 70, 70, 70, 70, 70, 75, 80, 80, 85, 90, 90, 90, 95, 100</a:t>
            </a:r>
          </a:p>
          <a:p>
            <a:pPr>
              <a:spcBef>
                <a:spcPct val="30000"/>
              </a:spcBef>
            </a:pPr>
            <a:r>
              <a:rPr lang="de-CH" sz="1600">
                <a:latin typeface="Arial" panose="020B0604020202020204" pitchFamily="34" charset="0"/>
              </a:rPr>
              <a:t>Mean: number obtained by dividing the sum of a set of quantities by the number of quantities in the set.  (answer is 1855 / 29=64)</a:t>
            </a:r>
          </a:p>
          <a:p>
            <a:pPr>
              <a:spcBef>
                <a:spcPct val="30000"/>
              </a:spcBef>
            </a:pPr>
            <a:r>
              <a:rPr lang="de-CH" sz="1600">
                <a:latin typeface="Arial" panose="020B0604020202020204" pitchFamily="34" charset="0"/>
              </a:rPr>
              <a:t>Mode: value or item occurring most frequently in a series of observations. (answer is 70 -it occurs 5 times)</a:t>
            </a:r>
          </a:p>
          <a:p>
            <a:pPr>
              <a:spcBef>
                <a:spcPct val="30000"/>
              </a:spcBef>
            </a:pPr>
            <a:r>
              <a:rPr lang="de-CH" sz="1600">
                <a:latin typeface="Arial" panose="020B0604020202020204" pitchFamily="34" charset="0"/>
              </a:rPr>
              <a:t>Median:  middle value in a distribution, above and below which lie an equal number of values (answer is 65)</a:t>
            </a:r>
          </a:p>
          <a:p>
            <a:pPr>
              <a:spcBef>
                <a:spcPct val="30000"/>
              </a:spcBef>
            </a:pPr>
            <a:r>
              <a:rPr lang="de-CH" sz="1600">
                <a:latin typeface="Arial" panose="020B0604020202020204" pitchFamily="34" charset="0"/>
              </a:rPr>
              <a:t>Variance:  average of the squares of the variations from the mean of a frequency distribution. (answer is 486.4)</a:t>
            </a:r>
          </a:p>
          <a:p>
            <a:pPr>
              <a:spcBef>
                <a:spcPct val="30000"/>
              </a:spcBef>
            </a:pPr>
            <a:endParaRPr lang="de-CH" sz="1600">
              <a:latin typeface="Arial" panose="020B0604020202020204" pitchFamily="34" charset="0"/>
            </a:endParaRPr>
          </a:p>
          <a:p>
            <a:pPr>
              <a:spcBef>
                <a:spcPct val="30000"/>
              </a:spcBef>
            </a:pPr>
            <a:endParaRPr lang="de-CH" sz="1600">
              <a:latin typeface="Arial" panose="020B0604020202020204" pitchFamily="34" charset="0"/>
            </a:endParaRPr>
          </a:p>
          <a:p>
            <a:pPr>
              <a:spcBef>
                <a:spcPct val="30000"/>
              </a:spcBef>
            </a:pPr>
            <a:r>
              <a:rPr lang="de-CH" sz="1600">
                <a:latin typeface="Arial" panose="020B0604020202020204" pitchFamily="34" charset="0"/>
              </a:rPr>
              <a:t>Standard deviation:  square root of the variance. (answer is 22)</a:t>
            </a:r>
          </a:p>
          <a:p>
            <a:pPr>
              <a:spcBef>
                <a:spcPct val="30000"/>
              </a:spcBef>
            </a:pPr>
            <a:r>
              <a:rPr lang="de-CH" sz="1600">
                <a:latin typeface="Arial" panose="020B0604020202020204" pitchFamily="34" charset="0"/>
              </a:rPr>
              <a:t>Range:  measure of the dispersion equal to the difference or interval between the smallest and the largest of the set of quantities. (answer is 90 or 100-10)</a:t>
            </a:r>
          </a:p>
        </p:txBody>
      </p:sp>
    </p:spTree>
  </p:cSld>
  <p:clrMapOvr>
    <a:masterClrMapping/>
  </p:clrMapOvr>
  <p:transition>
    <p:zo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noFill/>
          <a:ln/>
        </p:spPr>
        <p:txBody>
          <a:bodyPr/>
          <a:lstStyle/>
          <a:p>
            <a:r>
              <a:rPr lang="de-CH"/>
              <a:t>Approximations</a:t>
            </a:r>
          </a:p>
        </p:txBody>
      </p:sp>
      <p:sp>
        <p:nvSpPr>
          <p:cNvPr id="126979" name="Rectangle 3"/>
          <p:cNvSpPr>
            <a:spLocks noGrp="1" noChangeArrowheads="1"/>
          </p:cNvSpPr>
          <p:nvPr>
            <p:ph type="body" idx="1"/>
          </p:nvPr>
        </p:nvSpPr>
        <p:spPr>
          <a:noFill/>
          <a:ln/>
        </p:spPr>
        <p:txBody>
          <a:bodyPr/>
          <a:lstStyle/>
          <a:p>
            <a:r>
              <a:rPr lang="de-CH"/>
              <a:t>Mean = (Opt + 4*ML + Pes)/6</a:t>
            </a:r>
          </a:p>
          <a:p>
            <a:r>
              <a:rPr lang="de-CH"/>
              <a:t>SD = (Max - Min)/6</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a:xfrm>
            <a:off x="762000" y="0"/>
            <a:ext cx="7772400" cy="1143000"/>
          </a:xfrm>
          <a:noFill/>
          <a:ln/>
        </p:spPr>
        <p:txBody>
          <a:bodyPr/>
          <a:lstStyle/>
          <a:p>
            <a:r>
              <a:rPr lang="de-CH"/>
              <a:t>Exercise</a:t>
            </a:r>
          </a:p>
        </p:txBody>
      </p:sp>
      <p:graphicFrame>
        <p:nvGraphicFramePr>
          <p:cNvPr id="129027" name="Object 3">
            <a:hlinkClick r:id="" action="ppaction://ole?verb=0"/>
          </p:cNvPr>
          <p:cNvGraphicFramePr>
            <a:graphicFrameLocks/>
          </p:cNvGraphicFramePr>
          <p:nvPr/>
        </p:nvGraphicFramePr>
        <p:xfrm>
          <a:off x="436563" y="1825625"/>
          <a:ext cx="8750300" cy="4181475"/>
        </p:xfrm>
        <a:graphic>
          <a:graphicData uri="http://schemas.openxmlformats.org/presentationml/2006/ole">
            <p:oleObj spid="_x0000_s129031" name="Document" r:id="rId4" imgW="8750300" imgH="4181475" progId="Word.Document.8">
              <p:embed/>
            </p:oleObj>
          </a:graphicData>
        </a:graphic>
      </p:graphicFrame>
    </p:spTree>
  </p:cSld>
  <p:clrMapOvr>
    <a:masterClrMapping/>
  </p:clrMapOvr>
  <p:transition>
    <p:zo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685800" y="609600"/>
            <a:ext cx="7772400" cy="922338"/>
          </a:xfrm>
          <a:noFill/>
          <a:ln/>
        </p:spPr>
        <p:txBody>
          <a:bodyPr/>
          <a:lstStyle/>
          <a:p>
            <a:r>
              <a:rPr lang="de-CH"/>
              <a:t>So What?</a:t>
            </a:r>
          </a:p>
        </p:txBody>
      </p:sp>
      <p:sp>
        <p:nvSpPr>
          <p:cNvPr id="131075" name="Rectangle 3"/>
          <p:cNvSpPr>
            <a:spLocks noGrp="1" noChangeArrowheads="1"/>
          </p:cNvSpPr>
          <p:nvPr>
            <p:ph type="body" idx="1"/>
          </p:nvPr>
        </p:nvSpPr>
        <p:spPr>
          <a:xfrm>
            <a:off x="685800" y="1174750"/>
            <a:ext cx="7772400" cy="4921250"/>
          </a:xfrm>
          <a:noFill/>
          <a:ln/>
        </p:spPr>
        <p:txBody>
          <a:bodyPr/>
          <a:lstStyle/>
          <a:p>
            <a:r>
              <a:rPr lang="de-CH"/>
              <a:t>Normal Distribution</a:t>
            </a:r>
          </a:p>
          <a:p>
            <a:pPr lvl="1"/>
            <a:r>
              <a:rPr lang="de-CH"/>
              <a:t>Mean is expected value</a:t>
            </a:r>
          </a:p>
          <a:p>
            <a:pPr lvl="1"/>
            <a:r>
              <a:rPr lang="de-CH"/>
              <a:t>Mean = Mode = Median</a:t>
            </a:r>
          </a:p>
          <a:p>
            <a:pPr lvl="1"/>
            <a:r>
              <a:rPr lang="de-CH"/>
              <a:t>Standard deviation is a measure of dispersion about the mean</a:t>
            </a:r>
          </a:p>
          <a:p>
            <a:pPr lvl="2"/>
            <a:r>
              <a:rPr lang="de-CH"/>
              <a:t>68.27% of cases occur between Mean + SD and Mean - SD</a:t>
            </a:r>
          </a:p>
          <a:p>
            <a:pPr lvl="2"/>
            <a:r>
              <a:rPr lang="de-CH"/>
              <a:t>95.45% of cases occur between Mean+2SD and Mean-2SD</a:t>
            </a:r>
          </a:p>
          <a:p>
            <a:pPr lvl="2"/>
            <a:r>
              <a:rPr lang="de-CH"/>
              <a:t>99.73% of cases occur between Mean+3sd and Mean-3SD</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anim calcmode="lin" valueType="num">
                                      <p:cBhvr additive="base">
                                        <p:cTn id="7" dur="500" fill="hold"/>
                                        <p:tgtEl>
                                          <p:spTgt spid="13107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3107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31075">
                                            <p:txEl>
                                              <p:pRg st="1" end="1"/>
                                            </p:txEl>
                                          </p:spTgt>
                                        </p:tgtEl>
                                        <p:attrNameLst>
                                          <p:attrName>style.visibility</p:attrName>
                                        </p:attrNameLst>
                                      </p:cBhvr>
                                      <p:to>
                                        <p:strVal val="visible"/>
                                      </p:to>
                                    </p:set>
                                    <p:anim calcmode="lin" valueType="num">
                                      <p:cBhvr additive="base">
                                        <p:cTn id="11" dur="500" fill="hold"/>
                                        <p:tgtEl>
                                          <p:spTgt spid="131075">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3107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31075">
                                            <p:txEl>
                                              <p:pRg st="2" end="2"/>
                                            </p:txEl>
                                          </p:spTgt>
                                        </p:tgtEl>
                                        <p:attrNameLst>
                                          <p:attrName>style.visibility</p:attrName>
                                        </p:attrNameLst>
                                      </p:cBhvr>
                                      <p:to>
                                        <p:strVal val="visible"/>
                                      </p:to>
                                    </p:set>
                                    <p:anim calcmode="lin" valueType="num">
                                      <p:cBhvr additive="base">
                                        <p:cTn id="15" dur="500" fill="hold"/>
                                        <p:tgtEl>
                                          <p:spTgt spid="131075">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31075">
                                            <p:txEl>
                                              <p:pRg st="2" end="2"/>
                                            </p:txEl>
                                          </p:spTgt>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31075">
                                            <p:txEl>
                                              <p:pRg st="3" end="3"/>
                                            </p:txEl>
                                          </p:spTgt>
                                        </p:tgtEl>
                                        <p:attrNameLst>
                                          <p:attrName>style.visibility</p:attrName>
                                        </p:attrNameLst>
                                      </p:cBhvr>
                                      <p:to>
                                        <p:strVal val="visible"/>
                                      </p:to>
                                    </p:set>
                                    <p:anim calcmode="lin" valueType="num">
                                      <p:cBhvr additive="base">
                                        <p:cTn id="19" dur="500" fill="hold"/>
                                        <p:tgtEl>
                                          <p:spTgt spid="131075">
                                            <p:txEl>
                                              <p:pRg st="3" end="3"/>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31075">
                                            <p:txEl>
                                              <p:pRg st="3" end="3"/>
                                            </p:txEl>
                                          </p:spTgt>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31075">
                                            <p:txEl>
                                              <p:pRg st="4" end="4"/>
                                            </p:txEl>
                                          </p:spTgt>
                                        </p:tgtEl>
                                        <p:attrNameLst>
                                          <p:attrName>style.visibility</p:attrName>
                                        </p:attrNameLst>
                                      </p:cBhvr>
                                      <p:to>
                                        <p:strVal val="visible"/>
                                      </p:to>
                                    </p:set>
                                    <p:anim calcmode="lin" valueType="num">
                                      <p:cBhvr additive="base">
                                        <p:cTn id="23" dur="500" fill="hold"/>
                                        <p:tgtEl>
                                          <p:spTgt spid="131075">
                                            <p:txEl>
                                              <p:pRg st="4" end="4"/>
                                            </p:txEl>
                                          </p:spTgt>
                                        </p:tgtEl>
                                        <p:attrNameLst>
                                          <p:attrName>ppt_x</p:attrName>
                                        </p:attrNameLst>
                                      </p:cBhvr>
                                      <p:tavLst>
                                        <p:tav tm="0">
                                          <p:val>
                                            <p:strVal val="1+#ppt_w/2"/>
                                          </p:val>
                                        </p:tav>
                                        <p:tav tm="100000">
                                          <p:val>
                                            <p:strVal val="#ppt_x"/>
                                          </p:val>
                                        </p:tav>
                                      </p:tavLst>
                                    </p:anim>
                                    <p:anim calcmode="lin" valueType="num">
                                      <p:cBhvr additive="base">
                                        <p:cTn id="24" dur="500" fill="hold"/>
                                        <p:tgtEl>
                                          <p:spTgt spid="131075">
                                            <p:txEl>
                                              <p:pRg st="4" end="4"/>
                                            </p:txEl>
                                          </p:spTgt>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131075">
                                            <p:txEl>
                                              <p:pRg st="5" end="5"/>
                                            </p:txEl>
                                          </p:spTgt>
                                        </p:tgtEl>
                                        <p:attrNameLst>
                                          <p:attrName>style.visibility</p:attrName>
                                        </p:attrNameLst>
                                      </p:cBhvr>
                                      <p:to>
                                        <p:strVal val="visible"/>
                                      </p:to>
                                    </p:set>
                                    <p:anim calcmode="lin" valueType="num">
                                      <p:cBhvr additive="base">
                                        <p:cTn id="27" dur="500" fill="hold"/>
                                        <p:tgtEl>
                                          <p:spTgt spid="131075">
                                            <p:txEl>
                                              <p:pRg st="5" end="5"/>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31075">
                                            <p:txEl>
                                              <p:pRg st="5" end="5"/>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31075">
                                            <p:txEl>
                                              <p:pRg st="6" end="6"/>
                                            </p:txEl>
                                          </p:spTgt>
                                        </p:tgtEl>
                                        <p:attrNameLst>
                                          <p:attrName>style.visibility</p:attrName>
                                        </p:attrNameLst>
                                      </p:cBhvr>
                                      <p:to>
                                        <p:strVal val="visible"/>
                                      </p:to>
                                    </p:set>
                                    <p:anim calcmode="lin" valueType="num">
                                      <p:cBhvr additive="base">
                                        <p:cTn id="31" dur="500" fill="hold"/>
                                        <p:tgtEl>
                                          <p:spTgt spid="131075">
                                            <p:txEl>
                                              <p:pRg st="6" end="6"/>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31075">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3122" name="Object 2">
            <a:hlinkClick r:id="" action="ppaction://ole?verb=0"/>
          </p:cNvPr>
          <p:cNvGraphicFramePr>
            <a:graphicFrameLocks/>
          </p:cNvGraphicFramePr>
          <p:nvPr/>
        </p:nvGraphicFramePr>
        <p:xfrm>
          <a:off x="530225" y="817563"/>
          <a:ext cx="8385175" cy="4724400"/>
        </p:xfrm>
        <a:graphic>
          <a:graphicData uri="http://schemas.openxmlformats.org/presentationml/2006/ole">
            <p:oleObj spid="_x0000_s133143" name="Bitmap Image" r:id="rId4" imgW="8385175" imgH="4724400" progId="PBrush">
              <p:embed/>
            </p:oleObj>
          </a:graphicData>
        </a:graphic>
      </p:graphicFrame>
      <p:sp>
        <p:nvSpPr>
          <p:cNvPr id="133123" name="Rectangle 3"/>
          <p:cNvSpPr>
            <a:spLocks noChangeArrowheads="1"/>
          </p:cNvSpPr>
          <p:nvPr/>
        </p:nvSpPr>
        <p:spPr bwMode="auto">
          <a:xfrm>
            <a:off x="3917950" y="501650"/>
            <a:ext cx="957263"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latin typeface="Arial" panose="020B0604020202020204" pitchFamily="34" charset="0"/>
              </a:rPr>
              <a:t>Mean</a:t>
            </a:r>
          </a:p>
        </p:txBody>
      </p:sp>
      <p:sp>
        <p:nvSpPr>
          <p:cNvPr id="133124" name="Rectangle 4"/>
          <p:cNvSpPr>
            <a:spLocks noChangeArrowheads="1"/>
          </p:cNvSpPr>
          <p:nvPr/>
        </p:nvSpPr>
        <p:spPr bwMode="auto">
          <a:xfrm>
            <a:off x="5637213" y="5167313"/>
            <a:ext cx="962025" cy="346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de-CH" sz="1600">
                <a:latin typeface="Arial" panose="020B0604020202020204" pitchFamily="34" charset="0"/>
              </a:rPr>
              <a:t>+ SD</a:t>
            </a:r>
          </a:p>
        </p:txBody>
      </p:sp>
      <p:sp>
        <p:nvSpPr>
          <p:cNvPr id="133125" name="Rectangle 5"/>
          <p:cNvSpPr>
            <a:spLocks noChangeArrowheads="1"/>
          </p:cNvSpPr>
          <p:nvPr/>
        </p:nvSpPr>
        <p:spPr bwMode="auto">
          <a:xfrm>
            <a:off x="6764338" y="5203825"/>
            <a:ext cx="962025" cy="346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de-CH" sz="1600">
                <a:latin typeface="Arial" panose="020B0604020202020204" pitchFamily="34" charset="0"/>
              </a:rPr>
              <a:t>+ 2SD</a:t>
            </a:r>
          </a:p>
        </p:txBody>
      </p:sp>
      <p:sp>
        <p:nvSpPr>
          <p:cNvPr id="133126" name="Rectangle 6"/>
          <p:cNvSpPr>
            <a:spLocks noChangeArrowheads="1"/>
          </p:cNvSpPr>
          <p:nvPr/>
        </p:nvSpPr>
        <p:spPr bwMode="auto">
          <a:xfrm>
            <a:off x="7659688" y="5238750"/>
            <a:ext cx="962025" cy="346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de-CH" sz="1600">
                <a:latin typeface="Arial" panose="020B0604020202020204" pitchFamily="34" charset="0"/>
              </a:rPr>
              <a:t>+ 3SD</a:t>
            </a:r>
          </a:p>
        </p:txBody>
      </p:sp>
      <p:sp>
        <p:nvSpPr>
          <p:cNvPr id="133127" name="Rectangle 7"/>
          <p:cNvSpPr>
            <a:spLocks noChangeArrowheads="1"/>
          </p:cNvSpPr>
          <p:nvPr/>
        </p:nvSpPr>
        <p:spPr bwMode="auto">
          <a:xfrm>
            <a:off x="2352675" y="5086350"/>
            <a:ext cx="962025" cy="346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de-CH" sz="1600">
                <a:latin typeface="Arial" panose="020B0604020202020204" pitchFamily="34" charset="0"/>
              </a:rPr>
              <a:t>- SD</a:t>
            </a:r>
          </a:p>
        </p:txBody>
      </p:sp>
      <p:sp>
        <p:nvSpPr>
          <p:cNvPr id="133128" name="Rectangle 8"/>
          <p:cNvSpPr>
            <a:spLocks noChangeArrowheads="1"/>
          </p:cNvSpPr>
          <p:nvPr/>
        </p:nvSpPr>
        <p:spPr bwMode="auto">
          <a:xfrm>
            <a:off x="1250950" y="5146675"/>
            <a:ext cx="962025" cy="346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de-CH" sz="1600">
                <a:latin typeface="Arial" panose="020B0604020202020204" pitchFamily="34" charset="0"/>
              </a:rPr>
              <a:t>- 2SD</a:t>
            </a:r>
          </a:p>
        </p:txBody>
      </p:sp>
      <p:sp>
        <p:nvSpPr>
          <p:cNvPr id="133129" name="Rectangle 9"/>
          <p:cNvSpPr>
            <a:spLocks noChangeArrowheads="1"/>
          </p:cNvSpPr>
          <p:nvPr/>
        </p:nvSpPr>
        <p:spPr bwMode="auto">
          <a:xfrm>
            <a:off x="446088" y="5111750"/>
            <a:ext cx="962025" cy="346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de-CH" sz="1600">
                <a:latin typeface="Arial" panose="020B0604020202020204" pitchFamily="34" charset="0"/>
              </a:rPr>
              <a:t>- 3SD</a:t>
            </a:r>
          </a:p>
        </p:txBody>
      </p:sp>
      <p:sp>
        <p:nvSpPr>
          <p:cNvPr id="133130" name="Rectangle 10"/>
          <p:cNvSpPr>
            <a:spLocks noChangeArrowheads="1"/>
          </p:cNvSpPr>
          <p:nvPr/>
        </p:nvSpPr>
        <p:spPr bwMode="auto">
          <a:xfrm>
            <a:off x="503238" y="849313"/>
            <a:ext cx="1762125"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latin typeface="Arial" panose="020B0604020202020204" pitchFamily="34" charset="0"/>
              </a:rPr>
              <a:t>Blue = 68%</a:t>
            </a:r>
          </a:p>
        </p:txBody>
      </p:sp>
      <p:sp>
        <p:nvSpPr>
          <p:cNvPr id="133131" name="Rectangle 11"/>
          <p:cNvSpPr>
            <a:spLocks noChangeArrowheads="1"/>
          </p:cNvSpPr>
          <p:nvPr/>
        </p:nvSpPr>
        <p:spPr bwMode="auto">
          <a:xfrm>
            <a:off x="501650" y="1314450"/>
            <a:ext cx="2955925"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latin typeface="Arial" panose="020B0604020202020204" pitchFamily="34" charset="0"/>
              </a:rPr>
              <a:t>Blue + Green = 95%</a:t>
            </a:r>
          </a:p>
        </p:txBody>
      </p:sp>
      <p:sp>
        <p:nvSpPr>
          <p:cNvPr id="133132" name="Rectangle 12"/>
          <p:cNvSpPr>
            <a:spLocks noChangeArrowheads="1"/>
          </p:cNvSpPr>
          <p:nvPr/>
        </p:nvSpPr>
        <p:spPr bwMode="auto">
          <a:xfrm>
            <a:off x="523875" y="1847850"/>
            <a:ext cx="2227263" cy="831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latin typeface="Arial" panose="020B0604020202020204" pitchFamily="34" charset="0"/>
              </a:rPr>
              <a:t>Blue + Green </a:t>
            </a:r>
          </a:p>
          <a:p>
            <a:r>
              <a:rPr lang="de-CH">
                <a:latin typeface="Arial" panose="020B0604020202020204" pitchFamily="34" charset="0"/>
              </a:rPr>
              <a:t>+ Red = 99.7%</a:t>
            </a:r>
          </a:p>
        </p:txBody>
      </p:sp>
      <p:sp>
        <p:nvSpPr>
          <p:cNvPr id="133133" name="Rectangle 13"/>
          <p:cNvSpPr>
            <a:spLocks noChangeArrowheads="1"/>
          </p:cNvSpPr>
          <p:nvPr/>
        </p:nvSpPr>
        <p:spPr bwMode="auto">
          <a:xfrm>
            <a:off x="3057525" y="5495925"/>
            <a:ext cx="2789238"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latin typeface="Arial" panose="020B0604020202020204" pitchFamily="34" charset="0"/>
              </a:rPr>
              <a:t>Normal Distribution</a:t>
            </a:r>
          </a:p>
        </p:txBody>
      </p:sp>
      <p:sp>
        <p:nvSpPr>
          <p:cNvPr id="133134" name="Rectangle 14"/>
          <p:cNvSpPr>
            <a:spLocks noChangeArrowheads="1"/>
          </p:cNvSpPr>
          <p:nvPr/>
        </p:nvSpPr>
        <p:spPr bwMode="auto">
          <a:xfrm>
            <a:off x="3197225" y="2847975"/>
            <a:ext cx="1058863"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solidFill>
                  <a:schemeClr val="bg1"/>
                </a:solidFill>
                <a:latin typeface="Arial" panose="020B0604020202020204" pitchFamily="34" charset="0"/>
              </a:rPr>
              <a:t>34.1%</a:t>
            </a:r>
          </a:p>
        </p:txBody>
      </p:sp>
      <p:sp>
        <p:nvSpPr>
          <p:cNvPr id="133135" name="Rectangle 15"/>
          <p:cNvSpPr>
            <a:spLocks noChangeArrowheads="1"/>
          </p:cNvSpPr>
          <p:nvPr/>
        </p:nvSpPr>
        <p:spPr bwMode="auto">
          <a:xfrm>
            <a:off x="4651375" y="2882900"/>
            <a:ext cx="1058863"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solidFill>
                  <a:schemeClr val="bg1"/>
                </a:solidFill>
                <a:latin typeface="Arial" panose="020B0604020202020204" pitchFamily="34" charset="0"/>
              </a:rPr>
              <a:t>34.1%</a:t>
            </a:r>
          </a:p>
        </p:txBody>
      </p:sp>
      <p:sp>
        <p:nvSpPr>
          <p:cNvPr id="133136" name="Rectangle 16"/>
          <p:cNvSpPr>
            <a:spLocks noChangeArrowheads="1"/>
          </p:cNvSpPr>
          <p:nvPr/>
        </p:nvSpPr>
        <p:spPr bwMode="auto">
          <a:xfrm>
            <a:off x="1933575" y="4138613"/>
            <a:ext cx="1058863"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solidFill>
                  <a:schemeClr val="bg1"/>
                </a:solidFill>
                <a:latin typeface="Arial" panose="020B0604020202020204" pitchFamily="34" charset="0"/>
              </a:rPr>
              <a:t>13.6%</a:t>
            </a:r>
          </a:p>
        </p:txBody>
      </p:sp>
      <p:sp>
        <p:nvSpPr>
          <p:cNvPr id="133137" name="Rectangle 17"/>
          <p:cNvSpPr>
            <a:spLocks noChangeArrowheads="1"/>
          </p:cNvSpPr>
          <p:nvPr/>
        </p:nvSpPr>
        <p:spPr bwMode="auto">
          <a:xfrm>
            <a:off x="6057900" y="4151313"/>
            <a:ext cx="1058863"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solidFill>
                  <a:schemeClr val="bg1"/>
                </a:solidFill>
                <a:latin typeface="Arial" panose="020B0604020202020204" pitchFamily="34" charset="0"/>
              </a:rPr>
              <a:t>13.6%</a:t>
            </a:r>
          </a:p>
        </p:txBody>
      </p:sp>
      <p:sp>
        <p:nvSpPr>
          <p:cNvPr id="133138" name="Rectangle 18"/>
          <p:cNvSpPr>
            <a:spLocks noChangeArrowheads="1"/>
          </p:cNvSpPr>
          <p:nvPr/>
        </p:nvSpPr>
        <p:spPr bwMode="auto">
          <a:xfrm>
            <a:off x="7426325" y="4157663"/>
            <a:ext cx="889000"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latin typeface="Arial" panose="020B0604020202020204" pitchFamily="34" charset="0"/>
              </a:rPr>
              <a:t>1.1%</a:t>
            </a:r>
          </a:p>
        </p:txBody>
      </p:sp>
      <p:sp>
        <p:nvSpPr>
          <p:cNvPr id="133139" name="Rectangle 19"/>
          <p:cNvSpPr>
            <a:spLocks noChangeArrowheads="1"/>
          </p:cNvSpPr>
          <p:nvPr/>
        </p:nvSpPr>
        <p:spPr bwMode="auto">
          <a:xfrm>
            <a:off x="561975" y="4117975"/>
            <a:ext cx="889000"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latin typeface="Arial" panose="020B0604020202020204" pitchFamily="34" charset="0"/>
              </a:rPr>
              <a:t>1.1%</a:t>
            </a:r>
          </a:p>
        </p:txBody>
      </p:sp>
    </p:spTree>
  </p:cSld>
  <p:clrMapOvr>
    <a:masterClrMapping/>
  </p:clrMapOvr>
  <p:transition>
    <p:zo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5170" name="Object 2">
            <a:hlinkClick r:id="" action="ppaction://ole?verb=0"/>
          </p:cNvPr>
          <p:cNvGraphicFramePr>
            <a:graphicFrameLocks/>
          </p:cNvGraphicFramePr>
          <p:nvPr/>
        </p:nvGraphicFramePr>
        <p:xfrm>
          <a:off x="82550" y="769938"/>
          <a:ext cx="8815388" cy="4130675"/>
        </p:xfrm>
        <a:graphic>
          <a:graphicData uri="http://schemas.openxmlformats.org/presentationml/2006/ole">
            <p:oleObj spid="_x0000_s135178" name="Bitmap Image" r:id="rId4" imgW="8815388" imgH="4130675" progId="PBrush">
              <p:embed/>
            </p:oleObj>
          </a:graphicData>
        </a:graphic>
      </p:graphicFrame>
      <p:sp>
        <p:nvSpPr>
          <p:cNvPr id="135171" name="Rectangle 3"/>
          <p:cNvSpPr>
            <a:spLocks noChangeArrowheads="1"/>
          </p:cNvSpPr>
          <p:nvPr/>
        </p:nvSpPr>
        <p:spPr bwMode="auto">
          <a:xfrm>
            <a:off x="2292350" y="431800"/>
            <a:ext cx="957263"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latin typeface="Arial" panose="020B0604020202020204" pitchFamily="34" charset="0"/>
              </a:rPr>
              <a:t>Mode</a:t>
            </a:r>
          </a:p>
        </p:txBody>
      </p:sp>
      <p:sp>
        <p:nvSpPr>
          <p:cNvPr id="135172" name="Rectangle 4"/>
          <p:cNvSpPr>
            <a:spLocks noChangeArrowheads="1"/>
          </p:cNvSpPr>
          <p:nvPr/>
        </p:nvSpPr>
        <p:spPr bwMode="auto">
          <a:xfrm>
            <a:off x="3246438" y="4454525"/>
            <a:ext cx="957262"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latin typeface="Arial" panose="020B0604020202020204" pitchFamily="34" charset="0"/>
              </a:rPr>
              <a:t>Mean</a:t>
            </a:r>
          </a:p>
        </p:txBody>
      </p:sp>
      <p:sp>
        <p:nvSpPr>
          <p:cNvPr id="135173" name="Rectangle 5"/>
          <p:cNvSpPr>
            <a:spLocks noChangeArrowheads="1"/>
          </p:cNvSpPr>
          <p:nvPr/>
        </p:nvSpPr>
        <p:spPr bwMode="auto">
          <a:xfrm>
            <a:off x="4219575" y="455613"/>
            <a:ext cx="1195388"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r>
              <a:rPr lang="de-CH">
                <a:latin typeface="Arial" panose="020B0604020202020204" pitchFamily="34" charset="0"/>
              </a:rPr>
              <a:t>Median</a:t>
            </a:r>
          </a:p>
        </p:txBody>
      </p:sp>
      <p:sp>
        <p:nvSpPr>
          <p:cNvPr id="135174" name="Rectangle 6"/>
          <p:cNvSpPr>
            <a:spLocks noChangeArrowheads="1"/>
          </p:cNvSpPr>
          <p:nvPr/>
        </p:nvSpPr>
        <p:spPr bwMode="auto">
          <a:xfrm>
            <a:off x="2079625" y="5143500"/>
            <a:ext cx="4098925" cy="4667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spcBef>
                <a:spcPct val="50000"/>
              </a:spcBef>
            </a:pPr>
            <a:r>
              <a:rPr lang="de-CH">
                <a:latin typeface="Arial" panose="020B0604020202020204" pitchFamily="34" charset="0"/>
              </a:rPr>
              <a:t>Skewed Normal Distribution</a:t>
            </a:r>
          </a:p>
        </p:txBody>
      </p:sp>
    </p:spTree>
  </p:cSld>
  <p:clrMapOvr>
    <a:masterClrMapping/>
  </p:clrMapOvr>
  <p:transition>
    <p:zo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7219"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7220"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7221"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37222" name="Rectangle 6"/>
          <p:cNvSpPr>
            <a:spLocks noGrp="1" noChangeArrowheads="1"/>
          </p:cNvSpPr>
          <p:nvPr>
            <p:ph type="title"/>
          </p:nvPr>
        </p:nvSpPr>
        <p:spPr>
          <a:xfrm>
            <a:off x="257175" y="361950"/>
            <a:ext cx="8664575" cy="638175"/>
          </a:xfrm>
          <a:noFill/>
          <a:ln/>
        </p:spPr>
        <p:txBody>
          <a:bodyPr wrap="none" anchor="t">
            <a:spAutoFit/>
          </a:bodyPr>
          <a:lstStyle/>
          <a:p>
            <a:r>
              <a:rPr lang="de-CH" sz="3600"/>
              <a:t>BETA vs. TRIANGULAR DISTRIBUTIONS</a:t>
            </a:r>
          </a:p>
        </p:txBody>
      </p:sp>
      <p:grpSp>
        <p:nvGrpSpPr>
          <p:cNvPr id="137235" name="Group 19"/>
          <p:cNvGrpSpPr>
            <a:grpSpLocks/>
          </p:cNvGrpSpPr>
          <p:nvPr/>
        </p:nvGrpSpPr>
        <p:grpSpPr bwMode="auto">
          <a:xfrm>
            <a:off x="2343150" y="2644775"/>
            <a:ext cx="0" cy="2543175"/>
            <a:chOff x="1476" y="1666"/>
            <a:chExt cx="0" cy="1602"/>
          </a:xfrm>
        </p:grpSpPr>
        <p:sp>
          <p:nvSpPr>
            <p:cNvPr id="137223" name="Line 7"/>
            <p:cNvSpPr>
              <a:spLocks noChangeShapeType="1"/>
            </p:cNvSpPr>
            <p:nvPr/>
          </p:nvSpPr>
          <p:spPr bwMode="auto">
            <a:xfrm>
              <a:off x="1476" y="1666"/>
              <a:ext cx="0" cy="19"/>
            </a:xfrm>
            <a:prstGeom prst="line">
              <a:avLst/>
            </a:prstGeom>
            <a:noFill/>
            <a:ln w="50800">
              <a:solidFill>
                <a:srgbClr val="FBFF4C"/>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24" name="Line 8"/>
            <p:cNvSpPr>
              <a:spLocks noChangeShapeType="1"/>
            </p:cNvSpPr>
            <p:nvPr/>
          </p:nvSpPr>
          <p:spPr bwMode="auto">
            <a:xfrm>
              <a:off x="1476" y="1810"/>
              <a:ext cx="0" cy="19"/>
            </a:xfrm>
            <a:prstGeom prst="line">
              <a:avLst/>
            </a:prstGeom>
            <a:noFill/>
            <a:ln w="50800">
              <a:solidFill>
                <a:srgbClr val="FBFF4C"/>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25" name="Line 9"/>
            <p:cNvSpPr>
              <a:spLocks noChangeShapeType="1"/>
            </p:cNvSpPr>
            <p:nvPr/>
          </p:nvSpPr>
          <p:spPr bwMode="auto">
            <a:xfrm>
              <a:off x="1476" y="1954"/>
              <a:ext cx="0" cy="19"/>
            </a:xfrm>
            <a:prstGeom prst="line">
              <a:avLst/>
            </a:prstGeom>
            <a:noFill/>
            <a:ln w="50800">
              <a:solidFill>
                <a:srgbClr val="FBFF4C"/>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26" name="Line 10"/>
            <p:cNvSpPr>
              <a:spLocks noChangeShapeType="1"/>
            </p:cNvSpPr>
            <p:nvPr/>
          </p:nvSpPr>
          <p:spPr bwMode="auto">
            <a:xfrm>
              <a:off x="1476" y="2098"/>
              <a:ext cx="0" cy="19"/>
            </a:xfrm>
            <a:prstGeom prst="line">
              <a:avLst/>
            </a:prstGeom>
            <a:noFill/>
            <a:ln w="50800">
              <a:solidFill>
                <a:srgbClr val="FBFF4C"/>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27" name="Line 11"/>
            <p:cNvSpPr>
              <a:spLocks noChangeShapeType="1"/>
            </p:cNvSpPr>
            <p:nvPr/>
          </p:nvSpPr>
          <p:spPr bwMode="auto">
            <a:xfrm>
              <a:off x="1476" y="2242"/>
              <a:ext cx="0" cy="19"/>
            </a:xfrm>
            <a:prstGeom prst="line">
              <a:avLst/>
            </a:prstGeom>
            <a:noFill/>
            <a:ln w="50800">
              <a:solidFill>
                <a:srgbClr val="FBFF4C"/>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28" name="Line 12"/>
            <p:cNvSpPr>
              <a:spLocks noChangeShapeType="1"/>
            </p:cNvSpPr>
            <p:nvPr/>
          </p:nvSpPr>
          <p:spPr bwMode="auto">
            <a:xfrm>
              <a:off x="1476" y="2385"/>
              <a:ext cx="0" cy="19"/>
            </a:xfrm>
            <a:prstGeom prst="line">
              <a:avLst/>
            </a:prstGeom>
            <a:noFill/>
            <a:ln w="50800">
              <a:solidFill>
                <a:srgbClr val="FBFF4C"/>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29" name="Line 13"/>
            <p:cNvSpPr>
              <a:spLocks noChangeShapeType="1"/>
            </p:cNvSpPr>
            <p:nvPr/>
          </p:nvSpPr>
          <p:spPr bwMode="auto">
            <a:xfrm>
              <a:off x="1476" y="2530"/>
              <a:ext cx="0" cy="19"/>
            </a:xfrm>
            <a:prstGeom prst="line">
              <a:avLst/>
            </a:prstGeom>
            <a:noFill/>
            <a:ln w="50800">
              <a:solidFill>
                <a:srgbClr val="FBFF4C"/>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30" name="Line 14"/>
            <p:cNvSpPr>
              <a:spLocks noChangeShapeType="1"/>
            </p:cNvSpPr>
            <p:nvPr/>
          </p:nvSpPr>
          <p:spPr bwMode="auto">
            <a:xfrm>
              <a:off x="1476" y="2674"/>
              <a:ext cx="0" cy="18"/>
            </a:xfrm>
            <a:prstGeom prst="line">
              <a:avLst/>
            </a:prstGeom>
            <a:noFill/>
            <a:ln w="50800">
              <a:solidFill>
                <a:srgbClr val="FBFF4C"/>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31" name="Line 15"/>
            <p:cNvSpPr>
              <a:spLocks noChangeShapeType="1"/>
            </p:cNvSpPr>
            <p:nvPr/>
          </p:nvSpPr>
          <p:spPr bwMode="auto">
            <a:xfrm>
              <a:off x="1476" y="2817"/>
              <a:ext cx="0" cy="19"/>
            </a:xfrm>
            <a:prstGeom prst="line">
              <a:avLst/>
            </a:prstGeom>
            <a:noFill/>
            <a:ln w="50800">
              <a:solidFill>
                <a:srgbClr val="FBFF4C"/>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32" name="Line 16"/>
            <p:cNvSpPr>
              <a:spLocks noChangeShapeType="1"/>
            </p:cNvSpPr>
            <p:nvPr/>
          </p:nvSpPr>
          <p:spPr bwMode="auto">
            <a:xfrm>
              <a:off x="1476" y="2961"/>
              <a:ext cx="0" cy="19"/>
            </a:xfrm>
            <a:prstGeom prst="line">
              <a:avLst/>
            </a:prstGeom>
            <a:noFill/>
            <a:ln w="50800">
              <a:solidFill>
                <a:srgbClr val="FBFF4C"/>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33" name="Line 17"/>
            <p:cNvSpPr>
              <a:spLocks noChangeShapeType="1"/>
            </p:cNvSpPr>
            <p:nvPr/>
          </p:nvSpPr>
          <p:spPr bwMode="auto">
            <a:xfrm>
              <a:off x="1476" y="3106"/>
              <a:ext cx="0" cy="18"/>
            </a:xfrm>
            <a:prstGeom prst="line">
              <a:avLst/>
            </a:prstGeom>
            <a:noFill/>
            <a:ln w="50800">
              <a:solidFill>
                <a:srgbClr val="FBFF4C"/>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34" name="Line 18"/>
            <p:cNvSpPr>
              <a:spLocks noChangeShapeType="1"/>
            </p:cNvSpPr>
            <p:nvPr/>
          </p:nvSpPr>
          <p:spPr bwMode="auto">
            <a:xfrm>
              <a:off x="1476" y="3249"/>
              <a:ext cx="0" cy="19"/>
            </a:xfrm>
            <a:prstGeom prst="line">
              <a:avLst/>
            </a:prstGeom>
            <a:noFill/>
            <a:ln w="50800">
              <a:solidFill>
                <a:srgbClr val="FBFF4C"/>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137236" name="Freeform 20"/>
          <p:cNvSpPr>
            <a:spLocks/>
          </p:cNvSpPr>
          <p:nvPr/>
        </p:nvSpPr>
        <p:spPr bwMode="auto">
          <a:xfrm>
            <a:off x="1212850" y="2840038"/>
            <a:ext cx="2516188" cy="2273300"/>
          </a:xfrm>
          <a:custGeom>
            <a:avLst/>
            <a:gdLst>
              <a:gd name="T0" fmla="*/ 0 w 1585"/>
              <a:gd name="T1" fmla="*/ 1423 h 1432"/>
              <a:gd name="T2" fmla="*/ 56 w 1585"/>
              <a:gd name="T3" fmla="*/ 1367 h 1432"/>
              <a:gd name="T4" fmla="*/ 112 w 1585"/>
              <a:gd name="T5" fmla="*/ 1319 h 1432"/>
              <a:gd name="T6" fmla="*/ 192 w 1585"/>
              <a:gd name="T7" fmla="*/ 1216 h 1432"/>
              <a:gd name="T8" fmla="*/ 256 w 1585"/>
              <a:gd name="T9" fmla="*/ 1071 h 1432"/>
              <a:gd name="T10" fmla="*/ 312 w 1585"/>
              <a:gd name="T11" fmla="*/ 912 h 1432"/>
              <a:gd name="T12" fmla="*/ 344 w 1585"/>
              <a:gd name="T13" fmla="*/ 744 h 1432"/>
              <a:gd name="T14" fmla="*/ 384 w 1585"/>
              <a:gd name="T15" fmla="*/ 559 h 1432"/>
              <a:gd name="T16" fmla="*/ 425 w 1585"/>
              <a:gd name="T17" fmla="*/ 368 h 1432"/>
              <a:gd name="T18" fmla="*/ 441 w 1585"/>
              <a:gd name="T19" fmla="*/ 280 h 1432"/>
              <a:gd name="T20" fmla="*/ 465 w 1585"/>
              <a:gd name="T21" fmla="*/ 215 h 1432"/>
              <a:gd name="T22" fmla="*/ 536 w 1585"/>
              <a:gd name="T23" fmla="*/ 88 h 1432"/>
              <a:gd name="T24" fmla="*/ 584 w 1585"/>
              <a:gd name="T25" fmla="*/ 40 h 1432"/>
              <a:gd name="T26" fmla="*/ 648 w 1585"/>
              <a:gd name="T27" fmla="*/ 16 h 1432"/>
              <a:gd name="T28" fmla="*/ 720 w 1585"/>
              <a:gd name="T29" fmla="*/ 0 h 1432"/>
              <a:gd name="T30" fmla="*/ 792 w 1585"/>
              <a:gd name="T31" fmla="*/ 8 h 1432"/>
              <a:gd name="T32" fmla="*/ 856 w 1585"/>
              <a:gd name="T33" fmla="*/ 40 h 1432"/>
              <a:gd name="T34" fmla="*/ 928 w 1585"/>
              <a:gd name="T35" fmla="*/ 127 h 1432"/>
              <a:gd name="T36" fmla="*/ 984 w 1585"/>
              <a:gd name="T37" fmla="*/ 240 h 1432"/>
              <a:gd name="T38" fmla="*/ 1048 w 1585"/>
              <a:gd name="T39" fmla="*/ 384 h 1432"/>
              <a:gd name="T40" fmla="*/ 1088 w 1585"/>
              <a:gd name="T41" fmla="*/ 527 h 1432"/>
              <a:gd name="T42" fmla="*/ 1128 w 1585"/>
              <a:gd name="T43" fmla="*/ 647 h 1432"/>
              <a:gd name="T44" fmla="*/ 1183 w 1585"/>
              <a:gd name="T45" fmla="*/ 832 h 1432"/>
              <a:gd name="T46" fmla="*/ 1216 w 1585"/>
              <a:gd name="T47" fmla="*/ 919 h 1432"/>
              <a:gd name="T48" fmla="*/ 1272 w 1585"/>
              <a:gd name="T49" fmla="*/ 1039 h 1432"/>
              <a:gd name="T50" fmla="*/ 1320 w 1585"/>
              <a:gd name="T51" fmla="*/ 1151 h 1432"/>
              <a:gd name="T52" fmla="*/ 1368 w 1585"/>
              <a:gd name="T53" fmla="*/ 1240 h 1432"/>
              <a:gd name="T54" fmla="*/ 1392 w 1585"/>
              <a:gd name="T55" fmla="*/ 1272 h 1432"/>
              <a:gd name="T56" fmla="*/ 1440 w 1585"/>
              <a:gd name="T57" fmla="*/ 1319 h 1432"/>
              <a:gd name="T58" fmla="*/ 1504 w 1585"/>
              <a:gd name="T59" fmla="*/ 1367 h 1432"/>
              <a:gd name="T60" fmla="*/ 1584 w 1585"/>
              <a:gd name="T61" fmla="*/ 1431 h 1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85" h="1432">
                <a:moveTo>
                  <a:pt x="0" y="1423"/>
                </a:moveTo>
                <a:lnTo>
                  <a:pt x="56" y="1367"/>
                </a:lnTo>
                <a:lnTo>
                  <a:pt x="112" y="1319"/>
                </a:lnTo>
                <a:lnTo>
                  <a:pt x="192" y="1216"/>
                </a:lnTo>
                <a:lnTo>
                  <a:pt x="256" y="1071"/>
                </a:lnTo>
                <a:lnTo>
                  <a:pt x="312" y="912"/>
                </a:lnTo>
                <a:lnTo>
                  <a:pt x="344" y="744"/>
                </a:lnTo>
                <a:lnTo>
                  <a:pt x="384" y="559"/>
                </a:lnTo>
                <a:lnTo>
                  <a:pt x="425" y="368"/>
                </a:lnTo>
                <a:lnTo>
                  <a:pt x="441" y="280"/>
                </a:lnTo>
                <a:lnTo>
                  <a:pt x="465" y="215"/>
                </a:lnTo>
                <a:lnTo>
                  <a:pt x="536" y="88"/>
                </a:lnTo>
                <a:lnTo>
                  <a:pt x="584" y="40"/>
                </a:lnTo>
                <a:lnTo>
                  <a:pt x="648" y="16"/>
                </a:lnTo>
                <a:lnTo>
                  <a:pt x="720" y="0"/>
                </a:lnTo>
                <a:lnTo>
                  <a:pt x="792" y="8"/>
                </a:lnTo>
                <a:lnTo>
                  <a:pt x="856" y="40"/>
                </a:lnTo>
                <a:lnTo>
                  <a:pt x="928" y="127"/>
                </a:lnTo>
                <a:lnTo>
                  <a:pt x="984" y="240"/>
                </a:lnTo>
                <a:lnTo>
                  <a:pt x="1048" y="384"/>
                </a:lnTo>
                <a:lnTo>
                  <a:pt x="1088" y="527"/>
                </a:lnTo>
                <a:lnTo>
                  <a:pt x="1128" y="647"/>
                </a:lnTo>
                <a:lnTo>
                  <a:pt x="1183" y="832"/>
                </a:lnTo>
                <a:lnTo>
                  <a:pt x="1216" y="919"/>
                </a:lnTo>
                <a:lnTo>
                  <a:pt x="1272" y="1039"/>
                </a:lnTo>
                <a:lnTo>
                  <a:pt x="1320" y="1151"/>
                </a:lnTo>
                <a:lnTo>
                  <a:pt x="1368" y="1240"/>
                </a:lnTo>
                <a:lnTo>
                  <a:pt x="1392" y="1272"/>
                </a:lnTo>
                <a:lnTo>
                  <a:pt x="1440" y="1319"/>
                </a:lnTo>
                <a:lnTo>
                  <a:pt x="1504" y="1367"/>
                </a:lnTo>
                <a:lnTo>
                  <a:pt x="1584" y="1431"/>
                </a:lnTo>
              </a:path>
            </a:pathLst>
          </a:custGeom>
          <a:noFill/>
          <a:ln w="25400" cap="rnd" cmpd="sng">
            <a:solidFill>
              <a:srgbClr val="B50069"/>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37" name="Line 21"/>
          <p:cNvSpPr>
            <a:spLocks noChangeShapeType="1"/>
          </p:cNvSpPr>
          <p:nvPr/>
        </p:nvSpPr>
        <p:spPr bwMode="auto">
          <a:xfrm>
            <a:off x="958850" y="5538788"/>
            <a:ext cx="3063875" cy="0"/>
          </a:xfrm>
          <a:prstGeom prst="line">
            <a:avLst/>
          </a:prstGeom>
          <a:noFill/>
          <a:ln w="762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38" name="Rectangle 22"/>
          <p:cNvSpPr>
            <a:spLocks noChangeArrowheads="1"/>
          </p:cNvSpPr>
          <p:nvPr/>
        </p:nvSpPr>
        <p:spPr bwMode="auto">
          <a:xfrm>
            <a:off x="1600200" y="2298700"/>
            <a:ext cx="1573213" cy="266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200" b="1">
                <a:latin typeface="Arial" panose="020B0604020202020204" pitchFamily="34" charset="0"/>
              </a:rPr>
              <a:t>EXPECTED VALUE</a:t>
            </a:r>
          </a:p>
        </p:txBody>
      </p:sp>
      <p:sp>
        <p:nvSpPr>
          <p:cNvPr id="137239" name="Rectangle 23"/>
          <p:cNvSpPr>
            <a:spLocks noChangeArrowheads="1"/>
          </p:cNvSpPr>
          <p:nvPr/>
        </p:nvSpPr>
        <p:spPr bwMode="auto">
          <a:xfrm>
            <a:off x="1485900" y="5678488"/>
            <a:ext cx="1635125"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COST ESTIMATE</a:t>
            </a:r>
          </a:p>
        </p:txBody>
      </p:sp>
      <p:sp>
        <p:nvSpPr>
          <p:cNvPr id="137240" name="Line 24"/>
          <p:cNvSpPr>
            <a:spLocks noChangeShapeType="1"/>
          </p:cNvSpPr>
          <p:nvPr/>
        </p:nvSpPr>
        <p:spPr bwMode="auto">
          <a:xfrm>
            <a:off x="858838" y="2265363"/>
            <a:ext cx="0" cy="3189287"/>
          </a:xfrm>
          <a:prstGeom prst="line">
            <a:avLst/>
          </a:prstGeom>
          <a:noFill/>
          <a:ln w="762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41" name="Rectangle 25"/>
          <p:cNvSpPr>
            <a:spLocks noChangeArrowheads="1"/>
          </p:cNvSpPr>
          <p:nvPr/>
        </p:nvSpPr>
        <p:spPr bwMode="auto">
          <a:xfrm>
            <a:off x="355600" y="2773363"/>
            <a:ext cx="312738"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P</a:t>
            </a:r>
          </a:p>
        </p:txBody>
      </p:sp>
      <p:sp>
        <p:nvSpPr>
          <p:cNvPr id="137242" name="Rectangle 26"/>
          <p:cNvSpPr>
            <a:spLocks noChangeArrowheads="1"/>
          </p:cNvSpPr>
          <p:nvPr/>
        </p:nvSpPr>
        <p:spPr bwMode="auto">
          <a:xfrm>
            <a:off x="355600" y="3001963"/>
            <a:ext cx="322263"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R</a:t>
            </a:r>
          </a:p>
        </p:txBody>
      </p:sp>
      <p:sp>
        <p:nvSpPr>
          <p:cNvPr id="137243" name="Rectangle 27"/>
          <p:cNvSpPr>
            <a:spLocks noChangeArrowheads="1"/>
          </p:cNvSpPr>
          <p:nvPr/>
        </p:nvSpPr>
        <p:spPr bwMode="auto">
          <a:xfrm>
            <a:off x="355600" y="3230563"/>
            <a:ext cx="331788"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O</a:t>
            </a:r>
          </a:p>
        </p:txBody>
      </p:sp>
      <p:sp>
        <p:nvSpPr>
          <p:cNvPr id="137244" name="Rectangle 28"/>
          <p:cNvSpPr>
            <a:spLocks noChangeArrowheads="1"/>
          </p:cNvSpPr>
          <p:nvPr/>
        </p:nvSpPr>
        <p:spPr bwMode="auto">
          <a:xfrm>
            <a:off x="355600" y="3457575"/>
            <a:ext cx="322263" cy="293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B</a:t>
            </a:r>
          </a:p>
        </p:txBody>
      </p:sp>
      <p:sp>
        <p:nvSpPr>
          <p:cNvPr id="137245" name="Rectangle 29"/>
          <p:cNvSpPr>
            <a:spLocks noChangeArrowheads="1"/>
          </p:cNvSpPr>
          <p:nvPr/>
        </p:nvSpPr>
        <p:spPr bwMode="auto">
          <a:xfrm>
            <a:off x="355600" y="3684588"/>
            <a:ext cx="322263"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A</a:t>
            </a:r>
          </a:p>
        </p:txBody>
      </p:sp>
      <p:sp>
        <p:nvSpPr>
          <p:cNvPr id="137246" name="Rectangle 30"/>
          <p:cNvSpPr>
            <a:spLocks noChangeArrowheads="1"/>
          </p:cNvSpPr>
          <p:nvPr/>
        </p:nvSpPr>
        <p:spPr bwMode="auto">
          <a:xfrm>
            <a:off x="355600" y="3914775"/>
            <a:ext cx="322263" cy="293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B</a:t>
            </a:r>
          </a:p>
        </p:txBody>
      </p:sp>
      <p:sp>
        <p:nvSpPr>
          <p:cNvPr id="137247" name="Rectangle 31"/>
          <p:cNvSpPr>
            <a:spLocks noChangeArrowheads="1"/>
          </p:cNvSpPr>
          <p:nvPr/>
        </p:nvSpPr>
        <p:spPr bwMode="auto">
          <a:xfrm>
            <a:off x="355600" y="4141788"/>
            <a:ext cx="242888"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I</a:t>
            </a:r>
          </a:p>
        </p:txBody>
      </p:sp>
      <p:sp>
        <p:nvSpPr>
          <p:cNvPr id="137248" name="Rectangle 32"/>
          <p:cNvSpPr>
            <a:spLocks noChangeArrowheads="1"/>
          </p:cNvSpPr>
          <p:nvPr/>
        </p:nvSpPr>
        <p:spPr bwMode="auto">
          <a:xfrm>
            <a:off x="355600" y="4370388"/>
            <a:ext cx="301625"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L</a:t>
            </a:r>
          </a:p>
        </p:txBody>
      </p:sp>
      <p:sp>
        <p:nvSpPr>
          <p:cNvPr id="137249" name="Rectangle 33"/>
          <p:cNvSpPr>
            <a:spLocks noChangeArrowheads="1"/>
          </p:cNvSpPr>
          <p:nvPr/>
        </p:nvSpPr>
        <p:spPr bwMode="auto">
          <a:xfrm>
            <a:off x="355600" y="4598988"/>
            <a:ext cx="242888"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I</a:t>
            </a:r>
          </a:p>
        </p:txBody>
      </p:sp>
      <p:sp>
        <p:nvSpPr>
          <p:cNvPr id="137250" name="Rectangle 34"/>
          <p:cNvSpPr>
            <a:spLocks noChangeArrowheads="1"/>
          </p:cNvSpPr>
          <p:nvPr/>
        </p:nvSpPr>
        <p:spPr bwMode="auto">
          <a:xfrm>
            <a:off x="355600" y="4827588"/>
            <a:ext cx="301625"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T</a:t>
            </a:r>
          </a:p>
        </p:txBody>
      </p:sp>
      <p:sp>
        <p:nvSpPr>
          <p:cNvPr id="137251" name="Rectangle 35"/>
          <p:cNvSpPr>
            <a:spLocks noChangeArrowheads="1"/>
          </p:cNvSpPr>
          <p:nvPr/>
        </p:nvSpPr>
        <p:spPr bwMode="auto">
          <a:xfrm>
            <a:off x="355600" y="5056188"/>
            <a:ext cx="312738"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Y</a:t>
            </a:r>
          </a:p>
        </p:txBody>
      </p:sp>
      <p:grpSp>
        <p:nvGrpSpPr>
          <p:cNvPr id="137264" name="Group 48"/>
          <p:cNvGrpSpPr>
            <a:grpSpLocks/>
          </p:cNvGrpSpPr>
          <p:nvPr/>
        </p:nvGrpSpPr>
        <p:grpSpPr bwMode="auto">
          <a:xfrm>
            <a:off x="6343650" y="2657475"/>
            <a:ext cx="0" cy="2543175"/>
            <a:chOff x="3996" y="1674"/>
            <a:chExt cx="0" cy="1602"/>
          </a:xfrm>
        </p:grpSpPr>
        <p:sp>
          <p:nvSpPr>
            <p:cNvPr id="137252" name="Line 36"/>
            <p:cNvSpPr>
              <a:spLocks noChangeShapeType="1"/>
            </p:cNvSpPr>
            <p:nvPr/>
          </p:nvSpPr>
          <p:spPr bwMode="auto">
            <a:xfrm>
              <a:off x="3996" y="1674"/>
              <a:ext cx="0" cy="19"/>
            </a:xfrm>
            <a:prstGeom prst="line">
              <a:avLst/>
            </a:prstGeom>
            <a:noFill/>
            <a:ln w="508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53" name="Line 37"/>
            <p:cNvSpPr>
              <a:spLocks noChangeShapeType="1"/>
            </p:cNvSpPr>
            <p:nvPr/>
          </p:nvSpPr>
          <p:spPr bwMode="auto">
            <a:xfrm>
              <a:off x="3996" y="1818"/>
              <a:ext cx="0" cy="19"/>
            </a:xfrm>
            <a:prstGeom prst="line">
              <a:avLst/>
            </a:prstGeom>
            <a:noFill/>
            <a:ln w="508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54" name="Line 38"/>
            <p:cNvSpPr>
              <a:spLocks noChangeShapeType="1"/>
            </p:cNvSpPr>
            <p:nvPr/>
          </p:nvSpPr>
          <p:spPr bwMode="auto">
            <a:xfrm>
              <a:off x="3996" y="1962"/>
              <a:ext cx="0" cy="19"/>
            </a:xfrm>
            <a:prstGeom prst="line">
              <a:avLst/>
            </a:prstGeom>
            <a:noFill/>
            <a:ln w="508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55" name="Line 39"/>
            <p:cNvSpPr>
              <a:spLocks noChangeShapeType="1"/>
            </p:cNvSpPr>
            <p:nvPr/>
          </p:nvSpPr>
          <p:spPr bwMode="auto">
            <a:xfrm>
              <a:off x="3996" y="2106"/>
              <a:ext cx="0" cy="19"/>
            </a:xfrm>
            <a:prstGeom prst="line">
              <a:avLst/>
            </a:prstGeom>
            <a:noFill/>
            <a:ln w="508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56" name="Line 40"/>
            <p:cNvSpPr>
              <a:spLocks noChangeShapeType="1"/>
            </p:cNvSpPr>
            <p:nvPr/>
          </p:nvSpPr>
          <p:spPr bwMode="auto">
            <a:xfrm>
              <a:off x="3996" y="2250"/>
              <a:ext cx="0" cy="19"/>
            </a:xfrm>
            <a:prstGeom prst="line">
              <a:avLst/>
            </a:prstGeom>
            <a:noFill/>
            <a:ln w="508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57" name="Line 41"/>
            <p:cNvSpPr>
              <a:spLocks noChangeShapeType="1"/>
            </p:cNvSpPr>
            <p:nvPr/>
          </p:nvSpPr>
          <p:spPr bwMode="auto">
            <a:xfrm>
              <a:off x="3996" y="2393"/>
              <a:ext cx="0" cy="19"/>
            </a:xfrm>
            <a:prstGeom prst="line">
              <a:avLst/>
            </a:prstGeom>
            <a:noFill/>
            <a:ln w="508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58" name="Line 42"/>
            <p:cNvSpPr>
              <a:spLocks noChangeShapeType="1"/>
            </p:cNvSpPr>
            <p:nvPr/>
          </p:nvSpPr>
          <p:spPr bwMode="auto">
            <a:xfrm>
              <a:off x="3996" y="2538"/>
              <a:ext cx="0" cy="19"/>
            </a:xfrm>
            <a:prstGeom prst="line">
              <a:avLst/>
            </a:prstGeom>
            <a:noFill/>
            <a:ln w="508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59" name="Line 43"/>
            <p:cNvSpPr>
              <a:spLocks noChangeShapeType="1"/>
            </p:cNvSpPr>
            <p:nvPr/>
          </p:nvSpPr>
          <p:spPr bwMode="auto">
            <a:xfrm>
              <a:off x="3996" y="2682"/>
              <a:ext cx="0" cy="18"/>
            </a:xfrm>
            <a:prstGeom prst="line">
              <a:avLst/>
            </a:prstGeom>
            <a:noFill/>
            <a:ln w="508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60" name="Line 44"/>
            <p:cNvSpPr>
              <a:spLocks noChangeShapeType="1"/>
            </p:cNvSpPr>
            <p:nvPr/>
          </p:nvSpPr>
          <p:spPr bwMode="auto">
            <a:xfrm>
              <a:off x="3996" y="2825"/>
              <a:ext cx="0" cy="19"/>
            </a:xfrm>
            <a:prstGeom prst="line">
              <a:avLst/>
            </a:prstGeom>
            <a:noFill/>
            <a:ln w="508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61" name="Line 45"/>
            <p:cNvSpPr>
              <a:spLocks noChangeShapeType="1"/>
            </p:cNvSpPr>
            <p:nvPr/>
          </p:nvSpPr>
          <p:spPr bwMode="auto">
            <a:xfrm>
              <a:off x="3996" y="2969"/>
              <a:ext cx="0" cy="19"/>
            </a:xfrm>
            <a:prstGeom prst="line">
              <a:avLst/>
            </a:prstGeom>
            <a:noFill/>
            <a:ln w="508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62" name="Line 46"/>
            <p:cNvSpPr>
              <a:spLocks noChangeShapeType="1"/>
            </p:cNvSpPr>
            <p:nvPr/>
          </p:nvSpPr>
          <p:spPr bwMode="auto">
            <a:xfrm>
              <a:off x="3996" y="3114"/>
              <a:ext cx="0" cy="18"/>
            </a:xfrm>
            <a:prstGeom prst="line">
              <a:avLst/>
            </a:prstGeom>
            <a:noFill/>
            <a:ln w="508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63" name="Line 47"/>
            <p:cNvSpPr>
              <a:spLocks noChangeShapeType="1"/>
            </p:cNvSpPr>
            <p:nvPr/>
          </p:nvSpPr>
          <p:spPr bwMode="auto">
            <a:xfrm>
              <a:off x="3996" y="3257"/>
              <a:ext cx="0" cy="19"/>
            </a:xfrm>
            <a:prstGeom prst="line">
              <a:avLst/>
            </a:prstGeom>
            <a:noFill/>
            <a:ln w="50800">
              <a:solidFill>
                <a:schemeClr val="accent2"/>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137265" name="Line 49"/>
          <p:cNvSpPr>
            <a:spLocks noChangeShapeType="1"/>
          </p:cNvSpPr>
          <p:nvPr/>
        </p:nvSpPr>
        <p:spPr bwMode="auto">
          <a:xfrm>
            <a:off x="4957763" y="5538788"/>
            <a:ext cx="3065462" cy="0"/>
          </a:xfrm>
          <a:prstGeom prst="line">
            <a:avLst/>
          </a:prstGeom>
          <a:noFill/>
          <a:ln w="762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66" name="Rectangle 50"/>
          <p:cNvSpPr>
            <a:spLocks noChangeArrowheads="1"/>
          </p:cNvSpPr>
          <p:nvPr/>
        </p:nvSpPr>
        <p:spPr bwMode="auto">
          <a:xfrm>
            <a:off x="5599113" y="2298700"/>
            <a:ext cx="1573212" cy="266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200" b="1">
                <a:latin typeface="Arial" panose="020B0604020202020204" pitchFamily="34" charset="0"/>
              </a:rPr>
              <a:t>EXPECTED VALUE</a:t>
            </a:r>
          </a:p>
        </p:txBody>
      </p:sp>
      <p:sp>
        <p:nvSpPr>
          <p:cNvPr id="137267" name="Rectangle 51"/>
          <p:cNvSpPr>
            <a:spLocks noChangeArrowheads="1"/>
          </p:cNvSpPr>
          <p:nvPr/>
        </p:nvSpPr>
        <p:spPr bwMode="auto">
          <a:xfrm>
            <a:off x="5586413" y="5678488"/>
            <a:ext cx="1635125"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COST ESTIMATE</a:t>
            </a:r>
          </a:p>
        </p:txBody>
      </p:sp>
      <p:sp>
        <p:nvSpPr>
          <p:cNvPr id="137268" name="Line 52"/>
          <p:cNvSpPr>
            <a:spLocks noChangeShapeType="1"/>
          </p:cNvSpPr>
          <p:nvPr/>
        </p:nvSpPr>
        <p:spPr bwMode="auto">
          <a:xfrm>
            <a:off x="4857750" y="2265363"/>
            <a:ext cx="0" cy="3189287"/>
          </a:xfrm>
          <a:prstGeom prst="line">
            <a:avLst/>
          </a:prstGeom>
          <a:noFill/>
          <a:ln w="762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69" name="Rectangle 53"/>
          <p:cNvSpPr>
            <a:spLocks noChangeArrowheads="1"/>
          </p:cNvSpPr>
          <p:nvPr/>
        </p:nvSpPr>
        <p:spPr bwMode="auto">
          <a:xfrm>
            <a:off x="4368800" y="2773363"/>
            <a:ext cx="312738"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P</a:t>
            </a:r>
          </a:p>
        </p:txBody>
      </p:sp>
      <p:sp>
        <p:nvSpPr>
          <p:cNvPr id="137270" name="Rectangle 54"/>
          <p:cNvSpPr>
            <a:spLocks noChangeArrowheads="1"/>
          </p:cNvSpPr>
          <p:nvPr/>
        </p:nvSpPr>
        <p:spPr bwMode="auto">
          <a:xfrm>
            <a:off x="4368800" y="3001963"/>
            <a:ext cx="322263"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R</a:t>
            </a:r>
          </a:p>
        </p:txBody>
      </p:sp>
      <p:sp>
        <p:nvSpPr>
          <p:cNvPr id="137271" name="Rectangle 55"/>
          <p:cNvSpPr>
            <a:spLocks noChangeArrowheads="1"/>
          </p:cNvSpPr>
          <p:nvPr/>
        </p:nvSpPr>
        <p:spPr bwMode="auto">
          <a:xfrm>
            <a:off x="4368800" y="3230563"/>
            <a:ext cx="331788"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O</a:t>
            </a:r>
          </a:p>
        </p:txBody>
      </p:sp>
      <p:sp>
        <p:nvSpPr>
          <p:cNvPr id="137272" name="Rectangle 56"/>
          <p:cNvSpPr>
            <a:spLocks noChangeArrowheads="1"/>
          </p:cNvSpPr>
          <p:nvPr/>
        </p:nvSpPr>
        <p:spPr bwMode="auto">
          <a:xfrm>
            <a:off x="4368800" y="3457575"/>
            <a:ext cx="322263" cy="293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B</a:t>
            </a:r>
          </a:p>
        </p:txBody>
      </p:sp>
      <p:sp>
        <p:nvSpPr>
          <p:cNvPr id="137273" name="Rectangle 57"/>
          <p:cNvSpPr>
            <a:spLocks noChangeArrowheads="1"/>
          </p:cNvSpPr>
          <p:nvPr/>
        </p:nvSpPr>
        <p:spPr bwMode="auto">
          <a:xfrm>
            <a:off x="4368800" y="3684588"/>
            <a:ext cx="322263"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A</a:t>
            </a:r>
          </a:p>
        </p:txBody>
      </p:sp>
      <p:sp>
        <p:nvSpPr>
          <p:cNvPr id="137274" name="Rectangle 58"/>
          <p:cNvSpPr>
            <a:spLocks noChangeArrowheads="1"/>
          </p:cNvSpPr>
          <p:nvPr/>
        </p:nvSpPr>
        <p:spPr bwMode="auto">
          <a:xfrm>
            <a:off x="4368800" y="3914775"/>
            <a:ext cx="322263" cy="2936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B</a:t>
            </a:r>
          </a:p>
        </p:txBody>
      </p:sp>
      <p:sp>
        <p:nvSpPr>
          <p:cNvPr id="137275" name="Rectangle 59"/>
          <p:cNvSpPr>
            <a:spLocks noChangeArrowheads="1"/>
          </p:cNvSpPr>
          <p:nvPr/>
        </p:nvSpPr>
        <p:spPr bwMode="auto">
          <a:xfrm>
            <a:off x="4368800" y="4141788"/>
            <a:ext cx="242888"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I</a:t>
            </a:r>
          </a:p>
        </p:txBody>
      </p:sp>
      <p:sp>
        <p:nvSpPr>
          <p:cNvPr id="137276" name="Rectangle 60"/>
          <p:cNvSpPr>
            <a:spLocks noChangeArrowheads="1"/>
          </p:cNvSpPr>
          <p:nvPr/>
        </p:nvSpPr>
        <p:spPr bwMode="auto">
          <a:xfrm>
            <a:off x="4368800" y="4370388"/>
            <a:ext cx="301625"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L</a:t>
            </a:r>
          </a:p>
        </p:txBody>
      </p:sp>
      <p:sp>
        <p:nvSpPr>
          <p:cNvPr id="137277" name="Rectangle 61"/>
          <p:cNvSpPr>
            <a:spLocks noChangeArrowheads="1"/>
          </p:cNvSpPr>
          <p:nvPr/>
        </p:nvSpPr>
        <p:spPr bwMode="auto">
          <a:xfrm>
            <a:off x="4368800" y="4598988"/>
            <a:ext cx="242888"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I</a:t>
            </a:r>
          </a:p>
        </p:txBody>
      </p:sp>
      <p:sp>
        <p:nvSpPr>
          <p:cNvPr id="137278" name="Rectangle 62"/>
          <p:cNvSpPr>
            <a:spLocks noChangeArrowheads="1"/>
          </p:cNvSpPr>
          <p:nvPr/>
        </p:nvSpPr>
        <p:spPr bwMode="auto">
          <a:xfrm>
            <a:off x="4368800" y="4827588"/>
            <a:ext cx="301625"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T</a:t>
            </a:r>
          </a:p>
        </p:txBody>
      </p:sp>
      <p:sp>
        <p:nvSpPr>
          <p:cNvPr id="137279" name="Rectangle 63"/>
          <p:cNvSpPr>
            <a:spLocks noChangeArrowheads="1"/>
          </p:cNvSpPr>
          <p:nvPr/>
        </p:nvSpPr>
        <p:spPr bwMode="auto">
          <a:xfrm>
            <a:off x="4368800" y="5056188"/>
            <a:ext cx="312738" cy="2936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400" b="1">
                <a:latin typeface="Arial" panose="020B0604020202020204" pitchFamily="34" charset="0"/>
              </a:rPr>
              <a:t>Y</a:t>
            </a:r>
          </a:p>
        </p:txBody>
      </p:sp>
      <p:sp>
        <p:nvSpPr>
          <p:cNvPr id="137280" name="Line 64"/>
          <p:cNvSpPr>
            <a:spLocks noChangeShapeType="1"/>
          </p:cNvSpPr>
          <p:nvPr/>
        </p:nvSpPr>
        <p:spPr bwMode="auto">
          <a:xfrm flipV="1">
            <a:off x="5499100" y="2838450"/>
            <a:ext cx="812800" cy="2682875"/>
          </a:xfrm>
          <a:prstGeom prst="line">
            <a:avLst/>
          </a:prstGeom>
          <a:noFill/>
          <a:ln w="254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81" name="Line 65"/>
          <p:cNvSpPr>
            <a:spLocks noChangeShapeType="1"/>
          </p:cNvSpPr>
          <p:nvPr/>
        </p:nvSpPr>
        <p:spPr bwMode="auto">
          <a:xfrm>
            <a:off x="6383338" y="2886075"/>
            <a:ext cx="1389062" cy="2606675"/>
          </a:xfrm>
          <a:prstGeom prst="line">
            <a:avLst/>
          </a:prstGeom>
          <a:noFill/>
          <a:ln w="254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82" name="Line 66"/>
          <p:cNvSpPr>
            <a:spLocks noChangeShapeType="1"/>
          </p:cNvSpPr>
          <p:nvPr/>
        </p:nvSpPr>
        <p:spPr bwMode="auto">
          <a:xfrm>
            <a:off x="6356350" y="2949575"/>
            <a:ext cx="0" cy="2492375"/>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37283" name="Rectangle 67"/>
          <p:cNvSpPr>
            <a:spLocks noChangeArrowheads="1"/>
          </p:cNvSpPr>
          <p:nvPr/>
        </p:nvSpPr>
        <p:spPr bwMode="auto">
          <a:xfrm>
            <a:off x="2044700" y="1450975"/>
            <a:ext cx="942975" cy="349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800" b="1">
                <a:latin typeface="Arial" panose="020B0604020202020204" pitchFamily="34" charset="0"/>
              </a:rPr>
              <a:t>BETA  </a:t>
            </a:r>
          </a:p>
        </p:txBody>
      </p:sp>
      <p:sp>
        <p:nvSpPr>
          <p:cNvPr id="137284" name="Rectangle 68"/>
          <p:cNvSpPr>
            <a:spLocks noChangeArrowheads="1"/>
          </p:cNvSpPr>
          <p:nvPr/>
        </p:nvSpPr>
        <p:spPr bwMode="auto">
          <a:xfrm>
            <a:off x="1524000" y="1754188"/>
            <a:ext cx="1819275" cy="349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800" b="1">
                <a:latin typeface="Arial" panose="020B0604020202020204" pitchFamily="34" charset="0"/>
              </a:rPr>
              <a:t>DISTRIBUTION</a:t>
            </a:r>
          </a:p>
        </p:txBody>
      </p:sp>
      <p:sp>
        <p:nvSpPr>
          <p:cNvPr id="137285" name="Rectangle 69"/>
          <p:cNvSpPr>
            <a:spLocks noChangeArrowheads="1"/>
          </p:cNvSpPr>
          <p:nvPr/>
        </p:nvSpPr>
        <p:spPr bwMode="auto">
          <a:xfrm>
            <a:off x="5459413" y="1450975"/>
            <a:ext cx="1831975" cy="349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800" b="1">
                <a:latin typeface="Arial" panose="020B0604020202020204" pitchFamily="34" charset="0"/>
              </a:rPr>
              <a:t>TRIANGULAR  </a:t>
            </a:r>
          </a:p>
        </p:txBody>
      </p:sp>
      <p:sp>
        <p:nvSpPr>
          <p:cNvPr id="137286" name="Rectangle 70"/>
          <p:cNvSpPr>
            <a:spLocks noChangeArrowheads="1"/>
          </p:cNvSpPr>
          <p:nvPr/>
        </p:nvSpPr>
        <p:spPr bwMode="auto">
          <a:xfrm>
            <a:off x="5395913" y="1754188"/>
            <a:ext cx="1819275" cy="349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800" b="1">
                <a:latin typeface="Arial" panose="020B0604020202020204" pitchFamily="34" charset="0"/>
              </a:rPr>
              <a:t>DISTRIBUTION</a:t>
            </a:r>
          </a:p>
        </p:txBody>
      </p:sp>
      <p:sp>
        <p:nvSpPr>
          <p:cNvPr id="137287" name="Rectangle 71"/>
          <p:cNvSpPr>
            <a:spLocks noChangeArrowheads="1"/>
          </p:cNvSpPr>
          <p:nvPr/>
        </p:nvSpPr>
        <p:spPr bwMode="auto">
          <a:xfrm>
            <a:off x="1358900" y="6153150"/>
            <a:ext cx="1731963" cy="2667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200" b="1">
                <a:latin typeface="Arial" panose="020B0604020202020204" pitchFamily="34" charset="0"/>
              </a:rPr>
              <a:t>Variance = [(b - a) / 6]</a:t>
            </a:r>
          </a:p>
        </p:txBody>
      </p:sp>
      <p:grpSp>
        <p:nvGrpSpPr>
          <p:cNvPr id="137294" name="Group 78"/>
          <p:cNvGrpSpPr>
            <a:grpSpLocks/>
          </p:cNvGrpSpPr>
          <p:nvPr/>
        </p:nvGrpSpPr>
        <p:grpSpPr bwMode="auto">
          <a:xfrm>
            <a:off x="1389063" y="5930900"/>
            <a:ext cx="6713537" cy="461963"/>
            <a:chOff x="875" y="3736"/>
            <a:chExt cx="4229" cy="291"/>
          </a:xfrm>
        </p:grpSpPr>
        <p:sp>
          <p:nvSpPr>
            <p:cNvPr id="137288" name="Rectangle 72"/>
            <p:cNvSpPr>
              <a:spLocks noChangeArrowheads="1"/>
            </p:cNvSpPr>
            <p:nvPr/>
          </p:nvSpPr>
          <p:spPr bwMode="auto">
            <a:xfrm>
              <a:off x="875" y="3736"/>
              <a:ext cx="1174" cy="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200" b="1">
                  <a:latin typeface="Arial" panose="020B0604020202020204" pitchFamily="34" charset="0"/>
                </a:rPr>
                <a:t>Mean = (a + 4m + b) / 6 </a:t>
              </a:r>
            </a:p>
          </p:txBody>
        </p:sp>
        <p:sp>
          <p:nvSpPr>
            <p:cNvPr id="137289" name="Rectangle 73"/>
            <p:cNvSpPr>
              <a:spLocks noChangeArrowheads="1"/>
            </p:cNvSpPr>
            <p:nvPr/>
          </p:nvSpPr>
          <p:spPr bwMode="auto">
            <a:xfrm>
              <a:off x="1854" y="3836"/>
              <a:ext cx="164" cy="1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900" b="1">
                  <a:latin typeface="Arial" panose="020B0604020202020204" pitchFamily="34" charset="0"/>
                </a:rPr>
                <a:t>2</a:t>
              </a:r>
            </a:p>
          </p:txBody>
        </p:sp>
        <p:sp>
          <p:nvSpPr>
            <p:cNvPr id="137290" name="Rectangle 74"/>
            <p:cNvSpPr>
              <a:spLocks noChangeArrowheads="1"/>
            </p:cNvSpPr>
            <p:nvPr/>
          </p:nvSpPr>
          <p:spPr bwMode="auto">
            <a:xfrm>
              <a:off x="3482" y="3736"/>
              <a:ext cx="1121" cy="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200" b="1">
                  <a:latin typeface="Arial" panose="020B0604020202020204" pitchFamily="34" charset="0"/>
                </a:rPr>
                <a:t>Mean = (a + m + b) / 3 </a:t>
              </a:r>
            </a:p>
          </p:txBody>
        </p:sp>
        <p:sp>
          <p:nvSpPr>
            <p:cNvPr id="137291" name="Rectangle 75"/>
            <p:cNvSpPr>
              <a:spLocks noChangeArrowheads="1"/>
            </p:cNvSpPr>
            <p:nvPr/>
          </p:nvSpPr>
          <p:spPr bwMode="auto">
            <a:xfrm>
              <a:off x="3169" y="3859"/>
              <a:ext cx="927" cy="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200" b="1">
                  <a:latin typeface="Arial" panose="020B0604020202020204" pitchFamily="34" charset="0"/>
                </a:rPr>
                <a:t>Variance = [(b - a)</a:t>
              </a:r>
            </a:p>
          </p:txBody>
        </p:sp>
        <p:sp>
          <p:nvSpPr>
            <p:cNvPr id="137292" name="Rectangle 76"/>
            <p:cNvSpPr>
              <a:spLocks noChangeArrowheads="1"/>
            </p:cNvSpPr>
            <p:nvPr/>
          </p:nvSpPr>
          <p:spPr bwMode="auto">
            <a:xfrm>
              <a:off x="3985" y="3852"/>
              <a:ext cx="164" cy="1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900" b="1">
                  <a:latin typeface="Arial" panose="020B0604020202020204" pitchFamily="34" charset="0"/>
                </a:rPr>
                <a:t>2</a:t>
              </a:r>
            </a:p>
          </p:txBody>
        </p:sp>
        <p:sp>
          <p:nvSpPr>
            <p:cNvPr id="137293" name="Rectangle 77"/>
            <p:cNvSpPr>
              <a:spLocks noChangeArrowheads="1"/>
            </p:cNvSpPr>
            <p:nvPr/>
          </p:nvSpPr>
          <p:spPr bwMode="auto">
            <a:xfrm>
              <a:off x="4042" y="3859"/>
              <a:ext cx="1062" cy="1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200" b="1">
                  <a:latin typeface="Arial" panose="020B0604020202020204" pitchFamily="34" charset="0"/>
                </a:rPr>
                <a:t> + (m - a) (m - b)] / 18</a:t>
              </a:r>
            </a:p>
          </p:txBody>
        </p:sp>
      </p:grpSp>
    </p:spTree>
  </p:cSld>
  <p:clrMapOvr>
    <a:masterClrMapping/>
  </p:clrMapOvr>
  <p:transition>
    <p:fade thruBlk="1"/>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a:noFill/>
          <a:ln/>
        </p:spPr>
        <p:txBody>
          <a:bodyPr/>
          <a:lstStyle/>
          <a:p>
            <a:pPr algn="l"/>
            <a:r>
              <a:rPr lang="de-CH" u="sng"/>
              <a:t>Simulation</a:t>
            </a:r>
          </a:p>
        </p:txBody>
      </p:sp>
      <p:sp>
        <p:nvSpPr>
          <p:cNvPr id="139267" name="Rectangle 3"/>
          <p:cNvSpPr>
            <a:spLocks noGrp="1" noChangeArrowheads="1"/>
          </p:cNvSpPr>
          <p:nvPr>
            <p:ph type="body" idx="1"/>
          </p:nvPr>
        </p:nvSpPr>
        <p:spPr>
          <a:noFill/>
          <a:ln/>
        </p:spPr>
        <p:txBody>
          <a:bodyPr/>
          <a:lstStyle/>
          <a:p>
            <a:pPr>
              <a:buFontTx/>
              <a:buNone/>
            </a:pPr>
            <a:r>
              <a:rPr lang="de-CH">
                <a:solidFill>
                  <a:srgbClr val="00279F"/>
                </a:solidFill>
              </a:rPr>
              <a:t>Simulation uses a representation or model of a </a:t>
            </a:r>
          </a:p>
          <a:p>
            <a:pPr>
              <a:buFontTx/>
              <a:buNone/>
            </a:pPr>
            <a:r>
              <a:rPr lang="de-CH">
                <a:solidFill>
                  <a:srgbClr val="00279F"/>
                </a:solidFill>
              </a:rPr>
              <a:t>system to analyze the behavior or </a:t>
            </a:r>
          </a:p>
          <a:p>
            <a:pPr>
              <a:buFontTx/>
              <a:buNone/>
            </a:pPr>
            <a:r>
              <a:rPr lang="de-CH">
                <a:solidFill>
                  <a:srgbClr val="00279F"/>
                </a:solidFill>
              </a:rPr>
              <a:t>performance of the system.</a:t>
            </a:r>
          </a:p>
          <a:p>
            <a:pPr lvl="1">
              <a:buFontTx/>
              <a:buChar char="•"/>
            </a:pPr>
            <a:r>
              <a:rPr lang="de-CH"/>
              <a:t>Monte Carlo analysis is best known</a:t>
            </a:r>
          </a:p>
          <a:p>
            <a:pPr lvl="1">
              <a:buFontTx/>
              <a:buChar char="•"/>
            </a:pPr>
            <a:r>
              <a:rPr lang="de-CH"/>
              <a:t>results used to quantify risk of various schedule choices</a:t>
            </a:r>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noFill/>
          <a:ln/>
        </p:spPr>
        <p:txBody>
          <a:bodyPr/>
          <a:lstStyle/>
          <a:p>
            <a:r>
              <a:rPr lang="de-CH"/>
              <a:t>Monte Carlo</a:t>
            </a:r>
          </a:p>
        </p:txBody>
      </p:sp>
      <p:sp>
        <p:nvSpPr>
          <p:cNvPr id="141315" name="Rectangle 3"/>
          <p:cNvSpPr>
            <a:spLocks noGrp="1" noChangeArrowheads="1"/>
          </p:cNvSpPr>
          <p:nvPr>
            <p:ph type="body" idx="1"/>
          </p:nvPr>
        </p:nvSpPr>
        <p:spPr>
          <a:noFill/>
          <a:ln/>
        </p:spPr>
        <p:txBody>
          <a:bodyPr/>
          <a:lstStyle/>
          <a:p>
            <a:r>
              <a:rPr lang="de-CH"/>
              <a:t>Requires Optimistic, Most Likely, and Pessimistic estimates.</a:t>
            </a:r>
          </a:p>
          <a:p>
            <a:r>
              <a:rPr lang="de-CH"/>
              <a:t>Uses random number generator to select which value to use</a:t>
            </a:r>
          </a:p>
          <a:p>
            <a:r>
              <a:rPr lang="de-CH"/>
              <a:t>Calculates the database multiple times to develop a probability distribution of the data</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1315">
                                            <p:txEl>
                                              <p:pRg st="0" end="0"/>
                                            </p:txEl>
                                          </p:spTgt>
                                        </p:tgtEl>
                                        <p:attrNameLst>
                                          <p:attrName>style.visibility</p:attrName>
                                        </p:attrNameLst>
                                      </p:cBhvr>
                                      <p:to>
                                        <p:strVal val="visible"/>
                                      </p:to>
                                    </p:set>
                                    <p:anim calcmode="lin" valueType="num">
                                      <p:cBhvr additive="base">
                                        <p:cTn id="7" dur="500" fill="hold"/>
                                        <p:tgtEl>
                                          <p:spTgt spid="14131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4131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41315">
                                            <p:txEl>
                                              <p:pRg st="1" end="1"/>
                                            </p:txEl>
                                          </p:spTgt>
                                        </p:tgtEl>
                                        <p:attrNameLst>
                                          <p:attrName>style.visibility</p:attrName>
                                        </p:attrNameLst>
                                      </p:cBhvr>
                                      <p:to>
                                        <p:strVal val="visible"/>
                                      </p:to>
                                    </p:set>
                                    <p:anim calcmode="lin" valueType="num">
                                      <p:cBhvr additive="base">
                                        <p:cTn id="13" dur="500" fill="hold"/>
                                        <p:tgtEl>
                                          <p:spTgt spid="14131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4131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41315">
                                            <p:txEl>
                                              <p:pRg st="2" end="2"/>
                                            </p:txEl>
                                          </p:spTgt>
                                        </p:tgtEl>
                                        <p:attrNameLst>
                                          <p:attrName>style.visibility</p:attrName>
                                        </p:attrNameLst>
                                      </p:cBhvr>
                                      <p:to>
                                        <p:strVal val="visible"/>
                                      </p:to>
                                    </p:set>
                                    <p:anim calcmode="lin" valueType="num">
                                      <p:cBhvr additive="base">
                                        <p:cTn id="19" dur="500" fill="hold"/>
                                        <p:tgtEl>
                                          <p:spTgt spid="14131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4131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315"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Line 2"/>
          <p:cNvSpPr>
            <a:spLocks noChangeShapeType="1"/>
          </p:cNvSpPr>
          <p:nvPr/>
        </p:nvSpPr>
        <p:spPr bwMode="auto">
          <a:xfrm flipV="1">
            <a:off x="2147888" y="3875088"/>
            <a:ext cx="1266825" cy="4032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3363" name="Oval 3"/>
          <p:cNvSpPr>
            <a:spLocks noChangeArrowheads="1"/>
          </p:cNvSpPr>
          <p:nvPr/>
        </p:nvSpPr>
        <p:spPr bwMode="auto">
          <a:xfrm>
            <a:off x="3359150" y="3663950"/>
            <a:ext cx="1054100" cy="6731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364" name="Line 4"/>
          <p:cNvSpPr>
            <a:spLocks noChangeShapeType="1"/>
          </p:cNvSpPr>
          <p:nvPr/>
        </p:nvSpPr>
        <p:spPr bwMode="auto">
          <a:xfrm>
            <a:off x="2149475" y="4587875"/>
            <a:ext cx="1266825" cy="4286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3365" name="Oval 5"/>
          <p:cNvSpPr>
            <a:spLocks noChangeArrowheads="1"/>
          </p:cNvSpPr>
          <p:nvPr/>
        </p:nvSpPr>
        <p:spPr bwMode="auto">
          <a:xfrm>
            <a:off x="3359150" y="4654550"/>
            <a:ext cx="1054100" cy="673100"/>
          </a:xfrm>
          <a:prstGeom prst="ellipse">
            <a:avLst/>
          </a:prstGeom>
          <a:solidFill>
            <a:schemeClr val="accent1"/>
          </a:solidFill>
          <a:ln w="12700">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366" name="Rectangle 6"/>
          <p:cNvSpPr>
            <a:spLocks noGrp="1" noChangeArrowheads="1"/>
          </p:cNvSpPr>
          <p:nvPr>
            <p:ph type="title"/>
          </p:nvPr>
        </p:nvSpPr>
        <p:spPr>
          <a:noFill/>
          <a:ln/>
        </p:spPr>
        <p:txBody>
          <a:bodyPr/>
          <a:lstStyle/>
          <a:p>
            <a:pPr algn="l"/>
            <a:r>
              <a:rPr lang="de-CH" u="sng"/>
              <a:t>Decision Trees</a:t>
            </a:r>
          </a:p>
        </p:txBody>
      </p:sp>
      <p:sp>
        <p:nvSpPr>
          <p:cNvPr id="143367" name="Rectangle 7"/>
          <p:cNvSpPr>
            <a:spLocks noChangeArrowheads="1"/>
          </p:cNvSpPr>
          <p:nvPr/>
        </p:nvSpPr>
        <p:spPr bwMode="auto">
          <a:xfrm>
            <a:off x="728663" y="1884363"/>
            <a:ext cx="4927600" cy="1343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spcBef>
                <a:spcPct val="20000"/>
              </a:spcBef>
            </a:pPr>
            <a:r>
              <a:rPr lang="de-CH"/>
              <a:t>Aggressive schedule EMV = $110,000</a:t>
            </a:r>
          </a:p>
          <a:p>
            <a:pPr>
              <a:spcBef>
                <a:spcPct val="20000"/>
              </a:spcBef>
            </a:pPr>
            <a:r>
              <a:rPr lang="de-CH"/>
              <a:t>Conservative schedule EMV = $7,000</a:t>
            </a:r>
          </a:p>
          <a:p>
            <a:pPr>
              <a:spcBef>
                <a:spcPct val="20000"/>
              </a:spcBef>
            </a:pPr>
            <a:r>
              <a:rPr lang="de-CH"/>
              <a:t>Given the following decision tree:</a:t>
            </a:r>
          </a:p>
        </p:txBody>
      </p:sp>
      <p:sp>
        <p:nvSpPr>
          <p:cNvPr id="143368" name="Rectangle 8"/>
          <p:cNvSpPr>
            <a:spLocks noChangeArrowheads="1"/>
          </p:cNvSpPr>
          <p:nvPr/>
        </p:nvSpPr>
        <p:spPr bwMode="auto">
          <a:xfrm>
            <a:off x="920750" y="4044950"/>
            <a:ext cx="1206500" cy="749300"/>
          </a:xfrm>
          <a:prstGeom prst="rect">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3369" name="Line 9"/>
          <p:cNvSpPr>
            <a:spLocks noChangeShapeType="1"/>
          </p:cNvSpPr>
          <p:nvPr/>
        </p:nvSpPr>
        <p:spPr bwMode="auto">
          <a:xfrm flipV="1">
            <a:off x="4433888" y="3341688"/>
            <a:ext cx="1190625" cy="6318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3370" name="Line 10"/>
          <p:cNvSpPr>
            <a:spLocks noChangeShapeType="1"/>
          </p:cNvSpPr>
          <p:nvPr/>
        </p:nvSpPr>
        <p:spPr bwMode="auto">
          <a:xfrm>
            <a:off x="4435475" y="4130675"/>
            <a:ext cx="1343025" cy="1238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3371" name="Line 11"/>
          <p:cNvSpPr>
            <a:spLocks noChangeShapeType="1"/>
          </p:cNvSpPr>
          <p:nvPr/>
        </p:nvSpPr>
        <p:spPr bwMode="auto">
          <a:xfrm>
            <a:off x="4359275" y="5197475"/>
            <a:ext cx="1343025" cy="7334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3372" name="Line 12"/>
          <p:cNvSpPr>
            <a:spLocks noChangeShapeType="1"/>
          </p:cNvSpPr>
          <p:nvPr/>
        </p:nvSpPr>
        <p:spPr bwMode="auto">
          <a:xfrm flipV="1">
            <a:off x="4433888" y="4865688"/>
            <a:ext cx="1419225" cy="250825"/>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43373" name="Rectangle 13"/>
          <p:cNvSpPr>
            <a:spLocks noChangeArrowheads="1"/>
          </p:cNvSpPr>
          <p:nvPr/>
        </p:nvSpPr>
        <p:spPr bwMode="auto">
          <a:xfrm>
            <a:off x="5659438" y="2844800"/>
            <a:ext cx="1179512" cy="345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u="sng"/>
              <a:t>Outcome</a:t>
            </a:r>
          </a:p>
          <a:p>
            <a:pPr algn="ctr"/>
            <a:r>
              <a:rPr lang="de-CH" sz="2000" b="1"/>
              <a:t>250 k</a:t>
            </a:r>
          </a:p>
          <a:p>
            <a:pPr algn="ctr"/>
            <a:endParaRPr lang="de-CH" sz="2000" b="1"/>
          </a:p>
          <a:p>
            <a:pPr algn="ctr"/>
            <a:endParaRPr lang="de-CH" sz="2000" b="1"/>
          </a:p>
          <a:p>
            <a:pPr algn="ctr"/>
            <a:r>
              <a:rPr lang="de-CH" sz="2000" b="1"/>
              <a:t>100 k</a:t>
            </a:r>
          </a:p>
          <a:p>
            <a:pPr algn="ctr"/>
            <a:endParaRPr lang="de-CH" sz="2000" b="1"/>
          </a:p>
          <a:p>
            <a:pPr algn="ctr"/>
            <a:r>
              <a:rPr lang="de-CH" sz="2000" b="1"/>
              <a:t>45 k</a:t>
            </a:r>
          </a:p>
          <a:p>
            <a:pPr algn="ctr"/>
            <a:endParaRPr lang="de-CH" sz="2000" b="1"/>
          </a:p>
          <a:p>
            <a:pPr algn="ctr"/>
            <a:endParaRPr lang="de-CH" sz="2000" b="1"/>
          </a:p>
          <a:p>
            <a:pPr algn="ctr"/>
            <a:endParaRPr lang="de-CH" sz="2000" b="1"/>
          </a:p>
          <a:p>
            <a:pPr algn="ctr"/>
            <a:r>
              <a:rPr lang="de-CH" sz="2000" b="1"/>
              <a:t>20 k</a:t>
            </a:r>
          </a:p>
        </p:txBody>
      </p:sp>
      <p:sp>
        <p:nvSpPr>
          <p:cNvPr id="143374" name="Rectangle 14"/>
          <p:cNvSpPr>
            <a:spLocks noChangeArrowheads="1"/>
          </p:cNvSpPr>
          <p:nvPr/>
        </p:nvSpPr>
        <p:spPr bwMode="auto">
          <a:xfrm>
            <a:off x="7150100" y="2844800"/>
            <a:ext cx="787400" cy="345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u="sng"/>
              <a:t>EMV</a:t>
            </a:r>
          </a:p>
          <a:p>
            <a:pPr algn="ctr"/>
            <a:r>
              <a:rPr lang="de-CH" sz="2000" b="1"/>
              <a:t>150 k</a:t>
            </a:r>
          </a:p>
          <a:p>
            <a:pPr algn="ctr"/>
            <a:endParaRPr lang="de-CH" sz="2000" b="1"/>
          </a:p>
          <a:p>
            <a:pPr algn="ctr"/>
            <a:endParaRPr lang="de-CH" sz="2000" b="1"/>
          </a:p>
          <a:p>
            <a:pPr algn="ctr"/>
            <a:r>
              <a:rPr lang="de-CH" sz="2000" b="1"/>
              <a:t>40 k</a:t>
            </a:r>
          </a:p>
          <a:p>
            <a:pPr algn="ctr"/>
            <a:endParaRPr lang="de-CH" sz="2000" b="1"/>
          </a:p>
          <a:p>
            <a:pPr algn="ctr"/>
            <a:r>
              <a:rPr lang="de-CH" sz="2000" b="1"/>
              <a:t>9 k</a:t>
            </a:r>
          </a:p>
          <a:p>
            <a:pPr algn="ctr"/>
            <a:endParaRPr lang="de-CH" sz="2000" b="1"/>
          </a:p>
          <a:p>
            <a:pPr algn="ctr"/>
            <a:endParaRPr lang="de-CH" sz="2000" b="1"/>
          </a:p>
          <a:p>
            <a:pPr algn="ctr"/>
            <a:endParaRPr lang="de-CH" sz="2000" b="1"/>
          </a:p>
          <a:p>
            <a:pPr algn="ctr"/>
            <a:r>
              <a:rPr lang="de-CH" sz="2000" b="1"/>
              <a:t>16 k</a:t>
            </a:r>
          </a:p>
        </p:txBody>
      </p:sp>
      <p:sp>
        <p:nvSpPr>
          <p:cNvPr id="143375" name="Rectangle 15"/>
          <p:cNvSpPr>
            <a:spLocks noChangeArrowheads="1"/>
          </p:cNvSpPr>
          <p:nvPr/>
        </p:nvSpPr>
        <p:spPr bwMode="auto">
          <a:xfrm>
            <a:off x="4449763" y="3378200"/>
            <a:ext cx="701675" cy="40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60%</a:t>
            </a:r>
          </a:p>
        </p:txBody>
      </p:sp>
      <p:sp>
        <p:nvSpPr>
          <p:cNvPr id="143376" name="Rectangle 16"/>
          <p:cNvSpPr>
            <a:spLocks noChangeArrowheads="1"/>
          </p:cNvSpPr>
          <p:nvPr/>
        </p:nvSpPr>
        <p:spPr bwMode="auto">
          <a:xfrm>
            <a:off x="4906963" y="3911600"/>
            <a:ext cx="701675" cy="40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40%</a:t>
            </a:r>
          </a:p>
        </p:txBody>
      </p:sp>
      <p:sp>
        <p:nvSpPr>
          <p:cNvPr id="143377" name="Rectangle 17"/>
          <p:cNvSpPr>
            <a:spLocks noChangeArrowheads="1"/>
          </p:cNvSpPr>
          <p:nvPr/>
        </p:nvSpPr>
        <p:spPr bwMode="auto">
          <a:xfrm>
            <a:off x="4525963" y="4673600"/>
            <a:ext cx="701675" cy="40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20%</a:t>
            </a:r>
          </a:p>
        </p:txBody>
      </p:sp>
      <p:sp>
        <p:nvSpPr>
          <p:cNvPr id="143378" name="Rectangle 18"/>
          <p:cNvSpPr>
            <a:spLocks noChangeArrowheads="1"/>
          </p:cNvSpPr>
          <p:nvPr/>
        </p:nvSpPr>
        <p:spPr bwMode="auto">
          <a:xfrm>
            <a:off x="4525963" y="5588000"/>
            <a:ext cx="701675" cy="406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80%</a:t>
            </a:r>
          </a:p>
        </p:txBody>
      </p:sp>
      <p:sp>
        <p:nvSpPr>
          <p:cNvPr id="143379" name="Rectangle 19"/>
          <p:cNvSpPr>
            <a:spLocks noChangeArrowheads="1"/>
          </p:cNvSpPr>
          <p:nvPr/>
        </p:nvSpPr>
        <p:spPr bwMode="auto">
          <a:xfrm>
            <a:off x="2255838" y="3751263"/>
            <a:ext cx="976312" cy="314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1400" b="1"/>
              <a:t>aggressive</a:t>
            </a:r>
          </a:p>
        </p:txBody>
      </p:sp>
      <p:sp>
        <p:nvSpPr>
          <p:cNvPr id="143380" name="Rectangle 20"/>
          <p:cNvSpPr>
            <a:spLocks noChangeArrowheads="1"/>
          </p:cNvSpPr>
          <p:nvPr/>
        </p:nvSpPr>
        <p:spPr bwMode="auto">
          <a:xfrm>
            <a:off x="2171700" y="4970463"/>
            <a:ext cx="1143000" cy="314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1400" b="1"/>
              <a:t>conservative</a:t>
            </a:r>
          </a:p>
        </p:txBody>
      </p:sp>
      <p:sp>
        <p:nvSpPr>
          <p:cNvPr id="143381" name="Rectangle 21"/>
          <p:cNvSpPr>
            <a:spLocks noChangeArrowheads="1"/>
          </p:cNvSpPr>
          <p:nvPr/>
        </p:nvSpPr>
        <p:spPr bwMode="auto">
          <a:xfrm>
            <a:off x="3416300" y="3683000"/>
            <a:ext cx="941388" cy="71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Choice</a:t>
            </a:r>
          </a:p>
          <a:p>
            <a:pPr algn="ctr"/>
            <a:r>
              <a:rPr lang="de-CH" sz="2000" b="1"/>
              <a:t>event</a:t>
            </a:r>
          </a:p>
        </p:txBody>
      </p:sp>
      <p:sp>
        <p:nvSpPr>
          <p:cNvPr id="143382" name="Rectangle 22"/>
          <p:cNvSpPr>
            <a:spLocks noChangeArrowheads="1"/>
          </p:cNvSpPr>
          <p:nvPr/>
        </p:nvSpPr>
        <p:spPr bwMode="auto">
          <a:xfrm>
            <a:off x="3416300" y="4695825"/>
            <a:ext cx="941388" cy="71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pPr algn="ctr"/>
            <a:r>
              <a:rPr lang="de-CH" sz="2000" b="1"/>
              <a:t>Choice</a:t>
            </a:r>
          </a:p>
          <a:p>
            <a:pPr algn="ctr"/>
            <a:r>
              <a:rPr lang="de-CH" sz="2000" b="1"/>
              <a:t>event</a:t>
            </a:r>
          </a:p>
        </p:txBody>
      </p:sp>
      <p:sp>
        <p:nvSpPr>
          <p:cNvPr id="143383" name="Rectangle 23"/>
          <p:cNvSpPr>
            <a:spLocks noChangeArrowheads="1"/>
          </p:cNvSpPr>
          <p:nvPr/>
        </p:nvSpPr>
        <p:spPr bwMode="auto">
          <a:xfrm>
            <a:off x="1054100" y="4064000"/>
            <a:ext cx="941388" cy="71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p>
            <a:pPr algn="ctr"/>
            <a:r>
              <a:rPr lang="de-CH" sz="2000" b="1"/>
              <a:t>Choice</a:t>
            </a:r>
          </a:p>
          <a:p>
            <a:pPr algn="ctr"/>
            <a:r>
              <a:rPr lang="de-CH" sz="2000" b="1"/>
              <a:t>event</a:t>
            </a:r>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5411"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5412"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a:t>UTILITY THEORY</a:t>
            </a:r>
          </a:p>
        </p:txBody>
      </p:sp>
      <p:sp>
        <p:nvSpPr>
          <p:cNvPr id="145413" name="Rectangle 5"/>
          <p:cNvSpPr>
            <a:spLocks noGrp="1" noChangeArrowheads="1"/>
          </p:cNvSpPr>
          <p:nvPr>
            <p:ph type="body" idx="1"/>
          </p:nvPr>
        </p:nvSpPr>
        <p:spPr>
          <a:xfrm>
            <a:off x="611188" y="1373188"/>
            <a:ext cx="7854950" cy="4102100"/>
          </a:xfrm>
          <a:noFill/>
          <a:ln/>
        </p:spPr>
        <p:txBody>
          <a:bodyPr>
            <a:spAutoFit/>
          </a:bodyPr>
          <a:lstStyle/>
          <a:p>
            <a:pPr marL="457200" indent="-457200" defTabSz="911225">
              <a:lnSpc>
                <a:spcPct val="115000"/>
              </a:lnSpc>
            </a:pPr>
            <a:r>
              <a:rPr lang="de-CH">
                <a:solidFill>
                  <a:schemeClr val="accent2"/>
                </a:solidFill>
              </a:rPr>
              <a:t>Definition</a:t>
            </a:r>
            <a:endParaRPr lang="de-CH"/>
          </a:p>
          <a:p>
            <a:pPr marL="852488" lvl="1" indent="-280988" defTabSz="911225">
              <a:lnSpc>
                <a:spcPct val="115000"/>
              </a:lnSpc>
            </a:pPr>
            <a:r>
              <a:rPr lang="de-CH"/>
              <a:t>Endeavors to formalize management’s attitude toward risk of the decision maker.</a:t>
            </a:r>
          </a:p>
          <a:p>
            <a:pPr marL="457200" indent="-457200" defTabSz="911225">
              <a:lnSpc>
                <a:spcPct val="115000"/>
              </a:lnSpc>
            </a:pPr>
            <a:r>
              <a:rPr lang="de-CH">
                <a:solidFill>
                  <a:schemeClr val="accent2"/>
                </a:solidFill>
              </a:rPr>
              <a:t>Types</a:t>
            </a:r>
            <a:endParaRPr lang="de-CH"/>
          </a:p>
          <a:p>
            <a:pPr marL="852488" lvl="1" indent="-280988" defTabSz="911225">
              <a:lnSpc>
                <a:spcPct val="115000"/>
              </a:lnSpc>
            </a:pPr>
            <a:r>
              <a:rPr lang="de-CH"/>
              <a:t>Risk Seeking</a:t>
            </a:r>
          </a:p>
          <a:p>
            <a:pPr marL="852488" lvl="1" indent="-280988" defTabSz="911225">
              <a:lnSpc>
                <a:spcPct val="115000"/>
              </a:lnSpc>
            </a:pPr>
            <a:r>
              <a:rPr lang="de-CH"/>
              <a:t>Risk Neutral</a:t>
            </a:r>
          </a:p>
          <a:p>
            <a:pPr marL="852488" lvl="1" indent="-280988" defTabSz="911225">
              <a:lnSpc>
                <a:spcPct val="115000"/>
              </a:lnSpc>
            </a:pPr>
            <a:r>
              <a:rPr lang="de-CH"/>
              <a:t>Risk Averse</a:t>
            </a:r>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ChangeArrowheads="1"/>
          </p:cNvSpPr>
          <p:nvPr>
            <p:ph type="title"/>
          </p:nvPr>
        </p:nvSpPr>
        <p:spPr>
          <a:noFill/>
          <a:ln/>
        </p:spPr>
        <p:txBody>
          <a:bodyPr/>
          <a:lstStyle/>
          <a:p>
            <a:pPr algn="l"/>
            <a:r>
              <a:rPr lang="de-CH" u="sng"/>
              <a:t>Expert Judgment</a:t>
            </a:r>
          </a:p>
        </p:txBody>
      </p:sp>
      <p:sp>
        <p:nvSpPr>
          <p:cNvPr id="147459" name="Rectangle 3"/>
          <p:cNvSpPr>
            <a:spLocks noGrp="1" noChangeArrowheads="1"/>
          </p:cNvSpPr>
          <p:nvPr>
            <p:ph type="body" idx="1"/>
          </p:nvPr>
        </p:nvSpPr>
        <p:spPr>
          <a:noFill/>
          <a:ln/>
        </p:spPr>
        <p:txBody>
          <a:bodyPr/>
          <a:lstStyle/>
          <a:p>
            <a:pPr>
              <a:buFontTx/>
              <a:buNone/>
            </a:pPr>
            <a:r>
              <a:rPr lang="de-CH" sz="2800">
                <a:solidFill>
                  <a:srgbClr val="B50069"/>
                </a:solidFill>
              </a:rPr>
              <a:t>Expert judgment can often be applied in lieu of or in addition to the mathematical techniques described above.</a:t>
            </a:r>
          </a:p>
          <a:p>
            <a:pPr>
              <a:buFontTx/>
              <a:buNone/>
            </a:pPr>
            <a:r>
              <a:rPr lang="de-CH"/>
              <a:t>Derived from:</a:t>
            </a:r>
          </a:p>
          <a:p>
            <a:pPr lvl="1">
              <a:buFontTx/>
              <a:buChar char="•"/>
            </a:pPr>
            <a:r>
              <a:rPr lang="de-CH"/>
              <a:t>team members</a:t>
            </a:r>
          </a:p>
          <a:p>
            <a:pPr lvl="1">
              <a:buFontTx/>
              <a:buChar char="•"/>
            </a:pPr>
            <a:r>
              <a:rPr lang="de-CH"/>
              <a:t>others in or outside of organization</a:t>
            </a:r>
          </a:p>
          <a:p>
            <a:pPr lvl="1">
              <a:buFontTx/>
              <a:buChar char="•"/>
            </a:pPr>
            <a:r>
              <a:rPr lang="de-CH"/>
              <a:t>published findings</a:t>
            </a:r>
          </a:p>
          <a:p>
            <a:pPr lvl="1">
              <a:buFontTx/>
              <a:buChar char="•"/>
            </a:pPr>
            <a:r>
              <a:rPr lang="de-CH"/>
              <a:t>industry averages / statistics</a:t>
            </a: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9507"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9508"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9509"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49510" name="Rectangle 6"/>
          <p:cNvSpPr>
            <a:spLocks noGrp="1" noChangeArrowheads="1"/>
          </p:cNvSpPr>
          <p:nvPr>
            <p:ph type="title"/>
          </p:nvPr>
        </p:nvSpPr>
        <p:spPr>
          <a:xfrm>
            <a:off x="2841625" y="471488"/>
            <a:ext cx="3368675" cy="638175"/>
          </a:xfrm>
          <a:noFill/>
          <a:ln/>
        </p:spPr>
        <p:txBody>
          <a:bodyPr wrap="none" anchor="t">
            <a:spAutoFit/>
          </a:bodyPr>
          <a:lstStyle/>
          <a:p>
            <a:r>
              <a:rPr lang="de-CH" sz="3600"/>
              <a:t>QUALITY RISK</a:t>
            </a:r>
          </a:p>
        </p:txBody>
      </p:sp>
      <p:sp>
        <p:nvSpPr>
          <p:cNvPr id="149511" name="Rectangle 7"/>
          <p:cNvSpPr>
            <a:spLocks noChangeArrowheads="1"/>
          </p:cNvSpPr>
          <p:nvPr/>
        </p:nvSpPr>
        <p:spPr bwMode="auto">
          <a:xfrm>
            <a:off x="612775" y="1541463"/>
            <a:ext cx="7970838" cy="15065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de-CH" sz="1800" b="1" dirty="0">
                <a:solidFill>
                  <a:schemeClr val="accent2"/>
                </a:solidFill>
                <a:latin typeface="Arial" panose="020B0604020202020204" pitchFamily="34" charset="0"/>
              </a:rPr>
              <a:t>GOALS OF RISK MANAGEMENT</a:t>
            </a:r>
            <a:endParaRPr lang="de-CH" sz="1800" b="1" dirty="0">
              <a:latin typeface="Arial" panose="020B0604020202020204" pitchFamily="34" charset="0"/>
            </a:endParaRPr>
          </a:p>
          <a:p>
            <a:pPr lvl="1">
              <a:lnSpc>
                <a:spcPct val="90000"/>
              </a:lnSpc>
              <a:spcBef>
                <a:spcPct val="50000"/>
              </a:spcBef>
            </a:pPr>
            <a:r>
              <a:rPr lang="de-CH" sz="1800" b="1" dirty="0">
                <a:latin typeface="Arial" panose="020B0604020202020204" pitchFamily="34" charset="0"/>
              </a:rPr>
              <a:t>- </a:t>
            </a:r>
            <a:r>
              <a:rPr lang="de-CH" sz="1800" b="1" dirty="0" smtClean="0">
                <a:latin typeface="Arial" panose="020B0604020202020204" pitchFamily="34" charset="0"/>
              </a:rPr>
              <a:t>Increase understanding of project</a:t>
            </a:r>
          </a:p>
          <a:p>
            <a:pPr lvl="1">
              <a:lnSpc>
                <a:spcPct val="90000"/>
              </a:lnSpc>
              <a:spcBef>
                <a:spcPct val="50000"/>
              </a:spcBef>
            </a:pPr>
            <a:r>
              <a:rPr lang="de-CH" sz="1800" b="1" dirty="0" smtClean="0">
                <a:latin typeface="Arial" panose="020B0604020202020204" pitchFamily="34" charset="0"/>
              </a:rPr>
              <a:t>- Improve plans, delivery, and id greatest risks</a:t>
            </a:r>
          </a:p>
          <a:p>
            <a:pPr lvl="1">
              <a:lnSpc>
                <a:spcPct val="90000"/>
              </a:lnSpc>
              <a:spcBef>
                <a:spcPct val="50000"/>
              </a:spcBef>
            </a:pPr>
            <a:r>
              <a:rPr lang="de-CH" sz="1800" b="1" dirty="0" smtClean="0">
                <a:latin typeface="Arial" panose="020B0604020202020204" pitchFamily="34" charset="0"/>
              </a:rPr>
              <a:t>- Where to focus attention</a:t>
            </a:r>
            <a:endParaRPr lang="de-CH" sz="1800" b="1" dirty="0">
              <a:latin typeface="Arial" panose="020B0604020202020204" pitchFamily="34" charset="0"/>
            </a:endParaRPr>
          </a:p>
        </p:txBody>
      </p:sp>
      <p:sp>
        <p:nvSpPr>
          <p:cNvPr id="149512" name="Rectangle 8"/>
          <p:cNvSpPr>
            <a:spLocks noChangeArrowheads="1"/>
          </p:cNvSpPr>
          <p:nvPr/>
        </p:nvSpPr>
        <p:spPr bwMode="auto">
          <a:xfrm>
            <a:off x="612775" y="3354388"/>
            <a:ext cx="7970838" cy="982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de-CH" sz="1800" b="1" dirty="0">
                <a:solidFill>
                  <a:schemeClr val="accent2"/>
                </a:solidFill>
                <a:latin typeface="Arial" panose="020B0604020202020204" pitchFamily="34" charset="0"/>
              </a:rPr>
              <a:t>REMAINING MAJOR PROJECT RISK AREA ...</a:t>
            </a:r>
            <a:endParaRPr lang="de-CH" sz="1800" b="1" dirty="0">
              <a:latin typeface="Arial" panose="020B0604020202020204" pitchFamily="34" charset="0"/>
            </a:endParaRPr>
          </a:p>
          <a:p>
            <a:pPr lvl="1">
              <a:lnSpc>
                <a:spcPct val="90000"/>
              </a:lnSpc>
              <a:spcBef>
                <a:spcPct val="50000"/>
              </a:spcBef>
            </a:pPr>
            <a:r>
              <a:rPr lang="de-CH" sz="1800" b="1" dirty="0" smtClean="0">
                <a:latin typeface="Arial" panose="020B0604020202020204" pitchFamily="34" charset="0"/>
              </a:rPr>
              <a:t>What if project fails to perform as expected during operational life / product life cycle?</a:t>
            </a:r>
            <a:endParaRPr lang="de-CH" sz="1800" b="1" dirty="0">
              <a:latin typeface="Arial" panose="020B0604020202020204" pitchFamily="34" charset="0"/>
            </a:endParaRPr>
          </a:p>
        </p:txBody>
      </p:sp>
      <p:sp>
        <p:nvSpPr>
          <p:cNvPr id="149513" name="Rectangle 9"/>
          <p:cNvSpPr>
            <a:spLocks noChangeArrowheads="1"/>
          </p:cNvSpPr>
          <p:nvPr/>
        </p:nvSpPr>
        <p:spPr bwMode="auto">
          <a:xfrm>
            <a:off x="612775" y="4632325"/>
            <a:ext cx="7970838" cy="16160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ctr">
              <a:lnSpc>
                <a:spcPct val="90000"/>
              </a:lnSpc>
              <a:spcBef>
                <a:spcPct val="50000"/>
              </a:spcBef>
            </a:pPr>
            <a:r>
              <a:rPr lang="de-CH" sz="1800" b="1" dirty="0" smtClean="0">
                <a:latin typeface="Arial" panose="020B0604020202020204" pitchFamily="34" charset="0"/>
              </a:rPr>
              <a:t>Conformance to quality requirement remembered long after cost and schedule performance.</a:t>
            </a:r>
          </a:p>
          <a:p>
            <a:pPr algn="ctr">
              <a:lnSpc>
                <a:spcPct val="90000"/>
              </a:lnSpc>
              <a:spcBef>
                <a:spcPct val="50000"/>
              </a:spcBef>
            </a:pPr>
            <a:endParaRPr lang="de-CH" sz="1800" b="1" dirty="0" smtClean="0">
              <a:latin typeface="Arial" panose="020B0604020202020204" pitchFamily="34" charset="0"/>
            </a:endParaRPr>
          </a:p>
          <a:p>
            <a:pPr algn="ctr">
              <a:lnSpc>
                <a:spcPct val="90000"/>
              </a:lnSpc>
              <a:spcBef>
                <a:spcPct val="50000"/>
              </a:spcBef>
            </a:pPr>
            <a:r>
              <a:rPr lang="de-CH" sz="1800" b="1" dirty="0" smtClean="0">
                <a:latin typeface="Symbol" panose="05050102010706020507" pitchFamily="18" charset="2"/>
              </a:rPr>
              <a:t>\</a:t>
            </a:r>
            <a:r>
              <a:rPr lang="de-CH" sz="1800" b="1" dirty="0" smtClean="0">
                <a:latin typeface="Arial" panose="020B0604020202020204" pitchFamily="34" charset="0"/>
              </a:rPr>
              <a:t> Quality management has most impact on long-term perceived &amp; actual success of project  </a:t>
            </a:r>
            <a:endParaRPr lang="de-CH" sz="1800" b="1" dirty="0">
              <a:latin typeface="Arial" panose="020B0604020202020204" pitchFamily="34" charset="0"/>
            </a:endParaRPr>
          </a:p>
        </p:txBody>
      </p:sp>
    </p:spTree>
  </p:cSld>
  <p:clrMapOvr>
    <a:masterClrMapping/>
  </p:clrMapOvr>
  <p:transition>
    <p:fade thruBlk="1"/>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1555"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1556"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1557"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1558" name="Rectangle 6"/>
          <p:cNvSpPr>
            <a:spLocks noGrp="1" noChangeArrowheads="1"/>
          </p:cNvSpPr>
          <p:nvPr>
            <p:ph type="title"/>
          </p:nvPr>
        </p:nvSpPr>
        <p:spPr>
          <a:xfrm>
            <a:off x="2663825" y="471488"/>
            <a:ext cx="3724275" cy="638175"/>
          </a:xfrm>
          <a:noFill/>
          <a:ln/>
        </p:spPr>
        <p:txBody>
          <a:bodyPr wrap="none" anchor="t">
            <a:spAutoFit/>
          </a:bodyPr>
          <a:lstStyle/>
          <a:p>
            <a:r>
              <a:rPr lang="de-CH" sz="3600"/>
              <a:t>SCHEDULE RISK</a:t>
            </a:r>
          </a:p>
        </p:txBody>
      </p:sp>
      <p:sp>
        <p:nvSpPr>
          <p:cNvPr id="151559" name="Rectangle 7"/>
          <p:cNvSpPr>
            <a:spLocks noChangeArrowheads="1"/>
          </p:cNvSpPr>
          <p:nvPr/>
        </p:nvSpPr>
        <p:spPr bwMode="auto">
          <a:xfrm>
            <a:off x="331788" y="1554163"/>
            <a:ext cx="8404225" cy="36907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spcBef>
                <a:spcPct val="50000"/>
              </a:spcBef>
            </a:pPr>
            <a:r>
              <a:rPr lang="de-CH" sz="1800" b="1" dirty="0">
                <a:latin typeface="Arial" panose="020B0604020202020204" pitchFamily="34" charset="0"/>
              </a:rPr>
              <a:t>CAN MANAGE “CRITICAL PATH” BUT NOT MANAGE DURATION</a:t>
            </a:r>
          </a:p>
          <a:p>
            <a:pPr>
              <a:lnSpc>
                <a:spcPct val="90000"/>
              </a:lnSpc>
              <a:spcBef>
                <a:spcPct val="50000"/>
              </a:spcBef>
            </a:pPr>
            <a:endParaRPr lang="de-CH" sz="1800" b="1" dirty="0">
              <a:latin typeface="Arial" panose="020B0604020202020204" pitchFamily="34" charset="0"/>
            </a:endParaRPr>
          </a:p>
          <a:p>
            <a:pPr>
              <a:lnSpc>
                <a:spcPct val="90000"/>
              </a:lnSpc>
              <a:spcBef>
                <a:spcPct val="50000"/>
              </a:spcBef>
            </a:pPr>
            <a:r>
              <a:rPr lang="de-CH" sz="1800" b="1" dirty="0">
                <a:latin typeface="Arial" panose="020B0604020202020204" pitchFamily="34" charset="0"/>
              </a:rPr>
              <a:t>REASON  --&gt;  </a:t>
            </a:r>
            <a:r>
              <a:rPr lang="de-CH" sz="1800" b="1" dirty="0">
                <a:solidFill>
                  <a:schemeClr val="accent2"/>
                </a:solidFill>
                <a:latin typeface="Arial" panose="020B0604020202020204" pitchFamily="34" charset="0"/>
              </a:rPr>
              <a:t>SCHEDULE RISK</a:t>
            </a:r>
            <a:endParaRPr lang="de-CH" sz="1800" b="1" dirty="0">
              <a:latin typeface="Arial" panose="020B0604020202020204" pitchFamily="34" charset="0"/>
            </a:endParaRPr>
          </a:p>
          <a:p>
            <a:pPr>
              <a:lnSpc>
                <a:spcPct val="90000"/>
              </a:lnSpc>
              <a:spcBef>
                <a:spcPct val="50000"/>
              </a:spcBef>
            </a:pPr>
            <a:endParaRPr lang="de-CH" sz="1800" b="1" dirty="0">
              <a:latin typeface="Arial" panose="020B0604020202020204" pitchFamily="34" charset="0"/>
            </a:endParaRPr>
          </a:p>
          <a:p>
            <a:pPr>
              <a:lnSpc>
                <a:spcPct val="90000"/>
              </a:lnSpc>
              <a:spcBef>
                <a:spcPct val="50000"/>
              </a:spcBef>
            </a:pPr>
            <a:r>
              <a:rPr lang="de-CH" sz="1800" b="1" dirty="0" smtClean="0">
                <a:latin typeface="Arial" panose="020B0604020202020204" pitchFamily="34" charset="0"/>
              </a:rPr>
              <a:t>Highest risk path  =  path with most project completion risk</a:t>
            </a:r>
          </a:p>
          <a:p>
            <a:pPr>
              <a:lnSpc>
                <a:spcPct val="90000"/>
              </a:lnSpc>
              <a:spcBef>
                <a:spcPct val="50000"/>
              </a:spcBef>
            </a:pPr>
            <a:r>
              <a:rPr lang="de-CH" sz="1800" b="1" dirty="0" smtClean="0">
                <a:latin typeface="Arial" panose="020B0604020202020204" pitchFamily="34" charset="0"/>
              </a:rPr>
              <a:t>Risk in all activity duration because future is uncertain</a:t>
            </a:r>
          </a:p>
          <a:p>
            <a:pPr>
              <a:lnSpc>
                <a:spcPct val="90000"/>
              </a:lnSpc>
              <a:spcBef>
                <a:spcPct val="50000"/>
              </a:spcBef>
            </a:pPr>
            <a:endParaRPr lang="de-CH" sz="1800" b="1" dirty="0">
              <a:latin typeface="Arial" panose="020B0604020202020204" pitchFamily="34" charset="0"/>
            </a:endParaRPr>
          </a:p>
          <a:p>
            <a:pPr>
              <a:lnSpc>
                <a:spcPct val="90000"/>
              </a:lnSpc>
              <a:spcBef>
                <a:spcPct val="50000"/>
              </a:spcBef>
            </a:pPr>
            <a:r>
              <a:rPr lang="de-CH" sz="1800" b="1" dirty="0">
                <a:solidFill>
                  <a:schemeClr val="accent2"/>
                </a:solidFill>
                <a:latin typeface="Arial" panose="020B0604020202020204" pitchFamily="34" charset="0"/>
              </a:rPr>
              <a:t>LONGEST DURATION ACTIVITY  </a:t>
            </a:r>
            <a:r>
              <a:rPr lang="de-CH" sz="1800" b="1" dirty="0">
                <a:solidFill>
                  <a:schemeClr val="accent2"/>
                </a:solidFill>
                <a:latin typeface="Symbol" panose="05050102010706020507" pitchFamily="18" charset="2"/>
              </a:rPr>
              <a:t>¹ </a:t>
            </a:r>
            <a:r>
              <a:rPr lang="de-CH" sz="1800" b="1" dirty="0">
                <a:solidFill>
                  <a:schemeClr val="accent2"/>
                </a:solidFill>
                <a:latin typeface="Arial" panose="020B0604020202020204" pitchFamily="34" charset="0"/>
              </a:rPr>
              <a:t> RISKIEST</a:t>
            </a:r>
            <a:endParaRPr lang="de-CH" sz="1800" b="1" dirty="0">
              <a:latin typeface="Arial" panose="020B0604020202020204" pitchFamily="34" charset="0"/>
            </a:endParaRPr>
          </a:p>
          <a:p>
            <a:pPr>
              <a:lnSpc>
                <a:spcPct val="90000"/>
              </a:lnSpc>
              <a:spcBef>
                <a:spcPct val="50000"/>
              </a:spcBef>
            </a:pPr>
            <a:r>
              <a:rPr lang="de-CH" sz="1800" b="1" dirty="0" smtClean="0">
                <a:latin typeface="Arial" panose="020B0604020202020204" pitchFamily="34" charset="0"/>
              </a:rPr>
              <a:t>Therefore, need to id &amp; manage what could contribute to project delay  --  could override management of critical path</a:t>
            </a:r>
            <a:endParaRPr lang="de-CH" sz="1800" b="1" dirty="0">
              <a:latin typeface="Arial" panose="020B0604020202020204" pitchFamily="34" charset="0"/>
            </a:endParaRPr>
          </a:p>
        </p:txBody>
      </p:sp>
    </p:spTree>
  </p:cSld>
  <p:clrMapOvr>
    <a:masterClrMapping/>
  </p:clrMapOvr>
  <p:transition>
    <p:fade thruBlk="1"/>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ChangeArrowheads="1"/>
          </p:cNvSpPr>
          <p:nvPr/>
        </p:nvSpPr>
        <p:spPr bwMode="auto">
          <a:xfrm>
            <a:off x="966788" y="6102350"/>
            <a:ext cx="1892300" cy="4587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03" name="Rectangle 3"/>
          <p:cNvSpPr>
            <a:spLocks noChangeArrowheads="1"/>
          </p:cNvSpPr>
          <p:nvPr/>
        </p:nvSpPr>
        <p:spPr bwMode="auto">
          <a:xfrm>
            <a:off x="3408363" y="6102350"/>
            <a:ext cx="2874962" cy="4587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3604" name="Rectangle 4"/>
          <p:cNvSpPr>
            <a:spLocks noChangeArrowheads="1"/>
          </p:cNvSpPr>
          <p:nvPr/>
        </p:nvSpPr>
        <p:spPr bwMode="auto">
          <a:xfrm>
            <a:off x="5695950" y="1149350"/>
            <a:ext cx="414338" cy="430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b="1">
                <a:latin typeface="Arial" panose="020B0604020202020204" pitchFamily="34" charset="0"/>
              </a:rPr>
              <a:t>C</a:t>
            </a:r>
          </a:p>
        </p:txBody>
      </p:sp>
      <p:grpSp>
        <p:nvGrpSpPr>
          <p:cNvPr id="153619" name="Group 19"/>
          <p:cNvGrpSpPr>
            <a:grpSpLocks/>
          </p:cNvGrpSpPr>
          <p:nvPr/>
        </p:nvGrpSpPr>
        <p:grpSpPr bwMode="auto">
          <a:xfrm>
            <a:off x="1725613" y="1365250"/>
            <a:ext cx="5772150" cy="2265363"/>
            <a:chOff x="1087" y="860"/>
            <a:chExt cx="3636" cy="1427"/>
          </a:xfrm>
        </p:grpSpPr>
        <p:sp>
          <p:nvSpPr>
            <p:cNvPr id="153605" name="Line 5"/>
            <p:cNvSpPr>
              <a:spLocks noChangeShapeType="1"/>
            </p:cNvSpPr>
            <p:nvPr/>
          </p:nvSpPr>
          <p:spPr bwMode="auto">
            <a:xfrm>
              <a:off x="1904" y="1961"/>
              <a:ext cx="1521" cy="0"/>
            </a:xfrm>
            <a:prstGeom prst="line">
              <a:avLst/>
            </a:prstGeom>
            <a:noFill/>
            <a:ln w="25400">
              <a:solidFill>
                <a:srgbClr val="B50069"/>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606" name="Line 6"/>
            <p:cNvSpPr>
              <a:spLocks noChangeShapeType="1"/>
            </p:cNvSpPr>
            <p:nvPr/>
          </p:nvSpPr>
          <p:spPr bwMode="auto">
            <a:xfrm flipV="1">
              <a:off x="3490" y="1521"/>
              <a:ext cx="463" cy="447"/>
            </a:xfrm>
            <a:prstGeom prst="line">
              <a:avLst/>
            </a:prstGeom>
            <a:noFill/>
            <a:ln w="25400">
              <a:solidFill>
                <a:srgbClr val="B50069"/>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607" name="Line 7"/>
            <p:cNvSpPr>
              <a:spLocks noChangeShapeType="1"/>
            </p:cNvSpPr>
            <p:nvPr/>
          </p:nvSpPr>
          <p:spPr bwMode="auto">
            <a:xfrm flipV="1">
              <a:off x="1903" y="1088"/>
              <a:ext cx="944" cy="880"/>
            </a:xfrm>
            <a:prstGeom prst="line">
              <a:avLst/>
            </a:prstGeom>
            <a:noFill/>
            <a:ln w="25400">
              <a:solidFill>
                <a:srgbClr val="B50069"/>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608" name="Line 8"/>
            <p:cNvSpPr>
              <a:spLocks noChangeShapeType="1"/>
            </p:cNvSpPr>
            <p:nvPr/>
          </p:nvSpPr>
          <p:spPr bwMode="auto">
            <a:xfrm>
              <a:off x="2914" y="1105"/>
              <a:ext cx="992" cy="415"/>
            </a:xfrm>
            <a:prstGeom prst="line">
              <a:avLst/>
            </a:prstGeom>
            <a:noFill/>
            <a:ln w="25400">
              <a:solidFill>
                <a:srgbClr val="B50069"/>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609" name="Line 9"/>
            <p:cNvSpPr>
              <a:spLocks noChangeShapeType="1"/>
            </p:cNvSpPr>
            <p:nvPr/>
          </p:nvSpPr>
          <p:spPr bwMode="auto">
            <a:xfrm>
              <a:off x="3010" y="1047"/>
              <a:ext cx="800" cy="0"/>
            </a:xfrm>
            <a:prstGeom prst="line">
              <a:avLst/>
            </a:prstGeom>
            <a:noFill/>
            <a:ln w="25400">
              <a:solidFill>
                <a:srgbClr val="B50069"/>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610" name="Line 10"/>
            <p:cNvSpPr>
              <a:spLocks noChangeShapeType="1"/>
            </p:cNvSpPr>
            <p:nvPr/>
          </p:nvSpPr>
          <p:spPr bwMode="auto">
            <a:xfrm>
              <a:off x="3828" y="1057"/>
              <a:ext cx="78" cy="415"/>
            </a:xfrm>
            <a:prstGeom prst="line">
              <a:avLst/>
            </a:prstGeom>
            <a:noFill/>
            <a:ln w="25400">
              <a:solidFill>
                <a:srgbClr val="B50069"/>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611" name="Line 11"/>
            <p:cNvSpPr>
              <a:spLocks noChangeShapeType="1"/>
            </p:cNvSpPr>
            <p:nvPr/>
          </p:nvSpPr>
          <p:spPr bwMode="auto">
            <a:xfrm>
              <a:off x="1087" y="1961"/>
              <a:ext cx="751" cy="0"/>
            </a:xfrm>
            <a:prstGeom prst="line">
              <a:avLst/>
            </a:prstGeom>
            <a:noFill/>
            <a:ln w="254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612" name="Line 12"/>
            <p:cNvSpPr>
              <a:spLocks noChangeShapeType="1"/>
            </p:cNvSpPr>
            <p:nvPr/>
          </p:nvSpPr>
          <p:spPr bwMode="auto">
            <a:xfrm>
              <a:off x="3924" y="1528"/>
              <a:ext cx="799" cy="0"/>
            </a:xfrm>
            <a:prstGeom prst="line">
              <a:avLst/>
            </a:prstGeom>
            <a:noFill/>
            <a:ln w="254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3613" name="Rectangle 13"/>
            <p:cNvSpPr>
              <a:spLocks noChangeArrowheads="1"/>
            </p:cNvSpPr>
            <p:nvPr/>
          </p:nvSpPr>
          <p:spPr bwMode="auto">
            <a:xfrm>
              <a:off x="1208" y="1715"/>
              <a:ext cx="606" cy="2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663" tIns="46038" rIns="93663" bIns="46038">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800" b="1">
                  <a:latin typeface="Arial" panose="020B0604020202020204" pitchFamily="34" charset="0"/>
                </a:rPr>
                <a:t>START</a:t>
              </a:r>
            </a:p>
          </p:txBody>
        </p:sp>
        <p:sp>
          <p:nvSpPr>
            <p:cNvPr id="153614" name="Rectangle 14"/>
            <p:cNvSpPr>
              <a:spLocks noChangeArrowheads="1"/>
            </p:cNvSpPr>
            <p:nvPr/>
          </p:nvSpPr>
          <p:spPr bwMode="auto">
            <a:xfrm>
              <a:off x="4092" y="1331"/>
              <a:ext cx="598" cy="2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663" tIns="46038" rIns="93663" bIns="46038">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800" b="1">
                  <a:latin typeface="Arial" panose="020B0604020202020204" pitchFamily="34" charset="0"/>
                </a:rPr>
                <a:t>FINISH</a:t>
              </a:r>
            </a:p>
          </p:txBody>
        </p:sp>
        <p:sp>
          <p:nvSpPr>
            <p:cNvPr id="153615" name="Rectangle 15"/>
            <p:cNvSpPr>
              <a:spLocks noChangeArrowheads="1"/>
            </p:cNvSpPr>
            <p:nvPr/>
          </p:nvSpPr>
          <p:spPr bwMode="auto">
            <a:xfrm>
              <a:off x="1785" y="2014"/>
              <a:ext cx="265" cy="2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663" tIns="46038" rIns="93663" bIns="46038">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b="1">
                  <a:latin typeface="Arial" panose="020B0604020202020204" pitchFamily="34" charset="0"/>
                </a:rPr>
                <a:t>A</a:t>
              </a:r>
            </a:p>
          </p:txBody>
        </p:sp>
        <p:sp>
          <p:nvSpPr>
            <p:cNvPr id="153616" name="Rectangle 16"/>
            <p:cNvSpPr>
              <a:spLocks noChangeArrowheads="1"/>
            </p:cNvSpPr>
            <p:nvPr/>
          </p:nvSpPr>
          <p:spPr bwMode="auto">
            <a:xfrm>
              <a:off x="3419" y="2014"/>
              <a:ext cx="265" cy="2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663" tIns="46038" rIns="93663" bIns="46038">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b="1">
                  <a:latin typeface="Arial" panose="020B0604020202020204" pitchFamily="34" charset="0"/>
                </a:rPr>
                <a:t>D</a:t>
              </a:r>
            </a:p>
          </p:txBody>
        </p:sp>
        <p:sp>
          <p:nvSpPr>
            <p:cNvPr id="153617" name="Rectangle 17"/>
            <p:cNvSpPr>
              <a:spLocks noChangeArrowheads="1"/>
            </p:cNvSpPr>
            <p:nvPr/>
          </p:nvSpPr>
          <p:spPr bwMode="auto">
            <a:xfrm>
              <a:off x="2699" y="860"/>
              <a:ext cx="265" cy="2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663" tIns="46038" rIns="93663" bIns="46038">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b="1">
                  <a:latin typeface="Arial" panose="020B0604020202020204" pitchFamily="34" charset="0"/>
                </a:rPr>
                <a:t>B</a:t>
              </a:r>
            </a:p>
          </p:txBody>
        </p:sp>
        <p:sp>
          <p:nvSpPr>
            <p:cNvPr id="153618" name="Rectangle 18"/>
            <p:cNvSpPr>
              <a:spLocks noChangeArrowheads="1"/>
            </p:cNvSpPr>
            <p:nvPr/>
          </p:nvSpPr>
          <p:spPr bwMode="auto">
            <a:xfrm>
              <a:off x="3948" y="1581"/>
              <a:ext cx="254" cy="2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663" tIns="46038" rIns="93663" bIns="46038">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b="1">
                  <a:latin typeface="Arial" panose="020B0604020202020204" pitchFamily="34" charset="0"/>
                </a:rPr>
                <a:t>E</a:t>
              </a:r>
            </a:p>
          </p:txBody>
        </p:sp>
      </p:grpSp>
      <p:sp>
        <p:nvSpPr>
          <p:cNvPr id="153620" name="Rectangle 20"/>
          <p:cNvSpPr>
            <a:spLocks noChangeArrowheads="1"/>
          </p:cNvSpPr>
          <p:nvPr/>
        </p:nvSpPr>
        <p:spPr bwMode="auto">
          <a:xfrm>
            <a:off x="1263650" y="3309938"/>
            <a:ext cx="7593013" cy="3049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tabLst>
                <a:tab pos="1946275" algn="ctr"/>
                <a:tab pos="3433763" algn="ctr"/>
                <a:tab pos="4808538" algn="ctr"/>
                <a:tab pos="6181725" algn="ctr"/>
                <a:tab pos="6867525" algn="r"/>
              </a:tabLst>
              <a:defRPr sz="2400">
                <a:solidFill>
                  <a:schemeClr val="tx1"/>
                </a:solidFill>
                <a:latin typeface="Times New Roman" panose="02020603050405020304" pitchFamily="18" charset="0"/>
              </a:defRPr>
            </a:lvl1pPr>
            <a:lvl2pPr defTabSz="915988">
              <a:tabLst>
                <a:tab pos="1946275" algn="ctr"/>
                <a:tab pos="3433763" algn="ctr"/>
                <a:tab pos="4808538" algn="ctr"/>
                <a:tab pos="6181725" algn="ctr"/>
                <a:tab pos="6867525" algn="r"/>
              </a:tabLst>
              <a:defRPr sz="2400">
                <a:solidFill>
                  <a:schemeClr val="tx1"/>
                </a:solidFill>
                <a:latin typeface="Times New Roman" panose="02020603050405020304" pitchFamily="18" charset="0"/>
              </a:defRPr>
            </a:lvl2pPr>
            <a:lvl3pPr marL="915988" defTabSz="915988">
              <a:tabLst>
                <a:tab pos="1946275" algn="ctr"/>
                <a:tab pos="3433763" algn="ctr"/>
                <a:tab pos="4808538" algn="ctr"/>
                <a:tab pos="6181725" algn="ctr"/>
                <a:tab pos="6867525" algn="r"/>
              </a:tabLst>
              <a:defRPr sz="2400">
                <a:solidFill>
                  <a:schemeClr val="tx1"/>
                </a:solidFill>
                <a:latin typeface="Times New Roman" panose="02020603050405020304" pitchFamily="18" charset="0"/>
              </a:defRPr>
            </a:lvl3pPr>
            <a:lvl4pPr marL="1373188" defTabSz="915988">
              <a:tabLst>
                <a:tab pos="1946275" algn="ctr"/>
                <a:tab pos="3433763" algn="ctr"/>
                <a:tab pos="4808538" algn="ctr"/>
                <a:tab pos="6181725" algn="ctr"/>
                <a:tab pos="6867525" algn="r"/>
              </a:tabLst>
              <a:defRPr sz="2400">
                <a:solidFill>
                  <a:schemeClr val="tx1"/>
                </a:solidFill>
                <a:latin typeface="Times New Roman" panose="02020603050405020304" pitchFamily="18" charset="0"/>
              </a:defRPr>
            </a:lvl4pPr>
            <a:lvl5pPr marL="1831975" defTabSz="915988">
              <a:tabLst>
                <a:tab pos="1946275" algn="ctr"/>
                <a:tab pos="3433763" algn="ctr"/>
                <a:tab pos="4808538" algn="ctr"/>
                <a:tab pos="6181725" algn="ctr"/>
                <a:tab pos="6867525" algn="r"/>
              </a:tabLst>
              <a:defRPr sz="2400">
                <a:solidFill>
                  <a:schemeClr val="tx1"/>
                </a:solidFill>
                <a:latin typeface="Times New Roman" panose="02020603050405020304" pitchFamily="18" charset="0"/>
              </a:defRPr>
            </a:lvl5pPr>
            <a:lvl6pPr marL="2289175" defTabSz="915988" fontAlgn="base">
              <a:spcBef>
                <a:spcPct val="0"/>
              </a:spcBef>
              <a:spcAft>
                <a:spcPct val="0"/>
              </a:spcAft>
              <a:tabLst>
                <a:tab pos="1946275" algn="ctr"/>
                <a:tab pos="3433763" algn="ctr"/>
                <a:tab pos="4808538" algn="ctr"/>
                <a:tab pos="6181725" algn="ctr"/>
                <a:tab pos="6867525" algn="r"/>
              </a:tabLst>
              <a:defRPr sz="2400">
                <a:solidFill>
                  <a:schemeClr val="tx1"/>
                </a:solidFill>
                <a:latin typeface="Times New Roman" panose="02020603050405020304" pitchFamily="18" charset="0"/>
              </a:defRPr>
            </a:lvl6pPr>
            <a:lvl7pPr marL="2746375" defTabSz="915988" fontAlgn="base">
              <a:spcBef>
                <a:spcPct val="0"/>
              </a:spcBef>
              <a:spcAft>
                <a:spcPct val="0"/>
              </a:spcAft>
              <a:tabLst>
                <a:tab pos="1946275" algn="ctr"/>
                <a:tab pos="3433763" algn="ctr"/>
                <a:tab pos="4808538" algn="ctr"/>
                <a:tab pos="6181725" algn="ctr"/>
                <a:tab pos="6867525" algn="r"/>
              </a:tabLst>
              <a:defRPr sz="2400">
                <a:solidFill>
                  <a:schemeClr val="tx1"/>
                </a:solidFill>
                <a:latin typeface="Times New Roman" panose="02020603050405020304" pitchFamily="18" charset="0"/>
              </a:defRPr>
            </a:lvl7pPr>
            <a:lvl8pPr marL="3203575" defTabSz="915988" fontAlgn="base">
              <a:spcBef>
                <a:spcPct val="0"/>
              </a:spcBef>
              <a:spcAft>
                <a:spcPct val="0"/>
              </a:spcAft>
              <a:tabLst>
                <a:tab pos="1946275" algn="ctr"/>
                <a:tab pos="3433763" algn="ctr"/>
                <a:tab pos="4808538" algn="ctr"/>
                <a:tab pos="6181725" algn="ctr"/>
                <a:tab pos="6867525" algn="r"/>
              </a:tabLst>
              <a:defRPr sz="2400">
                <a:solidFill>
                  <a:schemeClr val="tx1"/>
                </a:solidFill>
                <a:latin typeface="Times New Roman" panose="02020603050405020304" pitchFamily="18" charset="0"/>
              </a:defRPr>
            </a:lvl8pPr>
            <a:lvl9pPr marL="3660775" defTabSz="915988" fontAlgn="base">
              <a:spcBef>
                <a:spcPct val="0"/>
              </a:spcBef>
              <a:spcAft>
                <a:spcPct val="0"/>
              </a:spcAft>
              <a:tabLst>
                <a:tab pos="1946275" algn="ctr"/>
                <a:tab pos="3433763" algn="ctr"/>
                <a:tab pos="4808538" algn="ctr"/>
                <a:tab pos="6181725" algn="ctr"/>
                <a:tab pos="6867525" algn="r"/>
              </a:tabLst>
              <a:defRPr sz="2400">
                <a:solidFill>
                  <a:schemeClr val="tx1"/>
                </a:solidFill>
                <a:latin typeface="Times New Roman" panose="02020603050405020304" pitchFamily="18" charset="0"/>
              </a:defRPr>
            </a:lvl9pPr>
          </a:lstStyle>
          <a:p>
            <a:pPr>
              <a:lnSpc>
                <a:spcPct val="90000"/>
              </a:lnSpc>
              <a:spcBef>
                <a:spcPct val="50000"/>
              </a:spcBef>
            </a:pPr>
            <a:r>
              <a:rPr lang="de-CH" sz="1800" b="1">
                <a:latin typeface="Arial" panose="020B0604020202020204" pitchFamily="34" charset="0"/>
              </a:rPr>
              <a:t>           		  MOST		MEAN</a:t>
            </a:r>
          </a:p>
          <a:p>
            <a:pPr>
              <a:lnSpc>
                <a:spcPct val="90000"/>
              </a:lnSpc>
              <a:spcBef>
                <a:spcPct val="50000"/>
              </a:spcBef>
            </a:pPr>
            <a:r>
              <a:rPr lang="de-CH" sz="1800" b="1" u="sng">
                <a:latin typeface="Arial" panose="020B0604020202020204" pitchFamily="34" charset="0"/>
              </a:rPr>
              <a:t>ACTIVITY</a:t>
            </a:r>
            <a:r>
              <a:rPr lang="de-CH" sz="1800" b="1">
                <a:latin typeface="Arial" panose="020B0604020202020204" pitchFamily="34" charset="0"/>
              </a:rPr>
              <a:t>	</a:t>
            </a:r>
            <a:r>
              <a:rPr lang="de-CH" sz="1800" b="1" u="sng">
                <a:latin typeface="Arial" panose="020B0604020202020204" pitchFamily="34" charset="0"/>
              </a:rPr>
              <a:t>LOW</a:t>
            </a:r>
            <a:r>
              <a:rPr lang="de-CH" sz="1800" b="1">
                <a:latin typeface="Arial" panose="020B0604020202020204" pitchFamily="34" charset="0"/>
              </a:rPr>
              <a:t>	</a:t>
            </a:r>
            <a:r>
              <a:rPr lang="de-CH" sz="1800" b="1" u="sng">
                <a:latin typeface="Arial" panose="020B0604020202020204" pitchFamily="34" charset="0"/>
              </a:rPr>
              <a:t>LIKELY</a:t>
            </a:r>
            <a:r>
              <a:rPr lang="de-CH" sz="1800" b="1">
                <a:latin typeface="Arial" panose="020B0604020202020204" pitchFamily="34" charset="0"/>
              </a:rPr>
              <a:t>	</a:t>
            </a:r>
            <a:r>
              <a:rPr lang="de-CH" sz="1800" b="1" u="sng">
                <a:latin typeface="Arial" panose="020B0604020202020204" pitchFamily="34" charset="0"/>
              </a:rPr>
              <a:t>HIGH</a:t>
            </a:r>
            <a:r>
              <a:rPr lang="de-CH" sz="1800" b="1">
                <a:latin typeface="Arial" panose="020B0604020202020204" pitchFamily="34" charset="0"/>
              </a:rPr>
              <a:t>	</a:t>
            </a:r>
            <a:r>
              <a:rPr lang="de-CH" sz="1800" b="1" u="sng">
                <a:latin typeface="Arial" panose="020B0604020202020204" pitchFamily="34" charset="0"/>
              </a:rPr>
              <a:t>EXPECTED</a:t>
            </a:r>
            <a:endParaRPr lang="de-CH" sz="1800" b="1">
              <a:latin typeface="Arial" panose="020B0604020202020204" pitchFamily="34" charset="0"/>
            </a:endParaRPr>
          </a:p>
          <a:p>
            <a:pPr>
              <a:lnSpc>
                <a:spcPct val="90000"/>
              </a:lnSpc>
              <a:spcBef>
                <a:spcPct val="50000"/>
              </a:spcBef>
            </a:pPr>
            <a:r>
              <a:rPr lang="de-CH" sz="1800" b="1">
                <a:latin typeface="Arial" panose="020B0604020202020204" pitchFamily="34" charset="0"/>
              </a:rPr>
              <a:t>A-B	8	9	10	9</a:t>
            </a:r>
          </a:p>
          <a:p>
            <a:pPr>
              <a:lnSpc>
                <a:spcPct val="90000"/>
              </a:lnSpc>
              <a:spcBef>
                <a:spcPct val="50000"/>
              </a:spcBef>
            </a:pPr>
            <a:r>
              <a:rPr lang="de-CH" sz="1800" b="1">
                <a:latin typeface="Arial" panose="020B0604020202020204" pitchFamily="34" charset="0"/>
              </a:rPr>
              <a:t>B-C	4	5	6	5</a:t>
            </a:r>
          </a:p>
          <a:p>
            <a:pPr>
              <a:lnSpc>
                <a:spcPct val="90000"/>
              </a:lnSpc>
              <a:spcBef>
                <a:spcPct val="50000"/>
              </a:spcBef>
            </a:pPr>
            <a:r>
              <a:rPr lang="de-CH" sz="1800" b="1">
                <a:latin typeface="Arial" panose="020B0604020202020204" pitchFamily="34" charset="0"/>
              </a:rPr>
              <a:t>C-E	0	0	0	0</a:t>
            </a:r>
          </a:p>
          <a:p>
            <a:pPr>
              <a:lnSpc>
                <a:spcPct val="90000"/>
              </a:lnSpc>
              <a:spcBef>
                <a:spcPct val="50000"/>
              </a:spcBef>
            </a:pPr>
            <a:r>
              <a:rPr lang="de-CH" sz="1800" b="1">
                <a:latin typeface="Arial" panose="020B0604020202020204" pitchFamily="34" charset="0"/>
              </a:rPr>
              <a:t>B-E	1	6	7	4.7</a:t>
            </a:r>
          </a:p>
          <a:p>
            <a:pPr>
              <a:lnSpc>
                <a:spcPct val="90000"/>
              </a:lnSpc>
              <a:spcBef>
                <a:spcPct val="50000"/>
              </a:spcBef>
            </a:pPr>
            <a:r>
              <a:rPr lang="de-CH" sz="1800" b="1">
                <a:latin typeface="Arial" panose="020B0604020202020204" pitchFamily="34" charset="0"/>
              </a:rPr>
              <a:t>A-D	4	9	14	9</a:t>
            </a:r>
          </a:p>
          <a:p>
            <a:pPr>
              <a:lnSpc>
                <a:spcPct val="90000"/>
              </a:lnSpc>
              <a:spcBef>
                <a:spcPct val="50000"/>
              </a:spcBef>
            </a:pPr>
            <a:r>
              <a:rPr lang="de-CH" sz="1800" b="1">
                <a:latin typeface="Arial" panose="020B0604020202020204" pitchFamily="34" charset="0"/>
              </a:rPr>
              <a:t>D-E	1	2	7	3.3</a:t>
            </a:r>
          </a:p>
        </p:txBody>
      </p:sp>
      <p:sp>
        <p:nvSpPr>
          <p:cNvPr id="153621" name="Rectangle 21"/>
          <p:cNvSpPr>
            <a:spLocks noGrp="1" noChangeArrowheads="1"/>
          </p:cNvSpPr>
          <p:nvPr>
            <p:ph type="title"/>
          </p:nvPr>
        </p:nvSpPr>
        <p:spPr>
          <a:xfrm>
            <a:off x="1035050" y="827088"/>
            <a:ext cx="7043738" cy="663575"/>
          </a:xfrm>
          <a:noFill/>
          <a:ln/>
        </p:spPr>
        <p:txBody>
          <a:bodyPr wrap="none" lIns="19050" tIns="26988" rIns="19050" bIns="26988" anchor="t">
            <a:spAutoFit/>
          </a:bodyPr>
          <a:lstStyle/>
          <a:p>
            <a:pPr defTabSz="911225">
              <a:lnSpc>
                <a:spcPct val="91000"/>
              </a:lnSpc>
              <a:tabLst>
                <a:tab pos="457200" algn="l"/>
                <a:tab pos="1825625" algn="l"/>
                <a:tab pos="2740025" algn="l"/>
                <a:tab pos="3652838" algn="l"/>
                <a:tab pos="4565650" algn="l"/>
                <a:tab pos="5478463" algn="l"/>
                <a:tab pos="6391275" algn="l"/>
              </a:tabLst>
            </a:pPr>
            <a:r>
              <a:rPr lang="de-CH"/>
              <a:t>SCHEDULE RISK  (CONT'D)</a:t>
            </a: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ChangeArrowheads="1"/>
          </p:cNvSpPr>
          <p:nvPr/>
        </p:nvSpPr>
        <p:spPr bwMode="auto">
          <a:xfrm>
            <a:off x="663575" y="6053138"/>
            <a:ext cx="1906588"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5651" name="Rectangle 3"/>
          <p:cNvSpPr>
            <a:spLocks noChangeArrowheads="1"/>
          </p:cNvSpPr>
          <p:nvPr/>
        </p:nvSpPr>
        <p:spPr bwMode="auto">
          <a:xfrm>
            <a:off x="3105150" y="6053138"/>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55652" name="Rectangle 4"/>
          <p:cNvSpPr>
            <a:spLocks noGrp="1" noChangeArrowheads="1"/>
          </p:cNvSpPr>
          <p:nvPr>
            <p:ph type="title"/>
          </p:nvPr>
        </p:nvSpPr>
        <p:spPr>
          <a:xfrm>
            <a:off x="1035050" y="827088"/>
            <a:ext cx="7043738" cy="663575"/>
          </a:xfrm>
          <a:noFill/>
          <a:ln/>
        </p:spPr>
        <p:txBody>
          <a:bodyPr wrap="none" lIns="19050" tIns="26988" rIns="19050" bIns="26988" anchor="t">
            <a:spAutoFit/>
          </a:bodyPr>
          <a:lstStyle/>
          <a:p>
            <a:pPr defTabSz="911225">
              <a:lnSpc>
                <a:spcPct val="91000"/>
              </a:lnSpc>
              <a:tabLst>
                <a:tab pos="457200" algn="l"/>
                <a:tab pos="1825625" algn="l"/>
                <a:tab pos="2740025" algn="l"/>
                <a:tab pos="3652838" algn="l"/>
                <a:tab pos="4565650" algn="l"/>
                <a:tab pos="5478463" algn="l"/>
                <a:tab pos="6391275" algn="l"/>
              </a:tabLst>
            </a:pPr>
            <a:r>
              <a:rPr lang="de-CH"/>
              <a:t>SCHEDULE RISK  (CONT'D)</a:t>
            </a:r>
          </a:p>
        </p:txBody>
      </p:sp>
      <p:sp>
        <p:nvSpPr>
          <p:cNvPr id="155653" name="Rectangle 5"/>
          <p:cNvSpPr>
            <a:spLocks noChangeArrowheads="1"/>
          </p:cNvSpPr>
          <p:nvPr/>
        </p:nvSpPr>
        <p:spPr bwMode="auto">
          <a:xfrm>
            <a:off x="1001713" y="4430713"/>
            <a:ext cx="139700" cy="763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endParaRPr lang="de-CH" sz="1800" b="1">
              <a:latin typeface="Arial" panose="020B0604020202020204" pitchFamily="34" charset="0"/>
            </a:endParaRPr>
          </a:p>
          <a:p>
            <a:pPr>
              <a:lnSpc>
                <a:spcPct val="85000"/>
              </a:lnSpc>
            </a:pPr>
            <a:endParaRPr lang="de-CH" sz="1800" b="1">
              <a:latin typeface="Arial" panose="020B0604020202020204" pitchFamily="34" charset="0"/>
            </a:endParaRPr>
          </a:p>
          <a:p>
            <a:pPr>
              <a:lnSpc>
                <a:spcPct val="85000"/>
              </a:lnSpc>
            </a:pPr>
            <a:endParaRPr lang="de-CH" sz="1800" b="1">
              <a:latin typeface="Arial" panose="020B0604020202020204" pitchFamily="34" charset="0"/>
            </a:endParaRPr>
          </a:p>
        </p:txBody>
      </p:sp>
      <p:grpSp>
        <p:nvGrpSpPr>
          <p:cNvPr id="155668" name="Group 20"/>
          <p:cNvGrpSpPr>
            <a:grpSpLocks/>
          </p:cNvGrpSpPr>
          <p:nvPr/>
        </p:nvGrpSpPr>
        <p:grpSpPr bwMode="auto">
          <a:xfrm>
            <a:off x="1292225" y="1166813"/>
            <a:ext cx="5770563" cy="2265362"/>
            <a:chOff x="814" y="735"/>
            <a:chExt cx="3635" cy="1427"/>
          </a:xfrm>
        </p:grpSpPr>
        <p:sp>
          <p:nvSpPr>
            <p:cNvPr id="155654" name="Line 6"/>
            <p:cNvSpPr>
              <a:spLocks noChangeShapeType="1"/>
            </p:cNvSpPr>
            <p:nvPr/>
          </p:nvSpPr>
          <p:spPr bwMode="auto">
            <a:xfrm>
              <a:off x="1631" y="1836"/>
              <a:ext cx="1520" cy="0"/>
            </a:xfrm>
            <a:prstGeom prst="line">
              <a:avLst/>
            </a:prstGeom>
            <a:noFill/>
            <a:ln w="25400">
              <a:solidFill>
                <a:srgbClr val="B50069"/>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5655" name="Line 7"/>
            <p:cNvSpPr>
              <a:spLocks noChangeShapeType="1"/>
            </p:cNvSpPr>
            <p:nvPr/>
          </p:nvSpPr>
          <p:spPr bwMode="auto">
            <a:xfrm flipV="1">
              <a:off x="3216" y="1396"/>
              <a:ext cx="463" cy="447"/>
            </a:xfrm>
            <a:prstGeom prst="line">
              <a:avLst/>
            </a:prstGeom>
            <a:noFill/>
            <a:ln w="25400">
              <a:solidFill>
                <a:srgbClr val="B50069"/>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5656" name="Line 8"/>
            <p:cNvSpPr>
              <a:spLocks noChangeShapeType="1"/>
            </p:cNvSpPr>
            <p:nvPr/>
          </p:nvSpPr>
          <p:spPr bwMode="auto">
            <a:xfrm flipV="1">
              <a:off x="1630" y="963"/>
              <a:ext cx="943" cy="880"/>
            </a:xfrm>
            <a:prstGeom prst="line">
              <a:avLst/>
            </a:prstGeom>
            <a:noFill/>
            <a:ln w="25400">
              <a:solidFill>
                <a:srgbClr val="B50069"/>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5657" name="Line 9"/>
            <p:cNvSpPr>
              <a:spLocks noChangeShapeType="1"/>
            </p:cNvSpPr>
            <p:nvPr/>
          </p:nvSpPr>
          <p:spPr bwMode="auto">
            <a:xfrm>
              <a:off x="2641" y="980"/>
              <a:ext cx="991" cy="415"/>
            </a:xfrm>
            <a:prstGeom prst="line">
              <a:avLst/>
            </a:prstGeom>
            <a:noFill/>
            <a:ln w="25400">
              <a:solidFill>
                <a:srgbClr val="B50069"/>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5658" name="Line 10"/>
            <p:cNvSpPr>
              <a:spLocks noChangeShapeType="1"/>
            </p:cNvSpPr>
            <p:nvPr/>
          </p:nvSpPr>
          <p:spPr bwMode="auto">
            <a:xfrm>
              <a:off x="2737" y="922"/>
              <a:ext cx="799" cy="0"/>
            </a:xfrm>
            <a:prstGeom prst="line">
              <a:avLst/>
            </a:prstGeom>
            <a:noFill/>
            <a:ln w="25400">
              <a:solidFill>
                <a:srgbClr val="B50069"/>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5659" name="Line 11"/>
            <p:cNvSpPr>
              <a:spLocks noChangeShapeType="1"/>
            </p:cNvSpPr>
            <p:nvPr/>
          </p:nvSpPr>
          <p:spPr bwMode="auto">
            <a:xfrm>
              <a:off x="3554" y="932"/>
              <a:ext cx="78" cy="415"/>
            </a:xfrm>
            <a:prstGeom prst="line">
              <a:avLst/>
            </a:prstGeom>
            <a:noFill/>
            <a:ln w="25400">
              <a:solidFill>
                <a:srgbClr val="B50069"/>
              </a:solidFill>
              <a:round/>
              <a:headEnd type="none" w="sm" len="sm"/>
              <a:tailEnd type="stealth"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5660" name="Line 12"/>
            <p:cNvSpPr>
              <a:spLocks noChangeShapeType="1"/>
            </p:cNvSpPr>
            <p:nvPr/>
          </p:nvSpPr>
          <p:spPr bwMode="auto">
            <a:xfrm>
              <a:off x="814" y="1836"/>
              <a:ext cx="751" cy="0"/>
            </a:xfrm>
            <a:prstGeom prst="line">
              <a:avLst/>
            </a:prstGeom>
            <a:noFill/>
            <a:ln w="254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5661" name="Line 13"/>
            <p:cNvSpPr>
              <a:spLocks noChangeShapeType="1"/>
            </p:cNvSpPr>
            <p:nvPr/>
          </p:nvSpPr>
          <p:spPr bwMode="auto">
            <a:xfrm>
              <a:off x="3650" y="1403"/>
              <a:ext cx="799" cy="0"/>
            </a:xfrm>
            <a:prstGeom prst="line">
              <a:avLst/>
            </a:prstGeom>
            <a:noFill/>
            <a:ln w="254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55662" name="Rectangle 14"/>
            <p:cNvSpPr>
              <a:spLocks noChangeArrowheads="1"/>
            </p:cNvSpPr>
            <p:nvPr/>
          </p:nvSpPr>
          <p:spPr bwMode="auto">
            <a:xfrm>
              <a:off x="935" y="1591"/>
              <a:ext cx="606" cy="2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663" tIns="46038" rIns="93663" bIns="46038">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800" b="1">
                  <a:latin typeface="Arial" panose="020B0604020202020204" pitchFamily="34" charset="0"/>
                </a:rPr>
                <a:t>START</a:t>
              </a:r>
            </a:p>
          </p:txBody>
        </p:sp>
        <p:sp>
          <p:nvSpPr>
            <p:cNvPr id="155663" name="Rectangle 15"/>
            <p:cNvSpPr>
              <a:spLocks noChangeArrowheads="1"/>
            </p:cNvSpPr>
            <p:nvPr/>
          </p:nvSpPr>
          <p:spPr bwMode="auto">
            <a:xfrm>
              <a:off x="3818" y="1206"/>
              <a:ext cx="598" cy="22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663" tIns="46038" rIns="93663" bIns="46038">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sz="1800" b="1">
                  <a:latin typeface="Arial" panose="020B0604020202020204" pitchFamily="34" charset="0"/>
                </a:rPr>
                <a:t>FINISH</a:t>
              </a:r>
            </a:p>
          </p:txBody>
        </p:sp>
        <p:sp>
          <p:nvSpPr>
            <p:cNvPr id="155664" name="Rectangle 16"/>
            <p:cNvSpPr>
              <a:spLocks noChangeArrowheads="1"/>
            </p:cNvSpPr>
            <p:nvPr/>
          </p:nvSpPr>
          <p:spPr bwMode="auto">
            <a:xfrm>
              <a:off x="1512" y="1889"/>
              <a:ext cx="265" cy="2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663" tIns="46038" rIns="93663" bIns="46038">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b="1">
                  <a:latin typeface="Arial" panose="020B0604020202020204" pitchFamily="34" charset="0"/>
                </a:rPr>
                <a:t>A</a:t>
              </a:r>
            </a:p>
          </p:txBody>
        </p:sp>
        <p:sp>
          <p:nvSpPr>
            <p:cNvPr id="155665" name="Rectangle 17"/>
            <p:cNvSpPr>
              <a:spLocks noChangeArrowheads="1"/>
            </p:cNvSpPr>
            <p:nvPr/>
          </p:nvSpPr>
          <p:spPr bwMode="auto">
            <a:xfrm>
              <a:off x="3145" y="1889"/>
              <a:ext cx="265" cy="2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663" tIns="46038" rIns="93663" bIns="46038">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b="1">
                  <a:latin typeface="Arial" panose="020B0604020202020204" pitchFamily="34" charset="0"/>
                </a:rPr>
                <a:t>D</a:t>
              </a:r>
            </a:p>
          </p:txBody>
        </p:sp>
        <p:sp>
          <p:nvSpPr>
            <p:cNvPr id="155666" name="Rectangle 18"/>
            <p:cNvSpPr>
              <a:spLocks noChangeArrowheads="1"/>
            </p:cNvSpPr>
            <p:nvPr/>
          </p:nvSpPr>
          <p:spPr bwMode="auto">
            <a:xfrm>
              <a:off x="2425" y="735"/>
              <a:ext cx="265" cy="2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663" tIns="46038" rIns="93663" bIns="46038">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b="1">
                  <a:latin typeface="Arial" panose="020B0604020202020204" pitchFamily="34" charset="0"/>
                </a:rPr>
                <a:t>B</a:t>
              </a:r>
            </a:p>
          </p:txBody>
        </p:sp>
        <p:sp>
          <p:nvSpPr>
            <p:cNvPr id="155667" name="Rectangle 19"/>
            <p:cNvSpPr>
              <a:spLocks noChangeArrowheads="1"/>
            </p:cNvSpPr>
            <p:nvPr/>
          </p:nvSpPr>
          <p:spPr bwMode="auto">
            <a:xfrm>
              <a:off x="3674" y="1457"/>
              <a:ext cx="254" cy="2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3663" tIns="46038" rIns="93663" bIns="46038">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90000"/>
                </a:lnSpc>
              </a:pPr>
              <a:r>
                <a:rPr lang="de-CH" b="1">
                  <a:latin typeface="Arial" panose="020B0604020202020204" pitchFamily="34" charset="0"/>
                </a:rPr>
                <a:t>E</a:t>
              </a:r>
            </a:p>
          </p:txBody>
        </p:sp>
      </p:grpSp>
      <p:sp>
        <p:nvSpPr>
          <p:cNvPr id="155669" name="Rectangle 21"/>
          <p:cNvSpPr>
            <a:spLocks noChangeArrowheads="1"/>
          </p:cNvSpPr>
          <p:nvPr/>
        </p:nvSpPr>
        <p:spPr bwMode="auto">
          <a:xfrm>
            <a:off x="1316038" y="3233738"/>
            <a:ext cx="7307262" cy="30495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lvl1pPr defTabSz="915988">
              <a:tabLst>
                <a:tab pos="2747963" algn="ctr"/>
                <a:tab pos="4578350" algn="ctr"/>
                <a:tab pos="6410325" algn="ctr"/>
              </a:tabLst>
              <a:defRPr sz="2400">
                <a:solidFill>
                  <a:schemeClr val="tx1"/>
                </a:solidFill>
                <a:latin typeface="Times New Roman" panose="02020603050405020304" pitchFamily="18" charset="0"/>
              </a:defRPr>
            </a:lvl1pPr>
            <a:lvl2pPr defTabSz="915988">
              <a:tabLst>
                <a:tab pos="2747963" algn="ctr"/>
                <a:tab pos="4578350" algn="ctr"/>
                <a:tab pos="6410325" algn="ctr"/>
              </a:tabLst>
              <a:defRPr sz="2400">
                <a:solidFill>
                  <a:schemeClr val="tx1"/>
                </a:solidFill>
                <a:latin typeface="Times New Roman" panose="02020603050405020304" pitchFamily="18" charset="0"/>
              </a:defRPr>
            </a:lvl2pPr>
            <a:lvl3pPr marL="915988" defTabSz="915988">
              <a:tabLst>
                <a:tab pos="2747963" algn="ctr"/>
                <a:tab pos="4578350" algn="ctr"/>
                <a:tab pos="6410325" algn="ctr"/>
              </a:tabLst>
              <a:defRPr sz="2400">
                <a:solidFill>
                  <a:schemeClr val="tx1"/>
                </a:solidFill>
                <a:latin typeface="Times New Roman" panose="02020603050405020304" pitchFamily="18" charset="0"/>
              </a:defRPr>
            </a:lvl3pPr>
            <a:lvl4pPr marL="1373188" defTabSz="915988">
              <a:tabLst>
                <a:tab pos="2747963" algn="ctr"/>
                <a:tab pos="4578350" algn="ctr"/>
                <a:tab pos="6410325" algn="ctr"/>
              </a:tabLst>
              <a:defRPr sz="2400">
                <a:solidFill>
                  <a:schemeClr val="tx1"/>
                </a:solidFill>
                <a:latin typeface="Times New Roman" panose="02020603050405020304" pitchFamily="18" charset="0"/>
              </a:defRPr>
            </a:lvl4pPr>
            <a:lvl5pPr marL="1831975" defTabSz="915988">
              <a:tabLst>
                <a:tab pos="2747963" algn="ctr"/>
                <a:tab pos="4578350" algn="ctr"/>
                <a:tab pos="6410325" algn="ctr"/>
              </a:tabLst>
              <a:defRPr sz="2400">
                <a:solidFill>
                  <a:schemeClr val="tx1"/>
                </a:solidFill>
                <a:latin typeface="Times New Roman" panose="02020603050405020304" pitchFamily="18" charset="0"/>
              </a:defRPr>
            </a:lvl5pPr>
            <a:lvl6pPr marL="2289175" defTabSz="915988" fontAlgn="base">
              <a:spcBef>
                <a:spcPct val="0"/>
              </a:spcBef>
              <a:spcAft>
                <a:spcPct val="0"/>
              </a:spcAft>
              <a:tabLst>
                <a:tab pos="2747963" algn="ctr"/>
                <a:tab pos="4578350" algn="ctr"/>
                <a:tab pos="6410325" algn="ctr"/>
              </a:tabLst>
              <a:defRPr sz="2400">
                <a:solidFill>
                  <a:schemeClr val="tx1"/>
                </a:solidFill>
                <a:latin typeface="Times New Roman" panose="02020603050405020304" pitchFamily="18" charset="0"/>
              </a:defRPr>
            </a:lvl6pPr>
            <a:lvl7pPr marL="2746375" defTabSz="915988" fontAlgn="base">
              <a:spcBef>
                <a:spcPct val="0"/>
              </a:spcBef>
              <a:spcAft>
                <a:spcPct val="0"/>
              </a:spcAft>
              <a:tabLst>
                <a:tab pos="2747963" algn="ctr"/>
                <a:tab pos="4578350" algn="ctr"/>
                <a:tab pos="6410325" algn="ctr"/>
              </a:tabLst>
              <a:defRPr sz="2400">
                <a:solidFill>
                  <a:schemeClr val="tx1"/>
                </a:solidFill>
                <a:latin typeface="Times New Roman" panose="02020603050405020304" pitchFamily="18" charset="0"/>
              </a:defRPr>
            </a:lvl7pPr>
            <a:lvl8pPr marL="3203575" defTabSz="915988" fontAlgn="base">
              <a:spcBef>
                <a:spcPct val="0"/>
              </a:spcBef>
              <a:spcAft>
                <a:spcPct val="0"/>
              </a:spcAft>
              <a:tabLst>
                <a:tab pos="2747963" algn="ctr"/>
                <a:tab pos="4578350" algn="ctr"/>
                <a:tab pos="6410325" algn="ctr"/>
              </a:tabLst>
              <a:defRPr sz="2400">
                <a:solidFill>
                  <a:schemeClr val="tx1"/>
                </a:solidFill>
                <a:latin typeface="Times New Roman" panose="02020603050405020304" pitchFamily="18" charset="0"/>
              </a:defRPr>
            </a:lvl8pPr>
            <a:lvl9pPr marL="3660775" defTabSz="915988" fontAlgn="base">
              <a:spcBef>
                <a:spcPct val="0"/>
              </a:spcBef>
              <a:spcAft>
                <a:spcPct val="0"/>
              </a:spcAft>
              <a:tabLst>
                <a:tab pos="2747963" algn="ctr"/>
                <a:tab pos="4578350" algn="ctr"/>
                <a:tab pos="6410325" algn="ctr"/>
              </a:tabLst>
              <a:defRPr sz="2400">
                <a:solidFill>
                  <a:schemeClr val="tx1"/>
                </a:solidFill>
                <a:latin typeface="Times New Roman" panose="02020603050405020304" pitchFamily="18" charset="0"/>
              </a:defRPr>
            </a:lvl9pPr>
          </a:lstStyle>
          <a:p>
            <a:pPr>
              <a:lnSpc>
                <a:spcPct val="90000"/>
              </a:lnSpc>
              <a:spcBef>
                <a:spcPct val="50000"/>
              </a:spcBef>
            </a:pPr>
            <a:r>
              <a:rPr lang="de-CH" sz="1800" b="1">
                <a:latin typeface="Arial" panose="020B0604020202020204" pitchFamily="34" charset="0"/>
              </a:rPr>
              <a:t>           	SUM OF	SUM OF	SUM OF</a:t>
            </a:r>
          </a:p>
          <a:p>
            <a:pPr>
              <a:lnSpc>
                <a:spcPct val="90000"/>
              </a:lnSpc>
              <a:spcBef>
                <a:spcPct val="50000"/>
              </a:spcBef>
            </a:pPr>
            <a:r>
              <a:rPr lang="de-CH" sz="1800" b="1" u="sng">
                <a:latin typeface="Arial" panose="020B0604020202020204" pitchFamily="34" charset="0"/>
              </a:rPr>
              <a:t>PATH</a:t>
            </a:r>
            <a:r>
              <a:rPr lang="de-CH" sz="1800" b="1">
                <a:latin typeface="Arial" panose="020B0604020202020204" pitchFamily="34" charset="0"/>
              </a:rPr>
              <a:t>	</a:t>
            </a:r>
            <a:r>
              <a:rPr lang="de-CH" sz="1800" b="1" u="sng">
                <a:latin typeface="Arial" panose="020B0604020202020204" pitchFamily="34" charset="0"/>
              </a:rPr>
              <a:t>MOST LIKELY</a:t>
            </a:r>
            <a:r>
              <a:rPr lang="de-CH" sz="1800" b="1">
                <a:latin typeface="Arial" panose="020B0604020202020204" pitchFamily="34" charset="0"/>
              </a:rPr>
              <a:t>	</a:t>
            </a:r>
            <a:r>
              <a:rPr lang="de-CH" sz="1800" b="1" u="sng">
                <a:latin typeface="Arial" panose="020B0604020202020204" pitchFamily="34" charset="0"/>
              </a:rPr>
              <a:t>MEANS</a:t>
            </a:r>
            <a:r>
              <a:rPr lang="de-CH" sz="1800" b="1">
                <a:latin typeface="Arial" panose="020B0604020202020204" pitchFamily="34" charset="0"/>
              </a:rPr>
              <a:t>	</a:t>
            </a:r>
            <a:r>
              <a:rPr lang="de-CH" sz="1800" b="1" u="sng">
                <a:latin typeface="Arial" panose="020B0604020202020204" pitchFamily="34" charset="0"/>
              </a:rPr>
              <a:t>HIGHS</a:t>
            </a:r>
            <a:endParaRPr lang="de-CH" sz="1800" b="1">
              <a:latin typeface="Arial" panose="020B0604020202020204" pitchFamily="34" charset="0"/>
            </a:endParaRPr>
          </a:p>
          <a:p>
            <a:pPr>
              <a:lnSpc>
                <a:spcPct val="90000"/>
              </a:lnSpc>
              <a:spcBef>
                <a:spcPct val="50000"/>
              </a:spcBef>
            </a:pPr>
            <a:endParaRPr lang="de-CH" sz="1800" b="1">
              <a:latin typeface="Arial" panose="020B0604020202020204" pitchFamily="34" charset="0"/>
            </a:endParaRPr>
          </a:p>
          <a:p>
            <a:pPr>
              <a:lnSpc>
                <a:spcPct val="90000"/>
              </a:lnSpc>
              <a:spcBef>
                <a:spcPct val="50000"/>
              </a:spcBef>
            </a:pPr>
            <a:r>
              <a:rPr lang="de-CH" sz="1800" b="1">
                <a:latin typeface="Arial" panose="020B0604020202020204" pitchFamily="34" charset="0"/>
              </a:rPr>
              <a:t>A-B-C-E	14	14	16</a:t>
            </a:r>
          </a:p>
          <a:p>
            <a:pPr>
              <a:lnSpc>
                <a:spcPct val="90000"/>
              </a:lnSpc>
              <a:spcBef>
                <a:spcPct val="50000"/>
              </a:spcBef>
            </a:pPr>
            <a:r>
              <a:rPr lang="de-CH" sz="1800" b="1">
                <a:latin typeface="Arial" panose="020B0604020202020204" pitchFamily="34" charset="0"/>
              </a:rPr>
              <a:t>A-B-E	15	13.7	17</a:t>
            </a:r>
          </a:p>
          <a:p>
            <a:pPr>
              <a:lnSpc>
                <a:spcPct val="90000"/>
              </a:lnSpc>
              <a:spcBef>
                <a:spcPct val="50000"/>
              </a:spcBef>
            </a:pPr>
            <a:r>
              <a:rPr lang="de-CH" sz="1800" b="1">
                <a:latin typeface="Arial" panose="020B0604020202020204" pitchFamily="34" charset="0"/>
              </a:rPr>
              <a:t>A-D-E	11	12.3	21</a:t>
            </a:r>
          </a:p>
          <a:p>
            <a:pPr>
              <a:lnSpc>
                <a:spcPct val="90000"/>
              </a:lnSpc>
              <a:spcBef>
                <a:spcPct val="50000"/>
              </a:spcBef>
            </a:pPr>
            <a:endParaRPr lang="de-CH" sz="1800" b="1">
              <a:latin typeface="Arial" panose="020B0604020202020204" pitchFamily="34" charset="0"/>
            </a:endParaRPr>
          </a:p>
          <a:p>
            <a:pPr>
              <a:lnSpc>
                <a:spcPct val="90000"/>
              </a:lnSpc>
              <a:spcBef>
                <a:spcPct val="50000"/>
              </a:spcBef>
            </a:pPr>
            <a:r>
              <a:rPr lang="de-CH" sz="1800" b="1">
                <a:latin typeface="Arial" panose="020B0604020202020204" pitchFamily="34" charset="0"/>
              </a:rPr>
              <a:t>MOST RISKY   	A-B-E	A-B-C-E	A-D-E</a:t>
            </a: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p:nvPr>
        </p:nvSpPr>
        <p:spPr>
          <a:noFill/>
          <a:ln/>
        </p:spPr>
        <p:txBody>
          <a:bodyPr/>
          <a:lstStyle/>
          <a:p>
            <a:pPr algn="l"/>
            <a:r>
              <a:rPr lang="de-CH" u="sng"/>
              <a:t>Risk Quantification- Outputs</a:t>
            </a:r>
          </a:p>
        </p:txBody>
      </p:sp>
      <p:sp>
        <p:nvSpPr>
          <p:cNvPr id="157699" name="Rectangle 3"/>
          <p:cNvSpPr>
            <a:spLocks noGrp="1" noChangeArrowheads="1"/>
          </p:cNvSpPr>
          <p:nvPr>
            <p:ph type="body" idx="1"/>
          </p:nvPr>
        </p:nvSpPr>
        <p:spPr>
          <a:xfrm>
            <a:off x="685800" y="1981200"/>
            <a:ext cx="8001000" cy="4114800"/>
          </a:xfrm>
          <a:noFill/>
          <a:ln/>
        </p:spPr>
        <p:txBody>
          <a:bodyPr/>
          <a:lstStyle/>
          <a:p>
            <a:pPr>
              <a:buFontTx/>
              <a:buNone/>
            </a:pPr>
            <a:endParaRPr lang="de-CH"/>
          </a:p>
          <a:p>
            <a:pPr>
              <a:buFontTx/>
              <a:buNone/>
            </a:pPr>
            <a:r>
              <a:rPr lang="de-CH">
                <a:solidFill>
                  <a:srgbClr val="006B61"/>
                </a:solidFill>
              </a:rPr>
              <a:t>Opportunities to pursue, threats to respond to</a:t>
            </a:r>
          </a:p>
          <a:p>
            <a:pPr>
              <a:buFontTx/>
              <a:buNone/>
            </a:pPr>
            <a:endParaRPr lang="de-CH">
              <a:solidFill>
                <a:srgbClr val="006B61"/>
              </a:solidFill>
            </a:endParaRPr>
          </a:p>
          <a:p>
            <a:pPr>
              <a:buFontTx/>
              <a:buNone/>
            </a:pPr>
            <a:r>
              <a:rPr lang="de-CH">
                <a:solidFill>
                  <a:srgbClr val="006B61"/>
                </a:solidFill>
              </a:rPr>
              <a:t>Opportunities to ignore, threats to accept</a:t>
            </a: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Grp="1" noChangeArrowheads="1"/>
          </p:cNvSpPr>
          <p:nvPr>
            <p:ph type="title"/>
          </p:nvPr>
        </p:nvSpPr>
        <p:spPr>
          <a:noFill/>
          <a:ln/>
        </p:spPr>
        <p:txBody>
          <a:bodyPr/>
          <a:lstStyle/>
          <a:p>
            <a:pPr algn="l"/>
            <a:r>
              <a:rPr lang="de-CH" u="sng"/>
              <a:t>Risk Response Development</a:t>
            </a:r>
          </a:p>
        </p:txBody>
      </p:sp>
      <p:graphicFrame>
        <p:nvGraphicFramePr>
          <p:cNvPr id="159747" name="Object 3">
            <a:hlinkClick r:id="" action="ppaction://ole?verb=0"/>
          </p:cNvPr>
          <p:cNvGraphicFramePr>
            <a:graphicFrameLocks/>
          </p:cNvGraphicFramePr>
          <p:nvPr/>
        </p:nvGraphicFramePr>
        <p:xfrm>
          <a:off x="762000" y="1790700"/>
          <a:ext cx="7797800" cy="2998788"/>
        </p:xfrm>
        <a:graphic>
          <a:graphicData uri="http://schemas.openxmlformats.org/presentationml/2006/ole">
            <p:oleObj spid="_x0000_s159752" name="Organization Chart" r:id="rId4" imgW="7797800" imgH="2998788" progId="">
              <p:embed followColorScheme="full"/>
            </p:oleObj>
          </a:graphicData>
        </a:graphic>
      </p:graphicFrame>
      <p:sp>
        <p:nvSpPr>
          <p:cNvPr id="159748" name="Rectangle 4"/>
          <p:cNvSpPr>
            <a:spLocks noChangeArrowheads="1"/>
          </p:cNvSpPr>
          <p:nvPr/>
        </p:nvSpPr>
        <p:spPr bwMode="auto">
          <a:xfrm>
            <a:off x="463550" y="5054600"/>
            <a:ext cx="8532813" cy="71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de-CH" sz="2000" b="1">
                <a:latin typeface="Arial" panose="020B0604020202020204" pitchFamily="34" charset="0"/>
              </a:rPr>
              <a:t>Risk response development defines the enhancement steps for opportunities and responses to threats. </a:t>
            </a: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a:noFill/>
          <a:ln/>
        </p:spPr>
        <p:txBody>
          <a:bodyPr/>
          <a:lstStyle/>
          <a:p>
            <a:pPr algn="l"/>
            <a:r>
              <a:rPr lang="de-CH" u="sng"/>
              <a:t>Risk Response Development</a:t>
            </a:r>
          </a:p>
        </p:txBody>
      </p:sp>
      <p:sp>
        <p:nvSpPr>
          <p:cNvPr id="161795" name="Rectangle 3"/>
          <p:cNvSpPr>
            <a:spLocks noGrp="1" noChangeArrowheads="1"/>
          </p:cNvSpPr>
          <p:nvPr>
            <p:ph type="body" idx="1"/>
          </p:nvPr>
        </p:nvSpPr>
        <p:spPr>
          <a:noFill/>
          <a:ln/>
        </p:spPr>
        <p:txBody>
          <a:bodyPr/>
          <a:lstStyle/>
          <a:p>
            <a:r>
              <a:rPr lang="de-CH"/>
              <a:t>Defines steps for</a:t>
            </a:r>
          </a:p>
          <a:p>
            <a:pPr lvl="1"/>
            <a:r>
              <a:rPr lang="de-CH"/>
              <a:t>enhancing opportunities</a:t>
            </a:r>
          </a:p>
          <a:p>
            <a:pPr lvl="1"/>
            <a:r>
              <a:rPr lang="de-CH"/>
              <a:t>responding to threats</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anim calcmode="lin" valueType="num">
                                      <p:cBhvr additive="base">
                                        <p:cTn id="7" dur="500" fill="hold"/>
                                        <p:tgtEl>
                                          <p:spTgt spid="1617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179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61795">
                                            <p:txEl>
                                              <p:pRg st="1" end="1"/>
                                            </p:txEl>
                                          </p:spTgt>
                                        </p:tgtEl>
                                        <p:attrNameLst>
                                          <p:attrName>style.visibility</p:attrName>
                                        </p:attrNameLst>
                                      </p:cBhvr>
                                      <p:to>
                                        <p:strVal val="visible"/>
                                      </p:to>
                                    </p:set>
                                    <p:anim calcmode="lin" valueType="num">
                                      <p:cBhvr additive="base">
                                        <p:cTn id="11" dur="500" fill="hold"/>
                                        <p:tgtEl>
                                          <p:spTgt spid="161795">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61795">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61795">
                                            <p:txEl>
                                              <p:pRg st="2" end="2"/>
                                            </p:txEl>
                                          </p:spTgt>
                                        </p:tgtEl>
                                        <p:attrNameLst>
                                          <p:attrName>style.visibility</p:attrName>
                                        </p:attrNameLst>
                                      </p:cBhvr>
                                      <p:to>
                                        <p:strVal val="visible"/>
                                      </p:to>
                                    </p:set>
                                    <p:anim calcmode="lin" valueType="num">
                                      <p:cBhvr additive="base">
                                        <p:cTn id="15" dur="500" fill="hold"/>
                                        <p:tgtEl>
                                          <p:spTgt spid="161795">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61795">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a:noFill/>
          <a:ln/>
        </p:spPr>
        <p:txBody>
          <a:bodyPr/>
          <a:lstStyle/>
          <a:p>
            <a:r>
              <a:rPr lang="de-CH"/>
              <a:t>Types of Responses</a:t>
            </a:r>
          </a:p>
        </p:txBody>
      </p:sp>
      <p:sp>
        <p:nvSpPr>
          <p:cNvPr id="163843" name="Rectangle 3"/>
          <p:cNvSpPr>
            <a:spLocks noGrp="1" noChangeArrowheads="1"/>
          </p:cNvSpPr>
          <p:nvPr>
            <p:ph type="body" idx="1"/>
          </p:nvPr>
        </p:nvSpPr>
        <p:spPr>
          <a:noFill/>
          <a:ln/>
        </p:spPr>
        <p:txBody>
          <a:bodyPr/>
          <a:lstStyle/>
          <a:p>
            <a:r>
              <a:rPr lang="de-CH"/>
              <a:t>Avoidance - eliminate</a:t>
            </a:r>
          </a:p>
          <a:p>
            <a:r>
              <a:rPr lang="de-CH"/>
              <a:t>Mitigation</a:t>
            </a:r>
          </a:p>
          <a:p>
            <a:pPr lvl="1"/>
            <a:r>
              <a:rPr lang="de-CH"/>
              <a:t>Reduce EMV by reducing probability</a:t>
            </a:r>
          </a:p>
          <a:p>
            <a:pPr lvl="1"/>
            <a:r>
              <a:rPr lang="de-CH"/>
              <a:t>Reduce Impact - buy insurance</a:t>
            </a:r>
          </a:p>
          <a:p>
            <a:r>
              <a:rPr lang="de-CH"/>
              <a:t>Acceptance</a:t>
            </a:r>
          </a:p>
          <a:p>
            <a:pPr lvl="1"/>
            <a:r>
              <a:rPr lang="de-CH"/>
              <a:t>Active: develop plan to deal with risk if it occurs </a:t>
            </a:r>
          </a:p>
          <a:p>
            <a:pPr lvl="1"/>
            <a:r>
              <a:rPr lang="de-CH"/>
              <a:t>Passive: Accept risk (e.g., lower profit)</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63843">
                                            <p:txEl>
                                              <p:pRg st="0" end="0"/>
                                            </p:txEl>
                                          </p:spTgt>
                                        </p:tgtEl>
                                        <p:attrNameLst>
                                          <p:attrName>style.visibility</p:attrName>
                                        </p:attrNameLst>
                                      </p:cBhvr>
                                      <p:to>
                                        <p:strVal val="visible"/>
                                      </p:to>
                                    </p:set>
                                    <p:anim calcmode="lin" valueType="num">
                                      <p:cBhvr additive="base">
                                        <p:cTn id="7" dur="500" fill="hold"/>
                                        <p:tgtEl>
                                          <p:spTgt spid="1638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63843">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63843">
                                            <p:txEl>
                                              <p:pRg st="1" end="1"/>
                                            </p:txEl>
                                          </p:spTgt>
                                        </p:tgtEl>
                                        <p:attrNameLst>
                                          <p:attrName>style.visibility</p:attrName>
                                        </p:attrNameLst>
                                      </p:cBhvr>
                                      <p:to>
                                        <p:strVal val="visible"/>
                                      </p:to>
                                    </p:set>
                                    <p:anim calcmode="lin" valueType="num">
                                      <p:cBhvr additive="base">
                                        <p:cTn id="13" dur="500" fill="hold"/>
                                        <p:tgtEl>
                                          <p:spTgt spid="1638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63843">
                                            <p:txEl>
                                              <p:pRg st="1" end="1"/>
                                            </p:txEl>
                                          </p:spTgt>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63843">
                                            <p:txEl>
                                              <p:pRg st="2" end="2"/>
                                            </p:txEl>
                                          </p:spTgt>
                                        </p:tgtEl>
                                        <p:attrNameLst>
                                          <p:attrName>style.visibility</p:attrName>
                                        </p:attrNameLst>
                                      </p:cBhvr>
                                      <p:to>
                                        <p:strVal val="visible"/>
                                      </p:to>
                                    </p:set>
                                    <p:anim calcmode="lin" valueType="num">
                                      <p:cBhvr additive="base">
                                        <p:cTn id="17" dur="500" fill="hold"/>
                                        <p:tgtEl>
                                          <p:spTgt spid="16384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6384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63843">
                                            <p:txEl>
                                              <p:pRg st="3" end="3"/>
                                            </p:txEl>
                                          </p:spTgt>
                                        </p:tgtEl>
                                        <p:attrNameLst>
                                          <p:attrName>style.visibility</p:attrName>
                                        </p:attrNameLst>
                                      </p:cBhvr>
                                      <p:to>
                                        <p:strVal val="visible"/>
                                      </p:to>
                                    </p:set>
                                    <p:anim calcmode="lin" valueType="num">
                                      <p:cBhvr additive="base">
                                        <p:cTn id="21" dur="500" fill="hold"/>
                                        <p:tgtEl>
                                          <p:spTgt spid="163843">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63843">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3" fill="hold" nodeType="clickPar">
                      <p:stCondLst>
                        <p:cond delay="indefinite"/>
                      </p:stCondLst>
                      <p:childTnLst>
                        <p:par>
                          <p:cTn id="24" fill="hold" nodeType="withGroup">
                            <p:stCondLst>
                              <p:cond delay="0"/>
                            </p:stCondLst>
                            <p:childTnLst>
                              <p:par>
                                <p:cTn id="25" presetID="2" presetClass="entr" presetSubtype="2" fill="hold" grpId="0" nodeType="clickEffect">
                                  <p:stCondLst>
                                    <p:cond delay="0"/>
                                  </p:stCondLst>
                                  <p:childTnLst>
                                    <p:set>
                                      <p:cBhvr>
                                        <p:cTn id="26" dur="1" fill="hold">
                                          <p:stCondLst>
                                            <p:cond delay="0"/>
                                          </p:stCondLst>
                                        </p:cTn>
                                        <p:tgtEl>
                                          <p:spTgt spid="163843">
                                            <p:txEl>
                                              <p:pRg st="4" end="4"/>
                                            </p:txEl>
                                          </p:spTgt>
                                        </p:tgtEl>
                                        <p:attrNameLst>
                                          <p:attrName>style.visibility</p:attrName>
                                        </p:attrNameLst>
                                      </p:cBhvr>
                                      <p:to>
                                        <p:strVal val="visible"/>
                                      </p:to>
                                    </p:set>
                                    <p:anim calcmode="lin" valueType="num">
                                      <p:cBhvr additive="base">
                                        <p:cTn id="27" dur="500" fill="hold"/>
                                        <p:tgtEl>
                                          <p:spTgt spid="163843">
                                            <p:txEl>
                                              <p:pRg st="4" end="4"/>
                                            </p:txEl>
                                          </p:spTgt>
                                        </p:tgtEl>
                                        <p:attrNameLst>
                                          <p:attrName>ppt_x</p:attrName>
                                        </p:attrNameLst>
                                      </p:cBhvr>
                                      <p:tavLst>
                                        <p:tav tm="0">
                                          <p:val>
                                            <p:strVal val="1+#ppt_w/2"/>
                                          </p:val>
                                        </p:tav>
                                        <p:tav tm="100000">
                                          <p:val>
                                            <p:strVal val="#ppt_x"/>
                                          </p:val>
                                        </p:tav>
                                      </p:tavLst>
                                    </p:anim>
                                    <p:anim calcmode="lin" valueType="num">
                                      <p:cBhvr additive="base">
                                        <p:cTn id="28" dur="500" fill="hold"/>
                                        <p:tgtEl>
                                          <p:spTgt spid="163843">
                                            <p:txEl>
                                              <p:pRg st="4" end="4"/>
                                            </p:txEl>
                                          </p:spTgt>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0"/>
                                  </p:stCondLst>
                                  <p:childTnLst>
                                    <p:set>
                                      <p:cBhvr>
                                        <p:cTn id="30" dur="1" fill="hold">
                                          <p:stCondLst>
                                            <p:cond delay="0"/>
                                          </p:stCondLst>
                                        </p:cTn>
                                        <p:tgtEl>
                                          <p:spTgt spid="163843">
                                            <p:txEl>
                                              <p:pRg st="5" end="5"/>
                                            </p:txEl>
                                          </p:spTgt>
                                        </p:tgtEl>
                                        <p:attrNameLst>
                                          <p:attrName>style.visibility</p:attrName>
                                        </p:attrNameLst>
                                      </p:cBhvr>
                                      <p:to>
                                        <p:strVal val="visible"/>
                                      </p:to>
                                    </p:set>
                                    <p:anim calcmode="lin" valueType="num">
                                      <p:cBhvr additive="base">
                                        <p:cTn id="31" dur="500" fill="hold"/>
                                        <p:tgtEl>
                                          <p:spTgt spid="163843">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63843">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63843">
                                            <p:txEl>
                                              <p:pRg st="6" end="6"/>
                                            </p:txEl>
                                          </p:spTgt>
                                        </p:tgtEl>
                                        <p:attrNameLst>
                                          <p:attrName>style.visibility</p:attrName>
                                        </p:attrNameLst>
                                      </p:cBhvr>
                                      <p:to>
                                        <p:strVal val="visible"/>
                                      </p:to>
                                    </p:set>
                                    <p:anim calcmode="lin" valueType="num">
                                      <p:cBhvr additive="base">
                                        <p:cTn id="35" dur="500" fill="hold"/>
                                        <p:tgtEl>
                                          <p:spTgt spid="163843">
                                            <p:txEl>
                                              <p:pRg st="6" end="6"/>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163843">
                                            <p:txEl>
                                              <p:pRg st="6" end="6"/>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43" grpId="0" build="p"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5891"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5892"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5893"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5894" name="Rectangle 6"/>
          <p:cNvSpPr>
            <a:spLocks noGrp="1" noChangeArrowheads="1"/>
          </p:cNvSpPr>
          <p:nvPr>
            <p:ph type="title"/>
          </p:nvPr>
        </p:nvSpPr>
        <p:spPr>
          <a:noFill/>
          <a:ln/>
        </p:spPr>
        <p:txBody>
          <a:bodyPr/>
          <a:lstStyle/>
          <a:p>
            <a:r>
              <a:rPr lang="de-CH" sz="3600"/>
              <a:t>PLANNING ALTERNATIVES</a:t>
            </a:r>
          </a:p>
        </p:txBody>
      </p:sp>
      <p:sp>
        <p:nvSpPr>
          <p:cNvPr id="165895" name="Rectangle 7"/>
          <p:cNvSpPr>
            <a:spLocks noChangeArrowheads="1"/>
          </p:cNvSpPr>
          <p:nvPr/>
        </p:nvSpPr>
        <p:spPr bwMode="auto">
          <a:xfrm>
            <a:off x="288925" y="1762125"/>
            <a:ext cx="146050" cy="228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5896" name="Rectangle 8"/>
          <p:cNvSpPr>
            <a:spLocks noGrp="1" noChangeArrowheads="1"/>
          </p:cNvSpPr>
          <p:nvPr>
            <p:ph type="body" idx="1"/>
          </p:nvPr>
        </p:nvSpPr>
        <p:spPr>
          <a:noFill/>
          <a:ln/>
        </p:spPr>
        <p:txBody>
          <a:bodyPr/>
          <a:lstStyle/>
          <a:p>
            <a:r>
              <a:rPr lang="de-CH">
                <a:solidFill>
                  <a:schemeClr val="accent2"/>
                </a:solidFill>
              </a:rPr>
              <a:t>Project Managers have Several Response Options</a:t>
            </a:r>
            <a:endParaRPr lang="de-CH"/>
          </a:p>
          <a:p>
            <a:pPr lvl="1">
              <a:buSzPct val="80000"/>
            </a:pPr>
            <a:r>
              <a:rPr lang="de-CH"/>
              <a:t>Avoidance</a:t>
            </a:r>
          </a:p>
          <a:p>
            <a:pPr lvl="1">
              <a:buSzPct val="80000"/>
            </a:pPr>
            <a:r>
              <a:rPr lang="de-CH"/>
              <a:t>Absorption</a:t>
            </a:r>
          </a:p>
          <a:p>
            <a:pPr lvl="1">
              <a:buSzPct val="80000"/>
            </a:pPr>
            <a:r>
              <a:rPr lang="de-CH"/>
              <a:t>Adjustment</a:t>
            </a:r>
          </a:p>
          <a:p>
            <a:pPr lvl="1">
              <a:buSzPct val="80000"/>
            </a:pPr>
            <a:r>
              <a:rPr lang="de-CH"/>
              <a:t>Deflection</a:t>
            </a:r>
          </a:p>
          <a:p>
            <a:pPr lvl="1">
              <a:buSzPct val="80000"/>
            </a:pPr>
            <a:r>
              <a:rPr lang="de-CH"/>
              <a:t>Contingent Planning</a:t>
            </a:r>
          </a:p>
          <a:p>
            <a:pPr lvl="1">
              <a:buSzPct val="80000"/>
            </a:pPr>
            <a:r>
              <a:rPr lang="de-CH"/>
              <a:t>A Combination of the Above</a:t>
            </a:r>
          </a:p>
        </p:txBody>
      </p:sp>
    </p:spTree>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7939"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7940"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a:t>AVOIDANCE</a:t>
            </a:r>
          </a:p>
        </p:txBody>
      </p:sp>
      <p:sp>
        <p:nvSpPr>
          <p:cNvPr id="167941" name="Rectangle 5"/>
          <p:cNvSpPr>
            <a:spLocks noGrp="1" noChangeArrowheads="1"/>
          </p:cNvSpPr>
          <p:nvPr>
            <p:ph type="body" idx="1"/>
          </p:nvPr>
        </p:nvSpPr>
        <p:spPr>
          <a:xfrm>
            <a:off x="758825" y="2124075"/>
            <a:ext cx="7418388" cy="3273425"/>
          </a:xfrm>
          <a:noFill/>
          <a:ln/>
        </p:spPr>
        <p:txBody>
          <a:bodyPr>
            <a:spAutoFit/>
          </a:bodyPr>
          <a:lstStyle/>
          <a:p>
            <a:pPr marL="457200" indent="-457200" defTabSz="911225">
              <a:lnSpc>
                <a:spcPct val="115000"/>
              </a:lnSpc>
            </a:pPr>
            <a:r>
              <a:rPr lang="de-CH">
                <a:solidFill>
                  <a:schemeClr val="accent2"/>
                </a:solidFill>
              </a:rPr>
              <a:t>Defined</a:t>
            </a:r>
            <a:endParaRPr lang="de-CH"/>
          </a:p>
          <a:p>
            <a:pPr marL="852488" lvl="1" indent="-280988" defTabSz="911225">
              <a:lnSpc>
                <a:spcPct val="115000"/>
              </a:lnSpc>
            </a:pPr>
            <a:r>
              <a:rPr lang="de-CH"/>
              <a:t>Characterized by project manager statements such as: “This alternative is totally unacceptable to me</a:t>
            </a:r>
          </a:p>
          <a:p>
            <a:pPr marL="852488" lvl="1" indent="-280988" defTabSz="911225">
              <a:lnSpc>
                <a:spcPct val="115000"/>
              </a:lnSpc>
            </a:pPr>
            <a:r>
              <a:rPr lang="de-CH"/>
              <a:t>You would take the appropriate steps to avoid this situation.</a:t>
            </a: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9987"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69988"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a:t>ABSORPTION</a:t>
            </a:r>
          </a:p>
        </p:txBody>
      </p:sp>
      <p:sp>
        <p:nvSpPr>
          <p:cNvPr id="169989" name="Rectangle 5"/>
          <p:cNvSpPr>
            <a:spLocks noGrp="1" noChangeArrowheads="1"/>
          </p:cNvSpPr>
          <p:nvPr>
            <p:ph type="body" idx="1"/>
          </p:nvPr>
        </p:nvSpPr>
        <p:spPr>
          <a:xfrm>
            <a:off x="687388" y="1982788"/>
            <a:ext cx="7769225" cy="3767137"/>
          </a:xfrm>
          <a:noFill/>
          <a:ln/>
        </p:spPr>
        <p:txBody>
          <a:bodyPr>
            <a:spAutoFit/>
          </a:bodyPr>
          <a:lstStyle/>
          <a:p>
            <a:pPr marL="457200" indent="-457200" defTabSz="911225"/>
            <a:r>
              <a:rPr lang="de-CH"/>
              <a:t>Risk is Recognized-But Not Acted Upon</a:t>
            </a:r>
          </a:p>
          <a:p>
            <a:pPr marL="457200" indent="-457200" defTabSz="911225"/>
            <a:r>
              <a:rPr lang="de-CH"/>
              <a:t>Accept the Risk AS IS</a:t>
            </a:r>
          </a:p>
          <a:p>
            <a:pPr marL="457200" indent="-457200" defTabSz="911225"/>
            <a:r>
              <a:rPr lang="de-CH"/>
              <a:t>It’s a Matter of Policy</a:t>
            </a:r>
          </a:p>
          <a:p>
            <a:pPr marL="457200" indent="-457200" defTabSz="911225"/>
            <a:r>
              <a:rPr lang="de-CH"/>
              <a:t>Retained &amp; Absorbed</a:t>
            </a:r>
            <a:r>
              <a:rPr lang="de-CH" sz="2800"/>
              <a:t> (by prudential allowances)</a:t>
            </a:r>
          </a:p>
          <a:p>
            <a:pPr marL="457200" indent="-457200" defTabSz="911225"/>
            <a:r>
              <a:rPr lang="de-CH"/>
              <a:t>Unrecognized, Unmanaged, or Ignored </a:t>
            </a:r>
            <a:r>
              <a:rPr lang="de-CH" sz="2800"/>
              <a:t>(by default)</a:t>
            </a: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2035"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2036"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a:t>ADJUSTMENT</a:t>
            </a:r>
          </a:p>
        </p:txBody>
      </p:sp>
      <p:sp>
        <p:nvSpPr>
          <p:cNvPr id="172037" name="Rectangle 5"/>
          <p:cNvSpPr>
            <a:spLocks noGrp="1" noChangeArrowheads="1"/>
          </p:cNvSpPr>
          <p:nvPr>
            <p:ph type="body" idx="1"/>
          </p:nvPr>
        </p:nvSpPr>
        <p:spPr>
          <a:xfrm>
            <a:off x="611188" y="1373188"/>
            <a:ext cx="7854950" cy="3530600"/>
          </a:xfrm>
          <a:noFill/>
          <a:ln/>
        </p:spPr>
        <p:txBody>
          <a:bodyPr>
            <a:spAutoFit/>
          </a:bodyPr>
          <a:lstStyle/>
          <a:p>
            <a:pPr marL="457200" indent="-457200" defTabSz="911225">
              <a:lnSpc>
                <a:spcPct val="115000"/>
              </a:lnSpc>
            </a:pPr>
            <a:r>
              <a:rPr lang="de-CH">
                <a:solidFill>
                  <a:schemeClr val="accent2"/>
                </a:solidFill>
              </a:rPr>
              <a:t>Modification of the Project</a:t>
            </a:r>
            <a:endParaRPr lang="de-CH"/>
          </a:p>
          <a:p>
            <a:pPr marL="852488" lvl="1" indent="-280988" defTabSz="911225">
              <a:lnSpc>
                <a:spcPct val="115000"/>
              </a:lnSpc>
            </a:pPr>
            <a:r>
              <a:rPr lang="de-CH"/>
              <a:t>Scope</a:t>
            </a:r>
          </a:p>
          <a:p>
            <a:pPr marL="852488" lvl="1" indent="-280988" defTabSz="911225">
              <a:lnSpc>
                <a:spcPct val="115000"/>
              </a:lnSpc>
            </a:pPr>
            <a:r>
              <a:rPr lang="de-CH"/>
              <a:t>Budget</a:t>
            </a:r>
          </a:p>
          <a:p>
            <a:pPr marL="852488" lvl="1" indent="-280988" defTabSz="911225">
              <a:lnSpc>
                <a:spcPct val="115000"/>
              </a:lnSpc>
            </a:pPr>
            <a:r>
              <a:rPr lang="de-CH"/>
              <a:t>Schedule</a:t>
            </a:r>
          </a:p>
          <a:p>
            <a:pPr marL="852488" lvl="1" indent="-280988" defTabSz="911225">
              <a:lnSpc>
                <a:spcPct val="115000"/>
              </a:lnSpc>
            </a:pPr>
            <a:r>
              <a:rPr lang="de-CH"/>
              <a:t>Quality Specification</a:t>
            </a:r>
          </a:p>
          <a:p>
            <a:pPr marL="852488" lvl="1" indent="-280988" defTabSz="911225">
              <a:lnSpc>
                <a:spcPct val="115000"/>
              </a:lnSpc>
            </a:pPr>
            <a:r>
              <a:rPr lang="de-CH"/>
              <a:t>Combination of the Above</a:t>
            </a: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083"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4084"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a:t>DEFLECTION</a:t>
            </a:r>
          </a:p>
        </p:txBody>
      </p:sp>
      <p:sp>
        <p:nvSpPr>
          <p:cNvPr id="174085" name="Rectangle 5"/>
          <p:cNvSpPr>
            <a:spLocks noGrp="1" noChangeArrowheads="1"/>
          </p:cNvSpPr>
          <p:nvPr>
            <p:ph type="body" idx="1"/>
          </p:nvPr>
        </p:nvSpPr>
        <p:spPr>
          <a:xfrm>
            <a:off x="687388" y="1982788"/>
            <a:ext cx="7769225" cy="2378075"/>
          </a:xfrm>
          <a:noFill/>
          <a:ln/>
        </p:spPr>
        <p:txBody>
          <a:bodyPr>
            <a:spAutoFit/>
          </a:bodyPr>
          <a:lstStyle/>
          <a:p>
            <a:pPr marL="457200" indent="-457200" defTabSz="911225">
              <a:lnSpc>
                <a:spcPct val="115000"/>
              </a:lnSpc>
            </a:pPr>
            <a:r>
              <a:rPr lang="de-CH">
                <a:solidFill>
                  <a:schemeClr val="accent2"/>
                </a:solidFill>
              </a:rPr>
              <a:t>Involves transfer of risk by such means as:</a:t>
            </a:r>
            <a:endParaRPr lang="de-CH"/>
          </a:p>
          <a:p>
            <a:pPr marL="852488" lvl="1" indent="-280988" defTabSz="911225">
              <a:lnSpc>
                <a:spcPct val="115000"/>
              </a:lnSpc>
            </a:pPr>
            <a:r>
              <a:rPr lang="de-CH"/>
              <a:t>Contracting Out to Another Party</a:t>
            </a:r>
          </a:p>
          <a:p>
            <a:pPr marL="852488" lvl="1" indent="-280988" defTabSz="911225">
              <a:lnSpc>
                <a:spcPct val="115000"/>
              </a:lnSpc>
            </a:pPr>
            <a:r>
              <a:rPr lang="de-CH"/>
              <a:t>Insurance or Bonding</a:t>
            </a:r>
          </a:p>
          <a:p>
            <a:pPr marL="852488" lvl="1" indent="-280988" defTabSz="911225">
              <a:lnSpc>
                <a:spcPct val="115000"/>
              </a:lnSpc>
            </a:pPr>
            <a:r>
              <a:rPr lang="de-CH"/>
              <a:t>By Recognizing it in the Contract</a:t>
            </a: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6131"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76132" name="Rectangle 4"/>
          <p:cNvSpPr>
            <a:spLocks noGrp="1" noChangeArrowheads="1"/>
          </p:cNvSpPr>
          <p:nvPr>
            <p:ph type="title"/>
          </p:nvPr>
        </p:nvSpPr>
        <p:spPr>
          <a:xfrm>
            <a:off x="1219200" y="304800"/>
            <a:ext cx="6630987" cy="690562"/>
          </a:xfrm>
          <a:noFill/>
          <a:ln/>
        </p:spPr>
        <p:txBody>
          <a:bodyPr wrap="none" lIns="19050" tIns="26988" rIns="19050" bIns="26988" anchor="t">
            <a:spAutoFit/>
          </a:bodyPr>
          <a:lstStyle/>
          <a:p>
            <a:pPr defTabSz="911225">
              <a:lnSpc>
                <a:spcPct val="95000"/>
              </a:lnSpc>
              <a:tabLst>
                <a:tab pos="457200" algn="l"/>
                <a:tab pos="1825625" algn="l"/>
                <a:tab pos="2740025" algn="l"/>
                <a:tab pos="3652838" algn="l"/>
                <a:tab pos="4565650" algn="l"/>
                <a:tab pos="5478463" algn="l"/>
                <a:tab pos="6391275" algn="l"/>
              </a:tabLst>
            </a:pPr>
            <a:r>
              <a:rPr lang="de-CH" dirty="0"/>
              <a:t>CONTINGENT PLANNING</a:t>
            </a:r>
          </a:p>
        </p:txBody>
      </p:sp>
      <p:sp>
        <p:nvSpPr>
          <p:cNvPr id="176133" name="Rectangle 5"/>
          <p:cNvSpPr>
            <a:spLocks noChangeArrowheads="1"/>
          </p:cNvSpPr>
          <p:nvPr/>
        </p:nvSpPr>
        <p:spPr bwMode="auto">
          <a:xfrm>
            <a:off x="685800" y="990600"/>
            <a:ext cx="8121650" cy="554510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just">
              <a:lnSpc>
                <a:spcPct val="85000"/>
              </a:lnSpc>
            </a:pPr>
            <a:r>
              <a:rPr lang="de-CH" sz="2000" b="1" dirty="0" smtClean="0">
                <a:latin typeface="Arial" panose="020B0604020202020204" pitchFamily="34" charset="0"/>
              </a:rPr>
              <a:t>Contingent planning is a means to address risks to the </a:t>
            </a:r>
          </a:p>
          <a:p>
            <a:pPr algn="just">
              <a:lnSpc>
                <a:spcPct val="85000"/>
              </a:lnSpc>
            </a:pPr>
            <a:r>
              <a:rPr lang="de-CH" sz="2000" b="1" dirty="0" smtClean="0">
                <a:latin typeface="Arial" panose="020B0604020202020204" pitchFamily="34" charset="0"/>
              </a:rPr>
              <a:t>Project through a formal process and provide resources</a:t>
            </a:r>
          </a:p>
          <a:p>
            <a:pPr algn="just">
              <a:lnSpc>
                <a:spcPct val="85000"/>
              </a:lnSpc>
            </a:pPr>
            <a:r>
              <a:rPr lang="de-CH" sz="2000" b="1" dirty="0" smtClean="0">
                <a:latin typeface="Arial" panose="020B0604020202020204" pitchFamily="34" charset="0"/>
              </a:rPr>
              <a:t>To meet the risk events.</a:t>
            </a:r>
          </a:p>
          <a:p>
            <a:pPr algn="just">
              <a:lnSpc>
                <a:spcPct val="85000"/>
              </a:lnSpc>
            </a:pPr>
            <a:endParaRPr lang="de-CH" sz="2000" b="1" dirty="0" smtClean="0">
              <a:latin typeface="Arial" panose="020B0604020202020204" pitchFamily="34" charset="0"/>
            </a:endParaRPr>
          </a:p>
          <a:p>
            <a:pPr algn="just">
              <a:lnSpc>
                <a:spcPct val="85000"/>
              </a:lnSpc>
            </a:pPr>
            <a:r>
              <a:rPr lang="de-CH" sz="2000" b="1" dirty="0" smtClean="0">
                <a:latin typeface="Arial" panose="020B0604020202020204" pitchFamily="34" charset="0"/>
              </a:rPr>
              <a:t>It is the establishment of management plans to be invoked</a:t>
            </a:r>
          </a:p>
          <a:p>
            <a:pPr algn="just">
              <a:lnSpc>
                <a:spcPct val="85000"/>
              </a:lnSpc>
            </a:pPr>
            <a:r>
              <a:rPr lang="de-CH" sz="2000" b="1" dirty="0" smtClean="0">
                <a:latin typeface="Arial" panose="020B0604020202020204" pitchFamily="34" charset="0"/>
              </a:rPr>
              <a:t>In the event of specified risk events</a:t>
            </a:r>
          </a:p>
          <a:p>
            <a:pPr algn="just">
              <a:lnSpc>
                <a:spcPct val="85000"/>
              </a:lnSpc>
            </a:pPr>
            <a:endParaRPr lang="de-CH" sz="2000" b="1" dirty="0" smtClean="0">
              <a:latin typeface="Arial" panose="020B0604020202020204" pitchFamily="34" charset="0"/>
            </a:endParaRPr>
          </a:p>
          <a:p>
            <a:pPr algn="just">
              <a:lnSpc>
                <a:spcPct val="85000"/>
              </a:lnSpc>
            </a:pPr>
            <a:endParaRPr lang="de-CH" sz="2000" b="1" dirty="0" smtClean="0">
              <a:latin typeface="Arial" panose="020B0604020202020204" pitchFamily="34" charset="0"/>
            </a:endParaRPr>
          </a:p>
          <a:p>
            <a:pPr algn="just">
              <a:lnSpc>
                <a:spcPct val="85000"/>
              </a:lnSpc>
            </a:pPr>
            <a:r>
              <a:rPr lang="de-CH" sz="2000" b="1" u="sng" dirty="0" smtClean="0">
                <a:latin typeface="Arial" panose="020B0604020202020204" pitchFamily="34" charset="0"/>
              </a:rPr>
              <a:t>Examples</a:t>
            </a:r>
            <a:r>
              <a:rPr lang="de-CH" sz="2000" b="1" dirty="0" smtClean="0">
                <a:latin typeface="Arial" panose="020B0604020202020204" pitchFamily="34" charset="0"/>
              </a:rPr>
              <a:t>:</a:t>
            </a:r>
          </a:p>
          <a:p>
            <a:pPr algn="just">
              <a:lnSpc>
                <a:spcPct val="85000"/>
              </a:lnSpc>
            </a:pPr>
            <a:endParaRPr lang="de-CH" sz="2000" b="1" dirty="0" smtClean="0">
              <a:latin typeface="Arial" panose="020B0604020202020204" pitchFamily="34" charset="0"/>
            </a:endParaRPr>
          </a:p>
          <a:p>
            <a:pPr algn="just">
              <a:lnSpc>
                <a:spcPct val="85000"/>
              </a:lnSpc>
            </a:pPr>
            <a:r>
              <a:rPr lang="de-CH" sz="2000" b="1" dirty="0" smtClean="0">
                <a:latin typeface="Arial" panose="020B0604020202020204" pitchFamily="34" charset="0"/>
              </a:rPr>
              <a:t>  The provision and prudent management of a </a:t>
            </a:r>
          </a:p>
          <a:p>
            <a:pPr algn="just">
              <a:lnSpc>
                <a:spcPct val="85000"/>
              </a:lnSpc>
            </a:pPr>
            <a:r>
              <a:rPr lang="de-CH" sz="2000" b="1" dirty="0" smtClean="0">
                <a:latin typeface="Arial" panose="020B0604020202020204" pitchFamily="34" charset="0"/>
              </a:rPr>
              <a:t>  contingency allowance in the budget</a:t>
            </a:r>
          </a:p>
          <a:p>
            <a:pPr algn="just">
              <a:lnSpc>
                <a:spcPct val="85000"/>
              </a:lnSpc>
            </a:pPr>
            <a:endParaRPr lang="de-CH" sz="2000" b="1" dirty="0" smtClean="0">
              <a:latin typeface="Arial" panose="020B0604020202020204" pitchFamily="34" charset="0"/>
            </a:endParaRPr>
          </a:p>
          <a:p>
            <a:pPr algn="just">
              <a:lnSpc>
                <a:spcPct val="85000"/>
              </a:lnSpc>
            </a:pPr>
            <a:r>
              <a:rPr lang="de-CH" sz="2000" b="1" dirty="0" smtClean="0">
                <a:latin typeface="Arial" panose="020B0604020202020204" pitchFamily="34" charset="0"/>
              </a:rPr>
              <a:t>  The preparation of schedule alternatives and</a:t>
            </a:r>
          </a:p>
          <a:p>
            <a:pPr algn="just">
              <a:lnSpc>
                <a:spcPct val="85000"/>
              </a:lnSpc>
            </a:pPr>
            <a:r>
              <a:rPr lang="de-CH" sz="2000" b="1" dirty="0" smtClean="0">
                <a:latin typeface="Arial" panose="020B0604020202020204" pitchFamily="34" charset="0"/>
              </a:rPr>
              <a:t>  Work-arounds</a:t>
            </a:r>
          </a:p>
          <a:p>
            <a:pPr algn="just">
              <a:lnSpc>
                <a:spcPct val="85000"/>
              </a:lnSpc>
            </a:pPr>
            <a:endParaRPr lang="de-CH" sz="2000" b="1" dirty="0" smtClean="0">
              <a:latin typeface="Arial" panose="020B0604020202020204" pitchFamily="34" charset="0"/>
            </a:endParaRPr>
          </a:p>
          <a:p>
            <a:pPr algn="just">
              <a:lnSpc>
                <a:spcPct val="85000"/>
              </a:lnSpc>
            </a:pPr>
            <a:r>
              <a:rPr lang="de-CH" sz="2000" b="1" dirty="0" smtClean="0">
                <a:latin typeface="Arial" panose="020B0604020202020204" pitchFamily="34" charset="0"/>
              </a:rPr>
              <a:t>  Emergency responses to deal with major specific</a:t>
            </a:r>
          </a:p>
          <a:p>
            <a:pPr algn="just">
              <a:lnSpc>
                <a:spcPct val="85000"/>
              </a:lnSpc>
            </a:pPr>
            <a:r>
              <a:rPr lang="de-CH" sz="2000" b="1" dirty="0" smtClean="0">
                <a:latin typeface="Arial" panose="020B0604020202020204" pitchFamily="34" charset="0"/>
              </a:rPr>
              <a:t>  Areas of risk</a:t>
            </a:r>
          </a:p>
          <a:p>
            <a:pPr algn="just">
              <a:lnSpc>
                <a:spcPct val="85000"/>
              </a:lnSpc>
            </a:pPr>
            <a:endParaRPr lang="de-CH" sz="2000" b="1" dirty="0" smtClean="0">
              <a:latin typeface="Arial" panose="020B0604020202020204" pitchFamily="34" charset="0"/>
            </a:endParaRPr>
          </a:p>
          <a:p>
            <a:pPr algn="just">
              <a:lnSpc>
                <a:spcPct val="85000"/>
              </a:lnSpc>
            </a:pPr>
            <a:r>
              <a:rPr lang="de-CH" sz="2000" b="1" dirty="0" smtClean="0">
                <a:latin typeface="Arial" panose="020B0604020202020204" pitchFamily="34" charset="0"/>
              </a:rPr>
              <a:t> 	 An assessment of liabilities in the event of a</a:t>
            </a:r>
          </a:p>
          <a:p>
            <a:pPr algn="just">
              <a:lnSpc>
                <a:spcPct val="85000"/>
              </a:lnSpc>
            </a:pPr>
            <a:r>
              <a:rPr lang="de-CH" sz="2000" b="1" dirty="0" smtClean="0">
                <a:latin typeface="Arial" panose="020B0604020202020204" pitchFamily="34" charset="0"/>
              </a:rPr>
              <a:t>  	Complete project shut-down</a:t>
            </a:r>
            <a:endParaRPr lang="de-CH" sz="2000" b="1" dirty="0">
              <a:latin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a:noFill/>
          <a:ln/>
        </p:spPr>
        <p:txBody>
          <a:bodyPr/>
          <a:lstStyle/>
          <a:p>
            <a:r>
              <a:rPr lang="de-CH"/>
              <a:t>Types of Responses</a:t>
            </a:r>
          </a:p>
        </p:txBody>
      </p:sp>
      <p:sp>
        <p:nvSpPr>
          <p:cNvPr id="178179" name="Rectangle 3"/>
          <p:cNvSpPr>
            <a:spLocks noGrp="1" noChangeArrowheads="1"/>
          </p:cNvSpPr>
          <p:nvPr>
            <p:ph type="body" idx="1"/>
          </p:nvPr>
        </p:nvSpPr>
        <p:spPr>
          <a:noFill/>
          <a:ln/>
        </p:spPr>
        <p:txBody>
          <a:bodyPr/>
          <a:lstStyle/>
          <a:p>
            <a:r>
              <a:rPr lang="de-CH"/>
              <a:t>Prevent risk from occurring</a:t>
            </a:r>
          </a:p>
          <a:p>
            <a:pPr lvl="1"/>
            <a:r>
              <a:rPr lang="de-CH"/>
              <a:t>Reduce the probability that the event will occur</a:t>
            </a:r>
          </a:p>
          <a:p>
            <a:pPr lvl="1"/>
            <a:r>
              <a:rPr lang="de-CH"/>
              <a:t>Eliminate means P=0</a:t>
            </a:r>
          </a:p>
          <a:p>
            <a:r>
              <a:rPr lang="de-CH"/>
              <a:t>Reduce the impact (think “containment”)</a:t>
            </a:r>
          </a:p>
          <a:p>
            <a:pPr lvl="1"/>
            <a:r>
              <a:rPr lang="de-CH"/>
              <a:t>Buy insurance (monetary)</a:t>
            </a:r>
          </a:p>
          <a:p>
            <a:pPr lvl="1"/>
            <a:r>
              <a:rPr lang="de-CH"/>
              <a:t>Alternative strategies (additional supplier to PDQ)</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78179">
                                            <p:txEl>
                                              <p:pRg st="0" end="0"/>
                                            </p:txEl>
                                          </p:spTgt>
                                        </p:tgtEl>
                                        <p:attrNameLst>
                                          <p:attrName>style.visibility</p:attrName>
                                        </p:attrNameLst>
                                      </p:cBhvr>
                                      <p:to>
                                        <p:strVal val="visible"/>
                                      </p:to>
                                    </p:set>
                                    <p:anim calcmode="lin" valueType="num">
                                      <p:cBhvr additive="base">
                                        <p:cTn id="7" dur="500" fill="hold"/>
                                        <p:tgtEl>
                                          <p:spTgt spid="17817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78179">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78179">
                                            <p:txEl>
                                              <p:pRg st="1" end="1"/>
                                            </p:txEl>
                                          </p:spTgt>
                                        </p:tgtEl>
                                        <p:attrNameLst>
                                          <p:attrName>style.visibility</p:attrName>
                                        </p:attrNameLst>
                                      </p:cBhvr>
                                      <p:to>
                                        <p:strVal val="visible"/>
                                      </p:to>
                                    </p:set>
                                    <p:anim calcmode="lin" valueType="num">
                                      <p:cBhvr additive="base">
                                        <p:cTn id="11" dur="500" fill="hold"/>
                                        <p:tgtEl>
                                          <p:spTgt spid="178179">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78179">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178179">
                                            <p:txEl>
                                              <p:pRg st="2" end="2"/>
                                            </p:txEl>
                                          </p:spTgt>
                                        </p:tgtEl>
                                        <p:attrNameLst>
                                          <p:attrName>style.visibility</p:attrName>
                                        </p:attrNameLst>
                                      </p:cBhvr>
                                      <p:to>
                                        <p:strVal val="visible"/>
                                      </p:to>
                                    </p:set>
                                    <p:anim calcmode="lin" valueType="num">
                                      <p:cBhvr additive="base">
                                        <p:cTn id="15" dur="500" fill="hold"/>
                                        <p:tgtEl>
                                          <p:spTgt spid="178179">
                                            <p:txEl>
                                              <p:pRg st="2" end="2"/>
                                            </p:txEl>
                                          </p:spTgt>
                                        </p:tgtEl>
                                        <p:attrNameLst>
                                          <p:attrName>ppt_x</p:attrName>
                                        </p:attrNameLst>
                                      </p:cBhvr>
                                      <p:tavLst>
                                        <p:tav tm="0">
                                          <p:val>
                                            <p:strVal val="1+#ppt_w/2"/>
                                          </p:val>
                                        </p:tav>
                                        <p:tav tm="100000">
                                          <p:val>
                                            <p:strVal val="#ppt_x"/>
                                          </p:val>
                                        </p:tav>
                                      </p:tavLst>
                                    </p:anim>
                                    <p:anim calcmode="lin" valueType="num">
                                      <p:cBhvr additive="base">
                                        <p:cTn id="16" dur="500" fill="hold"/>
                                        <p:tgtEl>
                                          <p:spTgt spid="178179">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nodeType="clickPar">
                      <p:stCondLst>
                        <p:cond delay="indefinite"/>
                      </p:stCondLst>
                      <p:childTnLst>
                        <p:par>
                          <p:cTn id="18" fill="hold" nodeType="withGroup">
                            <p:stCondLst>
                              <p:cond delay="0"/>
                            </p:stCondLst>
                            <p:childTnLst>
                              <p:par>
                                <p:cTn id="19" presetID="2" presetClass="entr" presetSubtype="2" fill="hold" grpId="0" nodeType="clickEffect">
                                  <p:stCondLst>
                                    <p:cond delay="0"/>
                                  </p:stCondLst>
                                  <p:childTnLst>
                                    <p:set>
                                      <p:cBhvr>
                                        <p:cTn id="20" dur="1" fill="hold">
                                          <p:stCondLst>
                                            <p:cond delay="0"/>
                                          </p:stCondLst>
                                        </p:cTn>
                                        <p:tgtEl>
                                          <p:spTgt spid="178179">
                                            <p:txEl>
                                              <p:pRg st="3" end="3"/>
                                            </p:txEl>
                                          </p:spTgt>
                                        </p:tgtEl>
                                        <p:attrNameLst>
                                          <p:attrName>style.visibility</p:attrName>
                                        </p:attrNameLst>
                                      </p:cBhvr>
                                      <p:to>
                                        <p:strVal val="visible"/>
                                      </p:to>
                                    </p:set>
                                    <p:anim calcmode="lin" valueType="num">
                                      <p:cBhvr additive="base">
                                        <p:cTn id="21" dur="500" fill="hold"/>
                                        <p:tgtEl>
                                          <p:spTgt spid="178179">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78179">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78179">
                                            <p:txEl>
                                              <p:pRg st="4" end="4"/>
                                            </p:txEl>
                                          </p:spTgt>
                                        </p:tgtEl>
                                        <p:attrNameLst>
                                          <p:attrName>style.visibility</p:attrName>
                                        </p:attrNameLst>
                                      </p:cBhvr>
                                      <p:to>
                                        <p:strVal val="visible"/>
                                      </p:to>
                                    </p:set>
                                    <p:anim calcmode="lin" valueType="num">
                                      <p:cBhvr additive="base">
                                        <p:cTn id="25" dur="500" fill="hold"/>
                                        <p:tgtEl>
                                          <p:spTgt spid="178179">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78179">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178179">
                                            <p:txEl>
                                              <p:pRg st="5" end="5"/>
                                            </p:txEl>
                                          </p:spTgt>
                                        </p:tgtEl>
                                        <p:attrNameLst>
                                          <p:attrName>style.visibility</p:attrName>
                                        </p:attrNameLst>
                                      </p:cBhvr>
                                      <p:to>
                                        <p:strVal val="visible"/>
                                      </p:to>
                                    </p:set>
                                    <p:anim calcmode="lin" valueType="num">
                                      <p:cBhvr additive="base">
                                        <p:cTn id="29" dur="500" fill="hold"/>
                                        <p:tgtEl>
                                          <p:spTgt spid="178179">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17817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8179"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0227"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0228"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0229"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0230" name="Rectangle 6"/>
          <p:cNvSpPr>
            <a:spLocks noGrp="1" noChangeArrowheads="1"/>
          </p:cNvSpPr>
          <p:nvPr>
            <p:ph type="title"/>
          </p:nvPr>
        </p:nvSpPr>
        <p:spPr>
          <a:noFill/>
          <a:ln/>
        </p:spPr>
        <p:txBody>
          <a:bodyPr/>
          <a:lstStyle/>
          <a:p>
            <a:r>
              <a:rPr lang="de-CH" sz="3600"/>
              <a:t>CONTRACT STRATEGY</a:t>
            </a:r>
          </a:p>
        </p:txBody>
      </p:sp>
      <p:sp>
        <p:nvSpPr>
          <p:cNvPr id="180231" name="Rectangle 7"/>
          <p:cNvSpPr>
            <a:spLocks noGrp="1" noChangeArrowheads="1"/>
          </p:cNvSpPr>
          <p:nvPr>
            <p:ph type="body" idx="1"/>
          </p:nvPr>
        </p:nvSpPr>
        <p:spPr>
          <a:noFill/>
          <a:ln/>
        </p:spPr>
        <p:txBody>
          <a:bodyPr/>
          <a:lstStyle/>
          <a:p>
            <a:r>
              <a:rPr lang="de-CH">
                <a:solidFill>
                  <a:schemeClr val="accent2"/>
                </a:solidFill>
              </a:rPr>
              <a:t>To Select the Right Form of Contract Requires:</a:t>
            </a:r>
            <a:endParaRPr lang="de-CH"/>
          </a:p>
          <a:p>
            <a:pPr lvl="1">
              <a:buSzPct val="80000"/>
            </a:pPr>
            <a:r>
              <a:rPr lang="de-CH"/>
              <a:t>Identification of Specific Risks</a:t>
            </a:r>
          </a:p>
          <a:p>
            <a:pPr lvl="1">
              <a:buSzPct val="80000"/>
            </a:pPr>
            <a:r>
              <a:rPr lang="de-CH"/>
              <a:t>Determination of how they should be shared between the parties, and </a:t>
            </a:r>
          </a:p>
          <a:p>
            <a:pPr lvl="1">
              <a:buSzPct val="80000"/>
            </a:pPr>
            <a:r>
              <a:rPr lang="de-CH"/>
              <a:t>The insertion of clear, legal language in the contract documents to put it into effect.</a:t>
            </a:r>
          </a:p>
        </p:txBody>
      </p:sp>
    </p:spTree>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2275"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2276" name="Rectangle 4"/>
          <p:cNvSpPr>
            <a:spLocks noGrp="1" noChangeArrowheads="1"/>
          </p:cNvSpPr>
          <p:nvPr>
            <p:ph type="title"/>
          </p:nvPr>
        </p:nvSpPr>
        <p:spPr>
          <a:xfrm>
            <a:off x="1518280" y="304800"/>
            <a:ext cx="6107442" cy="616066"/>
          </a:xfrm>
          <a:noFill/>
          <a:ln/>
        </p:spPr>
        <p:txBody>
          <a:bodyPr wrap="none" anchor="t">
            <a:spAutoFit/>
          </a:bodyPr>
          <a:lstStyle/>
          <a:p>
            <a:pPr>
              <a:lnSpc>
                <a:spcPct val="95000"/>
              </a:lnSpc>
            </a:pPr>
            <a:r>
              <a:rPr lang="de-CH" sz="3600"/>
              <a:t>CONTRACT TYPE vs. RISK</a:t>
            </a:r>
          </a:p>
        </p:txBody>
      </p:sp>
      <p:sp>
        <p:nvSpPr>
          <p:cNvPr id="182277" name="Rectangle 5"/>
          <p:cNvSpPr>
            <a:spLocks noChangeArrowheads="1"/>
          </p:cNvSpPr>
          <p:nvPr/>
        </p:nvSpPr>
        <p:spPr bwMode="auto">
          <a:xfrm>
            <a:off x="639763" y="5883275"/>
            <a:ext cx="1906587"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2278" name="Rectangle 6"/>
          <p:cNvSpPr>
            <a:spLocks noChangeArrowheads="1"/>
          </p:cNvSpPr>
          <p:nvPr/>
        </p:nvSpPr>
        <p:spPr bwMode="auto">
          <a:xfrm>
            <a:off x="3081338" y="5883275"/>
            <a:ext cx="2898775"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2279" name="Rectangle 7"/>
          <p:cNvSpPr>
            <a:spLocks noChangeArrowheads="1"/>
          </p:cNvSpPr>
          <p:nvPr/>
        </p:nvSpPr>
        <p:spPr bwMode="auto">
          <a:xfrm>
            <a:off x="282575" y="1187450"/>
            <a:ext cx="8559800" cy="4987925"/>
          </a:xfrm>
          <a:prstGeom prst="rect">
            <a:avLst/>
          </a:prstGeom>
          <a:solidFill>
            <a:schemeClr val="accent1">
              <a:lumMod val="20000"/>
              <a:lumOff val="80000"/>
            </a:schemeClr>
          </a:solidFill>
          <a:ln w="76200">
            <a:solidFill>
              <a:srgbClr val="B50069"/>
            </a:solidFill>
            <a:miter lim="800000"/>
            <a:headEnd/>
            <a:tailEnd/>
          </a:ln>
          <a:effectLst/>
        </p:spPr>
        <p:txBody>
          <a:bodyPr wrap="none" anchor="ctr"/>
          <a:lstStyle/>
          <a:p>
            <a:endParaRPr lang="en-US"/>
          </a:p>
        </p:txBody>
      </p:sp>
      <p:sp>
        <p:nvSpPr>
          <p:cNvPr id="182280" name="Line 8"/>
          <p:cNvSpPr>
            <a:spLocks noChangeShapeType="1"/>
          </p:cNvSpPr>
          <p:nvPr/>
        </p:nvSpPr>
        <p:spPr bwMode="auto">
          <a:xfrm>
            <a:off x="315913" y="2168525"/>
            <a:ext cx="8501062" cy="0"/>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2281" name="Line 9"/>
          <p:cNvSpPr>
            <a:spLocks noChangeShapeType="1"/>
          </p:cNvSpPr>
          <p:nvPr/>
        </p:nvSpPr>
        <p:spPr bwMode="auto">
          <a:xfrm>
            <a:off x="328613" y="3097213"/>
            <a:ext cx="8501062" cy="0"/>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2282" name="Line 10"/>
          <p:cNvSpPr>
            <a:spLocks noChangeShapeType="1"/>
          </p:cNvSpPr>
          <p:nvPr/>
        </p:nvSpPr>
        <p:spPr bwMode="auto">
          <a:xfrm>
            <a:off x="303213" y="4064000"/>
            <a:ext cx="8501062" cy="0"/>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2283" name="Line 11"/>
          <p:cNvSpPr>
            <a:spLocks noChangeShapeType="1"/>
          </p:cNvSpPr>
          <p:nvPr/>
        </p:nvSpPr>
        <p:spPr bwMode="auto">
          <a:xfrm>
            <a:off x="328613" y="5424488"/>
            <a:ext cx="8501062" cy="0"/>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2284" name="Line 12"/>
          <p:cNvSpPr>
            <a:spLocks noChangeShapeType="1"/>
          </p:cNvSpPr>
          <p:nvPr/>
        </p:nvSpPr>
        <p:spPr bwMode="auto">
          <a:xfrm>
            <a:off x="2393950" y="1246188"/>
            <a:ext cx="0" cy="4878387"/>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2285" name="Line 13"/>
          <p:cNvSpPr>
            <a:spLocks noChangeShapeType="1"/>
          </p:cNvSpPr>
          <p:nvPr/>
        </p:nvSpPr>
        <p:spPr bwMode="auto">
          <a:xfrm>
            <a:off x="3614738" y="5470525"/>
            <a:ext cx="0" cy="66675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2286" name="Line 14"/>
          <p:cNvSpPr>
            <a:spLocks noChangeShapeType="1"/>
          </p:cNvSpPr>
          <p:nvPr/>
        </p:nvSpPr>
        <p:spPr bwMode="auto">
          <a:xfrm>
            <a:off x="6157913" y="5470525"/>
            <a:ext cx="0" cy="69215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2287" name="Line 15"/>
          <p:cNvSpPr>
            <a:spLocks noChangeShapeType="1"/>
          </p:cNvSpPr>
          <p:nvPr/>
        </p:nvSpPr>
        <p:spPr bwMode="auto">
          <a:xfrm>
            <a:off x="4924425" y="5457825"/>
            <a:ext cx="0" cy="70485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2288" name="Line 16"/>
          <p:cNvSpPr>
            <a:spLocks noChangeShapeType="1"/>
          </p:cNvSpPr>
          <p:nvPr/>
        </p:nvSpPr>
        <p:spPr bwMode="auto">
          <a:xfrm>
            <a:off x="7519988" y="5470525"/>
            <a:ext cx="0" cy="704850"/>
          </a:xfrm>
          <a:prstGeom prst="line">
            <a:avLst/>
          </a:prstGeom>
          <a:noFill/>
          <a:ln w="12700">
            <a:solidFill>
              <a:schemeClr val="tx1"/>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2289" name="Rectangle 17"/>
          <p:cNvSpPr>
            <a:spLocks noChangeArrowheads="1"/>
          </p:cNvSpPr>
          <p:nvPr/>
        </p:nvSpPr>
        <p:spPr bwMode="auto">
          <a:xfrm>
            <a:off x="290513" y="1450975"/>
            <a:ext cx="2108200" cy="53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a:latin typeface="Arial" panose="020B0604020202020204" pitchFamily="34" charset="0"/>
              </a:rPr>
              <a:t>SCOPE OF WORK</a:t>
            </a:r>
          </a:p>
          <a:p>
            <a:pPr>
              <a:lnSpc>
                <a:spcPct val="85000"/>
              </a:lnSpc>
            </a:pPr>
            <a:r>
              <a:rPr lang="de-CH" sz="1800" b="1">
                <a:latin typeface="Arial" panose="020B0604020202020204" pitchFamily="34" charset="0"/>
              </a:rPr>
              <a:t>   INFORMATION</a:t>
            </a:r>
          </a:p>
        </p:txBody>
      </p:sp>
      <p:sp>
        <p:nvSpPr>
          <p:cNvPr id="182290" name="Rectangle 18"/>
          <p:cNvSpPr>
            <a:spLocks noChangeArrowheads="1"/>
          </p:cNvSpPr>
          <p:nvPr/>
        </p:nvSpPr>
        <p:spPr bwMode="auto">
          <a:xfrm>
            <a:off x="430213" y="2493963"/>
            <a:ext cx="1778000" cy="2968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a:latin typeface="Arial" panose="020B0604020202020204" pitchFamily="34" charset="0"/>
              </a:rPr>
              <a:t>UNCERTAINTY</a:t>
            </a:r>
          </a:p>
        </p:txBody>
      </p:sp>
      <p:sp>
        <p:nvSpPr>
          <p:cNvPr id="182291" name="Rectangle 19"/>
          <p:cNvSpPr>
            <a:spLocks noChangeArrowheads="1"/>
          </p:cNvSpPr>
          <p:nvPr/>
        </p:nvSpPr>
        <p:spPr bwMode="auto">
          <a:xfrm>
            <a:off x="544513" y="3344863"/>
            <a:ext cx="1485900" cy="53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a:latin typeface="Arial" panose="020B0604020202020204" pitchFamily="34" charset="0"/>
              </a:rPr>
              <a:t>DEGREE OF</a:t>
            </a:r>
          </a:p>
          <a:p>
            <a:pPr>
              <a:lnSpc>
                <a:spcPct val="85000"/>
              </a:lnSpc>
            </a:pPr>
            <a:r>
              <a:rPr lang="de-CH" sz="1800" b="1">
                <a:latin typeface="Arial" panose="020B0604020202020204" pitchFamily="34" charset="0"/>
              </a:rPr>
              <a:t>     RISK</a:t>
            </a:r>
          </a:p>
        </p:txBody>
      </p:sp>
      <p:sp>
        <p:nvSpPr>
          <p:cNvPr id="182292" name="Rectangle 20"/>
          <p:cNvSpPr>
            <a:spLocks noChangeArrowheads="1"/>
          </p:cNvSpPr>
          <p:nvPr/>
        </p:nvSpPr>
        <p:spPr bwMode="auto">
          <a:xfrm>
            <a:off x="481013" y="4387850"/>
            <a:ext cx="1638300" cy="7635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a:latin typeface="Arial" panose="020B0604020202020204" pitchFamily="34" charset="0"/>
              </a:rPr>
              <a:t>SUGGESTED </a:t>
            </a:r>
          </a:p>
          <a:p>
            <a:pPr>
              <a:lnSpc>
                <a:spcPct val="85000"/>
              </a:lnSpc>
            </a:pPr>
            <a:r>
              <a:rPr lang="de-CH" sz="1800" b="1">
                <a:latin typeface="Arial" panose="020B0604020202020204" pitchFamily="34" charset="0"/>
              </a:rPr>
              <a:t>RISK</a:t>
            </a:r>
          </a:p>
          <a:p>
            <a:pPr>
              <a:lnSpc>
                <a:spcPct val="85000"/>
              </a:lnSpc>
            </a:pPr>
            <a:r>
              <a:rPr lang="de-CH" sz="1800" b="1">
                <a:latin typeface="Arial" panose="020B0604020202020204" pitchFamily="34" charset="0"/>
              </a:rPr>
              <a:t>ALLOCATION</a:t>
            </a:r>
          </a:p>
        </p:txBody>
      </p:sp>
      <p:sp>
        <p:nvSpPr>
          <p:cNvPr id="182293" name="Rectangle 21"/>
          <p:cNvSpPr>
            <a:spLocks noChangeArrowheads="1"/>
          </p:cNvSpPr>
          <p:nvPr/>
        </p:nvSpPr>
        <p:spPr bwMode="auto">
          <a:xfrm>
            <a:off x="493713" y="5648325"/>
            <a:ext cx="1422400" cy="530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a:latin typeface="Arial" panose="020B0604020202020204" pitchFamily="34" charset="0"/>
              </a:rPr>
              <a:t>CONTRACT</a:t>
            </a:r>
          </a:p>
          <a:p>
            <a:pPr>
              <a:lnSpc>
                <a:spcPct val="85000"/>
              </a:lnSpc>
            </a:pPr>
            <a:r>
              <a:rPr lang="de-CH" sz="1800" b="1">
                <a:latin typeface="Arial" panose="020B0604020202020204" pitchFamily="34" charset="0"/>
              </a:rPr>
              <a:t>TYPES</a:t>
            </a:r>
          </a:p>
        </p:txBody>
      </p:sp>
      <p:sp>
        <p:nvSpPr>
          <p:cNvPr id="182294" name="Rectangle 22"/>
          <p:cNvSpPr>
            <a:spLocks noChangeArrowheads="1"/>
          </p:cNvSpPr>
          <p:nvPr/>
        </p:nvSpPr>
        <p:spPr bwMode="auto">
          <a:xfrm>
            <a:off x="2643188" y="5749925"/>
            <a:ext cx="749300" cy="29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a:latin typeface="Arial" panose="020B0604020202020204" pitchFamily="34" charset="0"/>
              </a:rPr>
              <a:t>CPPF</a:t>
            </a:r>
          </a:p>
        </p:txBody>
      </p:sp>
      <p:sp>
        <p:nvSpPr>
          <p:cNvPr id="182295" name="Rectangle 23"/>
          <p:cNvSpPr>
            <a:spLocks noChangeArrowheads="1"/>
          </p:cNvSpPr>
          <p:nvPr/>
        </p:nvSpPr>
        <p:spPr bwMode="auto">
          <a:xfrm>
            <a:off x="3914775" y="5737225"/>
            <a:ext cx="660400" cy="29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a:latin typeface="Arial" panose="020B0604020202020204" pitchFamily="34" charset="0"/>
              </a:rPr>
              <a:t>CPIF</a:t>
            </a:r>
          </a:p>
        </p:txBody>
      </p:sp>
      <p:sp>
        <p:nvSpPr>
          <p:cNvPr id="182296" name="Rectangle 24"/>
          <p:cNvSpPr>
            <a:spLocks noChangeArrowheads="1"/>
          </p:cNvSpPr>
          <p:nvPr/>
        </p:nvSpPr>
        <p:spPr bwMode="auto">
          <a:xfrm>
            <a:off x="5160963" y="5737225"/>
            <a:ext cx="736600" cy="29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a:latin typeface="Arial" panose="020B0604020202020204" pitchFamily="34" charset="0"/>
              </a:rPr>
              <a:t>CPFF</a:t>
            </a:r>
          </a:p>
        </p:txBody>
      </p:sp>
      <p:sp>
        <p:nvSpPr>
          <p:cNvPr id="182297" name="Rectangle 25"/>
          <p:cNvSpPr>
            <a:spLocks noChangeArrowheads="1"/>
          </p:cNvSpPr>
          <p:nvPr/>
        </p:nvSpPr>
        <p:spPr bwMode="auto">
          <a:xfrm>
            <a:off x="6508750" y="5737225"/>
            <a:ext cx="647700" cy="29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a:latin typeface="Arial" panose="020B0604020202020204" pitchFamily="34" charset="0"/>
              </a:rPr>
              <a:t>FPPI</a:t>
            </a:r>
          </a:p>
        </p:txBody>
      </p:sp>
      <p:sp>
        <p:nvSpPr>
          <p:cNvPr id="182298" name="Rectangle 26"/>
          <p:cNvSpPr>
            <a:spLocks noChangeArrowheads="1"/>
          </p:cNvSpPr>
          <p:nvPr/>
        </p:nvSpPr>
        <p:spPr bwMode="auto">
          <a:xfrm>
            <a:off x="7932738" y="5737225"/>
            <a:ext cx="571500" cy="29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b="1">
                <a:latin typeface="Arial" panose="020B0604020202020204" pitchFamily="34" charset="0"/>
              </a:rPr>
              <a:t>FFP</a:t>
            </a:r>
          </a:p>
        </p:txBody>
      </p:sp>
      <p:sp>
        <p:nvSpPr>
          <p:cNvPr id="182299" name="Rectangle 27"/>
          <p:cNvSpPr>
            <a:spLocks noChangeArrowheads="1"/>
          </p:cNvSpPr>
          <p:nvPr/>
        </p:nvSpPr>
        <p:spPr bwMode="auto">
          <a:xfrm>
            <a:off x="2540000" y="1590675"/>
            <a:ext cx="5435600" cy="29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a:latin typeface="Arial" panose="020B0604020202020204" pitchFamily="34" charset="0"/>
              </a:rPr>
              <a:t>VERY LITTLE           PARTIAL               COMPLETE</a:t>
            </a:r>
          </a:p>
        </p:txBody>
      </p:sp>
      <p:sp>
        <p:nvSpPr>
          <p:cNvPr id="182300" name="Rectangle 28"/>
          <p:cNvSpPr>
            <a:spLocks noChangeArrowheads="1"/>
          </p:cNvSpPr>
          <p:nvPr/>
        </p:nvSpPr>
        <p:spPr bwMode="auto">
          <a:xfrm>
            <a:off x="2667000" y="2532063"/>
            <a:ext cx="4559300" cy="2968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a:latin typeface="Arial" panose="020B0604020202020204" pitchFamily="34" charset="0"/>
              </a:rPr>
              <a:t>HIGH               MODERATE                 LOW</a:t>
            </a:r>
          </a:p>
        </p:txBody>
      </p:sp>
      <p:sp>
        <p:nvSpPr>
          <p:cNvPr id="182301" name="Rectangle 29"/>
          <p:cNvSpPr>
            <a:spLocks noChangeArrowheads="1"/>
          </p:cNvSpPr>
          <p:nvPr/>
        </p:nvSpPr>
        <p:spPr bwMode="auto">
          <a:xfrm>
            <a:off x="2463800" y="3484563"/>
            <a:ext cx="4572000" cy="2968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a:latin typeface="Arial" panose="020B0604020202020204" pitchFamily="34" charset="0"/>
              </a:rPr>
              <a:t>  HIGH                 MEDIUM                   LOW</a:t>
            </a:r>
          </a:p>
        </p:txBody>
      </p:sp>
      <p:sp>
        <p:nvSpPr>
          <p:cNvPr id="182302" name="Rectangle 30"/>
          <p:cNvSpPr>
            <a:spLocks noChangeArrowheads="1"/>
          </p:cNvSpPr>
          <p:nvPr/>
        </p:nvSpPr>
        <p:spPr bwMode="auto">
          <a:xfrm>
            <a:off x="3068638" y="4254500"/>
            <a:ext cx="5099050" cy="1030288"/>
          </a:xfrm>
          <a:prstGeom prst="rect">
            <a:avLst/>
          </a:prstGeom>
          <a:noFill/>
          <a:ln w="50800">
            <a:solidFill>
              <a:srgbClr val="B50069"/>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2303" name="Rectangle 31"/>
          <p:cNvSpPr>
            <a:spLocks noChangeArrowheads="1"/>
          </p:cNvSpPr>
          <p:nvPr/>
        </p:nvSpPr>
        <p:spPr bwMode="auto">
          <a:xfrm>
            <a:off x="2389188" y="4171950"/>
            <a:ext cx="723900" cy="29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a:latin typeface="Arial" panose="020B0604020202020204" pitchFamily="34" charset="0"/>
              </a:rPr>
              <a:t>100%</a:t>
            </a:r>
          </a:p>
        </p:txBody>
      </p:sp>
      <p:sp>
        <p:nvSpPr>
          <p:cNvPr id="182304" name="Rectangle 32"/>
          <p:cNvSpPr>
            <a:spLocks noChangeArrowheads="1"/>
          </p:cNvSpPr>
          <p:nvPr/>
        </p:nvSpPr>
        <p:spPr bwMode="auto">
          <a:xfrm>
            <a:off x="2516188" y="5087938"/>
            <a:ext cx="469900" cy="2968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a:latin typeface="Arial" panose="020B0604020202020204" pitchFamily="34" charset="0"/>
              </a:rPr>
              <a:t>0%</a:t>
            </a:r>
          </a:p>
        </p:txBody>
      </p:sp>
      <p:sp>
        <p:nvSpPr>
          <p:cNvPr id="182305" name="Rectangle 33"/>
          <p:cNvSpPr>
            <a:spLocks noChangeArrowheads="1"/>
          </p:cNvSpPr>
          <p:nvPr/>
        </p:nvSpPr>
        <p:spPr bwMode="auto">
          <a:xfrm>
            <a:off x="8339138" y="4222750"/>
            <a:ext cx="469900" cy="29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a:latin typeface="Arial" panose="020B0604020202020204" pitchFamily="34" charset="0"/>
              </a:rPr>
              <a:t>0%</a:t>
            </a:r>
          </a:p>
        </p:txBody>
      </p:sp>
      <p:sp>
        <p:nvSpPr>
          <p:cNvPr id="182306" name="Rectangle 34"/>
          <p:cNvSpPr>
            <a:spLocks noChangeArrowheads="1"/>
          </p:cNvSpPr>
          <p:nvPr/>
        </p:nvSpPr>
        <p:spPr bwMode="auto">
          <a:xfrm>
            <a:off x="8186738" y="5049838"/>
            <a:ext cx="723900" cy="2968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a:latin typeface="Arial" panose="020B0604020202020204" pitchFamily="34" charset="0"/>
              </a:rPr>
              <a:t>100%</a:t>
            </a:r>
          </a:p>
        </p:txBody>
      </p:sp>
      <p:sp>
        <p:nvSpPr>
          <p:cNvPr id="182307" name="Line 35"/>
          <p:cNvSpPr>
            <a:spLocks noChangeShapeType="1"/>
          </p:cNvSpPr>
          <p:nvPr/>
        </p:nvSpPr>
        <p:spPr bwMode="auto">
          <a:xfrm flipV="1">
            <a:off x="3079750" y="4227513"/>
            <a:ext cx="5065713" cy="1098550"/>
          </a:xfrm>
          <a:prstGeom prst="line">
            <a:avLst/>
          </a:prstGeom>
          <a:noFill/>
          <a:ln w="254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2308" name="Rectangle 36"/>
          <p:cNvSpPr>
            <a:spLocks noChangeArrowheads="1"/>
          </p:cNvSpPr>
          <p:nvPr/>
        </p:nvSpPr>
        <p:spPr bwMode="auto">
          <a:xfrm>
            <a:off x="3076575" y="4362450"/>
            <a:ext cx="2108200" cy="2968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a:latin typeface="Arial" panose="020B0604020202020204" pitchFamily="34" charset="0"/>
              </a:rPr>
              <a:t>AGENCY (BUYER)</a:t>
            </a:r>
          </a:p>
        </p:txBody>
      </p:sp>
      <p:sp>
        <p:nvSpPr>
          <p:cNvPr id="182309" name="Rectangle 37"/>
          <p:cNvSpPr>
            <a:spLocks noChangeArrowheads="1"/>
          </p:cNvSpPr>
          <p:nvPr/>
        </p:nvSpPr>
        <p:spPr bwMode="auto">
          <a:xfrm>
            <a:off x="5364163" y="4986338"/>
            <a:ext cx="2844800" cy="2968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sz="1800">
                <a:latin typeface="Arial" panose="020B0604020202020204" pitchFamily="34" charset="0"/>
              </a:rPr>
              <a:t>SELLER (CONTRACTOR)</a:t>
            </a:r>
          </a:p>
        </p:txBody>
      </p:sp>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23"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24" name="Rectangle 4"/>
          <p:cNvSpPr>
            <a:spLocks noChangeArrowheads="1"/>
          </p:cNvSpPr>
          <p:nvPr/>
        </p:nvSpPr>
        <p:spPr bwMode="auto">
          <a:xfrm>
            <a:off x="661988" y="61388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25" name="Rectangle 5"/>
          <p:cNvSpPr>
            <a:spLocks noChangeArrowheads="1"/>
          </p:cNvSpPr>
          <p:nvPr/>
        </p:nvSpPr>
        <p:spPr bwMode="auto">
          <a:xfrm>
            <a:off x="3103563" y="61388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26" name="Rectangle 6"/>
          <p:cNvSpPr>
            <a:spLocks noGrp="1" noChangeArrowheads="1"/>
          </p:cNvSpPr>
          <p:nvPr>
            <p:ph type="title"/>
          </p:nvPr>
        </p:nvSpPr>
        <p:spPr>
          <a:xfrm>
            <a:off x="568325" y="368300"/>
            <a:ext cx="7883525" cy="611188"/>
          </a:xfrm>
          <a:noFill/>
          <a:ln/>
        </p:spPr>
        <p:txBody>
          <a:bodyPr wrap="none" anchor="t">
            <a:spAutoFit/>
          </a:bodyPr>
          <a:lstStyle/>
          <a:p>
            <a:pPr>
              <a:lnSpc>
                <a:spcPct val="95000"/>
              </a:lnSpc>
            </a:pPr>
            <a:r>
              <a:rPr lang="de-CH" sz="3600"/>
              <a:t>CONTRACT TYPE vs. RISK  (CONT'D)</a:t>
            </a:r>
          </a:p>
        </p:txBody>
      </p:sp>
      <p:sp>
        <p:nvSpPr>
          <p:cNvPr id="184327" name="Freeform 7"/>
          <p:cNvSpPr>
            <a:spLocks/>
          </p:cNvSpPr>
          <p:nvPr/>
        </p:nvSpPr>
        <p:spPr bwMode="auto">
          <a:xfrm>
            <a:off x="2560638" y="3030538"/>
            <a:ext cx="3641725" cy="1350962"/>
          </a:xfrm>
          <a:custGeom>
            <a:avLst/>
            <a:gdLst>
              <a:gd name="T0" fmla="*/ 13 w 2294"/>
              <a:gd name="T1" fmla="*/ 809 h 851"/>
              <a:gd name="T2" fmla="*/ 81 w 2294"/>
              <a:gd name="T3" fmla="*/ 768 h 851"/>
              <a:gd name="T4" fmla="*/ 129 w 2294"/>
              <a:gd name="T5" fmla="*/ 741 h 851"/>
              <a:gd name="T6" fmla="*/ 156 w 2294"/>
              <a:gd name="T7" fmla="*/ 721 h 851"/>
              <a:gd name="T8" fmla="*/ 176 w 2294"/>
              <a:gd name="T9" fmla="*/ 707 h 851"/>
              <a:gd name="T10" fmla="*/ 244 w 2294"/>
              <a:gd name="T11" fmla="*/ 646 h 851"/>
              <a:gd name="T12" fmla="*/ 292 w 2294"/>
              <a:gd name="T13" fmla="*/ 599 h 851"/>
              <a:gd name="T14" fmla="*/ 340 w 2294"/>
              <a:gd name="T15" fmla="*/ 551 h 851"/>
              <a:gd name="T16" fmla="*/ 395 w 2294"/>
              <a:gd name="T17" fmla="*/ 503 h 851"/>
              <a:gd name="T18" fmla="*/ 429 w 2294"/>
              <a:gd name="T19" fmla="*/ 463 h 851"/>
              <a:gd name="T20" fmla="*/ 476 w 2294"/>
              <a:gd name="T21" fmla="*/ 407 h 851"/>
              <a:gd name="T22" fmla="*/ 510 w 2294"/>
              <a:gd name="T23" fmla="*/ 360 h 851"/>
              <a:gd name="T24" fmla="*/ 538 w 2294"/>
              <a:gd name="T25" fmla="*/ 319 h 851"/>
              <a:gd name="T26" fmla="*/ 565 w 2294"/>
              <a:gd name="T27" fmla="*/ 278 h 851"/>
              <a:gd name="T28" fmla="*/ 599 w 2294"/>
              <a:gd name="T29" fmla="*/ 237 h 851"/>
              <a:gd name="T30" fmla="*/ 653 w 2294"/>
              <a:gd name="T31" fmla="*/ 170 h 851"/>
              <a:gd name="T32" fmla="*/ 674 w 2294"/>
              <a:gd name="T33" fmla="*/ 149 h 851"/>
              <a:gd name="T34" fmla="*/ 721 w 2294"/>
              <a:gd name="T35" fmla="*/ 115 h 851"/>
              <a:gd name="T36" fmla="*/ 782 w 2294"/>
              <a:gd name="T37" fmla="*/ 74 h 851"/>
              <a:gd name="T38" fmla="*/ 843 w 2294"/>
              <a:gd name="T39" fmla="*/ 34 h 851"/>
              <a:gd name="T40" fmla="*/ 898 w 2294"/>
              <a:gd name="T41" fmla="*/ 13 h 851"/>
              <a:gd name="T42" fmla="*/ 945 w 2294"/>
              <a:gd name="T43" fmla="*/ 6 h 851"/>
              <a:gd name="T44" fmla="*/ 1075 w 2294"/>
              <a:gd name="T45" fmla="*/ 0 h 851"/>
              <a:gd name="T46" fmla="*/ 1122 w 2294"/>
              <a:gd name="T47" fmla="*/ 6 h 851"/>
              <a:gd name="T48" fmla="*/ 1177 w 2294"/>
              <a:gd name="T49" fmla="*/ 20 h 851"/>
              <a:gd name="T50" fmla="*/ 1245 w 2294"/>
              <a:gd name="T51" fmla="*/ 61 h 851"/>
              <a:gd name="T52" fmla="*/ 1313 w 2294"/>
              <a:gd name="T53" fmla="*/ 102 h 851"/>
              <a:gd name="T54" fmla="*/ 1361 w 2294"/>
              <a:gd name="T55" fmla="*/ 129 h 851"/>
              <a:gd name="T56" fmla="*/ 1388 w 2294"/>
              <a:gd name="T57" fmla="*/ 149 h 851"/>
              <a:gd name="T58" fmla="*/ 1456 w 2294"/>
              <a:gd name="T59" fmla="*/ 197 h 851"/>
              <a:gd name="T60" fmla="*/ 1510 w 2294"/>
              <a:gd name="T61" fmla="*/ 244 h 851"/>
              <a:gd name="T62" fmla="*/ 1558 w 2294"/>
              <a:gd name="T63" fmla="*/ 285 h 851"/>
              <a:gd name="T64" fmla="*/ 1619 w 2294"/>
              <a:gd name="T65" fmla="*/ 333 h 851"/>
              <a:gd name="T66" fmla="*/ 1660 w 2294"/>
              <a:gd name="T67" fmla="*/ 373 h 851"/>
              <a:gd name="T68" fmla="*/ 1708 w 2294"/>
              <a:gd name="T69" fmla="*/ 421 h 851"/>
              <a:gd name="T70" fmla="*/ 1742 w 2294"/>
              <a:gd name="T71" fmla="*/ 456 h 851"/>
              <a:gd name="T72" fmla="*/ 1782 w 2294"/>
              <a:gd name="T73" fmla="*/ 490 h 851"/>
              <a:gd name="T74" fmla="*/ 1816 w 2294"/>
              <a:gd name="T75" fmla="*/ 524 h 851"/>
              <a:gd name="T76" fmla="*/ 1850 w 2294"/>
              <a:gd name="T77" fmla="*/ 551 h 851"/>
              <a:gd name="T78" fmla="*/ 1891 w 2294"/>
              <a:gd name="T79" fmla="*/ 585 h 851"/>
              <a:gd name="T80" fmla="*/ 1926 w 2294"/>
              <a:gd name="T81" fmla="*/ 619 h 851"/>
              <a:gd name="T82" fmla="*/ 1953 w 2294"/>
              <a:gd name="T83" fmla="*/ 646 h 851"/>
              <a:gd name="T84" fmla="*/ 1987 w 2294"/>
              <a:gd name="T85" fmla="*/ 673 h 851"/>
              <a:gd name="T86" fmla="*/ 2028 w 2294"/>
              <a:gd name="T87" fmla="*/ 700 h 851"/>
              <a:gd name="T88" fmla="*/ 2089 w 2294"/>
              <a:gd name="T89" fmla="*/ 741 h 851"/>
              <a:gd name="T90" fmla="*/ 2116 w 2294"/>
              <a:gd name="T91" fmla="*/ 755 h 851"/>
              <a:gd name="T92" fmla="*/ 2144 w 2294"/>
              <a:gd name="T93" fmla="*/ 768 h 851"/>
              <a:gd name="T94" fmla="*/ 2177 w 2294"/>
              <a:gd name="T95" fmla="*/ 789 h 851"/>
              <a:gd name="T96" fmla="*/ 2205 w 2294"/>
              <a:gd name="T97" fmla="*/ 802 h 8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294" h="851">
                <a:moveTo>
                  <a:pt x="0" y="816"/>
                </a:moveTo>
                <a:lnTo>
                  <a:pt x="13" y="809"/>
                </a:lnTo>
                <a:lnTo>
                  <a:pt x="47" y="789"/>
                </a:lnTo>
                <a:lnTo>
                  <a:pt x="81" y="768"/>
                </a:lnTo>
                <a:lnTo>
                  <a:pt x="102" y="755"/>
                </a:lnTo>
                <a:lnTo>
                  <a:pt x="129" y="741"/>
                </a:lnTo>
                <a:lnTo>
                  <a:pt x="149" y="728"/>
                </a:lnTo>
                <a:lnTo>
                  <a:pt x="156" y="721"/>
                </a:lnTo>
                <a:lnTo>
                  <a:pt x="170" y="714"/>
                </a:lnTo>
                <a:lnTo>
                  <a:pt x="176" y="707"/>
                </a:lnTo>
                <a:lnTo>
                  <a:pt x="210" y="673"/>
                </a:lnTo>
                <a:lnTo>
                  <a:pt x="244" y="646"/>
                </a:lnTo>
                <a:lnTo>
                  <a:pt x="258" y="633"/>
                </a:lnTo>
                <a:lnTo>
                  <a:pt x="292" y="599"/>
                </a:lnTo>
                <a:lnTo>
                  <a:pt x="312" y="578"/>
                </a:lnTo>
                <a:lnTo>
                  <a:pt x="340" y="551"/>
                </a:lnTo>
                <a:lnTo>
                  <a:pt x="374" y="517"/>
                </a:lnTo>
                <a:lnTo>
                  <a:pt x="395" y="503"/>
                </a:lnTo>
                <a:lnTo>
                  <a:pt x="422" y="476"/>
                </a:lnTo>
                <a:lnTo>
                  <a:pt x="429" y="463"/>
                </a:lnTo>
                <a:lnTo>
                  <a:pt x="449" y="435"/>
                </a:lnTo>
                <a:lnTo>
                  <a:pt x="476" y="407"/>
                </a:lnTo>
                <a:lnTo>
                  <a:pt x="490" y="387"/>
                </a:lnTo>
                <a:lnTo>
                  <a:pt x="510" y="360"/>
                </a:lnTo>
                <a:lnTo>
                  <a:pt x="517" y="346"/>
                </a:lnTo>
                <a:lnTo>
                  <a:pt x="538" y="319"/>
                </a:lnTo>
                <a:lnTo>
                  <a:pt x="551" y="292"/>
                </a:lnTo>
                <a:lnTo>
                  <a:pt x="565" y="278"/>
                </a:lnTo>
                <a:lnTo>
                  <a:pt x="585" y="251"/>
                </a:lnTo>
                <a:lnTo>
                  <a:pt x="599" y="237"/>
                </a:lnTo>
                <a:lnTo>
                  <a:pt x="626" y="203"/>
                </a:lnTo>
                <a:lnTo>
                  <a:pt x="653" y="170"/>
                </a:lnTo>
                <a:lnTo>
                  <a:pt x="660" y="163"/>
                </a:lnTo>
                <a:lnTo>
                  <a:pt x="674" y="149"/>
                </a:lnTo>
                <a:lnTo>
                  <a:pt x="694" y="136"/>
                </a:lnTo>
                <a:lnTo>
                  <a:pt x="721" y="115"/>
                </a:lnTo>
                <a:lnTo>
                  <a:pt x="735" y="108"/>
                </a:lnTo>
                <a:lnTo>
                  <a:pt x="782" y="74"/>
                </a:lnTo>
                <a:lnTo>
                  <a:pt x="837" y="40"/>
                </a:lnTo>
                <a:lnTo>
                  <a:pt x="843" y="34"/>
                </a:lnTo>
                <a:lnTo>
                  <a:pt x="871" y="20"/>
                </a:lnTo>
                <a:lnTo>
                  <a:pt x="898" y="13"/>
                </a:lnTo>
                <a:lnTo>
                  <a:pt x="932" y="6"/>
                </a:lnTo>
                <a:lnTo>
                  <a:pt x="945" y="6"/>
                </a:lnTo>
                <a:lnTo>
                  <a:pt x="1007" y="6"/>
                </a:lnTo>
                <a:lnTo>
                  <a:pt x="1075" y="0"/>
                </a:lnTo>
                <a:lnTo>
                  <a:pt x="1088" y="0"/>
                </a:lnTo>
                <a:lnTo>
                  <a:pt x="1122" y="6"/>
                </a:lnTo>
                <a:lnTo>
                  <a:pt x="1150" y="13"/>
                </a:lnTo>
                <a:lnTo>
                  <a:pt x="1177" y="20"/>
                </a:lnTo>
                <a:lnTo>
                  <a:pt x="1191" y="27"/>
                </a:lnTo>
                <a:lnTo>
                  <a:pt x="1245" y="61"/>
                </a:lnTo>
                <a:lnTo>
                  <a:pt x="1300" y="95"/>
                </a:lnTo>
                <a:lnTo>
                  <a:pt x="1313" y="102"/>
                </a:lnTo>
                <a:lnTo>
                  <a:pt x="1341" y="115"/>
                </a:lnTo>
                <a:lnTo>
                  <a:pt x="1361" y="129"/>
                </a:lnTo>
                <a:lnTo>
                  <a:pt x="1381" y="142"/>
                </a:lnTo>
                <a:lnTo>
                  <a:pt x="1388" y="149"/>
                </a:lnTo>
                <a:lnTo>
                  <a:pt x="1422" y="176"/>
                </a:lnTo>
                <a:lnTo>
                  <a:pt x="1456" y="197"/>
                </a:lnTo>
                <a:lnTo>
                  <a:pt x="1477" y="210"/>
                </a:lnTo>
                <a:lnTo>
                  <a:pt x="1510" y="244"/>
                </a:lnTo>
                <a:lnTo>
                  <a:pt x="1524" y="258"/>
                </a:lnTo>
                <a:lnTo>
                  <a:pt x="1558" y="285"/>
                </a:lnTo>
                <a:lnTo>
                  <a:pt x="1599" y="319"/>
                </a:lnTo>
                <a:lnTo>
                  <a:pt x="1619" y="333"/>
                </a:lnTo>
                <a:lnTo>
                  <a:pt x="1646" y="360"/>
                </a:lnTo>
                <a:lnTo>
                  <a:pt x="1660" y="373"/>
                </a:lnTo>
                <a:lnTo>
                  <a:pt x="1680" y="394"/>
                </a:lnTo>
                <a:lnTo>
                  <a:pt x="1708" y="421"/>
                </a:lnTo>
                <a:lnTo>
                  <a:pt x="1721" y="435"/>
                </a:lnTo>
                <a:lnTo>
                  <a:pt x="1742" y="456"/>
                </a:lnTo>
                <a:lnTo>
                  <a:pt x="1755" y="463"/>
                </a:lnTo>
                <a:lnTo>
                  <a:pt x="1782" y="490"/>
                </a:lnTo>
                <a:lnTo>
                  <a:pt x="1803" y="510"/>
                </a:lnTo>
                <a:lnTo>
                  <a:pt x="1816" y="524"/>
                </a:lnTo>
                <a:lnTo>
                  <a:pt x="1843" y="544"/>
                </a:lnTo>
                <a:lnTo>
                  <a:pt x="1850" y="551"/>
                </a:lnTo>
                <a:lnTo>
                  <a:pt x="1871" y="571"/>
                </a:lnTo>
                <a:lnTo>
                  <a:pt x="1891" y="585"/>
                </a:lnTo>
                <a:lnTo>
                  <a:pt x="1905" y="599"/>
                </a:lnTo>
                <a:lnTo>
                  <a:pt x="1926" y="619"/>
                </a:lnTo>
                <a:lnTo>
                  <a:pt x="1933" y="626"/>
                </a:lnTo>
                <a:lnTo>
                  <a:pt x="1953" y="646"/>
                </a:lnTo>
                <a:lnTo>
                  <a:pt x="1974" y="660"/>
                </a:lnTo>
                <a:lnTo>
                  <a:pt x="1987" y="673"/>
                </a:lnTo>
                <a:lnTo>
                  <a:pt x="2014" y="694"/>
                </a:lnTo>
                <a:lnTo>
                  <a:pt x="2028" y="700"/>
                </a:lnTo>
                <a:lnTo>
                  <a:pt x="2055" y="721"/>
                </a:lnTo>
                <a:lnTo>
                  <a:pt x="2089" y="741"/>
                </a:lnTo>
                <a:lnTo>
                  <a:pt x="2103" y="748"/>
                </a:lnTo>
                <a:lnTo>
                  <a:pt x="2116" y="755"/>
                </a:lnTo>
                <a:lnTo>
                  <a:pt x="2130" y="762"/>
                </a:lnTo>
                <a:lnTo>
                  <a:pt x="2144" y="768"/>
                </a:lnTo>
                <a:lnTo>
                  <a:pt x="2150" y="775"/>
                </a:lnTo>
                <a:lnTo>
                  <a:pt x="2177" y="789"/>
                </a:lnTo>
                <a:lnTo>
                  <a:pt x="2191" y="796"/>
                </a:lnTo>
                <a:lnTo>
                  <a:pt x="2205" y="802"/>
                </a:lnTo>
                <a:lnTo>
                  <a:pt x="2293" y="850"/>
                </a:lnTo>
              </a:path>
            </a:pathLst>
          </a:custGeom>
          <a:noFill/>
          <a:ln w="25400" cap="rnd" cmpd="sng">
            <a:solidFill>
              <a:srgbClr val="B50069"/>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nvGrpSpPr>
          <p:cNvPr id="184344" name="Group 24"/>
          <p:cNvGrpSpPr>
            <a:grpSpLocks/>
          </p:cNvGrpSpPr>
          <p:nvPr/>
        </p:nvGrpSpPr>
        <p:grpSpPr bwMode="auto">
          <a:xfrm>
            <a:off x="4214813" y="1498600"/>
            <a:ext cx="0" cy="2892425"/>
            <a:chOff x="2655" y="944"/>
            <a:chExt cx="0" cy="1822"/>
          </a:xfrm>
        </p:grpSpPr>
        <p:sp>
          <p:nvSpPr>
            <p:cNvPr id="184328" name="Line 8"/>
            <p:cNvSpPr>
              <a:spLocks noChangeShapeType="1"/>
            </p:cNvSpPr>
            <p:nvPr/>
          </p:nvSpPr>
          <p:spPr bwMode="auto">
            <a:xfrm>
              <a:off x="2655" y="944"/>
              <a:ext cx="0" cy="9"/>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29" name="Line 9"/>
            <p:cNvSpPr>
              <a:spLocks noChangeShapeType="1"/>
            </p:cNvSpPr>
            <p:nvPr/>
          </p:nvSpPr>
          <p:spPr bwMode="auto">
            <a:xfrm>
              <a:off x="2655" y="1066"/>
              <a:ext cx="0" cy="9"/>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30" name="Line 10"/>
            <p:cNvSpPr>
              <a:spLocks noChangeShapeType="1"/>
            </p:cNvSpPr>
            <p:nvPr/>
          </p:nvSpPr>
          <p:spPr bwMode="auto">
            <a:xfrm>
              <a:off x="2655" y="1188"/>
              <a:ext cx="0" cy="10"/>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31" name="Line 11"/>
            <p:cNvSpPr>
              <a:spLocks noChangeShapeType="1"/>
            </p:cNvSpPr>
            <p:nvPr/>
          </p:nvSpPr>
          <p:spPr bwMode="auto">
            <a:xfrm>
              <a:off x="2655" y="1312"/>
              <a:ext cx="0" cy="9"/>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32" name="Line 12"/>
            <p:cNvSpPr>
              <a:spLocks noChangeShapeType="1"/>
            </p:cNvSpPr>
            <p:nvPr/>
          </p:nvSpPr>
          <p:spPr bwMode="auto">
            <a:xfrm>
              <a:off x="2655" y="1434"/>
              <a:ext cx="0" cy="9"/>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33" name="Line 13"/>
            <p:cNvSpPr>
              <a:spLocks noChangeShapeType="1"/>
            </p:cNvSpPr>
            <p:nvPr/>
          </p:nvSpPr>
          <p:spPr bwMode="auto">
            <a:xfrm>
              <a:off x="2655" y="1556"/>
              <a:ext cx="0" cy="10"/>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34" name="Line 14"/>
            <p:cNvSpPr>
              <a:spLocks noChangeShapeType="1"/>
            </p:cNvSpPr>
            <p:nvPr/>
          </p:nvSpPr>
          <p:spPr bwMode="auto">
            <a:xfrm>
              <a:off x="2655" y="1678"/>
              <a:ext cx="0" cy="10"/>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35" name="Line 15"/>
            <p:cNvSpPr>
              <a:spLocks noChangeShapeType="1"/>
            </p:cNvSpPr>
            <p:nvPr/>
          </p:nvSpPr>
          <p:spPr bwMode="auto">
            <a:xfrm>
              <a:off x="2655" y="1801"/>
              <a:ext cx="0" cy="9"/>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36" name="Line 16"/>
            <p:cNvSpPr>
              <a:spLocks noChangeShapeType="1"/>
            </p:cNvSpPr>
            <p:nvPr/>
          </p:nvSpPr>
          <p:spPr bwMode="auto">
            <a:xfrm>
              <a:off x="2655" y="1924"/>
              <a:ext cx="0" cy="9"/>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37" name="Line 17"/>
            <p:cNvSpPr>
              <a:spLocks noChangeShapeType="1"/>
            </p:cNvSpPr>
            <p:nvPr/>
          </p:nvSpPr>
          <p:spPr bwMode="auto">
            <a:xfrm>
              <a:off x="2655" y="2046"/>
              <a:ext cx="0" cy="10"/>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38" name="Line 18"/>
            <p:cNvSpPr>
              <a:spLocks noChangeShapeType="1"/>
            </p:cNvSpPr>
            <p:nvPr/>
          </p:nvSpPr>
          <p:spPr bwMode="auto">
            <a:xfrm>
              <a:off x="2655" y="2169"/>
              <a:ext cx="0" cy="9"/>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39" name="Line 19"/>
            <p:cNvSpPr>
              <a:spLocks noChangeShapeType="1"/>
            </p:cNvSpPr>
            <p:nvPr/>
          </p:nvSpPr>
          <p:spPr bwMode="auto">
            <a:xfrm>
              <a:off x="2655" y="2291"/>
              <a:ext cx="0" cy="9"/>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40" name="Line 20"/>
            <p:cNvSpPr>
              <a:spLocks noChangeShapeType="1"/>
            </p:cNvSpPr>
            <p:nvPr/>
          </p:nvSpPr>
          <p:spPr bwMode="auto">
            <a:xfrm>
              <a:off x="2655" y="2413"/>
              <a:ext cx="0" cy="10"/>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41" name="Line 21"/>
            <p:cNvSpPr>
              <a:spLocks noChangeShapeType="1"/>
            </p:cNvSpPr>
            <p:nvPr/>
          </p:nvSpPr>
          <p:spPr bwMode="auto">
            <a:xfrm>
              <a:off x="2655" y="2537"/>
              <a:ext cx="0" cy="9"/>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42" name="Line 22"/>
            <p:cNvSpPr>
              <a:spLocks noChangeShapeType="1"/>
            </p:cNvSpPr>
            <p:nvPr/>
          </p:nvSpPr>
          <p:spPr bwMode="auto">
            <a:xfrm>
              <a:off x="2655" y="2659"/>
              <a:ext cx="0" cy="9"/>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43" name="Line 23"/>
            <p:cNvSpPr>
              <a:spLocks noChangeShapeType="1"/>
            </p:cNvSpPr>
            <p:nvPr/>
          </p:nvSpPr>
          <p:spPr bwMode="auto">
            <a:xfrm>
              <a:off x="2655" y="2765"/>
              <a:ext cx="0" cy="1"/>
            </a:xfrm>
            <a:prstGeom prst="line">
              <a:avLst/>
            </a:prstGeom>
            <a:noFill/>
            <a:ln w="508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184345" name="Freeform 25"/>
          <p:cNvSpPr>
            <a:spLocks/>
          </p:cNvSpPr>
          <p:nvPr/>
        </p:nvSpPr>
        <p:spPr bwMode="auto">
          <a:xfrm>
            <a:off x="3263900" y="2403475"/>
            <a:ext cx="2139950" cy="1935163"/>
          </a:xfrm>
          <a:custGeom>
            <a:avLst/>
            <a:gdLst>
              <a:gd name="T0" fmla="*/ 20 w 1348"/>
              <a:gd name="T1" fmla="*/ 1197 h 1219"/>
              <a:gd name="T2" fmla="*/ 54 w 1348"/>
              <a:gd name="T3" fmla="*/ 1163 h 1219"/>
              <a:gd name="T4" fmla="*/ 95 w 1348"/>
              <a:gd name="T5" fmla="*/ 1123 h 1219"/>
              <a:gd name="T6" fmla="*/ 115 w 1348"/>
              <a:gd name="T7" fmla="*/ 1095 h 1219"/>
              <a:gd name="T8" fmla="*/ 142 w 1348"/>
              <a:gd name="T9" fmla="*/ 1061 h 1219"/>
              <a:gd name="T10" fmla="*/ 176 w 1348"/>
              <a:gd name="T11" fmla="*/ 1000 h 1219"/>
              <a:gd name="T12" fmla="*/ 197 w 1348"/>
              <a:gd name="T13" fmla="*/ 960 h 1219"/>
              <a:gd name="T14" fmla="*/ 217 w 1348"/>
              <a:gd name="T15" fmla="*/ 911 h 1219"/>
              <a:gd name="T16" fmla="*/ 237 w 1348"/>
              <a:gd name="T17" fmla="*/ 863 h 1219"/>
              <a:gd name="T18" fmla="*/ 251 w 1348"/>
              <a:gd name="T19" fmla="*/ 809 h 1219"/>
              <a:gd name="T20" fmla="*/ 271 w 1348"/>
              <a:gd name="T21" fmla="*/ 741 h 1219"/>
              <a:gd name="T22" fmla="*/ 285 w 1348"/>
              <a:gd name="T23" fmla="*/ 687 h 1219"/>
              <a:gd name="T24" fmla="*/ 292 w 1348"/>
              <a:gd name="T25" fmla="*/ 632 h 1219"/>
              <a:gd name="T26" fmla="*/ 305 w 1348"/>
              <a:gd name="T27" fmla="*/ 578 h 1219"/>
              <a:gd name="T28" fmla="*/ 312 w 1348"/>
              <a:gd name="T29" fmla="*/ 517 h 1219"/>
              <a:gd name="T30" fmla="*/ 333 w 1348"/>
              <a:gd name="T31" fmla="*/ 429 h 1219"/>
              <a:gd name="T32" fmla="*/ 354 w 1348"/>
              <a:gd name="T33" fmla="*/ 367 h 1219"/>
              <a:gd name="T34" fmla="*/ 361 w 1348"/>
              <a:gd name="T35" fmla="*/ 313 h 1219"/>
              <a:gd name="T36" fmla="*/ 367 w 1348"/>
              <a:gd name="T37" fmla="*/ 251 h 1219"/>
              <a:gd name="T38" fmla="*/ 381 w 1348"/>
              <a:gd name="T39" fmla="*/ 203 h 1219"/>
              <a:gd name="T40" fmla="*/ 401 w 1348"/>
              <a:gd name="T41" fmla="*/ 156 h 1219"/>
              <a:gd name="T42" fmla="*/ 429 w 1348"/>
              <a:gd name="T43" fmla="*/ 115 h 1219"/>
              <a:gd name="T44" fmla="*/ 456 w 1348"/>
              <a:gd name="T45" fmla="*/ 74 h 1219"/>
              <a:gd name="T46" fmla="*/ 483 w 1348"/>
              <a:gd name="T47" fmla="*/ 40 h 1219"/>
              <a:gd name="T48" fmla="*/ 510 w 1348"/>
              <a:gd name="T49" fmla="*/ 20 h 1219"/>
              <a:gd name="T50" fmla="*/ 524 w 1348"/>
              <a:gd name="T51" fmla="*/ 13 h 1219"/>
              <a:gd name="T52" fmla="*/ 578 w 1348"/>
              <a:gd name="T53" fmla="*/ 6 h 1219"/>
              <a:gd name="T54" fmla="*/ 626 w 1348"/>
              <a:gd name="T55" fmla="*/ 0 h 1219"/>
              <a:gd name="T56" fmla="*/ 673 w 1348"/>
              <a:gd name="T57" fmla="*/ 6 h 1219"/>
              <a:gd name="T58" fmla="*/ 707 w 1348"/>
              <a:gd name="T59" fmla="*/ 13 h 1219"/>
              <a:gd name="T60" fmla="*/ 734 w 1348"/>
              <a:gd name="T61" fmla="*/ 34 h 1219"/>
              <a:gd name="T62" fmla="*/ 762 w 1348"/>
              <a:gd name="T63" fmla="*/ 61 h 1219"/>
              <a:gd name="T64" fmla="*/ 816 w 1348"/>
              <a:gd name="T65" fmla="*/ 149 h 1219"/>
              <a:gd name="T66" fmla="*/ 836 w 1348"/>
              <a:gd name="T67" fmla="*/ 183 h 1219"/>
              <a:gd name="T68" fmla="*/ 857 w 1348"/>
              <a:gd name="T69" fmla="*/ 237 h 1219"/>
              <a:gd name="T70" fmla="*/ 891 w 1348"/>
              <a:gd name="T71" fmla="*/ 327 h 1219"/>
              <a:gd name="T72" fmla="*/ 918 w 1348"/>
              <a:gd name="T73" fmla="*/ 415 h 1219"/>
              <a:gd name="T74" fmla="*/ 932 w 1348"/>
              <a:gd name="T75" fmla="*/ 469 h 1219"/>
              <a:gd name="T76" fmla="*/ 945 w 1348"/>
              <a:gd name="T77" fmla="*/ 503 h 1219"/>
              <a:gd name="T78" fmla="*/ 972 w 1348"/>
              <a:gd name="T79" fmla="*/ 592 h 1219"/>
              <a:gd name="T80" fmla="*/ 986 w 1348"/>
              <a:gd name="T81" fmla="*/ 660 h 1219"/>
              <a:gd name="T82" fmla="*/ 1006 w 1348"/>
              <a:gd name="T83" fmla="*/ 707 h 1219"/>
              <a:gd name="T84" fmla="*/ 1028 w 1348"/>
              <a:gd name="T85" fmla="*/ 755 h 1219"/>
              <a:gd name="T86" fmla="*/ 1041 w 1348"/>
              <a:gd name="T87" fmla="*/ 796 h 1219"/>
              <a:gd name="T88" fmla="*/ 1055 w 1348"/>
              <a:gd name="T89" fmla="*/ 829 h 1219"/>
              <a:gd name="T90" fmla="*/ 1102 w 1348"/>
              <a:gd name="T91" fmla="*/ 932 h 1219"/>
              <a:gd name="T92" fmla="*/ 1123 w 1348"/>
              <a:gd name="T93" fmla="*/ 973 h 1219"/>
              <a:gd name="T94" fmla="*/ 1143 w 1348"/>
              <a:gd name="T95" fmla="*/ 1014 h 1219"/>
              <a:gd name="T96" fmla="*/ 1164 w 1348"/>
              <a:gd name="T97" fmla="*/ 1055 h 1219"/>
              <a:gd name="T98" fmla="*/ 1191 w 1348"/>
              <a:gd name="T99" fmla="*/ 1089 h 1219"/>
              <a:gd name="T100" fmla="*/ 1204 w 1348"/>
              <a:gd name="T101" fmla="*/ 1109 h 1219"/>
              <a:gd name="T102" fmla="*/ 1232 w 1348"/>
              <a:gd name="T103" fmla="*/ 1136 h 1219"/>
              <a:gd name="T104" fmla="*/ 1259 w 1348"/>
              <a:gd name="T105" fmla="*/ 1157 h 1219"/>
              <a:gd name="T106" fmla="*/ 1347 w 1348"/>
              <a:gd name="T107" fmla="*/ 1218 h 1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48" h="1219">
                <a:moveTo>
                  <a:pt x="0" y="1211"/>
                </a:moveTo>
                <a:lnTo>
                  <a:pt x="20" y="1197"/>
                </a:lnTo>
                <a:lnTo>
                  <a:pt x="40" y="1177"/>
                </a:lnTo>
                <a:lnTo>
                  <a:pt x="54" y="1163"/>
                </a:lnTo>
                <a:lnTo>
                  <a:pt x="74" y="1143"/>
                </a:lnTo>
                <a:lnTo>
                  <a:pt x="95" y="1123"/>
                </a:lnTo>
                <a:lnTo>
                  <a:pt x="108" y="1102"/>
                </a:lnTo>
                <a:lnTo>
                  <a:pt x="115" y="1095"/>
                </a:lnTo>
                <a:lnTo>
                  <a:pt x="135" y="1075"/>
                </a:lnTo>
                <a:lnTo>
                  <a:pt x="142" y="1061"/>
                </a:lnTo>
                <a:lnTo>
                  <a:pt x="163" y="1034"/>
                </a:lnTo>
                <a:lnTo>
                  <a:pt x="176" y="1000"/>
                </a:lnTo>
                <a:lnTo>
                  <a:pt x="183" y="987"/>
                </a:lnTo>
                <a:lnTo>
                  <a:pt x="197" y="960"/>
                </a:lnTo>
                <a:lnTo>
                  <a:pt x="203" y="946"/>
                </a:lnTo>
                <a:lnTo>
                  <a:pt x="217" y="911"/>
                </a:lnTo>
                <a:lnTo>
                  <a:pt x="231" y="877"/>
                </a:lnTo>
                <a:lnTo>
                  <a:pt x="237" y="863"/>
                </a:lnTo>
                <a:lnTo>
                  <a:pt x="244" y="829"/>
                </a:lnTo>
                <a:lnTo>
                  <a:pt x="251" y="809"/>
                </a:lnTo>
                <a:lnTo>
                  <a:pt x="265" y="775"/>
                </a:lnTo>
                <a:lnTo>
                  <a:pt x="271" y="741"/>
                </a:lnTo>
                <a:lnTo>
                  <a:pt x="278" y="728"/>
                </a:lnTo>
                <a:lnTo>
                  <a:pt x="285" y="687"/>
                </a:lnTo>
                <a:lnTo>
                  <a:pt x="285" y="666"/>
                </a:lnTo>
                <a:lnTo>
                  <a:pt x="292" y="632"/>
                </a:lnTo>
                <a:lnTo>
                  <a:pt x="299" y="598"/>
                </a:lnTo>
                <a:lnTo>
                  <a:pt x="305" y="578"/>
                </a:lnTo>
                <a:lnTo>
                  <a:pt x="312" y="537"/>
                </a:lnTo>
                <a:lnTo>
                  <a:pt x="312" y="517"/>
                </a:lnTo>
                <a:lnTo>
                  <a:pt x="326" y="476"/>
                </a:lnTo>
                <a:lnTo>
                  <a:pt x="333" y="429"/>
                </a:lnTo>
                <a:lnTo>
                  <a:pt x="340" y="408"/>
                </a:lnTo>
                <a:lnTo>
                  <a:pt x="354" y="367"/>
                </a:lnTo>
                <a:lnTo>
                  <a:pt x="354" y="347"/>
                </a:lnTo>
                <a:lnTo>
                  <a:pt x="361" y="313"/>
                </a:lnTo>
                <a:lnTo>
                  <a:pt x="361" y="271"/>
                </a:lnTo>
                <a:lnTo>
                  <a:pt x="367" y="251"/>
                </a:lnTo>
                <a:lnTo>
                  <a:pt x="374" y="217"/>
                </a:lnTo>
                <a:lnTo>
                  <a:pt x="381" y="203"/>
                </a:lnTo>
                <a:lnTo>
                  <a:pt x="395" y="183"/>
                </a:lnTo>
                <a:lnTo>
                  <a:pt x="401" y="156"/>
                </a:lnTo>
                <a:lnTo>
                  <a:pt x="408" y="142"/>
                </a:lnTo>
                <a:lnTo>
                  <a:pt x="429" y="115"/>
                </a:lnTo>
                <a:lnTo>
                  <a:pt x="435" y="102"/>
                </a:lnTo>
                <a:lnTo>
                  <a:pt x="456" y="74"/>
                </a:lnTo>
                <a:lnTo>
                  <a:pt x="476" y="47"/>
                </a:lnTo>
                <a:lnTo>
                  <a:pt x="483" y="40"/>
                </a:lnTo>
                <a:lnTo>
                  <a:pt x="497" y="27"/>
                </a:lnTo>
                <a:lnTo>
                  <a:pt x="510" y="20"/>
                </a:lnTo>
                <a:lnTo>
                  <a:pt x="517" y="13"/>
                </a:lnTo>
                <a:lnTo>
                  <a:pt x="524" y="13"/>
                </a:lnTo>
                <a:lnTo>
                  <a:pt x="551" y="13"/>
                </a:lnTo>
                <a:lnTo>
                  <a:pt x="578" y="6"/>
                </a:lnTo>
                <a:lnTo>
                  <a:pt x="592" y="6"/>
                </a:lnTo>
                <a:lnTo>
                  <a:pt x="626" y="0"/>
                </a:lnTo>
                <a:lnTo>
                  <a:pt x="639" y="0"/>
                </a:lnTo>
                <a:lnTo>
                  <a:pt x="673" y="6"/>
                </a:lnTo>
                <a:lnTo>
                  <a:pt x="700" y="13"/>
                </a:lnTo>
                <a:lnTo>
                  <a:pt x="707" y="13"/>
                </a:lnTo>
                <a:lnTo>
                  <a:pt x="721" y="20"/>
                </a:lnTo>
                <a:lnTo>
                  <a:pt x="734" y="34"/>
                </a:lnTo>
                <a:lnTo>
                  <a:pt x="755" y="54"/>
                </a:lnTo>
                <a:lnTo>
                  <a:pt x="762" y="61"/>
                </a:lnTo>
                <a:lnTo>
                  <a:pt x="789" y="108"/>
                </a:lnTo>
                <a:lnTo>
                  <a:pt x="816" y="149"/>
                </a:lnTo>
                <a:lnTo>
                  <a:pt x="823" y="163"/>
                </a:lnTo>
                <a:lnTo>
                  <a:pt x="836" y="183"/>
                </a:lnTo>
                <a:lnTo>
                  <a:pt x="850" y="210"/>
                </a:lnTo>
                <a:lnTo>
                  <a:pt x="857" y="237"/>
                </a:lnTo>
                <a:lnTo>
                  <a:pt x="864" y="258"/>
                </a:lnTo>
                <a:lnTo>
                  <a:pt x="891" y="327"/>
                </a:lnTo>
                <a:lnTo>
                  <a:pt x="911" y="395"/>
                </a:lnTo>
                <a:lnTo>
                  <a:pt x="918" y="415"/>
                </a:lnTo>
                <a:lnTo>
                  <a:pt x="925" y="442"/>
                </a:lnTo>
                <a:lnTo>
                  <a:pt x="932" y="469"/>
                </a:lnTo>
                <a:lnTo>
                  <a:pt x="945" y="497"/>
                </a:lnTo>
                <a:lnTo>
                  <a:pt x="945" y="503"/>
                </a:lnTo>
                <a:lnTo>
                  <a:pt x="959" y="551"/>
                </a:lnTo>
                <a:lnTo>
                  <a:pt x="972" y="592"/>
                </a:lnTo>
                <a:lnTo>
                  <a:pt x="979" y="619"/>
                </a:lnTo>
                <a:lnTo>
                  <a:pt x="986" y="660"/>
                </a:lnTo>
                <a:lnTo>
                  <a:pt x="993" y="673"/>
                </a:lnTo>
                <a:lnTo>
                  <a:pt x="1006" y="707"/>
                </a:lnTo>
                <a:lnTo>
                  <a:pt x="1021" y="741"/>
                </a:lnTo>
                <a:lnTo>
                  <a:pt x="1028" y="755"/>
                </a:lnTo>
                <a:lnTo>
                  <a:pt x="1035" y="775"/>
                </a:lnTo>
                <a:lnTo>
                  <a:pt x="1041" y="796"/>
                </a:lnTo>
                <a:lnTo>
                  <a:pt x="1048" y="816"/>
                </a:lnTo>
                <a:lnTo>
                  <a:pt x="1055" y="829"/>
                </a:lnTo>
                <a:lnTo>
                  <a:pt x="1082" y="884"/>
                </a:lnTo>
                <a:lnTo>
                  <a:pt x="1102" y="932"/>
                </a:lnTo>
                <a:lnTo>
                  <a:pt x="1109" y="946"/>
                </a:lnTo>
                <a:lnTo>
                  <a:pt x="1123" y="973"/>
                </a:lnTo>
                <a:lnTo>
                  <a:pt x="1130" y="987"/>
                </a:lnTo>
                <a:lnTo>
                  <a:pt x="1143" y="1014"/>
                </a:lnTo>
                <a:lnTo>
                  <a:pt x="1143" y="1021"/>
                </a:lnTo>
                <a:lnTo>
                  <a:pt x="1164" y="1055"/>
                </a:lnTo>
                <a:lnTo>
                  <a:pt x="1184" y="1082"/>
                </a:lnTo>
                <a:lnTo>
                  <a:pt x="1191" y="1089"/>
                </a:lnTo>
                <a:lnTo>
                  <a:pt x="1198" y="1102"/>
                </a:lnTo>
                <a:lnTo>
                  <a:pt x="1204" y="1109"/>
                </a:lnTo>
                <a:lnTo>
                  <a:pt x="1218" y="1123"/>
                </a:lnTo>
                <a:lnTo>
                  <a:pt x="1232" y="1136"/>
                </a:lnTo>
                <a:lnTo>
                  <a:pt x="1245" y="1143"/>
                </a:lnTo>
                <a:lnTo>
                  <a:pt x="1259" y="1157"/>
                </a:lnTo>
                <a:lnTo>
                  <a:pt x="1272" y="1163"/>
                </a:lnTo>
                <a:lnTo>
                  <a:pt x="1347" y="1218"/>
                </a:lnTo>
              </a:path>
            </a:pathLst>
          </a:custGeom>
          <a:noFill/>
          <a:ln w="25400" cap="rnd" cmpd="sng">
            <a:solidFill>
              <a:srgbClr val="B50069"/>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46" name="Line 26"/>
          <p:cNvSpPr>
            <a:spLocks noChangeShapeType="1"/>
          </p:cNvSpPr>
          <p:nvPr/>
        </p:nvSpPr>
        <p:spPr bwMode="auto">
          <a:xfrm>
            <a:off x="1944688" y="4498975"/>
            <a:ext cx="4570412" cy="0"/>
          </a:xfrm>
          <a:prstGeom prst="line">
            <a:avLst/>
          </a:prstGeom>
          <a:noFill/>
          <a:ln w="762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47" name="Rectangle 27"/>
          <p:cNvSpPr>
            <a:spLocks noChangeArrowheads="1"/>
          </p:cNvSpPr>
          <p:nvPr/>
        </p:nvSpPr>
        <p:spPr bwMode="auto">
          <a:xfrm>
            <a:off x="3167063" y="4873625"/>
            <a:ext cx="2076450" cy="284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COST  ESTIMATE  VALUE</a:t>
            </a:r>
          </a:p>
        </p:txBody>
      </p:sp>
      <p:sp>
        <p:nvSpPr>
          <p:cNvPr id="184348" name="Line 28"/>
          <p:cNvSpPr>
            <a:spLocks noChangeShapeType="1"/>
          </p:cNvSpPr>
          <p:nvPr/>
        </p:nvSpPr>
        <p:spPr bwMode="auto">
          <a:xfrm>
            <a:off x="1858963" y="1430338"/>
            <a:ext cx="0" cy="3013075"/>
          </a:xfrm>
          <a:prstGeom prst="line">
            <a:avLst/>
          </a:prstGeom>
          <a:noFill/>
          <a:ln w="762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49" name="Rectangle 29"/>
          <p:cNvSpPr>
            <a:spLocks noChangeArrowheads="1"/>
          </p:cNvSpPr>
          <p:nvPr/>
        </p:nvSpPr>
        <p:spPr bwMode="auto">
          <a:xfrm>
            <a:off x="1362075" y="1728788"/>
            <a:ext cx="295275" cy="284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P</a:t>
            </a:r>
          </a:p>
        </p:txBody>
      </p:sp>
      <p:sp>
        <p:nvSpPr>
          <p:cNvPr id="184350" name="Rectangle 30"/>
          <p:cNvSpPr>
            <a:spLocks noChangeArrowheads="1"/>
          </p:cNvSpPr>
          <p:nvPr/>
        </p:nvSpPr>
        <p:spPr bwMode="auto">
          <a:xfrm>
            <a:off x="1362075" y="1922463"/>
            <a:ext cx="303213" cy="284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R</a:t>
            </a:r>
          </a:p>
        </p:txBody>
      </p:sp>
      <p:sp>
        <p:nvSpPr>
          <p:cNvPr id="184351" name="Rectangle 31"/>
          <p:cNvSpPr>
            <a:spLocks noChangeArrowheads="1"/>
          </p:cNvSpPr>
          <p:nvPr/>
        </p:nvSpPr>
        <p:spPr bwMode="auto">
          <a:xfrm>
            <a:off x="1362075" y="2116138"/>
            <a:ext cx="312738" cy="284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O</a:t>
            </a:r>
          </a:p>
        </p:txBody>
      </p:sp>
      <p:sp>
        <p:nvSpPr>
          <p:cNvPr id="184352" name="Rectangle 32"/>
          <p:cNvSpPr>
            <a:spLocks noChangeArrowheads="1"/>
          </p:cNvSpPr>
          <p:nvPr/>
        </p:nvSpPr>
        <p:spPr bwMode="auto">
          <a:xfrm>
            <a:off x="1362075" y="2312988"/>
            <a:ext cx="303213" cy="284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B</a:t>
            </a:r>
          </a:p>
        </p:txBody>
      </p:sp>
      <p:sp>
        <p:nvSpPr>
          <p:cNvPr id="184353" name="Rectangle 33"/>
          <p:cNvSpPr>
            <a:spLocks noChangeArrowheads="1"/>
          </p:cNvSpPr>
          <p:nvPr/>
        </p:nvSpPr>
        <p:spPr bwMode="auto">
          <a:xfrm>
            <a:off x="1362075" y="2506663"/>
            <a:ext cx="303213" cy="284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A</a:t>
            </a:r>
          </a:p>
        </p:txBody>
      </p:sp>
      <p:sp>
        <p:nvSpPr>
          <p:cNvPr id="184354" name="Rectangle 34"/>
          <p:cNvSpPr>
            <a:spLocks noChangeArrowheads="1"/>
          </p:cNvSpPr>
          <p:nvPr/>
        </p:nvSpPr>
        <p:spPr bwMode="auto">
          <a:xfrm>
            <a:off x="1362075" y="2700338"/>
            <a:ext cx="303213" cy="284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B</a:t>
            </a:r>
          </a:p>
        </p:txBody>
      </p:sp>
      <p:sp>
        <p:nvSpPr>
          <p:cNvPr id="184355" name="Rectangle 35"/>
          <p:cNvSpPr>
            <a:spLocks noChangeArrowheads="1"/>
          </p:cNvSpPr>
          <p:nvPr/>
        </p:nvSpPr>
        <p:spPr bwMode="auto">
          <a:xfrm>
            <a:off x="1362075" y="2895600"/>
            <a:ext cx="236538" cy="284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I</a:t>
            </a:r>
          </a:p>
        </p:txBody>
      </p:sp>
      <p:sp>
        <p:nvSpPr>
          <p:cNvPr id="184356" name="Rectangle 36"/>
          <p:cNvSpPr>
            <a:spLocks noChangeArrowheads="1"/>
          </p:cNvSpPr>
          <p:nvPr/>
        </p:nvSpPr>
        <p:spPr bwMode="auto">
          <a:xfrm>
            <a:off x="1362075" y="3090863"/>
            <a:ext cx="287338" cy="284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L</a:t>
            </a:r>
          </a:p>
        </p:txBody>
      </p:sp>
      <p:sp>
        <p:nvSpPr>
          <p:cNvPr id="184357" name="Rectangle 37"/>
          <p:cNvSpPr>
            <a:spLocks noChangeArrowheads="1"/>
          </p:cNvSpPr>
          <p:nvPr/>
        </p:nvSpPr>
        <p:spPr bwMode="auto">
          <a:xfrm>
            <a:off x="1362075" y="3284538"/>
            <a:ext cx="236538" cy="2841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I</a:t>
            </a:r>
          </a:p>
        </p:txBody>
      </p:sp>
      <p:sp>
        <p:nvSpPr>
          <p:cNvPr id="184358" name="Rectangle 38"/>
          <p:cNvSpPr>
            <a:spLocks noChangeArrowheads="1"/>
          </p:cNvSpPr>
          <p:nvPr/>
        </p:nvSpPr>
        <p:spPr bwMode="auto">
          <a:xfrm>
            <a:off x="1362075" y="3479800"/>
            <a:ext cx="287338" cy="284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T</a:t>
            </a:r>
          </a:p>
        </p:txBody>
      </p:sp>
      <p:sp>
        <p:nvSpPr>
          <p:cNvPr id="184359" name="Rectangle 39"/>
          <p:cNvSpPr>
            <a:spLocks noChangeArrowheads="1"/>
          </p:cNvSpPr>
          <p:nvPr/>
        </p:nvSpPr>
        <p:spPr bwMode="auto">
          <a:xfrm>
            <a:off x="1362075" y="3673475"/>
            <a:ext cx="295275" cy="2841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200" b="1">
                <a:latin typeface="Arial" panose="020B0604020202020204" pitchFamily="34" charset="0"/>
              </a:rPr>
              <a:t>Y</a:t>
            </a:r>
          </a:p>
        </p:txBody>
      </p:sp>
      <p:sp>
        <p:nvSpPr>
          <p:cNvPr id="184360" name="Freeform 40"/>
          <p:cNvSpPr>
            <a:spLocks/>
          </p:cNvSpPr>
          <p:nvPr/>
        </p:nvSpPr>
        <p:spPr bwMode="auto">
          <a:xfrm>
            <a:off x="3759200" y="1527175"/>
            <a:ext cx="1017588" cy="2789238"/>
          </a:xfrm>
          <a:custGeom>
            <a:avLst/>
            <a:gdLst>
              <a:gd name="T0" fmla="*/ 7 w 641"/>
              <a:gd name="T1" fmla="*/ 1729 h 1757"/>
              <a:gd name="T2" fmla="*/ 27 w 641"/>
              <a:gd name="T3" fmla="*/ 1668 h 1757"/>
              <a:gd name="T4" fmla="*/ 34 w 641"/>
              <a:gd name="T5" fmla="*/ 1647 h 1757"/>
              <a:gd name="T6" fmla="*/ 48 w 641"/>
              <a:gd name="T7" fmla="*/ 1593 h 1757"/>
              <a:gd name="T8" fmla="*/ 68 w 641"/>
              <a:gd name="T9" fmla="*/ 1546 h 1757"/>
              <a:gd name="T10" fmla="*/ 75 w 641"/>
              <a:gd name="T11" fmla="*/ 1484 h 1757"/>
              <a:gd name="T12" fmla="*/ 88 w 641"/>
              <a:gd name="T13" fmla="*/ 1429 h 1757"/>
              <a:gd name="T14" fmla="*/ 95 w 641"/>
              <a:gd name="T15" fmla="*/ 1361 h 1757"/>
              <a:gd name="T16" fmla="*/ 109 w 641"/>
              <a:gd name="T17" fmla="*/ 1266 h 1757"/>
              <a:gd name="T18" fmla="*/ 116 w 641"/>
              <a:gd name="T19" fmla="*/ 1198 h 1757"/>
              <a:gd name="T20" fmla="*/ 122 w 641"/>
              <a:gd name="T21" fmla="*/ 1117 h 1757"/>
              <a:gd name="T22" fmla="*/ 129 w 641"/>
              <a:gd name="T23" fmla="*/ 1042 h 1757"/>
              <a:gd name="T24" fmla="*/ 136 w 641"/>
              <a:gd name="T25" fmla="*/ 960 h 1757"/>
              <a:gd name="T26" fmla="*/ 143 w 641"/>
              <a:gd name="T27" fmla="*/ 857 h 1757"/>
              <a:gd name="T28" fmla="*/ 143 w 641"/>
              <a:gd name="T29" fmla="*/ 823 h 1757"/>
              <a:gd name="T30" fmla="*/ 150 w 641"/>
              <a:gd name="T31" fmla="*/ 755 h 1757"/>
              <a:gd name="T32" fmla="*/ 150 w 641"/>
              <a:gd name="T33" fmla="*/ 681 h 1757"/>
              <a:gd name="T34" fmla="*/ 163 w 641"/>
              <a:gd name="T35" fmla="*/ 579 h 1757"/>
              <a:gd name="T36" fmla="*/ 163 w 641"/>
              <a:gd name="T37" fmla="*/ 497 h 1757"/>
              <a:gd name="T38" fmla="*/ 170 w 641"/>
              <a:gd name="T39" fmla="*/ 389 h 1757"/>
              <a:gd name="T40" fmla="*/ 177 w 641"/>
              <a:gd name="T41" fmla="*/ 314 h 1757"/>
              <a:gd name="T42" fmla="*/ 184 w 641"/>
              <a:gd name="T43" fmla="*/ 258 h 1757"/>
              <a:gd name="T44" fmla="*/ 190 w 641"/>
              <a:gd name="T45" fmla="*/ 197 h 1757"/>
              <a:gd name="T46" fmla="*/ 204 w 641"/>
              <a:gd name="T47" fmla="*/ 143 h 1757"/>
              <a:gd name="T48" fmla="*/ 224 w 641"/>
              <a:gd name="T49" fmla="*/ 68 h 1757"/>
              <a:gd name="T50" fmla="*/ 231 w 641"/>
              <a:gd name="T51" fmla="*/ 41 h 1757"/>
              <a:gd name="T52" fmla="*/ 245 w 641"/>
              <a:gd name="T53" fmla="*/ 21 h 1757"/>
              <a:gd name="T54" fmla="*/ 272 w 641"/>
              <a:gd name="T55" fmla="*/ 0 h 1757"/>
              <a:gd name="T56" fmla="*/ 292 w 641"/>
              <a:gd name="T57" fmla="*/ 0 h 1757"/>
              <a:gd name="T58" fmla="*/ 320 w 641"/>
              <a:gd name="T59" fmla="*/ 7 h 1757"/>
              <a:gd name="T60" fmla="*/ 348 w 641"/>
              <a:gd name="T61" fmla="*/ 27 h 1757"/>
              <a:gd name="T62" fmla="*/ 361 w 641"/>
              <a:gd name="T63" fmla="*/ 68 h 1757"/>
              <a:gd name="T64" fmla="*/ 375 w 641"/>
              <a:gd name="T65" fmla="*/ 150 h 1757"/>
              <a:gd name="T66" fmla="*/ 388 w 641"/>
              <a:gd name="T67" fmla="*/ 231 h 1757"/>
              <a:gd name="T68" fmla="*/ 402 w 641"/>
              <a:gd name="T69" fmla="*/ 307 h 1757"/>
              <a:gd name="T70" fmla="*/ 409 w 641"/>
              <a:gd name="T71" fmla="*/ 375 h 1757"/>
              <a:gd name="T72" fmla="*/ 429 w 641"/>
              <a:gd name="T73" fmla="*/ 565 h 1757"/>
              <a:gd name="T74" fmla="*/ 436 w 641"/>
              <a:gd name="T75" fmla="*/ 626 h 1757"/>
              <a:gd name="T76" fmla="*/ 450 w 641"/>
              <a:gd name="T77" fmla="*/ 708 h 1757"/>
              <a:gd name="T78" fmla="*/ 456 w 641"/>
              <a:gd name="T79" fmla="*/ 789 h 1757"/>
              <a:gd name="T80" fmla="*/ 463 w 641"/>
              <a:gd name="T81" fmla="*/ 871 h 1757"/>
              <a:gd name="T82" fmla="*/ 463 w 641"/>
              <a:gd name="T83" fmla="*/ 926 h 1757"/>
              <a:gd name="T84" fmla="*/ 470 w 641"/>
              <a:gd name="T85" fmla="*/ 967 h 1757"/>
              <a:gd name="T86" fmla="*/ 484 w 641"/>
              <a:gd name="T87" fmla="*/ 1062 h 1757"/>
              <a:gd name="T88" fmla="*/ 490 w 641"/>
              <a:gd name="T89" fmla="*/ 1103 h 1757"/>
              <a:gd name="T90" fmla="*/ 497 w 641"/>
              <a:gd name="T91" fmla="*/ 1171 h 1757"/>
              <a:gd name="T92" fmla="*/ 511 w 641"/>
              <a:gd name="T93" fmla="*/ 1273 h 1757"/>
              <a:gd name="T94" fmla="*/ 524 w 641"/>
              <a:gd name="T95" fmla="*/ 1368 h 1757"/>
              <a:gd name="T96" fmla="*/ 538 w 641"/>
              <a:gd name="T97" fmla="*/ 1436 h 1757"/>
              <a:gd name="T98" fmla="*/ 545 w 641"/>
              <a:gd name="T99" fmla="*/ 1471 h 1757"/>
              <a:gd name="T100" fmla="*/ 558 w 641"/>
              <a:gd name="T101" fmla="*/ 1559 h 1757"/>
              <a:gd name="T102" fmla="*/ 572 w 641"/>
              <a:gd name="T103" fmla="*/ 1600 h 1757"/>
              <a:gd name="T104" fmla="*/ 599 w 641"/>
              <a:gd name="T105" fmla="*/ 1668 h 1757"/>
              <a:gd name="T106" fmla="*/ 640 w 641"/>
              <a:gd name="T107" fmla="*/ 1756 h 1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41" h="1757">
                <a:moveTo>
                  <a:pt x="0" y="1743"/>
                </a:moveTo>
                <a:lnTo>
                  <a:pt x="7" y="1729"/>
                </a:lnTo>
                <a:lnTo>
                  <a:pt x="21" y="1695"/>
                </a:lnTo>
                <a:lnTo>
                  <a:pt x="27" y="1668"/>
                </a:lnTo>
                <a:lnTo>
                  <a:pt x="34" y="1654"/>
                </a:lnTo>
                <a:lnTo>
                  <a:pt x="34" y="1647"/>
                </a:lnTo>
                <a:lnTo>
                  <a:pt x="41" y="1620"/>
                </a:lnTo>
                <a:lnTo>
                  <a:pt x="48" y="1593"/>
                </a:lnTo>
                <a:lnTo>
                  <a:pt x="54" y="1580"/>
                </a:lnTo>
                <a:lnTo>
                  <a:pt x="68" y="1546"/>
                </a:lnTo>
                <a:lnTo>
                  <a:pt x="68" y="1525"/>
                </a:lnTo>
                <a:lnTo>
                  <a:pt x="75" y="1484"/>
                </a:lnTo>
                <a:lnTo>
                  <a:pt x="82" y="1449"/>
                </a:lnTo>
                <a:lnTo>
                  <a:pt x="88" y="1429"/>
                </a:lnTo>
                <a:lnTo>
                  <a:pt x="95" y="1381"/>
                </a:lnTo>
                <a:lnTo>
                  <a:pt x="95" y="1361"/>
                </a:lnTo>
                <a:lnTo>
                  <a:pt x="102" y="1314"/>
                </a:lnTo>
                <a:lnTo>
                  <a:pt x="109" y="1266"/>
                </a:lnTo>
                <a:lnTo>
                  <a:pt x="116" y="1239"/>
                </a:lnTo>
                <a:lnTo>
                  <a:pt x="116" y="1198"/>
                </a:lnTo>
                <a:lnTo>
                  <a:pt x="116" y="1171"/>
                </a:lnTo>
                <a:lnTo>
                  <a:pt x="122" y="1117"/>
                </a:lnTo>
                <a:lnTo>
                  <a:pt x="129" y="1069"/>
                </a:lnTo>
                <a:lnTo>
                  <a:pt x="129" y="1042"/>
                </a:lnTo>
                <a:lnTo>
                  <a:pt x="136" y="987"/>
                </a:lnTo>
                <a:lnTo>
                  <a:pt x="136" y="960"/>
                </a:lnTo>
                <a:lnTo>
                  <a:pt x="136" y="913"/>
                </a:lnTo>
                <a:lnTo>
                  <a:pt x="143" y="857"/>
                </a:lnTo>
                <a:lnTo>
                  <a:pt x="143" y="844"/>
                </a:lnTo>
                <a:lnTo>
                  <a:pt x="143" y="823"/>
                </a:lnTo>
                <a:lnTo>
                  <a:pt x="143" y="796"/>
                </a:lnTo>
                <a:lnTo>
                  <a:pt x="150" y="755"/>
                </a:lnTo>
                <a:lnTo>
                  <a:pt x="150" y="742"/>
                </a:lnTo>
                <a:lnTo>
                  <a:pt x="150" y="681"/>
                </a:lnTo>
                <a:lnTo>
                  <a:pt x="156" y="613"/>
                </a:lnTo>
                <a:lnTo>
                  <a:pt x="163" y="579"/>
                </a:lnTo>
                <a:lnTo>
                  <a:pt x="163" y="524"/>
                </a:lnTo>
                <a:lnTo>
                  <a:pt x="163" y="497"/>
                </a:lnTo>
                <a:lnTo>
                  <a:pt x="170" y="443"/>
                </a:lnTo>
                <a:lnTo>
                  <a:pt x="170" y="389"/>
                </a:lnTo>
                <a:lnTo>
                  <a:pt x="177" y="361"/>
                </a:lnTo>
                <a:lnTo>
                  <a:pt x="177" y="314"/>
                </a:lnTo>
                <a:lnTo>
                  <a:pt x="177" y="292"/>
                </a:lnTo>
                <a:lnTo>
                  <a:pt x="184" y="258"/>
                </a:lnTo>
                <a:lnTo>
                  <a:pt x="190" y="218"/>
                </a:lnTo>
                <a:lnTo>
                  <a:pt x="190" y="197"/>
                </a:lnTo>
                <a:lnTo>
                  <a:pt x="197" y="163"/>
                </a:lnTo>
                <a:lnTo>
                  <a:pt x="204" y="143"/>
                </a:lnTo>
                <a:lnTo>
                  <a:pt x="211" y="102"/>
                </a:lnTo>
                <a:lnTo>
                  <a:pt x="224" y="68"/>
                </a:lnTo>
                <a:lnTo>
                  <a:pt x="224" y="61"/>
                </a:lnTo>
                <a:lnTo>
                  <a:pt x="231" y="41"/>
                </a:lnTo>
                <a:lnTo>
                  <a:pt x="238" y="27"/>
                </a:lnTo>
                <a:lnTo>
                  <a:pt x="245" y="21"/>
                </a:lnTo>
                <a:lnTo>
                  <a:pt x="258" y="7"/>
                </a:lnTo>
                <a:lnTo>
                  <a:pt x="272" y="0"/>
                </a:lnTo>
                <a:lnTo>
                  <a:pt x="279" y="0"/>
                </a:lnTo>
                <a:lnTo>
                  <a:pt x="292" y="0"/>
                </a:lnTo>
                <a:lnTo>
                  <a:pt x="299" y="0"/>
                </a:lnTo>
                <a:lnTo>
                  <a:pt x="320" y="7"/>
                </a:lnTo>
                <a:lnTo>
                  <a:pt x="334" y="14"/>
                </a:lnTo>
                <a:lnTo>
                  <a:pt x="348" y="27"/>
                </a:lnTo>
                <a:lnTo>
                  <a:pt x="355" y="48"/>
                </a:lnTo>
                <a:lnTo>
                  <a:pt x="361" y="68"/>
                </a:lnTo>
                <a:lnTo>
                  <a:pt x="361" y="82"/>
                </a:lnTo>
                <a:lnTo>
                  <a:pt x="375" y="150"/>
                </a:lnTo>
                <a:lnTo>
                  <a:pt x="382" y="211"/>
                </a:lnTo>
                <a:lnTo>
                  <a:pt x="388" y="231"/>
                </a:lnTo>
                <a:lnTo>
                  <a:pt x="395" y="265"/>
                </a:lnTo>
                <a:lnTo>
                  <a:pt x="402" y="307"/>
                </a:lnTo>
                <a:lnTo>
                  <a:pt x="409" y="355"/>
                </a:lnTo>
                <a:lnTo>
                  <a:pt x="409" y="375"/>
                </a:lnTo>
                <a:lnTo>
                  <a:pt x="422" y="470"/>
                </a:lnTo>
                <a:lnTo>
                  <a:pt x="429" y="565"/>
                </a:lnTo>
                <a:lnTo>
                  <a:pt x="436" y="592"/>
                </a:lnTo>
                <a:lnTo>
                  <a:pt x="436" y="626"/>
                </a:lnTo>
                <a:lnTo>
                  <a:pt x="443" y="667"/>
                </a:lnTo>
                <a:lnTo>
                  <a:pt x="450" y="708"/>
                </a:lnTo>
                <a:lnTo>
                  <a:pt x="450" y="721"/>
                </a:lnTo>
                <a:lnTo>
                  <a:pt x="456" y="789"/>
                </a:lnTo>
                <a:lnTo>
                  <a:pt x="463" y="851"/>
                </a:lnTo>
                <a:lnTo>
                  <a:pt x="463" y="871"/>
                </a:lnTo>
                <a:lnTo>
                  <a:pt x="463" y="899"/>
                </a:lnTo>
                <a:lnTo>
                  <a:pt x="463" y="926"/>
                </a:lnTo>
                <a:lnTo>
                  <a:pt x="470" y="960"/>
                </a:lnTo>
                <a:lnTo>
                  <a:pt x="470" y="967"/>
                </a:lnTo>
                <a:lnTo>
                  <a:pt x="477" y="1015"/>
                </a:lnTo>
                <a:lnTo>
                  <a:pt x="484" y="1062"/>
                </a:lnTo>
                <a:lnTo>
                  <a:pt x="484" y="1069"/>
                </a:lnTo>
                <a:lnTo>
                  <a:pt x="490" y="1103"/>
                </a:lnTo>
                <a:lnTo>
                  <a:pt x="490" y="1130"/>
                </a:lnTo>
                <a:lnTo>
                  <a:pt x="497" y="1171"/>
                </a:lnTo>
                <a:lnTo>
                  <a:pt x="497" y="1191"/>
                </a:lnTo>
                <a:lnTo>
                  <a:pt x="511" y="1273"/>
                </a:lnTo>
                <a:lnTo>
                  <a:pt x="524" y="1348"/>
                </a:lnTo>
                <a:lnTo>
                  <a:pt x="524" y="1368"/>
                </a:lnTo>
                <a:lnTo>
                  <a:pt x="531" y="1409"/>
                </a:lnTo>
                <a:lnTo>
                  <a:pt x="538" y="1436"/>
                </a:lnTo>
                <a:lnTo>
                  <a:pt x="545" y="1463"/>
                </a:lnTo>
                <a:lnTo>
                  <a:pt x="545" y="1471"/>
                </a:lnTo>
                <a:lnTo>
                  <a:pt x="552" y="1518"/>
                </a:lnTo>
                <a:lnTo>
                  <a:pt x="558" y="1559"/>
                </a:lnTo>
                <a:lnTo>
                  <a:pt x="565" y="1573"/>
                </a:lnTo>
                <a:lnTo>
                  <a:pt x="572" y="1600"/>
                </a:lnTo>
                <a:lnTo>
                  <a:pt x="586" y="1634"/>
                </a:lnTo>
                <a:lnTo>
                  <a:pt x="599" y="1668"/>
                </a:lnTo>
                <a:lnTo>
                  <a:pt x="606" y="1681"/>
                </a:lnTo>
                <a:lnTo>
                  <a:pt x="640" y="1756"/>
                </a:lnTo>
              </a:path>
            </a:pathLst>
          </a:custGeom>
          <a:noFill/>
          <a:ln w="25400" cap="rnd" cmpd="sng">
            <a:solidFill>
              <a:srgbClr val="B50069"/>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61" name="Rectangle 41"/>
          <p:cNvSpPr>
            <a:spLocks noChangeArrowheads="1"/>
          </p:cNvSpPr>
          <p:nvPr/>
        </p:nvSpPr>
        <p:spPr bwMode="auto">
          <a:xfrm>
            <a:off x="2333625" y="4624388"/>
            <a:ext cx="446088"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80%</a:t>
            </a:r>
          </a:p>
        </p:txBody>
      </p:sp>
      <p:sp>
        <p:nvSpPr>
          <p:cNvPr id="184362" name="Rectangle 42"/>
          <p:cNvSpPr>
            <a:spLocks noChangeArrowheads="1"/>
          </p:cNvSpPr>
          <p:nvPr/>
        </p:nvSpPr>
        <p:spPr bwMode="auto">
          <a:xfrm>
            <a:off x="3025775" y="4624388"/>
            <a:ext cx="446088"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90%</a:t>
            </a:r>
          </a:p>
        </p:txBody>
      </p:sp>
      <p:sp>
        <p:nvSpPr>
          <p:cNvPr id="184363" name="Rectangle 43"/>
          <p:cNvSpPr>
            <a:spLocks noChangeArrowheads="1"/>
          </p:cNvSpPr>
          <p:nvPr/>
        </p:nvSpPr>
        <p:spPr bwMode="auto">
          <a:xfrm>
            <a:off x="3489325" y="4624388"/>
            <a:ext cx="446088"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95%</a:t>
            </a:r>
          </a:p>
        </p:txBody>
      </p:sp>
      <p:sp>
        <p:nvSpPr>
          <p:cNvPr id="184364" name="Rectangle 44"/>
          <p:cNvSpPr>
            <a:spLocks noChangeArrowheads="1"/>
          </p:cNvSpPr>
          <p:nvPr/>
        </p:nvSpPr>
        <p:spPr bwMode="auto">
          <a:xfrm>
            <a:off x="3963988" y="4624388"/>
            <a:ext cx="515937"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100%</a:t>
            </a:r>
          </a:p>
        </p:txBody>
      </p:sp>
      <p:sp>
        <p:nvSpPr>
          <p:cNvPr id="184365" name="Rectangle 45"/>
          <p:cNvSpPr>
            <a:spLocks noChangeArrowheads="1"/>
          </p:cNvSpPr>
          <p:nvPr/>
        </p:nvSpPr>
        <p:spPr bwMode="auto">
          <a:xfrm>
            <a:off x="4581525" y="4624388"/>
            <a:ext cx="515938"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110%</a:t>
            </a:r>
          </a:p>
        </p:txBody>
      </p:sp>
      <p:sp>
        <p:nvSpPr>
          <p:cNvPr id="184366" name="Rectangle 46"/>
          <p:cNvSpPr>
            <a:spLocks noChangeArrowheads="1"/>
          </p:cNvSpPr>
          <p:nvPr/>
        </p:nvSpPr>
        <p:spPr bwMode="auto">
          <a:xfrm>
            <a:off x="5176838" y="4624388"/>
            <a:ext cx="515937"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120%</a:t>
            </a:r>
          </a:p>
        </p:txBody>
      </p:sp>
      <p:sp>
        <p:nvSpPr>
          <p:cNvPr id="184367" name="Rectangle 47"/>
          <p:cNvSpPr>
            <a:spLocks noChangeArrowheads="1"/>
          </p:cNvSpPr>
          <p:nvPr/>
        </p:nvSpPr>
        <p:spPr bwMode="auto">
          <a:xfrm>
            <a:off x="5930900" y="4624388"/>
            <a:ext cx="515938"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140%</a:t>
            </a:r>
          </a:p>
        </p:txBody>
      </p:sp>
      <p:sp>
        <p:nvSpPr>
          <p:cNvPr id="184368" name="Freeform 48"/>
          <p:cNvSpPr>
            <a:spLocks/>
          </p:cNvSpPr>
          <p:nvPr/>
        </p:nvSpPr>
        <p:spPr bwMode="auto">
          <a:xfrm>
            <a:off x="3727450" y="5092700"/>
            <a:ext cx="1135063" cy="239713"/>
          </a:xfrm>
          <a:custGeom>
            <a:avLst/>
            <a:gdLst>
              <a:gd name="T0" fmla="*/ 0 w 715"/>
              <a:gd name="T1" fmla="*/ 0 h 151"/>
              <a:gd name="T2" fmla="*/ 0 w 715"/>
              <a:gd name="T3" fmla="*/ 150 h 151"/>
              <a:gd name="T4" fmla="*/ 714 w 715"/>
              <a:gd name="T5" fmla="*/ 150 h 151"/>
              <a:gd name="T6" fmla="*/ 714 w 715"/>
              <a:gd name="T7" fmla="*/ 7 h 151"/>
            </a:gdLst>
            <a:ahLst/>
            <a:cxnLst>
              <a:cxn ang="0">
                <a:pos x="T0" y="T1"/>
              </a:cxn>
              <a:cxn ang="0">
                <a:pos x="T2" y="T3"/>
              </a:cxn>
              <a:cxn ang="0">
                <a:pos x="T4" y="T5"/>
              </a:cxn>
              <a:cxn ang="0">
                <a:pos x="T6" y="T7"/>
              </a:cxn>
            </a:cxnLst>
            <a:rect l="0" t="0" r="r" b="b"/>
            <a:pathLst>
              <a:path w="715" h="151">
                <a:moveTo>
                  <a:pt x="0" y="0"/>
                </a:moveTo>
                <a:lnTo>
                  <a:pt x="0" y="150"/>
                </a:lnTo>
                <a:lnTo>
                  <a:pt x="714" y="150"/>
                </a:lnTo>
                <a:lnTo>
                  <a:pt x="714" y="7"/>
                </a:lnTo>
              </a:path>
            </a:pathLst>
          </a:custGeom>
          <a:noFill/>
          <a:ln w="50800" cap="rnd" cmpd="sng">
            <a:solidFill>
              <a:srgbClr val="B50069"/>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69" name="Freeform 49"/>
          <p:cNvSpPr>
            <a:spLocks/>
          </p:cNvSpPr>
          <p:nvPr/>
        </p:nvSpPr>
        <p:spPr bwMode="auto">
          <a:xfrm>
            <a:off x="3252788" y="5092700"/>
            <a:ext cx="2259012" cy="585788"/>
          </a:xfrm>
          <a:custGeom>
            <a:avLst/>
            <a:gdLst>
              <a:gd name="T0" fmla="*/ 0 w 1423"/>
              <a:gd name="T1" fmla="*/ 0 h 369"/>
              <a:gd name="T2" fmla="*/ 0 w 1423"/>
              <a:gd name="T3" fmla="*/ 368 h 369"/>
              <a:gd name="T4" fmla="*/ 1422 w 1423"/>
              <a:gd name="T5" fmla="*/ 368 h 369"/>
              <a:gd name="T6" fmla="*/ 1422 w 1423"/>
              <a:gd name="T7" fmla="*/ 0 h 369"/>
            </a:gdLst>
            <a:ahLst/>
            <a:cxnLst>
              <a:cxn ang="0">
                <a:pos x="T0" y="T1"/>
              </a:cxn>
              <a:cxn ang="0">
                <a:pos x="T2" y="T3"/>
              </a:cxn>
              <a:cxn ang="0">
                <a:pos x="T4" y="T5"/>
              </a:cxn>
              <a:cxn ang="0">
                <a:pos x="T6" y="T7"/>
              </a:cxn>
            </a:cxnLst>
            <a:rect l="0" t="0" r="r" b="b"/>
            <a:pathLst>
              <a:path w="1423" h="369">
                <a:moveTo>
                  <a:pt x="0" y="0"/>
                </a:moveTo>
                <a:lnTo>
                  <a:pt x="0" y="368"/>
                </a:lnTo>
                <a:lnTo>
                  <a:pt x="1422" y="368"/>
                </a:lnTo>
                <a:lnTo>
                  <a:pt x="1422" y="0"/>
                </a:lnTo>
              </a:path>
            </a:pathLst>
          </a:custGeom>
          <a:noFill/>
          <a:ln w="50800" cap="rnd" cmpd="sng">
            <a:solidFill>
              <a:srgbClr val="B50069"/>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70" name="Freeform 50"/>
          <p:cNvSpPr>
            <a:spLocks/>
          </p:cNvSpPr>
          <p:nvPr/>
        </p:nvSpPr>
        <p:spPr bwMode="auto">
          <a:xfrm>
            <a:off x="2571750" y="5092700"/>
            <a:ext cx="3717925" cy="952500"/>
          </a:xfrm>
          <a:custGeom>
            <a:avLst/>
            <a:gdLst>
              <a:gd name="T0" fmla="*/ 0 w 2342"/>
              <a:gd name="T1" fmla="*/ 0 h 600"/>
              <a:gd name="T2" fmla="*/ 0 w 2342"/>
              <a:gd name="T3" fmla="*/ 599 h 600"/>
              <a:gd name="T4" fmla="*/ 2341 w 2342"/>
              <a:gd name="T5" fmla="*/ 599 h 600"/>
              <a:gd name="T6" fmla="*/ 2341 w 2342"/>
              <a:gd name="T7" fmla="*/ 7 h 600"/>
            </a:gdLst>
            <a:ahLst/>
            <a:cxnLst>
              <a:cxn ang="0">
                <a:pos x="T0" y="T1"/>
              </a:cxn>
              <a:cxn ang="0">
                <a:pos x="T2" y="T3"/>
              </a:cxn>
              <a:cxn ang="0">
                <a:pos x="T4" y="T5"/>
              </a:cxn>
              <a:cxn ang="0">
                <a:pos x="T6" y="T7"/>
              </a:cxn>
            </a:cxnLst>
            <a:rect l="0" t="0" r="r" b="b"/>
            <a:pathLst>
              <a:path w="2342" h="600">
                <a:moveTo>
                  <a:pt x="0" y="0"/>
                </a:moveTo>
                <a:lnTo>
                  <a:pt x="0" y="599"/>
                </a:lnTo>
                <a:lnTo>
                  <a:pt x="2341" y="599"/>
                </a:lnTo>
                <a:lnTo>
                  <a:pt x="2341" y="7"/>
                </a:lnTo>
              </a:path>
            </a:pathLst>
          </a:custGeom>
          <a:noFill/>
          <a:ln w="50800" cap="rnd" cmpd="sng">
            <a:solidFill>
              <a:srgbClr val="B50069"/>
            </a:solidFill>
            <a:prstDash val="solid"/>
            <a:round/>
            <a:headEnd type="none" w="sm" len="sm"/>
            <a:tailEnd type="none" w="sm" len="sm"/>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371" name="Rectangle 51"/>
          <p:cNvSpPr>
            <a:spLocks noChangeArrowheads="1"/>
          </p:cNvSpPr>
          <p:nvPr/>
        </p:nvSpPr>
        <p:spPr bwMode="auto">
          <a:xfrm>
            <a:off x="3727450" y="5294313"/>
            <a:ext cx="942975"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+/- 15%: FFP</a:t>
            </a:r>
          </a:p>
        </p:txBody>
      </p:sp>
      <p:sp>
        <p:nvSpPr>
          <p:cNvPr id="184372" name="Rectangle 52"/>
          <p:cNvSpPr>
            <a:spLocks noChangeArrowheads="1"/>
          </p:cNvSpPr>
          <p:nvPr/>
        </p:nvSpPr>
        <p:spPr bwMode="auto">
          <a:xfrm>
            <a:off x="3802063" y="6029325"/>
            <a:ext cx="992187"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+/- 50%: CPIF</a:t>
            </a:r>
          </a:p>
        </p:txBody>
      </p:sp>
      <p:sp>
        <p:nvSpPr>
          <p:cNvPr id="184373" name="Rectangle 53"/>
          <p:cNvSpPr>
            <a:spLocks noChangeArrowheads="1"/>
          </p:cNvSpPr>
          <p:nvPr/>
        </p:nvSpPr>
        <p:spPr bwMode="auto">
          <a:xfrm>
            <a:off x="3748088" y="5653088"/>
            <a:ext cx="1035050"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+/- 25%: CPFF</a:t>
            </a:r>
          </a:p>
        </p:txBody>
      </p:sp>
      <p:sp>
        <p:nvSpPr>
          <p:cNvPr id="184374" name="Rectangle 54"/>
          <p:cNvSpPr>
            <a:spLocks noChangeArrowheads="1"/>
          </p:cNvSpPr>
          <p:nvPr/>
        </p:nvSpPr>
        <p:spPr bwMode="auto">
          <a:xfrm>
            <a:off x="3867150" y="6256338"/>
            <a:ext cx="963613"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&gt; 50%: CPPF</a:t>
            </a:r>
          </a:p>
        </p:txBody>
      </p:sp>
      <p:grpSp>
        <p:nvGrpSpPr>
          <p:cNvPr id="184383" name="Group 63"/>
          <p:cNvGrpSpPr>
            <a:grpSpLocks/>
          </p:cNvGrpSpPr>
          <p:nvPr/>
        </p:nvGrpSpPr>
        <p:grpSpPr bwMode="auto">
          <a:xfrm>
            <a:off x="5087938" y="1303338"/>
            <a:ext cx="1689100" cy="804862"/>
            <a:chOff x="3205" y="821"/>
            <a:chExt cx="1064" cy="507"/>
          </a:xfrm>
        </p:grpSpPr>
        <p:sp>
          <p:nvSpPr>
            <p:cNvPr id="184375" name="AutoShape 55"/>
            <p:cNvSpPr>
              <a:spLocks noChangeArrowheads="1"/>
            </p:cNvSpPr>
            <p:nvPr/>
          </p:nvSpPr>
          <p:spPr bwMode="auto">
            <a:xfrm>
              <a:off x="3223" y="824"/>
              <a:ext cx="1007" cy="495"/>
            </a:xfrm>
            <a:prstGeom prst="roundRect">
              <a:avLst>
                <a:gd name="adj" fmla="val 17773"/>
              </a:avLst>
            </a:prstGeom>
            <a:solidFill>
              <a:srgbClr val="FFFFFF"/>
            </a:solidFill>
            <a:ln w="12700">
              <a:solidFill>
                <a:srgbClr val="B5006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76" name="AutoShape 56"/>
            <p:cNvSpPr>
              <a:spLocks noChangeArrowheads="1"/>
            </p:cNvSpPr>
            <p:nvPr/>
          </p:nvSpPr>
          <p:spPr bwMode="auto">
            <a:xfrm>
              <a:off x="3220" y="821"/>
              <a:ext cx="1013" cy="501"/>
            </a:xfrm>
            <a:prstGeom prst="roundRect">
              <a:avLst>
                <a:gd name="adj" fmla="val 18630"/>
              </a:avLst>
            </a:prstGeom>
            <a:noFill/>
            <a:ln w="25400">
              <a:solidFill>
                <a:srgbClr val="B5006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77" name="Rectangle 57"/>
            <p:cNvSpPr>
              <a:spLocks noChangeArrowheads="1"/>
            </p:cNvSpPr>
            <p:nvPr/>
          </p:nvSpPr>
          <p:spPr bwMode="auto">
            <a:xfrm>
              <a:off x="3205" y="825"/>
              <a:ext cx="440"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solidFill>
                    <a:srgbClr val="000000"/>
                  </a:solidFill>
                  <a:latin typeface="Arial" panose="020B0604020202020204" pitchFamily="34" charset="0"/>
                </a:rPr>
                <a:t>Project A</a:t>
              </a:r>
            </a:p>
          </p:txBody>
        </p:sp>
        <p:sp>
          <p:nvSpPr>
            <p:cNvPr id="184378" name="Rectangle 58"/>
            <p:cNvSpPr>
              <a:spLocks noChangeArrowheads="1"/>
            </p:cNvSpPr>
            <p:nvPr/>
          </p:nvSpPr>
          <p:spPr bwMode="auto">
            <a:xfrm>
              <a:off x="3580" y="825"/>
              <a:ext cx="144"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 </a:t>
              </a:r>
            </a:p>
          </p:txBody>
        </p:sp>
        <p:sp>
          <p:nvSpPr>
            <p:cNvPr id="184379" name="Rectangle 59"/>
            <p:cNvSpPr>
              <a:spLocks noChangeArrowheads="1"/>
            </p:cNvSpPr>
            <p:nvPr/>
          </p:nvSpPr>
          <p:spPr bwMode="auto">
            <a:xfrm>
              <a:off x="3205" y="913"/>
              <a:ext cx="1064"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Well defined scope and work </a:t>
              </a:r>
            </a:p>
          </p:txBody>
        </p:sp>
        <p:sp>
          <p:nvSpPr>
            <p:cNvPr id="184380" name="Rectangle 60"/>
            <p:cNvSpPr>
              <a:spLocks noChangeArrowheads="1"/>
            </p:cNvSpPr>
            <p:nvPr/>
          </p:nvSpPr>
          <p:spPr bwMode="auto">
            <a:xfrm>
              <a:off x="3205" y="1001"/>
              <a:ext cx="1016"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content.  High probability of </a:t>
              </a:r>
            </a:p>
          </p:txBody>
        </p:sp>
        <p:sp>
          <p:nvSpPr>
            <p:cNvPr id="184381" name="Rectangle 61"/>
            <p:cNvSpPr>
              <a:spLocks noChangeArrowheads="1"/>
            </p:cNvSpPr>
            <p:nvPr/>
          </p:nvSpPr>
          <p:spPr bwMode="auto">
            <a:xfrm>
              <a:off x="3205" y="1089"/>
              <a:ext cx="864"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achieving realistic cost </a:t>
              </a:r>
            </a:p>
          </p:txBody>
        </p:sp>
        <p:sp>
          <p:nvSpPr>
            <p:cNvPr id="184382" name="Rectangle 62"/>
            <p:cNvSpPr>
              <a:spLocks noChangeArrowheads="1"/>
            </p:cNvSpPr>
            <p:nvPr/>
          </p:nvSpPr>
          <p:spPr bwMode="auto">
            <a:xfrm>
              <a:off x="3205" y="1178"/>
              <a:ext cx="680"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estimate at 100%</a:t>
              </a:r>
            </a:p>
          </p:txBody>
        </p:sp>
      </p:grpSp>
      <p:grpSp>
        <p:nvGrpSpPr>
          <p:cNvPr id="184392" name="Group 72"/>
          <p:cNvGrpSpPr>
            <a:grpSpLocks/>
          </p:cNvGrpSpPr>
          <p:nvPr/>
        </p:nvGrpSpPr>
        <p:grpSpPr bwMode="auto">
          <a:xfrm>
            <a:off x="6484938" y="3248025"/>
            <a:ext cx="1325562" cy="806450"/>
            <a:chOff x="4085" y="2046"/>
            <a:chExt cx="835" cy="508"/>
          </a:xfrm>
        </p:grpSpPr>
        <p:sp>
          <p:nvSpPr>
            <p:cNvPr id="184384" name="AutoShape 64"/>
            <p:cNvSpPr>
              <a:spLocks noChangeArrowheads="1"/>
            </p:cNvSpPr>
            <p:nvPr/>
          </p:nvSpPr>
          <p:spPr bwMode="auto">
            <a:xfrm>
              <a:off x="4088" y="2049"/>
              <a:ext cx="829" cy="496"/>
            </a:xfrm>
            <a:prstGeom prst="roundRect">
              <a:avLst>
                <a:gd name="adj" fmla="val 17773"/>
              </a:avLst>
            </a:prstGeom>
            <a:solidFill>
              <a:srgbClr val="FFFFFF"/>
            </a:solidFill>
            <a:ln w="12700">
              <a:solidFill>
                <a:srgbClr val="B5006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85" name="AutoShape 65"/>
            <p:cNvSpPr>
              <a:spLocks noChangeArrowheads="1"/>
            </p:cNvSpPr>
            <p:nvPr/>
          </p:nvSpPr>
          <p:spPr bwMode="auto">
            <a:xfrm>
              <a:off x="4085" y="2046"/>
              <a:ext cx="835" cy="502"/>
            </a:xfrm>
            <a:prstGeom prst="roundRect">
              <a:avLst>
                <a:gd name="adj" fmla="val 18630"/>
              </a:avLst>
            </a:prstGeom>
            <a:noFill/>
            <a:ln w="25400">
              <a:solidFill>
                <a:srgbClr val="B5006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86" name="Rectangle 66"/>
            <p:cNvSpPr>
              <a:spLocks noChangeArrowheads="1"/>
            </p:cNvSpPr>
            <p:nvPr/>
          </p:nvSpPr>
          <p:spPr bwMode="auto">
            <a:xfrm>
              <a:off x="4097" y="2049"/>
              <a:ext cx="428"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solidFill>
                    <a:srgbClr val="000000"/>
                  </a:solidFill>
                  <a:latin typeface="Arial" panose="020B0604020202020204" pitchFamily="34" charset="0"/>
                </a:rPr>
                <a:t>Project c</a:t>
              </a:r>
            </a:p>
          </p:txBody>
        </p:sp>
        <p:sp>
          <p:nvSpPr>
            <p:cNvPr id="184387" name="Rectangle 67"/>
            <p:cNvSpPr>
              <a:spLocks noChangeArrowheads="1"/>
            </p:cNvSpPr>
            <p:nvPr/>
          </p:nvSpPr>
          <p:spPr bwMode="auto">
            <a:xfrm>
              <a:off x="4464" y="2049"/>
              <a:ext cx="144"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 </a:t>
              </a:r>
            </a:p>
          </p:txBody>
        </p:sp>
        <p:sp>
          <p:nvSpPr>
            <p:cNvPr id="184388" name="Rectangle 68"/>
            <p:cNvSpPr>
              <a:spLocks noChangeArrowheads="1"/>
            </p:cNvSpPr>
            <p:nvPr/>
          </p:nvSpPr>
          <p:spPr bwMode="auto">
            <a:xfrm>
              <a:off x="4097" y="2138"/>
              <a:ext cx="816"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Poorly defined scope </a:t>
              </a:r>
            </a:p>
          </p:txBody>
        </p:sp>
        <p:sp>
          <p:nvSpPr>
            <p:cNvPr id="184389" name="Rectangle 69"/>
            <p:cNvSpPr>
              <a:spLocks noChangeArrowheads="1"/>
            </p:cNvSpPr>
            <p:nvPr/>
          </p:nvSpPr>
          <p:spPr bwMode="auto">
            <a:xfrm>
              <a:off x="4097" y="2226"/>
              <a:ext cx="712"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and content.  Low </a:t>
              </a:r>
            </a:p>
          </p:txBody>
        </p:sp>
        <p:sp>
          <p:nvSpPr>
            <p:cNvPr id="184390" name="Rectangle 70"/>
            <p:cNvSpPr>
              <a:spLocks noChangeArrowheads="1"/>
            </p:cNvSpPr>
            <p:nvPr/>
          </p:nvSpPr>
          <p:spPr bwMode="auto">
            <a:xfrm>
              <a:off x="4097" y="2315"/>
              <a:ext cx="756"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probability of 100% </a:t>
              </a:r>
            </a:p>
          </p:txBody>
        </p:sp>
        <p:sp>
          <p:nvSpPr>
            <p:cNvPr id="184391" name="Rectangle 71"/>
            <p:cNvSpPr>
              <a:spLocks noChangeArrowheads="1"/>
            </p:cNvSpPr>
            <p:nvPr/>
          </p:nvSpPr>
          <p:spPr bwMode="auto">
            <a:xfrm>
              <a:off x="4097" y="2404"/>
              <a:ext cx="548"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cost estimate</a:t>
              </a:r>
            </a:p>
          </p:txBody>
        </p:sp>
      </p:grpSp>
      <p:grpSp>
        <p:nvGrpSpPr>
          <p:cNvPr id="184401" name="Group 81"/>
          <p:cNvGrpSpPr>
            <a:grpSpLocks/>
          </p:cNvGrpSpPr>
          <p:nvPr/>
        </p:nvGrpSpPr>
        <p:grpSpPr bwMode="auto">
          <a:xfrm>
            <a:off x="5791200" y="2274888"/>
            <a:ext cx="1531938" cy="806450"/>
            <a:chOff x="3648" y="1433"/>
            <a:chExt cx="965" cy="508"/>
          </a:xfrm>
        </p:grpSpPr>
        <p:sp>
          <p:nvSpPr>
            <p:cNvPr id="184393" name="AutoShape 73"/>
            <p:cNvSpPr>
              <a:spLocks noChangeArrowheads="1"/>
            </p:cNvSpPr>
            <p:nvPr/>
          </p:nvSpPr>
          <p:spPr bwMode="auto">
            <a:xfrm>
              <a:off x="3652" y="1436"/>
              <a:ext cx="959" cy="497"/>
            </a:xfrm>
            <a:prstGeom prst="roundRect">
              <a:avLst>
                <a:gd name="adj" fmla="val 17736"/>
              </a:avLst>
            </a:prstGeom>
            <a:solidFill>
              <a:srgbClr val="FFFFFF"/>
            </a:solidFill>
            <a:ln w="12700">
              <a:solidFill>
                <a:srgbClr val="B50069"/>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94" name="AutoShape 74"/>
            <p:cNvSpPr>
              <a:spLocks noChangeArrowheads="1"/>
            </p:cNvSpPr>
            <p:nvPr/>
          </p:nvSpPr>
          <p:spPr bwMode="auto">
            <a:xfrm>
              <a:off x="3649" y="1433"/>
              <a:ext cx="964" cy="502"/>
            </a:xfrm>
            <a:prstGeom prst="roundRect">
              <a:avLst>
                <a:gd name="adj" fmla="val 18630"/>
              </a:avLst>
            </a:prstGeom>
            <a:noFill/>
            <a:ln w="25400">
              <a:solidFill>
                <a:srgbClr val="B50069"/>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4395" name="Rectangle 75"/>
            <p:cNvSpPr>
              <a:spLocks noChangeArrowheads="1"/>
            </p:cNvSpPr>
            <p:nvPr/>
          </p:nvSpPr>
          <p:spPr bwMode="auto">
            <a:xfrm>
              <a:off x="3648" y="1437"/>
              <a:ext cx="440"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b="1">
                  <a:solidFill>
                    <a:srgbClr val="000000"/>
                  </a:solidFill>
                  <a:latin typeface="Arial" panose="020B0604020202020204" pitchFamily="34" charset="0"/>
                </a:rPr>
                <a:t>Project B</a:t>
              </a:r>
            </a:p>
          </p:txBody>
        </p:sp>
        <p:sp>
          <p:nvSpPr>
            <p:cNvPr id="184396" name="Rectangle 76"/>
            <p:cNvSpPr>
              <a:spLocks noChangeArrowheads="1"/>
            </p:cNvSpPr>
            <p:nvPr/>
          </p:nvSpPr>
          <p:spPr bwMode="auto">
            <a:xfrm>
              <a:off x="4029" y="1437"/>
              <a:ext cx="144"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 </a:t>
              </a:r>
            </a:p>
          </p:txBody>
        </p:sp>
        <p:sp>
          <p:nvSpPr>
            <p:cNvPr id="184397" name="Rectangle 77"/>
            <p:cNvSpPr>
              <a:spLocks noChangeArrowheads="1"/>
            </p:cNvSpPr>
            <p:nvPr/>
          </p:nvSpPr>
          <p:spPr bwMode="auto">
            <a:xfrm>
              <a:off x="3648" y="1525"/>
              <a:ext cx="932"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Fairly well defined scope </a:t>
              </a:r>
            </a:p>
          </p:txBody>
        </p:sp>
        <p:sp>
          <p:nvSpPr>
            <p:cNvPr id="184398" name="Rectangle 78"/>
            <p:cNvSpPr>
              <a:spLocks noChangeArrowheads="1"/>
            </p:cNvSpPr>
            <p:nvPr/>
          </p:nvSpPr>
          <p:spPr bwMode="auto">
            <a:xfrm>
              <a:off x="3648" y="1614"/>
              <a:ext cx="876"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and work content.  Fair </a:t>
              </a:r>
            </a:p>
          </p:txBody>
        </p:sp>
        <p:sp>
          <p:nvSpPr>
            <p:cNvPr id="184399" name="Rectangle 79"/>
            <p:cNvSpPr>
              <a:spLocks noChangeArrowheads="1"/>
            </p:cNvSpPr>
            <p:nvPr/>
          </p:nvSpPr>
          <p:spPr bwMode="auto">
            <a:xfrm>
              <a:off x="3648" y="1703"/>
              <a:ext cx="876"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probability of achieving </a:t>
              </a:r>
            </a:p>
          </p:txBody>
        </p:sp>
        <p:sp>
          <p:nvSpPr>
            <p:cNvPr id="184400" name="Rectangle 80"/>
            <p:cNvSpPr>
              <a:spLocks noChangeArrowheads="1"/>
            </p:cNvSpPr>
            <p:nvPr/>
          </p:nvSpPr>
          <p:spPr bwMode="auto">
            <a:xfrm>
              <a:off x="3648" y="1791"/>
              <a:ext cx="752" cy="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2075" tIns="44450" rIns="92075"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900">
                  <a:solidFill>
                    <a:srgbClr val="000000"/>
                  </a:solidFill>
                  <a:latin typeface="Arial" panose="020B0604020202020204" pitchFamily="34" charset="0"/>
                </a:rPr>
                <a:t>100% cost estimate</a:t>
              </a:r>
            </a:p>
          </p:txBody>
        </p:sp>
      </p:grpSp>
      <p:grpSp>
        <p:nvGrpSpPr>
          <p:cNvPr id="184404" name="Group 84"/>
          <p:cNvGrpSpPr>
            <a:grpSpLocks/>
          </p:cNvGrpSpPr>
          <p:nvPr/>
        </p:nvGrpSpPr>
        <p:grpSpPr bwMode="auto">
          <a:xfrm>
            <a:off x="4440238" y="1717675"/>
            <a:ext cx="704850" cy="352425"/>
            <a:chOff x="2797" y="1082"/>
            <a:chExt cx="444" cy="222"/>
          </a:xfrm>
        </p:grpSpPr>
        <p:sp>
          <p:nvSpPr>
            <p:cNvPr id="184402" name="Freeform 82"/>
            <p:cNvSpPr>
              <a:spLocks/>
            </p:cNvSpPr>
            <p:nvPr/>
          </p:nvSpPr>
          <p:spPr bwMode="auto">
            <a:xfrm>
              <a:off x="2797" y="1227"/>
              <a:ext cx="111" cy="77"/>
            </a:xfrm>
            <a:custGeom>
              <a:avLst/>
              <a:gdLst>
                <a:gd name="T0" fmla="*/ 0 w 111"/>
                <a:gd name="T1" fmla="*/ 76 h 77"/>
                <a:gd name="T2" fmla="*/ 78 w 111"/>
                <a:gd name="T3" fmla="*/ 0 h 77"/>
                <a:gd name="T4" fmla="*/ 64 w 111"/>
                <a:gd name="T5" fmla="*/ 38 h 77"/>
                <a:gd name="T6" fmla="*/ 110 w 111"/>
                <a:gd name="T7" fmla="*/ 44 h 77"/>
                <a:gd name="T8" fmla="*/ 0 w 111"/>
                <a:gd name="T9" fmla="*/ 76 h 77"/>
              </a:gdLst>
              <a:ahLst/>
              <a:cxnLst>
                <a:cxn ang="0">
                  <a:pos x="T0" y="T1"/>
                </a:cxn>
                <a:cxn ang="0">
                  <a:pos x="T2" y="T3"/>
                </a:cxn>
                <a:cxn ang="0">
                  <a:pos x="T4" y="T5"/>
                </a:cxn>
                <a:cxn ang="0">
                  <a:pos x="T6" y="T7"/>
                </a:cxn>
                <a:cxn ang="0">
                  <a:pos x="T8" y="T9"/>
                </a:cxn>
              </a:cxnLst>
              <a:rect l="0" t="0" r="r" b="b"/>
              <a:pathLst>
                <a:path w="111" h="77">
                  <a:moveTo>
                    <a:pt x="0" y="76"/>
                  </a:moveTo>
                  <a:lnTo>
                    <a:pt x="78" y="0"/>
                  </a:lnTo>
                  <a:lnTo>
                    <a:pt x="64" y="38"/>
                  </a:lnTo>
                  <a:lnTo>
                    <a:pt x="110" y="44"/>
                  </a:lnTo>
                  <a:lnTo>
                    <a:pt x="0" y="76"/>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403" name="Line 83"/>
            <p:cNvSpPr>
              <a:spLocks noChangeShapeType="1"/>
            </p:cNvSpPr>
            <p:nvPr/>
          </p:nvSpPr>
          <p:spPr bwMode="auto">
            <a:xfrm flipH="1">
              <a:off x="2855" y="1082"/>
              <a:ext cx="386" cy="173"/>
            </a:xfrm>
            <a:prstGeom prst="line">
              <a:avLst/>
            </a:prstGeom>
            <a:noFill/>
            <a:ln w="254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184407" name="Group 87"/>
          <p:cNvGrpSpPr>
            <a:grpSpLocks/>
          </p:cNvGrpSpPr>
          <p:nvPr/>
        </p:nvGrpSpPr>
        <p:grpSpPr bwMode="auto">
          <a:xfrm>
            <a:off x="4752975" y="2735263"/>
            <a:ext cx="1074738" cy="307975"/>
            <a:chOff x="2994" y="1723"/>
            <a:chExt cx="677" cy="194"/>
          </a:xfrm>
        </p:grpSpPr>
        <p:sp>
          <p:nvSpPr>
            <p:cNvPr id="184405" name="Freeform 85"/>
            <p:cNvSpPr>
              <a:spLocks/>
            </p:cNvSpPr>
            <p:nvPr/>
          </p:nvSpPr>
          <p:spPr bwMode="auto">
            <a:xfrm>
              <a:off x="2994" y="1861"/>
              <a:ext cx="111" cy="56"/>
            </a:xfrm>
            <a:custGeom>
              <a:avLst/>
              <a:gdLst>
                <a:gd name="T0" fmla="*/ 0 w 111"/>
                <a:gd name="T1" fmla="*/ 55 h 56"/>
                <a:gd name="T2" fmla="*/ 91 w 111"/>
                <a:gd name="T3" fmla="*/ 0 h 56"/>
                <a:gd name="T4" fmla="*/ 64 w 111"/>
                <a:gd name="T5" fmla="*/ 31 h 56"/>
                <a:gd name="T6" fmla="*/ 110 w 111"/>
                <a:gd name="T7" fmla="*/ 49 h 56"/>
                <a:gd name="T8" fmla="*/ 0 w 111"/>
                <a:gd name="T9" fmla="*/ 55 h 56"/>
              </a:gdLst>
              <a:ahLst/>
              <a:cxnLst>
                <a:cxn ang="0">
                  <a:pos x="T0" y="T1"/>
                </a:cxn>
                <a:cxn ang="0">
                  <a:pos x="T2" y="T3"/>
                </a:cxn>
                <a:cxn ang="0">
                  <a:pos x="T4" y="T5"/>
                </a:cxn>
                <a:cxn ang="0">
                  <a:pos x="T6" y="T7"/>
                </a:cxn>
                <a:cxn ang="0">
                  <a:pos x="T8" y="T9"/>
                </a:cxn>
              </a:cxnLst>
              <a:rect l="0" t="0" r="r" b="b"/>
              <a:pathLst>
                <a:path w="111" h="56">
                  <a:moveTo>
                    <a:pt x="0" y="55"/>
                  </a:moveTo>
                  <a:lnTo>
                    <a:pt x="91" y="0"/>
                  </a:lnTo>
                  <a:lnTo>
                    <a:pt x="64" y="31"/>
                  </a:lnTo>
                  <a:lnTo>
                    <a:pt x="110" y="49"/>
                  </a:lnTo>
                  <a:lnTo>
                    <a:pt x="0" y="55"/>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406" name="Line 86"/>
            <p:cNvSpPr>
              <a:spLocks noChangeShapeType="1"/>
            </p:cNvSpPr>
            <p:nvPr/>
          </p:nvSpPr>
          <p:spPr bwMode="auto">
            <a:xfrm flipH="1">
              <a:off x="3053" y="1723"/>
              <a:ext cx="618" cy="157"/>
            </a:xfrm>
            <a:prstGeom prst="line">
              <a:avLst/>
            </a:prstGeom>
            <a:noFill/>
            <a:ln w="254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grpSp>
        <p:nvGrpSpPr>
          <p:cNvPr id="184410" name="Group 90"/>
          <p:cNvGrpSpPr>
            <a:grpSpLocks/>
          </p:cNvGrpSpPr>
          <p:nvPr/>
        </p:nvGrpSpPr>
        <p:grpSpPr bwMode="auto">
          <a:xfrm>
            <a:off x="5791200" y="3627438"/>
            <a:ext cx="728663" cy="452437"/>
            <a:chOff x="3648" y="2285"/>
            <a:chExt cx="459" cy="285"/>
          </a:xfrm>
        </p:grpSpPr>
        <p:sp>
          <p:nvSpPr>
            <p:cNvPr id="184408" name="Freeform 88"/>
            <p:cNvSpPr>
              <a:spLocks/>
            </p:cNvSpPr>
            <p:nvPr/>
          </p:nvSpPr>
          <p:spPr bwMode="auto">
            <a:xfrm>
              <a:off x="3648" y="2487"/>
              <a:ext cx="104" cy="83"/>
            </a:xfrm>
            <a:custGeom>
              <a:avLst/>
              <a:gdLst>
                <a:gd name="T0" fmla="*/ 0 w 104"/>
                <a:gd name="T1" fmla="*/ 82 h 83"/>
                <a:gd name="T2" fmla="*/ 71 w 104"/>
                <a:gd name="T3" fmla="*/ 0 h 83"/>
                <a:gd name="T4" fmla="*/ 58 w 104"/>
                <a:gd name="T5" fmla="*/ 38 h 83"/>
                <a:gd name="T6" fmla="*/ 103 w 104"/>
                <a:gd name="T7" fmla="*/ 45 h 83"/>
                <a:gd name="T8" fmla="*/ 0 w 104"/>
                <a:gd name="T9" fmla="*/ 82 h 83"/>
              </a:gdLst>
              <a:ahLst/>
              <a:cxnLst>
                <a:cxn ang="0">
                  <a:pos x="T0" y="T1"/>
                </a:cxn>
                <a:cxn ang="0">
                  <a:pos x="T2" y="T3"/>
                </a:cxn>
                <a:cxn ang="0">
                  <a:pos x="T4" y="T5"/>
                </a:cxn>
                <a:cxn ang="0">
                  <a:pos x="T6" y="T7"/>
                </a:cxn>
                <a:cxn ang="0">
                  <a:pos x="T8" y="T9"/>
                </a:cxn>
              </a:cxnLst>
              <a:rect l="0" t="0" r="r" b="b"/>
              <a:pathLst>
                <a:path w="104" h="83">
                  <a:moveTo>
                    <a:pt x="0" y="82"/>
                  </a:moveTo>
                  <a:lnTo>
                    <a:pt x="71" y="0"/>
                  </a:lnTo>
                  <a:lnTo>
                    <a:pt x="58" y="38"/>
                  </a:lnTo>
                  <a:lnTo>
                    <a:pt x="103" y="45"/>
                  </a:lnTo>
                  <a:lnTo>
                    <a:pt x="0" y="82"/>
                  </a:lnTo>
                </a:path>
              </a:pathLst>
            </a:custGeom>
            <a:solidFill>
              <a:srgbClr val="B50069"/>
            </a:solidFill>
            <a:ln w="12700" cap="rnd" cmpd="sng">
              <a:solidFill>
                <a:srgbClr val="B50069"/>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184409" name="Line 89"/>
            <p:cNvSpPr>
              <a:spLocks noChangeShapeType="1"/>
            </p:cNvSpPr>
            <p:nvPr/>
          </p:nvSpPr>
          <p:spPr bwMode="auto">
            <a:xfrm flipH="1">
              <a:off x="3699" y="2285"/>
              <a:ext cx="408" cy="231"/>
            </a:xfrm>
            <a:prstGeom prst="line">
              <a:avLst/>
            </a:prstGeom>
            <a:noFill/>
            <a:ln w="25400">
              <a:solidFill>
                <a:srgbClr val="B50069"/>
              </a:solidFill>
              <a:round/>
              <a:headEnd type="none" w="sm" len="sm"/>
              <a:tailEnd type="none" w="sm" len="sm"/>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grpSp>
      <p:sp>
        <p:nvSpPr>
          <p:cNvPr id="184411" name="Rectangle 91"/>
          <p:cNvSpPr>
            <a:spLocks noChangeArrowheads="1"/>
          </p:cNvSpPr>
          <p:nvPr/>
        </p:nvSpPr>
        <p:spPr bwMode="auto">
          <a:xfrm>
            <a:off x="6343650" y="5208588"/>
            <a:ext cx="1306513"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Suggested types of </a:t>
            </a:r>
          </a:p>
        </p:txBody>
      </p:sp>
      <p:sp>
        <p:nvSpPr>
          <p:cNvPr id="184412" name="Rectangle 92"/>
          <p:cNvSpPr>
            <a:spLocks noChangeArrowheads="1"/>
          </p:cNvSpPr>
          <p:nvPr/>
        </p:nvSpPr>
        <p:spPr bwMode="auto">
          <a:xfrm>
            <a:off x="6343650" y="5381625"/>
            <a:ext cx="1303338"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contract for various </a:t>
            </a:r>
          </a:p>
        </p:txBody>
      </p:sp>
      <p:sp>
        <p:nvSpPr>
          <p:cNvPr id="184413" name="Rectangle 93"/>
          <p:cNvSpPr>
            <a:spLocks noChangeArrowheads="1"/>
          </p:cNvSpPr>
          <p:nvPr/>
        </p:nvSpPr>
        <p:spPr bwMode="auto">
          <a:xfrm>
            <a:off x="6343650" y="5553075"/>
            <a:ext cx="642938" cy="254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488" tIns="44450" rIns="90488" bIns="4445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r>
              <a:rPr lang="de-CH" sz="1000">
                <a:latin typeface="Arial" panose="020B0604020202020204" pitchFamily="34" charset="0"/>
              </a:rPr>
              <a:t>spreads</a:t>
            </a:r>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6371"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86372" name="Rectangle 4"/>
          <p:cNvSpPr>
            <a:spLocks noGrp="1" noChangeArrowheads="1"/>
          </p:cNvSpPr>
          <p:nvPr>
            <p:ph type="title"/>
          </p:nvPr>
        </p:nvSpPr>
        <p:spPr>
          <a:noFill/>
          <a:ln/>
        </p:spPr>
        <p:txBody>
          <a:bodyPr wrap="none" lIns="19050" tIns="26988" rIns="19050" bIns="26988"/>
          <a:lstStyle/>
          <a:p>
            <a:pPr defTabSz="911225">
              <a:tabLst>
                <a:tab pos="457200" algn="l"/>
                <a:tab pos="1825625" algn="l"/>
                <a:tab pos="2740025" algn="l"/>
                <a:tab pos="3652838" algn="l"/>
                <a:tab pos="4565650" algn="l"/>
                <a:tab pos="5478463" algn="l"/>
                <a:tab pos="6391275" algn="l"/>
              </a:tabLst>
            </a:pPr>
            <a:r>
              <a:rPr lang="de-CH"/>
              <a:t>FAST-TRACKING</a:t>
            </a:r>
          </a:p>
        </p:txBody>
      </p:sp>
      <p:sp>
        <p:nvSpPr>
          <p:cNvPr id="186373" name="Rectangle 5"/>
          <p:cNvSpPr>
            <a:spLocks noGrp="1" noChangeArrowheads="1"/>
          </p:cNvSpPr>
          <p:nvPr>
            <p:ph type="body" idx="1"/>
          </p:nvPr>
        </p:nvSpPr>
        <p:spPr>
          <a:xfrm>
            <a:off x="687388" y="1982788"/>
            <a:ext cx="7769225" cy="3206750"/>
          </a:xfrm>
          <a:noFill/>
          <a:ln/>
        </p:spPr>
        <p:txBody>
          <a:bodyPr>
            <a:spAutoFit/>
          </a:bodyPr>
          <a:lstStyle/>
          <a:p>
            <a:pPr marL="457200" indent="-457200" defTabSz="911225"/>
            <a:r>
              <a:rPr lang="de-CH"/>
              <a:t>Awarding contracts before all the information is complete to reduce the overall time for the project</a:t>
            </a:r>
          </a:p>
          <a:p>
            <a:pPr marL="457200" indent="-457200" defTabSz="911225"/>
            <a:r>
              <a:rPr lang="de-CH"/>
              <a:t>Much higher risk category!!</a:t>
            </a:r>
          </a:p>
          <a:p>
            <a:pPr marL="457200" indent="-457200" defTabSz="911225"/>
            <a:r>
              <a:rPr lang="de-CH"/>
              <a:t>Appropriate contingency allowances must be increased accordingly.</a:t>
            </a:r>
          </a:p>
        </p:txBody>
      </p:sp>
    </p:spTree>
  </p:cSld>
  <p:clrMapOvr>
    <a:masterClrMapping/>
  </p:clrMapOvr>
  <p:transition spd="slow"/>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noFill/>
          <a:ln/>
        </p:spPr>
        <p:txBody>
          <a:bodyPr/>
          <a:lstStyle/>
          <a:p>
            <a:pPr algn="l"/>
            <a:r>
              <a:rPr lang="de-CH" u="sng"/>
              <a:t>Risk Response Development - Inputs</a:t>
            </a:r>
          </a:p>
        </p:txBody>
      </p:sp>
      <p:sp>
        <p:nvSpPr>
          <p:cNvPr id="188419" name="Rectangle 3"/>
          <p:cNvSpPr>
            <a:spLocks noGrp="1" noChangeArrowheads="1"/>
          </p:cNvSpPr>
          <p:nvPr>
            <p:ph type="body" idx="1"/>
          </p:nvPr>
        </p:nvSpPr>
        <p:spPr>
          <a:xfrm>
            <a:off x="685800" y="1981200"/>
            <a:ext cx="8077200" cy="4114800"/>
          </a:xfrm>
          <a:noFill/>
          <a:ln/>
        </p:spPr>
        <p:txBody>
          <a:bodyPr/>
          <a:lstStyle/>
          <a:p>
            <a:pPr>
              <a:buFontTx/>
              <a:buNone/>
            </a:pPr>
            <a:endParaRPr lang="de-CH"/>
          </a:p>
          <a:p>
            <a:pPr>
              <a:buFontTx/>
              <a:buNone/>
            </a:pPr>
            <a:r>
              <a:rPr lang="de-CH">
                <a:solidFill>
                  <a:srgbClr val="500093"/>
                </a:solidFill>
              </a:rPr>
              <a:t>Opportunities to pursue, threats to respond to</a:t>
            </a:r>
          </a:p>
          <a:p>
            <a:pPr>
              <a:buFontTx/>
              <a:buNone/>
            </a:pPr>
            <a:endParaRPr lang="de-CH">
              <a:solidFill>
                <a:srgbClr val="500093"/>
              </a:solidFill>
            </a:endParaRPr>
          </a:p>
          <a:p>
            <a:pPr>
              <a:buFontTx/>
              <a:buNone/>
            </a:pPr>
            <a:r>
              <a:rPr lang="de-CH">
                <a:solidFill>
                  <a:srgbClr val="500093"/>
                </a:solidFill>
              </a:rPr>
              <a:t>Opportunities to ignore, threats to accept</a:t>
            </a:r>
          </a:p>
        </p:txBody>
      </p:sp>
    </p:spTree>
  </p:cSld>
  <p:clrMapOvr>
    <a:masterClrMapping/>
  </p:clrMapOvr>
  <p:transition spd="slow"/>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noFill/>
          <a:ln/>
        </p:spPr>
        <p:txBody>
          <a:bodyPr/>
          <a:lstStyle/>
          <a:p>
            <a:pPr algn="l"/>
            <a:r>
              <a:rPr lang="de-CH"/>
              <a:t>Risk Response Development</a:t>
            </a:r>
            <a:br>
              <a:rPr lang="de-CH"/>
            </a:br>
            <a:r>
              <a:rPr lang="de-CH"/>
              <a:t>Tools and Techniques</a:t>
            </a:r>
          </a:p>
        </p:txBody>
      </p:sp>
      <p:sp>
        <p:nvSpPr>
          <p:cNvPr id="190467" name="Rectangle 3"/>
          <p:cNvSpPr>
            <a:spLocks noGrp="1" noChangeArrowheads="1"/>
          </p:cNvSpPr>
          <p:nvPr>
            <p:ph type="body" idx="1"/>
          </p:nvPr>
        </p:nvSpPr>
        <p:spPr>
          <a:noFill/>
          <a:ln/>
        </p:spPr>
        <p:txBody>
          <a:bodyPr/>
          <a:lstStyle/>
          <a:p>
            <a:r>
              <a:rPr lang="de-CH"/>
              <a:t>Procurement</a:t>
            </a:r>
          </a:p>
          <a:p>
            <a:pPr lvl="1"/>
            <a:r>
              <a:rPr lang="de-CH"/>
              <a:t>Buy outside skills</a:t>
            </a:r>
          </a:p>
          <a:p>
            <a:r>
              <a:rPr lang="de-CH"/>
              <a:t>Contingency planning</a:t>
            </a:r>
          </a:p>
          <a:p>
            <a:pPr lvl="1"/>
            <a:r>
              <a:rPr lang="de-CH"/>
              <a:t>what to do </a:t>
            </a:r>
            <a:r>
              <a:rPr lang="de-CH" i="1"/>
              <a:t>if</a:t>
            </a:r>
            <a:r>
              <a:rPr lang="de-CH"/>
              <a:t> the event occurs</a:t>
            </a:r>
          </a:p>
          <a:p>
            <a:pPr lvl="1"/>
            <a:r>
              <a:rPr lang="de-CH"/>
              <a:t>containment</a:t>
            </a:r>
          </a:p>
          <a:p>
            <a:r>
              <a:rPr lang="de-CH"/>
              <a:t>Alternative strategies</a:t>
            </a:r>
          </a:p>
          <a:p>
            <a:pPr lvl="1"/>
            <a:r>
              <a:rPr lang="de-CH"/>
              <a:t>Prevention</a:t>
            </a:r>
          </a:p>
          <a:p>
            <a:r>
              <a:rPr lang="de-CH"/>
              <a:t>Insurance</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90467">
                                            <p:txEl>
                                              <p:pRg st="0" end="0"/>
                                            </p:txEl>
                                          </p:spTgt>
                                        </p:tgtEl>
                                        <p:attrNameLst>
                                          <p:attrName>style.visibility</p:attrName>
                                        </p:attrNameLst>
                                      </p:cBhvr>
                                      <p:to>
                                        <p:strVal val="visible"/>
                                      </p:to>
                                    </p:set>
                                    <p:anim calcmode="lin" valueType="num">
                                      <p:cBhvr additive="base">
                                        <p:cTn id="7" dur="500" fill="hold"/>
                                        <p:tgtEl>
                                          <p:spTgt spid="19046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0467">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90467">
                                            <p:txEl>
                                              <p:pRg st="1" end="1"/>
                                            </p:txEl>
                                          </p:spTgt>
                                        </p:tgtEl>
                                        <p:attrNameLst>
                                          <p:attrName>style.visibility</p:attrName>
                                        </p:attrNameLst>
                                      </p:cBhvr>
                                      <p:to>
                                        <p:strVal val="visible"/>
                                      </p:to>
                                    </p:set>
                                    <p:anim calcmode="lin" valueType="num">
                                      <p:cBhvr additive="base">
                                        <p:cTn id="11" dur="500" fill="hold"/>
                                        <p:tgtEl>
                                          <p:spTgt spid="190467">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190467">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190467">
                                            <p:txEl>
                                              <p:pRg st="2" end="2"/>
                                            </p:txEl>
                                          </p:spTgt>
                                        </p:tgtEl>
                                        <p:attrNameLst>
                                          <p:attrName>style.visibility</p:attrName>
                                        </p:attrNameLst>
                                      </p:cBhvr>
                                      <p:to>
                                        <p:strVal val="visible"/>
                                      </p:to>
                                    </p:set>
                                    <p:anim calcmode="lin" valueType="num">
                                      <p:cBhvr additive="base">
                                        <p:cTn id="17" dur="500" fill="hold"/>
                                        <p:tgtEl>
                                          <p:spTgt spid="190467">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190467">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90467">
                                            <p:txEl>
                                              <p:pRg st="3" end="3"/>
                                            </p:txEl>
                                          </p:spTgt>
                                        </p:tgtEl>
                                        <p:attrNameLst>
                                          <p:attrName>style.visibility</p:attrName>
                                        </p:attrNameLst>
                                      </p:cBhvr>
                                      <p:to>
                                        <p:strVal val="visible"/>
                                      </p:to>
                                    </p:set>
                                    <p:anim calcmode="lin" valueType="num">
                                      <p:cBhvr additive="base">
                                        <p:cTn id="21" dur="500" fill="hold"/>
                                        <p:tgtEl>
                                          <p:spTgt spid="190467">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190467">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190467">
                                            <p:txEl>
                                              <p:pRg st="4" end="4"/>
                                            </p:txEl>
                                          </p:spTgt>
                                        </p:tgtEl>
                                        <p:attrNameLst>
                                          <p:attrName>style.visibility</p:attrName>
                                        </p:attrNameLst>
                                      </p:cBhvr>
                                      <p:to>
                                        <p:strVal val="visible"/>
                                      </p:to>
                                    </p:set>
                                    <p:anim calcmode="lin" valueType="num">
                                      <p:cBhvr additive="base">
                                        <p:cTn id="25" dur="500" fill="hold"/>
                                        <p:tgtEl>
                                          <p:spTgt spid="190467">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90467">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90467">
                                            <p:txEl>
                                              <p:pRg st="5" end="5"/>
                                            </p:txEl>
                                          </p:spTgt>
                                        </p:tgtEl>
                                        <p:attrNameLst>
                                          <p:attrName>style.visibility</p:attrName>
                                        </p:attrNameLst>
                                      </p:cBhvr>
                                      <p:to>
                                        <p:strVal val="visible"/>
                                      </p:to>
                                    </p:set>
                                    <p:anim calcmode="lin" valueType="num">
                                      <p:cBhvr additive="base">
                                        <p:cTn id="31" dur="500" fill="hold"/>
                                        <p:tgtEl>
                                          <p:spTgt spid="190467">
                                            <p:txEl>
                                              <p:pRg st="5" end="5"/>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90467">
                                            <p:txEl>
                                              <p:pRg st="5" end="5"/>
                                            </p:txEl>
                                          </p:spTgt>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190467">
                                            <p:txEl>
                                              <p:pRg st="6" end="6"/>
                                            </p:txEl>
                                          </p:spTgt>
                                        </p:tgtEl>
                                        <p:attrNameLst>
                                          <p:attrName>style.visibility</p:attrName>
                                        </p:attrNameLst>
                                      </p:cBhvr>
                                      <p:to>
                                        <p:strVal val="visible"/>
                                      </p:to>
                                    </p:set>
                                    <p:anim calcmode="lin" valueType="num">
                                      <p:cBhvr additive="base">
                                        <p:cTn id="35" dur="500" fill="hold"/>
                                        <p:tgtEl>
                                          <p:spTgt spid="190467">
                                            <p:txEl>
                                              <p:pRg st="6" end="6"/>
                                            </p:txEl>
                                          </p:spTgt>
                                        </p:tgtEl>
                                        <p:attrNameLst>
                                          <p:attrName>ppt_x</p:attrName>
                                        </p:attrNameLst>
                                      </p:cBhvr>
                                      <p:tavLst>
                                        <p:tav tm="0">
                                          <p:val>
                                            <p:strVal val="1+#ppt_w/2"/>
                                          </p:val>
                                        </p:tav>
                                        <p:tav tm="100000">
                                          <p:val>
                                            <p:strVal val="#ppt_x"/>
                                          </p:val>
                                        </p:tav>
                                      </p:tavLst>
                                    </p:anim>
                                    <p:anim calcmode="lin" valueType="num">
                                      <p:cBhvr additive="base">
                                        <p:cTn id="36" dur="500" fill="hold"/>
                                        <p:tgtEl>
                                          <p:spTgt spid="190467">
                                            <p:txEl>
                                              <p:pRg st="6" end="6"/>
                                            </p:txEl>
                                          </p:spTgt>
                                        </p:tgtEl>
                                        <p:attrNameLst>
                                          <p:attrName>ppt_y</p:attrName>
                                        </p:attrNameLst>
                                      </p:cBhvr>
                                      <p:tavLst>
                                        <p:tav tm="0">
                                          <p:val>
                                            <p:strVal val="#ppt_y"/>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2" fill="hold" grpId="0" nodeType="clickEffect">
                                  <p:stCondLst>
                                    <p:cond delay="0"/>
                                  </p:stCondLst>
                                  <p:childTnLst>
                                    <p:set>
                                      <p:cBhvr>
                                        <p:cTn id="40" dur="1" fill="hold">
                                          <p:stCondLst>
                                            <p:cond delay="0"/>
                                          </p:stCondLst>
                                        </p:cTn>
                                        <p:tgtEl>
                                          <p:spTgt spid="190467">
                                            <p:txEl>
                                              <p:pRg st="7" end="7"/>
                                            </p:txEl>
                                          </p:spTgt>
                                        </p:tgtEl>
                                        <p:attrNameLst>
                                          <p:attrName>style.visibility</p:attrName>
                                        </p:attrNameLst>
                                      </p:cBhvr>
                                      <p:to>
                                        <p:strVal val="visible"/>
                                      </p:to>
                                    </p:set>
                                    <p:anim calcmode="lin" valueType="num">
                                      <p:cBhvr additive="base">
                                        <p:cTn id="41" dur="500" fill="hold"/>
                                        <p:tgtEl>
                                          <p:spTgt spid="190467">
                                            <p:txEl>
                                              <p:pRg st="7" end="7"/>
                                            </p:txEl>
                                          </p:spTgt>
                                        </p:tgtEl>
                                        <p:attrNameLst>
                                          <p:attrName>ppt_x</p:attrName>
                                        </p:attrNameLst>
                                      </p:cBhvr>
                                      <p:tavLst>
                                        <p:tav tm="0">
                                          <p:val>
                                            <p:strVal val="1+#ppt_w/2"/>
                                          </p:val>
                                        </p:tav>
                                        <p:tav tm="100000">
                                          <p:val>
                                            <p:strVal val="#ppt_x"/>
                                          </p:val>
                                        </p:tav>
                                      </p:tavLst>
                                    </p:anim>
                                    <p:anim calcmode="lin" valueType="num">
                                      <p:cBhvr additive="base">
                                        <p:cTn id="42" dur="500" fill="hold"/>
                                        <p:tgtEl>
                                          <p:spTgt spid="190467">
                                            <p:txEl>
                                              <p:pRg st="7" end="7"/>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0467" grpId="0" build="p" autoUpdateAnimBg="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noFill/>
          <a:ln/>
        </p:spPr>
        <p:txBody>
          <a:bodyPr/>
          <a:lstStyle/>
          <a:p>
            <a:pPr algn="l"/>
            <a:r>
              <a:rPr lang="de-CH" u="sng"/>
              <a:t>Risk Response Development - Outputs</a:t>
            </a:r>
          </a:p>
        </p:txBody>
      </p:sp>
      <p:sp>
        <p:nvSpPr>
          <p:cNvPr id="192515" name="Rectangle 3"/>
          <p:cNvSpPr>
            <a:spLocks noGrp="1" noChangeArrowheads="1"/>
          </p:cNvSpPr>
          <p:nvPr>
            <p:ph type="body" idx="1"/>
          </p:nvPr>
        </p:nvSpPr>
        <p:spPr>
          <a:noFill/>
          <a:ln/>
        </p:spPr>
        <p:txBody>
          <a:bodyPr/>
          <a:lstStyle/>
          <a:p>
            <a:r>
              <a:rPr lang="de-CH">
                <a:solidFill>
                  <a:srgbClr val="B50069"/>
                </a:solidFill>
              </a:rPr>
              <a:t>Risk management plan</a:t>
            </a:r>
          </a:p>
          <a:p>
            <a:r>
              <a:rPr lang="de-CH">
                <a:solidFill>
                  <a:srgbClr val="B50069"/>
                </a:solidFill>
              </a:rPr>
              <a:t>Inputs to other processes</a:t>
            </a:r>
          </a:p>
          <a:p>
            <a:r>
              <a:rPr lang="de-CH">
                <a:solidFill>
                  <a:srgbClr val="B50069"/>
                </a:solidFill>
              </a:rPr>
              <a:t>Contingency plans</a:t>
            </a:r>
          </a:p>
          <a:p>
            <a:r>
              <a:rPr lang="de-CH">
                <a:solidFill>
                  <a:srgbClr val="B50069"/>
                </a:solidFill>
              </a:rPr>
              <a:t>Reserves</a:t>
            </a:r>
          </a:p>
          <a:p>
            <a:r>
              <a:rPr lang="de-CH">
                <a:solidFill>
                  <a:srgbClr val="B50069"/>
                </a:solidFill>
              </a:rPr>
              <a:t>Contractual agreements</a:t>
            </a:r>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noFill/>
          <a:ln/>
        </p:spPr>
        <p:txBody>
          <a:bodyPr/>
          <a:lstStyle/>
          <a:p>
            <a:pPr algn="l"/>
            <a:r>
              <a:rPr lang="de-CH" u="sng"/>
              <a:t>Risk Response Control</a:t>
            </a:r>
          </a:p>
        </p:txBody>
      </p:sp>
      <p:graphicFrame>
        <p:nvGraphicFramePr>
          <p:cNvPr id="194563" name="Object 3">
            <a:hlinkClick r:id="" action="ppaction://ole?verb=0"/>
          </p:cNvPr>
          <p:cNvGraphicFramePr>
            <a:graphicFrameLocks/>
          </p:cNvGraphicFramePr>
          <p:nvPr/>
        </p:nvGraphicFramePr>
        <p:xfrm>
          <a:off x="685800" y="1943100"/>
          <a:ext cx="7797800" cy="2998788"/>
        </p:xfrm>
        <a:graphic>
          <a:graphicData uri="http://schemas.openxmlformats.org/presentationml/2006/ole">
            <p:oleObj spid="_x0000_s194568" name="Organization Chart" r:id="rId4" imgW="7797800" imgH="2998788" progId="">
              <p:embed followColorScheme="full"/>
            </p:oleObj>
          </a:graphicData>
        </a:graphic>
      </p:graphicFrame>
      <p:sp>
        <p:nvSpPr>
          <p:cNvPr id="194564" name="Rectangle 4"/>
          <p:cNvSpPr>
            <a:spLocks noChangeArrowheads="1"/>
          </p:cNvSpPr>
          <p:nvPr/>
        </p:nvSpPr>
        <p:spPr bwMode="auto">
          <a:xfrm>
            <a:off x="665163" y="5130800"/>
            <a:ext cx="7797800" cy="711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488" tIns="44450" rIns="90488" bIns="44450">
            <a:spAutoFit/>
          </a:bodyPr>
          <a:lstStyle/>
          <a:p>
            <a:r>
              <a:rPr lang="de-CH" sz="2000" b="1">
                <a:latin typeface="Arial" panose="020B0604020202020204" pitchFamily="34" charset="0"/>
              </a:rPr>
              <a:t>Risk response control involves responding to changes in risk over the life of the project.</a:t>
            </a:r>
          </a:p>
        </p:txBody>
      </p:sp>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96611"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96612"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96613"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196614" name="Rectangle 6"/>
          <p:cNvSpPr>
            <a:spLocks noGrp="1" noChangeArrowheads="1"/>
          </p:cNvSpPr>
          <p:nvPr>
            <p:ph type="title"/>
          </p:nvPr>
        </p:nvSpPr>
        <p:spPr>
          <a:xfrm>
            <a:off x="1508125" y="6350"/>
            <a:ext cx="5895975" cy="1133475"/>
          </a:xfrm>
          <a:noFill/>
          <a:ln/>
        </p:spPr>
        <p:txBody>
          <a:bodyPr wrap="none" anchor="t">
            <a:spAutoFit/>
          </a:bodyPr>
          <a:lstStyle/>
          <a:p>
            <a:pPr>
              <a:lnSpc>
                <a:spcPct val="95000"/>
              </a:lnSpc>
            </a:pPr>
            <a:r>
              <a:rPr lang="de-CH" sz="3600"/>
              <a:t>PHASE 4:  </a:t>
            </a:r>
            <a:br>
              <a:rPr lang="de-CH" sz="3600"/>
            </a:br>
            <a:r>
              <a:rPr lang="de-CH" sz="3600"/>
              <a:t>RISK RESPONSE CONTROL</a:t>
            </a:r>
          </a:p>
        </p:txBody>
      </p:sp>
      <p:sp>
        <p:nvSpPr>
          <p:cNvPr id="196615" name="Rectangle 7"/>
          <p:cNvSpPr>
            <a:spLocks noChangeArrowheads="1"/>
          </p:cNvSpPr>
          <p:nvPr/>
        </p:nvSpPr>
        <p:spPr bwMode="auto">
          <a:xfrm>
            <a:off x="573088" y="1403350"/>
            <a:ext cx="7732712" cy="52311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gn="just">
              <a:lnSpc>
                <a:spcPct val="85000"/>
              </a:lnSpc>
            </a:pPr>
            <a:r>
              <a:rPr lang="de-CH" sz="1800" b="1" dirty="0">
                <a:latin typeface="Arial" panose="020B0604020202020204" pitchFamily="34" charset="0"/>
              </a:rPr>
              <a:t>• </a:t>
            </a:r>
            <a:r>
              <a:rPr lang="de-CH" sz="1800" b="1" dirty="0" smtClean="0">
                <a:latin typeface="Arial" panose="020B0604020202020204" pitchFamily="34" charset="0"/>
              </a:rPr>
              <a:t>Execute the risk management plan from phase</a:t>
            </a: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latin typeface="Arial" panose="020B0604020202020204" pitchFamily="34" charset="0"/>
              </a:rPr>
              <a:t>     -Id, quantify and respond to any changes</a:t>
            </a:r>
          </a:p>
          <a:p>
            <a:pPr algn="just">
              <a:lnSpc>
                <a:spcPct val="85000"/>
              </a:lnSpc>
            </a:pPr>
            <a:r>
              <a:rPr lang="de-CH" sz="1800" b="1" dirty="0" smtClean="0">
                <a:latin typeface="Arial" panose="020B0604020202020204" pitchFamily="34" charset="0"/>
              </a:rPr>
              <a:t>        </a:t>
            </a:r>
          </a:p>
          <a:p>
            <a:pPr algn="just">
              <a:lnSpc>
                <a:spcPct val="85000"/>
              </a:lnSpc>
            </a:pPr>
            <a:r>
              <a:rPr lang="de-CH" sz="1800" b="1" dirty="0" smtClean="0">
                <a:latin typeface="Arial" panose="020B0604020202020204" pitchFamily="34" charset="0"/>
              </a:rPr>
              <a:t>  Execute </a:t>
            </a:r>
            <a:r>
              <a:rPr lang="de-CH" sz="1800" b="1" i="1" dirty="0" smtClean="0">
                <a:latin typeface="Arial" panose="020B0604020202020204" pitchFamily="34" charset="0"/>
              </a:rPr>
              <a:t>workarounds</a:t>
            </a:r>
            <a:r>
              <a:rPr lang="de-CH" sz="1800" b="1" dirty="0" smtClean="0">
                <a:latin typeface="Arial" panose="020B0604020202020204" pitchFamily="34" charset="0"/>
              </a:rPr>
              <a:t>  --  unplanned responses </a:t>
            </a: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latin typeface="Arial" panose="020B0604020202020204" pitchFamily="34" charset="0"/>
              </a:rPr>
              <a:t>   To negative events</a:t>
            </a:r>
          </a:p>
          <a:p>
            <a:pPr algn="just">
              <a:lnSpc>
                <a:spcPct val="85000"/>
              </a:lnSpc>
            </a:pPr>
            <a:r>
              <a:rPr lang="de-CH" sz="1800" b="1" dirty="0" smtClean="0">
                <a:latin typeface="Arial" panose="020B0604020202020204" pitchFamily="34" charset="0"/>
              </a:rPr>
              <a:t>     -Additional risk response development</a:t>
            </a: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latin typeface="Arial" panose="020B0604020202020204" pitchFamily="34" charset="0"/>
              </a:rPr>
              <a:t>•Current project database</a:t>
            </a: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latin typeface="Arial" panose="020B0604020202020204" pitchFamily="34" charset="0"/>
              </a:rPr>
              <a:t>     -Documenting on-going risks </a:t>
            </a: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latin typeface="Arial" panose="020B0604020202020204" pitchFamily="34" charset="0"/>
              </a:rPr>
              <a:t>•build historical databases</a:t>
            </a: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latin typeface="Arial" panose="020B0604020202020204" pitchFamily="34" charset="0"/>
              </a:rPr>
              <a:t>   </a:t>
            </a:r>
            <a:r>
              <a:rPr lang="de-CH" sz="1800" b="1" u="sng" dirty="0" smtClean="0">
                <a:latin typeface="Arial" panose="020B0604020202020204" pitchFamily="34" charset="0"/>
              </a:rPr>
              <a:t>Reliable</a:t>
            </a:r>
            <a:r>
              <a:rPr lang="de-CH" sz="1800" b="1" dirty="0" smtClean="0">
                <a:latin typeface="Arial" panose="020B0604020202020204" pitchFamily="34" charset="0"/>
              </a:rPr>
              <a:t> data is hard to find!  Should consist of:</a:t>
            </a: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latin typeface="Arial" panose="020B0604020202020204" pitchFamily="34" charset="0"/>
              </a:rPr>
              <a:t>     -Recorded risk events</a:t>
            </a:r>
          </a:p>
          <a:p>
            <a:pPr algn="just">
              <a:lnSpc>
                <a:spcPct val="85000"/>
              </a:lnSpc>
            </a:pPr>
            <a:r>
              <a:rPr lang="de-CH" sz="1800" b="1" dirty="0" smtClean="0">
                <a:latin typeface="Arial" panose="020B0604020202020204" pitchFamily="34" charset="0"/>
              </a:rPr>
              <a:t>     -Experience on past projects (similar is preferred)</a:t>
            </a:r>
          </a:p>
          <a:p>
            <a:pPr algn="just">
              <a:lnSpc>
                <a:spcPct val="85000"/>
              </a:lnSpc>
            </a:pPr>
            <a:endParaRPr lang="de-CH" sz="1800" b="1" dirty="0" smtClean="0">
              <a:latin typeface="Arial" panose="020B0604020202020204" pitchFamily="34" charset="0"/>
            </a:endParaRPr>
          </a:p>
          <a:p>
            <a:pPr algn="just">
              <a:lnSpc>
                <a:spcPct val="85000"/>
              </a:lnSpc>
            </a:pPr>
            <a:endParaRPr lang="de-CH" sz="1800" b="1" dirty="0" smtClean="0">
              <a:latin typeface="Arial" panose="020B0604020202020204" pitchFamily="34" charset="0"/>
            </a:endParaRPr>
          </a:p>
          <a:p>
            <a:pPr algn="just">
              <a:lnSpc>
                <a:spcPct val="85000"/>
              </a:lnSpc>
            </a:pPr>
            <a:r>
              <a:rPr lang="de-CH" sz="1800" b="1" dirty="0" smtClean="0">
                <a:latin typeface="Arial" panose="020B0604020202020204" pitchFamily="34" charset="0"/>
              </a:rPr>
              <a:t>•Post-project assessment and archive update</a:t>
            </a:r>
            <a:endParaRPr lang="de-CH" sz="1800" b="1" dirty="0">
              <a:latin typeface="Arial" panose="020B0604020202020204" pitchFamily="34" charset="0"/>
            </a:endParaRPr>
          </a:p>
        </p:txBody>
      </p:sp>
    </p:spTree>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a:noFill/>
          <a:ln/>
        </p:spPr>
        <p:txBody>
          <a:bodyPr/>
          <a:lstStyle/>
          <a:p>
            <a:r>
              <a:rPr lang="de-CH"/>
              <a:t>Risk Response Control</a:t>
            </a:r>
          </a:p>
        </p:txBody>
      </p:sp>
      <p:sp>
        <p:nvSpPr>
          <p:cNvPr id="198659" name="Rectangle 3"/>
          <p:cNvSpPr>
            <a:spLocks noGrp="1" noChangeArrowheads="1"/>
          </p:cNvSpPr>
          <p:nvPr>
            <p:ph type="body" idx="1"/>
          </p:nvPr>
        </p:nvSpPr>
        <p:spPr>
          <a:noFill/>
          <a:ln/>
        </p:spPr>
        <p:txBody>
          <a:bodyPr/>
          <a:lstStyle/>
          <a:p>
            <a:r>
              <a:rPr lang="de-CH"/>
              <a:t>Respond to the changes in project risk over the life of the project</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98659">
                                            <p:txEl>
                                              <p:pRg st="0" end="0"/>
                                            </p:txEl>
                                          </p:spTgt>
                                        </p:tgtEl>
                                        <p:attrNameLst>
                                          <p:attrName>style.visibility</p:attrName>
                                        </p:attrNameLst>
                                      </p:cBhvr>
                                      <p:to>
                                        <p:strVal val="visible"/>
                                      </p:to>
                                    </p:set>
                                    <p:anim calcmode="lin" valueType="num">
                                      <p:cBhvr additive="base">
                                        <p:cTn id="7" dur="500" fill="hold"/>
                                        <p:tgtEl>
                                          <p:spTgt spid="19865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8659">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8659" grpId="0" build="p"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noFill/>
          <a:ln/>
        </p:spPr>
        <p:txBody>
          <a:bodyPr/>
          <a:lstStyle/>
          <a:p>
            <a:pPr algn="l"/>
            <a:r>
              <a:rPr lang="de-CH" u="sng"/>
              <a:t>Risk Response Control - Inputs</a:t>
            </a:r>
          </a:p>
        </p:txBody>
      </p:sp>
      <p:sp>
        <p:nvSpPr>
          <p:cNvPr id="200707" name="Rectangle 3"/>
          <p:cNvSpPr>
            <a:spLocks noGrp="1" noChangeArrowheads="1"/>
          </p:cNvSpPr>
          <p:nvPr>
            <p:ph type="body" idx="1"/>
          </p:nvPr>
        </p:nvSpPr>
        <p:spPr>
          <a:noFill/>
          <a:ln/>
        </p:spPr>
        <p:txBody>
          <a:bodyPr/>
          <a:lstStyle/>
          <a:p>
            <a:r>
              <a:rPr lang="de-CH">
                <a:solidFill>
                  <a:srgbClr val="00279F"/>
                </a:solidFill>
              </a:rPr>
              <a:t>Risk management plan</a:t>
            </a:r>
          </a:p>
          <a:p>
            <a:r>
              <a:rPr lang="de-CH">
                <a:solidFill>
                  <a:srgbClr val="00279F"/>
                </a:solidFill>
              </a:rPr>
              <a:t>Actual risk events</a:t>
            </a:r>
          </a:p>
          <a:p>
            <a:r>
              <a:rPr lang="de-CH">
                <a:solidFill>
                  <a:srgbClr val="00279F"/>
                </a:solidFill>
              </a:rPr>
              <a:t>Additional risk identification</a:t>
            </a:r>
          </a:p>
        </p:txBody>
      </p:sp>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xfrm>
            <a:off x="685800" y="609600"/>
            <a:ext cx="8001000" cy="1143000"/>
          </a:xfrm>
          <a:noFill/>
          <a:ln/>
        </p:spPr>
        <p:txBody>
          <a:bodyPr/>
          <a:lstStyle/>
          <a:p>
            <a:pPr algn="l"/>
            <a:r>
              <a:rPr lang="de-CH"/>
              <a:t>Risk Response Control</a:t>
            </a:r>
            <a:br>
              <a:rPr lang="de-CH"/>
            </a:br>
            <a:r>
              <a:rPr lang="de-CH"/>
              <a:t>Tools and Techniques</a:t>
            </a:r>
          </a:p>
        </p:txBody>
      </p:sp>
      <p:sp>
        <p:nvSpPr>
          <p:cNvPr id="202755" name="Rectangle 3"/>
          <p:cNvSpPr>
            <a:spLocks noGrp="1" noChangeArrowheads="1"/>
          </p:cNvSpPr>
          <p:nvPr>
            <p:ph type="body" idx="1"/>
          </p:nvPr>
        </p:nvSpPr>
        <p:spPr>
          <a:xfrm>
            <a:off x="685800" y="2433638"/>
            <a:ext cx="7772400" cy="3662362"/>
          </a:xfrm>
          <a:noFill/>
          <a:ln/>
        </p:spPr>
        <p:txBody>
          <a:bodyPr/>
          <a:lstStyle/>
          <a:p>
            <a:r>
              <a:rPr lang="de-CH"/>
              <a:t>Workarounds</a:t>
            </a:r>
          </a:p>
          <a:p>
            <a:pPr lvl="1"/>
            <a:r>
              <a:rPr lang="de-CH"/>
              <a:t>Unplanned responses to unforeseen risks that actually occur</a:t>
            </a:r>
          </a:p>
          <a:p>
            <a:r>
              <a:rPr lang="de-CH"/>
              <a:t>Additional risk response development</a:t>
            </a:r>
          </a:p>
          <a:p>
            <a:pPr lvl="1"/>
            <a:r>
              <a:rPr lang="de-CH"/>
              <a:t>Revisions to the response, if it proves inadequate</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2755">
                                            <p:txEl>
                                              <p:pRg st="0" end="0"/>
                                            </p:txEl>
                                          </p:spTgt>
                                        </p:tgtEl>
                                        <p:attrNameLst>
                                          <p:attrName>style.visibility</p:attrName>
                                        </p:attrNameLst>
                                      </p:cBhvr>
                                      <p:to>
                                        <p:strVal val="visible"/>
                                      </p:to>
                                    </p:set>
                                    <p:anim calcmode="lin" valueType="num">
                                      <p:cBhvr additive="base">
                                        <p:cTn id="7" dur="500" fill="hold"/>
                                        <p:tgtEl>
                                          <p:spTgt spid="20275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2755">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02755">
                                            <p:txEl>
                                              <p:pRg st="1" end="1"/>
                                            </p:txEl>
                                          </p:spTgt>
                                        </p:tgtEl>
                                        <p:attrNameLst>
                                          <p:attrName>style.visibility</p:attrName>
                                        </p:attrNameLst>
                                      </p:cBhvr>
                                      <p:to>
                                        <p:strVal val="visible"/>
                                      </p:to>
                                    </p:set>
                                    <p:anim calcmode="lin" valueType="num">
                                      <p:cBhvr additive="base">
                                        <p:cTn id="11" dur="500" fill="hold"/>
                                        <p:tgtEl>
                                          <p:spTgt spid="202755">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02755">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02755">
                                            <p:txEl>
                                              <p:pRg st="2" end="2"/>
                                            </p:txEl>
                                          </p:spTgt>
                                        </p:tgtEl>
                                        <p:attrNameLst>
                                          <p:attrName>style.visibility</p:attrName>
                                        </p:attrNameLst>
                                      </p:cBhvr>
                                      <p:to>
                                        <p:strVal val="visible"/>
                                      </p:to>
                                    </p:set>
                                    <p:anim calcmode="lin" valueType="num">
                                      <p:cBhvr additive="base">
                                        <p:cTn id="17" dur="500" fill="hold"/>
                                        <p:tgtEl>
                                          <p:spTgt spid="202755">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02755">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202755">
                                            <p:txEl>
                                              <p:pRg st="3" end="3"/>
                                            </p:txEl>
                                          </p:spTgt>
                                        </p:tgtEl>
                                        <p:attrNameLst>
                                          <p:attrName>style.visibility</p:attrName>
                                        </p:attrNameLst>
                                      </p:cBhvr>
                                      <p:to>
                                        <p:strVal val="visible"/>
                                      </p:to>
                                    </p:set>
                                    <p:anim calcmode="lin" valueType="num">
                                      <p:cBhvr additive="base">
                                        <p:cTn id="21" dur="500" fill="hold"/>
                                        <p:tgtEl>
                                          <p:spTgt spid="202755">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02755">
                                            <p:txEl>
                                              <p:pRg st="3" end="3"/>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2755"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noFill/>
          <a:ln/>
        </p:spPr>
        <p:txBody>
          <a:bodyPr/>
          <a:lstStyle/>
          <a:p>
            <a:pPr algn="l"/>
            <a:r>
              <a:rPr lang="de-CH"/>
              <a:t>Risk Response Control - Outputs</a:t>
            </a:r>
          </a:p>
        </p:txBody>
      </p:sp>
      <p:sp>
        <p:nvSpPr>
          <p:cNvPr id="204803" name="Rectangle 3"/>
          <p:cNvSpPr>
            <a:spLocks noGrp="1" noChangeArrowheads="1"/>
          </p:cNvSpPr>
          <p:nvPr>
            <p:ph type="body" idx="1"/>
          </p:nvPr>
        </p:nvSpPr>
        <p:spPr>
          <a:noFill/>
          <a:ln/>
        </p:spPr>
        <p:txBody>
          <a:bodyPr/>
          <a:lstStyle/>
          <a:p>
            <a:r>
              <a:rPr lang="de-CH"/>
              <a:t>Corrective action</a:t>
            </a:r>
          </a:p>
          <a:p>
            <a:pPr lvl="1"/>
            <a:r>
              <a:rPr lang="de-CH"/>
              <a:t>Implementing the risk management plan when the risk occurs</a:t>
            </a:r>
          </a:p>
          <a:p>
            <a:r>
              <a:rPr lang="de-CH"/>
              <a:t>Updates to risk management plan</a:t>
            </a:r>
          </a:p>
          <a:p>
            <a:pPr lvl="1"/>
            <a:r>
              <a:rPr lang="de-CH"/>
              <a:t>Revisions to the risk management plan as circumstances require</a:t>
            </a:r>
          </a:p>
          <a:p>
            <a:pPr lvl="2"/>
            <a:r>
              <a:rPr lang="de-CH"/>
              <a:t>Risk never materializes</a:t>
            </a:r>
          </a:p>
          <a:p>
            <a:pPr lvl="2"/>
            <a:r>
              <a:rPr lang="de-CH"/>
              <a:t>Probability of occurrence is reduced</a:t>
            </a: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4803">
                                            <p:txEl>
                                              <p:pRg st="0" end="0"/>
                                            </p:txEl>
                                          </p:spTgt>
                                        </p:tgtEl>
                                        <p:attrNameLst>
                                          <p:attrName>style.visibility</p:attrName>
                                        </p:attrNameLst>
                                      </p:cBhvr>
                                      <p:to>
                                        <p:strVal val="visible"/>
                                      </p:to>
                                    </p:set>
                                    <p:anim calcmode="lin" valueType="num">
                                      <p:cBhvr additive="base">
                                        <p:cTn id="7" dur="500" fill="hold"/>
                                        <p:tgtEl>
                                          <p:spTgt spid="20480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480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04803">
                                            <p:txEl>
                                              <p:pRg st="1" end="1"/>
                                            </p:txEl>
                                          </p:spTgt>
                                        </p:tgtEl>
                                        <p:attrNameLst>
                                          <p:attrName>style.visibility</p:attrName>
                                        </p:attrNameLst>
                                      </p:cBhvr>
                                      <p:to>
                                        <p:strVal val="visible"/>
                                      </p:to>
                                    </p:set>
                                    <p:anim calcmode="lin" valueType="num">
                                      <p:cBhvr additive="base">
                                        <p:cTn id="11" dur="500" fill="hold"/>
                                        <p:tgtEl>
                                          <p:spTgt spid="204803">
                                            <p:txEl>
                                              <p:pRg st="1" end="1"/>
                                            </p:txEl>
                                          </p:spTgt>
                                        </p:tgtEl>
                                        <p:attrNameLst>
                                          <p:attrName>ppt_x</p:attrName>
                                        </p:attrNameLst>
                                      </p:cBhvr>
                                      <p:tavLst>
                                        <p:tav tm="0">
                                          <p:val>
                                            <p:strVal val="1+#ppt_w/2"/>
                                          </p:val>
                                        </p:tav>
                                        <p:tav tm="100000">
                                          <p:val>
                                            <p:strVal val="#ppt_x"/>
                                          </p:val>
                                        </p:tav>
                                      </p:tavLst>
                                    </p:anim>
                                    <p:anim calcmode="lin" valueType="num">
                                      <p:cBhvr additive="base">
                                        <p:cTn id="12" dur="500" fill="hold"/>
                                        <p:tgtEl>
                                          <p:spTgt spid="20480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2" fill="hold" grpId="0" nodeType="clickEffect">
                                  <p:stCondLst>
                                    <p:cond delay="0"/>
                                  </p:stCondLst>
                                  <p:childTnLst>
                                    <p:set>
                                      <p:cBhvr>
                                        <p:cTn id="16" dur="1" fill="hold">
                                          <p:stCondLst>
                                            <p:cond delay="0"/>
                                          </p:stCondLst>
                                        </p:cTn>
                                        <p:tgtEl>
                                          <p:spTgt spid="204803">
                                            <p:txEl>
                                              <p:pRg st="2" end="2"/>
                                            </p:txEl>
                                          </p:spTgt>
                                        </p:tgtEl>
                                        <p:attrNameLst>
                                          <p:attrName>style.visibility</p:attrName>
                                        </p:attrNameLst>
                                      </p:cBhvr>
                                      <p:to>
                                        <p:strVal val="visible"/>
                                      </p:to>
                                    </p:set>
                                    <p:anim calcmode="lin" valueType="num">
                                      <p:cBhvr additive="base">
                                        <p:cTn id="17" dur="500" fill="hold"/>
                                        <p:tgtEl>
                                          <p:spTgt spid="204803">
                                            <p:txEl>
                                              <p:pRg st="2" end="2"/>
                                            </p:txEl>
                                          </p:spTgt>
                                        </p:tgtEl>
                                        <p:attrNameLst>
                                          <p:attrName>ppt_x</p:attrName>
                                        </p:attrNameLst>
                                      </p:cBhvr>
                                      <p:tavLst>
                                        <p:tav tm="0">
                                          <p:val>
                                            <p:strVal val="1+#ppt_w/2"/>
                                          </p:val>
                                        </p:tav>
                                        <p:tav tm="100000">
                                          <p:val>
                                            <p:strVal val="#ppt_x"/>
                                          </p:val>
                                        </p:tav>
                                      </p:tavLst>
                                    </p:anim>
                                    <p:anim calcmode="lin" valueType="num">
                                      <p:cBhvr additive="base">
                                        <p:cTn id="18" dur="500" fill="hold"/>
                                        <p:tgtEl>
                                          <p:spTgt spid="204803">
                                            <p:txEl>
                                              <p:pRg st="2" end="2"/>
                                            </p:txEl>
                                          </p:spTgt>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204803">
                                            <p:txEl>
                                              <p:pRg st="3" end="3"/>
                                            </p:txEl>
                                          </p:spTgt>
                                        </p:tgtEl>
                                        <p:attrNameLst>
                                          <p:attrName>style.visibility</p:attrName>
                                        </p:attrNameLst>
                                      </p:cBhvr>
                                      <p:to>
                                        <p:strVal val="visible"/>
                                      </p:to>
                                    </p:set>
                                    <p:anim calcmode="lin" valueType="num">
                                      <p:cBhvr additive="base">
                                        <p:cTn id="21" dur="500" fill="hold"/>
                                        <p:tgtEl>
                                          <p:spTgt spid="204803">
                                            <p:txEl>
                                              <p:pRg st="3" end="3"/>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204803">
                                            <p:txEl>
                                              <p:pRg st="3" end="3"/>
                                            </p:txEl>
                                          </p:spTgt>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204803">
                                            <p:txEl>
                                              <p:pRg st="4" end="4"/>
                                            </p:txEl>
                                          </p:spTgt>
                                        </p:tgtEl>
                                        <p:attrNameLst>
                                          <p:attrName>style.visibility</p:attrName>
                                        </p:attrNameLst>
                                      </p:cBhvr>
                                      <p:to>
                                        <p:strVal val="visible"/>
                                      </p:to>
                                    </p:set>
                                    <p:anim calcmode="lin" valueType="num">
                                      <p:cBhvr additive="base">
                                        <p:cTn id="25" dur="500" fill="hold"/>
                                        <p:tgtEl>
                                          <p:spTgt spid="204803">
                                            <p:txEl>
                                              <p:pRg st="4" end="4"/>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04803">
                                            <p:txEl>
                                              <p:pRg st="4" end="4"/>
                                            </p:txEl>
                                          </p:spTgt>
                                        </p:tgtEl>
                                        <p:attrNameLst>
                                          <p:attrName>ppt_y</p:attrName>
                                        </p:attrNameLst>
                                      </p:cBhvr>
                                      <p:tavLst>
                                        <p:tav tm="0">
                                          <p:val>
                                            <p:strVal val="#ppt_y"/>
                                          </p:val>
                                        </p:tav>
                                        <p:tav tm="100000">
                                          <p:val>
                                            <p:strVal val="#ppt_y"/>
                                          </p:val>
                                        </p:tav>
                                      </p:tavLst>
                                    </p:anim>
                                  </p:childTnLst>
                                </p:cTn>
                              </p:par>
                              <p:par>
                                <p:cTn id="27" presetID="2" presetClass="entr" presetSubtype="2" fill="hold" grpId="0" nodeType="withEffect">
                                  <p:stCondLst>
                                    <p:cond delay="0"/>
                                  </p:stCondLst>
                                  <p:childTnLst>
                                    <p:set>
                                      <p:cBhvr>
                                        <p:cTn id="28" dur="1" fill="hold">
                                          <p:stCondLst>
                                            <p:cond delay="0"/>
                                          </p:stCondLst>
                                        </p:cTn>
                                        <p:tgtEl>
                                          <p:spTgt spid="204803">
                                            <p:txEl>
                                              <p:pRg st="5" end="5"/>
                                            </p:txEl>
                                          </p:spTgt>
                                        </p:tgtEl>
                                        <p:attrNameLst>
                                          <p:attrName>style.visibility</p:attrName>
                                        </p:attrNameLst>
                                      </p:cBhvr>
                                      <p:to>
                                        <p:strVal val="visible"/>
                                      </p:to>
                                    </p:set>
                                    <p:anim calcmode="lin" valueType="num">
                                      <p:cBhvr additive="base">
                                        <p:cTn id="29" dur="500" fill="hold"/>
                                        <p:tgtEl>
                                          <p:spTgt spid="204803">
                                            <p:txEl>
                                              <p:pRg st="5" end="5"/>
                                            </p:txEl>
                                          </p:spTgt>
                                        </p:tgtEl>
                                        <p:attrNameLst>
                                          <p:attrName>ppt_x</p:attrName>
                                        </p:attrNameLst>
                                      </p:cBhvr>
                                      <p:tavLst>
                                        <p:tav tm="0">
                                          <p:val>
                                            <p:strVal val="1+#ppt_w/2"/>
                                          </p:val>
                                        </p:tav>
                                        <p:tav tm="100000">
                                          <p:val>
                                            <p:strVal val="#ppt_x"/>
                                          </p:val>
                                        </p:tav>
                                      </p:tavLst>
                                    </p:anim>
                                    <p:anim calcmode="lin" valueType="num">
                                      <p:cBhvr additive="base">
                                        <p:cTn id="30" dur="500" fill="hold"/>
                                        <p:tgtEl>
                                          <p:spTgt spid="204803">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3" grpId="0" build="p" autoUpdateAnimBg="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noFill/>
          <a:ln/>
        </p:spPr>
        <p:txBody>
          <a:bodyPr/>
          <a:lstStyle/>
          <a:p>
            <a:pPr algn="l"/>
            <a:r>
              <a:rPr lang="de-CH" u="sng"/>
              <a:t>Risk Documentation</a:t>
            </a:r>
          </a:p>
        </p:txBody>
      </p:sp>
      <p:sp>
        <p:nvSpPr>
          <p:cNvPr id="206851" name="Rectangle 3"/>
          <p:cNvSpPr>
            <a:spLocks noGrp="1" noChangeArrowheads="1"/>
          </p:cNvSpPr>
          <p:nvPr>
            <p:ph type="body" idx="1"/>
          </p:nvPr>
        </p:nvSpPr>
        <p:spPr>
          <a:xfrm>
            <a:off x="685800" y="1600200"/>
            <a:ext cx="7772400" cy="4114800"/>
          </a:xfrm>
          <a:noFill/>
          <a:ln/>
        </p:spPr>
        <p:txBody>
          <a:bodyPr/>
          <a:lstStyle/>
          <a:p>
            <a:pPr>
              <a:buFontTx/>
              <a:buNone/>
            </a:pPr>
            <a:r>
              <a:rPr lang="de-CH" dirty="0"/>
              <a:t>Historical database</a:t>
            </a:r>
          </a:p>
          <a:p>
            <a:pPr>
              <a:buFontTx/>
              <a:buNone/>
            </a:pPr>
            <a:r>
              <a:rPr lang="de-CH" dirty="0"/>
              <a:t>Current project database</a:t>
            </a:r>
          </a:p>
          <a:p>
            <a:pPr>
              <a:buFontTx/>
              <a:buNone/>
            </a:pPr>
            <a:r>
              <a:rPr lang="de-CH" dirty="0"/>
              <a:t>Post project assessment and archive update</a:t>
            </a:r>
          </a:p>
          <a:p>
            <a:pPr lvl="1">
              <a:buFontTx/>
              <a:buChar char="•"/>
            </a:pPr>
            <a:r>
              <a:rPr lang="de-CH" dirty="0"/>
              <a:t>Lessons learned</a:t>
            </a:r>
          </a:p>
          <a:p>
            <a:pPr lvl="1">
              <a:buFontTx/>
              <a:buChar char="•"/>
            </a:pPr>
            <a:r>
              <a:rPr lang="de-CH" dirty="0"/>
              <a:t>Plan variances</a:t>
            </a:r>
          </a:p>
          <a:p>
            <a:pPr lvl="1">
              <a:buFontTx/>
              <a:buChar char="•"/>
            </a:pPr>
            <a:r>
              <a:rPr lang="de-CH" dirty="0"/>
              <a:t>Actuals</a:t>
            </a:r>
          </a:p>
          <a:p>
            <a:pPr lvl="1">
              <a:buFontTx/>
              <a:buChar char="•"/>
            </a:pPr>
            <a:r>
              <a:rPr lang="de-CH" dirty="0"/>
              <a:t>Methods, tools and techniques</a:t>
            </a:r>
          </a:p>
          <a:p>
            <a:pPr lvl="1">
              <a:buFontTx/>
              <a:buChar char="•"/>
            </a:pPr>
            <a:r>
              <a:rPr lang="de-CH" dirty="0"/>
              <a:t>Case studies </a:t>
            </a:r>
          </a:p>
        </p:txBody>
      </p:sp>
    </p:spTree>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noFill/>
          <a:ln/>
        </p:spPr>
        <p:txBody>
          <a:bodyPr/>
          <a:lstStyle/>
          <a:p>
            <a:pPr algn="l"/>
            <a:r>
              <a:rPr lang="de-CH"/>
              <a:t>When Should Risk Assessments be </a:t>
            </a:r>
            <a:r>
              <a:rPr lang="de-CH" u="sng"/>
              <a:t>Carried Out?</a:t>
            </a:r>
          </a:p>
        </p:txBody>
      </p:sp>
      <p:sp>
        <p:nvSpPr>
          <p:cNvPr id="210947" name="Rectangle 3"/>
          <p:cNvSpPr>
            <a:spLocks noGrp="1" noChangeArrowheads="1"/>
          </p:cNvSpPr>
          <p:nvPr>
            <p:ph type="body" idx="1"/>
          </p:nvPr>
        </p:nvSpPr>
        <p:spPr>
          <a:noFill/>
          <a:ln/>
        </p:spPr>
        <p:txBody>
          <a:bodyPr/>
          <a:lstStyle/>
          <a:p>
            <a:pPr algn="just">
              <a:buFontTx/>
              <a:buNone/>
            </a:pPr>
            <a:endParaRPr lang="de-CH" dirty="0"/>
          </a:p>
          <a:p>
            <a:pPr algn="just">
              <a:buFontTx/>
              <a:buNone/>
            </a:pPr>
            <a:r>
              <a:rPr lang="de-CH" b="1" dirty="0">
                <a:solidFill>
                  <a:srgbClr val="00279F"/>
                </a:solidFill>
              </a:rPr>
              <a:t>Risk assessments should be carried out </a:t>
            </a:r>
          </a:p>
          <a:p>
            <a:pPr algn="just">
              <a:buFontTx/>
              <a:buNone/>
            </a:pPr>
            <a:r>
              <a:rPr lang="de-CH" b="1" u="sng" dirty="0">
                <a:solidFill>
                  <a:srgbClr val="00279F"/>
                </a:solidFill>
              </a:rPr>
              <a:t>as early as possible</a:t>
            </a:r>
            <a:r>
              <a:rPr lang="de-CH" b="1" dirty="0">
                <a:solidFill>
                  <a:srgbClr val="00279F"/>
                </a:solidFill>
              </a:rPr>
              <a:t> and then </a:t>
            </a:r>
            <a:r>
              <a:rPr lang="de-CH" b="1" u="sng" dirty="0">
                <a:solidFill>
                  <a:srgbClr val="00279F"/>
                </a:solidFill>
              </a:rPr>
              <a:t>continuously</a:t>
            </a:r>
            <a:r>
              <a:rPr lang="de-CH" b="1" dirty="0">
                <a:solidFill>
                  <a:srgbClr val="00279F"/>
                </a:solidFill>
              </a:rPr>
              <a:t>.</a:t>
            </a:r>
          </a:p>
        </p:txBody>
      </p:sp>
    </p:spTree>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noFill/>
          <a:ln/>
        </p:spPr>
        <p:txBody>
          <a:bodyPr/>
          <a:lstStyle/>
          <a:p>
            <a:pPr algn="l"/>
            <a:r>
              <a:rPr lang="de-CH" i="1" u="sng"/>
              <a:t>Don’t take the risk if...</a:t>
            </a:r>
          </a:p>
        </p:txBody>
      </p:sp>
      <p:sp>
        <p:nvSpPr>
          <p:cNvPr id="212995" name="Rectangle 3"/>
          <p:cNvSpPr>
            <a:spLocks noGrp="1" noChangeArrowheads="1"/>
          </p:cNvSpPr>
          <p:nvPr>
            <p:ph type="body" idx="1"/>
          </p:nvPr>
        </p:nvSpPr>
        <p:spPr>
          <a:noFill/>
          <a:ln/>
        </p:spPr>
        <p:txBody>
          <a:bodyPr/>
          <a:lstStyle/>
          <a:p>
            <a:pPr algn="just"/>
            <a:r>
              <a:rPr lang="de-CH" dirty="0">
                <a:solidFill>
                  <a:srgbClr val="00279F"/>
                </a:solidFill>
              </a:rPr>
              <a:t>the organization cannot afford to lose.</a:t>
            </a:r>
          </a:p>
          <a:p>
            <a:pPr algn="just"/>
            <a:r>
              <a:rPr lang="de-CH" dirty="0">
                <a:solidFill>
                  <a:srgbClr val="00279F"/>
                </a:solidFill>
              </a:rPr>
              <a:t>the exposure to the outcome is too great.</a:t>
            </a:r>
          </a:p>
          <a:p>
            <a:pPr algn="just"/>
            <a:r>
              <a:rPr lang="de-CH" dirty="0">
                <a:solidFill>
                  <a:srgbClr val="00279F"/>
                </a:solidFill>
              </a:rPr>
              <a:t>the situation (or project) is not worth it.</a:t>
            </a:r>
          </a:p>
          <a:p>
            <a:pPr algn="just"/>
            <a:r>
              <a:rPr lang="de-CH" dirty="0">
                <a:solidFill>
                  <a:srgbClr val="00279F"/>
                </a:solidFill>
              </a:rPr>
              <a:t>the odds are not in the project’s favor.</a:t>
            </a:r>
          </a:p>
          <a:p>
            <a:pPr algn="just"/>
            <a:r>
              <a:rPr lang="de-CH" dirty="0">
                <a:solidFill>
                  <a:srgbClr val="00279F"/>
                </a:solidFill>
              </a:rPr>
              <a:t>the benefits are not clearly identified.</a:t>
            </a:r>
          </a:p>
          <a:p>
            <a:pPr algn="just"/>
            <a:r>
              <a:rPr lang="de-CH" dirty="0">
                <a:solidFill>
                  <a:srgbClr val="00279F"/>
                </a:solidFill>
              </a:rPr>
              <a:t>there appear to be a large number of acceptable alternatives.</a:t>
            </a:r>
          </a:p>
        </p:txBody>
      </p:sp>
    </p:spTree>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noFill/>
          <a:ln/>
        </p:spPr>
        <p:txBody>
          <a:bodyPr/>
          <a:lstStyle/>
          <a:p>
            <a:pPr algn="l"/>
            <a:r>
              <a:rPr lang="de-CH" i="1" u="sng"/>
              <a:t>Don’t take the risk if...</a:t>
            </a:r>
          </a:p>
        </p:txBody>
      </p:sp>
      <p:sp>
        <p:nvSpPr>
          <p:cNvPr id="215043" name="Rectangle 3"/>
          <p:cNvSpPr>
            <a:spLocks noGrp="1" noChangeArrowheads="1"/>
          </p:cNvSpPr>
          <p:nvPr>
            <p:ph type="body" idx="1"/>
          </p:nvPr>
        </p:nvSpPr>
        <p:spPr>
          <a:noFill/>
          <a:ln/>
        </p:spPr>
        <p:txBody>
          <a:bodyPr/>
          <a:lstStyle/>
          <a:p>
            <a:pPr algn="just"/>
            <a:r>
              <a:rPr lang="de-CH" dirty="0"/>
              <a:t>the risk does not achieve the project objective.</a:t>
            </a:r>
          </a:p>
          <a:p>
            <a:pPr algn="just"/>
            <a:r>
              <a:rPr lang="de-CH" dirty="0"/>
              <a:t>the expected value from baseline assumptions is negative.</a:t>
            </a:r>
          </a:p>
          <a:p>
            <a:pPr algn="just"/>
            <a:r>
              <a:rPr lang="de-CH" dirty="0"/>
              <a:t>the data is unorganized, without structure or pattern.</a:t>
            </a:r>
          </a:p>
          <a:p>
            <a:pPr algn="just"/>
            <a:r>
              <a:rPr lang="de-CH" dirty="0"/>
              <a:t>there is not enough data to understand the results.</a:t>
            </a:r>
          </a:p>
          <a:p>
            <a:pPr algn="just"/>
            <a:r>
              <a:rPr lang="de-CH" dirty="0"/>
              <a:t>a contingency plan for recovery is not in place should the results prove unsatisfactory.</a:t>
            </a:r>
          </a:p>
        </p:txBody>
      </p:sp>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8899" name="Rectangle 3"/>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8900" name="Rectangle 4"/>
          <p:cNvSpPr>
            <a:spLocks noChangeArrowheads="1"/>
          </p:cNvSpPr>
          <p:nvPr/>
        </p:nvSpPr>
        <p:spPr bwMode="auto">
          <a:xfrm>
            <a:off x="681038" y="6253163"/>
            <a:ext cx="1906587"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8901" name="Rectangle 5"/>
          <p:cNvSpPr>
            <a:spLocks noChangeArrowheads="1"/>
          </p:cNvSpPr>
          <p:nvPr/>
        </p:nvSpPr>
        <p:spPr bwMode="auto">
          <a:xfrm>
            <a:off x="3122613" y="6253163"/>
            <a:ext cx="2898775" cy="4587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08902" name="Rectangle 6"/>
          <p:cNvSpPr>
            <a:spLocks noGrp="1" noChangeArrowheads="1"/>
          </p:cNvSpPr>
          <p:nvPr>
            <p:ph type="title"/>
          </p:nvPr>
        </p:nvSpPr>
        <p:spPr>
          <a:xfrm>
            <a:off x="3238500" y="471488"/>
            <a:ext cx="2543175" cy="638175"/>
          </a:xfrm>
          <a:noFill/>
          <a:ln/>
        </p:spPr>
        <p:txBody>
          <a:bodyPr wrap="none" anchor="t">
            <a:spAutoFit/>
          </a:bodyPr>
          <a:lstStyle/>
          <a:p>
            <a:r>
              <a:rPr lang="de-CH" sz="3600"/>
              <a:t>SUMMARY</a:t>
            </a:r>
          </a:p>
        </p:txBody>
      </p:sp>
      <p:sp>
        <p:nvSpPr>
          <p:cNvPr id="208903" name="Rectangle 7"/>
          <p:cNvSpPr>
            <a:spLocks noChangeArrowheads="1"/>
          </p:cNvSpPr>
          <p:nvPr/>
        </p:nvSpPr>
        <p:spPr bwMode="auto">
          <a:xfrm>
            <a:off x="255588" y="1516063"/>
            <a:ext cx="8659812" cy="50742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63500" tIns="25400" rIns="63500" bIns="25400">
            <a:spAutoFit/>
          </a:bodyPr>
          <a:lstStyle>
            <a:lvl1pPr defTabSz="915988">
              <a:defRPr sz="2400">
                <a:solidFill>
                  <a:schemeClr val="tx1"/>
                </a:solidFill>
                <a:latin typeface="Times New Roman" panose="02020603050405020304" pitchFamily="18" charset="0"/>
              </a:defRPr>
            </a:lvl1pPr>
            <a:lvl2pPr defTabSz="915988">
              <a:defRPr sz="2400">
                <a:solidFill>
                  <a:schemeClr val="tx1"/>
                </a:solidFill>
                <a:latin typeface="Times New Roman" panose="02020603050405020304" pitchFamily="18" charset="0"/>
              </a:defRPr>
            </a:lvl2pPr>
            <a:lvl3pPr marL="915988" defTabSz="915988">
              <a:defRPr sz="2400">
                <a:solidFill>
                  <a:schemeClr val="tx1"/>
                </a:solidFill>
                <a:latin typeface="Times New Roman" panose="02020603050405020304" pitchFamily="18" charset="0"/>
              </a:defRPr>
            </a:lvl3pPr>
            <a:lvl4pPr marL="1373188" defTabSz="915988">
              <a:defRPr sz="2400">
                <a:solidFill>
                  <a:schemeClr val="tx1"/>
                </a:solidFill>
                <a:latin typeface="Times New Roman" panose="02020603050405020304" pitchFamily="18" charset="0"/>
              </a:defRPr>
            </a:lvl4pPr>
            <a:lvl5pPr marL="1831975" defTabSz="915988">
              <a:defRPr sz="2400">
                <a:solidFill>
                  <a:schemeClr val="tx1"/>
                </a:solidFill>
                <a:latin typeface="Times New Roman" panose="02020603050405020304" pitchFamily="18" charset="0"/>
              </a:defRPr>
            </a:lvl5pPr>
            <a:lvl6pPr marL="2289175" defTabSz="915988" fontAlgn="base">
              <a:spcBef>
                <a:spcPct val="0"/>
              </a:spcBef>
              <a:spcAft>
                <a:spcPct val="0"/>
              </a:spcAft>
              <a:defRPr sz="2400">
                <a:solidFill>
                  <a:schemeClr val="tx1"/>
                </a:solidFill>
                <a:latin typeface="Times New Roman" panose="02020603050405020304" pitchFamily="18" charset="0"/>
              </a:defRPr>
            </a:lvl6pPr>
            <a:lvl7pPr marL="2746375" defTabSz="915988" fontAlgn="base">
              <a:spcBef>
                <a:spcPct val="0"/>
              </a:spcBef>
              <a:spcAft>
                <a:spcPct val="0"/>
              </a:spcAft>
              <a:defRPr sz="2400">
                <a:solidFill>
                  <a:schemeClr val="tx1"/>
                </a:solidFill>
                <a:latin typeface="Times New Roman" panose="02020603050405020304" pitchFamily="18" charset="0"/>
              </a:defRPr>
            </a:lvl7pPr>
            <a:lvl8pPr marL="3203575" defTabSz="915988" fontAlgn="base">
              <a:spcBef>
                <a:spcPct val="0"/>
              </a:spcBef>
              <a:spcAft>
                <a:spcPct val="0"/>
              </a:spcAft>
              <a:defRPr sz="2400">
                <a:solidFill>
                  <a:schemeClr val="tx1"/>
                </a:solidFill>
                <a:latin typeface="Times New Roman" panose="02020603050405020304" pitchFamily="18" charset="0"/>
              </a:defRPr>
            </a:lvl8pPr>
            <a:lvl9pPr marL="3660775" defTabSz="915988" fontAlgn="base">
              <a:spcBef>
                <a:spcPct val="0"/>
              </a:spcBef>
              <a:spcAft>
                <a:spcPct val="0"/>
              </a:spcAft>
              <a:defRPr sz="2400">
                <a:solidFill>
                  <a:schemeClr val="tx1"/>
                </a:solidFill>
                <a:latin typeface="Times New Roman" panose="02020603050405020304" pitchFamily="18" charset="0"/>
              </a:defRPr>
            </a:lvl9pPr>
          </a:lstStyle>
          <a:p>
            <a:pPr>
              <a:lnSpc>
                <a:spcPct val="85000"/>
              </a:lnSpc>
            </a:pPr>
            <a:r>
              <a:rPr lang="de-CH" dirty="0" smtClean="0">
                <a:latin typeface="Arial" panose="020B0604020202020204" pitchFamily="34" charset="0"/>
              </a:rPr>
              <a:t>Projects are launched to take advantage of opportunities,</a:t>
            </a:r>
          </a:p>
          <a:p>
            <a:pPr>
              <a:lnSpc>
                <a:spcPct val="85000"/>
              </a:lnSpc>
            </a:pPr>
            <a:r>
              <a:rPr lang="de-CH" dirty="0" smtClean="0">
                <a:latin typeface="Arial" panose="020B0604020202020204" pitchFamily="34" charset="0"/>
              </a:rPr>
              <a:t>But opportunities are associated with uncertainties which</a:t>
            </a:r>
          </a:p>
          <a:p>
            <a:pPr>
              <a:lnSpc>
                <a:spcPct val="85000"/>
              </a:lnSpc>
            </a:pPr>
            <a:r>
              <a:rPr lang="de-CH" dirty="0" smtClean="0">
                <a:latin typeface="Arial" panose="020B0604020202020204" pitchFamily="34" charset="0"/>
              </a:rPr>
              <a:t>Have risks attached</a:t>
            </a:r>
          </a:p>
          <a:p>
            <a:pPr>
              <a:lnSpc>
                <a:spcPct val="85000"/>
              </a:lnSpc>
            </a:pPr>
            <a:endParaRPr lang="de-CH" dirty="0" smtClean="0">
              <a:latin typeface="Arial" panose="020B0604020202020204" pitchFamily="34" charset="0"/>
            </a:endParaRPr>
          </a:p>
          <a:p>
            <a:pPr>
              <a:lnSpc>
                <a:spcPct val="85000"/>
              </a:lnSpc>
            </a:pPr>
            <a:r>
              <a:rPr lang="de-CH" dirty="0" smtClean="0">
                <a:latin typeface="Arial" panose="020B0604020202020204" pitchFamily="34" charset="0"/>
              </a:rPr>
              <a:t>Risk can never be 100% eliminated</a:t>
            </a:r>
          </a:p>
          <a:p>
            <a:pPr>
              <a:lnSpc>
                <a:spcPct val="85000"/>
              </a:lnSpc>
            </a:pPr>
            <a:endParaRPr lang="de-CH" dirty="0" smtClean="0">
              <a:latin typeface="Arial" panose="020B0604020202020204" pitchFamily="34" charset="0"/>
            </a:endParaRPr>
          </a:p>
          <a:p>
            <a:pPr>
              <a:lnSpc>
                <a:spcPct val="85000"/>
              </a:lnSpc>
            </a:pPr>
            <a:r>
              <a:rPr lang="de-CH" dirty="0" smtClean="0">
                <a:latin typeface="Arial" panose="020B0604020202020204" pitchFamily="34" charset="0"/>
              </a:rPr>
              <a:t>For the project to be viable, the expected value resulting</a:t>
            </a:r>
          </a:p>
          <a:p>
            <a:pPr>
              <a:lnSpc>
                <a:spcPct val="85000"/>
              </a:lnSpc>
            </a:pPr>
            <a:r>
              <a:rPr lang="de-CH" dirty="0" smtClean="0">
                <a:latin typeface="Arial" panose="020B0604020202020204" pitchFamily="34" charset="0"/>
              </a:rPr>
              <a:t>From a favorable probability of gain must be higher than</a:t>
            </a:r>
          </a:p>
          <a:p>
            <a:pPr>
              <a:lnSpc>
                <a:spcPct val="85000"/>
              </a:lnSpc>
            </a:pPr>
            <a:r>
              <a:rPr lang="de-CH" dirty="0" smtClean="0">
                <a:latin typeface="Arial" panose="020B0604020202020204" pitchFamily="34" charset="0"/>
              </a:rPr>
              <a:t>The consequences and probability of loss</a:t>
            </a:r>
          </a:p>
          <a:p>
            <a:pPr>
              <a:lnSpc>
                <a:spcPct val="85000"/>
              </a:lnSpc>
            </a:pPr>
            <a:endParaRPr lang="de-CH" dirty="0" smtClean="0">
              <a:latin typeface="Arial" panose="020B0604020202020204" pitchFamily="34" charset="0"/>
            </a:endParaRPr>
          </a:p>
          <a:p>
            <a:pPr>
              <a:lnSpc>
                <a:spcPct val="85000"/>
              </a:lnSpc>
            </a:pPr>
            <a:r>
              <a:rPr lang="de-CH" dirty="0" smtClean="0">
                <a:latin typeface="Arial" panose="020B0604020202020204" pitchFamily="34" charset="0"/>
              </a:rPr>
              <a:t>Therefore, the risks associated with a project must receive</a:t>
            </a:r>
          </a:p>
          <a:p>
            <a:pPr>
              <a:lnSpc>
                <a:spcPct val="85000"/>
              </a:lnSpc>
            </a:pPr>
            <a:r>
              <a:rPr lang="de-CH" dirty="0" smtClean="0">
                <a:latin typeface="Arial" panose="020B0604020202020204" pitchFamily="34" charset="0"/>
              </a:rPr>
              <a:t>Careful examination in the context of the organization's</a:t>
            </a:r>
          </a:p>
          <a:p>
            <a:pPr>
              <a:lnSpc>
                <a:spcPct val="85000"/>
              </a:lnSpc>
            </a:pPr>
            <a:r>
              <a:rPr lang="de-CH" dirty="0" smtClean="0">
                <a:latin typeface="Arial" panose="020B0604020202020204" pitchFamily="34" charset="0"/>
              </a:rPr>
              <a:t>Willingness or aversion to taking risks</a:t>
            </a:r>
          </a:p>
          <a:p>
            <a:pPr>
              <a:lnSpc>
                <a:spcPct val="85000"/>
              </a:lnSpc>
            </a:pPr>
            <a:endParaRPr lang="de-CH" dirty="0" smtClean="0">
              <a:latin typeface="Arial" panose="020B0604020202020204" pitchFamily="34" charset="0"/>
            </a:endParaRPr>
          </a:p>
          <a:p>
            <a:pPr>
              <a:lnSpc>
                <a:spcPct val="85000"/>
              </a:lnSpc>
            </a:pPr>
            <a:r>
              <a:rPr lang="de-CH" dirty="0" smtClean="0">
                <a:latin typeface="Arial" panose="020B0604020202020204" pitchFamily="34" charset="0"/>
              </a:rPr>
              <a:t>This is the domain of project risk management, which forms</a:t>
            </a:r>
          </a:p>
          <a:p>
            <a:pPr>
              <a:lnSpc>
                <a:spcPct val="85000"/>
              </a:lnSpc>
            </a:pPr>
            <a:r>
              <a:rPr lang="de-CH" dirty="0" smtClean="0">
                <a:latin typeface="Arial" panose="020B0604020202020204" pitchFamily="34" charset="0"/>
              </a:rPr>
              <a:t>A vital and integral part of project management</a:t>
            </a:r>
            <a:endParaRPr lang="de-CH" dirty="0">
              <a:latin typeface="Arial" panose="020B0604020202020204" pitchFamily="34" charset="0"/>
            </a:endParaRPr>
          </a:p>
        </p:txBody>
      </p:sp>
    </p:spTree>
  </p:cSld>
  <p:clrMapOvr>
    <a:masterClrMapping/>
  </p:clrMapOvr>
  <p:transition>
    <p:fade thruBlk="1"/>
  </p:transition>
  <p:timing>
    <p:tnLst>
      <p:par>
        <p:cTn id="1" dur="indefinite" restart="never" nodeType="tmRoot"/>
      </p:par>
    </p:tnLst>
  </p:timing>
</p:sld>
</file>

<file path=ppt/theme/theme1.xml><?xml version="1.0" encoding="utf-8"?>
<a:theme xmlns:a="http://schemas.openxmlformats.org/drawingml/2006/main" name="Standarddesign">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Standard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sm" len="sm"/>
          <a:tailEnd type="none" w="sm" len="sm"/>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de-CH" sz="2400" b="0"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Standard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tandard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tandard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tandard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451519760</TotalTime>
  <Pages>39</Pages>
  <Words>4655</Words>
  <Application>Microsoft Office PowerPoint</Application>
  <PresentationFormat>On-screen Show (4:3)</PresentationFormat>
  <Paragraphs>778</Paragraphs>
  <Slides>61</Slides>
  <Notes>59</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61</vt:i4>
      </vt:variant>
    </vt:vector>
  </HeadingPairs>
  <TitlesOfParts>
    <vt:vector size="65" baseType="lpstr">
      <vt:lpstr>Standarddesign</vt:lpstr>
      <vt:lpstr>Organization Chart</vt:lpstr>
      <vt:lpstr>Document</vt:lpstr>
      <vt:lpstr>Bitmap Image</vt:lpstr>
      <vt:lpstr>Quick Recap</vt:lpstr>
      <vt:lpstr>Slide 2</vt:lpstr>
      <vt:lpstr>Outputs</vt:lpstr>
      <vt:lpstr>Outputs</vt:lpstr>
      <vt:lpstr>Outputs</vt:lpstr>
      <vt:lpstr>Risk Quantification</vt:lpstr>
      <vt:lpstr>PHASE 2:  RISK QUANTIFICATION</vt:lpstr>
      <vt:lpstr>Risk Quantification - Inputs</vt:lpstr>
      <vt:lpstr>Risk Quantification Tools and Techniques</vt:lpstr>
      <vt:lpstr>RISK ANALYSIS TECHNIQUES</vt:lpstr>
      <vt:lpstr>SIMPLE PROBABILITY</vt:lpstr>
      <vt:lpstr>PROBABILITY EXAMPLE</vt:lpstr>
      <vt:lpstr>Expected Monetary Value (EMV)</vt:lpstr>
      <vt:lpstr>Expected Monitary Value Example </vt:lpstr>
      <vt:lpstr>EMV Example</vt:lpstr>
      <vt:lpstr>Descriptive Statistics</vt:lpstr>
      <vt:lpstr>Slide 17</vt:lpstr>
      <vt:lpstr>Approximations</vt:lpstr>
      <vt:lpstr>Exercise</vt:lpstr>
      <vt:lpstr>So What?</vt:lpstr>
      <vt:lpstr>Slide 21</vt:lpstr>
      <vt:lpstr>Slide 22</vt:lpstr>
      <vt:lpstr>BETA vs. TRIANGULAR DISTRIBUTIONS</vt:lpstr>
      <vt:lpstr>Simulation</vt:lpstr>
      <vt:lpstr>Monte Carlo</vt:lpstr>
      <vt:lpstr>Decision Trees</vt:lpstr>
      <vt:lpstr>UTILITY THEORY</vt:lpstr>
      <vt:lpstr>Expert Judgment</vt:lpstr>
      <vt:lpstr>QUALITY RISK</vt:lpstr>
      <vt:lpstr>SCHEDULE RISK</vt:lpstr>
      <vt:lpstr>SCHEDULE RISK  (CONT'D)</vt:lpstr>
      <vt:lpstr>SCHEDULE RISK  (CONT'D)</vt:lpstr>
      <vt:lpstr>Risk Quantification- Outputs</vt:lpstr>
      <vt:lpstr>Risk Response Development</vt:lpstr>
      <vt:lpstr>Risk Response Development</vt:lpstr>
      <vt:lpstr>Types of Responses</vt:lpstr>
      <vt:lpstr>PLANNING ALTERNATIVES</vt:lpstr>
      <vt:lpstr>AVOIDANCE</vt:lpstr>
      <vt:lpstr>ABSORPTION</vt:lpstr>
      <vt:lpstr>ADJUSTMENT</vt:lpstr>
      <vt:lpstr>DEFLECTION</vt:lpstr>
      <vt:lpstr>CONTINGENT PLANNING</vt:lpstr>
      <vt:lpstr>Types of Responses</vt:lpstr>
      <vt:lpstr>CONTRACT STRATEGY</vt:lpstr>
      <vt:lpstr>CONTRACT TYPE vs. RISK</vt:lpstr>
      <vt:lpstr>CONTRACT TYPE vs. RISK  (CONT'D)</vt:lpstr>
      <vt:lpstr>FAST-TRACKING</vt:lpstr>
      <vt:lpstr>Risk Response Development - Inputs</vt:lpstr>
      <vt:lpstr>Risk Response Development Tools and Techniques</vt:lpstr>
      <vt:lpstr>Risk Response Development - Outputs</vt:lpstr>
      <vt:lpstr>Risk Response Control</vt:lpstr>
      <vt:lpstr>PHASE 4:   RISK RESPONSE CONTROL</vt:lpstr>
      <vt:lpstr>Risk Response Control</vt:lpstr>
      <vt:lpstr>Risk Response Control - Inputs</vt:lpstr>
      <vt:lpstr>Risk Response Control Tools and Techniques</vt:lpstr>
      <vt:lpstr>Risk Response Control - Outputs</vt:lpstr>
      <vt:lpstr>Risk Documentation</vt:lpstr>
      <vt:lpstr>When Should Risk Assessments be Carried Out?</vt:lpstr>
      <vt:lpstr>Don’t take the risk if...</vt:lpstr>
      <vt:lpstr>Don’t take the risk if...</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Risk Management</dc:title>
  <dc:subject/>
  <dc:creator>Hateem</dc:creator>
  <cp:keywords/>
  <dc:description/>
  <cp:lastModifiedBy>NTS</cp:lastModifiedBy>
  <cp:revision>21</cp:revision>
  <cp:lastPrinted>2000-10-09T23:36:24Z</cp:lastPrinted>
  <dcterms:created xsi:type="dcterms:W3CDTF">1998-06-22T07:20:44Z</dcterms:created>
  <dcterms:modified xsi:type="dcterms:W3CDTF">2013-06-08T10:21:26Z</dcterms:modified>
</cp:coreProperties>
</file>