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1"/>
  </p:notesMasterIdLst>
  <p:handoutMasterIdLst>
    <p:handoutMasterId r:id="rId52"/>
  </p:handoutMasterIdLst>
  <p:sldIdLst>
    <p:sldId id="360" r:id="rId2"/>
    <p:sldId id="361" r:id="rId3"/>
    <p:sldId id="362" r:id="rId4"/>
    <p:sldId id="363" r:id="rId5"/>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x="9144000" cy="6858000" type="screen4x3"/>
  <p:notesSz cx="6858000" cy="9144000"/>
  <p:kinsoku lang="ja-JP" invalStChars="??,.ｷ:;?!????????樗)?]}&gt;ｻ???ｰ・???%??????????????????????!%),.:;?]}????????????????" invalEndChars="蒼(?[{&lt;ｫ????$$([\{??"/>
  <p:defaultTextStyle>
    <a:defPPr>
      <a:defRPr lang="de-CH"/>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autoAdjust="0"/>
    <p:restoredTop sz="90993" autoAdjust="0"/>
  </p:normalViewPr>
  <p:slideViewPr>
    <p:cSldViewPr>
      <p:cViewPr varScale="1">
        <p:scale>
          <a:sx n="40" d="100"/>
          <a:sy n="40" d="100"/>
        </p:scale>
        <p:origin x="-1613" y="-82"/>
      </p:cViewPr>
      <p:guideLst>
        <p:guide orient="horz" pos="2160"/>
        <p:guide pos="2880"/>
      </p:guideLst>
    </p:cSldViewPr>
  </p:slideViewPr>
  <p:outlineViewPr>
    <p:cViewPr>
      <p:scale>
        <a:sx n="33" d="100"/>
        <a:sy n="33" d="100"/>
      </p:scale>
      <p:origin x="0" y="4416"/>
    </p:cViewPr>
    <p:sldLst>
      <p:sld r:id="rId1"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224386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3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Tree>
    <p:extLst>
      <p:ext uri="{BB962C8B-B14F-4D97-AF65-F5344CB8AC3E}">
        <p14:creationId xmlns:p14="http://schemas.microsoft.com/office/powerpoint/2010/main" xmlns="" val="3052897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xfrm>
            <a:off x="3886200" y="8686800"/>
            <a:ext cx="2971800" cy="457200"/>
          </a:xfrm>
          <a:prstGeom prst="rect">
            <a:avLst/>
          </a:prstGeom>
          <a:ln/>
        </p:spPr>
        <p:txBody>
          <a:bodyPr/>
          <a:lstStyle/>
          <a:p>
            <a:fld id="{5B0F0058-5495-4863-A6B4-260070C3EE6D}" type="slidenum">
              <a:rPr lang="en-US">
                <a:solidFill>
                  <a:srgbClr val="000000"/>
                </a:solidFill>
              </a:rPr>
              <a:pPr/>
              <a:t>3</a:t>
            </a:fld>
            <a:endParaRPr lang="en-US">
              <a:solidFill>
                <a:srgbClr val="000000"/>
              </a:solidFill>
            </a:endParaRPr>
          </a:p>
        </p:txBody>
      </p:sp>
      <p:sp>
        <p:nvSpPr>
          <p:cNvPr id="47106" name="Rectangle 2"/>
          <p:cNvSpPr>
            <a:spLocks noGrp="1" noRot="1" noChangeAspect="1" noChangeArrowheads="1" noTextEdit="1"/>
          </p:cNvSpPr>
          <p:nvPr>
            <p:ph type="sldImg"/>
          </p:nvPr>
        </p:nvSpPr>
        <p:spPr>
          <a:xfrm>
            <a:off x="1150938" y="692150"/>
            <a:ext cx="4556125" cy="3416300"/>
          </a:xfrm>
          <a:ln/>
        </p:spPr>
      </p:sp>
      <p:sp>
        <p:nvSpPr>
          <p:cNvPr id="47107" name="Rectangle 3"/>
          <p:cNvSpPr>
            <a:spLocks noGrp="1" noChangeArrowheads="1"/>
          </p:cNvSpPr>
          <p:nvPr>
            <p:ph type="body" idx="1"/>
          </p:nvPr>
        </p:nvSpPr>
        <p:spPr/>
        <p:txBody>
          <a:bodyPr/>
          <a:lstStyle/>
          <a:p>
            <a:r>
              <a:rPr lang="en-US" dirty="0"/>
              <a:t>Communication Planning is a facilitating process for Planning processes.</a:t>
            </a:r>
          </a:p>
          <a:p>
            <a:r>
              <a:rPr lang="en-US" dirty="0"/>
              <a:t>Information Distribution is a facilitating process for Executing processes.</a:t>
            </a:r>
          </a:p>
          <a:p>
            <a:r>
              <a:rPr lang="en-US" dirty="0"/>
              <a:t>Performance Reporting is a core process for Controlling processes.</a:t>
            </a:r>
          </a:p>
          <a:p>
            <a:r>
              <a:rPr lang="en-US" dirty="0"/>
              <a:t>Administrative Closure is a core process for Closing processes.</a:t>
            </a:r>
          </a:p>
          <a:p>
            <a:r>
              <a:rPr lang="en-US" dirty="0"/>
              <a:t>Reference the PMBOK.</a:t>
            </a:r>
          </a:p>
        </p:txBody>
      </p:sp>
    </p:spTree>
    <p:extLst>
      <p:ext uri="{BB962C8B-B14F-4D97-AF65-F5344CB8AC3E}">
        <p14:creationId xmlns:p14="http://schemas.microsoft.com/office/powerpoint/2010/main" xmlns="" val="3457164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US"/>
          </a:p>
        </p:txBody>
      </p:sp>
      <p:sp>
        <p:nvSpPr>
          <p:cNvPr id="512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145579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en-US"/>
          </a:p>
        </p:txBody>
      </p:sp>
      <p:sp>
        <p:nvSpPr>
          <p:cNvPr id="717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73251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ln/>
        </p:spPr>
        <p:txBody>
          <a:bodyPr/>
          <a:lstStyle/>
          <a:p>
            <a:endParaRPr lang="en-US"/>
          </a:p>
        </p:txBody>
      </p:sp>
      <p:sp>
        <p:nvSpPr>
          <p:cNvPr id="921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68854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7"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8"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9"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7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43878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5" name="Rectangle 3"/>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41669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3"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4"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5"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6"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0756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1"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2"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3"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771281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459"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460"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461"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46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883738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07"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08"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09"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81002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idx="1"/>
          </p:nvPr>
        </p:nvSpPr>
        <p:spPr>
          <a:noFill/>
          <a:ln/>
        </p:spPr>
        <p:txBody>
          <a:bodyPr/>
          <a:lstStyle/>
          <a:p>
            <a:r>
              <a:rPr lang="de-CH" b="1"/>
              <a:t>Key Points:</a:t>
            </a:r>
          </a:p>
          <a:p>
            <a:endParaRPr lang="de-CH" b="1"/>
          </a:p>
          <a:p>
            <a:r>
              <a:rPr lang="de-CH"/>
              <a:t>Risk management is organized and developed around the generic systemic process outline of the PMBOK.  The major sections are the primary processes within Risk Management.  These processes all have suggested inputs, tools and techniques, and outputs.  This course will examine each of these areas.</a:t>
            </a:r>
          </a:p>
          <a:p>
            <a:endParaRPr lang="de-CH"/>
          </a:p>
          <a:p>
            <a:r>
              <a:rPr lang="de-CH"/>
              <a:t>The basic overview model of Risk Management will be shown. </a:t>
            </a:r>
          </a:p>
          <a:p>
            <a:endParaRPr lang="de-CH"/>
          </a:p>
        </p:txBody>
      </p:sp>
      <p:sp>
        <p:nvSpPr>
          <p:cNvPr id="2355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537912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cap="flat"/>
        </p:spPr>
      </p:sp>
      <p:sp>
        <p:nvSpPr>
          <p:cNvPr id="2560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97539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noFill/>
          <a:ln/>
        </p:spPr>
        <p:txBody>
          <a:bodyPr/>
          <a:lstStyle/>
          <a:p>
            <a:r>
              <a:rPr lang="de-CH" b="1"/>
              <a:t>Key Points:</a:t>
            </a:r>
          </a:p>
          <a:p>
            <a:r>
              <a:rPr lang="de-CH"/>
              <a:t>Positives to identifying risk....</a:t>
            </a:r>
          </a:p>
          <a:p>
            <a:endParaRPr lang="de-CH"/>
          </a:p>
          <a:p>
            <a:r>
              <a:rPr lang="de-CH"/>
              <a:t>........However....there is a downside to formal risk management......Next Slide</a:t>
            </a:r>
          </a:p>
          <a:p>
            <a:endParaRPr lang="de-CH"/>
          </a:p>
        </p:txBody>
      </p:sp>
      <p:sp>
        <p:nvSpPr>
          <p:cNvPr id="2765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88533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ln/>
        </p:spPr>
        <p:txBody>
          <a:bodyPr/>
          <a:lstStyle/>
          <a:p>
            <a:endParaRPr lang="en-US"/>
          </a:p>
        </p:txBody>
      </p:sp>
      <p:sp>
        <p:nvSpPr>
          <p:cNvPr id="2969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32758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ln/>
        </p:spPr>
        <p:txBody>
          <a:bodyPr/>
          <a:lstStyle/>
          <a:p>
            <a:endParaRPr lang="en-US"/>
          </a:p>
        </p:txBody>
      </p:sp>
      <p:sp>
        <p:nvSpPr>
          <p:cNvPr id="3174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479408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ln/>
        </p:spPr>
        <p:txBody>
          <a:bodyPr/>
          <a:lstStyle/>
          <a:p>
            <a:endParaRPr lang="en-US"/>
          </a:p>
        </p:txBody>
      </p:sp>
      <p:sp>
        <p:nvSpPr>
          <p:cNvPr id="3379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207317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noFill/>
          <a:ln/>
        </p:spPr>
        <p:txBody>
          <a:bodyPr/>
          <a:lstStyle/>
          <a:p>
            <a:r>
              <a:rPr lang="de-CH" b="1"/>
              <a:t>Key Points:</a:t>
            </a:r>
          </a:p>
          <a:p>
            <a:endParaRPr lang="de-CH" b="1"/>
          </a:p>
          <a:p>
            <a:r>
              <a:rPr lang="de-CH"/>
              <a:t>The scope for project risk management lies somewhere between the two extremes of total certainty and total uncertainty.</a:t>
            </a:r>
          </a:p>
          <a:p>
            <a:endParaRPr lang="de-CH"/>
          </a:p>
          <a:p>
            <a:r>
              <a:rPr lang="de-CH"/>
              <a:t>*Note: in this range the information to be sought is known.</a:t>
            </a:r>
          </a:p>
          <a:p>
            <a:endParaRPr lang="de-CH"/>
          </a:p>
          <a:p>
            <a:r>
              <a:rPr lang="de-CH"/>
              <a:t>The goal: Project Risk Management’s function is to move uncertainty away from risk and towards opportunity.</a:t>
            </a:r>
          </a:p>
          <a:p>
            <a:endParaRPr lang="de-CH"/>
          </a:p>
          <a:p>
            <a:r>
              <a:rPr lang="de-CH"/>
              <a:t>The purpose of risk management must be to influence the project planning so that both uncertainty-risk and amount-at-stake are reduced to acceptable levels throughout the project life cycle.</a:t>
            </a:r>
          </a:p>
          <a:p>
            <a:endParaRPr lang="de-CH"/>
          </a:p>
          <a:p>
            <a:r>
              <a:rPr lang="de-CH"/>
              <a:t>The project manager can manage risk with knowledge.</a:t>
            </a:r>
          </a:p>
          <a:p>
            <a:endParaRPr lang="de-CH"/>
          </a:p>
        </p:txBody>
      </p:sp>
      <p:sp>
        <p:nvSpPr>
          <p:cNvPr id="3584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82301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noFill/>
          <a:ln/>
        </p:spPr>
        <p:txBody>
          <a:bodyPr/>
          <a:lstStyle/>
          <a:p>
            <a:r>
              <a:rPr lang="de-CH" b="1" dirty="0"/>
              <a:t>Key Points:</a:t>
            </a:r>
          </a:p>
          <a:p>
            <a:r>
              <a:rPr lang="de-CH" dirty="0"/>
              <a:t>This slide shows schematically how the function of project risk management is tied into the remaining seven PMBOK management functions.</a:t>
            </a:r>
          </a:p>
          <a:p>
            <a:endParaRPr lang="de-CH" dirty="0"/>
          </a:p>
          <a:p>
            <a:r>
              <a:rPr lang="de-CH" dirty="0"/>
              <a:t>Risk management should be established as a continuing integrative function throughout the project’s life cycle.</a:t>
            </a:r>
          </a:p>
          <a:p>
            <a:endParaRPr lang="de-CH" dirty="0"/>
          </a:p>
          <a:p>
            <a:endParaRPr lang="de-CH" dirty="0"/>
          </a:p>
        </p:txBody>
      </p:sp>
      <p:sp>
        <p:nvSpPr>
          <p:cNvPr id="3789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88393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39" name="Rectangle 3"/>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0"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072173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body" idx="1"/>
          </p:nvPr>
        </p:nvSpPr>
        <p:spPr>
          <a:noFill/>
          <a:ln/>
        </p:spPr>
        <p:txBody>
          <a:bodyPr/>
          <a:lstStyle/>
          <a:p>
            <a:r>
              <a:rPr lang="de-CH" b="1"/>
              <a:t>Key Points:</a:t>
            </a:r>
          </a:p>
          <a:p>
            <a:r>
              <a:rPr lang="de-CH"/>
              <a:t>Risk management is organized and developed around the generic systemic process outline of the PMBOK.  The major sections are the primary processes within Risk Management.  These processes all have suggested inputs, tools and techniques, and outputs.  This course will examine each of these areas. </a:t>
            </a:r>
          </a:p>
          <a:p>
            <a:r>
              <a:rPr lang="de-CH"/>
              <a:t>The lack of early problem visibility hinders problem resolution.</a:t>
            </a:r>
          </a:p>
          <a:p>
            <a:r>
              <a:rPr lang="de-CH"/>
              <a:t>Most risk is dealt with in a “live with it” mode.</a:t>
            </a:r>
          </a:p>
          <a:p>
            <a:r>
              <a:rPr lang="de-CH"/>
              <a:t>Rating of risks within the various PM functions are not normally well thought out.</a:t>
            </a:r>
          </a:p>
          <a:p>
            <a:r>
              <a:rPr lang="de-CH"/>
              <a:t>Risk Management systems generally require a continual disciplined, systematic problem identification and resolution process.</a:t>
            </a:r>
          </a:p>
          <a:p>
            <a:r>
              <a:rPr lang="de-CH"/>
              <a:t>Risk Management should be employed on all projects; the level of implementation should fit the size of the project.</a:t>
            </a:r>
          </a:p>
          <a:p>
            <a:r>
              <a:rPr lang="de-CH" b="1"/>
              <a:t>Common sources of risk include:</a:t>
            </a:r>
          </a:p>
          <a:p>
            <a:r>
              <a:rPr lang="de-CH"/>
              <a:t>1. Changes in requirements.</a:t>
            </a:r>
          </a:p>
          <a:p>
            <a:r>
              <a:rPr lang="de-CH"/>
              <a:t>2. Design Errors, omissions, and misunderstandings.</a:t>
            </a:r>
          </a:p>
          <a:p>
            <a:r>
              <a:rPr lang="de-CH"/>
              <a:t>3. Poorly defined or understood roles nd responsibilities.</a:t>
            </a:r>
          </a:p>
          <a:p>
            <a:r>
              <a:rPr lang="de-CH"/>
              <a:t>4. Poor estimates.</a:t>
            </a:r>
          </a:p>
          <a:p>
            <a:r>
              <a:rPr lang="de-CH"/>
              <a:t>5. Insufficiently skilled staff.</a:t>
            </a:r>
          </a:p>
          <a:p>
            <a:r>
              <a:rPr lang="de-CH"/>
              <a:t>The basic overview model of Risk Management will be shown.</a:t>
            </a:r>
          </a:p>
        </p:txBody>
      </p:sp>
      <p:sp>
        <p:nvSpPr>
          <p:cNvPr id="4198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181291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idx="1"/>
          </p:nvPr>
        </p:nvSpPr>
        <p:spPr>
          <a:ln/>
        </p:spPr>
        <p:txBody>
          <a:bodyPr/>
          <a:lstStyle/>
          <a:p>
            <a:endParaRPr lang="en-US"/>
          </a:p>
        </p:txBody>
      </p:sp>
      <p:sp>
        <p:nvSpPr>
          <p:cNvPr id="4403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202937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noFill/>
          <a:ln/>
        </p:spPr>
        <p:txBody>
          <a:bodyPr/>
          <a:lstStyle/>
          <a:p>
            <a:r>
              <a:rPr lang="de-CH" b="1"/>
              <a:t>Key Points:</a:t>
            </a:r>
          </a:p>
          <a:p>
            <a:endParaRPr lang="de-CH" b="1"/>
          </a:p>
          <a:p>
            <a:r>
              <a:rPr lang="de-CH"/>
              <a:t>Risk should be organized in a systematic manner.</a:t>
            </a:r>
          </a:p>
          <a:p>
            <a:r>
              <a:rPr lang="de-CH"/>
              <a:t>Business risks pose a chance for positive or negative outcomes.</a:t>
            </a:r>
          </a:p>
          <a:p>
            <a:r>
              <a:rPr lang="de-CH"/>
              <a:t>Pure or insurable risks pose only a chance for loss.</a:t>
            </a:r>
          </a:p>
        </p:txBody>
      </p:sp>
      <p:sp>
        <p:nvSpPr>
          <p:cNvPr id="4608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18945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noFill/>
          <a:ln/>
        </p:spPr>
        <p:txBody>
          <a:bodyPr/>
          <a:lstStyle/>
          <a:p>
            <a:r>
              <a:rPr lang="de-CH" b="1"/>
              <a:t>Key Points:</a:t>
            </a:r>
          </a:p>
          <a:p>
            <a:r>
              <a:rPr lang="de-CH"/>
              <a:t>Positives to identifying risk....</a:t>
            </a:r>
          </a:p>
          <a:p>
            <a:endParaRPr lang="de-CH"/>
          </a:p>
          <a:p>
            <a:r>
              <a:rPr lang="de-CH"/>
              <a:t>........However....there is a downside to formal risk management......Next Slide</a:t>
            </a:r>
          </a:p>
          <a:p>
            <a:endParaRPr lang="de-CH"/>
          </a:p>
        </p:txBody>
      </p:sp>
      <p:sp>
        <p:nvSpPr>
          <p:cNvPr id="4813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045069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noFill/>
          <a:ln/>
        </p:spPr>
        <p:txBody>
          <a:bodyPr/>
          <a:lstStyle/>
          <a:p>
            <a:r>
              <a:rPr lang="de-CH" b="1"/>
              <a:t>Key Points:</a:t>
            </a:r>
          </a:p>
          <a:p>
            <a:endParaRPr lang="de-CH"/>
          </a:p>
          <a:p>
            <a:endParaRPr lang="de-CH"/>
          </a:p>
        </p:txBody>
      </p:sp>
      <p:sp>
        <p:nvSpPr>
          <p:cNvPr id="5017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111851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noFill/>
          <a:ln/>
        </p:spPr>
        <p:txBody>
          <a:bodyPr/>
          <a:lstStyle/>
          <a:p>
            <a:r>
              <a:rPr lang="de-CH" b="1"/>
              <a:t>Key Points:</a:t>
            </a:r>
          </a:p>
          <a:p>
            <a:endParaRPr lang="de-CH" b="1"/>
          </a:p>
          <a:p>
            <a:r>
              <a:rPr lang="de-CH"/>
              <a:t>Additional insight into risk.</a:t>
            </a:r>
          </a:p>
          <a:p>
            <a:endParaRPr lang="de-CH"/>
          </a:p>
          <a:p>
            <a:r>
              <a:rPr lang="de-CH"/>
              <a:t>The goal of Risk Management is to maximize the results of positive events and to minimize the consequences of negative events.</a:t>
            </a:r>
          </a:p>
          <a:p>
            <a:endParaRPr lang="de-CH"/>
          </a:p>
          <a:p>
            <a:r>
              <a:rPr lang="de-CH"/>
              <a:t>Inverse means opposite in order, or reversed</a:t>
            </a:r>
          </a:p>
          <a:p>
            <a:endParaRPr lang="de-CH"/>
          </a:p>
          <a:p>
            <a:endParaRPr lang="de-CH"/>
          </a:p>
        </p:txBody>
      </p:sp>
      <p:sp>
        <p:nvSpPr>
          <p:cNvPr id="5222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858162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75" name="Rectangle 3"/>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27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461521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noFill/>
          <a:ln/>
        </p:spPr>
        <p:txBody>
          <a:bodyPr/>
          <a:lstStyle/>
          <a:p>
            <a:r>
              <a:rPr lang="de-CH" b="1"/>
              <a:t>Key Points:</a:t>
            </a:r>
          </a:p>
          <a:p>
            <a:r>
              <a:rPr lang="de-CH"/>
              <a:t>Risk identification consists of determining which risks are likely to impact the project and documenting the characteristics of each.  This is not a one time effort but should be performed on a regular basis.</a:t>
            </a:r>
          </a:p>
          <a:p>
            <a:r>
              <a:rPr lang="de-CH"/>
              <a:t>It should address internal and external risks to the project.</a:t>
            </a:r>
          </a:p>
          <a:p>
            <a:r>
              <a:rPr lang="de-CH"/>
              <a:t>Risk involves the possibility of suffering harm or loss.  In the project context, however, it is also concerned with opportunities as well as threats.</a:t>
            </a:r>
          </a:p>
          <a:p>
            <a:r>
              <a:rPr lang="de-CH"/>
              <a:t>Risk is highest during the early stages of a project (concept) due to the amount of uncertainty.</a:t>
            </a:r>
          </a:p>
          <a:p>
            <a:r>
              <a:rPr lang="de-CH"/>
              <a:t>As you go through the project life cycle, risks should decrease and the consequences increase.</a:t>
            </a:r>
          </a:p>
          <a:p>
            <a:endParaRPr lang="de-CH"/>
          </a:p>
          <a:p>
            <a:endParaRPr lang="de-CH"/>
          </a:p>
        </p:txBody>
      </p:sp>
      <p:sp>
        <p:nvSpPr>
          <p:cNvPr id="5632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522782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noFill/>
          <a:ln/>
        </p:spPr>
        <p:txBody>
          <a:bodyPr/>
          <a:lstStyle/>
          <a:p>
            <a:r>
              <a:rPr lang="de-CH" b="1"/>
              <a:t>Key Points:</a:t>
            </a:r>
          </a:p>
          <a:p>
            <a:endParaRPr lang="de-CH"/>
          </a:p>
          <a:p>
            <a:endParaRPr lang="de-CH"/>
          </a:p>
        </p:txBody>
      </p:sp>
      <p:sp>
        <p:nvSpPr>
          <p:cNvPr id="5837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660772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152400" y="4267200"/>
            <a:ext cx="6629400" cy="4724400"/>
          </a:xfrm>
          <a:noFill/>
          <a:ln/>
        </p:spPr>
        <p:txBody>
          <a:bodyPr/>
          <a:lstStyle/>
          <a:p>
            <a:r>
              <a:rPr lang="de-CH" sz="1000" b="1" u="sng" dirty="0"/>
              <a:t>Key Points</a:t>
            </a:r>
            <a:r>
              <a:rPr lang="de-CH" sz="1000" b="1" dirty="0"/>
              <a:t>:</a:t>
            </a:r>
          </a:p>
          <a:p>
            <a:r>
              <a:rPr lang="de-CH" sz="1000" dirty="0"/>
              <a:t>The ultimate responsibility for the identification of risks and their subsequent treatment must rest with the project manager.</a:t>
            </a:r>
          </a:p>
          <a:p>
            <a:r>
              <a:rPr lang="de-CH" sz="1000" dirty="0"/>
              <a:t>“In project management, surprises are rarely pleasant!”</a:t>
            </a:r>
          </a:p>
          <a:p>
            <a:r>
              <a:rPr lang="de-CH" sz="1000" b="1" u="sng" dirty="0"/>
              <a:t>Product description:</a:t>
            </a:r>
            <a:endParaRPr lang="de-CH" sz="1000" u="sng" dirty="0"/>
          </a:p>
          <a:p>
            <a:pPr>
              <a:buFontTx/>
              <a:buChar char="•"/>
            </a:pPr>
            <a:r>
              <a:rPr lang="de-CH" sz="1000" b="1" dirty="0"/>
              <a:t>The nature of the product will have a major impact on the possible risks.  </a:t>
            </a:r>
            <a:r>
              <a:rPr lang="de-CH" sz="1000" dirty="0"/>
              <a:t>High tech products will carry more risk than  </a:t>
            </a:r>
          </a:p>
          <a:p>
            <a:r>
              <a:rPr lang="de-CH" sz="1000" dirty="0"/>
              <a:t>   establish technologies.</a:t>
            </a:r>
          </a:p>
          <a:p>
            <a:pPr>
              <a:buFontTx/>
              <a:buChar char="•"/>
            </a:pPr>
            <a:r>
              <a:rPr lang="de-CH" sz="1000" b="1" dirty="0"/>
              <a:t>Should document the relationship between the product or service and the business need for it</a:t>
            </a:r>
            <a:r>
              <a:rPr lang="de-CH" sz="1000" dirty="0"/>
              <a:t>.  The description should be sufficiently detailed for project planning purposes.</a:t>
            </a:r>
          </a:p>
          <a:p>
            <a:pPr>
              <a:buFontTx/>
              <a:buChar char="•"/>
            </a:pPr>
            <a:r>
              <a:rPr lang="de-CH" sz="1000" dirty="0"/>
              <a:t>You </a:t>
            </a:r>
            <a:r>
              <a:rPr lang="de-CH" sz="1000" b="1" dirty="0"/>
              <a:t>must know what to produce, before you can plan to produce it.</a:t>
            </a:r>
            <a:endParaRPr lang="de-CH" sz="1000" dirty="0"/>
          </a:p>
          <a:p>
            <a:r>
              <a:rPr lang="de-CH" sz="1000" b="1" u="sng" dirty="0"/>
              <a:t>Other planning outputs:</a:t>
            </a:r>
            <a:endParaRPr lang="de-CH" sz="1000" b="1" dirty="0"/>
          </a:p>
          <a:p>
            <a:pPr>
              <a:buFontTx/>
              <a:buChar char="•"/>
            </a:pPr>
            <a:r>
              <a:rPr lang="de-CH" sz="1000" dirty="0"/>
              <a:t>The </a:t>
            </a:r>
            <a:r>
              <a:rPr lang="de-CH" sz="1000" b="1" dirty="0"/>
              <a:t>WBS </a:t>
            </a:r>
            <a:r>
              <a:rPr lang="de-CH" sz="1000" dirty="0"/>
              <a:t>provides opportunities for </a:t>
            </a:r>
            <a:r>
              <a:rPr lang="de-CH" sz="1000" b="1" dirty="0"/>
              <a:t>nontraditional approaches to detailed deliverables that were not apparent from the </a:t>
            </a:r>
          </a:p>
          <a:p>
            <a:r>
              <a:rPr lang="de-CH" sz="1000" b="1" dirty="0"/>
              <a:t>   higher levels.</a:t>
            </a:r>
          </a:p>
          <a:p>
            <a:pPr>
              <a:buFontTx/>
              <a:buChar char="•"/>
            </a:pPr>
            <a:r>
              <a:rPr lang="de-CH" sz="1000" b="1" dirty="0"/>
              <a:t>Aggressive estimates and</a:t>
            </a:r>
            <a:r>
              <a:rPr lang="de-CH" sz="1000" dirty="0"/>
              <a:t> estimates developed with a </a:t>
            </a:r>
            <a:r>
              <a:rPr lang="de-CH" sz="1000" b="1" dirty="0"/>
              <a:t>limited amount of information entail more risk</a:t>
            </a:r>
            <a:r>
              <a:rPr lang="de-CH" sz="1000" dirty="0"/>
              <a:t>.</a:t>
            </a:r>
          </a:p>
          <a:p>
            <a:pPr>
              <a:buFontTx/>
              <a:buChar char="•"/>
            </a:pPr>
            <a:r>
              <a:rPr lang="de-CH" sz="1000" dirty="0"/>
              <a:t>Identified </a:t>
            </a:r>
            <a:r>
              <a:rPr lang="de-CH" sz="1000" b="1" dirty="0"/>
              <a:t>team members may have unique skills </a:t>
            </a:r>
            <a:r>
              <a:rPr lang="de-CH" sz="1000" dirty="0"/>
              <a:t>that would be hard to replace or may have other commitments that make</a:t>
            </a:r>
          </a:p>
          <a:p>
            <a:r>
              <a:rPr lang="de-CH" sz="1000" dirty="0"/>
              <a:t>  their </a:t>
            </a:r>
            <a:r>
              <a:rPr lang="de-CH" sz="1000" b="1" dirty="0"/>
              <a:t>availability tenuous.</a:t>
            </a:r>
            <a:endParaRPr lang="de-CH" sz="1000" dirty="0"/>
          </a:p>
          <a:p>
            <a:pPr>
              <a:buFontTx/>
              <a:buChar char="•"/>
            </a:pPr>
            <a:r>
              <a:rPr lang="de-CH" sz="1000" b="1" dirty="0"/>
              <a:t>Market conditions </a:t>
            </a:r>
            <a:r>
              <a:rPr lang="de-CH" sz="1000" dirty="0"/>
              <a:t>such as a sluggish local economy may offer opportunities to reduce </a:t>
            </a:r>
            <a:r>
              <a:rPr lang="de-CH" sz="1000" b="1" dirty="0"/>
              <a:t>contract costs</a:t>
            </a:r>
            <a:r>
              <a:rPr lang="de-CH" sz="1000" dirty="0"/>
              <a:t>.</a:t>
            </a:r>
          </a:p>
          <a:p>
            <a:pPr>
              <a:buFontTx/>
              <a:buChar char="•"/>
            </a:pPr>
            <a:r>
              <a:rPr lang="de-CH" sz="1000" b="1" dirty="0"/>
              <a:t>Avoid the risk before an impact is felt</a:t>
            </a:r>
            <a:r>
              <a:rPr lang="de-CH" sz="1000" dirty="0"/>
              <a:t>.</a:t>
            </a:r>
          </a:p>
          <a:p>
            <a:r>
              <a:rPr lang="de-CH" sz="1000" b="1" u="sng" dirty="0"/>
              <a:t>Historical information:</a:t>
            </a:r>
          </a:p>
          <a:p>
            <a:pPr>
              <a:spcBef>
                <a:spcPct val="20000"/>
              </a:spcBef>
            </a:pPr>
            <a:r>
              <a:rPr lang="de-CH" sz="1000" dirty="0">
                <a:solidFill>
                  <a:schemeClr val="tx2"/>
                </a:solidFill>
              </a:rPr>
              <a:t>Historical information consists of what actually happened on previous projects:</a:t>
            </a:r>
            <a:endParaRPr lang="de-CH" sz="1000" dirty="0"/>
          </a:p>
          <a:p>
            <a:pPr lvl="1">
              <a:spcBef>
                <a:spcPct val="20000"/>
              </a:spcBef>
              <a:buFontTx/>
              <a:buChar char="•"/>
            </a:pPr>
            <a:r>
              <a:rPr lang="de-CH" sz="1000" dirty="0"/>
              <a:t>project files</a:t>
            </a:r>
          </a:p>
          <a:p>
            <a:pPr lvl="1">
              <a:spcBef>
                <a:spcPct val="20000"/>
              </a:spcBef>
              <a:buFontTx/>
              <a:buChar char="•"/>
            </a:pPr>
            <a:r>
              <a:rPr lang="de-CH" sz="1000" dirty="0"/>
              <a:t>commercial databases</a:t>
            </a:r>
          </a:p>
          <a:p>
            <a:pPr lvl="1">
              <a:spcBef>
                <a:spcPct val="20000"/>
              </a:spcBef>
              <a:buFontTx/>
              <a:buChar char="•"/>
            </a:pPr>
            <a:r>
              <a:rPr lang="de-CH" sz="1000" dirty="0"/>
              <a:t>project team knowledge &amp; experience</a:t>
            </a:r>
          </a:p>
          <a:p>
            <a:pPr>
              <a:spcBef>
                <a:spcPct val="20000"/>
              </a:spcBef>
              <a:buFontTx/>
              <a:buChar char="•"/>
            </a:pPr>
            <a:endParaRPr lang="de-CH" sz="1000" dirty="0"/>
          </a:p>
        </p:txBody>
      </p:sp>
      <p:sp>
        <p:nvSpPr>
          <p:cNvPr id="6041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744114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152400" y="4267200"/>
            <a:ext cx="6629400" cy="4724400"/>
          </a:xfrm>
          <a:noFill/>
          <a:ln/>
        </p:spPr>
        <p:txBody>
          <a:bodyPr/>
          <a:lstStyle/>
          <a:p>
            <a:r>
              <a:rPr lang="de-CH" sz="1000" b="1" u="sng"/>
              <a:t>Key Points</a:t>
            </a:r>
            <a:r>
              <a:rPr lang="de-CH" sz="1000" b="1"/>
              <a:t>:</a:t>
            </a:r>
          </a:p>
          <a:p>
            <a:r>
              <a:rPr lang="de-CH" sz="1000"/>
              <a:t>The ultimate responsibility for the identification of risks and their subsequent treatment must rest with the project manager.</a:t>
            </a:r>
          </a:p>
          <a:p>
            <a:r>
              <a:rPr lang="de-CH" sz="1000"/>
              <a:t>“In project management, surprises are rarely pleasant!”</a:t>
            </a:r>
          </a:p>
          <a:p>
            <a:r>
              <a:rPr lang="de-CH" sz="1000" b="1" u="sng"/>
              <a:t>Product description:</a:t>
            </a:r>
            <a:endParaRPr lang="de-CH" sz="1000" u="sng"/>
          </a:p>
          <a:p>
            <a:pPr>
              <a:buFontTx/>
              <a:buChar char="•"/>
            </a:pPr>
            <a:r>
              <a:rPr lang="de-CH" sz="1000" b="1"/>
              <a:t>The nature of the product will have a major impact on the possible risks.  </a:t>
            </a:r>
            <a:r>
              <a:rPr lang="de-CH" sz="1000"/>
              <a:t>High tech products will carry more risk than  </a:t>
            </a:r>
          </a:p>
          <a:p>
            <a:r>
              <a:rPr lang="de-CH" sz="1000"/>
              <a:t>   establish technologies.</a:t>
            </a:r>
          </a:p>
          <a:p>
            <a:pPr>
              <a:buFontTx/>
              <a:buChar char="•"/>
            </a:pPr>
            <a:r>
              <a:rPr lang="de-CH" sz="1000" b="1"/>
              <a:t>Should document the relationship between the product or service and the business need for it</a:t>
            </a:r>
            <a:r>
              <a:rPr lang="de-CH" sz="1000"/>
              <a:t>.  The description should be sufficiently detailed for project planning purposes.</a:t>
            </a:r>
          </a:p>
          <a:p>
            <a:pPr>
              <a:buFontTx/>
              <a:buChar char="•"/>
            </a:pPr>
            <a:r>
              <a:rPr lang="de-CH" sz="1000"/>
              <a:t>You </a:t>
            </a:r>
            <a:r>
              <a:rPr lang="de-CH" sz="1000" b="1"/>
              <a:t>must know what to produce, before you can plan to produce it.</a:t>
            </a:r>
            <a:endParaRPr lang="de-CH" sz="1000"/>
          </a:p>
          <a:p>
            <a:r>
              <a:rPr lang="de-CH" sz="1000" b="1" u="sng"/>
              <a:t>Other planning outputs:</a:t>
            </a:r>
            <a:endParaRPr lang="de-CH" sz="1000" b="1"/>
          </a:p>
          <a:p>
            <a:pPr>
              <a:buFontTx/>
              <a:buChar char="•"/>
            </a:pPr>
            <a:r>
              <a:rPr lang="de-CH" sz="1000"/>
              <a:t>The </a:t>
            </a:r>
            <a:r>
              <a:rPr lang="de-CH" sz="1000" b="1"/>
              <a:t>WBS </a:t>
            </a:r>
            <a:r>
              <a:rPr lang="de-CH" sz="1000"/>
              <a:t>provides opportunities for </a:t>
            </a:r>
            <a:r>
              <a:rPr lang="de-CH" sz="1000" b="1"/>
              <a:t>nontraditional approaches to detailed deliverables that were not apparent from the </a:t>
            </a:r>
          </a:p>
          <a:p>
            <a:r>
              <a:rPr lang="de-CH" sz="1000" b="1"/>
              <a:t>   higher levels.</a:t>
            </a:r>
          </a:p>
          <a:p>
            <a:pPr>
              <a:buFontTx/>
              <a:buChar char="•"/>
            </a:pPr>
            <a:r>
              <a:rPr lang="de-CH" sz="1000" b="1"/>
              <a:t>Aggressive estimates and</a:t>
            </a:r>
            <a:r>
              <a:rPr lang="de-CH" sz="1000"/>
              <a:t> estimates developed with a </a:t>
            </a:r>
            <a:r>
              <a:rPr lang="de-CH" sz="1000" b="1"/>
              <a:t>limited amount of information entail more risk</a:t>
            </a:r>
            <a:r>
              <a:rPr lang="de-CH" sz="1000"/>
              <a:t>.</a:t>
            </a:r>
          </a:p>
          <a:p>
            <a:pPr>
              <a:buFontTx/>
              <a:buChar char="•"/>
            </a:pPr>
            <a:r>
              <a:rPr lang="de-CH" sz="1000"/>
              <a:t>Identified </a:t>
            </a:r>
            <a:r>
              <a:rPr lang="de-CH" sz="1000" b="1"/>
              <a:t>team members may have unique skills </a:t>
            </a:r>
            <a:r>
              <a:rPr lang="de-CH" sz="1000"/>
              <a:t>that would be hard to replace or may have other commitments that make</a:t>
            </a:r>
          </a:p>
          <a:p>
            <a:r>
              <a:rPr lang="de-CH" sz="1000"/>
              <a:t>  their </a:t>
            </a:r>
            <a:r>
              <a:rPr lang="de-CH" sz="1000" b="1"/>
              <a:t>availability tenuous.</a:t>
            </a:r>
            <a:endParaRPr lang="de-CH" sz="1000"/>
          </a:p>
          <a:p>
            <a:pPr>
              <a:buFontTx/>
              <a:buChar char="•"/>
            </a:pPr>
            <a:r>
              <a:rPr lang="de-CH" sz="1000" b="1"/>
              <a:t>Market conditions </a:t>
            </a:r>
            <a:r>
              <a:rPr lang="de-CH" sz="1000"/>
              <a:t>such as a sluggish local economy may offer opportunities to reduce </a:t>
            </a:r>
            <a:r>
              <a:rPr lang="de-CH" sz="1000" b="1"/>
              <a:t>contract costs</a:t>
            </a:r>
            <a:r>
              <a:rPr lang="de-CH" sz="1000"/>
              <a:t>.</a:t>
            </a:r>
          </a:p>
          <a:p>
            <a:pPr>
              <a:buFontTx/>
              <a:buChar char="•"/>
            </a:pPr>
            <a:r>
              <a:rPr lang="de-CH" sz="1000" b="1"/>
              <a:t>Avoid the risk before an impact is felt</a:t>
            </a:r>
            <a:r>
              <a:rPr lang="de-CH" sz="1000"/>
              <a:t>.</a:t>
            </a:r>
          </a:p>
          <a:p>
            <a:r>
              <a:rPr lang="de-CH" sz="1000" b="1" u="sng"/>
              <a:t>Historical information:</a:t>
            </a:r>
          </a:p>
          <a:p>
            <a:pPr>
              <a:spcBef>
                <a:spcPct val="20000"/>
              </a:spcBef>
            </a:pPr>
            <a:r>
              <a:rPr lang="de-CH" sz="1000">
                <a:solidFill>
                  <a:schemeClr val="tx2"/>
                </a:solidFill>
              </a:rPr>
              <a:t>Historical information consists of what actually happened on previous projects:</a:t>
            </a:r>
            <a:endParaRPr lang="de-CH" sz="1000"/>
          </a:p>
          <a:p>
            <a:pPr lvl="1">
              <a:spcBef>
                <a:spcPct val="20000"/>
              </a:spcBef>
              <a:buFontTx/>
              <a:buChar char="•"/>
            </a:pPr>
            <a:r>
              <a:rPr lang="de-CH" sz="1000"/>
              <a:t>project files</a:t>
            </a:r>
          </a:p>
          <a:p>
            <a:pPr lvl="1">
              <a:spcBef>
                <a:spcPct val="20000"/>
              </a:spcBef>
              <a:buFontTx/>
              <a:buChar char="•"/>
            </a:pPr>
            <a:r>
              <a:rPr lang="de-CH" sz="1000"/>
              <a:t>commercial databases</a:t>
            </a:r>
          </a:p>
          <a:p>
            <a:pPr lvl="1">
              <a:spcBef>
                <a:spcPct val="20000"/>
              </a:spcBef>
              <a:buFontTx/>
              <a:buChar char="•"/>
            </a:pPr>
            <a:r>
              <a:rPr lang="de-CH" sz="1000"/>
              <a:t>project team knowledge &amp; experience</a:t>
            </a:r>
          </a:p>
          <a:p>
            <a:pPr>
              <a:spcBef>
                <a:spcPct val="20000"/>
              </a:spcBef>
              <a:buFontTx/>
              <a:buChar char="•"/>
            </a:pPr>
            <a:endParaRPr lang="de-CH" sz="1000"/>
          </a:p>
        </p:txBody>
      </p:sp>
      <p:sp>
        <p:nvSpPr>
          <p:cNvPr id="6246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47618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50938" y="692150"/>
            <a:ext cx="4556125" cy="3416300"/>
          </a:xfrm>
          <a:ln cap="flat"/>
        </p:spPr>
      </p:sp>
      <p:sp>
        <p:nvSpPr>
          <p:cNvPr id="64515"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461850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9752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611"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8</a:t>
            </a:r>
          </a:p>
        </p:txBody>
      </p:sp>
      <p:sp>
        <p:nvSpPr>
          <p:cNvPr id="68612"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613"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861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688984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659" name="Rectangle 3"/>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660" name="Rectangle 4"/>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0661" name="Rectangle 5"/>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26451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2707" name="Rectangle 3"/>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2708"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8511001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755" name="Rectangle 3"/>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75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843957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3" name="Rectangle 3"/>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4"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995325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3246080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7147955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947"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948"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949" name="Rectangle 5"/>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8597183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4995" name="Rectangle 3"/>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499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897792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7043"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9</a:t>
            </a:r>
          </a:p>
        </p:txBody>
      </p:sp>
      <p:sp>
        <p:nvSpPr>
          <p:cNvPr id="87044"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7045"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7046"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95773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9091"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10</a:t>
            </a:r>
          </a:p>
        </p:txBody>
      </p:sp>
      <p:sp>
        <p:nvSpPr>
          <p:cNvPr id="89092"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9093"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909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44492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1139"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11</a:t>
            </a:r>
          </a:p>
        </p:txBody>
      </p:sp>
      <p:sp>
        <p:nvSpPr>
          <p:cNvPr id="91140"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1141"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114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0194682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a:xfrm>
            <a:off x="0" y="3505200"/>
            <a:ext cx="6705600" cy="5562600"/>
          </a:xfrm>
          <a:noFill/>
          <a:ln/>
        </p:spPr>
        <p:txBody>
          <a:bodyPr/>
          <a:lstStyle/>
          <a:p>
            <a:r>
              <a:rPr lang="de-CH" b="1" dirty="0"/>
              <a:t>Key Points:</a:t>
            </a:r>
          </a:p>
          <a:p>
            <a:r>
              <a:rPr lang="de-CH" dirty="0"/>
              <a:t>There are many tools and techniques to help the project team identify risks.</a:t>
            </a:r>
          </a:p>
          <a:p>
            <a:r>
              <a:rPr lang="de-CH" b="1" u="sng" dirty="0"/>
              <a:t>Checklists:</a:t>
            </a:r>
          </a:p>
          <a:p>
            <a:r>
              <a:rPr lang="de-CH" dirty="0"/>
              <a:t>Sources of risk include the project context, other process outputs, the product of the project or technology issues, and internal sources such as team member skills (or the lack thereof!).</a:t>
            </a:r>
          </a:p>
          <a:p>
            <a:r>
              <a:rPr lang="de-CH" dirty="0"/>
              <a:t>Checklists from the last project help prevent the same problems in your current project.</a:t>
            </a:r>
          </a:p>
          <a:p>
            <a:r>
              <a:rPr lang="de-CH" b="1" u="sng" dirty="0"/>
              <a:t>Flowcharting:</a:t>
            </a:r>
          </a:p>
          <a:p>
            <a:r>
              <a:rPr lang="de-CH" dirty="0"/>
              <a:t>Flowcharting can help the team better understand the causes and effects of risk.</a:t>
            </a:r>
          </a:p>
          <a:p>
            <a:r>
              <a:rPr lang="de-CH" dirty="0"/>
              <a:t>It may be any diagram that shows how the various elements of a system relate.</a:t>
            </a:r>
          </a:p>
          <a:p>
            <a:r>
              <a:rPr lang="de-CH" dirty="0"/>
              <a:t>Common examples are:</a:t>
            </a:r>
          </a:p>
          <a:p>
            <a:r>
              <a:rPr lang="de-CH" u="sng" dirty="0"/>
              <a:t>Cause and effect diagrams- </a:t>
            </a:r>
            <a:r>
              <a:rPr lang="de-CH" dirty="0"/>
              <a:t>also known as Ishikawa or fishbone diagrams.  They illustrate how causes relate to create potential problems or effects.</a:t>
            </a:r>
          </a:p>
          <a:p>
            <a:r>
              <a:rPr lang="de-CH" u="sng" dirty="0"/>
              <a:t>System or process flowcharts- </a:t>
            </a:r>
            <a:r>
              <a:rPr lang="de-CH" dirty="0"/>
              <a:t>show how various elements of a system interrelate.</a:t>
            </a:r>
          </a:p>
          <a:p>
            <a:r>
              <a:rPr lang="de-CH" dirty="0"/>
              <a:t>This technique can help the team anticipate what and where quality problems might occur and thus help to develop approaches to dealing with them.</a:t>
            </a:r>
          </a:p>
          <a:p>
            <a:r>
              <a:rPr lang="de-CH" b="1" u="sng" dirty="0"/>
              <a:t>Interviewing:</a:t>
            </a:r>
          </a:p>
          <a:p>
            <a:r>
              <a:rPr lang="de-CH" dirty="0"/>
              <a:t>People are the best source of information.  Verbally or in written form, interviews are valuable.</a:t>
            </a:r>
          </a:p>
          <a:p>
            <a:r>
              <a:rPr lang="de-CH" dirty="0"/>
              <a:t>People are also your worst sources of risks.  (Politics...)</a:t>
            </a:r>
          </a:p>
          <a:p>
            <a:r>
              <a:rPr lang="de-CH" b="1" u="sng" dirty="0"/>
              <a:t>Other Risk IDing Methods:</a:t>
            </a:r>
          </a:p>
          <a:p>
            <a:pPr>
              <a:spcBef>
                <a:spcPct val="20000"/>
              </a:spcBef>
              <a:buFontTx/>
              <a:buChar char="•"/>
            </a:pPr>
            <a:r>
              <a:rPr lang="de-CH" dirty="0"/>
              <a:t>Organized approach--WBS ...Develop baseline definitions of High, Medium, and Low Risk...Involve subject matter experts...Utilize existing work schedules</a:t>
            </a:r>
          </a:p>
          <a:p>
            <a:pPr>
              <a:spcBef>
                <a:spcPct val="20000"/>
              </a:spcBef>
              <a:buFontTx/>
              <a:buChar char="•"/>
            </a:pPr>
            <a:r>
              <a:rPr lang="de-CH" dirty="0"/>
              <a:t>Cost estimates....Technical documents....Utilize analogous systems</a:t>
            </a:r>
          </a:p>
          <a:p>
            <a:pPr>
              <a:spcBef>
                <a:spcPct val="20000"/>
              </a:spcBef>
              <a:buFontTx/>
              <a:buChar char="•"/>
            </a:pPr>
            <a:r>
              <a:rPr lang="de-CH" dirty="0"/>
              <a:t>Contract types...Lump (Fixed Price), Unit Price (preset per unit), Target Cost (forecasted at bid), Cost Reimbursement. </a:t>
            </a:r>
          </a:p>
        </p:txBody>
      </p:sp>
      <p:sp>
        <p:nvSpPr>
          <p:cNvPr id="9318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76947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body" idx="1"/>
          </p:nvPr>
        </p:nvSpPr>
        <p:spPr>
          <a:ln/>
        </p:spPr>
        <p:txBody>
          <a:bodyPr/>
          <a:lstStyle/>
          <a:p>
            <a:endParaRPr lang="en-US"/>
          </a:p>
        </p:txBody>
      </p:sp>
      <p:sp>
        <p:nvSpPr>
          <p:cNvPr id="9523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5900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xmlns="" val="1764438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94883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75735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0835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2823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1383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603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95274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81836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4786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30160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xmlns="" val="359310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de-CH"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a:defRPr/>
            </a:pPr>
            <a:r>
              <a:rPr lang="en-GB" sz="1800" dirty="0">
                <a:solidFill>
                  <a:srgbClr val="000000"/>
                </a:solidFill>
              </a:rPr>
              <a:t>Monitoring and Controlling </a:t>
            </a:r>
          </a:p>
        </p:txBody>
      </p:sp>
    </p:spTree>
    <p:extLst>
      <p:ext uri="{BB962C8B-B14F-4D97-AF65-F5344CB8AC3E}">
        <p14:creationId xmlns:p14="http://schemas.microsoft.com/office/powerpoint/2010/main" xmlns="" val="1460274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dirty="0"/>
              <a:t>Organizational Planning</a:t>
            </a:r>
          </a:p>
        </p:txBody>
      </p:sp>
      <p:sp>
        <p:nvSpPr>
          <p:cNvPr id="372739" name="Rectangle 3"/>
          <p:cNvSpPr>
            <a:spLocks noGrp="1" noChangeArrowheads="1"/>
          </p:cNvSpPr>
          <p:nvPr>
            <p:ph type="body" idx="1"/>
          </p:nvPr>
        </p:nvSpPr>
        <p:spPr>
          <a:xfrm>
            <a:off x="457200" y="1600200"/>
            <a:ext cx="8186738" cy="4495800"/>
          </a:xfrm>
        </p:spPr>
        <p:txBody>
          <a:bodyPr/>
          <a:lstStyle/>
          <a:p>
            <a:r>
              <a:rPr lang="en-US" dirty="0"/>
              <a:t>Involves identifying and documenting project roles, responsibilities, and reporting relationships.</a:t>
            </a:r>
          </a:p>
          <a:p>
            <a:r>
              <a:rPr lang="en-US" dirty="0"/>
              <a:t>Outputs include:</a:t>
            </a:r>
          </a:p>
          <a:p>
            <a:pPr lvl="1"/>
            <a:r>
              <a:rPr lang="en-US" dirty="0"/>
              <a:t>Project organizational charts</a:t>
            </a:r>
          </a:p>
          <a:p>
            <a:pPr lvl="1"/>
            <a:r>
              <a:rPr lang="en-US" dirty="0"/>
              <a:t>Staffing management plans</a:t>
            </a:r>
          </a:p>
          <a:p>
            <a:pPr lvl="1"/>
            <a:r>
              <a:rPr lang="en-US" dirty="0"/>
              <a:t>Responsibility assignment matrixes</a:t>
            </a:r>
          </a:p>
          <a:p>
            <a:pPr lvl="1"/>
            <a:r>
              <a:rPr lang="en-US" dirty="0"/>
              <a:t>Resource histograms</a:t>
            </a:r>
          </a:p>
        </p:txBody>
      </p:sp>
    </p:spTree>
    <p:extLst>
      <p:ext uri="{BB962C8B-B14F-4D97-AF65-F5344CB8AC3E}">
        <p14:creationId xmlns:p14="http://schemas.microsoft.com/office/powerpoint/2010/main" xmlns="" val="490712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172510"/>
            <a:ext cx="7772400" cy="1143000"/>
          </a:xfrm>
          <a:ln>
            <a:solidFill>
              <a:schemeClr val="tx1"/>
            </a:solidFill>
          </a:ln>
        </p:spPr>
        <p:txBody>
          <a:bodyPr/>
          <a:lstStyle/>
          <a:p>
            <a:r>
              <a:rPr lang="en-US" dirty="0"/>
              <a:t>Project Communication </a:t>
            </a:r>
            <a:r>
              <a:rPr lang="en-US" i="1" dirty="0"/>
              <a:t>Management</a:t>
            </a:r>
          </a:p>
        </p:txBody>
      </p:sp>
      <p:grpSp>
        <p:nvGrpSpPr>
          <p:cNvPr id="20485" name="Group 5"/>
          <p:cNvGrpSpPr>
            <a:grpSpLocks/>
          </p:cNvGrpSpPr>
          <p:nvPr/>
        </p:nvGrpSpPr>
        <p:grpSpPr bwMode="auto">
          <a:xfrm>
            <a:off x="1676400" y="2286000"/>
            <a:ext cx="6858000" cy="4191000"/>
            <a:chOff x="432" y="2304"/>
            <a:chExt cx="3312" cy="1440"/>
          </a:xfrm>
          <a:solidFill>
            <a:schemeClr val="accent1">
              <a:lumMod val="40000"/>
              <a:lumOff val="60000"/>
            </a:schemeClr>
          </a:solidFill>
        </p:grpSpPr>
        <p:sp>
          <p:nvSpPr>
            <p:cNvPr id="20486" name="Oval 6"/>
            <p:cNvSpPr>
              <a:spLocks noChangeArrowheads="1"/>
            </p:cNvSpPr>
            <p:nvPr/>
          </p:nvSpPr>
          <p:spPr bwMode="auto">
            <a:xfrm>
              <a:off x="432" y="2304"/>
              <a:ext cx="720" cy="432"/>
            </a:xfrm>
            <a:prstGeom prst="ellipse">
              <a:avLst/>
            </a:prstGeom>
            <a:grpFill/>
            <a:ln w="38100">
              <a:solidFill>
                <a:schemeClr val="tx1"/>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Initiating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7" name="Oval 7"/>
            <p:cNvSpPr>
              <a:spLocks noChangeArrowheads="1"/>
            </p:cNvSpPr>
            <p:nvPr/>
          </p:nvSpPr>
          <p:spPr bwMode="auto">
            <a:xfrm>
              <a:off x="1488" y="2304"/>
              <a:ext cx="720" cy="432"/>
            </a:xfrm>
            <a:prstGeom prst="ellipse">
              <a:avLst/>
            </a:prstGeom>
            <a:grpFill/>
            <a:ln w="38100">
              <a:solidFill>
                <a:schemeClr val="tx1"/>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Planning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8" name="Oval 8"/>
            <p:cNvSpPr>
              <a:spLocks noChangeArrowheads="1"/>
            </p:cNvSpPr>
            <p:nvPr/>
          </p:nvSpPr>
          <p:spPr bwMode="auto">
            <a:xfrm>
              <a:off x="2112" y="3024"/>
              <a:ext cx="720" cy="432"/>
            </a:xfrm>
            <a:prstGeom prst="ellipse">
              <a:avLst/>
            </a:prstGeom>
            <a:grpFill/>
            <a:ln w="38100">
              <a:solidFill>
                <a:schemeClr val="tx1"/>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Controlling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89" name="Oval 9"/>
            <p:cNvSpPr>
              <a:spLocks noChangeArrowheads="1"/>
            </p:cNvSpPr>
            <p:nvPr/>
          </p:nvSpPr>
          <p:spPr bwMode="auto">
            <a:xfrm>
              <a:off x="2544" y="2304"/>
              <a:ext cx="720" cy="432"/>
            </a:xfrm>
            <a:prstGeom prst="ellipse">
              <a:avLst/>
            </a:prstGeom>
            <a:grpFill/>
            <a:ln w="38100">
              <a:solidFill>
                <a:schemeClr val="tx1"/>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Executing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sp>
          <p:nvSpPr>
            <p:cNvPr id="20490" name="Oval 10"/>
            <p:cNvSpPr>
              <a:spLocks noChangeArrowheads="1"/>
            </p:cNvSpPr>
            <p:nvPr/>
          </p:nvSpPr>
          <p:spPr bwMode="auto">
            <a:xfrm>
              <a:off x="3024" y="3312"/>
              <a:ext cx="720" cy="432"/>
            </a:xfrm>
            <a:prstGeom prst="ellipse">
              <a:avLst/>
            </a:prstGeom>
            <a:grpFill/>
            <a:ln w="38100">
              <a:solidFill>
                <a:schemeClr val="tx1"/>
              </a:solidFill>
              <a:round/>
              <a:headEnd/>
              <a:tailEnd/>
            </a:ln>
            <a:effectLst>
              <a:outerShdw dist="107763" dir="2700000" algn="ctr" rotWithShape="0">
                <a:schemeClr val="bg2"/>
              </a:outerShdw>
            </a:effectLst>
          </p:spPr>
          <p:txBody>
            <a:bodyPr wrap="none" anchor="ctr"/>
            <a:lstStyle/>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Closing</a:t>
              </a:r>
            </a:p>
            <a:p>
              <a:pPr algn="ctr" eaLnBrk="0" hangingPunct="0"/>
              <a:r>
                <a:rPr lang="en-US" sz="1800" b="1">
                  <a:solidFill>
                    <a:srgbClr val="EAEAEA">
                      <a:lumMod val="10000"/>
                    </a:srgbClr>
                  </a:solidFill>
                  <a:latin typeface="Arial" panose="020B0604020202020204" pitchFamily="34" charset="0"/>
                  <a:cs typeface="Arial" panose="020B0604020202020204" pitchFamily="34" charset="0"/>
                </a:rPr>
                <a:t>Processes</a:t>
              </a:r>
            </a:p>
          </p:txBody>
        </p:sp>
        <p:cxnSp>
          <p:nvCxnSpPr>
            <p:cNvPr id="20491" name="AutoShape 11"/>
            <p:cNvCxnSpPr>
              <a:cxnSpLocks noChangeShapeType="1"/>
              <a:stCxn id="20486" idx="6"/>
              <a:endCxn id="20487" idx="2"/>
            </p:cNvCxnSpPr>
            <p:nvPr/>
          </p:nvCxnSpPr>
          <p:spPr bwMode="auto">
            <a:xfrm>
              <a:off x="1160" y="2520"/>
              <a:ext cx="320" cy="0"/>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2" name="AutoShape 12"/>
            <p:cNvCxnSpPr>
              <a:cxnSpLocks noChangeShapeType="1"/>
              <a:stCxn id="20487" idx="6"/>
              <a:endCxn id="20489" idx="2"/>
            </p:cNvCxnSpPr>
            <p:nvPr/>
          </p:nvCxnSpPr>
          <p:spPr bwMode="auto">
            <a:xfrm>
              <a:off x="2216" y="2520"/>
              <a:ext cx="320" cy="0"/>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3" name="AutoShape 13"/>
            <p:cNvCxnSpPr>
              <a:cxnSpLocks noChangeShapeType="1"/>
              <a:stCxn id="20489" idx="4"/>
              <a:endCxn id="20488" idx="7"/>
            </p:cNvCxnSpPr>
            <p:nvPr/>
          </p:nvCxnSpPr>
          <p:spPr bwMode="auto">
            <a:xfrm flipH="1">
              <a:off x="2727" y="2744"/>
              <a:ext cx="177" cy="335"/>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4" name="AutoShape 14"/>
            <p:cNvCxnSpPr>
              <a:cxnSpLocks noChangeShapeType="1"/>
              <a:stCxn id="20488" idx="0"/>
              <a:endCxn id="20489" idx="3"/>
            </p:cNvCxnSpPr>
            <p:nvPr/>
          </p:nvCxnSpPr>
          <p:spPr bwMode="auto">
            <a:xfrm flipV="1">
              <a:off x="2472" y="2681"/>
              <a:ext cx="177" cy="335"/>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5" name="AutoShape 15"/>
            <p:cNvCxnSpPr>
              <a:cxnSpLocks noChangeShapeType="1"/>
              <a:stCxn id="20488" idx="1"/>
              <a:endCxn id="20487" idx="4"/>
            </p:cNvCxnSpPr>
            <p:nvPr/>
          </p:nvCxnSpPr>
          <p:spPr bwMode="auto">
            <a:xfrm flipH="1" flipV="1">
              <a:off x="1848" y="2744"/>
              <a:ext cx="369" cy="335"/>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496" name="AutoShape 16"/>
            <p:cNvCxnSpPr>
              <a:cxnSpLocks noChangeShapeType="1"/>
              <a:stCxn id="20488" idx="6"/>
              <a:endCxn id="20490" idx="1"/>
            </p:cNvCxnSpPr>
            <p:nvPr/>
          </p:nvCxnSpPr>
          <p:spPr bwMode="auto">
            <a:xfrm>
              <a:off x="2840" y="3240"/>
              <a:ext cx="289" cy="127"/>
            </a:xfrm>
            <a:prstGeom prst="straightConnector1">
              <a:avLst/>
            </a:prstGeom>
            <a:grp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0497" name="Text Box 17"/>
          <p:cNvSpPr txBox="1">
            <a:spLocks noChangeArrowheads="1"/>
          </p:cNvSpPr>
          <p:nvPr/>
        </p:nvSpPr>
        <p:spPr bwMode="auto">
          <a:xfrm>
            <a:off x="3276600" y="1524000"/>
            <a:ext cx="25908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dirty="0">
                <a:solidFill>
                  <a:srgbClr val="EAEAEA">
                    <a:lumMod val="10000"/>
                  </a:srgbClr>
                </a:solidFill>
                <a:latin typeface="Arial" panose="020B0604020202020204" pitchFamily="34" charset="0"/>
                <a:cs typeface="Arial" panose="020B0604020202020204" pitchFamily="34" charset="0"/>
              </a:rPr>
              <a:t>Communication Planning</a:t>
            </a:r>
          </a:p>
        </p:txBody>
      </p:sp>
      <p:sp>
        <p:nvSpPr>
          <p:cNvPr id="20498" name="Text Box 18"/>
          <p:cNvSpPr txBox="1">
            <a:spLocks noChangeArrowheads="1"/>
          </p:cNvSpPr>
          <p:nvPr/>
        </p:nvSpPr>
        <p:spPr bwMode="auto">
          <a:xfrm>
            <a:off x="6934200" y="1524000"/>
            <a:ext cx="18288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Information Distribution</a:t>
            </a:r>
          </a:p>
        </p:txBody>
      </p:sp>
      <p:sp>
        <p:nvSpPr>
          <p:cNvPr id="20499" name="Text Box 19"/>
          <p:cNvSpPr txBox="1">
            <a:spLocks noChangeArrowheads="1"/>
          </p:cNvSpPr>
          <p:nvPr/>
        </p:nvSpPr>
        <p:spPr bwMode="auto">
          <a:xfrm>
            <a:off x="3263721" y="5655494"/>
            <a:ext cx="20574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Performance Reporting</a:t>
            </a:r>
          </a:p>
        </p:txBody>
      </p:sp>
      <p:sp>
        <p:nvSpPr>
          <p:cNvPr id="20500" name="Text Box 20"/>
          <p:cNvSpPr txBox="1">
            <a:spLocks noChangeArrowheads="1"/>
          </p:cNvSpPr>
          <p:nvPr/>
        </p:nvSpPr>
        <p:spPr bwMode="auto">
          <a:xfrm>
            <a:off x="7010400" y="4419600"/>
            <a:ext cx="21336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800">
                <a:solidFill>
                  <a:srgbClr val="EAEAEA">
                    <a:lumMod val="10000"/>
                  </a:srgbClr>
                </a:solidFill>
                <a:latin typeface="Arial" panose="020B0604020202020204" pitchFamily="34" charset="0"/>
                <a:cs typeface="Arial" panose="020B0604020202020204" pitchFamily="34" charset="0"/>
              </a:rPr>
              <a:t>Administrative Closure</a:t>
            </a:r>
          </a:p>
        </p:txBody>
      </p:sp>
      <p:sp>
        <p:nvSpPr>
          <p:cNvPr id="20503" name="Line 23"/>
          <p:cNvSpPr>
            <a:spLocks noChangeShapeType="1"/>
          </p:cNvSpPr>
          <p:nvPr/>
        </p:nvSpPr>
        <p:spPr bwMode="auto">
          <a:xfrm flipV="1">
            <a:off x="4800600" y="5105400"/>
            <a:ext cx="457200" cy="53340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4" name="Line 24"/>
          <p:cNvSpPr>
            <a:spLocks noChangeShapeType="1"/>
          </p:cNvSpPr>
          <p:nvPr/>
        </p:nvSpPr>
        <p:spPr bwMode="auto">
          <a:xfrm flipH="1">
            <a:off x="8001000" y="4953000"/>
            <a:ext cx="304800" cy="53340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5" name="Line 25"/>
          <p:cNvSpPr>
            <a:spLocks noChangeShapeType="1"/>
          </p:cNvSpPr>
          <p:nvPr/>
        </p:nvSpPr>
        <p:spPr bwMode="auto">
          <a:xfrm>
            <a:off x="4495800" y="2057400"/>
            <a:ext cx="304800" cy="45720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6" name="Line 26"/>
          <p:cNvSpPr>
            <a:spLocks noChangeShapeType="1"/>
          </p:cNvSpPr>
          <p:nvPr/>
        </p:nvSpPr>
        <p:spPr bwMode="auto">
          <a:xfrm flipH="1">
            <a:off x="7325342" y="2217738"/>
            <a:ext cx="762000" cy="304800"/>
          </a:xfrm>
          <a:prstGeom prst="line">
            <a:avLst/>
          </a:prstGeom>
          <a:noFill/>
          <a:ln w="38100">
            <a:solidFill>
              <a:schemeClr val="tx1"/>
            </a:solidFill>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sz="1800">
              <a:solidFill>
                <a:srgbClr val="EAEAEA">
                  <a:lumMod val="10000"/>
                </a:srgbClr>
              </a:solidFill>
              <a:latin typeface="Arial" panose="020B0604020202020204" pitchFamily="34" charset="0"/>
              <a:cs typeface="Arial" panose="020B0604020202020204" pitchFamily="34" charset="0"/>
            </a:endParaRPr>
          </a:p>
        </p:txBody>
      </p:sp>
      <p:sp>
        <p:nvSpPr>
          <p:cNvPr id="20507" name="Text Box 27"/>
          <p:cNvSpPr txBox="1">
            <a:spLocks noChangeArrowheads="1"/>
          </p:cNvSpPr>
          <p:nvPr/>
        </p:nvSpPr>
        <p:spPr bwMode="auto">
          <a:xfrm>
            <a:off x="1143000" y="4038600"/>
            <a:ext cx="2971800" cy="120032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r>
              <a:rPr lang="en-US" sz="1800" dirty="0">
                <a:solidFill>
                  <a:srgbClr val="EAEAEA">
                    <a:lumMod val="10000"/>
                  </a:srgbClr>
                </a:solidFill>
                <a:latin typeface="Arial" panose="020B0604020202020204" pitchFamily="34" charset="0"/>
                <a:cs typeface="Arial" panose="020B0604020202020204" pitchFamily="34" charset="0"/>
              </a:rPr>
              <a:t>View </a:t>
            </a:r>
            <a:r>
              <a:rPr lang="en-US" sz="1800" i="1" dirty="0">
                <a:solidFill>
                  <a:srgbClr val="EAEAEA">
                    <a:lumMod val="10000"/>
                  </a:srgbClr>
                </a:solidFill>
                <a:latin typeface="Arial" panose="020B0604020202020204" pitchFamily="34" charset="0"/>
                <a:cs typeface="Arial" panose="020B0604020202020204" pitchFamily="34" charset="0"/>
              </a:rPr>
              <a:t>Project Communication </a:t>
            </a:r>
            <a:r>
              <a:rPr lang="en-US" sz="1800" dirty="0">
                <a:solidFill>
                  <a:srgbClr val="EAEAEA">
                    <a:lumMod val="10000"/>
                  </a:srgbClr>
                </a:solidFill>
                <a:latin typeface="Arial" panose="020B0604020202020204" pitchFamily="34" charset="0"/>
                <a:cs typeface="Arial" panose="020B0604020202020204" pitchFamily="34" charset="0"/>
              </a:rPr>
              <a:t>in the context of the five PM process groups.</a:t>
            </a:r>
          </a:p>
        </p:txBody>
      </p:sp>
    </p:spTree>
    <p:extLst>
      <p:ext uri="{BB962C8B-B14F-4D97-AF65-F5344CB8AC3E}">
        <p14:creationId xmlns:p14="http://schemas.microsoft.com/office/powerpoint/2010/main" xmlns="" val="2943354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Lesson 7: Analyzing Risks and Planning Risk Responses</a:t>
            </a:r>
            <a:r>
              <a:rPr lang="en-US" dirty="0" smtClean="0"/>
              <a:t/>
            </a:r>
            <a:br>
              <a:rPr lang="en-US" dirty="0" smtClean="0"/>
            </a:br>
            <a:r>
              <a:rPr lang="en-US" dirty="0" smtClean="0"/>
              <a:t>Topic 7A: Examine a Risk Management Plan </a:t>
            </a:r>
            <a:br>
              <a:rPr lang="en-US" dirty="0" smtClean="0"/>
            </a:br>
            <a:r>
              <a:rPr lang="en-US" dirty="0" smtClean="0"/>
              <a:t>Topic 7B: Identify Project Risks and Triggers</a:t>
            </a:r>
            <a:br>
              <a:rPr lang="en-US" dirty="0" smtClean="0"/>
            </a:br>
            <a:r>
              <a:rPr lang="en-US" dirty="0" smtClean="0"/>
              <a:t>Topic 7C: Perform Qualitative Risk Analysis</a:t>
            </a:r>
            <a:br>
              <a:rPr lang="en-US" dirty="0" smtClean="0"/>
            </a:br>
            <a:r>
              <a:rPr lang="en-US" dirty="0" smtClean="0"/>
              <a:t>Topic 7D: Perform Quantitative Risk Analysis</a:t>
            </a:r>
            <a:br>
              <a:rPr lang="en-US" dirty="0" smtClean="0"/>
            </a:br>
            <a:r>
              <a:rPr lang="en-US" dirty="0" smtClean="0"/>
              <a:t>Topic 7E: Develop a Risk Response Plan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939800" y="2463800"/>
            <a:ext cx="7645400" cy="1320800"/>
          </a:xfrm>
          <a:prstGeom prst="rect">
            <a:avLst/>
          </a:prstGeom>
          <a:noFill/>
          <a:ln w="50800">
            <a:solidFill>
              <a:schemeClr val="tx1"/>
            </a:solidFill>
            <a:miter lim="800000"/>
            <a:headEnd/>
            <a:tailEnd/>
          </a:ln>
          <a:effectLst>
            <a:outerShdw dist="107763"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p>
            <a:endParaRPr lang="en-US"/>
          </a:p>
        </p:txBody>
      </p:sp>
      <p:sp>
        <p:nvSpPr>
          <p:cNvPr id="4099" name="Rectangle 3"/>
          <p:cNvSpPr>
            <a:spLocks noGrp="1" noChangeArrowheads="1"/>
          </p:cNvSpPr>
          <p:nvPr>
            <p:ph type="ctrTitle"/>
          </p:nvPr>
        </p:nvSpPr>
        <p:spPr>
          <a:xfrm>
            <a:off x="914400" y="2514600"/>
            <a:ext cx="7772400" cy="1143000"/>
          </a:xfrm>
          <a:noFill/>
          <a:ln/>
        </p:spPr>
        <p:txBody>
          <a:bodyPr anchor="ctr"/>
          <a:lstStyle/>
          <a:p>
            <a:r>
              <a:rPr lang="de-CH" sz="4400" dirty="0">
                <a:solidFill>
                  <a:schemeClr val="tx1"/>
                </a:solidFill>
              </a:rPr>
              <a:t>Project Risk Management</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1123950"/>
            <a:ext cx="7772400" cy="1143000"/>
          </a:xfrm>
          <a:noFill/>
          <a:ln/>
        </p:spPr>
        <p:txBody>
          <a:bodyPr anchor="ctr"/>
          <a:lstStyle/>
          <a:p>
            <a:pPr algn="l"/>
            <a:r>
              <a:rPr lang="de-CH" sz="4400" dirty="0"/>
              <a:t>What is Risk?</a:t>
            </a:r>
          </a:p>
        </p:txBody>
      </p:sp>
      <p:sp>
        <p:nvSpPr>
          <p:cNvPr id="6147" name="Rectangle 3"/>
          <p:cNvSpPr>
            <a:spLocks noChangeArrowheads="1"/>
          </p:cNvSpPr>
          <p:nvPr/>
        </p:nvSpPr>
        <p:spPr bwMode="auto">
          <a:xfrm>
            <a:off x="762000" y="342900"/>
            <a:ext cx="7181850" cy="1047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8" name="Rectangle 4"/>
          <p:cNvSpPr>
            <a:spLocks noGrp="1" noChangeArrowheads="1"/>
          </p:cNvSpPr>
          <p:nvPr>
            <p:ph type="subTitle" idx="1"/>
          </p:nvPr>
        </p:nvSpPr>
        <p:spPr>
          <a:xfrm>
            <a:off x="1371600" y="3003550"/>
            <a:ext cx="6400800" cy="1752600"/>
          </a:xfrm>
          <a:noFill/>
          <a:ln/>
        </p:spPr>
        <p:txBody>
          <a:bodyPr/>
          <a:lstStyle/>
          <a:p>
            <a:pPr marL="342900" indent="-342900">
              <a:spcBef>
                <a:spcPct val="0"/>
              </a:spcBef>
            </a:pPr>
            <a:r>
              <a:rPr lang="de-CH" sz="4400">
                <a:solidFill>
                  <a:schemeClr val="tx2"/>
                </a:solidFill>
              </a:rPr>
              <a:t>Risk and uncertainty are equivalent</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 calcmode="lin" valueType="num">
                                      <p:cBhvr additive="base">
                                        <p:cTn id="7" dur="500" fill="hold"/>
                                        <p:tgtEl>
                                          <p:spTgt spid="614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04850" y="304800"/>
            <a:ext cx="7715250" cy="762000"/>
          </a:xfrm>
          <a:noFill/>
          <a:ln/>
        </p:spPr>
        <p:txBody>
          <a:bodyPr/>
          <a:lstStyle/>
          <a:p>
            <a:r>
              <a:rPr lang="de-CH"/>
              <a:t>Three Definitions</a:t>
            </a:r>
          </a:p>
        </p:txBody>
      </p:sp>
      <p:sp>
        <p:nvSpPr>
          <p:cNvPr id="8195" name="Rectangle 3"/>
          <p:cNvSpPr>
            <a:spLocks noGrp="1" noChangeArrowheads="1"/>
          </p:cNvSpPr>
          <p:nvPr>
            <p:ph type="body" idx="1"/>
          </p:nvPr>
        </p:nvSpPr>
        <p:spPr>
          <a:xfrm>
            <a:off x="776288" y="1152525"/>
            <a:ext cx="7791450" cy="4943475"/>
          </a:xfrm>
          <a:noFill/>
          <a:ln/>
        </p:spPr>
        <p:txBody>
          <a:bodyPr/>
          <a:lstStyle/>
          <a:p>
            <a:pPr algn="just">
              <a:lnSpc>
                <a:spcPct val="90000"/>
              </a:lnSpc>
            </a:pPr>
            <a:r>
              <a:rPr lang="de-CH" dirty="0"/>
              <a:t>Risk</a:t>
            </a:r>
          </a:p>
          <a:p>
            <a:pPr lvl="1" algn="just">
              <a:lnSpc>
                <a:spcPct val="80000"/>
              </a:lnSpc>
              <a:spcBef>
                <a:spcPct val="0"/>
              </a:spcBef>
            </a:pPr>
            <a:r>
              <a:rPr lang="de-CH" dirty="0">
                <a:latin typeface="Arial" panose="020B0604020202020204" pitchFamily="34" charset="0"/>
                <a:cs typeface="Arial" panose="020B0604020202020204" pitchFamily="34" charset="0"/>
              </a:rPr>
              <a:t>A possible future event which if it occurs will lead to an undesirable outcome.</a:t>
            </a:r>
          </a:p>
          <a:p>
            <a:pPr algn="just">
              <a:lnSpc>
                <a:spcPct val="90000"/>
              </a:lnSpc>
            </a:pPr>
            <a:r>
              <a:rPr lang="de-CH" dirty="0"/>
              <a:t>Project Risk</a:t>
            </a:r>
          </a:p>
          <a:p>
            <a:pPr lvl="1" algn="just">
              <a:lnSpc>
                <a:spcPct val="90000"/>
              </a:lnSpc>
            </a:pPr>
            <a:r>
              <a:rPr lang="de-CH" dirty="0">
                <a:latin typeface="Arial" panose="020B0604020202020204" pitchFamily="34" charset="0"/>
                <a:cs typeface="Arial" panose="020B0604020202020204" pitchFamily="34" charset="0"/>
              </a:rPr>
              <a:t>The cumulative effect of the chances of an uncertain occurrence that will adversely affect project objectives.</a:t>
            </a:r>
          </a:p>
          <a:p>
            <a:pPr algn="just">
              <a:lnSpc>
                <a:spcPct val="90000"/>
              </a:lnSpc>
            </a:pPr>
            <a:r>
              <a:rPr lang="de-CH" dirty="0"/>
              <a:t>Risk Management</a:t>
            </a:r>
          </a:p>
          <a:p>
            <a:pPr lvl="1" algn="just">
              <a:lnSpc>
                <a:spcPct val="90000"/>
              </a:lnSpc>
            </a:pPr>
            <a:r>
              <a:rPr lang="de-CH" dirty="0">
                <a:latin typeface="Arial" panose="020B0604020202020204" pitchFamily="34" charset="0"/>
                <a:cs typeface="Arial" panose="020B0604020202020204" pitchFamily="34" charset="0"/>
              </a:rPr>
              <a:t>A systematic and explicit approach for identifying, quantifying, and controlling project risk.</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0" end="0"/>
                                            </p:txEl>
                                          </p:spTgt>
                                        </p:tgtEl>
                                        <p:attrNameLst>
                                          <p:attrName>ppt_c</p:attrName>
                                        </p:attrNameLst>
                                      </p:cBhvr>
                                      <p:to>
                                        <a:srgbClr val="DADADA"/>
                                      </p:to>
                                    </p:animClr>
                                  </p:subTnLst>
                                </p:cTn>
                              </p:par>
                              <p:par>
                                <p:cTn id="9" presetID="2" presetClass="entr" presetSubtype="2" fill="hold" grpId="0" nodeType="with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anim calcmode="lin" valueType="num">
                                      <p:cBhvr additive="base">
                                        <p:cTn id="11" dur="500" fill="hold"/>
                                        <p:tgtEl>
                                          <p:spTgt spid="819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19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1" end="1"/>
                                            </p:txEl>
                                          </p:spTgt>
                                        </p:tgtEl>
                                        <p:attrNameLst>
                                          <p:attrName>ppt_c</p:attrName>
                                        </p:attrNameLst>
                                      </p:cBhvr>
                                      <p:to>
                                        <a:srgbClr val="DADADA"/>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 calcmode="lin" valueType="num">
                                      <p:cBhvr additive="base">
                                        <p:cTn id="17" dur="500" fill="hold"/>
                                        <p:tgtEl>
                                          <p:spTgt spid="819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819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2" end="2"/>
                                            </p:txEl>
                                          </p:spTgt>
                                        </p:tgtEl>
                                        <p:attrNameLst>
                                          <p:attrName>ppt_c</p:attrName>
                                        </p:attrNameLst>
                                      </p:cBhvr>
                                      <p:to>
                                        <a:srgbClr val="DADADA"/>
                                      </p:to>
                                    </p:animClr>
                                  </p:subTnLst>
                                </p:cTn>
                              </p:par>
                              <p:par>
                                <p:cTn id="19" presetID="2" presetClass="entr" presetSubtype="2" fill="hold" grpId="0" nodeType="withEffect">
                                  <p:stCondLst>
                                    <p:cond delay="0"/>
                                  </p:stCondLst>
                                  <p:childTnLst>
                                    <p:set>
                                      <p:cBhvr>
                                        <p:cTn id="20" dur="1" fill="hold">
                                          <p:stCondLst>
                                            <p:cond delay="0"/>
                                          </p:stCondLst>
                                        </p:cTn>
                                        <p:tgtEl>
                                          <p:spTgt spid="8195">
                                            <p:txEl>
                                              <p:pRg st="3" end="3"/>
                                            </p:txEl>
                                          </p:spTgt>
                                        </p:tgtEl>
                                        <p:attrNameLst>
                                          <p:attrName>style.visibility</p:attrName>
                                        </p:attrNameLst>
                                      </p:cBhvr>
                                      <p:to>
                                        <p:strVal val="visible"/>
                                      </p:to>
                                    </p:set>
                                    <p:anim calcmode="lin" valueType="num">
                                      <p:cBhvr additive="base">
                                        <p:cTn id="21" dur="500" fill="hold"/>
                                        <p:tgtEl>
                                          <p:spTgt spid="8195">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8195">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3" end="3"/>
                                            </p:txEl>
                                          </p:spTgt>
                                        </p:tgtEl>
                                        <p:attrNameLst>
                                          <p:attrName>ppt_c</p:attrName>
                                        </p:attrNameLst>
                                      </p:cBhvr>
                                      <p:to>
                                        <a:srgbClr val="DADADA"/>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 calcmode="lin" valueType="num">
                                      <p:cBhvr additive="base">
                                        <p:cTn id="27" dur="500" fill="hold"/>
                                        <p:tgtEl>
                                          <p:spTgt spid="8195">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8195">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4" end="4"/>
                                            </p:txEl>
                                          </p:spTgt>
                                        </p:tgtEl>
                                        <p:attrNameLst>
                                          <p:attrName>ppt_c</p:attrName>
                                        </p:attrNameLst>
                                      </p:cBhvr>
                                      <p:to>
                                        <a:srgbClr val="DADADA"/>
                                      </p:to>
                                    </p:animClr>
                                  </p:subTnLst>
                                </p:cTn>
                              </p:par>
                              <p:par>
                                <p:cTn id="29" presetID="2" presetClass="entr" presetSubtype="2" fill="hold" grpId="0" nodeType="withEffect">
                                  <p:stCondLst>
                                    <p:cond delay="0"/>
                                  </p:stCondLst>
                                  <p:childTnLst>
                                    <p:set>
                                      <p:cBhvr>
                                        <p:cTn id="30" dur="1" fill="hold">
                                          <p:stCondLst>
                                            <p:cond delay="0"/>
                                          </p:stCondLst>
                                        </p:cTn>
                                        <p:tgtEl>
                                          <p:spTgt spid="8195">
                                            <p:txEl>
                                              <p:pRg st="5" end="5"/>
                                            </p:txEl>
                                          </p:spTgt>
                                        </p:tgtEl>
                                        <p:attrNameLst>
                                          <p:attrName>style.visibility</p:attrName>
                                        </p:attrNameLst>
                                      </p:cBhvr>
                                      <p:to>
                                        <p:strVal val="visible"/>
                                      </p:to>
                                    </p:set>
                                    <p:anim calcmode="lin" valueType="num">
                                      <p:cBhvr additive="base">
                                        <p:cTn id="31" dur="500" fill="hold"/>
                                        <p:tgtEl>
                                          <p:spTgt spid="8195">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95">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195">
                                            <p:txEl>
                                              <p:pRg st="5" end="5"/>
                                            </p:txEl>
                                          </p:spTgt>
                                        </p:tgtEl>
                                        <p:attrNameLst>
                                          <p:attrName>ppt_c</p:attrName>
                                        </p:attrNameLst>
                                      </p:cBhvr>
                                      <p:to>
                                        <a:srgbClr val="DADADA"/>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4" name="Rectangle 4"/>
          <p:cNvSpPr>
            <a:spLocks noGrp="1" noChangeArrowheads="1"/>
          </p:cNvSpPr>
          <p:nvPr>
            <p:ph type="title"/>
          </p:nvPr>
        </p:nvSpPr>
        <p:spPr>
          <a:xfrm>
            <a:off x="2963863" y="827088"/>
            <a:ext cx="3201987" cy="690562"/>
          </a:xfrm>
          <a:noFill/>
          <a:ln/>
        </p:spPr>
        <p:txBody>
          <a:bodyPr wrap="none" lIns="19050" tIns="26988" rIns="19050" bIns="26988" anchor="t">
            <a:spAutoFit/>
          </a:bodyPr>
          <a:lstStyle/>
          <a:p>
            <a:pPr defTabSz="911225">
              <a:lnSpc>
                <a:spcPct val="95000"/>
              </a:lnSpc>
              <a:tabLst>
                <a:tab pos="457200" algn="l"/>
                <a:tab pos="1825625" algn="l"/>
                <a:tab pos="2740025" algn="l"/>
                <a:tab pos="3652838" algn="l"/>
                <a:tab pos="4565650" algn="l"/>
                <a:tab pos="5478463" algn="l"/>
                <a:tab pos="6391275" algn="l"/>
              </a:tabLst>
            </a:pPr>
            <a:r>
              <a:rPr lang="de-CH" dirty="0"/>
              <a:t>DEFINITION</a:t>
            </a:r>
          </a:p>
        </p:txBody>
      </p:sp>
      <p:sp>
        <p:nvSpPr>
          <p:cNvPr id="10245" name="Rectangle 5"/>
          <p:cNvSpPr>
            <a:spLocks noChangeArrowheads="1"/>
          </p:cNvSpPr>
          <p:nvPr/>
        </p:nvSpPr>
        <p:spPr bwMode="auto">
          <a:xfrm>
            <a:off x="304800" y="1676400"/>
            <a:ext cx="8839200" cy="27982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dirty="0" smtClean="0">
                <a:latin typeface="Arial" panose="020B0604020202020204" pitchFamily="34" charset="0"/>
              </a:rPr>
              <a:t>Project risk management is the art and science of </a:t>
            </a:r>
          </a:p>
          <a:p>
            <a:pPr>
              <a:lnSpc>
                <a:spcPct val="85000"/>
              </a:lnSpc>
            </a:pPr>
            <a:r>
              <a:rPr lang="de-CH" u="sng" dirty="0" smtClean="0">
                <a:latin typeface="Arial" panose="020B0604020202020204" pitchFamily="34" charset="0"/>
              </a:rPr>
              <a:t>Identifying</a:t>
            </a:r>
            <a:r>
              <a:rPr lang="de-CH" dirty="0" smtClean="0">
                <a:latin typeface="Arial" panose="020B0604020202020204" pitchFamily="34" charset="0"/>
              </a:rPr>
              <a:t>, </a:t>
            </a:r>
            <a:r>
              <a:rPr lang="de-CH" u="sng" dirty="0" smtClean="0">
                <a:latin typeface="Arial" panose="020B0604020202020204" pitchFamily="34" charset="0"/>
              </a:rPr>
              <a:t>assessing</a:t>
            </a:r>
            <a:r>
              <a:rPr lang="de-CH" dirty="0" smtClean="0">
                <a:latin typeface="Arial" panose="020B0604020202020204" pitchFamily="34" charset="0"/>
              </a:rPr>
              <a:t>, and </a:t>
            </a:r>
            <a:r>
              <a:rPr lang="de-CH" u="sng" dirty="0" smtClean="0">
                <a:latin typeface="Arial" panose="020B0604020202020204" pitchFamily="34" charset="0"/>
              </a:rPr>
              <a:t>responding to</a:t>
            </a:r>
            <a:r>
              <a:rPr lang="de-CH" dirty="0" smtClean="0">
                <a:latin typeface="Arial" panose="020B0604020202020204" pitchFamily="34" charset="0"/>
              </a:rPr>
              <a:t> project</a:t>
            </a:r>
          </a:p>
          <a:p>
            <a:pPr>
              <a:lnSpc>
                <a:spcPct val="85000"/>
              </a:lnSpc>
            </a:pPr>
            <a:r>
              <a:rPr lang="de-CH" dirty="0" smtClean="0">
                <a:latin typeface="Arial" panose="020B0604020202020204" pitchFamily="34" charset="0"/>
              </a:rPr>
              <a:t>Risk throughout the life of a project and in the </a:t>
            </a:r>
          </a:p>
          <a:p>
            <a:pPr>
              <a:lnSpc>
                <a:spcPct val="85000"/>
              </a:lnSpc>
            </a:pPr>
            <a:r>
              <a:rPr lang="de-CH" dirty="0" smtClean="0">
                <a:latin typeface="Arial" panose="020B0604020202020204" pitchFamily="34" charset="0"/>
              </a:rPr>
              <a:t>Best interests of its objectives</a:t>
            </a:r>
          </a:p>
          <a:p>
            <a:pPr>
              <a:lnSpc>
                <a:spcPct val="85000"/>
              </a:lnSpc>
            </a:pPr>
            <a:endParaRPr lang="de-CH" dirty="0" smtClean="0">
              <a:latin typeface="Arial" panose="020B0604020202020204" pitchFamily="34" charset="0"/>
            </a:endParaRPr>
          </a:p>
          <a:p>
            <a:pPr>
              <a:lnSpc>
                <a:spcPct val="85000"/>
              </a:lnSpc>
            </a:pPr>
            <a:endParaRPr lang="de-CH" dirty="0" smtClean="0">
              <a:latin typeface="Arial" panose="020B0604020202020204" pitchFamily="34" charset="0"/>
            </a:endParaRPr>
          </a:p>
          <a:p>
            <a:pPr>
              <a:lnSpc>
                <a:spcPct val="85000"/>
              </a:lnSpc>
            </a:pPr>
            <a:r>
              <a:rPr lang="de-CH" dirty="0" smtClean="0">
                <a:latin typeface="Arial" panose="020B0604020202020204" pitchFamily="34" charset="0"/>
              </a:rPr>
              <a:t>Project risk is the cumulative effect of the chances of </a:t>
            </a:r>
            <a:r>
              <a:rPr lang="de-CH" u="sng" dirty="0" smtClean="0">
                <a:latin typeface="Arial" panose="020B0604020202020204" pitchFamily="34" charset="0"/>
              </a:rPr>
              <a:t>uncertain</a:t>
            </a:r>
            <a:r>
              <a:rPr lang="de-CH" dirty="0" smtClean="0">
                <a:latin typeface="Arial" panose="020B0604020202020204" pitchFamily="34" charset="0"/>
              </a:rPr>
              <a:t> </a:t>
            </a:r>
            <a:r>
              <a:rPr lang="de-CH" u="sng" dirty="0" smtClean="0">
                <a:latin typeface="Arial" panose="020B0604020202020204" pitchFamily="34" charset="0"/>
              </a:rPr>
              <a:t>occurrences</a:t>
            </a:r>
            <a:r>
              <a:rPr lang="de-CH" dirty="0" smtClean="0">
                <a:latin typeface="Arial" panose="020B0604020202020204" pitchFamily="34" charset="0"/>
              </a:rPr>
              <a:t> adversely affecting project objectives</a:t>
            </a:r>
            <a:endParaRPr lang="de-CH" i="1" dirty="0" smtClean="0">
              <a:latin typeface="Arial" panose="020B0604020202020204" pitchFamily="34" charset="0"/>
            </a:endParaRPr>
          </a:p>
          <a:p>
            <a:pPr>
              <a:lnSpc>
                <a:spcPct val="85000"/>
              </a:lnSpc>
            </a:pPr>
            <a:endParaRPr lang="de-CH" sz="1800" b="1" i="1" dirty="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9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2292" name="Rectangle 4"/>
          <p:cNvSpPr>
            <a:spLocks noGrp="1" noChangeArrowheads="1"/>
          </p:cNvSpPr>
          <p:nvPr>
            <p:ph type="title"/>
          </p:nvPr>
        </p:nvSpPr>
        <p:spPr>
          <a:xfrm>
            <a:off x="617538" y="68263"/>
            <a:ext cx="8078787" cy="723900"/>
          </a:xfrm>
          <a:noFill/>
          <a:ln/>
        </p:spPr>
        <p:txBody>
          <a:bodyPr wrap="none"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RISK MANAGEMENT PURPOSE</a:t>
            </a:r>
          </a:p>
        </p:txBody>
      </p:sp>
      <p:sp>
        <p:nvSpPr>
          <p:cNvPr id="12293" name="Rectangle 5"/>
          <p:cNvSpPr>
            <a:spLocks noChangeArrowheads="1"/>
          </p:cNvSpPr>
          <p:nvPr/>
        </p:nvSpPr>
        <p:spPr bwMode="auto">
          <a:xfrm>
            <a:off x="504825" y="1579563"/>
            <a:ext cx="8143875" cy="45725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90000"/>
              </a:lnSpc>
            </a:pPr>
            <a:r>
              <a:rPr lang="de-CH" dirty="0" smtClean="0">
                <a:latin typeface="Arial" panose="020B0604020202020204" pitchFamily="34" charset="0"/>
              </a:rPr>
              <a:t>Identify factors that are likely to impact the project objectives of scope, quality, cost and time</a:t>
            </a:r>
          </a:p>
          <a:p>
            <a:pPr algn="just">
              <a:lnSpc>
                <a:spcPct val="90000"/>
              </a:lnSpc>
            </a:pPr>
            <a:endParaRPr lang="de-CH" dirty="0" smtClean="0">
              <a:latin typeface="Arial" panose="020B0604020202020204" pitchFamily="34" charset="0"/>
            </a:endParaRPr>
          </a:p>
          <a:p>
            <a:pPr algn="just">
              <a:lnSpc>
                <a:spcPct val="90000"/>
              </a:lnSpc>
            </a:pPr>
            <a:r>
              <a:rPr lang="de-CH" dirty="0" smtClean="0">
                <a:latin typeface="Arial" panose="020B0604020202020204" pitchFamily="34" charset="0"/>
              </a:rPr>
              <a:t>Quantify the likely impact of each factor</a:t>
            </a:r>
          </a:p>
          <a:p>
            <a:pPr algn="just">
              <a:lnSpc>
                <a:spcPct val="90000"/>
              </a:lnSpc>
            </a:pPr>
            <a:endParaRPr lang="de-CH" dirty="0" smtClean="0">
              <a:latin typeface="Arial" panose="020B0604020202020204" pitchFamily="34" charset="0"/>
            </a:endParaRPr>
          </a:p>
          <a:p>
            <a:pPr algn="just">
              <a:lnSpc>
                <a:spcPct val="90000"/>
              </a:lnSpc>
            </a:pPr>
            <a:r>
              <a:rPr lang="de-CH" dirty="0" smtClean="0">
                <a:latin typeface="Arial" panose="020B0604020202020204" pitchFamily="34" charset="0"/>
              </a:rPr>
              <a:t>Give a baseline for project non-controllables</a:t>
            </a:r>
          </a:p>
          <a:p>
            <a:pPr algn="just">
              <a:lnSpc>
                <a:spcPct val="90000"/>
              </a:lnSpc>
            </a:pPr>
            <a:endParaRPr lang="de-CH" dirty="0" smtClean="0">
              <a:latin typeface="Arial" panose="020B0604020202020204" pitchFamily="34" charset="0"/>
            </a:endParaRPr>
          </a:p>
          <a:p>
            <a:pPr algn="just">
              <a:lnSpc>
                <a:spcPct val="90000"/>
              </a:lnSpc>
            </a:pPr>
            <a:r>
              <a:rPr lang="de-CH" dirty="0" smtClean="0">
                <a:latin typeface="Arial" panose="020B0604020202020204" pitchFamily="34" charset="0"/>
              </a:rPr>
              <a:t>Mitigate impacts by exercising influence over project controllables</a:t>
            </a:r>
          </a:p>
          <a:p>
            <a:pPr algn="just">
              <a:lnSpc>
                <a:spcPct val="85000"/>
              </a:lnSpc>
            </a:pPr>
            <a:endParaRPr lang="de-CH" dirty="0" smtClean="0">
              <a:latin typeface="Arial" panose="020B0604020202020204" pitchFamily="34" charset="0"/>
            </a:endParaRPr>
          </a:p>
          <a:p>
            <a:pPr algn="just">
              <a:lnSpc>
                <a:spcPct val="85000"/>
              </a:lnSpc>
            </a:pPr>
            <a:r>
              <a:rPr lang="de-CH" dirty="0" smtClean="0">
                <a:latin typeface="Arial" panose="020B0604020202020204" pitchFamily="34" charset="0"/>
              </a:rPr>
              <a:t>The pmbok also points out that risk management </a:t>
            </a:r>
            <a:r>
              <a:rPr lang="de-CH" i="1" dirty="0" smtClean="0">
                <a:latin typeface="Arial" panose="020B0604020202020204" pitchFamily="34" charset="0"/>
              </a:rPr>
              <a:t>includes maximizing the results of positive events and minimizing the consequences of adverse events.</a:t>
            </a:r>
            <a:r>
              <a:rPr lang="de-CH" dirty="0" smtClean="0">
                <a:latin typeface="Arial" panose="020B0604020202020204" pitchFamily="34" charset="0"/>
              </a:rPr>
              <a:t>  </a:t>
            </a:r>
          </a:p>
          <a:p>
            <a:pPr>
              <a:lnSpc>
                <a:spcPct val="85000"/>
              </a:lnSpc>
            </a:pPr>
            <a:endParaRPr lang="de-CH" sz="1800" b="1" dirty="0">
              <a:latin typeface="Arial" panose="020B0604020202020204" pitchFamily="34" charset="0"/>
            </a:endParaRPr>
          </a:p>
        </p:txBody>
      </p:sp>
      <p:sp>
        <p:nvSpPr>
          <p:cNvPr id="12294" name="Rectangle 6"/>
          <p:cNvSpPr>
            <a:spLocks noChangeArrowheads="1"/>
          </p:cNvSpPr>
          <p:nvPr/>
        </p:nvSpPr>
        <p:spPr bwMode="auto">
          <a:xfrm>
            <a:off x="485775" y="1708150"/>
            <a:ext cx="8997950" cy="339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3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40" name="Rectangle 4"/>
          <p:cNvSpPr>
            <a:spLocks noGrp="1" noChangeArrowheads="1"/>
          </p:cNvSpPr>
          <p:nvPr>
            <p:ph type="title"/>
          </p:nvPr>
        </p:nvSpPr>
        <p:spPr>
          <a:xfrm>
            <a:off x="3617913" y="47625"/>
            <a:ext cx="2097087" cy="723900"/>
          </a:xfrm>
          <a:noFill/>
          <a:ln/>
        </p:spPr>
        <p:txBody>
          <a:bodyPr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ISSUES</a:t>
            </a:r>
          </a:p>
        </p:txBody>
      </p:sp>
      <p:sp>
        <p:nvSpPr>
          <p:cNvPr id="14341" name="Rectangle 5"/>
          <p:cNvSpPr>
            <a:spLocks noChangeArrowheads="1"/>
          </p:cNvSpPr>
          <p:nvPr/>
        </p:nvSpPr>
        <p:spPr bwMode="auto">
          <a:xfrm>
            <a:off x="436563" y="1303338"/>
            <a:ext cx="8232775" cy="4798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90000"/>
              </a:lnSpc>
            </a:pPr>
            <a:r>
              <a:rPr lang="de-CH" sz="2000" dirty="0" smtClean="0">
                <a:latin typeface="Arial" panose="020B0604020202020204" pitchFamily="34" charset="0"/>
              </a:rPr>
              <a:t>A risk should only be taken when the potential benefit and chances of winning exceed the remedial cost of an unsuccessful decision and chances of losing by a satisfactory margin</a:t>
            </a:r>
          </a:p>
          <a:p>
            <a:pPr algn="just">
              <a:lnSpc>
                <a:spcPct val="90000"/>
              </a:lnSpc>
            </a:pPr>
            <a:endParaRPr lang="de-CH" sz="2000" dirty="0" smtClean="0">
              <a:latin typeface="Arial" panose="020B0604020202020204" pitchFamily="34" charset="0"/>
            </a:endParaRPr>
          </a:p>
          <a:p>
            <a:pPr algn="just">
              <a:lnSpc>
                <a:spcPct val="90000"/>
              </a:lnSpc>
            </a:pPr>
            <a:r>
              <a:rPr lang="de-CH" sz="2000" dirty="0" smtClean="0">
                <a:latin typeface="Arial" panose="020B0604020202020204" pitchFamily="34" charset="0"/>
              </a:rPr>
              <a:t>What will be gained?</a:t>
            </a:r>
          </a:p>
          <a:p>
            <a:pPr algn="just">
              <a:lnSpc>
                <a:spcPct val="90000"/>
              </a:lnSpc>
            </a:pPr>
            <a:r>
              <a:rPr lang="de-CH" sz="2000" dirty="0" smtClean="0">
                <a:latin typeface="Arial" panose="020B0604020202020204" pitchFamily="34" charset="0"/>
              </a:rPr>
              <a:t>What could be lost?</a:t>
            </a:r>
          </a:p>
          <a:p>
            <a:pPr algn="just">
              <a:lnSpc>
                <a:spcPct val="90000"/>
              </a:lnSpc>
            </a:pPr>
            <a:r>
              <a:rPr lang="de-CH" sz="2000" dirty="0" smtClean="0">
                <a:latin typeface="Arial" panose="020B0604020202020204" pitchFamily="34" charset="0"/>
              </a:rPr>
              <a:t>What are the chances of success (and failure)?</a:t>
            </a:r>
          </a:p>
          <a:p>
            <a:pPr algn="just">
              <a:lnSpc>
                <a:spcPct val="90000"/>
              </a:lnSpc>
            </a:pPr>
            <a:r>
              <a:rPr lang="de-CH" sz="2000" dirty="0" smtClean="0">
                <a:latin typeface="Arial" panose="020B0604020202020204" pitchFamily="34" charset="0"/>
              </a:rPr>
              <a:t>What can be done if the desired result is not achieved?</a:t>
            </a:r>
          </a:p>
          <a:p>
            <a:pPr algn="just">
              <a:lnSpc>
                <a:spcPct val="90000"/>
              </a:lnSpc>
            </a:pPr>
            <a:r>
              <a:rPr lang="de-CH" sz="2000" dirty="0" smtClean="0">
                <a:latin typeface="Arial" panose="020B0604020202020204" pitchFamily="34" charset="0"/>
              </a:rPr>
              <a:t>Is the potential reward worth the risk?</a:t>
            </a:r>
          </a:p>
          <a:p>
            <a:pPr algn="just">
              <a:lnSpc>
                <a:spcPct val="90000"/>
              </a:lnSpc>
            </a:pPr>
            <a:endParaRPr lang="de-CH" sz="2000" dirty="0" smtClean="0">
              <a:latin typeface="Arial" panose="020B0604020202020204" pitchFamily="34" charset="0"/>
            </a:endParaRPr>
          </a:p>
          <a:p>
            <a:pPr algn="just">
              <a:lnSpc>
                <a:spcPct val="90000"/>
              </a:lnSpc>
            </a:pPr>
            <a:r>
              <a:rPr lang="de-CH" sz="2000" dirty="0" smtClean="0">
                <a:latin typeface="Arial" panose="020B0604020202020204" pitchFamily="34" charset="0"/>
              </a:rPr>
              <a:t>Potential frequency of loss</a:t>
            </a:r>
          </a:p>
          <a:p>
            <a:pPr algn="just">
              <a:lnSpc>
                <a:spcPct val="90000"/>
              </a:lnSpc>
            </a:pPr>
            <a:r>
              <a:rPr lang="de-CH" sz="2000" dirty="0" smtClean="0">
                <a:latin typeface="Arial" panose="020B0604020202020204" pitchFamily="34" charset="0"/>
              </a:rPr>
              <a:t>Amount and reliability of information available</a:t>
            </a:r>
          </a:p>
          <a:p>
            <a:pPr algn="just">
              <a:lnSpc>
                <a:spcPct val="90000"/>
              </a:lnSpc>
            </a:pPr>
            <a:r>
              <a:rPr lang="de-CH" sz="2000" dirty="0" smtClean="0">
                <a:latin typeface="Arial" panose="020B0604020202020204" pitchFamily="34" charset="0"/>
              </a:rPr>
              <a:t>Potential severity of loss</a:t>
            </a:r>
          </a:p>
          <a:p>
            <a:pPr algn="just">
              <a:lnSpc>
                <a:spcPct val="90000"/>
              </a:lnSpc>
            </a:pPr>
            <a:r>
              <a:rPr lang="de-CH" sz="2000" dirty="0" smtClean="0">
                <a:latin typeface="Arial" panose="020B0604020202020204" pitchFamily="34" charset="0"/>
              </a:rPr>
              <a:t>Manageability of the risk</a:t>
            </a:r>
          </a:p>
          <a:p>
            <a:pPr algn="just">
              <a:lnSpc>
                <a:spcPct val="90000"/>
              </a:lnSpc>
            </a:pPr>
            <a:r>
              <a:rPr lang="de-CH" sz="2000" dirty="0" smtClean="0">
                <a:latin typeface="Arial" panose="020B0604020202020204" pitchFamily="34" charset="0"/>
              </a:rPr>
              <a:t>Vividness of the consequences</a:t>
            </a:r>
          </a:p>
          <a:p>
            <a:pPr algn="just">
              <a:lnSpc>
                <a:spcPct val="90000"/>
              </a:lnSpc>
            </a:pPr>
            <a:r>
              <a:rPr lang="de-CH" sz="2000" dirty="0" smtClean="0">
                <a:latin typeface="Arial" panose="020B0604020202020204" pitchFamily="34" charset="0"/>
              </a:rPr>
              <a:t>Potential for (adverse) publicity</a:t>
            </a:r>
          </a:p>
          <a:p>
            <a:pPr algn="just">
              <a:lnSpc>
                <a:spcPct val="90000"/>
              </a:lnSpc>
            </a:pPr>
            <a:r>
              <a:rPr lang="de-CH" sz="2000" dirty="0" smtClean="0">
                <a:latin typeface="Arial" panose="020B0604020202020204" pitchFamily="34" charset="0"/>
              </a:rPr>
              <a:t>Whose money is it?</a:t>
            </a:r>
            <a:endParaRPr lang="de-CH" sz="2000" dirty="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38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388" name="Rectangle 4"/>
          <p:cNvSpPr>
            <a:spLocks noGrp="1" noChangeArrowheads="1"/>
          </p:cNvSpPr>
          <p:nvPr>
            <p:ph type="title"/>
          </p:nvPr>
        </p:nvSpPr>
        <p:spPr>
          <a:xfrm>
            <a:off x="257175" y="76200"/>
            <a:ext cx="8743950" cy="723900"/>
          </a:xfrm>
          <a:noFill/>
          <a:ln/>
        </p:spPr>
        <p:txBody>
          <a:bodyPr wrap="none"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NATURE OF RISK MANAGEMENT</a:t>
            </a:r>
          </a:p>
        </p:txBody>
      </p:sp>
      <p:sp>
        <p:nvSpPr>
          <p:cNvPr id="16389" name="Rectangle 5"/>
          <p:cNvSpPr>
            <a:spLocks noChangeArrowheads="1"/>
          </p:cNvSpPr>
          <p:nvPr/>
        </p:nvSpPr>
        <p:spPr bwMode="auto">
          <a:xfrm>
            <a:off x="327025" y="1503363"/>
            <a:ext cx="8515350" cy="3803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dirty="0">
                <a:latin typeface="Arial" panose="020B0604020202020204" pitchFamily="34" charset="0"/>
              </a:rPr>
              <a:t>WHEN SPEAKING OF RISK, THINK OF ONLY HAZARDOUS ONES</a:t>
            </a:r>
          </a:p>
          <a:p>
            <a:pPr>
              <a:lnSpc>
                <a:spcPct val="90000"/>
              </a:lnSpc>
            </a:pPr>
            <a:endParaRPr lang="de-CH" sz="1800" dirty="0">
              <a:latin typeface="Arial" panose="020B0604020202020204" pitchFamily="34" charset="0"/>
            </a:endParaRPr>
          </a:p>
          <a:p>
            <a:pPr>
              <a:lnSpc>
                <a:spcPct val="90000"/>
              </a:lnSpc>
            </a:pPr>
            <a:r>
              <a:rPr lang="de-CH" sz="1800" dirty="0">
                <a:latin typeface="Arial" panose="020B0604020202020204" pitchFamily="34" charset="0"/>
              </a:rPr>
              <a:t>EVERYDAY COMMON DAY ONES ARE IGNORED</a:t>
            </a:r>
          </a:p>
          <a:p>
            <a:pPr>
              <a:lnSpc>
                <a:spcPct val="90000"/>
              </a:lnSpc>
            </a:pPr>
            <a:endParaRPr lang="de-CH" sz="1800" dirty="0">
              <a:latin typeface="Arial" panose="020B0604020202020204" pitchFamily="34" charset="0"/>
            </a:endParaRPr>
          </a:p>
          <a:p>
            <a:pPr>
              <a:lnSpc>
                <a:spcPct val="90000"/>
              </a:lnSpc>
            </a:pPr>
            <a:r>
              <a:rPr lang="de-CH" sz="1800" dirty="0">
                <a:latin typeface="Arial" panose="020B0604020202020204" pitchFamily="34" charset="0"/>
              </a:rPr>
              <a:t>RARELY DO WE SYSTEMATICALLY IDENTIFY ALL RISKS INVOLVED</a:t>
            </a:r>
          </a:p>
          <a:p>
            <a:pPr>
              <a:lnSpc>
                <a:spcPct val="90000"/>
              </a:lnSpc>
            </a:pPr>
            <a:endParaRPr lang="de-CH" sz="1800" dirty="0">
              <a:latin typeface="Arial" panose="020B0604020202020204" pitchFamily="34" charset="0"/>
            </a:endParaRPr>
          </a:p>
          <a:p>
            <a:pPr>
              <a:lnSpc>
                <a:spcPct val="90000"/>
              </a:lnSpc>
            </a:pPr>
            <a:r>
              <a:rPr lang="de-CH" sz="1800" dirty="0">
                <a:latin typeface="Arial" panose="020B0604020202020204" pitchFamily="34" charset="0"/>
              </a:rPr>
              <a:t>HOWEVER, INCLINED TO CONSIDER RISK DIFFERENTLY RELATIVE TO FAMILY - VERY PRECIOUS AND LOTS OF POTENTIAL</a:t>
            </a:r>
          </a:p>
          <a:p>
            <a:pPr>
              <a:lnSpc>
                <a:spcPct val="90000"/>
              </a:lnSpc>
            </a:pPr>
            <a:endParaRPr lang="de-CH" sz="1800" dirty="0">
              <a:latin typeface="Arial" panose="020B0604020202020204" pitchFamily="34" charset="0"/>
            </a:endParaRPr>
          </a:p>
          <a:p>
            <a:pPr>
              <a:lnSpc>
                <a:spcPct val="90000"/>
              </a:lnSpc>
            </a:pPr>
            <a:r>
              <a:rPr lang="de-CH" sz="1800" u="sng" dirty="0">
                <a:latin typeface="Arial" panose="020B0604020202020204" pitchFamily="34" charset="0"/>
              </a:rPr>
              <a:t>EXAMPLES</a:t>
            </a:r>
            <a:r>
              <a:rPr lang="de-CH" sz="1800" dirty="0">
                <a:solidFill>
                  <a:schemeClr val="accent2"/>
                </a:solidFill>
                <a:latin typeface="Arial" panose="020B0604020202020204" pitchFamily="34" charset="0"/>
              </a:rPr>
              <a:t>:</a:t>
            </a:r>
            <a:endParaRPr lang="de-CH" sz="1800" dirty="0">
              <a:latin typeface="Arial" panose="020B0604020202020204" pitchFamily="34" charset="0"/>
            </a:endParaRPr>
          </a:p>
          <a:p>
            <a:pPr>
              <a:lnSpc>
                <a:spcPct val="90000"/>
              </a:lnSpc>
            </a:pPr>
            <a:r>
              <a:rPr lang="de-CH" sz="1800" dirty="0">
                <a:latin typeface="Arial" panose="020B0604020202020204" pitchFamily="34" charset="0"/>
              </a:rPr>
              <a:t>SMALL CHILDREN - STAY AWAY FROM ROAD         - RISK ID &amp; AVOIDANCE</a:t>
            </a:r>
          </a:p>
          <a:p>
            <a:pPr>
              <a:lnSpc>
                <a:spcPct val="90000"/>
              </a:lnSpc>
            </a:pPr>
            <a:r>
              <a:rPr lang="de-CH" sz="1800" dirty="0">
                <a:latin typeface="Arial" panose="020B0604020202020204" pitchFamily="34" charset="0"/>
              </a:rPr>
              <a:t>HOW DID DAY GO? - DO MORE TO HELP THEM        - INFO FEEDBACK</a:t>
            </a:r>
          </a:p>
          <a:p>
            <a:pPr>
              <a:lnSpc>
                <a:spcPct val="90000"/>
              </a:lnSpc>
            </a:pPr>
            <a:endParaRPr lang="de-CH" sz="1800" dirty="0">
              <a:latin typeface="Arial" panose="020B0604020202020204" pitchFamily="34" charset="0"/>
            </a:endParaRPr>
          </a:p>
          <a:p>
            <a:pPr>
              <a:lnSpc>
                <a:spcPct val="90000"/>
              </a:lnSpc>
            </a:pPr>
            <a:r>
              <a:rPr lang="de-CH" sz="1800" dirty="0">
                <a:latin typeface="Arial" panose="020B0604020202020204" pitchFamily="34" charset="0"/>
              </a:rPr>
              <a:t>THESE ACTIONS ARE ESTABLISHING THE BASIC ELEMENTS OF MANAGING PROJECT RISK INTO OUR CHILDREN</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6" name="Rectangle 4"/>
          <p:cNvSpPr>
            <a:spLocks noGrp="1" noChangeArrowheads="1"/>
          </p:cNvSpPr>
          <p:nvPr>
            <p:ph type="title"/>
          </p:nvPr>
        </p:nvSpPr>
        <p:spPr>
          <a:xfrm>
            <a:off x="1195824" y="127000"/>
            <a:ext cx="6639638" cy="485390"/>
          </a:xfrm>
          <a:noFill/>
          <a:ln/>
        </p:spPr>
        <p:txBody>
          <a:bodyPr wrap="none"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PROJECT RISK MGMT IS PRO-ACTIVE</a:t>
            </a:r>
          </a:p>
        </p:txBody>
      </p:sp>
      <p:sp>
        <p:nvSpPr>
          <p:cNvPr id="18437" name="Rectangle 5"/>
          <p:cNvSpPr>
            <a:spLocks noChangeArrowheads="1"/>
          </p:cNvSpPr>
          <p:nvPr/>
        </p:nvSpPr>
        <p:spPr bwMode="auto">
          <a:xfrm>
            <a:off x="0" y="1066800"/>
            <a:ext cx="8232775" cy="59067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u="sng" dirty="0" smtClean="0">
                <a:latin typeface="Arial" panose="020B0604020202020204" pitchFamily="34" charset="0"/>
                <a:cs typeface="Arial" panose="020B0604020202020204" pitchFamily="34" charset="0"/>
              </a:rPr>
              <a:t>Classic systems methodology</a:t>
            </a:r>
            <a:r>
              <a:rPr lang="de-CH" dirty="0" smtClean="0">
                <a:latin typeface="Arial" panose="020B0604020202020204" pitchFamily="34" charset="0"/>
                <a:cs typeface="Arial" panose="020B0604020202020204" pitchFamily="34" charset="0"/>
              </a:rPr>
              <a:t>:</a:t>
            </a: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r>
              <a:rPr lang="de-CH" i="1" dirty="0" smtClean="0">
                <a:latin typeface="Arial" panose="020B0604020202020204" pitchFamily="34" charset="0"/>
                <a:cs typeface="Arial" panose="020B0604020202020204" pitchFamily="34" charset="0"/>
              </a:rPr>
              <a:t>          Input                            process                       output</a:t>
            </a: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r>
              <a:rPr lang="de-CH" dirty="0" smtClean="0">
                <a:latin typeface="Arial" panose="020B0604020202020204" pitchFamily="34" charset="0"/>
                <a:cs typeface="Arial" panose="020B0604020202020204" pitchFamily="34" charset="0"/>
              </a:rPr>
              <a:t>                                         </a:t>
            </a:r>
            <a:r>
              <a:rPr lang="de-CH" i="1" dirty="0" smtClean="0">
                <a:latin typeface="Arial" panose="020B0604020202020204" pitchFamily="34" charset="0"/>
                <a:cs typeface="Arial" panose="020B0604020202020204" pitchFamily="34" charset="0"/>
              </a:rPr>
              <a:t>Feedback loop</a:t>
            </a:r>
            <a:endParaRPr lang="de-CH" dirty="0" smtClean="0">
              <a:latin typeface="Arial" panose="020B0604020202020204" pitchFamily="34" charset="0"/>
              <a:cs typeface="Arial" panose="020B0604020202020204" pitchFamily="34" charset="0"/>
            </a:endParaRP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r>
              <a:rPr lang="de-CH" dirty="0" smtClean="0">
                <a:latin typeface="Arial" panose="020B0604020202020204" pitchFamily="34" charset="0"/>
                <a:cs typeface="Arial" panose="020B0604020202020204" pitchFamily="34" charset="0"/>
              </a:rPr>
              <a:t>This process vital to effective project control, however</a:t>
            </a: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r>
              <a:rPr lang="de-CH" u="sng" dirty="0" smtClean="0">
                <a:latin typeface="Arial" panose="020B0604020202020204" pitchFamily="34" charset="0"/>
                <a:cs typeface="Arial" panose="020B0604020202020204" pitchFamily="34" charset="0"/>
              </a:rPr>
              <a:t>Risk is different</a:t>
            </a:r>
            <a:r>
              <a:rPr lang="de-CH" dirty="0" smtClean="0">
                <a:latin typeface="Arial" panose="020B0604020202020204" pitchFamily="34" charset="0"/>
                <a:cs typeface="Arial" panose="020B0604020202020204" pitchFamily="34" charset="0"/>
              </a:rPr>
              <a:t>  - -  </a:t>
            </a:r>
            <a:r>
              <a:rPr lang="de-CH" u="sng" dirty="0" smtClean="0">
                <a:latin typeface="Arial" panose="020B0604020202020204" pitchFamily="34" charset="0"/>
                <a:cs typeface="Arial" panose="020B0604020202020204" pitchFamily="34" charset="0"/>
              </a:rPr>
              <a:t>has to do with</a:t>
            </a:r>
            <a:r>
              <a:rPr lang="de-CH" dirty="0" smtClean="0">
                <a:latin typeface="Arial" panose="020B0604020202020204" pitchFamily="34" charset="0"/>
                <a:cs typeface="Arial" panose="020B0604020202020204" pitchFamily="34" charset="0"/>
              </a:rPr>
              <a:t>:</a:t>
            </a:r>
          </a:p>
          <a:p>
            <a:pPr>
              <a:lnSpc>
                <a:spcPct val="90000"/>
              </a:lnSpc>
            </a:pPr>
            <a:endParaRPr lang="de-CH" dirty="0" smtClean="0">
              <a:latin typeface="Arial" panose="020B0604020202020204" pitchFamily="34" charset="0"/>
              <a:cs typeface="Arial" panose="020B0604020202020204" pitchFamily="34" charset="0"/>
            </a:endParaRPr>
          </a:p>
          <a:p>
            <a:pPr>
              <a:lnSpc>
                <a:spcPct val="90000"/>
              </a:lnSpc>
            </a:pPr>
            <a:r>
              <a:rPr lang="de-CH" dirty="0" smtClean="0">
                <a:latin typeface="Arial" panose="020B0604020202020204" pitchFamily="34" charset="0"/>
                <a:cs typeface="Arial" panose="020B0604020202020204" pitchFamily="34" charset="0"/>
              </a:rPr>
              <a:t>Uncertainty, probability or unpredictability, and contingent planning</a:t>
            </a:r>
          </a:p>
          <a:p>
            <a:pPr>
              <a:lnSpc>
                <a:spcPct val="90000"/>
              </a:lnSpc>
            </a:pPr>
            <a:endParaRPr lang="de-CH" sz="1800" b="1" dirty="0">
              <a:latin typeface="Arial" panose="020B0604020202020204" pitchFamily="34" charset="0"/>
            </a:endParaRPr>
          </a:p>
          <a:p>
            <a:pPr>
              <a:lnSpc>
                <a:spcPct val="90000"/>
              </a:lnSpc>
            </a:pPr>
            <a:endParaRPr lang="de-CH" sz="1800" b="1" dirty="0">
              <a:latin typeface="Arial" panose="020B0604020202020204" pitchFamily="34" charset="0"/>
            </a:endParaRPr>
          </a:p>
        </p:txBody>
      </p:sp>
      <p:sp>
        <p:nvSpPr>
          <p:cNvPr id="18438" name="Line 6"/>
          <p:cNvSpPr>
            <a:spLocks noChangeShapeType="1"/>
          </p:cNvSpPr>
          <p:nvPr/>
        </p:nvSpPr>
        <p:spPr bwMode="auto">
          <a:xfrm>
            <a:off x="2001838" y="2336800"/>
            <a:ext cx="1397000" cy="4763"/>
          </a:xfrm>
          <a:prstGeom prst="line">
            <a:avLst/>
          </a:prstGeom>
          <a:noFill/>
          <a:ln w="38100" cmpd="dbl">
            <a:solidFill>
              <a:srgbClr val="FC0128"/>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9" name="Line 7"/>
          <p:cNvSpPr>
            <a:spLocks noChangeShapeType="1"/>
          </p:cNvSpPr>
          <p:nvPr/>
        </p:nvSpPr>
        <p:spPr bwMode="auto">
          <a:xfrm flipH="1" flipV="1">
            <a:off x="5715000" y="3221660"/>
            <a:ext cx="1560513" cy="41275"/>
          </a:xfrm>
          <a:prstGeom prst="line">
            <a:avLst/>
          </a:prstGeom>
          <a:noFill/>
          <a:ln w="38100" cmpd="dbl">
            <a:solidFill>
              <a:srgbClr val="FC0128"/>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0" name="Line 8"/>
          <p:cNvSpPr>
            <a:spLocks noChangeShapeType="1"/>
          </p:cNvSpPr>
          <p:nvPr/>
        </p:nvSpPr>
        <p:spPr bwMode="auto">
          <a:xfrm>
            <a:off x="5240508" y="2319532"/>
            <a:ext cx="1446213" cy="4763"/>
          </a:xfrm>
          <a:prstGeom prst="line">
            <a:avLst/>
          </a:prstGeom>
          <a:noFill/>
          <a:ln w="38100" cmpd="dbl">
            <a:solidFill>
              <a:srgbClr val="FC0128"/>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1" name="Line 9"/>
          <p:cNvSpPr>
            <a:spLocks noChangeShapeType="1"/>
          </p:cNvSpPr>
          <p:nvPr/>
        </p:nvSpPr>
        <p:spPr bwMode="auto">
          <a:xfrm flipV="1">
            <a:off x="1309420" y="2543798"/>
            <a:ext cx="0" cy="677862"/>
          </a:xfrm>
          <a:prstGeom prst="line">
            <a:avLst/>
          </a:prstGeom>
          <a:noFill/>
          <a:ln w="38100" cmpd="dbl">
            <a:solidFill>
              <a:srgbClr val="FC0128"/>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2" name="Line 10"/>
          <p:cNvSpPr>
            <a:spLocks noChangeShapeType="1"/>
          </p:cNvSpPr>
          <p:nvPr/>
        </p:nvSpPr>
        <p:spPr bwMode="auto">
          <a:xfrm flipV="1">
            <a:off x="1325270" y="3243885"/>
            <a:ext cx="1752600" cy="38100"/>
          </a:xfrm>
          <a:prstGeom prst="line">
            <a:avLst/>
          </a:prstGeom>
          <a:noFill/>
          <a:ln w="38100" cmpd="dbl">
            <a:solidFill>
              <a:srgbClr val="FC0128"/>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3" name="Line 11"/>
          <p:cNvSpPr>
            <a:spLocks noChangeShapeType="1"/>
          </p:cNvSpPr>
          <p:nvPr/>
        </p:nvSpPr>
        <p:spPr bwMode="auto">
          <a:xfrm flipV="1">
            <a:off x="7294588" y="2578723"/>
            <a:ext cx="0" cy="642937"/>
          </a:xfrm>
          <a:prstGeom prst="line">
            <a:avLst/>
          </a:prstGeom>
          <a:noFill/>
          <a:ln w="38100" cmpd="dbl">
            <a:solidFill>
              <a:srgbClr val="FC0128"/>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48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484" name="Rectangle 4"/>
          <p:cNvSpPr>
            <a:spLocks noGrp="1" noChangeArrowheads="1"/>
          </p:cNvSpPr>
          <p:nvPr>
            <p:ph type="title"/>
          </p:nvPr>
        </p:nvSpPr>
        <p:spPr>
          <a:xfrm>
            <a:off x="1046163" y="128588"/>
            <a:ext cx="7037387" cy="723900"/>
          </a:xfrm>
          <a:noFill/>
          <a:ln/>
        </p:spPr>
        <p:txBody>
          <a:bodyPr wrap="none"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REACTIVE vs. PRO-ACTIVE</a:t>
            </a:r>
          </a:p>
        </p:txBody>
      </p:sp>
      <p:sp>
        <p:nvSpPr>
          <p:cNvPr id="20485" name="Rectangle 5"/>
          <p:cNvSpPr>
            <a:spLocks noChangeArrowheads="1"/>
          </p:cNvSpPr>
          <p:nvPr/>
        </p:nvSpPr>
        <p:spPr bwMode="auto">
          <a:xfrm>
            <a:off x="442913" y="1809750"/>
            <a:ext cx="8232775" cy="3663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90000"/>
              </a:lnSpc>
            </a:pPr>
            <a:r>
              <a:rPr lang="de-CH" dirty="0" smtClean="0">
                <a:latin typeface="Arial" panose="020B0604020202020204" pitchFamily="34" charset="0"/>
              </a:rPr>
              <a:t>Crisis management  --  reactive mode  --  select response</a:t>
            </a:r>
          </a:p>
          <a:p>
            <a:pPr algn="just">
              <a:lnSpc>
                <a:spcPct val="90000"/>
              </a:lnSpc>
            </a:pPr>
            <a:endParaRPr lang="de-CH" dirty="0" smtClean="0">
              <a:latin typeface="Arial" panose="020B0604020202020204" pitchFamily="34" charset="0"/>
            </a:endParaRPr>
          </a:p>
          <a:p>
            <a:pPr algn="just">
              <a:lnSpc>
                <a:spcPct val="90000"/>
              </a:lnSpc>
            </a:pPr>
            <a:r>
              <a:rPr lang="de-CH" dirty="0" smtClean="0">
                <a:latin typeface="Arial" panose="020B0604020202020204" pitchFamily="34" charset="0"/>
              </a:rPr>
              <a:t>Pro-active  --  anticipate and plan </a:t>
            </a:r>
            <a:r>
              <a:rPr lang="de-CH" i="1" dirty="0" smtClean="0">
                <a:latin typeface="Arial" panose="020B0604020202020204" pitchFamily="34" charset="0"/>
              </a:rPr>
              <a:t>to avoid</a:t>
            </a:r>
            <a:r>
              <a:rPr lang="de-CH" dirty="0" smtClean="0">
                <a:latin typeface="Arial" panose="020B0604020202020204" pitchFamily="34" charset="0"/>
              </a:rPr>
              <a:t> </a:t>
            </a:r>
          </a:p>
          <a:p>
            <a:pPr algn="just">
              <a:lnSpc>
                <a:spcPct val="90000"/>
              </a:lnSpc>
            </a:pPr>
            <a:endParaRPr lang="de-CH" dirty="0" smtClean="0">
              <a:latin typeface="Arial" panose="020B0604020202020204" pitchFamily="34" charset="0"/>
            </a:endParaRPr>
          </a:p>
          <a:p>
            <a:pPr algn="just">
              <a:lnSpc>
                <a:spcPct val="90000"/>
              </a:lnSpc>
            </a:pPr>
            <a:endParaRPr lang="de-CH" dirty="0" smtClean="0">
              <a:latin typeface="Arial" panose="020B0604020202020204" pitchFamily="34" charset="0"/>
            </a:endParaRPr>
          </a:p>
          <a:p>
            <a:pPr algn="just">
              <a:lnSpc>
                <a:spcPct val="90000"/>
              </a:lnSpc>
            </a:pPr>
            <a:r>
              <a:rPr lang="de-CH" u="sng" dirty="0" smtClean="0">
                <a:latin typeface="Arial" panose="020B0604020202020204" pitchFamily="34" charset="0"/>
              </a:rPr>
              <a:t>Risk &amp; decision making</a:t>
            </a:r>
            <a:r>
              <a:rPr lang="de-CH" dirty="0" smtClean="0">
                <a:latin typeface="Arial" panose="020B0604020202020204" pitchFamily="34" charset="0"/>
              </a:rPr>
              <a:t>: </a:t>
            </a:r>
          </a:p>
          <a:p>
            <a:pPr algn="just">
              <a:lnSpc>
                <a:spcPct val="90000"/>
              </a:lnSpc>
            </a:pPr>
            <a:endParaRPr lang="de-CH" dirty="0" smtClean="0">
              <a:latin typeface="Arial" panose="020B0604020202020204" pitchFamily="34" charset="0"/>
            </a:endParaRPr>
          </a:p>
          <a:p>
            <a:pPr algn="just">
              <a:lnSpc>
                <a:spcPct val="90000"/>
              </a:lnSpc>
            </a:pPr>
            <a:r>
              <a:rPr lang="de-CH" dirty="0" smtClean="0">
                <a:latin typeface="Arial" panose="020B0604020202020204" pitchFamily="34" charset="0"/>
              </a:rPr>
              <a:t>Take risk if potential benefit and chance of winning exceeds cost of unsuccessful decision and chances of losing by a </a:t>
            </a:r>
            <a:r>
              <a:rPr lang="de-CH" u="sng" dirty="0" smtClean="0">
                <a:latin typeface="Arial" panose="020B0604020202020204" pitchFamily="34" charset="0"/>
              </a:rPr>
              <a:t>satisfactory margin</a:t>
            </a:r>
            <a:r>
              <a:rPr lang="de-CH" dirty="0" smtClean="0">
                <a:latin typeface="Arial" panose="020B0604020202020204" pitchFamily="34" charset="0"/>
              </a:rPr>
              <a:t>  (classic cost / benefit analysis)</a:t>
            </a:r>
          </a:p>
          <a:p>
            <a:pPr>
              <a:lnSpc>
                <a:spcPct val="90000"/>
              </a:lnSpc>
            </a:pPr>
            <a:endParaRPr lang="de-CH" sz="1800" b="1" dirty="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lstStyle/>
          <a:p>
            <a:pPr algn="l"/>
            <a:r>
              <a:rPr lang="de-CH" u="sng" dirty="0"/>
              <a:t>Project Risk Management</a:t>
            </a:r>
          </a:p>
        </p:txBody>
      </p:sp>
      <p:graphicFrame>
        <p:nvGraphicFramePr>
          <p:cNvPr id="22531" name="Object 3">
            <a:hlinkClick r:id="" action="ppaction://ole?verb=0"/>
          </p:cNvPr>
          <p:cNvGraphicFramePr>
            <a:graphicFrameLocks/>
          </p:cNvGraphicFramePr>
          <p:nvPr/>
        </p:nvGraphicFramePr>
        <p:xfrm>
          <a:off x="685800" y="2546350"/>
          <a:ext cx="7797800" cy="3011488"/>
        </p:xfrm>
        <a:graphic>
          <a:graphicData uri="http://schemas.openxmlformats.org/presentationml/2006/ole">
            <p:oleObj spid="_x0000_s22535" name="Organization Chart" r:id="rId4" imgW="7797800" imgH="3011488" progId="">
              <p:embed followColorScheme="full"/>
            </p:oleObj>
          </a:graphicData>
        </a:graphic>
      </p:graphicFrame>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p:spPr>
        <p:txBody>
          <a:bodyPr/>
          <a:lstStyle/>
          <a:p>
            <a:r>
              <a:rPr lang="de-CH" dirty="0"/>
              <a:t>PMBOK Risk</a:t>
            </a:r>
          </a:p>
        </p:txBody>
      </p:sp>
      <p:sp>
        <p:nvSpPr>
          <p:cNvPr id="24579" name="Rectangle 3"/>
          <p:cNvSpPr>
            <a:spLocks noGrp="1" noChangeArrowheads="1"/>
          </p:cNvSpPr>
          <p:nvPr>
            <p:ph type="body" idx="1"/>
          </p:nvPr>
        </p:nvSpPr>
        <p:spPr>
          <a:noFill/>
          <a:ln/>
        </p:spPr>
        <p:txBody>
          <a:bodyPr/>
          <a:lstStyle/>
          <a:p>
            <a:r>
              <a:rPr lang="de-CH" dirty="0"/>
              <a:t>Opportunities - Positive outcome</a:t>
            </a:r>
          </a:p>
          <a:p>
            <a:r>
              <a:rPr lang="de-CH" dirty="0"/>
              <a:t>Threats - Negative outcome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a:lstStyle/>
          <a:p>
            <a:pPr algn="l"/>
            <a:r>
              <a:rPr lang="de-CH" dirty="0"/>
              <a:t>Benefits of Risk Management</a:t>
            </a:r>
          </a:p>
        </p:txBody>
      </p:sp>
      <p:sp>
        <p:nvSpPr>
          <p:cNvPr id="26627" name="Rectangle 3"/>
          <p:cNvSpPr>
            <a:spLocks noGrp="1" noChangeArrowheads="1"/>
          </p:cNvSpPr>
          <p:nvPr>
            <p:ph type="body" idx="1"/>
          </p:nvPr>
        </p:nvSpPr>
        <p:spPr>
          <a:noFill/>
          <a:ln/>
        </p:spPr>
        <p:txBody>
          <a:bodyPr/>
          <a:lstStyle/>
          <a:p>
            <a:r>
              <a:rPr lang="de-CH" dirty="0"/>
              <a:t>More and better information is available during planning and decision making</a:t>
            </a:r>
          </a:p>
          <a:p>
            <a:r>
              <a:rPr lang="de-CH" dirty="0"/>
              <a:t>Project objectives are verified</a:t>
            </a:r>
          </a:p>
          <a:p>
            <a:r>
              <a:rPr lang="de-CH" dirty="0"/>
              <a:t>Improved communications</a:t>
            </a:r>
          </a:p>
          <a:p>
            <a:r>
              <a:rPr lang="de-CH" dirty="0"/>
              <a:t>Higher probability of project success</a:t>
            </a:r>
          </a:p>
          <a:p>
            <a:r>
              <a:rPr lang="de-CH" dirty="0"/>
              <a:t>Proactive approach</a:t>
            </a:r>
          </a:p>
          <a:p>
            <a:r>
              <a:rPr lang="de-CH" dirty="0"/>
              <a:t>Project might be canceled</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6627">
                                            <p:txEl>
                                              <p:pRg st="5" end="5"/>
                                            </p:txEl>
                                          </p:spTgt>
                                        </p:tgtEl>
                                        <p:attrNameLst>
                                          <p:attrName>style.visibility</p:attrName>
                                        </p:attrNameLst>
                                      </p:cBhvr>
                                      <p:to>
                                        <p:strVal val="visible"/>
                                      </p:to>
                                    </p:set>
                                    <p:anim calcmode="lin" valueType="num">
                                      <p:cBhvr additive="base">
                                        <p:cTn id="37" dur="500" fill="hold"/>
                                        <p:tgtEl>
                                          <p:spTgt spid="2662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662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de-CH" dirty="0"/>
              <a:t>Why Organizations don’t do</a:t>
            </a:r>
            <a:br>
              <a:rPr lang="de-CH" dirty="0"/>
            </a:br>
            <a:r>
              <a:rPr lang="de-CH" dirty="0"/>
              <a:t>Risk Management</a:t>
            </a:r>
          </a:p>
        </p:txBody>
      </p:sp>
      <p:sp>
        <p:nvSpPr>
          <p:cNvPr id="28675" name="Rectangle 3"/>
          <p:cNvSpPr>
            <a:spLocks noGrp="1" noChangeArrowheads="1"/>
          </p:cNvSpPr>
          <p:nvPr>
            <p:ph type="body" idx="1"/>
          </p:nvPr>
        </p:nvSpPr>
        <p:spPr>
          <a:noFill/>
          <a:ln/>
        </p:spPr>
        <p:txBody>
          <a:bodyPr/>
          <a:lstStyle/>
          <a:p>
            <a:r>
              <a:rPr lang="de-CH" dirty="0"/>
              <a:t>Unwillingness to admit risks exist</a:t>
            </a:r>
          </a:p>
          <a:p>
            <a:r>
              <a:rPr lang="de-CH" dirty="0"/>
              <a:t>Postpone the hard parts of the project until later</a:t>
            </a:r>
          </a:p>
          <a:p>
            <a:r>
              <a:rPr lang="de-CH" dirty="0"/>
              <a:t>Risk management costs money</a:t>
            </a:r>
          </a:p>
          <a:p>
            <a:pPr lvl="1"/>
            <a:r>
              <a:rPr lang="de-CH" dirty="0"/>
              <a:t>Up front investment of time</a:t>
            </a:r>
          </a:p>
          <a:p>
            <a:pPr lvl="1"/>
            <a:r>
              <a:rPr lang="de-CH" dirty="0"/>
              <a:t>Can’t prove it’s necessary</a:t>
            </a:r>
          </a:p>
          <a:p>
            <a:pPr lvl="2"/>
            <a:r>
              <a:rPr lang="de-CH" dirty="0"/>
              <a:t>Think health insurance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 calcmode="lin" valueType="num">
                                      <p:cBhvr additive="base">
                                        <p:cTn id="19" dur="500" fill="hold"/>
                                        <p:tgtEl>
                                          <p:spTgt spid="2867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8675">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8675">
                                            <p:txEl>
                                              <p:pRg st="3" end="3"/>
                                            </p:txEl>
                                          </p:spTgt>
                                        </p:tgtEl>
                                        <p:attrNameLst>
                                          <p:attrName>style.visibility</p:attrName>
                                        </p:attrNameLst>
                                      </p:cBhvr>
                                      <p:to>
                                        <p:strVal val="visible"/>
                                      </p:to>
                                    </p:set>
                                    <p:anim calcmode="lin" valueType="num">
                                      <p:cBhvr additive="base">
                                        <p:cTn id="23" dur="500" fill="hold"/>
                                        <p:tgtEl>
                                          <p:spTgt spid="28675">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8675">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 calcmode="lin" valueType="num">
                                      <p:cBhvr additive="base">
                                        <p:cTn id="27" dur="500" fill="hold"/>
                                        <p:tgtEl>
                                          <p:spTgt spid="28675">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8675">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8675">
                                            <p:txEl>
                                              <p:pRg st="5" end="5"/>
                                            </p:txEl>
                                          </p:spTgt>
                                        </p:tgtEl>
                                        <p:attrNameLst>
                                          <p:attrName>style.visibility</p:attrName>
                                        </p:attrNameLst>
                                      </p:cBhvr>
                                      <p:to>
                                        <p:strVal val="visible"/>
                                      </p:to>
                                    </p:set>
                                    <p:anim calcmode="lin" valueType="num">
                                      <p:cBhvr additive="base">
                                        <p:cTn id="31" dur="500" fill="hold"/>
                                        <p:tgtEl>
                                          <p:spTgt spid="28675">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867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de-CH" dirty="0"/>
              <a:t>Why Organizations don’t do</a:t>
            </a:r>
            <a:br>
              <a:rPr lang="de-CH" dirty="0"/>
            </a:br>
            <a:r>
              <a:rPr lang="de-CH" dirty="0"/>
              <a:t>Risk Management</a:t>
            </a:r>
          </a:p>
        </p:txBody>
      </p:sp>
      <p:sp>
        <p:nvSpPr>
          <p:cNvPr id="30723" name="Rectangle 3"/>
          <p:cNvSpPr>
            <a:spLocks noGrp="1" noChangeArrowheads="1"/>
          </p:cNvSpPr>
          <p:nvPr>
            <p:ph type="body" idx="1"/>
          </p:nvPr>
        </p:nvSpPr>
        <p:spPr>
          <a:xfrm>
            <a:off x="685800" y="2401888"/>
            <a:ext cx="7772400" cy="3255962"/>
          </a:xfrm>
          <a:noFill/>
          <a:ln/>
        </p:spPr>
        <p:txBody>
          <a:bodyPr/>
          <a:lstStyle/>
          <a:p>
            <a:r>
              <a:rPr lang="de-CH" dirty="0"/>
              <a:t>“Can Do” management style severely inhibits risk management</a:t>
            </a:r>
          </a:p>
          <a:p>
            <a:r>
              <a:rPr lang="de-CH" dirty="0"/>
              <a:t>Risk identification can make you look like a whiner</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de-CH" dirty="0"/>
              <a:t>Ways to Avoid</a:t>
            </a:r>
            <a:br>
              <a:rPr lang="de-CH" dirty="0"/>
            </a:br>
            <a:r>
              <a:rPr lang="de-CH" dirty="0"/>
              <a:t>Risk Management</a:t>
            </a:r>
          </a:p>
        </p:txBody>
      </p:sp>
      <p:sp>
        <p:nvSpPr>
          <p:cNvPr id="32771" name="Rectangle 3"/>
          <p:cNvSpPr>
            <a:spLocks noGrp="1" noChangeArrowheads="1"/>
          </p:cNvSpPr>
          <p:nvPr>
            <p:ph type="body" idx="1"/>
          </p:nvPr>
        </p:nvSpPr>
        <p:spPr>
          <a:xfrm>
            <a:off x="685800" y="2401888"/>
            <a:ext cx="7772400" cy="3319462"/>
          </a:xfrm>
          <a:noFill/>
          <a:ln/>
        </p:spPr>
        <p:txBody>
          <a:bodyPr/>
          <a:lstStyle/>
          <a:p>
            <a:r>
              <a:rPr lang="de-CH" dirty="0"/>
              <a:t>“Managing risk is everybody’s business”</a:t>
            </a:r>
          </a:p>
          <a:p>
            <a:r>
              <a:rPr lang="de-CH" dirty="0"/>
              <a:t>“There is only one risk: The project might fail.  And we’re managing that by working real hard to assure that doesn’t happen.”</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additive="base">
                                        <p:cTn id="13" dur="500" fill="hold"/>
                                        <p:tgtEl>
                                          <p:spTgt spid="327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a:lstStyle/>
          <a:p>
            <a:pPr algn="l"/>
            <a:r>
              <a:rPr lang="de-CH" u="sng" dirty="0"/>
              <a:t>The Uncertainty Spectrum</a:t>
            </a:r>
          </a:p>
        </p:txBody>
      </p:sp>
      <p:sp>
        <p:nvSpPr>
          <p:cNvPr id="34819" name="Line 3"/>
          <p:cNvSpPr>
            <a:spLocks noChangeShapeType="1"/>
          </p:cNvSpPr>
          <p:nvPr/>
        </p:nvSpPr>
        <p:spPr bwMode="auto">
          <a:xfrm>
            <a:off x="1044575" y="3276600"/>
            <a:ext cx="6981825" cy="0"/>
          </a:xfrm>
          <a:prstGeom prst="line">
            <a:avLst/>
          </a:prstGeom>
          <a:noFill/>
          <a:ln w="50800">
            <a:solidFill>
              <a:srgbClr val="114FFB"/>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0" name="Line 4"/>
          <p:cNvSpPr>
            <a:spLocks noChangeShapeType="1"/>
          </p:cNvSpPr>
          <p:nvPr/>
        </p:nvSpPr>
        <p:spPr bwMode="auto">
          <a:xfrm>
            <a:off x="1958975" y="4800600"/>
            <a:ext cx="5457825" cy="0"/>
          </a:xfrm>
          <a:prstGeom prst="line">
            <a:avLst/>
          </a:prstGeom>
          <a:noFill/>
          <a:ln w="50800">
            <a:solidFill>
              <a:srgbClr val="114FFB"/>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1" name="Oval 5"/>
          <p:cNvSpPr>
            <a:spLocks noChangeArrowheads="1"/>
          </p:cNvSpPr>
          <p:nvPr/>
        </p:nvSpPr>
        <p:spPr bwMode="auto">
          <a:xfrm>
            <a:off x="1758950" y="4425950"/>
            <a:ext cx="139700" cy="8255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2" name="Oval 6"/>
          <p:cNvSpPr>
            <a:spLocks noChangeArrowheads="1"/>
          </p:cNvSpPr>
          <p:nvPr/>
        </p:nvSpPr>
        <p:spPr bwMode="auto">
          <a:xfrm>
            <a:off x="7473950" y="4425950"/>
            <a:ext cx="139700" cy="8255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3" name="Rectangle 7"/>
          <p:cNvSpPr>
            <a:spLocks noChangeArrowheads="1"/>
          </p:cNvSpPr>
          <p:nvPr/>
        </p:nvSpPr>
        <p:spPr bwMode="auto">
          <a:xfrm>
            <a:off x="7070725" y="3613150"/>
            <a:ext cx="1709738"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TOTAL</a:t>
            </a:r>
          </a:p>
          <a:p>
            <a:pPr algn="ctr"/>
            <a:r>
              <a:rPr lang="de-CH" sz="2000" b="1"/>
              <a:t>CERTAINTY</a:t>
            </a:r>
          </a:p>
        </p:txBody>
      </p:sp>
      <p:sp>
        <p:nvSpPr>
          <p:cNvPr id="34824" name="Rectangle 8"/>
          <p:cNvSpPr>
            <a:spLocks noChangeArrowheads="1"/>
          </p:cNvSpPr>
          <p:nvPr/>
        </p:nvSpPr>
        <p:spPr bwMode="auto">
          <a:xfrm>
            <a:off x="363538" y="3613150"/>
            <a:ext cx="2078037"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TOTAL</a:t>
            </a:r>
          </a:p>
          <a:p>
            <a:pPr algn="ctr"/>
            <a:r>
              <a:rPr lang="de-CH" sz="2000" b="1"/>
              <a:t>UNCERTAINTY</a:t>
            </a:r>
          </a:p>
        </p:txBody>
      </p:sp>
      <p:sp>
        <p:nvSpPr>
          <p:cNvPr id="34825" name="Rectangle 9"/>
          <p:cNvSpPr>
            <a:spLocks noChangeArrowheads="1"/>
          </p:cNvSpPr>
          <p:nvPr/>
        </p:nvSpPr>
        <p:spPr bwMode="auto">
          <a:xfrm>
            <a:off x="2433638" y="3536950"/>
            <a:ext cx="1992312"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a:t>GENERAL</a:t>
            </a:r>
          </a:p>
          <a:p>
            <a:pPr algn="ctr"/>
            <a:r>
              <a:rPr lang="de-CH" sz="2000"/>
              <a:t>UNCERTAINTY</a:t>
            </a:r>
          </a:p>
        </p:txBody>
      </p:sp>
      <p:sp>
        <p:nvSpPr>
          <p:cNvPr id="34826" name="Rectangle 10"/>
          <p:cNvSpPr>
            <a:spLocks noChangeArrowheads="1"/>
          </p:cNvSpPr>
          <p:nvPr/>
        </p:nvSpPr>
        <p:spPr bwMode="auto">
          <a:xfrm>
            <a:off x="4643438" y="3536950"/>
            <a:ext cx="1992312"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a:t>SPECIFIC</a:t>
            </a:r>
          </a:p>
          <a:p>
            <a:pPr algn="ctr"/>
            <a:r>
              <a:rPr lang="de-CH" sz="2000"/>
              <a:t>UNCERTAINTY</a:t>
            </a:r>
          </a:p>
        </p:txBody>
      </p:sp>
      <p:sp>
        <p:nvSpPr>
          <p:cNvPr id="34827" name="Rectangle 11"/>
          <p:cNvSpPr>
            <a:spLocks noChangeArrowheads="1"/>
          </p:cNvSpPr>
          <p:nvPr/>
        </p:nvSpPr>
        <p:spPr bwMode="auto">
          <a:xfrm>
            <a:off x="1128713" y="2470150"/>
            <a:ext cx="13811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b="1"/>
              <a:t>(Unknown</a:t>
            </a:r>
          </a:p>
          <a:p>
            <a:r>
              <a:rPr lang="de-CH" sz="2000" b="1"/>
              <a:t>unknowns)</a:t>
            </a:r>
          </a:p>
        </p:txBody>
      </p:sp>
      <p:sp>
        <p:nvSpPr>
          <p:cNvPr id="34828" name="Rectangle 12"/>
          <p:cNvSpPr>
            <a:spLocks noChangeArrowheads="1"/>
          </p:cNvSpPr>
          <p:nvPr/>
        </p:nvSpPr>
        <p:spPr bwMode="auto">
          <a:xfrm>
            <a:off x="6919913" y="2698750"/>
            <a:ext cx="1238250"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b="1"/>
              <a:t>(Knowns)</a:t>
            </a:r>
          </a:p>
        </p:txBody>
      </p:sp>
      <p:sp>
        <p:nvSpPr>
          <p:cNvPr id="34829" name="Rectangle 13"/>
          <p:cNvSpPr>
            <a:spLocks noChangeArrowheads="1"/>
          </p:cNvSpPr>
          <p:nvPr/>
        </p:nvSpPr>
        <p:spPr bwMode="auto">
          <a:xfrm>
            <a:off x="673100" y="1708150"/>
            <a:ext cx="15049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NO</a:t>
            </a:r>
          </a:p>
          <a:p>
            <a:pPr algn="ctr"/>
            <a:r>
              <a:rPr lang="de-CH" sz="2000" b="1"/>
              <a:t>Information</a:t>
            </a:r>
          </a:p>
        </p:txBody>
      </p:sp>
      <p:sp>
        <p:nvSpPr>
          <p:cNvPr id="34830" name="Rectangle 14"/>
          <p:cNvSpPr>
            <a:spLocks noChangeArrowheads="1"/>
          </p:cNvSpPr>
          <p:nvPr/>
        </p:nvSpPr>
        <p:spPr bwMode="auto">
          <a:xfrm>
            <a:off x="6540500" y="1631950"/>
            <a:ext cx="15049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Complete</a:t>
            </a:r>
          </a:p>
          <a:p>
            <a:pPr algn="ctr"/>
            <a:r>
              <a:rPr lang="de-CH" sz="2000" b="1"/>
              <a:t>Information</a:t>
            </a:r>
          </a:p>
        </p:txBody>
      </p:sp>
      <p:sp>
        <p:nvSpPr>
          <p:cNvPr id="34831" name="Rectangle 15"/>
          <p:cNvSpPr>
            <a:spLocks noChangeArrowheads="1"/>
          </p:cNvSpPr>
          <p:nvPr/>
        </p:nvSpPr>
        <p:spPr bwMode="auto">
          <a:xfrm>
            <a:off x="3721100" y="1708150"/>
            <a:ext cx="15049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Partial</a:t>
            </a:r>
          </a:p>
          <a:p>
            <a:pPr algn="ctr"/>
            <a:r>
              <a:rPr lang="de-CH" sz="2000" b="1"/>
              <a:t>Information</a:t>
            </a:r>
          </a:p>
        </p:txBody>
      </p:sp>
      <p:sp>
        <p:nvSpPr>
          <p:cNvPr id="34832" name="Rectangle 16"/>
          <p:cNvSpPr>
            <a:spLocks noChangeArrowheads="1"/>
          </p:cNvSpPr>
          <p:nvPr/>
        </p:nvSpPr>
        <p:spPr bwMode="auto">
          <a:xfrm>
            <a:off x="3871913" y="2470150"/>
            <a:ext cx="1309687"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a:t>(Known</a:t>
            </a:r>
          </a:p>
          <a:p>
            <a:r>
              <a:rPr lang="de-CH" sz="2000"/>
              <a:t>unknowns)</a:t>
            </a:r>
          </a:p>
        </p:txBody>
      </p:sp>
      <p:sp>
        <p:nvSpPr>
          <p:cNvPr id="34833" name="Rectangle 17"/>
          <p:cNvSpPr>
            <a:spLocks noChangeArrowheads="1"/>
          </p:cNvSpPr>
          <p:nvPr/>
        </p:nvSpPr>
        <p:spPr bwMode="auto">
          <a:xfrm>
            <a:off x="2043113" y="4984750"/>
            <a:ext cx="54927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b="1"/>
              <a:t>SCOPE OF PROJECT RISK MANAGEMENT*</a:t>
            </a:r>
          </a:p>
          <a:p>
            <a:endParaRPr lang="de-CH" sz="2000" b="1"/>
          </a:p>
        </p:txBody>
      </p:sp>
      <p:sp>
        <p:nvSpPr>
          <p:cNvPr id="34834" name="Rectangle 18"/>
          <p:cNvSpPr>
            <a:spLocks noChangeArrowheads="1"/>
          </p:cNvSpPr>
          <p:nvPr/>
        </p:nvSpPr>
        <p:spPr bwMode="auto">
          <a:xfrm>
            <a:off x="519113" y="5692775"/>
            <a:ext cx="5527675" cy="363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1800"/>
              <a:t>*Note: in this range the information to be sought is known</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Oval 2"/>
          <p:cNvSpPr>
            <a:spLocks noChangeArrowheads="1"/>
          </p:cNvSpPr>
          <p:nvPr/>
        </p:nvSpPr>
        <p:spPr bwMode="auto">
          <a:xfrm>
            <a:off x="3130550" y="16065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67" name="Oval 3"/>
          <p:cNvSpPr>
            <a:spLocks noChangeArrowheads="1"/>
          </p:cNvSpPr>
          <p:nvPr/>
        </p:nvSpPr>
        <p:spPr bwMode="auto">
          <a:xfrm>
            <a:off x="6178550" y="33591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68" name="Oval 4"/>
          <p:cNvSpPr>
            <a:spLocks noChangeArrowheads="1"/>
          </p:cNvSpPr>
          <p:nvPr/>
        </p:nvSpPr>
        <p:spPr bwMode="auto">
          <a:xfrm>
            <a:off x="5264150" y="47307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69" name="Oval 5"/>
          <p:cNvSpPr>
            <a:spLocks noChangeArrowheads="1"/>
          </p:cNvSpPr>
          <p:nvPr/>
        </p:nvSpPr>
        <p:spPr bwMode="auto">
          <a:xfrm>
            <a:off x="3054350" y="52641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0" name="Oval 6"/>
          <p:cNvSpPr>
            <a:spLocks noChangeArrowheads="1"/>
          </p:cNvSpPr>
          <p:nvPr/>
        </p:nvSpPr>
        <p:spPr bwMode="auto">
          <a:xfrm>
            <a:off x="692150" y="45783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1" name="Oval 7"/>
          <p:cNvSpPr>
            <a:spLocks noChangeArrowheads="1"/>
          </p:cNvSpPr>
          <p:nvPr/>
        </p:nvSpPr>
        <p:spPr bwMode="auto">
          <a:xfrm>
            <a:off x="158750" y="34353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2" name="Oval 8"/>
          <p:cNvSpPr>
            <a:spLocks noChangeArrowheads="1"/>
          </p:cNvSpPr>
          <p:nvPr/>
        </p:nvSpPr>
        <p:spPr bwMode="auto">
          <a:xfrm>
            <a:off x="844550" y="22923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3" name="Oval 9"/>
          <p:cNvSpPr>
            <a:spLocks noChangeArrowheads="1"/>
          </p:cNvSpPr>
          <p:nvPr/>
        </p:nvSpPr>
        <p:spPr bwMode="auto">
          <a:xfrm>
            <a:off x="5721350" y="1911350"/>
            <a:ext cx="2730500" cy="673100"/>
          </a:xfrm>
          <a:prstGeom prst="ellipse">
            <a:avLst/>
          </a:prstGeom>
          <a:solidFill>
            <a:srgbClr val="FAFD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6874" name="Rectangle 10"/>
          <p:cNvSpPr>
            <a:spLocks noGrp="1" noChangeArrowheads="1"/>
          </p:cNvSpPr>
          <p:nvPr>
            <p:ph type="title"/>
          </p:nvPr>
        </p:nvSpPr>
        <p:spPr>
          <a:noFill/>
          <a:ln/>
        </p:spPr>
        <p:txBody>
          <a:bodyPr/>
          <a:lstStyle/>
          <a:p>
            <a:pPr algn="l"/>
            <a:r>
              <a:rPr lang="de-CH" u="sng" dirty="0"/>
              <a:t>Project Risk</a:t>
            </a:r>
          </a:p>
        </p:txBody>
      </p:sp>
      <p:sp>
        <p:nvSpPr>
          <p:cNvPr id="36875" name="Rectangle 11"/>
          <p:cNvSpPr>
            <a:spLocks noChangeArrowheads="1"/>
          </p:cNvSpPr>
          <p:nvPr/>
        </p:nvSpPr>
        <p:spPr bwMode="auto">
          <a:xfrm>
            <a:off x="3795713" y="3414713"/>
            <a:ext cx="179705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u="sng"/>
              <a:t>Project Risk</a:t>
            </a:r>
          </a:p>
        </p:txBody>
      </p:sp>
      <p:sp>
        <p:nvSpPr>
          <p:cNvPr id="36876" name="Rectangle 12"/>
          <p:cNvSpPr>
            <a:spLocks noChangeArrowheads="1"/>
          </p:cNvSpPr>
          <p:nvPr/>
        </p:nvSpPr>
        <p:spPr bwMode="auto">
          <a:xfrm>
            <a:off x="1738313" y="2424113"/>
            <a:ext cx="9429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Scope</a:t>
            </a:r>
          </a:p>
        </p:txBody>
      </p:sp>
      <p:sp>
        <p:nvSpPr>
          <p:cNvPr id="36877" name="Rectangle 13"/>
          <p:cNvSpPr>
            <a:spLocks noChangeArrowheads="1"/>
          </p:cNvSpPr>
          <p:nvPr/>
        </p:nvSpPr>
        <p:spPr bwMode="auto">
          <a:xfrm>
            <a:off x="3643313" y="1738313"/>
            <a:ext cx="16541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Integration</a:t>
            </a:r>
          </a:p>
        </p:txBody>
      </p:sp>
      <p:sp>
        <p:nvSpPr>
          <p:cNvPr id="36878" name="Rectangle 14"/>
          <p:cNvSpPr>
            <a:spLocks noChangeArrowheads="1"/>
          </p:cNvSpPr>
          <p:nvPr/>
        </p:nvSpPr>
        <p:spPr bwMode="auto">
          <a:xfrm>
            <a:off x="6005513" y="2043113"/>
            <a:ext cx="22812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Communication</a:t>
            </a:r>
          </a:p>
        </p:txBody>
      </p:sp>
      <p:sp>
        <p:nvSpPr>
          <p:cNvPr id="36879" name="Rectangle 15"/>
          <p:cNvSpPr>
            <a:spLocks noChangeArrowheads="1"/>
          </p:cNvSpPr>
          <p:nvPr/>
        </p:nvSpPr>
        <p:spPr bwMode="auto">
          <a:xfrm>
            <a:off x="3262313" y="5395913"/>
            <a:ext cx="25606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Human Resources</a:t>
            </a:r>
          </a:p>
        </p:txBody>
      </p:sp>
      <p:sp>
        <p:nvSpPr>
          <p:cNvPr id="36880" name="Rectangle 16"/>
          <p:cNvSpPr>
            <a:spLocks noChangeArrowheads="1"/>
          </p:cNvSpPr>
          <p:nvPr/>
        </p:nvSpPr>
        <p:spPr bwMode="auto">
          <a:xfrm>
            <a:off x="5776913" y="4862513"/>
            <a:ext cx="18891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Procurement</a:t>
            </a:r>
          </a:p>
        </p:txBody>
      </p:sp>
      <p:sp>
        <p:nvSpPr>
          <p:cNvPr id="36881" name="Rectangle 17"/>
          <p:cNvSpPr>
            <a:spLocks noChangeArrowheads="1"/>
          </p:cNvSpPr>
          <p:nvPr/>
        </p:nvSpPr>
        <p:spPr bwMode="auto">
          <a:xfrm>
            <a:off x="7148513" y="3490913"/>
            <a:ext cx="77470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Cost</a:t>
            </a:r>
          </a:p>
        </p:txBody>
      </p:sp>
      <p:sp>
        <p:nvSpPr>
          <p:cNvPr id="36882" name="Rectangle 18"/>
          <p:cNvSpPr>
            <a:spLocks noChangeArrowheads="1"/>
          </p:cNvSpPr>
          <p:nvPr/>
        </p:nvSpPr>
        <p:spPr bwMode="auto">
          <a:xfrm>
            <a:off x="1585913" y="4633913"/>
            <a:ext cx="116205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Quality</a:t>
            </a:r>
          </a:p>
        </p:txBody>
      </p:sp>
      <p:sp>
        <p:nvSpPr>
          <p:cNvPr id="36883" name="Rectangle 19"/>
          <p:cNvSpPr>
            <a:spLocks noChangeArrowheads="1"/>
          </p:cNvSpPr>
          <p:nvPr/>
        </p:nvSpPr>
        <p:spPr bwMode="auto">
          <a:xfrm>
            <a:off x="1052513" y="3567113"/>
            <a:ext cx="93345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b="1"/>
              <a:t>Time </a:t>
            </a:r>
          </a:p>
        </p:txBody>
      </p:sp>
      <p:sp>
        <p:nvSpPr>
          <p:cNvPr id="36884" name="Line 20"/>
          <p:cNvSpPr>
            <a:spLocks noChangeShapeType="1"/>
          </p:cNvSpPr>
          <p:nvPr/>
        </p:nvSpPr>
        <p:spPr bwMode="auto">
          <a:xfrm flipV="1">
            <a:off x="4419600" y="2185988"/>
            <a:ext cx="0" cy="9620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5" name="Line 21"/>
          <p:cNvSpPr>
            <a:spLocks noChangeShapeType="1"/>
          </p:cNvSpPr>
          <p:nvPr/>
        </p:nvSpPr>
        <p:spPr bwMode="auto">
          <a:xfrm flipV="1">
            <a:off x="5437188" y="2414588"/>
            <a:ext cx="708025" cy="8096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6" name="Line 22"/>
          <p:cNvSpPr>
            <a:spLocks noChangeShapeType="1"/>
          </p:cNvSpPr>
          <p:nvPr/>
        </p:nvSpPr>
        <p:spPr bwMode="auto">
          <a:xfrm>
            <a:off x="2924175" y="2924175"/>
            <a:ext cx="708025" cy="4032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7" name="Line 23"/>
          <p:cNvSpPr>
            <a:spLocks noChangeShapeType="1"/>
          </p:cNvSpPr>
          <p:nvPr/>
        </p:nvSpPr>
        <p:spPr bwMode="auto">
          <a:xfrm>
            <a:off x="2543175" y="3733800"/>
            <a:ext cx="1012825" cy="0"/>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8" name="Line 24"/>
          <p:cNvSpPr>
            <a:spLocks noChangeShapeType="1"/>
          </p:cNvSpPr>
          <p:nvPr/>
        </p:nvSpPr>
        <p:spPr bwMode="auto">
          <a:xfrm flipH="1">
            <a:off x="2797175" y="4143375"/>
            <a:ext cx="1038225" cy="4794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89" name="Line 25"/>
          <p:cNvSpPr>
            <a:spLocks noChangeShapeType="1"/>
          </p:cNvSpPr>
          <p:nvPr/>
        </p:nvSpPr>
        <p:spPr bwMode="auto">
          <a:xfrm>
            <a:off x="4495800" y="4295775"/>
            <a:ext cx="0" cy="8604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90" name="Line 26"/>
          <p:cNvSpPr>
            <a:spLocks noChangeShapeType="1"/>
          </p:cNvSpPr>
          <p:nvPr/>
        </p:nvSpPr>
        <p:spPr bwMode="auto">
          <a:xfrm>
            <a:off x="5591175" y="4143375"/>
            <a:ext cx="555625" cy="555625"/>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91" name="Line 27"/>
          <p:cNvSpPr>
            <a:spLocks noChangeShapeType="1"/>
          </p:cNvSpPr>
          <p:nvPr/>
        </p:nvSpPr>
        <p:spPr bwMode="auto">
          <a:xfrm>
            <a:off x="5743575" y="3657600"/>
            <a:ext cx="555625" cy="0"/>
          </a:xfrm>
          <a:prstGeom prst="line">
            <a:avLst/>
          </a:prstGeom>
          <a:noFill/>
          <a:ln w="25400">
            <a:solidFill>
              <a:schemeClr val="hlink"/>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1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16" name="Rectangle 4"/>
          <p:cNvSpPr>
            <a:spLocks noGrp="1" noChangeArrowheads="1"/>
          </p:cNvSpPr>
          <p:nvPr>
            <p:ph type="title"/>
          </p:nvPr>
        </p:nvSpPr>
        <p:spPr>
          <a:xfrm>
            <a:off x="2920737" y="409575"/>
            <a:ext cx="3442225" cy="463846"/>
          </a:xfrm>
          <a:noFill/>
          <a:ln/>
        </p:spPr>
        <p:txBody>
          <a:bodyPr wrap="none" lIns="19050" tIns="26988" rIns="19050" bIns="26988" anchor="t">
            <a:spAutoFit/>
          </a:bodyPr>
          <a:lstStyle/>
          <a:p>
            <a:pPr defTabSz="911225">
              <a:lnSpc>
                <a:spcPct val="95000"/>
              </a:lnSpc>
              <a:tabLst>
                <a:tab pos="457200" algn="l"/>
                <a:tab pos="1825625" algn="l"/>
                <a:tab pos="2740025" algn="l"/>
                <a:tab pos="3652838" algn="l"/>
                <a:tab pos="4565650" algn="l"/>
                <a:tab pos="5478463" algn="l"/>
                <a:tab pos="6391275" algn="l"/>
              </a:tabLst>
            </a:pPr>
            <a:r>
              <a:rPr lang="de-CH" dirty="0"/>
              <a:t>INTEGRATING RISK</a:t>
            </a:r>
          </a:p>
        </p:txBody>
      </p:sp>
      <p:grpSp>
        <p:nvGrpSpPr>
          <p:cNvPr id="38920" name="Group 8"/>
          <p:cNvGrpSpPr>
            <a:grpSpLocks/>
          </p:cNvGrpSpPr>
          <p:nvPr/>
        </p:nvGrpSpPr>
        <p:grpSpPr bwMode="auto">
          <a:xfrm>
            <a:off x="2776538" y="3814763"/>
            <a:ext cx="1147762" cy="82550"/>
            <a:chOff x="1749" y="2403"/>
            <a:chExt cx="723" cy="52"/>
          </a:xfrm>
        </p:grpSpPr>
        <p:sp>
          <p:nvSpPr>
            <p:cNvPr id="38917" name="Freeform 5"/>
            <p:cNvSpPr>
              <a:spLocks/>
            </p:cNvSpPr>
            <p:nvPr/>
          </p:nvSpPr>
          <p:spPr bwMode="auto">
            <a:xfrm>
              <a:off x="1749" y="2403"/>
              <a:ext cx="107" cy="52"/>
            </a:xfrm>
            <a:custGeom>
              <a:avLst/>
              <a:gdLst>
                <a:gd name="T0" fmla="*/ 0 w 107"/>
                <a:gd name="T1" fmla="*/ 30 h 52"/>
                <a:gd name="T2" fmla="*/ 106 w 107"/>
                <a:gd name="T3" fmla="*/ 0 h 52"/>
                <a:gd name="T4" fmla="*/ 106 w 107"/>
                <a:gd name="T5" fmla="*/ 30 h 52"/>
                <a:gd name="T6" fmla="*/ 106 w 107"/>
                <a:gd name="T7" fmla="*/ 51 h 52"/>
                <a:gd name="T8" fmla="*/ 0 w 107"/>
                <a:gd name="T9" fmla="*/ 30 h 52"/>
              </a:gdLst>
              <a:ahLst/>
              <a:cxnLst>
                <a:cxn ang="0">
                  <a:pos x="T0" y="T1"/>
                </a:cxn>
                <a:cxn ang="0">
                  <a:pos x="T2" y="T3"/>
                </a:cxn>
                <a:cxn ang="0">
                  <a:pos x="T4" y="T5"/>
                </a:cxn>
                <a:cxn ang="0">
                  <a:pos x="T6" y="T7"/>
                </a:cxn>
                <a:cxn ang="0">
                  <a:pos x="T8" y="T9"/>
                </a:cxn>
              </a:cxnLst>
              <a:rect l="0" t="0" r="r" b="b"/>
              <a:pathLst>
                <a:path w="107" h="52">
                  <a:moveTo>
                    <a:pt x="0" y="30"/>
                  </a:moveTo>
                  <a:lnTo>
                    <a:pt x="106" y="0"/>
                  </a:lnTo>
                  <a:lnTo>
                    <a:pt x="106" y="30"/>
                  </a:lnTo>
                  <a:lnTo>
                    <a:pt x="106" y="51"/>
                  </a:lnTo>
                  <a:lnTo>
                    <a:pt x="0" y="3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18" name="Freeform 6"/>
            <p:cNvSpPr>
              <a:spLocks/>
            </p:cNvSpPr>
            <p:nvPr/>
          </p:nvSpPr>
          <p:spPr bwMode="auto">
            <a:xfrm>
              <a:off x="2365" y="2403"/>
              <a:ext cx="107" cy="52"/>
            </a:xfrm>
            <a:custGeom>
              <a:avLst/>
              <a:gdLst>
                <a:gd name="T0" fmla="*/ 106 w 107"/>
                <a:gd name="T1" fmla="*/ 30 h 52"/>
                <a:gd name="T2" fmla="*/ 0 w 107"/>
                <a:gd name="T3" fmla="*/ 51 h 52"/>
                <a:gd name="T4" fmla="*/ 0 w 107"/>
                <a:gd name="T5" fmla="*/ 30 h 52"/>
                <a:gd name="T6" fmla="*/ 0 w 107"/>
                <a:gd name="T7" fmla="*/ 0 h 52"/>
                <a:gd name="T8" fmla="*/ 106 w 107"/>
                <a:gd name="T9" fmla="*/ 30 h 52"/>
              </a:gdLst>
              <a:ahLst/>
              <a:cxnLst>
                <a:cxn ang="0">
                  <a:pos x="T0" y="T1"/>
                </a:cxn>
                <a:cxn ang="0">
                  <a:pos x="T2" y="T3"/>
                </a:cxn>
                <a:cxn ang="0">
                  <a:pos x="T4" y="T5"/>
                </a:cxn>
                <a:cxn ang="0">
                  <a:pos x="T6" y="T7"/>
                </a:cxn>
                <a:cxn ang="0">
                  <a:pos x="T8" y="T9"/>
                </a:cxn>
              </a:cxnLst>
              <a:rect l="0" t="0" r="r" b="b"/>
              <a:pathLst>
                <a:path w="107" h="52">
                  <a:moveTo>
                    <a:pt x="106" y="30"/>
                  </a:moveTo>
                  <a:lnTo>
                    <a:pt x="0" y="51"/>
                  </a:lnTo>
                  <a:lnTo>
                    <a:pt x="0" y="30"/>
                  </a:lnTo>
                  <a:lnTo>
                    <a:pt x="0" y="0"/>
                  </a:lnTo>
                  <a:lnTo>
                    <a:pt x="106" y="3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19" name="Line 7"/>
            <p:cNvSpPr>
              <a:spLocks noChangeShapeType="1"/>
            </p:cNvSpPr>
            <p:nvPr/>
          </p:nvSpPr>
          <p:spPr bwMode="auto">
            <a:xfrm>
              <a:off x="1867" y="2436"/>
              <a:ext cx="494" cy="0"/>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24" name="Group 12"/>
          <p:cNvGrpSpPr>
            <a:grpSpLocks/>
          </p:cNvGrpSpPr>
          <p:nvPr/>
        </p:nvGrpSpPr>
        <p:grpSpPr bwMode="auto">
          <a:xfrm>
            <a:off x="4975225" y="2809875"/>
            <a:ext cx="742950" cy="666750"/>
            <a:chOff x="3134" y="1770"/>
            <a:chExt cx="468" cy="420"/>
          </a:xfrm>
        </p:grpSpPr>
        <p:sp>
          <p:nvSpPr>
            <p:cNvPr id="38921" name="Freeform 9"/>
            <p:cNvSpPr>
              <a:spLocks/>
            </p:cNvSpPr>
            <p:nvPr/>
          </p:nvSpPr>
          <p:spPr bwMode="auto">
            <a:xfrm>
              <a:off x="3503" y="1770"/>
              <a:ext cx="99" cy="91"/>
            </a:xfrm>
            <a:custGeom>
              <a:avLst/>
              <a:gdLst>
                <a:gd name="T0" fmla="*/ 98 w 99"/>
                <a:gd name="T1" fmla="*/ 0 h 91"/>
                <a:gd name="T2" fmla="*/ 38 w 99"/>
                <a:gd name="T3" fmla="*/ 90 h 91"/>
                <a:gd name="T4" fmla="*/ 23 w 99"/>
                <a:gd name="T5" fmla="*/ 68 h 91"/>
                <a:gd name="T6" fmla="*/ 0 w 99"/>
                <a:gd name="T7" fmla="*/ 45 h 91"/>
                <a:gd name="T8" fmla="*/ 98 w 99"/>
                <a:gd name="T9" fmla="*/ 0 h 91"/>
              </a:gdLst>
              <a:ahLst/>
              <a:cxnLst>
                <a:cxn ang="0">
                  <a:pos x="T0" y="T1"/>
                </a:cxn>
                <a:cxn ang="0">
                  <a:pos x="T2" y="T3"/>
                </a:cxn>
                <a:cxn ang="0">
                  <a:pos x="T4" y="T5"/>
                </a:cxn>
                <a:cxn ang="0">
                  <a:pos x="T6" y="T7"/>
                </a:cxn>
                <a:cxn ang="0">
                  <a:pos x="T8" y="T9"/>
                </a:cxn>
              </a:cxnLst>
              <a:rect l="0" t="0" r="r" b="b"/>
              <a:pathLst>
                <a:path w="99" h="91">
                  <a:moveTo>
                    <a:pt x="98" y="0"/>
                  </a:moveTo>
                  <a:lnTo>
                    <a:pt x="38" y="90"/>
                  </a:lnTo>
                  <a:lnTo>
                    <a:pt x="23" y="68"/>
                  </a:lnTo>
                  <a:lnTo>
                    <a:pt x="0" y="45"/>
                  </a:lnTo>
                  <a:lnTo>
                    <a:pt x="98"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22" name="Freeform 10"/>
            <p:cNvSpPr>
              <a:spLocks/>
            </p:cNvSpPr>
            <p:nvPr/>
          </p:nvSpPr>
          <p:spPr bwMode="auto">
            <a:xfrm>
              <a:off x="3134" y="2091"/>
              <a:ext cx="99" cy="99"/>
            </a:xfrm>
            <a:custGeom>
              <a:avLst/>
              <a:gdLst>
                <a:gd name="T0" fmla="*/ 0 w 99"/>
                <a:gd name="T1" fmla="*/ 98 h 99"/>
                <a:gd name="T2" fmla="*/ 60 w 99"/>
                <a:gd name="T3" fmla="*/ 0 h 99"/>
                <a:gd name="T4" fmla="*/ 75 w 99"/>
                <a:gd name="T5" fmla="*/ 23 h 99"/>
                <a:gd name="T6" fmla="*/ 98 w 99"/>
                <a:gd name="T7" fmla="*/ 45 h 99"/>
                <a:gd name="T8" fmla="*/ 0 w 99"/>
                <a:gd name="T9" fmla="*/ 98 h 99"/>
              </a:gdLst>
              <a:ahLst/>
              <a:cxnLst>
                <a:cxn ang="0">
                  <a:pos x="T0" y="T1"/>
                </a:cxn>
                <a:cxn ang="0">
                  <a:pos x="T2" y="T3"/>
                </a:cxn>
                <a:cxn ang="0">
                  <a:pos x="T4" y="T5"/>
                </a:cxn>
                <a:cxn ang="0">
                  <a:pos x="T6" y="T7"/>
                </a:cxn>
                <a:cxn ang="0">
                  <a:pos x="T8" y="T9"/>
                </a:cxn>
              </a:cxnLst>
              <a:rect l="0" t="0" r="r" b="b"/>
              <a:pathLst>
                <a:path w="99" h="99">
                  <a:moveTo>
                    <a:pt x="0" y="98"/>
                  </a:moveTo>
                  <a:lnTo>
                    <a:pt x="60" y="0"/>
                  </a:lnTo>
                  <a:lnTo>
                    <a:pt x="75" y="23"/>
                  </a:lnTo>
                  <a:lnTo>
                    <a:pt x="98" y="45"/>
                  </a:lnTo>
                  <a:lnTo>
                    <a:pt x="0" y="98"/>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23" name="Line 11"/>
            <p:cNvSpPr>
              <a:spLocks noChangeShapeType="1"/>
            </p:cNvSpPr>
            <p:nvPr/>
          </p:nvSpPr>
          <p:spPr bwMode="auto">
            <a:xfrm flipH="1">
              <a:off x="3212" y="1848"/>
              <a:ext cx="319" cy="262"/>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28" name="Group 16"/>
          <p:cNvGrpSpPr>
            <a:grpSpLocks/>
          </p:cNvGrpSpPr>
          <p:nvPr/>
        </p:nvGrpSpPr>
        <p:grpSpPr bwMode="auto">
          <a:xfrm>
            <a:off x="5038725" y="3814763"/>
            <a:ext cx="1122363" cy="82550"/>
            <a:chOff x="3174" y="2403"/>
            <a:chExt cx="707" cy="52"/>
          </a:xfrm>
        </p:grpSpPr>
        <p:sp>
          <p:nvSpPr>
            <p:cNvPr id="38925" name="Freeform 13"/>
            <p:cNvSpPr>
              <a:spLocks/>
            </p:cNvSpPr>
            <p:nvPr/>
          </p:nvSpPr>
          <p:spPr bwMode="auto">
            <a:xfrm>
              <a:off x="3774" y="2403"/>
              <a:ext cx="107" cy="52"/>
            </a:xfrm>
            <a:custGeom>
              <a:avLst/>
              <a:gdLst>
                <a:gd name="T0" fmla="*/ 106 w 107"/>
                <a:gd name="T1" fmla="*/ 30 h 52"/>
                <a:gd name="T2" fmla="*/ 0 w 107"/>
                <a:gd name="T3" fmla="*/ 51 h 52"/>
                <a:gd name="T4" fmla="*/ 0 w 107"/>
                <a:gd name="T5" fmla="*/ 30 h 52"/>
                <a:gd name="T6" fmla="*/ 0 w 107"/>
                <a:gd name="T7" fmla="*/ 0 h 52"/>
                <a:gd name="T8" fmla="*/ 106 w 107"/>
                <a:gd name="T9" fmla="*/ 30 h 52"/>
              </a:gdLst>
              <a:ahLst/>
              <a:cxnLst>
                <a:cxn ang="0">
                  <a:pos x="T0" y="T1"/>
                </a:cxn>
                <a:cxn ang="0">
                  <a:pos x="T2" y="T3"/>
                </a:cxn>
                <a:cxn ang="0">
                  <a:pos x="T4" y="T5"/>
                </a:cxn>
                <a:cxn ang="0">
                  <a:pos x="T6" y="T7"/>
                </a:cxn>
                <a:cxn ang="0">
                  <a:pos x="T8" y="T9"/>
                </a:cxn>
              </a:cxnLst>
              <a:rect l="0" t="0" r="r" b="b"/>
              <a:pathLst>
                <a:path w="107" h="52">
                  <a:moveTo>
                    <a:pt x="106" y="30"/>
                  </a:moveTo>
                  <a:lnTo>
                    <a:pt x="0" y="51"/>
                  </a:lnTo>
                  <a:lnTo>
                    <a:pt x="0" y="30"/>
                  </a:lnTo>
                  <a:lnTo>
                    <a:pt x="0" y="0"/>
                  </a:lnTo>
                  <a:lnTo>
                    <a:pt x="106" y="3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26" name="Freeform 14"/>
            <p:cNvSpPr>
              <a:spLocks/>
            </p:cNvSpPr>
            <p:nvPr/>
          </p:nvSpPr>
          <p:spPr bwMode="auto">
            <a:xfrm>
              <a:off x="3174" y="2403"/>
              <a:ext cx="107" cy="52"/>
            </a:xfrm>
            <a:custGeom>
              <a:avLst/>
              <a:gdLst>
                <a:gd name="T0" fmla="*/ 0 w 107"/>
                <a:gd name="T1" fmla="*/ 30 h 52"/>
                <a:gd name="T2" fmla="*/ 106 w 107"/>
                <a:gd name="T3" fmla="*/ 0 h 52"/>
                <a:gd name="T4" fmla="*/ 106 w 107"/>
                <a:gd name="T5" fmla="*/ 30 h 52"/>
                <a:gd name="T6" fmla="*/ 106 w 107"/>
                <a:gd name="T7" fmla="*/ 51 h 52"/>
                <a:gd name="T8" fmla="*/ 0 w 107"/>
                <a:gd name="T9" fmla="*/ 30 h 52"/>
              </a:gdLst>
              <a:ahLst/>
              <a:cxnLst>
                <a:cxn ang="0">
                  <a:pos x="T0" y="T1"/>
                </a:cxn>
                <a:cxn ang="0">
                  <a:pos x="T2" y="T3"/>
                </a:cxn>
                <a:cxn ang="0">
                  <a:pos x="T4" y="T5"/>
                </a:cxn>
                <a:cxn ang="0">
                  <a:pos x="T6" y="T7"/>
                </a:cxn>
                <a:cxn ang="0">
                  <a:pos x="T8" y="T9"/>
                </a:cxn>
              </a:cxnLst>
              <a:rect l="0" t="0" r="r" b="b"/>
              <a:pathLst>
                <a:path w="107" h="52">
                  <a:moveTo>
                    <a:pt x="0" y="30"/>
                  </a:moveTo>
                  <a:lnTo>
                    <a:pt x="106" y="0"/>
                  </a:lnTo>
                  <a:lnTo>
                    <a:pt x="106" y="30"/>
                  </a:lnTo>
                  <a:lnTo>
                    <a:pt x="106" y="51"/>
                  </a:lnTo>
                  <a:lnTo>
                    <a:pt x="0" y="3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27" name="Line 15"/>
            <p:cNvSpPr>
              <a:spLocks noChangeShapeType="1"/>
            </p:cNvSpPr>
            <p:nvPr/>
          </p:nvSpPr>
          <p:spPr bwMode="auto">
            <a:xfrm flipH="1">
              <a:off x="3284" y="2436"/>
              <a:ext cx="494" cy="0"/>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32" name="Group 20"/>
          <p:cNvGrpSpPr>
            <a:grpSpLocks/>
          </p:cNvGrpSpPr>
          <p:nvPr/>
        </p:nvGrpSpPr>
        <p:grpSpPr bwMode="auto">
          <a:xfrm>
            <a:off x="5013325" y="4184650"/>
            <a:ext cx="755650" cy="730250"/>
            <a:chOff x="3158" y="2636"/>
            <a:chExt cx="476" cy="460"/>
          </a:xfrm>
        </p:grpSpPr>
        <p:sp>
          <p:nvSpPr>
            <p:cNvPr id="38929" name="Freeform 17"/>
            <p:cNvSpPr>
              <a:spLocks/>
            </p:cNvSpPr>
            <p:nvPr/>
          </p:nvSpPr>
          <p:spPr bwMode="auto">
            <a:xfrm>
              <a:off x="3158" y="2636"/>
              <a:ext cx="99" cy="91"/>
            </a:xfrm>
            <a:custGeom>
              <a:avLst/>
              <a:gdLst>
                <a:gd name="T0" fmla="*/ 0 w 99"/>
                <a:gd name="T1" fmla="*/ 0 h 91"/>
                <a:gd name="T2" fmla="*/ 98 w 99"/>
                <a:gd name="T3" fmla="*/ 53 h 91"/>
                <a:gd name="T4" fmla="*/ 75 w 99"/>
                <a:gd name="T5" fmla="*/ 68 h 91"/>
                <a:gd name="T6" fmla="*/ 60 w 99"/>
                <a:gd name="T7" fmla="*/ 90 h 91"/>
                <a:gd name="T8" fmla="*/ 0 w 99"/>
                <a:gd name="T9" fmla="*/ 0 h 91"/>
              </a:gdLst>
              <a:ahLst/>
              <a:cxnLst>
                <a:cxn ang="0">
                  <a:pos x="T0" y="T1"/>
                </a:cxn>
                <a:cxn ang="0">
                  <a:pos x="T2" y="T3"/>
                </a:cxn>
                <a:cxn ang="0">
                  <a:pos x="T4" y="T5"/>
                </a:cxn>
                <a:cxn ang="0">
                  <a:pos x="T6" y="T7"/>
                </a:cxn>
                <a:cxn ang="0">
                  <a:pos x="T8" y="T9"/>
                </a:cxn>
              </a:cxnLst>
              <a:rect l="0" t="0" r="r" b="b"/>
              <a:pathLst>
                <a:path w="99" h="91">
                  <a:moveTo>
                    <a:pt x="0" y="0"/>
                  </a:moveTo>
                  <a:lnTo>
                    <a:pt x="98" y="53"/>
                  </a:lnTo>
                  <a:lnTo>
                    <a:pt x="75" y="68"/>
                  </a:lnTo>
                  <a:lnTo>
                    <a:pt x="60" y="90"/>
                  </a:lnTo>
                  <a:lnTo>
                    <a:pt x="0"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0" name="Freeform 18"/>
            <p:cNvSpPr>
              <a:spLocks/>
            </p:cNvSpPr>
            <p:nvPr/>
          </p:nvSpPr>
          <p:spPr bwMode="auto">
            <a:xfrm>
              <a:off x="3535" y="2997"/>
              <a:ext cx="99" cy="99"/>
            </a:xfrm>
            <a:custGeom>
              <a:avLst/>
              <a:gdLst>
                <a:gd name="T0" fmla="*/ 98 w 99"/>
                <a:gd name="T1" fmla="*/ 98 h 99"/>
                <a:gd name="T2" fmla="*/ 0 w 99"/>
                <a:gd name="T3" fmla="*/ 38 h 99"/>
                <a:gd name="T4" fmla="*/ 23 w 99"/>
                <a:gd name="T5" fmla="*/ 23 h 99"/>
                <a:gd name="T6" fmla="*/ 38 w 99"/>
                <a:gd name="T7" fmla="*/ 0 h 99"/>
                <a:gd name="T8" fmla="*/ 98 w 99"/>
                <a:gd name="T9" fmla="*/ 98 h 99"/>
              </a:gdLst>
              <a:ahLst/>
              <a:cxnLst>
                <a:cxn ang="0">
                  <a:pos x="T0" y="T1"/>
                </a:cxn>
                <a:cxn ang="0">
                  <a:pos x="T2" y="T3"/>
                </a:cxn>
                <a:cxn ang="0">
                  <a:pos x="T4" y="T5"/>
                </a:cxn>
                <a:cxn ang="0">
                  <a:pos x="T6" y="T7"/>
                </a:cxn>
                <a:cxn ang="0">
                  <a:pos x="T8" y="T9"/>
                </a:cxn>
              </a:cxnLst>
              <a:rect l="0" t="0" r="r" b="b"/>
              <a:pathLst>
                <a:path w="99" h="99">
                  <a:moveTo>
                    <a:pt x="98" y="98"/>
                  </a:moveTo>
                  <a:lnTo>
                    <a:pt x="0" y="38"/>
                  </a:lnTo>
                  <a:lnTo>
                    <a:pt x="23" y="23"/>
                  </a:lnTo>
                  <a:lnTo>
                    <a:pt x="38" y="0"/>
                  </a:lnTo>
                  <a:lnTo>
                    <a:pt x="98" y="98"/>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1" name="Line 19"/>
            <p:cNvSpPr>
              <a:spLocks noChangeShapeType="1"/>
            </p:cNvSpPr>
            <p:nvPr/>
          </p:nvSpPr>
          <p:spPr bwMode="auto">
            <a:xfrm>
              <a:off x="3245" y="2714"/>
              <a:ext cx="310" cy="302"/>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36" name="Group 24"/>
          <p:cNvGrpSpPr>
            <a:grpSpLocks/>
          </p:cNvGrpSpPr>
          <p:nvPr/>
        </p:nvGrpSpPr>
        <p:grpSpPr bwMode="auto">
          <a:xfrm>
            <a:off x="4416425" y="4248150"/>
            <a:ext cx="93663" cy="1466850"/>
            <a:chOff x="2782" y="2676"/>
            <a:chExt cx="59" cy="924"/>
          </a:xfrm>
        </p:grpSpPr>
        <p:sp>
          <p:nvSpPr>
            <p:cNvPr id="38933" name="Freeform 21"/>
            <p:cNvSpPr>
              <a:spLocks/>
            </p:cNvSpPr>
            <p:nvPr/>
          </p:nvSpPr>
          <p:spPr bwMode="auto">
            <a:xfrm>
              <a:off x="2782" y="2676"/>
              <a:ext cx="59" cy="107"/>
            </a:xfrm>
            <a:custGeom>
              <a:avLst/>
              <a:gdLst>
                <a:gd name="T0" fmla="*/ 29 w 59"/>
                <a:gd name="T1" fmla="*/ 0 h 107"/>
                <a:gd name="T2" fmla="*/ 58 w 59"/>
                <a:gd name="T3" fmla="*/ 106 h 107"/>
                <a:gd name="T4" fmla="*/ 29 w 59"/>
                <a:gd name="T5" fmla="*/ 106 h 107"/>
                <a:gd name="T6" fmla="*/ 0 w 59"/>
                <a:gd name="T7" fmla="*/ 106 h 107"/>
                <a:gd name="T8" fmla="*/ 29 w 59"/>
                <a:gd name="T9" fmla="*/ 0 h 107"/>
              </a:gdLst>
              <a:ahLst/>
              <a:cxnLst>
                <a:cxn ang="0">
                  <a:pos x="T0" y="T1"/>
                </a:cxn>
                <a:cxn ang="0">
                  <a:pos x="T2" y="T3"/>
                </a:cxn>
                <a:cxn ang="0">
                  <a:pos x="T4" y="T5"/>
                </a:cxn>
                <a:cxn ang="0">
                  <a:pos x="T6" y="T7"/>
                </a:cxn>
                <a:cxn ang="0">
                  <a:pos x="T8" y="T9"/>
                </a:cxn>
              </a:cxnLst>
              <a:rect l="0" t="0" r="r" b="b"/>
              <a:pathLst>
                <a:path w="59" h="107">
                  <a:moveTo>
                    <a:pt x="29" y="0"/>
                  </a:moveTo>
                  <a:lnTo>
                    <a:pt x="58" y="106"/>
                  </a:lnTo>
                  <a:lnTo>
                    <a:pt x="29" y="106"/>
                  </a:lnTo>
                  <a:lnTo>
                    <a:pt x="0" y="106"/>
                  </a:lnTo>
                  <a:lnTo>
                    <a:pt x="29"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4" name="Freeform 22"/>
            <p:cNvSpPr>
              <a:spLocks/>
            </p:cNvSpPr>
            <p:nvPr/>
          </p:nvSpPr>
          <p:spPr bwMode="auto">
            <a:xfrm>
              <a:off x="2782" y="3485"/>
              <a:ext cx="59" cy="115"/>
            </a:xfrm>
            <a:custGeom>
              <a:avLst/>
              <a:gdLst>
                <a:gd name="T0" fmla="*/ 29 w 59"/>
                <a:gd name="T1" fmla="*/ 114 h 115"/>
                <a:gd name="T2" fmla="*/ 0 w 59"/>
                <a:gd name="T3" fmla="*/ 0 h 115"/>
                <a:gd name="T4" fmla="*/ 29 w 59"/>
                <a:gd name="T5" fmla="*/ 0 h 115"/>
                <a:gd name="T6" fmla="*/ 58 w 59"/>
                <a:gd name="T7" fmla="*/ 0 h 115"/>
                <a:gd name="T8" fmla="*/ 29 w 59"/>
                <a:gd name="T9" fmla="*/ 114 h 115"/>
              </a:gdLst>
              <a:ahLst/>
              <a:cxnLst>
                <a:cxn ang="0">
                  <a:pos x="T0" y="T1"/>
                </a:cxn>
                <a:cxn ang="0">
                  <a:pos x="T2" y="T3"/>
                </a:cxn>
                <a:cxn ang="0">
                  <a:pos x="T4" y="T5"/>
                </a:cxn>
                <a:cxn ang="0">
                  <a:pos x="T6" y="T7"/>
                </a:cxn>
                <a:cxn ang="0">
                  <a:pos x="T8" y="T9"/>
                </a:cxn>
              </a:cxnLst>
              <a:rect l="0" t="0" r="r" b="b"/>
              <a:pathLst>
                <a:path w="59" h="115">
                  <a:moveTo>
                    <a:pt x="29" y="114"/>
                  </a:moveTo>
                  <a:lnTo>
                    <a:pt x="0" y="0"/>
                  </a:lnTo>
                  <a:lnTo>
                    <a:pt x="29" y="0"/>
                  </a:lnTo>
                  <a:lnTo>
                    <a:pt x="58" y="0"/>
                  </a:lnTo>
                  <a:lnTo>
                    <a:pt x="29" y="114"/>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5" name="Line 23"/>
            <p:cNvSpPr>
              <a:spLocks noChangeShapeType="1"/>
            </p:cNvSpPr>
            <p:nvPr/>
          </p:nvSpPr>
          <p:spPr bwMode="auto">
            <a:xfrm>
              <a:off x="2814" y="2794"/>
              <a:ext cx="0" cy="687"/>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40" name="Group 28"/>
          <p:cNvGrpSpPr>
            <a:grpSpLocks/>
          </p:cNvGrpSpPr>
          <p:nvPr/>
        </p:nvGrpSpPr>
        <p:grpSpPr bwMode="auto">
          <a:xfrm>
            <a:off x="3309938" y="4159250"/>
            <a:ext cx="639762" cy="730250"/>
            <a:chOff x="2085" y="2620"/>
            <a:chExt cx="403" cy="460"/>
          </a:xfrm>
        </p:grpSpPr>
        <p:sp>
          <p:nvSpPr>
            <p:cNvPr id="38937" name="Freeform 25"/>
            <p:cNvSpPr>
              <a:spLocks/>
            </p:cNvSpPr>
            <p:nvPr/>
          </p:nvSpPr>
          <p:spPr bwMode="auto">
            <a:xfrm>
              <a:off x="2397" y="2620"/>
              <a:ext cx="91" cy="99"/>
            </a:xfrm>
            <a:custGeom>
              <a:avLst/>
              <a:gdLst>
                <a:gd name="T0" fmla="*/ 90 w 91"/>
                <a:gd name="T1" fmla="*/ 0 h 99"/>
                <a:gd name="T2" fmla="*/ 38 w 91"/>
                <a:gd name="T3" fmla="*/ 98 h 99"/>
                <a:gd name="T4" fmla="*/ 23 w 91"/>
                <a:gd name="T5" fmla="*/ 83 h 99"/>
                <a:gd name="T6" fmla="*/ 0 w 91"/>
                <a:gd name="T7" fmla="*/ 60 h 99"/>
                <a:gd name="T8" fmla="*/ 90 w 91"/>
                <a:gd name="T9" fmla="*/ 0 h 99"/>
              </a:gdLst>
              <a:ahLst/>
              <a:cxnLst>
                <a:cxn ang="0">
                  <a:pos x="T0" y="T1"/>
                </a:cxn>
                <a:cxn ang="0">
                  <a:pos x="T2" y="T3"/>
                </a:cxn>
                <a:cxn ang="0">
                  <a:pos x="T4" y="T5"/>
                </a:cxn>
                <a:cxn ang="0">
                  <a:pos x="T6" y="T7"/>
                </a:cxn>
                <a:cxn ang="0">
                  <a:pos x="T8" y="T9"/>
                </a:cxn>
              </a:cxnLst>
              <a:rect l="0" t="0" r="r" b="b"/>
              <a:pathLst>
                <a:path w="91" h="99">
                  <a:moveTo>
                    <a:pt x="90" y="0"/>
                  </a:moveTo>
                  <a:lnTo>
                    <a:pt x="38" y="98"/>
                  </a:lnTo>
                  <a:lnTo>
                    <a:pt x="23" y="83"/>
                  </a:lnTo>
                  <a:lnTo>
                    <a:pt x="0" y="60"/>
                  </a:lnTo>
                  <a:lnTo>
                    <a:pt x="90"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8" name="Freeform 26"/>
            <p:cNvSpPr>
              <a:spLocks/>
            </p:cNvSpPr>
            <p:nvPr/>
          </p:nvSpPr>
          <p:spPr bwMode="auto">
            <a:xfrm>
              <a:off x="2085" y="2981"/>
              <a:ext cx="91" cy="99"/>
            </a:xfrm>
            <a:custGeom>
              <a:avLst/>
              <a:gdLst>
                <a:gd name="T0" fmla="*/ 0 w 91"/>
                <a:gd name="T1" fmla="*/ 98 h 99"/>
                <a:gd name="T2" fmla="*/ 53 w 91"/>
                <a:gd name="T3" fmla="*/ 0 h 99"/>
                <a:gd name="T4" fmla="*/ 68 w 91"/>
                <a:gd name="T5" fmla="*/ 15 h 99"/>
                <a:gd name="T6" fmla="*/ 90 w 91"/>
                <a:gd name="T7" fmla="*/ 30 h 99"/>
                <a:gd name="T8" fmla="*/ 0 w 91"/>
                <a:gd name="T9" fmla="*/ 98 h 99"/>
              </a:gdLst>
              <a:ahLst/>
              <a:cxnLst>
                <a:cxn ang="0">
                  <a:pos x="T0" y="T1"/>
                </a:cxn>
                <a:cxn ang="0">
                  <a:pos x="T2" y="T3"/>
                </a:cxn>
                <a:cxn ang="0">
                  <a:pos x="T4" y="T5"/>
                </a:cxn>
                <a:cxn ang="0">
                  <a:pos x="T6" y="T7"/>
                </a:cxn>
                <a:cxn ang="0">
                  <a:pos x="T8" y="T9"/>
                </a:cxn>
              </a:cxnLst>
              <a:rect l="0" t="0" r="r" b="b"/>
              <a:pathLst>
                <a:path w="91" h="99">
                  <a:moveTo>
                    <a:pt x="0" y="98"/>
                  </a:moveTo>
                  <a:lnTo>
                    <a:pt x="53" y="0"/>
                  </a:lnTo>
                  <a:lnTo>
                    <a:pt x="68" y="15"/>
                  </a:lnTo>
                  <a:lnTo>
                    <a:pt x="90" y="30"/>
                  </a:lnTo>
                  <a:lnTo>
                    <a:pt x="0" y="98"/>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39" name="Line 27"/>
            <p:cNvSpPr>
              <a:spLocks noChangeShapeType="1"/>
            </p:cNvSpPr>
            <p:nvPr/>
          </p:nvSpPr>
          <p:spPr bwMode="auto">
            <a:xfrm flipH="1">
              <a:off x="2155" y="2714"/>
              <a:ext cx="270" cy="279"/>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44" name="Group 32"/>
          <p:cNvGrpSpPr>
            <a:grpSpLocks/>
          </p:cNvGrpSpPr>
          <p:nvPr/>
        </p:nvGrpSpPr>
        <p:grpSpPr bwMode="auto">
          <a:xfrm>
            <a:off x="3246438" y="2759075"/>
            <a:ext cx="781050" cy="717550"/>
            <a:chOff x="2045" y="1738"/>
            <a:chExt cx="492" cy="452"/>
          </a:xfrm>
        </p:grpSpPr>
        <p:sp>
          <p:nvSpPr>
            <p:cNvPr id="38941" name="Freeform 29"/>
            <p:cNvSpPr>
              <a:spLocks/>
            </p:cNvSpPr>
            <p:nvPr/>
          </p:nvSpPr>
          <p:spPr bwMode="auto">
            <a:xfrm>
              <a:off x="2045" y="1738"/>
              <a:ext cx="99" cy="91"/>
            </a:xfrm>
            <a:custGeom>
              <a:avLst/>
              <a:gdLst>
                <a:gd name="T0" fmla="*/ 0 w 99"/>
                <a:gd name="T1" fmla="*/ 0 h 91"/>
                <a:gd name="T2" fmla="*/ 98 w 99"/>
                <a:gd name="T3" fmla="*/ 45 h 91"/>
                <a:gd name="T4" fmla="*/ 75 w 99"/>
                <a:gd name="T5" fmla="*/ 68 h 91"/>
                <a:gd name="T6" fmla="*/ 60 w 99"/>
                <a:gd name="T7" fmla="*/ 90 h 91"/>
                <a:gd name="T8" fmla="*/ 0 w 99"/>
                <a:gd name="T9" fmla="*/ 0 h 91"/>
              </a:gdLst>
              <a:ahLst/>
              <a:cxnLst>
                <a:cxn ang="0">
                  <a:pos x="T0" y="T1"/>
                </a:cxn>
                <a:cxn ang="0">
                  <a:pos x="T2" y="T3"/>
                </a:cxn>
                <a:cxn ang="0">
                  <a:pos x="T4" y="T5"/>
                </a:cxn>
                <a:cxn ang="0">
                  <a:pos x="T6" y="T7"/>
                </a:cxn>
                <a:cxn ang="0">
                  <a:pos x="T8" y="T9"/>
                </a:cxn>
              </a:cxnLst>
              <a:rect l="0" t="0" r="r" b="b"/>
              <a:pathLst>
                <a:path w="99" h="91">
                  <a:moveTo>
                    <a:pt x="0" y="0"/>
                  </a:moveTo>
                  <a:lnTo>
                    <a:pt x="98" y="45"/>
                  </a:lnTo>
                  <a:lnTo>
                    <a:pt x="75" y="68"/>
                  </a:lnTo>
                  <a:lnTo>
                    <a:pt x="60" y="90"/>
                  </a:lnTo>
                  <a:lnTo>
                    <a:pt x="0"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42" name="Freeform 30"/>
            <p:cNvSpPr>
              <a:spLocks/>
            </p:cNvSpPr>
            <p:nvPr/>
          </p:nvSpPr>
          <p:spPr bwMode="auto">
            <a:xfrm>
              <a:off x="2438" y="2091"/>
              <a:ext cx="99" cy="99"/>
            </a:xfrm>
            <a:custGeom>
              <a:avLst/>
              <a:gdLst>
                <a:gd name="T0" fmla="*/ 98 w 99"/>
                <a:gd name="T1" fmla="*/ 98 h 99"/>
                <a:gd name="T2" fmla="*/ 0 w 99"/>
                <a:gd name="T3" fmla="*/ 45 h 99"/>
                <a:gd name="T4" fmla="*/ 23 w 99"/>
                <a:gd name="T5" fmla="*/ 23 h 99"/>
                <a:gd name="T6" fmla="*/ 38 w 99"/>
                <a:gd name="T7" fmla="*/ 0 h 99"/>
                <a:gd name="T8" fmla="*/ 98 w 99"/>
                <a:gd name="T9" fmla="*/ 98 h 99"/>
              </a:gdLst>
              <a:ahLst/>
              <a:cxnLst>
                <a:cxn ang="0">
                  <a:pos x="T0" y="T1"/>
                </a:cxn>
                <a:cxn ang="0">
                  <a:pos x="T2" y="T3"/>
                </a:cxn>
                <a:cxn ang="0">
                  <a:pos x="T4" y="T5"/>
                </a:cxn>
                <a:cxn ang="0">
                  <a:pos x="T6" y="T7"/>
                </a:cxn>
                <a:cxn ang="0">
                  <a:pos x="T8" y="T9"/>
                </a:cxn>
              </a:cxnLst>
              <a:rect l="0" t="0" r="r" b="b"/>
              <a:pathLst>
                <a:path w="99" h="99">
                  <a:moveTo>
                    <a:pt x="98" y="98"/>
                  </a:moveTo>
                  <a:lnTo>
                    <a:pt x="0" y="45"/>
                  </a:lnTo>
                  <a:lnTo>
                    <a:pt x="23" y="23"/>
                  </a:lnTo>
                  <a:lnTo>
                    <a:pt x="38" y="0"/>
                  </a:lnTo>
                  <a:lnTo>
                    <a:pt x="98" y="98"/>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43" name="Line 31"/>
            <p:cNvSpPr>
              <a:spLocks noChangeShapeType="1"/>
            </p:cNvSpPr>
            <p:nvPr/>
          </p:nvSpPr>
          <p:spPr bwMode="auto">
            <a:xfrm>
              <a:off x="2131" y="1816"/>
              <a:ext cx="327" cy="294"/>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grpSp>
        <p:nvGrpSpPr>
          <p:cNvPr id="38948" name="Group 36"/>
          <p:cNvGrpSpPr>
            <a:grpSpLocks/>
          </p:cNvGrpSpPr>
          <p:nvPr/>
        </p:nvGrpSpPr>
        <p:grpSpPr bwMode="auto">
          <a:xfrm>
            <a:off x="4429125" y="2085975"/>
            <a:ext cx="93663" cy="1377950"/>
            <a:chOff x="2790" y="1314"/>
            <a:chExt cx="59" cy="868"/>
          </a:xfrm>
        </p:grpSpPr>
        <p:sp>
          <p:nvSpPr>
            <p:cNvPr id="38945" name="Freeform 33"/>
            <p:cNvSpPr>
              <a:spLocks/>
            </p:cNvSpPr>
            <p:nvPr/>
          </p:nvSpPr>
          <p:spPr bwMode="auto">
            <a:xfrm>
              <a:off x="2790" y="1314"/>
              <a:ext cx="59" cy="107"/>
            </a:xfrm>
            <a:custGeom>
              <a:avLst/>
              <a:gdLst>
                <a:gd name="T0" fmla="*/ 29 w 59"/>
                <a:gd name="T1" fmla="*/ 0 h 107"/>
                <a:gd name="T2" fmla="*/ 58 w 59"/>
                <a:gd name="T3" fmla="*/ 106 h 107"/>
                <a:gd name="T4" fmla="*/ 29 w 59"/>
                <a:gd name="T5" fmla="*/ 106 h 107"/>
                <a:gd name="T6" fmla="*/ 0 w 59"/>
                <a:gd name="T7" fmla="*/ 106 h 107"/>
                <a:gd name="T8" fmla="*/ 29 w 59"/>
                <a:gd name="T9" fmla="*/ 0 h 107"/>
              </a:gdLst>
              <a:ahLst/>
              <a:cxnLst>
                <a:cxn ang="0">
                  <a:pos x="T0" y="T1"/>
                </a:cxn>
                <a:cxn ang="0">
                  <a:pos x="T2" y="T3"/>
                </a:cxn>
                <a:cxn ang="0">
                  <a:pos x="T4" y="T5"/>
                </a:cxn>
                <a:cxn ang="0">
                  <a:pos x="T6" y="T7"/>
                </a:cxn>
                <a:cxn ang="0">
                  <a:pos x="T8" y="T9"/>
                </a:cxn>
              </a:cxnLst>
              <a:rect l="0" t="0" r="r" b="b"/>
              <a:pathLst>
                <a:path w="59" h="107">
                  <a:moveTo>
                    <a:pt x="29" y="0"/>
                  </a:moveTo>
                  <a:lnTo>
                    <a:pt x="58" y="106"/>
                  </a:lnTo>
                  <a:lnTo>
                    <a:pt x="29" y="106"/>
                  </a:lnTo>
                  <a:lnTo>
                    <a:pt x="0" y="106"/>
                  </a:lnTo>
                  <a:lnTo>
                    <a:pt x="29" y="0"/>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46" name="Freeform 34"/>
            <p:cNvSpPr>
              <a:spLocks/>
            </p:cNvSpPr>
            <p:nvPr/>
          </p:nvSpPr>
          <p:spPr bwMode="auto">
            <a:xfrm>
              <a:off x="2790" y="2067"/>
              <a:ext cx="59" cy="115"/>
            </a:xfrm>
            <a:custGeom>
              <a:avLst/>
              <a:gdLst>
                <a:gd name="T0" fmla="*/ 29 w 59"/>
                <a:gd name="T1" fmla="*/ 114 h 115"/>
                <a:gd name="T2" fmla="*/ 0 w 59"/>
                <a:gd name="T3" fmla="*/ 0 h 115"/>
                <a:gd name="T4" fmla="*/ 29 w 59"/>
                <a:gd name="T5" fmla="*/ 0 h 115"/>
                <a:gd name="T6" fmla="*/ 58 w 59"/>
                <a:gd name="T7" fmla="*/ 0 h 115"/>
                <a:gd name="T8" fmla="*/ 29 w 59"/>
                <a:gd name="T9" fmla="*/ 114 h 115"/>
              </a:gdLst>
              <a:ahLst/>
              <a:cxnLst>
                <a:cxn ang="0">
                  <a:pos x="T0" y="T1"/>
                </a:cxn>
                <a:cxn ang="0">
                  <a:pos x="T2" y="T3"/>
                </a:cxn>
                <a:cxn ang="0">
                  <a:pos x="T4" y="T5"/>
                </a:cxn>
                <a:cxn ang="0">
                  <a:pos x="T6" y="T7"/>
                </a:cxn>
                <a:cxn ang="0">
                  <a:pos x="T8" y="T9"/>
                </a:cxn>
              </a:cxnLst>
              <a:rect l="0" t="0" r="r" b="b"/>
              <a:pathLst>
                <a:path w="59" h="115">
                  <a:moveTo>
                    <a:pt x="29" y="114"/>
                  </a:moveTo>
                  <a:lnTo>
                    <a:pt x="0" y="0"/>
                  </a:lnTo>
                  <a:lnTo>
                    <a:pt x="29" y="0"/>
                  </a:lnTo>
                  <a:lnTo>
                    <a:pt x="58" y="0"/>
                  </a:lnTo>
                  <a:lnTo>
                    <a:pt x="29" y="114"/>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sp>
          <p:nvSpPr>
            <p:cNvPr id="38947" name="Line 35"/>
            <p:cNvSpPr>
              <a:spLocks noChangeShapeType="1"/>
            </p:cNvSpPr>
            <p:nvPr/>
          </p:nvSpPr>
          <p:spPr bwMode="auto">
            <a:xfrm>
              <a:off x="2822" y="1432"/>
              <a:ext cx="0" cy="631"/>
            </a:xfrm>
            <a:prstGeom prst="line">
              <a:avLst/>
            </a:prstGeom>
            <a:noFill/>
            <a:ln w="127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b="1"/>
            </a:p>
          </p:txBody>
        </p:sp>
      </p:grpSp>
      <p:sp>
        <p:nvSpPr>
          <p:cNvPr id="38949" name="AutoShape 37"/>
          <p:cNvSpPr>
            <a:spLocks noChangeArrowheads="1"/>
          </p:cNvSpPr>
          <p:nvPr/>
        </p:nvSpPr>
        <p:spPr bwMode="auto">
          <a:xfrm>
            <a:off x="5707063" y="2208213"/>
            <a:ext cx="1463675" cy="611187"/>
          </a:xfrm>
          <a:prstGeom prst="roundRect">
            <a:avLst>
              <a:gd name="adj" fmla="val 27042"/>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0" name="AutoShape 38"/>
          <p:cNvSpPr>
            <a:spLocks noChangeArrowheads="1"/>
          </p:cNvSpPr>
          <p:nvPr/>
        </p:nvSpPr>
        <p:spPr bwMode="auto">
          <a:xfrm>
            <a:off x="6188075" y="3579813"/>
            <a:ext cx="1173163" cy="588962"/>
          </a:xfrm>
          <a:prstGeom prst="roundRect">
            <a:avLst>
              <a:gd name="adj" fmla="val 28102"/>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1" name="AutoShape 39"/>
          <p:cNvSpPr>
            <a:spLocks noChangeArrowheads="1"/>
          </p:cNvSpPr>
          <p:nvPr/>
        </p:nvSpPr>
        <p:spPr bwMode="auto">
          <a:xfrm>
            <a:off x="5745163" y="4903788"/>
            <a:ext cx="1263650" cy="585787"/>
          </a:xfrm>
          <a:prstGeom prst="roundRect">
            <a:avLst>
              <a:gd name="adj" fmla="val 28181"/>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2" name="AutoShape 40"/>
          <p:cNvSpPr>
            <a:spLocks noChangeArrowheads="1"/>
          </p:cNvSpPr>
          <p:nvPr/>
        </p:nvSpPr>
        <p:spPr bwMode="auto">
          <a:xfrm>
            <a:off x="3900488" y="5741988"/>
            <a:ext cx="1173162" cy="587375"/>
          </a:xfrm>
          <a:prstGeom prst="roundRect">
            <a:avLst>
              <a:gd name="adj" fmla="val 28102"/>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3" name="AutoShape 41"/>
          <p:cNvSpPr>
            <a:spLocks noChangeArrowheads="1"/>
          </p:cNvSpPr>
          <p:nvPr/>
        </p:nvSpPr>
        <p:spPr bwMode="auto">
          <a:xfrm>
            <a:off x="2173288" y="4878388"/>
            <a:ext cx="1171575" cy="585787"/>
          </a:xfrm>
          <a:prstGeom prst="roundRect">
            <a:avLst>
              <a:gd name="adj" fmla="val 28181"/>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4" name="AutoShape 42"/>
          <p:cNvSpPr>
            <a:spLocks noChangeArrowheads="1"/>
          </p:cNvSpPr>
          <p:nvPr/>
        </p:nvSpPr>
        <p:spPr bwMode="auto">
          <a:xfrm>
            <a:off x="1600200" y="3579813"/>
            <a:ext cx="1173163" cy="588962"/>
          </a:xfrm>
          <a:prstGeom prst="roundRect">
            <a:avLst>
              <a:gd name="adj" fmla="val 28102"/>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5" name="AutoShape 43"/>
          <p:cNvSpPr>
            <a:spLocks noChangeArrowheads="1"/>
          </p:cNvSpPr>
          <p:nvPr/>
        </p:nvSpPr>
        <p:spPr bwMode="auto">
          <a:xfrm>
            <a:off x="3900488" y="1355725"/>
            <a:ext cx="1160462" cy="688975"/>
          </a:xfrm>
          <a:prstGeom prst="roundRect">
            <a:avLst>
              <a:gd name="adj" fmla="val 24093"/>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56" name="Rectangle 44"/>
          <p:cNvSpPr>
            <a:spLocks noChangeArrowheads="1"/>
          </p:cNvSpPr>
          <p:nvPr/>
        </p:nvSpPr>
        <p:spPr bwMode="auto">
          <a:xfrm>
            <a:off x="4046538" y="1384300"/>
            <a:ext cx="952185"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PROJECT </a:t>
            </a:r>
          </a:p>
        </p:txBody>
      </p:sp>
      <p:sp>
        <p:nvSpPr>
          <p:cNvPr id="38957" name="Rectangle 45"/>
          <p:cNvSpPr>
            <a:spLocks noChangeArrowheads="1"/>
          </p:cNvSpPr>
          <p:nvPr/>
        </p:nvSpPr>
        <p:spPr bwMode="auto">
          <a:xfrm>
            <a:off x="3867150" y="1587500"/>
            <a:ext cx="1344921"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MANAGEMENT </a:t>
            </a:r>
          </a:p>
        </p:txBody>
      </p:sp>
      <p:sp>
        <p:nvSpPr>
          <p:cNvPr id="38958" name="Rectangle 46"/>
          <p:cNvSpPr>
            <a:spLocks noChangeArrowheads="1"/>
          </p:cNvSpPr>
          <p:nvPr/>
        </p:nvSpPr>
        <p:spPr bwMode="auto">
          <a:xfrm>
            <a:off x="3867150" y="1790700"/>
            <a:ext cx="1224503"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INTEGRATION</a:t>
            </a:r>
          </a:p>
        </p:txBody>
      </p:sp>
      <p:sp>
        <p:nvSpPr>
          <p:cNvPr id="38959" name="AutoShape 47"/>
          <p:cNvSpPr>
            <a:spLocks noChangeArrowheads="1"/>
          </p:cNvSpPr>
          <p:nvPr/>
        </p:nvSpPr>
        <p:spPr bwMode="auto">
          <a:xfrm>
            <a:off x="2097088" y="2182813"/>
            <a:ext cx="1171575" cy="585787"/>
          </a:xfrm>
          <a:prstGeom prst="roundRect">
            <a:avLst>
              <a:gd name="adj" fmla="val 28181"/>
            </a:avLst>
          </a:prstGeom>
          <a:solidFill>
            <a:srgbClr val="FBFF4C"/>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60" name="Rectangle 48"/>
          <p:cNvSpPr>
            <a:spLocks noChangeArrowheads="1"/>
          </p:cNvSpPr>
          <p:nvPr/>
        </p:nvSpPr>
        <p:spPr bwMode="auto">
          <a:xfrm>
            <a:off x="2317750" y="2389188"/>
            <a:ext cx="721352"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SCOPE</a:t>
            </a:r>
          </a:p>
        </p:txBody>
      </p:sp>
      <p:sp>
        <p:nvSpPr>
          <p:cNvPr id="38961" name="Rectangle 49"/>
          <p:cNvSpPr>
            <a:spLocks noChangeArrowheads="1"/>
          </p:cNvSpPr>
          <p:nvPr/>
        </p:nvSpPr>
        <p:spPr bwMode="auto">
          <a:xfrm>
            <a:off x="1746250" y="3760788"/>
            <a:ext cx="859211"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QUALITY</a:t>
            </a:r>
          </a:p>
        </p:txBody>
      </p:sp>
      <p:sp>
        <p:nvSpPr>
          <p:cNvPr id="38962" name="Rectangle 50"/>
          <p:cNvSpPr>
            <a:spLocks noChangeArrowheads="1"/>
          </p:cNvSpPr>
          <p:nvPr/>
        </p:nvSpPr>
        <p:spPr bwMode="auto">
          <a:xfrm>
            <a:off x="2482850" y="5070475"/>
            <a:ext cx="551434"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TIME</a:t>
            </a:r>
          </a:p>
        </p:txBody>
      </p:sp>
      <p:sp>
        <p:nvSpPr>
          <p:cNvPr id="38963" name="Rectangle 51"/>
          <p:cNvSpPr>
            <a:spLocks noChangeArrowheads="1"/>
          </p:cNvSpPr>
          <p:nvPr/>
        </p:nvSpPr>
        <p:spPr bwMode="auto">
          <a:xfrm>
            <a:off x="4198938" y="5922963"/>
            <a:ext cx="610746"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COST</a:t>
            </a:r>
          </a:p>
        </p:txBody>
      </p:sp>
      <p:sp>
        <p:nvSpPr>
          <p:cNvPr id="38964" name="Rectangle 52"/>
          <p:cNvSpPr>
            <a:spLocks noChangeArrowheads="1"/>
          </p:cNvSpPr>
          <p:nvPr/>
        </p:nvSpPr>
        <p:spPr bwMode="auto">
          <a:xfrm>
            <a:off x="6397625" y="3646488"/>
            <a:ext cx="796694"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HUMAN </a:t>
            </a:r>
          </a:p>
        </p:txBody>
      </p:sp>
      <p:sp>
        <p:nvSpPr>
          <p:cNvPr id="38965" name="Rectangle 53"/>
          <p:cNvSpPr>
            <a:spLocks noChangeArrowheads="1"/>
          </p:cNvSpPr>
          <p:nvPr/>
        </p:nvSpPr>
        <p:spPr bwMode="auto">
          <a:xfrm>
            <a:off x="6218238" y="3849688"/>
            <a:ext cx="1155767"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RESOURCES</a:t>
            </a:r>
          </a:p>
        </p:txBody>
      </p:sp>
      <p:sp>
        <p:nvSpPr>
          <p:cNvPr id="38966" name="Rectangle 54"/>
          <p:cNvSpPr>
            <a:spLocks noChangeArrowheads="1"/>
          </p:cNvSpPr>
          <p:nvPr/>
        </p:nvSpPr>
        <p:spPr bwMode="auto">
          <a:xfrm>
            <a:off x="5749925" y="4981575"/>
            <a:ext cx="1164230"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CONTRACT / </a:t>
            </a:r>
          </a:p>
        </p:txBody>
      </p:sp>
      <p:sp>
        <p:nvSpPr>
          <p:cNvPr id="38967" name="Rectangle 55"/>
          <p:cNvSpPr>
            <a:spLocks noChangeArrowheads="1"/>
          </p:cNvSpPr>
          <p:nvPr/>
        </p:nvSpPr>
        <p:spPr bwMode="auto">
          <a:xfrm>
            <a:off x="5686425" y="5184775"/>
            <a:ext cx="1386599"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PROCUREMENT</a:t>
            </a:r>
          </a:p>
        </p:txBody>
      </p:sp>
      <p:sp>
        <p:nvSpPr>
          <p:cNvPr id="38968" name="Rectangle 56"/>
          <p:cNvSpPr>
            <a:spLocks noChangeArrowheads="1"/>
          </p:cNvSpPr>
          <p:nvPr/>
        </p:nvSpPr>
        <p:spPr bwMode="auto">
          <a:xfrm>
            <a:off x="5749925" y="2300288"/>
            <a:ext cx="1379994"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INFORMATION / </a:t>
            </a:r>
          </a:p>
        </p:txBody>
      </p:sp>
      <p:sp>
        <p:nvSpPr>
          <p:cNvPr id="38969" name="Rectangle 57"/>
          <p:cNvSpPr>
            <a:spLocks noChangeArrowheads="1"/>
          </p:cNvSpPr>
          <p:nvPr/>
        </p:nvSpPr>
        <p:spPr bwMode="auto">
          <a:xfrm>
            <a:off x="5661025" y="2501900"/>
            <a:ext cx="1607621" cy="27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COMMUNICATIONS</a:t>
            </a:r>
          </a:p>
        </p:txBody>
      </p:sp>
      <p:sp>
        <p:nvSpPr>
          <p:cNvPr id="38970" name="AutoShape 58"/>
          <p:cNvSpPr>
            <a:spLocks noChangeArrowheads="1"/>
          </p:cNvSpPr>
          <p:nvPr/>
        </p:nvSpPr>
        <p:spPr bwMode="auto">
          <a:xfrm>
            <a:off x="3944938" y="3459163"/>
            <a:ext cx="1084262" cy="779462"/>
          </a:xfrm>
          <a:prstGeom prst="roundRect">
            <a:avLst>
              <a:gd name="adj" fmla="val 21750"/>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71" name="AutoShape 59"/>
          <p:cNvSpPr>
            <a:spLocks noChangeArrowheads="1"/>
          </p:cNvSpPr>
          <p:nvPr/>
        </p:nvSpPr>
        <p:spPr bwMode="auto">
          <a:xfrm>
            <a:off x="3944938" y="3459163"/>
            <a:ext cx="1084262" cy="779462"/>
          </a:xfrm>
          <a:prstGeom prst="roundRect">
            <a:avLst>
              <a:gd name="adj" fmla="val 22630"/>
            </a:avLst>
          </a:prstGeom>
          <a:solidFill>
            <a:srgbClr val="FBFF4C"/>
          </a:solidFill>
          <a:ln w="254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b="1"/>
          </a:p>
        </p:txBody>
      </p:sp>
      <p:sp>
        <p:nvSpPr>
          <p:cNvPr id="38972" name="Rectangle 60"/>
          <p:cNvSpPr>
            <a:spLocks noChangeArrowheads="1"/>
          </p:cNvSpPr>
          <p:nvPr/>
        </p:nvSpPr>
        <p:spPr bwMode="auto">
          <a:xfrm>
            <a:off x="3963525" y="3609975"/>
            <a:ext cx="1080426"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r>
              <a:rPr lang="de-CH" sz="1400" b="1">
                <a:latin typeface="Arial" panose="020B0604020202020204" pitchFamily="34" charset="0"/>
              </a:rPr>
              <a:t>PROJECT </a:t>
            </a:r>
          </a:p>
          <a:p>
            <a:pPr algn="ctr"/>
            <a:r>
              <a:rPr lang="de-CH" sz="1400" b="1">
                <a:latin typeface="Arial" panose="020B0604020202020204" pitchFamily="34" charset="0"/>
              </a:rPr>
              <a:t>RISK</a:t>
            </a:r>
          </a:p>
        </p:txBody>
      </p:sp>
      <p:sp>
        <p:nvSpPr>
          <p:cNvPr id="38973" name="Rectangle 61"/>
          <p:cNvSpPr>
            <a:spLocks noChangeArrowheads="1"/>
          </p:cNvSpPr>
          <p:nvPr/>
        </p:nvSpPr>
        <p:spPr bwMode="auto">
          <a:xfrm>
            <a:off x="4033838" y="2346325"/>
            <a:ext cx="997069"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Life Cycle and </a:t>
            </a:r>
          </a:p>
        </p:txBody>
      </p:sp>
      <p:sp>
        <p:nvSpPr>
          <p:cNvPr id="38974" name="Rectangle 62"/>
          <p:cNvSpPr>
            <a:spLocks noChangeArrowheads="1"/>
          </p:cNvSpPr>
          <p:nvPr/>
        </p:nvSpPr>
        <p:spPr bwMode="auto">
          <a:xfrm>
            <a:off x="3790950" y="2497138"/>
            <a:ext cx="1433086"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Environment Variables</a:t>
            </a:r>
          </a:p>
        </p:txBody>
      </p:sp>
      <p:sp>
        <p:nvSpPr>
          <p:cNvPr id="38975" name="Rectangle 63"/>
          <p:cNvSpPr>
            <a:spLocks noChangeArrowheads="1"/>
          </p:cNvSpPr>
          <p:nvPr/>
        </p:nvSpPr>
        <p:spPr bwMode="auto">
          <a:xfrm>
            <a:off x="4770438" y="4379913"/>
            <a:ext cx="1638270"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Services, Plant, Materials: </a:t>
            </a:r>
          </a:p>
        </p:txBody>
      </p:sp>
      <p:sp>
        <p:nvSpPr>
          <p:cNvPr id="38976" name="Rectangle 64"/>
          <p:cNvSpPr>
            <a:spLocks noChangeArrowheads="1"/>
          </p:cNvSpPr>
          <p:nvPr/>
        </p:nvSpPr>
        <p:spPr bwMode="auto">
          <a:xfrm>
            <a:off x="5191125" y="4532313"/>
            <a:ext cx="888065"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dirty="0">
                <a:latin typeface="Arial" panose="020B0604020202020204" pitchFamily="34" charset="0"/>
              </a:rPr>
              <a:t>Performance</a:t>
            </a:r>
          </a:p>
        </p:txBody>
      </p:sp>
      <p:sp>
        <p:nvSpPr>
          <p:cNvPr id="38977" name="Rectangle 65"/>
          <p:cNvSpPr>
            <a:spLocks noChangeArrowheads="1"/>
          </p:cNvSpPr>
          <p:nvPr/>
        </p:nvSpPr>
        <p:spPr bwMode="auto">
          <a:xfrm>
            <a:off x="3943350" y="5002213"/>
            <a:ext cx="1118897"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Cost Objectives, </a:t>
            </a:r>
          </a:p>
        </p:txBody>
      </p:sp>
      <p:sp>
        <p:nvSpPr>
          <p:cNvPr id="38978" name="Rectangle 66"/>
          <p:cNvSpPr>
            <a:spLocks noChangeArrowheads="1"/>
          </p:cNvSpPr>
          <p:nvPr/>
        </p:nvSpPr>
        <p:spPr bwMode="auto">
          <a:xfrm>
            <a:off x="4122738" y="5154613"/>
            <a:ext cx="747000"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Restraints</a:t>
            </a:r>
          </a:p>
        </p:txBody>
      </p:sp>
      <p:sp>
        <p:nvSpPr>
          <p:cNvPr id="38979" name="Rectangle 67"/>
          <p:cNvSpPr>
            <a:spLocks noChangeArrowheads="1"/>
          </p:cNvSpPr>
          <p:nvPr/>
        </p:nvSpPr>
        <p:spPr bwMode="auto">
          <a:xfrm>
            <a:off x="3016250" y="4367213"/>
            <a:ext cx="1131721"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Time Objectives, </a:t>
            </a:r>
          </a:p>
        </p:txBody>
      </p:sp>
      <p:sp>
        <p:nvSpPr>
          <p:cNvPr id="38980" name="Rectangle 68"/>
          <p:cNvSpPr>
            <a:spLocks noChangeArrowheads="1"/>
          </p:cNvSpPr>
          <p:nvPr/>
        </p:nvSpPr>
        <p:spPr bwMode="auto">
          <a:xfrm>
            <a:off x="3206750" y="4519613"/>
            <a:ext cx="747000"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Restraints</a:t>
            </a:r>
          </a:p>
        </p:txBody>
      </p:sp>
      <p:sp>
        <p:nvSpPr>
          <p:cNvPr id="38981" name="Rectangle 69"/>
          <p:cNvSpPr>
            <a:spLocks noChangeArrowheads="1"/>
          </p:cNvSpPr>
          <p:nvPr/>
        </p:nvSpPr>
        <p:spPr bwMode="auto">
          <a:xfrm>
            <a:off x="3168650" y="2967038"/>
            <a:ext cx="932949"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Expectations </a:t>
            </a:r>
          </a:p>
        </p:txBody>
      </p:sp>
      <p:sp>
        <p:nvSpPr>
          <p:cNvPr id="38982" name="Rectangle 70"/>
          <p:cNvSpPr>
            <a:spLocks noChangeArrowheads="1"/>
          </p:cNvSpPr>
          <p:nvPr/>
        </p:nvSpPr>
        <p:spPr bwMode="auto">
          <a:xfrm>
            <a:off x="3232150" y="3121025"/>
            <a:ext cx="747000"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Feasibility</a:t>
            </a:r>
          </a:p>
        </p:txBody>
      </p:sp>
      <p:sp>
        <p:nvSpPr>
          <p:cNvPr id="38983" name="Rectangle 71"/>
          <p:cNvSpPr>
            <a:spLocks noChangeArrowheads="1"/>
          </p:cNvSpPr>
          <p:nvPr/>
        </p:nvSpPr>
        <p:spPr bwMode="auto">
          <a:xfrm>
            <a:off x="4960938" y="2941638"/>
            <a:ext cx="1189429"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Ideas, Directives,  </a:t>
            </a:r>
          </a:p>
        </p:txBody>
      </p:sp>
      <p:sp>
        <p:nvSpPr>
          <p:cNvPr id="38984" name="Rectangle 72"/>
          <p:cNvSpPr>
            <a:spLocks noChangeArrowheads="1"/>
          </p:cNvSpPr>
          <p:nvPr/>
        </p:nvSpPr>
        <p:spPr bwMode="auto">
          <a:xfrm>
            <a:off x="4795838" y="3095625"/>
            <a:ext cx="1625446" cy="2282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latin typeface="Arial" panose="020B0604020202020204" pitchFamily="34" charset="0"/>
              </a:rPr>
              <a:t>Data Exchange Accuracy  </a:t>
            </a:r>
          </a:p>
        </p:txBody>
      </p:sp>
      <p:sp>
        <p:nvSpPr>
          <p:cNvPr id="38985" name="Rectangle 73"/>
          <p:cNvSpPr>
            <a:spLocks noChangeArrowheads="1"/>
          </p:cNvSpPr>
          <p:nvPr/>
        </p:nvSpPr>
        <p:spPr bwMode="auto">
          <a:xfrm>
            <a:off x="2860678" y="3705225"/>
            <a:ext cx="984246"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r>
              <a:rPr lang="de-CH" sz="900" b="1">
                <a:latin typeface="Arial" panose="020B0604020202020204" pitchFamily="34" charset="0"/>
              </a:rPr>
              <a:t>Requirements </a:t>
            </a:r>
          </a:p>
          <a:p>
            <a:pPr algn="ctr"/>
            <a:r>
              <a:rPr lang="de-CH" sz="900" b="1">
                <a:latin typeface="Arial" panose="020B0604020202020204" pitchFamily="34" charset="0"/>
              </a:rPr>
              <a:t>Standards</a:t>
            </a:r>
          </a:p>
        </p:txBody>
      </p:sp>
      <p:sp>
        <p:nvSpPr>
          <p:cNvPr id="38986" name="Rectangle 74"/>
          <p:cNvSpPr>
            <a:spLocks noChangeArrowheads="1"/>
          </p:cNvSpPr>
          <p:nvPr/>
        </p:nvSpPr>
        <p:spPr bwMode="auto">
          <a:xfrm>
            <a:off x="5164792" y="3679825"/>
            <a:ext cx="84959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r>
              <a:rPr lang="de-CH" sz="900" b="1">
                <a:latin typeface="Arial" panose="020B0604020202020204" pitchFamily="34" charset="0"/>
              </a:rPr>
              <a:t>Availability</a:t>
            </a:r>
          </a:p>
          <a:p>
            <a:pPr algn="ctr"/>
            <a:r>
              <a:rPr lang="de-CH" sz="900" b="1">
                <a:latin typeface="Arial" panose="020B0604020202020204" pitchFamily="34" charset="0"/>
              </a:rPr>
              <a:t>Productivity</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a:ln/>
        </p:spPr>
        <p:txBody>
          <a:bodyPr/>
          <a:lstStyle/>
          <a:p>
            <a:pPr algn="l"/>
            <a:r>
              <a:rPr lang="de-CH" u="sng" dirty="0"/>
              <a:t>Project Risk Management</a:t>
            </a:r>
          </a:p>
        </p:txBody>
      </p:sp>
      <p:sp>
        <p:nvSpPr>
          <p:cNvPr id="40963" name="Rectangle 3"/>
          <p:cNvSpPr>
            <a:spLocks noGrp="1" noChangeArrowheads="1"/>
          </p:cNvSpPr>
          <p:nvPr>
            <p:ph type="body" idx="1"/>
          </p:nvPr>
        </p:nvSpPr>
        <p:spPr>
          <a:noFill/>
          <a:ln/>
        </p:spPr>
        <p:txBody>
          <a:bodyPr/>
          <a:lstStyle/>
          <a:p>
            <a:pPr algn="ctr">
              <a:buFontTx/>
              <a:buNone/>
            </a:pPr>
            <a:endParaRPr lang="de-CH" dirty="0">
              <a:solidFill>
                <a:srgbClr val="B50069"/>
              </a:solidFill>
            </a:endParaRPr>
          </a:p>
          <a:p>
            <a:pPr algn="ctr">
              <a:buFontTx/>
              <a:buNone/>
            </a:pPr>
            <a:r>
              <a:rPr lang="de-CH" b="1" dirty="0">
                <a:solidFill>
                  <a:srgbClr val="B50069"/>
                </a:solidFill>
              </a:rPr>
              <a:t>A subset of project management that includes the processes concerned with identifying, analyzing, and responding to project risk.</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a:ln/>
        </p:spPr>
        <p:txBody>
          <a:bodyPr/>
          <a:lstStyle/>
          <a:p>
            <a:r>
              <a:rPr lang="de-CH" dirty="0"/>
              <a:t>Risk Management Objectives</a:t>
            </a:r>
          </a:p>
        </p:txBody>
      </p:sp>
      <p:sp>
        <p:nvSpPr>
          <p:cNvPr id="43011" name="Rectangle 3"/>
          <p:cNvSpPr>
            <a:spLocks noGrp="1" noChangeArrowheads="1"/>
          </p:cNvSpPr>
          <p:nvPr>
            <p:ph type="body" idx="1"/>
          </p:nvPr>
        </p:nvSpPr>
        <p:spPr>
          <a:noFill/>
          <a:ln/>
        </p:spPr>
        <p:txBody>
          <a:bodyPr/>
          <a:lstStyle/>
          <a:p>
            <a:r>
              <a:rPr lang="de-CH"/>
              <a:t>Reduce the number of surprise events</a:t>
            </a:r>
          </a:p>
          <a:p>
            <a:r>
              <a:rPr lang="de-CH"/>
              <a:t>Minimize consequences of adverse events</a:t>
            </a:r>
          </a:p>
          <a:p>
            <a:r>
              <a:rPr lang="de-CH"/>
              <a:t>Maximize the results of positive events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3011">
                                            <p:txEl>
                                              <p:pRg st="1" end="1"/>
                                            </p:txEl>
                                          </p:spTgt>
                                        </p:tgtEl>
                                        <p:attrNameLst>
                                          <p:attrName>style.visibility</p:attrName>
                                        </p:attrNameLst>
                                      </p:cBhvr>
                                      <p:to>
                                        <p:strVal val="visible"/>
                                      </p:to>
                                    </p:set>
                                    <p:anim calcmode="lin" valueType="num">
                                      <p:cBhvr additive="base">
                                        <p:cTn id="13" dur="500" fill="hold"/>
                                        <p:tgtEl>
                                          <p:spTgt spid="430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30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 calcmode="lin" valueType="num">
                                      <p:cBhvr additive="base">
                                        <p:cTn id="19" dur="500" fill="hold"/>
                                        <p:tgtEl>
                                          <p:spTgt spid="4301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301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a:ln/>
        </p:spPr>
        <p:txBody>
          <a:bodyPr/>
          <a:lstStyle/>
          <a:p>
            <a:pPr algn="l"/>
            <a:r>
              <a:rPr lang="de-CH" u="sng" dirty="0"/>
              <a:t>Risk Classification</a:t>
            </a:r>
          </a:p>
        </p:txBody>
      </p:sp>
      <p:sp>
        <p:nvSpPr>
          <p:cNvPr id="45059" name="Rectangle 3"/>
          <p:cNvSpPr>
            <a:spLocks noGrp="1" noChangeArrowheads="1"/>
          </p:cNvSpPr>
          <p:nvPr>
            <p:ph type="body" idx="1"/>
          </p:nvPr>
        </p:nvSpPr>
        <p:spPr>
          <a:noFill/>
          <a:ln/>
        </p:spPr>
        <p:txBody>
          <a:bodyPr/>
          <a:lstStyle/>
          <a:p>
            <a:r>
              <a:rPr lang="de-CH" dirty="0"/>
              <a:t>Business risks vs. pure (insurable) risks</a:t>
            </a:r>
          </a:p>
          <a:p>
            <a:r>
              <a:rPr lang="de-CH" dirty="0"/>
              <a:t>Classified by uncertainty (business risks)</a:t>
            </a:r>
          </a:p>
          <a:p>
            <a:r>
              <a:rPr lang="de-CH" dirty="0"/>
              <a:t>Classified by impact on project elements</a:t>
            </a:r>
          </a:p>
          <a:p>
            <a:r>
              <a:rPr lang="de-CH" dirty="0"/>
              <a:t>Classified by their nature</a:t>
            </a:r>
          </a:p>
          <a:p>
            <a:r>
              <a:rPr lang="de-CH" dirty="0"/>
              <a:t>Classified by their source</a:t>
            </a:r>
          </a:p>
          <a:p>
            <a:r>
              <a:rPr lang="de-CH" dirty="0"/>
              <a:t>Classified by their probability to occur and amount at stake</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a:ln/>
        </p:spPr>
        <p:txBody>
          <a:bodyPr/>
          <a:lstStyle/>
          <a:p>
            <a:pPr algn="l"/>
            <a:r>
              <a:rPr lang="de-CH" u="sng" dirty="0"/>
              <a:t>Consequences of Risk Analysis</a:t>
            </a:r>
          </a:p>
        </p:txBody>
      </p:sp>
      <p:sp>
        <p:nvSpPr>
          <p:cNvPr id="47107" name="Rectangle 3"/>
          <p:cNvSpPr>
            <a:spLocks noGrp="1" noChangeArrowheads="1"/>
          </p:cNvSpPr>
          <p:nvPr>
            <p:ph type="body" idx="1"/>
          </p:nvPr>
        </p:nvSpPr>
        <p:spPr>
          <a:noFill/>
          <a:ln/>
        </p:spPr>
        <p:txBody>
          <a:bodyPr/>
          <a:lstStyle/>
          <a:p>
            <a:pPr>
              <a:buFontTx/>
              <a:buNone/>
            </a:pPr>
            <a:r>
              <a:rPr lang="de-CH" b="1" dirty="0"/>
              <a:t>Positives</a:t>
            </a:r>
          </a:p>
          <a:p>
            <a:pPr lvl="1">
              <a:buFontTx/>
              <a:buChar char="•"/>
            </a:pPr>
            <a:r>
              <a:rPr lang="de-CH" dirty="0">
                <a:latin typeface="Arial" panose="020B0604020202020204" pitchFamily="34" charset="0"/>
                <a:cs typeface="Arial" panose="020B0604020202020204" pitchFamily="34" charset="0"/>
              </a:rPr>
              <a:t>greater information is made available during the course of planning and decision making</a:t>
            </a:r>
          </a:p>
          <a:p>
            <a:pPr lvl="1">
              <a:buFontTx/>
              <a:buChar char="•"/>
            </a:pPr>
            <a:r>
              <a:rPr lang="de-CH" dirty="0">
                <a:latin typeface="Arial" panose="020B0604020202020204" pitchFamily="34" charset="0"/>
                <a:cs typeface="Arial" panose="020B0604020202020204" pitchFamily="34" charset="0"/>
              </a:rPr>
              <a:t>project objectives are verified</a:t>
            </a:r>
          </a:p>
          <a:p>
            <a:pPr lvl="1">
              <a:buFontTx/>
              <a:buChar char="•"/>
            </a:pPr>
            <a:r>
              <a:rPr lang="de-CH" dirty="0">
                <a:latin typeface="Arial" panose="020B0604020202020204" pitchFamily="34" charset="0"/>
                <a:cs typeface="Arial" panose="020B0604020202020204" pitchFamily="34" charset="0"/>
              </a:rPr>
              <a:t>better communications</a:t>
            </a:r>
          </a:p>
          <a:p>
            <a:pPr lvl="1">
              <a:buFontTx/>
              <a:buChar char="•"/>
            </a:pPr>
            <a:r>
              <a:rPr lang="de-CH" dirty="0">
                <a:latin typeface="Arial" panose="020B0604020202020204" pitchFamily="34" charset="0"/>
                <a:cs typeface="Arial" panose="020B0604020202020204" pitchFamily="34" charset="0"/>
              </a:rPr>
              <a:t>better probability that project realization will be optimal</a:t>
            </a:r>
          </a:p>
          <a:p>
            <a:pPr lvl="1">
              <a:buFontTx/>
              <a:buChar char="•"/>
            </a:pPr>
            <a:r>
              <a:rPr lang="de-CH" dirty="0">
                <a:latin typeface="Arial" panose="020B0604020202020204" pitchFamily="34" charset="0"/>
                <a:cs typeface="Arial" panose="020B0604020202020204" pitchFamily="34" charset="0"/>
              </a:rPr>
              <a:t>increased chance of project success</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ln/>
        </p:spPr>
        <p:txBody>
          <a:bodyPr/>
          <a:lstStyle/>
          <a:p>
            <a:pPr algn="l"/>
            <a:r>
              <a:rPr lang="de-CH" u="sng" dirty="0"/>
              <a:t>Consequences of Risk Analysis</a:t>
            </a:r>
          </a:p>
        </p:txBody>
      </p:sp>
      <p:sp>
        <p:nvSpPr>
          <p:cNvPr id="49155" name="Rectangle 3"/>
          <p:cNvSpPr>
            <a:spLocks noGrp="1" noChangeArrowheads="1"/>
          </p:cNvSpPr>
          <p:nvPr>
            <p:ph type="body" idx="1"/>
          </p:nvPr>
        </p:nvSpPr>
        <p:spPr>
          <a:noFill/>
          <a:ln/>
        </p:spPr>
        <p:txBody>
          <a:bodyPr/>
          <a:lstStyle/>
          <a:p>
            <a:pPr>
              <a:buFontTx/>
              <a:buNone/>
            </a:pPr>
            <a:r>
              <a:rPr lang="de-CH" b="1" dirty="0"/>
              <a:t>Negatives</a:t>
            </a:r>
          </a:p>
          <a:p>
            <a:pPr lvl="1">
              <a:buFontTx/>
              <a:buChar char="•"/>
            </a:pPr>
            <a:r>
              <a:rPr lang="de-CH" dirty="0"/>
              <a:t>belief that all risks have been accounted for</a:t>
            </a:r>
          </a:p>
          <a:p>
            <a:pPr lvl="1">
              <a:buFontTx/>
              <a:buChar char="•"/>
            </a:pPr>
            <a:r>
              <a:rPr lang="de-CH" dirty="0"/>
              <a:t>project could be shut down</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ln/>
        </p:spPr>
        <p:txBody>
          <a:bodyPr/>
          <a:lstStyle/>
          <a:p>
            <a:pPr algn="l"/>
            <a:r>
              <a:rPr lang="de-CH" u="sng" dirty="0"/>
              <a:t>Some Considerations</a:t>
            </a:r>
          </a:p>
        </p:txBody>
      </p:sp>
      <p:sp>
        <p:nvSpPr>
          <p:cNvPr id="51203" name="Rectangle 3"/>
          <p:cNvSpPr>
            <a:spLocks noGrp="1" noChangeArrowheads="1"/>
          </p:cNvSpPr>
          <p:nvPr>
            <p:ph type="body" idx="1"/>
          </p:nvPr>
        </p:nvSpPr>
        <p:spPr>
          <a:noFill/>
          <a:ln/>
        </p:spPr>
        <p:txBody>
          <a:bodyPr/>
          <a:lstStyle/>
          <a:p>
            <a:r>
              <a:rPr lang="de-CH" dirty="0"/>
              <a:t>Real information is the key.</a:t>
            </a:r>
          </a:p>
          <a:p>
            <a:r>
              <a:rPr lang="de-CH" dirty="0"/>
              <a:t>The relationship between uncertainty and information is inverse.</a:t>
            </a:r>
          </a:p>
          <a:p>
            <a:r>
              <a:rPr lang="de-CH" dirty="0"/>
              <a:t>For the project manager, conditions of relative uncertainty (partial information) are the rule.</a:t>
            </a:r>
          </a:p>
          <a:p>
            <a:r>
              <a:rPr lang="de-CH" dirty="0"/>
              <a:t>There is a natural resistance to formal risk analysis.</a:t>
            </a:r>
          </a:p>
          <a:p>
            <a:r>
              <a:rPr lang="de-CH" dirty="0"/>
              <a:t>Risks should only be taken to achieve a project objective.</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693693" y="0"/>
            <a:ext cx="3731214" cy="485390"/>
          </a:xfrm>
          <a:noFill/>
          <a:ln/>
        </p:spPr>
        <p:txBody>
          <a:bodyPr wrap="none" lIns="19050" tIns="26988" rIns="19050" bIns="26988" anchor="t">
            <a:spAutoFit/>
          </a:bodyPr>
          <a:lstStyle/>
          <a:p>
            <a:pPr defTabSz="911225">
              <a:tabLst>
                <a:tab pos="457200" algn="l"/>
                <a:tab pos="1825625" algn="l"/>
                <a:tab pos="2740025" algn="l"/>
                <a:tab pos="3652838" algn="l"/>
                <a:tab pos="4565650" algn="l"/>
                <a:tab pos="5478463" algn="l"/>
                <a:tab pos="6391275" algn="l"/>
              </a:tabLst>
            </a:pPr>
            <a:r>
              <a:rPr lang="de-CH" dirty="0"/>
              <a:t>PMBOK FIGURE  11-1</a:t>
            </a:r>
          </a:p>
        </p:txBody>
      </p:sp>
      <p:sp>
        <p:nvSpPr>
          <p:cNvPr id="53251" name="Rectangle 3"/>
          <p:cNvSpPr>
            <a:spLocks noChangeArrowheads="1"/>
          </p:cNvSpPr>
          <p:nvPr/>
        </p:nvSpPr>
        <p:spPr bwMode="auto">
          <a:xfrm>
            <a:off x="809625" y="1485900"/>
            <a:ext cx="757555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de-CH" sz="2800" b="1">
                <a:latin typeface="Arial" panose="020B0604020202020204" pitchFamily="34" charset="0"/>
              </a:rPr>
              <a:t>PROJECT RISK MANAGEMENT OVERVIEW</a:t>
            </a:r>
          </a:p>
        </p:txBody>
      </p:sp>
      <p:sp>
        <p:nvSpPr>
          <p:cNvPr id="53252" name="Rectangle 4"/>
          <p:cNvSpPr>
            <a:spLocks noChangeArrowheads="1"/>
          </p:cNvSpPr>
          <p:nvPr/>
        </p:nvSpPr>
        <p:spPr bwMode="auto">
          <a:xfrm>
            <a:off x="120650" y="2260600"/>
            <a:ext cx="2006600" cy="3178175"/>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200" b="1">
                <a:latin typeface="Arial" panose="020B0604020202020204" pitchFamily="34" charset="0"/>
              </a:rPr>
              <a:t>Risk Identification</a:t>
            </a:r>
          </a:p>
          <a:p>
            <a:pPr>
              <a:lnSpc>
                <a:spcPct val="90000"/>
              </a:lnSpc>
              <a:spcBef>
                <a:spcPct val="50000"/>
              </a:spcBef>
            </a:pPr>
            <a:r>
              <a:rPr lang="de-CH" sz="1200" b="1">
                <a:latin typeface="Arial" panose="020B0604020202020204" pitchFamily="34" charset="0"/>
              </a:rPr>
              <a:t>Inputs</a:t>
            </a:r>
          </a:p>
          <a:p>
            <a:pPr lvl="1">
              <a:lnSpc>
                <a:spcPct val="90000"/>
              </a:lnSpc>
              <a:spcBef>
                <a:spcPct val="50000"/>
              </a:spcBef>
            </a:pPr>
            <a:r>
              <a:rPr lang="de-CH" sz="1000" b="1">
                <a:latin typeface="Arial" panose="020B0604020202020204" pitchFamily="34" charset="0"/>
              </a:rPr>
              <a:t>Product Description</a:t>
            </a:r>
          </a:p>
          <a:p>
            <a:pPr lvl="1">
              <a:lnSpc>
                <a:spcPct val="90000"/>
              </a:lnSpc>
              <a:spcBef>
                <a:spcPct val="50000"/>
              </a:spcBef>
            </a:pPr>
            <a:r>
              <a:rPr lang="de-CH" sz="1000" b="1">
                <a:latin typeface="Arial" panose="020B0604020202020204" pitchFamily="34" charset="0"/>
              </a:rPr>
              <a:t>Other Planning Outputs</a:t>
            </a:r>
          </a:p>
          <a:p>
            <a:pPr lvl="1">
              <a:lnSpc>
                <a:spcPct val="90000"/>
              </a:lnSpc>
              <a:spcBef>
                <a:spcPct val="50000"/>
              </a:spcBef>
            </a:pPr>
            <a:r>
              <a:rPr lang="de-CH" sz="1000" b="1">
                <a:latin typeface="Arial" panose="020B0604020202020204" pitchFamily="34" charset="0"/>
              </a:rPr>
              <a:t>Historical Information</a:t>
            </a:r>
          </a:p>
          <a:p>
            <a:pPr>
              <a:lnSpc>
                <a:spcPct val="90000"/>
              </a:lnSpc>
              <a:spcBef>
                <a:spcPct val="50000"/>
              </a:spcBef>
            </a:pPr>
            <a:r>
              <a:rPr lang="de-CH" sz="1200" b="1">
                <a:latin typeface="Arial" panose="020B0604020202020204" pitchFamily="34" charset="0"/>
              </a:rPr>
              <a:t>Tools &amp; Techniques</a:t>
            </a:r>
          </a:p>
          <a:p>
            <a:pPr lvl="1">
              <a:lnSpc>
                <a:spcPct val="90000"/>
              </a:lnSpc>
              <a:spcBef>
                <a:spcPct val="50000"/>
              </a:spcBef>
            </a:pPr>
            <a:r>
              <a:rPr lang="de-CH" sz="1000" b="1">
                <a:latin typeface="Arial" panose="020B0604020202020204" pitchFamily="34" charset="0"/>
              </a:rPr>
              <a:t>Checklists</a:t>
            </a:r>
          </a:p>
          <a:p>
            <a:pPr lvl="1">
              <a:lnSpc>
                <a:spcPct val="90000"/>
              </a:lnSpc>
              <a:spcBef>
                <a:spcPct val="50000"/>
              </a:spcBef>
            </a:pPr>
            <a:r>
              <a:rPr lang="de-CH" sz="1000" b="1">
                <a:latin typeface="Arial" panose="020B0604020202020204" pitchFamily="34" charset="0"/>
              </a:rPr>
              <a:t>Flowcharting</a:t>
            </a:r>
          </a:p>
          <a:p>
            <a:pPr lvl="1">
              <a:lnSpc>
                <a:spcPct val="90000"/>
              </a:lnSpc>
              <a:spcBef>
                <a:spcPct val="50000"/>
              </a:spcBef>
            </a:pPr>
            <a:r>
              <a:rPr lang="de-CH" sz="1000" b="1">
                <a:latin typeface="Arial" panose="020B0604020202020204" pitchFamily="34" charset="0"/>
              </a:rPr>
              <a:t>Interviewing</a:t>
            </a:r>
            <a:endParaRPr lang="de-CH" sz="1200" b="1">
              <a:latin typeface="Arial" panose="020B0604020202020204" pitchFamily="34" charset="0"/>
            </a:endParaRPr>
          </a:p>
          <a:p>
            <a:pPr>
              <a:lnSpc>
                <a:spcPct val="90000"/>
              </a:lnSpc>
              <a:spcBef>
                <a:spcPct val="50000"/>
              </a:spcBef>
            </a:pPr>
            <a:r>
              <a:rPr lang="de-CH" sz="1200" b="1">
                <a:latin typeface="Arial" panose="020B0604020202020204" pitchFamily="34" charset="0"/>
              </a:rPr>
              <a:t>Outputs</a:t>
            </a:r>
          </a:p>
          <a:p>
            <a:pPr lvl="1">
              <a:lnSpc>
                <a:spcPct val="90000"/>
              </a:lnSpc>
              <a:spcBef>
                <a:spcPct val="50000"/>
              </a:spcBef>
            </a:pPr>
            <a:r>
              <a:rPr lang="de-CH" sz="1000" b="1">
                <a:latin typeface="Arial" panose="020B0604020202020204" pitchFamily="34" charset="0"/>
              </a:rPr>
              <a:t>Sources of Risk</a:t>
            </a:r>
          </a:p>
          <a:p>
            <a:pPr lvl="1">
              <a:lnSpc>
                <a:spcPct val="90000"/>
              </a:lnSpc>
              <a:spcBef>
                <a:spcPct val="50000"/>
              </a:spcBef>
            </a:pPr>
            <a:r>
              <a:rPr lang="de-CH" sz="1000" b="1">
                <a:latin typeface="Arial" panose="020B0604020202020204" pitchFamily="34" charset="0"/>
              </a:rPr>
              <a:t>Potential Risk Events</a:t>
            </a:r>
          </a:p>
          <a:p>
            <a:pPr lvl="1">
              <a:lnSpc>
                <a:spcPct val="90000"/>
              </a:lnSpc>
              <a:spcBef>
                <a:spcPct val="50000"/>
              </a:spcBef>
            </a:pPr>
            <a:r>
              <a:rPr lang="de-CH" sz="1000" b="1">
                <a:latin typeface="Arial" panose="020B0604020202020204" pitchFamily="34" charset="0"/>
              </a:rPr>
              <a:t>Risk Symptoms</a:t>
            </a:r>
          </a:p>
          <a:p>
            <a:pPr lvl="1">
              <a:lnSpc>
                <a:spcPct val="90000"/>
              </a:lnSpc>
              <a:spcBef>
                <a:spcPct val="50000"/>
              </a:spcBef>
            </a:pPr>
            <a:r>
              <a:rPr lang="de-CH" sz="1000" b="1">
                <a:latin typeface="Arial" panose="020B0604020202020204" pitchFamily="34" charset="0"/>
              </a:rPr>
              <a:t>Inputs to other Processes</a:t>
            </a:r>
          </a:p>
        </p:txBody>
      </p:sp>
      <p:sp>
        <p:nvSpPr>
          <p:cNvPr id="53253" name="Rectangle 5"/>
          <p:cNvSpPr>
            <a:spLocks noChangeArrowheads="1"/>
          </p:cNvSpPr>
          <p:nvPr/>
        </p:nvSpPr>
        <p:spPr bwMode="auto">
          <a:xfrm>
            <a:off x="2301875" y="2260600"/>
            <a:ext cx="2133600" cy="3876675"/>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200" b="1">
                <a:latin typeface="Arial" panose="020B0604020202020204" pitchFamily="34" charset="0"/>
              </a:rPr>
              <a:t>Risk Quantification</a:t>
            </a:r>
          </a:p>
          <a:p>
            <a:pPr>
              <a:lnSpc>
                <a:spcPct val="90000"/>
              </a:lnSpc>
              <a:spcBef>
                <a:spcPct val="50000"/>
              </a:spcBef>
            </a:pPr>
            <a:r>
              <a:rPr lang="de-CH" sz="1200" b="1">
                <a:latin typeface="Arial" panose="020B0604020202020204" pitchFamily="34" charset="0"/>
              </a:rPr>
              <a:t>Inputs</a:t>
            </a:r>
          </a:p>
          <a:p>
            <a:pPr lvl="1">
              <a:lnSpc>
                <a:spcPct val="90000"/>
              </a:lnSpc>
              <a:spcBef>
                <a:spcPct val="50000"/>
              </a:spcBef>
            </a:pPr>
            <a:r>
              <a:rPr lang="de-CH" sz="1000" b="1">
                <a:latin typeface="Arial" panose="020B0604020202020204" pitchFamily="34" charset="0"/>
              </a:rPr>
              <a:t>Stakeholder risk tolerances</a:t>
            </a:r>
          </a:p>
          <a:p>
            <a:pPr lvl="1">
              <a:lnSpc>
                <a:spcPct val="90000"/>
              </a:lnSpc>
              <a:spcBef>
                <a:spcPct val="50000"/>
              </a:spcBef>
            </a:pPr>
            <a:r>
              <a:rPr lang="de-CH" sz="1000" b="1">
                <a:latin typeface="Arial" panose="020B0604020202020204" pitchFamily="34" charset="0"/>
              </a:rPr>
              <a:t>Sources of Risk</a:t>
            </a:r>
          </a:p>
          <a:p>
            <a:pPr lvl="1">
              <a:lnSpc>
                <a:spcPct val="90000"/>
              </a:lnSpc>
              <a:spcBef>
                <a:spcPct val="50000"/>
              </a:spcBef>
            </a:pPr>
            <a:r>
              <a:rPr lang="de-CH" sz="1000" b="1">
                <a:latin typeface="Arial" panose="020B0604020202020204" pitchFamily="34" charset="0"/>
              </a:rPr>
              <a:t>Potential Risk Events</a:t>
            </a:r>
          </a:p>
          <a:p>
            <a:pPr lvl="1">
              <a:lnSpc>
                <a:spcPct val="90000"/>
              </a:lnSpc>
              <a:spcBef>
                <a:spcPct val="50000"/>
              </a:spcBef>
            </a:pPr>
            <a:r>
              <a:rPr lang="de-CH" sz="1000" b="1">
                <a:latin typeface="Arial" panose="020B0604020202020204" pitchFamily="34" charset="0"/>
              </a:rPr>
              <a:t>Cost Estimates</a:t>
            </a:r>
          </a:p>
          <a:p>
            <a:pPr lvl="1">
              <a:lnSpc>
                <a:spcPct val="90000"/>
              </a:lnSpc>
              <a:spcBef>
                <a:spcPct val="50000"/>
              </a:spcBef>
            </a:pPr>
            <a:r>
              <a:rPr lang="de-CH" sz="1000" b="1">
                <a:latin typeface="Arial" panose="020B0604020202020204" pitchFamily="34" charset="0"/>
              </a:rPr>
              <a:t>Activity Duration Estimates</a:t>
            </a:r>
          </a:p>
          <a:p>
            <a:pPr>
              <a:lnSpc>
                <a:spcPct val="90000"/>
              </a:lnSpc>
              <a:spcBef>
                <a:spcPct val="50000"/>
              </a:spcBef>
            </a:pPr>
            <a:r>
              <a:rPr lang="de-CH" sz="1200" b="1">
                <a:latin typeface="Arial" panose="020B0604020202020204" pitchFamily="34" charset="0"/>
              </a:rPr>
              <a:t>Tools &amp; Techniques</a:t>
            </a:r>
          </a:p>
          <a:p>
            <a:pPr lvl="1">
              <a:lnSpc>
                <a:spcPct val="90000"/>
              </a:lnSpc>
              <a:spcBef>
                <a:spcPct val="50000"/>
              </a:spcBef>
            </a:pPr>
            <a:r>
              <a:rPr lang="de-CH" sz="1000" b="1">
                <a:latin typeface="Arial" panose="020B0604020202020204" pitchFamily="34" charset="0"/>
              </a:rPr>
              <a:t>Expected Monetary Value</a:t>
            </a:r>
          </a:p>
          <a:p>
            <a:pPr lvl="1">
              <a:lnSpc>
                <a:spcPct val="90000"/>
              </a:lnSpc>
              <a:spcBef>
                <a:spcPct val="50000"/>
              </a:spcBef>
            </a:pPr>
            <a:r>
              <a:rPr lang="de-CH" sz="1000" b="1">
                <a:latin typeface="Arial" panose="020B0604020202020204" pitchFamily="34" charset="0"/>
              </a:rPr>
              <a:t>Statistical Sums</a:t>
            </a:r>
          </a:p>
          <a:p>
            <a:pPr lvl="1">
              <a:lnSpc>
                <a:spcPct val="90000"/>
              </a:lnSpc>
              <a:spcBef>
                <a:spcPct val="50000"/>
              </a:spcBef>
            </a:pPr>
            <a:r>
              <a:rPr lang="de-CH" sz="1000" b="1">
                <a:latin typeface="Arial" panose="020B0604020202020204" pitchFamily="34" charset="0"/>
              </a:rPr>
              <a:t>Simulation</a:t>
            </a:r>
          </a:p>
          <a:p>
            <a:pPr lvl="1">
              <a:lnSpc>
                <a:spcPct val="90000"/>
              </a:lnSpc>
              <a:spcBef>
                <a:spcPct val="50000"/>
              </a:spcBef>
            </a:pPr>
            <a:r>
              <a:rPr lang="de-CH" sz="1000" b="1">
                <a:latin typeface="Arial" panose="020B0604020202020204" pitchFamily="34" charset="0"/>
              </a:rPr>
              <a:t>Decision Trees</a:t>
            </a:r>
          </a:p>
          <a:p>
            <a:pPr lvl="1">
              <a:lnSpc>
                <a:spcPct val="90000"/>
              </a:lnSpc>
              <a:spcBef>
                <a:spcPct val="50000"/>
              </a:spcBef>
            </a:pPr>
            <a:r>
              <a:rPr lang="de-CH" sz="1000" b="1">
                <a:latin typeface="Arial" panose="020B0604020202020204" pitchFamily="34" charset="0"/>
              </a:rPr>
              <a:t>Expert Judgment</a:t>
            </a:r>
            <a:endParaRPr lang="de-CH" sz="1200" b="1">
              <a:latin typeface="Arial" panose="020B0604020202020204" pitchFamily="34" charset="0"/>
            </a:endParaRPr>
          </a:p>
          <a:p>
            <a:pPr>
              <a:lnSpc>
                <a:spcPct val="90000"/>
              </a:lnSpc>
              <a:spcBef>
                <a:spcPct val="50000"/>
              </a:spcBef>
            </a:pPr>
            <a:r>
              <a:rPr lang="de-CH" sz="1200" b="1">
                <a:latin typeface="Arial" panose="020B0604020202020204" pitchFamily="34" charset="0"/>
              </a:rPr>
              <a:t>Outputs</a:t>
            </a:r>
          </a:p>
          <a:p>
            <a:pPr lvl="1">
              <a:lnSpc>
                <a:spcPct val="90000"/>
              </a:lnSpc>
              <a:spcBef>
                <a:spcPct val="50000"/>
              </a:spcBef>
            </a:pPr>
            <a:r>
              <a:rPr lang="de-CH" sz="1000" b="1">
                <a:latin typeface="Arial" panose="020B0604020202020204" pitchFamily="34" charset="0"/>
              </a:rPr>
              <a:t>Opportunities to pursue, threats to respond to</a:t>
            </a:r>
          </a:p>
          <a:p>
            <a:pPr lvl="1">
              <a:lnSpc>
                <a:spcPct val="90000"/>
              </a:lnSpc>
              <a:spcBef>
                <a:spcPct val="50000"/>
              </a:spcBef>
            </a:pPr>
            <a:r>
              <a:rPr lang="de-CH" sz="1000" b="1">
                <a:latin typeface="Arial" panose="020B0604020202020204" pitchFamily="34" charset="0"/>
              </a:rPr>
              <a:t>Opportunities to ignore, threats to accept</a:t>
            </a:r>
          </a:p>
        </p:txBody>
      </p:sp>
      <p:sp>
        <p:nvSpPr>
          <p:cNvPr id="53254" name="Rectangle 6"/>
          <p:cNvSpPr>
            <a:spLocks noChangeArrowheads="1"/>
          </p:cNvSpPr>
          <p:nvPr/>
        </p:nvSpPr>
        <p:spPr bwMode="auto">
          <a:xfrm>
            <a:off x="4640263" y="2260600"/>
            <a:ext cx="2019300" cy="3663950"/>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200" b="1">
                <a:latin typeface="Arial" panose="020B0604020202020204" pitchFamily="34" charset="0"/>
              </a:rPr>
              <a:t>Response Development</a:t>
            </a:r>
          </a:p>
          <a:p>
            <a:pPr>
              <a:lnSpc>
                <a:spcPct val="90000"/>
              </a:lnSpc>
              <a:spcBef>
                <a:spcPct val="50000"/>
              </a:spcBef>
            </a:pPr>
            <a:r>
              <a:rPr lang="de-CH" sz="1200" b="1">
                <a:latin typeface="Arial" panose="020B0604020202020204" pitchFamily="34" charset="0"/>
              </a:rPr>
              <a:t>Inputs</a:t>
            </a:r>
          </a:p>
          <a:p>
            <a:pPr lvl="1">
              <a:lnSpc>
                <a:spcPct val="90000"/>
              </a:lnSpc>
              <a:spcBef>
                <a:spcPct val="50000"/>
              </a:spcBef>
            </a:pPr>
            <a:r>
              <a:rPr lang="de-CH" sz="1000" b="1">
                <a:latin typeface="Arial" panose="020B0604020202020204" pitchFamily="34" charset="0"/>
              </a:rPr>
              <a:t>Opportunities to pursue, threats to respond to</a:t>
            </a:r>
          </a:p>
          <a:p>
            <a:pPr lvl="1">
              <a:lnSpc>
                <a:spcPct val="90000"/>
              </a:lnSpc>
              <a:spcBef>
                <a:spcPct val="50000"/>
              </a:spcBef>
            </a:pPr>
            <a:r>
              <a:rPr lang="de-CH" sz="1000" b="1">
                <a:latin typeface="Arial" panose="020B0604020202020204" pitchFamily="34" charset="0"/>
              </a:rPr>
              <a:t>Opportunities to ignore, threats to accept</a:t>
            </a:r>
          </a:p>
          <a:p>
            <a:pPr>
              <a:lnSpc>
                <a:spcPct val="90000"/>
              </a:lnSpc>
              <a:spcBef>
                <a:spcPct val="50000"/>
              </a:spcBef>
            </a:pPr>
            <a:r>
              <a:rPr lang="de-CH" sz="1200" b="1">
                <a:latin typeface="Arial" panose="020B0604020202020204" pitchFamily="34" charset="0"/>
              </a:rPr>
              <a:t>Tools &amp; Techniques</a:t>
            </a:r>
          </a:p>
          <a:p>
            <a:pPr lvl="1">
              <a:lnSpc>
                <a:spcPct val="90000"/>
              </a:lnSpc>
              <a:spcBef>
                <a:spcPct val="50000"/>
              </a:spcBef>
            </a:pPr>
            <a:r>
              <a:rPr lang="de-CH" sz="1000" b="1">
                <a:latin typeface="Arial" panose="020B0604020202020204" pitchFamily="34" charset="0"/>
              </a:rPr>
              <a:t>Procurement</a:t>
            </a:r>
          </a:p>
          <a:p>
            <a:pPr lvl="1">
              <a:lnSpc>
                <a:spcPct val="90000"/>
              </a:lnSpc>
              <a:spcBef>
                <a:spcPct val="50000"/>
              </a:spcBef>
            </a:pPr>
            <a:r>
              <a:rPr lang="de-CH" sz="1000" b="1">
                <a:latin typeface="Arial" panose="020B0604020202020204" pitchFamily="34" charset="0"/>
              </a:rPr>
              <a:t>Contingency Planning</a:t>
            </a:r>
          </a:p>
          <a:p>
            <a:pPr lvl="1">
              <a:lnSpc>
                <a:spcPct val="90000"/>
              </a:lnSpc>
              <a:spcBef>
                <a:spcPct val="50000"/>
              </a:spcBef>
            </a:pPr>
            <a:r>
              <a:rPr lang="de-CH" sz="1000" b="1">
                <a:latin typeface="Arial" panose="020B0604020202020204" pitchFamily="34" charset="0"/>
              </a:rPr>
              <a:t>Alternative Strategies</a:t>
            </a:r>
          </a:p>
          <a:p>
            <a:pPr lvl="1">
              <a:lnSpc>
                <a:spcPct val="90000"/>
              </a:lnSpc>
              <a:spcBef>
                <a:spcPct val="50000"/>
              </a:spcBef>
            </a:pPr>
            <a:r>
              <a:rPr lang="de-CH" sz="1000" b="1">
                <a:latin typeface="Arial" panose="020B0604020202020204" pitchFamily="34" charset="0"/>
              </a:rPr>
              <a:t>Insurance</a:t>
            </a:r>
          </a:p>
          <a:p>
            <a:pPr>
              <a:lnSpc>
                <a:spcPct val="90000"/>
              </a:lnSpc>
              <a:spcBef>
                <a:spcPct val="50000"/>
              </a:spcBef>
            </a:pPr>
            <a:r>
              <a:rPr lang="de-CH" sz="1200" b="1">
                <a:latin typeface="Arial" panose="020B0604020202020204" pitchFamily="34" charset="0"/>
              </a:rPr>
              <a:t>Outputs</a:t>
            </a:r>
          </a:p>
          <a:p>
            <a:pPr lvl="1">
              <a:lnSpc>
                <a:spcPct val="90000"/>
              </a:lnSpc>
              <a:spcBef>
                <a:spcPct val="50000"/>
              </a:spcBef>
            </a:pPr>
            <a:r>
              <a:rPr lang="de-CH" sz="1000" b="1">
                <a:latin typeface="Arial" panose="020B0604020202020204" pitchFamily="34" charset="0"/>
              </a:rPr>
              <a:t>Risk Management Plan</a:t>
            </a:r>
          </a:p>
          <a:p>
            <a:pPr lvl="1">
              <a:lnSpc>
                <a:spcPct val="90000"/>
              </a:lnSpc>
              <a:spcBef>
                <a:spcPct val="50000"/>
              </a:spcBef>
            </a:pPr>
            <a:r>
              <a:rPr lang="de-CH" sz="1000" b="1">
                <a:latin typeface="Arial" panose="020B0604020202020204" pitchFamily="34" charset="0"/>
              </a:rPr>
              <a:t>Inputs to other Processes</a:t>
            </a:r>
          </a:p>
          <a:p>
            <a:pPr lvl="1">
              <a:lnSpc>
                <a:spcPct val="90000"/>
              </a:lnSpc>
              <a:spcBef>
                <a:spcPct val="50000"/>
              </a:spcBef>
            </a:pPr>
            <a:r>
              <a:rPr lang="de-CH" sz="1000" b="1">
                <a:latin typeface="Arial" panose="020B0604020202020204" pitchFamily="34" charset="0"/>
              </a:rPr>
              <a:t>Contingency Plans</a:t>
            </a:r>
          </a:p>
          <a:p>
            <a:pPr lvl="1">
              <a:lnSpc>
                <a:spcPct val="90000"/>
              </a:lnSpc>
              <a:spcBef>
                <a:spcPct val="50000"/>
              </a:spcBef>
            </a:pPr>
            <a:r>
              <a:rPr lang="de-CH" sz="1000" b="1">
                <a:latin typeface="Arial" panose="020B0604020202020204" pitchFamily="34" charset="0"/>
              </a:rPr>
              <a:t>Reserves</a:t>
            </a:r>
          </a:p>
          <a:p>
            <a:pPr lvl="1">
              <a:lnSpc>
                <a:spcPct val="90000"/>
              </a:lnSpc>
              <a:spcBef>
                <a:spcPct val="50000"/>
              </a:spcBef>
            </a:pPr>
            <a:r>
              <a:rPr lang="de-CH" sz="1000" b="1">
                <a:latin typeface="Arial" panose="020B0604020202020204" pitchFamily="34" charset="0"/>
              </a:rPr>
              <a:t>Contractual Agreements</a:t>
            </a:r>
          </a:p>
        </p:txBody>
      </p:sp>
      <p:sp>
        <p:nvSpPr>
          <p:cNvPr id="53255" name="Rectangle 7"/>
          <p:cNvSpPr>
            <a:spLocks noChangeArrowheads="1"/>
          </p:cNvSpPr>
          <p:nvPr/>
        </p:nvSpPr>
        <p:spPr bwMode="auto">
          <a:xfrm>
            <a:off x="6821488" y="2260600"/>
            <a:ext cx="2197100" cy="2813050"/>
          </a:xfrm>
          <a:prstGeom prst="rect">
            <a:avLst/>
          </a:prstGeom>
          <a:solidFill>
            <a:schemeClr val="bg1"/>
          </a:solidFill>
          <a:ln w="25400">
            <a:solidFill>
              <a:srgbClr val="B50069"/>
            </a:solidFill>
            <a:miter lim="800000"/>
            <a:headEnd/>
            <a:tailEnd/>
          </a:ln>
          <a:effectLst>
            <a:outerShdw dist="107763" dir="2700000" algn="ctr" rotWithShape="0">
              <a:srgbClr val="B50069"/>
            </a:outerShdw>
          </a:effec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marL="228600"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200" b="1">
                <a:latin typeface="Arial" panose="020B0604020202020204" pitchFamily="34" charset="0"/>
              </a:rPr>
              <a:t>Response Control</a:t>
            </a:r>
          </a:p>
          <a:p>
            <a:pPr>
              <a:lnSpc>
                <a:spcPct val="90000"/>
              </a:lnSpc>
              <a:spcBef>
                <a:spcPct val="50000"/>
              </a:spcBef>
            </a:pPr>
            <a:r>
              <a:rPr lang="de-CH" sz="1200" b="1">
                <a:latin typeface="Arial" panose="020B0604020202020204" pitchFamily="34" charset="0"/>
              </a:rPr>
              <a:t>Inputs</a:t>
            </a:r>
          </a:p>
          <a:p>
            <a:pPr lvl="1">
              <a:lnSpc>
                <a:spcPct val="90000"/>
              </a:lnSpc>
              <a:spcBef>
                <a:spcPct val="50000"/>
              </a:spcBef>
            </a:pPr>
            <a:r>
              <a:rPr lang="de-CH" sz="1000" b="1">
                <a:latin typeface="Arial" panose="020B0604020202020204" pitchFamily="34" charset="0"/>
              </a:rPr>
              <a:t>Risk Management Plan</a:t>
            </a:r>
          </a:p>
          <a:p>
            <a:pPr lvl="1">
              <a:lnSpc>
                <a:spcPct val="90000"/>
              </a:lnSpc>
              <a:spcBef>
                <a:spcPct val="50000"/>
              </a:spcBef>
            </a:pPr>
            <a:r>
              <a:rPr lang="de-CH" sz="1000" b="1">
                <a:latin typeface="Arial" panose="020B0604020202020204" pitchFamily="34" charset="0"/>
              </a:rPr>
              <a:t>Actual Risk Events</a:t>
            </a:r>
          </a:p>
          <a:p>
            <a:pPr lvl="1">
              <a:lnSpc>
                <a:spcPct val="90000"/>
              </a:lnSpc>
              <a:spcBef>
                <a:spcPct val="50000"/>
              </a:spcBef>
            </a:pPr>
            <a:r>
              <a:rPr lang="de-CH" sz="1000" b="1">
                <a:latin typeface="Arial" panose="020B0604020202020204" pitchFamily="34" charset="0"/>
              </a:rPr>
              <a:t>Additional Risk Identification</a:t>
            </a:r>
          </a:p>
          <a:p>
            <a:pPr>
              <a:lnSpc>
                <a:spcPct val="90000"/>
              </a:lnSpc>
              <a:spcBef>
                <a:spcPct val="50000"/>
              </a:spcBef>
            </a:pPr>
            <a:r>
              <a:rPr lang="de-CH" sz="1200" b="1">
                <a:latin typeface="Arial" panose="020B0604020202020204" pitchFamily="34" charset="0"/>
              </a:rPr>
              <a:t>Tools &amp; Techniques</a:t>
            </a:r>
          </a:p>
          <a:p>
            <a:pPr lvl="1">
              <a:lnSpc>
                <a:spcPct val="90000"/>
              </a:lnSpc>
              <a:spcBef>
                <a:spcPct val="50000"/>
              </a:spcBef>
            </a:pPr>
            <a:r>
              <a:rPr lang="de-CH" sz="1000" b="1">
                <a:latin typeface="Arial" panose="020B0604020202020204" pitchFamily="34" charset="0"/>
              </a:rPr>
              <a:t>Workarounds</a:t>
            </a:r>
          </a:p>
          <a:p>
            <a:pPr lvl="1">
              <a:lnSpc>
                <a:spcPct val="90000"/>
              </a:lnSpc>
              <a:spcBef>
                <a:spcPct val="50000"/>
              </a:spcBef>
            </a:pPr>
            <a:r>
              <a:rPr lang="de-CH" sz="1000" b="1">
                <a:latin typeface="Arial" panose="020B0604020202020204" pitchFamily="34" charset="0"/>
              </a:rPr>
              <a:t>Additional Risk Response Development</a:t>
            </a:r>
          </a:p>
          <a:p>
            <a:pPr>
              <a:lnSpc>
                <a:spcPct val="90000"/>
              </a:lnSpc>
              <a:spcBef>
                <a:spcPct val="50000"/>
              </a:spcBef>
            </a:pPr>
            <a:r>
              <a:rPr lang="de-CH" sz="1200" b="1">
                <a:latin typeface="Arial" panose="020B0604020202020204" pitchFamily="34" charset="0"/>
              </a:rPr>
              <a:t>Outputs</a:t>
            </a:r>
          </a:p>
          <a:p>
            <a:pPr lvl="1">
              <a:lnSpc>
                <a:spcPct val="90000"/>
              </a:lnSpc>
              <a:spcBef>
                <a:spcPct val="50000"/>
              </a:spcBef>
            </a:pPr>
            <a:r>
              <a:rPr lang="de-CH" sz="1000" b="1">
                <a:latin typeface="Arial" panose="020B0604020202020204" pitchFamily="34" charset="0"/>
              </a:rPr>
              <a:t>Corrective Action</a:t>
            </a:r>
          </a:p>
          <a:p>
            <a:pPr lvl="1">
              <a:lnSpc>
                <a:spcPct val="90000"/>
              </a:lnSpc>
              <a:spcBef>
                <a:spcPct val="50000"/>
              </a:spcBef>
            </a:pPr>
            <a:r>
              <a:rPr lang="de-CH" sz="1000" b="1">
                <a:latin typeface="Arial" panose="020B0604020202020204" pitchFamily="34" charset="0"/>
              </a:rPr>
              <a:t>Updates to Risk Management Plan</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noFill/>
          <a:ln/>
        </p:spPr>
        <p:txBody>
          <a:bodyPr/>
          <a:lstStyle/>
          <a:p>
            <a:pPr algn="l"/>
            <a:r>
              <a:rPr lang="de-CH" u="sng" dirty="0"/>
              <a:t>Risk Identification</a:t>
            </a:r>
          </a:p>
        </p:txBody>
      </p:sp>
      <p:graphicFrame>
        <p:nvGraphicFramePr>
          <p:cNvPr id="55299" name="Object 3">
            <a:hlinkClick r:id="" action="ppaction://ole?verb=0"/>
          </p:cNvPr>
          <p:cNvGraphicFramePr>
            <a:graphicFrameLocks/>
          </p:cNvGraphicFramePr>
          <p:nvPr/>
        </p:nvGraphicFramePr>
        <p:xfrm>
          <a:off x="838200" y="1790700"/>
          <a:ext cx="7797800" cy="2998788"/>
        </p:xfrm>
        <a:graphic>
          <a:graphicData uri="http://schemas.openxmlformats.org/presentationml/2006/ole">
            <p:oleObj spid="_x0000_s55304" name="Organization Chart" r:id="rId4" imgW="7797800" imgH="2998788" progId="">
              <p:embed followColorScheme="full"/>
            </p:oleObj>
          </a:graphicData>
        </a:graphic>
      </p:graphicFrame>
      <p:sp>
        <p:nvSpPr>
          <p:cNvPr id="55300" name="Rectangle 4"/>
          <p:cNvSpPr>
            <a:spLocks noChangeArrowheads="1"/>
          </p:cNvSpPr>
          <p:nvPr/>
        </p:nvSpPr>
        <p:spPr bwMode="auto">
          <a:xfrm>
            <a:off x="501650" y="5060950"/>
            <a:ext cx="835025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b="1">
                <a:latin typeface="Arial" panose="020B0604020202020204" pitchFamily="34" charset="0"/>
              </a:rPr>
              <a:t>Risk identification is determining which risks are likely to affect the </a:t>
            </a:r>
          </a:p>
          <a:p>
            <a:r>
              <a:rPr lang="de-CH" sz="2000" b="1">
                <a:latin typeface="Arial" panose="020B0604020202020204" pitchFamily="34" charset="0"/>
              </a:rPr>
              <a:t>project and documenting the characteristics of each.</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a:ln/>
        </p:spPr>
        <p:txBody>
          <a:bodyPr/>
          <a:lstStyle/>
          <a:p>
            <a:pPr algn="l"/>
            <a:r>
              <a:rPr lang="de-CH" dirty="0"/>
              <a:t>Typical Life Cycle Profiles</a:t>
            </a:r>
            <a:r>
              <a:rPr lang="de-CH" u="sng" dirty="0"/>
              <a:t/>
            </a:r>
            <a:br>
              <a:rPr lang="de-CH" u="sng" dirty="0"/>
            </a:br>
            <a:r>
              <a:rPr lang="de-CH" u="sng" dirty="0"/>
              <a:t>Risk versus Amount at Stake</a:t>
            </a:r>
          </a:p>
        </p:txBody>
      </p:sp>
      <p:grpSp>
        <p:nvGrpSpPr>
          <p:cNvPr id="57350" name="Group 6"/>
          <p:cNvGrpSpPr>
            <a:grpSpLocks/>
          </p:cNvGrpSpPr>
          <p:nvPr/>
        </p:nvGrpSpPr>
        <p:grpSpPr bwMode="auto">
          <a:xfrm>
            <a:off x="1752600" y="2543175"/>
            <a:ext cx="5562600" cy="3324225"/>
            <a:chOff x="1104" y="1602"/>
            <a:chExt cx="3504" cy="2094"/>
          </a:xfrm>
        </p:grpSpPr>
        <p:sp>
          <p:nvSpPr>
            <p:cNvPr id="57347" name="Line 3"/>
            <p:cNvSpPr>
              <a:spLocks noChangeShapeType="1"/>
            </p:cNvSpPr>
            <p:nvPr/>
          </p:nvSpPr>
          <p:spPr bwMode="auto">
            <a:xfrm>
              <a:off x="1104" y="1602"/>
              <a:ext cx="0" cy="207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48" name="Line 4"/>
            <p:cNvSpPr>
              <a:spLocks noChangeShapeType="1"/>
            </p:cNvSpPr>
            <p:nvPr/>
          </p:nvSpPr>
          <p:spPr bwMode="auto">
            <a:xfrm>
              <a:off x="4608" y="1602"/>
              <a:ext cx="0" cy="207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49" name="Line 5"/>
            <p:cNvSpPr>
              <a:spLocks noChangeShapeType="1"/>
            </p:cNvSpPr>
            <p:nvPr/>
          </p:nvSpPr>
          <p:spPr bwMode="auto">
            <a:xfrm>
              <a:off x="1122" y="3696"/>
              <a:ext cx="347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7351" name="Line 7"/>
          <p:cNvSpPr>
            <a:spLocks noChangeShapeType="1"/>
          </p:cNvSpPr>
          <p:nvPr/>
        </p:nvSpPr>
        <p:spPr bwMode="auto">
          <a:xfrm>
            <a:off x="3124200" y="2530475"/>
            <a:ext cx="0" cy="3324225"/>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2" name="Line 8"/>
          <p:cNvSpPr>
            <a:spLocks noChangeShapeType="1"/>
          </p:cNvSpPr>
          <p:nvPr/>
        </p:nvSpPr>
        <p:spPr bwMode="auto">
          <a:xfrm>
            <a:off x="4572000" y="2530475"/>
            <a:ext cx="0" cy="3324225"/>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3" name="Line 9"/>
          <p:cNvSpPr>
            <a:spLocks noChangeShapeType="1"/>
          </p:cNvSpPr>
          <p:nvPr/>
        </p:nvSpPr>
        <p:spPr bwMode="auto">
          <a:xfrm>
            <a:off x="6019800" y="2530475"/>
            <a:ext cx="0" cy="3324225"/>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4" name="Rectangle 10"/>
          <p:cNvSpPr>
            <a:spLocks noChangeArrowheads="1"/>
          </p:cNvSpPr>
          <p:nvPr/>
        </p:nvSpPr>
        <p:spPr bwMode="auto">
          <a:xfrm>
            <a:off x="3200400" y="2012950"/>
            <a:ext cx="2595563"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solidFill>
                  <a:schemeClr val="hlink"/>
                </a:solidFill>
              </a:rPr>
              <a:t>Total project life cycle</a:t>
            </a:r>
          </a:p>
        </p:txBody>
      </p:sp>
      <p:sp>
        <p:nvSpPr>
          <p:cNvPr id="57355" name="Line 11"/>
          <p:cNvSpPr>
            <a:spLocks noChangeShapeType="1"/>
          </p:cNvSpPr>
          <p:nvPr/>
        </p:nvSpPr>
        <p:spPr bwMode="auto">
          <a:xfrm>
            <a:off x="5730875" y="2209800"/>
            <a:ext cx="1419225" cy="0"/>
          </a:xfrm>
          <a:prstGeom prst="line">
            <a:avLst/>
          </a:prstGeom>
          <a:noFill/>
          <a:ln w="12700">
            <a:solidFill>
              <a:schemeClr val="tx1"/>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6" name="Line 12"/>
          <p:cNvSpPr>
            <a:spLocks noChangeShapeType="1"/>
          </p:cNvSpPr>
          <p:nvPr/>
        </p:nvSpPr>
        <p:spPr bwMode="auto">
          <a:xfrm>
            <a:off x="1920875" y="2209800"/>
            <a:ext cx="1419225" cy="0"/>
          </a:xfrm>
          <a:prstGeom prst="line">
            <a:avLst/>
          </a:prstGeom>
          <a:noFill/>
          <a:ln w="12700">
            <a:solidFill>
              <a:schemeClr val="tx1"/>
            </a:solidFill>
            <a:round/>
            <a:headEnd type="stealth" w="med" len="med"/>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7" name="Line 13"/>
          <p:cNvSpPr>
            <a:spLocks noChangeShapeType="1"/>
          </p:cNvSpPr>
          <p:nvPr/>
        </p:nvSpPr>
        <p:spPr bwMode="auto">
          <a:xfrm>
            <a:off x="1844675" y="2667000"/>
            <a:ext cx="2562225" cy="0"/>
          </a:xfrm>
          <a:prstGeom prst="line">
            <a:avLst/>
          </a:prstGeom>
          <a:noFill/>
          <a:ln w="12700">
            <a:solidFill>
              <a:schemeClr val="tx1"/>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8" name="Line 14"/>
          <p:cNvSpPr>
            <a:spLocks noChangeShapeType="1"/>
          </p:cNvSpPr>
          <p:nvPr/>
        </p:nvSpPr>
        <p:spPr bwMode="auto">
          <a:xfrm>
            <a:off x="4740275" y="2667000"/>
            <a:ext cx="2562225" cy="0"/>
          </a:xfrm>
          <a:prstGeom prst="line">
            <a:avLst/>
          </a:prstGeom>
          <a:noFill/>
          <a:ln w="12700">
            <a:solidFill>
              <a:schemeClr val="tx1"/>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59" name="Line 15"/>
          <p:cNvSpPr>
            <a:spLocks noChangeShapeType="1"/>
          </p:cNvSpPr>
          <p:nvPr/>
        </p:nvSpPr>
        <p:spPr bwMode="auto">
          <a:xfrm flipV="1">
            <a:off x="1447800" y="3341688"/>
            <a:ext cx="0" cy="2308225"/>
          </a:xfrm>
          <a:prstGeom prst="line">
            <a:avLst/>
          </a:prstGeom>
          <a:noFill/>
          <a:ln w="12700">
            <a:solidFill>
              <a:schemeClr val="tx1"/>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60" name="Line 16"/>
          <p:cNvSpPr>
            <a:spLocks noChangeShapeType="1"/>
          </p:cNvSpPr>
          <p:nvPr/>
        </p:nvSpPr>
        <p:spPr bwMode="auto">
          <a:xfrm flipV="1">
            <a:off x="7543800" y="3417888"/>
            <a:ext cx="0" cy="2308225"/>
          </a:xfrm>
          <a:prstGeom prst="line">
            <a:avLst/>
          </a:prstGeom>
          <a:noFill/>
          <a:ln w="12700">
            <a:solidFill>
              <a:schemeClr val="tx1"/>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61" name="Line 17"/>
          <p:cNvSpPr>
            <a:spLocks noChangeShapeType="1"/>
          </p:cNvSpPr>
          <p:nvPr/>
        </p:nvSpPr>
        <p:spPr bwMode="auto">
          <a:xfrm>
            <a:off x="2454275" y="6248400"/>
            <a:ext cx="2257425" cy="0"/>
          </a:xfrm>
          <a:prstGeom prst="line">
            <a:avLst/>
          </a:prstGeom>
          <a:noFill/>
          <a:ln w="12700">
            <a:solidFill>
              <a:schemeClr val="tx1"/>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62" name="Rectangle 18"/>
          <p:cNvSpPr>
            <a:spLocks noChangeArrowheads="1"/>
          </p:cNvSpPr>
          <p:nvPr/>
        </p:nvSpPr>
        <p:spPr bwMode="auto">
          <a:xfrm>
            <a:off x="973138" y="2209800"/>
            <a:ext cx="339725" cy="375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1600" b="1">
                <a:solidFill>
                  <a:srgbClr val="00279F"/>
                </a:solidFill>
              </a:rPr>
              <a:t>I</a:t>
            </a:r>
          </a:p>
          <a:p>
            <a:pPr algn="ctr"/>
            <a:r>
              <a:rPr lang="de-CH" sz="1600" b="1">
                <a:solidFill>
                  <a:srgbClr val="00279F"/>
                </a:solidFill>
              </a:rPr>
              <a:t>N</a:t>
            </a:r>
          </a:p>
          <a:p>
            <a:pPr algn="ctr"/>
            <a:r>
              <a:rPr lang="de-CH" sz="1600" b="1">
                <a:solidFill>
                  <a:srgbClr val="00279F"/>
                </a:solidFill>
              </a:rPr>
              <a:t>C</a:t>
            </a:r>
          </a:p>
          <a:p>
            <a:pPr algn="ctr"/>
            <a:r>
              <a:rPr lang="de-CH" sz="1600" b="1">
                <a:solidFill>
                  <a:srgbClr val="00279F"/>
                </a:solidFill>
              </a:rPr>
              <a:t>R</a:t>
            </a:r>
          </a:p>
          <a:p>
            <a:pPr algn="ctr"/>
            <a:r>
              <a:rPr lang="de-CH" sz="1600" b="1">
                <a:solidFill>
                  <a:srgbClr val="00279F"/>
                </a:solidFill>
              </a:rPr>
              <a:t>E</a:t>
            </a:r>
          </a:p>
          <a:p>
            <a:pPr algn="ctr"/>
            <a:r>
              <a:rPr lang="de-CH" sz="1600" b="1">
                <a:solidFill>
                  <a:srgbClr val="00279F"/>
                </a:solidFill>
              </a:rPr>
              <a:t>A</a:t>
            </a:r>
          </a:p>
          <a:p>
            <a:pPr algn="ctr"/>
            <a:r>
              <a:rPr lang="de-CH" sz="1600" b="1">
                <a:solidFill>
                  <a:srgbClr val="00279F"/>
                </a:solidFill>
              </a:rPr>
              <a:t>S</a:t>
            </a:r>
          </a:p>
          <a:p>
            <a:pPr algn="ctr"/>
            <a:r>
              <a:rPr lang="de-CH" sz="1600" b="1">
                <a:solidFill>
                  <a:srgbClr val="00279F"/>
                </a:solidFill>
              </a:rPr>
              <a:t>I</a:t>
            </a:r>
          </a:p>
          <a:p>
            <a:pPr algn="ctr"/>
            <a:r>
              <a:rPr lang="de-CH" sz="1600" b="1">
                <a:solidFill>
                  <a:srgbClr val="00279F"/>
                </a:solidFill>
              </a:rPr>
              <a:t>N</a:t>
            </a:r>
          </a:p>
          <a:p>
            <a:pPr algn="ctr"/>
            <a:r>
              <a:rPr lang="de-CH" sz="1600" b="1">
                <a:solidFill>
                  <a:srgbClr val="00279F"/>
                </a:solidFill>
              </a:rPr>
              <a:t>G</a:t>
            </a:r>
          </a:p>
          <a:p>
            <a:pPr algn="ctr"/>
            <a:endParaRPr lang="de-CH" sz="1600" b="1">
              <a:solidFill>
                <a:srgbClr val="00279F"/>
              </a:solidFill>
            </a:endParaRPr>
          </a:p>
          <a:p>
            <a:pPr algn="ctr"/>
            <a:r>
              <a:rPr lang="de-CH" sz="1600" b="1">
                <a:solidFill>
                  <a:srgbClr val="00279F"/>
                </a:solidFill>
              </a:rPr>
              <a:t>R</a:t>
            </a:r>
          </a:p>
          <a:p>
            <a:pPr algn="ctr"/>
            <a:r>
              <a:rPr lang="de-CH" sz="1600" b="1">
                <a:solidFill>
                  <a:srgbClr val="00279F"/>
                </a:solidFill>
              </a:rPr>
              <a:t>I</a:t>
            </a:r>
          </a:p>
          <a:p>
            <a:pPr algn="ctr"/>
            <a:r>
              <a:rPr lang="de-CH" sz="1600" b="1">
                <a:solidFill>
                  <a:srgbClr val="00279F"/>
                </a:solidFill>
              </a:rPr>
              <a:t>S</a:t>
            </a:r>
          </a:p>
          <a:p>
            <a:pPr algn="ctr"/>
            <a:r>
              <a:rPr lang="de-CH" sz="1600" b="1">
                <a:solidFill>
                  <a:srgbClr val="00279F"/>
                </a:solidFill>
              </a:rPr>
              <a:t>K</a:t>
            </a:r>
          </a:p>
        </p:txBody>
      </p:sp>
      <p:sp>
        <p:nvSpPr>
          <p:cNvPr id="57363" name="Rectangle 19"/>
          <p:cNvSpPr>
            <a:spLocks noChangeArrowheads="1"/>
          </p:cNvSpPr>
          <p:nvPr/>
        </p:nvSpPr>
        <p:spPr bwMode="auto">
          <a:xfrm>
            <a:off x="7589838" y="3536950"/>
            <a:ext cx="365125" cy="2222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a:t>
            </a:r>
          </a:p>
          <a:p>
            <a:pPr algn="ctr"/>
            <a:endParaRPr lang="de-CH" sz="2000" b="1"/>
          </a:p>
          <a:p>
            <a:pPr algn="ctr"/>
            <a:r>
              <a:rPr lang="de-CH" sz="2000" b="1">
                <a:solidFill>
                  <a:srgbClr val="00279F"/>
                </a:solidFill>
              </a:rPr>
              <a:t>V</a:t>
            </a:r>
          </a:p>
          <a:p>
            <a:pPr algn="ctr"/>
            <a:r>
              <a:rPr lang="de-CH" sz="2000" b="1">
                <a:solidFill>
                  <a:srgbClr val="00279F"/>
                </a:solidFill>
              </a:rPr>
              <a:t>A</a:t>
            </a:r>
          </a:p>
          <a:p>
            <a:pPr algn="ctr"/>
            <a:r>
              <a:rPr lang="de-CH" sz="2000" b="1">
                <a:solidFill>
                  <a:srgbClr val="00279F"/>
                </a:solidFill>
              </a:rPr>
              <a:t>L</a:t>
            </a:r>
          </a:p>
          <a:p>
            <a:pPr algn="ctr"/>
            <a:r>
              <a:rPr lang="de-CH" sz="2000" b="1">
                <a:solidFill>
                  <a:srgbClr val="00279F"/>
                </a:solidFill>
              </a:rPr>
              <a:t>U</a:t>
            </a:r>
          </a:p>
          <a:p>
            <a:pPr algn="ctr"/>
            <a:r>
              <a:rPr lang="de-CH" sz="2000" b="1">
                <a:solidFill>
                  <a:srgbClr val="00279F"/>
                </a:solidFill>
              </a:rPr>
              <a:t>E</a:t>
            </a:r>
          </a:p>
        </p:txBody>
      </p:sp>
      <p:sp>
        <p:nvSpPr>
          <p:cNvPr id="57364" name="Rectangle 20"/>
          <p:cNvSpPr>
            <a:spLocks noChangeArrowheads="1"/>
          </p:cNvSpPr>
          <p:nvPr/>
        </p:nvSpPr>
        <p:spPr bwMode="auto">
          <a:xfrm>
            <a:off x="2924175" y="5899150"/>
            <a:ext cx="858838"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solidFill>
                  <a:srgbClr val="00279F"/>
                </a:solidFill>
              </a:rPr>
              <a:t>TIME</a:t>
            </a:r>
          </a:p>
        </p:txBody>
      </p:sp>
      <p:sp>
        <p:nvSpPr>
          <p:cNvPr id="57365" name="Rectangle 21"/>
          <p:cNvSpPr>
            <a:spLocks noChangeArrowheads="1"/>
          </p:cNvSpPr>
          <p:nvPr/>
        </p:nvSpPr>
        <p:spPr bwMode="auto">
          <a:xfrm>
            <a:off x="2635250" y="2317750"/>
            <a:ext cx="674688"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Plan</a:t>
            </a:r>
          </a:p>
        </p:txBody>
      </p:sp>
      <p:sp>
        <p:nvSpPr>
          <p:cNvPr id="57366" name="Rectangle 22"/>
          <p:cNvSpPr>
            <a:spLocks noChangeArrowheads="1"/>
          </p:cNvSpPr>
          <p:nvPr/>
        </p:nvSpPr>
        <p:spPr bwMode="auto">
          <a:xfrm>
            <a:off x="5219700" y="2317750"/>
            <a:ext cx="1449388"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Accomplish</a:t>
            </a:r>
          </a:p>
        </p:txBody>
      </p:sp>
      <p:sp>
        <p:nvSpPr>
          <p:cNvPr id="57367" name="Rectangle 23"/>
          <p:cNvSpPr>
            <a:spLocks noChangeArrowheads="1"/>
          </p:cNvSpPr>
          <p:nvPr/>
        </p:nvSpPr>
        <p:spPr bwMode="auto">
          <a:xfrm>
            <a:off x="1854200" y="2698750"/>
            <a:ext cx="116840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Phase 1</a:t>
            </a:r>
          </a:p>
          <a:p>
            <a:pPr algn="ctr"/>
            <a:r>
              <a:rPr lang="de-CH" sz="2000" b="1"/>
              <a:t>Conceive</a:t>
            </a:r>
          </a:p>
        </p:txBody>
      </p:sp>
      <p:sp>
        <p:nvSpPr>
          <p:cNvPr id="57368" name="Rectangle 24"/>
          <p:cNvSpPr>
            <a:spLocks noChangeArrowheads="1"/>
          </p:cNvSpPr>
          <p:nvPr/>
        </p:nvSpPr>
        <p:spPr bwMode="auto">
          <a:xfrm>
            <a:off x="3282950" y="2698750"/>
            <a:ext cx="1055688"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Phase 2</a:t>
            </a:r>
          </a:p>
          <a:p>
            <a:pPr algn="ctr"/>
            <a:r>
              <a:rPr lang="de-CH" sz="2000" b="1"/>
              <a:t>Develop</a:t>
            </a:r>
          </a:p>
        </p:txBody>
      </p:sp>
      <p:sp>
        <p:nvSpPr>
          <p:cNvPr id="57369" name="Rectangle 25"/>
          <p:cNvSpPr>
            <a:spLocks noChangeArrowheads="1"/>
          </p:cNvSpPr>
          <p:nvPr/>
        </p:nvSpPr>
        <p:spPr bwMode="auto">
          <a:xfrm>
            <a:off x="4813300" y="2698750"/>
            <a:ext cx="104140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Phase 3</a:t>
            </a:r>
          </a:p>
          <a:p>
            <a:pPr algn="ctr"/>
            <a:r>
              <a:rPr lang="de-CH" sz="2000" b="1"/>
              <a:t>Execute</a:t>
            </a:r>
          </a:p>
        </p:txBody>
      </p:sp>
      <p:sp>
        <p:nvSpPr>
          <p:cNvPr id="57370" name="Rectangle 26"/>
          <p:cNvSpPr>
            <a:spLocks noChangeArrowheads="1"/>
          </p:cNvSpPr>
          <p:nvPr/>
        </p:nvSpPr>
        <p:spPr bwMode="auto">
          <a:xfrm>
            <a:off x="6126163" y="2698750"/>
            <a:ext cx="100647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Phase 4</a:t>
            </a:r>
          </a:p>
          <a:p>
            <a:pPr algn="ctr"/>
            <a:r>
              <a:rPr lang="de-CH" sz="2000" b="1"/>
              <a:t>Finish</a:t>
            </a:r>
          </a:p>
        </p:txBody>
      </p:sp>
      <p:sp>
        <p:nvSpPr>
          <p:cNvPr id="57371" name="Arc 27"/>
          <p:cNvSpPr>
            <a:spLocks/>
          </p:cNvSpPr>
          <p:nvPr/>
        </p:nvSpPr>
        <p:spPr bwMode="auto">
          <a:xfrm>
            <a:off x="1752600" y="3294063"/>
            <a:ext cx="5549900" cy="2578100"/>
          </a:xfrm>
          <a:custGeom>
            <a:avLst/>
            <a:gdLst>
              <a:gd name="G0" fmla="+- 0 0 0"/>
              <a:gd name="G1" fmla="+- 21600 0 0"/>
              <a:gd name="G2" fmla="+- 21600 0 0"/>
              <a:gd name="T0" fmla="*/ 19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8" y="0"/>
                </a:moveTo>
                <a:cubicBezTo>
                  <a:pt x="11940" y="10"/>
                  <a:pt x="21600" y="9678"/>
                  <a:pt x="21600" y="21600"/>
                </a:cubicBezTo>
              </a:path>
              <a:path w="21600" h="21600" stroke="0" extrusionOk="0">
                <a:moveTo>
                  <a:pt x="18" y="0"/>
                </a:moveTo>
                <a:cubicBezTo>
                  <a:pt x="11940" y="10"/>
                  <a:pt x="21600" y="9678"/>
                  <a:pt x="21600" y="21600"/>
                </a:cubicBezTo>
                <a:lnTo>
                  <a:pt x="0" y="21600"/>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72" name="Arc 28"/>
          <p:cNvSpPr>
            <a:spLocks/>
          </p:cNvSpPr>
          <p:nvPr/>
        </p:nvSpPr>
        <p:spPr bwMode="auto">
          <a:xfrm>
            <a:off x="1752600" y="3962400"/>
            <a:ext cx="4787900" cy="1892300"/>
          </a:xfrm>
          <a:custGeom>
            <a:avLst/>
            <a:gdLst>
              <a:gd name="G0" fmla="+- 0 0 0"/>
              <a:gd name="G1" fmla="+- 0 0 0"/>
              <a:gd name="G2" fmla="+- 21600 0 0"/>
              <a:gd name="T0" fmla="*/ 21600 w 21600"/>
              <a:gd name="T1" fmla="*/ 18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599" y="17"/>
                </a:moveTo>
                <a:cubicBezTo>
                  <a:pt x="21590" y="11940"/>
                  <a:pt x="11922" y="21600"/>
                  <a:pt x="0" y="21600"/>
                </a:cubicBezTo>
              </a:path>
              <a:path w="21600" h="21600" stroke="0" extrusionOk="0">
                <a:moveTo>
                  <a:pt x="21599" y="17"/>
                </a:moveTo>
                <a:cubicBezTo>
                  <a:pt x="21590" y="11940"/>
                  <a:pt x="11922" y="21600"/>
                  <a:pt x="0" y="21600"/>
                </a:cubicBezTo>
                <a:lnTo>
                  <a:pt x="0" y="0"/>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73" name="Arc 29"/>
          <p:cNvSpPr>
            <a:spLocks/>
          </p:cNvSpPr>
          <p:nvPr/>
        </p:nvSpPr>
        <p:spPr bwMode="auto">
          <a:xfrm rot="10800000">
            <a:off x="6553200" y="3505200"/>
            <a:ext cx="749300" cy="44450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600"/>
                  <a:pt x="0" y="21600"/>
                </a:cubicBezTo>
              </a:path>
              <a:path w="21600" h="21600" stroke="0" extrusionOk="0">
                <a:moveTo>
                  <a:pt x="21600" y="0"/>
                </a:moveTo>
                <a:cubicBezTo>
                  <a:pt x="21600" y="11929"/>
                  <a:pt x="11929" y="21600"/>
                  <a:pt x="0" y="21600"/>
                </a:cubicBezTo>
                <a:lnTo>
                  <a:pt x="0" y="0"/>
                </a:lnTo>
                <a:close/>
              </a:path>
            </a:pathLst>
          </a:custGeom>
          <a:noFill/>
          <a:ln w="12700" cap="rnd">
            <a:solidFill>
              <a:schemeClr val="tx1"/>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74" name="Rectangle 30"/>
          <p:cNvSpPr>
            <a:spLocks noChangeArrowheads="1"/>
          </p:cNvSpPr>
          <p:nvPr/>
        </p:nvSpPr>
        <p:spPr bwMode="auto">
          <a:xfrm rot="420000">
            <a:off x="2849563" y="3536950"/>
            <a:ext cx="23796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Opportunity &amp; Risk</a:t>
            </a:r>
          </a:p>
        </p:txBody>
      </p:sp>
      <p:sp>
        <p:nvSpPr>
          <p:cNvPr id="57375" name="Rectangle 31"/>
          <p:cNvSpPr>
            <a:spLocks noChangeArrowheads="1"/>
          </p:cNvSpPr>
          <p:nvPr/>
        </p:nvSpPr>
        <p:spPr bwMode="auto">
          <a:xfrm rot="21060000">
            <a:off x="2803525" y="5213350"/>
            <a:ext cx="2014538"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Amount at Stake</a:t>
            </a:r>
          </a:p>
        </p:txBody>
      </p:sp>
      <p:sp>
        <p:nvSpPr>
          <p:cNvPr id="57376" name="Rectangle 32"/>
          <p:cNvSpPr>
            <a:spLocks noChangeArrowheads="1"/>
          </p:cNvSpPr>
          <p:nvPr/>
        </p:nvSpPr>
        <p:spPr bwMode="auto">
          <a:xfrm>
            <a:off x="1898650" y="4146550"/>
            <a:ext cx="245110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solidFill>
                  <a:schemeClr val="hlink"/>
                </a:solidFill>
              </a:rPr>
              <a:t>(period when highest</a:t>
            </a:r>
          </a:p>
          <a:p>
            <a:pPr algn="ctr"/>
            <a:r>
              <a:rPr lang="de-CH" sz="2000" b="1">
                <a:solidFill>
                  <a:schemeClr val="hlink"/>
                </a:solidFill>
              </a:rPr>
              <a:t>risks are incurred)</a:t>
            </a:r>
          </a:p>
        </p:txBody>
      </p:sp>
      <p:sp>
        <p:nvSpPr>
          <p:cNvPr id="57377" name="Line 33"/>
          <p:cNvSpPr>
            <a:spLocks noChangeShapeType="1"/>
          </p:cNvSpPr>
          <p:nvPr/>
        </p:nvSpPr>
        <p:spPr bwMode="auto">
          <a:xfrm>
            <a:off x="5502275" y="5181600"/>
            <a:ext cx="1647825" cy="0"/>
          </a:xfrm>
          <a:prstGeom prst="line">
            <a:avLst/>
          </a:prstGeom>
          <a:noFill/>
          <a:ln w="12700">
            <a:solidFill>
              <a:schemeClr val="tx1"/>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378" name="Rectangle 34"/>
          <p:cNvSpPr>
            <a:spLocks noChangeArrowheads="1"/>
          </p:cNvSpPr>
          <p:nvPr/>
        </p:nvSpPr>
        <p:spPr bwMode="auto">
          <a:xfrm>
            <a:off x="5283200" y="5213350"/>
            <a:ext cx="2082800"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solidFill>
                  <a:schemeClr val="hlink"/>
                </a:solidFill>
              </a:rPr>
              <a:t>(period of highest</a:t>
            </a:r>
          </a:p>
          <a:p>
            <a:pPr algn="ctr"/>
            <a:r>
              <a:rPr lang="de-CH" sz="2000" b="1">
                <a:solidFill>
                  <a:schemeClr val="hlink"/>
                </a:solidFill>
              </a:rPr>
              <a:t>risk impact)</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noFill/>
          <a:ln/>
        </p:spPr>
        <p:txBody>
          <a:bodyPr/>
          <a:lstStyle/>
          <a:p>
            <a:r>
              <a:rPr lang="de-CH" dirty="0"/>
              <a:t>Inputs to Risk Identification</a:t>
            </a:r>
          </a:p>
        </p:txBody>
      </p:sp>
      <p:sp>
        <p:nvSpPr>
          <p:cNvPr id="59395" name="Rectangle 3"/>
          <p:cNvSpPr>
            <a:spLocks noGrp="1" noChangeArrowheads="1"/>
          </p:cNvSpPr>
          <p:nvPr>
            <p:ph type="body" idx="1"/>
          </p:nvPr>
        </p:nvSpPr>
        <p:spPr>
          <a:noFill/>
          <a:ln/>
        </p:spPr>
        <p:txBody>
          <a:bodyPr/>
          <a:lstStyle/>
          <a:p>
            <a:r>
              <a:rPr lang="de-CH"/>
              <a:t>Product description</a:t>
            </a:r>
          </a:p>
          <a:p>
            <a:pPr lvl="1"/>
            <a:r>
              <a:rPr lang="de-CH"/>
              <a:t>Specification</a:t>
            </a:r>
          </a:p>
          <a:p>
            <a:pPr lvl="1"/>
            <a:r>
              <a:rPr lang="de-CH"/>
              <a:t>SOW</a:t>
            </a:r>
          </a:p>
          <a:p>
            <a:pPr lvl="1"/>
            <a:r>
              <a:rPr lang="de-CH"/>
              <a:t>Contract</a:t>
            </a:r>
          </a:p>
          <a:p>
            <a:r>
              <a:rPr lang="de-CH"/>
              <a:t>Other planning outputs</a:t>
            </a:r>
          </a:p>
          <a:p>
            <a:pPr lvl="1"/>
            <a:r>
              <a:rPr lang="de-CH"/>
              <a:t>WBS</a:t>
            </a:r>
          </a:p>
          <a:p>
            <a:pPr lvl="1"/>
            <a:r>
              <a:rPr lang="de-CH"/>
              <a:t>OBS</a:t>
            </a:r>
          </a:p>
          <a:p>
            <a:pPr lvl="1"/>
            <a:r>
              <a:rPr lang="de-CH"/>
              <a:t>Cost and Schedule estimates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 calcmode="lin" valueType="num">
                                      <p:cBhvr additive="base">
                                        <p:cTn id="7" dur="500" fill="hold"/>
                                        <p:tgtEl>
                                          <p:spTgt spid="593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939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 calcmode="lin" valueType="num">
                                      <p:cBhvr additive="base">
                                        <p:cTn id="11" dur="500" fill="hold"/>
                                        <p:tgtEl>
                                          <p:spTgt spid="5939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939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 calcmode="lin" valueType="num">
                                      <p:cBhvr additive="base">
                                        <p:cTn id="15" dur="500" fill="hold"/>
                                        <p:tgtEl>
                                          <p:spTgt spid="5939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939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 calcmode="lin" valueType="num">
                                      <p:cBhvr additive="base">
                                        <p:cTn id="19" dur="500" fill="hold"/>
                                        <p:tgtEl>
                                          <p:spTgt spid="5939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93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9395">
                                            <p:txEl>
                                              <p:pRg st="4" end="4"/>
                                            </p:txEl>
                                          </p:spTgt>
                                        </p:tgtEl>
                                        <p:attrNameLst>
                                          <p:attrName>style.visibility</p:attrName>
                                        </p:attrNameLst>
                                      </p:cBhvr>
                                      <p:to>
                                        <p:strVal val="visible"/>
                                      </p:to>
                                    </p:set>
                                    <p:anim calcmode="lin" valueType="num">
                                      <p:cBhvr additive="base">
                                        <p:cTn id="25" dur="500" fill="hold"/>
                                        <p:tgtEl>
                                          <p:spTgt spid="5939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9395">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9395">
                                            <p:txEl>
                                              <p:pRg st="5" end="5"/>
                                            </p:txEl>
                                          </p:spTgt>
                                        </p:tgtEl>
                                        <p:attrNameLst>
                                          <p:attrName>style.visibility</p:attrName>
                                        </p:attrNameLst>
                                      </p:cBhvr>
                                      <p:to>
                                        <p:strVal val="visible"/>
                                      </p:to>
                                    </p:set>
                                    <p:anim calcmode="lin" valueType="num">
                                      <p:cBhvr additive="base">
                                        <p:cTn id="29" dur="500" fill="hold"/>
                                        <p:tgtEl>
                                          <p:spTgt spid="59395">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9395">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59395">
                                            <p:txEl>
                                              <p:pRg st="6" end="6"/>
                                            </p:txEl>
                                          </p:spTgt>
                                        </p:tgtEl>
                                        <p:attrNameLst>
                                          <p:attrName>style.visibility</p:attrName>
                                        </p:attrNameLst>
                                      </p:cBhvr>
                                      <p:to>
                                        <p:strVal val="visible"/>
                                      </p:to>
                                    </p:set>
                                    <p:anim calcmode="lin" valueType="num">
                                      <p:cBhvr additive="base">
                                        <p:cTn id="33" dur="500" fill="hold"/>
                                        <p:tgtEl>
                                          <p:spTgt spid="59395">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59395">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9395">
                                            <p:txEl>
                                              <p:pRg st="7" end="7"/>
                                            </p:txEl>
                                          </p:spTgt>
                                        </p:tgtEl>
                                        <p:attrNameLst>
                                          <p:attrName>style.visibility</p:attrName>
                                        </p:attrNameLst>
                                      </p:cBhvr>
                                      <p:to>
                                        <p:strVal val="visible"/>
                                      </p:to>
                                    </p:set>
                                    <p:anim calcmode="lin" valueType="num">
                                      <p:cBhvr additive="base">
                                        <p:cTn id="37" dur="500" fill="hold"/>
                                        <p:tgtEl>
                                          <p:spTgt spid="59395">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939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noFill/>
          <a:ln/>
        </p:spPr>
        <p:txBody>
          <a:bodyPr/>
          <a:lstStyle/>
          <a:p>
            <a:r>
              <a:rPr lang="de-CH" dirty="0"/>
              <a:t>Inputs to Risk Identification</a:t>
            </a:r>
          </a:p>
        </p:txBody>
      </p:sp>
      <p:sp>
        <p:nvSpPr>
          <p:cNvPr id="61443" name="Rectangle 3"/>
          <p:cNvSpPr>
            <a:spLocks noGrp="1" noChangeArrowheads="1"/>
          </p:cNvSpPr>
          <p:nvPr>
            <p:ph type="body" idx="1"/>
          </p:nvPr>
        </p:nvSpPr>
        <p:spPr>
          <a:noFill/>
          <a:ln/>
        </p:spPr>
        <p:txBody>
          <a:bodyPr/>
          <a:lstStyle/>
          <a:p>
            <a:r>
              <a:rPr lang="de-CH"/>
              <a:t>Historical information</a:t>
            </a:r>
          </a:p>
          <a:p>
            <a:pPr lvl="1"/>
            <a:r>
              <a:rPr lang="de-CH"/>
              <a:t>Commercial databases</a:t>
            </a:r>
          </a:p>
          <a:p>
            <a:pPr lvl="1"/>
            <a:r>
              <a:rPr lang="de-CH"/>
              <a:t>Corporate memory</a:t>
            </a:r>
          </a:p>
          <a:p>
            <a:pPr lvl="1"/>
            <a:r>
              <a:rPr lang="de-CH"/>
              <a:t>Corporate database (lessons learned)</a:t>
            </a:r>
          </a:p>
          <a:p>
            <a:pPr lvl="1"/>
            <a:r>
              <a:rPr lang="de-CH"/>
              <a:t>Websites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 calcmode="lin" valueType="num">
                                      <p:cBhvr additive="base">
                                        <p:cTn id="7" dur="500" fill="hold"/>
                                        <p:tgtEl>
                                          <p:spTgt spid="614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4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anim calcmode="lin" valueType="num">
                                      <p:cBhvr additive="base">
                                        <p:cTn id="11" dur="500" fill="hold"/>
                                        <p:tgtEl>
                                          <p:spTgt spid="6144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144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anim calcmode="lin" valueType="num">
                                      <p:cBhvr additive="base">
                                        <p:cTn id="15" dur="500" fill="hold"/>
                                        <p:tgtEl>
                                          <p:spTgt spid="6144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6144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anim calcmode="lin" valueType="num">
                                      <p:cBhvr additive="base">
                                        <p:cTn id="19" dur="500" fill="hold"/>
                                        <p:tgtEl>
                                          <p:spTgt spid="6144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144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anim calcmode="lin" valueType="num">
                                      <p:cBhvr additive="base">
                                        <p:cTn id="23" dur="500" fill="hold"/>
                                        <p:tgtEl>
                                          <p:spTgt spid="6144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614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noFill/>
          <a:ln/>
        </p:spPr>
        <p:txBody>
          <a:bodyPr/>
          <a:lstStyle/>
          <a:p>
            <a:r>
              <a:rPr lang="de-CH" dirty="0"/>
              <a:t>Inputs to Risk Identification</a:t>
            </a:r>
          </a:p>
        </p:txBody>
      </p:sp>
      <p:sp>
        <p:nvSpPr>
          <p:cNvPr id="63491" name="Rectangle 3"/>
          <p:cNvSpPr>
            <a:spLocks noGrp="1" noChangeArrowheads="1"/>
          </p:cNvSpPr>
          <p:nvPr>
            <p:ph type="body" idx="1"/>
          </p:nvPr>
        </p:nvSpPr>
        <p:spPr>
          <a:noFill/>
          <a:ln/>
        </p:spPr>
        <p:txBody>
          <a:bodyPr/>
          <a:lstStyle/>
          <a:p>
            <a:r>
              <a:rPr lang="de-CH"/>
              <a:t>Assumptions</a:t>
            </a:r>
          </a:p>
          <a:p>
            <a:pPr lvl="1"/>
            <a:r>
              <a:rPr lang="de-CH"/>
              <a:t>Explicit</a:t>
            </a:r>
          </a:p>
          <a:p>
            <a:pPr lvl="1"/>
            <a:r>
              <a:rPr lang="de-CH"/>
              <a:t>Implicit</a:t>
            </a:r>
          </a:p>
          <a:p>
            <a:r>
              <a:rPr lang="de-CH"/>
              <a:t>Critical success factors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additive="base">
                                        <p:cTn id="7" dur="500" fill="hold"/>
                                        <p:tgtEl>
                                          <p:spTgt spid="6349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34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anim calcmode="lin" valueType="num">
                                      <p:cBhvr additive="base">
                                        <p:cTn id="11" dur="500" fill="hold"/>
                                        <p:tgtEl>
                                          <p:spTgt spid="63491">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34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anim calcmode="lin" valueType="num">
                                      <p:cBhvr additive="base">
                                        <p:cTn id="15" dur="500" fill="hold"/>
                                        <p:tgtEl>
                                          <p:spTgt spid="63491">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634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63491">
                                            <p:txEl>
                                              <p:pRg st="3" end="3"/>
                                            </p:txEl>
                                          </p:spTgt>
                                        </p:tgtEl>
                                        <p:attrNameLst>
                                          <p:attrName>style.visibility</p:attrName>
                                        </p:attrNameLst>
                                      </p:cBhvr>
                                      <p:to>
                                        <p:strVal val="visible"/>
                                      </p:to>
                                    </p:set>
                                    <p:anim calcmode="lin" valueType="num">
                                      <p:cBhvr additive="base">
                                        <p:cTn id="21" dur="500" fill="hold"/>
                                        <p:tgtEl>
                                          <p:spTgt spid="63491">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6349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681038" y="5910263"/>
            <a:ext cx="19065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5539" name="Rectangle 3"/>
          <p:cNvSpPr>
            <a:spLocks noChangeArrowheads="1"/>
          </p:cNvSpPr>
          <p:nvPr/>
        </p:nvSpPr>
        <p:spPr bwMode="auto">
          <a:xfrm>
            <a:off x="3122613" y="5910263"/>
            <a:ext cx="28987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5540" name="Rectangle 4"/>
          <p:cNvSpPr>
            <a:spLocks noGrp="1" noChangeArrowheads="1"/>
          </p:cNvSpPr>
          <p:nvPr>
            <p:ph type="title"/>
          </p:nvPr>
        </p:nvSpPr>
        <p:spPr>
          <a:xfrm>
            <a:off x="400050" y="646113"/>
            <a:ext cx="8542338" cy="690562"/>
          </a:xfrm>
          <a:noFill/>
          <a:ln/>
        </p:spPr>
        <p:txBody>
          <a:bodyPr wrap="none" lIns="19050" tIns="26988" rIns="19050" bIns="26988" anchor="t">
            <a:spAutoFit/>
          </a:bodyPr>
          <a:lstStyle/>
          <a:p>
            <a:pPr defTabSz="911225">
              <a:lnSpc>
                <a:spcPct val="95000"/>
              </a:lnSpc>
              <a:tabLst>
                <a:tab pos="457200" algn="l"/>
                <a:tab pos="1825625" algn="l"/>
                <a:tab pos="2740025" algn="l"/>
                <a:tab pos="3652838" algn="l"/>
                <a:tab pos="4565650" algn="l"/>
                <a:tab pos="5478463" algn="l"/>
                <a:tab pos="6391275" algn="l"/>
              </a:tabLst>
            </a:pPr>
            <a:r>
              <a:rPr lang="de-CH" dirty="0"/>
              <a:t>PHASE 1:  RISK IDENTIFICATION</a:t>
            </a:r>
          </a:p>
        </p:txBody>
      </p:sp>
      <p:sp>
        <p:nvSpPr>
          <p:cNvPr id="65541" name="Rectangle 5"/>
          <p:cNvSpPr>
            <a:spLocks noChangeArrowheads="1"/>
          </p:cNvSpPr>
          <p:nvPr/>
        </p:nvSpPr>
        <p:spPr bwMode="auto">
          <a:xfrm>
            <a:off x="187325" y="1397000"/>
            <a:ext cx="8575675" cy="38184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dirty="0" smtClean="0">
                <a:latin typeface="Arial" panose="020B0604020202020204" pitchFamily="34" charset="0"/>
              </a:rPr>
              <a:t>Identify all possible risks which may significantly impact</a:t>
            </a:r>
          </a:p>
          <a:p>
            <a:pPr>
              <a:lnSpc>
                <a:spcPct val="85000"/>
              </a:lnSpc>
            </a:pPr>
            <a:r>
              <a:rPr lang="de-CH" sz="1800" b="1" dirty="0" smtClean="0">
                <a:latin typeface="Arial" panose="020B0604020202020204" pitchFamily="34" charset="0"/>
              </a:rPr>
              <a:t>The success of the project  --  can do this by:</a:t>
            </a:r>
          </a:p>
          <a:p>
            <a:pPr>
              <a:lnSpc>
                <a:spcPct val="85000"/>
              </a:lnSpc>
            </a:pPr>
            <a:endParaRPr lang="de-CH" sz="1800" b="1" dirty="0" smtClean="0">
              <a:latin typeface="Arial" panose="020B0604020202020204" pitchFamily="34" charset="0"/>
            </a:endParaRP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Cause-and-effect analysis  (what could happen  </a:t>
            </a:r>
            <a:r>
              <a:rPr lang="de-CH" sz="1800" b="1" dirty="0" smtClean="0">
                <a:latin typeface="Monotype Sorts" charset="2"/>
              </a:rPr>
              <a:t>é</a:t>
            </a:r>
            <a:r>
              <a:rPr lang="de-CH" sz="1800" b="1" dirty="0" smtClean="0">
                <a:latin typeface="Arial" panose="020B0604020202020204" pitchFamily="34" charset="0"/>
              </a:rPr>
              <a:t>  what ensues)</a:t>
            </a: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Effect-and-cause analysis  (what outcomes to avoid  </a:t>
            </a:r>
            <a:r>
              <a:rPr lang="de-CH" sz="1800" b="1" dirty="0" smtClean="0">
                <a:latin typeface="Monotype Sorts" charset="2"/>
              </a:rPr>
              <a:t>é</a:t>
            </a:r>
            <a:r>
              <a:rPr lang="de-CH" sz="1800" b="1" dirty="0" smtClean="0">
                <a:latin typeface="Arial" panose="020B0604020202020204" pitchFamily="34" charset="0"/>
              </a:rPr>
              <a:t>  how </a:t>
            </a:r>
          </a:p>
          <a:p>
            <a:pPr>
              <a:lnSpc>
                <a:spcPct val="85000"/>
              </a:lnSpc>
            </a:pPr>
            <a:r>
              <a:rPr lang="de-CH" sz="1800" b="1" dirty="0" smtClean="0">
                <a:latin typeface="Arial" panose="020B0604020202020204" pitchFamily="34" charset="0"/>
              </a:rPr>
              <a:t>                                                           they might occur)</a:t>
            </a: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Bring in the experts on the program and question them</a:t>
            </a: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Brainstorm</a:t>
            </a: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Wbs - individual work packages plus combinations thereof</a:t>
            </a:r>
          </a:p>
          <a:p>
            <a:pPr>
              <a:lnSpc>
                <a:spcPct val="85000"/>
              </a:lnSpc>
            </a:pPr>
            <a:endParaRPr lang="de-CH" sz="1800" b="1" dirty="0" smtClean="0">
              <a:latin typeface="Arial" panose="020B0604020202020204" pitchFamily="34" charset="0"/>
            </a:endParaRPr>
          </a:p>
          <a:p>
            <a:pPr>
              <a:lnSpc>
                <a:spcPct val="85000"/>
              </a:lnSpc>
            </a:pPr>
            <a:r>
              <a:rPr lang="de-CH" sz="1800" b="1" dirty="0" smtClean="0">
                <a:latin typeface="Arial" panose="020B0604020202020204" pitchFamily="34" charset="0"/>
              </a:rPr>
              <a:t>Willoughby templates, sei taxonomy and charellet checklist</a:t>
            </a:r>
            <a:endParaRPr lang="de-CH" sz="1800" b="1" dirty="0">
              <a:latin typeface="Arial" panose="020B0604020202020204" pitchFamily="34" charset="0"/>
            </a:endParaRPr>
          </a:p>
        </p:txBody>
      </p:sp>
      <p:sp>
        <p:nvSpPr>
          <p:cNvPr id="65542" name="Rectangle 6"/>
          <p:cNvSpPr>
            <a:spLocks noChangeArrowheads="1"/>
          </p:cNvSpPr>
          <p:nvPr/>
        </p:nvSpPr>
        <p:spPr bwMode="auto">
          <a:xfrm>
            <a:off x="269875" y="5229225"/>
            <a:ext cx="8550275" cy="844550"/>
          </a:xfrm>
          <a:prstGeom prst="rect">
            <a:avLst/>
          </a:prstGeom>
          <a:solidFill>
            <a:schemeClr val="bg1"/>
          </a:solidFill>
          <a:ln w="12700">
            <a:solidFill>
              <a:srgbClr val="B50069"/>
            </a:solidFill>
            <a:miter lim="800000"/>
            <a:headEnd/>
            <a:tailEnd/>
          </a:ln>
          <a:effectLst>
            <a:outerShdw dist="107763" dir="2700000" algn="ctr" rotWithShape="0">
              <a:srgbClr val="B50069"/>
            </a:outerShdw>
          </a:effec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dirty="0">
                <a:latin typeface="Arial" panose="020B0604020202020204" pitchFamily="34" charset="0"/>
              </a:rPr>
              <a:t>Risk typically examines possibility of suffering harm or loss; however, </a:t>
            </a:r>
          </a:p>
          <a:p>
            <a:pPr>
              <a:lnSpc>
                <a:spcPct val="90000"/>
              </a:lnSpc>
            </a:pPr>
            <a:r>
              <a:rPr lang="de-CH" sz="1800" b="1" i="1" dirty="0">
                <a:latin typeface="Arial" panose="020B0604020202020204" pitchFamily="34" charset="0"/>
              </a:rPr>
              <a:t>Risk Identification</a:t>
            </a:r>
            <a:r>
              <a:rPr lang="de-CH" sz="1800" b="1" dirty="0">
                <a:latin typeface="Arial" panose="020B0604020202020204" pitchFamily="34" charset="0"/>
              </a:rPr>
              <a:t>  is also concerned with </a:t>
            </a:r>
            <a:r>
              <a:rPr lang="de-CH" sz="1800" b="1" u="sng" dirty="0">
                <a:latin typeface="Arial" panose="020B0604020202020204" pitchFamily="34" charset="0"/>
              </a:rPr>
              <a:t>opportunities</a:t>
            </a:r>
            <a:r>
              <a:rPr lang="de-CH" sz="1800" b="1" dirty="0">
                <a:latin typeface="Arial" panose="020B0604020202020204" pitchFamily="34" charset="0"/>
              </a:rPr>
              <a:t> (positive outcomes) </a:t>
            </a:r>
          </a:p>
          <a:p>
            <a:pPr>
              <a:lnSpc>
                <a:spcPct val="90000"/>
              </a:lnSpc>
            </a:pPr>
            <a:r>
              <a:rPr lang="de-CH" sz="1800" b="1" dirty="0">
                <a:latin typeface="Arial" panose="020B0604020202020204" pitchFamily="34" charset="0"/>
              </a:rPr>
              <a:t>and </a:t>
            </a:r>
            <a:r>
              <a:rPr lang="de-CH" sz="1800" b="1" u="sng" dirty="0">
                <a:latin typeface="Arial" panose="020B0604020202020204" pitchFamily="34" charset="0"/>
              </a:rPr>
              <a:t>threats</a:t>
            </a:r>
            <a:r>
              <a:rPr lang="de-CH" sz="1800" b="1" dirty="0">
                <a:latin typeface="Arial" panose="020B0604020202020204" pitchFamily="34" charset="0"/>
              </a:rPr>
              <a:t> (negative outcomes).</a:t>
            </a:r>
          </a:p>
        </p:txBody>
      </p:sp>
      <p:sp>
        <p:nvSpPr>
          <p:cNvPr id="65543" name="Line 7"/>
          <p:cNvSpPr>
            <a:spLocks noChangeShapeType="1"/>
          </p:cNvSpPr>
          <p:nvPr/>
        </p:nvSpPr>
        <p:spPr bwMode="auto">
          <a:xfrm>
            <a:off x="396875" y="2068513"/>
            <a:ext cx="8328025" cy="0"/>
          </a:xfrm>
          <a:prstGeom prst="line">
            <a:avLst/>
          </a:prstGeom>
          <a:noFill/>
          <a:ln w="38100" cmpd="dbl">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58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7588" name="Rectangle 4"/>
          <p:cNvSpPr>
            <a:spLocks noGrp="1" noChangeArrowheads="1"/>
          </p:cNvSpPr>
          <p:nvPr>
            <p:ph type="title"/>
          </p:nvPr>
        </p:nvSpPr>
        <p:spPr>
          <a:xfrm>
            <a:off x="611188" y="381000"/>
            <a:ext cx="7858125" cy="533400"/>
          </a:xfrm>
          <a:noFill/>
          <a:ln/>
        </p:spPr>
        <p:txBody>
          <a:bodyPr anchor="b"/>
          <a:lstStyle/>
          <a:p>
            <a:r>
              <a:rPr lang="de-CH" sz="3600" dirty="0"/>
              <a:t>TYPES OF RISK</a:t>
            </a:r>
          </a:p>
        </p:txBody>
      </p:sp>
      <p:sp>
        <p:nvSpPr>
          <p:cNvPr id="67589" name="Rectangle 5"/>
          <p:cNvSpPr>
            <a:spLocks noGrp="1" noChangeArrowheads="1"/>
          </p:cNvSpPr>
          <p:nvPr>
            <p:ph type="body" idx="1"/>
          </p:nvPr>
        </p:nvSpPr>
        <p:spPr>
          <a:noFill/>
          <a:ln/>
        </p:spPr>
        <p:txBody>
          <a:bodyPr/>
          <a:lstStyle/>
          <a:p>
            <a:r>
              <a:rPr lang="de-CH"/>
              <a:t>Business vs. Insurable Risk</a:t>
            </a:r>
            <a:br>
              <a:rPr lang="de-CH"/>
            </a:br>
            <a:endParaRPr lang="de-CH"/>
          </a:p>
          <a:p>
            <a:r>
              <a:rPr lang="de-CH"/>
              <a:t>Risk Sources</a:t>
            </a:r>
          </a:p>
          <a:p>
            <a:pPr lvl="1"/>
            <a:r>
              <a:rPr lang="de-CH"/>
              <a:t>External Unpredictable</a:t>
            </a:r>
          </a:p>
          <a:p>
            <a:pPr lvl="1"/>
            <a:r>
              <a:rPr lang="de-CH"/>
              <a:t>External Predictable</a:t>
            </a:r>
          </a:p>
          <a:p>
            <a:pPr lvl="1"/>
            <a:r>
              <a:rPr lang="de-CH"/>
              <a:t>Internal Non-Technical</a:t>
            </a:r>
          </a:p>
          <a:p>
            <a:pPr lvl="1"/>
            <a:r>
              <a:rPr lang="de-CH"/>
              <a:t>Technical</a:t>
            </a:r>
          </a:p>
          <a:p>
            <a:pPr lvl="1"/>
            <a:r>
              <a:rPr lang="de-CH"/>
              <a:t>Legal</a:t>
            </a: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63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9636"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TYPES OF RISK (2)</a:t>
            </a:r>
          </a:p>
        </p:txBody>
      </p:sp>
      <p:sp>
        <p:nvSpPr>
          <p:cNvPr id="69637" name="Rectangle 5"/>
          <p:cNvSpPr>
            <a:spLocks noGrp="1" noChangeArrowheads="1"/>
          </p:cNvSpPr>
          <p:nvPr>
            <p:ph type="body" idx="1"/>
          </p:nvPr>
        </p:nvSpPr>
        <p:spPr>
          <a:xfrm>
            <a:off x="611188" y="1373188"/>
            <a:ext cx="7854950" cy="5654675"/>
          </a:xfrm>
          <a:noFill/>
          <a:ln/>
        </p:spPr>
        <p:txBody>
          <a:bodyPr>
            <a:spAutoFit/>
          </a:bodyPr>
          <a:lstStyle/>
          <a:p>
            <a:pPr marL="457200" indent="-457200" defTabSz="911225">
              <a:lnSpc>
                <a:spcPct val="115000"/>
              </a:lnSpc>
            </a:pPr>
            <a:r>
              <a:rPr lang="de-CH">
                <a:solidFill>
                  <a:schemeClr val="accent2"/>
                </a:solidFill>
              </a:rPr>
              <a:t>Knowns</a:t>
            </a:r>
            <a:endParaRPr lang="de-CH"/>
          </a:p>
          <a:p>
            <a:pPr marL="852488" lvl="1" indent="-280988" defTabSz="911225">
              <a:lnSpc>
                <a:spcPct val="115000"/>
              </a:lnSpc>
            </a:pPr>
            <a:r>
              <a:rPr lang="de-CH"/>
              <a:t>An item or situation containing no uncertainty</a:t>
            </a:r>
          </a:p>
          <a:p>
            <a:pPr marL="457200" indent="-457200" defTabSz="911225">
              <a:lnSpc>
                <a:spcPct val="115000"/>
              </a:lnSpc>
            </a:pPr>
            <a:r>
              <a:rPr lang="de-CH">
                <a:solidFill>
                  <a:schemeClr val="accent2"/>
                </a:solidFill>
              </a:rPr>
              <a:t>Known Unknowns</a:t>
            </a:r>
            <a:endParaRPr lang="de-CH"/>
          </a:p>
          <a:p>
            <a:pPr marL="852488" lvl="1" indent="-280988" defTabSz="911225">
              <a:lnSpc>
                <a:spcPct val="115000"/>
              </a:lnSpc>
            </a:pPr>
            <a:r>
              <a:rPr lang="de-CH"/>
              <a:t>Things which we know exist but do not know how they will affect us.  These can be identified and evaluated.</a:t>
            </a:r>
          </a:p>
          <a:p>
            <a:pPr marL="457200" indent="-457200" defTabSz="911225">
              <a:lnSpc>
                <a:spcPct val="115000"/>
              </a:lnSpc>
            </a:pPr>
            <a:r>
              <a:rPr lang="de-CH">
                <a:solidFill>
                  <a:schemeClr val="accent2"/>
                </a:solidFill>
              </a:rPr>
              <a:t>Unknown Unknowns</a:t>
            </a:r>
            <a:endParaRPr lang="de-CH"/>
          </a:p>
          <a:p>
            <a:pPr marL="852488" lvl="1" indent="-280988" defTabSz="911225">
              <a:lnSpc>
                <a:spcPct val="115000"/>
              </a:lnSpc>
            </a:pPr>
            <a:r>
              <a:rPr lang="de-CH"/>
              <a:t>Those risks that cannot be identified and evaluated (unexpected needs).  These can be handled via contingency allowances.</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68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684"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TYPES OF RISK (3)</a:t>
            </a:r>
          </a:p>
        </p:txBody>
      </p:sp>
      <p:sp>
        <p:nvSpPr>
          <p:cNvPr id="71685" name="Rectangle 5"/>
          <p:cNvSpPr>
            <a:spLocks noChangeArrowheads="1"/>
          </p:cNvSpPr>
          <p:nvPr/>
        </p:nvSpPr>
        <p:spPr bwMode="auto">
          <a:xfrm>
            <a:off x="288925" y="1647825"/>
            <a:ext cx="14605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686" name="Rectangle 6"/>
          <p:cNvSpPr>
            <a:spLocks noGrp="1" noChangeArrowheads="1"/>
          </p:cNvSpPr>
          <p:nvPr>
            <p:ph type="body" idx="1"/>
          </p:nvPr>
        </p:nvSpPr>
        <p:spPr>
          <a:xfrm>
            <a:off x="611188" y="1373188"/>
            <a:ext cx="7854950" cy="3530600"/>
          </a:xfrm>
          <a:noFill/>
          <a:ln/>
        </p:spPr>
        <p:txBody>
          <a:bodyPr>
            <a:spAutoFit/>
          </a:bodyPr>
          <a:lstStyle/>
          <a:p>
            <a:pPr marL="457200" indent="-457200" defTabSz="911225">
              <a:lnSpc>
                <a:spcPct val="115000"/>
              </a:lnSpc>
            </a:pPr>
            <a:r>
              <a:rPr lang="de-CH">
                <a:solidFill>
                  <a:schemeClr val="accent2"/>
                </a:solidFill>
              </a:rPr>
              <a:t>Risks can also be classified as:</a:t>
            </a:r>
            <a:endParaRPr lang="de-CH"/>
          </a:p>
          <a:p>
            <a:pPr marL="852488" lvl="1" indent="-280988" defTabSz="911225">
              <a:lnSpc>
                <a:spcPct val="115000"/>
              </a:lnSpc>
            </a:pPr>
            <a:r>
              <a:rPr lang="de-CH"/>
              <a:t>External Unpredictable</a:t>
            </a:r>
          </a:p>
          <a:p>
            <a:pPr marL="852488" lvl="1" indent="-280988" defTabSz="911225">
              <a:lnSpc>
                <a:spcPct val="115000"/>
              </a:lnSpc>
            </a:pPr>
            <a:r>
              <a:rPr lang="de-CH"/>
              <a:t>External Predictable</a:t>
            </a:r>
          </a:p>
          <a:p>
            <a:pPr marL="852488" lvl="1" indent="-280988" defTabSz="911225">
              <a:lnSpc>
                <a:spcPct val="115000"/>
              </a:lnSpc>
            </a:pPr>
            <a:r>
              <a:rPr lang="de-CH"/>
              <a:t>Internal Non-Technical</a:t>
            </a:r>
          </a:p>
          <a:p>
            <a:pPr marL="852488" lvl="1" indent="-280988" defTabSz="911225">
              <a:lnSpc>
                <a:spcPct val="115000"/>
              </a:lnSpc>
            </a:pPr>
            <a:r>
              <a:rPr lang="de-CH"/>
              <a:t>Technical</a:t>
            </a:r>
          </a:p>
          <a:p>
            <a:pPr marL="852488" lvl="1" indent="-280988" defTabSz="911225">
              <a:lnSpc>
                <a:spcPct val="115000"/>
              </a:lnSpc>
            </a:pPr>
            <a:r>
              <a:rPr lang="de-CH"/>
              <a:t>Legal</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73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3732"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EXTERNAL UNPREDICTABLE </a:t>
            </a:r>
          </a:p>
        </p:txBody>
      </p:sp>
      <p:sp>
        <p:nvSpPr>
          <p:cNvPr id="73733" name="Rectangle 5"/>
          <p:cNvSpPr>
            <a:spLocks noGrp="1" noChangeArrowheads="1"/>
          </p:cNvSpPr>
          <p:nvPr>
            <p:ph type="body" idx="1"/>
          </p:nvPr>
        </p:nvSpPr>
        <p:spPr>
          <a:xfrm>
            <a:off x="533400" y="1266825"/>
            <a:ext cx="8229600" cy="3400425"/>
          </a:xfrm>
          <a:noFill/>
          <a:ln/>
        </p:spPr>
        <p:txBody>
          <a:bodyPr>
            <a:spAutoFit/>
          </a:bodyPr>
          <a:lstStyle/>
          <a:p>
            <a:pPr marL="457200" indent="-457200" defTabSz="911225"/>
            <a:r>
              <a:rPr lang="de-CH"/>
              <a:t>Regulatory</a:t>
            </a:r>
          </a:p>
          <a:p>
            <a:pPr marL="457200" indent="-457200" defTabSz="911225"/>
            <a:r>
              <a:rPr lang="de-CH"/>
              <a:t>Natural Hazards</a:t>
            </a:r>
          </a:p>
          <a:p>
            <a:pPr marL="457200" indent="-457200" defTabSz="911225"/>
            <a:r>
              <a:rPr lang="de-CH"/>
              <a:t>Postulated Events</a:t>
            </a:r>
          </a:p>
          <a:p>
            <a:pPr marL="457200" indent="-457200" defTabSz="911225"/>
            <a:r>
              <a:rPr lang="de-CH"/>
              <a:t>Unexpected Side Effects of the Project</a:t>
            </a:r>
          </a:p>
          <a:p>
            <a:pPr marL="457200" indent="-457200" defTabSz="911225"/>
            <a:r>
              <a:rPr lang="de-CH"/>
              <a:t>Failure to Complete Project Due to Uncontrollable External Events</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577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5780"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EXTERNAL PREDICTABLE</a:t>
            </a:r>
          </a:p>
        </p:txBody>
      </p:sp>
      <p:sp>
        <p:nvSpPr>
          <p:cNvPr id="75781" name="Rectangle 5"/>
          <p:cNvSpPr>
            <a:spLocks noGrp="1" noChangeArrowheads="1"/>
          </p:cNvSpPr>
          <p:nvPr>
            <p:ph type="body" idx="1"/>
          </p:nvPr>
        </p:nvSpPr>
        <p:spPr>
          <a:xfrm>
            <a:off x="611188" y="1373188"/>
            <a:ext cx="7854950" cy="4081462"/>
          </a:xfrm>
          <a:noFill/>
          <a:ln/>
        </p:spPr>
        <p:txBody>
          <a:bodyPr>
            <a:spAutoFit/>
          </a:bodyPr>
          <a:lstStyle/>
          <a:p>
            <a:pPr marL="457200" indent="-457200" defTabSz="911225"/>
            <a:r>
              <a:rPr lang="de-CH"/>
              <a:t>Market Risks</a:t>
            </a:r>
          </a:p>
          <a:p>
            <a:pPr marL="457200" indent="-457200" defTabSz="911225"/>
            <a:r>
              <a:rPr lang="de-CH"/>
              <a:t>Operational</a:t>
            </a:r>
          </a:p>
          <a:p>
            <a:pPr marL="457200" indent="-457200" defTabSz="911225"/>
            <a:r>
              <a:rPr lang="de-CH"/>
              <a:t>Environmental Impacts</a:t>
            </a:r>
          </a:p>
          <a:p>
            <a:pPr marL="457200" indent="-457200" defTabSz="911225"/>
            <a:r>
              <a:rPr lang="de-CH"/>
              <a:t>Social Impacts</a:t>
            </a:r>
          </a:p>
          <a:p>
            <a:pPr marL="457200" indent="-457200" defTabSz="911225"/>
            <a:r>
              <a:rPr lang="de-CH"/>
              <a:t>Currency Risk</a:t>
            </a:r>
          </a:p>
          <a:p>
            <a:pPr marL="457200" indent="-457200" defTabSz="911225"/>
            <a:r>
              <a:rPr lang="de-CH"/>
              <a:t>Inflation</a:t>
            </a:r>
          </a:p>
          <a:p>
            <a:pPr marL="457200" indent="-457200" defTabSz="911225"/>
            <a:r>
              <a:rPr lang="de-CH"/>
              <a:t>Taxes</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82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828"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INTERNAL, NON-TECHNICAL</a:t>
            </a:r>
          </a:p>
        </p:txBody>
      </p:sp>
      <p:sp>
        <p:nvSpPr>
          <p:cNvPr id="77829" name="Rectangle 5"/>
          <p:cNvSpPr>
            <a:spLocks noGrp="1" noChangeArrowheads="1"/>
          </p:cNvSpPr>
          <p:nvPr>
            <p:ph type="body" idx="1"/>
          </p:nvPr>
        </p:nvSpPr>
        <p:spPr>
          <a:xfrm>
            <a:off x="687388" y="1982788"/>
            <a:ext cx="7769225" cy="2913062"/>
          </a:xfrm>
          <a:noFill/>
          <a:ln/>
        </p:spPr>
        <p:txBody>
          <a:bodyPr>
            <a:spAutoFit/>
          </a:bodyPr>
          <a:lstStyle/>
          <a:p>
            <a:pPr marL="457200" indent="-457200" defTabSz="911225"/>
            <a:r>
              <a:rPr lang="de-CH"/>
              <a:t>Management</a:t>
            </a:r>
          </a:p>
          <a:p>
            <a:pPr marL="457200" indent="-457200" defTabSz="911225"/>
            <a:r>
              <a:rPr lang="de-CH"/>
              <a:t>Schedule</a:t>
            </a:r>
          </a:p>
          <a:p>
            <a:pPr marL="457200" indent="-457200" defTabSz="911225"/>
            <a:r>
              <a:rPr lang="de-CH"/>
              <a:t>Cost</a:t>
            </a:r>
          </a:p>
          <a:p>
            <a:pPr marL="457200" indent="-457200" defTabSz="911225"/>
            <a:r>
              <a:rPr lang="de-CH"/>
              <a:t>Cash Flow</a:t>
            </a:r>
          </a:p>
          <a:p>
            <a:pPr marL="457200" indent="-457200" defTabSz="911225"/>
            <a:r>
              <a:rPr lang="de-CH"/>
              <a:t>Loss of Potential Benefit or Profit</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987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9876"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TECHNICAL</a:t>
            </a:r>
          </a:p>
        </p:txBody>
      </p:sp>
      <p:sp>
        <p:nvSpPr>
          <p:cNvPr id="79877" name="Rectangle 5"/>
          <p:cNvSpPr>
            <a:spLocks noGrp="1" noChangeArrowheads="1"/>
          </p:cNvSpPr>
          <p:nvPr>
            <p:ph type="body" idx="1"/>
          </p:nvPr>
        </p:nvSpPr>
        <p:spPr>
          <a:xfrm>
            <a:off x="687388" y="1982788"/>
            <a:ext cx="7769225" cy="3400425"/>
          </a:xfrm>
          <a:noFill/>
          <a:ln/>
        </p:spPr>
        <p:txBody>
          <a:bodyPr>
            <a:spAutoFit/>
          </a:bodyPr>
          <a:lstStyle/>
          <a:p>
            <a:pPr marL="457200" indent="-457200" defTabSz="911225"/>
            <a:r>
              <a:rPr lang="de-CH"/>
              <a:t>Changes in Technology</a:t>
            </a:r>
          </a:p>
          <a:p>
            <a:pPr marL="457200" indent="-457200" defTabSz="911225"/>
            <a:r>
              <a:rPr lang="de-CH"/>
              <a:t>Performance Uncertainty</a:t>
            </a:r>
          </a:p>
          <a:p>
            <a:pPr marL="457200" indent="-457200" defTabSz="911225"/>
            <a:r>
              <a:rPr lang="de-CH"/>
              <a:t>Risks Associated with Project’s Technology </a:t>
            </a:r>
          </a:p>
          <a:p>
            <a:pPr marL="457200" indent="-457200" defTabSz="911225"/>
            <a:r>
              <a:rPr lang="de-CH"/>
              <a:t>Design</a:t>
            </a:r>
          </a:p>
          <a:p>
            <a:pPr marL="457200" indent="-457200" defTabSz="911225"/>
            <a:r>
              <a:rPr lang="de-CH"/>
              <a:t>Sheer Size or Complexity</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192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1924"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LEGAL</a:t>
            </a:r>
          </a:p>
        </p:txBody>
      </p:sp>
      <p:sp>
        <p:nvSpPr>
          <p:cNvPr id="81925" name="Rectangle 5"/>
          <p:cNvSpPr>
            <a:spLocks noGrp="1" noChangeArrowheads="1"/>
          </p:cNvSpPr>
          <p:nvPr>
            <p:ph type="body" idx="1"/>
          </p:nvPr>
        </p:nvSpPr>
        <p:spPr>
          <a:xfrm>
            <a:off x="611188" y="1373188"/>
            <a:ext cx="7854950" cy="3497262"/>
          </a:xfrm>
          <a:noFill/>
          <a:ln/>
        </p:spPr>
        <p:txBody>
          <a:bodyPr>
            <a:spAutoFit/>
          </a:bodyPr>
          <a:lstStyle/>
          <a:p>
            <a:pPr marL="457200" indent="-457200" defTabSz="911225"/>
            <a:r>
              <a:rPr lang="de-CH"/>
              <a:t>Licensing</a:t>
            </a:r>
          </a:p>
          <a:p>
            <a:pPr marL="457200" indent="-457200" defTabSz="911225"/>
            <a:r>
              <a:rPr lang="de-CH"/>
              <a:t>Patent Rights</a:t>
            </a:r>
          </a:p>
          <a:p>
            <a:pPr marL="457200" indent="-457200" defTabSz="911225"/>
            <a:r>
              <a:rPr lang="de-CH"/>
              <a:t>Contractual Difficulties</a:t>
            </a:r>
          </a:p>
          <a:p>
            <a:pPr marL="457200" indent="-457200" defTabSz="911225"/>
            <a:r>
              <a:rPr lang="de-CH"/>
              <a:t>Outsider Suits</a:t>
            </a:r>
          </a:p>
          <a:p>
            <a:pPr marL="457200" indent="-457200" defTabSz="911225"/>
            <a:r>
              <a:rPr lang="de-CH"/>
              <a:t>Insider Suits</a:t>
            </a:r>
          </a:p>
          <a:p>
            <a:pPr marL="457200" indent="-457200" defTabSz="911225"/>
            <a:r>
              <a:rPr lang="de-CH"/>
              <a:t>Force Majeure (PMI’s Word)</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397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3972"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dirty="0"/>
              <a:t>OTHER RISK ID SOURCES</a:t>
            </a:r>
          </a:p>
        </p:txBody>
      </p:sp>
      <p:sp>
        <p:nvSpPr>
          <p:cNvPr id="83973" name="Rectangle 5"/>
          <p:cNvSpPr>
            <a:spLocks noGrp="1" noChangeArrowheads="1"/>
          </p:cNvSpPr>
          <p:nvPr>
            <p:ph type="body" idx="1"/>
          </p:nvPr>
        </p:nvSpPr>
        <p:spPr>
          <a:xfrm>
            <a:off x="625475" y="1509713"/>
            <a:ext cx="7778750" cy="4471987"/>
          </a:xfrm>
          <a:noFill/>
          <a:ln/>
        </p:spPr>
        <p:txBody>
          <a:bodyPr>
            <a:spAutoFit/>
          </a:bodyPr>
          <a:lstStyle/>
          <a:p>
            <a:pPr marL="457200" indent="-457200" defTabSz="911225"/>
            <a:r>
              <a:rPr lang="de-CH"/>
              <a:t>Overly Aggressive Cost Estimates</a:t>
            </a:r>
          </a:p>
          <a:p>
            <a:pPr marL="457200" indent="-457200" defTabSz="911225"/>
            <a:r>
              <a:rPr lang="de-CH"/>
              <a:t>Overly Aggressive Duration Estimates</a:t>
            </a:r>
          </a:p>
          <a:p>
            <a:pPr marL="457200" indent="-457200" defTabSz="911225"/>
            <a:r>
              <a:rPr lang="de-CH"/>
              <a:t>Staffing Plan - Personnel With Special Skills</a:t>
            </a:r>
          </a:p>
          <a:p>
            <a:pPr marL="457200" indent="-457200" defTabSz="911225"/>
            <a:r>
              <a:rPr lang="de-CH"/>
              <a:t>Procurement Management Plan</a:t>
            </a:r>
          </a:p>
          <a:p>
            <a:pPr marL="457200" indent="-457200" defTabSz="911225"/>
            <a:r>
              <a:rPr lang="de-CH"/>
              <a:t>Historical Project Files &amp; Project Team Knowledge</a:t>
            </a:r>
          </a:p>
          <a:p>
            <a:pPr marL="457200" indent="-457200" defTabSz="911225"/>
            <a:r>
              <a:rPr lang="de-CH"/>
              <a:t>Commercial Databases</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601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6020"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6021"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6022" name="Rectangle 6"/>
          <p:cNvSpPr>
            <a:spLocks noGrp="1" noChangeArrowheads="1"/>
          </p:cNvSpPr>
          <p:nvPr>
            <p:ph type="title"/>
          </p:nvPr>
        </p:nvSpPr>
        <p:spPr>
          <a:noFill/>
          <a:ln/>
        </p:spPr>
        <p:txBody>
          <a:bodyPr/>
          <a:lstStyle/>
          <a:p>
            <a:r>
              <a:rPr lang="de-CH" sz="3600" dirty="0"/>
              <a:t>KEEP IN MIND</a:t>
            </a:r>
          </a:p>
        </p:txBody>
      </p:sp>
      <p:sp>
        <p:nvSpPr>
          <p:cNvPr id="86023" name="Rectangle 7"/>
          <p:cNvSpPr>
            <a:spLocks noGrp="1" noChangeArrowheads="1"/>
          </p:cNvSpPr>
          <p:nvPr>
            <p:ph type="body" idx="1"/>
          </p:nvPr>
        </p:nvSpPr>
        <p:spPr>
          <a:noFill/>
          <a:ln/>
        </p:spPr>
        <p:txBody>
          <a:bodyPr/>
          <a:lstStyle/>
          <a:p>
            <a:r>
              <a:rPr lang="de-CH">
                <a:solidFill>
                  <a:schemeClr val="accent2"/>
                </a:solidFill>
              </a:rPr>
              <a:t>How can you assess risks?</a:t>
            </a:r>
            <a:endParaRPr lang="de-CH"/>
          </a:p>
          <a:p>
            <a:pPr lvl="1">
              <a:buSzPct val="80000"/>
            </a:pPr>
            <a:r>
              <a:rPr lang="de-CH"/>
              <a:t>Break things down into individual elements and determine their relationships</a:t>
            </a:r>
          </a:p>
          <a:p>
            <a:r>
              <a:rPr lang="de-CH">
                <a:solidFill>
                  <a:schemeClr val="accent2"/>
                </a:solidFill>
              </a:rPr>
              <a:t>What risks should you assess?</a:t>
            </a:r>
            <a:endParaRPr lang="de-CH"/>
          </a:p>
          <a:p>
            <a:pPr lvl="1">
              <a:buSzPct val="80000"/>
            </a:pPr>
            <a:r>
              <a:rPr lang="de-CH"/>
              <a:t>All of them</a:t>
            </a:r>
          </a:p>
          <a:p>
            <a:pPr lvl="1">
              <a:buSzPct val="80000"/>
            </a:pPr>
            <a:r>
              <a:rPr lang="de-CH"/>
              <a:t>Concentrate on those with greatest impact and most likely probability of occurrence</a:t>
            </a: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806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8068"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8069"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8070" name="Rectangle 6"/>
          <p:cNvSpPr>
            <a:spLocks noGrp="1" noChangeArrowheads="1"/>
          </p:cNvSpPr>
          <p:nvPr>
            <p:ph type="title"/>
          </p:nvPr>
        </p:nvSpPr>
        <p:spPr>
          <a:xfrm>
            <a:off x="2849563" y="804863"/>
            <a:ext cx="3394075" cy="611187"/>
          </a:xfrm>
          <a:noFill/>
          <a:ln/>
        </p:spPr>
        <p:txBody>
          <a:bodyPr wrap="none" anchor="t">
            <a:spAutoFit/>
          </a:bodyPr>
          <a:lstStyle/>
          <a:p>
            <a:pPr>
              <a:lnSpc>
                <a:spcPct val="95000"/>
              </a:lnSpc>
            </a:pPr>
            <a:r>
              <a:rPr lang="de-CH" sz="3600" dirty="0"/>
              <a:t>RISK FACTORS</a:t>
            </a:r>
          </a:p>
        </p:txBody>
      </p:sp>
      <p:sp>
        <p:nvSpPr>
          <p:cNvPr id="88071" name="Rectangle 7"/>
          <p:cNvSpPr>
            <a:spLocks noChangeArrowheads="1"/>
          </p:cNvSpPr>
          <p:nvPr/>
        </p:nvSpPr>
        <p:spPr bwMode="auto">
          <a:xfrm>
            <a:off x="638175" y="1431925"/>
            <a:ext cx="7848600" cy="4484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ALL PROJECT RISKS ARE CHARACTERIZED BY THE FOLLOWING</a:t>
            </a:r>
          </a:p>
          <a:p>
            <a:pPr>
              <a:lnSpc>
                <a:spcPct val="85000"/>
              </a:lnSpc>
            </a:pPr>
            <a:r>
              <a:rPr lang="de-CH" sz="1800" b="1">
                <a:latin typeface="Arial" panose="020B0604020202020204" pitchFamily="34" charset="0"/>
              </a:rPr>
              <a:t>THREE RISK FACTORS</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    </a:t>
            </a:r>
            <a:r>
              <a:rPr lang="de-CH" sz="1800" b="1" u="sng">
                <a:solidFill>
                  <a:schemeClr val="accent2"/>
                </a:solidFill>
                <a:latin typeface="Arial" panose="020B0604020202020204" pitchFamily="34" charset="0"/>
              </a:rPr>
              <a:t>RISK EVENT</a:t>
            </a:r>
            <a:r>
              <a:rPr lang="de-CH" sz="1800" b="1">
                <a:solidFill>
                  <a:schemeClr val="accent2"/>
                </a:solidFill>
                <a:latin typeface="Arial" panose="020B0604020202020204" pitchFamily="34" charset="0"/>
              </a:rPr>
              <a:t>:</a:t>
            </a:r>
            <a:r>
              <a:rPr lang="de-CH" sz="1800" b="1">
                <a:latin typeface="Arial" panose="020B0604020202020204" pitchFamily="34" charset="0"/>
              </a:rPr>
              <a:t>  PRECISELY WHAT MIGHT HAPPEN TO THE </a:t>
            </a:r>
          </a:p>
          <a:p>
            <a:pPr>
              <a:lnSpc>
                <a:spcPct val="85000"/>
              </a:lnSpc>
            </a:pPr>
            <a:r>
              <a:rPr lang="de-CH" sz="1800" b="1">
                <a:latin typeface="Arial" panose="020B0604020202020204" pitchFamily="34" charset="0"/>
              </a:rPr>
              <a:t>                                DETRIMENT OF THE PROJECT</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		</a:t>
            </a:r>
            <a:r>
              <a:rPr lang="de-CH" sz="1800" b="1" i="1">
                <a:solidFill>
                  <a:schemeClr val="tx2"/>
                </a:solidFill>
                <a:latin typeface="Arial" panose="020B0604020202020204" pitchFamily="34" charset="0"/>
              </a:rPr>
              <a:t>Write it as an “If - Then” Statement</a:t>
            </a: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 </a:t>
            </a:r>
            <a:r>
              <a:rPr lang="de-CH" sz="1800" b="1">
                <a:solidFill>
                  <a:schemeClr val="accent2"/>
                </a:solidFill>
                <a:latin typeface="Arial" panose="020B0604020202020204" pitchFamily="34" charset="0"/>
              </a:rPr>
              <a:t>  </a:t>
            </a:r>
            <a:r>
              <a:rPr lang="de-CH" sz="1800" b="1" u="sng">
                <a:solidFill>
                  <a:schemeClr val="accent2"/>
                </a:solidFill>
                <a:latin typeface="Arial" panose="020B0604020202020204" pitchFamily="34" charset="0"/>
              </a:rPr>
              <a:t> RISK PROBABILITY</a:t>
            </a:r>
            <a:r>
              <a:rPr lang="de-CH" sz="1800" b="1">
                <a:solidFill>
                  <a:schemeClr val="accent2"/>
                </a:solidFill>
                <a:latin typeface="Arial" panose="020B0604020202020204" pitchFamily="34" charset="0"/>
              </a:rPr>
              <a:t>: </a:t>
            </a:r>
            <a:r>
              <a:rPr lang="de-CH" sz="1800" b="1">
                <a:latin typeface="Arial" panose="020B0604020202020204" pitchFamily="34" charset="0"/>
              </a:rPr>
              <a:t> HOW LIKELY THE EVENT IS TO OCCUR</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    </a:t>
            </a:r>
            <a:r>
              <a:rPr lang="de-CH" sz="1800" b="1" u="sng">
                <a:solidFill>
                  <a:schemeClr val="accent2"/>
                </a:solidFill>
                <a:latin typeface="Arial" panose="020B0604020202020204" pitchFamily="34" charset="0"/>
              </a:rPr>
              <a:t>AMOUNT AT STAKE</a:t>
            </a:r>
            <a:r>
              <a:rPr lang="de-CH" sz="1800" b="1">
                <a:solidFill>
                  <a:schemeClr val="accent2"/>
                </a:solidFill>
                <a:latin typeface="Arial" panose="020B0604020202020204" pitchFamily="34" charset="0"/>
              </a:rPr>
              <a:t>: </a:t>
            </a:r>
            <a:r>
              <a:rPr lang="de-CH" sz="1800" b="1">
                <a:latin typeface="Arial" panose="020B0604020202020204" pitchFamily="34" charset="0"/>
              </a:rPr>
              <a:t> THE SEVERITY OF THE CONSEQUENCES</a:t>
            </a: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WITH THIS DATA, THE RISK EVENT STATUS ("CRITERION VALUE" OR</a:t>
            </a:r>
          </a:p>
          <a:p>
            <a:pPr>
              <a:lnSpc>
                <a:spcPct val="85000"/>
              </a:lnSpc>
            </a:pPr>
            <a:r>
              <a:rPr lang="de-CH" sz="1800" b="1">
                <a:latin typeface="Arial" panose="020B0604020202020204" pitchFamily="34" charset="0"/>
              </a:rPr>
              <a:t>RANKING) OF A GIVEN RISK EVENT CAN BE DETERMINED BY:</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    </a:t>
            </a:r>
          </a:p>
          <a:p>
            <a:pPr>
              <a:lnSpc>
                <a:spcPct val="85000"/>
              </a:lnSpc>
            </a:pPr>
            <a:r>
              <a:rPr lang="de-CH" sz="1800" b="1">
                <a:latin typeface="Arial" panose="020B0604020202020204" pitchFamily="34" charset="0"/>
              </a:rPr>
              <a:t>    </a:t>
            </a:r>
            <a:r>
              <a:rPr lang="de-CH" sz="1800" b="1">
                <a:solidFill>
                  <a:schemeClr val="accent2"/>
                </a:solidFill>
                <a:latin typeface="Arial" panose="020B0604020202020204" pitchFamily="34" charset="0"/>
              </a:rPr>
              <a:t>RISK EVENT STATUS = RISK PROBABILITY X AMOUNT AT STAKE</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011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0116"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0117"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0118" name="Rectangle 6"/>
          <p:cNvSpPr>
            <a:spLocks noGrp="1" noChangeArrowheads="1"/>
          </p:cNvSpPr>
          <p:nvPr>
            <p:ph type="title"/>
          </p:nvPr>
        </p:nvSpPr>
        <p:spPr>
          <a:xfrm>
            <a:off x="1027113" y="471488"/>
            <a:ext cx="7000875" cy="638175"/>
          </a:xfrm>
          <a:noFill/>
          <a:ln/>
        </p:spPr>
        <p:txBody>
          <a:bodyPr wrap="none" anchor="t">
            <a:spAutoFit/>
          </a:bodyPr>
          <a:lstStyle/>
          <a:p>
            <a:r>
              <a:rPr lang="de-CH" sz="3600" dirty="0"/>
              <a:t>RISK EVENT vs. RISK SYMPTOM</a:t>
            </a:r>
          </a:p>
        </p:txBody>
      </p:sp>
      <p:sp>
        <p:nvSpPr>
          <p:cNvPr id="90119" name="Rectangle 7"/>
          <p:cNvSpPr>
            <a:spLocks noChangeArrowheads="1"/>
          </p:cNvSpPr>
          <p:nvPr/>
        </p:nvSpPr>
        <p:spPr bwMode="auto">
          <a:xfrm>
            <a:off x="4403725" y="2054225"/>
            <a:ext cx="312738" cy="3970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0120" name="Rectangle 8"/>
          <p:cNvSpPr>
            <a:spLocks noChangeArrowheads="1"/>
          </p:cNvSpPr>
          <p:nvPr/>
        </p:nvSpPr>
        <p:spPr bwMode="auto">
          <a:xfrm>
            <a:off x="412750" y="1635125"/>
            <a:ext cx="8407400" cy="4017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RISK EVENT ARE DISCRETE OCCURRENCES</a:t>
            </a: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r>
              <a:rPr lang="de-CH" sz="1800" b="1">
                <a:solidFill>
                  <a:schemeClr val="accent2"/>
                </a:solidFill>
                <a:latin typeface="Arial" panose="020B0604020202020204" pitchFamily="34" charset="0"/>
              </a:rPr>
              <a:t>RISK SYMPTOM </a:t>
            </a:r>
            <a:r>
              <a:rPr lang="de-CH" sz="1800" b="1">
                <a:solidFill>
                  <a:schemeClr val="accent2"/>
                </a:solidFill>
                <a:latin typeface="Symbol" panose="05050102010706020507" pitchFamily="18" charset="2"/>
              </a:rPr>
              <a:t>Þ</a:t>
            </a:r>
            <a:r>
              <a:rPr lang="de-CH" sz="1800" b="1">
                <a:solidFill>
                  <a:schemeClr val="accent2"/>
                </a:solidFill>
                <a:latin typeface="Arial" panose="020B0604020202020204" pitchFamily="34" charset="0"/>
              </a:rPr>
              <a:t> </a:t>
            </a:r>
            <a:r>
              <a:rPr lang="de-CH" sz="1800" b="1" i="1">
                <a:solidFill>
                  <a:schemeClr val="accent2"/>
                </a:solidFill>
                <a:latin typeface="Arial" panose="020B0604020202020204" pitchFamily="34" charset="0"/>
              </a:rPr>
              <a:t>TRIGGERS</a:t>
            </a:r>
            <a:endParaRPr lang="de-CH" sz="1800" b="1" i="1">
              <a:latin typeface="Arial" panose="020B0604020202020204" pitchFamily="34" charset="0"/>
            </a:endParaRPr>
          </a:p>
          <a:p>
            <a:pPr>
              <a:lnSpc>
                <a:spcPct val="85000"/>
              </a:lnSpc>
            </a:pPr>
            <a:endParaRPr lang="de-CH" sz="1800" b="1">
              <a:latin typeface="Arial" panose="020B0604020202020204" pitchFamily="34" charset="0"/>
            </a:endParaRPr>
          </a:p>
          <a:p>
            <a:pPr lvl="1">
              <a:lnSpc>
                <a:spcPct val="85000"/>
              </a:lnSpc>
            </a:pPr>
            <a:r>
              <a:rPr lang="de-CH" sz="1800" b="1">
                <a:latin typeface="Arial" panose="020B0604020202020204" pitchFamily="34" charset="0"/>
              </a:rPr>
              <a:t>THESE ARE </a:t>
            </a:r>
            <a:r>
              <a:rPr lang="de-CH" sz="1800" b="1" i="1">
                <a:latin typeface="Arial" panose="020B0604020202020204" pitchFamily="34" charset="0"/>
              </a:rPr>
              <a:t>INDIRECT</a:t>
            </a:r>
            <a:r>
              <a:rPr lang="de-CH" sz="1800" b="1">
                <a:latin typeface="Arial" panose="020B0604020202020204" pitchFamily="34" charset="0"/>
              </a:rPr>
              <a:t> MANIFESTATIONS OF ACTUAL RISK EVENTS</a:t>
            </a: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r>
              <a:rPr lang="de-CH" sz="1800" b="1" u="sng">
                <a:solidFill>
                  <a:schemeClr val="accent2"/>
                </a:solidFill>
                <a:latin typeface="Arial" panose="020B0604020202020204" pitchFamily="34" charset="0"/>
              </a:rPr>
              <a:t>EXAMPLES OF RISK SYMPTOMS</a:t>
            </a:r>
            <a:r>
              <a:rPr lang="de-CH" sz="1800" b="1">
                <a:solidFill>
                  <a:schemeClr val="accent2"/>
                </a:solidFill>
                <a:latin typeface="Arial" panose="020B0604020202020204" pitchFamily="34" charset="0"/>
              </a:rPr>
              <a:t>:</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POOR MORALE  =  EARLY WARNING SIGN OF SCHEDULE DELAY</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EARLY PROJECT COST OVERRUN  =  POTENTIAL POOR PROJECT </a:t>
            </a:r>
          </a:p>
          <a:p>
            <a:pPr>
              <a:lnSpc>
                <a:spcPct val="85000"/>
              </a:lnSpc>
            </a:pPr>
            <a:r>
              <a:rPr lang="de-CH" sz="1800" b="1">
                <a:latin typeface="Arial" panose="020B0604020202020204" pitchFamily="34" charset="0"/>
              </a:rPr>
              <a:t>                                                                                         OVERALL  ESTIMATING</a:t>
            </a:r>
          </a:p>
          <a:p>
            <a:pPr>
              <a:lnSpc>
                <a:spcPct val="85000"/>
              </a:lnSpc>
            </a:pPr>
            <a:endParaRPr lang="de-CH" sz="1800" b="1">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633413"/>
            <a:ext cx="7772400" cy="825500"/>
          </a:xfrm>
          <a:noFill/>
          <a:ln/>
        </p:spPr>
        <p:txBody>
          <a:bodyPr/>
          <a:lstStyle/>
          <a:p>
            <a:r>
              <a:rPr lang="de-CH" dirty="0"/>
              <a:t>Risk Identification</a:t>
            </a:r>
            <a:r>
              <a:rPr lang="de-CH" u="sng" dirty="0"/>
              <a:t/>
            </a:r>
            <a:br>
              <a:rPr lang="de-CH" u="sng" dirty="0"/>
            </a:br>
            <a:r>
              <a:rPr lang="de-CH" dirty="0"/>
              <a:t>Tools and Techniques</a:t>
            </a:r>
            <a:r>
              <a:rPr lang="de-CH" u="sng" dirty="0"/>
              <a:t/>
            </a:r>
            <a:br>
              <a:rPr lang="de-CH" u="sng" dirty="0"/>
            </a:br>
            <a:endParaRPr lang="de-CH" u="sng" dirty="0"/>
          </a:p>
        </p:txBody>
      </p:sp>
      <p:sp>
        <p:nvSpPr>
          <p:cNvPr id="92163" name="Rectangle 3"/>
          <p:cNvSpPr>
            <a:spLocks noGrp="1" noChangeArrowheads="1"/>
          </p:cNvSpPr>
          <p:nvPr>
            <p:ph type="body" idx="1"/>
          </p:nvPr>
        </p:nvSpPr>
        <p:spPr>
          <a:noFill/>
          <a:ln/>
        </p:spPr>
        <p:txBody>
          <a:bodyPr/>
          <a:lstStyle/>
          <a:p>
            <a:r>
              <a:rPr lang="de-CH"/>
              <a:t>Checklists</a:t>
            </a:r>
          </a:p>
          <a:p>
            <a:pPr lvl="1"/>
            <a:r>
              <a:rPr lang="de-CH"/>
              <a:t>Project Healthcheck</a:t>
            </a:r>
          </a:p>
          <a:p>
            <a:r>
              <a:rPr lang="de-CH"/>
              <a:t>Flowcharting</a:t>
            </a:r>
          </a:p>
          <a:p>
            <a:pPr lvl="1"/>
            <a:r>
              <a:rPr lang="de-CH"/>
              <a:t>Cause &amp; Effect (fishbone or Ishikawa charts</a:t>
            </a:r>
          </a:p>
          <a:p>
            <a:pPr lvl="2"/>
            <a:r>
              <a:rPr lang="de-CH"/>
              <a:t>What could happen            What ensues</a:t>
            </a:r>
          </a:p>
          <a:p>
            <a:pPr lvl="1"/>
            <a:r>
              <a:rPr lang="de-CH"/>
              <a:t>Effect &amp; Cause</a:t>
            </a:r>
          </a:p>
          <a:p>
            <a:pPr lvl="2"/>
            <a:r>
              <a:rPr lang="de-CH"/>
              <a:t>Outcomes to avoid             How they occur</a:t>
            </a:r>
          </a:p>
          <a:p>
            <a:pPr lvl="1"/>
            <a:r>
              <a:rPr lang="de-CH"/>
              <a:t>System or Process flowcharts</a:t>
            </a:r>
          </a:p>
        </p:txBody>
      </p:sp>
      <p:sp>
        <p:nvSpPr>
          <p:cNvPr id="92164" name="AutoShape 4"/>
          <p:cNvSpPr>
            <a:spLocks noChangeArrowheads="1"/>
          </p:cNvSpPr>
          <p:nvPr/>
        </p:nvSpPr>
        <p:spPr bwMode="auto">
          <a:xfrm>
            <a:off x="4745038" y="4386263"/>
            <a:ext cx="590550" cy="196850"/>
          </a:xfrm>
          <a:prstGeom prst="rightArrow">
            <a:avLst>
              <a:gd name="adj1" fmla="val 50000"/>
              <a:gd name="adj2" fmla="val 150069"/>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165" name="AutoShape 5"/>
          <p:cNvSpPr>
            <a:spLocks noChangeArrowheads="1"/>
          </p:cNvSpPr>
          <p:nvPr/>
        </p:nvSpPr>
        <p:spPr bwMode="auto">
          <a:xfrm>
            <a:off x="4781550" y="5305425"/>
            <a:ext cx="590550" cy="196850"/>
          </a:xfrm>
          <a:prstGeom prst="rightArrow">
            <a:avLst>
              <a:gd name="adj1" fmla="val 50000"/>
              <a:gd name="adj2" fmla="val 150069"/>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noFill/>
          <a:ln/>
        </p:spPr>
        <p:txBody>
          <a:bodyPr/>
          <a:lstStyle/>
          <a:p>
            <a:r>
              <a:rPr lang="de-CH" dirty="0"/>
              <a:t>Risk Identification</a:t>
            </a:r>
            <a:r>
              <a:rPr lang="de-CH" u="sng" dirty="0"/>
              <a:t/>
            </a:r>
            <a:br>
              <a:rPr lang="de-CH" u="sng" dirty="0"/>
            </a:br>
            <a:r>
              <a:rPr lang="de-CH" dirty="0"/>
              <a:t>Tools and Techniques</a:t>
            </a:r>
          </a:p>
        </p:txBody>
      </p:sp>
      <p:sp>
        <p:nvSpPr>
          <p:cNvPr id="94211" name="Rectangle 3"/>
          <p:cNvSpPr>
            <a:spLocks noGrp="1" noChangeArrowheads="1"/>
          </p:cNvSpPr>
          <p:nvPr>
            <p:ph type="body" idx="1"/>
          </p:nvPr>
        </p:nvSpPr>
        <p:spPr>
          <a:noFill/>
          <a:ln/>
        </p:spPr>
        <p:txBody>
          <a:bodyPr/>
          <a:lstStyle/>
          <a:p>
            <a:r>
              <a:rPr lang="de-CH"/>
              <a:t>Interviewing</a:t>
            </a:r>
          </a:p>
          <a:p>
            <a:r>
              <a:rPr lang="de-CH"/>
              <a:t>Brainstorming</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theme/theme1.xml><?xml version="1.0" encoding="utf-8"?>
<a:theme xmlns:a="http://schemas.openxmlformats.org/drawingml/2006/main" name="Standard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451519690</TotalTime>
  <Pages>39</Pages>
  <Words>3089</Words>
  <Application>Microsoft Office PowerPoint</Application>
  <PresentationFormat>On-screen Show (4:3)</PresentationFormat>
  <Paragraphs>620</Paragraphs>
  <Slides>49</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Standarddesign</vt:lpstr>
      <vt:lpstr>Organization Chart</vt:lpstr>
      <vt:lpstr>Quick Recap</vt:lpstr>
      <vt:lpstr>Organizational Planning</vt:lpstr>
      <vt:lpstr>Project Communication Management</vt:lpstr>
      <vt:lpstr>Slide 4</vt:lpstr>
      <vt:lpstr>Project Risk Management</vt:lpstr>
      <vt:lpstr>What is Risk?</vt:lpstr>
      <vt:lpstr>Three Definitions</vt:lpstr>
      <vt:lpstr>DEFINITION</vt:lpstr>
      <vt:lpstr>RISK MANAGEMENT PURPOSE</vt:lpstr>
      <vt:lpstr>ISSUES</vt:lpstr>
      <vt:lpstr>NATURE OF RISK MANAGEMENT</vt:lpstr>
      <vt:lpstr>PROJECT RISK MGMT IS PRO-ACTIVE</vt:lpstr>
      <vt:lpstr>REACTIVE vs. PRO-ACTIVE</vt:lpstr>
      <vt:lpstr>Project Risk Management</vt:lpstr>
      <vt:lpstr>PMBOK Risk</vt:lpstr>
      <vt:lpstr>Benefits of Risk Management</vt:lpstr>
      <vt:lpstr>Why Organizations don’t do Risk Management</vt:lpstr>
      <vt:lpstr>Why Organizations don’t do Risk Management</vt:lpstr>
      <vt:lpstr>Ways to Avoid Risk Management</vt:lpstr>
      <vt:lpstr>The Uncertainty Spectrum</vt:lpstr>
      <vt:lpstr>Project Risk</vt:lpstr>
      <vt:lpstr>INTEGRATING RISK</vt:lpstr>
      <vt:lpstr>Project Risk Management</vt:lpstr>
      <vt:lpstr>Risk Management Objectives</vt:lpstr>
      <vt:lpstr>Risk Classification</vt:lpstr>
      <vt:lpstr>Consequences of Risk Analysis</vt:lpstr>
      <vt:lpstr>Consequences of Risk Analysis</vt:lpstr>
      <vt:lpstr>Some Considerations</vt:lpstr>
      <vt:lpstr>PMBOK FIGURE  11-1</vt:lpstr>
      <vt:lpstr>Risk Identification</vt:lpstr>
      <vt:lpstr>Typical Life Cycle Profiles Risk versus Amount at Stake</vt:lpstr>
      <vt:lpstr>Inputs to Risk Identification</vt:lpstr>
      <vt:lpstr>Inputs to Risk Identification</vt:lpstr>
      <vt:lpstr>Inputs to Risk Identification</vt:lpstr>
      <vt:lpstr>PHASE 1:  RISK IDENTIFICATION</vt:lpstr>
      <vt:lpstr>TYPES OF RISK</vt:lpstr>
      <vt:lpstr>TYPES OF RISK (2)</vt:lpstr>
      <vt:lpstr>TYPES OF RISK (3)</vt:lpstr>
      <vt:lpstr>EXTERNAL UNPREDICTABLE </vt:lpstr>
      <vt:lpstr>EXTERNAL PREDICTABLE</vt:lpstr>
      <vt:lpstr>INTERNAL, NON-TECHNICAL</vt:lpstr>
      <vt:lpstr>TECHNICAL</vt:lpstr>
      <vt:lpstr>LEGAL</vt:lpstr>
      <vt:lpstr>OTHER RISK ID SOURCES</vt:lpstr>
      <vt:lpstr>KEEP IN MIND</vt:lpstr>
      <vt:lpstr>RISK FACTORS</vt:lpstr>
      <vt:lpstr>RISK EVENT vs. RISK SYMPTOM</vt:lpstr>
      <vt:lpstr>Risk Identification Tools and Techniques </vt:lpstr>
      <vt:lpstr>Risk Identification Tools and Techniques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Risk Management</dc:title>
  <dc:subject/>
  <dc:creator>Hateem</dc:creator>
  <cp:keywords/>
  <dc:description/>
  <cp:lastModifiedBy>NTS</cp:lastModifiedBy>
  <cp:revision>13</cp:revision>
  <cp:lastPrinted>2000-10-09T23:36:24Z</cp:lastPrinted>
  <dcterms:created xsi:type="dcterms:W3CDTF">1998-06-22T07:20:44Z</dcterms:created>
  <dcterms:modified xsi:type="dcterms:W3CDTF">2013-06-08T08:51:05Z</dcterms:modified>
</cp:coreProperties>
</file>