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49" r:id="rId2"/>
    <p:sldMasterId id="2147483672" r:id="rId3"/>
    <p:sldMasterId id="2147483684" r:id="rId4"/>
  </p:sldMasterIdLst>
  <p:notesMasterIdLst>
    <p:notesMasterId r:id="rId53"/>
  </p:notesMasterIdLst>
  <p:handoutMasterIdLst>
    <p:handoutMasterId r:id="rId54"/>
  </p:handoutMasterIdLst>
  <p:sldIdLst>
    <p:sldId id="371" r:id="rId5"/>
    <p:sldId id="370" r:id="rId6"/>
    <p:sldId id="295" r:id="rId7"/>
    <p:sldId id="384" r:id="rId8"/>
    <p:sldId id="368" r:id="rId9"/>
    <p:sldId id="311" r:id="rId10"/>
    <p:sldId id="312" r:id="rId11"/>
    <p:sldId id="346" r:id="rId12"/>
    <p:sldId id="369" r:id="rId13"/>
    <p:sldId id="313" r:id="rId14"/>
    <p:sldId id="314" r:id="rId15"/>
    <p:sldId id="336" r:id="rId16"/>
    <p:sldId id="347" r:id="rId17"/>
    <p:sldId id="315" r:id="rId18"/>
    <p:sldId id="316" r:id="rId19"/>
    <p:sldId id="350" r:id="rId20"/>
    <p:sldId id="317" r:id="rId21"/>
    <p:sldId id="319" r:id="rId22"/>
    <p:sldId id="320" r:id="rId23"/>
    <p:sldId id="321" r:id="rId24"/>
    <p:sldId id="348" r:id="rId25"/>
    <p:sldId id="322" r:id="rId26"/>
    <p:sldId id="351" r:id="rId27"/>
    <p:sldId id="349" r:id="rId28"/>
    <p:sldId id="323" r:id="rId29"/>
    <p:sldId id="338" r:id="rId30"/>
    <p:sldId id="339" r:id="rId31"/>
    <p:sldId id="324" r:id="rId32"/>
    <p:sldId id="325" r:id="rId33"/>
    <p:sldId id="326" r:id="rId34"/>
    <p:sldId id="352" r:id="rId35"/>
    <p:sldId id="353" r:id="rId36"/>
    <p:sldId id="327" r:id="rId37"/>
    <p:sldId id="354" r:id="rId38"/>
    <p:sldId id="328" r:id="rId39"/>
    <p:sldId id="331" r:id="rId40"/>
    <p:sldId id="372" r:id="rId41"/>
    <p:sldId id="373" r:id="rId42"/>
    <p:sldId id="374" r:id="rId43"/>
    <p:sldId id="375" r:id="rId44"/>
    <p:sldId id="376" r:id="rId45"/>
    <p:sldId id="377" r:id="rId46"/>
    <p:sldId id="378" r:id="rId47"/>
    <p:sldId id="379" r:id="rId48"/>
    <p:sldId id="380" r:id="rId49"/>
    <p:sldId id="381" r:id="rId50"/>
    <p:sldId id="382" r:id="rId51"/>
    <p:sldId id="383" r:id="rId5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0000"/>
    <a:srgbClr val="6666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9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376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9635"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963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9637"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3C66D63-91FA-4F68-B154-10B07EE341A5}" type="slidenum">
              <a:rPr lang="en-US"/>
              <a:pPr/>
              <a:t>‹#›</a:t>
            </a:fld>
            <a:endParaRPr lang="en-US"/>
          </a:p>
        </p:txBody>
      </p:sp>
    </p:spTree>
    <p:extLst>
      <p:ext uri="{BB962C8B-B14F-4D97-AF65-F5344CB8AC3E}">
        <p14:creationId xmlns:p14="http://schemas.microsoft.com/office/powerpoint/2010/main" xmlns="" val="22458817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656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6656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656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53B61F0-9188-4092-B156-5002490FF5C6}" type="slidenum">
              <a:rPr lang="en-US"/>
              <a:pPr/>
              <a:t>‹#›</a:t>
            </a:fld>
            <a:endParaRPr lang="en-US"/>
          </a:p>
        </p:txBody>
      </p:sp>
    </p:spTree>
    <p:extLst>
      <p:ext uri="{BB962C8B-B14F-4D97-AF65-F5344CB8AC3E}">
        <p14:creationId xmlns:p14="http://schemas.microsoft.com/office/powerpoint/2010/main" xmlns="" val="13961961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B0F0058-5495-4863-A6B4-260070C3EE6D}" type="slidenum">
              <a:rPr lang="en-US">
                <a:solidFill>
                  <a:srgbClr val="000000"/>
                </a:solidFill>
              </a:rPr>
              <a:pPr/>
              <a:t>40</a:t>
            </a:fld>
            <a:endParaRPr lang="en-US">
              <a:solidFill>
                <a:srgbClr val="000000"/>
              </a:solidFill>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r>
              <a:rPr lang="en-US"/>
              <a:t>Communication Planning is a facilitating process for Planning processes.</a:t>
            </a:r>
          </a:p>
          <a:p>
            <a:r>
              <a:rPr lang="en-US"/>
              <a:t>Information Distribution is a facilitating process for Executing processes.</a:t>
            </a:r>
          </a:p>
          <a:p>
            <a:r>
              <a:rPr lang="en-US"/>
              <a:t>Performance Reporting is a core process for Controlling processes.</a:t>
            </a:r>
          </a:p>
          <a:p>
            <a:r>
              <a:rPr lang="en-US"/>
              <a:t>Administrative Closure is a core process for Closing processes.</a:t>
            </a:r>
          </a:p>
          <a:p>
            <a:r>
              <a:rPr lang="en-US"/>
              <a:t>Reference the PMBOK.</a:t>
            </a:r>
          </a:p>
        </p:txBody>
      </p:sp>
    </p:spTree>
    <p:extLst>
      <p:ext uri="{BB962C8B-B14F-4D97-AF65-F5344CB8AC3E}">
        <p14:creationId xmlns:p14="http://schemas.microsoft.com/office/powerpoint/2010/main" xmlns="" val="4102921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D8C0DB4-9976-493A-AEA1-4673686F99F7}" type="slidenum">
              <a:rPr lang="en-US">
                <a:solidFill>
                  <a:srgbClr val="000000"/>
                </a:solidFill>
              </a:rPr>
              <a:pPr/>
              <a:t>44</a:t>
            </a:fld>
            <a:endParaRPr lang="en-US">
              <a:solidFill>
                <a:srgbClr val="000000"/>
              </a:solidFill>
            </a:endParaRPr>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r>
              <a:rPr lang="en-US"/>
              <a:t>In an interest-based conflict management process, stakeholders have an active role in designing the process.  If they have input to the process, they will be more likely to use it.</a:t>
            </a:r>
          </a:p>
        </p:txBody>
      </p:sp>
    </p:spTree>
    <p:extLst>
      <p:ext uri="{BB962C8B-B14F-4D97-AF65-F5344CB8AC3E}">
        <p14:creationId xmlns:p14="http://schemas.microsoft.com/office/powerpoint/2010/main" xmlns="" val="3861652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FF2D4AB9-4E68-4F6F-ACE5-8CFFC05941DF}" type="slidenum">
              <a:rPr lang="en-US"/>
              <a:pPr/>
              <a:t>‹#›</a:t>
            </a:fld>
            <a:endParaRPr lang="en-US"/>
          </a:p>
        </p:txBody>
      </p:sp>
    </p:spTree>
    <p:extLst>
      <p:ext uri="{BB962C8B-B14F-4D97-AF65-F5344CB8AC3E}">
        <p14:creationId xmlns:p14="http://schemas.microsoft.com/office/powerpoint/2010/main" xmlns="" val="3377037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solidFill>
                  <a:schemeClr val="tx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solidFill>
                  <a:schemeClr val="tx1"/>
                </a:solidFill>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F949FEC0-CDC0-48CD-AB57-16701839C1C8}" type="slidenum">
              <a:rPr lang="en-US"/>
              <a:pPr/>
              <a:t>‹#›</a:t>
            </a:fld>
            <a:endParaRPr lang="en-US"/>
          </a:p>
        </p:txBody>
      </p:sp>
    </p:spTree>
    <p:extLst>
      <p:ext uri="{BB962C8B-B14F-4D97-AF65-F5344CB8AC3E}">
        <p14:creationId xmlns:p14="http://schemas.microsoft.com/office/powerpoint/2010/main" xmlns="" val="415861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598B3A02-DD9A-4F10-9E58-D0EC6D6AE7C5}" type="slidenum">
              <a:rPr lang="en-US"/>
              <a:pPr/>
              <a:t>‹#›</a:t>
            </a:fld>
            <a:endParaRPr lang="en-US"/>
          </a:p>
        </p:txBody>
      </p:sp>
    </p:spTree>
    <p:extLst>
      <p:ext uri="{BB962C8B-B14F-4D97-AF65-F5344CB8AC3E}">
        <p14:creationId xmlns:p14="http://schemas.microsoft.com/office/powerpoint/2010/main" xmlns="" val="646150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524000"/>
            <a:ext cx="4152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524000"/>
            <a:ext cx="4152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4EADFBAD-ED09-434B-874C-5D59A343D128}" type="slidenum">
              <a:rPr lang="en-US"/>
              <a:pPr/>
              <a:t>‹#›</a:t>
            </a:fld>
            <a:endParaRPr lang="en-US"/>
          </a:p>
        </p:txBody>
      </p:sp>
    </p:spTree>
    <p:extLst>
      <p:ext uri="{BB962C8B-B14F-4D97-AF65-F5344CB8AC3E}">
        <p14:creationId xmlns:p14="http://schemas.microsoft.com/office/powerpoint/2010/main" xmlns="" val="2776046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9075416D-B92D-4257-AD92-4779C71EACFF}" type="slidenum">
              <a:rPr lang="en-US"/>
              <a:pPr/>
              <a:t>‹#›</a:t>
            </a:fld>
            <a:endParaRPr lang="en-US"/>
          </a:p>
        </p:txBody>
      </p:sp>
    </p:spTree>
    <p:extLst>
      <p:ext uri="{BB962C8B-B14F-4D97-AF65-F5344CB8AC3E}">
        <p14:creationId xmlns:p14="http://schemas.microsoft.com/office/powerpoint/2010/main" xmlns="" val="2729981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7E8888D9-ED88-4041-8742-4FEF50FEC629}" type="slidenum">
              <a:rPr lang="en-US"/>
              <a:pPr/>
              <a:t>‹#›</a:t>
            </a:fld>
            <a:endParaRPr lang="en-US"/>
          </a:p>
        </p:txBody>
      </p:sp>
    </p:spTree>
    <p:extLst>
      <p:ext uri="{BB962C8B-B14F-4D97-AF65-F5344CB8AC3E}">
        <p14:creationId xmlns:p14="http://schemas.microsoft.com/office/powerpoint/2010/main" xmlns="" val="3726639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7CBB468E-3ADB-45F3-91F1-8A593805966A}" type="slidenum">
              <a:rPr lang="en-US"/>
              <a:pPr/>
              <a:t>‹#›</a:t>
            </a:fld>
            <a:endParaRPr lang="en-US"/>
          </a:p>
        </p:txBody>
      </p:sp>
    </p:spTree>
    <p:extLst>
      <p:ext uri="{BB962C8B-B14F-4D97-AF65-F5344CB8AC3E}">
        <p14:creationId xmlns:p14="http://schemas.microsoft.com/office/powerpoint/2010/main" xmlns="" val="406286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AFFA6E15-A8DF-42C7-87EE-66413E168A98}" type="slidenum">
              <a:rPr lang="en-US"/>
              <a:pPr/>
              <a:t>‹#›</a:t>
            </a:fld>
            <a:endParaRPr lang="en-US"/>
          </a:p>
        </p:txBody>
      </p:sp>
    </p:spTree>
    <p:extLst>
      <p:ext uri="{BB962C8B-B14F-4D97-AF65-F5344CB8AC3E}">
        <p14:creationId xmlns:p14="http://schemas.microsoft.com/office/powerpoint/2010/main" xmlns="" val="452576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A64C8785-96D4-4759-B4F1-BB3A65CB1A10}" type="slidenum">
              <a:rPr lang="en-US"/>
              <a:pPr/>
              <a:t>‹#›</a:t>
            </a:fld>
            <a:endParaRPr lang="en-US"/>
          </a:p>
        </p:txBody>
      </p:sp>
    </p:spTree>
    <p:extLst>
      <p:ext uri="{BB962C8B-B14F-4D97-AF65-F5344CB8AC3E}">
        <p14:creationId xmlns:p14="http://schemas.microsoft.com/office/powerpoint/2010/main" xmlns="" val="3052368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0413C7C0-FA73-427A-A16A-6AF7ABA86A51}" type="slidenum">
              <a:rPr lang="en-US"/>
              <a:pPr/>
              <a:t>‹#›</a:t>
            </a:fld>
            <a:endParaRPr lang="en-US"/>
          </a:p>
        </p:txBody>
      </p:sp>
    </p:spTree>
    <p:extLst>
      <p:ext uri="{BB962C8B-B14F-4D97-AF65-F5344CB8AC3E}">
        <p14:creationId xmlns:p14="http://schemas.microsoft.com/office/powerpoint/2010/main" xmlns="" val="1677196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228600"/>
            <a:ext cx="21145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228600"/>
            <a:ext cx="61912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AF63C8D-6A5E-4ED9-997B-E48298A55A72}" type="slidenum">
              <a:rPr lang="en-US"/>
              <a:pPr/>
              <a:t>‹#›</a:t>
            </a:fld>
            <a:endParaRPr lang="en-US"/>
          </a:p>
        </p:txBody>
      </p:sp>
    </p:spTree>
    <p:extLst>
      <p:ext uri="{BB962C8B-B14F-4D97-AF65-F5344CB8AC3E}">
        <p14:creationId xmlns:p14="http://schemas.microsoft.com/office/powerpoint/2010/main" xmlns="" val="3326316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55330" name="Rectangle 2"/>
          <p:cNvSpPr>
            <a:spLocks noGrp="1" noChangeArrowheads="1"/>
          </p:cNvSpPr>
          <p:nvPr>
            <p:ph type="ctrTitle"/>
          </p:nvPr>
        </p:nvSpPr>
        <p:spPr>
          <a:xfrm>
            <a:off x="685800" y="990600"/>
            <a:ext cx="7772400" cy="1371600"/>
          </a:xfrm>
        </p:spPr>
        <p:txBody>
          <a:bodyPr/>
          <a:lstStyle>
            <a:lvl1pPr>
              <a:defRPr sz="2800" b="1"/>
            </a:lvl1pPr>
          </a:lstStyle>
          <a:p>
            <a:pPr lvl="0"/>
            <a:r>
              <a:rPr lang="en-US" noProof="0" dirty="0" smtClean="0"/>
              <a:t>Click to edit Master title style</a:t>
            </a:r>
          </a:p>
        </p:txBody>
      </p:sp>
      <p:sp>
        <p:nvSpPr>
          <p:cNvPr id="355331"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pPr lvl="0"/>
            <a:r>
              <a:rPr lang="en-US" noProof="0" dirty="0" smtClean="0"/>
              <a:t>Click to edit Master subtitle style</a:t>
            </a:r>
          </a:p>
        </p:txBody>
      </p:sp>
      <p:sp>
        <p:nvSpPr>
          <p:cNvPr id="355335" name="AutoShape 7"/>
          <p:cNvSpPr>
            <a:spLocks noChangeArrowheads="1"/>
          </p:cNvSpPr>
          <p:nvPr/>
        </p:nvSpPr>
        <p:spPr bwMode="auto">
          <a:xfrm>
            <a:off x="685800" y="2393950"/>
            <a:ext cx="7772400" cy="109538"/>
          </a:xfrm>
          <a:custGeom>
            <a:avLst/>
            <a:gdLst>
              <a:gd name="G0" fmla="+- 618 0 0"/>
              <a:gd name="T0" fmla="*/ 0 w 1000"/>
              <a:gd name="T1" fmla="*/ 0 h 1000"/>
              <a:gd name="T2" fmla="*/ 618 w 1000"/>
              <a:gd name="T3" fmla="*/ 0 h 1000"/>
              <a:gd name="T4" fmla="*/ 618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vl1pPr>
            <a:lvl2pPr>
              <a:defRPr sz="2400"/>
            </a:lvl2pPr>
            <a:lvl3pPr>
              <a:defRPr sz="2400"/>
            </a:lvl3pPr>
            <a:lvl4pPr>
              <a:defRPr sz="24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437692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Information Technology Project Management, Fourth Edition</a:t>
            </a:r>
          </a:p>
        </p:txBody>
      </p:sp>
      <p:sp>
        <p:nvSpPr>
          <p:cNvPr id="6" name="Slide Number Placeholder 5"/>
          <p:cNvSpPr>
            <a:spLocks noGrp="1"/>
          </p:cNvSpPr>
          <p:nvPr>
            <p:ph type="sldNum" sz="quarter" idx="12"/>
          </p:nvPr>
        </p:nvSpPr>
        <p:spPr/>
        <p:txBody>
          <a:bodyPr/>
          <a:lstStyle>
            <a:lvl1pPr>
              <a:defRPr/>
            </a:lvl1pPr>
          </a:lstStyle>
          <a:p>
            <a:fld id="{C12E91F1-D260-41EF-8D9D-931A049FE60A}" type="slidenum">
              <a:rPr lang="en-US"/>
              <a:pPr/>
              <a:t>‹#›</a:t>
            </a:fld>
            <a:endParaRPr lang="en-US"/>
          </a:p>
        </p:txBody>
      </p:sp>
    </p:spTree>
    <p:extLst>
      <p:ext uri="{BB962C8B-B14F-4D97-AF65-F5344CB8AC3E}">
        <p14:creationId xmlns:p14="http://schemas.microsoft.com/office/powerpoint/2010/main" xmlns="" val="923027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67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Information Technology Project Management, Fourth Edition</a:t>
            </a:r>
          </a:p>
        </p:txBody>
      </p:sp>
      <p:sp>
        <p:nvSpPr>
          <p:cNvPr id="7" name="Slide Number Placeholder 6"/>
          <p:cNvSpPr>
            <a:spLocks noGrp="1"/>
          </p:cNvSpPr>
          <p:nvPr>
            <p:ph type="sldNum" sz="quarter" idx="12"/>
          </p:nvPr>
        </p:nvSpPr>
        <p:spPr/>
        <p:txBody>
          <a:bodyPr/>
          <a:lstStyle>
            <a:lvl1pPr>
              <a:defRPr/>
            </a:lvl1pPr>
          </a:lstStyle>
          <a:p>
            <a:fld id="{AC11D672-1FA4-4097-95D5-0AE31F9B200F}" type="slidenum">
              <a:rPr lang="en-US"/>
              <a:pPr/>
              <a:t>‹#›</a:t>
            </a:fld>
            <a:endParaRPr lang="en-US"/>
          </a:p>
        </p:txBody>
      </p:sp>
    </p:spTree>
    <p:extLst>
      <p:ext uri="{BB962C8B-B14F-4D97-AF65-F5344CB8AC3E}">
        <p14:creationId xmlns:p14="http://schemas.microsoft.com/office/powerpoint/2010/main" xmlns="" val="37854982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r>
              <a:rPr lang="en-US"/>
              <a:t>Information Technology Project Management, Fourth Edition</a:t>
            </a:r>
          </a:p>
        </p:txBody>
      </p:sp>
      <p:sp>
        <p:nvSpPr>
          <p:cNvPr id="9" name="Slide Number Placeholder 8"/>
          <p:cNvSpPr>
            <a:spLocks noGrp="1"/>
          </p:cNvSpPr>
          <p:nvPr>
            <p:ph type="sldNum" sz="quarter" idx="12"/>
          </p:nvPr>
        </p:nvSpPr>
        <p:spPr/>
        <p:txBody>
          <a:bodyPr/>
          <a:lstStyle>
            <a:lvl1pPr>
              <a:defRPr/>
            </a:lvl1pPr>
          </a:lstStyle>
          <a:p>
            <a:fld id="{DA6E1574-0CEA-4503-BCFC-8D19D176B0FF}" type="slidenum">
              <a:rPr lang="en-US"/>
              <a:pPr/>
              <a:t>‹#›</a:t>
            </a:fld>
            <a:endParaRPr lang="en-US"/>
          </a:p>
        </p:txBody>
      </p:sp>
    </p:spTree>
    <p:extLst>
      <p:ext uri="{BB962C8B-B14F-4D97-AF65-F5344CB8AC3E}">
        <p14:creationId xmlns:p14="http://schemas.microsoft.com/office/powerpoint/2010/main" xmlns="" val="1317894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r>
              <a:rPr lang="en-US"/>
              <a:t>Information Technology Project Management, Fourth Edition</a:t>
            </a:r>
          </a:p>
        </p:txBody>
      </p:sp>
      <p:sp>
        <p:nvSpPr>
          <p:cNvPr id="5" name="Slide Number Placeholder 4"/>
          <p:cNvSpPr>
            <a:spLocks noGrp="1"/>
          </p:cNvSpPr>
          <p:nvPr>
            <p:ph type="sldNum" sz="quarter" idx="12"/>
          </p:nvPr>
        </p:nvSpPr>
        <p:spPr/>
        <p:txBody>
          <a:bodyPr/>
          <a:lstStyle>
            <a:lvl1pPr>
              <a:defRPr/>
            </a:lvl1pPr>
          </a:lstStyle>
          <a:p>
            <a:fld id="{635947BF-50A5-441E-BDF0-FD66319DB867}" type="slidenum">
              <a:rPr lang="en-US"/>
              <a:pPr/>
              <a:t>‹#›</a:t>
            </a:fld>
            <a:endParaRPr lang="en-US"/>
          </a:p>
        </p:txBody>
      </p:sp>
    </p:spTree>
    <p:extLst>
      <p:ext uri="{BB962C8B-B14F-4D97-AF65-F5344CB8AC3E}">
        <p14:creationId xmlns:p14="http://schemas.microsoft.com/office/powerpoint/2010/main" xmlns="" val="40986717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r>
              <a:rPr lang="en-US"/>
              <a:t>Information Technology Project Management, Fourth Edition</a:t>
            </a:r>
          </a:p>
        </p:txBody>
      </p:sp>
      <p:sp>
        <p:nvSpPr>
          <p:cNvPr id="4" name="Slide Number Placeholder 3"/>
          <p:cNvSpPr>
            <a:spLocks noGrp="1"/>
          </p:cNvSpPr>
          <p:nvPr>
            <p:ph type="sldNum" sz="quarter" idx="12"/>
          </p:nvPr>
        </p:nvSpPr>
        <p:spPr/>
        <p:txBody>
          <a:bodyPr/>
          <a:lstStyle>
            <a:lvl1pPr>
              <a:defRPr/>
            </a:lvl1pPr>
          </a:lstStyle>
          <a:p>
            <a:fld id="{5CD4CC17-26E8-4217-95A1-927DBEA89349}" type="slidenum">
              <a:rPr lang="en-US"/>
              <a:pPr/>
              <a:t>‹#›</a:t>
            </a:fld>
            <a:endParaRPr lang="en-US"/>
          </a:p>
        </p:txBody>
      </p:sp>
    </p:spTree>
    <p:extLst>
      <p:ext uri="{BB962C8B-B14F-4D97-AF65-F5344CB8AC3E}">
        <p14:creationId xmlns:p14="http://schemas.microsoft.com/office/powerpoint/2010/main" xmlns="" val="18706008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Information Technology Project Management, Fourth Edition</a:t>
            </a:r>
          </a:p>
        </p:txBody>
      </p:sp>
      <p:sp>
        <p:nvSpPr>
          <p:cNvPr id="7" name="Slide Number Placeholder 6"/>
          <p:cNvSpPr>
            <a:spLocks noGrp="1"/>
          </p:cNvSpPr>
          <p:nvPr>
            <p:ph type="sldNum" sz="quarter" idx="12"/>
          </p:nvPr>
        </p:nvSpPr>
        <p:spPr/>
        <p:txBody>
          <a:bodyPr/>
          <a:lstStyle>
            <a:lvl1pPr>
              <a:defRPr/>
            </a:lvl1pPr>
          </a:lstStyle>
          <a:p>
            <a:fld id="{C0F5EC02-20C6-46A6-AA42-13CA4EFF5039}" type="slidenum">
              <a:rPr lang="en-US"/>
              <a:pPr/>
              <a:t>‹#›</a:t>
            </a:fld>
            <a:endParaRPr lang="en-US"/>
          </a:p>
        </p:txBody>
      </p:sp>
    </p:spTree>
    <p:extLst>
      <p:ext uri="{BB962C8B-B14F-4D97-AF65-F5344CB8AC3E}">
        <p14:creationId xmlns:p14="http://schemas.microsoft.com/office/powerpoint/2010/main" xmlns="" val="7447651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Information Technology Project Management, Fourth Edition</a:t>
            </a:r>
          </a:p>
        </p:txBody>
      </p:sp>
      <p:sp>
        <p:nvSpPr>
          <p:cNvPr id="7" name="Slide Number Placeholder 6"/>
          <p:cNvSpPr>
            <a:spLocks noGrp="1"/>
          </p:cNvSpPr>
          <p:nvPr>
            <p:ph type="sldNum" sz="quarter" idx="12"/>
          </p:nvPr>
        </p:nvSpPr>
        <p:spPr/>
        <p:txBody>
          <a:bodyPr/>
          <a:lstStyle>
            <a:lvl1pPr>
              <a:defRPr/>
            </a:lvl1pPr>
          </a:lstStyle>
          <a:p>
            <a:fld id="{FA2EEB4B-52E1-437A-BF70-DBA49445C0EE}" type="slidenum">
              <a:rPr lang="en-US"/>
              <a:pPr/>
              <a:t>‹#›</a:t>
            </a:fld>
            <a:endParaRPr lang="en-US"/>
          </a:p>
        </p:txBody>
      </p:sp>
    </p:spTree>
    <p:extLst>
      <p:ext uri="{BB962C8B-B14F-4D97-AF65-F5344CB8AC3E}">
        <p14:creationId xmlns:p14="http://schemas.microsoft.com/office/powerpoint/2010/main" xmlns="" val="16407594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Information Technology Project Management, Fourth Edition</a:t>
            </a:r>
          </a:p>
        </p:txBody>
      </p:sp>
      <p:sp>
        <p:nvSpPr>
          <p:cNvPr id="6" name="Slide Number Placeholder 5"/>
          <p:cNvSpPr>
            <a:spLocks noGrp="1"/>
          </p:cNvSpPr>
          <p:nvPr>
            <p:ph type="sldNum" sz="quarter" idx="12"/>
          </p:nvPr>
        </p:nvSpPr>
        <p:spPr/>
        <p:txBody>
          <a:bodyPr/>
          <a:lstStyle>
            <a:lvl1pPr>
              <a:defRPr/>
            </a:lvl1pPr>
          </a:lstStyle>
          <a:p>
            <a:fld id="{33A36AB4-C037-4170-9484-E631ACD5E995}" type="slidenum">
              <a:rPr lang="en-US"/>
              <a:pPr/>
              <a:t>‹#›</a:t>
            </a:fld>
            <a:endParaRPr lang="en-US"/>
          </a:p>
        </p:txBody>
      </p:sp>
    </p:spTree>
    <p:extLst>
      <p:ext uri="{BB962C8B-B14F-4D97-AF65-F5344CB8AC3E}">
        <p14:creationId xmlns:p14="http://schemas.microsoft.com/office/powerpoint/2010/main" xmlns="" val="5676316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304800"/>
            <a:ext cx="2001837"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6738" y="304800"/>
            <a:ext cx="58547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Information Technology Project Management, Fourth Edition</a:t>
            </a:r>
          </a:p>
        </p:txBody>
      </p:sp>
      <p:sp>
        <p:nvSpPr>
          <p:cNvPr id="6" name="Slide Number Placeholder 5"/>
          <p:cNvSpPr>
            <a:spLocks noGrp="1"/>
          </p:cNvSpPr>
          <p:nvPr>
            <p:ph type="sldNum" sz="quarter" idx="12"/>
          </p:nvPr>
        </p:nvSpPr>
        <p:spPr/>
        <p:txBody>
          <a:bodyPr/>
          <a:lstStyle>
            <a:lvl1pPr>
              <a:defRPr/>
            </a:lvl1pPr>
          </a:lstStyle>
          <a:p>
            <a:fld id="{B51C6260-5BD7-469A-8D3D-4D7B77DBC289}" type="slidenum">
              <a:rPr lang="en-US"/>
              <a:pPr/>
              <a:t>‹#›</a:t>
            </a:fld>
            <a:endParaRPr lang="en-US"/>
          </a:p>
        </p:txBody>
      </p:sp>
    </p:spTree>
    <p:extLst>
      <p:ext uri="{BB962C8B-B14F-4D97-AF65-F5344CB8AC3E}">
        <p14:creationId xmlns:p14="http://schemas.microsoft.com/office/powerpoint/2010/main" xmlns="" val="7706848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569E8E-D19A-4E17-AF12-8BDF758EA387}" type="datetimeFigureOut">
              <a:rPr lang="en-US">
                <a:solidFill>
                  <a:prstClr val="black">
                    <a:tint val="75000"/>
                  </a:prstClr>
                </a:solidFill>
              </a:rPr>
              <a:pPr/>
              <a:t>07-Jun-13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38D0AF9-9DB1-4F64-86E5-61360F1860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2561585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69E8E-D19A-4E17-AF12-8BDF758EA387}" type="datetimeFigureOut">
              <a:rPr lang="en-US">
                <a:solidFill>
                  <a:prstClr val="black">
                    <a:tint val="75000"/>
                  </a:prstClr>
                </a:solidFill>
              </a:rPr>
              <a:pPr/>
              <a:t>07-Jun-13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38D0AF9-9DB1-4F64-86E5-61360F1860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2265867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569E8E-D19A-4E17-AF12-8BDF758EA387}" type="datetimeFigureOut">
              <a:rPr lang="en-US">
                <a:solidFill>
                  <a:prstClr val="black">
                    <a:tint val="75000"/>
                  </a:prstClr>
                </a:solidFill>
              </a:rPr>
              <a:pPr/>
              <a:t>07-Jun-13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38D0AF9-9DB1-4F64-86E5-61360F1860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6462223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569E8E-D19A-4E17-AF12-8BDF758EA387}" type="datetimeFigureOut">
              <a:rPr lang="en-US">
                <a:solidFill>
                  <a:prstClr val="black">
                    <a:tint val="75000"/>
                  </a:prstClr>
                </a:solidFill>
              </a:rPr>
              <a:pPr/>
              <a:t>07-Jun-13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38D0AF9-9DB1-4F64-86E5-61360F1860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455728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569E8E-D19A-4E17-AF12-8BDF758EA387}" type="datetimeFigureOut">
              <a:rPr lang="en-US">
                <a:solidFill>
                  <a:prstClr val="black">
                    <a:tint val="75000"/>
                  </a:prstClr>
                </a:solidFill>
              </a:rPr>
              <a:pPr/>
              <a:t>07-Jun-13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38D0AF9-9DB1-4F64-86E5-61360F1860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0925163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569E8E-D19A-4E17-AF12-8BDF758EA387}" type="datetimeFigureOut">
              <a:rPr lang="en-US">
                <a:solidFill>
                  <a:prstClr val="black">
                    <a:tint val="75000"/>
                  </a:prstClr>
                </a:solidFill>
              </a:rPr>
              <a:pPr/>
              <a:t>07-Jun-13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38D0AF9-9DB1-4F64-86E5-61360F1860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5428263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569E8E-D19A-4E17-AF12-8BDF758EA387}" type="datetimeFigureOut">
              <a:rPr lang="en-US">
                <a:solidFill>
                  <a:prstClr val="black">
                    <a:tint val="75000"/>
                  </a:prstClr>
                </a:solidFill>
              </a:rPr>
              <a:pPr/>
              <a:t>07-Jun-13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38D0AF9-9DB1-4F64-86E5-61360F1860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464473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69E8E-D19A-4E17-AF12-8BDF758EA387}" type="datetimeFigureOut">
              <a:rPr lang="en-US">
                <a:solidFill>
                  <a:prstClr val="black">
                    <a:tint val="75000"/>
                  </a:prstClr>
                </a:solidFill>
              </a:rPr>
              <a:pPr/>
              <a:t>07-Jun-13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38D0AF9-9DB1-4F64-86E5-61360F1860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4930266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569E8E-D19A-4E17-AF12-8BDF758EA387}" type="datetimeFigureOut">
              <a:rPr lang="en-US">
                <a:solidFill>
                  <a:prstClr val="black">
                    <a:tint val="75000"/>
                  </a:prstClr>
                </a:solidFill>
              </a:rPr>
              <a:pPr/>
              <a:t>07-Jun-13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38D0AF9-9DB1-4F64-86E5-61360F1860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756494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69E8E-D19A-4E17-AF12-8BDF758EA387}" type="datetimeFigureOut">
              <a:rPr lang="en-US">
                <a:solidFill>
                  <a:prstClr val="black">
                    <a:tint val="75000"/>
                  </a:prstClr>
                </a:solidFill>
              </a:rPr>
              <a:pPr/>
              <a:t>07-Jun-13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38D0AF9-9DB1-4F64-86E5-61360F1860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931317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69E8E-D19A-4E17-AF12-8BDF758EA387}" type="datetimeFigureOut">
              <a:rPr lang="en-US">
                <a:solidFill>
                  <a:prstClr val="black">
                    <a:tint val="75000"/>
                  </a:prstClr>
                </a:solidFill>
              </a:rPr>
              <a:pPr/>
              <a:t>07-Jun-13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38D0AF9-9DB1-4F64-86E5-61360F186083}"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9130548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9938" name="Group 1026"/>
          <p:cNvGrpSpPr>
            <a:grpSpLocks/>
          </p:cNvGrpSpPr>
          <p:nvPr/>
        </p:nvGrpSpPr>
        <p:grpSpPr bwMode="auto">
          <a:xfrm>
            <a:off x="-38100" y="-12700"/>
            <a:ext cx="9239250" cy="6940550"/>
            <a:chOff x="-12" y="-10"/>
            <a:chExt cx="5820" cy="4372"/>
          </a:xfrm>
        </p:grpSpPr>
        <p:sp>
          <p:nvSpPr>
            <p:cNvPr id="39939" name="Rectangle 1027"/>
            <p:cNvSpPr>
              <a:spLocks noChangeArrowheads="1"/>
            </p:cNvSpPr>
            <p:nvPr userDrawn="1"/>
          </p:nvSpPr>
          <p:spPr bwMode="ltGray">
            <a:xfrm>
              <a:off x="5520" y="-8"/>
              <a:ext cx="287" cy="4364"/>
            </a:xfrm>
            <a:prstGeom prst="rect">
              <a:avLst/>
            </a:prstGeom>
            <a:gradFill rotWithShape="0">
              <a:gsLst>
                <a:gs pos="0">
                  <a:schemeClr val="bg2"/>
                </a:gs>
                <a:gs pos="100000">
                  <a:srgbClr val="00660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9940" name="Rectangle 1028"/>
            <p:cNvSpPr>
              <a:spLocks noChangeArrowheads="1"/>
            </p:cNvSpPr>
            <p:nvPr userDrawn="1"/>
          </p:nvSpPr>
          <p:spPr bwMode="ltGray">
            <a:xfrm>
              <a:off x="-8" y="-8"/>
              <a:ext cx="288" cy="4368"/>
            </a:xfrm>
            <a:prstGeom prst="rect">
              <a:avLst/>
            </a:prstGeom>
            <a:gradFill rotWithShape="0">
              <a:gsLst>
                <a:gs pos="0">
                  <a:srgbClr val="006600"/>
                </a:gs>
                <a:gs pos="100000">
                  <a:schemeClr val="bg2"/>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9941" name="AutoShape 1029"/>
            <p:cNvSpPr>
              <a:spLocks noChangeArrowheads="1"/>
            </p:cNvSpPr>
            <p:nvPr userDrawn="1"/>
          </p:nvSpPr>
          <p:spPr bwMode="ltGray">
            <a:xfrm rot="-10800000" flipH="1" flipV="1">
              <a:off x="2" y="-10"/>
              <a:ext cx="5798" cy="288"/>
            </a:xfrm>
            <a:custGeom>
              <a:avLst/>
              <a:gdLst>
                <a:gd name="G0" fmla="+- 1089 0 0"/>
                <a:gd name="G1" fmla="+- 21600 0 1089"/>
                <a:gd name="G2" fmla="*/ 1089 1 2"/>
                <a:gd name="G3" fmla="+- 21600 0 G2"/>
                <a:gd name="G4" fmla="+/ 1089 21600 2"/>
                <a:gd name="G5" fmla="+/ G1 0 2"/>
                <a:gd name="G6" fmla="*/ 21600 21600 1089"/>
                <a:gd name="G7" fmla="*/ G6 1 2"/>
                <a:gd name="G8" fmla="+- 21600 0 G7"/>
                <a:gd name="G9" fmla="*/ 21600 1 2"/>
                <a:gd name="G10" fmla="+- 1089 0 G9"/>
                <a:gd name="G11" fmla="?: G10 G8 0"/>
                <a:gd name="G12" fmla="?: G10 G7 21600"/>
                <a:gd name="T0" fmla="*/ 21055 w 21600"/>
                <a:gd name="T1" fmla="*/ 10800 h 21600"/>
                <a:gd name="T2" fmla="*/ 10800 w 21600"/>
                <a:gd name="T3" fmla="*/ 21600 h 21600"/>
                <a:gd name="T4" fmla="*/ 545 w 21600"/>
                <a:gd name="T5" fmla="*/ 10800 h 21600"/>
                <a:gd name="T6" fmla="*/ 10800 w 21600"/>
                <a:gd name="T7" fmla="*/ 0 h 21600"/>
                <a:gd name="T8" fmla="*/ 2345 w 21600"/>
                <a:gd name="T9" fmla="*/ 2345 h 21600"/>
                <a:gd name="T10" fmla="*/ 19255 w 21600"/>
                <a:gd name="T11" fmla="*/ 19255 h 21600"/>
              </a:gdLst>
              <a:ahLst/>
              <a:cxnLst>
                <a:cxn ang="0">
                  <a:pos x="T0" y="T1"/>
                </a:cxn>
                <a:cxn ang="0">
                  <a:pos x="T2" y="T3"/>
                </a:cxn>
                <a:cxn ang="0">
                  <a:pos x="T4" y="T5"/>
                </a:cxn>
                <a:cxn ang="0">
                  <a:pos x="T6" y="T7"/>
                </a:cxn>
              </a:cxnLst>
              <a:rect l="T8" t="T9" r="T10" b="T11"/>
              <a:pathLst>
                <a:path w="21600" h="21600">
                  <a:moveTo>
                    <a:pt x="0" y="0"/>
                  </a:moveTo>
                  <a:lnTo>
                    <a:pt x="1089" y="21600"/>
                  </a:lnTo>
                  <a:lnTo>
                    <a:pt x="20511" y="21600"/>
                  </a:lnTo>
                  <a:lnTo>
                    <a:pt x="21600" y="0"/>
                  </a:lnTo>
                  <a:close/>
                </a:path>
              </a:pathLst>
            </a:custGeom>
            <a:gradFill rotWithShape="0">
              <a:gsLst>
                <a:gs pos="0">
                  <a:srgbClr val="006600"/>
                </a:gs>
                <a:gs pos="100000">
                  <a:schemeClr val="bg2"/>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9942" name="AutoShape 1030"/>
            <p:cNvSpPr>
              <a:spLocks noChangeArrowheads="1"/>
            </p:cNvSpPr>
            <p:nvPr userDrawn="1"/>
          </p:nvSpPr>
          <p:spPr bwMode="ltGray">
            <a:xfrm flipV="1">
              <a:off x="-12" y="4072"/>
              <a:ext cx="5820" cy="290"/>
            </a:xfrm>
            <a:custGeom>
              <a:avLst/>
              <a:gdLst>
                <a:gd name="G0" fmla="+- 1100 0 0"/>
                <a:gd name="G1" fmla="+- 21600 0 1100"/>
                <a:gd name="G2" fmla="*/ 1100 1 2"/>
                <a:gd name="G3" fmla="+- 21600 0 G2"/>
                <a:gd name="G4" fmla="+/ 1100 21600 2"/>
                <a:gd name="G5" fmla="+/ G1 0 2"/>
                <a:gd name="G6" fmla="*/ 21600 21600 1100"/>
                <a:gd name="G7" fmla="*/ G6 1 2"/>
                <a:gd name="G8" fmla="+- 21600 0 G7"/>
                <a:gd name="G9" fmla="*/ 21600 1 2"/>
                <a:gd name="G10" fmla="+- 1100 0 G9"/>
                <a:gd name="G11" fmla="?: G10 G8 0"/>
                <a:gd name="G12" fmla="?: G10 G7 21600"/>
                <a:gd name="T0" fmla="*/ 21050 w 21600"/>
                <a:gd name="T1" fmla="*/ 10800 h 21600"/>
                <a:gd name="T2" fmla="*/ 10800 w 21600"/>
                <a:gd name="T3" fmla="*/ 21600 h 21600"/>
                <a:gd name="T4" fmla="*/ 550 w 21600"/>
                <a:gd name="T5" fmla="*/ 10800 h 21600"/>
                <a:gd name="T6" fmla="*/ 10800 w 21600"/>
                <a:gd name="T7" fmla="*/ 0 h 21600"/>
                <a:gd name="T8" fmla="*/ 2350 w 21600"/>
                <a:gd name="T9" fmla="*/ 2350 h 21600"/>
                <a:gd name="T10" fmla="*/ 19250 w 21600"/>
                <a:gd name="T11" fmla="*/ 19250 h 21600"/>
              </a:gdLst>
              <a:ahLst/>
              <a:cxnLst>
                <a:cxn ang="0">
                  <a:pos x="T0" y="T1"/>
                </a:cxn>
                <a:cxn ang="0">
                  <a:pos x="T2" y="T3"/>
                </a:cxn>
                <a:cxn ang="0">
                  <a:pos x="T4" y="T5"/>
                </a:cxn>
                <a:cxn ang="0">
                  <a:pos x="T6" y="T7"/>
                </a:cxn>
              </a:cxnLst>
              <a:rect l="T8" t="T9" r="T10" b="T11"/>
              <a:pathLst>
                <a:path w="21600" h="21600">
                  <a:moveTo>
                    <a:pt x="0" y="0"/>
                  </a:moveTo>
                  <a:lnTo>
                    <a:pt x="1100" y="21600"/>
                  </a:lnTo>
                  <a:lnTo>
                    <a:pt x="20500" y="21600"/>
                  </a:lnTo>
                  <a:lnTo>
                    <a:pt x="21600" y="0"/>
                  </a:lnTo>
                  <a:close/>
                </a:path>
              </a:pathLst>
            </a:custGeom>
            <a:gradFill rotWithShape="0">
              <a:gsLst>
                <a:gs pos="0">
                  <a:schemeClr val="bg2"/>
                </a:gs>
                <a:gs pos="100000">
                  <a:srgbClr val="006600"/>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9943" name="Rectangle 1031" descr="Green marble"/>
            <p:cNvSpPr>
              <a:spLocks noChangeArrowheads="1"/>
            </p:cNvSpPr>
            <p:nvPr userDrawn="1"/>
          </p:nvSpPr>
          <p:spPr bwMode="ltGray">
            <a:xfrm>
              <a:off x="184" y="176"/>
              <a:ext cx="5432" cy="3988"/>
            </a:xfrm>
            <a:prstGeom prst="rect">
              <a:avLst/>
            </a:prstGeom>
            <a:blipFill dpi="0" rotWithShape="0">
              <a:blip r:embed="rId2"/>
              <a:srcRect/>
              <a:tile tx="0" ty="0" sx="100000" sy="100000" flip="none" algn="tl"/>
            </a:blipFill>
            <a:ln>
              <a:noFill/>
            </a:ln>
            <a:effectLst/>
            <a:extLs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grpSp>
      <p:sp>
        <p:nvSpPr>
          <p:cNvPr id="39944" name="Rectangle 1032"/>
          <p:cNvSpPr>
            <a:spLocks noGrp="1" noChangeArrowheads="1"/>
          </p:cNvSpPr>
          <p:nvPr>
            <p:ph type="ctrTitle"/>
          </p:nvPr>
        </p:nvSpPr>
        <p:spPr>
          <a:xfrm>
            <a:off x="685800" y="1828800"/>
            <a:ext cx="7772400" cy="1143000"/>
          </a:xfrm>
        </p:spPr>
        <p:txBody>
          <a:bodyPr/>
          <a:lstStyle>
            <a:lvl1pPr>
              <a:defRPr sz="2800" b="1">
                <a:solidFill>
                  <a:schemeClr val="tx1">
                    <a:lumMod val="10000"/>
                  </a:schemeClr>
                </a:solidFill>
                <a:latin typeface="Arial" panose="020B0604020202020204" pitchFamily="34" charset="0"/>
                <a:cs typeface="Arial" panose="020B0604020202020204" pitchFamily="34" charset="0"/>
              </a:defRPr>
            </a:lvl1pPr>
          </a:lstStyle>
          <a:p>
            <a:pPr lvl="0"/>
            <a:r>
              <a:rPr lang="en-US" noProof="0" dirty="0" smtClean="0"/>
              <a:t>Click to edit Master title style</a:t>
            </a:r>
          </a:p>
        </p:txBody>
      </p:sp>
      <p:sp>
        <p:nvSpPr>
          <p:cNvPr id="39945" name="Rectangle 103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n-US" noProof="0" smtClean="0"/>
              <a:t>Click to edit Master subtitle style</a:t>
            </a:r>
          </a:p>
        </p:txBody>
      </p:sp>
      <p:sp>
        <p:nvSpPr>
          <p:cNvPr id="39946" name="Rectangle 1034"/>
          <p:cNvSpPr>
            <a:spLocks noGrp="1" noChangeArrowheads="1"/>
          </p:cNvSpPr>
          <p:nvPr>
            <p:ph type="dt" sz="half" idx="2"/>
          </p:nvPr>
        </p:nvSpPr>
        <p:spPr>
          <a:xfrm>
            <a:off x="698500" y="6154738"/>
            <a:ext cx="1905000" cy="457200"/>
          </a:xfrm>
        </p:spPr>
        <p:txBody>
          <a:bodyPr/>
          <a:lstStyle>
            <a:lvl1pPr>
              <a:defRPr/>
            </a:lvl1pPr>
          </a:lstStyle>
          <a:p>
            <a:endParaRPr lang="en-US">
              <a:solidFill>
                <a:srgbClr val="EAEAEA"/>
              </a:solidFill>
            </a:endParaRPr>
          </a:p>
        </p:txBody>
      </p:sp>
      <p:sp>
        <p:nvSpPr>
          <p:cNvPr id="39947" name="Rectangle 1035"/>
          <p:cNvSpPr>
            <a:spLocks noGrp="1" noChangeArrowheads="1"/>
          </p:cNvSpPr>
          <p:nvPr>
            <p:ph type="ftr" sz="quarter" idx="3"/>
          </p:nvPr>
        </p:nvSpPr>
        <p:spPr>
          <a:xfrm>
            <a:off x="3136900" y="6154738"/>
            <a:ext cx="2895600" cy="457200"/>
          </a:xfrm>
        </p:spPr>
        <p:txBody>
          <a:bodyPr/>
          <a:lstStyle>
            <a:lvl1pPr>
              <a:defRPr/>
            </a:lvl1pPr>
          </a:lstStyle>
          <a:p>
            <a:endParaRPr lang="en-US">
              <a:solidFill>
                <a:srgbClr val="EAEAEA"/>
              </a:solidFill>
            </a:endParaRPr>
          </a:p>
        </p:txBody>
      </p:sp>
      <p:sp>
        <p:nvSpPr>
          <p:cNvPr id="39948" name="Rectangle 1036"/>
          <p:cNvSpPr>
            <a:spLocks noGrp="1" noChangeArrowheads="1"/>
          </p:cNvSpPr>
          <p:nvPr>
            <p:ph type="sldNum" sz="quarter" idx="4"/>
          </p:nvPr>
        </p:nvSpPr>
        <p:spPr>
          <a:xfrm>
            <a:off x="6565900" y="6154738"/>
            <a:ext cx="1905000" cy="457200"/>
          </a:xfrm>
        </p:spPr>
        <p:txBody>
          <a:bodyPr/>
          <a:lstStyle>
            <a:lvl1pPr>
              <a:defRPr/>
            </a:lvl1pPr>
          </a:lstStyle>
          <a:p>
            <a:fld id="{CF650A0C-3F07-4797-970E-72AD171EB234}" type="slidenum">
              <a:rPr lang="en-US">
                <a:solidFill>
                  <a:srgbClr val="EAEAEA"/>
                </a:solidFill>
              </a:rPr>
              <a:pPr/>
              <a:t>‹#›</a:t>
            </a:fld>
            <a:endParaRPr lang="en-US">
              <a:solidFill>
                <a:srgbClr val="EAEAEA"/>
              </a:solidFill>
            </a:endParaRPr>
          </a:p>
        </p:txBody>
      </p:sp>
      <p:grpSp>
        <p:nvGrpSpPr>
          <p:cNvPr id="39949" name="Group 1037"/>
          <p:cNvGrpSpPr>
            <a:grpSpLocks/>
          </p:cNvGrpSpPr>
          <p:nvPr/>
        </p:nvGrpSpPr>
        <p:grpSpPr bwMode="auto">
          <a:xfrm>
            <a:off x="609600" y="3324225"/>
            <a:ext cx="8001000" cy="374650"/>
            <a:chOff x="384" y="2094"/>
            <a:chExt cx="5040" cy="236"/>
          </a:xfrm>
        </p:grpSpPr>
        <p:sp>
          <p:nvSpPr>
            <p:cNvPr id="39950" name="Rectangle 1038"/>
            <p:cNvSpPr>
              <a:spLocks noChangeArrowheads="1"/>
            </p:cNvSpPr>
            <p:nvPr/>
          </p:nvSpPr>
          <p:spPr bwMode="auto">
            <a:xfrm>
              <a:off x="384" y="2186"/>
              <a:ext cx="5040" cy="144"/>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9951" name="Rectangle 1039"/>
            <p:cNvSpPr>
              <a:spLocks noChangeArrowheads="1"/>
            </p:cNvSpPr>
            <p:nvPr/>
          </p:nvSpPr>
          <p:spPr bwMode="auto">
            <a:xfrm>
              <a:off x="388" y="2094"/>
              <a:ext cx="4941" cy="175"/>
            </a:xfrm>
            <a:prstGeom prst="rect">
              <a:avLst/>
            </a:prstGeom>
            <a:gradFill rotWithShape="0">
              <a:gsLst>
                <a:gs pos="0">
                  <a:srgbClr val="E6DCAC"/>
                </a:gs>
                <a:gs pos="12000">
                  <a:srgbClr val="E6D78A"/>
                </a:gs>
                <a:gs pos="30000">
                  <a:srgbClr val="C7AC4C"/>
                </a:gs>
                <a:gs pos="45000">
                  <a:srgbClr val="E6D78A"/>
                </a:gs>
                <a:gs pos="77000">
                  <a:srgbClr val="C7AC4C"/>
                </a:gs>
                <a:gs pos="100000">
                  <a:srgbClr val="E6DCAC"/>
                </a:gs>
              </a:gsLst>
              <a:lin ang="2700000" scaled="1"/>
            </a:gradFill>
            <a:ln w="12700">
              <a:solidFill>
                <a:schemeClr val="fo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9952" name="Line 1040"/>
            <p:cNvSpPr>
              <a:spLocks noChangeShapeType="1"/>
            </p:cNvSpPr>
            <p:nvPr/>
          </p:nvSpPr>
          <p:spPr bwMode="auto">
            <a:xfrm>
              <a:off x="392" y="2138"/>
              <a:ext cx="4939"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9953" name="Line 1041"/>
            <p:cNvSpPr>
              <a:spLocks noChangeShapeType="1"/>
            </p:cNvSpPr>
            <p:nvPr/>
          </p:nvSpPr>
          <p:spPr bwMode="auto">
            <a:xfrm>
              <a:off x="392" y="2186"/>
              <a:ext cx="4939"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9954" name="Line 1042"/>
            <p:cNvSpPr>
              <a:spLocks noChangeShapeType="1"/>
            </p:cNvSpPr>
            <p:nvPr/>
          </p:nvSpPr>
          <p:spPr bwMode="auto">
            <a:xfrm>
              <a:off x="392" y="2234"/>
              <a:ext cx="4939" cy="0"/>
            </a:xfrm>
            <a:prstGeom prst="line">
              <a:avLst/>
            </a:prstGeom>
            <a:noFill/>
            <a:ln w="12700">
              <a:solidFill>
                <a:schemeClr val="folHlink"/>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9955" name="Line 1043"/>
            <p:cNvSpPr>
              <a:spLocks noChangeShapeType="1"/>
            </p:cNvSpPr>
            <p:nvPr/>
          </p:nvSpPr>
          <p:spPr bwMode="auto">
            <a:xfrm>
              <a:off x="392" y="2129"/>
              <a:ext cx="4939" cy="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9956" name="Line 1044"/>
            <p:cNvSpPr>
              <a:spLocks noChangeShapeType="1"/>
            </p:cNvSpPr>
            <p:nvPr/>
          </p:nvSpPr>
          <p:spPr bwMode="auto">
            <a:xfrm>
              <a:off x="392" y="2177"/>
              <a:ext cx="4939" cy="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9957" name="Line 1045"/>
            <p:cNvSpPr>
              <a:spLocks noChangeShapeType="1"/>
            </p:cNvSpPr>
            <p:nvPr/>
          </p:nvSpPr>
          <p:spPr bwMode="auto">
            <a:xfrm>
              <a:off x="392" y="2225"/>
              <a:ext cx="4939" cy="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grpSp>
    </p:spTree>
    <p:extLst>
      <p:ext uri="{BB962C8B-B14F-4D97-AF65-F5344CB8AC3E}">
        <p14:creationId xmlns:p14="http://schemas.microsoft.com/office/powerpoint/2010/main" xmlns="" val="14151414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solidFill>
                  <a:schemeClr val="tx1">
                    <a:lumMod val="10000"/>
                  </a:schemeClr>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solidFill>
                  <a:schemeClr val="tx1">
                    <a:lumMod val="10000"/>
                  </a:schemeClr>
                </a:solidFill>
                <a:latin typeface="Arial" panose="020B0604020202020204" pitchFamily="34" charset="0"/>
                <a:cs typeface="Arial" panose="020B0604020202020204" pitchFamily="34" charset="0"/>
              </a:defRPr>
            </a:lvl1pPr>
            <a:lvl2pPr>
              <a:defRPr sz="2400">
                <a:solidFill>
                  <a:schemeClr val="tx1">
                    <a:lumMod val="10000"/>
                  </a:schemeClr>
                </a:solidFill>
                <a:latin typeface="Arial" panose="020B0604020202020204" pitchFamily="34" charset="0"/>
                <a:cs typeface="Arial" panose="020B0604020202020204" pitchFamily="34" charset="0"/>
              </a:defRPr>
            </a:lvl2pPr>
            <a:lvl3pPr>
              <a:defRPr sz="2400">
                <a:solidFill>
                  <a:schemeClr val="tx1">
                    <a:lumMod val="10000"/>
                  </a:schemeClr>
                </a:solidFill>
                <a:latin typeface="Arial" panose="020B0604020202020204" pitchFamily="34" charset="0"/>
                <a:cs typeface="Arial" panose="020B0604020202020204" pitchFamily="34" charset="0"/>
              </a:defRPr>
            </a:lvl3pPr>
            <a:lvl4pPr>
              <a:defRPr sz="2400">
                <a:solidFill>
                  <a:schemeClr val="tx1">
                    <a:lumMod val="10000"/>
                  </a:schemeClr>
                </a:solidFill>
                <a:latin typeface="Arial" panose="020B0604020202020204" pitchFamily="34" charset="0"/>
                <a:cs typeface="Arial" panose="020B0604020202020204" pitchFamily="34" charset="0"/>
              </a:defRPr>
            </a:lvl4pPr>
            <a:lvl5pPr>
              <a:defRPr sz="2400">
                <a:solidFill>
                  <a:schemeClr val="tx1">
                    <a:lumMod val="10000"/>
                  </a:schemeClr>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solidFill>
                <a:srgbClr val="EAEAEA"/>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EAEAEA"/>
              </a:solidFill>
            </a:endParaRPr>
          </a:p>
        </p:txBody>
      </p:sp>
      <p:sp>
        <p:nvSpPr>
          <p:cNvPr id="6" name="Slide Number Placeholder 5"/>
          <p:cNvSpPr>
            <a:spLocks noGrp="1"/>
          </p:cNvSpPr>
          <p:nvPr>
            <p:ph type="sldNum" sz="quarter" idx="12"/>
          </p:nvPr>
        </p:nvSpPr>
        <p:spPr/>
        <p:txBody>
          <a:bodyPr/>
          <a:lstStyle>
            <a:lvl1pPr>
              <a:defRPr/>
            </a:lvl1pPr>
          </a:lstStyle>
          <a:p>
            <a:fld id="{5A05B3F8-B378-4581-A3AA-633C9B28D0D2}"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xmlns="" val="19115787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EAEAEA"/>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EAEAEA"/>
              </a:solidFill>
            </a:endParaRPr>
          </a:p>
        </p:txBody>
      </p:sp>
      <p:sp>
        <p:nvSpPr>
          <p:cNvPr id="6" name="Slide Number Placeholder 5"/>
          <p:cNvSpPr>
            <a:spLocks noGrp="1"/>
          </p:cNvSpPr>
          <p:nvPr>
            <p:ph type="sldNum" sz="quarter" idx="12"/>
          </p:nvPr>
        </p:nvSpPr>
        <p:spPr/>
        <p:txBody>
          <a:bodyPr/>
          <a:lstStyle>
            <a:lvl1pPr>
              <a:defRPr/>
            </a:lvl1pPr>
          </a:lstStyle>
          <a:p>
            <a:fld id="{4C1BE7AA-2430-4F71-B40D-3A7343385CBD}"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xmlns="" val="26905562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98500" y="1665288"/>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0900" y="1665288"/>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EAEAEA"/>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EAEAEA"/>
              </a:solidFill>
            </a:endParaRPr>
          </a:p>
        </p:txBody>
      </p:sp>
      <p:sp>
        <p:nvSpPr>
          <p:cNvPr id="7" name="Slide Number Placeholder 6"/>
          <p:cNvSpPr>
            <a:spLocks noGrp="1"/>
          </p:cNvSpPr>
          <p:nvPr>
            <p:ph type="sldNum" sz="quarter" idx="12"/>
          </p:nvPr>
        </p:nvSpPr>
        <p:spPr/>
        <p:txBody>
          <a:bodyPr/>
          <a:lstStyle>
            <a:lvl1pPr>
              <a:defRPr/>
            </a:lvl1pPr>
          </a:lstStyle>
          <a:p>
            <a:fld id="{C32B37BB-A410-464A-AC57-B381DE76979C}"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xmlns="" val="1568701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EAEAEA"/>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EAEAEA"/>
              </a:solidFill>
            </a:endParaRPr>
          </a:p>
        </p:txBody>
      </p:sp>
      <p:sp>
        <p:nvSpPr>
          <p:cNvPr id="9" name="Slide Number Placeholder 8"/>
          <p:cNvSpPr>
            <a:spLocks noGrp="1"/>
          </p:cNvSpPr>
          <p:nvPr>
            <p:ph type="sldNum" sz="quarter" idx="12"/>
          </p:nvPr>
        </p:nvSpPr>
        <p:spPr/>
        <p:txBody>
          <a:bodyPr/>
          <a:lstStyle>
            <a:lvl1pPr>
              <a:defRPr/>
            </a:lvl1pPr>
          </a:lstStyle>
          <a:p>
            <a:fld id="{212CC958-DDA1-4C0F-8B06-69EE83143647}"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xmlns="" val="41804764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EAEAEA"/>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EAEAEA"/>
              </a:solidFill>
            </a:endParaRPr>
          </a:p>
        </p:txBody>
      </p:sp>
      <p:sp>
        <p:nvSpPr>
          <p:cNvPr id="5" name="Slide Number Placeholder 4"/>
          <p:cNvSpPr>
            <a:spLocks noGrp="1"/>
          </p:cNvSpPr>
          <p:nvPr>
            <p:ph type="sldNum" sz="quarter" idx="12"/>
          </p:nvPr>
        </p:nvSpPr>
        <p:spPr/>
        <p:txBody>
          <a:bodyPr/>
          <a:lstStyle>
            <a:lvl1pPr>
              <a:defRPr/>
            </a:lvl1pPr>
          </a:lstStyle>
          <a:p>
            <a:fld id="{9DD63187-5ADB-4D10-BAA4-53A4EC752C7F}"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xmlns="" val="483786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EAEAEA"/>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EAEAEA"/>
              </a:solidFill>
            </a:endParaRPr>
          </a:p>
        </p:txBody>
      </p:sp>
      <p:sp>
        <p:nvSpPr>
          <p:cNvPr id="4" name="Slide Number Placeholder 3"/>
          <p:cNvSpPr>
            <a:spLocks noGrp="1"/>
          </p:cNvSpPr>
          <p:nvPr>
            <p:ph type="sldNum" sz="quarter" idx="12"/>
          </p:nvPr>
        </p:nvSpPr>
        <p:spPr/>
        <p:txBody>
          <a:bodyPr/>
          <a:lstStyle>
            <a:lvl1pPr>
              <a:defRPr/>
            </a:lvl1pPr>
          </a:lstStyle>
          <a:p>
            <a:fld id="{2ABEBB83-F682-4792-BDD3-0D1A1D49D667}"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xmlns="" val="21300058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EAEAEA"/>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EAEAEA"/>
              </a:solidFill>
            </a:endParaRPr>
          </a:p>
        </p:txBody>
      </p:sp>
      <p:sp>
        <p:nvSpPr>
          <p:cNvPr id="7" name="Slide Number Placeholder 6"/>
          <p:cNvSpPr>
            <a:spLocks noGrp="1"/>
          </p:cNvSpPr>
          <p:nvPr>
            <p:ph type="sldNum" sz="quarter" idx="12"/>
          </p:nvPr>
        </p:nvSpPr>
        <p:spPr/>
        <p:txBody>
          <a:bodyPr/>
          <a:lstStyle>
            <a:lvl1pPr>
              <a:defRPr/>
            </a:lvl1pPr>
          </a:lstStyle>
          <a:p>
            <a:fld id="{30636410-75F6-4569-8544-229FEF5D998A}"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xmlns="" val="18956898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EAEAEA"/>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EAEAEA"/>
              </a:solidFill>
            </a:endParaRPr>
          </a:p>
        </p:txBody>
      </p:sp>
      <p:sp>
        <p:nvSpPr>
          <p:cNvPr id="7" name="Slide Number Placeholder 6"/>
          <p:cNvSpPr>
            <a:spLocks noGrp="1"/>
          </p:cNvSpPr>
          <p:nvPr>
            <p:ph type="sldNum" sz="quarter" idx="12"/>
          </p:nvPr>
        </p:nvSpPr>
        <p:spPr/>
        <p:txBody>
          <a:bodyPr/>
          <a:lstStyle>
            <a:lvl1pPr>
              <a:defRPr/>
            </a:lvl1pPr>
          </a:lstStyle>
          <a:p>
            <a:fld id="{7256833C-4D65-4F25-BBB2-1FC2E401CE36}"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xmlns="" val="32496572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EAEAEA"/>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EAEAEA"/>
              </a:solidFill>
            </a:endParaRPr>
          </a:p>
        </p:txBody>
      </p:sp>
      <p:sp>
        <p:nvSpPr>
          <p:cNvPr id="6" name="Slide Number Placeholder 5"/>
          <p:cNvSpPr>
            <a:spLocks noGrp="1"/>
          </p:cNvSpPr>
          <p:nvPr>
            <p:ph type="sldNum" sz="quarter" idx="12"/>
          </p:nvPr>
        </p:nvSpPr>
        <p:spPr/>
        <p:txBody>
          <a:bodyPr/>
          <a:lstStyle>
            <a:lvl1pPr>
              <a:defRPr/>
            </a:lvl1pPr>
          </a:lstStyle>
          <a:p>
            <a:fld id="{B3C6E9C5-D105-4215-A66A-1F428A29314F}"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xmlns="" val="37444280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4625" y="350838"/>
            <a:ext cx="1946275" cy="5429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50838"/>
            <a:ext cx="5686425" cy="5429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EAEAEA"/>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EAEAEA"/>
              </a:solidFill>
            </a:endParaRPr>
          </a:p>
        </p:txBody>
      </p:sp>
      <p:sp>
        <p:nvSpPr>
          <p:cNvPr id="6" name="Slide Number Placeholder 5"/>
          <p:cNvSpPr>
            <a:spLocks noGrp="1"/>
          </p:cNvSpPr>
          <p:nvPr>
            <p:ph type="sldNum" sz="quarter" idx="12"/>
          </p:nvPr>
        </p:nvSpPr>
        <p:spPr/>
        <p:txBody>
          <a:bodyPr/>
          <a:lstStyle>
            <a:lvl1pPr>
              <a:defRPr/>
            </a:lvl1pPr>
          </a:lstStyle>
          <a:p>
            <a:fld id="{028B3A7B-B403-45A3-963A-0F38F1DE37E4}"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xmlns="" val="4019811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228600"/>
            <a:ext cx="8382000"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81000" y="1524000"/>
            <a:ext cx="8458200"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auto">
          <a:xfrm>
            <a:off x="8153400" y="6553200"/>
            <a:ext cx="9906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F7B517C-7475-4E5F-B3AD-15313DC008C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ftr="0" dt="0"/>
  <p:txStyles>
    <p:titleStyle>
      <a:lvl1pPr algn="ctr" rtl="0" fontAlgn="base">
        <a:spcBef>
          <a:spcPct val="0"/>
        </a:spcBef>
        <a:spcAft>
          <a:spcPct val="0"/>
        </a:spcAft>
        <a:defRPr sz="4400" kern="1200">
          <a:solidFill>
            <a:srgbClr val="666699"/>
          </a:solidFill>
          <a:latin typeface="+mj-lt"/>
          <a:ea typeface="+mj-ea"/>
          <a:cs typeface="+mj-cs"/>
        </a:defRPr>
      </a:lvl1pPr>
      <a:lvl2pPr algn="ctr" rtl="0" fontAlgn="base">
        <a:spcBef>
          <a:spcPct val="0"/>
        </a:spcBef>
        <a:spcAft>
          <a:spcPct val="0"/>
        </a:spcAft>
        <a:defRPr sz="4400">
          <a:solidFill>
            <a:srgbClr val="666699"/>
          </a:solidFill>
          <a:latin typeface="Garamond" panose="02020404030301010803" pitchFamily="18" charset="0"/>
        </a:defRPr>
      </a:lvl2pPr>
      <a:lvl3pPr algn="ctr" rtl="0" fontAlgn="base">
        <a:spcBef>
          <a:spcPct val="0"/>
        </a:spcBef>
        <a:spcAft>
          <a:spcPct val="0"/>
        </a:spcAft>
        <a:defRPr sz="4400">
          <a:solidFill>
            <a:srgbClr val="666699"/>
          </a:solidFill>
          <a:latin typeface="Garamond" panose="02020404030301010803" pitchFamily="18" charset="0"/>
        </a:defRPr>
      </a:lvl3pPr>
      <a:lvl4pPr algn="ctr" rtl="0" fontAlgn="base">
        <a:spcBef>
          <a:spcPct val="0"/>
        </a:spcBef>
        <a:spcAft>
          <a:spcPct val="0"/>
        </a:spcAft>
        <a:defRPr sz="4400">
          <a:solidFill>
            <a:srgbClr val="666699"/>
          </a:solidFill>
          <a:latin typeface="Garamond" panose="02020404030301010803" pitchFamily="18" charset="0"/>
        </a:defRPr>
      </a:lvl4pPr>
      <a:lvl5pPr algn="ctr" rtl="0" fontAlgn="base">
        <a:spcBef>
          <a:spcPct val="0"/>
        </a:spcBef>
        <a:spcAft>
          <a:spcPct val="0"/>
        </a:spcAft>
        <a:defRPr sz="4400">
          <a:solidFill>
            <a:srgbClr val="666699"/>
          </a:solidFill>
          <a:latin typeface="Garamond" panose="02020404030301010803" pitchFamily="18" charset="0"/>
        </a:defRPr>
      </a:lvl5pPr>
      <a:lvl6pPr marL="457200" algn="ctr" rtl="0" fontAlgn="base">
        <a:spcBef>
          <a:spcPct val="0"/>
        </a:spcBef>
        <a:spcAft>
          <a:spcPct val="0"/>
        </a:spcAft>
        <a:defRPr sz="4400">
          <a:solidFill>
            <a:srgbClr val="666699"/>
          </a:solidFill>
          <a:latin typeface="Garamond" panose="02020404030301010803" pitchFamily="18" charset="0"/>
        </a:defRPr>
      </a:lvl6pPr>
      <a:lvl7pPr marL="914400" algn="ctr" rtl="0" fontAlgn="base">
        <a:spcBef>
          <a:spcPct val="0"/>
        </a:spcBef>
        <a:spcAft>
          <a:spcPct val="0"/>
        </a:spcAft>
        <a:defRPr sz="4400">
          <a:solidFill>
            <a:srgbClr val="666699"/>
          </a:solidFill>
          <a:latin typeface="Garamond" panose="02020404030301010803" pitchFamily="18" charset="0"/>
        </a:defRPr>
      </a:lvl7pPr>
      <a:lvl8pPr marL="1371600" algn="ctr" rtl="0" fontAlgn="base">
        <a:spcBef>
          <a:spcPct val="0"/>
        </a:spcBef>
        <a:spcAft>
          <a:spcPct val="0"/>
        </a:spcAft>
        <a:defRPr sz="4400">
          <a:solidFill>
            <a:srgbClr val="666699"/>
          </a:solidFill>
          <a:latin typeface="Garamond" panose="02020404030301010803" pitchFamily="18" charset="0"/>
        </a:defRPr>
      </a:lvl8pPr>
      <a:lvl9pPr marL="1828800" algn="ctr" rtl="0" fontAlgn="base">
        <a:spcBef>
          <a:spcPct val="0"/>
        </a:spcBef>
        <a:spcAft>
          <a:spcPct val="0"/>
        </a:spcAft>
        <a:defRPr sz="4400">
          <a:solidFill>
            <a:srgbClr val="666699"/>
          </a:solidFill>
          <a:latin typeface="Garamond" panose="02020404030301010803" pitchFamily="18" charset="0"/>
        </a:defRPr>
      </a:lvl9pPr>
    </p:titleStyle>
    <p:bodyStyle>
      <a:lvl1pPr marL="342900" indent="-342900" algn="l" rtl="0" fontAlgn="base">
        <a:spcBef>
          <a:spcPct val="20000"/>
        </a:spcBef>
        <a:spcAft>
          <a:spcPct val="0"/>
        </a:spcAft>
        <a:buClr>
          <a:srgbClr val="666699"/>
        </a:buClr>
        <a:buFont typeface="Wingdings" panose="05000000000000000000" pitchFamily="2" charset="2"/>
        <a:buChar char="§"/>
        <a:defRPr sz="2800" kern="1200">
          <a:solidFill>
            <a:schemeClr val="tx1"/>
          </a:solidFill>
          <a:latin typeface="+mn-lt"/>
          <a:ea typeface="+mn-ea"/>
          <a:cs typeface="+mn-cs"/>
        </a:defRPr>
      </a:lvl1pPr>
      <a:lvl2pPr marL="742950" indent="-285750" algn="l" rtl="0" fontAlgn="base">
        <a:spcBef>
          <a:spcPct val="20000"/>
        </a:spcBef>
        <a:spcAft>
          <a:spcPct val="0"/>
        </a:spcAft>
        <a:buClr>
          <a:srgbClr val="666699"/>
        </a:buClr>
        <a:buFont typeface="Wingdings" panose="05000000000000000000" pitchFamily="2" charset="2"/>
        <a:buChar char="§"/>
        <a:defRPr sz="2600" kern="1200">
          <a:solidFill>
            <a:schemeClr val="tx1"/>
          </a:solidFill>
          <a:latin typeface="+mn-lt"/>
          <a:ea typeface="+mn-ea"/>
          <a:cs typeface="+mn-cs"/>
        </a:defRPr>
      </a:lvl2pPr>
      <a:lvl3pPr marL="1143000" indent="-228600" algn="l" rtl="0" fontAlgn="base">
        <a:spcBef>
          <a:spcPct val="20000"/>
        </a:spcBef>
        <a:spcAft>
          <a:spcPct val="0"/>
        </a:spcAft>
        <a:buClr>
          <a:srgbClr val="666699"/>
        </a:buClr>
        <a:buFont typeface="Wingdings" panose="05000000000000000000" pitchFamily="2" charset="2"/>
        <a:buChar char="§"/>
        <a:defRPr sz="2400" kern="1200">
          <a:solidFill>
            <a:schemeClr val="tx1"/>
          </a:solidFill>
          <a:latin typeface="+mn-lt"/>
          <a:ea typeface="+mn-ea"/>
          <a:cs typeface="+mn-cs"/>
        </a:defRPr>
      </a:lvl3pPr>
      <a:lvl4pPr marL="1600200" indent="-228600" algn="l" rtl="0" fontAlgn="base">
        <a:spcBef>
          <a:spcPct val="20000"/>
        </a:spcBef>
        <a:spcAft>
          <a:spcPct val="0"/>
        </a:spcAft>
        <a:buClr>
          <a:srgbClr val="666699"/>
        </a:buClr>
        <a:buFont typeface="Wingdings" panose="05000000000000000000" pitchFamily="2" charset="2"/>
        <a:buChar char="§"/>
        <a:defRPr sz="2200" kern="1200">
          <a:solidFill>
            <a:schemeClr val="tx1"/>
          </a:solidFill>
          <a:latin typeface="+mn-lt"/>
          <a:ea typeface="+mn-ea"/>
          <a:cs typeface="+mn-cs"/>
        </a:defRPr>
      </a:lvl4pPr>
      <a:lvl5pPr marL="2057400" indent="-228600" algn="l" rtl="0" fontAlgn="base">
        <a:spcBef>
          <a:spcPct val="20000"/>
        </a:spcBef>
        <a:spcAft>
          <a:spcPct val="0"/>
        </a:spcAft>
        <a:buClr>
          <a:srgbClr val="666699"/>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54307" name="Rectangle 3"/>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54308" name="AutoShape 4"/>
          <p:cNvSpPr>
            <a:spLocks noChangeArrowheads="1"/>
          </p:cNvSpPr>
          <p:nvPr/>
        </p:nvSpPr>
        <p:spPr bwMode="auto">
          <a:xfrm>
            <a:off x="609600" y="1566863"/>
            <a:ext cx="7958138" cy="109537"/>
          </a:xfrm>
          <a:custGeom>
            <a:avLst/>
            <a:gdLst>
              <a:gd name="G0" fmla="+- 585 0 0"/>
              <a:gd name="T0" fmla="*/ 0 w 1000"/>
              <a:gd name="T1" fmla="*/ 0 h 1000"/>
              <a:gd name="T2" fmla="*/ 585 w 1000"/>
              <a:gd name="T3" fmla="*/ 0 h 1000"/>
              <a:gd name="T4" fmla="*/ 585 w 1000"/>
              <a:gd name="T5" fmla="*/ 1000 h 1000"/>
              <a:gd name="T6" fmla="*/ 0 w 1000"/>
              <a:gd name="T7" fmla="*/ 1000 h 1000"/>
              <a:gd name="T8" fmla="*/ 0 w 1000"/>
              <a:gd name="T9" fmla="*/ 0 h 1000"/>
              <a:gd name="T10" fmla="*/ 1000 w 1000"/>
              <a:gd name="T11" fmla="*/ 0 h 1000"/>
            </a:gdLst>
            <a:ahLst/>
            <a:cxnLst>
              <a:cxn ang="0">
                <a:pos x="T0" y="T1"/>
              </a:cxn>
              <a:cxn ang="0">
                <a:pos x="T2" y="T3"/>
              </a:cxn>
              <a:cxn ang="0">
                <a:pos x="T4" y="T5"/>
              </a:cxn>
              <a:cxn ang="0">
                <a:pos x="T6" y="T7"/>
              </a:cxn>
              <a:cxn ang="0">
                <a:pos x="T8" y="T9"/>
              </a:cxn>
              <a:cxn ang="0">
                <a:pos x="T10" y="T11"/>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US"/>
          </a:p>
        </p:txBody>
      </p:sp>
      <p:sp>
        <p:nvSpPr>
          <p:cNvPr id="354309"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4310" name="Rectangle 6"/>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mn-lt"/>
              </a:defRPr>
            </a:lvl1pPr>
          </a:lstStyle>
          <a:p>
            <a:endParaRPr lang="en-US"/>
          </a:p>
        </p:txBody>
      </p:sp>
      <p:sp>
        <p:nvSpPr>
          <p:cNvPr id="354311" name="Rectangle 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atin typeface="+mn-lt"/>
              </a:defRPr>
            </a:lvl1pPr>
          </a:lstStyle>
          <a:p>
            <a:r>
              <a:rPr lang="en-US"/>
              <a:t>Information Technology Project Management, Fourth Edition</a:t>
            </a:r>
          </a:p>
        </p:txBody>
      </p:sp>
      <p:sp>
        <p:nvSpPr>
          <p:cNvPr id="354312" name="Rectangle 8"/>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mn-lt"/>
              </a:defRPr>
            </a:lvl1pPr>
          </a:lstStyle>
          <a:p>
            <a:fld id="{660A90C0-C600-463B-B167-69E04A9F0FB6}"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dt="0"/>
  <p:txStyles>
    <p:titleStyle>
      <a:lvl1pPr algn="l" rtl="0" fontAlgn="base">
        <a:spcBef>
          <a:spcPct val="0"/>
        </a:spcBef>
        <a:spcAft>
          <a:spcPct val="0"/>
        </a:spcAft>
        <a:defRPr sz="3800" kern="1200">
          <a:solidFill>
            <a:schemeClr val="tx2"/>
          </a:solidFill>
          <a:latin typeface="+mj-lt"/>
          <a:ea typeface="+mj-ea"/>
          <a:cs typeface="+mj-cs"/>
        </a:defRPr>
      </a:lvl1pPr>
      <a:lvl2pPr algn="l" rtl="0" fontAlgn="base">
        <a:spcBef>
          <a:spcPct val="0"/>
        </a:spcBef>
        <a:spcAft>
          <a:spcPct val="0"/>
        </a:spcAft>
        <a:defRPr sz="3800">
          <a:solidFill>
            <a:schemeClr val="tx2"/>
          </a:solidFill>
          <a:latin typeface="Verdana" panose="020B0604030504040204" pitchFamily="34" charset="0"/>
        </a:defRPr>
      </a:lvl2pPr>
      <a:lvl3pPr algn="l" rtl="0" fontAlgn="base">
        <a:spcBef>
          <a:spcPct val="0"/>
        </a:spcBef>
        <a:spcAft>
          <a:spcPct val="0"/>
        </a:spcAft>
        <a:defRPr sz="3800">
          <a:solidFill>
            <a:schemeClr val="tx2"/>
          </a:solidFill>
          <a:latin typeface="Verdana" panose="020B0604030504040204" pitchFamily="34" charset="0"/>
        </a:defRPr>
      </a:lvl3pPr>
      <a:lvl4pPr algn="l" rtl="0" fontAlgn="base">
        <a:spcBef>
          <a:spcPct val="0"/>
        </a:spcBef>
        <a:spcAft>
          <a:spcPct val="0"/>
        </a:spcAft>
        <a:defRPr sz="3800">
          <a:solidFill>
            <a:schemeClr val="tx2"/>
          </a:solidFill>
          <a:latin typeface="Verdana" panose="020B0604030504040204" pitchFamily="34" charset="0"/>
        </a:defRPr>
      </a:lvl4pPr>
      <a:lvl5pPr algn="l" rtl="0" fontAlgn="base">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p:titleStyle>
    <p:bodyStyle>
      <a:lvl1pPr marL="469900" indent="-469900" algn="l" rtl="0" fontAlgn="base">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A8569E8E-D19A-4E17-AF12-8BDF758EA387}" type="datetimeFigureOut">
              <a:rPr lang="en-US" smtClean="0">
                <a:solidFill>
                  <a:prstClr val="black">
                    <a:tint val="75000"/>
                  </a:prstClr>
                </a:solidFill>
                <a:latin typeface="Calibri" panose="020F0502020204030204"/>
              </a:rPr>
              <a:pPr fontAlgn="auto">
                <a:spcBef>
                  <a:spcPts val="0"/>
                </a:spcBef>
                <a:spcAft>
                  <a:spcPts val="0"/>
                </a:spcAft>
              </a:pPr>
              <a:t>07-Jun-13</a:t>
            </a:fld>
            <a:endParaRPr 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238D0AF9-9DB1-4F64-86E5-61360F186083}" type="slidenum">
              <a:rPr lang="en-US" smtClean="0">
                <a:solidFill>
                  <a:prstClr val="black">
                    <a:tint val="75000"/>
                  </a:prstClr>
                </a:solidFill>
                <a:latin typeface="Calibri" panose="020F0502020204030204"/>
              </a:rPr>
              <a:pPr fontAlgn="auto">
                <a:spcBef>
                  <a:spcPts val="0"/>
                </a:spcBef>
                <a:spcAft>
                  <a:spcPts val="0"/>
                </a:spcAft>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xmlns="" val="5942294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38914" name="Group 1026"/>
          <p:cNvGrpSpPr>
            <a:grpSpLocks/>
          </p:cNvGrpSpPr>
          <p:nvPr/>
        </p:nvGrpSpPr>
        <p:grpSpPr bwMode="auto">
          <a:xfrm>
            <a:off x="-38100" y="-12700"/>
            <a:ext cx="9239250" cy="6940550"/>
            <a:chOff x="-12" y="-10"/>
            <a:chExt cx="5820" cy="4372"/>
          </a:xfrm>
        </p:grpSpPr>
        <p:sp>
          <p:nvSpPr>
            <p:cNvPr id="38915" name="Rectangle 1027"/>
            <p:cNvSpPr>
              <a:spLocks noChangeArrowheads="1"/>
            </p:cNvSpPr>
            <p:nvPr userDrawn="1"/>
          </p:nvSpPr>
          <p:spPr bwMode="invGray">
            <a:xfrm>
              <a:off x="5520" y="-8"/>
              <a:ext cx="287" cy="4364"/>
            </a:xfrm>
            <a:prstGeom prst="rect">
              <a:avLst/>
            </a:prstGeom>
            <a:gradFill rotWithShape="0">
              <a:gsLst>
                <a:gs pos="0">
                  <a:schemeClr val="bg2"/>
                </a:gs>
                <a:gs pos="100000">
                  <a:srgbClr val="00660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8916" name="Rectangle 1028"/>
            <p:cNvSpPr>
              <a:spLocks noChangeArrowheads="1"/>
            </p:cNvSpPr>
            <p:nvPr userDrawn="1"/>
          </p:nvSpPr>
          <p:spPr bwMode="invGray">
            <a:xfrm>
              <a:off x="-8" y="-8"/>
              <a:ext cx="288" cy="4368"/>
            </a:xfrm>
            <a:prstGeom prst="rect">
              <a:avLst/>
            </a:prstGeom>
            <a:gradFill rotWithShape="0">
              <a:gsLst>
                <a:gs pos="0">
                  <a:srgbClr val="006600"/>
                </a:gs>
                <a:gs pos="100000">
                  <a:schemeClr val="bg2"/>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8917" name="AutoShape 1029"/>
            <p:cNvSpPr>
              <a:spLocks noChangeArrowheads="1"/>
            </p:cNvSpPr>
            <p:nvPr userDrawn="1"/>
          </p:nvSpPr>
          <p:spPr bwMode="invGray">
            <a:xfrm rot="-10800000" flipH="1" flipV="1">
              <a:off x="2" y="-10"/>
              <a:ext cx="5798" cy="288"/>
            </a:xfrm>
            <a:custGeom>
              <a:avLst/>
              <a:gdLst>
                <a:gd name="G0" fmla="+- 1089 0 0"/>
                <a:gd name="G1" fmla="+- 21600 0 1089"/>
                <a:gd name="G2" fmla="*/ 1089 1 2"/>
                <a:gd name="G3" fmla="+- 21600 0 G2"/>
                <a:gd name="G4" fmla="+/ 1089 21600 2"/>
                <a:gd name="G5" fmla="+/ G1 0 2"/>
                <a:gd name="G6" fmla="*/ 21600 21600 1089"/>
                <a:gd name="G7" fmla="*/ G6 1 2"/>
                <a:gd name="G8" fmla="+- 21600 0 G7"/>
                <a:gd name="G9" fmla="*/ 21600 1 2"/>
                <a:gd name="G10" fmla="+- 1089 0 G9"/>
                <a:gd name="G11" fmla="?: G10 G8 0"/>
                <a:gd name="G12" fmla="?: G10 G7 21600"/>
                <a:gd name="T0" fmla="*/ 21055 w 21600"/>
                <a:gd name="T1" fmla="*/ 10800 h 21600"/>
                <a:gd name="T2" fmla="*/ 10800 w 21600"/>
                <a:gd name="T3" fmla="*/ 21600 h 21600"/>
                <a:gd name="T4" fmla="*/ 545 w 21600"/>
                <a:gd name="T5" fmla="*/ 10800 h 21600"/>
                <a:gd name="T6" fmla="*/ 10800 w 21600"/>
                <a:gd name="T7" fmla="*/ 0 h 21600"/>
                <a:gd name="T8" fmla="*/ 2345 w 21600"/>
                <a:gd name="T9" fmla="*/ 2345 h 21600"/>
                <a:gd name="T10" fmla="*/ 19255 w 21600"/>
                <a:gd name="T11" fmla="*/ 19255 h 21600"/>
              </a:gdLst>
              <a:ahLst/>
              <a:cxnLst>
                <a:cxn ang="0">
                  <a:pos x="T0" y="T1"/>
                </a:cxn>
                <a:cxn ang="0">
                  <a:pos x="T2" y="T3"/>
                </a:cxn>
                <a:cxn ang="0">
                  <a:pos x="T4" y="T5"/>
                </a:cxn>
                <a:cxn ang="0">
                  <a:pos x="T6" y="T7"/>
                </a:cxn>
              </a:cxnLst>
              <a:rect l="T8" t="T9" r="T10" b="T11"/>
              <a:pathLst>
                <a:path w="21600" h="21600">
                  <a:moveTo>
                    <a:pt x="0" y="0"/>
                  </a:moveTo>
                  <a:lnTo>
                    <a:pt x="1089" y="21600"/>
                  </a:lnTo>
                  <a:lnTo>
                    <a:pt x="20511" y="21600"/>
                  </a:lnTo>
                  <a:lnTo>
                    <a:pt x="21600" y="0"/>
                  </a:lnTo>
                  <a:close/>
                </a:path>
              </a:pathLst>
            </a:custGeom>
            <a:gradFill rotWithShape="0">
              <a:gsLst>
                <a:gs pos="0">
                  <a:srgbClr val="006600"/>
                </a:gs>
                <a:gs pos="100000">
                  <a:schemeClr val="bg2"/>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8918" name="AutoShape 1030"/>
            <p:cNvSpPr>
              <a:spLocks noChangeArrowheads="1"/>
            </p:cNvSpPr>
            <p:nvPr userDrawn="1"/>
          </p:nvSpPr>
          <p:spPr bwMode="invGray">
            <a:xfrm flipV="1">
              <a:off x="-12" y="4072"/>
              <a:ext cx="5820" cy="290"/>
            </a:xfrm>
            <a:custGeom>
              <a:avLst/>
              <a:gdLst>
                <a:gd name="G0" fmla="+- 1100 0 0"/>
                <a:gd name="G1" fmla="+- 21600 0 1100"/>
                <a:gd name="G2" fmla="*/ 1100 1 2"/>
                <a:gd name="G3" fmla="+- 21600 0 G2"/>
                <a:gd name="G4" fmla="+/ 1100 21600 2"/>
                <a:gd name="G5" fmla="+/ G1 0 2"/>
                <a:gd name="G6" fmla="*/ 21600 21600 1100"/>
                <a:gd name="G7" fmla="*/ G6 1 2"/>
                <a:gd name="G8" fmla="+- 21600 0 G7"/>
                <a:gd name="G9" fmla="*/ 21600 1 2"/>
                <a:gd name="G10" fmla="+- 1100 0 G9"/>
                <a:gd name="G11" fmla="?: G10 G8 0"/>
                <a:gd name="G12" fmla="?: G10 G7 21600"/>
                <a:gd name="T0" fmla="*/ 21050 w 21600"/>
                <a:gd name="T1" fmla="*/ 10800 h 21600"/>
                <a:gd name="T2" fmla="*/ 10800 w 21600"/>
                <a:gd name="T3" fmla="*/ 21600 h 21600"/>
                <a:gd name="T4" fmla="*/ 550 w 21600"/>
                <a:gd name="T5" fmla="*/ 10800 h 21600"/>
                <a:gd name="T6" fmla="*/ 10800 w 21600"/>
                <a:gd name="T7" fmla="*/ 0 h 21600"/>
                <a:gd name="T8" fmla="*/ 2350 w 21600"/>
                <a:gd name="T9" fmla="*/ 2350 h 21600"/>
                <a:gd name="T10" fmla="*/ 19250 w 21600"/>
                <a:gd name="T11" fmla="*/ 19250 h 21600"/>
              </a:gdLst>
              <a:ahLst/>
              <a:cxnLst>
                <a:cxn ang="0">
                  <a:pos x="T0" y="T1"/>
                </a:cxn>
                <a:cxn ang="0">
                  <a:pos x="T2" y="T3"/>
                </a:cxn>
                <a:cxn ang="0">
                  <a:pos x="T4" y="T5"/>
                </a:cxn>
                <a:cxn ang="0">
                  <a:pos x="T6" y="T7"/>
                </a:cxn>
              </a:cxnLst>
              <a:rect l="T8" t="T9" r="T10" b="T11"/>
              <a:pathLst>
                <a:path w="21600" h="21600">
                  <a:moveTo>
                    <a:pt x="0" y="0"/>
                  </a:moveTo>
                  <a:lnTo>
                    <a:pt x="1100" y="21600"/>
                  </a:lnTo>
                  <a:lnTo>
                    <a:pt x="20500" y="21600"/>
                  </a:lnTo>
                  <a:lnTo>
                    <a:pt x="21600" y="0"/>
                  </a:lnTo>
                  <a:close/>
                </a:path>
              </a:pathLst>
            </a:custGeom>
            <a:gradFill rotWithShape="0">
              <a:gsLst>
                <a:gs pos="0">
                  <a:schemeClr val="bg2"/>
                </a:gs>
                <a:gs pos="100000">
                  <a:srgbClr val="006600"/>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38919" name="Rectangle 1031" descr="Green marble"/>
            <p:cNvSpPr>
              <a:spLocks noChangeArrowheads="1"/>
            </p:cNvSpPr>
            <p:nvPr userDrawn="1"/>
          </p:nvSpPr>
          <p:spPr bwMode="invGray">
            <a:xfrm>
              <a:off x="184" y="176"/>
              <a:ext cx="5432" cy="3988"/>
            </a:xfrm>
            <a:prstGeom prst="rect">
              <a:avLst/>
            </a:prstGeom>
            <a:blipFill dpi="0" rotWithShape="0">
              <a:blip r:embed="rId13"/>
              <a:srcRect/>
              <a:tile tx="0" ty="0" sx="100000" sy="100000" flip="none" algn="tl"/>
            </a:blipFill>
            <a:ln>
              <a:noFill/>
            </a:ln>
            <a:effectLst/>
            <a:extLs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grpSp>
      <p:sp>
        <p:nvSpPr>
          <p:cNvPr id="38920" name="Rectangle 1032"/>
          <p:cNvSpPr>
            <a:spLocks noGrp="1" noChangeArrowheads="1"/>
          </p:cNvSpPr>
          <p:nvPr>
            <p:ph type="title"/>
          </p:nvPr>
        </p:nvSpPr>
        <p:spPr bwMode="auto">
          <a:xfrm>
            <a:off x="685800" y="350838"/>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8921" name="Rectangle 1033"/>
          <p:cNvSpPr>
            <a:spLocks noGrp="1" noChangeArrowheads="1"/>
          </p:cNvSpPr>
          <p:nvPr>
            <p:ph type="body" idx="1"/>
          </p:nvPr>
        </p:nvSpPr>
        <p:spPr bwMode="auto">
          <a:xfrm>
            <a:off x="698500" y="1665288"/>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22" name="Rectangle 1034"/>
          <p:cNvSpPr>
            <a:spLocks noGrp="1" noChangeArrowheads="1"/>
          </p:cNvSpPr>
          <p:nvPr>
            <p:ph type="dt" sz="half" idx="2"/>
          </p:nvPr>
        </p:nvSpPr>
        <p:spPr bwMode="auto">
          <a:xfrm>
            <a:off x="685800" y="616585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EAEAEA"/>
              </a:solidFill>
            </a:endParaRPr>
          </a:p>
        </p:txBody>
      </p:sp>
      <p:sp>
        <p:nvSpPr>
          <p:cNvPr id="38923" name="Rectangle 1035"/>
          <p:cNvSpPr>
            <a:spLocks noGrp="1" noChangeArrowheads="1"/>
          </p:cNvSpPr>
          <p:nvPr>
            <p:ph type="ftr" sz="quarter" idx="3"/>
          </p:nvPr>
        </p:nvSpPr>
        <p:spPr bwMode="auto">
          <a:xfrm>
            <a:off x="3124200" y="616585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EAEAEA"/>
              </a:solidFill>
            </a:endParaRPr>
          </a:p>
        </p:txBody>
      </p:sp>
      <p:sp>
        <p:nvSpPr>
          <p:cNvPr id="38924" name="Rectangle 1036"/>
          <p:cNvSpPr>
            <a:spLocks noGrp="1" noChangeArrowheads="1"/>
          </p:cNvSpPr>
          <p:nvPr>
            <p:ph type="sldNum" sz="quarter" idx="4"/>
          </p:nvPr>
        </p:nvSpPr>
        <p:spPr bwMode="auto">
          <a:xfrm>
            <a:off x="6553200" y="616585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2F869B3F-BC4F-474F-811E-BDE53BD38DE2}" type="slidenum">
              <a:rPr lang="en-US">
                <a:solidFill>
                  <a:srgbClr val="EAEAEA"/>
                </a:solidFill>
              </a:rPr>
              <a:pPr/>
              <a:t>‹#›</a:t>
            </a:fld>
            <a:endParaRPr lang="en-US">
              <a:solidFill>
                <a:srgbClr val="EAEAEA"/>
              </a:solidFill>
            </a:endParaRPr>
          </a:p>
        </p:txBody>
      </p:sp>
    </p:spTree>
    <p:extLst>
      <p:ext uri="{BB962C8B-B14F-4D97-AF65-F5344CB8AC3E}">
        <p14:creationId xmlns:p14="http://schemas.microsoft.com/office/powerpoint/2010/main" xmlns="" val="3008172845"/>
      </p:ext>
    </p:extLst>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lr>
          <a:schemeClr val="tx2"/>
        </a:buClr>
        <a:buSzPct val="115000"/>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lr>
          <a:schemeClr val="tx2"/>
        </a:buClr>
        <a:buSzPct val="115000"/>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tx2"/>
        </a:buClr>
        <a:buSzPct val="11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028950" y="2600325"/>
            <a:ext cx="3600450" cy="857250"/>
          </a:xfrm>
        </p:spPr>
        <p:txBody>
          <a:bodyPr>
            <a:normAutofit/>
          </a:bodyPr>
          <a:lstStyle/>
          <a:p>
            <a:pPr eaLnBrk="1" hangingPunct="1"/>
            <a:r>
              <a:rPr lang="en-US" sz="3000" b="1" dirty="0">
                <a:latin typeface="Arial" panose="020B0604020202020204" pitchFamily="34" charset="0"/>
                <a:cs typeface="Arial" panose="020B0604020202020204" pitchFamily="34" charset="0"/>
              </a:rPr>
              <a:t>Quick Recap</a:t>
            </a:r>
          </a:p>
        </p:txBody>
      </p:sp>
      <p:sp>
        <p:nvSpPr>
          <p:cNvPr id="2" name="Slide Number Placeholder 1"/>
          <p:cNvSpPr>
            <a:spLocks noGrp="1"/>
          </p:cNvSpPr>
          <p:nvPr>
            <p:ph type="sldNum" sz="quarter" idx="12"/>
          </p:nvPr>
        </p:nvSpPr>
        <p:spPr/>
        <p:txBody>
          <a:bodyPr/>
          <a:lstStyle/>
          <a:p>
            <a:pPr>
              <a:defRPr/>
            </a:pPr>
            <a:fld id="{EFD6B2AB-28DD-4911-B233-026829D12E98}" type="slidenum">
              <a:rPr lang="en-GB">
                <a:solidFill>
                  <a:srgbClr val="000000"/>
                </a:solidFill>
              </a:rPr>
              <a:pPr>
                <a:defRPr/>
              </a:pPr>
              <a:t>1</a:t>
            </a:fld>
            <a:endParaRPr lang="en-GB" dirty="0">
              <a:solidFill>
                <a:srgbClr val="000000"/>
              </a:solidFill>
            </a:endParaRPr>
          </a:p>
        </p:txBody>
      </p:sp>
      <p:sp>
        <p:nvSpPr>
          <p:cNvPr id="3" name="Footer Placeholder 2"/>
          <p:cNvSpPr>
            <a:spLocks noGrp="1"/>
          </p:cNvSpPr>
          <p:nvPr>
            <p:ph type="ftr" sz="quarter" idx="11"/>
          </p:nvPr>
        </p:nvSpPr>
        <p:spPr/>
        <p:txBody>
          <a:bodyPr/>
          <a:lstStyle/>
          <a:p>
            <a:pPr>
              <a:defRPr/>
            </a:pPr>
            <a:r>
              <a:rPr lang="en-GB" dirty="0">
                <a:solidFill>
                  <a:srgbClr val="000000"/>
                </a:solidFill>
              </a:rPr>
              <a:t>Monitoring and Controlling </a:t>
            </a:r>
          </a:p>
        </p:txBody>
      </p:sp>
    </p:spTree>
    <p:extLst>
      <p:ext uri="{BB962C8B-B14F-4D97-AF65-F5344CB8AC3E}">
        <p14:creationId xmlns:p14="http://schemas.microsoft.com/office/powerpoint/2010/main" xmlns="" val="15984361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5" name="Title 1"/>
          <p:cNvSpPr>
            <a:spLocks noGrp="1"/>
          </p:cNvSpPr>
          <p:nvPr>
            <p:ph type="title"/>
          </p:nvPr>
        </p:nvSpPr>
        <p:spPr>
          <a:xfrm>
            <a:off x="1228724" y="381000"/>
            <a:ext cx="7458075" cy="628650"/>
          </a:xfrm>
        </p:spPr>
        <p:txBody>
          <a:bodyPr>
            <a:noAutofit/>
          </a:bodyPr>
          <a:lstStyle/>
          <a:p>
            <a:r>
              <a:rPr lang="en-US" dirty="0" smtClean="0"/>
              <a:t>Project Quality Management Summary</a:t>
            </a:r>
          </a:p>
        </p:txBody>
      </p:sp>
      <p:sp>
        <p:nvSpPr>
          <p:cNvPr id="5" name="Slide Number Placeholder 4"/>
          <p:cNvSpPr>
            <a:spLocks noGrp="1"/>
          </p:cNvSpPr>
          <p:nvPr>
            <p:ph type="sldNum" sz="quarter" idx="4294967295"/>
          </p:nvPr>
        </p:nvSpPr>
        <p:spPr>
          <a:xfrm>
            <a:off x="3124200" y="5624514"/>
            <a:ext cx="2895600" cy="273844"/>
          </a:xfrm>
          <a:prstGeom prst="rect">
            <a:avLst/>
          </a:prstGeom>
        </p:spPr>
        <p:txBody>
          <a:bodyPr/>
          <a:lstStyle>
            <a:lvl1pPr eaLnBrk="0" hangingPunct="0">
              <a:defRPr sz="1650">
                <a:solidFill>
                  <a:schemeClr val="tx1"/>
                </a:solidFill>
                <a:latin typeface="Arial" panose="020B0604020202020204" pitchFamily="34" charset="0"/>
              </a:defRPr>
            </a:lvl1pPr>
            <a:lvl2pPr marL="557213" indent="-214313" eaLnBrk="0" hangingPunct="0">
              <a:defRPr sz="1650">
                <a:solidFill>
                  <a:schemeClr val="tx1"/>
                </a:solidFill>
                <a:latin typeface="Arial" panose="020B0604020202020204" pitchFamily="34" charset="0"/>
              </a:defRPr>
            </a:lvl2pPr>
            <a:lvl3pPr marL="857250" indent="-171450" eaLnBrk="0" hangingPunct="0">
              <a:defRPr sz="1650">
                <a:solidFill>
                  <a:schemeClr val="tx1"/>
                </a:solidFill>
                <a:latin typeface="Arial" panose="020B0604020202020204" pitchFamily="34" charset="0"/>
              </a:defRPr>
            </a:lvl3pPr>
            <a:lvl4pPr marL="1200150" indent="-171450" eaLnBrk="0" hangingPunct="0">
              <a:defRPr sz="1650">
                <a:solidFill>
                  <a:schemeClr val="tx1"/>
                </a:solidFill>
                <a:latin typeface="Arial" panose="020B0604020202020204" pitchFamily="34" charset="0"/>
              </a:defRPr>
            </a:lvl4pPr>
            <a:lvl5pPr marL="1543050" indent="-171450" eaLnBrk="0" hangingPunct="0">
              <a:defRPr sz="1650">
                <a:solidFill>
                  <a:schemeClr val="tx1"/>
                </a:solidFill>
                <a:latin typeface="Arial" panose="020B0604020202020204" pitchFamily="34" charset="0"/>
              </a:defRPr>
            </a:lvl5pPr>
            <a:lvl6pPr marL="1885950" indent="-171450" eaLnBrk="0" fontAlgn="base" hangingPunct="0">
              <a:spcBef>
                <a:spcPct val="0"/>
              </a:spcBef>
              <a:spcAft>
                <a:spcPct val="0"/>
              </a:spcAft>
              <a:defRPr sz="1650">
                <a:solidFill>
                  <a:schemeClr val="tx1"/>
                </a:solidFill>
                <a:latin typeface="Arial" panose="020B0604020202020204" pitchFamily="34" charset="0"/>
              </a:defRPr>
            </a:lvl6pPr>
            <a:lvl7pPr marL="2228850" indent="-171450" eaLnBrk="0" fontAlgn="base" hangingPunct="0">
              <a:spcBef>
                <a:spcPct val="0"/>
              </a:spcBef>
              <a:spcAft>
                <a:spcPct val="0"/>
              </a:spcAft>
              <a:defRPr sz="1650">
                <a:solidFill>
                  <a:schemeClr val="tx1"/>
                </a:solidFill>
                <a:latin typeface="Arial" panose="020B0604020202020204" pitchFamily="34" charset="0"/>
              </a:defRPr>
            </a:lvl7pPr>
            <a:lvl8pPr marL="2571750" indent="-171450" eaLnBrk="0" fontAlgn="base" hangingPunct="0">
              <a:spcBef>
                <a:spcPct val="0"/>
              </a:spcBef>
              <a:spcAft>
                <a:spcPct val="0"/>
              </a:spcAft>
              <a:defRPr sz="1650">
                <a:solidFill>
                  <a:schemeClr val="tx1"/>
                </a:solidFill>
                <a:latin typeface="Arial" panose="020B0604020202020204" pitchFamily="34" charset="0"/>
              </a:defRPr>
            </a:lvl8pPr>
            <a:lvl9pPr marL="2914650" indent="-171450" eaLnBrk="0" fontAlgn="base" hangingPunct="0">
              <a:spcBef>
                <a:spcPct val="0"/>
              </a:spcBef>
              <a:spcAft>
                <a:spcPct val="0"/>
              </a:spcAft>
              <a:defRPr sz="1650">
                <a:solidFill>
                  <a:schemeClr val="tx1"/>
                </a:solidFill>
                <a:latin typeface="Arial" panose="020B0604020202020204" pitchFamily="34" charset="0"/>
              </a:defRPr>
            </a:lvl9pPr>
          </a:lstStyle>
          <a:p>
            <a:pPr eaLnBrk="1" hangingPunct="1"/>
            <a:fld id="{E5A15F1B-432F-4E74-83B1-3B5D07D3DC8E}" type="slidenum">
              <a:rPr lang="en-US" sz="1050">
                <a:solidFill>
                  <a:srgbClr val="FFFFFF"/>
                </a:solidFill>
              </a:rPr>
              <a:pPr eaLnBrk="1" hangingPunct="1"/>
              <a:t>2</a:t>
            </a:fld>
            <a:endParaRPr lang="en-US" sz="1050">
              <a:solidFill>
                <a:srgbClr val="FFFFFF"/>
              </a:solidFill>
            </a:endParaRPr>
          </a:p>
        </p:txBody>
      </p:sp>
      <p:pic>
        <p:nvPicPr>
          <p:cNvPr id="13317" name="Picture 5" descr="Fig08-01.bmp"/>
          <p:cNvPicPr>
            <a:picLocks noChangeAspect="1"/>
          </p:cNvPicPr>
          <p:nvPr/>
        </p:nvPicPr>
        <p:blipFill>
          <a:blip r:embed="rId2">
            <a:extLst>
              <a:ext uri="{28A0092B-C50C-407E-A947-70E740481C1C}">
                <a14:useLocalDpi xmlns:a14="http://schemas.microsoft.com/office/drawing/2010/main" xmlns="" val="0"/>
              </a:ext>
            </a:extLst>
          </a:blip>
          <a:srcRect b="10873"/>
          <a:stretch>
            <a:fillRect/>
          </a:stretch>
        </p:blipFill>
        <p:spPr bwMode="auto">
          <a:xfrm>
            <a:off x="381000" y="1295400"/>
            <a:ext cx="8047354" cy="49809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021259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9794" name="Rectangle 2"/>
          <p:cNvSpPr>
            <a:spLocks noGrp="1" noChangeArrowheads="1"/>
          </p:cNvSpPr>
          <p:nvPr>
            <p:ph type="ctrTitle"/>
          </p:nvPr>
        </p:nvSpPr>
        <p:spPr>
          <a:xfrm>
            <a:off x="228600" y="2667000"/>
            <a:ext cx="9448800" cy="1143000"/>
          </a:xfrm>
        </p:spPr>
        <p:txBody>
          <a:bodyPr/>
          <a:lstStyle/>
          <a:p>
            <a:r>
              <a:rPr lang="en-US" sz="2000" dirty="0">
                <a:latin typeface="Arial" panose="020B0604020202020204" pitchFamily="34" charset="0"/>
                <a:cs typeface="Arial" panose="020B0604020202020204" pitchFamily="34" charset="0"/>
              </a:rPr>
              <a:t>Lesson 6: Planning Project Quality, Staffing, and Communications</a:t>
            </a:r>
            <a:r>
              <a:rPr lang="en-US" sz="2000" b="0" dirty="0" smtClean="0">
                <a:latin typeface="Arial" panose="020B0604020202020204" pitchFamily="34" charset="0"/>
                <a:cs typeface="Arial" panose="020B0604020202020204" pitchFamily="34" charset="0"/>
              </a:rPr>
              <a:t/>
            </a:r>
            <a:br>
              <a:rPr lang="en-US" sz="2000" b="0" dirty="0" smtClean="0">
                <a:latin typeface="Arial" panose="020B0604020202020204" pitchFamily="34" charset="0"/>
                <a:cs typeface="Arial" panose="020B0604020202020204" pitchFamily="34" charset="0"/>
              </a:rPr>
            </a:br>
            <a:r>
              <a:rPr lang="en-US" sz="2000" b="0" dirty="0" smtClean="0">
                <a:latin typeface="Arial" panose="020B0604020202020204" pitchFamily="34" charset="0"/>
                <a:cs typeface="Arial" panose="020B0604020202020204" pitchFamily="34" charset="0"/>
              </a:rPr>
              <a:t>Topic 6B: </a:t>
            </a:r>
            <a:r>
              <a:rPr lang="en-US" sz="2000" b="0" i="1" dirty="0" smtClean="0">
                <a:solidFill>
                  <a:srgbClr val="FF0000"/>
                </a:solidFill>
                <a:latin typeface="Arial" panose="020B0604020202020204" pitchFamily="34" charset="0"/>
                <a:cs typeface="Arial" panose="020B0604020202020204" pitchFamily="34" charset="0"/>
              </a:rPr>
              <a:t>Document the Project Roles, Responsibilities, and Reporting    </a:t>
            </a:r>
            <a:br>
              <a:rPr lang="en-US" sz="2000" b="0" i="1" dirty="0" smtClean="0">
                <a:solidFill>
                  <a:srgbClr val="FF0000"/>
                </a:solidFill>
                <a:latin typeface="Arial" panose="020B0604020202020204" pitchFamily="34" charset="0"/>
                <a:cs typeface="Arial" panose="020B0604020202020204" pitchFamily="34" charset="0"/>
              </a:rPr>
            </a:br>
            <a:r>
              <a:rPr lang="en-US" sz="2000" b="0" i="1" dirty="0">
                <a:solidFill>
                  <a:srgbClr val="FF0000"/>
                </a:solidFill>
                <a:latin typeface="Arial" panose="020B0604020202020204" pitchFamily="34" charset="0"/>
                <a:cs typeface="Arial" panose="020B0604020202020204" pitchFamily="34" charset="0"/>
              </a:rPr>
              <a:t> </a:t>
            </a:r>
            <a:r>
              <a:rPr lang="en-US" sz="2000" b="0" i="1" dirty="0" smtClean="0">
                <a:solidFill>
                  <a:srgbClr val="FF0000"/>
                </a:solidFill>
                <a:latin typeface="Arial" panose="020B0604020202020204" pitchFamily="34" charset="0"/>
                <a:cs typeface="Arial" panose="020B0604020202020204" pitchFamily="34" charset="0"/>
              </a:rPr>
              <a:t>               Relationships </a:t>
            </a:r>
            <a:br>
              <a:rPr lang="en-US" sz="2000" b="0" i="1" dirty="0" smtClean="0">
                <a:solidFill>
                  <a:srgbClr val="FF0000"/>
                </a:solidFill>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Topic 6C: Create a Communications Management Plan </a:t>
            </a:r>
            <a:r>
              <a:rPr lang="en-US" sz="1800" dirty="0" smtClean="0">
                <a:latin typeface="Arial" panose="020B0604020202020204" pitchFamily="34" charset="0"/>
                <a:cs typeface="Arial" panose="020B0604020202020204" pitchFamily="34" charset="0"/>
              </a:rPr>
              <a:t/>
            </a:r>
            <a:br>
              <a:rPr lang="en-US" sz="1800" dirty="0" smtClean="0">
                <a:latin typeface="Arial" panose="020B0604020202020204" pitchFamily="34" charset="0"/>
                <a:cs typeface="Arial" panose="020B0604020202020204" pitchFamily="34" charset="0"/>
              </a:rPr>
            </a:br>
            <a:r>
              <a:rPr lang="en-US" sz="1800" b="0" i="1" dirty="0" smtClean="0">
                <a:solidFill>
                  <a:srgbClr val="FF0000"/>
                </a:solidFill>
                <a:latin typeface="Arial" panose="020B0604020202020204" pitchFamily="34" charset="0"/>
                <a:cs typeface="Arial" panose="020B0604020202020204" pitchFamily="34" charset="0"/>
              </a:rPr>
              <a:t/>
            </a:r>
            <a:br>
              <a:rPr lang="en-US" sz="1800" b="0" i="1" dirty="0" smtClean="0">
                <a:solidFill>
                  <a:srgbClr val="FF0000"/>
                </a:solidFill>
                <a:latin typeface="Arial" panose="020B0604020202020204" pitchFamily="34" charset="0"/>
                <a:cs typeface="Arial" panose="020B0604020202020204" pitchFamily="34" charset="0"/>
              </a:rPr>
            </a:br>
            <a:endParaRPr lang="en-US" sz="1800" b="0" i="1"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001000" cy="1216025"/>
          </a:xfrm>
        </p:spPr>
        <p:txBody>
          <a:bodyPr/>
          <a:lstStyle/>
          <a:p>
            <a:r>
              <a:rPr lang="en-US" dirty="0" smtClean="0"/>
              <a:t>		“Roles and Responsibility”</a:t>
            </a:r>
            <a:br>
              <a:rPr lang="en-US" dirty="0" smtClean="0"/>
            </a:br>
            <a:r>
              <a:rPr lang="en-US" dirty="0" smtClean="0"/>
              <a:t>				as</a:t>
            </a:r>
            <a:br>
              <a:rPr lang="en-US" dirty="0" smtClean="0"/>
            </a:br>
            <a:r>
              <a:rPr lang="en-US" dirty="0" smtClean="0"/>
              <a:t>	 Monitoring and Controlling Approach</a:t>
            </a:r>
            <a:endParaRPr lang="en-US" dirty="0"/>
          </a:p>
        </p:txBody>
      </p:sp>
    </p:spTree>
    <p:extLst>
      <p:ext uri="{BB962C8B-B14F-4D97-AF65-F5344CB8AC3E}">
        <p14:creationId xmlns:p14="http://schemas.microsoft.com/office/powerpoint/2010/main" xmlns="" val="1340961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p:txBody>
          <a:bodyPr/>
          <a:lstStyle/>
          <a:p>
            <a:r>
              <a:rPr lang="en-US" dirty="0"/>
              <a:t>Organizational Planning</a:t>
            </a:r>
          </a:p>
        </p:txBody>
      </p:sp>
      <p:sp>
        <p:nvSpPr>
          <p:cNvPr id="372739" name="Rectangle 3"/>
          <p:cNvSpPr>
            <a:spLocks noGrp="1" noChangeArrowheads="1"/>
          </p:cNvSpPr>
          <p:nvPr>
            <p:ph type="body" idx="1"/>
          </p:nvPr>
        </p:nvSpPr>
        <p:spPr>
          <a:xfrm>
            <a:off x="457200" y="1600200"/>
            <a:ext cx="8186738" cy="4495800"/>
          </a:xfrm>
        </p:spPr>
        <p:txBody>
          <a:bodyPr/>
          <a:lstStyle/>
          <a:p>
            <a:r>
              <a:rPr lang="en-US" dirty="0"/>
              <a:t>Involves identifying and documenting project roles, responsibilities, and reporting relationships.</a:t>
            </a:r>
          </a:p>
          <a:p>
            <a:r>
              <a:rPr lang="en-US" dirty="0"/>
              <a:t>Outputs include:</a:t>
            </a:r>
          </a:p>
          <a:p>
            <a:pPr lvl="1"/>
            <a:r>
              <a:rPr lang="en-US" dirty="0"/>
              <a:t>Project organizational charts</a:t>
            </a:r>
          </a:p>
          <a:p>
            <a:pPr lvl="1"/>
            <a:r>
              <a:rPr lang="en-US" dirty="0"/>
              <a:t>Staffing management plans</a:t>
            </a:r>
          </a:p>
          <a:p>
            <a:pPr lvl="1"/>
            <a:r>
              <a:rPr lang="en-US" dirty="0"/>
              <a:t>Responsibility assignment matrixes</a:t>
            </a:r>
          </a:p>
          <a:p>
            <a:pPr lvl="1"/>
            <a:r>
              <a:rPr lang="en-US" dirty="0"/>
              <a:t>Resource histograms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7CFC8868-94C2-423A-9CC8-32CE27AEC3AE}" type="slidenum">
              <a:rPr lang="en-US"/>
              <a:pPr/>
              <a:t>6</a:t>
            </a:fld>
            <a:endParaRPr lang="en-US"/>
          </a:p>
        </p:txBody>
      </p:sp>
      <p:sp>
        <p:nvSpPr>
          <p:cNvPr id="306178" name="Rectangle 2"/>
          <p:cNvSpPr>
            <a:spLocks noGrp="1" noChangeArrowheads="1"/>
          </p:cNvSpPr>
          <p:nvPr>
            <p:ph type="title"/>
          </p:nvPr>
        </p:nvSpPr>
        <p:spPr/>
        <p:txBody>
          <a:bodyPr/>
          <a:lstStyle/>
          <a:p>
            <a:r>
              <a:rPr lang="en-US" sz="2800" b="1" dirty="0">
                <a:solidFill>
                  <a:schemeClr val="tx1"/>
                </a:solidFill>
              </a:rPr>
              <a:t>Figure 9-2. Sample Organizational Chart for a Large IT Project</a:t>
            </a:r>
            <a:endParaRPr lang="en-US" sz="3200" b="1" dirty="0">
              <a:solidFill>
                <a:schemeClr val="tx1"/>
              </a:solidFill>
            </a:endParaRPr>
          </a:p>
        </p:txBody>
      </p:sp>
      <p:pic>
        <p:nvPicPr>
          <p:cNvPr id="306180"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600200"/>
            <a:ext cx="8229600" cy="4581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1B9E5239-45B1-442F-89A5-4AA753E92130}" type="slidenum">
              <a:rPr lang="en-US"/>
              <a:pPr/>
              <a:t>7</a:t>
            </a:fld>
            <a:endParaRPr lang="en-US"/>
          </a:p>
        </p:txBody>
      </p:sp>
      <p:sp>
        <p:nvSpPr>
          <p:cNvPr id="307202" name="Rectangle 2"/>
          <p:cNvSpPr>
            <a:spLocks noGrp="1" noChangeArrowheads="1"/>
          </p:cNvSpPr>
          <p:nvPr>
            <p:ph type="title"/>
          </p:nvPr>
        </p:nvSpPr>
        <p:spPr/>
        <p:txBody>
          <a:bodyPr/>
          <a:lstStyle/>
          <a:p>
            <a:r>
              <a:rPr lang="en-US" sz="2800" b="1" dirty="0">
                <a:solidFill>
                  <a:schemeClr val="tx1"/>
                </a:solidFill>
                <a:latin typeface="Arial" panose="020B0604020202020204" pitchFamily="34" charset="0"/>
                <a:cs typeface="Arial" panose="020B0604020202020204" pitchFamily="34" charset="0"/>
              </a:rPr>
              <a:t>Figure 9-3. Work Definition and Assignment Process</a:t>
            </a:r>
          </a:p>
        </p:txBody>
      </p:sp>
      <p:pic>
        <p:nvPicPr>
          <p:cNvPr id="307205"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3863" y="1600200"/>
            <a:ext cx="8294687" cy="426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A4169C05-5B28-4305-9395-2E0235137A3C}" type="slidenum">
              <a:rPr lang="en-US"/>
              <a:pPr/>
              <a:t>8</a:t>
            </a:fld>
            <a:endParaRPr lang="en-US"/>
          </a:p>
        </p:txBody>
      </p:sp>
      <p:sp>
        <p:nvSpPr>
          <p:cNvPr id="343042" name="Rectangle 2"/>
          <p:cNvSpPr>
            <a:spLocks noGrp="1" noChangeArrowheads="1"/>
          </p:cNvSpPr>
          <p:nvPr>
            <p:ph type="title"/>
          </p:nvPr>
        </p:nvSpPr>
        <p:spPr/>
        <p:txBody>
          <a:bodyPr/>
          <a:lstStyle/>
          <a:p>
            <a:r>
              <a:rPr lang="en-US"/>
              <a:t>Responsibility Assignment Matrixes</a:t>
            </a:r>
          </a:p>
        </p:txBody>
      </p:sp>
      <p:sp>
        <p:nvSpPr>
          <p:cNvPr id="343043" name="Rectangle 3"/>
          <p:cNvSpPr>
            <a:spLocks noGrp="1" noChangeArrowheads="1"/>
          </p:cNvSpPr>
          <p:nvPr>
            <p:ph type="body" idx="1"/>
          </p:nvPr>
        </p:nvSpPr>
        <p:spPr/>
        <p:txBody>
          <a:bodyPr/>
          <a:lstStyle/>
          <a:p>
            <a:pPr>
              <a:spcBef>
                <a:spcPct val="100000"/>
              </a:spcBef>
            </a:pPr>
            <a:r>
              <a:rPr lang="en-US"/>
              <a:t>A </a:t>
            </a:r>
            <a:r>
              <a:rPr lang="en-US" b="1"/>
              <a:t>responsibility assignment matrix (RAM)</a:t>
            </a:r>
            <a:r>
              <a:rPr lang="en-US"/>
              <a:t> is a matrix that maps the work of the project, as described in the WBS, to the people responsible for performing the work, as described in the OBS. </a:t>
            </a:r>
          </a:p>
          <a:p>
            <a:pPr>
              <a:spcBef>
                <a:spcPct val="100000"/>
              </a:spcBef>
            </a:pPr>
            <a:r>
              <a:rPr lang="en-US"/>
              <a:t>Can be created in different ways to meet unique project needs.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chemeClr val="tx1"/>
                </a:solidFill>
                <a:latin typeface="Arial" panose="020B0604020202020204" pitchFamily="34" charset="0"/>
                <a:cs typeface="Arial" panose="020B0604020202020204" pitchFamily="34" charset="0"/>
              </a:rPr>
              <a:t>Roles and Responsibilities</a:t>
            </a:r>
            <a:endParaRPr lang="en-US" sz="2800" b="1"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F949FEC0-CDC0-48CD-AB57-16701839C1C8}" type="slidenum">
              <a:rPr lang="en-US" smtClean="0"/>
              <a:pPr/>
              <a:t>9</a:t>
            </a:fld>
            <a:endParaRPr lang="en-US"/>
          </a:p>
        </p:txBody>
      </p:sp>
      <p:graphicFrame>
        <p:nvGraphicFramePr>
          <p:cNvPr id="5" name="Group 71"/>
          <p:cNvGraphicFramePr>
            <a:graphicFrameLocks/>
          </p:cNvGraphicFramePr>
          <p:nvPr/>
        </p:nvGraphicFramePr>
        <p:xfrm>
          <a:off x="787400" y="1663700"/>
          <a:ext cx="7567613" cy="4645408"/>
        </p:xfrm>
        <a:graphic>
          <a:graphicData uri="http://schemas.openxmlformats.org/drawingml/2006/table">
            <a:tbl>
              <a:tblPr/>
              <a:tblGrid>
                <a:gridCol w="2052638"/>
                <a:gridCol w="5514975"/>
              </a:tblGrid>
              <a:tr h="315913">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1" i="0" u="none" strike="noStrike" cap="none" normalizeH="0" baseline="0" smtClean="0">
                          <a:ln>
                            <a:noFill/>
                          </a:ln>
                          <a:solidFill>
                            <a:schemeClr val="bg1"/>
                          </a:solidFill>
                          <a:effectLst/>
                          <a:latin typeface="Arial" panose="020B0604020202020204" pitchFamily="34" charset="0"/>
                        </a:rPr>
                        <a:t>Role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33FF"/>
                    </a:solidFill>
                  </a:tcPr>
                </a:tc>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1" i="0" u="none" strike="noStrike" cap="none" normalizeH="0" baseline="0" smtClean="0">
                          <a:ln>
                            <a:noFill/>
                          </a:ln>
                          <a:solidFill>
                            <a:schemeClr val="bg1"/>
                          </a:solidFill>
                          <a:effectLst/>
                          <a:latin typeface="Arial" panose="020B0604020202020204" pitchFamily="34" charset="0"/>
                        </a:rPr>
                        <a:t>Responsibility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33FF"/>
                    </a:solidFill>
                  </a:tcPr>
                </a:tc>
              </a:tr>
              <a:tr h="560388">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Initiator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Initiates the workflow. Responsible for defining the workflow and identifying the reviewer(s) and approver.  Attaches draft version of document(s) to be approved.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2625">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Reviewer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Reviews the approval documents, saves the document locally, makes changes directly to the documents (using WORD track changes), and uploads the updated document into the shared repository.  Modifies data fields and enters notes, as appropriate.  Accepts document, when complete, to send workflow to remaining reviewers or for approval.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363">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Delegated Resource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Executes the workflow as directed by the reviewer or approver.  Delegates the workflow back to the reviewer or approver when complete.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5775">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Approver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Reviews the execution of the workflow by each reviewer.  Reviews the final approval document.  Either accepts the workflow to close it or requests further review.</a:t>
                      </a:r>
                      <a:endParaRPr kumimoji="0" lang="en-US" sz="2000" b="0" i="0" u="none" strike="noStrike" cap="none" normalizeH="0" baseline="0" smtClean="0">
                        <a:ln>
                          <a:noFill/>
                        </a:ln>
                        <a:solidFill>
                          <a:srgbClr val="000066"/>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7688">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Program Owner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Views, tracks progress, and reports on workflows within the respective program.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3688">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Administrator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lg" len="med"/>
                    </a:lnB>
                    <a:lnTlToBr>
                      <a:noFill/>
                    </a:lnTlToBr>
                    <a:lnBlToTr>
                      <a:noFill/>
                    </a:lnBlToTr>
                    <a:noFill/>
                  </a:tcPr>
                </a:tc>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Views, tracks progress, and reports on all workflows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lg" len="med"/>
                    </a:lnB>
                    <a:lnTlToBr>
                      <a:noFill/>
                    </a:lnTlToBr>
                    <a:lnBlToTr>
                      <a:noFill/>
                    </a:lnBlToTr>
                    <a:noFill/>
                  </a:tcPr>
                </a:tc>
              </a:tr>
              <a:tr h="487363">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smtClean="0">
                          <a:ln>
                            <a:noFill/>
                          </a:ln>
                          <a:solidFill>
                            <a:schemeClr val="tx1"/>
                          </a:solidFill>
                          <a:effectLst/>
                          <a:latin typeface="Arial" panose="020B0604020202020204" pitchFamily="34" charset="0"/>
                        </a:rPr>
                        <a:t>Super User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lg"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lnSpc>
                          <a:spcPct val="95000"/>
                        </a:lnSpc>
                        <a:spcBef>
                          <a:spcPct val="50000"/>
                        </a:spcBef>
                        <a:spcAft>
                          <a:spcPct val="0"/>
                        </a:spcAft>
                        <a:defRPr sz="2000">
                          <a:solidFill>
                            <a:srgbClr val="000066"/>
                          </a:solidFill>
                          <a:latin typeface="Arial" panose="020B0604020202020204" pitchFamily="34" charset="0"/>
                        </a:defRPr>
                      </a:lvl1pPr>
                      <a:lvl2pPr marL="460375" indent="-109538" algn="l">
                        <a:lnSpc>
                          <a:spcPct val="95000"/>
                        </a:lnSpc>
                        <a:spcAft>
                          <a:spcPct val="0"/>
                        </a:spcAft>
                        <a:defRPr sz="2100">
                          <a:solidFill>
                            <a:srgbClr val="000066"/>
                          </a:solidFill>
                          <a:latin typeface="Arial" panose="020B0604020202020204" pitchFamily="34" charset="0"/>
                        </a:defRPr>
                      </a:lvl2pPr>
                      <a:lvl3pPr marL="847725" indent="-152400" algn="l">
                        <a:lnSpc>
                          <a:spcPct val="95000"/>
                        </a:lnSpc>
                        <a:spcBef>
                          <a:spcPct val="20000"/>
                        </a:spcBef>
                        <a:spcAft>
                          <a:spcPct val="0"/>
                        </a:spcAft>
                        <a:defRPr sz="1900">
                          <a:solidFill>
                            <a:srgbClr val="000066"/>
                          </a:solidFill>
                          <a:latin typeface="Arial" panose="020B0604020202020204" pitchFamily="34" charset="0"/>
                        </a:defRPr>
                      </a:lvl3pPr>
                      <a:lvl4pPr marL="1255713" indent="-169863" algn="l">
                        <a:lnSpc>
                          <a:spcPct val="95000"/>
                        </a:lnSpc>
                        <a:spcBef>
                          <a:spcPct val="25000"/>
                        </a:spcBef>
                        <a:spcAft>
                          <a:spcPct val="0"/>
                        </a:spcAft>
                        <a:defRPr sz="1700">
                          <a:solidFill>
                            <a:srgbClr val="000066"/>
                          </a:solidFill>
                          <a:latin typeface="Arial" panose="020B0604020202020204" pitchFamily="34" charset="0"/>
                        </a:defRPr>
                      </a:lvl4pPr>
                      <a:lvl5pPr marL="1658938" indent="-220663" algn="l">
                        <a:lnSpc>
                          <a:spcPct val="95000"/>
                        </a:lnSpc>
                        <a:spcBef>
                          <a:spcPct val="20000"/>
                        </a:spcBef>
                        <a:spcAft>
                          <a:spcPct val="0"/>
                        </a:spcAft>
                        <a:defRPr sz="1500">
                          <a:solidFill>
                            <a:srgbClr val="000066"/>
                          </a:solidFill>
                          <a:latin typeface="Arial" panose="020B0604020202020204" pitchFamily="34" charset="0"/>
                        </a:defRPr>
                      </a:lvl5pPr>
                      <a:lvl6pPr marL="2116138" indent="-220663" fontAlgn="base">
                        <a:lnSpc>
                          <a:spcPct val="95000"/>
                        </a:lnSpc>
                        <a:spcBef>
                          <a:spcPct val="20000"/>
                        </a:spcBef>
                        <a:spcAft>
                          <a:spcPct val="0"/>
                        </a:spcAft>
                        <a:defRPr sz="1500">
                          <a:solidFill>
                            <a:srgbClr val="000066"/>
                          </a:solidFill>
                          <a:latin typeface="Arial" panose="020B0604020202020204" pitchFamily="34" charset="0"/>
                        </a:defRPr>
                      </a:lvl6pPr>
                      <a:lvl7pPr marL="2573338" indent="-220663" fontAlgn="base">
                        <a:lnSpc>
                          <a:spcPct val="95000"/>
                        </a:lnSpc>
                        <a:spcBef>
                          <a:spcPct val="20000"/>
                        </a:spcBef>
                        <a:spcAft>
                          <a:spcPct val="0"/>
                        </a:spcAft>
                        <a:defRPr sz="1500">
                          <a:solidFill>
                            <a:srgbClr val="000066"/>
                          </a:solidFill>
                          <a:latin typeface="Arial" panose="020B0604020202020204" pitchFamily="34" charset="0"/>
                        </a:defRPr>
                      </a:lvl7pPr>
                      <a:lvl8pPr marL="3030538" indent="-220663" fontAlgn="base">
                        <a:lnSpc>
                          <a:spcPct val="95000"/>
                        </a:lnSpc>
                        <a:spcBef>
                          <a:spcPct val="20000"/>
                        </a:spcBef>
                        <a:spcAft>
                          <a:spcPct val="0"/>
                        </a:spcAft>
                        <a:defRPr sz="1500">
                          <a:solidFill>
                            <a:srgbClr val="000066"/>
                          </a:solidFill>
                          <a:latin typeface="Arial" panose="020B0604020202020204" pitchFamily="34" charset="0"/>
                        </a:defRPr>
                      </a:lvl8pPr>
                      <a:lvl9pPr marL="3487738" indent="-220663" fontAlgn="base">
                        <a:lnSpc>
                          <a:spcPct val="95000"/>
                        </a:lnSpc>
                        <a:spcBef>
                          <a:spcPct val="20000"/>
                        </a:spcBef>
                        <a:spcAft>
                          <a:spcPct val="0"/>
                        </a:spcAft>
                        <a:defRPr sz="1500">
                          <a:solidFill>
                            <a:srgbClr val="000066"/>
                          </a:solidFill>
                          <a:latin typeface="Arial" panose="020B0604020202020204" pitchFamily="34" charset="0"/>
                        </a:defRPr>
                      </a:lvl9pPr>
                    </a:lstStyle>
                    <a:p>
                      <a:pPr marL="0" marR="0" lvl="0" indent="0" algn="l" defTabSz="914400" rtl="0" eaLnBrk="1" fontAlgn="base" latinLnBrk="0" hangingPunct="1">
                        <a:lnSpc>
                          <a:spcPct val="95000"/>
                        </a:lnSpc>
                        <a:spcBef>
                          <a:spcPct val="50000"/>
                        </a:spcBef>
                        <a:spcAft>
                          <a:spcPct val="0"/>
                        </a:spcAft>
                        <a:buClrTx/>
                        <a:buSzTx/>
                        <a:buFontTx/>
                        <a:buNone/>
                        <a:tabLst/>
                      </a:pPr>
                      <a:r>
                        <a:rPr kumimoji="0" lang="en-US" sz="1300" b="0" i="0" u="none" strike="noStrike" cap="none" normalizeH="0" baseline="0" dirty="0" smtClean="0">
                          <a:ln>
                            <a:noFill/>
                          </a:ln>
                          <a:solidFill>
                            <a:schemeClr val="tx1"/>
                          </a:solidFill>
                          <a:effectLst/>
                          <a:latin typeface="Arial" panose="020B0604020202020204" pitchFamily="34" charset="0"/>
                        </a:rPr>
                        <a:t>Administers workflows as appropriate, including reassignment, cancellation, and deletion.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lg"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32157477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0D48404A-6319-4DE8-ABA8-3F440B95A6EF}" type="slidenum">
              <a:rPr lang="en-US"/>
              <a:pPr/>
              <a:t>10</a:t>
            </a:fld>
            <a:endParaRPr lang="en-US"/>
          </a:p>
        </p:txBody>
      </p:sp>
      <p:sp>
        <p:nvSpPr>
          <p:cNvPr id="308226" name="Rectangle 2"/>
          <p:cNvSpPr>
            <a:spLocks noGrp="1" noChangeArrowheads="1"/>
          </p:cNvSpPr>
          <p:nvPr>
            <p:ph type="title"/>
          </p:nvPr>
        </p:nvSpPr>
        <p:spPr/>
        <p:txBody>
          <a:bodyPr/>
          <a:lstStyle/>
          <a:p>
            <a:r>
              <a:rPr lang="en-US" sz="2800" b="1" dirty="0">
                <a:solidFill>
                  <a:schemeClr val="tx1"/>
                </a:solidFill>
                <a:latin typeface="Arial" panose="020B0604020202020204" pitchFamily="34" charset="0"/>
                <a:cs typeface="Arial" panose="020B0604020202020204" pitchFamily="34" charset="0"/>
              </a:rPr>
              <a:t>Figure 9-4. Sample Responsibility Assignment Matrix (RAM)</a:t>
            </a:r>
          </a:p>
        </p:txBody>
      </p:sp>
      <p:pic>
        <p:nvPicPr>
          <p:cNvPr id="30822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1963" y="1666875"/>
            <a:ext cx="8220075" cy="3971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CCE3AA78-6AC7-49CA-81CA-DD74A009395A}" type="slidenum">
              <a:rPr lang="en-US"/>
              <a:pPr/>
              <a:t>11</a:t>
            </a:fld>
            <a:endParaRPr lang="en-US"/>
          </a:p>
        </p:txBody>
      </p:sp>
      <p:sp>
        <p:nvSpPr>
          <p:cNvPr id="309250" name="Rectangle 2"/>
          <p:cNvSpPr>
            <a:spLocks noGrp="1" noChangeArrowheads="1"/>
          </p:cNvSpPr>
          <p:nvPr>
            <p:ph type="title"/>
          </p:nvPr>
        </p:nvSpPr>
        <p:spPr/>
        <p:txBody>
          <a:bodyPr/>
          <a:lstStyle/>
          <a:p>
            <a:r>
              <a:rPr lang="en-US" sz="2800" b="1" dirty="0">
                <a:solidFill>
                  <a:schemeClr val="tx1"/>
                </a:solidFill>
                <a:latin typeface="Arial" panose="020B0604020202020204" pitchFamily="34" charset="0"/>
                <a:cs typeface="Arial" panose="020B0604020202020204" pitchFamily="34" charset="0"/>
              </a:rPr>
              <a:t>Figure 9-5. RAM Showing Stakeholder Roles</a:t>
            </a:r>
          </a:p>
        </p:txBody>
      </p:sp>
      <p:pic>
        <p:nvPicPr>
          <p:cNvPr id="30925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1600200"/>
            <a:ext cx="7848600" cy="4810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2"/>
          <p:cNvSpPr>
            <a:spLocks noGrp="1"/>
          </p:cNvSpPr>
          <p:nvPr>
            <p:ph type="sldNum" sz="quarter" idx="10"/>
          </p:nvPr>
        </p:nvSpPr>
        <p:spPr/>
        <p:txBody>
          <a:bodyPr/>
          <a:lstStyle/>
          <a:p>
            <a:fld id="{D1B74243-C96D-4C3B-B2B6-472014F3800A}" type="slidenum">
              <a:rPr lang="en-US"/>
              <a:pPr/>
              <a:t>12</a:t>
            </a:fld>
            <a:endParaRPr lang="en-US"/>
          </a:p>
        </p:txBody>
      </p:sp>
      <p:sp>
        <p:nvSpPr>
          <p:cNvPr id="331778" name="Rectangle 2"/>
          <p:cNvSpPr>
            <a:spLocks noGrp="1" noChangeArrowheads="1"/>
          </p:cNvSpPr>
          <p:nvPr>
            <p:ph type="title"/>
          </p:nvPr>
        </p:nvSpPr>
        <p:spPr/>
        <p:txBody>
          <a:bodyPr/>
          <a:lstStyle/>
          <a:p>
            <a:r>
              <a:rPr lang="en-US" sz="2800" b="1" dirty="0">
                <a:solidFill>
                  <a:schemeClr val="tx1"/>
                </a:solidFill>
                <a:latin typeface="Arial" panose="020B0604020202020204" pitchFamily="34" charset="0"/>
                <a:cs typeface="Arial" panose="020B0604020202020204" pitchFamily="34" charset="0"/>
              </a:rPr>
              <a:t>Table 9-1. Sample RACI Chart</a:t>
            </a:r>
          </a:p>
        </p:txBody>
      </p:sp>
      <p:sp>
        <p:nvSpPr>
          <p:cNvPr id="331780" name="Text Box 4"/>
          <p:cNvSpPr txBox="1">
            <a:spLocks noChangeArrowheads="1"/>
          </p:cNvSpPr>
          <p:nvPr/>
        </p:nvSpPr>
        <p:spPr bwMode="auto">
          <a:xfrm>
            <a:off x="1371600" y="4267200"/>
            <a:ext cx="6602413" cy="2041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3200"/>
              <a:t>R = Responsibility, only one R per task</a:t>
            </a:r>
          </a:p>
          <a:p>
            <a:r>
              <a:rPr lang="en-US" sz="3200"/>
              <a:t>A = Accountability</a:t>
            </a:r>
          </a:p>
          <a:p>
            <a:r>
              <a:rPr lang="en-US" sz="3200"/>
              <a:t>C = Consultation</a:t>
            </a:r>
          </a:p>
          <a:p>
            <a:r>
              <a:rPr lang="en-US" sz="3200"/>
              <a:t>I = Informed</a:t>
            </a:r>
          </a:p>
        </p:txBody>
      </p:sp>
      <p:pic>
        <p:nvPicPr>
          <p:cNvPr id="331781" name="Picture 5" descr="Tbl09-01"/>
          <p:cNvPicPr>
            <a:picLocks noChangeAspect="1" noChangeArrowheads="1"/>
          </p:cNvPicPr>
          <p:nvPr/>
        </p:nvPicPr>
        <p:blipFill>
          <a:blip r:embed="rId2">
            <a:extLst>
              <a:ext uri="{28A0092B-C50C-407E-A947-70E740481C1C}">
                <a14:useLocalDpi xmlns:a14="http://schemas.microsoft.com/office/drawing/2010/main" xmlns="" val="0"/>
              </a:ext>
            </a:extLst>
          </a:blip>
          <a:srcRect t="10023"/>
          <a:stretch>
            <a:fillRect/>
          </a:stretch>
        </p:blipFill>
        <p:spPr bwMode="auto">
          <a:xfrm>
            <a:off x="76200" y="1676400"/>
            <a:ext cx="8915400" cy="23336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B450824-EA25-44A1-B995-291B648C79B3}" type="slidenum">
              <a:rPr lang="en-US"/>
              <a:pPr/>
              <a:t>13</a:t>
            </a:fld>
            <a:endParaRPr lang="en-US"/>
          </a:p>
        </p:txBody>
      </p:sp>
      <p:sp>
        <p:nvSpPr>
          <p:cNvPr id="344066" name="Rectangle 2"/>
          <p:cNvSpPr>
            <a:spLocks noGrp="1" noChangeArrowheads="1"/>
          </p:cNvSpPr>
          <p:nvPr>
            <p:ph type="title"/>
          </p:nvPr>
        </p:nvSpPr>
        <p:spPr/>
        <p:txBody>
          <a:bodyPr/>
          <a:lstStyle/>
          <a:p>
            <a:r>
              <a:rPr lang="en-US" sz="4000"/>
              <a:t>Staffing Management Plans and Resource Histograms</a:t>
            </a:r>
          </a:p>
        </p:txBody>
      </p:sp>
      <p:sp>
        <p:nvSpPr>
          <p:cNvPr id="344067" name="Rectangle 3"/>
          <p:cNvSpPr>
            <a:spLocks noGrp="1" noChangeArrowheads="1"/>
          </p:cNvSpPr>
          <p:nvPr>
            <p:ph type="body" idx="1"/>
          </p:nvPr>
        </p:nvSpPr>
        <p:spPr>
          <a:xfrm>
            <a:off x="381000" y="1828800"/>
            <a:ext cx="8458200" cy="4343400"/>
          </a:xfrm>
        </p:spPr>
        <p:txBody>
          <a:bodyPr/>
          <a:lstStyle/>
          <a:p>
            <a:pPr>
              <a:spcBef>
                <a:spcPct val="100000"/>
              </a:spcBef>
            </a:pPr>
            <a:r>
              <a:rPr lang="en-US"/>
              <a:t>A </a:t>
            </a:r>
            <a:r>
              <a:rPr lang="en-US" b="1"/>
              <a:t>staffing management plan </a:t>
            </a:r>
            <a:r>
              <a:rPr lang="en-US"/>
              <a:t>describes when and how people will be added to and taken off the project team.</a:t>
            </a:r>
          </a:p>
          <a:p>
            <a:pPr>
              <a:spcBef>
                <a:spcPct val="100000"/>
              </a:spcBef>
            </a:pPr>
            <a:r>
              <a:rPr lang="en-US"/>
              <a:t>A </a:t>
            </a:r>
            <a:r>
              <a:rPr lang="en-US" b="1"/>
              <a:t>resource histogram </a:t>
            </a:r>
            <a:r>
              <a:rPr lang="en-US"/>
              <a:t>is a column chart that shows the number of resources assigned to a project over time.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B4822A09-60D1-4F72-9A96-323902DFC3D0}" type="slidenum">
              <a:rPr lang="en-US"/>
              <a:pPr/>
              <a:t>14</a:t>
            </a:fld>
            <a:endParaRPr lang="en-US"/>
          </a:p>
        </p:txBody>
      </p:sp>
      <p:sp>
        <p:nvSpPr>
          <p:cNvPr id="310274" name="Rectangle 2"/>
          <p:cNvSpPr>
            <a:spLocks noGrp="1" noChangeArrowheads="1"/>
          </p:cNvSpPr>
          <p:nvPr>
            <p:ph type="title"/>
          </p:nvPr>
        </p:nvSpPr>
        <p:spPr/>
        <p:txBody>
          <a:bodyPr/>
          <a:lstStyle/>
          <a:p>
            <a:r>
              <a:rPr lang="en-US" sz="2800" b="1" dirty="0">
                <a:solidFill>
                  <a:schemeClr val="tx1"/>
                </a:solidFill>
                <a:latin typeface="Arial" panose="020B0604020202020204" pitchFamily="34" charset="0"/>
                <a:cs typeface="Arial" panose="020B0604020202020204" pitchFamily="34" charset="0"/>
              </a:rPr>
              <a:t>Figure 9-6. Sample Resource Histogram</a:t>
            </a:r>
          </a:p>
        </p:txBody>
      </p:sp>
      <p:pic>
        <p:nvPicPr>
          <p:cNvPr id="310277" name="Picture 5"/>
          <p:cNvPicPr>
            <a:picLocks noChangeAspect="1" noChangeArrowheads="1"/>
          </p:cNvPicPr>
          <p:nvPr/>
        </p:nvPicPr>
        <p:blipFill>
          <a:blip r:embed="rId2">
            <a:extLst>
              <a:ext uri="{28A0092B-C50C-407E-A947-70E740481C1C}">
                <a14:useLocalDpi xmlns:a14="http://schemas.microsoft.com/office/drawing/2010/main" xmlns="" val="0"/>
              </a:ext>
            </a:extLst>
          </a:blip>
          <a:srcRect b="7576"/>
          <a:stretch>
            <a:fillRect/>
          </a:stretch>
        </p:blipFill>
        <p:spPr bwMode="auto">
          <a:xfrm>
            <a:off x="762000" y="1223963"/>
            <a:ext cx="7467600" cy="5176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8C4CFCC-4BD5-45E6-BA37-AE3B1FC0385B}" type="slidenum">
              <a:rPr lang="en-US"/>
              <a:pPr/>
              <a:t>15</a:t>
            </a:fld>
            <a:endParaRPr lang="en-US"/>
          </a:p>
        </p:txBody>
      </p:sp>
      <p:sp>
        <p:nvSpPr>
          <p:cNvPr id="311298" name="Rectangle 2"/>
          <p:cNvSpPr>
            <a:spLocks noGrp="1" noChangeArrowheads="1"/>
          </p:cNvSpPr>
          <p:nvPr>
            <p:ph type="title"/>
          </p:nvPr>
        </p:nvSpPr>
        <p:spPr/>
        <p:txBody>
          <a:bodyPr/>
          <a:lstStyle/>
          <a:p>
            <a:r>
              <a:rPr lang="en-US"/>
              <a:t>Acquiring the Project Team</a:t>
            </a:r>
            <a:endParaRPr lang="en-US" sz="4800"/>
          </a:p>
        </p:txBody>
      </p:sp>
      <p:sp>
        <p:nvSpPr>
          <p:cNvPr id="311299" name="Rectangle 3"/>
          <p:cNvSpPr>
            <a:spLocks noGrp="1" noChangeArrowheads="1"/>
          </p:cNvSpPr>
          <p:nvPr>
            <p:ph type="body" idx="1"/>
          </p:nvPr>
        </p:nvSpPr>
        <p:spPr>
          <a:xfrm>
            <a:off x="381000" y="1524000"/>
            <a:ext cx="8458200" cy="4343400"/>
          </a:xfrm>
        </p:spPr>
        <p:txBody>
          <a:bodyPr/>
          <a:lstStyle/>
          <a:p>
            <a:r>
              <a:rPr lang="en-US"/>
              <a:t>Acquiring qualified people for teams is crucial.</a:t>
            </a:r>
          </a:p>
          <a:p>
            <a:r>
              <a:rPr lang="en-US"/>
              <a:t>The project manager who is the smartest person on the team has done a poor job of recruiting!</a:t>
            </a:r>
          </a:p>
          <a:p>
            <a:r>
              <a:rPr lang="en-US"/>
              <a:t>Staffing plans and good hiring procedures are important, as are incentives for recruiting and retention.</a:t>
            </a:r>
          </a:p>
          <a:p>
            <a:pPr lvl="1"/>
            <a:r>
              <a:rPr lang="en-US"/>
              <a:t>Some companies give their employees one dollar for every hour that a new person who they helped hire works.</a:t>
            </a:r>
          </a:p>
          <a:p>
            <a:pPr lvl="1"/>
            <a:r>
              <a:rPr lang="en-US"/>
              <a:t>Some organizations allow people to work from home as an incentive.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96E897D-3548-456C-8911-826C17C9F0AF}" type="slidenum">
              <a:rPr lang="en-US"/>
              <a:pPr/>
              <a:t>16</a:t>
            </a:fld>
            <a:endParaRPr lang="en-US"/>
          </a:p>
        </p:txBody>
      </p:sp>
      <p:sp>
        <p:nvSpPr>
          <p:cNvPr id="347138" name="Rectangle 2"/>
          <p:cNvSpPr>
            <a:spLocks noGrp="1" noChangeArrowheads="1"/>
          </p:cNvSpPr>
          <p:nvPr>
            <p:ph type="title"/>
          </p:nvPr>
        </p:nvSpPr>
        <p:spPr/>
        <p:txBody>
          <a:bodyPr/>
          <a:lstStyle/>
          <a:p>
            <a:r>
              <a:rPr lang="en-US"/>
              <a:t>Why People Leave Their Jobs</a:t>
            </a:r>
          </a:p>
        </p:txBody>
      </p:sp>
      <p:sp>
        <p:nvSpPr>
          <p:cNvPr id="347139" name="Rectangle 3"/>
          <p:cNvSpPr>
            <a:spLocks noGrp="1" noChangeArrowheads="1"/>
          </p:cNvSpPr>
          <p:nvPr>
            <p:ph type="body" idx="1"/>
          </p:nvPr>
        </p:nvSpPr>
        <p:spPr/>
        <p:txBody>
          <a:bodyPr/>
          <a:lstStyle/>
          <a:p>
            <a:pPr>
              <a:spcBef>
                <a:spcPct val="100000"/>
              </a:spcBef>
            </a:pPr>
            <a:r>
              <a:rPr lang="en-US"/>
              <a:t>They feel they do not make a difference.</a:t>
            </a:r>
          </a:p>
          <a:p>
            <a:pPr>
              <a:spcBef>
                <a:spcPct val="100000"/>
              </a:spcBef>
            </a:pPr>
            <a:r>
              <a:rPr lang="en-US"/>
              <a:t>They do not get proper recognition.</a:t>
            </a:r>
          </a:p>
          <a:p>
            <a:pPr>
              <a:spcBef>
                <a:spcPct val="100000"/>
              </a:spcBef>
            </a:pPr>
            <a:r>
              <a:rPr lang="en-US"/>
              <a:t>They are not learning anything new or growing as a person.</a:t>
            </a:r>
          </a:p>
          <a:p>
            <a:pPr>
              <a:spcBef>
                <a:spcPct val="100000"/>
              </a:spcBef>
            </a:pPr>
            <a:r>
              <a:rPr lang="en-US"/>
              <a:t>They do not like their coworkers.</a:t>
            </a:r>
          </a:p>
          <a:p>
            <a:pPr>
              <a:spcBef>
                <a:spcPct val="100000"/>
              </a:spcBef>
            </a:pPr>
            <a:r>
              <a:rPr lang="en-US"/>
              <a:t>They want to earn more money.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A2753D75-2EBF-42F6-9F0B-49B527F2F477}" type="slidenum">
              <a:rPr lang="en-US"/>
              <a:pPr/>
              <a:t>17</a:t>
            </a:fld>
            <a:endParaRPr lang="en-US"/>
          </a:p>
        </p:txBody>
      </p:sp>
      <p:sp>
        <p:nvSpPr>
          <p:cNvPr id="312322" name="Rectangle 2"/>
          <p:cNvSpPr>
            <a:spLocks noGrp="1" noChangeArrowheads="1"/>
          </p:cNvSpPr>
          <p:nvPr>
            <p:ph type="title"/>
          </p:nvPr>
        </p:nvSpPr>
        <p:spPr/>
        <p:txBody>
          <a:bodyPr/>
          <a:lstStyle/>
          <a:p>
            <a:r>
              <a:rPr lang="en-US"/>
              <a:t>Resource Loading</a:t>
            </a:r>
          </a:p>
        </p:txBody>
      </p:sp>
      <p:sp>
        <p:nvSpPr>
          <p:cNvPr id="312323" name="Rectangle 3"/>
          <p:cNvSpPr>
            <a:spLocks noGrp="1" noChangeArrowheads="1"/>
          </p:cNvSpPr>
          <p:nvPr>
            <p:ph type="body" idx="1"/>
          </p:nvPr>
        </p:nvSpPr>
        <p:spPr/>
        <p:txBody>
          <a:bodyPr/>
          <a:lstStyle/>
          <a:p>
            <a:pPr>
              <a:spcBef>
                <a:spcPct val="40000"/>
              </a:spcBef>
            </a:pPr>
            <a:r>
              <a:rPr lang="en-US" b="1"/>
              <a:t>Resource loading</a:t>
            </a:r>
            <a:r>
              <a:rPr lang="en-US"/>
              <a:t> refers to the amount of individual resources an existing schedule requires during specific time periods.</a:t>
            </a:r>
          </a:p>
          <a:p>
            <a:pPr>
              <a:spcBef>
                <a:spcPct val="40000"/>
              </a:spcBef>
            </a:pPr>
            <a:r>
              <a:rPr lang="en-US"/>
              <a:t>Helps project managers develop a general understanding of the demands a project will make on the organization’s resources and individual people’s schedules.</a:t>
            </a:r>
          </a:p>
          <a:p>
            <a:pPr>
              <a:spcBef>
                <a:spcPct val="40000"/>
              </a:spcBef>
            </a:pPr>
            <a:r>
              <a:rPr lang="en-US" b="1"/>
              <a:t>Overallocation</a:t>
            </a:r>
            <a:r>
              <a:rPr lang="en-US"/>
              <a:t> means more resources than are available are assigned to perform work at a given time.</a:t>
            </a:r>
          </a:p>
          <a:p>
            <a:pPr>
              <a:buFont typeface="Wingdings" panose="05000000000000000000" pitchFamily="2" charset="2"/>
              <a:buNone/>
            </a:pP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2"/>
          <p:cNvSpPr>
            <a:spLocks noGrp="1"/>
          </p:cNvSpPr>
          <p:nvPr>
            <p:ph type="sldNum" sz="quarter" idx="10"/>
          </p:nvPr>
        </p:nvSpPr>
        <p:spPr/>
        <p:txBody>
          <a:bodyPr/>
          <a:lstStyle/>
          <a:p>
            <a:fld id="{D3E588F1-8D62-467B-8602-2092092642E8}" type="slidenum">
              <a:rPr lang="en-US"/>
              <a:pPr/>
              <a:t>18</a:t>
            </a:fld>
            <a:endParaRPr lang="en-US"/>
          </a:p>
        </p:txBody>
      </p:sp>
      <p:sp>
        <p:nvSpPr>
          <p:cNvPr id="314370" name="Rectangle 2"/>
          <p:cNvSpPr>
            <a:spLocks noGrp="1" noChangeArrowheads="1"/>
          </p:cNvSpPr>
          <p:nvPr>
            <p:ph type="title"/>
          </p:nvPr>
        </p:nvSpPr>
        <p:spPr/>
        <p:txBody>
          <a:bodyPr/>
          <a:lstStyle/>
          <a:p>
            <a:r>
              <a:rPr lang="en-US" sz="2800" b="1" dirty="0">
                <a:solidFill>
                  <a:schemeClr val="tx1"/>
                </a:solidFill>
                <a:latin typeface="Arial" panose="020B0604020202020204" pitchFamily="34" charset="0"/>
                <a:cs typeface="Arial" panose="020B0604020202020204" pitchFamily="34" charset="0"/>
              </a:rPr>
              <a:t>Figure 9-7. Sample Histogram Showing an </a:t>
            </a:r>
            <a:r>
              <a:rPr lang="en-US" sz="2800" b="1" dirty="0" err="1">
                <a:solidFill>
                  <a:schemeClr val="tx1"/>
                </a:solidFill>
                <a:latin typeface="Arial" panose="020B0604020202020204" pitchFamily="34" charset="0"/>
                <a:cs typeface="Arial" panose="020B0604020202020204" pitchFamily="34" charset="0"/>
              </a:rPr>
              <a:t>Overallocated</a:t>
            </a:r>
            <a:r>
              <a:rPr lang="en-US" sz="2800" b="1" dirty="0">
                <a:solidFill>
                  <a:schemeClr val="tx1"/>
                </a:solidFill>
                <a:latin typeface="Arial" panose="020B0604020202020204" pitchFamily="34" charset="0"/>
                <a:cs typeface="Arial" panose="020B0604020202020204" pitchFamily="34" charset="0"/>
              </a:rPr>
              <a:t> Individual</a:t>
            </a:r>
            <a:endParaRPr lang="en-US" sz="3600" b="1" dirty="0">
              <a:solidFill>
                <a:schemeClr val="tx1"/>
              </a:solidFill>
              <a:latin typeface="Arial" panose="020B0604020202020204" pitchFamily="34" charset="0"/>
              <a:cs typeface="Arial" panose="020B0604020202020204" pitchFamily="34" charset="0"/>
            </a:endParaRPr>
          </a:p>
        </p:txBody>
      </p:sp>
      <p:pic>
        <p:nvPicPr>
          <p:cNvPr id="31437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62038" y="1360488"/>
            <a:ext cx="6786562" cy="4278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14373" name="Text Box 5"/>
          <p:cNvSpPr txBox="1">
            <a:spLocks noChangeArrowheads="1"/>
          </p:cNvSpPr>
          <p:nvPr/>
        </p:nvSpPr>
        <p:spPr bwMode="auto">
          <a:xfrm>
            <a:off x="168275" y="5689600"/>
            <a:ext cx="8975725"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t>What’s wrong with this picture?  Assume 100 percent means Joe is working eight hours per day.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AC2E36A-80A3-48C2-93F2-C743C40A9493}" type="slidenum">
              <a:rPr lang="en-US"/>
              <a:pPr/>
              <a:t>19</a:t>
            </a:fld>
            <a:endParaRPr lang="en-US"/>
          </a:p>
        </p:txBody>
      </p:sp>
      <p:sp>
        <p:nvSpPr>
          <p:cNvPr id="315394" name="Rectangle 2"/>
          <p:cNvSpPr>
            <a:spLocks noGrp="1" noChangeArrowheads="1"/>
          </p:cNvSpPr>
          <p:nvPr>
            <p:ph type="title"/>
          </p:nvPr>
        </p:nvSpPr>
        <p:spPr/>
        <p:txBody>
          <a:bodyPr/>
          <a:lstStyle/>
          <a:p>
            <a:r>
              <a:rPr lang="en-US"/>
              <a:t>Resource Leveling</a:t>
            </a:r>
          </a:p>
        </p:txBody>
      </p:sp>
      <p:sp>
        <p:nvSpPr>
          <p:cNvPr id="315395" name="Rectangle 3"/>
          <p:cNvSpPr>
            <a:spLocks noGrp="1" noChangeArrowheads="1"/>
          </p:cNvSpPr>
          <p:nvPr>
            <p:ph type="body" idx="1"/>
          </p:nvPr>
        </p:nvSpPr>
        <p:spPr/>
        <p:txBody>
          <a:bodyPr/>
          <a:lstStyle/>
          <a:p>
            <a:pPr>
              <a:spcBef>
                <a:spcPct val="100000"/>
              </a:spcBef>
            </a:pPr>
            <a:r>
              <a:rPr lang="en-US" b="1"/>
              <a:t>Resource leveling</a:t>
            </a:r>
            <a:r>
              <a:rPr lang="en-US"/>
              <a:t> is a technique for resolving resource conflicts by delaying tasks.</a:t>
            </a:r>
          </a:p>
          <a:p>
            <a:pPr>
              <a:spcBef>
                <a:spcPct val="100000"/>
              </a:spcBef>
            </a:pPr>
            <a:r>
              <a:rPr lang="en-US"/>
              <a:t>The main purpose of resource leveling is to create a smoother distribution of resource use and reduce overallocation.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5E8D7FB4-27DA-40DE-9982-5CB1E0252E6C}" type="slidenum">
              <a:rPr lang="en-US"/>
              <a:pPr/>
              <a:t>20</a:t>
            </a:fld>
            <a:endParaRPr lang="en-US"/>
          </a:p>
        </p:txBody>
      </p:sp>
      <p:sp>
        <p:nvSpPr>
          <p:cNvPr id="316418" name="Rectangle 2"/>
          <p:cNvSpPr>
            <a:spLocks noGrp="1" noChangeArrowheads="1"/>
          </p:cNvSpPr>
          <p:nvPr>
            <p:ph type="title"/>
          </p:nvPr>
        </p:nvSpPr>
        <p:spPr>
          <a:xfrm>
            <a:off x="381000" y="304800"/>
            <a:ext cx="8382000" cy="900113"/>
          </a:xfrm>
        </p:spPr>
        <p:txBody>
          <a:bodyPr/>
          <a:lstStyle/>
          <a:p>
            <a:r>
              <a:rPr lang="en-US" sz="2800" b="1" dirty="0">
                <a:solidFill>
                  <a:schemeClr val="tx1"/>
                </a:solidFill>
                <a:latin typeface="Arial" panose="020B0604020202020204" pitchFamily="34" charset="0"/>
                <a:cs typeface="Arial" panose="020B0604020202020204" pitchFamily="34" charset="0"/>
              </a:rPr>
              <a:t>Figure 9-8. Resource Leveling Example</a:t>
            </a:r>
            <a:endParaRPr lang="en-US" sz="3600" b="1" dirty="0">
              <a:solidFill>
                <a:schemeClr val="tx1"/>
              </a:solidFill>
              <a:latin typeface="Arial" panose="020B0604020202020204" pitchFamily="34" charset="0"/>
              <a:cs typeface="Arial" panose="020B0604020202020204" pitchFamily="34" charset="0"/>
            </a:endParaRPr>
          </a:p>
        </p:txBody>
      </p:sp>
      <p:pic>
        <p:nvPicPr>
          <p:cNvPr id="316420"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95400" y="1257300"/>
            <a:ext cx="6553200" cy="5143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350A21FC-6E3A-4BB9-9725-A98AE65D8E46}" type="slidenum">
              <a:rPr lang="en-US"/>
              <a:pPr/>
              <a:t>21</a:t>
            </a:fld>
            <a:endParaRPr lang="en-US"/>
          </a:p>
        </p:txBody>
      </p:sp>
      <p:sp>
        <p:nvSpPr>
          <p:cNvPr id="345090" name="Rectangle 2"/>
          <p:cNvSpPr>
            <a:spLocks noGrp="1" noChangeArrowheads="1"/>
          </p:cNvSpPr>
          <p:nvPr>
            <p:ph type="title"/>
          </p:nvPr>
        </p:nvSpPr>
        <p:spPr/>
        <p:txBody>
          <a:bodyPr/>
          <a:lstStyle/>
          <a:p>
            <a:r>
              <a:rPr lang="en-US"/>
              <a:t>Benefits of Resource Leveling</a:t>
            </a:r>
          </a:p>
        </p:txBody>
      </p:sp>
      <p:sp>
        <p:nvSpPr>
          <p:cNvPr id="345091" name="Rectangle 3"/>
          <p:cNvSpPr>
            <a:spLocks noGrp="1" noChangeArrowheads="1"/>
          </p:cNvSpPr>
          <p:nvPr>
            <p:ph type="body" idx="1"/>
          </p:nvPr>
        </p:nvSpPr>
        <p:spPr/>
        <p:txBody>
          <a:bodyPr/>
          <a:lstStyle/>
          <a:p>
            <a:pPr>
              <a:spcBef>
                <a:spcPct val="80000"/>
              </a:spcBef>
            </a:pPr>
            <a:r>
              <a:rPr lang="en-US"/>
              <a:t>When resources are used on a more constant basis, they require less management.</a:t>
            </a:r>
          </a:p>
          <a:p>
            <a:pPr>
              <a:spcBef>
                <a:spcPct val="80000"/>
              </a:spcBef>
            </a:pPr>
            <a:r>
              <a:rPr lang="en-US"/>
              <a:t>It may enable project managers to use a just-in-time inventory type of policy for using subcontractors or other expensive resources.</a:t>
            </a:r>
          </a:p>
          <a:p>
            <a:pPr>
              <a:spcBef>
                <a:spcPct val="80000"/>
              </a:spcBef>
            </a:pPr>
            <a:r>
              <a:rPr lang="en-US"/>
              <a:t>It results in fewer problems for project personnel and the accounting department.</a:t>
            </a:r>
          </a:p>
          <a:p>
            <a:pPr>
              <a:spcBef>
                <a:spcPct val="80000"/>
              </a:spcBef>
            </a:pPr>
            <a:r>
              <a:rPr lang="en-US"/>
              <a:t>It often improves morale.</a:t>
            </a:r>
          </a:p>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5F55E87-F56A-42FA-A0A5-057C9D232C81}" type="slidenum">
              <a:rPr lang="en-US"/>
              <a:pPr/>
              <a:t>22</a:t>
            </a:fld>
            <a:endParaRPr lang="en-US"/>
          </a:p>
        </p:txBody>
      </p:sp>
      <p:sp>
        <p:nvSpPr>
          <p:cNvPr id="317442" name="Rectangle 2"/>
          <p:cNvSpPr>
            <a:spLocks noGrp="1" noChangeArrowheads="1"/>
          </p:cNvSpPr>
          <p:nvPr>
            <p:ph type="title"/>
          </p:nvPr>
        </p:nvSpPr>
        <p:spPr/>
        <p:txBody>
          <a:bodyPr/>
          <a:lstStyle/>
          <a:p>
            <a:r>
              <a:rPr lang="en-US"/>
              <a:t>Developing the Project Team</a:t>
            </a:r>
          </a:p>
        </p:txBody>
      </p:sp>
      <p:sp>
        <p:nvSpPr>
          <p:cNvPr id="317443" name="Rectangle 3"/>
          <p:cNvSpPr>
            <a:spLocks noGrp="1" noChangeArrowheads="1"/>
          </p:cNvSpPr>
          <p:nvPr>
            <p:ph type="body" idx="1"/>
          </p:nvPr>
        </p:nvSpPr>
        <p:spPr/>
        <p:txBody>
          <a:bodyPr/>
          <a:lstStyle/>
          <a:p>
            <a:pPr>
              <a:spcBef>
                <a:spcPct val="100000"/>
              </a:spcBef>
            </a:pPr>
            <a:r>
              <a:rPr lang="en-US"/>
              <a:t>The main goal of </a:t>
            </a:r>
            <a:r>
              <a:rPr lang="en-US" b="1"/>
              <a:t>team development</a:t>
            </a:r>
            <a:r>
              <a:rPr lang="en-US"/>
              <a:t> is to help people work together more effectively to improve project performance. </a:t>
            </a:r>
          </a:p>
          <a:p>
            <a:pPr>
              <a:spcBef>
                <a:spcPct val="100000"/>
              </a:spcBef>
            </a:pPr>
            <a:r>
              <a:rPr lang="en-US"/>
              <a:t>It takes teamwork to successfully complete most projects.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B9543CF-1345-49AB-86D4-EDEFF0EC629D}" type="slidenum">
              <a:rPr lang="en-US"/>
              <a:pPr/>
              <a:t>23</a:t>
            </a:fld>
            <a:endParaRPr lang="en-US"/>
          </a:p>
        </p:txBody>
      </p:sp>
      <p:sp>
        <p:nvSpPr>
          <p:cNvPr id="348162" name="Rectangle 2"/>
          <p:cNvSpPr>
            <a:spLocks noGrp="1" noChangeArrowheads="1"/>
          </p:cNvSpPr>
          <p:nvPr>
            <p:ph type="title"/>
          </p:nvPr>
        </p:nvSpPr>
        <p:spPr/>
        <p:txBody>
          <a:bodyPr/>
          <a:lstStyle/>
          <a:p>
            <a:r>
              <a:rPr lang="en-US"/>
              <a:t>Tuckman Model of Team Development</a:t>
            </a:r>
          </a:p>
        </p:txBody>
      </p:sp>
      <p:sp>
        <p:nvSpPr>
          <p:cNvPr id="348163" name="Rectangle 3"/>
          <p:cNvSpPr>
            <a:spLocks noGrp="1" noChangeArrowheads="1"/>
          </p:cNvSpPr>
          <p:nvPr>
            <p:ph type="body" idx="1"/>
          </p:nvPr>
        </p:nvSpPr>
        <p:spPr>
          <a:xfrm>
            <a:off x="381000" y="1600200"/>
            <a:ext cx="8458200" cy="4572000"/>
          </a:xfrm>
        </p:spPr>
        <p:txBody>
          <a:bodyPr/>
          <a:lstStyle/>
          <a:p>
            <a:pPr>
              <a:spcBef>
                <a:spcPct val="100000"/>
              </a:spcBef>
            </a:pPr>
            <a:r>
              <a:rPr lang="en-US"/>
              <a:t>Forming</a:t>
            </a:r>
          </a:p>
          <a:p>
            <a:pPr>
              <a:spcBef>
                <a:spcPct val="100000"/>
              </a:spcBef>
            </a:pPr>
            <a:r>
              <a:rPr lang="en-US"/>
              <a:t>Storming</a:t>
            </a:r>
          </a:p>
          <a:p>
            <a:pPr>
              <a:spcBef>
                <a:spcPct val="100000"/>
              </a:spcBef>
            </a:pPr>
            <a:r>
              <a:rPr lang="en-US"/>
              <a:t>Norming</a:t>
            </a:r>
          </a:p>
          <a:p>
            <a:pPr>
              <a:spcBef>
                <a:spcPct val="100000"/>
              </a:spcBef>
            </a:pPr>
            <a:r>
              <a:rPr lang="en-US"/>
              <a:t>Performing</a:t>
            </a:r>
          </a:p>
          <a:p>
            <a:pPr>
              <a:spcBef>
                <a:spcPct val="100000"/>
              </a:spcBef>
            </a:pPr>
            <a:r>
              <a:rPr lang="en-US"/>
              <a:t>Adjourning</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A0E87666-7508-444A-BD75-5783F4A05F8B}" type="slidenum">
              <a:rPr lang="en-US"/>
              <a:pPr/>
              <a:t>24</a:t>
            </a:fld>
            <a:endParaRPr lang="en-US"/>
          </a:p>
        </p:txBody>
      </p:sp>
      <p:sp>
        <p:nvSpPr>
          <p:cNvPr id="346114" name="Rectangle 2"/>
          <p:cNvSpPr>
            <a:spLocks noGrp="1" noChangeArrowheads="1"/>
          </p:cNvSpPr>
          <p:nvPr>
            <p:ph type="title"/>
          </p:nvPr>
        </p:nvSpPr>
        <p:spPr/>
        <p:txBody>
          <a:bodyPr/>
          <a:lstStyle/>
          <a:p>
            <a:r>
              <a:rPr lang="en-US"/>
              <a:t>Training</a:t>
            </a:r>
          </a:p>
        </p:txBody>
      </p:sp>
      <p:sp>
        <p:nvSpPr>
          <p:cNvPr id="346115" name="Rectangle 3"/>
          <p:cNvSpPr>
            <a:spLocks noGrp="1" noChangeArrowheads="1"/>
          </p:cNvSpPr>
          <p:nvPr>
            <p:ph type="body" idx="1"/>
          </p:nvPr>
        </p:nvSpPr>
        <p:spPr/>
        <p:txBody>
          <a:bodyPr/>
          <a:lstStyle/>
          <a:p>
            <a:pPr>
              <a:spcBef>
                <a:spcPct val="100000"/>
              </a:spcBef>
            </a:pPr>
            <a:r>
              <a:rPr lang="en-US"/>
              <a:t>Training can help people understand themselves and each other, and understand how to work better in teams.</a:t>
            </a:r>
          </a:p>
          <a:p>
            <a:pPr>
              <a:spcBef>
                <a:spcPct val="100000"/>
              </a:spcBef>
            </a:pPr>
            <a:r>
              <a:rPr lang="en-US"/>
              <a:t>Team building activities include:</a:t>
            </a:r>
          </a:p>
          <a:p>
            <a:pPr lvl="1">
              <a:spcBef>
                <a:spcPct val="100000"/>
              </a:spcBef>
            </a:pPr>
            <a:r>
              <a:rPr lang="en-US"/>
              <a:t>Physical challenges</a:t>
            </a:r>
          </a:p>
          <a:p>
            <a:pPr lvl="1">
              <a:spcBef>
                <a:spcPct val="100000"/>
              </a:spcBef>
            </a:pPr>
            <a:r>
              <a:rPr lang="en-US"/>
              <a:t>Psychological preference indicator tools</a:t>
            </a:r>
          </a:p>
          <a:p>
            <a:endParaRPr lang="en-US"/>
          </a:p>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3157AF5-F8D5-44DE-9068-5DEB06B42CA5}" type="slidenum">
              <a:rPr lang="en-US"/>
              <a:pPr/>
              <a:t>25</a:t>
            </a:fld>
            <a:endParaRPr lang="en-US"/>
          </a:p>
        </p:txBody>
      </p:sp>
      <p:sp>
        <p:nvSpPr>
          <p:cNvPr id="318466" name="Rectangle 2"/>
          <p:cNvSpPr>
            <a:spLocks noGrp="1" noChangeArrowheads="1"/>
          </p:cNvSpPr>
          <p:nvPr>
            <p:ph type="title"/>
          </p:nvPr>
        </p:nvSpPr>
        <p:spPr>
          <a:xfrm>
            <a:off x="381000" y="228600"/>
            <a:ext cx="8382000" cy="782638"/>
          </a:xfrm>
        </p:spPr>
        <p:txBody>
          <a:bodyPr/>
          <a:lstStyle/>
          <a:p>
            <a:r>
              <a:rPr lang="en-US"/>
              <a:t>Myers-Briggs Type Indicator (MBTI)</a:t>
            </a:r>
            <a:endParaRPr lang="en-US" sz="5400"/>
          </a:p>
        </p:txBody>
      </p:sp>
      <p:sp>
        <p:nvSpPr>
          <p:cNvPr id="318467" name="Rectangle 3"/>
          <p:cNvSpPr>
            <a:spLocks noGrp="1" noChangeArrowheads="1"/>
          </p:cNvSpPr>
          <p:nvPr>
            <p:ph type="body" idx="1"/>
          </p:nvPr>
        </p:nvSpPr>
        <p:spPr>
          <a:xfrm>
            <a:off x="533400" y="1447800"/>
            <a:ext cx="8186738" cy="3657600"/>
          </a:xfrm>
        </p:spPr>
        <p:txBody>
          <a:bodyPr/>
          <a:lstStyle/>
          <a:p>
            <a:pPr>
              <a:lnSpc>
                <a:spcPct val="90000"/>
              </a:lnSpc>
            </a:pPr>
            <a:r>
              <a:rPr lang="en-US"/>
              <a:t>MBTI is a popular tool for determining personality preferences and helping teammates understand each other. </a:t>
            </a:r>
          </a:p>
          <a:p>
            <a:pPr>
              <a:lnSpc>
                <a:spcPct val="90000"/>
              </a:lnSpc>
            </a:pPr>
            <a:r>
              <a:rPr lang="en-US"/>
              <a:t>Four dimensions include:</a:t>
            </a:r>
          </a:p>
          <a:p>
            <a:pPr lvl="1">
              <a:lnSpc>
                <a:spcPct val="90000"/>
              </a:lnSpc>
            </a:pPr>
            <a:r>
              <a:rPr lang="en-US" sz="2400"/>
              <a:t>Extrovert/Introvert (E/I)</a:t>
            </a:r>
          </a:p>
          <a:p>
            <a:pPr lvl="1">
              <a:lnSpc>
                <a:spcPct val="90000"/>
              </a:lnSpc>
            </a:pPr>
            <a:r>
              <a:rPr lang="en-US" sz="2400"/>
              <a:t>Sensation/Intuition (S/N)</a:t>
            </a:r>
          </a:p>
          <a:p>
            <a:pPr lvl="1">
              <a:lnSpc>
                <a:spcPct val="90000"/>
              </a:lnSpc>
            </a:pPr>
            <a:r>
              <a:rPr lang="en-US" sz="2400"/>
              <a:t>Thinking/Feeling (T/F)</a:t>
            </a:r>
          </a:p>
          <a:p>
            <a:pPr lvl="1">
              <a:lnSpc>
                <a:spcPct val="90000"/>
              </a:lnSpc>
            </a:pPr>
            <a:r>
              <a:rPr lang="en-US" sz="2400"/>
              <a:t>Judgment/Perception (J/P)</a:t>
            </a:r>
          </a:p>
          <a:p>
            <a:pPr>
              <a:lnSpc>
                <a:spcPct val="90000"/>
              </a:lnSpc>
            </a:pPr>
            <a:r>
              <a:rPr lang="en-US"/>
              <a:t>NTs, or rationals, are attracted to technology fields.</a:t>
            </a:r>
          </a:p>
          <a:p>
            <a:pPr>
              <a:lnSpc>
                <a:spcPct val="90000"/>
              </a:lnSpc>
            </a:pPr>
            <a:r>
              <a:rPr lang="en-US"/>
              <a:t>IT people vary most from the general population in their tendency to not be extroverted or sensing.</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fld id="{FF5BB8E1-EB17-41DA-AC81-0C20E2434C25}" type="slidenum">
              <a:rPr lang="en-US"/>
              <a:pPr/>
              <a:t>26</a:t>
            </a:fld>
            <a:endParaRPr lang="en-US"/>
          </a:p>
        </p:txBody>
      </p:sp>
      <p:sp>
        <p:nvSpPr>
          <p:cNvPr id="333826" name="Rectangle 1026"/>
          <p:cNvSpPr>
            <a:spLocks noGrp="1" noChangeArrowheads="1"/>
          </p:cNvSpPr>
          <p:nvPr>
            <p:ph type="title"/>
          </p:nvPr>
        </p:nvSpPr>
        <p:spPr/>
        <p:txBody>
          <a:bodyPr/>
          <a:lstStyle/>
          <a:p>
            <a:r>
              <a:rPr lang="en-US" dirty="0" err="1"/>
              <a:t>Wideman</a:t>
            </a:r>
            <a:r>
              <a:rPr lang="en-US" dirty="0"/>
              <a:t> and </a:t>
            </a:r>
            <a:r>
              <a:rPr lang="en-US" dirty="0" err="1"/>
              <a:t>Shenhar’s</a:t>
            </a:r>
            <a:r>
              <a:rPr lang="en-US" dirty="0"/>
              <a:t> Views on MBTI</a:t>
            </a:r>
            <a:br>
              <a:rPr lang="en-US" dirty="0"/>
            </a:br>
            <a:r>
              <a:rPr lang="en-US" dirty="0"/>
              <a:t>and Project Management*</a:t>
            </a:r>
          </a:p>
        </p:txBody>
      </p:sp>
      <p:sp>
        <p:nvSpPr>
          <p:cNvPr id="333827" name="Rectangle 1027"/>
          <p:cNvSpPr>
            <a:spLocks noGrp="1" noChangeArrowheads="1"/>
          </p:cNvSpPr>
          <p:nvPr>
            <p:ph type="body" idx="1"/>
          </p:nvPr>
        </p:nvSpPr>
        <p:spPr>
          <a:xfrm>
            <a:off x="381000" y="1600200"/>
            <a:ext cx="8001000" cy="4495800"/>
          </a:xfrm>
        </p:spPr>
        <p:txBody>
          <a:bodyPr/>
          <a:lstStyle/>
          <a:p>
            <a:pPr>
              <a:lnSpc>
                <a:spcPct val="90000"/>
              </a:lnSpc>
            </a:pPr>
            <a:r>
              <a:rPr lang="en-US" dirty="0"/>
              <a:t>Most suited for project leadership:</a:t>
            </a:r>
          </a:p>
          <a:p>
            <a:pPr lvl="1">
              <a:lnSpc>
                <a:spcPct val="90000"/>
              </a:lnSpc>
            </a:pPr>
            <a:r>
              <a:rPr lang="en-US" dirty="0"/>
              <a:t>100 percent: INTJ, ENTJ, ISTJ, ESTJ</a:t>
            </a:r>
          </a:p>
          <a:p>
            <a:pPr lvl="1">
              <a:lnSpc>
                <a:spcPct val="90000"/>
              </a:lnSpc>
            </a:pPr>
            <a:r>
              <a:rPr lang="en-US" dirty="0"/>
              <a:t>50 percent: INTP, ENTP, ENFP, ENFJ</a:t>
            </a:r>
          </a:p>
          <a:p>
            <a:pPr>
              <a:lnSpc>
                <a:spcPct val="90000"/>
              </a:lnSpc>
            </a:pPr>
            <a:r>
              <a:rPr lang="en-US" dirty="0"/>
              <a:t>Best suited as followers:</a:t>
            </a:r>
          </a:p>
          <a:p>
            <a:pPr lvl="1">
              <a:lnSpc>
                <a:spcPct val="90000"/>
              </a:lnSpc>
            </a:pPr>
            <a:r>
              <a:rPr lang="en-US" dirty="0"/>
              <a:t>100 percent: INFJ, ISFJ</a:t>
            </a:r>
          </a:p>
          <a:p>
            <a:pPr lvl="1">
              <a:lnSpc>
                <a:spcPct val="90000"/>
              </a:lnSpc>
            </a:pPr>
            <a:r>
              <a:rPr lang="en-US" dirty="0"/>
              <a:t>50 percent: INTP, ENTP, ENFP, ENFJ, ESFJ</a:t>
            </a:r>
          </a:p>
          <a:p>
            <a:pPr>
              <a:lnSpc>
                <a:spcPct val="90000"/>
              </a:lnSpc>
            </a:pPr>
            <a:r>
              <a:rPr lang="en-US" dirty="0"/>
              <a:t>Not suited for project work:</a:t>
            </a:r>
          </a:p>
          <a:p>
            <a:pPr lvl="1">
              <a:lnSpc>
                <a:spcPct val="90000"/>
              </a:lnSpc>
            </a:pPr>
            <a:r>
              <a:rPr lang="en-US" dirty="0"/>
              <a:t>100 percent: INFP, ISFP, ESFP, ISTP</a:t>
            </a:r>
          </a:p>
          <a:p>
            <a:pPr lvl="1">
              <a:lnSpc>
                <a:spcPct val="90000"/>
              </a:lnSpc>
            </a:pPr>
            <a:r>
              <a:rPr lang="en-US" dirty="0"/>
              <a:t>50 percent: ENFP, ESTP</a:t>
            </a:r>
          </a:p>
        </p:txBody>
      </p:sp>
      <p:sp>
        <p:nvSpPr>
          <p:cNvPr id="333828" name="Text Box 1028"/>
          <p:cNvSpPr txBox="1">
            <a:spLocks noChangeArrowheads="1"/>
          </p:cNvSpPr>
          <p:nvPr/>
        </p:nvSpPr>
        <p:spPr bwMode="auto">
          <a:xfrm>
            <a:off x="304800" y="5791200"/>
            <a:ext cx="8839200" cy="82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1600"/>
              <a:t>*Wideman, R. Max and Aaron J. Shenhar, “Professional and Personal Development: A Practical Approach to Education and Training,” </a:t>
            </a:r>
            <a:r>
              <a:rPr lang="en-US" sz="1600" i="1"/>
              <a:t>Project Management for Business Professionals</a:t>
            </a:r>
            <a:r>
              <a:rPr lang="en-US" sz="1600"/>
              <a:t>, edited by Joan Knutson, 2001, p. 375.</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2"/>
          <p:cNvSpPr>
            <a:spLocks noGrp="1"/>
          </p:cNvSpPr>
          <p:nvPr>
            <p:ph type="sldNum" sz="quarter" idx="10"/>
          </p:nvPr>
        </p:nvSpPr>
        <p:spPr/>
        <p:txBody>
          <a:bodyPr/>
          <a:lstStyle/>
          <a:p>
            <a:fld id="{15DA1F5D-FAD2-4D7B-B3B5-66562FE46564}" type="slidenum">
              <a:rPr lang="en-US"/>
              <a:pPr/>
              <a:t>27</a:t>
            </a:fld>
            <a:endParaRPr lang="en-US"/>
          </a:p>
        </p:txBody>
      </p:sp>
      <p:sp>
        <p:nvSpPr>
          <p:cNvPr id="334850" name="Rectangle 1026"/>
          <p:cNvSpPr>
            <a:spLocks noGrp="1" noChangeArrowheads="1"/>
          </p:cNvSpPr>
          <p:nvPr>
            <p:ph type="title"/>
          </p:nvPr>
        </p:nvSpPr>
        <p:spPr>
          <a:xfrm>
            <a:off x="381000" y="228600"/>
            <a:ext cx="8382000" cy="838200"/>
          </a:xfrm>
        </p:spPr>
        <p:txBody>
          <a:bodyPr/>
          <a:lstStyle/>
          <a:p>
            <a:r>
              <a:rPr lang="en-US" sz="2800" b="1" dirty="0">
                <a:solidFill>
                  <a:schemeClr val="tx1"/>
                </a:solidFill>
                <a:latin typeface="Arial" panose="020B0604020202020204" pitchFamily="34" charset="0"/>
                <a:cs typeface="Arial" panose="020B0604020202020204" pitchFamily="34" charset="0"/>
              </a:rPr>
              <a:t>MBTI and Suitability to Project Work*</a:t>
            </a:r>
          </a:p>
        </p:txBody>
      </p:sp>
      <p:sp>
        <p:nvSpPr>
          <p:cNvPr id="334851" name="Rectangle 1027"/>
          <p:cNvSpPr>
            <a:spLocks noChangeArrowheads="1"/>
          </p:cNvSpPr>
          <p:nvPr/>
        </p:nvSpPr>
        <p:spPr bwMode="auto">
          <a:xfrm>
            <a:off x="0" y="5791200"/>
            <a:ext cx="8621713"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a:t>*Wideman, R. Max. “Project Teamwork, Personality Profiles and the Population at Large: Do we</a:t>
            </a:r>
            <a:br>
              <a:rPr lang="en-US" sz="1600"/>
            </a:br>
            <a:r>
              <a:rPr lang="en-US" sz="1600"/>
              <a:t>have enough of the right kind of people?” (http://www.maxwideman.com/papers/profiles/profiles.pdf ).</a:t>
            </a:r>
          </a:p>
        </p:txBody>
      </p:sp>
      <p:pic>
        <p:nvPicPr>
          <p:cNvPr id="334872" name="Picture 1048"/>
          <p:cNvPicPr>
            <a:picLocks noChangeAspect="1" noChangeArrowheads="1"/>
          </p:cNvPicPr>
          <p:nvPr/>
        </p:nvPicPr>
        <p:blipFill>
          <a:blip r:embed="rId2">
            <a:extLst>
              <a:ext uri="{28A0092B-C50C-407E-A947-70E740481C1C}">
                <a14:useLocalDpi xmlns:a14="http://schemas.microsoft.com/office/drawing/2010/main" xmlns="" val="0"/>
              </a:ext>
            </a:extLst>
          </a:blip>
          <a:srcRect l="18750" t="20833" r="18750" b="25000"/>
          <a:stretch>
            <a:fillRect/>
          </a:stretch>
        </p:blipFill>
        <p:spPr bwMode="auto">
          <a:xfrm>
            <a:off x="1219200" y="1219200"/>
            <a:ext cx="6477000" cy="4211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34873" name="Text Box 1049"/>
          <p:cNvSpPr txBox="1">
            <a:spLocks noChangeArrowheads="1"/>
          </p:cNvSpPr>
          <p:nvPr/>
        </p:nvSpPr>
        <p:spPr bwMode="auto">
          <a:xfrm>
            <a:off x="7391400" y="2514600"/>
            <a:ext cx="1371600" cy="1917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t>What do you think about these views?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EA647EE-3165-4669-8668-3326C0FB1C6C}" type="slidenum">
              <a:rPr lang="en-US"/>
              <a:pPr/>
              <a:t>28</a:t>
            </a:fld>
            <a:endParaRPr lang="en-US"/>
          </a:p>
        </p:txBody>
      </p:sp>
      <p:sp>
        <p:nvSpPr>
          <p:cNvPr id="319490" name="Rectangle 2"/>
          <p:cNvSpPr>
            <a:spLocks noGrp="1" noChangeArrowheads="1"/>
          </p:cNvSpPr>
          <p:nvPr>
            <p:ph type="title"/>
          </p:nvPr>
        </p:nvSpPr>
        <p:spPr/>
        <p:txBody>
          <a:bodyPr/>
          <a:lstStyle/>
          <a:p>
            <a:r>
              <a:rPr lang="en-US"/>
              <a:t>Social Styles Profile</a:t>
            </a:r>
          </a:p>
        </p:txBody>
      </p:sp>
      <p:sp>
        <p:nvSpPr>
          <p:cNvPr id="319491" name="Rectangle 3"/>
          <p:cNvSpPr>
            <a:spLocks noGrp="1" noChangeArrowheads="1"/>
          </p:cNvSpPr>
          <p:nvPr>
            <p:ph type="body" idx="1"/>
          </p:nvPr>
        </p:nvSpPr>
        <p:spPr>
          <a:xfrm>
            <a:off x="228600" y="1524000"/>
            <a:ext cx="8610600" cy="4572000"/>
          </a:xfrm>
        </p:spPr>
        <p:txBody>
          <a:bodyPr/>
          <a:lstStyle/>
          <a:p>
            <a:r>
              <a:rPr lang="en-US"/>
              <a:t>People are perceived as behaving primarily in one of four zones, based on their assertiveness and responsiveness:</a:t>
            </a:r>
          </a:p>
          <a:p>
            <a:pPr lvl="1"/>
            <a:r>
              <a:rPr lang="en-US"/>
              <a:t>Drivers</a:t>
            </a:r>
          </a:p>
          <a:p>
            <a:pPr lvl="1"/>
            <a:r>
              <a:rPr lang="en-US"/>
              <a:t>Expressives</a:t>
            </a:r>
          </a:p>
          <a:p>
            <a:pPr lvl="1"/>
            <a:r>
              <a:rPr lang="en-US"/>
              <a:t>Analyticals</a:t>
            </a:r>
          </a:p>
          <a:p>
            <a:pPr lvl="1"/>
            <a:r>
              <a:rPr lang="en-US"/>
              <a:t>Amiables</a:t>
            </a:r>
          </a:p>
          <a:p>
            <a:r>
              <a:rPr lang="en-US"/>
              <a:t>People on opposite corners (drivers and amiables, analyticals and expressives) may have difficulty getting along.</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FAC617C9-1DAB-4F1A-93F4-D30C6219E65B}" type="slidenum">
              <a:rPr lang="en-US"/>
              <a:pPr/>
              <a:t>29</a:t>
            </a:fld>
            <a:endParaRPr lang="en-US"/>
          </a:p>
        </p:txBody>
      </p:sp>
      <p:sp>
        <p:nvSpPr>
          <p:cNvPr id="320514" name="Rectangle 2"/>
          <p:cNvSpPr>
            <a:spLocks noGrp="1" noChangeArrowheads="1"/>
          </p:cNvSpPr>
          <p:nvPr>
            <p:ph type="title"/>
          </p:nvPr>
        </p:nvSpPr>
        <p:spPr>
          <a:xfrm>
            <a:off x="381000" y="228600"/>
            <a:ext cx="8382000" cy="914400"/>
          </a:xfrm>
        </p:spPr>
        <p:txBody>
          <a:bodyPr/>
          <a:lstStyle/>
          <a:p>
            <a:r>
              <a:rPr lang="en-US" sz="2800" b="1" dirty="0">
                <a:solidFill>
                  <a:schemeClr val="tx1"/>
                </a:solidFill>
                <a:latin typeface="Arial" panose="020B0604020202020204" pitchFamily="34" charset="0"/>
                <a:cs typeface="Arial" panose="020B0604020202020204" pitchFamily="34" charset="0"/>
              </a:rPr>
              <a:t>Figure 9-9. Social Styles</a:t>
            </a:r>
          </a:p>
        </p:txBody>
      </p:sp>
      <p:pic>
        <p:nvPicPr>
          <p:cNvPr id="32051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71600" y="1479550"/>
            <a:ext cx="5943600" cy="484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7D86DB5-63A1-425E-8C19-293E61B0C15A}" type="slidenum">
              <a:rPr lang="en-US"/>
              <a:pPr/>
              <a:t>30</a:t>
            </a:fld>
            <a:endParaRPr lang="en-US"/>
          </a:p>
        </p:txBody>
      </p:sp>
      <p:sp>
        <p:nvSpPr>
          <p:cNvPr id="321538" name="Rectangle 2"/>
          <p:cNvSpPr>
            <a:spLocks noGrp="1" noChangeArrowheads="1"/>
          </p:cNvSpPr>
          <p:nvPr>
            <p:ph type="title"/>
          </p:nvPr>
        </p:nvSpPr>
        <p:spPr/>
        <p:txBody>
          <a:bodyPr/>
          <a:lstStyle/>
          <a:p>
            <a:r>
              <a:rPr lang="en-US"/>
              <a:t>Reward and Recognition Systems</a:t>
            </a:r>
          </a:p>
        </p:txBody>
      </p:sp>
      <p:sp>
        <p:nvSpPr>
          <p:cNvPr id="321539" name="Rectangle 3"/>
          <p:cNvSpPr>
            <a:spLocks noGrp="1" noChangeArrowheads="1"/>
          </p:cNvSpPr>
          <p:nvPr>
            <p:ph type="body" idx="1"/>
          </p:nvPr>
        </p:nvSpPr>
        <p:spPr/>
        <p:txBody>
          <a:bodyPr/>
          <a:lstStyle/>
          <a:p>
            <a:pPr>
              <a:spcBef>
                <a:spcPct val="100000"/>
              </a:spcBef>
            </a:pPr>
            <a:r>
              <a:rPr lang="en-US"/>
              <a:t>Team-based reward and recognition systems can promote teamwork.</a:t>
            </a:r>
          </a:p>
          <a:p>
            <a:pPr>
              <a:spcBef>
                <a:spcPct val="100000"/>
              </a:spcBef>
            </a:pPr>
            <a:r>
              <a:rPr lang="en-US"/>
              <a:t>Focus on rewarding teams for achieving specific goals.</a:t>
            </a:r>
          </a:p>
          <a:p>
            <a:pPr>
              <a:spcBef>
                <a:spcPct val="100000"/>
              </a:spcBef>
            </a:pPr>
            <a:r>
              <a:rPr lang="en-US"/>
              <a:t>Allow time for team members to mentor and help each other to meet project goals and develop human resources.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CA790E6-4DBF-4FD0-8A01-5F9E9ED2490D}" type="slidenum">
              <a:rPr lang="en-US"/>
              <a:pPr/>
              <a:t>31</a:t>
            </a:fld>
            <a:endParaRPr lang="en-US"/>
          </a:p>
        </p:txBody>
      </p:sp>
      <p:sp>
        <p:nvSpPr>
          <p:cNvPr id="349186" name="Rectangle 2"/>
          <p:cNvSpPr>
            <a:spLocks noGrp="1" noChangeArrowheads="1"/>
          </p:cNvSpPr>
          <p:nvPr>
            <p:ph type="title"/>
          </p:nvPr>
        </p:nvSpPr>
        <p:spPr/>
        <p:txBody>
          <a:bodyPr/>
          <a:lstStyle/>
          <a:p>
            <a:r>
              <a:rPr lang="en-US"/>
              <a:t>Managing the Project Team</a:t>
            </a:r>
          </a:p>
        </p:txBody>
      </p:sp>
      <p:sp>
        <p:nvSpPr>
          <p:cNvPr id="349187" name="Rectangle 3"/>
          <p:cNvSpPr>
            <a:spLocks noGrp="1" noChangeArrowheads="1"/>
          </p:cNvSpPr>
          <p:nvPr>
            <p:ph type="body" idx="1"/>
          </p:nvPr>
        </p:nvSpPr>
        <p:spPr>
          <a:xfrm>
            <a:off x="381000" y="1524000"/>
            <a:ext cx="8610600" cy="4572000"/>
          </a:xfrm>
        </p:spPr>
        <p:txBody>
          <a:bodyPr/>
          <a:lstStyle/>
          <a:p>
            <a:pPr>
              <a:spcBef>
                <a:spcPct val="50000"/>
              </a:spcBef>
            </a:pPr>
            <a:r>
              <a:rPr lang="en-US"/>
              <a:t>Project managers must lead their teams in performing various project activities.</a:t>
            </a:r>
          </a:p>
          <a:p>
            <a:pPr>
              <a:spcBef>
                <a:spcPct val="50000"/>
              </a:spcBef>
            </a:pPr>
            <a:r>
              <a:rPr lang="en-US"/>
              <a:t>After assessing team performance and related information, the project manager must decide:</a:t>
            </a:r>
          </a:p>
          <a:p>
            <a:pPr lvl="1">
              <a:spcBef>
                <a:spcPct val="50000"/>
              </a:spcBef>
            </a:pPr>
            <a:r>
              <a:rPr lang="en-US"/>
              <a:t>If changes should be requested to the project.</a:t>
            </a:r>
          </a:p>
          <a:p>
            <a:pPr lvl="1">
              <a:spcBef>
                <a:spcPct val="50000"/>
              </a:spcBef>
            </a:pPr>
            <a:r>
              <a:rPr lang="en-US"/>
              <a:t>If corrective or preventive actions should be recommended.</a:t>
            </a:r>
          </a:p>
          <a:p>
            <a:pPr lvl="1">
              <a:spcBef>
                <a:spcPct val="50000"/>
              </a:spcBef>
            </a:pPr>
            <a:r>
              <a:rPr lang="en-US"/>
              <a:t>If updates are needed to the project management plan or organizational process assets.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9464B69-C432-4F0C-8B78-0E185E896C7A}" type="slidenum">
              <a:rPr lang="en-US"/>
              <a:pPr/>
              <a:t>32</a:t>
            </a:fld>
            <a:endParaRPr lang="en-US"/>
          </a:p>
        </p:txBody>
      </p:sp>
      <p:sp>
        <p:nvSpPr>
          <p:cNvPr id="350210" name="Rectangle 2"/>
          <p:cNvSpPr>
            <a:spLocks noGrp="1" noChangeArrowheads="1"/>
          </p:cNvSpPr>
          <p:nvPr>
            <p:ph type="title"/>
          </p:nvPr>
        </p:nvSpPr>
        <p:spPr/>
        <p:txBody>
          <a:bodyPr/>
          <a:lstStyle/>
          <a:p>
            <a:r>
              <a:rPr lang="en-US" sz="4000"/>
              <a:t>Tools and Techniques for Managing Project Teams</a:t>
            </a:r>
          </a:p>
        </p:txBody>
      </p:sp>
      <p:sp>
        <p:nvSpPr>
          <p:cNvPr id="350211" name="Rectangle 3"/>
          <p:cNvSpPr>
            <a:spLocks noGrp="1" noChangeArrowheads="1"/>
          </p:cNvSpPr>
          <p:nvPr>
            <p:ph type="body" idx="1"/>
          </p:nvPr>
        </p:nvSpPr>
        <p:spPr>
          <a:xfrm>
            <a:off x="533400" y="1752600"/>
            <a:ext cx="8153400" cy="4572000"/>
          </a:xfrm>
        </p:spPr>
        <p:txBody>
          <a:bodyPr/>
          <a:lstStyle/>
          <a:p>
            <a:pPr>
              <a:spcBef>
                <a:spcPct val="100000"/>
              </a:spcBef>
            </a:pPr>
            <a:r>
              <a:rPr lang="en-US"/>
              <a:t>Observation and conversation</a:t>
            </a:r>
          </a:p>
          <a:p>
            <a:pPr>
              <a:spcBef>
                <a:spcPct val="100000"/>
              </a:spcBef>
            </a:pPr>
            <a:r>
              <a:rPr lang="en-US"/>
              <a:t>Project performance appraisals</a:t>
            </a:r>
          </a:p>
          <a:p>
            <a:pPr>
              <a:spcBef>
                <a:spcPct val="100000"/>
              </a:spcBef>
            </a:pPr>
            <a:r>
              <a:rPr lang="en-US"/>
              <a:t>Conflict management</a:t>
            </a:r>
          </a:p>
          <a:p>
            <a:pPr>
              <a:spcBef>
                <a:spcPct val="100000"/>
              </a:spcBef>
            </a:pPr>
            <a:r>
              <a:rPr lang="en-US"/>
              <a:t>Issue logs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BA2AC0BA-371A-4CDD-BAB4-DC2A6FAAA5F9}" type="slidenum">
              <a:rPr lang="en-US"/>
              <a:pPr/>
              <a:t>33</a:t>
            </a:fld>
            <a:endParaRPr lang="en-US"/>
          </a:p>
        </p:txBody>
      </p:sp>
      <p:sp>
        <p:nvSpPr>
          <p:cNvPr id="322562" name="Rectangle 2"/>
          <p:cNvSpPr>
            <a:spLocks noGrp="1" noChangeArrowheads="1"/>
          </p:cNvSpPr>
          <p:nvPr>
            <p:ph type="title"/>
          </p:nvPr>
        </p:nvSpPr>
        <p:spPr/>
        <p:txBody>
          <a:bodyPr/>
          <a:lstStyle/>
          <a:p>
            <a:r>
              <a:rPr lang="en-US"/>
              <a:t>General Advice on Teams</a:t>
            </a:r>
          </a:p>
        </p:txBody>
      </p:sp>
      <p:sp>
        <p:nvSpPr>
          <p:cNvPr id="322563" name="Rectangle 3"/>
          <p:cNvSpPr>
            <a:spLocks noGrp="1" noChangeArrowheads="1"/>
          </p:cNvSpPr>
          <p:nvPr>
            <p:ph type="body" idx="1"/>
          </p:nvPr>
        </p:nvSpPr>
        <p:spPr>
          <a:xfrm>
            <a:off x="609600" y="1447800"/>
            <a:ext cx="8186738" cy="3648075"/>
          </a:xfrm>
        </p:spPr>
        <p:txBody>
          <a:bodyPr/>
          <a:lstStyle/>
          <a:p>
            <a:pPr>
              <a:spcBef>
                <a:spcPct val="100000"/>
              </a:spcBef>
            </a:pPr>
            <a:r>
              <a:rPr lang="en-US"/>
              <a:t>Be patient and kind with your team.</a:t>
            </a:r>
          </a:p>
          <a:p>
            <a:pPr>
              <a:spcBef>
                <a:spcPct val="100000"/>
              </a:spcBef>
            </a:pPr>
            <a:r>
              <a:rPr lang="en-US"/>
              <a:t>Fix the problem instead of blaming people. </a:t>
            </a:r>
          </a:p>
          <a:p>
            <a:pPr>
              <a:spcBef>
                <a:spcPct val="100000"/>
              </a:spcBef>
            </a:pPr>
            <a:r>
              <a:rPr lang="en-US"/>
              <a:t>Establish regular, effective meetings.</a:t>
            </a:r>
          </a:p>
          <a:p>
            <a:pPr>
              <a:spcBef>
                <a:spcPct val="100000"/>
              </a:spcBef>
            </a:pPr>
            <a:r>
              <a:rPr lang="en-US"/>
              <a:t>Allow time for teams to go through the basic team-building stages. </a:t>
            </a:r>
          </a:p>
          <a:p>
            <a:pPr>
              <a:spcBef>
                <a:spcPct val="100000"/>
              </a:spcBef>
            </a:pPr>
            <a:r>
              <a:rPr lang="en-US"/>
              <a:t>Limit the size of work teams to three to seven members.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DA792AC-234C-4B6F-A3B1-B489A0955FC7}" type="slidenum">
              <a:rPr lang="en-US"/>
              <a:pPr/>
              <a:t>34</a:t>
            </a:fld>
            <a:endParaRPr lang="en-US"/>
          </a:p>
        </p:txBody>
      </p:sp>
      <p:sp>
        <p:nvSpPr>
          <p:cNvPr id="351234" name="Rectangle 2"/>
          <p:cNvSpPr>
            <a:spLocks noGrp="1" noChangeArrowheads="1"/>
          </p:cNvSpPr>
          <p:nvPr>
            <p:ph type="title"/>
          </p:nvPr>
        </p:nvSpPr>
        <p:spPr/>
        <p:txBody>
          <a:bodyPr/>
          <a:lstStyle/>
          <a:p>
            <a:r>
              <a:rPr lang="en-US"/>
              <a:t>General Advice on Teams (cont’d)</a:t>
            </a:r>
          </a:p>
        </p:txBody>
      </p:sp>
      <p:sp>
        <p:nvSpPr>
          <p:cNvPr id="351235" name="Rectangle 3"/>
          <p:cNvSpPr>
            <a:spLocks noGrp="1" noChangeArrowheads="1"/>
          </p:cNvSpPr>
          <p:nvPr>
            <p:ph type="body" idx="1"/>
          </p:nvPr>
        </p:nvSpPr>
        <p:spPr/>
        <p:txBody>
          <a:bodyPr/>
          <a:lstStyle/>
          <a:p>
            <a:pPr>
              <a:spcBef>
                <a:spcPct val="80000"/>
              </a:spcBef>
            </a:pPr>
            <a:r>
              <a:rPr lang="en-US"/>
              <a:t>Plan some social activities to help project team members and other stakeholders get to know each other better. </a:t>
            </a:r>
          </a:p>
          <a:p>
            <a:pPr>
              <a:spcBef>
                <a:spcPct val="80000"/>
              </a:spcBef>
            </a:pPr>
            <a:r>
              <a:rPr lang="en-US"/>
              <a:t>Stress team identity.</a:t>
            </a:r>
          </a:p>
          <a:p>
            <a:pPr>
              <a:spcBef>
                <a:spcPct val="80000"/>
              </a:spcBef>
            </a:pPr>
            <a:r>
              <a:rPr lang="en-US"/>
              <a:t>Nurture team members and encourage them to help each other.</a:t>
            </a:r>
          </a:p>
          <a:p>
            <a:pPr>
              <a:spcBef>
                <a:spcPct val="80000"/>
              </a:spcBef>
            </a:pPr>
            <a:r>
              <a:rPr lang="en-US"/>
              <a:t>Take additional actions to work with virtual team members. </a:t>
            </a:r>
          </a:p>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4A0C015-D646-4EB7-B476-3B3556A3754F}" type="slidenum">
              <a:rPr lang="en-US"/>
              <a:pPr/>
              <a:t>35</a:t>
            </a:fld>
            <a:endParaRPr lang="en-US"/>
          </a:p>
        </p:txBody>
      </p:sp>
      <p:sp>
        <p:nvSpPr>
          <p:cNvPr id="323586" name="Rectangle 2"/>
          <p:cNvSpPr>
            <a:spLocks noGrp="1" noChangeArrowheads="1"/>
          </p:cNvSpPr>
          <p:nvPr>
            <p:ph type="title"/>
          </p:nvPr>
        </p:nvSpPr>
        <p:spPr/>
        <p:txBody>
          <a:bodyPr/>
          <a:lstStyle/>
          <a:p>
            <a:r>
              <a:rPr lang="en-US"/>
              <a:t>Using Software to Assist in Human Resource Management</a:t>
            </a:r>
          </a:p>
        </p:txBody>
      </p:sp>
      <p:sp>
        <p:nvSpPr>
          <p:cNvPr id="323587" name="Rectangle 3"/>
          <p:cNvSpPr>
            <a:spLocks noGrp="1" noChangeArrowheads="1"/>
          </p:cNvSpPr>
          <p:nvPr>
            <p:ph type="body" idx="1"/>
          </p:nvPr>
        </p:nvSpPr>
        <p:spPr>
          <a:xfrm>
            <a:off x="381000" y="1676400"/>
            <a:ext cx="8458200" cy="4572000"/>
          </a:xfrm>
        </p:spPr>
        <p:txBody>
          <a:bodyPr/>
          <a:lstStyle/>
          <a:p>
            <a:pPr>
              <a:spcBef>
                <a:spcPct val="100000"/>
              </a:spcBef>
            </a:pPr>
            <a:r>
              <a:rPr lang="en-US"/>
              <a:t>Software can help produce RAMS and resource histograms. </a:t>
            </a:r>
          </a:p>
          <a:p>
            <a:pPr>
              <a:spcBef>
                <a:spcPct val="100000"/>
              </a:spcBef>
            </a:pPr>
            <a:r>
              <a:rPr lang="en-US"/>
              <a:t>By using project management software for human resource management, you can:</a:t>
            </a:r>
          </a:p>
          <a:p>
            <a:pPr lvl="1">
              <a:spcBef>
                <a:spcPct val="100000"/>
              </a:spcBef>
            </a:pPr>
            <a:r>
              <a:rPr lang="en-US"/>
              <a:t>Assign resources.</a:t>
            </a:r>
          </a:p>
          <a:p>
            <a:pPr lvl="1">
              <a:spcBef>
                <a:spcPct val="100000"/>
              </a:spcBef>
            </a:pPr>
            <a:r>
              <a:rPr lang="en-US"/>
              <a:t>Identify potential resource shortages or underutilization.</a:t>
            </a:r>
          </a:p>
          <a:p>
            <a:pPr lvl="1">
              <a:spcBef>
                <a:spcPct val="100000"/>
              </a:spcBef>
            </a:pPr>
            <a:r>
              <a:rPr lang="en-US"/>
              <a:t>Level resources.</a:t>
            </a:r>
          </a:p>
          <a:p>
            <a:pPr lvl="1">
              <a:lnSpc>
                <a:spcPct val="90000"/>
              </a:lnSpc>
            </a:pP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A02D99E-215B-4892-A48B-FDFDD66F6422}" type="slidenum">
              <a:rPr lang="en-US"/>
              <a:pPr/>
              <a:t>36</a:t>
            </a:fld>
            <a:endParaRPr lang="en-US"/>
          </a:p>
        </p:txBody>
      </p:sp>
      <p:sp>
        <p:nvSpPr>
          <p:cNvPr id="326658" name="Rectangle 2"/>
          <p:cNvSpPr>
            <a:spLocks noGrp="1" noChangeArrowheads="1"/>
          </p:cNvSpPr>
          <p:nvPr>
            <p:ph type="title"/>
          </p:nvPr>
        </p:nvSpPr>
        <p:spPr/>
        <p:txBody>
          <a:bodyPr/>
          <a:lstStyle/>
          <a:p>
            <a:r>
              <a:rPr lang="en-US" sz="4000"/>
              <a:t>Project Resource Management Involves Much More Than Using Software</a:t>
            </a:r>
          </a:p>
        </p:txBody>
      </p:sp>
      <p:sp>
        <p:nvSpPr>
          <p:cNvPr id="326659" name="Rectangle 3"/>
          <p:cNvSpPr>
            <a:spLocks noGrp="1" noChangeArrowheads="1"/>
          </p:cNvSpPr>
          <p:nvPr>
            <p:ph type="body" idx="1"/>
          </p:nvPr>
        </p:nvSpPr>
        <p:spPr>
          <a:xfrm>
            <a:off x="381000" y="1752600"/>
            <a:ext cx="8001000" cy="4343400"/>
          </a:xfrm>
        </p:spPr>
        <p:txBody>
          <a:bodyPr/>
          <a:lstStyle/>
          <a:p>
            <a:pPr>
              <a:spcBef>
                <a:spcPct val="100000"/>
              </a:spcBef>
            </a:pPr>
            <a:r>
              <a:rPr lang="en-US" dirty="0"/>
              <a:t>Project managers must: </a:t>
            </a:r>
          </a:p>
          <a:p>
            <a:pPr lvl="1">
              <a:spcBef>
                <a:spcPct val="100000"/>
              </a:spcBef>
            </a:pPr>
            <a:r>
              <a:rPr lang="en-US" dirty="0"/>
              <a:t>Treat people with consideration and respect.</a:t>
            </a:r>
          </a:p>
          <a:p>
            <a:pPr lvl="1">
              <a:spcBef>
                <a:spcPct val="100000"/>
              </a:spcBef>
            </a:pPr>
            <a:r>
              <a:rPr lang="en-US" dirty="0"/>
              <a:t>Understand what motivates people.</a:t>
            </a:r>
          </a:p>
          <a:p>
            <a:pPr lvl="1">
              <a:spcBef>
                <a:spcPct val="100000"/>
              </a:spcBef>
            </a:pPr>
            <a:r>
              <a:rPr lang="en-US" dirty="0"/>
              <a:t>Communicate carefully with people.</a:t>
            </a:r>
          </a:p>
          <a:p>
            <a:pPr>
              <a:spcBef>
                <a:spcPct val="100000"/>
              </a:spcBef>
            </a:pPr>
            <a:r>
              <a:rPr lang="en-US" dirty="0"/>
              <a:t>Focus on your goal of enabling project team members to deliver their best work. </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86000"/>
            <a:ext cx="8534400" cy="2101850"/>
          </a:xfrm>
        </p:spPr>
        <p:txBody>
          <a:bodyPr/>
          <a:lstStyle/>
          <a:p>
            <a:pPr algn="l"/>
            <a:r>
              <a:rPr lang="en-US" sz="2400" dirty="0"/>
              <a:t>Topic 6C: Create a Communications </a:t>
            </a:r>
            <a:r>
              <a:rPr lang="en-US" sz="2400" dirty="0" smtClean="0"/>
              <a:t>Management </a:t>
            </a:r>
            <a:r>
              <a:rPr lang="en-US" sz="2400" dirty="0"/>
              <a:t>Plan </a:t>
            </a:r>
          </a:p>
        </p:txBody>
      </p:sp>
    </p:spTree>
    <p:extLst>
      <p:ext uri="{BB962C8B-B14F-4D97-AF65-F5344CB8AC3E}">
        <p14:creationId xmlns:p14="http://schemas.microsoft.com/office/powerpoint/2010/main" xmlns="" val="5765332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dirty="0"/>
              <a:t>What is Project Communication</a:t>
            </a:r>
          </a:p>
        </p:txBody>
      </p:sp>
      <p:sp>
        <p:nvSpPr>
          <p:cNvPr id="3075" name="Rectangle 3"/>
          <p:cNvSpPr>
            <a:spLocks noGrp="1" noChangeArrowheads="1"/>
          </p:cNvSpPr>
          <p:nvPr>
            <p:ph type="body" idx="1"/>
          </p:nvPr>
        </p:nvSpPr>
        <p:spPr/>
        <p:txBody>
          <a:bodyPr/>
          <a:lstStyle/>
          <a:p>
            <a:r>
              <a:rPr lang="en-US" dirty="0"/>
              <a:t>Exchange of Project-specific information</a:t>
            </a:r>
          </a:p>
          <a:p>
            <a:endParaRPr lang="en-US" dirty="0"/>
          </a:p>
        </p:txBody>
      </p:sp>
      <p:pic>
        <p:nvPicPr>
          <p:cNvPr id="3076" name="Picture 4" descr="C:\Program Files\Common Files\Microsoft Shared\Clipart\cagcat50\BD05679_.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19400" y="2590800"/>
            <a:ext cx="3454400" cy="3341688"/>
          </a:xfrm>
          <a:prstGeom prst="rect">
            <a:avLst/>
          </a:prstGeom>
          <a:noFill/>
          <a:extLst>
            <a:ext uri="{909E8E84-426E-40DD-AFC4-6F175D3DCCD1}">
              <a14:hiddenFill xmlns:a14="http://schemas.microsoft.com/office/drawing/2010/main" xmlns="">
                <a:solidFill>
                  <a:srgbClr val="FFFFFF"/>
                </a:solidFill>
              </a14:hiddenFill>
            </a:ext>
          </a:extLst>
        </p:spPr>
      </p:pic>
      <p:sp>
        <p:nvSpPr>
          <p:cNvPr id="3152" name="WordArt 80"/>
          <p:cNvSpPr>
            <a:spLocks noChangeArrowheads="1" noChangeShapeType="1" noTextEdit="1"/>
          </p:cNvSpPr>
          <p:nvPr/>
        </p:nvSpPr>
        <p:spPr bwMode="auto">
          <a:xfrm>
            <a:off x="3733800" y="3124200"/>
            <a:ext cx="1600200" cy="1524000"/>
          </a:xfrm>
          <a:prstGeom prst="rect">
            <a:avLst/>
          </a:prstGeom>
          <a:extLst>
            <a:ext uri="{AF507438-7753-43E0-B8FC-AC1667EBCBE1}">
              <a14:hiddenEffects xmlns:a14="http://schemas.microsoft.com/office/drawing/2010/main" xmlns="">
                <a:effectLst/>
              </a14:hiddenEffects>
            </a:ext>
          </a:extLst>
        </p:spPr>
        <p:txBody>
          <a:bodyPr wrap="none" fromWordArt="1">
            <a:prstTxWarp prst="textSlantUp">
              <a:avLst>
                <a:gd name="adj" fmla="val 71431"/>
              </a:avLst>
            </a:prstTxWarp>
          </a:bodyPr>
          <a:lstStyle/>
          <a:p>
            <a:pPr algn="ctr"/>
            <a:r>
              <a:rPr lang="en-US" sz="2000" kern="10" spc="400">
                <a:ln w="9525">
                  <a:solidFill>
                    <a:srgbClr val="000000"/>
                  </a:solidFill>
                  <a:round/>
                  <a:headEnd/>
                  <a:tailEnd/>
                </a:ln>
                <a:solidFill>
                  <a:srgbClr val="000000"/>
                </a:solidFill>
                <a:latin typeface="Arial Narrow" panose="020B0606020202030204" pitchFamily="34" charset="0"/>
              </a:rPr>
              <a:t>communication</a:t>
            </a:r>
          </a:p>
        </p:txBody>
      </p:sp>
    </p:spTree>
    <p:extLst>
      <p:ext uri="{BB962C8B-B14F-4D97-AF65-F5344CB8AC3E}">
        <p14:creationId xmlns:p14="http://schemas.microsoft.com/office/powerpoint/2010/main" xmlns="" val="23008466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What’s in it for you?</a:t>
            </a:r>
          </a:p>
        </p:txBody>
      </p:sp>
      <p:sp>
        <p:nvSpPr>
          <p:cNvPr id="17411" name="Rectangle 3"/>
          <p:cNvSpPr>
            <a:spLocks noGrp="1" noChangeArrowheads="1"/>
          </p:cNvSpPr>
          <p:nvPr>
            <p:ph type="body" idx="1"/>
          </p:nvPr>
        </p:nvSpPr>
        <p:spPr>
          <a:xfrm>
            <a:off x="698500" y="1665288"/>
            <a:ext cx="8216900" cy="4278312"/>
          </a:xfrm>
        </p:spPr>
        <p:txBody>
          <a:bodyPr/>
          <a:lstStyle/>
          <a:p>
            <a:pPr algn="just">
              <a:lnSpc>
                <a:spcPct val="90000"/>
              </a:lnSpc>
              <a:buFontTx/>
              <a:buNone/>
            </a:pPr>
            <a:r>
              <a:rPr lang="en-US" i="1" dirty="0"/>
              <a:t>Three reasons you need to manage project communication</a:t>
            </a:r>
          </a:p>
          <a:p>
            <a:pPr algn="just">
              <a:lnSpc>
                <a:spcPct val="90000"/>
              </a:lnSpc>
            </a:pPr>
            <a:r>
              <a:rPr lang="en-US" dirty="0"/>
              <a:t>Meet the information needs of your project stakeholders </a:t>
            </a:r>
            <a:r>
              <a:rPr lang="en-US" sz="2000" dirty="0"/>
              <a:t>(Communication Planning and Information Distribution)</a:t>
            </a:r>
          </a:p>
          <a:p>
            <a:pPr algn="just">
              <a:lnSpc>
                <a:spcPct val="90000"/>
              </a:lnSpc>
            </a:pPr>
            <a:r>
              <a:rPr lang="en-US" dirty="0"/>
              <a:t>Track and report on project performance </a:t>
            </a:r>
            <a:r>
              <a:rPr lang="en-US" sz="2000" dirty="0"/>
              <a:t>(Performance Reporting)</a:t>
            </a:r>
          </a:p>
          <a:p>
            <a:pPr algn="just">
              <a:lnSpc>
                <a:spcPct val="90000"/>
              </a:lnSpc>
            </a:pPr>
            <a:r>
              <a:rPr lang="en-US" dirty="0"/>
              <a:t>Formally document project results </a:t>
            </a:r>
            <a:r>
              <a:rPr lang="en-US" sz="2000" dirty="0"/>
              <a:t>(Administrative Closure)</a:t>
            </a:r>
          </a:p>
          <a:p>
            <a:pPr lvl="1">
              <a:lnSpc>
                <a:spcPct val="90000"/>
              </a:lnSpc>
            </a:pPr>
            <a:endParaRPr lang="en-US" sz="2000" dirty="0"/>
          </a:p>
        </p:txBody>
      </p:sp>
    </p:spTree>
    <p:extLst>
      <p:ext uri="{BB962C8B-B14F-4D97-AF65-F5344CB8AC3E}">
        <p14:creationId xmlns:p14="http://schemas.microsoft.com/office/powerpoint/2010/main" xmlns="" val="11763639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172510"/>
            <a:ext cx="7772400" cy="1143000"/>
          </a:xfrm>
          <a:ln>
            <a:solidFill>
              <a:schemeClr val="accent4">
                <a:lumMod val="20000"/>
                <a:lumOff val="80000"/>
              </a:schemeClr>
            </a:solidFill>
          </a:ln>
        </p:spPr>
        <p:txBody>
          <a:bodyPr/>
          <a:lstStyle/>
          <a:p>
            <a:r>
              <a:rPr lang="en-US" dirty="0"/>
              <a:t>Project Communication </a:t>
            </a:r>
            <a:r>
              <a:rPr lang="en-US" i="1" dirty="0"/>
              <a:t>Management</a:t>
            </a:r>
          </a:p>
        </p:txBody>
      </p:sp>
      <p:grpSp>
        <p:nvGrpSpPr>
          <p:cNvPr id="20485" name="Group 5"/>
          <p:cNvGrpSpPr>
            <a:grpSpLocks/>
          </p:cNvGrpSpPr>
          <p:nvPr/>
        </p:nvGrpSpPr>
        <p:grpSpPr bwMode="auto">
          <a:xfrm>
            <a:off x="1676400" y="2286000"/>
            <a:ext cx="6858000" cy="4191000"/>
            <a:chOff x="432" y="2304"/>
            <a:chExt cx="3312" cy="1440"/>
          </a:xfrm>
          <a:solidFill>
            <a:schemeClr val="accent1">
              <a:lumMod val="40000"/>
              <a:lumOff val="60000"/>
            </a:schemeClr>
          </a:solidFill>
        </p:grpSpPr>
        <p:sp>
          <p:nvSpPr>
            <p:cNvPr id="20486" name="Oval 6"/>
            <p:cNvSpPr>
              <a:spLocks noChangeArrowheads="1"/>
            </p:cNvSpPr>
            <p:nvPr/>
          </p:nvSpPr>
          <p:spPr bwMode="auto">
            <a:xfrm>
              <a:off x="432" y="2304"/>
              <a:ext cx="720" cy="432"/>
            </a:xfrm>
            <a:prstGeom prst="ellipse">
              <a:avLst/>
            </a:prstGeom>
            <a:grpFill/>
            <a:ln w="38100">
              <a:solidFill>
                <a:schemeClr val="bg2"/>
              </a:solidFill>
              <a:round/>
              <a:headEnd/>
              <a:tailEnd/>
            </a:ln>
            <a:effectLst>
              <a:outerShdw dist="107763" dir="2700000" algn="ctr" rotWithShape="0">
                <a:schemeClr val="bg2"/>
              </a:outerShdw>
            </a:effectLst>
          </p:spPr>
          <p:txBody>
            <a:bodyPr wrap="none" anchor="ctr"/>
            <a:lstStyle/>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Initiating</a:t>
              </a:r>
            </a:p>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Processes</a:t>
              </a:r>
            </a:p>
          </p:txBody>
        </p:sp>
        <p:sp>
          <p:nvSpPr>
            <p:cNvPr id="20487" name="Oval 7"/>
            <p:cNvSpPr>
              <a:spLocks noChangeArrowheads="1"/>
            </p:cNvSpPr>
            <p:nvPr/>
          </p:nvSpPr>
          <p:spPr bwMode="auto">
            <a:xfrm>
              <a:off x="1488" y="2304"/>
              <a:ext cx="720" cy="432"/>
            </a:xfrm>
            <a:prstGeom prst="ellipse">
              <a:avLst/>
            </a:prstGeom>
            <a:grpFill/>
            <a:ln w="38100">
              <a:solidFill>
                <a:schemeClr val="bg2"/>
              </a:solidFill>
              <a:round/>
              <a:headEnd/>
              <a:tailEnd/>
            </a:ln>
            <a:effectLst>
              <a:outerShdw dist="107763" dir="2700000" algn="ctr" rotWithShape="0">
                <a:schemeClr val="bg2"/>
              </a:outerShdw>
            </a:effectLst>
          </p:spPr>
          <p:txBody>
            <a:bodyPr wrap="none" anchor="ctr"/>
            <a:lstStyle/>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Planning</a:t>
              </a:r>
            </a:p>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Processes</a:t>
              </a:r>
            </a:p>
          </p:txBody>
        </p:sp>
        <p:sp>
          <p:nvSpPr>
            <p:cNvPr id="20488" name="Oval 8"/>
            <p:cNvSpPr>
              <a:spLocks noChangeArrowheads="1"/>
            </p:cNvSpPr>
            <p:nvPr/>
          </p:nvSpPr>
          <p:spPr bwMode="auto">
            <a:xfrm>
              <a:off x="2112" y="3024"/>
              <a:ext cx="720" cy="432"/>
            </a:xfrm>
            <a:prstGeom prst="ellipse">
              <a:avLst/>
            </a:prstGeom>
            <a:grpFill/>
            <a:ln w="38100">
              <a:solidFill>
                <a:schemeClr val="bg2"/>
              </a:solidFill>
              <a:round/>
              <a:headEnd/>
              <a:tailEnd/>
            </a:ln>
            <a:effectLst>
              <a:outerShdw dist="107763" dir="2700000" algn="ctr" rotWithShape="0">
                <a:schemeClr val="bg2"/>
              </a:outerShdw>
            </a:effectLst>
          </p:spPr>
          <p:txBody>
            <a:bodyPr wrap="none" anchor="ctr"/>
            <a:lstStyle/>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Controlling</a:t>
              </a:r>
            </a:p>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Processes</a:t>
              </a:r>
            </a:p>
          </p:txBody>
        </p:sp>
        <p:sp>
          <p:nvSpPr>
            <p:cNvPr id="20489" name="Oval 9"/>
            <p:cNvSpPr>
              <a:spLocks noChangeArrowheads="1"/>
            </p:cNvSpPr>
            <p:nvPr/>
          </p:nvSpPr>
          <p:spPr bwMode="auto">
            <a:xfrm>
              <a:off x="2544" y="2304"/>
              <a:ext cx="720" cy="432"/>
            </a:xfrm>
            <a:prstGeom prst="ellipse">
              <a:avLst/>
            </a:prstGeom>
            <a:grpFill/>
            <a:ln w="38100">
              <a:solidFill>
                <a:schemeClr val="bg2"/>
              </a:solidFill>
              <a:round/>
              <a:headEnd/>
              <a:tailEnd/>
            </a:ln>
            <a:effectLst>
              <a:outerShdw dist="107763" dir="2700000" algn="ctr" rotWithShape="0">
                <a:schemeClr val="bg2"/>
              </a:outerShdw>
            </a:effectLst>
          </p:spPr>
          <p:txBody>
            <a:bodyPr wrap="none" anchor="ctr"/>
            <a:lstStyle/>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Executing</a:t>
              </a:r>
            </a:p>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Processes</a:t>
              </a:r>
            </a:p>
          </p:txBody>
        </p:sp>
        <p:sp>
          <p:nvSpPr>
            <p:cNvPr id="20490" name="Oval 10"/>
            <p:cNvSpPr>
              <a:spLocks noChangeArrowheads="1"/>
            </p:cNvSpPr>
            <p:nvPr/>
          </p:nvSpPr>
          <p:spPr bwMode="auto">
            <a:xfrm>
              <a:off x="3024" y="3312"/>
              <a:ext cx="720" cy="432"/>
            </a:xfrm>
            <a:prstGeom prst="ellipse">
              <a:avLst/>
            </a:prstGeom>
            <a:grpFill/>
            <a:ln w="38100">
              <a:solidFill>
                <a:schemeClr val="bg2"/>
              </a:solidFill>
              <a:round/>
              <a:headEnd/>
              <a:tailEnd/>
            </a:ln>
            <a:effectLst>
              <a:outerShdw dist="107763" dir="2700000" algn="ctr" rotWithShape="0">
                <a:schemeClr val="bg2"/>
              </a:outerShdw>
            </a:effectLst>
          </p:spPr>
          <p:txBody>
            <a:bodyPr wrap="none" anchor="ctr"/>
            <a:lstStyle/>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Closing</a:t>
              </a:r>
            </a:p>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Processes</a:t>
              </a:r>
            </a:p>
          </p:txBody>
        </p:sp>
        <p:cxnSp>
          <p:nvCxnSpPr>
            <p:cNvPr id="20491" name="AutoShape 11"/>
            <p:cNvCxnSpPr>
              <a:cxnSpLocks noChangeShapeType="1"/>
              <a:stCxn id="20486" idx="6"/>
              <a:endCxn id="20487" idx="2"/>
            </p:cNvCxnSpPr>
            <p:nvPr/>
          </p:nvCxnSpPr>
          <p:spPr bwMode="auto">
            <a:xfrm>
              <a:off x="1160" y="2520"/>
              <a:ext cx="320" cy="0"/>
            </a:xfrm>
            <a:prstGeom prst="straightConnector1">
              <a:avLst/>
            </a:prstGeom>
            <a:grpFill/>
            <a:ln w="38100">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492" name="AutoShape 12"/>
            <p:cNvCxnSpPr>
              <a:cxnSpLocks noChangeShapeType="1"/>
              <a:stCxn id="20487" idx="6"/>
              <a:endCxn id="20489" idx="2"/>
            </p:cNvCxnSpPr>
            <p:nvPr/>
          </p:nvCxnSpPr>
          <p:spPr bwMode="auto">
            <a:xfrm>
              <a:off x="2216" y="2520"/>
              <a:ext cx="320" cy="0"/>
            </a:xfrm>
            <a:prstGeom prst="straightConnector1">
              <a:avLst/>
            </a:prstGeom>
            <a:grpFill/>
            <a:ln w="38100">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493" name="AutoShape 13"/>
            <p:cNvCxnSpPr>
              <a:cxnSpLocks noChangeShapeType="1"/>
              <a:stCxn id="20489" idx="4"/>
              <a:endCxn id="20488" idx="7"/>
            </p:cNvCxnSpPr>
            <p:nvPr/>
          </p:nvCxnSpPr>
          <p:spPr bwMode="auto">
            <a:xfrm flipH="1">
              <a:off x="2727" y="2744"/>
              <a:ext cx="177" cy="335"/>
            </a:xfrm>
            <a:prstGeom prst="straightConnector1">
              <a:avLst/>
            </a:prstGeom>
            <a:grpFill/>
            <a:ln w="38100">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494" name="AutoShape 14"/>
            <p:cNvCxnSpPr>
              <a:cxnSpLocks noChangeShapeType="1"/>
              <a:stCxn id="20488" idx="0"/>
              <a:endCxn id="20489" idx="3"/>
            </p:cNvCxnSpPr>
            <p:nvPr/>
          </p:nvCxnSpPr>
          <p:spPr bwMode="auto">
            <a:xfrm flipV="1">
              <a:off x="2472" y="2681"/>
              <a:ext cx="177" cy="335"/>
            </a:xfrm>
            <a:prstGeom prst="straightConnector1">
              <a:avLst/>
            </a:prstGeom>
            <a:grpFill/>
            <a:ln w="38100">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495" name="AutoShape 15"/>
            <p:cNvCxnSpPr>
              <a:cxnSpLocks noChangeShapeType="1"/>
              <a:stCxn id="20488" idx="1"/>
              <a:endCxn id="20487" idx="4"/>
            </p:cNvCxnSpPr>
            <p:nvPr/>
          </p:nvCxnSpPr>
          <p:spPr bwMode="auto">
            <a:xfrm flipH="1" flipV="1">
              <a:off x="1848" y="2744"/>
              <a:ext cx="369" cy="335"/>
            </a:xfrm>
            <a:prstGeom prst="straightConnector1">
              <a:avLst/>
            </a:prstGeom>
            <a:grpFill/>
            <a:ln w="38100">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496" name="AutoShape 16"/>
            <p:cNvCxnSpPr>
              <a:cxnSpLocks noChangeShapeType="1"/>
              <a:stCxn id="20488" idx="6"/>
              <a:endCxn id="20490" idx="1"/>
            </p:cNvCxnSpPr>
            <p:nvPr/>
          </p:nvCxnSpPr>
          <p:spPr bwMode="auto">
            <a:xfrm>
              <a:off x="2840" y="3240"/>
              <a:ext cx="289" cy="127"/>
            </a:xfrm>
            <a:prstGeom prst="straightConnector1">
              <a:avLst/>
            </a:prstGeom>
            <a:grpFill/>
            <a:ln w="38100">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0497" name="Text Box 17"/>
          <p:cNvSpPr txBox="1">
            <a:spLocks noChangeArrowheads="1"/>
          </p:cNvSpPr>
          <p:nvPr/>
        </p:nvSpPr>
        <p:spPr bwMode="auto">
          <a:xfrm>
            <a:off x="3276600" y="1524000"/>
            <a:ext cx="2590800" cy="646331"/>
          </a:xfrm>
          <a:prstGeom prst="rect">
            <a:avLst/>
          </a:prstGeom>
          <a:noFill/>
          <a:ln w="9525">
            <a:solidFill>
              <a:schemeClr val="accent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800" dirty="0">
                <a:solidFill>
                  <a:srgbClr val="EAEAEA">
                    <a:lumMod val="10000"/>
                  </a:srgbClr>
                </a:solidFill>
                <a:latin typeface="Arial" panose="020B0604020202020204" pitchFamily="34" charset="0"/>
                <a:cs typeface="Arial" panose="020B0604020202020204" pitchFamily="34" charset="0"/>
              </a:rPr>
              <a:t>Communication Planning</a:t>
            </a:r>
          </a:p>
        </p:txBody>
      </p:sp>
      <p:sp>
        <p:nvSpPr>
          <p:cNvPr id="20498" name="Text Box 18"/>
          <p:cNvSpPr txBox="1">
            <a:spLocks noChangeArrowheads="1"/>
          </p:cNvSpPr>
          <p:nvPr/>
        </p:nvSpPr>
        <p:spPr bwMode="auto">
          <a:xfrm>
            <a:off x="6934200" y="1524000"/>
            <a:ext cx="1828800" cy="646331"/>
          </a:xfrm>
          <a:prstGeom prst="rect">
            <a:avLst/>
          </a:prstGeom>
          <a:noFill/>
          <a:ln w="9525">
            <a:solidFill>
              <a:schemeClr val="accent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800">
                <a:solidFill>
                  <a:srgbClr val="EAEAEA">
                    <a:lumMod val="10000"/>
                  </a:srgbClr>
                </a:solidFill>
                <a:latin typeface="Arial" panose="020B0604020202020204" pitchFamily="34" charset="0"/>
                <a:cs typeface="Arial" panose="020B0604020202020204" pitchFamily="34" charset="0"/>
              </a:rPr>
              <a:t>Information Distribution</a:t>
            </a:r>
          </a:p>
        </p:txBody>
      </p:sp>
      <p:sp>
        <p:nvSpPr>
          <p:cNvPr id="20499" name="Text Box 19"/>
          <p:cNvSpPr txBox="1">
            <a:spLocks noChangeArrowheads="1"/>
          </p:cNvSpPr>
          <p:nvPr/>
        </p:nvSpPr>
        <p:spPr bwMode="auto">
          <a:xfrm>
            <a:off x="3263721" y="5655494"/>
            <a:ext cx="2057400" cy="646331"/>
          </a:xfrm>
          <a:prstGeom prst="rect">
            <a:avLst/>
          </a:prstGeom>
          <a:noFill/>
          <a:ln w="9525">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800">
                <a:solidFill>
                  <a:srgbClr val="EAEAEA">
                    <a:lumMod val="10000"/>
                  </a:srgbClr>
                </a:solidFill>
                <a:latin typeface="Arial" panose="020B0604020202020204" pitchFamily="34" charset="0"/>
                <a:cs typeface="Arial" panose="020B0604020202020204" pitchFamily="34" charset="0"/>
              </a:rPr>
              <a:t>Performance Reporting</a:t>
            </a:r>
          </a:p>
        </p:txBody>
      </p:sp>
      <p:sp>
        <p:nvSpPr>
          <p:cNvPr id="20500" name="Text Box 20"/>
          <p:cNvSpPr txBox="1">
            <a:spLocks noChangeArrowheads="1"/>
          </p:cNvSpPr>
          <p:nvPr/>
        </p:nvSpPr>
        <p:spPr bwMode="auto">
          <a:xfrm>
            <a:off x="7010400" y="4419600"/>
            <a:ext cx="2133600" cy="646331"/>
          </a:xfrm>
          <a:prstGeom prst="rect">
            <a:avLst/>
          </a:prstGeom>
          <a:noFill/>
          <a:ln w="9525">
            <a:solidFill>
              <a:schemeClr val="accent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800">
                <a:solidFill>
                  <a:srgbClr val="EAEAEA">
                    <a:lumMod val="10000"/>
                  </a:srgbClr>
                </a:solidFill>
                <a:latin typeface="Arial" panose="020B0604020202020204" pitchFamily="34" charset="0"/>
                <a:cs typeface="Arial" panose="020B0604020202020204" pitchFamily="34" charset="0"/>
              </a:rPr>
              <a:t>Administrative Closure</a:t>
            </a:r>
          </a:p>
        </p:txBody>
      </p:sp>
      <p:sp>
        <p:nvSpPr>
          <p:cNvPr id="20503" name="Line 23"/>
          <p:cNvSpPr>
            <a:spLocks noChangeShapeType="1"/>
          </p:cNvSpPr>
          <p:nvPr/>
        </p:nvSpPr>
        <p:spPr bwMode="auto">
          <a:xfrm flipV="1">
            <a:off x="4800600" y="5105400"/>
            <a:ext cx="457200" cy="533400"/>
          </a:xfrm>
          <a:prstGeom prst="line">
            <a:avLst/>
          </a:prstGeom>
          <a:noFill/>
          <a:ln w="38100">
            <a:solidFill>
              <a:schemeClr val="bg2"/>
            </a:solidFill>
            <a:round/>
            <a:headEn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800">
              <a:solidFill>
                <a:srgbClr val="EAEAEA">
                  <a:lumMod val="10000"/>
                </a:srgbClr>
              </a:solidFill>
              <a:latin typeface="Arial" panose="020B0604020202020204" pitchFamily="34" charset="0"/>
              <a:cs typeface="Arial" panose="020B0604020202020204" pitchFamily="34" charset="0"/>
            </a:endParaRPr>
          </a:p>
        </p:txBody>
      </p:sp>
      <p:sp>
        <p:nvSpPr>
          <p:cNvPr id="20504" name="Line 24"/>
          <p:cNvSpPr>
            <a:spLocks noChangeShapeType="1"/>
          </p:cNvSpPr>
          <p:nvPr/>
        </p:nvSpPr>
        <p:spPr bwMode="auto">
          <a:xfrm flipH="1">
            <a:off x="8001000" y="4953000"/>
            <a:ext cx="304800" cy="533400"/>
          </a:xfrm>
          <a:prstGeom prst="line">
            <a:avLst/>
          </a:prstGeom>
          <a:noFill/>
          <a:ln w="38100">
            <a:solidFill>
              <a:schemeClr val="bg2"/>
            </a:solidFill>
            <a:round/>
            <a:headEn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800">
              <a:solidFill>
                <a:srgbClr val="EAEAEA">
                  <a:lumMod val="10000"/>
                </a:srgbClr>
              </a:solidFill>
              <a:latin typeface="Arial" panose="020B0604020202020204" pitchFamily="34" charset="0"/>
              <a:cs typeface="Arial" panose="020B0604020202020204" pitchFamily="34" charset="0"/>
            </a:endParaRPr>
          </a:p>
        </p:txBody>
      </p:sp>
      <p:sp>
        <p:nvSpPr>
          <p:cNvPr id="20505" name="Line 25"/>
          <p:cNvSpPr>
            <a:spLocks noChangeShapeType="1"/>
          </p:cNvSpPr>
          <p:nvPr/>
        </p:nvSpPr>
        <p:spPr bwMode="auto">
          <a:xfrm>
            <a:off x="4495800" y="2057400"/>
            <a:ext cx="304800" cy="457200"/>
          </a:xfrm>
          <a:prstGeom prst="line">
            <a:avLst/>
          </a:prstGeom>
          <a:noFill/>
          <a:ln w="38100">
            <a:solidFill>
              <a:schemeClr val="bg2"/>
            </a:solidFill>
            <a:round/>
            <a:headEn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800">
              <a:solidFill>
                <a:srgbClr val="EAEAEA">
                  <a:lumMod val="10000"/>
                </a:srgbClr>
              </a:solidFill>
              <a:latin typeface="Arial" panose="020B0604020202020204" pitchFamily="34" charset="0"/>
              <a:cs typeface="Arial" panose="020B0604020202020204" pitchFamily="34" charset="0"/>
            </a:endParaRPr>
          </a:p>
        </p:txBody>
      </p:sp>
      <p:sp>
        <p:nvSpPr>
          <p:cNvPr id="20506" name="Line 26"/>
          <p:cNvSpPr>
            <a:spLocks noChangeShapeType="1"/>
          </p:cNvSpPr>
          <p:nvPr/>
        </p:nvSpPr>
        <p:spPr bwMode="auto">
          <a:xfrm flipH="1">
            <a:off x="7325342" y="2217738"/>
            <a:ext cx="762000" cy="304800"/>
          </a:xfrm>
          <a:prstGeom prst="line">
            <a:avLst/>
          </a:prstGeom>
          <a:noFill/>
          <a:ln w="38100">
            <a:solidFill>
              <a:schemeClr val="bg2"/>
            </a:solidFill>
            <a:round/>
            <a:headEn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800">
              <a:solidFill>
                <a:srgbClr val="EAEAEA">
                  <a:lumMod val="10000"/>
                </a:srgbClr>
              </a:solidFill>
              <a:latin typeface="Arial" panose="020B0604020202020204" pitchFamily="34" charset="0"/>
              <a:cs typeface="Arial" panose="020B0604020202020204" pitchFamily="34" charset="0"/>
            </a:endParaRPr>
          </a:p>
        </p:txBody>
      </p:sp>
      <p:sp>
        <p:nvSpPr>
          <p:cNvPr id="20507" name="Text Box 27"/>
          <p:cNvSpPr txBox="1">
            <a:spLocks noChangeArrowheads="1"/>
          </p:cNvSpPr>
          <p:nvPr/>
        </p:nvSpPr>
        <p:spPr bwMode="auto">
          <a:xfrm>
            <a:off x="1143000" y="4038600"/>
            <a:ext cx="2971800" cy="1200329"/>
          </a:xfrm>
          <a:prstGeom prst="rect">
            <a:avLst/>
          </a:prstGeom>
          <a:noFill/>
          <a:ln w="9525">
            <a:solidFill>
              <a:schemeClr val="accent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r>
              <a:rPr lang="en-US" sz="1800" dirty="0">
                <a:solidFill>
                  <a:srgbClr val="EAEAEA">
                    <a:lumMod val="10000"/>
                  </a:srgbClr>
                </a:solidFill>
                <a:latin typeface="Arial" panose="020B0604020202020204" pitchFamily="34" charset="0"/>
                <a:cs typeface="Arial" panose="020B0604020202020204" pitchFamily="34" charset="0"/>
              </a:rPr>
              <a:t>View </a:t>
            </a:r>
            <a:r>
              <a:rPr lang="en-US" sz="1800" i="1" dirty="0">
                <a:solidFill>
                  <a:srgbClr val="EAEAEA">
                    <a:lumMod val="10000"/>
                  </a:srgbClr>
                </a:solidFill>
                <a:latin typeface="Arial" panose="020B0604020202020204" pitchFamily="34" charset="0"/>
                <a:cs typeface="Arial" panose="020B0604020202020204" pitchFamily="34" charset="0"/>
              </a:rPr>
              <a:t>Project Communication </a:t>
            </a:r>
            <a:r>
              <a:rPr lang="en-US" sz="1800" dirty="0">
                <a:solidFill>
                  <a:srgbClr val="EAEAEA">
                    <a:lumMod val="10000"/>
                  </a:srgbClr>
                </a:solidFill>
                <a:latin typeface="Arial" panose="020B0604020202020204" pitchFamily="34" charset="0"/>
                <a:cs typeface="Arial" panose="020B0604020202020204" pitchFamily="34" charset="0"/>
              </a:rPr>
              <a:t>in the context of the five PM process groups.</a:t>
            </a:r>
          </a:p>
        </p:txBody>
      </p:sp>
    </p:spTree>
    <p:extLst>
      <p:ext uri="{BB962C8B-B14F-4D97-AF65-F5344CB8AC3E}">
        <p14:creationId xmlns:p14="http://schemas.microsoft.com/office/powerpoint/2010/main" xmlns="" val="31998814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09600" y="0"/>
            <a:ext cx="7772400" cy="1143000"/>
          </a:xfrm>
        </p:spPr>
        <p:txBody>
          <a:bodyPr/>
          <a:lstStyle/>
          <a:p>
            <a:r>
              <a:rPr lang="en-US"/>
              <a:t>Communication Planning</a:t>
            </a:r>
          </a:p>
        </p:txBody>
      </p:sp>
      <p:sp>
        <p:nvSpPr>
          <p:cNvPr id="34819" name="Rectangle 3"/>
          <p:cNvSpPr>
            <a:spLocks noGrp="1" noChangeArrowheads="1"/>
          </p:cNvSpPr>
          <p:nvPr>
            <p:ph type="body" idx="1"/>
          </p:nvPr>
        </p:nvSpPr>
        <p:spPr>
          <a:xfrm>
            <a:off x="685800" y="1219200"/>
            <a:ext cx="7772400" cy="3352800"/>
          </a:xfrm>
        </p:spPr>
        <p:txBody>
          <a:bodyPr/>
          <a:lstStyle/>
          <a:p>
            <a:pPr algn="just">
              <a:lnSpc>
                <a:spcPct val="90000"/>
              </a:lnSpc>
            </a:pPr>
            <a:r>
              <a:rPr lang="en-US" dirty="0"/>
              <a:t>Inputs </a:t>
            </a:r>
          </a:p>
          <a:p>
            <a:pPr lvl="1" algn="just">
              <a:lnSpc>
                <a:spcPct val="90000"/>
              </a:lnSpc>
            </a:pPr>
            <a:r>
              <a:rPr lang="en-US" dirty="0"/>
              <a:t>Project Charter and WBS Product List</a:t>
            </a:r>
          </a:p>
          <a:p>
            <a:pPr algn="just">
              <a:lnSpc>
                <a:spcPct val="90000"/>
              </a:lnSpc>
            </a:pPr>
            <a:r>
              <a:rPr lang="en-US" dirty="0"/>
              <a:t>Process</a:t>
            </a:r>
          </a:p>
          <a:p>
            <a:pPr lvl="1" algn="just">
              <a:lnSpc>
                <a:spcPct val="90000"/>
              </a:lnSpc>
            </a:pPr>
            <a:r>
              <a:rPr lang="en-US" dirty="0"/>
              <a:t>Identify stakeholders and their information needs</a:t>
            </a:r>
          </a:p>
          <a:p>
            <a:pPr lvl="1" algn="just">
              <a:lnSpc>
                <a:spcPct val="90000"/>
              </a:lnSpc>
            </a:pPr>
            <a:r>
              <a:rPr lang="en-US" dirty="0"/>
              <a:t>Identify WBS Products</a:t>
            </a:r>
          </a:p>
          <a:p>
            <a:pPr lvl="1" algn="just">
              <a:lnSpc>
                <a:spcPct val="90000"/>
              </a:lnSpc>
            </a:pPr>
            <a:r>
              <a:rPr lang="en-US" dirty="0"/>
              <a:t>Complete Project Communication Plans</a:t>
            </a:r>
          </a:p>
          <a:p>
            <a:pPr algn="just">
              <a:lnSpc>
                <a:spcPct val="90000"/>
              </a:lnSpc>
            </a:pPr>
            <a:r>
              <a:rPr lang="en-US" dirty="0"/>
              <a:t>Outputs </a:t>
            </a:r>
          </a:p>
          <a:p>
            <a:pPr lvl="1" algn="just">
              <a:lnSpc>
                <a:spcPct val="90000"/>
              </a:lnSpc>
            </a:pPr>
            <a:r>
              <a:rPr lang="en-US" dirty="0"/>
              <a:t>Project Communication Plan</a:t>
            </a:r>
          </a:p>
          <a:p>
            <a:pPr lvl="1" algn="just">
              <a:lnSpc>
                <a:spcPct val="90000"/>
              </a:lnSpc>
            </a:pPr>
            <a:r>
              <a:rPr lang="en-US" dirty="0"/>
              <a:t>Conflict Management Plan</a:t>
            </a:r>
          </a:p>
          <a:p>
            <a:pPr algn="just">
              <a:lnSpc>
                <a:spcPct val="90000"/>
              </a:lnSpc>
            </a:pPr>
            <a:r>
              <a:rPr lang="en-US" dirty="0"/>
              <a:t>Tools</a:t>
            </a:r>
          </a:p>
          <a:p>
            <a:pPr lvl="1" algn="just">
              <a:lnSpc>
                <a:spcPct val="90000"/>
              </a:lnSpc>
            </a:pPr>
            <a:r>
              <a:rPr lang="en-US" dirty="0"/>
              <a:t>Project Communication Handbook and Project Communication Planning Website</a:t>
            </a:r>
          </a:p>
          <a:p>
            <a:pPr lvl="2">
              <a:lnSpc>
                <a:spcPct val="90000"/>
              </a:lnSpc>
            </a:pPr>
            <a:endParaRPr lang="en-US" sz="2000" dirty="0"/>
          </a:p>
          <a:p>
            <a:pPr lvl="4">
              <a:lnSpc>
                <a:spcPct val="90000"/>
              </a:lnSpc>
            </a:pPr>
            <a:endParaRPr lang="en-US" sz="1800" dirty="0"/>
          </a:p>
          <a:p>
            <a:pPr lvl="4">
              <a:lnSpc>
                <a:spcPct val="90000"/>
              </a:lnSpc>
            </a:pPr>
            <a:endParaRPr lang="en-US" sz="1800" dirty="0"/>
          </a:p>
          <a:p>
            <a:pPr lvl="4">
              <a:lnSpc>
                <a:spcPct val="90000"/>
              </a:lnSpc>
            </a:pPr>
            <a:endParaRPr lang="en-US" sz="1800" dirty="0"/>
          </a:p>
        </p:txBody>
      </p:sp>
    </p:spTree>
    <p:extLst>
      <p:ext uri="{BB962C8B-B14F-4D97-AF65-F5344CB8AC3E}">
        <p14:creationId xmlns:p14="http://schemas.microsoft.com/office/powerpoint/2010/main" xmlns="" val="42699447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Project Communication Plan</a:t>
            </a:r>
          </a:p>
        </p:txBody>
      </p:sp>
      <p:sp>
        <p:nvSpPr>
          <p:cNvPr id="12291" name="Rectangle 3"/>
          <p:cNvSpPr>
            <a:spLocks noGrp="1" noChangeArrowheads="1"/>
          </p:cNvSpPr>
          <p:nvPr>
            <p:ph type="body" idx="1"/>
          </p:nvPr>
        </p:nvSpPr>
        <p:spPr/>
        <p:txBody>
          <a:bodyPr/>
          <a:lstStyle/>
          <a:p>
            <a:r>
              <a:rPr lang="en-US"/>
              <a:t>Identifies the project team</a:t>
            </a:r>
          </a:p>
          <a:p>
            <a:r>
              <a:rPr lang="en-US"/>
              <a:t>Explains methods of communication including community involvement</a:t>
            </a:r>
          </a:p>
          <a:p>
            <a:r>
              <a:rPr lang="en-US"/>
              <a:t>Provides project reporting information</a:t>
            </a:r>
          </a:p>
          <a:p>
            <a:r>
              <a:rPr lang="en-US"/>
              <a:t>Stakeholders analysis</a:t>
            </a:r>
          </a:p>
          <a:p>
            <a:r>
              <a:rPr lang="en-US"/>
              <a:t>Communication Matrix </a:t>
            </a:r>
          </a:p>
        </p:txBody>
      </p:sp>
    </p:spTree>
    <p:extLst>
      <p:ext uri="{BB962C8B-B14F-4D97-AF65-F5344CB8AC3E}">
        <p14:creationId xmlns:p14="http://schemas.microsoft.com/office/powerpoint/2010/main" xmlns="" val="17107908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Communication Matrix</a:t>
            </a:r>
          </a:p>
        </p:txBody>
      </p:sp>
      <p:sp>
        <p:nvSpPr>
          <p:cNvPr id="36867" name="Rectangle 3"/>
          <p:cNvSpPr>
            <a:spLocks noGrp="1" noChangeArrowheads="1"/>
          </p:cNvSpPr>
          <p:nvPr>
            <p:ph type="body" idx="1"/>
          </p:nvPr>
        </p:nvSpPr>
        <p:spPr/>
        <p:txBody>
          <a:bodyPr/>
          <a:lstStyle/>
          <a:p>
            <a:pPr>
              <a:lnSpc>
                <a:spcPct val="90000"/>
              </a:lnSpc>
            </a:pPr>
            <a:r>
              <a:rPr lang="en-US" sz="2800"/>
              <a:t>WBS Products by WBS Number</a:t>
            </a:r>
          </a:p>
          <a:p>
            <a:pPr>
              <a:lnSpc>
                <a:spcPct val="90000"/>
              </a:lnSpc>
            </a:pPr>
            <a:r>
              <a:rPr lang="en-US" sz="2800"/>
              <a:t>Identifies the Uniform Filing System Location for each product listed </a:t>
            </a:r>
            <a:r>
              <a:rPr lang="en-US" sz="2400"/>
              <a:t>(an X indicates it belongs in the permanent project history file)</a:t>
            </a:r>
          </a:p>
          <a:p>
            <a:pPr>
              <a:lnSpc>
                <a:spcPct val="90000"/>
              </a:lnSpc>
            </a:pPr>
            <a:r>
              <a:rPr lang="en-US" sz="2800"/>
              <a:t>Completed for each phase</a:t>
            </a:r>
          </a:p>
          <a:p>
            <a:pPr>
              <a:lnSpc>
                <a:spcPct val="90000"/>
              </a:lnSpc>
            </a:pPr>
            <a:r>
              <a:rPr lang="en-US" sz="2800"/>
              <a:t>Can be downloaded from the Intranet </a:t>
            </a:r>
            <a:r>
              <a:rPr lang="en-US" sz="2400"/>
              <a:t>(Available on PM Website)</a:t>
            </a:r>
          </a:p>
          <a:p>
            <a:pPr>
              <a:lnSpc>
                <a:spcPct val="90000"/>
              </a:lnSpc>
            </a:pPr>
            <a:r>
              <a:rPr lang="en-US" sz="2800" i="1"/>
              <a:t>The Communication Matrix provides a roadmap for the project </a:t>
            </a:r>
          </a:p>
          <a:p>
            <a:pPr>
              <a:lnSpc>
                <a:spcPct val="90000"/>
              </a:lnSpc>
            </a:pPr>
            <a:endParaRPr lang="en-US" sz="2800"/>
          </a:p>
        </p:txBody>
      </p:sp>
    </p:spTree>
    <p:extLst>
      <p:ext uri="{BB962C8B-B14F-4D97-AF65-F5344CB8AC3E}">
        <p14:creationId xmlns:p14="http://schemas.microsoft.com/office/powerpoint/2010/main" xmlns="" val="37280136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Conflict Management Plan</a:t>
            </a:r>
          </a:p>
        </p:txBody>
      </p:sp>
      <p:sp>
        <p:nvSpPr>
          <p:cNvPr id="44035" name="Rectangle 3"/>
          <p:cNvSpPr>
            <a:spLocks noGrp="1" noChangeArrowheads="1"/>
          </p:cNvSpPr>
          <p:nvPr>
            <p:ph type="body" idx="1"/>
          </p:nvPr>
        </p:nvSpPr>
        <p:spPr/>
        <p:txBody>
          <a:bodyPr/>
          <a:lstStyle/>
          <a:p>
            <a:r>
              <a:rPr lang="en-US"/>
              <a:t>Provides guidelines for resolving conflicts during the life of a project</a:t>
            </a:r>
          </a:p>
          <a:p>
            <a:r>
              <a:rPr lang="en-US"/>
              <a:t>Developed with project stakeholders</a:t>
            </a:r>
          </a:p>
          <a:p>
            <a:r>
              <a:rPr lang="en-US"/>
              <a:t>Record decisions made</a:t>
            </a:r>
          </a:p>
          <a:p>
            <a:r>
              <a:rPr lang="en-US" i="1"/>
              <a:t>Design interest-based conflict management strategies with stakeholders, not for them</a:t>
            </a:r>
          </a:p>
          <a:p>
            <a:endParaRPr lang="en-US" i="1"/>
          </a:p>
        </p:txBody>
      </p:sp>
    </p:spTree>
    <p:extLst>
      <p:ext uri="{BB962C8B-B14F-4D97-AF65-F5344CB8AC3E}">
        <p14:creationId xmlns:p14="http://schemas.microsoft.com/office/powerpoint/2010/main" xmlns="" val="10546316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Information Distribution</a:t>
            </a:r>
          </a:p>
        </p:txBody>
      </p:sp>
      <p:sp>
        <p:nvSpPr>
          <p:cNvPr id="43011" name="Rectangle 3"/>
          <p:cNvSpPr>
            <a:spLocks noGrp="1" noChangeArrowheads="1"/>
          </p:cNvSpPr>
          <p:nvPr>
            <p:ph type="body" idx="1"/>
          </p:nvPr>
        </p:nvSpPr>
        <p:spPr/>
        <p:txBody>
          <a:bodyPr/>
          <a:lstStyle/>
          <a:p>
            <a:pPr>
              <a:lnSpc>
                <a:spcPct val="90000"/>
              </a:lnSpc>
            </a:pPr>
            <a:r>
              <a:rPr lang="en-US" sz="2800"/>
              <a:t>Communication skills are used to exchange project information</a:t>
            </a:r>
          </a:p>
          <a:p>
            <a:pPr lvl="1">
              <a:lnSpc>
                <a:spcPct val="90000"/>
              </a:lnSpc>
            </a:pPr>
            <a:r>
              <a:rPr lang="en-US" sz="2400"/>
              <a:t>Senders are responsible for ensuring messages are clear and understood</a:t>
            </a:r>
          </a:p>
          <a:p>
            <a:pPr>
              <a:lnSpc>
                <a:spcPct val="90000"/>
              </a:lnSpc>
            </a:pPr>
            <a:r>
              <a:rPr lang="en-US" sz="2800"/>
              <a:t>Project team members are suppliers and customers</a:t>
            </a:r>
          </a:p>
          <a:p>
            <a:pPr lvl="1">
              <a:lnSpc>
                <a:spcPct val="90000"/>
              </a:lnSpc>
            </a:pPr>
            <a:r>
              <a:rPr lang="en-US" sz="2400"/>
              <a:t>Suppliers provide inputs</a:t>
            </a:r>
          </a:p>
          <a:p>
            <a:pPr lvl="1">
              <a:lnSpc>
                <a:spcPct val="90000"/>
              </a:lnSpc>
            </a:pPr>
            <a:r>
              <a:rPr lang="en-US" sz="2400"/>
              <a:t>Task managers deliver WBS elements</a:t>
            </a:r>
          </a:p>
          <a:p>
            <a:pPr lvl="1">
              <a:lnSpc>
                <a:spcPct val="90000"/>
              </a:lnSpc>
            </a:pPr>
            <a:r>
              <a:rPr lang="en-US" sz="2400"/>
              <a:t>Customers receive the products</a:t>
            </a:r>
          </a:p>
          <a:p>
            <a:pPr>
              <a:lnSpc>
                <a:spcPct val="90000"/>
              </a:lnSpc>
            </a:pPr>
            <a:r>
              <a:rPr lang="en-US" sz="2800" i="1"/>
              <a:t>Track product deliverables with the Communication Matrix</a:t>
            </a:r>
          </a:p>
        </p:txBody>
      </p:sp>
    </p:spTree>
    <p:extLst>
      <p:ext uri="{BB962C8B-B14F-4D97-AF65-F5344CB8AC3E}">
        <p14:creationId xmlns:p14="http://schemas.microsoft.com/office/powerpoint/2010/main" xmlns="" val="13978149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What Project Team Members Need to know</a:t>
            </a:r>
            <a:endParaRPr lang="en-US" i="1"/>
          </a:p>
        </p:txBody>
      </p:sp>
      <p:sp>
        <p:nvSpPr>
          <p:cNvPr id="4099" name="Rectangle 3"/>
          <p:cNvSpPr>
            <a:spLocks noGrp="1" noChangeArrowheads="1"/>
          </p:cNvSpPr>
          <p:nvPr>
            <p:ph type="body" idx="1"/>
          </p:nvPr>
        </p:nvSpPr>
        <p:spPr>
          <a:xfrm>
            <a:off x="698500" y="1665288"/>
            <a:ext cx="8216900" cy="4735512"/>
          </a:xfrm>
        </p:spPr>
        <p:txBody>
          <a:bodyPr/>
          <a:lstStyle/>
          <a:p>
            <a:pPr algn="just">
              <a:lnSpc>
                <a:spcPct val="90000"/>
              </a:lnSpc>
            </a:pPr>
            <a:r>
              <a:rPr lang="en-US" dirty="0"/>
              <a:t>If you are working on a project, you need to know:</a:t>
            </a:r>
          </a:p>
          <a:p>
            <a:pPr lvl="1" algn="just">
              <a:lnSpc>
                <a:spcPct val="90000"/>
              </a:lnSpc>
            </a:pPr>
            <a:r>
              <a:rPr lang="en-US" dirty="0"/>
              <a:t>Why your customers want your product</a:t>
            </a:r>
          </a:p>
          <a:p>
            <a:pPr lvl="1" algn="just">
              <a:lnSpc>
                <a:spcPct val="90000"/>
              </a:lnSpc>
            </a:pPr>
            <a:r>
              <a:rPr lang="en-US" dirty="0"/>
              <a:t>What features your customers want</a:t>
            </a:r>
          </a:p>
          <a:p>
            <a:pPr lvl="1" algn="just">
              <a:lnSpc>
                <a:spcPct val="90000"/>
              </a:lnSpc>
            </a:pPr>
            <a:r>
              <a:rPr lang="en-US" dirty="0"/>
              <a:t>How your customers want to receive it</a:t>
            </a:r>
          </a:p>
          <a:p>
            <a:pPr lvl="1" algn="just">
              <a:lnSpc>
                <a:spcPct val="90000"/>
              </a:lnSpc>
            </a:pPr>
            <a:r>
              <a:rPr lang="en-US" dirty="0"/>
              <a:t>How long it will take</a:t>
            </a:r>
          </a:p>
          <a:p>
            <a:pPr algn="just">
              <a:lnSpc>
                <a:spcPct val="90000"/>
              </a:lnSpc>
            </a:pPr>
            <a:r>
              <a:rPr lang="en-US" dirty="0"/>
              <a:t>Tell your customers exactly when deliverables will arrive - extremely important for critical path elements  </a:t>
            </a:r>
          </a:p>
          <a:p>
            <a:pPr algn="just">
              <a:lnSpc>
                <a:spcPct val="90000"/>
              </a:lnSpc>
            </a:pPr>
            <a:r>
              <a:rPr lang="en-US" i="1" dirty="0"/>
              <a:t>Project Team members ensure successful product delivery</a:t>
            </a:r>
          </a:p>
        </p:txBody>
      </p:sp>
    </p:spTree>
    <p:extLst>
      <p:ext uri="{BB962C8B-B14F-4D97-AF65-F5344CB8AC3E}">
        <p14:creationId xmlns:p14="http://schemas.microsoft.com/office/powerpoint/2010/main" xmlns="" val="401609982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Performance Reporting</a:t>
            </a:r>
          </a:p>
        </p:txBody>
      </p:sp>
      <p:sp>
        <p:nvSpPr>
          <p:cNvPr id="41987" name="Rectangle 3"/>
          <p:cNvSpPr>
            <a:spLocks noGrp="1" noChangeArrowheads="1"/>
          </p:cNvSpPr>
          <p:nvPr>
            <p:ph type="body" idx="1"/>
          </p:nvPr>
        </p:nvSpPr>
        <p:spPr/>
        <p:txBody>
          <a:bodyPr/>
          <a:lstStyle/>
          <a:p>
            <a:pPr algn="just"/>
            <a:r>
              <a:rPr lang="en-US" dirty="0"/>
              <a:t>Status Reporting</a:t>
            </a:r>
          </a:p>
          <a:p>
            <a:pPr lvl="1" algn="just"/>
            <a:r>
              <a:rPr lang="en-US" dirty="0"/>
              <a:t>Where the project stands at a given point </a:t>
            </a:r>
          </a:p>
          <a:p>
            <a:pPr algn="just"/>
            <a:r>
              <a:rPr lang="en-US" dirty="0"/>
              <a:t>Progress Reports/Work Results</a:t>
            </a:r>
          </a:p>
          <a:p>
            <a:pPr lvl="1" algn="just"/>
            <a:r>
              <a:rPr lang="en-US" dirty="0"/>
              <a:t>What the project team has accomplished to date</a:t>
            </a:r>
          </a:p>
          <a:p>
            <a:pPr algn="just"/>
            <a:r>
              <a:rPr lang="en-US" dirty="0"/>
              <a:t>Change Requests</a:t>
            </a:r>
          </a:p>
          <a:p>
            <a:pPr lvl="1" algn="just"/>
            <a:r>
              <a:rPr lang="en-US" dirty="0"/>
              <a:t>Analysis may result in request for a change</a:t>
            </a:r>
          </a:p>
          <a:p>
            <a:pPr algn="just"/>
            <a:r>
              <a:rPr lang="en-US" i="1" dirty="0"/>
              <a:t>Important to keep </a:t>
            </a:r>
            <a:r>
              <a:rPr lang="en-US" i="1" dirty="0" err="1"/>
              <a:t>workplans</a:t>
            </a:r>
            <a:r>
              <a:rPr lang="en-US" i="1" dirty="0"/>
              <a:t> and project databases current for accurate project reporting</a:t>
            </a:r>
          </a:p>
          <a:p>
            <a:pPr lvl="1"/>
            <a:endParaRPr lang="en-US" sz="2400" dirty="0"/>
          </a:p>
        </p:txBody>
      </p:sp>
    </p:spTree>
    <p:extLst>
      <p:ext uri="{BB962C8B-B14F-4D97-AF65-F5344CB8AC3E}">
        <p14:creationId xmlns:p14="http://schemas.microsoft.com/office/powerpoint/2010/main" xmlns="" val="40910971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09600" y="304800"/>
            <a:ext cx="7772400" cy="1143000"/>
          </a:xfrm>
        </p:spPr>
        <p:txBody>
          <a:bodyPr/>
          <a:lstStyle/>
          <a:p>
            <a:r>
              <a:rPr lang="en-US"/>
              <a:t>Administrative Closure</a:t>
            </a:r>
          </a:p>
        </p:txBody>
      </p:sp>
      <p:sp>
        <p:nvSpPr>
          <p:cNvPr id="40963" name="Rectangle 3"/>
          <p:cNvSpPr>
            <a:spLocks noGrp="1" noChangeArrowheads="1"/>
          </p:cNvSpPr>
          <p:nvPr>
            <p:ph type="body" idx="1"/>
          </p:nvPr>
        </p:nvSpPr>
        <p:spPr>
          <a:xfrm>
            <a:off x="88900" y="1600200"/>
            <a:ext cx="8902700" cy="4495800"/>
          </a:xfrm>
        </p:spPr>
        <p:txBody>
          <a:bodyPr/>
          <a:lstStyle/>
          <a:p>
            <a:pPr algn="just">
              <a:buFontTx/>
              <a:buNone/>
            </a:pPr>
            <a:r>
              <a:rPr lang="en-US" i="1" dirty="0"/>
              <a:t>Each project phase requires closure</a:t>
            </a:r>
          </a:p>
          <a:p>
            <a:pPr algn="just"/>
            <a:r>
              <a:rPr lang="en-US" dirty="0"/>
              <a:t>Close-out Processes - Verify and document project results (Available on PM Website)</a:t>
            </a:r>
          </a:p>
          <a:p>
            <a:pPr algn="just"/>
            <a:r>
              <a:rPr lang="en-US" dirty="0"/>
              <a:t>Uniform Filing Systems </a:t>
            </a:r>
          </a:p>
          <a:p>
            <a:pPr lvl="1" algn="just"/>
            <a:r>
              <a:rPr lang="en-US" dirty="0"/>
              <a:t>Project Development and Construction maintain permanent history files</a:t>
            </a:r>
          </a:p>
          <a:p>
            <a:pPr algn="just"/>
            <a:r>
              <a:rPr lang="en-US" dirty="0"/>
              <a:t>Lessons Learned - Provide feedback to continuously improve Project Delivery (Available on PM Website)</a:t>
            </a:r>
          </a:p>
          <a:p>
            <a:endParaRPr lang="en-US" sz="2400" dirty="0"/>
          </a:p>
        </p:txBody>
      </p:sp>
    </p:spTree>
    <p:extLst>
      <p:ext uri="{BB962C8B-B14F-4D97-AF65-F5344CB8AC3E}">
        <p14:creationId xmlns:p14="http://schemas.microsoft.com/office/powerpoint/2010/main" xmlns="" val="252458461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Garamond"/>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DDDDDD"/>
        </a:lt2>
        <a:accent1>
          <a:srgbClr val="A3B2C1"/>
        </a:accent1>
        <a:accent2>
          <a:srgbClr val="000000"/>
        </a:accent2>
        <a:accent3>
          <a:srgbClr val="FFFFFF"/>
        </a:accent3>
        <a:accent4>
          <a:srgbClr val="000000"/>
        </a:accent4>
        <a:accent5>
          <a:srgbClr val="CED5DD"/>
        </a:accent5>
        <a:accent6>
          <a:srgbClr val="00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Profile">
  <a:themeElements>
    <a:clrScheme name="Profile 10">
      <a:dk1>
        <a:srgbClr val="000000"/>
      </a:dk1>
      <a:lt1>
        <a:srgbClr val="FFFFFF"/>
      </a:lt1>
      <a:dk2>
        <a:srgbClr val="000000"/>
      </a:dk2>
      <a:lt2>
        <a:srgbClr val="DDDDDD"/>
      </a:lt2>
      <a:accent1>
        <a:srgbClr val="A3B2C1"/>
      </a:accent1>
      <a:accent2>
        <a:srgbClr val="000000"/>
      </a:accent2>
      <a:accent3>
        <a:srgbClr val="FFFFFF"/>
      </a:accent3>
      <a:accent4>
        <a:srgbClr val="000000"/>
      </a:accent4>
      <a:accent5>
        <a:srgbClr val="CED5DD"/>
      </a:accent5>
      <a:accent6>
        <a:srgbClr val="000000"/>
      </a:accent6>
      <a:hlink>
        <a:srgbClr val="336699"/>
      </a:hlink>
      <a:folHlink>
        <a:srgbClr val="00336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
      <a:clrScheme name="Profile 10">
        <a:dk1>
          <a:srgbClr val="000000"/>
        </a:dk1>
        <a:lt1>
          <a:srgbClr val="FFFFFF"/>
        </a:lt1>
        <a:dk2>
          <a:srgbClr val="000000"/>
        </a:dk2>
        <a:lt2>
          <a:srgbClr val="DDDDDD"/>
        </a:lt2>
        <a:accent1>
          <a:srgbClr val="A3B2C1"/>
        </a:accent1>
        <a:accent2>
          <a:srgbClr val="000000"/>
        </a:accent2>
        <a:accent3>
          <a:srgbClr val="FFFFFF"/>
        </a:accent3>
        <a:accent4>
          <a:srgbClr val="000000"/>
        </a:accent4>
        <a:accent5>
          <a:srgbClr val="CED5DD"/>
        </a:accent5>
        <a:accent6>
          <a:srgbClr val="00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Marble">
  <a:themeElements>
    <a:clrScheme name="Marble 1">
      <a:dk1>
        <a:srgbClr val="000000"/>
      </a:dk1>
      <a:lt1>
        <a:srgbClr val="EAEAEA"/>
      </a:lt1>
      <a:dk2>
        <a:srgbClr val="006600"/>
      </a:dk2>
      <a:lt2>
        <a:srgbClr val="FFCC66"/>
      </a:lt2>
      <a:accent1>
        <a:srgbClr val="3366FF"/>
      </a:accent1>
      <a:accent2>
        <a:srgbClr val="60371C"/>
      </a:accent2>
      <a:accent3>
        <a:srgbClr val="AAB8AA"/>
      </a:accent3>
      <a:accent4>
        <a:srgbClr val="C8C8C8"/>
      </a:accent4>
      <a:accent5>
        <a:srgbClr val="ADB8FF"/>
      </a:accent5>
      <a:accent6>
        <a:srgbClr val="563118"/>
      </a:accent6>
      <a:hlink>
        <a:srgbClr val="FF0033"/>
      </a:hlink>
      <a:folHlink>
        <a:srgbClr val="CC9967"/>
      </a:folHlink>
    </a:clrScheme>
    <a:fontScheme name="Marbl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Marble 1">
        <a:dk1>
          <a:srgbClr val="000000"/>
        </a:dk1>
        <a:lt1>
          <a:srgbClr val="EAEAEA"/>
        </a:lt1>
        <a:dk2>
          <a:srgbClr val="006600"/>
        </a:dk2>
        <a:lt2>
          <a:srgbClr val="FFCC66"/>
        </a:lt2>
        <a:accent1>
          <a:srgbClr val="3366FF"/>
        </a:accent1>
        <a:accent2>
          <a:srgbClr val="60371C"/>
        </a:accent2>
        <a:accent3>
          <a:srgbClr val="AAB8AA"/>
        </a:accent3>
        <a:accent4>
          <a:srgbClr val="C8C8C8"/>
        </a:accent4>
        <a:accent5>
          <a:srgbClr val="ADB8FF"/>
        </a:accent5>
        <a:accent6>
          <a:srgbClr val="563118"/>
        </a:accent6>
        <a:hlink>
          <a:srgbClr val="FF0033"/>
        </a:hlink>
        <a:folHlink>
          <a:srgbClr val="CC9967"/>
        </a:folHlink>
      </a:clrScheme>
      <a:clrMap bg1="dk2" tx1="lt1" bg2="dk1" tx2="lt2" accent1="accent1" accent2="accent2" accent3="accent3" accent4="accent4" accent5="accent5" accent6="accent6" hlink="hlink" folHlink="folHlink"/>
    </a:extraClrScheme>
    <a:extraClrScheme>
      <a:clrScheme name="Marble 2">
        <a:dk1>
          <a:srgbClr val="000000"/>
        </a:dk1>
        <a:lt1>
          <a:srgbClr val="EAEAEA"/>
        </a:lt1>
        <a:dk2>
          <a:srgbClr val="FFCC99"/>
        </a:dk2>
        <a:lt2>
          <a:srgbClr val="FFCC66"/>
        </a:lt2>
        <a:accent1>
          <a:srgbClr val="FF9933"/>
        </a:accent1>
        <a:accent2>
          <a:srgbClr val="996600"/>
        </a:accent2>
        <a:accent3>
          <a:srgbClr val="FFE2CA"/>
        </a:accent3>
        <a:accent4>
          <a:srgbClr val="C8C8C8"/>
        </a:accent4>
        <a:accent5>
          <a:srgbClr val="FFCAAD"/>
        </a:accent5>
        <a:accent6>
          <a:srgbClr val="8A5C00"/>
        </a:accent6>
        <a:hlink>
          <a:srgbClr val="FF5050"/>
        </a:hlink>
        <a:folHlink>
          <a:srgbClr val="FFCC99"/>
        </a:folHlink>
      </a:clrScheme>
      <a:clrMap bg1="dk2" tx1="lt1" bg2="dk1" tx2="lt2" accent1="accent1" accent2="accent2" accent3="accent3" accent4="accent4" accent5="accent5" accent6="accent6" hlink="hlink" folHlink="folHlink"/>
    </a:extraClrScheme>
    <a:extraClrScheme>
      <a:clrScheme name="Marble 3">
        <a:dk1>
          <a:srgbClr val="000000"/>
        </a:dk1>
        <a:lt1>
          <a:srgbClr val="FFFFFF"/>
        </a:lt1>
        <a:dk2>
          <a:srgbClr val="EAEAEA"/>
        </a:dk2>
        <a:lt2>
          <a:srgbClr val="FFFFFF"/>
        </a:lt2>
        <a:accent1>
          <a:srgbClr val="CBCBCB"/>
        </a:accent1>
        <a:accent2>
          <a:srgbClr val="333333"/>
        </a:accent2>
        <a:accent3>
          <a:srgbClr val="F3F3F3"/>
        </a:accent3>
        <a:accent4>
          <a:srgbClr val="DADADA"/>
        </a:accent4>
        <a:accent5>
          <a:srgbClr val="E2E2E2"/>
        </a:accent5>
        <a:accent6>
          <a:srgbClr val="2D2D2D"/>
        </a:accent6>
        <a:hlink>
          <a:srgbClr val="C0C0C0"/>
        </a:hlink>
        <a:folHlink>
          <a:srgbClr val="EAEAEA"/>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1613</TotalTime>
  <Words>1938</Words>
  <Application>Microsoft Office PowerPoint</Application>
  <PresentationFormat>On-screen Show (4:3)</PresentationFormat>
  <Paragraphs>282</Paragraphs>
  <Slides>48</Slides>
  <Notes>2</Notes>
  <HiddenSlides>0</HiddenSlides>
  <MMClips>0</MMClips>
  <ScaleCrop>false</ScaleCrop>
  <HeadingPairs>
    <vt:vector size="4" baseType="variant">
      <vt:variant>
        <vt:lpstr>Theme</vt:lpstr>
      </vt:variant>
      <vt:variant>
        <vt:i4>4</vt:i4>
      </vt:variant>
      <vt:variant>
        <vt:lpstr>Slide Titles</vt:lpstr>
      </vt:variant>
      <vt:variant>
        <vt:i4>48</vt:i4>
      </vt:variant>
    </vt:vector>
  </HeadingPairs>
  <TitlesOfParts>
    <vt:vector size="52" baseType="lpstr">
      <vt:lpstr>Default Design</vt:lpstr>
      <vt:lpstr>Profile</vt:lpstr>
      <vt:lpstr>Office Theme</vt:lpstr>
      <vt:lpstr>Marble</vt:lpstr>
      <vt:lpstr>Quick Recap</vt:lpstr>
      <vt:lpstr>Project Quality Management Summary</vt:lpstr>
      <vt:lpstr>Lesson 6: Planning Project Quality, Staffing, and Communications Topic 6B: Document the Project Roles, Responsibilities, and Reporting                     Relationships  Topic 6C: Create a Communications Management Plan   </vt:lpstr>
      <vt:lpstr>  “Roles and Responsibility”     as   Monitoring and Controlling Approach</vt:lpstr>
      <vt:lpstr>Organizational Planning</vt:lpstr>
      <vt:lpstr>Figure 9-2. Sample Organizational Chart for a Large IT Project</vt:lpstr>
      <vt:lpstr>Figure 9-3. Work Definition and Assignment Process</vt:lpstr>
      <vt:lpstr>Responsibility Assignment Matrixes</vt:lpstr>
      <vt:lpstr>Roles and Responsibilities</vt:lpstr>
      <vt:lpstr>Figure 9-4. Sample Responsibility Assignment Matrix (RAM)</vt:lpstr>
      <vt:lpstr>Figure 9-5. RAM Showing Stakeholder Roles</vt:lpstr>
      <vt:lpstr>Table 9-1. Sample RACI Chart</vt:lpstr>
      <vt:lpstr>Staffing Management Plans and Resource Histograms</vt:lpstr>
      <vt:lpstr>Figure 9-6. Sample Resource Histogram</vt:lpstr>
      <vt:lpstr>Acquiring the Project Team</vt:lpstr>
      <vt:lpstr>Why People Leave Their Jobs</vt:lpstr>
      <vt:lpstr>Resource Loading</vt:lpstr>
      <vt:lpstr>Figure 9-7. Sample Histogram Showing an Overallocated Individual</vt:lpstr>
      <vt:lpstr>Resource Leveling</vt:lpstr>
      <vt:lpstr>Figure 9-8. Resource Leveling Example</vt:lpstr>
      <vt:lpstr>Benefits of Resource Leveling</vt:lpstr>
      <vt:lpstr>Developing the Project Team</vt:lpstr>
      <vt:lpstr>Tuckman Model of Team Development</vt:lpstr>
      <vt:lpstr>Training</vt:lpstr>
      <vt:lpstr>Myers-Briggs Type Indicator (MBTI)</vt:lpstr>
      <vt:lpstr>Wideman and Shenhar’s Views on MBTI and Project Management*</vt:lpstr>
      <vt:lpstr>MBTI and Suitability to Project Work*</vt:lpstr>
      <vt:lpstr>Social Styles Profile</vt:lpstr>
      <vt:lpstr>Figure 9-9. Social Styles</vt:lpstr>
      <vt:lpstr>Reward and Recognition Systems</vt:lpstr>
      <vt:lpstr>Managing the Project Team</vt:lpstr>
      <vt:lpstr>Tools and Techniques for Managing Project Teams</vt:lpstr>
      <vt:lpstr>General Advice on Teams</vt:lpstr>
      <vt:lpstr>General Advice on Teams (cont’d)</vt:lpstr>
      <vt:lpstr>Using Software to Assist in Human Resource Management</vt:lpstr>
      <vt:lpstr>Project Resource Management Involves Much More Than Using Software</vt:lpstr>
      <vt:lpstr>Topic 6C: Create a Communications Management Plan </vt:lpstr>
      <vt:lpstr>What is Project Communication</vt:lpstr>
      <vt:lpstr>What’s in it for you?</vt:lpstr>
      <vt:lpstr>Project Communication Management</vt:lpstr>
      <vt:lpstr>Communication Planning</vt:lpstr>
      <vt:lpstr>Project Communication Plan</vt:lpstr>
      <vt:lpstr>Communication Matrix</vt:lpstr>
      <vt:lpstr>Conflict Management Plan</vt:lpstr>
      <vt:lpstr>Information Distribution</vt:lpstr>
      <vt:lpstr>What Project Team Members Need to know</vt:lpstr>
      <vt:lpstr>Performance Reporting</vt:lpstr>
      <vt:lpstr>Administrative Closure</vt:lpstr>
    </vt:vector>
  </TitlesOfParts>
  <Company>Augsburg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Hateem</dc:creator>
  <cp:lastModifiedBy>vcomsats</cp:lastModifiedBy>
  <cp:revision>163</cp:revision>
  <dcterms:created xsi:type="dcterms:W3CDTF">2001-07-05T23:10:12Z</dcterms:created>
  <dcterms:modified xsi:type="dcterms:W3CDTF">2013-06-07T13:01:01Z</dcterms:modified>
</cp:coreProperties>
</file>