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Lst>
  <p:notesMasterIdLst>
    <p:notesMasterId r:id="rId54"/>
  </p:notesMasterIdLst>
  <p:sldIdLst>
    <p:sldId id="352" r:id="rId2"/>
    <p:sldId id="353" r:id="rId3"/>
    <p:sldId id="356" r:id="rId4"/>
    <p:sldId id="357" r:id="rId5"/>
    <p:sldId id="304" r:id="rId6"/>
    <p:sldId id="305" r:id="rId7"/>
    <p:sldId id="306" r:id="rId8"/>
    <p:sldId id="307" r:id="rId9"/>
    <p:sldId id="308" r:id="rId10"/>
    <p:sldId id="309" r:id="rId11"/>
    <p:sldId id="310" r:id="rId12"/>
    <p:sldId id="311" r:id="rId13"/>
    <p:sldId id="312" r:id="rId14"/>
    <p:sldId id="313" r:id="rId15"/>
    <p:sldId id="314" r:id="rId16"/>
    <p:sldId id="315" r:id="rId17"/>
    <p:sldId id="316" r:id="rId18"/>
    <p:sldId id="317" r:id="rId19"/>
    <p:sldId id="318" r:id="rId20"/>
    <p:sldId id="319" r:id="rId21"/>
    <p:sldId id="320" r:id="rId22"/>
    <p:sldId id="321" r:id="rId23"/>
    <p:sldId id="322" r:id="rId24"/>
    <p:sldId id="323" r:id="rId25"/>
    <p:sldId id="324" r:id="rId26"/>
    <p:sldId id="325" r:id="rId27"/>
    <p:sldId id="326" r:id="rId28"/>
    <p:sldId id="327" r:id="rId29"/>
    <p:sldId id="328" r:id="rId30"/>
    <p:sldId id="329" r:id="rId31"/>
    <p:sldId id="330" r:id="rId32"/>
    <p:sldId id="331" r:id="rId33"/>
    <p:sldId id="332" r:id="rId34"/>
    <p:sldId id="333" r:id="rId35"/>
    <p:sldId id="334" r:id="rId36"/>
    <p:sldId id="335" r:id="rId37"/>
    <p:sldId id="336" r:id="rId38"/>
    <p:sldId id="337" r:id="rId39"/>
    <p:sldId id="338" r:id="rId40"/>
    <p:sldId id="339" r:id="rId41"/>
    <p:sldId id="340" r:id="rId42"/>
    <p:sldId id="341" r:id="rId43"/>
    <p:sldId id="342" r:id="rId44"/>
    <p:sldId id="343" r:id="rId45"/>
    <p:sldId id="344" r:id="rId46"/>
    <p:sldId id="345" r:id="rId47"/>
    <p:sldId id="346" r:id="rId48"/>
    <p:sldId id="347" r:id="rId49"/>
    <p:sldId id="348" r:id="rId50"/>
    <p:sldId id="349" r:id="rId51"/>
    <p:sldId id="350" r:id="rId52"/>
    <p:sldId id="351" r:id="rId53"/>
  </p:sldIdLst>
  <p:sldSz cx="9144000" cy="6858000" type="screen4x3"/>
  <p:notesSz cx="6858000" cy="9144000"/>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688" autoAdjust="0"/>
  </p:normalViewPr>
  <p:slideViewPr>
    <p:cSldViewPr snapToGrid="0">
      <p:cViewPr varScale="1">
        <p:scale>
          <a:sx n="70" d="100"/>
          <a:sy n="70" d="100"/>
        </p:scale>
        <p:origin x="-138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109FB0-5B54-40AC-B576-463D7B997FEE}" type="datetimeFigureOut">
              <a:rPr lang="en-US" smtClean="0"/>
              <a:pPr/>
              <a:t>6/15/2013</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EC16D2-93B4-46D8-8221-A0EE25BE7313}" type="slidenum">
              <a:rPr lang="en-US" smtClean="0"/>
              <a:pPr/>
              <a:t>‹#›</a:t>
            </a:fld>
            <a:endParaRPr lang="en-US" dirty="0"/>
          </a:p>
        </p:txBody>
      </p:sp>
    </p:spTree>
    <p:extLst>
      <p:ext uri="{BB962C8B-B14F-4D97-AF65-F5344CB8AC3E}">
        <p14:creationId xmlns:p14="http://schemas.microsoft.com/office/powerpoint/2010/main" xmlns="" val="36460330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a:ln/>
        </p:spPr>
      </p:sp>
      <p:sp>
        <p:nvSpPr>
          <p:cNvPr id="4813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p>
        </p:txBody>
      </p:sp>
      <p:sp>
        <p:nvSpPr>
          <p:cNvPr id="481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600">
                <a:solidFill>
                  <a:schemeClr val="tx1"/>
                </a:solidFill>
                <a:latin typeface="Arial" panose="020B0604020202020204" pitchFamily="34" charset="0"/>
                <a:ea typeface="MS PGothic" panose="020B0600070205080204" pitchFamily="34" charset="-128"/>
              </a:defRPr>
            </a:lvl1pPr>
            <a:lvl2pPr marL="742950" indent="-285750">
              <a:defRPr sz="1600">
                <a:solidFill>
                  <a:schemeClr val="tx1"/>
                </a:solidFill>
                <a:latin typeface="Arial" panose="020B0604020202020204" pitchFamily="34" charset="0"/>
                <a:ea typeface="MS PGothic" panose="020B0600070205080204" pitchFamily="34" charset="-128"/>
              </a:defRPr>
            </a:lvl2pPr>
            <a:lvl3pPr marL="1143000" indent="-228600">
              <a:defRPr sz="1600">
                <a:solidFill>
                  <a:schemeClr val="tx1"/>
                </a:solidFill>
                <a:latin typeface="Arial" panose="020B0604020202020204" pitchFamily="34" charset="0"/>
                <a:ea typeface="MS PGothic" panose="020B0600070205080204" pitchFamily="34" charset="-128"/>
              </a:defRPr>
            </a:lvl3pPr>
            <a:lvl4pPr marL="1600200" indent="-228600">
              <a:defRPr sz="1600">
                <a:solidFill>
                  <a:schemeClr val="tx1"/>
                </a:solidFill>
                <a:latin typeface="Arial" panose="020B0604020202020204" pitchFamily="34" charset="0"/>
                <a:ea typeface="MS PGothic" panose="020B0600070205080204" pitchFamily="34" charset="-128"/>
              </a:defRPr>
            </a:lvl4pPr>
            <a:lvl5pPr marL="2057400" indent="-228600">
              <a:defRPr sz="16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MS PGothic" panose="020B0600070205080204" pitchFamily="34" charset="-128"/>
              </a:defRPr>
            </a:lvl9pPr>
          </a:lstStyle>
          <a:p>
            <a:fld id="{D8063AB4-2FB7-424B-B471-D63958C9AEF5}" type="slidenum">
              <a:rPr lang="en-US" sz="1000">
                <a:latin typeface="Times New Roman" panose="02020603050405020304" pitchFamily="18" charset="0"/>
              </a:rPr>
              <a:pPr/>
              <a:t>3</a:t>
            </a:fld>
            <a:endParaRPr lang="en-US" sz="1000" dirty="0">
              <a:latin typeface="Times New Roman" panose="02020603050405020304" pitchFamily="18" charset="0"/>
            </a:endParaRPr>
          </a:p>
        </p:txBody>
      </p:sp>
    </p:spTree>
    <p:extLst>
      <p:ext uri="{BB962C8B-B14F-4D97-AF65-F5344CB8AC3E}">
        <p14:creationId xmlns:p14="http://schemas.microsoft.com/office/powerpoint/2010/main" xmlns="" val="76445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9938" name="Rectangle 2"/>
          <p:cNvSpPr>
            <a:spLocks noGrp="1" noChangeArrowheads="1"/>
          </p:cNvSpPr>
          <p:nvPr>
            <p:ph type="ctrTitle"/>
          </p:nvPr>
        </p:nvSpPr>
        <p:spPr>
          <a:xfrm>
            <a:off x="685800" y="2286000"/>
            <a:ext cx="7772400" cy="1143000"/>
          </a:xfrm>
        </p:spPr>
        <p:txBody>
          <a:bodyPr/>
          <a:lstStyle>
            <a:lvl1pPr>
              <a:defRPr sz="4400"/>
            </a:lvl1pPr>
          </a:lstStyle>
          <a:p>
            <a:pPr lvl="0"/>
            <a:r>
              <a:rPr lang="en-GB" noProof="0" smtClean="0"/>
              <a:t>Click to edit Master title style</a:t>
            </a:r>
          </a:p>
        </p:txBody>
      </p:sp>
      <p:sp>
        <p:nvSpPr>
          <p:cNvPr id="39939" name="Rectangle 3"/>
          <p:cNvSpPr>
            <a:spLocks noGrp="1" noChangeArrowheads="1"/>
          </p:cNvSpPr>
          <p:nvPr>
            <p:ph type="subTitle" idx="1"/>
          </p:nvPr>
        </p:nvSpPr>
        <p:spPr>
          <a:xfrm>
            <a:off x="685800" y="3581400"/>
            <a:ext cx="7772400" cy="1752600"/>
          </a:xfrm>
        </p:spPr>
        <p:txBody>
          <a:bodyPr/>
          <a:lstStyle>
            <a:lvl1pPr marL="0" indent="0" algn="ctr">
              <a:buFontTx/>
              <a:buNone/>
              <a:defRPr/>
            </a:lvl1pPr>
          </a:lstStyle>
          <a:p>
            <a:pPr lvl="0"/>
            <a:r>
              <a:rPr lang="en-GB" noProof="0" smtClean="0"/>
              <a:t>Click to edit Master subtitle style</a:t>
            </a:r>
          </a:p>
        </p:txBody>
      </p:sp>
      <p:sp>
        <p:nvSpPr>
          <p:cNvPr id="4" name="Rectangle 4"/>
          <p:cNvSpPr>
            <a:spLocks noGrp="1" noChangeArrowheads="1"/>
          </p:cNvSpPr>
          <p:nvPr>
            <p:ph type="dt" sz="half" idx="10"/>
          </p:nvPr>
        </p:nvSpPr>
        <p:spPr>
          <a:xfrm>
            <a:off x="685800" y="6248400"/>
            <a:ext cx="1905000" cy="457200"/>
          </a:xfrm>
        </p:spPr>
        <p:txBody>
          <a:bodyPr/>
          <a:lstStyle>
            <a:lvl1pPr>
              <a:defRPr smtClean="0">
                <a:solidFill>
                  <a:schemeClr val="tx1"/>
                </a:solidFill>
              </a:defRPr>
            </a:lvl1pPr>
          </a:lstStyle>
          <a:p>
            <a:pPr>
              <a:defRPr/>
            </a:pPr>
            <a:endParaRPr lang="en-GB" dirty="0"/>
          </a:p>
        </p:txBody>
      </p:sp>
      <p:sp>
        <p:nvSpPr>
          <p:cNvPr id="5" name="Rectangle 5"/>
          <p:cNvSpPr>
            <a:spLocks noGrp="1" noChangeArrowheads="1"/>
          </p:cNvSpPr>
          <p:nvPr>
            <p:ph type="ftr" sz="quarter" idx="11"/>
          </p:nvPr>
        </p:nvSpPr>
        <p:spPr>
          <a:xfrm>
            <a:off x="3124200" y="6248400"/>
            <a:ext cx="2895600" cy="457200"/>
          </a:xfrm>
        </p:spPr>
        <p:txBody>
          <a:bodyPr/>
          <a:lstStyle>
            <a:lvl1pPr>
              <a:defRPr smtClean="0">
                <a:solidFill>
                  <a:schemeClr val="tx1"/>
                </a:solidFill>
              </a:defRPr>
            </a:lvl1pPr>
          </a:lstStyle>
          <a:p>
            <a:pPr>
              <a:defRPr/>
            </a:pPr>
            <a:r>
              <a:rPr lang="en-GB" dirty="0" smtClean="0"/>
              <a:t>Monitoring and Controlling </a:t>
            </a:r>
            <a:endParaRPr lang="en-GB" dirty="0"/>
          </a:p>
        </p:txBody>
      </p:sp>
      <p:sp>
        <p:nvSpPr>
          <p:cNvPr id="6" name="Rectangle 6"/>
          <p:cNvSpPr>
            <a:spLocks noGrp="1" noChangeArrowheads="1"/>
          </p:cNvSpPr>
          <p:nvPr>
            <p:ph type="sldNum" sz="quarter" idx="12"/>
          </p:nvPr>
        </p:nvSpPr>
        <p:spPr>
          <a:xfrm>
            <a:off x="6553200" y="6248400"/>
            <a:ext cx="1905000" cy="457200"/>
          </a:xfrm>
        </p:spPr>
        <p:txBody>
          <a:bodyPr/>
          <a:lstStyle>
            <a:lvl1pPr>
              <a:defRPr smtClean="0">
                <a:solidFill>
                  <a:schemeClr val="tx1"/>
                </a:solidFill>
              </a:defRPr>
            </a:lvl1pPr>
          </a:lstStyle>
          <a:p>
            <a:pPr>
              <a:defRPr/>
            </a:pPr>
            <a:fld id="{EFD6B2AB-28DD-4911-B233-026829D12E98}" type="slidenum">
              <a:rPr lang="en-GB"/>
              <a:pPr>
                <a:defRPr/>
              </a:pPr>
              <a:t>‹#›</a:t>
            </a:fld>
            <a:endParaRPr lang="en-GB" dirty="0"/>
          </a:p>
        </p:txBody>
      </p:sp>
    </p:spTree>
    <p:extLst>
      <p:ext uri="{BB962C8B-B14F-4D97-AF65-F5344CB8AC3E}">
        <p14:creationId xmlns:p14="http://schemas.microsoft.com/office/powerpoint/2010/main" xmlns="" val="98416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pPr>
              <a:defRPr/>
            </a:pPr>
            <a:endParaRPr lang="en-GB" dirty="0"/>
          </a:p>
        </p:txBody>
      </p:sp>
      <p:sp>
        <p:nvSpPr>
          <p:cNvPr id="5" name="Footer Placeholder 4"/>
          <p:cNvSpPr>
            <a:spLocks noGrp="1"/>
          </p:cNvSpPr>
          <p:nvPr>
            <p:ph type="ftr" sz="quarter" idx="11"/>
          </p:nvPr>
        </p:nvSpPr>
        <p:spPr/>
        <p:txBody>
          <a:bodyPr/>
          <a:lstStyle>
            <a:lvl1pPr>
              <a:defRPr smtClean="0"/>
            </a:lvl1pPr>
          </a:lstStyle>
          <a:p>
            <a:pPr>
              <a:defRPr/>
            </a:pPr>
            <a:r>
              <a:rPr lang="en-GB" dirty="0" smtClean="0"/>
              <a:t>Monitoring and Controlling </a:t>
            </a:r>
            <a:endParaRPr lang="en-GB" dirty="0"/>
          </a:p>
        </p:txBody>
      </p:sp>
      <p:sp>
        <p:nvSpPr>
          <p:cNvPr id="6" name="Slide Number Placeholder 5"/>
          <p:cNvSpPr>
            <a:spLocks noGrp="1"/>
          </p:cNvSpPr>
          <p:nvPr>
            <p:ph type="sldNum" sz="quarter" idx="12"/>
          </p:nvPr>
        </p:nvSpPr>
        <p:spPr/>
        <p:txBody>
          <a:bodyPr/>
          <a:lstStyle>
            <a:lvl1pPr>
              <a:defRPr smtClean="0"/>
            </a:lvl1pPr>
          </a:lstStyle>
          <a:p>
            <a:pPr>
              <a:defRPr/>
            </a:pPr>
            <a:fld id="{1C57F1D3-49D1-49DB-820A-A3D6F93881A4}" type="slidenum">
              <a:rPr lang="en-GB"/>
              <a:pPr>
                <a:defRPr/>
              </a:pPr>
              <a:t>‹#›</a:t>
            </a:fld>
            <a:endParaRPr lang="en-GB" dirty="0"/>
          </a:p>
        </p:txBody>
      </p:sp>
    </p:spTree>
    <p:extLst>
      <p:ext uri="{BB962C8B-B14F-4D97-AF65-F5344CB8AC3E}">
        <p14:creationId xmlns:p14="http://schemas.microsoft.com/office/powerpoint/2010/main" xmlns="" val="199102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smtClean="0"/>
            </a:lvl1pPr>
          </a:lstStyle>
          <a:p>
            <a:pPr>
              <a:defRPr/>
            </a:pPr>
            <a:endParaRPr lang="en-GB" dirty="0"/>
          </a:p>
        </p:txBody>
      </p:sp>
      <p:sp>
        <p:nvSpPr>
          <p:cNvPr id="5" name="Footer Placeholder 4"/>
          <p:cNvSpPr>
            <a:spLocks noGrp="1"/>
          </p:cNvSpPr>
          <p:nvPr>
            <p:ph type="ftr" sz="quarter" idx="11"/>
          </p:nvPr>
        </p:nvSpPr>
        <p:spPr/>
        <p:txBody>
          <a:bodyPr/>
          <a:lstStyle>
            <a:lvl1pPr>
              <a:defRPr smtClean="0"/>
            </a:lvl1pPr>
          </a:lstStyle>
          <a:p>
            <a:pPr>
              <a:defRPr/>
            </a:pPr>
            <a:r>
              <a:rPr lang="en-GB" dirty="0" smtClean="0"/>
              <a:t>Monitoring and Controlling </a:t>
            </a:r>
            <a:endParaRPr lang="en-GB" dirty="0"/>
          </a:p>
        </p:txBody>
      </p:sp>
      <p:sp>
        <p:nvSpPr>
          <p:cNvPr id="6" name="Slide Number Placeholder 5"/>
          <p:cNvSpPr>
            <a:spLocks noGrp="1"/>
          </p:cNvSpPr>
          <p:nvPr>
            <p:ph type="sldNum" sz="quarter" idx="12"/>
          </p:nvPr>
        </p:nvSpPr>
        <p:spPr/>
        <p:txBody>
          <a:bodyPr/>
          <a:lstStyle>
            <a:lvl1pPr>
              <a:defRPr smtClean="0"/>
            </a:lvl1pPr>
          </a:lstStyle>
          <a:p>
            <a:pPr>
              <a:defRPr/>
            </a:pPr>
            <a:fld id="{9632527D-0638-4B53-8BFA-F6AE4E34F210}" type="slidenum">
              <a:rPr lang="en-GB"/>
              <a:pPr>
                <a:defRPr/>
              </a:pPr>
              <a:t>‹#›</a:t>
            </a:fld>
            <a:endParaRPr lang="en-GB" dirty="0"/>
          </a:p>
        </p:txBody>
      </p:sp>
    </p:spTree>
    <p:extLst>
      <p:ext uri="{BB962C8B-B14F-4D97-AF65-F5344CB8AC3E}">
        <p14:creationId xmlns:p14="http://schemas.microsoft.com/office/powerpoint/2010/main" xmlns="" val="3550508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4478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419600" y="14478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smtClean="0"/>
            </a:lvl1pPr>
          </a:lstStyle>
          <a:p>
            <a:pPr>
              <a:defRPr/>
            </a:pPr>
            <a:endParaRPr lang="en-GB" dirty="0"/>
          </a:p>
        </p:txBody>
      </p:sp>
      <p:sp>
        <p:nvSpPr>
          <p:cNvPr id="6" name="Footer Placeholder 5"/>
          <p:cNvSpPr>
            <a:spLocks noGrp="1"/>
          </p:cNvSpPr>
          <p:nvPr>
            <p:ph type="ftr" sz="quarter" idx="11"/>
          </p:nvPr>
        </p:nvSpPr>
        <p:spPr/>
        <p:txBody>
          <a:bodyPr/>
          <a:lstStyle>
            <a:lvl1pPr>
              <a:defRPr smtClean="0"/>
            </a:lvl1pPr>
          </a:lstStyle>
          <a:p>
            <a:pPr>
              <a:defRPr/>
            </a:pPr>
            <a:r>
              <a:rPr lang="en-GB" dirty="0" smtClean="0"/>
              <a:t>Monitoring and Controlling </a:t>
            </a:r>
            <a:endParaRPr lang="en-GB" dirty="0"/>
          </a:p>
        </p:txBody>
      </p:sp>
      <p:sp>
        <p:nvSpPr>
          <p:cNvPr id="7" name="Slide Number Placeholder 6"/>
          <p:cNvSpPr>
            <a:spLocks noGrp="1"/>
          </p:cNvSpPr>
          <p:nvPr>
            <p:ph type="sldNum" sz="quarter" idx="12"/>
          </p:nvPr>
        </p:nvSpPr>
        <p:spPr/>
        <p:txBody>
          <a:bodyPr/>
          <a:lstStyle>
            <a:lvl1pPr>
              <a:defRPr smtClean="0"/>
            </a:lvl1pPr>
          </a:lstStyle>
          <a:p>
            <a:pPr>
              <a:defRPr/>
            </a:pPr>
            <a:fld id="{AEDD1532-9345-490A-8BBA-44F26162EB3B}" type="slidenum">
              <a:rPr lang="en-GB"/>
              <a:pPr>
                <a:defRPr/>
              </a:pPr>
              <a:t>‹#›</a:t>
            </a:fld>
            <a:endParaRPr lang="en-GB" dirty="0"/>
          </a:p>
        </p:txBody>
      </p:sp>
    </p:spTree>
    <p:extLst>
      <p:ext uri="{BB962C8B-B14F-4D97-AF65-F5344CB8AC3E}">
        <p14:creationId xmlns:p14="http://schemas.microsoft.com/office/powerpoint/2010/main" xmlns="" val="1521401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smtClean="0"/>
            </a:lvl1pPr>
          </a:lstStyle>
          <a:p>
            <a:pPr>
              <a:defRPr/>
            </a:pPr>
            <a:endParaRPr lang="en-GB" dirty="0"/>
          </a:p>
        </p:txBody>
      </p:sp>
      <p:sp>
        <p:nvSpPr>
          <p:cNvPr id="8" name="Footer Placeholder 7"/>
          <p:cNvSpPr>
            <a:spLocks noGrp="1"/>
          </p:cNvSpPr>
          <p:nvPr>
            <p:ph type="ftr" sz="quarter" idx="11"/>
          </p:nvPr>
        </p:nvSpPr>
        <p:spPr/>
        <p:txBody>
          <a:bodyPr/>
          <a:lstStyle>
            <a:lvl1pPr>
              <a:defRPr smtClean="0"/>
            </a:lvl1pPr>
          </a:lstStyle>
          <a:p>
            <a:pPr>
              <a:defRPr/>
            </a:pPr>
            <a:r>
              <a:rPr lang="en-GB" dirty="0" smtClean="0"/>
              <a:t>Monitoring and Controlling </a:t>
            </a:r>
            <a:endParaRPr lang="en-GB" dirty="0"/>
          </a:p>
        </p:txBody>
      </p:sp>
      <p:sp>
        <p:nvSpPr>
          <p:cNvPr id="9" name="Slide Number Placeholder 8"/>
          <p:cNvSpPr>
            <a:spLocks noGrp="1"/>
          </p:cNvSpPr>
          <p:nvPr>
            <p:ph type="sldNum" sz="quarter" idx="12"/>
          </p:nvPr>
        </p:nvSpPr>
        <p:spPr/>
        <p:txBody>
          <a:bodyPr/>
          <a:lstStyle>
            <a:lvl1pPr>
              <a:defRPr smtClean="0"/>
            </a:lvl1pPr>
          </a:lstStyle>
          <a:p>
            <a:pPr>
              <a:defRPr/>
            </a:pPr>
            <a:fld id="{329AAB03-D750-4A23-9C9A-F83273209965}" type="slidenum">
              <a:rPr lang="en-GB"/>
              <a:pPr>
                <a:defRPr/>
              </a:pPr>
              <a:t>‹#›</a:t>
            </a:fld>
            <a:endParaRPr lang="en-GB" dirty="0"/>
          </a:p>
        </p:txBody>
      </p:sp>
    </p:spTree>
    <p:extLst>
      <p:ext uri="{BB962C8B-B14F-4D97-AF65-F5344CB8AC3E}">
        <p14:creationId xmlns:p14="http://schemas.microsoft.com/office/powerpoint/2010/main" xmlns="" val="3620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smtClean="0"/>
            </a:lvl1pPr>
          </a:lstStyle>
          <a:p>
            <a:pPr>
              <a:defRPr/>
            </a:pPr>
            <a:endParaRPr lang="en-GB" dirty="0"/>
          </a:p>
        </p:txBody>
      </p:sp>
      <p:sp>
        <p:nvSpPr>
          <p:cNvPr id="4" name="Footer Placeholder 3"/>
          <p:cNvSpPr>
            <a:spLocks noGrp="1"/>
          </p:cNvSpPr>
          <p:nvPr>
            <p:ph type="ftr" sz="quarter" idx="11"/>
          </p:nvPr>
        </p:nvSpPr>
        <p:spPr/>
        <p:txBody>
          <a:bodyPr/>
          <a:lstStyle>
            <a:lvl1pPr>
              <a:defRPr smtClean="0"/>
            </a:lvl1pPr>
          </a:lstStyle>
          <a:p>
            <a:pPr>
              <a:defRPr/>
            </a:pPr>
            <a:r>
              <a:rPr lang="en-GB" dirty="0" smtClean="0"/>
              <a:t>Monitoring and Controlling </a:t>
            </a:r>
            <a:endParaRPr lang="en-GB" dirty="0"/>
          </a:p>
        </p:txBody>
      </p:sp>
      <p:sp>
        <p:nvSpPr>
          <p:cNvPr id="5" name="Slide Number Placeholder 4"/>
          <p:cNvSpPr>
            <a:spLocks noGrp="1"/>
          </p:cNvSpPr>
          <p:nvPr>
            <p:ph type="sldNum" sz="quarter" idx="12"/>
          </p:nvPr>
        </p:nvSpPr>
        <p:spPr/>
        <p:txBody>
          <a:bodyPr/>
          <a:lstStyle>
            <a:lvl1pPr>
              <a:defRPr smtClean="0"/>
            </a:lvl1pPr>
          </a:lstStyle>
          <a:p>
            <a:pPr>
              <a:defRPr/>
            </a:pPr>
            <a:fld id="{ADDBB12B-DD3F-480A-AAA4-E5B7FF29F3AB}" type="slidenum">
              <a:rPr lang="en-GB"/>
              <a:pPr>
                <a:defRPr/>
              </a:pPr>
              <a:t>‹#›</a:t>
            </a:fld>
            <a:endParaRPr lang="en-GB" dirty="0"/>
          </a:p>
        </p:txBody>
      </p:sp>
    </p:spTree>
    <p:extLst>
      <p:ext uri="{BB962C8B-B14F-4D97-AF65-F5344CB8AC3E}">
        <p14:creationId xmlns:p14="http://schemas.microsoft.com/office/powerpoint/2010/main" xmlns="" val="493008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lvl1pPr>
          </a:lstStyle>
          <a:p>
            <a:pPr>
              <a:defRPr/>
            </a:pPr>
            <a:endParaRPr lang="en-GB" dirty="0"/>
          </a:p>
        </p:txBody>
      </p:sp>
      <p:sp>
        <p:nvSpPr>
          <p:cNvPr id="3" name="Footer Placeholder 2"/>
          <p:cNvSpPr>
            <a:spLocks noGrp="1"/>
          </p:cNvSpPr>
          <p:nvPr>
            <p:ph type="ftr" sz="quarter" idx="11"/>
          </p:nvPr>
        </p:nvSpPr>
        <p:spPr/>
        <p:txBody>
          <a:bodyPr/>
          <a:lstStyle>
            <a:lvl1pPr>
              <a:defRPr smtClean="0"/>
            </a:lvl1pPr>
          </a:lstStyle>
          <a:p>
            <a:pPr>
              <a:defRPr/>
            </a:pPr>
            <a:r>
              <a:rPr lang="en-GB" dirty="0" smtClean="0"/>
              <a:t>Monitoring and Controlling </a:t>
            </a:r>
            <a:endParaRPr lang="en-GB" dirty="0"/>
          </a:p>
        </p:txBody>
      </p:sp>
      <p:sp>
        <p:nvSpPr>
          <p:cNvPr id="4" name="Slide Number Placeholder 3"/>
          <p:cNvSpPr>
            <a:spLocks noGrp="1"/>
          </p:cNvSpPr>
          <p:nvPr>
            <p:ph type="sldNum" sz="quarter" idx="12"/>
          </p:nvPr>
        </p:nvSpPr>
        <p:spPr/>
        <p:txBody>
          <a:bodyPr/>
          <a:lstStyle>
            <a:lvl1pPr>
              <a:defRPr smtClean="0"/>
            </a:lvl1pPr>
          </a:lstStyle>
          <a:p>
            <a:pPr>
              <a:defRPr/>
            </a:pPr>
            <a:fld id="{3D5843AD-E02E-4B74-BA07-DA13E99AA460}" type="slidenum">
              <a:rPr lang="en-GB"/>
              <a:pPr>
                <a:defRPr/>
              </a:pPr>
              <a:t>‹#›</a:t>
            </a:fld>
            <a:endParaRPr lang="en-GB" dirty="0"/>
          </a:p>
        </p:txBody>
      </p:sp>
    </p:spTree>
    <p:extLst>
      <p:ext uri="{BB962C8B-B14F-4D97-AF65-F5344CB8AC3E}">
        <p14:creationId xmlns:p14="http://schemas.microsoft.com/office/powerpoint/2010/main" xmlns="" val="2077940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smtClean="0"/>
            </a:lvl1pPr>
          </a:lstStyle>
          <a:p>
            <a:pPr>
              <a:defRPr/>
            </a:pPr>
            <a:endParaRPr lang="en-GB" dirty="0"/>
          </a:p>
        </p:txBody>
      </p:sp>
      <p:sp>
        <p:nvSpPr>
          <p:cNvPr id="6" name="Footer Placeholder 5"/>
          <p:cNvSpPr>
            <a:spLocks noGrp="1"/>
          </p:cNvSpPr>
          <p:nvPr>
            <p:ph type="ftr" sz="quarter" idx="11"/>
          </p:nvPr>
        </p:nvSpPr>
        <p:spPr/>
        <p:txBody>
          <a:bodyPr/>
          <a:lstStyle>
            <a:lvl1pPr>
              <a:defRPr smtClean="0"/>
            </a:lvl1pPr>
          </a:lstStyle>
          <a:p>
            <a:pPr>
              <a:defRPr/>
            </a:pPr>
            <a:r>
              <a:rPr lang="en-GB" dirty="0" smtClean="0"/>
              <a:t>Monitoring and Controlling </a:t>
            </a:r>
            <a:endParaRPr lang="en-GB" dirty="0"/>
          </a:p>
        </p:txBody>
      </p:sp>
      <p:sp>
        <p:nvSpPr>
          <p:cNvPr id="7" name="Slide Number Placeholder 6"/>
          <p:cNvSpPr>
            <a:spLocks noGrp="1"/>
          </p:cNvSpPr>
          <p:nvPr>
            <p:ph type="sldNum" sz="quarter" idx="12"/>
          </p:nvPr>
        </p:nvSpPr>
        <p:spPr/>
        <p:txBody>
          <a:bodyPr/>
          <a:lstStyle>
            <a:lvl1pPr>
              <a:defRPr smtClean="0"/>
            </a:lvl1pPr>
          </a:lstStyle>
          <a:p>
            <a:pPr>
              <a:defRPr/>
            </a:pPr>
            <a:fld id="{B319B224-C4E8-4B94-A4EB-08D7BDEB116D}" type="slidenum">
              <a:rPr lang="en-GB"/>
              <a:pPr>
                <a:defRPr/>
              </a:pPr>
              <a:t>‹#›</a:t>
            </a:fld>
            <a:endParaRPr lang="en-GB" dirty="0"/>
          </a:p>
        </p:txBody>
      </p:sp>
    </p:spTree>
    <p:extLst>
      <p:ext uri="{BB962C8B-B14F-4D97-AF65-F5344CB8AC3E}">
        <p14:creationId xmlns:p14="http://schemas.microsoft.com/office/powerpoint/2010/main" xmlns="" val="2717980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smtClean="0"/>
            </a:lvl1pPr>
          </a:lstStyle>
          <a:p>
            <a:pPr>
              <a:defRPr/>
            </a:pPr>
            <a:endParaRPr lang="en-GB" dirty="0"/>
          </a:p>
        </p:txBody>
      </p:sp>
      <p:sp>
        <p:nvSpPr>
          <p:cNvPr id="6" name="Footer Placeholder 5"/>
          <p:cNvSpPr>
            <a:spLocks noGrp="1"/>
          </p:cNvSpPr>
          <p:nvPr>
            <p:ph type="ftr" sz="quarter" idx="11"/>
          </p:nvPr>
        </p:nvSpPr>
        <p:spPr/>
        <p:txBody>
          <a:bodyPr/>
          <a:lstStyle>
            <a:lvl1pPr>
              <a:defRPr smtClean="0"/>
            </a:lvl1pPr>
          </a:lstStyle>
          <a:p>
            <a:pPr>
              <a:defRPr/>
            </a:pPr>
            <a:r>
              <a:rPr lang="en-GB" dirty="0" smtClean="0"/>
              <a:t>Monitoring and Controlling </a:t>
            </a:r>
            <a:endParaRPr lang="en-GB" dirty="0"/>
          </a:p>
        </p:txBody>
      </p:sp>
      <p:sp>
        <p:nvSpPr>
          <p:cNvPr id="7" name="Slide Number Placeholder 6"/>
          <p:cNvSpPr>
            <a:spLocks noGrp="1"/>
          </p:cNvSpPr>
          <p:nvPr>
            <p:ph type="sldNum" sz="quarter" idx="12"/>
          </p:nvPr>
        </p:nvSpPr>
        <p:spPr/>
        <p:txBody>
          <a:bodyPr/>
          <a:lstStyle>
            <a:lvl1pPr>
              <a:defRPr smtClean="0"/>
            </a:lvl1pPr>
          </a:lstStyle>
          <a:p>
            <a:pPr>
              <a:defRPr/>
            </a:pPr>
            <a:fld id="{00DBE88F-1CEB-48B3-BB65-92B002A9A2FA}" type="slidenum">
              <a:rPr lang="en-GB"/>
              <a:pPr>
                <a:defRPr/>
              </a:pPr>
              <a:t>‹#›</a:t>
            </a:fld>
            <a:endParaRPr lang="en-GB" dirty="0"/>
          </a:p>
        </p:txBody>
      </p:sp>
    </p:spTree>
    <p:extLst>
      <p:ext uri="{BB962C8B-B14F-4D97-AF65-F5344CB8AC3E}">
        <p14:creationId xmlns:p14="http://schemas.microsoft.com/office/powerpoint/2010/main" xmlns="" val="4028566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pPr>
              <a:defRPr/>
            </a:pPr>
            <a:endParaRPr lang="en-GB" dirty="0"/>
          </a:p>
        </p:txBody>
      </p:sp>
      <p:sp>
        <p:nvSpPr>
          <p:cNvPr id="5" name="Footer Placeholder 4"/>
          <p:cNvSpPr>
            <a:spLocks noGrp="1"/>
          </p:cNvSpPr>
          <p:nvPr>
            <p:ph type="ftr" sz="quarter" idx="11"/>
          </p:nvPr>
        </p:nvSpPr>
        <p:spPr/>
        <p:txBody>
          <a:bodyPr/>
          <a:lstStyle>
            <a:lvl1pPr>
              <a:defRPr smtClean="0"/>
            </a:lvl1pPr>
          </a:lstStyle>
          <a:p>
            <a:pPr>
              <a:defRPr/>
            </a:pPr>
            <a:r>
              <a:rPr lang="en-GB" dirty="0" smtClean="0"/>
              <a:t>Monitoring and Controlling </a:t>
            </a:r>
            <a:endParaRPr lang="en-GB" dirty="0"/>
          </a:p>
        </p:txBody>
      </p:sp>
      <p:sp>
        <p:nvSpPr>
          <p:cNvPr id="6" name="Slide Number Placeholder 5"/>
          <p:cNvSpPr>
            <a:spLocks noGrp="1"/>
          </p:cNvSpPr>
          <p:nvPr>
            <p:ph type="sldNum" sz="quarter" idx="12"/>
          </p:nvPr>
        </p:nvSpPr>
        <p:spPr/>
        <p:txBody>
          <a:bodyPr/>
          <a:lstStyle>
            <a:lvl1pPr>
              <a:defRPr smtClean="0"/>
            </a:lvl1pPr>
          </a:lstStyle>
          <a:p>
            <a:pPr>
              <a:defRPr/>
            </a:pPr>
            <a:fld id="{05D3873D-B5AD-4394-A907-9FC4299293F6}" type="slidenum">
              <a:rPr lang="en-GB"/>
              <a:pPr>
                <a:defRPr/>
              </a:pPr>
              <a:t>‹#›</a:t>
            </a:fld>
            <a:endParaRPr lang="en-GB" dirty="0"/>
          </a:p>
        </p:txBody>
      </p:sp>
    </p:spTree>
    <p:extLst>
      <p:ext uri="{BB962C8B-B14F-4D97-AF65-F5344CB8AC3E}">
        <p14:creationId xmlns:p14="http://schemas.microsoft.com/office/powerpoint/2010/main" xmlns="" val="1333294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76200"/>
            <a:ext cx="19812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76200"/>
            <a:ext cx="57912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pPr>
              <a:defRPr/>
            </a:pPr>
            <a:endParaRPr lang="en-GB" dirty="0"/>
          </a:p>
        </p:txBody>
      </p:sp>
      <p:sp>
        <p:nvSpPr>
          <p:cNvPr id="5" name="Footer Placeholder 4"/>
          <p:cNvSpPr>
            <a:spLocks noGrp="1"/>
          </p:cNvSpPr>
          <p:nvPr>
            <p:ph type="ftr" sz="quarter" idx="11"/>
          </p:nvPr>
        </p:nvSpPr>
        <p:spPr/>
        <p:txBody>
          <a:bodyPr/>
          <a:lstStyle>
            <a:lvl1pPr>
              <a:defRPr smtClean="0"/>
            </a:lvl1pPr>
          </a:lstStyle>
          <a:p>
            <a:pPr>
              <a:defRPr/>
            </a:pPr>
            <a:r>
              <a:rPr lang="en-GB" dirty="0" smtClean="0"/>
              <a:t>Monitoring and Controlling </a:t>
            </a:r>
            <a:endParaRPr lang="en-GB" dirty="0"/>
          </a:p>
        </p:txBody>
      </p:sp>
      <p:sp>
        <p:nvSpPr>
          <p:cNvPr id="6" name="Slide Number Placeholder 5"/>
          <p:cNvSpPr>
            <a:spLocks noGrp="1"/>
          </p:cNvSpPr>
          <p:nvPr>
            <p:ph type="sldNum" sz="quarter" idx="12"/>
          </p:nvPr>
        </p:nvSpPr>
        <p:spPr/>
        <p:txBody>
          <a:bodyPr/>
          <a:lstStyle>
            <a:lvl1pPr>
              <a:defRPr smtClean="0"/>
            </a:lvl1pPr>
          </a:lstStyle>
          <a:p>
            <a:pPr>
              <a:defRPr/>
            </a:pPr>
            <a:fld id="{A6994384-B381-46E0-9C63-43EDC771D906}" type="slidenum">
              <a:rPr lang="en-GB"/>
              <a:pPr>
                <a:defRPr/>
              </a:pPr>
              <a:t>‹#›</a:t>
            </a:fld>
            <a:endParaRPr lang="en-GB" dirty="0"/>
          </a:p>
        </p:txBody>
      </p:sp>
    </p:spTree>
    <p:extLst>
      <p:ext uri="{BB962C8B-B14F-4D97-AF65-F5344CB8AC3E}">
        <p14:creationId xmlns:p14="http://schemas.microsoft.com/office/powerpoint/2010/main" xmlns="" val="859002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762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457200" y="14478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8916" name="Rectangle 4"/>
          <p:cNvSpPr>
            <a:spLocks noGrp="1" noChangeArrowheads="1"/>
          </p:cNvSpPr>
          <p:nvPr>
            <p:ph type="dt" sz="half" idx="2"/>
          </p:nvPr>
        </p:nvSpPr>
        <p:spPr bwMode="auto">
          <a:xfrm>
            <a:off x="685800" y="65532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hangingPunct="1">
              <a:defRPr sz="1400" smtClean="0">
                <a:solidFill>
                  <a:schemeClr val="bg1"/>
                </a:solidFill>
              </a:defRPr>
            </a:lvl1pPr>
          </a:lstStyle>
          <a:p>
            <a:pPr>
              <a:defRPr/>
            </a:pPr>
            <a:endParaRPr lang="en-GB" dirty="0"/>
          </a:p>
        </p:txBody>
      </p:sp>
      <p:sp>
        <p:nvSpPr>
          <p:cNvPr id="38917" name="Rectangle 5"/>
          <p:cNvSpPr>
            <a:spLocks noGrp="1" noChangeArrowheads="1"/>
          </p:cNvSpPr>
          <p:nvPr>
            <p:ph type="ftr" sz="quarter" idx="3"/>
          </p:nvPr>
        </p:nvSpPr>
        <p:spPr bwMode="auto">
          <a:xfrm>
            <a:off x="3124200" y="65532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smtClean="0">
                <a:solidFill>
                  <a:schemeClr val="bg1"/>
                </a:solidFill>
              </a:defRPr>
            </a:lvl1pPr>
          </a:lstStyle>
          <a:p>
            <a:pPr>
              <a:defRPr/>
            </a:pPr>
            <a:r>
              <a:rPr lang="en-GB" dirty="0" smtClean="0"/>
              <a:t>Monitoring and Controlling </a:t>
            </a:r>
            <a:endParaRPr lang="en-GB" dirty="0"/>
          </a:p>
        </p:txBody>
      </p:sp>
      <p:sp>
        <p:nvSpPr>
          <p:cNvPr id="38918" name="Rectangle 6"/>
          <p:cNvSpPr>
            <a:spLocks noGrp="1" noChangeArrowheads="1"/>
          </p:cNvSpPr>
          <p:nvPr>
            <p:ph type="sldNum" sz="quarter" idx="4"/>
          </p:nvPr>
        </p:nvSpPr>
        <p:spPr bwMode="auto">
          <a:xfrm>
            <a:off x="6553200" y="65532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solidFill>
                  <a:schemeClr val="bg1"/>
                </a:solidFill>
              </a:defRPr>
            </a:lvl1pPr>
          </a:lstStyle>
          <a:p>
            <a:pPr>
              <a:defRPr/>
            </a:pPr>
            <a:fld id="{812B78F0-2E14-4054-9C42-F94A63DAB388}" type="slidenum">
              <a:rPr lang="en-GB"/>
              <a:pPr>
                <a:defRPr/>
              </a:pPr>
              <a:t>‹#›</a:t>
            </a:fld>
            <a:endParaRPr lang="en-GB" dirty="0"/>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hf hdr="0" dt="0"/>
  <p:txStyles>
    <p:titleStyle>
      <a:lvl1pPr algn="l" rtl="0" eaLnBrk="0" fontAlgn="base" hangingPunct="0">
        <a:spcBef>
          <a:spcPct val="0"/>
        </a:spcBef>
        <a:spcAft>
          <a:spcPct val="0"/>
        </a:spcAft>
        <a:defRPr sz="4000" b="1" kern="1200">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anose="020B0604020202020204" pitchFamily="34" charset="0"/>
        </a:defRPr>
      </a:lvl2pPr>
      <a:lvl3pPr algn="l" rtl="0" eaLnBrk="0" fontAlgn="base" hangingPunct="0">
        <a:spcBef>
          <a:spcPct val="0"/>
        </a:spcBef>
        <a:spcAft>
          <a:spcPct val="0"/>
        </a:spcAft>
        <a:defRPr sz="4000" b="1">
          <a:solidFill>
            <a:schemeClr val="tx2"/>
          </a:solidFill>
          <a:latin typeface="Arial" panose="020B0604020202020204" pitchFamily="34" charset="0"/>
        </a:defRPr>
      </a:lvl3pPr>
      <a:lvl4pPr algn="l" rtl="0" eaLnBrk="0" fontAlgn="base" hangingPunct="0">
        <a:spcBef>
          <a:spcPct val="0"/>
        </a:spcBef>
        <a:spcAft>
          <a:spcPct val="0"/>
        </a:spcAft>
        <a:defRPr sz="4000" b="1">
          <a:solidFill>
            <a:schemeClr val="tx2"/>
          </a:solidFill>
          <a:latin typeface="Arial" panose="020B0604020202020204" pitchFamily="34" charset="0"/>
        </a:defRPr>
      </a:lvl4pPr>
      <a:lvl5pPr algn="l" rtl="0" eaLnBrk="0" fontAlgn="base" hangingPunct="0">
        <a:spcBef>
          <a:spcPct val="0"/>
        </a:spcBef>
        <a:spcAft>
          <a:spcPct val="0"/>
        </a:spcAft>
        <a:defRPr sz="4000" b="1">
          <a:solidFill>
            <a:schemeClr val="tx2"/>
          </a:solidFill>
          <a:latin typeface="Arial" panose="020B0604020202020204" pitchFamily="34" charset="0"/>
        </a:defRPr>
      </a:lvl5pPr>
      <a:lvl6pPr marL="457200" algn="l" rtl="0" fontAlgn="base">
        <a:spcBef>
          <a:spcPct val="0"/>
        </a:spcBef>
        <a:spcAft>
          <a:spcPct val="0"/>
        </a:spcAft>
        <a:defRPr sz="4000" b="1">
          <a:solidFill>
            <a:schemeClr val="tx2"/>
          </a:solidFill>
          <a:latin typeface="Arial" panose="020B0604020202020204" pitchFamily="34" charset="0"/>
        </a:defRPr>
      </a:lvl6pPr>
      <a:lvl7pPr marL="914400" algn="l" rtl="0" fontAlgn="base">
        <a:spcBef>
          <a:spcPct val="0"/>
        </a:spcBef>
        <a:spcAft>
          <a:spcPct val="0"/>
        </a:spcAft>
        <a:defRPr sz="4000" b="1">
          <a:solidFill>
            <a:schemeClr val="tx2"/>
          </a:solidFill>
          <a:latin typeface="Arial" panose="020B0604020202020204" pitchFamily="34" charset="0"/>
        </a:defRPr>
      </a:lvl7pPr>
      <a:lvl8pPr marL="1371600" algn="l" rtl="0" fontAlgn="base">
        <a:spcBef>
          <a:spcPct val="0"/>
        </a:spcBef>
        <a:spcAft>
          <a:spcPct val="0"/>
        </a:spcAft>
        <a:defRPr sz="4000" b="1">
          <a:solidFill>
            <a:schemeClr val="tx2"/>
          </a:solidFill>
          <a:latin typeface="Arial" panose="020B0604020202020204" pitchFamily="34" charset="0"/>
        </a:defRPr>
      </a:lvl8pPr>
      <a:lvl9pPr marL="1828800" algn="l" rtl="0" fontAlgn="base">
        <a:spcBef>
          <a:spcPct val="0"/>
        </a:spcBef>
        <a:spcAft>
          <a:spcPct val="0"/>
        </a:spcAft>
        <a:defRPr sz="4000" b="1">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2514600" y="2324100"/>
            <a:ext cx="4800600" cy="1143000"/>
          </a:xfrm>
        </p:spPr>
        <p:txBody>
          <a:bodyPr/>
          <a:lstStyle/>
          <a:p>
            <a:pPr eaLnBrk="1" hangingPunct="1"/>
            <a:r>
              <a:rPr lang="en-US" dirty="0" smtClean="0">
                <a:cs typeface="Arial" panose="020B0604020202020204" pitchFamily="34" charset="0"/>
              </a:rPr>
              <a:t>Quick Recap</a:t>
            </a:r>
            <a:endParaRPr lang="en-US" dirty="0" smtClean="0"/>
          </a:p>
        </p:txBody>
      </p:sp>
      <p:sp>
        <p:nvSpPr>
          <p:cNvPr id="2" name="Slide Number Placeholder 1"/>
          <p:cNvSpPr>
            <a:spLocks noGrp="1"/>
          </p:cNvSpPr>
          <p:nvPr>
            <p:ph type="sldNum" sz="quarter" idx="12"/>
          </p:nvPr>
        </p:nvSpPr>
        <p:spPr/>
        <p:txBody>
          <a:bodyPr/>
          <a:lstStyle/>
          <a:p>
            <a:pPr>
              <a:defRPr/>
            </a:pPr>
            <a:fld id="{EFD6B2AB-28DD-4911-B233-026829D12E98}" type="slidenum">
              <a:rPr lang="en-GB" smtClean="0"/>
              <a:pPr>
                <a:defRPr/>
              </a:pPr>
              <a:t>1</a:t>
            </a:fld>
            <a:endParaRPr lang="en-GB" dirty="0"/>
          </a:p>
        </p:txBody>
      </p:sp>
      <p:sp>
        <p:nvSpPr>
          <p:cNvPr id="3" name="Footer Placeholder 2"/>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4556309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268" y="1411209"/>
            <a:ext cx="8573305" cy="1280475"/>
          </a:xfrm>
        </p:spPr>
        <p:txBody>
          <a:bodyPr>
            <a:normAutofit fontScale="90000"/>
          </a:bodyPr>
          <a:lstStyle/>
          <a:p>
            <a:r>
              <a:rPr lang="en-US" b="1" dirty="0" smtClean="0">
                <a:latin typeface="Arial" panose="020B0604020202020204" pitchFamily="34" charset="0"/>
                <a:cs typeface="Arial" panose="020B0604020202020204" pitchFamily="34" charset="0"/>
              </a:rPr>
              <a:t>Continuation of…….</a:t>
            </a:r>
            <a:br>
              <a:rPr lang="en-US" b="1" dirty="0" smtClean="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
            </a:r>
            <a:br>
              <a:rPr lang="en-US" b="1" dirty="0">
                <a:latin typeface="Arial" panose="020B0604020202020204" pitchFamily="34" charset="0"/>
                <a:cs typeface="Arial" panose="020B0604020202020204" pitchFamily="34" charset="0"/>
              </a:rPr>
            </a:br>
            <a:r>
              <a:rPr lang="en-US" b="1" dirty="0" smtClean="0">
                <a:latin typeface="Arial" panose="020B0604020202020204" pitchFamily="34" charset="0"/>
                <a:cs typeface="Arial" panose="020B0604020202020204" pitchFamily="34" charset="0"/>
              </a:rPr>
              <a:t/>
            </a:r>
            <a:br>
              <a:rPr lang="en-US" b="1" dirty="0" smtClean="0">
                <a:latin typeface="Arial" panose="020B0604020202020204" pitchFamily="34" charset="0"/>
                <a:cs typeface="Arial" panose="020B0604020202020204" pitchFamily="34" charset="0"/>
              </a:rPr>
            </a:br>
            <a:r>
              <a:rPr lang="en-US" b="1" dirty="0" smtClean="0">
                <a:latin typeface="Arial" panose="020B0604020202020204" pitchFamily="34" charset="0"/>
                <a:cs typeface="Arial" panose="020B0604020202020204" pitchFamily="34" charset="0"/>
              </a:rPr>
              <a:t/>
            </a:r>
            <a:br>
              <a:rPr lang="en-US" b="1" dirty="0" smtClean="0">
                <a:latin typeface="Arial" panose="020B0604020202020204" pitchFamily="34" charset="0"/>
                <a:cs typeface="Arial" panose="020B0604020202020204" pitchFamily="34" charset="0"/>
              </a:rPr>
            </a:br>
            <a:r>
              <a:rPr lang="en-US" b="1"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       </a:t>
            </a:r>
            <a:r>
              <a:rPr lang="en-US" b="1" dirty="0" smtClean="0">
                <a:latin typeface="Arial" panose="020B0604020202020204" pitchFamily="34" charset="0"/>
                <a:cs typeface="Arial" panose="020B0604020202020204" pitchFamily="34" charset="0"/>
              </a:rPr>
              <a:t>“Project Cost” </a:t>
            </a:r>
            <a:br>
              <a:rPr lang="en-US" b="1" dirty="0" smtClean="0">
                <a:latin typeface="Arial" panose="020B0604020202020204" pitchFamily="34" charset="0"/>
                <a:cs typeface="Arial" panose="020B0604020202020204" pitchFamily="34" charset="0"/>
              </a:rPr>
            </a:br>
            <a:r>
              <a:rPr lang="en-US" b="1" dirty="0" smtClean="0">
                <a:latin typeface="Arial" panose="020B0604020202020204" pitchFamily="34" charset="0"/>
                <a:cs typeface="Arial" panose="020B0604020202020204" pitchFamily="34" charset="0"/>
              </a:rPr>
              <a:t>Monitoring and Controlling Approach</a:t>
            </a:r>
            <a:endParaRPr lang="en-US" dirty="0"/>
          </a:p>
        </p:txBody>
      </p:sp>
      <p:sp>
        <p:nvSpPr>
          <p:cNvPr id="3" name="Slide Number Placeholder 2"/>
          <p:cNvSpPr>
            <a:spLocks noGrp="1"/>
          </p:cNvSpPr>
          <p:nvPr>
            <p:ph type="sldNum" sz="quarter" idx="12"/>
          </p:nvPr>
        </p:nvSpPr>
        <p:spPr/>
        <p:txBody>
          <a:bodyPr/>
          <a:lstStyle/>
          <a:p>
            <a:pPr>
              <a:defRPr/>
            </a:pPr>
            <a:fld id="{1C57F1D3-49D1-49DB-820A-A3D6F93881A4}" type="slidenum">
              <a:rPr lang="en-GB" smtClean="0"/>
              <a:pPr>
                <a:defRPr/>
              </a:pPr>
              <a:t>2</a:t>
            </a:fld>
            <a:endParaRPr lang="en-GB" dirty="0"/>
          </a:p>
        </p:txBody>
      </p:sp>
      <p:sp>
        <p:nvSpPr>
          <p:cNvPr id="4" name="Footer Placeholder 3"/>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33859923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3"/>
          <p:cNvSpPr>
            <a:spLocks noGrp="1" noChangeArrowheads="1"/>
          </p:cNvSpPr>
          <p:nvPr>
            <p:ph type="title"/>
          </p:nvPr>
        </p:nvSpPr>
        <p:spPr>
          <a:xfrm>
            <a:off x="685800" y="300038"/>
            <a:ext cx="7772400" cy="833437"/>
          </a:xfrm>
        </p:spPr>
        <p:txBody>
          <a:bodyPr>
            <a:normAutofit/>
          </a:bodyPr>
          <a:lstStyle/>
          <a:p>
            <a:pPr eaLnBrk="1" hangingPunct="1"/>
            <a:r>
              <a:rPr lang="en-US" sz="2800" b="1" dirty="0" smtClean="0">
                <a:solidFill>
                  <a:schemeClr val="tx1">
                    <a:lumMod val="95000"/>
                    <a:lumOff val="5000"/>
                  </a:schemeClr>
                </a:solidFill>
                <a:latin typeface="Arial" panose="020B0604020202020204" pitchFamily="34" charset="0"/>
              </a:rPr>
              <a:t>Project Mgmt Process Groups</a:t>
            </a:r>
          </a:p>
        </p:txBody>
      </p:sp>
      <p:sp>
        <p:nvSpPr>
          <p:cNvPr id="47106" name="Rectangle 16"/>
          <p:cNvSpPr>
            <a:spLocks noGrp="1" noChangeArrowheads="1"/>
          </p:cNvSpPr>
          <p:nvPr>
            <p:ph idx="1"/>
          </p:nvPr>
        </p:nvSpPr>
        <p:spPr>
          <a:xfrm>
            <a:off x="3262434" y="5915025"/>
            <a:ext cx="4800600" cy="301625"/>
          </a:xfrm>
        </p:spPr>
        <p:txBody>
          <a:bodyPr wrap="none" lIns="90623" tIns="44517" rIns="90623" bIns="44517">
            <a:spAutoFit/>
          </a:bodyPr>
          <a:lstStyle/>
          <a:p>
            <a:pPr marL="0" indent="0" eaLnBrk="1" hangingPunct="1">
              <a:spcBef>
                <a:spcPct val="0"/>
              </a:spcBef>
              <a:buFontTx/>
              <a:buNone/>
            </a:pPr>
            <a:r>
              <a:rPr lang="en-US" sz="1400" dirty="0" smtClean="0"/>
              <a:t>Source:  PMI Guide to Project Management Body of Knowledge</a:t>
            </a:r>
          </a:p>
        </p:txBody>
      </p:sp>
      <p:sp>
        <p:nvSpPr>
          <p:cNvPr id="47107" name="Oval 2"/>
          <p:cNvSpPr>
            <a:spLocks noChangeArrowheads="1"/>
          </p:cNvSpPr>
          <p:nvPr/>
        </p:nvSpPr>
        <p:spPr bwMode="auto">
          <a:xfrm>
            <a:off x="2286000" y="1739900"/>
            <a:ext cx="4343400" cy="3962400"/>
          </a:xfrm>
          <a:prstGeom prst="ellipse">
            <a:avLst/>
          </a:prstGeom>
          <a:solidFill>
            <a:srgbClr val="FFC000"/>
          </a:solidFill>
          <a:ln w="12700">
            <a:solidFill>
              <a:schemeClr val="tx1"/>
            </a:solidFill>
            <a:round/>
            <a:headEnd type="none" w="sm" len="sm"/>
            <a:tailEnd type="none" w="sm" len="sm"/>
          </a:ln>
        </p:spPr>
        <p:txBody>
          <a:bodyPr wrap="none" anchor="ctr"/>
          <a:lstStyle>
            <a:lvl1pPr>
              <a:defRPr sz="1600">
                <a:solidFill>
                  <a:schemeClr val="tx1"/>
                </a:solidFill>
                <a:latin typeface="Arial" panose="020B0604020202020204" pitchFamily="34" charset="0"/>
                <a:ea typeface="MS PGothic" panose="020B0600070205080204" pitchFamily="34" charset="-128"/>
              </a:defRPr>
            </a:lvl1pPr>
            <a:lvl2pPr marL="742950" indent="-285750">
              <a:defRPr sz="1600">
                <a:solidFill>
                  <a:schemeClr val="tx1"/>
                </a:solidFill>
                <a:latin typeface="Arial" panose="020B0604020202020204" pitchFamily="34" charset="0"/>
                <a:ea typeface="MS PGothic" panose="020B0600070205080204" pitchFamily="34" charset="-128"/>
              </a:defRPr>
            </a:lvl2pPr>
            <a:lvl3pPr marL="1143000" indent="-228600">
              <a:defRPr sz="1600">
                <a:solidFill>
                  <a:schemeClr val="tx1"/>
                </a:solidFill>
                <a:latin typeface="Arial" panose="020B0604020202020204" pitchFamily="34" charset="0"/>
                <a:ea typeface="MS PGothic" panose="020B0600070205080204" pitchFamily="34" charset="-128"/>
              </a:defRPr>
            </a:lvl3pPr>
            <a:lvl4pPr marL="1600200" indent="-228600">
              <a:defRPr sz="1600">
                <a:solidFill>
                  <a:schemeClr val="tx1"/>
                </a:solidFill>
                <a:latin typeface="Arial" panose="020B0604020202020204" pitchFamily="34" charset="0"/>
                <a:ea typeface="MS PGothic" panose="020B0600070205080204" pitchFamily="34" charset="-128"/>
              </a:defRPr>
            </a:lvl4pPr>
            <a:lvl5pPr marL="2057400" indent="-228600">
              <a:defRPr sz="16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MS PGothic" panose="020B0600070205080204" pitchFamily="34" charset="-128"/>
              </a:defRPr>
            </a:lvl9pPr>
          </a:lstStyle>
          <a:p>
            <a:pPr algn="ctr"/>
            <a:r>
              <a:rPr lang="en-US" b="1" dirty="0"/>
              <a:t>Monitoring &amp; Controlling</a:t>
            </a:r>
          </a:p>
          <a:p>
            <a:pPr algn="ctr"/>
            <a:endParaRPr lang="en-US" b="1" dirty="0"/>
          </a:p>
          <a:p>
            <a:pPr algn="ctr"/>
            <a:endParaRPr lang="en-US" b="1" dirty="0"/>
          </a:p>
          <a:p>
            <a:pPr algn="ctr"/>
            <a:endParaRPr lang="en-US" b="1" dirty="0"/>
          </a:p>
          <a:p>
            <a:pPr algn="ctr"/>
            <a:endParaRPr lang="en-US" b="1" dirty="0"/>
          </a:p>
          <a:p>
            <a:pPr algn="ctr"/>
            <a:endParaRPr lang="en-US" b="1" dirty="0"/>
          </a:p>
          <a:p>
            <a:pPr algn="ctr"/>
            <a:endParaRPr lang="en-US" b="1" dirty="0"/>
          </a:p>
          <a:p>
            <a:pPr algn="ctr"/>
            <a:endParaRPr lang="en-US" b="1" dirty="0"/>
          </a:p>
          <a:p>
            <a:pPr algn="ctr"/>
            <a:endParaRPr lang="en-US" b="1" dirty="0"/>
          </a:p>
          <a:p>
            <a:pPr algn="ctr"/>
            <a:endParaRPr lang="en-US" b="1" dirty="0"/>
          </a:p>
          <a:p>
            <a:pPr algn="ctr"/>
            <a:endParaRPr lang="en-US" b="1" dirty="0"/>
          </a:p>
          <a:p>
            <a:pPr algn="ctr"/>
            <a:endParaRPr lang="en-US" b="1" dirty="0"/>
          </a:p>
          <a:p>
            <a:pPr algn="ctr"/>
            <a:endParaRPr lang="en-US" b="1" dirty="0"/>
          </a:p>
          <a:p>
            <a:pPr algn="ctr"/>
            <a:endParaRPr lang="en-US" b="1" dirty="0"/>
          </a:p>
        </p:txBody>
      </p:sp>
      <p:sp>
        <p:nvSpPr>
          <p:cNvPr id="47108" name="AutoShape 6"/>
          <p:cNvSpPr>
            <a:spLocks noChangeArrowheads="1"/>
          </p:cNvSpPr>
          <p:nvPr/>
        </p:nvSpPr>
        <p:spPr bwMode="auto">
          <a:xfrm>
            <a:off x="3352800" y="2409825"/>
            <a:ext cx="2743200" cy="167640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 name="T15" fmla="*/ 0 w 21600"/>
              <a:gd name="T16" fmla="*/ 8305 h 21600"/>
              <a:gd name="T17" fmla="*/ 6113 w 21600"/>
              <a:gd name="T18" fmla="*/ 21600 h 21600"/>
            </a:gdLst>
            <a:ahLst/>
            <a:cxnLst>
              <a:cxn ang="T10">
                <a:pos x="T0" y="T1"/>
              </a:cxn>
              <a:cxn ang="T11">
                <a:pos x="T2" y="T3"/>
              </a:cxn>
              <a:cxn ang="T12">
                <a:pos x="T4" y="T5"/>
              </a:cxn>
              <a:cxn ang="T13">
                <a:pos x="T6" y="T7"/>
              </a:cxn>
              <a:cxn ang="T14">
                <a:pos x="T8" y="T9"/>
              </a:cxn>
            </a:cxnLst>
            <a:rect l="T15" t="T16" r="T17" b="T18"/>
            <a:pathLst>
              <a:path w="21600" h="21600">
                <a:moveTo>
                  <a:pt x="15662" y="14285"/>
                </a:moveTo>
                <a:lnTo>
                  <a:pt x="21600" y="8310"/>
                </a:lnTo>
                <a:lnTo>
                  <a:pt x="18630" y="8310"/>
                </a:lnTo>
                <a:cubicBezTo>
                  <a:pt x="18630" y="3721"/>
                  <a:pt x="14430" y="0"/>
                  <a:pt x="9250" y="0"/>
                </a:cubicBezTo>
                <a:cubicBezTo>
                  <a:pt x="4141" y="0"/>
                  <a:pt x="0" y="3799"/>
                  <a:pt x="0" y="8485"/>
                </a:cubicBezTo>
                <a:lnTo>
                  <a:pt x="0" y="21600"/>
                </a:lnTo>
                <a:lnTo>
                  <a:pt x="6110" y="21600"/>
                </a:lnTo>
                <a:lnTo>
                  <a:pt x="6110" y="8310"/>
                </a:lnTo>
                <a:cubicBezTo>
                  <a:pt x="6110" y="6947"/>
                  <a:pt x="7362" y="5842"/>
                  <a:pt x="8907" y="5842"/>
                </a:cubicBezTo>
                <a:lnTo>
                  <a:pt x="9725" y="5842"/>
                </a:lnTo>
                <a:cubicBezTo>
                  <a:pt x="11269" y="5842"/>
                  <a:pt x="12520" y="6947"/>
                  <a:pt x="12520" y="8310"/>
                </a:cubicBezTo>
                <a:lnTo>
                  <a:pt x="9725" y="8310"/>
                </a:lnTo>
                <a:lnTo>
                  <a:pt x="15662" y="14285"/>
                </a:lnTo>
                <a:close/>
              </a:path>
            </a:pathLst>
          </a:custGeom>
          <a:solidFill>
            <a:srgbClr val="800000"/>
          </a:solidFill>
          <a:ln w="12700">
            <a:solidFill>
              <a:schemeClr val="tx1"/>
            </a:solidFill>
            <a:miter lim="800000"/>
            <a:headEnd type="none" w="sm" len="sm"/>
            <a:tailEnd type="none" w="sm" len="sm"/>
          </a:ln>
        </p:spPr>
        <p:txBody>
          <a:bodyPr wrap="none" anchor="ctr"/>
          <a:lstStyle>
            <a:lvl1pPr>
              <a:defRPr sz="1600">
                <a:solidFill>
                  <a:schemeClr val="tx1"/>
                </a:solidFill>
                <a:latin typeface="Arial" panose="020B0604020202020204" pitchFamily="34" charset="0"/>
                <a:ea typeface="MS PGothic" panose="020B0600070205080204" pitchFamily="34" charset="-128"/>
              </a:defRPr>
            </a:lvl1pPr>
            <a:lvl2pPr marL="742950" indent="-285750">
              <a:defRPr sz="1600">
                <a:solidFill>
                  <a:schemeClr val="tx1"/>
                </a:solidFill>
                <a:latin typeface="Arial" panose="020B0604020202020204" pitchFamily="34" charset="0"/>
                <a:ea typeface="MS PGothic" panose="020B0600070205080204" pitchFamily="34" charset="-128"/>
              </a:defRPr>
            </a:lvl2pPr>
            <a:lvl3pPr marL="1143000" indent="-228600">
              <a:defRPr sz="1600">
                <a:solidFill>
                  <a:schemeClr val="tx1"/>
                </a:solidFill>
                <a:latin typeface="Arial" panose="020B0604020202020204" pitchFamily="34" charset="0"/>
                <a:ea typeface="MS PGothic" panose="020B0600070205080204" pitchFamily="34" charset="-128"/>
              </a:defRPr>
            </a:lvl3pPr>
            <a:lvl4pPr marL="1600200" indent="-228600">
              <a:defRPr sz="1600">
                <a:solidFill>
                  <a:schemeClr val="tx1"/>
                </a:solidFill>
                <a:latin typeface="Arial" panose="020B0604020202020204" pitchFamily="34" charset="0"/>
                <a:ea typeface="MS PGothic" panose="020B0600070205080204" pitchFamily="34" charset="-128"/>
              </a:defRPr>
            </a:lvl4pPr>
            <a:lvl5pPr marL="2057400" indent="-228600">
              <a:defRPr sz="16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MS PGothic" panose="020B0600070205080204" pitchFamily="34" charset="-128"/>
              </a:defRPr>
            </a:lvl9pPr>
          </a:lstStyle>
          <a:p>
            <a:pPr algn="ctr"/>
            <a:r>
              <a:rPr lang="en-US" b="1" dirty="0">
                <a:solidFill>
                  <a:schemeClr val="bg1"/>
                </a:solidFill>
              </a:rPr>
              <a:t>	                           Planning</a:t>
            </a:r>
          </a:p>
          <a:p>
            <a:pPr algn="ctr"/>
            <a:endParaRPr lang="en-US" b="1" dirty="0">
              <a:solidFill>
                <a:schemeClr val="bg1"/>
              </a:solidFill>
            </a:endParaRPr>
          </a:p>
          <a:p>
            <a:pPr algn="ctr"/>
            <a:endParaRPr lang="en-US" b="1" dirty="0">
              <a:solidFill>
                <a:schemeClr val="bg1"/>
              </a:solidFill>
            </a:endParaRPr>
          </a:p>
          <a:p>
            <a:pPr algn="ctr"/>
            <a:endParaRPr lang="en-US" b="1" dirty="0">
              <a:solidFill>
                <a:schemeClr val="bg1"/>
              </a:solidFill>
            </a:endParaRPr>
          </a:p>
          <a:p>
            <a:pPr algn="ctr"/>
            <a:endParaRPr lang="en-US" b="1" dirty="0">
              <a:solidFill>
                <a:schemeClr val="bg1"/>
              </a:solidFill>
            </a:endParaRPr>
          </a:p>
          <a:p>
            <a:pPr algn="ctr"/>
            <a:endParaRPr lang="en-US" b="1" dirty="0">
              <a:solidFill>
                <a:schemeClr val="bg1"/>
              </a:solidFill>
            </a:endParaRPr>
          </a:p>
          <a:p>
            <a:pPr algn="ctr"/>
            <a:endParaRPr lang="en-US" b="1" dirty="0">
              <a:solidFill>
                <a:schemeClr val="bg1"/>
              </a:solidFill>
            </a:endParaRPr>
          </a:p>
          <a:p>
            <a:pPr algn="ctr"/>
            <a:endParaRPr lang="en-US" b="1" dirty="0">
              <a:solidFill>
                <a:schemeClr val="bg1"/>
              </a:solidFill>
            </a:endParaRPr>
          </a:p>
        </p:txBody>
      </p:sp>
      <p:sp>
        <p:nvSpPr>
          <p:cNvPr id="47109" name="AutoShape 7"/>
          <p:cNvSpPr>
            <a:spLocks noChangeArrowheads="1"/>
          </p:cNvSpPr>
          <p:nvPr/>
        </p:nvSpPr>
        <p:spPr bwMode="auto">
          <a:xfrm rot="10800000">
            <a:off x="2971800" y="3568700"/>
            <a:ext cx="2743200" cy="167640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 name="T15" fmla="*/ 0 w 21600"/>
              <a:gd name="T16" fmla="*/ 8305 h 21600"/>
              <a:gd name="T17" fmla="*/ 6113 w 21600"/>
              <a:gd name="T18" fmla="*/ 21600 h 21600"/>
            </a:gdLst>
            <a:ahLst/>
            <a:cxnLst>
              <a:cxn ang="T10">
                <a:pos x="T0" y="T1"/>
              </a:cxn>
              <a:cxn ang="T11">
                <a:pos x="T2" y="T3"/>
              </a:cxn>
              <a:cxn ang="T12">
                <a:pos x="T4" y="T5"/>
              </a:cxn>
              <a:cxn ang="T13">
                <a:pos x="T6" y="T7"/>
              </a:cxn>
              <a:cxn ang="T14">
                <a:pos x="T8" y="T9"/>
              </a:cxn>
            </a:cxnLst>
            <a:rect l="T15" t="T16" r="T17" b="T18"/>
            <a:pathLst>
              <a:path w="21600" h="21600">
                <a:moveTo>
                  <a:pt x="15662" y="14285"/>
                </a:moveTo>
                <a:lnTo>
                  <a:pt x="21600" y="8310"/>
                </a:lnTo>
                <a:lnTo>
                  <a:pt x="18630" y="8310"/>
                </a:lnTo>
                <a:cubicBezTo>
                  <a:pt x="18630" y="3721"/>
                  <a:pt x="14430" y="0"/>
                  <a:pt x="9250" y="0"/>
                </a:cubicBezTo>
                <a:cubicBezTo>
                  <a:pt x="4141" y="0"/>
                  <a:pt x="0" y="3799"/>
                  <a:pt x="0" y="8485"/>
                </a:cubicBezTo>
                <a:lnTo>
                  <a:pt x="0" y="21600"/>
                </a:lnTo>
                <a:lnTo>
                  <a:pt x="6110" y="21600"/>
                </a:lnTo>
                <a:lnTo>
                  <a:pt x="6110" y="8310"/>
                </a:lnTo>
                <a:cubicBezTo>
                  <a:pt x="6110" y="6947"/>
                  <a:pt x="7362" y="5842"/>
                  <a:pt x="8907" y="5842"/>
                </a:cubicBezTo>
                <a:lnTo>
                  <a:pt x="9725" y="5842"/>
                </a:lnTo>
                <a:cubicBezTo>
                  <a:pt x="11269" y="5842"/>
                  <a:pt x="12520" y="6947"/>
                  <a:pt x="12520" y="8310"/>
                </a:cubicBezTo>
                <a:lnTo>
                  <a:pt x="9725" y="8310"/>
                </a:lnTo>
                <a:lnTo>
                  <a:pt x="15662" y="14285"/>
                </a:lnTo>
                <a:close/>
              </a:path>
            </a:pathLst>
          </a:custGeom>
          <a:solidFill>
            <a:srgbClr val="800000"/>
          </a:solidFill>
          <a:ln w="12700">
            <a:solidFill>
              <a:schemeClr val="tx1"/>
            </a:solidFill>
            <a:miter lim="800000"/>
            <a:headEnd type="none" w="sm" len="sm"/>
            <a:tailEnd type="none" w="sm" len="sm"/>
          </a:ln>
        </p:spPr>
        <p:txBody>
          <a:bodyPr rot="10800000" wrap="none" anchor="ctr"/>
          <a:lstStyle>
            <a:lvl1pPr>
              <a:defRPr sz="1600">
                <a:solidFill>
                  <a:schemeClr val="tx1"/>
                </a:solidFill>
                <a:latin typeface="Arial" panose="020B0604020202020204" pitchFamily="34" charset="0"/>
                <a:ea typeface="MS PGothic" panose="020B0600070205080204" pitchFamily="34" charset="-128"/>
              </a:defRPr>
            </a:lvl1pPr>
            <a:lvl2pPr marL="742950" indent="-285750">
              <a:defRPr sz="1600">
                <a:solidFill>
                  <a:schemeClr val="tx1"/>
                </a:solidFill>
                <a:latin typeface="Arial" panose="020B0604020202020204" pitchFamily="34" charset="0"/>
                <a:ea typeface="MS PGothic" panose="020B0600070205080204" pitchFamily="34" charset="-128"/>
              </a:defRPr>
            </a:lvl2pPr>
            <a:lvl3pPr marL="1143000" indent="-228600">
              <a:defRPr sz="1600">
                <a:solidFill>
                  <a:schemeClr val="tx1"/>
                </a:solidFill>
                <a:latin typeface="Arial" panose="020B0604020202020204" pitchFamily="34" charset="0"/>
                <a:ea typeface="MS PGothic" panose="020B0600070205080204" pitchFamily="34" charset="-128"/>
              </a:defRPr>
            </a:lvl3pPr>
            <a:lvl4pPr marL="1600200" indent="-228600">
              <a:defRPr sz="1600">
                <a:solidFill>
                  <a:schemeClr val="tx1"/>
                </a:solidFill>
                <a:latin typeface="Arial" panose="020B0604020202020204" pitchFamily="34" charset="0"/>
                <a:ea typeface="MS PGothic" panose="020B0600070205080204" pitchFamily="34" charset="-128"/>
              </a:defRPr>
            </a:lvl4pPr>
            <a:lvl5pPr marL="2057400" indent="-228600">
              <a:defRPr sz="16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MS PGothic" panose="020B0600070205080204" pitchFamily="34" charset="-128"/>
              </a:defRPr>
            </a:lvl9pPr>
          </a:lstStyle>
          <a:p>
            <a:pPr algn="r"/>
            <a:endParaRPr lang="en-US" b="1" dirty="0">
              <a:solidFill>
                <a:schemeClr val="bg1"/>
              </a:solidFill>
            </a:endParaRPr>
          </a:p>
          <a:p>
            <a:pPr algn="r"/>
            <a:endParaRPr lang="en-US" b="1" dirty="0">
              <a:solidFill>
                <a:schemeClr val="bg1"/>
              </a:solidFill>
            </a:endParaRPr>
          </a:p>
          <a:p>
            <a:pPr algn="r"/>
            <a:endParaRPr lang="en-US" b="1" dirty="0">
              <a:solidFill>
                <a:schemeClr val="bg1"/>
              </a:solidFill>
            </a:endParaRPr>
          </a:p>
          <a:p>
            <a:pPr algn="r"/>
            <a:endParaRPr lang="en-US" b="1" dirty="0">
              <a:solidFill>
                <a:schemeClr val="bg1"/>
              </a:solidFill>
            </a:endParaRPr>
          </a:p>
          <a:p>
            <a:pPr algn="r"/>
            <a:endParaRPr lang="en-US" b="1" dirty="0">
              <a:solidFill>
                <a:schemeClr val="bg1"/>
              </a:solidFill>
            </a:endParaRPr>
          </a:p>
          <a:p>
            <a:pPr algn="r"/>
            <a:endParaRPr lang="en-US" b="1" dirty="0">
              <a:solidFill>
                <a:schemeClr val="bg1"/>
              </a:solidFill>
            </a:endParaRPr>
          </a:p>
          <a:p>
            <a:pPr algn="r"/>
            <a:endParaRPr lang="en-US" b="1" dirty="0">
              <a:solidFill>
                <a:schemeClr val="bg1"/>
              </a:solidFill>
            </a:endParaRPr>
          </a:p>
          <a:p>
            <a:pPr algn="r"/>
            <a:r>
              <a:rPr lang="en-US" b="1" dirty="0">
                <a:solidFill>
                  <a:schemeClr val="bg1"/>
                </a:solidFill>
              </a:rPr>
              <a:t>Executing	       </a:t>
            </a:r>
          </a:p>
        </p:txBody>
      </p:sp>
      <p:sp>
        <p:nvSpPr>
          <p:cNvPr id="47110" name="AutoShape 8"/>
          <p:cNvSpPr>
            <a:spLocks noChangeArrowheads="1"/>
          </p:cNvSpPr>
          <p:nvPr/>
        </p:nvSpPr>
        <p:spPr bwMode="auto">
          <a:xfrm>
            <a:off x="1905000" y="3187700"/>
            <a:ext cx="1371600" cy="1143000"/>
          </a:xfrm>
          <a:prstGeom prst="rightArrow">
            <a:avLst>
              <a:gd name="adj1" fmla="val 70833"/>
              <a:gd name="adj2" fmla="val 31111"/>
            </a:avLst>
          </a:prstGeom>
          <a:solidFill>
            <a:srgbClr val="800000"/>
          </a:solidFill>
          <a:ln w="12700">
            <a:solidFill>
              <a:schemeClr val="tx1"/>
            </a:solidFill>
            <a:miter lim="800000"/>
            <a:headEnd type="none" w="sm" len="sm"/>
            <a:tailEnd type="none" w="sm" len="sm"/>
          </a:ln>
        </p:spPr>
        <p:txBody>
          <a:bodyPr wrap="none" anchor="ctr"/>
          <a:lstStyle>
            <a:lvl1pPr>
              <a:defRPr sz="1600">
                <a:solidFill>
                  <a:schemeClr val="tx1"/>
                </a:solidFill>
                <a:latin typeface="Arial" panose="020B0604020202020204" pitchFamily="34" charset="0"/>
                <a:ea typeface="MS PGothic" panose="020B0600070205080204" pitchFamily="34" charset="-128"/>
              </a:defRPr>
            </a:lvl1pPr>
            <a:lvl2pPr marL="742950" indent="-285750">
              <a:defRPr sz="1600">
                <a:solidFill>
                  <a:schemeClr val="tx1"/>
                </a:solidFill>
                <a:latin typeface="Arial" panose="020B0604020202020204" pitchFamily="34" charset="0"/>
                <a:ea typeface="MS PGothic" panose="020B0600070205080204" pitchFamily="34" charset="-128"/>
              </a:defRPr>
            </a:lvl2pPr>
            <a:lvl3pPr marL="1143000" indent="-228600">
              <a:defRPr sz="1600">
                <a:solidFill>
                  <a:schemeClr val="tx1"/>
                </a:solidFill>
                <a:latin typeface="Arial" panose="020B0604020202020204" pitchFamily="34" charset="0"/>
                <a:ea typeface="MS PGothic" panose="020B0600070205080204" pitchFamily="34" charset="-128"/>
              </a:defRPr>
            </a:lvl3pPr>
            <a:lvl4pPr marL="1600200" indent="-228600">
              <a:defRPr sz="1600">
                <a:solidFill>
                  <a:schemeClr val="tx1"/>
                </a:solidFill>
                <a:latin typeface="Arial" panose="020B0604020202020204" pitchFamily="34" charset="0"/>
                <a:ea typeface="MS PGothic" panose="020B0600070205080204" pitchFamily="34" charset="-128"/>
              </a:defRPr>
            </a:lvl4pPr>
            <a:lvl5pPr marL="2057400" indent="-228600">
              <a:defRPr sz="16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MS PGothic" panose="020B0600070205080204" pitchFamily="34" charset="-128"/>
              </a:defRPr>
            </a:lvl9pPr>
          </a:lstStyle>
          <a:p>
            <a:pPr algn="ctr"/>
            <a:r>
              <a:rPr lang="en-US" b="1" dirty="0">
                <a:solidFill>
                  <a:schemeClr val="bg1"/>
                </a:solidFill>
              </a:rPr>
              <a:t>Initiating</a:t>
            </a:r>
          </a:p>
        </p:txBody>
      </p:sp>
      <p:sp>
        <p:nvSpPr>
          <p:cNvPr id="47111" name="AutoShape 9"/>
          <p:cNvSpPr>
            <a:spLocks noChangeArrowheads="1"/>
          </p:cNvSpPr>
          <p:nvPr/>
        </p:nvSpPr>
        <p:spPr bwMode="auto">
          <a:xfrm>
            <a:off x="5791200" y="3187700"/>
            <a:ext cx="1371600" cy="1143000"/>
          </a:xfrm>
          <a:prstGeom prst="rightArrow">
            <a:avLst>
              <a:gd name="adj1" fmla="val 70833"/>
              <a:gd name="adj2" fmla="val 31111"/>
            </a:avLst>
          </a:prstGeom>
          <a:solidFill>
            <a:srgbClr val="800000"/>
          </a:solidFill>
          <a:ln w="12700">
            <a:solidFill>
              <a:schemeClr val="tx1"/>
            </a:solidFill>
            <a:miter lim="800000"/>
            <a:headEnd type="none" w="sm" len="sm"/>
            <a:tailEnd type="none" w="sm" len="sm"/>
          </a:ln>
        </p:spPr>
        <p:txBody>
          <a:bodyPr wrap="none" anchor="ctr"/>
          <a:lstStyle>
            <a:lvl1pPr>
              <a:defRPr sz="1600">
                <a:solidFill>
                  <a:schemeClr val="tx1"/>
                </a:solidFill>
                <a:latin typeface="Arial" panose="020B0604020202020204" pitchFamily="34" charset="0"/>
                <a:ea typeface="MS PGothic" panose="020B0600070205080204" pitchFamily="34" charset="-128"/>
              </a:defRPr>
            </a:lvl1pPr>
            <a:lvl2pPr marL="742950" indent="-285750">
              <a:defRPr sz="1600">
                <a:solidFill>
                  <a:schemeClr val="tx1"/>
                </a:solidFill>
                <a:latin typeface="Arial" panose="020B0604020202020204" pitchFamily="34" charset="0"/>
                <a:ea typeface="MS PGothic" panose="020B0600070205080204" pitchFamily="34" charset="-128"/>
              </a:defRPr>
            </a:lvl2pPr>
            <a:lvl3pPr marL="1143000" indent="-228600">
              <a:defRPr sz="1600">
                <a:solidFill>
                  <a:schemeClr val="tx1"/>
                </a:solidFill>
                <a:latin typeface="Arial" panose="020B0604020202020204" pitchFamily="34" charset="0"/>
                <a:ea typeface="MS PGothic" panose="020B0600070205080204" pitchFamily="34" charset="-128"/>
              </a:defRPr>
            </a:lvl3pPr>
            <a:lvl4pPr marL="1600200" indent="-228600">
              <a:defRPr sz="1600">
                <a:solidFill>
                  <a:schemeClr val="tx1"/>
                </a:solidFill>
                <a:latin typeface="Arial" panose="020B0604020202020204" pitchFamily="34" charset="0"/>
                <a:ea typeface="MS PGothic" panose="020B0600070205080204" pitchFamily="34" charset="-128"/>
              </a:defRPr>
            </a:lvl4pPr>
            <a:lvl5pPr marL="2057400" indent="-228600">
              <a:defRPr sz="16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MS PGothic" panose="020B0600070205080204" pitchFamily="34" charset="-128"/>
              </a:defRPr>
            </a:lvl9pPr>
          </a:lstStyle>
          <a:p>
            <a:pPr algn="ctr"/>
            <a:r>
              <a:rPr lang="en-US" b="1" dirty="0">
                <a:solidFill>
                  <a:schemeClr val="bg1"/>
                </a:solidFill>
              </a:rPr>
              <a:t>Closing</a:t>
            </a:r>
          </a:p>
        </p:txBody>
      </p:sp>
      <p:sp>
        <p:nvSpPr>
          <p:cNvPr id="2" name="Slide Number Placeholder 1"/>
          <p:cNvSpPr>
            <a:spLocks noGrp="1"/>
          </p:cNvSpPr>
          <p:nvPr>
            <p:ph type="sldNum" sz="quarter" idx="12"/>
          </p:nvPr>
        </p:nvSpPr>
        <p:spPr/>
        <p:txBody>
          <a:bodyPr/>
          <a:lstStyle/>
          <a:p>
            <a:pPr>
              <a:defRPr/>
            </a:pPr>
            <a:fld id="{1C57F1D3-49D1-49DB-820A-A3D6F93881A4}" type="slidenum">
              <a:rPr lang="en-GB" smtClean="0"/>
              <a:pPr>
                <a:defRPr/>
              </a:pPr>
              <a:t>3</a:t>
            </a:fld>
            <a:endParaRPr lang="en-GB" dirty="0"/>
          </a:p>
        </p:txBody>
      </p:sp>
      <p:sp>
        <p:nvSpPr>
          <p:cNvPr id="3" name="Footer Placeholder 2"/>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99771521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100" dirty="0">
                <a:latin typeface="Arial" panose="020B0604020202020204" pitchFamily="34" charset="0"/>
                <a:cs typeface="Arial" panose="020B0604020202020204" pitchFamily="34" charset="0"/>
              </a:rPr>
              <a:t>Process group identification</a:t>
            </a:r>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742673" y="1939797"/>
            <a:ext cx="5486400" cy="3923109"/>
          </a:xfrm>
          <a:prstGeom prst="rect">
            <a:avLst/>
          </a:prstGeom>
        </p:spPr>
      </p:pic>
      <p:sp>
        <p:nvSpPr>
          <p:cNvPr id="3" name="Slide Number Placeholder 2"/>
          <p:cNvSpPr>
            <a:spLocks noGrp="1"/>
          </p:cNvSpPr>
          <p:nvPr>
            <p:ph type="sldNum" sz="quarter" idx="12"/>
          </p:nvPr>
        </p:nvSpPr>
        <p:spPr/>
        <p:txBody>
          <a:bodyPr/>
          <a:lstStyle/>
          <a:p>
            <a:pPr>
              <a:defRPr/>
            </a:pPr>
            <a:fld id="{1C57F1D3-49D1-49DB-820A-A3D6F93881A4}" type="slidenum">
              <a:rPr lang="en-GB" smtClean="0"/>
              <a:pPr>
                <a:defRPr/>
              </a:pPr>
              <a:t>4</a:t>
            </a:fld>
            <a:endParaRPr lang="en-GB" dirty="0"/>
          </a:p>
        </p:txBody>
      </p:sp>
      <p:sp>
        <p:nvSpPr>
          <p:cNvPr id="5" name="Footer Placeholder 4"/>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25938483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5F31ECEF-289C-4DE9-8F33-9F5549B75CD9}" type="slidenum">
              <a:rPr lang="en-US"/>
              <a:pPr/>
              <a:t>5</a:t>
            </a:fld>
            <a:endParaRPr lang="en-US" dirty="0"/>
          </a:p>
        </p:txBody>
      </p:sp>
      <p:sp>
        <p:nvSpPr>
          <p:cNvPr id="202754" name="Rectangle 2"/>
          <p:cNvSpPr>
            <a:spLocks noGrp="1" noChangeArrowheads="1"/>
          </p:cNvSpPr>
          <p:nvPr>
            <p:ph type="title"/>
          </p:nvPr>
        </p:nvSpPr>
        <p:spPr>
          <a:xfrm>
            <a:off x="381000" y="381000"/>
            <a:ext cx="8382000" cy="914400"/>
          </a:xfrm>
        </p:spPr>
        <p:txBody>
          <a:bodyPr/>
          <a:lstStyle/>
          <a:p>
            <a:r>
              <a:rPr lang="en-US" dirty="0"/>
              <a:t>Learning Objectives</a:t>
            </a:r>
          </a:p>
        </p:txBody>
      </p:sp>
      <p:sp>
        <p:nvSpPr>
          <p:cNvPr id="202756" name="Rectangle 4"/>
          <p:cNvSpPr>
            <a:spLocks noGrp="1" noChangeArrowheads="1"/>
          </p:cNvSpPr>
          <p:nvPr>
            <p:ph type="body" idx="1"/>
          </p:nvPr>
        </p:nvSpPr>
        <p:spPr/>
        <p:txBody>
          <a:bodyPr/>
          <a:lstStyle/>
          <a:p>
            <a:pPr>
              <a:spcBef>
                <a:spcPct val="100000"/>
              </a:spcBef>
            </a:pPr>
            <a:r>
              <a:rPr lang="en-US" dirty="0"/>
              <a:t>Understand the importance of project cost management.</a:t>
            </a:r>
          </a:p>
          <a:p>
            <a:pPr>
              <a:spcBef>
                <a:spcPct val="100000"/>
              </a:spcBef>
            </a:pPr>
            <a:r>
              <a:rPr lang="en-US" dirty="0"/>
              <a:t>Explain basic project cost management principles, concepts, and terms.</a:t>
            </a:r>
          </a:p>
          <a:p>
            <a:pPr>
              <a:spcBef>
                <a:spcPct val="100000"/>
              </a:spcBef>
            </a:pPr>
            <a:r>
              <a:rPr lang="en-US" dirty="0"/>
              <a:t>Discuss different types of cost estimates and methods for preparing them.</a:t>
            </a:r>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2602098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a:xfrm>
            <a:off x="381000" y="304800"/>
            <a:ext cx="8382000" cy="838200"/>
          </a:xfrm>
        </p:spPr>
        <p:txBody>
          <a:bodyPr/>
          <a:lstStyle/>
          <a:p>
            <a:r>
              <a:rPr lang="en-US" sz="3600" dirty="0"/>
              <a:t>Learning Objectives</a:t>
            </a:r>
          </a:p>
        </p:txBody>
      </p:sp>
      <p:sp>
        <p:nvSpPr>
          <p:cNvPr id="203780" name="Rectangle 4"/>
          <p:cNvSpPr>
            <a:spLocks noGrp="1" noChangeArrowheads="1"/>
          </p:cNvSpPr>
          <p:nvPr>
            <p:ph type="body" idx="1"/>
          </p:nvPr>
        </p:nvSpPr>
        <p:spPr/>
        <p:txBody>
          <a:bodyPr/>
          <a:lstStyle/>
          <a:p>
            <a:pPr algn="just">
              <a:spcBef>
                <a:spcPct val="100000"/>
              </a:spcBef>
            </a:pPr>
            <a:r>
              <a:rPr lang="en-US" sz="2400" dirty="0"/>
              <a:t>Understand the processes involved in cost budgeting and preparing a cost estimate and budget for an information technology project.</a:t>
            </a:r>
          </a:p>
          <a:p>
            <a:pPr algn="just">
              <a:spcBef>
                <a:spcPct val="100000"/>
              </a:spcBef>
            </a:pPr>
            <a:r>
              <a:rPr lang="en-US" sz="2400" dirty="0"/>
              <a:t>Understand the benefits of earned value management and project portfolio management to assist in cost control.</a:t>
            </a:r>
          </a:p>
          <a:p>
            <a:pPr algn="just">
              <a:spcBef>
                <a:spcPct val="100000"/>
              </a:spcBef>
            </a:pPr>
            <a:r>
              <a:rPr lang="en-US" sz="2400" dirty="0"/>
              <a:t>Describe how project management software can assist in project cost management.</a:t>
            </a:r>
          </a:p>
        </p:txBody>
      </p:sp>
      <p:sp>
        <p:nvSpPr>
          <p:cNvPr id="2" name="Slide Number Placeholder 1"/>
          <p:cNvSpPr>
            <a:spLocks noGrp="1"/>
          </p:cNvSpPr>
          <p:nvPr>
            <p:ph type="sldNum" sz="quarter" idx="12"/>
          </p:nvPr>
        </p:nvSpPr>
        <p:spPr/>
        <p:txBody>
          <a:bodyPr/>
          <a:lstStyle/>
          <a:p>
            <a:pPr>
              <a:defRPr/>
            </a:pPr>
            <a:fld id="{1C57F1D3-49D1-49DB-820A-A3D6F93881A4}" type="slidenum">
              <a:rPr lang="en-GB" smtClean="0"/>
              <a:pPr>
                <a:defRPr/>
              </a:pPr>
              <a:t>6</a:t>
            </a:fld>
            <a:endParaRPr lang="en-GB" dirty="0"/>
          </a:p>
        </p:txBody>
      </p:sp>
      <p:sp>
        <p:nvSpPr>
          <p:cNvPr id="3" name="Footer Placeholder 2"/>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10710052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642570E2-2018-4218-8E73-10CA76EAF130}" type="slidenum">
              <a:rPr lang="en-US"/>
              <a:pPr/>
              <a:t>7</a:t>
            </a:fld>
            <a:endParaRPr lang="en-US" dirty="0"/>
          </a:p>
        </p:txBody>
      </p:sp>
      <p:sp>
        <p:nvSpPr>
          <p:cNvPr id="175106" name="Rectangle 2"/>
          <p:cNvSpPr>
            <a:spLocks noGrp="1" noChangeArrowheads="1"/>
          </p:cNvSpPr>
          <p:nvPr>
            <p:ph type="title"/>
          </p:nvPr>
        </p:nvSpPr>
        <p:spPr>
          <a:xfrm>
            <a:off x="381000" y="381000"/>
            <a:ext cx="8382000" cy="914400"/>
          </a:xfrm>
        </p:spPr>
        <p:txBody>
          <a:bodyPr/>
          <a:lstStyle/>
          <a:p>
            <a:r>
              <a:rPr lang="en-US" dirty="0"/>
              <a:t>The Importance of Project Cost Management</a:t>
            </a:r>
          </a:p>
        </p:txBody>
      </p:sp>
      <p:sp>
        <p:nvSpPr>
          <p:cNvPr id="175107" name="Rectangle 3"/>
          <p:cNvSpPr>
            <a:spLocks noGrp="1" noChangeArrowheads="1"/>
          </p:cNvSpPr>
          <p:nvPr>
            <p:ph type="body" idx="1"/>
          </p:nvPr>
        </p:nvSpPr>
        <p:spPr>
          <a:xfrm>
            <a:off x="381000" y="1676400"/>
            <a:ext cx="8458200" cy="4572000"/>
          </a:xfrm>
        </p:spPr>
        <p:txBody>
          <a:bodyPr/>
          <a:lstStyle/>
          <a:p>
            <a:pPr algn="just"/>
            <a:r>
              <a:rPr lang="en-US" sz="2400" dirty="0"/>
              <a:t>IT projects have a poor track record for meeting budget goals.</a:t>
            </a:r>
          </a:p>
          <a:p>
            <a:pPr algn="just"/>
            <a:r>
              <a:rPr lang="en-US" sz="2400" dirty="0"/>
              <a:t>The 2003 CHAOS studies showed the average cost </a:t>
            </a:r>
            <a:r>
              <a:rPr lang="en-US" sz="2400" b="1" dirty="0"/>
              <a:t>overrun</a:t>
            </a:r>
            <a:r>
              <a:rPr lang="en-US" sz="2400" dirty="0"/>
              <a:t> (the additional percentage or dollar amount by which actual costs exceed estimates) was 43 percent.</a:t>
            </a:r>
          </a:p>
          <a:p>
            <a:pPr algn="just"/>
            <a:r>
              <a:rPr lang="en-US" sz="2400" dirty="0"/>
              <a:t>U.S. lost $55 billion in IT projects in 2002 from cancelled projects and overruns compared to $140 billion in 1994.*</a:t>
            </a:r>
          </a:p>
          <a:p>
            <a:pPr>
              <a:lnSpc>
                <a:spcPct val="90000"/>
              </a:lnSpc>
              <a:buFont typeface="Wingdings" panose="05000000000000000000" pitchFamily="2" charset="2"/>
              <a:buNone/>
            </a:pPr>
            <a:endParaRPr lang="en-US" sz="2600" dirty="0"/>
          </a:p>
          <a:p>
            <a:pPr>
              <a:lnSpc>
                <a:spcPct val="90000"/>
              </a:lnSpc>
              <a:spcBef>
                <a:spcPct val="0"/>
              </a:spcBef>
              <a:buClrTx/>
              <a:buFontTx/>
              <a:buNone/>
            </a:pPr>
            <a:endParaRPr lang="en-US" sz="1600" dirty="0"/>
          </a:p>
          <a:p>
            <a:pPr>
              <a:lnSpc>
                <a:spcPct val="90000"/>
              </a:lnSpc>
              <a:spcBef>
                <a:spcPct val="0"/>
              </a:spcBef>
              <a:buClrTx/>
              <a:buFontTx/>
              <a:buNone/>
            </a:pPr>
            <a:endParaRPr lang="en-US" sz="1600" dirty="0"/>
          </a:p>
          <a:p>
            <a:pPr>
              <a:lnSpc>
                <a:spcPct val="90000"/>
              </a:lnSpc>
              <a:spcBef>
                <a:spcPct val="0"/>
              </a:spcBef>
              <a:buClrTx/>
              <a:buFontTx/>
              <a:buNone/>
            </a:pPr>
            <a:r>
              <a:rPr lang="en-US" sz="1600" dirty="0"/>
              <a:t>	*The Standish Group, “Latest Standish Group CHAOS Report Shows Project Success Rates Have Improved by 50%,” A Standish Group Research Note (3/25/03).</a:t>
            </a:r>
            <a:endParaRPr lang="en-US" sz="2000" dirty="0"/>
          </a:p>
          <a:p>
            <a:pPr>
              <a:lnSpc>
                <a:spcPct val="90000"/>
              </a:lnSpc>
              <a:buFont typeface="Wingdings" panose="05000000000000000000" pitchFamily="2" charset="2"/>
              <a:buNone/>
            </a:pPr>
            <a:endParaRPr lang="en-US" sz="2000" dirty="0"/>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31334195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5678C7-83CF-46FA-B738-930C97E34072}" type="slidenum">
              <a:rPr lang="en-US"/>
              <a:pPr/>
              <a:t>8</a:t>
            </a:fld>
            <a:endParaRPr lang="en-US" dirty="0"/>
          </a:p>
        </p:txBody>
      </p:sp>
      <p:sp>
        <p:nvSpPr>
          <p:cNvPr id="177154" name="Rectangle 2"/>
          <p:cNvSpPr>
            <a:spLocks noGrp="1" noChangeArrowheads="1"/>
          </p:cNvSpPr>
          <p:nvPr>
            <p:ph type="title"/>
          </p:nvPr>
        </p:nvSpPr>
        <p:spPr>
          <a:xfrm>
            <a:off x="457200" y="381000"/>
            <a:ext cx="8382000" cy="914400"/>
          </a:xfrm>
        </p:spPr>
        <p:txBody>
          <a:bodyPr/>
          <a:lstStyle/>
          <a:p>
            <a:r>
              <a:rPr lang="en-US" dirty="0"/>
              <a:t>What is Cost and Project Cost Management?</a:t>
            </a:r>
          </a:p>
        </p:txBody>
      </p:sp>
      <p:sp>
        <p:nvSpPr>
          <p:cNvPr id="177155" name="Rectangle 3"/>
          <p:cNvSpPr>
            <a:spLocks noGrp="1" noChangeArrowheads="1"/>
          </p:cNvSpPr>
          <p:nvPr>
            <p:ph type="body" idx="1"/>
          </p:nvPr>
        </p:nvSpPr>
        <p:spPr>
          <a:xfrm>
            <a:off x="457200" y="1828800"/>
            <a:ext cx="8458200" cy="4495800"/>
          </a:xfrm>
        </p:spPr>
        <p:txBody>
          <a:bodyPr/>
          <a:lstStyle/>
          <a:p>
            <a:pPr algn="just">
              <a:spcBef>
                <a:spcPct val="100000"/>
              </a:spcBef>
            </a:pPr>
            <a:r>
              <a:rPr lang="en-US" sz="2400" b="1" dirty="0"/>
              <a:t>Cost</a:t>
            </a:r>
            <a:r>
              <a:rPr lang="en-US" sz="2400" dirty="0"/>
              <a:t> is a resource sacrificed or foregone to achieve a specific objective, or something given up in exchange.</a:t>
            </a:r>
          </a:p>
          <a:p>
            <a:pPr algn="just">
              <a:spcBef>
                <a:spcPct val="100000"/>
              </a:spcBef>
            </a:pPr>
            <a:r>
              <a:rPr lang="en-US" sz="2400" dirty="0"/>
              <a:t>Costs are usually measured in monetary units, such as dollars.</a:t>
            </a:r>
          </a:p>
          <a:p>
            <a:pPr algn="just">
              <a:spcBef>
                <a:spcPct val="100000"/>
              </a:spcBef>
            </a:pPr>
            <a:r>
              <a:rPr lang="en-US" sz="2400" b="1" dirty="0"/>
              <a:t>Project cost management</a:t>
            </a:r>
            <a:r>
              <a:rPr lang="en-US" sz="2400" dirty="0"/>
              <a:t> includes the processes required to ensure that the project is completed within an approved budget.</a:t>
            </a:r>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35371633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8C09B9AD-0CF4-4E41-8428-0CFA5FDC2CB3}" type="slidenum">
              <a:rPr lang="en-US"/>
              <a:pPr/>
              <a:t>9</a:t>
            </a:fld>
            <a:endParaRPr lang="en-US" dirty="0"/>
          </a:p>
        </p:txBody>
      </p:sp>
      <p:sp>
        <p:nvSpPr>
          <p:cNvPr id="178178" name="Rectangle 2"/>
          <p:cNvSpPr>
            <a:spLocks noGrp="1" noChangeArrowheads="1"/>
          </p:cNvSpPr>
          <p:nvPr>
            <p:ph type="title"/>
          </p:nvPr>
        </p:nvSpPr>
        <p:spPr>
          <a:xfrm>
            <a:off x="381000" y="228600"/>
            <a:ext cx="8382000" cy="990600"/>
          </a:xfrm>
        </p:spPr>
        <p:txBody>
          <a:bodyPr/>
          <a:lstStyle/>
          <a:p>
            <a:r>
              <a:rPr lang="en-US" sz="4000" dirty="0"/>
              <a:t>Project Cost Management Processes</a:t>
            </a:r>
            <a:endParaRPr lang="en-US" dirty="0"/>
          </a:p>
        </p:txBody>
      </p:sp>
      <p:sp>
        <p:nvSpPr>
          <p:cNvPr id="178179" name="Rectangle 3"/>
          <p:cNvSpPr>
            <a:spLocks noGrp="1" noChangeArrowheads="1"/>
          </p:cNvSpPr>
          <p:nvPr>
            <p:ph type="body" idx="1"/>
          </p:nvPr>
        </p:nvSpPr>
        <p:spPr>
          <a:xfrm>
            <a:off x="304800" y="1371600"/>
            <a:ext cx="8382000" cy="4648200"/>
          </a:xfrm>
        </p:spPr>
        <p:txBody>
          <a:bodyPr/>
          <a:lstStyle/>
          <a:p>
            <a:pPr algn="just">
              <a:spcBef>
                <a:spcPct val="100000"/>
              </a:spcBef>
            </a:pPr>
            <a:r>
              <a:rPr lang="en-US" sz="2400" b="1" dirty="0"/>
              <a:t>Cost estimating</a:t>
            </a:r>
            <a:r>
              <a:rPr lang="en-US" sz="2400" dirty="0"/>
              <a:t>: Developing an approximation or estimate of the costs of the resources needed to complete a project.</a:t>
            </a:r>
          </a:p>
          <a:p>
            <a:pPr algn="just">
              <a:spcBef>
                <a:spcPct val="100000"/>
              </a:spcBef>
            </a:pPr>
            <a:r>
              <a:rPr lang="en-US" sz="2400" b="1" dirty="0"/>
              <a:t>Cost budgeting</a:t>
            </a:r>
            <a:r>
              <a:rPr lang="en-US" sz="2400" dirty="0"/>
              <a:t>: Allocating the overall cost estimate to individual work items to establish a baseline for measuring performance.</a:t>
            </a:r>
          </a:p>
          <a:p>
            <a:pPr algn="just">
              <a:spcBef>
                <a:spcPct val="100000"/>
              </a:spcBef>
            </a:pPr>
            <a:r>
              <a:rPr lang="en-US" sz="2400" b="1" dirty="0"/>
              <a:t>Cost control</a:t>
            </a:r>
            <a:r>
              <a:rPr lang="en-US" sz="2400" dirty="0"/>
              <a:t>: Controlling changes to the project budget.</a:t>
            </a:r>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15824933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35B5462C-FEA8-4BAB-A91C-DCB4A52F9962}" type="slidenum">
              <a:rPr lang="en-US"/>
              <a:pPr/>
              <a:t>10</a:t>
            </a:fld>
            <a:endParaRPr lang="en-US" dirty="0"/>
          </a:p>
        </p:txBody>
      </p:sp>
      <p:sp>
        <p:nvSpPr>
          <p:cNvPr id="180226" name="Rectangle 2"/>
          <p:cNvSpPr>
            <a:spLocks noGrp="1" noChangeArrowheads="1"/>
          </p:cNvSpPr>
          <p:nvPr>
            <p:ph type="title"/>
          </p:nvPr>
        </p:nvSpPr>
        <p:spPr/>
        <p:txBody>
          <a:bodyPr/>
          <a:lstStyle/>
          <a:p>
            <a:r>
              <a:rPr lang="en-US" dirty="0"/>
              <a:t>Basic Principles of Cost Management</a:t>
            </a:r>
          </a:p>
        </p:txBody>
      </p:sp>
      <p:sp>
        <p:nvSpPr>
          <p:cNvPr id="180227" name="Rectangle 3"/>
          <p:cNvSpPr>
            <a:spLocks noGrp="1" noChangeArrowheads="1"/>
          </p:cNvSpPr>
          <p:nvPr>
            <p:ph type="body" idx="1"/>
          </p:nvPr>
        </p:nvSpPr>
        <p:spPr>
          <a:xfrm>
            <a:off x="152400" y="1447800"/>
            <a:ext cx="8534400" cy="5105400"/>
          </a:xfrm>
        </p:spPr>
        <p:txBody>
          <a:bodyPr/>
          <a:lstStyle/>
          <a:p>
            <a:pPr algn="just">
              <a:spcBef>
                <a:spcPct val="50000"/>
              </a:spcBef>
            </a:pPr>
            <a:r>
              <a:rPr lang="en-US" sz="2400" dirty="0"/>
              <a:t>Most members of an executive board have a better understanding and are more interested in financial terms than IT terms, so IT project managers must speak their language.</a:t>
            </a:r>
          </a:p>
          <a:p>
            <a:pPr lvl="1" algn="just">
              <a:spcBef>
                <a:spcPct val="50000"/>
              </a:spcBef>
            </a:pPr>
            <a:r>
              <a:rPr lang="en-US" sz="2400" b="1" dirty="0"/>
              <a:t>Profits</a:t>
            </a:r>
            <a:r>
              <a:rPr lang="en-US" sz="2400" dirty="0"/>
              <a:t> are revenues minus expenses.</a:t>
            </a:r>
          </a:p>
          <a:p>
            <a:pPr lvl="1" algn="just">
              <a:spcBef>
                <a:spcPct val="50000"/>
              </a:spcBef>
            </a:pPr>
            <a:r>
              <a:rPr lang="en-US" sz="2400" b="1" dirty="0"/>
              <a:t>Life cycle costing </a:t>
            </a:r>
            <a:r>
              <a:rPr lang="en-US" sz="2400" dirty="0"/>
              <a:t>considers the total cost of ownership, or development plus support costs, for a project. </a:t>
            </a:r>
          </a:p>
          <a:p>
            <a:pPr lvl="1" algn="just">
              <a:spcBef>
                <a:spcPct val="50000"/>
              </a:spcBef>
            </a:pPr>
            <a:r>
              <a:rPr lang="en-US" sz="2400" b="1" dirty="0"/>
              <a:t>Cash flow analysis</a:t>
            </a:r>
            <a:r>
              <a:rPr lang="en-US" sz="2400" dirty="0"/>
              <a:t> determines the estimated annual costs and benefits for a project and the resulting annual cash flow.</a:t>
            </a:r>
          </a:p>
          <a:p>
            <a:pPr algn="just"/>
            <a:endParaRPr lang="en-US" sz="2400" dirty="0"/>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19134774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p:cNvSpPr>
            <a:spLocks noGrp="1"/>
          </p:cNvSpPr>
          <p:nvPr>
            <p:ph type="sldNum" sz="quarter" idx="10"/>
          </p:nvPr>
        </p:nvSpPr>
        <p:spPr/>
        <p:txBody>
          <a:bodyPr/>
          <a:lstStyle/>
          <a:p>
            <a:fld id="{90022300-325C-4F8C-BE13-63D805DA8B1B}" type="slidenum">
              <a:rPr lang="en-US"/>
              <a:pPr/>
              <a:t>11</a:t>
            </a:fld>
            <a:endParaRPr lang="en-US" dirty="0"/>
          </a:p>
        </p:txBody>
      </p:sp>
      <p:sp>
        <p:nvSpPr>
          <p:cNvPr id="181250" name="Rectangle 2"/>
          <p:cNvSpPr>
            <a:spLocks noGrp="1" noChangeArrowheads="1"/>
          </p:cNvSpPr>
          <p:nvPr>
            <p:ph type="title"/>
          </p:nvPr>
        </p:nvSpPr>
        <p:spPr/>
        <p:txBody>
          <a:bodyPr/>
          <a:lstStyle/>
          <a:p>
            <a:r>
              <a:rPr lang="en-US" dirty="0"/>
              <a:t>Table 7-1. Cost of Software Defects*</a:t>
            </a:r>
          </a:p>
        </p:txBody>
      </p:sp>
      <p:sp>
        <p:nvSpPr>
          <p:cNvPr id="181252" name="Text Box 4"/>
          <p:cNvSpPr txBox="1">
            <a:spLocks noChangeArrowheads="1"/>
          </p:cNvSpPr>
          <p:nvPr/>
        </p:nvSpPr>
        <p:spPr bwMode="auto">
          <a:xfrm>
            <a:off x="457200" y="4038600"/>
            <a:ext cx="8153400"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0" hangingPunct="0"/>
            <a:r>
              <a:rPr lang="en-US" sz="2800" dirty="0"/>
              <a:t>It is important to spend money up-front on IT projects to avoid spending a lot more later.</a:t>
            </a:r>
          </a:p>
        </p:txBody>
      </p:sp>
      <p:pic>
        <p:nvPicPr>
          <p:cNvPr id="181253" name="Picture 5" descr="Tbl07-01"/>
          <p:cNvPicPr>
            <a:picLocks noChangeAspect="1" noChangeArrowheads="1"/>
          </p:cNvPicPr>
          <p:nvPr/>
        </p:nvPicPr>
        <p:blipFill>
          <a:blip r:embed="rId2" cstate="print">
            <a:extLst>
              <a:ext uri="{28A0092B-C50C-407E-A947-70E740481C1C}">
                <a14:useLocalDpi xmlns:a14="http://schemas.microsoft.com/office/drawing/2010/main" xmlns="" val="0"/>
              </a:ext>
            </a:extLst>
          </a:blip>
          <a:srcRect t="8670"/>
          <a:stretch>
            <a:fillRect/>
          </a:stretch>
        </p:blipFill>
        <p:spPr bwMode="auto">
          <a:xfrm>
            <a:off x="304800" y="1371600"/>
            <a:ext cx="8610600" cy="2408238"/>
          </a:xfrm>
          <a:prstGeom prst="rect">
            <a:avLst/>
          </a:prstGeom>
          <a:noFill/>
          <a:extLst>
            <a:ext uri="{909E8E84-426E-40DD-AFC4-6F175D3DCCD1}">
              <a14:hiddenFill xmlns:a14="http://schemas.microsoft.com/office/drawing/2010/main" xmlns="">
                <a:solidFill>
                  <a:srgbClr val="FFFFFF"/>
                </a:solidFill>
              </a14:hiddenFill>
            </a:ext>
          </a:extLst>
        </p:spPr>
      </p:pic>
      <p:sp>
        <p:nvSpPr>
          <p:cNvPr id="181254" name="Text Box 6"/>
          <p:cNvSpPr txBox="1">
            <a:spLocks noChangeArrowheads="1"/>
          </p:cNvSpPr>
          <p:nvPr/>
        </p:nvSpPr>
        <p:spPr bwMode="auto">
          <a:xfrm>
            <a:off x="288925" y="5603875"/>
            <a:ext cx="839946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000" dirty="0"/>
              <a:t>*Collard, Ross, </a:t>
            </a:r>
            <a:r>
              <a:rPr lang="en-US" sz="2000" i="1" dirty="0"/>
              <a:t>Software Testing and Quality Assurance</a:t>
            </a:r>
            <a:r>
              <a:rPr lang="en-US" sz="2000" dirty="0"/>
              <a:t>, working paper (1997).</a:t>
            </a:r>
            <a:r>
              <a:rPr lang="en-US" dirty="0"/>
              <a:t> </a:t>
            </a:r>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5024594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844FBE6E-12B1-4FEB-B27F-66CFC912BFAD}" type="slidenum">
              <a:rPr lang="en-US"/>
              <a:pPr/>
              <a:t>12</a:t>
            </a:fld>
            <a:endParaRPr lang="en-US" dirty="0"/>
          </a:p>
        </p:txBody>
      </p:sp>
      <p:sp>
        <p:nvSpPr>
          <p:cNvPr id="222210" name="Rectangle 2"/>
          <p:cNvSpPr>
            <a:spLocks noGrp="1" noChangeArrowheads="1"/>
          </p:cNvSpPr>
          <p:nvPr>
            <p:ph type="title"/>
          </p:nvPr>
        </p:nvSpPr>
        <p:spPr/>
        <p:txBody>
          <a:bodyPr/>
          <a:lstStyle/>
          <a:p>
            <a:r>
              <a:rPr lang="en-US" dirty="0"/>
              <a:t>Basic Principles of Cost Management</a:t>
            </a:r>
          </a:p>
        </p:txBody>
      </p:sp>
      <p:sp>
        <p:nvSpPr>
          <p:cNvPr id="222211" name="Rectangle 3"/>
          <p:cNvSpPr>
            <a:spLocks noGrp="1" noChangeArrowheads="1"/>
          </p:cNvSpPr>
          <p:nvPr>
            <p:ph type="body" idx="1"/>
          </p:nvPr>
        </p:nvSpPr>
        <p:spPr>
          <a:xfrm>
            <a:off x="381000" y="1295400"/>
            <a:ext cx="8458200" cy="4800600"/>
          </a:xfrm>
        </p:spPr>
        <p:txBody>
          <a:bodyPr/>
          <a:lstStyle/>
          <a:p>
            <a:r>
              <a:rPr lang="en-US" sz="2400" b="1" dirty="0"/>
              <a:t>Tangible costs</a:t>
            </a:r>
            <a:r>
              <a:rPr lang="en-US" sz="2400" dirty="0"/>
              <a:t> or </a:t>
            </a:r>
            <a:r>
              <a:rPr lang="en-US" sz="2400" b="1" dirty="0"/>
              <a:t>benefits</a:t>
            </a:r>
            <a:r>
              <a:rPr lang="en-US" sz="2400" dirty="0"/>
              <a:t> are those costs or benefits that an organization can easily measure in dollars. </a:t>
            </a:r>
          </a:p>
          <a:p>
            <a:r>
              <a:rPr lang="en-US" sz="2400" b="1" dirty="0"/>
              <a:t>Intangible costs</a:t>
            </a:r>
            <a:r>
              <a:rPr lang="en-US" sz="2400" dirty="0"/>
              <a:t> or </a:t>
            </a:r>
            <a:r>
              <a:rPr lang="en-US" sz="2400" b="1" dirty="0"/>
              <a:t>benefits</a:t>
            </a:r>
            <a:r>
              <a:rPr lang="en-US" sz="2400" dirty="0"/>
              <a:t> are costs or benefits that are difficult to measure in monetary terms.</a:t>
            </a:r>
          </a:p>
          <a:p>
            <a:r>
              <a:rPr lang="en-US" sz="2400" b="1" dirty="0"/>
              <a:t>Direct costs</a:t>
            </a:r>
            <a:r>
              <a:rPr lang="en-US" sz="2400" dirty="0"/>
              <a:t> are costs that can be directly related to producing the products and services of the project. </a:t>
            </a:r>
          </a:p>
          <a:p>
            <a:r>
              <a:rPr lang="en-US" sz="2400" b="1" dirty="0"/>
              <a:t>Indirect costs</a:t>
            </a:r>
            <a:r>
              <a:rPr lang="en-US" sz="2400" dirty="0"/>
              <a:t> are costs that are not directly related to the products or services of the project, but are indirectly related to performing the project.</a:t>
            </a:r>
          </a:p>
          <a:p>
            <a:r>
              <a:rPr lang="en-US" sz="2400" b="1" dirty="0"/>
              <a:t>Sunk cost </a:t>
            </a:r>
            <a:r>
              <a:rPr lang="en-US" sz="2400" dirty="0"/>
              <a:t>is money that has been spent in the past; when deciding what projects to invest in or continue, you should </a:t>
            </a:r>
            <a:r>
              <a:rPr lang="en-US" sz="2400" i="1" dirty="0"/>
              <a:t>not</a:t>
            </a:r>
            <a:r>
              <a:rPr lang="en-US" sz="2400" dirty="0"/>
              <a:t> include sunk costs. </a:t>
            </a:r>
          </a:p>
          <a:p>
            <a:pPr>
              <a:lnSpc>
                <a:spcPct val="80000"/>
              </a:lnSpc>
            </a:pPr>
            <a:endParaRPr lang="en-US" sz="2400" dirty="0"/>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40248566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A7E83C0C-3FA9-4DBC-8FD8-AC49F5A5069D}" type="slidenum">
              <a:rPr lang="en-US"/>
              <a:pPr/>
              <a:t>13</a:t>
            </a:fld>
            <a:endParaRPr lang="en-US" dirty="0"/>
          </a:p>
        </p:txBody>
      </p:sp>
      <p:sp>
        <p:nvSpPr>
          <p:cNvPr id="223234" name="Rectangle 2"/>
          <p:cNvSpPr>
            <a:spLocks noGrp="1" noChangeArrowheads="1"/>
          </p:cNvSpPr>
          <p:nvPr>
            <p:ph type="title"/>
          </p:nvPr>
        </p:nvSpPr>
        <p:spPr/>
        <p:txBody>
          <a:bodyPr/>
          <a:lstStyle/>
          <a:p>
            <a:r>
              <a:rPr lang="en-US" dirty="0"/>
              <a:t>Basic Principles of Cost Management</a:t>
            </a:r>
          </a:p>
        </p:txBody>
      </p:sp>
      <p:sp>
        <p:nvSpPr>
          <p:cNvPr id="223235" name="Rectangle 3"/>
          <p:cNvSpPr>
            <a:spLocks noGrp="1" noChangeArrowheads="1"/>
          </p:cNvSpPr>
          <p:nvPr>
            <p:ph type="body" idx="1"/>
          </p:nvPr>
        </p:nvSpPr>
        <p:spPr>
          <a:xfrm>
            <a:off x="381000" y="1447800"/>
            <a:ext cx="8458200" cy="4648200"/>
          </a:xfrm>
        </p:spPr>
        <p:txBody>
          <a:bodyPr/>
          <a:lstStyle/>
          <a:p>
            <a:r>
              <a:rPr lang="en-US" sz="2400" b="1" dirty="0"/>
              <a:t>Learning curve theory</a:t>
            </a:r>
            <a:r>
              <a:rPr lang="en-US" sz="2400" dirty="0"/>
              <a:t> states that when many items are produced repetitively, the unit cost of those items decreases in a regular pattern as more units are produced.</a:t>
            </a:r>
          </a:p>
          <a:p>
            <a:r>
              <a:rPr lang="en-US" sz="2400" b="1" dirty="0"/>
              <a:t>Reserves</a:t>
            </a:r>
            <a:r>
              <a:rPr lang="en-US" sz="2400" dirty="0"/>
              <a:t> are dollars included in a cost estimate to mitigate cost risk by allowing for future situations that are difficult to predict.</a:t>
            </a:r>
          </a:p>
          <a:p>
            <a:pPr lvl="1"/>
            <a:r>
              <a:rPr lang="en-US" sz="2000" b="1" dirty="0"/>
              <a:t>Contingency reserves</a:t>
            </a:r>
            <a:r>
              <a:rPr lang="en-US" sz="2000" dirty="0"/>
              <a:t> allow for future situations that may be partially planned for (sometimes called </a:t>
            </a:r>
            <a:r>
              <a:rPr lang="en-US" sz="2000" b="1" dirty="0"/>
              <a:t>known unknowns</a:t>
            </a:r>
            <a:r>
              <a:rPr lang="en-US" sz="2000" dirty="0"/>
              <a:t>) and are included in the project cost baseline.</a:t>
            </a:r>
          </a:p>
          <a:p>
            <a:pPr lvl="1"/>
            <a:r>
              <a:rPr lang="en-US" sz="2000" b="1" dirty="0"/>
              <a:t>Management reserves</a:t>
            </a:r>
            <a:r>
              <a:rPr lang="en-US" sz="2000" dirty="0"/>
              <a:t> allow for future situations that are unpredictable (sometimes called </a:t>
            </a:r>
            <a:r>
              <a:rPr lang="en-US" sz="2000" b="1" dirty="0"/>
              <a:t>unknown unknowns</a:t>
            </a:r>
            <a:r>
              <a:rPr lang="en-US" sz="2000" dirty="0"/>
              <a:t>). </a:t>
            </a:r>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9531109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638D9F84-C351-481B-AC1F-A70C33142386}" type="slidenum">
              <a:rPr lang="en-US"/>
              <a:pPr/>
              <a:t>14</a:t>
            </a:fld>
            <a:endParaRPr lang="en-US" dirty="0"/>
          </a:p>
        </p:txBody>
      </p:sp>
      <p:sp>
        <p:nvSpPr>
          <p:cNvPr id="224258" name="Rectangle 2"/>
          <p:cNvSpPr>
            <a:spLocks noGrp="1" noChangeArrowheads="1"/>
          </p:cNvSpPr>
          <p:nvPr>
            <p:ph type="title"/>
          </p:nvPr>
        </p:nvSpPr>
        <p:spPr/>
        <p:txBody>
          <a:bodyPr/>
          <a:lstStyle/>
          <a:p>
            <a:r>
              <a:rPr lang="en-US" dirty="0"/>
              <a:t>Cost Estimating</a:t>
            </a:r>
          </a:p>
        </p:txBody>
      </p:sp>
      <p:sp>
        <p:nvSpPr>
          <p:cNvPr id="224259" name="Rectangle 3"/>
          <p:cNvSpPr>
            <a:spLocks noGrp="1" noChangeArrowheads="1"/>
          </p:cNvSpPr>
          <p:nvPr>
            <p:ph type="body" idx="1"/>
          </p:nvPr>
        </p:nvSpPr>
        <p:spPr/>
        <p:txBody>
          <a:bodyPr/>
          <a:lstStyle/>
          <a:p>
            <a:pPr>
              <a:spcBef>
                <a:spcPct val="100000"/>
              </a:spcBef>
            </a:pPr>
            <a:r>
              <a:rPr lang="en-US" dirty="0"/>
              <a:t>Project managers must take cost estimates seriously if they want to complete projects within budget constraints.</a:t>
            </a:r>
          </a:p>
          <a:p>
            <a:pPr>
              <a:spcBef>
                <a:spcPct val="100000"/>
              </a:spcBef>
            </a:pPr>
            <a:r>
              <a:rPr lang="en-US" dirty="0"/>
              <a:t>It’s important to know the types of cost estimates, how to prepare cost estimates, and typical problems associated with IT cost estimates.</a:t>
            </a:r>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40552525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fld id="{52A7ED10-F08C-4C35-BCC7-F611DA75D544}" type="slidenum">
              <a:rPr lang="en-US"/>
              <a:pPr/>
              <a:t>15</a:t>
            </a:fld>
            <a:endParaRPr lang="en-US" dirty="0"/>
          </a:p>
        </p:txBody>
      </p:sp>
      <p:sp>
        <p:nvSpPr>
          <p:cNvPr id="184322" name="Rectangle 2"/>
          <p:cNvSpPr>
            <a:spLocks noGrp="1" noChangeArrowheads="1"/>
          </p:cNvSpPr>
          <p:nvPr>
            <p:ph type="title"/>
          </p:nvPr>
        </p:nvSpPr>
        <p:spPr/>
        <p:txBody>
          <a:bodyPr/>
          <a:lstStyle/>
          <a:p>
            <a:r>
              <a:rPr lang="en-US" dirty="0"/>
              <a:t>Table 7-2. Types of Cost Estimates</a:t>
            </a:r>
          </a:p>
        </p:txBody>
      </p:sp>
      <p:pic>
        <p:nvPicPr>
          <p:cNvPr id="184324" name="Picture 4" descr="Tbl07-03a"/>
          <p:cNvPicPr>
            <a:picLocks noChangeAspect="1" noChangeArrowheads="1"/>
          </p:cNvPicPr>
          <p:nvPr/>
        </p:nvPicPr>
        <p:blipFill>
          <a:blip r:embed="rId2" cstate="print">
            <a:extLst>
              <a:ext uri="{28A0092B-C50C-407E-A947-70E740481C1C}">
                <a14:useLocalDpi xmlns:a14="http://schemas.microsoft.com/office/drawing/2010/main" xmlns="" val="0"/>
              </a:ext>
            </a:extLst>
          </a:blip>
          <a:srcRect t="6883"/>
          <a:stretch>
            <a:fillRect/>
          </a:stretch>
        </p:blipFill>
        <p:spPr bwMode="auto">
          <a:xfrm>
            <a:off x="228600" y="2057400"/>
            <a:ext cx="8382000" cy="309245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3308557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4DA5616-D1FC-4B84-8993-F86A84D8C72E}" type="slidenum">
              <a:rPr lang="en-US"/>
              <a:pPr/>
              <a:t>16</a:t>
            </a:fld>
            <a:endParaRPr lang="en-US" dirty="0"/>
          </a:p>
        </p:txBody>
      </p:sp>
      <p:sp>
        <p:nvSpPr>
          <p:cNvPr id="225282" name="Rectangle 2"/>
          <p:cNvSpPr>
            <a:spLocks noGrp="1" noChangeArrowheads="1"/>
          </p:cNvSpPr>
          <p:nvPr>
            <p:ph type="title"/>
          </p:nvPr>
        </p:nvSpPr>
        <p:spPr/>
        <p:txBody>
          <a:bodyPr/>
          <a:lstStyle/>
          <a:p>
            <a:r>
              <a:rPr lang="en-US" dirty="0"/>
              <a:t>Cost Management Plan</a:t>
            </a:r>
          </a:p>
        </p:txBody>
      </p:sp>
      <p:sp>
        <p:nvSpPr>
          <p:cNvPr id="225283" name="Rectangle 3"/>
          <p:cNvSpPr>
            <a:spLocks noGrp="1" noChangeArrowheads="1"/>
          </p:cNvSpPr>
          <p:nvPr>
            <p:ph type="body" idx="1"/>
          </p:nvPr>
        </p:nvSpPr>
        <p:spPr/>
        <p:txBody>
          <a:bodyPr/>
          <a:lstStyle/>
          <a:p>
            <a:pPr>
              <a:spcBef>
                <a:spcPct val="100000"/>
              </a:spcBef>
            </a:pPr>
            <a:r>
              <a:rPr lang="en-US" dirty="0"/>
              <a:t>A </a:t>
            </a:r>
            <a:r>
              <a:rPr lang="en-US" b="1" dirty="0"/>
              <a:t>cost management plan</a:t>
            </a:r>
            <a:r>
              <a:rPr lang="en-US" dirty="0"/>
              <a:t> is a document that describes how the organization will manage cost variances on the project. </a:t>
            </a:r>
          </a:p>
          <a:p>
            <a:pPr>
              <a:spcBef>
                <a:spcPct val="100000"/>
              </a:spcBef>
            </a:pPr>
            <a:r>
              <a:rPr lang="en-US" dirty="0"/>
              <a:t>A large percentage of total project costs are often labor costs, so project managers must develop and track estimates for labor.</a:t>
            </a:r>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376735498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2"/>
          <p:cNvSpPr>
            <a:spLocks noGrp="1"/>
          </p:cNvSpPr>
          <p:nvPr>
            <p:ph type="sldNum" sz="quarter" idx="10"/>
          </p:nvPr>
        </p:nvSpPr>
        <p:spPr/>
        <p:txBody>
          <a:bodyPr/>
          <a:lstStyle/>
          <a:p>
            <a:fld id="{D4E1A50C-C615-4CE3-B9F0-6E6119A0D13A}" type="slidenum">
              <a:rPr lang="en-US"/>
              <a:pPr/>
              <a:t>17</a:t>
            </a:fld>
            <a:endParaRPr lang="en-US" dirty="0"/>
          </a:p>
        </p:txBody>
      </p:sp>
      <p:sp>
        <p:nvSpPr>
          <p:cNvPr id="204802" name="Rectangle 2"/>
          <p:cNvSpPr>
            <a:spLocks noGrp="1" noChangeArrowheads="1"/>
          </p:cNvSpPr>
          <p:nvPr>
            <p:ph type="title"/>
          </p:nvPr>
        </p:nvSpPr>
        <p:spPr>
          <a:xfrm>
            <a:off x="381000" y="381000"/>
            <a:ext cx="8382000" cy="914400"/>
          </a:xfrm>
        </p:spPr>
        <p:txBody>
          <a:bodyPr/>
          <a:lstStyle/>
          <a:p>
            <a:r>
              <a:rPr lang="en-US" sz="4000" dirty="0"/>
              <a:t>Table 7-3. Maximum Departmental Headcounts by Year</a:t>
            </a:r>
          </a:p>
        </p:txBody>
      </p:sp>
      <p:pic>
        <p:nvPicPr>
          <p:cNvPr id="204803"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t="33890" b="20000"/>
          <a:stretch>
            <a:fillRect/>
          </a:stretch>
        </p:blipFill>
        <p:spPr bwMode="auto">
          <a:xfrm>
            <a:off x="152400" y="1752600"/>
            <a:ext cx="8763000" cy="30305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04804" name="Text Box 4"/>
          <p:cNvSpPr txBox="1">
            <a:spLocks noChangeArrowheads="1"/>
          </p:cNvSpPr>
          <p:nvPr/>
        </p:nvSpPr>
        <p:spPr bwMode="auto">
          <a:xfrm>
            <a:off x="533400" y="4648200"/>
            <a:ext cx="8085138"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800" dirty="0"/>
              <a:t>A large percentage of the costs of many IT projects are </a:t>
            </a:r>
          </a:p>
          <a:p>
            <a:r>
              <a:rPr lang="en-US" sz="2800" dirty="0"/>
              <a:t>human resource costs.</a:t>
            </a:r>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42465749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C458388D-BD51-4F52-B5A1-7C0C919740F8}" type="slidenum">
              <a:rPr lang="en-US"/>
              <a:pPr/>
              <a:t>18</a:t>
            </a:fld>
            <a:endParaRPr lang="en-US" dirty="0"/>
          </a:p>
        </p:txBody>
      </p:sp>
      <p:sp>
        <p:nvSpPr>
          <p:cNvPr id="185346" name="Rectangle 2"/>
          <p:cNvSpPr>
            <a:spLocks noGrp="1" noChangeArrowheads="1"/>
          </p:cNvSpPr>
          <p:nvPr>
            <p:ph type="title"/>
          </p:nvPr>
        </p:nvSpPr>
        <p:spPr>
          <a:xfrm>
            <a:off x="381000" y="228600"/>
            <a:ext cx="8382000" cy="522288"/>
          </a:xfrm>
        </p:spPr>
        <p:txBody>
          <a:bodyPr/>
          <a:lstStyle/>
          <a:p>
            <a:r>
              <a:rPr lang="en-US" sz="4000" dirty="0"/>
              <a:t>Cost Estimation Tools &amp; Techniques</a:t>
            </a:r>
            <a:endParaRPr lang="en-US" sz="4800" dirty="0"/>
          </a:p>
        </p:txBody>
      </p:sp>
      <p:sp>
        <p:nvSpPr>
          <p:cNvPr id="185347" name="Rectangle 3"/>
          <p:cNvSpPr>
            <a:spLocks noGrp="1" noChangeArrowheads="1"/>
          </p:cNvSpPr>
          <p:nvPr>
            <p:ph type="body" idx="1"/>
          </p:nvPr>
        </p:nvSpPr>
        <p:spPr>
          <a:xfrm>
            <a:off x="0" y="1066800"/>
            <a:ext cx="8686800" cy="5486400"/>
          </a:xfrm>
        </p:spPr>
        <p:txBody>
          <a:bodyPr/>
          <a:lstStyle/>
          <a:p>
            <a:pPr algn="just"/>
            <a:r>
              <a:rPr lang="en-US" sz="2400" dirty="0"/>
              <a:t>Basic tools and techniques for cost estimates:</a:t>
            </a:r>
          </a:p>
          <a:p>
            <a:pPr lvl="1" algn="just"/>
            <a:r>
              <a:rPr lang="en-US" sz="2400" b="1" dirty="0"/>
              <a:t>Analogous </a:t>
            </a:r>
            <a:r>
              <a:rPr lang="en-US" sz="2400" dirty="0"/>
              <a:t>or</a:t>
            </a:r>
            <a:r>
              <a:rPr lang="en-US" sz="2400" b="1" dirty="0"/>
              <a:t> top-down estimates</a:t>
            </a:r>
            <a:r>
              <a:rPr lang="en-US" sz="2400" dirty="0"/>
              <a:t>:</a:t>
            </a:r>
            <a:r>
              <a:rPr lang="en-US" sz="2400" b="1" dirty="0"/>
              <a:t> </a:t>
            </a:r>
            <a:r>
              <a:rPr lang="en-US" sz="2400" dirty="0"/>
              <a:t>Use the actual cost of a previous, similar project as the basis for estimating the cost of the current project.</a:t>
            </a:r>
          </a:p>
          <a:p>
            <a:pPr lvl="1" algn="just"/>
            <a:r>
              <a:rPr lang="en-US" sz="2400" b="1" dirty="0"/>
              <a:t>Bottom-up estimates</a:t>
            </a:r>
            <a:r>
              <a:rPr lang="en-US" sz="2400" dirty="0"/>
              <a:t>: Involve estimating individual work items or activities and summing them to get a project total. </a:t>
            </a:r>
          </a:p>
          <a:p>
            <a:pPr lvl="1" algn="just"/>
            <a:r>
              <a:rPr lang="en-US" sz="2400" b="1" dirty="0"/>
              <a:t>Parametric modeling</a:t>
            </a:r>
            <a:r>
              <a:rPr lang="en-US" sz="2400" dirty="0"/>
              <a:t>:</a:t>
            </a:r>
            <a:r>
              <a:rPr lang="en-US" sz="2400" b="1" dirty="0"/>
              <a:t> </a:t>
            </a:r>
            <a:r>
              <a:rPr lang="en-US" sz="2400" dirty="0"/>
              <a:t>Uses project characteristics (parameters) in a mathematical model to estimate project costs. </a:t>
            </a:r>
          </a:p>
          <a:p>
            <a:pPr lvl="1" algn="just"/>
            <a:r>
              <a:rPr lang="en-US" sz="2400" b="1" dirty="0"/>
              <a:t>Computerized tools</a:t>
            </a:r>
            <a:r>
              <a:rPr lang="en-US" sz="2400" dirty="0"/>
              <a:t>:</a:t>
            </a:r>
            <a:r>
              <a:rPr lang="en-US" sz="2400" b="1" dirty="0"/>
              <a:t> </a:t>
            </a:r>
            <a:r>
              <a:rPr lang="en-US" sz="2400" dirty="0"/>
              <a:t>Tools, such as spreadsheets and project management software, that can make working with different cost estimates and cost estimation tools easier. </a:t>
            </a:r>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21425356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44B45113-1B86-475D-8F83-B816229BEDA3}" type="slidenum">
              <a:rPr lang="en-US"/>
              <a:pPr/>
              <a:t>19</a:t>
            </a:fld>
            <a:endParaRPr lang="en-US" dirty="0"/>
          </a:p>
        </p:txBody>
      </p:sp>
      <p:sp>
        <p:nvSpPr>
          <p:cNvPr id="186370" name="Rectangle 2"/>
          <p:cNvSpPr>
            <a:spLocks noGrp="1" noChangeArrowheads="1"/>
          </p:cNvSpPr>
          <p:nvPr>
            <p:ph type="title"/>
          </p:nvPr>
        </p:nvSpPr>
        <p:spPr>
          <a:xfrm>
            <a:off x="381000" y="304800"/>
            <a:ext cx="8382000" cy="1066800"/>
          </a:xfrm>
        </p:spPr>
        <p:txBody>
          <a:bodyPr/>
          <a:lstStyle/>
          <a:p>
            <a:r>
              <a:rPr lang="en-US" dirty="0"/>
              <a:t>Constructive Cost Model (COCOMO)</a:t>
            </a:r>
          </a:p>
        </p:txBody>
      </p:sp>
      <p:sp>
        <p:nvSpPr>
          <p:cNvPr id="186371" name="Rectangle 3"/>
          <p:cNvSpPr>
            <a:spLocks noGrp="1" noChangeArrowheads="1"/>
          </p:cNvSpPr>
          <p:nvPr>
            <p:ph type="body" idx="1"/>
          </p:nvPr>
        </p:nvSpPr>
        <p:spPr>
          <a:xfrm>
            <a:off x="304800" y="1685925"/>
            <a:ext cx="8458200" cy="4791075"/>
          </a:xfrm>
        </p:spPr>
        <p:txBody>
          <a:bodyPr/>
          <a:lstStyle/>
          <a:p>
            <a:pPr algn="just">
              <a:spcBef>
                <a:spcPct val="70000"/>
              </a:spcBef>
            </a:pPr>
            <a:r>
              <a:rPr lang="en-US" sz="2400" dirty="0"/>
              <a:t>Barry Boehm helped develop the COCOMO models for estimating software development costs.</a:t>
            </a:r>
          </a:p>
          <a:p>
            <a:pPr algn="just">
              <a:spcBef>
                <a:spcPct val="70000"/>
              </a:spcBef>
            </a:pPr>
            <a:r>
              <a:rPr lang="en-US" sz="2400" dirty="0"/>
              <a:t>Parameters include:</a:t>
            </a:r>
          </a:p>
          <a:p>
            <a:pPr lvl="1" algn="just">
              <a:spcBef>
                <a:spcPct val="70000"/>
              </a:spcBef>
            </a:pPr>
            <a:r>
              <a:rPr lang="en-US" sz="2000" b="1" dirty="0"/>
              <a:t>Function points</a:t>
            </a:r>
            <a:r>
              <a:rPr lang="en-US" sz="2000" dirty="0"/>
              <a:t>: Technology-independent assessments of the functions involved in developing a system.  </a:t>
            </a:r>
          </a:p>
          <a:p>
            <a:pPr lvl="1" algn="just">
              <a:spcBef>
                <a:spcPct val="70000"/>
              </a:spcBef>
            </a:pPr>
            <a:r>
              <a:rPr lang="en-US" sz="2000" b="1" dirty="0"/>
              <a:t>Source Lines of Code</a:t>
            </a:r>
            <a:r>
              <a:rPr lang="en-US" sz="2000" dirty="0"/>
              <a:t> (</a:t>
            </a:r>
            <a:r>
              <a:rPr lang="en-US" sz="2000" b="1" dirty="0"/>
              <a:t>SLOC</a:t>
            </a:r>
            <a:r>
              <a:rPr lang="en-US" sz="2000" dirty="0"/>
              <a:t>): A human-written line of code that is not a blank line or comment. </a:t>
            </a:r>
            <a:endParaRPr lang="en-US" sz="2000" b="1" dirty="0"/>
          </a:p>
          <a:p>
            <a:pPr algn="just">
              <a:spcBef>
                <a:spcPct val="70000"/>
              </a:spcBef>
            </a:pPr>
            <a:r>
              <a:rPr lang="en-US" sz="2400" dirty="0"/>
              <a:t>Boehm suggests that only parametric models do not suffer from the limits of human decision-making.</a:t>
            </a:r>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26919312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A60BF6AD-DB5D-4A2B-9855-5D7AE5D10682}" type="slidenum">
              <a:rPr lang="en-US"/>
              <a:pPr/>
              <a:t>20</a:t>
            </a:fld>
            <a:endParaRPr lang="en-US" dirty="0"/>
          </a:p>
        </p:txBody>
      </p:sp>
      <p:sp>
        <p:nvSpPr>
          <p:cNvPr id="187394" name="Rectangle 2"/>
          <p:cNvSpPr>
            <a:spLocks noGrp="1" noChangeArrowheads="1"/>
          </p:cNvSpPr>
          <p:nvPr>
            <p:ph type="title"/>
          </p:nvPr>
        </p:nvSpPr>
        <p:spPr>
          <a:xfrm>
            <a:off x="381000" y="457200"/>
            <a:ext cx="8382000" cy="914400"/>
          </a:xfrm>
        </p:spPr>
        <p:txBody>
          <a:bodyPr/>
          <a:lstStyle/>
          <a:p>
            <a:r>
              <a:rPr lang="en-US" dirty="0"/>
              <a:t>Typical Problems with IT </a:t>
            </a:r>
            <a:br>
              <a:rPr lang="en-US" dirty="0"/>
            </a:br>
            <a:r>
              <a:rPr lang="en-US" dirty="0"/>
              <a:t>Cost Estimates</a:t>
            </a:r>
          </a:p>
        </p:txBody>
      </p:sp>
      <p:sp>
        <p:nvSpPr>
          <p:cNvPr id="187395" name="Rectangle 3"/>
          <p:cNvSpPr>
            <a:spLocks noGrp="1" noChangeArrowheads="1"/>
          </p:cNvSpPr>
          <p:nvPr>
            <p:ph type="body" idx="1"/>
          </p:nvPr>
        </p:nvSpPr>
        <p:spPr>
          <a:xfrm>
            <a:off x="304800" y="1828800"/>
            <a:ext cx="8610600" cy="4343400"/>
          </a:xfrm>
        </p:spPr>
        <p:txBody>
          <a:bodyPr/>
          <a:lstStyle/>
          <a:p>
            <a:pPr algn="just">
              <a:spcBef>
                <a:spcPct val="80000"/>
              </a:spcBef>
            </a:pPr>
            <a:r>
              <a:rPr lang="en-US" sz="2800" dirty="0"/>
              <a:t>Developing an estimate for a large software project is a complex task that requires a significant amount of effort. </a:t>
            </a:r>
          </a:p>
          <a:p>
            <a:pPr algn="just">
              <a:spcBef>
                <a:spcPct val="80000"/>
              </a:spcBef>
            </a:pPr>
            <a:r>
              <a:rPr lang="en-US" sz="2800" dirty="0"/>
              <a:t>People who develop estimates often do not have much experience.</a:t>
            </a:r>
          </a:p>
          <a:p>
            <a:pPr algn="just">
              <a:spcBef>
                <a:spcPct val="80000"/>
              </a:spcBef>
            </a:pPr>
            <a:r>
              <a:rPr lang="en-US" sz="2800" dirty="0"/>
              <a:t>Human beings are biased toward underestimation. </a:t>
            </a:r>
          </a:p>
          <a:p>
            <a:pPr algn="just">
              <a:spcBef>
                <a:spcPct val="80000"/>
              </a:spcBef>
            </a:pPr>
            <a:r>
              <a:rPr lang="en-US" sz="2800" dirty="0"/>
              <a:t>Management might ask for an estimate, but really desire a bid to win a major contract or get internal funding. </a:t>
            </a:r>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33362529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13AB585-A4A6-49A3-99CE-C342C0613490}" type="slidenum">
              <a:rPr lang="en-US"/>
              <a:pPr/>
              <a:t>21</a:t>
            </a:fld>
            <a:endParaRPr lang="en-US" dirty="0"/>
          </a:p>
        </p:txBody>
      </p:sp>
      <p:sp>
        <p:nvSpPr>
          <p:cNvPr id="226306" name="Rectangle 2"/>
          <p:cNvSpPr>
            <a:spLocks noGrp="1" noChangeArrowheads="1"/>
          </p:cNvSpPr>
          <p:nvPr>
            <p:ph type="title"/>
          </p:nvPr>
        </p:nvSpPr>
        <p:spPr/>
        <p:txBody>
          <a:bodyPr/>
          <a:lstStyle/>
          <a:p>
            <a:r>
              <a:rPr lang="en-US" dirty="0"/>
              <a:t>Sample Cost Estimate</a:t>
            </a:r>
          </a:p>
        </p:txBody>
      </p:sp>
      <p:sp>
        <p:nvSpPr>
          <p:cNvPr id="226307" name="Rectangle 3"/>
          <p:cNvSpPr>
            <a:spLocks noGrp="1" noChangeArrowheads="1"/>
          </p:cNvSpPr>
          <p:nvPr>
            <p:ph type="body" idx="1"/>
          </p:nvPr>
        </p:nvSpPr>
        <p:spPr/>
        <p:txBody>
          <a:bodyPr/>
          <a:lstStyle/>
          <a:p>
            <a:pPr algn="just"/>
            <a:r>
              <a:rPr lang="en-US" sz="2400" dirty="0"/>
              <a:t>See pages 262-266 for a detailed example that describes how to create a cost estimate for the Surveyor Pro project described in the opening case.</a:t>
            </a:r>
          </a:p>
          <a:p>
            <a:pPr algn="just"/>
            <a:r>
              <a:rPr lang="en-US" sz="2400" dirty="0"/>
              <a:t>Before creating an estimate, know what it will be used for, gather as much information about the project as possible, and clarify the ground rules and assumptions for the estimate.</a:t>
            </a:r>
          </a:p>
          <a:p>
            <a:pPr algn="just"/>
            <a:r>
              <a:rPr lang="en-US" sz="2400" dirty="0"/>
              <a:t>If possible, estimate costs by major WBS categories.</a:t>
            </a:r>
          </a:p>
          <a:p>
            <a:pPr algn="just"/>
            <a:r>
              <a:rPr lang="en-US" sz="2400" dirty="0"/>
              <a:t>Create a cost model to make it easy to change and document the estimate.</a:t>
            </a:r>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38068620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fld id="{FB90FCD1-BDF4-4EA6-9AC5-615DE4E97A3B}" type="slidenum">
              <a:rPr lang="en-US"/>
              <a:pPr/>
              <a:t>22</a:t>
            </a:fld>
            <a:endParaRPr lang="en-US" dirty="0"/>
          </a:p>
        </p:txBody>
      </p:sp>
      <p:sp>
        <p:nvSpPr>
          <p:cNvPr id="227332" name="Rectangle 4"/>
          <p:cNvSpPr>
            <a:spLocks noGrp="1" noChangeArrowheads="1"/>
          </p:cNvSpPr>
          <p:nvPr>
            <p:ph type="title"/>
          </p:nvPr>
        </p:nvSpPr>
        <p:spPr>
          <a:xfrm>
            <a:off x="228600" y="228600"/>
            <a:ext cx="8686800" cy="609600"/>
          </a:xfrm>
        </p:spPr>
        <p:txBody>
          <a:bodyPr/>
          <a:lstStyle/>
          <a:p>
            <a:r>
              <a:rPr lang="en-US" sz="3400" dirty="0"/>
              <a:t>Figure 7-1. Surveyor Pro Project Cost Estimate</a:t>
            </a:r>
          </a:p>
        </p:txBody>
      </p:sp>
      <p:pic>
        <p:nvPicPr>
          <p:cNvPr id="227333" name="Picture 5" descr="Fig07-01"/>
          <p:cNvPicPr>
            <a:picLocks noChangeAspect="1" noChangeArrowheads="1"/>
          </p:cNvPicPr>
          <p:nvPr/>
        </p:nvPicPr>
        <p:blipFill>
          <a:blip r:embed="rId2" cstate="print">
            <a:extLst>
              <a:ext uri="{28A0092B-C50C-407E-A947-70E740481C1C}">
                <a14:useLocalDpi xmlns:a14="http://schemas.microsoft.com/office/drawing/2010/main" xmlns="" val="0"/>
              </a:ext>
            </a:extLst>
          </a:blip>
          <a:srcRect b="4837"/>
          <a:stretch>
            <a:fillRect/>
          </a:stretch>
        </p:blipFill>
        <p:spPr bwMode="auto">
          <a:xfrm>
            <a:off x="1066800" y="990600"/>
            <a:ext cx="7162800" cy="56134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40443373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5980F365-5F34-464F-97C7-36605278511F}" type="slidenum">
              <a:rPr lang="en-US"/>
              <a:pPr/>
              <a:t>23</a:t>
            </a:fld>
            <a:endParaRPr lang="en-US" dirty="0"/>
          </a:p>
        </p:txBody>
      </p:sp>
      <p:sp>
        <p:nvSpPr>
          <p:cNvPr id="229378" name="Rectangle 2"/>
          <p:cNvSpPr>
            <a:spLocks noGrp="1" noChangeArrowheads="1"/>
          </p:cNvSpPr>
          <p:nvPr>
            <p:ph type="title"/>
          </p:nvPr>
        </p:nvSpPr>
        <p:spPr>
          <a:xfrm>
            <a:off x="0" y="228600"/>
            <a:ext cx="9144000" cy="457200"/>
          </a:xfrm>
        </p:spPr>
        <p:txBody>
          <a:bodyPr/>
          <a:lstStyle/>
          <a:p>
            <a:r>
              <a:rPr lang="en-US" sz="3000" dirty="0"/>
              <a:t>Figure 7-2. Surveyor Pro Software Development Estimate</a:t>
            </a:r>
          </a:p>
        </p:txBody>
      </p:sp>
      <p:pic>
        <p:nvPicPr>
          <p:cNvPr id="229381" name="Picture 5" descr="Fig07-02"/>
          <p:cNvPicPr>
            <a:picLocks noChangeAspect="1" noChangeArrowheads="1"/>
          </p:cNvPicPr>
          <p:nvPr/>
        </p:nvPicPr>
        <p:blipFill>
          <a:blip r:embed="rId2" cstate="print">
            <a:extLst>
              <a:ext uri="{28A0092B-C50C-407E-A947-70E740481C1C}">
                <a14:useLocalDpi xmlns:a14="http://schemas.microsoft.com/office/drawing/2010/main" xmlns="" val="0"/>
              </a:ext>
            </a:extLst>
          </a:blip>
          <a:srcRect b="7364"/>
          <a:stretch>
            <a:fillRect/>
          </a:stretch>
        </p:blipFill>
        <p:spPr bwMode="auto">
          <a:xfrm>
            <a:off x="533400" y="838200"/>
            <a:ext cx="8153400" cy="56388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1461172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3B55B83C-EE7B-4DE6-9D0F-4B7F7E5DB874}" type="slidenum">
              <a:rPr lang="en-US"/>
              <a:pPr/>
              <a:t>24</a:t>
            </a:fld>
            <a:endParaRPr lang="en-US" dirty="0"/>
          </a:p>
        </p:txBody>
      </p:sp>
      <p:sp>
        <p:nvSpPr>
          <p:cNvPr id="190466" name="Rectangle 2"/>
          <p:cNvSpPr>
            <a:spLocks noGrp="1" noChangeArrowheads="1"/>
          </p:cNvSpPr>
          <p:nvPr>
            <p:ph type="title"/>
          </p:nvPr>
        </p:nvSpPr>
        <p:spPr>
          <a:xfrm>
            <a:off x="304800" y="228600"/>
            <a:ext cx="8458200" cy="1066800"/>
          </a:xfrm>
        </p:spPr>
        <p:txBody>
          <a:bodyPr/>
          <a:lstStyle/>
          <a:p>
            <a:r>
              <a:rPr lang="en-US" dirty="0"/>
              <a:t>Cost Budgeting</a:t>
            </a:r>
          </a:p>
        </p:txBody>
      </p:sp>
      <p:sp>
        <p:nvSpPr>
          <p:cNvPr id="190467" name="Rectangle 3"/>
          <p:cNvSpPr>
            <a:spLocks noGrp="1" noChangeArrowheads="1"/>
          </p:cNvSpPr>
          <p:nvPr>
            <p:ph type="body" idx="1"/>
          </p:nvPr>
        </p:nvSpPr>
        <p:spPr>
          <a:xfrm>
            <a:off x="228600" y="1447800"/>
            <a:ext cx="8610600" cy="4648200"/>
          </a:xfrm>
        </p:spPr>
        <p:txBody>
          <a:bodyPr/>
          <a:lstStyle/>
          <a:p>
            <a:pPr algn="just">
              <a:spcBef>
                <a:spcPct val="100000"/>
              </a:spcBef>
            </a:pPr>
            <a:r>
              <a:rPr lang="en-US" sz="2800" dirty="0"/>
              <a:t>Cost budgeting involves allocating the project cost estimate to individual work items over time.</a:t>
            </a:r>
          </a:p>
          <a:p>
            <a:pPr algn="just">
              <a:spcBef>
                <a:spcPct val="100000"/>
              </a:spcBef>
            </a:pPr>
            <a:r>
              <a:rPr lang="en-US" sz="2800" dirty="0"/>
              <a:t>The WBS is a required input for the cost budgeting process because it defines the work items.</a:t>
            </a:r>
          </a:p>
          <a:p>
            <a:pPr algn="just">
              <a:spcBef>
                <a:spcPct val="100000"/>
              </a:spcBef>
            </a:pPr>
            <a:r>
              <a:rPr lang="en-US" sz="2800" dirty="0"/>
              <a:t>Important goal is to produce a </a:t>
            </a:r>
            <a:r>
              <a:rPr lang="en-US" sz="2800" b="1" dirty="0"/>
              <a:t>cost baseline</a:t>
            </a:r>
            <a:r>
              <a:rPr lang="en-US" sz="2800" dirty="0"/>
              <a:t>:</a:t>
            </a:r>
          </a:p>
          <a:p>
            <a:pPr lvl="1" algn="just">
              <a:spcBef>
                <a:spcPct val="100000"/>
              </a:spcBef>
            </a:pPr>
            <a:r>
              <a:rPr lang="en-US" sz="2400" dirty="0"/>
              <a:t>A time-phased budget that project managers use to measure and monitor cost performance. </a:t>
            </a:r>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42712942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fld id="{16405FDB-B8F2-4A5B-8545-9CAF7EB63453}" type="slidenum">
              <a:rPr lang="en-US"/>
              <a:pPr/>
              <a:t>25</a:t>
            </a:fld>
            <a:endParaRPr lang="en-US" dirty="0"/>
          </a:p>
        </p:txBody>
      </p:sp>
      <p:sp>
        <p:nvSpPr>
          <p:cNvPr id="230404" name="Rectangle 4"/>
          <p:cNvSpPr>
            <a:spLocks noGrp="1" noChangeArrowheads="1"/>
          </p:cNvSpPr>
          <p:nvPr>
            <p:ph type="title"/>
          </p:nvPr>
        </p:nvSpPr>
        <p:spPr>
          <a:xfrm>
            <a:off x="304800" y="581176"/>
            <a:ext cx="7772400" cy="1143000"/>
          </a:xfrm>
        </p:spPr>
        <p:txBody>
          <a:bodyPr/>
          <a:lstStyle/>
          <a:p>
            <a:r>
              <a:rPr lang="en-US" sz="4000" dirty="0"/>
              <a:t>Figure 7-3. Surveyor Pro Project </a:t>
            </a:r>
            <a:br>
              <a:rPr lang="en-US" sz="4000" dirty="0"/>
            </a:br>
            <a:r>
              <a:rPr lang="en-US" sz="4000" dirty="0"/>
              <a:t>Cost Baseline</a:t>
            </a:r>
          </a:p>
        </p:txBody>
      </p:sp>
      <p:pic>
        <p:nvPicPr>
          <p:cNvPr id="230405" name="Picture 5" descr="Fig07-03"/>
          <p:cNvPicPr>
            <a:picLocks noChangeAspect="1" noChangeArrowheads="1"/>
          </p:cNvPicPr>
          <p:nvPr/>
        </p:nvPicPr>
        <p:blipFill>
          <a:blip r:embed="rId2" cstate="print">
            <a:extLst>
              <a:ext uri="{28A0092B-C50C-407E-A947-70E740481C1C}">
                <a14:useLocalDpi xmlns:a14="http://schemas.microsoft.com/office/drawing/2010/main" xmlns="" val="0"/>
              </a:ext>
            </a:extLst>
          </a:blip>
          <a:srcRect b="7745"/>
          <a:stretch>
            <a:fillRect/>
          </a:stretch>
        </p:blipFill>
        <p:spPr bwMode="auto">
          <a:xfrm>
            <a:off x="152400" y="2435000"/>
            <a:ext cx="8839200" cy="3910013"/>
          </a:xfrm>
          <a:prstGeom prst="rect">
            <a:avLst/>
          </a:prstGeom>
          <a:noFill/>
          <a:extLst>
            <a:ext uri="{909E8E84-426E-40DD-AFC4-6F175D3DCCD1}">
              <a14:hiddenFill xmlns:a14="http://schemas.microsoft.com/office/drawing/2010/main" xmlns="">
                <a:solidFill>
                  <a:srgbClr val="FFFFFF"/>
                </a:solidFill>
              </a14:hiddenFill>
            </a:ext>
          </a:extLst>
        </p:spPr>
      </p:pic>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25855628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646519B0-4230-4729-B9DB-55FC10528EC7}" type="slidenum">
              <a:rPr lang="en-US"/>
              <a:pPr/>
              <a:t>26</a:t>
            </a:fld>
            <a:endParaRPr lang="en-US" dirty="0"/>
          </a:p>
        </p:txBody>
      </p:sp>
      <p:sp>
        <p:nvSpPr>
          <p:cNvPr id="192514" name="Rectangle 2"/>
          <p:cNvSpPr>
            <a:spLocks noGrp="1" noChangeArrowheads="1"/>
          </p:cNvSpPr>
          <p:nvPr>
            <p:ph type="title"/>
          </p:nvPr>
        </p:nvSpPr>
        <p:spPr>
          <a:xfrm>
            <a:off x="381000" y="304800"/>
            <a:ext cx="8382000" cy="762000"/>
          </a:xfrm>
        </p:spPr>
        <p:txBody>
          <a:bodyPr/>
          <a:lstStyle/>
          <a:p>
            <a:r>
              <a:rPr lang="en-US" dirty="0"/>
              <a:t>Cost Control</a:t>
            </a:r>
          </a:p>
        </p:txBody>
      </p:sp>
      <p:sp>
        <p:nvSpPr>
          <p:cNvPr id="192515" name="Rectangle 3"/>
          <p:cNvSpPr>
            <a:spLocks noGrp="1" noChangeArrowheads="1"/>
          </p:cNvSpPr>
          <p:nvPr>
            <p:ph type="body" idx="1"/>
          </p:nvPr>
        </p:nvSpPr>
        <p:spPr>
          <a:xfrm>
            <a:off x="152400" y="1295400"/>
            <a:ext cx="8763000" cy="4495800"/>
          </a:xfrm>
        </p:spPr>
        <p:txBody>
          <a:bodyPr/>
          <a:lstStyle/>
          <a:p>
            <a:pPr algn="just">
              <a:spcBef>
                <a:spcPct val="100000"/>
              </a:spcBef>
            </a:pPr>
            <a:r>
              <a:rPr lang="en-US" sz="2800" dirty="0"/>
              <a:t>Project cost control includes:</a:t>
            </a:r>
          </a:p>
          <a:p>
            <a:pPr lvl="1" algn="just">
              <a:spcBef>
                <a:spcPct val="100000"/>
              </a:spcBef>
            </a:pPr>
            <a:r>
              <a:rPr lang="en-US" sz="2400" dirty="0"/>
              <a:t>Monitoring cost performance.</a:t>
            </a:r>
          </a:p>
          <a:p>
            <a:pPr lvl="1" algn="just">
              <a:spcBef>
                <a:spcPct val="100000"/>
              </a:spcBef>
            </a:pPr>
            <a:r>
              <a:rPr lang="en-US" sz="2400" dirty="0"/>
              <a:t>Ensuring that only appropriate project changes are included in a revised cost baseline.</a:t>
            </a:r>
          </a:p>
          <a:p>
            <a:pPr lvl="1" algn="just">
              <a:spcBef>
                <a:spcPct val="100000"/>
              </a:spcBef>
            </a:pPr>
            <a:r>
              <a:rPr lang="en-US" sz="2400" dirty="0"/>
              <a:t>Informing project stakeholders of authorized changes to the project that will affect costs.</a:t>
            </a:r>
          </a:p>
          <a:p>
            <a:pPr algn="just">
              <a:spcBef>
                <a:spcPct val="100000"/>
              </a:spcBef>
            </a:pPr>
            <a:r>
              <a:rPr lang="en-US" sz="2800" dirty="0"/>
              <a:t>Many organizations around the globe have problems with cost control.</a:t>
            </a:r>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4023526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160B94F9-105F-4822-BE16-69668637741B}" type="slidenum">
              <a:rPr lang="en-US"/>
              <a:pPr/>
              <a:t>27</a:t>
            </a:fld>
            <a:endParaRPr lang="en-US" dirty="0"/>
          </a:p>
        </p:txBody>
      </p:sp>
      <p:sp>
        <p:nvSpPr>
          <p:cNvPr id="193538" name="Rectangle 2"/>
          <p:cNvSpPr>
            <a:spLocks noGrp="1" noChangeArrowheads="1"/>
          </p:cNvSpPr>
          <p:nvPr>
            <p:ph type="title"/>
          </p:nvPr>
        </p:nvSpPr>
        <p:spPr>
          <a:xfrm>
            <a:off x="461963" y="228600"/>
            <a:ext cx="8301037" cy="854075"/>
          </a:xfrm>
        </p:spPr>
        <p:txBody>
          <a:bodyPr/>
          <a:lstStyle/>
          <a:p>
            <a:r>
              <a:rPr lang="en-US" sz="4000" dirty="0"/>
              <a:t>Earned Value Management (EVM)</a:t>
            </a:r>
          </a:p>
        </p:txBody>
      </p:sp>
      <p:sp>
        <p:nvSpPr>
          <p:cNvPr id="193539" name="Rectangle 3"/>
          <p:cNvSpPr>
            <a:spLocks noGrp="1" noChangeArrowheads="1"/>
          </p:cNvSpPr>
          <p:nvPr>
            <p:ph type="body" idx="1"/>
          </p:nvPr>
        </p:nvSpPr>
        <p:spPr>
          <a:xfrm>
            <a:off x="228600" y="1295400"/>
            <a:ext cx="8458200" cy="4724400"/>
          </a:xfrm>
        </p:spPr>
        <p:txBody>
          <a:bodyPr/>
          <a:lstStyle/>
          <a:p>
            <a:pPr algn="just">
              <a:spcBef>
                <a:spcPct val="50000"/>
              </a:spcBef>
            </a:pPr>
            <a:r>
              <a:rPr lang="en-US" sz="2800" b="1" dirty="0"/>
              <a:t>EVM </a:t>
            </a:r>
            <a:r>
              <a:rPr lang="en-US" sz="2800" dirty="0"/>
              <a:t>is a project performance measurement technique that integrates scope, time, and cost data.</a:t>
            </a:r>
          </a:p>
          <a:p>
            <a:pPr algn="just">
              <a:spcBef>
                <a:spcPct val="50000"/>
              </a:spcBef>
            </a:pPr>
            <a:r>
              <a:rPr lang="en-US" sz="2800" dirty="0"/>
              <a:t>Given a </a:t>
            </a:r>
            <a:r>
              <a:rPr lang="en-US" sz="2800" b="1" dirty="0"/>
              <a:t>baseline</a:t>
            </a:r>
            <a:r>
              <a:rPr lang="en-US" sz="2800" dirty="0"/>
              <a:t> (original plan plus approved changes), you can determine how well the project is meeting its goals.</a:t>
            </a:r>
          </a:p>
          <a:p>
            <a:pPr algn="just">
              <a:spcBef>
                <a:spcPct val="50000"/>
              </a:spcBef>
            </a:pPr>
            <a:r>
              <a:rPr lang="en-US" sz="2800" dirty="0"/>
              <a:t>You must enter actual information periodically to use EVM.</a:t>
            </a:r>
          </a:p>
          <a:p>
            <a:pPr algn="just">
              <a:spcBef>
                <a:spcPct val="50000"/>
              </a:spcBef>
            </a:pPr>
            <a:r>
              <a:rPr lang="en-US" sz="2800" dirty="0"/>
              <a:t>More and more organizations around the world are using EVM to help control project costs.</a:t>
            </a:r>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1387293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3422DF8D-0F0C-470F-9D0D-1B42B9632878}" type="slidenum">
              <a:rPr lang="en-US"/>
              <a:pPr/>
              <a:t>28</a:t>
            </a:fld>
            <a:endParaRPr lang="en-US" dirty="0"/>
          </a:p>
        </p:txBody>
      </p:sp>
      <p:sp>
        <p:nvSpPr>
          <p:cNvPr id="195586" name="Rectangle 2"/>
          <p:cNvSpPr>
            <a:spLocks noGrp="1" noChangeArrowheads="1"/>
          </p:cNvSpPr>
          <p:nvPr>
            <p:ph type="title"/>
          </p:nvPr>
        </p:nvSpPr>
        <p:spPr>
          <a:xfrm>
            <a:off x="304800" y="76200"/>
            <a:ext cx="8458200" cy="854075"/>
          </a:xfrm>
        </p:spPr>
        <p:txBody>
          <a:bodyPr/>
          <a:lstStyle/>
          <a:p>
            <a:r>
              <a:rPr lang="en-US" sz="4000" dirty="0"/>
              <a:t>Earned Value Management Terms</a:t>
            </a:r>
          </a:p>
        </p:txBody>
      </p:sp>
      <p:sp>
        <p:nvSpPr>
          <p:cNvPr id="195587" name="Rectangle 3"/>
          <p:cNvSpPr>
            <a:spLocks noGrp="1" noChangeArrowheads="1"/>
          </p:cNvSpPr>
          <p:nvPr>
            <p:ph type="body" idx="1"/>
          </p:nvPr>
        </p:nvSpPr>
        <p:spPr>
          <a:xfrm>
            <a:off x="228600" y="990600"/>
            <a:ext cx="8305800" cy="4791075"/>
          </a:xfrm>
        </p:spPr>
        <p:txBody>
          <a:bodyPr/>
          <a:lstStyle/>
          <a:p>
            <a:pPr algn="just"/>
            <a:r>
              <a:rPr lang="en-US" sz="2200" dirty="0"/>
              <a:t>The </a:t>
            </a:r>
            <a:r>
              <a:rPr lang="en-US" sz="2200" b="1" dirty="0"/>
              <a:t>planned value (PV)</a:t>
            </a:r>
            <a:r>
              <a:rPr lang="en-US" sz="2200" dirty="0"/>
              <a:t>, formerly called the budgeted cost of work scheduled (BCWS), also called the budget, is that portion of the approved total cost estimate planned to be spent on an activity during a given period.</a:t>
            </a:r>
          </a:p>
          <a:p>
            <a:pPr algn="just"/>
            <a:r>
              <a:rPr lang="en-US" sz="2200" b="1" dirty="0"/>
              <a:t>Actual cost (AC)</a:t>
            </a:r>
            <a:r>
              <a:rPr lang="en-US" sz="2200" dirty="0"/>
              <a:t>, formerly called actual cost of work performed (ACWP), is the total of direct and indirect costs incurred in accomplishing work on an activity during a given period.</a:t>
            </a:r>
          </a:p>
          <a:p>
            <a:pPr algn="just"/>
            <a:r>
              <a:rPr lang="en-US" sz="2200" dirty="0"/>
              <a:t>The </a:t>
            </a:r>
            <a:r>
              <a:rPr lang="en-US" sz="2200" b="1" dirty="0"/>
              <a:t>earned value (EV)</a:t>
            </a:r>
            <a:r>
              <a:rPr lang="en-US" sz="2200" dirty="0"/>
              <a:t>, formerly called the budgeted cost of work performed (BCWP), is an estimate of the value of the physical work actually completed.</a:t>
            </a:r>
          </a:p>
          <a:p>
            <a:pPr algn="just"/>
            <a:r>
              <a:rPr lang="en-US" sz="2200" dirty="0"/>
              <a:t>EV is based on the original planned costs for the project or activity and the rate at which the team is completing work on the project or activity to date.</a:t>
            </a:r>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19763033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D9411921-7206-40B5-BB07-13CDF1566CA4}" type="slidenum">
              <a:rPr lang="en-US"/>
              <a:pPr/>
              <a:t>29</a:t>
            </a:fld>
            <a:endParaRPr lang="en-US" dirty="0"/>
          </a:p>
        </p:txBody>
      </p:sp>
      <p:sp>
        <p:nvSpPr>
          <p:cNvPr id="235522" name="Rectangle 2"/>
          <p:cNvSpPr>
            <a:spLocks noGrp="1" noChangeArrowheads="1"/>
          </p:cNvSpPr>
          <p:nvPr>
            <p:ph type="title"/>
          </p:nvPr>
        </p:nvSpPr>
        <p:spPr/>
        <p:txBody>
          <a:bodyPr/>
          <a:lstStyle/>
          <a:p>
            <a:r>
              <a:rPr lang="en-US" dirty="0"/>
              <a:t>Rate of Performance</a:t>
            </a:r>
          </a:p>
        </p:txBody>
      </p:sp>
      <p:sp>
        <p:nvSpPr>
          <p:cNvPr id="235523" name="Rectangle 3"/>
          <p:cNvSpPr>
            <a:spLocks noGrp="1" noChangeArrowheads="1"/>
          </p:cNvSpPr>
          <p:nvPr>
            <p:ph type="body" idx="1"/>
          </p:nvPr>
        </p:nvSpPr>
        <p:spPr>
          <a:xfrm>
            <a:off x="381000" y="1143000"/>
            <a:ext cx="8458200" cy="5410200"/>
          </a:xfrm>
        </p:spPr>
        <p:txBody>
          <a:bodyPr/>
          <a:lstStyle/>
          <a:p>
            <a:pPr algn="just">
              <a:spcBef>
                <a:spcPct val="40000"/>
              </a:spcBef>
            </a:pPr>
            <a:r>
              <a:rPr lang="en-US" sz="2400" b="1" dirty="0"/>
              <a:t>Rate of performance (RP)</a:t>
            </a:r>
            <a:r>
              <a:rPr lang="en-US" sz="2400" dirty="0"/>
              <a:t> is the ratio of actual work completed to the percentage of work planned to have been completed at any given time during the life of the project or activity.</a:t>
            </a:r>
          </a:p>
          <a:p>
            <a:pPr algn="just">
              <a:spcBef>
                <a:spcPct val="40000"/>
              </a:spcBef>
            </a:pPr>
            <a:r>
              <a:rPr lang="en-US" sz="2400" dirty="0"/>
              <a:t>Brenda Taylor, Senior Project Manager in South Africa, suggests using this approach for estimating earned value.</a:t>
            </a:r>
          </a:p>
          <a:p>
            <a:pPr algn="just">
              <a:spcBef>
                <a:spcPct val="40000"/>
              </a:spcBef>
            </a:pPr>
            <a:r>
              <a:rPr lang="en-US" sz="2400" dirty="0"/>
              <a:t>For example, suppose the server installation was halfway completed by the end of week 1. The rate of performance would be 50 percent  (50/100) because by the end of week 1, the planned schedule reflects that the task should be 100 percent complete and only 50 percent of that work has been completed.</a:t>
            </a:r>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23482986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7424D1C-51F4-44E2-B70B-A5C51372FEF8}" type="slidenum">
              <a:rPr lang="en-US"/>
              <a:pPr/>
              <a:t>30</a:t>
            </a:fld>
            <a:endParaRPr lang="en-US" dirty="0"/>
          </a:p>
        </p:txBody>
      </p:sp>
      <p:sp>
        <p:nvSpPr>
          <p:cNvPr id="244741" name="Rectangle 5"/>
          <p:cNvSpPr>
            <a:spLocks noGrp="1" noChangeArrowheads="1"/>
          </p:cNvSpPr>
          <p:nvPr>
            <p:ph type="title"/>
          </p:nvPr>
        </p:nvSpPr>
        <p:spPr/>
        <p:txBody>
          <a:bodyPr/>
          <a:lstStyle/>
          <a:p>
            <a:r>
              <a:rPr lang="en-US" dirty="0"/>
              <a:t>Earned Value</a:t>
            </a:r>
            <a:endParaRPr lang="th-TH"/>
          </a:p>
        </p:txBody>
      </p:sp>
      <p:sp>
        <p:nvSpPr>
          <p:cNvPr id="244742" name="Rectangle 6"/>
          <p:cNvSpPr>
            <a:spLocks noGrp="1" noChangeArrowheads="1"/>
          </p:cNvSpPr>
          <p:nvPr>
            <p:ph type="body" idx="1"/>
          </p:nvPr>
        </p:nvSpPr>
        <p:spPr/>
        <p:txBody>
          <a:bodyPr/>
          <a:lstStyle/>
          <a:p>
            <a:r>
              <a:rPr lang="en-US" sz="2400" dirty="0"/>
              <a:t>Suppose you just signed a contract with a consulting firm called </a:t>
            </a:r>
            <a:r>
              <a:rPr lang="en-US" sz="2400" dirty="0" smtClean="0"/>
              <a:t>X, Y, </a:t>
            </a:r>
            <a:r>
              <a:rPr lang="en-US" sz="2400" dirty="0"/>
              <a:t>and </a:t>
            </a:r>
            <a:r>
              <a:rPr lang="en-US" sz="2400" dirty="0" err="1" smtClean="0"/>
              <a:t>Zfor</a:t>
            </a:r>
            <a:r>
              <a:rPr lang="en-US" sz="2400" dirty="0" smtClean="0"/>
              <a:t> </a:t>
            </a:r>
            <a:r>
              <a:rPr lang="en-US" sz="2400" dirty="0"/>
              <a:t>developing an IS.</a:t>
            </a:r>
          </a:p>
          <a:p>
            <a:r>
              <a:rPr lang="en-US" sz="2400" dirty="0"/>
              <a:t>Project Budget, Schedule, Tasks</a:t>
            </a:r>
          </a:p>
          <a:p>
            <a:pPr lvl="1"/>
            <a:r>
              <a:rPr lang="en-US" sz="2200" dirty="0"/>
              <a:t>$40,000</a:t>
            </a:r>
          </a:p>
          <a:p>
            <a:pPr lvl="1"/>
            <a:r>
              <a:rPr lang="en-US" sz="2200" dirty="0"/>
              <a:t>4 months</a:t>
            </a:r>
          </a:p>
          <a:p>
            <a:pPr lvl="1"/>
            <a:r>
              <a:rPr lang="en-US" sz="2200" dirty="0"/>
              <a:t>20 Tasks (evenly divided over 4 months)</a:t>
            </a:r>
          </a:p>
          <a:p>
            <a:pPr lvl="2"/>
            <a:r>
              <a:rPr lang="en-US" sz="2000" dirty="0"/>
              <a:t>$2,000 per task</a:t>
            </a:r>
          </a:p>
          <a:p>
            <a:pPr lvl="2"/>
            <a:r>
              <a:rPr lang="en-US" sz="2000" dirty="0"/>
              <a:t>5 tasks per month</a:t>
            </a:r>
          </a:p>
          <a:p>
            <a:pPr lvl="1"/>
            <a:r>
              <a:rPr lang="en-US" sz="2200" dirty="0"/>
              <a:t>Therefore , you plan to pay $10,000/month. This is called budgeted cost of work scheduled (BCWS).</a:t>
            </a:r>
          </a:p>
          <a:p>
            <a:endParaRPr lang="th-TH" sz="2400" dirty="0"/>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45680233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fld id="{24075B36-B583-461E-89A0-95F7BC887588}" type="slidenum">
              <a:rPr lang="en-US"/>
              <a:pPr/>
              <a:t>31</a:t>
            </a:fld>
            <a:endParaRPr lang="en-US" dirty="0"/>
          </a:p>
        </p:txBody>
      </p:sp>
      <p:sp>
        <p:nvSpPr>
          <p:cNvPr id="247812" name="Rectangle 4"/>
          <p:cNvSpPr>
            <a:spLocks noGrp="1" noChangeArrowheads="1"/>
          </p:cNvSpPr>
          <p:nvPr>
            <p:ph type="title"/>
          </p:nvPr>
        </p:nvSpPr>
        <p:spPr>
          <a:xfrm>
            <a:off x="1069088" y="390104"/>
            <a:ext cx="7772400" cy="1143000"/>
          </a:xfrm>
        </p:spPr>
        <p:txBody>
          <a:bodyPr/>
          <a:lstStyle/>
          <a:p>
            <a:r>
              <a:rPr lang="en-US" sz="4000" dirty="0"/>
              <a:t>Planned Budget-Budgeted Cost of Work Scheduled (</a:t>
            </a:r>
            <a:r>
              <a:rPr lang="en-US" sz="4000" dirty="0" smtClean="0"/>
              <a:t>BCWS)</a:t>
            </a:r>
            <a:endParaRPr lang="th-TH" sz="4000" dirty="0"/>
          </a:p>
        </p:txBody>
      </p:sp>
      <p:pic>
        <p:nvPicPr>
          <p:cNvPr id="247813" name="Picture 5" descr="c09f0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0" y="2087563"/>
            <a:ext cx="4648200" cy="4154487"/>
          </a:xfrm>
          <a:prstGeom prst="rect">
            <a:avLst/>
          </a:prstGeom>
          <a:noFill/>
          <a:extLst>
            <a:ext uri="{909E8E84-426E-40DD-AFC4-6F175D3DCCD1}">
              <a14:hiddenFill xmlns:a14="http://schemas.microsoft.com/office/drawing/2010/main" xmlns="">
                <a:solidFill>
                  <a:srgbClr val="FFFFFF"/>
                </a:solidFill>
              </a14:hiddenFill>
            </a:ext>
          </a:extLst>
        </p:spPr>
      </p:pic>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5110737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p:cNvSpPr>
            <a:spLocks noGrp="1"/>
          </p:cNvSpPr>
          <p:nvPr>
            <p:ph type="sldNum" sz="quarter" idx="10"/>
          </p:nvPr>
        </p:nvSpPr>
        <p:spPr/>
        <p:txBody>
          <a:bodyPr/>
          <a:lstStyle/>
          <a:p>
            <a:fld id="{BE4C7D18-8B31-4DB1-978B-869BBF9F28A3}" type="slidenum">
              <a:rPr lang="en-US"/>
              <a:pPr/>
              <a:t>32</a:t>
            </a:fld>
            <a:endParaRPr lang="en-US" dirty="0"/>
          </a:p>
        </p:txBody>
      </p:sp>
      <p:sp>
        <p:nvSpPr>
          <p:cNvPr id="249858" name="Rectangle 2"/>
          <p:cNvSpPr>
            <a:spLocks noGrp="1" noChangeArrowheads="1"/>
          </p:cNvSpPr>
          <p:nvPr>
            <p:ph type="title"/>
          </p:nvPr>
        </p:nvSpPr>
        <p:spPr/>
        <p:txBody>
          <a:bodyPr/>
          <a:lstStyle/>
          <a:p>
            <a:r>
              <a:rPr lang="en-US" dirty="0"/>
              <a:t>Invoice</a:t>
            </a:r>
            <a:endParaRPr lang="th-TH"/>
          </a:p>
        </p:txBody>
      </p:sp>
      <p:sp>
        <p:nvSpPr>
          <p:cNvPr id="249860" name="Rectangle 4"/>
          <p:cNvSpPr>
            <a:spLocks noChangeArrowheads="1"/>
          </p:cNvSpPr>
          <p:nvPr/>
        </p:nvSpPr>
        <p:spPr bwMode="auto">
          <a:xfrm>
            <a:off x="685800" y="1981200"/>
            <a:ext cx="4419600" cy="32004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spcBef>
                <a:spcPct val="20000"/>
              </a:spcBef>
              <a:buClr>
                <a:srgbClr val="666699"/>
              </a:buClr>
              <a:buFont typeface="Wingdings" panose="05000000000000000000" pitchFamily="2" charset="2"/>
              <a:buChar char="§"/>
              <a:defRPr sz="2400">
                <a:solidFill>
                  <a:schemeClr val="tx1"/>
                </a:solidFill>
                <a:latin typeface="Times New Roman" panose="02020603050405020304" pitchFamily="18" charset="0"/>
              </a:defRPr>
            </a:lvl1pPr>
            <a:lvl2pPr marL="742950" indent="-285750">
              <a:spcBef>
                <a:spcPct val="20000"/>
              </a:spcBef>
              <a:buClr>
                <a:srgbClr val="666699"/>
              </a:buClr>
              <a:buFont typeface="Wingdings" panose="05000000000000000000" pitchFamily="2" charset="2"/>
              <a:buChar char="§"/>
              <a:defRPr sz="2200">
                <a:solidFill>
                  <a:schemeClr val="tx1"/>
                </a:solidFill>
                <a:latin typeface="Times New Roman" panose="02020603050405020304" pitchFamily="18" charset="0"/>
              </a:defRPr>
            </a:lvl2pPr>
            <a:lvl3pPr marL="1143000" indent="-228600">
              <a:spcBef>
                <a:spcPct val="20000"/>
              </a:spcBef>
              <a:buClr>
                <a:srgbClr val="666699"/>
              </a:buClr>
              <a:buFont typeface="Wingdings" panose="05000000000000000000" pitchFamily="2" charset="2"/>
              <a:buChar char="§"/>
              <a:defRPr sz="2000">
                <a:solidFill>
                  <a:schemeClr val="tx1"/>
                </a:solidFill>
                <a:latin typeface="Times New Roman" panose="02020603050405020304" pitchFamily="18" charset="0"/>
              </a:defRPr>
            </a:lvl3pPr>
            <a:lvl4pPr marL="1600200" indent="-228600">
              <a:spcBef>
                <a:spcPct val="20000"/>
              </a:spcBef>
              <a:buClr>
                <a:srgbClr val="666699"/>
              </a:buClr>
              <a:buFont typeface="Wingdings" panose="05000000000000000000" pitchFamily="2" charset="2"/>
              <a:buChar char="§"/>
              <a:defRPr sz="2000">
                <a:solidFill>
                  <a:schemeClr val="tx1"/>
                </a:solidFill>
                <a:latin typeface="Times New Roman" panose="02020603050405020304" pitchFamily="18" charset="0"/>
              </a:defRPr>
            </a:lvl4pPr>
            <a:lvl5pPr marL="2057400" indent="-228600">
              <a:spcBef>
                <a:spcPct val="20000"/>
              </a:spcBef>
              <a:buClr>
                <a:srgbClr val="666699"/>
              </a:buClr>
              <a:buFont typeface="Wingdings" panose="05000000000000000000" pitchFamily="2" charset="2"/>
              <a:buChar char="§"/>
              <a:defRPr>
                <a:solidFill>
                  <a:schemeClr val="tx1"/>
                </a:solidFill>
                <a:latin typeface="Times New Roman" panose="02020603050405020304" pitchFamily="18" charset="0"/>
              </a:defRPr>
            </a:lvl5pPr>
            <a:lvl6pPr marL="2514600" indent="-228600" fontAlgn="base">
              <a:spcBef>
                <a:spcPct val="20000"/>
              </a:spcBef>
              <a:spcAft>
                <a:spcPct val="0"/>
              </a:spcAft>
              <a:buClr>
                <a:srgbClr val="666699"/>
              </a:buClr>
              <a:buFont typeface="Wingdings" panose="05000000000000000000" pitchFamily="2" charset="2"/>
              <a:buChar char="§"/>
              <a:defRPr>
                <a:solidFill>
                  <a:schemeClr val="tx1"/>
                </a:solidFill>
                <a:latin typeface="Times New Roman" panose="02020603050405020304" pitchFamily="18" charset="0"/>
              </a:defRPr>
            </a:lvl6pPr>
            <a:lvl7pPr marL="2971800" indent="-228600" fontAlgn="base">
              <a:spcBef>
                <a:spcPct val="20000"/>
              </a:spcBef>
              <a:spcAft>
                <a:spcPct val="0"/>
              </a:spcAft>
              <a:buClr>
                <a:srgbClr val="666699"/>
              </a:buClr>
              <a:buFont typeface="Wingdings" panose="05000000000000000000" pitchFamily="2" charset="2"/>
              <a:buChar char="§"/>
              <a:defRPr>
                <a:solidFill>
                  <a:schemeClr val="tx1"/>
                </a:solidFill>
                <a:latin typeface="Times New Roman" panose="02020603050405020304" pitchFamily="18" charset="0"/>
              </a:defRPr>
            </a:lvl7pPr>
            <a:lvl8pPr marL="3429000" indent="-228600" fontAlgn="base">
              <a:spcBef>
                <a:spcPct val="20000"/>
              </a:spcBef>
              <a:spcAft>
                <a:spcPct val="0"/>
              </a:spcAft>
              <a:buClr>
                <a:srgbClr val="666699"/>
              </a:buClr>
              <a:buFont typeface="Wingdings" panose="05000000000000000000" pitchFamily="2" charset="2"/>
              <a:buChar char="§"/>
              <a:defRPr>
                <a:solidFill>
                  <a:schemeClr val="tx1"/>
                </a:solidFill>
                <a:latin typeface="Times New Roman" panose="02020603050405020304" pitchFamily="18" charset="0"/>
              </a:defRPr>
            </a:lvl8pPr>
            <a:lvl9pPr marL="3886200" indent="-228600" fontAlgn="base">
              <a:spcBef>
                <a:spcPct val="20000"/>
              </a:spcBef>
              <a:spcAft>
                <a:spcPct val="0"/>
              </a:spcAft>
              <a:buClr>
                <a:srgbClr val="666699"/>
              </a:buClr>
              <a:buFont typeface="Wingdings" panose="05000000000000000000" pitchFamily="2" charset="2"/>
              <a:buChar char="§"/>
              <a:defRPr>
                <a:solidFill>
                  <a:schemeClr val="tx1"/>
                </a:solidFill>
                <a:latin typeface="Times New Roman" panose="02020603050405020304" pitchFamily="18" charset="0"/>
              </a:defRPr>
            </a:lvl9pPr>
          </a:lstStyle>
          <a:p>
            <a:pPr algn="ctr" eaLnBrk="0" hangingPunct="0">
              <a:spcBef>
                <a:spcPct val="50000"/>
              </a:spcBef>
              <a:buClrTx/>
              <a:buFontTx/>
              <a:buNone/>
            </a:pPr>
            <a:r>
              <a:rPr lang="en-US" sz="2800" u="sng" dirty="0">
                <a:latin typeface="Tahoma" panose="020B0604030504040204" pitchFamily="34" charset="0"/>
                <a:cs typeface="Angsana New" panose="02020603050405020304" pitchFamily="18" charset="-34"/>
              </a:rPr>
              <a:t>End of Month 1</a:t>
            </a:r>
          </a:p>
          <a:p>
            <a:pPr algn="ctr" eaLnBrk="0" hangingPunct="0">
              <a:spcBef>
                <a:spcPct val="50000"/>
              </a:spcBef>
              <a:buClrTx/>
              <a:buFontTx/>
              <a:buNone/>
            </a:pPr>
            <a:r>
              <a:rPr lang="en-US" sz="2800" dirty="0" smtClean="0">
                <a:latin typeface="Tahoma" panose="020B0604030504040204" pitchFamily="34" charset="0"/>
                <a:cs typeface="Angsana New" panose="02020603050405020304" pitchFamily="18" charset="-34"/>
              </a:rPr>
              <a:t>X, Y, </a:t>
            </a:r>
            <a:r>
              <a:rPr lang="en-US" sz="2800" dirty="0">
                <a:latin typeface="Tahoma" panose="020B0604030504040204" pitchFamily="34" charset="0"/>
                <a:cs typeface="Angsana New" panose="02020603050405020304" pitchFamily="18" charset="-34"/>
              </a:rPr>
              <a:t>&amp; </a:t>
            </a:r>
            <a:r>
              <a:rPr lang="en-US" sz="2800" dirty="0" smtClean="0">
                <a:latin typeface="Tahoma" panose="020B0604030504040204" pitchFamily="34" charset="0"/>
                <a:cs typeface="Angsana New" panose="02020603050405020304" pitchFamily="18" charset="-34"/>
              </a:rPr>
              <a:t>Z</a:t>
            </a:r>
            <a:endParaRPr lang="en-US" sz="2800" dirty="0">
              <a:latin typeface="Tahoma" panose="020B0604030504040204" pitchFamily="34" charset="0"/>
              <a:cs typeface="Angsana New" panose="02020603050405020304" pitchFamily="18" charset="-34"/>
            </a:endParaRPr>
          </a:p>
          <a:p>
            <a:pPr algn="ctr" eaLnBrk="0" hangingPunct="0">
              <a:spcBef>
                <a:spcPct val="50000"/>
              </a:spcBef>
              <a:buClrTx/>
              <a:buFontTx/>
              <a:buNone/>
            </a:pPr>
            <a:r>
              <a:rPr lang="en-US" sz="2800" dirty="0">
                <a:latin typeface="Tahoma" panose="020B0604030504040204" pitchFamily="34" charset="0"/>
                <a:cs typeface="Angsana New" panose="02020603050405020304" pitchFamily="18" charset="-34"/>
              </a:rPr>
              <a:t>Amount Due: $8,000</a:t>
            </a:r>
          </a:p>
          <a:p>
            <a:pPr algn="ctr" eaLnBrk="0" hangingPunct="0">
              <a:spcBef>
                <a:spcPct val="50000"/>
              </a:spcBef>
              <a:buClrTx/>
              <a:buFontTx/>
              <a:buNone/>
            </a:pPr>
            <a:r>
              <a:rPr lang="en-US" sz="2800" dirty="0">
                <a:latin typeface="Tahoma" panose="020B0604030504040204" pitchFamily="34" charset="0"/>
                <a:cs typeface="Angsana New" panose="02020603050405020304" pitchFamily="18" charset="-34"/>
              </a:rPr>
              <a:t>Payment due immediately!</a:t>
            </a:r>
          </a:p>
          <a:p>
            <a:pPr algn="ctr" eaLnBrk="0" hangingPunct="0">
              <a:spcBef>
                <a:spcPct val="50000"/>
              </a:spcBef>
              <a:buClrTx/>
              <a:buFontTx/>
              <a:buNone/>
            </a:pPr>
            <a:r>
              <a:rPr lang="en-US" sz="2800" dirty="0">
                <a:latin typeface="Tahoma" panose="020B0604030504040204" pitchFamily="34" charset="0"/>
                <a:cs typeface="Angsana New" panose="02020603050405020304" pitchFamily="18" charset="-34"/>
              </a:rPr>
              <a:t>page 1 of 2</a:t>
            </a:r>
            <a:endParaRPr lang="th-TH" dirty="0"/>
          </a:p>
        </p:txBody>
      </p:sp>
      <p:sp>
        <p:nvSpPr>
          <p:cNvPr id="249861" name="Rectangle 5"/>
          <p:cNvSpPr>
            <a:spLocks noChangeArrowheads="1"/>
          </p:cNvSpPr>
          <p:nvPr/>
        </p:nvSpPr>
        <p:spPr bwMode="auto">
          <a:xfrm>
            <a:off x="5715000" y="2667000"/>
            <a:ext cx="2971800" cy="167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20000"/>
              </a:spcBef>
              <a:buClr>
                <a:srgbClr val="666699"/>
              </a:buClr>
              <a:buFont typeface="Wingdings" panose="05000000000000000000" pitchFamily="2" charset="2"/>
              <a:buChar char="§"/>
              <a:defRPr sz="2400">
                <a:solidFill>
                  <a:schemeClr val="tx1"/>
                </a:solidFill>
                <a:latin typeface="Times New Roman" panose="02020603050405020304" pitchFamily="18" charset="0"/>
              </a:defRPr>
            </a:lvl1pPr>
            <a:lvl2pPr marL="755650" indent="-285750">
              <a:spcBef>
                <a:spcPct val="20000"/>
              </a:spcBef>
              <a:buClr>
                <a:srgbClr val="666699"/>
              </a:buClr>
              <a:buFont typeface="Wingdings" panose="05000000000000000000" pitchFamily="2" charset="2"/>
              <a:buChar char="§"/>
              <a:defRPr sz="2200">
                <a:solidFill>
                  <a:schemeClr val="tx1"/>
                </a:solidFill>
                <a:latin typeface="Times New Roman" panose="02020603050405020304" pitchFamily="18" charset="0"/>
              </a:defRPr>
            </a:lvl2pPr>
            <a:lvl3pPr marL="1174750" indent="-228600">
              <a:spcBef>
                <a:spcPct val="20000"/>
              </a:spcBef>
              <a:buClr>
                <a:srgbClr val="666699"/>
              </a:buClr>
              <a:buFont typeface="Wingdings" panose="05000000000000000000" pitchFamily="2" charset="2"/>
              <a:buChar char="§"/>
              <a:defRPr sz="2000">
                <a:solidFill>
                  <a:schemeClr val="tx1"/>
                </a:solidFill>
                <a:latin typeface="Times New Roman" panose="02020603050405020304" pitchFamily="18" charset="0"/>
              </a:defRPr>
            </a:lvl3pPr>
            <a:lvl4pPr marL="1600200" indent="-228600">
              <a:spcBef>
                <a:spcPct val="20000"/>
              </a:spcBef>
              <a:buClr>
                <a:srgbClr val="666699"/>
              </a:buClr>
              <a:buFont typeface="Wingdings" panose="05000000000000000000" pitchFamily="2" charset="2"/>
              <a:buChar char="§"/>
              <a:defRPr sz="2000">
                <a:solidFill>
                  <a:schemeClr val="tx1"/>
                </a:solidFill>
                <a:latin typeface="Times New Roman" panose="02020603050405020304" pitchFamily="18" charset="0"/>
              </a:defRPr>
            </a:lvl4pPr>
            <a:lvl5pPr marL="2057400" indent="-228600">
              <a:spcBef>
                <a:spcPct val="20000"/>
              </a:spcBef>
              <a:buClr>
                <a:srgbClr val="666699"/>
              </a:buClr>
              <a:buFont typeface="Wingdings" panose="05000000000000000000" pitchFamily="2" charset="2"/>
              <a:buChar char="§"/>
              <a:defRPr>
                <a:solidFill>
                  <a:schemeClr val="tx1"/>
                </a:solidFill>
                <a:latin typeface="Times New Roman" panose="02020603050405020304" pitchFamily="18" charset="0"/>
              </a:defRPr>
            </a:lvl5pPr>
            <a:lvl6pPr marL="2514600" indent="-228600" fontAlgn="base">
              <a:spcBef>
                <a:spcPct val="20000"/>
              </a:spcBef>
              <a:spcAft>
                <a:spcPct val="0"/>
              </a:spcAft>
              <a:buClr>
                <a:srgbClr val="666699"/>
              </a:buClr>
              <a:buFont typeface="Wingdings" panose="05000000000000000000" pitchFamily="2" charset="2"/>
              <a:buChar char="§"/>
              <a:defRPr>
                <a:solidFill>
                  <a:schemeClr val="tx1"/>
                </a:solidFill>
                <a:latin typeface="Times New Roman" panose="02020603050405020304" pitchFamily="18" charset="0"/>
              </a:defRPr>
            </a:lvl6pPr>
            <a:lvl7pPr marL="2971800" indent="-228600" fontAlgn="base">
              <a:spcBef>
                <a:spcPct val="20000"/>
              </a:spcBef>
              <a:spcAft>
                <a:spcPct val="0"/>
              </a:spcAft>
              <a:buClr>
                <a:srgbClr val="666699"/>
              </a:buClr>
              <a:buFont typeface="Wingdings" panose="05000000000000000000" pitchFamily="2" charset="2"/>
              <a:buChar char="§"/>
              <a:defRPr>
                <a:solidFill>
                  <a:schemeClr val="tx1"/>
                </a:solidFill>
                <a:latin typeface="Times New Roman" panose="02020603050405020304" pitchFamily="18" charset="0"/>
              </a:defRPr>
            </a:lvl7pPr>
            <a:lvl8pPr marL="3429000" indent="-228600" fontAlgn="base">
              <a:spcBef>
                <a:spcPct val="20000"/>
              </a:spcBef>
              <a:spcAft>
                <a:spcPct val="0"/>
              </a:spcAft>
              <a:buClr>
                <a:srgbClr val="666699"/>
              </a:buClr>
              <a:buFont typeface="Wingdings" panose="05000000000000000000" pitchFamily="2" charset="2"/>
              <a:buChar char="§"/>
              <a:defRPr>
                <a:solidFill>
                  <a:schemeClr val="tx1"/>
                </a:solidFill>
                <a:latin typeface="Times New Roman" panose="02020603050405020304" pitchFamily="18" charset="0"/>
              </a:defRPr>
            </a:lvl8pPr>
            <a:lvl9pPr marL="3886200" indent="-228600" fontAlgn="base">
              <a:spcBef>
                <a:spcPct val="20000"/>
              </a:spcBef>
              <a:spcAft>
                <a:spcPct val="0"/>
              </a:spcAft>
              <a:buClr>
                <a:srgbClr val="666699"/>
              </a:buClr>
              <a:buFont typeface="Wingdings" panose="05000000000000000000" pitchFamily="2" charset="2"/>
              <a:buChar char="§"/>
              <a:defRPr>
                <a:solidFill>
                  <a:schemeClr val="tx1"/>
                </a:solidFill>
                <a:latin typeface="Times New Roman" panose="02020603050405020304" pitchFamily="18" charset="0"/>
              </a:defRPr>
            </a:lvl9pPr>
          </a:lstStyle>
          <a:p>
            <a:pPr>
              <a:lnSpc>
                <a:spcPct val="90000"/>
              </a:lnSpc>
              <a:buFont typeface="Wingdings" panose="05000000000000000000" pitchFamily="2" charset="2"/>
              <a:buNone/>
            </a:pPr>
            <a:r>
              <a:rPr lang="en-US" sz="2800" b="1" dirty="0"/>
              <a:t>Actual Cost of Work Performances (ACWP)</a:t>
            </a:r>
            <a:endParaRPr lang="th-TH" sz="2800" b="1"/>
          </a:p>
        </p:txBody>
      </p:sp>
      <p:sp>
        <p:nvSpPr>
          <p:cNvPr id="249862" name="AutoShape 6"/>
          <p:cNvSpPr>
            <a:spLocks noChangeArrowheads="1"/>
          </p:cNvSpPr>
          <p:nvPr/>
        </p:nvSpPr>
        <p:spPr bwMode="auto">
          <a:xfrm>
            <a:off x="5257800" y="3276600"/>
            <a:ext cx="457200" cy="457200"/>
          </a:xfrm>
          <a:prstGeom prst="rightArrow">
            <a:avLst>
              <a:gd name="adj1" fmla="val 50000"/>
              <a:gd name="adj2" fmla="val 25000"/>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24182462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2"/>
          <p:cNvSpPr>
            <a:spLocks noGrp="1"/>
          </p:cNvSpPr>
          <p:nvPr>
            <p:ph type="sldNum" sz="quarter" idx="10"/>
          </p:nvPr>
        </p:nvSpPr>
        <p:spPr/>
        <p:txBody>
          <a:bodyPr/>
          <a:lstStyle/>
          <a:p>
            <a:fld id="{7B570A3C-E963-4CEC-8B0A-B2CBB2BA1A0F}" type="slidenum">
              <a:rPr lang="en-US"/>
              <a:pPr/>
              <a:t>33</a:t>
            </a:fld>
            <a:endParaRPr lang="en-US" dirty="0"/>
          </a:p>
        </p:txBody>
      </p:sp>
      <p:sp>
        <p:nvSpPr>
          <p:cNvPr id="251906" name="Rectangle 2"/>
          <p:cNvSpPr>
            <a:spLocks noGrp="1" noChangeArrowheads="1"/>
          </p:cNvSpPr>
          <p:nvPr>
            <p:ph type="title"/>
          </p:nvPr>
        </p:nvSpPr>
        <p:spPr/>
        <p:txBody>
          <a:bodyPr/>
          <a:lstStyle/>
          <a:p>
            <a:r>
              <a:rPr lang="en-US" dirty="0"/>
              <a:t>BCWS Versus ACWP</a:t>
            </a:r>
            <a:endParaRPr lang="th-TH"/>
          </a:p>
        </p:txBody>
      </p:sp>
      <p:sp>
        <p:nvSpPr>
          <p:cNvPr id="251908" name="Rectangle 4"/>
          <p:cNvSpPr>
            <a:spLocks noChangeArrowheads="1"/>
          </p:cNvSpPr>
          <p:nvPr/>
        </p:nvSpPr>
        <p:spPr bwMode="auto">
          <a:xfrm>
            <a:off x="5334000" y="2895600"/>
            <a:ext cx="3200400" cy="129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20000"/>
              </a:spcBef>
              <a:buClr>
                <a:srgbClr val="666699"/>
              </a:buClr>
              <a:buFont typeface="Wingdings" panose="05000000000000000000" pitchFamily="2" charset="2"/>
              <a:buChar char="§"/>
              <a:defRPr sz="2400">
                <a:solidFill>
                  <a:schemeClr val="tx1"/>
                </a:solidFill>
                <a:latin typeface="Times New Roman" panose="02020603050405020304" pitchFamily="18" charset="0"/>
              </a:defRPr>
            </a:lvl1pPr>
            <a:lvl2pPr marL="755650" indent="-285750">
              <a:spcBef>
                <a:spcPct val="20000"/>
              </a:spcBef>
              <a:buClr>
                <a:srgbClr val="666699"/>
              </a:buClr>
              <a:buFont typeface="Wingdings" panose="05000000000000000000" pitchFamily="2" charset="2"/>
              <a:buChar char="§"/>
              <a:defRPr sz="2200">
                <a:solidFill>
                  <a:schemeClr val="tx1"/>
                </a:solidFill>
                <a:latin typeface="Times New Roman" panose="02020603050405020304" pitchFamily="18" charset="0"/>
              </a:defRPr>
            </a:lvl2pPr>
            <a:lvl3pPr marL="1174750" indent="-228600">
              <a:spcBef>
                <a:spcPct val="20000"/>
              </a:spcBef>
              <a:buClr>
                <a:srgbClr val="666699"/>
              </a:buClr>
              <a:buFont typeface="Wingdings" panose="05000000000000000000" pitchFamily="2" charset="2"/>
              <a:buChar char="§"/>
              <a:defRPr sz="2000">
                <a:solidFill>
                  <a:schemeClr val="tx1"/>
                </a:solidFill>
                <a:latin typeface="Times New Roman" panose="02020603050405020304" pitchFamily="18" charset="0"/>
              </a:defRPr>
            </a:lvl3pPr>
            <a:lvl4pPr marL="1600200" indent="-228600">
              <a:spcBef>
                <a:spcPct val="20000"/>
              </a:spcBef>
              <a:buClr>
                <a:srgbClr val="666699"/>
              </a:buClr>
              <a:buFont typeface="Wingdings" panose="05000000000000000000" pitchFamily="2" charset="2"/>
              <a:buChar char="§"/>
              <a:defRPr sz="2000">
                <a:solidFill>
                  <a:schemeClr val="tx1"/>
                </a:solidFill>
                <a:latin typeface="Times New Roman" panose="02020603050405020304" pitchFamily="18" charset="0"/>
              </a:defRPr>
            </a:lvl4pPr>
            <a:lvl5pPr marL="2057400" indent="-228600">
              <a:spcBef>
                <a:spcPct val="20000"/>
              </a:spcBef>
              <a:buClr>
                <a:srgbClr val="666699"/>
              </a:buClr>
              <a:buFont typeface="Wingdings" panose="05000000000000000000" pitchFamily="2" charset="2"/>
              <a:buChar char="§"/>
              <a:defRPr>
                <a:solidFill>
                  <a:schemeClr val="tx1"/>
                </a:solidFill>
                <a:latin typeface="Times New Roman" panose="02020603050405020304" pitchFamily="18" charset="0"/>
              </a:defRPr>
            </a:lvl5pPr>
            <a:lvl6pPr marL="2514600" indent="-228600" fontAlgn="base">
              <a:spcBef>
                <a:spcPct val="20000"/>
              </a:spcBef>
              <a:spcAft>
                <a:spcPct val="0"/>
              </a:spcAft>
              <a:buClr>
                <a:srgbClr val="666699"/>
              </a:buClr>
              <a:buFont typeface="Wingdings" panose="05000000000000000000" pitchFamily="2" charset="2"/>
              <a:buChar char="§"/>
              <a:defRPr>
                <a:solidFill>
                  <a:schemeClr val="tx1"/>
                </a:solidFill>
                <a:latin typeface="Times New Roman" panose="02020603050405020304" pitchFamily="18" charset="0"/>
              </a:defRPr>
            </a:lvl6pPr>
            <a:lvl7pPr marL="2971800" indent="-228600" fontAlgn="base">
              <a:spcBef>
                <a:spcPct val="20000"/>
              </a:spcBef>
              <a:spcAft>
                <a:spcPct val="0"/>
              </a:spcAft>
              <a:buClr>
                <a:srgbClr val="666699"/>
              </a:buClr>
              <a:buFont typeface="Wingdings" panose="05000000000000000000" pitchFamily="2" charset="2"/>
              <a:buChar char="§"/>
              <a:defRPr>
                <a:solidFill>
                  <a:schemeClr val="tx1"/>
                </a:solidFill>
                <a:latin typeface="Times New Roman" panose="02020603050405020304" pitchFamily="18" charset="0"/>
              </a:defRPr>
            </a:lvl7pPr>
            <a:lvl8pPr marL="3429000" indent="-228600" fontAlgn="base">
              <a:spcBef>
                <a:spcPct val="20000"/>
              </a:spcBef>
              <a:spcAft>
                <a:spcPct val="0"/>
              </a:spcAft>
              <a:buClr>
                <a:srgbClr val="666699"/>
              </a:buClr>
              <a:buFont typeface="Wingdings" panose="05000000000000000000" pitchFamily="2" charset="2"/>
              <a:buChar char="§"/>
              <a:defRPr>
                <a:solidFill>
                  <a:schemeClr val="tx1"/>
                </a:solidFill>
                <a:latin typeface="Times New Roman" panose="02020603050405020304" pitchFamily="18" charset="0"/>
              </a:defRPr>
            </a:lvl8pPr>
            <a:lvl9pPr marL="3886200" indent="-228600" fontAlgn="base">
              <a:spcBef>
                <a:spcPct val="20000"/>
              </a:spcBef>
              <a:spcAft>
                <a:spcPct val="0"/>
              </a:spcAft>
              <a:buClr>
                <a:srgbClr val="666699"/>
              </a:buClr>
              <a:buFont typeface="Wingdings" panose="05000000000000000000" pitchFamily="2" charset="2"/>
              <a:buChar char="§"/>
              <a:defRPr>
                <a:solidFill>
                  <a:schemeClr val="tx1"/>
                </a:solidFill>
                <a:latin typeface="Times New Roman" panose="02020603050405020304" pitchFamily="18" charset="0"/>
              </a:defRPr>
            </a:lvl9pPr>
          </a:lstStyle>
          <a:p>
            <a:pPr>
              <a:lnSpc>
                <a:spcPct val="90000"/>
              </a:lnSpc>
              <a:buFont typeface="Wingdings" panose="05000000000000000000" pitchFamily="2" charset="2"/>
              <a:buNone/>
            </a:pPr>
            <a:r>
              <a:rPr lang="en-US" sz="2800" b="1" dirty="0">
                <a:solidFill>
                  <a:srgbClr val="006600"/>
                </a:solidFill>
              </a:rPr>
              <a:t>Is your project ahead of budget $2,000 ?</a:t>
            </a:r>
            <a:endParaRPr lang="th-TH" sz="2800" b="1">
              <a:solidFill>
                <a:srgbClr val="006600"/>
              </a:solidFill>
            </a:endParaRPr>
          </a:p>
        </p:txBody>
      </p:sp>
      <p:pic>
        <p:nvPicPr>
          <p:cNvPr id="251909" name="Picture 5" descr="c09f0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1000" y="1981200"/>
            <a:ext cx="4724400" cy="403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16173395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p:cNvSpPr>
            <a:spLocks noGrp="1"/>
          </p:cNvSpPr>
          <p:nvPr>
            <p:ph type="sldNum" sz="quarter" idx="10"/>
          </p:nvPr>
        </p:nvSpPr>
        <p:spPr/>
        <p:txBody>
          <a:bodyPr/>
          <a:lstStyle/>
          <a:p>
            <a:fld id="{E4A8145C-838F-4329-8260-AF7E6091DF84}" type="slidenum">
              <a:rPr lang="en-US"/>
              <a:pPr/>
              <a:t>34</a:t>
            </a:fld>
            <a:endParaRPr lang="en-US" dirty="0"/>
          </a:p>
        </p:txBody>
      </p:sp>
      <p:sp>
        <p:nvSpPr>
          <p:cNvPr id="253954" name="Rectangle 2"/>
          <p:cNvSpPr>
            <a:spLocks noGrp="1" noChangeArrowheads="1"/>
          </p:cNvSpPr>
          <p:nvPr>
            <p:ph type="title"/>
          </p:nvPr>
        </p:nvSpPr>
        <p:spPr/>
        <p:txBody>
          <a:bodyPr/>
          <a:lstStyle/>
          <a:p>
            <a:r>
              <a:rPr lang="en-US" dirty="0"/>
              <a:t>Invoice</a:t>
            </a:r>
            <a:endParaRPr lang="th-TH"/>
          </a:p>
        </p:txBody>
      </p:sp>
      <p:sp>
        <p:nvSpPr>
          <p:cNvPr id="253956" name="Rectangle 4"/>
          <p:cNvSpPr>
            <a:spLocks noChangeArrowheads="1"/>
          </p:cNvSpPr>
          <p:nvPr/>
        </p:nvSpPr>
        <p:spPr bwMode="auto">
          <a:xfrm>
            <a:off x="685800" y="1524000"/>
            <a:ext cx="3810000" cy="3124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spcBef>
                <a:spcPct val="20000"/>
              </a:spcBef>
              <a:buClr>
                <a:srgbClr val="666699"/>
              </a:buClr>
              <a:buFont typeface="Wingdings" panose="05000000000000000000" pitchFamily="2" charset="2"/>
              <a:buChar char="§"/>
              <a:defRPr sz="2400">
                <a:solidFill>
                  <a:schemeClr val="tx1"/>
                </a:solidFill>
                <a:latin typeface="Times New Roman" panose="02020603050405020304" pitchFamily="18" charset="0"/>
              </a:defRPr>
            </a:lvl1pPr>
            <a:lvl2pPr marL="742950" indent="-285750">
              <a:spcBef>
                <a:spcPct val="20000"/>
              </a:spcBef>
              <a:buClr>
                <a:srgbClr val="666699"/>
              </a:buClr>
              <a:buFont typeface="Wingdings" panose="05000000000000000000" pitchFamily="2" charset="2"/>
              <a:buChar char="§"/>
              <a:defRPr sz="2200">
                <a:solidFill>
                  <a:schemeClr val="tx1"/>
                </a:solidFill>
                <a:latin typeface="Times New Roman" panose="02020603050405020304" pitchFamily="18" charset="0"/>
              </a:defRPr>
            </a:lvl2pPr>
            <a:lvl3pPr marL="1143000" indent="-228600">
              <a:spcBef>
                <a:spcPct val="20000"/>
              </a:spcBef>
              <a:buClr>
                <a:srgbClr val="666699"/>
              </a:buClr>
              <a:buFont typeface="Wingdings" panose="05000000000000000000" pitchFamily="2" charset="2"/>
              <a:buChar char="§"/>
              <a:defRPr sz="2000">
                <a:solidFill>
                  <a:schemeClr val="tx1"/>
                </a:solidFill>
                <a:latin typeface="Times New Roman" panose="02020603050405020304" pitchFamily="18" charset="0"/>
              </a:defRPr>
            </a:lvl3pPr>
            <a:lvl4pPr marL="1600200" indent="-228600">
              <a:spcBef>
                <a:spcPct val="20000"/>
              </a:spcBef>
              <a:buClr>
                <a:srgbClr val="666699"/>
              </a:buClr>
              <a:buFont typeface="Wingdings" panose="05000000000000000000" pitchFamily="2" charset="2"/>
              <a:buChar char="§"/>
              <a:defRPr sz="2000">
                <a:solidFill>
                  <a:schemeClr val="tx1"/>
                </a:solidFill>
                <a:latin typeface="Times New Roman" panose="02020603050405020304" pitchFamily="18" charset="0"/>
              </a:defRPr>
            </a:lvl4pPr>
            <a:lvl5pPr marL="2057400" indent="-228600">
              <a:spcBef>
                <a:spcPct val="20000"/>
              </a:spcBef>
              <a:buClr>
                <a:srgbClr val="666699"/>
              </a:buClr>
              <a:buFont typeface="Wingdings" panose="05000000000000000000" pitchFamily="2" charset="2"/>
              <a:buChar char="§"/>
              <a:defRPr>
                <a:solidFill>
                  <a:schemeClr val="tx1"/>
                </a:solidFill>
                <a:latin typeface="Times New Roman" panose="02020603050405020304" pitchFamily="18" charset="0"/>
              </a:defRPr>
            </a:lvl5pPr>
            <a:lvl6pPr marL="2514600" indent="-228600" fontAlgn="base">
              <a:spcBef>
                <a:spcPct val="20000"/>
              </a:spcBef>
              <a:spcAft>
                <a:spcPct val="0"/>
              </a:spcAft>
              <a:buClr>
                <a:srgbClr val="666699"/>
              </a:buClr>
              <a:buFont typeface="Wingdings" panose="05000000000000000000" pitchFamily="2" charset="2"/>
              <a:buChar char="§"/>
              <a:defRPr>
                <a:solidFill>
                  <a:schemeClr val="tx1"/>
                </a:solidFill>
                <a:latin typeface="Times New Roman" panose="02020603050405020304" pitchFamily="18" charset="0"/>
              </a:defRPr>
            </a:lvl6pPr>
            <a:lvl7pPr marL="2971800" indent="-228600" fontAlgn="base">
              <a:spcBef>
                <a:spcPct val="20000"/>
              </a:spcBef>
              <a:spcAft>
                <a:spcPct val="0"/>
              </a:spcAft>
              <a:buClr>
                <a:srgbClr val="666699"/>
              </a:buClr>
              <a:buFont typeface="Wingdings" panose="05000000000000000000" pitchFamily="2" charset="2"/>
              <a:buChar char="§"/>
              <a:defRPr>
                <a:solidFill>
                  <a:schemeClr val="tx1"/>
                </a:solidFill>
                <a:latin typeface="Times New Roman" panose="02020603050405020304" pitchFamily="18" charset="0"/>
              </a:defRPr>
            </a:lvl7pPr>
            <a:lvl8pPr marL="3429000" indent="-228600" fontAlgn="base">
              <a:spcBef>
                <a:spcPct val="20000"/>
              </a:spcBef>
              <a:spcAft>
                <a:spcPct val="0"/>
              </a:spcAft>
              <a:buClr>
                <a:srgbClr val="666699"/>
              </a:buClr>
              <a:buFont typeface="Wingdings" panose="05000000000000000000" pitchFamily="2" charset="2"/>
              <a:buChar char="§"/>
              <a:defRPr>
                <a:solidFill>
                  <a:schemeClr val="tx1"/>
                </a:solidFill>
                <a:latin typeface="Times New Roman" panose="02020603050405020304" pitchFamily="18" charset="0"/>
              </a:defRPr>
            </a:lvl8pPr>
            <a:lvl9pPr marL="3886200" indent="-228600" fontAlgn="base">
              <a:spcBef>
                <a:spcPct val="20000"/>
              </a:spcBef>
              <a:spcAft>
                <a:spcPct val="0"/>
              </a:spcAft>
              <a:buClr>
                <a:srgbClr val="666699"/>
              </a:buClr>
              <a:buFont typeface="Wingdings" panose="05000000000000000000" pitchFamily="2" charset="2"/>
              <a:buChar char="§"/>
              <a:defRPr>
                <a:solidFill>
                  <a:schemeClr val="tx1"/>
                </a:solidFill>
                <a:latin typeface="Times New Roman" panose="02020603050405020304" pitchFamily="18" charset="0"/>
              </a:defRPr>
            </a:lvl9pPr>
          </a:lstStyle>
          <a:p>
            <a:pPr algn="ctr" eaLnBrk="0" hangingPunct="0">
              <a:lnSpc>
                <a:spcPct val="80000"/>
              </a:lnSpc>
              <a:spcBef>
                <a:spcPct val="50000"/>
              </a:spcBef>
              <a:buClrTx/>
              <a:buFontTx/>
              <a:buNone/>
            </a:pPr>
            <a:r>
              <a:rPr lang="en-US" dirty="0" smtClean="0"/>
              <a:t>X, Y, </a:t>
            </a:r>
            <a:r>
              <a:rPr lang="en-US" dirty="0"/>
              <a:t>&amp; </a:t>
            </a:r>
            <a:r>
              <a:rPr lang="en-US" dirty="0" smtClean="0"/>
              <a:t>Z</a:t>
            </a:r>
            <a:endParaRPr lang="en-US" dirty="0"/>
          </a:p>
          <a:p>
            <a:pPr algn="ctr" eaLnBrk="0" hangingPunct="0">
              <a:lnSpc>
                <a:spcPct val="80000"/>
              </a:lnSpc>
              <a:spcBef>
                <a:spcPct val="50000"/>
              </a:spcBef>
              <a:buClrTx/>
              <a:buFontTx/>
              <a:buNone/>
            </a:pPr>
            <a:r>
              <a:rPr lang="en-US" u="sng" dirty="0"/>
              <a:t>Work Completed for Month 1</a:t>
            </a:r>
          </a:p>
          <a:p>
            <a:pPr algn="ctr" eaLnBrk="0" hangingPunct="0">
              <a:lnSpc>
                <a:spcPct val="80000"/>
              </a:lnSpc>
              <a:spcBef>
                <a:spcPct val="50000"/>
              </a:spcBef>
              <a:buClrTx/>
              <a:buFontTx/>
              <a:buNone/>
            </a:pPr>
            <a:r>
              <a:rPr lang="en-US" dirty="0"/>
              <a:t>Task A - $2,000</a:t>
            </a:r>
          </a:p>
          <a:p>
            <a:pPr algn="ctr" eaLnBrk="0" hangingPunct="0">
              <a:lnSpc>
                <a:spcPct val="80000"/>
              </a:lnSpc>
              <a:spcBef>
                <a:spcPct val="50000"/>
              </a:spcBef>
              <a:buClrTx/>
              <a:buFontTx/>
              <a:buNone/>
            </a:pPr>
            <a:r>
              <a:rPr lang="en-US" dirty="0"/>
              <a:t>Task B - $3,000</a:t>
            </a:r>
          </a:p>
          <a:p>
            <a:pPr algn="ctr" eaLnBrk="0" hangingPunct="0">
              <a:lnSpc>
                <a:spcPct val="80000"/>
              </a:lnSpc>
              <a:spcBef>
                <a:spcPct val="50000"/>
              </a:spcBef>
              <a:buClrTx/>
              <a:buFontTx/>
              <a:buNone/>
            </a:pPr>
            <a:r>
              <a:rPr lang="en-US" dirty="0"/>
              <a:t>Task C - $3,000</a:t>
            </a:r>
          </a:p>
          <a:p>
            <a:pPr algn="ctr" eaLnBrk="0" hangingPunct="0">
              <a:lnSpc>
                <a:spcPct val="80000"/>
              </a:lnSpc>
              <a:spcBef>
                <a:spcPct val="50000"/>
              </a:spcBef>
              <a:buClrTx/>
              <a:buFontTx/>
              <a:buNone/>
            </a:pPr>
            <a:r>
              <a:rPr lang="en-US" dirty="0"/>
              <a:t>page 2 of 2</a:t>
            </a:r>
            <a:endParaRPr lang="th-TH" sz="2000" dirty="0"/>
          </a:p>
        </p:txBody>
      </p:sp>
      <p:sp>
        <p:nvSpPr>
          <p:cNvPr id="253957" name="Rectangle 5"/>
          <p:cNvSpPr>
            <a:spLocks noChangeArrowheads="1"/>
          </p:cNvSpPr>
          <p:nvPr/>
        </p:nvSpPr>
        <p:spPr bwMode="auto">
          <a:xfrm>
            <a:off x="5181600" y="1524000"/>
            <a:ext cx="3429000" cy="990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a:spcBef>
                <a:spcPct val="20000"/>
              </a:spcBef>
              <a:buClr>
                <a:srgbClr val="666699"/>
              </a:buClr>
              <a:buFont typeface="Wingdings" panose="05000000000000000000" pitchFamily="2" charset="2"/>
              <a:buChar char="§"/>
              <a:defRPr sz="2400">
                <a:solidFill>
                  <a:schemeClr val="tx1"/>
                </a:solidFill>
                <a:latin typeface="Times New Roman" panose="02020603050405020304" pitchFamily="18" charset="0"/>
              </a:defRPr>
            </a:lvl1pPr>
            <a:lvl2pPr marL="755650" indent="-285750">
              <a:spcBef>
                <a:spcPct val="20000"/>
              </a:spcBef>
              <a:buClr>
                <a:srgbClr val="666699"/>
              </a:buClr>
              <a:buFont typeface="Wingdings" panose="05000000000000000000" pitchFamily="2" charset="2"/>
              <a:buChar char="§"/>
              <a:defRPr sz="2200">
                <a:solidFill>
                  <a:schemeClr val="tx1"/>
                </a:solidFill>
                <a:latin typeface="Times New Roman" panose="02020603050405020304" pitchFamily="18" charset="0"/>
              </a:defRPr>
            </a:lvl2pPr>
            <a:lvl3pPr marL="1174750" indent="-228600">
              <a:spcBef>
                <a:spcPct val="20000"/>
              </a:spcBef>
              <a:buClr>
                <a:srgbClr val="666699"/>
              </a:buClr>
              <a:buFont typeface="Wingdings" panose="05000000000000000000" pitchFamily="2" charset="2"/>
              <a:buChar char="§"/>
              <a:defRPr sz="2000">
                <a:solidFill>
                  <a:schemeClr val="tx1"/>
                </a:solidFill>
                <a:latin typeface="Times New Roman" panose="02020603050405020304" pitchFamily="18" charset="0"/>
              </a:defRPr>
            </a:lvl3pPr>
            <a:lvl4pPr marL="1600200" indent="-228600">
              <a:spcBef>
                <a:spcPct val="20000"/>
              </a:spcBef>
              <a:buClr>
                <a:srgbClr val="666699"/>
              </a:buClr>
              <a:buFont typeface="Wingdings" panose="05000000000000000000" pitchFamily="2" charset="2"/>
              <a:buChar char="§"/>
              <a:defRPr sz="2000">
                <a:solidFill>
                  <a:schemeClr val="tx1"/>
                </a:solidFill>
                <a:latin typeface="Times New Roman" panose="02020603050405020304" pitchFamily="18" charset="0"/>
              </a:defRPr>
            </a:lvl4pPr>
            <a:lvl5pPr marL="2057400" indent="-228600">
              <a:spcBef>
                <a:spcPct val="20000"/>
              </a:spcBef>
              <a:buClr>
                <a:srgbClr val="666699"/>
              </a:buClr>
              <a:buFont typeface="Wingdings" panose="05000000000000000000" pitchFamily="2" charset="2"/>
              <a:buChar char="§"/>
              <a:defRPr>
                <a:solidFill>
                  <a:schemeClr val="tx1"/>
                </a:solidFill>
                <a:latin typeface="Times New Roman" panose="02020603050405020304" pitchFamily="18" charset="0"/>
              </a:defRPr>
            </a:lvl5pPr>
            <a:lvl6pPr marL="2514600" indent="-228600" fontAlgn="base">
              <a:spcBef>
                <a:spcPct val="20000"/>
              </a:spcBef>
              <a:spcAft>
                <a:spcPct val="0"/>
              </a:spcAft>
              <a:buClr>
                <a:srgbClr val="666699"/>
              </a:buClr>
              <a:buFont typeface="Wingdings" panose="05000000000000000000" pitchFamily="2" charset="2"/>
              <a:buChar char="§"/>
              <a:defRPr>
                <a:solidFill>
                  <a:schemeClr val="tx1"/>
                </a:solidFill>
                <a:latin typeface="Times New Roman" panose="02020603050405020304" pitchFamily="18" charset="0"/>
              </a:defRPr>
            </a:lvl6pPr>
            <a:lvl7pPr marL="2971800" indent="-228600" fontAlgn="base">
              <a:spcBef>
                <a:spcPct val="20000"/>
              </a:spcBef>
              <a:spcAft>
                <a:spcPct val="0"/>
              </a:spcAft>
              <a:buClr>
                <a:srgbClr val="666699"/>
              </a:buClr>
              <a:buFont typeface="Wingdings" panose="05000000000000000000" pitchFamily="2" charset="2"/>
              <a:buChar char="§"/>
              <a:defRPr>
                <a:solidFill>
                  <a:schemeClr val="tx1"/>
                </a:solidFill>
                <a:latin typeface="Times New Roman" panose="02020603050405020304" pitchFamily="18" charset="0"/>
              </a:defRPr>
            </a:lvl7pPr>
            <a:lvl8pPr marL="3429000" indent="-228600" fontAlgn="base">
              <a:spcBef>
                <a:spcPct val="20000"/>
              </a:spcBef>
              <a:spcAft>
                <a:spcPct val="0"/>
              </a:spcAft>
              <a:buClr>
                <a:srgbClr val="666699"/>
              </a:buClr>
              <a:buFont typeface="Wingdings" panose="05000000000000000000" pitchFamily="2" charset="2"/>
              <a:buChar char="§"/>
              <a:defRPr>
                <a:solidFill>
                  <a:schemeClr val="tx1"/>
                </a:solidFill>
                <a:latin typeface="Times New Roman" panose="02020603050405020304" pitchFamily="18" charset="0"/>
              </a:defRPr>
            </a:lvl8pPr>
            <a:lvl9pPr marL="3886200" indent="-228600" fontAlgn="base">
              <a:spcBef>
                <a:spcPct val="20000"/>
              </a:spcBef>
              <a:spcAft>
                <a:spcPct val="0"/>
              </a:spcAft>
              <a:buClr>
                <a:srgbClr val="666699"/>
              </a:buClr>
              <a:buFont typeface="Wingdings" panose="05000000000000000000" pitchFamily="2" charset="2"/>
              <a:buChar char="§"/>
              <a:defRPr>
                <a:solidFill>
                  <a:schemeClr val="tx1"/>
                </a:solidFill>
                <a:latin typeface="Times New Roman" panose="02020603050405020304" pitchFamily="18" charset="0"/>
              </a:defRPr>
            </a:lvl9pPr>
          </a:lstStyle>
          <a:p>
            <a:pPr algn="ctr">
              <a:buFont typeface="Wingdings" panose="05000000000000000000" pitchFamily="2" charset="2"/>
              <a:buNone/>
            </a:pPr>
            <a:r>
              <a:rPr lang="en-US" sz="2800" b="1" dirty="0">
                <a:solidFill>
                  <a:srgbClr val="CC3399"/>
                </a:solidFill>
              </a:rPr>
              <a:t>Complete only 3 from 5 tasks</a:t>
            </a:r>
            <a:endParaRPr lang="th-TH" sz="2800" b="1">
              <a:solidFill>
                <a:srgbClr val="CC3399"/>
              </a:solidFill>
            </a:endParaRPr>
          </a:p>
        </p:txBody>
      </p:sp>
      <p:sp>
        <p:nvSpPr>
          <p:cNvPr id="253958" name="AutoShape 6"/>
          <p:cNvSpPr>
            <a:spLocks noChangeArrowheads="1"/>
          </p:cNvSpPr>
          <p:nvPr/>
        </p:nvSpPr>
        <p:spPr bwMode="auto">
          <a:xfrm>
            <a:off x="4648200" y="1981200"/>
            <a:ext cx="533400" cy="304800"/>
          </a:xfrm>
          <a:prstGeom prst="rightArrow">
            <a:avLst>
              <a:gd name="adj1" fmla="val 50000"/>
              <a:gd name="adj2" fmla="val 43750"/>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sp>
        <p:nvSpPr>
          <p:cNvPr id="253959" name="Text Box 7"/>
          <p:cNvSpPr txBox="1">
            <a:spLocks noChangeArrowheads="1"/>
          </p:cNvSpPr>
          <p:nvPr/>
        </p:nvSpPr>
        <p:spPr bwMode="auto">
          <a:xfrm>
            <a:off x="5105400" y="3124200"/>
            <a:ext cx="3429000" cy="180975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2800" b="1" dirty="0">
                <a:solidFill>
                  <a:srgbClr val="FF3300"/>
                </a:solidFill>
                <a:latin typeface="Arial" panose="020B0604020202020204" pitchFamily="34" charset="0"/>
                <a:cs typeface="Arial" panose="020B0604020202020204" pitchFamily="34" charset="0"/>
              </a:rPr>
              <a:t>Spent $8,000 to achieve only $6,000 of actual work</a:t>
            </a:r>
            <a:endParaRPr lang="th-TH" sz="2800" b="1">
              <a:solidFill>
                <a:srgbClr val="FF3300"/>
              </a:solidFill>
              <a:latin typeface="Arial" panose="020B0604020202020204" pitchFamily="34" charset="0"/>
              <a:cs typeface="Arial" panose="020B0604020202020204" pitchFamily="34" charset="0"/>
            </a:endParaRPr>
          </a:p>
        </p:txBody>
      </p:sp>
      <p:sp>
        <p:nvSpPr>
          <p:cNvPr id="253960" name="AutoShape 8"/>
          <p:cNvSpPr>
            <a:spLocks noChangeArrowheads="1"/>
          </p:cNvSpPr>
          <p:nvPr/>
        </p:nvSpPr>
        <p:spPr bwMode="auto">
          <a:xfrm>
            <a:off x="6629400" y="2590800"/>
            <a:ext cx="304800" cy="533400"/>
          </a:xfrm>
          <a:prstGeom prst="downArrow">
            <a:avLst>
              <a:gd name="adj1" fmla="val 50000"/>
              <a:gd name="adj2" fmla="val 43750"/>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sp>
        <p:nvSpPr>
          <p:cNvPr id="253961" name="Text Box 9"/>
          <p:cNvSpPr txBox="1">
            <a:spLocks noChangeArrowheads="1"/>
          </p:cNvSpPr>
          <p:nvPr/>
        </p:nvSpPr>
        <p:spPr bwMode="auto">
          <a:xfrm>
            <a:off x="4800600" y="5562600"/>
            <a:ext cx="3833813" cy="528638"/>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800" b="1" dirty="0">
                <a:solidFill>
                  <a:srgbClr val="00CC00"/>
                </a:solidFill>
                <a:latin typeface="Arial" panose="020B0604020202020204" pitchFamily="34" charset="0"/>
                <a:cs typeface="Arial" panose="020B0604020202020204" pitchFamily="34" charset="0"/>
              </a:rPr>
              <a:t>6,000 is Earned Value</a:t>
            </a:r>
            <a:endParaRPr lang="th-TH" sz="2800" b="1">
              <a:solidFill>
                <a:srgbClr val="00CC00"/>
              </a:solidFill>
              <a:latin typeface="Arial" panose="020B0604020202020204" pitchFamily="34" charset="0"/>
              <a:cs typeface="Arial" panose="020B0604020202020204" pitchFamily="34" charset="0"/>
            </a:endParaRPr>
          </a:p>
        </p:txBody>
      </p:sp>
      <p:sp>
        <p:nvSpPr>
          <p:cNvPr id="253962" name="AutoShape 10"/>
          <p:cNvSpPr>
            <a:spLocks noChangeArrowheads="1"/>
          </p:cNvSpPr>
          <p:nvPr/>
        </p:nvSpPr>
        <p:spPr bwMode="auto">
          <a:xfrm>
            <a:off x="6705600" y="5029200"/>
            <a:ext cx="304800" cy="533400"/>
          </a:xfrm>
          <a:prstGeom prst="downArrow">
            <a:avLst>
              <a:gd name="adj1" fmla="val 50000"/>
              <a:gd name="adj2" fmla="val 43750"/>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dirty="0"/>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158894565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fld id="{BD317B6D-BCCB-4AF3-9009-6EF6DD815B38}" type="slidenum">
              <a:rPr lang="en-US"/>
              <a:pPr/>
              <a:t>35</a:t>
            </a:fld>
            <a:endParaRPr lang="en-US" dirty="0"/>
          </a:p>
        </p:txBody>
      </p:sp>
      <p:sp>
        <p:nvSpPr>
          <p:cNvPr id="256004" name="Rectangle 4"/>
          <p:cNvSpPr>
            <a:spLocks noGrp="1" noChangeArrowheads="1"/>
          </p:cNvSpPr>
          <p:nvPr>
            <p:ph type="title"/>
          </p:nvPr>
        </p:nvSpPr>
        <p:spPr>
          <a:xfrm>
            <a:off x="0" y="228600"/>
            <a:ext cx="9144000" cy="914400"/>
          </a:xfrm>
        </p:spPr>
        <p:txBody>
          <a:bodyPr/>
          <a:lstStyle/>
          <a:p>
            <a:r>
              <a:rPr lang="en-US" sz="3600" dirty="0"/>
              <a:t>Comparison of BCWS, ACWP, and Budgeted Cost of Work Performed (BCWP)</a:t>
            </a:r>
            <a:endParaRPr lang="th-TH" sz="3600"/>
          </a:p>
        </p:txBody>
      </p:sp>
      <p:pic>
        <p:nvPicPr>
          <p:cNvPr id="256005" name="Picture 5" descr="c09f0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52600" y="1627188"/>
            <a:ext cx="5181600" cy="467677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2483602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F75EA269-830A-4D25-BDB2-1121F169854E}" type="slidenum">
              <a:rPr lang="en-US"/>
              <a:pPr/>
              <a:t>36</a:t>
            </a:fld>
            <a:endParaRPr lang="en-US" dirty="0"/>
          </a:p>
        </p:txBody>
      </p:sp>
      <p:sp>
        <p:nvSpPr>
          <p:cNvPr id="263170" name="Rectangle 2"/>
          <p:cNvSpPr>
            <a:spLocks noGrp="1" noChangeArrowheads="1"/>
          </p:cNvSpPr>
          <p:nvPr>
            <p:ph type="title"/>
          </p:nvPr>
        </p:nvSpPr>
        <p:spPr/>
        <p:txBody>
          <a:bodyPr/>
          <a:lstStyle/>
          <a:p>
            <a:r>
              <a:rPr lang="en-US" dirty="0"/>
              <a:t>Cost Variance</a:t>
            </a:r>
            <a:endParaRPr lang="th-TH"/>
          </a:p>
        </p:txBody>
      </p:sp>
      <p:graphicFrame>
        <p:nvGraphicFramePr>
          <p:cNvPr id="263172" name="Object 4"/>
          <p:cNvGraphicFramePr>
            <a:graphicFrameLocks noChangeAspect="1"/>
          </p:cNvGraphicFramePr>
          <p:nvPr>
            <p:ph idx="1"/>
          </p:nvPr>
        </p:nvGraphicFramePr>
        <p:xfrm>
          <a:off x="1143000" y="1219200"/>
          <a:ext cx="6934200" cy="5103813"/>
        </p:xfrm>
        <a:graphic>
          <a:graphicData uri="http://schemas.openxmlformats.org/presentationml/2006/ole">
            <p:oleObj spid="_x0000_s63493" name="Visio" r:id="rId3" imgW="5015484" imgH="4343400" progId="">
              <p:embed/>
            </p:oleObj>
          </a:graphicData>
        </a:graphic>
      </p:graphicFrame>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14530871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16CE1BF4-E8C0-4760-AFA6-A700A1DBB31D}" type="slidenum">
              <a:rPr lang="en-US"/>
              <a:pPr/>
              <a:t>37</a:t>
            </a:fld>
            <a:endParaRPr lang="en-US" dirty="0"/>
          </a:p>
        </p:txBody>
      </p:sp>
      <p:sp>
        <p:nvSpPr>
          <p:cNvPr id="269314" name="Rectangle 2"/>
          <p:cNvSpPr>
            <a:spLocks noGrp="1" noChangeArrowheads="1"/>
          </p:cNvSpPr>
          <p:nvPr>
            <p:ph type="title"/>
          </p:nvPr>
        </p:nvSpPr>
        <p:spPr/>
        <p:txBody>
          <a:bodyPr/>
          <a:lstStyle/>
          <a:p>
            <a:r>
              <a:rPr lang="en-US" dirty="0"/>
              <a:t>Schedule Variance</a:t>
            </a:r>
            <a:endParaRPr lang="th-TH"/>
          </a:p>
        </p:txBody>
      </p:sp>
      <p:graphicFrame>
        <p:nvGraphicFramePr>
          <p:cNvPr id="269316" name="Object 4"/>
          <p:cNvGraphicFramePr>
            <a:graphicFrameLocks noChangeAspect="1"/>
          </p:cNvGraphicFramePr>
          <p:nvPr>
            <p:ph idx="1"/>
          </p:nvPr>
        </p:nvGraphicFramePr>
        <p:xfrm>
          <a:off x="609600" y="1138238"/>
          <a:ext cx="7848600" cy="4843462"/>
        </p:xfrm>
        <a:graphic>
          <a:graphicData uri="http://schemas.openxmlformats.org/presentationml/2006/ole">
            <p:oleObj spid="_x0000_s64517" name="VISIO" r:id="rId3" imgW="5015484" imgH="4343400" progId="">
              <p:embed/>
            </p:oleObj>
          </a:graphicData>
        </a:graphic>
      </p:graphicFrame>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203854104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D0A9A2F4-C1DB-4B2F-8C7C-51B921F1BD34}" type="slidenum">
              <a:rPr lang="en-US"/>
              <a:pPr/>
              <a:t>38</a:t>
            </a:fld>
            <a:endParaRPr lang="en-US" dirty="0"/>
          </a:p>
        </p:txBody>
      </p:sp>
      <p:sp>
        <p:nvSpPr>
          <p:cNvPr id="273414" name="Rectangle 6"/>
          <p:cNvSpPr>
            <a:spLocks noGrp="1" noChangeArrowheads="1"/>
          </p:cNvSpPr>
          <p:nvPr>
            <p:ph type="title"/>
          </p:nvPr>
        </p:nvSpPr>
        <p:spPr/>
        <p:txBody>
          <a:bodyPr/>
          <a:lstStyle/>
          <a:p>
            <a:r>
              <a:rPr lang="en-US" dirty="0"/>
              <a:t>The Full Story</a:t>
            </a:r>
            <a:endParaRPr lang="th-TH"/>
          </a:p>
        </p:txBody>
      </p:sp>
      <p:graphicFrame>
        <p:nvGraphicFramePr>
          <p:cNvPr id="273413" name="Object 5"/>
          <p:cNvGraphicFramePr>
            <a:graphicFrameLocks noChangeAspect="1"/>
          </p:cNvGraphicFramePr>
          <p:nvPr>
            <p:ph idx="1"/>
          </p:nvPr>
        </p:nvGraphicFramePr>
        <p:xfrm>
          <a:off x="1524000" y="1141413"/>
          <a:ext cx="6172200" cy="5419725"/>
        </p:xfrm>
        <a:graphic>
          <a:graphicData uri="http://schemas.openxmlformats.org/presentationml/2006/ole">
            <p:oleObj spid="_x0000_s65541" name="Visio" r:id="rId3" imgW="4829400" imgH="4239720" progId="">
              <p:embed/>
            </p:oleObj>
          </a:graphicData>
        </a:graphic>
      </p:graphicFrame>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11194792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fld id="{D72A7C0D-F1FC-4BCD-B414-53E54CC845A1}" type="slidenum">
              <a:rPr lang="en-US"/>
              <a:pPr/>
              <a:t>39</a:t>
            </a:fld>
            <a:endParaRPr lang="en-US" dirty="0"/>
          </a:p>
        </p:txBody>
      </p:sp>
      <p:sp>
        <p:nvSpPr>
          <p:cNvPr id="205826" name="Rectangle 2"/>
          <p:cNvSpPr>
            <a:spLocks noGrp="1" noChangeArrowheads="1"/>
          </p:cNvSpPr>
          <p:nvPr>
            <p:ph type="title"/>
          </p:nvPr>
        </p:nvSpPr>
        <p:spPr>
          <a:xfrm>
            <a:off x="209264" y="390104"/>
            <a:ext cx="7772400" cy="1143000"/>
          </a:xfrm>
        </p:spPr>
        <p:txBody>
          <a:bodyPr/>
          <a:lstStyle/>
          <a:p>
            <a:r>
              <a:rPr lang="en-US" sz="4000" dirty="0"/>
              <a:t>Table 7-4. Earned Value Calculations for One Activity After Week One</a:t>
            </a:r>
          </a:p>
        </p:txBody>
      </p:sp>
      <p:pic>
        <p:nvPicPr>
          <p:cNvPr id="205831" name="Picture 7" descr="Tbl07-03b"/>
          <p:cNvPicPr>
            <a:picLocks noChangeAspect="1" noChangeArrowheads="1"/>
          </p:cNvPicPr>
          <p:nvPr/>
        </p:nvPicPr>
        <p:blipFill>
          <a:blip r:embed="rId2" cstate="print">
            <a:extLst>
              <a:ext uri="{28A0092B-C50C-407E-A947-70E740481C1C}">
                <a14:useLocalDpi xmlns:a14="http://schemas.microsoft.com/office/drawing/2010/main" xmlns="" val="0"/>
              </a:ext>
            </a:extLst>
          </a:blip>
          <a:srcRect t="6920"/>
          <a:stretch>
            <a:fillRect/>
          </a:stretch>
        </p:blipFill>
        <p:spPr bwMode="auto">
          <a:xfrm>
            <a:off x="228600" y="2380408"/>
            <a:ext cx="8610600" cy="3074988"/>
          </a:xfrm>
          <a:prstGeom prst="rect">
            <a:avLst/>
          </a:prstGeom>
          <a:noFill/>
          <a:extLst>
            <a:ext uri="{909E8E84-426E-40DD-AFC4-6F175D3DCCD1}">
              <a14:hiddenFill xmlns:a14="http://schemas.microsoft.com/office/drawing/2010/main" xmlns="">
                <a:solidFill>
                  <a:srgbClr val="FFFFFF"/>
                </a:solidFill>
              </a14:hiddenFill>
            </a:ext>
          </a:extLst>
        </p:spPr>
      </p:pic>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159413068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fld id="{AEAC01B2-CECA-47C9-B361-48A3E0E1E128}" type="slidenum">
              <a:rPr lang="en-US"/>
              <a:pPr/>
              <a:t>40</a:t>
            </a:fld>
            <a:endParaRPr lang="en-US" dirty="0"/>
          </a:p>
        </p:txBody>
      </p:sp>
      <p:sp>
        <p:nvSpPr>
          <p:cNvPr id="206850" name="Rectangle 2"/>
          <p:cNvSpPr>
            <a:spLocks noGrp="1" noChangeArrowheads="1"/>
          </p:cNvSpPr>
          <p:nvPr>
            <p:ph type="title"/>
          </p:nvPr>
        </p:nvSpPr>
        <p:spPr/>
        <p:txBody>
          <a:bodyPr/>
          <a:lstStyle/>
          <a:p>
            <a:r>
              <a:rPr lang="en-US" dirty="0"/>
              <a:t>Table 7-5. Earned Value Formulas</a:t>
            </a:r>
          </a:p>
        </p:txBody>
      </p:sp>
      <p:pic>
        <p:nvPicPr>
          <p:cNvPr id="206852" name="Picture 4" descr="Tbl07-04"/>
          <p:cNvPicPr>
            <a:picLocks noChangeAspect="1" noChangeArrowheads="1"/>
          </p:cNvPicPr>
          <p:nvPr/>
        </p:nvPicPr>
        <p:blipFill>
          <a:blip r:embed="rId2" cstate="print">
            <a:extLst>
              <a:ext uri="{28A0092B-C50C-407E-A947-70E740481C1C}">
                <a14:useLocalDpi xmlns:a14="http://schemas.microsoft.com/office/drawing/2010/main" xmlns="" val="0"/>
              </a:ext>
            </a:extLst>
          </a:blip>
          <a:srcRect t="5394" b="17303"/>
          <a:stretch>
            <a:fillRect/>
          </a:stretch>
        </p:blipFill>
        <p:spPr bwMode="auto">
          <a:xfrm>
            <a:off x="228600" y="1600200"/>
            <a:ext cx="8915400" cy="32766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10187350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31A7410F-27C6-4BC5-A8BA-0EFF7EDD4AD0}" type="slidenum">
              <a:rPr lang="en-US"/>
              <a:pPr/>
              <a:t>41</a:t>
            </a:fld>
            <a:endParaRPr lang="en-US" dirty="0"/>
          </a:p>
        </p:txBody>
      </p:sp>
      <p:sp>
        <p:nvSpPr>
          <p:cNvPr id="243714" name="Rectangle 2"/>
          <p:cNvSpPr>
            <a:spLocks noGrp="1" noChangeArrowheads="1"/>
          </p:cNvSpPr>
          <p:nvPr>
            <p:ph type="title"/>
          </p:nvPr>
        </p:nvSpPr>
        <p:spPr/>
        <p:txBody>
          <a:bodyPr/>
          <a:lstStyle/>
          <a:p>
            <a:r>
              <a:rPr lang="en-US" dirty="0"/>
              <a:t>Definitions</a:t>
            </a:r>
            <a:endParaRPr lang="th-TH"/>
          </a:p>
        </p:txBody>
      </p:sp>
      <p:sp>
        <p:nvSpPr>
          <p:cNvPr id="243715" name="Rectangle 3"/>
          <p:cNvSpPr>
            <a:spLocks noGrp="1" noChangeArrowheads="1"/>
          </p:cNvSpPr>
          <p:nvPr>
            <p:ph type="body" idx="1"/>
          </p:nvPr>
        </p:nvSpPr>
        <p:spPr/>
        <p:txBody>
          <a:bodyPr/>
          <a:lstStyle/>
          <a:p>
            <a:pPr algn="just">
              <a:lnSpc>
                <a:spcPct val="90000"/>
              </a:lnSpc>
            </a:pPr>
            <a:r>
              <a:rPr lang="en-US" sz="2400" dirty="0"/>
              <a:t>Budgeted Cost of Work Scheduled (BCWS)</a:t>
            </a:r>
          </a:p>
          <a:p>
            <a:pPr lvl="1" algn="just">
              <a:lnSpc>
                <a:spcPct val="90000"/>
              </a:lnSpc>
            </a:pPr>
            <a:r>
              <a:rPr lang="en-US" sz="2400" dirty="0"/>
              <a:t>Planned expenditure cash flows based on the completion of tasks in accordance with the project’s budget and schedule</a:t>
            </a:r>
          </a:p>
          <a:p>
            <a:pPr algn="just">
              <a:lnSpc>
                <a:spcPct val="90000"/>
              </a:lnSpc>
            </a:pPr>
            <a:r>
              <a:rPr lang="en-US" sz="2400" dirty="0"/>
              <a:t>Actual Cost of Work Performed (ACWP)</a:t>
            </a:r>
          </a:p>
          <a:p>
            <a:pPr lvl="1" algn="just">
              <a:lnSpc>
                <a:spcPct val="90000"/>
              </a:lnSpc>
            </a:pPr>
            <a:r>
              <a:rPr lang="en-US" sz="2400" dirty="0"/>
              <a:t>Actual Project Expense based on completed tasks</a:t>
            </a:r>
          </a:p>
          <a:p>
            <a:pPr algn="just">
              <a:lnSpc>
                <a:spcPct val="90000"/>
              </a:lnSpc>
            </a:pPr>
            <a:r>
              <a:rPr lang="en-US" sz="2400" dirty="0"/>
              <a:t>Earned Value or Budgeted Cost of Work Performed (BCWP)</a:t>
            </a:r>
          </a:p>
          <a:p>
            <a:pPr lvl="1" algn="just">
              <a:lnSpc>
                <a:spcPct val="90000"/>
              </a:lnSpc>
            </a:pPr>
            <a:r>
              <a:rPr lang="en-US" sz="2400" dirty="0"/>
              <a:t>The amount of the budget that we should have spent for a given amount of work completed</a:t>
            </a:r>
          </a:p>
          <a:p>
            <a:pPr algn="just">
              <a:lnSpc>
                <a:spcPct val="90000"/>
              </a:lnSpc>
            </a:pPr>
            <a:endParaRPr lang="th-TH" sz="2400" dirty="0"/>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247944518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1321831F-53FA-4E34-8F99-50F63BA7AEBA}" type="slidenum">
              <a:rPr lang="en-US"/>
              <a:pPr/>
              <a:t>42</a:t>
            </a:fld>
            <a:endParaRPr lang="en-US" dirty="0"/>
          </a:p>
        </p:txBody>
      </p:sp>
      <p:sp>
        <p:nvSpPr>
          <p:cNvPr id="259078" name="Rectangle 6"/>
          <p:cNvSpPr>
            <a:spLocks noGrp="1" noChangeArrowheads="1"/>
          </p:cNvSpPr>
          <p:nvPr>
            <p:ph type="title"/>
          </p:nvPr>
        </p:nvSpPr>
        <p:spPr/>
        <p:txBody>
          <a:bodyPr/>
          <a:lstStyle/>
          <a:p>
            <a:r>
              <a:rPr lang="en-US" sz="4000" dirty="0"/>
              <a:t>Cost/Performance Indicators</a:t>
            </a:r>
            <a:endParaRPr lang="th-TH" sz="4000"/>
          </a:p>
        </p:txBody>
      </p:sp>
      <p:graphicFrame>
        <p:nvGraphicFramePr>
          <p:cNvPr id="259077" name="Object 5"/>
          <p:cNvGraphicFramePr>
            <a:graphicFrameLocks noChangeAspect="1"/>
          </p:cNvGraphicFramePr>
          <p:nvPr>
            <p:ph idx="1"/>
          </p:nvPr>
        </p:nvGraphicFramePr>
        <p:xfrm>
          <a:off x="990600" y="1492250"/>
          <a:ext cx="7391400" cy="4730750"/>
        </p:xfrm>
        <a:graphic>
          <a:graphicData uri="http://schemas.openxmlformats.org/presentationml/2006/ole">
            <p:oleObj spid="_x0000_s66565" name="VISIO" r:id="rId3" imgW="5844600" imgH="3741120" progId="">
              <p:embed/>
            </p:oleObj>
          </a:graphicData>
        </a:graphic>
      </p:graphicFrame>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415062067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930EB66E-FB91-47C7-B928-69014D507B32}" type="slidenum">
              <a:rPr lang="en-US"/>
              <a:pPr/>
              <a:t>43</a:t>
            </a:fld>
            <a:endParaRPr lang="en-US" dirty="0"/>
          </a:p>
        </p:txBody>
      </p:sp>
      <p:sp>
        <p:nvSpPr>
          <p:cNvPr id="262146" name="Rectangle 2"/>
          <p:cNvSpPr>
            <a:spLocks noGrp="1" noChangeArrowheads="1"/>
          </p:cNvSpPr>
          <p:nvPr>
            <p:ph type="title"/>
          </p:nvPr>
        </p:nvSpPr>
        <p:spPr/>
        <p:txBody>
          <a:bodyPr/>
          <a:lstStyle/>
          <a:p>
            <a:r>
              <a:rPr lang="en-US" dirty="0"/>
              <a:t>Cost Metrics</a:t>
            </a:r>
            <a:endParaRPr lang="th-TH"/>
          </a:p>
        </p:txBody>
      </p:sp>
      <p:sp>
        <p:nvSpPr>
          <p:cNvPr id="262147" name="Rectangle 3"/>
          <p:cNvSpPr>
            <a:spLocks noGrp="1" noChangeArrowheads="1"/>
          </p:cNvSpPr>
          <p:nvPr>
            <p:ph type="body" idx="1"/>
          </p:nvPr>
        </p:nvSpPr>
        <p:spPr/>
        <p:txBody>
          <a:bodyPr/>
          <a:lstStyle/>
          <a:p>
            <a:pPr algn="just">
              <a:lnSpc>
                <a:spcPct val="90000"/>
              </a:lnSpc>
            </a:pPr>
            <a:r>
              <a:rPr lang="en-US" sz="2400" dirty="0"/>
              <a:t>Cost Variance (CV)-The difference between a task’s estimated cost and its actual  cost:  </a:t>
            </a:r>
          </a:p>
          <a:p>
            <a:pPr lvl="1" algn="just">
              <a:lnSpc>
                <a:spcPct val="90000"/>
              </a:lnSpc>
            </a:pPr>
            <a:r>
              <a:rPr lang="en-US" sz="2400" dirty="0"/>
              <a:t>CV = BCWP - ACWP</a:t>
            </a:r>
          </a:p>
          <a:p>
            <a:pPr lvl="1" algn="just">
              <a:lnSpc>
                <a:spcPct val="90000"/>
              </a:lnSpc>
            </a:pPr>
            <a:r>
              <a:rPr lang="en-US" sz="2400" dirty="0"/>
              <a:t>Negative Value = over budget and/or behind schedule</a:t>
            </a:r>
          </a:p>
          <a:p>
            <a:pPr lvl="1" algn="just">
              <a:lnSpc>
                <a:spcPct val="90000"/>
              </a:lnSpc>
            </a:pPr>
            <a:r>
              <a:rPr lang="en-US" sz="2400" dirty="0"/>
              <a:t>Positive Value = under budget and/or ahead of schedule</a:t>
            </a:r>
          </a:p>
          <a:p>
            <a:pPr algn="just">
              <a:lnSpc>
                <a:spcPct val="90000"/>
              </a:lnSpc>
            </a:pPr>
            <a:r>
              <a:rPr lang="en-US" sz="2400" dirty="0"/>
              <a:t>Cost Performance Index (CPI)-percentage of work completed per dollar spent</a:t>
            </a:r>
          </a:p>
          <a:p>
            <a:pPr lvl="1" algn="just">
              <a:lnSpc>
                <a:spcPct val="90000"/>
              </a:lnSpc>
            </a:pPr>
            <a:r>
              <a:rPr lang="en-US" sz="2400" dirty="0"/>
              <a:t>CPI = BCWP </a:t>
            </a:r>
            <a:r>
              <a:rPr lang="en-US" sz="2400" dirty="0">
                <a:sym typeface="Symbol" panose="05050102010706020507" pitchFamily="18" charset="2"/>
              </a:rPr>
              <a:t> ACWP</a:t>
            </a:r>
          </a:p>
          <a:p>
            <a:pPr lvl="1" algn="just">
              <a:lnSpc>
                <a:spcPct val="90000"/>
              </a:lnSpc>
            </a:pPr>
            <a:r>
              <a:rPr lang="en-US" sz="2400" dirty="0">
                <a:sym typeface="Symbol" panose="05050102010706020507" pitchFamily="18" charset="2"/>
              </a:rPr>
              <a:t>ratio &gt; 1 = ahead of schedule and/or under budget</a:t>
            </a:r>
          </a:p>
          <a:p>
            <a:pPr lvl="1" algn="just">
              <a:lnSpc>
                <a:spcPct val="90000"/>
              </a:lnSpc>
            </a:pPr>
            <a:r>
              <a:rPr lang="en-US" sz="2400" dirty="0"/>
              <a:t>ratio &lt; 1 = behind schedule and/or over budget</a:t>
            </a:r>
          </a:p>
          <a:p>
            <a:pPr algn="just">
              <a:lnSpc>
                <a:spcPct val="90000"/>
              </a:lnSpc>
            </a:pPr>
            <a:endParaRPr lang="th-TH" sz="2400" dirty="0"/>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306913423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51319D6A-77F9-4149-A3FE-1E271D24451E}" type="slidenum">
              <a:rPr lang="en-US"/>
              <a:pPr/>
              <a:t>44</a:t>
            </a:fld>
            <a:endParaRPr lang="en-US" dirty="0"/>
          </a:p>
        </p:txBody>
      </p:sp>
      <p:sp>
        <p:nvSpPr>
          <p:cNvPr id="266244" name="Rectangle 4"/>
          <p:cNvSpPr>
            <a:spLocks noGrp="1" noChangeArrowheads="1"/>
          </p:cNvSpPr>
          <p:nvPr>
            <p:ph type="title"/>
          </p:nvPr>
        </p:nvSpPr>
        <p:spPr/>
        <p:txBody>
          <a:bodyPr/>
          <a:lstStyle/>
          <a:p>
            <a:r>
              <a:rPr lang="en-US" dirty="0"/>
              <a:t>Schedule Metrics</a:t>
            </a:r>
            <a:endParaRPr lang="th-TH"/>
          </a:p>
        </p:txBody>
      </p:sp>
      <p:sp>
        <p:nvSpPr>
          <p:cNvPr id="266245" name="Rectangle 5"/>
          <p:cNvSpPr>
            <a:spLocks noGrp="1" noChangeArrowheads="1"/>
          </p:cNvSpPr>
          <p:nvPr>
            <p:ph type="body" idx="1"/>
          </p:nvPr>
        </p:nvSpPr>
        <p:spPr/>
        <p:txBody>
          <a:bodyPr/>
          <a:lstStyle/>
          <a:p>
            <a:pPr algn="just"/>
            <a:r>
              <a:rPr lang="en-US" sz="2400" dirty="0"/>
              <a:t>Schedule Variance (SV) – the difference in terms of cost between the current progress and our originally scheduled progress</a:t>
            </a:r>
          </a:p>
          <a:p>
            <a:pPr lvl="1" algn="just"/>
            <a:r>
              <a:rPr lang="en-US" sz="2400" dirty="0"/>
              <a:t>SV = BCWP – BCWS</a:t>
            </a:r>
          </a:p>
          <a:p>
            <a:pPr algn="just"/>
            <a:r>
              <a:rPr lang="en-US" sz="2400" dirty="0"/>
              <a:t>Schedule Performance Index (SPI) – a ratio of the work performed to the work scheduled.</a:t>
            </a:r>
          </a:p>
          <a:p>
            <a:pPr lvl="1" algn="just"/>
            <a:r>
              <a:rPr lang="en-US" sz="2400" dirty="0"/>
              <a:t>SPI = BCWP </a:t>
            </a:r>
            <a:r>
              <a:rPr lang="en-US" sz="2400" dirty="0">
                <a:sym typeface="Symbol" panose="05050102010706020507" pitchFamily="18" charset="2"/>
              </a:rPr>
              <a:t></a:t>
            </a:r>
            <a:r>
              <a:rPr lang="en-US" sz="2400" dirty="0"/>
              <a:t> BCWS</a:t>
            </a:r>
          </a:p>
          <a:p>
            <a:pPr lvl="1" algn="just"/>
            <a:r>
              <a:rPr lang="en-US" sz="2400" dirty="0"/>
              <a:t>ratio &gt; 1 = ahead of schedule and/or under budget</a:t>
            </a:r>
          </a:p>
          <a:p>
            <a:pPr lvl="1" algn="just"/>
            <a:r>
              <a:rPr lang="en-US" sz="2400" dirty="0"/>
              <a:t>ratio &lt; 1 = behind schedule and/or over budget </a:t>
            </a:r>
          </a:p>
          <a:p>
            <a:pPr algn="just"/>
            <a:endParaRPr lang="th-TH" sz="2400" dirty="0"/>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280483680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C7AB1BA8-D9EE-45BD-8E7E-D9AF3484A8BF}" type="slidenum">
              <a:rPr lang="en-US"/>
              <a:pPr/>
              <a:t>45</a:t>
            </a:fld>
            <a:endParaRPr lang="en-US" dirty="0"/>
          </a:p>
        </p:txBody>
      </p:sp>
      <p:sp>
        <p:nvSpPr>
          <p:cNvPr id="272386" name="Rectangle 2"/>
          <p:cNvSpPr>
            <a:spLocks noGrp="1" noChangeArrowheads="1"/>
          </p:cNvSpPr>
          <p:nvPr>
            <p:ph type="title"/>
          </p:nvPr>
        </p:nvSpPr>
        <p:spPr/>
        <p:txBody>
          <a:bodyPr/>
          <a:lstStyle/>
          <a:p>
            <a:r>
              <a:rPr lang="en-US" dirty="0"/>
              <a:t>Earned Value Metrics</a:t>
            </a:r>
            <a:endParaRPr lang="th-TH"/>
          </a:p>
        </p:txBody>
      </p:sp>
      <p:sp>
        <p:nvSpPr>
          <p:cNvPr id="272387" name="Rectangle 3"/>
          <p:cNvSpPr>
            <a:spLocks noGrp="1" noChangeArrowheads="1"/>
          </p:cNvSpPr>
          <p:nvPr>
            <p:ph type="body" idx="1"/>
          </p:nvPr>
        </p:nvSpPr>
        <p:spPr/>
        <p:txBody>
          <a:bodyPr/>
          <a:lstStyle/>
          <a:p>
            <a:pPr algn="just"/>
            <a:r>
              <a:rPr lang="en-US" sz="2800" dirty="0"/>
              <a:t>Minimum Funds Needed if things do not get worse</a:t>
            </a:r>
          </a:p>
          <a:p>
            <a:pPr lvl="1" algn="just"/>
            <a:r>
              <a:rPr lang="en-US" sz="2400" dirty="0"/>
              <a:t>Minimum funds = Original total budget </a:t>
            </a:r>
            <a:r>
              <a:rPr lang="en-US" dirty="0">
                <a:sym typeface="Symbol" panose="05050102010706020507" pitchFamily="18" charset="2"/>
              </a:rPr>
              <a:t> </a:t>
            </a:r>
            <a:r>
              <a:rPr lang="en-US" sz="2400" dirty="0">
                <a:sym typeface="Symbol" panose="05050102010706020507" pitchFamily="18" charset="2"/>
              </a:rPr>
              <a:t>CPI</a:t>
            </a:r>
          </a:p>
          <a:p>
            <a:pPr algn="just"/>
            <a:r>
              <a:rPr lang="en-US" sz="2800" dirty="0">
                <a:sym typeface="Symbol" panose="05050102010706020507" pitchFamily="18" charset="2"/>
              </a:rPr>
              <a:t>Funds Needed if things continue to get worse at the same level of slippage</a:t>
            </a:r>
          </a:p>
          <a:p>
            <a:pPr lvl="1" algn="just"/>
            <a:r>
              <a:rPr lang="en-US" sz="2400" dirty="0">
                <a:sym typeface="Symbol" panose="05050102010706020507" pitchFamily="18" charset="2"/>
              </a:rPr>
              <a:t>Funds Needed = Original total budget </a:t>
            </a:r>
            <a:r>
              <a:rPr lang="en-US" dirty="0">
                <a:sym typeface="Symbol" panose="05050102010706020507" pitchFamily="18" charset="2"/>
              </a:rPr>
              <a:t> </a:t>
            </a:r>
            <a:r>
              <a:rPr lang="en-US" sz="2400" dirty="0">
                <a:sym typeface="Symbol" panose="05050102010706020507" pitchFamily="18" charset="2"/>
              </a:rPr>
              <a:t>(CPI x SPI)</a:t>
            </a:r>
          </a:p>
          <a:p>
            <a:pPr algn="just"/>
            <a:endParaRPr lang="th-TH" sz="2800" dirty="0"/>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125019520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fld id="{07EB4FDB-DDE9-49FD-8F7D-13FA93DC20AB}" type="slidenum">
              <a:rPr lang="en-US"/>
              <a:pPr/>
              <a:t>46</a:t>
            </a:fld>
            <a:endParaRPr lang="en-US" dirty="0"/>
          </a:p>
        </p:txBody>
      </p:sp>
      <p:sp>
        <p:nvSpPr>
          <p:cNvPr id="199682" name="Rectangle 2"/>
          <p:cNvSpPr>
            <a:spLocks noGrp="1" noChangeArrowheads="1"/>
          </p:cNvSpPr>
          <p:nvPr>
            <p:ph type="title"/>
          </p:nvPr>
        </p:nvSpPr>
        <p:spPr>
          <a:xfrm>
            <a:off x="541338" y="228600"/>
            <a:ext cx="8297862" cy="914400"/>
          </a:xfrm>
        </p:spPr>
        <p:txBody>
          <a:bodyPr/>
          <a:lstStyle/>
          <a:p>
            <a:r>
              <a:rPr lang="en-US" sz="2800" dirty="0"/>
              <a:t>Figure 7-4.</a:t>
            </a:r>
            <a:r>
              <a:rPr lang="en-US" sz="3200" dirty="0"/>
              <a:t> </a:t>
            </a:r>
            <a:r>
              <a:rPr lang="en-US" sz="2800" dirty="0"/>
              <a:t>Earned Value Calculations for a One-Year Project After Five Months</a:t>
            </a:r>
            <a:endParaRPr lang="en-US" sz="3200" b="0" dirty="0"/>
          </a:p>
        </p:txBody>
      </p:sp>
      <p:pic>
        <p:nvPicPr>
          <p:cNvPr id="199685" name="Picture 5" descr="Fig07-04"/>
          <p:cNvPicPr>
            <a:picLocks noChangeAspect="1" noChangeArrowheads="1"/>
          </p:cNvPicPr>
          <p:nvPr/>
        </p:nvPicPr>
        <p:blipFill>
          <a:blip r:embed="rId2" cstate="print">
            <a:extLst>
              <a:ext uri="{28A0092B-C50C-407E-A947-70E740481C1C}">
                <a14:useLocalDpi xmlns:a14="http://schemas.microsoft.com/office/drawing/2010/main" xmlns="" val="0"/>
              </a:ext>
            </a:extLst>
          </a:blip>
          <a:srcRect b="7828"/>
          <a:stretch>
            <a:fillRect/>
          </a:stretch>
        </p:blipFill>
        <p:spPr bwMode="auto">
          <a:xfrm>
            <a:off x="152400" y="1398588"/>
            <a:ext cx="8839200" cy="4773612"/>
          </a:xfrm>
          <a:prstGeom prst="rect">
            <a:avLst/>
          </a:prstGeom>
          <a:noFill/>
          <a:extLst>
            <a:ext uri="{909E8E84-426E-40DD-AFC4-6F175D3DCCD1}">
              <a14:hiddenFill xmlns:a14="http://schemas.microsoft.com/office/drawing/2010/main" xmlns="">
                <a:solidFill>
                  <a:srgbClr val="FFFFFF"/>
                </a:solidFill>
              </a14:hiddenFill>
            </a:ext>
          </a:extLst>
        </p:spPr>
      </p:pic>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407016731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p:cNvSpPr>
            <a:spLocks noGrp="1"/>
          </p:cNvSpPr>
          <p:nvPr>
            <p:ph type="sldNum" sz="quarter" idx="10"/>
          </p:nvPr>
        </p:nvSpPr>
        <p:spPr/>
        <p:txBody>
          <a:bodyPr/>
          <a:lstStyle/>
          <a:p>
            <a:fld id="{2FC0B7C9-05EC-4E79-8775-400B86D1BE72}" type="slidenum">
              <a:rPr lang="en-US"/>
              <a:pPr/>
              <a:t>47</a:t>
            </a:fld>
            <a:endParaRPr lang="en-US" dirty="0"/>
          </a:p>
        </p:txBody>
      </p:sp>
      <p:sp>
        <p:nvSpPr>
          <p:cNvPr id="200706" name="Rectangle 2"/>
          <p:cNvSpPr>
            <a:spLocks noGrp="1" noChangeArrowheads="1"/>
          </p:cNvSpPr>
          <p:nvPr>
            <p:ph type="title"/>
          </p:nvPr>
        </p:nvSpPr>
        <p:spPr>
          <a:xfrm>
            <a:off x="622300" y="228600"/>
            <a:ext cx="7416800" cy="914400"/>
          </a:xfrm>
        </p:spPr>
        <p:txBody>
          <a:bodyPr/>
          <a:lstStyle/>
          <a:p>
            <a:r>
              <a:rPr lang="en-US" sz="3200" dirty="0"/>
              <a:t>Figure 7-5. Earned Value Chart for Project after Five Months</a:t>
            </a:r>
            <a:endParaRPr lang="en-US" dirty="0"/>
          </a:p>
        </p:txBody>
      </p:sp>
      <p:pic>
        <p:nvPicPr>
          <p:cNvPr id="200710" name="Picture 6" descr="Fig07-05"/>
          <p:cNvPicPr>
            <a:picLocks noChangeAspect="1" noChangeArrowheads="1"/>
          </p:cNvPicPr>
          <p:nvPr/>
        </p:nvPicPr>
        <p:blipFill>
          <a:blip r:embed="rId2" cstate="print">
            <a:extLst>
              <a:ext uri="{28A0092B-C50C-407E-A947-70E740481C1C}">
                <a14:useLocalDpi xmlns:a14="http://schemas.microsoft.com/office/drawing/2010/main" xmlns="" val="0"/>
              </a:ext>
            </a:extLst>
          </a:blip>
          <a:srcRect b="10091"/>
          <a:stretch>
            <a:fillRect/>
          </a:stretch>
        </p:blipFill>
        <p:spPr bwMode="auto">
          <a:xfrm>
            <a:off x="0" y="1371600"/>
            <a:ext cx="7543800" cy="4724400"/>
          </a:xfrm>
          <a:prstGeom prst="rect">
            <a:avLst/>
          </a:prstGeom>
          <a:noFill/>
          <a:extLst>
            <a:ext uri="{909E8E84-426E-40DD-AFC4-6F175D3DCCD1}">
              <a14:hiddenFill xmlns:a14="http://schemas.microsoft.com/office/drawing/2010/main" xmlns="">
                <a:solidFill>
                  <a:srgbClr val="FFFFFF"/>
                </a:solidFill>
              </a14:hiddenFill>
            </a:ext>
          </a:extLst>
        </p:spPr>
      </p:pic>
      <p:sp>
        <p:nvSpPr>
          <p:cNvPr id="200712" name="Text Box 8"/>
          <p:cNvSpPr txBox="1">
            <a:spLocks noChangeArrowheads="1"/>
          </p:cNvSpPr>
          <p:nvPr/>
        </p:nvSpPr>
        <p:spPr bwMode="auto">
          <a:xfrm>
            <a:off x="7696200" y="2489200"/>
            <a:ext cx="1447800" cy="337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dirty="0"/>
              <a:t>If the EV line is below the AC or PV line, there are problems in those areas.</a:t>
            </a:r>
          </a:p>
        </p:txBody>
      </p:sp>
      <p:sp>
        <p:nvSpPr>
          <p:cNvPr id="200713" name="Line 9"/>
          <p:cNvSpPr>
            <a:spLocks noChangeShapeType="1"/>
          </p:cNvSpPr>
          <p:nvPr/>
        </p:nvSpPr>
        <p:spPr bwMode="auto">
          <a:xfrm flipH="1">
            <a:off x="3657600" y="4267200"/>
            <a:ext cx="4038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dirty="0"/>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198300133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2DBA8A92-3D51-4F8E-A368-30FF2118AB14}" type="slidenum">
              <a:rPr lang="en-US"/>
              <a:pPr/>
              <a:t>48</a:t>
            </a:fld>
            <a:endParaRPr lang="en-US" dirty="0"/>
          </a:p>
        </p:txBody>
      </p:sp>
      <p:sp>
        <p:nvSpPr>
          <p:cNvPr id="207874" name="Rectangle 2"/>
          <p:cNvSpPr>
            <a:spLocks noGrp="1" noChangeArrowheads="1"/>
          </p:cNvSpPr>
          <p:nvPr>
            <p:ph type="title"/>
          </p:nvPr>
        </p:nvSpPr>
        <p:spPr/>
        <p:txBody>
          <a:bodyPr/>
          <a:lstStyle/>
          <a:p>
            <a:r>
              <a:rPr lang="en-US" dirty="0"/>
              <a:t>Project Portfolio Management</a:t>
            </a:r>
          </a:p>
        </p:txBody>
      </p:sp>
      <p:sp>
        <p:nvSpPr>
          <p:cNvPr id="207875" name="Rectangle 3"/>
          <p:cNvSpPr>
            <a:spLocks noGrp="1" noChangeArrowheads="1"/>
          </p:cNvSpPr>
          <p:nvPr>
            <p:ph type="body" idx="1"/>
          </p:nvPr>
        </p:nvSpPr>
        <p:spPr>
          <a:xfrm>
            <a:off x="304800" y="1143000"/>
            <a:ext cx="8458200" cy="4572000"/>
          </a:xfrm>
        </p:spPr>
        <p:txBody>
          <a:bodyPr/>
          <a:lstStyle/>
          <a:p>
            <a:pPr marL="533400" indent="-533400" algn="just"/>
            <a:r>
              <a:rPr lang="en-US" sz="2400" dirty="0"/>
              <a:t>Many organizations collect and control an entire suite of projects or investments as one set of interrelated activities in a portfolio.</a:t>
            </a:r>
          </a:p>
          <a:p>
            <a:pPr marL="533400" indent="-533400" algn="just"/>
            <a:r>
              <a:rPr lang="en-US" sz="2400" dirty="0"/>
              <a:t>Project portfolio management has five levels:</a:t>
            </a:r>
          </a:p>
          <a:p>
            <a:pPr marL="952500" lvl="1" indent="-495300" algn="just">
              <a:buFont typeface="Wingdings" panose="05000000000000000000" pitchFamily="2" charset="2"/>
              <a:buAutoNum type="arabicPeriod"/>
            </a:pPr>
            <a:r>
              <a:rPr lang="en-US" sz="2000" dirty="0"/>
              <a:t>Put all your projects in one database.</a:t>
            </a:r>
          </a:p>
          <a:p>
            <a:pPr marL="952500" lvl="1" indent="-495300" algn="just">
              <a:buFont typeface="Wingdings" panose="05000000000000000000" pitchFamily="2" charset="2"/>
              <a:buAutoNum type="arabicPeriod"/>
            </a:pPr>
            <a:r>
              <a:rPr lang="en-US" sz="2000" dirty="0"/>
              <a:t>Prioritize the projects in your database.</a:t>
            </a:r>
          </a:p>
          <a:p>
            <a:pPr marL="952500" lvl="1" indent="-495300" algn="just">
              <a:buFont typeface="Wingdings" panose="05000000000000000000" pitchFamily="2" charset="2"/>
              <a:buAutoNum type="arabicPeriod"/>
            </a:pPr>
            <a:r>
              <a:rPr lang="en-US" sz="2000" dirty="0"/>
              <a:t>Divide your projects into two or three budgets based on type of investment.</a:t>
            </a:r>
          </a:p>
          <a:p>
            <a:pPr marL="952500" lvl="1" indent="-495300" algn="just">
              <a:buFont typeface="Wingdings" panose="05000000000000000000" pitchFamily="2" charset="2"/>
              <a:buAutoNum type="arabicPeriod"/>
            </a:pPr>
            <a:r>
              <a:rPr lang="en-US" sz="2000" dirty="0"/>
              <a:t>Automate the repository.</a:t>
            </a:r>
          </a:p>
          <a:p>
            <a:pPr marL="952500" lvl="1" indent="-495300" algn="just">
              <a:buFont typeface="Wingdings" panose="05000000000000000000" pitchFamily="2" charset="2"/>
              <a:buAutoNum type="arabicPeriod"/>
            </a:pPr>
            <a:r>
              <a:rPr lang="en-US" sz="2000" dirty="0"/>
              <a:t>Apply modern portfolio theory, including risk-return tools that map project risk on a curve.</a:t>
            </a:r>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168736737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6CB4A229-1C0C-4A37-8845-C04B05A3A459}" type="slidenum">
              <a:rPr lang="en-US"/>
              <a:pPr/>
              <a:t>49</a:t>
            </a:fld>
            <a:endParaRPr lang="en-US" dirty="0"/>
          </a:p>
        </p:txBody>
      </p:sp>
      <p:sp>
        <p:nvSpPr>
          <p:cNvPr id="237570" name="Rectangle 2"/>
          <p:cNvSpPr>
            <a:spLocks noGrp="1" noChangeArrowheads="1"/>
          </p:cNvSpPr>
          <p:nvPr>
            <p:ph type="title"/>
          </p:nvPr>
        </p:nvSpPr>
        <p:spPr/>
        <p:txBody>
          <a:bodyPr/>
          <a:lstStyle/>
          <a:p>
            <a:r>
              <a:rPr lang="en-US" dirty="0"/>
              <a:t>Benefits of Portfolio Management</a:t>
            </a:r>
          </a:p>
        </p:txBody>
      </p:sp>
      <p:sp>
        <p:nvSpPr>
          <p:cNvPr id="237571" name="Rectangle 3"/>
          <p:cNvSpPr>
            <a:spLocks noGrp="1" noChangeArrowheads="1"/>
          </p:cNvSpPr>
          <p:nvPr>
            <p:ph type="body" idx="1"/>
          </p:nvPr>
        </p:nvSpPr>
        <p:spPr>
          <a:xfrm>
            <a:off x="381000" y="1143000"/>
            <a:ext cx="8458200" cy="5334000"/>
          </a:xfrm>
        </p:spPr>
        <p:txBody>
          <a:bodyPr/>
          <a:lstStyle/>
          <a:p>
            <a:pPr>
              <a:lnSpc>
                <a:spcPct val="90000"/>
              </a:lnSpc>
            </a:pPr>
            <a:r>
              <a:rPr lang="en-US" sz="2400" dirty="0"/>
              <a:t>Schlumberger saved $3 million in one year by organizing 120 information technology projects into a portfolio. </a:t>
            </a:r>
          </a:p>
          <a:p>
            <a:pPr>
              <a:lnSpc>
                <a:spcPct val="90000"/>
              </a:lnSpc>
            </a:pPr>
            <a:r>
              <a:rPr lang="en-US" sz="2400" dirty="0"/>
              <a:t>META Group research shows that:</a:t>
            </a:r>
          </a:p>
          <a:p>
            <a:pPr lvl="1">
              <a:lnSpc>
                <a:spcPct val="90000"/>
              </a:lnSpc>
            </a:pPr>
            <a:r>
              <a:rPr lang="en-US" sz="2200" dirty="0"/>
              <a:t>Organizations that evaluate information technology projects by what their business impacts are and what their potential business values will be implement projects that result in 25 percent more improvement to the bottom line. </a:t>
            </a:r>
          </a:p>
          <a:p>
            <a:pPr lvl="1">
              <a:lnSpc>
                <a:spcPct val="90000"/>
              </a:lnSpc>
            </a:pPr>
            <a:r>
              <a:rPr lang="en-US" sz="2200" dirty="0"/>
              <a:t>By 2005-2006, more than 50 percent of the CIOs for Global 2000 companies will adopt project portfolio management tools and techniques for IT projects, asset management, and budget planning and monitoring. </a:t>
            </a:r>
          </a:p>
          <a:p>
            <a:pPr lvl="1">
              <a:lnSpc>
                <a:spcPct val="90000"/>
              </a:lnSpc>
            </a:pPr>
            <a:r>
              <a:rPr lang="en-US" sz="2200" dirty="0"/>
              <a:t>Business executives state that using project portfolio management allows managers to make decisions faster and with more confidence.*</a:t>
            </a:r>
          </a:p>
          <a:p>
            <a:pPr>
              <a:lnSpc>
                <a:spcPct val="90000"/>
              </a:lnSpc>
              <a:buFont typeface="Wingdings" panose="05000000000000000000" pitchFamily="2" charset="2"/>
              <a:buNone/>
            </a:pPr>
            <a:r>
              <a:rPr lang="en-US" sz="1600" dirty="0"/>
              <a:t> 	*META Group, “IT Investment Management: Portfolio Management Lessons Learned,” A META Group White Paper (www.metagroup.com) (2002).</a:t>
            </a:r>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163375790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9017E29B-0D80-4258-A6C7-2AEDFECF70A1}" type="slidenum">
              <a:rPr lang="en-US"/>
              <a:pPr/>
              <a:t>50</a:t>
            </a:fld>
            <a:endParaRPr lang="en-US" dirty="0"/>
          </a:p>
        </p:txBody>
      </p:sp>
      <p:sp>
        <p:nvSpPr>
          <p:cNvPr id="201730" name="Rectangle 2050"/>
          <p:cNvSpPr>
            <a:spLocks noGrp="1" noChangeArrowheads="1"/>
          </p:cNvSpPr>
          <p:nvPr>
            <p:ph type="title"/>
          </p:nvPr>
        </p:nvSpPr>
        <p:spPr>
          <a:xfrm>
            <a:off x="381000" y="457200"/>
            <a:ext cx="8382000" cy="914400"/>
          </a:xfrm>
        </p:spPr>
        <p:txBody>
          <a:bodyPr/>
          <a:lstStyle/>
          <a:p>
            <a:r>
              <a:rPr lang="en-US" dirty="0"/>
              <a:t>Using Software to Assist in Cost Management</a:t>
            </a:r>
          </a:p>
        </p:txBody>
      </p:sp>
      <p:sp>
        <p:nvSpPr>
          <p:cNvPr id="201731" name="Rectangle 2051"/>
          <p:cNvSpPr>
            <a:spLocks noGrp="1" noChangeArrowheads="1"/>
          </p:cNvSpPr>
          <p:nvPr>
            <p:ph type="body" idx="1"/>
          </p:nvPr>
        </p:nvSpPr>
        <p:spPr>
          <a:xfrm>
            <a:off x="381000" y="1828800"/>
            <a:ext cx="8458200" cy="4419600"/>
          </a:xfrm>
        </p:spPr>
        <p:txBody>
          <a:bodyPr/>
          <a:lstStyle/>
          <a:p>
            <a:pPr algn="just">
              <a:spcBef>
                <a:spcPct val="100000"/>
              </a:spcBef>
            </a:pPr>
            <a:r>
              <a:rPr lang="en-US" sz="2400" dirty="0"/>
              <a:t>Spreadsheets are a common tool for resource planning, cost estimating, cost budgeting, and cost control.</a:t>
            </a:r>
          </a:p>
          <a:p>
            <a:pPr algn="just">
              <a:spcBef>
                <a:spcPct val="100000"/>
              </a:spcBef>
            </a:pPr>
            <a:r>
              <a:rPr lang="en-US" sz="2400" dirty="0"/>
              <a:t>Many companies use more sophisticated and centralized financial applications software for cost information.</a:t>
            </a:r>
          </a:p>
          <a:p>
            <a:pPr algn="just">
              <a:spcBef>
                <a:spcPct val="100000"/>
              </a:spcBef>
            </a:pPr>
            <a:r>
              <a:rPr lang="en-US" sz="2400" dirty="0"/>
              <a:t>Project management software has many cost-related features, especially enterprise PM software.</a:t>
            </a:r>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64795485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0"/>
          </p:nvPr>
        </p:nvSpPr>
        <p:spPr/>
        <p:txBody>
          <a:bodyPr/>
          <a:lstStyle/>
          <a:p>
            <a:fld id="{CC200E7E-8131-4DE1-AA0B-4942E0E61419}" type="slidenum">
              <a:rPr lang="en-US"/>
              <a:pPr/>
              <a:t>51</a:t>
            </a:fld>
            <a:endParaRPr lang="en-US" dirty="0"/>
          </a:p>
        </p:txBody>
      </p:sp>
      <p:sp>
        <p:nvSpPr>
          <p:cNvPr id="208898" name="Rectangle 2"/>
          <p:cNvSpPr>
            <a:spLocks noGrp="1" noChangeArrowheads="1"/>
          </p:cNvSpPr>
          <p:nvPr>
            <p:ph type="title"/>
          </p:nvPr>
        </p:nvSpPr>
        <p:spPr>
          <a:xfrm>
            <a:off x="152400" y="228600"/>
            <a:ext cx="8991600" cy="914400"/>
          </a:xfrm>
        </p:spPr>
        <p:txBody>
          <a:bodyPr/>
          <a:lstStyle/>
          <a:p>
            <a:r>
              <a:rPr lang="en-US" sz="2800" dirty="0"/>
              <a:t>Figure 7-6. Sample Project Portfolio Management Screen Showing Project Health</a:t>
            </a:r>
          </a:p>
        </p:txBody>
      </p:sp>
      <p:pic>
        <p:nvPicPr>
          <p:cNvPr id="208900"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b="8905"/>
          <a:stretch>
            <a:fillRect/>
          </a:stretch>
        </p:blipFill>
        <p:spPr bwMode="auto">
          <a:xfrm>
            <a:off x="304800" y="1266825"/>
            <a:ext cx="8380413" cy="4981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223104023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810D2E10-2606-455C-96A9-63A93D3BDDD0}" type="slidenum">
              <a:rPr lang="en-US"/>
              <a:pPr/>
              <a:t>52</a:t>
            </a:fld>
            <a:endParaRPr lang="en-US" dirty="0"/>
          </a:p>
        </p:txBody>
      </p:sp>
      <p:sp>
        <p:nvSpPr>
          <p:cNvPr id="238594" name="Rectangle 2"/>
          <p:cNvSpPr>
            <a:spLocks noGrp="1" noChangeArrowheads="1"/>
          </p:cNvSpPr>
          <p:nvPr>
            <p:ph type="title"/>
          </p:nvPr>
        </p:nvSpPr>
        <p:spPr/>
        <p:txBody>
          <a:bodyPr/>
          <a:lstStyle/>
          <a:p>
            <a:r>
              <a:rPr lang="en-US" dirty="0"/>
              <a:t>Chapter Summary</a:t>
            </a:r>
          </a:p>
        </p:txBody>
      </p:sp>
      <p:sp>
        <p:nvSpPr>
          <p:cNvPr id="238595" name="Rectangle 3"/>
          <p:cNvSpPr>
            <a:spLocks noGrp="1" noChangeArrowheads="1"/>
          </p:cNvSpPr>
          <p:nvPr>
            <p:ph type="body" idx="1"/>
          </p:nvPr>
        </p:nvSpPr>
        <p:spPr/>
        <p:txBody>
          <a:bodyPr/>
          <a:lstStyle/>
          <a:p>
            <a:pPr>
              <a:spcBef>
                <a:spcPct val="70000"/>
              </a:spcBef>
            </a:pPr>
            <a:r>
              <a:rPr lang="en-US" sz="2800" dirty="0"/>
              <a:t>Project cost management is traditionally a weak area in IT projects, and project managers must work to improve their ability to deliver projects within approved budgets.</a:t>
            </a:r>
          </a:p>
          <a:p>
            <a:pPr>
              <a:spcBef>
                <a:spcPct val="70000"/>
              </a:spcBef>
            </a:pPr>
            <a:r>
              <a:rPr lang="en-US" sz="2800" dirty="0"/>
              <a:t>Main processes include:</a:t>
            </a:r>
          </a:p>
          <a:p>
            <a:pPr lvl="1">
              <a:spcBef>
                <a:spcPct val="70000"/>
              </a:spcBef>
            </a:pPr>
            <a:r>
              <a:rPr lang="en-US" sz="2400" dirty="0"/>
              <a:t>Cost estimating</a:t>
            </a:r>
          </a:p>
          <a:p>
            <a:pPr lvl="1">
              <a:spcBef>
                <a:spcPct val="70000"/>
              </a:spcBef>
            </a:pPr>
            <a:r>
              <a:rPr lang="en-US" sz="2400" dirty="0"/>
              <a:t>Cost budgeting</a:t>
            </a:r>
          </a:p>
          <a:p>
            <a:pPr lvl="1">
              <a:spcBef>
                <a:spcPct val="70000"/>
              </a:spcBef>
            </a:pPr>
            <a:r>
              <a:rPr lang="en-US" sz="2400" dirty="0"/>
              <a:t>Cost control</a:t>
            </a:r>
          </a:p>
        </p:txBody>
      </p:sp>
      <p:sp>
        <p:nvSpPr>
          <p:cNvPr id="2" name="Footer Placeholder 1"/>
          <p:cNvSpPr>
            <a:spLocks noGrp="1"/>
          </p:cNvSpPr>
          <p:nvPr>
            <p:ph type="ftr" sz="quarter" idx="11"/>
          </p:nvPr>
        </p:nvSpPr>
        <p:spPr/>
        <p:txBody>
          <a:bodyPr/>
          <a:lstStyle/>
          <a:p>
            <a:pPr>
              <a:defRPr/>
            </a:pPr>
            <a:r>
              <a:rPr lang="en-GB" dirty="0" smtClean="0"/>
              <a:t>Monitoring and Controlling </a:t>
            </a:r>
            <a:endParaRPr lang="en-GB" dirty="0"/>
          </a:p>
        </p:txBody>
      </p:sp>
    </p:spTree>
    <p:extLst>
      <p:ext uri="{BB962C8B-B14F-4D97-AF65-F5344CB8AC3E}">
        <p14:creationId xmlns:p14="http://schemas.microsoft.com/office/powerpoint/2010/main" xmlns="" val="3877997579"/>
      </p:ext>
    </p:extLst>
  </p:cSld>
  <p:clrMapOvr>
    <a:masterClrMapping/>
  </p:clrMapOvr>
  <p:timing>
    <p:tnLst>
      <p:par>
        <p:cTn id="1" dur="indefinite" restart="never" nodeType="tmRoot"/>
      </p:par>
    </p:tnLst>
  </p:timing>
</p:sld>
</file>

<file path=ppt/theme/theme1.xml><?xml version="1.0" encoding="utf-8"?>
<a:theme xmlns:a="http://schemas.openxmlformats.org/drawingml/2006/main" name="Shake 1 design template">
  <a:themeElements>
    <a:clrScheme name="Shake 1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hake 1 design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Shake 1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hake 1 design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hake 1 design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hake 1 design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hake 1 design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hake 1 design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hake 1 design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hake 1 design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hake 1 design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hake 1 design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hake 1 design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hake 1 design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hake 1 design template 1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Shake 1 design template</Template>
  <TotalTime>536</TotalTime>
  <Words>2577</Words>
  <Application>Microsoft Office PowerPoint</Application>
  <PresentationFormat>On-screen Show (4:3)</PresentationFormat>
  <Paragraphs>334</Paragraphs>
  <Slides>52</Slides>
  <Notes>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52</vt:i4>
      </vt:variant>
    </vt:vector>
  </HeadingPairs>
  <TitlesOfParts>
    <vt:vector size="55" baseType="lpstr">
      <vt:lpstr>Shake 1 design template</vt:lpstr>
      <vt:lpstr>Visio</vt:lpstr>
      <vt:lpstr>VISIO</vt:lpstr>
      <vt:lpstr>Quick Recap</vt:lpstr>
      <vt:lpstr>Continuation of…….             “Project Cost”  Monitoring and Controlling Approach</vt:lpstr>
      <vt:lpstr>Project Mgmt Process Groups</vt:lpstr>
      <vt:lpstr>Process group identification</vt:lpstr>
      <vt:lpstr>Learning Objectives</vt:lpstr>
      <vt:lpstr>Learning Objectives</vt:lpstr>
      <vt:lpstr>The Importance of Project Cost Management</vt:lpstr>
      <vt:lpstr>What is Cost and Project Cost Management?</vt:lpstr>
      <vt:lpstr>Project Cost Management Processes</vt:lpstr>
      <vt:lpstr>Basic Principles of Cost Management</vt:lpstr>
      <vt:lpstr>Table 7-1. Cost of Software Defects*</vt:lpstr>
      <vt:lpstr>Basic Principles of Cost Management</vt:lpstr>
      <vt:lpstr>Basic Principles of Cost Management</vt:lpstr>
      <vt:lpstr>Cost Estimating</vt:lpstr>
      <vt:lpstr>Table 7-2. Types of Cost Estimates</vt:lpstr>
      <vt:lpstr>Cost Management Plan</vt:lpstr>
      <vt:lpstr>Table 7-3. Maximum Departmental Headcounts by Year</vt:lpstr>
      <vt:lpstr>Cost Estimation Tools &amp; Techniques</vt:lpstr>
      <vt:lpstr>Constructive Cost Model (COCOMO)</vt:lpstr>
      <vt:lpstr>Typical Problems with IT  Cost Estimates</vt:lpstr>
      <vt:lpstr>Sample Cost Estimate</vt:lpstr>
      <vt:lpstr>Figure 7-1. Surveyor Pro Project Cost Estimate</vt:lpstr>
      <vt:lpstr>Figure 7-2. Surveyor Pro Software Development Estimate</vt:lpstr>
      <vt:lpstr>Cost Budgeting</vt:lpstr>
      <vt:lpstr>Figure 7-3. Surveyor Pro Project  Cost Baseline</vt:lpstr>
      <vt:lpstr>Cost Control</vt:lpstr>
      <vt:lpstr>Earned Value Management (EVM)</vt:lpstr>
      <vt:lpstr>Earned Value Management Terms</vt:lpstr>
      <vt:lpstr>Rate of Performance</vt:lpstr>
      <vt:lpstr>Earned Value</vt:lpstr>
      <vt:lpstr>Planned Budget-Budgeted Cost of Work Scheduled (BCWS)</vt:lpstr>
      <vt:lpstr>Invoice</vt:lpstr>
      <vt:lpstr>BCWS Versus ACWP</vt:lpstr>
      <vt:lpstr>Invoice</vt:lpstr>
      <vt:lpstr>Comparison of BCWS, ACWP, and Budgeted Cost of Work Performed (BCWP)</vt:lpstr>
      <vt:lpstr>Cost Variance</vt:lpstr>
      <vt:lpstr>Schedule Variance</vt:lpstr>
      <vt:lpstr>The Full Story</vt:lpstr>
      <vt:lpstr>Table 7-4. Earned Value Calculations for One Activity After Week One</vt:lpstr>
      <vt:lpstr>Table 7-5. Earned Value Formulas</vt:lpstr>
      <vt:lpstr>Definitions</vt:lpstr>
      <vt:lpstr>Cost/Performance Indicators</vt:lpstr>
      <vt:lpstr>Cost Metrics</vt:lpstr>
      <vt:lpstr>Schedule Metrics</vt:lpstr>
      <vt:lpstr>Earned Value Metrics</vt:lpstr>
      <vt:lpstr>Figure 7-4. Earned Value Calculations for a One-Year Project After Five Months</vt:lpstr>
      <vt:lpstr>Figure 7-5. Earned Value Chart for Project after Five Months</vt:lpstr>
      <vt:lpstr>Project Portfolio Management</vt:lpstr>
      <vt:lpstr>Benefits of Portfolio Management</vt:lpstr>
      <vt:lpstr>Using Software to Assist in Cost Management</vt:lpstr>
      <vt:lpstr>Figure 7-6. Sample Project Portfolio Management Screen Showing Project Health</vt:lpstr>
      <vt:lpstr>Chapter Summary</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Budgeting</dc:title>
  <dc:creator>Hateem</dc:creator>
  <cp:lastModifiedBy>vcomsats</cp:lastModifiedBy>
  <cp:revision>104</cp:revision>
  <dcterms:created xsi:type="dcterms:W3CDTF">2006-09-06T07:30:20Z</dcterms:created>
  <dcterms:modified xsi:type="dcterms:W3CDTF">2013-06-15T13:30:13Z</dcterms:modified>
</cp:coreProperties>
</file>