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52"/>
  </p:notesMasterIdLst>
  <p:sldIdLst>
    <p:sldId id="302" r:id="rId2"/>
    <p:sldId id="303" r:id="rId3"/>
    <p:sldId id="301" r:id="rId4"/>
    <p:sldId id="256" r:id="rId5"/>
    <p:sldId id="354" r:id="rId6"/>
    <p:sldId id="355" r:id="rId7"/>
    <p:sldId id="264" r:id="rId8"/>
    <p:sldId id="267" r:id="rId9"/>
    <p:sldId id="270" r:id="rId10"/>
    <p:sldId id="299" r:id="rId11"/>
    <p:sldId id="300" r:id="rId12"/>
    <p:sldId id="265" r:id="rId13"/>
    <p:sldId id="266" r:id="rId14"/>
    <p:sldId id="260" r:id="rId15"/>
    <p:sldId id="279" r:id="rId16"/>
    <p:sldId id="280" r:id="rId17"/>
    <p:sldId id="278" r:id="rId18"/>
    <p:sldId id="261" r:id="rId19"/>
    <p:sldId id="287" r:id="rId20"/>
    <p:sldId id="288" r:id="rId21"/>
    <p:sldId id="289" r:id="rId22"/>
    <p:sldId id="277" r:id="rId23"/>
    <p:sldId id="281" r:id="rId24"/>
    <p:sldId id="290" r:id="rId25"/>
    <p:sldId id="262" r:id="rId26"/>
    <p:sldId id="282" r:id="rId27"/>
    <p:sldId id="286" r:id="rId28"/>
    <p:sldId id="283" r:id="rId29"/>
    <p:sldId id="263" r:id="rId30"/>
    <p:sldId id="284" r:id="rId31"/>
    <p:sldId id="285" r:id="rId32"/>
    <p:sldId id="268" r:id="rId33"/>
    <p:sldId id="269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57" r:id="rId43"/>
    <p:sldId id="258" r:id="rId44"/>
    <p:sldId id="259" r:id="rId45"/>
    <p:sldId id="271" r:id="rId46"/>
    <p:sldId id="272" r:id="rId47"/>
    <p:sldId id="275" r:id="rId48"/>
    <p:sldId id="273" r:id="rId49"/>
    <p:sldId id="274" r:id="rId50"/>
    <p:sldId id="276" r:id="rId5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88" autoAdjust="0"/>
  </p:normalViewPr>
  <p:slideViewPr>
    <p:cSldViewPr snapToGrid="0">
      <p:cViewPr varScale="1">
        <p:scale>
          <a:sx n="42" d="100"/>
          <a:sy n="42" d="100"/>
        </p:scale>
        <p:origin x="-150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09FB0-5B54-40AC-B576-463D7B997FEE}" type="datetimeFigureOut">
              <a:rPr lang="en-US" smtClean="0"/>
              <a:pPr/>
              <a:t>6/6/2013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C16D2-93B4-46D8-8221-A0EE25BE73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603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EC16D2-93B4-46D8-8221-A0EE25BE731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281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EC16D2-93B4-46D8-8221-A0EE25BE731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3970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8063AB4-2FB7-424B-B471-D63958C9AEF5}" type="slidenum">
              <a:rPr lang="en-US" sz="1000">
                <a:latin typeface="Times New Roman" panose="02020603050405020304" pitchFamily="18" charset="0"/>
              </a:rPr>
              <a:pPr/>
              <a:t>5</a:t>
            </a:fld>
            <a:endParaRPr 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6226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772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FD6B2AB-28DD-4911-B233-026829D12E9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98416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57F1D3-49D1-49DB-820A-A3D6F93881A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99102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632527D-0638-4B53-8BFA-F6AE4E34F21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550508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DD1532-9345-490A-8BBA-44F26162EB3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52140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9AAB03-D750-4A23-9C9A-F8327320996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20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DDBB12B-DD3F-480A-AAA4-E5B7FF29F3A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93008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5843AD-E02E-4B74-BA07-DA13E99AA46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077940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19B224-C4E8-4B94-A4EB-08D7BDEB11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717980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DBE88F-1CEB-48B3-BB65-92B002A9A2F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028566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D3873D-B5AD-4394-A907-9FC4299293F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333294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76200"/>
            <a:ext cx="19812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76200"/>
            <a:ext cx="5791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994384-B381-46E0-9C63-43EDC771D90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859002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3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12B78F0-2E14-4054-9C42-F94A63DAB38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2514600" y="2324100"/>
            <a:ext cx="4800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cs typeface="Arial" panose="020B0604020202020204" pitchFamily="34" charset="0"/>
              </a:rPr>
              <a:t>Quick Recap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D6B2AB-28DD-4911-B233-026829D12E98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439738"/>
            <a:ext cx="7339013" cy="742950"/>
          </a:xfrm>
        </p:spPr>
        <p:txBody>
          <a:bodyPr/>
          <a:lstStyle/>
          <a:p>
            <a:pPr eaLnBrk="1" hangingPunct="1"/>
            <a:r>
              <a:rPr lang="en-US" sz="2800" dirty="0" smtClean="0">
                <a:cs typeface="Arial" panose="020B0604020202020204" pitchFamily="34" charset="0"/>
              </a:rPr>
              <a:t>Project Time Management Summary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553200"/>
            <a:ext cx="2895600" cy="457200"/>
          </a:xfrm>
        </p:spPr>
        <p:txBody>
          <a:bodyPr/>
          <a:lstStyle>
            <a:lvl1pPr eaLnBrk="0" hangingPunct="0">
              <a:defRPr sz="165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57213" indent="-214313" eaLnBrk="0" hangingPunct="0">
              <a:defRPr sz="165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57250" indent="-171450" eaLnBrk="0" hangingPunct="0">
              <a:defRPr sz="165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00150" indent="-171450" eaLnBrk="0" hangingPunct="0">
              <a:defRPr sz="165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543050" indent="-171450" eaLnBrk="0" hangingPunct="0">
              <a:defRPr sz="165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65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65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65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65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2B1FA609-6BAB-4A3A-B1ED-EA91E1795829}" type="slidenum">
              <a:rPr lang="en-US" sz="1050">
                <a:solidFill>
                  <a:srgbClr val="FFFFFF"/>
                </a:solidFill>
                <a:cs typeface="Arial" panose="020B0604020202020204" pitchFamily="34" charset="0"/>
              </a:rPr>
              <a:pPr algn="ctr" eaLnBrk="1" hangingPunct="1">
                <a:defRPr/>
              </a:pPr>
              <a:t>2</a:t>
            </a:fld>
            <a:endParaRPr lang="en-US" sz="105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14340" name="Picture 5" descr="Fig06-01.bmp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0625"/>
          <a:stretch>
            <a:fillRect/>
          </a:stretch>
        </p:blipFill>
        <p:spPr bwMode="auto">
          <a:xfrm>
            <a:off x="550863" y="1509713"/>
            <a:ext cx="8258175" cy="522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309563" y="3046413"/>
            <a:ext cx="9478962" cy="1143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cs typeface="Arial" panose="020B0604020202020204" pitchFamily="34" charset="0"/>
              </a:rPr>
              <a:t>Lesson 5: Developing Cost Estimates and Budgets</a:t>
            </a:r>
            <a:br>
              <a:rPr lang="en-US" sz="2800" dirty="0" smtClean="0">
                <a:cs typeface="Arial" panose="020B0604020202020204" pitchFamily="34" charset="0"/>
              </a:rPr>
            </a:br>
            <a:r>
              <a:rPr lang="en-US" sz="2800" b="0" dirty="0" smtClean="0">
                <a:cs typeface="Arial" panose="020B0604020202020204" pitchFamily="34" charset="0"/>
              </a:rPr>
              <a:t>Topic 5A: Estimate Project Costs</a:t>
            </a:r>
            <a:br>
              <a:rPr lang="en-US" sz="2800" b="0" dirty="0" smtClean="0">
                <a:cs typeface="Arial" panose="020B0604020202020204" pitchFamily="34" charset="0"/>
              </a:rPr>
            </a:br>
            <a:r>
              <a:rPr lang="en-US" sz="2800" b="0" dirty="0" smtClean="0">
                <a:cs typeface="Arial" panose="020B0604020202020204" pitchFamily="34" charset="0"/>
              </a:rPr>
              <a:t>Topic 5B: Estimate the Cost Baseline</a:t>
            </a:r>
            <a:br>
              <a:rPr lang="en-US" sz="2800" b="0" dirty="0" smtClean="0">
                <a:cs typeface="Arial" panose="020B0604020202020204" pitchFamily="34" charset="0"/>
              </a:rPr>
            </a:br>
            <a:r>
              <a:rPr lang="en-US" sz="2800" b="0" dirty="0" smtClean="0">
                <a:cs typeface="Arial" panose="020B0604020202020204" pitchFamily="34" charset="0"/>
              </a:rPr>
              <a:t>Topic 5C: Reconcile Funding and Costs </a:t>
            </a:r>
            <a:br>
              <a:rPr lang="en-US" sz="2800" b="0" dirty="0" smtClean="0">
                <a:cs typeface="Arial" panose="020B0604020202020204" pitchFamily="34" charset="0"/>
              </a:rPr>
            </a:br>
            <a:endParaRPr lang="en-US" sz="2800" b="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D6B2AB-28DD-4911-B233-026829D12E98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2944813" y="876300"/>
            <a:ext cx="7772400" cy="1143000"/>
          </a:xfrm>
        </p:spPr>
        <p:txBody>
          <a:bodyPr/>
          <a:lstStyle/>
          <a:p>
            <a:pPr eaLnBrk="1" hangingPunct="1"/>
            <a:r>
              <a:rPr lang="en-GB" dirty="0" smtClean="0"/>
              <a:t>Budgeting</a:t>
            </a: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8686800" cy="45402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An important Project Monitoring &amp; Controlling   </a:t>
            </a:r>
          </a:p>
          <a:p>
            <a:pPr eaLnBrk="1" hangingPunct="1">
              <a:buFontTx/>
              <a:buNone/>
            </a:pPr>
            <a:r>
              <a:rPr lang="en-GB" dirty="0" smtClean="0"/>
              <a:t>                                 Tool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0038"/>
            <a:ext cx="7772400" cy="83343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Project Mgmt Process Groups</a:t>
            </a:r>
          </a:p>
        </p:txBody>
      </p:sp>
      <p:sp>
        <p:nvSpPr>
          <p:cNvPr id="47106" name="Rectangle 16"/>
          <p:cNvSpPr>
            <a:spLocks noGrp="1" noChangeArrowheads="1"/>
          </p:cNvSpPr>
          <p:nvPr>
            <p:ph idx="1"/>
          </p:nvPr>
        </p:nvSpPr>
        <p:spPr>
          <a:xfrm>
            <a:off x="3262434" y="5915025"/>
            <a:ext cx="4800600" cy="301625"/>
          </a:xfrm>
        </p:spPr>
        <p:txBody>
          <a:bodyPr wrap="none" lIns="90623" tIns="44517" rIns="90623" bIns="44517">
            <a:spAutoFit/>
          </a:bodyPr>
          <a:lstStyle/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en-US" sz="1400" dirty="0" smtClean="0"/>
              <a:t>Source:  PMI Guide to Project Management Body of Knowledge</a:t>
            </a:r>
          </a:p>
        </p:txBody>
      </p:sp>
      <p:sp>
        <p:nvSpPr>
          <p:cNvPr id="47107" name="Oval 2"/>
          <p:cNvSpPr>
            <a:spLocks noChangeArrowheads="1"/>
          </p:cNvSpPr>
          <p:nvPr/>
        </p:nvSpPr>
        <p:spPr bwMode="auto">
          <a:xfrm>
            <a:off x="2286000" y="1739900"/>
            <a:ext cx="4343400" cy="39624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b="1" dirty="0"/>
              <a:t>Monitoring &amp; Controlling</a:t>
            </a:r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</p:txBody>
      </p:sp>
      <p:sp>
        <p:nvSpPr>
          <p:cNvPr id="47108" name="AutoShape 6"/>
          <p:cNvSpPr>
            <a:spLocks noChangeArrowheads="1"/>
          </p:cNvSpPr>
          <p:nvPr/>
        </p:nvSpPr>
        <p:spPr bwMode="auto">
          <a:xfrm>
            <a:off x="3352800" y="2409825"/>
            <a:ext cx="2743200" cy="16764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600"/>
              <a:gd name="T16" fmla="*/ 8305 h 21600"/>
              <a:gd name="T17" fmla="*/ 6113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rgbClr val="80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	                           Planning</a:t>
            </a: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7109" name="AutoShape 7"/>
          <p:cNvSpPr>
            <a:spLocks noChangeArrowheads="1"/>
          </p:cNvSpPr>
          <p:nvPr/>
        </p:nvSpPr>
        <p:spPr bwMode="auto">
          <a:xfrm rot="10800000">
            <a:off x="2971800" y="3568700"/>
            <a:ext cx="2743200" cy="16764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600"/>
              <a:gd name="T16" fmla="*/ 8305 h 21600"/>
              <a:gd name="T17" fmla="*/ 6113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lnTo>
                  <a:pt x="15662" y="14285"/>
                </a:lnTo>
                <a:close/>
              </a:path>
            </a:pathLst>
          </a:custGeom>
          <a:solidFill>
            <a:srgbClr val="80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endParaRPr lang="en-US" b="1" dirty="0">
              <a:solidFill>
                <a:schemeClr val="bg1"/>
              </a:solidFill>
            </a:endParaRPr>
          </a:p>
          <a:p>
            <a:pPr algn="r"/>
            <a:endParaRPr lang="en-US" b="1" dirty="0">
              <a:solidFill>
                <a:schemeClr val="bg1"/>
              </a:solidFill>
            </a:endParaRPr>
          </a:p>
          <a:p>
            <a:pPr algn="r"/>
            <a:endParaRPr lang="en-US" b="1" dirty="0">
              <a:solidFill>
                <a:schemeClr val="bg1"/>
              </a:solidFill>
            </a:endParaRPr>
          </a:p>
          <a:p>
            <a:pPr algn="r"/>
            <a:endParaRPr lang="en-US" b="1" dirty="0">
              <a:solidFill>
                <a:schemeClr val="bg1"/>
              </a:solidFill>
            </a:endParaRPr>
          </a:p>
          <a:p>
            <a:pPr algn="r"/>
            <a:endParaRPr lang="en-US" b="1" dirty="0">
              <a:solidFill>
                <a:schemeClr val="bg1"/>
              </a:solidFill>
            </a:endParaRPr>
          </a:p>
          <a:p>
            <a:pPr algn="r"/>
            <a:endParaRPr lang="en-US" b="1" dirty="0">
              <a:solidFill>
                <a:schemeClr val="bg1"/>
              </a:solidFill>
            </a:endParaRPr>
          </a:p>
          <a:p>
            <a:pPr algn="r"/>
            <a:endParaRPr lang="en-US" b="1" dirty="0">
              <a:solidFill>
                <a:schemeClr val="bg1"/>
              </a:solidFill>
            </a:endParaRPr>
          </a:p>
          <a:p>
            <a:pPr algn="r"/>
            <a:r>
              <a:rPr lang="en-US" b="1" dirty="0">
                <a:solidFill>
                  <a:schemeClr val="bg1"/>
                </a:solidFill>
              </a:rPr>
              <a:t>Executing	       </a:t>
            </a:r>
          </a:p>
        </p:txBody>
      </p:sp>
      <p:sp>
        <p:nvSpPr>
          <p:cNvPr id="47110" name="AutoShape 8"/>
          <p:cNvSpPr>
            <a:spLocks noChangeArrowheads="1"/>
          </p:cNvSpPr>
          <p:nvPr/>
        </p:nvSpPr>
        <p:spPr bwMode="auto">
          <a:xfrm>
            <a:off x="1905000" y="3187700"/>
            <a:ext cx="1371600" cy="1143000"/>
          </a:xfrm>
          <a:prstGeom prst="rightArrow">
            <a:avLst>
              <a:gd name="adj1" fmla="val 70833"/>
              <a:gd name="adj2" fmla="val 31111"/>
            </a:avLst>
          </a:prstGeom>
          <a:solidFill>
            <a:srgbClr val="80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Initiating</a:t>
            </a:r>
          </a:p>
        </p:txBody>
      </p:sp>
      <p:sp>
        <p:nvSpPr>
          <p:cNvPr id="47111" name="AutoShape 9"/>
          <p:cNvSpPr>
            <a:spLocks noChangeArrowheads="1"/>
          </p:cNvSpPr>
          <p:nvPr/>
        </p:nvSpPr>
        <p:spPr bwMode="auto">
          <a:xfrm>
            <a:off x="5791200" y="3187700"/>
            <a:ext cx="1371600" cy="1143000"/>
          </a:xfrm>
          <a:prstGeom prst="rightArrow">
            <a:avLst>
              <a:gd name="adj1" fmla="val 70833"/>
              <a:gd name="adj2" fmla="val 31111"/>
            </a:avLst>
          </a:prstGeom>
          <a:solidFill>
            <a:srgbClr val="80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Closing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6091525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Process group identification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673" y="1939797"/>
            <a:ext cx="5486400" cy="39231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21554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What is a budget?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 Plan</a:t>
            </a:r>
          </a:p>
          <a:p>
            <a:pPr eaLnBrk="1" hangingPunct="1"/>
            <a:r>
              <a:rPr lang="en-GB" dirty="0" smtClean="0"/>
              <a:t>A Limit</a:t>
            </a:r>
          </a:p>
          <a:p>
            <a:pPr eaLnBrk="1" hangingPunct="1"/>
            <a:r>
              <a:rPr lang="en-GB" dirty="0" smtClean="0"/>
              <a:t>A Schedule</a:t>
            </a:r>
          </a:p>
          <a:p>
            <a:pPr eaLnBrk="1" hangingPunct="1"/>
            <a:r>
              <a:rPr lang="en-GB" dirty="0" smtClean="0"/>
              <a:t>A Reality Check</a:t>
            </a:r>
          </a:p>
          <a:p>
            <a:pPr eaLnBrk="1" hangingPunct="1"/>
            <a:r>
              <a:rPr lang="en-GB" dirty="0" smtClean="0"/>
              <a:t>An Allocation</a:t>
            </a:r>
          </a:p>
          <a:p>
            <a:pPr eaLnBrk="1" hangingPunct="1"/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Budget – a definition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48609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“A planned expression of money”</a:t>
            </a:r>
          </a:p>
          <a:p>
            <a:pPr eaLnBrk="1" hangingPunct="1">
              <a:buFontTx/>
              <a:buNone/>
            </a:pPr>
            <a:r>
              <a:rPr lang="en-GB" sz="1400" dirty="0" smtClean="0"/>
              <a:t>   Wright.D 1994 “A practical foundation in costing” Routledge</a:t>
            </a:r>
          </a:p>
          <a:p>
            <a:pPr eaLnBrk="1" hangingPunct="1">
              <a:buFontTx/>
              <a:buNone/>
            </a:pPr>
            <a:endParaRPr lang="en-GB" sz="1400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For a defined activity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Shows;</a:t>
            </a:r>
          </a:p>
          <a:p>
            <a:pPr eaLnBrk="1" hangingPunct="1"/>
            <a:r>
              <a:rPr lang="en-GB" dirty="0" smtClean="0"/>
              <a:t>Income &amp; Expenditure</a:t>
            </a:r>
          </a:p>
          <a:p>
            <a:pPr eaLnBrk="1" hangingPunct="1"/>
            <a:r>
              <a:rPr lang="en-GB" dirty="0" smtClean="0"/>
              <a:t>Total estimated costs</a:t>
            </a:r>
          </a:p>
          <a:p>
            <a:pPr eaLnBrk="1" hangingPunct="1"/>
            <a:r>
              <a:rPr lang="en-GB" dirty="0" smtClean="0"/>
              <a:t>Defined period of time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Another definition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   A budget process is a system of rules governing the decision-making that leads to a budget, from its formulation, through its legislative approval, to its execution. </a:t>
            </a:r>
          </a:p>
          <a:p>
            <a:pPr eaLnBrk="1" hangingPunct="1">
              <a:buFontTx/>
              <a:buNone/>
            </a:pPr>
            <a:r>
              <a:rPr lang="en-GB" sz="1400" b="1" dirty="0" smtClean="0"/>
              <a:t>      </a:t>
            </a:r>
          </a:p>
          <a:p>
            <a:pPr eaLnBrk="1" hangingPunct="1">
              <a:buFontTx/>
              <a:buNone/>
            </a:pPr>
            <a:r>
              <a:rPr lang="en-GB" sz="1400" b="1" dirty="0" smtClean="0"/>
              <a:t>	Karl-Martin, Ehrhart, Roy Gardner, Jürgen von Hagen, and Claudia Keser            Budget Processes: Theory and Experimental Evidence, November 2000</a:t>
            </a:r>
            <a:endParaRPr lang="en-GB" sz="1400" dirty="0" smtClean="0"/>
          </a:p>
          <a:p>
            <a:pPr eaLnBrk="1" hangingPunct="1">
              <a:buFontTx/>
              <a:buNone/>
            </a:pPr>
            <a:endParaRPr lang="en-GB" sz="1400" b="1" dirty="0" smtClean="0"/>
          </a:p>
          <a:p>
            <a:pPr eaLnBrk="1" hangingPunct="1">
              <a:buFontTx/>
              <a:buNone/>
            </a:pPr>
            <a:endParaRPr lang="en-GB" sz="1400" dirty="0" smtClean="0"/>
          </a:p>
          <a:p>
            <a:pPr eaLnBrk="1" hangingPunct="1">
              <a:buFontTx/>
              <a:buNone/>
            </a:pPr>
            <a:endParaRPr lang="en-GB" sz="1400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More definitions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5410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Budget = Quantitative expression of a plan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Budgets involve – Planning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				  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				   &amp;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/>
              <a:t>				      Control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127750" y="2762250"/>
            <a:ext cx="2390775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3200" dirty="0"/>
              <a:t>Forecasting &amp;          Planning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713413" y="5075238"/>
            <a:ext cx="3035300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3200" dirty="0"/>
              <a:t>Control                     &amp;                  Evaluation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V="1">
            <a:off x="5489575" y="3097213"/>
            <a:ext cx="703263" cy="401637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5486400" y="3511550"/>
            <a:ext cx="685800" cy="415925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V="1">
            <a:off x="5324475" y="5457825"/>
            <a:ext cx="771525" cy="371475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5324475" y="5829300"/>
            <a:ext cx="752475" cy="466725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Budgeting in Context</a:t>
            </a:r>
          </a:p>
        </p:txBody>
      </p:sp>
      <p:sp>
        <p:nvSpPr>
          <p:cNvPr id="21507" name="Oval 4"/>
          <p:cNvSpPr>
            <a:spLocks noChangeArrowheads="1"/>
          </p:cNvSpPr>
          <p:nvPr/>
        </p:nvSpPr>
        <p:spPr bwMode="auto">
          <a:xfrm>
            <a:off x="2432050" y="1995488"/>
            <a:ext cx="4219575" cy="3740150"/>
          </a:xfrm>
          <a:prstGeom prst="ellips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dirty="0"/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3449638" y="1143000"/>
            <a:ext cx="2057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/>
              <a:t>Historic Information</a:t>
            </a: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6877050" y="3492500"/>
            <a:ext cx="22669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/>
              <a:t>Evaluating Performance</a:t>
            </a:r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3575050" y="5776913"/>
            <a:ext cx="21605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/>
              <a:t>Controlling operations</a:t>
            </a:r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0" y="3033713"/>
            <a:ext cx="28892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/>
              <a:t>Forecasting          &amp;                       Planning</a:t>
            </a:r>
          </a:p>
        </p:txBody>
      </p:sp>
      <p:sp>
        <p:nvSpPr>
          <p:cNvPr id="21512" name="Text Box 9"/>
          <p:cNvSpPr txBox="1">
            <a:spLocks noChangeArrowheads="1"/>
          </p:cNvSpPr>
          <p:nvPr/>
        </p:nvSpPr>
        <p:spPr bwMode="auto">
          <a:xfrm>
            <a:off x="269875" y="1330325"/>
            <a:ext cx="21812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/>
              <a:t>Plus Effects of Outside Environment</a:t>
            </a:r>
          </a:p>
        </p:txBody>
      </p:sp>
      <p:sp>
        <p:nvSpPr>
          <p:cNvPr id="21513" name="Text Box 10"/>
          <p:cNvSpPr txBox="1">
            <a:spLocks noChangeArrowheads="1"/>
          </p:cNvSpPr>
          <p:nvPr/>
        </p:nvSpPr>
        <p:spPr bwMode="auto">
          <a:xfrm rot="2750327">
            <a:off x="2037556" y="4655344"/>
            <a:ext cx="19542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/>
              <a:t>Future Information</a:t>
            </a:r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 rot="-2889549">
            <a:off x="5175250" y="4592638"/>
            <a:ext cx="19716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/>
              <a:t>Current Information</a:t>
            </a:r>
          </a:p>
        </p:txBody>
      </p:sp>
      <p:sp>
        <p:nvSpPr>
          <p:cNvPr id="21515" name="Text Box 12"/>
          <p:cNvSpPr txBox="1">
            <a:spLocks noChangeArrowheads="1"/>
          </p:cNvSpPr>
          <p:nvPr/>
        </p:nvSpPr>
        <p:spPr bwMode="auto">
          <a:xfrm>
            <a:off x="6940550" y="5194300"/>
            <a:ext cx="18510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/>
              <a:t>Current Operating Data</a:t>
            </a:r>
          </a:p>
        </p:txBody>
      </p:sp>
      <p:sp>
        <p:nvSpPr>
          <p:cNvPr id="21516" name="Line 17"/>
          <p:cNvSpPr>
            <a:spLocks noChangeShapeType="1"/>
          </p:cNvSpPr>
          <p:nvPr/>
        </p:nvSpPr>
        <p:spPr bwMode="auto">
          <a:xfrm flipH="1">
            <a:off x="2327275" y="1828800"/>
            <a:ext cx="1039813" cy="118427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1517" name="Line 18"/>
          <p:cNvSpPr>
            <a:spLocks noChangeShapeType="1"/>
          </p:cNvSpPr>
          <p:nvPr/>
        </p:nvSpPr>
        <p:spPr bwMode="auto">
          <a:xfrm flipH="1" flipV="1">
            <a:off x="5756275" y="1954213"/>
            <a:ext cx="1309688" cy="1287462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1518" name="Line 19"/>
          <p:cNvSpPr>
            <a:spLocks noChangeShapeType="1"/>
          </p:cNvSpPr>
          <p:nvPr/>
        </p:nvSpPr>
        <p:spPr bwMode="auto">
          <a:xfrm flipH="1" flipV="1">
            <a:off x="6650038" y="5049838"/>
            <a:ext cx="395287" cy="33337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1519" name="Line 20"/>
          <p:cNvSpPr>
            <a:spLocks noChangeShapeType="1"/>
          </p:cNvSpPr>
          <p:nvPr/>
        </p:nvSpPr>
        <p:spPr bwMode="auto">
          <a:xfrm flipH="1">
            <a:off x="5653088" y="5881688"/>
            <a:ext cx="1246187" cy="24923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1520" name="Line 21"/>
          <p:cNvSpPr>
            <a:spLocks noChangeShapeType="1"/>
          </p:cNvSpPr>
          <p:nvPr/>
        </p:nvSpPr>
        <p:spPr bwMode="auto">
          <a:xfrm>
            <a:off x="3511550" y="5840413"/>
            <a:ext cx="207963" cy="12382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1521" name="Line 22"/>
          <p:cNvSpPr>
            <a:spLocks noChangeShapeType="1"/>
          </p:cNvSpPr>
          <p:nvPr/>
        </p:nvSpPr>
        <p:spPr bwMode="auto">
          <a:xfrm>
            <a:off x="2036763" y="4302125"/>
            <a:ext cx="146050" cy="22860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1522" name="Line 23"/>
          <p:cNvSpPr>
            <a:spLocks noChangeShapeType="1"/>
          </p:cNvSpPr>
          <p:nvPr/>
        </p:nvSpPr>
        <p:spPr bwMode="auto">
          <a:xfrm>
            <a:off x="1954213" y="2452688"/>
            <a:ext cx="206375" cy="53975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 budget helps</a:t>
            </a:r>
          </a:p>
        </p:txBody>
      </p:sp>
      <p:grpSp>
        <p:nvGrpSpPr>
          <p:cNvPr id="22531" name="Group 19"/>
          <p:cNvGrpSpPr>
            <a:grpSpLocks/>
          </p:cNvGrpSpPr>
          <p:nvPr/>
        </p:nvGrpSpPr>
        <p:grpSpPr bwMode="auto">
          <a:xfrm>
            <a:off x="971550" y="1844675"/>
            <a:ext cx="6626225" cy="3600450"/>
            <a:chOff x="839" y="1162"/>
            <a:chExt cx="4174" cy="2268"/>
          </a:xfrm>
        </p:grpSpPr>
        <p:sp>
          <p:nvSpPr>
            <p:cNvPr id="22532" name="Line 7"/>
            <p:cNvSpPr>
              <a:spLocks noChangeShapeType="1"/>
            </p:cNvSpPr>
            <p:nvPr/>
          </p:nvSpPr>
          <p:spPr bwMode="auto">
            <a:xfrm>
              <a:off x="1429" y="1162"/>
              <a:ext cx="1406" cy="167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2533" name="Line 8"/>
            <p:cNvSpPr>
              <a:spLocks noChangeShapeType="1"/>
            </p:cNvSpPr>
            <p:nvPr/>
          </p:nvSpPr>
          <p:spPr bwMode="auto">
            <a:xfrm flipH="1">
              <a:off x="3606" y="1207"/>
              <a:ext cx="1407" cy="1633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2534" name="Line 9"/>
            <p:cNvSpPr>
              <a:spLocks noChangeShapeType="1"/>
            </p:cNvSpPr>
            <p:nvPr/>
          </p:nvSpPr>
          <p:spPr bwMode="auto">
            <a:xfrm>
              <a:off x="2835" y="2840"/>
              <a:ext cx="0" cy="590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2535" name="Line 10"/>
            <p:cNvSpPr>
              <a:spLocks noChangeShapeType="1"/>
            </p:cNvSpPr>
            <p:nvPr/>
          </p:nvSpPr>
          <p:spPr bwMode="auto">
            <a:xfrm>
              <a:off x="3606" y="2840"/>
              <a:ext cx="0" cy="5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2536" name="Line 12"/>
            <p:cNvSpPr>
              <a:spLocks noChangeShapeType="1"/>
            </p:cNvSpPr>
            <p:nvPr/>
          </p:nvSpPr>
          <p:spPr bwMode="auto">
            <a:xfrm>
              <a:off x="2154" y="2024"/>
              <a:ext cx="21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2537" name="Line 13"/>
            <p:cNvSpPr>
              <a:spLocks noChangeShapeType="1"/>
            </p:cNvSpPr>
            <p:nvPr/>
          </p:nvSpPr>
          <p:spPr bwMode="auto">
            <a:xfrm>
              <a:off x="2835" y="2840"/>
              <a:ext cx="77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2538" name="Text Box 14"/>
            <p:cNvSpPr txBox="1">
              <a:spLocks noChangeArrowheads="1"/>
            </p:cNvSpPr>
            <p:nvPr/>
          </p:nvSpPr>
          <p:spPr bwMode="auto">
            <a:xfrm>
              <a:off x="2381" y="1344"/>
              <a:ext cx="167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2400" b="1" dirty="0"/>
                <a:t>Want</a:t>
              </a:r>
            </a:p>
          </p:txBody>
        </p:sp>
        <p:sp>
          <p:nvSpPr>
            <p:cNvPr id="22539" name="Text Box 15"/>
            <p:cNvSpPr txBox="1">
              <a:spLocks noChangeArrowheads="1"/>
            </p:cNvSpPr>
            <p:nvPr/>
          </p:nvSpPr>
          <p:spPr bwMode="auto">
            <a:xfrm>
              <a:off x="2721" y="2251"/>
              <a:ext cx="9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2400" b="1" dirty="0"/>
                <a:t>Need</a:t>
              </a:r>
            </a:p>
          </p:txBody>
        </p:sp>
        <p:sp>
          <p:nvSpPr>
            <p:cNvPr id="22540" name="Text Box 16"/>
            <p:cNvSpPr txBox="1">
              <a:spLocks noChangeArrowheads="1"/>
            </p:cNvSpPr>
            <p:nvPr/>
          </p:nvSpPr>
          <p:spPr bwMode="auto">
            <a:xfrm>
              <a:off x="2925" y="2976"/>
              <a:ext cx="59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2400" b="1" dirty="0"/>
                <a:t>can</a:t>
              </a:r>
            </a:p>
          </p:txBody>
        </p:sp>
        <p:sp>
          <p:nvSpPr>
            <p:cNvPr id="22541" name="Text Box 17"/>
            <p:cNvSpPr txBox="1">
              <a:spLocks noChangeArrowheads="1"/>
            </p:cNvSpPr>
            <p:nvPr/>
          </p:nvSpPr>
          <p:spPr bwMode="auto">
            <a:xfrm>
              <a:off x="839" y="2659"/>
              <a:ext cx="9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2400" b="1" dirty="0"/>
                <a:t>Budget</a:t>
              </a:r>
            </a:p>
          </p:txBody>
        </p:sp>
        <p:sp>
          <p:nvSpPr>
            <p:cNvPr id="22542" name="Line 18"/>
            <p:cNvSpPr>
              <a:spLocks noChangeShapeType="1"/>
            </p:cNvSpPr>
            <p:nvPr/>
          </p:nvSpPr>
          <p:spPr bwMode="auto">
            <a:xfrm>
              <a:off x="1701" y="2840"/>
              <a:ext cx="1088" cy="0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Why use a budget?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Stay within a limit</a:t>
            </a:r>
          </a:p>
          <a:p>
            <a:pPr eaLnBrk="1" hangingPunct="1"/>
            <a:r>
              <a:rPr lang="en-GB" dirty="0" smtClean="0"/>
              <a:t>Control</a:t>
            </a:r>
          </a:p>
          <a:p>
            <a:pPr eaLnBrk="1" hangingPunct="1"/>
            <a:r>
              <a:rPr lang="en-GB" dirty="0" smtClean="0"/>
              <a:t>Forecasting</a:t>
            </a:r>
          </a:p>
          <a:p>
            <a:pPr eaLnBrk="1" hangingPunct="1"/>
            <a:r>
              <a:rPr lang="en-GB" dirty="0" smtClean="0"/>
              <a:t>Delegate</a:t>
            </a:r>
          </a:p>
          <a:p>
            <a:pPr eaLnBrk="1" hangingPunct="1"/>
            <a:r>
              <a:rPr lang="en-GB" dirty="0" smtClean="0"/>
              <a:t>Prioritise Wants, Organise Needs,</a:t>
            </a:r>
          </a:p>
          <a:p>
            <a:pPr eaLnBrk="1" hangingPunct="1"/>
            <a:r>
              <a:rPr lang="en-GB" dirty="0" smtClean="0"/>
              <a:t>Within the realm of what we Can</a:t>
            </a:r>
          </a:p>
          <a:p>
            <a:pPr eaLnBrk="1" hangingPunct="1"/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Types of budgeting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There are three common budgeting methods: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r>
              <a:rPr lang="en-GB" dirty="0" smtClean="0"/>
              <a:t>Top-down Budgeting</a:t>
            </a:r>
          </a:p>
          <a:p>
            <a:pPr eaLnBrk="1" hangingPunct="1"/>
            <a:r>
              <a:rPr lang="en-GB" dirty="0" smtClean="0"/>
              <a:t>Bottom-up Budgeting</a:t>
            </a:r>
          </a:p>
          <a:p>
            <a:pPr eaLnBrk="1" hangingPunct="1"/>
            <a:r>
              <a:rPr lang="en-GB" dirty="0" smtClean="0"/>
              <a:t>Iterative Budgeting</a:t>
            </a:r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Top Down Budgeting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	Top-Down Budgeting is the term given to a budgeting process based on estimating the cost of higher level tasks first and using these estimates to constrain the estimates for lower level tasks</a:t>
            </a:r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grpSp>
        <p:nvGrpSpPr>
          <p:cNvPr id="25604" name="Group 4"/>
          <p:cNvGrpSpPr>
            <a:grpSpLocks/>
          </p:cNvGrpSpPr>
          <p:nvPr/>
        </p:nvGrpSpPr>
        <p:grpSpPr bwMode="auto">
          <a:xfrm>
            <a:off x="1570038" y="4695825"/>
            <a:ext cx="5875337" cy="1181100"/>
            <a:chOff x="975" y="2750"/>
            <a:chExt cx="3701" cy="744"/>
          </a:xfrm>
        </p:grpSpPr>
        <p:pic>
          <p:nvPicPr>
            <p:cNvPr id="25605" name="Picture 5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" y="2750"/>
              <a:ext cx="3701" cy="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6" name="Line 6"/>
            <p:cNvSpPr>
              <a:spLocks noChangeShapeType="1"/>
            </p:cNvSpPr>
            <p:nvPr/>
          </p:nvSpPr>
          <p:spPr bwMode="auto">
            <a:xfrm>
              <a:off x="1020" y="3369"/>
              <a:ext cx="3550" cy="0"/>
            </a:xfrm>
            <a:prstGeom prst="line">
              <a:avLst/>
            </a:prstGeom>
            <a:noFill/>
            <a:ln w="12700" cap="sq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Top Down Budgeting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	A crucial factor for successfully implementing this method for estimating budgets is the experience and judgement of those involved in producing the overall budget estimate.</a:t>
            </a:r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Top Down Budgeting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Organisations need the ability to allow: </a:t>
            </a:r>
          </a:p>
          <a:p>
            <a:pPr lvl="1" eaLnBrk="1" hangingPunct="1">
              <a:buFontTx/>
              <a:buChar char="•"/>
            </a:pPr>
            <a:r>
              <a:rPr lang="en-GB" dirty="0" smtClean="0"/>
              <a:t>Financial Managers to establish centralised budgets to control organisation spending.</a:t>
            </a:r>
          </a:p>
          <a:p>
            <a:pPr lvl="1" eaLnBrk="1" hangingPunct="1">
              <a:buFontTx/>
              <a:buChar char="•"/>
            </a:pPr>
            <a:r>
              <a:rPr lang="en-GB" dirty="0" smtClean="0"/>
              <a:t>Project Managers to establish projects budgets that consume the centralised organisation budget and control project spending.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Takes less time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Promotes upper-level commitment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Involves no multilevel participation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Lower management better understands what upper management expects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Presented down the ladder</a:t>
            </a:r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Top Down Budgeting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Top Down Budgeting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dirty="0" smtClean="0"/>
              <a:t>Disadvantages</a:t>
            </a:r>
          </a:p>
          <a:p>
            <a:pPr eaLnBrk="1" hangingPunct="1">
              <a:lnSpc>
                <a:spcPct val="80000"/>
              </a:lnSpc>
            </a:pPr>
            <a:endParaRPr lang="en-GB" dirty="0" smtClean="0"/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Translating long-range budgets into short-range budgets. 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Problems scheduling projects in a "sub-optimal way" to meet the strategic goals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dirty="0" smtClean="0"/>
              <a:t>	Result of top management's limited knowledge of specifics of project tasks and activities </a:t>
            </a:r>
            <a:endParaRPr lang="en-US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80000"/>
              </a:lnSpc>
            </a:pPr>
            <a:endParaRPr lang="en-GB" sz="2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Top Down Budgeting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Disadvantages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16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Competition for funds among lower-level managers, try to secure adequate funding for their operations.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May cause unhealthy competition.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	This process is a zero sum game--one person's or area's gain is another's loss.</a:t>
            </a:r>
            <a:endParaRPr lang="en-US" b="1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Subordinate managers often feel that they have insufficient budget allocations to achieve the objectives</a:t>
            </a: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Top Down Budgeting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dirty="0" smtClean="0"/>
              <a:t>Advantages</a:t>
            </a:r>
          </a:p>
          <a:p>
            <a:pPr eaLnBrk="1" hangingPunct="1">
              <a:lnSpc>
                <a:spcPct val="80000"/>
              </a:lnSpc>
            </a:pPr>
            <a:endParaRPr lang="en-GB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Aggregate budget is quite accurate, even though some individual activities subject to large error </a:t>
            </a:r>
            <a:endParaRPr lang="en-US" b="1" dirty="0" smtClean="0"/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Budgets are stable as a percent of total allocation and the statistical distribution of the budget is also stable leading to high predictability </a:t>
            </a:r>
            <a:endParaRPr lang="en-US" b="1" dirty="0" smtClean="0"/>
          </a:p>
          <a:p>
            <a:pPr eaLnBrk="1" hangingPunct="1">
              <a:lnSpc>
                <a:spcPct val="80000"/>
              </a:lnSpc>
            </a:pPr>
            <a:r>
              <a:rPr lang="en-US" dirty="0" smtClean="0"/>
              <a:t>Small costly tasks don’t need to be identified early in this process - factored into overall estimate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 </a:t>
            </a:r>
            <a:endParaRPr lang="en-GB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2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Bottom Up Budgeting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	Sometimes called Zero Based Budgeting </a:t>
            </a:r>
          </a:p>
          <a:p>
            <a:pPr eaLnBrk="1" hangingPunct="1">
              <a:buFontTx/>
              <a:buNone/>
            </a:pPr>
            <a:endParaRPr lang="en-GB" sz="1600" dirty="0" smtClean="0"/>
          </a:p>
          <a:p>
            <a:pPr eaLnBrk="1" hangingPunct="1"/>
            <a:r>
              <a:rPr lang="en-GB" dirty="0" smtClean="0"/>
              <a:t>Bottom-up budgeting begins with identifying all the constituent tasks that are involved in implementing a project and working out the resources and funding required by each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</p:txBody>
      </p:sp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63" y="4646613"/>
            <a:ext cx="57626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Bottom Up Budgeting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4924425"/>
          </a:xfrm>
        </p:spPr>
        <p:txBody>
          <a:bodyPr/>
          <a:lstStyle/>
          <a:p>
            <a:pPr eaLnBrk="1" hangingPunct="1"/>
            <a:r>
              <a:rPr lang="en-GB" dirty="0" smtClean="0"/>
              <a:t>Provides the opportunity to create organisation level    budgets by rolling up project budgets</a:t>
            </a:r>
          </a:p>
          <a:p>
            <a:pPr eaLnBrk="1" hangingPunct="1"/>
            <a:r>
              <a:rPr lang="en-GB" dirty="0" smtClean="0"/>
              <a:t>Create centralised project level budgets from their sub-project budgets (WBS) </a:t>
            </a:r>
          </a:p>
          <a:p>
            <a:pPr eaLnBrk="1" hangingPunct="1">
              <a:buFontTx/>
              <a:buNone/>
            </a:pPr>
            <a:r>
              <a:rPr lang="en-GB" sz="3600" dirty="0" smtClean="0"/>
              <a:t>	</a:t>
            </a:r>
          </a:p>
          <a:p>
            <a:pPr lvl="1" eaLnBrk="1" hangingPunct="1">
              <a:buFontTx/>
              <a:buNone/>
            </a:pPr>
            <a:endParaRPr lang="en-GB" sz="3200" dirty="0" smtClean="0"/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Bottom Up Budgeting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37563" cy="4114800"/>
          </a:xfrm>
        </p:spPr>
        <p:txBody>
          <a:bodyPr/>
          <a:lstStyle/>
          <a:p>
            <a:pPr eaLnBrk="1" hangingPunct="1"/>
            <a:r>
              <a:rPr lang="en-GB" dirty="0" smtClean="0"/>
              <a:t>This method of budgeting provides the following benefits:</a:t>
            </a:r>
          </a:p>
          <a:p>
            <a:pPr lvl="1" eaLnBrk="1" hangingPunct="1">
              <a:buFontTx/>
              <a:buChar char="•"/>
            </a:pPr>
            <a:r>
              <a:rPr lang="en-GB" sz="3200" dirty="0" smtClean="0"/>
              <a:t>Project Managers have the flexibility to define their project budgets independently</a:t>
            </a:r>
          </a:p>
          <a:p>
            <a:pPr lvl="1" eaLnBrk="1" hangingPunct="1">
              <a:buFontTx/>
              <a:buChar char="•"/>
            </a:pPr>
            <a:r>
              <a:rPr lang="en-GB" sz="3200" dirty="0" smtClean="0"/>
              <a:t>Financial Managers have the ability to centrally review the total project budget/s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Bottom up budgeting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74650" y="1517650"/>
            <a:ext cx="8769350" cy="294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buFontTx/>
              <a:buChar char="•"/>
              <a:defRPr/>
            </a:pPr>
            <a:r>
              <a:rPr lang="en-GB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Takes more time </a:t>
            </a:r>
          </a:p>
          <a:p>
            <a:pPr eaLnBrk="1" hangingPunct="1">
              <a:buFontTx/>
              <a:buChar char="•"/>
              <a:defRPr/>
            </a:pPr>
            <a:r>
              <a:rPr lang="en-GB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Involves cross-section of the organisation</a:t>
            </a:r>
          </a:p>
          <a:p>
            <a:pPr eaLnBrk="1" hangingPunct="1">
              <a:buFontTx/>
              <a:buChar char="•"/>
              <a:defRPr/>
            </a:pPr>
            <a:r>
              <a:rPr lang="en-GB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Presented up the ladder</a:t>
            </a:r>
          </a:p>
          <a:p>
            <a:pPr eaLnBrk="1" hangingPunct="1">
              <a:buFontTx/>
              <a:buChar char="•"/>
              <a:defRPr/>
            </a:pPr>
            <a:r>
              <a:rPr lang="en-GB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Seeks participation at all levels</a:t>
            </a:r>
          </a:p>
          <a:p>
            <a:pPr eaLnBrk="1" hangingPunct="1">
              <a:buFontTx/>
              <a:buChar char="•"/>
              <a:defRPr/>
            </a:pPr>
            <a:r>
              <a:rPr lang="en-GB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Encourages commitment to the plan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Bottom Up Budgeting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Disadvantage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</a:t>
            </a:r>
          </a:p>
          <a:p>
            <a:pPr eaLnBrk="1" hangingPunct="1"/>
            <a:r>
              <a:rPr lang="en-US" dirty="0" smtClean="0"/>
              <a:t>Top management has limited influence over the budgeting process, </a:t>
            </a:r>
            <a:endParaRPr lang="en-US" b="1" dirty="0" smtClean="0"/>
          </a:p>
          <a:p>
            <a:pPr eaLnBrk="1" hangingPunct="1"/>
            <a:r>
              <a:rPr lang="en-US" dirty="0" smtClean="0"/>
              <a:t>Individual tend to overstate their resource needs because they suspect that higher management will probably cut all budgets by the same percentage</a:t>
            </a: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Bottom Up Budgeting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Disadvantage</a:t>
            </a:r>
          </a:p>
          <a:p>
            <a:pPr eaLnBrk="1" hangingPunct="1">
              <a:lnSpc>
                <a:spcPct val="90000"/>
              </a:lnSpc>
            </a:pPr>
            <a:endParaRPr lang="en-GB" b="1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More persuasive managers sometimes get a disproportionate share of resources </a:t>
            </a:r>
            <a:endParaRPr lang="en-GB" b="1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A significant portion of budget building is in the hands of the junior personnel in the organisation </a:t>
            </a:r>
            <a:endParaRPr lang="en-GB" b="1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Sometimes critical activities are missed and left unbudgeted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Bottom Up Budgeting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16013"/>
            <a:ext cx="8686800" cy="5410200"/>
          </a:xfrm>
        </p:spPr>
        <p:txBody>
          <a:bodyPr/>
          <a:lstStyle/>
          <a:p>
            <a:pPr eaLnBrk="1" hangingPunct="1"/>
            <a:r>
              <a:rPr lang="en-GB" dirty="0" smtClean="0"/>
              <a:t>Advantage</a:t>
            </a:r>
          </a:p>
          <a:p>
            <a:pPr eaLnBrk="1" hangingPunct="1">
              <a:buFontTx/>
              <a:buNone/>
            </a:pPr>
            <a:endParaRPr lang="en-GB" sz="1600" dirty="0" smtClean="0"/>
          </a:p>
          <a:p>
            <a:pPr eaLnBrk="1" hangingPunct="1"/>
            <a:r>
              <a:rPr lang="en-GB" dirty="0" smtClean="0"/>
              <a:t>Is in the accuracy of the budgets for individual tasks</a:t>
            </a:r>
          </a:p>
          <a:p>
            <a:pPr eaLnBrk="1" hangingPunct="1"/>
            <a:r>
              <a:rPr lang="en-US" dirty="0" smtClean="0"/>
              <a:t>Clear flow of information </a:t>
            </a:r>
            <a:endParaRPr lang="en-US" b="1" dirty="0" smtClean="0"/>
          </a:p>
          <a:p>
            <a:pPr eaLnBrk="1" hangingPunct="1"/>
            <a:r>
              <a:rPr lang="en-US" dirty="0" smtClean="0"/>
              <a:t>Use of detailed data available at project management level as basic source of cost, schedule, and resource requirement information. </a:t>
            </a:r>
            <a:endParaRPr lang="en-US" b="1" dirty="0" smtClean="0"/>
          </a:p>
          <a:p>
            <a:pPr eaLnBrk="1" hangingPunct="1"/>
            <a:r>
              <a:rPr lang="en-US" dirty="0" smtClean="0"/>
              <a:t>Participation in the process leads to ownership and acceptance</a:t>
            </a:r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endParaRPr lang="en-GB" sz="28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Iterative Budgeting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50085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Iterative – to repeat or do again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A combination of top-down and bottom-up    </a:t>
            </a:r>
          </a:p>
          <a:p>
            <a:pPr eaLnBrk="1" hangingPunct="1">
              <a:buFontTx/>
              <a:buNone/>
            </a:pPr>
            <a:r>
              <a:rPr lang="en-US" dirty="0" smtClean="0"/>
              <a:t>budget building 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Higher project level estimated (top down)</a:t>
            </a:r>
          </a:p>
          <a:p>
            <a:pPr eaLnBrk="1" hangingPunct="1">
              <a:buFontTx/>
              <a:buNone/>
            </a:pPr>
            <a:r>
              <a:rPr lang="en-US" dirty="0" smtClean="0"/>
              <a:t>Lower level costed (bottom up)</a:t>
            </a:r>
          </a:p>
          <a:p>
            <a:pPr eaLnBrk="1" hangingPunct="1">
              <a:buFontTx/>
              <a:buNone/>
            </a:pPr>
            <a:r>
              <a:rPr lang="en-US" dirty="0" smtClean="0"/>
              <a:t>The two costs negotiated and reconciled</a:t>
            </a: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29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Iterative Budgeting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45926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Disadvantage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Is in the relative inefficiency and time consuming nature of the negotiations over the budgets.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Process may not work well when communication channels are either informal or blocked between lower-level managers and senior management </a:t>
            </a:r>
            <a:endParaRPr lang="en-GB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Iterative Budgeting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813675" cy="48831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Advantage</a:t>
            </a:r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It promotes employee involvement and stimulates a high degree of information flow between those involved in the project at different levels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Both senior management and lower level managers closer to the actual process participate in the budgeting process </a:t>
            </a:r>
            <a:endParaRPr lang="en-GB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Top Down v</a:t>
            </a:r>
            <a:r>
              <a:rPr lang="en-GB" sz="3200" dirty="0" smtClean="0"/>
              <a:t>s</a:t>
            </a:r>
            <a:r>
              <a:rPr lang="en-GB" dirty="0" smtClean="0"/>
              <a:t>. Bottom Up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dirty="0" smtClean="0">
                <a:latin typeface="CG Omega" pitchFamily="34" charset="0"/>
                <a:ea typeface="Gulim" panose="020B0600000101010101" pitchFamily="34" charset="-127"/>
              </a:rPr>
              <a:t>Top-down           Bottom-up</a:t>
            </a:r>
          </a:p>
          <a:p>
            <a:pPr eaLnBrk="1" hangingPunct="1"/>
            <a:r>
              <a:rPr lang="en-US" altLang="ko-KR" dirty="0" smtClean="0">
                <a:latin typeface="CG Omega" pitchFamily="34" charset="0"/>
                <a:ea typeface="Gulim" panose="020B0600000101010101" pitchFamily="34" charset="-127"/>
              </a:rPr>
              <a:t>Problems of Bottom-up Budgeting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ko-KR" dirty="0" smtClean="0">
                <a:latin typeface="CG Omega" pitchFamily="34" charset="0"/>
                <a:ea typeface="Gulim" panose="020B0600000101010101" pitchFamily="34" charset="-127"/>
                <a:sym typeface="Wingdings" panose="05000000000000000000" pitchFamily="2" charset="2"/>
              </a:rPr>
              <a:t>Difficult to control aggregate spending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ko-KR" dirty="0" smtClean="0">
                <a:latin typeface="CG Omega" pitchFamily="34" charset="0"/>
                <a:ea typeface="Gulim" panose="020B0600000101010101" pitchFamily="34" charset="-127"/>
                <a:sym typeface="Wingdings" panose="05000000000000000000" pitchFamily="2" charset="2"/>
              </a:rPr>
              <a:t>Allocations may not be optimal</a:t>
            </a:r>
            <a:endParaRPr lang="en-US" altLang="ko-KR" dirty="0" smtClean="0">
              <a:latin typeface="CG Omega" pitchFamily="34" charset="0"/>
              <a:ea typeface="Gulim" panose="020B0600000101010101" pitchFamily="34" charset="-127"/>
            </a:endParaRPr>
          </a:p>
          <a:p>
            <a:pPr lvl="1" eaLnBrk="1" hangingPunct="1">
              <a:buFontTx/>
              <a:buChar char="•"/>
            </a:pPr>
            <a:r>
              <a:rPr lang="en-US" altLang="ko-KR" dirty="0" smtClean="0">
                <a:latin typeface="CG Omega" pitchFamily="34" charset="0"/>
                <a:ea typeface="Gulim" panose="020B0600000101010101" pitchFamily="34" charset="-127"/>
              </a:rPr>
              <a:t>Hard to keep multi-year perspective</a:t>
            </a:r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2946400" y="1739900"/>
            <a:ext cx="720725" cy="0"/>
          </a:xfrm>
          <a:prstGeom prst="line">
            <a:avLst/>
          </a:prstGeom>
          <a:noFill/>
          <a:ln w="66675">
            <a:solidFill>
              <a:schemeClr val="tx1"/>
            </a:solidFill>
            <a:round/>
            <a:headEnd type="triangle" w="lg" len="med"/>
            <a:tailEnd type="triangle" w="lg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dirty="0" smtClean="0"/>
              <a:t>Top Down &amp; Bottom Up Compared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46275"/>
            <a:ext cx="7772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ko-KR" sz="2400" dirty="0" smtClean="0">
                <a:latin typeface="CG Omega" pitchFamily="34" charset="0"/>
                <a:ea typeface="Gulim" panose="020B0600000101010101" pitchFamily="34" charset="-127"/>
              </a:rPr>
              <a:t>• Bottom-up                                • Top-down       </a:t>
            </a: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r>
              <a:rPr lang="en-GB" altLang="ko-KR" sz="2000" dirty="0" smtClean="0">
                <a:latin typeface="CG Omega" pitchFamily="34" charset="0"/>
                <a:ea typeface="Gulim" panose="020B0600000101010101" pitchFamily="34" charset="-127"/>
              </a:rPr>
              <a:t>       </a:t>
            </a: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endParaRPr lang="en-GB" altLang="ko-KR" sz="2000" dirty="0" smtClean="0">
              <a:latin typeface="CG Omega" pitchFamily="34" charset="0"/>
              <a:ea typeface="Gulim" panose="020B0600000101010101" pitchFamily="34" charset="-127"/>
            </a:endParaRP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r>
              <a:rPr lang="en-GB" altLang="ko-KR" sz="2000" dirty="0" smtClean="0">
                <a:latin typeface="CG Omega" pitchFamily="34" charset="0"/>
                <a:ea typeface="Gulim" panose="020B0600000101010101" pitchFamily="34" charset="-127"/>
              </a:rPr>
              <a:t>  - Annual                                             - Multi-year      </a:t>
            </a: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endParaRPr lang="en-GB" altLang="ko-KR" sz="2000" dirty="0" smtClean="0">
              <a:latin typeface="CG Omega" pitchFamily="34" charset="0"/>
              <a:ea typeface="Gulim" panose="020B0600000101010101" pitchFamily="34" charset="-127"/>
            </a:endParaRP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r>
              <a:rPr lang="en-GB" altLang="ko-KR" sz="2000" dirty="0" smtClean="0">
                <a:latin typeface="CG Omega" pitchFamily="34" charset="0"/>
                <a:ea typeface="Gulim" panose="020B0600000101010101" pitchFamily="34" charset="-127"/>
              </a:rPr>
              <a:t>  - Time consuming                              - Delegated authority</a:t>
            </a: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endParaRPr lang="en-GB" altLang="ko-KR" sz="2000" dirty="0" smtClean="0">
              <a:latin typeface="CG Omega" pitchFamily="34" charset="0"/>
              <a:ea typeface="Gulim" panose="020B0600000101010101" pitchFamily="34" charset="-127"/>
            </a:endParaRP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r>
              <a:rPr lang="en-GB" altLang="ko-KR" sz="2000" dirty="0" smtClean="0">
                <a:latin typeface="CG Omega" pitchFamily="34" charset="0"/>
                <a:ea typeface="Gulim" panose="020B0600000101010101" pitchFamily="34" charset="-127"/>
              </a:rPr>
              <a:t>  - Ownership of proposals is               - Creates joint ownership of</a:t>
            </a: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r>
              <a:rPr lang="en-GB" altLang="ko-KR" sz="2000" dirty="0" smtClean="0">
                <a:latin typeface="CG Omega" pitchFamily="34" charset="0"/>
                <a:ea typeface="Gulim" panose="020B0600000101010101" pitchFamily="34" charset="-127"/>
              </a:rPr>
              <a:t>     specific                                              proposals </a:t>
            </a: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endParaRPr lang="en-GB" altLang="ko-KR" sz="2000" dirty="0" smtClean="0">
              <a:latin typeface="CG Omega" pitchFamily="34" charset="0"/>
              <a:ea typeface="Gulim" panose="020B0600000101010101" pitchFamily="34" charset="-127"/>
            </a:endParaRPr>
          </a:p>
          <a:p>
            <a:pPr eaLnBrk="1" hangingPunct="1">
              <a:lnSpc>
                <a:spcPct val="80000"/>
              </a:lnSpc>
              <a:spcBef>
                <a:spcPct val="5000"/>
              </a:spcBef>
              <a:buFontTx/>
              <a:buNone/>
            </a:pPr>
            <a:r>
              <a:rPr lang="en-GB" altLang="ko-KR" sz="2000" dirty="0" smtClean="0">
                <a:latin typeface="CG Omega" pitchFamily="34" charset="0"/>
                <a:ea typeface="Gulim" panose="020B0600000101010101" pitchFamily="34" charset="-127"/>
              </a:rPr>
              <a:t>  - Reactive                                           - Proactive</a:t>
            </a:r>
            <a:endParaRPr lang="en-US" altLang="ko-KR" sz="2000" dirty="0" smtClean="0">
              <a:latin typeface="CG Omega" pitchFamily="34" charset="0"/>
              <a:ea typeface="Gulim" panose="020B0600000101010101" pitchFamily="34" charset="-127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Activity Orientated Budget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traditional budget is activity based</a:t>
            </a:r>
          </a:p>
          <a:p>
            <a:pPr eaLnBrk="1" hangingPunct="1"/>
            <a:r>
              <a:rPr lang="en-GB" dirty="0" smtClean="0"/>
              <a:t>Individual expenses classified and assigned to basic budget lines e.g. phone, materials, personnel, clerical, utilities, direct labour, etc </a:t>
            </a:r>
          </a:p>
          <a:p>
            <a:pPr eaLnBrk="1" hangingPunct="1"/>
            <a:r>
              <a:rPr lang="en-GB" dirty="0" smtClean="0"/>
              <a:t>Diffused control so widely that it was frequently non-existent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Task Orientated Budget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Also known as Program Budgeting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Aggregates income and expenditures across programs (projects)</a:t>
            </a:r>
          </a:p>
          <a:p>
            <a:pPr eaLnBrk="1" hangingPunct="1"/>
            <a:r>
              <a:rPr lang="en-US" dirty="0" smtClean="0"/>
              <a:t>The project has its own budget 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Task Orientated Budget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Pure project organisation, the budgets of all projects are aggregated to the highest organisational level </a:t>
            </a:r>
          </a:p>
          <a:p>
            <a:pPr eaLnBrk="1" hangingPunct="1"/>
            <a:r>
              <a:rPr lang="en-GB" dirty="0" smtClean="0"/>
              <a:t>Functional organisation income/expense for each project are shown </a:t>
            </a:r>
          </a:p>
          <a:p>
            <a:pPr eaLnBrk="1" hangingPunct="1"/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1682750"/>
          </a:xfrm>
        </p:spPr>
        <p:txBody>
          <a:bodyPr/>
          <a:lstStyle/>
          <a:p>
            <a:pPr eaLnBrk="1" hangingPunct="1"/>
            <a:r>
              <a:rPr lang="en-GB" dirty="0" smtClean="0"/>
              <a:t>Planning Programming Budgeting System (PPBS)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30413"/>
            <a:ext cx="7772400" cy="3532187"/>
          </a:xfrm>
        </p:spPr>
        <p:txBody>
          <a:bodyPr/>
          <a:lstStyle/>
          <a:p>
            <a:pPr eaLnBrk="1" hangingPunct="1"/>
            <a:r>
              <a:rPr lang="en-GB" dirty="0" smtClean="0"/>
              <a:t>The system focuses on funding those projects that will bring the greatest progress toward organisational goals for the least cost </a:t>
            </a:r>
          </a:p>
          <a:p>
            <a:pPr eaLnBrk="1" hangingPunct="1"/>
            <a:r>
              <a:rPr lang="en-GB" dirty="0" smtClean="0"/>
              <a:t>Basically a Program and Planning Budgeting System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1890713"/>
          </a:xfrm>
        </p:spPr>
        <p:txBody>
          <a:bodyPr/>
          <a:lstStyle/>
          <a:p>
            <a:pPr eaLnBrk="1" hangingPunct="1"/>
            <a:r>
              <a:rPr lang="en-GB" dirty="0" smtClean="0"/>
              <a:t>Planning Programming Budgeting System (PPBS)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16150"/>
            <a:ext cx="7772400" cy="4641850"/>
          </a:xfrm>
        </p:spPr>
        <p:txBody>
          <a:bodyPr/>
          <a:lstStyle/>
          <a:p>
            <a:pPr eaLnBrk="1" hangingPunct="1"/>
            <a:r>
              <a:rPr lang="en-US" dirty="0" smtClean="0"/>
              <a:t>Identification of goals and objectives for each major area of activity - planning </a:t>
            </a:r>
          </a:p>
          <a:p>
            <a:pPr eaLnBrk="1" hangingPunct="1"/>
            <a:r>
              <a:rPr lang="en-US" dirty="0" smtClean="0"/>
              <a:t>Analysis of the programs proposed to obtain organizational objectives - programming </a:t>
            </a:r>
          </a:p>
          <a:p>
            <a:pPr eaLnBrk="1" hangingPunct="1"/>
            <a:r>
              <a:rPr lang="en-US" dirty="0" smtClean="0"/>
              <a:t>Estimation of the total costs for each project, including indirect costs. Time phasing of costs is detailed.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1600200"/>
          </a:xfrm>
        </p:spPr>
        <p:txBody>
          <a:bodyPr/>
          <a:lstStyle/>
          <a:p>
            <a:pPr eaLnBrk="1" hangingPunct="1"/>
            <a:r>
              <a:rPr lang="en-GB" dirty="0" smtClean="0"/>
              <a:t>Planning Programming Budgeting System (PPBS)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925638"/>
            <a:ext cx="7772400" cy="4613275"/>
          </a:xfrm>
        </p:spPr>
        <p:txBody>
          <a:bodyPr/>
          <a:lstStyle/>
          <a:p>
            <a:pPr eaLnBrk="1" hangingPunct="1"/>
            <a:r>
              <a:rPr lang="en-US" dirty="0" smtClean="0"/>
              <a:t>Final analysis of alternative projects in terms of costs, expected costs, expected benefits, and expected project lives. </a:t>
            </a:r>
          </a:p>
          <a:p>
            <a:pPr eaLnBrk="1" hangingPunct="1"/>
            <a:r>
              <a:rPr lang="en-US" dirty="0" smtClean="0"/>
              <a:t>Cost/benefit analyses are performed for each program so programs can be compared with each other and a portfolio of projects can be selected for funding </a:t>
            </a:r>
            <a:endParaRPr lang="en-GB" dirty="0" smtClean="0"/>
          </a:p>
          <a:p>
            <a:pPr eaLnBrk="1" hangingPunct="1"/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39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1600200"/>
          </a:xfrm>
        </p:spPr>
        <p:txBody>
          <a:bodyPr/>
          <a:lstStyle/>
          <a:p>
            <a:pPr eaLnBrk="1" hangingPunct="1"/>
            <a:r>
              <a:rPr lang="en-GB" dirty="0" smtClean="0"/>
              <a:t>Budget Planning linked to Project Activity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08188"/>
            <a:ext cx="7772400" cy="3554412"/>
          </a:xfrm>
        </p:spPr>
        <p:txBody>
          <a:bodyPr/>
          <a:lstStyle/>
          <a:p>
            <a:pPr eaLnBrk="1" hangingPunct="1"/>
            <a:r>
              <a:rPr lang="en-GB" dirty="0" smtClean="0"/>
              <a:t>Only way a detailed budget can be produced</a:t>
            </a:r>
          </a:p>
          <a:p>
            <a:pPr eaLnBrk="1" hangingPunct="1"/>
            <a:r>
              <a:rPr lang="en-GB" dirty="0" smtClean="0"/>
              <a:t>Can monitor budget usage against project activity</a:t>
            </a:r>
          </a:p>
          <a:p>
            <a:pPr eaLnBrk="1" hangingPunct="1"/>
            <a:r>
              <a:rPr lang="en-GB" dirty="0" smtClean="0"/>
              <a:t>Can be done when the project schedule has been determined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772400" cy="1579563"/>
          </a:xfrm>
        </p:spPr>
        <p:txBody>
          <a:bodyPr/>
          <a:lstStyle/>
          <a:p>
            <a:pPr eaLnBrk="1" hangingPunct="1"/>
            <a:r>
              <a:rPr lang="en-GB" dirty="0" smtClean="0"/>
              <a:t>Completion Times, Project Activities, Costs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03475"/>
            <a:ext cx="7772400" cy="3159125"/>
          </a:xfrm>
        </p:spPr>
        <p:txBody>
          <a:bodyPr/>
          <a:lstStyle/>
          <a:p>
            <a:pPr eaLnBrk="1" hangingPunct="1"/>
            <a:r>
              <a:rPr lang="en-GB" dirty="0" smtClean="0"/>
              <a:t>Direct relationship of these items</a:t>
            </a:r>
          </a:p>
          <a:p>
            <a:pPr eaLnBrk="1" hangingPunct="1"/>
            <a:r>
              <a:rPr lang="en-GB" dirty="0" smtClean="0"/>
              <a:t>Will affect the final budgeted figure</a:t>
            </a:r>
          </a:p>
          <a:p>
            <a:pPr eaLnBrk="1" hangingPunct="1"/>
            <a:r>
              <a:rPr lang="en-GB" dirty="0" smtClean="0"/>
              <a:t>Is a “trade off”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Budgetary Control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 typeface="Times New Roman" panose="02020603050405020304" pitchFamily="18" charset="0"/>
              <a:buNone/>
            </a:pPr>
            <a:endParaRPr lang="en-GB" dirty="0" smtClean="0"/>
          </a:p>
          <a:p>
            <a:pPr>
              <a:spcBef>
                <a:spcPct val="50000"/>
              </a:spcBef>
              <a:buFont typeface="Times New Roman" panose="02020603050405020304" pitchFamily="18" charset="0"/>
              <a:buNone/>
            </a:pPr>
            <a:r>
              <a:rPr lang="en-GB" dirty="0" smtClean="0"/>
              <a:t>The ability to control anticipated </a:t>
            </a:r>
          </a:p>
          <a:p>
            <a:pPr>
              <a:spcBef>
                <a:spcPct val="50000"/>
              </a:spcBef>
              <a:buFont typeface="Times New Roman" panose="02020603050405020304" pitchFamily="18" charset="0"/>
              <a:buNone/>
            </a:pPr>
            <a:r>
              <a:rPr lang="en-GB" dirty="0" smtClean="0"/>
              <a:t>expenditures for your project using a </a:t>
            </a:r>
          </a:p>
          <a:p>
            <a:pPr>
              <a:spcBef>
                <a:spcPct val="50000"/>
              </a:spcBef>
              <a:buFont typeface="Times New Roman" panose="02020603050405020304" pitchFamily="18" charset="0"/>
              <a:buNone/>
            </a:pPr>
            <a:r>
              <a:rPr lang="en-GB" dirty="0" smtClean="0"/>
              <a:t>project cost budget.</a:t>
            </a:r>
          </a:p>
          <a:p>
            <a:pPr eaLnBrk="1" hangingPunct="1"/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Budgetary Control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5410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dirty="0" smtClean="0"/>
              <a:t>   The Projects Budgetary Controls feature includes the following:</a:t>
            </a:r>
          </a:p>
          <a:p>
            <a:pPr lvl="1" eaLnBrk="1" hangingPunct="1">
              <a:buFontTx/>
              <a:buChar char="•"/>
            </a:pPr>
            <a:r>
              <a:rPr lang="en-GB" dirty="0" smtClean="0"/>
              <a:t>Flexible Setup of Controls </a:t>
            </a:r>
          </a:p>
          <a:p>
            <a:pPr lvl="2" eaLnBrk="1" hangingPunct="1"/>
            <a:r>
              <a:rPr lang="en-GB" dirty="0" smtClean="0"/>
              <a:t>Defines Control Amounts</a:t>
            </a:r>
          </a:p>
          <a:p>
            <a:pPr lvl="2" eaLnBrk="1" hangingPunct="1"/>
            <a:r>
              <a:rPr lang="en-GB" dirty="0" smtClean="0"/>
              <a:t>Defines Control Levels</a:t>
            </a:r>
          </a:p>
          <a:p>
            <a:pPr lvl="1" eaLnBrk="1" hangingPunct="1">
              <a:buFontTx/>
              <a:buChar char="•"/>
            </a:pPr>
            <a:r>
              <a:rPr lang="en-GB" dirty="0" smtClean="0"/>
              <a:t>Funds Check - Performs the available funds verifications.</a:t>
            </a:r>
          </a:p>
          <a:p>
            <a:pPr lvl="1" eaLnBrk="1" hangingPunct="1">
              <a:buFontTx/>
              <a:buChar char="•"/>
            </a:pPr>
            <a:r>
              <a:rPr lang="en-GB" dirty="0" smtClean="0"/>
              <a:t>Maintenance of Available Balances - Maintains the available balance for each project budget line.</a:t>
            </a:r>
          </a:p>
          <a:p>
            <a:pPr eaLnBrk="1" hangingPunct="1"/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Budgetary Controls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6563" y="1447800"/>
            <a:ext cx="8707437" cy="4967288"/>
          </a:xfrm>
        </p:spPr>
        <p:txBody>
          <a:bodyPr/>
          <a:lstStyle/>
          <a:p>
            <a:pPr eaLnBrk="1" hangingPunct="1"/>
            <a:r>
              <a:rPr lang="en-GB" dirty="0" smtClean="0"/>
              <a:t>Actual Transactions;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are recorded project costs.  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Examples include labour, expense report, usage and miscellaneous costs.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Commitment Transactions;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are anticipated project costs.  </a:t>
            </a:r>
          </a:p>
          <a:p>
            <a:pPr eaLnBrk="1" hangingPunct="1">
              <a:buFontTx/>
              <a:buNone/>
            </a:pPr>
            <a:r>
              <a:rPr lang="en-GB" dirty="0" smtClean="0"/>
              <a:t>	Examples include purchase requisitions and purchase orders or contract commitments.</a:t>
            </a:r>
          </a:p>
          <a:p>
            <a:pPr eaLnBrk="1" hangingPunct="1"/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Features of an effective budget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GB" dirty="0" smtClean="0">
                <a:solidFill>
                  <a:schemeClr val="tx2"/>
                </a:solidFill>
              </a:rPr>
              <a:t>Accurate forecasting</a:t>
            </a:r>
          </a:p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GB" dirty="0" smtClean="0">
                <a:solidFill>
                  <a:schemeClr val="tx2"/>
                </a:solidFill>
              </a:rPr>
              <a:t>Based on organisational goals</a:t>
            </a:r>
          </a:p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GB" dirty="0" smtClean="0">
                <a:solidFill>
                  <a:schemeClr val="tx2"/>
                </a:solidFill>
              </a:rPr>
              <a:t>Information is timely and accurate</a:t>
            </a:r>
          </a:p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GB" dirty="0" smtClean="0">
                <a:solidFill>
                  <a:schemeClr val="tx2"/>
                </a:solidFill>
              </a:rPr>
              <a:t>Formed with multilevel input</a:t>
            </a:r>
          </a:p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GB" dirty="0" smtClean="0">
                <a:solidFill>
                  <a:schemeClr val="tx2"/>
                </a:solidFill>
              </a:rPr>
              <a:t>Regular reviews are built-in</a:t>
            </a:r>
          </a:p>
          <a:p>
            <a:pPr marL="609600" indent="-609600" eaLnBrk="1" hangingPunct="1"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Problems with budgeting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The process is too long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There is a lot of game playing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Business decisions change but the budget does not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People in charge of budget are held accountable in areas where they have no responsibility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Applying an arbitrary percentage to prior period actual</a:t>
            </a:r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Analysing Variance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5410200"/>
          </a:xfrm>
        </p:spPr>
        <p:txBody>
          <a:bodyPr/>
          <a:lstStyle/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Budget deviation analysis (variance analysis) regularly compares what you expected or planned to earn and spend with what you actually spent and earned.  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 smtClean="0">
                <a:solidFill>
                  <a:schemeClr val="tx2"/>
                </a:solidFill>
              </a:rPr>
              <a:t>Variation analysis can help greatly when detecting how well you’re tracking your plans, how much to accurately budget in the future, where there might be upcoming problems in spending.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Example of a variance report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6050" y="1427163"/>
            <a:ext cx="8894763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Times New Roman" panose="02020603050405020304" pitchFamily="18" charset="0"/>
              </a:rPr>
              <a:t>Date:	          June 30, 2006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Times New Roman" panose="02020603050405020304" pitchFamily="18" charset="0"/>
              </a:rPr>
              <a:t>		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Times New Roman" panose="02020603050405020304" pitchFamily="18" charset="0"/>
              </a:rPr>
              <a:t>Account:  Product Development		MONTH TO DATE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Times New Roman" panose="02020603050405020304" pitchFamily="18" charset="0"/>
              </a:rPr>
              <a:t>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Times New Roman" panose="02020603050405020304" pitchFamily="18" charset="0"/>
              </a:rPr>
              <a:t>ACCOUNT	REF.	ACTUAL	BUDGET	VARIANCE	%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Times New Roman" panose="02020603050405020304" pitchFamily="18" charset="0"/>
              </a:rPr>
              <a:t>SALARIES	5025	£48,000	 	£43,750	 	- £4,375	            - 10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Times New Roman" panose="02020603050405020304" pitchFamily="18" charset="0"/>
              </a:rPr>
              <a:t>TRAVEL	6442	  £1,500		  £1,200		   - £300	            - 25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Times New Roman" panose="02020603050405020304" pitchFamily="18" charset="0"/>
              </a:rPr>
              <a:t>SUPPLIES	5320	     £500		     £700		     £200	              28.5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000" dirty="0" smtClean="0"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GB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Benefits to checking variance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>
                <a:solidFill>
                  <a:schemeClr val="tx2"/>
                </a:solidFill>
              </a:rPr>
              <a:t>Understand the reason for the differences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>
                <a:solidFill>
                  <a:schemeClr val="tx2"/>
                </a:solidFill>
              </a:rPr>
              <a:t>Prepare a more accurate budget in the future 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>
                <a:solidFill>
                  <a:schemeClr val="tx2"/>
                </a:solidFill>
              </a:rPr>
              <a:t>Evaluate budget goals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>
                <a:solidFill>
                  <a:schemeClr val="tx2"/>
                </a:solidFill>
              </a:rPr>
              <a:t>Isolate problems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>
                <a:solidFill>
                  <a:schemeClr val="tx2"/>
                </a:solidFill>
              </a:rPr>
              <a:t>Identify weak areas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>
                <a:solidFill>
                  <a:schemeClr val="tx2"/>
                </a:solidFill>
              </a:rPr>
              <a:t>Motivate managers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>
                <a:solidFill>
                  <a:schemeClr val="tx2"/>
                </a:solidFill>
              </a:rPr>
              <a:t>Communicate with all levels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>
                <a:solidFill>
                  <a:schemeClr val="tx2"/>
                </a:solidFill>
              </a:rPr>
              <a:t>Forecast</a:t>
            </a:r>
            <a:endParaRPr lang="en-GB" sz="2400" dirty="0" smtClean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49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Response to budget warnings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Freeze spending</a:t>
            </a:r>
          </a:p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Freeze activity</a:t>
            </a:r>
          </a:p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Put off “unnecessary” projects activity</a:t>
            </a:r>
          </a:p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Re-schedule/cost your project</a:t>
            </a:r>
          </a:p>
          <a:p>
            <a:pPr marL="609600" indent="-609600" eaLnBrk="1" hangingPunct="1">
              <a:buClr>
                <a:schemeClr val="tx2"/>
              </a:buClr>
              <a:buFont typeface="Wingdings" panose="05000000000000000000" pitchFamily="2" charset="2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Downsize your project</a:t>
            </a:r>
          </a:p>
          <a:p>
            <a:pPr marL="609600" indent="-609600" eaLnBrk="1" hangingPunct="1">
              <a:buFontTx/>
              <a:buNone/>
            </a:pPr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7F1D3-49D1-49DB-820A-A3D6F93881A4}" type="slidenum">
              <a:rPr lang="en-GB" smtClean="0"/>
              <a:pPr>
                <a:defRPr/>
              </a:pPr>
              <a:t>50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Monitoring and Controlling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ake 1 design template">
  <a:themeElements>
    <a:clrScheme name="Shake 1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hake 1 desig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hake 1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ke 1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ke 1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ke 1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ke 1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ke 1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ke 1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ke 1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ke 1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ke 1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ke 1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ke 1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ke 1 design template 1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Shake 1 design template</Template>
  <TotalTime>482</TotalTime>
  <Words>1525</Words>
  <Application>Microsoft Office PowerPoint</Application>
  <PresentationFormat>On-screen Show (4:3)</PresentationFormat>
  <Paragraphs>406</Paragraphs>
  <Slides>50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Shake 1 design template</vt:lpstr>
      <vt:lpstr>Quick Recap</vt:lpstr>
      <vt:lpstr>Project Time Management Summary</vt:lpstr>
      <vt:lpstr>Lesson 5: Developing Cost Estimates and Budgets Topic 5A: Estimate Project Costs Topic 5B: Estimate the Cost Baseline Topic 5C: Reconcile Funding and Costs  </vt:lpstr>
      <vt:lpstr>Budgeting</vt:lpstr>
      <vt:lpstr>Project Mgmt Process Groups</vt:lpstr>
      <vt:lpstr>Process group identification</vt:lpstr>
      <vt:lpstr>What is a budget?</vt:lpstr>
      <vt:lpstr>Budget – a definition</vt:lpstr>
      <vt:lpstr>Another definition</vt:lpstr>
      <vt:lpstr>More definitions</vt:lpstr>
      <vt:lpstr>Budgeting in Context</vt:lpstr>
      <vt:lpstr>A budget helps</vt:lpstr>
      <vt:lpstr>Why use a budget?</vt:lpstr>
      <vt:lpstr>Types of budgeting</vt:lpstr>
      <vt:lpstr>Top Down Budgeting</vt:lpstr>
      <vt:lpstr>Top Down Budgeting</vt:lpstr>
      <vt:lpstr>Top Down Budgeting</vt:lpstr>
      <vt:lpstr>Top Down Budgeting</vt:lpstr>
      <vt:lpstr>Top Down Budgeting</vt:lpstr>
      <vt:lpstr>Top Down Budgeting</vt:lpstr>
      <vt:lpstr>Top Down Budgeting</vt:lpstr>
      <vt:lpstr>Bottom Up Budgeting </vt:lpstr>
      <vt:lpstr>Bottom Up Budgeting</vt:lpstr>
      <vt:lpstr>Bottom Up Budgeting</vt:lpstr>
      <vt:lpstr>Bottom up budgeting</vt:lpstr>
      <vt:lpstr>Bottom Up Budgeting</vt:lpstr>
      <vt:lpstr>Bottom Up Budgeting</vt:lpstr>
      <vt:lpstr>Bottom Up Budgeting</vt:lpstr>
      <vt:lpstr>Iterative Budgeting</vt:lpstr>
      <vt:lpstr>Iterative Budgeting</vt:lpstr>
      <vt:lpstr>Iterative Budgeting</vt:lpstr>
      <vt:lpstr>Top Down vs. Bottom Up</vt:lpstr>
      <vt:lpstr>Top Down &amp; Bottom Up Compared</vt:lpstr>
      <vt:lpstr>Activity Orientated Budget</vt:lpstr>
      <vt:lpstr>Task Orientated Budget</vt:lpstr>
      <vt:lpstr>Task Orientated Budget</vt:lpstr>
      <vt:lpstr>Planning Programming Budgeting System (PPBS)</vt:lpstr>
      <vt:lpstr>Planning Programming Budgeting System (PPBS)</vt:lpstr>
      <vt:lpstr>Planning Programming Budgeting System (PPBS)</vt:lpstr>
      <vt:lpstr>Budget Planning linked to Project Activity</vt:lpstr>
      <vt:lpstr>Completion Times, Project Activities, Costs</vt:lpstr>
      <vt:lpstr>Budgetary Control</vt:lpstr>
      <vt:lpstr>Budgetary Control</vt:lpstr>
      <vt:lpstr>Budgetary Controls</vt:lpstr>
      <vt:lpstr>Features of an effective budget</vt:lpstr>
      <vt:lpstr>Problems with budgeting</vt:lpstr>
      <vt:lpstr>Analysing Variance</vt:lpstr>
      <vt:lpstr>Example of a variance report</vt:lpstr>
      <vt:lpstr>Benefits to checking variance</vt:lpstr>
      <vt:lpstr>Response to budget warnings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Budgeting</dc:title>
  <dc:creator>Hateem</dc:creator>
  <cp:lastModifiedBy>NTS</cp:lastModifiedBy>
  <cp:revision>98</cp:revision>
  <dcterms:created xsi:type="dcterms:W3CDTF">2006-09-06T07:30:20Z</dcterms:created>
  <dcterms:modified xsi:type="dcterms:W3CDTF">2013-06-06T08:46:30Z</dcterms:modified>
</cp:coreProperties>
</file>