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89" r:id="rId3"/>
    <p:sldId id="258"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259" r:id="rId21"/>
    <p:sldId id="260" r:id="rId22"/>
    <p:sldId id="261" r:id="rId23"/>
    <p:sldId id="262" r:id="rId24"/>
    <p:sldId id="263" r:id="rId25"/>
    <p:sldId id="26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575B43-8E25-456A-AD04-5796B0738C03}" type="datetimeFigureOut">
              <a:rPr lang="en-US" smtClean="0"/>
              <a:pPr/>
              <a:t>6/5/2013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900AD-2530-47E7-84FF-3531F5312086}" type="slidenum">
              <a:rPr lang="en-US" smtClean="0"/>
              <a:pPr/>
              <a:t>‹#›</a:t>
            </a:fld>
            <a:endParaRPr lang="en-US"/>
          </a:p>
        </p:txBody>
      </p:sp>
    </p:spTree>
    <p:extLst>
      <p:ext uri="{BB962C8B-B14F-4D97-AF65-F5344CB8AC3E}">
        <p14:creationId xmlns:p14="http://schemas.microsoft.com/office/powerpoint/2010/main" xmlns="" val="1832304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B0308-1380-4B69-BDDD-838AE0FA23D9}"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3290646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1B0308-1380-4B69-BDDD-838AE0FA23D9}"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3588196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B0308-1380-4B69-BDDD-838AE0FA23D9}"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276917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1B0308-1380-4B69-BDDD-838AE0FA23D9}"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1931018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1B0308-1380-4B69-BDDD-838AE0FA23D9}" type="datetimeFigureOut">
              <a:rPr lang="en-US" smtClean="0"/>
              <a:pPr/>
              <a:t>6/5/2013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4120431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1B0308-1380-4B69-BDDD-838AE0FA23D9}" type="datetimeFigureOut">
              <a:rPr lang="en-US" smtClean="0"/>
              <a:pPr/>
              <a:t>6/5/2013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327502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B0308-1380-4B69-BDDD-838AE0FA23D9}" type="datetimeFigureOut">
              <a:rPr lang="en-US" smtClean="0"/>
              <a:pPr/>
              <a:t>6/5/2013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1777517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B0308-1380-4B69-BDDD-838AE0FA23D9}"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915434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B0308-1380-4B69-BDDD-838AE0FA23D9}" type="datetimeFigureOut">
              <a:rPr lang="en-US" smtClean="0"/>
              <a:pPr/>
              <a:t>6/5/2013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3185333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1B0308-1380-4B69-BDDD-838AE0FA23D9}"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116895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1B0308-1380-4B69-BDDD-838AE0FA23D9}" type="datetimeFigureOut">
              <a:rPr lang="en-US" smtClean="0"/>
              <a:pPr/>
              <a:t>6/5/2013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154021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B0308-1380-4B69-BDDD-838AE0FA23D9}" type="datetimeFigureOut">
              <a:rPr lang="en-US" smtClean="0"/>
              <a:pPr/>
              <a:t>6/5/2013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C3432A-47EB-44DB-B21F-EC13F8803B3D}" type="slidenum">
              <a:rPr lang="en-US" smtClean="0"/>
              <a:pPr/>
              <a:t>‹#›</a:t>
            </a:fld>
            <a:endParaRPr lang="en-US"/>
          </a:p>
        </p:txBody>
      </p:sp>
    </p:spTree>
    <p:extLst>
      <p:ext uri="{BB962C8B-B14F-4D97-AF65-F5344CB8AC3E}">
        <p14:creationId xmlns:p14="http://schemas.microsoft.com/office/powerpoint/2010/main" xmlns="" val="3147656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000" b="1" dirty="0" smtClean="0">
                <a:latin typeface="Arial" panose="020B0604020202020204" pitchFamily="34" charset="0"/>
                <a:cs typeface="Arial" panose="020B0604020202020204" pitchFamily="34" charset="0"/>
              </a:rPr>
              <a:t>Quick Recap</a:t>
            </a:r>
            <a:endParaRPr 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17402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927" y="2284077"/>
            <a:ext cx="10515600" cy="1325563"/>
          </a:xfrm>
        </p:spPr>
        <p:txBody>
          <a:bodyPr>
            <a:normAutofit fontScale="90000"/>
          </a:bodyPr>
          <a:lstStyle/>
          <a:p>
            <a:r>
              <a:rPr lang="en-US" b="1" dirty="0" smtClean="0">
                <a:latin typeface="Arial" panose="020B0604020202020204" pitchFamily="34" charset="0"/>
                <a:cs typeface="Arial" panose="020B0604020202020204" pitchFamily="34" charset="0"/>
              </a:rPr>
              <a:t>Continuation of…….</a:t>
            </a:r>
            <a:br>
              <a:rPr lang="en-US" b="1" dirty="0" smtClean="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“Project Schedule”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Monitoring and Controlling Approach</a:t>
            </a:r>
            <a:endParaRPr lang="en-US" dirty="0"/>
          </a:p>
        </p:txBody>
      </p:sp>
    </p:spTree>
    <p:extLst>
      <p:ext uri="{BB962C8B-B14F-4D97-AF65-F5344CB8AC3E}">
        <p14:creationId xmlns:p14="http://schemas.microsoft.com/office/powerpoint/2010/main" xmlns="" val="1238065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latin typeface="Arial" panose="020B0604020202020204" pitchFamily="34" charset="0"/>
                <a:cs typeface="Arial" panose="020B0604020202020204" pitchFamily="34" charset="0"/>
              </a:rPr>
              <a:t>Lesson 4: Developing Project Schedules</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4A: Create an Activity List</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4B: Create a Project Schedule Network Diagram</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4C: Estimate Activity Resources</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4D: Estimate Duration for Project Activities</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4E: Develop a Project Schedule</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4F: Identify the Critical Path</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4G: Optimize the Project Schedule</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Topic 4H: Establish a Schedule Baseline  </a:t>
            </a:r>
          </a:p>
          <a:p>
            <a:endParaRPr lang="en-US" dirty="0"/>
          </a:p>
        </p:txBody>
      </p:sp>
    </p:spTree>
    <p:extLst>
      <p:ext uri="{BB962C8B-B14F-4D97-AF65-F5344CB8AC3E}">
        <p14:creationId xmlns:p14="http://schemas.microsoft.com/office/powerpoint/2010/main" xmlns="" val="2600729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56505" y="212726"/>
            <a:ext cx="11179935" cy="1245069"/>
          </a:xfrm>
        </p:spPr>
        <p:txBody>
          <a:bodyPr>
            <a:normAutofit fontScale="90000"/>
          </a:bodyPr>
          <a:lstStyle/>
          <a:p>
            <a:r>
              <a:rPr lang="en-US" b="1" dirty="0" smtClean="0">
                <a:latin typeface="Arial" panose="020B0604020202020204" pitchFamily="34" charset="0"/>
                <a:cs typeface="Arial" panose="020B0604020202020204" pitchFamily="34" charset="0"/>
              </a:rPr>
              <a:t>Importance of Updating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Critical Path Data</a:t>
            </a:r>
          </a:p>
        </p:txBody>
      </p:sp>
      <p:sp>
        <p:nvSpPr>
          <p:cNvPr id="56323" name="Rectangle 3"/>
          <p:cNvSpPr>
            <a:spLocks noGrp="1" noChangeArrowheads="1"/>
          </p:cNvSpPr>
          <p:nvPr>
            <p:ph type="body" idx="1"/>
          </p:nvPr>
        </p:nvSpPr>
        <p:spPr>
          <a:xfrm>
            <a:off x="256504" y="1722437"/>
            <a:ext cx="11682211" cy="4369270"/>
          </a:xfrm>
        </p:spPr>
        <p:txBody>
          <a:bodyPr>
            <a:normAutofit/>
          </a:bodyPr>
          <a:lstStyle/>
          <a:p>
            <a:pPr algn="just"/>
            <a:r>
              <a:rPr lang="en-US" sz="2400" dirty="0" smtClean="0">
                <a:latin typeface="Arial" panose="020B0604020202020204" pitchFamily="34" charset="0"/>
                <a:cs typeface="Arial" panose="020B0604020202020204" pitchFamily="34" charset="0"/>
              </a:rPr>
              <a:t>It is important to update project schedule information to meet time goals for a project</a:t>
            </a:r>
          </a:p>
          <a:p>
            <a:pPr algn="just"/>
            <a:r>
              <a:rPr lang="en-US" sz="2400" dirty="0" smtClean="0">
                <a:latin typeface="Arial" panose="020B0604020202020204" pitchFamily="34" charset="0"/>
                <a:cs typeface="Arial" panose="020B0604020202020204" pitchFamily="34" charset="0"/>
              </a:rPr>
              <a:t>The critical path may change as you enter actual start and finish dates</a:t>
            </a:r>
          </a:p>
          <a:p>
            <a:pPr algn="just"/>
            <a:r>
              <a:rPr lang="en-US" sz="2400" dirty="0" smtClean="0">
                <a:latin typeface="Arial" panose="020B0604020202020204" pitchFamily="34" charset="0"/>
                <a:cs typeface="Arial" panose="020B0604020202020204" pitchFamily="34" charset="0"/>
              </a:rPr>
              <a:t>If you know the project completion date will slip, be proactive and negotiate with the project sponsor and stakeholders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0B516DFE-C16C-42E0-9EE7-17045C47F904}" type="slidenum">
              <a:rPr lang="en-US" sz="1400">
                <a:solidFill>
                  <a:srgbClr val="FFFFFF"/>
                </a:solidFill>
              </a:rPr>
              <a:pPr eaLnBrk="1" hangingPunct="1"/>
              <a:t>4</a:t>
            </a:fld>
            <a:endParaRPr lang="en-US" sz="1400">
              <a:solidFill>
                <a:srgbClr val="FFFFFF"/>
              </a:solidFill>
            </a:endParaRPr>
          </a:p>
        </p:txBody>
      </p:sp>
    </p:spTree>
    <p:extLst>
      <p:ext uri="{BB962C8B-B14F-4D97-AF65-F5344CB8AC3E}">
        <p14:creationId xmlns:p14="http://schemas.microsoft.com/office/powerpoint/2010/main" xmlns="" val="339983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95141" y="164208"/>
            <a:ext cx="8305800" cy="715963"/>
          </a:xfrm>
        </p:spPr>
        <p:txBody>
          <a:bodyPr>
            <a:normAutofit/>
          </a:bodyPr>
          <a:lstStyle/>
          <a:p>
            <a:r>
              <a:rPr lang="en-US" sz="2800" b="1" dirty="0" smtClean="0">
                <a:latin typeface="Arial" panose="020B0604020202020204" pitchFamily="34" charset="0"/>
                <a:cs typeface="Arial" panose="020B0604020202020204" pitchFamily="34" charset="0"/>
              </a:rPr>
              <a:t>Critical Chain Scheduling</a:t>
            </a:r>
          </a:p>
        </p:txBody>
      </p:sp>
      <p:sp>
        <p:nvSpPr>
          <p:cNvPr id="57347" name="Rectangle 3"/>
          <p:cNvSpPr>
            <a:spLocks noGrp="1" noChangeArrowheads="1"/>
          </p:cNvSpPr>
          <p:nvPr>
            <p:ph type="body" idx="1"/>
          </p:nvPr>
        </p:nvSpPr>
        <p:spPr>
          <a:xfrm>
            <a:off x="90153" y="1415604"/>
            <a:ext cx="11835684" cy="5730875"/>
          </a:xfrm>
        </p:spPr>
        <p:txBody>
          <a:bodyPr>
            <a:normAutofit/>
          </a:bodyPr>
          <a:lstStyle/>
          <a:p>
            <a:pPr algn="just">
              <a:lnSpc>
                <a:spcPct val="80000"/>
              </a:lnSpc>
            </a:pPr>
            <a:r>
              <a:rPr lang="en-US" sz="2000" b="1" dirty="0">
                <a:latin typeface="Arial" panose="020B0604020202020204" pitchFamily="34" charset="0"/>
                <a:cs typeface="Arial" panose="020B0604020202020204" pitchFamily="34" charset="0"/>
              </a:rPr>
              <a:t>Critical chain scheduling</a:t>
            </a:r>
          </a:p>
          <a:p>
            <a:pPr lvl="1" algn="just">
              <a:lnSpc>
                <a:spcPct val="80000"/>
              </a:lnSpc>
            </a:pPr>
            <a:r>
              <a:rPr lang="en-US" sz="2000" dirty="0">
                <a:latin typeface="Arial" panose="020B0604020202020204" pitchFamily="34" charset="0"/>
                <a:cs typeface="Arial" panose="020B0604020202020204" pitchFamily="34" charset="0"/>
              </a:rPr>
              <a:t>A method of scheduling that considers limited resources when creating a project schedule and includes buffers to protect the project completion date</a:t>
            </a:r>
          </a:p>
          <a:p>
            <a:pPr algn="just">
              <a:lnSpc>
                <a:spcPct val="80000"/>
              </a:lnSpc>
            </a:pPr>
            <a:r>
              <a:rPr lang="en-US" sz="2000" dirty="0">
                <a:latin typeface="Arial" panose="020B0604020202020204" pitchFamily="34" charset="0"/>
                <a:cs typeface="Arial" panose="020B0604020202020204" pitchFamily="34" charset="0"/>
              </a:rPr>
              <a:t>Based on the </a:t>
            </a:r>
            <a:r>
              <a:rPr lang="en-US" sz="2000" b="1" dirty="0">
                <a:latin typeface="Arial" panose="020B0604020202020204" pitchFamily="34" charset="0"/>
                <a:cs typeface="Arial" panose="020B0604020202020204" pitchFamily="34" charset="0"/>
              </a:rPr>
              <a:t>Theory of Constraints</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(TOC)</a:t>
            </a:r>
          </a:p>
          <a:p>
            <a:pPr lvl="1" algn="just">
              <a:lnSpc>
                <a:spcPct val="80000"/>
              </a:lnSpc>
            </a:pPr>
            <a:r>
              <a:rPr lang="en-US" sz="2000" dirty="0">
                <a:latin typeface="Arial" panose="020B0604020202020204" pitchFamily="34" charset="0"/>
                <a:cs typeface="Arial" panose="020B0604020202020204" pitchFamily="34" charset="0"/>
              </a:rPr>
              <a:t>A management philosophy developed by Eli </a:t>
            </a:r>
            <a:r>
              <a:rPr lang="en-US" sz="2000" dirty="0" err="1">
                <a:latin typeface="Arial" panose="020B0604020202020204" pitchFamily="34" charset="0"/>
                <a:cs typeface="Arial" panose="020B0604020202020204" pitchFamily="34" charset="0"/>
              </a:rPr>
              <a:t>Goldratt</a:t>
            </a:r>
            <a:r>
              <a:rPr lang="en-US" sz="2000" dirty="0">
                <a:latin typeface="Arial" panose="020B0604020202020204" pitchFamily="34" charset="0"/>
                <a:cs typeface="Arial" panose="020B0604020202020204" pitchFamily="34" charset="0"/>
              </a:rPr>
              <a:t> and introduced in his book </a:t>
            </a:r>
            <a:r>
              <a:rPr lang="en-US" sz="2000" i="1" dirty="0">
                <a:latin typeface="Arial" panose="020B0604020202020204" pitchFamily="34" charset="0"/>
                <a:cs typeface="Arial" panose="020B0604020202020204" pitchFamily="34" charset="0"/>
              </a:rPr>
              <a:t>The Goal</a:t>
            </a:r>
            <a:r>
              <a:rPr lang="en-US" sz="2000" dirty="0">
                <a:latin typeface="Arial" panose="020B0604020202020204" pitchFamily="34" charset="0"/>
                <a:cs typeface="Arial" panose="020B0604020202020204" pitchFamily="34" charset="0"/>
              </a:rPr>
              <a:t>  and </a:t>
            </a:r>
            <a:r>
              <a:rPr lang="en-US" sz="2000" i="1" dirty="0">
                <a:latin typeface="Arial" panose="020B0604020202020204" pitchFamily="34" charset="0"/>
                <a:cs typeface="Arial" panose="020B0604020202020204" pitchFamily="34" charset="0"/>
              </a:rPr>
              <a:t>Critical Chain</a:t>
            </a:r>
          </a:p>
          <a:p>
            <a:pPr lvl="2" algn="just">
              <a:lnSpc>
                <a:spcPct val="80000"/>
              </a:lnSpc>
            </a:pPr>
            <a:r>
              <a:rPr lang="en-US" dirty="0">
                <a:latin typeface="Arial" panose="020B0604020202020204" pitchFamily="34" charset="0"/>
                <a:cs typeface="Arial" panose="020B0604020202020204" pitchFamily="34" charset="0"/>
              </a:rPr>
              <a:t>Like a chain with its weakest link, any complex system at any point in time often has only one aspect or constraint that limits its ability to achieve more of its goal</a:t>
            </a:r>
          </a:p>
          <a:p>
            <a:pPr lvl="2" algn="just">
              <a:lnSpc>
                <a:spcPct val="80000"/>
              </a:lnSpc>
            </a:pPr>
            <a:r>
              <a:rPr lang="en-US" dirty="0">
                <a:latin typeface="Arial" panose="020B0604020202020204" pitchFamily="34" charset="0"/>
                <a:cs typeface="Arial" panose="020B0604020202020204" pitchFamily="34" charset="0"/>
              </a:rPr>
              <a:t>For the system to attain any significant improvements, that constraint must be identified and the whole system must be managed with it in mind</a:t>
            </a:r>
          </a:p>
          <a:p>
            <a:pPr lvl="3" algn="just">
              <a:lnSpc>
                <a:spcPct val="80000"/>
              </a:lnSpc>
            </a:pPr>
            <a:r>
              <a:rPr lang="en-US" sz="2000" dirty="0">
                <a:latin typeface="Arial" panose="020B0604020202020204" pitchFamily="34" charset="0"/>
                <a:cs typeface="Arial" panose="020B0604020202020204" pitchFamily="34" charset="0"/>
              </a:rPr>
              <a:t>For example, two tasks originally scheduled to be done in parallel, require the same resource 100% of the time. CCS acknowledges that either one of the tasks must be delayed or a similar resource must be found in order to keep to the original schedule</a:t>
            </a:r>
          </a:p>
        </p:txBody>
      </p:sp>
      <p:sp>
        <p:nvSpPr>
          <p:cNvPr id="6" name="Slide Number Placeholder 5"/>
          <p:cNvSpPr>
            <a:spLocks noGrp="1"/>
          </p:cNvSpPr>
          <p:nvPr>
            <p:ph type="sldNum" sz="quarter" idx="11"/>
          </p:nvPr>
        </p:nvSpPr>
        <p:spPr>
          <a:xfrm>
            <a:off x="2428741" y="6291957"/>
            <a:ext cx="4114800" cy="365125"/>
          </a:xfrm>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8E29FB5A-0BCB-485F-860E-AF6FC311EC1D}" type="slidenum">
              <a:rPr lang="en-US" sz="1400">
                <a:solidFill>
                  <a:srgbClr val="FFFFFF"/>
                </a:solidFill>
                <a:cs typeface="Arial" panose="020B0604020202020204" pitchFamily="34" charset="0"/>
              </a:rPr>
              <a:pPr eaLnBrk="1" hangingPunct="1"/>
              <a:t>5</a:t>
            </a:fld>
            <a:endParaRPr lang="en-US" sz="1400">
              <a:solidFill>
                <a:srgbClr val="FFFFFF"/>
              </a:solidFill>
              <a:cs typeface="Arial" panose="020B0604020202020204" pitchFamily="34" charset="0"/>
            </a:endParaRPr>
          </a:p>
        </p:txBody>
      </p:sp>
    </p:spTree>
    <p:extLst>
      <p:ext uri="{BB962C8B-B14F-4D97-AF65-F5344CB8AC3E}">
        <p14:creationId xmlns:p14="http://schemas.microsoft.com/office/powerpoint/2010/main" xmlns="" val="3868496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166352" y="168387"/>
            <a:ext cx="8305800" cy="715962"/>
          </a:xfrm>
        </p:spPr>
        <p:txBody>
          <a:bodyPr>
            <a:normAutofit/>
          </a:bodyPr>
          <a:lstStyle/>
          <a:p>
            <a:r>
              <a:rPr lang="en-US" sz="2800" b="1" dirty="0" smtClean="0">
                <a:latin typeface="Arial" panose="020B0604020202020204" pitchFamily="34" charset="0"/>
                <a:cs typeface="Arial" panose="020B0604020202020204" pitchFamily="34" charset="0"/>
              </a:rPr>
              <a:t>Critical Chain Scheduling</a:t>
            </a:r>
          </a:p>
        </p:txBody>
      </p:sp>
      <p:sp>
        <p:nvSpPr>
          <p:cNvPr id="58371" name="Rectangle 3"/>
          <p:cNvSpPr>
            <a:spLocks noGrp="1" noChangeArrowheads="1"/>
          </p:cNvSpPr>
          <p:nvPr>
            <p:ph type="body" idx="4294967295"/>
          </p:nvPr>
        </p:nvSpPr>
        <p:spPr>
          <a:xfrm>
            <a:off x="528035" y="1219201"/>
            <a:ext cx="11475076" cy="5194479"/>
          </a:xfrm>
        </p:spPr>
        <p:txBody>
          <a:bodyPr>
            <a:normAutofit/>
          </a:bodyPr>
          <a:lstStyle/>
          <a:p>
            <a:pPr algn="just">
              <a:lnSpc>
                <a:spcPct val="80000"/>
              </a:lnSpc>
            </a:pPr>
            <a:r>
              <a:rPr lang="en-US" sz="2400" dirty="0" smtClean="0">
                <a:latin typeface="Arial" panose="020B0604020202020204" pitchFamily="34" charset="0"/>
                <a:cs typeface="Arial" panose="020B0604020202020204" pitchFamily="34" charset="0"/>
              </a:rPr>
              <a:t>Attempts to minimize </a:t>
            </a:r>
            <a:r>
              <a:rPr lang="en-US" sz="2400" b="1" dirty="0" smtClean="0">
                <a:latin typeface="Arial" panose="020B0604020202020204" pitchFamily="34" charset="0"/>
                <a:cs typeface="Arial" panose="020B0604020202020204" pitchFamily="34" charset="0"/>
              </a:rPr>
              <a:t>multitasking</a:t>
            </a:r>
          </a:p>
          <a:p>
            <a:pPr lvl="1" algn="just">
              <a:lnSpc>
                <a:spcPct val="80000"/>
              </a:lnSpc>
            </a:pPr>
            <a:r>
              <a:rPr lang="en-US" dirty="0" smtClean="0">
                <a:latin typeface="Arial" panose="020B0604020202020204" pitchFamily="34" charset="0"/>
                <a:cs typeface="Arial" panose="020B0604020202020204" pitchFamily="34" charset="0"/>
              </a:rPr>
              <a:t>When a resource works on more than one task at a time – people are  assigned to multiple tasks within the same project or different tasks on multiple projects</a:t>
            </a:r>
          </a:p>
          <a:p>
            <a:pPr lvl="1" algn="just">
              <a:lnSpc>
                <a:spcPct val="80000"/>
              </a:lnSpc>
            </a:pPr>
            <a:r>
              <a:rPr lang="en-US" dirty="0" smtClean="0">
                <a:latin typeface="Arial" panose="020B0604020202020204" pitchFamily="34" charset="0"/>
                <a:cs typeface="Arial" panose="020B0604020202020204" pitchFamily="34" charset="0"/>
              </a:rPr>
              <a:t>Someone assigned to three tasks, tries to please everyone and works a little on each task and then goes back to finish the first one</a:t>
            </a:r>
          </a:p>
          <a:p>
            <a:pPr lvl="2" algn="just">
              <a:lnSpc>
                <a:spcPct val="80000"/>
              </a:lnSpc>
            </a:pPr>
            <a:r>
              <a:rPr lang="en-US" sz="2400" dirty="0" smtClean="0">
                <a:latin typeface="Arial" panose="020B0604020202020204" pitchFamily="34" charset="0"/>
                <a:cs typeface="Arial" panose="020B0604020202020204" pitchFamily="34" charset="0"/>
              </a:rPr>
              <a:t>This can actually delay the completion of tasks as compared to working on each task in sequence </a:t>
            </a:r>
          </a:p>
          <a:p>
            <a:pPr lvl="2" algn="just">
              <a:lnSpc>
                <a:spcPct val="80000"/>
              </a:lnSpc>
            </a:pPr>
            <a:r>
              <a:rPr lang="en-US" sz="2400" dirty="0" smtClean="0">
                <a:latin typeface="Arial" panose="020B0604020202020204" pitchFamily="34" charset="0"/>
                <a:cs typeface="Arial" panose="020B0604020202020204" pitchFamily="34" charset="0"/>
              </a:rPr>
              <a:t>Multitasking also often involves wasted setup time, which increases total duration</a:t>
            </a:r>
          </a:p>
        </p:txBody>
      </p:sp>
    </p:spTree>
    <p:extLst>
      <p:ext uri="{BB962C8B-B14F-4D97-AF65-F5344CB8AC3E}">
        <p14:creationId xmlns:p14="http://schemas.microsoft.com/office/powerpoint/2010/main" xmlns="" val="13932120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752600" y="427038"/>
            <a:ext cx="8458200" cy="715962"/>
          </a:xfrm>
        </p:spPr>
        <p:txBody>
          <a:bodyPr>
            <a:normAutofit/>
          </a:bodyPr>
          <a:lstStyle/>
          <a:p>
            <a:r>
              <a:rPr lang="en-US" sz="2800" b="1" dirty="0" smtClean="0">
                <a:latin typeface="Arial" panose="020B0604020202020204" pitchFamily="34" charset="0"/>
                <a:cs typeface="Arial" panose="020B0604020202020204" pitchFamily="34" charset="0"/>
              </a:rPr>
              <a:t>Multitasking Example</a:t>
            </a:r>
          </a:p>
        </p:txBody>
      </p:sp>
      <p:pic>
        <p:nvPicPr>
          <p:cNvPr id="5939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t="25000" b="23334"/>
          <a:stretch>
            <a:fillRect/>
          </a:stretch>
        </p:blipFill>
        <p:spPr bwMode="auto">
          <a:xfrm>
            <a:off x="2209800" y="1163638"/>
            <a:ext cx="7613651" cy="2951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9396"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t="26666" b="25000"/>
          <a:stretch>
            <a:fillRect/>
          </a:stretch>
        </p:blipFill>
        <p:spPr bwMode="auto">
          <a:xfrm>
            <a:off x="2286000" y="3790950"/>
            <a:ext cx="7620000" cy="276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76AE3D6-CF82-449F-895D-49CCE3AF7625}" type="slidenum">
              <a:rPr lang="en-US" sz="1400">
                <a:solidFill>
                  <a:srgbClr val="FFFFFF"/>
                </a:solidFill>
              </a:rPr>
              <a:pPr eaLnBrk="1" hangingPunct="1"/>
              <a:t>7</a:t>
            </a:fld>
            <a:endParaRPr lang="en-US" sz="1400">
              <a:solidFill>
                <a:srgbClr val="FFFFFF"/>
              </a:solidFill>
            </a:endParaRPr>
          </a:p>
        </p:txBody>
      </p:sp>
    </p:spTree>
    <p:extLst>
      <p:ext uri="{BB962C8B-B14F-4D97-AF65-F5344CB8AC3E}">
        <p14:creationId xmlns:p14="http://schemas.microsoft.com/office/powerpoint/2010/main" xmlns="" val="3162314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128789" y="99814"/>
            <a:ext cx="8305800" cy="715963"/>
          </a:xfrm>
        </p:spPr>
        <p:txBody>
          <a:bodyPr>
            <a:normAutofit/>
          </a:bodyPr>
          <a:lstStyle/>
          <a:p>
            <a:r>
              <a:rPr lang="en-US" sz="2800" b="1" smtClean="0">
                <a:latin typeface="Arial" panose="020B0604020202020204" pitchFamily="34" charset="0"/>
                <a:cs typeface="Arial" panose="020B0604020202020204" pitchFamily="34" charset="0"/>
              </a:rPr>
              <a:t>Critical Chain Scheduling</a:t>
            </a:r>
          </a:p>
        </p:txBody>
      </p:sp>
      <p:sp>
        <p:nvSpPr>
          <p:cNvPr id="101379" name="Rectangle 3"/>
          <p:cNvSpPr>
            <a:spLocks noGrp="1" noChangeArrowheads="1"/>
          </p:cNvSpPr>
          <p:nvPr>
            <p:ph type="body" idx="4294967295"/>
          </p:nvPr>
        </p:nvSpPr>
        <p:spPr>
          <a:xfrm>
            <a:off x="233965" y="944564"/>
            <a:ext cx="11653235" cy="5913436"/>
          </a:xfrm>
        </p:spPr>
        <p:txBody>
          <a:bodyPr>
            <a:normAutofit/>
          </a:bodyPr>
          <a:lstStyle/>
          <a:p>
            <a:pPr algn="just">
              <a:lnSpc>
                <a:spcPct val="80000"/>
              </a:lnSpc>
            </a:pPr>
            <a:r>
              <a:rPr lang="en-US" sz="2400" dirty="0" smtClean="0">
                <a:latin typeface="Arial" panose="020B0604020202020204" pitchFamily="34" charset="0"/>
                <a:cs typeface="Arial" panose="020B0604020202020204" pitchFamily="34" charset="0"/>
              </a:rPr>
              <a:t>Critical Chain Project Management (CCPM), developed by </a:t>
            </a:r>
            <a:r>
              <a:rPr lang="en-US" sz="2400" dirty="0" err="1" smtClean="0">
                <a:latin typeface="Arial" panose="020B0604020202020204" pitchFamily="34" charset="0"/>
                <a:cs typeface="Arial" panose="020B0604020202020204" pitchFamily="34" charset="0"/>
              </a:rPr>
              <a:t>Eliyahu</a:t>
            </a:r>
            <a:r>
              <a:rPr lang="en-US" sz="2400" dirty="0" smtClean="0">
                <a:latin typeface="Arial" panose="020B0604020202020204" pitchFamily="34" charset="0"/>
                <a:cs typeface="Arial" panose="020B0604020202020204" pitchFamily="34" charset="0"/>
              </a:rPr>
              <a:t> M. </a:t>
            </a:r>
            <a:r>
              <a:rPr lang="en-US" sz="2400" dirty="0" err="1" smtClean="0">
                <a:latin typeface="Arial" panose="020B0604020202020204" pitchFamily="34" charset="0"/>
                <a:cs typeface="Arial" panose="020B0604020202020204" pitchFamily="34" charset="0"/>
              </a:rPr>
              <a:t>Goldratt</a:t>
            </a:r>
            <a:r>
              <a:rPr lang="en-US" sz="2400" dirty="0" smtClean="0">
                <a:latin typeface="Arial" panose="020B0604020202020204" pitchFamily="34" charset="0"/>
                <a:cs typeface="Arial" panose="020B0604020202020204" pitchFamily="34" charset="0"/>
              </a:rPr>
              <a:t>, is a method of planning and managing projects that puts more emphasis on the resources required to execute project tasks. </a:t>
            </a:r>
          </a:p>
          <a:p>
            <a:pPr algn="just">
              <a:lnSpc>
                <a:spcPct val="80000"/>
              </a:lnSpc>
            </a:pPr>
            <a:r>
              <a:rPr lang="en-US" sz="2400" dirty="0" smtClean="0">
                <a:latin typeface="Arial" panose="020B0604020202020204" pitchFamily="34" charset="0"/>
                <a:cs typeface="Arial" panose="020B0604020202020204" pitchFamily="34" charset="0"/>
              </a:rPr>
              <a:t>This is in contrast to the more traditional Critical Path and PERT methods, which emphasize task order and rigid scheduling. </a:t>
            </a:r>
          </a:p>
          <a:p>
            <a:pPr algn="just">
              <a:lnSpc>
                <a:spcPct val="80000"/>
              </a:lnSpc>
            </a:pPr>
            <a:r>
              <a:rPr lang="en-US" sz="2400" dirty="0" smtClean="0">
                <a:latin typeface="Arial" panose="020B0604020202020204" pitchFamily="34" charset="0"/>
                <a:cs typeface="Arial" panose="020B0604020202020204" pitchFamily="34" charset="0"/>
              </a:rPr>
              <a:t>A Critical Chain project network will tend to keep the resources levelly loaded, but will require them to be flexible in their start times and to quickly switch between tasks and task chains to keep the whole project on schedule. </a:t>
            </a:r>
          </a:p>
          <a:p>
            <a:pPr lvl="1" algn="just">
              <a:lnSpc>
                <a:spcPct val="80000"/>
              </a:lnSpc>
            </a:pPr>
            <a:r>
              <a:rPr lang="en-US" dirty="0" smtClean="0">
                <a:latin typeface="Arial" panose="020B0604020202020204" pitchFamily="34" charset="0"/>
                <a:cs typeface="Arial" panose="020B0604020202020204" pitchFamily="34" charset="0"/>
              </a:rPr>
              <a:t>Typically, CCPM case studies report 95% on-time and on-budget completion when CCPM is applied correctly. </a:t>
            </a:r>
          </a:p>
        </p:txBody>
      </p:sp>
    </p:spTree>
    <p:extLst>
      <p:ext uri="{BB962C8B-B14F-4D97-AF65-F5344CB8AC3E}">
        <p14:creationId xmlns:p14="http://schemas.microsoft.com/office/powerpoint/2010/main" xmlns="" val="3303958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27716" y="167314"/>
            <a:ext cx="8305800" cy="563562"/>
          </a:xfrm>
        </p:spPr>
        <p:txBody>
          <a:bodyPr>
            <a:normAutofit/>
          </a:bodyPr>
          <a:lstStyle/>
          <a:p>
            <a:r>
              <a:rPr lang="en-US" sz="2800" b="1" dirty="0" smtClean="0">
                <a:latin typeface="Arial" panose="020B0604020202020204" pitchFamily="34" charset="0"/>
                <a:cs typeface="Arial" panose="020B0604020202020204" pitchFamily="34" charset="0"/>
              </a:rPr>
              <a:t>Buffers and Critical Chain</a:t>
            </a:r>
          </a:p>
        </p:txBody>
      </p:sp>
      <p:sp>
        <p:nvSpPr>
          <p:cNvPr id="60419" name="Rectangle 3"/>
          <p:cNvSpPr>
            <a:spLocks noGrp="1" noChangeArrowheads="1"/>
          </p:cNvSpPr>
          <p:nvPr>
            <p:ph type="body" idx="1"/>
          </p:nvPr>
        </p:nvSpPr>
        <p:spPr>
          <a:xfrm>
            <a:off x="242016" y="869951"/>
            <a:ext cx="11645184" cy="5851525"/>
          </a:xfrm>
        </p:spPr>
        <p:txBody>
          <a:bodyPr>
            <a:normAutofit/>
          </a:bodyPr>
          <a:lstStyle/>
          <a:p>
            <a:pPr algn="just">
              <a:lnSpc>
                <a:spcPct val="90000"/>
              </a:lnSpc>
            </a:pPr>
            <a:r>
              <a:rPr lang="en-US" sz="2400" dirty="0">
                <a:latin typeface="Arial" panose="020B0604020202020204" pitchFamily="34" charset="0"/>
                <a:cs typeface="Arial" panose="020B0604020202020204" pitchFamily="34" charset="0"/>
              </a:rPr>
              <a:t>In traditional estimates, people often add a buffer to each task and use it if it’s needed or not</a:t>
            </a:r>
          </a:p>
          <a:p>
            <a:pPr algn="just">
              <a:lnSpc>
                <a:spcPct val="90000"/>
              </a:lnSpc>
            </a:pPr>
            <a:r>
              <a:rPr lang="en-US" sz="2400" dirty="0">
                <a:latin typeface="Arial" panose="020B0604020202020204" pitchFamily="34" charset="0"/>
                <a:cs typeface="Arial" panose="020B0604020202020204" pitchFamily="34" charset="0"/>
              </a:rPr>
              <a:t>A </a:t>
            </a:r>
            <a:r>
              <a:rPr lang="en-US" sz="2400" b="1" dirty="0">
                <a:latin typeface="Arial" panose="020B0604020202020204" pitchFamily="34" charset="0"/>
                <a:cs typeface="Arial" panose="020B0604020202020204" pitchFamily="34" charset="0"/>
              </a:rPr>
              <a:t>buffer</a:t>
            </a:r>
            <a:r>
              <a:rPr lang="en-US" sz="2400" dirty="0">
                <a:latin typeface="Arial" panose="020B0604020202020204" pitchFamily="34" charset="0"/>
                <a:cs typeface="Arial" panose="020B0604020202020204" pitchFamily="34" charset="0"/>
              </a:rPr>
              <a:t> is additional time to complete a task</a:t>
            </a:r>
          </a:p>
          <a:p>
            <a:pPr lvl="1" algn="just">
              <a:lnSpc>
                <a:spcPct val="90000"/>
              </a:lnSpc>
            </a:pPr>
            <a:r>
              <a:rPr lang="en-US" dirty="0">
                <a:latin typeface="Arial" panose="020B0604020202020204" pitchFamily="34" charset="0"/>
                <a:cs typeface="Arial" panose="020B0604020202020204" pitchFamily="34" charset="0"/>
              </a:rPr>
              <a:t>This time is added to when there is multitasking, distractions, interruptions, fear that estimates will be reduced and Murphy’s Law</a:t>
            </a:r>
          </a:p>
          <a:p>
            <a:pPr lvl="2" algn="just">
              <a:lnSpc>
                <a:spcPct val="90000"/>
              </a:lnSpc>
            </a:pPr>
            <a:r>
              <a:rPr lang="en-US" sz="2400" b="1" dirty="0">
                <a:latin typeface="Arial" panose="020B0604020202020204" pitchFamily="34" charset="0"/>
                <a:cs typeface="Arial" panose="020B0604020202020204" pitchFamily="34" charset="0"/>
              </a:rPr>
              <a:t>Murphy’s Law</a:t>
            </a:r>
            <a:r>
              <a:rPr lang="en-US" sz="2400" dirty="0">
                <a:latin typeface="Arial" panose="020B0604020202020204" pitchFamily="34" charset="0"/>
                <a:cs typeface="Arial" panose="020B0604020202020204" pitchFamily="34" charset="0"/>
              </a:rPr>
              <a:t> states that if something can go wrong, it will</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5FB37251-E7D2-400C-8047-0B357EFDDB91}" type="slidenum">
              <a:rPr lang="en-US" sz="1400">
                <a:solidFill>
                  <a:srgbClr val="FFFFFF"/>
                </a:solidFill>
              </a:rPr>
              <a:pPr eaLnBrk="1" hangingPunct="1"/>
              <a:t>9</a:t>
            </a:fld>
            <a:endParaRPr lang="en-US" sz="1400">
              <a:solidFill>
                <a:srgbClr val="FFFFFF"/>
              </a:solidFill>
            </a:endParaRPr>
          </a:p>
        </p:txBody>
      </p:sp>
    </p:spTree>
    <p:extLst>
      <p:ext uri="{BB962C8B-B14F-4D97-AF65-F5344CB8AC3E}">
        <p14:creationId xmlns:p14="http://schemas.microsoft.com/office/powerpoint/2010/main" xmlns="" val="449030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53473" y="412750"/>
            <a:ext cx="8305800" cy="563562"/>
          </a:xfrm>
        </p:spPr>
        <p:txBody>
          <a:bodyPr>
            <a:normAutofit/>
          </a:bodyPr>
          <a:lstStyle/>
          <a:p>
            <a:r>
              <a:rPr lang="en-US" sz="2800" b="1" dirty="0" smtClean="0">
                <a:latin typeface="Arial" panose="020B0604020202020204" pitchFamily="34" charset="0"/>
                <a:cs typeface="Arial" panose="020B0604020202020204" pitchFamily="34" charset="0"/>
              </a:rPr>
              <a:t>Buffers and Critical Chain</a:t>
            </a:r>
          </a:p>
        </p:txBody>
      </p:sp>
      <p:sp>
        <p:nvSpPr>
          <p:cNvPr id="61443" name="Rectangle 3"/>
          <p:cNvSpPr>
            <a:spLocks noGrp="1" noChangeArrowheads="1"/>
          </p:cNvSpPr>
          <p:nvPr>
            <p:ph type="body" idx="1"/>
          </p:nvPr>
        </p:nvSpPr>
        <p:spPr>
          <a:xfrm>
            <a:off x="153474" y="1388437"/>
            <a:ext cx="11682212" cy="5745163"/>
          </a:xfrm>
        </p:spPr>
        <p:txBody>
          <a:bodyPr/>
          <a:lstStyle/>
          <a:p>
            <a:pPr algn="just">
              <a:lnSpc>
                <a:spcPct val="90000"/>
              </a:lnSpc>
            </a:pPr>
            <a:r>
              <a:rPr lang="en-US" sz="2300" dirty="0">
                <a:latin typeface="Arial" panose="020B0604020202020204" pitchFamily="34" charset="0"/>
                <a:cs typeface="Arial" panose="020B0604020202020204" pitchFamily="34" charset="0"/>
              </a:rPr>
              <a:t>Critical chain scheduling removes buffers from individual tasks and instead creates:</a:t>
            </a:r>
          </a:p>
          <a:p>
            <a:pPr lvl="1" algn="just">
              <a:lnSpc>
                <a:spcPct val="90000"/>
              </a:lnSpc>
            </a:pPr>
            <a:r>
              <a:rPr lang="en-US" sz="2300" dirty="0">
                <a:latin typeface="Arial" panose="020B0604020202020204" pitchFamily="34" charset="0"/>
                <a:cs typeface="Arial" panose="020B0604020202020204" pitchFamily="34" charset="0"/>
              </a:rPr>
              <a:t>A </a:t>
            </a:r>
            <a:r>
              <a:rPr lang="en-US" sz="2300" b="1" dirty="0">
                <a:latin typeface="Arial" panose="020B0604020202020204" pitchFamily="34" charset="0"/>
                <a:cs typeface="Arial" panose="020B0604020202020204" pitchFamily="34" charset="0"/>
              </a:rPr>
              <a:t>project buffer</a:t>
            </a:r>
            <a:r>
              <a:rPr lang="en-US" sz="2300" dirty="0">
                <a:latin typeface="Arial" panose="020B0604020202020204" pitchFamily="34" charset="0"/>
                <a:cs typeface="Arial" panose="020B0604020202020204" pitchFamily="34" charset="0"/>
              </a:rPr>
              <a:t> or additional time added before the project’s due date</a:t>
            </a:r>
          </a:p>
          <a:p>
            <a:pPr lvl="1" algn="just">
              <a:lnSpc>
                <a:spcPct val="90000"/>
              </a:lnSpc>
            </a:pPr>
            <a:r>
              <a:rPr lang="en-US" sz="2300" b="1" dirty="0">
                <a:latin typeface="Arial" panose="020B0604020202020204" pitchFamily="34" charset="0"/>
                <a:cs typeface="Arial" panose="020B0604020202020204" pitchFamily="34" charset="0"/>
              </a:rPr>
              <a:t>Feeding buffers </a:t>
            </a:r>
            <a:r>
              <a:rPr lang="en-US" sz="2300" dirty="0">
                <a:latin typeface="Arial" panose="020B0604020202020204" pitchFamily="34" charset="0"/>
                <a:cs typeface="Arial" panose="020B0604020202020204" pitchFamily="34" charset="0"/>
              </a:rPr>
              <a:t>or additional time added before tasks on the critical path that are preceded by non-critical-path tasks</a:t>
            </a:r>
          </a:p>
          <a:p>
            <a:pPr algn="just">
              <a:lnSpc>
                <a:spcPct val="90000"/>
              </a:lnSpc>
            </a:pPr>
            <a:r>
              <a:rPr lang="en-US" sz="2300" dirty="0">
                <a:latin typeface="Arial" panose="020B0604020202020204" pitchFamily="34" charset="0"/>
                <a:cs typeface="Arial" panose="020B0604020202020204" pitchFamily="34" charset="0"/>
              </a:rPr>
              <a:t>The tasks estimates in critical chain scheduling should be shorter than traditional estimates because they do not include their own buffers</a:t>
            </a:r>
          </a:p>
          <a:p>
            <a:pPr lvl="1" algn="just">
              <a:lnSpc>
                <a:spcPct val="90000"/>
              </a:lnSpc>
            </a:pPr>
            <a:r>
              <a:rPr lang="en-US" sz="2300" dirty="0">
                <a:latin typeface="Arial" panose="020B0604020202020204" pitchFamily="34" charset="0"/>
                <a:cs typeface="Arial" panose="020B0604020202020204" pitchFamily="34" charset="0"/>
              </a:rPr>
              <a:t>Not having tasks buffers should mean less occurrence of</a:t>
            </a:r>
            <a:r>
              <a:rPr lang="en-US" sz="2300" b="1" dirty="0">
                <a:latin typeface="Arial" panose="020B0604020202020204" pitchFamily="34" charset="0"/>
                <a:cs typeface="Arial" panose="020B0604020202020204" pitchFamily="34" charset="0"/>
              </a:rPr>
              <a:t> Parkinson’s Law</a:t>
            </a:r>
            <a:r>
              <a:rPr lang="en-US" sz="2300" dirty="0">
                <a:latin typeface="Arial" panose="020B0604020202020204" pitchFamily="34" charset="0"/>
                <a:cs typeface="Arial" panose="020B0604020202020204" pitchFamily="34" charset="0"/>
              </a:rPr>
              <a:t> - work expands to fill the time allowed</a:t>
            </a:r>
          </a:p>
          <a:p>
            <a:pPr lvl="1" algn="just">
              <a:lnSpc>
                <a:spcPct val="90000"/>
              </a:lnSpc>
            </a:pPr>
            <a:r>
              <a:rPr lang="en-US" sz="2300" dirty="0">
                <a:latin typeface="Arial" panose="020B0604020202020204" pitchFamily="34" charset="0"/>
                <a:cs typeface="Arial" panose="020B0604020202020204" pitchFamily="34" charset="0"/>
              </a:rPr>
              <a:t>Feeding and project buffers protect the date that really needs to be met – the project completion date</a:t>
            </a:r>
            <a:endParaRPr lang="en-US" sz="2300" dirty="0" smtClean="0">
              <a:latin typeface="Arial" panose="020B0604020202020204" pitchFamily="34" charset="0"/>
              <a:cs typeface="Arial" panose="020B0604020202020204" pitchFamily="34" charset="0"/>
            </a:endParaRPr>
          </a:p>
          <a:p>
            <a:pPr lvl="1">
              <a:lnSpc>
                <a:spcPct val="90000"/>
              </a:lnSpc>
            </a:pPr>
            <a:endParaRPr lang="en-US" dirty="0" smtClean="0"/>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15C0C17-4619-479B-8E5D-34B1C8A6FD2D}" type="slidenum">
              <a:rPr lang="en-US" sz="1400">
                <a:solidFill>
                  <a:srgbClr val="FFFFFF"/>
                </a:solidFill>
              </a:rPr>
              <a:pPr eaLnBrk="1" hangingPunct="1"/>
              <a:t>10</a:t>
            </a:fld>
            <a:endParaRPr lang="en-US" sz="1400">
              <a:solidFill>
                <a:srgbClr val="FFFFFF"/>
              </a:solidFill>
            </a:endParaRPr>
          </a:p>
        </p:txBody>
      </p:sp>
    </p:spTree>
    <p:extLst>
      <p:ext uri="{BB962C8B-B14F-4D97-AF65-F5344CB8AC3E}">
        <p14:creationId xmlns:p14="http://schemas.microsoft.com/office/powerpoint/2010/main" xmlns="" val="13419342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0" y="149227"/>
            <a:ext cx="8610600" cy="1143000"/>
          </a:xfrm>
        </p:spPr>
        <p:txBody>
          <a:bodyPr>
            <a:normAutofit/>
          </a:bodyPr>
          <a:lstStyle/>
          <a:p>
            <a:r>
              <a:rPr lang="en-US" sz="2800" b="1" smtClean="0">
                <a:latin typeface="Arial" panose="020B0604020202020204" pitchFamily="34" charset="0"/>
                <a:cs typeface="Arial" panose="020B0604020202020204" pitchFamily="34" charset="0"/>
              </a:rPr>
              <a:t>Example of Critical Chain Scheduling</a:t>
            </a:r>
          </a:p>
        </p:txBody>
      </p:sp>
      <p:pic>
        <p:nvPicPr>
          <p:cNvPr id="6246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1673228"/>
            <a:ext cx="7391400" cy="480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2AE4F915-4D6C-45CE-BDA4-CB5F38CCD311}" type="slidenum">
              <a:rPr lang="en-US" sz="1400">
                <a:solidFill>
                  <a:srgbClr val="FFFFFF"/>
                </a:solidFill>
              </a:rPr>
              <a:pPr eaLnBrk="1" hangingPunct="1"/>
              <a:t>11</a:t>
            </a:fld>
            <a:endParaRPr lang="en-US" sz="1400">
              <a:solidFill>
                <a:srgbClr val="FFFFFF"/>
              </a:solidFill>
            </a:endParaRPr>
          </a:p>
        </p:txBody>
      </p:sp>
    </p:spTree>
    <p:extLst>
      <p:ext uri="{BB962C8B-B14F-4D97-AF65-F5344CB8AC3E}">
        <p14:creationId xmlns:p14="http://schemas.microsoft.com/office/powerpoint/2010/main" xmlns="" val="2748033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104105" y="228601"/>
            <a:ext cx="8610600" cy="838200"/>
          </a:xfrm>
        </p:spPr>
        <p:txBody>
          <a:bodyPr>
            <a:normAutofit/>
          </a:bodyPr>
          <a:lstStyle/>
          <a:p>
            <a:r>
              <a:rPr lang="en-US" sz="2800" b="1" dirty="0" smtClean="0">
                <a:latin typeface="Arial" panose="020B0604020202020204" pitchFamily="34" charset="0"/>
                <a:cs typeface="Arial" panose="020B0604020202020204" pitchFamily="34" charset="0"/>
              </a:rPr>
              <a:t>Example of Critical Chain Scheduling</a:t>
            </a:r>
          </a:p>
        </p:txBody>
      </p:sp>
      <p:pic>
        <p:nvPicPr>
          <p:cNvPr id="102406"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95600" y="1066803"/>
            <a:ext cx="5943600" cy="3021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07"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3202" y="4419603"/>
            <a:ext cx="3884613" cy="1489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2408" name="Rectangle 8"/>
          <p:cNvSpPr>
            <a:spLocks noChangeArrowheads="1"/>
          </p:cNvSpPr>
          <p:nvPr/>
        </p:nvSpPr>
        <p:spPr bwMode="auto">
          <a:xfrm>
            <a:off x="1828800" y="4495803"/>
            <a:ext cx="43434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a:t>Critical Path = Task1+Task2+Task3+ Lag+ Task6 =</a:t>
            </a:r>
          </a:p>
          <a:p>
            <a:r>
              <a:rPr lang="en-US" sz="2000"/>
              <a:t> 5+4+2+1+8 = </a:t>
            </a:r>
            <a:r>
              <a:rPr lang="en-US" sz="2000" b="1"/>
              <a:t>21 Days.</a:t>
            </a:r>
            <a:r>
              <a:rPr lang="en-US" sz="2000"/>
              <a:t> </a:t>
            </a:r>
          </a:p>
        </p:txBody>
      </p:sp>
    </p:spTree>
    <p:extLst>
      <p:ext uri="{BB962C8B-B14F-4D97-AF65-F5344CB8AC3E}">
        <p14:creationId xmlns:p14="http://schemas.microsoft.com/office/powerpoint/2010/main" xmlns="" val="34658653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a:xfrm>
            <a:off x="0" y="15876"/>
            <a:ext cx="8610600" cy="838200"/>
          </a:xfrm>
        </p:spPr>
        <p:txBody>
          <a:bodyPr>
            <a:normAutofit/>
          </a:bodyPr>
          <a:lstStyle/>
          <a:p>
            <a:r>
              <a:rPr lang="en-US" sz="2800" b="1" smtClean="0">
                <a:latin typeface="Arial" panose="020B0604020202020204" pitchFamily="34" charset="0"/>
                <a:cs typeface="Arial" panose="020B0604020202020204" pitchFamily="34" charset="0"/>
              </a:rPr>
              <a:t>Example of Critical Chain Scheduling</a:t>
            </a:r>
          </a:p>
        </p:txBody>
      </p:sp>
      <p:sp>
        <p:nvSpPr>
          <p:cNvPr id="103431" name="Rectangle 7"/>
          <p:cNvSpPr>
            <a:spLocks noChangeArrowheads="1"/>
          </p:cNvSpPr>
          <p:nvPr/>
        </p:nvSpPr>
        <p:spPr bwMode="auto">
          <a:xfrm>
            <a:off x="1828800" y="4495803"/>
            <a:ext cx="43434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000"/>
              <a:t>Critical Path = Task1+Task2+Task3+ Lag+ Task6 =</a:t>
            </a:r>
          </a:p>
          <a:p>
            <a:r>
              <a:rPr lang="en-US" sz="2000"/>
              <a:t> 5+4+2+1+8 = </a:t>
            </a:r>
            <a:r>
              <a:rPr lang="en-US" sz="2000" b="1"/>
              <a:t>21 Days.</a:t>
            </a:r>
            <a:r>
              <a:rPr lang="en-US" sz="2000"/>
              <a:t> </a:t>
            </a:r>
          </a:p>
        </p:txBody>
      </p:sp>
      <p:pic>
        <p:nvPicPr>
          <p:cNvPr id="103432"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7400" y="1143000"/>
            <a:ext cx="7907339" cy="2578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1236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a:xfrm>
            <a:off x="155620" y="152401"/>
            <a:ext cx="8610600" cy="838200"/>
          </a:xfrm>
        </p:spPr>
        <p:txBody>
          <a:bodyPr>
            <a:normAutofit/>
          </a:bodyPr>
          <a:lstStyle/>
          <a:p>
            <a:r>
              <a:rPr lang="en-US" sz="2800" b="1" dirty="0" smtClean="0">
                <a:latin typeface="Arial" panose="020B0604020202020204" pitchFamily="34" charset="0"/>
                <a:cs typeface="Arial" panose="020B0604020202020204" pitchFamily="34" charset="0"/>
              </a:rPr>
              <a:t>Example of Critical Chain Scheduling</a:t>
            </a:r>
          </a:p>
        </p:txBody>
      </p:sp>
      <p:sp>
        <p:nvSpPr>
          <p:cNvPr id="104453" name="Rectangle 5"/>
          <p:cNvSpPr>
            <a:spLocks noChangeArrowheads="1"/>
          </p:cNvSpPr>
          <p:nvPr/>
        </p:nvSpPr>
        <p:spPr bwMode="auto">
          <a:xfrm>
            <a:off x="536620" y="4728694"/>
            <a:ext cx="8229600"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r>
              <a:rPr lang="en-US" sz="1600" dirty="0">
                <a:latin typeface="Arial" panose="020B0604020202020204" pitchFamily="34" charset="0"/>
                <a:cs typeface="Arial" panose="020B0604020202020204" pitchFamily="34" charset="0"/>
              </a:rPr>
              <a:t>Remove safety time and reduce tasks durations by 50%. </a:t>
            </a:r>
          </a:p>
          <a:p>
            <a:pPr algn="just"/>
            <a:r>
              <a:rPr lang="en-US" sz="1600" b="1" dirty="0">
                <a:latin typeface="Arial" panose="020B0604020202020204" pitchFamily="34" charset="0"/>
                <a:cs typeface="Arial" panose="020B0604020202020204" pitchFamily="34" charset="0"/>
              </a:rPr>
              <a:t>Project Duration = Task1+Task2+Task3+ Task6 = 3+2+1+4 = 10 Days. </a:t>
            </a:r>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Note: </a:t>
            </a:r>
          </a:p>
          <a:p>
            <a:pPr algn="just"/>
            <a:r>
              <a:rPr lang="en-US" sz="1600" dirty="0">
                <a:latin typeface="Arial" panose="020B0604020202020204" pitchFamily="34" charset="0"/>
                <a:cs typeface="Arial" panose="020B0604020202020204" pitchFamily="34" charset="0"/>
              </a:rPr>
              <a:t>• All safety time durations are removed. For example 1 day lag after Task 2 and 4 days after Task5 are removed. </a:t>
            </a:r>
          </a:p>
          <a:p>
            <a:pPr algn="just"/>
            <a:r>
              <a:rPr lang="en-US" sz="1600" dirty="0">
                <a:latin typeface="Arial" panose="020B0604020202020204" pitchFamily="34" charset="0"/>
                <a:cs typeface="Arial" panose="020B0604020202020204" pitchFamily="34" charset="0"/>
              </a:rPr>
              <a:t>• All tasks durations are reduced to half (50%). For example Task 1 is 3 Days instead of 6 days.</a:t>
            </a:r>
          </a:p>
        </p:txBody>
      </p:sp>
      <p:pic>
        <p:nvPicPr>
          <p:cNvPr id="104455"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38400" y="990603"/>
            <a:ext cx="5867400" cy="3287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7041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168499" y="228600"/>
            <a:ext cx="8610600" cy="838200"/>
          </a:xfrm>
        </p:spPr>
        <p:txBody>
          <a:bodyPr>
            <a:normAutofit/>
          </a:bodyPr>
          <a:lstStyle/>
          <a:p>
            <a:r>
              <a:rPr lang="en-US" sz="2800" b="1" smtClean="0">
                <a:latin typeface="Arial" panose="020B0604020202020204" pitchFamily="34" charset="0"/>
                <a:cs typeface="Arial" panose="020B0604020202020204" pitchFamily="34" charset="0"/>
              </a:rPr>
              <a:t>Example of Critical Chain Scheduling</a:t>
            </a:r>
          </a:p>
        </p:txBody>
      </p:sp>
      <p:sp>
        <p:nvSpPr>
          <p:cNvPr id="105477" name="Rectangle 5"/>
          <p:cNvSpPr>
            <a:spLocks noChangeArrowheads="1"/>
          </p:cNvSpPr>
          <p:nvPr/>
        </p:nvSpPr>
        <p:spPr bwMode="auto">
          <a:xfrm>
            <a:off x="2133600" y="4419601"/>
            <a:ext cx="8229600" cy="203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Create schedule on Late Finish dates and Remove resource constraints and identify critical chain. </a:t>
            </a:r>
          </a:p>
          <a:p>
            <a:r>
              <a:rPr lang="en-US" b="1"/>
              <a:t>Project Duration = Task1+Task2+Task5+ Task6 = 3+2+2+4 = 11 Days. </a:t>
            </a:r>
            <a:endParaRPr lang="en-US"/>
          </a:p>
          <a:p>
            <a:r>
              <a:rPr lang="en-US"/>
              <a:t>Note: </a:t>
            </a:r>
          </a:p>
          <a:p>
            <a:r>
              <a:rPr lang="en-US"/>
              <a:t>• Task3, Task4 and Task 5 are moved to start from Late Finish dates. </a:t>
            </a:r>
          </a:p>
          <a:p>
            <a:r>
              <a:rPr lang="en-US"/>
              <a:t>• Task2 and Task5 are to be done by resource R2 and so that aligned to remove resource constraints. </a:t>
            </a:r>
          </a:p>
        </p:txBody>
      </p:sp>
      <p:pic>
        <p:nvPicPr>
          <p:cNvPr id="105479"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67000" y="1066800"/>
            <a:ext cx="5926139" cy="314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92845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idx="4294967295"/>
          </p:nvPr>
        </p:nvSpPr>
        <p:spPr>
          <a:xfrm>
            <a:off x="220015" y="228600"/>
            <a:ext cx="8610600" cy="838200"/>
          </a:xfrm>
        </p:spPr>
        <p:txBody>
          <a:bodyPr>
            <a:normAutofit/>
          </a:bodyPr>
          <a:lstStyle/>
          <a:p>
            <a:r>
              <a:rPr lang="en-US" sz="2800" b="1" dirty="0" smtClean="0">
                <a:latin typeface="Arial" panose="020B0604020202020204" pitchFamily="34" charset="0"/>
                <a:cs typeface="Arial" panose="020B0604020202020204" pitchFamily="34" charset="0"/>
              </a:rPr>
              <a:t>Example of Critical Chain Scheduling</a:t>
            </a:r>
          </a:p>
        </p:txBody>
      </p:sp>
      <p:sp>
        <p:nvSpPr>
          <p:cNvPr id="106501" name="Rectangle 5"/>
          <p:cNvSpPr>
            <a:spLocks noChangeArrowheads="1"/>
          </p:cNvSpPr>
          <p:nvPr/>
        </p:nvSpPr>
        <p:spPr bwMode="auto">
          <a:xfrm>
            <a:off x="1905000" y="4648200"/>
            <a:ext cx="8534400" cy="13234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r>
              <a:rPr lang="en-US" sz="1600" dirty="0">
                <a:latin typeface="Arial" panose="020B0604020202020204" pitchFamily="34" charset="0"/>
                <a:cs typeface="Arial" panose="020B0604020202020204" pitchFamily="34" charset="0"/>
              </a:rPr>
              <a:t>Add Project Buffer of 50% of the tasks duration and add Feeder buffer to non critical chain. </a:t>
            </a:r>
          </a:p>
          <a:p>
            <a:pPr algn="just"/>
            <a:r>
              <a:rPr lang="en-US" sz="1600" b="1" dirty="0">
                <a:latin typeface="Arial" panose="020B0604020202020204" pitchFamily="34" charset="0"/>
                <a:cs typeface="Arial" panose="020B0604020202020204" pitchFamily="34" charset="0"/>
              </a:rPr>
              <a:t>Project Duration = Task1+Task2+Task5+ Task6 + PB = 3+2+2+4+5 = 16 Days. </a:t>
            </a:r>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Note: </a:t>
            </a:r>
          </a:p>
          <a:p>
            <a:pPr algn="just"/>
            <a:r>
              <a:rPr lang="en-US" sz="1600" dirty="0">
                <a:latin typeface="Arial" panose="020B0604020202020204" pitchFamily="34" charset="0"/>
                <a:cs typeface="Arial" panose="020B0604020202020204" pitchFamily="34" charset="0"/>
              </a:rPr>
              <a:t>• Project Buffer (PB) = 50% of Project Duration (11 Days) = 5.5 Days = 5 Days (Rounded). </a:t>
            </a:r>
          </a:p>
          <a:p>
            <a:pPr algn="just"/>
            <a:r>
              <a:rPr lang="en-US" sz="1600" dirty="0">
                <a:latin typeface="Arial" panose="020B0604020202020204" pitchFamily="34" charset="0"/>
                <a:cs typeface="Arial" panose="020B0604020202020204" pitchFamily="34" charset="0"/>
              </a:rPr>
              <a:t>• Feeder Buffer (FB) for non critical tasks on chain. For example Task 4 is added 2 days FB.  </a:t>
            </a:r>
            <a:endParaRPr lang="en-US" sz="1200" dirty="0">
              <a:latin typeface="Arial" panose="020B0604020202020204" pitchFamily="34" charset="0"/>
              <a:cs typeface="Arial" panose="020B0604020202020204" pitchFamily="34" charset="0"/>
            </a:endParaRPr>
          </a:p>
        </p:txBody>
      </p:sp>
      <p:pic>
        <p:nvPicPr>
          <p:cNvPr id="106503"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95601" y="1066800"/>
            <a:ext cx="5821363" cy="3333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47860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idx="4294967295"/>
          </p:nvPr>
        </p:nvSpPr>
        <p:spPr>
          <a:xfrm>
            <a:off x="258651" y="274638"/>
            <a:ext cx="8686800" cy="1143000"/>
          </a:xfrm>
        </p:spPr>
        <p:txBody>
          <a:bodyPr>
            <a:normAutofit/>
          </a:bodyPr>
          <a:lstStyle/>
          <a:p>
            <a:r>
              <a:rPr lang="en-US" sz="2800" b="1">
                <a:latin typeface="Arial" panose="020B0604020202020204" pitchFamily="34" charset="0"/>
                <a:cs typeface="Arial" panose="020B0604020202020204" pitchFamily="34" charset="0"/>
              </a:rPr>
              <a:t>Comparison of CPM and CCPM results</a:t>
            </a:r>
          </a:p>
        </p:txBody>
      </p:sp>
      <p:sp>
        <p:nvSpPr>
          <p:cNvPr id="107523" name="Rectangle 3"/>
          <p:cNvSpPr>
            <a:spLocks noGrp="1"/>
          </p:cNvSpPr>
          <p:nvPr>
            <p:ph type="body" idx="4294967295"/>
          </p:nvPr>
        </p:nvSpPr>
        <p:spPr>
          <a:xfrm>
            <a:off x="258651" y="1417638"/>
            <a:ext cx="10515600" cy="4351338"/>
          </a:xfrm>
        </p:spPr>
        <p:txBody>
          <a:bodyPr/>
          <a:lstStyle/>
          <a:p>
            <a:pPr algn="just"/>
            <a:r>
              <a:rPr lang="en-US" sz="2400" dirty="0">
                <a:latin typeface="Arial" panose="020B0604020202020204" pitchFamily="34" charset="0"/>
                <a:cs typeface="Arial" panose="020B0604020202020204" pitchFamily="34" charset="0"/>
              </a:rPr>
              <a:t>According to the results we found above, project duration by CPM traditional approach is 21 days and the project duration for the same amount of work by using CCPM is 16 Days. </a:t>
            </a:r>
          </a:p>
          <a:p>
            <a:pPr algn="just"/>
            <a:r>
              <a:rPr lang="en-US" sz="2400" dirty="0">
                <a:latin typeface="Arial" panose="020B0604020202020204" pitchFamily="34" charset="0"/>
                <a:cs typeface="Arial" panose="020B0604020202020204" pitchFamily="34" charset="0"/>
              </a:rPr>
              <a:t>Using CCPM: </a:t>
            </a:r>
          </a:p>
          <a:p>
            <a:pPr lvl="1" algn="just"/>
            <a:r>
              <a:rPr lang="en-US" dirty="0" smtClean="0">
                <a:latin typeface="Arial" panose="020B0604020202020204" pitchFamily="34" charset="0"/>
                <a:cs typeface="Arial" panose="020B0604020202020204" pitchFamily="34" charset="0"/>
              </a:rPr>
              <a:t>Project Duration can be reduced by 25-40%. </a:t>
            </a:r>
          </a:p>
          <a:p>
            <a:pPr lvl="1" algn="just"/>
            <a:r>
              <a:rPr lang="en-US" dirty="0" smtClean="0">
                <a:latin typeface="Arial" panose="020B0604020202020204" pitchFamily="34" charset="0"/>
                <a:cs typeface="Arial" panose="020B0604020202020204" pitchFamily="34" charset="0"/>
              </a:rPr>
              <a:t>Resources can be utilized effectively. </a:t>
            </a:r>
          </a:p>
          <a:p>
            <a:pPr lvl="1" algn="just"/>
            <a:r>
              <a:rPr lang="en-US" dirty="0" smtClean="0">
                <a:latin typeface="Arial" panose="020B0604020202020204" pitchFamily="34" charset="0"/>
                <a:cs typeface="Arial" panose="020B0604020202020204" pitchFamily="34" charset="0"/>
              </a:rPr>
              <a:t>Project is fully focused on both critical and non critical tasks </a:t>
            </a:r>
          </a:p>
          <a:p>
            <a:endParaRPr lang="en-US" dirty="0" smtClean="0"/>
          </a:p>
        </p:txBody>
      </p:sp>
    </p:spTree>
    <p:extLst>
      <p:ext uri="{BB962C8B-B14F-4D97-AF65-F5344CB8AC3E}">
        <p14:creationId xmlns:p14="http://schemas.microsoft.com/office/powerpoint/2010/main" xmlns="" val="32615104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27716" y="76200"/>
            <a:ext cx="8305800" cy="1143000"/>
          </a:xfrm>
        </p:spPr>
        <p:txBody>
          <a:bodyPr>
            <a:normAutofit/>
          </a:bodyPr>
          <a:lstStyle/>
          <a:p>
            <a:r>
              <a:rPr lang="en-US" sz="2800" b="1" dirty="0" smtClean="0">
                <a:latin typeface="Arial" panose="020B0604020202020204" pitchFamily="34" charset="0"/>
                <a:cs typeface="Arial" panose="020B0604020202020204" pitchFamily="34" charset="0"/>
              </a:rPr>
              <a:t>Program Evaluation and Review Technique (PERT)</a:t>
            </a:r>
          </a:p>
        </p:txBody>
      </p:sp>
      <p:sp>
        <p:nvSpPr>
          <p:cNvPr id="63491" name="Rectangle 3"/>
          <p:cNvSpPr>
            <a:spLocks noGrp="1" noChangeArrowheads="1"/>
          </p:cNvSpPr>
          <p:nvPr>
            <p:ph type="body" idx="1"/>
          </p:nvPr>
        </p:nvSpPr>
        <p:spPr>
          <a:xfrm>
            <a:off x="127716" y="1214907"/>
            <a:ext cx="11836757" cy="5263166"/>
          </a:xfrm>
        </p:spPr>
        <p:txBody>
          <a:bodyPr>
            <a:normAutofit/>
          </a:bodyPr>
          <a:lstStyle/>
          <a:p>
            <a:pPr algn="just">
              <a:lnSpc>
                <a:spcPct val="90000"/>
              </a:lnSpc>
            </a:pPr>
            <a:r>
              <a:rPr lang="en-US" sz="2400" b="1" dirty="0" smtClean="0">
                <a:latin typeface="Arial" panose="020B0604020202020204" pitchFamily="34" charset="0"/>
                <a:cs typeface="Arial" panose="020B0604020202020204" pitchFamily="34" charset="0"/>
              </a:rPr>
              <a:t>PERT</a:t>
            </a:r>
            <a:r>
              <a:rPr lang="en-US" sz="2400" dirty="0" smtClean="0">
                <a:latin typeface="Arial" panose="020B0604020202020204" pitchFamily="34" charset="0"/>
                <a:cs typeface="Arial" panose="020B0604020202020204" pitchFamily="34" charset="0"/>
              </a:rPr>
              <a:t> is a network analysis technique used to estimate project duration when there is a high degree of uncertainty about the individual activity duration estimates</a:t>
            </a:r>
          </a:p>
          <a:p>
            <a:pPr algn="just">
              <a:lnSpc>
                <a:spcPct val="90000"/>
              </a:lnSpc>
            </a:pPr>
            <a:r>
              <a:rPr lang="en-US" sz="2400" dirty="0" smtClean="0">
                <a:latin typeface="Arial" panose="020B0604020202020204" pitchFamily="34" charset="0"/>
                <a:cs typeface="Arial" panose="020B0604020202020204" pitchFamily="34" charset="0"/>
              </a:rPr>
              <a:t>PERT uses </a:t>
            </a:r>
            <a:r>
              <a:rPr lang="en-US" sz="2400" b="1" dirty="0" smtClean="0">
                <a:latin typeface="Arial" panose="020B0604020202020204" pitchFamily="34" charset="0"/>
                <a:cs typeface="Arial" panose="020B0604020202020204" pitchFamily="34" charset="0"/>
              </a:rPr>
              <a:t>probabilistic time estimates</a:t>
            </a:r>
          </a:p>
          <a:p>
            <a:pPr lvl="1" algn="just">
              <a:lnSpc>
                <a:spcPct val="90000"/>
              </a:lnSpc>
            </a:pPr>
            <a:r>
              <a:rPr lang="en-US" dirty="0" smtClean="0">
                <a:latin typeface="Arial" panose="020B0604020202020204" pitchFamily="34" charset="0"/>
                <a:cs typeface="Arial" panose="020B0604020202020204" pitchFamily="34" charset="0"/>
              </a:rPr>
              <a:t>Duration estimates based on using optimistic, most likely, and pessimistic estimates of activity durations, or a three-point estimate</a:t>
            </a:r>
          </a:p>
          <a:p>
            <a:pPr lvl="1" algn="just">
              <a:lnSpc>
                <a:spcPct val="90000"/>
              </a:lnSpc>
            </a:pPr>
            <a:r>
              <a:rPr lang="en-US" dirty="0" smtClean="0">
                <a:latin typeface="Arial" panose="020B0604020202020204" pitchFamily="34" charset="0"/>
                <a:cs typeface="Arial" panose="020B0604020202020204" pitchFamily="34" charset="0"/>
              </a:rPr>
              <a:t>PERT attempts to address the risk associated with duration estimates by developing schedules that are more realistic</a:t>
            </a:r>
          </a:p>
          <a:p>
            <a:pPr lvl="2" algn="just"/>
            <a:r>
              <a:rPr lang="en-US" sz="2400" dirty="0">
                <a:latin typeface="Arial" panose="020B0604020202020204" pitchFamily="34" charset="0"/>
                <a:cs typeface="Arial" panose="020B0604020202020204" pitchFamily="34" charset="0"/>
              </a:rPr>
              <a:t>It involves more work than CPM since it requires several duration estimates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4B68F949-B425-41DF-A8B5-4182ADDB7DBB}" type="slidenum">
              <a:rPr lang="en-US" sz="1400">
                <a:solidFill>
                  <a:srgbClr val="FFFFFF"/>
                </a:solidFill>
              </a:rPr>
              <a:pPr eaLnBrk="1" hangingPunct="1"/>
              <a:t>18</a:t>
            </a:fld>
            <a:endParaRPr lang="en-US" sz="1400">
              <a:solidFill>
                <a:srgbClr val="FFFFFF"/>
              </a:solidFill>
            </a:endParaRPr>
          </a:p>
        </p:txBody>
      </p:sp>
    </p:spTree>
    <p:extLst>
      <p:ext uri="{BB962C8B-B14F-4D97-AF65-F5344CB8AC3E}">
        <p14:creationId xmlns:p14="http://schemas.microsoft.com/office/powerpoint/2010/main" xmlns="" val="1231137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31819" y="169461"/>
            <a:ext cx="8305800" cy="715962"/>
          </a:xfrm>
        </p:spPr>
        <p:txBody>
          <a:bodyPr>
            <a:normAutofit/>
          </a:bodyPr>
          <a:lstStyle/>
          <a:p>
            <a:r>
              <a:rPr lang="en-US" sz="2800" b="1" dirty="0" smtClean="0">
                <a:latin typeface="Arial" panose="020B0604020202020204" pitchFamily="34" charset="0"/>
                <a:cs typeface="Arial" panose="020B0604020202020204" pitchFamily="34" charset="0"/>
              </a:rPr>
              <a:t>PERT Formula and Example</a:t>
            </a:r>
          </a:p>
        </p:txBody>
      </p:sp>
      <p:sp>
        <p:nvSpPr>
          <p:cNvPr id="64515" name="Rectangle 3"/>
          <p:cNvSpPr>
            <a:spLocks noGrp="1" noChangeArrowheads="1"/>
          </p:cNvSpPr>
          <p:nvPr>
            <p:ph type="body" idx="1"/>
          </p:nvPr>
        </p:nvSpPr>
        <p:spPr>
          <a:xfrm>
            <a:off x="1981200" y="1219200"/>
            <a:ext cx="8458200" cy="5334000"/>
          </a:xfrm>
        </p:spPr>
        <p:txBody>
          <a:bodyPr>
            <a:normAutofit/>
          </a:bodyPr>
          <a:lstStyle/>
          <a:p>
            <a:pPr algn="just">
              <a:lnSpc>
                <a:spcPct val="90000"/>
              </a:lnSpc>
            </a:pPr>
            <a:r>
              <a:rPr lang="en-US" sz="2400" dirty="0" smtClean="0">
                <a:latin typeface="Arial" panose="020B0604020202020204" pitchFamily="34" charset="0"/>
                <a:cs typeface="Arial" panose="020B0604020202020204" pitchFamily="34" charset="0"/>
              </a:rPr>
              <a:t>PERT weighted average</a:t>
            </a:r>
            <a:r>
              <a:rPr lang="en-US" sz="2400" b="1" dirty="0" smtClean="0">
                <a:latin typeface="Arial" panose="020B0604020202020204" pitchFamily="34" charset="0"/>
                <a:cs typeface="Arial" panose="020B0604020202020204" pitchFamily="34" charset="0"/>
              </a:rPr>
              <a:t> =</a:t>
            </a:r>
            <a:r>
              <a:rPr lang="en-US" sz="2400" b="1" u="sng" dirty="0" smtClean="0">
                <a:latin typeface="Arial" panose="020B0604020202020204" pitchFamily="34" charset="0"/>
                <a:cs typeface="Arial" panose="020B0604020202020204" pitchFamily="34" charset="0"/>
              </a:rPr>
              <a:t> </a:t>
            </a:r>
          </a:p>
          <a:p>
            <a:pPr algn="just">
              <a:lnSpc>
                <a:spcPct val="90000"/>
              </a:lnSpc>
              <a:buFontTx/>
              <a:buNone/>
            </a:pPr>
            <a:r>
              <a:rPr lang="en-US" sz="2400" u="sng" dirty="0">
                <a:latin typeface="Arial" panose="020B0604020202020204" pitchFamily="34" charset="0"/>
                <a:cs typeface="Arial" panose="020B0604020202020204" pitchFamily="34" charset="0"/>
              </a:rPr>
              <a:t>optimistic time + 4X most likely time + pessimistic time</a:t>
            </a:r>
            <a:endParaRPr lang="en-US" sz="2400" dirty="0" smtClean="0">
              <a:latin typeface="Arial" panose="020B0604020202020204" pitchFamily="34" charset="0"/>
              <a:cs typeface="Arial" panose="020B0604020202020204" pitchFamily="34" charset="0"/>
            </a:endParaRPr>
          </a:p>
          <a:p>
            <a:pPr algn="just">
              <a:lnSpc>
                <a:spcPct val="90000"/>
              </a:lnSpc>
              <a:buFontTx/>
              <a:buNone/>
            </a:pP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6</a:t>
            </a:r>
          </a:p>
          <a:p>
            <a:pPr algn="just">
              <a:lnSpc>
                <a:spcPct val="90000"/>
              </a:lnSpc>
            </a:pPr>
            <a:r>
              <a:rPr lang="en-US" sz="2400" dirty="0" smtClean="0">
                <a:latin typeface="Arial" panose="020B0604020202020204" pitchFamily="34" charset="0"/>
                <a:cs typeface="Arial" panose="020B0604020202020204" pitchFamily="34" charset="0"/>
              </a:rPr>
              <a:t>Example:</a:t>
            </a:r>
          </a:p>
          <a:p>
            <a:pPr algn="just">
              <a:lnSpc>
                <a:spcPct val="90000"/>
              </a:lnSpc>
              <a:buFontTx/>
              <a:buNone/>
            </a:pPr>
            <a:r>
              <a:rPr lang="en-US" sz="2400" dirty="0" smtClean="0">
                <a:latin typeface="Arial" panose="020B0604020202020204" pitchFamily="34" charset="0"/>
                <a:cs typeface="Arial" panose="020B0604020202020204" pitchFamily="34" charset="0"/>
              </a:rPr>
              <a:t>PERT weighted average =</a:t>
            </a:r>
          </a:p>
          <a:p>
            <a:pPr algn="just">
              <a:lnSpc>
                <a:spcPct val="90000"/>
              </a:lnSpc>
              <a:buFontTx/>
              <a:buNone/>
            </a:pPr>
            <a:r>
              <a:rPr lang="en-US" sz="2400" b="1" dirty="0">
                <a:latin typeface="Arial" panose="020B0604020202020204" pitchFamily="34" charset="0"/>
                <a:cs typeface="Arial" panose="020B0604020202020204" pitchFamily="34" charset="0"/>
              </a:rPr>
              <a:t> </a:t>
            </a:r>
            <a:r>
              <a:rPr lang="en-US" sz="2400" u="sng" dirty="0">
                <a:latin typeface="Arial" panose="020B0604020202020204" pitchFamily="34" charset="0"/>
                <a:cs typeface="Arial" panose="020B0604020202020204" pitchFamily="34" charset="0"/>
              </a:rPr>
              <a:t>8 workdays + 4 X 10 workdays + 24 workdays</a:t>
            </a:r>
            <a:r>
              <a:rPr lang="en-US" sz="2400" dirty="0">
                <a:latin typeface="Arial" panose="020B0604020202020204" pitchFamily="34" charset="0"/>
                <a:cs typeface="Arial" panose="020B0604020202020204" pitchFamily="34" charset="0"/>
              </a:rPr>
              <a:t> 	= </a:t>
            </a:r>
            <a:r>
              <a:rPr lang="en-US" sz="2400" b="1" dirty="0">
                <a:latin typeface="Arial" panose="020B0604020202020204" pitchFamily="34" charset="0"/>
                <a:cs typeface="Arial" panose="020B0604020202020204" pitchFamily="34" charset="0"/>
              </a:rPr>
              <a:t>12 days</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6</a:t>
            </a:r>
          </a:p>
          <a:p>
            <a:pPr algn="just">
              <a:lnSpc>
                <a:spcPct val="90000"/>
              </a:lnSpc>
              <a:buFontTx/>
              <a:buNone/>
            </a:pPr>
            <a:r>
              <a:rPr lang="en-US" sz="2400" dirty="0">
                <a:latin typeface="Arial" panose="020B0604020202020204" pitchFamily="34" charset="0"/>
                <a:cs typeface="Arial" panose="020B0604020202020204" pitchFamily="34" charset="0"/>
              </a:rPr>
              <a:t>where optimistic time= 8 days,</a:t>
            </a:r>
          </a:p>
          <a:p>
            <a:pPr algn="just">
              <a:lnSpc>
                <a:spcPct val="90000"/>
              </a:lnSpc>
              <a:buFontTx/>
              <a:buNone/>
            </a:pPr>
            <a:r>
              <a:rPr lang="en-US" sz="2400" dirty="0">
                <a:latin typeface="Arial" panose="020B0604020202020204" pitchFamily="34" charset="0"/>
                <a:cs typeface="Arial" panose="020B0604020202020204" pitchFamily="34" charset="0"/>
              </a:rPr>
              <a:t>most likely time = </a:t>
            </a:r>
            <a:r>
              <a:rPr lang="en-US" sz="2400" b="1" dirty="0">
                <a:latin typeface="Arial" panose="020B0604020202020204" pitchFamily="34" charset="0"/>
                <a:cs typeface="Arial" panose="020B0604020202020204" pitchFamily="34" charset="0"/>
              </a:rPr>
              <a:t>10 days</a:t>
            </a:r>
            <a:r>
              <a:rPr lang="en-US" sz="2400" dirty="0">
                <a:latin typeface="Arial" panose="020B0604020202020204" pitchFamily="34" charset="0"/>
                <a:cs typeface="Arial" panose="020B0604020202020204" pitchFamily="34" charset="0"/>
              </a:rPr>
              <a:t>, and</a:t>
            </a:r>
          </a:p>
          <a:p>
            <a:pPr algn="just">
              <a:lnSpc>
                <a:spcPct val="90000"/>
              </a:lnSpc>
              <a:buFontTx/>
              <a:buNone/>
            </a:pPr>
            <a:r>
              <a:rPr lang="en-US" sz="2400" dirty="0">
                <a:latin typeface="Arial" panose="020B0604020202020204" pitchFamily="34" charset="0"/>
                <a:cs typeface="Arial" panose="020B0604020202020204" pitchFamily="34" charset="0"/>
              </a:rPr>
              <a:t>pessimistic time = 24 days</a:t>
            </a:r>
          </a:p>
          <a:p>
            <a:pPr algn="just">
              <a:lnSpc>
                <a:spcPct val="90000"/>
              </a:lnSpc>
              <a:buFontTx/>
              <a:buNone/>
            </a:pPr>
            <a:r>
              <a:rPr lang="en-US" sz="2400" dirty="0">
                <a:latin typeface="Arial" panose="020B0604020202020204" pitchFamily="34" charset="0"/>
                <a:cs typeface="Arial" panose="020B0604020202020204" pitchFamily="34" charset="0"/>
              </a:rPr>
              <a:t>   Therefore, you’d use </a:t>
            </a:r>
            <a:r>
              <a:rPr lang="en-US" sz="2400" b="1" dirty="0">
                <a:latin typeface="Arial" panose="020B0604020202020204" pitchFamily="34" charset="0"/>
                <a:cs typeface="Arial" panose="020B0604020202020204" pitchFamily="34" charset="0"/>
              </a:rPr>
              <a:t>12 days</a:t>
            </a:r>
            <a:r>
              <a:rPr lang="en-US" sz="2400" dirty="0">
                <a:latin typeface="Arial" panose="020B0604020202020204" pitchFamily="34" charset="0"/>
                <a:cs typeface="Arial" panose="020B0604020202020204" pitchFamily="34" charset="0"/>
              </a:rPr>
              <a:t> on the network diagram instead of 10 when using PERT for the above example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B02693F9-A944-405C-8E86-58BB4E83C154}" type="slidenum">
              <a:rPr lang="en-US" sz="1400">
                <a:solidFill>
                  <a:srgbClr val="FFFFFF"/>
                </a:solidFill>
              </a:rPr>
              <a:pPr eaLnBrk="1" hangingPunct="1"/>
              <a:t>19</a:t>
            </a:fld>
            <a:endParaRPr lang="en-US" sz="1400">
              <a:solidFill>
                <a:srgbClr val="FFFFFF"/>
              </a:solidFill>
            </a:endParaRPr>
          </a:p>
        </p:txBody>
      </p:sp>
    </p:spTree>
    <p:extLst>
      <p:ext uri="{BB962C8B-B14F-4D97-AF65-F5344CB8AC3E}">
        <p14:creationId xmlns:p14="http://schemas.microsoft.com/office/powerpoint/2010/main" xmlns="" val="1318389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92109" y="152400"/>
            <a:ext cx="8305800" cy="762000"/>
          </a:xfrm>
        </p:spPr>
        <p:txBody>
          <a:bodyPr>
            <a:normAutofit/>
          </a:bodyPr>
          <a:lstStyle/>
          <a:p>
            <a:r>
              <a:rPr lang="en-US" sz="2800" b="1" dirty="0" smtClean="0">
                <a:latin typeface="Arial" panose="020B0604020202020204" pitchFamily="34" charset="0"/>
                <a:cs typeface="Arial" panose="020B0604020202020204" pitchFamily="34" charset="0"/>
              </a:rPr>
              <a:t>Schedule Control</a:t>
            </a:r>
          </a:p>
        </p:txBody>
      </p:sp>
      <p:sp>
        <p:nvSpPr>
          <p:cNvPr id="65539" name="Rectangle 3"/>
          <p:cNvSpPr>
            <a:spLocks noGrp="1" noChangeArrowheads="1"/>
          </p:cNvSpPr>
          <p:nvPr>
            <p:ph type="body" idx="1"/>
          </p:nvPr>
        </p:nvSpPr>
        <p:spPr>
          <a:xfrm>
            <a:off x="192109" y="1235075"/>
            <a:ext cx="11643576" cy="4985421"/>
          </a:xfrm>
        </p:spPr>
        <p:txBody>
          <a:bodyPr/>
          <a:lstStyle/>
          <a:p>
            <a:pPr algn="just"/>
            <a:r>
              <a:rPr lang="en-US" sz="2400" dirty="0" smtClean="0">
                <a:latin typeface="Arial" panose="020B0604020202020204" pitchFamily="34" charset="0"/>
                <a:cs typeface="Arial" panose="020B0604020202020204" pitchFamily="34" charset="0"/>
              </a:rPr>
              <a:t>Perform </a:t>
            </a:r>
            <a:r>
              <a:rPr lang="en-US" sz="2400" dirty="0">
                <a:latin typeface="Arial" panose="020B0604020202020204" pitchFamily="34" charset="0"/>
                <a:cs typeface="Arial" panose="020B0604020202020204" pitchFamily="34" charset="0"/>
              </a:rPr>
              <a:t>reality checks on schedules</a:t>
            </a:r>
          </a:p>
          <a:p>
            <a:pPr algn="just"/>
            <a:r>
              <a:rPr lang="en-US" sz="2400" dirty="0">
                <a:latin typeface="Arial" panose="020B0604020202020204" pitchFamily="34" charset="0"/>
                <a:cs typeface="Arial" panose="020B0604020202020204" pitchFamily="34" charset="0"/>
              </a:rPr>
              <a:t>Allow for contingencies</a:t>
            </a:r>
          </a:p>
          <a:p>
            <a:pPr algn="just"/>
            <a:r>
              <a:rPr lang="en-US" sz="2400" dirty="0">
                <a:latin typeface="Arial" panose="020B0604020202020204" pitchFamily="34" charset="0"/>
                <a:cs typeface="Arial" panose="020B0604020202020204" pitchFamily="34" charset="0"/>
              </a:rPr>
              <a:t>Don’t plan for everyone to work at 100% capacity all the time</a:t>
            </a:r>
          </a:p>
          <a:p>
            <a:pPr algn="just"/>
            <a:r>
              <a:rPr lang="en-US" sz="2400" dirty="0">
                <a:latin typeface="Arial" panose="020B0604020202020204" pitchFamily="34" charset="0"/>
                <a:cs typeface="Arial" panose="020B0604020202020204" pitchFamily="34" charset="0"/>
              </a:rPr>
              <a:t>Hold progress meetings with stakeholders and be clear and honest in communicating schedule issues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958ACE27-21EA-43D1-AA7E-AB47C81B8985}" type="slidenum">
              <a:rPr lang="en-US" sz="1400">
                <a:solidFill>
                  <a:srgbClr val="FFFFFF"/>
                </a:solidFill>
              </a:rPr>
              <a:pPr eaLnBrk="1" hangingPunct="1"/>
              <a:t>20</a:t>
            </a:fld>
            <a:endParaRPr lang="en-US" sz="1400">
              <a:solidFill>
                <a:srgbClr val="FFFFFF"/>
              </a:solidFill>
            </a:endParaRPr>
          </a:p>
        </p:txBody>
      </p:sp>
    </p:spTree>
    <p:extLst>
      <p:ext uri="{BB962C8B-B14F-4D97-AF65-F5344CB8AC3E}">
        <p14:creationId xmlns:p14="http://schemas.microsoft.com/office/powerpoint/2010/main" xmlns="" val="3411270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79231" y="228600"/>
            <a:ext cx="8305800" cy="838200"/>
          </a:xfrm>
        </p:spPr>
        <p:txBody>
          <a:bodyPr>
            <a:normAutofit/>
          </a:bodyPr>
          <a:lstStyle/>
          <a:p>
            <a:r>
              <a:rPr lang="en-US" sz="2800" b="1" dirty="0" smtClean="0">
                <a:latin typeface="Arial" panose="020B0604020202020204" pitchFamily="34" charset="0"/>
                <a:cs typeface="Arial" panose="020B0604020202020204" pitchFamily="34" charset="0"/>
              </a:rPr>
              <a:t>Schedule Control (continued)</a:t>
            </a:r>
          </a:p>
        </p:txBody>
      </p:sp>
      <p:sp>
        <p:nvSpPr>
          <p:cNvPr id="66563" name="Rectangle 3"/>
          <p:cNvSpPr>
            <a:spLocks noGrp="1" noChangeArrowheads="1"/>
          </p:cNvSpPr>
          <p:nvPr>
            <p:ph type="body" idx="1"/>
          </p:nvPr>
        </p:nvSpPr>
        <p:spPr>
          <a:xfrm>
            <a:off x="334850" y="1204912"/>
            <a:ext cx="11706896" cy="5298919"/>
          </a:xfrm>
        </p:spPr>
        <p:txBody>
          <a:bodyPr>
            <a:normAutofit/>
          </a:bodyPr>
          <a:lstStyle/>
          <a:p>
            <a:pPr algn="just">
              <a:lnSpc>
                <a:spcPct val="90000"/>
              </a:lnSpc>
            </a:pPr>
            <a:r>
              <a:rPr lang="en-US" sz="2400" dirty="0" smtClean="0">
                <a:latin typeface="Arial" panose="020B0604020202020204" pitchFamily="34" charset="0"/>
                <a:cs typeface="Arial" panose="020B0604020202020204" pitchFamily="34" charset="0"/>
              </a:rPr>
              <a:t>Goals are to know the status of the schedule, influence factors that cause schedule changes, determine that the schedule has changed, and manage changes when they occur</a:t>
            </a:r>
          </a:p>
          <a:p>
            <a:pPr algn="just">
              <a:lnSpc>
                <a:spcPct val="90000"/>
              </a:lnSpc>
            </a:pPr>
            <a:r>
              <a:rPr lang="en-US" sz="2400" dirty="0" smtClean="0">
                <a:latin typeface="Arial" panose="020B0604020202020204" pitchFamily="34" charset="0"/>
                <a:cs typeface="Arial" panose="020B0604020202020204" pitchFamily="34" charset="0"/>
              </a:rPr>
              <a:t>Tools and techniques include:</a:t>
            </a:r>
          </a:p>
          <a:p>
            <a:pPr lvl="1" algn="just">
              <a:lnSpc>
                <a:spcPct val="90000"/>
              </a:lnSpc>
            </a:pPr>
            <a:r>
              <a:rPr lang="en-US" dirty="0" smtClean="0">
                <a:latin typeface="Arial" panose="020B0604020202020204" pitchFamily="34" charset="0"/>
                <a:cs typeface="Arial" panose="020B0604020202020204" pitchFamily="34" charset="0"/>
              </a:rPr>
              <a:t>Progress reports</a:t>
            </a:r>
          </a:p>
          <a:p>
            <a:pPr lvl="1" algn="just">
              <a:lnSpc>
                <a:spcPct val="90000"/>
              </a:lnSpc>
            </a:pPr>
            <a:r>
              <a:rPr lang="en-US" dirty="0" smtClean="0">
                <a:latin typeface="Arial" panose="020B0604020202020204" pitchFamily="34" charset="0"/>
                <a:cs typeface="Arial" panose="020B0604020202020204" pitchFamily="34" charset="0"/>
              </a:rPr>
              <a:t>A schedule change control system</a:t>
            </a:r>
          </a:p>
          <a:p>
            <a:pPr lvl="1" algn="just">
              <a:lnSpc>
                <a:spcPct val="90000"/>
              </a:lnSpc>
            </a:pPr>
            <a:r>
              <a:rPr lang="en-US" dirty="0" smtClean="0">
                <a:latin typeface="Arial" panose="020B0604020202020204" pitchFamily="34" charset="0"/>
                <a:cs typeface="Arial" panose="020B0604020202020204" pitchFamily="34" charset="0"/>
              </a:rPr>
              <a:t>Project management software, including schedule comparison charts like the tracking Gantt chart</a:t>
            </a:r>
          </a:p>
          <a:p>
            <a:pPr lvl="1" algn="just">
              <a:lnSpc>
                <a:spcPct val="90000"/>
              </a:lnSpc>
            </a:pPr>
            <a:r>
              <a:rPr lang="en-US" dirty="0" smtClean="0">
                <a:latin typeface="Arial" panose="020B0604020202020204" pitchFamily="34" charset="0"/>
                <a:cs typeface="Arial" panose="020B0604020202020204" pitchFamily="34" charset="0"/>
              </a:rPr>
              <a:t>Variance analysis, such as analyzing float or slack</a:t>
            </a:r>
          </a:p>
          <a:p>
            <a:pPr lvl="1" algn="just">
              <a:lnSpc>
                <a:spcPct val="90000"/>
              </a:lnSpc>
            </a:pPr>
            <a:r>
              <a:rPr lang="en-US" dirty="0" smtClean="0">
                <a:latin typeface="Arial" panose="020B0604020202020204" pitchFamily="34" charset="0"/>
                <a:cs typeface="Arial" panose="020B0604020202020204" pitchFamily="34" charset="0"/>
              </a:rPr>
              <a:t>Performance management, such as earned value</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E631BEDC-D164-4C14-9974-538E94100ABA}" type="slidenum">
              <a:rPr lang="en-US" sz="1400">
                <a:solidFill>
                  <a:srgbClr val="FFFFFF"/>
                </a:solidFill>
              </a:rPr>
              <a:pPr eaLnBrk="1" hangingPunct="1"/>
              <a:t>21</a:t>
            </a:fld>
            <a:endParaRPr lang="en-US" sz="1400">
              <a:solidFill>
                <a:srgbClr val="FFFFFF"/>
              </a:solidFill>
            </a:endParaRPr>
          </a:p>
        </p:txBody>
      </p:sp>
    </p:spTree>
    <p:extLst>
      <p:ext uri="{BB962C8B-B14F-4D97-AF65-F5344CB8AC3E}">
        <p14:creationId xmlns:p14="http://schemas.microsoft.com/office/powerpoint/2010/main" xmlns="" val="38468585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6983" y="94668"/>
            <a:ext cx="10515600" cy="1325563"/>
          </a:xfrm>
        </p:spPr>
        <p:txBody>
          <a:bodyPr>
            <a:normAutofit/>
          </a:bodyPr>
          <a:lstStyle/>
          <a:p>
            <a:r>
              <a:rPr lang="en-US" sz="2800" b="1" dirty="0" smtClean="0">
                <a:latin typeface="Arial" panose="020B0604020202020204" pitchFamily="34" charset="0"/>
                <a:cs typeface="Arial" panose="020B0604020202020204" pitchFamily="34" charset="0"/>
              </a:rPr>
              <a:t>Reality Checks on Scheduling</a:t>
            </a:r>
          </a:p>
        </p:txBody>
      </p:sp>
      <p:sp>
        <p:nvSpPr>
          <p:cNvPr id="67587" name="Rectangle 3"/>
          <p:cNvSpPr>
            <a:spLocks noGrp="1" noChangeArrowheads="1"/>
          </p:cNvSpPr>
          <p:nvPr>
            <p:ph type="body" idx="1"/>
          </p:nvPr>
        </p:nvSpPr>
        <p:spPr/>
        <p:txBody>
          <a:bodyPr>
            <a:normAutofit/>
          </a:bodyPr>
          <a:lstStyle/>
          <a:p>
            <a:pPr algn="just">
              <a:lnSpc>
                <a:spcPct val="90000"/>
              </a:lnSpc>
            </a:pPr>
            <a:r>
              <a:rPr lang="en-US" sz="2400" dirty="0" smtClean="0">
                <a:latin typeface="Arial" panose="020B0604020202020204" pitchFamily="34" charset="0"/>
                <a:cs typeface="Arial" panose="020B0604020202020204" pitchFamily="34" charset="0"/>
              </a:rPr>
              <a:t>First review the draft schedule or estimated completion date in the project charter</a:t>
            </a:r>
          </a:p>
          <a:p>
            <a:pPr algn="just">
              <a:lnSpc>
                <a:spcPct val="90000"/>
              </a:lnSpc>
            </a:pPr>
            <a:r>
              <a:rPr lang="en-US" sz="2400" dirty="0" smtClean="0">
                <a:latin typeface="Arial" panose="020B0604020202020204" pitchFamily="34" charset="0"/>
                <a:cs typeface="Arial" panose="020B0604020202020204" pitchFamily="34" charset="0"/>
              </a:rPr>
              <a:t>Prepare a more detailed schedule with the project team</a:t>
            </a:r>
          </a:p>
          <a:p>
            <a:pPr algn="just">
              <a:lnSpc>
                <a:spcPct val="90000"/>
              </a:lnSpc>
            </a:pPr>
            <a:r>
              <a:rPr lang="en-US" sz="2400" dirty="0" smtClean="0">
                <a:latin typeface="Arial" panose="020B0604020202020204" pitchFamily="34" charset="0"/>
                <a:cs typeface="Arial" panose="020B0604020202020204" pitchFamily="34" charset="0"/>
              </a:rPr>
              <a:t>Make sure the schedule is realistic and followed</a:t>
            </a:r>
          </a:p>
          <a:p>
            <a:pPr algn="just">
              <a:lnSpc>
                <a:spcPct val="90000"/>
              </a:lnSpc>
            </a:pPr>
            <a:r>
              <a:rPr lang="en-US" sz="2400" dirty="0" smtClean="0">
                <a:latin typeface="Arial" panose="020B0604020202020204" pitchFamily="34" charset="0"/>
                <a:cs typeface="Arial" panose="020B0604020202020204" pitchFamily="34" charset="0"/>
              </a:rPr>
              <a:t>Alert top management well in advance if there are schedule problems</a:t>
            </a:r>
          </a:p>
          <a:p>
            <a:pPr algn="just">
              <a:lnSpc>
                <a:spcPct val="90000"/>
              </a:lnSpc>
            </a:pPr>
            <a:r>
              <a:rPr lang="en-US" sz="2400" dirty="0" smtClean="0">
                <a:latin typeface="Arial" panose="020B0604020202020204" pitchFamily="34" charset="0"/>
                <a:cs typeface="Arial" panose="020B0604020202020204" pitchFamily="34" charset="0"/>
              </a:rPr>
              <a:t>Verify schedule progress – just because a team member says a task was completed on time doesn’t always mean that it was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85F42FD9-4F4D-452E-BCC3-ACD925047FDC}" type="slidenum">
              <a:rPr lang="en-US" sz="1400">
                <a:solidFill>
                  <a:srgbClr val="FFFFFF"/>
                </a:solidFill>
              </a:rPr>
              <a:pPr eaLnBrk="1" hangingPunct="1"/>
              <a:t>22</a:t>
            </a:fld>
            <a:endParaRPr lang="en-US" sz="1400">
              <a:solidFill>
                <a:srgbClr val="FFFFFF"/>
              </a:solidFill>
            </a:endParaRPr>
          </a:p>
        </p:txBody>
      </p:sp>
    </p:spTree>
    <p:extLst>
      <p:ext uri="{BB962C8B-B14F-4D97-AF65-F5344CB8AC3E}">
        <p14:creationId xmlns:p14="http://schemas.microsoft.com/office/powerpoint/2010/main" xmlns="" val="31052657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20014" y="162707"/>
            <a:ext cx="10515600" cy="1325563"/>
          </a:xfrm>
        </p:spPr>
        <p:txBody>
          <a:bodyPr>
            <a:normAutofit/>
          </a:bodyPr>
          <a:lstStyle/>
          <a:p>
            <a:r>
              <a:rPr lang="en-US" sz="2800" b="1" dirty="0" smtClean="0">
                <a:latin typeface="Arial" panose="020B0604020202020204" pitchFamily="34" charset="0"/>
                <a:cs typeface="Arial" panose="020B0604020202020204" pitchFamily="34" charset="0"/>
              </a:rPr>
              <a:t>Working with People Issues</a:t>
            </a:r>
          </a:p>
        </p:txBody>
      </p:sp>
      <p:sp>
        <p:nvSpPr>
          <p:cNvPr id="68611" name="Rectangle 3"/>
          <p:cNvSpPr>
            <a:spLocks noGrp="1" noChangeArrowheads="1"/>
          </p:cNvSpPr>
          <p:nvPr>
            <p:ph type="body" idx="1"/>
          </p:nvPr>
        </p:nvSpPr>
        <p:spPr>
          <a:xfrm>
            <a:off x="333776" y="1636309"/>
            <a:ext cx="10999631" cy="4893279"/>
          </a:xfrm>
        </p:spPr>
        <p:txBody>
          <a:bodyPr>
            <a:normAutofit/>
          </a:bodyPr>
          <a:lstStyle/>
          <a:p>
            <a:pPr algn="just"/>
            <a:r>
              <a:rPr lang="en-US" sz="2400" dirty="0" smtClean="0">
                <a:latin typeface="Arial" panose="020B0604020202020204" pitchFamily="34" charset="0"/>
                <a:cs typeface="Arial" panose="020B0604020202020204" pitchFamily="34" charset="0"/>
              </a:rPr>
              <a:t>Strong leadership helps projects succeed more than good PERT charts</a:t>
            </a:r>
          </a:p>
          <a:p>
            <a:pPr algn="just"/>
            <a:r>
              <a:rPr lang="en-US" sz="2400" dirty="0" smtClean="0">
                <a:latin typeface="Arial" panose="020B0604020202020204" pitchFamily="34" charset="0"/>
                <a:cs typeface="Arial" panose="020B0604020202020204" pitchFamily="34" charset="0"/>
              </a:rPr>
              <a:t>Project managers should use:</a:t>
            </a:r>
          </a:p>
          <a:p>
            <a:pPr lvl="1" algn="just"/>
            <a:r>
              <a:rPr lang="en-US" dirty="0" smtClean="0">
                <a:latin typeface="Arial" panose="020B0604020202020204" pitchFamily="34" charset="0"/>
                <a:cs typeface="Arial" panose="020B0604020202020204" pitchFamily="34" charset="0"/>
              </a:rPr>
              <a:t>Empowerment</a:t>
            </a:r>
          </a:p>
          <a:p>
            <a:pPr lvl="1" algn="just"/>
            <a:r>
              <a:rPr lang="en-US" dirty="0" smtClean="0">
                <a:latin typeface="Arial" panose="020B0604020202020204" pitchFamily="34" charset="0"/>
                <a:cs typeface="Arial" panose="020B0604020202020204" pitchFamily="34" charset="0"/>
              </a:rPr>
              <a:t>Incentives</a:t>
            </a:r>
          </a:p>
          <a:p>
            <a:pPr lvl="1" algn="just"/>
            <a:r>
              <a:rPr lang="en-US" dirty="0" smtClean="0">
                <a:latin typeface="Arial" panose="020B0604020202020204" pitchFamily="34" charset="0"/>
                <a:cs typeface="Arial" panose="020B0604020202020204" pitchFamily="34" charset="0"/>
              </a:rPr>
              <a:t>Discipline</a:t>
            </a:r>
          </a:p>
          <a:p>
            <a:pPr lvl="1" algn="just"/>
            <a:r>
              <a:rPr lang="en-US" dirty="0" smtClean="0">
                <a:latin typeface="Arial" panose="020B0604020202020204" pitchFamily="34" charset="0"/>
                <a:cs typeface="Arial" panose="020B0604020202020204" pitchFamily="34" charset="0"/>
              </a:rPr>
              <a:t>Negotiation</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6CDA2344-0252-488F-B942-943B2C2B4387}" type="slidenum">
              <a:rPr lang="en-US" sz="1400">
                <a:solidFill>
                  <a:srgbClr val="FFFFFF"/>
                </a:solidFill>
              </a:rPr>
              <a:pPr eaLnBrk="1" hangingPunct="1"/>
              <a:t>23</a:t>
            </a:fld>
            <a:endParaRPr lang="en-US" sz="1400">
              <a:solidFill>
                <a:srgbClr val="FFFFFF"/>
              </a:solidFill>
            </a:endParaRPr>
          </a:p>
        </p:txBody>
      </p:sp>
    </p:spTree>
    <p:extLst>
      <p:ext uri="{BB962C8B-B14F-4D97-AF65-F5344CB8AC3E}">
        <p14:creationId xmlns:p14="http://schemas.microsoft.com/office/powerpoint/2010/main" xmlns="" val="39636479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67425" y="212501"/>
            <a:ext cx="8305800" cy="1143000"/>
          </a:xfrm>
        </p:spPr>
        <p:txBody>
          <a:bodyPr>
            <a:normAutofit/>
          </a:bodyPr>
          <a:lstStyle/>
          <a:p>
            <a:r>
              <a:rPr lang="en-US" sz="2800" b="1" dirty="0" smtClean="0">
                <a:latin typeface="Arial" panose="020B0604020202020204" pitchFamily="34" charset="0"/>
                <a:cs typeface="Arial" panose="020B0604020202020204" pitchFamily="34" charset="0"/>
              </a:rPr>
              <a:t>Using Software to Assist in Time Management</a:t>
            </a:r>
          </a:p>
        </p:txBody>
      </p:sp>
      <p:sp>
        <p:nvSpPr>
          <p:cNvPr id="70659" name="Rectangle 3"/>
          <p:cNvSpPr>
            <a:spLocks noGrp="1" noChangeArrowheads="1"/>
          </p:cNvSpPr>
          <p:nvPr>
            <p:ph type="body" idx="1"/>
          </p:nvPr>
        </p:nvSpPr>
        <p:spPr>
          <a:xfrm>
            <a:off x="295140" y="1355500"/>
            <a:ext cx="11064025" cy="4427113"/>
          </a:xfrm>
        </p:spPr>
        <p:txBody>
          <a:bodyPr>
            <a:normAutofit/>
          </a:bodyPr>
          <a:lstStyle/>
          <a:p>
            <a:r>
              <a:rPr lang="en-US" sz="2400" dirty="0" smtClean="0">
                <a:latin typeface="Arial" panose="020B0604020202020204" pitchFamily="34" charset="0"/>
                <a:cs typeface="Arial" panose="020B0604020202020204" pitchFamily="34" charset="0"/>
              </a:rPr>
              <a:t>Software for facilitating communications helps people exchange schedule-related information</a:t>
            </a:r>
          </a:p>
          <a:p>
            <a:r>
              <a:rPr lang="en-US" sz="2400" dirty="0" smtClean="0">
                <a:latin typeface="Arial" panose="020B0604020202020204" pitchFamily="34" charset="0"/>
                <a:cs typeface="Arial" panose="020B0604020202020204" pitchFamily="34" charset="0"/>
              </a:rPr>
              <a:t>Decision support models help analyze trade-offs that can be made</a:t>
            </a:r>
          </a:p>
          <a:p>
            <a:r>
              <a:rPr lang="en-US" sz="2400" dirty="0" smtClean="0">
                <a:latin typeface="Arial" panose="020B0604020202020204" pitchFamily="34" charset="0"/>
                <a:cs typeface="Arial" panose="020B0604020202020204" pitchFamily="34" charset="0"/>
              </a:rPr>
              <a:t>Project management software can help in various time management areas </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7AEEAF99-3488-4C8E-9893-A0CB6B3E283D}" type="slidenum">
              <a:rPr lang="en-US" sz="1400">
                <a:solidFill>
                  <a:srgbClr val="FFFFFF"/>
                </a:solidFill>
              </a:rPr>
              <a:pPr eaLnBrk="1" hangingPunct="1"/>
              <a:t>24</a:t>
            </a:fld>
            <a:endParaRPr lang="en-US" sz="1400">
              <a:solidFill>
                <a:srgbClr val="FFFFFF"/>
              </a:solidFill>
            </a:endParaRPr>
          </a:p>
        </p:txBody>
      </p:sp>
    </p:spTree>
    <p:extLst>
      <p:ext uri="{BB962C8B-B14F-4D97-AF65-F5344CB8AC3E}">
        <p14:creationId xmlns:p14="http://schemas.microsoft.com/office/powerpoint/2010/main" xmlns="" val="34065095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93183" y="270144"/>
            <a:ext cx="11642502" cy="1143000"/>
          </a:xfrm>
        </p:spPr>
        <p:txBody>
          <a:bodyPr>
            <a:normAutofit/>
          </a:bodyPr>
          <a:lstStyle/>
          <a:p>
            <a:r>
              <a:rPr lang="en-US" sz="2800" b="1" dirty="0" smtClean="0">
                <a:latin typeface="Arial" panose="020B0604020202020204" pitchFamily="34" charset="0"/>
                <a:cs typeface="Arial" panose="020B0604020202020204" pitchFamily="34" charset="0"/>
              </a:rPr>
              <a:t>     Words of Caution on Using Project Management Software</a:t>
            </a:r>
          </a:p>
        </p:txBody>
      </p:sp>
      <p:sp>
        <p:nvSpPr>
          <p:cNvPr id="71683" name="Rectangle 3"/>
          <p:cNvSpPr>
            <a:spLocks noGrp="1" noChangeArrowheads="1"/>
          </p:cNvSpPr>
          <p:nvPr>
            <p:ph type="body" idx="1"/>
          </p:nvPr>
        </p:nvSpPr>
        <p:spPr>
          <a:xfrm>
            <a:off x="539839" y="1689279"/>
            <a:ext cx="8305800" cy="4114800"/>
          </a:xfrm>
        </p:spPr>
        <p:txBody>
          <a:bodyPr>
            <a:normAutofit/>
          </a:bodyPr>
          <a:lstStyle/>
          <a:p>
            <a:pPr algn="just"/>
            <a:r>
              <a:rPr lang="en-US" sz="2400" dirty="0" smtClean="0">
                <a:latin typeface="Arial" panose="020B0604020202020204" pitchFamily="34" charset="0"/>
                <a:cs typeface="Arial" panose="020B0604020202020204" pitchFamily="34" charset="0"/>
              </a:rPr>
              <a:t>Many people misuse project management software because they don’t understand important concepts and have not had training</a:t>
            </a:r>
          </a:p>
          <a:p>
            <a:pPr algn="just"/>
            <a:r>
              <a:rPr lang="en-US" sz="2400" dirty="0" smtClean="0">
                <a:latin typeface="Arial" panose="020B0604020202020204" pitchFamily="34" charset="0"/>
                <a:cs typeface="Arial" panose="020B0604020202020204" pitchFamily="34" charset="0"/>
              </a:rPr>
              <a:t>You must enter dependencies to have dates adjust automatically and to determine the critical path</a:t>
            </a:r>
          </a:p>
          <a:p>
            <a:pPr algn="just"/>
            <a:r>
              <a:rPr lang="en-US" sz="2400" dirty="0" smtClean="0">
                <a:latin typeface="Arial" panose="020B0604020202020204" pitchFamily="34" charset="0"/>
                <a:cs typeface="Arial" panose="020B0604020202020204" pitchFamily="34" charset="0"/>
              </a:rPr>
              <a:t>You must enter actual schedule information to compare planned and actual progress</a:t>
            </a:r>
          </a:p>
        </p:txBody>
      </p:sp>
      <p:sp>
        <p:nvSpPr>
          <p:cNvPr id="6" name="Slide Number Placeholder 5"/>
          <p:cNvSpPr>
            <a:spLocks noGrp="1"/>
          </p:cNvSpPr>
          <p:nvPr>
            <p:ph type="sldNum" sz="quarter" idx="11"/>
          </p:nvPr>
        </p:nvSpPr>
        <p:spPr/>
        <p:txBody>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fld id="{D1342B88-78AB-4FCB-9D4A-B474F446726E}" type="slidenum">
              <a:rPr lang="en-US" sz="1400">
                <a:solidFill>
                  <a:srgbClr val="FFFFFF"/>
                </a:solidFill>
              </a:rPr>
              <a:pPr eaLnBrk="1" hangingPunct="1"/>
              <a:t>25</a:t>
            </a:fld>
            <a:endParaRPr lang="en-US" sz="1400">
              <a:solidFill>
                <a:srgbClr val="FFFFFF"/>
              </a:solidFill>
            </a:endParaRPr>
          </a:p>
        </p:txBody>
      </p:sp>
    </p:spTree>
    <p:extLst>
      <p:ext uri="{BB962C8B-B14F-4D97-AF65-F5344CB8AC3E}">
        <p14:creationId xmlns:p14="http://schemas.microsoft.com/office/powerpoint/2010/main" xmlns="" val="3445924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1367</Words>
  <Application>Microsoft Office PowerPoint</Application>
  <PresentationFormat>Custom</PresentationFormat>
  <Paragraphs>135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Quick Recap</vt:lpstr>
      <vt:lpstr>Continuation of…….       “Project Schedule”   Monitoring and Controlling Approach</vt:lpstr>
      <vt:lpstr>Slide 3</vt:lpstr>
      <vt:lpstr>Importance of Updating  Critical Path Data</vt:lpstr>
      <vt:lpstr>Critical Chain Scheduling</vt:lpstr>
      <vt:lpstr>Critical Chain Scheduling</vt:lpstr>
      <vt:lpstr>Multitasking Example</vt:lpstr>
      <vt:lpstr>Critical Chain Scheduling</vt:lpstr>
      <vt:lpstr>Buffers and Critical Chain</vt:lpstr>
      <vt:lpstr>Buffers and Critical Chain</vt:lpstr>
      <vt:lpstr>Example of Critical Chain Scheduling</vt:lpstr>
      <vt:lpstr>Example of Critical Chain Scheduling</vt:lpstr>
      <vt:lpstr>Example of Critical Chain Scheduling</vt:lpstr>
      <vt:lpstr>Example of Critical Chain Scheduling</vt:lpstr>
      <vt:lpstr>Example of Critical Chain Scheduling</vt:lpstr>
      <vt:lpstr>Example of Critical Chain Scheduling</vt:lpstr>
      <vt:lpstr>Comparison of CPM and CCPM results</vt:lpstr>
      <vt:lpstr>Program Evaluation and Review Technique (PERT)</vt:lpstr>
      <vt:lpstr>PERT Formula and Example</vt:lpstr>
      <vt:lpstr>Schedule Control</vt:lpstr>
      <vt:lpstr>Schedule Control (continued)</vt:lpstr>
      <vt:lpstr>Reality Checks on Scheduling</vt:lpstr>
      <vt:lpstr>Working with People Issues</vt:lpstr>
      <vt:lpstr>Using Software to Assist in Time Management</vt:lpstr>
      <vt:lpstr>     Words of Caution on Using Project Management Software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Recap</dc:title>
  <dc:creator>Home</dc:creator>
  <cp:lastModifiedBy>Administrator</cp:lastModifiedBy>
  <cp:revision>5</cp:revision>
  <dcterms:created xsi:type="dcterms:W3CDTF">2013-06-04T07:42:28Z</dcterms:created>
  <dcterms:modified xsi:type="dcterms:W3CDTF">2013-06-05T10:02:23Z</dcterms:modified>
</cp:coreProperties>
</file>