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9" r:id="rId2"/>
    <p:sldId id="311" r:id="rId3"/>
    <p:sldId id="310"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CF3F0D-37C2-4B70-8182-6E4895E5CFF3}"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CF3F0D-37C2-4B70-8182-6E4895E5CFF3}"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CF3F0D-37C2-4B70-8182-6E4895E5CFF3}"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CF3F0D-37C2-4B70-8182-6E4895E5CFF3}"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CF3F0D-37C2-4B70-8182-6E4895E5CFF3}" type="datetimeFigureOut">
              <a:rPr lang="en-US" smtClean="0"/>
              <a:pPr/>
              <a:t>6/5/2013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CF3F0D-37C2-4B70-8182-6E4895E5CFF3}" type="datetimeFigureOut">
              <a:rPr lang="en-US" smtClean="0"/>
              <a:pPr/>
              <a:t>6/5/2013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CF3F0D-37C2-4B70-8182-6E4895E5CFF3}" type="datetimeFigureOut">
              <a:rPr lang="en-US" smtClean="0"/>
              <a:pPr/>
              <a:t>6/5/2013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CF3F0D-37C2-4B70-8182-6E4895E5CFF3}"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CF3F0D-37C2-4B70-8182-6E4895E5CFF3}"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CF3F0D-37C2-4B70-8182-6E4895E5CFF3}"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CF3F0D-37C2-4B70-8182-6E4895E5CFF3}"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1D2BB-CB94-489A-AC2F-51E59D2D6FD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CF3F0D-37C2-4B70-8182-6E4895E5CFF3}" type="datetimeFigureOut">
              <a:rPr lang="en-US" smtClean="0"/>
              <a:pPr/>
              <a:t>6/5/2013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1D2BB-CB94-489A-AC2F-51E59D2D6FD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000" b="1" dirty="0" smtClean="0">
                <a:latin typeface="Arial" panose="020B0604020202020204" pitchFamily="34" charset="0"/>
                <a:cs typeface="Arial" panose="020B0604020202020204" pitchFamily="34" charset="0"/>
              </a:rPr>
              <a:t>Quick Recap</a:t>
            </a:r>
            <a:endParaRPr lang="en-US" sz="4000"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417402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46497" y="-120748"/>
            <a:ext cx="7339348" cy="990600"/>
          </a:xfrm>
        </p:spPr>
        <p:txBody>
          <a:bodyPr>
            <a:normAutofit/>
          </a:bodyPr>
          <a:lstStyle/>
          <a:p>
            <a:r>
              <a:rPr lang="en-US" sz="2800" b="1" dirty="0" smtClean="0">
                <a:latin typeface="Arial" panose="020B0604020202020204" pitchFamily="34" charset="0"/>
                <a:cs typeface="Arial" panose="020B0604020202020204" pitchFamily="34" charset="0"/>
              </a:rPr>
              <a:t>Project Time Management Summary</a:t>
            </a: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8F3C88E-6F58-44C7-884B-FF4D0A56E998}" type="slidenum">
              <a:rPr lang="en-US" sz="1400">
                <a:solidFill>
                  <a:srgbClr val="FFFFFF"/>
                </a:solidFill>
                <a:cs typeface="Arial" panose="020B0604020202020204" pitchFamily="34" charset="0"/>
              </a:rPr>
              <a:pPr eaLnBrk="1" hangingPunct="1"/>
              <a:t>2</a:t>
            </a:fld>
            <a:endParaRPr lang="en-US" sz="1400">
              <a:solidFill>
                <a:srgbClr val="FFFFFF"/>
              </a:solidFill>
              <a:cs typeface="Arial" panose="020B0604020202020204" pitchFamily="34" charset="0"/>
            </a:endParaRPr>
          </a:p>
        </p:txBody>
      </p:sp>
      <p:pic>
        <p:nvPicPr>
          <p:cNvPr id="19461" name="Picture 5" descr="Fig06-01.bmp"/>
          <p:cNvPicPr>
            <a:picLocks noChangeAspect="1"/>
          </p:cNvPicPr>
          <p:nvPr/>
        </p:nvPicPr>
        <p:blipFill>
          <a:blip r:embed="rId2" cstate="print">
            <a:extLst>
              <a:ext uri="{28A0092B-C50C-407E-A947-70E740481C1C}">
                <a14:useLocalDpi xmlns:a14="http://schemas.microsoft.com/office/drawing/2010/main" xmlns="" val="0"/>
              </a:ext>
            </a:extLst>
          </a:blip>
          <a:srcRect b="10625"/>
          <a:stretch>
            <a:fillRect/>
          </a:stretch>
        </p:blipFill>
        <p:spPr bwMode="auto">
          <a:xfrm>
            <a:off x="550572" y="869853"/>
            <a:ext cx="6935273" cy="5851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01106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695" y="2284078"/>
            <a:ext cx="7886700" cy="1325563"/>
          </a:xfrm>
        </p:spPr>
        <p:txBody>
          <a:bodyPr>
            <a:normAutofit fontScale="90000"/>
          </a:bodyPr>
          <a:lstStyle/>
          <a:p>
            <a:r>
              <a:rPr lang="en-US" b="1" dirty="0" smtClean="0">
                <a:latin typeface="Arial" panose="020B0604020202020204" pitchFamily="34" charset="0"/>
                <a:cs typeface="Arial" panose="020B0604020202020204" pitchFamily="34" charset="0"/>
              </a:rPr>
              <a:t>Continuation of…….</a:t>
            </a:r>
            <a:br>
              <a:rPr lang="en-US" b="1" dirty="0" smtClean="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a:t>
            </a:r>
            <a:r>
              <a:rPr lang="en-US" b="1" dirty="0" smtClean="0">
                <a:latin typeface="Arial" panose="020B0604020202020204" pitchFamily="34" charset="0"/>
                <a:cs typeface="Arial" panose="020B0604020202020204" pitchFamily="34" charset="0"/>
              </a:rPr>
              <a:t>Project Schedule”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Monitoring and Controlling Approach</a:t>
            </a:r>
            <a:endParaRPr lang="en-US" dirty="0"/>
          </a:p>
        </p:txBody>
      </p:sp>
    </p:spTree>
    <p:extLst>
      <p:ext uri="{BB962C8B-B14F-4D97-AF65-F5344CB8AC3E}">
        <p14:creationId xmlns:p14="http://schemas.microsoft.com/office/powerpoint/2010/main" xmlns="" val="1238065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06251" y="196850"/>
            <a:ext cx="6172200" cy="1066800"/>
          </a:xfrm>
        </p:spPr>
        <p:txBody>
          <a:bodyPr>
            <a:normAutofit/>
          </a:bodyPr>
          <a:lstStyle/>
          <a:p>
            <a:r>
              <a:rPr lang="en-US" sz="2800" b="1" dirty="0" smtClean="0">
                <a:latin typeface="Arial" panose="020B0604020202020204" pitchFamily="34" charset="0"/>
                <a:cs typeface="Arial" panose="020B0604020202020204" pitchFamily="34" charset="0"/>
              </a:rPr>
              <a:t>Schedule Development</a:t>
            </a:r>
          </a:p>
        </p:txBody>
      </p:sp>
      <p:sp>
        <p:nvSpPr>
          <p:cNvPr id="37891" name="Rectangle 3"/>
          <p:cNvSpPr>
            <a:spLocks noGrp="1" noChangeArrowheads="1"/>
          </p:cNvSpPr>
          <p:nvPr>
            <p:ph type="body" idx="1"/>
          </p:nvPr>
        </p:nvSpPr>
        <p:spPr>
          <a:xfrm>
            <a:off x="138397" y="1175018"/>
            <a:ext cx="8748025" cy="5406086"/>
          </a:xfrm>
        </p:spPr>
        <p:txBody>
          <a:bodyPr>
            <a:normAutofit/>
          </a:bodyPr>
          <a:lstStyle/>
          <a:p>
            <a:pPr algn="just">
              <a:lnSpc>
                <a:spcPct val="90000"/>
              </a:lnSpc>
            </a:pPr>
            <a:r>
              <a:rPr lang="en-US" sz="2400" dirty="0" smtClean="0">
                <a:latin typeface="Arial" panose="020B0604020202020204" pitchFamily="34" charset="0"/>
                <a:cs typeface="Arial" panose="020B0604020202020204" pitchFamily="34" charset="0"/>
              </a:rPr>
              <a:t>Uses results of the other time management processes to determine the start and end date of the project</a:t>
            </a:r>
          </a:p>
          <a:p>
            <a:pPr algn="just">
              <a:lnSpc>
                <a:spcPct val="90000"/>
              </a:lnSpc>
            </a:pPr>
            <a:r>
              <a:rPr lang="en-US" sz="2400" dirty="0" smtClean="0">
                <a:latin typeface="Arial" panose="020B0604020202020204" pitchFamily="34" charset="0"/>
                <a:cs typeface="Arial" panose="020B0604020202020204" pitchFamily="34" charset="0"/>
              </a:rPr>
              <a:t>Ultimate goal is to create a realistic project schedule that provides a basis for monitoring project progress for the time dimension of the project</a:t>
            </a:r>
          </a:p>
          <a:p>
            <a:pPr algn="just">
              <a:lnSpc>
                <a:spcPct val="90000"/>
              </a:lnSpc>
            </a:pPr>
            <a:r>
              <a:rPr lang="en-US" sz="2400" dirty="0" smtClean="0">
                <a:latin typeface="Arial" panose="020B0604020202020204" pitchFamily="34" charset="0"/>
                <a:cs typeface="Arial" panose="020B0604020202020204" pitchFamily="34" charset="0"/>
              </a:rPr>
              <a:t>Important tools and techniques include Gantt charts, critical path analysis, critical chain scheduling, and PERT analysis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85099EC-91B2-4E1D-8FB7-1A9BF8ADEE7A}" type="slidenum">
              <a:rPr lang="en-US" sz="1400">
                <a:solidFill>
                  <a:srgbClr val="FFFFFF"/>
                </a:solidFill>
              </a:rPr>
              <a:pPr eaLnBrk="1" hangingPunct="1"/>
              <a:t>4</a:t>
            </a:fld>
            <a:endParaRPr lang="en-US" sz="1400">
              <a:solidFill>
                <a:srgbClr val="FFFFFF"/>
              </a:solidFill>
            </a:endParaRPr>
          </a:p>
        </p:txBody>
      </p:sp>
    </p:spTree>
    <p:extLst>
      <p:ext uri="{BB962C8B-B14F-4D97-AF65-F5344CB8AC3E}">
        <p14:creationId xmlns="" xmlns:p14="http://schemas.microsoft.com/office/powerpoint/2010/main" val="983196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54547" y="146052"/>
            <a:ext cx="6172200" cy="838200"/>
          </a:xfrm>
        </p:spPr>
        <p:txBody>
          <a:bodyPr>
            <a:normAutofit/>
          </a:bodyPr>
          <a:lstStyle/>
          <a:p>
            <a:r>
              <a:rPr lang="en-US" sz="2800" b="1" dirty="0" smtClean="0">
                <a:latin typeface="Arial" panose="020B0604020202020204" pitchFamily="34" charset="0"/>
                <a:cs typeface="Arial" panose="020B0604020202020204" pitchFamily="34" charset="0"/>
              </a:rPr>
              <a:t>Gantt Charts</a:t>
            </a:r>
          </a:p>
        </p:txBody>
      </p:sp>
      <p:sp>
        <p:nvSpPr>
          <p:cNvPr id="38915" name="Rectangle 3"/>
          <p:cNvSpPr>
            <a:spLocks noGrp="1" noChangeArrowheads="1"/>
          </p:cNvSpPr>
          <p:nvPr>
            <p:ph type="body" idx="1"/>
          </p:nvPr>
        </p:nvSpPr>
        <p:spPr>
          <a:xfrm>
            <a:off x="186693" y="1274763"/>
            <a:ext cx="8719048" cy="4958612"/>
          </a:xfrm>
        </p:spPr>
        <p:txBody>
          <a:bodyPr/>
          <a:lstStyle/>
          <a:p>
            <a:pPr algn="just">
              <a:lnSpc>
                <a:spcPct val="90000"/>
              </a:lnSpc>
            </a:pPr>
            <a:r>
              <a:rPr lang="en-US" sz="2400" b="1" dirty="0" smtClean="0">
                <a:latin typeface="Arial" panose="020B0604020202020204" pitchFamily="34" charset="0"/>
                <a:cs typeface="Arial" panose="020B0604020202020204" pitchFamily="34" charset="0"/>
              </a:rPr>
              <a:t>Gantt charts</a:t>
            </a:r>
            <a:r>
              <a:rPr lang="en-US" sz="2400" dirty="0" smtClean="0">
                <a:latin typeface="Arial" panose="020B0604020202020204" pitchFamily="34" charset="0"/>
                <a:cs typeface="Arial" panose="020B0604020202020204" pitchFamily="34" charset="0"/>
              </a:rPr>
              <a:t> provide a standard format for displaying project schedule information by listing project activities and their corresponding start and finish dates in a calendar format</a:t>
            </a:r>
          </a:p>
          <a:p>
            <a:pPr algn="just">
              <a:lnSpc>
                <a:spcPct val="90000"/>
              </a:lnSpc>
            </a:pPr>
            <a:r>
              <a:rPr lang="en-US" sz="2400" dirty="0" smtClean="0">
                <a:latin typeface="Arial" panose="020B0604020202020204" pitchFamily="34" charset="0"/>
                <a:cs typeface="Arial" panose="020B0604020202020204" pitchFamily="34" charset="0"/>
              </a:rPr>
              <a:t>Symbols include:</a:t>
            </a:r>
          </a:p>
          <a:p>
            <a:pPr lvl="1" algn="just">
              <a:lnSpc>
                <a:spcPct val="90000"/>
              </a:lnSpc>
            </a:pPr>
            <a:r>
              <a:rPr lang="en-US" dirty="0" smtClean="0">
                <a:latin typeface="Arial" panose="020B0604020202020204" pitchFamily="34" charset="0"/>
                <a:cs typeface="Arial" panose="020B0604020202020204" pitchFamily="34" charset="0"/>
              </a:rPr>
              <a:t>Black diamonds: milestones </a:t>
            </a:r>
          </a:p>
          <a:p>
            <a:pPr lvl="1" algn="just">
              <a:lnSpc>
                <a:spcPct val="90000"/>
              </a:lnSpc>
            </a:pPr>
            <a:r>
              <a:rPr lang="en-US" dirty="0" smtClean="0">
                <a:latin typeface="Arial" panose="020B0604020202020204" pitchFamily="34" charset="0"/>
                <a:cs typeface="Arial" panose="020B0604020202020204" pitchFamily="34" charset="0"/>
              </a:rPr>
              <a:t>Thick black bars: summary tasks</a:t>
            </a:r>
          </a:p>
          <a:p>
            <a:pPr lvl="1" algn="just">
              <a:lnSpc>
                <a:spcPct val="90000"/>
              </a:lnSpc>
            </a:pPr>
            <a:r>
              <a:rPr lang="en-US" dirty="0" smtClean="0">
                <a:latin typeface="Arial" panose="020B0604020202020204" pitchFamily="34" charset="0"/>
                <a:cs typeface="Arial" panose="020B0604020202020204" pitchFamily="34" charset="0"/>
              </a:rPr>
              <a:t>Lighter horizontal bars: durations of tasks</a:t>
            </a:r>
          </a:p>
          <a:p>
            <a:pPr lvl="1" algn="just">
              <a:lnSpc>
                <a:spcPct val="90000"/>
              </a:lnSpc>
            </a:pPr>
            <a:r>
              <a:rPr lang="en-US" dirty="0" smtClean="0">
                <a:latin typeface="Arial" panose="020B0604020202020204" pitchFamily="34" charset="0"/>
                <a:cs typeface="Arial" panose="020B0604020202020204" pitchFamily="34" charset="0"/>
              </a:rPr>
              <a:t>Arrows: dependencies between tasks</a:t>
            </a:r>
          </a:p>
          <a:p>
            <a:pPr>
              <a:lnSpc>
                <a:spcPct val="90000"/>
              </a:lnSpc>
            </a:pPr>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AFAF630-346D-483F-94C2-B971435C52B6}" type="slidenum">
              <a:rPr lang="en-US" sz="1400">
                <a:solidFill>
                  <a:srgbClr val="FFFFFF"/>
                </a:solidFill>
              </a:rPr>
              <a:pPr eaLnBrk="1" hangingPunct="1"/>
              <a:t>5</a:t>
            </a:fld>
            <a:endParaRPr lang="en-US" sz="1400">
              <a:solidFill>
                <a:srgbClr val="FFFFFF"/>
              </a:solidFill>
            </a:endParaRPr>
          </a:p>
        </p:txBody>
      </p:sp>
    </p:spTree>
    <p:extLst>
      <p:ext uri="{BB962C8B-B14F-4D97-AF65-F5344CB8AC3E}">
        <p14:creationId xmlns="" xmlns:p14="http://schemas.microsoft.com/office/powerpoint/2010/main" val="3280383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314450" y="609600"/>
            <a:ext cx="6457950" cy="609600"/>
          </a:xfrm>
        </p:spPr>
        <p:txBody>
          <a:bodyPr>
            <a:normAutofit/>
          </a:bodyPr>
          <a:lstStyle/>
          <a:p>
            <a:r>
              <a:rPr lang="en-US" sz="2800" b="1" dirty="0" smtClean="0">
                <a:latin typeface="Arial" panose="020B0604020202020204" pitchFamily="34" charset="0"/>
                <a:cs typeface="Arial" panose="020B0604020202020204" pitchFamily="34" charset="0"/>
              </a:rPr>
              <a:t>Figure 6-5: Gantt Chart for Project X</a:t>
            </a:r>
          </a:p>
        </p:txBody>
      </p:sp>
      <p:pic>
        <p:nvPicPr>
          <p:cNvPr id="39939" name="Picture 5" descr="Fig06-05"/>
          <p:cNvPicPr>
            <a:picLocks noChangeAspect="1" noChangeArrowheads="1"/>
          </p:cNvPicPr>
          <p:nvPr/>
        </p:nvPicPr>
        <p:blipFill>
          <a:blip r:embed="rId2" cstate="print">
            <a:extLst>
              <a:ext uri="{28A0092B-C50C-407E-A947-70E740481C1C}">
                <a14:useLocalDpi xmlns="" xmlns:a14="http://schemas.microsoft.com/office/drawing/2010/main" val="0"/>
              </a:ext>
            </a:extLst>
          </a:blip>
          <a:srcRect b="7320"/>
          <a:stretch>
            <a:fillRect/>
          </a:stretch>
        </p:blipFill>
        <p:spPr bwMode="auto">
          <a:xfrm>
            <a:off x="1428750" y="1676400"/>
            <a:ext cx="6282929" cy="365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940" name="Text Box 6"/>
          <p:cNvSpPr txBox="1">
            <a:spLocks noChangeArrowheads="1"/>
          </p:cNvSpPr>
          <p:nvPr/>
        </p:nvSpPr>
        <p:spPr bwMode="auto">
          <a:xfrm>
            <a:off x="1397795" y="5543550"/>
            <a:ext cx="842891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000"/>
              <a:t>Note: Darker bars would be red in Project 2007 to represent critical tasks</a:t>
            </a:r>
          </a:p>
        </p:txBody>
      </p:sp>
      <p:sp>
        <p:nvSpPr>
          <p:cNvPr id="7" name="Slide Number Placeholder 6"/>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78B1952-EB98-439B-823A-9666ACBB2A52}" type="slidenum">
              <a:rPr lang="en-US" sz="1400">
                <a:solidFill>
                  <a:srgbClr val="FFFFFF"/>
                </a:solidFill>
              </a:rPr>
              <a:pPr eaLnBrk="1" hangingPunct="1"/>
              <a:t>6</a:t>
            </a:fld>
            <a:endParaRPr lang="en-US" sz="1400">
              <a:solidFill>
                <a:srgbClr val="FFFFFF"/>
              </a:solidFill>
            </a:endParaRPr>
          </a:p>
        </p:txBody>
      </p:sp>
    </p:spTree>
    <p:extLst>
      <p:ext uri="{BB962C8B-B14F-4D97-AF65-F5344CB8AC3E}">
        <p14:creationId xmlns="" xmlns:p14="http://schemas.microsoft.com/office/powerpoint/2010/main" val="3636255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314450" y="304800"/>
            <a:ext cx="6686550" cy="609600"/>
          </a:xfrm>
        </p:spPr>
        <p:txBody>
          <a:bodyPr>
            <a:normAutofit fontScale="90000"/>
          </a:bodyPr>
          <a:lstStyle/>
          <a:p>
            <a:r>
              <a:rPr lang="en-US" sz="2800" b="1" dirty="0">
                <a:latin typeface="Arial" panose="020B0604020202020204" pitchFamily="34" charset="0"/>
                <a:cs typeface="Arial" panose="020B0604020202020204" pitchFamily="34" charset="0"/>
              </a:rPr>
              <a:t>Gantt Chart for Software Launch Project</a:t>
            </a:r>
            <a:endParaRPr lang="en-US" sz="2800" b="1" dirty="0" smtClean="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F667CC6-9D2D-44B5-AFF2-00FA6C240684}" type="slidenum">
              <a:rPr lang="en-US" sz="1400">
                <a:solidFill>
                  <a:srgbClr val="FFFFFF"/>
                </a:solidFill>
              </a:rPr>
              <a:pPr eaLnBrk="1" hangingPunct="1"/>
              <a:t>7</a:t>
            </a:fld>
            <a:endParaRPr lang="en-US" sz="1400">
              <a:solidFill>
                <a:srgbClr val="FFFFFF"/>
              </a:solidFill>
            </a:endParaRPr>
          </a:p>
        </p:txBody>
      </p:sp>
      <p:pic>
        <p:nvPicPr>
          <p:cNvPr id="40965" name="Picture 6" descr="Fig06-06.bmp"/>
          <p:cNvPicPr>
            <a:picLocks noChangeAspect="1"/>
          </p:cNvPicPr>
          <p:nvPr/>
        </p:nvPicPr>
        <p:blipFill>
          <a:blip r:embed="rId2" cstate="print">
            <a:extLst>
              <a:ext uri="{28A0092B-C50C-407E-A947-70E740481C1C}">
                <a14:useLocalDpi xmlns="" xmlns:a14="http://schemas.microsoft.com/office/drawing/2010/main" val="0"/>
              </a:ext>
            </a:extLst>
          </a:blip>
          <a:srcRect b="4852"/>
          <a:stretch>
            <a:fillRect/>
          </a:stretch>
        </p:blipFill>
        <p:spPr bwMode="auto">
          <a:xfrm>
            <a:off x="2514600" y="1404938"/>
            <a:ext cx="4686300" cy="5148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294774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02843" y="247807"/>
            <a:ext cx="6229350" cy="868362"/>
          </a:xfrm>
        </p:spPr>
        <p:txBody>
          <a:bodyPr>
            <a:normAutofit/>
          </a:bodyPr>
          <a:lstStyle/>
          <a:p>
            <a:r>
              <a:rPr lang="en-US" sz="2800" b="1" dirty="0" smtClean="0">
                <a:latin typeface="Arial" panose="020B0604020202020204" pitchFamily="34" charset="0"/>
                <a:cs typeface="Arial" panose="020B0604020202020204" pitchFamily="34" charset="0"/>
              </a:rPr>
              <a:t>Adding Milestones to Gantt Charts</a:t>
            </a:r>
          </a:p>
        </p:txBody>
      </p:sp>
      <p:sp>
        <p:nvSpPr>
          <p:cNvPr id="41987" name="Rectangle 3"/>
          <p:cNvSpPr>
            <a:spLocks noGrp="1" noChangeArrowheads="1"/>
          </p:cNvSpPr>
          <p:nvPr>
            <p:ph type="body" idx="1"/>
          </p:nvPr>
        </p:nvSpPr>
        <p:spPr>
          <a:xfrm>
            <a:off x="202843" y="1413501"/>
            <a:ext cx="7886700" cy="4351338"/>
          </a:xfrm>
        </p:spPr>
        <p:txBody>
          <a:bodyPr/>
          <a:lstStyle/>
          <a:p>
            <a:pPr algn="just"/>
            <a:r>
              <a:rPr lang="en-US" sz="2400" dirty="0" smtClean="0">
                <a:latin typeface="Arial" panose="020B0604020202020204" pitchFamily="34" charset="0"/>
                <a:cs typeface="Arial" panose="020B0604020202020204" pitchFamily="34" charset="0"/>
              </a:rPr>
              <a:t>Many people like to focus on meeting milestones, especially for large projects</a:t>
            </a:r>
          </a:p>
          <a:p>
            <a:pPr algn="just"/>
            <a:r>
              <a:rPr lang="en-US" sz="2400" dirty="0" smtClean="0">
                <a:latin typeface="Arial" panose="020B0604020202020204" pitchFamily="34" charset="0"/>
                <a:cs typeface="Arial" panose="020B0604020202020204" pitchFamily="34" charset="0"/>
              </a:rPr>
              <a:t>Milestones emphasize important events or accomplishments on projects</a:t>
            </a:r>
          </a:p>
          <a:p>
            <a:pPr algn="just"/>
            <a:r>
              <a:rPr lang="en-US" sz="2400" dirty="0" smtClean="0">
                <a:latin typeface="Arial" panose="020B0604020202020204" pitchFamily="34" charset="0"/>
                <a:cs typeface="Arial" panose="020B0604020202020204" pitchFamily="34" charset="0"/>
              </a:rPr>
              <a:t>Normally create milestone by entering tasks with a zero duration, or you can mark any task as a milestone</a:t>
            </a:r>
          </a:p>
          <a:p>
            <a:pPr lvl="1"/>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FC78FC1-6F5F-4E2E-964C-687A73012D6E}" type="slidenum">
              <a:rPr lang="en-US" sz="1400">
                <a:solidFill>
                  <a:srgbClr val="FFFFFF"/>
                </a:solidFill>
              </a:rPr>
              <a:pPr eaLnBrk="1" hangingPunct="1"/>
              <a:t>8</a:t>
            </a:fld>
            <a:endParaRPr lang="en-US" sz="1400">
              <a:solidFill>
                <a:srgbClr val="FFFFFF"/>
              </a:solidFill>
            </a:endParaRPr>
          </a:p>
        </p:txBody>
      </p:sp>
    </p:spTree>
    <p:extLst>
      <p:ext uri="{BB962C8B-B14F-4D97-AF65-F5344CB8AC3E}">
        <p14:creationId xmlns="" xmlns:p14="http://schemas.microsoft.com/office/powerpoint/2010/main" val="822746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92378" y="304800"/>
            <a:ext cx="6229350" cy="1143000"/>
          </a:xfrm>
        </p:spPr>
        <p:txBody>
          <a:bodyPr/>
          <a:lstStyle/>
          <a:p>
            <a:r>
              <a:rPr lang="en-US" b="1" dirty="0" smtClean="0">
                <a:latin typeface="Arial" panose="020B0604020202020204" pitchFamily="34" charset="0"/>
                <a:cs typeface="Arial" panose="020B0604020202020204" pitchFamily="34" charset="0"/>
              </a:rPr>
              <a:t>SMART Criteria</a:t>
            </a:r>
          </a:p>
        </p:txBody>
      </p:sp>
      <p:sp>
        <p:nvSpPr>
          <p:cNvPr id="43011" name="Rectangle 3"/>
          <p:cNvSpPr>
            <a:spLocks noGrp="1" noChangeArrowheads="1"/>
          </p:cNvSpPr>
          <p:nvPr>
            <p:ph type="body" idx="1"/>
          </p:nvPr>
        </p:nvSpPr>
        <p:spPr>
          <a:xfrm>
            <a:off x="1428750" y="1447800"/>
            <a:ext cx="6229350" cy="4572000"/>
          </a:xfrm>
        </p:spPr>
        <p:txBody>
          <a:bodyPr>
            <a:normAutofit/>
          </a:bodyPr>
          <a:lstStyle/>
          <a:p>
            <a:pPr algn="just"/>
            <a:r>
              <a:rPr lang="en-US" sz="2400" dirty="0" smtClean="0">
                <a:latin typeface="Arial" panose="020B0604020202020204" pitchFamily="34" charset="0"/>
                <a:cs typeface="Arial" panose="020B0604020202020204" pitchFamily="34" charset="0"/>
              </a:rPr>
              <a:t>Milestones should be:</a:t>
            </a:r>
          </a:p>
          <a:p>
            <a:pPr lvl="1" algn="just"/>
            <a:r>
              <a:rPr lang="en-US" b="1" dirty="0" smtClean="0">
                <a:latin typeface="Arial" panose="020B0604020202020204" pitchFamily="34" charset="0"/>
                <a:cs typeface="Arial" panose="020B0604020202020204" pitchFamily="34" charset="0"/>
              </a:rPr>
              <a:t>S</a:t>
            </a:r>
            <a:r>
              <a:rPr lang="en-US" dirty="0" smtClean="0">
                <a:latin typeface="Arial" panose="020B0604020202020204" pitchFamily="34" charset="0"/>
                <a:cs typeface="Arial" panose="020B0604020202020204" pitchFamily="34" charset="0"/>
              </a:rPr>
              <a:t>pecific</a:t>
            </a:r>
          </a:p>
          <a:p>
            <a:pPr lvl="1" algn="just"/>
            <a:r>
              <a:rPr lang="en-US" b="1" dirty="0" smtClean="0">
                <a:latin typeface="Arial" panose="020B0604020202020204" pitchFamily="34" charset="0"/>
                <a:cs typeface="Arial" panose="020B0604020202020204" pitchFamily="34" charset="0"/>
              </a:rPr>
              <a:t>M</a:t>
            </a:r>
            <a:r>
              <a:rPr lang="en-US" dirty="0" smtClean="0">
                <a:latin typeface="Arial" panose="020B0604020202020204" pitchFamily="34" charset="0"/>
                <a:cs typeface="Arial" panose="020B0604020202020204" pitchFamily="34" charset="0"/>
              </a:rPr>
              <a:t>easurable</a:t>
            </a:r>
          </a:p>
          <a:p>
            <a:pPr lvl="1" algn="just"/>
            <a:r>
              <a:rPr lang="en-US" b="1" dirty="0" smtClean="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ssignable</a:t>
            </a:r>
          </a:p>
          <a:p>
            <a:pPr lvl="1" algn="just"/>
            <a:r>
              <a:rPr lang="en-US" b="1" dirty="0" smtClean="0">
                <a:latin typeface="Arial" panose="020B0604020202020204" pitchFamily="34" charset="0"/>
                <a:cs typeface="Arial" panose="020B0604020202020204" pitchFamily="34" charset="0"/>
              </a:rPr>
              <a:t>R</a:t>
            </a:r>
            <a:r>
              <a:rPr lang="en-US" dirty="0" smtClean="0">
                <a:latin typeface="Arial" panose="020B0604020202020204" pitchFamily="34" charset="0"/>
                <a:cs typeface="Arial" panose="020B0604020202020204" pitchFamily="34" charset="0"/>
              </a:rPr>
              <a:t>ealistic</a:t>
            </a:r>
          </a:p>
          <a:p>
            <a:pPr lvl="1" algn="just"/>
            <a:r>
              <a:rPr lang="en-US" b="1" dirty="0" smtClean="0">
                <a:latin typeface="Arial" panose="020B0604020202020204" pitchFamily="34" charset="0"/>
                <a:cs typeface="Arial" panose="020B0604020202020204" pitchFamily="34" charset="0"/>
              </a:rPr>
              <a:t>T</a:t>
            </a:r>
            <a:r>
              <a:rPr lang="en-US" dirty="0" smtClean="0">
                <a:latin typeface="Arial" panose="020B0604020202020204" pitchFamily="34" charset="0"/>
                <a:cs typeface="Arial" panose="020B0604020202020204" pitchFamily="34" charset="0"/>
              </a:rPr>
              <a:t>ime-framed</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E1AA095-5527-422C-A20C-BEDD0947242A}" type="slidenum">
              <a:rPr lang="en-US" sz="1400">
                <a:solidFill>
                  <a:srgbClr val="FFFFFF"/>
                </a:solidFill>
              </a:rPr>
              <a:pPr eaLnBrk="1" hangingPunct="1"/>
              <a:t>9</a:t>
            </a:fld>
            <a:endParaRPr lang="en-US" sz="1400">
              <a:solidFill>
                <a:srgbClr val="FFFFFF"/>
              </a:solidFill>
            </a:endParaRPr>
          </a:p>
        </p:txBody>
      </p:sp>
    </p:spTree>
    <p:extLst>
      <p:ext uri="{BB962C8B-B14F-4D97-AF65-F5344CB8AC3E}">
        <p14:creationId xmlns="" xmlns:p14="http://schemas.microsoft.com/office/powerpoint/2010/main" val="2562887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86127" y="220663"/>
            <a:ext cx="6229350" cy="563562"/>
          </a:xfrm>
        </p:spPr>
        <p:txBody>
          <a:bodyPr>
            <a:normAutofit/>
          </a:bodyPr>
          <a:lstStyle/>
          <a:p>
            <a:r>
              <a:rPr lang="en-US" sz="2800" b="1" dirty="0" smtClean="0">
                <a:latin typeface="Arial" panose="020B0604020202020204" pitchFamily="34" charset="0"/>
                <a:cs typeface="Arial" panose="020B0604020202020204" pitchFamily="34" charset="0"/>
              </a:rPr>
              <a:t>Best Practice</a:t>
            </a:r>
          </a:p>
        </p:txBody>
      </p:sp>
      <p:sp>
        <p:nvSpPr>
          <p:cNvPr id="44035" name="Content Placeholder 2"/>
          <p:cNvSpPr>
            <a:spLocks noGrp="1"/>
          </p:cNvSpPr>
          <p:nvPr>
            <p:ph sz="quarter" idx="1"/>
          </p:nvPr>
        </p:nvSpPr>
        <p:spPr>
          <a:xfrm>
            <a:off x="163401" y="1048555"/>
            <a:ext cx="8819613" cy="5017394"/>
          </a:xfrm>
        </p:spPr>
        <p:txBody>
          <a:bodyPr>
            <a:normAutofit/>
          </a:bodyPr>
          <a:lstStyle/>
          <a:p>
            <a:pPr algn="just"/>
            <a:r>
              <a:rPr lang="en-US" sz="2400" dirty="0" smtClean="0">
                <a:latin typeface="Arial" panose="020B0604020202020204" pitchFamily="34" charset="0"/>
                <a:cs typeface="Arial" panose="020B0604020202020204" pitchFamily="34" charset="0"/>
              </a:rPr>
              <a:t>Schedule risk is inherent in the development of complex systems</a:t>
            </a:r>
          </a:p>
          <a:p>
            <a:pPr algn="just"/>
            <a:r>
              <a:rPr lang="en-US" sz="2400" dirty="0" smtClean="0">
                <a:latin typeface="Arial" panose="020B0604020202020204" pitchFamily="34" charset="0"/>
                <a:cs typeface="Arial" panose="020B0604020202020204" pitchFamily="34" charset="0"/>
              </a:rPr>
              <a:t>Luc Richard, the founder of www.projectmangler.com, suggests that project managers can reduce schedule risk through project milestones, a best practice that involves identifying and tracking significant points or achievements in the project</a:t>
            </a:r>
          </a:p>
          <a:p>
            <a:endParaRPr lang="en-US" sz="2400" dirty="0" smtClean="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E352563-6AD1-46D8-B148-AB8342751C40}" type="slidenum">
              <a:rPr lang="en-US" sz="1400">
                <a:solidFill>
                  <a:srgbClr val="FFFFFF"/>
                </a:solidFill>
              </a:rPr>
              <a:pPr eaLnBrk="1" hangingPunct="1"/>
              <a:t>10</a:t>
            </a:fld>
            <a:endParaRPr lang="en-US" sz="1400">
              <a:solidFill>
                <a:srgbClr val="FFFFFF"/>
              </a:solidFill>
            </a:endParaRPr>
          </a:p>
        </p:txBody>
      </p:sp>
    </p:spTree>
    <p:extLst>
      <p:ext uri="{BB962C8B-B14F-4D97-AF65-F5344CB8AC3E}">
        <p14:creationId xmlns="" xmlns:p14="http://schemas.microsoft.com/office/powerpoint/2010/main" val="3829638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1356" y="1431801"/>
            <a:ext cx="8790636" cy="5110667"/>
          </a:xfrm>
        </p:spPr>
        <p:txBody>
          <a:bodyPr>
            <a:normAutofit/>
          </a:bodyPr>
          <a:lstStyle/>
          <a:p>
            <a:pPr marL="0" indent="0" algn="just">
              <a:buNone/>
              <a:defRPr/>
            </a:pPr>
            <a:r>
              <a:rPr lang="en-US" sz="2400" dirty="0" smtClean="0">
                <a:latin typeface="Arial" panose="020B0604020202020204" pitchFamily="34" charset="0"/>
                <a:cs typeface="Arial" panose="020B0604020202020204" pitchFamily="34" charset="0"/>
              </a:rPr>
              <a:t>The five key points of using project milestones include the following:</a:t>
            </a:r>
          </a:p>
          <a:p>
            <a:pPr marL="776287" lvl="1" indent="-457200" algn="just">
              <a:buAutoNum type="arabicPeriod"/>
              <a:defRPr/>
            </a:pPr>
            <a:r>
              <a:rPr lang="en-US" dirty="0" smtClean="0">
                <a:latin typeface="Arial" panose="020B0604020202020204" pitchFamily="34" charset="0"/>
                <a:cs typeface="Arial" panose="020B0604020202020204" pitchFamily="34" charset="0"/>
              </a:rPr>
              <a:t>Define milestones early in the project and include them in the Gantt chart to provide a visual guide</a:t>
            </a:r>
          </a:p>
          <a:p>
            <a:pPr marL="776287" lvl="1" indent="-457200" algn="just">
              <a:buAutoNum type="arabicPeriod"/>
              <a:defRPr/>
            </a:pPr>
            <a:r>
              <a:rPr lang="en-US" dirty="0" smtClean="0">
                <a:latin typeface="Arial" panose="020B0604020202020204" pitchFamily="34" charset="0"/>
                <a:cs typeface="Arial" panose="020B0604020202020204" pitchFamily="34" charset="0"/>
              </a:rPr>
              <a:t>Keep milestones small and frequent</a:t>
            </a:r>
          </a:p>
          <a:p>
            <a:pPr marL="776287" lvl="1" indent="-457200" algn="just">
              <a:buAutoNum type="arabicPeriod"/>
              <a:defRPr/>
            </a:pPr>
            <a:r>
              <a:rPr lang="en-US" dirty="0" smtClean="0">
                <a:latin typeface="Arial" panose="020B0604020202020204" pitchFamily="34" charset="0"/>
                <a:cs typeface="Arial" panose="020B0604020202020204" pitchFamily="34" charset="0"/>
              </a:rPr>
              <a:t>The set of milestones must be all-encompassing</a:t>
            </a:r>
          </a:p>
          <a:p>
            <a:pPr marL="319088" lvl="1" indent="0" algn="just">
              <a:buNone/>
              <a:defRPr/>
            </a:pPr>
            <a:r>
              <a:rPr lang="en-US" dirty="0" smtClean="0">
                <a:latin typeface="Arial" panose="020B0604020202020204" pitchFamily="34" charset="0"/>
                <a:cs typeface="Arial" panose="020B0604020202020204" pitchFamily="34" charset="0"/>
              </a:rPr>
              <a:t>4.  Each milestone must be binary, meaning it is either complete or </a:t>
            </a:r>
          </a:p>
          <a:p>
            <a:pPr marL="319088" lvl="1" indent="0" algn="just">
              <a:buNone/>
              <a:defRPr/>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incomplete</a:t>
            </a:r>
            <a:endParaRPr lang="en-US" dirty="0">
              <a:latin typeface="Arial" panose="020B0604020202020204" pitchFamily="34" charset="0"/>
              <a:cs typeface="Arial" panose="020B0604020202020204" pitchFamily="34" charset="0"/>
            </a:endParaRPr>
          </a:p>
          <a:p>
            <a:pPr marL="319088" lvl="1" indent="0" algn="just">
              <a:buNone/>
              <a:defRPr/>
            </a:pPr>
            <a:r>
              <a:rPr lang="en-US" dirty="0" smtClean="0">
                <a:latin typeface="Arial" panose="020B0604020202020204" pitchFamily="34" charset="0"/>
                <a:cs typeface="Arial" panose="020B0604020202020204" pitchFamily="34" charset="0"/>
              </a:rPr>
              <a:t>5. Carefully monitor the critical path</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CB6C368-AAFF-47C5-B771-DCD65780C2E3}" type="slidenum">
              <a:rPr lang="en-US" sz="1400">
                <a:solidFill>
                  <a:srgbClr val="FFFFFF"/>
                </a:solidFill>
              </a:rPr>
              <a:pPr eaLnBrk="1" hangingPunct="1"/>
              <a:t>11</a:t>
            </a:fld>
            <a:endParaRPr lang="en-US" sz="1400">
              <a:solidFill>
                <a:srgbClr val="FFFFFF"/>
              </a:solidFill>
            </a:endParaRPr>
          </a:p>
        </p:txBody>
      </p:sp>
      <p:sp>
        <p:nvSpPr>
          <p:cNvPr id="45061" name="Title 1"/>
          <p:cNvSpPr>
            <a:spLocks noGrp="1"/>
          </p:cNvSpPr>
          <p:nvPr>
            <p:ph type="title"/>
          </p:nvPr>
        </p:nvSpPr>
        <p:spPr>
          <a:xfrm>
            <a:off x="221356" y="295029"/>
            <a:ext cx="6229350" cy="563562"/>
          </a:xfrm>
        </p:spPr>
        <p:txBody>
          <a:bodyPr>
            <a:normAutofit/>
          </a:bodyPr>
          <a:lstStyle/>
          <a:p>
            <a:r>
              <a:rPr lang="en-US" sz="2800" b="1" dirty="0" smtClean="0">
                <a:latin typeface="Arial" panose="020B0604020202020204" pitchFamily="34" charset="0"/>
                <a:cs typeface="Arial" panose="020B0604020202020204" pitchFamily="34" charset="0"/>
              </a:rPr>
              <a:t>Best Practice (continued)</a:t>
            </a:r>
          </a:p>
        </p:txBody>
      </p:sp>
    </p:spTree>
    <p:extLst>
      <p:ext uri="{BB962C8B-B14F-4D97-AF65-F5344CB8AC3E}">
        <p14:creationId xmlns="" xmlns:p14="http://schemas.microsoft.com/office/powerpoint/2010/main" val="2413964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314450" y="381000"/>
            <a:ext cx="6686550" cy="838200"/>
          </a:xfrm>
        </p:spPr>
        <p:txBody>
          <a:bodyPr>
            <a:normAutofit/>
          </a:bodyPr>
          <a:lstStyle/>
          <a:p>
            <a:r>
              <a:rPr lang="en-US" sz="2800" b="1" dirty="0" smtClean="0">
                <a:latin typeface="Arial" panose="020B0604020202020204" pitchFamily="34" charset="0"/>
                <a:cs typeface="Arial" panose="020B0604020202020204" pitchFamily="34" charset="0"/>
              </a:rPr>
              <a:t>Sample Tracking Gantt Chart</a:t>
            </a:r>
          </a:p>
        </p:txBody>
      </p:sp>
      <p:pic>
        <p:nvPicPr>
          <p:cNvPr id="46083"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t="4965" b="14020"/>
          <a:stretch>
            <a:fillRect/>
          </a:stretch>
        </p:blipFill>
        <p:spPr bwMode="auto">
          <a:xfrm>
            <a:off x="1600200" y="1371600"/>
            <a:ext cx="6115050" cy="495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889C2CF-D473-4B4A-98B4-775C8F0D6639}" type="slidenum">
              <a:rPr lang="en-US" sz="1400">
                <a:solidFill>
                  <a:srgbClr val="FFFFFF"/>
                </a:solidFill>
              </a:rPr>
              <a:pPr eaLnBrk="1" hangingPunct="1"/>
              <a:t>12</a:t>
            </a:fld>
            <a:endParaRPr lang="en-US" sz="1400">
              <a:solidFill>
                <a:srgbClr val="FFFFFF"/>
              </a:solidFill>
            </a:endParaRPr>
          </a:p>
        </p:txBody>
      </p:sp>
    </p:spTree>
    <p:extLst>
      <p:ext uri="{BB962C8B-B14F-4D97-AF65-F5344CB8AC3E}">
        <p14:creationId xmlns="" xmlns:p14="http://schemas.microsoft.com/office/powerpoint/2010/main" val="1968841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7397" y="195218"/>
            <a:ext cx="6229350" cy="715962"/>
          </a:xfrm>
        </p:spPr>
        <p:txBody>
          <a:bodyPr>
            <a:normAutofit/>
          </a:bodyPr>
          <a:lstStyle/>
          <a:p>
            <a:r>
              <a:rPr lang="en-US" sz="2800" b="1" smtClean="0">
                <a:latin typeface="Arial" panose="020B0604020202020204" pitchFamily="34" charset="0"/>
                <a:cs typeface="Arial" panose="020B0604020202020204" pitchFamily="34" charset="0"/>
              </a:rPr>
              <a:t>Critical Path Method (CPM)</a:t>
            </a:r>
          </a:p>
        </p:txBody>
      </p:sp>
      <p:sp>
        <p:nvSpPr>
          <p:cNvPr id="47107" name="Rectangle 3"/>
          <p:cNvSpPr>
            <a:spLocks noGrp="1" noChangeArrowheads="1"/>
          </p:cNvSpPr>
          <p:nvPr>
            <p:ph type="body" idx="1"/>
          </p:nvPr>
        </p:nvSpPr>
        <p:spPr>
          <a:xfrm>
            <a:off x="186693" y="1047349"/>
            <a:ext cx="8661093" cy="5674126"/>
          </a:xfrm>
        </p:spPr>
        <p:txBody>
          <a:bodyPr>
            <a:normAutofit/>
          </a:bodyPr>
          <a:lstStyle/>
          <a:p>
            <a:pPr algn="just">
              <a:lnSpc>
                <a:spcPct val="90000"/>
              </a:lnSpc>
            </a:pPr>
            <a:r>
              <a:rPr lang="en-US" sz="2400" b="1" dirty="0" smtClean="0">
                <a:latin typeface="Arial" panose="020B0604020202020204" pitchFamily="34" charset="0"/>
                <a:cs typeface="Arial" panose="020B0604020202020204" pitchFamily="34" charset="0"/>
              </a:rPr>
              <a:t>CPM</a:t>
            </a:r>
            <a:r>
              <a:rPr lang="en-US" sz="2400" dirty="0" smtClean="0">
                <a:latin typeface="Arial" panose="020B0604020202020204" pitchFamily="34" charset="0"/>
                <a:cs typeface="Arial" panose="020B0604020202020204" pitchFamily="34" charset="0"/>
              </a:rPr>
              <a:t> is a network diagramming technique used to predict total project duration</a:t>
            </a:r>
          </a:p>
          <a:p>
            <a:pPr algn="just">
              <a:lnSpc>
                <a:spcPct val="90000"/>
              </a:lnSpc>
            </a:pPr>
            <a:r>
              <a:rPr lang="en-US" sz="2400" dirty="0" smtClean="0">
                <a:latin typeface="Arial" panose="020B0604020202020204" pitchFamily="34" charset="0"/>
                <a:cs typeface="Arial" panose="020B0604020202020204" pitchFamily="34" charset="0"/>
              </a:rPr>
              <a:t>A </a:t>
            </a:r>
            <a:r>
              <a:rPr lang="en-US" sz="2400" b="1" dirty="0" smtClean="0">
                <a:latin typeface="Arial" panose="020B0604020202020204" pitchFamily="34" charset="0"/>
                <a:cs typeface="Arial" panose="020B0604020202020204" pitchFamily="34" charset="0"/>
              </a:rPr>
              <a:t>critical path</a:t>
            </a:r>
            <a:r>
              <a:rPr lang="en-US" sz="2400" dirty="0" smtClean="0">
                <a:latin typeface="Arial" panose="020B0604020202020204" pitchFamily="34" charset="0"/>
                <a:cs typeface="Arial" panose="020B0604020202020204" pitchFamily="34" charset="0"/>
              </a:rPr>
              <a:t> for a project is the series of activities that determines the </a:t>
            </a:r>
            <a:r>
              <a:rPr lang="en-US" sz="2400" i="1" dirty="0" smtClean="0">
                <a:latin typeface="Arial" panose="020B0604020202020204" pitchFamily="34" charset="0"/>
                <a:cs typeface="Arial" panose="020B0604020202020204" pitchFamily="34" charset="0"/>
              </a:rPr>
              <a:t>earliest time</a:t>
            </a:r>
            <a:r>
              <a:rPr lang="en-US" sz="2400" dirty="0" smtClean="0">
                <a:latin typeface="Arial" panose="020B0604020202020204" pitchFamily="34" charset="0"/>
                <a:cs typeface="Arial" panose="020B0604020202020204" pitchFamily="34" charset="0"/>
              </a:rPr>
              <a:t> by which the project can be completed</a:t>
            </a:r>
          </a:p>
          <a:p>
            <a:pPr algn="just">
              <a:lnSpc>
                <a:spcPct val="90000"/>
              </a:lnSpc>
            </a:pPr>
            <a:r>
              <a:rPr lang="en-US" sz="2400" dirty="0" smtClean="0">
                <a:latin typeface="Arial" panose="020B0604020202020204" pitchFamily="34" charset="0"/>
                <a:cs typeface="Arial" panose="020B0604020202020204" pitchFamily="34" charset="0"/>
              </a:rPr>
              <a:t>The critical path is the </a:t>
            </a:r>
            <a:r>
              <a:rPr lang="en-US" sz="2400" i="1" dirty="0" smtClean="0">
                <a:latin typeface="Arial" panose="020B0604020202020204" pitchFamily="34" charset="0"/>
                <a:cs typeface="Arial" panose="020B0604020202020204" pitchFamily="34" charset="0"/>
              </a:rPr>
              <a:t>longest path</a:t>
            </a:r>
            <a:r>
              <a:rPr lang="en-US" sz="2400" dirty="0" smtClean="0">
                <a:latin typeface="Arial" panose="020B0604020202020204" pitchFamily="34" charset="0"/>
                <a:cs typeface="Arial" panose="020B0604020202020204" pitchFamily="34" charset="0"/>
              </a:rPr>
              <a:t> through the network diagram and has the least amount of</a:t>
            </a:r>
            <a:r>
              <a:rPr lang="en-US" sz="2400" b="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slack or float</a:t>
            </a:r>
          </a:p>
          <a:p>
            <a:pPr algn="just">
              <a:lnSpc>
                <a:spcPct val="90000"/>
              </a:lnSpc>
            </a:pPr>
            <a:r>
              <a:rPr lang="en-US" sz="2400" b="1" dirty="0" smtClean="0">
                <a:latin typeface="Arial" panose="020B0604020202020204" pitchFamily="34" charset="0"/>
                <a:cs typeface="Arial" panose="020B0604020202020204" pitchFamily="34" charset="0"/>
              </a:rPr>
              <a:t>Slack </a:t>
            </a:r>
            <a:r>
              <a:rPr lang="en-US" sz="2400" dirty="0" smtClean="0">
                <a:latin typeface="Arial" panose="020B0604020202020204" pitchFamily="34" charset="0"/>
                <a:cs typeface="Arial" panose="020B0604020202020204" pitchFamily="34" charset="0"/>
              </a:rPr>
              <a:t>or</a:t>
            </a:r>
            <a:r>
              <a:rPr lang="en-US" sz="2400" b="1" dirty="0" smtClean="0">
                <a:latin typeface="Arial" panose="020B0604020202020204" pitchFamily="34" charset="0"/>
                <a:cs typeface="Arial" panose="020B0604020202020204" pitchFamily="34" charset="0"/>
              </a:rPr>
              <a:t> float</a:t>
            </a:r>
            <a:r>
              <a:rPr lang="en-US" sz="2400" dirty="0" smtClean="0">
                <a:latin typeface="Arial" panose="020B0604020202020204" pitchFamily="34" charset="0"/>
                <a:cs typeface="Arial" panose="020B0604020202020204" pitchFamily="34" charset="0"/>
              </a:rPr>
              <a:t> is</a:t>
            </a:r>
            <a:r>
              <a:rPr lang="en-US" sz="2400" b="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the amount of time an activity may be delayed without delaying a succeeding activity or the project finish date</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C392732-BA17-4631-92E0-CCA11ED0A336}" type="slidenum">
              <a:rPr lang="en-US" sz="1400">
                <a:solidFill>
                  <a:srgbClr val="FFFFFF"/>
                </a:solidFill>
              </a:rPr>
              <a:pPr eaLnBrk="1" hangingPunct="1"/>
              <a:t>13</a:t>
            </a:fld>
            <a:endParaRPr lang="en-US" sz="1400">
              <a:solidFill>
                <a:srgbClr val="FFFFFF"/>
              </a:solidFill>
            </a:endParaRPr>
          </a:p>
        </p:txBody>
      </p:sp>
    </p:spTree>
    <p:extLst>
      <p:ext uri="{BB962C8B-B14F-4D97-AF65-F5344CB8AC3E}">
        <p14:creationId xmlns="" xmlns:p14="http://schemas.microsoft.com/office/powerpoint/2010/main" val="4095777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15910" y="166353"/>
            <a:ext cx="6229350" cy="1143000"/>
          </a:xfrm>
        </p:spPr>
        <p:txBody>
          <a:bodyPr>
            <a:normAutofit/>
          </a:bodyPr>
          <a:lstStyle/>
          <a:p>
            <a:r>
              <a:rPr lang="en-US" sz="2800" b="1" dirty="0" smtClean="0">
                <a:latin typeface="Arial" panose="020B0604020202020204" pitchFamily="34" charset="0"/>
                <a:cs typeface="Arial" panose="020B0604020202020204" pitchFamily="34" charset="0"/>
              </a:rPr>
              <a:t>Calculating the Critical Path</a:t>
            </a:r>
          </a:p>
        </p:txBody>
      </p:sp>
      <p:sp>
        <p:nvSpPr>
          <p:cNvPr id="48131" name="Rectangle 3"/>
          <p:cNvSpPr>
            <a:spLocks noGrp="1" noChangeArrowheads="1"/>
          </p:cNvSpPr>
          <p:nvPr>
            <p:ph type="body" idx="1"/>
          </p:nvPr>
        </p:nvSpPr>
        <p:spPr>
          <a:xfrm>
            <a:off x="115910" y="1309353"/>
            <a:ext cx="7886700" cy="4351338"/>
          </a:xfrm>
        </p:spPr>
        <p:txBody>
          <a:bodyPr>
            <a:normAutofit/>
          </a:bodyPr>
          <a:lstStyle/>
          <a:p>
            <a:pPr algn="just"/>
            <a:r>
              <a:rPr lang="en-US" sz="2400" dirty="0" smtClean="0">
                <a:latin typeface="Arial" panose="020B0604020202020204" pitchFamily="34" charset="0"/>
                <a:cs typeface="Arial" panose="020B0604020202020204" pitchFamily="34" charset="0"/>
              </a:rPr>
              <a:t>First develop a good network diagram</a:t>
            </a:r>
          </a:p>
          <a:p>
            <a:pPr algn="just"/>
            <a:r>
              <a:rPr lang="en-US" sz="2400" dirty="0" smtClean="0">
                <a:latin typeface="Arial" panose="020B0604020202020204" pitchFamily="34" charset="0"/>
                <a:cs typeface="Arial" panose="020B0604020202020204" pitchFamily="34" charset="0"/>
              </a:rPr>
              <a:t>Add the duration estimates for all activities on each path through the network diagram</a:t>
            </a:r>
          </a:p>
          <a:p>
            <a:pPr algn="just"/>
            <a:r>
              <a:rPr lang="en-US" sz="2400" dirty="0" smtClean="0">
                <a:latin typeface="Arial" panose="020B0604020202020204" pitchFamily="34" charset="0"/>
                <a:cs typeface="Arial" panose="020B0604020202020204" pitchFamily="34" charset="0"/>
              </a:rPr>
              <a:t>The longest path is the critical path</a:t>
            </a:r>
          </a:p>
          <a:p>
            <a:pPr algn="just"/>
            <a:r>
              <a:rPr lang="en-US" sz="2400" dirty="0" smtClean="0">
                <a:latin typeface="Arial" panose="020B0604020202020204" pitchFamily="34" charset="0"/>
                <a:cs typeface="Arial" panose="020B0604020202020204" pitchFamily="34" charset="0"/>
              </a:rPr>
              <a:t>If one or more of the activities on the critical path takes longer than planned, the whole project schedule will slip </a:t>
            </a:r>
            <a:r>
              <a:rPr lang="en-US" sz="2400" i="1" dirty="0" smtClean="0">
                <a:latin typeface="Arial" panose="020B0604020202020204" pitchFamily="34" charset="0"/>
                <a:cs typeface="Arial" panose="020B0604020202020204" pitchFamily="34" charset="0"/>
              </a:rPr>
              <a:t>unless</a:t>
            </a:r>
            <a:r>
              <a:rPr lang="en-US" sz="2400" dirty="0" smtClean="0">
                <a:latin typeface="Arial" panose="020B0604020202020204" pitchFamily="34" charset="0"/>
                <a:cs typeface="Arial" panose="020B0604020202020204" pitchFamily="34" charset="0"/>
              </a:rPr>
              <a:t> the project manager takes corrective action</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D3595444-76CA-4436-AD81-C5B9DCFFA087}" type="slidenum">
              <a:rPr lang="en-US" sz="1400">
                <a:solidFill>
                  <a:srgbClr val="FFFFFF"/>
                </a:solidFill>
              </a:rPr>
              <a:pPr eaLnBrk="1" hangingPunct="1"/>
              <a:t>14</a:t>
            </a:fld>
            <a:endParaRPr lang="en-US" sz="1400">
              <a:solidFill>
                <a:srgbClr val="FFFFFF"/>
              </a:solidFill>
            </a:endParaRPr>
          </a:p>
        </p:txBody>
      </p:sp>
    </p:spTree>
    <p:extLst>
      <p:ext uri="{BB962C8B-B14F-4D97-AF65-F5344CB8AC3E}">
        <p14:creationId xmlns="" xmlns:p14="http://schemas.microsoft.com/office/powerpoint/2010/main" val="2609623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26374" y="201612"/>
            <a:ext cx="6496050" cy="979488"/>
          </a:xfrm>
        </p:spPr>
        <p:txBody>
          <a:bodyPr>
            <a:normAutofit/>
          </a:bodyPr>
          <a:lstStyle/>
          <a:p>
            <a:r>
              <a:rPr lang="en-US" sz="2800" b="1" dirty="0">
                <a:latin typeface="Arial" panose="020B0604020202020204" pitchFamily="34" charset="0"/>
                <a:cs typeface="Arial" panose="020B0604020202020204" pitchFamily="34" charset="0"/>
              </a:rPr>
              <a:t>Determining the Critical Path for Project X</a:t>
            </a:r>
          </a:p>
        </p:txBody>
      </p:sp>
      <p:pic>
        <p:nvPicPr>
          <p:cNvPr id="4915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85950" y="1562100"/>
            <a:ext cx="5657850" cy="4914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AD3B50C-C84C-48ED-B9A1-2C75DF4BAB49}" type="slidenum">
              <a:rPr lang="en-US" sz="1400">
                <a:solidFill>
                  <a:srgbClr val="FFFFFF"/>
                </a:solidFill>
              </a:rPr>
              <a:pPr eaLnBrk="1" hangingPunct="1"/>
              <a:t>15</a:t>
            </a:fld>
            <a:endParaRPr lang="en-US" sz="1400">
              <a:solidFill>
                <a:srgbClr val="FFFFFF"/>
              </a:solidFill>
            </a:endParaRPr>
          </a:p>
        </p:txBody>
      </p:sp>
    </p:spTree>
    <p:extLst>
      <p:ext uri="{BB962C8B-B14F-4D97-AF65-F5344CB8AC3E}">
        <p14:creationId xmlns="" xmlns:p14="http://schemas.microsoft.com/office/powerpoint/2010/main" val="2541433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93183" y="108397"/>
            <a:ext cx="6172200" cy="533400"/>
          </a:xfrm>
        </p:spPr>
        <p:txBody>
          <a:bodyPr>
            <a:normAutofit/>
          </a:bodyPr>
          <a:lstStyle/>
          <a:p>
            <a:r>
              <a:rPr lang="en-US" sz="2800" b="1" dirty="0" smtClean="0">
                <a:latin typeface="Arial" panose="020B0604020202020204" pitchFamily="34" charset="0"/>
                <a:cs typeface="Arial" panose="020B0604020202020204" pitchFamily="34" charset="0"/>
              </a:rPr>
              <a:t>More on the Critical Path</a:t>
            </a:r>
          </a:p>
        </p:txBody>
      </p:sp>
      <p:sp>
        <p:nvSpPr>
          <p:cNvPr id="50179" name="Rectangle 3"/>
          <p:cNvSpPr>
            <a:spLocks noGrp="1" noChangeArrowheads="1"/>
          </p:cNvSpPr>
          <p:nvPr>
            <p:ph type="body" idx="1"/>
          </p:nvPr>
        </p:nvSpPr>
        <p:spPr>
          <a:xfrm>
            <a:off x="193182" y="880998"/>
            <a:ext cx="8876764" cy="5635713"/>
          </a:xfrm>
        </p:spPr>
        <p:txBody>
          <a:bodyPr>
            <a:normAutofit/>
          </a:bodyPr>
          <a:lstStyle/>
          <a:p>
            <a:pPr algn="just">
              <a:lnSpc>
                <a:spcPct val="90000"/>
              </a:lnSpc>
            </a:pPr>
            <a:r>
              <a:rPr lang="en-US" sz="2400" dirty="0" smtClean="0">
                <a:latin typeface="Arial" panose="020B0604020202020204" pitchFamily="34" charset="0"/>
                <a:cs typeface="Arial" panose="020B0604020202020204" pitchFamily="34" charset="0"/>
              </a:rPr>
              <a:t>A project team at Apple computer put a stuffed gorilla on the top of the cubicle of the person currently managing a critical task</a:t>
            </a:r>
          </a:p>
          <a:p>
            <a:pPr algn="just">
              <a:lnSpc>
                <a:spcPct val="90000"/>
              </a:lnSpc>
            </a:pPr>
            <a:r>
              <a:rPr lang="en-US" sz="2400" dirty="0" smtClean="0">
                <a:latin typeface="Arial" panose="020B0604020202020204" pitchFamily="34" charset="0"/>
                <a:cs typeface="Arial" panose="020B0604020202020204" pitchFamily="34" charset="0"/>
              </a:rPr>
              <a:t>The critical path is </a:t>
            </a:r>
            <a:r>
              <a:rPr lang="en-US" sz="2400" i="1" dirty="0" smtClean="0">
                <a:latin typeface="Arial" panose="020B0604020202020204" pitchFamily="34" charset="0"/>
                <a:cs typeface="Arial" panose="020B0604020202020204" pitchFamily="34" charset="0"/>
              </a:rPr>
              <a:t>not</a:t>
            </a:r>
            <a:r>
              <a:rPr lang="en-US" sz="2400" dirty="0" smtClean="0">
                <a:latin typeface="Arial" panose="020B0604020202020204" pitchFamily="34" charset="0"/>
                <a:cs typeface="Arial" panose="020B0604020202020204" pitchFamily="34" charset="0"/>
              </a:rPr>
              <a:t> the one with all the critical activities; it only accounts for time</a:t>
            </a:r>
          </a:p>
          <a:p>
            <a:pPr lvl="1" algn="just">
              <a:lnSpc>
                <a:spcPct val="90000"/>
              </a:lnSpc>
            </a:pPr>
            <a:r>
              <a:rPr lang="en-US" dirty="0" smtClean="0">
                <a:latin typeface="Arial" panose="020B0604020202020204" pitchFamily="34" charset="0"/>
                <a:cs typeface="Arial" panose="020B0604020202020204" pitchFamily="34" charset="0"/>
              </a:rPr>
              <a:t>Remember the example of </a:t>
            </a:r>
            <a:r>
              <a:rPr lang="en-US" b="1" i="1" dirty="0" smtClean="0">
                <a:latin typeface="Arial" panose="020B0604020202020204" pitchFamily="34" charset="0"/>
                <a:cs typeface="Arial" panose="020B0604020202020204" pitchFamily="34" charset="0"/>
              </a:rPr>
              <a:t>growing grass</a:t>
            </a:r>
            <a:r>
              <a:rPr lang="en-US" dirty="0" smtClean="0">
                <a:latin typeface="Arial" panose="020B0604020202020204" pitchFamily="34" charset="0"/>
                <a:cs typeface="Arial" panose="020B0604020202020204" pitchFamily="34" charset="0"/>
              </a:rPr>
              <a:t> being on the critical path for Disney’s Animal Kingdom</a:t>
            </a:r>
          </a:p>
          <a:p>
            <a:pPr algn="just">
              <a:lnSpc>
                <a:spcPct val="90000"/>
              </a:lnSpc>
            </a:pPr>
            <a:r>
              <a:rPr lang="en-US" sz="2400" dirty="0" smtClean="0">
                <a:latin typeface="Arial" panose="020B0604020202020204" pitchFamily="34" charset="0"/>
                <a:cs typeface="Arial" panose="020B0604020202020204" pitchFamily="34" charset="0"/>
              </a:rPr>
              <a:t>There can be more than one critical path if the lengths of two or more paths are the same</a:t>
            </a:r>
          </a:p>
          <a:p>
            <a:pPr algn="just">
              <a:lnSpc>
                <a:spcPct val="90000"/>
              </a:lnSpc>
            </a:pPr>
            <a:r>
              <a:rPr lang="en-US" sz="2400" dirty="0" smtClean="0">
                <a:latin typeface="Arial" panose="020B0604020202020204" pitchFamily="34" charset="0"/>
                <a:cs typeface="Arial" panose="020B0604020202020204" pitchFamily="34" charset="0"/>
              </a:rPr>
              <a:t>The critical path can change as the project progresses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490986E-857F-438B-9471-105DA65D0D56}" type="slidenum">
              <a:rPr lang="en-US" sz="1400">
                <a:solidFill>
                  <a:srgbClr val="FFFFFF"/>
                </a:solidFill>
              </a:rPr>
              <a:pPr eaLnBrk="1" hangingPunct="1"/>
              <a:t>16</a:t>
            </a:fld>
            <a:endParaRPr lang="en-US" sz="1400">
              <a:solidFill>
                <a:srgbClr val="FFFFFF"/>
              </a:solidFill>
            </a:endParaRPr>
          </a:p>
        </p:txBody>
      </p:sp>
    </p:spTree>
    <p:extLst>
      <p:ext uri="{BB962C8B-B14F-4D97-AF65-F5344CB8AC3E}">
        <p14:creationId xmlns="" xmlns:p14="http://schemas.microsoft.com/office/powerpoint/2010/main" val="3611654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06250" y="135228"/>
            <a:ext cx="6229350" cy="1143000"/>
          </a:xfrm>
        </p:spPr>
        <p:txBody>
          <a:bodyPr>
            <a:normAutofit/>
          </a:bodyPr>
          <a:lstStyle/>
          <a:p>
            <a:r>
              <a:rPr lang="en-US" sz="2800" b="1" dirty="0" smtClean="0">
                <a:latin typeface="Arial" panose="020B0604020202020204" pitchFamily="34" charset="0"/>
                <a:cs typeface="Arial" panose="020B0604020202020204" pitchFamily="34" charset="0"/>
              </a:rPr>
              <a:t>Using Critical Path Analysis to Make Schedule Trade-offs</a:t>
            </a:r>
          </a:p>
        </p:txBody>
      </p:sp>
      <p:sp>
        <p:nvSpPr>
          <p:cNvPr id="51203" name="Rectangle 3"/>
          <p:cNvSpPr>
            <a:spLocks noGrp="1" noChangeArrowheads="1"/>
          </p:cNvSpPr>
          <p:nvPr>
            <p:ph type="body" idx="1"/>
          </p:nvPr>
        </p:nvSpPr>
        <p:spPr>
          <a:xfrm>
            <a:off x="222160" y="1278228"/>
            <a:ext cx="8751194" cy="5443247"/>
          </a:xfrm>
        </p:spPr>
        <p:txBody>
          <a:bodyPr>
            <a:normAutofit/>
          </a:bodyPr>
          <a:lstStyle/>
          <a:p>
            <a:pPr algn="just"/>
            <a:r>
              <a:rPr lang="en-US" sz="2400" b="1" dirty="0" smtClean="0">
                <a:latin typeface="Arial" panose="020B0604020202020204" pitchFamily="34" charset="0"/>
                <a:cs typeface="Arial" panose="020B0604020202020204" pitchFamily="34" charset="0"/>
              </a:rPr>
              <a:t>Free slack </a:t>
            </a:r>
            <a:r>
              <a:rPr lang="en-US" sz="2400" dirty="0" smtClean="0">
                <a:latin typeface="Arial" panose="020B0604020202020204" pitchFamily="34" charset="0"/>
                <a:cs typeface="Arial" panose="020B0604020202020204" pitchFamily="34" charset="0"/>
              </a:rPr>
              <a:t>or</a:t>
            </a:r>
            <a:r>
              <a:rPr lang="en-US" sz="2400" b="1" dirty="0" smtClean="0">
                <a:latin typeface="Arial" panose="020B0604020202020204" pitchFamily="34" charset="0"/>
                <a:cs typeface="Arial" panose="020B0604020202020204" pitchFamily="34" charset="0"/>
              </a:rPr>
              <a:t> free float</a:t>
            </a:r>
            <a:r>
              <a:rPr lang="en-US" sz="2400" dirty="0" smtClean="0">
                <a:latin typeface="Arial" panose="020B0604020202020204" pitchFamily="34" charset="0"/>
                <a:cs typeface="Arial" panose="020B0604020202020204" pitchFamily="34" charset="0"/>
              </a:rPr>
              <a:t> is the amount of time an activity can be delayed without delaying the early start of any immediately following activities</a:t>
            </a:r>
          </a:p>
          <a:p>
            <a:pPr algn="just"/>
            <a:r>
              <a:rPr lang="en-US" sz="2400" b="1" dirty="0" smtClean="0">
                <a:latin typeface="Arial" panose="020B0604020202020204" pitchFamily="34" charset="0"/>
                <a:cs typeface="Arial" panose="020B0604020202020204" pitchFamily="34" charset="0"/>
              </a:rPr>
              <a:t>Total slack </a:t>
            </a:r>
            <a:r>
              <a:rPr lang="en-US" sz="2400" dirty="0" smtClean="0">
                <a:latin typeface="Arial" panose="020B0604020202020204" pitchFamily="34" charset="0"/>
                <a:cs typeface="Arial" panose="020B0604020202020204" pitchFamily="34" charset="0"/>
              </a:rPr>
              <a:t>or</a:t>
            </a:r>
            <a:r>
              <a:rPr lang="en-US" sz="2400" b="1" dirty="0" smtClean="0">
                <a:latin typeface="Arial" panose="020B0604020202020204" pitchFamily="34" charset="0"/>
                <a:cs typeface="Arial" panose="020B0604020202020204" pitchFamily="34" charset="0"/>
              </a:rPr>
              <a:t> total float</a:t>
            </a:r>
            <a:r>
              <a:rPr lang="en-US" sz="2400" dirty="0" smtClean="0">
                <a:latin typeface="Arial" panose="020B0604020202020204" pitchFamily="34" charset="0"/>
                <a:cs typeface="Arial" panose="020B0604020202020204" pitchFamily="34" charset="0"/>
              </a:rPr>
              <a:t> is the amount of time an activity may be delayed from its early start without delaying the planned project finish date</a:t>
            </a:r>
          </a:p>
          <a:p>
            <a:pPr algn="just"/>
            <a:r>
              <a:rPr lang="en-US" sz="2400" dirty="0" smtClean="0">
                <a:latin typeface="Arial" panose="020B0604020202020204" pitchFamily="34" charset="0"/>
                <a:cs typeface="Arial" panose="020B0604020202020204" pitchFamily="34" charset="0"/>
              </a:rPr>
              <a:t>A </a:t>
            </a:r>
            <a:r>
              <a:rPr lang="en-US" sz="2400" b="1" dirty="0" smtClean="0">
                <a:latin typeface="Arial" panose="020B0604020202020204" pitchFamily="34" charset="0"/>
                <a:cs typeface="Arial" panose="020B0604020202020204" pitchFamily="34" charset="0"/>
              </a:rPr>
              <a:t>forward pass</a:t>
            </a:r>
            <a:r>
              <a:rPr lang="en-US" sz="2400" dirty="0" smtClean="0">
                <a:latin typeface="Arial" panose="020B0604020202020204" pitchFamily="34" charset="0"/>
                <a:cs typeface="Arial" panose="020B0604020202020204" pitchFamily="34" charset="0"/>
              </a:rPr>
              <a:t> through the network diagram determines the early start and finish dates</a:t>
            </a:r>
          </a:p>
          <a:p>
            <a:pPr algn="just"/>
            <a:r>
              <a:rPr lang="en-US" sz="2400" dirty="0" smtClean="0">
                <a:latin typeface="Arial" panose="020B0604020202020204" pitchFamily="34" charset="0"/>
                <a:cs typeface="Arial" panose="020B0604020202020204" pitchFamily="34" charset="0"/>
              </a:rPr>
              <a:t>A </a:t>
            </a:r>
            <a:r>
              <a:rPr lang="en-US" sz="2400" b="1" dirty="0" smtClean="0">
                <a:latin typeface="Arial" panose="020B0604020202020204" pitchFamily="34" charset="0"/>
                <a:cs typeface="Arial" panose="020B0604020202020204" pitchFamily="34" charset="0"/>
              </a:rPr>
              <a:t>backward pass</a:t>
            </a:r>
            <a:r>
              <a:rPr lang="en-US" sz="2400" dirty="0" smtClean="0">
                <a:latin typeface="Arial" panose="020B0604020202020204" pitchFamily="34" charset="0"/>
                <a:cs typeface="Arial" panose="020B0604020202020204" pitchFamily="34" charset="0"/>
              </a:rPr>
              <a:t> determines the late start and finish dates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49B0144-9403-4571-B8C7-B96E8E2C3CAD}" type="slidenum">
              <a:rPr lang="en-US" sz="1400">
                <a:solidFill>
                  <a:srgbClr val="FFFFFF"/>
                </a:solidFill>
              </a:rPr>
              <a:pPr eaLnBrk="1" hangingPunct="1"/>
              <a:t>17</a:t>
            </a:fld>
            <a:endParaRPr lang="en-US" sz="1400">
              <a:solidFill>
                <a:srgbClr val="FFFFFF"/>
              </a:solidFill>
            </a:endParaRPr>
          </a:p>
        </p:txBody>
      </p:sp>
    </p:spTree>
    <p:extLst>
      <p:ext uri="{BB962C8B-B14F-4D97-AF65-F5344CB8AC3E}">
        <p14:creationId xmlns="" xmlns:p14="http://schemas.microsoft.com/office/powerpoint/2010/main" val="463217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14300" y="172791"/>
            <a:ext cx="8401050" cy="1143000"/>
          </a:xfrm>
        </p:spPr>
        <p:txBody>
          <a:bodyPr>
            <a:normAutofit/>
          </a:bodyPr>
          <a:lstStyle/>
          <a:p>
            <a:r>
              <a:rPr lang="en-US" sz="2800" b="1" dirty="0" smtClean="0">
                <a:latin typeface="Arial" panose="020B0604020202020204" pitchFamily="34" charset="0"/>
                <a:cs typeface="Arial" panose="020B0604020202020204" pitchFamily="34" charset="0"/>
              </a:rPr>
              <a:t>Calculating Early and Late Start and Finish Dates</a:t>
            </a:r>
          </a:p>
        </p:txBody>
      </p:sp>
      <p:pic>
        <p:nvPicPr>
          <p:cNvPr id="5222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b="8244"/>
          <a:stretch>
            <a:fillRect/>
          </a:stretch>
        </p:blipFill>
        <p:spPr bwMode="auto">
          <a:xfrm>
            <a:off x="2171700" y="1676400"/>
            <a:ext cx="4914900" cy="4510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94F0C86-01B7-4477-8512-C40FCB36D839}" type="slidenum">
              <a:rPr lang="en-US" sz="1400">
                <a:solidFill>
                  <a:srgbClr val="FFFFFF"/>
                </a:solidFill>
              </a:rPr>
              <a:pPr eaLnBrk="1" hangingPunct="1"/>
              <a:t>18</a:t>
            </a:fld>
            <a:endParaRPr lang="en-US" sz="1400">
              <a:solidFill>
                <a:srgbClr val="FFFFFF"/>
              </a:solidFill>
            </a:endParaRPr>
          </a:p>
        </p:txBody>
      </p:sp>
    </p:spTree>
    <p:extLst>
      <p:ext uri="{BB962C8B-B14F-4D97-AF65-F5344CB8AC3E}">
        <p14:creationId xmlns="" xmlns:p14="http://schemas.microsoft.com/office/powerpoint/2010/main" val="2596650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71450" y="244475"/>
            <a:ext cx="8125764" cy="1210838"/>
          </a:xfrm>
        </p:spPr>
        <p:txBody>
          <a:bodyPr>
            <a:normAutofit/>
          </a:bodyPr>
          <a:lstStyle/>
          <a:p>
            <a:r>
              <a:rPr lang="en-US" sz="2800" b="1" dirty="0" smtClean="0">
                <a:latin typeface="Arial" panose="020B0604020202020204" pitchFamily="34" charset="0"/>
                <a:cs typeface="Arial" panose="020B0604020202020204" pitchFamily="34" charset="0"/>
              </a:rPr>
              <a:t>Free and Total Float or Slack for Project X</a:t>
            </a:r>
          </a:p>
        </p:txBody>
      </p:sp>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22C47B1-3D14-4B8C-B738-B4F1A8306CBB}" type="slidenum">
              <a:rPr lang="en-US" sz="1400">
                <a:solidFill>
                  <a:srgbClr val="FFFFFF"/>
                </a:solidFill>
              </a:rPr>
              <a:pPr eaLnBrk="1" hangingPunct="1"/>
              <a:t>19</a:t>
            </a:fld>
            <a:endParaRPr lang="en-US" sz="1400">
              <a:solidFill>
                <a:srgbClr val="FFFFFF"/>
              </a:solidFill>
            </a:endParaRPr>
          </a:p>
        </p:txBody>
      </p:sp>
      <p:pic>
        <p:nvPicPr>
          <p:cNvPr id="53253" name="Picture 6" descr="Tbl06-01.bmp"/>
          <p:cNvPicPr>
            <a:picLocks noChangeAspect="1"/>
          </p:cNvPicPr>
          <p:nvPr/>
        </p:nvPicPr>
        <p:blipFill>
          <a:blip r:embed="rId2" cstate="print">
            <a:extLst>
              <a:ext uri="{28A0092B-C50C-407E-A947-70E740481C1C}">
                <a14:useLocalDpi xmlns="" xmlns:a14="http://schemas.microsoft.com/office/drawing/2010/main" val="0"/>
              </a:ext>
            </a:extLst>
          </a:blip>
          <a:srcRect t="6035"/>
          <a:stretch>
            <a:fillRect/>
          </a:stretch>
        </p:blipFill>
        <p:spPr bwMode="auto">
          <a:xfrm>
            <a:off x="1714501" y="1981200"/>
            <a:ext cx="5866210" cy="419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827600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p:cNvSpPr>
          <p:nvPr>
            <p:ph type="title" idx="4294967295"/>
          </p:nvPr>
        </p:nvSpPr>
        <p:spPr>
          <a:xfrm>
            <a:off x="155972" y="95251"/>
            <a:ext cx="7886700" cy="1325563"/>
          </a:xfrm>
        </p:spPr>
        <p:txBody>
          <a:bodyPr>
            <a:normAutofit/>
          </a:bodyPr>
          <a:lstStyle/>
          <a:p>
            <a:r>
              <a:rPr lang="en-US" sz="2800" b="1" smtClean="0">
                <a:latin typeface="Arial" panose="020B0604020202020204" pitchFamily="34" charset="0"/>
                <a:cs typeface="Arial" panose="020B0604020202020204" pitchFamily="34" charset="0"/>
              </a:rPr>
              <a:t>How to Find the Critical Path</a:t>
            </a:r>
          </a:p>
        </p:txBody>
      </p:sp>
      <p:sp>
        <p:nvSpPr>
          <p:cNvPr id="115715" name="Rectangle 3"/>
          <p:cNvSpPr>
            <a:spLocks noGrp="1"/>
          </p:cNvSpPr>
          <p:nvPr>
            <p:ph type="body" idx="4294967295"/>
          </p:nvPr>
        </p:nvSpPr>
        <p:spPr>
          <a:xfrm>
            <a:off x="1657350" y="1485900"/>
            <a:ext cx="5829300" cy="863600"/>
          </a:xfrm>
        </p:spPr>
        <p:txBody>
          <a:bodyPr/>
          <a:lstStyle/>
          <a:p>
            <a:r>
              <a:rPr lang="en-US" sz="2000"/>
              <a:t>General Foundry’s network with expected activity times</a:t>
            </a:r>
          </a:p>
        </p:txBody>
      </p:sp>
      <p:grpSp>
        <p:nvGrpSpPr>
          <p:cNvPr id="2" name="Group 4"/>
          <p:cNvGrpSpPr>
            <a:grpSpLocks/>
          </p:cNvGrpSpPr>
          <p:nvPr/>
        </p:nvGrpSpPr>
        <p:grpSpPr bwMode="auto">
          <a:xfrm>
            <a:off x="1633537" y="2508250"/>
            <a:ext cx="5893595" cy="3057526"/>
            <a:chOff x="412" y="1460"/>
            <a:chExt cx="4950" cy="1926"/>
          </a:xfrm>
        </p:grpSpPr>
        <p:grpSp>
          <p:nvGrpSpPr>
            <p:cNvPr id="3" name="Group 5"/>
            <p:cNvGrpSpPr>
              <a:grpSpLocks/>
            </p:cNvGrpSpPr>
            <p:nvPr/>
          </p:nvGrpSpPr>
          <p:grpSpPr bwMode="auto">
            <a:xfrm>
              <a:off x="922" y="1460"/>
              <a:ext cx="803" cy="506"/>
              <a:chOff x="1174" y="1476"/>
              <a:chExt cx="803" cy="506"/>
            </a:xfrm>
          </p:grpSpPr>
          <p:sp>
            <p:nvSpPr>
              <p:cNvPr id="115718" name="Rectangle 6"/>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19" name="Text Box 7"/>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A</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20" name="Rectangle 8"/>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21" name="Line 9"/>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22" name="Line 10"/>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 name="Group 11"/>
            <p:cNvGrpSpPr>
              <a:grpSpLocks/>
            </p:cNvGrpSpPr>
            <p:nvPr/>
          </p:nvGrpSpPr>
          <p:grpSpPr bwMode="auto">
            <a:xfrm>
              <a:off x="2094" y="1460"/>
              <a:ext cx="803" cy="506"/>
              <a:chOff x="1174" y="1476"/>
              <a:chExt cx="803" cy="506"/>
            </a:xfrm>
          </p:grpSpPr>
          <p:sp>
            <p:nvSpPr>
              <p:cNvPr id="115724" name="Rectangle 12"/>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25" name="Text Box 13"/>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C</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26" name="Rectangle 14"/>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27" name="Line 15"/>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28" name="Line 16"/>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 name="Group 17"/>
            <p:cNvGrpSpPr>
              <a:grpSpLocks/>
            </p:cNvGrpSpPr>
            <p:nvPr/>
          </p:nvGrpSpPr>
          <p:grpSpPr bwMode="auto">
            <a:xfrm>
              <a:off x="3858" y="2170"/>
              <a:ext cx="803" cy="506"/>
              <a:chOff x="1174" y="1476"/>
              <a:chExt cx="803" cy="506"/>
            </a:xfrm>
          </p:grpSpPr>
          <p:sp>
            <p:nvSpPr>
              <p:cNvPr id="115730" name="Rectangle 18"/>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31" name="Text Box 19"/>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H</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32" name="Rectangle 20"/>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33" name="Line 21"/>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34" name="Line 22"/>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6" name="Group 23"/>
            <p:cNvGrpSpPr>
              <a:grpSpLocks/>
            </p:cNvGrpSpPr>
            <p:nvPr/>
          </p:nvGrpSpPr>
          <p:grpSpPr bwMode="auto">
            <a:xfrm>
              <a:off x="2686" y="2170"/>
              <a:ext cx="803" cy="506"/>
              <a:chOff x="1174" y="1476"/>
              <a:chExt cx="803" cy="506"/>
            </a:xfrm>
          </p:grpSpPr>
          <p:sp>
            <p:nvSpPr>
              <p:cNvPr id="115736" name="Rectangle 24"/>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37" name="Text Box 25"/>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E</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38" name="Rectangle 26"/>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39" name="Line 27"/>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40" name="Line 28"/>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 name="Group 29"/>
            <p:cNvGrpSpPr>
              <a:grpSpLocks/>
            </p:cNvGrpSpPr>
            <p:nvPr/>
          </p:nvGrpSpPr>
          <p:grpSpPr bwMode="auto">
            <a:xfrm>
              <a:off x="922" y="2880"/>
              <a:ext cx="803" cy="506"/>
              <a:chOff x="1174" y="1476"/>
              <a:chExt cx="803" cy="506"/>
            </a:xfrm>
          </p:grpSpPr>
          <p:sp>
            <p:nvSpPr>
              <p:cNvPr id="115742" name="Rectangle 30"/>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43" name="Text Box 31"/>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B</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44" name="Rectangle 32"/>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45" name="Line 33"/>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46" name="Line 34"/>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 name="Group 35"/>
            <p:cNvGrpSpPr>
              <a:grpSpLocks/>
            </p:cNvGrpSpPr>
            <p:nvPr/>
          </p:nvGrpSpPr>
          <p:grpSpPr bwMode="auto">
            <a:xfrm>
              <a:off x="2094" y="2880"/>
              <a:ext cx="803" cy="506"/>
              <a:chOff x="1174" y="1476"/>
              <a:chExt cx="803" cy="506"/>
            </a:xfrm>
          </p:grpSpPr>
          <p:sp>
            <p:nvSpPr>
              <p:cNvPr id="115748" name="Rectangle 36"/>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49" name="Text Box 37"/>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D</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50" name="Rectangle 38"/>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51" name="Line 39"/>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52" name="Line 40"/>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9" name="Group 41"/>
            <p:cNvGrpSpPr>
              <a:grpSpLocks/>
            </p:cNvGrpSpPr>
            <p:nvPr/>
          </p:nvGrpSpPr>
          <p:grpSpPr bwMode="auto">
            <a:xfrm>
              <a:off x="3266" y="2880"/>
              <a:ext cx="803" cy="506"/>
              <a:chOff x="1174" y="1476"/>
              <a:chExt cx="803" cy="506"/>
            </a:xfrm>
          </p:grpSpPr>
          <p:sp>
            <p:nvSpPr>
              <p:cNvPr id="115754" name="Rectangle 42"/>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55" name="Text Box 43"/>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G</a:t>
                </a:r>
                <a:r>
                  <a:rPr lang="en-US" sz="1400" b="1">
                    <a:ea typeface="ＭＳ Ｐゴシック" panose="020B0600070205080204" pitchFamily="34" charset="-128"/>
                  </a:rPr>
                  <a:t>	5</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56" name="Rectangle 44"/>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57" name="Line 45"/>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58" name="Line 46"/>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 name="Group 47"/>
            <p:cNvGrpSpPr>
              <a:grpSpLocks/>
            </p:cNvGrpSpPr>
            <p:nvPr/>
          </p:nvGrpSpPr>
          <p:grpSpPr bwMode="auto">
            <a:xfrm>
              <a:off x="3266" y="1460"/>
              <a:ext cx="803" cy="506"/>
              <a:chOff x="1174" y="1476"/>
              <a:chExt cx="803" cy="506"/>
            </a:xfrm>
          </p:grpSpPr>
          <p:sp>
            <p:nvSpPr>
              <p:cNvPr id="115760" name="Rectangle 48"/>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61" name="Text Box 49"/>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F</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a:t>
                </a:r>
              </a:p>
              <a:p>
                <a:pPr>
                  <a:lnSpc>
                    <a:spcPct val="110000"/>
                  </a:lnSpc>
                </a:pPr>
                <a:r>
                  <a:rPr lang="en-US" sz="1400" b="1">
                    <a:ea typeface="ＭＳ Ｐゴシック" panose="020B0600070205080204" pitchFamily="34" charset="-128"/>
                  </a:rPr>
                  <a:t>	</a:t>
                </a:r>
              </a:p>
            </p:txBody>
          </p:sp>
          <p:sp>
            <p:nvSpPr>
              <p:cNvPr id="115762" name="Rectangle 50"/>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63" name="Line 51"/>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64" name="Line 52"/>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5765" name="Text Box 53"/>
            <p:cNvSpPr txBox="1">
              <a:spLocks noChangeArrowheads="1"/>
            </p:cNvSpPr>
            <p:nvPr/>
          </p:nvSpPr>
          <p:spPr bwMode="auto">
            <a:xfrm>
              <a:off x="412" y="2314"/>
              <a:ext cx="458"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Start</a:t>
              </a:r>
            </a:p>
          </p:txBody>
        </p:sp>
        <p:sp>
          <p:nvSpPr>
            <p:cNvPr id="115766" name="Text Box 54"/>
            <p:cNvSpPr txBox="1">
              <a:spLocks noChangeArrowheads="1"/>
            </p:cNvSpPr>
            <p:nvPr/>
          </p:nvSpPr>
          <p:spPr bwMode="auto">
            <a:xfrm>
              <a:off x="4841" y="2314"/>
              <a:ext cx="521"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Finish</a:t>
              </a:r>
            </a:p>
          </p:txBody>
        </p:sp>
        <p:sp>
          <p:nvSpPr>
            <p:cNvPr id="115767" name="Line 55"/>
            <p:cNvSpPr>
              <a:spLocks noChangeShapeType="1"/>
            </p:cNvSpPr>
            <p:nvPr/>
          </p:nvSpPr>
          <p:spPr bwMode="auto">
            <a:xfrm flipV="1">
              <a:off x="640" y="1944"/>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68" name="Line 56"/>
            <p:cNvSpPr>
              <a:spLocks noChangeShapeType="1"/>
            </p:cNvSpPr>
            <p:nvPr/>
          </p:nvSpPr>
          <p:spPr bwMode="auto">
            <a:xfrm>
              <a:off x="632" y="2528"/>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69" name="Line 57"/>
            <p:cNvSpPr>
              <a:spLocks noChangeShapeType="1"/>
            </p:cNvSpPr>
            <p:nvPr/>
          </p:nvSpPr>
          <p:spPr bwMode="auto">
            <a:xfrm>
              <a:off x="1720" y="169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0" name="Line 58"/>
            <p:cNvSpPr>
              <a:spLocks noChangeShapeType="1"/>
            </p:cNvSpPr>
            <p:nvPr/>
          </p:nvSpPr>
          <p:spPr bwMode="auto">
            <a:xfrm>
              <a:off x="2896" y="1720"/>
              <a:ext cx="36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1" name="Line 59"/>
            <p:cNvSpPr>
              <a:spLocks noChangeShapeType="1"/>
            </p:cNvSpPr>
            <p:nvPr/>
          </p:nvSpPr>
          <p:spPr bwMode="auto">
            <a:xfrm>
              <a:off x="4656" y="2424"/>
              <a:ext cx="20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2" name="Line 60"/>
            <p:cNvSpPr>
              <a:spLocks noChangeShapeType="1"/>
            </p:cNvSpPr>
            <p:nvPr/>
          </p:nvSpPr>
          <p:spPr bwMode="auto">
            <a:xfrm>
              <a:off x="2888" y="3128"/>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3" name="Line 61"/>
            <p:cNvSpPr>
              <a:spLocks noChangeShapeType="1"/>
            </p:cNvSpPr>
            <p:nvPr/>
          </p:nvSpPr>
          <p:spPr bwMode="auto">
            <a:xfrm>
              <a:off x="1728" y="313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4" name="Line 62"/>
            <p:cNvSpPr>
              <a:spLocks noChangeShapeType="1"/>
            </p:cNvSpPr>
            <p:nvPr/>
          </p:nvSpPr>
          <p:spPr bwMode="auto">
            <a:xfrm>
              <a:off x="2696" y="1952"/>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5" name="Line 63"/>
            <p:cNvSpPr>
              <a:spLocks noChangeShapeType="1"/>
            </p:cNvSpPr>
            <p:nvPr/>
          </p:nvSpPr>
          <p:spPr bwMode="auto">
            <a:xfrm>
              <a:off x="3280" y="265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6" name="Line 64"/>
            <p:cNvSpPr>
              <a:spLocks noChangeShapeType="1"/>
            </p:cNvSpPr>
            <p:nvPr/>
          </p:nvSpPr>
          <p:spPr bwMode="auto">
            <a:xfrm>
              <a:off x="4064" y="1944"/>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5777" name="Line 65"/>
            <p:cNvSpPr>
              <a:spLocks noChangeShapeType="1"/>
            </p:cNvSpPr>
            <p:nvPr/>
          </p:nvSpPr>
          <p:spPr bwMode="auto">
            <a:xfrm flipV="1">
              <a:off x="3672" y="265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5778" name="Text Box 66"/>
          <p:cNvSpPr txBox="1">
            <a:spLocks noChangeArrowheads="1"/>
          </p:cNvSpPr>
          <p:nvPr/>
        </p:nvSpPr>
        <p:spPr bwMode="auto">
          <a:xfrm>
            <a:off x="1569245" y="5826125"/>
            <a:ext cx="112492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Figure 13.3</a:t>
            </a:r>
          </a:p>
        </p:txBody>
      </p:sp>
    </p:spTree>
    <p:extLst>
      <p:ext uri="{BB962C8B-B14F-4D97-AF65-F5344CB8AC3E}">
        <p14:creationId xmlns="" xmlns:p14="http://schemas.microsoft.com/office/powerpoint/2010/main" val="1807737785"/>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5715"/>
                                        </p:tgtEl>
                                        <p:attrNameLst>
                                          <p:attrName>style.visibility</p:attrName>
                                        </p:attrNameLst>
                                      </p:cBhvr>
                                      <p:to>
                                        <p:strVal val="visible"/>
                                      </p:to>
                                    </p:set>
                                    <p:animEffect transition="in" filter="strips(downRight)">
                                      <p:cBhvr>
                                        <p:cTn id="7" dur="1000"/>
                                        <p:tgtEl>
                                          <p:spTgt spid="11571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15778"/>
                                        </p:tgtEl>
                                        <p:attrNameLst>
                                          <p:attrName>style.visibility</p:attrName>
                                        </p:attrNameLst>
                                      </p:cBhvr>
                                      <p:to>
                                        <p:strVal val="visible"/>
                                      </p:to>
                                    </p:set>
                                    <p:animEffect transition="in" filter="wipe(left)">
                                      <p:cBhvr>
                                        <p:cTn id="15" dur="1000"/>
                                        <p:tgtEl>
                                          <p:spTgt spid="11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p:bldP spid="11577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a:xfrm>
            <a:off x="0" y="94669"/>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16739" name="Rectangle 3"/>
          <p:cNvSpPr>
            <a:spLocks noGrp="1"/>
          </p:cNvSpPr>
          <p:nvPr>
            <p:ph type="body" idx="4294967295"/>
          </p:nvPr>
        </p:nvSpPr>
        <p:spPr>
          <a:xfrm>
            <a:off x="136033" y="1168802"/>
            <a:ext cx="8808345" cy="4948663"/>
          </a:xfrm>
        </p:spPr>
        <p:txBody>
          <a:bodyPr>
            <a:normAutofit/>
          </a:bodyPr>
          <a:lstStyle/>
          <a:p>
            <a:pPr marL="444500" indent="-444500" algn="just"/>
            <a:r>
              <a:rPr lang="en-US" sz="2400" dirty="0">
                <a:latin typeface="Arial" panose="020B0604020202020204" pitchFamily="34" charset="0"/>
                <a:cs typeface="Arial" panose="020B0604020202020204" pitchFamily="34" charset="0"/>
              </a:rPr>
              <a:t>To find the critical path, need to determine the following quantities for each activity in the network</a:t>
            </a:r>
          </a:p>
          <a:p>
            <a:pPr marL="444500" indent="-444500" algn="just">
              <a:buFont typeface="Wingdings" panose="05000000000000000000" pitchFamily="2" charset="2"/>
              <a:buAutoNum type="arabicPeriod"/>
            </a:pPr>
            <a:r>
              <a:rPr lang="en-US" sz="2400" b="1" i="1" dirty="0">
                <a:latin typeface="Arial" panose="020B0604020202020204" pitchFamily="34" charset="0"/>
                <a:cs typeface="Arial" panose="020B0604020202020204" pitchFamily="34" charset="0"/>
              </a:rPr>
              <a:t>Earliest start time</a:t>
            </a:r>
            <a:r>
              <a:rPr lang="en-US" sz="2400" b="1" dirty="0">
                <a:latin typeface="Arial" panose="020B0604020202020204" pitchFamily="34" charset="0"/>
                <a:cs typeface="Arial" panose="020B0604020202020204" pitchFamily="34" charset="0"/>
              </a:rPr>
              <a:t> (</a:t>
            </a:r>
            <a:r>
              <a:rPr lang="en-US" sz="2400" b="1" i="1" dirty="0">
                <a:latin typeface="Arial" panose="020B0604020202020204" pitchFamily="34" charset="0"/>
                <a:cs typeface="Arial" panose="020B0604020202020204" pitchFamily="34" charset="0"/>
              </a:rPr>
              <a:t>ES</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 earliest time an activity can begin without violation of immediate predecessor requirements</a:t>
            </a:r>
          </a:p>
          <a:p>
            <a:pPr marL="444500" indent="-444500" algn="just">
              <a:buFont typeface="Wingdings" panose="05000000000000000000" pitchFamily="2" charset="2"/>
              <a:buAutoNum type="arabicPeriod"/>
            </a:pPr>
            <a:r>
              <a:rPr lang="en-US" sz="2400" b="1" i="1" dirty="0">
                <a:latin typeface="Arial" panose="020B0604020202020204" pitchFamily="34" charset="0"/>
                <a:cs typeface="Arial" panose="020B0604020202020204" pitchFamily="34" charset="0"/>
              </a:rPr>
              <a:t>Earliest finish time</a:t>
            </a:r>
            <a:r>
              <a:rPr lang="en-US" sz="2400" b="1" dirty="0">
                <a:latin typeface="Arial" panose="020B0604020202020204" pitchFamily="34" charset="0"/>
                <a:cs typeface="Arial" panose="020B0604020202020204" pitchFamily="34" charset="0"/>
              </a:rPr>
              <a:t> (</a:t>
            </a:r>
            <a:r>
              <a:rPr lang="en-US" sz="2400" b="1" i="1" dirty="0">
                <a:latin typeface="Arial" panose="020B0604020202020204" pitchFamily="34" charset="0"/>
                <a:cs typeface="Arial" panose="020B0604020202020204" pitchFamily="34" charset="0"/>
              </a:rPr>
              <a:t>EF</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 earliest time at which an activity can end</a:t>
            </a:r>
          </a:p>
          <a:p>
            <a:pPr marL="444500" indent="-444500" algn="just">
              <a:buFont typeface="Wingdings" panose="05000000000000000000" pitchFamily="2" charset="2"/>
              <a:buAutoNum type="arabicPeriod"/>
            </a:pPr>
            <a:r>
              <a:rPr lang="en-US" sz="2400" b="1" i="1" dirty="0">
                <a:latin typeface="Arial" panose="020B0604020202020204" pitchFamily="34" charset="0"/>
                <a:cs typeface="Arial" panose="020B0604020202020204" pitchFamily="34" charset="0"/>
              </a:rPr>
              <a:t>Latest start time</a:t>
            </a:r>
            <a:r>
              <a:rPr lang="en-US" sz="2400" b="1" dirty="0">
                <a:latin typeface="Arial" panose="020B0604020202020204" pitchFamily="34" charset="0"/>
                <a:cs typeface="Arial" panose="020B0604020202020204" pitchFamily="34" charset="0"/>
              </a:rPr>
              <a:t> (</a:t>
            </a:r>
            <a:r>
              <a:rPr lang="en-US" sz="2400" b="1" i="1" dirty="0">
                <a:latin typeface="Arial" panose="020B0604020202020204" pitchFamily="34" charset="0"/>
                <a:cs typeface="Arial" panose="020B0604020202020204" pitchFamily="34" charset="0"/>
              </a:rPr>
              <a:t>LS</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 latest time an activity can begin without delaying the entire project</a:t>
            </a:r>
          </a:p>
          <a:p>
            <a:pPr marL="444500" indent="-444500" algn="just">
              <a:buFont typeface="Wingdings" panose="05000000000000000000" pitchFamily="2" charset="2"/>
              <a:buAutoNum type="arabicPeriod"/>
            </a:pPr>
            <a:r>
              <a:rPr lang="en-US" sz="2400" b="1" i="1" dirty="0">
                <a:latin typeface="Arial" panose="020B0604020202020204" pitchFamily="34" charset="0"/>
                <a:cs typeface="Arial" panose="020B0604020202020204" pitchFamily="34" charset="0"/>
              </a:rPr>
              <a:t>Latest finish time</a:t>
            </a:r>
            <a:r>
              <a:rPr lang="en-US" sz="2400" b="1" dirty="0">
                <a:latin typeface="Arial" panose="020B0604020202020204" pitchFamily="34" charset="0"/>
                <a:cs typeface="Arial" panose="020B0604020202020204" pitchFamily="34" charset="0"/>
              </a:rPr>
              <a:t> (</a:t>
            </a:r>
            <a:r>
              <a:rPr lang="en-US" sz="2400" b="1" i="1" dirty="0">
                <a:latin typeface="Arial" panose="020B0604020202020204" pitchFamily="34" charset="0"/>
                <a:cs typeface="Arial" panose="020B0604020202020204" pitchFamily="34" charset="0"/>
              </a:rPr>
              <a:t>LF</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 latest time an activity can end without delaying the entire project</a:t>
            </a:r>
          </a:p>
        </p:txBody>
      </p:sp>
    </p:spTree>
    <p:extLst>
      <p:ext uri="{BB962C8B-B14F-4D97-AF65-F5344CB8AC3E}">
        <p14:creationId xmlns="" xmlns:p14="http://schemas.microsoft.com/office/powerpoint/2010/main" val="57366479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6739"/>
                                        </p:tgtEl>
                                        <p:attrNameLst>
                                          <p:attrName>style.visibility</p:attrName>
                                        </p:attrNameLst>
                                      </p:cBhvr>
                                      <p:to>
                                        <p:strVal val="visible"/>
                                      </p:to>
                                    </p:set>
                                    <p:animEffect transition="in" filter="strips(downRight)">
                                      <p:cBhvr>
                                        <p:cTn id="7" dur="10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a:xfrm>
            <a:off x="0" y="0"/>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17763" name="Rectangle 3"/>
          <p:cNvSpPr>
            <a:spLocks noGrp="1"/>
          </p:cNvSpPr>
          <p:nvPr>
            <p:ph type="body" idx="4294967295"/>
          </p:nvPr>
        </p:nvSpPr>
        <p:spPr>
          <a:xfrm>
            <a:off x="1600200" y="914400"/>
            <a:ext cx="5829300" cy="1168400"/>
          </a:xfrm>
        </p:spPr>
        <p:txBody>
          <a:bodyPr/>
          <a:lstStyle/>
          <a:p>
            <a:r>
              <a:rPr lang="en-US" sz="2000" dirty="0"/>
              <a:t>In the nodes, the activity time and the early and late start and finish times are represented in the following manner</a:t>
            </a:r>
          </a:p>
        </p:txBody>
      </p:sp>
      <p:grpSp>
        <p:nvGrpSpPr>
          <p:cNvPr id="2" name="Group 4"/>
          <p:cNvGrpSpPr>
            <a:grpSpLocks/>
          </p:cNvGrpSpPr>
          <p:nvPr/>
        </p:nvGrpSpPr>
        <p:grpSpPr bwMode="auto">
          <a:xfrm>
            <a:off x="3780236" y="2079625"/>
            <a:ext cx="1469231" cy="996950"/>
            <a:chOff x="1174" y="1476"/>
            <a:chExt cx="1234" cy="628"/>
          </a:xfrm>
        </p:grpSpPr>
        <p:sp>
          <p:nvSpPr>
            <p:cNvPr id="117765" name="Rectangle 5"/>
            <p:cNvSpPr>
              <a:spLocks noChangeArrowheads="1"/>
            </p:cNvSpPr>
            <p:nvPr/>
          </p:nvSpPr>
          <p:spPr bwMode="auto">
            <a:xfrm>
              <a:off x="1176" y="1501"/>
              <a:ext cx="1224" cy="198"/>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6" name="Text Box 6"/>
            <p:cNvSpPr txBox="1">
              <a:spLocks noChangeArrowheads="1"/>
            </p:cNvSpPr>
            <p:nvPr/>
          </p:nvSpPr>
          <p:spPr bwMode="auto">
            <a:xfrm>
              <a:off x="1206" y="1476"/>
              <a:ext cx="1179" cy="6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444500" algn="ctr"/>
                  <a:tab pos="1524000" algn="ctr"/>
                </a:tabLst>
                <a:defRPr sz="2200">
                  <a:solidFill>
                    <a:schemeClr val="tx1"/>
                  </a:solidFill>
                  <a:latin typeface="Arial" panose="020B0604020202020204" pitchFamily="34" charset="0"/>
                </a:defRPr>
              </a:lvl1pPr>
              <a:lvl2pPr eaLnBrk="0" hangingPunct="0">
                <a:tabLst>
                  <a:tab pos="444500" algn="ctr"/>
                  <a:tab pos="1524000" algn="ctr"/>
                </a:tabLst>
                <a:defRPr sz="2200">
                  <a:solidFill>
                    <a:schemeClr val="tx1"/>
                  </a:solidFill>
                  <a:latin typeface="Arial" panose="020B0604020202020204" pitchFamily="34" charset="0"/>
                </a:defRPr>
              </a:lvl2pPr>
              <a:lvl3pPr eaLnBrk="0" hangingPunct="0">
                <a:tabLst>
                  <a:tab pos="444500" algn="ctr"/>
                  <a:tab pos="1524000" algn="ctr"/>
                </a:tabLst>
                <a:defRPr sz="2200">
                  <a:solidFill>
                    <a:schemeClr val="tx1"/>
                  </a:solidFill>
                  <a:latin typeface="Arial" panose="020B0604020202020204" pitchFamily="34" charset="0"/>
                </a:defRPr>
              </a:lvl3pPr>
              <a:lvl4pPr eaLnBrk="0" hangingPunct="0">
                <a:tabLst>
                  <a:tab pos="444500" algn="ctr"/>
                  <a:tab pos="1524000" algn="ctr"/>
                </a:tabLst>
                <a:defRPr sz="2200">
                  <a:solidFill>
                    <a:schemeClr val="tx1"/>
                  </a:solidFill>
                  <a:latin typeface="Arial" panose="020B0604020202020204" pitchFamily="34" charset="0"/>
                </a:defRPr>
              </a:lvl4pPr>
              <a:lvl5pPr eaLnBrk="0" hangingPunct="0">
                <a:tabLst>
                  <a:tab pos="444500" algn="ctr"/>
                  <a:tab pos="1524000" algn="ctr"/>
                </a:tabLst>
                <a:defRPr sz="2200">
                  <a:solidFill>
                    <a:schemeClr val="tx1"/>
                  </a:solidFill>
                  <a:latin typeface="Arial" panose="020B0604020202020204" pitchFamily="34" charset="0"/>
                </a:defRPr>
              </a:lvl5pPr>
              <a:lvl6pPr eaLnBrk="0" fontAlgn="base" hangingPunct="0">
                <a:spcBef>
                  <a:spcPct val="0"/>
                </a:spcBef>
                <a:spcAft>
                  <a:spcPct val="0"/>
                </a:spcAft>
                <a:tabLst>
                  <a:tab pos="444500" algn="ctr"/>
                  <a:tab pos="1524000" algn="ctr"/>
                </a:tabLst>
                <a:defRPr sz="2200">
                  <a:solidFill>
                    <a:schemeClr val="tx1"/>
                  </a:solidFill>
                  <a:latin typeface="Arial" panose="020B0604020202020204" pitchFamily="34" charset="0"/>
                </a:defRPr>
              </a:lvl6pPr>
              <a:lvl7pPr eaLnBrk="0" fontAlgn="base" hangingPunct="0">
                <a:spcBef>
                  <a:spcPct val="0"/>
                </a:spcBef>
                <a:spcAft>
                  <a:spcPct val="0"/>
                </a:spcAft>
                <a:tabLst>
                  <a:tab pos="444500" algn="ctr"/>
                  <a:tab pos="1524000" algn="ctr"/>
                </a:tabLst>
                <a:defRPr sz="2200">
                  <a:solidFill>
                    <a:schemeClr val="tx1"/>
                  </a:solidFill>
                  <a:latin typeface="Arial" panose="020B0604020202020204" pitchFamily="34" charset="0"/>
                </a:defRPr>
              </a:lvl7pPr>
              <a:lvl8pPr eaLnBrk="0" fontAlgn="base" hangingPunct="0">
                <a:spcBef>
                  <a:spcPct val="0"/>
                </a:spcBef>
                <a:spcAft>
                  <a:spcPct val="0"/>
                </a:spcAft>
                <a:tabLst>
                  <a:tab pos="444500" algn="ctr"/>
                  <a:tab pos="1524000" algn="ctr"/>
                </a:tabLst>
                <a:defRPr sz="2200">
                  <a:solidFill>
                    <a:schemeClr val="tx1"/>
                  </a:solidFill>
                  <a:latin typeface="Arial" panose="020B0604020202020204" pitchFamily="34" charset="0"/>
                </a:defRPr>
              </a:lvl8pPr>
              <a:lvl9pPr eaLnBrk="0" fontAlgn="base" hangingPunct="0">
                <a:spcBef>
                  <a:spcPct val="0"/>
                </a:spcBef>
                <a:spcAft>
                  <a:spcPct val="0"/>
                </a:spcAft>
                <a:tabLst>
                  <a:tab pos="444500" algn="ctr"/>
                  <a:tab pos="1524000" algn="ctr"/>
                </a:tabLst>
                <a:defRPr sz="2200">
                  <a:solidFill>
                    <a:schemeClr val="tx1"/>
                  </a:solidFill>
                  <a:latin typeface="Arial" panose="020B0604020202020204" pitchFamily="34" charset="0"/>
                </a:defRPr>
              </a:lvl9pPr>
            </a:lstStyle>
            <a:p>
              <a:pPr>
                <a:lnSpc>
                  <a:spcPct val="110000"/>
                </a:lnSpc>
              </a:pPr>
              <a:r>
                <a:rPr lang="en-US" sz="1800" b="1">
                  <a:ea typeface="ＭＳ Ｐゴシック" panose="020B0600070205080204" pitchFamily="34" charset="-128"/>
                </a:rPr>
                <a:t>	ACTIVITY	</a:t>
              </a:r>
              <a:r>
                <a:rPr lang="en-US" sz="1800" b="1" i="1">
                  <a:latin typeface="Times New Roman" panose="02020603050405020304" pitchFamily="18" charset="0"/>
                  <a:ea typeface="ＭＳ Ｐゴシック" panose="020B0600070205080204" pitchFamily="34" charset="-128"/>
                </a:rPr>
                <a:t>t</a:t>
              </a:r>
            </a:p>
            <a:p>
              <a:pPr>
                <a:lnSpc>
                  <a:spcPct val="110000"/>
                </a:lnSpc>
              </a:pPr>
              <a:r>
                <a:rPr lang="en-US" sz="1800" b="1">
                  <a:ea typeface="ＭＳ Ｐゴシック" panose="020B0600070205080204" pitchFamily="34" charset="-128"/>
                </a:rPr>
                <a:t>	ES	EF</a:t>
              </a:r>
            </a:p>
            <a:p>
              <a:pPr>
                <a:lnSpc>
                  <a:spcPct val="110000"/>
                </a:lnSpc>
              </a:pPr>
              <a:r>
                <a:rPr lang="en-US" sz="1800" b="1">
                  <a:ea typeface="ＭＳ Ｐゴシック" panose="020B0600070205080204" pitchFamily="34" charset="-128"/>
                </a:rPr>
                <a:t>	LS	LF</a:t>
              </a:r>
            </a:p>
          </p:txBody>
        </p:sp>
        <p:sp>
          <p:nvSpPr>
            <p:cNvPr id="117767" name="Rectangle 7"/>
            <p:cNvSpPr>
              <a:spLocks noChangeArrowheads="1"/>
            </p:cNvSpPr>
            <p:nvPr/>
          </p:nvSpPr>
          <p:spPr bwMode="auto">
            <a:xfrm>
              <a:off x="1176" y="1501"/>
              <a:ext cx="1232" cy="591"/>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8" name="Line 8"/>
            <p:cNvSpPr>
              <a:spLocks noChangeShapeType="1"/>
            </p:cNvSpPr>
            <p:nvPr/>
          </p:nvSpPr>
          <p:spPr bwMode="auto">
            <a:xfrm>
              <a:off x="1174" y="1699"/>
              <a:ext cx="1232"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769" name="Line 9"/>
            <p:cNvSpPr>
              <a:spLocks noChangeShapeType="1"/>
            </p:cNvSpPr>
            <p:nvPr/>
          </p:nvSpPr>
          <p:spPr bwMode="auto">
            <a:xfrm>
              <a:off x="1175" y="1889"/>
              <a:ext cx="1232"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7770" name="Rectangle 10"/>
          <p:cNvSpPr>
            <a:spLocks noChangeArrowheads="1"/>
          </p:cNvSpPr>
          <p:nvPr/>
        </p:nvSpPr>
        <p:spPr bwMode="auto">
          <a:xfrm>
            <a:off x="1600200" y="3200400"/>
            <a:ext cx="5829300" cy="5207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marL="273050" indent="-273050" eaLnBrk="0" hangingPunct="0">
              <a:spcBef>
                <a:spcPts val="575"/>
              </a:spcBef>
              <a:buClr>
                <a:schemeClr val="accent1"/>
              </a:buClr>
              <a:buSzPct val="85000"/>
              <a:buFont typeface="Wingdings 2" panose="05020102010507070707" pitchFamily="18" charset="2"/>
              <a:buChar char=""/>
              <a:defRPr sz="2600">
                <a:solidFill>
                  <a:schemeClr val="tx1"/>
                </a:solidFill>
                <a:latin typeface="Arial" panose="020B0604020202020204" pitchFamily="34" charset="0"/>
              </a:defRPr>
            </a:lvl1pPr>
            <a:lvl2pPr marL="547688" indent="-228600" eaLnBrk="0" hangingPunct="0">
              <a:spcBef>
                <a:spcPts val="375"/>
              </a:spcBef>
              <a:buClr>
                <a:schemeClr val="accent2"/>
              </a:buClr>
              <a:buSzPct val="85000"/>
              <a:buFont typeface="Wingdings 2" panose="05020102010507070707" pitchFamily="18" charset="2"/>
              <a:buChar char=""/>
              <a:defRPr sz="2400">
                <a:solidFill>
                  <a:schemeClr val="tx1"/>
                </a:solidFill>
                <a:latin typeface="Arial" panose="020B0604020202020204" pitchFamily="34" charset="0"/>
              </a:defRPr>
            </a:lvl2pPr>
            <a:lvl3pPr marL="822325" indent="-228600" eaLnBrk="0" hangingPunct="0">
              <a:spcBef>
                <a:spcPts val="375"/>
              </a:spcBef>
              <a:buClr>
                <a:srgbClr val="D8AFB9"/>
              </a:buClr>
              <a:buSzPct val="85000"/>
              <a:buFont typeface="Wingdings 2" panose="05020102010507070707" pitchFamily="18" charset="2"/>
              <a:buChar char=""/>
              <a:defRPr sz="2000">
                <a:solidFill>
                  <a:schemeClr val="tx1"/>
                </a:solidFill>
                <a:latin typeface="Arial" panose="020B0604020202020204" pitchFamily="34" charset="0"/>
              </a:defRPr>
            </a:lvl3pPr>
            <a:lvl4pPr marL="1096963" indent="-228600" eaLnBrk="0" hangingPunct="0">
              <a:spcBef>
                <a:spcPts val="375"/>
              </a:spcBef>
              <a:buClr>
                <a:srgbClr val="DE6C36"/>
              </a:buClr>
              <a:buSzPct val="80000"/>
              <a:buFont typeface="Wingdings 2" panose="05020102010507070707" pitchFamily="18" charset="2"/>
              <a:buChar char=""/>
              <a:defRPr sz="2000">
                <a:solidFill>
                  <a:schemeClr val="tx1"/>
                </a:solidFill>
                <a:latin typeface="Arial" panose="020B0604020202020204" pitchFamily="34" charset="0"/>
              </a:defRPr>
            </a:lvl4pPr>
            <a:lvl5pPr marL="1371600" indent="-228600" eaLnBrk="0" hangingPunct="0">
              <a:spcBef>
                <a:spcPts val="375"/>
              </a:spcBef>
              <a:buClr>
                <a:srgbClr val="DE6C36"/>
              </a:buClr>
              <a:buChar char="o"/>
              <a:defRPr sz="2000">
                <a:solidFill>
                  <a:schemeClr val="tx1"/>
                </a:solidFill>
                <a:latin typeface="Arial" panose="020B0604020202020204" pitchFamily="34" charset="0"/>
              </a:defRPr>
            </a:lvl5pPr>
            <a:lvl6pPr marL="18288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6pPr>
            <a:lvl7pPr marL="22860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7pPr>
            <a:lvl8pPr marL="27432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8pPr>
            <a:lvl9pPr marL="32004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9pPr>
          </a:lstStyle>
          <a:p>
            <a:r>
              <a:rPr lang="en-US" sz="2000" dirty="0"/>
              <a:t>Earliest times are computed as</a:t>
            </a:r>
          </a:p>
        </p:txBody>
      </p:sp>
      <p:sp>
        <p:nvSpPr>
          <p:cNvPr id="117771" name="Text Box 11"/>
          <p:cNvSpPr txBox="1">
            <a:spLocks noChangeArrowheads="1"/>
          </p:cNvSpPr>
          <p:nvPr/>
        </p:nvSpPr>
        <p:spPr bwMode="auto">
          <a:xfrm>
            <a:off x="2286000" y="3581400"/>
            <a:ext cx="4394597" cy="18158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2781300" indent="-2781300" eaLnBrk="0" hangingPunct="0">
              <a:tabLst>
                <a:tab pos="2514600" algn="r"/>
                <a:tab pos="2603500" algn="l"/>
              </a:tabLst>
              <a:defRPr sz="2200">
                <a:solidFill>
                  <a:schemeClr val="tx1"/>
                </a:solidFill>
                <a:latin typeface="Arial" panose="020B0604020202020204" pitchFamily="34" charset="0"/>
              </a:defRPr>
            </a:lvl1pPr>
            <a:lvl2pPr marL="4217988" eaLnBrk="0" hangingPunct="0">
              <a:tabLst>
                <a:tab pos="2514600" algn="r"/>
                <a:tab pos="2603500" algn="l"/>
              </a:tabLst>
              <a:defRPr sz="2200">
                <a:solidFill>
                  <a:schemeClr val="tx1"/>
                </a:solidFill>
                <a:latin typeface="Arial" panose="020B0604020202020204" pitchFamily="34" charset="0"/>
              </a:defRPr>
            </a:lvl2pPr>
            <a:lvl3pPr marL="4397375" eaLnBrk="0" hangingPunct="0">
              <a:tabLst>
                <a:tab pos="2514600" algn="r"/>
                <a:tab pos="2603500" algn="l"/>
              </a:tabLst>
              <a:defRPr sz="2200">
                <a:solidFill>
                  <a:schemeClr val="tx1"/>
                </a:solidFill>
                <a:latin typeface="Arial" panose="020B0604020202020204" pitchFamily="34" charset="0"/>
              </a:defRPr>
            </a:lvl3pPr>
            <a:lvl4pPr marL="4576763" eaLnBrk="0" hangingPunct="0">
              <a:tabLst>
                <a:tab pos="2514600" algn="r"/>
                <a:tab pos="2603500" algn="l"/>
              </a:tabLst>
              <a:defRPr sz="2200">
                <a:solidFill>
                  <a:schemeClr val="tx1"/>
                </a:solidFill>
                <a:latin typeface="Arial" panose="020B0604020202020204" pitchFamily="34" charset="0"/>
              </a:defRPr>
            </a:lvl4pPr>
            <a:lvl5pPr marL="4756150" eaLnBrk="0" hangingPunct="0">
              <a:tabLst>
                <a:tab pos="2514600" algn="r"/>
                <a:tab pos="2603500" algn="l"/>
              </a:tabLst>
              <a:defRPr sz="2200">
                <a:solidFill>
                  <a:schemeClr val="tx1"/>
                </a:solidFill>
                <a:latin typeface="Arial" panose="020B0604020202020204" pitchFamily="34" charset="0"/>
              </a:defRPr>
            </a:lvl5pPr>
            <a:lvl6pPr marL="5213350" eaLnBrk="0" fontAlgn="base" hangingPunct="0">
              <a:spcBef>
                <a:spcPct val="0"/>
              </a:spcBef>
              <a:spcAft>
                <a:spcPct val="0"/>
              </a:spcAft>
              <a:tabLst>
                <a:tab pos="2514600" algn="r"/>
                <a:tab pos="2603500" algn="l"/>
              </a:tabLst>
              <a:defRPr sz="2200">
                <a:solidFill>
                  <a:schemeClr val="tx1"/>
                </a:solidFill>
                <a:latin typeface="Arial" panose="020B0604020202020204" pitchFamily="34" charset="0"/>
              </a:defRPr>
            </a:lvl6pPr>
            <a:lvl7pPr marL="5670550" eaLnBrk="0" fontAlgn="base" hangingPunct="0">
              <a:spcBef>
                <a:spcPct val="0"/>
              </a:spcBef>
              <a:spcAft>
                <a:spcPct val="0"/>
              </a:spcAft>
              <a:tabLst>
                <a:tab pos="2514600" algn="r"/>
                <a:tab pos="2603500" algn="l"/>
              </a:tabLst>
              <a:defRPr sz="2200">
                <a:solidFill>
                  <a:schemeClr val="tx1"/>
                </a:solidFill>
                <a:latin typeface="Arial" panose="020B0604020202020204" pitchFamily="34" charset="0"/>
              </a:defRPr>
            </a:lvl7pPr>
            <a:lvl8pPr marL="6127750" eaLnBrk="0" fontAlgn="base" hangingPunct="0">
              <a:spcBef>
                <a:spcPct val="0"/>
              </a:spcBef>
              <a:spcAft>
                <a:spcPct val="0"/>
              </a:spcAft>
              <a:tabLst>
                <a:tab pos="2514600" algn="r"/>
                <a:tab pos="2603500" algn="l"/>
              </a:tabLst>
              <a:defRPr sz="2200">
                <a:solidFill>
                  <a:schemeClr val="tx1"/>
                </a:solidFill>
                <a:latin typeface="Arial" panose="020B0604020202020204" pitchFamily="34" charset="0"/>
              </a:defRPr>
            </a:lvl8pPr>
            <a:lvl9pPr marL="6584950" eaLnBrk="0" fontAlgn="base" hangingPunct="0">
              <a:spcBef>
                <a:spcPct val="0"/>
              </a:spcBef>
              <a:spcAft>
                <a:spcPct val="0"/>
              </a:spcAft>
              <a:tabLst>
                <a:tab pos="2514600" algn="r"/>
                <a:tab pos="2603500" algn="l"/>
              </a:tabLst>
              <a:defRPr sz="2200">
                <a:solidFill>
                  <a:schemeClr val="tx1"/>
                </a:solidFill>
                <a:latin typeface="Arial" panose="020B0604020202020204" pitchFamily="34" charset="0"/>
              </a:defRPr>
            </a:lvl9pPr>
          </a:lstStyle>
          <a:p>
            <a:pPr>
              <a:lnSpc>
                <a:spcPct val="90000"/>
              </a:lnSpc>
              <a:spcBef>
                <a:spcPct val="20000"/>
              </a:spcBef>
            </a:pPr>
            <a:r>
              <a:rPr lang="en-US" sz="2000" b="1" dirty="0">
                <a:ea typeface="ＭＳ Ｐゴシック" panose="020B0600070205080204" pitchFamily="34" charset="-128"/>
              </a:rPr>
              <a:t>	Earliest finish time =	Earliest start time </a:t>
            </a:r>
            <a:br>
              <a:rPr lang="en-US" sz="2000" b="1" dirty="0">
                <a:ea typeface="ＭＳ Ｐゴシック" panose="020B0600070205080204" pitchFamily="34" charset="-128"/>
              </a:rPr>
            </a:br>
            <a:r>
              <a:rPr lang="en-US" sz="2000" b="1" dirty="0">
                <a:ea typeface="ＭＳ Ｐゴシック" panose="020B0600070205080204" pitchFamily="34" charset="-128"/>
              </a:rPr>
              <a:t>+ Expected activity time</a:t>
            </a:r>
          </a:p>
          <a:p>
            <a:pPr>
              <a:lnSpc>
                <a:spcPct val="90000"/>
              </a:lnSpc>
              <a:spcBef>
                <a:spcPct val="20000"/>
              </a:spcBef>
            </a:pPr>
            <a:r>
              <a:rPr lang="en-US" sz="2000" b="1" dirty="0">
                <a:ea typeface="ＭＳ Ｐゴシック" panose="020B0600070205080204" pitchFamily="34" charset="-128"/>
              </a:rPr>
              <a:t>	EF =	ES + </a:t>
            </a:r>
            <a:r>
              <a:rPr lang="en-US" sz="2000" b="1" i="1" dirty="0">
                <a:latin typeface="Times New Roman" panose="02020603050405020304" pitchFamily="18" charset="0"/>
                <a:ea typeface="ＭＳ Ｐゴシック" panose="020B0600070205080204" pitchFamily="34" charset="-128"/>
              </a:rPr>
              <a:t>t</a:t>
            </a:r>
            <a:endParaRPr lang="en-US" sz="2000" b="1" dirty="0">
              <a:ea typeface="ＭＳ Ｐゴシック" panose="020B0600070205080204" pitchFamily="34" charset="-128"/>
            </a:endParaRPr>
          </a:p>
        </p:txBody>
      </p:sp>
      <p:sp>
        <p:nvSpPr>
          <p:cNvPr id="117772" name="Text Box 12"/>
          <p:cNvSpPr txBox="1">
            <a:spLocks noChangeArrowheads="1"/>
          </p:cNvSpPr>
          <p:nvPr/>
        </p:nvSpPr>
        <p:spPr bwMode="auto">
          <a:xfrm>
            <a:off x="990600" y="5319117"/>
            <a:ext cx="6123383" cy="15388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1790700" algn="r"/>
                <a:tab pos="1879600" algn="l"/>
              </a:tabLst>
              <a:defRPr sz="2200">
                <a:solidFill>
                  <a:schemeClr val="tx1"/>
                </a:solidFill>
                <a:latin typeface="Arial" panose="020B0604020202020204" pitchFamily="34" charset="0"/>
              </a:defRPr>
            </a:lvl1pPr>
            <a:lvl2pPr eaLnBrk="0" hangingPunct="0">
              <a:tabLst>
                <a:tab pos="1790700" algn="r"/>
                <a:tab pos="1879600" algn="l"/>
              </a:tabLst>
              <a:defRPr sz="2200">
                <a:solidFill>
                  <a:schemeClr val="tx1"/>
                </a:solidFill>
                <a:latin typeface="Arial" panose="020B0604020202020204" pitchFamily="34" charset="0"/>
              </a:defRPr>
            </a:lvl2pPr>
            <a:lvl3pPr eaLnBrk="0" hangingPunct="0">
              <a:tabLst>
                <a:tab pos="1790700" algn="r"/>
                <a:tab pos="1879600" algn="l"/>
              </a:tabLst>
              <a:defRPr sz="2200">
                <a:solidFill>
                  <a:schemeClr val="tx1"/>
                </a:solidFill>
                <a:latin typeface="Arial" panose="020B0604020202020204" pitchFamily="34" charset="0"/>
              </a:defRPr>
            </a:lvl3pPr>
            <a:lvl4pPr eaLnBrk="0" hangingPunct="0">
              <a:tabLst>
                <a:tab pos="1790700" algn="r"/>
                <a:tab pos="1879600" algn="l"/>
              </a:tabLst>
              <a:defRPr sz="2200">
                <a:solidFill>
                  <a:schemeClr val="tx1"/>
                </a:solidFill>
                <a:latin typeface="Arial" panose="020B0604020202020204" pitchFamily="34" charset="0"/>
              </a:defRPr>
            </a:lvl4pPr>
            <a:lvl5pPr eaLnBrk="0" hangingPunct="0">
              <a:tabLst>
                <a:tab pos="1790700" algn="r"/>
                <a:tab pos="1879600" algn="l"/>
              </a:tabLst>
              <a:defRPr sz="2200">
                <a:solidFill>
                  <a:schemeClr val="tx1"/>
                </a:solidFill>
                <a:latin typeface="Arial" panose="020B0604020202020204" pitchFamily="34" charset="0"/>
              </a:defRPr>
            </a:lvl5pPr>
            <a:lvl6pPr eaLnBrk="0" fontAlgn="base" hangingPunct="0">
              <a:spcBef>
                <a:spcPct val="0"/>
              </a:spcBef>
              <a:spcAft>
                <a:spcPct val="0"/>
              </a:spcAft>
              <a:tabLst>
                <a:tab pos="1790700" algn="r"/>
                <a:tab pos="1879600" algn="l"/>
              </a:tabLst>
              <a:defRPr sz="2200">
                <a:solidFill>
                  <a:schemeClr val="tx1"/>
                </a:solidFill>
                <a:latin typeface="Arial" panose="020B0604020202020204" pitchFamily="34" charset="0"/>
              </a:defRPr>
            </a:lvl6pPr>
            <a:lvl7pPr eaLnBrk="0" fontAlgn="base" hangingPunct="0">
              <a:spcBef>
                <a:spcPct val="0"/>
              </a:spcBef>
              <a:spcAft>
                <a:spcPct val="0"/>
              </a:spcAft>
              <a:tabLst>
                <a:tab pos="1790700" algn="r"/>
                <a:tab pos="1879600" algn="l"/>
              </a:tabLst>
              <a:defRPr sz="2200">
                <a:solidFill>
                  <a:schemeClr val="tx1"/>
                </a:solidFill>
                <a:latin typeface="Arial" panose="020B0604020202020204" pitchFamily="34" charset="0"/>
              </a:defRPr>
            </a:lvl7pPr>
            <a:lvl8pPr eaLnBrk="0" fontAlgn="base" hangingPunct="0">
              <a:spcBef>
                <a:spcPct val="0"/>
              </a:spcBef>
              <a:spcAft>
                <a:spcPct val="0"/>
              </a:spcAft>
              <a:tabLst>
                <a:tab pos="1790700" algn="r"/>
                <a:tab pos="1879600" algn="l"/>
              </a:tabLst>
              <a:defRPr sz="2200">
                <a:solidFill>
                  <a:schemeClr val="tx1"/>
                </a:solidFill>
                <a:latin typeface="Arial" panose="020B0604020202020204" pitchFamily="34" charset="0"/>
              </a:defRPr>
            </a:lvl8pPr>
            <a:lvl9pPr eaLnBrk="0" fontAlgn="base" hangingPunct="0">
              <a:spcBef>
                <a:spcPct val="0"/>
              </a:spcBef>
              <a:spcAft>
                <a:spcPct val="0"/>
              </a:spcAft>
              <a:tabLst>
                <a:tab pos="1790700" algn="r"/>
                <a:tab pos="1879600" algn="l"/>
              </a:tabLst>
              <a:defRPr sz="2200">
                <a:solidFill>
                  <a:schemeClr val="tx1"/>
                </a:solidFill>
                <a:latin typeface="Arial" panose="020B0604020202020204" pitchFamily="34" charset="0"/>
              </a:defRPr>
            </a:lvl9pPr>
          </a:lstStyle>
          <a:p>
            <a:pPr>
              <a:lnSpc>
                <a:spcPct val="90000"/>
              </a:lnSpc>
              <a:spcBef>
                <a:spcPct val="20000"/>
              </a:spcBef>
            </a:pPr>
            <a:r>
              <a:rPr lang="en-US" sz="2000" b="1" dirty="0">
                <a:ea typeface="ＭＳ Ｐゴシック" panose="020B0600070205080204" pitchFamily="34" charset="-128"/>
              </a:rPr>
              <a:t>	Earliest start =	Largest of the earliest finish times of</a:t>
            </a:r>
            <a:br>
              <a:rPr lang="en-US" sz="2000" b="1" dirty="0">
                <a:ea typeface="ＭＳ Ｐゴシック" panose="020B0600070205080204" pitchFamily="34" charset="-128"/>
              </a:rPr>
            </a:br>
            <a:r>
              <a:rPr lang="en-US" sz="2000" b="1" dirty="0">
                <a:ea typeface="ＭＳ Ｐゴシック" panose="020B0600070205080204" pitchFamily="34" charset="-128"/>
              </a:rPr>
              <a:t>		immediate predecessors</a:t>
            </a:r>
          </a:p>
          <a:p>
            <a:pPr>
              <a:lnSpc>
                <a:spcPct val="90000"/>
              </a:lnSpc>
              <a:spcBef>
                <a:spcPct val="20000"/>
              </a:spcBef>
            </a:pPr>
            <a:r>
              <a:rPr lang="en-US" sz="2000" b="1" dirty="0">
                <a:ea typeface="ＭＳ Ｐゴシック" panose="020B0600070205080204" pitchFamily="34" charset="-128"/>
              </a:rPr>
              <a:t>	ES =	Largest EF of immediate predecessors</a:t>
            </a:r>
          </a:p>
        </p:txBody>
      </p:sp>
    </p:spTree>
    <p:extLst>
      <p:ext uri="{BB962C8B-B14F-4D97-AF65-F5344CB8AC3E}">
        <p14:creationId xmlns="" xmlns:p14="http://schemas.microsoft.com/office/powerpoint/2010/main" val="2469231960"/>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gtEl>
                                        <p:attrNameLst>
                                          <p:attrName>style.visibility</p:attrName>
                                        </p:attrNameLst>
                                      </p:cBhvr>
                                      <p:to>
                                        <p:strVal val="visible"/>
                                      </p:to>
                                    </p:set>
                                    <p:animEffect transition="in" filter="strips(downRight)">
                                      <p:cBhvr>
                                        <p:cTn id="7" dur="1000"/>
                                        <p:tgtEl>
                                          <p:spTgt spid="117763"/>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1000"/>
                                        <p:tgtEl>
                                          <p:spTgt spid="2"/>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17770"/>
                                        </p:tgtEl>
                                        <p:attrNameLst>
                                          <p:attrName>style.visibility</p:attrName>
                                        </p:attrNameLst>
                                      </p:cBhvr>
                                      <p:to>
                                        <p:strVal val="visible"/>
                                      </p:to>
                                    </p:set>
                                    <p:animEffect transition="in" filter="strips(downRight)">
                                      <p:cBhvr>
                                        <p:cTn id="15" dur="1000"/>
                                        <p:tgtEl>
                                          <p:spTgt spid="117770"/>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17771"/>
                                        </p:tgtEl>
                                        <p:attrNameLst>
                                          <p:attrName>style.visibility</p:attrName>
                                        </p:attrNameLst>
                                      </p:cBhvr>
                                      <p:to>
                                        <p:strVal val="visible"/>
                                      </p:to>
                                    </p:set>
                                    <p:animEffect transition="in" filter="strips(downRight)">
                                      <p:cBhvr>
                                        <p:cTn id="19" dur="1000"/>
                                        <p:tgtEl>
                                          <p:spTgt spid="117771"/>
                                        </p:tgtEl>
                                      </p:cBhvr>
                                    </p:animEffect>
                                  </p:childTnLst>
                                </p:cTn>
                              </p:par>
                            </p:childTnLst>
                          </p:cTn>
                        </p:par>
                        <p:par>
                          <p:cTn id="20" fill="hold" nodeType="afterGroup">
                            <p:stCondLst>
                              <p:cond delay="8000"/>
                            </p:stCondLst>
                            <p:childTnLst>
                              <p:par>
                                <p:cTn id="21" presetID="18" presetClass="entr" presetSubtype="6" fill="hold" grpId="0" nodeType="afterEffect">
                                  <p:stCondLst>
                                    <p:cond delay="2000"/>
                                  </p:stCondLst>
                                  <p:childTnLst>
                                    <p:set>
                                      <p:cBhvr>
                                        <p:cTn id="22" dur="1" fill="hold">
                                          <p:stCondLst>
                                            <p:cond delay="0"/>
                                          </p:stCondLst>
                                        </p:cTn>
                                        <p:tgtEl>
                                          <p:spTgt spid="117772"/>
                                        </p:tgtEl>
                                        <p:attrNameLst>
                                          <p:attrName>style.visibility</p:attrName>
                                        </p:attrNameLst>
                                      </p:cBhvr>
                                      <p:to>
                                        <p:strVal val="visible"/>
                                      </p:to>
                                    </p:set>
                                    <p:animEffect transition="in" filter="strips(downRight)">
                                      <p:cBhvr>
                                        <p:cTn id="23" dur="1000"/>
                                        <p:tgtEl>
                                          <p:spTgt spid="117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p:bldP spid="117770" grpId="0"/>
      <p:bldP spid="117771" grpId="0"/>
      <p:bldP spid="117772"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p:cNvSpPr>
          <p:nvPr>
            <p:ph type="title" idx="4294967295"/>
          </p:nvPr>
        </p:nvSpPr>
        <p:spPr>
          <a:xfrm>
            <a:off x="107056" y="157956"/>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18787" name="Rectangle 3"/>
          <p:cNvSpPr>
            <a:spLocks noGrp="1"/>
          </p:cNvSpPr>
          <p:nvPr>
            <p:ph type="body" idx="4294967295"/>
          </p:nvPr>
        </p:nvSpPr>
        <p:spPr>
          <a:xfrm>
            <a:off x="1314450" y="1447800"/>
            <a:ext cx="6343650" cy="965200"/>
          </a:xfrm>
        </p:spPr>
        <p:txBody>
          <a:bodyPr/>
          <a:lstStyle/>
          <a:p>
            <a:r>
              <a:rPr lang="en-US" sz="2000" dirty="0">
                <a:latin typeface="Arial" panose="020B0604020202020204" pitchFamily="34" charset="0"/>
                <a:cs typeface="Arial" panose="020B0604020202020204" pitchFamily="34" charset="0"/>
              </a:rPr>
              <a:t>At the start of the project we set the time to zero</a:t>
            </a:r>
          </a:p>
          <a:p>
            <a:r>
              <a:rPr lang="en-US" sz="2000" dirty="0">
                <a:latin typeface="Arial" panose="020B0604020202020204" pitchFamily="34" charset="0"/>
                <a:cs typeface="Arial" panose="020B0604020202020204" pitchFamily="34" charset="0"/>
              </a:rPr>
              <a:t>Thus ES = 0 for both </a:t>
            </a:r>
            <a:r>
              <a:rPr lang="en-US" sz="2000" i="1" dirty="0">
                <a:latin typeface="Arial" panose="020B0604020202020204" pitchFamily="34" charset="0"/>
                <a:cs typeface="Arial" panose="020B0604020202020204" pitchFamily="34" charset="0"/>
              </a:rPr>
              <a:t>A</a:t>
            </a:r>
            <a:r>
              <a:rPr lang="en-US" sz="2000" dirty="0">
                <a:latin typeface="Arial" panose="020B0604020202020204" pitchFamily="34" charset="0"/>
                <a:cs typeface="Arial" panose="020B0604020202020204" pitchFamily="34" charset="0"/>
              </a:rPr>
              <a:t> and </a:t>
            </a:r>
            <a:r>
              <a:rPr lang="en-US" sz="2000" i="1" dirty="0">
                <a:latin typeface="Arial" panose="020B0604020202020204" pitchFamily="34" charset="0"/>
                <a:cs typeface="Arial" panose="020B0604020202020204" pitchFamily="34" charset="0"/>
              </a:rPr>
              <a:t>B</a:t>
            </a:r>
            <a:endParaRPr lang="en-US" sz="2000" dirty="0">
              <a:latin typeface="Arial" panose="020B0604020202020204" pitchFamily="34" charset="0"/>
              <a:cs typeface="Arial" panose="020B0604020202020204" pitchFamily="34" charset="0"/>
            </a:endParaRPr>
          </a:p>
        </p:txBody>
      </p:sp>
      <p:grpSp>
        <p:nvGrpSpPr>
          <p:cNvPr id="2" name="Group 4"/>
          <p:cNvGrpSpPr>
            <a:grpSpLocks/>
          </p:cNvGrpSpPr>
          <p:nvPr/>
        </p:nvGrpSpPr>
        <p:grpSpPr bwMode="auto">
          <a:xfrm>
            <a:off x="1978819" y="2936877"/>
            <a:ext cx="5876925" cy="2751138"/>
            <a:chOff x="702" y="1850"/>
            <a:chExt cx="4936" cy="1733"/>
          </a:xfrm>
        </p:grpSpPr>
        <p:sp>
          <p:nvSpPr>
            <p:cNvPr id="118789" name="Text Box 5"/>
            <p:cNvSpPr txBox="1">
              <a:spLocks noChangeArrowheads="1"/>
            </p:cNvSpPr>
            <p:nvPr/>
          </p:nvSpPr>
          <p:spPr bwMode="auto">
            <a:xfrm>
              <a:off x="702" y="2500"/>
              <a:ext cx="856" cy="430"/>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98000" tIns="154800" rIns="198000" bIns="154800">
              <a:spAutoFit/>
            </a:bodyPr>
            <a:lstStyle/>
            <a:p>
              <a:pPr eaLnBrk="0" hangingPunct="0"/>
              <a:r>
                <a:rPr lang="en-US" sz="2400" b="1">
                  <a:ea typeface="ＭＳ Ｐゴシック" panose="020B0600070205080204" pitchFamily="34" charset="-128"/>
                </a:rPr>
                <a:t>Start</a:t>
              </a:r>
            </a:p>
          </p:txBody>
        </p:sp>
        <p:sp>
          <p:nvSpPr>
            <p:cNvPr id="118790" name="Text Box 6"/>
            <p:cNvSpPr txBox="1">
              <a:spLocks noChangeArrowheads="1"/>
            </p:cNvSpPr>
            <p:nvPr/>
          </p:nvSpPr>
          <p:spPr bwMode="auto">
            <a:xfrm>
              <a:off x="2222" y="1850"/>
              <a:ext cx="3408" cy="662"/>
            </a:xfrm>
            <a:prstGeom prst="rect">
              <a:avLst/>
            </a:prstGeom>
            <a:solidFill>
              <a:schemeClr val="folHlink"/>
            </a:solidFill>
            <a:ln w="31750">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98000" tIns="154800" rIns="198000" bIns="154800">
              <a:spAutoFit/>
            </a:bodyPr>
            <a:lstStyle>
              <a:lvl1pPr eaLnBrk="0" hangingPunct="0">
                <a:tabLst>
                  <a:tab pos="622300" algn="ctr"/>
                  <a:tab pos="2057400" algn="r"/>
                  <a:tab pos="2159000" algn="l"/>
                </a:tabLst>
                <a:defRPr sz="2200">
                  <a:solidFill>
                    <a:schemeClr val="tx1"/>
                  </a:solidFill>
                  <a:latin typeface="Arial" panose="020B0604020202020204" pitchFamily="34" charset="0"/>
                </a:defRPr>
              </a:lvl1pPr>
              <a:lvl2pPr eaLnBrk="0" hangingPunct="0">
                <a:tabLst>
                  <a:tab pos="622300" algn="ctr"/>
                  <a:tab pos="2057400" algn="r"/>
                  <a:tab pos="2159000" algn="l"/>
                </a:tabLst>
                <a:defRPr sz="2200">
                  <a:solidFill>
                    <a:schemeClr val="tx1"/>
                  </a:solidFill>
                  <a:latin typeface="Arial" panose="020B0604020202020204" pitchFamily="34" charset="0"/>
                </a:defRPr>
              </a:lvl2pPr>
              <a:lvl3pPr eaLnBrk="0" hangingPunct="0">
                <a:tabLst>
                  <a:tab pos="622300" algn="ctr"/>
                  <a:tab pos="2057400" algn="r"/>
                  <a:tab pos="2159000" algn="l"/>
                </a:tabLst>
                <a:defRPr sz="2200">
                  <a:solidFill>
                    <a:schemeClr val="tx1"/>
                  </a:solidFill>
                  <a:latin typeface="Arial" panose="020B0604020202020204" pitchFamily="34" charset="0"/>
                </a:defRPr>
              </a:lvl3pPr>
              <a:lvl4pPr eaLnBrk="0" hangingPunct="0">
                <a:tabLst>
                  <a:tab pos="622300" algn="ctr"/>
                  <a:tab pos="2057400" algn="r"/>
                  <a:tab pos="2159000" algn="l"/>
                </a:tabLst>
                <a:defRPr sz="2200">
                  <a:solidFill>
                    <a:schemeClr val="tx1"/>
                  </a:solidFill>
                  <a:latin typeface="Arial" panose="020B0604020202020204" pitchFamily="34" charset="0"/>
                </a:defRPr>
              </a:lvl4pPr>
              <a:lvl5pPr eaLnBrk="0" hangingPunct="0">
                <a:tabLst>
                  <a:tab pos="622300" algn="ctr"/>
                  <a:tab pos="2057400" algn="r"/>
                  <a:tab pos="2159000" algn="l"/>
                </a:tabLst>
                <a:defRPr sz="2200">
                  <a:solidFill>
                    <a:schemeClr val="tx1"/>
                  </a:solidFill>
                  <a:latin typeface="Arial" panose="020B0604020202020204" pitchFamily="34" charset="0"/>
                </a:defRPr>
              </a:lvl5pPr>
              <a:lvl6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6pPr>
              <a:lvl7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7pPr>
              <a:lvl8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8pPr>
              <a:lvl9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9pPr>
            </a:lstStyle>
            <a:p>
              <a:r>
                <a:rPr lang="en-US" sz="2400" b="1">
                  <a:ea typeface="ＭＳ Ｐゴシック" panose="020B0600070205080204" pitchFamily="34" charset="-128"/>
                </a:rPr>
                <a:t>	</a:t>
              </a:r>
              <a:r>
                <a:rPr lang="en-US" sz="2400" b="1" i="1">
                  <a:ea typeface="ＭＳ Ｐゴシック" panose="020B0600070205080204" pitchFamily="34" charset="-128"/>
                </a:rPr>
                <a:t>A</a:t>
              </a:r>
              <a:r>
                <a:rPr lang="en-US" sz="2400" b="1">
                  <a:ea typeface="ＭＳ Ｐゴシック" panose="020B0600070205080204" pitchFamily="34" charset="-128"/>
                </a:rPr>
                <a:t>	</a:t>
              </a:r>
              <a:r>
                <a:rPr lang="en-US" sz="2400" b="1" i="1">
                  <a:latin typeface="Times New Roman" panose="02020603050405020304" pitchFamily="18" charset="0"/>
                  <a:ea typeface="ＭＳ Ｐゴシック" panose="020B0600070205080204" pitchFamily="34" charset="-128"/>
                </a:rPr>
                <a:t>t</a:t>
              </a:r>
              <a:r>
                <a:rPr lang="en-US" sz="2400" b="1">
                  <a:ea typeface="ＭＳ Ｐゴシック" panose="020B0600070205080204" pitchFamily="34" charset="-128"/>
                </a:rPr>
                <a:t>	= 2</a:t>
              </a:r>
            </a:p>
            <a:p>
              <a:r>
                <a:rPr lang="en-US" sz="2400" b="1">
                  <a:ea typeface="ＭＳ Ｐゴシック" panose="020B0600070205080204" pitchFamily="34" charset="-128"/>
                </a:rPr>
                <a:t>	ES = 0	EF	= 0 + 2 = 2</a:t>
              </a:r>
            </a:p>
          </p:txBody>
        </p:sp>
        <p:sp>
          <p:nvSpPr>
            <p:cNvPr id="118791" name="Text Box 7"/>
            <p:cNvSpPr txBox="1">
              <a:spLocks noChangeArrowheads="1"/>
            </p:cNvSpPr>
            <p:nvPr/>
          </p:nvSpPr>
          <p:spPr bwMode="auto">
            <a:xfrm>
              <a:off x="2230" y="2921"/>
              <a:ext cx="3408" cy="662"/>
            </a:xfrm>
            <a:prstGeom prst="rect">
              <a:avLst/>
            </a:prstGeom>
            <a:solidFill>
              <a:schemeClr val="folHlink"/>
            </a:solidFill>
            <a:ln w="31750">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98000" tIns="154800" rIns="198000" bIns="154800">
              <a:spAutoFit/>
            </a:bodyPr>
            <a:lstStyle>
              <a:lvl1pPr eaLnBrk="0" hangingPunct="0">
                <a:tabLst>
                  <a:tab pos="622300" algn="ctr"/>
                  <a:tab pos="2057400" algn="r"/>
                  <a:tab pos="2159000" algn="l"/>
                </a:tabLst>
                <a:defRPr sz="2200">
                  <a:solidFill>
                    <a:schemeClr val="tx1"/>
                  </a:solidFill>
                  <a:latin typeface="Arial" panose="020B0604020202020204" pitchFamily="34" charset="0"/>
                </a:defRPr>
              </a:lvl1pPr>
              <a:lvl2pPr eaLnBrk="0" hangingPunct="0">
                <a:tabLst>
                  <a:tab pos="622300" algn="ctr"/>
                  <a:tab pos="2057400" algn="r"/>
                  <a:tab pos="2159000" algn="l"/>
                </a:tabLst>
                <a:defRPr sz="2200">
                  <a:solidFill>
                    <a:schemeClr val="tx1"/>
                  </a:solidFill>
                  <a:latin typeface="Arial" panose="020B0604020202020204" pitchFamily="34" charset="0"/>
                </a:defRPr>
              </a:lvl2pPr>
              <a:lvl3pPr eaLnBrk="0" hangingPunct="0">
                <a:tabLst>
                  <a:tab pos="622300" algn="ctr"/>
                  <a:tab pos="2057400" algn="r"/>
                  <a:tab pos="2159000" algn="l"/>
                </a:tabLst>
                <a:defRPr sz="2200">
                  <a:solidFill>
                    <a:schemeClr val="tx1"/>
                  </a:solidFill>
                  <a:latin typeface="Arial" panose="020B0604020202020204" pitchFamily="34" charset="0"/>
                </a:defRPr>
              </a:lvl3pPr>
              <a:lvl4pPr eaLnBrk="0" hangingPunct="0">
                <a:tabLst>
                  <a:tab pos="622300" algn="ctr"/>
                  <a:tab pos="2057400" algn="r"/>
                  <a:tab pos="2159000" algn="l"/>
                </a:tabLst>
                <a:defRPr sz="2200">
                  <a:solidFill>
                    <a:schemeClr val="tx1"/>
                  </a:solidFill>
                  <a:latin typeface="Arial" panose="020B0604020202020204" pitchFamily="34" charset="0"/>
                </a:defRPr>
              </a:lvl4pPr>
              <a:lvl5pPr eaLnBrk="0" hangingPunct="0">
                <a:tabLst>
                  <a:tab pos="622300" algn="ctr"/>
                  <a:tab pos="2057400" algn="r"/>
                  <a:tab pos="2159000" algn="l"/>
                </a:tabLst>
                <a:defRPr sz="2200">
                  <a:solidFill>
                    <a:schemeClr val="tx1"/>
                  </a:solidFill>
                  <a:latin typeface="Arial" panose="020B0604020202020204" pitchFamily="34" charset="0"/>
                </a:defRPr>
              </a:lvl5pPr>
              <a:lvl6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6pPr>
              <a:lvl7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7pPr>
              <a:lvl8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8pPr>
              <a:lvl9pPr eaLnBrk="0" fontAlgn="base" hangingPunct="0">
                <a:spcBef>
                  <a:spcPct val="0"/>
                </a:spcBef>
                <a:spcAft>
                  <a:spcPct val="0"/>
                </a:spcAft>
                <a:tabLst>
                  <a:tab pos="622300" algn="ctr"/>
                  <a:tab pos="2057400" algn="r"/>
                  <a:tab pos="2159000" algn="l"/>
                </a:tabLst>
                <a:defRPr sz="2200">
                  <a:solidFill>
                    <a:schemeClr val="tx1"/>
                  </a:solidFill>
                  <a:latin typeface="Arial" panose="020B0604020202020204" pitchFamily="34" charset="0"/>
                </a:defRPr>
              </a:lvl9pPr>
            </a:lstStyle>
            <a:p>
              <a:r>
                <a:rPr lang="en-US" sz="2400" b="1">
                  <a:ea typeface="ＭＳ Ｐゴシック" panose="020B0600070205080204" pitchFamily="34" charset="-128"/>
                </a:rPr>
                <a:t>	</a:t>
              </a:r>
              <a:r>
                <a:rPr lang="en-US" sz="2400" b="1" i="1">
                  <a:ea typeface="ＭＳ Ｐゴシック" panose="020B0600070205080204" pitchFamily="34" charset="-128"/>
                </a:rPr>
                <a:t>B</a:t>
              </a:r>
              <a:r>
                <a:rPr lang="en-US" sz="2400" b="1">
                  <a:ea typeface="ＭＳ Ｐゴシック" panose="020B0600070205080204" pitchFamily="34" charset="-128"/>
                </a:rPr>
                <a:t>	</a:t>
              </a:r>
              <a:r>
                <a:rPr lang="en-US" sz="2400" b="1" i="1">
                  <a:latin typeface="Times New Roman" panose="02020603050405020304" pitchFamily="18" charset="0"/>
                  <a:ea typeface="ＭＳ Ｐゴシック" panose="020B0600070205080204" pitchFamily="34" charset="-128"/>
                </a:rPr>
                <a:t>t</a:t>
              </a:r>
              <a:r>
                <a:rPr lang="en-US" sz="2400" b="1">
                  <a:ea typeface="ＭＳ Ｐゴシック" panose="020B0600070205080204" pitchFamily="34" charset="-128"/>
                </a:rPr>
                <a:t>	= 3</a:t>
              </a:r>
            </a:p>
            <a:p>
              <a:r>
                <a:rPr lang="en-US" sz="2400" b="1">
                  <a:ea typeface="ＭＳ Ｐゴシック" panose="020B0600070205080204" pitchFamily="34" charset="-128"/>
                </a:rPr>
                <a:t>	ES = 0	EF	= 0 + 3 = 3</a:t>
              </a:r>
            </a:p>
          </p:txBody>
        </p:sp>
        <p:sp>
          <p:nvSpPr>
            <p:cNvPr id="118792" name="Line 8"/>
            <p:cNvSpPr>
              <a:spLocks noChangeShapeType="1"/>
            </p:cNvSpPr>
            <p:nvPr/>
          </p:nvSpPr>
          <p:spPr bwMode="auto">
            <a:xfrm flipV="1">
              <a:off x="1416" y="2176"/>
              <a:ext cx="800" cy="32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793" name="Line 9"/>
            <p:cNvSpPr>
              <a:spLocks noChangeShapeType="1"/>
            </p:cNvSpPr>
            <p:nvPr/>
          </p:nvSpPr>
          <p:spPr bwMode="auto">
            <a:xfrm>
              <a:off x="1408" y="2944"/>
              <a:ext cx="808" cy="304"/>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 xmlns:p14="http://schemas.microsoft.com/office/powerpoint/2010/main" val="3387751902"/>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8787"/>
                                        </p:tgtEl>
                                        <p:attrNameLst>
                                          <p:attrName>style.visibility</p:attrName>
                                        </p:attrNameLst>
                                      </p:cBhvr>
                                      <p:to>
                                        <p:strVal val="visible"/>
                                      </p:to>
                                    </p:set>
                                    <p:animEffect transition="in" filter="strips(downRight)">
                                      <p:cBhvr>
                                        <p:cTn id="7" dur="1000"/>
                                        <p:tgtEl>
                                          <p:spTgt spid="118787"/>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p:cNvSpPr>
          <p:nvPr>
            <p:ph type="title" idx="4294967295"/>
          </p:nvPr>
        </p:nvSpPr>
        <p:spPr>
          <a:xfrm>
            <a:off x="155972" y="95250"/>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19811" name="Rectangle 3"/>
          <p:cNvSpPr>
            <a:spLocks noGrp="1"/>
          </p:cNvSpPr>
          <p:nvPr>
            <p:ph type="body" idx="4294967295"/>
          </p:nvPr>
        </p:nvSpPr>
        <p:spPr>
          <a:xfrm>
            <a:off x="1387674" y="1365249"/>
            <a:ext cx="5829300" cy="482600"/>
          </a:xfrm>
        </p:spPr>
        <p:txBody>
          <a:bodyPr>
            <a:normAutofit/>
          </a:bodyPr>
          <a:lstStyle/>
          <a:p>
            <a:r>
              <a:rPr lang="en-US" sz="2400" dirty="0">
                <a:latin typeface="Arial" panose="020B0604020202020204" pitchFamily="34" charset="0"/>
                <a:cs typeface="Arial" panose="020B0604020202020204" pitchFamily="34" charset="0"/>
              </a:rPr>
              <a:t>General Foundry’s ES and EF times</a:t>
            </a:r>
          </a:p>
        </p:txBody>
      </p:sp>
      <p:grpSp>
        <p:nvGrpSpPr>
          <p:cNvPr id="2" name="Group 4"/>
          <p:cNvGrpSpPr>
            <a:grpSpLocks/>
          </p:cNvGrpSpPr>
          <p:nvPr/>
        </p:nvGrpSpPr>
        <p:grpSpPr bwMode="auto">
          <a:xfrm>
            <a:off x="1633537" y="2508250"/>
            <a:ext cx="5893595" cy="3057526"/>
            <a:chOff x="412" y="1460"/>
            <a:chExt cx="4950" cy="1926"/>
          </a:xfrm>
        </p:grpSpPr>
        <p:grpSp>
          <p:nvGrpSpPr>
            <p:cNvPr id="3" name="Group 5"/>
            <p:cNvGrpSpPr>
              <a:grpSpLocks/>
            </p:cNvGrpSpPr>
            <p:nvPr/>
          </p:nvGrpSpPr>
          <p:grpSpPr bwMode="auto">
            <a:xfrm>
              <a:off x="922" y="1460"/>
              <a:ext cx="803" cy="506"/>
              <a:chOff x="1174" y="1476"/>
              <a:chExt cx="803" cy="506"/>
            </a:xfrm>
          </p:grpSpPr>
          <p:sp>
            <p:nvSpPr>
              <p:cNvPr id="119814" name="Rectangle 6"/>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5" name="Text Box 7"/>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A</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0	2</a:t>
                </a:r>
              </a:p>
              <a:p>
                <a:pPr>
                  <a:lnSpc>
                    <a:spcPct val="110000"/>
                  </a:lnSpc>
                </a:pPr>
                <a:r>
                  <a:rPr lang="en-US" sz="1400" b="1">
                    <a:ea typeface="ＭＳ Ｐゴシック" panose="020B0600070205080204" pitchFamily="34" charset="-128"/>
                  </a:rPr>
                  <a:t>	</a:t>
                </a:r>
              </a:p>
            </p:txBody>
          </p:sp>
          <p:sp>
            <p:nvSpPr>
              <p:cNvPr id="119816" name="Rectangle 8"/>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7" name="Line 9"/>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18" name="Line 10"/>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 name="Group 11"/>
            <p:cNvGrpSpPr>
              <a:grpSpLocks/>
            </p:cNvGrpSpPr>
            <p:nvPr/>
          </p:nvGrpSpPr>
          <p:grpSpPr bwMode="auto">
            <a:xfrm>
              <a:off x="2094" y="1460"/>
              <a:ext cx="803" cy="506"/>
              <a:chOff x="1174" y="1476"/>
              <a:chExt cx="803" cy="506"/>
            </a:xfrm>
          </p:grpSpPr>
          <p:sp>
            <p:nvSpPr>
              <p:cNvPr id="119820" name="Rectangle 12"/>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21" name="Text Box 13"/>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C</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2	4</a:t>
                </a:r>
              </a:p>
              <a:p>
                <a:pPr>
                  <a:lnSpc>
                    <a:spcPct val="110000"/>
                  </a:lnSpc>
                </a:pPr>
                <a:r>
                  <a:rPr lang="en-US" sz="1400" b="1">
                    <a:ea typeface="ＭＳ Ｐゴシック" panose="020B0600070205080204" pitchFamily="34" charset="-128"/>
                  </a:rPr>
                  <a:t>	</a:t>
                </a:r>
              </a:p>
            </p:txBody>
          </p:sp>
          <p:sp>
            <p:nvSpPr>
              <p:cNvPr id="119822" name="Rectangle 14"/>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23" name="Line 15"/>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24" name="Line 16"/>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 name="Group 17"/>
            <p:cNvGrpSpPr>
              <a:grpSpLocks/>
            </p:cNvGrpSpPr>
            <p:nvPr/>
          </p:nvGrpSpPr>
          <p:grpSpPr bwMode="auto">
            <a:xfrm>
              <a:off x="3858" y="2170"/>
              <a:ext cx="803" cy="506"/>
              <a:chOff x="1174" y="1476"/>
              <a:chExt cx="803" cy="506"/>
            </a:xfrm>
          </p:grpSpPr>
          <p:sp>
            <p:nvSpPr>
              <p:cNvPr id="119826" name="Rectangle 18"/>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27" name="Text Box 19"/>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H</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13	15</a:t>
                </a:r>
              </a:p>
              <a:p>
                <a:pPr>
                  <a:lnSpc>
                    <a:spcPct val="110000"/>
                  </a:lnSpc>
                </a:pPr>
                <a:r>
                  <a:rPr lang="en-US" sz="1400" b="1">
                    <a:ea typeface="ＭＳ Ｐゴシック" panose="020B0600070205080204" pitchFamily="34" charset="-128"/>
                  </a:rPr>
                  <a:t>	</a:t>
                </a:r>
              </a:p>
            </p:txBody>
          </p:sp>
          <p:sp>
            <p:nvSpPr>
              <p:cNvPr id="119828" name="Rectangle 20"/>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29" name="Line 21"/>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30" name="Line 22"/>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6" name="Group 23"/>
            <p:cNvGrpSpPr>
              <a:grpSpLocks/>
            </p:cNvGrpSpPr>
            <p:nvPr/>
          </p:nvGrpSpPr>
          <p:grpSpPr bwMode="auto">
            <a:xfrm>
              <a:off x="2686" y="2170"/>
              <a:ext cx="803" cy="506"/>
              <a:chOff x="1174" y="1476"/>
              <a:chExt cx="803" cy="506"/>
            </a:xfrm>
          </p:grpSpPr>
          <p:sp>
            <p:nvSpPr>
              <p:cNvPr id="119832" name="Rectangle 24"/>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33" name="Text Box 25"/>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E</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4	8</a:t>
                </a:r>
              </a:p>
              <a:p>
                <a:pPr>
                  <a:lnSpc>
                    <a:spcPct val="110000"/>
                  </a:lnSpc>
                </a:pPr>
                <a:r>
                  <a:rPr lang="en-US" sz="1400" b="1">
                    <a:ea typeface="ＭＳ Ｐゴシック" panose="020B0600070205080204" pitchFamily="34" charset="-128"/>
                  </a:rPr>
                  <a:t>	</a:t>
                </a:r>
              </a:p>
            </p:txBody>
          </p:sp>
          <p:sp>
            <p:nvSpPr>
              <p:cNvPr id="119834" name="Rectangle 26"/>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35" name="Line 27"/>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36" name="Line 28"/>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 name="Group 29"/>
            <p:cNvGrpSpPr>
              <a:grpSpLocks/>
            </p:cNvGrpSpPr>
            <p:nvPr/>
          </p:nvGrpSpPr>
          <p:grpSpPr bwMode="auto">
            <a:xfrm>
              <a:off x="922" y="2880"/>
              <a:ext cx="803" cy="506"/>
              <a:chOff x="1174" y="1476"/>
              <a:chExt cx="803" cy="506"/>
            </a:xfrm>
          </p:grpSpPr>
          <p:sp>
            <p:nvSpPr>
              <p:cNvPr id="119838" name="Rectangle 30"/>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39" name="Text Box 31"/>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B</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0	3</a:t>
                </a:r>
              </a:p>
              <a:p>
                <a:pPr>
                  <a:lnSpc>
                    <a:spcPct val="110000"/>
                  </a:lnSpc>
                </a:pPr>
                <a:r>
                  <a:rPr lang="en-US" sz="1400" b="1">
                    <a:ea typeface="ＭＳ Ｐゴシック" panose="020B0600070205080204" pitchFamily="34" charset="-128"/>
                  </a:rPr>
                  <a:t>	</a:t>
                </a:r>
              </a:p>
            </p:txBody>
          </p:sp>
          <p:sp>
            <p:nvSpPr>
              <p:cNvPr id="119840" name="Rectangle 32"/>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41" name="Line 33"/>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42" name="Line 34"/>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 name="Group 35"/>
            <p:cNvGrpSpPr>
              <a:grpSpLocks/>
            </p:cNvGrpSpPr>
            <p:nvPr/>
          </p:nvGrpSpPr>
          <p:grpSpPr bwMode="auto">
            <a:xfrm>
              <a:off x="2094" y="2880"/>
              <a:ext cx="803" cy="506"/>
              <a:chOff x="1174" y="1476"/>
              <a:chExt cx="803" cy="506"/>
            </a:xfrm>
          </p:grpSpPr>
          <p:sp>
            <p:nvSpPr>
              <p:cNvPr id="119844" name="Rectangle 36"/>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45" name="Text Box 37"/>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D</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3	7</a:t>
                </a:r>
              </a:p>
              <a:p>
                <a:pPr>
                  <a:lnSpc>
                    <a:spcPct val="110000"/>
                  </a:lnSpc>
                </a:pPr>
                <a:r>
                  <a:rPr lang="en-US" sz="1400" b="1">
                    <a:ea typeface="ＭＳ Ｐゴシック" panose="020B0600070205080204" pitchFamily="34" charset="-128"/>
                  </a:rPr>
                  <a:t>	</a:t>
                </a:r>
              </a:p>
            </p:txBody>
          </p:sp>
          <p:sp>
            <p:nvSpPr>
              <p:cNvPr id="119846" name="Rectangle 38"/>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47" name="Line 39"/>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48" name="Line 40"/>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9" name="Group 41"/>
            <p:cNvGrpSpPr>
              <a:grpSpLocks/>
            </p:cNvGrpSpPr>
            <p:nvPr/>
          </p:nvGrpSpPr>
          <p:grpSpPr bwMode="auto">
            <a:xfrm>
              <a:off x="3266" y="2880"/>
              <a:ext cx="803" cy="506"/>
              <a:chOff x="1174" y="1476"/>
              <a:chExt cx="803" cy="506"/>
            </a:xfrm>
          </p:grpSpPr>
          <p:sp>
            <p:nvSpPr>
              <p:cNvPr id="119850" name="Rectangle 42"/>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51" name="Text Box 43"/>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G</a:t>
                </a:r>
                <a:r>
                  <a:rPr lang="en-US" sz="1400" b="1">
                    <a:ea typeface="ＭＳ Ｐゴシック" panose="020B0600070205080204" pitchFamily="34" charset="-128"/>
                  </a:rPr>
                  <a:t>	5</a:t>
                </a:r>
              </a:p>
              <a:p>
                <a:pPr>
                  <a:lnSpc>
                    <a:spcPct val="110000"/>
                  </a:lnSpc>
                </a:pPr>
                <a:r>
                  <a:rPr lang="en-US" sz="1400" b="1">
                    <a:ea typeface="ＭＳ Ｐゴシック" panose="020B0600070205080204" pitchFamily="34" charset="-128"/>
                  </a:rPr>
                  <a:t>	8	13</a:t>
                </a:r>
              </a:p>
              <a:p>
                <a:pPr>
                  <a:lnSpc>
                    <a:spcPct val="110000"/>
                  </a:lnSpc>
                </a:pPr>
                <a:r>
                  <a:rPr lang="en-US" sz="1400" b="1">
                    <a:ea typeface="ＭＳ Ｐゴシック" panose="020B0600070205080204" pitchFamily="34" charset="-128"/>
                  </a:rPr>
                  <a:t>	</a:t>
                </a:r>
              </a:p>
            </p:txBody>
          </p:sp>
          <p:sp>
            <p:nvSpPr>
              <p:cNvPr id="119852" name="Rectangle 44"/>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53" name="Line 45"/>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54" name="Line 46"/>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 name="Group 47"/>
            <p:cNvGrpSpPr>
              <a:grpSpLocks/>
            </p:cNvGrpSpPr>
            <p:nvPr/>
          </p:nvGrpSpPr>
          <p:grpSpPr bwMode="auto">
            <a:xfrm>
              <a:off x="3266" y="1460"/>
              <a:ext cx="803" cy="506"/>
              <a:chOff x="1174" y="1476"/>
              <a:chExt cx="803" cy="506"/>
            </a:xfrm>
          </p:grpSpPr>
          <p:sp>
            <p:nvSpPr>
              <p:cNvPr id="119856" name="Rectangle 48"/>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57" name="Text Box 49"/>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F</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4	7</a:t>
                </a:r>
              </a:p>
              <a:p>
                <a:pPr>
                  <a:lnSpc>
                    <a:spcPct val="110000"/>
                  </a:lnSpc>
                </a:pPr>
                <a:r>
                  <a:rPr lang="en-US" sz="1400" b="1">
                    <a:ea typeface="ＭＳ Ｐゴシック" panose="020B0600070205080204" pitchFamily="34" charset="-128"/>
                  </a:rPr>
                  <a:t>	</a:t>
                </a:r>
              </a:p>
            </p:txBody>
          </p:sp>
          <p:sp>
            <p:nvSpPr>
              <p:cNvPr id="119858" name="Rectangle 50"/>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59" name="Line 51"/>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0" name="Line 52"/>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9861" name="Text Box 53"/>
            <p:cNvSpPr txBox="1">
              <a:spLocks noChangeArrowheads="1"/>
            </p:cNvSpPr>
            <p:nvPr/>
          </p:nvSpPr>
          <p:spPr bwMode="auto">
            <a:xfrm>
              <a:off x="412" y="2314"/>
              <a:ext cx="458"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Start</a:t>
              </a:r>
            </a:p>
          </p:txBody>
        </p:sp>
        <p:sp>
          <p:nvSpPr>
            <p:cNvPr id="119862" name="Text Box 54"/>
            <p:cNvSpPr txBox="1">
              <a:spLocks noChangeArrowheads="1"/>
            </p:cNvSpPr>
            <p:nvPr/>
          </p:nvSpPr>
          <p:spPr bwMode="auto">
            <a:xfrm>
              <a:off x="4841" y="2314"/>
              <a:ext cx="521"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Finish</a:t>
              </a:r>
            </a:p>
          </p:txBody>
        </p:sp>
        <p:sp>
          <p:nvSpPr>
            <p:cNvPr id="119863" name="Line 55"/>
            <p:cNvSpPr>
              <a:spLocks noChangeShapeType="1"/>
            </p:cNvSpPr>
            <p:nvPr/>
          </p:nvSpPr>
          <p:spPr bwMode="auto">
            <a:xfrm flipV="1">
              <a:off x="640" y="1944"/>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4" name="Line 56"/>
            <p:cNvSpPr>
              <a:spLocks noChangeShapeType="1"/>
            </p:cNvSpPr>
            <p:nvPr/>
          </p:nvSpPr>
          <p:spPr bwMode="auto">
            <a:xfrm>
              <a:off x="632" y="2528"/>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5" name="Line 57"/>
            <p:cNvSpPr>
              <a:spLocks noChangeShapeType="1"/>
            </p:cNvSpPr>
            <p:nvPr/>
          </p:nvSpPr>
          <p:spPr bwMode="auto">
            <a:xfrm>
              <a:off x="1720" y="169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6" name="Line 58"/>
            <p:cNvSpPr>
              <a:spLocks noChangeShapeType="1"/>
            </p:cNvSpPr>
            <p:nvPr/>
          </p:nvSpPr>
          <p:spPr bwMode="auto">
            <a:xfrm>
              <a:off x="2896" y="1720"/>
              <a:ext cx="36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7" name="Line 59"/>
            <p:cNvSpPr>
              <a:spLocks noChangeShapeType="1"/>
            </p:cNvSpPr>
            <p:nvPr/>
          </p:nvSpPr>
          <p:spPr bwMode="auto">
            <a:xfrm>
              <a:off x="4656" y="2424"/>
              <a:ext cx="20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8" name="Line 60"/>
            <p:cNvSpPr>
              <a:spLocks noChangeShapeType="1"/>
            </p:cNvSpPr>
            <p:nvPr/>
          </p:nvSpPr>
          <p:spPr bwMode="auto">
            <a:xfrm>
              <a:off x="2888" y="3128"/>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69" name="Line 61"/>
            <p:cNvSpPr>
              <a:spLocks noChangeShapeType="1"/>
            </p:cNvSpPr>
            <p:nvPr/>
          </p:nvSpPr>
          <p:spPr bwMode="auto">
            <a:xfrm>
              <a:off x="1728" y="313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70" name="Line 62"/>
            <p:cNvSpPr>
              <a:spLocks noChangeShapeType="1"/>
            </p:cNvSpPr>
            <p:nvPr/>
          </p:nvSpPr>
          <p:spPr bwMode="auto">
            <a:xfrm>
              <a:off x="2696" y="1952"/>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71" name="Line 63"/>
            <p:cNvSpPr>
              <a:spLocks noChangeShapeType="1"/>
            </p:cNvSpPr>
            <p:nvPr/>
          </p:nvSpPr>
          <p:spPr bwMode="auto">
            <a:xfrm>
              <a:off x="3280" y="265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72" name="Line 64"/>
            <p:cNvSpPr>
              <a:spLocks noChangeShapeType="1"/>
            </p:cNvSpPr>
            <p:nvPr/>
          </p:nvSpPr>
          <p:spPr bwMode="auto">
            <a:xfrm>
              <a:off x="4064" y="1944"/>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73" name="Line 65"/>
            <p:cNvSpPr>
              <a:spLocks noChangeShapeType="1"/>
            </p:cNvSpPr>
            <p:nvPr/>
          </p:nvSpPr>
          <p:spPr bwMode="auto">
            <a:xfrm flipV="1">
              <a:off x="3672" y="265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9874" name="Text Box 66"/>
          <p:cNvSpPr txBox="1">
            <a:spLocks noChangeArrowheads="1"/>
          </p:cNvSpPr>
          <p:nvPr/>
        </p:nvSpPr>
        <p:spPr bwMode="auto">
          <a:xfrm>
            <a:off x="1569245" y="5826125"/>
            <a:ext cx="112492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Figure 13.4</a:t>
            </a:r>
          </a:p>
        </p:txBody>
      </p:sp>
    </p:spTree>
    <p:extLst>
      <p:ext uri="{BB962C8B-B14F-4D97-AF65-F5344CB8AC3E}">
        <p14:creationId xmlns="" xmlns:p14="http://schemas.microsoft.com/office/powerpoint/2010/main" val="364831715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9811"/>
                                        </p:tgtEl>
                                        <p:attrNameLst>
                                          <p:attrName>style.visibility</p:attrName>
                                        </p:attrNameLst>
                                      </p:cBhvr>
                                      <p:to>
                                        <p:strVal val="visible"/>
                                      </p:to>
                                    </p:set>
                                    <p:animEffect transition="in" filter="strips(downRight)">
                                      <p:cBhvr>
                                        <p:cTn id="7" dur="1000"/>
                                        <p:tgtEl>
                                          <p:spTgt spid="11981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19874"/>
                                        </p:tgtEl>
                                        <p:attrNameLst>
                                          <p:attrName>style.visibility</p:attrName>
                                        </p:attrNameLst>
                                      </p:cBhvr>
                                      <p:to>
                                        <p:strVal val="visible"/>
                                      </p:to>
                                    </p:set>
                                    <p:animEffect transition="in" filter="wipe(left)">
                                      <p:cBhvr>
                                        <p:cTn id="15" dur="1000"/>
                                        <p:tgtEl>
                                          <p:spTgt spid="119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p:bldP spid="11987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Rectangle 2"/>
          <p:cNvSpPr>
            <a:spLocks noGrp="1"/>
          </p:cNvSpPr>
          <p:nvPr>
            <p:ph type="title" idx="4294967295"/>
          </p:nvPr>
        </p:nvSpPr>
        <p:spPr>
          <a:xfrm>
            <a:off x="180975" y="122239"/>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20835" name="Rectangle 3"/>
          <p:cNvSpPr>
            <a:spLocks noGrp="1"/>
          </p:cNvSpPr>
          <p:nvPr>
            <p:ph type="body" idx="4294967295"/>
          </p:nvPr>
        </p:nvSpPr>
        <p:spPr>
          <a:xfrm>
            <a:off x="1371600" y="1066800"/>
            <a:ext cx="6343650" cy="727075"/>
          </a:xfrm>
        </p:spPr>
        <p:txBody>
          <a:bodyPr/>
          <a:lstStyle/>
          <a:p>
            <a:r>
              <a:rPr lang="en-US" sz="2000" dirty="0"/>
              <a:t>Latest times are computed as</a:t>
            </a:r>
          </a:p>
        </p:txBody>
      </p:sp>
      <p:sp>
        <p:nvSpPr>
          <p:cNvPr id="120836" name="Text Box 4"/>
          <p:cNvSpPr txBox="1">
            <a:spLocks noChangeArrowheads="1"/>
          </p:cNvSpPr>
          <p:nvPr/>
        </p:nvSpPr>
        <p:spPr bwMode="auto">
          <a:xfrm>
            <a:off x="2140745" y="1897063"/>
            <a:ext cx="4975622" cy="18281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2870200" indent="-2870200" eaLnBrk="0" hangingPunct="0">
              <a:tabLst>
                <a:tab pos="2692400" algn="r"/>
                <a:tab pos="2781300" algn="l"/>
              </a:tabLst>
              <a:defRPr sz="2200">
                <a:solidFill>
                  <a:schemeClr val="tx1"/>
                </a:solidFill>
                <a:latin typeface="Arial" panose="020B0604020202020204" pitchFamily="34" charset="0"/>
              </a:defRPr>
            </a:lvl1pPr>
            <a:lvl2pPr marL="4217988" eaLnBrk="0" hangingPunct="0">
              <a:tabLst>
                <a:tab pos="2692400" algn="r"/>
                <a:tab pos="2781300" algn="l"/>
              </a:tabLst>
              <a:defRPr sz="2200">
                <a:solidFill>
                  <a:schemeClr val="tx1"/>
                </a:solidFill>
                <a:latin typeface="Arial" panose="020B0604020202020204" pitchFamily="34" charset="0"/>
              </a:defRPr>
            </a:lvl2pPr>
            <a:lvl3pPr marL="4397375" eaLnBrk="0" hangingPunct="0">
              <a:tabLst>
                <a:tab pos="2692400" algn="r"/>
                <a:tab pos="2781300" algn="l"/>
              </a:tabLst>
              <a:defRPr sz="2200">
                <a:solidFill>
                  <a:schemeClr val="tx1"/>
                </a:solidFill>
                <a:latin typeface="Arial" panose="020B0604020202020204" pitchFamily="34" charset="0"/>
              </a:defRPr>
            </a:lvl3pPr>
            <a:lvl4pPr marL="4576763" eaLnBrk="0" hangingPunct="0">
              <a:tabLst>
                <a:tab pos="2692400" algn="r"/>
                <a:tab pos="2781300" algn="l"/>
              </a:tabLst>
              <a:defRPr sz="2200">
                <a:solidFill>
                  <a:schemeClr val="tx1"/>
                </a:solidFill>
                <a:latin typeface="Arial" panose="020B0604020202020204" pitchFamily="34" charset="0"/>
              </a:defRPr>
            </a:lvl4pPr>
            <a:lvl5pPr marL="4756150" eaLnBrk="0" hangingPunct="0">
              <a:tabLst>
                <a:tab pos="2692400" algn="r"/>
                <a:tab pos="2781300" algn="l"/>
              </a:tabLst>
              <a:defRPr sz="2200">
                <a:solidFill>
                  <a:schemeClr val="tx1"/>
                </a:solidFill>
                <a:latin typeface="Arial" panose="020B0604020202020204" pitchFamily="34" charset="0"/>
              </a:defRPr>
            </a:lvl5pPr>
            <a:lvl6pPr marL="5213350" eaLnBrk="0" fontAlgn="base" hangingPunct="0">
              <a:spcBef>
                <a:spcPct val="0"/>
              </a:spcBef>
              <a:spcAft>
                <a:spcPct val="0"/>
              </a:spcAft>
              <a:tabLst>
                <a:tab pos="2692400" algn="r"/>
                <a:tab pos="2781300" algn="l"/>
              </a:tabLst>
              <a:defRPr sz="2200">
                <a:solidFill>
                  <a:schemeClr val="tx1"/>
                </a:solidFill>
                <a:latin typeface="Arial" panose="020B0604020202020204" pitchFamily="34" charset="0"/>
              </a:defRPr>
            </a:lvl6pPr>
            <a:lvl7pPr marL="5670550" eaLnBrk="0" fontAlgn="base" hangingPunct="0">
              <a:spcBef>
                <a:spcPct val="0"/>
              </a:spcBef>
              <a:spcAft>
                <a:spcPct val="0"/>
              </a:spcAft>
              <a:tabLst>
                <a:tab pos="2692400" algn="r"/>
                <a:tab pos="2781300" algn="l"/>
              </a:tabLst>
              <a:defRPr sz="2200">
                <a:solidFill>
                  <a:schemeClr val="tx1"/>
                </a:solidFill>
                <a:latin typeface="Arial" panose="020B0604020202020204" pitchFamily="34" charset="0"/>
              </a:defRPr>
            </a:lvl7pPr>
            <a:lvl8pPr marL="6127750" eaLnBrk="0" fontAlgn="base" hangingPunct="0">
              <a:spcBef>
                <a:spcPct val="0"/>
              </a:spcBef>
              <a:spcAft>
                <a:spcPct val="0"/>
              </a:spcAft>
              <a:tabLst>
                <a:tab pos="2692400" algn="r"/>
                <a:tab pos="2781300" algn="l"/>
              </a:tabLst>
              <a:defRPr sz="2200">
                <a:solidFill>
                  <a:schemeClr val="tx1"/>
                </a:solidFill>
                <a:latin typeface="Arial" panose="020B0604020202020204" pitchFamily="34" charset="0"/>
              </a:defRPr>
            </a:lvl8pPr>
            <a:lvl9pPr marL="6584950" eaLnBrk="0" fontAlgn="base" hangingPunct="0">
              <a:spcBef>
                <a:spcPct val="0"/>
              </a:spcBef>
              <a:spcAft>
                <a:spcPct val="0"/>
              </a:spcAft>
              <a:tabLst>
                <a:tab pos="2692400" algn="r"/>
                <a:tab pos="2781300" algn="l"/>
              </a:tabLst>
              <a:defRPr sz="2200">
                <a:solidFill>
                  <a:schemeClr val="tx1"/>
                </a:solidFill>
                <a:latin typeface="Arial" panose="020B0604020202020204" pitchFamily="34" charset="0"/>
              </a:defRPr>
            </a:lvl9pPr>
          </a:lstStyle>
          <a:p>
            <a:pPr>
              <a:lnSpc>
                <a:spcPct val="90000"/>
              </a:lnSpc>
              <a:spcBef>
                <a:spcPct val="20000"/>
              </a:spcBef>
            </a:pPr>
            <a:r>
              <a:rPr lang="en-US" sz="2400" b="1">
                <a:ea typeface="ＭＳ Ｐゴシック" panose="020B0600070205080204" pitchFamily="34" charset="-128"/>
              </a:rPr>
              <a:t>	Latest start time =	Latest finish time </a:t>
            </a:r>
            <a:br>
              <a:rPr lang="en-US" sz="2400" b="1">
                <a:ea typeface="ＭＳ Ｐゴシック" panose="020B0600070205080204" pitchFamily="34" charset="-128"/>
              </a:rPr>
            </a:br>
            <a:r>
              <a:rPr lang="en-US" sz="2400" b="1">
                <a:ea typeface="ＭＳ Ｐゴシック" panose="020B0600070205080204" pitchFamily="34" charset="-128"/>
                <a:cs typeface="Arial" panose="020B0604020202020204" pitchFamily="34" charset="0"/>
              </a:rPr>
              <a:t>–</a:t>
            </a:r>
            <a:r>
              <a:rPr lang="en-US" sz="2400" b="1">
                <a:ea typeface="ＭＳ Ｐゴシック" panose="020B0600070205080204" pitchFamily="34" charset="-128"/>
              </a:rPr>
              <a:t> Expected activity time</a:t>
            </a:r>
          </a:p>
          <a:p>
            <a:pPr>
              <a:lnSpc>
                <a:spcPct val="90000"/>
              </a:lnSpc>
              <a:spcBef>
                <a:spcPct val="20000"/>
              </a:spcBef>
            </a:pPr>
            <a:r>
              <a:rPr lang="en-US" sz="2400" b="1">
                <a:ea typeface="ＭＳ Ｐゴシック" panose="020B0600070205080204" pitchFamily="34" charset="-128"/>
              </a:rPr>
              <a:t>	LS =	LF – </a:t>
            </a:r>
            <a:r>
              <a:rPr lang="en-US" sz="2400" b="1" i="1">
                <a:latin typeface="Times New Roman" panose="02020603050405020304" pitchFamily="18" charset="0"/>
                <a:ea typeface="ＭＳ Ｐゴシック" panose="020B0600070205080204" pitchFamily="34" charset="-128"/>
              </a:rPr>
              <a:t>t</a:t>
            </a:r>
            <a:endParaRPr lang="en-US" sz="2400" b="1">
              <a:ea typeface="ＭＳ Ｐゴシック" panose="020B0600070205080204" pitchFamily="34" charset="-128"/>
            </a:endParaRPr>
          </a:p>
        </p:txBody>
      </p:sp>
      <p:sp>
        <p:nvSpPr>
          <p:cNvPr id="120837" name="Text Box 5"/>
          <p:cNvSpPr txBox="1">
            <a:spLocks noChangeArrowheads="1"/>
          </p:cNvSpPr>
          <p:nvPr/>
        </p:nvSpPr>
        <p:spPr bwMode="auto">
          <a:xfrm>
            <a:off x="1295400" y="3581400"/>
            <a:ext cx="7848600" cy="14957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2781300" algn="r"/>
                <a:tab pos="2870200" algn="l"/>
              </a:tabLst>
              <a:defRPr sz="2200">
                <a:solidFill>
                  <a:schemeClr val="tx1"/>
                </a:solidFill>
                <a:latin typeface="Arial" panose="020B0604020202020204" pitchFamily="34" charset="0"/>
              </a:defRPr>
            </a:lvl1pPr>
            <a:lvl2pPr eaLnBrk="0" hangingPunct="0">
              <a:tabLst>
                <a:tab pos="2781300" algn="r"/>
                <a:tab pos="2870200" algn="l"/>
              </a:tabLst>
              <a:defRPr sz="2200">
                <a:solidFill>
                  <a:schemeClr val="tx1"/>
                </a:solidFill>
                <a:latin typeface="Arial" panose="020B0604020202020204" pitchFamily="34" charset="0"/>
              </a:defRPr>
            </a:lvl2pPr>
            <a:lvl3pPr eaLnBrk="0" hangingPunct="0">
              <a:tabLst>
                <a:tab pos="2781300" algn="r"/>
                <a:tab pos="2870200" algn="l"/>
              </a:tabLst>
              <a:defRPr sz="2200">
                <a:solidFill>
                  <a:schemeClr val="tx1"/>
                </a:solidFill>
                <a:latin typeface="Arial" panose="020B0604020202020204" pitchFamily="34" charset="0"/>
              </a:defRPr>
            </a:lvl3pPr>
            <a:lvl4pPr eaLnBrk="0" hangingPunct="0">
              <a:tabLst>
                <a:tab pos="2781300" algn="r"/>
                <a:tab pos="2870200" algn="l"/>
              </a:tabLst>
              <a:defRPr sz="2200">
                <a:solidFill>
                  <a:schemeClr val="tx1"/>
                </a:solidFill>
                <a:latin typeface="Arial" panose="020B0604020202020204" pitchFamily="34" charset="0"/>
              </a:defRPr>
            </a:lvl4pPr>
            <a:lvl5pPr eaLnBrk="0" hangingPunct="0">
              <a:tabLst>
                <a:tab pos="2781300" algn="r"/>
                <a:tab pos="2870200" algn="l"/>
              </a:tabLst>
              <a:defRPr sz="2200">
                <a:solidFill>
                  <a:schemeClr val="tx1"/>
                </a:solidFill>
                <a:latin typeface="Arial" panose="020B0604020202020204" pitchFamily="34" charset="0"/>
              </a:defRPr>
            </a:lvl5pPr>
            <a:lvl6pPr eaLnBrk="0" fontAlgn="base" hangingPunct="0">
              <a:spcBef>
                <a:spcPct val="0"/>
              </a:spcBef>
              <a:spcAft>
                <a:spcPct val="0"/>
              </a:spcAft>
              <a:tabLst>
                <a:tab pos="2781300" algn="r"/>
                <a:tab pos="2870200" algn="l"/>
              </a:tabLst>
              <a:defRPr sz="2200">
                <a:solidFill>
                  <a:schemeClr val="tx1"/>
                </a:solidFill>
                <a:latin typeface="Arial" panose="020B0604020202020204" pitchFamily="34" charset="0"/>
              </a:defRPr>
            </a:lvl6pPr>
            <a:lvl7pPr eaLnBrk="0" fontAlgn="base" hangingPunct="0">
              <a:spcBef>
                <a:spcPct val="0"/>
              </a:spcBef>
              <a:spcAft>
                <a:spcPct val="0"/>
              </a:spcAft>
              <a:tabLst>
                <a:tab pos="2781300" algn="r"/>
                <a:tab pos="2870200" algn="l"/>
              </a:tabLst>
              <a:defRPr sz="2200">
                <a:solidFill>
                  <a:schemeClr val="tx1"/>
                </a:solidFill>
                <a:latin typeface="Arial" panose="020B0604020202020204" pitchFamily="34" charset="0"/>
              </a:defRPr>
            </a:lvl7pPr>
            <a:lvl8pPr eaLnBrk="0" fontAlgn="base" hangingPunct="0">
              <a:spcBef>
                <a:spcPct val="0"/>
              </a:spcBef>
              <a:spcAft>
                <a:spcPct val="0"/>
              </a:spcAft>
              <a:tabLst>
                <a:tab pos="2781300" algn="r"/>
                <a:tab pos="2870200" algn="l"/>
              </a:tabLst>
              <a:defRPr sz="2200">
                <a:solidFill>
                  <a:schemeClr val="tx1"/>
                </a:solidFill>
                <a:latin typeface="Arial" panose="020B0604020202020204" pitchFamily="34" charset="0"/>
              </a:defRPr>
            </a:lvl8pPr>
            <a:lvl9pPr eaLnBrk="0" fontAlgn="base" hangingPunct="0">
              <a:spcBef>
                <a:spcPct val="0"/>
              </a:spcBef>
              <a:spcAft>
                <a:spcPct val="0"/>
              </a:spcAft>
              <a:tabLst>
                <a:tab pos="2781300" algn="r"/>
                <a:tab pos="2870200" algn="l"/>
              </a:tabLst>
              <a:defRPr sz="2200">
                <a:solidFill>
                  <a:schemeClr val="tx1"/>
                </a:solidFill>
                <a:latin typeface="Arial" panose="020B0604020202020204" pitchFamily="34" charset="0"/>
              </a:defRPr>
            </a:lvl9pPr>
          </a:lstStyle>
          <a:p>
            <a:pPr>
              <a:lnSpc>
                <a:spcPct val="90000"/>
              </a:lnSpc>
              <a:spcBef>
                <a:spcPct val="20000"/>
              </a:spcBef>
            </a:pPr>
            <a:r>
              <a:rPr lang="en-US" sz="2400" b="1" dirty="0">
                <a:ea typeface="ＭＳ Ｐゴシック" panose="020B0600070205080204" pitchFamily="34" charset="-128"/>
              </a:rPr>
              <a:t>	Latest finish time =	Smallest of latest start times</a:t>
            </a:r>
            <a:br>
              <a:rPr lang="en-US" sz="2400" b="1" dirty="0">
                <a:ea typeface="ＭＳ Ｐゴシック" panose="020B0600070205080204" pitchFamily="34" charset="-128"/>
              </a:rPr>
            </a:br>
            <a:r>
              <a:rPr lang="en-US" sz="2400" b="1" dirty="0">
                <a:ea typeface="ＭＳ Ｐゴシック" panose="020B0600070205080204" pitchFamily="34" charset="-128"/>
              </a:rPr>
              <a:t>		for following activities</a:t>
            </a:r>
          </a:p>
          <a:p>
            <a:pPr>
              <a:lnSpc>
                <a:spcPct val="90000"/>
              </a:lnSpc>
              <a:spcBef>
                <a:spcPct val="20000"/>
              </a:spcBef>
            </a:pPr>
            <a:r>
              <a:rPr lang="en-US" sz="2400" b="1" dirty="0">
                <a:ea typeface="ＭＳ Ｐゴシック" panose="020B0600070205080204" pitchFamily="34" charset="-128"/>
              </a:rPr>
              <a:t>	LF =	Smallest LS of following activities</a:t>
            </a:r>
          </a:p>
        </p:txBody>
      </p:sp>
      <p:sp>
        <p:nvSpPr>
          <p:cNvPr id="120838" name="Rectangle 6"/>
          <p:cNvSpPr>
            <a:spLocks noChangeArrowheads="1"/>
          </p:cNvSpPr>
          <p:nvPr/>
        </p:nvSpPr>
        <p:spPr bwMode="auto">
          <a:xfrm>
            <a:off x="1600200" y="4267200"/>
            <a:ext cx="2466975" cy="4699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lvl1pPr marL="273050" indent="-273050" eaLnBrk="0" hangingPunct="0">
              <a:spcBef>
                <a:spcPts val="575"/>
              </a:spcBef>
              <a:buClr>
                <a:schemeClr val="accent1"/>
              </a:buClr>
              <a:buSzPct val="85000"/>
              <a:buFont typeface="Wingdings 2" panose="05020102010507070707" pitchFamily="18" charset="2"/>
              <a:buChar char=""/>
              <a:defRPr sz="2600">
                <a:solidFill>
                  <a:schemeClr val="tx1"/>
                </a:solidFill>
                <a:latin typeface="Arial" panose="020B0604020202020204" pitchFamily="34" charset="0"/>
              </a:defRPr>
            </a:lvl1pPr>
            <a:lvl2pPr marL="547688" indent="-228600" eaLnBrk="0" hangingPunct="0">
              <a:spcBef>
                <a:spcPts val="375"/>
              </a:spcBef>
              <a:buClr>
                <a:schemeClr val="accent2"/>
              </a:buClr>
              <a:buSzPct val="85000"/>
              <a:buFont typeface="Wingdings 2" panose="05020102010507070707" pitchFamily="18" charset="2"/>
              <a:buChar char=""/>
              <a:defRPr sz="2400">
                <a:solidFill>
                  <a:schemeClr val="tx1"/>
                </a:solidFill>
                <a:latin typeface="Arial" panose="020B0604020202020204" pitchFamily="34" charset="0"/>
              </a:defRPr>
            </a:lvl2pPr>
            <a:lvl3pPr marL="822325" indent="-228600" eaLnBrk="0" hangingPunct="0">
              <a:spcBef>
                <a:spcPts val="375"/>
              </a:spcBef>
              <a:buClr>
                <a:srgbClr val="D8AFB9"/>
              </a:buClr>
              <a:buSzPct val="85000"/>
              <a:buFont typeface="Wingdings 2" panose="05020102010507070707" pitchFamily="18" charset="2"/>
              <a:buChar char=""/>
              <a:defRPr sz="2000">
                <a:solidFill>
                  <a:schemeClr val="tx1"/>
                </a:solidFill>
                <a:latin typeface="Arial" panose="020B0604020202020204" pitchFamily="34" charset="0"/>
              </a:defRPr>
            </a:lvl3pPr>
            <a:lvl4pPr marL="1096963" indent="-228600" eaLnBrk="0" hangingPunct="0">
              <a:spcBef>
                <a:spcPts val="375"/>
              </a:spcBef>
              <a:buClr>
                <a:srgbClr val="DE6C36"/>
              </a:buClr>
              <a:buSzPct val="80000"/>
              <a:buFont typeface="Wingdings 2" panose="05020102010507070707" pitchFamily="18" charset="2"/>
              <a:buChar char=""/>
              <a:defRPr sz="2000">
                <a:solidFill>
                  <a:schemeClr val="tx1"/>
                </a:solidFill>
                <a:latin typeface="Arial" panose="020B0604020202020204" pitchFamily="34" charset="0"/>
              </a:defRPr>
            </a:lvl4pPr>
            <a:lvl5pPr marL="1371600" indent="-228600" eaLnBrk="0" hangingPunct="0">
              <a:spcBef>
                <a:spcPts val="375"/>
              </a:spcBef>
              <a:buClr>
                <a:srgbClr val="DE6C36"/>
              </a:buClr>
              <a:buChar char="o"/>
              <a:defRPr sz="2000">
                <a:solidFill>
                  <a:schemeClr val="tx1"/>
                </a:solidFill>
                <a:latin typeface="Arial" panose="020B0604020202020204" pitchFamily="34" charset="0"/>
              </a:defRPr>
            </a:lvl5pPr>
            <a:lvl6pPr marL="18288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6pPr>
            <a:lvl7pPr marL="22860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7pPr>
            <a:lvl8pPr marL="27432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8pPr>
            <a:lvl9pPr marL="3200400" indent="-228600" eaLnBrk="0" fontAlgn="base" hangingPunct="0">
              <a:spcBef>
                <a:spcPts val="375"/>
              </a:spcBef>
              <a:spcAft>
                <a:spcPct val="0"/>
              </a:spcAft>
              <a:buClr>
                <a:srgbClr val="DE6C36"/>
              </a:buClr>
              <a:buChar char="o"/>
              <a:defRPr sz="2000">
                <a:solidFill>
                  <a:schemeClr val="tx1"/>
                </a:solidFill>
                <a:latin typeface="Arial" panose="020B0604020202020204" pitchFamily="34" charset="0"/>
              </a:defRPr>
            </a:lvl9pPr>
          </a:lstStyle>
          <a:p>
            <a:r>
              <a:rPr lang="en-US" sz="2000" dirty="0"/>
              <a:t>For activity </a:t>
            </a:r>
            <a:r>
              <a:rPr lang="en-US" sz="2000" i="1" dirty="0"/>
              <a:t>H</a:t>
            </a:r>
          </a:p>
        </p:txBody>
      </p:sp>
      <p:sp>
        <p:nvSpPr>
          <p:cNvPr id="120839" name="Text Box 7"/>
          <p:cNvSpPr txBox="1">
            <a:spLocks noChangeArrowheads="1"/>
          </p:cNvSpPr>
          <p:nvPr/>
        </p:nvSpPr>
        <p:spPr bwMode="auto">
          <a:xfrm>
            <a:off x="2971800" y="5410200"/>
            <a:ext cx="3927485"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b="1" dirty="0">
                <a:ea typeface="ＭＳ Ｐゴシック" panose="020B0600070205080204" pitchFamily="34" charset="-128"/>
              </a:rPr>
              <a:t>LS = LF – </a:t>
            </a:r>
            <a:r>
              <a:rPr lang="en-US" sz="2400" b="1" i="1" dirty="0">
                <a:latin typeface="Times New Roman" panose="02020603050405020304" pitchFamily="18" charset="0"/>
                <a:ea typeface="ＭＳ Ｐゴシック" panose="020B0600070205080204" pitchFamily="34" charset="-128"/>
              </a:rPr>
              <a:t>t</a:t>
            </a:r>
            <a:r>
              <a:rPr lang="en-US" sz="2400" b="1" dirty="0">
                <a:ea typeface="ＭＳ Ｐゴシック" panose="020B0600070205080204" pitchFamily="34" charset="-128"/>
              </a:rPr>
              <a:t> = 15 – 2 = 13 weeks</a:t>
            </a:r>
          </a:p>
        </p:txBody>
      </p:sp>
    </p:spTree>
    <p:extLst>
      <p:ext uri="{BB962C8B-B14F-4D97-AF65-F5344CB8AC3E}">
        <p14:creationId xmlns="" xmlns:p14="http://schemas.microsoft.com/office/powerpoint/2010/main" val="1559086883"/>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gtEl>
                                        <p:attrNameLst>
                                          <p:attrName>style.visibility</p:attrName>
                                        </p:attrNameLst>
                                      </p:cBhvr>
                                      <p:to>
                                        <p:strVal val="visible"/>
                                      </p:to>
                                    </p:set>
                                    <p:animEffect transition="in" filter="strips(downRight)">
                                      <p:cBhvr>
                                        <p:cTn id="7" dur="1000"/>
                                        <p:tgtEl>
                                          <p:spTgt spid="12083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20836"/>
                                        </p:tgtEl>
                                        <p:attrNameLst>
                                          <p:attrName>style.visibility</p:attrName>
                                        </p:attrNameLst>
                                      </p:cBhvr>
                                      <p:to>
                                        <p:strVal val="visible"/>
                                      </p:to>
                                    </p:set>
                                    <p:animEffect transition="in" filter="strips(downRight)">
                                      <p:cBhvr>
                                        <p:cTn id="11" dur="1000"/>
                                        <p:tgtEl>
                                          <p:spTgt spid="120836"/>
                                        </p:tgtEl>
                                      </p:cBhvr>
                                    </p:animEffect>
                                  </p:childTnLst>
                                </p:cTn>
                              </p:par>
                            </p:childTnLst>
                          </p:cTn>
                        </p:par>
                        <p:par>
                          <p:cTn id="12" fill="hold" nodeType="afterGroup">
                            <p:stCondLst>
                              <p:cond delay="4000"/>
                            </p:stCondLst>
                            <p:childTnLst>
                              <p:par>
                                <p:cTn id="13" presetID="18" presetClass="entr" presetSubtype="6" fill="hold" grpId="0" nodeType="afterEffect">
                                  <p:stCondLst>
                                    <p:cond delay="1000"/>
                                  </p:stCondLst>
                                  <p:childTnLst>
                                    <p:set>
                                      <p:cBhvr>
                                        <p:cTn id="14" dur="1" fill="hold">
                                          <p:stCondLst>
                                            <p:cond delay="0"/>
                                          </p:stCondLst>
                                        </p:cTn>
                                        <p:tgtEl>
                                          <p:spTgt spid="120837"/>
                                        </p:tgtEl>
                                        <p:attrNameLst>
                                          <p:attrName>style.visibility</p:attrName>
                                        </p:attrNameLst>
                                      </p:cBhvr>
                                      <p:to>
                                        <p:strVal val="visible"/>
                                      </p:to>
                                    </p:set>
                                    <p:animEffect transition="in" filter="strips(downRight)">
                                      <p:cBhvr>
                                        <p:cTn id="15" dur="1000"/>
                                        <p:tgtEl>
                                          <p:spTgt spid="120837"/>
                                        </p:tgtEl>
                                      </p:cBhvr>
                                    </p:animEffect>
                                  </p:childTnLst>
                                </p:cTn>
                              </p:par>
                            </p:childTnLst>
                          </p:cTn>
                        </p:par>
                        <p:par>
                          <p:cTn id="16" fill="hold" nodeType="afterGroup">
                            <p:stCondLst>
                              <p:cond delay="6000"/>
                            </p:stCondLst>
                            <p:childTnLst>
                              <p:par>
                                <p:cTn id="17" presetID="18" presetClass="entr" presetSubtype="6" fill="hold" grpId="0" nodeType="afterEffect">
                                  <p:stCondLst>
                                    <p:cond delay="1000"/>
                                  </p:stCondLst>
                                  <p:childTnLst>
                                    <p:set>
                                      <p:cBhvr>
                                        <p:cTn id="18" dur="1" fill="hold">
                                          <p:stCondLst>
                                            <p:cond delay="0"/>
                                          </p:stCondLst>
                                        </p:cTn>
                                        <p:tgtEl>
                                          <p:spTgt spid="120838"/>
                                        </p:tgtEl>
                                        <p:attrNameLst>
                                          <p:attrName>style.visibility</p:attrName>
                                        </p:attrNameLst>
                                      </p:cBhvr>
                                      <p:to>
                                        <p:strVal val="visible"/>
                                      </p:to>
                                    </p:set>
                                    <p:animEffect transition="in" filter="strips(downRight)">
                                      <p:cBhvr>
                                        <p:cTn id="19" dur="1000"/>
                                        <p:tgtEl>
                                          <p:spTgt spid="120838"/>
                                        </p:tgtEl>
                                      </p:cBhvr>
                                    </p:animEffect>
                                  </p:childTnLst>
                                </p:cTn>
                              </p:par>
                            </p:childTnLst>
                          </p:cTn>
                        </p:par>
                        <p:par>
                          <p:cTn id="20" fill="hold" nodeType="afterGroup">
                            <p:stCondLst>
                              <p:cond delay="8000"/>
                            </p:stCondLst>
                            <p:childTnLst>
                              <p:par>
                                <p:cTn id="21" presetID="22" presetClass="entr" presetSubtype="8" fill="hold" grpId="0" nodeType="afterEffect">
                                  <p:stCondLst>
                                    <p:cond delay="1000"/>
                                  </p:stCondLst>
                                  <p:childTnLst>
                                    <p:set>
                                      <p:cBhvr>
                                        <p:cTn id="22" dur="1" fill="hold">
                                          <p:stCondLst>
                                            <p:cond delay="0"/>
                                          </p:stCondLst>
                                        </p:cTn>
                                        <p:tgtEl>
                                          <p:spTgt spid="120839"/>
                                        </p:tgtEl>
                                        <p:attrNameLst>
                                          <p:attrName>style.visibility</p:attrName>
                                        </p:attrNameLst>
                                      </p:cBhvr>
                                      <p:to>
                                        <p:strVal val="visible"/>
                                      </p:to>
                                    </p:set>
                                    <p:animEffect transition="in" filter="wipe(left)">
                                      <p:cBhvr>
                                        <p:cTn id="23" dur="1000"/>
                                        <p:tgtEl>
                                          <p:spTgt spid="120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p:bldP spid="120836" grpId="0"/>
      <p:bldP spid="120837" grpId="0"/>
      <p:bldP spid="120838" grpId="0"/>
      <p:bldP spid="12083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p:cNvSpPr>
          <p:nvPr>
            <p:ph type="title" idx="4294967295"/>
          </p:nvPr>
        </p:nvSpPr>
        <p:spPr>
          <a:xfrm>
            <a:off x="170261" y="146844"/>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21859" name="Rectangle 3"/>
          <p:cNvSpPr>
            <a:spLocks noGrp="1"/>
          </p:cNvSpPr>
          <p:nvPr>
            <p:ph type="body" idx="4294967295"/>
          </p:nvPr>
        </p:nvSpPr>
        <p:spPr>
          <a:xfrm>
            <a:off x="1657350" y="1676400"/>
            <a:ext cx="5829300" cy="482600"/>
          </a:xfrm>
        </p:spPr>
        <p:txBody>
          <a:bodyPr/>
          <a:lstStyle/>
          <a:p>
            <a:r>
              <a:rPr lang="en-US" sz="2000"/>
              <a:t>General Foundry’s LS and LF times</a:t>
            </a:r>
          </a:p>
        </p:txBody>
      </p:sp>
      <p:grpSp>
        <p:nvGrpSpPr>
          <p:cNvPr id="2" name="Group 4"/>
          <p:cNvGrpSpPr>
            <a:grpSpLocks/>
          </p:cNvGrpSpPr>
          <p:nvPr/>
        </p:nvGrpSpPr>
        <p:grpSpPr bwMode="auto">
          <a:xfrm>
            <a:off x="1633537" y="2508250"/>
            <a:ext cx="5893595" cy="3057526"/>
            <a:chOff x="412" y="1460"/>
            <a:chExt cx="4950" cy="1926"/>
          </a:xfrm>
        </p:grpSpPr>
        <p:grpSp>
          <p:nvGrpSpPr>
            <p:cNvPr id="3" name="Group 5"/>
            <p:cNvGrpSpPr>
              <a:grpSpLocks/>
            </p:cNvGrpSpPr>
            <p:nvPr/>
          </p:nvGrpSpPr>
          <p:grpSpPr bwMode="auto">
            <a:xfrm>
              <a:off x="922" y="1460"/>
              <a:ext cx="803" cy="506"/>
              <a:chOff x="1174" y="1476"/>
              <a:chExt cx="803" cy="506"/>
            </a:xfrm>
          </p:grpSpPr>
          <p:sp>
            <p:nvSpPr>
              <p:cNvPr id="121862" name="Rectangle 6"/>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63" name="Text Box 7"/>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A</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0	2</a:t>
                </a:r>
              </a:p>
              <a:p>
                <a:pPr>
                  <a:lnSpc>
                    <a:spcPct val="110000"/>
                  </a:lnSpc>
                </a:pPr>
                <a:r>
                  <a:rPr lang="en-US" sz="1400" b="1">
                    <a:ea typeface="ＭＳ Ｐゴシック" panose="020B0600070205080204" pitchFamily="34" charset="-128"/>
                  </a:rPr>
                  <a:t>	0	2</a:t>
                </a:r>
              </a:p>
            </p:txBody>
          </p:sp>
          <p:sp>
            <p:nvSpPr>
              <p:cNvPr id="121864" name="Rectangle 8"/>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65" name="Line 9"/>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866" name="Line 10"/>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 name="Group 11"/>
            <p:cNvGrpSpPr>
              <a:grpSpLocks/>
            </p:cNvGrpSpPr>
            <p:nvPr/>
          </p:nvGrpSpPr>
          <p:grpSpPr bwMode="auto">
            <a:xfrm>
              <a:off x="2094" y="1460"/>
              <a:ext cx="803" cy="506"/>
              <a:chOff x="1174" y="1476"/>
              <a:chExt cx="803" cy="506"/>
            </a:xfrm>
          </p:grpSpPr>
          <p:sp>
            <p:nvSpPr>
              <p:cNvPr id="121868" name="Rectangle 12"/>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69" name="Text Box 13"/>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C</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2	4</a:t>
                </a:r>
              </a:p>
              <a:p>
                <a:pPr>
                  <a:lnSpc>
                    <a:spcPct val="110000"/>
                  </a:lnSpc>
                </a:pPr>
                <a:r>
                  <a:rPr lang="en-US" sz="1400" b="1">
                    <a:ea typeface="ＭＳ Ｐゴシック" panose="020B0600070205080204" pitchFamily="34" charset="-128"/>
                  </a:rPr>
                  <a:t>	2	4</a:t>
                </a:r>
              </a:p>
            </p:txBody>
          </p:sp>
          <p:sp>
            <p:nvSpPr>
              <p:cNvPr id="121870" name="Rectangle 14"/>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71" name="Line 15"/>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872" name="Line 16"/>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 name="Group 17"/>
            <p:cNvGrpSpPr>
              <a:grpSpLocks/>
            </p:cNvGrpSpPr>
            <p:nvPr/>
          </p:nvGrpSpPr>
          <p:grpSpPr bwMode="auto">
            <a:xfrm>
              <a:off x="3858" y="2170"/>
              <a:ext cx="803" cy="506"/>
              <a:chOff x="1174" y="1476"/>
              <a:chExt cx="803" cy="506"/>
            </a:xfrm>
          </p:grpSpPr>
          <p:sp>
            <p:nvSpPr>
              <p:cNvPr id="121874" name="Rectangle 18"/>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75" name="Text Box 19"/>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H</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13	15</a:t>
                </a:r>
              </a:p>
              <a:p>
                <a:pPr>
                  <a:lnSpc>
                    <a:spcPct val="110000"/>
                  </a:lnSpc>
                </a:pPr>
                <a:r>
                  <a:rPr lang="en-US" sz="1400" b="1">
                    <a:ea typeface="ＭＳ Ｐゴシック" panose="020B0600070205080204" pitchFamily="34" charset="-128"/>
                  </a:rPr>
                  <a:t>	13	15</a:t>
                </a:r>
              </a:p>
            </p:txBody>
          </p:sp>
          <p:sp>
            <p:nvSpPr>
              <p:cNvPr id="121876" name="Rectangle 20"/>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77" name="Line 21"/>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878" name="Line 22"/>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6" name="Group 23"/>
            <p:cNvGrpSpPr>
              <a:grpSpLocks/>
            </p:cNvGrpSpPr>
            <p:nvPr/>
          </p:nvGrpSpPr>
          <p:grpSpPr bwMode="auto">
            <a:xfrm>
              <a:off x="2686" y="2170"/>
              <a:ext cx="803" cy="506"/>
              <a:chOff x="1174" y="1476"/>
              <a:chExt cx="803" cy="506"/>
            </a:xfrm>
          </p:grpSpPr>
          <p:sp>
            <p:nvSpPr>
              <p:cNvPr id="121880" name="Rectangle 24"/>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81" name="Text Box 25"/>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E</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4	8</a:t>
                </a:r>
              </a:p>
              <a:p>
                <a:pPr>
                  <a:lnSpc>
                    <a:spcPct val="110000"/>
                  </a:lnSpc>
                </a:pPr>
                <a:r>
                  <a:rPr lang="en-US" sz="1400" b="1">
                    <a:ea typeface="ＭＳ Ｐゴシック" panose="020B0600070205080204" pitchFamily="34" charset="-128"/>
                  </a:rPr>
                  <a:t>	4	8</a:t>
                </a:r>
              </a:p>
            </p:txBody>
          </p:sp>
          <p:sp>
            <p:nvSpPr>
              <p:cNvPr id="121882" name="Rectangle 26"/>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83" name="Line 27"/>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884" name="Line 28"/>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 name="Group 29"/>
            <p:cNvGrpSpPr>
              <a:grpSpLocks/>
            </p:cNvGrpSpPr>
            <p:nvPr/>
          </p:nvGrpSpPr>
          <p:grpSpPr bwMode="auto">
            <a:xfrm>
              <a:off x="922" y="2880"/>
              <a:ext cx="803" cy="506"/>
              <a:chOff x="1174" y="1476"/>
              <a:chExt cx="803" cy="506"/>
            </a:xfrm>
          </p:grpSpPr>
          <p:sp>
            <p:nvSpPr>
              <p:cNvPr id="121886" name="Rectangle 30"/>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87" name="Text Box 31"/>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B</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0	3</a:t>
                </a:r>
              </a:p>
              <a:p>
                <a:pPr>
                  <a:lnSpc>
                    <a:spcPct val="110000"/>
                  </a:lnSpc>
                </a:pPr>
                <a:r>
                  <a:rPr lang="en-US" sz="1400" b="1">
                    <a:ea typeface="ＭＳ Ｐゴシック" panose="020B0600070205080204" pitchFamily="34" charset="-128"/>
                  </a:rPr>
                  <a:t>	1	4</a:t>
                </a:r>
              </a:p>
            </p:txBody>
          </p:sp>
          <p:sp>
            <p:nvSpPr>
              <p:cNvPr id="121888" name="Rectangle 32"/>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89" name="Line 33"/>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890" name="Line 34"/>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 name="Group 35"/>
            <p:cNvGrpSpPr>
              <a:grpSpLocks/>
            </p:cNvGrpSpPr>
            <p:nvPr/>
          </p:nvGrpSpPr>
          <p:grpSpPr bwMode="auto">
            <a:xfrm>
              <a:off x="2094" y="2880"/>
              <a:ext cx="803" cy="506"/>
              <a:chOff x="1174" y="1476"/>
              <a:chExt cx="803" cy="506"/>
            </a:xfrm>
          </p:grpSpPr>
          <p:sp>
            <p:nvSpPr>
              <p:cNvPr id="121892" name="Rectangle 36"/>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93" name="Text Box 37"/>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D</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3	7</a:t>
                </a:r>
              </a:p>
              <a:p>
                <a:pPr>
                  <a:lnSpc>
                    <a:spcPct val="110000"/>
                  </a:lnSpc>
                </a:pPr>
                <a:r>
                  <a:rPr lang="en-US" sz="1400" b="1">
                    <a:ea typeface="ＭＳ Ｐゴシック" panose="020B0600070205080204" pitchFamily="34" charset="-128"/>
                  </a:rPr>
                  <a:t>	4	8</a:t>
                </a:r>
              </a:p>
            </p:txBody>
          </p:sp>
          <p:sp>
            <p:nvSpPr>
              <p:cNvPr id="121894" name="Rectangle 38"/>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95" name="Line 39"/>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896" name="Line 40"/>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9" name="Group 41"/>
            <p:cNvGrpSpPr>
              <a:grpSpLocks/>
            </p:cNvGrpSpPr>
            <p:nvPr/>
          </p:nvGrpSpPr>
          <p:grpSpPr bwMode="auto">
            <a:xfrm>
              <a:off x="3266" y="2880"/>
              <a:ext cx="803" cy="506"/>
              <a:chOff x="1174" y="1476"/>
              <a:chExt cx="803" cy="506"/>
            </a:xfrm>
          </p:grpSpPr>
          <p:sp>
            <p:nvSpPr>
              <p:cNvPr id="121898" name="Rectangle 42"/>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99" name="Text Box 43"/>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G</a:t>
                </a:r>
                <a:r>
                  <a:rPr lang="en-US" sz="1400" b="1">
                    <a:ea typeface="ＭＳ Ｐゴシック" panose="020B0600070205080204" pitchFamily="34" charset="-128"/>
                  </a:rPr>
                  <a:t>	5</a:t>
                </a:r>
              </a:p>
              <a:p>
                <a:pPr>
                  <a:lnSpc>
                    <a:spcPct val="110000"/>
                  </a:lnSpc>
                </a:pPr>
                <a:r>
                  <a:rPr lang="en-US" sz="1400" b="1">
                    <a:ea typeface="ＭＳ Ｐゴシック" panose="020B0600070205080204" pitchFamily="34" charset="-128"/>
                  </a:rPr>
                  <a:t>	8	13</a:t>
                </a:r>
              </a:p>
              <a:p>
                <a:pPr>
                  <a:lnSpc>
                    <a:spcPct val="110000"/>
                  </a:lnSpc>
                </a:pPr>
                <a:r>
                  <a:rPr lang="en-US" sz="1400" b="1">
                    <a:ea typeface="ＭＳ Ｐゴシック" panose="020B0600070205080204" pitchFamily="34" charset="-128"/>
                  </a:rPr>
                  <a:t>	8	13</a:t>
                </a:r>
              </a:p>
            </p:txBody>
          </p:sp>
          <p:sp>
            <p:nvSpPr>
              <p:cNvPr id="121900" name="Rectangle 44"/>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901" name="Line 45"/>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02" name="Line 46"/>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 name="Group 47"/>
            <p:cNvGrpSpPr>
              <a:grpSpLocks/>
            </p:cNvGrpSpPr>
            <p:nvPr/>
          </p:nvGrpSpPr>
          <p:grpSpPr bwMode="auto">
            <a:xfrm>
              <a:off x="3266" y="1460"/>
              <a:ext cx="803" cy="506"/>
              <a:chOff x="1174" y="1476"/>
              <a:chExt cx="803" cy="506"/>
            </a:xfrm>
          </p:grpSpPr>
          <p:sp>
            <p:nvSpPr>
              <p:cNvPr id="121904" name="Rectangle 48"/>
              <p:cNvSpPr>
                <a:spLocks noChangeArrowheads="1"/>
              </p:cNvSpPr>
              <p:nvPr/>
            </p:nvSpPr>
            <p:spPr bwMode="auto">
              <a:xfrm>
                <a:off x="1176" y="1501"/>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905" name="Text Box 49"/>
              <p:cNvSpPr txBox="1">
                <a:spLocks noChangeArrowheads="1"/>
              </p:cNvSpPr>
              <p:nvPr/>
            </p:nvSpPr>
            <p:spPr bwMode="auto">
              <a:xfrm>
                <a:off x="1206" y="1476"/>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F</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4	7</a:t>
                </a:r>
              </a:p>
              <a:p>
                <a:pPr>
                  <a:lnSpc>
                    <a:spcPct val="110000"/>
                  </a:lnSpc>
                </a:pPr>
                <a:r>
                  <a:rPr lang="en-US" sz="1400" b="1">
                    <a:ea typeface="ＭＳ Ｐゴシック" panose="020B0600070205080204" pitchFamily="34" charset="-128"/>
                  </a:rPr>
                  <a:t>	10	13</a:t>
                </a:r>
              </a:p>
            </p:txBody>
          </p:sp>
          <p:sp>
            <p:nvSpPr>
              <p:cNvPr id="121906" name="Rectangle 50"/>
              <p:cNvSpPr>
                <a:spLocks noChangeArrowheads="1"/>
              </p:cNvSpPr>
              <p:nvPr/>
            </p:nvSpPr>
            <p:spPr bwMode="auto">
              <a:xfrm>
                <a:off x="1176" y="1501"/>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907" name="Line 51"/>
              <p:cNvSpPr>
                <a:spLocks noChangeShapeType="1"/>
              </p:cNvSpPr>
              <p:nvPr/>
            </p:nvSpPr>
            <p:spPr bwMode="auto">
              <a:xfrm>
                <a:off x="1174" y="1657"/>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08" name="Line 52"/>
              <p:cNvSpPr>
                <a:spLocks noChangeShapeType="1"/>
              </p:cNvSpPr>
              <p:nvPr/>
            </p:nvSpPr>
            <p:spPr bwMode="auto">
              <a:xfrm>
                <a:off x="1175" y="1802"/>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1909" name="Text Box 53"/>
            <p:cNvSpPr txBox="1">
              <a:spLocks noChangeArrowheads="1"/>
            </p:cNvSpPr>
            <p:nvPr/>
          </p:nvSpPr>
          <p:spPr bwMode="auto">
            <a:xfrm>
              <a:off x="412" y="2314"/>
              <a:ext cx="458"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Start</a:t>
              </a:r>
            </a:p>
          </p:txBody>
        </p:sp>
        <p:sp>
          <p:nvSpPr>
            <p:cNvPr id="121910" name="Text Box 54"/>
            <p:cNvSpPr txBox="1">
              <a:spLocks noChangeArrowheads="1"/>
            </p:cNvSpPr>
            <p:nvPr/>
          </p:nvSpPr>
          <p:spPr bwMode="auto">
            <a:xfrm>
              <a:off x="4841" y="2314"/>
              <a:ext cx="521"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Finish</a:t>
              </a:r>
            </a:p>
          </p:txBody>
        </p:sp>
        <p:sp>
          <p:nvSpPr>
            <p:cNvPr id="121911" name="Line 55"/>
            <p:cNvSpPr>
              <a:spLocks noChangeShapeType="1"/>
            </p:cNvSpPr>
            <p:nvPr/>
          </p:nvSpPr>
          <p:spPr bwMode="auto">
            <a:xfrm flipV="1">
              <a:off x="640" y="1944"/>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2" name="Line 56"/>
            <p:cNvSpPr>
              <a:spLocks noChangeShapeType="1"/>
            </p:cNvSpPr>
            <p:nvPr/>
          </p:nvSpPr>
          <p:spPr bwMode="auto">
            <a:xfrm>
              <a:off x="632" y="2528"/>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3" name="Line 57"/>
            <p:cNvSpPr>
              <a:spLocks noChangeShapeType="1"/>
            </p:cNvSpPr>
            <p:nvPr/>
          </p:nvSpPr>
          <p:spPr bwMode="auto">
            <a:xfrm>
              <a:off x="1720" y="169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4" name="Line 58"/>
            <p:cNvSpPr>
              <a:spLocks noChangeShapeType="1"/>
            </p:cNvSpPr>
            <p:nvPr/>
          </p:nvSpPr>
          <p:spPr bwMode="auto">
            <a:xfrm>
              <a:off x="2896" y="1720"/>
              <a:ext cx="36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5" name="Line 59"/>
            <p:cNvSpPr>
              <a:spLocks noChangeShapeType="1"/>
            </p:cNvSpPr>
            <p:nvPr/>
          </p:nvSpPr>
          <p:spPr bwMode="auto">
            <a:xfrm>
              <a:off x="4656" y="2424"/>
              <a:ext cx="20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6" name="Line 60"/>
            <p:cNvSpPr>
              <a:spLocks noChangeShapeType="1"/>
            </p:cNvSpPr>
            <p:nvPr/>
          </p:nvSpPr>
          <p:spPr bwMode="auto">
            <a:xfrm>
              <a:off x="2888" y="3128"/>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7" name="Line 61"/>
            <p:cNvSpPr>
              <a:spLocks noChangeShapeType="1"/>
            </p:cNvSpPr>
            <p:nvPr/>
          </p:nvSpPr>
          <p:spPr bwMode="auto">
            <a:xfrm>
              <a:off x="1728" y="313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8" name="Line 62"/>
            <p:cNvSpPr>
              <a:spLocks noChangeShapeType="1"/>
            </p:cNvSpPr>
            <p:nvPr/>
          </p:nvSpPr>
          <p:spPr bwMode="auto">
            <a:xfrm>
              <a:off x="2696" y="1952"/>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19" name="Line 63"/>
            <p:cNvSpPr>
              <a:spLocks noChangeShapeType="1"/>
            </p:cNvSpPr>
            <p:nvPr/>
          </p:nvSpPr>
          <p:spPr bwMode="auto">
            <a:xfrm>
              <a:off x="3280" y="265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20" name="Line 64"/>
            <p:cNvSpPr>
              <a:spLocks noChangeShapeType="1"/>
            </p:cNvSpPr>
            <p:nvPr/>
          </p:nvSpPr>
          <p:spPr bwMode="auto">
            <a:xfrm>
              <a:off x="4064" y="1944"/>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921" name="Line 65"/>
            <p:cNvSpPr>
              <a:spLocks noChangeShapeType="1"/>
            </p:cNvSpPr>
            <p:nvPr/>
          </p:nvSpPr>
          <p:spPr bwMode="auto">
            <a:xfrm flipV="1">
              <a:off x="3672" y="265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1922" name="Text Box 66"/>
          <p:cNvSpPr txBox="1">
            <a:spLocks noChangeArrowheads="1"/>
          </p:cNvSpPr>
          <p:nvPr/>
        </p:nvSpPr>
        <p:spPr bwMode="auto">
          <a:xfrm>
            <a:off x="1569245" y="5826125"/>
            <a:ext cx="112492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Figure 13.5</a:t>
            </a:r>
          </a:p>
        </p:txBody>
      </p:sp>
    </p:spTree>
    <p:extLst>
      <p:ext uri="{BB962C8B-B14F-4D97-AF65-F5344CB8AC3E}">
        <p14:creationId xmlns="" xmlns:p14="http://schemas.microsoft.com/office/powerpoint/2010/main" val="1552058570"/>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9"/>
                                        </p:tgtEl>
                                        <p:attrNameLst>
                                          <p:attrName>style.visibility</p:attrName>
                                        </p:attrNameLst>
                                      </p:cBhvr>
                                      <p:to>
                                        <p:strVal val="visible"/>
                                      </p:to>
                                    </p:set>
                                    <p:animEffect transition="in" filter="strips(downRight)">
                                      <p:cBhvr>
                                        <p:cTn id="7" dur="1000"/>
                                        <p:tgtEl>
                                          <p:spTgt spid="12185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1922"/>
                                        </p:tgtEl>
                                        <p:attrNameLst>
                                          <p:attrName>style.visibility</p:attrName>
                                        </p:attrNameLst>
                                      </p:cBhvr>
                                      <p:to>
                                        <p:strVal val="visible"/>
                                      </p:to>
                                    </p:set>
                                    <p:animEffect transition="in" filter="wipe(left)">
                                      <p:cBhvr>
                                        <p:cTn id="15" dur="1000"/>
                                        <p:tgtEl>
                                          <p:spTgt spid="121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p:bldP spid="121922"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p:cNvSpPr>
          <p:nvPr>
            <p:ph type="title" idx="4294967295"/>
          </p:nvPr>
        </p:nvSpPr>
        <p:spPr>
          <a:xfrm>
            <a:off x="87737" y="157297"/>
            <a:ext cx="7886700" cy="1325563"/>
          </a:xfrm>
        </p:spPr>
        <p:txBody>
          <a:bodyPr>
            <a:normAutofit/>
          </a:bodyPr>
          <a:lstStyle/>
          <a:p>
            <a:r>
              <a:rPr lang="en-US" sz="2800" b="1" smtClean="0">
                <a:latin typeface="Arial" panose="020B0604020202020204" pitchFamily="34" charset="0"/>
                <a:cs typeface="Arial" panose="020B0604020202020204" pitchFamily="34" charset="0"/>
              </a:rPr>
              <a:t>How to Find the Critical Path</a:t>
            </a:r>
          </a:p>
        </p:txBody>
      </p:sp>
      <p:sp>
        <p:nvSpPr>
          <p:cNvPr id="122883" name="Rectangle 3"/>
          <p:cNvSpPr>
            <a:spLocks noGrp="1"/>
          </p:cNvSpPr>
          <p:nvPr>
            <p:ph type="body" idx="4294967295"/>
          </p:nvPr>
        </p:nvSpPr>
        <p:spPr>
          <a:xfrm>
            <a:off x="179500" y="1212403"/>
            <a:ext cx="8726241" cy="5214155"/>
          </a:xfrm>
        </p:spPr>
        <p:txBody>
          <a:bodyPr>
            <a:normAutofit/>
          </a:bodyPr>
          <a:lstStyle/>
          <a:p>
            <a:pPr algn="just"/>
            <a:r>
              <a:rPr lang="en-US" sz="2400" dirty="0">
                <a:latin typeface="Arial" panose="020B0604020202020204" pitchFamily="34" charset="0"/>
                <a:cs typeface="Arial" panose="020B0604020202020204" pitchFamily="34" charset="0"/>
              </a:rPr>
              <a:t>Once ES, LS, EF, and LF have been determined, it is a simple matter to find the amount of </a:t>
            </a:r>
            <a:r>
              <a:rPr lang="en-US" sz="2400" i="1" dirty="0">
                <a:solidFill>
                  <a:srgbClr val="FF0000"/>
                </a:solidFill>
                <a:latin typeface="Arial" panose="020B0604020202020204" pitchFamily="34" charset="0"/>
                <a:cs typeface="Arial" panose="020B0604020202020204" pitchFamily="34" charset="0"/>
              </a:rPr>
              <a:t>slack time</a:t>
            </a:r>
            <a:r>
              <a:rPr lang="en-US" sz="2400" dirty="0">
                <a:solidFill>
                  <a:srgbClr val="FF0000"/>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that each activity has</a:t>
            </a:r>
          </a:p>
          <a:p>
            <a:pPr algn="just">
              <a:buFont typeface="Wingdings 2" panose="05020102010507070707" pitchFamily="18" charset="2"/>
              <a:buNone/>
            </a:pPr>
            <a:endParaRPr lang="en-US" sz="2400" dirty="0">
              <a:latin typeface="Arial" panose="020B0604020202020204" pitchFamily="34" charset="0"/>
              <a:cs typeface="Arial" panose="020B0604020202020204" pitchFamily="34" charset="0"/>
            </a:endParaRPr>
          </a:p>
          <a:p>
            <a:pPr algn="just">
              <a:buFont typeface="Wingdings 2" panose="05020102010507070707" pitchFamily="18" charset="2"/>
              <a:buNone/>
            </a:pPr>
            <a:r>
              <a:rPr lang="en-US" sz="2400" dirty="0">
                <a:latin typeface="Arial" panose="020B0604020202020204" pitchFamily="34" charset="0"/>
                <a:cs typeface="Arial" panose="020B0604020202020204" pitchFamily="34" charset="0"/>
              </a:rPr>
              <a:t>Slack = LS – ES,  or  Slack = LF – EF</a:t>
            </a:r>
          </a:p>
          <a:p>
            <a:pPr algn="just">
              <a:buFont typeface="Wingdings 2" panose="05020102010507070707" pitchFamily="18" charset="2"/>
              <a:buNone/>
            </a:pPr>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From Table 13.3 we see activities </a:t>
            </a:r>
            <a:r>
              <a:rPr lang="en-US" sz="2400" i="1" dirty="0">
                <a:latin typeface="Arial" panose="020B0604020202020204" pitchFamily="34" charset="0"/>
                <a:cs typeface="Arial" panose="020B0604020202020204" pitchFamily="34" charset="0"/>
              </a:rPr>
              <a:t>A</a:t>
            </a: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C</a:t>
            </a: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E</a:t>
            </a: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G</a:t>
            </a:r>
            <a:r>
              <a:rPr lang="en-US" sz="2400" dirty="0">
                <a:latin typeface="Arial" panose="020B0604020202020204" pitchFamily="34" charset="0"/>
                <a:cs typeface="Arial" panose="020B0604020202020204" pitchFamily="34" charset="0"/>
              </a:rPr>
              <a:t>, and </a:t>
            </a:r>
            <a:r>
              <a:rPr lang="en-US" sz="2400" i="1" dirty="0">
                <a:latin typeface="Arial" panose="020B0604020202020204" pitchFamily="34" charset="0"/>
                <a:cs typeface="Arial" panose="020B0604020202020204" pitchFamily="34" charset="0"/>
              </a:rPr>
              <a:t>H</a:t>
            </a:r>
            <a:r>
              <a:rPr lang="en-US" sz="2400" dirty="0">
                <a:latin typeface="Arial" panose="020B0604020202020204" pitchFamily="34" charset="0"/>
                <a:cs typeface="Arial" panose="020B0604020202020204" pitchFamily="34" charset="0"/>
              </a:rPr>
              <a:t> have no slack time</a:t>
            </a:r>
          </a:p>
          <a:p>
            <a:pPr algn="just"/>
            <a:r>
              <a:rPr lang="en-US" sz="2400" dirty="0">
                <a:latin typeface="Arial" panose="020B0604020202020204" pitchFamily="34" charset="0"/>
                <a:cs typeface="Arial" panose="020B0604020202020204" pitchFamily="34" charset="0"/>
              </a:rPr>
              <a:t>These are called </a:t>
            </a:r>
            <a:r>
              <a:rPr lang="en-US" sz="2400" i="1" dirty="0">
                <a:solidFill>
                  <a:srgbClr val="FF0000"/>
                </a:solidFill>
                <a:latin typeface="Arial" panose="020B0604020202020204" pitchFamily="34" charset="0"/>
                <a:cs typeface="Arial" panose="020B0604020202020204" pitchFamily="34" charset="0"/>
              </a:rPr>
              <a:t>critical activities</a:t>
            </a:r>
            <a:r>
              <a:rPr lang="en-US" sz="2400" dirty="0">
                <a:solidFill>
                  <a:srgbClr val="FF0000"/>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 they are said to be on the </a:t>
            </a:r>
            <a:r>
              <a:rPr lang="en-US" sz="2400" i="1" dirty="0">
                <a:solidFill>
                  <a:srgbClr val="FF0000"/>
                </a:solidFill>
                <a:latin typeface="Arial" panose="020B0604020202020204" pitchFamily="34" charset="0"/>
                <a:cs typeface="Arial" panose="020B0604020202020204" pitchFamily="34" charset="0"/>
              </a:rPr>
              <a:t>critical path</a:t>
            </a:r>
          </a:p>
          <a:p>
            <a:pPr algn="just"/>
            <a:r>
              <a:rPr lang="en-US" sz="2400" dirty="0">
                <a:latin typeface="Arial" panose="020B0604020202020204" pitchFamily="34" charset="0"/>
                <a:cs typeface="Arial" panose="020B0604020202020204" pitchFamily="34" charset="0"/>
              </a:rPr>
              <a:t>The total project completion time is 15 weeks</a:t>
            </a:r>
          </a:p>
          <a:p>
            <a:pPr algn="just"/>
            <a:r>
              <a:rPr lang="en-US" sz="2400" dirty="0">
                <a:latin typeface="Arial" panose="020B0604020202020204" pitchFamily="34" charset="0"/>
                <a:cs typeface="Arial" panose="020B0604020202020204" pitchFamily="34" charset="0"/>
              </a:rPr>
              <a:t>Industrial managers call this a boundary timetable</a:t>
            </a:r>
          </a:p>
        </p:txBody>
      </p:sp>
    </p:spTree>
    <p:extLst>
      <p:ext uri="{BB962C8B-B14F-4D97-AF65-F5344CB8AC3E}">
        <p14:creationId xmlns="" xmlns:p14="http://schemas.microsoft.com/office/powerpoint/2010/main" val="2216497533"/>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2883"/>
                                        </p:tgtEl>
                                        <p:attrNameLst>
                                          <p:attrName>style.visibility</p:attrName>
                                        </p:attrNameLst>
                                      </p:cBhvr>
                                      <p:to>
                                        <p:strVal val="visible"/>
                                      </p:to>
                                    </p:set>
                                    <p:animEffect transition="in" filter="strips(downRight)">
                                      <p:cBhvr>
                                        <p:cTn id="7" dur="1000"/>
                                        <p:tgtEl>
                                          <p:spTgt spid="122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p:cNvSpPr>
          <p:nvPr>
            <p:ph type="title" idx="4294967295"/>
          </p:nvPr>
        </p:nvSpPr>
        <p:spPr>
          <a:xfrm>
            <a:off x="23511" y="1"/>
            <a:ext cx="7886700" cy="1325563"/>
          </a:xfrm>
        </p:spPr>
        <p:txBody>
          <a:bodyPr>
            <a:normAutofit/>
          </a:bodyPr>
          <a:lstStyle/>
          <a:p>
            <a:r>
              <a:rPr lang="en-US" sz="2800" b="1" dirty="0" smtClean="0">
                <a:latin typeface="Arial" panose="020B0604020202020204" pitchFamily="34" charset="0"/>
                <a:cs typeface="Arial" panose="020B0604020202020204" pitchFamily="34" charset="0"/>
              </a:rPr>
              <a:t>How to Find the Critical Path</a:t>
            </a:r>
          </a:p>
        </p:txBody>
      </p:sp>
      <p:sp>
        <p:nvSpPr>
          <p:cNvPr id="123907" name="Rectangle 3"/>
          <p:cNvSpPr>
            <a:spLocks noGrp="1"/>
          </p:cNvSpPr>
          <p:nvPr>
            <p:ph type="body" idx="4294967295"/>
          </p:nvPr>
        </p:nvSpPr>
        <p:spPr>
          <a:xfrm>
            <a:off x="1657350" y="1511300"/>
            <a:ext cx="5829300" cy="508000"/>
          </a:xfrm>
        </p:spPr>
        <p:txBody>
          <a:bodyPr/>
          <a:lstStyle/>
          <a:p>
            <a:r>
              <a:rPr lang="en-US" sz="2000"/>
              <a:t>General Foundry’s schedule and slack times</a:t>
            </a:r>
          </a:p>
        </p:txBody>
      </p:sp>
      <p:graphicFrame>
        <p:nvGraphicFramePr>
          <p:cNvPr id="123908" name="Group 4"/>
          <p:cNvGraphicFramePr>
            <a:graphicFrameLocks noGrp="1"/>
          </p:cNvGraphicFramePr>
          <p:nvPr/>
        </p:nvGraphicFramePr>
        <p:xfrm>
          <a:off x="1609725" y="2324100"/>
          <a:ext cx="5905503" cy="3502664"/>
        </p:xfrm>
        <a:graphic>
          <a:graphicData uri="http://schemas.openxmlformats.org/drawingml/2006/table">
            <a:tbl>
              <a:tblPr/>
              <a:tblGrid>
                <a:gridCol w="844154"/>
                <a:gridCol w="842963"/>
                <a:gridCol w="844153"/>
                <a:gridCol w="842963"/>
                <a:gridCol w="844154"/>
                <a:gridCol w="842963"/>
                <a:gridCol w="844153"/>
              </a:tblGrid>
              <a:tr h="450850">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ACTIVITY</a:t>
                      </a:r>
                    </a:p>
                  </a:txBody>
                  <a:tcPr marL="68580" marR="68580" anchor="b" horzOverflow="overflow">
                    <a:lnL cap="flat">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EARLIEST START, </a:t>
                      </a:r>
                      <a:br>
                        <a:rPr kumimoji="0" lang="en-US" sz="1100" b="0" i="0" u="none" strike="noStrike" cap="none" normalizeH="0" baseline="0" smtClean="0">
                          <a:ln>
                            <a:noFill/>
                          </a:ln>
                          <a:solidFill>
                            <a:schemeClr val="bg1"/>
                          </a:solidFill>
                          <a:effectLst/>
                          <a:latin typeface="Arial" panose="020B0604020202020204" pitchFamily="34" charset="0"/>
                        </a:rPr>
                      </a:br>
                      <a:r>
                        <a:rPr kumimoji="0" lang="en-US" sz="1100" b="0" i="0" u="none" strike="noStrike" cap="none" normalizeH="0" baseline="0" smtClean="0">
                          <a:ln>
                            <a:noFill/>
                          </a:ln>
                          <a:solidFill>
                            <a:schemeClr val="bg1"/>
                          </a:solidFill>
                          <a:effectLst/>
                          <a:latin typeface="Arial" panose="020B0604020202020204" pitchFamily="34" charset="0"/>
                        </a:rPr>
                        <a:t>ES</a:t>
                      </a:r>
                    </a:p>
                  </a:txBody>
                  <a:tcPr marL="68580" marR="68580" anchor="b" horzOverflow="overflow">
                    <a:lnL>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EARLIEST FINISH, </a:t>
                      </a:r>
                      <a:br>
                        <a:rPr kumimoji="0" lang="en-US" sz="1100" b="0" i="0" u="none" strike="noStrike" cap="none" normalizeH="0" baseline="0" smtClean="0">
                          <a:ln>
                            <a:noFill/>
                          </a:ln>
                          <a:solidFill>
                            <a:schemeClr val="bg1"/>
                          </a:solidFill>
                          <a:effectLst/>
                          <a:latin typeface="Arial" panose="020B0604020202020204" pitchFamily="34" charset="0"/>
                        </a:rPr>
                      </a:br>
                      <a:r>
                        <a:rPr kumimoji="0" lang="en-US" sz="1100" b="0" i="0" u="none" strike="noStrike" cap="none" normalizeH="0" baseline="0" smtClean="0">
                          <a:ln>
                            <a:noFill/>
                          </a:ln>
                          <a:solidFill>
                            <a:schemeClr val="bg1"/>
                          </a:solidFill>
                          <a:effectLst/>
                          <a:latin typeface="Arial" panose="020B0604020202020204" pitchFamily="34" charset="0"/>
                        </a:rPr>
                        <a:t>EF</a:t>
                      </a:r>
                    </a:p>
                  </a:txBody>
                  <a:tcPr marL="68580" marR="68580" anchor="b" horzOverflow="overflow">
                    <a:lnL>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LATEST START, </a:t>
                      </a:r>
                      <a:br>
                        <a:rPr kumimoji="0" lang="en-US" sz="1100" b="0" i="0" u="none" strike="noStrike" cap="none" normalizeH="0" baseline="0" smtClean="0">
                          <a:ln>
                            <a:noFill/>
                          </a:ln>
                          <a:solidFill>
                            <a:schemeClr val="bg1"/>
                          </a:solidFill>
                          <a:effectLst/>
                          <a:latin typeface="Arial" panose="020B0604020202020204" pitchFamily="34" charset="0"/>
                        </a:rPr>
                      </a:br>
                      <a:r>
                        <a:rPr kumimoji="0" lang="en-US" sz="1100" b="0" i="0" u="none" strike="noStrike" cap="none" normalizeH="0" baseline="0" smtClean="0">
                          <a:ln>
                            <a:noFill/>
                          </a:ln>
                          <a:solidFill>
                            <a:schemeClr val="bg1"/>
                          </a:solidFill>
                          <a:effectLst/>
                          <a:latin typeface="Arial" panose="020B0604020202020204" pitchFamily="34" charset="0"/>
                        </a:rPr>
                        <a:t>LS</a:t>
                      </a:r>
                    </a:p>
                  </a:txBody>
                  <a:tcPr marL="68580" marR="68580" anchor="b" horzOverflow="overflow">
                    <a:lnL>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LATEST FINISH, </a:t>
                      </a:r>
                      <a:br>
                        <a:rPr kumimoji="0" lang="en-US" sz="1100" b="0" i="0" u="none" strike="noStrike" cap="none" normalizeH="0" baseline="0" smtClean="0">
                          <a:ln>
                            <a:noFill/>
                          </a:ln>
                          <a:solidFill>
                            <a:schemeClr val="bg1"/>
                          </a:solidFill>
                          <a:effectLst/>
                          <a:latin typeface="Arial" panose="020B0604020202020204" pitchFamily="34" charset="0"/>
                        </a:rPr>
                      </a:br>
                      <a:r>
                        <a:rPr kumimoji="0" lang="en-US" sz="1100" b="0" i="0" u="none" strike="noStrike" cap="none" normalizeH="0" baseline="0" smtClean="0">
                          <a:ln>
                            <a:noFill/>
                          </a:ln>
                          <a:solidFill>
                            <a:schemeClr val="bg1"/>
                          </a:solidFill>
                          <a:effectLst/>
                          <a:latin typeface="Arial" panose="020B0604020202020204" pitchFamily="34" charset="0"/>
                        </a:rPr>
                        <a:t>LF</a:t>
                      </a:r>
                    </a:p>
                  </a:txBody>
                  <a:tcPr marL="68580" marR="68580" anchor="b" horzOverflow="overflow">
                    <a:lnL>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SLACK, </a:t>
                      </a:r>
                      <a:br>
                        <a:rPr kumimoji="0" lang="en-US" sz="1100" b="0" i="0" u="none" strike="noStrike" cap="none" normalizeH="0" baseline="0" smtClean="0">
                          <a:ln>
                            <a:noFill/>
                          </a:ln>
                          <a:solidFill>
                            <a:schemeClr val="bg1"/>
                          </a:solidFill>
                          <a:effectLst/>
                          <a:latin typeface="Arial" panose="020B0604020202020204" pitchFamily="34" charset="0"/>
                        </a:rPr>
                      </a:br>
                      <a:r>
                        <a:rPr kumimoji="0" lang="en-US" sz="1100" b="0" i="0" u="none" strike="noStrike" cap="none" normalizeH="0" baseline="0" smtClean="0">
                          <a:ln>
                            <a:noFill/>
                          </a:ln>
                          <a:solidFill>
                            <a:schemeClr val="bg1"/>
                          </a:solidFill>
                          <a:effectLst/>
                          <a:latin typeface="Arial" panose="020B0604020202020204" pitchFamily="34" charset="0"/>
                        </a:rPr>
                        <a:t>LS – ES</a:t>
                      </a:r>
                    </a:p>
                  </a:txBody>
                  <a:tcPr marL="68580" marR="68580" anchor="b" horzOverflow="overflow">
                    <a:lnL>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100" b="0" i="0" u="none" strike="noStrike" cap="none" normalizeH="0" baseline="0" smtClean="0">
                          <a:ln>
                            <a:noFill/>
                          </a:ln>
                          <a:solidFill>
                            <a:schemeClr val="bg1"/>
                          </a:solidFill>
                          <a:effectLst/>
                          <a:latin typeface="Arial" panose="020B0604020202020204" pitchFamily="34" charset="0"/>
                        </a:rPr>
                        <a:t>ON CRITICAL PATH?</a:t>
                      </a:r>
                    </a:p>
                  </a:txBody>
                  <a:tcPr marL="68580" marR="68580" anchor="b" horzOverflow="overflow">
                    <a:lnL>
                      <a:noFill/>
                    </a:lnL>
                    <a:lnR cap="flat">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A</a:t>
                      </a:r>
                    </a:p>
                  </a:txBody>
                  <a:tcPr marL="68580" marR="68580" horzOverflow="overflow">
                    <a:lnL cap="flat">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horzOverflow="overflow">
                    <a:lnL>
                      <a:noFill/>
                    </a:lnL>
                    <a:lnR cap="flat">
                      <a:noFill/>
                    </a:lnR>
                    <a:lnT w="28575" cap="flat" cmpd="sng" algn="ctr">
                      <a:solidFill>
                        <a:schemeClr val="tx1"/>
                      </a:solidFill>
                      <a:prstDash val="solid"/>
                      <a:round/>
                      <a:headEnd type="none" w="sm" len="med"/>
                      <a:tailEnd type="none" w="sm" len="med"/>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B</a:t>
                      </a:r>
                    </a:p>
                  </a:txBody>
                  <a:tcPr marL="68580" marR="68580"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No</a:t>
                      </a:r>
                    </a:p>
                  </a:txBody>
                  <a:tcPr marL="68580" marR="68580" horzOverflow="overflow">
                    <a:lnL>
                      <a:noFill/>
                    </a:lnL>
                    <a:lnR cap="flat">
                      <a:noFill/>
                    </a:lnR>
                    <a:lnT>
                      <a:noFill/>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C</a:t>
                      </a:r>
                    </a:p>
                  </a:txBody>
                  <a:tcPr marL="68580" marR="68580"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horzOverflow="overflow">
                    <a:lnL>
                      <a:noFill/>
                    </a:lnL>
                    <a:lnR cap="flat">
                      <a:noFill/>
                    </a:lnR>
                    <a:lnT>
                      <a:noFill/>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D</a:t>
                      </a:r>
                    </a:p>
                  </a:txBody>
                  <a:tcPr marL="68580" marR="68580"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7</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No</a:t>
                      </a:r>
                    </a:p>
                  </a:txBody>
                  <a:tcPr marL="68580" marR="68580" horzOverflow="overflow">
                    <a:lnL>
                      <a:noFill/>
                    </a:lnL>
                    <a:lnR cap="flat">
                      <a:noFill/>
                    </a:lnR>
                    <a:lnT>
                      <a:noFill/>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E</a:t>
                      </a:r>
                    </a:p>
                  </a:txBody>
                  <a:tcPr marL="68580" marR="68580"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horzOverflow="overflow">
                    <a:lnL>
                      <a:noFill/>
                    </a:lnL>
                    <a:lnR cap="flat">
                      <a:noFill/>
                    </a:lnR>
                    <a:lnT>
                      <a:noFill/>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F</a:t>
                      </a:r>
                    </a:p>
                  </a:txBody>
                  <a:tcPr marL="68580" marR="68580"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7</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10</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13</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6</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No</a:t>
                      </a:r>
                    </a:p>
                  </a:txBody>
                  <a:tcPr marL="68580" marR="68580" horzOverflow="overflow">
                    <a:lnL>
                      <a:noFill/>
                    </a:lnL>
                    <a:lnR cap="flat">
                      <a:noFill/>
                    </a:lnR>
                    <a:lnT>
                      <a:noFill/>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G</a:t>
                      </a:r>
                    </a:p>
                  </a:txBody>
                  <a:tcPr marL="68580" marR="68580"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13</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13</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horzOverflow="overflow">
                    <a:lnL>
                      <a:noFill/>
                    </a:lnL>
                    <a:lnR cap="flat">
                      <a:noFill/>
                    </a:lnR>
                    <a:lnT>
                      <a:noFill/>
                    </a:lnT>
                    <a:lnB>
                      <a:noFill/>
                    </a:lnB>
                    <a:lnTlToBr>
                      <a:noFill/>
                    </a:lnTlToBr>
                    <a:lnBlToTr>
                      <a:noFill/>
                    </a:lnBlToTr>
                    <a:noFill/>
                  </a:tcPr>
                </a:tc>
              </a:tr>
              <a:tr h="363538">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H</a:t>
                      </a:r>
                    </a:p>
                  </a:txBody>
                  <a:tcPr marL="68580" marR="68580" horzOverflow="overflow">
                    <a:lnL cap="flat">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13</a:t>
                      </a:r>
                    </a:p>
                  </a:txBody>
                  <a:tcPr marL="68580" marR="68580"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15</a:t>
                      </a:r>
                    </a:p>
                  </a:txBody>
                  <a:tcPr marL="68580" marR="68580"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13</a:t>
                      </a:r>
                    </a:p>
                  </a:txBody>
                  <a:tcPr marL="68580" marR="68580"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15</a:t>
                      </a:r>
                    </a:p>
                  </a:txBody>
                  <a:tcPr marL="68580" marR="68580"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0</a:t>
                      </a:r>
                    </a:p>
                  </a:txBody>
                  <a:tcPr marL="68580" marR="68580"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horzOverflow="overflow">
                    <a:lnL>
                      <a:noFill/>
                    </a:lnL>
                    <a:lnR cap="flat">
                      <a:noFill/>
                    </a:lnR>
                    <a:lnT>
                      <a:noFill/>
                    </a:lnT>
                    <a:lnB w="28575" cap="flat" cmpd="sng" algn="ctr">
                      <a:solidFill>
                        <a:schemeClr val="tx1"/>
                      </a:solidFill>
                      <a:prstDash val="solid"/>
                      <a:round/>
                      <a:headEnd type="none" w="sm" len="med"/>
                      <a:tailEnd type="none" w="sm" len="med"/>
                    </a:lnB>
                    <a:lnTlToBr>
                      <a:noFill/>
                    </a:lnTlToBr>
                    <a:lnBlToTr>
                      <a:noFill/>
                    </a:lnBlToTr>
                    <a:noFill/>
                  </a:tcPr>
                </a:tc>
              </a:tr>
            </a:tbl>
          </a:graphicData>
        </a:graphic>
      </p:graphicFrame>
      <p:sp>
        <p:nvSpPr>
          <p:cNvPr id="123999" name="Text Box 95"/>
          <p:cNvSpPr txBox="1">
            <a:spLocks noChangeArrowheads="1"/>
          </p:cNvSpPr>
          <p:nvPr/>
        </p:nvSpPr>
        <p:spPr bwMode="auto">
          <a:xfrm>
            <a:off x="1588294" y="5978525"/>
            <a:ext cx="104759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Table 13.3</a:t>
            </a:r>
          </a:p>
        </p:txBody>
      </p:sp>
    </p:spTree>
    <p:extLst>
      <p:ext uri="{BB962C8B-B14F-4D97-AF65-F5344CB8AC3E}">
        <p14:creationId xmlns="" xmlns:p14="http://schemas.microsoft.com/office/powerpoint/2010/main" val="3972374126"/>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07"/>
                                        </p:tgtEl>
                                        <p:attrNameLst>
                                          <p:attrName>style.visibility</p:attrName>
                                        </p:attrNameLst>
                                      </p:cBhvr>
                                      <p:to>
                                        <p:strVal val="visible"/>
                                      </p:to>
                                    </p:set>
                                    <p:animEffect transition="in" filter="strips(downRight)">
                                      <p:cBhvr>
                                        <p:cTn id="7" dur="1000"/>
                                        <p:tgtEl>
                                          <p:spTgt spid="12390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3908"/>
                                        </p:tgtEl>
                                        <p:attrNameLst>
                                          <p:attrName>style.visibility</p:attrName>
                                        </p:attrNameLst>
                                      </p:cBhvr>
                                      <p:to>
                                        <p:strVal val="visible"/>
                                      </p:to>
                                    </p:set>
                                    <p:animEffect transition="in" filter="strips(downRight)">
                                      <p:cBhvr>
                                        <p:cTn id="11" dur="1000"/>
                                        <p:tgtEl>
                                          <p:spTgt spid="123908"/>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3999"/>
                                        </p:tgtEl>
                                        <p:attrNameLst>
                                          <p:attrName>style.visibility</p:attrName>
                                        </p:attrNameLst>
                                      </p:cBhvr>
                                      <p:to>
                                        <p:strVal val="visible"/>
                                      </p:to>
                                    </p:set>
                                    <p:animEffect transition="in" filter="wipe(left)">
                                      <p:cBhvr>
                                        <p:cTn id="15" dur="1000"/>
                                        <p:tgtEl>
                                          <p:spTgt spid="123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p:bldP spid="123999"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p:cNvSpPr>
          <p:nvPr>
            <p:ph type="title" idx="4294967295"/>
          </p:nvPr>
        </p:nvSpPr>
        <p:spPr>
          <a:xfrm>
            <a:off x="155972" y="120651"/>
            <a:ext cx="7886700" cy="1325563"/>
          </a:xfrm>
        </p:spPr>
        <p:txBody>
          <a:bodyPr>
            <a:normAutofit/>
          </a:bodyPr>
          <a:lstStyle/>
          <a:p>
            <a:r>
              <a:rPr lang="en-US" sz="2800" dirty="0" smtClean="0">
                <a:latin typeface="Arial" panose="020B0604020202020204" pitchFamily="34" charset="0"/>
                <a:cs typeface="Arial" panose="020B0604020202020204" pitchFamily="34" charset="0"/>
              </a:rPr>
              <a:t>How to Find the Critical Path</a:t>
            </a:r>
          </a:p>
        </p:txBody>
      </p:sp>
      <p:sp>
        <p:nvSpPr>
          <p:cNvPr id="124931" name="Rectangle 3"/>
          <p:cNvSpPr>
            <a:spLocks noGrp="1"/>
          </p:cNvSpPr>
          <p:nvPr>
            <p:ph type="body" idx="4294967295"/>
          </p:nvPr>
        </p:nvSpPr>
        <p:spPr>
          <a:xfrm>
            <a:off x="1657350" y="1676400"/>
            <a:ext cx="5829300" cy="482600"/>
          </a:xfrm>
        </p:spPr>
        <p:txBody>
          <a:bodyPr/>
          <a:lstStyle/>
          <a:p>
            <a:r>
              <a:rPr lang="en-US" sz="2000"/>
              <a:t>General Foundry’s critical path</a:t>
            </a:r>
          </a:p>
        </p:txBody>
      </p:sp>
      <p:grpSp>
        <p:nvGrpSpPr>
          <p:cNvPr id="2" name="Group 4"/>
          <p:cNvGrpSpPr>
            <a:grpSpLocks/>
          </p:cNvGrpSpPr>
          <p:nvPr/>
        </p:nvGrpSpPr>
        <p:grpSpPr bwMode="auto">
          <a:xfrm>
            <a:off x="1633537" y="2508250"/>
            <a:ext cx="5893595" cy="3057526"/>
            <a:chOff x="412" y="1580"/>
            <a:chExt cx="4950" cy="1926"/>
          </a:xfrm>
        </p:grpSpPr>
        <p:sp>
          <p:nvSpPr>
            <p:cNvPr id="124933" name="Rectangle 5"/>
            <p:cNvSpPr>
              <a:spLocks noChangeArrowheads="1"/>
            </p:cNvSpPr>
            <p:nvPr/>
          </p:nvSpPr>
          <p:spPr bwMode="auto">
            <a:xfrm>
              <a:off x="924" y="1605"/>
              <a:ext cx="801" cy="462"/>
            </a:xfrm>
            <a:prstGeom prst="rect">
              <a:avLst/>
            </a:prstGeom>
            <a:solidFill>
              <a:schemeClr val="accent1"/>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34" name="Text Box 6"/>
            <p:cNvSpPr txBox="1">
              <a:spLocks noChangeArrowheads="1"/>
            </p:cNvSpPr>
            <p:nvPr/>
          </p:nvSpPr>
          <p:spPr bwMode="auto">
            <a:xfrm>
              <a:off x="954" y="158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A</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0	2</a:t>
              </a:r>
            </a:p>
            <a:p>
              <a:pPr>
                <a:lnSpc>
                  <a:spcPct val="110000"/>
                </a:lnSpc>
              </a:pPr>
              <a:r>
                <a:rPr lang="en-US" sz="1400" b="1">
                  <a:ea typeface="ＭＳ Ｐゴシック" panose="020B0600070205080204" pitchFamily="34" charset="-128"/>
                </a:rPr>
                <a:t>	0	2</a:t>
              </a:r>
            </a:p>
          </p:txBody>
        </p:sp>
        <p:sp>
          <p:nvSpPr>
            <p:cNvPr id="124935" name="Rectangle 7"/>
            <p:cNvSpPr>
              <a:spLocks noChangeArrowheads="1"/>
            </p:cNvSpPr>
            <p:nvPr/>
          </p:nvSpPr>
          <p:spPr bwMode="auto">
            <a:xfrm>
              <a:off x="924" y="160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36" name="Line 8"/>
            <p:cNvSpPr>
              <a:spLocks noChangeShapeType="1"/>
            </p:cNvSpPr>
            <p:nvPr/>
          </p:nvSpPr>
          <p:spPr bwMode="auto">
            <a:xfrm>
              <a:off x="922" y="176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37" name="Line 9"/>
            <p:cNvSpPr>
              <a:spLocks noChangeShapeType="1"/>
            </p:cNvSpPr>
            <p:nvPr/>
          </p:nvSpPr>
          <p:spPr bwMode="auto">
            <a:xfrm>
              <a:off x="923" y="190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38" name="Rectangle 10"/>
            <p:cNvSpPr>
              <a:spLocks noChangeArrowheads="1"/>
            </p:cNvSpPr>
            <p:nvPr/>
          </p:nvSpPr>
          <p:spPr bwMode="auto">
            <a:xfrm>
              <a:off x="2096" y="1605"/>
              <a:ext cx="801" cy="462"/>
            </a:xfrm>
            <a:prstGeom prst="rect">
              <a:avLst/>
            </a:prstGeom>
            <a:solidFill>
              <a:schemeClr val="accent1"/>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39" name="Text Box 11"/>
            <p:cNvSpPr txBox="1">
              <a:spLocks noChangeArrowheads="1"/>
            </p:cNvSpPr>
            <p:nvPr/>
          </p:nvSpPr>
          <p:spPr bwMode="auto">
            <a:xfrm>
              <a:off x="2126" y="158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C</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2	4</a:t>
              </a:r>
            </a:p>
            <a:p>
              <a:pPr>
                <a:lnSpc>
                  <a:spcPct val="110000"/>
                </a:lnSpc>
              </a:pPr>
              <a:r>
                <a:rPr lang="en-US" sz="1400" b="1">
                  <a:ea typeface="ＭＳ Ｐゴシック" panose="020B0600070205080204" pitchFamily="34" charset="-128"/>
                </a:rPr>
                <a:t>	2	4</a:t>
              </a:r>
            </a:p>
          </p:txBody>
        </p:sp>
        <p:sp>
          <p:nvSpPr>
            <p:cNvPr id="124940" name="Rectangle 12"/>
            <p:cNvSpPr>
              <a:spLocks noChangeArrowheads="1"/>
            </p:cNvSpPr>
            <p:nvPr/>
          </p:nvSpPr>
          <p:spPr bwMode="auto">
            <a:xfrm>
              <a:off x="2096" y="160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1" name="Line 13"/>
            <p:cNvSpPr>
              <a:spLocks noChangeShapeType="1"/>
            </p:cNvSpPr>
            <p:nvPr/>
          </p:nvSpPr>
          <p:spPr bwMode="auto">
            <a:xfrm>
              <a:off x="2094" y="176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42" name="Line 14"/>
            <p:cNvSpPr>
              <a:spLocks noChangeShapeType="1"/>
            </p:cNvSpPr>
            <p:nvPr/>
          </p:nvSpPr>
          <p:spPr bwMode="auto">
            <a:xfrm>
              <a:off x="2095" y="190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43" name="Rectangle 15"/>
            <p:cNvSpPr>
              <a:spLocks noChangeArrowheads="1"/>
            </p:cNvSpPr>
            <p:nvPr/>
          </p:nvSpPr>
          <p:spPr bwMode="auto">
            <a:xfrm>
              <a:off x="3860" y="2315"/>
              <a:ext cx="801" cy="465"/>
            </a:xfrm>
            <a:prstGeom prst="rect">
              <a:avLst/>
            </a:prstGeom>
            <a:solidFill>
              <a:schemeClr val="accent1"/>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4" name="Text Box 16"/>
            <p:cNvSpPr txBox="1">
              <a:spLocks noChangeArrowheads="1"/>
            </p:cNvSpPr>
            <p:nvPr/>
          </p:nvSpPr>
          <p:spPr bwMode="auto">
            <a:xfrm>
              <a:off x="3890" y="229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H</a:t>
              </a:r>
              <a:r>
                <a:rPr lang="en-US" sz="1400" b="1">
                  <a:ea typeface="ＭＳ Ｐゴシック" panose="020B0600070205080204" pitchFamily="34" charset="-128"/>
                </a:rPr>
                <a:t>	2</a:t>
              </a:r>
            </a:p>
            <a:p>
              <a:pPr>
                <a:lnSpc>
                  <a:spcPct val="110000"/>
                </a:lnSpc>
              </a:pPr>
              <a:r>
                <a:rPr lang="en-US" sz="1400" b="1">
                  <a:ea typeface="ＭＳ Ｐゴシック" panose="020B0600070205080204" pitchFamily="34" charset="-128"/>
                </a:rPr>
                <a:t>	13	15</a:t>
              </a:r>
            </a:p>
            <a:p>
              <a:pPr>
                <a:lnSpc>
                  <a:spcPct val="110000"/>
                </a:lnSpc>
              </a:pPr>
              <a:r>
                <a:rPr lang="en-US" sz="1400" b="1">
                  <a:ea typeface="ＭＳ Ｐゴシック" panose="020B0600070205080204" pitchFamily="34" charset="-128"/>
                </a:rPr>
                <a:t>	13	15</a:t>
              </a:r>
            </a:p>
          </p:txBody>
        </p:sp>
        <p:sp>
          <p:nvSpPr>
            <p:cNvPr id="124945" name="Rectangle 17"/>
            <p:cNvSpPr>
              <a:spLocks noChangeArrowheads="1"/>
            </p:cNvSpPr>
            <p:nvPr/>
          </p:nvSpPr>
          <p:spPr bwMode="auto">
            <a:xfrm>
              <a:off x="3860" y="231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6" name="Line 18"/>
            <p:cNvSpPr>
              <a:spLocks noChangeShapeType="1"/>
            </p:cNvSpPr>
            <p:nvPr/>
          </p:nvSpPr>
          <p:spPr bwMode="auto">
            <a:xfrm>
              <a:off x="3858" y="247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47" name="Line 19"/>
            <p:cNvSpPr>
              <a:spLocks noChangeShapeType="1"/>
            </p:cNvSpPr>
            <p:nvPr/>
          </p:nvSpPr>
          <p:spPr bwMode="auto">
            <a:xfrm>
              <a:off x="3859" y="261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48" name="Rectangle 20"/>
            <p:cNvSpPr>
              <a:spLocks noChangeArrowheads="1"/>
            </p:cNvSpPr>
            <p:nvPr/>
          </p:nvSpPr>
          <p:spPr bwMode="auto">
            <a:xfrm>
              <a:off x="2688" y="2315"/>
              <a:ext cx="801" cy="465"/>
            </a:xfrm>
            <a:prstGeom prst="rect">
              <a:avLst/>
            </a:prstGeom>
            <a:solidFill>
              <a:schemeClr val="accent1"/>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49" name="Text Box 21"/>
            <p:cNvSpPr txBox="1">
              <a:spLocks noChangeArrowheads="1"/>
            </p:cNvSpPr>
            <p:nvPr/>
          </p:nvSpPr>
          <p:spPr bwMode="auto">
            <a:xfrm>
              <a:off x="2718" y="229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E</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4	8</a:t>
              </a:r>
            </a:p>
            <a:p>
              <a:pPr>
                <a:lnSpc>
                  <a:spcPct val="110000"/>
                </a:lnSpc>
              </a:pPr>
              <a:r>
                <a:rPr lang="en-US" sz="1400" b="1">
                  <a:ea typeface="ＭＳ Ｐゴシック" panose="020B0600070205080204" pitchFamily="34" charset="-128"/>
                </a:rPr>
                <a:t>	4	8</a:t>
              </a:r>
            </a:p>
          </p:txBody>
        </p:sp>
        <p:sp>
          <p:nvSpPr>
            <p:cNvPr id="124950" name="Rectangle 22"/>
            <p:cNvSpPr>
              <a:spLocks noChangeArrowheads="1"/>
            </p:cNvSpPr>
            <p:nvPr/>
          </p:nvSpPr>
          <p:spPr bwMode="auto">
            <a:xfrm>
              <a:off x="2688" y="231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51" name="Line 23"/>
            <p:cNvSpPr>
              <a:spLocks noChangeShapeType="1"/>
            </p:cNvSpPr>
            <p:nvPr/>
          </p:nvSpPr>
          <p:spPr bwMode="auto">
            <a:xfrm>
              <a:off x="2686" y="247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52" name="Line 24"/>
            <p:cNvSpPr>
              <a:spLocks noChangeShapeType="1"/>
            </p:cNvSpPr>
            <p:nvPr/>
          </p:nvSpPr>
          <p:spPr bwMode="auto">
            <a:xfrm>
              <a:off x="2687" y="261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53" name="Rectangle 25"/>
            <p:cNvSpPr>
              <a:spLocks noChangeArrowheads="1"/>
            </p:cNvSpPr>
            <p:nvPr/>
          </p:nvSpPr>
          <p:spPr bwMode="auto">
            <a:xfrm>
              <a:off x="924" y="3025"/>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54" name="Text Box 26"/>
            <p:cNvSpPr txBox="1">
              <a:spLocks noChangeArrowheads="1"/>
            </p:cNvSpPr>
            <p:nvPr/>
          </p:nvSpPr>
          <p:spPr bwMode="auto">
            <a:xfrm>
              <a:off x="954" y="300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B</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0	3</a:t>
              </a:r>
            </a:p>
            <a:p>
              <a:pPr>
                <a:lnSpc>
                  <a:spcPct val="110000"/>
                </a:lnSpc>
              </a:pPr>
              <a:r>
                <a:rPr lang="en-US" sz="1400" b="1">
                  <a:ea typeface="ＭＳ Ｐゴシック" panose="020B0600070205080204" pitchFamily="34" charset="-128"/>
                </a:rPr>
                <a:t>	1	4</a:t>
              </a:r>
            </a:p>
          </p:txBody>
        </p:sp>
        <p:sp>
          <p:nvSpPr>
            <p:cNvPr id="124955" name="Rectangle 27"/>
            <p:cNvSpPr>
              <a:spLocks noChangeArrowheads="1"/>
            </p:cNvSpPr>
            <p:nvPr/>
          </p:nvSpPr>
          <p:spPr bwMode="auto">
            <a:xfrm>
              <a:off x="924" y="302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56" name="Line 28"/>
            <p:cNvSpPr>
              <a:spLocks noChangeShapeType="1"/>
            </p:cNvSpPr>
            <p:nvPr/>
          </p:nvSpPr>
          <p:spPr bwMode="auto">
            <a:xfrm>
              <a:off x="922" y="318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57" name="Line 29"/>
            <p:cNvSpPr>
              <a:spLocks noChangeShapeType="1"/>
            </p:cNvSpPr>
            <p:nvPr/>
          </p:nvSpPr>
          <p:spPr bwMode="auto">
            <a:xfrm>
              <a:off x="923" y="332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58" name="Rectangle 30"/>
            <p:cNvSpPr>
              <a:spLocks noChangeArrowheads="1"/>
            </p:cNvSpPr>
            <p:nvPr/>
          </p:nvSpPr>
          <p:spPr bwMode="auto">
            <a:xfrm>
              <a:off x="2096" y="3025"/>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59" name="Text Box 31"/>
            <p:cNvSpPr txBox="1">
              <a:spLocks noChangeArrowheads="1"/>
            </p:cNvSpPr>
            <p:nvPr/>
          </p:nvSpPr>
          <p:spPr bwMode="auto">
            <a:xfrm>
              <a:off x="2126" y="300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D</a:t>
              </a:r>
              <a:r>
                <a:rPr lang="en-US" sz="1400" b="1">
                  <a:ea typeface="ＭＳ Ｐゴシック" panose="020B0600070205080204" pitchFamily="34" charset="-128"/>
                </a:rPr>
                <a:t>	4</a:t>
              </a:r>
            </a:p>
            <a:p>
              <a:pPr>
                <a:lnSpc>
                  <a:spcPct val="110000"/>
                </a:lnSpc>
              </a:pPr>
              <a:r>
                <a:rPr lang="en-US" sz="1400" b="1">
                  <a:ea typeface="ＭＳ Ｐゴシック" panose="020B0600070205080204" pitchFamily="34" charset="-128"/>
                </a:rPr>
                <a:t>	3	7</a:t>
              </a:r>
            </a:p>
            <a:p>
              <a:pPr>
                <a:lnSpc>
                  <a:spcPct val="110000"/>
                </a:lnSpc>
              </a:pPr>
              <a:r>
                <a:rPr lang="en-US" sz="1400" b="1">
                  <a:ea typeface="ＭＳ Ｐゴシック" panose="020B0600070205080204" pitchFamily="34" charset="-128"/>
                </a:rPr>
                <a:t>	4	8</a:t>
              </a:r>
            </a:p>
          </p:txBody>
        </p:sp>
        <p:sp>
          <p:nvSpPr>
            <p:cNvPr id="124960" name="Rectangle 32"/>
            <p:cNvSpPr>
              <a:spLocks noChangeArrowheads="1"/>
            </p:cNvSpPr>
            <p:nvPr/>
          </p:nvSpPr>
          <p:spPr bwMode="auto">
            <a:xfrm>
              <a:off x="2096" y="302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61" name="Line 33"/>
            <p:cNvSpPr>
              <a:spLocks noChangeShapeType="1"/>
            </p:cNvSpPr>
            <p:nvPr/>
          </p:nvSpPr>
          <p:spPr bwMode="auto">
            <a:xfrm>
              <a:off x="2094" y="318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62" name="Line 34"/>
            <p:cNvSpPr>
              <a:spLocks noChangeShapeType="1"/>
            </p:cNvSpPr>
            <p:nvPr/>
          </p:nvSpPr>
          <p:spPr bwMode="auto">
            <a:xfrm>
              <a:off x="2095" y="332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63" name="Rectangle 35"/>
            <p:cNvSpPr>
              <a:spLocks noChangeArrowheads="1"/>
            </p:cNvSpPr>
            <p:nvPr/>
          </p:nvSpPr>
          <p:spPr bwMode="auto">
            <a:xfrm>
              <a:off x="3268" y="3025"/>
              <a:ext cx="801" cy="459"/>
            </a:xfrm>
            <a:prstGeom prst="rect">
              <a:avLst/>
            </a:prstGeom>
            <a:solidFill>
              <a:schemeClr val="accent1"/>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64" name="Text Box 36"/>
            <p:cNvSpPr txBox="1">
              <a:spLocks noChangeArrowheads="1"/>
            </p:cNvSpPr>
            <p:nvPr/>
          </p:nvSpPr>
          <p:spPr bwMode="auto">
            <a:xfrm>
              <a:off x="3298" y="300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G</a:t>
              </a:r>
              <a:r>
                <a:rPr lang="en-US" sz="1400" b="1">
                  <a:ea typeface="ＭＳ Ｐゴシック" panose="020B0600070205080204" pitchFamily="34" charset="-128"/>
                </a:rPr>
                <a:t>	5</a:t>
              </a:r>
            </a:p>
            <a:p>
              <a:pPr>
                <a:lnSpc>
                  <a:spcPct val="110000"/>
                </a:lnSpc>
              </a:pPr>
              <a:r>
                <a:rPr lang="en-US" sz="1400" b="1">
                  <a:ea typeface="ＭＳ Ｐゴシック" panose="020B0600070205080204" pitchFamily="34" charset="-128"/>
                </a:rPr>
                <a:t>	8	13</a:t>
              </a:r>
            </a:p>
            <a:p>
              <a:pPr>
                <a:lnSpc>
                  <a:spcPct val="110000"/>
                </a:lnSpc>
              </a:pPr>
              <a:r>
                <a:rPr lang="en-US" sz="1400" b="1">
                  <a:ea typeface="ＭＳ Ｐゴシック" panose="020B0600070205080204" pitchFamily="34" charset="-128"/>
                </a:rPr>
                <a:t>	8	13</a:t>
              </a:r>
            </a:p>
          </p:txBody>
        </p:sp>
        <p:sp>
          <p:nvSpPr>
            <p:cNvPr id="124965" name="Rectangle 37"/>
            <p:cNvSpPr>
              <a:spLocks noChangeArrowheads="1"/>
            </p:cNvSpPr>
            <p:nvPr/>
          </p:nvSpPr>
          <p:spPr bwMode="auto">
            <a:xfrm>
              <a:off x="3268" y="302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66" name="Line 38"/>
            <p:cNvSpPr>
              <a:spLocks noChangeShapeType="1"/>
            </p:cNvSpPr>
            <p:nvPr/>
          </p:nvSpPr>
          <p:spPr bwMode="auto">
            <a:xfrm>
              <a:off x="3266" y="318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67" name="Line 39"/>
            <p:cNvSpPr>
              <a:spLocks noChangeShapeType="1"/>
            </p:cNvSpPr>
            <p:nvPr/>
          </p:nvSpPr>
          <p:spPr bwMode="auto">
            <a:xfrm>
              <a:off x="3267" y="332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68" name="Rectangle 40"/>
            <p:cNvSpPr>
              <a:spLocks noChangeArrowheads="1"/>
            </p:cNvSpPr>
            <p:nvPr/>
          </p:nvSpPr>
          <p:spPr bwMode="auto">
            <a:xfrm>
              <a:off x="3268" y="1605"/>
              <a:ext cx="801" cy="156"/>
            </a:xfrm>
            <a:prstGeom prst="rect">
              <a:avLst/>
            </a:prstGeom>
            <a:solidFill>
              <a:schemeClr val="folHlink"/>
            </a:solidFill>
            <a:ln>
              <a:noFill/>
            </a:ln>
            <a:effectLst/>
            <a:extLst>
              <a:ext uri="{91240B29-F687-4F45-9708-019B960494DF}">
                <a14:hiddenLine xmlns="" xmlns:a14="http://schemas.microsoft.com/office/drawing/2010/main" w="1905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69" name="Text Box 41"/>
            <p:cNvSpPr txBox="1">
              <a:spLocks noChangeArrowheads="1"/>
            </p:cNvSpPr>
            <p:nvPr/>
          </p:nvSpPr>
          <p:spPr bwMode="auto">
            <a:xfrm>
              <a:off x="3298" y="1580"/>
              <a:ext cx="714" cy="5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180975" algn="ctr"/>
                  <a:tab pos="804863" algn="ctr"/>
                </a:tabLst>
                <a:defRPr sz="2200">
                  <a:solidFill>
                    <a:schemeClr val="tx1"/>
                  </a:solidFill>
                  <a:latin typeface="Arial" panose="020B0604020202020204" pitchFamily="34" charset="0"/>
                </a:defRPr>
              </a:lvl1pPr>
              <a:lvl2pPr eaLnBrk="0" hangingPunct="0">
                <a:tabLst>
                  <a:tab pos="180975" algn="ctr"/>
                  <a:tab pos="804863" algn="ctr"/>
                </a:tabLst>
                <a:defRPr sz="2200">
                  <a:solidFill>
                    <a:schemeClr val="tx1"/>
                  </a:solidFill>
                  <a:latin typeface="Arial" panose="020B0604020202020204" pitchFamily="34" charset="0"/>
                </a:defRPr>
              </a:lvl2pPr>
              <a:lvl3pPr eaLnBrk="0" hangingPunct="0">
                <a:tabLst>
                  <a:tab pos="180975" algn="ctr"/>
                  <a:tab pos="804863" algn="ctr"/>
                </a:tabLst>
                <a:defRPr sz="2200">
                  <a:solidFill>
                    <a:schemeClr val="tx1"/>
                  </a:solidFill>
                  <a:latin typeface="Arial" panose="020B0604020202020204" pitchFamily="34" charset="0"/>
                </a:defRPr>
              </a:lvl3pPr>
              <a:lvl4pPr eaLnBrk="0" hangingPunct="0">
                <a:tabLst>
                  <a:tab pos="180975" algn="ctr"/>
                  <a:tab pos="804863" algn="ctr"/>
                </a:tabLst>
                <a:defRPr sz="2200">
                  <a:solidFill>
                    <a:schemeClr val="tx1"/>
                  </a:solidFill>
                  <a:latin typeface="Arial" panose="020B0604020202020204" pitchFamily="34" charset="0"/>
                </a:defRPr>
              </a:lvl4pPr>
              <a:lvl5pPr eaLnBrk="0" hangingPunct="0">
                <a:tabLst>
                  <a:tab pos="180975" algn="ctr"/>
                  <a:tab pos="804863" algn="ctr"/>
                </a:tabLst>
                <a:defRPr sz="2200">
                  <a:solidFill>
                    <a:schemeClr val="tx1"/>
                  </a:solidFill>
                  <a:latin typeface="Arial" panose="020B0604020202020204" pitchFamily="34" charset="0"/>
                </a:defRPr>
              </a:lvl5pPr>
              <a:lvl6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6pPr>
              <a:lvl7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7pPr>
              <a:lvl8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8pPr>
              <a:lvl9pPr eaLnBrk="0" fontAlgn="base" hangingPunct="0">
                <a:spcBef>
                  <a:spcPct val="0"/>
                </a:spcBef>
                <a:spcAft>
                  <a:spcPct val="0"/>
                </a:spcAft>
                <a:tabLst>
                  <a:tab pos="180975" algn="ctr"/>
                  <a:tab pos="804863"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a:t>
              </a:r>
              <a:r>
                <a:rPr lang="en-US" sz="1400" b="1" i="1">
                  <a:ea typeface="ＭＳ Ｐゴシック" panose="020B0600070205080204" pitchFamily="34" charset="-128"/>
                </a:rPr>
                <a:t>F</a:t>
              </a:r>
              <a:r>
                <a:rPr lang="en-US" sz="1400" b="1">
                  <a:ea typeface="ＭＳ Ｐゴシック" panose="020B0600070205080204" pitchFamily="34" charset="-128"/>
                </a:rPr>
                <a:t>	3</a:t>
              </a:r>
            </a:p>
            <a:p>
              <a:pPr>
                <a:lnSpc>
                  <a:spcPct val="110000"/>
                </a:lnSpc>
              </a:pPr>
              <a:r>
                <a:rPr lang="en-US" sz="1400" b="1">
                  <a:ea typeface="ＭＳ Ｐゴシック" panose="020B0600070205080204" pitchFamily="34" charset="-128"/>
                </a:rPr>
                <a:t>	4	7</a:t>
              </a:r>
            </a:p>
            <a:p>
              <a:pPr>
                <a:lnSpc>
                  <a:spcPct val="110000"/>
                </a:lnSpc>
              </a:pPr>
              <a:r>
                <a:rPr lang="en-US" sz="1400" b="1">
                  <a:ea typeface="ＭＳ Ｐゴシック" panose="020B0600070205080204" pitchFamily="34" charset="-128"/>
                </a:rPr>
                <a:t>	10	13</a:t>
              </a:r>
            </a:p>
          </p:txBody>
        </p:sp>
        <p:sp>
          <p:nvSpPr>
            <p:cNvPr id="124970" name="Rectangle 42"/>
            <p:cNvSpPr>
              <a:spLocks noChangeArrowheads="1"/>
            </p:cNvSpPr>
            <p:nvPr/>
          </p:nvSpPr>
          <p:spPr bwMode="auto">
            <a:xfrm>
              <a:off x="3268" y="1605"/>
              <a:ext cx="800" cy="465"/>
            </a:xfrm>
            <a:prstGeom prst="rect">
              <a:avLst/>
            </a:prstGeom>
            <a:noFill/>
            <a:ln w="28575">
              <a:solidFill>
                <a:schemeClr val="tx1"/>
              </a:solidFill>
              <a:miter lim="800000"/>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71" name="Line 43"/>
            <p:cNvSpPr>
              <a:spLocks noChangeShapeType="1"/>
            </p:cNvSpPr>
            <p:nvPr/>
          </p:nvSpPr>
          <p:spPr bwMode="auto">
            <a:xfrm>
              <a:off x="3266" y="1761"/>
              <a:ext cx="803"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72" name="Line 44"/>
            <p:cNvSpPr>
              <a:spLocks noChangeShapeType="1"/>
            </p:cNvSpPr>
            <p:nvPr/>
          </p:nvSpPr>
          <p:spPr bwMode="auto">
            <a:xfrm>
              <a:off x="3267" y="1906"/>
              <a:ext cx="800"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73" name="Text Box 45"/>
            <p:cNvSpPr txBox="1">
              <a:spLocks noChangeArrowheads="1"/>
            </p:cNvSpPr>
            <p:nvPr/>
          </p:nvSpPr>
          <p:spPr bwMode="auto">
            <a:xfrm>
              <a:off x="412" y="2434"/>
              <a:ext cx="458"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Start</a:t>
              </a:r>
            </a:p>
          </p:txBody>
        </p:sp>
        <p:sp>
          <p:nvSpPr>
            <p:cNvPr id="124974" name="Text Box 46"/>
            <p:cNvSpPr txBox="1">
              <a:spLocks noChangeArrowheads="1"/>
            </p:cNvSpPr>
            <p:nvPr/>
          </p:nvSpPr>
          <p:spPr bwMode="auto">
            <a:xfrm>
              <a:off x="4841" y="2434"/>
              <a:ext cx="521" cy="194"/>
            </a:xfrm>
            <a:prstGeom prst="rect">
              <a:avLst/>
            </a:prstGeom>
            <a:solidFill>
              <a:schemeClr val="hlink"/>
            </a:solidFill>
            <a:ln w="28575">
              <a:solidFill>
                <a:schemeClr val="tx1"/>
              </a:solidFill>
              <a:miter lim="800000"/>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1400" b="1">
                  <a:ea typeface="ＭＳ Ｐゴシック" panose="020B0600070205080204" pitchFamily="34" charset="-128"/>
                </a:rPr>
                <a:t>Finish</a:t>
              </a:r>
            </a:p>
          </p:txBody>
        </p:sp>
        <p:sp>
          <p:nvSpPr>
            <p:cNvPr id="124975" name="Line 47"/>
            <p:cNvSpPr>
              <a:spLocks noChangeShapeType="1"/>
            </p:cNvSpPr>
            <p:nvPr/>
          </p:nvSpPr>
          <p:spPr bwMode="auto">
            <a:xfrm flipV="1">
              <a:off x="640" y="2064"/>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76" name="Line 48"/>
            <p:cNvSpPr>
              <a:spLocks noChangeShapeType="1"/>
            </p:cNvSpPr>
            <p:nvPr/>
          </p:nvSpPr>
          <p:spPr bwMode="auto">
            <a:xfrm>
              <a:off x="632" y="2648"/>
              <a:ext cx="280" cy="368"/>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77" name="Line 49"/>
            <p:cNvSpPr>
              <a:spLocks noChangeShapeType="1"/>
            </p:cNvSpPr>
            <p:nvPr/>
          </p:nvSpPr>
          <p:spPr bwMode="auto">
            <a:xfrm>
              <a:off x="1720" y="181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78" name="Line 50"/>
            <p:cNvSpPr>
              <a:spLocks noChangeShapeType="1"/>
            </p:cNvSpPr>
            <p:nvPr/>
          </p:nvSpPr>
          <p:spPr bwMode="auto">
            <a:xfrm>
              <a:off x="2896" y="1840"/>
              <a:ext cx="36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79" name="Line 51"/>
            <p:cNvSpPr>
              <a:spLocks noChangeShapeType="1"/>
            </p:cNvSpPr>
            <p:nvPr/>
          </p:nvSpPr>
          <p:spPr bwMode="auto">
            <a:xfrm>
              <a:off x="4656" y="2544"/>
              <a:ext cx="208"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80" name="Line 52"/>
            <p:cNvSpPr>
              <a:spLocks noChangeShapeType="1"/>
            </p:cNvSpPr>
            <p:nvPr/>
          </p:nvSpPr>
          <p:spPr bwMode="auto">
            <a:xfrm>
              <a:off x="2888" y="3248"/>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81" name="Line 53"/>
            <p:cNvSpPr>
              <a:spLocks noChangeShapeType="1"/>
            </p:cNvSpPr>
            <p:nvPr/>
          </p:nvSpPr>
          <p:spPr bwMode="auto">
            <a:xfrm>
              <a:off x="1728" y="3256"/>
              <a:ext cx="376" cy="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82" name="Line 54"/>
            <p:cNvSpPr>
              <a:spLocks noChangeShapeType="1"/>
            </p:cNvSpPr>
            <p:nvPr/>
          </p:nvSpPr>
          <p:spPr bwMode="auto">
            <a:xfrm>
              <a:off x="2696" y="2072"/>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83" name="Line 55"/>
            <p:cNvSpPr>
              <a:spLocks noChangeShapeType="1"/>
            </p:cNvSpPr>
            <p:nvPr/>
          </p:nvSpPr>
          <p:spPr bwMode="auto">
            <a:xfrm>
              <a:off x="3280" y="277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84" name="Line 56"/>
            <p:cNvSpPr>
              <a:spLocks noChangeShapeType="1"/>
            </p:cNvSpPr>
            <p:nvPr/>
          </p:nvSpPr>
          <p:spPr bwMode="auto">
            <a:xfrm>
              <a:off x="4064" y="2064"/>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4985" name="Line 57"/>
            <p:cNvSpPr>
              <a:spLocks noChangeShapeType="1"/>
            </p:cNvSpPr>
            <p:nvPr/>
          </p:nvSpPr>
          <p:spPr bwMode="auto">
            <a:xfrm flipV="1">
              <a:off x="3672" y="2776"/>
              <a:ext cx="184" cy="24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4986" name="Text Box 58"/>
          <p:cNvSpPr txBox="1">
            <a:spLocks noChangeArrowheads="1"/>
          </p:cNvSpPr>
          <p:nvPr/>
        </p:nvSpPr>
        <p:spPr bwMode="auto">
          <a:xfrm>
            <a:off x="1569245" y="5826125"/>
            <a:ext cx="112492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Figure 13.6</a:t>
            </a:r>
          </a:p>
        </p:txBody>
      </p:sp>
    </p:spTree>
    <p:extLst>
      <p:ext uri="{BB962C8B-B14F-4D97-AF65-F5344CB8AC3E}">
        <p14:creationId xmlns="" xmlns:p14="http://schemas.microsoft.com/office/powerpoint/2010/main" val="3644825662"/>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4931"/>
                                        </p:tgtEl>
                                        <p:attrNameLst>
                                          <p:attrName>style.visibility</p:attrName>
                                        </p:attrNameLst>
                                      </p:cBhvr>
                                      <p:to>
                                        <p:strVal val="visible"/>
                                      </p:to>
                                    </p:set>
                                    <p:animEffect transition="in" filter="strips(downRight)">
                                      <p:cBhvr>
                                        <p:cTn id="7" dur="1000"/>
                                        <p:tgtEl>
                                          <p:spTgt spid="124931"/>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24986"/>
                                        </p:tgtEl>
                                        <p:attrNameLst>
                                          <p:attrName>style.visibility</p:attrName>
                                        </p:attrNameLst>
                                      </p:cBhvr>
                                      <p:to>
                                        <p:strVal val="visible"/>
                                      </p:to>
                                    </p:set>
                                    <p:animEffect transition="in" filter="wipe(left)">
                                      <p:cBhvr>
                                        <p:cTn id="15" dur="1000"/>
                                        <p:tgtEl>
                                          <p:spTgt spid="124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p:bldP spid="12498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06251" y="168276"/>
            <a:ext cx="7723300" cy="1095375"/>
          </a:xfrm>
        </p:spPr>
        <p:txBody>
          <a:bodyPr>
            <a:normAutofit/>
          </a:bodyPr>
          <a:lstStyle/>
          <a:p>
            <a:r>
              <a:rPr lang="en-US" sz="2800" b="1" dirty="0" smtClean="0">
                <a:latin typeface="Arial" panose="020B0604020202020204" pitchFamily="34" charset="0"/>
                <a:cs typeface="Arial" panose="020B0604020202020204" pitchFamily="34" charset="0"/>
              </a:rPr>
              <a:t>Using the Critical Path to Shorten a Project Schedule</a:t>
            </a:r>
          </a:p>
        </p:txBody>
      </p:sp>
      <p:sp>
        <p:nvSpPr>
          <p:cNvPr id="54275" name="Rectangle 3"/>
          <p:cNvSpPr>
            <a:spLocks noGrp="1" noChangeArrowheads="1"/>
          </p:cNvSpPr>
          <p:nvPr>
            <p:ph type="body" idx="1"/>
          </p:nvPr>
        </p:nvSpPr>
        <p:spPr>
          <a:xfrm>
            <a:off x="106250" y="1466045"/>
            <a:ext cx="8847786" cy="5063544"/>
          </a:xfrm>
        </p:spPr>
        <p:txBody>
          <a:bodyPr>
            <a:normAutofit lnSpcReduction="10000"/>
          </a:bodyPr>
          <a:lstStyle/>
          <a:p>
            <a:pPr algn="just"/>
            <a:r>
              <a:rPr lang="en-US" sz="2400" dirty="0" smtClean="0">
                <a:latin typeface="Arial" panose="020B0604020202020204" pitchFamily="34" charset="0"/>
                <a:cs typeface="Arial" panose="020B0604020202020204" pitchFamily="34" charset="0"/>
              </a:rPr>
              <a:t>Three main techniques for shortening schedules</a:t>
            </a:r>
          </a:p>
          <a:p>
            <a:pPr lvl="1" algn="just"/>
            <a:r>
              <a:rPr lang="en-US" dirty="0" smtClean="0">
                <a:latin typeface="Arial" panose="020B0604020202020204" pitchFamily="34" charset="0"/>
                <a:cs typeface="Arial" panose="020B0604020202020204" pitchFamily="34" charset="0"/>
              </a:rPr>
              <a:t>Shortening durations of critical activities/tasks by adding more resources or changing their scope</a:t>
            </a:r>
          </a:p>
          <a:p>
            <a:pPr lvl="1" algn="just"/>
            <a:r>
              <a:rPr lang="en-US" b="1" dirty="0" smtClean="0">
                <a:latin typeface="Arial" panose="020B0604020202020204" pitchFamily="34" charset="0"/>
                <a:cs typeface="Arial" panose="020B0604020202020204" pitchFamily="34" charset="0"/>
              </a:rPr>
              <a:t>Crashing</a:t>
            </a:r>
            <a:r>
              <a:rPr lang="en-US" i="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activities by obtaining the greatest amount of schedule compression for the least incremental cost</a:t>
            </a:r>
          </a:p>
          <a:p>
            <a:pPr lvl="2" algn="just"/>
            <a:r>
              <a:rPr lang="en-US" sz="2400" dirty="0" smtClean="0">
                <a:latin typeface="Arial" panose="020B0604020202020204" pitchFamily="34" charset="0"/>
                <a:cs typeface="Arial" panose="020B0604020202020204" pitchFamily="34" charset="0"/>
              </a:rPr>
              <a:t>A 2 week task with one person working 50% could be shortened to 1 week if the person is assigned 100% - no increase in cost</a:t>
            </a:r>
          </a:p>
          <a:p>
            <a:pPr lvl="2" algn="just"/>
            <a:r>
              <a:rPr lang="en-US" sz="2400" dirty="0" smtClean="0">
                <a:latin typeface="Arial" panose="020B0604020202020204" pitchFamily="34" charset="0"/>
                <a:cs typeface="Arial" panose="020B0604020202020204" pitchFamily="34" charset="0"/>
              </a:rPr>
              <a:t>Or, a temporary worker could be hired to work in parallel with the other worker to speed up the task (at a cost)</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6B852A7-3F55-4535-940A-43E92137DE71}" type="slidenum">
              <a:rPr lang="en-US" sz="1400">
                <a:solidFill>
                  <a:srgbClr val="FFFFFF"/>
                </a:solidFill>
              </a:rPr>
              <a:pPr eaLnBrk="1" hangingPunct="1"/>
              <a:t>30</a:t>
            </a:fld>
            <a:endParaRPr lang="en-US" sz="1400">
              <a:solidFill>
                <a:srgbClr val="FFFFFF"/>
              </a:solidFill>
            </a:endParaRPr>
          </a:p>
        </p:txBody>
      </p:sp>
      <p:sp>
        <p:nvSpPr>
          <p:cNvPr id="54277" name="Footer Placeholder 6"/>
          <p:cNvSpPr>
            <a:spLocks noGrp="1"/>
          </p:cNvSpPr>
          <p:nvPr>
            <p:ph type="ftr" sz="quarter" idx="10"/>
          </p:nvPr>
        </p:nvSpPr>
        <p:spPr bwMode="auto">
          <a:xfrm>
            <a:off x="1828800" y="6629400"/>
            <a:ext cx="5257800" cy="4572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000">
                <a:solidFill>
                  <a:schemeClr val="tx2"/>
                </a:solidFill>
                <a:latin typeface="Verdana" panose="020B0604030504040204" pitchFamily="34" charset="0"/>
              </a:rPr>
              <a:t>Project Time Management</a:t>
            </a:r>
          </a:p>
        </p:txBody>
      </p:sp>
    </p:spTree>
    <p:extLst>
      <p:ext uri="{BB962C8B-B14F-4D97-AF65-F5344CB8AC3E}">
        <p14:creationId xmlns="" xmlns:p14="http://schemas.microsoft.com/office/powerpoint/2010/main" val="17406243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p:cNvSpPr>
          <p:nvPr>
            <p:ph type="title" idx="4294967295"/>
          </p:nvPr>
        </p:nvSpPr>
        <p:spPr>
          <a:xfrm>
            <a:off x="145692" y="197701"/>
            <a:ext cx="7886700" cy="1325563"/>
          </a:xfrm>
        </p:spPr>
        <p:txBody>
          <a:bodyPr>
            <a:normAutofit/>
          </a:bodyPr>
          <a:lstStyle/>
          <a:p>
            <a:r>
              <a:rPr lang="en-US" sz="2800" b="1" dirty="0" smtClean="0">
                <a:latin typeface="Arial" panose="020B0604020202020204" pitchFamily="34" charset="0"/>
                <a:cs typeface="Arial" panose="020B0604020202020204" pitchFamily="34" charset="0"/>
              </a:rPr>
              <a:t>Project Crashing</a:t>
            </a:r>
          </a:p>
        </p:txBody>
      </p:sp>
      <p:sp>
        <p:nvSpPr>
          <p:cNvPr id="108547" name="Rectangle 3"/>
          <p:cNvSpPr>
            <a:spLocks noGrp="1"/>
          </p:cNvSpPr>
          <p:nvPr>
            <p:ph type="body" idx="4294967295"/>
          </p:nvPr>
        </p:nvSpPr>
        <p:spPr>
          <a:xfrm>
            <a:off x="145692" y="1523263"/>
            <a:ext cx="7886700" cy="4351338"/>
          </a:xfrm>
        </p:spPr>
        <p:txBody>
          <a:bodyPr>
            <a:normAutofit/>
          </a:bodyPr>
          <a:lstStyle/>
          <a:p>
            <a:pPr algn="just"/>
            <a:r>
              <a:rPr lang="en-US" sz="2400" dirty="0">
                <a:latin typeface="Arial" panose="020B0604020202020204" pitchFamily="34" charset="0"/>
                <a:cs typeface="Arial" panose="020B0604020202020204" pitchFamily="34" charset="0"/>
              </a:rPr>
              <a:t>Projects will sometimes have deadlines that are impossible to meet using normal procedures</a:t>
            </a:r>
          </a:p>
          <a:p>
            <a:pPr algn="just"/>
            <a:r>
              <a:rPr lang="en-US" sz="2400" dirty="0">
                <a:latin typeface="Arial" panose="020B0604020202020204" pitchFamily="34" charset="0"/>
                <a:cs typeface="Arial" panose="020B0604020202020204" pitchFamily="34" charset="0"/>
              </a:rPr>
              <a:t>By using exceptional methods it may be possible to finish the project in less time than normally required</a:t>
            </a:r>
          </a:p>
          <a:p>
            <a:pPr algn="just"/>
            <a:r>
              <a:rPr lang="en-US" sz="2400" dirty="0">
                <a:latin typeface="Arial" panose="020B0604020202020204" pitchFamily="34" charset="0"/>
                <a:cs typeface="Arial" panose="020B0604020202020204" pitchFamily="34" charset="0"/>
              </a:rPr>
              <a:t>However, this usually increases the cost of the project</a:t>
            </a:r>
          </a:p>
          <a:p>
            <a:pPr algn="just"/>
            <a:r>
              <a:rPr lang="en-US" sz="2400" dirty="0">
                <a:latin typeface="Arial" panose="020B0604020202020204" pitchFamily="34" charset="0"/>
                <a:cs typeface="Arial" panose="020B0604020202020204" pitchFamily="34" charset="0"/>
              </a:rPr>
              <a:t>Reducing a project’s completion time is called </a:t>
            </a:r>
            <a:r>
              <a:rPr lang="en-US" sz="2400" i="1" dirty="0">
                <a:solidFill>
                  <a:schemeClr val="accent2"/>
                </a:solidFill>
                <a:effectLst>
                  <a:outerShdw blurRad="38100" dist="38100" dir="2700000" algn="tl">
                    <a:srgbClr val="C0C0C0"/>
                  </a:outerShdw>
                </a:effectLst>
                <a:latin typeface="Arial" panose="020B0604020202020204" pitchFamily="34" charset="0"/>
                <a:cs typeface="Arial" panose="020B0604020202020204" pitchFamily="34" charset="0"/>
              </a:rPr>
              <a:t>crashing</a:t>
            </a:r>
          </a:p>
        </p:txBody>
      </p:sp>
    </p:spTree>
    <p:extLst>
      <p:ext uri="{BB962C8B-B14F-4D97-AF65-F5344CB8AC3E}">
        <p14:creationId xmlns="" xmlns:p14="http://schemas.microsoft.com/office/powerpoint/2010/main" val="2269366734"/>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8547"/>
                                        </p:tgtEl>
                                        <p:attrNameLst>
                                          <p:attrName>style.visibility</p:attrName>
                                        </p:attrNameLst>
                                      </p:cBhvr>
                                      <p:to>
                                        <p:strVal val="visible"/>
                                      </p:to>
                                    </p:set>
                                    <p:animEffect transition="in" filter="strips(downRight)">
                                      <p:cBhvr>
                                        <p:cTn id="7" dur="1000"/>
                                        <p:tgtEl>
                                          <p:spTgt spid="108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p:cNvSpPr>
          <p:nvPr>
            <p:ph type="title" idx="4294967295"/>
          </p:nvPr>
        </p:nvSpPr>
        <p:spPr>
          <a:xfrm>
            <a:off x="136034" y="197701"/>
            <a:ext cx="7886700" cy="1325563"/>
          </a:xfrm>
        </p:spPr>
        <p:txBody>
          <a:bodyPr>
            <a:normAutofit/>
          </a:bodyPr>
          <a:lstStyle/>
          <a:p>
            <a:r>
              <a:rPr lang="en-US" sz="2800" b="1" dirty="0" smtClean="0">
                <a:latin typeface="Arial" panose="020B0604020202020204" pitchFamily="34" charset="0"/>
                <a:cs typeface="Arial" panose="020B0604020202020204" pitchFamily="34" charset="0"/>
              </a:rPr>
              <a:t>Project Crashing</a:t>
            </a:r>
          </a:p>
        </p:txBody>
      </p:sp>
      <p:sp>
        <p:nvSpPr>
          <p:cNvPr id="109571" name="Rectangle 3"/>
          <p:cNvSpPr>
            <a:spLocks noGrp="1"/>
          </p:cNvSpPr>
          <p:nvPr>
            <p:ph type="body" idx="4294967295"/>
          </p:nvPr>
        </p:nvSpPr>
        <p:spPr>
          <a:xfrm>
            <a:off x="136033" y="1523263"/>
            <a:ext cx="8837321" cy="4838900"/>
          </a:xfrm>
        </p:spPr>
        <p:txBody>
          <a:bodyPr>
            <a:normAutofit/>
          </a:bodyPr>
          <a:lstStyle/>
          <a:p>
            <a:pPr algn="just">
              <a:lnSpc>
                <a:spcPct val="80000"/>
              </a:lnSpc>
            </a:pPr>
            <a:r>
              <a:rPr lang="en-US" sz="2400" dirty="0">
                <a:latin typeface="Arial" panose="020B0604020202020204" pitchFamily="34" charset="0"/>
                <a:cs typeface="Arial" panose="020B0604020202020204" pitchFamily="34" charset="0"/>
              </a:rPr>
              <a:t>Crashing a project starts with using the </a:t>
            </a:r>
            <a:r>
              <a:rPr lang="en-US" sz="2400" i="1" dirty="0">
                <a:solidFill>
                  <a:schemeClr val="accent2"/>
                </a:solidFill>
                <a:effectLst>
                  <a:outerShdw blurRad="38100" dist="38100" dir="2700000" algn="tl">
                    <a:srgbClr val="C0C0C0"/>
                  </a:outerShdw>
                </a:effectLst>
                <a:latin typeface="Arial" panose="020B0604020202020204" pitchFamily="34" charset="0"/>
                <a:cs typeface="Arial" panose="020B0604020202020204" pitchFamily="34" charset="0"/>
              </a:rPr>
              <a:t>normal time</a:t>
            </a:r>
            <a:r>
              <a:rPr lang="en-US" sz="2400" dirty="0">
                <a:latin typeface="Arial" panose="020B0604020202020204" pitchFamily="34" charset="0"/>
                <a:cs typeface="Arial" panose="020B0604020202020204" pitchFamily="34" charset="0"/>
              </a:rPr>
              <a:t> to create the critical path</a:t>
            </a:r>
          </a:p>
          <a:p>
            <a:pPr algn="just">
              <a:lnSpc>
                <a:spcPct val="80000"/>
              </a:lnSpc>
            </a:pPr>
            <a:r>
              <a:rPr lang="en-US" sz="2400" dirty="0">
                <a:latin typeface="Arial" panose="020B0604020202020204" pitchFamily="34" charset="0"/>
                <a:cs typeface="Arial" panose="020B0604020202020204" pitchFamily="34" charset="0"/>
              </a:rPr>
              <a:t>The </a:t>
            </a:r>
            <a:r>
              <a:rPr lang="en-US" sz="2400" i="1" dirty="0">
                <a:solidFill>
                  <a:schemeClr val="accent2"/>
                </a:solidFill>
                <a:effectLst>
                  <a:outerShdw blurRad="38100" dist="38100" dir="2700000" algn="tl">
                    <a:srgbClr val="C0C0C0"/>
                  </a:outerShdw>
                </a:effectLst>
                <a:latin typeface="Arial" panose="020B0604020202020204" pitchFamily="34" charset="0"/>
                <a:cs typeface="Arial" panose="020B0604020202020204" pitchFamily="34" charset="0"/>
              </a:rPr>
              <a:t>normal cost</a:t>
            </a:r>
            <a:r>
              <a:rPr lang="en-US" sz="2400" dirty="0">
                <a:latin typeface="Arial" panose="020B0604020202020204" pitchFamily="34" charset="0"/>
                <a:cs typeface="Arial" panose="020B0604020202020204" pitchFamily="34" charset="0"/>
              </a:rPr>
              <a:t> is the cost for completing the activity using normal procedures</a:t>
            </a:r>
          </a:p>
          <a:p>
            <a:pPr algn="just">
              <a:lnSpc>
                <a:spcPct val="80000"/>
              </a:lnSpc>
            </a:pPr>
            <a:r>
              <a:rPr lang="en-US" sz="2400" dirty="0">
                <a:latin typeface="Arial" panose="020B0604020202020204" pitchFamily="34" charset="0"/>
                <a:cs typeface="Arial" panose="020B0604020202020204" pitchFamily="34" charset="0"/>
              </a:rPr>
              <a:t>If the project will not meet the required deadline, extraordinary measures must be taken</a:t>
            </a:r>
          </a:p>
          <a:p>
            <a:pPr algn="just">
              <a:lnSpc>
                <a:spcPct val="80000"/>
              </a:lnSpc>
            </a:pPr>
            <a:r>
              <a:rPr lang="en-US" sz="2400" dirty="0">
                <a:latin typeface="Arial" panose="020B0604020202020204" pitchFamily="34" charset="0"/>
                <a:cs typeface="Arial" panose="020B0604020202020204" pitchFamily="34" charset="0"/>
              </a:rPr>
              <a:t>The </a:t>
            </a:r>
            <a:r>
              <a:rPr lang="en-US" sz="2400" i="1" dirty="0">
                <a:solidFill>
                  <a:schemeClr val="accent2"/>
                </a:solidFill>
                <a:effectLst>
                  <a:outerShdw blurRad="38100" dist="38100" dir="2700000" algn="tl">
                    <a:srgbClr val="C0C0C0"/>
                  </a:outerShdw>
                </a:effectLst>
                <a:latin typeface="Arial" panose="020B0604020202020204" pitchFamily="34" charset="0"/>
                <a:cs typeface="Arial" panose="020B0604020202020204" pitchFamily="34" charset="0"/>
              </a:rPr>
              <a:t>crash time</a:t>
            </a:r>
            <a:r>
              <a:rPr lang="en-US" sz="2400" dirty="0">
                <a:latin typeface="Arial" panose="020B0604020202020204" pitchFamily="34" charset="0"/>
                <a:cs typeface="Arial" panose="020B0604020202020204" pitchFamily="34" charset="0"/>
              </a:rPr>
              <a:t> is the shortest possible activity time and will require additional resources</a:t>
            </a:r>
          </a:p>
          <a:p>
            <a:pPr algn="just">
              <a:lnSpc>
                <a:spcPct val="80000"/>
              </a:lnSpc>
            </a:pPr>
            <a:r>
              <a:rPr lang="en-US" sz="2400" dirty="0">
                <a:latin typeface="Arial" panose="020B0604020202020204" pitchFamily="34" charset="0"/>
                <a:cs typeface="Arial" panose="020B0604020202020204" pitchFamily="34" charset="0"/>
              </a:rPr>
              <a:t>The </a:t>
            </a:r>
            <a:r>
              <a:rPr lang="en-US" sz="2400" i="1" dirty="0">
                <a:solidFill>
                  <a:schemeClr val="accent2"/>
                </a:solidFill>
                <a:effectLst>
                  <a:outerShdw blurRad="38100" dist="38100" dir="2700000" algn="tl">
                    <a:srgbClr val="C0C0C0"/>
                  </a:outerShdw>
                </a:effectLst>
                <a:latin typeface="Arial" panose="020B0604020202020204" pitchFamily="34" charset="0"/>
                <a:cs typeface="Arial" panose="020B0604020202020204" pitchFamily="34" charset="0"/>
              </a:rPr>
              <a:t>crash cost</a:t>
            </a:r>
            <a:r>
              <a:rPr lang="en-US" sz="2400" dirty="0">
                <a:latin typeface="Arial" panose="020B0604020202020204" pitchFamily="34" charset="0"/>
                <a:cs typeface="Arial" panose="020B0604020202020204" pitchFamily="34" charset="0"/>
              </a:rPr>
              <a:t> is the price of completing the activity in the earlier-than-normal time</a:t>
            </a:r>
            <a:endParaRPr lang="en-US" sz="2400" i="1" dirty="0">
              <a:solidFill>
                <a:schemeClr val="accent2"/>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8152096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09571"/>
                                        </p:tgtEl>
                                        <p:attrNameLst>
                                          <p:attrName>style.visibility</p:attrName>
                                        </p:attrNameLst>
                                      </p:cBhvr>
                                      <p:to>
                                        <p:strVal val="visible"/>
                                      </p:to>
                                    </p:set>
                                    <p:animEffect transition="in" filter="strips(downRight)">
                                      <p:cBhvr>
                                        <p:cTn id="7" dur="1000"/>
                                        <p:tgtEl>
                                          <p:spTgt spid="109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p:cNvSpPr>
          <p:nvPr>
            <p:ph type="title" idx="4294967295"/>
          </p:nvPr>
        </p:nvSpPr>
        <p:spPr>
          <a:xfrm>
            <a:off x="203647" y="122239"/>
            <a:ext cx="7886700" cy="1325563"/>
          </a:xfrm>
        </p:spPr>
        <p:txBody>
          <a:bodyPr>
            <a:normAutofit/>
          </a:bodyPr>
          <a:lstStyle/>
          <a:p>
            <a:r>
              <a:rPr lang="en-US" sz="2800" b="1" dirty="0" smtClean="0">
                <a:latin typeface="Arial" panose="020B0604020202020204" pitchFamily="34" charset="0"/>
                <a:cs typeface="Arial" panose="020B0604020202020204" pitchFamily="34" charset="0"/>
              </a:rPr>
              <a:t>Four Steps to Project Crashing</a:t>
            </a:r>
          </a:p>
        </p:txBody>
      </p:sp>
      <p:sp>
        <p:nvSpPr>
          <p:cNvPr id="110595" name="Rectangle 3"/>
          <p:cNvSpPr>
            <a:spLocks noGrp="1"/>
          </p:cNvSpPr>
          <p:nvPr>
            <p:ph type="body" idx="4294967295"/>
          </p:nvPr>
        </p:nvSpPr>
        <p:spPr>
          <a:xfrm>
            <a:off x="290579" y="2049890"/>
            <a:ext cx="6343650" cy="2536825"/>
          </a:xfrm>
        </p:spPr>
        <p:txBody>
          <a:bodyPr/>
          <a:lstStyle/>
          <a:p>
            <a:pPr marL="444500" indent="-444500">
              <a:buFont typeface="Wingdings" panose="05000000000000000000" pitchFamily="2" charset="2"/>
              <a:buAutoNum type="arabicPeriod"/>
            </a:pPr>
            <a:r>
              <a:rPr lang="en-US" sz="2200" dirty="0">
                <a:latin typeface="Arial" panose="020B0604020202020204" pitchFamily="34" charset="0"/>
                <a:cs typeface="Arial" panose="020B0604020202020204" pitchFamily="34" charset="0"/>
              </a:rPr>
              <a:t>Find the normal critical path and identify the critical activities</a:t>
            </a:r>
          </a:p>
          <a:p>
            <a:pPr marL="444500" indent="-444500">
              <a:buFont typeface="Wingdings" panose="05000000000000000000" pitchFamily="2" charset="2"/>
              <a:buAutoNum type="arabicPeriod"/>
            </a:pPr>
            <a:r>
              <a:rPr lang="en-US" sz="2200" dirty="0">
                <a:latin typeface="Arial" panose="020B0604020202020204" pitchFamily="34" charset="0"/>
                <a:cs typeface="Arial" panose="020B0604020202020204" pitchFamily="34" charset="0"/>
              </a:rPr>
              <a:t>Compute the crash cost per week (or other time period) for all activities in the network using the formula</a:t>
            </a:r>
          </a:p>
        </p:txBody>
      </p:sp>
      <p:grpSp>
        <p:nvGrpSpPr>
          <p:cNvPr id="2" name="Group 4"/>
          <p:cNvGrpSpPr>
            <a:grpSpLocks/>
          </p:cNvGrpSpPr>
          <p:nvPr/>
        </p:nvGrpSpPr>
        <p:grpSpPr bwMode="auto">
          <a:xfrm>
            <a:off x="0" y="4594227"/>
            <a:ext cx="8915400" cy="904875"/>
            <a:chOff x="466" y="2574"/>
            <a:chExt cx="5291" cy="570"/>
          </a:xfrm>
        </p:grpSpPr>
        <p:sp>
          <p:nvSpPr>
            <p:cNvPr id="110597" name="Text Box 5"/>
            <p:cNvSpPr txBox="1">
              <a:spLocks noChangeArrowheads="1"/>
            </p:cNvSpPr>
            <p:nvPr/>
          </p:nvSpPr>
          <p:spPr bwMode="auto">
            <a:xfrm>
              <a:off x="466" y="2728"/>
              <a:ext cx="3244"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b="1" dirty="0">
                  <a:latin typeface="Arial" panose="020B0604020202020204" pitchFamily="34" charset="0"/>
                  <a:ea typeface="ＭＳ Ｐゴシック" panose="020B0600070205080204" pitchFamily="34" charset="-128"/>
                  <a:cs typeface="Arial" panose="020B0604020202020204" pitchFamily="34" charset="0"/>
                </a:rPr>
                <a:t>Crash cost/Time period =</a:t>
              </a:r>
            </a:p>
          </p:txBody>
        </p:sp>
        <p:grpSp>
          <p:nvGrpSpPr>
            <p:cNvPr id="3" name="Group 6"/>
            <p:cNvGrpSpPr>
              <a:grpSpLocks/>
            </p:cNvGrpSpPr>
            <p:nvPr/>
          </p:nvGrpSpPr>
          <p:grpSpPr bwMode="auto">
            <a:xfrm>
              <a:off x="2484" y="2574"/>
              <a:ext cx="3273" cy="570"/>
              <a:chOff x="418" y="3246"/>
              <a:chExt cx="3273" cy="570"/>
            </a:xfrm>
          </p:grpSpPr>
          <p:sp>
            <p:nvSpPr>
              <p:cNvPr id="110599" name="Text Box 7"/>
              <p:cNvSpPr txBox="1">
                <a:spLocks noChangeArrowheads="1"/>
              </p:cNvSpPr>
              <p:nvPr/>
            </p:nvSpPr>
            <p:spPr bwMode="auto">
              <a:xfrm>
                <a:off x="418" y="3246"/>
                <a:ext cx="3273" cy="5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10000"/>
                  </a:lnSpc>
                </a:pPr>
                <a:r>
                  <a:rPr lang="en-US" sz="2400" b="1">
                    <a:latin typeface="Arial" panose="020B0604020202020204" pitchFamily="34" charset="0"/>
                    <a:ea typeface="ＭＳ Ｐゴシック" panose="020B0600070205080204" pitchFamily="34" charset="-128"/>
                    <a:cs typeface="Arial" panose="020B0604020202020204" pitchFamily="34" charset="0"/>
                  </a:rPr>
                  <a:t>Crash cost – Normal cost</a:t>
                </a:r>
              </a:p>
              <a:p>
                <a:pPr algn="ctr" eaLnBrk="0" hangingPunct="0">
                  <a:lnSpc>
                    <a:spcPct val="110000"/>
                  </a:lnSpc>
                </a:pPr>
                <a:r>
                  <a:rPr lang="en-US" sz="2400" b="1">
                    <a:latin typeface="Arial" panose="020B0604020202020204" pitchFamily="34" charset="0"/>
                    <a:ea typeface="ＭＳ Ｐゴシック" panose="020B0600070205080204" pitchFamily="34" charset="-128"/>
                    <a:cs typeface="Arial" panose="020B0604020202020204" pitchFamily="34" charset="0"/>
                  </a:rPr>
                  <a:t>Normal time – Crash time</a:t>
                </a:r>
              </a:p>
            </p:txBody>
          </p:sp>
          <p:sp>
            <p:nvSpPr>
              <p:cNvPr id="110600" name="Line 8"/>
              <p:cNvSpPr>
                <a:spLocks noChangeShapeType="1"/>
              </p:cNvSpPr>
              <p:nvPr/>
            </p:nvSpPr>
            <p:spPr bwMode="auto">
              <a:xfrm>
                <a:off x="858" y="3544"/>
                <a:ext cx="2392" cy="0"/>
              </a:xfrm>
              <a:prstGeom prst="line">
                <a:avLst/>
              </a:prstGeom>
              <a:noFill/>
              <a:ln w="28575">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grpSp>
      </p:grpSp>
    </p:spTree>
    <p:extLst>
      <p:ext uri="{BB962C8B-B14F-4D97-AF65-F5344CB8AC3E}">
        <p14:creationId xmlns="" xmlns:p14="http://schemas.microsoft.com/office/powerpoint/2010/main" val="391454687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0595"/>
                                        </p:tgtEl>
                                        <p:attrNameLst>
                                          <p:attrName>style.visibility</p:attrName>
                                        </p:attrNameLst>
                                      </p:cBhvr>
                                      <p:to>
                                        <p:strVal val="visible"/>
                                      </p:to>
                                    </p:set>
                                    <p:animEffect transition="in" filter="strips(downRight)">
                                      <p:cBhvr>
                                        <p:cTn id="7" dur="1000"/>
                                        <p:tgtEl>
                                          <p:spTgt spid="110595"/>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title" idx="4294967295"/>
          </p:nvPr>
        </p:nvSpPr>
        <p:spPr>
          <a:xfrm>
            <a:off x="0" y="120428"/>
            <a:ext cx="7886700" cy="1325563"/>
          </a:xfrm>
        </p:spPr>
        <p:txBody>
          <a:bodyPr>
            <a:normAutofit/>
          </a:bodyPr>
          <a:lstStyle/>
          <a:p>
            <a:r>
              <a:rPr lang="en-US" sz="2800" b="1" dirty="0" smtClean="0">
                <a:latin typeface="Arial" panose="020B0604020202020204" pitchFamily="34" charset="0"/>
                <a:cs typeface="Arial" panose="020B0604020202020204" pitchFamily="34" charset="0"/>
              </a:rPr>
              <a:t>Four Steps to Project Crashing</a:t>
            </a:r>
          </a:p>
        </p:txBody>
      </p:sp>
      <p:sp>
        <p:nvSpPr>
          <p:cNvPr id="111619" name="Rectangle 3"/>
          <p:cNvSpPr>
            <a:spLocks noGrp="1"/>
          </p:cNvSpPr>
          <p:nvPr>
            <p:ph type="body" idx="4294967295"/>
          </p:nvPr>
        </p:nvSpPr>
        <p:spPr>
          <a:xfrm>
            <a:off x="160181" y="1663163"/>
            <a:ext cx="8832492" cy="4608848"/>
          </a:xfrm>
        </p:spPr>
        <p:txBody>
          <a:bodyPr>
            <a:normAutofit/>
          </a:bodyPr>
          <a:lstStyle/>
          <a:p>
            <a:pPr marL="533400" indent="-533400" algn="just">
              <a:buFont typeface="Wingdings" panose="05000000000000000000" pitchFamily="2" charset="2"/>
              <a:buAutoNum type="arabicPeriod" startAt="3"/>
            </a:pPr>
            <a:r>
              <a:rPr lang="en-US" sz="2400" dirty="0">
                <a:latin typeface="Arial" panose="020B0604020202020204" pitchFamily="34" charset="0"/>
                <a:cs typeface="Arial" panose="020B0604020202020204" pitchFamily="34" charset="0"/>
              </a:rPr>
              <a:t>Select the activity on the critical path with the smallest crash cost per week and crash this activity to the maximum extent possible or to the point at which your desired deadline has been reached</a:t>
            </a:r>
          </a:p>
          <a:p>
            <a:pPr marL="533400" indent="-533400" algn="just">
              <a:buFont typeface="Wingdings" panose="05000000000000000000" pitchFamily="2" charset="2"/>
              <a:buAutoNum type="arabicPeriod" startAt="3"/>
            </a:pPr>
            <a:r>
              <a:rPr lang="en-US" sz="2400" dirty="0">
                <a:latin typeface="Arial" panose="020B0604020202020204" pitchFamily="34" charset="0"/>
                <a:cs typeface="Arial" panose="020B0604020202020204" pitchFamily="34" charset="0"/>
              </a:rPr>
              <a:t>Check to be sure that the critical path you were crashing is still critical. If the critical path is still the longest path through the network, return to step 3. If not, find the new critical path and return to step 2.</a:t>
            </a:r>
          </a:p>
        </p:txBody>
      </p:sp>
    </p:spTree>
    <p:extLst>
      <p:ext uri="{BB962C8B-B14F-4D97-AF65-F5344CB8AC3E}">
        <p14:creationId xmlns="" xmlns:p14="http://schemas.microsoft.com/office/powerpoint/2010/main" val="901648430"/>
      </p:ext>
    </p:extLst>
  </p:cSld>
  <p:clrMapOvr>
    <a:masterClrMapping/>
  </p:clrMapOvr>
  <p:transition>
    <p:strip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1371600" y="1143000"/>
            <a:ext cx="6400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200">
                <a:solidFill>
                  <a:schemeClr val="tx1"/>
                </a:solidFill>
                <a:latin typeface="Arial" panose="020B0604020202020204" pitchFamily="34" charset="0"/>
              </a:defRPr>
            </a:lvl1pPr>
            <a:lvl2pPr marL="914400" indent="-457200" eaLnBrk="0" hangingPunct="0">
              <a:defRPr sz="2200">
                <a:solidFill>
                  <a:schemeClr val="tx1"/>
                </a:solidFill>
                <a:latin typeface="Arial" panose="020B0604020202020204" pitchFamily="34" charset="0"/>
              </a:defRPr>
            </a:lvl2pPr>
            <a:lvl3pPr marL="1371600" indent="-457200" eaLnBrk="0" hangingPunct="0">
              <a:defRPr sz="2200">
                <a:solidFill>
                  <a:schemeClr val="tx1"/>
                </a:solidFill>
                <a:latin typeface="Arial" panose="020B0604020202020204" pitchFamily="34" charset="0"/>
              </a:defRPr>
            </a:lvl3pPr>
            <a:lvl4pPr marL="1828800" indent="-457200" eaLnBrk="0" hangingPunct="0">
              <a:defRPr sz="2200">
                <a:solidFill>
                  <a:schemeClr val="tx1"/>
                </a:solidFill>
                <a:latin typeface="Arial" panose="020B0604020202020204" pitchFamily="34" charset="0"/>
              </a:defRPr>
            </a:lvl4pPr>
            <a:lvl5pPr marL="2286000" indent="-457200" eaLnBrk="0" hangingPunct="0">
              <a:defRPr sz="2200">
                <a:solidFill>
                  <a:schemeClr val="tx1"/>
                </a:solidFill>
                <a:latin typeface="Arial" panose="020B0604020202020204" pitchFamily="34" charset="0"/>
              </a:defRPr>
            </a:lvl5pPr>
            <a:lvl6pPr marL="2743200" indent="-457200" eaLnBrk="0" fontAlgn="base" hangingPunct="0">
              <a:spcBef>
                <a:spcPct val="0"/>
              </a:spcBef>
              <a:spcAft>
                <a:spcPct val="0"/>
              </a:spcAft>
              <a:defRPr sz="2200">
                <a:solidFill>
                  <a:schemeClr val="tx1"/>
                </a:solidFill>
                <a:latin typeface="Arial" panose="020B0604020202020204" pitchFamily="34" charset="0"/>
              </a:defRPr>
            </a:lvl6pPr>
            <a:lvl7pPr marL="3200400" indent="-457200" eaLnBrk="0" fontAlgn="base" hangingPunct="0">
              <a:spcBef>
                <a:spcPct val="0"/>
              </a:spcBef>
              <a:spcAft>
                <a:spcPct val="0"/>
              </a:spcAft>
              <a:defRPr sz="2200">
                <a:solidFill>
                  <a:schemeClr val="tx1"/>
                </a:solidFill>
                <a:latin typeface="Arial" panose="020B0604020202020204" pitchFamily="34" charset="0"/>
              </a:defRPr>
            </a:lvl7pPr>
            <a:lvl8pPr marL="3657600" indent="-457200" eaLnBrk="0" fontAlgn="base" hangingPunct="0">
              <a:spcBef>
                <a:spcPct val="0"/>
              </a:spcBef>
              <a:spcAft>
                <a:spcPct val="0"/>
              </a:spcAft>
              <a:defRPr sz="2200">
                <a:solidFill>
                  <a:schemeClr val="tx1"/>
                </a:solidFill>
                <a:latin typeface="Arial" panose="020B0604020202020204" pitchFamily="34" charset="0"/>
              </a:defRPr>
            </a:lvl8pPr>
            <a:lvl9pPr marL="4114800" indent="-457200" eaLnBrk="0" fontAlgn="base" hangingPunct="0">
              <a:spcBef>
                <a:spcPct val="0"/>
              </a:spcBef>
              <a:spcAft>
                <a:spcPct val="0"/>
              </a:spcAft>
              <a:defRPr sz="2200">
                <a:solidFill>
                  <a:schemeClr val="tx1"/>
                </a:solidFill>
                <a:latin typeface="Arial" panose="020B0604020202020204" pitchFamily="34" charset="0"/>
              </a:defRPr>
            </a:lvl9pPr>
          </a:lstStyle>
          <a:p>
            <a:pPr lvl="1">
              <a:buClr>
                <a:srgbClr val="A50021"/>
              </a:buClr>
              <a:buFontTx/>
              <a:buAutoNum type="arabicPeriod" startAt="3"/>
            </a:pPr>
            <a:endParaRPr lang="en-US" sz="2400">
              <a:ea typeface="ＭＳ Ｐゴシック" panose="020B0600070205080204" pitchFamily="34" charset="-128"/>
              <a:cs typeface="Arial" panose="020B0604020202020204" pitchFamily="34" charset="0"/>
            </a:endParaRPr>
          </a:p>
        </p:txBody>
      </p:sp>
      <p:sp>
        <p:nvSpPr>
          <p:cNvPr id="112643" name="Rectangle 3"/>
          <p:cNvSpPr>
            <a:spLocks noGrp="1"/>
          </p:cNvSpPr>
          <p:nvPr>
            <p:ph type="title" idx="4294967295"/>
          </p:nvPr>
        </p:nvSpPr>
        <p:spPr>
          <a:xfrm>
            <a:off x="68420" y="46038"/>
            <a:ext cx="7886700" cy="1325563"/>
          </a:xfrm>
        </p:spPr>
        <p:txBody>
          <a:bodyPr>
            <a:normAutofit/>
          </a:bodyPr>
          <a:lstStyle/>
          <a:p>
            <a:r>
              <a:rPr lang="en-US" sz="2800" b="1" dirty="0" smtClean="0">
                <a:latin typeface="Arial" panose="020B0604020202020204" pitchFamily="34" charset="0"/>
                <a:cs typeface="Arial" panose="020B0604020202020204" pitchFamily="34" charset="0"/>
              </a:rPr>
              <a:t>General Foundry Example</a:t>
            </a:r>
          </a:p>
        </p:txBody>
      </p:sp>
      <p:sp>
        <p:nvSpPr>
          <p:cNvPr id="112644" name="Rectangle 4"/>
          <p:cNvSpPr>
            <a:spLocks noGrp="1"/>
          </p:cNvSpPr>
          <p:nvPr>
            <p:ph type="body" idx="4294967295"/>
          </p:nvPr>
        </p:nvSpPr>
        <p:spPr>
          <a:xfrm>
            <a:off x="178090" y="1452092"/>
            <a:ext cx="8872538" cy="5064617"/>
          </a:xfrm>
        </p:spPr>
        <p:txBody>
          <a:bodyPr>
            <a:normAutofit/>
          </a:bodyPr>
          <a:lstStyle/>
          <a:p>
            <a:pPr algn="just">
              <a:lnSpc>
                <a:spcPct val="80000"/>
              </a:lnSpc>
            </a:pPr>
            <a:r>
              <a:rPr lang="en-US" sz="2400" dirty="0">
                <a:latin typeface="Arial" panose="020B0604020202020204" pitchFamily="34" charset="0"/>
                <a:cs typeface="Arial" panose="020B0604020202020204" pitchFamily="34" charset="0"/>
              </a:rPr>
              <a:t>General Foundry has been given 14 weeks instead of 16 weeks to install the new equipment</a:t>
            </a:r>
          </a:p>
          <a:p>
            <a:pPr algn="just">
              <a:lnSpc>
                <a:spcPct val="80000"/>
              </a:lnSpc>
            </a:pPr>
            <a:r>
              <a:rPr lang="en-US" sz="2400" dirty="0">
                <a:latin typeface="Arial" panose="020B0604020202020204" pitchFamily="34" charset="0"/>
                <a:cs typeface="Arial" panose="020B0604020202020204" pitchFamily="34" charset="0"/>
              </a:rPr>
              <a:t>The critical path for the project is 15 weeks</a:t>
            </a:r>
          </a:p>
          <a:p>
            <a:pPr algn="just">
              <a:lnSpc>
                <a:spcPct val="80000"/>
              </a:lnSpc>
            </a:pPr>
            <a:r>
              <a:rPr lang="en-US" sz="2400" dirty="0">
                <a:latin typeface="Arial" panose="020B0604020202020204" pitchFamily="34" charset="0"/>
                <a:cs typeface="Arial" panose="020B0604020202020204" pitchFamily="34" charset="0"/>
              </a:rPr>
              <a:t>What options do they have?</a:t>
            </a:r>
          </a:p>
          <a:p>
            <a:pPr algn="just">
              <a:lnSpc>
                <a:spcPct val="80000"/>
              </a:lnSpc>
            </a:pPr>
            <a:r>
              <a:rPr lang="en-US" sz="2400" dirty="0">
                <a:latin typeface="Arial" panose="020B0604020202020204" pitchFamily="34" charset="0"/>
                <a:cs typeface="Arial" panose="020B0604020202020204" pitchFamily="34" charset="0"/>
              </a:rPr>
              <a:t>The normal and crash times and costs are shown in Table 13.9</a:t>
            </a:r>
          </a:p>
          <a:p>
            <a:pPr algn="just">
              <a:lnSpc>
                <a:spcPct val="80000"/>
              </a:lnSpc>
            </a:pPr>
            <a:r>
              <a:rPr lang="en-US" sz="2400" dirty="0">
                <a:latin typeface="Arial" panose="020B0604020202020204" pitchFamily="34" charset="0"/>
                <a:cs typeface="Arial" panose="020B0604020202020204" pitchFamily="34" charset="0"/>
              </a:rPr>
              <a:t>Crash costs are assumed to be linear and Figure 13.11 shows the crash cost for activity </a:t>
            </a:r>
            <a:r>
              <a:rPr lang="en-US" sz="2400" i="1" dirty="0">
                <a:latin typeface="Arial" panose="020B0604020202020204" pitchFamily="34" charset="0"/>
                <a:cs typeface="Arial" panose="020B0604020202020204" pitchFamily="34" charset="0"/>
              </a:rPr>
              <a:t>B</a:t>
            </a:r>
          </a:p>
          <a:p>
            <a:pPr algn="just">
              <a:lnSpc>
                <a:spcPct val="80000"/>
              </a:lnSpc>
            </a:pPr>
            <a:r>
              <a:rPr lang="en-US" sz="2400" dirty="0">
                <a:latin typeface="Arial" panose="020B0604020202020204" pitchFamily="34" charset="0"/>
                <a:cs typeface="Arial" panose="020B0604020202020204" pitchFamily="34" charset="0"/>
              </a:rPr>
              <a:t>Crashing activity </a:t>
            </a:r>
            <a:r>
              <a:rPr lang="en-US" sz="2400" i="1" dirty="0">
                <a:latin typeface="Arial" panose="020B0604020202020204" pitchFamily="34" charset="0"/>
                <a:cs typeface="Arial" panose="020B0604020202020204" pitchFamily="34" charset="0"/>
              </a:rPr>
              <a:t>A</a:t>
            </a:r>
            <a:r>
              <a:rPr lang="en-US" sz="2400" dirty="0">
                <a:latin typeface="Arial" panose="020B0604020202020204" pitchFamily="34" charset="0"/>
                <a:cs typeface="Arial" panose="020B0604020202020204" pitchFamily="34" charset="0"/>
              </a:rPr>
              <a:t> will shorten the completion time to 14 but it creates a second critical path B,D,G,H because when you recalculate the LF and LS times for B and D they now match the EF and ES</a:t>
            </a:r>
          </a:p>
          <a:p>
            <a:pPr algn="just">
              <a:lnSpc>
                <a:spcPct val="80000"/>
              </a:lnSpc>
            </a:pPr>
            <a:r>
              <a:rPr lang="en-US" sz="2400" dirty="0">
                <a:latin typeface="Arial" panose="020B0604020202020204" pitchFamily="34" charset="0"/>
                <a:cs typeface="Arial" panose="020B0604020202020204" pitchFamily="34" charset="0"/>
              </a:rPr>
              <a:t>Any further crashing must be done to both critical paths</a:t>
            </a:r>
          </a:p>
        </p:txBody>
      </p:sp>
    </p:spTree>
    <p:extLst>
      <p:ext uri="{BB962C8B-B14F-4D97-AF65-F5344CB8AC3E}">
        <p14:creationId xmlns="" xmlns:p14="http://schemas.microsoft.com/office/powerpoint/2010/main" val="2395188379"/>
      </p:ext>
    </p:extLst>
  </p:cSld>
  <p:clrMapOvr>
    <a:masterClrMapping/>
  </p:clrMapOvr>
  <p:transition>
    <p:pull dir="l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1371600" y="1143000"/>
            <a:ext cx="6400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200">
                <a:solidFill>
                  <a:schemeClr val="tx1"/>
                </a:solidFill>
                <a:latin typeface="Arial" panose="020B0604020202020204" pitchFamily="34" charset="0"/>
              </a:defRPr>
            </a:lvl1pPr>
            <a:lvl2pPr marL="914400" indent="-457200" eaLnBrk="0" hangingPunct="0">
              <a:defRPr sz="2200">
                <a:solidFill>
                  <a:schemeClr val="tx1"/>
                </a:solidFill>
                <a:latin typeface="Arial" panose="020B0604020202020204" pitchFamily="34" charset="0"/>
              </a:defRPr>
            </a:lvl2pPr>
            <a:lvl3pPr marL="1371600" indent="-457200" eaLnBrk="0" hangingPunct="0">
              <a:defRPr sz="2200">
                <a:solidFill>
                  <a:schemeClr val="tx1"/>
                </a:solidFill>
                <a:latin typeface="Arial" panose="020B0604020202020204" pitchFamily="34" charset="0"/>
              </a:defRPr>
            </a:lvl3pPr>
            <a:lvl4pPr marL="1828800" indent="-457200" eaLnBrk="0" hangingPunct="0">
              <a:defRPr sz="2200">
                <a:solidFill>
                  <a:schemeClr val="tx1"/>
                </a:solidFill>
                <a:latin typeface="Arial" panose="020B0604020202020204" pitchFamily="34" charset="0"/>
              </a:defRPr>
            </a:lvl4pPr>
            <a:lvl5pPr marL="2286000" indent="-457200" eaLnBrk="0" hangingPunct="0">
              <a:defRPr sz="2200">
                <a:solidFill>
                  <a:schemeClr val="tx1"/>
                </a:solidFill>
                <a:latin typeface="Arial" panose="020B0604020202020204" pitchFamily="34" charset="0"/>
              </a:defRPr>
            </a:lvl5pPr>
            <a:lvl6pPr marL="2743200" indent="-457200" eaLnBrk="0" fontAlgn="base" hangingPunct="0">
              <a:spcBef>
                <a:spcPct val="0"/>
              </a:spcBef>
              <a:spcAft>
                <a:spcPct val="0"/>
              </a:spcAft>
              <a:defRPr sz="2200">
                <a:solidFill>
                  <a:schemeClr val="tx1"/>
                </a:solidFill>
                <a:latin typeface="Arial" panose="020B0604020202020204" pitchFamily="34" charset="0"/>
              </a:defRPr>
            </a:lvl6pPr>
            <a:lvl7pPr marL="3200400" indent="-457200" eaLnBrk="0" fontAlgn="base" hangingPunct="0">
              <a:spcBef>
                <a:spcPct val="0"/>
              </a:spcBef>
              <a:spcAft>
                <a:spcPct val="0"/>
              </a:spcAft>
              <a:defRPr sz="2200">
                <a:solidFill>
                  <a:schemeClr val="tx1"/>
                </a:solidFill>
                <a:latin typeface="Arial" panose="020B0604020202020204" pitchFamily="34" charset="0"/>
              </a:defRPr>
            </a:lvl7pPr>
            <a:lvl8pPr marL="3657600" indent="-457200" eaLnBrk="0" fontAlgn="base" hangingPunct="0">
              <a:spcBef>
                <a:spcPct val="0"/>
              </a:spcBef>
              <a:spcAft>
                <a:spcPct val="0"/>
              </a:spcAft>
              <a:defRPr sz="2200">
                <a:solidFill>
                  <a:schemeClr val="tx1"/>
                </a:solidFill>
                <a:latin typeface="Arial" panose="020B0604020202020204" pitchFamily="34" charset="0"/>
              </a:defRPr>
            </a:lvl8pPr>
            <a:lvl9pPr marL="4114800" indent="-457200" eaLnBrk="0" fontAlgn="base" hangingPunct="0">
              <a:spcBef>
                <a:spcPct val="0"/>
              </a:spcBef>
              <a:spcAft>
                <a:spcPct val="0"/>
              </a:spcAft>
              <a:defRPr sz="2200">
                <a:solidFill>
                  <a:schemeClr val="tx1"/>
                </a:solidFill>
                <a:latin typeface="Arial" panose="020B0604020202020204" pitchFamily="34" charset="0"/>
              </a:defRPr>
            </a:lvl9pPr>
          </a:lstStyle>
          <a:p>
            <a:pPr lvl="1">
              <a:buClr>
                <a:srgbClr val="A50021"/>
              </a:buClr>
              <a:buFontTx/>
              <a:buAutoNum type="arabicPeriod" startAt="3"/>
            </a:pPr>
            <a:endParaRPr lang="en-US" sz="2400">
              <a:latin typeface="Times New Roman" panose="02020603050405020304" pitchFamily="18" charset="0"/>
              <a:ea typeface="ＭＳ Ｐゴシック" panose="020B0600070205080204" pitchFamily="34" charset="-128"/>
            </a:endParaRPr>
          </a:p>
        </p:txBody>
      </p:sp>
      <p:sp>
        <p:nvSpPr>
          <p:cNvPr id="113667" name="Rectangle 3"/>
          <p:cNvSpPr>
            <a:spLocks noGrp="1"/>
          </p:cNvSpPr>
          <p:nvPr>
            <p:ph type="title" idx="4294967295"/>
          </p:nvPr>
        </p:nvSpPr>
        <p:spPr>
          <a:xfrm>
            <a:off x="126374" y="122239"/>
            <a:ext cx="7886700" cy="1325563"/>
          </a:xfrm>
        </p:spPr>
        <p:txBody>
          <a:bodyPr>
            <a:normAutofit/>
          </a:bodyPr>
          <a:lstStyle/>
          <a:p>
            <a:r>
              <a:rPr lang="en-US" sz="2800" b="1" dirty="0" smtClean="0">
                <a:latin typeface="Arial" panose="020B0604020202020204" pitchFamily="34" charset="0"/>
                <a:cs typeface="Arial" panose="020B0604020202020204" pitchFamily="34" charset="0"/>
              </a:rPr>
              <a:t>General Foundry Example</a:t>
            </a:r>
          </a:p>
        </p:txBody>
      </p:sp>
      <p:sp>
        <p:nvSpPr>
          <p:cNvPr id="113668" name="Rectangle 4"/>
          <p:cNvSpPr>
            <a:spLocks noGrp="1"/>
          </p:cNvSpPr>
          <p:nvPr>
            <p:ph type="body" idx="4294967295"/>
          </p:nvPr>
        </p:nvSpPr>
        <p:spPr>
          <a:xfrm>
            <a:off x="1314450" y="1447802"/>
            <a:ext cx="6343650" cy="555625"/>
          </a:xfrm>
        </p:spPr>
        <p:txBody>
          <a:bodyPr/>
          <a:lstStyle/>
          <a:p>
            <a:r>
              <a:rPr lang="en-US" sz="2000"/>
              <a:t>Normal and crash data for General Foundry</a:t>
            </a:r>
          </a:p>
        </p:txBody>
      </p:sp>
      <p:graphicFrame>
        <p:nvGraphicFramePr>
          <p:cNvPr id="113669" name="Group 5"/>
          <p:cNvGraphicFramePr>
            <a:graphicFrameLocks noGrp="1"/>
          </p:cNvGraphicFramePr>
          <p:nvPr/>
        </p:nvGraphicFramePr>
        <p:xfrm>
          <a:off x="1619250" y="2276476"/>
          <a:ext cx="5905501" cy="3093720"/>
        </p:xfrm>
        <a:graphic>
          <a:graphicData uri="http://schemas.openxmlformats.org/drawingml/2006/table">
            <a:tbl>
              <a:tblPr/>
              <a:tblGrid>
                <a:gridCol w="844154"/>
                <a:gridCol w="842963"/>
                <a:gridCol w="722709"/>
                <a:gridCol w="809625"/>
                <a:gridCol w="809625"/>
                <a:gridCol w="981075"/>
                <a:gridCol w="895350"/>
              </a:tblGrid>
              <a:tr h="0">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ACTIVITY</a:t>
                      </a:r>
                    </a:p>
                  </a:txBody>
                  <a:tcPr marL="68580" marR="68580" anchor="b" horzOverflow="overflow">
                    <a:lnL cap="flat">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grid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TIME (WEEKS)</a:t>
                      </a:r>
                    </a:p>
                  </a:txBody>
                  <a:tcPr marL="68580" marR="68580" anchor="b" horzOverflow="overflow">
                    <a:lnL>
                      <a:noFill/>
                    </a:lnL>
                    <a:lnR>
                      <a:noFill/>
                    </a:lnR>
                    <a:lnT cap="flat">
                      <a:noFill/>
                    </a:lnT>
                    <a:lnB w="19050" cap="flat" cmpd="sng" algn="ctr">
                      <a:solidFill>
                        <a:schemeClr val="tx1"/>
                      </a:solidFill>
                      <a:prstDash val="solid"/>
                      <a:round/>
                      <a:headEnd type="none" w="sm" len="med"/>
                      <a:tailEnd type="none" w="sm" len="med"/>
                    </a:lnB>
                    <a:lnTlToBr>
                      <a:noFill/>
                    </a:lnTlToBr>
                    <a:lnBlToTr>
                      <a:noFill/>
                    </a:lnBlToTr>
                    <a:solidFill>
                      <a:schemeClr val="accent1"/>
                    </a:solidFill>
                  </a:tcPr>
                </a:tc>
                <a:tc hMerge="1">
                  <a:txBody>
                    <a:bodyPr/>
                    <a:lstStyle/>
                    <a:p>
                      <a:endParaRPr lang="en-US"/>
                    </a:p>
                  </a:txBody>
                  <a:tcPr/>
                </a:tc>
                <a:tc grid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COST ($)</a:t>
                      </a:r>
                    </a:p>
                  </a:txBody>
                  <a:tcPr marL="68580" marR="68580" anchor="b" horzOverflow="overflow">
                    <a:lnL>
                      <a:noFill/>
                    </a:lnL>
                    <a:lnR>
                      <a:noFill/>
                    </a:lnR>
                    <a:lnT cap="flat">
                      <a:noFill/>
                    </a:lnT>
                    <a:lnB w="19050" cap="flat" cmpd="sng" algn="ctr">
                      <a:solidFill>
                        <a:schemeClr val="tx1"/>
                      </a:solidFill>
                      <a:prstDash val="solid"/>
                      <a:round/>
                      <a:headEnd type="none" w="sm" len="med"/>
                      <a:tailEnd type="none" w="sm" len="med"/>
                    </a:lnB>
                    <a:lnTlToBr>
                      <a:noFill/>
                    </a:lnTlToBr>
                    <a:lnBlToTr>
                      <a:noFill/>
                    </a:lnBlToTr>
                    <a:solidFill>
                      <a:schemeClr val="accent1"/>
                    </a:solidFill>
                  </a:tcPr>
                </a:tc>
                <a:tc hMerge="1">
                  <a:txBody>
                    <a:bodyPr/>
                    <a:lstStyle/>
                    <a:p>
                      <a:endParaRPr lang="en-US"/>
                    </a:p>
                  </a:txBody>
                  <a:tcPr/>
                </a:tc>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CRASH COST PER WEEK ($)</a:t>
                      </a:r>
                    </a:p>
                  </a:txBody>
                  <a:tcPr marL="68580" marR="68580" anchor="b" horzOverflow="overflow">
                    <a:lnL>
                      <a:noFill/>
                    </a:lnL>
                    <a:lnR>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rowSpan="2">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CRITICAL PATH?</a:t>
                      </a:r>
                    </a:p>
                  </a:txBody>
                  <a:tcPr marL="68580" marR="68580" anchor="b" horzOverflow="overflow">
                    <a:lnL>
                      <a:noFill/>
                    </a:lnL>
                    <a:lnR cap="flat">
                      <a:noFill/>
                    </a:lnR>
                    <a:lnT cap="flat">
                      <a:noFill/>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r>
              <a:tr h="311150">
                <a:tc vMerge="1">
                  <a:txBody>
                    <a:bodyPr/>
                    <a:lstStyle/>
                    <a:p>
                      <a:endParaRPr lang="en-US"/>
                    </a:p>
                  </a:txBody>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NORMAL</a:t>
                      </a:r>
                    </a:p>
                  </a:txBody>
                  <a:tcPr marL="68580" marR="68580" anchor="b" horzOverflow="overflow">
                    <a:lnL>
                      <a:noFill/>
                    </a:lnL>
                    <a:lnR>
                      <a:noFill/>
                    </a:lnR>
                    <a:lnT w="19050" cap="flat" cmpd="sng" algn="ctr">
                      <a:solidFill>
                        <a:schemeClr val="tx1"/>
                      </a:solidFill>
                      <a:prstDash val="solid"/>
                      <a:round/>
                      <a:headEnd type="none" w="sm" len="med"/>
                      <a:tailEnd type="none" w="sm" len="med"/>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CRASH</a:t>
                      </a:r>
                    </a:p>
                  </a:txBody>
                  <a:tcPr marL="68580" marR="68580" anchor="b" horzOverflow="overflow">
                    <a:lnL>
                      <a:noFill/>
                    </a:lnL>
                    <a:lnR>
                      <a:noFill/>
                    </a:lnR>
                    <a:lnT w="19050" cap="flat" cmpd="sng" algn="ctr">
                      <a:solidFill>
                        <a:schemeClr val="tx1"/>
                      </a:solidFill>
                      <a:prstDash val="solid"/>
                      <a:round/>
                      <a:headEnd type="none" w="sm" len="med"/>
                      <a:tailEnd type="none" w="sm" len="med"/>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NORMAL</a:t>
                      </a:r>
                    </a:p>
                  </a:txBody>
                  <a:tcPr marL="68580" marR="68580" anchor="b" horzOverflow="overflow">
                    <a:lnL>
                      <a:noFill/>
                    </a:lnL>
                    <a:lnR>
                      <a:noFill/>
                    </a:lnR>
                    <a:lnT w="19050" cap="flat" cmpd="sng" algn="ctr">
                      <a:solidFill>
                        <a:schemeClr val="tx1"/>
                      </a:solidFill>
                      <a:prstDash val="solid"/>
                      <a:round/>
                      <a:headEnd type="none" w="sm" len="med"/>
                      <a:tailEnd type="none" w="sm" len="med"/>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bg1"/>
                          </a:solidFill>
                          <a:effectLst/>
                          <a:latin typeface="Arial" panose="020B0604020202020204" pitchFamily="34" charset="0"/>
                        </a:rPr>
                        <a:t>CRASH</a:t>
                      </a:r>
                    </a:p>
                  </a:txBody>
                  <a:tcPr marL="68580" marR="68580" anchor="b" horzOverflow="overflow">
                    <a:lnL>
                      <a:noFill/>
                    </a:lnL>
                    <a:lnR>
                      <a:noFill/>
                    </a:lnR>
                    <a:lnT w="19050" cap="flat" cmpd="sng" algn="ctr">
                      <a:solidFill>
                        <a:schemeClr val="tx1"/>
                      </a:solidFill>
                      <a:prstDash val="solid"/>
                      <a:round/>
                      <a:headEnd type="none" w="sm" len="med"/>
                      <a:tailEnd type="none" w="sm" len="med"/>
                    </a:lnT>
                    <a:lnB w="28575" cap="flat" cmpd="sng" algn="ctr">
                      <a:solidFill>
                        <a:schemeClr val="tx1"/>
                      </a:solidFill>
                      <a:prstDash val="solid"/>
                      <a:round/>
                      <a:headEnd type="none" w="sm" len="med"/>
                      <a:tailEnd type="none" w="sm" len="med"/>
                    </a:lnB>
                    <a:lnTlToBr>
                      <a:noFill/>
                    </a:lnTlToBr>
                    <a:lnBlToTr>
                      <a:noFill/>
                    </a:lnBlToTr>
                    <a:solidFill>
                      <a:schemeClr val="accent1"/>
                    </a:solidFill>
                  </a:tcPr>
                </a:tc>
                <a:tc vMerge="1">
                  <a:txBody>
                    <a:bodyPr/>
                    <a:lstStyle/>
                    <a:p>
                      <a:endParaRPr lang="en-US"/>
                    </a:p>
                  </a:txBody>
                  <a:tcPr/>
                </a:tc>
                <a:tc vMerge="1">
                  <a:txBody>
                    <a:bodyPr/>
                    <a:lstStyle/>
                    <a:p>
                      <a:endParaRPr lang="en-US"/>
                    </a:p>
                  </a:txBody>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A</a:t>
                      </a:r>
                    </a:p>
                  </a:txBody>
                  <a:tcPr marL="68580" marR="68580" anchor="ctr" horzOverflow="overflow">
                    <a:lnL cap="flat">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anchor="ctr"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anchor="ctr"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22,000</a:t>
                      </a:r>
                    </a:p>
                  </a:txBody>
                  <a:tcPr marL="68580" marR="68580" anchor="ctr"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23,000</a:t>
                      </a:r>
                    </a:p>
                  </a:txBody>
                  <a:tcPr marL="68580" marR="68580" anchor="ctr"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1,000</a:t>
                      </a:r>
                    </a:p>
                  </a:txBody>
                  <a:tcPr marL="68580" marR="68580" anchor="ctr" horzOverflow="overflow">
                    <a:lnL>
                      <a:noFill/>
                    </a:lnL>
                    <a:lnR>
                      <a:noFill/>
                    </a:lnR>
                    <a:lnT w="28575" cap="flat" cmpd="sng" algn="ctr">
                      <a:solidFill>
                        <a:schemeClr val="tx1"/>
                      </a:solidFill>
                      <a:prstDash val="solid"/>
                      <a:round/>
                      <a:headEnd type="none" w="sm" len="med"/>
                      <a:tailEnd type="none" w="sm" len="med"/>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anchor="ctr" horzOverflow="overflow">
                    <a:lnL>
                      <a:noFill/>
                    </a:lnL>
                    <a:lnR cap="flat">
                      <a:noFill/>
                    </a:lnR>
                    <a:lnT w="28575" cap="flat" cmpd="sng" algn="ctr">
                      <a:solidFill>
                        <a:schemeClr val="tx1"/>
                      </a:solidFill>
                      <a:prstDash val="solid"/>
                      <a:round/>
                      <a:headEnd type="none" w="sm" len="med"/>
                      <a:tailEnd type="none" w="sm" len="med"/>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B</a:t>
                      </a:r>
                    </a:p>
                  </a:txBody>
                  <a:tcPr marL="68580" marR="68580" anchor="ctr"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30,000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34,000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No</a:t>
                      </a:r>
                    </a:p>
                  </a:txBody>
                  <a:tcPr marL="68580" marR="68580" anchor="ctr" horzOverflow="overflow">
                    <a:lnL>
                      <a:noFill/>
                    </a:lnL>
                    <a:lnR cap="flat">
                      <a:noFill/>
                    </a:lnR>
                    <a:lnT>
                      <a:noFill/>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C</a:t>
                      </a:r>
                    </a:p>
                  </a:txBody>
                  <a:tcPr marL="68580" marR="68580" anchor="ctr"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26,000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27,000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anchor="ctr" horzOverflow="overflow">
                    <a:lnL>
                      <a:noFill/>
                    </a:lnL>
                    <a:lnR cap="flat">
                      <a:noFill/>
                    </a:lnR>
                    <a:lnT>
                      <a:noFill/>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D</a:t>
                      </a:r>
                    </a:p>
                  </a:txBody>
                  <a:tcPr marL="68580" marR="68580" anchor="ctr"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48,000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49,000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No</a:t>
                      </a:r>
                    </a:p>
                  </a:txBody>
                  <a:tcPr marL="68580" marR="68580" anchor="ctr" horzOverflow="overflow">
                    <a:lnL>
                      <a:noFill/>
                    </a:lnL>
                    <a:lnR cap="flat">
                      <a:noFill/>
                    </a:lnR>
                    <a:lnT>
                      <a:noFill/>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E</a:t>
                      </a:r>
                    </a:p>
                  </a:txBody>
                  <a:tcPr marL="68580" marR="68580" anchor="ctr"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4</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56,000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58,000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anchor="ctr" horzOverflow="overflow">
                    <a:lnL>
                      <a:noFill/>
                    </a:lnL>
                    <a:lnR cap="flat">
                      <a:noFill/>
                    </a:lnR>
                    <a:lnT>
                      <a:noFill/>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F</a:t>
                      </a:r>
                    </a:p>
                  </a:txBody>
                  <a:tcPr marL="68580" marR="68580" anchor="ctr"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30,000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30,500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500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No</a:t>
                      </a:r>
                    </a:p>
                  </a:txBody>
                  <a:tcPr marL="68580" marR="68580" anchor="ctr" horzOverflow="overflow">
                    <a:lnL>
                      <a:noFill/>
                    </a:lnL>
                    <a:lnR cap="flat">
                      <a:noFill/>
                    </a:lnR>
                    <a:lnT>
                      <a:noFill/>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G</a:t>
                      </a:r>
                    </a:p>
                  </a:txBody>
                  <a:tcPr marL="68580" marR="68580" anchor="ctr" horzOverflow="overflow">
                    <a:lnL cap="flat">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5</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80,000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86,000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2,000</a:t>
                      </a:r>
                    </a:p>
                  </a:txBody>
                  <a:tcPr marL="68580" marR="68580" anchor="ctr" horzOverflow="overflow">
                    <a:lnL>
                      <a:noFill/>
                    </a:lnL>
                    <a:lnR>
                      <a:noFill/>
                    </a:lnR>
                    <a:lnT>
                      <a:noFill/>
                    </a:lnT>
                    <a:lnB>
                      <a:noFill/>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anchor="ctr" horzOverflow="overflow">
                    <a:lnL>
                      <a:noFill/>
                    </a:lnL>
                    <a:lnR cap="flat">
                      <a:noFill/>
                    </a:lnR>
                    <a:lnT>
                      <a:noFill/>
                    </a:lnT>
                    <a:lnB>
                      <a:noFill/>
                    </a:lnB>
                    <a:lnTlToBr>
                      <a:noFill/>
                    </a:lnTlToBr>
                    <a:lnBlToTr>
                      <a:noFill/>
                    </a:lnBlToTr>
                    <a:noFill/>
                  </a:tcPr>
                </a:tc>
              </a:tr>
              <a:tr h="180975">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1" u="none" strike="noStrike" cap="none" normalizeH="0" baseline="0" smtClean="0">
                          <a:ln>
                            <a:noFill/>
                          </a:ln>
                          <a:solidFill>
                            <a:schemeClr val="tx1"/>
                          </a:solidFill>
                          <a:effectLst/>
                          <a:latin typeface="Arial" panose="020B0604020202020204" pitchFamily="34" charset="0"/>
                        </a:rPr>
                        <a:t>H</a:t>
                      </a:r>
                    </a:p>
                  </a:txBody>
                  <a:tcPr marL="68580" marR="68580" anchor="ctr" horzOverflow="overflow">
                    <a:lnL cap="flat">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2</a:t>
                      </a:r>
                    </a:p>
                  </a:txBody>
                  <a:tcPr marL="68580" marR="68580" anchor="ctr"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a:t>
                      </a:r>
                    </a:p>
                  </a:txBody>
                  <a:tcPr marL="68580" marR="68580" anchor="ctr"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16,000</a:t>
                      </a:r>
                    </a:p>
                  </a:txBody>
                  <a:tcPr marL="68580" marR="68580" anchor="ctr"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19,000</a:t>
                      </a:r>
                    </a:p>
                  </a:txBody>
                  <a:tcPr marL="68580" marR="68580" anchor="ctr"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3,000</a:t>
                      </a:r>
                    </a:p>
                  </a:txBody>
                  <a:tcPr marL="68580" marR="68580" anchor="ctr" horzOverflow="overflow">
                    <a:lnL>
                      <a:noFill/>
                    </a:lnL>
                    <a:lnR>
                      <a:noFill/>
                    </a:lnR>
                    <a:lnT>
                      <a:noFill/>
                    </a:lnT>
                    <a:lnB w="28575" cap="flat" cmpd="sng" algn="ctr">
                      <a:solidFill>
                        <a:schemeClr val="tx1"/>
                      </a:solidFill>
                      <a:prstDash val="solid"/>
                      <a:round/>
                      <a:headEnd type="none" w="sm" len="med"/>
                      <a:tailEnd type="none" w="sm" len="med"/>
                    </a:lnB>
                    <a:lnTlToBr>
                      <a:noFill/>
                    </a:lnTlToBr>
                    <a:lnBlToTr>
                      <a:noFill/>
                    </a:lnBlToTr>
                    <a:noFill/>
                  </a:tcPr>
                </a:tc>
                <a:tc>
                  <a:txBody>
                    <a:bodyPr/>
                    <a:lstStyle>
                      <a:lvl1pPr eaLnBrk="0" hangingPunct="0">
                        <a:spcBef>
                          <a:spcPts val="575"/>
                        </a:spcBef>
                        <a:buClr>
                          <a:schemeClr val="accent1"/>
                        </a:buClr>
                        <a:buSzPct val="85000"/>
                        <a:buFont typeface="Wingdings 2" panose="05020102010507070707" pitchFamily="18" charset="2"/>
                        <a:defRPr sz="2200">
                          <a:solidFill>
                            <a:schemeClr val="tx1"/>
                          </a:solidFill>
                          <a:latin typeface="Arial" panose="020B0604020202020204" pitchFamily="34" charset="0"/>
                        </a:defRPr>
                      </a:lvl1pPr>
                      <a:lvl2pPr eaLnBrk="0" hangingPunct="0">
                        <a:spcBef>
                          <a:spcPts val="375"/>
                        </a:spcBef>
                        <a:buClr>
                          <a:schemeClr val="accent2"/>
                        </a:buClr>
                        <a:buSzPct val="85000"/>
                        <a:buFont typeface="Wingdings 2" panose="05020102010507070707" pitchFamily="18" charset="2"/>
                        <a:defRPr sz="2000">
                          <a:solidFill>
                            <a:schemeClr val="tx1"/>
                          </a:solidFill>
                          <a:latin typeface="Arial" panose="020B0604020202020204" pitchFamily="34" charset="0"/>
                        </a:defRPr>
                      </a:lvl2pPr>
                      <a:lvl3pPr eaLnBrk="0" hangingPunct="0">
                        <a:spcBef>
                          <a:spcPts val="375"/>
                        </a:spcBef>
                        <a:buClr>
                          <a:srgbClr val="D8AFB9"/>
                        </a:buClr>
                        <a:buSzPct val="85000"/>
                        <a:buFont typeface="Wingdings 2" panose="05020102010507070707" pitchFamily="18" charset="2"/>
                        <a:defRPr>
                          <a:solidFill>
                            <a:schemeClr val="tx1"/>
                          </a:solidFill>
                          <a:latin typeface="Arial" panose="020B0604020202020204" pitchFamily="34" charset="0"/>
                        </a:defRPr>
                      </a:lvl3pPr>
                      <a:lvl4pPr eaLnBrk="0" hangingPunct="0">
                        <a:spcBef>
                          <a:spcPts val="375"/>
                        </a:spcBef>
                        <a:buClr>
                          <a:srgbClr val="DE6C36"/>
                        </a:buClr>
                        <a:buSzPct val="80000"/>
                        <a:buFont typeface="Wingdings 2" panose="05020102010507070707" pitchFamily="18" charset="2"/>
                        <a:defRPr>
                          <a:solidFill>
                            <a:schemeClr val="tx1"/>
                          </a:solidFill>
                          <a:latin typeface="Arial" panose="020B0604020202020204" pitchFamily="34" charset="0"/>
                        </a:defRPr>
                      </a:lvl4pPr>
                      <a:lvl5pPr eaLnBrk="0" hangingPunct="0">
                        <a:spcBef>
                          <a:spcPts val="375"/>
                        </a:spcBef>
                        <a:buClr>
                          <a:srgbClr val="DE6C36"/>
                        </a:buClr>
                        <a:defRPr>
                          <a:solidFill>
                            <a:schemeClr val="tx1"/>
                          </a:solidFill>
                          <a:latin typeface="Arial" panose="020B0604020202020204" pitchFamily="34" charset="0"/>
                        </a:defRPr>
                      </a:lvl5pPr>
                      <a:lvl6pPr eaLnBrk="0" fontAlgn="base" hangingPunct="0">
                        <a:spcBef>
                          <a:spcPts val="375"/>
                        </a:spcBef>
                        <a:spcAft>
                          <a:spcPct val="0"/>
                        </a:spcAft>
                        <a:buClr>
                          <a:srgbClr val="DE6C36"/>
                        </a:buClr>
                        <a:defRPr>
                          <a:solidFill>
                            <a:schemeClr val="tx1"/>
                          </a:solidFill>
                          <a:latin typeface="Arial" panose="020B0604020202020204" pitchFamily="34" charset="0"/>
                        </a:defRPr>
                      </a:lvl6pPr>
                      <a:lvl7pPr eaLnBrk="0" fontAlgn="base" hangingPunct="0">
                        <a:spcBef>
                          <a:spcPts val="375"/>
                        </a:spcBef>
                        <a:spcAft>
                          <a:spcPct val="0"/>
                        </a:spcAft>
                        <a:buClr>
                          <a:srgbClr val="DE6C36"/>
                        </a:buClr>
                        <a:defRPr>
                          <a:solidFill>
                            <a:schemeClr val="tx1"/>
                          </a:solidFill>
                          <a:latin typeface="Arial" panose="020B0604020202020204" pitchFamily="34" charset="0"/>
                        </a:defRPr>
                      </a:lvl7pPr>
                      <a:lvl8pPr eaLnBrk="0" fontAlgn="base" hangingPunct="0">
                        <a:spcBef>
                          <a:spcPts val="375"/>
                        </a:spcBef>
                        <a:spcAft>
                          <a:spcPct val="0"/>
                        </a:spcAft>
                        <a:buClr>
                          <a:srgbClr val="DE6C36"/>
                        </a:buClr>
                        <a:defRPr>
                          <a:solidFill>
                            <a:schemeClr val="tx1"/>
                          </a:solidFill>
                          <a:latin typeface="Arial" panose="020B0604020202020204" pitchFamily="34" charset="0"/>
                        </a:defRPr>
                      </a:lvl8pPr>
                      <a:lvl9pPr eaLnBrk="0" fontAlgn="base" hangingPunct="0">
                        <a:spcBef>
                          <a:spcPts val="375"/>
                        </a:spcBef>
                        <a:spcAft>
                          <a:spcPct val="0"/>
                        </a:spcAft>
                        <a:buClr>
                          <a:srgbClr val="DE6C36"/>
                        </a:buClr>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anose="05020102010507070707" pitchFamily="18" charset="2"/>
                        <a:buNone/>
                        <a:tabLst/>
                      </a:pPr>
                      <a:r>
                        <a:rPr kumimoji="0" lang="en-US" sz="1300" b="0" i="0" u="none" strike="noStrike" cap="none" normalizeH="0" baseline="0" smtClean="0">
                          <a:ln>
                            <a:noFill/>
                          </a:ln>
                          <a:solidFill>
                            <a:schemeClr val="tx1"/>
                          </a:solidFill>
                          <a:effectLst/>
                          <a:latin typeface="Arial" panose="020B0604020202020204" pitchFamily="34" charset="0"/>
                        </a:rPr>
                        <a:t>Yes</a:t>
                      </a:r>
                    </a:p>
                  </a:txBody>
                  <a:tcPr marL="68580" marR="68580" anchor="ctr" horzOverflow="overflow">
                    <a:lnL>
                      <a:noFill/>
                    </a:lnL>
                    <a:lnR cap="flat">
                      <a:noFill/>
                    </a:lnR>
                    <a:lnT>
                      <a:noFill/>
                    </a:lnT>
                    <a:lnB w="28575" cap="flat" cmpd="sng" algn="ctr">
                      <a:solidFill>
                        <a:schemeClr val="tx1"/>
                      </a:solidFill>
                      <a:prstDash val="solid"/>
                      <a:round/>
                      <a:headEnd type="none" w="sm" len="med"/>
                      <a:tailEnd type="none" w="sm" len="med"/>
                    </a:lnB>
                    <a:lnTlToBr>
                      <a:noFill/>
                    </a:lnTlToBr>
                    <a:lnBlToTr>
                      <a:noFill/>
                    </a:lnBlToTr>
                    <a:noFill/>
                  </a:tcPr>
                </a:tc>
              </a:tr>
            </a:tbl>
          </a:graphicData>
        </a:graphic>
      </p:graphicFrame>
      <p:sp>
        <p:nvSpPr>
          <p:cNvPr id="113761" name="Text Box 97"/>
          <p:cNvSpPr txBox="1">
            <a:spLocks noChangeArrowheads="1"/>
          </p:cNvSpPr>
          <p:nvPr/>
        </p:nvSpPr>
        <p:spPr bwMode="auto">
          <a:xfrm>
            <a:off x="1638300" y="5699125"/>
            <a:ext cx="104759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Table 13.9</a:t>
            </a:r>
          </a:p>
        </p:txBody>
      </p:sp>
    </p:spTree>
    <p:extLst>
      <p:ext uri="{BB962C8B-B14F-4D97-AF65-F5344CB8AC3E}">
        <p14:creationId xmlns="" xmlns:p14="http://schemas.microsoft.com/office/powerpoint/2010/main" val="1316925723"/>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3668"/>
                                        </p:tgtEl>
                                        <p:attrNameLst>
                                          <p:attrName>style.visibility</p:attrName>
                                        </p:attrNameLst>
                                      </p:cBhvr>
                                      <p:to>
                                        <p:strVal val="visible"/>
                                      </p:to>
                                    </p:set>
                                    <p:animEffect transition="in" filter="strips(downRight)">
                                      <p:cBhvr>
                                        <p:cTn id="7" dur="1000"/>
                                        <p:tgtEl>
                                          <p:spTgt spid="113668"/>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13669"/>
                                        </p:tgtEl>
                                        <p:attrNameLst>
                                          <p:attrName>style.visibility</p:attrName>
                                        </p:attrNameLst>
                                      </p:cBhvr>
                                      <p:to>
                                        <p:strVal val="visible"/>
                                      </p:to>
                                    </p:set>
                                    <p:animEffect transition="in" filter="strips(downRight)">
                                      <p:cBhvr>
                                        <p:cTn id="11" dur="1000"/>
                                        <p:tgtEl>
                                          <p:spTgt spid="113669"/>
                                        </p:tgtEl>
                                      </p:cBhvr>
                                    </p:animEffect>
                                  </p:childTnLst>
                                </p:cTn>
                              </p:par>
                            </p:childTnLst>
                          </p:cTn>
                        </p:par>
                        <p:par>
                          <p:cTn id="12" fill="hold" nodeType="afterGroup">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13761"/>
                                        </p:tgtEl>
                                        <p:attrNameLst>
                                          <p:attrName>style.visibility</p:attrName>
                                        </p:attrNameLst>
                                      </p:cBhvr>
                                      <p:to>
                                        <p:strVal val="visible"/>
                                      </p:to>
                                    </p:set>
                                    <p:animEffect transition="in" filter="wipe(left)">
                                      <p:cBhvr>
                                        <p:cTn id="15" dur="1000"/>
                                        <p:tgtEl>
                                          <p:spTgt spid="1137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P spid="113761"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ChangeArrowheads="1"/>
          </p:cNvSpPr>
          <p:nvPr/>
        </p:nvSpPr>
        <p:spPr bwMode="auto">
          <a:xfrm>
            <a:off x="1371600" y="1143000"/>
            <a:ext cx="6400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200">
                <a:solidFill>
                  <a:schemeClr val="tx1"/>
                </a:solidFill>
                <a:latin typeface="Arial" panose="020B0604020202020204" pitchFamily="34" charset="0"/>
              </a:defRPr>
            </a:lvl1pPr>
            <a:lvl2pPr marL="914400" indent="-457200" eaLnBrk="0" hangingPunct="0">
              <a:defRPr sz="2200">
                <a:solidFill>
                  <a:schemeClr val="tx1"/>
                </a:solidFill>
                <a:latin typeface="Arial" panose="020B0604020202020204" pitchFamily="34" charset="0"/>
              </a:defRPr>
            </a:lvl2pPr>
            <a:lvl3pPr marL="1371600" indent="-457200" eaLnBrk="0" hangingPunct="0">
              <a:defRPr sz="2200">
                <a:solidFill>
                  <a:schemeClr val="tx1"/>
                </a:solidFill>
                <a:latin typeface="Arial" panose="020B0604020202020204" pitchFamily="34" charset="0"/>
              </a:defRPr>
            </a:lvl3pPr>
            <a:lvl4pPr marL="1828800" indent="-457200" eaLnBrk="0" hangingPunct="0">
              <a:defRPr sz="2200">
                <a:solidFill>
                  <a:schemeClr val="tx1"/>
                </a:solidFill>
                <a:latin typeface="Arial" panose="020B0604020202020204" pitchFamily="34" charset="0"/>
              </a:defRPr>
            </a:lvl4pPr>
            <a:lvl5pPr marL="2286000" indent="-457200" eaLnBrk="0" hangingPunct="0">
              <a:defRPr sz="2200">
                <a:solidFill>
                  <a:schemeClr val="tx1"/>
                </a:solidFill>
                <a:latin typeface="Arial" panose="020B0604020202020204" pitchFamily="34" charset="0"/>
              </a:defRPr>
            </a:lvl5pPr>
            <a:lvl6pPr marL="2743200" indent="-457200" eaLnBrk="0" fontAlgn="base" hangingPunct="0">
              <a:spcBef>
                <a:spcPct val="0"/>
              </a:spcBef>
              <a:spcAft>
                <a:spcPct val="0"/>
              </a:spcAft>
              <a:defRPr sz="2200">
                <a:solidFill>
                  <a:schemeClr val="tx1"/>
                </a:solidFill>
                <a:latin typeface="Arial" panose="020B0604020202020204" pitchFamily="34" charset="0"/>
              </a:defRPr>
            </a:lvl6pPr>
            <a:lvl7pPr marL="3200400" indent="-457200" eaLnBrk="0" fontAlgn="base" hangingPunct="0">
              <a:spcBef>
                <a:spcPct val="0"/>
              </a:spcBef>
              <a:spcAft>
                <a:spcPct val="0"/>
              </a:spcAft>
              <a:defRPr sz="2200">
                <a:solidFill>
                  <a:schemeClr val="tx1"/>
                </a:solidFill>
                <a:latin typeface="Arial" panose="020B0604020202020204" pitchFamily="34" charset="0"/>
              </a:defRPr>
            </a:lvl7pPr>
            <a:lvl8pPr marL="3657600" indent="-457200" eaLnBrk="0" fontAlgn="base" hangingPunct="0">
              <a:spcBef>
                <a:spcPct val="0"/>
              </a:spcBef>
              <a:spcAft>
                <a:spcPct val="0"/>
              </a:spcAft>
              <a:defRPr sz="2200">
                <a:solidFill>
                  <a:schemeClr val="tx1"/>
                </a:solidFill>
                <a:latin typeface="Arial" panose="020B0604020202020204" pitchFamily="34" charset="0"/>
              </a:defRPr>
            </a:lvl8pPr>
            <a:lvl9pPr marL="4114800" indent="-457200" eaLnBrk="0" fontAlgn="base" hangingPunct="0">
              <a:spcBef>
                <a:spcPct val="0"/>
              </a:spcBef>
              <a:spcAft>
                <a:spcPct val="0"/>
              </a:spcAft>
              <a:defRPr sz="2200">
                <a:solidFill>
                  <a:schemeClr val="tx1"/>
                </a:solidFill>
                <a:latin typeface="Arial" panose="020B0604020202020204" pitchFamily="34" charset="0"/>
              </a:defRPr>
            </a:lvl9pPr>
          </a:lstStyle>
          <a:p>
            <a:pPr lvl="1">
              <a:buClr>
                <a:srgbClr val="A50021"/>
              </a:buClr>
              <a:buFontTx/>
              <a:buAutoNum type="arabicPeriod" startAt="3"/>
            </a:pPr>
            <a:endParaRPr lang="en-US" sz="2400">
              <a:latin typeface="Times New Roman" panose="02020603050405020304" pitchFamily="18" charset="0"/>
              <a:ea typeface="ＭＳ Ｐゴシック" panose="020B0600070205080204" pitchFamily="34" charset="-128"/>
            </a:endParaRPr>
          </a:p>
        </p:txBody>
      </p:sp>
      <p:sp>
        <p:nvSpPr>
          <p:cNvPr id="114691" name="Rectangle 3"/>
          <p:cNvSpPr>
            <a:spLocks noGrp="1"/>
          </p:cNvSpPr>
          <p:nvPr>
            <p:ph type="title" idx="4294967295"/>
          </p:nvPr>
        </p:nvSpPr>
        <p:spPr>
          <a:xfrm>
            <a:off x="85725" y="67470"/>
            <a:ext cx="7886700" cy="1325563"/>
          </a:xfrm>
        </p:spPr>
        <p:txBody>
          <a:bodyPr>
            <a:normAutofit/>
          </a:bodyPr>
          <a:lstStyle/>
          <a:p>
            <a:r>
              <a:rPr lang="en-US" sz="2800" b="1" dirty="0" smtClean="0">
                <a:latin typeface="Arial" panose="020B0604020202020204" pitchFamily="34" charset="0"/>
                <a:cs typeface="Arial" panose="020B0604020202020204" pitchFamily="34" charset="0"/>
              </a:rPr>
              <a:t>General Foundry Example</a:t>
            </a:r>
          </a:p>
        </p:txBody>
      </p:sp>
      <p:sp>
        <p:nvSpPr>
          <p:cNvPr id="114692" name="Rectangle 4"/>
          <p:cNvSpPr>
            <a:spLocks noGrp="1"/>
          </p:cNvSpPr>
          <p:nvPr>
            <p:ph type="body" idx="4294967295"/>
          </p:nvPr>
        </p:nvSpPr>
        <p:spPr>
          <a:xfrm>
            <a:off x="1314450" y="1447802"/>
            <a:ext cx="6343650" cy="568325"/>
          </a:xfrm>
        </p:spPr>
        <p:txBody>
          <a:bodyPr/>
          <a:lstStyle/>
          <a:p>
            <a:r>
              <a:rPr lang="en-US" sz="2000"/>
              <a:t>Crash and normal times and costs for activity </a:t>
            </a:r>
            <a:r>
              <a:rPr lang="en-US" sz="2000" i="1"/>
              <a:t>B</a:t>
            </a:r>
          </a:p>
        </p:txBody>
      </p:sp>
      <p:sp>
        <p:nvSpPr>
          <p:cNvPr id="114693" name="Text Box 5"/>
          <p:cNvSpPr txBox="1">
            <a:spLocks noChangeArrowheads="1"/>
          </p:cNvSpPr>
          <p:nvPr/>
        </p:nvSpPr>
        <p:spPr bwMode="auto">
          <a:xfrm>
            <a:off x="2055019" y="5121275"/>
            <a:ext cx="682229"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pPr>
            <a:r>
              <a:rPr lang="en-US" sz="1400" b="1">
                <a:ea typeface="ＭＳ Ｐゴシック" panose="020B0600070205080204" pitchFamily="34" charset="-128"/>
              </a:rPr>
              <a:t>Normal Cost</a:t>
            </a:r>
          </a:p>
        </p:txBody>
      </p:sp>
      <p:sp>
        <p:nvSpPr>
          <p:cNvPr id="114694" name="Text Box 6"/>
          <p:cNvSpPr txBox="1">
            <a:spLocks noChangeArrowheads="1"/>
          </p:cNvSpPr>
          <p:nvPr/>
        </p:nvSpPr>
        <p:spPr bwMode="auto">
          <a:xfrm>
            <a:off x="2055019" y="3267075"/>
            <a:ext cx="606029"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pPr>
            <a:r>
              <a:rPr lang="en-US" sz="1400" b="1">
                <a:ea typeface="ＭＳ Ｐゴシック" panose="020B0600070205080204" pitchFamily="34" charset="-128"/>
              </a:rPr>
              <a:t>Crash Cost</a:t>
            </a:r>
          </a:p>
        </p:txBody>
      </p:sp>
      <p:sp>
        <p:nvSpPr>
          <p:cNvPr id="114695" name="Text Box 7"/>
          <p:cNvSpPr txBox="1">
            <a:spLocks noChangeArrowheads="1"/>
          </p:cNvSpPr>
          <p:nvPr/>
        </p:nvSpPr>
        <p:spPr bwMode="auto">
          <a:xfrm>
            <a:off x="5464970" y="4600575"/>
            <a:ext cx="742511" cy="2862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90000"/>
              </a:lnSpc>
            </a:pPr>
            <a:r>
              <a:rPr lang="en-US" sz="1400" b="1">
                <a:ea typeface="ＭＳ Ｐゴシック" panose="020B0600070205080204" pitchFamily="34" charset="-128"/>
              </a:rPr>
              <a:t>Normal</a:t>
            </a:r>
          </a:p>
        </p:txBody>
      </p:sp>
      <p:sp>
        <p:nvSpPr>
          <p:cNvPr id="114696" name="Text Box 8"/>
          <p:cNvSpPr txBox="1">
            <a:spLocks noChangeArrowheads="1"/>
          </p:cNvSpPr>
          <p:nvPr/>
        </p:nvSpPr>
        <p:spPr bwMode="auto">
          <a:xfrm>
            <a:off x="3960020" y="2568575"/>
            <a:ext cx="595869" cy="2862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90000"/>
              </a:lnSpc>
            </a:pPr>
            <a:r>
              <a:rPr lang="en-US" sz="1400" b="1">
                <a:ea typeface="ＭＳ Ｐゴシック" panose="020B0600070205080204" pitchFamily="34" charset="-128"/>
              </a:rPr>
              <a:t>Crash</a:t>
            </a:r>
          </a:p>
        </p:txBody>
      </p:sp>
      <p:grpSp>
        <p:nvGrpSpPr>
          <p:cNvPr id="2" name="Group 9"/>
          <p:cNvGrpSpPr>
            <a:grpSpLocks/>
          </p:cNvGrpSpPr>
          <p:nvPr/>
        </p:nvGrpSpPr>
        <p:grpSpPr bwMode="auto">
          <a:xfrm>
            <a:off x="2447925" y="2200275"/>
            <a:ext cx="4377929" cy="3976688"/>
            <a:chOff x="1096" y="1386"/>
            <a:chExt cx="3677" cy="2505"/>
          </a:xfrm>
        </p:grpSpPr>
        <p:sp>
          <p:nvSpPr>
            <p:cNvPr id="114698" name="Freeform 10"/>
            <p:cNvSpPr>
              <a:spLocks/>
            </p:cNvSpPr>
            <p:nvPr/>
          </p:nvSpPr>
          <p:spPr bwMode="auto">
            <a:xfrm>
              <a:off x="1744" y="1456"/>
              <a:ext cx="2776" cy="2240"/>
            </a:xfrm>
            <a:custGeom>
              <a:avLst/>
              <a:gdLst>
                <a:gd name="T0" fmla="*/ 0 w 2776"/>
                <a:gd name="T1" fmla="*/ 0 h 2240"/>
                <a:gd name="T2" fmla="*/ 0 w 2776"/>
                <a:gd name="T3" fmla="*/ 2240 h 2240"/>
                <a:gd name="T4" fmla="*/ 2776 w 2776"/>
                <a:gd name="T5" fmla="*/ 2240 h 2240"/>
              </a:gdLst>
              <a:ahLst/>
              <a:cxnLst>
                <a:cxn ang="0">
                  <a:pos x="T0" y="T1"/>
                </a:cxn>
                <a:cxn ang="0">
                  <a:pos x="T2" y="T3"/>
                </a:cxn>
                <a:cxn ang="0">
                  <a:pos x="T4" y="T5"/>
                </a:cxn>
              </a:cxnLst>
              <a:rect l="0" t="0" r="r" b="b"/>
              <a:pathLst>
                <a:path w="2776" h="2240">
                  <a:moveTo>
                    <a:pt x="0" y="0"/>
                  </a:moveTo>
                  <a:lnTo>
                    <a:pt x="0" y="2240"/>
                  </a:lnTo>
                  <a:lnTo>
                    <a:pt x="2776" y="2240"/>
                  </a:lnTo>
                </a:path>
              </a:pathLst>
            </a:custGeom>
            <a:noFill/>
            <a:ln w="38100" cap="flat" cmpd="sng">
              <a:solidFill>
                <a:schemeClr val="tx1"/>
              </a:solidFill>
              <a:prstDash val="solid"/>
              <a:round/>
              <a:headEnd type="triangle" w="sm" len="med"/>
              <a:tailEnd type="triangl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699" name="Text Box 11"/>
            <p:cNvSpPr txBox="1">
              <a:spLocks noChangeArrowheads="1"/>
            </p:cNvSpPr>
            <p:nvPr/>
          </p:nvSpPr>
          <p:spPr bwMode="auto">
            <a:xfrm>
              <a:off x="1246" y="1386"/>
              <a:ext cx="582" cy="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pPr>
              <a:r>
                <a:rPr lang="en-US" sz="1400" b="1">
                  <a:ea typeface="ＭＳ Ｐゴシック" panose="020B0600070205080204" pitchFamily="34" charset="-128"/>
                </a:rPr>
                <a:t>Activity Cost</a:t>
              </a:r>
            </a:p>
          </p:txBody>
        </p:sp>
        <p:sp>
          <p:nvSpPr>
            <p:cNvPr id="114700" name="Text Box 12"/>
            <p:cNvSpPr txBox="1">
              <a:spLocks noChangeArrowheads="1"/>
            </p:cNvSpPr>
            <p:nvPr/>
          </p:nvSpPr>
          <p:spPr bwMode="auto">
            <a:xfrm>
              <a:off x="3766" y="3698"/>
              <a:ext cx="1007" cy="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90000"/>
                </a:lnSpc>
              </a:pPr>
              <a:r>
                <a:rPr lang="en-US" sz="1400" b="1">
                  <a:ea typeface="ＭＳ Ｐゴシック" panose="020B0600070205080204" pitchFamily="34" charset="-128"/>
                </a:rPr>
                <a:t>Time (Weeks)</a:t>
              </a:r>
            </a:p>
          </p:txBody>
        </p:sp>
        <p:sp>
          <p:nvSpPr>
            <p:cNvPr id="114701" name="Text Box 13"/>
            <p:cNvSpPr txBox="1">
              <a:spLocks noChangeArrowheads="1"/>
            </p:cNvSpPr>
            <p:nvPr/>
          </p:nvSpPr>
          <p:spPr bwMode="auto">
            <a:xfrm>
              <a:off x="1096" y="1740"/>
              <a:ext cx="764" cy="18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lnSpc>
                  <a:spcPct val="215000"/>
                </a:lnSpc>
              </a:pPr>
              <a:r>
                <a:rPr lang="en-US" sz="1400" b="1">
                  <a:ea typeface="ＭＳ Ｐゴシック" panose="020B0600070205080204" pitchFamily="34" charset="-128"/>
                </a:rPr>
                <a:t>$34,000 –</a:t>
              </a:r>
            </a:p>
            <a:p>
              <a:pPr algn="r" eaLnBrk="0" hangingPunct="0">
                <a:lnSpc>
                  <a:spcPct val="215000"/>
                </a:lnSpc>
              </a:pPr>
              <a:r>
                <a:rPr lang="en-US" sz="1400" b="1">
                  <a:ea typeface="ＭＳ Ｐゴシック" panose="020B0600070205080204" pitchFamily="34" charset="-128"/>
                </a:rPr>
                <a:t>$33,000 –</a:t>
              </a:r>
            </a:p>
            <a:p>
              <a:pPr algn="r" eaLnBrk="0" hangingPunct="0">
                <a:lnSpc>
                  <a:spcPct val="215000"/>
                </a:lnSpc>
              </a:pPr>
              <a:r>
                <a:rPr lang="en-US" sz="1400" b="1">
                  <a:ea typeface="ＭＳ Ｐゴシック" panose="020B0600070205080204" pitchFamily="34" charset="-128"/>
                </a:rPr>
                <a:t>$32,000 –</a:t>
              </a:r>
            </a:p>
            <a:p>
              <a:pPr algn="r" eaLnBrk="0" hangingPunct="0">
                <a:lnSpc>
                  <a:spcPct val="215000"/>
                </a:lnSpc>
              </a:pPr>
              <a:r>
                <a:rPr lang="en-US" sz="1400" b="1">
                  <a:ea typeface="ＭＳ Ｐゴシック" panose="020B0600070205080204" pitchFamily="34" charset="-128"/>
                </a:rPr>
                <a:t>$31,000 –</a:t>
              </a:r>
            </a:p>
            <a:p>
              <a:pPr algn="r" eaLnBrk="0" hangingPunct="0">
                <a:lnSpc>
                  <a:spcPct val="215000"/>
                </a:lnSpc>
              </a:pPr>
              <a:r>
                <a:rPr lang="en-US" sz="1400" b="1">
                  <a:ea typeface="ＭＳ Ｐゴシック" panose="020B0600070205080204" pitchFamily="34" charset="-128"/>
                </a:rPr>
                <a:t>$30,000 –</a:t>
              </a:r>
            </a:p>
            <a:p>
              <a:pPr algn="r" eaLnBrk="0" hangingPunct="0">
                <a:lnSpc>
                  <a:spcPct val="215000"/>
                </a:lnSpc>
              </a:pPr>
              <a:r>
                <a:rPr lang="en-US" sz="1400" b="1">
                  <a:ea typeface="ＭＳ Ｐゴシック" panose="020B0600070205080204" pitchFamily="34" charset="-128"/>
                </a:rPr>
                <a:t> –</a:t>
              </a:r>
            </a:p>
          </p:txBody>
        </p:sp>
        <p:sp>
          <p:nvSpPr>
            <p:cNvPr id="114702" name="Text Box 14"/>
            <p:cNvSpPr txBox="1">
              <a:spLocks noChangeArrowheads="1"/>
            </p:cNvSpPr>
            <p:nvPr/>
          </p:nvSpPr>
          <p:spPr bwMode="auto">
            <a:xfrm>
              <a:off x="1460" y="3534"/>
              <a:ext cx="2138" cy="3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tabLst>
                  <a:tab pos="355600" algn="ctr"/>
                  <a:tab pos="1257300" algn="ctr"/>
                  <a:tab pos="2152650" algn="ctr"/>
                  <a:tab pos="3048000" algn="ctr"/>
                </a:tabLst>
                <a:defRPr sz="2200">
                  <a:solidFill>
                    <a:schemeClr val="tx1"/>
                  </a:solidFill>
                  <a:latin typeface="Arial" panose="020B0604020202020204" pitchFamily="34" charset="0"/>
                </a:defRPr>
              </a:lvl1pPr>
              <a:lvl2pPr eaLnBrk="0" hangingPunct="0">
                <a:tabLst>
                  <a:tab pos="355600" algn="ctr"/>
                  <a:tab pos="1257300" algn="ctr"/>
                  <a:tab pos="2152650" algn="ctr"/>
                  <a:tab pos="3048000" algn="ctr"/>
                </a:tabLst>
                <a:defRPr sz="2200">
                  <a:solidFill>
                    <a:schemeClr val="tx1"/>
                  </a:solidFill>
                  <a:latin typeface="Arial" panose="020B0604020202020204" pitchFamily="34" charset="0"/>
                </a:defRPr>
              </a:lvl2pPr>
              <a:lvl3pPr eaLnBrk="0" hangingPunct="0">
                <a:tabLst>
                  <a:tab pos="355600" algn="ctr"/>
                  <a:tab pos="1257300" algn="ctr"/>
                  <a:tab pos="2152650" algn="ctr"/>
                  <a:tab pos="3048000" algn="ctr"/>
                </a:tabLst>
                <a:defRPr sz="2200">
                  <a:solidFill>
                    <a:schemeClr val="tx1"/>
                  </a:solidFill>
                  <a:latin typeface="Arial" panose="020B0604020202020204" pitchFamily="34" charset="0"/>
                </a:defRPr>
              </a:lvl3pPr>
              <a:lvl4pPr eaLnBrk="0" hangingPunct="0">
                <a:tabLst>
                  <a:tab pos="355600" algn="ctr"/>
                  <a:tab pos="1257300" algn="ctr"/>
                  <a:tab pos="2152650" algn="ctr"/>
                  <a:tab pos="3048000" algn="ctr"/>
                </a:tabLst>
                <a:defRPr sz="2200">
                  <a:solidFill>
                    <a:schemeClr val="tx1"/>
                  </a:solidFill>
                  <a:latin typeface="Arial" panose="020B0604020202020204" pitchFamily="34" charset="0"/>
                </a:defRPr>
              </a:lvl4pPr>
              <a:lvl5pPr eaLnBrk="0" hangingPunct="0">
                <a:tabLst>
                  <a:tab pos="355600" algn="ctr"/>
                  <a:tab pos="1257300" algn="ctr"/>
                  <a:tab pos="2152650" algn="ctr"/>
                  <a:tab pos="3048000" algn="ctr"/>
                </a:tabLst>
                <a:defRPr sz="2200">
                  <a:solidFill>
                    <a:schemeClr val="tx1"/>
                  </a:solidFill>
                  <a:latin typeface="Arial" panose="020B0604020202020204" pitchFamily="34" charset="0"/>
                </a:defRPr>
              </a:lvl5pPr>
              <a:lvl6pPr eaLnBrk="0" fontAlgn="base" hangingPunct="0">
                <a:spcBef>
                  <a:spcPct val="0"/>
                </a:spcBef>
                <a:spcAft>
                  <a:spcPct val="0"/>
                </a:spcAft>
                <a:tabLst>
                  <a:tab pos="355600" algn="ctr"/>
                  <a:tab pos="1257300" algn="ctr"/>
                  <a:tab pos="2152650" algn="ctr"/>
                  <a:tab pos="3048000" algn="ctr"/>
                </a:tabLst>
                <a:defRPr sz="2200">
                  <a:solidFill>
                    <a:schemeClr val="tx1"/>
                  </a:solidFill>
                  <a:latin typeface="Arial" panose="020B0604020202020204" pitchFamily="34" charset="0"/>
                </a:defRPr>
              </a:lvl6pPr>
              <a:lvl7pPr eaLnBrk="0" fontAlgn="base" hangingPunct="0">
                <a:spcBef>
                  <a:spcPct val="0"/>
                </a:spcBef>
                <a:spcAft>
                  <a:spcPct val="0"/>
                </a:spcAft>
                <a:tabLst>
                  <a:tab pos="355600" algn="ctr"/>
                  <a:tab pos="1257300" algn="ctr"/>
                  <a:tab pos="2152650" algn="ctr"/>
                  <a:tab pos="3048000" algn="ctr"/>
                </a:tabLst>
                <a:defRPr sz="2200">
                  <a:solidFill>
                    <a:schemeClr val="tx1"/>
                  </a:solidFill>
                  <a:latin typeface="Arial" panose="020B0604020202020204" pitchFamily="34" charset="0"/>
                </a:defRPr>
              </a:lvl7pPr>
              <a:lvl8pPr eaLnBrk="0" fontAlgn="base" hangingPunct="0">
                <a:spcBef>
                  <a:spcPct val="0"/>
                </a:spcBef>
                <a:spcAft>
                  <a:spcPct val="0"/>
                </a:spcAft>
                <a:tabLst>
                  <a:tab pos="355600" algn="ctr"/>
                  <a:tab pos="1257300" algn="ctr"/>
                  <a:tab pos="2152650" algn="ctr"/>
                  <a:tab pos="3048000" algn="ctr"/>
                </a:tabLst>
                <a:defRPr sz="2200">
                  <a:solidFill>
                    <a:schemeClr val="tx1"/>
                  </a:solidFill>
                  <a:latin typeface="Arial" panose="020B0604020202020204" pitchFamily="34" charset="0"/>
                </a:defRPr>
              </a:lvl8pPr>
              <a:lvl9pPr eaLnBrk="0" fontAlgn="base" hangingPunct="0">
                <a:spcBef>
                  <a:spcPct val="0"/>
                </a:spcBef>
                <a:spcAft>
                  <a:spcPct val="0"/>
                </a:spcAft>
                <a:tabLst>
                  <a:tab pos="355600" algn="ctr"/>
                  <a:tab pos="1257300" algn="ctr"/>
                  <a:tab pos="2152650" algn="ctr"/>
                  <a:tab pos="3048000" algn="ctr"/>
                </a:tabLst>
                <a:defRPr sz="2200">
                  <a:solidFill>
                    <a:schemeClr val="tx1"/>
                  </a:solidFill>
                  <a:latin typeface="Arial" panose="020B0604020202020204" pitchFamily="34" charset="0"/>
                </a:defRPr>
              </a:lvl9pPr>
            </a:lstStyle>
            <a:p>
              <a:pPr>
                <a:lnSpc>
                  <a:spcPct val="110000"/>
                </a:lnSpc>
              </a:pPr>
              <a:r>
                <a:rPr lang="en-US" sz="1400" b="1">
                  <a:ea typeface="ＭＳ Ｐゴシック" panose="020B0600070205080204" pitchFamily="34" charset="-128"/>
                </a:rPr>
                <a:t>	|	|	|	|</a:t>
              </a:r>
            </a:p>
            <a:p>
              <a:pPr>
                <a:lnSpc>
                  <a:spcPct val="110000"/>
                </a:lnSpc>
              </a:pPr>
              <a:r>
                <a:rPr lang="en-US" sz="1400" b="1">
                  <a:ea typeface="ＭＳ Ｐゴシック" panose="020B0600070205080204" pitchFamily="34" charset="-128"/>
                </a:rPr>
                <a:t>	0	1	2	3</a:t>
              </a:r>
            </a:p>
          </p:txBody>
        </p:sp>
      </p:grpSp>
      <p:sp>
        <p:nvSpPr>
          <p:cNvPr id="114703" name="Line 15"/>
          <p:cNvSpPr>
            <a:spLocks noChangeShapeType="1"/>
          </p:cNvSpPr>
          <p:nvPr/>
        </p:nvSpPr>
        <p:spPr bwMode="auto">
          <a:xfrm flipH="1">
            <a:off x="3933825" y="2806700"/>
            <a:ext cx="95250" cy="25400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04" name="Line 16"/>
          <p:cNvSpPr>
            <a:spLocks noChangeShapeType="1"/>
          </p:cNvSpPr>
          <p:nvPr/>
        </p:nvSpPr>
        <p:spPr bwMode="auto">
          <a:xfrm flipH="1">
            <a:off x="5305425" y="4800600"/>
            <a:ext cx="171450" cy="8890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05" name="Line 17"/>
          <p:cNvSpPr>
            <a:spLocks noChangeShapeType="1"/>
          </p:cNvSpPr>
          <p:nvPr/>
        </p:nvSpPr>
        <p:spPr bwMode="auto">
          <a:xfrm>
            <a:off x="3886200" y="3136900"/>
            <a:ext cx="1352550" cy="1816100"/>
          </a:xfrm>
          <a:prstGeom prst="line">
            <a:avLst/>
          </a:prstGeom>
          <a:noFill/>
          <a:ln w="57150">
            <a:solidFill>
              <a:schemeClr val="accent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 name="Group 18"/>
          <p:cNvGrpSpPr>
            <a:grpSpLocks/>
          </p:cNvGrpSpPr>
          <p:nvPr/>
        </p:nvGrpSpPr>
        <p:grpSpPr bwMode="auto">
          <a:xfrm>
            <a:off x="3219450" y="3070227"/>
            <a:ext cx="710804" cy="2784475"/>
            <a:chOff x="1744" y="1934"/>
            <a:chExt cx="597" cy="1754"/>
          </a:xfrm>
        </p:grpSpPr>
        <p:sp>
          <p:nvSpPr>
            <p:cNvPr id="114707" name="Freeform 19"/>
            <p:cNvSpPr>
              <a:spLocks/>
            </p:cNvSpPr>
            <p:nvPr/>
          </p:nvSpPr>
          <p:spPr bwMode="auto">
            <a:xfrm>
              <a:off x="1744" y="1968"/>
              <a:ext cx="568" cy="1720"/>
            </a:xfrm>
            <a:custGeom>
              <a:avLst/>
              <a:gdLst>
                <a:gd name="T0" fmla="*/ 0 w 568"/>
                <a:gd name="T1" fmla="*/ 0 h 1720"/>
                <a:gd name="T2" fmla="*/ 568 w 568"/>
                <a:gd name="T3" fmla="*/ 0 h 1720"/>
                <a:gd name="T4" fmla="*/ 568 w 568"/>
                <a:gd name="T5" fmla="*/ 1720 h 1720"/>
              </a:gdLst>
              <a:ahLst/>
              <a:cxnLst>
                <a:cxn ang="0">
                  <a:pos x="T0" y="T1"/>
                </a:cxn>
                <a:cxn ang="0">
                  <a:pos x="T2" y="T3"/>
                </a:cxn>
                <a:cxn ang="0">
                  <a:pos x="T4" y="T5"/>
                </a:cxn>
              </a:cxnLst>
              <a:rect l="0" t="0" r="r" b="b"/>
              <a:pathLst>
                <a:path w="568" h="1720">
                  <a:moveTo>
                    <a:pt x="0" y="0"/>
                  </a:moveTo>
                  <a:lnTo>
                    <a:pt x="568" y="0"/>
                  </a:lnTo>
                  <a:lnTo>
                    <a:pt x="568" y="1720"/>
                  </a:lnTo>
                </a:path>
              </a:pathLst>
            </a:custGeom>
            <a:noFill/>
            <a:ln w="38100" cap="flat" cmpd="sng">
              <a:solidFill>
                <a:schemeClr val="tx1"/>
              </a:solidFill>
              <a:prstDash val="sysDot"/>
              <a:round/>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08" name="Oval 20"/>
            <p:cNvSpPr>
              <a:spLocks noChangeArrowheads="1"/>
            </p:cNvSpPr>
            <p:nvPr/>
          </p:nvSpPr>
          <p:spPr bwMode="auto">
            <a:xfrm>
              <a:off x="2285" y="1934"/>
              <a:ext cx="56" cy="56"/>
            </a:xfrm>
            <a:prstGeom prst="ellipse">
              <a:avLst/>
            </a:prstGeom>
            <a:solidFill>
              <a:schemeClr val="tx1"/>
            </a:solidFill>
            <a:ln w="38100">
              <a:solidFill>
                <a:schemeClr val="tx1"/>
              </a:solidFill>
              <a:round/>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 name="Group 21"/>
          <p:cNvGrpSpPr>
            <a:grpSpLocks/>
          </p:cNvGrpSpPr>
          <p:nvPr/>
        </p:nvGrpSpPr>
        <p:grpSpPr bwMode="auto">
          <a:xfrm>
            <a:off x="3219451" y="4905377"/>
            <a:ext cx="2051447" cy="962025"/>
            <a:chOff x="1744" y="3090"/>
            <a:chExt cx="1723" cy="606"/>
          </a:xfrm>
        </p:grpSpPr>
        <p:sp>
          <p:nvSpPr>
            <p:cNvPr id="114710" name="Freeform 22"/>
            <p:cNvSpPr>
              <a:spLocks/>
            </p:cNvSpPr>
            <p:nvPr/>
          </p:nvSpPr>
          <p:spPr bwMode="auto">
            <a:xfrm>
              <a:off x="1744" y="3120"/>
              <a:ext cx="1696" cy="576"/>
            </a:xfrm>
            <a:custGeom>
              <a:avLst/>
              <a:gdLst>
                <a:gd name="T0" fmla="*/ 0 w 568"/>
                <a:gd name="T1" fmla="*/ 0 h 1720"/>
                <a:gd name="T2" fmla="*/ 568 w 568"/>
                <a:gd name="T3" fmla="*/ 0 h 1720"/>
                <a:gd name="T4" fmla="*/ 568 w 568"/>
                <a:gd name="T5" fmla="*/ 1720 h 1720"/>
              </a:gdLst>
              <a:ahLst/>
              <a:cxnLst>
                <a:cxn ang="0">
                  <a:pos x="T0" y="T1"/>
                </a:cxn>
                <a:cxn ang="0">
                  <a:pos x="T2" y="T3"/>
                </a:cxn>
                <a:cxn ang="0">
                  <a:pos x="T4" y="T5"/>
                </a:cxn>
              </a:cxnLst>
              <a:rect l="0" t="0" r="r" b="b"/>
              <a:pathLst>
                <a:path w="568" h="1720">
                  <a:moveTo>
                    <a:pt x="0" y="0"/>
                  </a:moveTo>
                  <a:lnTo>
                    <a:pt x="568" y="0"/>
                  </a:lnTo>
                  <a:lnTo>
                    <a:pt x="568" y="1720"/>
                  </a:lnTo>
                </a:path>
              </a:pathLst>
            </a:custGeom>
            <a:noFill/>
            <a:ln w="38100" cap="flat" cmpd="sng">
              <a:solidFill>
                <a:schemeClr val="tx1"/>
              </a:solidFill>
              <a:prstDash val="sysDot"/>
              <a:round/>
              <a:headEnd type="none" w="sm" len="med"/>
              <a:tailEnd type="none" w="sm"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11" name="Oval 23"/>
            <p:cNvSpPr>
              <a:spLocks noChangeArrowheads="1"/>
            </p:cNvSpPr>
            <p:nvPr/>
          </p:nvSpPr>
          <p:spPr bwMode="auto">
            <a:xfrm>
              <a:off x="3411" y="3090"/>
              <a:ext cx="56" cy="56"/>
            </a:xfrm>
            <a:prstGeom prst="ellipse">
              <a:avLst/>
            </a:prstGeom>
            <a:solidFill>
              <a:schemeClr val="tx1"/>
            </a:solidFill>
            <a:ln w="38100">
              <a:solidFill>
                <a:schemeClr val="tx1"/>
              </a:solidFill>
              <a:round/>
              <a:headEnd type="none" w="sm" len="med"/>
              <a:tailEnd type="none" w="sm"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14712" name="Text Box 24"/>
          <p:cNvSpPr txBox="1">
            <a:spLocks noChangeArrowheads="1"/>
          </p:cNvSpPr>
          <p:nvPr/>
        </p:nvSpPr>
        <p:spPr bwMode="auto">
          <a:xfrm>
            <a:off x="4769644" y="6286502"/>
            <a:ext cx="1034654" cy="4801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pPr>
            <a:r>
              <a:rPr lang="en-US" sz="1400" b="1">
                <a:ea typeface="ＭＳ Ｐゴシック" panose="020B0600070205080204" pitchFamily="34" charset="-128"/>
              </a:rPr>
              <a:t>Normal Time</a:t>
            </a:r>
          </a:p>
        </p:txBody>
      </p:sp>
      <p:sp>
        <p:nvSpPr>
          <p:cNvPr id="114713" name="Text Box 25"/>
          <p:cNvSpPr txBox="1">
            <a:spLocks noChangeArrowheads="1"/>
          </p:cNvSpPr>
          <p:nvPr/>
        </p:nvSpPr>
        <p:spPr bwMode="auto">
          <a:xfrm>
            <a:off x="3217069" y="6286502"/>
            <a:ext cx="1015604" cy="284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90000"/>
              </a:lnSpc>
            </a:pPr>
            <a:r>
              <a:rPr lang="en-US" sz="1400" b="1">
                <a:ea typeface="ＭＳ Ｐゴシック" panose="020B0600070205080204" pitchFamily="34" charset="-128"/>
              </a:rPr>
              <a:t>Crash Time</a:t>
            </a:r>
          </a:p>
        </p:txBody>
      </p:sp>
      <p:sp>
        <p:nvSpPr>
          <p:cNvPr id="114714" name="Line 26"/>
          <p:cNvSpPr>
            <a:spLocks noChangeShapeType="1"/>
          </p:cNvSpPr>
          <p:nvPr/>
        </p:nvSpPr>
        <p:spPr bwMode="auto">
          <a:xfrm flipV="1">
            <a:off x="3733800" y="6108700"/>
            <a:ext cx="114300" cy="17780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15" name="Line 27"/>
          <p:cNvSpPr>
            <a:spLocks noChangeShapeType="1"/>
          </p:cNvSpPr>
          <p:nvPr/>
        </p:nvSpPr>
        <p:spPr bwMode="auto">
          <a:xfrm flipV="1">
            <a:off x="5238750" y="6108700"/>
            <a:ext cx="0" cy="203200"/>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16" name="Line 28"/>
          <p:cNvSpPr>
            <a:spLocks noChangeShapeType="1"/>
          </p:cNvSpPr>
          <p:nvPr/>
        </p:nvSpPr>
        <p:spPr bwMode="auto">
          <a:xfrm flipV="1">
            <a:off x="2528888" y="3203577"/>
            <a:ext cx="180975" cy="225425"/>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4717" name="Line 29"/>
          <p:cNvSpPr>
            <a:spLocks noChangeShapeType="1"/>
          </p:cNvSpPr>
          <p:nvPr/>
        </p:nvSpPr>
        <p:spPr bwMode="auto">
          <a:xfrm flipV="1">
            <a:off x="2624137" y="5053013"/>
            <a:ext cx="109538" cy="220662"/>
          </a:xfrm>
          <a:prstGeom prst="line">
            <a:avLst/>
          </a:prstGeom>
          <a:noFill/>
          <a:ln w="38100">
            <a:solidFill>
              <a:schemeClr val="tx1"/>
            </a:solidFill>
            <a:round/>
            <a:headEnd type="none" w="sm" len="me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 name="Group 30"/>
          <p:cNvGrpSpPr>
            <a:grpSpLocks/>
          </p:cNvGrpSpPr>
          <p:nvPr/>
        </p:nvGrpSpPr>
        <p:grpSpPr bwMode="auto">
          <a:xfrm>
            <a:off x="4369594" y="2825751"/>
            <a:ext cx="3302794" cy="1614488"/>
            <a:chOff x="2710" y="1828"/>
            <a:chExt cx="2774" cy="1017"/>
          </a:xfrm>
        </p:grpSpPr>
        <p:grpSp>
          <p:nvGrpSpPr>
            <p:cNvPr id="6" name="Group 31"/>
            <p:cNvGrpSpPr>
              <a:grpSpLocks/>
            </p:cNvGrpSpPr>
            <p:nvPr/>
          </p:nvGrpSpPr>
          <p:grpSpPr bwMode="auto">
            <a:xfrm>
              <a:off x="2710" y="1828"/>
              <a:ext cx="2774" cy="357"/>
              <a:chOff x="2710" y="1828"/>
              <a:chExt cx="2774" cy="357"/>
            </a:xfrm>
          </p:grpSpPr>
          <p:sp>
            <p:nvSpPr>
              <p:cNvPr id="114720" name="Text Box 32"/>
              <p:cNvSpPr txBox="1">
                <a:spLocks noChangeArrowheads="1"/>
              </p:cNvSpPr>
              <p:nvPr/>
            </p:nvSpPr>
            <p:spPr bwMode="auto">
              <a:xfrm>
                <a:off x="2710" y="1908"/>
                <a:ext cx="1335"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b="1">
                    <a:ea typeface="ＭＳ Ｐゴシック" panose="020B0600070205080204" pitchFamily="34" charset="-128"/>
                  </a:rPr>
                  <a:t>Crash Cost/Week =</a:t>
                </a:r>
              </a:p>
            </p:txBody>
          </p:sp>
          <p:grpSp>
            <p:nvGrpSpPr>
              <p:cNvPr id="7" name="Group 33"/>
              <p:cNvGrpSpPr>
                <a:grpSpLocks/>
              </p:cNvGrpSpPr>
              <p:nvPr/>
            </p:nvGrpSpPr>
            <p:grpSpPr bwMode="auto">
              <a:xfrm>
                <a:off x="3686" y="1828"/>
                <a:ext cx="1798" cy="357"/>
                <a:chOff x="3686" y="1828"/>
                <a:chExt cx="1798" cy="357"/>
              </a:xfrm>
            </p:grpSpPr>
            <p:sp>
              <p:nvSpPr>
                <p:cNvPr id="114722" name="Text Box 34"/>
                <p:cNvSpPr txBox="1">
                  <a:spLocks noChangeArrowheads="1"/>
                </p:cNvSpPr>
                <p:nvPr/>
              </p:nvSpPr>
              <p:spPr bwMode="auto">
                <a:xfrm>
                  <a:off x="3686" y="1828"/>
                  <a:ext cx="1798" cy="3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10000"/>
                    </a:lnSpc>
                  </a:pPr>
                  <a:r>
                    <a:rPr lang="en-US" sz="1400" b="1">
                      <a:ea typeface="ＭＳ Ｐゴシック" panose="020B0600070205080204" pitchFamily="34" charset="-128"/>
                    </a:rPr>
                    <a:t>Crash Cost – Normal Cost</a:t>
                  </a:r>
                </a:p>
                <a:p>
                  <a:pPr algn="ctr" eaLnBrk="0" hangingPunct="0">
                    <a:lnSpc>
                      <a:spcPct val="110000"/>
                    </a:lnSpc>
                  </a:pPr>
                  <a:r>
                    <a:rPr lang="en-US" sz="1400" b="1">
                      <a:ea typeface="ＭＳ Ｐゴシック" panose="020B0600070205080204" pitchFamily="34" charset="-128"/>
                    </a:rPr>
                    <a:t>Normal Time – Crash Time</a:t>
                  </a:r>
                </a:p>
              </p:txBody>
            </p:sp>
            <p:sp>
              <p:nvSpPr>
                <p:cNvPr id="114723" name="Line 35"/>
                <p:cNvSpPr>
                  <a:spLocks noChangeShapeType="1"/>
                </p:cNvSpPr>
                <p:nvPr/>
              </p:nvSpPr>
              <p:spPr bwMode="auto">
                <a:xfrm>
                  <a:off x="3848" y="2012"/>
                  <a:ext cx="1484"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8" name="Group 36"/>
            <p:cNvGrpSpPr>
              <a:grpSpLocks/>
            </p:cNvGrpSpPr>
            <p:nvPr/>
          </p:nvGrpSpPr>
          <p:grpSpPr bwMode="auto">
            <a:xfrm>
              <a:off x="3662" y="2488"/>
              <a:ext cx="1822" cy="357"/>
              <a:chOff x="3494" y="2548"/>
              <a:chExt cx="1822" cy="357"/>
            </a:xfrm>
          </p:grpSpPr>
          <p:sp>
            <p:nvSpPr>
              <p:cNvPr id="114725" name="Text Box 37"/>
              <p:cNvSpPr txBox="1">
                <a:spLocks noChangeArrowheads="1"/>
              </p:cNvSpPr>
              <p:nvPr/>
            </p:nvSpPr>
            <p:spPr bwMode="auto">
              <a:xfrm>
                <a:off x="3494" y="2646"/>
                <a:ext cx="1822" cy="1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90000"/>
                  </a:lnSpc>
                </a:pPr>
                <a:r>
                  <a:rPr lang="en-US" sz="1400" b="1">
                    <a:ea typeface="ＭＳ Ｐゴシック" panose="020B0600070205080204" pitchFamily="34" charset="-128"/>
                  </a:rPr>
                  <a:t>=                   = $2,000/Week</a:t>
                </a:r>
              </a:p>
            </p:txBody>
          </p:sp>
          <p:grpSp>
            <p:nvGrpSpPr>
              <p:cNvPr id="9" name="Group 38"/>
              <p:cNvGrpSpPr>
                <a:grpSpLocks/>
              </p:cNvGrpSpPr>
              <p:nvPr/>
            </p:nvGrpSpPr>
            <p:grpSpPr bwMode="auto">
              <a:xfrm>
                <a:off x="3571" y="2548"/>
                <a:ext cx="680" cy="357"/>
                <a:chOff x="3539" y="2556"/>
                <a:chExt cx="680" cy="357"/>
              </a:xfrm>
            </p:grpSpPr>
            <p:sp>
              <p:nvSpPr>
                <p:cNvPr id="114727" name="Text Box 39"/>
                <p:cNvSpPr txBox="1">
                  <a:spLocks noChangeArrowheads="1"/>
                </p:cNvSpPr>
                <p:nvPr/>
              </p:nvSpPr>
              <p:spPr bwMode="auto">
                <a:xfrm>
                  <a:off x="3539" y="2556"/>
                  <a:ext cx="680" cy="3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10000"/>
                    </a:lnSpc>
                  </a:pPr>
                  <a:r>
                    <a:rPr lang="en-US" sz="1400" b="1">
                      <a:ea typeface="ＭＳ Ｐゴシック" panose="020B0600070205080204" pitchFamily="34" charset="-128"/>
                    </a:rPr>
                    <a:t>$4,000</a:t>
                  </a:r>
                </a:p>
                <a:p>
                  <a:pPr algn="ctr" eaLnBrk="0" hangingPunct="0">
                    <a:lnSpc>
                      <a:spcPct val="110000"/>
                    </a:lnSpc>
                  </a:pPr>
                  <a:r>
                    <a:rPr lang="en-US" sz="1400" b="1">
                      <a:ea typeface="ＭＳ Ｐゴシック" panose="020B0600070205080204" pitchFamily="34" charset="-128"/>
                    </a:rPr>
                    <a:t>2 Weeks</a:t>
                  </a:r>
                </a:p>
              </p:txBody>
            </p:sp>
            <p:sp>
              <p:nvSpPr>
                <p:cNvPr id="114728" name="Line 40"/>
                <p:cNvSpPr>
                  <a:spLocks noChangeShapeType="1"/>
                </p:cNvSpPr>
                <p:nvPr/>
              </p:nvSpPr>
              <p:spPr bwMode="auto">
                <a:xfrm>
                  <a:off x="3636" y="2744"/>
                  <a:ext cx="488"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10" name="Group 41"/>
            <p:cNvGrpSpPr>
              <a:grpSpLocks/>
            </p:cNvGrpSpPr>
            <p:nvPr/>
          </p:nvGrpSpPr>
          <p:grpSpPr bwMode="auto">
            <a:xfrm>
              <a:off x="3662" y="2177"/>
              <a:ext cx="1323" cy="357"/>
              <a:chOff x="3779" y="2160"/>
              <a:chExt cx="1323" cy="357"/>
            </a:xfrm>
          </p:grpSpPr>
          <p:grpSp>
            <p:nvGrpSpPr>
              <p:cNvPr id="11" name="Group 42"/>
              <p:cNvGrpSpPr>
                <a:grpSpLocks/>
              </p:cNvGrpSpPr>
              <p:nvPr/>
            </p:nvGrpSpPr>
            <p:grpSpPr bwMode="auto">
              <a:xfrm>
                <a:off x="3805" y="2160"/>
                <a:ext cx="1297" cy="357"/>
                <a:chOff x="3805" y="2160"/>
                <a:chExt cx="1297" cy="357"/>
              </a:xfrm>
            </p:grpSpPr>
            <p:sp>
              <p:nvSpPr>
                <p:cNvPr id="114731" name="Text Box 43"/>
                <p:cNvSpPr txBox="1">
                  <a:spLocks noChangeArrowheads="1"/>
                </p:cNvSpPr>
                <p:nvPr/>
              </p:nvSpPr>
              <p:spPr bwMode="auto">
                <a:xfrm>
                  <a:off x="3805" y="2160"/>
                  <a:ext cx="1297" cy="3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lnSpc>
                      <a:spcPct val="110000"/>
                    </a:lnSpc>
                  </a:pPr>
                  <a:r>
                    <a:rPr lang="en-US" sz="1400" b="1">
                      <a:ea typeface="ＭＳ Ｐゴシック" panose="020B0600070205080204" pitchFamily="34" charset="-128"/>
                    </a:rPr>
                    <a:t>$34,000 </a:t>
                  </a:r>
                  <a:r>
                    <a:rPr lang="en-US" sz="1400" b="1">
                      <a:ea typeface="ＭＳ Ｐゴシック" panose="020B0600070205080204" pitchFamily="34" charset="-128"/>
                      <a:cs typeface="Arial" panose="020B0604020202020204" pitchFamily="34" charset="0"/>
                    </a:rPr>
                    <a:t>–</a:t>
                  </a:r>
                  <a:r>
                    <a:rPr lang="en-US" sz="1400" b="1">
                      <a:ea typeface="ＭＳ Ｐゴシック" panose="020B0600070205080204" pitchFamily="34" charset="-128"/>
                    </a:rPr>
                    <a:t> $30,000</a:t>
                  </a:r>
                </a:p>
                <a:p>
                  <a:pPr algn="ctr" eaLnBrk="0" hangingPunct="0">
                    <a:lnSpc>
                      <a:spcPct val="110000"/>
                    </a:lnSpc>
                  </a:pPr>
                  <a:r>
                    <a:rPr lang="en-US" sz="1400" b="1">
                      <a:ea typeface="ＭＳ Ｐゴシック" panose="020B0600070205080204" pitchFamily="34" charset="-128"/>
                    </a:rPr>
                    <a:t>3 – 1</a:t>
                  </a:r>
                </a:p>
              </p:txBody>
            </p:sp>
            <p:sp>
              <p:nvSpPr>
                <p:cNvPr id="114732" name="Line 44"/>
                <p:cNvSpPr>
                  <a:spLocks noChangeShapeType="1"/>
                </p:cNvSpPr>
                <p:nvPr/>
              </p:nvSpPr>
              <p:spPr bwMode="auto">
                <a:xfrm>
                  <a:off x="3951" y="2344"/>
                  <a:ext cx="1004" cy="0"/>
                </a:xfrm>
                <a:prstGeom prst="line">
                  <a:avLst/>
                </a:prstGeom>
                <a:noFill/>
                <a:ln w="19050">
                  <a:solidFill>
                    <a:schemeClr val="tx1"/>
                  </a:solidFill>
                  <a:round/>
                  <a:headEnd type="none" w="sm" len="med"/>
                  <a:tailEnd type="non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4733" name="Text Box 45"/>
              <p:cNvSpPr txBox="1">
                <a:spLocks noChangeArrowheads="1"/>
              </p:cNvSpPr>
              <p:nvPr/>
            </p:nvSpPr>
            <p:spPr bwMode="auto">
              <a:xfrm>
                <a:off x="3779" y="2250"/>
                <a:ext cx="230"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type="none" w="sm" len="me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b="1">
                    <a:ea typeface="ＭＳ Ｐゴシック" panose="020B0600070205080204" pitchFamily="34" charset="-128"/>
                  </a:rPr>
                  <a:t>=</a:t>
                </a:r>
              </a:p>
            </p:txBody>
          </p:sp>
        </p:grpSp>
      </p:grpSp>
      <p:sp>
        <p:nvSpPr>
          <p:cNvPr id="114734" name="Text Box 46"/>
          <p:cNvSpPr txBox="1">
            <a:spLocks noChangeArrowheads="1"/>
          </p:cNvSpPr>
          <p:nvPr/>
        </p:nvSpPr>
        <p:spPr bwMode="auto">
          <a:xfrm>
            <a:off x="1531145" y="6169025"/>
            <a:ext cx="12291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b="1">
                <a:ea typeface="ＭＳ Ｐゴシック" panose="020B0600070205080204" pitchFamily="34" charset="-128"/>
              </a:rPr>
              <a:t>Figure 13.11</a:t>
            </a:r>
          </a:p>
        </p:txBody>
      </p:sp>
    </p:spTree>
    <p:extLst>
      <p:ext uri="{BB962C8B-B14F-4D97-AF65-F5344CB8AC3E}">
        <p14:creationId xmlns="" xmlns:p14="http://schemas.microsoft.com/office/powerpoint/2010/main" val="1445546506"/>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4692"/>
                                        </p:tgtEl>
                                        <p:attrNameLst>
                                          <p:attrName>style.visibility</p:attrName>
                                        </p:attrNameLst>
                                      </p:cBhvr>
                                      <p:to>
                                        <p:strVal val="visible"/>
                                      </p:to>
                                    </p:set>
                                    <p:animEffect transition="in" filter="strips(downRight)">
                                      <p:cBhvr>
                                        <p:cTn id="7" dur="1000"/>
                                        <p:tgtEl>
                                          <p:spTgt spid="114692"/>
                                        </p:tgtEl>
                                      </p:cBhvr>
                                    </p:animEffect>
                                  </p:childTnLst>
                                </p:cTn>
                              </p:par>
                            </p:childTnLst>
                          </p:cTn>
                        </p:par>
                        <p:par>
                          <p:cTn id="8" fill="hold" nodeType="afterGroup">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upRight)">
                                      <p:cBhvr>
                                        <p:cTn id="11" dur="1000"/>
                                        <p:tgtEl>
                                          <p:spTgt spid="2"/>
                                        </p:tgtEl>
                                      </p:cBhvr>
                                    </p:animEffect>
                                  </p:childTnLst>
                                </p:cTn>
                              </p:par>
                            </p:childTnLst>
                          </p:cTn>
                        </p:par>
                        <p:par>
                          <p:cTn id="12" fill="hold" nodeType="afterGroup">
                            <p:stCondLst>
                              <p:cond delay="4000"/>
                            </p:stCondLst>
                            <p:childTnLst>
                              <p:par>
                                <p:cTn id="13" presetID="18" presetClass="entr" presetSubtype="1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10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4695"/>
                                        </p:tgtEl>
                                        <p:attrNameLst>
                                          <p:attrName>style.visibility</p:attrName>
                                        </p:attrNameLst>
                                      </p:cBhvr>
                                      <p:to>
                                        <p:strVal val="visible"/>
                                      </p:to>
                                    </p:set>
                                    <p:animEffect transition="in" filter="wipe(left)">
                                      <p:cBhvr>
                                        <p:cTn id="18" dur="1000"/>
                                        <p:tgtEl>
                                          <p:spTgt spid="114695"/>
                                        </p:tgtEl>
                                      </p:cBhvr>
                                    </p:animEffect>
                                  </p:childTnLst>
                                </p:cTn>
                              </p:par>
                              <p:par>
                                <p:cTn id="19" presetID="18" presetClass="entr" presetSubtype="12" fill="hold" grpId="0" nodeType="withEffect">
                                  <p:stCondLst>
                                    <p:cond delay="500"/>
                                  </p:stCondLst>
                                  <p:childTnLst>
                                    <p:set>
                                      <p:cBhvr>
                                        <p:cTn id="20" dur="1" fill="hold">
                                          <p:stCondLst>
                                            <p:cond delay="0"/>
                                          </p:stCondLst>
                                        </p:cTn>
                                        <p:tgtEl>
                                          <p:spTgt spid="114704"/>
                                        </p:tgtEl>
                                        <p:attrNameLst>
                                          <p:attrName>style.visibility</p:attrName>
                                        </p:attrNameLst>
                                      </p:cBhvr>
                                      <p:to>
                                        <p:strVal val="visible"/>
                                      </p:to>
                                    </p:set>
                                    <p:animEffect transition="in" filter="strips(downLeft)">
                                      <p:cBhvr>
                                        <p:cTn id="21" dur="1000"/>
                                        <p:tgtEl>
                                          <p:spTgt spid="114704"/>
                                        </p:tgtEl>
                                      </p:cBhvr>
                                    </p:animEffect>
                                  </p:childTnLst>
                                </p:cTn>
                              </p:par>
                              <p:par>
                                <p:cTn id="22" presetID="18" presetClass="entr" presetSubtype="6" fill="hold" grpId="0" nodeType="withEffect">
                                  <p:stCondLst>
                                    <p:cond delay="500"/>
                                  </p:stCondLst>
                                  <p:childTnLst>
                                    <p:set>
                                      <p:cBhvr>
                                        <p:cTn id="23" dur="1" fill="hold">
                                          <p:stCondLst>
                                            <p:cond delay="0"/>
                                          </p:stCondLst>
                                        </p:cTn>
                                        <p:tgtEl>
                                          <p:spTgt spid="114693"/>
                                        </p:tgtEl>
                                        <p:attrNameLst>
                                          <p:attrName>style.visibility</p:attrName>
                                        </p:attrNameLst>
                                      </p:cBhvr>
                                      <p:to>
                                        <p:strVal val="visible"/>
                                      </p:to>
                                    </p:set>
                                    <p:animEffect transition="in" filter="strips(downRight)">
                                      <p:cBhvr>
                                        <p:cTn id="24" dur="1000"/>
                                        <p:tgtEl>
                                          <p:spTgt spid="114693"/>
                                        </p:tgtEl>
                                      </p:cBhvr>
                                    </p:animEffect>
                                  </p:childTnLst>
                                </p:cTn>
                              </p:par>
                              <p:par>
                                <p:cTn id="25" presetID="18" presetClass="entr" presetSubtype="6" fill="hold" grpId="0" nodeType="withEffect">
                                  <p:stCondLst>
                                    <p:cond delay="500"/>
                                  </p:stCondLst>
                                  <p:childTnLst>
                                    <p:set>
                                      <p:cBhvr>
                                        <p:cTn id="26" dur="1" fill="hold">
                                          <p:stCondLst>
                                            <p:cond delay="0"/>
                                          </p:stCondLst>
                                        </p:cTn>
                                        <p:tgtEl>
                                          <p:spTgt spid="114717"/>
                                        </p:tgtEl>
                                        <p:attrNameLst>
                                          <p:attrName>style.visibility</p:attrName>
                                        </p:attrNameLst>
                                      </p:cBhvr>
                                      <p:to>
                                        <p:strVal val="visible"/>
                                      </p:to>
                                    </p:set>
                                    <p:animEffect transition="in" filter="strips(downRight)">
                                      <p:cBhvr>
                                        <p:cTn id="27" dur="1000"/>
                                        <p:tgtEl>
                                          <p:spTgt spid="114717"/>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114712"/>
                                        </p:tgtEl>
                                        <p:attrNameLst>
                                          <p:attrName>style.visibility</p:attrName>
                                        </p:attrNameLst>
                                      </p:cBhvr>
                                      <p:to>
                                        <p:strVal val="visible"/>
                                      </p:to>
                                    </p:set>
                                    <p:animEffect transition="in" filter="wipe(left)">
                                      <p:cBhvr>
                                        <p:cTn id="30" dur="1000"/>
                                        <p:tgtEl>
                                          <p:spTgt spid="114712"/>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114715"/>
                                        </p:tgtEl>
                                        <p:attrNameLst>
                                          <p:attrName>style.visibility</p:attrName>
                                        </p:attrNameLst>
                                      </p:cBhvr>
                                      <p:to>
                                        <p:strVal val="visible"/>
                                      </p:to>
                                    </p:set>
                                    <p:animEffect transition="in" filter="wipe(down)">
                                      <p:cBhvr>
                                        <p:cTn id="33" dur="1000"/>
                                        <p:tgtEl>
                                          <p:spTgt spid="114715"/>
                                        </p:tgtEl>
                                      </p:cBhvr>
                                    </p:animEffect>
                                  </p:childTnLst>
                                </p:cTn>
                              </p:par>
                            </p:childTnLst>
                          </p:cTn>
                        </p:par>
                        <p:par>
                          <p:cTn id="34" fill="hold" nodeType="afterGroup">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14696"/>
                                        </p:tgtEl>
                                        <p:attrNameLst>
                                          <p:attrName>style.visibility</p:attrName>
                                        </p:attrNameLst>
                                      </p:cBhvr>
                                      <p:to>
                                        <p:strVal val="visible"/>
                                      </p:to>
                                    </p:set>
                                    <p:animEffect transition="in" filter="wipe(left)">
                                      <p:cBhvr>
                                        <p:cTn id="37" dur="1000"/>
                                        <p:tgtEl>
                                          <p:spTgt spid="114696"/>
                                        </p:tgtEl>
                                      </p:cBhvr>
                                    </p:animEffect>
                                  </p:childTnLst>
                                </p:cTn>
                              </p:par>
                              <p:par>
                                <p:cTn id="38" presetID="18" presetClass="entr" presetSubtype="12" fill="hold" grpId="0" nodeType="withEffect">
                                  <p:stCondLst>
                                    <p:cond delay="0"/>
                                  </p:stCondLst>
                                  <p:childTnLst>
                                    <p:set>
                                      <p:cBhvr>
                                        <p:cTn id="39" dur="1" fill="hold">
                                          <p:stCondLst>
                                            <p:cond delay="0"/>
                                          </p:stCondLst>
                                        </p:cTn>
                                        <p:tgtEl>
                                          <p:spTgt spid="114703"/>
                                        </p:tgtEl>
                                        <p:attrNameLst>
                                          <p:attrName>style.visibility</p:attrName>
                                        </p:attrNameLst>
                                      </p:cBhvr>
                                      <p:to>
                                        <p:strVal val="visible"/>
                                      </p:to>
                                    </p:set>
                                    <p:animEffect transition="in" filter="strips(downLeft)">
                                      <p:cBhvr>
                                        <p:cTn id="40" dur="1000"/>
                                        <p:tgtEl>
                                          <p:spTgt spid="114703"/>
                                        </p:tgtEl>
                                      </p:cBhvr>
                                    </p:animEffect>
                                  </p:childTnLst>
                                </p:cTn>
                              </p:par>
                            </p:childTnLst>
                          </p:cTn>
                        </p:par>
                        <p:par>
                          <p:cTn id="41" fill="hold" nodeType="afterGroup">
                            <p:stCondLst>
                              <p:cond delay="6500"/>
                            </p:stCondLst>
                            <p:childTnLst>
                              <p:par>
                                <p:cTn id="42" presetID="18" presetClass="entr" presetSubtype="12"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strips(downLeft)">
                                      <p:cBhvr>
                                        <p:cTn id="44" dur="1000"/>
                                        <p:tgtEl>
                                          <p:spTgt spid="3"/>
                                        </p:tgtEl>
                                      </p:cBhvr>
                                    </p:animEffect>
                                  </p:childTnLst>
                                </p:cTn>
                              </p:par>
                              <p:par>
                                <p:cTn id="45" presetID="18" presetClass="entr" presetSubtype="6" fill="hold" grpId="0" nodeType="withEffect">
                                  <p:stCondLst>
                                    <p:cond delay="500"/>
                                  </p:stCondLst>
                                  <p:childTnLst>
                                    <p:set>
                                      <p:cBhvr>
                                        <p:cTn id="46" dur="1" fill="hold">
                                          <p:stCondLst>
                                            <p:cond delay="0"/>
                                          </p:stCondLst>
                                        </p:cTn>
                                        <p:tgtEl>
                                          <p:spTgt spid="114694"/>
                                        </p:tgtEl>
                                        <p:attrNameLst>
                                          <p:attrName>style.visibility</p:attrName>
                                        </p:attrNameLst>
                                      </p:cBhvr>
                                      <p:to>
                                        <p:strVal val="visible"/>
                                      </p:to>
                                    </p:set>
                                    <p:animEffect transition="in" filter="strips(downRight)">
                                      <p:cBhvr>
                                        <p:cTn id="47" dur="1000"/>
                                        <p:tgtEl>
                                          <p:spTgt spid="114694"/>
                                        </p:tgtEl>
                                      </p:cBhvr>
                                    </p:animEffect>
                                  </p:childTnLst>
                                </p:cTn>
                              </p:par>
                              <p:par>
                                <p:cTn id="48" presetID="18" presetClass="entr" presetSubtype="3" fill="hold" grpId="0" nodeType="withEffect">
                                  <p:stCondLst>
                                    <p:cond delay="500"/>
                                  </p:stCondLst>
                                  <p:childTnLst>
                                    <p:set>
                                      <p:cBhvr>
                                        <p:cTn id="49" dur="1" fill="hold">
                                          <p:stCondLst>
                                            <p:cond delay="0"/>
                                          </p:stCondLst>
                                        </p:cTn>
                                        <p:tgtEl>
                                          <p:spTgt spid="114716"/>
                                        </p:tgtEl>
                                        <p:attrNameLst>
                                          <p:attrName>style.visibility</p:attrName>
                                        </p:attrNameLst>
                                      </p:cBhvr>
                                      <p:to>
                                        <p:strVal val="visible"/>
                                      </p:to>
                                    </p:set>
                                    <p:animEffect transition="in" filter="strips(upRight)">
                                      <p:cBhvr>
                                        <p:cTn id="50" dur="1000"/>
                                        <p:tgtEl>
                                          <p:spTgt spid="114716"/>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114713"/>
                                        </p:tgtEl>
                                        <p:attrNameLst>
                                          <p:attrName>style.visibility</p:attrName>
                                        </p:attrNameLst>
                                      </p:cBhvr>
                                      <p:to>
                                        <p:strVal val="visible"/>
                                      </p:to>
                                    </p:set>
                                    <p:animEffect transition="in" filter="wipe(left)">
                                      <p:cBhvr>
                                        <p:cTn id="53" dur="1000"/>
                                        <p:tgtEl>
                                          <p:spTgt spid="114713"/>
                                        </p:tgtEl>
                                      </p:cBhvr>
                                    </p:animEffect>
                                  </p:childTnLst>
                                </p:cTn>
                              </p:par>
                              <p:par>
                                <p:cTn id="54" presetID="18" presetClass="entr" presetSubtype="3" fill="hold" grpId="0" nodeType="withEffect">
                                  <p:stCondLst>
                                    <p:cond delay="500"/>
                                  </p:stCondLst>
                                  <p:childTnLst>
                                    <p:set>
                                      <p:cBhvr>
                                        <p:cTn id="55" dur="1" fill="hold">
                                          <p:stCondLst>
                                            <p:cond delay="0"/>
                                          </p:stCondLst>
                                        </p:cTn>
                                        <p:tgtEl>
                                          <p:spTgt spid="114714"/>
                                        </p:tgtEl>
                                        <p:attrNameLst>
                                          <p:attrName>style.visibility</p:attrName>
                                        </p:attrNameLst>
                                      </p:cBhvr>
                                      <p:to>
                                        <p:strVal val="visible"/>
                                      </p:to>
                                    </p:set>
                                    <p:animEffect transition="in" filter="strips(upRight)">
                                      <p:cBhvr>
                                        <p:cTn id="56" dur="1000"/>
                                        <p:tgtEl>
                                          <p:spTgt spid="114714"/>
                                        </p:tgtEl>
                                      </p:cBhvr>
                                    </p:animEffect>
                                  </p:childTnLst>
                                </p:cTn>
                              </p:par>
                            </p:childTnLst>
                          </p:cTn>
                        </p:par>
                        <p:par>
                          <p:cTn id="57" fill="hold" nodeType="afterGroup">
                            <p:stCondLst>
                              <p:cond delay="8000"/>
                            </p:stCondLst>
                            <p:childTnLst>
                              <p:par>
                                <p:cTn id="58" presetID="18" presetClass="entr" presetSubtype="6" fill="hold" grpId="0" nodeType="afterEffect">
                                  <p:stCondLst>
                                    <p:cond delay="500"/>
                                  </p:stCondLst>
                                  <p:childTnLst>
                                    <p:set>
                                      <p:cBhvr>
                                        <p:cTn id="59" dur="1" fill="hold">
                                          <p:stCondLst>
                                            <p:cond delay="0"/>
                                          </p:stCondLst>
                                        </p:cTn>
                                        <p:tgtEl>
                                          <p:spTgt spid="114705"/>
                                        </p:tgtEl>
                                        <p:attrNameLst>
                                          <p:attrName>style.visibility</p:attrName>
                                        </p:attrNameLst>
                                      </p:cBhvr>
                                      <p:to>
                                        <p:strVal val="visible"/>
                                      </p:to>
                                    </p:set>
                                    <p:animEffect transition="in" filter="strips(downRight)">
                                      <p:cBhvr>
                                        <p:cTn id="60" dur="1000"/>
                                        <p:tgtEl>
                                          <p:spTgt spid="114705"/>
                                        </p:tgtEl>
                                      </p:cBhvr>
                                    </p:animEffect>
                                  </p:childTnLst>
                                </p:cTn>
                              </p:par>
                            </p:childTnLst>
                          </p:cTn>
                        </p:par>
                        <p:par>
                          <p:cTn id="61" fill="hold" nodeType="afterGroup">
                            <p:stCondLst>
                              <p:cond delay="9500"/>
                            </p:stCondLst>
                            <p:childTnLst>
                              <p:par>
                                <p:cTn id="62" presetID="18" presetClass="entr" presetSubtype="6" fill="hold" nodeType="afterEffect">
                                  <p:stCondLst>
                                    <p:cond delay="500"/>
                                  </p:stCondLst>
                                  <p:childTnLst>
                                    <p:set>
                                      <p:cBhvr>
                                        <p:cTn id="63" dur="1" fill="hold">
                                          <p:stCondLst>
                                            <p:cond delay="0"/>
                                          </p:stCondLst>
                                        </p:cTn>
                                        <p:tgtEl>
                                          <p:spTgt spid="5"/>
                                        </p:tgtEl>
                                        <p:attrNameLst>
                                          <p:attrName>style.visibility</p:attrName>
                                        </p:attrNameLst>
                                      </p:cBhvr>
                                      <p:to>
                                        <p:strVal val="visible"/>
                                      </p:to>
                                    </p:set>
                                    <p:animEffect transition="in" filter="strips(downRight)">
                                      <p:cBhvr>
                                        <p:cTn id="64" dur="1000"/>
                                        <p:tgtEl>
                                          <p:spTgt spid="5"/>
                                        </p:tgtEl>
                                      </p:cBhvr>
                                    </p:animEffect>
                                  </p:childTnLst>
                                </p:cTn>
                              </p:par>
                            </p:childTnLst>
                          </p:cTn>
                        </p:par>
                        <p:par>
                          <p:cTn id="65" fill="hold" nodeType="afterGroup">
                            <p:stCondLst>
                              <p:cond delay="11000"/>
                            </p:stCondLst>
                            <p:childTnLst>
                              <p:par>
                                <p:cTn id="66" presetID="22" presetClass="entr" presetSubtype="8" fill="hold" grpId="0" nodeType="afterEffect">
                                  <p:stCondLst>
                                    <p:cond delay="0"/>
                                  </p:stCondLst>
                                  <p:childTnLst>
                                    <p:set>
                                      <p:cBhvr>
                                        <p:cTn id="67" dur="1" fill="hold">
                                          <p:stCondLst>
                                            <p:cond delay="0"/>
                                          </p:stCondLst>
                                        </p:cTn>
                                        <p:tgtEl>
                                          <p:spTgt spid="114734"/>
                                        </p:tgtEl>
                                        <p:attrNameLst>
                                          <p:attrName>style.visibility</p:attrName>
                                        </p:attrNameLst>
                                      </p:cBhvr>
                                      <p:to>
                                        <p:strVal val="visible"/>
                                      </p:to>
                                    </p:set>
                                    <p:animEffect transition="in" filter="wipe(left)">
                                      <p:cBhvr>
                                        <p:cTn id="68" dur="1000"/>
                                        <p:tgtEl>
                                          <p:spTgt spid="114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P spid="114693" grpId="0"/>
      <p:bldP spid="114694" grpId="0"/>
      <p:bldP spid="114695" grpId="0"/>
      <p:bldP spid="114696" grpId="0"/>
      <p:bldP spid="114703" grpId="0" animBg="1"/>
      <p:bldP spid="114704" grpId="0" animBg="1"/>
      <p:bldP spid="114705" grpId="0" animBg="1"/>
      <p:bldP spid="114712" grpId="0"/>
      <p:bldP spid="114713" grpId="0"/>
      <p:bldP spid="114714" grpId="0" animBg="1"/>
      <p:bldP spid="114715" grpId="0" animBg="1"/>
      <p:bldP spid="114716" grpId="0" animBg="1"/>
      <p:bldP spid="114717" grpId="0" animBg="1"/>
      <p:bldP spid="11473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135228" y="76200"/>
            <a:ext cx="6229350" cy="1143000"/>
          </a:xfrm>
        </p:spPr>
        <p:txBody>
          <a:bodyPr>
            <a:normAutofit/>
          </a:bodyPr>
          <a:lstStyle/>
          <a:p>
            <a:r>
              <a:rPr lang="en-US" sz="2800" b="1" dirty="0" smtClean="0">
                <a:latin typeface="Arial" panose="020B0604020202020204" pitchFamily="34" charset="0"/>
                <a:cs typeface="Arial" panose="020B0604020202020204" pitchFamily="34" charset="0"/>
              </a:rPr>
              <a:t>Using the Critical Path </a:t>
            </a:r>
            <a:br>
              <a:rPr lang="en-US" sz="2800" b="1"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to Shorten a Project Schedule</a:t>
            </a:r>
          </a:p>
        </p:txBody>
      </p:sp>
      <p:sp>
        <p:nvSpPr>
          <p:cNvPr id="55299" name="Rectangle 3"/>
          <p:cNvSpPr>
            <a:spLocks noGrp="1" noChangeArrowheads="1"/>
          </p:cNvSpPr>
          <p:nvPr>
            <p:ph type="body" idx="4294967295"/>
          </p:nvPr>
        </p:nvSpPr>
        <p:spPr>
          <a:xfrm>
            <a:off x="135228" y="1447800"/>
            <a:ext cx="8654603" cy="5219700"/>
          </a:xfrm>
        </p:spPr>
        <p:txBody>
          <a:bodyPr/>
          <a:lstStyle/>
          <a:p>
            <a:pPr lvl="1" algn="just"/>
            <a:r>
              <a:rPr lang="en-US" b="1" dirty="0"/>
              <a:t>Fast tracking</a:t>
            </a:r>
            <a:r>
              <a:rPr lang="en-US" dirty="0"/>
              <a:t> activities by doing them in parallel or overlapping them instead of doing them in sequence</a:t>
            </a:r>
          </a:p>
          <a:p>
            <a:pPr lvl="2" algn="just"/>
            <a:r>
              <a:rPr lang="en-US" sz="2400" dirty="0"/>
              <a:t>Instead of waiting for all analysis to be completed before starting coding, some coding could begin for those tasks that have been fully analyzed</a:t>
            </a:r>
          </a:p>
          <a:p>
            <a:pPr lvl="2" algn="just"/>
            <a:r>
              <a:rPr lang="en-US" sz="2400" dirty="0"/>
              <a:t>Drawback – starting a task too soon could lengthen the project because other tasks whose analysis has not been completed could impact this task and cause rework</a:t>
            </a:r>
          </a:p>
          <a:p>
            <a:endParaRPr lang="en-US" sz="2400" dirty="0"/>
          </a:p>
          <a:p>
            <a:endParaRPr lang="en-US" dirty="0"/>
          </a:p>
        </p:txBody>
      </p:sp>
    </p:spTree>
    <p:extLst>
      <p:ext uri="{BB962C8B-B14F-4D97-AF65-F5344CB8AC3E}">
        <p14:creationId xmlns="" xmlns:p14="http://schemas.microsoft.com/office/powerpoint/2010/main" val="12751663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1828</Words>
  <Application>Microsoft Office PowerPoint</Application>
  <PresentationFormat>On-screen Show (4:3)</PresentationFormat>
  <Paragraphs>440</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Quick Recap</vt:lpstr>
      <vt:lpstr>Project Time Management Summary</vt:lpstr>
      <vt:lpstr>Continuation of…….       “Project Schedule”   Monitoring and Controlling Approach</vt:lpstr>
      <vt:lpstr>Schedule Development</vt:lpstr>
      <vt:lpstr>Gantt Charts</vt:lpstr>
      <vt:lpstr>Figure 6-5: Gantt Chart for Project X</vt:lpstr>
      <vt:lpstr>Gantt Chart for Software Launch Project</vt:lpstr>
      <vt:lpstr>Adding Milestones to Gantt Charts</vt:lpstr>
      <vt:lpstr>SMART Criteria</vt:lpstr>
      <vt:lpstr>Best Practice</vt:lpstr>
      <vt:lpstr>Best Practice (continued)</vt:lpstr>
      <vt:lpstr>Sample Tracking Gantt Chart</vt:lpstr>
      <vt:lpstr>Critical Path Method (CPM)</vt:lpstr>
      <vt:lpstr>Calculating the Critical Path</vt:lpstr>
      <vt:lpstr>Determining the Critical Path for Project X</vt:lpstr>
      <vt:lpstr>More on the Critical Path</vt:lpstr>
      <vt:lpstr>Using Critical Path Analysis to Make Schedule Trade-offs</vt:lpstr>
      <vt:lpstr>Calculating Early and Late Start and Finish Dates</vt:lpstr>
      <vt:lpstr>Free and Total Float or Slack for Project X</vt:lpstr>
      <vt:lpstr>How to Find the Critical Path</vt:lpstr>
      <vt:lpstr>How to Find the Critical Path</vt:lpstr>
      <vt:lpstr>How to Find the Critical Path</vt:lpstr>
      <vt:lpstr>How to Find the Critical Path</vt:lpstr>
      <vt:lpstr>How to Find the Critical Path</vt:lpstr>
      <vt:lpstr>How to Find the Critical Path</vt:lpstr>
      <vt:lpstr>How to Find the Critical Path</vt:lpstr>
      <vt:lpstr>How to Find the Critical Path</vt:lpstr>
      <vt:lpstr>How to Find the Critical Path</vt:lpstr>
      <vt:lpstr>How to Find the Critical Path</vt:lpstr>
      <vt:lpstr>Using the Critical Path to Shorten a Project Schedule</vt:lpstr>
      <vt:lpstr>Project Crashing</vt:lpstr>
      <vt:lpstr>Project Crashing</vt:lpstr>
      <vt:lpstr>Four Steps to Project Crashing</vt:lpstr>
      <vt:lpstr>Four Steps to Project Crashing</vt:lpstr>
      <vt:lpstr>General Foundry Example</vt:lpstr>
      <vt:lpstr>General Foundry Example</vt:lpstr>
      <vt:lpstr>General Foundry Example</vt:lpstr>
      <vt:lpstr>Using the Critical Path  to Shorten a Project Schedule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7</cp:revision>
  <dcterms:created xsi:type="dcterms:W3CDTF">2013-06-04T11:46:34Z</dcterms:created>
  <dcterms:modified xsi:type="dcterms:W3CDTF">2013-06-05T08:37:01Z</dcterms:modified>
</cp:coreProperties>
</file>