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338" r:id="rId4"/>
    <p:sldId id="33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45C3F2-9E7C-46C6-95DA-A570033DFAAD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BDF7C-C3D2-4CA7-B736-306C37D5D1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9867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2BE3688-68FC-4C20-A771-A10F4813DC12}" type="slidenum">
              <a:rPr lang="en-US" sz="1200">
                <a:latin typeface="Times New Roman" panose="02020603050405020304" pitchFamily="18" charset="0"/>
              </a:rPr>
              <a:pPr eaLnBrk="1" hangingPunct="1"/>
              <a:t>17</a:t>
            </a:fld>
            <a:endParaRPr lang="en-US" sz="12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85211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Finish to finish – two processes that go on in parallel. When one finishes so does the other. Quality control goes on the entire time production is underway</a:t>
            </a:r>
          </a:p>
          <a:p>
            <a:endParaRPr lang="en-US" smtClean="0"/>
          </a:p>
          <a:p>
            <a:r>
              <a:rPr lang="en-US" smtClean="0"/>
              <a:t>Start to finish – rarely used;   JIT inventory restock as long as manufacturing process is underway. Manufacturing delayed, stocking is dealyed</a:t>
            </a: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27CD151-7309-4349-A109-95ABB4C1851B}" type="slidenum">
              <a:rPr lang="en-US" sz="1200">
                <a:latin typeface="Times New Roman" panose="02020603050405020304" pitchFamily="18" charset="0"/>
              </a:rPr>
              <a:pPr eaLnBrk="1" hangingPunct="1"/>
              <a:t>21</a:t>
            </a:fld>
            <a:endParaRPr 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890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885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398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425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902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9695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784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24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848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66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8850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797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89B3-E20F-4522-80F4-8059F8FA9F4C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54F7A-764D-4230-8D63-96151C6F6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959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Quick Recap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119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31442" y="1207730"/>
            <a:ext cx="10239777" cy="5650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Work Breakdown Structure (WBS):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Set of activities to do  (“use cases”)</a:t>
            </a:r>
          </a:p>
          <a:p>
            <a:pPr algn="just">
              <a:lnSpc>
                <a:spcPct val="8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Formats of WBS</a:t>
            </a:r>
          </a:p>
          <a:p>
            <a:pPr algn="just">
              <a:lnSpc>
                <a:spcPct val="8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Risk associated WBS</a:t>
            </a:r>
          </a:p>
          <a:p>
            <a:pPr algn="just">
              <a:lnSpc>
                <a:spcPct val="8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Approaches for WBS</a:t>
            </a:r>
          </a:p>
          <a:p>
            <a:pPr algn="just">
              <a:lnSpc>
                <a:spcPct val="8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Dependency Graph: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Identification of dependency relationships between activities identified in the WBS</a:t>
            </a:r>
          </a:p>
          <a:p>
            <a:pPr algn="just">
              <a:lnSpc>
                <a:spcPct val="8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Schedule: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Dependency graph decorated with time estimates for each activity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49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144" y="259317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“Project Schedule” </a:t>
            </a:r>
            <a:b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Monitoring and Controlling Approach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904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Lesson 4: Developing Project Schedules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Topic 4A: Create an Activity List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Topic 4B: Create a Project Schedule Network Diagram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Topic 4C: Estimate Activity Resources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Topic 4D: Estimate Duration for Project Activities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Topic 4E: Develop a Project Schedule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Topic 4F: Identify the Critical Path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Topic 4G: Optimize the Project Schedule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Topic 4H: Establish a Schedule Baseline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336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924" y="381002"/>
            <a:ext cx="11837424" cy="882072"/>
          </a:xfrm>
        </p:spPr>
        <p:txBody>
          <a:bodyPr/>
          <a:lstStyle/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Importance of Project Schedules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2123" y="1355725"/>
            <a:ext cx="11230377" cy="4787498"/>
          </a:xfrm>
        </p:spPr>
        <p:txBody>
          <a:bodyPr/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Managers often cite delivering projects on time as one of their biggest challenges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Time has the least amount of flexibility; it passes no matter what happens on a project</a:t>
            </a:r>
          </a:p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Schedule issues are the main reason for conflicts on projects, especially during the second half of projects</a:t>
            </a:r>
          </a:p>
        </p:txBody>
      </p:sp>
    </p:spTree>
    <p:extLst>
      <p:ext uri="{BB962C8B-B14F-4D97-AF65-F5344CB8AC3E}">
        <p14:creationId xmlns:p14="http://schemas.microsoft.com/office/powerpoint/2010/main" xmlns="" val="265044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97287" y="237186"/>
            <a:ext cx="11255061" cy="1076459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Individual Work Styles and Cultural Differences Cause Schedule Conflicts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688" y="1456385"/>
            <a:ext cx="11437512" cy="4968875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One dimension of the Meyers-Briggs Type Indicator focuses on peoples’ attitudes toward structure and deadline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Judgment type people prefer to follow schedules,  meet deadlines and have closure. Perception types prefer to keep things open and flexible; deadlines are a signal to start rather than to complete a project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cultures and even entire countries have different attitudes about schedules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2583288" y="6060136"/>
            <a:ext cx="4114800" cy="365125"/>
          </a:xfrm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DE6F70-61E2-4BC1-8E86-2D6E6B59FD52}" type="slidenum">
              <a:rPr lang="en-US" sz="1400">
                <a:solidFill>
                  <a:srgbClr val="FFFFFF"/>
                </a:solidFill>
                <a:cs typeface="Arial" panose="020B0604020202020204" pitchFamily="34" charset="0"/>
              </a:rPr>
              <a:pPr eaLnBrk="1" hangingPunct="1"/>
              <a:t>6</a:t>
            </a:fld>
            <a:endParaRPr lang="en-US" sz="1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318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256503" y="128677"/>
            <a:ext cx="11568793" cy="78414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Media Snapshot</a:t>
            </a:r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180304" y="1524436"/>
            <a:ext cx="11887200" cy="401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273050" indent="-273050" algn="just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tabLst>
                <a:tab pos="685800" algn="l"/>
              </a:tabLst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contrast to the 2002 Salt Lake City Winter Olympic Games, planning and scheduling was very different for the 2004 Summer Olympic Games held in Athens, Greece</a:t>
            </a:r>
          </a:p>
          <a:p>
            <a:pPr marL="273050" indent="-273050" algn="just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tabLst>
                <a:tab pos="685800" algn="l"/>
              </a:tabLst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Many articles were written before the opening ceremonies predicting that the facilities would not be ready in time</a:t>
            </a:r>
          </a:p>
          <a:p>
            <a:pPr marL="273050" indent="-273050" algn="just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tabLst>
                <a:tab pos="685800" algn="l"/>
              </a:tabLst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Many people were pleasantly surprised by the amazing opening ceremonies, beautiful new buildings, and state-of-the-art security and transportation systems in Athens</a:t>
            </a:r>
          </a:p>
          <a:p>
            <a:pPr marL="273050" indent="-273050" algn="just" eaLnBrk="0" hangingPunct="0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tabLst>
                <a:tab pos="685800" algn="l"/>
              </a:tabLst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Greeks even made fun of critics by having construction workers pretend to still be working as the ceremonies began	</a:t>
            </a:r>
          </a:p>
        </p:txBody>
      </p:sp>
    </p:spTree>
    <p:extLst>
      <p:ext uri="{BB962C8B-B14F-4D97-AF65-F5344CB8AC3E}">
        <p14:creationId xmlns:p14="http://schemas.microsoft.com/office/powerpoint/2010/main" xmlns="" val="343929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8497" y="219903"/>
            <a:ext cx="12279521" cy="71490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Time Management Processes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497" y="1438141"/>
            <a:ext cx="11797048" cy="5799786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Activity definition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identifying the specific activities/tasks that the project team members and stakeholders must perform to produce the project deliverables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Activity sequencing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identifying and documenting the relationships between project activities</a:t>
            </a:r>
          </a:p>
          <a:p>
            <a:pPr algn="just">
              <a:lnSpc>
                <a:spcPct val="8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Activity resource estimating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estimating how many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resources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project team should use to perform project activities</a:t>
            </a:r>
          </a:p>
          <a:p>
            <a:pPr algn="just">
              <a:lnSpc>
                <a:spcPct val="8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Activity duration estimating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estimating the number of work periods that are needed to complete individual activities</a:t>
            </a:r>
          </a:p>
          <a:p>
            <a:pPr algn="just">
              <a:lnSpc>
                <a:spcPct val="8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Schedule development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analyzing activity sequences, activity resource estimates, and activity duration estimates to create the project schedule</a:t>
            </a:r>
          </a:p>
          <a:p>
            <a:pPr algn="just">
              <a:lnSpc>
                <a:spcPct val="8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Schedule control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controlling and managing changes to the project schedule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2454497" y="6073015"/>
            <a:ext cx="5816615" cy="463177"/>
          </a:xfrm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7312C84-2EFB-4015-9D58-2BD2A146F006}" type="slidenum">
              <a:rPr lang="en-US" sz="1400">
                <a:solidFill>
                  <a:srgbClr val="FFFFFF"/>
                </a:solidFill>
                <a:cs typeface="Arial" panose="020B0604020202020204" pitchFamily="34" charset="0"/>
              </a:rPr>
              <a:pPr eaLnBrk="1" hangingPunct="1"/>
              <a:t>8</a:t>
            </a:fld>
            <a:endParaRPr lang="en-US" sz="1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53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95329" y="-120748"/>
            <a:ext cx="9785797" cy="990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Time Management Summary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F3C88E-6F58-44C7-884B-FF4D0A56E998}" type="slidenum">
              <a:rPr lang="en-US" sz="1400">
                <a:solidFill>
                  <a:srgbClr val="FFFFFF"/>
                </a:solidFill>
                <a:cs typeface="Arial" panose="020B0604020202020204" pitchFamily="34" charset="0"/>
              </a:rPr>
              <a:pPr eaLnBrk="1" hangingPunct="1"/>
              <a:t>9</a:t>
            </a:fld>
            <a:endParaRPr lang="en-US" sz="1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19461" name="Picture 5" descr="Fig06-01.bmp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625"/>
          <a:stretch>
            <a:fillRect/>
          </a:stretch>
        </p:blipFill>
        <p:spPr bwMode="auto">
          <a:xfrm>
            <a:off x="734095" y="869852"/>
            <a:ext cx="9247031" cy="585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0110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0899" y="120091"/>
            <a:ext cx="11462374" cy="107372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Definition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498" y="1064654"/>
            <a:ext cx="11718701" cy="5619481"/>
          </a:xfrm>
        </p:spPr>
        <p:txBody>
          <a:bodyPr/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schedules grow out of the basic documents that initiate a project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Project charter includes start and end dates and budget information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Scope statement and WBS help define what will be done</a:t>
            </a:r>
          </a:p>
          <a:p>
            <a:pPr algn="just">
              <a:spcBef>
                <a:spcPct val="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definition involves developing a more detailed WBS and supporting explanations to understand all the work to be done so you can develop realistic cost and duration estimates</a:t>
            </a:r>
          </a:p>
          <a:p>
            <a:pPr>
              <a:spcBef>
                <a:spcPct val="0"/>
              </a:spcBef>
              <a:buFont typeface="Wingdings 2" panose="05020102010507070707" pitchFamily="18" charset="2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2454498" y="6201803"/>
            <a:ext cx="5678607" cy="415055"/>
          </a:xfrm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631271F-C533-4EB4-857F-B5D4E5980D39}" type="slidenum">
              <a:rPr lang="en-US" sz="1400">
                <a:solidFill>
                  <a:srgbClr val="FFFFFF"/>
                </a:solidFill>
                <a:cs typeface="Arial" panose="020B0604020202020204" pitchFamily="34" charset="0"/>
              </a:rPr>
              <a:pPr eaLnBrk="1" hangingPunct="1"/>
              <a:t>10</a:t>
            </a:fld>
            <a:endParaRPr lang="en-US" sz="1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074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56504" y="145849"/>
            <a:ext cx="8305800" cy="944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Definition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103" y="1090412"/>
            <a:ext cx="11654307" cy="5374782"/>
          </a:xfrm>
        </p:spPr>
        <p:txBody>
          <a:bodyPr/>
          <a:lstStyle/>
          <a:p>
            <a:pPr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basis for creating a project schedule is derived from four project time management processes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definition – further defining the scope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sequencing – further defining the time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resource and activity duration (further defining the time and cost)</a:t>
            </a:r>
          </a:p>
          <a:p>
            <a:pPr lvl="1"/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2390104" y="6227561"/>
            <a:ext cx="4114800" cy="365125"/>
          </a:xfrm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7B62404-F41E-42E4-8737-4367F1B0D298}" type="slidenum">
              <a:rPr lang="en-US" sz="1400">
                <a:solidFill>
                  <a:srgbClr val="FFFFFF"/>
                </a:solidFill>
              </a:rPr>
              <a:pPr eaLnBrk="1" hangingPunct="1"/>
              <a:t>11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607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82262" y="196291"/>
            <a:ext cx="83058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Lists and Attributes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list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is a tabulation of activities to be included on a project schedule that includes: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activity name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 activity identifier or number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 brief description of the activity</a:t>
            </a:r>
          </a:p>
          <a:p>
            <a:pPr algn="just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attributes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provide more information such as predecessors, successors, logical relationships, leads and lags, resource requirements, constraints, imposed dates, and assumptions related to the activity</a:t>
            </a:r>
          </a:p>
          <a:p>
            <a:pPr lvl="1"/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64B70C-2148-454B-BDBE-CE31E380A9EA}" type="slidenum">
              <a:rPr lang="en-US" sz="1400">
                <a:solidFill>
                  <a:srgbClr val="FFFFFF"/>
                </a:solidFill>
              </a:rPr>
              <a:pPr eaLnBrk="1" hangingPunct="1"/>
              <a:t>12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97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69383" y="203916"/>
            <a:ext cx="83058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Milestones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milestone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is a 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event that normally has no duration</a:t>
            </a:r>
          </a:p>
          <a:p>
            <a:pPr lvl="1" algn="just">
              <a:lnSpc>
                <a:spcPct val="9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Not every deliverable or output created for a project is a milestone</a:t>
            </a: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 often takes several activities and a lot of work to complete a milestone</a:t>
            </a: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They’re useful tools for setting schedule goals and monitoring progress</a:t>
            </a: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Examples include obtaining customer sign-off on key documents or completion of specific products such as software modules or the installation of new hardware</a:t>
            </a:r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B74C36C-C687-441B-9FD6-9EC75B4FEBED}" type="slidenum">
              <a:rPr lang="en-US" sz="1400">
                <a:solidFill>
                  <a:srgbClr val="FFFFFF"/>
                </a:solidFill>
              </a:rPr>
              <a:pPr eaLnBrk="1" hangingPunct="1"/>
              <a:t>13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963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33188" y="341556"/>
            <a:ext cx="11858812" cy="893072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Sequencing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183" y="1468192"/>
            <a:ext cx="11797048" cy="5615188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After defining project activities, the next step is activity sequencing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Involves reviewing the activity list and attributes, project scope statement, milestone list and approved change requests to determine the relationships between activities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relationship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is the sequencing of project activities or tasks	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determine dependencies in order to use critical path analysis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2286000" y="5975350"/>
            <a:ext cx="5929406" cy="427930"/>
          </a:xfrm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fld id="{35729F6A-EA60-4D6E-933B-9766E36124CD}" type="slidenum">
              <a:rPr lang="en-US" sz="1400">
                <a:solidFill>
                  <a:srgbClr val="FFFFFF"/>
                </a:solidFill>
                <a:cs typeface="Arial" panose="020B0604020202020204" pitchFamily="34" charset="0"/>
              </a:rPr>
              <a:pPr algn="just" eaLnBrk="1" hangingPunct="1"/>
              <a:t>14</a:t>
            </a:fld>
            <a:endParaRPr lang="en-US" sz="14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709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11656530" cy="101493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Three Types of Dependencies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11977352" cy="5666704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Mandatory dependencies: inherent in the nature of the work being performed on a project, sometimes referred to as hard logic</a:t>
            </a: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Discretionary dependencies: defined by the project team; sometimes referred to as soft logic and should be used with care since they may limit later scheduling options</a:t>
            </a:r>
          </a:p>
          <a:p>
            <a:pPr lvl="1" algn="just">
              <a:lnSpc>
                <a:spcPct val="9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Don’t start detailed design work until users sign-off on all the analysis – good practice but can delay project</a:t>
            </a: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External dependencies: involve relationships between project and non-project activities</a:t>
            </a:r>
          </a:p>
          <a:p>
            <a:pPr lvl="1" algn="just">
              <a:lnSpc>
                <a:spcPct val="9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Delivery of new hardware; if delayed can impact project schedule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2362199" y="6280150"/>
            <a:ext cx="5774795" cy="405268"/>
          </a:xfrm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012E133-7F66-4C29-8A6C-19A187B04C41}" type="slidenum">
              <a:rPr lang="en-US" sz="1400">
                <a:solidFill>
                  <a:srgbClr val="FFFFFF"/>
                </a:solidFill>
              </a:rPr>
              <a:pPr eaLnBrk="1" hangingPunct="1"/>
              <a:t>15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07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4257" y="171606"/>
            <a:ext cx="8305800" cy="8683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Diagrams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257" y="1851382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diagrams are the preferred technique for showing activity sequencing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diagram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is a schematic display of the logical relationships among, or sequencing of, project activities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Two main formats are the arrow and precedence diagramming methods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394657" y="6382107"/>
            <a:ext cx="4114800" cy="365125"/>
          </a:xfrm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649A184-799D-4009-B909-CC8484A50B40}" type="slidenum">
              <a:rPr lang="en-US" sz="1400">
                <a:solidFill>
                  <a:srgbClr val="FFFFFF"/>
                </a:solidFill>
              </a:rPr>
              <a:pPr eaLnBrk="1" hangingPunct="1"/>
              <a:t>16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47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96214" y="228600"/>
            <a:ext cx="9609786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Sample Activity-on-Arrow (AOA) Network Diagram for Project X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0538" y="1524000"/>
            <a:ext cx="852646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CB185AE-FDC8-4FA7-A8F6-B5036DE868FA}" type="slidenum">
              <a:rPr lang="en-US" sz="1400">
                <a:solidFill>
                  <a:srgbClr val="FFFFFF"/>
                </a:solidFill>
              </a:rPr>
              <a:pPr eaLnBrk="1" hangingPunct="1"/>
              <a:t>17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408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7135" y="151327"/>
            <a:ext cx="8305800" cy="96043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Arrow Diagramming Method (ADM)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135" y="1361985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Also called activity-on-arrow (AOA) network diagrams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Activities are represented by arrows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Nodes or circles are the starting and ending points of activities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Can only show finish-to-start dependencies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Can omit activities that have no dependencies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0EEE23F-E9CD-4064-8F3B-00CFD2A7BD14}" type="slidenum">
              <a:rPr lang="en-US" sz="1400">
                <a:solidFill>
                  <a:srgbClr val="FFFFFF"/>
                </a:solidFill>
              </a:rPr>
              <a:pPr eaLnBrk="1" hangingPunct="1"/>
              <a:t>18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010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98361" y="349877"/>
            <a:ext cx="9144000" cy="327025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Process for Creating AOA Diagrams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842" y="1071249"/>
            <a:ext cx="11813147" cy="5650225"/>
          </a:xfrm>
        </p:spPr>
        <p:txBody>
          <a:bodyPr>
            <a:noAutofit/>
          </a:bodyPr>
          <a:lstStyle/>
          <a:p>
            <a:pPr marL="287338" indent="-287338" algn="just"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1. Find all of the activities that start at node 1: Draw their finish nodes and draw arrows between node 1 and those finish nodes; put the activity letter or name and duration estimate on the associated arrow </a:t>
            </a:r>
          </a:p>
          <a:p>
            <a:pPr marL="341313" indent="-341313" algn="just"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2. Continue drawing the network diagram, working from left to right: Look for bursts and merges</a:t>
            </a:r>
          </a:p>
          <a:p>
            <a:pPr marL="615951" lvl="1" indent="-341313" algn="just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Bursts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occur when a single node is followed by two or more activities</a:t>
            </a:r>
          </a:p>
          <a:p>
            <a:pPr marL="615951" lvl="1" indent="-341313" algn="just"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occurs when two or more nodes precede a single node</a:t>
            </a:r>
          </a:p>
          <a:p>
            <a:pPr algn="just">
              <a:buFontTx/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3. Continue drawing the project network diagram until all activities are included on the diagram that have dependencies</a:t>
            </a:r>
          </a:p>
          <a:p>
            <a:pPr algn="just">
              <a:buFontTx/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4. As a rule of thumb, all arrowheads should face toward the right, and no arrows should cross on an AOA network diagram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C32FED0-F3E5-4594-AF73-D39814344922}" type="slidenum">
              <a:rPr lang="en-US" sz="1400">
                <a:solidFill>
                  <a:srgbClr val="FFFFFF"/>
                </a:solidFill>
              </a:rPr>
              <a:pPr eaLnBrk="1" hangingPunct="1"/>
              <a:t>19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92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7767" y="60325"/>
            <a:ext cx="90678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Precedence Diagramming Method (PDM)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767" y="1354428"/>
            <a:ext cx="8305800" cy="3733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More popular than ADM method and used by project management software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Activities are represented by boxes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Arrows show relationships between activities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Better at showing different types of dependencies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306304F-61EE-4CD2-8B0A-F262B5637A7A}" type="slidenum">
              <a:rPr lang="en-US" sz="1400">
                <a:solidFill>
                  <a:srgbClr val="FFFFFF"/>
                </a:solidFill>
              </a:rPr>
              <a:pPr eaLnBrk="1" hangingPunct="1"/>
              <a:t>20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10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62755" y="152400"/>
            <a:ext cx="8610600" cy="914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Task Dependency Types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9" t="15079" r="1709"/>
          <a:stretch>
            <a:fillRect/>
          </a:stretch>
        </p:blipFill>
        <p:spPr bwMode="auto">
          <a:xfrm>
            <a:off x="1828800" y="1852614"/>
            <a:ext cx="8610600" cy="386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828800" y="1676400"/>
            <a:ext cx="8610600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FF742FC-1698-42FE-AFF0-4C713F52FEDB}" type="slidenum">
              <a:rPr lang="en-US" sz="1400">
                <a:solidFill>
                  <a:srgbClr val="FFFFFF"/>
                </a:solidFill>
              </a:rPr>
              <a:pPr eaLnBrk="1" hangingPunct="1"/>
              <a:t>21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058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81378" y="254358"/>
            <a:ext cx="8915400" cy="762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Sample PDM Network Diagram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8400427-A09C-4B9F-AC8D-8C80A65F3410}" type="slidenum">
              <a:rPr lang="en-US" sz="1400">
                <a:solidFill>
                  <a:srgbClr val="FFFFFF"/>
                </a:solidFill>
              </a:rPr>
              <a:pPr eaLnBrk="1" hangingPunct="1"/>
              <a:t>22</a:t>
            </a:fld>
            <a:endParaRPr lang="en-US" sz="1400">
              <a:solidFill>
                <a:srgbClr val="FFFFFF"/>
              </a:solidFill>
            </a:endParaRPr>
          </a:p>
        </p:txBody>
      </p:sp>
      <p:pic>
        <p:nvPicPr>
          <p:cNvPr id="33797" name="Picture 6" descr="Fig06-04.bmp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250"/>
          <a:stretch>
            <a:fillRect/>
          </a:stretch>
        </p:blipFill>
        <p:spPr bwMode="auto">
          <a:xfrm>
            <a:off x="2209800" y="1676400"/>
            <a:ext cx="8001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1278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46" y="105569"/>
            <a:ext cx="83058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Resource Estimating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546" y="900447"/>
            <a:ext cx="12037454" cy="5821027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Before estimating activity durations, you must have a good idea of the quantity and type of resources that will be assigned to each activity</a:t>
            </a: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important issues in estimating resources</a:t>
            </a:r>
          </a:p>
          <a:p>
            <a:pPr lvl="1" algn="just">
              <a:lnSpc>
                <a:spcPct val="9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How difficult will it be to do specific activities on this project?</a:t>
            </a:r>
          </a:p>
          <a:p>
            <a:pPr lvl="1" algn="just">
              <a:lnSpc>
                <a:spcPct val="9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What is the organization’s history in doing similar activities?</a:t>
            </a:r>
          </a:p>
          <a:p>
            <a:pPr lvl="1" algn="just">
              <a:lnSpc>
                <a:spcPct val="9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 the required resources available or need to be acquired?</a:t>
            </a: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resource breakdown structure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a hierarchical structure that identifies the project’s resources by category and type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FD03B21-99AC-4A8A-92A4-BBCDF5CE25DF}" type="slidenum">
              <a:rPr lang="en-US" sz="1400">
                <a:solidFill>
                  <a:srgbClr val="FFFFFF"/>
                </a:solidFill>
              </a:rPr>
              <a:pPr eaLnBrk="1" hangingPunct="1"/>
              <a:t>23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26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Duration Estimating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399" y="1066800"/>
            <a:ext cx="11747679" cy="528955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includes the actual amount of time worked on an activity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plus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elapsed time</a:t>
            </a:r>
          </a:p>
          <a:p>
            <a:pPr algn="just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Effort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is the number of workdays or work hours required to complete a task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Effort does not normally equal duration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People doing the work should help create estimates, and an expert should review them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78025E0-5209-4C57-9A4F-62DB0C5B7DE0}" type="slidenum">
              <a:rPr lang="en-US" sz="1400">
                <a:solidFill>
                  <a:srgbClr val="FFFFFF"/>
                </a:solidFill>
              </a:rPr>
              <a:pPr eaLnBrk="1" hangingPunct="1"/>
              <a:t>24</a:t>
            </a:fld>
            <a:endParaRPr lang="en-US" sz="1400">
              <a:solidFill>
                <a:srgbClr val="FFFFFF"/>
              </a:solidFill>
            </a:endParaRPr>
          </a:p>
        </p:txBody>
      </p:sp>
      <p:sp>
        <p:nvSpPr>
          <p:cNvPr id="3584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sz="1000">
                <a:solidFill>
                  <a:schemeClr val="tx2"/>
                </a:solidFill>
                <a:latin typeface="Verdana" panose="020B0604030504040204" pitchFamily="34" charset="0"/>
              </a:rPr>
              <a:t>Project Time Management</a:t>
            </a:r>
          </a:p>
        </p:txBody>
      </p:sp>
    </p:spTree>
    <p:extLst>
      <p:ext uri="{BB962C8B-B14F-4D97-AF65-F5344CB8AC3E}">
        <p14:creationId xmlns:p14="http://schemas.microsoft.com/office/powerpoint/2010/main" xmlns="" val="118488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3031" y="203916"/>
            <a:ext cx="83058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Three-Point Estimates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5772" y="1346916"/>
            <a:ext cx="11847490" cy="5234188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Instead of providing activity estimates as a discrete number, such as four weeks, it’s often helpful to create a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three-point estimate</a:t>
            </a:r>
          </a:p>
          <a:p>
            <a:pPr lvl="1" algn="just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 estimate that includes an optimistic, most likely, and pessimistic estimate, such as three weeks for the optimistic, four weeks for the most likely, and five weeks for the pessimistic estimate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Three-point estimates are needed for PERT and Monte Carlo simulations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3412E86-EE65-4963-A87B-A04BE4166AC9}" type="slidenum">
              <a:rPr lang="en-US" sz="1400">
                <a:solidFill>
                  <a:srgbClr val="FFFFFF"/>
                </a:solidFill>
              </a:rPr>
              <a:pPr eaLnBrk="1" hangingPunct="1"/>
              <a:t>25</a:t>
            </a:fld>
            <a:endParaRPr 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324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1320</Words>
  <Application>Microsoft Office PowerPoint</Application>
  <PresentationFormat>Custom</PresentationFormat>
  <Paragraphs>129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Quick Recap</vt:lpstr>
      <vt:lpstr>Slide 2</vt:lpstr>
      <vt:lpstr>   “Project Schedule”   Monitoring and Controlling Approach</vt:lpstr>
      <vt:lpstr>Slide 4</vt:lpstr>
      <vt:lpstr>Importance of Project Schedules</vt:lpstr>
      <vt:lpstr>Individual Work Styles and Cultural Differences Cause Schedule Conflicts</vt:lpstr>
      <vt:lpstr>Media Snapshot</vt:lpstr>
      <vt:lpstr>Project Time Management Processes</vt:lpstr>
      <vt:lpstr>Project Time Management Summary</vt:lpstr>
      <vt:lpstr>Activity Definition</vt:lpstr>
      <vt:lpstr>Activity Definition</vt:lpstr>
      <vt:lpstr>Activity Lists and Attributes</vt:lpstr>
      <vt:lpstr>Milestones</vt:lpstr>
      <vt:lpstr>Activity Sequencing</vt:lpstr>
      <vt:lpstr>Three Types of Dependencies</vt:lpstr>
      <vt:lpstr>Network Diagrams</vt:lpstr>
      <vt:lpstr>Sample Activity-on-Arrow (AOA) Network Diagram for Project X</vt:lpstr>
      <vt:lpstr>Arrow Diagramming Method (ADM)</vt:lpstr>
      <vt:lpstr>Process for Creating AOA Diagrams</vt:lpstr>
      <vt:lpstr>Precedence Diagramming Method (PDM)</vt:lpstr>
      <vt:lpstr>Task Dependency Types</vt:lpstr>
      <vt:lpstr>Sample PDM Network Diagram</vt:lpstr>
      <vt:lpstr>Activity Resource Estimating</vt:lpstr>
      <vt:lpstr>Activity Duration Estimating</vt:lpstr>
      <vt:lpstr>Three-Point Estimates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Recap</dc:title>
  <dc:creator>Home</dc:creator>
  <cp:lastModifiedBy>Administrator</cp:lastModifiedBy>
  <cp:revision>12</cp:revision>
  <dcterms:created xsi:type="dcterms:W3CDTF">2013-06-04T06:14:34Z</dcterms:created>
  <dcterms:modified xsi:type="dcterms:W3CDTF">2013-06-05T06:58:02Z</dcterms:modified>
</cp:coreProperties>
</file>