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146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Monitoring and Control</a:t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Hateem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Ghafoor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PMP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84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Course Introduction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This course, 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Control, covers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 process areas and 9 knowledge areas of project management specifically with reference to Project Monitoring and Control. Since this is the specialized course, so, the project management methodologies will be handled in a way to understand monitoring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control measures and systems to effectively manage 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024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Course Objective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object of this course is to furnish you with the skills and knowledge you need to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effectively monitor and control 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project, and to understand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techniques used in these areas.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Once the work is underway, you will use the control systems to monitor, forecast, and solve problems as they occur. You will learn the elements of 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and control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ways to set up meaningful control systems that can help assure the user a successfully completed project</a:t>
            </a:r>
          </a:p>
        </p:txBody>
      </p:sp>
    </p:spTree>
    <p:extLst>
      <p:ext uri="{BB962C8B-B14F-4D97-AF65-F5344CB8AC3E}">
        <p14:creationId xmlns:p14="http://schemas.microsoft.com/office/powerpoint/2010/main" val="2518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 Material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943" y="22098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PMBoK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Fourth Edition, by PMI USA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Construction Project Management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JHA</a:t>
            </a:r>
          </a:p>
          <a:p>
            <a:pPr lvl="1"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Pearson education USA</a:t>
            </a: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Course material</a:t>
            </a:r>
          </a:p>
          <a:p>
            <a:pPr marL="0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11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and Grading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733138"/>
              </p:ext>
            </p:extLst>
          </p:nvPr>
        </p:nvGraphicFramePr>
        <p:xfrm>
          <a:off x="609600" y="1828800"/>
          <a:ext cx="7696200" cy="21879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4722"/>
                <a:gridCol w="1663410"/>
                <a:gridCol w="2081773"/>
                <a:gridCol w="2786295"/>
              </a:tblGrid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No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 Type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 after Lecture No.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Marks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 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Assignment 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Midterm Exam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25%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3020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Exam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09600" y="4343400"/>
            <a:ext cx="6324600" cy="1494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Marks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scheme: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Quizzes  + assignments  = 25%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Mid Term Exam  = 25%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Final =  50%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8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Lesson 1: Examining Professional Project Management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Topic 1A: Identify Project Management Processes</a:t>
            </a:r>
            <a:br>
              <a:rPr lang="en-US" sz="2400" dirty="0"/>
            </a:br>
            <a:r>
              <a:rPr lang="en-US" sz="2400" dirty="0"/>
              <a:t>Topic 1B: Identify Professional and Social Responsibilities</a:t>
            </a:r>
            <a:br>
              <a:rPr lang="en-US" sz="2400" dirty="0"/>
            </a:br>
            <a:r>
              <a:rPr lang="en-US" sz="2400" dirty="0"/>
              <a:t>Topic 1C: Identify the Interpersonal Skills Required for a Project Manager  </a:t>
            </a:r>
            <a:endParaRPr lang="en-US" sz="2400" dirty="0"/>
          </a:p>
          <a:p>
            <a:r>
              <a:rPr lang="en-US" sz="2400" b="1" dirty="0"/>
              <a:t>Lesson 2: Initiating a Project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Topic 2A: Examine the Project Management Context</a:t>
            </a:r>
            <a:br>
              <a:rPr lang="en-US" sz="2400" dirty="0"/>
            </a:br>
            <a:r>
              <a:rPr lang="en-US" sz="2400" dirty="0"/>
              <a:t>Topic 2B: Examine Project Selection</a:t>
            </a:r>
            <a:br>
              <a:rPr lang="en-US" sz="2400" dirty="0"/>
            </a:br>
            <a:r>
              <a:rPr lang="en-US" sz="2400" dirty="0"/>
              <a:t>Topic 2C: Prepare a Project Statement of Work</a:t>
            </a:r>
            <a:br>
              <a:rPr lang="en-US" sz="2400" dirty="0"/>
            </a:br>
            <a:r>
              <a:rPr lang="en-US" sz="2400" dirty="0"/>
              <a:t>Topic 2D: Create a Project Charter</a:t>
            </a:r>
            <a:br>
              <a:rPr lang="en-US" sz="2400" dirty="0"/>
            </a:br>
            <a:r>
              <a:rPr lang="en-US" sz="2400" dirty="0"/>
              <a:t>Topic 2E: Identify Project Stakeholders </a:t>
            </a:r>
            <a:endParaRPr lang="en-US" sz="240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1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0000" lnSpcReduction="20000"/>
          </a:bodyPr>
          <a:lstStyle/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3: Planning Project Work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3A: Identify the Elements of a Project Management Plan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3B: Document Stakeholder Requirements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3C: Create a Scope Statement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3D: Develop a Work Breakdown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Lesson 4: Developing Project Schedules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4A: Create an Activity List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4B: Create a Project Schedule Network Diagram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4C: Estimate Activity Resources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4D: Estimate Duration for Project Activities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4E: Develop a Project Schedule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4F: Identify the Critical Path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4G: Optimize the Project Schedule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Topic 4H: Establish a Schedule Baseline 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4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Lesson 5: Developing Cost Estimates and Budgets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5A: Estimate Project Costs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5B: Estimate the Cost Baseline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5C: Reconcile Funding and Costs 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Lesson 6: Planning Project Quality, Staffing, and Communications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6A: Create a Quality Management Plan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6B: Document the Project Roles, Responsibilities, and Reporting Relationships </a:t>
            </a:r>
            <a:b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Topic 6C: Create a Communications Management Plan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7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Lesson 7: Analyzing Risks and Planning Risk Responses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Topic 7A: Examine a Risk Management Plan </a:t>
            </a:r>
            <a:br>
              <a:rPr lang="en-US" sz="2400" dirty="0"/>
            </a:br>
            <a:r>
              <a:rPr lang="en-US" sz="2400" dirty="0"/>
              <a:t>Topic 7B: Identify Project Risks and Triggers</a:t>
            </a:r>
            <a:br>
              <a:rPr lang="en-US" sz="2400" dirty="0"/>
            </a:br>
            <a:r>
              <a:rPr lang="en-US" sz="2400" dirty="0"/>
              <a:t>Topic 7C: Perform Qualitative Risk Analysis</a:t>
            </a:r>
            <a:br>
              <a:rPr lang="en-US" sz="2400" dirty="0"/>
            </a:br>
            <a:r>
              <a:rPr lang="en-US" sz="2400" dirty="0"/>
              <a:t>Topic 7D: Perform Quantitative Risk Analysis</a:t>
            </a:r>
            <a:br>
              <a:rPr lang="en-US" sz="2400" dirty="0"/>
            </a:br>
            <a:r>
              <a:rPr lang="en-US" sz="2400" dirty="0"/>
              <a:t>Topic 7E: Develop a Risk Response Plan</a:t>
            </a:r>
            <a:endParaRPr lang="en-US" sz="2400" dirty="0"/>
          </a:p>
          <a:p>
            <a:r>
              <a:rPr lang="en-US" sz="2400" b="1" dirty="0"/>
              <a:t>Lesson 8: Planning Project Procurements</a:t>
            </a:r>
            <a:br>
              <a:rPr lang="en-US" sz="2400" b="1" dirty="0"/>
            </a:br>
            <a:r>
              <a:rPr lang="en-US" sz="2400" dirty="0"/>
              <a:t>Topic 8A: Plan Project Procurements</a:t>
            </a:r>
            <a:br>
              <a:rPr lang="en-US" sz="2400" dirty="0"/>
            </a:br>
            <a:r>
              <a:rPr lang="en-US" sz="2400" dirty="0"/>
              <a:t>Topic 8B: Prepare a Procurement Statement Of Work</a:t>
            </a:r>
            <a:br>
              <a:rPr lang="en-US" sz="2400" dirty="0"/>
            </a:br>
            <a:r>
              <a:rPr lang="en-US" sz="2400" dirty="0"/>
              <a:t>Topic 8C: Prepare a Procurement Document</a:t>
            </a:r>
            <a:endParaRPr lang="en-US" sz="240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5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Lesson 9: Executing Project Work</a:t>
            </a:r>
            <a:br>
              <a:rPr lang="en-US" sz="2400" b="1" dirty="0"/>
            </a:br>
            <a:r>
              <a:rPr lang="en-US" sz="2400" dirty="0"/>
              <a:t>Topic 9A: Identify the Direct and Manage Project Execution Process</a:t>
            </a:r>
            <a:br>
              <a:rPr lang="en-US" sz="2400" dirty="0"/>
            </a:br>
            <a:r>
              <a:rPr lang="en-US" sz="2400" dirty="0"/>
              <a:t>Topic 9B: Execute a Quality Assurance Plan</a:t>
            </a:r>
            <a:br>
              <a:rPr lang="en-US" sz="2400" dirty="0"/>
            </a:br>
            <a:r>
              <a:rPr lang="en-US" sz="2400" dirty="0"/>
              <a:t>Topic 9C: Acquire the Project Team</a:t>
            </a:r>
            <a:br>
              <a:rPr lang="en-US" sz="2400" dirty="0"/>
            </a:br>
            <a:r>
              <a:rPr lang="en-US" sz="2400" dirty="0"/>
              <a:t>Topic 9D: Develop the Project Team</a:t>
            </a:r>
            <a:br>
              <a:rPr lang="en-US" sz="2400" dirty="0"/>
            </a:br>
            <a:r>
              <a:rPr lang="en-US" sz="2400" dirty="0"/>
              <a:t>Topic 9E: Manage the Project Team</a:t>
            </a:r>
            <a:br>
              <a:rPr lang="en-US" sz="2400" dirty="0"/>
            </a:br>
            <a:r>
              <a:rPr lang="en-US" sz="2400" dirty="0"/>
              <a:t>Topic 9F: Distribute Project Information</a:t>
            </a:r>
            <a:br>
              <a:rPr lang="en-US" sz="2400" dirty="0"/>
            </a:br>
            <a:r>
              <a:rPr lang="en-US" sz="2400" dirty="0"/>
              <a:t>Topic 9G: Manage Stakeholder Relationships and Expectations</a:t>
            </a:r>
            <a:endParaRPr lang="en-US" sz="2400" dirty="0"/>
          </a:p>
          <a:p>
            <a:r>
              <a:rPr lang="en-US" sz="2400" b="1" dirty="0"/>
              <a:t>Lesson 10: Managing Project Procurement</a:t>
            </a:r>
            <a:br>
              <a:rPr lang="en-US" sz="2400" b="1" dirty="0"/>
            </a:br>
            <a:r>
              <a:rPr lang="en-US" sz="2400" dirty="0"/>
              <a:t>Topic 10A: Examine the Project Procurements Process</a:t>
            </a:r>
            <a:br>
              <a:rPr lang="en-US" sz="2400" dirty="0"/>
            </a:br>
            <a:r>
              <a:rPr lang="en-US" sz="2400" dirty="0"/>
              <a:t>Topic 10B: Obtain Responses from Sellers</a:t>
            </a:r>
            <a:br>
              <a:rPr lang="en-US" sz="2400" dirty="0"/>
            </a:br>
            <a:r>
              <a:rPr lang="en-US" sz="2400" dirty="0"/>
              <a:t>Topic 10C: Determine Project Sellers</a:t>
            </a:r>
            <a:endParaRPr lang="en-US" sz="240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06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Lesson 11: Monitoring and Controlling Project Work</a:t>
            </a:r>
            <a:br>
              <a:rPr lang="en-US" sz="2400" b="1" dirty="0"/>
            </a:br>
            <a:r>
              <a:rPr lang="en-US" sz="2400" dirty="0"/>
              <a:t>Topic 11A: Identify the Monitor and Control Project Work Process</a:t>
            </a:r>
            <a:br>
              <a:rPr lang="en-US" sz="2400" dirty="0"/>
            </a:br>
            <a:r>
              <a:rPr lang="en-US" sz="2400" dirty="0"/>
              <a:t>Topic 11B: Develop an Integrated Change Control System</a:t>
            </a:r>
            <a:br>
              <a:rPr lang="en-US" sz="2400" dirty="0"/>
            </a:br>
            <a:r>
              <a:rPr lang="en-US" sz="2400" dirty="0"/>
              <a:t>Topic 11C: Utilize the Integrated Change Control System</a:t>
            </a:r>
            <a:br>
              <a:rPr lang="en-US" sz="2400" dirty="0"/>
            </a:br>
            <a:r>
              <a:rPr lang="en-US" sz="2400" dirty="0"/>
              <a:t>Topic 11D: Review Deliverables and Work Results</a:t>
            </a:r>
            <a:br>
              <a:rPr lang="en-US" sz="2400" dirty="0"/>
            </a:br>
            <a:r>
              <a:rPr lang="en-US" sz="2400" dirty="0"/>
              <a:t>Topic 11E: Control the Project Scope</a:t>
            </a:r>
            <a:br>
              <a:rPr lang="en-US" sz="2400" dirty="0"/>
            </a:br>
            <a:r>
              <a:rPr lang="en-US" sz="2400" dirty="0"/>
              <a:t> </a:t>
            </a:r>
            <a:endParaRPr lang="en-US" sz="2400" dirty="0"/>
          </a:p>
          <a:p>
            <a:r>
              <a:rPr lang="en-US" sz="2400" b="1" dirty="0"/>
              <a:t>Lesson 12: Monitoring and Controlling Project Schedule and Costs</a:t>
            </a:r>
            <a:br>
              <a:rPr lang="en-US" sz="2400" b="1" dirty="0"/>
            </a:br>
            <a:r>
              <a:rPr lang="en-US" sz="2400" dirty="0"/>
              <a:t>Topic 12A: Control the Project Schedule</a:t>
            </a:r>
            <a:br>
              <a:rPr lang="en-US" sz="2400" dirty="0"/>
            </a:br>
            <a:r>
              <a:rPr lang="en-US" sz="2400" dirty="0"/>
              <a:t>Topic 12B: Control Project Costs</a:t>
            </a:r>
            <a:endParaRPr lang="en-US" sz="240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9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Contd..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Lesson 13: Monitoring and Controlling Project Performance and Quality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Topic 13A: Perform Quality Control</a:t>
            </a:r>
            <a:br>
              <a:rPr lang="en-US" sz="2400" dirty="0"/>
            </a:br>
            <a:r>
              <a:rPr lang="en-US" sz="2400" dirty="0"/>
              <a:t>Topic 13B: Report on Project Performance</a:t>
            </a:r>
            <a:endParaRPr lang="en-US" sz="2400" dirty="0"/>
          </a:p>
          <a:p>
            <a:r>
              <a:rPr lang="en-US" sz="2400" b="1" dirty="0"/>
              <a:t>Lesson 14: Monitoring and Controlling Project Risks and Procurements</a:t>
            </a:r>
            <a:br>
              <a:rPr lang="en-US" sz="2400" b="1" dirty="0"/>
            </a:br>
            <a:r>
              <a:rPr lang="en-US" sz="2400" dirty="0"/>
              <a:t>Topic 14A: Monitor and Control Project Risks</a:t>
            </a:r>
            <a:br>
              <a:rPr lang="en-US" sz="2400" dirty="0"/>
            </a:br>
            <a:r>
              <a:rPr lang="en-US" sz="2400" dirty="0"/>
              <a:t>Topic 14B: Administer Project </a:t>
            </a:r>
            <a:r>
              <a:rPr lang="en-US" sz="2400" dirty="0" smtClean="0"/>
              <a:t>Procurements</a:t>
            </a:r>
          </a:p>
          <a:p>
            <a:r>
              <a:rPr lang="en-US" sz="2400" b="1" dirty="0"/>
              <a:t>Lesson 15: Closing the Project</a:t>
            </a:r>
            <a:br>
              <a:rPr lang="en-US" sz="2400" b="1" dirty="0"/>
            </a:br>
            <a:r>
              <a:rPr lang="en-US" sz="2400" dirty="0"/>
              <a:t>Topic 15A: Close Project Procurements</a:t>
            </a:r>
            <a:br>
              <a:rPr lang="en-US" sz="2400" dirty="0"/>
            </a:br>
            <a:r>
              <a:rPr lang="en-US" sz="2400" dirty="0"/>
              <a:t>Topic 15B: Close the Project or Phase Administratively</a:t>
            </a:r>
            <a:endParaRPr lang="en-US" sz="2400" dirty="0"/>
          </a:p>
          <a:p>
            <a:endParaRPr lang="en-US" sz="2400" dirty="0"/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9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Competencies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3962400" cy="5181600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Cost Budgeting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Scope Planning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Quality Planning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Quality Control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Schedule Control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Scope Definition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Quality Assurance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Cost Control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Activity Definition</a:t>
            </a:r>
          </a:p>
          <a:p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Cost Estimating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Team Development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Activity Sequencing</a:t>
            </a:r>
          </a:p>
          <a:p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Resource Planning</a:t>
            </a:r>
          </a:p>
          <a:p>
            <a:endParaRPr lang="en-US" sz="9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9100" y="1295399"/>
            <a:ext cx="4047700" cy="5334001"/>
          </a:xfrm>
        </p:spPr>
        <p:txBody>
          <a:bodyPr>
            <a:normAutofit fontScale="25000" lnSpcReduction="20000"/>
          </a:bodyPr>
          <a:lstStyle/>
          <a:p>
            <a:r>
              <a:rPr lang="en-US" sz="88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</a:t>
            </a:r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Risk Identification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Risk Analysis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Schedule Development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Performance Reporting 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Project Plan Execution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Scope Change Control 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Risk Response Planning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Administrative Closure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Information Distribution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Risk Monitoring and Control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Communications Planning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Risk Management Planning 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Project Plan Development</a:t>
            </a:r>
          </a:p>
          <a:p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Activity Duration Estimating</a:t>
            </a:r>
          </a:p>
          <a:p>
            <a:endParaRPr lang="en-US" sz="8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94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Course is “Project Monitoring and Control” then why to start with “project management basics”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                         Let me tell you why…………..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152400"/>
            <a:ext cx="25527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5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Is the Feedback system necessary?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Why not just carry out “totally static planning” or “forward ever”?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real world, planning is never perfectly deterministic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Nothing always goes perfectly according to the original plan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Why/How?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Physical: Inclement weather, unforeseen geotechnical conditions, unforeseen utility location problems, etc.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Early or late delivery of procured items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Changes in Owner requirements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Changes in worker and equipment productivity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Community opposition to project conditions (noise, dust, etc.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Design and planning errors (inappropriate assumptions)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Critical Role of a Feedback System</a:t>
            </a:r>
          </a:p>
        </p:txBody>
      </p:sp>
    </p:spTree>
    <p:extLst>
      <p:ext uri="{BB962C8B-B14F-4D97-AF65-F5344CB8AC3E}">
        <p14:creationId xmlns:p14="http://schemas.microsoft.com/office/powerpoint/2010/main" val="258733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Definition of Project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GB" altLang="ko-KR" sz="2400" dirty="0" smtClean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  Procedures </a:t>
            </a:r>
            <a:endParaRPr lang="en-GB" altLang="ko-KR" sz="2400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lvl="1"/>
            <a:r>
              <a:rPr lang="en-GB" altLang="ko-KR" sz="24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	collecting </a:t>
            </a:r>
            <a:r>
              <a:rPr lang="en-GB" altLang="ko-KR" sz="2400" dirty="0" smtClean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data </a:t>
            </a:r>
            <a:endParaRPr lang="en-GB" altLang="ko-KR" sz="2400" dirty="0">
              <a:latin typeface="Arial" panose="020B0604020202020204" pitchFamily="34" charset="0"/>
              <a:ea typeface="Gulim" panose="020B0600000101010101" pitchFamily="34" charset="-127"/>
              <a:cs typeface="Arial" panose="020B0604020202020204" pitchFamily="34" charset="0"/>
            </a:endParaRPr>
          </a:p>
          <a:p>
            <a:pPr lvl="1"/>
            <a:r>
              <a:rPr lang="en-GB" altLang="ko-KR" sz="24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	</a:t>
            </a:r>
            <a:r>
              <a:rPr lang="en-GB" altLang="ko-KR" sz="2400" dirty="0" smtClean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project </a:t>
            </a:r>
            <a:r>
              <a:rPr lang="en-GB" altLang="ko-KR" sz="2400" dirty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performance (achieved or forecasted</a:t>
            </a:r>
            <a:r>
              <a:rPr lang="en-GB" altLang="ko-KR" sz="2400" dirty="0" smtClean="0">
                <a:latin typeface="Arial" panose="020B0604020202020204" pitchFamily="34" charset="0"/>
                <a:ea typeface="Gulim" panose="020B0600000101010101" pitchFamily="34" charset="-127"/>
                <a:cs typeface="Arial" panose="020B0604020202020204" pitchFamily="34" charset="0"/>
              </a:rPr>
              <a:t>)</a:t>
            </a: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Again, note that:</a:t>
            </a:r>
          </a:p>
          <a:p>
            <a:pPr>
              <a:spcBef>
                <a:spcPct val="500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could be in terms of time, money, or quality</a:t>
            </a:r>
          </a:p>
          <a:p>
            <a:pPr marL="457200" lvl="1" indent="0">
              <a:spcBef>
                <a:spcPct val="5000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Forecast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= “program”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Achieved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= “progress”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Technology helps greatly in project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7" descr="MCj0431631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971800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MCj0431533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743200"/>
            <a:ext cx="687388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MCPE01562_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2"/>
          <a:stretch>
            <a:fillRect/>
          </a:stretch>
        </p:blipFill>
        <p:spPr bwMode="auto">
          <a:xfrm>
            <a:off x="7239000" y="2819400"/>
            <a:ext cx="611188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1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Avoiding Deviations in Project Cost, Time, and Quality – Common Challenges Faced by Project Managers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45820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Rank</a:t>
            </a:r>
            <a:b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u="sng" dirty="0">
                <a:latin typeface="Arial" panose="020B0604020202020204" pitchFamily="34" charset="0"/>
                <a:cs typeface="Arial" panose="020B0604020202020204" pitchFamily="34" charset="0"/>
              </a:rPr>
              <a:t>Order		Challenge			          Frequency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1	Coping with end-date-driven schedules			85%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2	Coping with resource limitations			83%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3	Communicating effectively among task groups		80%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4	Gaining commitment from team members		74%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5	Establishing measurable milestones			70%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6	Coping with changes				60%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7	Working out project plan agreement with team		57%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8	Gaining commitment from management			45%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9	Dealing with conflict				</a:t>
            </a:r>
            <a:r>
              <a:rPr lang="en-US" alt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42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10	Managing vendors and subcontractors			38%</a:t>
            </a:r>
          </a:p>
          <a:p>
            <a:pPr eaLnBrk="0" hangingPunct="0"/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11	Other challenges					35%</a:t>
            </a:r>
          </a:p>
        </p:txBody>
      </p:sp>
    </p:spTree>
    <p:extLst>
      <p:ext uri="{BB962C8B-B14F-4D97-AF65-F5344CB8AC3E}">
        <p14:creationId xmlns:p14="http://schemas.microsoft.com/office/powerpoint/2010/main" val="93467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Reasons Often Cited for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Deviations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bk2fig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" b="3532"/>
          <a:stretch>
            <a:fillRect/>
          </a:stretch>
        </p:blipFill>
        <p:spPr bwMode="auto">
          <a:xfrm>
            <a:off x="609600" y="992099"/>
            <a:ext cx="7315200" cy="5837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69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&amp; Control: A Feedback Process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362200" y="5535944"/>
            <a:ext cx="2590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algn="r" eaLnBrk="1" hangingPunct="1"/>
            <a:r>
              <a:rPr lang="en-US" sz="20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</a:rPr>
              <a:t>Correct Deviations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447800" y="3657600"/>
            <a:ext cx="3200400" cy="105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en-US" sz="2200" b="1" dirty="0">
                <a:solidFill>
                  <a:schemeClr val="tx2">
                    <a:lumMod val="10000"/>
                  </a:schemeClr>
                </a:solidFill>
                <a:latin typeface="Arial Narrow" panose="020B0606020202030204" pitchFamily="34" charset="0"/>
              </a:rPr>
              <a:t>Monitoring</a:t>
            </a:r>
          </a:p>
          <a:p>
            <a:pPr eaLnBrk="1" hangingPunct="1">
              <a:spcBef>
                <a:spcPct val="15000"/>
              </a:spcBef>
            </a:pPr>
            <a:r>
              <a:rPr lang="en-US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</a:rPr>
              <a:t>1. Measurement</a:t>
            </a:r>
          </a:p>
          <a:p>
            <a:pPr eaLnBrk="1" hangingPunct="1">
              <a:spcBef>
                <a:spcPct val="15000"/>
              </a:spcBef>
            </a:pPr>
            <a:r>
              <a:rPr lang="en-US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</a:rPr>
              <a:t>2. Performance Analysis)</a:t>
            </a: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16200000">
            <a:off x="3924300" y="2095500"/>
            <a:ext cx="762000" cy="2362200"/>
          </a:xfrm>
          <a:prstGeom prst="curvedLeftArrow">
            <a:avLst>
              <a:gd name="adj1" fmla="val 62000"/>
              <a:gd name="adj2" fmla="val 124000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 rot="5400000" flipH="1">
            <a:off x="3806588" y="3806612"/>
            <a:ext cx="685800" cy="2362200"/>
          </a:xfrm>
          <a:prstGeom prst="curvedRightArrow">
            <a:avLst>
              <a:gd name="adj1" fmla="val 68889"/>
              <a:gd name="adj2" fmla="val 137778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739788" y="1989350"/>
            <a:ext cx="2819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1" hangingPunct="1"/>
            <a:r>
              <a:rPr lang="en-US" sz="2400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</a:rPr>
              <a:t>Detect deviations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419600" y="3581400"/>
            <a:ext cx="4495800" cy="105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15000"/>
              </a:spcBef>
            </a:pPr>
            <a:r>
              <a:rPr lang="en-US" sz="2200" b="1" dirty="0">
                <a:solidFill>
                  <a:schemeClr val="tx2">
                    <a:lumMod val="10000"/>
                  </a:schemeClr>
                </a:solidFill>
                <a:latin typeface="Arial Narrow" panose="020B0606020202030204" pitchFamily="34" charset="0"/>
              </a:rPr>
              <a:t>Control</a:t>
            </a:r>
          </a:p>
          <a:p>
            <a:pPr eaLnBrk="1" hangingPunct="1">
              <a:spcBef>
                <a:spcPct val="15000"/>
              </a:spcBef>
            </a:pPr>
            <a:r>
              <a:rPr lang="en-US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</a:rPr>
              <a:t>1. Actions</a:t>
            </a:r>
          </a:p>
          <a:p>
            <a:pPr eaLnBrk="1" hangingPunct="1">
              <a:spcBef>
                <a:spcPct val="15000"/>
              </a:spcBef>
            </a:pPr>
            <a:r>
              <a:rPr lang="en-US" i="1" dirty="0">
                <a:solidFill>
                  <a:schemeClr val="tx2">
                    <a:lumMod val="10000"/>
                  </a:schemeClr>
                </a:solidFill>
                <a:latin typeface="Times New Roman" panose="02020603050405020304" pitchFamily="18" charset="0"/>
              </a:rPr>
              <a:t>2. Revised Plans, Cash Flows, Schedules, etc.</a:t>
            </a:r>
          </a:p>
        </p:txBody>
      </p:sp>
    </p:spTree>
    <p:extLst>
      <p:ext uri="{BB962C8B-B14F-4D97-AF65-F5344CB8AC3E}">
        <p14:creationId xmlns:p14="http://schemas.microsoft.com/office/powerpoint/2010/main" val="72841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Control: The Big Picture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indicates that: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is behind time-schedule, and/or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has exceeded budget, and/or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of materials or finished work is 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standard</a:t>
            </a:r>
            <a:endParaRPr lang="en-US" sz="24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is lower than as planned, 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etc…..</a:t>
            </a:r>
            <a:endParaRPr lang="en-US" sz="2400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Oval 5"/>
          <p:cNvSpPr>
            <a:spLocks noChangeArrowheads="1"/>
          </p:cNvSpPr>
          <p:nvPr/>
        </p:nvSpPr>
        <p:spPr bwMode="auto">
          <a:xfrm>
            <a:off x="7287336" y="345472"/>
            <a:ext cx="1295400" cy="12954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363536" y="672497"/>
            <a:ext cx="114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>
                <a:solidFill>
                  <a:schemeClr val="tx2">
                    <a:lumMod val="10000"/>
                  </a:schemeClr>
                </a:solidFill>
                <a:latin typeface="Agency FB" panose="020B0503020202020204" pitchFamily="34" charset="0"/>
              </a:rPr>
              <a:t>Project is Off-track</a:t>
            </a:r>
          </a:p>
        </p:txBody>
      </p:sp>
    </p:spTree>
    <p:extLst>
      <p:ext uri="{BB962C8B-B14F-4D97-AF65-F5344CB8AC3E}">
        <p14:creationId xmlns:p14="http://schemas.microsoft.com/office/powerpoint/2010/main" val="14666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90600" y="457200"/>
            <a:ext cx="7543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Project Control: The Big Picture …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157676" y="2305450"/>
            <a:ext cx="10282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endParaRPr lang="en-US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2819400" y="2133600"/>
            <a:ext cx="152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for PC (the 4-M’s)</a:t>
            </a: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514600" y="2743200"/>
            <a:ext cx="1905000" cy="1828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862084" y="2917825"/>
            <a:ext cx="1143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is Off-track</a:t>
            </a:r>
          </a:p>
        </p:txBody>
      </p:sp>
      <p:pic>
        <p:nvPicPr>
          <p:cNvPr id="14" name="Picture 12" descr="MCj0431552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MPj0399219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97180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4" descr="Sphere"/>
          <p:cNvSpPr>
            <a:spLocks noChangeArrowheads="1"/>
          </p:cNvSpPr>
          <p:nvPr/>
        </p:nvSpPr>
        <p:spPr bwMode="auto">
          <a:xfrm>
            <a:off x="2743200" y="3657600"/>
            <a:ext cx="685800" cy="457200"/>
          </a:xfrm>
          <a:prstGeom prst="triangle">
            <a:avLst>
              <a:gd name="adj" fmla="val 50000"/>
            </a:avLst>
          </a:prstGeom>
          <a:pattFill prst="sphere">
            <a:fgClr>
              <a:srgbClr val="996633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5" descr="MCj0150020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3" t="28624" r="4512" b="10707"/>
          <a:stretch>
            <a:fillRect/>
          </a:stretch>
        </p:blipFill>
        <p:spPr bwMode="auto">
          <a:xfrm>
            <a:off x="3429000" y="3657600"/>
            <a:ext cx="762000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rc 16"/>
          <p:cNvSpPr>
            <a:spLocks/>
          </p:cNvSpPr>
          <p:nvPr/>
        </p:nvSpPr>
        <p:spPr bwMode="auto">
          <a:xfrm rot="16606174">
            <a:off x="1866900" y="1004888"/>
            <a:ext cx="1143000" cy="1676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1815"/>
              <a:gd name="T2" fmla="*/ 7611 w 21600"/>
              <a:gd name="T3" fmla="*/ 41815 h 41815"/>
              <a:gd name="T4" fmla="*/ 0 w 21600"/>
              <a:gd name="T5" fmla="*/ 21600 h 4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181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0593"/>
                  <a:pt x="16027" y="38645"/>
                  <a:pt x="7610" y="41814"/>
                </a:cubicBezTo>
              </a:path>
              <a:path w="21600" h="4181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0593"/>
                  <a:pt x="16027" y="38645"/>
                  <a:pt x="7610" y="41814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1447800" y="5181600"/>
            <a:ext cx="7391400" cy="13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available to the Project Manager for Project Control: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Money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Manpower (labor)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Materials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Machinery (Equipment)</a:t>
            </a: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862084" y="2632791"/>
            <a:ext cx="1295400" cy="1295400"/>
          </a:xfrm>
          <a:prstGeom prst="ellipse">
            <a:avLst/>
          </a:prstGeom>
          <a:gradFill rotWithShape="1">
            <a:gsLst>
              <a:gs pos="0">
                <a:schemeClr val="bg1">
                  <a:alpha val="32001"/>
                </a:schemeClr>
              </a:gs>
              <a:gs pos="100000">
                <a:schemeClr val="bg2"/>
              </a:gs>
            </a:gsLst>
            <a:path path="rect">
              <a:fillToRect t="100000" r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4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smtClean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990600" y="457200"/>
            <a:ext cx="7543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/>
            <a:r>
              <a:rPr lang="en-US" sz="2800" b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Project Control: The Big Picture …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143000" y="2362200"/>
            <a:ext cx="106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172200" y="2590800"/>
            <a:ext cx="1905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 and Elements of PC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819400" y="2133600"/>
            <a:ext cx="152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for PC (the 4-M’s)</a:t>
            </a: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4572000" y="3276600"/>
            <a:ext cx="2743200" cy="2667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4876800" y="3581400"/>
            <a:ext cx="2057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resources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953000" y="4343400"/>
            <a:ext cx="2057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 the project characteristics: size, scope, etc</a:t>
            </a:r>
          </a:p>
        </p:txBody>
      </p:sp>
      <p:sp>
        <p:nvSpPr>
          <p:cNvPr id="16" name="Arc 14"/>
          <p:cNvSpPr>
            <a:spLocks/>
          </p:cNvSpPr>
          <p:nvPr/>
        </p:nvSpPr>
        <p:spPr bwMode="auto">
          <a:xfrm rot="16606174">
            <a:off x="1866900" y="1004888"/>
            <a:ext cx="1143000" cy="1676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41815"/>
              <a:gd name="T2" fmla="*/ 7611 w 21600"/>
              <a:gd name="T3" fmla="*/ 41815 h 41815"/>
              <a:gd name="T4" fmla="*/ 0 w 21600"/>
              <a:gd name="T5" fmla="*/ 21600 h 4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41815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0593"/>
                  <a:pt x="16027" y="38645"/>
                  <a:pt x="7610" y="41814"/>
                </a:cubicBezTo>
              </a:path>
              <a:path w="21600" h="41815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0593"/>
                  <a:pt x="16027" y="38645"/>
                  <a:pt x="7610" y="41814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B4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c 15"/>
          <p:cNvSpPr>
            <a:spLocks/>
          </p:cNvSpPr>
          <p:nvPr/>
        </p:nvSpPr>
        <p:spPr bwMode="auto">
          <a:xfrm rot="17990670">
            <a:off x="4851401" y="1484312"/>
            <a:ext cx="1143000" cy="18573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4733"/>
              <a:gd name="T2" fmla="*/ 17149 w 21600"/>
              <a:gd name="T3" fmla="*/ 34733 h 34733"/>
              <a:gd name="T4" fmla="*/ 0 w 21600"/>
              <a:gd name="T5" fmla="*/ 21600 h 34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733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47"/>
                  <a:pt x="20035" y="30963"/>
                  <a:pt x="17148" y="34732"/>
                </a:cubicBezTo>
              </a:path>
              <a:path w="21600" h="34733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6347"/>
                  <a:pt x="20035" y="30963"/>
                  <a:pt x="17148" y="34732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FF00FF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838200" y="2971800"/>
            <a:ext cx="1371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is Off-track</a:t>
            </a:r>
          </a:p>
        </p:txBody>
      </p:sp>
      <p:pic>
        <p:nvPicPr>
          <p:cNvPr id="19" name="Picture 17" descr="MCj04315520000[1]"/>
          <p:cNvPicPr>
            <a:picLocks noChangeAspect="1" noChangeArrowheads="1"/>
          </p:cNvPicPr>
          <p:nvPr/>
        </p:nvPicPr>
        <p:blipFill>
          <a:blip r:embed="rId2" cstate="print">
            <a:lum bright="24000" contrast="-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MPj03992190000[1]"/>
          <p:cNvPicPr>
            <a:picLocks noChangeAspect="1" noChangeArrowheads="1"/>
          </p:cNvPicPr>
          <p:nvPr/>
        </p:nvPicPr>
        <p:blipFill>
          <a:blip r:embed="rId3" cstate="print">
            <a:lum bright="58000" contrast="-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97180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19" descr="Sphere"/>
          <p:cNvSpPr>
            <a:spLocks noChangeArrowheads="1"/>
          </p:cNvSpPr>
          <p:nvPr/>
        </p:nvSpPr>
        <p:spPr bwMode="auto">
          <a:xfrm>
            <a:off x="2743200" y="3657600"/>
            <a:ext cx="685800" cy="457200"/>
          </a:xfrm>
          <a:prstGeom prst="triangle">
            <a:avLst>
              <a:gd name="adj" fmla="val 50000"/>
            </a:avLst>
          </a:prstGeom>
          <a:pattFill prst="sphere">
            <a:fgClr>
              <a:srgbClr val="996633"/>
            </a:fgClr>
            <a:bgClr>
              <a:schemeClr val="tx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0" descr="MCj01500200000[1]"/>
          <p:cNvPicPr>
            <a:picLocks noChangeAspect="1" noChangeArrowheads="1"/>
          </p:cNvPicPr>
          <p:nvPr/>
        </p:nvPicPr>
        <p:blipFill>
          <a:blip r:embed="rId4" cstate="print">
            <a:lum bright="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3" t="28694" r="4494" b="10707"/>
          <a:stretch>
            <a:fillRect/>
          </a:stretch>
        </p:blipFill>
        <p:spPr bwMode="auto">
          <a:xfrm>
            <a:off x="3429000" y="3657600"/>
            <a:ext cx="762000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907534" y="2648606"/>
            <a:ext cx="1295400" cy="1295400"/>
          </a:xfrm>
          <a:prstGeom prst="ellipse">
            <a:avLst/>
          </a:prstGeom>
          <a:gradFill rotWithShape="1">
            <a:gsLst>
              <a:gs pos="0">
                <a:schemeClr val="bg1">
                  <a:alpha val="14000"/>
                </a:schemeClr>
              </a:gs>
              <a:gs pos="100000">
                <a:schemeClr val="bg2"/>
              </a:gs>
            </a:gsLst>
            <a:path path="rect">
              <a:fillToRect t="100000" r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1219200" y="4648200"/>
            <a:ext cx="3276600" cy="161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labor? Better labor?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supervision?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materials? Better materials?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equipment? Better equipment?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money?</a:t>
            </a: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1241946" y="6198531"/>
            <a:ext cx="6324600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project size? Reduce project scope?</a:t>
            </a:r>
          </a:p>
          <a:p>
            <a:pPr>
              <a:spcBef>
                <a:spcPct val="5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Terminate project?</a:t>
            </a:r>
          </a:p>
        </p:txBody>
      </p:sp>
      <p:sp>
        <p:nvSpPr>
          <p:cNvPr id="27" name="AutoShape 25"/>
          <p:cNvSpPr>
            <a:spLocks/>
          </p:cNvSpPr>
          <p:nvPr/>
        </p:nvSpPr>
        <p:spPr bwMode="auto">
          <a:xfrm>
            <a:off x="990600" y="4669809"/>
            <a:ext cx="304800" cy="1502619"/>
          </a:xfrm>
          <a:prstGeom prst="leftBrace">
            <a:avLst>
              <a:gd name="adj1" fmla="val 35417"/>
              <a:gd name="adj2" fmla="val 50000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AutoShape 26"/>
          <p:cNvSpPr>
            <a:spLocks/>
          </p:cNvSpPr>
          <p:nvPr/>
        </p:nvSpPr>
        <p:spPr bwMode="auto">
          <a:xfrm>
            <a:off x="1001973" y="6215928"/>
            <a:ext cx="304800" cy="609600"/>
          </a:xfrm>
          <a:prstGeom prst="leftBrace">
            <a:avLst>
              <a:gd name="adj1" fmla="val 16667"/>
              <a:gd name="adj2" fmla="val 50000"/>
            </a:avLst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chemeClr val="tx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152400" y="5029200"/>
            <a:ext cx="11430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125673" y="6365066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</a:p>
        </p:txBody>
      </p:sp>
    </p:spTree>
    <p:extLst>
      <p:ext uri="{BB962C8B-B14F-4D97-AF65-F5344CB8AC3E}">
        <p14:creationId xmlns:p14="http://schemas.microsoft.com/office/powerpoint/2010/main" val="140996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52600"/>
            <a:ext cx="2702660" cy="3048000"/>
          </a:xfrm>
        </p:spPr>
      </p:pic>
      <p:sp>
        <p:nvSpPr>
          <p:cNvPr id="5" name="TextBox 4"/>
          <p:cNvSpPr txBox="1"/>
          <p:nvPr/>
        </p:nvSpPr>
        <p:spPr>
          <a:xfrm>
            <a:off x="2950191" y="5029200"/>
            <a:ext cx="3679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Happy Project Manager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6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dirty="0" smtClean="0"/>
              <a:t>Have a Good Day….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9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676</Words>
  <Application>Microsoft Office PowerPoint</Application>
  <PresentationFormat>On-screen Show (4:3)</PresentationFormat>
  <Paragraphs>191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Gulim</vt:lpstr>
      <vt:lpstr>Agency FB</vt:lpstr>
      <vt:lpstr>Arial</vt:lpstr>
      <vt:lpstr>Arial Narrow</vt:lpstr>
      <vt:lpstr>Calibri</vt:lpstr>
      <vt:lpstr>Symbol</vt:lpstr>
      <vt:lpstr>Times New Roman</vt:lpstr>
      <vt:lpstr>Wingdings</vt:lpstr>
      <vt:lpstr>Office Theme</vt:lpstr>
      <vt:lpstr>Project Monitoring and Control by Hateem Ghafoor, PMP</vt:lpstr>
      <vt:lpstr>Course Introduction</vt:lpstr>
      <vt:lpstr>Course Objective</vt:lpstr>
      <vt:lpstr>Reference Material</vt:lpstr>
      <vt:lpstr>Assessment and Grading</vt:lpstr>
      <vt:lpstr>Course Contents</vt:lpstr>
      <vt:lpstr>Contd..</vt:lpstr>
      <vt:lpstr>Contd..</vt:lpstr>
      <vt:lpstr>Contd..</vt:lpstr>
      <vt:lpstr>Contd..</vt:lpstr>
      <vt:lpstr>Contd..</vt:lpstr>
      <vt:lpstr>Contd..</vt:lpstr>
      <vt:lpstr>Competencies </vt:lpstr>
      <vt:lpstr>PowerPoint Presentation</vt:lpstr>
      <vt:lpstr>Critical Role of a Feedback System</vt:lpstr>
      <vt:lpstr>Definition of Project Monitoring</vt:lpstr>
      <vt:lpstr>Avoiding Deviations in Project Cost, Time, and Quality – Common Challenges Faced by Project Managers </vt:lpstr>
      <vt:lpstr>Reasons Often Cited for Deviations</vt:lpstr>
      <vt:lpstr>Monitoring &amp; Control: A Feedback Process</vt:lpstr>
      <vt:lpstr>Project Control: The Big Picture</vt:lpstr>
      <vt:lpstr>  </vt:lpstr>
      <vt:lpstr> </vt:lpstr>
      <vt:lpstr>Output</vt:lpstr>
      <vt:lpstr>Have a Good Day….</vt:lpstr>
    </vt:vector>
  </TitlesOfParts>
  <Company>GHAZALA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Hateem</dc:creator>
  <cp:lastModifiedBy>Home</cp:lastModifiedBy>
  <cp:revision>34</cp:revision>
  <dcterms:created xsi:type="dcterms:W3CDTF">2012-02-27T05:45:45Z</dcterms:created>
  <dcterms:modified xsi:type="dcterms:W3CDTF">2013-05-27T01:45:57Z</dcterms:modified>
</cp:coreProperties>
</file>