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2"/>
  </p:notesMasterIdLst>
  <p:handoutMasterIdLst>
    <p:handoutMasterId r:id="rId23"/>
  </p:handoutMasterIdLst>
  <p:sldIdLst>
    <p:sldId id="1361" r:id="rId2"/>
    <p:sldId id="1116" r:id="rId3"/>
    <p:sldId id="1117" r:id="rId4"/>
    <p:sldId id="1370" r:id="rId5"/>
    <p:sldId id="511" r:id="rId6"/>
    <p:sldId id="1122" r:id="rId7"/>
    <p:sldId id="1194" r:id="rId8"/>
    <p:sldId id="509" r:id="rId9"/>
    <p:sldId id="1119" r:id="rId10"/>
    <p:sldId id="504" r:id="rId11"/>
    <p:sldId id="1085" r:id="rId12"/>
    <p:sldId id="1204" r:id="rId13"/>
    <p:sldId id="1112" r:id="rId14"/>
    <p:sldId id="1113" r:id="rId15"/>
    <p:sldId id="1363" r:id="rId16"/>
    <p:sldId id="1364" r:id="rId17"/>
    <p:sldId id="1365" r:id="rId18"/>
    <p:sldId id="1367" r:id="rId19"/>
    <p:sldId id="1114" r:id="rId20"/>
    <p:sldId id="1362" r:id="rId21"/>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88824" autoAdjust="0"/>
  </p:normalViewPr>
  <p:slideViewPr>
    <p:cSldViewPr snapToGrid="0" showGuides="1">
      <p:cViewPr varScale="1">
        <p:scale>
          <a:sx n="100" d="100"/>
          <a:sy n="100" d="100"/>
        </p:scale>
        <p:origin x="-1332" y="-102"/>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308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2</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r>
              <a:rPr lang="en-US" dirty="0" smtClean="0"/>
              <a:t>Projects of one company</a:t>
            </a:r>
            <a:r>
              <a:rPr lang="en-US" baseline="0" dirty="0" smtClean="0"/>
              <a:t> may, in the extreme case, constitute an existential threat for other companies if they don’t anticipate the threat and devise an appropriate mitigation strategy or measures. </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3</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4</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5</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6</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p>
            <a:fld id="{DA317237-079D-4D55-A2F6-148A883A2E9C}" type="slidenum">
              <a:rPr lang="de-DE" smtClean="0"/>
              <a:pPr/>
              <a:t>7</a:t>
            </a:fld>
            <a:endParaRPr lang="de-DE" smtClean="0"/>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8</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9</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10</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11</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12</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13</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14</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p>
            <a:fld id="{4CBA54CF-4360-432A-A39A-D82053497D8B}" type="slidenum">
              <a:rPr lang="de-DE" smtClean="0"/>
              <a:pPr/>
              <a:t>15</a:t>
            </a:fld>
            <a:endParaRPr lang="de-DE" smtClean="0"/>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17</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19</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de-DE" sz="1200" b="0" dirty="0" smtClean="0">
                <a:solidFill>
                  <a:schemeClr val="bg1"/>
                </a:solidFill>
                <a:latin typeface="Calibri" pitchFamily="34" charset="0"/>
              </a:rPr>
              <a:t>Educational background determines the focus of interest teachers and researchers have</a:t>
            </a:r>
            <a:r>
              <a:rPr lang="de-DE" sz="1200" b="0" baseline="0" dirty="0" smtClean="0">
                <a:solidFill>
                  <a:schemeClr val="bg1"/>
                </a:solidFill>
                <a:latin typeface="Calibri" pitchFamily="34" charset="0"/>
              </a:rPr>
              <a:t> </a:t>
            </a:r>
            <a:r>
              <a:rPr lang="de-DE" sz="1200" b="0" dirty="0" smtClean="0">
                <a:solidFill>
                  <a:schemeClr val="bg1"/>
                </a:solidFill>
                <a:latin typeface="Calibri" pitchFamily="34" charset="0"/>
              </a:rPr>
              <a:t>in projects: A teacher or researcher trained in civil engineering may, for example, be more interested in the project‘s technical aspects and its application</a:t>
            </a:r>
            <a:r>
              <a:rPr lang="de-DE" sz="1200" b="0" baseline="0" dirty="0" smtClean="0">
                <a:solidFill>
                  <a:schemeClr val="bg1"/>
                </a:solidFill>
                <a:latin typeface="Calibri" pitchFamily="34" charset="0"/>
              </a:rPr>
              <a:t> </a:t>
            </a:r>
            <a:r>
              <a:rPr lang="de-DE" sz="1200" b="0" dirty="0" smtClean="0">
                <a:solidFill>
                  <a:schemeClr val="bg1"/>
                </a:solidFill>
                <a:latin typeface="Calibri" pitchFamily="34" charset="0"/>
              </a:rPr>
              <a:t>of innovative materials and designs while a teacher or researcher with a social science background may want to gain insight into the perfor-mance of the project team and level of interaction and communication which occurs between the project stakeholders over the course</a:t>
            </a:r>
            <a:r>
              <a:rPr lang="de-DE" sz="1200" b="0" baseline="0" dirty="0" smtClean="0">
                <a:solidFill>
                  <a:schemeClr val="bg1"/>
                </a:solidFill>
                <a:latin typeface="Calibri" pitchFamily="34" charset="0"/>
              </a:rPr>
              <a:t> of the project life-cycle</a:t>
            </a:r>
            <a:r>
              <a:rPr lang="de-DE" sz="1200" b="0" dirty="0" smtClean="0">
                <a:solidFill>
                  <a:schemeClr val="bg1"/>
                </a:solidFill>
                <a:latin typeface="Calibri" pitchFamily="34" charset="0"/>
              </a:rPr>
              <a:t>. </a:t>
            </a:r>
          </a:p>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20</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4"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80" r:id="rId12"/>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hyperlink" Target="http://www.asapm.org/" TargetMode="External"/><Relationship Id="rId18" Type="http://schemas.openxmlformats.org/officeDocument/2006/relationships/image" Target="../media/image13.png"/><Relationship Id="rId26" Type="http://schemas.openxmlformats.org/officeDocument/2006/relationships/image" Target="../media/image17.png"/><Relationship Id="rId3" Type="http://schemas.openxmlformats.org/officeDocument/2006/relationships/hyperlink" Target="http://www.ipma.ch/" TargetMode="External"/><Relationship Id="rId21" Type="http://schemas.openxmlformats.org/officeDocument/2006/relationships/hyperlink" Target="http://www.afitep.fr/" TargetMode="External"/><Relationship Id="rId34" Type="http://schemas.openxmlformats.org/officeDocument/2006/relationships/hyperlink" Target="http://www.gpma.cn/" TargetMode="External"/><Relationship Id="rId7" Type="http://schemas.openxmlformats.org/officeDocument/2006/relationships/hyperlink" Target="http://www.iappm.org/" TargetMode="External"/><Relationship Id="rId12" Type="http://schemas.openxmlformats.org/officeDocument/2006/relationships/image" Target="../media/image10.jpeg"/><Relationship Id="rId17" Type="http://schemas.openxmlformats.org/officeDocument/2006/relationships/hyperlink" Target="http://www.spm.ch/" TargetMode="External"/><Relationship Id="rId25" Type="http://schemas.openxmlformats.org/officeDocument/2006/relationships/hyperlink" Target="http://epmf.aston.ac.uk/" TargetMode="External"/><Relationship Id="rId33" Type="http://schemas.openxmlformats.org/officeDocument/2006/relationships/image" Target="../media/image21.jpeg"/><Relationship Id="rId2" Type="http://schemas.openxmlformats.org/officeDocument/2006/relationships/notesSlide" Target="../notesSlides/notesSlide7.xml"/><Relationship Id="rId16" Type="http://schemas.openxmlformats.org/officeDocument/2006/relationships/image" Target="../media/image12.jpeg"/><Relationship Id="rId20" Type="http://schemas.openxmlformats.org/officeDocument/2006/relationships/image" Target="../media/image14.jpeg"/><Relationship Id="rId29" Type="http://schemas.openxmlformats.org/officeDocument/2006/relationships/hyperlink" Target="http://www.sprojm.org.sg/index.html" TargetMode="Externa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hyperlink" Target="http://www.aipm.com.au/" TargetMode="External"/><Relationship Id="rId24" Type="http://schemas.openxmlformats.org/officeDocument/2006/relationships/image" Target="../media/image16.png"/><Relationship Id="rId32" Type="http://schemas.openxmlformats.org/officeDocument/2006/relationships/hyperlink" Target="http://apfpm.org/" TargetMode="External"/><Relationship Id="rId5" Type="http://schemas.openxmlformats.org/officeDocument/2006/relationships/hyperlink" Target="http://www.pmi.org/" TargetMode="External"/><Relationship Id="rId15" Type="http://schemas.openxmlformats.org/officeDocument/2006/relationships/hyperlink" Target="http://www.pmisa.co.za/" TargetMode="External"/><Relationship Id="rId23" Type="http://schemas.openxmlformats.org/officeDocument/2006/relationships/hyperlink" Target="http://www.pmaj.or.jp/ENG/index.htm" TargetMode="External"/><Relationship Id="rId28" Type="http://schemas.openxmlformats.org/officeDocument/2006/relationships/image" Target="../media/image18.png"/><Relationship Id="rId10" Type="http://schemas.openxmlformats.org/officeDocument/2006/relationships/image" Target="../media/image9.png"/><Relationship Id="rId19" Type="http://schemas.openxmlformats.org/officeDocument/2006/relationships/hyperlink" Target="http://www.pma-india.org/" TargetMode="External"/><Relationship Id="rId31" Type="http://schemas.openxmlformats.org/officeDocument/2006/relationships/image" Target="../media/image20.jpeg"/><Relationship Id="rId4" Type="http://schemas.openxmlformats.org/officeDocument/2006/relationships/image" Target="../media/image6.png"/><Relationship Id="rId9" Type="http://schemas.openxmlformats.org/officeDocument/2006/relationships/hyperlink" Target="http://www.gpm-ipma.de/" TargetMode="External"/><Relationship Id="rId14" Type="http://schemas.openxmlformats.org/officeDocument/2006/relationships/image" Target="../media/image11.jpeg"/><Relationship Id="rId22" Type="http://schemas.openxmlformats.org/officeDocument/2006/relationships/image" Target="../media/image15.png"/><Relationship Id="rId27" Type="http://schemas.openxmlformats.org/officeDocument/2006/relationships/hyperlink" Target="http://www.apm.org.uk/" TargetMode="External"/><Relationship Id="rId30" Type="http://schemas.openxmlformats.org/officeDocument/2006/relationships/image" Target="../media/image19.jpeg"/><Relationship Id="rId35"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imdb.com/title/tt0446850/episodes" TargetMode="Externa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hyperlink" Target="http://en.wikipedia.org/wiki/MegaStructures"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1.jpeg"/><Relationship Id="rId7" Type="http://schemas.openxmlformats.org/officeDocument/2006/relationships/hyperlink" Target="http://en.wikipedia.org/wiki/Extreme_Engineering"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4.jpeg"/><Relationship Id="rId11" Type="http://schemas.openxmlformats.org/officeDocument/2006/relationships/image" Target="../media/image37.png"/><Relationship Id="rId5" Type="http://schemas.openxmlformats.org/officeDocument/2006/relationships/image" Target="../media/image33.jpeg"/><Relationship Id="rId10" Type="http://schemas.openxmlformats.org/officeDocument/2006/relationships/hyperlink" Target="http://dsc.discovery.com/convergence/engineering/engineering.html" TargetMode="External"/><Relationship Id="rId4" Type="http://schemas.openxmlformats.org/officeDocument/2006/relationships/image" Target="../media/image32.jpeg"/><Relationship Id="rId9" Type="http://schemas.openxmlformats.org/officeDocument/2006/relationships/image" Target="../media/image36.jpeg"/></Relationships>
</file>

<file path=ppt/slides/_rels/slide18.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8.jpeg"/><Relationship Id="rId7" Type="http://schemas.openxmlformats.org/officeDocument/2006/relationships/image" Target="../media/image41.jpeg"/><Relationship Id="rId2" Type="http://schemas.openxmlformats.org/officeDocument/2006/relationships/hyperlink" Target="http://en.wikipedia.org/wiki/Modern_Marvels" TargetMode="External"/><Relationship Id="rId1" Type="http://schemas.openxmlformats.org/officeDocument/2006/relationships/slideLayout" Target="../slideLayouts/slideLayout4.xml"/><Relationship Id="rId6" Type="http://schemas.openxmlformats.org/officeDocument/2006/relationships/hyperlink" Target="http://shop.history.com/?pagemax=all&amp;v=history_show_modern-marvels&amp;SESSID=ed45c689ecf1384c75ce30f5328a7745" TargetMode="External"/><Relationship Id="rId5" Type="http://schemas.openxmlformats.org/officeDocument/2006/relationships/image" Target="../media/image40.jpeg"/><Relationship Id="rId4" Type="http://schemas.openxmlformats.org/officeDocument/2006/relationships/image" Target="../media/image39.jpeg"/><Relationship Id="rId9" Type="http://schemas.openxmlformats.org/officeDocument/2006/relationships/image" Target="../media/image43.jpeg"/></Relationships>
</file>

<file path=ppt/slides/_rels/slide19.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soe.uaa.alaska.edu/espm/introduction/programs/project_management/index.html" TargetMode="External"/><Relationship Id="rId18" Type="http://schemas.openxmlformats.org/officeDocument/2006/relationships/image" Target="../media/image52.png"/><Relationship Id="rId26" Type="http://schemas.openxmlformats.org/officeDocument/2006/relationships/image" Target="../media/image56.png"/><Relationship Id="rId39" Type="http://schemas.openxmlformats.org/officeDocument/2006/relationships/hyperlink" Target="http://www.cpm.ul.ie/default.asp" TargetMode="External"/><Relationship Id="rId3" Type="http://schemas.openxmlformats.org/officeDocument/2006/relationships/hyperlink" Target="http://www.schulich.ucalgary.ca/projectmanagement/" TargetMode="External"/><Relationship Id="rId21" Type="http://schemas.openxmlformats.org/officeDocument/2006/relationships/hyperlink" Target="http://www.kth.se/studies/programmes/master/programmes/me/pmod?l=en_UK" TargetMode="External"/><Relationship Id="rId34" Type="http://schemas.openxmlformats.org/officeDocument/2006/relationships/image" Target="../media/image60.png"/><Relationship Id="rId42" Type="http://schemas.openxmlformats.org/officeDocument/2006/relationships/image" Target="../media/image64.png"/><Relationship Id="rId7" Type="http://schemas.openxmlformats.org/officeDocument/2006/relationships/hyperlink" Target="http://www.cityu.edu/programs/som/ms_project_management.htm" TargetMode="External"/><Relationship Id="rId12" Type="http://schemas.openxmlformats.org/officeDocument/2006/relationships/image" Target="../media/image49.png"/><Relationship Id="rId17" Type="http://schemas.openxmlformats.org/officeDocument/2006/relationships/hyperlink" Target="http://www.lums.lancs.ac.uk/masters/msc-project-management/" TargetMode="External"/><Relationship Id="rId25" Type="http://schemas.openxmlformats.org/officeDocument/2006/relationships/hyperlink" Target="http://www.skema-bs.fr/fr/MAST%C3%88RES%20SP%C3%89CIALIS%C3%89S/Management%20des%20projets%20et%20programmes" TargetMode="External"/><Relationship Id="rId33" Type="http://schemas.openxmlformats.org/officeDocument/2006/relationships/hyperlink" Target="http://www.adelaide.edu.au/programfinder/2009/mpm_mpm.html" TargetMode="External"/><Relationship Id="rId38" Type="http://schemas.openxmlformats.org/officeDocument/2006/relationships/image" Target="../media/image62.jpeg"/><Relationship Id="rId2" Type="http://schemas.openxmlformats.org/officeDocument/2006/relationships/notesSlide" Target="../notesSlides/notesSlide18.xml"/><Relationship Id="rId16" Type="http://schemas.openxmlformats.org/officeDocument/2006/relationships/image" Target="../media/image51.png"/><Relationship Id="rId20" Type="http://schemas.openxmlformats.org/officeDocument/2006/relationships/image" Target="../media/image53.png"/><Relationship Id="rId29" Type="http://schemas.openxmlformats.org/officeDocument/2006/relationships/hyperlink" Target="http://datasearch.uts.edu.au/courses/coursedetail.cfm?spk_cd=C04006&amp;spk_ver_no=5" TargetMode="External"/><Relationship Id="rId41" Type="http://schemas.openxmlformats.org/officeDocument/2006/relationships/hyperlink" Target="http://www.mbs.ac.uk/specialist/Landing_pgs/operations.html" TargetMode="External"/><Relationship Id="rId1" Type="http://schemas.openxmlformats.org/officeDocument/2006/relationships/slideLayout" Target="../slideLayouts/slideLayout6.xml"/><Relationship Id="rId6" Type="http://schemas.openxmlformats.org/officeDocument/2006/relationships/image" Target="../media/image46.png"/><Relationship Id="rId11" Type="http://schemas.openxmlformats.org/officeDocument/2006/relationships/hyperlink" Target="http://www.pm.umd.edu/graduate_programs/master_engineer/index.html" TargetMode="External"/><Relationship Id="rId24" Type="http://schemas.openxmlformats.org/officeDocument/2006/relationships/image" Target="../media/image55.png"/><Relationship Id="rId32" Type="http://schemas.openxmlformats.org/officeDocument/2006/relationships/image" Target="../media/image59.png"/><Relationship Id="rId37" Type="http://schemas.openxmlformats.org/officeDocument/2006/relationships/hyperlink" Target="http://www.tic.ac.uk/learning/courses/coursedetail.asp?ID=250" TargetMode="External"/><Relationship Id="rId40" Type="http://schemas.openxmlformats.org/officeDocument/2006/relationships/image" Target="../media/image63.jpeg"/><Relationship Id="rId5" Type="http://schemas.openxmlformats.org/officeDocument/2006/relationships/hyperlink" Target="http://mpm.northwestern.edu/" TargetMode="External"/><Relationship Id="rId15" Type="http://schemas.openxmlformats.org/officeDocument/2006/relationships/hyperlink" Target="http://business.gwu.edu/grad/mspm/index.html" TargetMode="External"/><Relationship Id="rId23" Type="http://schemas.openxmlformats.org/officeDocument/2006/relationships/hyperlink" Target="http://www.wirtschaft.fh-dortmund.de/eurompm/startdo.htm" TargetMode="External"/><Relationship Id="rId28" Type="http://schemas.openxmlformats.org/officeDocument/2006/relationships/image" Target="../media/image57.png"/><Relationship Id="rId36" Type="http://schemas.openxmlformats.org/officeDocument/2006/relationships/image" Target="../media/image61.png"/><Relationship Id="rId10" Type="http://schemas.openxmlformats.org/officeDocument/2006/relationships/image" Target="../media/image48.png"/><Relationship Id="rId19" Type="http://schemas.openxmlformats.org/officeDocument/2006/relationships/hyperlink" Target="http://www.rgu.ac.uk/abs/postgraduate/page.cfm?pge=28947" TargetMode="External"/><Relationship Id="rId31" Type="http://schemas.openxmlformats.org/officeDocument/2006/relationships/hyperlink" Target="http://www.civenv.unimelb.edu.au/future/grad_mepm.html" TargetMode="External"/><Relationship Id="rId44" Type="http://schemas.openxmlformats.org/officeDocument/2006/relationships/image" Target="../media/image65.png"/><Relationship Id="rId4" Type="http://schemas.openxmlformats.org/officeDocument/2006/relationships/image" Target="../media/image45.jpeg"/><Relationship Id="rId9" Type="http://schemas.openxmlformats.org/officeDocument/2006/relationships/hyperlink" Target="http://pm.umd.edu/page.php?id=1" TargetMode="External"/><Relationship Id="rId14" Type="http://schemas.openxmlformats.org/officeDocument/2006/relationships/image" Target="../media/image50.gif"/><Relationship Id="rId22" Type="http://schemas.openxmlformats.org/officeDocument/2006/relationships/image" Target="../media/image54.png"/><Relationship Id="rId27" Type="http://schemas.openxmlformats.org/officeDocument/2006/relationships/hyperlink" Target="http://www.uq.edu.au/study/program.html?acad_prog=5289" TargetMode="External"/><Relationship Id="rId30" Type="http://schemas.openxmlformats.org/officeDocument/2006/relationships/image" Target="../media/image58.png"/><Relationship Id="rId35" Type="http://schemas.openxmlformats.org/officeDocument/2006/relationships/hyperlink" Target="http://www.dmu.ac.uk/course/project-management-3095" TargetMode="External"/><Relationship Id="rId43" Type="http://schemas.openxmlformats.org/officeDocument/2006/relationships/hyperlink" Target="http://www.smurfitschool.ie/mastersprogrammes/management/mscinprojectmanag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830997"/>
          </a:xfrm>
          <a:prstGeom prst="rect">
            <a:avLst/>
          </a:prstGeom>
          <a:noFill/>
        </p:spPr>
        <p:txBody>
          <a:bodyPr wrap="square" rtlCol="0">
            <a:spAutoFit/>
          </a:bodyPr>
          <a:lstStyle/>
          <a:p>
            <a:pPr algn="ctr"/>
            <a:r>
              <a:rPr lang="en-US" sz="2400" b="1" smtClean="0">
                <a:solidFill>
                  <a:srgbClr val="FFC000"/>
                </a:solidFill>
                <a:latin typeface="Calibri" pitchFamily="34" charset="0"/>
              </a:rPr>
              <a:t>LECTURE </a:t>
            </a:r>
            <a:r>
              <a:rPr lang="en-US" sz="2400" b="1" smtClean="0">
                <a:solidFill>
                  <a:srgbClr val="FFC000"/>
                </a:solidFill>
                <a:latin typeface="Calibri" pitchFamily="34" charset="0"/>
              </a:rPr>
              <a:t>09: </a:t>
            </a:r>
            <a:r>
              <a:rPr lang="en-US" sz="2400" b="1" dirty="0" smtClean="0">
                <a:solidFill>
                  <a:srgbClr val="FFC000"/>
                </a:solidFill>
                <a:latin typeface="Calibri" pitchFamily="34" charset="0"/>
              </a:rPr>
              <a:t>STAKES AND RELATIONSHIPS OF PROJECT SECONDARY STAKEHOLDERS</a:t>
            </a:r>
            <a:endParaRPr lang="en-US" sz="2400" b="1" dirty="0">
              <a:solidFill>
                <a:srgbClr val="FFC000"/>
              </a:solidFill>
              <a:latin typeface="Calibri" pitchFamily="34" charset="0"/>
            </a:endParaRPr>
          </a:p>
        </p:txBody>
      </p:sp>
      <p:sp>
        <p:nvSpPr>
          <p:cNvPr id="5" name="Rectangle 4"/>
          <p:cNvSpPr/>
          <p:nvPr/>
        </p:nvSpPr>
        <p:spPr>
          <a:xfrm>
            <a:off x="1953134" y="482868"/>
            <a:ext cx="5219121"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t>
            </a: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aster of Science in </a:t>
            </a:r>
          </a:p>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251653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 </a:t>
            </a:r>
            <a:br>
              <a:rPr lang="de-DE" sz="2400" dirty="0" smtClean="0"/>
            </a:br>
            <a:r>
              <a:rPr lang="de-DE" sz="2000" dirty="0" smtClean="0"/>
              <a:t>(Competitors)</a:t>
            </a:r>
            <a:endParaRPr lang="de-DE" sz="2400" dirty="0"/>
          </a:p>
        </p:txBody>
      </p:sp>
      <p:sp>
        <p:nvSpPr>
          <p:cNvPr id="379907" name="Rectangle 3"/>
          <p:cNvSpPr>
            <a:spLocks noGrp="1" noChangeArrowheads="1"/>
          </p:cNvSpPr>
          <p:nvPr>
            <p:ph type="body" sz="half" idx="1"/>
          </p:nvPr>
        </p:nvSpPr>
        <p:spPr>
          <a:xfrm>
            <a:off x="0" y="1017634"/>
            <a:ext cx="5822302"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Are competitors stakeholders? Yes, they certainly are because through their projects companies may, in favourable circumstances, gain a (perhaps significant) comparative advantage over their rivals. </a:t>
            </a:r>
          </a:p>
          <a:p>
            <a:pPr>
              <a:lnSpc>
                <a:spcPts val="3200"/>
              </a:lnSpc>
              <a:spcAft>
                <a:spcPts val="1200"/>
              </a:spcAft>
              <a:buClr>
                <a:schemeClr val="folHlink"/>
              </a:buClr>
              <a:buNone/>
            </a:pPr>
            <a:r>
              <a:rPr lang="de-DE" sz="2800" b="1" dirty="0" smtClean="0">
                <a:solidFill>
                  <a:schemeClr val="bg1"/>
                </a:solidFill>
                <a:latin typeface="Calibri" pitchFamily="34" charset="0"/>
              </a:rPr>
              <a:t>	Software development is a case in point. Suppose there are four firms on the market which offer consumers high-end image editing software of approximately compa-rable standard. </a:t>
            </a:r>
          </a:p>
        </p:txBody>
      </p:sp>
      <p:sp>
        <p:nvSpPr>
          <p:cNvPr id="7" name="Rounded Rectangle 6"/>
          <p:cNvSpPr/>
          <p:nvPr/>
        </p:nvSpPr>
        <p:spPr>
          <a:xfrm>
            <a:off x="5915608" y="3079102"/>
            <a:ext cx="2761635" cy="3159467"/>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2000"/>
              </a:lnSpc>
            </a:pPr>
            <a:r>
              <a:rPr lang="en-US" b="1" dirty="0" smtClean="0">
                <a:solidFill>
                  <a:srgbClr val="FFFF00"/>
                </a:solidFill>
                <a:latin typeface="Calibri" pitchFamily="34" charset="0"/>
              </a:rPr>
              <a:t>Competitors are always keeping a close and con-</a:t>
            </a:r>
            <a:r>
              <a:rPr lang="en-US" b="1" dirty="0" err="1" smtClean="0">
                <a:solidFill>
                  <a:srgbClr val="FFFF00"/>
                </a:solidFill>
                <a:latin typeface="Calibri" pitchFamily="34" charset="0"/>
              </a:rPr>
              <a:t>stant</a:t>
            </a:r>
            <a:r>
              <a:rPr lang="en-US" b="1" dirty="0" smtClean="0">
                <a:solidFill>
                  <a:srgbClr val="FFFF00"/>
                </a:solidFill>
                <a:latin typeface="Calibri" pitchFamily="34" charset="0"/>
              </a:rPr>
              <a:t> watch on their rivals for the simple reason that they don’t want a nasty surprise!</a:t>
            </a:r>
          </a:p>
          <a:p>
            <a:pPr algn="ctr">
              <a:lnSpc>
                <a:spcPts val="2000"/>
              </a:lnSpc>
            </a:pPr>
            <a:endParaRPr lang="en-US" b="1" dirty="0" smtClean="0">
              <a:solidFill>
                <a:srgbClr val="FFFF00"/>
              </a:solidFill>
              <a:latin typeface="Calibri" pitchFamily="34" charset="0"/>
            </a:endParaRPr>
          </a:p>
          <a:p>
            <a:pPr algn="ctr">
              <a:lnSpc>
                <a:spcPts val="2000"/>
              </a:lnSpc>
            </a:pPr>
            <a:r>
              <a:rPr lang="en-US" b="1" dirty="0" smtClean="0">
                <a:solidFill>
                  <a:srgbClr val="FFFF00"/>
                </a:solidFill>
                <a:latin typeface="Calibri" pitchFamily="34" charset="0"/>
              </a:rPr>
              <a:t>Business Intelligence and Corporate or Industrial Espionage / State Espionage</a:t>
            </a:r>
          </a:p>
        </p:txBody>
      </p:sp>
      <p:pic>
        <p:nvPicPr>
          <p:cNvPr id="9" name="Picture 8" descr="clip_conflict.gif"/>
          <p:cNvPicPr>
            <a:picLocks noChangeAspect="1"/>
          </p:cNvPicPr>
          <p:nvPr/>
        </p:nvPicPr>
        <p:blipFill>
          <a:blip r:embed="rId3" cstate="print"/>
          <a:stretch>
            <a:fillRect/>
          </a:stretch>
        </p:blipFill>
        <p:spPr>
          <a:xfrm>
            <a:off x="5907614" y="1144588"/>
            <a:ext cx="2782361" cy="163103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 </a:t>
            </a:r>
            <a:br>
              <a:rPr lang="de-DE" sz="2400" dirty="0" smtClean="0"/>
            </a:br>
            <a:r>
              <a:rPr lang="de-DE" sz="2000" dirty="0" smtClean="0"/>
              <a:t>(Competitors)</a:t>
            </a:r>
            <a:endParaRPr lang="de-DE" sz="2400" dirty="0"/>
          </a:p>
        </p:txBody>
      </p:sp>
      <p:sp>
        <p:nvSpPr>
          <p:cNvPr id="379907" name="Rectangle 3"/>
          <p:cNvSpPr>
            <a:spLocks noGrp="1" noChangeArrowheads="1"/>
          </p:cNvSpPr>
          <p:nvPr>
            <p:ph type="body" sz="half" idx="1"/>
          </p:nvPr>
        </p:nvSpPr>
        <p:spPr>
          <a:xfrm>
            <a:off x="0" y="1017634"/>
            <a:ext cx="5859624"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Firm A initiates a project to develop an upgraded version with consider-ably improved functionality which it intends to market at a price marginally higher than its current offering. </a:t>
            </a:r>
          </a:p>
          <a:p>
            <a:pPr>
              <a:lnSpc>
                <a:spcPts val="3200"/>
              </a:lnSpc>
              <a:spcAft>
                <a:spcPts val="1200"/>
              </a:spcAft>
              <a:buClr>
                <a:schemeClr val="folHlink"/>
              </a:buClr>
              <a:buNone/>
            </a:pPr>
            <a:r>
              <a:rPr lang="de-DE" sz="2800" b="1" dirty="0" smtClean="0">
                <a:solidFill>
                  <a:schemeClr val="bg1"/>
                </a:solidFill>
                <a:latin typeface="Calibri" pitchFamily="34" charset="0"/>
              </a:rPr>
              <a:t>	Without initiating software upgrade projects of their own - its three competitor Firms B, C and D may lose heavily in lost sales and market share as buyer demand diverts to Firm A‘s new software. </a:t>
            </a:r>
          </a:p>
        </p:txBody>
      </p:sp>
      <p:sp>
        <p:nvSpPr>
          <p:cNvPr id="6" name="Rounded Rectangle 5"/>
          <p:cNvSpPr/>
          <p:nvPr/>
        </p:nvSpPr>
        <p:spPr>
          <a:xfrm>
            <a:off x="5915608" y="3079102"/>
            <a:ext cx="2761635" cy="3159467"/>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r>
              <a:rPr lang="en-US" b="1" dirty="0" smtClean="0">
                <a:solidFill>
                  <a:srgbClr val="FFFF00"/>
                </a:solidFill>
                <a:latin typeface="Calibri" pitchFamily="34" charset="0"/>
              </a:rPr>
              <a:t>Many companies have been accused over the course of time of “steal-</a:t>
            </a:r>
            <a:r>
              <a:rPr lang="en-US" b="1" dirty="0" err="1" smtClean="0">
                <a:solidFill>
                  <a:srgbClr val="FFFF00"/>
                </a:solidFill>
                <a:latin typeface="Calibri" pitchFamily="34" charset="0"/>
              </a:rPr>
              <a:t>ing</a:t>
            </a:r>
            <a:r>
              <a:rPr lang="en-US" b="1" dirty="0" smtClean="0">
                <a:solidFill>
                  <a:srgbClr val="FFFF00"/>
                </a:solidFill>
                <a:latin typeface="Calibri" pitchFamily="34" charset="0"/>
              </a:rPr>
              <a:t>” trade secrets from their competitors or luring away employees to work for them and pass on their acquired know-how.</a:t>
            </a:r>
          </a:p>
        </p:txBody>
      </p:sp>
      <p:pic>
        <p:nvPicPr>
          <p:cNvPr id="8" name="Picture 7" descr="clip_conflict.gif"/>
          <p:cNvPicPr>
            <a:picLocks noChangeAspect="1"/>
          </p:cNvPicPr>
          <p:nvPr/>
        </p:nvPicPr>
        <p:blipFill>
          <a:blip r:embed="rId3" cstate="print"/>
          <a:stretch>
            <a:fillRect/>
          </a:stretch>
        </p:blipFill>
        <p:spPr>
          <a:xfrm>
            <a:off x="5907614" y="1144588"/>
            <a:ext cx="2782361" cy="163103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 </a:t>
            </a:r>
            <a:br>
              <a:rPr lang="de-DE" sz="2400" dirty="0" smtClean="0"/>
            </a:br>
            <a:r>
              <a:rPr lang="de-DE" sz="2000" dirty="0" smtClean="0"/>
              <a:t>(Competitors)</a:t>
            </a:r>
            <a:endParaRPr lang="de-DE" sz="2400" dirty="0"/>
          </a:p>
        </p:txBody>
      </p:sp>
      <p:sp>
        <p:nvSpPr>
          <p:cNvPr id="379907" name="Rectangle 3"/>
          <p:cNvSpPr>
            <a:spLocks noGrp="1" noChangeArrowheads="1"/>
          </p:cNvSpPr>
          <p:nvPr>
            <p:ph type="body" sz="half" idx="1"/>
          </p:nvPr>
        </p:nvSpPr>
        <p:spPr>
          <a:xfrm>
            <a:off x="-1" y="1017634"/>
            <a:ext cx="8689975"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In November 2010, a jury fined German software giant SAP USD 1.3 billion because one of its subsidiaries illegaly downloaded from the internet millions of files from its US competitor Oracle Corporation. </a:t>
            </a:r>
          </a:p>
        </p:txBody>
      </p:sp>
      <p:pic>
        <p:nvPicPr>
          <p:cNvPr id="7" name="Picture 6" descr="Oracle.jpg"/>
          <p:cNvPicPr>
            <a:picLocks noChangeAspect="1"/>
          </p:cNvPicPr>
          <p:nvPr/>
        </p:nvPicPr>
        <p:blipFill>
          <a:blip r:embed="rId3" cstate="print"/>
          <a:stretch>
            <a:fillRect/>
          </a:stretch>
        </p:blipFill>
        <p:spPr>
          <a:xfrm>
            <a:off x="455612" y="3619500"/>
            <a:ext cx="3966059" cy="2552700"/>
          </a:xfrm>
          <a:prstGeom prst="rect">
            <a:avLst/>
          </a:prstGeom>
        </p:spPr>
      </p:pic>
      <p:pic>
        <p:nvPicPr>
          <p:cNvPr id="9" name="Picture 8" descr="sap.jpg"/>
          <p:cNvPicPr>
            <a:picLocks noChangeAspect="1"/>
          </p:cNvPicPr>
          <p:nvPr/>
        </p:nvPicPr>
        <p:blipFill>
          <a:blip r:embed="rId4" cstate="print"/>
          <a:stretch>
            <a:fillRect/>
          </a:stretch>
        </p:blipFill>
        <p:spPr>
          <a:xfrm>
            <a:off x="4720779" y="3617481"/>
            <a:ext cx="3969196" cy="255471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 </a:t>
            </a:r>
            <a:br>
              <a:rPr lang="de-DE" sz="2400" dirty="0" smtClean="0"/>
            </a:br>
            <a:r>
              <a:rPr lang="de-DE" sz="2000" dirty="0" smtClean="0"/>
              <a:t>(Civic and Professional Organizations)</a:t>
            </a:r>
            <a:endParaRPr lang="de-DE" sz="2000" dirty="0"/>
          </a:p>
        </p:txBody>
      </p:sp>
      <p:sp>
        <p:nvSpPr>
          <p:cNvPr id="379907" name="Rectangle 3"/>
          <p:cNvSpPr>
            <a:spLocks noGrp="1" noChangeArrowheads="1"/>
          </p:cNvSpPr>
          <p:nvPr>
            <p:ph type="body" sz="half" idx="1"/>
          </p:nvPr>
        </p:nvSpPr>
        <p:spPr>
          <a:xfrm>
            <a:off x="0" y="1017634"/>
            <a:ext cx="5766619"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Modern economies and the socie-ties which underlie them are highly complex entities. </a:t>
            </a:r>
          </a:p>
          <a:p>
            <a:pPr>
              <a:lnSpc>
                <a:spcPts val="3100"/>
              </a:lnSpc>
              <a:spcAft>
                <a:spcPts val="1200"/>
              </a:spcAft>
              <a:buClr>
                <a:schemeClr val="folHlink"/>
              </a:buClr>
              <a:buNone/>
            </a:pPr>
            <a:r>
              <a:rPr lang="de-DE" sz="2800" b="1" dirty="0" smtClean="0">
                <a:solidFill>
                  <a:schemeClr val="bg1"/>
                </a:solidFill>
                <a:latin typeface="Calibri" pitchFamily="34" charset="0"/>
              </a:rPr>
              <a:t>	Countless organizations/institu-tions with diverse missions, goals and objectives, operating in diver-se fields and representing diverse interests exist and interact in this complex and dynamic environ-ment. </a:t>
            </a:r>
          </a:p>
          <a:p>
            <a:pPr>
              <a:lnSpc>
                <a:spcPts val="3100"/>
              </a:lnSpc>
              <a:spcAft>
                <a:spcPts val="1200"/>
              </a:spcAft>
              <a:buClr>
                <a:schemeClr val="folHlink"/>
              </a:buClr>
              <a:buNone/>
            </a:pPr>
            <a:r>
              <a:rPr lang="de-DE" sz="2800" b="1" dirty="0" smtClean="0">
                <a:solidFill>
                  <a:schemeClr val="bg1"/>
                </a:solidFill>
                <a:latin typeface="Calibri" pitchFamily="34" charset="0"/>
              </a:rPr>
              <a:t>	Without them, society would not be able to function.  </a:t>
            </a:r>
          </a:p>
          <a:p>
            <a:pPr>
              <a:lnSpc>
                <a:spcPts val="3100"/>
              </a:lnSpc>
              <a:spcAft>
                <a:spcPts val="1200"/>
              </a:spcAft>
              <a:buClr>
                <a:schemeClr val="folHlink"/>
              </a:buClr>
              <a:buNone/>
            </a:pPr>
            <a:r>
              <a:rPr lang="de-DE" sz="2800" b="1" dirty="0" smtClean="0">
                <a:solidFill>
                  <a:schemeClr val="bg1"/>
                </a:solidFill>
                <a:latin typeface="Calibri" pitchFamily="34" charset="0"/>
              </a:rPr>
              <a:t>	</a:t>
            </a:r>
          </a:p>
        </p:txBody>
      </p:sp>
      <p:sp>
        <p:nvSpPr>
          <p:cNvPr id="7" name="Rounded Rectangle 6"/>
          <p:cNvSpPr/>
          <p:nvPr/>
        </p:nvSpPr>
        <p:spPr>
          <a:xfrm>
            <a:off x="5873929" y="3841954"/>
            <a:ext cx="2684206" cy="2330246"/>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2000"/>
              </a:lnSpc>
            </a:pPr>
            <a:endParaRPr lang="en-US" b="1" dirty="0" smtClean="0">
              <a:solidFill>
                <a:srgbClr val="FFFF00"/>
              </a:solidFill>
              <a:latin typeface="Calibri" pitchFamily="34" charset="0"/>
            </a:endParaRPr>
          </a:p>
          <a:p>
            <a:pPr algn="ctr">
              <a:lnSpc>
                <a:spcPts val="2000"/>
              </a:lnSpc>
            </a:pPr>
            <a:r>
              <a:rPr lang="en-US" b="1" dirty="0" smtClean="0">
                <a:solidFill>
                  <a:srgbClr val="FFFF00"/>
                </a:solidFill>
                <a:latin typeface="Calibri" pitchFamily="34" charset="0"/>
              </a:rPr>
              <a:t>Organizations are as diverse as people and so are there interests and concerns as far as projects are concerned.</a:t>
            </a:r>
          </a:p>
        </p:txBody>
      </p:sp>
      <p:pic>
        <p:nvPicPr>
          <p:cNvPr id="9" name="Picture 8" descr="Skyline1.gif"/>
          <p:cNvPicPr>
            <a:picLocks noChangeAspect="1"/>
          </p:cNvPicPr>
          <p:nvPr/>
        </p:nvPicPr>
        <p:blipFill>
          <a:blip r:embed="rId3" cstate="print"/>
          <a:stretch>
            <a:fillRect/>
          </a:stretch>
        </p:blipFill>
        <p:spPr>
          <a:xfrm>
            <a:off x="5761506" y="1144588"/>
            <a:ext cx="2909052" cy="149383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 </a:t>
            </a:r>
            <a:br>
              <a:rPr lang="de-DE" sz="2400" dirty="0" smtClean="0"/>
            </a:br>
            <a:r>
              <a:rPr lang="de-DE" sz="2000" dirty="0" smtClean="0"/>
              <a:t>(Civic and Professional Organizations)</a:t>
            </a:r>
            <a:endParaRPr lang="de-DE" sz="2400" dirty="0"/>
          </a:p>
        </p:txBody>
      </p:sp>
      <p:sp>
        <p:nvSpPr>
          <p:cNvPr id="379907" name="Rectangle 3"/>
          <p:cNvSpPr>
            <a:spLocks noGrp="1" noChangeArrowheads="1"/>
          </p:cNvSpPr>
          <p:nvPr>
            <p:ph type="body" sz="half" idx="1"/>
          </p:nvPr>
        </p:nvSpPr>
        <p:spPr>
          <a:xfrm>
            <a:off x="0" y="1017634"/>
            <a:ext cx="5766619"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0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Civic and professional organiza-tions influence and are influenced by projects in many ways. </a:t>
            </a:r>
          </a:p>
          <a:p>
            <a:pPr>
              <a:lnSpc>
                <a:spcPts val="3000"/>
              </a:lnSpc>
              <a:spcAft>
                <a:spcPts val="1200"/>
              </a:spcAft>
              <a:buClr>
                <a:schemeClr val="folHlink"/>
              </a:buClr>
              <a:buNone/>
            </a:pPr>
            <a:r>
              <a:rPr lang="de-DE" sz="2800" b="1" dirty="0" smtClean="0">
                <a:solidFill>
                  <a:schemeClr val="bg1"/>
                </a:solidFill>
                <a:latin typeface="Calibri" pitchFamily="34" charset="0"/>
              </a:rPr>
              <a:t>	Examples of such organizations: Educational and medical establish-ments, vocational training institu-tes, consumer interest and advo-cacy groups, trade and manufac-turers associations, chambers of industry and commerce, govern-ment regulatory agencies and de-partments, and service-oriented non-governmental organizations.</a:t>
            </a:r>
          </a:p>
        </p:txBody>
      </p:sp>
      <p:sp>
        <p:nvSpPr>
          <p:cNvPr id="10" name="Rounded Rectangle 9"/>
          <p:cNvSpPr/>
          <p:nvPr/>
        </p:nvSpPr>
        <p:spPr>
          <a:xfrm>
            <a:off x="5873929" y="3841954"/>
            <a:ext cx="2684206" cy="2330246"/>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2000"/>
              </a:lnSpc>
            </a:pPr>
            <a:endParaRPr lang="en-US" b="1" dirty="0" smtClean="0">
              <a:solidFill>
                <a:srgbClr val="FFFF00"/>
              </a:solidFill>
              <a:latin typeface="Calibri" pitchFamily="34" charset="0"/>
            </a:endParaRPr>
          </a:p>
          <a:p>
            <a:pPr algn="ctr">
              <a:lnSpc>
                <a:spcPts val="2000"/>
              </a:lnSpc>
            </a:pPr>
            <a:r>
              <a:rPr lang="en-US" b="1" dirty="0" smtClean="0">
                <a:solidFill>
                  <a:srgbClr val="FFFF00"/>
                </a:solidFill>
                <a:latin typeface="Calibri" pitchFamily="34" charset="0"/>
              </a:rPr>
              <a:t>Organizations are as diverse as people and so are there interests and concerns as far as projects are concerned.</a:t>
            </a:r>
          </a:p>
        </p:txBody>
      </p:sp>
      <p:pic>
        <p:nvPicPr>
          <p:cNvPr id="11" name="Picture 10" descr="Skyline1.gif"/>
          <p:cNvPicPr>
            <a:picLocks noChangeAspect="1"/>
          </p:cNvPicPr>
          <p:nvPr/>
        </p:nvPicPr>
        <p:blipFill>
          <a:blip r:embed="rId3" cstate="print"/>
          <a:stretch>
            <a:fillRect/>
          </a:stretch>
        </p:blipFill>
        <p:spPr>
          <a:xfrm>
            <a:off x="5761506" y="1144588"/>
            <a:ext cx="2909052" cy="149383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a:xfrm>
            <a:off x="455612" y="0"/>
            <a:ext cx="8234363" cy="1127125"/>
          </a:xfrm>
        </p:spPr>
        <p:txBody>
          <a:bodyPr/>
          <a:lstStyle/>
          <a:p>
            <a:pPr eaLnBrk="1" hangingPunct="1"/>
            <a:r>
              <a:rPr lang="de-DE" sz="2400" dirty="0" smtClean="0"/>
              <a:t>Professional Project Mgt. Associations</a:t>
            </a:r>
            <a:br>
              <a:rPr lang="de-DE" sz="2400" dirty="0" smtClean="0"/>
            </a:br>
            <a:r>
              <a:rPr lang="de-DE" sz="2000" dirty="0" smtClean="0"/>
              <a:t>Selected Examples</a:t>
            </a:r>
          </a:p>
        </p:txBody>
      </p:sp>
      <p:pic>
        <p:nvPicPr>
          <p:cNvPr id="39939" name="Picture 4" descr="PM01_LogoIPMA">
            <a:hlinkClick r:id="rId3"/>
          </p:cNvPr>
          <p:cNvPicPr>
            <a:picLocks noChangeAspect="1" noChangeArrowheads="1"/>
          </p:cNvPicPr>
          <p:nvPr/>
        </p:nvPicPr>
        <p:blipFill>
          <a:blip r:embed="rId4" cstate="print"/>
          <a:srcRect/>
          <a:stretch>
            <a:fillRect/>
          </a:stretch>
        </p:blipFill>
        <p:spPr bwMode="auto">
          <a:xfrm>
            <a:off x="5085755" y="1235075"/>
            <a:ext cx="1819275" cy="981075"/>
          </a:xfrm>
          <a:prstGeom prst="rect">
            <a:avLst/>
          </a:prstGeom>
          <a:noFill/>
          <a:ln w="9525">
            <a:noFill/>
            <a:miter lim="800000"/>
            <a:headEnd/>
            <a:tailEnd/>
          </a:ln>
        </p:spPr>
      </p:pic>
      <p:pic>
        <p:nvPicPr>
          <p:cNvPr id="39940" name="Picture 5" descr="PM01_logoPMI">
            <a:hlinkClick r:id="rId5"/>
          </p:cNvPr>
          <p:cNvPicPr>
            <a:picLocks noChangeAspect="1" noChangeArrowheads="1"/>
          </p:cNvPicPr>
          <p:nvPr/>
        </p:nvPicPr>
        <p:blipFill>
          <a:blip r:embed="rId6" cstate="print"/>
          <a:srcRect/>
          <a:stretch>
            <a:fillRect/>
          </a:stretch>
        </p:blipFill>
        <p:spPr bwMode="auto">
          <a:xfrm>
            <a:off x="458788" y="1235075"/>
            <a:ext cx="3219450" cy="438150"/>
          </a:xfrm>
          <a:prstGeom prst="rect">
            <a:avLst/>
          </a:prstGeom>
          <a:noFill/>
          <a:ln w="9525">
            <a:noFill/>
            <a:miter lim="800000"/>
            <a:headEnd/>
            <a:tailEnd/>
          </a:ln>
        </p:spPr>
      </p:pic>
      <p:pic>
        <p:nvPicPr>
          <p:cNvPr id="39941" name="Picture 6" descr="PM01_LogoIAPPM">
            <a:hlinkClick r:id="rId7"/>
          </p:cNvPr>
          <p:cNvPicPr>
            <a:picLocks noChangeAspect="1" noChangeArrowheads="1"/>
          </p:cNvPicPr>
          <p:nvPr/>
        </p:nvPicPr>
        <p:blipFill>
          <a:blip r:embed="rId8" cstate="print"/>
          <a:srcRect/>
          <a:stretch>
            <a:fillRect/>
          </a:stretch>
        </p:blipFill>
        <p:spPr bwMode="auto">
          <a:xfrm>
            <a:off x="3888882" y="1235075"/>
            <a:ext cx="1000125" cy="1219200"/>
          </a:xfrm>
          <a:prstGeom prst="rect">
            <a:avLst/>
          </a:prstGeom>
          <a:noFill/>
          <a:ln w="9525">
            <a:noFill/>
            <a:miter lim="800000"/>
            <a:headEnd/>
            <a:tailEnd/>
          </a:ln>
        </p:spPr>
      </p:pic>
      <p:pic>
        <p:nvPicPr>
          <p:cNvPr id="39942" name="Picture 7" descr="PM01_LogoGPM">
            <a:hlinkClick r:id="rId9"/>
          </p:cNvPr>
          <p:cNvPicPr>
            <a:picLocks noChangeAspect="1" noChangeArrowheads="1"/>
          </p:cNvPicPr>
          <p:nvPr/>
        </p:nvPicPr>
        <p:blipFill>
          <a:blip r:embed="rId10" cstate="print"/>
          <a:srcRect/>
          <a:stretch>
            <a:fillRect/>
          </a:stretch>
        </p:blipFill>
        <p:spPr bwMode="auto">
          <a:xfrm>
            <a:off x="458788" y="4027970"/>
            <a:ext cx="1490662" cy="900113"/>
          </a:xfrm>
          <a:prstGeom prst="rect">
            <a:avLst/>
          </a:prstGeom>
          <a:noFill/>
          <a:ln w="9525">
            <a:noFill/>
            <a:miter lim="800000"/>
            <a:headEnd/>
            <a:tailEnd/>
          </a:ln>
        </p:spPr>
      </p:pic>
      <p:pic>
        <p:nvPicPr>
          <p:cNvPr id="39943" name="Picture 8" descr="PM01_LogoAIPM">
            <a:hlinkClick r:id="rId11"/>
          </p:cNvPr>
          <p:cNvPicPr>
            <a:picLocks noChangeAspect="1" noChangeArrowheads="1"/>
          </p:cNvPicPr>
          <p:nvPr/>
        </p:nvPicPr>
        <p:blipFill>
          <a:blip r:embed="rId12" cstate="print"/>
          <a:srcRect/>
          <a:stretch>
            <a:fillRect/>
          </a:stretch>
        </p:blipFill>
        <p:spPr bwMode="auto">
          <a:xfrm>
            <a:off x="3883026" y="2668806"/>
            <a:ext cx="4802187" cy="417512"/>
          </a:xfrm>
          <a:prstGeom prst="rect">
            <a:avLst/>
          </a:prstGeom>
          <a:noFill/>
          <a:ln w="9525">
            <a:noFill/>
            <a:miter lim="800000"/>
            <a:headEnd/>
            <a:tailEnd/>
          </a:ln>
        </p:spPr>
      </p:pic>
      <p:pic>
        <p:nvPicPr>
          <p:cNvPr id="39944" name="Picture 9" descr="PM01_LogoASAPM">
            <a:hlinkClick r:id="rId13"/>
          </p:cNvPr>
          <p:cNvPicPr>
            <a:picLocks noChangeAspect="1" noChangeArrowheads="1"/>
          </p:cNvPicPr>
          <p:nvPr/>
        </p:nvPicPr>
        <p:blipFill>
          <a:blip r:embed="rId14" cstate="print"/>
          <a:srcRect/>
          <a:stretch>
            <a:fillRect/>
          </a:stretch>
        </p:blipFill>
        <p:spPr bwMode="auto">
          <a:xfrm>
            <a:off x="7121525" y="1235075"/>
            <a:ext cx="1563688" cy="1055687"/>
          </a:xfrm>
          <a:prstGeom prst="rect">
            <a:avLst/>
          </a:prstGeom>
          <a:noFill/>
          <a:ln w="9525">
            <a:noFill/>
            <a:miter lim="800000"/>
            <a:headEnd/>
            <a:tailEnd/>
          </a:ln>
        </p:spPr>
      </p:pic>
      <p:pic>
        <p:nvPicPr>
          <p:cNvPr id="39945" name="Picture 10" descr="PM01_LogoPMSA">
            <a:hlinkClick r:id="rId15"/>
          </p:cNvPr>
          <p:cNvPicPr>
            <a:picLocks noChangeAspect="1" noChangeArrowheads="1"/>
          </p:cNvPicPr>
          <p:nvPr/>
        </p:nvPicPr>
        <p:blipFill>
          <a:blip r:embed="rId16" cstate="print"/>
          <a:srcRect/>
          <a:stretch>
            <a:fillRect/>
          </a:stretch>
        </p:blipFill>
        <p:spPr bwMode="auto">
          <a:xfrm>
            <a:off x="2498710" y="2739286"/>
            <a:ext cx="1087437" cy="1101725"/>
          </a:xfrm>
          <a:prstGeom prst="rect">
            <a:avLst/>
          </a:prstGeom>
          <a:noFill/>
          <a:ln w="9525">
            <a:noFill/>
            <a:miter lim="800000"/>
            <a:headEnd/>
            <a:tailEnd/>
          </a:ln>
        </p:spPr>
      </p:pic>
      <p:grpSp>
        <p:nvGrpSpPr>
          <p:cNvPr id="2" name="Group 15"/>
          <p:cNvGrpSpPr>
            <a:grpSpLocks/>
          </p:cNvGrpSpPr>
          <p:nvPr/>
        </p:nvGrpSpPr>
        <p:grpSpPr bwMode="auto">
          <a:xfrm>
            <a:off x="2312988" y="4146399"/>
            <a:ext cx="6372225" cy="682625"/>
            <a:chOff x="2525486" y="4572011"/>
            <a:chExt cx="6371771" cy="682171"/>
          </a:xfrm>
        </p:grpSpPr>
        <p:sp>
          <p:nvSpPr>
            <p:cNvPr id="15" name="Rectangle 14"/>
            <p:cNvSpPr/>
            <p:nvPr/>
          </p:nvSpPr>
          <p:spPr>
            <a:xfrm>
              <a:off x="2525486" y="4572011"/>
              <a:ext cx="6371771" cy="682171"/>
            </a:xfrm>
            <a:prstGeom prst="rect">
              <a:avLst/>
            </a:prstGeom>
            <a:solidFill>
              <a:schemeClr val="accent3">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9952" name="Picture 11" descr="PM01_LogoSPM">
              <a:hlinkClick r:id="rId17"/>
            </p:cNvPr>
            <p:cNvPicPr>
              <a:picLocks noChangeAspect="1" noChangeArrowheads="1"/>
            </p:cNvPicPr>
            <p:nvPr/>
          </p:nvPicPr>
          <p:blipFill>
            <a:blip r:embed="rId18" cstate="print"/>
            <a:srcRect/>
            <a:stretch>
              <a:fillRect/>
            </a:stretch>
          </p:blipFill>
          <p:spPr bwMode="auto">
            <a:xfrm>
              <a:off x="2663147" y="4738465"/>
              <a:ext cx="6096000" cy="361950"/>
            </a:xfrm>
            <a:prstGeom prst="rect">
              <a:avLst/>
            </a:prstGeom>
            <a:noFill/>
            <a:ln w="9525">
              <a:noFill/>
              <a:miter lim="800000"/>
              <a:headEnd/>
              <a:tailEnd/>
            </a:ln>
          </p:spPr>
        </p:pic>
      </p:grpSp>
      <p:pic>
        <p:nvPicPr>
          <p:cNvPr id="39947" name="Picture 12" descr="PM01_logoPMAIndia">
            <a:hlinkClick r:id="rId19"/>
          </p:cNvPr>
          <p:cNvPicPr>
            <a:picLocks noChangeAspect="1" noChangeArrowheads="1"/>
          </p:cNvPicPr>
          <p:nvPr/>
        </p:nvPicPr>
        <p:blipFill>
          <a:blip r:embed="rId20" cstate="print"/>
          <a:srcRect/>
          <a:stretch>
            <a:fillRect/>
          </a:stretch>
        </p:blipFill>
        <p:spPr bwMode="auto">
          <a:xfrm>
            <a:off x="3884654" y="3231419"/>
            <a:ext cx="3657600" cy="679450"/>
          </a:xfrm>
          <a:prstGeom prst="rect">
            <a:avLst/>
          </a:prstGeom>
          <a:noFill/>
          <a:ln w="9525">
            <a:noFill/>
            <a:miter lim="800000"/>
            <a:headEnd/>
            <a:tailEnd/>
          </a:ln>
        </p:spPr>
      </p:pic>
      <p:pic>
        <p:nvPicPr>
          <p:cNvPr id="39949" name="Picture 14" descr="PM01_LogoAFITEP">
            <a:hlinkClick r:id="rId21"/>
          </p:cNvPr>
          <p:cNvPicPr>
            <a:picLocks noChangeAspect="1" noChangeArrowheads="1"/>
          </p:cNvPicPr>
          <p:nvPr/>
        </p:nvPicPr>
        <p:blipFill>
          <a:blip r:embed="rId22" cstate="print"/>
          <a:srcRect/>
          <a:stretch>
            <a:fillRect/>
          </a:stretch>
        </p:blipFill>
        <p:spPr bwMode="auto">
          <a:xfrm>
            <a:off x="6637338" y="5556250"/>
            <a:ext cx="2047875" cy="676275"/>
          </a:xfrm>
          <a:prstGeom prst="rect">
            <a:avLst/>
          </a:prstGeom>
          <a:noFill/>
          <a:ln w="9525">
            <a:noFill/>
            <a:miter lim="800000"/>
            <a:headEnd/>
            <a:tailEnd/>
          </a:ln>
        </p:spPr>
      </p:pic>
      <p:pic>
        <p:nvPicPr>
          <p:cNvPr id="39950" name="Picture 15" descr="PM01_LogoPMAJ">
            <a:hlinkClick r:id="rId23"/>
          </p:cNvPr>
          <p:cNvPicPr>
            <a:picLocks noChangeAspect="1" noChangeArrowheads="1"/>
          </p:cNvPicPr>
          <p:nvPr/>
        </p:nvPicPr>
        <p:blipFill>
          <a:blip r:embed="rId24" cstate="print"/>
          <a:srcRect/>
          <a:stretch>
            <a:fillRect/>
          </a:stretch>
        </p:blipFill>
        <p:spPr bwMode="auto">
          <a:xfrm>
            <a:off x="7827963" y="3194405"/>
            <a:ext cx="857250" cy="771525"/>
          </a:xfrm>
          <a:prstGeom prst="rect">
            <a:avLst/>
          </a:prstGeom>
          <a:noFill/>
          <a:ln w="9525">
            <a:noFill/>
            <a:miter lim="800000"/>
            <a:headEnd/>
            <a:tailEnd/>
          </a:ln>
        </p:spPr>
      </p:pic>
      <p:pic>
        <p:nvPicPr>
          <p:cNvPr id="17" name="Picture 16" descr="EPMF.bmp">
            <a:hlinkClick r:id="rId25"/>
          </p:cNvPr>
          <p:cNvPicPr>
            <a:picLocks noChangeAspect="1"/>
          </p:cNvPicPr>
          <p:nvPr/>
        </p:nvPicPr>
        <p:blipFill>
          <a:blip r:embed="rId26" cstate="print"/>
          <a:stretch>
            <a:fillRect/>
          </a:stretch>
        </p:blipFill>
        <p:spPr>
          <a:xfrm>
            <a:off x="458788" y="2751668"/>
            <a:ext cx="1189672" cy="1133021"/>
          </a:xfrm>
          <a:prstGeom prst="rect">
            <a:avLst/>
          </a:prstGeom>
        </p:spPr>
      </p:pic>
      <p:pic>
        <p:nvPicPr>
          <p:cNvPr id="18" name="Picture 2">
            <a:hlinkClick r:id="rId27"/>
          </p:cNvPr>
          <p:cNvPicPr>
            <a:picLocks noChangeAspect="1" noChangeArrowheads="1"/>
          </p:cNvPicPr>
          <p:nvPr/>
        </p:nvPicPr>
        <p:blipFill>
          <a:blip r:embed="rId28" cstate="print"/>
          <a:srcRect l="149" t="18608" r="95032" b="50027"/>
          <a:stretch>
            <a:fillRect/>
          </a:stretch>
        </p:blipFill>
        <p:spPr bwMode="auto">
          <a:xfrm rot="-5400000">
            <a:off x="1710072" y="632416"/>
            <a:ext cx="644893" cy="3147461"/>
          </a:xfrm>
          <a:prstGeom prst="rect">
            <a:avLst/>
          </a:prstGeom>
          <a:noFill/>
          <a:ln w="9525">
            <a:noFill/>
            <a:miter lim="800000"/>
            <a:headEnd/>
            <a:tailEnd/>
          </a:ln>
          <a:effectLst/>
        </p:spPr>
      </p:pic>
      <p:grpSp>
        <p:nvGrpSpPr>
          <p:cNvPr id="3" name="Group 20"/>
          <p:cNvGrpSpPr/>
          <p:nvPr/>
        </p:nvGrpSpPr>
        <p:grpSpPr>
          <a:xfrm>
            <a:off x="2752220" y="4897439"/>
            <a:ext cx="5932993" cy="533400"/>
            <a:chOff x="2752220" y="5121728"/>
            <a:chExt cx="5932993" cy="533400"/>
          </a:xfrm>
        </p:grpSpPr>
        <p:pic>
          <p:nvPicPr>
            <p:cNvPr id="19" name="Picture 18" descr="Soiety of Project Managers Singapore.jpg">
              <a:hlinkClick r:id="rId29"/>
            </p:cNvPr>
            <p:cNvPicPr>
              <a:picLocks noChangeAspect="1"/>
            </p:cNvPicPr>
            <p:nvPr/>
          </p:nvPicPr>
          <p:blipFill>
            <a:blip r:embed="rId30" cstate="print"/>
            <a:stretch>
              <a:fillRect/>
            </a:stretch>
          </p:blipFill>
          <p:spPr>
            <a:xfrm>
              <a:off x="3351213" y="5228020"/>
              <a:ext cx="5334000" cy="358140"/>
            </a:xfrm>
            <a:prstGeom prst="rect">
              <a:avLst/>
            </a:prstGeom>
          </p:spPr>
        </p:pic>
        <p:pic>
          <p:nvPicPr>
            <p:cNvPr id="20" name="Picture 19" descr="Soiety of Project Managers Singapore Logo.jpg">
              <a:hlinkClick r:id="rId29"/>
            </p:cNvPr>
            <p:cNvPicPr>
              <a:picLocks noChangeAspect="1"/>
            </p:cNvPicPr>
            <p:nvPr/>
          </p:nvPicPr>
          <p:blipFill>
            <a:blip r:embed="rId31" cstate="print"/>
            <a:stretch>
              <a:fillRect/>
            </a:stretch>
          </p:blipFill>
          <p:spPr>
            <a:xfrm>
              <a:off x="2752220" y="5121728"/>
              <a:ext cx="617220" cy="533400"/>
            </a:xfrm>
            <a:prstGeom prst="rect">
              <a:avLst/>
            </a:prstGeom>
          </p:spPr>
        </p:pic>
      </p:grpSp>
      <p:pic>
        <p:nvPicPr>
          <p:cNvPr id="22" name="Picture 21" descr="Asia Pacific Federation of Project Management.jpg">
            <a:hlinkClick r:id="rId32"/>
          </p:cNvPr>
          <p:cNvPicPr>
            <a:picLocks noChangeAspect="1"/>
          </p:cNvPicPr>
          <p:nvPr/>
        </p:nvPicPr>
        <p:blipFill>
          <a:blip r:embed="rId33" cstate="print"/>
          <a:stretch>
            <a:fillRect/>
          </a:stretch>
        </p:blipFill>
        <p:spPr>
          <a:xfrm>
            <a:off x="458788" y="5280025"/>
            <a:ext cx="1516380" cy="952500"/>
          </a:xfrm>
          <a:prstGeom prst="rect">
            <a:avLst/>
          </a:prstGeom>
        </p:spPr>
      </p:pic>
      <p:pic>
        <p:nvPicPr>
          <p:cNvPr id="23" name="Picture 2">
            <a:hlinkClick r:id="rId34"/>
          </p:cNvPr>
          <p:cNvPicPr>
            <a:picLocks noChangeAspect="1" noChangeArrowheads="1"/>
          </p:cNvPicPr>
          <p:nvPr/>
        </p:nvPicPr>
        <p:blipFill>
          <a:blip r:embed="rId35" cstate="print"/>
          <a:srcRect l="11406" t="26041" r="58281" b="59584"/>
          <a:stretch>
            <a:fillRect/>
          </a:stretch>
        </p:blipFill>
        <p:spPr bwMode="auto">
          <a:xfrm>
            <a:off x="4491990" y="5507460"/>
            <a:ext cx="2042160" cy="726335"/>
          </a:xfrm>
          <a:prstGeom prst="rect">
            <a:avLst/>
          </a:prstGeom>
          <a:noFill/>
          <a:ln w="9525">
            <a:noFill/>
            <a:miter lim="800000"/>
            <a:headEnd/>
            <a:tailEnd/>
          </a:ln>
          <a:effectLst/>
        </p:spPr>
      </p:pic>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 </a:t>
            </a:r>
            <a:br>
              <a:rPr lang="de-DE" sz="2400" dirty="0" smtClean="0"/>
            </a:br>
            <a:r>
              <a:rPr lang="de-DE" sz="2000" dirty="0" smtClean="0"/>
              <a:t>(The Environmentalists)</a:t>
            </a:r>
            <a:endParaRPr lang="de-DE" sz="2400" dirty="0"/>
          </a:p>
        </p:txBody>
      </p:sp>
      <p:sp>
        <p:nvSpPr>
          <p:cNvPr id="379907" name="Rectangle 3"/>
          <p:cNvSpPr>
            <a:spLocks noGrp="1" noChangeArrowheads="1"/>
          </p:cNvSpPr>
          <p:nvPr>
            <p:ph type="body" sz="half" idx="1"/>
          </p:nvPr>
        </p:nvSpPr>
        <p:spPr>
          <a:xfrm>
            <a:off x="0" y="1017634"/>
            <a:ext cx="5766619"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0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Since the 1960s, the environmen-talist movement has emerged on the global scene as a highly vocal and influential entity. </a:t>
            </a:r>
          </a:p>
          <a:p>
            <a:pPr>
              <a:lnSpc>
                <a:spcPts val="3000"/>
              </a:lnSpc>
              <a:spcAft>
                <a:spcPts val="1200"/>
              </a:spcAft>
              <a:buClr>
                <a:schemeClr val="folHlink"/>
              </a:buClr>
              <a:buNone/>
            </a:pPr>
            <a:r>
              <a:rPr lang="de-DE" sz="2800" b="1" dirty="0" smtClean="0">
                <a:solidFill>
                  <a:schemeClr val="bg1"/>
                </a:solidFill>
                <a:latin typeface="Calibri" pitchFamily="34" charset="0"/>
              </a:rPr>
              <a:t>	Organizations like Greenpeace periodically make world headlines with their campaigns aimed at generating public awareness against actions ranging from the cruel practice of whaling in the world‘s oceans to the plans of the nuclear industry to construct new power stations. </a:t>
            </a:r>
          </a:p>
        </p:txBody>
      </p:sp>
      <p:sp>
        <p:nvSpPr>
          <p:cNvPr id="7" name="Rounded Rectangle 6"/>
          <p:cNvSpPr/>
          <p:nvPr/>
        </p:nvSpPr>
        <p:spPr>
          <a:xfrm>
            <a:off x="5943600" y="3841954"/>
            <a:ext cx="2746375" cy="2330246"/>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1800"/>
              </a:lnSpc>
            </a:pPr>
            <a:r>
              <a:rPr lang="en-US" b="1" dirty="0" smtClean="0">
                <a:solidFill>
                  <a:srgbClr val="FFFF00"/>
                </a:solidFill>
                <a:latin typeface="Calibri" pitchFamily="34" charset="0"/>
              </a:rPr>
              <a:t>Environmentalists will fiercely contest projects, particularly big civil en-</a:t>
            </a:r>
            <a:r>
              <a:rPr lang="en-US" b="1" dirty="0" err="1" smtClean="0">
                <a:solidFill>
                  <a:srgbClr val="FFFF00"/>
                </a:solidFill>
                <a:latin typeface="Calibri" pitchFamily="34" charset="0"/>
              </a:rPr>
              <a:t>gineering</a:t>
            </a:r>
            <a:r>
              <a:rPr lang="en-US" b="1" dirty="0" smtClean="0">
                <a:solidFill>
                  <a:srgbClr val="FFFF00"/>
                </a:solidFill>
                <a:latin typeface="Calibri" pitchFamily="34" charset="0"/>
              </a:rPr>
              <a:t> type ones. </a:t>
            </a:r>
          </a:p>
          <a:p>
            <a:pPr algn="ctr">
              <a:lnSpc>
                <a:spcPts val="1800"/>
              </a:lnSpc>
            </a:pPr>
            <a:endParaRPr lang="en-US" b="1" dirty="0" smtClean="0">
              <a:solidFill>
                <a:srgbClr val="FFFF00"/>
              </a:solidFill>
              <a:latin typeface="Calibri" pitchFamily="34" charset="0"/>
            </a:endParaRPr>
          </a:p>
          <a:p>
            <a:pPr algn="ctr">
              <a:lnSpc>
                <a:spcPts val="1800"/>
              </a:lnSpc>
            </a:pPr>
            <a:r>
              <a:rPr lang="en-US" b="1" dirty="0" smtClean="0">
                <a:solidFill>
                  <a:srgbClr val="FFFF00"/>
                </a:solidFill>
                <a:latin typeface="Calibri" pitchFamily="34" charset="0"/>
              </a:rPr>
              <a:t>Good advice to Project Owners/Planners/Implementers: Always try to keep them happy!</a:t>
            </a:r>
          </a:p>
        </p:txBody>
      </p:sp>
      <p:pic>
        <p:nvPicPr>
          <p:cNvPr id="8" name="Picture 7" descr="Rainbow Tree.gif"/>
          <p:cNvPicPr>
            <a:picLocks noChangeAspect="1"/>
          </p:cNvPicPr>
          <p:nvPr/>
        </p:nvPicPr>
        <p:blipFill>
          <a:blip r:embed="rId3" cstate="print"/>
          <a:stretch>
            <a:fillRect/>
          </a:stretch>
        </p:blipFill>
        <p:spPr>
          <a:xfrm>
            <a:off x="5830408" y="1145425"/>
            <a:ext cx="2840906" cy="244564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 </a:t>
            </a:r>
            <a:br>
              <a:rPr lang="de-DE" sz="2400" dirty="0" smtClean="0"/>
            </a:br>
            <a:r>
              <a:rPr lang="de-DE" sz="2000" dirty="0" smtClean="0"/>
              <a:t>(The Environmentalists)</a:t>
            </a:r>
            <a:endParaRPr lang="de-DE" sz="2400" dirty="0"/>
          </a:p>
        </p:txBody>
      </p:sp>
      <p:sp>
        <p:nvSpPr>
          <p:cNvPr id="379907" name="Rectangle 3"/>
          <p:cNvSpPr>
            <a:spLocks noGrp="1" noChangeArrowheads="1"/>
          </p:cNvSpPr>
          <p:nvPr>
            <p:ph type="body" sz="half" idx="1"/>
          </p:nvPr>
        </p:nvSpPr>
        <p:spPr>
          <a:xfrm>
            <a:off x="0" y="1017634"/>
            <a:ext cx="5766619"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0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Many projects across the globe regularly come under the critical scrutiny of the environmentalists. </a:t>
            </a:r>
          </a:p>
          <a:p>
            <a:pPr>
              <a:lnSpc>
                <a:spcPts val="3000"/>
              </a:lnSpc>
              <a:spcAft>
                <a:spcPts val="1200"/>
              </a:spcAft>
              <a:buClr>
                <a:schemeClr val="folHlink"/>
              </a:buClr>
              <a:buNone/>
            </a:pPr>
            <a:r>
              <a:rPr lang="de-DE" sz="2800" b="1" dirty="0" smtClean="0">
                <a:solidFill>
                  <a:schemeClr val="bg1"/>
                </a:solidFill>
                <a:latin typeface="Calibri" pitchFamily="34" charset="0"/>
              </a:rPr>
              <a:t>	Of special concern to them are large projects such as dam, road and airport construction, and pro-jects in the energy sector (oil and gas terminals and pipelines, ther-mal, hydro and nuclear power sta-tions), all of which involve substan-tive damage to the physical envi-ronment, its fauna and flora, and soil, air and water pollution.  </a:t>
            </a:r>
          </a:p>
        </p:txBody>
      </p:sp>
      <p:sp>
        <p:nvSpPr>
          <p:cNvPr id="7" name="Rounded Rectangle 6"/>
          <p:cNvSpPr/>
          <p:nvPr/>
        </p:nvSpPr>
        <p:spPr>
          <a:xfrm>
            <a:off x="5943600" y="3841954"/>
            <a:ext cx="2746375" cy="2330246"/>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1800"/>
              </a:lnSpc>
            </a:pPr>
            <a:r>
              <a:rPr lang="en-US" b="1" dirty="0" smtClean="0">
                <a:solidFill>
                  <a:srgbClr val="FFFF00"/>
                </a:solidFill>
                <a:latin typeface="Calibri" pitchFamily="34" charset="0"/>
              </a:rPr>
              <a:t>Environmentalists often form coalitions to con-test projects. Through this arrangement, their resources and influence are bundled which makes them a very potent adversary for project proponents. </a:t>
            </a:r>
          </a:p>
        </p:txBody>
      </p:sp>
      <p:pic>
        <p:nvPicPr>
          <p:cNvPr id="9" name="Picture 8" descr="Rainbow Tree.gif"/>
          <p:cNvPicPr>
            <a:picLocks noChangeAspect="1"/>
          </p:cNvPicPr>
          <p:nvPr/>
        </p:nvPicPr>
        <p:blipFill>
          <a:blip r:embed="rId3" cstate="print"/>
          <a:stretch>
            <a:fillRect/>
          </a:stretch>
        </p:blipFill>
        <p:spPr>
          <a:xfrm>
            <a:off x="5830408" y="1145425"/>
            <a:ext cx="2840906" cy="244564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a:t>
            </a:r>
            <a:br>
              <a:rPr lang="de-DE" sz="2400" dirty="0" smtClean="0"/>
            </a:br>
            <a:r>
              <a:rPr lang="de-DE" sz="2000" dirty="0" smtClean="0"/>
              <a:t>(Tourists)</a:t>
            </a:r>
            <a:endParaRPr lang="de-DE" sz="2400" dirty="0"/>
          </a:p>
        </p:txBody>
      </p:sp>
      <p:sp>
        <p:nvSpPr>
          <p:cNvPr id="379907" name="Rectangle 3"/>
          <p:cNvSpPr>
            <a:spLocks noGrp="1" noChangeArrowheads="1"/>
          </p:cNvSpPr>
          <p:nvPr>
            <p:ph type="body" sz="half" idx="1"/>
          </p:nvPr>
        </p:nvSpPr>
        <p:spPr>
          <a:xfrm>
            <a:off x="0" y="1011301"/>
            <a:ext cx="5766619" cy="5168439"/>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a:t>
            </a:r>
            <a:r>
              <a:rPr lang="en-US" sz="2800" b="1" dirty="0" smtClean="0">
                <a:solidFill>
                  <a:schemeClr val="bg1"/>
                </a:solidFill>
                <a:latin typeface="Calibri" pitchFamily="34" charset="0"/>
              </a:rPr>
              <a:t>Tourists are a force to be reckoned with in today’s world! </a:t>
            </a:r>
          </a:p>
          <a:p>
            <a:pPr>
              <a:lnSpc>
                <a:spcPts val="3200"/>
              </a:lnSpc>
              <a:spcAft>
                <a:spcPts val="1200"/>
              </a:spcAft>
              <a:buClr>
                <a:schemeClr val="folHlink"/>
              </a:buClr>
              <a:buNone/>
            </a:pPr>
            <a:r>
              <a:rPr lang="en-US" sz="2800" b="1" dirty="0" smtClean="0">
                <a:solidFill>
                  <a:schemeClr val="bg1"/>
                </a:solidFill>
                <a:latin typeface="Calibri" pitchFamily="34" charset="0"/>
              </a:rPr>
              <a:t>	With globalization, personal </a:t>
            </a:r>
            <a:r>
              <a:rPr lang="en-US" sz="2800" b="1" dirty="0" err="1" smtClean="0">
                <a:solidFill>
                  <a:schemeClr val="bg1"/>
                </a:solidFill>
                <a:latin typeface="Calibri" pitchFamily="34" charset="0"/>
              </a:rPr>
              <a:t>mobi-lity</a:t>
            </a:r>
            <a:r>
              <a:rPr lang="en-US" sz="2800" b="1" dirty="0" smtClean="0">
                <a:solidFill>
                  <a:schemeClr val="bg1"/>
                </a:solidFill>
                <a:latin typeface="Calibri" pitchFamily="34" charset="0"/>
              </a:rPr>
              <a:t> and a booming travel industry which </a:t>
            </a:r>
            <a:r>
              <a:rPr lang="de-DE" sz="2800" b="1" dirty="0" smtClean="0">
                <a:solidFill>
                  <a:schemeClr val="bg1"/>
                </a:solidFill>
                <a:latin typeface="Calibri" pitchFamily="34" charset="0"/>
              </a:rPr>
              <a:t>constitutes a pillar of the global economy </a:t>
            </a:r>
            <a:r>
              <a:rPr lang="en-US" sz="2800" b="1" dirty="0" smtClean="0">
                <a:solidFill>
                  <a:schemeClr val="bg1"/>
                </a:solidFill>
                <a:latin typeface="Calibri" pitchFamily="34" charset="0"/>
              </a:rPr>
              <a:t>there’s hardly a place on the planet that they have not discovered. </a:t>
            </a:r>
            <a:r>
              <a:rPr lang="de-DE" sz="2800" b="1" dirty="0" smtClean="0">
                <a:solidFill>
                  <a:schemeClr val="bg1"/>
                </a:solidFill>
                <a:latin typeface="Calibri" pitchFamily="34" charset="0"/>
              </a:rPr>
              <a:t>People are taking to the roads and skies in ever in-creasing numbers to visit destina-tions both within and beyond  national borders.</a:t>
            </a:r>
            <a:endParaRPr lang="de-DE" sz="2800" b="1" dirty="0">
              <a:solidFill>
                <a:schemeClr val="bg1"/>
              </a:solidFill>
              <a:latin typeface="Calibri" pitchFamily="34" charset="0"/>
            </a:endParaRPr>
          </a:p>
        </p:txBody>
      </p:sp>
      <p:pic>
        <p:nvPicPr>
          <p:cNvPr id="8" name="Picture 7" descr="tourist.gif"/>
          <p:cNvPicPr>
            <a:picLocks noChangeAspect="1"/>
          </p:cNvPicPr>
          <p:nvPr/>
        </p:nvPicPr>
        <p:blipFill>
          <a:blip r:embed="rId3" cstate="print"/>
          <a:stretch>
            <a:fillRect/>
          </a:stretch>
        </p:blipFill>
        <p:spPr>
          <a:xfrm>
            <a:off x="6001012" y="1324568"/>
            <a:ext cx="2688963" cy="2038495"/>
          </a:xfrm>
          <a:prstGeom prst="rect">
            <a:avLst/>
          </a:prstGeom>
        </p:spPr>
      </p:pic>
      <p:sp>
        <p:nvSpPr>
          <p:cNvPr id="5" name="Rounded Rectangle 4"/>
          <p:cNvSpPr/>
          <p:nvPr/>
        </p:nvSpPr>
        <p:spPr>
          <a:xfrm>
            <a:off x="6064897" y="3545633"/>
            <a:ext cx="2612345" cy="2692937"/>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2000"/>
              </a:lnSpc>
            </a:pPr>
            <a:r>
              <a:rPr lang="de-DE" b="1" dirty="0" smtClean="0">
                <a:solidFill>
                  <a:srgbClr val="FFFF00"/>
                </a:solidFill>
                <a:latin typeface="Calibri" pitchFamily="34" charset="0"/>
              </a:rPr>
              <a:t>Construction Projects in the superlative cate-gory – the biggest, tallest, longest, most luxurious, most expen-sive and so forth – often  generate considerable interest among tourists.</a:t>
            </a:r>
            <a:endParaRPr lang="en-US" b="1" dirty="0" smtClean="0">
              <a:solidFill>
                <a:srgbClr val="FFFF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a:t>
            </a:r>
            <a:br>
              <a:rPr lang="de-DE" sz="2400" dirty="0" smtClean="0"/>
            </a:br>
            <a:r>
              <a:rPr lang="de-DE" sz="2000" dirty="0" smtClean="0"/>
              <a:t>(Tourists)</a:t>
            </a:r>
            <a:endParaRPr lang="de-DE" sz="2400" dirty="0"/>
          </a:p>
        </p:txBody>
      </p:sp>
      <p:sp>
        <p:nvSpPr>
          <p:cNvPr id="379907" name="Rectangle 3"/>
          <p:cNvSpPr>
            <a:spLocks noGrp="1" noChangeArrowheads="1"/>
          </p:cNvSpPr>
          <p:nvPr>
            <p:ph type="body" sz="half" idx="1"/>
          </p:nvPr>
        </p:nvSpPr>
        <p:spPr>
          <a:xfrm>
            <a:off x="0" y="1031398"/>
            <a:ext cx="5766619" cy="514080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Tourists spend lots of money where they go and in many regions they are the prime source of eco-nomic prosperity.  </a:t>
            </a:r>
          </a:p>
          <a:p>
            <a:pPr>
              <a:lnSpc>
                <a:spcPts val="3200"/>
              </a:lnSpc>
              <a:spcAft>
                <a:spcPts val="1200"/>
              </a:spcAft>
              <a:buClr>
                <a:schemeClr val="folHlink"/>
              </a:buClr>
              <a:buNone/>
            </a:pPr>
            <a:r>
              <a:rPr lang="de-DE" sz="2800" b="1" dirty="0" smtClean="0">
                <a:solidFill>
                  <a:schemeClr val="bg1"/>
                </a:solidFill>
                <a:latin typeface="Calibri" pitchFamily="34" charset="0"/>
              </a:rPr>
              <a:t>	Thousands of projects across the globe in countries as diverse as Egypt and Thailand, Turkey and the Maldive Islands, Spain and the UAE are being undertaken by govern-ments and the private sector specifically to cater to the needs of tourists. </a:t>
            </a:r>
            <a:endParaRPr lang="de-DE" sz="2800" b="1" dirty="0">
              <a:solidFill>
                <a:schemeClr val="bg1"/>
              </a:solidFill>
              <a:latin typeface="Calibri" pitchFamily="34" charset="0"/>
            </a:endParaRPr>
          </a:p>
        </p:txBody>
      </p:sp>
      <p:pic>
        <p:nvPicPr>
          <p:cNvPr id="5" name="Picture 4" descr="tourist.gif"/>
          <p:cNvPicPr>
            <a:picLocks noChangeAspect="1"/>
          </p:cNvPicPr>
          <p:nvPr/>
        </p:nvPicPr>
        <p:blipFill>
          <a:blip r:embed="rId3" cstate="print"/>
          <a:stretch>
            <a:fillRect/>
          </a:stretch>
        </p:blipFill>
        <p:spPr>
          <a:xfrm>
            <a:off x="6001012" y="1324568"/>
            <a:ext cx="2688963" cy="2038495"/>
          </a:xfrm>
          <a:prstGeom prst="rect">
            <a:avLst/>
          </a:prstGeom>
        </p:spPr>
      </p:pic>
      <p:sp>
        <p:nvSpPr>
          <p:cNvPr id="6" name="Rounded Rectangle 5"/>
          <p:cNvSpPr/>
          <p:nvPr/>
        </p:nvSpPr>
        <p:spPr>
          <a:xfrm>
            <a:off x="6064897" y="3545633"/>
            <a:ext cx="2612345" cy="2692937"/>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2000"/>
              </a:lnSpc>
            </a:pPr>
            <a:r>
              <a:rPr lang="de-DE" b="1" dirty="0" smtClean="0">
                <a:solidFill>
                  <a:srgbClr val="FFFF00"/>
                </a:solidFill>
                <a:latin typeface="Calibri" pitchFamily="34" charset="0"/>
              </a:rPr>
              <a:t>Attracting tourists is often one of the inten-ded outcomes of pro-jects aiming to im-prove infrastructure and cultural and re-creational facilities in towns, cities and loca-lities everywhere.</a:t>
            </a:r>
            <a:endParaRPr lang="en-US" b="1" dirty="0" smtClean="0">
              <a:solidFill>
                <a:srgbClr val="FFFF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Secondary Stakeholders</a:t>
            </a:r>
            <a:br>
              <a:rPr lang="de-DE" sz="2400" dirty="0" smtClean="0"/>
            </a:br>
            <a:r>
              <a:rPr lang="de-DE" sz="2000" dirty="0" smtClean="0"/>
              <a:t>(Tourists)</a:t>
            </a:r>
            <a:endParaRPr lang="de-DE" sz="2400" dirty="0"/>
          </a:p>
        </p:txBody>
      </p:sp>
      <p:sp>
        <p:nvSpPr>
          <p:cNvPr id="8" name="TextBox 7"/>
          <p:cNvSpPr txBox="1"/>
          <p:nvPr/>
        </p:nvSpPr>
        <p:spPr>
          <a:xfrm>
            <a:off x="3872203" y="993609"/>
            <a:ext cx="5066523" cy="5324535"/>
          </a:xfrm>
          <a:prstGeom prst="rect">
            <a:avLst/>
          </a:prstGeom>
          <a:noFill/>
        </p:spPr>
        <p:txBody>
          <a:bodyPr wrap="square" rtlCol="0">
            <a:spAutoFit/>
          </a:bodyPr>
          <a:lstStyle/>
          <a:p>
            <a:pPr lvl="0">
              <a:lnSpc>
                <a:spcPts val="3300"/>
              </a:lnSpc>
              <a:spcAft>
                <a:spcPts val="1200"/>
              </a:spcAft>
            </a:pPr>
            <a:r>
              <a:rPr lang="de-DE" sz="2800" b="1" kern="0" dirty="0" smtClean="0">
                <a:solidFill>
                  <a:schemeClr val="bg1"/>
                </a:solidFill>
                <a:latin typeface="Calibri" pitchFamily="34" charset="0"/>
              </a:rPr>
              <a:t>Some of the most visited build-ings and man-made structures in the world are shown in these three photos: the Opera House in Sydney, Australia, the Eiffel Tower in Paris, France, and the Statue of Liberty in New York city, USA. </a:t>
            </a:r>
          </a:p>
          <a:p>
            <a:pPr lvl="0">
              <a:lnSpc>
                <a:spcPts val="3300"/>
              </a:lnSpc>
              <a:spcAft>
                <a:spcPts val="1200"/>
              </a:spcAft>
            </a:pPr>
            <a:r>
              <a:rPr lang="de-DE" sz="2800" b="1" kern="0" dirty="0" smtClean="0">
                <a:solidFill>
                  <a:schemeClr val="bg1"/>
                </a:solidFill>
                <a:latin typeface="Calibri" pitchFamily="34" charset="0"/>
              </a:rPr>
              <a:t>Many more man-made structu-res scattered across our globe attract countless tourists every year. </a:t>
            </a:r>
            <a:endParaRPr lang="en-US" sz="2800" dirty="0"/>
          </a:p>
        </p:txBody>
      </p:sp>
      <p:pic>
        <p:nvPicPr>
          <p:cNvPr id="10" name="Picture 9" descr="Sydney Opera House.jpg"/>
          <p:cNvPicPr>
            <a:picLocks noChangeAspect="1"/>
          </p:cNvPicPr>
          <p:nvPr/>
        </p:nvPicPr>
        <p:blipFill>
          <a:blip r:embed="rId3" cstate="print"/>
          <a:stretch>
            <a:fillRect/>
          </a:stretch>
        </p:blipFill>
        <p:spPr>
          <a:xfrm>
            <a:off x="455612" y="1144588"/>
            <a:ext cx="3351277" cy="2513458"/>
          </a:xfrm>
          <a:prstGeom prst="rect">
            <a:avLst/>
          </a:prstGeom>
        </p:spPr>
      </p:pic>
      <p:pic>
        <p:nvPicPr>
          <p:cNvPr id="11" name="Picture 10" descr="Eiffel Tower.jpg"/>
          <p:cNvPicPr>
            <a:picLocks noChangeAspect="1"/>
          </p:cNvPicPr>
          <p:nvPr/>
        </p:nvPicPr>
        <p:blipFill>
          <a:blip r:embed="rId4" cstate="print"/>
          <a:stretch>
            <a:fillRect/>
          </a:stretch>
        </p:blipFill>
        <p:spPr>
          <a:xfrm>
            <a:off x="450863" y="3904873"/>
            <a:ext cx="1695182" cy="2257982"/>
          </a:xfrm>
          <a:prstGeom prst="rect">
            <a:avLst/>
          </a:prstGeom>
        </p:spPr>
      </p:pic>
      <p:pic>
        <p:nvPicPr>
          <p:cNvPr id="12" name="Picture 11" descr="Statue of Liberty.jpg"/>
          <p:cNvPicPr>
            <a:picLocks noChangeAspect="1"/>
          </p:cNvPicPr>
          <p:nvPr/>
        </p:nvPicPr>
        <p:blipFill>
          <a:blip r:embed="rId5" cstate="print"/>
          <a:stretch>
            <a:fillRect/>
          </a:stretch>
        </p:blipFill>
        <p:spPr>
          <a:xfrm>
            <a:off x="2221789" y="3926128"/>
            <a:ext cx="1605942" cy="224607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 </a:t>
            </a:r>
            <a:br>
              <a:rPr lang="de-DE" sz="2400" dirty="0" smtClean="0"/>
            </a:br>
            <a:r>
              <a:rPr lang="de-DE" sz="2000" dirty="0" smtClean="0"/>
              <a:t>(The Media)</a:t>
            </a:r>
            <a:endParaRPr lang="de-DE" sz="2400" dirty="0"/>
          </a:p>
        </p:txBody>
      </p:sp>
      <p:sp>
        <p:nvSpPr>
          <p:cNvPr id="379907" name="Rectangle 3"/>
          <p:cNvSpPr>
            <a:spLocks noGrp="1" noChangeArrowheads="1"/>
          </p:cNvSpPr>
          <p:nvPr>
            <p:ph type="body" sz="half" idx="1"/>
          </p:nvPr>
        </p:nvSpPr>
        <p:spPr>
          <a:xfrm>
            <a:off x="0" y="1017634"/>
            <a:ext cx="5943600"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In its print, broadcast and web-based forms the media is a (very) powerful force and shaper of public opinion.  </a:t>
            </a:r>
          </a:p>
          <a:p>
            <a:pPr>
              <a:lnSpc>
                <a:spcPts val="3200"/>
              </a:lnSpc>
              <a:spcAft>
                <a:spcPts val="1200"/>
              </a:spcAft>
              <a:buClr>
                <a:schemeClr val="folHlink"/>
              </a:buClr>
              <a:buNone/>
            </a:pPr>
            <a:r>
              <a:rPr lang="de-DE" sz="2800" b="1" dirty="0" smtClean="0">
                <a:solidFill>
                  <a:schemeClr val="bg1"/>
                </a:solidFill>
                <a:latin typeface="Calibri" pitchFamily="34" charset="0"/>
              </a:rPr>
              <a:t>	Through its reporting on projects, the media on numerous occasions has strongly influenced people‘s perceptions, sometimes in favour of projects and sometimes against them by respectively focussing more on the project‘s positive or negative points. </a:t>
            </a:r>
            <a:endParaRPr lang="de-DE" sz="2800" b="1" dirty="0">
              <a:solidFill>
                <a:schemeClr val="bg1"/>
              </a:solidFill>
              <a:latin typeface="Calibri" pitchFamily="34" charset="0"/>
            </a:endParaRPr>
          </a:p>
        </p:txBody>
      </p:sp>
      <p:sp>
        <p:nvSpPr>
          <p:cNvPr id="7" name="Rounded Rectangle 6"/>
          <p:cNvSpPr/>
          <p:nvPr/>
        </p:nvSpPr>
        <p:spPr>
          <a:xfrm>
            <a:off x="6064897" y="3545633"/>
            <a:ext cx="2612345" cy="2692937"/>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2000"/>
              </a:lnSpc>
            </a:pPr>
            <a:r>
              <a:rPr lang="en-US" b="1" dirty="0" smtClean="0">
                <a:solidFill>
                  <a:srgbClr val="FFFF00"/>
                </a:solidFill>
                <a:latin typeface="Calibri" pitchFamily="34" charset="0"/>
              </a:rPr>
              <a:t>The print media has an economic interest in projects, for e.g., ten-</a:t>
            </a:r>
            <a:r>
              <a:rPr lang="en-US" b="1" dirty="0" err="1" smtClean="0">
                <a:solidFill>
                  <a:srgbClr val="FFFF00"/>
                </a:solidFill>
                <a:latin typeface="Calibri" pitchFamily="34" charset="0"/>
              </a:rPr>
              <a:t>der</a:t>
            </a:r>
            <a:r>
              <a:rPr lang="en-US" b="1" dirty="0" smtClean="0">
                <a:solidFill>
                  <a:srgbClr val="FFFF00"/>
                </a:solidFill>
                <a:latin typeface="Calibri" pitchFamily="34" charset="0"/>
              </a:rPr>
              <a:t> notices, RFPs and job advertisements for needed project staff.  Many newspaper </a:t>
            </a:r>
            <a:r>
              <a:rPr lang="en-US" b="1" dirty="0" err="1" smtClean="0">
                <a:solidFill>
                  <a:srgbClr val="FFFF00"/>
                </a:solidFill>
                <a:latin typeface="Calibri" pitchFamily="34" charset="0"/>
              </a:rPr>
              <a:t>arti-cles</a:t>
            </a:r>
            <a:r>
              <a:rPr lang="en-US" b="1" dirty="0" smtClean="0">
                <a:solidFill>
                  <a:srgbClr val="FFFF00"/>
                </a:solidFill>
                <a:latin typeface="Calibri" pitchFamily="34" charset="0"/>
              </a:rPr>
              <a:t> and news items relate to projects. </a:t>
            </a:r>
          </a:p>
        </p:txBody>
      </p:sp>
      <p:pic>
        <p:nvPicPr>
          <p:cNvPr id="8" name="Picture 7" descr="The News.gif"/>
          <p:cNvPicPr>
            <a:picLocks noChangeAspect="1"/>
          </p:cNvPicPr>
          <p:nvPr/>
        </p:nvPicPr>
        <p:blipFill>
          <a:blip r:embed="rId3" cstate="print"/>
          <a:stretch>
            <a:fillRect/>
          </a:stretch>
        </p:blipFill>
        <p:spPr>
          <a:xfrm>
            <a:off x="6102516" y="1138818"/>
            <a:ext cx="2574249" cy="227626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 </a:t>
            </a:r>
            <a:br>
              <a:rPr lang="de-DE" sz="2400" dirty="0" smtClean="0"/>
            </a:br>
            <a:r>
              <a:rPr lang="de-DE" sz="2000" dirty="0" smtClean="0"/>
              <a:t>(The Media)</a:t>
            </a:r>
            <a:endParaRPr lang="de-DE" sz="2400" dirty="0"/>
          </a:p>
        </p:txBody>
      </p:sp>
      <p:sp>
        <p:nvSpPr>
          <p:cNvPr id="379907" name="Rectangle 3"/>
          <p:cNvSpPr>
            <a:spLocks noGrp="1" noChangeArrowheads="1"/>
          </p:cNvSpPr>
          <p:nvPr>
            <p:ph type="body" sz="half" idx="1"/>
          </p:nvPr>
        </p:nvSpPr>
        <p:spPr>
          <a:xfrm>
            <a:off x="0" y="1017634"/>
            <a:ext cx="5906278"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The first exposure people have to a project in which they are not direct-ly or indirectly involved is normally through the media. </a:t>
            </a:r>
          </a:p>
          <a:p>
            <a:pPr>
              <a:lnSpc>
                <a:spcPts val="3200"/>
              </a:lnSpc>
              <a:spcAft>
                <a:spcPts val="1200"/>
              </a:spcAft>
              <a:buClr>
                <a:schemeClr val="folHlink"/>
              </a:buClr>
              <a:buNone/>
            </a:pPr>
            <a:r>
              <a:rPr lang="de-DE" sz="2800" b="1" dirty="0" smtClean="0">
                <a:solidFill>
                  <a:schemeClr val="bg1"/>
                </a:solidFill>
                <a:latin typeface="Calibri" pitchFamily="34" charset="0"/>
              </a:rPr>
              <a:t>	The exposure may be ‚objective‘ or ‚biased‘ depending, inter alia,  on the ideological underpinnings of the media source. By harnessing media support, Project Owners and Planners/Implementers would put themselves in a better position to manage their stakeholders.   </a:t>
            </a:r>
            <a:endParaRPr lang="de-DE" sz="2800" b="1" dirty="0">
              <a:solidFill>
                <a:schemeClr val="bg1"/>
              </a:solidFill>
              <a:latin typeface="Calibri" pitchFamily="34" charset="0"/>
            </a:endParaRPr>
          </a:p>
        </p:txBody>
      </p:sp>
      <p:pic>
        <p:nvPicPr>
          <p:cNvPr id="9" name="Picture 8" descr="The News.gif"/>
          <p:cNvPicPr>
            <a:picLocks noChangeAspect="1"/>
          </p:cNvPicPr>
          <p:nvPr/>
        </p:nvPicPr>
        <p:blipFill>
          <a:blip r:embed="rId3" cstate="print"/>
          <a:stretch>
            <a:fillRect/>
          </a:stretch>
        </p:blipFill>
        <p:spPr>
          <a:xfrm>
            <a:off x="6102516" y="1138818"/>
            <a:ext cx="2574249" cy="2276265"/>
          </a:xfrm>
          <a:prstGeom prst="rect">
            <a:avLst/>
          </a:prstGeom>
        </p:spPr>
      </p:pic>
      <p:sp>
        <p:nvSpPr>
          <p:cNvPr id="10" name="Rounded Rectangle 9"/>
          <p:cNvSpPr/>
          <p:nvPr/>
        </p:nvSpPr>
        <p:spPr>
          <a:xfrm>
            <a:off x="6064897" y="3545633"/>
            <a:ext cx="2612345" cy="2692937"/>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lnSpc>
                <a:spcPts val="2000"/>
              </a:lnSpc>
            </a:pPr>
            <a:r>
              <a:rPr lang="en-US" b="1" dirty="0" smtClean="0">
                <a:solidFill>
                  <a:srgbClr val="FFFF00"/>
                </a:solidFill>
                <a:latin typeface="Calibri" pitchFamily="34" charset="0"/>
              </a:rPr>
              <a:t>Controversial projects, often draw media attention. Through the reporting (not </a:t>
            </a:r>
            <a:r>
              <a:rPr lang="en-US" b="1" dirty="0" err="1" smtClean="0">
                <a:solidFill>
                  <a:srgbClr val="FFFF00"/>
                </a:solidFill>
                <a:latin typeface="Calibri" pitchFamily="34" charset="0"/>
              </a:rPr>
              <a:t>neces-sarily</a:t>
            </a:r>
            <a:r>
              <a:rPr lang="en-US" b="1" dirty="0" smtClean="0">
                <a:solidFill>
                  <a:srgbClr val="FFFF00"/>
                </a:solidFill>
                <a:latin typeface="Calibri" pitchFamily="34" charset="0"/>
              </a:rPr>
              <a:t> accurate) many people draw their own conclusions about the project’s desirability/ undesirability. </a:t>
            </a:r>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6"/>
          <p:cNvSpPr>
            <a:spLocks noGrp="1" noChangeArrowheads="1"/>
          </p:cNvSpPr>
          <p:nvPr>
            <p:ph type="title"/>
          </p:nvPr>
        </p:nvSpPr>
        <p:spPr>
          <a:xfrm>
            <a:off x="38100" y="0"/>
            <a:ext cx="9043988" cy="1143000"/>
          </a:xfrm>
          <a:noFill/>
        </p:spPr>
        <p:txBody>
          <a:bodyPr/>
          <a:lstStyle/>
          <a:p>
            <a:pPr eaLnBrk="1" hangingPunct="1"/>
            <a:r>
              <a:rPr lang="de-DE" sz="2400" dirty="0" smtClean="0"/>
              <a:t>TV Documentaries on Major Projects</a:t>
            </a:r>
          </a:p>
        </p:txBody>
      </p:sp>
      <p:sp>
        <p:nvSpPr>
          <p:cNvPr id="60419" name="Rectangle 3"/>
          <p:cNvSpPr>
            <a:spLocks noGrp="1" noChangeArrowheads="1"/>
          </p:cNvSpPr>
          <p:nvPr>
            <p:ph idx="1"/>
          </p:nvPr>
        </p:nvSpPr>
        <p:spPr>
          <a:xfrm>
            <a:off x="439537" y="1132584"/>
            <a:ext cx="8217833" cy="5039616"/>
          </a:xfrm>
        </p:spPr>
        <p:txBody>
          <a:bodyPr/>
          <a:lstStyle/>
          <a:p>
            <a:pPr algn="ctr" eaLnBrk="1" hangingPunct="1">
              <a:lnSpc>
                <a:spcPts val="4000"/>
              </a:lnSpc>
              <a:buFontTx/>
              <a:buNone/>
            </a:pPr>
            <a:r>
              <a:rPr lang="de-DE" sz="3200" b="1" dirty="0" smtClean="0">
                <a:solidFill>
                  <a:schemeClr val="bg1"/>
                </a:solidFill>
                <a:latin typeface="Calibri" pitchFamily="34" charset="0"/>
              </a:rPr>
              <a:t>A number of interesting and insightful television documentary series have been filmed about large and complex projects in construction and engineering which have been undertaken across the globe. </a:t>
            </a:r>
          </a:p>
          <a:p>
            <a:pPr algn="ctr" eaLnBrk="1" hangingPunct="1">
              <a:lnSpc>
                <a:spcPts val="4000"/>
              </a:lnSpc>
              <a:buFontTx/>
              <a:buNone/>
            </a:pPr>
            <a:endParaRPr lang="de-DE" sz="3200" b="1" dirty="0" smtClean="0">
              <a:solidFill>
                <a:schemeClr val="bg1"/>
              </a:solidFill>
              <a:latin typeface="Calibri" pitchFamily="34" charset="0"/>
            </a:endParaRPr>
          </a:p>
          <a:p>
            <a:pPr algn="ctr" eaLnBrk="1" hangingPunct="1">
              <a:lnSpc>
                <a:spcPts val="4000"/>
              </a:lnSpc>
              <a:buFontTx/>
              <a:buNone/>
            </a:pPr>
            <a:r>
              <a:rPr lang="de-DE" sz="3200" b="1" dirty="0" smtClean="0">
                <a:solidFill>
                  <a:schemeClr val="bg1"/>
                </a:solidFill>
                <a:latin typeface="Calibri" pitchFamily="34" charset="0"/>
              </a:rPr>
              <a:t>These can be viewed on popular cable educational television channels such as National Geographic, Discovery and History.</a:t>
            </a:r>
          </a:p>
          <a:p>
            <a:pPr algn="ctr" eaLnBrk="1" hangingPunct="1">
              <a:lnSpc>
                <a:spcPts val="4000"/>
              </a:lnSpc>
              <a:buFontTx/>
              <a:buNone/>
            </a:pPr>
            <a:endParaRPr lang="de-DE" sz="3600" b="1" dirty="0" smtClean="0">
              <a:solidFill>
                <a:schemeClr val="bg1"/>
              </a:solidFill>
              <a:latin typeface="Calibri" pitchFamily="34" charset="0"/>
            </a:endParaRPr>
          </a:p>
          <a:p>
            <a:pPr algn="ctr" eaLnBrk="1" hangingPunct="1">
              <a:lnSpc>
                <a:spcPts val="4000"/>
              </a:lnSpc>
              <a:buFontTx/>
              <a:buNone/>
            </a:pPr>
            <a:endParaRPr lang="de-DE" sz="4000" b="1" dirty="0" smtClean="0">
              <a:solidFill>
                <a:schemeClr val="bg1"/>
              </a:solidFill>
              <a:latin typeface="Calibri" pitchFamily="34" charset="0"/>
            </a:endParaRPr>
          </a:p>
          <a:p>
            <a:pPr algn="ctr" eaLnBrk="1" hangingPunct="1">
              <a:lnSpc>
                <a:spcPts val="4000"/>
              </a:lnSpc>
              <a:buFontTx/>
              <a:buNone/>
            </a:pPr>
            <a:endParaRPr lang="de-DE" sz="4000" b="1" dirty="0" smtClean="0">
              <a:solidFill>
                <a:schemeClr val="bg1"/>
              </a:solidFill>
              <a:latin typeface="Calibri" pitchFamily="34" charset="0"/>
            </a:endParaRPr>
          </a:p>
          <a:p>
            <a:pPr algn="ctr" eaLnBrk="1" hangingPunct="1">
              <a:lnSpc>
                <a:spcPts val="4000"/>
              </a:lnSpc>
              <a:buFontTx/>
              <a:buNone/>
            </a:pPr>
            <a:endParaRPr lang="de-DE" sz="4000" b="1" dirty="0" smtClean="0">
              <a:solidFill>
                <a:schemeClr val="bg1"/>
              </a:solidFill>
              <a:latin typeface="Calibri" pitchFamily="34" charset="0"/>
            </a:endParaRPr>
          </a:p>
          <a:p>
            <a:pPr algn="ctr" eaLnBrk="1" hangingPunct="1">
              <a:lnSpc>
                <a:spcPts val="4000"/>
              </a:lnSpc>
              <a:buFontTx/>
              <a:buNone/>
            </a:pPr>
            <a:endParaRPr lang="de-DE" sz="4000" b="1"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158799" y="1124713"/>
            <a:ext cx="4522244" cy="4891088"/>
          </a:xfrm>
          <a:noFill/>
          <a:ln w="9525">
            <a:noFill/>
            <a:miter lim="800000"/>
            <a:headEnd/>
            <a:tailEnd/>
          </a:ln>
        </p:spPr>
        <p:txBody>
          <a:bodyPr vert="horz" wrap="square" lIns="91440" tIns="45720" rIns="91440" bIns="45720" numCol="1" anchor="t" anchorCtr="0" compatLnSpc="1">
            <a:prstTxWarp prst="textNoShape">
              <a:avLst/>
            </a:prstTxWarp>
          </a:bodyPr>
          <a:lstStyle/>
          <a:p>
            <a:pPr eaLnBrk="1" hangingPunct="1">
              <a:lnSpc>
                <a:spcPts val="3000"/>
              </a:lnSpc>
              <a:buNone/>
            </a:pPr>
            <a:r>
              <a:rPr lang="en-US" sz="3000" b="1" dirty="0" smtClean="0">
                <a:solidFill>
                  <a:schemeClr val="bg1"/>
                </a:solidFill>
                <a:latin typeface="Calibri" pitchFamily="34" charset="0"/>
              </a:rPr>
              <a:t>	More than fifty episodes of the documentary series </a:t>
            </a:r>
            <a:r>
              <a:rPr lang="en-US" sz="3000" b="1" i="1" dirty="0" smtClean="0">
                <a:solidFill>
                  <a:schemeClr val="bg1"/>
                </a:solidFill>
                <a:latin typeface="Calibri" pitchFamily="34" charset="0"/>
              </a:rPr>
              <a:t>Megastructures </a:t>
            </a:r>
            <a:r>
              <a:rPr lang="en-US" sz="3000" b="1" dirty="0" smtClean="0">
                <a:solidFill>
                  <a:schemeClr val="bg1"/>
                </a:solidFill>
                <a:latin typeface="Calibri" pitchFamily="34" charset="0"/>
              </a:rPr>
              <a:t>have been produced and broadcasted since 2004 by National Geographic, Channel Five (UK) and France 5 (France).</a:t>
            </a:r>
          </a:p>
          <a:p>
            <a:pPr eaLnBrk="1" hangingPunct="1">
              <a:lnSpc>
                <a:spcPts val="3000"/>
              </a:lnSpc>
              <a:buNone/>
            </a:pPr>
            <a:endParaRPr lang="en-US" sz="3000" b="1" dirty="0" smtClean="0">
              <a:solidFill>
                <a:schemeClr val="bg1"/>
              </a:solidFill>
              <a:latin typeface="Calibri" pitchFamily="34" charset="0"/>
            </a:endParaRPr>
          </a:p>
          <a:p>
            <a:pPr eaLnBrk="1" hangingPunct="1">
              <a:lnSpc>
                <a:spcPts val="3000"/>
              </a:lnSpc>
              <a:buNone/>
            </a:pPr>
            <a:r>
              <a:rPr lang="en-US" sz="3000" b="1" dirty="0" smtClean="0">
                <a:solidFill>
                  <a:schemeClr val="bg1"/>
                </a:solidFill>
                <a:latin typeface="Calibri" pitchFamily="34" charset="0"/>
              </a:rPr>
              <a:t>	Click on the two images for further information.</a:t>
            </a:r>
          </a:p>
          <a:p>
            <a:pPr eaLnBrk="1" hangingPunct="1">
              <a:lnSpc>
                <a:spcPts val="3000"/>
              </a:lnSpc>
              <a:buNone/>
            </a:pPr>
            <a:endParaRPr lang="en-US" sz="3000" b="1" dirty="0" smtClean="0">
              <a:solidFill>
                <a:schemeClr val="bg1"/>
              </a:solidFill>
              <a:latin typeface="Calibri" pitchFamily="34" charset="0"/>
            </a:endParaRPr>
          </a:p>
          <a:p>
            <a:pPr eaLnBrk="1" hangingPunct="1">
              <a:lnSpc>
                <a:spcPts val="3000"/>
              </a:lnSpc>
              <a:buNone/>
            </a:pPr>
            <a:endParaRPr lang="en-US" sz="3000" b="1" dirty="0">
              <a:solidFill>
                <a:schemeClr val="bg1"/>
              </a:solidFill>
              <a:latin typeface="Calibri" pitchFamily="34" charset="0"/>
            </a:endParaRPr>
          </a:p>
        </p:txBody>
      </p:sp>
      <p:sp>
        <p:nvSpPr>
          <p:cNvPr id="5" name="Title 1"/>
          <p:cNvSpPr>
            <a:spLocks noGrp="1"/>
          </p:cNvSpPr>
          <p:nvPr>
            <p:ph type="title"/>
          </p:nvPr>
        </p:nvSpPr>
        <p:spPr>
          <a:xfrm>
            <a:off x="457200" y="0"/>
            <a:ext cx="8229600" cy="1143000"/>
          </a:xfrm>
        </p:spPr>
        <p:txBody>
          <a:bodyPr/>
          <a:lstStyle/>
          <a:p>
            <a:r>
              <a:rPr lang="en-US" sz="2400" dirty="0" smtClean="0"/>
              <a:t>TV Documentary Series: Megastructures</a:t>
            </a:r>
            <a:endParaRPr lang="en-US" sz="2400" dirty="0"/>
          </a:p>
        </p:txBody>
      </p:sp>
      <p:pic>
        <p:nvPicPr>
          <p:cNvPr id="6" name="Picture 5" descr="Megastructures.jpg">
            <a:hlinkClick r:id="rId2"/>
          </p:cNvPr>
          <p:cNvPicPr>
            <a:picLocks noChangeAspect="1"/>
          </p:cNvPicPr>
          <p:nvPr/>
        </p:nvPicPr>
        <p:blipFill>
          <a:blip r:embed="rId3" cstate="print"/>
          <a:stretch>
            <a:fillRect/>
          </a:stretch>
        </p:blipFill>
        <p:spPr>
          <a:xfrm>
            <a:off x="934916" y="1271364"/>
            <a:ext cx="2667000" cy="1783080"/>
          </a:xfrm>
          <a:prstGeom prst="rect">
            <a:avLst/>
          </a:prstGeom>
        </p:spPr>
      </p:pic>
      <p:pic>
        <p:nvPicPr>
          <p:cNvPr id="1026" name="Picture 2">
            <a:hlinkClick r:id="rId4"/>
          </p:cNvPr>
          <p:cNvPicPr>
            <a:picLocks noChangeAspect="1" noChangeArrowheads="1"/>
          </p:cNvPicPr>
          <p:nvPr/>
        </p:nvPicPr>
        <p:blipFill>
          <a:blip r:embed="rId5" cstate="print"/>
          <a:srcRect l="35319" t="9770" r="23266" b="34804"/>
          <a:stretch>
            <a:fillRect/>
          </a:stretch>
        </p:blipFill>
        <p:spPr bwMode="auto">
          <a:xfrm>
            <a:off x="937269" y="3358924"/>
            <a:ext cx="2692958" cy="2703007"/>
          </a:xfrm>
          <a:prstGeom prst="rect">
            <a:avLst/>
          </a:prstGeom>
          <a:noFill/>
          <a:ln w="9525">
            <a:noFill/>
            <a:miter lim="800000"/>
            <a:headEnd/>
            <a:tailEnd/>
          </a:ln>
          <a:effectLst/>
        </p:spPr>
      </p:pic>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235076"/>
            <a:ext cx="4038600" cy="4891088"/>
          </a:xfrm>
          <a:noFill/>
          <a:ln w="9525">
            <a:noFill/>
            <a:miter lim="800000"/>
            <a:headEnd/>
            <a:tailEnd/>
          </a:ln>
        </p:spPr>
        <p:txBody>
          <a:bodyPr vert="horz" wrap="square" lIns="91440" tIns="45720" rIns="91440" bIns="45720" numCol="1" anchor="t" anchorCtr="0" compatLnSpc="1">
            <a:prstTxWarp prst="textNoShape">
              <a:avLst/>
            </a:prstTxWarp>
          </a:bodyPr>
          <a:lstStyle/>
          <a:p>
            <a:pPr eaLnBrk="1" hangingPunct="1">
              <a:lnSpc>
                <a:spcPts val="3000"/>
              </a:lnSpc>
              <a:buNone/>
            </a:pPr>
            <a:r>
              <a:rPr lang="en-US" sz="3000" b="1" dirty="0" smtClean="0">
                <a:solidFill>
                  <a:schemeClr val="bg1"/>
                </a:solidFill>
                <a:latin typeface="Calibri" pitchFamily="34" charset="0"/>
              </a:rPr>
              <a:t>	</a:t>
            </a:r>
            <a:r>
              <a:rPr lang="en-US" sz="3000" b="1" i="1" dirty="0" smtClean="0">
                <a:solidFill>
                  <a:schemeClr val="bg1"/>
                </a:solidFill>
                <a:latin typeface="Calibri" pitchFamily="34" charset="0"/>
              </a:rPr>
              <a:t>Extreme Engineering </a:t>
            </a:r>
            <a:r>
              <a:rPr lang="en-US" sz="3000" b="1" dirty="0" smtClean="0">
                <a:solidFill>
                  <a:schemeClr val="bg1"/>
                </a:solidFill>
                <a:latin typeface="Calibri" pitchFamily="34" charset="0"/>
              </a:rPr>
              <a:t>is a television docu-mentary series broad-cast by the Discovery Channel and the Science Channel. It has aired six seasons. </a:t>
            </a:r>
          </a:p>
          <a:p>
            <a:pPr eaLnBrk="1" hangingPunct="1">
              <a:lnSpc>
                <a:spcPts val="3000"/>
              </a:lnSpc>
              <a:buNone/>
            </a:pPr>
            <a:endParaRPr lang="en-US" sz="3000" b="1" dirty="0" smtClean="0">
              <a:solidFill>
                <a:schemeClr val="bg1"/>
              </a:solidFill>
              <a:latin typeface="Calibri" pitchFamily="34" charset="0"/>
            </a:endParaRPr>
          </a:p>
          <a:p>
            <a:pPr eaLnBrk="1" hangingPunct="1">
              <a:lnSpc>
                <a:spcPts val="3000"/>
              </a:lnSpc>
              <a:buNone/>
            </a:pPr>
            <a:r>
              <a:rPr lang="en-US" sz="3000" b="1" dirty="0" smtClean="0">
                <a:solidFill>
                  <a:schemeClr val="bg1"/>
                </a:solidFill>
                <a:latin typeface="Calibri" pitchFamily="34" charset="0"/>
              </a:rPr>
              <a:t>	Click on the top image and the top left image for further information.</a:t>
            </a:r>
            <a:endParaRPr lang="en-US" sz="3000" b="1" dirty="0">
              <a:solidFill>
                <a:schemeClr val="bg1"/>
              </a:solidFill>
              <a:latin typeface="Calibri" pitchFamily="34" charset="0"/>
            </a:endParaRPr>
          </a:p>
        </p:txBody>
      </p:sp>
      <p:sp>
        <p:nvSpPr>
          <p:cNvPr id="5" name="Title 1"/>
          <p:cNvSpPr>
            <a:spLocks noGrp="1"/>
          </p:cNvSpPr>
          <p:nvPr>
            <p:ph type="title"/>
          </p:nvPr>
        </p:nvSpPr>
        <p:spPr>
          <a:xfrm>
            <a:off x="457200" y="0"/>
            <a:ext cx="8229600" cy="1143000"/>
          </a:xfrm>
        </p:spPr>
        <p:txBody>
          <a:bodyPr/>
          <a:lstStyle/>
          <a:p>
            <a:r>
              <a:rPr lang="en-US" sz="2400" dirty="0" smtClean="0"/>
              <a:t>TV Documentary Series: Extreme Engineering</a:t>
            </a:r>
            <a:endParaRPr lang="en-US" sz="2400" dirty="0"/>
          </a:p>
        </p:txBody>
      </p:sp>
      <p:pic>
        <p:nvPicPr>
          <p:cNvPr id="12" name="Picture 11" descr="Extreme Engineering 1.jpg"/>
          <p:cNvPicPr>
            <a:picLocks noChangeAspect="1"/>
          </p:cNvPicPr>
          <p:nvPr/>
        </p:nvPicPr>
        <p:blipFill>
          <a:blip r:embed="rId3" cstate="print"/>
          <a:stretch>
            <a:fillRect/>
          </a:stretch>
        </p:blipFill>
        <p:spPr>
          <a:xfrm>
            <a:off x="3432335" y="3819631"/>
            <a:ext cx="1120615" cy="1120615"/>
          </a:xfrm>
          <a:prstGeom prst="rect">
            <a:avLst/>
          </a:prstGeom>
        </p:spPr>
      </p:pic>
      <p:pic>
        <p:nvPicPr>
          <p:cNvPr id="13" name="Picture 12" descr="Extreme Engineering 2.jpg"/>
          <p:cNvPicPr>
            <a:picLocks noChangeAspect="1"/>
          </p:cNvPicPr>
          <p:nvPr/>
        </p:nvPicPr>
        <p:blipFill>
          <a:blip r:embed="rId4" cstate="print"/>
          <a:stretch>
            <a:fillRect/>
          </a:stretch>
        </p:blipFill>
        <p:spPr>
          <a:xfrm>
            <a:off x="1945562" y="3819631"/>
            <a:ext cx="1120615" cy="1120615"/>
          </a:xfrm>
          <a:prstGeom prst="rect">
            <a:avLst/>
          </a:prstGeom>
        </p:spPr>
      </p:pic>
      <p:pic>
        <p:nvPicPr>
          <p:cNvPr id="14" name="Picture 13" descr="Extreme Engineering 3.jpg"/>
          <p:cNvPicPr>
            <a:picLocks noChangeAspect="1"/>
          </p:cNvPicPr>
          <p:nvPr/>
        </p:nvPicPr>
        <p:blipFill>
          <a:blip r:embed="rId5" cstate="print"/>
          <a:stretch>
            <a:fillRect/>
          </a:stretch>
        </p:blipFill>
        <p:spPr>
          <a:xfrm>
            <a:off x="458788" y="5111910"/>
            <a:ext cx="1120615" cy="1120615"/>
          </a:xfrm>
          <a:prstGeom prst="rect">
            <a:avLst/>
          </a:prstGeom>
        </p:spPr>
      </p:pic>
      <p:pic>
        <p:nvPicPr>
          <p:cNvPr id="15" name="Picture 14" descr="Extreme Engineering 4.jpg"/>
          <p:cNvPicPr>
            <a:picLocks noChangeAspect="1"/>
          </p:cNvPicPr>
          <p:nvPr/>
        </p:nvPicPr>
        <p:blipFill>
          <a:blip r:embed="rId6" cstate="print"/>
          <a:stretch>
            <a:fillRect/>
          </a:stretch>
        </p:blipFill>
        <p:spPr>
          <a:xfrm>
            <a:off x="3432335" y="5111910"/>
            <a:ext cx="1120615" cy="1120615"/>
          </a:xfrm>
          <a:prstGeom prst="rect">
            <a:avLst/>
          </a:prstGeom>
        </p:spPr>
      </p:pic>
      <p:pic>
        <p:nvPicPr>
          <p:cNvPr id="16" name="Picture 15" descr="Extreme Engineering 5.jpg">
            <a:hlinkClick r:id="rId7"/>
          </p:cNvPr>
          <p:cNvPicPr>
            <a:picLocks noChangeAspect="1"/>
          </p:cNvPicPr>
          <p:nvPr/>
        </p:nvPicPr>
        <p:blipFill>
          <a:blip r:embed="rId8" cstate="print"/>
          <a:stretch>
            <a:fillRect/>
          </a:stretch>
        </p:blipFill>
        <p:spPr>
          <a:xfrm>
            <a:off x="458788" y="3819631"/>
            <a:ext cx="1120615" cy="1120615"/>
          </a:xfrm>
          <a:prstGeom prst="rect">
            <a:avLst/>
          </a:prstGeom>
        </p:spPr>
      </p:pic>
      <p:pic>
        <p:nvPicPr>
          <p:cNvPr id="17" name="Picture 16" descr="Extreme Engineering 6.jpg"/>
          <p:cNvPicPr>
            <a:picLocks noChangeAspect="1"/>
          </p:cNvPicPr>
          <p:nvPr/>
        </p:nvPicPr>
        <p:blipFill>
          <a:blip r:embed="rId9" cstate="print"/>
          <a:stretch>
            <a:fillRect/>
          </a:stretch>
        </p:blipFill>
        <p:spPr>
          <a:xfrm>
            <a:off x="1945562" y="5111910"/>
            <a:ext cx="1120615" cy="1120615"/>
          </a:xfrm>
          <a:prstGeom prst="rect">
            <a:avLst/>
          </a:prstGeom>
        </p:spPr>
      </p:pic>
      <p:pic>
        <p:nvPicPr>
          <p:cNvPr id="19" name="Picture 2">
            <a:hlinkClick r:id="rId10"/>
          </p:cNvPr>
          <p:cNvPicPr>
            <a:picLocks noChangeAspect="1" noChangeArrowheads="1"/>
          </p:cNvPicPr>
          <p:nvPr/>
        </p:nvPicPr>
        <p:blipFill>
          <a:blip r:embed="rId11" cstate="print"/>
          <a:srcRect l="23756" t="47999" r="31331" b="13308"/>
          <a:stretch>
            <a:fillRect/>
          </a:stretch>
        </p:blipFill>
        <p:spPr bwMode="auto">
          <a:xfrm>
            <a:off x="600682" y="1235075"/>
            <a:ext cx="3734840" cy="2413140"/>
          </a:xfrm>
          <a:prstGeom prst="rect">
            <a:avLst/>
          </a:prstGeom>
          <a:noFill/>
          <a:ln w="9525">
            <a:noFill/>
            <a:miter lim="800000"/>
            <a:headEnd/>
            <a:tailEnd/>
          </a:ln>
          <a:effectLst/>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337050" y="1235075"/>
            <a:ext cx="4348163" cy="4891088"/>
          </a:xfrm>
          <a:noFill/>
          <a:ln w="9525">
            <a:noFill/>
            <a:miter lim="800000"/>
            <a:headEnd/>
            <a:tailEnd/>
          </a:ln>
        </p:spPr>
        <p:txBody>
          <a:bodyPr vert="horz" wrap="square" lIns="91440" tIns="45720" rIns="91440" bIns="45720" numCol="1" anchor="t" anchorCtr="0" compatLnSpc="1">
            <a:prstTxWarp prst="textNoShape">
              <a:avLst/>
            </a:prstTxWarp>
          </a:bodyPr>
          <a:lstStyle/>
          <a:p>
            <a:pPr eaLnBrk="1" hangingPunct="1">
              <a:lnSpc>
                <a:spcPts val="3000"/>
              </a:lnSpc>
              <a:buNone/>
            </a:pPr>
            <a:r>
              <a:rPr lang="en-US" sz="3000" b="1" dirty="0" smtClean="0">
                <a:solidFill>
                  <a:schemeClr val="bg1"/>
                </a:solidFill>
                <a:latin typeface="Calibri" pitchFamily="34" charset="0"/>
              </a:rPr>
              <a:t>	Modern Marvels is a TV documentary series shown on the History Channel. </a:t>
            </a:r>
          </a:p>
          <a:p>
            <a:pPr eaLnBrk="1" hangingPunct="1">
              <a:lnSpc>
                <a:spcPts val="3000"/>
              </a:lnSpc>
              <a:buNone/>
            </a:pPr>
            <a:r>
              <a:rPr lang="en-US" sz="3000" b="1" dirty="0" smtClean="0">
                <a:solidFill>
                  <a:schemeClr val="bg1"/>
                </a:solidFill>
                <a:latin typeface="Calibri" pitchFamily="34" charset="0"/>
              </a:rPr>
              <a:t>	Over 520 episodes have been produced of this series which was first broadcast in Jan. 1995. </a:t>
            </a:r>
          </a:p>
          <a:p>
            <a:pPr eaLnBrk="1" hangingPunct="1">
              <a:lnSpc>
                <a:spcPts val="3000"/>
              </a:lnSpc>
              <a:buNone/>
            </a:pPr>
            <a:r>
              <a:rPr lang="en-US" sz="3000" b="1" dirty="0" smtClean="0">
                <a:solidFill>
                  <a:schemeClr val="bg1"/>
                </a:solidFill>
                <a:latin typeface="Calibri" pitchFamily="34" charset="0"/>
              </a:rPr>
              <a:t>	Click on the top image and the image on the bottom right for more information. </a:t>
            </a:r>
            <a:endParaRPr lang="en-US" sz="3000" b="1" dirty="0">
              <a:solidFill>
                <a:schemeClr val="bg1"/>
              </a:solidFill>
              <a:latin typeface="Calibri" pitchFamily="34" charset="0"/>
            </a:endParaRPr>
          </a:p>
        </p:txBody>
      </p:sp>
      <p:sp>
        <p:nvSpPr>
          <p:cNvPr id="5" name="Title 1"/>
          <p:cNvSpPr>
            <a:spLocks noGrp="1"/>
          </p:cNvSpPr>
          <p:nvPr>
            <p:ph type="title"/>
          </p:nvPr>
        </p:nvSpPr>
        <p:spPr>
          <a:xfrm>
            <a:off x="457200" y="0"/>
            <a:ext cx="8229600" cy="1143000"/>
          </a:xfrm>
        </p:spPr>
        <p:txBody>
          <a:bodyPr/>
          <a:lstStyle/>
          <a:p>
            <a:r>
              <a:rPr lang="en-US" sz="2400" dirty="0" smtClean="0"/>
              <a:t>TV Documentary Series: Modern Marvels</a:t>
            </a:r>
            <a:endParaRPr lang="en-US" sz="2400" dirty="0"/>
          </a:p>
        </p:txBody>
      </p:sp>
      <p:pic>
        <p:nvPicPr>
          <p:cNvPr id="11" name="Picture 10" descr="Modern Marvels Main Image.jpg">
            <a:hlinkClick r:id="rId2"/>
          </p:cNvPr>
          <p:cNvPicPr>
            <a:picLocks noChangeAspect="1"/>
          </p:cNvPicPr>
          <p:nvPr/>
        </p:nvPicPr>
        <p:blipFill>
          <a:blip r:embed="rId3" cstate="print"/>
          <a:stretch>
            <a:fillRect/>
          </a:stretch>
        </p:blipFill>
        <p:spPr>
          <a:xfrm>
            <a:off x="458788" y="1235075"/>
            <a:ext cx="3810000" cy="2857500"/>
          </a:xfrm>
          <a:prstGeom prst="rect">
            <a:avLst/>
          </a:prstGeom>
        </p:spPr>
      </p:pic>
      <p:pic>
        <p:nvPicPr>
          <p:cNvPr id="18" name="Picture 17" descr="Modern Marvels 5.jpg"/>
          <p:cNvPicPr>
            <a:picLocks noChangeAspect="1"/>
          </p:cNvPicPr>
          <p:nvPr/>
        </p:nvPicPr>
        <p:blipFill>
          <a:blip r:embed="rId4" cstate="print"/>
          <a:srcRect l="12110" r="2687"/>
          <a:stretch>
            <a:fillRect/>
          </a:stretch>
        </p:blipFill>
        <p:spPr>
          <a:xfrm>
            <a:off x="455166" y="5261548"/>
            <a:ext cx="827302" cy="970977"/>
          </a:xfrm>
          <a:prstGeom prst="rect">
            <a:avLst/>
          </a:prstGeom>
        </p:spPr>
      </p:pic>
      <p:pic>
        <p:nvPicPr>
          <p:cNvPr id="20" name="Picture 19" descr="ModernMarvels 4.jpg"/>
          <p:cNvPicPr>
            <a:picLocks noChangeAspect="1"/>
          </p:cNvPicPr>
          <p:nvPr/>
        </p:nvPicPr>
        <p:blipFill>
          <a:blip r:embed="rId5" cstate="print"/>
          <a:srcRect l="12946" r="7531"/>
          <a:stretch>
            <a:fillRect/>
          </a:stretch>
        </p:blipFill>
        <p:spPr>
          <a:xfrm>
            <a:off x="1356471" y="5261548"/>
            <a:ext cx="772149" cy="970977"/>
          </a:xfrm>
          <a:prstGeom prst="rect">
            <a:avLst/>
          </a:prstGeom>
        </p:spPr>
      </p:pic>
      <p:pic>
        <p:nvPicPr>
          <p:cNvPr id="21" name="Picture 20" descr="Modern Marvels 1.jpg">
            <a:hlinkClick r:id="rId6"/>
          </p:cNvPr>
          <p:cNvPicPr>
            <a:picLocks noChangeAspect="1"/>
          </p:cNvPicPr>
          <p:nvPr/>
        </p:nvPicPr>
        <p:blipFill>
          <a:blip r:embed="rId7" cstate="print"/>
          <a:stretch>
            <a:fillRect/>
          </a:stretch>
        </p:blipFill>
        <p:spPr>
          <a:xfrm>
            <a:off x="2304239" y="4272564"/>
            <a:ext cx="1959961" cy="1959961"/>
          </a:xfrm>
          <a:prstGeom prst="rect">
            <a:avLst/>
          </a:prstGeom>
        </p:spPr>
      </p:pic>
      <p:pic>
        <p:nvPicPr>
          <p:cNvPr id="23" name="Picture 22" descr="Modern Marvels 3.jpg"/>
          <p:cNvPicPr>
            <a:picLocks noChangeAspect="1"/>
          </p:cNvPicPr>
          <p:nvPr/>
        </p:nvPicPr>
        <p:blipFill>
          <a:blip r:embed="rId8" cstate="print"/>
          <a:srcRect r="11108"/>
          <a:stretch>
            <a:fillRect/>
          </a:stretch>
        </p:blipFill>
        <p:spPr>
          <a:xfrm>
            <a:off x="1355770" y="4225491"/>
            <a:ext cx="772850" cy="904774"/>
          </a:xfrm>
          <a:prstGeom prst="rect">
            <a:avLst/>
          </a:prstGeom>
        </p:spPr>
      </p:pic>
      <p:pic>
        <p:nvPicPr>
          <p:cNvPr id="24" name="Picture 23" descr="Modern Marvels 2.jpg"/>
          <p:cNvPicPr>
            <a:picLocks noChangeAspect="1"/>
          </p:cNvPicPr>
          <p:nvPr/>
        </p:nvPicPr>
        <p:blipFill>
          <a:blip r:embed="rId9" cstate="print"/>
          <a:srcRect l="7760" r="3405"/>
          <a:stretch>
            <a:fillRect/>
          </a:stretch>
        </p:blipFill>
        <p:spPr>
          <a:xfrm>
            <a:off x="455166" y="4210486"/>
            <a:ext cx="826718" cy="93061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Secondary Stakeholders</a:t>
            </a:r>
            <a:br>
              <a:rPr lang="de-DE" sz="2400" dirty="0" smtClean="0"/>
            </a:br>
            <a:r>
              <a:rPr lang="de-DE" sz="2000" dirty="0" smtClean="0"/>
              <a:t>(Academia and Research)</a:t>
            </a:r>
            <a:endParaRPr lang="de-DE" sz="2400" dirty="0"/>
          </a:p>
        </p:txBody>
      </p:sp>
      <p:sp>
        <p:nvSpPr>
          <p:cNvPr id="379907" name="Rectangle 3"/>
          <p:cNvSpPr>
            <a:spLocks noGrp="1" noChangeArrowheads="1"/>
          </p:cNvSpPr>
          <p:nvPr>
            <p:ph type="body" sz="half" idx="1"/>
          </p:nvPr>
        </p:nvSpPr>
        <p:spPr>
          <a:xfrm>
            <a:off x="0" y="1017634"/>
            <a:ext cx="5924939" cy="515456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Interest among teachers and resear-chers in projects stems primarily  from the valuable information com-pleted and on-going projects yield and which can be used in the class-room environment and for research projects.</a:t>
            </a:r>
          </a:p>
          <a:p>
            <a:pPr>
              <a:lnSpc>
                <a:spcPts val="3200"/>
              </a:lnSpc>
              <a:spcAft>
                <a:spcPts val="1200"/>
              </a:spcAft>
              <a:buClr>
                <a:schemeClr val="folHlink"/>
              </a:buClr>
              <a:buNone/>
            </a:pPr>
            <a:r>
              <a:rPr lang="de-DE" sz="2800" b="1" dirty="0" smtClean="0">
                <a:solidFill>
                  <a:schemeClr val="bg1"/>
                </a:solidFill>
                <a:latin typeface="Calibri" pitchFamily="34" charset="0"/>
              </a:rPr>
              <a:t>	For example, a project management teacher‘s or researcher‘s focus of interest may be the communication processes and tools used in large road construction projects. </a:t>
            </a:r>
            <a:endParaRPr lang="de-DE" sz="2800" b="1" dirty="0">
              <a:solidFill>
                <a:schemeClr val="bg1"/>
              </a:solidFill>
              <a:latin typeface="Calibri" pitchFamily="34" charset="0"/>
            </a:endParaRPr>
          </a:p>
        </p:txBody>
      </p:sp>
      <p:sp>
        <p:nvSpPr>
          <p:cNvPr id="7" name="Rounded Rectangle 6"/>
          <p:cNvSpPr/>
          <p:nvPr/>
        </p:nvSpPr>
        <p:spPr>
          <a:xfrm>
            <a:off x="5943598" y="3676261"/>
            <a:ext cx="2746377" cy="2487660"/>
          </a:xfrm>
          <a:prstGeom prst="roundRect">
            <a:avLst/>
          </a:prstGeom>
          <a:solidFill>
            <a:schemeClr val="accent1">
              <a:lumMod val="25000"/>
            </a:schemeClr>
          </a:solidFill>
          <a:ln>
            <a:solidFill>
              <a:srgbClr val="FFC000"/>
            </a:solidFill>
          </a:ln>
        </p:spPr>
        <p:style>
          <a:lnRef idx="3">
            <a:schemeClr val="lt1"/>
          </a:lnRef>
          <a:fillRef idx="1">
            <a:schemeClr val="accent6"/>
          </a:fillRef>
          <a:effectRef idx="1">
            <a:schemeClr val="accent6"/>
          </a:effectRef>
          <a:fontRef idx="minor">
            <a:schemeClr val="lt1"/>
          </a:fontRef>
        </p:style>
        <p:txBody>
          <a:bodyPr rtlCol="0" anchor="t" anchorCtr="0"/>
          <a:lstStyle/>
          <a:p>
            <a:pPr algn="ctr"/>
            <a:r>
              <a:rPr lang="en-US" b="1" dirty="0" smtClean="0">
                <a:solidFill>
                  <a:srgbClr val="FFFF00"/>
                </a:solidFill>
                <a:latin typeface="Calibri" pitchFamily="34" charset="0"/>
              </a:rPr>
              <a:t>Professors, lecturers and researchers are (usually) keen to know how things they teach in their classes or write about in their </a:t>
            </a:r>
            <a:r>
              <a:rPr lang="en-US" b="1" dirty="0" err="1" smtClean="0">
                <a:solidFill>
                  <a:srgbClr val="FFFF00"/>
                </a:solidFill>
                <a:latin typeface="Calibri" pitchFamily="34" charset="0"/>
              </a:rPr>
              <a:t>publica-tions</a:t>
            </a:r>
            <a:r>
              <a:rPr lang="en-US" b="1" dirty="0" smtClean="0">
                <a:solidFill>
                  <a:srgbClr val="FFFF00"/>
                </a:solidFill>
                <a:latin typeface="Calibri" pitchFamily="34" charset="0"/>
              </a:rPr>
              <a:t> are done in the “real world”.</a:t>
            </a:r>
          </a:p>
        </p:txBody>
      </p:sp>
      <p:pic>
        <p:nvPicPr>
          <p:cNvPr id="8" name="Picture 7" descr="Professor.gif"/>
          <p:cNvPicPr>
            <a:picLocks noChangeAspect="1"/>
          </p:cNvPicPr>
          <p:nvPr/>
        </p:nvPicPr>
        <p:blipFill>
          <a:blip r:embed="rId3" cstate="print"/>
          <a:stretch>
            <a:fillRect/>
          </a:stretch>
        </p:blipFill>
        <p:spPr>
          <a:xfrm>
            <a:off x="5932170" y="1144587"/>
            <a:ext cx="2734038" cy="241017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8"/>
            <a:ext cx="8229600" cy="1143000"/>
          </a:xfrm>
        </p:spPr>
        <p:txBody>
          <a:bodyPr/>
          <a:lstStyle/>
          <a:p>
            <a:r>
              <a:rPr lang="de-DE" sz="2400" dirty="0" smtClean="0"/>
              <a:t>On-Campus PM Master Degree Programs </a:t>
            </a:r>
            <a:br>
              <a:rPr lang="de-DE" sz="2400" dirty="0" smtClean="0"/>
            </a:br>
            <a:r>
              <a:rPr lang="de-DE" sz="2400" dirty="0" smtClean="0"/>
              <a:t>(Small Selection Only)</a:t>
            </a:r>
            <a:endParaRPr lang="en-US" sz="2400" dirty="0"/>
          </a:p>
        </p:txBody>
      </p:sp>
      <p:pic>
        <p:nvPicPr>
          <p:cNvPr id="3" name="Picture 12" descr="University Calgary">
            <a:hlinkClick r:id="rId3"/>
          </p:cNvPr>
          <p:cNvPicPr>
            <a:picLocks noChangeAspect="1" noChangeArrowheads="1"/>
          </p:cNvPicPr>
          <p:nvPr/>
        </p:nvPicPr>
        <p:blipFill>
          <a:blip r:embed="rId4" cstate="print"/>
          <a:srcRect/>
          <a:stretch>
            <a:fillRect/>
          </a:stretch>
        </p:blipFill>
        <p:spPr bwMode="auto">
          <a:xfrm>
            <a:off x="455613" y="2203450"/>
            <a:ext cx="1531937" cy="495300"/>
          </a:xfrm>
          <a:prstGeom prst="rect">
            <a:avLst/>
          </a:prstGeom>
          <a:noFill/>
          <a:ln w="9525">
            <a:noFill/>
            <a:miter lim="800000"/>
            <a:headEnd/>
            <a:tailEnd/>
          </a:ln>
        </p:spPr>
      </p:pic>
      <p:pic>
        <p:nvPicPr>
          <p:cNvPr id="6" name="Picture 3" descr="Northwestern University">
            <a:hlinkClick r:id="rId5"/>
          </p:cNvPr>
          <p:cNvPicPr>
            <a:picLocks noChangeAspect="1" noChangeArrowheads="1"/>
          </p:cNvPicPr>
          <p:nvPr/>
        </p:nvPicPr>
        <p:blipFill>
          <a:blip r:embed="rId6" cstate="print"/>
          <a:srcRect/>
          <a:stretch>
            <a:fillRect/>
          </a:stretch>
        </p:blipFill>
        <p:spPr>
          <a:xfrm>
            <a:off x="4646613" y="1139825"/>
            <a:ext cx="4038600" cy="569912"/>
          </a:xfrm>
          <a:prstGeom prst="rect">
            <a:avLst/>
          </a:prstGeom>
        </p:spPr>
      </p:pic>
      <p:pic>
        <p:nvPicPr>
          <p:cNvPr id="7" name="Picture 9">
            <a:hlinkClick r:id="rId7"/>
          </p:cNvPr>
          <p:cNvPicPr>
            <a:picLocks noChangeAspect="1" noChangeArrowheads="1"/>
          </p:cNvPicPr>
          <p:nvPr/>
        </p:nvPicPr>
        <p:blipFill>
          <a:blip r:embed="rId8" cstate="print"/>
          <a:srcRect l="1180" t="27988" r="49529" b="54402"/>
          <a:stretch>
            <a:fillRect/>
          </a:stretch>
        </p:blipFill>
        <p:spPr>
          <a:xfrm>
            <a:off x="455613" y="1533354"/>
            <a:ext cx="1990725" cy="533400"/>
          </a:xfrm>
          <a:prstGeom prst="rect">
            <a:avLst/>
          </a:prstGeom>
        </p:spPr>
      </p:pic>
      <p:pic>
        <p:nvPicPr>
          <p:cNvPr id="12" name="Picture 13" descr="PM01_Accreditation_UniversityOfMaryland">
            <a:hlinkClick r:id="rId9"/>
          </p:cNvPr>
          <p:cNvPicPr>
            <a:picLocks noChangeAspect="1" noChangeArrowheads="1"/>
          </p:cNvPicPr>
          <p:nvPr/>
        </p:nvPicPr>
        <p:blipFill>
          <a:blip r:embed="rId10" cstate="print"/>
          <a:srcRect l="10667" t="12871" r="27110"/>
          <a:stretch>
            <a:fillRect/>
          </a:stretch>
        </p:blipFill>
        <p:spPr bwMode="auto">
          <a:xfrm>
            <a:off x="3352418" y="1144588"/>
            <a:ext cx="1135445" cy="713708"/>
          </a:xfrm>
          <a:prstGeom prst="rect">
            <a:avLst/>
          </a:prstGeom>
          <a:noFill/>
          <a:ln w="9525">
            <a:noFill/>
            <a:miter lim="800000"/>
            <a:headEnd/>
            <a:tailEnd/>
          </a:ln>
        </p:spPr>
      </p:pic>
      <p:pic>
        <p:nvPicPr>
          <p:cNvPr id="13" name="Picture 14" descr="umd">
            <a:hlinkClick r:id="rId11"/>
          </p:cNvPr>
          <p:cNvPicPr>
            <a:picLocks noChangeAspect="1" noChangeArrowheads="1"/>
          </p:cNvPicPr>
          <p:nvPr/>
        </p:nvPicPr>
        <p:blipFill>
          <a:blip r:embed="rId12" cstate="print"/>
          <a:srcRect l="10667" t="-1785" r="27110" b="39285"/>
          <a:stretch>
            <a:fillRect/>
          </a:stretch>
        </p:blipFill>
        <p:spPr bwMode="auto">
          <a:xfrm>
            <a:off x="3351213" y="1848903"/>
            <a:ext cx="1135445" cy="283861"/>
          </a:xfrm>
          <a:prstGeom prst="rect">
            <a:avLst/>
          </a:prstGeom>
          <a:noFill/>
          <a:ln w="9525">
            <a:noFill/>
            <a:miter lim="800000"/>
            <a:headEnd/>
            <a:tailEnd/>
          </a:ln>
        </p:spPr>
      </p:pic>
      <p:pic>
        <p:nvPicPr>
          <p:cNvPr id="22" name="Picture 21" descr="University of Alaska.gif">
            <a:hlinkClick r:id="rId13"/>
          </p:cNvPr>
          <p:cNvPicPr>
            <a:picLocks noChangeAspect="1"/>
          </p:cNvPicPr>
          <p:nvPr/>
        </p:nvPicPr>
        <p:blipFill>
          <a:blip r:embed="rId14" cstate="print"/>
          <a:stretch>
            <a:fillRect/>
          </a:stretch>
        </p:blipFill>
        <p:spPr>
          <a:xfrm>
            <a:off x="455613" y="2959100"/>
            <a:ext cx="5791200" cy="304800"/>
          </a:xfrm>
          <a:prstGeom prst="rect">
            <a:avLst/>
          </a:prstGeom>
        </p:spPr>
      </p:pic>
      <p:pic>
        <p:nvPicPr>
          <p:cNvPr id="26" name="Picture 2">
            <a:hlinkClick r:id="rId15"/>
          </p:cNvPr>
          <p:cNvPicPr>
            <a:picLocks noChangeAspect="1" noChangeArrowheads="1"/>
          </p:cNvPicPr>
          <p:nvPr/>
        </p:nvPicPr>
        <p:blipFill>
          <a:blip r:embed="rId16" cstate="print"/>
          <a:srcRect l="28700" t="19669" r="30768" b="73346"/>
          <a:stretch>
            <a:fillRect/>
          </a:stretch>
        </p:blipFill>
        <p:spPr bwMode="auto">
          <a:xfrm>
            <a:off x="458788" y="1139825"/>
            <a:ext cx="2635623" cy="340658"/>
          </a:xfrm>
          <a:prstGeom prst="rect">
            <a:avLst/>
          </a:prstGeom>
          <a:noFill/>
          <a:ln w="9525">
            <a:noFill/>
            <a:miter lim="800000"/>
            <a:headEnd/>
            <a:tailEnd/>
          </a:ln>
          <a:effectLst/>
        </p:spPr>
      </p:pic>
      <p:grpSp>
        <p:nvGrpSpPr>
          <p:cNvPr id="32" name="Group 3"/>
          <p:cNvGrpSpPr>
            <a:grpSpLocks/>
          </p:cNvGrpSpPr>
          <p:nvPr/>
        </p:nvGrpSpPr>
        <p:grpSpPr bwMode="auto">
          <a:xfrm>
            <a:off x="5876925" y="1946275"/>
            <a:ext cx="2813050" cy="752475"/>
            <a:chOff x="248" y="1305"/>
            <a:chExt cx="1772" cy="474"/>
          </a:xfrm>
        </p:grpSpPr>
        <p:sp>
          <p:nvSpPr>
            <p:cNvPr id="33" name="Rectangle 4"/>
            <p:cNvSpPr>
              <a:spLocks noChangeArrowheads="1"/>
            </p:cNvSpPr>
            <p:nvPr/>
          </p:nvSpPr>
          <p:spPr bwMode="auto">
            <a:xfrm>
              <a:off x="248" y="1305"/>
              <a:ext cx="1772" cy="474"/>
            </a:xfrm>
            <a:prstGeom prst="rect">
              <a:avLst/>
            </a:prstGeom>
            <a:solidFill>
              <a:schemeClr val="accent1"/>
            </a:solidFill>
            <a:ln w="9525">
              <a:solidFill>
                <a:schemeClr val="tx1"/>
              </a:solidFill>
              <a:miter lim="800000"/>
              <a:headEnd/>
              <a:tailEnd/>
            </a:ln>
          </p:spPr>
          <p:txBody>
            <a:bodyPr wrap="none" anchor="ctr"/>
            <a:lstStyle/>
            <a:p>
              <a:endParaRPr lang="en-US"/>
            </a:p>
          </p:txBody>
        </p:sp>
        <p:pic>
          <p:nvPicPr>
            <p:cNvPr id="34" name="Picture 5" descr="Lancaster">
              <a:hlinkClick r:id="rId17"/>
            </p:cNvPr>
            <p:cNvPicPr>
              <a:picLocks noChangeAspect="1" noChangeArrowheads="1"/>
            </p:cNvPicPr>
            <p:nvPr/>
          </p:nvPicPr>
          <p:blipFill>
            <a:blip r:embed="rId18" cstate="print"/>
            <a:srcRect/>
            <a:stretch>
              <a:fillRect/>
            </a:stretch>
          </p:blipFill>
          <p:spPr bwMode="auto">
            <a:xfrm>
              <a:off x="359" y="1327"/>
              <a:ext cx="1572" cy="354"/>
            </a:xfrm>
            <a:prstGeom prst="rect">
              <a:avLst/>
            </a:prstGeom>
            <a:noFill/>
            <a:ln w="9525">
              <a:noFill/>
              <a:miter lim="800000"/>
              <a:headEnd/>
              <a:tailEnd/>
            </a:ln>
          </p:spPr>
        </p:pic>
      </p:grpSp>
      <p:pic>
        <p:nvPicPr>
          <p:cNvPr id="35" name="Picture 10">
            <a:hlinkClick r:id="rId19"/>
          </p:cNvPr>
          <p:cNvPicPr>
            <a:picLocks noChangeAspect="1" noChangeArrowheads="1"/>
          </p:cNvPicPr>
          <p:nvPr/>
        </p:nvPicPr>
        <p:blipFill>
          <a:blip r:embed="rId20" cstate="print"/>
          <a:srcRect l="641" t="28251" r="56187" b="63499"/>
          <a:stretch>
            <a:fillRect/>
          </a:stretch>
        </p:blipFill>
        <p:spPr bwMode="auto">
          <a:xfrm>
            <a:off x="2049822" y="2296414"/>
            <a:ext cx="2807208" cy="402336"/>
          </a:xfrm>
          <a:prstGeom prst="rect">
            <a:avLst/>
          </a:prstGeom>
          <a:noFill/>
          <a:ln w="9525">
            <a:noFill/>
            <a:miter lim="800000"/>
            <a:headEnd/>
            <a:tailEnd/>
          </a:ln>
          <a:effectLst/>
        </p:spPr>
      </p:pic>
      <p:pic>
        <p:nvPicPr>
          <p:cNvPr id="36" name="Picture 13">
            <a:hlinkClick r:id="rId21"/>
          </p:cNvPr>
          <p:cNvPicPr>
            <a:picLocks noChangeAspect="1" noChangeArrowheads="1"/>
          </p:cNvPicPr>
          <p:nvPr/>
        </p:nvPicPr>
        <p:blipFill>
          <a:blip r:embed="rId22" cstate="print"/>
          <a:srcRect l="1424" t="22220" r="87100" b="62506"/>
          <a:stretch>
            <a:fillRect/>
          </a:stretch>
        </p:blipFill>
        <p:spPr bwMode="auto">
          <a:xfrm>
            <a:off x="4919302" y="1804988"/>
            <a:ext cx="895350" cy="893762"/>
          </a:xfrm>
          <a:prstGeom prst="rect">
            <a:avLst/>
          </a:prstGeom>
          <a:noFill/>
          <a:ln w="9525">
            <a:noFill/>
            <a:miter lim="800000"/>
            <a:headEnd/>
            <a:tailEnd/>
          </a:ln>
        </p:spPr>
      </p:pic>
      <p:pic>
        <p:nvPicPr>
          <p:cNvPr id="37" name="Picture 2">
            <a:hlinkClick r:id="rId23"/>
          </p:cNvPr>
          <p:cNvPicPr>
            <a:picLocks noChangeAspect="1" noChangeArrowheads="1"/>
          </p:cNvPicPr>
          <p:nvPr/>
        </p:nvPicPr>
        <p:blipFill>
          <a:blip r:embed="rId24" cstate="print"/>
          <a:srcRect l="23513" t="23559" r="11636" b="52958"/>
          <a:stretch>
            <a:fillRect/>
          </a:stretch>
        </p:blipFill>
        <p:spPr bwMode="auto">
          <a:xfrm>
            <a:off x="455613" y="3464635"/>
            <a:ext cx="2595562" cy="704900"/>
          </a:xfrm>
          <a:prstGeom prst="rect">
            <a:avLst/>
          </a:prstGeom>
          <a:noFill/>
          <a:ln w="9525">
            <a:noFill/>
            <a:miter lim="800000"/>
            <a:headEnd/>
            <a:tailEnd/>
          </a:ln>
          <a:effectLst/>
        </p:spPr>
      </p:pic>
      <p:pic>
        <p:nvPicPr>
          <p:cNvPr id="38" name="Picture 3">
            <a:hlinkClick r:id="rId25"/>
          </p:cNvPr>
          <p:cNvPicPr>
            <a:picLocks noChangeAspect="1" noChangeArrowheads="1"/>
          </p:cNvPicPr>
          <p:nvPr/>
        </p:nvPicPr>
        <p:blipFill>
          <a:blip r:embed="rId26" cstate="print"/>
          <a:srcRect l="2237" t="34162" r="67807" b="53855"/>
          <a:stretch>
            <a:fillRect/>
          </a:stretch>
        </p:blipFill>
        <p:spPr bwMode="auto">
          <a:xfrm>
            <a:off x="6742140" y="2833785"/>
            <a:ext cx="1947835" cy="584350"/>
          </a:xfrm>
          <a:prstGeom prst="rect">
            <a:avLst/>
          </a:prstGeom>
          <a:noFill/>
          <a:ln w="9525">
            <a:noFill/>
            <a:miter lim="800000"/>
            <a:headEnd/>
            <a:tailEnd/>
          </a:ln>
          <a:effectLst/>
        </p:spPr>
      </p:pic>
      <p:pic>
        <p:nvPicPr>
          <p:cNvPr id="39" name="Picture 12" descr="University of Queensland">
            <a:hlinkClick r:id="rId27"/>
          </p:cNvPr>
          <p:cNvPicPr>
            <a:picLocks noChangeAspect="1" noChangeArrowheads="1"/>
          </p:cNvPicPr>
          <p:nvPr/>
        </p:nvPicPr>
        <p:blipFill>
          <a:blip r:embed="rId28" cstate="print"/>
          <a:srcRect/>
          <a:stretch>
            <a:fillRect/>
          </a:stretch>
        </p:blipFill>
        <p:spPr bwMode="auto">
          <a:xfrm>
            <a:off x="455613" y="5375930"/>
            <a:ext cx="2211861" cy="796270"/>
          </a:xfrm>
          <a:prstGeom prst="rect">
            <a:avLst/>
          </a:prstGeom>
          <a:noFill/>
          <a:ln w="9525">
            <a:noFill/>
            <a:miter lim="800000"/>
            <a:headEnd/>
            <a:tailEnd/>
          </a:ln>
        </p:spPr>
      </p:pic>
      <p:pic>
        <p:nvPicPr>
          <p:cNvPr id="40" name="Picture 10" descr="PM01_Accreditation_UniversityOfTechnologySydney">
            <a:hlinkClick r:id="rId29"/>
          </p:cNvPr>
          <p:cNvPicPr>
            <a:picLocks noChangeAspect="1" noChangeArrowheads="1"/>
          </p:cNvPicPr>
          <p:nvPr/>
        </p:nvPicPr>
        <p:blipFill>
          <a:blip r:embed="rId30" cstate="print"/>
          <a:srcRect/>
          <a:stretch>
            <a:fillRect/>
          </a:stretch>
        </p:blipFill>
        <p:spPr bwMode="auto">
          <a:xfrm>
            <a:off x="3294063" y="5733750"/>
            <a:ext cx="1829395" cy="438450"/>
          </a:xfrm>
          <a:prstGeom prst="rect">
            <a:avLst/>
          </a:prstGeom>
          <a:noFill/>
          <a:ln w="9525">
            <a:noFill/>
            <a:miter lim="800000"/>
            <a:headEnd/>
            <a:tailEnd/>
          </a:ln>
        </p:spPr>
      </p:pic>
      <p:pic>
        <p:nvPicPr>
          <p:cNvPr id="41" name="Picture 2">
            <a:hlinkClick r:id="rId31"/>
          </p:cNvPr>
          <p:cNvPicPr>
            <a:picLocks noChangeAspect="1" noChangeArrowheads="1"/>
          </p:cNvPicPr>
          <p:nvPr/>
        </p:nvPicPr>
        <p:blipFill>
          <a:blip r:embed="rId32" cstate="print"/>
          <a:srcRect l="409" t="18765" r="50293" b="62310"/>
          <a:stretch>
            <a:fillRect/>
          </a:stretch>
        </p:blipFill>
        <p:spPr bwMode="auto">
          <a:xfrm>
            <a:off x="5484438" y="5249254"/>
            <a:ext cx="3205537" cy="922946"/>
          </a:xfrm>
          <a:prstGeom prst="rect">
            <a:avLst/>
          </a:prstGeom>
          <a:noFill/>
          <a:ln w="9525">
            <a:noFill/>
            <a:miter lim="800000"/>
            <a:headEnd/>
            <a:tailEnd/>
          </a:ln>
          <a:effectLst/>
        </p:spPr>
      </p:pic>
      <p:pic>
        <p:nvPicPr>
          <p:cNvPr id="42" name="Picture 3">
            <a:hlinkClick r:id="rId33"/>
          </p:cNvPr>
          <p:cNvPicPr>
            <a:picLocks noChangeAspect="1" noChangeArrowheads="1"/>
          </p:cNvPicPr>
          <p:nvPr/>
        </p:nvPicPr>
        <p:blipFill>
          <a:blip r:embed="rId34" cstate="print"/>
          <a:srcRect l="80214" t="28304" r="3413" b="61573"/>
          <a:stretch>
            <a:fillRect/>
          </a:stretch>
        </p:blipFill>
        <p:spPr bwMode="auto">
          <a:xfrm>
            <a:off x="3410270" y="3429000"/>
            <a:ext cx="1596981" cy="740535"/>
          </a:xfrm>
          <a:prstGeom prst="rect">
            <a:avLst/>
          </a:prstGeom>
          <a:noFill/>
          <a:ln w="9525">
            <a:noFill/>
            <a:miter lim="800000"/>
            <a:headEnd/>
            <a:tailEnd/>
          </a:ln>
          <a:effectLst/>
        </p:spPr>
      </p:pic>
      <p:pic>
        <p:nvPicPr>
          <p:cNvPr id="43" name="Picture 3">
            <a:hlinkClick r:id="rId35"/>
          </p:cNvPr>
          <p:cNvPicPr>
            <a:picLocks noChangeAspect="1" noChangeArrowheads="1"/>
          </p:cNvPicPr>
          <p:nvPr/>
        </p:nvPicPr>
        <p:blipFill>
          <a:blip r:embed="rId36" cstate="print"/>
          <a:srcRect l="10559" t="19385" r="68567" b="66845"/>
          <a:stretch>
            <a:fillRect/>
          </a:stretch>
        </p:blipFill>
        <p:spPr bwMode="auto">
          <a:xfrm>
            <a:off x="3530104" y="4350360"/>
            <a:ext cx="1357312" cy="671513"/>
          </a:xfrm>
          <a:prstGeom prst="rect">
            <a:avLst/>
          </a:prstGeom>
          <a:noFill/>
          <a:ln w="9525">
            <a:noFill/>
            <a:miter lim="800000"/>
            <a:headEnd/>
            <a:tailEnd/>
          </a:ln>
          <a:effectLst/>
        </p:spPr>
      </p:pic>
      <p:pic>
        <p:nvPicPr>
          <p:cNvPr id="44" name="Picture 8" descr="Birmingham City University">
            <a:hlinkClick r:id="rId37"/>
          </p:cNvPr>
          <p:cNvPicPr>
            <a:picLocks noChangeAspect="1" noChangeArrowheads="1"/>
          </p:cNvPicPr>
          <p:nvPr/>
        </p:nvPicPr>
        <p:blipFill>
          <a:blip r:embed="rId38" cstate="print"/>
          <a:srcRect r="55581" b="-5241"/>
          <a:stretch>
            <a:fillRect/>
          </a:stretch>
        </p:blipFill>
        <p:spPr bwMode="auto">
          <a:xfrm>
            <a:off x="5385655" y="4340225"/>
            <a:ext cx="3304320" cy="681648"/>
          </a:xfrm>
          <a:prstGeom prst="rect">
            <a:avLst/>
          </a:prstGeom>
          <a:noFill/>
          <a:ln w="9525">
            <a:noFill/>
            <a:miter lim="800000"/>
            <a:headEnd/>
            <a:tailEnd/>
          </a:ln>
        </p:spPr>
      </p:pic>
      <p:pic>
        <p:nvPicPr>
          <p:cNvPr id="45" name="Picture 11" descr="Limerick">
            <a:hlinkClick r:id="rId39"/>
          </p:cNvPr>
          <p:cNvPicPr>
            <a:picLocks noChangeAspect="1" noChangeArrowheads="1"/>
          </p:cNvPicPr>
          <p:nvPr/>
        </p:nvPicPr>
        <p:blipFill>
          <a:blip r:embed="rId40" cstate="print"/>
          <a:srcRect/>
          <a:stretch>
            <a:fillRect/>
          </a:stretch>
        </p:blipFill>
        <p:spPr bwMode="auto">
          <a:xfrm>
            <a:off x="5380038" y="3585335"/>
            <a:ext cx="3309937" cy="584200"/>
          </a:xfrm>
          <a:prstGeom prst="rect">
            <a:avLst/>
          </a:prstGeom>
          <a:noFill/>
          <a:ln w="9525">
            <a:noFill/>
            <a:miter lim="800000"/>
            <a:headEnd/>
            <a:tailEnd/>
          </a:ln>
        </p:spPr>
      </p:pic>
      <p:pic>
        <p:nvPicPr>
          <p:cNvPr id="46" name="Picture 9" descr="University Manchester">
            <a:hlinkClick r:id="rId41"/>
          </p:cNvPr>
          <p:cNvPicPr>
            <a:picLocks noChangeAspect="1" noChangeArrowheads="1"/>
          </p:cNvPicPr>
          <p:nvPr/>
        </p:nvPicPr>
        <p:blipFill>
          <a:blip r:embed="rId42" cstate="print"/>
          <a:srcRect/>
          <a:stretch>
            <a:fillRect/>
          </a:stretch>
        </p:blipFill>
        <p:spPr bwMode="auto">
          <a:xfrm>
            <a:off x="3594398" y="5156782"/>
            <a:ext cx="1228725" cy="419100"/>
          </a:xfrm>
          <a:prstGeom prst="rect">
            <a:avLst/>
          </a:prstGeom>
          <a:noFill/>
          <a:ln w="9525">
            <a:noFill/>
            <a:miter lim="800000"/>
            <a:headEnd/>
            <a:tailEnd/>
          </a:ln>
        </p:spPr>
      </p:pic>
      <p:pic>
        <p:nvPicPr>
          <p:cNvPr id="47" name="Picture 21" descr="University College Dublin">
            <a:hlinkClick r:id="rId43"/>
          </p:cNvPr>
          <p:cNvPicPr>
            <a:picLocks noChangeAspect="1" noChangeArrowheads="1"/>
          </p:cNvPicPr>
          <p:nvPr/>
        </p:nvPicPr>
        <p:blipFill>
          <a:blip r:embed="rId44" cstate="print"/>
          <a:srcRect/>
          <a:stretch>
            <a:fillRect/>
          </a:stretch>
        </p:blipFill>
        <p:spPr bwMode="auto">
          <a:xfrm>
            <a:off x="455613" y="4329190"/>
            <a:ext cx="2620962" cy="692683"/>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10359</TotalTime>
  <Words>655</Words>
  <Application>Microsoft Office PowerPoint</Application>
  <PresentationFormat>On-screen Show (4:3)</PresentationFormat>
  <Paragraphs>103</Paragraphs>
  <Slides>20</Slides>
  <Notes>18</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MyTemplate</vt:lpstr>
      <vt:lpstr>Slide 1</vt:lpstr>
      <vt:lpstr>Project Secondary Stakeholders  (Competitors)</vt:lpstr>
      <vt:lpstr>Project Secondary Stakeholders  (Competitors)</vt:lpstr>
      <vt:lpstr>Project Secondary Stakeholders  (Competitors)</vt:lpstr>
      <vt:lpstr>Project Secondary Stakeholders  (Civic and Professional Organizations)</vt:lpstr>
      <vt:lpstr>Project Secondary Stakeholders  (Civic and Professional Organizations)</vt:lpstr>
      <vt:lpstr>Professional Project Mgt. Associations Selected Examples</vt:lpstr>
      <vt:lpstr>Project Secondary Stakeholders  (The Environmentalists)</vt:lpstr>
      <vt:lpstr>Project Secondary Stakeholders  (The Environmentalists)</vt:lpstr>
      <vt:lpstr>Project Secondary Stakeholders (Tourists)</vt:lpstr>
      <vt:lpstr>Project Secondary Stakeholders (Tourists)</vt:lpstr>
      <vt:lpstr>Project Secondary Stakeholders (Tourists)</vt:lpstr>
      <vt:lpstr>Project Secondary Stakeholders  (The Media)</vt:lpstr>
      <vt:lpstr>Project Secondary Stakeholders  (The Media)</vt:lpstr>
      <vt:lpstr>TV Documentaries on Major Projects</vt:lpstr>
      <vt:lpstr>TV Documentary Series: Megastructures</vt:lpstr>
      <vt:lpstr>TV Documentary Series: Extreme Engineering</vt:lpstr>
      <vt:lpstr>TV Documentary Series: Modern Marvels</vt:lpstr>
      <vt:lpstr>Project Secondary Stakeholders (Academia and Research)</vt:lpstr>
      <vt:lpstr>On-Campus PM Master Degree Programs  (Small Selection Only)</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4177</cp:revision>
  <dcterms:created xsi:type="dcterms:W3CDTF">2005-03-14T10:32:02Z</dcterms:created>
  <dcterms:modified xsi:type="dcterms:W3CDTF">2013-01-16T05:01:43Z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