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5"/>
  </p:notesMasterIdLst>
  <p:handoutMasterIdLst>
    <p:handoutMasterId r:id="rId26"/>
  </p:handoutMasterIdLst>
  <p:sldIdLst>
    <p:sldId id="1129" r:id="rId2"/>
    <p:sldId id="1356" r:id="rId3"/>
    <p:sldId id="1125" r:id="rId4"/>
    <p:sldId id="1126" r:id="rId5"/>
    <p:sldId id="495" r:id="rId6"/>
    <p:sldId id="880" r:id="rId7"/>
    <p:sldId id="1164" r:id="rId8"/>
    <p:sldId id="499" r:id="rId9"/>
    <p:sldId id="1051" r:id="rId10"/>
    <p:sldId id="1052" r:id="rId11"/>
    <p:sldId id="1176" r:id="rId12"/>
    <p:sldId id="1206" r:id="rId13"/>
    <p:sldId id="1257" r:id="rId14"/>
    <p:sldId id="497" r:id="rId15"/>
    <p:sldId id="1064" r:id="rId16"/>
    <p:sldId id="1065" r:id="rId17"/>
    <p:sldId id="498" r:id="rId18"/>
    <p:sldId id="1338" r:id="rId19"/>
    <p:sldId id="1165" r:id="rId20"/>
    <p:sldId id="1050" r:id="rId21"/>
    <p:sldId id="1265" r:id="rId22"/>
    <p:sldId id="877" r:id="rId23"/>
    <p:sldId id="1354" r:id="rId24"/>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8824" autoAdjust="0"/>
  </p:normalViewPr>
  <p:slideViewPr>
    <p:cSldViewPr snapToGrid="0" showGuides="1">
      <p:cViewPr varScale="1">
        <p:scale>
          <a:sx n="100" d="100"/>
          <a:sy n="100" d="100"/>
        </p:scale>
        <p:origin x="-1332" y="-102"/>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308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7CFE4C-4756-4844-BFF2-AFC53406E29A}" type="slidenum">
              <a:rPr lang="de-DE"/>
              <a:pPr/>
              <a:t>2</a:t>
            </a:fld>
            <a:endParaRPr lang="de-DE"/>
          </a:p>
        </p:txBody>
      </p:sp>
      <p:sp>
        <p:nvSpPr>
          <p:cNvPr id="497666" name="Rectangle 2"/>
          <p:cNvSpPr>
            <a:spLocks noGrp="1" noRot="1" noChangeAspect="1" noChangeArrowheads="1" noTextEdit="1"/>
          </p:cNvSpPr>
          <p:nvPr>
            <p:ph type="sldImg"/>
          </p:nvPr>
        </p:nvSpPr>
        <p:spPr>
          <a:ln/>
        </p:spPr>
      </p:sp>
      <p:sp>
        <p:nvSpPr>
          <p:cNvPr id="497667" name="Rectangle 3"/>
          <p:cNvSpPr>
            <a:spLocks noGrp="1" noChangeArrowheads="1"/>
          </p:cNvSpPr>
          <p:nvPr>
            <p:ph type="body" idx="1"/>
          </p:nvPr>
        </p:nvSpPr>
        <p:spPr/>
        <p:txBody>
          <a:bodyPr/>
          <a:lstStyle/>
          <a:p>
            <a:r>
              <a:rPr lang="en-US" dirty="0" smtClean="0"/>
              <a:t>Also:</a:t>
            </a:r>
            <a:r>
              <a:rPr lang="en-US" baseline="0" dirty="0" smtClean="0"/>
              <a:t> Distributors of products developed, e.g. new beverages</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7B0D92-1307-495F-919C-6DACAE3C3796}" type="slidenum">
              <a:rPr lang="de-DE"/>
              <a:pPr/>
              <a:t>3</a:t>
            </a:fld>
            <a:endParaRPr lang="de-DE"/>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7B0D92-1307-495F-919C-6DACAE3C3796}" type="slidenum">
              <a:rPr lang="de-DE"/>
              <a:pPr/>
              <a:t>4</a:t>
            </a:fld>
            <a:endParaRPr lang="de-DE"/>
          </a:p>
        </p:txBody>
      </p:sp>
      <p:sp>
        <p:nvSpPr>
          <p:cNvPr id="503810" name="Rectangle 2"/>
          <p:cNvSpPr>
            <a:spLocks noGrp="1" noRot="1" noChangeAspect="1" noChangeArrowheads="1" noTextEdit="1"/>
          </p:cNvSpPr>
          <p:nvPr>
            <p:ph type="sldImg"/>
          </p:nvPr>
        </p:nvSpPr>
        <p:spPr>
          <a:ln/>
        </p:spPr>
      </p:sp>
      <p:sp>
        <p:nvSpPr>
          <p:cNvPr id="503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4A4C6E-56A6-4168-AAE7-B43FBB05FF15}" type="slidenum">
              <a:rPr lang="de-DE"/>
              <a:pPr/>
              <a:t>5</a:t>
            </a:fld>
            <a:endParaRPr lang="de-DE"/>
          </a:p>
        </p:txBody>
      </p:sp>
      <p:sp>
        <p:nvSpPr>
          <p:cNvPr id="504834" name="Rectangle 2"/>
          <p:cNvSpPr>
            <a:spLocks noGrp="1" noRot="1" noChangeAspect="1" noChangeArrowheads="1" noTextEdit="1"/>
          </p:cNvSpPr>
          <p:nvPr>
            <p:ph type="sldImg"/>
          </p:nvPr>
        </p:nvSpPr>
        <p:spPr>
          <a:ln/>
        </p:spPr>
      </p:sp>
      <p:sp>
        <p:nvSpPr>
          <p:cNvPr id="504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4A4C6E-56A6-4168-AAE7-B43FBB05FF15}" type="slidenum">
              <a:rPr lang="de-DE"/>
              <a:pPr/>
              <a:t>6</a:t>
            </a:fld>
            <a:endParaRPr lang="de-DE"/>
          </a:p>
        </p:txBody>
      </p:sp>
      <p:sp>
        <p:nvSpPr>
          <p:cNvPr id="504834" name="Rectangle 2"/>
          <p:cNvSpPr>
            <a:spLocks noGrp="1" noRot="1" noChangeAspect="1" noChangeArrowheads="1" noTextEdit="1"/>
          </p:cNvSpPr>
          <p:nvPr>
            <p:ph type="sldImg"/>
          </p:nvPr>
        </p:nvSpPr>
        <p:spPr>
          <a:ln/>
        </p:spPr>
      </p:sp>
      <p:sp>
        <p:nvSpPr>
          <p:cNvPr id="504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EF7E4EFD-5D02-4FB2-8797-D221EC3475C2}" type="slidenum">
              <a:rPr lang="de-DE" smtClean="0"/>
              <a:pPr/>
              <a:t>7</a:t>
            </a:fld>
            <a:endParaRPr lang="de-DE"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8</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9</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10</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11</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12</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13</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14</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r>
              <a:rPr lang="de-DE" dirty="0" smtClean="0"/>
              <a:t>Laws and regulations which are relevant for project</a:t>
            </a:r>
            <a:r>
              <a:rPr lang="de-DE" baseline="0" dirty="0" smtClean="0"/>
              <a:t> contractors concern, for e.g., labour workforce, on-site safety, the environment, and waste disposal. </a:t>
            </a:r>
          </a:p>
          <a:p>
            <a:r>
              <a:rPr lang="de-DE" baseline="0" dirty="0" smtClean="0"/>
              <a:t>Ethical Issues need to be considered too. The disgraceful treatment of construction workers employed on many construction projects in Dubai, UAE, and against which the UAE authorities have taken no counter-measures whatsoever, vividly exemplify the humanitarian problems which may arise when project contractors display a total lack of ethics. </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15</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r>
              <a:rPr lang="de-DE" dirty="0" smtClean="0"/>
              <a:t>Laws and regulations which are relevant for project</a:t>
            </a:r>
            <a:r>
              <a:rPr lang="de-DE" baseline="0" dirty="0" smtClean="0"/>
              <a:t> contractors concern, for e.g., labour workforce, on-site safety, the environment, and waste disposal. </a:t>
            </a:r>
          </a:p>
          <a:p>
            <a:r>
              <a:rPr lang="de-DE" baseline="0" dirty="0" smtClean="0"/>
              <a:t>Ethical Issues need to be considered too. The disgraceful treatment of construction workers employed on many construction projects in Dubai, UAE, and against which the UAE authorities have taken no counter-measures whatsoever, vividly exemplify the humanitarian problems which may arise when project contractors display a total lack of ethics. </a:t>
            </a:r>
            <a:endParaRPr lang="en-US" dirty="0" smtClean="0"/>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16</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r>
              <a:rPr lang="de-DE" dirty="0" smtClean="0"/>
              <a:t>Laws and regulations which are relevant for project</a:t>
            </a:r>
            <a:r>
              <a:rPr lang="de-DE" baseline="0" dirty="0" smtClean="0"/>
              <a:t> contractors concern, for e.g., labour workforce, on-site safety, the environment, and waste disposal. </a:t>
            </a:r>
          </a:p>
          <a:p>
            <a:r>
              <a:rPr lang="de-DE" baseline="0" dirty="0" smtClean="0"/>
              <a:t>Ethical Issues need to be considered too. The disgraceful treatment of construction workers employed on many construction projects in Dubai, UAE, and against which the UAE authorities have taken no counter-measures whatsoever, vividly exemplify the humanitarian problems which may arise when project contractors display a total lack of ethics. </a:t>
            </a:r>
            <a:endParaRPr lang="en-US" dirty="0" smtClean="0"/>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17</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18</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19</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de-DE" sz="1200" b="0" dirty="0" smtClean="0">
                <a:solidFill>
                  <a:schemeClr val="bg1"/>
                </a:solidFill>
                <a:latin typeface="Calibri" pitchFamily="34" charset="0"/>
              </a:rPr>
              <a:t>Dell</a:t>
            </a:r>
            <a:r>
              <a:rPr lang="de-DE" sz="1200" b="0" baseline="0" dirty="0" smtClean="0">
                <a:solidFill>
                  <a:schemeClr val="bg1"/>
                </a:solidFill>
                <a:latin typeface="Calibri" pitchFamily="34" charset="0"/>
              </a:rPr>
              <a:t> Corporation for instance ships customized PCs and Laptops directly to clients. </a:t>
            </a:r>
            <a:endParaRPr lang="de-DE" sz="1200" b="0" dirty="0" smtClean="0">
              <a:solidFill>
                <a:schemeClr val="bg1"/>
              </a:solidFill>
              <a:latin typeface="Calibri"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de-DE" sz="1200" b="0" dirty="0" smtClean="0">
              <a:solidFill>
                <a:schemeClr val="bg1"/>
              </a:solidFill>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A69FE-E76E-4472-8F4D-27FE940C58C2}" type="slidenum">
              <a:rPr lang="de-DE"/>
              <a:pPr/>
              <a:t>20</a:t>
            </a:fld>
            <a:endParaRPr lang="de-DE"/>
          </a:p>
        </p:txBody>
      </p:sp>
      <p:sp>
        <p:nvSpPr>
          <p:cNvPr id="500738" name="Rectangle 2"/>
          <p:cNvSpPr>
            <a:spLocks noGrp="1" noRot="1" noChangeAspect="1" noChangeArrowheads="1" noTextEdit="1"/>
          </p:cNvSpPr>
          <p:nvPr>
            <p:ph type="sldImg"/>
          </p:nvPr>
        </p:nvSpPr>
        <p:spPr>
          <a:ln/>
        </p:spPr>
      </p:sp>
      <p:sp>
        <p:nvSpPr>
          <p:cNvPr id="500739" name="Rectangle 3"/>
          <p:cNvSpPr>
            <a:spLocks noGrp="1" noChangeArrowheads="1"/>
          </p:cNvSpPr>
          <p:nvPr>
            <p:ph type="body" idx="1"/>
          </p:nvPr>
        </p:nvSpPr>
        <p:spPr/>
        <p:txBody>
          <a:bodyPr/>
          <a:lstStyle/>
          <a:p>
            <a:r>
              <a:rPr lang="en-US" dirty="0" smtClean="0"/>
              <a:t>JIT Cost Advantages: Inventory, Insurance, Storage etc. </a:t>
            </a:r>
          </a:p>
          <a:p>
            <a:r>
              <a:rPr lang="en-US" dirty="0" smtClean="0"/>
              <a:t>JIT Risk Advantages: Less Chance of Damage</a:t>
            </a:r>
            <a:r>
              <a:rPr lang="en-US" baseline="0" dirty="0" smtClean="0"/>
              <a:t> (e.g. Fire, Floods) and </a:t>
            </a:r>
            <a:r>
              <a:rPr lang="en-US" dirty="0" smtClean="0"/>
              <a:t>Pilferage etc.</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21</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r>
              <a:rPr lang="en-US" dirty="0" smtClean="0"/>
              <a:t>That is if the project work activities in question lie</a:t>
            </a:r>
            <a:r>
              <a:rPr lang="en-US" baseline="0" dirty="0" smtClean="0"/>
              <a:t> on the critical path. </a:t>
            </a:r>
          </a:p>
          <a:p>
            <a:endParaRPr lang="en-US" baseline="0" dirty="0" smtClean="0"/>
          </a:p>
          <a:p>
            <a:r>
              <a:rPr lang="en-US" baseline="0" dirty="0" smtClean="0"/>
              <a:t>Note that Project Suppliers/Vendors also want to be given proper notice in case inputs are needed by the client. They also want to outdo their competitors. </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22</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r>
              <a:rPr lang="en-US" dirty="0" smtClean="0"/>
              <a:t>Such advertisements appear regularly in newspapers across the globe. </a:t>
            </a:r>
          </a:p>
          <a:p>
            <a:endParaRPr lang="en-US" dirty="0" smtClean="0"/>
          </a:p>
          <a:p>
            <a:r>
              <a:rPr lang="en-US" dirty="0" smtClean="0"/>
              <a:t>Discuss briefly the different forms of procurement on projects and the difference between open tender and tender on the basis of pre-qualification. </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23</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4"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0" r:id="rId12"/>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oil-gas-consulting.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hyperlink" Target="http://www.oil-gas-consulting.com/uploads/CV-Greg_Lamberson.pdf" TargetMode="Externa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8" Type="http://schemas.openxmlformats.org/officeDocument/2006/relationships/image" Target="../media/image10.gif"/><Relationship Id="rId13" Type="http://schemas.openxmlformats.org/officeDocument/2006/relationships/hyperlink" Target="http://www.adamson-associates.com/" TargetMode="External"/><Relationship Id="rId3" Type="http://schemas.openxmlformats.org/officeDocument/2006/relationships/hyperlink" Target="http://www.pcfandp.com/" TargetMode="External"/><Relationship Id="rId7" Type="http://schemas.openxmlformats.org/officeDocument/2006/relationships/hyperlink" Target="http://www.atkinsdesign.com/" TargetMode="External"/><Relationship Id="rId12" Type="http://schemas.openxmlformats.org/officeDocument/2006/relationships/image" Target="../media/image12.gif"/><Relationship Id="rId2" Type="http://schemas.openxmlformats.org/officeDocument/2006/relationships/notesSlide" Target="../notesSlides/notesSlide12.xml"/><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hyperlink" Target="http://www.leoadaly.com/" TargetMode="External"/><Relationship Id="rId5" Type="http://schemas.openxmlformats.org/officeDocument/2006/relationships/hyperlink" Target="http://www.gensler.com/" TargetMode="External"/><Relationship Id="rId15" Type="http://schemas.openxmlformats.org/officeDocument/2006/relationships/hyperlink" Target="http://www.som.com/" TargetMode="External"/><Relationship Id="rId10" Type="http://schemas.openxmlformats.org/officeDocument/2006/relationships/image" Target="../media/image11.png"/><Relationship Id="rId4" Type="http://schemas.openxmlformats.org/officeDocument/2006/relationships/image" Target="../media/image8.gif"/><Relationship Id="rId9" Type="http://schemas.openxmlformats.org/officeDocument/2006/relationships/hyperlink" Target="http://hksinc.com/" TargetMode="External"/><Relationship Id="rId14" Type="http://schemas.openxmlformats.org/officeDocument/2006/relationships/image" Target="../media/image13.jpe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http://www.projexc.com/" TargetMode="External"/><Relationship Id="rId18" Type="http://schemas.openxmlformats.org/officeDocument/2006/relationships/image" Target="../media/image22.png"/><Relationship Id="rId3" Type="http://schemas.openxmlformats.org/officeDocument/2006/relationships/hyperlink" Target="http://www.projacs.com/" TargetMode="External"/><Relationship Id="rId7" Type="http://schemas.openxmlformats.org/officeDocument/2006/relationships/hyperlink" Target="http://www.projen.co.uk/" TargetMode="External"/><Relationship Id="rId12" Type="http://schemas.openxmlformats.org/officeDocument/2006/relationships/image" Target="../media/image19.png"/><Relationship Id="rId17" Type="http://schemas.openxmlformats.org/officeDocument/2006/relationships/hyperlink" Target="http://www.nespak.com.pk/" TargetMode="External"/><Relationship Id="rId2" Type="http://schemas.openxmlformats.org/officeDocument/2006/relationships/notesSlide" Target="../notesSlides/notesSlide13.xml"/><Relationship Id="rId16"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hyperlink" Target="http://www.pmainc.com/" TargetMode="External"/><Relationship Id="rId5" Type="http://schemas.openxmlformats.org/officeDocument/2006/relationships/hyperlink" Target="http://www.bechtel.com/" TargetMode="External"/><Relationship Id="rId15" Type="http://schemas.openxmlformats.org/officeDocument/2006/relationships/hyperlink" Target="http://www.pinnacle-strategies.com/" TargetMode="External"/><Relationship Id="rId10" Type="http://schemas.openxmlformats.org/officeDocument/2006/relationships/image" Target="../media/image18.jpeg"/><Relationship Id="rId4" Type="http://schemas.openxmlformats.org/officeDocument/2006/relationships/image" Target="../media/image15.jpeg"/><Relationship Id="rId9" Type="http://schemas.openxmlformats.org/officeDocument/2006/relationships/hyperlink" Target="http://www.smec.com/" TargetMode="External"/><Relationship Id="rId1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hyperlink" Target="http://www.fiec.org/Content/Default.asp" TargetMode="External"/><Relationship Id="rId18" Type="http://schemas.openxmlformats.org/officeDocument/2006/relationships/image" Target="../media/image32.gif"/><Relationship Id="rId26" Type="http://schemas.openxmlformats.org/officeDocument/2006/relationships/image" Target="../media/image36.png"/><Relationship Id="rId3" Type="http://schemas.openxmlformats.org/officeDocument/2006/relationships/hyperlink" Target="http://www.agc.org/" TargetMode="External"/><Relationship Id="rId21" Type="http://schemas.openxmlformats.org/officeDocument/2006/relationships/hyperlink" Target="http://www.icpma.net/" TargetMode="External"/><Relationship Id="rId7" Type="http://schemas.openxmlformats.org/officeDocument/2006/relationships/hyperlink" Target="http://www.ukcg.org.uk/" TargetMode="External"/><Relationship Id="rId12" Type="http://schemas.openxmlformats.org/officeDocument/2006/relationships/image" Target="../media/image29.gif"/><Relationship Id="rId17" Type="http://schemas.openxmlformats.org/officeDocument/2006/relationships/hyperlink" Target="http://www.bauindustrie.de/" TargetMode="External"/><Relationship Id="rId25" Type="http://schemas.openxmlformats.org/officeDocument/2006/relationships/hyperlink" Target="http://www.chinca.org/en/" TargetMode="External"/><Relationship Id="rId2" Type="http://schemas.openxmlformats.org/officeDocument/2006/relationships/notesSlide" Target="../notesSlides/notesSlide18.xml"/><Relationship Id="rId16" Type="http://schemas.openxmlformats.org/officeDocument/2006/relationships/image" Target="../media/image31.png"/><Relationship Id="rId20"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26.gif"/><Relationship Id="rId11" Type="http://schemas.openxmlformats.org/officeDocument/2006/relationships/hyperlink" Target="http://www.eicontractors.de/index.php" TargetMode="External"/><Relationship Id="rId24" Type="http://schemas.openxmlformats.org/officeDocument/2006/relationships/image" Target="../media/image35.png"/><Relationship Id="rId5" Type="http://schemas.openxmlformats.org/officeDocument/2006/relationships/hyperlink" Target="http://www.abc.org/" TargetMode="External"/><Relationship Id="rId15" Type="http://schemas.openxmlformats.org/officeDocument/2006/relationships/hyperlink" Target="http://www.cicanet.com/" TargetMode="External"/><Relationship Id="rId23" Type="http://schemas.openxmlformats.org/officeDocument/2006/relationships/hyperlink" Target="http://www.cca-acc.com/homepage_e.asp" TargetMode="External"/><Relationship Id="rId10" Type="http://schemas.openxmlformats.org/officeDocument/2006/relationships/image" Target="../media/image28.gif"/><Relationship Id="rId19" Type="http://schemas.openxmlformats.org/officeDocument/2006/relationships/hyperlink" Target="http://www.ifawpca.org/index.php" TargetMode="External"/><Relationship Id="rId4" Type="http://schemas.openxmlformats.org/officeDocument/2006/relationships/image" Target="../media/image25.png"/><Relationship Id="rId9" Type="http://schemas.openxmlformats.org/officeDocument/2006/relationships/hyperlink" Target="http://www.ceca.co.uk/" TargetMode="External"/><Relationship Id="rId14" Type="http://schemas.openxmlformats.org/officeDocument/2006/relationships/image" Target="../media/image30.jpeg"/><Relationship Id="rId22"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602540"/>
            <a:ext cx="8234361" cy="1631216"/>
          </a:xfrm>
          <a:prstGeom prst="rect">
            <a:avLst/>
          </a:prstGeom>
          <a:noFill/>
        </p:spPr>
        <p:txBody>
          <a:bodyPr wrap="square" rtlCol="0">
            <a:spAutoFit/>
          </a:bodyPr>
          <a:lstStyle/>
          <a:p>
            <a:pPr algn="ctr"/>
            <a:r>
              <a:rPr lang="en-US" sz="2800" b="1" dirty="0" smtClean="0">
                <a:solidFill>
                  <a:srgbClr val="FFC000"/>
                </a:solidFill>
                <a:latin typeface="Calibri" pitchFamily="34" charset="0"/>
              </a:rPr>
              <a:t>Virtual Campus CIIT</a:t>
            </a: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08: </a:t>
            </a:r>
            <a:r>
              <a:rPr lang="en-US" sz="2400" b="1" dirty="0" smtClean="0">
                <a:solidFill>
                  <a:srgbClr val="FFC000"/>
                </a:solidFill>
                <a:latin typeface="Calibri" pitchFamily="34" charset="0"/>
              </a:rPr>
              <a:t>STAKES, ROLES AND MAJOR RESPONSIBILITIES </a:t>
            </a:r>
          </a:p>
          <a:p>
            <a:pPr algn="ctr"/>
            <a:r>
              <a:rPr lang="en-US" sz="2400" b="1" dirty="0" smtClean="0">
                <a:solidFill>
                  <a:srgbClr val="FFC000"/>
                </a:solidFill>
                <a:latin typeface="Calibri" pitchFamily="34" charset="0"/>
              </a:rPr>
              <a:t>OF THE PROJECT STAKEHOLDERS PART </a:t>
            </a:r>
            <a:r>
              <a:rPr lang="en-US" sz="2400" b="1" dirty="0" smtClean="0">
                <a:solidFill>
                  <a:srgbClr val="FFC000"/>
                </a:solidFill>
                <a:latin typeface="Calibri" pitchFamily="34" charset="0"/>
              </a:rPr>
              <a:t>2</a:t>
            </a:r>
            <a:endParaRPr lang="en-US" sz="2400" b="1" dirty="0">
              <a:solidFill>
                <a:srgbClr val="FFC000"/>
              </a:solidFill>
              <a:latin typeface="Calibri" pitchFamily="34" charset="0"/>
            </a:endParaRPr>
          </a:p>
        </p:txBody>
      </p:sp>
      <p:sp>
        <p:nvSpPr>
          <p:cNvPr id="5" name="Rectangle 4"/>
          <p:cNvSpPr/>
          <p:nvPr/>
        </p:nvSpPr>
        <p:spPr>
          <a:xfrm>
            <a:off x="720615" y="482868"/>
            <a:ext cx="7684155" cy="769441"/>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aster </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of 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6407" y="177358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ChangeArrowheads="1"/>
          </p:cNvSpPr>
          <p:nvPr/>
        </p:nvSpPr>
        <p:spPr bwMode="auto">
          <a:xfrm>
            <a:off x="3924300" y="801688"/>
            <a:ext cx="5070475" cy="5416550"/>
          </a:xfrm>
          <a:prstGeom prst="rect">
            <a:avLst/>
          </a:prstGeom>
          <a:gradFill rotWithShape="1">
            <a:gsLst>
              <a:gs pos="0">
                <a:srgbClr val="5BD793">
                  <a:gamma/>
                  <a:shade val="46275"/>
                  <a:invGamma/>
                </a:srgbClr>
              </a:gs>
              <a:gs pos="50000">
                <a:srgbClr val="5BD793"/>
              </a:gs>
              <a:gs pos="100000">
                <a:srgbClr val="5BD793">
                  <a:gamma/>
                  <a:shade val="46275"/>
                  <a:invGamma/>
                </a:srgbClr>
              </a:gs>
            </a:gsLst>
            <a:lin ang="5400000" scaled="1"/>
          </a:gradFill>
          <a:ln w="28575">
            <a:solidFill>
              <a:srgbClr val="FFFF00"/>
            </a:solidFill>
            <a:miter lim="800000"/>
            <a:headEnd/>
            <a:tailEnd/>
          </a:ln>
          <a:effectLst/>
        </p:spPr>
        <p:txBody>
          <a:bodyPr wrap="none" anchor="ctr"/>
          <a:lstStyle/>
          <a:p>
            <a:endParaRPr lang="en-US"/>
          </a:p>
        </p:txBody>
      </p:sp>
      <p:sp>
        <p:nvSpPr>
          <p:cNvPr id="422915" name="Rectangle 3"/>
          <p:cNvSpPr>
            <a:spLocks noGrp="1" noChangeArrowheads="1"/>
          </p:cNvSpPr>
          <p:nvPr>
            <p:ph type="title"/>
          </p:nvPr>
        </p:nvSpPr>
        <p:spPr>
          <a:xfrm>
            <a:off x="457200" y="0"/>
            <a:ext cx="8229600" cy="876300"/>
          </a:xfrm>
        </p:spPr>
        <p:txBody>
          <a:bodyPr/>
          <a:lstStyle/>
          <a:p>
            <a:r>
              <a:rPr lang="en-US" sz="2400" dirty="0" smtClean="0"/>
              <a:t>A Project’s ‘Primary’ Stakeholder Community</a:t>
            </a:r>
            <a:endParaRPr lang="en-US" sz="2400" dirty="0"/>
          </a:p>
        </p:txBody>
      </p:sp>
      <p:grpSp>
        <p:nvGrpSpPr>
          <p:cNvPr id="2" name="Group 25"/>
          <p:cNvGrpSpPr/>
          <p:nvPr/>
        </p:nvGrpSpPr>
        <p:grpSpPr>
          <a:xfrm>
            <a:off x="224632" y="800100"/>
            <a:ext cx="2841625" cy="2376488"/>
            <a:chOff x="223838" y="901700"/>
            <a:chExt cx="2841625" cy="2376488"/>
          </a:xfrm>
        </p:grpSpPr>
        <p:sp>
          <p:nvSpPr>
            <p:cNvPr id="422916" name="Rectangle 4"/>
            <p:cNvSpPr>
              <a:spLocks noChangeArrowheads="1"/>
            </p:cNvSpPr>
            <p:nvPr/>
          </p:nvSpPr>
          <p:spPr bwMode="auto">
            <a:xfrm>
              <a:off x="223838" y="901700"/>
              <a:ext cx="2841625" cy="2376488"/>
            </a:xfrm>
            <a:prstGeom prst="rect">
              <a:avLst/>
            </a:prstGeom>
            <a:gradFill rotWithShape="1">
              <a:gsLst>
                <a:gs pos="0">
                  <a:srgbClr val="99FF33">
                    <a:gamma/>
                    <a:shade val="65882"/>
                    <a:invGamma/>
                  </a:srgbClr>
                </a:gs>
                <a:gs pos="50000">
                  <a:srgbClr val="99FF33"/>
                </a:gs>
                <a:gs pos="100000">
                  <a:srgbClr val="99FF33">
                    <a:gamma/>
                    <a:shade val="65882"/>
                    <a:invGamma/>
                  </a:srgbClr>
                </a:gs>
              </a:gsLst>
              <a:lin ang="5400000" scaled="1"/>
            </a:gradFill>
            <a:ln w="28575">
              <a:solidFill>
                <a:srgbClr val="FFFF00"/>
              </a:solidFill>
              <a:miter lim="800000"/>
              <a:headEnd/>
              <a:tailEnd/>
            </a:ln>
            <a:effectLst/>
          </p:spPr>
          <p:txBody>
            <a:bodyPr wrap="none" anchor="ctr"/>
            <a:lstStyle/>
            <a:p>
              <a:pPr algn="ctr"/>
              <a:endParaRPr lang="de-DE" dirty="0"/>
            </a:p>
            <a:p>
              <a:pPr algn="ctr"/>
              <a:endParaRPr lang="de-DE" dirty="0"/>
            </a:p>
            <a:p>
              <a:pPr algn="ctr"/>
              <a:endParaRPr lang="de-DE" dirty="0"/>
            </a:p>
            <a:p>
              <a:pPr algn="ctr"/>
              <a:endParaRPr lang="de-DE" dirty="0"/>
            </a:p>
            <a:p>
              <a:pPr algn="ctr"/>
              <a:endParaRPr lang="de-DE" dirty="0"/>
            </a:p>
            <a:p>
              <a:pPr algn="ctr"/>
              <a:endParaRPr lang="de-DE" dirty="0"/>
            </a:p>
            <a:p>
              <a:pPr algn="ctr"/>
              <a:endParaRPr lang="de-DE" b="1" dirty="0"/>
            </a:p>
            <a:p>
              <a:pPr algn="ctr"/>
              <a:r>
                <a:rPr lang="de-DE" b="1" dirty="0"/>
                <a:t>Primary Stakeholders</a:t>
              </a:r>
            </a:p>
          </p:txBody>
        </p:sp>
        <p:pic>
          <p:nvPicPr>
            <p:cNvPr id="422917" name="Picture 5" descr="g0126147"/>
            <p:cNvPicPr>
              <a:picLocks noChangeAspect="1" noChangeArrowheads="1"/>
            </p:cNvPicPr>
            <p:nvPr/>
          </p:nvPicPr>
          <p:blipFill>
            <a:blip r:embed="rId3" cstate="print"/>
            <a:srcRect/>
            <a:stretch>
              <a:fillRect/>
            </a:stretch>
          </p:blipFill>
          <p:spPr bwMode="auto">
            <a:xfrm>
              <a:off x="307976" y="1022350"/>
              <a:ext cx="2613025" cy="1792288"/>
            </a:xfrm>
            <a:prstGeom prst="rect">
              <a:avLst/>
            </a:prstGeom>
            <a:noFill/>
            <a:ln>
              <a:noFill/>
            </a:ln>
          </p:spPr>
        </p:pic>
      </p:grpSp>
      <p:sp>
        <p:nvSpPr>
          <p:cNvPr id="422918" name="Rectangle 6"/>
          <p:cNvSpPr>
            <a:spLocks noChangeArrowheads="1"/>
          </p:cNvSpPr>
          <p:nvPr/>
        </p:nvSpPr>
        <p:spPr bwMode="auto">
          <a:xfrm>
            <a:off x="4044950" y="1594897"/>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Senior Management</a:t>
            </a:r>
          </a:p>
        </p:txBody>
      </p:sp>
      <p:sp>
        <p:nvSpPr>
          <p:cNvPr id="422919" name="Rectangle 7"/>
          <p:cNvSpPr>
            <a:spLocks noChangeArrowheads="1"/>
          </p:cNvSpPr>
          <p:nvPr/>
        </p:nvSpPr>
        <p:spPr bwMode="auto">
          <a:xfrm>
            <a:off x="4044950" y="4902127"/>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Functional </a:t>
            </a:r>
            <a:r>
              <a:rPr lang="en-US" sz="1500" b="1" dirty="0" smtClean="0">
                <a:latin typeface="Calibri" pitchFamily="34" charset="0"/>
              </a:rPr>
              <a:t>&amp;</a:t>
            </a:r>
            <a:endParaRPr lang="en-US" sz="1500" b="1" dirty="0">
              <a:latin typeface="Calibri" pitchFamily="34" charset="0"/>
            </a:endParaRPr>
          </a:p>
          <a:p>
            <a:pPr algn="ctr">
              <a:lnSpc>
                <a:spcPts val="1500"/>
              </a:lnSpc>
            </a:pPr>
            <a:r>
              <a:rPr lang="en-US" sz="1500" b="1" dirty="0">
                <a:latin typeface="Calibri" pitchFamily="34" charset="0"/>
              </a:rPr>
              <a:t>Resource Managers</a:t>
            </a:r>
          </a:p>
        </p:txBody>
      </p:sp>
      <p:sp>
        <p:nvSpPr>
          <p:cNvPr id="422920" name="Rectangle 8"/>
          <p:cNvSpPr>
            <a:spLocks noChangeArrowheads="1"/>
          </p:cNvSpPr>
          <p:nvPr/>
        </p:nvSpPr>
        <p:spPr bwMode="auto">
          <a:xfrm>
            <a:off x="4044950" y="933450"/>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Corporate Shareholders</a:t>
            </a:r>
          </a:p>
        </p:txBody>
      </p:sp>
      <p:sp>
        <p:nvSpPr>
          <p:cNvPr id="422921" name="Rectangle 9"/>
          <p:cNvSpPr>
            <a:spLocks noChangeArrowheads="1"/>
          </p:cNvSpPr>
          <p:nvPr/>
        </p:nvSpPr>
        <p:spPr bwMode="auto">
          <a:xfrm>
            <a:off x="4044950" y="2256343"/>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Sponsor</a:t>
            </a:r>
          </a:p>
        </p:txBody>
      </p:sp>
      <p:sp>
        <p:nvSpPr>
          <p:cNvPr id="422922" name="Rectangle 10"/>
          <p:cNvSpPr>
            <a:spLocks noChangeArrowheads="1"/>
          </p:cNvSpPr>
          <p:nvPr/>
        </p:nvSpPr>
        <p:spPr bwMode="auto">
          <a:xfrm>
            <a:off x="4044950" y="5563576"/>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Manager</a:t>
            </a:r>
          </a:p>
        </p:txBody>
      </p:sp>
      <p:sp>
        <p:nvSpPr>
          <p:cNvPr id="422923" name="Rectangle 11"/>
          <p:cNvSpPr>
            <a:spLocks noChangeArrowheads="1"/>
          </p:cNvSpPr>
          <p:nvPr/>
        </p:nvSpPr>
        <p:spPr bwMode="auto">
          <a:xfrm>
            <a:off x="6551667" y="926991"/>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Team</a:t>
            </a:r>
          </a:p>
        </p:txBody>
      </p:sp>
      <p:sp>
        <p:nvSpPr>
          <p:cNvPr id="422924" name="Rectangle 12"/>
          <p:cNvSpPr>
            <a:spLocks noChangeArrowheads="1"/>
          </p:cNvSpPr>
          <p:nvPr/>
        </p:nvSpPr>
        <p:spPr bwMode="auto">
          <a:xfrm>
            <a:off x="4044950" y="3579235"/>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latin typeface="Calibri" pitchFamily="34" charset="0"/>
              </a:rPr>
              <a:t>Program or Project </a:t>
            </a:r>
          </a:p>
          <a:p>
            <a:pPr algn="ctr">
              <a:lnSpc>
                <a:spcPts val="1500"/>
              </a:lnSpc>
            </a:pPr>
            <a:r>
              <a:rPr lang="en-US" sz="1500" b="1" dirty="0" smtClean="0">
                <a:latin typeface="Calibri" pitchFamily="34" charset="0"/>
              </a:rPr>
              <a:t>Management Office</a:t>
            </a:r>
            <a:endParaRPr lang="en-US" sz="1500" b="1" dirty="0">
              <a:latin typeface="Calibri" pitchFamily="34" charset="0"/>
            </a:endParaRPr>
          </a:p>
        </p:txBody>
      </p:sp>
      <p:sp>
        <p:nvSpPr>
          <p:cNvPr id="422925" name="Rectangle 13"/>
          <p:cNvSpPr>
            <a:spLocks noChangeArrowheads="1"/>
          </p:cNvSpPr>
          <p:nvPr/>
        </p:nvSpPr>
        <p:spPr bwMode="auto">
          <a:xfrm>
            <a:off x="6580188" y="2911330"/>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latin typeface="Calibri" pitchFamily="34" charset="0"/>
              </a:rPr>
              <a:t>Project Input Suppliers </a:t>
            </a:r>
          </a:p>
          <a:p>
            <a:pPr algn="ctr">
              <a:lnSpc>
                <a:spcPts val="1500"/>
              </a:lnSpc>
            </a:pPr>
            <a:r>
              <a:rPr lang="en-US" sz="1500" b="1" dirty="0" smtClean="0">
                <a:latin typeface="Calibri" pitchFamily="34" charset="0"/>
              </a:rPr>
              <a:t>&amp; Vendors (ext.)</a:t>
            </a:r>
            <a:endParaRPr lang="en-US" sz="1500" b="1" dirty="0">
              <a:latin typeface="Calibri" pitchFamily="34" charset="0"/>
            </a:endParaRPr>
          </a:p>
        </p:txBody>
      </p:sp>
      <p:sp>
        <p:nvSpPr>
          <p:cNvPr id="422926" name="Rectangle 14"/>
          <p:cNvSpPr>
            <a:spLocks noChangeArrowheads="1"/>
          </p:cNvSpPr>
          <p:nvPr/>
        </p:nvSpPr>
        <p:spPr bwMode="auto">
          <a:xfrm>
            <a:off x="6580188" y="2249884"/>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Client / Output </a:t>
            </a:r>
          </a:p>
          <a:p>
            <a:pPr algn="ctr">
              <a:lnSpc>
                <a:spcPts val="1500"/>
              </a:lnSpc>
            </a:pPr>
            <a:r>
              <a:rPr lang="en-US" sz="1500" b="1" dirty="0" smtClean="0">
                <a:latin typeface="Calibri" pitchFamily="34" charset="0"/>
              </a:rPr>
              <a:t>Users / Customers</a:t>
            </a:r>
            <a:endParaRPr lang="en-US" sz="1500" b="1" dirty="0">
              <a:latin typeface="Calibri" pitchFamily="34" charset="0"/>
            </a:endParaRPr>
          </a:p>
        </p:txBody>
      </p:sp>
      <p:sp>
        <p:nvSpPr>
          <p:cNvPr id="422927" name="Rectangle 15"/>
          <p:cNvSpPr>
            <a:spLocks noChangeArrowheads="1"/>
          </p:cNvSpPr>
          <p:nvPr/>
        </p:nvSpPr>
        <p:spPr bwMode="auto">
          <a:xfrm>
            <a:off x="6591300" y="4895670"/>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smtClean="0">
                <a:latin typeface="Calibri" pitchFamily="34" charset="0"/>
              </a:rPr>
              <a:t>Project Financers (ext.)</a:t>
            </a:r>
            <a:endParaRPr lang="en-US" sz="1500" b="1" dirty="0">
              <a:latin typeface="Calibri" pitchFamily="34" charset="0"/>
            </a:endParaRPr>
          </a:p>
        </p:txBody>
      </p:sp>
      <p:sp>
        <p:nvSpPr>
          <p:cNvPr id="422928" name="Rectangle 16"/>
          <p:cNvSpPr>
            <a:spLocks noChangeArrowheads="1"/>
          </p:cNvSpPr>
          <p:nvPr/>
        </p:nvSpPr>
        <p:spPr bwMode="auto">
          <a:xfrm>
            <a:off x="6591300" y="4234223"/>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Advisors </a:t>
            </a:r>
          </a:p>
          <a:p>
            <a:pPr algn="ctr">
              <a:lnSpc>
                <a:spcPts val="1500"/>
              </a:lnSpc>
            </a:pPr>
            <a:r>
              <a:rPr lang="en-US" sz="1500" b="1" dirty="0" smtClean="0">
                <a:latin typeface="Calibri" pitchFamily="34" charset="0"/>
              </a:rPr>
              <a:t>and Consultants</a:t>
            </a:r>
            <a:endParaRPr lang="en-US" sz="1500" b="1" dirty="0">
              <a:latin typeface="Calibri" pitchFamily="34" charset="0"/>
            </a:endParaRPr>
          </a:p>
        </p:txBody>
      </p:sp>
      <p:sp>
        <p:nvSpPr>
          <p:cNvPr id="422929" name="Rectangle 17"/>
          <p:cNvSpPr>
            <a:spLocks noChangeArrowheads="1"/>
          </p:cNvSpPr>
          <p:nvPr/>
        </p:nvSpPr>
        <p:spPr bwMode="auto">
          <a:xfrm>
            <a:off x="6591300" y="5557117"/>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Local, </a:t>
            </a:r>
            <a:r>
              <a:rPr lang="en-US" sz="1500" b="1" dirty="0" smtClean="0">
                <a:latin typeface="Calibri" pitchFamily="34" charset="0"/>
              </a:rPr>
              <a:t>State </a:t>
            </a:r>
            <a:r>
              <a:rPr lang="en-US" sz="1500" b="1" dirty="0">
                <a:latin typeface="Calibri" pitchFamily="34" charset="0"/>
              </a:rPr>
              <a:t>and </a:t>
            </a:r>
            <a:r>
              <a:rPr lang="en-US" sz="1500" b="1" dirty="0" smtClean="0">
                <a:latin typeface="Calibri" pitchFamily="34" charset="0"/>
              </a:rPr>
              <a:t>Federal </a:t>
            </a:r>
            <a:endParaRPr lang="en-US" sz="1500" b="1" dirty="0">
              <a:latin typeface="Calibri" pitchFamily="34" charset="0"/>
            </a:endParaRPr>
          </a:p>
          <a:p>
            <a:pPr algn="ctr">
              <a:lnSpc>
                <a:spcPts val="1500"/>
              </a:lnSpc>
            </a:pPr>
            <a:r>
              <a:rPr lang="en-US" sz="1500" b="1" dirty="0" smtClean="0">
                <a:latin typeface="Calibri" pitchFamily="34" charset="0"/>
              </a:rPr>
              <a:t>Government Entities</a:t>
            </a:r>
            <a:endParaRPr lang="en-US" sz="1500" b="1" dirty="0">
              <a:latin typeface="Calibri" pitchFamily="34" charset="0"/>
            </a:endParaRPr>
          </a:p>
        </p:txBody>
      </p:sp>
      <p:sp>
        <p:nvSpPr>
          <p:cNvPr id="422932" name="AutoShape 20"/>
          <p:cNvSpPr>
            <a:spLocks noChangeArrowheads="1"/>
          </p:cNvSpPr>
          <p:nvPr/>
        </p:nvSpPr>
        <p:spPr bwMode="auto">
          <a:xfrm>
            <a:off x="3187700" y="1503363"/>
            <a:ext cx="660400" cy="11811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5BD793">
                  <a:gamma/>
                  <a:shade val="46275"/>
                  <a:invGamma/>
                </a:srgbClr>
              </a:gs>
              <a:gs pos="50000">
                <a:srgbClr val="5BD793"/>
              </a:gs>
              <a:gs pos="100000">
                <a:srgbClr val="5BD793">
                  <a:gamma/>
                  <a:shade val="46275"/>
                  <a:invGamma/>
                </a:srgbClr>
              </a:gs>
            </a:gsLst>
            <a:lin ang="5400000" scaled="1"/>
          </a:gradFill>
          <a:ln w="12700">
            <a:solidFill>
              <a:schemeClr val="bg1"/>
            </a:solidFill>
            <a:miter lim="800000"/>
            <a:headEnd/>
            <a:tailEnd/>
          </a:ln>
          <a:effectLst/>
        </p:spPr>
        <p:txBody>
          <a:bodyPr wrap="none" anchor="ctr"/>
          <a:lstStyle/>
          <a:p>
            <a:endParaRPr lang="en-US"/>
          </a:p>
        </p:txBody>
      </p:sp>
      <p:sp>
        <p:nvSpPr>
          <p:cNvPr id="422935" name="Rectangle 23"/>
          <p:cNvSpPr>
            <a:spLocks noChangeArrowheads="1"/>
          </p:cNvSpPr>
          <p:nvPr/>
        </p:nvSpPr>
        <p:spPr bwMode="auto">
          <a:xfrm>
            <a:off x="4044950" y="4240681"/>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Chief Project Officer / </a:t>
            </a:r>
          </a:p>
          <a:p>
            <a:pPr algn="ctr">
              <a:lnSpc>
                <a:spcPts val="1500"/>
              </a:lnSpc>
            </a:pPr>
            <a:r>
              <a:rPr lang="en-US" sz="1500" b="1" dirty="0" smtClean="0">
                <a:latin typeface="Calibri" pitchFamily="34" charset="0"/>
              </a:rPr>
              <a:t>Program </a:t>
            </a:r>
            <a:r>
              <a:rPr lang="en-US" sz="1500" b="1" dirty="0">
                <a:latin typeface="Calibri" pitchFamily="34" charset="0"/>
              </a:rPr>
              <a:t>Manager</a:t>
            </a:r>
          </a:p>
        </p:txBody>
      </p:sp>
      <p:sp>
        <p:nvSpPr>
          <p:cNvPr id="422937" name="Rectangle 25"/>
          <p:cNvSpPr>
            <a:spLocks noChangeArrowheads="1"/>
          </p:cNvSpPr>
          <p:nvPr/>
        </p:nvSpPr>
        <p:spPr bwMode="auto">
          <a:xfrm>
            <a:off x="6580188" y="3572776"/>
            <a:ext cx="2271712"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Contractors </a:t>
            </a:r>
            <a:r>
              <a:rPr lang="en-US" sz="1500" b="1" dirty="0" smtClean="0">
                <a:latin typeface="Calibri" pitchFamily="34" charset="0"/>
              </a:rPr>
              <a:t>&amp; </a:t>
            </a:r>
            <a:endParaRPr lang="en-US" sz="1500" b="1" dirty="0">
              <a:latin typeface="Calibri" pitchFamily="34" charset="0"/>
            </a:endParaRPr>
          </a:p>
          <a:p>
            <a:pPr algn="ctr">
              <a:lnSpc>
                <a:spcPts val="1500"/>
              </a:lnSpc>
            </a:pPr>
            <a:r>
              <a:rPr lang="en-US" sz="1500" b="1" dirty="0" smtClean="0">
                <a:latin typeface="Calibri" pitchFamily="34" charset="0"/>
              </a:rPr>
              <a:t>Subcontractors</a:t>
            </a:r>
            <a:endParaRPr lang="en-US" sz="1500" b="1" dirty="0">
              <a:latin typeface="Calibri" pitchFamily="34" charset="0"/>
            </a:endParaRPr>
          </a:p>
        </p:txBody>
      </p:sp>
      <p:sp>
        <p:nvSpPr>
          <p:cNvPr id="422938" name="Rectangle 26"/>
          <p:cNvSpPr>
            <a:spLocks noChangeArrowheads="1"/>
          </p:cNvSpPr>
          <p:nvPr/>
        </p:nvSpPr>
        <p:spPr bwMode="auto">
          <a:xfrm>
            <a:off x="6567488" y="1588438"/>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Partners</a:t>
            </a:r>
          </a:p>
        </p:txBody>
      </p:sp>
      <p:sp>
        <p:nvSpPr>
          <p:cNvPr id="25" name="Rectangle 9"/>
          <p:cNvSpPr>
            <a:spLocks noChangeArrowheads="1"/>
          </p:cNvSpPr>
          <p:nvPr/>
        </p:nvSpPr>
        <p:spPr bwMode="auto">
          <a:xfrm>
            <a:off x="4044950" y="2917789"/>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Board / </a:t>
            </a:r>
          </a:p>
          <a:p>
            <a:pPr algn="ctr">
              <a:lnSpc>
                <a:spcPts val="1500"/>
              </a:lnSpc>
            </a:pPr>
            <a:r>
              <a:rPr lang="en-US" sz="1500" b="1" dirty="0" smtClean="0">
                <a:latin typeface="Calibri" pitchFamily="34" charset="0"/>
              </a:rPr>
              <a:t>Steering Committee </a:t>
            </a:r>
            <a:endParaRPr lang="en-US" sz="1500" b="1" dirty="0">
              <a:latin typeface="Calibri" pitchFamily="34" charset="0"/>
            </a:endParaRPr>
          </a:p>
        </p:txBody>
      </p:sp>
      <p:sp>
        <p:nvSpPr>
          <p:cNvPr id="27" name="Rounded Rectangle 26"/>
          <p:cNvSpPr/>
          <p:nvPr/>
        </p:nvSpPr>
        <p:spPr>
          <a:xfrm>
            <a:off x="195104" y="3429000"/>
            <a:ext cx="2926080" cy="2743200"/>
          </a:xfrm>
          <a:prstGeom prst="roundRect">
            <a:avLst/>
          </a:prstGeom>
          <a:solidFill>
            <a:srgbClr val="19393B"/>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bg1"/>
                </a:solidFill>
                <a:latin typeface="Calibri" pitchFamily="34" charset="0"/>
              </a:rPr>
              <a:t>Cleland/Ireland provide a fairly</a:t>
            </a:r>
          </a:p>
          <a:p>
            <a:r>
              <a:rPr lang="en-US" sz="1400" b="1" dirty="0" smtClean="0">
                <a:solidFill>
                  <a:schemeClr val="bg1"/>
                </a:solidFill>
                <a:latin typeface="Calibri" pitchFamily="34" charset="0"/>
              </a:rPr>
              <a:t>comprehensive listing of a pro-</a:t>
            </a:r>
          </a:p>
          <a:p>
            <a:r>
              <a:rPr lang="en-US" sz="1400" b="1" dirty="0" err="1" smtClean="0">
                <a:solidFill>
                  <a:schemeClr val="bg1"/>
                </a:solidFill>
                <a:latin typeface="Calibri" pitchFamily="34" charset="0"/>
              </a:rPr>
              <a:t>ject’s</a:t>
            </a:r>
            <a:r>
              <a:rPr lang="en-US" sz="1400" b="1" dirty="0" smtClean="0">
                <a:solidFill>
                  <a:schemeClr val="bg1"/>
                </a:solidFill>
                <a:latin typeface="Calibri" pitchFamily="34" charset="0"/>
              </a:rPr>
              <a:t> “primary” and “secondary” </a:t>
            </a:r>
          </a:p>
          <a:p>
            <a:r>
              <a:rPr lang="en-US" sz="1400" b="1" dirty="0" smtClean="0">
                <a:solidFill>
                  <a:schemeClr val="bg1"/>
                </a:solidFill>
                <a:latin typeface="Calibri" pitchFamily="34" charset="0"/>
              </a:rPr>
              <a:t>Stakeholders, whereby primary stakeholders can be internal or external to the project-</a:t>
            </a:r>
            <a:r>
              <a:rPr lang="en-US" sz="1400" b="1" dirty="0" err="1" smtClean="0">
                <a:solidFill>
                  <a:schemeClr val="bg1"/>
                </a:solidFill>
                <a:latin typeface="Calibri" pitchFamily="34" charset="0"/>
              </a:rPr>
              <a:t>impleme</a:t>
            </a:r>
            <a:r>
              <a:rPr lang="en-US" sz="1400" b="1" dirty="0" smtClean="0">
                <a:solidFill>
                  <a:schemeClr val="bg1"/>
                </a:solidFill>
                <a:latin typeface="Calibri" pitchFamily="34" charset="0"/>
              </a:rPr>
              <a:t>-</a:t>
            </a:r>
            <a:r>
              <a:rPr lang="en-US" sz="1400" b="1" dirty="0" err="1" smtClean="0">
                <a:solidFill>
                  <a:schemeClr val="bg1"/>
                </a:solidFill>
                <a:latin typeface="Calibri" pitchFamily="34" charset="0"/>
              </a:rPr>
              <a:t>menting</a:t>
            </a:r>
            <a:r>
              <a:rPr lang="en-US" sz="1400" b="1" dirty="0" smtClean="0">
                <a:solidFill>
                  <a:schemeClr val="bg1"/>
                </a:solidFill>
                <a:latin typeface="Calibri" pitchFamily="34" charset="0"/>
              </a:rPr>
              <a:t> entity. </a:t>
            </a:r>
          </a:p>
          <a:p>
            <a:endParaRPr lang="en-US" sz="1400" b="1" dirty="0" smtClean="0">
              <a:solidFill>
                <a:schemeClr val="bg1"/>
              </a:solidFill>
              <a:latin typeface="Calibri" pitchFamily="34" charset="0"/>
            </a:endParaRPr>
          </a:p>
          <a:p>
            <a:r>
              <a:rPr lang="en-US" sz="1400" b="1" dirty="0" smtClean="0">
                <a:solidFill>
                  <a:schemeClr val="bg1"/>
                </a:solidFill>
                <a:latin typeface="Calibri" pitchFamily="34" charset="0"/>
              </a:rPr>
              <a:t>Managing all these stakeholders </a:t>
            </a:r>
          </a:p>
          <a:p>
            <a:r>
              <a:rPr lang="en-US" sz="1400" b="1" dirty="0" smtClean="0">
                <a:solidFill>
                  <a:schemeClr val="bg1"/>
                </a:solidFill>
                <a:latin typeface="Calibri" pitchFamily="34" charset="0"/>
              </a:rPr>
              <a:t>Is challenging but “routine” for </a:t>
            </a:r>
          </a:p>
          <a:p>
            <a:r>
              <a:rPr lang="en-US" sz="1400" b="1" dirty="0" smtClean="0">
                <a:solidFill>
                  <a:schemeClr val="bg1"/>
                </a:solidFill>
                <a:latin typeface="Calibri" pitchFamily="34" charset="0"/>
              </a:rPr>
              <a:t>the project manager and project </a:t>
            </a:r>
          </a:p>
          <a:p>
            <a:r>
              <a:rPr lang="en-US" sz="1400" b="1" dirty="0" smtClean="0">
                <a:solidFill>
                  <a:schemeClr val="bg1"/>
                </a:solidFill>
                <a:latin typeface="Calibri" pitchFamily="34" charset="0"/>
              </a:rPr>
              <a:t>team.</a:t>
            </a:r>
            <a:endParaRPr lang="en-US" sz="1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dissolve">
                                      <p:cBhvr>
                                        <p:cTn id="11" dur="2000"/>
                                        <p:tgtEl>
                                          <p:spTgt spid="27"/>
                                        </p:tgtEl>
                                      </p:cBhvr>
                                    </p:animEffect>
                                  </p:childTnLst>
                                </p:cTn>
                              </p:par>
                            </p:childTnLst>
                          </p:cTn>
                        </p:par>
                        <p:par>
                          <p:cTn id="12" fill="hold">
                            <p:stCondLst>
                              <p:cond delay="4000"/>
                            </p:stCondLst>
                            <p:childTnLst>
                              <p:par>
                                <p:cTn id="13" presetID="17" presetClass="entr" presetSubtype="8" fill="hold" grpId="0" nodeType="afterEffect">
                                  <p:stCondLst>
                                    <p:cond delay="0"/>
                                  </p:stCondLst>
                                  <p:childTnLst>
                                    <p:set>
                                      <p:cBhvr>
                                        <p:cTn id="14" dur="1" fill="hold">
                                          <p:stCondLst>
                                            <p:cond delay="0"/>
                                          </p:stCondLst>
                                        </p:cTn>
                                        <p:tgtEl>
                                          <p:spTgt spid="422932"/>
                                        </p:tgtEl>
                                        <p:attrNameLst>
                                          <p:attrName>style.visibility</p:attrName>
                                        </p:attrNameLst>
                                      </p:cBhvr>
                                      <p:to>
                                        <p:strVal val="visible"/>
                                      </p:to>
                                    </p:set>
                                    <p:anim calcmode="lin" valueType="num">
                                      <p:cBhvr>
                                        <p:cTn id="15" dur="1000" fill="hold"/>
                                        <p:tgtEl>
                                          <p:spTgt spid="422932"/>
                                        </p:tgtEl>
                                        <p:attrNameLst>
                                          <p:attrName>ppt_x</p:attrName>
                                        </p:attrNameLst>
                                      </p:cBhvr>
                                      <p:tavLst>
                                        <p:tav tm="0">
                                          <p:val>
                                            <p:strVal val="#ppt_x-#ppt_w/2"/>
                                          </p:val>
                                        </p:tav>
                                        <p:tav tm="100000">
                                          <p:val>
                                            <p:strVal val="#ppt_x"/>
                                          </p:val>
                                        </p:tav>
                                      </p:tavLst>
                                    </p:anim>
                                    <p:anim calcmode="lin" valueType="num">
                                      <p:cBhvr>
                                        <p:cTn id="16" dur="1000" fill="hold"/>
                                        <p:tgtEl>
                                          <p:spTgt spid="422932"/>
                                        </p:tgtEl>
                                        <p:attrNameLst>
                                          <p:attrName>ppt_y</p:attrName>
                                        </p:attrNameLst>
                                      </p:cBhvr>
                                      <p:tavLst>
                                        <p:tav tm="0">
                                          <p:val>
                                            <p:strVal val="#ppt_y"/>
                                          </p:val>
                                        </p:tav>
                                        <p:tav tm="100000">
                                          <p:val>
                                            <p:strVal val="#ppt_y"/>
                                          </p:val>
                                        </p:tav>
                                      </p:tavLst>
                                    </p:anim>
                                    <p:anim calcmode="lin" valueType="num">
                                      <p:cBhvr>
                                        <p:cTn id="17" dur="1000" fill="hold"/>
                                        <p:tgtEl>
                                          <p:spTgt spid="422932"/>
                                        </p:tgtEl>
                                        <p:attrNameLst>
                                          <p:attrName>ppt_w</p:attrName>
                                        </p:attrNameLst>
                                      </p:cBhvr>
                                      <p:tavLst>
                                        <p:tav tm="0">
                                          <p:val>
                                            <p:fltVal val="0"/>
                                          </p:val>
                                        </p:tav>
                                        <p:tav tm="100000">
                                          <p:val>
                                            <p:strVal val="#ppt_w"/>
                                          </p:val>
                                        </p:tav>
                                      </p:tavLst>
                                    </p:anim>
                                    <p:anim calcmode="lin" valueType="num">
                                      <p:cBhvr>
                                        <p:cTn id="18" dur="1000" fill="hold"/>
                                        <p:tgtEl>
                                          <p:spTgt spid="422932"/>
                                        </p:tgtEl>
                                        <p:attrNameLst>
                                          <p:attrName>ppt_h</p:attrName>
                                        </p:attrNameLst>
                                      </p:cBhvr>
                                      <p:tavLst>
                                        <p:tav tm="0">
                                          <p:val>
                                            <p:strVal val="#ppt_h"/>
                                          </p:val>
                                        </p:tav>
                                        <p:tav tm="100000">
                                          <p:val>
                                            <p:strVal val="#ppt_h"/>
                                          </p:val>
                                        </p:tav>
                                      </p:tavLst>
                                    </p:anim>
                                  </p:childTnLst>
                                </p:cTn>
                              </p:par>
                            </p:childTnLst>
                          </p:cTn>
                        </p:par>
                        <p:par>
                          <p:cTn id="19" fill="hold">
                            <p:stCondLst>
                              <p:cond delay="5000"/>
                            </p:stCondLst>
                            <p:childTnLst>
                              <p:par>
                                <p:cTn id="20" presetID="9" presetClass="entr" presetSubtype="0" fill="hold" grpId="0" nodeType="afterEffect">
                                  <p:stCondLst>
                                    <p:cond delay="0"/>
                                  </p:stCondLst>
                                  <p:childTnLst>
                                    <p:set>
                                      <p:cBhvr>
                                        <p:cTn id="21" dur="1" fill="hold">
                                          <p:stCondLst>
                                            <p:cond delay="0"/>
                                          </p:stCondLst>
                                        </p:cTn>
                                        <p:tgtEl>
                                          <p:spTgt spid="422914"/>
                                        </p:tgtEl>
                                        <p:attrNameLst>
                                          <p:attrName>style.visibility</p:attrName>
                                        </p:attrNameLst>
                                      </p:cBhvr>
                                      <p:to>
                                        <p:strVal val="visible"/>
                                      </p:to>
                                    </p:set>
                                    <p:animEffect transition="in" filter="dissolve">
                                      <p:cBhvr>
                                        <p:cTn id="22" dur="3000"/>
                                        <p:tgtEl>
                                          <p:spTgt spid="422914"/>
                                        </p:tgtEl>
                                      </p:cBhvr>
                                    </p:animEffect>
                                  </p:childTnLst>
                                </p:cTn>
                              </p:par>
                            </p:childTnLst>
                          </p:cTn>
                        </p:par>
                        <p:par>
                          <p:cTn id="23" fill="hold">
                            <p:stCondLst>
                              <p:cond delay="8000"/>
                            </p:stCondLst>
                            <p:childTnLst>
                              <p:par>
                                <p:cTn id="24" presetID="9" presetClass="entr" presetSubtype="0" fill="hold" grpId="0" nodeType="afterEffect">
                                  <p:stCondLst>
                                    <p:cond delay="0"/>
                                  </p:stCondLst>
                                  <p:childTnLst>
                                    <p:set>
                                      <p:cBhvr>
                                        <p:cTn id="25" dur="1" fill="hold">
                                          <p:stCondLst>
                                            <p:cond delay="0"/>
                                          </p:stCondLst>
                                        </p:cTn>
                                        <p:tgtEl>
                                          <p:spTgt spid="422920"/>
                                        </p:tgtEl>
                                        <p:attrNameLst>
                                          <p:attrName>style.visibility</p:attrName>
                                        </p:attrNameLst>
                                      </p:cBhvr>
                                      <p:to>
                                        <p:strVal val="visible"/>
                                      </p:to>
                                    </p:set>
                                    <p:animEffect transition="in" filter="dissolve">
                                      <p:cBhvr>
                                        <p:cTn id="26" dur="2000"/>
                                        <p:tgtEl>
                                          <p:spTgt spid="422920"/>
                                        </p:tgtEl>
                                      </p:cBhvr>
                                    </p:animEffect>
                                  </p:childTnLst>
                                </p:cTn>
                              </p:par>
                            </p:childTnLst>
                          </p:cTn>
                        </p:par>
                        <p:par>
                          <p:cTn id="27" fill="hold">
                            <p:stCondLst>
                              <p:cond delay="10000"/>
                            </p:stCondLst>
                            <p:childTnLst>
                              <p:par>
                                <p:cTn id="28" presetID="9" presetClass="entr" presetSubtype="0" fill="hold" grpId="0" nodeType="afterEffect">
                                  <p:stCondLst>
                                    <p:cond delay="0"/>
                                  </p:stCondLst>
                                  <p:childTnLst>
                                    <p:set>
                                      <p:cBhvr>
                                        <p:cTn id="29" dur="1" fill="hold">
                                          <p:stCondLst>
                                            <p:cond delay="0"/>
                                          </p:stCondLst>
                                        </p:cTn>
                                        <p:tgtEl>
                                          <p:spTgt spid="422918"/>
                                        </p:tgtEl>
                                        <p:attrNameLst>
                                          <p:attrName>style.visibility</p:attrName>
                                        </p:attrNameLst>
                                      </p:cBhvr>
                                      <p:to>
                                        <p:strVal val="visible"/>
                                      </p:to>
                                    </p:set>
                                    <p:animEffect transition="in" filter="dissolve">
                                      <p:cBhvr>
                                        <p:cTn id="30" dur="2000"/>
                                        <p:tgtEl>
                                          <p:spTgt spid="422918"/>
                                        </p:tgtEl>
                                      </p:cBhvr>
                                    </p:animEffect>
                                  </p:childTnLst>
                                </p:cTn>
                              </p:par>
                            </p:childTnLst>
                          </p:cTn>
                        </p:par>
                        <p:par>
                          <p:cTn id="31" fill="hold">
                            <p:stCondLst>
                              <p:cond delay="12000"/>
                            </p:stCondLst>
                            <p:childTnLst>
                              <p:par>
                                <p:cTn id="32" presetID="9" presetClass="entr" presetSubtype="0" fill="hold" grpId="0" nodeType="afterEffect">
                                  <p:stCondLst>
                                    <p:cond delay="0"/>
                                  </p:stCondLst>
                                  <p:childTnLst>
                                    <p:set>
                                      <p:cBhvr>
                                        <p:cTn id="33" dur="1" fill="hold">
                                          <p:stCondLst>
                                            <p:cond delay="0"/>
                                          </p:stCondLst>
                                        </p:cTn>
                                        <p:tgtEl>
                                          <p:spTgt spid="422921"/>
                                        </p:tgtEl>
                                        <p:attrNameLst>
                                          <p:attrName>style.visibility</p:attrName>
                                        </p:attrNameLst>
                                      </p:cBhvr>
                                      <p:to>
                                        <p:strVal val="visible"/>
                                      </p:to>
                                    </p:set>
                                    <p:animEffect transition="in" filter="dissolve">
                                      <p:cBhvr>
                                        <p:cTn id="34" dur="2000"/>
                                        <p:tgtEl>
                                          <p:spTgt spid="422921"/>
                                        </p:tgtEl>
                                      </p:cBhvr>
                                    </p:animEffect>
                                  </p:childTnLst>
                                </p:cTn>
                              </p:par>
                            </p:childTnLst>
                          </p:cTn>
                        </p:par>
                        <p:par>
                          <p:cTn id="35" fill="hold">
                            <p:stCondLst>
                              <p:cond delay="14000"/>
                            </p:stCondLst>
                            <p:childTnLst>
                              <p:par>
                                <p:cTn id="36" presetID="9"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dissolve">
                                      <p:cBhvr>
                                        <p:cTn id="38" dur="2000"/>
                                        <p:tgtEl>
                                          <p:spTgt spid="25"/>
                                        </p:tgtEl>
                                      </p:cBhvr>
                                    </p:animEffect>
                                  </p:childTnLst>
                                </p:cTn>
                              </p:par>
                            </p:childTnLst>
                          </p:cTn>
                        </p:par>
                        <p:par>
                          <p:cTn id="39" fill="hold">
                            <p:stCondLst>
                              <p:cond delay="16000"/>
                            </p:stCondLst>
                            <p:childTnLst>
                              <p:par>
                                <p:cTn id="40" presetID="9" presetClass="entr" presetSubtype="0" fill="hold" grpId="0" nodeType="afterEffect">
                                  <p:stCondLst>
                                    <p:cond delay="0"/>
                                  </p:stCondLst>
                                  <p:childTnLst>
                                    <p:set>
                                      <p:cBhvr>
                                        <p:cTn id="41" dur="1" fill="hold">
                                          <p:stCondLst>
                                            <p:cond delay="0"/>
                                          </p:stCondLst>
                                        </p:cTn>
                                        <p:tgtEl>
                                          <p:spTgt spid="422924"/>
                                        </p:tgtEl>
                                        <p:attrNameLst>
                                          <p:attrName>style.visibility</p:attrName>
                                        </p:attrNameLst>
                                      </p:cBhvr>
                                      <p:to>
                                        <p:strVal val="visible"/>
                                      </p:to>
                                    </p:set>
                                    <p:animEffect transition="in" filter="dissolve">
                                      <p:cBhvr>
                                        <p:cTn id="42" dur="2000"/>
                                        <p:tgtEl>
                                          <p:spTgt spid="422924"/>
                                        </p:tgtEl>
                                      </p:cBhvr>
                                    </p:animEffect>
                                  </p:childTnLst>
                                </p:cTn>
                              </p:par>
                            </p:childTnLst>
                          </p:cTn>
                        </p:par>
                        <p:par>
                          <p:cTn id="43" fill="hold">
                            <p:stCondLst>
                              <p:cond delay="18000"/>
                            </p:stCondLst>
                            <p:childTnLst>
                              <p:par>
                                <p:cTn id="44" presetID="9" presetClass="entr" presetSubtype="0" fill="hold" grpId="0" nodeType="afterEffect">
                                  <p:stCondLst>
                                    <p:cond delay="0"/>
                                  </p:stCondLst>
                                  <p:childTnLst>
                                    <p:set>
                                      <p:cBhvr>
                                        <p:cTn id="45" dur="1" fill="hold">
                                          <p:stCondLst>
                                            <p:cond delay="0"/>
                                          </p:stCondLst>
                                        </p:cTn>
                                        <p:tgtEl>
                                          <p:spTgt spid="422935"/>
                                        </p:tgtEl>
                                        <p:attrNameLst>
                                          <p:attrName>style.visibility</p:attrName>
                                        </p:attrNameLst>
                                      </p:cBhvr>
                                      <p:to>
                                        <p:strVal val="visible"/>
                                      </p:to>
                                    </p:set>
                                    <p:animEffect transition="in" filter="dissolve">
                                      <p:cBhvr>
                                        <p:cTn id="46" dur="2000"/>
                                        <p:tgtEl>
                                          <p:spTgt spid="422935"/>
                                        </p:tgtEl>
                                      </p:cBhvr>
                                    </p:animEffect>
                                  </p:childTnLst>
                                </p:cTn>
                              </p:par>
                            </p:childTnLst>
                          </p:cTn>
                        </p:par>
                        <p:par>
                          <p:cTn id="47" fill="hold">
                            <p:stCondLst>
                              <p:cond delay="20000"/>
                            </p:stCondLst>
                            <p:childTnLst>
                              <p:par>
                                <p:cTn id="48" presetID="9" presetClass="entr" presetSubtype="0" fill="hold" grpId="0" nodeType="afterEffect">
                                  <p:stCondLst>
                                    <p:cond delay="0"/>
                                  </p:stCondLst>
                                  <p:childTnLst>
                                    <p:set>
                                      <p:cBhvr>
                                        <p:cTn id="49" dur="1" fill="hold">
                                          <p:stCondLst>
                                            <p:cond delay="0"/>
                                          </p:stCondLst>
                                        </p:cTn>
                                        <p:tgtEl>
                                          <p:spTgt spid="422919"/>
                                        </p:tgtEl>
                                        <p:attrNameLst>
                                          <p:attrName>style.visibility</p:attrName>
                                        </p:attrNameLst>
                                      </p:cBhvr>
                                      <p:to>
                                        <p:strVal val="visible"/>
                                      </p:to>
                                    </p:set>
                                    <p:animEffect transition="in" filter="dissolve">
                                      <p:cBhvr>
                                        <p:cTn id="50" dur="2000"/>
                                        <p:tgtEl>
                                          <p:spTgt spid="422919"/>
                                        </p:tgtEl>
                                      </p:cBhvr>
                                    </p:animEffect>
                                  </p:childTnLst>
                                </p:cTn>
                              </p:par>
                            </p:childTnLst>
                          </p:cTn>
                        </p:par>
                        <p:par>
                          <p:cTn id="51" fill="hold">
                            <p:stCondLst>
                              <p:cond delay="22000"/>
                            </p:stCondLst>
                            <p:childTnLst>
                              <p:par>
                                <p:cTn id="52" presetID="9" presetClass="entr" presetSubtype="0" fill="hold" grpId="0" nodeType="afterEffect">
                                  <p:stCondLst>
                                    <p:cond delay="0"/>
                                  </p:stCondLst>
                                  <p:childTnLst>
                                    <p:set>
                                      <p:cBhvr>
                                        <p:cTn id="53" dur="1" fill="hold">
                                          <p:stCondLst>
                                            <p:cond delay="0"/>
                                          </p:stCondLst>
                                        </p:cTn>
                                        <p:tgtEl>
                                          <p:spTgt spid="422922"/>
                                        </p:tgtEl>
                                        <p:attrNameLst>
                                          <p:attrName>style.visibility</p:attrName>
                                        </p:attrNameLst>
                                      </p:cBhvr>
                                      <p:to>
                                        <p:strVal val="visible"/>
                                      </p:to>
                                    </p:set>
                                    <p:animEffect transition="in" filter="dissolve">
                                      <p:cBhvr>
                                        <p:cTn id="54" dur="2000"/>
                                        <p:tgtEl>
                                          <p:spTgt spid="422922"/>
                                        </p:tgtEl>
                                      </p:cBhvr>
                                    </p:animEffect>
                                  </p:childTnLst>
                                </p:cTn>
                              </p:par>
                            </p:childTnLst>
                          </p:cTn>
                        </p:par>
                        <p:par>
                          <p:cTn id="55" fill="hold">
                            <p:stCondLst>
                              <p:cond delay="24000"/>
                            </p:stCondLst>
                            <p:childTnLst>
                              <p:par>
                                <p:cTn id="56" presetID="9" presetClass="entr" presetSubtype="0" fill="hold" grpId="0" nodeType="afterEffect">
                                  <p:stCondLst>
                                    <p:cond delay="0"/>
                                  </p:stCondLst>
                                  <p:childTnLst>
                                    <p:set>
                                      <p:cBhvr>
                                        <p:cTn id="57" dur="1" fill="hold">
                                          <p:stCondLst>
                                            <p:cond delay="0"/>
                                          </p:stCondLst>
                                        </p:cTn>
                                        <p:tgtEl>
                                          <p:spTgt spid="422923"/>
                                        </p:tgtEl>
                                        <p:attrNameLst>
                                          <p:attrName>style.visibility</p:attrName>
                                        </p:attrNameLst>
                                      </p:cBhvr>
                                      <p:to>
                                        <p:strVal val="visible"/>
                                      </p:to>
                                    </p:set>
                                    <p:animEffect transition="in" filter="dissolve">
                                      <p:cBhvr>
                                        <p:cTn id="58" dur="2000"/>
                                        <p:tgtEl>
                                          <p:spTgt spid="422923"/>
                                        </p:tgtEl>
                                      </p:cBhvr>
                                    </p:animEffect>
                                  </p:childTnLst>
                                </p:cTn>
                              </p:par>
                            </p:childTnLst>
                          </p:cTn>
                        </p:par>
                        <p:par>
                          <p:cTn id="59" fill="hold">
                            <p:stCondLst>
                              <p:cond delay="26000"/>
                            </p:stCondLst>
                            <p:childTnLst>
                              <p:par>
                                <p:cTn id="60" presetID="9" presetClass="entr" presetSubtype="0" fill="hold" grpId="0" nodeType="afterEffect">
                                  <p:stCondLst>
                                    <p:cond delay="0"/>
                                  </p:stCondLst>
                                  <p:childTnLst>
                                    <p:set>
                                      <p:cBhvr>
                                        <p:cTn id="61" dur="1" fill="hold">
                                          <p:stCondLst>
                                            <p:cond delay="0"/>
                                          </p:stCondLst>
                                        </p:cTn>
                                        <p:tgtEl>
                                          <p:spTgt spid="422938"/>
                                        </p:tgtEl>
                                        <p:attrNameLst>
                                          <p:attrName>style.visibility</p:attrName>
                                        </p:attrNameLst>
                                      </p:cBhvr>
                                      <p:to>
                                        <p:strVal val="visible"/>
                                      </p:to>
                                    </p:set>
                                    <p:animEffect transition="in" filter="dissolve">
                                      <p:cBhvr>
                                        <p:cTn id="62" dur="2000"/>
                                        <p:tgtEl>
                                          <p:spTgt spid="422938"/>
                                        </p:tgtEl>
                                      </p:cBhvr>
                                    </p:animEffect>
                                  </p:childTnLst>
                                </p:cTn>
                              </p:par>
                            </p:childTnLst>
                          </p:cTn>
                        </p:par>
                        <p:par>
                          <p:cTn id="63" fill="hold">
                            <p:stCondLst>
                              <p:cond delay="28000"/>
                            </p:stCondLst>
                            <p:childTnLst>
                              <p:par>
                                <p:cTn id="64" presetID="9" presetClass="entr" presetSubtype="0" fill="hold" grpId="0" nodeType="afterEffect">
                                  <p:stCondLst>
                                    <p:cond delay="0"/>
                                  </p:stCondLst>
                                  <p:childTnLst>
                                    <p:set>
                                      <p:cBhvr>
                                        <p:cTn id="65" dur="1" fill="hold">
                                          <p:stCondLst>
                                            <p:cond delay="0"/>
                                          </p:stCondLst>
                                        </p:cTn>
                                        <p:tgtEl>
                                          <p:spTgt spid="422926"/>
                                        </p:tgtEl>
                                        <p:attrNameLst>
                                          <p:attrName>style.visibility</p:attrName>
                                        </p:attrNameLst>
                                      </p:cBhvr>
                                      <p:to>
                                        <p:strVal val="visible"/>
                                      </p:to>
                                    </p:set>
                                    <p:animEffect transition="in" filter="dissolve">
                                      <p:cBhvr>
                                        <p:cTn id="66" dur="2000"/>
                                        <p:tgtEl>
                                          <p:spTgt spid="422926"/>
                                        </p:tgtEl>
                                      </p:cBhvr>
                                    </p:animEffect>
                                  </p:childTnLst>
                                </p:cTn>
                              </p:par>
                            </p:childTnLst>
                          </p:cTn>
                        </p:par>
                        <p:par>
                          <p:cTn id="67" fill="hold">
                            <p:stCondLst>
                              <p:cond delay="30000"/>
                            </p:stCondLst>
                            <p:childTnLst>
                              <p:par>
                                <p:cTn id="68" presetID="9" presetClass="entr" presetSubtype="0" fill="hold" grpId="0" nodeType="afterEffect">
                                  <p:stCondLst>
                                    <p:cond delay="0"/>
                                  </p:stCondLst>
                                  <p:childTnLst>
                                    <p:set>
                                      <p:cBhvr>
                                        <p:cTn id="69" dur="1" fill="hold">
                                          <p:stCondLst>
                                            <p:cond delay="0"/>
                                          </p:stCondLst>
                                        </p:cTn>
                                        <p:tgtEl>
                                          <p:spTgt spid="422925"/>
                                        </p:tgtEl>
                                        <p:attrNameLst>
                                          <p:attrName>style.visibility</p:attrName>
                                        </p:attrNameLst>
                                      </p:cBhvr>
                                      <p:to>
                                        <p:strVal val="visible"/>
                                      </p:to>
                                    </p:set>
                                    <p:animEffect transition="in" filter="dissolve">
                                      <p:cBhvr>
                                        <p:cTn id="70" dur="2000"/>
                                        <p:tgtEl>
                                          <p:spTgt spid="422925"/>
                                        </p:tgtEl>
                                      </p:cBhvr>
                                    </p:animEffect>
                                  </p:childTnLst>
                                </p:cTn>
                              </p:par>
                            </p:childTnLst>
                          </p:cTn>
                        </p:par>
                        <p:par>
                          <p:cTn id="71" fill="hold">
                            <p:stCondLst>
                              <p:cond delay="32000"/>
                            </p:stCondLst>
                            <p:childTnLst>
                              <p:par>
                                <p:cTn id="72" presetID="9" presetClass="entr" presetSubtype="0" fill="hold" grpId="0" nodeType="afterEffect">
                                  <p:stCondLst>
                                    <p:cond delay="0"/>
                                  </p:stCondLst>
                                  <p:childTnLst>
                                    <p:set>
                                      <p:cBhvr>
                                        <p:cTn id="73" dur="1" fill="hold">
                                          <p:stCondLst>
                                            <p:cond delay="0"/>
                                          </p:stCondLst>
                                        </p:cTn>
                                        <p:tgtEl>
                                          <p:spTgt spid="422937"/>
                                        </p:tgtEl>
                                        <p:attrNameLst>
                                          <p:attrName>style.visibility</p:attrName>
                                        </p:attrNameLst>
                                      </p:cBhvr>
                                      <p:to>
                                        <p:strVal val="visible"/>
                                      </p:to>
                                    </p:set>
                                    <p:animEffect transition="in" filter="dissolve">
                                      <p:cBhvr>
                                        <p:cTn id="74" dur="2000"/>
                                        <p:tgtEl>
                                          <p:spTgt spid="422937"/>
                                        </p:tgtEl>
                                      </p:cBhvr>
                                    </p:animEffect>
                                  </p:childTnLst>
                                </p:cTn>
                              </p:par>
                            </p:childTnLst>
                          </p:cTn>
                        </p:par>
                        <p:par>
                          <p:cTn id="75" fill="hold">
                            <p:stCondLst>
                              <p:cond delay="34000"/>
                            </p:stCondLst>
                            <p:childTnLst>
                              <p:par>
                                <p:cTn id="76" presetID="9" presetClass="entr" presetSubtype="0" fill="hold" grpId="0" nodeType="afterEffect">
                                  <p:stCondLst>
                                    <p:cond delay="0"/>
                                  </p:stCondLst>
                                  <p:childTnLst>
                                    <p:set>
                                      <p:cBhvr>
                                        <p:cTn id="77" dur="1" fill="hold">
                                          <p:stCondLst>
                                            <p:cond delay="0"/>
                                          </p:stCondLst>
                                        </p:cTn>
                                        <p:tgtEl>
                                          <p:spTgt spid="422928"/>
                                        </p:tgtEl>
                                        <p:attrNameLst>
                                          <p:attrName>style.visibility</p:attrName>
                                        </p:attrNameLst>
                                      </p:cBhvr>
                                      <p:to>
                                        <p:strVal val="visible"/>
                                      </p:to>
                                    </p:set>
                                    <p:animEffect transition="in" filter="dissolve">
                                      <p:cBhvr>
                                        <p:cTn id="78" dur="2000"/>
                                        <p:tgtEl>
                                          <p:spTgt spid="422928"/>
                                        </p:tgtEl>
                                      </p:cBhvr>
                                    </p:animEffect>
                                  </p:childTnLst>
                                </p:cTn>
                              </p:par>
                            </p:childTnLst>
                          </p:cTn>
                        </p:par>
                        <p:par>
                          <p:cTn id="79" fill="hold">
                            <p:stCondLst>
                              <p:cond delay="36000"/>
                            </p:stCondLst>
                            <p:childTnLst>
                              <p:par>
                                <p:cTn id="80" presetID="9" presetClass="entr" presetSubtype="0" fill="hold" grpId="0" nodeType="afterEffect">
                                  <p:stCondLst>
                                    <p:cond delay="0"/>
                                  </p:stCondLst>
                                  <p:childTnLst>
                                    <p:set>
                                      <p:cBhvr>
                                        <p:cTn id="81" dur="1" fill="hold">
                                          <p:stCondLst>
                                            <p:cond delay="0"/>
                                          </p:stCondLst>
                                        </p:cTn>
                                        <p:tgtEl>
                                          <p:spTgt spid="422927"/>
                                        </p:tgtEl>
                                        <p:attrNameLst>
                                          <p:attrName>style.visibility</p:attrName>
                                        </p:attrNameLst>
                                      </p:cBhvr>
                                      <p:to>
                                        <p:strVal val="visible"/>
                                      </p:to>
                                    </p:set>
                                    <p:animEffect transition="in" filter="dissolve">
                                      <p:cBhvr>
                                        <p:cTn id="82" dur="2000"/>
                                        <p:tgtEl>
                                          <p:spTgt spid="422927"/>
                                        </p:tgtEl>
                                      </p:cBhvr>
                                    </p:animEffect>
                                  </p:childTnLst>
                                </p:cTn>
                              </p:par>
                            </p:childTnLst>
                          </p:cTn>
                        </p:par>
                        <p:par>
                          <p:cTn id="83" fill="hold">
                            <p:stCondLst>
                              <p:cond delay="38000"/>
                            </p:stCondLst>
                            <p:childTnLst>
                              <p:par>
                                <p:cTn id="84" presetID="9" presetClass="entr" presetSubtype="0" fill="hold" grpId="0" nodeType="afterEffect">
                                  <p:stCondLst>
                                    <p:cond delay="0"/>
                                  </p:stCondLst>
                                  <p:childTnLst>
                                    <p:set>
                                      <p:cBhvr>
                                        <p:cTn id="85" dur="1" fill="hold">
                                          <p:stCondLst>
                                            <p:cond delay="0"/>
                                          </p:stCondLst>
                                        </p:cTn>
                                        <p:tgtEl>
                                          <p:spTgt spid="422929"/>
                                        </p:tgtEl>
                                        <p:attrNameLst>
                                          <p:attrName>style.visibility</p:attrName>
                                        </p:attrNameLst>
                                      </p:cBhvr>
                                      <p:to>
                                        <p:strVal val="visible"/>
                                      </p:to>
                                    </p:set>
                                    <p:animEffect transition="in" filter="dissolve">
                                      <p:cBhvr>
                                        <p:cTn id="86" dur="2000"/>
                                        <p:tgtEl>
                                          <p:spTgt spid="422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4" grpId="0" animBg="1"/>
      <p:bldP spid="422918" grpId="0" animBg="1"/>
      <p:bldP spid="422919" grpId="0" animBg="1"/>
      <p:bldP spid="422920" grpId="0" animBg="1"/>
      <p:bldP spid="422921" grpId="0" animBg="1"/>
      <p:bldP spid="422922" grpId="0" animBg="1"/>
      <p:bldP spid="422923" grpId="0" animBg="1"/>
      <p:bldP spid="422924" grpId="0" animBg="1"/>
      <p:bldP spid="422925" grpId="0" animBg="1"/>
      <p:bldP spid="422926" grpId="0" animBg="1"/>
      <p:bldP spid="422927" grpId="0" animBg="1"/>
      <p:bldP spid="422928" grpId="0" animBg="1"/>
      <p:bldP spid="422929" grpId="0" animBg="1"/>
      <p:bldP spid="422932" grpId="0" animBg="1"/>
      <p:bldP spid="422935" grpId="0" animBg="1"/>
      <p:bldP spid="422937" grpId="0" animBg="1"/>
      <p:bldP spid="422938" grpId="0" animBg="1"/>
      <p:bldP spid="25"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Manager)</a:t>
            </a:r>
            <a:endParaRPr lang="de-DE" sz="2400" dirty="0"/>
          </a:p>
        </p:txBody>
      </p:sp>
      <p:sp>
        <p:nvSpPr>
          <p:cNvPr id="429058" name="Rectangle 2"/>
          <p:cNvSpPr>
            <a:spLocks noGrp="1" noChangeArrowheads="1"/>
          </p:cNvSpPr>
          <p:nvPr>
            <p:ph idx="1"/>
          </p:nvPr>
        </p:nvSpPr>
        <p:spPr>
          <a:xfrm>
            <a:off x="3582987" y="1165600"/>
            <a:ext cx="5261467" cy="500660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a:solidFill>
                  <a:schemeClr val="bg1"/>
                </a:solidFill>
                <a:latin typeface="Calibri" pitchFamily="34" charset="0"/>
              </a:rPr>
              <a:t>	The project manager is the key person who provides direction to the project team.</a:t>
            </a:r>
          </a:p>
          <a:p>
            <a:pPr>
              <a:lnSpc>
                <a:spcPts val="31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The Project Manager leads </a:t>
            </a:r>
            <a:r>
              <a:rPr lang="de-DE" sz="2800" b="1" dirty="0">
                <a:solidFill>
                  <a:schemeClr val="bg1"/>
                </a:solidFill>
                <a:latin typeface="Calibri" pitchFamily="34" charset="0"/>
              </a:rPr>
              <a:t>the project team through the </a:t>
            </a:r>
            <a:r>
              <a:rPr lang="de-DE" sz="2800" b="1" dirty="0" smtClean="0">
                <a:solidFill>
                  <a:schemeClr val="bg1"/>
                </a:solidFill>
                <a:latin typeface="Calibri" pitchFamily="34" charset="0"/>
              </a:rPr>
              <a:t>crea-tion </a:t>
            </a:r>
            <a:r>
              <a:rPr lang="de-DE" sz="2800" b="1" dirty="0">
                <a:solidFill>
                  <a:schemeClr val="bg1"/>
                </a:solidFill>
                <a:latin typeface="Calibri" pitchFamily="34" charset="0"/>
              </a:rPr>
              <a:t>and </a:t>
            </a:r>
            <a:r>
              <a:rPr lang="de-DE" sz="2800" b="1" dirty="0" smtClean="0">
                <a:solidFill>
                  <a:schemeClr val="bg1"/>
                </a:solidFill>
                <a:latin typeface="Calibri" pitchFamily="34" charset="0"/>
              </a:rPr>
              <a:t>execution of </a:t>
            </a:r>
            <a:r>
              <a:rPr lang="de-DE" sz="2800" b="1" dirty="0">
                <a:solidFill>
                  <a:schemeClr val="bg1"/>
                </a:solidFill>
                <a:latin typeface="Calibri" pitchFamily="34" charset="0"/>
              </a:rPr>
              <a:t>the </a:t>
            </a:r>
            <a:r>
              <a:rPr lang="de-DE" sz="2800" b="1" dirty="0" smtClean="0">
                <a:solidFill>
                  <a:schemeClr val="bg1"/>
                </a:solidFill>
                <a:latin typeface="Calibri" pitchFamily="34" charset="0"/>
              </a:rPr>
              <a:t>pro-ject plan, obtains formal appro-val for it, monitors and reports </a:t>
            </a:r>
            <a:r>
              <a:rPr lang="de-DE" sz="2800" b="1" dirty="0">
                <a:solidFill>
                  <a:schemeClr val="bg1"/>
                </a:solidFill>
                <a:latin typeface="Calibri" pitchFamily="34" charset="0"/>
              </a:rPr>
              <a:t>on the progress of the project in relation to the </a:t>
            </a:r>
            <a:r>
              <a:rPr lang="de-DE" sz="2800" b="1" dirty="0" smtClean="0">
                <a:solidFill>
                  <a:schemeClr val="bg1"/>
                </a:solidFill>
                <a:latin typeface="Calibri" pitchFamily="34" charset="0"/>
              </a:rPr>
              <a:t>project </a:t>
            </a:r>
            <a:r>
              <a:rPr lang="de-DE" sz="2800" b="1" dirty="0">
                <a:solidFill>
                  <a:schemeClr val="bg1"/>
                </a:solidFill>
                <a:latin typeface="Calibri" pitchFamily="34" charset="0"/>
              </a:rPr>
              <a:t>plan and </a:t>
            </a:r>
            <a:r>
              <a:rPr lang="de-DE" sz="2800" b="1" dirty="0" smtClean="0">
                <a:solidFill>
                  <a:schemeClr val="bg1"/>
                </a:solidFill>
                <a:latin typeface="Calibri" pitchFamily="34" charset="0"/>
              </a:rPr>
              <a:t>initiates action to ensure that the project stays on track.</a:t>
            </a:r>
            <a:endParaRPr lang="de-DE" sz="2800" b="1" dirty="0">
              <a:solidFill>
                <a:schemeClr val="bg1"/>
              </a:solidFill>
              <a:latin typeface="Calibri" pitchFamily="34" charset="0"/>
            </a:endParaRPr>
          </a:p>
        </p:txBody>
      </p:sp>
      <p:sp>
        <p:nvSpPr>
          <p:cNvPr id="429060" name="Text Box 4"/>
          <p:cNvSpPr txBox="1">
            <a:spLocks noChangeArrowheads="1"/>
          </p:cNvSpPr>
          <p:nvPr/>
        </p:nvSpPr>
        <p:spPr bwMode="auto">
          <a:xfrm>
            <a:off x="708818" y="4085064"/>
            <a:ext cx="2957513" cy="1754326"/>
          </a:xfrm>
          <a:prstGeom prst="rect">
            <a:avLst/>
          </a:prstGeom>
          <a:noFill/>
          <a:ln w="9525">
            <a:noFill/>
            <a:miter lim="800000"/>
            <a:headEnd/>
            <a:tailEnd/>
          </a:ln>
          <a:effectLst/>
        </p:spPr>
        <p:txBody>
          <a:bodyPr>
            <a:spAutoFit/>
          </a:bodyPr>
          <a:lstStyle/>
          <a:p>
            <a:pPr algn="ctr"/>
            <a:r>
              <a:rPr lang="de-DE" b="1" dirty="0">
                <a:solidFill>
                  <a:srgbClr val="FFFF99"/>
                </a:solidFill>
              </a:rPr>
              <a:t>The Project Leader / </a:t>
            </a:r>
            <a:r>
              <a:rPr lang="de-DE" b="1" dirty="0" smtClean="0">
                <a:solidFill>
                  <a:srgbClr val="FFFF99"/>
                </a:solidFill>
              </a:rPr>
              <a:t>Manager </a:t>
            </a:r>
            <a:r>
              <a:rPr lang="de-DE" b="1" dirty="0">
                <a:solidFill>
                  <a:srgbClr val="FFFF99"/>
                </a:solidFill>
              </a:rPr>
              <a:t>is </a:t>
            </a:r>
            <a:r>
              <a:rPr lang="de-DE" b="1" dirty="0" smtClean="0">
                <a:solidFill>
                  <a:srgbClr val="FFFF99"/>
                </a:solidFill>
              </a:rPr>
              <a:t>(under normal circumstances) ultimately responsible </a:t>
            </a:r>
            <a:r>
              <a:rPr lang="de-DE" b="1" dirty="0">
                <a:solidFill>
                  <a:srgbClr val="FFFF99"/>
                </a:solidFill>
              </a:rPr>
              <a:t>for the </a:t>
            </a:r>
            <a:r>
              <a:rPr lang="de-DE" b="1" dirty="0" smtClean="0">
                <a:solidFill>
                  <a:srgbClr val="FFFF99"/>
                </a:solidFill>
              </a:rPr>
              <a:t>project‘s </a:t>
            </a:r>
            <a:endParaRPr lang="de-DE" b="1" dirty="0">
              <a:solidFill>
                <a:srgbClr val="FFFF99"/>
              </a:solidFill>
            </a:endParaRPr>
          </a:p>
          <a:p>
            <a:pPr algn="ctr"/>
            <a:r>
              <a:rPr lang="de-DE" b="1" dirty="0" smtClean="0">
                <a:solidFill>
                  <a:srgbClr val="FFFF99"/>
                </a:solidFill>
              </a:rPr>
              <a:t>„success“ </a:t>
            </a:r>
            <a:r>
              <a:rPr lang="de-DE" b="1" dirty="0">
                <a:solidFill>
                  <a:srgbClr val="FFFF99"/>
                </a:solidFill>
              </a:rPr>
              <a:t>or </a:t>
            </a:r>
            <a:r>
              <a:rPr lang="de-DE" b="1" dirty="0" smtClean="0">
                <a:solidFill>
                  <a:srgbClr val="FFFF99"/>
                </a:solidFill>
              </a:rPr>
              <a:t>„failure“</a:t>
            </a:r>
            <a:endParaRPr lang="de-DE" b="1" dirty="0">
              <a:solidFill>
                <a:srgbClr val="FFFF99"/>
              </a:solidFill>
            </a:endParaRPr>
          </a:p>
        </p:txBody>
      </p:sp>
      <p:pic>
        <p:nvPicPr>
          <p:cNvPr id="429061" name="Picture 5" descr="engineer"/>
          <p:cNvPicPr>
            <a:picLocks noChangeAspect="1" noChangeArrowheads="1"/>
          </p:cNvPicPr>
          <p:nvPr/>
        </p:nvPicPr>
        <p:blipFill>
          <a:blip r:embed="rId3" cstate="print"/>
          <a:stretch>
            <a:fillRect/>
          </a:stretch>
        </p:blipFill>
        <p:spPr bwMode="auto">
          <a:xfrm>
            <a:off x="444610" y="1497724"/>
            <a:ext cx="3244292" cy="2281774"/>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Manager)</a:t>
            </a:r>
            <a:endParaRPr lang="de-DE" sz="2400" dirty="0"/>
          </a:p>
        </p:txBody>
      </p:sp>
      <p:sp>
        <p:nvSpPr>
          <p:cNvPr id="429058" name="Rectangle 2"/>
          <p:cNvSpPr>
            <a:spLocks noGrp="1" noChangeArrowheads="1"/>
          </p:cNvSpPr>
          <p:nvPr>
            <p:ph idx="1"/>
          </p:nvPr>
        </p:nvSpPr>
        <p:spPr>
          <a:xfrm>
            <a:off x="3582987" y="1165600"/>
            <a:ext cx="5261467" cy="500660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29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The Project Manager responds to requests for changes to the project plan, faciliates the team process and team cohesion, re-moves obstacles facing the team and manages team con-flict, calls and manages team meetings, liaises with key pro-ject stakeholders, and issues the final project report.</a:t>
            </a:r>
          </a:p>
          <a:p>
            <a:pPr>
              <a:lnSpc>
                <a:spcPts val="2900"/>
              </a:lnSpc>
              <a:spcAft>
                <a:spcPts val="1200"/>
              </a:spcAft>
              <a:buClr>
                <a:schemeClr val="folHlink"/>
              </a:buClr>
              <a:buNone/>
            </a:pPr>
            <a:r>
              <a:rPr lang="de-DE" sz="2800" b="1" dirty="0" smtClean="0">
                <a:solidFill>
                  <a:schemeClr val="bg1"/>
                </a:solidFill>
                <a:latin typeface="Calibri" pitchFamily="34" charset="0"/>
              </a:rPr>
              <a:t>	A successful project manager requires excellent „hard“ and „soft“ skills.</a:t>
            </a:r>
            <a:endParaRPr lang="de-DE" sz="2800" b="1" dirty="0">
              <a:solidFill>
                <a:schemeClr val="bg1"/>
              </a:solidFill>
              <a:latin typeface="Calibri" pitchFamily="34" charset="0"/>
            </a:endParaRPr>
          </a:p>
        </p:txBody>
      </p:sp>
      <p:pic>
        <p:nvPicPr>
          <p:cNvPr id="429061" name="Picture 5" descr="engineer"/>
          <p:cNvPicPr>
            <a:picLocks noChangeAspect="1" noChangeArrowheads="1"/>
          </p:cNvPicPr>
          <p:nvPr/>
        </p:nvPicPr>
        <p:blipFill>
          <a:blip r:embed="rId3" cstate="print"/>
          <a:stretch>
            <a:fillRect/>
          </a:stretch>
        </p:blipFill>
        <p:spPr bwMode="auto">
          <a:xfrm>
            <a:off x="444610" y="1497724"/>
            <a:ext cx="3244292" cy="2281774"/>
          </a:xfrm>
          <a:prstGeom prst="rect">
            <a:avLst/>
          </a:prstGeom>
          <a:noFill/>
          <a:ln>
            <a:noFill/>
          </a:ln>
        </p:spPr>
      </p:pic>
      <p:sp>
        <p:nvSpPr>
          <p:cNvPr id="6" name="Text Box 4"/>
          <p:cNvSpPr txBox="1">
            <a:spLocks noChangeArrowheads="1"/>
          </p:cNvSpPr>
          <p:nvPr/>
        </p:nvSpPr>
        <p:spPr bwMode="auto">
          <a:xfrm>
            <a:off x="708818" y="4085064"/>
            <a:ext cx="2957513" cy="1754326"/>
          </a:xfrm>
          <a:prstGeom prst="rect">
            <a:avLst/>
          </a:prstGeom>
          <a:noFill/>
          <a:ln w="9525">
            <a:noFill/>
            <a:miter lim="800000"/>
            <a:headEnd/>
            <a:tailEnd/>
          </a:ln>
          <a:effectLst/>
        </p:spPr>
        <p:txBody>
          <a:bodyPr>
            <a:spAutoFit/>
          </a:bodyPr>
          <a:lstStyle/>
          <a:p>
            <a:pPr algn="ctr"/>
            <a:r>
              <a:rPr lang="de-DE" b="1" dirty="0">
                <a:solidFill>
                  <a:srgbClr val="FFFF99"/>
                </a:solidFill>
              </a:rPr>
              <a:t>The Project </a:t>
            </a:r>
            <a:r>
              <a:rPr lang="de-DE" b="1" dirty="0" smtClean="0">
                <a:solidFill>
                  <a:srgbClr val="FFFF99"/>
                </a:solidFill>
              </a:rPr>
              <a:t>Manager‘s focus is more on mon-itoring, evaluating and controlling project work activities. Not supposed to „micro-manage“!</a:t>
            </a:r>
            <a:endParaRPr lang="de-DE" b="1" dirty="0">
              <a:solidFill>
                <a:srgbClr val="FFFF99"/>
              </a:solidFill>
            </a:endParaRPr>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2" name="Rectangle 4"/>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Team)</a:t>
            </a:r>
            <a:endParaRPr lang="de-DE" sz="2400" dirty="0"/>
          </a:p>
        </p:txBody>
      </p:sp>
      <p:sp>
        <p:nvSpPr>
          <p:cNvPr id="380931" name="Rectangle 3"/>
          <p:cNvSpPr>
            <a:spLocks noGrp="1" noChangeArrowheads="1"/>
          </p:cNvSpPr>
          <p:nvPr>
            <p:ph type="body" sz="half" idx="1"/>
          </p:nvPr>
        </p:nvSpPr>
        <p:spPr>
          <a:xfrm>
            <a:off x="3198813" y="1137642"/>
            <a:ext cx="5491162" cy="503455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a:solidFill>
                  <a:schemeClr val="bg1"/>
                </a:solidFill>
                <a:latin typeface="Calibri" pitchFamily="34" charset="0"/>
              </a:rPr>
              <a:t>	The project team </a:t>
            </a:r>
            <a:r>
              <a:rPr lang="de-DE" sz="2800" b="1" dirty="0" smtClean="0">
                <a:solidFill>
                  <a:schemeClr val="bg1"/>
                </a:solidFill>
                <a:latin typeface="Calibri" pitchFamily="34" charset="0"/>
              </a:rPr>
              <a:t>is at the front-line </a:t>
            </a:r>
            <a:r>
              <a:rPr lang="de-DE" sz="2800" b="1" dirty="0">
                <a:solidFill>
                  <a:schemeClr val="bg1"/>
                </a:solidFill>
                <a:latin typeface="Calibri" pitchFamily="34" charset="0"/>
              </a:rPr>
              <a:t>of </a:t>
            </a:r>
            <a:r>
              <a:rPr lang="de-DE" sz="2800" b="1" dirty="0" smtClean="0">
                <a:solidFill>
                  <a:schemeClr val="bg1"/>
                </a:solidFill>
                <a:latin typeface="Calibri" pitchFamily="34" charset="0"/>
              </a:rPr>
              <a:t>the project‘s initiation, planning, execution, closure and monitoring, evaluation and con-trol phases.  </a:t>
            </a:r>
          </a:p>
          <a:p>
            <a:pPr>
              <a:lnSpc>
                <a:spcPts val="3100"/>
              </a:lnSpc>
              <a:spcAft>
                <a:spcPts val="1200"/>
              </a:spcAft>
              <a:buClr>
                <a:schemeClr val="folHlink"/>
              </a:buClr>
              <a:buNone/>
            </a:pPr>
            <a:r>
              <a:rPr lang="de-DE" sz="2800" b="1" dirty="0" smtClean="0">
                <a:solidFill>
                  <a:schemeClr val="bg1"/>
                </a:solidFill>
                <a:latin typeface="Calibri" pitchFamily="34" charset="0"/>
              </a:rPr>
              <a:t>	Project teams can be of the cross-functional, self-managed and virtual type. Through team effort, knowledge, collaboration, trust and communication, a synergy is evolved which is the driving force behind the project.</a:t>
            </a:r>
            <a:endParaRPr lang="de-DE" sz="2800" b="1" dirty="0">
              <a:solidFill>
                <a:schemeClr val="bg1"/>
              </a:solidFill>
              <a:latin typeface="Calibri" pitchFamily="34" charset="0"/>
            </a:endParaRPr>
          </a:p>
        </p:txBody>
      </p:sp>
      <p:pic>
        <p:nvPicPr>
          <p:cNvPr id="380938" name="Picture 10" descr="group"/>
          <p:cNvPicPr>
            <a:picLocks noGrp="1" noChangeAspect="1" noChangeArrowheads="1"/>
          </p:cNvPicPr>
          <p:nvPr>
            <p:ph sz="half" idx="2"/>
          </p:nvPr>
        </p:nvPicPr>
        <p:blipFill>
          <a:blip r:embed="rId3" cstate="print"/>
          <a:stretch>
            <a:fillRect/>
          </a:stretch>
        </p:blipFill>
        <p:spPr>
          <a:xfrm>
            <a:off x="455613" y="1144587"/>
            <a:ext cx="2743200" cy="2451887"/>
          </a:xfrm>
          <a:prstGeom prst="rect">
            <a:avLst/>
          </a:prstGeom>
          <a:noFill/>
          <a:ln>
            <a:noFill/>
          </a:ln>
        </p:spPr>
      </p:pic>
      <p:sp>
        <p:nvSpPr>
          <p:cNvPr id="5" name="TextBox 4"/>
          <p:cNvSpPr txBox="1"/>
          <p:nvPr/>
        </p:nvSpPr>
        <p:spPr>
          <a:xfrm>
            <a:off x="455613" y="3769128"/>
            <a:ext cx="2743200" cy="2031325"/>
          </a:xfrm>
          <a:prstGeom prst="rect">
            <a:avLst/>
          </a:prstGeom>
          <a:noFill/>
          <a:ln>
            <a:solidFill>
              <a:srgbClr val="FFFF00"/>
            </a:solidFill>
          </a:ln>
        </p:spPr>
        <p:txBody>
          <a:bodyPr wrap="square" rtlCol="0">
            <a:spAutoFit/>
          </a:bodyPr>
          <a:lstStyle/>
          <a:p>
            <a:r>
              <a:rPr lang="en-US" sz="1400" b="1" dirty="0" smtClean="0">
                <a:solidFill>
                  <a:srgbClr val="FFFF99"/>
                </a:solidFill>
                <a:latin typeface="Calibri" pitchFamily="34" charset="0"/>
              </a:rPr>
              <a:t>Team Members have many </a:t>
            </a:r>
            <a:r>
              <a:rPr lang="en-US" sz="1400" b="1" dirty="0" err="1" smtClean="0">
                <a:solidFill>
                  <a:srgbClr val="FFFF99"/>
                </a:solidFill>
                <a:latin typeface="Calibri" pitchFamily="34" charset="0"/>
              </a:rPr>
              <a:t>rea</a:t>
            </a:r>
            <a:r>
              <a:rPr lang="en-US" sz="1400" b="1" dirty="0" smtClean="0">
                <a:solidFill>
                  <a:srgbClr val="FFFF99"/>
                </a:solidFill>
                <a:latin typeface="Calibri" pitchFamily="34" charset="0"/>
              </a:rPr>
              <a:t>-sons for participating in a project. These can be financial, rewards and special incentives, </a:t>
            </a:r>
            <a:r>
              <a:rPr lang="en-US" sz="1400" b="1" dirty="0" err="1" smtClean="0">
                <a:solidFill>
                  <a:srgbClr val="FFFF99"/>
                </a:solidFill>
                <a:latin typeface="Calibri" pitchFamily="34" charset="0"/>
              </a:rPr>
              <a:t>anticipa-tion</a:t>
            </a:r>
            <a:r>
              <a:rPr lang="en-US" sz="1400" b="1" dirty="0" smtClean="0">
                <a:solidFill>
                  <a:srgbClr val="FFFF99"/>
                </a:solidFill>
                <a:latin typeface="Calibri" pitchFamily="34" charset="0"/>
              </a:rPr>
              <a:t> of promotions, acquisition of knowledge and skills, networking, satisfaction of contributing to-wards the creation of  something new etc. </a:t>
            </a:r>
            <a:endParaRPr lang="en-US" sz="14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2" name="Rectangle 4"/>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Team)</a:t>
            </a:r>
            <a:endParaRPr lang="de-DE" sz="2400" dirty="0"/>
          </a:p>
        </p:txBody>
      </p:sp>
      <p:sp>
        <p:nvSpPr>
          <p:cNvPr id="380931" name="Rectangle 3"/>
          <p:cNvSpPr>
            <a:spLocks noGrp="1" noChangeArrowheads="1"/>
          </p:cNvSpPr>
          <p:nvPr>
            <p:ph type="body" sz="half" idx="1"/>
          </p:nvPr>
        </p:nvSpPr>
        <p:spPr>
          <a:xfrm>
            <a:off x="3198813" y="1137642"/>
            <a:ext cx="5491162" cy="503455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29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Through their participation in the project the team members pro-vide specialized expertise, expe-rience and innovative input that create </a:t>
            </a:r>
            <a:r>
              <a:rPr lang="de-DE" sz="2800" b="1" dirty="0">
                <a:solidFill>
                  <a:schemeClr val="bg1"/>
                </a:solidFill>
                <a:latin typeface="Calibri" pitchFamily="34" charset="0"/>
              </a:rPr>
              <a:t>quality </a:t>
            </a:r>
            <a:r>
              <a:rPr lang="de-DE" sz="2800" b="1" dirty="0" smtClean="0">
                <a:solidFill>
                  <a:schemeClr val="bg1"/>
                </a:solidFill>
                <a:latin typeface="Calibri" pitchFamily="34" charset="0"/>
              </a:rPr>
              <a:t>deliverables within given budget, schedule and other constraints. </a:t>
            </a:r>
          </a:p>
          <a:p>
            <a:pPr>
              <a:lnSpc>
                <a:spcPts val="2900"/>
              </a:lnSpc>
              <a:spcAft>
                <a:spcPts val="1200"/>
              </a:spcAft>
              <a:buClr>
                <a:schemeClr val="folHlink"/>
              </a:buClr>
              <a:buNone/>
            </a:pPr>
            <a:r>
              <a:rPr lang="de-DE" sz="2800" b="1" dirty="0" smtClean="0">
                <a:solidFill>
                  <a:schemeClr val="bg1"/>
                </a:solidFill>
                <a:latin typeface="Calibri" pitchFamily="34" charset="0"/>
              </a:rPr>
              <a:t>	The Team ensures that project issues and progress updates are communicated to the Project Manager and that interaction with other project stakeholders to the required extent occurs. </a:t>
            </a:r>
            <a:endParaRPr lang="de-DE" sz="2800" b="1" dirty="0">
              <a:solidFill>
                <a:schemeClr val="bg1"/>
              </a:solidFill>
              <a:latin typeface="Calibri" pitchFamily="34" charset="0"/>
            </a:endParaRPr>
          </a:p>
        </p:txBody>
      </p:sp>
      <p:pic>
        <p:nvPicPr>
          <p:cNvPr id="5" name="Picture 10" descr="group"/>
          <p:cNvPicPr>
            <a:picLocks noGrp="1" noChangeAspect="1" noChangeArrowheads="1"/>
          </p:cNvPicPr>
          <p:nvPr>
            <p:ph sz="half" idx="2"/>
          </p:nvPr>
        </p:nvPicPr>
        <p:blipFill>
          <a:blip r:embed="rId3" cstate="print"/>
          <a:stretch>
            <a:fillRect/>
          </a:stretch>
        </p:blipFill>
        <p:spPr>
          <a:xfrm>
            <a:off x="455613" y="1144587"/>
            <a:ext cx="2743200" cy="2451887"/>
          </a:xfrm>
          <a:prstGeom prst="rect">
            <a:avLst/>
          </a:prstGeom>
          <a:noFill/>
          <a:ln>
            <a:noFill/>
          </a:ln>
        </p:spPr>
      </p:pic>
      <p:sp>
        <p:nvSpPr>
          <p:cNvPr id="7" name="TextBox 6"/>
          <p:cNvSpPr txBox="1"/>
          <p:nvPr/>
        </p:nvSpPr>
        <p:spPr>
          <a:xfrm>
            <a:off x="455613" y="3769128"/>
            <a:ext cx="2743200" cy="1600438"/>
          </a:xfrm>
          <a:prstGeom prst="rect">
            <a:avLst/>
          </a:prstGeom>
          <a:noFill/>
          <a:ln>
            <a:solidFill>
              <a:srgbClr val="FFFF00"/>
            </a:solidFill>
          </a:ln>
        </p:spPr>
        <p:txBody>
          <a:bodyPr wrap="square" rtlCol="0">
            <a:spAutoFit/>
          </a:bodyPr>
          <a:lstStyle/>
          <a:p>
            <a:r>
              <a:rPr lang="en-US" sz="1400" b="1" dirty="0" smtClean="0">
                <a:solidFill>
                  <a:srgbClr val="FFFF99"/>
                </a:solidFill>
                <a:latin typeface="Calibri" pitchFamily="34" charset="0"/>
              </a:rPr>
              <a:t>Teams can be a powerful force if managed properly! There are many drivers and many barriers to team performance which must be understood and dealt with effectively to get the best out of project teams. </a:t>
            </a:r>
            <a:endParaRPr lang="en-US" sz="14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561" name="Rectangle 73"/>
          <p:cNvSpPr>
            <a:spLocks noChangeArrowheads="1"/>
          </p:cNvSpPr>
          <p:nvPr/>
        </p:nvSpPr>
        <p:spPr bwMode="auto">
          <a:xfrm>
            <a:off x="7253288" y="3908425"/>
            <a:ext cx="1830387" cy="2241550"/>
          </a:xfrm>
          <a:prstGeom prst="rect">
            <a:avLst/>
          </a:prstGeom>
          <a:solidFill>
            <a:srgbClr val="CC3300"/>
          </a:solidFill>
          <a:ln w="9525">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19492" name="Rectangle 4"/>
          <p:cNvSpPr>
            <a:spLocks noChangeArrowheads="1"/>
          </p:cNvSpPr>
          <p:nvPr/>
        </p:nvSpPr>
        <p:spPr bwMode="auto">
          <a:xfrm>
            <a:off x="2542784" y="965191"/>
            <a:ext cx="4045906" cy="569522"/>
          </a:xfrm>
          <a:prstGeom prst="rect">
            <a:avLst/>
          </a:prstGeom>
          <a:solidFill>
            <a:srgbClr val="FF99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3200" b="1" dirty="0" smtClean="0">
                <a:solidFill>
                  <a:srgbClr val="000000"/>
                </a:solidFill>
                <a:latin typeface="Calibri" pitchFamily="34" charset="0"/>
              </a:rPr>
              <a:t>CORPORATION </a:t>
            </a:r>
            <a:r>
              <a:rPr lang="de-DE" sz="2800" b="1" dirty="0" smtClean="0">
                <a:solidFill>
                  <a:srgbClr val="000000"/>
                </a:solidFill>
              </a:rPr>
              <a:t>X</a:t>
            </a:r>
            <a:endParaRPr lang="de-DE" sz="2800" b="1" dirty="0">
              <a:solidFill>
                <a:srgbClr val="000000"/>
              </a:solidFill>
            </a:endParaRPr>
          </a:p>
        </p:txBody>
      </p:sp>
      <p:sp>
        <p:nvSpPr>
          <p:cNvPr id="319493" name="Rectangle 5"/>
          <p:cNvSpPr>
            <a:spLocks noChangeArrowheads="1"/>
          </p:cNvSpPr>
          <p:nvPr/>
        </p:nvSpPr>
        <p:spPr bwMode="auto">
          <a:xfrm>
            <a:off x="2544763" y="2148627"/>
            <a:ext cx="1676400" cy="577850"/>
          </a:xfrm>
          <a:prstGeom prst="rect">
            <a:avLst/>
          </a:prstGeom>
          <a:solidFill>
            <a:schemeClr val="accent1"/>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rgbClr val="000000"/>
                </a:solidFill>
                <a:latin typeface="Calibri" pitchFamily="34" charset="0"/>
              </a:rPr>
              <a:t>Human </a:t>
            </a:r>
          </a:p>
          <a:p>
            <a:pPr algn="ctr">
              <a:defRPr/>
            </a:pPr>
            <a:r>
              <a:rPr lang="de-DE" b="1" dirty="0">
                <a:solidFill>
                  <a:srgbClr val="000000"/>
                </a:solidFill>
                <a:latin typeface="Calibri" pitchFamily="34" charset="0"/>
              </a:rPr>
              <a:t>Resources</a:t>
            </a:r>
          </a:p>
        </p:txBody>
      </p:sp>
      <p:sp>
        <p:nvSpPr>
          <p:cNvPr id="319494" name="Rectangle 6"/>
          <p:cNvSpPr>
            <a:spLocks noChangeArrowheads="1"/>
          </p:cNvSpPr>
          <p:nvPr/>
        </p:nvSpPr>
        <p:spPr bwMode="auto">
          <a:xfrm>
            <a:off x="274638" y="3242784"/>
            <a:ext cx="1676400" cy="457200"/>
          </a:xfrm>
          <a:prstGeom prst="rect">
            <a:avLst/>
          </a:prstGeom>
          <a:solidFill>
            <a:srgbClr val="66FF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rgbClr val="000000"/>
                </a:solidFill>
                <a:latin typeface="Calibri" pitchFamily="34" charset="0"/>
              </a:rPr>
              <a:t>Marketing</a:t>
            </a:r>
          </a:p>
        </p:txBody>
      </p:sp>
      <p:sp>
        <p:nvSpPr>
          <p:cNvPr id="319495" name="Rectangle 7"/>
          <p:cNvSpPr>
            <a:spLocks noChangeArrowheads="1"/>
          </p:cNvSpPr>
          <p:nvPr/>
        </p:nvSpPr>
        <p:spPr bwMode="auto">
          <a:xfrm>
            <a:off x="2224088" y="3242784"/>
            <a:ext cx="1676400" cy="4572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Engineering</a:t>
            </a:r>
          </a:p>
        </p:txBody>
      </p:sp>
      <p:sp>
        <p:nvSpPr>
          <p:cNvPr id="319496" name="Rectangle 8"/>
          <p:cNvSpPr>
            <a:spLocks noChangeArrowheads="1"/>
          </p:cNvSpPr>
          <p:nvPr/>
        </p:nvSpPr>
        <p:spPr bwMode="auto">
          <a:xfrm>
            <a:off x="6126163" y="3242784"/>
            <a:ext cx="1676400" cy="457200"/>
          </a:xfrm>
          <a:prstGeom prst="rect">
            <a:avLst/>
          </a:prstGeom>
          <a:solidFill>
            <a:srgbClr val="FFFF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Procurement</a:t>
            </a:r>
          </a:p>
        </p:txBody>
      </p:sp>
      <p:sp>
        <p:nvSpPr>
          <p:cNvPr id="319497" name="Rectangle 9"/>
          <p:cNvSpPr>
            <a:spLocks noChangeArrowheads="1"/>
          </p:cNvSpPr>
          <p:nvPr/>
        </p:nvSpPr>
        <p:spPr bwMode="auto">
          <a:xfrm>
            <a:off x="4175125" y="3242784"/>
            <a:ext cx="1676400" cy="457200"/>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rgbClr val="000000"/>
                </a:solidFill>
                <a:latin typeface="Calibri" pitchFamily="34" charset="0"/>
              </a:rPr>
              <a:t>Manufacturing</a:t>
            </a:r>
          </a:p>
        </p:txBody>
      </p:sp>
      <p:sp>
        <p:nvSpPr>
          <p:cNvPr id="319500" name="Rectangle 12"/>
          <p:cNvSpPr>
            <a:spLocks noChangeArrowheads="1"/>
          </p:cNvSpPr>
          <p:nvPr/>
        </p:nvSpPr>
        <p:spPr bwMode="auto">
          <a:xfrm>
            <a:off x="4930775" y="2148627"/>
            <a:ext cx="1676400" cy="577850"/>
          </a:xfrm>
          <a:prstGeom prst="rect">
            <a:avLst/>
          </a:prstGeom>
          <a:solidFill>
            <a:schemeClr va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rgbClr val="000000"/>
                </a:solidFill>
                <a:latin typeface="Calibri" pitchFamily="34" charset="0"/>
              </a:rPr>
              <a:t>Finance &amp;</a:t>
            </a:r>
          </a:p>
          <a:p>
            <a:pPr algn="ctr">
              <a:defRPr/>
            </a:pPr>
            <a:r>
              <a:rPr lang="de-DE" b="1" dirty="0">
                <a:solidFill>
                  <a:srgbClr val="000000"/>
                </a:solidFill>
                <a:latin typeface="Calibri" pitchFamily="34" charset="0"/>
              </a:rPr>
              <a:t>Administration</a:t>
            </a:r>
          </a:p>
        </p:txBody>
      </p:sp>
      <p:sp>
        <p:nvSpPr>
          <p:cNvPr id="319544" name="Oval 56"/>
          <p:cNvSpPr>
            <a:spLocks noChangeArrowheads="1"/>
          </p:cNvSpPr>
          <p:nvPr/>
        </p:nvSpPr>
        <p:spPr bwMode="auto">
          <a:xfrm>
            <a:off x="7894638" y="4411663"/>
            <a:ext cx="427037" cy="427037"/>
          </a:xfrm>
          <a:prstGeom prst="ellipse">
            <a:avLst/>
          </a:prstGeom>
          <a:solidFill>
            <a:srgbClr val="FF6699"/>
          </a:solidFill>
          <a:ln w="9525">
            <a:solidFill>
              <a:schemeClr val="tx1"/>
            </a:solidFill>
            <a:round/>
            <a:headEnd/>
            <a:tailEnd/>
          </a:ln>
          <a:effectLst>
            <a:outerShdw dist="68392" dir="4091915" algn="ctr" rotWithShape="0">
              <a:srgbClr val="000000"/>
            </a:outerShdw>
          </a:effectLst>
        </p:spPr>
        <p:txBody>
          <a:bodyPr wrap="none" anchor="ctr"/>
          <a:lstStyle/>
          <a:p>
            <a:pPr>
              <a:defRPr/>
            </a:pPr>
            <a:endParaRPr lang="en-US"/>
          </a:p>
        </p:txBody>
      </p:sp>
      <p:sp>
        <p:nvSpPr>
          <p:cNvPr id="319545" name="Oval 57"/>
          <p:cNvSpPr>
            <a:spLocks noChangeArrowheads="1"/>
          </p:cNvSpPr>
          <p:nvPr/>
        </p:nvSpPr>
        <p:spPr bwMode="auto">
          <a:xfrm>
            <a:off x="7923213" y="5414963"/>
            <a:ext cx="427037" cy="427037"/>
          </a:xfrm>
          <a:prstGeom prst="ellipse">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19546" name="Oval 58"/>
          <p:cNvSpPr>
            <a:spLocks noChangeArrowheads="1"/>
          </p:cNvSpPr>
          <p:nvPr/>
        </p:nvSpPr>
        <p:spPr bwMode="auto">
          <a:xfrm>
            <a:off x="7391400" y="5141913"/>
            <a:ext cx="427038" cy="427037"/>
          </a:xfrm>
          <a:prstGeom prst="ellipse">
            <a:avLst/>
          </a:prstGeom>
          <a:solidFill>
            <a:srgbClr val="FFFF00"/>
          </a:solidFill>
          <a:ln w="9525">
            <a:solidFill>
              <a:schemeClr val="tx1"/>
            </a:solidFill>
            <a:round/>
            <a:headEnd/>
            <a:tailEnd/>
          </a:ln>
          <a:effectLst>
            <a:outerShdw dist="68392" dir="4091915" algn="ctr" rotWithShape="0">
              <a:srgbClr val="000000"/>
            </a:outerShdw>
          </a:effectLst>
        </p:spPr>
        <p:txBody>
          <a:bodyPr wrap="none" anchor="ctr"/>
          <a:lstStyle/>
          <a:p>
            <a:pPr>
              <a:defRPr/>
            </a:pPr>
            <a:endParaRPr lang="en-US"/>
          </a:p>
        </p:txBody>
      </p:sp>
      <p:sp>
        <p:nvSpPr>
          <p:cNvPr id="319547" name="Oval 59"/>
          <p:cNvSpPr>
            <a:spLocks noChangeArrowheads="1"/>
          </p:cNvSpPr>
          <p:nvPr/>
        </p:nvSpPr>
        <p:spPr bwMode="auto">
          <a:xfrm>
            <a:off x="7392988" y="4610100"/>
            <a:ext cx="427037" cy="427038"/>
          </a:xfrm>
          <a:prstGeom prst="ellipse">
            <a:avLst/>
          </a:prstGeom>
          <a:solidFill>
            <a:srgbClr val="66FF99"/>
          </a:solidFill>
          <a:ln w="9525">
            <a:solidFill>
              <a:schemeClr val="tx1"/>
            </a:solidFill>
            <a:round/>
            <a:headEnd/>
            <a:tailEnd/>
          </a:ln>
          <a:effectLst>
            <a:outerShdw dist="68392" dir="4091915" algn="ctr" rotWithShape="0">
              <a:srgbClr val="000000"/>
            </a:outerShdw>
          </a:effectLst>
        </p:spPr>
        <p:txBody>
          <a:bodyPr wrap="none" anchor="ctr"/>
          <a:lstStyle/>
          <a:p>
            <a:pPr>
              <a:defRPr/>
            </a:pPr>
            <a:endParaRPr lang="en-US"/>
          </a:p>
        </p:txBody>
      </p:sp>
      <p:sp>
        <p:nvSpPr>
          <p:cNvPr id="319548" name="Oval 60"/>
          <p:cNvSpPr>
            <a:spLocks noChangeArrowheads="1"/>
          </p:cNvSpPr>
          <p:nvPr/>
        </p:nvSpPr>
        <p:spPr bwMode="auto">
          <a:xfrm>
            <a:off x="8423275" y="4608513"/>
            <a:ext cx="427038" cy="427037"/>
          </a:xfrm>
          <a:prstGeom prst="ellipse">
            <a:avLst/>
          </a:prstGeom>
          <a:solidFill>
            <a:srgbClr val="FF6699"/>
          </a:solidFill>
          <a:ln w="9525">
            <a:solidFill>
              <a:schemeClr val="tx1"/>
            </a:solidFill>
            <a:round/>
            <a:headEnd/>
            <a:tailEnd/>
          </a:ln>
          <a:effectLst>
            <a:outerShdw dist="68392" dir="4091915" algn="ctr" rotWithShape="0">
              <a:srgbClr val="000000"/>
            </a:outerShdw>
          </a:effectLst>
        </p:spPr>
        <p:txBody>
          <a:bodyPr wrap="none" anchor="ctr"/>
          <a:lstStyle/>
          <a:p>
            <a:pPr>
              <a:defRPr/>
            </a:pPr>
            <a:endParaRPr lang="en-US"/>
          </a:p>
        </p:txBody>
      </p:sp>
      <p:sp>
        <p:nvSpPr>
          <p:cNvPr id="319549" name="Oval 61"/>
          <p:cNvSpPr>
            <a:spLocks noChangeArrowheads="1"/>
          </p:cNvSpPr>
          <p:nvPr/>
        </p:nvSpPr>
        <p:spPr bwMode="auto">
          <a:xfrm>
            <a:off x="8439150" y="5157788"/>
            <a:ext cx="427038" cy="427037"/>
          </a:xfrm>
          <a:prstGeom prst="ellipse">
            <a:avLst/>
          </a:prstGeom>
          <a:solidFill>
            <a:schemeClr val="folHlink"/>
          </a:solidFill>
          <a:ln w="9525">
            <a:solidFill>
              <a:schemeClr val="tx1"/>
            </a:solidFill>
            <a:round/>
            <a:headEnd/>
            <a:tailEnd/>
          </a:ln>
          <a:effectLst>
            <a:outerShdw dist="68392" dir="4091915" algn="ctr" rotWithShape="0">
              <a:srgbClr val="000000"/>
            </a:outerShdw>
          </a:effectLst>
        </p:spPr>
        <p:txBody>
          <a:bodyPr wrap="none" anchor="ctr"/>
          <a:lstStyle/>
          <a:p>
            <a:pPr>
              <a:defRPr/>
            </a:pPr>
            <a:endParaRPr lang="en-US"/>
          </a:p>
        </p:txBody>
      </p:sp>
      <p:sp>
        <p:nvSpPr>
          <p:cNvPr id="45088" name="Text Box 72"/>
          <p:cNvSpPr txBox="1">
            <a:spLocks noChangeArrowheads="1"/>
          </p:cNvSpPr>
          <p:nvPr/>
        </p:nvSpPr>
        <p:spPr bwMode="auto">
          <a:xfrm>
            <a:off x="7365647" y="3986860"/>
            <a:ext cx="1598643" cy="338554"/>
          </a:xfrm>
          <a:prstGeom prst="rect">
            <a:avLst/>
          </a:prstGeom>
          <a:noFill/>
          <a:ln w="9525">
            <a:noFill/>
            <a:miter lim="800000"/>
            <a:headEnd/>
            <a:tailEnd/>
          </a:ln>
        </p:spPr>
        <p:txBody>
          <a:bodyPr wrap="none">
            <a:spAutoFit/>
          </a:bodyPr>
          <a:lstStyle/>
          <a:p>
            <a:r>
              <a:rPr lang="de-DE" sz="1600" b="1" dirty="0">
                <a:solidFill>
                  <a:srgbClr val="000000"/>
                </a:solidFill>
                <a:latin typeface="Calibri" pitchFamily="34" charset="0"/>
              </a:rPr>
              <a:t>Project Manager</a:t>
            </a:r>
          </a:p>
        </p:txBody>
      </p:sp>
      <p:sp>
        <p:nvSpPr>
          <p:cNvPr id="45091" name="Text Box 77"/>
          <p:cNvSpPr txBox="1">
            <a:spLocks noChangeArrowheads="1"/>
          </p:cNvSpPr>
          <p:nvPr/>
        </p:nvSpPr>
        <p:spPr bwMode="auto">
          <a:xfrm>
            <a:off x="7572375" y="5840413"/>
            <a:ext cx="1288110" cy="338554"/>
          </a:xfrm>
          <a:prstGeom prst="rect">
            <a:avLst/>
          </a:prstGeom>
          <a:noFill/>
          <a:ln w="9525">
            <a:noFill/>
            <a:miter lim="800000"/>
            <a:headEnd/>
            <a:tailEnd/>
          </a:ln>
        </p:spPr>
        <p:txBody>
          <a:bodyPr wrap="none">
            <a:spAutoFit/>
          </a:bodyPr>
          <a:lstStyle/>
          <a:p>
            <a:r>
              <a:rPr lang="de-DE" sz="1600" b="1" dirty="0">
                <a:solidFill>
                  <a:srgbClr val="000000"/>
                </a:solidFill>
                <a:latin typeface="Calibri" pitchFamily="34" charset="0"/>
              </a:rPr>
              <a:t>Project Team</a:t>
            </a:r>
          </a:p>
        </p:txBody>
      </p:sp>
      <p:sp>
        <p:nvSpPr>
          <p:cNvPr id="319566" name="Rectangle 78"/>
          <p:cNvSpPr>
            <a:spLocks noChangeArrowheads="1"/>
          </p:cNvSpPr>
          <p:nvPr/>
        </p:nvSpPr>
        <p:spPr bwMode="auto">
          <a:xfrm>
            <a:off x="303213" y="4267634"/>
            <a:ext cx="381000" cy="365125"/>
          </a:xfrm>
          <a:prstGeom prst="rect">
            <a:avLst/>
          </a:prstGeom>
          <a:solidFill>
            <a:srgbClr val="66FF99"/>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MA1</a:t>
            </a:r>
            <a:endParaRPr lang="en-US" sz="1050" b="1" dirty="0">
              <a:latin typeface="Calibri" pitchFamily="34" charset="0"/>
            </a:endParaRPr>
          </a:p>
        </p:txBody>
      </p:sp>
      <p:sp>
        <p:nvSpPr>
          <p:cNvPr id="319567" name="Rectangle 79"/>
          <p:cNvSpPr>
            <a:spLocks noChangeArrowheads="1"/>
          </p:cNvSpPr>
          <p:nvPr/>
        </p:nvSpPr>
        <p:spPr bwMode="auto">
          <a:xfrm>
            <a:off x="922686" y="4267634"/>
            <a:ext cx="381000" cy="365125"/>
          </a:xfrm>
          <a:prstGeom prst="rect">
            <a:avLst/>
          </a:prstGeom>
          <a:solidFill>
            <a:srgbClr val="66FF99"/>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MA2</a:t>
            </a:r>
            <a:endParaRPr lang="en-US" sz="1050" b="1" dirty="0">
              <a:latin typeface="Calibri" pitchFamily="34" charset="0"/>
            </a:endParaRPr>
          </a:p>
        </p:txBody>
      </p:sp>
      <p:sp>
        <p:nvSpPr>
          <p:cNvPr id="319568" name="Rectangle 80"/>
          <p:cNvSpPr>
            <a:spLocks noChangeArrowheads="1"/>
          </p:cNvSpPr>
          <p:nvPr/>
        </p:nvSpPr>
        <p:spPr bwMode="auto">
          <a:xfrm>
            <a:off x="1592263" y="4267634"/>
            <a:ext cx="381000" cy="365125"/>
          </a:xfrm>
          <a:prstGeom prst="rect">
            <a:avLst/>
          </a:prstGeom>
          <a:solidFill>
            <a:srgbClr val="66FF99"/>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MA3</a:t>
            </a:r>
            <a:endParaRPr lang="en-US" sz="1050" b="1" dirty="0">
              <a:latin typeface="Calibri" pitchFamily="34" charset="0"/>
            </a:endParaRPr>
          </a:p>
        </p:txBody>
      </p:sp>
      <p:sp>
        <p:nvSpPr>
          <p:cNvPr id="319573" name="Rectangle 85"/>
          <p:cNvSpPr>
            <a:spLocks noChangeArrowheads="1"/>
          </p:cNvSpPr>
          <p:nvPr/>
        </p:nvSpPr>
        <p:spPr bwMode="auto">
          <a:xfrm>
            <a:off x="2236788" y="4267634"/>
            <a:ext cx="381000" cy="365125"/>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EN1</a:t>
            </a:r>
            <a:endParaRPr lang="en-US" sz="1050" b="1" dirty="0">
              <a:latin typeface="Calibri" pitchFamily="34" charset="0"/>
            </a:endParaRPr>
          </a:p>
        </p:txBody>
      </p:sp>
      <p:sp>
        <p:nvSpPr>
          <p:cNvPr id="319574" name="Rectangle 86"/>
          <p:cNvSpPr>
            <a:spLocks noChangeArrowheads="1"/>
          </p:cNvSpPr>
          <p:nvPr/>
        </p:nvSpPr>
        <p:spPr bwMode="auto">
          <a:xfrm>
            <a:off x="2881313" y="4267634"/>
            <a:ext cx="381000" cy="365125"/>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EN2</a:t>
            </a:r>
            <a:endParaRPr lang="en-US" sz="1050" b="1" dirty="0">
              <a:latin typeface="Calibri" pitchFamily="34" charset="0"/>
            </a:endParaRPr>
          </a:p>
        </p:txBody>
      </p:sp>
      <p:sp>
        <p:nvSpPr>
          <p:cNvPr id="319575" name="Rectangle 87"/>
          <p:cNvSpPr>
            <a:spLocks noChangeArrowheads="1"/>
          </p:cNvSpPr>
          <p:nvPr/>
        </p:nvSpPr>
        <p:spPr bwMode="auto">
          <a:xfrm>
            <a:off x="3525838" y="4267634"/>
            <a:ext cx="381000" cy="365125"/>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EN3</a:t>
            </a:r>
            <a:endParaRPr lang="en-US" sz="1050" b="1" dirty="0">
              <a:latin typeface="Calibri" pitchFamily="34" charset="0"/>
            </a:endParaRPr>
          </a:p>
        </p:txBody>
      </p:sp>
      <p:sp>
        <p:nvSpPr>
          <p:cNvPr id="319577" name="Rectangle 89"/>
          <p:cNvSpPr>
            <a:spLocks noChangeArrowheads="1"/>
          </p:cNvSpPr>
          <p:nvPr/>
        </p:nvSpPr>
        <p:spPr bwMode="auto">
          <a:xfrm>
            <a:off x="4170363" y="4267634"/>
            <a:ext cx="381000" cy="365125"/>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MF1</a:t>
            </a:r>
            <a:endParaRPr lang="en-US" sz="1050" b="1" dirty="0">
              <a:latin typeface="Calibri" pitchFamily="34" charset="0"/>
            </a:endParaRPr>
          </a:p>
        </p:txBody>
      </p:sp>
      <p:sp>
        <p:nvSpPr>
          <p:cNvPr id="319578" name="Rectangle 90"/>
          <p:cNvSpPr>
            <a:spLocks noChangeArrowheads="1"/>
          </p:cNvSpPr>
          <p:nvPr/>
        </p:nvSpPr>
        <p:spPr bwMode="auto">
          <a:xfrm>
            <a:off x="4814888" y="4267634"/>
            <a:ext cx="381000" cy="365125"/>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MF2</a:t>
            </a:r>
            <a:endParaRPr lang="en-US" sz="1050" b="1" dirty="0">
              <a:latin typeface="Calibri" pitchFamily="34" charset="0"/>
            </a:endParaRPr>
          </a:p>
        </p:txBody>
      </p:sp>
      <p:sp>
        <p:nvSpPr>
          <p:cNvPr id="319579" name="Rectangle 91"/>
          <p:cNvSpPr>
            <a:spLocks noChangeArrowheads="1"/>
          </p:cNvSpPr>
          <p:nvPr/>
        </p:nvSpPr>
        <p:spPr bwMode="auto">
          <a:xfrm>
            <a:off x="5459413" y="4267634"/>
            <a:ext cx="381000" cy="365125"/>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MF3</a:t>
            </a:r>
            <a:endParaRPr lang="en-US" sz="1050" b="1" dirty="0">
              <a:latin typeface="Calibri" pitchFamily="34" charset="0"/>
            </a:endParaRPr>
          </a:p>
        </p:txBody>
      </p:sp>
      <p:sp>
        <p:nvSpPr>
          <p:cNvPr id="319580" name="Rectangle 92"/>
          <p:cNvSpPr>
            <a:spLocks noChangeArrowheads="1"/>
          </p:cNvSpPr>
          <p:nvPr/>
        </p:nvSpPr>
        <p:spPr bwMode="auto">
          <a:xfrm>
            <a:off x="6103938" y="4267634"/>
            <a:ext cx="381000" cy="365125"/>
          </a:xfrm>
          <a:prstGeom prst="rect">
            <a:avLst/>
          </a:prstGeom>
          <a:solidFill>
            <a:srgbClr val="FFFF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PR1</a:t>
            </a:r>
            <a:endParaRPr lang="en-US" sz="1050" b="1" dirty="0">
              <a:latin typeface="Calibri" pitchFamily="34" charset="0"/>
            </a:endParaRPr>
          </a:p>
        </p:txBody>
      </p:sp>
      <p:sp>
        <p:nvSpPr>
          <p:cNvPr id="319581" name="Rectangle 93"/>
          <p:cNvSpPr>
            <a:spLocks noChangeArrowheads="1"/>
          </p:cNvSpPr>
          <p:nvPr/>
        </p:nvSpPr>
        <p:spPr bwMode="auto">
          <a:xfrm>
            <a:off x="6775102" y="4267634"/>
            <a:ext cx="381000" cy="365125"/>
          </a:xfrm>
          <a:prstGeom prst="rect">
            <a:avLst/>
          </a:prstGeom>
          <a:solidFill>
            <a:srgbClr val="FFFF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050" b="1" dirty="0" smtClean="0">
                <a:latin typeface="Calibri" pitchFamily="34" charset="0"/>
              </a:rPr>
              <a:t>PR2</a:t>
            </a:r>
            <a:endParaRPr lang="en-US" sz="1050" b="1" dirty="0">
              <a:latin typeface="Calibri" pitchFamily="34" charset="0"/>
            </a:endParaRPr>
          </a:p>
        </p:txBody>
      </p:sp>
      <p:sp>
        <p:nvSpPr>
          <p:cNvPr id="45114" name="Title 58"/>
          <p:cNvSpPr>
            <a:spLocks noGrp="1"/>
          </p:cNvSpPr>
          <p:nvPr>
            <p:ph type="title"/>
          </p:nvPr>
        </p:nvSpPr>
        <p:spPr>
          <a:xfrm>
            <a:off x="457200" y="0"/>
            <a:ext cx="8229600" cy="1143000"/>
          </a:xfrm>
        </p:spPr>
        <p:txBody>
          <a:bodyPr/>
          <a:lstStyle/>
          <a:p>
            <a:pPr eaLnBrk="1" hangingPunct="1"/>
            <a:r>
              <a:rPr lang="en-US" sz="2400" dirty="0" smtClean="0"/>
              <a:t>Forming a (Dedicated) Project Team</a:t>
            </a:r>
          </a:p>
        </p:txBody>
      </p:sp>
      <p:cxnSp>
        <p:nvCxnSpPr>
          <p:cNvPr id="60" name="Elbow Connector 59"/>
          <p:cNvCxnSpPr>
            <a:stCxn id="319492" idx="2"/>
            <a:endCxn id="319493" idx="0"/>
          </p:cNvCxnSpPr>
          <p:nvPr/>
        </p:nvCxnSpPr>
        <p:spPr>
          <a:xfrm rot="5400000">
            <a:off x="3667393" y="1250283"/>
            <a:ext cx="613914" cy="1182774"/>
          </a:xfrm>
          <a:prstGeom prst="bentConnector3">
            <a:avLst>
              <a:gd name="adj1" fmla="val 64282"/>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319492" idx="2"/>
            <a:endCxn id="319500" idx="0"/>
          </p:cNvCxnSpPr>
          <p:nvPr/>
        </p:nvCxnSpPr>
        <p:spPr>
          <a:xfrm rot="16200000" flipH="1">
            <a:off x="4860399" y="1240051"/>
            <a:ext cx="613914" cy="1203238"/>
          </a:xfrm>
          <a:prstGeom prst="bentConnector3">
            <a:avLst>
              <a:gd name="adj1" fmla="val 64629"/>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0" name="Shape 69"/>
          <p:cNvCxnSpPr>
            <a:endCxn id="319494" idx="0"/>
          </p:cNvCxnSpPr>
          <p:nvPr/>
        </p:nvCxnSpPr>
        <p:spPr>
          <a:xfrm rot="10800000" flipV="1">
            <a:off x="1112838" y="1709802"/>
            <a:ext cx="3459162" cy="1532981"/>
          </a:xfrm>
          <a:prstGeom prst="bentConnector2">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2" name="Elbow Connector 71"/>
          <p:cNvCxnSpPr>
            <a:stCxn id="319492" idx="2"/>
            <a:endCxn id="319495" idx="0"/>
          </p:cNvCxnSpPr>
          <p:nvPr/>
        </p:nvCxnSpPr>
        <p:spPr>
          <a:xfrm rot="5400000">
            <a:off x="2959978" y="1637024"/>
            <a:ext cx="1708071" cy="1503449"/>
          </a:xfrm>
          <a:prstGeom prst="bentConnector3">
            <a:avLst>
              <a:gd name="adj1" fmla="val 84884"/>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5" name="Elbow Connector 74"/>
          <p:cNvCxnSpPr>
            <a:endCxn id="319497" idx="0"/>
          </p:cNvCxnSpPr>
          <p:nvPr/>
        </p:nvCxnSpPr>
        <p:spPr>
          <a:xfrm rot="16200000" flipH="1">
            <a:off x="4084083" y="2313541"/>
            <a:ext cx="1417159" cy="441325"/>
          </a:xfrm>
          <a:prstGeom prst="bentConnector3">
            <a:avLst>
              <a:gd name="adj1" fmla="val 8182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8" name="Elbow Connector 77"/>
          <p:cNvCxnSpPr>
            <a:stCxn id="319492" idx="2"/>
            <a:endCxn id="319496" idx="0"/>
          </p:cNvCxnSpPr>
          <p:nvPr/>
        </p:nvCxnSpPr>
        <p:spPr>
          <a:xfrm rot="16200000" flipH="1">
            <a:off x="4911015" y="1189435"/>
            <a:ext cx="1708071" cy="2398626"/>
          </a:xfrm>
          <a:prstGeom prst="bentConnector3">
            <a:avLst>
              <a:gd name="adj1" fmla="val 8504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1" name="Elbow Connector 80"/>
          <p:cNvCxnSpPr>
            <a:stCxn id="319494" idx="2"/>
            <a:endCxn id="319566" idx="0"/>
          </p:cNvCxnSpPr>
          <p:nvPr/>
        </p:nvCxnSpPr>
        <p:spPr>
          <a:xfrm rot="5400000">
            <a:off x="519451" y="3674247"/>
            <a:ext cx="567650" cy="619125"/>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319494" idx="2"/>
            <a:endCxn id="319567" idx="0"/>
          </p:cNvCxnSpPr>
          <p:nvPr/>
        </p:nvCxnSpPr>
        <p:spPr>
          <a:xfrm rot="16200000" flipH="1">
            <a:off x="829187" y="3983635"/>
            <a:ext cx="567650" cy="348"/>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319494" idx="2"/>
            <a:endCxn id="319568" idx="0"/>
          </p:cNvCxnSpPr>
          <p:nvPr/>
        </p:nvCxnSpPr>
        <p:spPr>
          <a:xfrm rot="16200000" flipH="1">
            <a:off x="1163975" y="3648846"/>
            <a:ext cx="567650" cy="669925"/>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319495" idx="2"/>
            <a:endCxn id="319573" idx="0"/>
          </p:cNvCxnSpPr>
          <p:nvPr/>
        </p:nvCxnSpPr>
        <p:spPr>
          <a:xfrm rot="5400000">
            <a:off x="2460963" y="3666309"/>
            <a:ext cx="567650" cy="635000"/>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9" name="Elbow Connector 88"/>
          <p:cNvCxnSpPr>
            <a:stCxn id="319495" idx="2"/>
            <a:endCxn id="319574" idx="0"/>
          </p:cNvCxnSpPr>
          <p:nvPr/>
        </p:nvCxnSpPr>
        <p:spPr>
          <a:xfrm rot="16200000" flipH="1">
            <a:off x="2783225" y="3979046"/>
            <a:ext cx="567650" cy="9525"/>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319495" idx="2"/>
            <a:endCxn id="319575" idx="0"/>
          </p:cNvCxnSpPr>
          <p:nvPr/>
        </p:nvCxnSpPr>
        <p:spPr>
          <a:xfrm rot="16200000" flipH="1">
            <a:off x="3105488" y="3656784"/>
            <a:ext cx="567650" cy="654050"/>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3" name="Elbow Connector 92"/>
          <p:cNvCxnSpPr>
            <a:stCxn id="319497" idx="2"/>
            <a:endCxn id="319577" idx="0"/>
          </p:cNvCxnSpPr>
          <p:nvPr/>
        </p:nvCxnSpPr>
        <p:spPr>
          <a:xfrm rot="5400000">
            <a:off x="4403269" y="3657578"/>
            <a:ext cx="567650" cy="652462"/>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5" name="Elbow Connector 94"/>
          <p:cNvCxnSpPr>
            <a:stCxn id="319497" idx="2"/>
            <a:endCxn id="319578" idx="0"/>
          </p:cNvCxnSpPr>
          <p:nvPr/>
        </p:nvCxnSpPr>
        <p:spPr>
          <a:xfrm rot="5400000">
            <a:off x="4725532" y="3979841"/>
            <a:ext cx="567650" cy="7937"/>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319497" idx="2"/>
            <a:endCxn id="319579" idx="0"/>
          </p:cNvCxnSpPr>
          <p:nvPr/>
        </p:nvCxnSpPr>
        <p:spPr>
          <a:xfrm rot="16200000" flipH="1">
            <a:off x="5047794" y="3665515"/>
            <a:ext cx="567650" cy="636588"/>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9" name="Elbow Connector 98"/>
          <p:cNvCxnSpPr>
            <a:stCxn id="319496" idx="2"/>
            <a:endCxn id="319580" idx="0"/>
          </p:cNvCxnSpPr>
          <p:nvPr/>
        </p:nvCxnSpPr>
        <p:spPr>
          <a:xfrm rot="5400000">
            <a:off x="6345576" y="3648847"/>
            <a:ext cx="567650" cy="669925"/>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1" name="Elbow Connector 100"/>
          <p:cNvCxnSpPr>
            <a:stCxn id="319496" idx="2"/>
            <a:endCxn id="319581" idx="0"/>
          </p:cNvCxnSpPr>
          <p:nvPr/>
        </p:nvCxnSpPr>
        <p:spPr>
          <a:xfrm rot="16200000" flipH="1">
            <a:off x="6681157" y="3983189"/>
            <a:ext cx="567650" cy="1239"/>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a:stCxn id="319547" idx="7"/>
            <a:endCxn id="319544" idx="2"/>
          </p:cNvCxnSpPr>
          <p:nvPr/>
        </p:nvCxnSpPr>
        <p:spPr>
          <a:xfrm rot="5400000" flipH="1" flipV="1">
            <a:off x="7802334" y="4580335"/>
            <a:ext cx="47456" cy="13715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stCxn id="319544" idx="6"/>
            <a:endCxn id="319548" idx="1"/>
          </p:cNvCxnSpPr>
          <p:nvPr/>
        </p:nvCxnSpPr>
        <p:spPr>
          <a:xfrm>
            <a:off x="8321675" y="4625182"/>
            <a:ext cx="164138" cy="4586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319548" idx="4"/>
            <a:endCxn id="319549" idx="0"/>
          </p:cNvCxnSpPr>
          <p:nvPr/>
        </p:nvCxnSpPr>
        <p:spPr>
          <a:xfrm rot="16200000" flipH="1">
            <a:off x="8583612" y="5088731"/>
            <a:ext cx="122238" cy="158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319549" idx="3"/>
            <a:endCxn id="319545" idx="6"/>
          </p:cNvCxnSpPr>
          <p:nvPr/>
        </p:nvCxnSpPr>
        <p:spPr>
          <a:xfrm rot="5400000">
            <a:off x="8372872" y="5499665"/>
            <a:ext cx="106195" cy="1514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319545" idx="2"/>
            <a:endCxn id="319546" idx="5"/>
          </p:cNvCxnSpPr>
          <p:nvPr/>
        </p:nvCxnSpPr>
        <p:spPr>
          <a:xfrm rot="10800000">
            <a:off x="7755901" y="5506412"/>
            <a:ext cx="167313" cy="1220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stCxn id="319546" idx="0"/>
            <a:endCxn id="319547" idx="4"/>
          </p:cNvCxnSpPr>
          <p:nvPr/>
        </p:nvCxnSpPr>
        <p:spPr>
          <a:xfrm rot="5400000" flipH="1" flipV="1">
            <a:off x="7553326" y="5088732"/>
            <a:ext cx="104775" cy="15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stCxn id="319547" idx="5"/>
            <a:endCxn id="319548" idx="3"/>
          </p:cNvCxnSpPr>
          <p:nvPr/>
        </p:nvCxnSpPr>
        <p:spPr>
          <a:xfrm rot="5400000" flipH="1" flipV="1">
            <a:off x="8120856" y="4609643"/>
            <a:ext cx="1588" cy="7283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p:cNvCxnSpPr>
            <a:stCxn id="319547" idx="5"/>
            <a:endCxn id="319549" idx="1"/>
          </p:cNvCxnSpPr>
          <p:nvPr/>
        </p:nvCxnSpPr>
        <p:spPr>
          <a:xfrm rot="16200000" flipH="1">
            <a:off x="8006724" y="4725362"/>
            <a:ext cx="245726" cy="7442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319547" idx="5"/>
            <a:endCxn id="319545" idx="0"/>
          </p:cNvCxnSpPr>
          <p:nvPr/>
        </p:nvCxnSpPr>
        <p:spPr>
          <a:xfrm rot="16200000" flipH="1">
            <a:off x="7726928" y="5005158"/>
            <a:ext cx="440363" cy="37924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stCxn id="319544" idx="4"/>
            <a:endCxn id="319549" idx="1"/>
          </p:cNvCxnSpPr>
          <p:nvPr/>
        </p:nvCxnSpPr>
        <p:spPr>
          <a:xfrm rot="16200000" flipH="1">
            <a:off x="8114109" y="4832747"/>
            <a:ext cx="381626" cy="3935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stCxn id="319544" idx="4"/>
            <a:endCxn id="319545" idx="0"/>
          </p:cNvCxnSpPr>
          <p:nvPr/>
        </p:nvCxnSpPr>
        <p:spPr>
          <a:xfrm rot="16200000" flipH="1">
            <a:off x="7834313" y="5112543"/>
            <a:ext cx="576263" cy="285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0" name="Straight Connector 129"/>
          <p:cNvCxnSpPr>
            <a:stCxn id="319544" idx="4"/>
            <a:endCxn id="319546" idx="7"/>
          </p:cNvCxnSpPr>
          <p:nvPr/>
        </p:nvCxnSpPr>
        <p:spPr>
          <a:xfrm rot="5400000">
            <a:off x="7749154" y="4845447"/>
            <a:ext cx="365751" cy="3522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stCxn id="319548" idx="3"/>
            <a:endCxn id="319545" idx="0"/>
          </p:cNvCxnSpPr>
          <p:nvPr/>
        </p:nvCxnSpPr>
        <p:spPr>
          <a:xfrm rot="5400000">
            <a:off x="8090298" y="5019447"/>
            <a:ext cx="441951" cy="34908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4" name="Straight Connector 133"/>
          <p:cNvCxnSpPr>
            <a:stCxn id="319548" idx="3"/>
            <a:endCxn id="319546" idx="7"/>
          </p:cNvCxnSpPr>
          <p:nvPr/>
        </p:nvCxnSpPr>
        <p:spPr>
          <a:xfrm rot="5400000">
            <a:off x="8005138" y="4723775"/>
            <a:ext cx="231439" cy="7299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319549" idx="1"/>
            <a:endCxn id="319546" idx="7"/>
          </p:cNvCxnSpPr>
          <p:nvPr/>
        </p:nvCxnSpPr>
        <p:spPr>
          <a:xfrm rot="16200000" flipV="1">
            <a:off x="8120857" y="4839495"/>
            <a:ext cx="15875" cy="7457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8" name="Shape 137"/>
          <p:cNvCxnSpPr>
            <a:stCxn id="319581" idx="2"/>
          </p:cNvCxnSpPr>
          <p:nvPr/>
        </p:nvCxnSpPr>
        <p:spPr>
          <a:xfrm rot="16200000" flipH="1">
            <a:off x="6994352" y="4604008"/>
            <a:ext cx="230188" cy="287689"/>
          </a:xfrm>
          <a:prstGeom prst="bentConnector2">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0" name="Shape 139"/>
          <p:cNvCxnSpPr>
            <a:stCxn id="319578" idx="2"/>
          </p:cNvCxnSpPr>
          <p:nvPr/>
        </p:nvCxnSpPr>
        <p:spPr>
          <a:xfrm rot="16200000" flipH="1">
            <a:off x="5936314" y="3701832"/>
            <a:ext cx="386051" cy="2247903"/>
          </a:xfrm>
          <a:prstGeom prst="bentConnector2">
            <a:avLst/>
          </a:prstGeom>
          <a:ln w="28575">
            <a:solidFill>
              <a:srgbClr val="92D05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2" name="Shape 141"/>
          <p:cNvCxnSpPr>
            <a:stCxn id="319577" idx="2"/>
          </p:cNvCxnSpPr>
          <p:nvPr/>
        </p:nvCxnSpPr>
        <p:spPr>
          <a:xfrm rot="16200000" flipH="1">
            <a:off x="5546510" y="3447111"/>
            <a:ext cx="521131" cy="2892425"/>
          </a:xfrm>
          <a:prstGeom prst="bentConnector2">
            <a:avLst/>
          </a:prstGeom>
          <a:ln w="28575">
            <a:solidFill>
              <a:srgbClr val="92D05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6" name="Shape 145"/>
          <p:cNvCxnSpPr>
            <a:stCxn id="319573" idx="2"/>
          </p:cNvCxnSpPr>
          <p:nvPr/>
        </p:nvCxnSpPr>
        <p:spPr>
          <a:xfrm rot="16200000" flipH="1">
            <a:off x="4429055" y="2630992"/>
            <a:ext cx="822468" cy="4826002"/>
          </a:xfrm>
          <a:prstGeom prst="bentConnector2">
            <a:avLst/>
          </a:prstGeom>
          <a:ln w="28575">
            <a:solidFill>
              <a:srgbClr val="F9ADAD"/>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8" name="Shape 147"/>
          <p:cNvCxnSpPr>
            <a:stCxn id="319575" idx="2"/>
          </p:cNvCxnSpPr>
          <p:nvPr/>
        </p:nvCxnSpPr>
        <p:spPr>
          <a:xfrm rot="16200000" flipH="1">
            <a:off x="5141121" y="3207976"/>
            <a:ext cx="666606" cy="3516172"/>
          </a:xfrm>
          <a:prstGeom prst="bentConnector2">
            <a:avLst/>
          </a:prstGeom>
          <a:ln w="28575">
            <a:solidFill>
              <a:srgbClr val="F9ADAD"/>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50" name="Shape 149"/>
          <p:cNvCxnSpPr>
            <a:stCxn id="319567" idx="2"/>
          </p:cNvCxnSpPr>
          <p:nvPr/>
        </p:nvCxnSpPr>
        <p:spPr>
          <a:xfrm rot="16200000" flipH="1">
            <a:off x="3699269" y="2046675"/>
            <a:ext cx="967939" cy="6140105"/>
          </a:xfrm>
          <a:prstGeom prst="bentConnector2">
            <a:avLst/>
          </a:prstGeom>
          <a:ln w="28575">
            <a:solidFill>
              <a:srgbClr val="92D05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51" name="TextBox 150"/>
          <p:cNvSpPr txBox="1"/>
          <p:nvPr/>
        </p:nvSpPr>
        <p:spPr>
          <a:xfrm>
            <a:off x="1095537" y="5688560"/>
            <a:ext cx="6122386" cy="608885"/>
          </a:xfrm>
          <a:prstGeom prst="rect">
            <a:avLst/>
          </a:prstGeom>
          <a:noFill/>
        </p:spPr>
        <p:txBody>
          <a:bodyPr wrap="square" rtlCol="0">
            <a:spAutoFit/>
          </a:bodyPr>
          <a:lstStyle/>
          <a:p>
            <a:pPr>
              <a:lnSpc>
                <a:spcPts val="2000"/>
              </a:lnSpc>
            </a:pPr>
            <a:r>
              <a:rPr lang="en-US" sz="2000" b="1" dirty="0" smtClean="0">
                <a:solidFill>
                  <a:schemeClr val="bg1"/>
                </a:solidFill>
                <a:latin typeface="Calibri" pitchFamily="34" charset="0"/>
              </a:rPr>
              <a:t>Staff are assigned away from various departments to work full-time on the project. </a:t>
            </a:r>
            <a:endParaRPr lang="en-US" sz="2000" b="1" dirty="0">
              <a:solidFill>
                <a:schemeClr val="bg1"/>
              </a:solidFill>
              <a:latin typeface="Calibri" pitchFamily="34" charset="0"/>
            </a:endParaRPr>
          </a:p>
        </p:txBody>
      </p:sp>
      <p:sp>
        <p:nvSpPr>
          <p:cNvPr id="69" name="Oval 68"/>
          <p:cNvSpPr/>
          <p:nvPr/>
        </p:nvSpPr>
        <p:spPr>
          <a:xfrm>
            <a:off x="8275068" y="2610537"/>
            <a:ext cx="764771" cy="764771"/>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latin typeface="Calibri" pitchFamily="34" charset="0"/>
              </a:rPr>
              <a:t>Other Areas</a:t>
            </a:r>
            <a:endParaRPr lang="en-US" sz="1100" b="1" dirty="0">
              <a:solidFill>
                <a:schemeClr val="tx1"/>
              </a:solidFill>
              <a:latin typeface="Calibri" pitchFamily="34" charset="0"/>
            </a:endParaRPr>
          </a:p>
        </p:txBody>
      </p:sp>
      <p:cxnSp>
        <p:nvCxnSpPr>
          <p:cNvPr id="73" name="Straight Arrow Connector 72"/>
          <p:cNvCxnSpPr/>
          <p:nvPr/>
        </p:nvCxnSpPr>
        <p:spPr>
          <a:xfrm>
            <a:off x="6941976" y="2985796"/>
            <a:ext cx="1343608" cy="158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5" name="Elbow Connector 104"/>
          <p:cNvCxnSpPr>
            <a:stCxn id="319492" idx="2"/>
            <a:endCxn id="69" idx="0"/>
          </p:cNvCxnSpPr>
          <p:nvPr/>
        </p:nvCxnSpPr>
        <p:spPr>
          <a:xfrm rot="16200000" flipH="1">
            <a:off x="6073683" y="26766"/>
            <a:ext cx="1075824" cy="4091717"/>
          </a:xfrm>
          <a:prstGeom prst="bentConnector3">
            <a:avLst>
              <a:gd name="adj1" fmla="val 15794"/>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 </a:t>
            </a:r>
            <a:br>
              <a:rPr lang="de-DE" sz="2400" dirty="0" smtClean="0"/>
            </a:br>
            <a:r>
              <a:rPr lang="de-DE" sz="2000" dirty="0" smtClean="0"/>
              <a:t>(The Project Consultant)</a:t>
            </a:r>
            <a:endParaRPr lang="de-DE" sz="2400" dirty="0"/>
          </a:p>
        </p:txBody>
      </p:sp>
      <p:pic>
        <p:nvPicPr>
          <p:cNvPr id="7" name="Picture 6" descr="engineer4.gif"/>
          <p:cNvPicPr>
            <a:picLocks noChangeAspect="1"/>
          </p:cNvPicPr>
          <p:nvPr/>
        </p:nvPicPr>
        <p:blipFill>
          <a:blip r:embed="rId3" cstate="print"/>
          <a:stretch>
            <a:fillRect/>
          </a:stretch>
        </p:blipFill>
        <p:spPr>
          <a:xfrm>
            <a:off x="455613" y="1144588"/>
            <a:ext cx="2568074" cy="2589654"/>
          </a:xfrm>
          <a:prstGeom prst="rect">
            <a:avLst/>
          </a:prstGeom>
        </p:spPr>
      </p:pic>
      <p:sp>
        <p:nvSpPr>
          <p:cNvPr id="5" name="TextBox 4"/>
          <p:cNvSpPr txBox="1"/>
          <p:nvPr/>
        </p:nvSpPr>
        <p:spPr>
          <a:xfrm>
            <a:off x="3198813" y="1144588"/>
            <a:ext cx="5739914" cy="5170646"/>
          </a:xfrm>
          <a:prstGeom prst="rect">
            <a:avLst/>
          </a:prstGeom>
          <a:noFill/>
        </p:spPr>
        <p:txBody>
          <a:bodyPr wrap="square" rtlCol="0">
            <a:spAutoFit/>
          </a:bodyPr>
          <a:lstStyle/>
          <a:p>
            <a:pPr>
              <a:lnSpc>
                <a:spcPts val="3100"/>
              </a:lnSpc>
              <a:spcAft>
                <a:spcPts val="1200"/>
              </a:spcAft>
              <a:buClr>
                <a:schemeClr val="folHlink"/>
              </a:buClr>
              <a:buNone/>
            </a:pPr>
            <a:r>
              <a:rPr lang="de-DE" sz="2800" b="1" dirty="0" smtClean="0">
                <a:solidFill>
                  <a:schemeClr val="bg1"/>
                </a:solidFill>
                <a:latin typeface="Calibri" pitchFamily="34" charset="0"/>
              </a:rPr>
              <a:t>Project Consultants are indispensa-ble for many projects!</a:t>
            </a:r>
          </a:p>
          <a:p>
            <a:pPr>
              <a:lnSpc>
                <a:spcPts val="3100"/>
              </a:lnSpc>
              <a:spcAft>
                <a:spcPts val="1200"/>
              </a:spcAft>
              <a:buClr>
                <a:schemeClr val="folHlink"/>
              </a:buClr>
              <a:buNone/>
            </a:pPr>
            <a:r>
              <a:rPr lang="de-DE" sz="2800" b="1" dirty="0" smtClean="0">
                <a:solidFill>
                  <a:schemeClr val="bg1"/>
                </a:solidFill>
                <a:latin typeface="Calibri" pitchFamily="34" charset="0"/>
              </a:rPr>
              <a:t>Project Consultants range from inde-pendent individuals performing one, few or several specialized tasks on a project to highly reputable organisa-tions with vast expertise and expe-rience working on large and mega-projects across the globe and which remain involved in the project over its life-cycle which may extend over a period of years.</a:t>
            </a:r>
            <a:endParaRPr lang="en-US" sz="2800" dirty="0"/>
          </a:p>
        </p:txBody>
      </p:sp>
      <p:sp>
        <p:nvSpPr>
          <p:cNvPr id="6" name="TextBox 5"/>
          <p:cNvSpPr txBox="1"/>
          <p:nvPr/>
        </p:nvSpPr>
        <p:spPr>
          <a:xfrm>
            <a:off x="455613" y="3912003"/>
            <a:ext cx="2743200" cy="1815882"/>
          </a:xfrm>
          <a:prstGeom prst="rect">
            <a:avLst/>
          </a:prstGeom>
          <a:noFill/>
          <a:ln>
            <a:solidFill>
              <a:srgbClr val="FFFF00"/>
            </a:solidFill>
          </a:ln>
        </p:spPr>
        <p:txBody>
          <a:bodyPr wrap="square" rtlCol="0">
            <a:spAutoFit/>
          </a:bodyPr>
          <a:lstStyle/>
          <a:p>
            <a:r>
              <a:rPr lang="en-US" sz="1400" b="1" dirty="0" smtClean="0">
                <a:solidFill>
                  <a:srgbClr val="FFFF99"/>
                </a:solidFill>
                <a:latin typeface="Calibri" pitchFamily="34" charset="0"/>
              </a:rPr>
              <a:t>Consultants seek, off course, to reap financial benefits through their involvement in projects.  </a:t>
            </a:r>
          </a:p>
          <a:p>
            <a:endParaRPr lang="en-US" sz="1400" b="1" dirty="0" smtClean="0">
              <a:solidFill>
                <a:srgbClr val="FFFF99"/>
              </a:solidFill>
              <a:latin typeface="Calibri" pitchFamily="34" charset="0"/>
            </a:endParaRPr>
          </a:p>
          <a:p>
            <a:r>
              <a:rPr lang="en-US" sz="1400" b="1" dirty="0" smtClean="0">
                <a:solidFill>
                  <a:srgbClr val="FFFF99"/>
                </a:solidFill>
                <a:latin typeface="Calibri" pitchFamily="34" charset="0"/>
              </a:rPr>
              <a:t>Besides this, they expect to reap the benefits of experience and the prestige which goes with working on high-profile projects.  </a:t>
            </a:r>
            <a:endParaRPr lang="en-US" sz="14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Consultant)</a:t>
            </a:r>
            <a:endParaRPr lang="de-DE" sz="2400" dirty="0"/>
          </a:p>
        </p:txBody>
      </p:sp>
      <p:pic>
        <p:nvPicPr>
          <p:cNvPr id="5" name="Picture 4" descr="engineer4.gif"/>
          <p:cNvPicPr>
            <a:picLocks noChangeAspect="1"/>
          </p:cNvPicPr>
          <p:nvPr/>
        </p:nvPicPr>
        <p:blipFill>
          <a:blip r:embed="rId3" cstate="print"/>
          <a:stretch>
            <a:fillRect/>
          </a:stretch>
        </p:blipFill>
        <p:spPr>
          <a:xfrm>
            <a:off x="455613" y="2134173"/>
            <a:ext cx="2568074" cy="2589654"/>
          </a:xfrm>
          <a:prstGeom prst="rect">
            <a:avLst/>
          </a:prstGeom>
        </p:spPr>
      </p:pic>
      <p:sp>
        <p:nvSpPr>
          <p:cNvPr id="6" name="TextBox 5"/>
          <p:cNvSpPr txBox="1"/>
          <p:nvPr/>
        </p:nvSpPr>
        <p:spPr>
          <a:xfrm>
            <a:off x="3198813" y="1144589"/>
            <a:ext cx="5805228" cy="5016758"/>
          </a:xfrm>
          <a:prstGeom prst="rect">
            <a:avLst/>
          </a:prstGeom>
          <a:noFill/>
        </p:spPr>
        <p:txBody>
          <a:bodyPr wrap="square" rtlCol="0">
            <a:spAutoFit/>
          </a:bodyPr>
          <a:lstStyle/>
          <a:p>
            <a:pPr>
              <a:lnSpc>
                <a:spcPts val="3100"/>
              </a:lnSpc>
              <a:spcAft>
                <a:spcPts val="1200"/>
              </a:spcAft>
              <a:buClr>
                <a:schemeClr val="folHlink"/>
              </a:buClr>
              <a:buNone/>
            </a:pPr>
            <a:r>
              <a:rPr lang="de-DE" sz="2800" b="1" dirty="0" smtClean="0">
                <a:solidFill>
                  <a:schemeClr val="bg1"/>
                </a:solidFill>
                <a:latin typeface="Calibri" pitchFamily="34" charset="0"/>
              </a:rPr>
              <a:t>Project Consultants offer all kinds of fee-based services. </a:t>
            </a:r>
          </a:p>
          <a:p>
            <a:pPr>
              <a:lnSpc>
                <a:spcPts val="3100"/>
              </a:lnSpc>
              <a:spcAft>
                <a:spcPts val="1200"/>
              </a:spcAft>
              <a:buClr>
                <a:schemeClr val="folHlink"/>
              </a:buClr>
              <a:buNone/>
            </a:pPr>
            <a:r>
              <a:rPr lang="de-DE" sz="2800" b="1" dirty="0" smtClean="0">
                <a:solidFill>
                  <a:schemeClr val="bg1"/>
                </a:solidFill>
                <a:latin typeface="Calibri" pitchFamily="34" charset="0"/>
              </a:rPr>
              <a:t>Examples: Prefeasibility/Feasibility Studies, Architect. &amp; Engineering De-sign, Proj. Planning, Cost Estimation, Proj. Scheduling, Quality Assurance &amp; Control, Risk Assessment, Data &amp; Documentation Management, Con-tract Management, Monitoring, Eval-uation &amp; Auditing, Training (hard &amp; soft skills), Liaising with Project Stake-holders, Trouble-shooting.</a:t>
            </a:r>
            <a:endParaRPr lang="en-US" sz="2800" dirty="0"/>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 </a:t>
            </a:r>
            <a:br>
              <a:rPr lang="de-DE" sz="2400" dirty="0" smtClean="0"/>
            </a:br>
            <a:r>
              <a:rPr lang="de-DE" sz="2000" dirty="0" smtClean="0"/>
              <a:t>(The Project Consultant)</a:t>
            </a:r>
            <a:endParaRPr lang="de-DE" sz="2400" dirty="0"/>
          </a:p>
        </p:txBody>
      </p:sp>
      <p:pic>
        <p:nvPicPr>
          <p:cNvPr id="5" name="Picture 4" descr="engineer4.gif"/>
          <p:cNvPicPr>
            <a:picLocks noChangeAspect="1"/>
          </p:cNvPicPr>
          <p:nvPr/>
        </p:nvPicPr>
        <p:blipFill>
          <a:blip r:embed="rId3" cstate="print"/>
          <a:stretch>
            <a:fillRect/>
          </a:stretch>
        </p:blipFill>
        <p:spPr>
          <a:xfrm>
            <a:off x="455613" y="2134173"/>
            <a:ext cx="2568074" cy="2589654"/>
          </a:xfrm>
          <a:prstGeom prst="rect">
            <a:avLst/>
          </a:prstGeom>
        </p:spPr>
      </p:pic>
      <p:sp>
        <p:nvSpPr>
          <p:cNvPr id="8" name="TextBox 7"/>
          <p:cNvSpPr txBox="1"/>
          <p:nvPr/>
        </p:nvSpPr>
        <p:spPr>
          <a:xfrm>
            <a:off x="3198813" y="1142905"/>
            <a:ext cx="5491162" cy="2631490"/>
          </a:xfrm>
          <a:prstGeom prst="rect">
            <a:avLst/>
          </a:prstGeom>
          <a:noFill/>
        </p:spPr>
        <p:txBody>
          <a:bodyPr wrap="square" rtlCol="0">
            <a:spAutoFit/>
          </a:bodyPr>
          <a:lstStyle/>
          <a:p>
            <a:pPr lvl="0">
              <a:lnSpc>
                <a:spcPts val="3100"/>
              </a:lnSpc>
              <a:spcAft>
                <a:spcPts val="1200"/>
              </a:spcAft>
            </a:pPr>
            <a:r>
              <a:rPr lang="de-DE" sz="2800" b="1" kern="0" dirty="0" smtClean="0">
                <a:solidFill>
                  <a:schemeClr val="bg1"/>
                </a:solidFill>
                <a:latin typeface="Calibri" pitchFamily="34" charset="0"/>
              </a:rPr>
              <a:t>Consultants bring specialized ex-pertise to the project and often have extensive project experience.</a:t>
            </a:r>
          </a:p>
          <a:p>
            <a:pPr lvl="0">
              <a:lnSpc>
                <a:spcPts val="3100"/>
              </a:lnSpc>
              <a:spcAft>
                <a:spcPts val="1200"/>
              </a:spcAft>
            </a:pPr>
            <a:r>
              <a:rPr lang="de-DE" sz="2800" b="1" kern="0" dirty="0" smtClean="0">
                <a:solidFill>
                  <a:schemeClr val="bg1"/>
                </a:solidFill>
                <a:latin typeface="Calibri" pitchFamily="34" charset="0"/>
              </a:rPr>
              <a:t>Project consultancy is a challenging and innovative – and often highly lucrative - field of work.</a:t>
            </a:r>
            <a:endParaRPr lang="en-US" sz="2800" dirty="0"/>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Consultant: Independent Consultants)</a:t>
            </a:r>
            <a:endParaRPr lang="de-DE" sz="2400" dirty="0"/>
          </a:p>
        </p:txBody>
      </p:sp>
      <p:sp>
        <p:nvSpPr>
          <p:cNvPr id="8" name="TextBox 7"/>
          <p:cNvSpPr txBox="1"/>
          <p:nvPr/>
        </p:nvSpPr>
        <p:spPr>
          <a:xfrm>
            <a:off x="3198812" y="1142905"/>
            <a:ext cx="5733431" cy="3262432"/>
          </a:xfrm>
          <a:prstGeom prst="rect">
            <a:avLst/>
          </a:prstGeom>
          <a:noFill/>
        </p:spPr>
        <p:txBody>
          <a:bodyPr wrap="square" rtlCol="0">
            <a:spAutoFit/>
          </a:bodyPr>
          <a:lstStyle/>
          <a:p>
            <a:pPr lvl="0">
              <a:spcAft>
                <a:spcPts val="1200"/>
              </a:spcAft>
            </a:pPr>
            <a:r>
              <a:rPr lang="de-DE" sz="2800" b="1" kern="0" dirty="0" smtClean="0">
                <a:solidFill>
                  <a:schemeClr val="bg1"/>
                </a:solidFill>
                <a:latin typeface="Calibri" pitchFamily="34" charset="0"/>
              </a:rPr>
              <a:t>Greg Lamberson is an independent American consultant based in Tulsa, Okhlahoma. </a:t>
            </a:r>
          </a:p>
          <a:p>
            <a:pPr lvl="0">
              <a:spcAft>
                <a:spcPts val="1200"/>
              </a:spcAft>
            </a:pPr>
            <a:r>
              <a:rPr lang="de-DE" sz="2800" b="1" kern="0" dirty="0" smtClean="0">
                <a:solidFill>
                  <a:schemeClr val="bg1"/>
                </a:solidFill>
                <a:latin typeface="Calibri" pitchFamily="34" charset="0"/>
              </a:rPr>
              <a:t>Lamberson has worked as a consul-tant on several predominately ener-gy-related projects in and outside the United States. </a:t>
            </a:r>
            <a:endParaRPr lang="en-US" sz="2800" dirty="0"/>
          </a:p>
        </p:txBody>
      </p:sp>
      <p:pic>
        <p:nvPicPr>
          <p:cNvPr id="6" name="Picture 5" descr="greg-russia_xjwr.jpg">
            <a:hlinkClick r:id="rId3" tooltip="Greg Lamberson's Website. Click to Visit."/>
          </p:cNvPr>
          <p:cNvPicPr>
            <a:picLocks noChangeAspect="1"/>
          </p:cNvPicPr>
          <p:nvPr/>
        </p:nvPicPr>
        <p:blipFill>
          <a:blip r:embed="rId4" cstate="print"/>
          <a:stretch>
            <a:fillRect/>
          </a:stretch>
        </p:blipFill>
        <p:spPr>
          <a:xfrm>
            <a:off x="168965" y="1293878"/>
            <a:ext cx="2629185" cy="3505580"/>
          </a:xfrm>
          <a:prstGeom prst="rect">
            <a:avLst/>
          </a:prstGeom>
          <a:noFill/>
          <a:ln>
            <a:noFill/>
          </a:ln>
        </p:spPr>
      </p:pic>
      <p:pic>
        <p:nvPicPr>
          <p:cNvPr id="9" name="Picture 8" descr="curriculum-vitae.gif">
            <a:hlinkClick r:id="rId5" tooltip="Greg Lamberson's Curriculum Vitae. Click to View."/>
          </p:cNvPr>
          <p:cNvPicPr>
            <a:picLocks noChangeAspect="1"/>
          </p:cNvPicPr>
          <p:nvPr/>
        </p:nvPicPr>
        <p:blipFill>
          <a:blip r:embed="rId6" cstate="print"/>
          <a:srcRect l="2419" t="2628" r="10222" b="7661"/>
          <a:stretch>
            <a:fillRect/>
          </a:stretch>
        </p:blipFill>
        <p:spPr>
          <a:xfrm>
            <a:off x="2187575" y="3994591"/>
            <a:ext cx="487998" cy="732423"/>
          </a:xfrm>
          <a:prstGeom prst="rect">
            <a:avLst/>
          </a:prstGeom>
        </p:spPr>
      </p:pic>
      <p:sp>
        <p:nvSpPr>
          <p:cNvPr id="7" name="TextBox 6"/>
          <p:cNvSpPr txBox="1"/>
          <p:nvPr/>
        </p:nvSpPr>
        <p:spPr>
          <a:xfrm>
            <a:off x="44427" y="4787205"/>
            <a:ext cx="3154386" cy="1384995"/>
          </a:xfrm>
          <a:prstGeom prst="rect">
            <a:avLst/>
          </a:prstGeom>
          <a:noFill/>
        </p:spPr>
        <p:txBody>
          <a:bodyPr wrap="square" rtlCol="0">
            <a:spAutoFit/>
          </a:bodyPr>
          <a:lstStyle/>
          <a:p>
            <a:r>
              <a:rPr lang="en-US" sz="1400" b="1" dirty="0" smtClean="0">
                <a:solidFill>
                  <a:srgbClr val="FFFF99"/>
                </a:solidFill>
                <a:latin typeface="Calibri" pitchFamily="34" charset="0"/>
              </a:rPr>
              <a:t>Greg </a:t>
            </a:r>
            <a:r>
              <a:rPr lang="en-US" sz="1400" b="1" dirty="0" err="1" smtClean="0">
                <a:solidFill>
                  <a:srgbClr val="FFFF99"/>
                </a:solidFill>
                <a:latin typeface="Calibri" pitchFamily="34" charset="0"/>
              </a:rPr>
              <a:t>Lamberson</a:t>
            </a:r>
            <a:r>
              <a:rPr lang="en-US" sz="1400" b="1" dirty="0" smtClean="0">
                <a:solidFill>
                  <a:srgbClr val="FFFF99"/>
                </a:solidFill>
                <a:latin typeface="Calibri" pitchFamily="34" charset="0"/>
              </a:rPr>
              <a:t> generously provided informational support when I was set-ting up the Master of Project Manage-</a:t>
            </a:r>
            <a:r>
              <a:rPr lang="en-US" sz="1400" b="1" dirty="0" err="1" smtClean="0">
                <a:solidFill>
                  <a:srgbClr val="FFFF99"/>
                </a:solidFill>
                <a:latin typeface="Calibri" pitchFamily="34" charset="0"/>
              </a:rPr>
              <a:t>ment</a:t>
            </a:r>
            <a:r>
              <a:rPr lang="en-US" sz="1400" b="1" dirty="0" smtClean="0">
                <a:solidFill>
                  <a:srgbClr val="FFFF99"/>
                </a:solidFill>
                <a:latin typeface="Calibri" pitchFamily="34" charset="0"/>
              </a:rPr>
              <a:t> (MPM) program at my university CIIT in Islamabad, Pakistan, back in 2008. </a:t>
            </a:r>
            <a:endParaRPr lang="en-US" sz="14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Consultant: Selected Arch. Design Firms)</a:t>
            </a:r>
            <a:endParaRPr lang="de-DE" sz="2400" dirty="0"/>
          </a:p>
        </p:txBody>
      </p:sp>
      <p:pic>
        <p:nvPicPr>
          <p:cNvPr id="10" name="Picture 9" descr="PCFANDP.gif">
            <a:hlinkClick r:id="rId3"/>
          </p:cNvPr>
          <p:cNvPicPr>
            <a:picLocks noChangeAspect="1"/>
          </p:cNvPicPr>
          <p:nvPr/>
        </p:nvPicPr>
        <p:blipFill>
          <a:blip r:embed="rId4" cstate="print"/>
          <a:stretch>
            <a:fillRect/>
          </a:stretch>
        </p:blipFill>
        <p:spPr>
          <a:xfrm>
            <a:off x="455613" y="1144588"/>
            <a:ext cx="3743325" cy="152400"/>
          </a:xfrm>
          <a:prstGeom prst="rect">
            <a:avLst/>
          </a:prstGeom>
        </p:spPr>
      </p:pic>
      <p:pic>
        <p:nvPicPr>
          <p:cNvPr id="889858" name="Picture 2">
            <a:hlinkClick r:id="rId5"/>
          </p:cNvPr>
          <p:cNvPicPr>
            <a:picLocks noChangeAspect="1" noChangeArrowheads="1"/>
          </p:cNvPicPr>
          <p:nvPr/>
        </p:nvPicPr>
        <p:blipFill>
          <a:blip r:embed="rId6" cstate="print"/>
          <a:srcRect l="22053" t="27751" r="69832" b="66841"/>
          <a:stretch>
            <a:fillRect/>
          </a:stretch>
        </p:blipFill>
        <p:spPr bwMode="auto">
          <a:xfrm>
            <a:off x="455613" y="1674385"/>
            <a:ext cx="1298683" cy="540913"/>
          </a:xfrm>
          <a:prstGeom prst="rect">
            <a:avLst/>
          </a:prstGeom>
          <a:noFill/>
          <a:ln w="9525">
            <a:noFill/>
            <a:miter lim="800000"/>
            <a:headEnd/>
            <a:tailEnd/>
          </a:ln>
        </p:spPr>
      </p:pic>
      <p:pic>
        <p:nvPicPr>
          <p:cNvPr id="11" name="Picture 10" descr="Atkins.gif">
            <a:hlinkClick r:id="rId7"/>
          </p:cNvPr>
          <p:cNvPicPr>
            <a:picLocks noChangeAspect="1"/>
          </p:cNvPicPr>
          <p:nvPr/>
        </p:nvPicPr>
        <p:blipFill>
          <a:blip r:embed="rId8" cstate="print"/>
          <a:stretch>
            <a:fillRect/>
          </a:stretch>
        </p:blipFill>
        <p:spPr>
          <a:xfrm>
            <a:off x="2187575" y="1783993"/>
            <a:ext cx="1266825" cy="276225"/>
          </a:xfrm>
          <a:prstGeom prst="rect">
            <a:avLst/>
          </a:prstGeom>
        </p:spPr>
      </p:pic>
      <p:pic>
        <p:nvPicPr>
          <p:cNvPr id="634881" name="Picture 1">
            <a:hlinkClick r:id="rId9"/>
          </p:cNvPr>
          <p:cNvPicPr>
            <a:picLocks noChangeAspect="1" noChangeArrowheads="1"/>
          </p:cNvPicPr>
          <p:nvPr/>
        </p:nvPicPr>
        <p:blipFill>
          <a:blip r:embed="rId10" cstate="print"/>
          <a:srcRect l="23025" t="14237" r="71419" b="80016"/>
          <a:stretch>
            <a:fillRect/>
          </a:stretch>
        </p:blipFill>
        <p:spPr bwMode="auto">
          <a:xfrm>
            <a:off x="3684494" y="1644915"/>
            <a:ext cx="889094" cy="574766"/>
          </a:xfrm>
          <a:prstGeom prst="rect">
            <a:avLst/>
          </a:prstGeom>
          <a:noFill/>
          <a:ln w="9525">
            <a:noFill/>
            <a:miter lim="800000"/>
            <a:headEnd/>
            <a:tailEnd/>
          </a:ln>
        </p:spPr>
      </p:pic>
      <p:pic>
        <p:nvPicPr>
          <p:cNvPr id="7" name="Picture 6" descr="LeoADaly.gif">
            <a:hlinkClick r:id="rId11"/>
          </p:cNvPr>
          <p:cNvPicPr>
            <a:picLocks noChangeAspect="1"/>
          </p:cNvPicPr>
          <p:nvPr/>
        </p:nvPicPr>
        <p:blipFill>
          <a:blip r:embed="rId12" cstate="print"/>
          <a:stretch>
            <a:fillRect/>
          </a:stretch>
        </p:blipFill>
        <p:spPr>
          <a:xfrm>
            <a:off x="4915266" y="1519551"/>
            <a:ext cx="1704975" cy="904875"/>
          </a:xfrm>
          <a:prstGeom prst="rect">
            <a:avLst/>
          </a:prstGeom>
        </p:spPr>
      </p:pic>
      <p:pic>
        <p:nvPicPr>
          <p:cNvPr id="8" name="Picture 7" descr="Adamson Associates.jpg">
            <a:hlinkClick r:id="rId13"/>
          </p:cNvPr>
          <p:cNvPicPr>
            <a:picLocks noChangeAspect="1"/>
          </p:cNvPicPr>
          <p:nvPr/>
        </p:nvPicPr>
        <p:blipFill>
          <a:blip r:embed="rId14" cstate="print"/>
          <a:srcRect l="1008" t="13406" r="80263" b="17492"/>
          <a:stretch>
            <a:fillRect/>
          </a:stretch>
        </p:blipFill>
        <p:spPr>
          <a:xfrm>
            <a:off x="6986303" y="1491916"/>
            <a:ext cx="1703672" cy="895149"/>
          </a:xfrm>
          <a:prstGeom prst="rect">
            <a:avLst/>
          </a:prstGeom>
        </p:spPr>
      </p:pic>
      <p:grpSp>
        <p:nvGrpSpPr>
          <p:cNvPr id="13" name="Group 12"/>
          <p:cNvGrpSpPr/>
          <p:nvPr/>
        </p:nvGrpSpPr>
        <p:grpSpPr>
          <a:xfrm>
            <a:off x="6759035" y="2723745"/>
            <a:ext cx="1930940" cy="705255"/>
            <a:chOff x="3584643" y="3069076"/>
            <a:chExt cx="1930940" cy="705255"/>
          </a:xfrm>
        </p:grpSpPr>
        <p:sp>
          <p:nvSpPr>
            <p:cNvPr id="12" name="Rectangle 11"/>
            <p:cNvSpPr/>
            <p:nvPr/>
          </p:nvSpPr>
          <p:spPr>
            <a:xfrm>
              <a:off x="3584643" y="3069076"/>
              <a:ext cx="1930940" cy="7052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om_logo.png">
              <a:hlinkClick r:id="rId15"/>
            </p:cNvPr>
            <p:cNvPicPr>
              <a:picLocks noChangeAspect="1"/>
            </p:cNvPicPr>
            <p:nvPr/>
          </p:nvPicPr>
          <p:blipFill>
            <a:blip r:embed="rId16" cstate="print"/>
            <a:stretch>
              <a:fillRect/>
            </a:stretch>
          </p:blipFill>
          <p:spPr>
            <a:xfrm>
              <a:off x="3805237" y="3133725"/>
              <a:ext cx="1533525" cy="590550"/>
            </a:xfrm>
            <a:prstGeom prst="rect">
              <a:avLst/>
            </a:prstGeom>
          </p:spPr>
        </p:pic>
      </p:gr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Consultant: Selected P-Mgmt. Consultants)</a:t>
            </a:r>
            <a:endParaRPr lang="de-DE" sz="2400" dirty="0"/>
          </a:p>
        </p:txBody>
      </p:sp>
      <p:pic>
        <p:nvPicPr>
          <p:cNvPr id="3" name="Picture 2" descr="Projacs.jpg">
            <a:hlinkClick r:id="rId3"/>
          </p:cNvPr>
          <p:cNvPicPr>
            <a:picLocks noChangeAspect="1"/>
          </p:cNvPicPr>
          <p:nvPr/>
        </p:nvPicPr>
        <p:blipFill>
          <a:blip r:embed="rId4" cstate="print"/>
          <a:stretch>
            <a:fillRect/>
          </a:stretch>
        </p:blipFill>
        <p:spPr>
          <a:xfrm>
            <a:off x="455613" y="1144588"/>
            <a:ext cx="1638300" cy="1041400"/>
          </a:xfrm>
          <a:prstGeom prst="rect">
            <a:avLst/>
          </a:prstGeom>
        </p:spPr>
      </p:pic>
      <p:pic>
        <p:nvPicPr>
          <p:cNvPr id="4" name="Picture 3" descr="Bechtel.png">
            <a:hlinkClick r:id="rId5"/>
          </p:cNvPr>
          <p:cNvPicPr>
            <a:picLocks noChangeAspect="1"/>
          </p:cNvPicPr>
          <p:nvPr/>
        </p:nvPicPr>
        <p:blipFill>
          <a:blip r:embed="rId6" cstate="print"/>
          <a:stretch>
            <a:fillRect/>
          </a:stretch>
        </p:blipFill>
        <p:spPr>
          <a:xfrm>
            <a:off x="2570163" y="1385887"/>
            <a:ext cx="628650" cy="523875"/>
          </a:xfrm>
          <a:prstGeom prst="rect">
            <a:avLst/>
          </a:prstGeom>
        </p:spPr>
      </p:pic>
      <p:pic>
        <p:nvPicPr>
          <p:cNvPr id="650241" name="Picture 1">
            <a:hlinkClick r:id="rId7"/>
          </p:cNvPr>
          <p:cNvPicPr>
            <a:picLocks noChangeAspect="1" noChangeArrowheads="1"/>
          </p:cNvPicPr>
          <p:nvPr/>
        </p:nvPicPr>
        <p:blipFill>
          <a:blip r:embed="rId8" cstate="print"/>
          <a:srcRect l="25655" t="18381" r="54529" b="73238"/>
          <a:stretch>
            <a:fillRect/>
          </a:stretch>
        </p:blipFill>
        <p:spPr bwMode="auto">
          <a:xfrm>
            <a:off x="3505200" y="1285875"/>
            <a:ext cx="3171014" cy="838200"/>
          </a:xfrm>
          <a:prstGeom prst="rect">
            <a:avLst/>
          </a:prstGeom>
          <a:noFill/>
          <a:ln w="9525">
            <a:noFill/>
            <a:miter lim="800000"/>
            <a:headEnd/>
            <a:tailEnd/>
          </a:ln>
        </p:spPr>
      </p:pic>
      <p:pic>
        <p:nvPicPr>
          <p:cNvPr id="6" name="Picture 5" descr="SMEC.jpg">
            <a:hlinkClick r:id="rId9"/>
          </p:cNvPr>
          <p:cNvPicPr>
            <a:picLocks noChangeAspect="1"/>
          </p:cNvPicPr>
          <p:nvPr/>
        </p:nvPicPr>
        <p:blipFill>
          <a:blip r:embed="rId10" cstate="print"/>
          <a:stretch>
            <a:fillRect/>
          </a:stretch>
        </p:blipFill>
        <p:spPr>
          <a:xfrm>
            <a:off x="7078608" y="1502663"/>
            <a:ext cx="1611368" cy="526161"/>
          </a:xfrm>
          <a:prstGeom prst="rect">
            <a:avLst/>
          </a:prstGeom>
        </p:spPr>
      </p:pic>
      <p:pic>
        <p:nvPicPr>
          <p:cNvPr id="650242" name="Picture 2">
            <a:hlinkClick r:id="rId11"/>
          </p:cNvPr>
          <p:cNvPicPr>
            <a:picLocks noChangeAspect="1" noChangeArrowheads="1"/>
          </p:cNvPicPr>
          <p:nvPr/>
        </p:nvPicPr>
        <p:blipFill>
          <a:blip r:embed="rId12" cstate="print"/>
          <a:srcRect l="56747" t="20381" r="27183" b="69714"/>
          <a:stretch>
            <a:fillRect/>
          </a:stretch>
        </p:blipFill>
        <p:spPr bwMode="auto">
          <a:xfrm>
            <a:off x="455613" y="2438400"/>
            <a:ext cx="2571480" cy="990600"/>
          </a:xfrm>
          <a:prstGeom prst="rect">
            <a:avLst/>
          </a:prstGeom>
          <a:noFill/>
          <a:ln w="9525">
            <a:noFill/>
            <a:miter lim="800000"/>
            <a:headEnd/>
            <a:tailEnd/>
          </a:ln>
        </p:spPr>
      </p:pic>
      <p:pic>
        <p:nvPicPr>
          <p:cNvPr id="8" name="Picture 7" descr="ProjExc.jpg">
            <a:hlinkClick r:id="rId13"/>
          </p:cNvPr>
          <p:cNvPicPr>
            <a:picLocks noChangeAspect="1"/>
          </p:cNvPicPr>
          <p:nvPr/>
        </p:nvPicPr>
        <p:blipFill>
          <a:blip r:embed="rId14" cstate="print"/>
          <a:srcRect t="2961" r="73750" b="16776"/>
          <a:stretch>
            <a:fillRect/>
          </a:stretch>
        </p:blipFill>
        <p:spPr>
          <a:xfrm>
            <a:off x="3514725" y="2355093"/>
            <a:ext cx="1276350" cy="1235831"/>
          </a:xfrm>
          <a:prstGeom prst="rect">
            <a:avLst/>
          </a:prstGeom>
        </p:spPr>
      </p:pic>
      <p:pic>
        <p:nvPicPr>
          <p:cNvPr id="9" name="Picture 8" descr="Pinnacle Strategies.jpg">
            <a:hlinkClick r:id="rId15"/>
          </p:cNvPr>
          <p:cNvPicPr>
            <a:picLocks noChangeAspect="1"/>
          </p:cNvPicPr>
          <p:nvPr/>
        </p:nvPicPr>
        <p:blipFill>
          <a:blip r:embed="rId16" cstate="print"/>
          <a:srcRect r="68125"/>
          <a:stretch>
            <a:fillRect/>
          </a:stretch>
        </p:blipFill>
        <p:spPr>
          <a:xfrm>
            <a:off x="5127625" y="2819400"/>
            <a:ext cx="2914650" cy="609600"/>
          </a:xfrm>
          <a:prstGeom prst="rect">
            <a:avLst/>
          </a:prstGeom>
        </p:spPr>
      </p:pic>
      <p:pic>
        <p:nvPicPr>
          <p:cNvPr id="650243" name="Picture 3">
            <a:hlinkClick r:id="rId17"/>
          </p:cNvPr>
          <p:cNvPicPr>
            <a:picLocks noChangeAspect="1" noChangeArrowheads="1"/>
          </p:cNvPicPr>
          <p:nvPr/>
        </p:nvPicPr>
        <p:blipFill>
          <a:blip r:embed="rId18" cstate="print"/>
          <a:srcRect l="21429" t="18924" r="56383" b="74095"/>
          <a:stretch>
            <a:fillRect/>
          </a:stretch>
        </p:blipFill>
        <p:spPr bwMode="auto">
          <a:xfrm>
            <a:off x="455613" y="3816688"/>
            <a:ext cx="3550596" cy="69816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 </a:t>
            </a:r>
            <a:br>
              <a:rPr lang="de-DE" sz="2400" dirty="0" smtClean="0"/>
            </a:br>
            <a:r>
              <a:rPr lang="de-DE" sz="2000" dirty="0" smtClean="0"/>
              <a:t>(The Project Contractor)</a:t>
            </a:r>
            <a:endParaRPr lang="de-DE" sz="2400" dirty="0"/>
          </a:p>
        </p:txBody>
      </p:sp>
      <p:sp>
        <p:nvSpPr>
          <p:cNvPr id="378883" name="Rectangle 3"/>
          <p:cNvSpPr>
            <a:spLocks noGrp="1" noChangeArrowheads="1"/>
          </p:cNvSpPr>
          <p:nvPr>
            <p:ph idx="1"/>
          </p:nvPr>
        </p:nvSpPr>
        <p:spPr>
          <a:xfrm>
            <a:off x="3198814" y="1140245"/>
            <a:ext cx="5674598" cy="5176579"/>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a:solidFill>
                  <a:schemeClr val="bg1"/>
                </a:solidFill>
                <a:latin typeface="Calibri" pitchFamily="34" charset="0"/>
              </a:rPr>
              <a:t>	The </a:t>
            </a:r>
            <a:r>
              <a:rPr lang="de-DE" sz="2800" b="1" dirty="0" smtClean="0">
                <a:solidFill>
                  <a:schemeClr val="bg1"/>
                </a:solidFill>
                <a:latin typeface="Calibri" pitchFamily="34" charset="0"/>
              </a:rPr>
              <a:t>Project Contractor is a key stakeholder who performs the main physical work on (typically construction) projects on behalf of the Project Owner during the pro-ject‘s execution phase. </a:t>
            </a:r>
          </a:p>
          <a:p>
            <a:pPr>
              <a:lnSpc>
                <a:spcPts val="3200"/>
              </a:lnSpc>
              <a:spcAft>
                <a:spcPts val="1200"/>
              </a:spcAft>
              <a:buClr>
                <a:schemeClr val="folHlink"/>
              </a:buClr>
              <a:buNone/>
            </a:pPr>
            <a:r>
              <a:rPr lang="de-DE" sz="2800" b="1" dirty="0" smtClean="0">
                <a:solidFill>
                  <a:schemeClr val="bg1"/>
                </a:solidFill>
                <a:latin typeface="Calibri" pitchFamily="34" charset="0"/>
              </a:rPr>
              <a:t>	Construction is a complex and challenging undertaking and </a:t>
            </a:r>
            <a:r>
              <a:rPr lang="en-US" sz="2800" b="1" dirty="0" smtClean="0">
                <a:solidFill>
                  <a:schemeClr val="bg1"/>
                </a:solidFill>
                <a:latin typeface="Calibri" pitchFamily="34" charset="0"/>
              </a:rPr>
              <a:t>Pro-</a:t>
            </a:r>
            <a:r>
              <a:rPr lang="en-US" sz="2800" b="1" dirty="0" err="1" smtClean="0">
                <a:solidFill>
                  <a:schemeClr val="bg1"/>
                </a:solidFill>
                <a:latin typeface="Calibri" pitchFamily="34" charset="0"/>
              </a:rPr>
              <a:t>ject</a:t>
            </a:r>
            <a:r>
              <a:rPr lang="en-US" sz="2800" b="1" dirty="0" smtClean="0">
                <a:solidFill>
                  <a:schemeClr val="bg1"/>
                </a:solidFill>
                <a:latin typeface="Calibri" pitchFamily="34" charset="0"/>
              </a:rPr>
              <a:t> Contractors often have to con-tend with many unforeseen </a:t>
            </a:r>
            <a:r>
              <a:rPr lang="en-US" sz="2800" b="1" dirty="0" err="1" smtClean="0">
                <a:solidFill>
                  <a:schemeClr val="bg1"/>
                </a:solidFill>
                <a:latin typeface="Calibri" pitchFamily="34" charset="0"/>
              </a:rPr>
              <a:t>prob-lems</a:t>
            </a:r>
            <a:r>
              <a:rPr lang="en-US" sz="2800" b="1" dirty="0" smtClean="0">
                <a:solidFill>
                  <a:schemeClr val="bg1"/>
                </a:solidFill>
                <a:latin typeface="Calibri" pitchFamily="34" charset="0"/>
              </a:rPr>
              <a:t> which surface in the course of project execution! </a:t>
            </a:r>
            <a:endParaRPr lang="de-DE" sz="2800" b="1" dirty="0">
              <a:solidFill>
                <a:schemeClr val="bg1"/>
              </a:solidFill>
              <a:latin typeface="Calibri" pitchFamily="34" charset="0"/>
            </a:endParaRPr>
          </a:p>
        </p:txBody>
      </p:sp>
      <p:pic>
        <p:nvPicPr>
          <p:cNvPr id="7" name="Picture 6" descr="Contractors.gif"/>
          <p:cNvPicPr>
            <a:picLocks noChangeAspect="1"/>
          </p:cNvPicPr>
          <p:nvPr/>
        </p:nvPicPr>
        <p:blipFill>
          <a:blip r:embed="rId3" cstate="print"/>
          <a:stretch>
            <a:fillRect/>
          </a:stretch>
        </p:blipFill>
        <p:spPr>
          <a:xfrm>
            <a:off x="455613" y="2447267"/>
            <a:ext cx="2574845" cy="18288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 </a:t>
            </a:r>
            <a:br>
              <a:rPr lang="de-DE" sz="2400" dirty="0" smtClean="0"/>
            </a:br>
            <a:r>
              <a:rPr lang="de-DE" sz="2000" dirty="0" smtClean="0"/>
              <a:t>(The Project Contractor)</a:t>
            </a:r>
            <a:endParaRPr lang="de-DE" sz="2400" dirty="0"/>
          </a:p>
        </p:txBody>
      </p:sp>
      <p:sp>
        <p:nvSpPr>
          <p:cNvPr id="378883" name="Rectangle 3"/>
          <p:cNvSpPr>
            <a:spLocks noGrp="1" noChangeArrowheads="1"/>
          </p:cNvSpPr>
          <p:nvPr>
            <p:ph idx="1"/>
          </p:nvPr>
        </p:nvSpPr>
        <p:spPr>
          <a:xfrm>
            <a:off x="3198814" y="2304870"/>
            <a:ext cx="5491162" cy="208280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0"/>
              </a:spcAft>
              <a:buClr>
                <a:schemeClr val="folHlink"/>
              </a:buClr>
            </a:pPr>
            <a:r>
              <a:rPr lang="de-DE" sz="2400" b="1" dirty="0" smtClean="0">
                <a:solidFill>
                  <a:schemeClr val="bg1"/>
                </a:solidFill>
                <a:latin typeface="Calibri" pitchFamily="34" charset="0"/>
              </a:rPr>
              <a:t>Adherence to the agreed construction schedule</a:t>
            </a:r>
          </a:p>
          <a:p>
            <a:pPr>
              <a:lnSpc>
                <a:spcPts val="3200"/>
              </a:lnSpc>
              <a:spcAft>
                <a:spcPts val="0"/>
              </a:spcAft>
              <a:buClr>
                <a:schemeClr val="folHlink"/>
              </a:buClr>
            </a:pPr>
            <a:r>
              <a:rPr lang="de-DE" sz="2400" b="1" dirty="0" smtClean="0">
                <a:solidFill>
                  <a:schemeClr val="bg1"/>
                </a:solidFill>
                <a:latin typeface="Calibri" pitchFamily="34" charset="0"/>
              </a:rPr>
              <a:t>Ensuring consistency of work perform-ed to requirements and specifications</a:t>
            </a:r>
          </a:p>
          <a:p>
            <a:pPr>
              <a:lnSpc>
                <a:spcPts val="3200"/>
              </a:lnSpc>
              <a:spcAft>
                <a:spcPts val="0"/>
              </a:spcAft>
              <a:buClr>
                <a:schemeClr val="folHlink"/>
              </a:buClr>
            </a:pPr>
            <a:r>
              <a:rPr lang="de-DE" sz="2400" b="1" dirty="0" smtClean="0">
                <a:solidFill>
                  <a:schemeClr val="bg1"/>
                </a:solidFill>
                <a:latin typeface="Calibri" pitchFamily="34" charset="0"/>
              </a:rPr>
              <a:t>Undertaking approved changes to the project scope</a:t>
            </a:r>
          </a:p>
          <a:p>
            <a:pPr>
              <a:lnSpc>
                <a:spcPts val="3200"/>
              </a:lnSpc>
              <a:spcAft>
                <a:spcPts val="0"/>
              </a:spcAft>
              <a:buClr>
                <a:schemeClr val="folHlink"/>
              </a:buClr>
            </a:pPr>
            <a:r>
              <a:rPr lang="de-DE" sz="2400" b="1" dirty="0" smtClean="0">
                <a:solidFill>
                  <a:schemeClr val="bg1"/>
                </a:solidFill>
                <a:latin typeface="Calibri" pitchFamily="34" charset="0"/>
              </a:rPr>
              <a:t>Adherence to agreed quality standards (incl. work done by Subcontractors)</a:t>
            </a:r>
          </a:p>
          <a:p>
            <a:pPr>
              <a:lnSpc>
                <a:spcPts val="3200"/>
              </a:lnSpc>
              <a:spcAft>
                <a:spcPts val="0"/>
              </a:spcAft>
              <a:buClr>
                <a:schemeClr val="folHlink"/>
              </a:buClr>
            </a:pPr>
            <a:r>
              <a:rPr lang="de-DE" sz="2400" b="1" dirty="0" smtClean="0">
                <a:solidFill>
                  <a:schemeClr val="bg1"/>
                </a:solidFill>
                <a:latin typeface="Calibri" pitchFamily="34" charset="0"/>
              </a:rPr>
              <a:t>Compliance with all laws, regulations</a:t>
            </a:r>
          </a:p>
          <a:p>
            <a:pPr>
              <a:lnSpc>
                <a:spcPts val="3200"/>
              </a:lnSpc>
              <a:spcAft>
                <a:spcPts val="0"/>
              </a:spcAft>
              <a:buClr>
                <a:schemeClr val="folHlink"/>
              </a:buClr>
            </a:pPr>
            <a:endParaRPr lang="de-DE" sz="2400" b="1" dirty="0" smtClean="0">
              <a:solidFill>
                <a:schemeClr val="bg1"/>
              </a:solidFill>
              <a:latin typeface="Calibri" pitchFamily="34" charset="0"/>
            </a:endParaRPr>
          </a:p>
          <a:p>
            <a:pPr>
              <a:lnSpc>
                <a:spcPts val="3200"/>
              </a:lnSpc>
              <a:spcAft>
                <a:spcPts val="0"/>
              </a:spcAft>
              <a:buClr>
                <a:schemeClr val="folHlink"/>
              </a:buClr>
            </a:pPr>
            <a:endParaRPr lang="de-DE" sz="2400" b="1" dirty="0" smtClean="0">
              <a:solidFill>
                <a:schemeClr val="bg1"/>
              </a:solidFill>
              <a:latin typeface="Calibri" pitchFamily="34" charset="0"/>
            </a:endParaRPr>
          </a:p>
          <a:p>
            <a:pPr>
              <a:lnSpc>
                <a:spcPts val="3200"/>
              </a:lnSpc>
              <a:spcAft>
                <a:spcPts val="0"/>
              </a:spcAft>
              <a:buClr>
                <a:schemeClr val="folHlink"/>
              </a:buClr>
            </a:pPr>
            <a:endParaRPr lang="de-DE" sz="2400" b="1" dirty="0" smtClean="0">
              <a:solidFill>
                <a:schemeClr val="bg1"/>
              </a:solidFill>
              <a:latin typeface="Calibri" pitchFamily="34" charset="0"/>
            </a:endParaRPr>
          </a:p>
        </p:txBody>
      </p:sp>
      <p:sp>
        <p:nvSpPr>
          <p:cNvPr id="6" name="TextBox 5"/>
          <p:cNvSpPr txBox="1"/>
          <p:nvPr/>
        </p:nvSpPr>
        <p:spPr>
          <a:xfrm>
            <a:off x="3198813" y="1144588"/>
            <a:ext cx="5491162" cy="954107"/>
          </a:xfrm>
          <a:prstGeom prst="rect">
            <a:avLst/>
          </a:prstGeom>
          <a:noFill/>
        </p:spPr>
        <p:txBody>
          <a:bodyPr wrap="square" rtlCol="0">
            <a:spAutoFit/>
          </a:bodyPr>
          <a:lstStyle/>
          <a:p>
            <a:r>
              <a:rPr lang="de-DE" sz="2800" b="1" dirty="0" smtClean="0">
                <a:solidFill>
                  <a:schemeClr val="bg1"/>
                </a:solidFill>
                <a:latin typeface="Calibri" pitchFamily="34" charset="0"/>
              </a:rPr>
              <a:t>The Project Contractor‘s major res-ponsibilities include: </a:t>
            </a:r>
            <a:endParaRPr lang="en-US" sz="2800" dirty="0"/>
          </a:p>
        </p:txBody>
      </p:sp>
      <p:pic>
        <p:nvPicPr>
          <p:cNvPr id="7" name="Picture 6" descr="Contractors.gif"/>
          <p:cNvPicPr>
            <a:picLocks noChangeAspect="1"/>
          </p:cNvPicPr>
          <p:nvPr/>
        </p:nvPicPr>
        <p:blipFill>
          <a:blip r:embed="rId3" cstate="print"/>
          <a:stretch>
            <a:fillRect/>
          </a:stretch>
        </p:blipFill>
        <p:spPr>
          <a:xfrm>
            <a:off x="455613" y="2447267"/>
            <a:ext cx="2574845" cy="18288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Contractor)</a:t>
            </a:r>
            <a:endParaRPr lang="de-DE" sz="2400" dirty="0"/>
          </a:p>
        </p:txBody>
      </p:sp>
      <p:sp>
        <p:nvSpPr>
          <p:cNvPr id="378883" name="Rectangle 3"/>
          <p:cNvSpPr>
            <a:spLocks noGrp="1" noChangeArrowheads="1"/>
          </p:cNvSpPr>
          <p:nvPr>
            <p:ph idx="1"/>
          </p:nvPr>
        </p:nvSpPr>
        <p:spPr>
          <a:xfrm>
            <a:off x="3198814" y="1140245"/>
            <a:ext cx="5491162" cy="208280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0"/>
              </a:spcAft>
              <a:buClr>
                <a:schemeClr val="folHlink"/>
              </a:buClr>
            </a:pPr>
            <a:r>
              <a:rPr lang="de-DE" sz="2400" b="1" dirty="0" smtClean="0">
                <a:solidFill>
                  <a:schemeClr val="bg1"/>
                </a:solidFill>
                <a:latin typeface="Calibri" pitchFamily="34" charset="0"/>
              </a:rPr>
              <a:t>Acquisation of requisite licenses and permits </a:t>
            </a:r>
          </a:p>
          <a:p>
            <a:pPr>
              <a:lnSpc>
                <a:spcPts val="3200"/>
              </a:lnSpc>
              <a:spcAft>
                <a:spcPts val="0"/>
              </a:spcAft>
              <a:buClr>
                <a:schemeClr val="folHlink"/>
              </a:buClr>
            </a:pPr>
            <a:r>
              <a:rPr lang="de-DE" sz="2400" b="1" dirty="0" smtClean="0">
                <a:solidFill>
                  <a:schemeClr val="bg1"/>
                </a:solidFill>
                <a:latin typeface="Calibri" pitchFamily="34" charset="0"/>
              </a:rPr>
              <a:t>Regular monitoring of the construction process and progress reporting to the project owner, consultant, manager and other concerned stakeholders</a:t>
            </a:r>
          </a:p>
          <a:p>
            <a:pPr>
              <a:lnSpc>
                <a:spcPts val="3200"/>
              </a:lnSpc>
              <a:spcAft>
                <a:spcPts val="0"/>
              </a:spcAft>
              <a:buClr>
                <a:schemeClr val="folHlink"/>
              </a:buClr>
            </a:pPr>
            <a:r>
              <a:rPr lang="de-DE" sz="2400" b="1" dirty="0" smtClean="0">
                <a:solidFill>
                  <a:schemeClr val="bg1"/>
                </a:solidFill>
                <a:latin typeface="Calibri" pitchFamily="34" charset="0"/>
              </a:rPr>
              <a:t>Problem and conflict resolution</a:t>
            </a:r>
          </a:p>
          <a:p>
            <a:pPr>
              <a:lnSpc>
                <a:spcPts val="3200"/>
              </a:lnSpc>
              <a:spcAft>
                <a:spcPts val="0"/>
              </a:spcAft>
              <a:buClr>
                <a:schemeClr val="folHlink"/>
              </a:buClr>
            </a:pPr>
            <a:r>
              <a:rPr lang="de-DE" sz="2400" b="1" dirty="0" smtClean="0">
                <a:solidFill>
                  <a:schemeClr val="bg1"/>
                </a:solidFill>
                <a:latin typeface="Calibri" pitchFamily="34" charset="0"/>
              </a:rPr>
              <a:t>Communication with relevant stake-holders</a:t>
            </a:r>
          </a:p>
          <a:p>
            <a:pPr>
              <a:lnSpc>
                <a:spcPts val="3200"/>
              </a:lnSpc>
              <a:spcAft>
                <a:spcPts val="0"/>
              </a:spcAft>
              <a:buClr>
                <a:schemeClr val="folHlink"/>
              </a:buClr>
            </a:pPr>
            <a:r>
              <a:rPr lang="de-DE" sz="2400" b="1" dirty="0" smtClean="0">
                <a:solidFill>
                  <a:schemeClr val="bg1"/>
                </a:solidFill>
                <a:latin typeface="Calibri" pitchFamily="34" charset="0"/>
              </a:rPr>
              <a:t>Close coordination with Project Sup-pliers and Project Subcontractors for ensuring a smooth workflow</a:t>
            </a:r>
          </a:p>
          <a:p>
            <a:pPr>
              <a:lnSpc>
                <a:spcPts val="3200"/>
              </a:lnSpc>
              <a:spcAft>
                <a:spcPts val="0"/>
              </a:spcAft>
              <a:buClr>
                <a:schemeClr val="folHlink"/>
              </a:buClr>
            </a:pPr>
            <a:endParaRPr lang="de-DE" sz="2400" b="1" dirty="0" smtClean="0">
              <a:solidFill>
                <a:schemeClr val="bg1"/>
              </a:solidFill>
              <a:latin typeface="Calibri" pitchFamily="34" charset="0"/>
            </a:endParaRPr>
          </a:p>
          <a:p>
            <a:pPr>
              <a:lnSpc>
                <a:spcPts val="3200"/>
              </a:lnSpc>
              <a:spcAft>
                <a:spcPts val="0"/>
              </a:spcAft>
              <a:buClr>
                <a:schemeClr val="folHlink"/>
              </a:buClr>
            </a:pPr>
            <a:endParaRPr lang="de-DE" sz="2400" b="1" dirty="0" smtClean="0">
              <a:solidFill>
                <a:schemeClr val="bg1"/>
              </a:solidFill>
              <a:latin typeface="Calibri" pitchFamily="34" charset="0"/>
            </a:endParaRPr>
          </a:p>
          <a:p>
            <a:pPr>
              <a:lnSpc>
                <a:spcPts val="3200"/>
              </a:lnSpc>
              <a:spcAft>
                <a:spcPts val="0"/>
              </a:spcAft>
              <a:buClr>
                <a:schemeClr val="folHlink"/>
              </a:buClr>
            </a:pPr>
            <a:endParaRPr lang="de-DE" sz="2400" b="1" dirty="0" smtClean="0">
              <a:solidFill>
                <a:schemeClr val="bg1"/>
              </a:solidFill>
              <a:latin typeface="Calibri" pitchFamily="34" charset="0"/>
            </a:endParaRPr>
          </a:p>
          <a:p>
            <a:pPr>
              <a:lnSpc>
                <a:spcPts val="3200"/>
              </a:lnSpc>
              <a:spcAft>
                <a:spcPts val="0"/>
              </a:spcAft>
              <a:buClr>
                <a:schemeClr val="folHlink"/>
              </a:buClr>
            </a:pPr>
            <a:endParaRPr lang="de-DE" sz="2400" b="1" dirty="0" smtClean="0">
              <a:solidFill>
                <a:schemeClr val="bg1"/>
              </a:solidFill>
              <a:latin typeface="Calibri" pitchFamily="34" charset="0"/>
            </a:endParaRPr>
          </a:p>
        </p:txBody>
      </p:sp>
      <p:pic>
        <p:nvPicPr>
          <p:cNvPr id="7" name="Picture 6" descr="Contractors.gif"/>
          <p:cNvPicPr>
            <a:picLocks noChangeAspect="1"/>
          </p:cNvPicPr>
          <p:nvPr/>
        </p:nvPicPr>
        <p:blipFill>
          <a:blip r:embed="rId3" cstate="print"/>
          <a:stretch>
            <a:fillRect/>
          </a:stretch>
        </p:blipFill>
        <p:spPr>
          <a:xfrm>
            <a:off x="455613" y="2447267"/>
            <a:ext cx="2574845" cy="18288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Contractor)</a:t>
            </a:r>
            <a:endParaRPr lang="de-DE" sz="2400" dirty="0"/>
          </a:p>
        </p:txBody>
      </p:sp>
      <p:sp>
        <p:nvSpPr>
          <p:cNvPr id="378883" name="Rectangle 3"/>
          <p:cNvSpPr>
            <a:spLocks noGrp="1" noChangeArrowheads="1"/>
          </p:cNvSpPr>
          <p:nvPr>
            <p:ph idx="1"/>
          </p:nvPr>
        </p:nvSpPr>
        <p:spPr>
          <a:xfrm>
            <a:off x="2810577" y="1140245"/>
            <a:ext cx="6016181" cy="5031956"/>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000"/>
              </a:lnSpc>
              <a:spcAft>
                <a:spcPts val="600"/>
              </a:spcAft>
              <a:buClr>
                <a:schemeClr val="folHlink"/>
              </a:buClr>
              <a:buNone/>
            </a:pPr>
            <a:r>
              <a:rPr lang="de-DE" sz="2800" b="1" dirty="0" smtClean="0">
                <a:solidFill>
                  <a:schemeClr val="bg1"/>
                </a:solidFill>
                <a:latin typeface="Calibri" pitchFamily="34" charset="0"/>
              </a:rPr>
              <a:t>	The Centaurus Project in Islamabad is one of the largest construction projects underway in Pakistan. With an estimated cost of Rupees 25 bill-ion, it </a:t>
            </a:r>
            <a:r>
              <a:rPr lang="de-DE" sz="2800" b="1" smtClean="0">
                <a:solidFill>
                  <a:schemeClr val="bg1"/>
                </a:solidFill>
                <a:latin typeface="Calibri" pitchFamily="34" charset="0"/>
              </a:rPr>
              <a:t>will on completion comprise </a:t>
            </a:r>
            <a:r>
              <a:rPr lang="de-DE" sz="2800" b="1" dirty="0" smtClean="0">
                <a:solidFill>
                  <a:schemeClr val="bg1"/>
                </a:solidFill>
                <a:latin typeface="Calibri" pitchFamily="34" charset="0"/>
              </a:rPr>
              <a:t>two residential and one </a:t>
            </a:r>
            <a:r>
              <a:rPr lang="de-DE" sz="2800" b="1" smtClean="0">
                <a:solidFill>
                  <a:schemeClr val="bg1"/>
                </a:solidFill>
                <a:latin typeface="Calibri" pitchFamily="34" charset="0"/>
              </a:rPr>
              <a:t>office build-ings</a:t>
            </a:r>
            <a:r>
              <a:rPr lang="de-DE" sz="2800" b="1" dirty="0" smtClean="0">
                <a:solidFill>
                  <a:schemeClr val="bg1"/>
                </a:solidFill>
                <a:latin typeface="Calibri" pitchFamily="34" charset="0"/>
              </a:rPr>
              <a:t>, a seven star hotel and </a:t>
            </a:r>
            <a:r>
              <a:rPr lang="de-DE" sz="2800" b="1" smtClean="0">
                <a:solidFill>
                  <a:schemeClr val="bg1"/>
                </a:solidFill>
                <a:latin typeface="Calibri" pitchFamily="34" charset="0"/>
              </a:rPr>
              <a:t>a shop-ping </a:t>
            </a:r>
            <a:r>
              <a:rPr lang="de-DE" sz="2800" b="1" dirty="0" smtClean="0">
                <a:solidFill>
                  <a:schemeClr val="bg1"/>
                </a:solidFill>
                <a:latin typeface="Calibri" pitchFamily="34" charset="0"/>
              </a:rPr>
              <a:t>mall. </a:t>
            </a:r>
          </a:p>
          <a:p>
            <a:pPr>
              <a:lnSpc>
                <a:spcPts val="3000"/>
              </a:lnSpc>
              <a:spcAft>
                <a:spcPts val="600"/>
              </a:spcAft>
              <a:buClr>
                <a:schemeClr val="folHlink"/>
              </a:buClr>
              <a:buNone/>
            </a:pPr>
            <a:r>
              <a:rPr lang="de-DE" sz="2800" b="1" dirty="0" smtClean="0">
                <a:solidFill>
                  <a:schemeClr val="bg1"/>
                </a:solidFill>
                <a:latin typeface="Calibri" pitchFamily="34" charset="0"/>
              </a:rPr>
              <a:t>	Designed by the renowned UK archi-tect firm Atkins, China State Nation-al Construction Engineering Corpora-tion is spearheading the construction work as the lead contractor. </a:t>
            </a:r>
            <a:endParaRPr lang="de-DE" sz="2800" b="1" dirty="0">
              <a:solidFill>
                <a:schemeClr val="bg1"/>
              </a:solidFill>
              <a:latin typeface="Calibri" pitchFamily="34" charset="0"/>
            </a:endParaRPr>
          </a:p>
        </p:txBody>
      </p:sp>
      <p:pic>
        <p:nvPicPr>
          <p:cNvPr id="4" name="Picture 16" descr="692IslamabadPakistanBeginsCentaurusWork_pic2"/>
          <p:cNvPicPr>
            <a:picLocks noChangeAspect="1" noChangeArrowheads="1"/>
          </p:cNvPicPr>
          <p:nvPr/>
        </p:nvPicPr>
        <p:blipFill>
          <a:blip r:embed="rId3" cstate="print"/>
          <a:srcRect l="197" t="648" b="648"/>
          <a:stretch>
            <a:fillRect/>
          </a:stretch>
        </p:blipFill>
        <p:spPr bwMode="auto">
          <a:xfrm>
            <a:off x="-57549" y="4271360"/>
            <a:ext cx="3108659" cy="167704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Contractor: Selected Associations)</a:t>
            </a:r>
            <a:endParaRPr lang="de-DE" sz="2400" dirty="0"/>
          </a:p>
        </p:txBody>
      </p:sp>
      <p:pic>
        <p:nvPicPr>
          <p:cNvPr id="3" name="Picture 2" descr="AGC.png">
            <a:hlinkClick r:id="rId3"/>
          </p:cNvPr>
          <p:cNvPicPr>
            <a:picLocks noChangeAspect="1"/>
          </p:cNvPicPr>
          <p:nvPr/>
        </p:nvPicPr>
        <p:blipFill>
          <a:blip r:embed="rId4" cstate="print"/>
          <a:stretch>
            <a:fillRect/>
          </a:stretch>
        </p:blipFill>
        <p:spPr>
          <a:xfrm>
            <a:off x="608599" y="1478195"/>
            <a:ext cx="3599508" cy="700445"/>
          </a:xfrm>
          <a:prstGeom prst="rect">
            <a:avLst/>
          </a:prstGeom>
        </p:spPr>
      </p:pic>
      <p:pic>
        <p:nvPicPr>
          <p:cNvPr id="4" name="Picture 3" descr="ABC.gif">
            <a:hlinkClick r:id="rId5"/>
          </p:cNvPr>
          <p:cNvPicPr>
            <a:picLocks noChangeAspect="1"/>
          </p:cNvPicPr>
          <p:nvPr/>
        </p:nvPicPr>
        <p:blipFill>
          <a:blip r:embed="rId6" cstate="print"/>
          <a:stretch>
            <a:fillRect/>
          </a:stretch>
        </p:blipFill>
        <p:spPr>
          <a:xfrm>
            <a:off x="4573588" y="1144588"/>
            <a:ext cx="1428750" cy="1219200"/>
          </a:xfrm>
          <a:prstGeom prst="rect">
            <a:avLst/>
          </a:prstGeom>
        </p:spPr>
      </p:pic>
      <p:pic>
        <p:nvPicPr>
          <p:cNvPr id="5" name="Picture 4" descr="UK Construction Group.png">
            <a:hlinkClick r:id="rId7"/>
          </p:cNvPr>
          <p:cNvPicPr>
            <a:picLocks noChangeAspect="1"/>
          </p:cNvPicPr>
          <p:nvPr/>
        </p:nvPicPr>
        <p:blipFill>
          <a:blip r:embed="rId8" cstate="print"/>
          <a:stretch>
            <a:fillRect/>
          </a:stretch>
        </p:blipFill>
        <p:spPr>
          <a:xfrm>
            <a:off x="7097938" y="1123950"/>
            <a:ext cx="1476375" cy="2305050"/>
          </a:xfrm>
          <a:prstGeom prst="rect">
            <a:avLst/>
          </a:prstGeom>
        </p:spPr>
      </p:pic>
      <p:pic>
        <p:nvPicPr>
          <p:cNvPr id="6" name="Picture 5" descr="CECA.gif">
            <a:hlinkClick r:id="rId9"/>
          </p:cNvPr>
          <p:cNvPicPr>
            <a:picLocks noChangeAspect="1"/>
          </p:cNvPicPr>
          <p:nvPr/>
        </p:nvPicPr>
        <p:blipFill>
          <a:blip r:embed="rId10" cstate="print"/>
          <a:stretch>
            <a:fillRect/>
          </a:stretch>
        </p:blipFill>
        <p:spPr>
          <a:xfrm>
            <a:off x="455613" y="2849943"/>
            <a:ext cx="3799146" cy="926621"/>
          </a:xfrm>
          <a:prstGeom prst="rect">
            <a:avLst/>
          </a:prstGeom>
        </p:spPr>
      </p:pic>
      <p:pic>
        <p:nvPicPr>
          <p:cNvPr id="7" name="Picture 6" descr="EIC.gif">
            <a:hlinkClick r:id="rId11"/>
          </p:cNvPr>
          <p:cNvPicPr>
            <a:picLocks noChangeAspect="1"/>
          </p:cNvPicPr>
          <p:nvPr/>
        </p:nvPicPr>
        <p:blipFill>
          <a:blip r:embed="rId12" cstate="print"/>
          <a:stretch>
            <a:fillRect/>
          </a:stretch>
        </p:blipFill>
        <p:spPr>
          <a:xfrm>
            <a:off x="4573588" y="2648728"/>
            <a:ext cx="2057400" cy="571500"/>
          </a:xfrm>
          <a:prstGeom prst="rect">
            <a:avLst/>
          </a:prstGeom>
        </p:spPr>
      </p:pic>
      <p:pic>
        <p:nvPicPr>
          <p:cNvPr id="8" name="Picture 7" descr="FIEC.jpg">
            <a:hlinkClick r:id="rId13"/>
          </p:cNvPr>
          <p:cNvPicPr>
            <a:picLocks noChangeAspect="1"/>
          </p:cNvPicPr>
          <p:nvPr/>
        </p:nvPicPr>
        <p:blipFill>
          <a:blip r:embed="rId14" cstate="print"/>
          <a:stretch>
            <a:fillRect/>
          </a:stretch>
        </p:blipFill>
        <p:spPr>
          <a:xfrm>
            <a:off x="455613" y="4190134"/>
            <a:ext cx="2315578" cy="741189"/>
          </a:xfrm>
          <a:prstGeom prst="rect">
            <a:avLst/>
          </a:prstGeom>
        </p:spPr>
      </p:pic>
      <p:pic>
        <p:nvPicPr>
          <p:cNvPr id="813057" name="Picture 1">
            <a:hlinkClick r:id="rId15"/>
          </p:cNvPr>
          <p:cNvPicPr>
            <a:picLocks noChangeAspect="1" noChangeArrowheads="1"/>
          </p:cNvPicPr>
          <p:nvPr/>
        </p:nvPicPr>
        <p:blipFill>
          <a:blip r:embed="rId16" cstate="print"/>
          <a:srcRect l="21250" t="15905" r="67083" b="74190"/>
          <a:stretch>
            <a:fillRect/>
          </a:stretch>
        </p:blipFill>
        <p:spPr bwMode="auto">
          <a:xfrm>
            <a:off x="3198813" y="3997973"/>
            <a:ext cx="1866900" cy="990600"/>
          </a:xfrm>
          <a:prstGeom prst="rect">
            <a:avLst/>
          </a:prstGeom>
          <a:noFill/>
          <a:ln w="9525">
            <a:noFill/>
            <a:miter lim="800000"/>
            <a:headEnd/>
            <a:tailEnd/>
          </a:ln>
        </p:spPr>
      </p:pic>
      <p:pic>
        <p:nvPicPr>
          <p:cNvPr id="10" name="Picture 9" descr="DBI.gif">
            <a:hlinkClick r:id="rId17"/>
          </p:cNvPr>
          <p:cNvPicPr>
            <a:picLocks noChangeAspect="1"/>
          </p:cNvPicPr>
          <p:nvPr/>
        </p:nvPicPr>
        <p:blipFill>
          <a:blip r:embed="rId18" cstate="print"/>
          <a:stretch>
            <a:fillRect/>
          </a:stretch>
        </p:blipFill>
        <p:spPr>
          <a:xfrm>
            <a:off x="5479563" y="4032946"/>
            <a:ext cx="1129491" cy="941243"/>
          </a:xfrm>
          <a:prstGeom prst="rect">
            <a:avLst/>
          </a:prstGeom>
        </p:spPr>
      </p:pic>
      <p:pic>
        <p:nvPicPr>
          <p:cNvPr id="11" name="Picture 10" descr="IFAWPCA.jpg">
            <a:hlinkClick r:id="rId19"/>
          </p:cNvPr>
          <p:cNvPicPr>
            <a:picLocks noChangeAspect="1"/>
          </p:cNvPicPr>
          <p:nvPr/>
        </p:nvPicPr>
        <p:blipFill>
          <a:blip r:embed="rId20" cstate="print"/>
          <a:stretch>
            <a:fillRect/>
          </a:stretch>
        </p:blipFill>
        <p:spPr>
          <a:xfrm>
            <a:off x="455613" y="5536335"/>
            <a:ext cx="4405636" cy="635865"/>
          </a:xfrm>
          <a:prstGeom prst="rect">
            <a:avLst/>
          </a:prstGeom>
        </p:spPr>
      </p:pic>
      <p:pic>
        <p:nvPicPr>
          <p:cNvPr id="12" name="Picture 11" descr="ICPMA.png">
            <a:hlinkClick r:id="rId21"/>
          </p:cNvPr>
          <p:cNvPicPr>
            <a:picLocks noChangeAspect="1"/>
          </p:cNvPicPr>
          <p:nvPr/>
        </p:nvPicPr>
        <p:blipFill>
          <a:blip r:embed="rId22" cstate="print"/>
          <a:stretch>
            <a:fillRect/>
          </a:stretch>
        </p:blipFill>
        <p:spPr>
          <a:xfrm>
            <a:off x="7813748" y="1686582"/>
            <a:ext cx="1330252" cy="1125931"/>
          </a:xfrm>
          <a:prstGeom prst="rect">
            <a:avLst/>
          </a:prstGeom>
        </p:spPr>
      </p:pic>
      <p:pic>
        <p:nvPicPr>
          <p:cNvPr id="813058" name="Picture 2">
            <a:hlinkClick r:id="rId23"/>
          </p:cNvPr>
          <p:cNvPicPr>
            <a:picLocks noChangeAspect="1" noChangeArrowheads="1"/>
          </p:cNvPicPr>
          <p:nvPr/>
        </p:nvPicPr>
        <p:blipFill>
          <a:blip r:embed="rId24" cstate="print"/>
          <a:srcRect l="20874" t="15953" r="64048" b="74064"/>
          <a:stretch>
            <a:fillRect/>
          </a:stretch>
        </p:blipFill>
        <p:spPr bwMode="auto">
          <a:xfrm>
            <a:off x="5103845" y="5173825"/>
            <a:ext cx="2412741" cy="998375"/>
          </a:xfrm>
          <a:prstGeom prst="rect">
            <a:avLst/>
          </a:prstGeom>
          <a:noFill/>
          <a:ln w="9525">
            <a:noFill/>
            <a:miter lim="800000"/>
            <a:headEnd/>
            <a:tailEnd/>
          </a:ln>
        </p:spPr>
      </p:pic>
      <p:pic>
        <p:nvPicPr>
          <p:cNvPr id="813059" name="Picture 3">
            <a:hlinkClick r:id="rId25"/>
          </p:cNvPr>
          <p:cNvPicPr>
            <a:picLocks noChangeAspect="1" noChangeArrowheads="1"/>
          </p:cNvPicPr>
          <p:nvPr/>
        </p:nvPicPr>
        <p:blipFill>
          <a:blip r:embed="rId26" cstate="print"/>
          <a:srcRect l="20817" t="16140" r="55451" b="72665"/>
          <a:stretch>
            <a:fillRect/>
          </a:stretch>
        </p:blipFill>
        <p:spPr bwMode="auto">
          <a:xfrm>
            <a:off x="6767869" y="4231433"/>
            <a:ext cx="1922106" cy="566714"/>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Supplier/Vendor)</a:t>
            </a:r>
            <a:endParaRPr lang="de-DE" sz="2400" dirty="0"/>
          </a:p>
        </p:txBody>
      </p:sp>
      <p:sp>
        <p:nvSpPr>
          <p:cNvPr id="378883" name="Rectangle 3"/>
          <p:cNvSpPr>
            <a:spLocks noGrp="1" noChangeArrowheads="1"/>
          </p:cNvSpPr>
          <p:nvPr>
            <p:ph idx="1"/>
          </p:nvPr>
        </p:nvSpPr>
        <p:spPr>
          <a:xfrm>
            <a:off x="2730192" y="1140244"/>
            <a:ext cx="6298305" cy="5031955"/>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smtClean="0">
                <a:solidFill>
                  <a:schemeClr val="bg1"/>
                </a:solidFill>
                <a:latin typeface="Calibri" pitchFamily="34" charset="0"/>
              </a:rPr>
              <a:t>	Project Suppliers or Vendors provide  tangible (physical) inputs for the project which are acquired through a standard (usually competitive) pro-curement process.</a:t>
            </a:r>
          </a:p>
          <a:p>
            <a:pPr>
              <a:lnSpc>
                <a:spcPts val="3200"/>
              </a:lnSpc>
              <a:spcAft>
                <a:spcPts val="1200"/>
              </a:spcAft>
              <a:buClr>
                <a:schemeClr val="folHlink"/>
              </a:buClr>
              <a:buNone/>
            </a:pPr>
            <a:r>
              <a:rPr lang="de-DE" sz="2800" b="1" dirty="0" smtClean="0">
                <a:solidFill>
                  <a:schemeClr val="bg1"/>
                </a:solidFill>
                <a:latin typeface="Calibri" pitchFamily="34" charset="0"/>
              </a:rPr>
              <a:t>	Like Project Contractors, Project Sup-pliers/Vendors are key stakeholders in construction and many other catego-ries of projects. </a:t>
            </a:r>
          </a:p>
          <a:p>
            <a:pPr>
              <a:lnSpc>
                <a:spcPts val="3200"/>
              </a:lnSpc>
              <a:spcAft>
                <a:spcPts val="1200"/>
              </a:spcAft>
              <a:buClr>
                <a:schemeClr val="folHlink"/>
              </a:buClr>
              <a:buNone/>
            </a:pPr>
            <a:r>
              <a:rPr lang="de-DE" sz="2800" b="1" dirty="0" smtClean="0">
                <a:solidFill>
                  <a:schemeClr val="bg1"/>
                </a:solidFill>
                <a:latin typeface="Calibri" pitchFamily="34" charset="0"/>
              </a:rPr>
              <a:t>	Some manufactures perform supply functions, others use distributors. </a:t>
            </a:r>
            <a:endParaRPr lang="de-DE" sz="2800" b="1" dirty="0">
              <a:solidFill>
                <a:schemeClr val="bg1"/>
              </a:solidFill>
              <a:latin typeface="Calibri" pitchFamily="34" charset="0"/>
            </a:endParaRPr>
          </a:p>
        </p:txBody>
      </p:sp>
      <p:pic>
        <p:nvPicPr>
          <p:cNvPr id="8" name="Picture 7" descr="warehouse.gif"/>
          <p:cNvPicPr>
            <a:picLocks noChangeAspect="1"/>
          </p:cNvPicPr>
          <p:nvPr/>
        </p:nvPicPr>
        <p:blipFill>
          <a:blip r:embed="rId3" cstate="print"/>
          <a:stretch>
            <a:fillRect/>
          </a:stretch>
        </p:blipFill>
        <p:spPr>
          <a:xfrm>
            <a:off x="495411" y="1312438"/>
            <a:ext cx="2348668" cy="2365874"/>
          </a:xfrm>
          <a:prstGeom prst="rect">
            <a:avLst/>
          </a:prstGeom>
        </p:spPr>
      </p:pic>
      <p:sp>
        <p:nvSpPr>
          <p:cNvPr id="5" name="TextBox 4"/>
          <p:cNvSpPr txBox="1"/>
          <p:nvPr/>
        </p:nvSpPr>
        <p:spPr>
          <a:xfrm>
            <a:off x="140677" y="3872830"/>
            <a:ext cx="2910531" cy="2062103"/>
          </a:xfrm>
          <a:prstGeom prst="rect">
            <a:avLst/>
          </a:prstGeom>
          <a:noFill/>
          <a:ln>
            <a:solidFill>
              <a:srgbClr val="FFFF00"/>
            </a:solidFill>
          </a:ln>
        </p:spPr>
        <p:txBody>
          <a:bodyPr wrap="square" rtlCol="0">
            <a:spAutoFit/>
          </a:bodyPr>
          <a:lstStyle/>
          <a:p>
            <a:r>
              <a:rPr lang="en-US" sz="1600" b="1" dirty="0" smtClean="0">
                <a:solidFill>
                  <a:srgbClr val="FFFF99"/>
                </a:solidFill>
                <a:latin typeface="Calibri" pitchFamily="34" charset="0"/>
              </a:rPr>
              <a:t>Inputs come in all shapes and sizes - and costs! They can be as simple as nuts, bolts and iron beams needed on a project con-</a:t>
            </a:r>
            <a:r>
              <a:rPr lang="en-US" sz="1600" b="1" dirty="0" err="1" smtClean="0">
                <a:solidFill>
                  <a:srgbClr val="FFFF99"/>
                </a:solidFill>
                <a:latin typeface="Calibri" pitchFamily="34" charset="0"/>
              </a:rPr>
              <a:t>struction</a:t>
            </a:r>
            <a:r>
              <a:rPr lang="en-US" sz="1600" b="1" dirty="0" smtClean="0">
                <a:solidFill>
                  <a:srgbClr val="FFFF99"/>
                </a:solidFill>
                <a:latin typeface="Calibri" pitchFamily="34" charset="0"/>
              </a:rPr>
              <a:t> site and as complex as sophisticated medical diagnostic equipment for a newly opened hospital cancer ward. </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3"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Supplier/Vendor)</a:t>
            </a:r>
            <a:endParaRPr lang="de-DE" sz="2400" dirty="0"/>
          </a:p>
        </p:txBody>
      </p:sp>
      <p:sp>
        <p:nvSpPr>
          <p:cNvPr id="430082" name="Rectangle 2"/>
          <p:cNvSpPr>
            <a:spLocks noGrp="1" noChangeArrowheads="1"/>
          </p:cNvSpPr>
          <p:nvPr>
            <p:ph idx="1"/>
          </p:nvPr>
        </p:nvSpPr>
        <p:spPr>
          <a:xfrm>
            <a:off x="2740239" y="1142410"/>
            <a:ext cx="6153503" cy="5029790"/>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en-US" sz="2800" b="1" dirty="0" smtClean="0">
                <a:solidFill>
                  <a:schemeClr val="bg1"/>
                </a:solidFill>
                <a:latin typeface="Calibri" pitchFamily="34" charset="0"/>
              </a:rPr>
              <a:t>	The prime responsibility of the Pro-</a:t>
            </a:r>
            <a:r>
              <a:rPr lang="en-US" sz="2800" b="1" dirty="0" err="1" smtClean="0">
                <a:solidFill>
                  <a:schemeClr val="bg1"/>
                </a:solidFill>
                <a:latin typeface="Calibri" pitchFamily="34" charset="0"/>
              </a:rPr>
              <a:t>ject</a:t>
            </a:r>
            <a:r>
              <a:rPr lang="en-US" sz="2800" b="1" dirty="0" smtClean="0">
                <a:solidFill>
                  <a:schemeClr val="bg1"/>
                </a:solidFill>
                <a:latin typeface="Calibri" pitchFamily="34" charset="0"/>
              </a:rPr>
              <a:t> Suppliers/Vendors lies in </a:t>
            </a:r>
            <a:r>
              <a:rPr lang="de-DE" sz="2800" b="1" dirty="0" smtClean="0">
                <a:solidFill>
                  <a:schemeClr val="bg1"/>
                </a:solidFill>
                <a:latin typeface="Calibri" pitchFamily="34" charset="0"/>
              </a:rPr>
              <a:t>ensur-ing that all inputs of the contractually agreed specs, quality and quantity are delivered on time (regularly, pe-riodically, occasionally) to the project site/sites where they are needed. </a:t>
            </a:r>
          </a:p>
          <a:p>
            <a:pPr>
              <a:lnSpc>
                <a:spcPts val="3200"/>
              </a:lnSpc>
              <a:spcAft>
                <a:spcPts val="1200"/>
              </a:spcAft>
              <a:buClr>
                <a:schemeClr val="folHlink"/>
              </a:buClr>
              <a:buNone/>
            </a:pPr>
            <a:r>
              <a:rPr lang="de-DE" sz="2800" b="1" dirty="0" smtClean="0">
                <a:solidFill>
                  <a:schemeClr val="bg1"/>
                </a:solidFill>
                <a:latin typeface="Calibri" pitchFamily="34" charset="0"/>
              </a:rPr>
              <a:t>	The concept of JIT (</a:t>
            </a:r>
            <a:r>
              <a:rPr lang="de-DE" sz="2800" b="1" i="1" dirty="0" smtClean="0">
                <a:solidFill>
                  <a:schemeClr val="bg1"/>
                </a:solidFill>
                <a:latin typeface="Calibri" pitchFamily="34" charset="0"/>
              </a:rPr>
              <a:t>Just in Time</a:t>
            </a:r>
            <a:r>
              <a:rPr lang="de-DE" sz="2800" b="1" dirty="0" smtClean="0">
                <a:solidFill>
                  <a:schemeClr val="bg1"/>
                </a:solidFill>
                <a:latin typeface="Calibri" pitchFamily="34" charset="0"/>
              </a:rPr>
              <a:t>) de-livery of inputs has gained popularity in operations and project manage-ment in recent years for its efficiency-enhancing impact.</a:t>
            </a:r>
            <a:endParaRPr lang="de-DE" sz="2800" b="1" dirty="0">
              <a:solidFill>
                <a:schemeClr val="bg1"/>
              </a:solidFill>
              <a:latin typeface="Calibri" pitchFamily="34" charset="0"/>
            </a:endParaRPr>
          </a:p>
        </p:txBody>
      </p:sp>
      <p:sp>
        <p:nvSpPr>
          <p:cNvPr id="5" name="TextBox 4"/>
          <p:cNvSpPr txBox="1"/>
          <p:nvPr/>
        </p:nvSpPr>
        <p:spPr>
          <a:xfrm>
            <a:off x="140677" y="3872830"/>
            <a:ext cx="2920157" cy="2308324"/>
          </a:xfrm>
          <a:prstGeom prst="rect">
            <a:avLst/>
          </a:prstGeom>
          <a:noFill/>
          <a:ln>
            <a:solidFill>
              <a:srgbClr val="FFFF00"/>
            </a:solidFill>
          </a:ln>
        </p:spPr>
        <p:txBody>
          <a:bodyPr wrap="square" rtlCol="0">
            <a:spAutoFit/>
          </a:bodyPr>
          <a:lstStyle/>
          <a:p>
            <a:r>
              <a:rPr lang="en-US" sz="1600" b="1" dirty="0" smtClean="0">
                <a:solidFill>
                  <a:srgbClr val="FFFF99"/>
                </a:solidFill>
                <a:latin typeface="Calibri" pitchFamily="34" charset="0"/>
              </a:rPr>
              <a:t>In supply chain management context JIT offers potentially sig-</a:t>
            </a:r>
            <a:r>
              <a:rPr lang="en-US" sz="1600" b="1" dirty="0" err="1" smtClean="0">
                <a:solidFill>
                  <a:srgbClr val="FFFF99"/>
                </a:solidFill>
                <a:latin typeface="Calibri" pitchFamily="34" charset="0"/>
              </a:rPr>
              <a:t>nificant</a:t>
            </a:r>
            <a:r>
              <a:rPr lang="en-US" sz="1600" b="1" dirty="0" smtClean="0">
                <a:solidFill>
                  <a:srgbClr val="FFFF99"/>
                </a:solidFill>
                <a:latin typeface="Calibri" pitchFamily="34" charset="0"/>
              </a:rPr>
              <a:t> cost and risk </a:t>
            </a:r>
            <a:r>
              <a:rPr lang="en-US" sz="1600" b="1" dirty="0" err="1" smtClean="0">
                <a:solidFill>
                  <a:srgbClr val="FFFF99"/>
                </a:solidFill>
                <a:latin typeface="Calibri" pitchFamily="34" charset="0"/>
              </a:rPr>
              <a:t>advanta-ges</a:t>
            </a:r>
            <a:r>
              <a:rPr lang="en-US" sz="1600" b="1" dirty="0" smtClean="0">
                <a:solidFill>
                  <a:srgbClr val="FFFF99"/>
                </a:solidFill>
                <a:latin typeface="Calibri" pitchFamily="34" charset="0"/>
              </a:rPr>
              <a:t> but requires in addition to interest, trust and commitment that good communicational and logistical infrastructures are in place and the supplier has the requisite capacity. </a:t>
            </a:r>
            <a:endParaRPr lang="en-US" sz="1600" b="1" dirty="0">
              <a:solidFill>
                <a:srgbClr val="FFFF99"/>
              </a:solidFill>
              <a:latin typeface="Calibri" pitchFamily="34" charset="0"/>
            </a:endParaRPr>
          </a:p>
        </p:txBody>
      </p:sp>
      <p:pic>
        <p:nvPicPr>
          <p:cNvPr id="8" name="Picture 7" descr="warehouse.gif"/>
          <p:cNvPicPr>
            <a:picLocks noChangeAspect="1"/>
          </p:cNvPicPr>
          <p:nvPr/>
        </p:nvPicPr>
        <p:blipFill>
          <a:blip r:embed="rId3" cstate="print"/>
          <a:stretch>
            <a:fillRect/>
          </a:stretch>
        </p:blipFill>
        <p:spPr>
          <a:xfrm>
            <a:off x="495411" y="1312438"/>
            <a:ext cx="2348668" cy="236587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Supplier/Vendor)</a:t>
            </a:r>
            <a:endParaRPr lang="de-DE" sz="2400" dirty="0"/>
          </a:p>
        </p:txBody>
      </p:sp>
      <p:sp>
        <p:nvSpPr>
          <p:cNvPr id="378883" name="Rectangle 3"/>
          <p:cNvSpPr>
            <a:spLocks noGrp="1" noChangeArrowheads="1"/>
          </p:cNvSpPr>
          <p:nvPr>
            <p:ph idx="1"/>
          </p:nvPr>
        </p:nvSpPr>
        <p:spPr>
          <a:xfrm>
            <a:off x="2749021" y="1140244"/>
            <a:ext cx="6115846" cy="5031955"/>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smtClean="0">
                <a:solidFill>
                  <a:schemeClr val="bg1"/>
                </a:solidFill>
                <a:latin typeface="Calibri" pitchFamily="34" charset="0"/>
              </a:rPr>
              <a:t>	Delays in the delivery of inputs to project sites may delay project work activities, resulting in costs which are avoidable. </a:t>
            </a:r>
          </a:p>
          <a:p>
            <a:pPr>
              <a:lnSpc>
                <a:spcPts val="3200"/>
              </a:lnSpc>
              <a:spcAft>
                <a:spcPts val="1200"/>
              </a:spcAft>
              <a:buClr>
                <a:schemeClr val="folHlink"/>
              </a:buClr>
              <a:buNone/>
            </a:pPr>
            <a:r>
              <a:rPr lang="de-DE" sz="2800" b="1" dirty="0" smtClean="0">
                <a:solidFill>
                  <a:schemeClr val="bg1"/>
                </a:solidFill>
                <a:latin typeface="Calibri" pitchFamily="34" charset="0"/>
              </a:rPr>
              <a:t>	Hence, it is imperative that Project Suppliers/Vendors closely coordinate with the Project Contractor and Sub-contractors, Project Manager and the Project Team, especially in the pro-ject‘s execution phase when streams of inputs are needed to perform the work activities. </a:t>
            </a:r>
          </a:p>
          <a:p>
            <a:pPr>
              <a:lnSpc>
                <a:spcPts val="3200"/>
              </a:lnSpc>
              <a:spcAft>
                <a:spcPts val="1200"/>
              </a:spcAft>
              <a:buClr>
                <a:schemeClr val="folHlink"/>
              </a:buClr>
              <a:buNone/>
            </a:pPr>
            <a:endParaRPr lang="de-DE" sz="2800" b="1" dirty="0">
              <a:solidFill>
                <a:schemeClr val="bg1"/>
              </a:solidFill>
              <a:latin typeface="Calibri" pitchFamily="34" charset="0"/>
            </a:endParaRPr>
          </a:p>
        </p:txBody>
      </p:sp>
      <p:pic>
        <p:nvPicPr>
          <p:cNvPr id="6" name="Picture 5" descr="warehouse.gif"/>
          <p:cNvPicPr>
            <a:picLocks noChangeAspect="1"/>
          </p:cNvPicPr>
          <p:nvPr/>
        </p:nvPicPr>
        <p:blipFill>
          <a:blip r:embed="rId3" cstate="print"/>
          <a:stretch>
            <a:fillRect/>
          </a:stretch>
        </p:blipFill>
        <p:spPr>
          <a:xfrm>
            <a:off x="495411" y="1312438"/>
            <a:ext cx="2348668" cy="2365874"/>
          </a:xfrm>
          <a:prstGeom prst="rect">
            <a:avLst/>
          </a:prstGeom>
        </p:spPr>
      </p:pic>
      <p:sp>
        <p:nvSpPr>
          <p:cNvPr id="5" name="TextBox 4"/>
          <p:cNvSpPr txBox="1"/>
          <p:nvPr/>
        </p:nvSpPr>
        <p:spPr>
          <a:xfrm>
            <a:off x="140677" y="3872830"/>
            <a:ext cx="2920157" cy="2308324"/>
          </a:xfrm>
          <a:prstGeom prst="rect">
            <a:avLst/>
          </a:prstGeom>
          <a:noFill/>
          <a:ln>
            <a:solidFill>
              <a:srgbClr val="FFFF00"/>
            </a:solidFill>
          </a:ln>
        </p:spPr>
        <p:txBody>
          <a:bodyPr wrap="square" rtlCol="0">
            <a:spAutoFit/>
          </a:bodyPr>
          <a:lstStyle/>
          <a:p>
            <a:r>
              <a:rPr lang="en-US" sz="1600" b="1" dirty="0" smtClean="0">
                <a:solidFill>
                  <a:srgbClr val="FFFF99"/>
                </a:solidFill>
                <a:latin typeface="Calibri" pitchFamily="34" charset="0"/>
              </a:rPr>
              <a:t>Project Suppliers/Vendors are interested in winning orders and making profit, securing future orders, timely payment for goods provided, being involved in high-profile projects, building business relationships, having the client’s cooperation, and reducing their contractual risks.</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(The Project Supplier/Vendor)</a:t>
            </a:r>
            <a:endParaRPr lang="de-DE" sz="2400" dirty="0"/>
          </a:p>
        </p:txBody>
      </p:sp>
      <p:sp>
        <p:nvSpPr>
          <p:cNvPr id="378883" name="Rectangle 3"/>
          <p:cNvSpPr>
            <a:spLocks noGrp="1" noChangeArrowheads="1"/>
          </p:cNvSpPr>
          <p:nvPr>
            <p:ph idx="1"/>
          </p:nvPr>
        </p:nvSpPr>
        <p:spPr>
          <a:xfrm>
            <a:off x="2749021" y="1140244"/>
            <a:ext cx="6218334" cy="5031955"/>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smtClean="0">
                <a:solidFill>
                  <a:schemeClr val="bg1"/>
                </a:solidFill>
                <a:latin typeface="Calibri" pitchFamily="34" charset="0"/>
              </a:rPr>
              <a:t>	Traditionally, contact between pros-pective Project Suppliers/Vendors and the project is established through the media interface. </a:t>
            </a:r>
          </a:p>
          <a:p>
            <a:pPr>
              <a:lnSpc>
                <a:spcPts val="3200"/>
              </a:lnSpc>
              <a:spcAft>
                <a:spcPts val="1200"/>
              </a:spcAft>
              <a:buClr>
                <a:schemeClr val="folHlink"/>
              </a:buClr>
              <a:buNone/>
            </a:pPr>
            <a:r>
              <a:rPr lang="de-DE" sz="2800" b="1" dirty="0" smtClean="0">
                <a:solidFill>
                  <a:schemeClr val="bg1"/>
                </a:solidFill>
                <a:latin typeface="Calibri" pitchFamily="34" charset="0"/>
              </a:rPr>
              <a:t>	This advertisement in a Pakistani daily newspaper (</a:t>
            </a:r>
            <a:r>
              <a:rPr lang="de-DE" sz="2800" b="1" i="1" dirty="0" smtClean="0">
                <a:solidFill>
                  <a:schemeClr val="bg1"/>
                </a:solidFill>
                <a:latin typeface="Calibri" pitchFamily="34" charset="0"/>
              </a:rPr>
              <a:t>The News, </a:t>
            </a:r>
            <a:r>
              <a:rPr lang="de-DE" sz="2800" b="1" dirty="0" smtClean="0">
                <a:solidFill>
                  <a:schemeClr val="bg1"/>
                </a:solidFill>
                <a:latin typeface="Calibri" pitchFamily="34" charset="0"/>
              </a:rPr>
              <a:t>June 26, 2010) invites prospective suppliers/vendors to provide airconditioners for a gov-ernment building in Muzaffarabad.  </a:t>
            </a:r>
          </a:p>
          <a:p>
            <a:pPr>
              <a:lnSpc>
                <a:spcPts val="3200"/>
              </a:lnSpc>
              <a:spcAft>
                <a:spcPts val="1200"/>
              </a:spcAft>
              <a:buClr>
                <a:schemeClr val="folHlink"/>
              </a:buClr>
              <a:buNone/>
            </a:pPr>
            <a:r>
              <a:rPr lang="de-DE" sz="2800" b="1" dirty="0" smtClean="0">
                <a:solidFill>
                  <a:schemeClr val="bg1"/>
                </a:solidFill>
                <a:latin typeface="Calibri" pitchFamily="34" charset="0"/>
              </a:rPr>
              <a:t>	In recent years, eProcurement is being used for project input sourcing.</a:t>
            </a:r>
            <a:endParaRPr lang="de-DE" sz="2800" b="1" dirty="0">
              <a:solidFill>
                <a:schemeClr val="bg1"/>
              </a:solidFill>
              <a:latin typeface="Calibri" pitchFamily="34" charset="0"/>
            </a:endParaRPr>
          </a:p>
        </p:txBody>
      </p:sp>
      <p:pic>
        <p:nvPicPr>
          <p:cNvPr id="4" name="Picture 3" descr="Invitation for Quotations (AJK, The News, 2010-06-26).jpg"/>
          <p:cNvPicPr>
            <a:picLocks noChangeAspect="1"/>
          </p:cNvPicPr>
          <p:nvPr/>
        </p:nvPicPr>
        <p:blipFill>
          <a:blip r:embed="rId3" cstate="print"/>
          <a:stretch>
            <a:fillRect/>
          </a:stretch>
        </p:blipFill>
        <p:spPr>
          <a:xfrm>
            <a:off x="157230" y="1298281"/>
            <a:ext cx="2873539" cy="472713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58788"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400" b="1" i="0" u="none" strike="noStrike" kern="0" cap="none" spc="0" normalizeH="0" baseline="0" noProof="0" dirty="0" smtClean="0">
                <a:ln>
                  <a:noFill/>
                </a:ln>
                <a:solidFill>
                  <a:srgbClr val="FF9900"/>
                </a:solidFill>
                <a:effectLst/>
                <a:uLnTx/>
                <a:uFillTx/>
                <a:latin typeface="+mj-lt"/>
                <a:ea typeface="+mj-ea"/>
                <a:cs typeface="+mj-cs"/>
              </a:rPr>
              <a:t>Thank You for Your Patience!</a:t>
            </a:r>
            <a:endParaRPr kumimoji="0" lang="en-US" sz="3400" b="1" i="0" u="none" strike="noStrike" kern="0" cap="none" spc="0" normalizeH="0" baseline="0" noProof="0" dirty="0">
              <a:ln>
                <a:noFill/>
              </a:ln>
              <a:solidFill>
                <a:srgbClr val="FF9900"/>
              </a:solidFill>
              <a:effectLst/>
              <a:uLnTx/>
              <a:uFillTx/>
              <a:latin typeface="+mj-lt"/>
              <a:ea typeface="+mj-ea"/>
              <a:cs typeface="+mj-cs"/>
            </a:endParaRPr>
          </a:p>
        </p:txBody>
      </p:sp>
      <p:sp>
        <p:nvSpPr>
          <p:cNvPr id="5" name="TextBox 4"/>
          <p:cNvSpPr txBox="1"/>
          <p:nvPr/>
        </p:nvSpPr>
        <p:spPr>
          <a:xfrm>
            <a:off x="674688" y="1516064"/>
            <a:ext cx="7767637" cy="3939540"/>
          </a:xfrm>
          <a:prstGeom prst="rect">
            <a:avLst/>
          </a:prstGeom>
          <a:noFill/>
        </p:spPr>
        <p:txBody>
          <a:bodyPr wrap="square" rtlCol="0">
            <a:spAutoFit/>
          </a:bodyPr>
          <a:lstStyle/>
          <a:p>
            <a:pPr algn="ctr">
              <a:lnSpc>
                <a:spcPts val="4600"/>
              </a:lnSpc>
              <a:spcAft>
                <a:spcPts val="1200"/>
              </a:spcAft>
            </a:pPr>
            <a:r>
              <a:rPr lang="en-US" sz="4000" b="1" dirty="0" smtClean="0">
                <a:solidFill>
                  <a:schemeClr val="bg1"/>
                </a:solidFill>
                <a:latin typeface="Calibri" pitchFamily="34" charset="0"/>
              </a:rPr>
              <a:t>Next week we shall continue look-</a:t>
            </a:r>
            <a:r>
              <a:rPr lang="en-US" sz="4000" b="1" dirty="0" err="1" smtClean="0">
                <a:solidFill>
                  <a:schemeClr val="bg1"/>
                </a:solidFill>
                <a:latin typeface="Calibri" pitchFamily="34" charset="0"/>
              </a:rPr>
              <a:t>ing</a:t>
            </a:r>
            <a:r>
              <a:rPr lang="en-US" sz="4000" b="1" dirty="0" smtClean="0">
                <a:solidFill>
                  <a:schemeClr val="bg1"/>
                </a:solidFill>
                <a:latin typeface="Calibri" pitchFamily="34" charset="0"/>
              </a:rPr>
              <a:t> at types of stakeholders, focus-</a:t>
            </a:r>
            <a:r>
              <a:rPr lang="en-US" sz="4000" b="1" dirty="0" err="1" smtClean="0">
                <a:solidFill>
                  <a:schemeClr val="bg1"/>
                </a:solidFill>
                <a:latin typeface="Calibri" pitchFamily="34" charset="0"/>
              </a:rPr>
              <a:t>ing</a:t>
            </a:r>
            <a:r>
              <a:rPr lang="en-US" sz="4000" b="1" dirty="0" smtClean="0">
                <a:solidFill>
                  <a:schemeClr val="bg1"/>
                </a:solidFill>
                <a:latin typeface="Calibri" pitchFamily="34" charset="0"/>
              </a:rPr>
              <a:t> our attention this time on the “secondary” stakeholders.</a:t>
            </a:r>
          </a:p>
          <a:p>
            <a:pPr algn="ctr">
              <a:lnSpc>
                <a:spcPts val="4600"/>
              </a:lnSpc>
              <a:spcAft>
                <a:spcPts val="1200"/>
              </a:spcAft>
            </a:pPr>
            <a:endParaRPr lang="en-US" sz="4000" b="1" dirty="0" smtClean="0">
              <a:solidFill>
                <a:schemeClr val="bg1"/>
              </a:solidFill>
              <a:latin typeface="Calibri" pitchFamily="34" charset="0"/>
            </a:endParaRPr>
          </a:p>
          <a:p>
            <a:pPr algn="ctr">
              <a:lnSpc>
                <a:spcPts val="4600"/>
              </a:lnSpc>
              <a:spcAft>
                <a:spcPts val="1200"/>
              </a:spcAft>
            </a:pPr>
            <a:r>
              <a:rPr lang="en-US" sz="4000" b="1" dirty="0" smtClean="0">
                <a:solidFill>
                  <a:schemeClr val="bg1"/>
                </a:solidFill>
                <a:latin typeface="Calibri" pitchFamily="34" charset="0"/>
              </a:rPr>
              <a:t>See you all next week! </a:t>
            </a: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10141</TotalTime>
  <Words>1300</Words>
  <Application>Microsoft Office PowerPoint</Application>
  <PresentationFormat>On-screen Show (4:3)</PresentationFormat>
  <Paragraphs>193</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MyTemplate</vt:lpstr>
      <vt:lpstr>Slide 1</vt:lpstr>
      <vt:lpstr>A Project’s ‘Primary’ Stakeholder Community</vt:lpstr>
      <vt:lpstr>Project Primary Stakeholders (The Project Manager)</vt:lpstr>
      <vt:lpstr>Project Primary Stakeholders (The Project Manager)</vt:lpstr>
      <vt:lpstr>Project Primary Stakeholders (The Project Team)</vt:lpstr>
      <vt:lpstr>Project Primary Stakeholders (The Project Team)</vt:lpstr>
      <vt:lpstr>Forming a (Dedicated) Project Team</vt:lpstr>
      <vt:lpstr>Project Primary Stakeholders  (The Project Consultant)</vt:lpstr>
      <vt:lpstr>Project Primary Stakeholders (The Project Consultant)</vt:lpstr>
      <vt:lpstr>Project Primary Stakeholders  (The Project Consultant)</vt:lpstr>
      <vt:lpstr>Project Primary Stakeholders (The Project Consultant: Independent Consultants)</vt:lpstr>
      <vt:lpstr>Project Primary Stakeholders (The Project Consultant: Selected Arch. Design Firms)</vt:lpstr>
      <vt:lpstr>Project Primary Stakeholders (The Project Consultant: Selected P-Mgmt. Consultants)</vt:lpstr>
      <vt:lpstr>Project Primary Stakeholders  (The Project Contractor)</vt:lpstr>
      <vt:lpstr>Project Primary Stakeholders  (The Project Contractor)</vt:lpstr>
      <vt:lpstr>Project Primary Stakeholders (The Project Contractor)</vt:lpstr>
      <vt:lpstr>Project Primary Stakeholders (The Project Contractor)</vt:lpstr>
      <vt:lpstr>Project Primary Stakeholders (The Project Contractor: Selected Associations)</vt:lpstr>
      <vt:lpstr>Project Primary Stakeholders (The Project Supplier/Vendor)</vt:lpstr>
      <vt:lpstr>Project Primary Stakeholders (The Project Supplier/Vendor)</vt:lpstr>
      <vt:lpstr>Project Primary Stakeholders (The Project Supplier/Vendor)</vt:lpstr>
      <vt:lpstr>Project Primary Stakeholders (The Project Supplier/Vendor)</vt:lpstr>
      <vt:lpstr>Slide 23</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4132</cp:revision>
  <dcterms:created xsi:type="dcterms:W3CDTF">2005-03-14T10:32:02Z</dcterms:created>
  <dcterms:modified xsi:type="dcterms:W3CDTF">2013-01-10T04:49:08Z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