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8"/>
  </p:notesMasterIdLst>
  <p:handoutMasterIdLst>
    <p:handoutMasterId r:id="rId29"/>
  </p:handoutMasterIdLst>
  <p:sldIdLst>
    <p:sldId id="1129" r:id="rId2"/>
    <p:sldId id="1356" r:id="rId3"/>
    <p:sldId id="494" r:id="rId4"/>
    <p:sldId id="1355" r:id="rId5"/>
    <p:sldId id="871" r:id="rId6"/>
    <p:sldId id="872" r:id="rId7"/>
    <p:sldId id="1251" r:id="rId8"/>
    <p:sldId id="491" r:id="rId9"/>
    <p:sldId id="873" r:id="rId10"/>
    <p:sldId id="810" r:id="rId11"/>
    <p:sldId id="492" r:id="rId12"/>
    <p:sldId id="882" r:id="rId13"/>
    <p:sldId id="883" r:id="rId14"/>
    <p:sldId id="496" r:id="rId15"/>
    <p:sldId id="1045" r:id="rId16"/>
    <p:sldId id="1046" r:id="rId17"/>
    <p:sldId id="1357" r:id="rId18"/>
    <p:sldId id="1359" r:id="rId19"/>
    <p:sldId id="493" r:id="rId20"/>
    <p:sldId id="1202" r:id="rId21"/>
    <p:sldId id="1205" r:id="rId22"/>
    <p:sldId id="1201" r:id="rId23"/>
    <p:sldId id="885" r:id="rId24"/>
    <p:sldId id="886" r:id="rId25"/>
    <p:sldId id="1162" r:id="rId26"/>
    <p:sldId id="1163" r:id="rId27"/>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8824" autoAdjust="0"/>
  </p:normalViewPr>
  <p:slideViewPr>
    <p:cSldViewPr snapToGrid="0" showGuides="1">
      <p:cViewPr varScale="1">
        <p:scale>
          <a:sx n="100" d="100"/>
          <a:sy n="100" d="100"/>
        </p:scale>
        <p:origin x="-1332" y="-102"/>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308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7CFE4C-4756-4844-BFF2-AFC53406E29A}" type="slidenum">
              <a:rPr lang="de-DE"/>
              <a:pPr/>
              <a:t>2</a:t>
            </a:fld>
            <a:endParaRPr lang="de-DE"/>
          </a:p>
        </p:txBody>
      </p:sp>
      <p:sp>
        <p:nvSpPr>
          <p:cNvPr id="497666" name="Rectangle 2"/>
          <p:cNvSpPr>
            <a:spLocks noGrp="1" noRot="1" noChangeAspect="1" noChangeArrowheads="1" noTextEdit="1"/>
          </p:cNvSpPr>
          <p:nvPr>
            <p:ph type="sldImg"/>
          </p:nvPr>
        </p:nvSpPr>
        <p:spPr>
          <a:ln/>
        </p:spPr>
      </p:sp>
      <p:sp>
        <p:nvSpPr>
          <p:cNvPr id="497667" name="Rectangle 3"/>
          <p:cNvSpPr>
            <a:spLocks noGrp="1" noChangeArrowheads="1"/>
          </p:cNvSpPr>
          <p:nvPr>
            <p:ph type="body" idx="1"/>
          </p:nvPr>
        </p:nvSpPr>
        <p:spPr/>
        <p:txBody>
          <a:bodyPr/>
          <a:lstStyle/>
          <a:p>
            <a:r>
              <a:rPr lang="en-US" dirty="0" smtClean="0"/>
              <a:t>Also:</a:t>
            </a:r>
            <a:r>
              <a:rPr lang="en-US" baseline="0" dirty="0" smtClean="0"/>
              <a:t> Distributors of products developed, e.g. new beverages</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C98625-0D4C-4755-8D38-7913B9E1E1C5}" type="slidenum">
              <a:rPr lang="de-DE"/>
              <a:pPr/>
              <a:t>3</a:t>
            </a:fld>
            <a:endParaRPr lang="de-DE"/>
          </a:p>
        </p:txBody>
      </p:sp>
      <p:sp>
        <p:nvSpPr>
          <p:cNvPr id="505858" name="Rectangle 2"/>
          <p:cNvSpPr>
            <a:spLocks noGrp="1" noRot="1" noChangeAspect="1" noChangeArrowheads="1" noTextEdit="1"/>
          </p:cNvSpPr>
          <p:nvPr>
            <p:ph type="sldImg"/>
          </p:nvPr>
        </p:nvSpPr>
        <p:spPr>
          <a:ln/>
        </p:spPr>
      </p:sp>
      <p:sp>
        <p:nvSpPr>
          <p:cNvPr id="505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C98625-0D4C-4755-8D38-7913B9E1E1C5}" type="slidenum">
              <a:rPr lang="de-DE"/>
              <a:pPr/>
              <a:t>4</a:t>
            </a:fld>
            <a:endParaRPr lang="de-DE"/>
          </a:p>
        </p:txBody>
      </p:sp>
      <p:sp>
        <p:nvSpPr>
          <p:cNvPr id="505858" name="Rectangle 2"/>
          <p:cNvSpPr>
            <a:spLocks noGrp="1" noRot="1" noChangeAspect="1" noChangeArrowheads="1" noTextEdit="1"/>
          </p:cNvSpPr>
          <p:nvPr>
            <p:ph type="sldImg"/>
          </p:nvPr>
        </p:nvSpPr>
        <p:spPr>
          <a:ln/>
        </p:spPr>
      </p:sp>
      <p:sp>
        <p:nvSpPr>
          <p:cNvPr id="505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C98625-0D4C-4755-8D38-7913B9E1E1C5}" type="slidenum">
              <a:rPr lang="de-DE"/>
              <a:pPr/>
              <a:t>5</a:t>
            </a:fld>
            <a:endParaRPr lang="de-DE"/>
          </a:p>
        </p:txBody>
      </p:sp>
      <p:sp>
        <p:nvSpPr>
          <p:cNvPr id="505858" name="Rectangle 2"/>
          <p:cNvSpPr>
            <a:spLocks noGrp="1" noRot="1" noChangeAspect="1" noChangeArrowheads="1" noTextEdit="1"/>
          </p:cNvSpPr>
          <p:nvPr>
            <p:ph type="sldImg"/>
          </p:nvPr>
        </p:nvSpPr>
        <p:spPr>
          <a:ln/>
        </p:spPr>
      </p:sp>
      <p:sp>
        <p:nvSpPr>
          <p:cNvPr id="505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C98625-0D4C-4755-8D38-7913B9E1E1C5}" type="slidenum">
              <a:rPr lang="de-DE"/>
              <a:pPr/>
              <a:t>6</a:t>
            </a:fld>
            <a:endParaRPr lang="de-DE"/>
          </a:p>
        </p:txBody>
      </p:sp>
      <p:sp>
        <p:nvSpPr>
          <p:cNvPr id="505858" name="Rectangle 2"/>
          <p:cNvSpPr>
            <a:spLocks noGrp="1" noRot="1" noChangeAspect="1" noChangeArrowheads="1" noTextEdit="1"/>
          </p:cNvSpPr>
          <p:nvPr>
            <p:ph type="sldImg"/>
          </p:nvPr>
        </p:nvSpPr>
        <p:spPr>
          <a:ln/>
        </p:spPr>
      </p:sp>
      <p:sp>
        <p:nvSpPr>
          <p:cNvPr id="505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Mission-Critical Goals </a:t>
            </a:r>
            <a:r>
              <a:rPr lang="en-US" smtClean="0"/>
              <a:t>and Objectives. </a:t>
            </a:r>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A69FE-E76E-4472-8F4D-27FE940C58C2}" type="slidenum">
              <a:rPr lang="de-DE"/>
              <a:pPr/>
              <a:t>8</a:t>
            </a:fld>
            <a:endParaRPr lang="de-DE"/>
          </a:p>
        </p:txBody>
      </p:sp>
      <p:sp>
        <p:nvSpPr>
          <p:cNvPr id="500738" name="Rectangle 2"/>
          <p:cNvSpPr>
            <a:spLocks noGrp="1" noRot="1" noChangeAspect="1" noChangeArrowheads="1" noTextEdit="1"/>
          </p:cNvSpPr>
          <p:nvPr>
            <p:ph type="sldImg"/>
          </p:nvPr>
        </p:nvSpPr>
        <p:spPr>
          <a:ln/>
        </p:spPr>
      </p:sp>
      <p:sp>
        <p:nvSpPr>
          <p:cNvPr id="500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A69FE-E76E-4472-8F4D-27FE940C58C2}" type="slidenum">
              <a:rPr lang="de-DE"/>
              <a:pPr/>
              <a:t>9</a:t>
            </a:fld>
            <a:endParaRPr lang="de-DE"/>
          </a:p>
        </p:txBody>
      </p:sp>
      <p:sp>
        <p:nvSpPr>
          <p:cNvPr id="500738" name="Rectangle 2"/>
          <p:cNvSpPr>
            <a:spLocks noGrp="1" noRot="1" noChangeAspect="1" noChangeArrowheads="1" noTextEdit="1"/>
          </p:cNvSpPr>
          <p:nvPr>
            <p:ph type="sldImg"/>
          </p:nvPr>
        </p:nvSpPr>
        <p:spPr>
          <a:ln/>
        </p:spPr>
      </p:sp>
      <p:sp>
        <p:nvSpPr>
          <p:cNvPr id="500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A69FE-E76E-4472-8F4D-27FE940C58C2}" type="slidenum">
              <a:rPr lang="de-DE"/>
              <a:pPr/>
              <a:t>10</a:t>
            </a:fld>
            <a:endParaRPr lang="de-DE"/>
          </a:p>
        </p:txBody>
      </p:sp>
      <p:sp>
        <p:nvSpPr>
          <p:cNvPr id="500738" name="Rectangle 2"/>
          <p:cNvSpPr>
            <a:spLocks noGrp="1" noRot="1" noChangeAspect="1" noChangeArrowheads="1" noTextEdit="1"/>
          </p:cNvSpPr>
          <p:nvPr>
            <p:ph type="sldImg"/>
          </p:nvPr>
        </p:nvSpPr>
        <p:spPr>
          <a:ln/>
        </p:spPr>
      </p:sp>
      <p:sp>
        <p:nvSpPr>
          <p:cNvPr id="500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11</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r>
              <a:rPr lang="en-US" dirty="0" smtClean="0"/>
              <a:t>Project Users –</a:t>
            </a:r>
            <a:r>
              <a:rPr lang="en-US" baseline="0" dirty="0" smtClean="0"/>
              <a:t> They will use but client owns. </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12</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1F949-0D86-4490-A437-D9360AFA9503}" type="slidenum">
              <a:rPr lang="de-DE"/>
              <a:pPr/>
              <a:t>13</a:t>
            </a:fld>
            <a:endParaRPr lang="de-DE"/>
          </a:p>
        </p:txBody>
      </p:sp>
      <p:sp>
        <p:nvSpPr>
          <p:cNvPr id="501762" name="Rectangle 2"/>
          <p:cNvSpPr>
            <a:spLocks noGrp="1" noRot="1" noChangeAspect="1" noChangeArrowheads="1" noTextEdit="1"/>
          </p:cNvSpPr>
          <p:nvPr>
            <p:ph type="sldImg"/>
          </p:nvPr>
        </p:nvSpPr>
        <p:spPr>
          <a:ln/>
        </p:spPr>
      </p:sp>
      <p:sp>
        <p:nvSpPr>
          <p:cNvPr id="5017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A69FE-E76E-4472-8F4D-27FE940C58C2}" type="slidenum">
              <a:rPr lang="de-DE"/>
              <a:pPr/>
              <a:t>14</a:t>
            </a:fld>
            <a:endParaRPr lang="de-DE"/>
          </a:p>
        </p:txBody>
      </p:sp>
      <p:sp>
        <p:nvSpPr>
          <p:cNvPr id="500738" name="Rectangle 2"/>
          <p:cNvSpPr>
            <a:spLocks noGrp="1" noRot="1" noChangeAspect="1" noChangeArrowheads="1" noTextEdit="1"/>
          </p:cNvSpPr>
          <p:nvPr>
            <p:ph type="sldImg"/>
          </p:nvPr>
        </p:nvSpPr>
        <p:spPr>
          <a:ln/>
        </p:spPr>
      </p:sp>
      <p:sp>
        <p:nvSpPr>
          <p:cNvPr id="500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19</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r>
              <a:rPr lang="en-US" dirty="0" smtClean="0"/>
              <a:t>Annual budget allocations (e.g. departmental, divisional, location-specific)</a:t>
            </a:r>
          </a:p>
          <a:p>
            <a:r>
              <a:rPr lang="en-US" dirty="0" smtClean="0"/>
              <a:t>Sale of Tangible Assets (e.g. privatization of government entities to generate</a:t>
            </a:r>
            <a:r>
              <a:rPr lang="en-US" baseline="0" dirty="0" smtClean="0"/>
              <a:t> funds)</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20</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21</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22</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23</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64B9E-903E-4125-BDC9-CC3686EB9056}" type="slidenum">
              <a:rPr lang="de-DE"/>
              <a:pPr/>
              <a:t>24</a:t>
            </a:fld>
            <a:endParaRPr lang="de-DE"/>
          </a:p>
        </p:txBody>
      </p:sp>
      <p:sp>
        <p:nvSpPr>
          <p:cNvPr id="502786" name="Rectangle 2"/>
          <p:cNvSpPr>
            <a:spLocks noGrp="1" noRot="1" noChangeAspect="1" noChangeArrowheads="1" noTextEdit="1"/>
          </p:cNvSpPr>
          <p:nvPr>
            <p:ph type="sldImg"/>
          </p:nvPr>
        </p:nvSpPr>
        <p:spPr>
          <a:ln/>
        </p:spPr>
      </p:sp>
      <p:sp>
        <p:nvSpPr>
          <p:cNvPr id="502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5C5F840C-8108-4DAE-8312-EEF3CE5A7683}" type="slidenum">
              <a:rPr lang="de-DE" smtClean="0"/>
              <a:pPr/>
              <a:t>25</a:t>
            </a:fld>
            <a:endParaRPr lang="de-DE"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EA59DB90-DB88-40FF-813A-611C9F0DF2EE}" type="slidenum">
              <a:rPr lang="de-DE" smtClean="0"/>
              <a:pPr/>
              <a:t>26</a:t>
            </a:fld>
            <a:endParaRPr lang="de-DE"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4"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80" r:id="rId12"/>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jpeg"/><Relationship Id="rId7" Type="http://schemas.openxmlformats.org/officeDocument/2006/relationships/hyperlink" Target="http://www.worldenergy.org/documents/cao_guangjing__tgp_financing_wec_workshop1.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6407" y="4602540"/>
            <a:ext cx="8234361" cy="1631216"/>
          </a:xfrm>
          <a:prstGeom prst="rect">
            <a:avLst/>
          </a:prstGeom>
          <a:noFill/>
        </p:spPr>
        <p:txBody>
          <a:bodyPr wrap="square" rtlCol="0">
            <a:spAutoFit/>
          </a:bodyPr>
          <a:lstStyle/>
          <a:p>
            <a:pPr algn="ctr"/>
            <a:r>
              <a:rPr lang="en-US" sz="2800" b="1" dirty="0" smtClean="0">
                <a:solidFill>
                  <a:srgbClr val="FFC000"/>
                </a:solidFill>
                <a:latin typeface="Calibri" pitchFamily="34" charset="0"/>
              </a:rPr>
              <a:t>Virtual Campus CIIT</a:t>
            </a: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07: </a:t>
            </a:r>
            <a:r>
              <a:rPr lang="en-US" sz="2400" b="1" dirty="0" smtClean="0">
                <a:solidFill>
                  <a:srgbClr val="FFC000"/>
                </a:solidFill>
                <a:latin typeface="Calibri" pitchFamily="34" charset="0"/>
              </a:rPr>
              <a:t>STAKES, ROLES AND MAJOR RESPONSIBILITIES </a:t>
            </a:r>
          </a:p>
          <a:p>
            <a:pPr algn="ctr"/>
            <a:r>
              <a:rPr lang="en-US" sz="2400" b="1" dirty="0" smtClean="0">
                <a:solidFill>
                  <a:srgbClr val="FFC000"/>
                </a:solidFill>
                <a:latin typeface="Calibri" pitchFamily="34" charset="0"/>
              </a:rPr>
              <a:t>OF THE PROJECT STAKEHOLDERS PART 1</a:t>
            </a:r>
            <a:endParaRPr lang="en-US" sz="2400" b="1" dirty="0">
              <a:solidFill>
                <a:srgbClr val="FFC000"/>
              </a:solidFill>
              <a:latin typeface="Calibri" pitchFamily="34" charset="0"/>
            </a:endParaRPr>
          </a:p>
        </p:txBody>
      </p:sp>
      <p:sp>
        <p:nvSpPr>
          <p:cNvPr id="5" name="Rectangle 4"/>
          <p:cNvSpPr/>
          <p:nvPr/>
        </p:nvSpPr>
        <p:spPr>
          <a:xfrm>
            <a:off x="720615" y="482868"/>
            <a:ext cx="7684155" cy="769441"/>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aster </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of 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6407" y="192598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ChangeArrowheads="1"/>
          </p:cNvSpPr>
          <p:nvPr/>
        </p:nvSpPr>
        <p:spPr bwMode="auto">
          <a:xfrm>
            <a:off x="3924300" y="801688"/>
            <a:ext cx="5070475" cy="5416550"/>
          </a:xfrm>
          <a:prstGeom prst="rect">
            <a:avLst/>
          </a:prstGeom>
          <a:gradFill rotWithShape="1">
            <a:gsLst>
              <a:gs pos="0">
                <a:srgbClr val="5BD793">
                  <a:gamma/>
                  <a:shade val="46275"/>
                  <a:invGamma/>
                </a:srgbClr>
              </a:gs>
              <a:gs pos="50000">
                <a:srgbClr val="5BD793"/>
              </a:gs>
              <a:gs pos="100000">
                <a:srgbClr val="5BD793">
                  <a:gamma/>
                  <a:shade val="46275"/>
                  <a:invGamma/>
                </a:srgbClr>
              </a:gs>
            </a:gsLst>
            <a:lin ang="5400000" scaled="1"/>
          </a:gradFill>
          <a:ln w="28575">
            <a:solidFill>
              <a:srgbClr val="FFFF00"/>
            </a:solidFill>
            <a:miter lim="800000"/>
            <a:headEnd/>
            <a:tailEnd/>
          </a:ln>
          <a:effectLst/>
        </p:spPr>
        <p:txBody>
          <a:bodyPr wrap="none" anchor="ctr"/>
          <a:lstStyle/>
          <a:p>
            <a:endParaRPr lang="en-US"/>
          </a:p>
        </p:txBody>
      </p:sp>
      <p:sp>
        <p:nvSpPr>
          <p:cNvPr id="422915" name="Rectangle 3"/>
          <p:cNvSpPr>
            <a:spLocks noGrp="1" noChangeArrowheads="1"/>
          </p:cNvSpPr>
          <p:nvPr>
            <p:ph type="title"/>
          </p:nvPr>
        </p:nvSpPr>
        <p:spPr>
          <a:xfrm>
            <a:off x="457200" y="0"/>
            <a:ext cx="8229600" cy="876300"/>
          </a:xfrm>
        </p:spPr>
        <p:txBody>
          <a:bodyPr/>
          <a:lstStyle/>
          <a:p>
            <a:r>
              <a:rPr lang="en-US" sz="2400" dirty="0" smtClean="0"/>
              <a:t>A Project’s ‘Primary’ Stakeholder Community</a:t>
            </a:r>
            <a:endParaRPr lang="en-US" sz="2400" dirty="0"/>
          </a:p>
        </p:txBody>
      </p:sp>
      <p:grpSp>
        <p:nvGrpSpPr>
          <p:cNvPr id="2" name="Group 25"/>
          <p:cNvGrpSpPr/>
          <p:nvPr/>
        </p:nvGrpSpPr>
        <p:grpSpPr>
          <a:xfrm>
            <a:off x="224632" y="800100"/>
            <a:ext cx="2841625" cy="2376488"/>
            <a:chOff x="223838" y="901700"/>
            <a:chExt cx="2841625" cy="2376488"/>
          </a:xfrm>
        </p:grpSpPr>
        <p:sp>
          <p:nvSpPr>
            <p:cNvPr id="422916" name="Rectangle 4"/>
            <p:cNvSpPr>
              <a:spLocks noChangeArrowheads="1"/>
            </p:cNvSpPr>
            <p:nvPr/>
          </p:nvSpPr>
          <p:spPr bwMode="auto">
            <a:xfrm>
              <a:off x="223838" y="901700"/>
              <a:ext cx="2841625" cy="2376488"/>
            </a:xfrm>
            <a:prstGeom prst="rect">
              <a:avLst/>
            </a:prstGeom>
            <a:gradFill rotWithShape="1">
              <a:gsLst>
                <a:gs pos="0">
                  <a:srgbClr val="99FF33">
                    <a:gamma/>
                    <a:shade val="65882"/>
                    <a:invGamma/>
                  </a:srgbClr>
                </a:gs>
                <a:gs pos="50000">
                  <a:srgbClr val="99FF33"/>
                </a:gs>
                <a:gs pos="100000">
                  <a:srgbClr val="99FF33">
                    <a:gamma/>
                    <a:shade val="65882"/>
                    <a:invGamma/>
                  </a:srgbClr>
                </a:gs>
              </a:gsLst>
              <a:lin ang="5400000" scaled="1"/>
            </a:gradFill>
            <a:ln w="28575">
              <a:solidFill>
                <a:srgbClr val="FFFF00"/>
              </a:solidFill>
              <a:miter lim="800000"/>
              <a:headEnd/>
              <a:tailEnd/>
            </a:ln>
            <a:effectLst/>
          </p:spPr>
          <p:txBody>
            <a:bodyPr wrap="none" anchor="ctr"/>
            <a:lstStyle/>
            <a:p>
              <a:pPr algn="ctr"/>
              <a:endParaRPr lang="de-DE" dirty="0"/>
            </a:p>
            <a:p>
              <a:pPr algn="ctr"/>
              <a:endParaRPr lang="de-DE" dirty="0"/>
            </a:p>
            <a:p>
              <a:pPr algn="ctr"/>
              <a:endParaRPr lang="de-DE" dirty="0"/>
            </a:p>
            <a:p>
              <a:pPr algn="ctr"/>
              <a:endParaRPr lang="de-DE" dirty="0"/>
            </a:p>
            <a:p>
              <a:pPr algn="ctr"/>
              <a:endParaRPr lang="de-DE" dirty="0"/>
            </a:p>
            <a:p>
              <a:pPr algn="ctr"/>
              <a:endParaRPr lang="de-DE" dirty="0"/>
            </a:p>
            <a:p>
              <a:pPr algn="ctr"/>
              <a:endParaRPr lang="de-DE" b="1" dirty="0"/>
            </a:p>
            <a:p>
              <a:pPr algn="ctr"/>
              <a:r>
                <a:rPr lang="de-DE" b="1" dirty="0"/>
                <a:t>Primary Stakeholders</a:t>
              </a:r>
            </a:p>
          </p:txBody>
        </p:sp>
        <p:pic>
          <p:nvPicPr>
            <p:cNvPr id="422917" name="Picture 5" descr="g0126147"/>
            <p:cNvPicPr>
              <a:picLocks noChangeAspect="1" noChangeArrowheads="1"/>
            </p:cNvPicPr>
            <p:nvPr/>
          </p:nvPicPr>
          <p:blipFill>
            <a:blip r:embed="rId3" cstate="print"/>
            <a:srcRect/>
            <a:stretch>
              <a:fillRect/>
            </a:stretch>
          </p:blipFill>
          <p:spPr bwMode="auto">
            <a:xfrm>
              <a:off x="307976" y="1022350"/>
              <a:ext cx="2613025" cy="1792288"/>
            </a:xfrm>
            <a:prstGeom prst="rect">
              <a:avLst/>
            </a:prstGeom>
            <a:noFill/>
            <a:ln>
              <a:noFill/>
            </a:ln>
          </p:spPr>
        </p:pic>
      </p:grpSp>
      <p:sp>
        <p:nvSpPr>
          <p:cNvPr id="422918" name="Rectangle 6"/>
          <p:cNvSpPr>
            <a:spLocks noChangeArrowheads="1"/>
          </p:cNvSpPr>
          <p:nvPr/>
        </p:nvSpPr>
        <p:spPr bwMode="auto">
          <a:xfrm>
            <a:off x="4044950" y="1594897"/>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Senior Management</a:t>
            </a:r>
          </a:p>
        </p:txBody>
      </p:sp>
      <p:sp>
        <p:nvSpPr>
          <p:cNvPr id="422919" name="Rectangle 7"/>
          <p:cNvSpPr>
            <a:spLocks noChangeArrowheads="1"/>
          </p:cNvSpPr>
          <p:nvPr/>
        </p:nvSpPr>
        <p:spPr bwMode="auto">
          <a:xfrm>
            <a:off x="4044950" y="4902127"/>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Functional </a:t>
            </a:r>
            <a:r>
              <a:rPr lang="en-US" sz="1500" b="1" dirty="0" smtClean="0">
                <a:latin typeface="Calibri" pitchFamily="34" charset="0"/>
              </a:rPr>
              <a:t>&amp;</a:t>
            </a:r>
            <a:endParaRPr lang="en-US" sz="1500" b="1" dirty="0">
              <a:latin typeface="Calibri" pitchFamily="34" charset="0"/>
            </a:endParaRPr>
          </a:p>
          <a:p>
            <a:pPr algn="ctr">
              <a:lnSpc>
                <a:spcPts val="1500"/>
              </a:lnSpc>
            </a:pPr>
            <a:r>
              <a:rPr lang="en-US" sz="1500" b="1" dirty="0">
                <a:latin typeface="Calibri" pitchFamily="34" charset="0"/>
              </a:rPr>
              <a:t>Resource Managers</a:t>
            </a:r>
          </a:p>
        </p:txBody>
      </p:sp>
      <p:sp>
        <p:nvSpPr>
          <p:cNvPr id="422920" name="Rectangle 8"/>
          <p:cNvSpPr>
            <a:spLocks noChangeArrowheads="1"/>
          </p:cNvSpPr>
          <p:nvPr/>
        </p:nvSpPr>
        <p:spPr bwMode="auto">
          <a:xfrm>
            <a:off x="4044950" y="933450"/>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Corporate Shareholders</a:t>
            </a:r>
          </a:p>
        </p:txBody>
      </p:sp>
      <p:sp>
        <p:nvSpPr>
          <p:cNvPr id="422921" name="Rectangle 9"/>
          <p:cNvSpPr>
            <a:spLocks noChangeArrowheads="1"/>
          </p:cNvSpPr>
          <p:nvPr/>
        </p:nvSpPr>
        <p:spPr bwMode="auto">
          <a:xfrm>
            <a:off x="4044950" y="2256343"/>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Sponsor</a:t>
            </a:r>
          </a:p>
        </p:txBody>
      </p:sp>
      <p:sp>
        <p:nvSpPr>
          <p:cNvPr id="422922" name="Rectangle 10"/>
          <p:cNvSpPr>
            <a:spLocks noChangeArrowheads="1"/>
          </p:cNvSpPr>
          <p:nvPr/>
        </p:nvSpPr>
        <p:spPr bwMode="auto">
          <a:xfrm>
            <a:off x="4044950" y="5563576"/>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Manager</a:t>
            </a:r>
          </a:p>
        </p:txBody>
      </p:sp>
      <p:sp>
        <p:nvSpPr>
          <p:cNvPr id="422923" name="Rectangle 11"/>
          <p:cNvSpPr>
            <a:spLocks noChangeArrowheads="1"/>
          </p:cNvSpPr>
          <p:nvPr/>
        </p:nvSpPr>
        <p:spPr bwMode="auto">
          <a:xfrm>
            <a:off x="6551667" y="926991"/>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Team</a:t>
            </a:r>
          </a:p>
        </p:txBody>
      </p:sp>
      <p:sp>
        <p:nvSpPr>
          <p:cNvPr id="422924" name="Rectangle 12"/>
          <p:cNvSpPr>
            <a:spLocks noChangeArrowheads="1"/>
          </p:cNvSpPr>
          <p:nvPr/>
        </p:nvSpPr>
        <p:spPr bwMode="auto">
          <a:xfrm>
            <a:off x="4044950" y="3579235"/>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latin typeface="Calibri" pitchFamily="34" charset="0"/>
              </a:rPr>
              <a:t>Program or Project </a:t>
            </a:r>
          </a:p>
          <a:p>
            <a:pPr algn="ctr">
              <a:lnSpc>
                <a:spcPts val="1500"/>
              </a:lnSpc>
            </a:pPr>
            <a:r>
              <a:rPr lang="en-US" sz="1500" b="1" dirty="0" smtClean="0">
                <a:latin typeface="Calibri" pitchFamily="34" charset="0"/>
              </a:rPr>
              <a:t>Management Office</a:t>
            </a:r>
            <a:endParaRPr lang="en-US" sz="1500" b="1" dirty="0">
              <a:latin typeface="Calibri" pitchFamily="34" charset="0"/>
            </a:endParaRPr>
          </a:p>
        </p:txBody>
      </p:sp>
      <p:sp>
        <p:nvSpPr>
          <p:cNvPr id="422925" name="Rectangle 13"/>
          <p:cNvSpPr>
            <a:spLocks noChangeArrowheads="1"/>
          </p:cNvSpPr>
          <p:nvPr/>
        </p:nvSpPr>
        <p:spPr bwMode="auto">
          <a:xfrm>
            <a:off x="6580188" y="2911330"/>
            <a:ext cx="2271712"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latin typeface="Calibri" pitchFamily="34" charset="0"/>
              </a:rPr>
              <a:t>Project Input Suppliers </a:t>
            </a:r>
          </a:p>
          <a:p>
            <a:pPr algn="ctr">
              <a:lnSpc>
                <a:spcPts val="1500"/>
              </a:lnSpc>
            </a:pPr>
            <a:r>
              <a:rPr lang="en-US" sz="1500" b="1" dirty="0" smtClean="0">
                <a:latin typeface="Calibri" pitchFamily="34" charset="0"/>
              </a:rPr>
              <a:t>&amp; Vendors (ext.)</a:t>
            </a:r>
            <a:endParaRPr lang="en-US" sz="1500" b="1" dirty="0">
              <a:latin typeface="Calibri" pitchFamily="34" charset="0"/>
            </a:endParaRPr>
          </a:p>
        </p:txBody>
      </p:sp>
      <p:sp>
        <p:nvSpPr>
          <p:cNvPr id="422926" name="Rectangle 14"/>
          <p:cNvSpPr>
            <a:spLocks noChangeArrowheads="1"/>
          </p:cNvSpPr>
          <p:nvPr/>
        </p:nvSpPr>
        <p:spPr bwMode="auto">
          <a:xfrm>
            <a:off x="6580188" y="2249884"/>
            <a:ext cx="2271712"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a:t>
            </a:r>
            <a:r>
              <a:rPr lang="en-US" sz="1500" b="1" dirty="0" smtClean="0">
                <a:latin typeface="Calibri" pitchFamily="34" charset="0"/>
              </a:rPr>
              <a:t>Client / Output </a:t>
            </a:r>
          </a:p>
          <a:p>
            <a:pPr algn="ctr">
              <a:lnSpc>
                <a:spcPts val="1500"/>
              </a:lnSpc>
            </a:pPr>
            <a:r>
              <a:rPr lang="en-US" sz="1500" b="1" dirty="0" smtClean="0">
                <a:latin typeface="Calibri" pitchFamily="34" charset="0"/>
              </a:rPr>
              <a:t>Users / Customers</a:t>
            </a:r>
            <a:endParaRPr lang="en-US" sz="1500" b="1" dirty="0">
              <a:latin typeface="Calibri" pitchFamily="34" charset="0"/>
            </a:endParaRPr>
          </a:p>
        </p:txBody>
      </p:sp>
      <p:sp>
        <p:nvSpPr>
          <p:cNvPr id="422927" name="Rectangle 15"/>
          <p:cNvSpPr>
            <a:spLocks noChangeArrowheads="1"/>
          </p:cNvSpPr>
          <p:nvPr/>
        </p:nvSpPr>
        <p:spPr bwMode="auto">
          <a:xfrm>
            <a:off x="6591300" y="4895670"/>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smtClean="0">
                <a:latin typeface="Calibri" pitchFamily="34" charset="0"/>
              </a:rPr>
              <a:t>Project Financers (ext.)</a:t>
            </a:r>
            <a:endParaRPr lang="en-US" sz="1500" b="1" dirty="0">
              <a:latin typeface="Calibri" pitchFamily="34" charset="0"/>
            </a:endParaRPr>
          </a:p>
        </p:txBody>
      </p:sp>
      <p:sp>
        <p:nvSpPr>
          <p:cNvPr id="422928" name="Rectangle 16"/>
          <p:cNvSpPr>
            <a:spLocks noChangeArrowheads="1"/>
          </p:cNvSpPr>
          <p:nvPr/>
        </p:nvSpPr>
        <p:spPr bwMode="auto">
          <a:xfrm>
            <a:off x="6591300" y="4234223"/>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a:t>
            </a:r>
            <a:r>
              <a:rPr lang="en-US" sz="1500" b="1" dirty="0" smtClean="0">
                <a:latin typeface="Calibri" pitchFamily="34" charset="0"/>
              </a:rPr>
              <a:t>Advisors </a:t>
            </a:r>
          </a:p>
          <a:p>
            <a:pPr algn="ctr">
              <a:lnSpc>
                <a:spcPts val="1500"/>
              </a:lnSpc>
            </a:pPr>
            <a:r>
              <a:rPr lang="en-US" sz="1500" b="1" dirty="0" smtClean="0">
                <a:latin typeface="Calibri" pitchFamily="34" charset="0"/>
              </a:rPr>
              <a:t>and Consultants</a:t>
            </a:r>
            <a:endParaRPr lang="en-US" sz="1500" b="1" dirty="0">
              <a:latin typeface="Calibri" pitchFamily="34" charset="0"/>
            </a:endParaRPr>
          </a:p>
        </p:txBody>
      </p:sp>
      <p:sp>
        <p:nvSpPr>
          <p:cNvPr id="422929" name="Rectangle 17"/>
          <p:cNvSpPr>
            <a:spLocks noChangeArrowheads="1"/>
          </p:cNvSpPr>
          <p:nvPr/>
        </p:nvSpPr>
        <p:spPr bwMode="auto">
          <a:xfrm>
            <a:off x="6591300" y="5557117"/>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Local, </a:t>
            </a:r>
            <a:r>
              <a:rPr lang="en-US" sz="1500" b="1" dirty="0" smtClean="0">
                <a:latin typeface="Calibri" pitchFamily="34" charset="0"/>
              </a:rPr>
              <a:t>State </a:t>
            </a:r>
            <a:r>
              <a:rPr lang="en-US" sz="1500" b="1" dirty="0">
                <a:latin typeface="Calibri" pitchFamily="34" charset="0"/>
              </a:rPr>
              <a:t>and </a:t>
            </a:r>
            <a:r>
              <a:rPr lang="en-US" sz="1500" b="1" dirty="0" smtClean="0">
                <a:latin typeface="Calibri" pitchFamily="34" charset="0"/>
              </a:rPr>
              <a:t>Federal </a:t>
            </a:r>
            <a:endParaRPr lang="en-US" sz="1500" b="1" dirty="0">
              <a:latin typeface="Calibri" pitchFamily="34" charset="0"/>
            </a:endParaRPr>
          </a:p>
          <a:p>
            <a:pPr algn="ctr">
              <a:lnSpc>
                <a:spcPts val="1500"/>
              </a:lnSpc>
            </a:pPr>
            <a:r>
              <a:rPr lang="en-US" sz="1500" b="1" dirty="0" smtClean="0">
                <a:latin typeface="Calibri" pitchFamily="34" charset="0"/>
              </a:rPr>
              <a:t>Government Entities</a:t>
            </a:r>
            <a:endParaRPr lang="en-US" sz="1500" b="1" dirty="0">
              <a:latin typeface="Calibri" pitchFamily="34" charset="0"/>
            </a:endParaRPr>
          </a:p>
        </p:txBody>
      </p:sp>
      <p:sp>
        <p:nvSpPr>
          <p:cNvPr id="422932" name="AutoShape 20"/>
          <p:cNvSpPr>
            <a:spLocks noChangeArrowheads="1"/>
          </p:cNvSpPr>
          <p:nvPr/>
        </p:nvSpPr>
        <p:spPr bwMode="auto">
          <a:xfrm>
            <a:off x="3187700" y="1503363"/>
            <a:ext cx="660400" cy="11811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5BD793">
                  <a:gamma/>
                  <a:shade val="46275"/>
                  <a:invGamma/>
                </a:srgbClr>
              </a:gs>
              <a:gs pos="50000">
                <a:srgbClr val="5BD793"/>
              </a:gs>
              <a:gs pos="100000">
                <a:srgbClr val="5BD793">
                  <a:gamma/>
                  <a:shade val="46275"/>
                  <a:invGamma/>
                </a:srgbClr>
              </a:gs>
            </a:gsLst>
            <a:lin ang="5400000" scaled="1"/>
          </a:gradFill>
          <a:ln w="12700">
            <a:solidFill>
              <a:schemeClr val="bg1"/>
            </a:solidFill>
            <a:miter lim="800000"/>
            <a:headEnd/>
            <a:tailEnd/>
          </a:ln>
          <a:effectLst/>
        </p:spPr>
        <p:txBody>
          <a:bodyPr wrap="none" anchor="ctr"/>
          <a:lstStyle/>
          <a:p>
            <a:endParaRPr lang="en-US"/>
          </a:p>
        </p:txBody>
      </p:sp>
      <p:sp>
        <p:nvSpPr>
          <p:cNvPr id="422935" name="Rectangle 23"/>
          <p:cNvSpPr>
            <a:spLocks noChangeArrowheads="1"/>
          </p:cNvSpPr>
          <p:nvPr/>
        </p:nvSpPr>
        <p:spPr bwMode="auto">
          <a:xfrm>
            <a:off x="4044950" y="4240681"/>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Chief Project Officer / </a:t>
            </a:r>
          </a:p>
          <a:p>
            <a:pPr algn="ctr">
              <a:lnSpc>
                <a:spcPts val="1500"/>
              </a:lnSpc>
            </a:pPr>
            <a:r>
              <a:rPr lang="en-US" sz="1500" b="1" dirty="0" smtClean="0">
                <a:latin typeface="Calibri" pitchFamily="34" charset="0"/>
              </a:rPr>
              <a:t>Program </a:t>
            </a:r>
            <a:r>
              <a:rPr lang="en-US" sz="1500" b="1" dirty="0">
                <a:latin typeface="Calibri" pitchFamily="34" charset="0"/>
              </a:rPr>
              <a:t>Manager</a:t>
            </a:r>
          </a:p>
        </p:txBody>
      </p:sp>
      <p:sp>
        <p:nvSpPr>
          <p:cNvPr id="422937" name="Rectangle 25"/>
          <p:cNvSpPr>
            <a:spLocks noChangeArrowheads="1"/>
          </p:cNvSpPr>
          <p:nvPr/>
        </p:nvSpPr>
        <p:spPr bwMode="auto">
          <a:xfrm>
            <a:off x="6580188" y="3572776"/>
            <a:ext cx="2271712"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Contractors </a:t>
            </a:r>
            <a:r>
              <a:rPr lang="en-US" sz="1500" b="1" dirty="0" smtClean="0">
                <a:latin typeface="Calibri" pitchFamily="34" charset="0"/>
              </a:rPr>
              <a:t>&amp; </a:t>
            </a:r>
            <a:endParaRPr lang="en-US" sz="1500" b="1" dirty="0">
              <a:latin typeface="Calibri" pitchFamily="34" charset="0"/>
            </a:endParaRPr>
          </a:p>
          <a:p>
            <a:pPr algn="ctr">
              <a:lnSpc>
                <a:spcPts val="1500"/>
              </a:lnSpc>
            </a:pPr>
            <a:r>
              <a:rPr lang="en-US" sz="1500" b="1" dirty="0" smtClean="0">
                <a:latin typeface="Calibri" pitchFamily="34" charset="0"/>
              </a:rPr>
              <a:t>Subcontractors</a:t>
            </a:r>
            <a:endParaRPr lang="en-US" sz="1500" b="1" dirty="0">
              <a:latin typeface="Calibri" pitchFamily="34" charset="0"/>
            </a:endParaRPr>
          </a:p>
        </p:txBody>
      </p:sp>
      <p:sp>
        <p:nvSpPr>
          <p:cNvPr id="422938" name="Rectangle 26"/>
          <p:cNvSpPr>
            <a:spLocks noChangeArrowheads="1"/>
          </p:cNvSpPr>
          <p:nvPr/>
        </p:nvSpPr>
        <p:spPr bwMode="auto">
          <a:xfrm>
            <a:off x="6567488" y="1588438"/>
            <a:ext cx="2271712"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Partners</a:t>
            </a:r>
          </a:p>
        </p:txBody>
      </p:sp>
      <p:sp>
        <p:nvSpPr>
          <p:cNvPr id="25" name="Rectangle 9"/>
          <p:cNvSpPr>
            <a:spLocks noChangeArrowheads="1"/>
          </p:cNvSpPr>
          <p:nvPr/>
        </p:nvSpPr>
        <p:spPr bwMode="auto">
          <a:xfrm>
            <a:off x="4044950" y="2917789"/>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a:t>
            </a:r>
            <a:r>
              <a:rPr lang="en-US" sz="1500" b="1" dirty="0" smtClean="0">
                <a:latin typeface="Calibri" pitchFamily="34" charset="0"/>
              </a:rPr>
              <a:t>Board / </a:t>
            </a:r>
          </a:p>
          <a:p>
            <a:pPr algn="ctr">
              <a:lnSpc>
                <a:spcPts val="1500"/>
              </a:lnSpc>
            </a:pPr>
            <a:r>
              <a:rPr lang="en-US" sz="1500" b="1" dirty="0" smtClean="0">
                <a:latin typeface="Calibri" pitchFamily="34" charset="0"/>
              </a:rPr>
              <a:t>Steering Committee </a:t>
            </a:r>
            <a:endParaRPr lang="en-US" sz="1500" b="1" dirty="0">
              <a:latin typeface="Calibri" pitchFamily="34" charset="0"/>
            </a:endParaRPr>
          </a:p>
        </p:txBody>
      </p:sp>
      <p:sp>
        <p:nvSpPr>
          <p:cNvPr id="27" name="Rounded Rectangle 26"/>
          <p:cNvSpPr/>
          <p:nvPr/>
        </p:nvSpPr>
        <p:spPr>
          <a:xfrm>
            <a:off x="195104" y="3429000"/>
            <a:ext cx="2926080" cy="2743200"/>
          </a:xfrm>
          <a:prstGeom prst="roundRect">
            <a:avLst/>
          </a:prstGeom>
          <a:solidFill>
            <a:srgbClr val="19393B"/>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bg1"/>
                </a:solidFill>
                <a:latin typeface="Calibri" pitchFamily="34" charset="0"/>
              </a:rPr>
              <a:t>Cleland/Ireland provide a fairly</a:t>
            </a:r>
          </a:p>
          <a:p>
            <a:r>
              <a:rPr lang="en-US" sz="1400" b="1" dirty="0" smtClean="0">
                <a:solidFill>
                  <a:schemeClr val="bg1"/>
                </a:solidFill>
                <a:latin typeface="Calibri" pitchFamily="34" charset="0"/>
              </a:rPr>
              <a:t>comprehensive listing of a pro-</a:t>
            </a:r>
          </a:p>
          <a:p>
            <a:r>
              <a:rPr lang="en-US" sz="1400" b="1" dirty="0" err="1" smtClean="0">
                <a:solidFill>
                  <a:schemeClr val="bg1"/>
                </a:solidFill>
                <a:latin typeface="Calibri" pitchFamily="34" charset="0"/>
              </a:rPr>
              <a:t>ject’s</a:t>
            </a:r>
            <a:r>
              <a:rPr lang="en-US" sz="1400" b="1" dirty="0" smtClean="0">
                <a:solidFill>
                  <a:schemeClr val="bg1"/>
                </a:solidFill>
                <a:latin typeface="Calibri" pitchFamily="34" charset="0"/>
              </a:rPr>
              <a:t> “primary” and “secondary” </a:t>
            </a:r>
          </a:p>
          <a:p>
            <a:r>
              <a:rPr lang="en-US" sz="1400" b="1" dirty="0" smtClean="0">
                <a:solidFill>
                  <a:schemeClr val="bg1"/>
                </a:solidFill>
                <a:latin typeface="Calibri" pitchFamily="34" charset="0"/>
              </a:rPr>
              <a:t>Stakeholders, whereby primary stakeholders can be internal or external to the project-</a:t>
            </a:r>
            <a:r>
              <a:rPr lang="en-US" sz="1400" b="1" dirty="0" err="1" smtClean="0">
                <a:solidFill>
                  <a:schemeClr val="bg1"/>
                </a:solidFill>
                <a:latin typeface="Calibri" pitchFamily="34" charset="0"/>
              </a:rPr>
              <a:t>impleme</a:t>
            </a:r>
            <a:r>
              <a:rPr lang="en-US" sz="1400" b="1" dirty="0" smtClean="0">
                <a:solidFill>
                  <a:schemeClr val="bg1"/>
                </a:solidFill>
                <a:latin typeface="Calibri" pitchFamily="34" charset="0"/>
              </a:rPr>
              <a:t>-</a:t>
            </a:r>
            <a:r>
              <a:rPr lang="en-US" sz="1400" b="1" dirty="0" err="1" smtClean="0">
                <a:solidFill>
                  <a:schemeClr val="bg1"/>
                </a:solidFill>
                <a:latin typeface="Calibri" pitchFamily="34" charset="0"/>
              </a:rPr>
              <a:t>menting</a:t>
            </a:r>
            <a:r>
              <a:rPr lang="en-US" sz="1400" b="1" dirty="0" smtClean="0">
                <a:solidFill>
                  <a:schemeClr val="bg1"/>
                </a:solidFill>
                <a:latin typeface="Calibri" pitchFamily="34" charset="0"/>
              </a:rPr>
              <a:t> entity. </a:t>
            </a:r>
          </a:p>
          <a:p>
            <a:endParaRPr lang="en-US" sz="1400" b="1" dirty="0" smtClean="0">
              <a:solidFill>
                <a:schemeClr val="bg1"/>
              </a:solidFill>
              <a:latin typeface="Calibri" pitchFamily="34" charset="0"/>
            </a:endParaRPr>
          </a:p>
          <a:p>
            <a:r>
              <a:rPr lang="en-US" sz="1400" b="1" dirty="0" smtClean="0">
                <a:solidFill>
                  <a:schemeClr val="bg1"/>
                </a:solidFill>
                <a:latin typeface="Calibri" pitchFamily="34" charset="0"/>
              </a:rPr>
              <a:t>Managing all these stakeholders </a:t>
            </a:r>
          </a:p>
          <a:p>
            <a:r>
              <a:rPr lang="en-US" sz="1400" b="1" dirty="0" smtClean="0">
                <a:solidFill>
                  <a:schemeClr val="bg1"/>
                </a:solidFill>
                <a:latin typeface="Calibri" pitchFamily="34" charset="0"/>
              </a:rPr>
              <a:t>Is challenging but “routine” for </a:t>
            </a:r>
          </a:p>
          <a:p>
            <a:r>
              <a:rPr lang="en-US" sz="1400" b="1" dirty="0" smtClean="0">
                <a:solidFill>
                  <a:schemeClr val="bg1"/>
                </a:solidFill>
                <a:latin typeface="Calibri" pitchFamily="34" charset="0"/>
              </a:rPr>
              <a:t>the project manager and project </a:t>
            </a:r>
          </a:p>
          <a:p>
            <a:r>
              <a:rPr lang="en-US" sz="1400" b="1" dirty="0" smtClean="0">
                <a:solidFill>
                  <a:schemeClr val="bg1"/>
                </a:solidFill>
                <a:latin typeface="Calibri" pitchFamily="34" charset="0"/>
              </a:rPr>
              <a:t>team.</a:t>
            </a:r>
            <a:endParaRPr lang="en-US" sz="1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2000"/>
                                        <p:tgtEl>
                                          <p:spTgt spid="2"/>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dissolve">
                                      <p:cBhvr>
                                        <p:cTn id="11" dur="2000"/>
                                        <p:tgtEl>
                                          <p:spTgt spid="27"/>
                                        </p:tgtEl>
                                      </p:cBhvr>
                                    </p:animEffect>
                                  </p:childTnLst>
                                </p:cTn>
                              </p:par>
                            </p:childTnLst>
                          </p:cTn>
                        </p:par>
                        <p:par>
                          <p:cTn id="12" fill="hold">
                            <p:stCondLst>
                              <p:cond delay="4000"/>
                            </p:stCondLst>
                            <p:childTnLst>
                              <p:par>
                                <p:cTn id="13" presetID="17" presetClass="entr" presetSubtype="8" fill="hold" grpId="0" nodeType="afterEffect">
                                  <p:stCondLst>
                                    <p:cond delay="0"/>
                                  </p:stCondLst>
                                  <p:childTnLst>
                                    <p:set>
                                      <p:cBhvr>
                                        <p:cTn id="14" dur="1" fill="hold">
                                          <p:stCondLst>
                                            <p:cond delay="0"/>
                                          </p:stCondLst>
                                        </p:cTn>
                                        <p:tgtEl>
                                          <p:spTgt spid="422932"/>
                                        </p:tgtEl>
                                        <p:attrNameLst>
                                          <p:attrName>style.visibility</p:attrName>
                                        </p:attrNameLst>
                                      </p:cBhvr>
                                      <p:to>
                                        <p:strVal val="visible"/>
                                      </p:to>
                                    </p:set>
                                    <p:anim calcmode="lin" valueType="num">
                                      <p:cBhvr>
                                        <p:cTn id="15" dur="1000" fill="hold"/>
                                        <p:tgtEl>
                                          <p:spTgt spid="422932"/>
                                        </p:tgtEl>
                                        <p:attrNameLst>
                                          <p:attrName>ppt_x</p:attrName>
                                        </p:attrNameLst>
                                      </p:cBhvr>
                                      <p:tavLst>
                                        <p:tav tm="0">
                                          <p:val>
                                            <p:strVal val="#ppt_x-#ppt_w/2"/>
                                          </p:val>
                                        </p:tav>
                                        <p:tav tm="100000">
                                          <p:val>
                                            <p:strVal val="#ppt_x"/>
                                          </p:val>
                                        </p:tav>
                                      </p:tavLst>
                                    </p:anim>
                                    <p:anim calcmode="lin" valueType="num">
                                      <p:cBhvr>
                                        <p:cTn id="16" dur="1000" fill="hold"/>
                                        <p:tgtEl>
                                          <p:spTgt spid="422932"/>
                                        </p:tgtEl>
                                        <p:attrNameLst>
                                          <p:attrName>ppt_y</p:attrName>
                                        </p:attrNameLst>
                                      </p:cBhvr>
                                      <p:tavLst>
                                        <p:tav tm="0">
                                          <p:val>
                                            <p:strVal val="#ppt_y"/>
                                          </p:val>
                                        </p:tav>
                                        <p:tav tm="100000">
                                          <p:val>
                                            <p:strVal val="#ppt_y"/>
                                          </p:val>
                                        </p:tav>
                                      </p:tavLst>
                                    </p:anim>
                                    <p:anim calcmode="lin" valueType="num">
                                      <p:cBhvr>
                                        <p:cTn id="17" dur="1000" fill="hold"/>
                                        <p:tgtEl>
                                          <p:spTgt spid="422932"/>
                                        </p:tgtEl>
                                        <p:attrNameLst>
                                          <p:attrName>ppt_w</p:attrName>
                                        </p:attrNameLst>
                                      </p:cBhvr>
                                      <p:tavLst>
                                        <p:tav tm="0">
                                          <p:val>
                                            <p:fltVal val="0"/>
                                          </p:val>
                                        </p:tav>
                                        <p:tav tm="100000">
                                          <p:val>
                                            <p:strVal val="#ppt_w"/>
                                          </p:val>
                                        </p:tav>
                                      </p:tavLst>
                                    </p:anim>
                                    <p:anim calcmode="lin" valueType="num">
                                      <p:cBhvr>
                                        <p:cTn id="18" dur="1000" fill="hold"/>
                                        <p:tgtEl>
                                          <p:spTgt spid="422932"/>
                                        </p:tgtEl>
                                        <p:attrNameLst>
                                          <p:attrName>ppt_h</p:attrName>
                                        </p:attrNameLst>
                                      </p:cBhvr>
                                      <p:tavLst>
                                        <p:tav tm="0">
                                          <p:val>
                                            <p:strVal val="#ppt_h"/>
                                          </p:val>
                                        </p:tav>
                                        <p:tav tm="100000">
                                          <p:val>
                                            <p:strVal val="#ppt_h"/>
                                          </p:val>
                                        </p:tav>
                                      </p:tavLst>
                                    </p:anim>
                                  </p:childTnLst>
                                </p:cTn>
                              </p:par>
                            </p:childTnLst>
                          </p:cTn>
                        </p:par>
                        <p:par>
                          <p:cTn id="19" fill="hold">
                            <p:stCondLst>
                              <p:cond delay="5000"/>
                            </p:stCondLst>
                            <p:childTnLst>
                              <p:par>
                                <p:cTn id="20" presetID="9" presetClass="entr" presetSubtype="0" fill="hold" grpId="0" nodeType="afterEffect">
                                  <p:stCondLst>
                                    <p:cond delay="0"/>
                                  </p:stCondLst>
                                  <p:childTnLst>
                                    <p:set>
                                      <p:cBhvr>
                                        <p:cTn id="21" dur="1" fill="hold">
                                          <p:stCondLst>
                                            <p:cond delay="0"/>
                                          </p:stCondLst>
                                        </p:cTn>
                                        <p:tgtEl>
                                          <p:spTgt spid="422914"/>
                                        </p:tgtEl>
                                        <p:attrNameLst>
                                          <p:attrName>style.visibility</p:attrName>
                                        </p:attrNameLst>
                                      </p:cBhvr>
                                      <p:to>
                                        <p:strVal val="visible"/>
                                      </p:to>
                                    </p:set>
                                    <p:animEffect transition="in" filter="dissolve">
                                      <p:cBhvr>
                                        <p:cTn id="22" dur="3000"/>
                                        <p:tgtEl>
                                          <p:spTgt spid="422914"/>
                                        </p:tgtEl>
                                      </p:cBhvr>
                                    </p:animEffect>
                                  </p:childTnLst>
                                </p:cTn>
                              </p:par>
                            </p:childTnLst>
                          </p:cTn>
                        </p:par>
                        <p:par>
                          <p:cTn id="23" fill="hold">
                            <p:stCondLst>
                              <p:cond delay="8000"/>
                            </p:stCondLst>
                            <p:childTnLst>
                              <p:par>
                                <p:cTn id="24" presetID="9" presetClass="entr" presetSubtype="0" fill="hold" grpId="0" nodeType="afterEffect">
                                  <p:stCondLst>
                                    <p:cond delay="0"/>
                                  </p:stCondLst>
                                  <p:childTnLst>
                                    <p:set>
                                      <p:cBhvr>
                                        <p:cTn id="25" dur="1" fill="hold">
                                          <p:stCondLst>
                                            <p:cond delay="0"/>
                                          </p:stCondLst>
                                        </p:cTn>
                                        <p:tgtEl>
                                          <p:spTgt spid="422920"/>
                                        </p:tgtEl>
                                        <p:attrNameLst>
                                          <p:attrName>style.visibility</p:attrName>
                                        </p:attrNameLst>
                                      </p:cBhvr>
                                      <p:to>
                                        <p:strVal val="visible"/>
                                      </p:to>
                                    </p:set>
                                    <p:animEffect transition="in" filter="dissolve">
                                      <p:cBhvr>
                                        <p:cTn id="26" dur="2000"/>
                                        <p:tgtEl>
                                          <p:spTgt spid="422920"/>
                                        </p:tgtEl>
                                      </p:cBhvr>
                                    </p:animEffect>
                                  </p:childTnLst>
                                </p:cTn>
                              </p:par>
                            </p:childTnLst>
                          </p:cTn>
                        </p:par>
                        <p:par>
                          <p:cTn id="27" fill="hold">
                            <p:stCondLst>
                              <p:cond delay="10000"/>
                            </p:stCondLst>
                            <p:childTnLst>
                              <p:par>
                                <p:cTn id="28" presetID="9" presetClass="entr" presetSubtype="0" fill="hold" grpId="0" nodeType="afterEffect">
                                  <p:stCondLst>
                                    <p:cond delay="0"/>
                                  </p:stCondLst>
                                  <p:childTnLst>
                                    <p:set>
                                      <p:cBhvr>
                                        <p:cTn id="29" dur="1" fill="hold">
                                          <p:stCondLst>
                                            <p:cond delay="0"/>
                                          </p:stCondLst>
                                        </p:cTn>
                                        <p:tgtEl>
                                          <p:spTgt spid="422918"/>
                                        </p:tgtEl>
                                        <p:attrNameLst>
                                          <p:attrName>style.visibility</p:attrName>
                                        </p:attrNameLst>
                                      </p:cBhvr>
                                      <p:to>
                                        <p:strVal val="visible"/>
                                      </p:to>
                                    </p:set>
                                    <p:animEffect transition="in" filter="dissolve">
                                      <p:cBhvr>
                                        <p:cTn id="30" dur="2000"/>
                                        <p:tgtEl>
                                          <p:spTgt spid="422918"/>
                                        </p:tgtEl>
                                      </p:cBhvr>
                                    </p:animEffect>
                                  </p:childTnLst>
                                </p:cTn>
                              </p:par>
                            </p:childTnLst>
                          </p:cTn>
                        </p:par>
                        <p:par>
                          <p:cTn id="31" fill="hold">
                            <p:stCondLst>
                              <p:cond delay="12000"/>
                            </p:stCondLst>
                            <p:childTnLst>
                              <p:par>
                                <p:cTn id="32" presetID="9" presetClass="entr" presetSubtype="0" fill="hold" grpId="0" nodeType="afterEffect">
                                  <p:stCondLst>
                                    <p:cond delay="0"/>
                                  </p:stCondLst>
                                  <p:childTnLst>
                                    <p:set>
                                      <p:cBhvr>
                                        <p:cTn id="33" dur="1" fill="hold">
                                          <p:stCondLst>
                                            <p:cond delay="0"/>
                                          </p:stCondLst>
                                        </p:cTn>
                                        <p:tgtEl>
                                          <p:spTgt spid="422921"/>
                                        </p:tgtEl>
                                        <p:attrNameLst>
                                          <p:attrName>style.visibility</p:attrName>
                                        </p:attrNameLst>
                                      </p:cBhvr>
                                      <p:to>
                                        <p:strVal val="visible"/>
                                      </p:to>
                                    </p:set>
                                    <p:animEffect transition="in" filter="dissolve">
                                      <p:cBhvr>
                                        <p:cTn id="34" dur="2000"/>
                                        <p:tgtEl>
                                          <p:spTgt spid="422921"/>
                                        </p:tgtEl>
                                      </p:cBhvr>
                                    </p:animEffect>
                                  </p:childTnLst>
                                </p:cTn>
                              </p:par>
                            </p:childTnLst>
                          </p:cTn>
                        </p:par>
                        <p:par>
                          <p:cTn id="35" fill="hold">
                            <p:stCondLst>
                              <p:cond delay="14000"/>
                            </p:stCondLst>
                            <p:childTnLst>
                              <p:par>
                                <p:cTn id="36" presetID="9"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dissolve">
                                      <p:cBhvr>
                                        <p:cTn id="38" dur="2000"/>
                                        <p:tgtEl>
                                          <p:spTgt spid="25"/>
                                        </p:tgtEl>
                                      </p:cBhvr>
                                    </p:animEffect>
                                  </p:childTnLst>
                                </p:cTn>
                              </p:par>
                            </p:childTnLst>
                          </p:cTn>
                        </p:par>
                        <p:par>
                          <p:cTn id="39" fill="hold">
                            <p:stCondLst>
                              <p:cond delay="16000"/>
                            </p:stCondLst>
                            <p:childTnLst>
                              <p:par>
                                <p:cTn id="40" presetID="9" presetClass="entr" presetSubtype="0" fill="hold" grpId="0" nodeType="afterEffect">
                                  <p:stCondLst>
                                    <p:cond delay="0"/>
                                  </p:stCondLst>
                                  <p:childTnLst>
                                    <p:set>
                                      <p:cBhvr>
                                        <p:cTn id="41" dur="1" fill="hold">
                                          <p:stCondLst>
                                            <p:cond delay="0"/>
                                          </p:stCondLst>
                                        </p:cTn>
                                        <p:tgtEl>
                                          <p:spTgt spid="422924"/>
                                        </p:tgtEl>
                                        <p:attrNameLst>
                                          <p:attrName>style.visibility</p:attrName>
                                        </p:attrNameLst>
                                      </p:cBhvr>
                                      <p:to>
                                        <p:strVal val="visible"/>
                                      </p:to>
                                    </p:set>
                                    <p:animEffect transition="in" filter="dissolve">
                                      <p:cBhvr>
                                        <p:cTn id="42" dur="2000"/>
                                        <p:tgtEl>
                                          <p:spTgt spid="422924"/>
                                        </p:tgtEl>
                                      </p:cBhvr>
                                    </p:animEffect>
                                  </p:childTnLst>
                                </p:cTn>
                              </p:par>
                            </p:childTnLst>
                          </p:cTn>
                        </p:par>
                        <p:par>
                          <p:cTn id="43" fill="hold">
                            <p:stCondLst>
                              <p:cond delay="18000"/>
                            </p:stCondLst>
                            <p:childTnLst>
                              <p:par>
                                <p:cTn id="44" presetID="9" presetClass="entr" presetSubtype="0" fill="hold" grpId="0" nodeType="afterEffect">
                                  <p:stCondLst>
                                    <p:cond delay="0"/>
                                  </p:stCondLst>
                                  <p:childTnLst>
                                    <p:set>
                                      <p:cBhvr>
                                        <p:cTn id="45" dur="1" fill="hold">
                                          <p:stCondLst>
                                            <p:cond delay="0"/>
                                          </p:stCondLst>
                                        </p:cTn>
                                        <p:tgtEl>
                                          <p:spTgt spid="422935"/>
                                        </p:tgtEl>
                                        <p:attrNameLst>
                                          <p:attrName>style.visibility</p:attrName>
                                        </p:attrNameLst>
                                      </p:cBhvr>
                                      <p:to>
                                        <p:strVal val="visible"/>
                                      </p:to>
                                    </p:set>
                                    <p:animEffect transition="in" filter="dissolve">
                                      <p:cBhvr>
                                        <p:cTn id="46" dur="2000"/>
                                        <p:tgtEl>
                                          <p:spTgt spid="422935"/>
                                        </p:tgtEl>
                                      </p:cBhvr>
                                    </p:animEffect>
                                  </p:childTnLst>
                                </p:cTn>
                              </p:par>
                            </p:childTnLst>
                          </p:cTn>
                        </p:par>
                        <p:par>
                          <p:cTn id="47" fill="hold">
                            <p:stCondLst>
                              <p:cond delay="20000"/>
                            </p:stCondLst>
                            <p:childTnLst>
                              <p:par>
                                <p:cTn id="48" presetID="9" presetClass="entr" presetSubtype="0" fill="hold" grpId="0" nodeType="afterEffect">
                                  <p:stCondLst>
                                    <p:cond delay="0"/>
                                  </p:stCondLst>
                                  <p:childTnLst>
                                    <p:set>
                                      <p:cBhvr>
                                        <p:cTn id="49" dur="1" fill="hold">
                                          <p:stCondLst>
                                            <p:cond delay="0"/>
                                          </p:stCondLst>
                                        </p:cTn>
                                        <p:tgtEl>
                                          <p:spTgt spid="422919"/>
                                        </p:tgtEl>
                                        <p:attrNameLst>
                                          <p:attrName>style.visibility</p:attrName>
                                        </p:attrNameLst>
                                      </p:cBhvr>
                                      <p:to>
                                        <p:strVal val="visible"/>
                                      </p:to>
                                    </p:set>
                                    <p:animEffect transition="in" filter="dissolve">
                                      <p:cBhvr>
                                        <p:cTn id="50" dur="2000"/>
                                        <p:tgtEl>
                                          <p:spTgt spid="422919"/>
                                        </p:tgtEl>
                                      </p:cBhvr>
                                    </p:animEffect>
                                  </p:childTnLst>
                                </p:cTn>
                              </p:par>
                            </p:childTnLst>
                          </p:cTn>
                        </p:par>
                        <p:par>
                          <p:cTn id="51" fill="hold">
                            <p:stCondLst>
                              <p:cond delay="22000"/>
                            </p:stCondLst>
                            <p:childTnLst>
                              <p:par>
                                <p:cTn id="52" presetID="9" presetClass="entr" presetSubtype="0" fill="hold" grpId="0" nodeType="afterEffect">
                                  <p:stCondLst>
                                    <p:cond delay="0"/>
                                  </p:stCondLst>
                                  <p:childTnLst>
                                    <p:set>
                                      <p:cBhvr>
                                        <p:cTn id="53" dur="1" fill="hold">
                                          <p:stCondLst>
                                            <p:cond delay="0"/>
                                          </p:stCondLst>
                                        </p:cTn>
                                        <p:tgtEl>
                                          <p:spTgt spid="422922"/>
                                        </p:tgtEl>
                                        <p:attrNameLst>
                                          <p:attrName>style.visibility</p:attrName>
                                        </p:attrNameLst>
                                      </p:cBhvr>
                                      <p:to>
                                        <p:strVal val="visible"/>
                                      </p:to>
                                    </p:set>
                                    <p:animEffect transition="in" filter="dissolve">
                                      <p:cBhvr>
                                        <p:cTn id="54" dur="2000"/>
                                        <p:tgtEl>
                                          <p:spTgt spid="422922"/>
                                        </p:tgtEl>
                                      </p:cBhvr>
                                    </p:animEffect>
                                  </p:childTnLst>
                                </p:cTn>
                              </p:par>
                            </p:childTnLst>
                          </p:cTn>
                        </p:par>
                        <p:par>
                          <p:cTn id="55" fill="hold">
                            <p:stCondLst>
                              <p:cond delay="24000"/>
                            </p:stCondLst>
                            <p:childTnLst>
                              <p:par>
                                <p:cTn id="56" presetID="9" presetClass="entr" presetSubtype="0" fill="hold" grpId="0" nodeType="afterEffect">
                                  <p:stCondLst>
                                    <p:cond delay="0"/>
                                  </p:stCondLst>
                                  <p:childTnLst>
                                    <p:set>
                                      <p:cBhvr>
                                        <p:cTn id="57" dur="1" fill="hold">
                                          <p:stCondLst>
                                            <p:cond delay="0"/>
                                          </p:stCondLst>
                                        </p:cTn>
                                        <p:tgtEl>
                                          <p:spTgt spid="422923"/>
                                        </p:tgtEl>
                                        <p:attrNameLst>
                                          <p:attrName>style.visibility</p:attrName>
                                        </p:attrNameLst>
                                      </p:cBhvr>
                                      <p:to>
                                        <p:strVal val="visible"/>
                                      </p:to>
                                    </p:set>
                                    <p:animEffect transition="in" filter="dissolve">
                                      <p:cBhvr>
                                        <p:cTn id="58" dur="2000"/>
                                        <p:tgtEl>
                                          <p:spTgt spid="422923"/>
                                        </p:tgtEl>
                                      </p:cBhvr>
                                    </p:animEffect>
                                  </p:childTnLst>
                                </p:cTn>
                              </p:par>
                            </p:childTnLst>
                          </p:cTn>
                        </p:par>
                        <p:par>
                          <p:cTn id="59" fill="hold">
                            <p:stCondLst>
                              <p:cond delay="26000"/>
                            </p:stCondLst>
                            <p:childTnLst>
                              <p:par>
                                <p:cTn id="60" presetID="9" presetClass="entr" presetSubtype="0" fill="hold" grpId="0" nodeType="afterEffect">
                                  <p:stCondLst>
                                    <p:cond delay="0"/>
                                  </p:stCondLst>
                                  <p:childTnLst>
                                    <p:set>
                                      <p:cBhvr>
                                        <p:cTn id="61" dur="1" fill="hold">
                                          <p:stCondLst>
                                            <p:cond delay="0"/>
                                          </p:stCondLst>
                                        </p:cTn>
                                        <p:tgtEl>
                                          <p:spTgt spid="422938"/>
                                        </p:tgtEl>
                                        <p:attrNameLst>
                                          <p:attrName>style.visibility</p:attrName>
                                        </p:attrNameLst>
                                      </p:cBhvr>
                                      <p:to>
                                        <p:strVal val="visible"/>
                                      </p:to>
                                    </p:set>
                                    <p:animEffect transition="in" filter="dissolve">
                                      <p:cBhvr>
                                        <p:cTn id="62" dur="2000"/>
                                        <p:tgtEl>
                                          <p:spTgt spid="422938"/>
                                        </p:tgtEl>
                                      </p:cBhvr>
                                    </p:animEffect>
                                  </p:childTnLst>
                                </p:cTn>
                              </p:par>
                            </p:childTnLst>
                          </p:cTn>
                        </p:par>
                        <p:par>
                          <p:cTn id="63" fill="hold">
                            <p:stCondLst>
                              <p:cond delay="28000"/>
                            </p:stCondLst>
                            <p:childTnLst>
                              <p:par>
                                <p:cTn id="64" presetID="9" presetClass="entr" presetSubtype="0" fill="hold" grpId="0" nodeType="afterEffect">
                                  <p:stCondLst>
                                    <p:cond delay="0"/>
                                  </p:stCondLst>
                                  <p:childTnLst>
                                    <p:set>
                                      <p:cBhvr>
                                        <p:cTn id="65" dur="1" fill="hold">
                                          <p:stCondLst>
                                            <p:cond delay="0"/>
                                          </p:stCondLst>
                                        </p:cTn>
                                        <p:tgtEl>
                                          <p:spTgt spid="422926"/>
                                        </p:tgtEl>
                                        <p:attrNameLst>
                                          <p:attrName>style.visibility</p:attrName>
                                        </p:attrNameLst>
                                      </p:cBhvr>
                                      <p:to>
                                        <p:strVal val="visible"/>
                                      </p:to>
                                    </p:set>
                                    <p:animEffect transition="in" filter="dissolve">
                                      <p:cBhvr>
                                        <p:cTn id="66" dur="2000"/>
                                        <p:tgtEl>
                                          <p:spTgt spid="422926"/>
                                        </p:tgtEl>
                                      </p:cBhvr>
                                    </p:animEffect>
                                  </p:childTnLst>
                                </p:cTn>
                              </p:par>
                            </p:childTnLst>
                          </p:cTn>
                        </p:par>
                        <p:par>
                          <p:cTn id="67" fill="hold">
                            <p:stCondLst>
                              <p:cond delay="30000"/>
                            </p:stCondLst>
                            <p:childTnLst>
                              <p:par>
                                <p:cTn id="68" presetID="9" presetClass="entr" presetSubtype="0" fill="hold" grpId="0" nodeType="afterEffect">
                                  <p:stCondLst>
                                    <p:cond delay="0"/>
                                  </p:stCondLst>
                                  <p:childTnLst>
                                    <p:set>
                                      <p:cBhvr>
                                        <p:cTn id="69" dur="1" fill="hold">
                                          <p:stCondLst>
                                            <p:cond delay="0"/>
                                          </p:stCondLst>
                                        </p:cTn>
                                        <p:tgtEl>
                                          <p:spTgt spid="422925"/>
                                        </p:tgtEl>
                                        <p:attrNameLst>
                                          <p:attrName>style.visibility</p:attrName>
                                        </p:attrNameLst>
                                      </p:cBhvr>
                                      <p:to>
                                        <p:strVal val="visible"/>
                                      </p:to>
                                    </p:set>
                                    <p:animEffect transition="in" filter="dissolve">
                                      <p:cBhvr>
                                        <p:cTn id="70" dur="2000"/>
                                        <p:tgtEl>
                                          <p:spTgt spid="422925"/>
                                        </p:tgtEl>
                                      </p:cBhvr>
                                    </p:animEffect>
                                  </p:childTnLst>
                                </p:cTn>
                              </p:par>
                            </p:childTnLst>
                          </p:cTn>
                        </p:par>
                        <p:par>
                          <p:cTn id="71" fill="hold">
                            <p:stCondLst>
                              <p:cond delay="32000"/>
                            </p:stCondLst>
                            <p:childTnLst>
                              <p:par>
                                <p:cTn id="72" presetID="9" presetClass="entr" presetSubtype="0" fill="hold" grpId="0" nodeType="afterEffect">
                                  <p:stCondLst>
                                    <p:cond delay="0"/>
                                  </p:stCondLst>
                                  <p:childTnLst>
                                    <p:set>
                                      <p:cBhvr>
                                        <p:cTn id="73" dur="1" fill="hold">
                                          <p:stCondLst>
                                            <p:cond delay="0"/>
                                          </p:stCondLst>
                                        </p:cTn>
                                        <p:tgtEl>
                                          <p:spTgt spid="422937"/>
                                        </p:tgtEl>
                                        <p:attrNameLst>
                                          <p:attrName>style.visibility</p:attrName>
                                        </p:attrNameLst>
                                      </p:cBhvr>
                                      <p:to>
                                        <p:strVal val="visible"/>
                                      </p:to>
                                    </p:set>
                                    <p:animEffect transition="in" filter="dissolve">
                                      <p:cBhvr>
                                        <p:cTn id="74" dur="2000"/>
                                        <p:tgtEl>
                                          <p:spTgt spid="422937"/>
                                        </p:tgtEl>
                                      </p:cBhvr>
                                    </p:animEffect>
                                  </p:childTnLst>
                                </p:cTn>
                              </p:par>
                            </p:childTnLst>
                          </p:cTn>
                        </p:par>
                        <p:par>
                          <p:cTn id="75" fill="hold">
                            <p:stCondLst>
                              <p:cond delay="34000"/>
                            </p:stCondLst>
                            <p:childTnLst>
                              <p:par>
                                <p:cTn id="76" presetID="9" presetClass="entr" presetSubtype="0" fill="hold" grpId="0" nodeType="afterEffect">
                                  <p:stCondLst>
                                    <p:cond delay="0"/>
                                  </p:stCondLst>
                                  <p:childTnLst>
                                    <p:set>
                                      <p:cBhvr>
                                        <p:cTn id="77" dur="1" fill="hold">
                                          <p:stCondLst>
                                            <p:cond delay="0"/>
                                          </p:stCondLst>
                                        </p:cTn>
                                        <p:tgtEl>
                                          <p:spTgt spid="422928"/>
                                        </p:tgtEl>
                                        <p:attrNameLst>
                                          <p:attrName>style.visibility</p:attrName>
                                        </p:attrNameLst>
                                      </p:cBhvr>
                                      <p:to>
                                        <p:strVal val="visible"/>
                                      </p:to>
                                    </p:set>
                                    <p:animEffect transition="in" filter="dissolve">
                                      <p:cBhvr>
                                        <p:cTn id="78" dur="2000"/>
                                        <p:tgtEl>
                                          <p:spTgt spid="422928"/>
                                        </p:tgtEl>
                                      </p:cBhvr>
                                    </p:animEffect>
                                  </p:childTnLst>
                                </p:cTn>
                              </p:par>
                            </p:childTnLst>
                          </p:cTn>
                        </p:par>
                        <p:par>
                          <p:cTn id="79" fill="hold">
                            <p:stCondLst>
                              <p:cond delay="36000"/>
                            </p:stCondLst>
                            <p:childTnLst>
                              <p:par>
                                <p:cTn id="80" presetID="9" presetClass="entr" presetSubtype="0" fill="hold" grpId="0" nodeType="afterEffect">
                                  <p:stCondLst>
                                    <p:cond delay="0"/>
                                  </p:stCondLst>
                                  <p:childTnLst>
                                    <p:set>
                                      <p:cBhvr>
                                        <p:cTn id="81" dur="1" fill="hold">
                                          <p:stCondLst>
                                            <p:cond delay="0"/>
                                          </p:stCondLst>
                                        </p:cTn>
                                        <p:tgtEl>
                                          <p:spTgt spid="422927"/>
                                        </p:tgtEl>
                                        <p:attrNameLst>
                                          <p:attrName>style.visibility</p:attrName>
                                        </p:attrNameLst>
                                      </p:cBhvr>
                                      <p:to>
                                        <p:strVal val="visible"/>
                                      </p:to>
                                    </p:set>
                                    <p:animEffect transition="in" filter="dissolve">
                                      <p:cBhvr>
                                        <p:cTn id="82" dur="2000"/>
                                        <p:tgtEl>
                                          <p:spTgt spid="422927"/>
                                        </p:tgtEl>
                                      </p:cBhvr>
                                    </p:animEffect>
                                  </p:childTnLst>
                                </p:cTn>
                              </p:par>
                            </p:childTnLst>
                          </p:cTn>
                        </p:par>
                        <p:par>
                          <p:cTn id="83" fill="hold">
                            <p:stCondLst>
                              <p:cond delay="38000"/>
                            </p:stCondLst>
                            <p:childTnLst>
                              <p:par>
                                <p:cTn id="84" presetID="9" presetClass="entr" presetSubtype="0" fill="hold" grpId="0" nodeType="afterEffect">
                                  <p:stCondLst>
                                    <p:cond delay="0"/>
                                  </p:stCondLst>
                                  <p:childTnLst>
                                    <p:set>
                                      <p:cBhvr>
                                        <p:cTn id="85" dur="1" fill="hold">
                                          <p:stCondLst>
                                            <p:cond delay="0"/>
                                          </p:stCondLst>
                                        </p:cTn>
                                        <p:tgtEl>
                                          <p:spTgt spid="422929"/>
                                        </p:tgtEl>
                                        <p:attrNameLst>
                                          <p:attrName>style.visibility</p:attrName>
                                        </p:attrNameLst>
                                      </p:cBhvr>
                                      <p:to>
                                        <p:strVal val="visible"/>
                                      </p:to>
                                    </p:set>
                                    <p:animEffect transition="in" filter="dissolve">
                                      <p:cBhvr>
                                        <p:cTn id="86" dur="2000"/>
                                        <p:tgtEl>
                                          <p:spTgt spid="422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4" grpId="0" animBg="1"/>
      <p:bldP spid="422918" grpId="0" animBg="1"/>
      <p:bldP spid="422919" grpId="0" animBg="1"/>
      <p:bldP spid="422920" grpId="0" animBg="1"/>
      <p:bldP spid="422921" grpId="0" animBg="1"/>
      <p:bldP spid="422922" grpId="0" animBg="1"/>
      <p:bldP spid="422923" grpId="0" animBg="1"/>
      <p:bldP spid="422924" grpId="0" animBg="1"/>
      <p:bldP spid="422925" grpId="0" animBg="1"/>
      <p:bldP spid="422926" grpId="0" animBg="1"/>
      <p:bldP spid="422927" grpId="0" animBg="1"/>
      <p:bldP spid="422928" grpId="0" animBg="1"/>
      <p:bldP spid="422929" grpId="0" animBg="1"/>
      <p:bldP spid="422932" grpId="0" animBg="1"/>
      <p:bldP spid="422935" grpId="0" animBg="1"/>
      <p:bldP spid="422937" grpId="0" animBg="1"/>
      <p:bldP spid="422938" grpId="0" animBg="1"/>
      <p:bldP spid="25"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5" name="Rectangle 3"/>
          <p:cNvSpPr>
            <a:spLocks noGrp="1" noChangeArrowheads="1"/>
          </p:cNvSpPr>
          <p:nvPr>
            <p:ph type="title"/>
          </p:nvPr>
        </p:nvSpPr>
        <p:spPr>
          <a:xfrm>
            <a:off x="457200" y="0"/>
            <a:ext cx="8229600" cy="1143000"/>
          </a:xfrm>
          <a:noFill/>
          <a:ln/>
        </p:spPr>
        <p:txBody>
          <a:bodyPr/>
          <a:lstStyle/>
          <a:p>
            <a:r>
              <a:rPr lang="de-DE" sz="2400" dirty="0" smtClean="0"/>
              <a:t>Managing and Engaging Project Stakeholders </a:t>
            </a:r>
            <a:br>
              <a:rPr lang="de-DE" sz="2400" dirty="0" smtClean="0"/>
            </a:br>
            <a:r>
              <a:rPr lang="de-DE" sz="2000" dirty="0" smtClean="0"/>
              <a:t>(Congruity of Interests)</a:t>
            </a:r>
            <a:endParaRPr lang="de-DE" sz="2400" dirty="0"/>
          </a:p>
        </p:txBody>
      </p:sp>
      <p:sp>
        <p:nvSpPr>
          <p:cNvPr id="407554" name="Rectangle 2"/>
          <p:cNvSpPr>
            <a:spLocks noGrp="1" noChangeArrowheads="1"/>
          </p:cNvSpPr>
          <p:nvPr>
            <p:ph idx="1"/>
          </p:nvPr>
        </p:nvSpPr>
        <p:spPr>
          <a:xfrm>
            <a:off x="3198812" y="1138242"/>
            <a:ext cx="5704555" cy="5033958"/>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en-US" sz="2800" b="1" dirty="0" smtClean="0">
                <a:solidFill>
                  <a:schemeClr val="bg1"/>
                </a:solidFill>
                <a:latin typeface="Calibri" pitchFamily="34" charset="0"/>
              </a:rPr>
              <a:t>	Every stakeholder has by </a:t>
            </a:r>
            <a:r>
              <a:rPr lang="en-US" sz="2800" b="1" dirty="0" err="1" smtClean="0">
                <a:solidFill>
                  <a:schemeClr val="bg1"/>
                </a:solidFill>
                <a:latin typeface="Calibri" pitchFamily="34" charset="0"/>
              </a:rPr>
              <a:t>defini-tion</a:t>
            </a:r>
            <a:r>
              <a:rPr lang="en-US" sz="2800" b="1" dirty="0" smtClean="0">
                <a:solidFill>
                  <a:schemeClr val="bg1"/>
                </a:solidFill>
                <a:latin typeface="Calibri" pitchFamily="34" charset="0"/>
              </a:rPr>
              <a:t> some interest - or multiple in-</a:t>
            </a:r>
            <a:r>
              <a:rPr lang="en-US" sz="2800" b="1" dirty="0" err="1" smtClean="0">
                <a:solidFill>
                  <a:schemeClr val="bg1"/>
                </a:solidFill>
                <a:latin typeface="Calibri" pitchFamily="34" charset="0"/>
              </a:rPr>
              <a:t>terests</a:t>
            </a:r>
            <a:r>
              <a:rPr lang="en-US" sz="2800" b="1" dirty="0" smtClean="0">
                <a:solidFill>
                  <a:schemeClr val="bg1"/>
                </a:solidFill>
                <a:latin typeface="Calibri" pitchFamily="34" charset="0"/>
              </a:rPr>
              <a:t> - in a project. </a:t>
            </a:r>
          </a:p>
          <a:p>
            <a:pPr>
              <a:lnSpc>
                <a:spcPts val="3100"/>
              </a:lnSpc>
              <a:spcAft>
                <a:spcPts val="1200"/>
              </a:spcAft>
              <a:buClr>
                <a:schemeClr val="folHlink"/>
              </a:buClr>
              <a:buNone/>
            </a:pPr>
            <a:r>
              <a:rPr lang="en-US" sz="2800" b="1" dirty="0" smtClean="0">
                <a:solidFill>
                  <a:schemeClr val="bg1"/>
                </a:solidFill>
                <a:latin typeface="Calibri" pitchFamily="34" charset="0"/>
              </a:rPr>
              <a:t>	The challenge for project </a:t>
            </a:r>
            <a:r>
              <a:rPr lang="en-US" sz="2800" b="1" dirty="0" err="1" smtClean="0">
                <a:solidFill>
                  <a:schemeClr val="bg1"/>
                </a:solidFill>
                <a:latin typeface="Calibri" pitchFamily="34" charset="0"/>
              </a:rPr>
              <a:t>stakehol-der</a:t>
            </a:r>
            <a:r>
              <a:rPr lang="en-US" sz="2800" b="1" dirty="0" smtClean="0">
                <a:solidFill>
                  <a:schemeClr val="bg1"/>
                </a:solidFill>
                <a:latin typeface="Calibri" pitchFamily="34" charset="0"/>
              </a:rPr>
              <a:t> management and engagement is to comprehensively identify and carefully analyze all these diverse interests and then come up with practical strategies and measures that seek to ensure that these in-</a:t>
            </a:r>
            <a:r>
              <a:rPr lang="en-US" sz="2800" b="1" dirty="0" err="1" smtClean="0">
                <a:solidFill>
                  <a:schemeClr val="bg1"/>
                </a:solidFill>
                <a:latin typeface="Calibri" pitchFamily="34" charset="0"/>
              </a:rPr>
              <a:t>terests</a:t>
            </a:r>
            <a:r>
              <a:rPr lang="en-US" sz="2800" b="1" dirty="0" smtClean="0">
                <a:solidFill>
                  <a:schemeClr val="bg1"/>
                </a:solidFill>
                <a:latin typeface="Calibri" pitchFamily="34" charset="0"/>
              </a:rPr>
              <a:t> are safeguarded (or conflict to the minimum possible extent). </a:t>
            </a:r>
            <a:endParaRPr lang="de-DE" sz="2800" b="1" dirty="0">
              <a:solidFill>
                <a:schemeClr val="bg1"/>
              </a:solidFill>
              <a:latin typeface="Calibri" pitchFamily="34" charset="0"/>
            </a:endParaRPr>
          </a:p>
        </p:txBody>
      </p:sp>
      <p:pic>
        <p:nvPicPr>
          <p:cNvPr id="5" name="Picture 4" descr="Forked-Road.png"/>
          <p:cNvPicPr>
            <a:picLocks noChangeAspect="1"/>
          </p:cNvPicPr>
          <p:nvPr/>
        </p:nvPicPr>
        <p:blipFill>
          <a:blip r:embed="rId3" cstate="print"/>
          <a:stretch>
            <a:fillRect/>
          </a:stretch>
        </p:blipFill>
        <p:spPr>
          <a:xfrm>
            <a:off x="150813" y="1277938"/>
            <a:ext cx="3048000" cy="286702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5"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 </a:t>
            </a:r>
            <a:br>
              <a:rPr lang="de-DE" sz="2400" dirty="0" smtClean="0"/>
            </a:br>
            <a:r>
              <a:rPr lang="de-DE" sz="2000" dirty="0" smtClean="0"/>
              <a:t>(Senior Management)</a:t>
            </a:r>
            <a:endParaRPr lang="de-DE" sz="2400" dirty="0"/>
          </a:p>
        </p:txBody>
      </p:sp>
      <p:sp>
        <p:nvSpPr>
          <p:cNvPr id="407554" name="Rectangle 2"/>
          <p:cNvSpPr>
            <a:spLocks noGrp="1" noChangeArrowheads="1"/>
          </p:cNvSpPr>
          <p:nvPr>
            <p:ph idx="1"/>
          </p:nvPr>
        </p:nvSpPr>
        <p:spPr>
          <a:xfrm>
            <a:off x="3198812" y="1138242"/>
            <a:ext cx="5704555" cy="5033958"/>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en-US" sz="2800" b="1" dirty="0" smtClean="0">
                <a:solidFill>
                  <a:schemeClr val="bg1"/>
                </a:solidFill>
                <a:latin typeface="Calibri" pitchFamily="34" charset="0"/>
              </a:rPr>
              <a:t>	Senior Management is (ultimately) responsible for the organization’s performance and accomplishment of its mission and key goals and objectives. To a large extent this depends on the choice of projects/ programs the organization selects and implements.    </a:t>
            </a:r>
          </a:p>
          <a:p>
            <a:pPr>
              <a:lnSpc>
                <a:spcPts val="3100"/>
              </a:lnSpc>
              <a:spcAft>
                <a:spcPts val="1200"/>
              </a:spcAft>
              <a:buClr>
                <a:schemeClr val="folHlink"/>
              </a:buClr>
              <a:buNone/>
            </a:pPr>
            <a:r>
              <a:rPr lang="de-DE" sz="2800" b="1" dirty="0" smtClean="0">
                <a:solidFill>
                  <a:schemeClr val="bg1"/>
                </a:solidFill>
                <a:latin typeface="Calibri" pitchFamily="34" charset="0"/>
              </a:rPr>
              <a:t>	Without </a:t>
            </a:r>
            <a:r>
              <a:rPr lang="de-DE" sz="2800" b="1" dirty="0">
                <a:solidFill>
                  <a:schemeClr val="bg1"/>
                </a:solidFill>
                <a:latin typeface="Calibri" pitchFamily="34" charset="0"/>
              </a:rPr>
              <a:t>the interest, </a:t>
            </a:r>
            <a:r>
              <a:rPr lang="de-DE" sz="2800" b="1" dirty="0" smtClean="0">
                <a:solidFill>
                  <a:schemeClr val="bg1"/>
                </a:solidFill>
                <a:latin typeface="Calibri" pitchFamily="34" charset="0"/>
              </a:rPr>
              <a:t>encourage-ment and sustained support of </a:t>
            </a:r>
            <a:r>
              <a:rPr lang="de-DE" sz="2800" b="1" dirty="0">
                <a:solidFill>
                  <a:schemeClr val="bg1"/>
                </a:solidFill>
                <a:latin typeface="Calibri" pitchFamily="34" charset="0"/>
              </a:rPr>
              <a:t>senior </a:t>
            </a:r>
            <a:r>
              <a:rPr lang="de-DE" sz="2800" b="1" dirty="0" smtClean="0">
                <a:solidFill>
                  <a:schemeClr val="bg1"/>
                </a:solidFill>
                <a:latin typeface="Calibri" pitchFamily="34" charset="0"/>
              </a:rPr>
              <a:t>management</a:t>
            </a:r>
            <a:r>
              <a:rPr lang="de-DE" sz="2800" b="1" dirty="0">
                <a:solidFill>
                  <a:schemeClr val="bg1"/>
                </a:solidFill>
                <a:latin typeface="Calibri" pitchFamily="34" charset="0"/>
              </a:rPr>
              <a:t>, </a:t>
            </a:r>
            <a:r>
              <a:rPr lang="de-DE" sz="2800" b="1" dirty="0" smtClean="0">
                <a:solidFill>
                  <a:schemeClr val="bg1"/>
                </a:solidFill>
                <a:latin typeface="Calibri" pitchFamily="34" charset="0"/>
              </a:rPr>
              <a:t>projects run a higher risk of failure.  </a:t>
            </a:r>
            <a:endParaRPr lang="de-DE" sz="2800" b="1" dirty="0">
              <a:solidFill>
                <a:schemeClr val="bg1"/>
              </a:solidFill>
              <a:latin typeface="Calibri" pitchFamily="34" charset="0"/>
            </a:endParaRPr>
          </a:p>
        </p:txBody>
      </p:sp>
      <p:sp>
        <p:nvSpPr>
          <p:cNvPr id="5" name="TextBox 4"/>
          <p:cNvSpPr txBox="1"/>
          <p:nvPr/>
        </p:nvSpPr>
        <p:spPr>
          <a:xfrm>
            <a:off x="435518" y="3733860"/>
            <a:ext cx="2763295" cy="2308324"/>
          </a:xfrm>
          <a:prstGeom prst="rect">
            <a:avLst/>
          </a:prstGeom>
          <a:noFill/>
          <a:ln>
            <a:solidFill>
              <a:srgbClr val="FFFF00"/>
            </a:solidFill>
          </a:ln>
        </p:spPr>
        <p:txBody>
          <a:bodyPr wrap="square" rtlCol="0">
            <a:spAutoFit/>
          </a:bodyPr>
          <a:lstStyle/>
          <a:p>
            <a:r>
              <a:rPr lang="en-US" sz="1600" b="1" dirty="0" smtClean="0">
                <a:solidFill>
                  <a:srgbClr val="FFFF99"/>
                </a:solidFill>
                <a:latin typeface="Calibri" pitchFamily="34" charset="0"/>
              </a:rPr>
              <a:t>Senior </a:t>
            </a:r>
            <a:r>
              <a:rPr lang="en-US" sz="1600" b="1" dirty="0" err="1" smtClean="0">
                <a:solidFill>
                  <a:srgbClr val="FFFF99"/>
                </a:solidFill>
                <a:latin typeface="Calibri" pitchFamily="34" charset="0"/>
              </a:rPr>
              <a:t>Mgmt.’s</a:t>
            </a:r>
            <a:r>
              <a:rPr lang="en-US" sz="1600" b="1" dirty="0" smtClean="0">
                <a:solidFill>
                  <a:srgbClr val="FFFF99"/>
                </a:solidFill>
                <a:latin typeface="Calibri" pitchFamily="34" charset="0"/>
              </a:rPr>
              <a:t> interests in shaping project/program port-folios would typically include financial (salary, bonus, perks, job security), material (office facilities and privileges), </a:t>
            </a:r>
            <a:r>
              <a:rPr lang="en-US" sz="1600" b="1" dirty="0" err="1" smtClean="0">
                <a:solidFill>
                  <a:srgbClr val="FFFF99"/>
                </a:solidFill>
                <a:latin typeface="Calibri" pitchFamily="34" charset="0"/>
              </a:rPr>
              <a:t>repu-tational</a:t>
            </a:r>
            <a:r>
              <a:rPr lang="en-US" sz="1600" b="1" dirty="0" smtClean="0">
                <a:solidFill>
                  <a:srgbClr val="FFFF99"/>
                </a:solidFill>
                <a:latin typeface="Calibri" pitchFamily="34" charset="0"/>
              </a:rPr>
              <a:t> (status in/outside the organization) in addition to other interests.  </a:t>
            </a:r>
            <a:endParaRPr lang="en-US" sz="1600" b="1" dirty="0">
              <a:solidFill>
                <a:srgbClr val="FFFF99"/>
              </a:solidFill>
              <a:latin typeface="Calibri" pitchFamily="34" charset="0"/>
            </a:endParaRPr>
          </a:p>
        </p:txBody>
      </p:sp>
      <p:pic>
        <p:nvPicPr>
          <p:cNvPr id="7" name="Picture 6" descr="boss"/>
          <p:cNvPicPr>
            <a:picLocks noChangeAspect="1" noChangeArrowheads="1"/>
          </p:cNvPicPr>
          <p:nvPr/>
        </p:nvPicPr>
        <p:blipFill>
          <a:blip r:embed="rId3" cstate="print"/>
          <a:stretch>
            <a:fillRect/>
          </a:stretch>
        </p:blipFill>
        <p:spPr bwMode="auto">
          <a:xfrm>
            <a:off x="522988" y="1266225"/>
            <a:ext cx="2581275" cy="188595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5"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 </a:t>
            </a:r>
            <a:br>
              <a:rPr lang="de-DE" sz="2400" dirty="0" smtClean="0"/>
            </a:br>
            <a:r>
              <a:rPr lang="de-DE" sz="2000" dirty="0" smtClean="0"/>
              <a:t>(Senior Management)</a:t>
            </a:r>
            <a:endParaRPr lang="de-DE" sz="2400" dirty="0"/>
          </a:p>
        </p:txBody>
      </p:sp>
      <p:sp>
        <p:nvSpPr>
          <p:cNvPr id="407554" name="Rectangle 2"/>
          <p:cNvSpPr>
            <a:spLocks noGrp="1" noChangeArrowheads="1"/>
          </p:cNvSpPr>
          <p:nvPr>
            <p:ph idx="1"/>
          </p:nvPr>
        </p:nvSpPr>
        <p:spPr>
          <a:xfrm>
            <a:off x="3198813" y="1138242"/>
            <a:ext cx="5491162" cy="5033958"/>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en-US" sz="2800" b="1" dirty="0" smtClean="0">
                <a:solidFill>
                  <a:schemeClr val="bg1"/>
                </a:solidFill>
                <a:latin typeface="Calibri" pitchFamily="34" charset="0"/>
              </a:rPr>
              <a:t>	The responsibility lies with S</a:t>
            </a:r>
            <a:r>
              <a:rPr lang="de-DE" sz="2800" b="1" dirty="0" smtClean="0">
                <a:solidFill>
                  <a:schemeClr val="bg1"/>
                </a:solidFill>
                <a:latin typeface="Calibri" pitchFamily="34" charset="0"/>
              </a:rPr>
              <a:t>en-ior Management to create a cul-ture in their organizations which unequivocally recognizes the role and criticality of projects/prog-rams as „mission attainers“. </a:t>
            </a:r>
          </a:p>
          <a:p>
            <a:pPr>
              <a:lnSpc>
                <a:spcPts val="3100"/>
              </a:lnSpc>
              <a:spcAft>
                <a:spcPts val="1200"/>
              </a:spcAft>
              <a:buClr>
                <a:schemeClr val="folHlink"/>
              </a:buClr>
              <a:buNone/>
            </a:pPr>
            <a:r>
              <a:rPr lang="en-US" sz="2800" b="1" dirty="0" smtClean="0">
                <a:solidFill>
                  <a:schemeClr val="bg1"/>
                </a:solidFill>
                <a:latin typeface="Calibri" pitchFamily="34" charset="0"/>
              </a:rPr>
              <a:t>	Senior Management can </a:t>
            </a:r>
            <a:r>
              <a:rPr lang="en-US" sz="2800" b="1" dirty="0" err="1" smtClean="0">
                <a:solidFill>
                  <a:schemeClr val="bg1"/>
                </a:solidFill>
                <a:latin typeface="Calibri" pitchFamily="34" charset="0"/>
              </a:rPr>
              <a:t>facili-tate</a:t>
            </a:r>
            <a:r>
              <a:rPr lang="en-US" sz="2800" b="1" dirty="0" smtClean="0">
                <a:solidFill>
                  <a:schemeClr val="bg1"/>
                </a:solidFill>
                <a:latin typeface="Calibri" pitchFamily="34" charset="0"/>
              </a:rPr>
              <a:t> projects immensely by </a:t>
            </a:r>
            <a:r>
              <a:rPr lang="en-US" sz="2800" b="1" dirty="0" err="1" smtClean="0">
                <a:solidFill>
                  <a:schemeClr val="bg1"/>
                </a:solidFill>
                <a:latin typeface="Calibri" pitchFamily="34" charset="0"/>
              </a:rPr>
              <a:t>creat-ing</a:t>
            </a:r>
            <a:r>
              <a:rPr lang="en-US" sz="2800" b="1" dirty="0" smtClean="0">
                <a:solidFill>
                  <a:schemeClr val="bg1"/>
                </a:solidFill>
                <a:latin typeface="Calibri" pitchFamily="34" charset="0"/>
              </a:rPr>
              <a:t> institutional, technological, informational and process infra-structures supportive of projects /programs in their organizations.</a:t>
            </a:r>
            <a:endParaRPr lang="de-DE" sz="2800" b="1" dirty="0" smtClean="0">
              <a:solidFill>
                <a:schemeClr val="bg1"/>
              </a:solidFill>
              <a:latin typeface="Calibri" pitchFamily="34" charset="0"/>
            </a:endParaRPr>
          </a:p>
        </p:txBody>
      </p:sp>
      <p:sp>
        <p:nvSpPr>
          <p:cNvPr id="5" name="TextBox 4"/>
          <p:cNvSpPr txBox="1"/>
          <p:nvPr/>
        </p:nvSpPr>
        <p:spPr>
          <a:xfrm>
            <a:off x="435518" y="3733860"/>
            <a:ext cx="2763295" cy="2308324"/>
          </a:xfrm>
          <a:prstGeom prst="rect">
            <a:avLst/>
          </a:prstGeom>
          <a:noFill/>
          <a:ln>
            <a:solidFill>
              <a:srgbClr val="FFFF00"/>
            </a:solidFill>
          </a:ln>
        </p:spPr>
        <p:txBody>
          <a:bodyPr wrap="square" rtlCol="0">
            <a:spAutoFit/>
          </a:bodyPr>
          <a:lstStyle/>
          <a:p>
            <a:r>
              <a:rPr lang="en-US" sz="1600" b="1" dirty="0" smtClean="0">
                <a:solidFill>
                  <a:srgbClr val="FFFF99"/>
                </a:solidFill>
                <a:latin typeface="Calibri" pitchFamily="34" charset="0"/>
              </a:rPr>
              <a:t>Senior Management can sometimes be overbearing in its approach to the point where it intervenes excessive-</a:t>
            </a:r>
            <a:r>
              <a:rPr lang="en-US" sz="1600" b="1" dirty="0" err="1" smtClean="0">
                <a:solidFill>
                  <a:srgbClr val="FFFF99"/>
                </a:solidFill>
                <a:latin typeface="Calibri" pitchFamily="34" charset="0"/>
              </a:rPr>
              <a:t>ly</a:t>
            </a:r>
            <a:r>
              <a:rPr lang="en-US" sz="1600" b="1" dirty="0" smtClean="0">
                <a:solidFill>
                  <a:srgbClr val="FFFF99"/>
                </a:solidFill>
                <a:latin typeface="Calibri" pitchFamily="34" charset="0"/>
              </a:rPr>
              <a:t> in a project’s operations and management, possibly causing confusion, uncertain-</a:t>
            </a:r>
            <a:r>
              <a:rPr lang="en-US" sz="1600" b="1" dirty="0" err="1" smtClean="0">
                <a:solidFill>
                  <a:srgbClr val="FFFF99"/>
                </a:solidFill>
                <a:latin typeface="Calibri" pitchFamily="34" charset="0"/>
              </a:rPr>
              <a:t>ty</a:t>
            </a:r>
            <a:r>
              <a:rPr lang="en-US" sz="1600" b="1" dirty="0" smtClean="0">
                <a:solidFill>
                  <a:srgbClr val="FFFF99"/>
                </a:solidFill>
                <a:latin typeface="Calibri" pitchFamily="34" charset="0"/>
              </a:rPr>
              <a:t> and </a:t>
            </a:r>
            <a:r>
              <a:rPr lang="en-US" sz="1600" b="1" dirty="0" err="1" smtClean="0">
                <a:solidFill>
                  <a:srgbClr val="FFFF99"/>
                </a:solidFill>
                <a:latin typeface="Calibri" pitchFamily="34" charset="0"/>
              </a:rPr>
              <a:t>demotivation</a:t>
            </a:r>
            <a:r>
              <a:rPr lang="en-US" sz="1600" b="1" dirty="0" smtClean="0">
                <a:solidFill>
                  <a:srgbClr val="FFFF99"/>
                </a:solidFill>
                <a:latin typeface="Calibri" pitchFamily="34" charset="0"/>
              </a:rPr>
              <a:t>. The </a:t>
            </a:r>
            <a:r>
              <a:rPr lang="en-US" sz="1600" b="1" dirty="0" err="1" smtClean="0">
                <a:solidFill>
                  <a:srgbClr val="FFFF99"/>
                </a:solidFill>
                <a:latin typeface="Calibri" pitchFamily="34" charset="0"/>
              </a:rPr>
              <a:t>fo-cus</a:t>
            </a:r>
            <a:r>
              <a:rPr lang="en-US" sz="1600" b="1" dirty="0" smtClean="0">
                <a:solidFill>
                  <a:srgbClr val="FFFF99"/>
                </a:solidFill>
                <a:latin typeface="Calibri" pitchFamily="34" charset="0"/>
              </a:rPr>
              <a:t> should be on monitoring.</a:t>
            </a:r>
            <a:endParaRPr lang="en-US" sz="1600" b="1" dirty="0">
              <a:solidFill>
                <a:srgbClr val="FFFF99"/>
              </a:solidFill>
              <a:latin typeface="Calibri" pitchFamily="34" charset="0"/>
            </a:endParaRPr>
          </a:p>
        </p:txBody>
      </p:sp>
      <p:pic>
        <p:nvPicPr>
          <p:cNvPr id="7" name="Picture 6" descr="Mission.gif"/>
          <p:cNvPicPr>
            <a:picLocks noChangeAspect="1"/>
          </p:cNvPicPr>
          <p:nvPr/>
        </p:nvPicPr>
        <p:blipFill>
          <a:blip r:embed="rId3" cstate="print"/>
          <a:stretch>
            <a:fillRect/>
          </a:stretch>
        </p:blipFill>
        <p:spPr>
          <a:xfrm>
            <a:off x="295815" y="1144588"/>
            <a:ext cx="3017298" cy="226218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5"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(Senior Management)</a:t>
            </a:r>
            <a:endParaRPr lang="de-DE" sz="2400" dirty="0"/>
          </a:p>
        </p:txBody>
      </p:sp>
      <p:sp>
        <p:nvSpPr>
          <p:cNvPr id="407554" name="Rectangle 2"/>
          <p:cNvSpPr>
            <a:spLocks noGrp="1" noChangeArrowheads="1"/>
          </p:cNvSpPr>
          <p:nvPr>
            <p:ph idx="1"/>
          </p:nvPr>
        </p:nvSpPr>
        <p:spPr>
          <a:xfrm>
            <a:off x="3198812" y="1138242"/>
            <a:ext cx="5791184" cy="5033958"/>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en-US" sz="2800" b="1" dirty="0" smtClean="0">
                <a:solidFill>
                  <a:schemeClr val="bg1"/>
                </a:solidFill>
                <a:latin typeface="Calibri" pitchFamily="34" charset="0"/>
              </a:rPr>
              <a:t>	R</a:t>
            </a:r>
            <a:r>
              <a:rPr lang="de-DE" sz="2800" b="1" dirty="0" smtClean="0">
                <a:solidFill>
                  <a:schemeClr val="bg1"/>
                </a:solidFill>
                <a:latin typeface="Calibri" pitchFamily="34" charset="0"/>
              </a:rPr>
              <a:t>esponsibility for the soundness of an organization‘s project/program portfolios and for ensuring that re-quisite resources are made availa-ble rests with Senior Management.</a:t>
            </a:r>
          </a:p>
          <a:p>
            <a:pPr>
              <a:lnSpc>
                <a:spcPts val="3100"/>
              </a:lnSpc>
              <a:spcAft>
                <a:spcPts val="1200"/>
              </a:spcAft>
              <a:buClr>
                <a:schemeClr val="folHlink"/>
              </a:buClr>
              <a:buNone/>
            </a:pPr>
            <a:r>
              <a:rPr lang="en-US" sz="2800" b="1" dirty="0" smtClean="0">
                <a:solidFill>
                  <a:schemeClr val="bg1"/>
                </a:solidFill>
                <a:latin typeface="Calibri" pitchFamily="34" charset="0"/>
              </a:rPr>
              <a:t>	</a:t>
            </a:r>
            <a:r>
              <a:rPr lang="de-DE" sz="2800" b="1" dirty="0" smtClean="0">
                <a:solidFill>
                  <a:schemeClr val="bg1"/>
                </a:solidFill>
                <a:latin typeface="Calibri" pitchFamily="34" charset="0"/>
              </a:rPr>
              <a:t>Senior Management must periodi-cally monitor and evaluate its or-ganization‘s project/program port-folios and, if necessary, terminate projects/programs which are, or which will be, adding no or insuffi-cient value to the organization. </a:t>
            </a:r>
          </a:p>
        </p:txBody>
      </p:sp>
      <p:sp>
        <p:nvSpPr>
          <p:cNvPr id="6" name="TextBox 5"/>
          <p:cNvSpPr txBox="1"/>
          <p:nvPr/>
        </p:nvSpPr>
        <p:spPr>
          <a:xfrm>
            <a:off x="435518" y="3733860"/>
            <a:ext cx="2763295" cy="2308324"/>
          </a:xfrm>
          <a:prstGeom prst="rect">
            <a:avLst/>
          </a:prstGeom>
          <a:noFill/>
          <a:ln>
            <a:solidFill>
              <a:srgbClr val="FFFF00"/>
            </a:solidFill>
          </a:ln>
        </p:spPr>
        <p:txBody>
          <a:bodyPr wrap="square" rtlCol="0">
            <a:spAutoFit/>
          </a:bodyPr>
          <a:lstStyle/>
          <a:p>
            <a:r>
              <a:rPr lang="en-US" sz="1600" b="1" dirty="0" smtClean="0">
                <a:solidFill>
                  <a:srgbClr val="FFFF99"/>
                </a:solidFill>
                <a:latin typeface="Calibri" pitchFamily="34" charset="0"/>
              </a:rPr>
              <a:t>Tools are available to assist managers in selecting the right projects and monitoring their progress. These include  (for selection) simple to com-</a:t>
            </a:r>
            <a:r>
              <a:rPr lang="en-US" sz="1600" b="1" dirty="0" err="1" smtClean="0">
                <a:solidFill>
                  <a:srgbClr val="FFFF99"/>
                </a:solidFill>
                <a:latin typeface="Calibri" pitchFamily="34" charset="0"/>
              </a:rPr>
              <a:t>plex</a:t>
            </a:r>
            <a:r>
              <a:rPr lang="en-US" sz="1600" b="1" dirty="0" smtClean="0">
                <a:solidFill>
                  <a:srgbClr val="FFFF99"/>
                </a:solidFill>
                <a:latin typeface="Calibri" pitchFamily="34" charset="0"/>
              </a:rPr>
              <a:t> project scoring models and (for monitoring) software like Primavera and MS Project Enterprise. </a:t>
            </a:r>
            <a:endParaRPr lang="en-US" sz="1600" b="1" dirty="0">
              <a:solidFill>
                <a:srgbClr val="FFFF99"/>
              </a:solidFill>
              <a:latin typeface="Calibri" pitchFamily="34" charset="0"/>
            </a:endParaRPr>
          </a:p>
        </p:txBody>
      </p:sp>
      <p:pic>
        <p:nvPicPr>
          <p:cNvPr id="7" name="Picture 6" descr="Committee1.gif"/>
          <p:cNvPicPr>
            <a:picLocks noChangeAspect="1"/>
          </p:cNvPicPr>
          <p:nvPr/>
        </p:nvPicPr>
        <p:blipFill>
          <a:blip r:embed="rId3" cstate="print"/>
          <a:stretch>
            <a:fillRect/>
          </a:stretch>
        </p:blipFill>
        <p:spPr>
          <a:xfrm>
            <a:off x="438764" y="1322068"/>
            <a:ext cx="2760049" cy="209740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Project Primary Stakeholders</a:t>
            </a:r>
            <a:br>
              <a:rPr lang="en-US" sz="2400" dirty="0" smtClean="0"/>
            </a:br>
            <a:r>
              <a:rPr lang="en-US" sz="2000" dirty="0" smtClean="0"/>
              <a:t>(Senior Management)</a:t>
            </a:r>
            <a:endParaRPr lang="en-US" sz="2400" dirty="0"/>
          </a:p>
        </p:txBody>
      </p:sp>
      <p:sp>
        <p:nvSpPr>
          <p:cNvPr id="3" name="Rounded Rectangle 2"/>
          <p:cNvSpPr/>
          <p:nvPr/>
        </p:nvSpPr>
        <p:spPr>
          <a:xfrm>
            <a:off x="3191622" y="1144588"/>
            <a:ext cx="5024438" cy="630620"/>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Organization’s Mission</a:t>
            </a:r>
          </a:p>
          <a:p>
            <a:pPr algn="ctr"/>
            <a:r>
              <a:rPr lang="en-US" sz="1400" b="1" dirty="0" smtClean="0"/>
              <a:t>(long-term focus)</a:t>
            </a:r>
            <a:endParaRPr lang="en-US" b="1" dirty="0"/>
          </a:p>
        </p:txBody>
      </p:sp>
      <p:sp>
        <p:nvSpPr>
          <p:cNvPr id="4" name="Rounded Rectangle 3"/>
          <p:cNvSpPr/>
          <p:nvPr/>
        </p:nvSpPr>
        <p:spPr>
          <a:xfrm>
            <a:off x="3191622" y="2090779"/>
            <a:ext cx="5024438" cy="630620"/>
          </a:xfrm>
          <a:prstGeom prst="roundRect">
            <a:avLst/>
          </a:prstGeom>
          <a:solidFill>
            <a:srgbClr val="04353A"/>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Goals &amp; Objectives</a:t>
            </a:r>
          </a:p>
          <a:p>
            <a:pPr algn="ctr"/>
            <a:r>
              <a:rPr lang="en-US" sz="1400" b="1" dirty="0" smtClean="0"/>
              <a:t>(short, medium and long-term)</a:t>
            </a:r>
            <a:endParaRPr lang="en-US" sz="2000" b="1" dirty="0"/>
          </a:p>
        </p:txBody>
      </p:sp>
      <p:sp>
        <p:nvSpPr>
          <p:cNvPr id="5" name="Rounded Rectangle 4"/>
          <p:cNvSpPr/>
          <p:nvPr/>
        </p:nvSpPr>
        <p:spPr>
          <a:xfrm>
            <a:off x="3191622" y="3036970"/>
            <a:ext cx="5024438" cy="630620"/>
          </a:xfrm>
          <a:prstGeom prst="roundRect">
            <a:avLst/>
          </a:prstGeom>
          <a:solidFill>
            <a:srgbClr val="43796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Strategies</a:t>
            </a:r>
          </a:p>
          <a:p>
            <a:pPr algn="ctr"/>
            <a:r>
              <a:rPr lang="en-US" sz="1200" b="1" dirty="0" smtClean="0"/>
              <a:t>(</a:t>
            </a:r>
            <a:r>
              <a:rPr lang="en-US" sz="1400" b="1" dirty="0" smtClean="0"/>
              <a:t>formulation, evaluation, selection)</a:t>
            </a:r>
            <a:endParaRPr lang="en-US" sz="2400" b="1" dirty="0"/>
          </a:p>
        </p:txBody>
      </p:sp>
      <p:sp>
        <p:nvSpPr>
          <p:cNvPr id="10" name="Rectangle 9"/>
          <p:cNvSpPr/>
          <p:nvPr/>
        </p:nvSpPr>
        <p:spPr>
          <a:xfrm>
            <a:off x="2949893" y="3983161"/>
            <a:ext cx="3541986" cy="882869"/>
          </a:xfrm>
          <a:prstGeom prst="rect">
            <a:avLst/>
          </a:prstGeom>
          <a:solidFill>
            <a:srgbClr val="76782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3079685" y="4114552"/>
            <a:ext cx="1587062" cy="630620"/>
          </a:xfrm>
          <a:prstGeom prst="roundRect">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Programs</a:t>
            </a:r>
          </a:p>
          <a:p>
            <a:pPr algn="ctr"/>
            <a:r>
              <a:rPr lang="en-US" sz="800" b="1" dirty="0" smtClean="0"/>
              <a:t>(esp. mission-critical)</a:t>
            </a:r>
            <a:endParaRPr lang="en-US" sz="800" b="1" dirty="0"/>
          </a:p>
        </p:txBody>
      </p:sp>
      <p:sp>
        <p:nvSpPr>
          <p:cNvPr id="7" name="Rounded Rectangle 6"/>
          <p:cNvSpPr/>
          <p:nvPr/>
        </p:nvSpPr>
        <p:spPr>
          <a:xfrm>
            <a:off x="4778694" y="4114552"/>
            <a:ext cx="1587062" cy="630620"/>
          </a:xfrm>
          <a:prstGeom prst="roundRect">
            <a:avLst/>
          </a:prstGeom>
          <a:solidFill>
            <a:schemeClr val="accent1">
              <a:lumMod val="1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Projects</a:t>
            </a:r>
          </a:p>
          <a:p>
            <a:pPr algn="ctr"/>
            <a:r>
              <a:rPr lang="en-US" sz="800" b="1" dirty="0" smtClean="0"/>
              <a:t>(esp. mission-critical)</a:t>
            </a:r>
            <a:endParaRPr lang="en-US" sz="800" b="1" dirty="0"/>
          </a:p>
        </p:txBody>
      </p:sp>
      <p:sp>
        <p:nvSpPr>
          <p:cNvPr id="9" name="Rectangle 8"/>
          <p:cNvSpPr/>
          <p:nvPr/>
        </p:nvSpPr>
        <p:spPr>
          <a:xfrm>
            <a:off x="2380075" y="5181600"/>
            <a:ext cx="6502400" cy="990600"/>
          </a:xfrm>
          <a:prstGeom prst="rect">
            <a:avLst/>
          </a:prstGeom>
          <a:solidFill>
            <a:schemeClr val="accent6">
              <a:lumMod val="50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Organizations Structure, Culture, Resources, Knowledge Assets, Institutional and Infrastructural Support Base, Processes etc.</a:t>
            </a:r>
            <a:endParaRPr lang="en-US" b="1" dirty="0"/>
          </a:p>
        </p:txBody>
      </p:sp>
      <p:sp>
        <p:nvSpPr>
          <p:cNvPr id="12" name="Rectangle 11"/>
          <p:cNvSpPr/>
          <p:nvPr/>
        </p:nvSpPr>
        <p:spPr>
          <a:xfrm>
            <a:off x="6593314" y="3999060"/>
            <a:ext cx="1847741" cy="872359"/>
          </a:xfrm>
          <a:prstGeom prst="rect">
            <a:avLst/>
          </a:prstGeom>
          <a:solidFill>
            <a:srgbClr val="3F2D2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Operations</a:t>
            </a:r>
            <a:endParaRPr lang="en-US" b="1" dirty="0"/>
          </a:p>
        </p:txBody>
      </p:sp>
      <p:cxnSp>
        <p:nvCxnSpPr>
          <p:cNvPr id="24" name="Shape 23"/>
          <p:cNvCxnSpPr>
            <a:stCxn id="10" idx="2"/>
            <a:endCxn id="5" idx="1"/>
          </p:cNvCxnSpPr>
          <p:nvPr/>
        </p:nvCxnSpPr>
        <p:spPr>
          <a:xfrm rot="5400000" flipH="1">
            <a:off x="3199379" y="3344523"/>
            <a:ext cx="1513750" cy="1529264"/>
          </a:xfrm>
          <a:prstGeom prst="bentConnector4">
            <a:avLst>
              <a:gd name="adj1" fmla="val -9547"/>
              <a:gd name="adj2" fmla="val 154803"/>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8" name="Shape 27"/>
          <p:cNvCxnSpPr>
            <a:stCxn id="12" idx="2"/>
            <a:endCxn id="5" idx="3"/>
          </p:cNvCxnSpPr>
          <p:nvPr/>
        </p:nvCxnSpPr>
        <p:spPr>
          <a:xfrm rot="5400000" flipH="1" flipV="1">
            <a:off x="7107052" y="3762412"/>
            <a:ext cx="1519139" cy="698875"/>
          </a:xfrm>
          <a:prstGeom prst="bentConnector4">
            <a:avLst>
              <a:gd name="adj1" fmla="val -8129"/>
              <a:gd name="adj2" fmla="val 19761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2" name="Shape 31"/>
          <p:cNvCxnSpPr>
            <a:stCxn id="5" idx="0"/>
            <a:endCxn id="4" idx="1"/>
          </p:cNvCxnSpPr>
          <p:nvPr/>
        </p:nvCxnSpPr>
        <p:spPr>
          <a:xfrm rot="16200000" flipV="1">
            <a:off x="4132292" y="1465420"/>
            <a:ext cx="630881" cy="2512219"/>
          </a:xfrm>
          <a:prstGeom prst="bentConnector4">
            <a:avLst>
              <a:gd name="adj1" fmla="val 25010"/>
              <a:gd name="adj2" fmla="val 1091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4" name="Shape 33"/>
          <p:cNvCxnSpPr>
            <a:stCxn id="5" idx="0"/>
            <a:endCxn id="4" idx="3"/>
          </p:cNvCxnSpPr>
          <p:nvPr/>
        </p:nvCxnSpPr>
        <p:spPr>
          <a:xfrm rot="5400000" flipH="1" flipV="1">
            <a:off x="6644510" y="1465421"/>
            <a:ext cx="630881" cy="2512219"/>
          </a:xfrm>
          <a:prstGeom prst="bentConnector4">
            <a:avLst>
              <a:gd name="adj1" fmla="val 25010"/>
              <a:gd name="adj2" fmla="val 1091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6" name="Shape 35"/>
          <p:cNvCxnSpPr>
            <a:stCxn id="4" idx="0"/>
            <a:endCxn id="3" idx="1"/>
          </p:cNvCxnSpPr>
          <p:nvPr/>
        </p:nvCxnSpPr>
        <p:spPr>
          <a:xfrm rot="16200000" flipV="1">
            <a:off x="4132292" y="519229"/>
            <a:ext cx="630881" cy="2512219"/>
          </a:xfrm>
          <a:prstGeom prst="bentConnector4">
            <a:avLst>
              <a:gd name="adj1" fmla="val 25010"/>
              <a:gd name="adj2" fmla="val 1091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0" name="Shape 39"/>
          <p:cNvCxnSpPr>
            <a:stCxn id="4" idx="0"/>
            <a:endCxn id="3" idx="3"/>
          </p:cNvCxnSpPr>
          <p:nvPr/>
        </p:nvCxnSpPr>
        <p:spPr>
          <a:xfrm rot="5400000" flipH="1" flipV="1">
            <a:off x="6644510" y="519230"/>
            <a:ext cx="630881" cy="2512219"/>
          </a:xfrm>
          <a:prstGeom prst="bentConnector4">
            <a:avLst>
              <a:gd name="adj1" fmla="val 25010"/>
              <a:gd name="adj2" fmla="val 1091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42" name="Picture 41" descr="ceo.gif"/>
          <p:cNvPicPr>
            <a:picLocks noChangeAspect="1"/>
          </p:cNvPicPr>
          <p:nvPr/>
        </p:nvPicPr>
        <p:blipFill>
          <a:blip r:embed="rId3" cstate="print"/>
          <a:stretch>
            <a:fillRect/>
          </a:stretch>
        </p:blipFill>
        <p:spPr>
          <a:xfrm>
            <a:off x="160338" y="1144588"/>
            <a:ext cx="1845851" cy="2955774"/>
          </a:xfrm>
          <a:prstGeom prst="rect">
            <a:avLst/>
          </a:prstGeom>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3"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Champion)</a:t>
            </a:r>
            <a:endParaRPr lang="de-DE" sz="2400" dirty="0"/>
          </a:p>
        </p:txBody>
      </p:sp>
      <p:sp>
        <p:nvSpPr>
          <p:cNvPr id="430082" name="Rectangle 2"/>
          <p:cNvSpPr>
            <a:spLocks noGrp="1" noChangeArrowheads="1"/>
          </p:cNvSpPr>
          <p:nvPr>
            <p:ph idx="1"/>
          </p:nvPr>
        </p:nvSpPr>
        <p:spPr>
          <a:xfrm>
            <a:off x="3193944" y="1143482"/>
            <a:ext cx="5769081" cy="5028718"/>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200"/>
              </a:lnSpc>
              <a:spcAft>
                <a:spcPts val="1200"/>
              </a:spcAft>
              <a:buClr>
                <a:schemeClr val="folHlink"/>
              </a:buClr>
              <a:buNone/>
            </a:pPr>
            <a:r>
              <a:rPr lang="de-DE" sz="2800" b="1" dirty="0" smtClean="0">
                <a:solidFill>
                  <a:schemeClr val="bg1"/>
                </a:solidFill>
                <a:latin typeface="Calibri" pitchFamily="34" charset="0"/>
              </a:rPr>
              <a:t>	The </a:t>
            </a:r>
            <a:r>
              <a:rPr lang="en-US" sz="2800" b="1" dirty="0" smtClean="0">
                <a:solidFill>
                  <a:schemeClr val="bg1"/>
                </a:solidFill>
                <a:latin typeface="Calibri" pitchFamily="34" charset="0"/>
              </a:rPr>
              <a:t>the Project Champion per-forms a crucial supporting function on projects.</a:t>
            </a:r>
          </a:p>
          <a:p>
            <a:pPr>
              <a:lnSpc>
                <a:spcPts val="3200"/>
              </a:lnSpc>
              <a:spcAft>
                <a:spcPts val="1200"/>
              </a:spcAft>
              <a:buClr>
                <a:schemeClr val="folHlink"/>
              </a:buClr>
              <a:buNone/>
            </a:pPr>
            <a:r>
              <a:rPr lang="de-DE" sz="2800" b="1" dirty="0" smtClean="0">
                <a:solidFill>
                  <a:schemeClr val="bg1"/>
                </a:solidFill>
                <a:latin typeface="Calibri" pitchFamily="34" charset="0"/>
              </a:rPr>
              <a:t>	The Champion advocates the pro-ject to senior management. </a:t>
            </a:r>
          </a:p>
          <a:p>
            <a:pPr>
              <a:lnSpc>
                <a:spcPts val="3200"/>
              </a:lnSpc>
              <a:spcAft>
                <a:spcPts val="1200"/>
              </a:spcAft>
              <a:buClr>
                <a:schemeClr val="folHlink"/>
              </a:buClr>
              <a:buNone/>
            </a:pPr>
            <a:r>
              <a:rPr lang="de-DE" sz="2800" b="1" dirty="0" smtClean="0">
                <a:solidFill>
                  <a:schemeClr val="bg1"/>
                </a:solidFill>
                <a:latin typeface="Calibri" pitchFamily="34" charset="0"/>
              </a:rPr>
              <a:t>	His or her contribution includes en-suring that the project is consistent with the strategic direction, mission, objectives and goals of the organi-zation and that the project benefits  exceed the project costs. </a:t>
            </a:r>
            <a:endParaRPr lang="de-DE" sz="2800" b="1" dirty="0">
              <a:solidFill>
                <a:schemeClr val="bg1"/>
              </a:solidFill>
              <a:latin typeface="Calibri" pitchFamily="34" charset="0"/>
            </a:endParaRPr>
          </a:p>
        </p:txBody>
      </p:sp>
      <p:pic>
        <p:nvPicPr>
          <p:cNvPr id="430084" name="Picture 4" descr="boss1"/>
          <p:cNvPicPr>
            <a:picLocks noChangeAspect="1" noChangeArrowheads="1"/>
          </p:cNvPicPr>
          <p:nvPr/>
        </p:nvPicPr>
        <p:blipFill>
          <a:blip r:embed="rId3" cstate="print"/>
          <a:stretch>
            <a:fillRect/>
          </a:stretch>
        </p:blipFill>
        <p:spPr bwMode="auto">
          <a:xfrm>
            <a:off x="641011" y="1281372"/>
            <a:ext cx="2108692" cy="2676005"/>
          </a:xfrm>
          <a:prstGeom prst="rect">
            <a:avLst/>
          </a:prstGeom>
          <a:noFill/>
          <a:ln>
            <a:noFill/>
          </a:ln>
        </p:spPr>
      </p:pic>
      <p:sp>
        <p:nvSpPr>
          <p:cNvPr id="5" name="TextBox 4"/>
          <p:cNvSpPr txBox="1"/>
          <p:nvPr/>
        </p:nvSpPr>
        <p:spPr>
          <a:xfrm>
            <a:off x="435518" y="4095810"/>
            <a:ext cx="2763295" cy="1969770"/>
          </a:xfrm>
          <a:prstGeom prst="rect">
            <a:avLst/>
          </a:prstGeom>
          <a:noFill/>
          <a:ln>
            <a:solidFill>
              <a:srgbClr val="FFFF00"/>
            </a:solidFill>
          </a:ln>
        </p:spPr>
        <p:txBody>
          <a:bodyPr wrap="square" rtlCol="0">
            <a:spAutoFit/>
          </a:bodyPr>
          <a:lstStyle/>
          <a:p>
            <a:pPr>
              <a:spcAft>
                <a:spcPts val="1200"/>
              </a:spcAft>
            </a:pPr>
            <a:r>
              <a:rPr lang="en-US" sz="1600" b="1" dirty="0" smtClean="0">
                <a:solidFill>
                  <a:srgbClr val="FFFF99"/>
                </a:solidFill>
                <a:latin typeface="Calibri" pitchFamily="34" charset="0"/>
              </a:rPr>
              <a:t>The Project Champion is usually a well-connected and powerful individual within the organization. </a:t>
            </a:r>
          </a:p>
          <a:p>
            <a:r>
              <a:rPr lang="en-US" sz="1600" b="1" dirty="0" smtClean="0">
                <a:solidFill>
                  <a:srgbClr val="FFFF99"/>
                </a:solidFill>
                <a:latin typeface="Calibri" pitchFamily="34" charset="0"/>
              </a:rPr>
              <a:t>It is possible to have multiple Project Champions supporting a project. </a:t>
            </a:r>
          </a:p>
        </p:txBody>
      </p: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3"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Champion)</a:t>
            </a:r>
            <a:endParaRPr lang="de-DE" sz="2400" dirty="0"/>
          </a:p>
        </p:txBody>
      </p:sp>
      <p:sp>
        <p:nvSpPr>
          <p:cNvPr id="430082" name="Rectangle 2"/>
          <p:cNvSpPr>
            <a:spLocks noGrp="1" noChangeArrowheads="1"/>
          </p:cNvSpPr>
          <p:nvPr>
            <p:ph idx="1"/>
          </p:nvPr>
        </p:nvSpPr>
        <p:spPr>
          <a:xfrm>
            <a:off x="3193944" y="1143482"/>
            <a:ext cx="5972282" cy="5028718"/>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smtClean="0">
                <a:solidFill>
                  <a:schemeClr val="bg1"/>
                </a:solidFill>
                <a:latin typeface="Calibri" pitchFamily="34" charset="0"/>
              </a:rPr>
              <a:t>	The Champion also helps in the selection of a project manager, provides direction to the project, and ensures that the project team has the requisite resources needed to succesfully complete the project.</a:t>
            </a:r>
          </a:p>
          <a:p>
            <a:pPr>
              <a:lnSpc>
                <a:spcPts val="3100"/>
              </a:lnSpc>
              <a:spcAft>
                <a:spcPts val="1200"/>
              </a:spcAft>
              <a:buClr>
                <a:schemeClr val="folHlink"/>
              </a:buClr>
              <a:buNone/>
            </a:pPr>
            <a:r>
              <a:rPr lang="de-DE" sz="2800" b="1" dirty="0" smtClean="0">
                <a:solidFill>
                  <a:schemeClr val="bg1"/>
                </a:solidFill>
                <a:latin typeface="Calibri" pitchFamily="34" charset="0"/>
              </a:rPr>
              <a:t>	The Project Champion obtains com-mittment from the Functional/Re-source Managers to support the project and periodically reviews the project status reports and project progress with the project manager. </a:t>
            </a:r>
            <a:endParaRPr lang="de-DE" sz="2800" b="1" dirty="0">
              <a:solidFill>
                <a:schemeClr val="bg1"/>
              </a:solidFill>
              <a:latin typeface="Calibri" pitchFamily="34" charset="0"/>
            </a:endParaRPr>
          </a:p>
        </p:txBody>
      </p:sp>
      <p:pic>
        <p:nvPicPr>
          <p:cNvPr id="6" name="Picture 4" descr="boss1"/>
          <p:cNvPicPr>
            <a:picLocks noChangeAspect="1" noChangeArrowheads="1"/>
          </p:cNvPicPr>
          <p:nvPr/>
        </p:nvPicPr>
        <p:blipFill>
          <a:blip r:embed="rId3" cstate="print"/>
          <a:stretch>
            <a:fillRect/>
          </a:stretch>
        </p:blipFill>
        <p:spPr bwMode="auto">
          <a:xfrm>
            <a:off x="641011" y="1281372"/>
            <a:ext cx="2108692" cy="2676005"/>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3"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Champion)</a:t>
            </a:r>
            <a:endParaRPr lang="de-DE" sz="2400" dirty="0"/>
          </a:p>
        </p:txBody>
      </p:sp>
      <p:sp>
        <p:nvSpPr>
          <p:cNvPr id="430082" name="Rectangle 2"/>
          <p:cNvSpPr>
            <a:spLocks noGrp="1" noChangeArrowheads="1"/>
          </p:cNvSpPr>
          <p:nvPr>
            <p:ph idx="1"/>
          </p:nvPr>
        </p:nvSpPr>
        <p:spPr>
          <a:xfrm>
            <a:off x="3193944" y="1143482"/>
            <a:ext cx="5972282" cy="5028718"/>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smtClean="0">
                <a:solidFill>
                  <a:schemeClr val="bg1"/>
                </a:solidFill>
                <a:latin typeface="Calibri" pitchFamily="34" charset="0"/>
              </a:rPr>
              <a:t>	The Project Champion helps elimi-nate obstacles that cannot be over-come by the Project Manager or Project Team, and coaches and mentors the Project Manager.</a:t>
            </a:r>
          </a:p>
          <a:p>
            <a:pPr>
              <a:lnSpc>
                <a:spcPts val="3100"/>
              </a:lnSpc>
              <a:spcAft>
                <a:spcPts val="1200"/>
              </a:spcAft>
              <a:buClr>
                <a:schemeClr val="folHlink"/>
              </a:buClr>
              <a:buNone/>
            </a:pPr>
            <a:r>
              <a:rPr lang="de-DE" sz="2800" b="1" dirty="0" smtClean="0">
                <a:solidFill>
                  <a:schemeClr val="bg1"/>
                </a:solidFill>
                <a:latin typeface="Calibri" pitchFamily="34" charset="0"/>
              </a:rPr>
              <a:t>	A bad project can blot the Champ-ion‘s reputation. Its transfer, re-tirement or exit while the project is on-going can spell trouble for the project as can its lack of interest, cooperation, committment, attention, or time for the project. </a:t>
            </a:r>
            <a:endParaRPr lang="de-DE" sz="2800" b="1" dirty="0">
              <a:solidFill>
                <a:schemeClr val="bg1"/>
              </a:solidFill>
              <a:latin typeface="Calibri" pitchFamily="34" charset="0"/>
            </a:endParaRPr>
          </a:p>
        </p:txBody>
      </p:sp>
      <p:pic>
        <p:nvPicPr>
          <p:cNvPr id="6" name="Picture 4" descr="boss1"/>
          <p:cNvPicPr>
            <a:picLocks noChangeAspect="1" noChangeArrowheads="1"/>
          </p:cNvPicPr>
          <p:nvPr/>
        </p:nvPicPr>
        <p:blipFill>
          <a:blip r:embed="rId3" cstate="print"/>
          <a:stretch>
            <a:fillRect/>
          </a:stretch>
        </p:blipFill>
        <p:spPr bwMode="auto">
          <a:xfrm>
            <a:off x="641011" y="1281372"/>
            <a:ext cx="2108692" cy="2676005"/>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Client)</a:t>
            </a:r>
            <a:endParaRPr lang="de-DE" sz="2400" dirty="0"/>
          </a:p>
        </p:txBody>
      </p:sp>
      <p:sp>
        <p:nvSpPr>
          <p:cNvPr id="379907" name="Rectangle 3"/>
          <p:cNvSpPr>
            <a:spLocks noGrp="1" noChangeArrowheads="1"/>
          </p:cNvSpPr>
          <p:nvPr>
            <p:ph type="body" sz="half" idx="1"/>
          </p:nvPr>
        </p:nvSpPr>
        <p:spPr>
          <a:xfrm>
            <a:off x="2923356" y="1144588"/>
            <a:ext cx="5931886"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en-US" sz="2800" b="1" dirty="0" smtClean="0">
                <a:solidFill>
                  <a:schemeClr val="bg1"/>
                </a:solidFill>
                <a:latin typeface="Calibri" pitchFamily="34" charset="0"/>
              </a:rPr>
              <a:t>	The Project Client/Owner is the </a:t>
            </a:r>
            <a:r>
              <a:rPr lang="en-US" sz="2800" b="1" dirty="0" err="1" smtClean="0">
                <a:solidFill>
                  <a:schemeClr val="bg1"/>
                </a:solidFill>
                <a:latin typeface="Calibri" pitchFamily="34" charset="0"/>
              </a:rPr>
              <a:t>ulti</a:t>
            </a:r>
            <a:r>
              <a:rPr lang="en-US" sz="2800" b="1" dirty="0" smtClean="0">
                <a:solidFill>
                  <a:schemeClr val="bg1"/>
                </a:solidFill>
                <a:latin typeface="Calibri" pitchFamily="34" charset="0"/>
              </a:rPr>
              <a:t>-mate recipient of the project output or result. Client satisfaction (or </a:t>
            </a:r>
            <a:r>
              <a:rPr lang="en-US" sz="2800" b="1" dirty="0" err="1" smtClean="0">
                <a:solidFill>
                  <a:schemeClr val="bg1"/>
                </a:solidFill>
                <a:latin typeface="Calibri" pitchFamily="34" charset="0"/>
              </a:rPr>
              <a:t>dis</a:t>
            </a:r>
            <a:r>
              <a:rPr lang="en-US" sz="2800" b="1" dirty="0" smtClean="0">
                <a:solidFill>
                  <a:schemeClr val="bg1"/>
                </a:solidFill>
                <a:latin typeface="Calibri" pitchFamily="34" charset="0"/>
              </a:rPr>
              <a:t>-satisfaction) is a key project success or failure indicator. </a:t>
            </a:r>
            <a:endParaRPr lang="de-DE" sz="2800" b="1" dirty="0" smtClean="0">
              <a:solidFill>
                <a:schemeClr val="bg1"/>
              </a:solidFill>
              <a:latin typeface="Calibri" pitchFamily="34" charset="0"/>
            </a:endParaRPr>
          </a:p>
          <a:p>
            <a:pPr>
              <a:lnSpc>
                <a:spcPts val="3100"/>
              </a:lnSpc>
              <a:spcAft>
                <a:spcPts val="1200"/>
              </a:spcAft>
              <a:buClr>
                <a:schemeClr val="folHlink"/>
              </a:buClr>
              <a:buNone/>
            </a:pPr>
            <a:r>
              <a:rPr lang="de-DE" sz="2800" b="1" dirty="0" smtClean="0">
                <a:solidFill>
                  <a:schemeClr val="bg1"/>
                </a:solidFill>
                <a:latin typeface="Calibri" pitchFamily="34" charset="0"/>
              </a:rPr>
              <a:t>	Responsibility lies with the Project Client to indicate clearly to the Pro-ject Manager/Team the needs, re-quirements/specifications that the project must meet, and to approve and help develop the </a:t>
            </a:r>
            <a:r>
              <a:rPr lang="de-DE" sz="2800" b="1" dirty="0">
                <a:solidFill>
                  <a:schemeClr val="bg1"/>
                </a:solidFill>
                <a:latin typeface="Calibri" pitchFamily="34" charset="0"/>
              </a:rPr>
              <a:t>project </a:t>
            </a:r>
            <a:r>
              <a:rPr lang="de-DE" sz="2800" b="1" dirty="0" smtClean="0">
                <a:solidFill>
                  <a:schemeClr val="bg1"/>
                </a:solidFill>
                <a:latin typeface="Calibri" pitchFamily="34" charset="0"/>
              </a:rPr>
              <a:t>scope, plan and implementation docs.</a:t>
            </a:r>
            <a:endParaRPr lang="de-DE" sz="2800" b="1" dirty="0">
              <a:solidFill>
                <a:schemeClr val="bg1"/>
              </a:solidFill>
              <a:latin typeface="Calibri" pitchFamily="34" charset="0"/>
            </a:endParaRPr>
          </a:p>
        </p:txBody>
      </p:sp>
      <p:pic>
        <p:nvPicPr>
          <p:cNvPr id="379909" name="Picture 5" descr="Marketing"/>
          <p:cNvPicPr>
            <a:picLocks noGrp="1" noChangeAspect="1" noChangeArrowheads="1"/>
          </p:cNvPicPr>
          <p:nvPr>
            <p:ph sz="half" idx="2"/>
          </p:nvPr>
        </p:nvPicPr>
        <p:blipFill>
          <a:blip r:embed="rId3" cstate="print"/>
          <a:stretch>
            <a:fillRect/>
          </a:stretch>
        </p:blipFill>
        <p:spPr>
          <a:xfrm>
            <a:off x="455613" y="1268730"/>
            <a:ext cx="2644140" cy="2682240"/>
          </a:xfrm>
          <a:prstGeom prst="rect">
            <a:avLst/>
          </a:prstGeom>
          <a:noFill/>
          <a:ln>
            <a:noFill/>
          </a:ln>
        </p:spPr>
      </p:pic>
      <p:sp>
        <p:nvSpPr>
          <p:cNvPr id="5" name="TextBox 4"/>
          <p:cNvSpPr txBox="1"/>
          <p:nvPr/>
        </p:nvSpPr>
        <p:spPr>
          <a:xfrm>
            <a:off x="435518" y="4095810"/>
            <a:ext cx="2763295" cy="2062103"/>
          </a:xfrm>
          <a:prstGeom prst="rect">
            <a:avLst/>
          </a:prstGeom>
          <a:noFill/>
          <a:ln>
            <a:solidFill>
              <a:srgbClr val="FFFF00"/>
            </a:solidFill>
          </a:ln>
        </p:spPr>
        <p:txBody>
          <a:bodyPr wrap="square" rtlCol="0">
            <a:spAutoFit/>
          </a:bodyPr>
          <a:lstStyle/>
          <a:p>
            <a:r>
              <a:rPr lang="en-US" sz="1600" b="1" dirty="0" smtClean="0">
                <a:solidFill>
                  <a:srgbClr val="FFFF99"/>
                </a:solidFill>
                <a:latin typeface="Calibri" pitchFamily="34" charset="0"/>
              </a:rPr>
              <a:t>Note: The Project Client &amp; End-Users. End-Users are the entities that will use the deli-</a:t>
            </a:r>
            <a:r>
              <a:rPr lang="en-US" sz="1600" b="1" dirty="0" err="1" smtClean="0">
                <a:solidFill>
                  <a:srgbClr val="FFFF99"/>
                </a:solidFill>
                <a:latin typeface="Calibri" pitchFamily="34" charset="0"/>
              </a:rPr>
              <a:t>verables</a:t>
            </a:r>
            <a:r>
              <a:rPr lang="en-US" sz="1600" b="1" dirty="0" smtClean="0">
                <a:solidFill>
                  <a:srgbClr val="FFFF99"/>
                </a:solidFill>
                <a:latin typeface="Calibri" pitchFamily="34" charset="0"/>
              </a:rPr>
              <a:t> upon completion. E.g.: Faculty and students are the End-Users of a classroom construction project, the </a:t>
            </a:r>
            <a:r>
              <a:rPr lang="en-US" sz="1600" b="1" dirty="0" err="1" smtClean="0">
                <a:solidFill>
                  <a:srgbClr val="FFFF99"/>
                </a:solidFill>
                <a:latin typeface="Calibri" pitchFamily="34" charset="0"/>
              </a:rPr>
              <a:t>Uni-versity</a:t>
            </a:r>
            <a:r>
              <a:rPr lang="en-US" sz="1600" b="1" dirty="0" smtClean="0">
                <a:solidFill>
                  <a:srgbClr val="FFFF99"/>
                </a:solidFill>
                <a:latin typeface="Calibri" pitchFamily="34" charset="0"/>
              </a:rPr>
              <a:t> is the Project Client.</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Client)</a:t>
            </a:r>
            <a:endParaRPr lang="de-DE" sz="2400" dirty="0"/>
          </a:p>
        </p:txBody>
      </p:sp>
      <p:sp>
        <p:nvSpPr>
          <p:cNvPr id="379907" name="Rectangle 3"/>
          <p:cNvSpPr>
            <a:spLocks noGrp="1" noChangeArrowheads="1"/>
          </p:cNvSpPr>
          <p:nvPr>
            <p:ph type="body" sz="half" idx="1"/>
          </p:nvPr>
        </p:nvSpPr>
        <p:spPr>
          <a:xfrm>
            <a:off x="2923356" y="1144588"/>
            <a:ext cx="5766619"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en-US" sz="2800" b="1" dirty="0" smtClean="0">
                <a:solidFill>
                  <a:schemeClr val="bg1"/>
                </a:solidFill>
                <a:latin typeface="Calibri" pitchFamily="34" charset="0"/>
              </a:rPr>
              <a:t>	R</a:t>
            </a:r>
            <a:r>
              <a:rPr lang="de-DE" sz="2800" b="1" dirty="0" smtClean="0">
                <a:solidFill>
                  <a:schemeClr val="bg1"/>
                </a:solidFill>
                <a:latin typeface="Calibri" pitchFamily="34" charset="0"/>
              </a:rPr>
              <a:t>esponsibility also lies with the Project Client to </a:t>
            </a:r>
            <a:r>
              <a:rPr lang="en-US" sz="2800" b="1" dirty="0" smtClean="0">
                <a:solidFill>
                  <a:schemeClr val="bg1"/>
                </a:solidFill>
                <a:latin typeface="Calibri" pitchFamily="34" charset="0"/>
              </a:rPr>
              <a:t>interact closely and whenever necessary with the </a:t>
            </a:r>
            <a:r>
              <a:rPr lang="de-DE" sz="2800" b="1" dirty="0" smtClean="0">
                <a:solidFill>
                  <a:schemeClr val="bg1"/>
                </a:solidFill>
                <a:latin typeface="Calibri" pitchFamily="34" charset="0"/>
              </a:rPr>
              <a:t>Project Manager and Project Team throughout the project life-cycle and - keeping the mutually agreed upon integrated change control processes in mind – communicate on time any desired alterations to the project scope to them as well as consider and, if accepted, approve changes suggested by the project team.   </a:t>
            </a:r>
          </a:p>
          <a:p>
            <a:pPr>
              <a:lnSpc>
                <a:spcPts val="3100"/>
              </a:lnSpc>
              <a:spcAft>
                <a:spcPts val="1200"/>
              </a:spcAft>
              <a:buClr>
                <a:schemeClr val="folHlink"/>
              </a:buClr>
              <a:buNone/>
            </a:pPr>
            <a:r>
              <a:rPr lang="de-DE" sz="2800" b="1" dirty="0" smtClean="0">
                <a:solidFill>
                  <a:schemeClr val="bg1"/>
                </a:solidFill>
                <a:latin typeface="Calibri" pitchFamily="34" charset="0"/>
              </a:rPr>
              <a:t>   	</a:t>
            </a:r>
            <a:endParaRPr lang="de-DE" sz="2800" b="1" dirty="0">
              <a:solidFill>
                <a:schemeClr val="bg1"/>
              </a:solidFill>
              <a:latin typeface="Calibri" pitchFamily="34" charset="0"/>
            </a:endParaRPr>
          </a:p>
        </p:txBody>
      </p:sp>
      <p:pic>
        <p:nvPicPr>
          <p:cNvPr id="6" name="Picture 5" descr="Marketing"/>
          <p:cNvPicPr>
            <a:picLocks noChangeAspect="1" noChangeArrowheads="1"/>
          </p:cNvPicPr>
          <p:nvPr/>
        </p:nvPicPr>
        <p:blipFill>
          <a:blip r:embed="rId3" cstate="print"/>
          <a:stretch>
            <a:fillRect/>
          </a:stretch>
        </p:blipFill>
        <p:spPr bwMode="auto">
          <a:xfrm>
            <a:off x="455613" y="1268730"/>
            <a:ext cx="2644140" cy="2682240"/>
          </a:xfrm>
          <a:prstGeom prst="rect">
            <a:avLst/>
          </a:prstGeom>
          <a:noFill/>
          <a:ln w="9525">
            <a:noFill/>
            <a:miter lim="800000"/>
            <a:headEnd/>
            <a:tailEnd/>
          </a:ln>
          <a:effectLst/>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8" name="Rectangle 4"/>
          <p:cNvSpPr>
            <a:spLocks noGrp="1" noChangeArrowheads="1"/>
          </p:cNvSpPr>
          <p:nvPr>
            <p:ph type="title"/>
          </p:nvPr>
        </p:nvSpPr>
        <p:spPr>
          <a:xfrm>
            <a:off x="457200" y="0"/>
            <a:ext cx="8229600" cy="1143000"/>
          </a:xfrm>
          <a:noFill/>
          <a:ln/>
        </p:spPr>
        <p:txBody>
          <a:bodyPr/>
          <a:lstStyle/>
          <a:p>
            <a:r>
              <a:rPr lang="de-DE" sz="2400" dirty="0" smtClean="0"/>
              <a:t>Project Primary Stakeholders</a:t>
            </a:r>
            <a:br>
              <a:rPr lang="de-DE" sz="2400" dirty="0" smtClean="0"/>
            </a:br>
            <a:r>
              <a:rPr lang="de-DE" sz="2000" dirty="0" smtClean="0"/>
              <a:t>(The Project Client)</a:t>
            </a:r>
            <a:endParaRPr lang="de-DE" sz="2400" dirty="0"/>
          </a:p>
        </p:txBody>
      </p:sp>
      <p:sp>
        <p:nvSpPr>
          <p:cNvPr id="379907" name="Rectangle 3"/>
          <p:cNvSpPr>
            <a:spLocks noGrp="1" noChangeArrowheads="1"/>
          </p:cNvSpPr>
          <p:nvPr>
            <p:ph type="body" sz="half" idx="1"/>
          </p:nvPr>
        </p:nvSpPr>
        <p:spPr>
          <a:xfrm>
            <a:off x="2923356" y="1144588"/>
            <a:ext cx="5766619"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en-US" sz="2800" b="1" dirty="0" smtClean="0">
                <a:solidFill>
                  <a:schemeClr val="bg1"/>
                </a:solidFill>
                <a:latin typeface="Calibri" pitchFamily="34" charset="0"/>
              </a:rPr>
              <a:t>	</a:t>
            </a:r>
            <a:r>
              <a:rPr lang="de-DE" sz="2800" b="1" dirty="0" smtClean="0">
                <a:solidFill>
                  <a:schemeClr val="bg1"/>
                </a:solidFill>
                <a:latin typeface="Calibri" pitchFamily="34" charset="0"/>
              </a:rPr>
              <a:t>The Project Client is expected to provide periodic feedback </a:t>
            </a:r>
            <a:r>
              <a:rPr lang="en-US" sz="2800" b="1" dirty="0" smtClean="0">
                <a:solidFill>
                  <a:schemeClr val="bg1"/>
                </a:solidFill>
                <a:latin typeface="Calibri" pitchFamily="34" charset="0"/>
              </a:rPr>
              <a:t>to the Pro</a:t>
            </a:r>
            <a:r>
              <a:rPr lang="de-DE" sz="2800" b="1" dirty="0" smtClean="0">
                <a:solidFill>
                  <a:schemeClr val="bg1"/>
                </a:solidFill>
                <a:latin typeface="Calibri" pitchFamily="34" charset="0"/>
              </a:rPr>
              <a:t>ject Manager and Team, review submitted project status and eva-luation reports, verify that the pro-ject work has been completed ac-cording to agreement and evaluate the final project deliverables at the time of project conclusion.  </a:t>
            </a:r>
          </a:p>
          <a:p>
            <a:pPr>
              <a:lnSpc>
                <a:spcPts val="3100"/>
              </a:lnSpc>
              <a:spcAft>
                <a:spcPts val="1200"/>
              </a:spcAft>
              <a:buClr>
                <a:schemeClr val="folHlink"/>
              </a:buClr>
              <a:buNone/>
            </a:pPr>
            <a:r>
              <a:rPr lang="de-DE" sz="2800" b="1" dirty="0" smtClean="0">
                <a:solidFill>
                  <a:schemeClr val="bg1"/>
                </a:solidFill>
                <a:latin typeface="Calibri" pitchFamily="34" charset="0"/>
              </a:rPr>
              <a:t>	Common issues: Lack of interest &amp; sustained committment, changing priorities, and comm. deficiencies. </a:t>
            </a:r>
          </a:p>
          <a:p>
            <a:pPr>
              <a:lnSpc>
                <a:spcPts val="3100"/>
              </a:lnSpc>
              <a:spcAft>
                <a:spcPts val="1200"/>
              </a:spcAft>
              <a:buClr>
                <a:schemeClr val="folHlink"/>
              </a:buClr>
              <a:buNone/>
            </a:pPr>
            <a:endParaRPr lang="de-DE" sz="2800" b="1" dirty="0">
              <a:solidFill>
                <a:schemeClr val="bg1"/>
              </a:solidFill>
              <a:latin typeface="Calibri" pitchFamily="34" charset="0"/>
            </a:endParaRPr>
          </a:p>
        </p:txBody>
      </p:sp>
      <p:pic>
        <p:nvPicPr>
          <p:cNvPr id="6" name="Content Placeholder 5" descr="Marketing"/>
          <p:cNvPicPr>
            <a:picLocks noGrp="1" noChangeAspect="1" noChangeArrowheads="1"/>
          </p:cNvPicPr>
          <p:nvPr>
            <p:ph sz="half" idx="2"/>
          </p:nvPr>
        </p:nvPicPr>
        <p:blipFill>
          <a:blip r:embed="rId3" cstate="print"/>
          <a:stretch>
            <a:fillRect/>
          </a:stretch>
        </p:blipFill>
        <p:spPr>
          <a:xfrm>
            <a:off x="455613" y="1268730"/>
            <a:ext cx="2644140" cy="268224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3"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 </a:t>
            </a:r>
            <a:br>
              <a:rPr lang="de-DE" sz="2400" dirty="0" smtClean="0"/>
            </a:br>
            <a:r>
              <a:rPr lang="de-DE" sz="2000" dirty="0" smtClean="0"/>
              <a:t>(Project Steering Committees)</a:t>
            </a:r>
            <a:endParaRPr lang="de-DE" sz="2400" dirty="0"/>
          </a:p>
        </p:txBody>
      </p:sp>
      <p:sp>
        <p:nvSpPr>
          <p:cNvPr id="430082" name="Rectangle 2"/>
          <p:cNvSpPr>
            <a:spLocks noGrp="1" noChangeArrowheads="1"/>
          </p:cNvSpPr>
          <p:nvPr>
            <p:ph idx="1"/>
          </p:nvPr>
        </p:nvSpPr>
        <p:spPr>
          <a:xfrm>
            <a:off x="3193944" y="1142410"/>
            <a:ext cx="5740506" cy="5029790"/>
          </a:xfrm>
        </p:spPr>
        <p:txBody>
          <a:bodyPr/>
          <a:lstStyle/>
          <a:p>
            <a:pPr>
              <a:lnSpc>
                <a:spcPts val="3100"/>
              </a:lnSpc>
              <a:spcAft>
                <a:spcPts val="1200"/>
              </a:spcAft>
              <a:buClr>
                <a:schemeClr val="folHlink"/>
              </a:buClr>
              <a:buNone/>
            </a:pPr>
            <a:r>
              <a:rPr lang="en-US" sz="2800" b="1" dirty="0" smtClean="0">
                <a:latin typeface="Calibri" pitchFamily="34" charset="0"/>
              </a:rPr>
              <a:t>	</a:t>
            </a:r>
            <a:r>
              <a:rPr lang="en-US" sz="2800" b="1" dirty="0" smtClean="0">
                <a:solidFill>
                  <a:schemeClr val="bg1"/>
                </a:solidFill>
                <a:latin typeface="Calibri" pitchFamily="34" charset="0"/>
              </a:rPr>
              <a:t>Project Steering Committees (also called Project Boards) are often found on “complex” cost-intensive and longer-duration projects. </a:t>
            </a:r>
          </a:p>
          <a:p>
            <a:pPr>
              <a:lnSpc>
                <a:spcPts val="3100"/>
              </a:lnSpc>
              <a:spcAft>
                <a:spcPts val="1200"/>
              </a:spcAft>
              <a:buClr>
                <a:schemeClr val="folHlink"/>
              </a:buClr>
              <a:buFont typeface="Wingdings" pitchFamily="2" charset="2"/>
              <a:buNone/>
            </a:pPr>
            <a:r>
              <a:rPr lang="de-DE" sz="2800" b="1" dirty="0" smtClean="0">
                <a:solidFill>
                  <a:schemeClr val="bg1"/>
                </a:solidFill>
                <a:latin typeface="Calibri" pitchFamily="34" charset="0"/>
              </a:rPr>
              <a:t>	Usually comprising key project stakeholders, some having spec-ialist knowledge, expertise and experience, they often include the Project Manager and are chaired by the Project Sponsor or a senior official from the project-owning organization(s). </a:t>
            </a:r>
            <a:endParaRPr lang="de-DE" sz="2800" b="1" dirty="0">
              <a:solidFill>
                <a:schemeClr val="bg1"/>
              </a:solidFill>
              <a:latin typeface="Calibri" pitchFamily="34" charset="0"/>
            </a:endParaRPr>
          </a:p>
        </p:txBody>
      </p:sp>
      <p:sp>
        <p:nvSpPr>
          <p:cNvPr id="5" name="TextBox 4"/>
          <p:cNvSpPr txBox="1"/>
          <p:nvPr/>
        </p:nvSpPr>
        <p:spPr>
          <a:xfrm>
            <a:off x="435518" y="3654726"/>
            <a:ext cx="2763295" cy="738664"/>
          </a:xfrm>
          <a:prstGeom prst="rect">
            <a:avLst/>
          </a:prstGeom>
          <a:noFill/>
          <a:ln>
            <a:solidFill>
              <a:srgbClr val="FFFF00"/>
            </a:solidFill>
          </a:ln>
        </p:spPr>
        <p:txBody>
          <a:bodyPr wrap="square" rtlCol="0">
            <a:spAutoFit/>
          </a:bodyPr>
          <a:lstStyle/>
          <a:p>
            <a:r>
              <a:rPr lang="en-US" sz="1400" b="1" dirty="0" smtClean="0">
                <a:solidFill>
                  <a:srgbClr val="FFFF99"/>
                </a:solidFill>
                <a:latin typeface="Calibri" pitchFamily="34" charset="0"/>
              </a:rPr>
              <a:t>A Project Steering Committee should have in the range of 6-10 members.</a:t>
            </a:r>
            <a:endParaRPr lang="en-US" sz="1400" b="1" dirty="0">
              <a:solidFill>
                <a:srgbClr val="FFFF99"/>
              </a:solidFill>
              <a:latin typeface="Calibri" pitchFamily="34" charset="0"/>
            </a:endParaRPr>
          </a:p>
        </p:txBody>
      </p:sp>
      <p:pic>
        <p:nvPicPr>
          <p:cNvPr id="7" name="Picture 5" descr="g0126147"/>
          <p:cNvPicPr>
            <a:picLocks noChangeAspect="1" noChangeArrowheads="1"/>
          </p:cNvPicPr>
          <p:nvPr/>
        </p:nvPicPr>
        <p:blipFill>
          <a:blip r:embed="rId3" cstate="print"/>
          <a:srcRect/>
          <a:stretch>
            <a:fillRect/>
          </a:stretch>
        </p:blipFill>
        <p:spPr bwMode="auto">
          <a:xfrm>
            <a:off x="455613" y="1393867"/>
            <a:ext cx="2613025" cy="1792288"/>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4851" y="1144588"/>
            <a:ext cx="5777700" cy="4981575"/>
          </a:xfrm>
        </p:spPr>
        <p:txBody>
          <a:bodyPr/>
          <a:lstStyle/>
          <a:p>
            <a:pPr>
              <a:lnSpc>
                <a:spcPts val="3200"/>
              </a:lnSpc>
              <a:spcAft>
                <a:spcPts val="1200"/>
              </a:spcAft>
              <a:buClr>
                <a:schemeClr val="folHlink"/>
              </a:buClr>
              <a:buNone/>
            </a:pPr>
            <a:r>
              <a:rPr lang="de-DE" sz="2800" b="1" dirty="0" smtClean="0">
                <a:solidFill>
                  <a:schemeClr val="bg1"/>
                </a:solidFill>
                <a:latin typeface="Calibri" pitchFamily="34" charset="0"/>
              </a:rPr>
              <a:t>	A project steering committee‘s typical functions include responsi-bility for successful achievement of the project goal and intended out-comes, ensuring the project‘s con-sistency with the objectives/goals of the project-owning and imple-menting organization(s) or entities, periodic monitoring and evaluation of the project and authorization of significant changes to its scope, cost and schedule.</a:t>
            </a:r>
          </a:p>
          <a:p>
            <a:pPr>
              <a:lnSpc>
                <a:spcPts val="3200"/>
              </a:lnSpc>
              <a:buNone/>
            </a:pPr>
            <a:endParaRPr lang="de-DE" sz="2800" b="1" dirty="0" smtClean="0">
              <a:solidFill>
                <a:schemeClr val="bg1"/>
              </a:solidFill>
              <a:latin typeface="Calibri" pitchFamily="34" charset="0"/>
            </a:endParaRPr>
          </a:p>
          <a:p>
            <a:pPr>
              <a:lnSpc>
                <a:spcPts val="3200"/>
              </a:lnSpc>
              <a:buNone/>
            </a:pPr>
            <a:endParaRPr lang="en-US" sz="2800" dirty="0"/>
          </a:p>
        </p:txBody>
      </p:sp>
      <p:sp>
        <p:nvSpPr>
          <p:cNvPr id="4"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 </a:t>
            </a:r>
            <a:br>
              <a:rPr lang="de-DE" sz="2400" dirty="0" smtClean="0"/>
            </a:br>
            <a:r>
              <a:rPr lang="de-DE" sz="2000" dirty="0" smtClean="0"/>
              <a:t>(Project Steering Committees)</a:t>
            </a:r>
            <a:endParaRPr lang="de-DE" sz="2400" dirty="0"/>
          </a:p>
        </p:txBody>
      </p:sp>
      <p:sp>
        <p:nvSpPr>
          <p:cNvPr id="5" name="TextBox 4"/>
          <p:cNvSpPr txBox="1"/>
          <p:nvPr/>
        </p:nvSpPr>
        <p:spPr>
          <a:xfrm>
            <a:off x="455613" y="3721503"/>
            <a:ext cx="2743200" cy="2031325"/>
          </a:xfrm>
          <a:prstGeom prst="rect">
            <a:avLst/>
          </a:prstGeom>
          <a:noFill/>
          <a:ln>
            <a:solidFill>
              <a:srgbClr val="FFFF00"/>
            </a:solidFill>
          </a:ln>
        </p:spPr>
        <p:txBody>
          <a:bodyPr wrap="square" rtlCol="0">
            <a:spAutoFit/>
          </a:bodyPr>
          <a:lstStyle/>
          <a:p>
            <a:r>
              <a:rPr lang="en-US" sz="1400" b="1" dirty="0" smtClean="0">
                <a:solidFill>
                  <a:srgbClr val="FFFF99"/>
                </a:solidFill>
                <a:latin typeface="Calibri" pitchFamily="34" charset="0"/>
              </a:rPr>
              <a:t>Project Steering Committees have different mandates. </a:t>
            </a:r>
          </a:p>
          <a:p>
            <a:endParaRPr lang="en-US" sz="1400" b="1" dirty="0" smtClean="0">
              <a:solidFill>
                <a:srgbClr val="FFFF99"/>
              </a:solidFill>
              <a:latin typeface="Calibri" pitchFamily="34" charset="0"/>
            </a:endParaRPr>
          </a:p>
          <a:p>
            <a:r>
              <a:rPr lang="en-US" sz="1400" b="1" dirty="0" smtClean="0">
                <a:solidFill>
                  <a:srgbClr val="FFFF99"/>
                </a:solidFill>
                <a:latin typeface="Calibri" pitchFamily="34" charset="0"/>
              </a:rPr>
              <a:t>Some Committees may be quite restricted and act largely in an advisory capacity, others may be empowered to make all major decisions relating to the project, especially budget-based. </a:t>
            </a:r>
            <a:endParaRPr lang="en-US" sz="1400" b="1" dirty="0">
              <a:solidFill>
                <a:srgbClr val="FFFF99"/>
              </a:solidFill>
              <a:latin typeface="Calibri" pitchFamily="34" charset="0"/>
            </a:endParaRPr>
          </a:p>
        </p:txBody>
      </p:sp>
      <p:pic>
        <p:nvPicPr>
          <p:cNvPr id="7" name="Picture 5" descr="g0126147"/>
          <p:cNvPicPr>
            <a:picLocks noChangeAspect="1" noChangeArrowheads="1"/>
          </p:cNvPicPr>
          <p:nvPr/>
        </p:nvPicPr>
        <p:blipFill>
          <a:blip r:embed="rId2" cstate="print"/>
          <a:srcRect/>
          <a:stretch>
            <a:fillRect/>
          </a:stretch>
        </p:blipFill>
        <p:spPr bwMode="auto">
          <a:xfrm>
            <a:off x="455613" y="1393867"/>
            <a:ext cx="2613025" cy="1792288"/>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4851" y="1144588"/>
            <a:ext cx="5777700" cy="4981575"/>
          </a:xfrm>
        </p:spPr>
        <p:txBody>
          <a:bodyPr/>
          <a:lstStyle/>
          <a:p>
            <a:pPr>
              <a:lnSpc>
                <a:spcPts val="3200"/>
              </a:lnSpc>
              <a:spcAft>
                <a:spcPts val="1200"/>
              </a:spcAft>
              <a:buClr>
                <a:schemeClr val="folHlink"/>
              </a:buClr>
              <a:buNone/>
            </a:pPr>
            <a:r>
              <a:rPr lang="de-DE" sz="2800" b="1" dirty="0" smtClean="0">
                <a:solidFill>
                  <a:schemeClr val="bg1"/>
                </a:solidFill>
                <a:latin typeface="Calibri" pitchFamily="34" charset="0"/>
              </a:rPr>
              <a:t>	The project steering committee‘s responsibilities also typically in-clude providing guidance to the project manager and team and resolving problems, conflicts and issues which are beyond their control, liaising when necessary with project stakeholders, and reporting on the project‘s progress to the project owner or client. </a:t>
            </a:r>
          </a:p>
          <a:p>
            <a:pPr>
              <a:lnSpc>
                <a:spcPts val="3200"/>
              </a:lnSpc>
              <a:spcAft>
                <a:spcPts val="1200"/>
              </a:spcAft>
              <a:buClr>
                <a:schemeClr val="folHlink"/>
              </a:buClr>
              <a:buNone/>
            </a:pPr>
            <a:r>
              <a:rPr lang="en-US" sz="2800" b="1" dirty="0" smtClean="0">
                <a:solidFill>
                  <a:schemeClr val="bg1"/>
                </a:solidFill>
                <a:latin typeface="Calibri" pitchFamily="34" charset="0"/>
              </a:rPr>
              <a:t>	</a:t>
            </a:r>
            <a:endParaRPr lang="de-DE" sz="2800" b="1" dirty="0" smtClean="0">
              <a:solidFill>
                <a:schemeClr val="bg1"/>
              </a:solidFill>
              <a:latin typeface="Calibri" pitchFamily="34" charset="0"/>
            </a:endParaRPr>
          </a:p>
          <a:p>
            <a:pPr>
              <a:lnSpc>
                <a:spcPts val="3200"/>
              </a:lnSpc>
              <a:spcAft>
                <a:spcPts val="1200"/>
              </a:spcAft>
              <a:buClr>
                <a:schemeClr val="folHlink"/>
              </a:buClr>
              <a:buNone/>
            </a:pPr>
            <a:endParaRPr lang="de-DE" sz="2800" b="1" dirty="0" smtClean="0">
              <a:solidFill>
                <a:schemeClr val="bg1"/>
              </a:solidFill>
              <a:latin typeface="Calibri" pitchFamily="34" charset="0"/>
            </a:endParaRPr>
          </a:p>
          <a:p>
            <a:pPr>
              <a:lnSpc>
                <a:spcPts val="3200"/>
              </a:lnSpc>
              <a:buNone/>
            </a:pPr>
            <a:endParaRPr lang="en-US" sz="2800" dirty="0"/>
          </a:p>
        </p:txBody>
      </p:sp>
      <p:sp>
        <p:nvSpPr>
          <p:cNvPr id="4"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 </a:t>
            </a:r>
            <a:br>
              <a:rPr lang="de-DE" sz="2400" dirty="0" smtClean="0"/>
            </a:br>
            <a:r>
              <a:rPr lang="de-DE" sz="2000" dirty="0" smtClean="0"/>
              <a:t>(Project Steering Committees)</a:t>
            </a:r>
            <a:endParaRPr lang="de-DE" sz="2400" dirty="0"/>
          </a:p>
        </p:txBody>
      </p:sp>
      <p:pic>
        <p:nvPicPr>
          <p:cNvPr id="5" name="Picture 5" descr="g0126147"/>
          <p:cNvPicPr>
            <a:picLocks noChangeAspect="1" noChangeArrowheads="1"/>
          </p:cNvPicPr>
          <p:nvPr/>
        </p:nvPicPr>
        <p:blipFill>
          <a:blip r:embed="rId2" cstate="print"/>
          <a:srcRect/>
          <a:stretch>
            <a:fillRect/>
          </a:stretch>
        </p:blipFill>
        <p:spPr bwMode="auto">
          <a:xfrm>
            <a:off x="455613" y="1393867"/>
            <a:ext cx="2613025" cy="1792288"/>
          </a:xfrm>
          <a:prstGeom prst="rect">
            <a:avLst/>
          </a:prstGeom>
          <a:noFill/>
          <a:ln>
            <a:noFill/>
          </a:ln>
        </p:spPr>
      </p:pic>
      <p:sp>
        <p:nvSpPr>
          <p:cNvPr id="6" name="TextBox 5"/>
          <p:cNvSpPr txBox="1"/>
          <p:nvPr/>
        </p:nvSpPr>
        <p:spPr>
          <a:xfrm>
            <a:off x="455613" y="3635778"/>
            <a:ext cx="2743200" cy="2108269"/>
          </a:xfrm>
          <a:prstGeom prst="rect">
            <a:avLst/>
          </a:prstGeom>
          <a:noFill/>
          <a:ln>
            <a:solidFill>
              <a:srgbClr val="FFFF00"/>
            </a:solidFill>
          </a:ln>
        </p:spPr>
        <p:txBody>
          <a:bodyPr wrap="square" rtlCol="0">
            <a:spAutoFit/>
          </a:bodyPr>
          <a:lstStyle/>
          <a:p>
            <a:r>
              <a:rPr lang="en-US" sz="1400" b="1" dirty="0" smtClean="0">
                <a:solidFill>
                  <a:srgbClr val="FFFF99"/>
                </a:solidFill>
                <a:latin typeface="Calibri" pitchFamily="34" charset="0"/>
              </a:rPr>
              <a:t>Project Steering Committees may ex-</a:t>
            </a:r>
            <a:r>
              <a:rPr lang="en-US" sz="1400" b="1" dirty="0" err="1" smtClean="0">
                <a:solidFill>
                  <a:srgbClr val="FFFF99"/>
                </a:solidFill>
                <a:latin typeface="Calibri" pitchFamily="34" charset="0"/>
              </a:rPr>
              <a:t>hibit</a:t>
            </a:r>
            <a:r>
              <a:rPr lang="en-US" sz="1400" b="1" dirty="0" smtClean="0">
                <a:solidFill>
                  <a:srgbClr val="FFFF99"/>
                </a:solidFill>
                <a:latin typeface="Calibri" pitchFamily="34" charset="0"/>
              </a:rPr>
              <a:t> shortcomings </a:t>
            </a:r>
            <a:r>
              <a:rPr lang="de-DE" sz="1400" b="1" dirty="0" smtClean="0">
                <a:solidFill>
                  <a:srgbClr val="FFFF99"/>
                </a:solidFill>
                <a:latin typeface="Calibri" pitchFamily="34" charset="0"/>
              </a:rPr>
              <a:t>which can have an adverse impact on the project. Exam-ples: </a:t>
            </a:r>
          </a:p>
          <a:p>
            <a:pPr>
              <a:spcBef>
                <a:spcPts val="600"/>
              </a:spcBef>
            </a:pPr>
            <a:r>
              <a:rPr lang="de-DE" sz="1400" b="1" dirty="0" smtClean="0">
                <a:solidFill>
                  <a:srgbClr val="FFFF99"/>
                </a:solidFill>
                <a:latin typeface="Calibri" pitchFamily="34" charset="0"/>
              </a:rPr>
              <a:t>- Bureacratic approach </a:t>
            </a:r>
          </a:p>
          <a:p>
            <a:r>
              <a:rPr lang="de-DE" sz="1400" b="1" dirty="0" smtClean="0">
                <a:solidFill>
                  <a:srgbClr val="FFFF99"/>
                </a:solidFill>
                <a:latin typeface="Calibri" pitchFamily="34" charset="0"/>
              </a:rPr>
              <a:t>- Micro-managing the project </a:t>
            </a:r>
          </a:p>
          <a:p>
            <a:pPr>
              <a:buFontTx/>
              <a:buChar char="-"/>
            </a:pPr>
            <a:r>
              <a:rPr lang="de-DE" sz="1400" b="1" dirty="0" smtClean="0">
                <a:solidFill>
                  <a:srgbClr val="FFFF99"/>
                </a:solidFill>
                <a:latin typeface="Calibri" pitchFamily="34" charset="0"/>
              </a:rPr>
              <a:t> Focus on politics, not on project</a:t>
            </a:r>
          </a:p>
          <a:p>
            <a:pPr>
              <a:buFontTx/>
              <a:buChar char="-"/>
            </a:pPr>
            <a:r>
              <a:rPr lang="de-DE" sz="1400" b="1" dirty="0" smtClean="0">
                <a:solidFill>
                  <a:srgbClr val="FFFF99"/>
                </a:solidFill>
                <a:latin typeface="Calibri" pitchFamily="34" charset="0"/>
              </a:rPr>
              <a:t> Large divergence of opinions</a:t>
            </a:r>
          </a:p>
          <a:p>
            <a:r>
              <a:rPr lang="de-DE" sz="1400" b="1" dirty="0" smtClean="0">
                <a:solidFill>
                  <a:srgbClr val="FFFF99"/>
                </a:solidFill>
                <a:latin typeface="Calibri" pitchFamily="34" charset="0"/>
              </a:rPr>
              <a:t>- Delayed decision-making. </a:t>
            </a:r>
            <a:endParaRPr lang="en-US" sz="14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 </a:t>
            </a:r>
            <a:br>
              <a:rPr lang="de-DE" sz="2400" dirty="0" smtClean="0"/>
            </a:br>
            <a:r>
              <a:rPr lang="de-DE" sz="2000" dirty="0" smtClean="0"/>
              <a:t>(Project Steering Committees: Sample Documents)</a:t>
            </a:r>
            <a:endParaRPr lang="de-DE" sz="2400" dirty="0"/>
          </a:p>
        </p:txBody>
      </p:sp>
      <p:pic>
        <p:nvPicPr>
          <p:cNvPr id="1088514" name="Picture 2"/>
          <p:cNvPicPr>
            <a:picLocks noGrp="1" noChangeAspect="1" noChangeArrowheads="1"/>
          </p:cNvPicPr>
          <p:nvPr>
            <p:ph idx="1"/>
          </p:nvPr>
        </p:nvPicPr>
        <p:blipFill>
          <a:blip r:embed="rId2" cstate="print"/>
          <a:srcRect l="2044" t="14952" r="50752" b="5079"/>
          <a:stretch>
            <a:fillRect/>
          </a:stretch>
        </p:blipFill>
        <p:spPr bwMode="auto">
          <a:xfrm>
            <a:off x="141288" y="1144588"/>
            <a:ext cx="4432300" cy="5027612"/>
          </a:xfrm>
          <a:prstGeom prst="rect">
            <a:avLst/>
          </a:prstGeom>
          <a:noFill/>
          <a:ln w="9525">
            <a:noFill/>
            <a:miter lim="800000"/>
            <a:headEnd/>
            <a:tailEnd/>
          </a:ln>
        </p:spPr>
      </p:pic>
      <p:sp>
        <p:nvSpPr>
          <p:cNvPr id="7" name="Content Placeholder 2"/>
          <p:cNvSpPr txBox="1">
            <a:spLocks/>
          </p:cNvSpPr>
          <p:nvPr/>
        </p:nvSpPr>
        <p:spPr bwMode="auto">
          <a:xfrm>
            <a:off x="4573588" y="1144588"/>
            <a:ext cx="4341812" cy="4981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de-DE" sz="2800" b="1" i="0" u="none" strike="noStrike" kern="0" cap="none" spc="0" normalizeH="0" baseline="0" noProof="0" dirty="0" smtClean="0">
                <a:ln>
                  <a:noFill/>
                </a:ln>
                <a:solidFill>
                  <a:schemeClr val="bg1"/>
                </a:solidFill>
                <a:effectLst/>
                <a:uLnTx/>
                <a:uFillTx/>
                <a:latin typeface="Calibri" pitchFamily="34" charset="0"/>
                <a:ea typeface="+mn-ea"/>
                <a:cs typeface="+mn-cs"/>
              </a:rPr>
              <a:t>	The one-page „Terms of Reference“ document on the left relates to a pro-ject being undertaken at Monash University in Australia. </a:t>
            </a:r>
          </a:p>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lang="de-DE" sz="2800" b="1" kern="0" dirty="0" smtClean="0">
                <a:solidFill>
                  <a:schemeClr val="bg1"/>
                </a:solidFill>
                <a:latin typeface="Calibri" pitchFamily="34" charset="0"/>
              </a:rPr>
              <a:t>	REVIEW IT</a:t>
            </a:r>
            <a:endParaRPr kumimoji="0" lang="en-US" sz="2800" b="0" i="0" u="none" strike="noStrike" kern="0" cap="none" spc="0" normalizeH="0" baseline="0" noProof="0" dirty="0">
              <a:ln>
                <a:noFill/>
              </a:ln>
              <a:solidFill>
                <a:srgbClr val="D0FDFE"/>
              </a:solidFill>
              <a:effectLst/>
              <a:uLnTx/>
              <a:uFillTx/>
              <a:latin typeface="+mn-lt"/>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title"/>
          </p:nvPr>
        </p:nvSpPr>
        <p:spPr>
          <a:xfrm>
            <a:off x="457200" y="0"/>
            <a:ext cx="8229600" cy="1143000"/>
          </a:xfrm>
          <a:noFill/>
          <a:ln/>
        </p:spPr>
        <p:txBody>
          <a:bodyPr/>
          <a:lstStyle/>
          <a:p>
            <a:r>
              <a:rPr lang="de-DE" sz="2400" dirty="0" smtClean="0"/>
              <a:t>Project Primary Stakeholders </a:t>
            </a:r>
            <a:br>
              <a:rPr lang="de-DE" sz="2400" dirty="0" smtClean="0"/>
            </a:br>
            <a:r>
              <a:rPr lang="de-DE" sz="2000" dirty="0" smtClean="0"/>
              <a:t>(Project Steering Committees: Sample Documents)</a:t>
            </a:r>
            <a:endParaRPr lang="de-DE" sz="2400" dirty="0"/>
          </a:p>
        </p:txBody>
      </p:sp>
      <p:sp>
        <p:nvSpPr>
          <p:cNvPr id="7" name="Content Placeholder 2"/>
          <p:cNvSpPr txBox="1">
            <a:spLocks/>
          </p:cNvSpPr>
          <p:nvPr/>
        </p:nvSpPr>
        <p:spPr bwMode="auto">
          <a:xfrm>
            <a:off x="4573588" y="1144588"/>
            <a:ext cx="4341812" cy="4981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de-DE" sz="2800" b="1" i="0" u="none" strike="noStrike" kern="0" cap="none" spc="0" normalizeH="0" baseline="0" noProof="0" dirty="0" smtClean="0">
                <a:ln>
                  <a:noFill/>
                </a:ln>
                <a:solidFill>
                  <a:schemeClr val="bg1"/>
                </a:solidFill>
                <a:effectLst/>
                <a:uLnTx/>
                <a:uFillTx/>
                <a:latin typeface="Calibri" pitchFamily="34" charset="0"/>
                <a:ea typeface="+mn-ea"/>
                <a:cs typeface="+mn-cs"/>
              </a:rPr>
              <a:t>	A more complex „Terms of Reference“ document from a Community Client Health Profile Program from Tasmania, Australia, is given on the left.</a:t>
            </a:r>
            <a:r>
              <a:rPr kumimoji="0" lang="de-DE" sz="2800" b="1" i="0" u="none" strike="noStrike" kern="0" cap="none" spc="0" normalizeH="0" noProof="0" dirty="0" smtClean="0">
                <a:ln>
                  <a:noFill/>
                </a:ln>
                <a:solidFill>
                  <a:schemeClr val="bg1"/>
                </a:solidFill>
                <a:effectLst/>
                <a:uLnTx/>
                <a:uFillTx/>
                <a:latin typeface="Calibri" pitchFamily="34" charset="0"/>
                <a:ea typeface="+mn-ea"/>
                <a:cs typeface="+mn-cs"/>
              </a:rPr>
              <a:t> </a:t>
            </a:r>
          </a:p>
          <a:p>
            <a:pPr marL="342900" marR="0" lvl="0" indent="-342900" algn="l" defTabSz="914400" rtl="0" eaLnBrk="1" fontAlgn="base" latinLnBrk="0" hangingPunct="1">
              <a:lnSpc>
                <a:spcPts val="3200"/>
              </a:lnSpc>
              <a:spcBef>
                <a:spcPct val="20000"/>
              </a:spcBef>
              <a:spcAft>
                <a:spcPts val="1200"/>
              </a:spcAft>
              <a:buClr>
                <a:schemeClr val="folHlink"/>
              </a:buClr>
              <a:buSzTx/>
              <a:buFontTx/>
              <a:buNone/>
              <a:tabLst/>
              <a:defRPr/>
            </a:pPr>
            <a:r>
              <a:rPr kumimoji="0" lang="de-DE" sz="2800" b="1" i="0" u="none" strike="noStrike" kern="0" cap="none" spc="0" normalizeH="0" noProof="0" dirty="0" smtClean="0">
                <a:ln>
                  <a:noFill/>
                </a:ln>
                <a:solidFill>
                  <a:schemeClr val="bg1"/>
                </a:solidFill>
                <a:effectLst/>
                <a:uLnTx/>
                <a:uFillTx/>
                <a:latin typeface="Calibri" pitchFamily="34" charset="0"/>
                <a:ea typeface="+mn-ea"/>
                <a:cs typeface="+mn-cs"/>
              </a:rPr>
              <a:t>	REVIEW IT</a:t>
            </a:r>
            <a:endParaRPr kumimoji="0" lang="en-US" sz="2800" b="0" i="0" u="none" strike="noStrike" kern="0" cap="none" spc="0" normalizeH="0" baseline="0" noProof="0" dirty="0">
              <a:ln>
                <a:noFill/>
              </a:ln>
              <a:solidFill>
                <a:srgbClr val="D0FDFE"/>
              </a:solidFill>
              <a:effectLst/>
              <a:uLnTx/>
              <a:uFillTx/>
              <a:latin typeface="+mn-lt"/>
              <a:ea typeface="+mn-ea"/>
              <a:cs typeface="+mn-cs"/>
            </a:endParaRPr>
          </a:p>
        </p:txBody>
      </p:sp>
      <p:pic>
        <p:nvPicPr>
          <p:cNvPr id="1089538" name="Picture 2"/>
          <p:cNvPicPr>
            <a:picLocks noChangeAspect="1" noChangeArrowheads="1"/>
          </p:cNvPicPr>
          <p:nvPr/>
        </p:nvPicPr>
        <p:blipFill>
          <a:blip r:embed="rId2" cstate="print"/>
          <a:srcRect l="31905" t="11444" r="30456" b="3429"/>
          <a:stretch>
            <a:fillRect/>
          </a:stretch>
        </p:blipFill>
        <p:spPr bwMode="auto">
          <a:xfrm>
            <a:off x="455613" y="1144588"/>
            <a:ext cx="3554412" cy="5024274"/>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 </a:t>
            </a:r>
            <a:br>
              <a:rPr lang="de-DE" sz="2400" dirty="0" smtClean="0"/>
            </a:br>
            <a:r>
              <a:rPr lang="de-DE" sz="2000" dirty="0" smtClean="0"/>
              <a:t>(Project Financers)</a:t>
            </a:r>
            <a:endParaRPr lang="de-DE" sz="2400" dirty="0"/>
          </a:p>
        </p:txBody>
      </p:sp>
      <p:sp>
        <p:nvSpPr>
          <p:cNvPr id="378883" name="Rectangle 3"/>
          <p:cNvSpPr>
            <a:spLocks noGrp="1" noChangeArrowheads="1"/>
          </p:cNvSpPr>
          <p:nvPr>
            <p:ph idx="1"/>
          </p:nvPr>
        </p:nvSpPr>
        <p:spPr>
          <a:xfrm>
            <a:off x="3198814" y="1139018"/>
            <a:ext cx="5711922" cy="5033181"/>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There are many possible sources of project funding, e.g.: </a:t>
            </a:r>
          </a:p>
          <a:p>
            <a:pPr lvl="1">
              <a:lnSpc>
                <a:spcPts val="3100"/>
              </a:lnSpc>
              <a:spcAft>
                <a:spcPts val="1200"/>
              </a:spcAft>
              <a:buClr>
                <a:schemeClr val="folHlink"/>
              </a:buClr>
            </a:pPr>
            <a:r>
              <a:rPr lang="de-DE" sz="2600" b="1" dirty="0" smtClean="0">
                <a:solidFill>
                  <a:schemeClr val="bg1"/>
                </a:solidFill>
                <a:latin typeface="Calibri" pitchFamily="34" charset="0"/>
              </a:rPr>
              <a:t>Annual budget allocations</a:t>
            </a:r>
          </a:p>
          <a:p>
            <a:pPr lvl="1">
              <a:lnSpc>
                <a:spcPts val="3100"/>
              </a:lnSpc>
              <a:spcAft>
                <a:spcPts val="1200"/>
              </a:spcAft>
              <a:buClr>
                <a:schemeClr val="folHlink"/>
              </a:buClr>
            </a:pPr>
            <a:r>
              <a:rPr lang="de-DE" sz="2600" b="1" dirty="0" smtClean="0">
                <a:solidFill>
                  <a:schemeClr val="bg1"/>
                </a:solidFill>
                <a:latin typeface="Calibri" pitchFamily="34" charset="0"/>
              </a:rPr>
              <a:t>Municipal and district, state or provincial, national and regional development schemes &amp; programs</a:t>
            </a:r>
          </a:p>
          <a:p>
            <a:pPr lvl="1">
              <a:lnSpc>
                <a:spcPts val="3100"/>
              </a:lnSpc>
              <a:spcAft>
                <a:spcPts val="1200"/>
              </a:spcAft>
              <a:buClr>
                <a:schemeClr val="folHlink"/>
              </a:buClr>
            </a:pPr>
            <a:r>
              <a:rPr lang="de-DE" sz="2600" b="1" dirty="0" smtClean="0">
                <a:solidFill>
                  <a:schemeClr val="bg1"/>
                </a:solidFill>
                <a:latin typeface="Calibri" pitchFamily="34" charset="0"/>
              </a:rPr>
              <a:t>National, regional and internation-al development financing / imple- menting institutions and agencies </a:t>
            </a:r>
          </a:p>
          <a:p>
            <a:pPr lvl="1">
              <a:lnSpc>
                <a:spcPts val="3100"/>
              </a:lnSpc>
              <a:spcAft>
                <a:spcPts val="1200"/>
              </a:spcAft>
              <a:buClr>
                <a:schemeClr val="folHlink"/>
              </a:buClr>
            </a:pPr>
            <a:r>
              <a:rPr lang="de-DE" sz="2600" b="1" dirty="0" smtClean="0">
                <a:solidFill>
                  <a:schemeClr val="bg1"/>
                </a:solidFill>
                <a:latin typeface="Calibri" pitchFamily="34" charset="0"/>
              </a:rPr>
              <a:t>Taxes and special purpose fonds</a:t>
            </a:r>
            <a:endParaRPr lang="de-DE" sz="2600" b="1" dirty="0">
              <a:solidFill>
                <a:schemeClr val="bg1"/>
              </a:solidFill>
              <a:latin typeface="Calibri" pitchFamily="34" charset="0"/>
            </a:endParaRPr>
          </a:p>
        </p:txBody>
      </p:sp>
      <p:pic>
        <p:nvPicPr>
          <p:cNvPr id="4" name="Picture 3" descr="Money3.gif"/>
          <p:cNvPicPr>
            <a:picLocks noChangeAspect="1"/>
          </p:cNvPicPr>
          <p:nvPr/>
        </p:nvPicPr>
        <p:blipFill>
          <a:blip r:embed="rId3" cstate="print"/>
          <a:stretch>
            <a:fillRect/>
          </a:stretch>
        </p:blipFill>
        <p:spPr>
          <a:xfrm>
            <a:off x="455613" y="1265529"/>
            <a:ext cx="2732995" cy="3050591"/>
          </a:xfrm>
          <a:prstGeom prst="rect">
            <a:avLst/>
          </a:prstGeom>
        </p:spPr>
      </p:pic>
      <p:sp>
        <p:nvSpPr>
          <p:cNvPr id="5" name="TextBox 4"/>
          <p:cNvSpPr txBox="1"/>
          <p:nvPr/>
        </p:nvSpPr>
        <p:spPr>
          <a:xfrm>
            <a:off x="455613" y="4493028"/>
            <a:ext cx="2743200" cy="1600438"/>
          </a:xfrm>
          <a:prstGeom prst="rect">
            <a:avLst/>
          </a:prstGeom>
          <a:noFill/>
          <a:ln>
            <a:solidFill>
              <a:srgbClr val="FFFF00"/>
            </a:solidFill>
          </a:ln>
        </p:spPr>
        <p:txBody>
          <a:bodyPr wrap="square" rtlCol="0">
            <a:spAutoFit/>
          </a:bodyPr>
          <a:lstStyle/>
          <a:p>
            <a:r>
              <a:rPr lang="en-US" sz="1400" b="1" dirty="0" smtClean="0">
                <a:solidFill>
                  <a:srgbClr val="FFFF99"/>
                </a:solidFill>
                <a:latin typeface="Calibri" pitchFamily="34" charset="0"/>
              </a:rPr>
              <a:t>Project Financers are interested in a high return on their investment at a reasonable risk. </a:t>
            </a:r>
          </a:p>
          <a:p>
            <a:endParaRPr lang="en-US" sz="1400" b="1" dirty="0" smtClean="0">
              <a:solidFill>
                <a:srgbClr val="FFFF99"/>
              </a:solidFill>
              <a:latin typeface="Calibri" pitchFamily="34" charset="0"/>
            </a:endParaRPr>
          </a:p>
          <a:p>
            <a:r>
              <a:rPr lang="en-US" sz="1400" b="1" dirty="0" smtClean="0">
                <a:solidFill>
                  <a:srgbClr val="FFFF99"/>
                </a:solidFill>
                <a:latin typeface="Calibri" pitchFamily="34" charset="0"/>
              </a:rPr>
              <a:t>There are many (dynamic) risk s on a project and later cash inflows can be jeopardized as a result. </a:t>
            </a:r>
            <a:endParaRPr lang="en-US" sz="14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 </a:t>
            </a:r>
            <a:br>
              <a:rPr lang="de-DE" sz="2400" dirty="0" smtClean="0"/>
            </a:br>
            <a:r>
              <a:rPr lang="de-DE" sz="2000" dirty="0" smtClean="0"/>
              <a:t>(Project Financers)</a:t>
            </a:r>
            <a:endParaRPr lang="de-DE" sz="2400" dirty="0"/>
          </a:p>
        </p:txBody>
      </p:sp>
      <p:sp>
        <p:nvSpPr>
          <p:cNvPr id="378883" name="Rectangle 3"/>
          <p:cNvSpPr>
            <a:spLocks noGrp="1" noChangeArrowheads="1"/>
          </p:cNvSpPr>
          <p:nvPr>
            <p:ph idx="1"/>
          </p:nvPr>
        </p:nvSpPr>
        <p:spPr>
          <a:xfrm>
            <a:off x="3198814" y="1139018"/>
            <a:ext cx="5665268" cy="5033181"/>
          </a:xfrm>
          <a:noFill/>
          <a:ln w="9525">
            <a:noFill/>
            <a:miter lim="800000"/>
            <a:headEnd/>
            <a:tailEnd/>
          </a:ln>
          <a:effectLst/>
        </p:spPr>
        <p:txBody>
          <a:bodyPr vert="horz" wrap="square" lIns="91440" tIns="45720" rIns="91440" bIns="45720" numCol="1" anchor="t" anchorCtr="0" compatLnSpc="1">
            <a:prstTxWarp prst="textNoShape">
              <a:avLst/>
            </a:prstTxWarp>
          </a:bodyPr>
          <a:lstStyle/>
          <a:p>
            <a:pPr lvl="1">
              <a:lnSpc>
                <a:spcPts val="3200"/>
              </a:lnSpc>
              <a:spcAft>
                <a:spcPts val="1200"/>
              </a:spcAft>
              <a:buClr>
                <a:schemeClr val="folHlink"/>
              </a:buClr>
            </a:pPr>
            <a:r>
              <a:rPr lang="de-DE" sz="2400" b="1" dirty="0" smtClean="0">
                <a:solidFill>
                  <a:schemeClr val="bg1"/>
                </a:solidFill>
                <a:latin typeface="Calibri" pitchFamily="34" charset="0"/>
              </a:rPr>
              <a:t>Inter-governmental (bi-/multilateral) loans, EXIM and commercial bank lending, venture capital </a:t>
            </a:r>
          </a:p>
          <a:p>
            <a:pPr lvl="1">
              <a:lnSpc>
                <a:spcPts val="3200"/>
              </a:lnSpc>
              <a:spcAft>
                <a:spcPts val="1200"/>
              </a:spcAft>
              <a:buClr>
                <a:schemeClr val="folHlink"/>
              </a:buClr>
            </a:pPr>
            <a:r>
              <a:rPr lang="de-DE" sz="2400" b="1" dirty="0" smtClean="0">
                <a:solidFill>
                  <a:schemeClr val="bg1"/>
                </a:solidFill>
                <a:latin typeface="Calibri" pitchFamily="34" charset="0"/>
              </a:rPr>
              <a:t>Securities markets (bonds, equity)</a:t>
            </a:r>
          </a:p>
          <a:p>
            <a:pPr lvl="1">
              <a:lnSpc>
                <a:spcPts val="3200"/>
              </a:lnSpc>
              <a:spcAft>
                <a:spcPts val="1200"/>
              </a:spcAft>
              <a:buClr>
                <a:schemeClr val="folHlink"/>
              </a:buClr>
            </a:pPr>
            <a:r>
              <a:rPr lang="de-DE" sz="2400" b="1" dirty="0" smtClean="0">
                <a:solidFill>
                  <a:schemeClr val="bg1"/>
                </a:solidFill>
                <a:latin typeface="Calibri" pitchFamily="34" charset="0"/>
              </a:rPr>
              <a:t>Corp. earnings and financial reserves</a:t>
            </a:r>
          </a:p>
          <a:p>
            <a:pPr lvl="1">
              <a:lnSpc>
                <a:spcPts val="3200"/>
              </a:lnSpc>
              <a:spcAft>
                <a:spcPts val="1200"/>
              </a:spcAft>
              <a:buClr>
                <a:schemeClr val="folHlink"/>
              </a:buClr>
            </a:pPr>
            <a:r>
              <a:rPr lang="de-DE" sz="2400" b="1" dirty="0" smtClean="0">
                <a:solidFill>
                  <a:schemeClr val="bg1"/>
                </a:solidFill>
                <a:latin typeface="Calibri" pitchFamily="34" charset="0"/>
              </a:rPr>
              <a:t>Sale of tangible assets</a:t>
            </a:r>
          </a:p>
          <a:p>
            <a:pPr lvl="1">
              <a:lnSpc>
                <a:spcPts val="3200"/>
              </a:lnSpc>
              <a:spcAft>
                <a:spcPts val="1200"/>
              </a:spcAft>
              <a:buClr>
                <a:schemeClr val="folHlink"/>
              </a:buClr>
            </a:pPr>
            <a:r>
              <a:rPr lang="de-DE" sz="2400" b="1" dirty="0" smtClean="0">
                <a:solidFill>
                  <a:schemeClr val="bg1"/>
                </a:solidFill>
                <a:latin typeface="Calibri" pitchFamily="34" charset="0"/>
              </a:rPr>
              <a:t>Grants, donations and contributions from philantropic and other sources (e.g. under CSR programs), fund-raising events</a:t>
            </a:r>
          </a:p>
          <a:p>
            <a:pPr lvl="1">
              <a:lnSpc>
                <a:spcPts val="3200"/>
              </a:lnSpc>
              <a:spcAft>
                <a:spcPts val="1200"/>
              </a:spcAft>
              <a:buClr>
                <a:schemeClr val="folHlink"/>
              </a:buClr>
            </a:pPr>
            <a:endParaRPr lang="de-DE" sz="2400" b="1" dirty="0" smtClean="0">
              <a:solidFill>
                <a:schemeClr val="bg1"/>
              </a:solidFill>
              <a:latin typeface="Calibri" pitchFamily="34" charset="0"/>
            </a:endParaRPr>
          </a:p>
          <a:p>
            <a:pPr lvl="1">
              <a:lnSpc>
                <a:spcPts val="3200"/>
              </a:lnSpc>
              <a:spcAft>
                <a:spcPts val="1200"/>
              </a:spcAft>
              <a:buClr>
                <a:schemeClr val="folHlink"/>
              </a:buClr>
            </a:pPr>
            <a:endParaRPr lang="de-DE" sz="2400" b="1" dirty="0" smtClean="0">
              <a:solidFill>
                <a:schemeClr val="bg1"/>
              </a:solidFill>
              <a:latin typeface="Calibri" pitchFamily="34" charset="0"/>
            </a:endParaRPr>
          </a:p>
          <a:p>
            <a:pPr lvl="1">
              <a:lnSpc>
                <a:spcPts val="3200"/>
              </a:lnSpc>
              <a:spcAft>
                <a:spcPts val="1200"/>
              </a:spcAft>
              <a:buClr>
                <a:schemeClr val="folHlink"/>
              </a:buClr>
            </a:pPr>
            <a:endParaRPr lang="de-DE" sz="2600" b="1" dirty="0">
              <a:solidFill>
                <a:schemeClr val="bg1"/>
              </a:solidFill>
              <a:latin typeface="Calibri" pitchFamily="34" charset="0"/>
            </a:endParaRPr>
          </a:p>
        </p:txBody>
      </p:sp>
      <p:pic>
        <p:nvPicPr>
          <p:cNvPr id="4" name="Picture 3" descr="Money3.gif"/>
          <p:cNvPicPr>
            <a:picLocks noChangeAspect="1"/>
          </p:cNvPicPr>
          <p:nvPr/>
        </p:nvPicPr>
        <p:blipFill>
          <a:blip r:embed="rId3" cstate="print"/>
          <a:stretch>
            <a:fillRect/>
          </a:stretch>
        </p:blipFill>
        <p:spPr>
          <a:xfrm>
            <a:off x="455613" y="1903704"/>
            <a:ext cx="2732995" cy="305059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(Project Financers)</a:t>
            </a:r>
            <a:endParaRPr lang="de-DE" sz="2400" dirty="0"/>
          </a:p>
        </p:txBody>
      </p:sp>
      <p:sp>
        <p:nvSpPr>
          <p:cNvPr id="8" name="TextBox 7"/>
          <p:cNvSpPr txBox="1"/>
          <p:nvPr/>
        </p:nvSpPr>
        <p:spPr>
          <a:xfrm>
            <a:off x="3331029" y="1002940"/>
            <a:ext cx="5654350" cy="3693319"/>
          </a:xfrm>
          <a:prstGeom prst="rect">
            <a:avLst/>
          </a:prstGeom>
          <a:noFill/>
        </p:spPr>
        <p:txBody>
          <a:bodyPr wrap="square" rtlCol="0">
            <a:spAutoFit/>
          </a:bodyPr>
          <a:lstStyle/>
          <a:p>
            <a:pPr lvl="0">
              <a:spcAft>
                <a:spcPts val="1200"/>
              </a:spcAft>
            </a:pPr>
            <a:r>
              <a:rPr lang="de-DE" sz="2800" b="1" kern="0" dirty="0" smtClean="0">
                <a:solidFill>
                  <a:schemeClr val="bg1"/>
                </a:solidFill>
                <a:latin typeface="Calibri" pitchFamily="34" charset="0"/>
              </a:rPr>
              <a:t>China‘s Three-Gorges-Dam was the largest hydropower project in the world. It has also been highly con-troversial inside and (especially) out-side China.</a:t>
            </a:r>
          </a:p>
          <a:p>
            <a:pPr lvl="0">
              <a:spcAft>
                <a:spcPts val="1200"/>
              </a:spcAft>
            </a:pPr>
            <a:r>
              <a:rPr lang="de-DE" sz="2800" b="1" kern="0" dirty="0" smtClean="0">
                <a:solidFill>
                  <a:schemeClr val="bg1"/>
                </a:solidFill>
                <a:latin typeface="Calibri" pitchFamily="34" charset="0"/>
              </a:rPr>
              <a:t>A complex financing scheme was used for the approx. USD 25 billion project. </a:t>
            </a:r>
            <a:endParaRPr lang="en-US" sz="2800" dirty="0"/>
          </a:p>
        </p:txBody>
      </p:sp>
      <p:pic>
        <p:nvPicPr>
          <p:cNvPr id="10" name="Picture 9" descr="Three Gorges Dam.jpg"/>
          <p:cNvPicPr>
            <a:picLocks noChangeAspect="1"/>
          </p:cNvPicPr>
          <p:nvPr/>
        </p:nvPicPr>
        <p:blipFill>
          <a:blip r:embed="rId3" cstate="print"/>
          <a:stretch>
            <a:fillRect/>
          </a:stretch>
        </p:blipFill>
        <p:spPr>
          <a:xfrm>
            <a:off x="296993" y="1144588"/>
            <a:ext cx="2901820" cy="1933338"/>
          </a:xfrm>
          <a:prstGeom prst="rect">
            <a:avLst/>
          </a:prstGeom>
        </p:spPr>
      </p:pic>
      <p:pic>
        <p:nvPicPr>
          <p:cNvPr id="11" name="Picture 10" descr="3gdam.jpg"/>
          <p:cNvPicPr>
            <a:picLocks noChangeAspect="1"/>
          </p:cNvPicPr>
          <p:nvPr/>
        </p:nvPicPr>
        <p:blipFill>
          <a:blip r:embed="rId4" cstate="print"/>
          <a:stretch>
            <a:fillRect/>
          </a:stretch>
        </p:blipFill>
        <p:spPr>
          <a:xfrm>
            <a:off x="289249" y="4610611"/>
            <a:ext cx="2909564" cy="1561589"/>
          </a:xfrm>
          <a:prstGeom prst="rect">
            <a:avLst/>
          </a:prstGeom>
        </p:spPr>
      </p:pic>
      <p:pic>
        <p:nvPicPr>
          <p:cNvPr id="14" name="Picture 13" descr="three-gorges-dam1.jpg"/>
          <p:cNvPicPr>
            <a:picLocks noChangeAspect="1"/>
          </p:cNvPicPr>
          <p:nvPr/>
        </p:nvPicPr>
        <p:blipFill>
          <a:blip r:embed="rId5" cstate="print"/>
          <a:stretch>
            <a:fillRect/>
          </a:stretch>
        </p:blipFill>
        <p:spPr>
          <a:xfrm>
            <a:off x="298176" y="3294667"/>
            <a:ext cx="1401143" cy="1054360"/>
          </a:xfrm>
          <a:prstGeom prst="rect">
            <a:avLst/>
          </a:prstGeom>
        </p:spPr>
      </p:pic>
      <p:pic>
        <p:nvPicPr>
          <p:cNvPr id="15" name="Picture 14" descr="dam-6-three-gorges-dam-project-yangtze-river-2005.jpg"/>
          <p:cNvPicPr>
            <a:picLocks noChangeAspect="1"/>
          </p:cNvPicPr>
          <p:nvPr/>
        </p:nvPicPr>
        <p:blipFill>
          <a:blip r:embed="rId6" cstate="print"/>
          <a:stretch>
            <a:fillRect/>
          </a:stretch>
        </p:blipFill>
        <p:spPr>
          <a:xfrm>
            <a:off x="1862511" y="3287326"/>
            <a:ext cx="1336302" cy="1069042"/>
          </a:xfrm>
          <a:prstGeom prst="rect">
            <a:avLst/>
          </a:prstGeom>
        </p:spPr>
      </p:pic>
      <p:pic>
        <p:nvPicPr>
          <p:cNvPr id="851969" name="Picture 1">
            <a:hlinkClick r:id="rId7"/>
          </p:cNvPr>
          <p:cNvPicPr>
            <a:picLocks noChangeAspect="1" noChangeArrowheads="1"/>
          </p:cNvPicPr>
          <p:nvPr/>
        </p:nvPicPr>
        <p:blipFill>
          <a:blip r:embed="rId8" cstate="print"/>
          <a:srcRect l="18176" t="22468" r="16839" b="5718"/>
          <a:stretch>
            <a:fillRect/>
          </a:stretch>
        </p:blipFill>
        <p:spPr bwMode="auto">
          <a:xfrm>
            <a:off x="5952585" y="4281548"/>
            <a:ext cx="2737390" cy="1890652"/>
          </a:xfrm>
          <a:prstGeom prst="rect">
            <a:avLst/>
          </a:prstGeom>
          <a:noFill/>
          <a:ln w="9525">
            <a:noFill/>
            <a:miter lim="800000"/>
            <a:headEnd/>
            <a:tailEnd/>
          </a:ln>
        </p:spPr>
      </p:pic>
      <p:sp>
        <p:nvSpPr>
          <p:cNvPr id="9" name="TextBox 8"/>
          <p:cNvSpPr txBox="1"/>
          <p:nvPr/>
        </p:nvSpPr>
        <p:spPr>
          <a:xfrm>
            <a:off x="4456112" y="5802868"/>
            <a:ext cx="1485900" cy="369332"/>
          </a:xfrm>
          <a:prstGeom prst="rect">
            <a:avLst/>
          </a:prstGeom>
          <a:noFill/>
        </p:spPr>
        <p:txBody>
          <a:bodyPr wrap="square" rtlCol="0">
            <a:spAutoFit/>
          </a:bodyPr>
          <a:lstStyle/>
          <a:p>
            <a:pPr algn="ctr"/>
            <a:r>
              <a:rPr lang="en-US" b="1" dirty="0" smtClean="0">
                <a:solidFill>
                  <a:schemeClr val="bg1"/>
                </a:solidFill>
                <a:latin typeface="Calibri" pitchFamily="34" charset="0"/>
              </a:rPr>
              <a:t>Click to View</a:t>
            </a:r>
            <a:endParaRPr lang="en-US"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 </a:t>
            </a:r>
            <a:br>
              <a:rPr lang="de-DE" sz="2400" dirty="0" smtClean="0"/>
            </a:br>
            <a:r>
              <a:rPr lang="de-DE" sz="2000" dirty="0" smtClean="0"/>
              <a:t>(Resource </a:t>
            </a:r>
            <a:r>
              <a:rPr lang="de-DE" sz="2000" dirty="0"/>
              <a:t>&amp; Functional </a:t>
            </a:r>
            <a:r>
              <a:rPr lang="de-DE" sz="2000" dirty="0" smtClean="0"/>
              <a:t>Managers)</a:t>
            </a:r>
            <a:endParaRPr lang="de-DE" sz="2400" dirty="0"/>
          </a:p>
        </p:txBody>
      </p:sp>
      <p:sp>
        <p:nvSpPr>
          <p:cNvPr id="378883" name="Rectangle 3"/>
          <p:cNvSpPr>
            <a:spLocks noGrp="1" noChangeArrowheads="1"/>
          </p:cNvSpPr>
          <p:nvPr>
            <p:ph idx="1"/>
          </p:nvPr>
        </p:nvSpPr>
        <p:spPr>
          <a:xfrm>
            <a:off x="3198814" y="1139018"/>
            <a:ext cx="5491162" cy="5033181"/>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000"/>
              </a:lnSpc>
              <a:spcAft>
                <a:spcPts val="1200"/>
              </a:spcAft>
              <a:buClr>
                <a:schemeClr val="folHlink"/>
              </a:buClr>
              <a:buNone/>
            </a:pPr>
            <a:r>
              <a:rPr lang="de-DE" sz="2800" b="1" dirty="0">
                <a:solidFill>
                  <a:schemeClr val="bg1"/>
                </a:solidFill>
                <a:latin typeface="Calibri" pitchFamily="34" charset="0"/>
              </a:rPr>
              <a:t>	The </a:t>
            </a:r>
            <a:r>
              <a:rPr lang="de-DE" sz="2800" b="1" dirty="0" smtClean="0">
                <a:solidFill>
                  <a:schemeClr val="bg1"/>
                </a:solidFill>
                <a:latin typeface="Calibri" pitchFamily="34" charset="0"/>
              </a:rPr>
              <a:t>Functional Managers prima-rily </a:t>
            </a:r>
            <a:r>
              <a:rPr lang="de-DE" sz="2800" b="1" dirty="0">
                <a:solidFill>
                  <a:schemeClr val="bg1"/>
                </a:solidFill>
                <a:latin typeface="Calibri" pitchFamily="34" charset="0"/>
              </a:rPr>
              <a:t>serve as </a:t>
            </a:r>
            <a:r>
              <a:rPr lang="de-DE" sz="2800" b="1" dirty="0" smtClean="0">
                <a:solidFill>
                  <a:schemeClr val="bg1"/>
                </a:solidFill>
                <a:latin typeface="Calibri" pitchFamily="34" charset="0"/>
              </a:rPr>
              <a:t>a project‘s resource suppliers.  </a:t>
            </a:r>
          </a:p>
          <a:p>
            <a:pPr>
              <a:lnSpc>
                <a:spcPts val="3000"/>
              </a:lnSpc>
              <a:spcAft>
                <a:spcPts val="1200"/>
              </a:spcAft>
              <a:buClr>
                <a:schemeClr val="folHlink"/>
              </a:buClr>
              <a:buNone/>
            </a:pPr>
            <a:r>
              <a:rPr lang="de-DE" sz="2800" b="1" dirty="0" smtClean="0">
                <a:solidFill>
                  <a:schemeClr val="bg1"/>
                </a:solidFill>
                <a:latin typeface="Calibri" pitchFamily="34" charset="0"/>
              </a:rPr>
              <a:t>	They </a:t>
            </a:r>
            <a:r>
              <a:rPr lang="en-US" sz="2800" b="1" dirty="0" smtClean="0">
                <a:solidFill>
                  <a:schemeClr val="bg1"/>
                </a:solidFill>
                <a:latin typeface="Calibri" pitchFamily="34" charset="0"/>
              </a:rPr>
              <a:t>exert great influence over projects, especially in a (weak, balanced) matrix environment. </a:t>
            </a:r>
            <a:endParaRPr lang="de-DE" sz="2800" b="1" dirty="0" smtClean="0">
              <a:solidFill>
                <a:schemeClr val="bg1"/>
              </a:solidFill>
              <a:latin typeface="Calibri" pitchFamily="34" charset="0"/>
            </a:endParaRPr>
          </a:p>
          <a:p>
            <a:pPr>
              <a:lnSpc>
                <a:spcPts val="3000"/>
              </a:lnSpc>
              <a:spcAft>
                <a:spcPts val="1200"/>
              </a:spcAft>
              <a:buClr>
                <a:schemeClr val="folHlink"/>
              </a:buClr>
              <a:buNone/>
            </a:pPr>
            <a:r>
              <a:rPr lang="de-DE" sz="2800" b="1" dirty="0" smtClean="0">
                <a:solidFill>
                  <a:schemeClr val="bg1"/>
                </a:solidFill>
                <a:latin typeface="Calibri" pitchFamily="34" charset="0"/>
              </a:rPr>
              <a:t>	They have many responsibilities  towards a project, one of which  includes providing staff and re-sources from </a:t>
            </a:r>
            <a:r>
              <a:rPr lang="de-DE" sz="2800" b="1" dirty="0">
                <a:solidFill>
                  <a:schemeClr val="bg1"/>
                </a:solidFill>
                <a:latin typeface="Calibri" pitchFamily="34" charset="0"/>
              </a:rPr>
              <a:t>their </a:t>
            </a:r>
            <a:r>
              <a:rPr lang="de-DE" sz="2800" b="1" dirty="0" smtClean="0">
                <a:solidFill>
                  <a:schemeClr val="bg1"/>
                </a:solidFill>
                <a:latin typeface="Calibri" pitchFamily="34" charset="0"/>
              </a:rPr>
              <a:t>respective de-partments to </a:t>
            </a:r>
            <a:r>
              <a:rPr lang="de-DE" sz="2800" b="1" dirty="0">
                <a:solidFill>
                  <a:schemeClr val="bg1"/>
                </a:solidFill>
                <a:latin typeface="Calibri" pitchFamily="34" charset="0"/>
              </a:rPr>
              <a:t>work </a:t>
            </a:r>
            <a:r>
              <a:rPr lang="de-DE" sz="2800" b="1" dirty="0" smtClean="0">
                <a:solidFill>
                  <a:schemeClr val="bg1"/>
                </a:solidFill>
                <a:latin typeface="Calibri" pitchFamily="34" charset="0"/>
              </a:rPr>
              <a:t>full- or part-time on it as and when required.</a:t>
            </a:r>
            <a:endParaRPr lang="de-DE" sz="2800" b="1" dirty="0">
              <a:solidFill>
                <a:schemeClr val="bg1"/>
              </a:solidFill>
              <a:latin typeface="Calibri" pitchFamily="34" charset="0"/>
            </a:endParaRPr>
          </a:p>
        </p:txBody>
      </p:sp>
      <p:pic>
        <p:nvPicPr>
          <p:cNvPr id="378884" name="Picture 4" descr="north_18"/>
          <p:cNvPicPr>
            <a:picLocks noChangeAspect="1" noChangeArrowheads="1"/>
          </p:cNvPicPr>
          <p:nvPr/>
        </p:nvPicPr>
        <p:blipFill>
          <a:blip r:embed="rId3" cstate="print"/>
          <a:stretch>
            <a:fillRect/>
          </a:stretch>
        </p:blipFill>
        <p:spPr bwMode="auto">
          <a:xfrm>
            <a:off x="455613" y="1166061"/>
            <a:ext cx="2743200" cy="2358189"/>
          </a:xfrm>
          <a:prstGeom prst="rect">
            <a:avLst/>
          </a:prstGeom>
          <a:noFill/>
          <a:ln>
            <a:noFill/>
          </a:ln>
        </p:spPr>
      </p:pic>
      <p:sp>
        <p:nvSpPr>
          <p:cNvPr id="5" name="TextBox 4"/>
          <p:cNvSpPr txBox="1"/>
          <p:nvPr/>
        </p:nvSpPr>
        <p:spPr>
          <a:xfrm>
            <a:off x="455613" y="3740553"/>
            <a:ext cx="2743200" cy="1600438"/>
          </a:xfrm>
          <a:prstGeom prst="rect">
            <a:avLst/>
          </a:prstGeom>
          <a:noFill/>
          <a:ln>
            <a:solidFill>
              <a:srgbClr val="FFFF00"/>
            </a:solidFill>
          </a:ln>
        </p:spPr>
        <p:txBody>
          <a:bodyPr wrap="square" rtlCol="0">
            <a:spAutoFit/>
          </a:bodyPr>
          <a:lstStyle/>
          <a:p>
            <a:r>
              <a:rPr lang="en-US" sz="1400" b="1" dirty="0" smtClean="0">
                <a:solidFill>
                  <a:srgbClr val="FFFF99"/>
                </a:solidFill>
                <a:latin typeface="Calibri" pitchFamily="34" charset="0"/>
              </a:rPr>
              <a:t>Functional Managers have an in-</a:t>
            </a:r>
            <a:r>
              <a:rPr lang="en-US" sz="1400" b="1" dirty="0" err="1" smtClean="0">
                <a:solidFill>
                  <a:srgbClr val="FFFF99"/>
                </a:solidFill>
                <a:latin typeface="Calibri" pitchFamily="34" charset="0"/>
              </a:rPr>
              <a:t>terest</a:t>
            </a:r>
            <a:r>
              <a:rPr lang="en-US" sz="1400" b="1" dirty="0" smtClean="0">
                <a:solidFill>
                  <a:srgbClr val="FFFF99"/>
                </a:solidFill>
                <a:latin typeface="Calibri" pitchFamily="34" charset="0"/>
              </a:rPr>
              <a:t> in ensuring that the project work they are required to support does not interfere too much with their departments or areas routine operational activities or conflict with their own projects. </a:t>
            </a:r>
            <a:endParaRPr lang="en-US" sz="14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 </a:t>
            </a:r>
            <a:br>
              <a:rPr lang="de-DE" sz="2400" dirty="0" smtClean="0"/>
            </a:br>
            <a:r>
              <a:rPr lang="de-DE" sz="2000" dirty="0" smtClean="0"/>
              <a:t>(Resource </a:t>
            </a:r>
            <a:r>
              <a:rPr lang="de-DE" sz="2000" dirty="0"/>
              <a:t>&amp; Functional </a:t>
            </a:r>
            <a:r>
              <a:rPr lang="de-DE" sz="2000" dirty="0" smtClean="0"/>
              <a:t>Managers)</a:t>
            </a:r>
            <a:endParaRPr lang="de-DE" sz="2400" dirty="0"/>
          </a:p>
        </p:txBody>
      </p:sp>
      <p:sp>
        <p:nvSpPr>
          <p:cNvPr id="378883" name="Rectangle 3"/>
          <p:cNvSpPr>
            <a:spLocks noGrp="1" noChangeArrowheads="1"/>
          </p:cNvSpPr>
          <p:nvPr>
            <p:ph idx="1"/>
          </p:nvPr>
        </p:nvSpPr>
        <p:spPr>
          <a:xfrm>
            <a:off x="3198814" y="1139018"/>
            <a:ext cx="5491162" cy="5033181"/>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Functional Managers review and approve the parts of the project </a:t>
            </a:r>
            <a:r>
              <a:rPr lang="de-DE" sz="2800" b="1" dirty="0">
                <a:solidFill>
                  <a:schemeClr val="bg1"/>
                </a:solidFill>
                <a:latin typeface="Calibri" pitchFamily="34" charset="0"/>
              </a:rPr>
              <a:t>plan </a:t>
            </a:r>
            <a:r>
              <a:rPr lang="de-DE" sz="2800" b="1" dirty="0" smtClean="0">
                <a:solidFill>
                  <a:schemeClr val="bg1"/>
                </a:solidFill>
                <a:latin typeface="Calibri" pitchFamily="34" charset="0"/>
              </a:rPr>
              <a:t>which are relevant for </a:t>
            </a:r>
            <a:r>
              <a:rPr lang="de-DE" sz="2800" b="1" dirty="0">
                <a:solidFill>
                  <a:schemeClr val="bg1"/>
                </a:solidFill>
                <a:latin typeface="Calibri" pitchFamily="34" charset="0"/>
              </a:rPr>
              <a:t>their </a:t>
            </a:r>
            <a:r>
              <a:rPr lang="de-DE" sz="2800" b="1" dirty="0" smtClean="0">
                <a:solidFill>
                  <a:schemeClr val="bg1"/>
                </a:solidFill>
                <a:latin typeface="Calibri" pitchFamily="34" charset="0"/>
              </a:rPr>
              <a:t>areas of work, </a:t>
            </a:r>
            <a:r>
              <a:rPr lang="de-DE" sz="2800" b="1" dirty="0">
                <a:solidFill>
                  <a:schemeClr val="bg1"/>
                </a:solidFill>
                <a:latin typeface="Calibri" pitchFamily="34" charset="0"/>
              </a:rPr>
              <a:t>and </a:t>
            </a:r>
            <a:r>
              <a:rPr lang="de-DE" sz="2800" b="1" dirty="0" smtClean="0">
                <a:solidFill>
                  <a:schemeClr val="bg1"/>
                </a:solidFill>
                <a:latin typeface="Calibri" pitchFamily="34" charset="0"/>
              </a:rPr>
              <a:t>provide direc-tion </a:t>
            </a:r>
            <a:r>
              <a:rPr lang="de-DE" sz="2800" b="1" dirty="0">
                <a:solidFill>
                  <a:schemeClr val="bg1"/>
                </a:solidFill>
                <a:latin typeface="Calibri" pitchFamily="34" charset="0"/>
              </a:rPr>
              <a:t>to </a:t>
            </a:r>
            <a:r>
              <a:rPr lang="de-DE" sz="2800" b="1" dirty="0" smtClean="0">
                <a:solidFill>
                  <a:schemeClr val="bg1"/>
                </a:solidFill>
                <a:latin typeface="Calibri" pitchFamily="34" charset="0"/>
              </a:rPr>
              <a:t>their staff members who are assigned to the project team.  </a:t>
            </a:r>
          </a:p>
          <a:p>
            <a:pPr>
              <a:lnSpc>
                <a:spcPts val="3100"/>
              </a:lnSpc>
              <a:spcAft>
                <a:spcPts val="1200"/>
              </a:spcAft>
              <a:buClr>
                <a:schemeClr val="folHlink"/>
              </a:buClr>
              <a:buNone/>
            </a:pPr>
            <a:r>
              <a:rPr lang="de-DE" sz="2800" b="1" dirty="0" smtClean="0">
                <a:solidFill>
                  <a:schemeClr val="bg1"/>
                </a:solidFill>
                <a:latin typeface="Calibri" pitchFamily="34" charset="0"/>
              </a:rPr>
              <a:t>	Functional Managers are expect-ed to ensure that their staffers possess the requisite skills and expertise and are given time to complete their project work as indicated in project plan.</a:t>
            </a:r>
            <a:endParaRPr lang="de-DE" sz="2800" b="1" dirty="0">
              <a:solidFill>
                <a:schemeClr val="bg1"/>
              </a:solidFill>
              <a:latin typeface="Calibri" pitchFamily="34" charset="0"/>
            </a:endParaRPr>
          </a:p>
        </p:txBody>
      </p:sp>
      <p:pic>
        <p:nvPicPr>
          <p:cNvPr id="5" name="Picture 4" descr="north_18"/>
          <p:cNvPicPr>
            <a:picLocks noChangeAspect="1" noChangeArrowheads="1"/>
          </p:cNvPicPr>
          <p:nvPr/>
        </p:nvPicPr>
        <p:blipFill>
          <a:blip r:embed="rId3" cstate="print"/>
          <a:stretch>
            <a:fillRect/>
          </a:stretch>
        </p:blipFill>
        <p:spPr bwMode="auto">
          <a:xfrm>
            <a:off x="455613" y="1166061"/>
            <a:ext cx="2743200" cy="2358189"/>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0"/>
            <a:ext cx="8229600" cy="1143000"/>
          </a:xfrm>
        </p:spPr>
        <p:txBody>
          <a:bodyPr/>
          <a:lstStyle/>
          <a:p>
            <a:r>
              <a:rPr lang="de-DE" sz="2400" dirty="0" smtClean="0"/>
              <a:t>Project Primary Stakeholders</a:t>
            </a:r>
            <a:br>
              <a:rPr lang="de-DE" sz="2400" dirty="0" smtClean="0"/>
            </a:br>
            <a:r>
              <a:rPr lang="de-DE" sz="2000" dirty="0" smtClean="0"/>
              <a:t>(Resource </a:t>
            </a:r>
            <a:r>
              <a:rPr lang="de-DE" sz="2000" dirty="0"/>
              <a:t>&amp; Functional </a:t>
            </a:r>
            <a:r>
              <a:rPr lang="de-DE" sz="2000" dirty="0" smtClean="0"/>
              <a:t>Managers)</a:t>
            </a:r>
            <a:endParaRPr lang="de-DE" sz="2400" dirty="0"/>
          </a:p>
        </p:txBody>
      </p:sp>
      <p:sp>
        <p:nvSpPr>
          <p:cNvPr id="378883" name="Rectangle 3"/>
          <p:cNvSpPr>
            <a:spLocks noGrp="1" noChangeArrowheads="1"/>
          </p:cNvSpPr>
          <p:nvPr>
            <p:ph idx="1"/>
          </p:nvPr>
        </p:nvSpPr>
        <p:spPr>
          <a:xfrm>
            <a:off x="3198814" y="1139018"/>
            <a:ext cx="5491162" cy="5033181"/>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100"/>
              </a:lnSpc>
              <a:spcAft>
                <a:spcPts val="1200"/>
              </a:spcAft>
              <a:buClr>
                <a:schemeClr val="folHlink"/>
              </a:buClr>
              <a:buNone/>
            </a:pPr>
            <a:r>
              <a:rPr lang="de-DE" sz="2800" b="1" dirty="0">
                <a:solidFill>
                  <a:schemeClr val="bg1"/>
                </a:solidFill>
                <a:latin typeface="Calibri" pitchFamily="34" charset="0"/>
              </a:rPr>
              <a:t>	</a:t>
            </a:r>
            <a:r>
              <a:rPr lang="de-DE" sz="2800" b="1" dirty="0" smtClean="0">
                <a:solidFill>
                  <a:schemeClr val="bg1"/>
                </a:solidFill>
                <a:latin typeface="Calibri" pitchFamily="34" charset="0"/>
              </a:rPr>
              <a:t>Functional Managers are expect-ed to behave in a manner which facilitates the project and, where and when possible, help eliminate the obstacles facing it.  </a:t>
            </a:r>
            <a:endParaRPr lang="en-US" sz="2800" b="1" dirty="0" smtClean="0">
              <a:solidFill>
                <a:schemeClr val="bg1"/>
              </a:solidFill>
              <a:latin typeface="Calibri" pitchFamily="34" charset="0"/>
            </a:endParaRPr>
          </a:p>
          <a:p>
            <a:pPr>
              <a:lnSpc>
                <a:spcPts val="3100"/>
              </a:lnSpc>
              <a:spcAft>
                <a:spcPts val="1200"/>
              </a:spcAft>
              <a:buClr>
                <a:schemeClr val="folHlink"/>
              </a:buClr>
              <a:buNone/>
            </a:pPr>
            <a:r>
              <a:rPr lang="en-US" sz="2800" b="1" dirty="0" smtClean="0">
                <a:solidFill>
                  <a:schemeClr val="bg1"/>
                </a:solidFill>
                <a:latin typeface="Calibri" pitchFamily="34" charset="0"/>
              </a:rPr>
              <a:t>	Due to competition for access to limited project resources in the functional areas, dealing with Functional Managers may require good negotiation, </a:t>
            </a:r>
            <a:r>
              <a:rPr lang="en-US" sz="2800" b="1" dirty="0" err="1" smtClean="0">
                <a:solidFill>
                  <a:schemeClr val="bg1"/>
                </a:solidFill>
                <a:latin typeface="Calibri" pitchFamily="34" charset="0"/>
              </a:rPr>
              <a:t>persu-asion</a:t>
            </a:r>
            <a:r>
              <a:rPr lang="en-US" sz="2800" b="1" dirty="0" smtClean="0">
                <a:solidFill>
                  <a:schemeClr val="bg1"/>
                </a:solidFill>
                <a:latin typeface="Calibri" pitchFamily="34" charset="0"/>
              </a:rPr>
              <a:t> and interpersonal skills on the Project Manager’s part.</a:t>
            </a:r>
            <a:endParaRPr lang="de-DE" sz="2800" b="1" dirty="0" smtClean="0">
              <a:solidFill>
                <a:schemeClr val="bg1"/>
              </a:solidFill>
              <a:latin typeface="Calibri" pitchFamily="34" charset="0"/>
            </a:endParaRPr>
          </a:p>
          <a:p>
            <a:pPr>
              <a:lnSpc>
                <a:spcPts val="3100"/>
              </a:lnSpc>
              <a:spcAft>
                <a:spcPts val="1200"/>
              </a:spcAft>
              <a:buClr>
                <a:schemeClr val="folHlink"/>
              </a:buClr>
              <a:buNone/>
            </a:pPr>
            <a:endParaRPr lang="de-DE" sz="2800" b="1" dirty="0">
              <a:solidFill>
                <a:schemeClr val="bg1"/>
              </a:solidFill>
              <a:latin typeface="Calibri" pitchFamily="34" charset="0"/>
            </a:endParaRPr>
          </a:p>
        </p:txBody>
      </p:sp>
      <p:pic>
        <p:nvPicPr>
          <p:cNvPr id="5" name="Picture 4" descr="north_18"/>
          <p:cNvPicPr>
            <a:picLocks noChangeAspect="1" noChangeArrowheads="1"/>
          </p:cNvPicPr>
          <p:nvPr/>
        </p:nvPicPr>
        <p:blipFill>
          <a:blip r:embed="rId3" cstate="print"/>
          <a:stretch>
            <a:fillRect/>
          </a:stretch>
        </p:blipFill>
        <p:spPr bwMode="auto">
          <a:xfrm>
            <a:off x="455613" y="1166061"/>
            <a:ext cx="2743200" cy="2358189"/>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77" name="AutoShape 41"/>
          <p:cNvSpPr>
            <a:spLocks noChangeArrowheads="1"/>
          </p:cNvSpPr>
          <p:nvPr/>
        </p:nvSpPr>
        <p:spPr bwMode="auto">
          <a:xfrm rot="5400000">
            <a:off x="3003443" y="4518523"/>
            <a:ext cx="3417722" cy="220718"/>
          </a:xfrm>
          <a:prstGeom prst="rightArrow">
            <a:avLst>
              <a:gd name="adj1" fmla="val 83815"/>
              <a:gd name="adj2" fmla="val 65155"/>
            </a:avLst>
          </a:prstGeom>
          <a:solidFill>
            <a:schemeClr val="bg1"/>
          </a:solidFill>
          <a:ln w="9525" algn="ctr">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321578" name="AutoShape 42"/>
          <p:cNvSpPr>
            <a:spLocks noChangeArrowheads="1"/>
          </p:cNvSpPr>
          <p:nvPr/>
        </p:nvSpPr>
        <p:spPr bwMode="auto">
          <a:xfrm rot="5400000">
            <a:off x="4818064" y="4518522"/>
            <a:ext cx="3417721" cy="220718"/>
          </a:xfrm>
          <a:prstGeom prst="rightArrow">
            <a:avLst>
              <a:gd name="adj1" fmla="val 83815"/>
              <a:gd name="adj2" fmla="val 65155"/>
            </a:avLst>
          </a:prstGeom>
          <a:solidFill>
            <a:schemeClr val="bg1"/>
          </a:solidFill>
          <a:ln w="9525" algn="ctr">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321565" name="AutoShape 29"/>
          <p:cNvSpPr>
            <a:spLocks noChangeArrowheads="1"/>
          </p:cNvSpPr>
          <p:nvPr/>
        </p:nvSpPr>
        <p:spPr bwMode="auto">
          <a:xfrm rot="5400000">
            <a:off x="1303121" y="4518523"/>
            <a:ext cx="3417722" cy="220718"/>
          </a:xfrm>
          <a:prstGeom prst="rightArrow">
            <a:avLst>
              <a:gd name="adj1" fmla="val 83815"/>
              <a:gd name="adj2" fmla="val 65155"/>
            </a:avLst>
          </a:prstGeom>
          <a:solidFill>
            <a:schemeClr val="bg1"/>
          </a:solidFill>
          <a:ln w="9525" algn="ctr">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321562" name="AutoShape 26"/>
          <p:cNvSpPr>
            <a:spLocks noChangeArrowheads="1"/>
          </p:cNvSpPr>
          <p:nvPr/>
        </p:nvSpPr>
        <p:spPr bwMode="auto">
          <a:xfrm>
            <a:off x="2166938" y="4087813"/>
            <a:ext cx="6804688" cy="242449"/>
          </a:xfrm>
          <a:prstGeom prst="rightArrow">
            <a:avLst>
              <a:gd name="adj1" fmla="val 83815"/>
              <a:gd name="adj2" fmla="val 113497"/>
            </a:avLst>
          </a:prstGeom>
          <a:gradFill rotWithShape="1">
            <a:gsLst>
              <a:gs pos="0">
                <a:srgbClr val="CC99FF"/>
              </a:gs>
              <a:gs pos="100000">
                <a:srgbClr val="CC99FF">
                  <a:gamma/>
                  <a:shade val="46275"/>
                  <a:invGamma/>
                </a:srgbClr>
              </a:gs>
            </a:gsLst>
            <a:path path="rect">
              <a:fillToRect l="50000" t="50000" r="50000" b="50000"/>
            </a:path>
          </a:gradFill>
          <a:ln w="9525" algn="ctr">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321563" name="AutoShape 27"/>
          <p:cNvSpPr>
            <a:spLocks noChangeArrowheads="1"/>
          </p:cNvSpPr>
          <p:nvPr/>
        </p:nvSpPr>
        <p:spPr bwMode="auto">
          <a:xfrm>
            <a:off x="2166938" y="4849813"/>
            <a:ext cx="6772110" cy="242449"/>
          </a:xfrm>
          <a:prstGeom prst="rightArrow">
            <a:avLst>
              <a:gd name="adj1" fmla="val 83815"/>
              <a:gd name="adj2" fmla="val 112951"/>
            </a:avLst>
          </a:prstGeom>
          <a:gradFill rotWithShape="1">
            <a:gsLst>
              <a:gs pos="0">
                <a:srgbClr val="339933"/>
              </a:gs>
              <a:gs pos="100000">
                <a:srgbClr val="339933">
                  <a:gamma/>
                  <a:shade val="46275"/>
                  <a:invGamma/>
                </a:srgbClr>
              </a:gs>
            </a:gsLst>
            <a:path path="rect">
              <a:fillToRect l="50000" t="50000" r="50000" b="50000"/>
            </a:path>
          </a:gradFill>
          <a:ln w="9525" algn="ctr">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321564" name="AutoShape 28"/>
          <p:cNvSpPr>
            <a:spLocks noChangeArrowheads="1"/>
          </p:cNvSpPr>
          <p:nvPr/>
        </p:nvSpPr>
        <p:spPr bwMode="auto">
          <a:xfrm>
            <a:off x="2166937" y="5600700"/>
            <a:ext cx="6819893" cy="292713"/>
          </a:xfrm>
          <a:prstGeom prst="rightArrow">
            <a:avLst>
              <a:gd name="adj1" fmla="val 83815"/>
              <a:gd name="adj2" fmla="val 112405"/>
            </a:avLst>
          </a:prstGeom>
          <a:gradFill rotWithShape="1">
            <a:gsLst>
              <a:gs pos="0">
                <a:srgbClr val="CC0066"/>
              </a:gs>
              <a:gs pos="100000">
                <a:srgbClr val="CC0066">
                  <a:gamma/>
                  <a:shade val="46275"/>
                  <a:invGamma/>
                </a:srgbClr>
              </a:gs>
            </a:gsLst>
            <a:path path="rect">
              <a:fillToRect l="50000" t="50000" r="50000" b="50000"/>
            </a:path>
          </a:gradFill>
          <a:ln w="9525" algn="ctr">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321561" name="AutoShape 25"/>
          <p:cNvSpPr>
            <a:spLocks noChangeArrowheads="1"/>
          </p:cNvSpPr>
          <p:nvPr/>
        </p:nvSpPr>
        <p:spPr bwMode="auto">
          <a:xfrm>
            <a:off x="2166938" y="3265488"/>
            <a:ext cx="6804688" cy="243927"/>
          </a:xfrm>
          <a:prstGeom prst="rightArrow">
            <a:avLst>
              <a:gd name="adj1" fmla="val 83815"/>
              <a:gd name="adj2" fmla="val 113497"/>
            </a:avLst>
          </a:prstGeom>
          <a:gradFill rotWithShape="1">
            <a:gsLst>
              <a:gs pos="0">
                <a:srgbClr val="CCCC00"/>
              </a:gs>
              <a:gs pos="100000">
                <a:srgbClr val="CCCC00">
                  <a:gamma/>
                  <a:shade val="46275"/>
                  <a:invGamma/>
                </a:srgbClr>
              </a:gs>
            </a:gsLst>
            <a:path path="rect">
              <a:fillToRect l="50000" t="50000" r="50000" b="50000"/>
            </a:path>
          </a:gradFill>
          <a:ln w="9525" algn="ctr">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321541" name="Rectangle 5"/>
          <p:cNvSpPr>
            <a:spLocks noChangeArrowheads="1"/>
          </p:cNvSpPr>
          <p:nvPr/>
        </p:nvSpPr>
        <p:spPr bwMode="auto">
          <a:xfrm>
            <a:off x="368300" y="2041525"/>
            <a:ext cx="1616075" cy="655638"/>
          </a:xfrm>
          <a:prstGeom prst="rect">
            <a:avLst/>
          </a:prstGeom>
          <a:solidFill>
            <a:srgbClr val="CC33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2000" b="1" dirty="0" smtClean="0">
                <a:solidFill>
                  <a:schemeClr val="bg1"/>
                </a:solidFill>
                <a:latin typeface="Calibri" pitchFamily="34" charset="0"/>
              </a:rPr>
              <a:t>Project </a:t>
            </a:r>
            <a:endParaRPr lang="de-DE" sz="2000" b="1" dirty="0">
              <a:solidFill>
                <a:schemeClr val="bg1"/>
              </a:solidFill>
              <a:latin typeface="Calibri" pitchFamily="34" charset="0"/>
            </a:endParaRPr>
          </a:p>
          <a:p>
            <a:pPr algn="ctr">
              <a:defRPr/>
            </a:pPr>
            <a:r>
              <a:rPr lang="de-DE" sz="2000" b="1" dirty="0" smtClean="0">
                <a:solidFill>
                  <a:schemeClr val="bg1"/>
                </a:solidFill>
                <a:latin typeface="Calibri" pitchFamily="34" charset="0"/>
              </a:rPr>
              <a:t>Level</a:t>
            </a:r>
            <a:endParaRPr lang="de-DE" sz="2000" b="1" dirty="0">
              <a:solidFill>
                <a:schemeClr val="bg1"/>
              </a:solidFill>
              <a:latin typeface="Calibri" pitchFamily="34" charset="0"/>
            </a:endParaRPr>
          </a:p>
        </p:txBody>
      </p:sp>
      <p:sp>
        <p:nvSpPr>
          <p:cNvPr id="321542" name="Rectangle 6"/>
          <p:cNvSpPr>
            <a:spLocks noChangeArrowheads="1"/>
          </p:cNvSpPr>
          <p:nvPr/>
        </p:nvSpPr>
        <p:spPr bwMode="auto">
          <a:xfrm>
            <a:off x="2135633" y="2041525"/>
            <a:ext cx="1666875" cy="655638"/>
          </a:xfrm>
          <a:prstGeom prst="rect">
            <a:avLst/>
          </a:prstGeom>
          <a:solidFill>
            <a:srgbClr val="FFA953"/>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Functional </a:t>
            </a:r>
          </a:p>
          <a:p>
            <a:pPr algn="ctr">
              <a:defRPr/>
            </a:pPr>
            <a:r>
              <a:rPr lang="de-DE" sz="2000" b="1" dirty="0" smtClean="0">
                <a:solidFill>
                  <a:srgbClr val="000000"/>
                </a:solidFill>
                <a:latin typeface="Calibri" pitchFamily="34" charset="0"/>
              </a:rPr>
              <a:t>Level A</a:t>
            </a:r>
            <a:endParaRPr lang="de-DE" sz="2000" b="1" dirty="0">
              <a:solidFill>
                <a:srgbClr val="000000"/>
              </a:solidFill>
              <a:latin typeface="Calibri" pitchFamily="34" charset="0"/>
            </a:endParaRPr>
          </a:p>
        </p:txBody>
      </p:sp>
      <p:sp>
        <p:nvSpPr>
          <p:cNvPr id="321543" name="Rectangle 7"/>
          <p:cNvSpPr>
            <a:spLocks noChangeArrowheads="1"/>
          </p:cNvSpPr>
          <p:nvPr/>
        </p:nvSpPr>
        <p:spPr bwMode="auto">
          <a:xfrm>
            <a:off x="3893663" y="2041525"/>
            <a:ext cx="1666875" cy="655638"/>
          </a:xfrm>
          <a:prstGeom prst="rect">
            <a:avLst/>
          </a:prstGeom>
          <a:solidFill>
            <a:srgbClr val="FF5019"/>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Functional </a:t>
            </a:r>
          </a:p>
          <a:p>
            <a:pPr algn="ctr">
              <a:defRPr/>
            </a:pPr>
            <a:r>
              <a:rPr lang="de-DE" sz="2000" b="1" dirty="0" smtClean="0">
                <a:solidFill>
                  <a:srgbClr val="000000"/>
                </a:solidFill>
                <a:latin typeface="Calibri" pitchFamily="34" charset="0"/>
              </a:rPr>
              <a:t>Level B</a:t>
            </a:r>
            <a:endParaRPr lang="de-DE" sz="2000" b="1" dirty="0">
              <a:solidFill>
                <a:srgbClr val="000000"/>
              </a:solidFill>
              <a:latin typeface="Calibri" pitchFamily="34" charset="0"/>
            </a:endParaRPr>
          </a:p>
        </p:txBody>
      </p:sp>
      <p:sp>
        <p:nvSpPr>
          <p:cNvPr id="321544" name="Rectangle 8"/>
          <p:cNvSpPr>
            <a:spLocks noChangeArrowheads="1"/>
          </p:cNvSpPr>
          <p:nvPr/>
        </p:nvSpPr>
        <p:spPr bwMode="auto">
          <a:xfrm>
            <a:off x="5669609" y="2041525"/>
            <a:ext cx="1666875" cy="655638"/>
          </a:xfrm>
          <a:prstGeom prst="rect">
            <a:avLst/>
          </a:prstGeom>
          <a:solidFill>
            <a:srgbClr val="FFFF0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Functional </a:t>
            </a:r>
          </a:p>
          <a:p>
            <a:pPr algn="ctr">
              <a:defRPr/>
            </a:pPr>
            <a:r>
              <a:rPr lang="de-DE" sz="2000" b="1" dirty="0" smtClean="0">
                <a:solidFill>
                  <a:srgbClr val="000000"/>
                </a:solidFill>
                <a:latin typeface="Calibri" pitchFamily="34" charset="0"/>
              </a:rPr>
              <a:t>Level C</a:t>
            </a:r>
            <a:endParaRPr lang="de-DE" sz="2000" b="1" dirty="0">
              <a:solidFill>
                <a:srgbClr val="000000"/>
              </a:solidFill>
              <a:latin typeface="Calibri" pitchFamily="34" charset="0"/>
            </a:endParaRPr>
          </a:p>
        </p:txBody>
      </p:sp>
      <p:sp>
        <p:nvSpPr>
          <p:cNvPr id="321545" name="Rectangle 9"/>
          <p:cNvSpPr>
            <a:spLocks noChangeArrowheads="1"/>
          </p:cNvSpPr>
          <p:nvPr/>
        </p:nvSpPr>
        <p:spPr bwMode="auto">
          <a:xfrm>
            <a:off x="376238" y="3027363"/>
            <a:ext cx="1616075" cy="655637"/>
          </a:xfrm>
          <a:prstGeom prst="rect">
            <a:avLst/>
          </a:prstGeom>
          <a:gradFill rotWithShape="1">
            <a:gsLst>
              <a:gs pos="0">
                <a:srgbClr val="CCCC00"/>
              </a:gs>
              <a:gs pos="100000">
                <a:srgbClr val="CCCC00">
                  <a:gamma/>
                  <a:shade val="46275"/>
                  <a:invGamma/>
                </a:srgbClr>
              </a:gs>
            </a:gsLst>
            <a:path path="shape">
              <a:fillToRect l="50000" t="50000" r="50000" b="50000"/>
            </a:path>
          </a:gra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a:solidFill>
                  <a:sysClr val="windowText" lastClr="000000"/>
                </a:solidFill>
                <a:latin typeface="Calibri" pitchFamily="34" charset="0"/>
              </a:rPr>
              <a:t>Project </a:t>
            </a:r>
            <a:r>
              <a:rPr lang="de-DE" b="1" dirty="0" smtClean="0">
                <a:solidFill>
                  <a:sysClr val="windowText" lastClr="000000"/>
                </a:solidFill>
                <a:latin typeface="Calibri" pitchFamily="34" charset="0"/>
              </a:rPr>
              <a:t>1</a:t>
            </a:r>
            <a:endParaRPr lang="de-DE" b="1" dirty="0">
              <a:solidFill>
                <a:sysClr val="windowText" lastClr="000000"/>
              </a:solidFill>
              <a:latin typeface="Calibri" pitchFamily="34" charset="0"/>
            </a:endParaRPr>
          </a:p>
        </p:txBody>
      </p:sp>
      <p:sp>
        <p:nvSpPr>
          <p:cNvPr id="321546" name="Rectangle 10"/>
          <p:cNvSpPr>
            <a:spLocks noChangeArrowheads="1"/>
          </p:cNvSpPr>
          <p:nvPr/>
        </p:nvSpPr>
        <p:spPr bwMode="auto">
          <a:xfrm>
            <a:off x="376238" y="3875088"/>
            <a:ext cx="1616075" cy="655637"/>
          </a:xfrm>
          <a:prstGeom prst="rect">
            <a:avLst/>
          </a:prstGeom>
          <a:gradFill rotWithShape="1">
            <a:gsLst>
              <a:gs pos="0">
                <a:srgbClr val="CC99FF"/>
              </a:gs>
              <a:gs pos="100000">
                <a:srgbClr val="CC99FF">
                  <a:gamma/>
                  <a:shade val="46275"/>
                  <a:invGamma/>
                </a:srgbClr>
              </a:gs>
            </a:gsLst>
            <a:path path="shape">
              <a:fillToRect l="50000" t="50000" r="50000" b="50000"/>
            </a:path>
          </a:gra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a:solidFill>
                  <a:sysClr val="windowText" lastClr="000000"/>
                </a:solidFill>
                <a:latin typeface="Calibri" pitchFamily="34" charset="0"/>
              </a:rPr>
              <a:t>Project </a:t>
            </a:r>
            <a:r>
              <a:rPr lang="de-DE" b="1" dirty="0" smtClean="0">
                <a:solidFill>
                  <a:sysClr val="windowText" lastClr="000000"/>
                </a:solidFill>
                <a:latin typeface="Calibri" pitchFamily="34" charset="0"/>
              </a:rPr>
              <a:t>2</a:t>
            </a:r>
            <a:endParaRPr lang="de-DE" b="1" dirty="0">
              <a:solidFill>
                <a:sysClr val="windowText" lastClr="000000"/>
              </a:solidFill>
              <a:latin typeface="Calibri" pitchFamily="34" charset="0"/>
            </a:endParaRPr>
          </a:p>
        </p:txBody>
      </p:sp>
      <p:sp>
        <p:nvSpPr>
          <p:cNvPr id="321547" name="Rectangle 11"/>
          <p:cNvSpPr>
            <a:spLocks noChangeArrowheads="1"/>
          </p:cNvSpPr>
          <p:nvPr/>
        </p:nvSpPr>
        <p:spPr bwMode="auto">
          <a:xfrm>
            <a:off x="376238" y="4689475"/>
            <a:ext cx="1616075" cy="655638"/>
          </a:xfrm>
          <a:prstGeom prst="rect">
            <a:avLst/>
          </a:prstGeom>
          <a:gradFill rotWithShape="1">
            <a:gsLst>
              <a:gs pos="0">
                <a:srgbClr val="339933"/>
              </a:gs>
              <a:gs pos="100000">
                <a:srgbClr val="339933">
                  <a:gamma/>
                  <a:shade val="46275"/>
                  <a:invGamma/>
                </a:srgbClr>
              </a:gs>
            </a:gsLst>
            <a:path path="shape">
              <a:fillToRect l="50000" t="50000" r="50000" b="50000"/>
            </a:path>
          </a:gra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smtClean="0">
                <a:solidFill>
                  <a:sysClr val="windowText" lastClr="000000"/>
                </a:solidFill>
                <a:latin typeface="Calibri" pitchFamily="34" charset="0"/>
              </a:rPr>
              <a:t>Project 4</a:t>
            </a:r>
            <a:endParaRPr lang="de-DE" b="1" dirty="0">
              <a:solidFill>
                <a:sysClr val="windowText" lastClr="000000"/>
              </a:solidFill>
              <a:latin typeface="Calibri" pitchFamily="34" charset="0"/>
            </a:endParaRPr>
          </a:p>
        </p:txBody>
      </p:sp>
      <p:sp>
        <p:nvSpPr>
          <p:cNvPr id="321548" name="Rectangle 12"/>
          <p:cNvSpPr>
            <a:spLocks noChangeArrowheads="1"/>
          </p:cNvSpPr>
          <p:nvPr/>
        </p:nvSpPr>
        <p:spPr bwMode="auto">
          <a:xfrm>
            <a:off x="376238" y="5491163"/>
            <a:ext cx="1616075" cy="655637"/>
          </a:xfrm>
          <a:prstGeom prst="rect">
            <a:avLst/>
          </a:prstGeom>
          <a:gradFill rotWithShape="1">
            <a:gsLst>
              <a:gs pos="0">
                <a:srgbClr val="CC0066"/>
              </a:gs>
              <a:gs pos="100000">
                <a:srgbClr val="CC0066">
                  <a:gamma/>
                  <a:shade val="46275"/>
                  <a:invGamma/>
                </a:srgbClr>
              </a:gs>
            </a:gsLst>
            <a:path path="shape">
              <a:fillToRect l="50000" t="50000" r="50000" b="50000"/>
            </a:path>
          </a:gra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a:solidFill>
                  <a:sysClr val="windowText" lastClr="000000"/>
                </a:solidFill>
                <a:latin typeface="Calibri" pitchFamily="34" charset="0"/>
              </a:rPr>
              <a:t>Project </a:t>
            </a:r>
            <a:r>
              <a:rPr lang="de-DE" b="1" dirty="0" smtClean="0">
                <a:solidFill>
                  <a:sysClr val="windowText" lastClr="000000"/>
                </a:solidFill>
                <a:latin typeface="Calibri" pitchFamily="34" charset="0"/>
              </a:rPr>
              <a:t>N</a:t>
            </a:r>
            <a:endParaRPr lang="de-DE" b="1" dirty="0">
              <a:solidFill>
                <a:sysClr val="windowText" lastClr="000000"/>
              </a:solidFill>
              <a:latin typeface="Calibri" pitchFamily="34" charset="0"/>
            </a:endParaRPr>
          </a:p>
        </p:txBody>
      </p:sp>
      <p:sp>
        <p:nvSpPr>
          <p:cNvPr id="321549" name="Oval 13"/>
          <p:cNvSpPr>
            <a:spLocks noChangeArrowheads="1"/>
          </p:cNvSpPr>
          <p:nvPr/>
        </p:nvSpPr>
        <p:spPr bwMode="auto">
          <a:xfrm>
            <a:off x="2691258" y="3109913"/>
            <a:ext cx="595312" cy="595312"/>
          </a:xfrm>
          <a:prstGeom prst="ellipse">
            <a:avLst/>
          </a:prstGeom>
          <a:solidFill>
            <a:srgbClr val="FFA953"/>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66" name="Oval 30"/>
          <p:cNvSpPr>
            <a:spLocks noChangeArrowheads="1"/>
          </p:cNvSpPr>
          <p:nvPr/>
        </p:nvSpPr>
        <p:spPr bwMode="auto">
          <a:xfrm>
            <a:off x="2691258" y="3932238"/>
            <a:ext cx="595312" cy="595312"/>
          </a:xfrm>
          <a:prstGeom prst="ellipse">
            <a:avLst/>
          </a:prstGeom>
          <a:solidFill>
            <a:srgbClr val="FFA953"/>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67" name="Oval 31"/>
          <p:cNvSpPr>
            <a:spLocks noChangeArrowheads="1"/>
          </p:cNvSpPr>
          <p:nvPr/>
        </p:nvSpPr>
        <p:spPr bwMode="auto">
          <a:xfrm>
            <a:off x="2691258" y="4710113"/>
            <a:ext cx="595312" cy="595312"/>
          </a:xfrm>
          <a:prstGeom prst="ellipse">
            <a:avLst/>
          </a:prstGeom>
          <a:solidFill>
            <a:srgbClr val="FFA953"/>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a:solidFill>
                  <a:srgbClr val="000000"/>
                </a:solidFill>
                <a:latin typeface="Calibri" pitchFamily="34" charset="0"/>
              </a:rPr>
              <a:t>FI</a:t>
            </a:r>
          </a:p>
        </p:txBody>
      </p:sp>
      <p:sp>
        <p:nvSpPr>
          <p:cNvPr id="321568" name="Oval 32"/>
          <p:cNvSpPr>
            <a:spLocks noChangeArrowheads="1"/>
          </p:cNvSpPr>
          <p:nvPr/>
        </p:nvSpPr>
        <p:spPr bwMode="auto">
          <a:xfrm>
            <a:off x="2691149" y="5502384"/>
            <a:ext cx="595312" cy="595313"/>
          </a:xfrm>
          <a:prstGeom prst="ellipse">
            <a:avLst/>
          </a:prstGeom>
          <a:solidFill>
            <a:srgbClr val="FFA953"/>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69" name="Oval 33"/>
          <p:cNvSpPr>
            <a:spLocks noChangeArrowheads="1"/>
          </p:cNvSpPr>
          <p:nvPr/>
        </p:nvSpPr>
        <p:spPr bwMode="auto">
          <a:xfrm>
            <a:off x="4403476" y="3109913"/>
            <a:ext cx="595312" cy="595312"/>
          </a:xfrm>
          <a:prstGeom prst="ellipse">
            <a:avLst/>
          </a:prstGeom>
          <a:solidFill>
            <a:srgbClr val="FF5019"/>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70" name="Oval 34"/>
          <p:cNvSpPr>
            <a:spLocks noChangeArrowheads="1"/>
          </p:cNvSpPr>
          <p:nvPr/>
        </p:nvSpPr>
        <p:spPr bwMode="auto">
          <a:xfrm>
            <a:off x="4403476" y="3932238"/>
            <a:ext cx="595312" cy="595312"/>
          </a:xfrm>
          <a:prstGeom prst="ellipse">
            <a:avLst/>
          </a:prstGeom>
          <a:solidFill>
            <a:srgbClr val="FF5019"/>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71" name="Oval 35"/>
          <p:cNvSpPr>
            <a:spLocks noChangeArrowheads="1"/>
          </p:cNvSpPr>
          <p:nvPr/>
        </p:nvSpPr>
        <p:spPr bwMode="auto">
          <a:xfrm>
            <a:off x="4403476" y="4710113"/>
            <a:ext cx="595312" cy="595312"/>
          </a:xfrm>
          <a:prstGeom prst="ellipse">
            <a:avLst/>
          </a:prstGeom>
          <a:solidFill>
            <a:srgbClr val="FF5019"/>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72" name="Oval 36"/>
          <p:cNvSpPr>
            <a:spLocks noChangeArrowheads="1"/>
          </p:cNvSpPr>
          <p:nvPr/>
        </p:nvSpPr>
        <p:spPr bwMode="auto">
          <a:xfrm>
            <a:off x="4403367" y="5502384"/>
            <a:ext cx="595312" cy="595313"/>
          </a:xfrm>
          <a:prstGeom prst="ellipse">
            <a:avLst/>
          </a:prstGeom>
          <a:solidFill>
            <a:srgbClr val="FF5019"/>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73" name="Oval 37"/>
          <p:cNvSpPr>
            <a:spLocks noChangeArrowheads="1"/>
          </p:cNvSpPr>
          <p:nvPr/>
        </p:nvSpPr>
        <p:spPr bwMode="auto">
          <a:xfrm>
            <a:off x="6223647" y="3094038"/>
            <a:ext cx="595312" cy="595312"/>
          </a:xfrm>
          <a:prstGeom prst="ellipse">
            <a:avLst/>
          </a:prstGeom>
          <a:solidFill>
            <a:srgbClr val="FFFF0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74" name="Oval 38"/>
          <p:cNvSpPr>
            <a:spLocks noChangeArrowheads="1"/>
          </p:cNvSpPr>
          <p:nvPr/>
        </p:nvSpPr>
        <p:spPr bwMode="auto">
          <a:xfrm>
            <a:off x="6223647" y="3916363"/>
            <a:ext cx="595312" cy="595312"/>
          </a:xfrm>
          <a:prstGeom prst="ellipse">
            <a:avLst/>
          </a:prstGeom>
          <a:solidFill>
            <a:srgbClr val="FFFF0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75" name="Oval 39"/>
          <p:cNvSpPr>
            <a:spLocks noChangeArrowheads="1"/>
          </p:cNvSpPr>
          <p:nvPr/>
        </p:nvSpPr>
        <p:spPr bwMode="auto">
          <a:xfrm>
            <a:off x="6223647" y="4694238"/>
            <a:ext cx="595312" cy="595312"/>
          </a:xfrm>
          <a:prstGeom prst="ellipse">
            <a:avLst/>
          </a:prstGeom>
          <a:solidFill>
            <a:srgbClr val="FFFF0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321576" name="Oval 40"/>
          <p:cNvSpPr>
            <a:spLocks noChangeArrowheads="1"/>
          </p:cNvSpPr>
          <p:nvPr/>
        </p:nvSpPr>
        <p:spPr bwMode="auto">
          <a:xfrm>
            <a:off x="6223538" y="5486509"/>
            <a:ext cx="595312" cy="595313"/>
          </a:xfrm>
          <a:prstGeom prst="ellipse">
            <a:avLst/>
          </a:prstGeom>
          <a:solidFill>
            <a:srgbClr val="FFFF00"/>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17467" name="Title 42"/>
          <p:cNvSpPr>
            <a:spLocks noGrp="1"/>
          </p:cNvSpPr>
          <p:nvPr>
            <p:ph type="title"/>
          </p:nvPr>
        </p:nvSpPr>
        <p:spPr>
          <a:xfrm>
            <a:off x="457200" y="0"/>
            <a:ext cx="8229600" cy="1143000"/>
          </a:xfrm>
        </p:spPr>
        <p:txBody>
          <a:bodyPr/>
          <a:lstStyle/>
          <a:p>
            <a:pPr eaLnBrk="1" hangingPunct="1"/>
            <a:r>
              <a:rPr lang="en-US" sz="2400" dirty="0" smtClean="0"/>
              <a:t>The Project Matrix Organization Form </a:t>
            </a:r>
          </a:p>
        </p:txBody>
      </p:sp>
      <p:sp>
        <p:nvSpPr>
          <p:cNvPr id="44" name="Rounded Rectangle 43"/>
          <p:cNvSpPr/>
          <p:nvPr/>
        </p:nvSpPr>
        <p:spPr>
          <a:xfrm>
            <a:off x="2188022" y="1018564"/>
            <a:ext cx="6766792" cy="555171"/>
          </a:xfrm>
          <a:prstGeom prst="roundRect">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3200" b="1" dirty="0">
                <a:solidFill>
                  <a:schemeClr val="tx1"/>
                </a:solidFill>
                <a:latin typeface="Calibri" pitchFamily="34" charset="0"/>
              </a:rPr>
              <a:t>GENERAL MANAGER</a:t>
            </a:r>
          </a:p>
        </p:txBody>
      </p:sp>
      <p:cxnSp>
        <p:nvCxnSpPr>
          <p:cNvPr id="62" name="Elbow Connector 61"/>
          <p:cNvCxnSpPr>
            <a:stCxn id="321541" idx="1"/>
            <a:endCxn id="321545" idx="1"/>
          </p:cNvCxnSpPr>
          <p:nvPr/>
        </p:nvCxnSpPr>
        <p:spPr>
          <a:xfrm rot="10800000" flipH="1" flipV="1">
            <a:off x="368300" y="2370138"/>
            <a:ext cx="7938" cy="985837"/>
          </a:xfrm>
          <a:prstGeom prst="bentConnector3">
            <a:avLst>
              <a:gd name="adj1" fmla="val -287981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321541" idx="1"/>
            <a:endCxn id="321546" idx="1"/>
          </p:cNvCxnSpPr>
          <p:nvPr/>
        </p:nvCxnSpPr>
        <p:spPr>
          <a:xfrm rot="10800000" flipH="1" flipV="1">
            <a:off x="368300" y="2368550"/>
            <a:ext cx="7938" cy="1833563"/>
          </a:xfrm>
          <a:prstGeom prst="bentConnector3">
            <a:avLst>
              <a:gd name="adj1" fmla="val -287981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6" name="Elbow Connector 65"/>
          <p:cNvCxnSpPr>
            <a:stCxn id="321541" idx="1"/>
            <a:endCxn id="321547" idx="1"/>
          </p:cNvCxnSpPr>
          <p:nvPr/>
        </p:nvCxnSpPr>
        <p:spPr>
          <a:xfrm rot="10800000" flipH="1" flipV="1">
            <a:off x="368300" y="2370138"/>
            <a:ext cx="7938" cy="2647950"/>
          </a:xfrm>
          <a:prstGeom prst="bentConnector3">
            <a:avLst>
              <a:gd name="adj1" fmla="val -287981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8" name="Elbow Connector 67"/>
          <p:cNvCxnSpPr>
            <a:stCxn id="321541" idx="1"/>
            <a:endCxn id="321548" idx="1"/>
          </p:cNvCxnSpPr>
          <p:nvPr/>
        </p:nvCxnSpPr>
        <p:spPr>
          <a:xfrm rot="10800000" flipH="1" flipV="1">
            <a:off x="368300" y="2369344"/>
            <a:ext cx="7938" cy="3449638"/>
          </a:xfrm>
          <a:prstGeom prst="bentConnector3">
            <a:avLst>
              <a:gd name="adj1" fmla="val -287981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8"/>
          <p:cNvSpPr>
            <a:spLocks noChangeArrowheads="1"/>
          </p:cNvSpPr>
          <p:nvPr/>
        </p:nvSpPr>
        <p:spPr bwMode="auto">
          <a:xfrm>
            <a:off x="7414061" y="2041525"/>
            <a:ext cx="1666875" cy="655638"/>
          </a:xfrm>
          <a:prstGeom prst="rect">
            <a:avLst/>
          </a:prstGeom>
          <a:solidFill>
            <a:schemeClr val="accent3">
              <a:lumMod val="95000"/>
            </a:schemeClr>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Functional </a:t>
            </a:r>
          </a:p>
          <a:p>
            <a:pPr algn="ctr">
              <a:defRPr/>
            </a:pPr>
            <a:r>
              <a:rPr lang="de-DE" sz="2000" b="1" dirty="0" smtClean="0">
                <a:solidFill>
                  <a:srgbClr val="000000"/>
                </a:solidFill>
                <a:latin typeface="Calibri" pitchFamily="34" charset="0"/>
              </a:rPr>
              <a:t>Level D</a:t>
            </a:r>
            <a:endParaRPr lang="de-DE" sz="2000" b="1" dirty="0">
              <a:solidFill>
                <a:srgbClr val="000000"/>
              </a:solidFill>
              <a:latin typeface="Calibri" pitchFamily="34" charset="0"/>
            </a:endParaRPr>
          </a:p>
        </p:txBody>
      </p:sp>
      <p:sp>
        <p:nvSpPr>
          <p:cNvPr id="39" name="AutoShape 42"/>
          <p:cNvSpPr>
            <a:spLocks noChangeArrowheads="1"/>
          </p:cNvSpPr>
          <p:nvPr/>
        </p:nvSpPr>
        <p:spPr bwMode="auto">
          <a:xfrm rot="5400000">
            <a:off x="6504975" y="4534285"/>
            <a:ext cx="3417722" cy="220718"/>
          </a:xfrm>
          <a:prstGeom prst="rightArrow">
            <a:avLst>
              <a:gd name="adj1" fmla="val 83815"/>
              <a:gd name="adj2" fmla="val 65155"/>
            </a:avLst>
          </a:prstGeom>
          <a:solidFill>
            <a:schemeClr val="bg1"/>
          </a:solidFill>
          <a:ln w="9525" algn="ctr">
            <a:solidFill>
              <a:schemeClr val="tx1"/>
            </a:solidFill>
            <a:miter lim="800000"/>
            <a:headEnd/>
            <a:tailEnd/>
          </a:ln>
          <a:effectLst>
            <a:outerShdw dist="68392" dir="4091915" algn="ctr" rotWithShape="0">
              <a:srgbClr val="000000"/>
            </a:outerShdw>
          </a:effectLst>
        </p:spPr>
        <p:txBody>
          <a:bodyPr wrap="none" anchor="ctr"/>
          <a:lstStyle/>
          <a:p>
            <a:pPr>
              <a:defRPr/>
            </a:pPr>
            <a:endParaRPr lang="en-US"/>
          </a:p>
        </p:txBody>
      </p:sp>
      <p:sp>
        <p:nvSpPr>
          <p:cNvPr id="40" name="Oval 37"/>
          <p:cNvSpPr>
            <a:spLocks noChangeArrowheads="1"/>
          </p:cNvSpPr>
          <p:nvPr/>
        </p:nvSpPr>
        <p:spPr bwMode="auto">
          <a:xfrm>
            <a:off x="7910558" y="3125566"/>
            <a:ext cx="595312" cy="595312"/>
          </a:xfrm>
          <a:prstGeom prst="ellipse">
            <a:avLst/>
          </a:prstGeom>
          <a:solidFill>
            <a:schemeClr val="accent3">
              <a:lumMod val="95000"/>
            </a:schemeClr>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41" name="Oval 38"/>
          <p:cNvSpPr>
            <a:spLocks noChangeArrowheads="1"/>
          </p:cNvSpPr>
          <p:nvPr/>
        </p:nvSpPr>
        <p:spPr bwMode="auto">
          <a:xfrm>
            <a:off x="7910558" y="3947891"/>
            <a:ext cx="595312" cy="595312"/>
          </a:xfrm>
          <a:prstGeom prst="ellipse">
            <a:avLst/>
          </a:prstGeom>
          <a:solidFill>
            <a:schemeClr val="accent3">
              <a:lumMod val="95000"/>
            </a:schemeClr>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42" name="Oval 39"/>
          <p:cNvSpPr>
            <a:spLocks noChangeArrowheads="1"/>
          </p:cNvSpPr>
          <p:nvPr/>
        </p:nvSpPr>
        <p:spPr bwMode="auto">
          <a:xfrm>
            <a:off x="7910558" y="4725766"/>
            <a:ext cx="595312" cy="595312"/>
          </a:xfrm>
          <a:prstGeom prst="ellipse">
            <a:avLst/>
          </a:prstGeom>
          <a:solidFill>
            <a:schemeClr val="accent3">
              <a:lumMod val="95000"/>
            </a:schemeClr>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sp>
        <p:nvSpPr>
          <p:cNvPr id="43" name="Oval 40"/>
          <p:cNvSpPr>
            <a:spLocks noChangeArrowheads="1"/>
          </p:cNvSpPr>
          <p:nvPr/>
        </p:nvSpPr>
        <p:spPr bwMode="auto">
          <a:xfrm>
            <a:off x="7910449" y="5518037"/>
            <a:ext cx="595312" cy="595313"/>
          </a:xfrm>
          <a:prstGeom prst="ellipse">
            <a:avLst/>
          </a:prstGeom>
          <a:solidFill>
            <a:schemeClr val="accent3">
              <a:lumMod val="95000"/>
            </a:schemeClr>
          </a:solidFill>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defRPr/>
            </a:pPr>
            <a:r>
              <a:rPr lang="de-DE" sz="2000" b="1" dirty="0">
                <a:solidFill>
                  <a:srgbClr val="000000"/>
                </a:solidFill>
                <a:latin typeface="Calibri" pitchFamily="34" charset="0"/>
              </a:rPr>
              <a:t>FI</a:t>
            </a:r>
          </a:p>
        </p:txBody>
      </p:sp>
      <p:cxnSp>
        <p:nvCxnSpPr>
          <p:cNvPr id="47" name="Elbow Connector 46"/>
          <p:cNvCxnSpPr>
            <a:stCxn id="44" idx="2"/>
            <a:endCxn id="321542" idx="0"/>
          </p:cNvCxnSpPr>
          <p:nvPr/>
        </p:nvCxnSpPr>
        <p:spPr>
          <a:xfrm rot="5400000">
            <a:off x="4036350" y="506457"/>
            <a:ext cx="467790" cy="2602347"/>
          </a:xfrm>
          <a:prstGeom prst="bentConnector3">
            <a:avLst>
              <a:gd name="adj1" fmla="val 50000"/>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44" idx="2"/>
            <a:endCxn id="321543" idx="0"/>
          </p:cNvCxnSpPr>
          <p:nvPr/>
        </p:nvCxnSpPr>
        <p:spPr>
          <a:xfrm rot="5400000">
            <a:off x="4915365" y="1385472"/>
            <a:ext cx="467790" cy="844317"/>
          </a:xfrm>
          <a:prstGeom prst="bentConnector3">
            <a:avLst>
              <a:gd name="adj1" fmla="val 50000"/>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5" name="Elbow Connector 54"/>
          <p:cNvCxnSpPr>
            <a:stCxn id="44" idx="2"/>
            <a:endCxn id="321544" idx="0"/>
          </p:cNvCxnSpPr>
          <p:nvPr/>
        </p:nvCxnSpPr>
        <p:spPr>
          <a:xfrm rot="16200000" flipH="1">
            <a:off x="5803337" y="1341815"/>
            <a:ext cx="467790" cy="931629"/>
          </a:xfrm>
          <a:prstGeom prst="bentConnector3">
            <a:avLst>
              <a:gd name="adj1" fmla="val 50000"/>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44" idx="2"/>
            <a:endCxn id="38" idx="0"/>
          </p:cNvCxnSpPr>
          <p:nvPr/>
        </p:nvCxnSpPr>
        <p:spPr>
          <a:xfrm rot="16200000" flipH="1">
            <a:off x="6675563" y="469589"/>
            <a:ext cx="467790" cy="2676081"/>
          </a:xfrm>
          <a:prstGeom prst="bentConnector3">
            <a:avLst>
              <a:gd name="adj1" fmla="val 50000"/>
            </a:avLst>
          </a:prstGeom>
          <a:ln w="28575">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6" name="Shape 45"/>
          <p:cNvCxnSpPr>
            <a:endCxn id="321541" idx="0"/>
          </p:cNvCxnSpPr>
          <p:nvPr/>
        </p:nvCxnSpPr>
        <p:spPr>
          <a:xfrm rot="10800000" flipV="1">
            <a:off x="1176339" y="1261241"/>
            <a:ext cx="952007" cy="780284"/>
          </a:xfrm>
          <a:prstGeom prst="bentConnector2">
            <a:avLst/>
          </a:prstGeom>
          <a:ln w="28575">
            <a:solidFill>
              <a:schemeClr val="accent3"/>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038280" y="5492831"/>
            <a:ext cx="979136" cy="523220"/>
          </a:xfrm>
          <a:prstGeom prst="rect">
            <a:avLst/>
          </a:prstGeom>
          <a:noFill/>
          <a:ln w="19050">
            <a:solidFill>
              <a:schemeClr val="accent3"/>
            </a:solidFill>
          </a:ln>
        </p:spPr>
        <p:txBody>
          <a:bodyPr wrap="square" rtlCol="0">
            <a:spAutoFit/>
          </a:bodyPr>
          <a:lstStyle/>
          <a:p>
            <a:pPr algn="ctr"/>
            <a:r>
              <a:rPr lang="en-US" sz="1400" b="1" dirty="0" smtClean="0">
                <a:solidFill>
                  <a:schemeClr val="bg1"/>
                </a:solidFill>
                <a:latin typeface="Calibri" pitchFamily="34" charset="0"/>
              </a:rPr>
              <a:t>Functional </a:t>
            </a:r>
          </a:p>
          <a:p>
            <a:pPr algn="ctr"/>
            <a:r>
              <a:rPr lang="en-US" sz="1400" b="1" dirty="0" smtClean="0">
                <a:solidFill>
                  <a:schemeClr val="bg1"/>
                </a:solidFill>
                <a:latin typeface="Calibri" pitchFamily="34" charset="0"/>
              </a:rPr>
              <a:t>Interfaces</a:t>
            </a:r>
            <a:endParaRPr lang="en-US" sz="1400" b="1" dirty="0">
              <a:solidFill>
                <a:schemeClr val="bg1"/>
              </a:solidFill>
              <a:latin typeface="Calibri" pitchFamily="34" charset="0"/>
            </a:endParaRPr>
          </a:p>
        </p:txBody>
      </p:sp>
      <p:cxnSp>
        <p:nvCxnSpPr>
          <p:cNvPr id="59" name="Shape 58"/>
          <p:cNvCxnSpPr>
            <a:stCxn id="48" idx="2"/>
            <a:endCxn id="321572" idx="5"/>
          </p:cNvCxnSpPr>
          <p:nvPr/>
        </p:nvCxnSpPr>
        <p:spPr>
          <a:xfrm rot="5400000" flipH="1">
            <a:off x="5216905" y="5705108"/>
            <a:ext cx="5536" cy="616350"/>
          </a:xfrm>
          <a:prstGeom prst="bentConnector3">
            <a:avLst>
              <a:gd name="adj1" fmla="val -5604155"/>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1" name="Shape 60"/>
          <p:cNvCxnSpPr>
            <a:stCxn id="48" idx="0"/>
            <a:endCxn id="321576" idx="3"/>
          </p:cNvCxnSpPr>
          <p:nvPr/>
        </p:nvCxnSpPr>
        <p:spPr>
          <a:xfrm rot="16200000" flipH="1">
            <a:off x="5668378" y="5352300"/>
            <a:ext cx="501809" cy="782871"/>
          </a:xfrm>
          <a:prstGeom prst="bentConnector5">
            <a:avLst>
              <a:gd name="adj1" fmla="val -45555"/>
              <a:gd name="adj2" fmla="val 75699"/>
              <a:gd name="adj3" fmla="val 145555"/>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Line 143"/>
          <p:cNvSpPr>
            <a:spLocks noChangeShapeType="1"/>
          </p:cNvSpPr>
          <p:nvPr/>
        </p:nvSpPr>
        <p:spPr bwMode="auto">
          <a:xfrm>
            <a:off x="8717893" y="3562131"/>
            <a:ext cx="0" cy="2209800"/>
          </a:xfrm>
          <a:prstGeom prst="line">
            <a:avLst/>
          </a:prstGeom>
          <a:noFill/>
          <a:ln w="38100">
            <a:solidFill>
              <a:srgbClr val="FFFF00"/>
            </a:solidFill>
            <a:prstDash val="sysDot"/>
            <a:round/>
            <a:headEnd/>
            <a:tailEnd/>
          </a:ln>
        </p:spPr>
        <p:txBody>
          <a:bodyPr/>
          <a:lstStyle/>
          <a:p>
            <a:endParaRPr lang="en-US"/>
          </a:p>
        </p:txBody>
      </p:sp>
      <p:sp>
        <p:nvSpPr>
          <p:cNvPr id="77" name="Line 143"/>
          <p:cNvSpPr>
            <a:spLocks noChangeShapeType="1"/>
          </p:cNvSpPr>
          <p:nvPr/>
        </p:nvSpPr>
        <p:spPr bwMode="auto">
          <a:xfrm>
            <a:off x="7992679" y="3577896"/>
            <a:ext cx="0" cy="2209800"/>
          </a:xfrm>
          <a:prstGeom prst="line">
            <a:avLst/>
          </a:prstGeom>
          <a:noFill/>
          <a:ln w="38100">
            <a:solidFill>
              <a:srgbClr val="FFFF00"/>
            </a:solidFill>
            <a:prstDash val="sysDot"/>
            <a:round/>
            <a:headEnd/>
            <a:tailEnd/>
          </a:ln>
        </p:spPr>
        <p:txBody>
          <a:bodyPr/>
          <a:lstStyle/>
          <a:p>
            <a:endParaRPr lang="en-US"/>
          </a:p>
        </p:txBody>
      </p:sp>
      <p:sp>
        <p:nvSpPr>
          <p:cNvPr id="76" name="Line 143"/>
          <p:cNvSpPr>
            <a:spLocks noChangeShapeType="1"/>
          </p:cNvSpPr>
          <p:nvPr/>
        </p:nvSpPr>
        <p:spPr bwMode="auto">
          <a:xfrm>
            <a:off x="7251700" y="3562131"/>
            <a:ext cx="0" cy="2209800"/>
          </a:xfrm>
          <a:prstGeom prst="line">
            <a:avLst/>
          </a:prstGeom>
          <a:noFill/>
          <a:ln w="38100">
            <a:solidFill>
              <a:srgbClr val="FFFF00"/>
            </a:solidFill>
            <a:prstDash val="sysDot"/>
            <a:round/>
            <a:headEnd/>
            <a:tailEnd/>
          </a:ln>
        </p:spPr>
        <p:txBody>
          <a:bodyPr/>
          <a:lstStyle/>
          <a:p>
            <a:endParaRPr lang="en-US"/>
          </a:p>
        </p:txBody>
      </p:sp>
      <p:sp>
        <p:nvSpPr>
          <p:cNvPr id="75" name="Line 143"/>
          <p:cNvSpPr>
            <a:spLocks noChangeShapeType="1"/>
          </p:cNvSpPr>
          <p:nvPr/>
        </p:nvSpPr>
        <p:spPr bwMode="auto">
          <a:xfrm>
            <a:off x="6494955" y="3562131"/>
            <a:ext cx="0" cy="2209800"/>
          </a:xfrm>
          <a:prstGeom prst="line">
            <a:avLst/>
          </a:prstGeom>
          <a:noFill/>
          <a:ln w="38100">
            <a:solidFill>
              <a:srgbClr val="FFFF00"/>
            </a:solidFill>
            <a:prstDash val="sysDot"/>
            <a:round/>
            <a:headEnd/>
            <a:tailEnd/>
          </a:ln>
        </p:spPr>
        <p:txBody>
          <a:bodyPr/>
          <a:lstStyle/>
          <a:p>
            <a:endParaRPr lang="en-US"/>
          </a:p>
        </p:txBody>
      </p:sp>
      <p:sp>
        <p:nvSpPr>
          <p:cNvPr id="74" name="Line 143"/>
          <p:cNvSpPr>
            <a:spLocks noChangeShapeType="1"/>
          </p:cNvSpPr>
          <p:nvPr/>
        </p:nvSpPr>
        <p:spPr bwMode="auto">
          <a:xfrm>
            <a:off x="5722445" y="3562131"/>
            <a:ext cx="0" cy="2209800"/>
          </a:xfrm>
          <a:prstGeom prst="line">
            <a:avLst/>
          </a:prstGeom>
          <a:noFill/>
          <a:ln w="38100">
            <a:solidFill>
              <a:srgbClr val="FFFF00"/>
            </a:solidFill>
            <a:prstDash val="sysDot"/>
            <a:round/>
            <a:headEnd/>
            <a:tailEnd/>
          </a:ln>
        </p:spPr>
        <p:txBody>
          <a:bodyPr/>
          <a:lstStyle/>
          <a:p>
            <a:endParaRPr lang="en-US"/>
          </a:p>
        </p:txBody>
      </p:sp>
      <p:sp>
        <p:nvSpPr>
          <p:cNvPr id="73" name="Line 143"/>
          <p:cNvSpPr>
            <a:spLocks noChangeShapeType="1"/>
          </p:cNvSpPr>
          <p:nvPr/>
        </p:nvSpPr>
        <p:spPr bwMode="auto">
          <a:xfrm>
            <a:off x="4965700" y="3562131"/>
            <a:ext cx="0" cy="2209800"/>
          </a:xfrm>
          <a:prstGeom prst="line">
            <a:avLst/>
          </a:prstGeom>
          <a:noFill/>
          <a:ln w="38100">
            <a:solidFill>
              <a:srgbClr val="FFFF00"/>
            </a:solidFill>
            <a:prstDash val="sysDot"/>
            <a:round/>
            <a:headEnd/>
            <a:tailEnd/>
          </a:ln>
        </p:spPr>
        <p:txBody>
          <a:bodyPr/>
          <a:lstStyle/>
          <a:p>
            <a:endParaRPr lang="en-US"/>
          </a:p>
        </p:txBody>
      </p:sp>
      <p:sp>
        <p:nvSpPr>
          <p:cNvPr id="72" name="Line 143"/>
          <p:cNvSpPr>
            <a:spLocks noChangeShapeType="1"/>
          </p:cNvSpPr>
          <p:nvPr/>
        </p:nvSpPr>
        <p:spPr bwMode="auto">
          <a:xfrm>
            <a:off x="4240486" y="3562131"/>
            <a:ext cx="0" cy="2209800"/>
          </a:xfrm>
          <a:prstGeom prst="line">
            <a:avLst/>
          </a:prstGeom>
          <a:noFill/>
          <a:ln w="38100">
            <a:solidFill>
              <a:srgbClr val="FFFF00"/>
            </a:solidFill>
            <a:prstDash val="sysDot"/>
            <a:round/>
            <a:headEnd/>
            <a:tailEnd/>
          </a:ln>
        </p:spPr>
        <p:txBody>
          <a:bodyPr/>
          <a:lstStyle/>
          <a:p>
            <a:endParaRPr lang="en-US"/>
          </a:p>
        </p:txBody>
      </p:sp>
      <p:sp>
        <p:nvSpPr>
          <p:cNvPr id="71" name="Line 143"/>
          <p:cNvSpPr>
            <a:spLocks noChangeShapeType="1"/>
          </p:cNvSpPr>
          <p:nvPr/>
        </p:nvSpPr>
        <p:spPr bwMode="auto">
          <a:xfrm>
            <a:off x="3483741" y="3562131"/>
            <a:ext cx="0" cy="2209800"/>
          </a:xfrm>
          <a:prstGeom prst="line">
            <a:avLst/>
          </a:prstGeom>
          <a:noFill/>
          <a:ln w="38100">
            <a:solidFill>
              <a:srgbClr val="FFFF00"/>
            </a:solidFill>
            <a:prstDash val="sysDot"/>
            <a:round/>
            <a:headEnd/>
            <a:tailEnd/>
          </a:ln>
        </p:spPr>
        <p:txBody>
          <a:bodyPr/>
          <a:lstStyle/>
          <a:p>
            <a:endParaRPr lang="en-US"/>
          </a:p>
        </p:txBody>
      </p:sp>
      <p:sp>
        <p:nvSpPr>
          <p:cNvPr id="24578" name="Line 143"/>
          <p:cNvSpPr>
            <a:spLocks noChangeShapeType="1"/>
          </p:cNvSpPr>
          <p:nvPr/>
        </p:nvSpPr>
        <p:spPr bwMode="auto">
          <a:xfrm>
            <a:off x="2679700" y="3530600"/>
            <a:ext cx="0" cy="2209800"/>
          </a:xfrm>
          <a:prstGeom prst="line">
            <a:avLst/>
          </a:prstGeom>
          <a:noFill/>
          <a:ln w="38100">
            <a:solidFill>
              <a:srgbClr val="FFFF00"/>
            </a:solidFill>
            <a:prstDash val="sysDot"/>
            <a:round/>
            <a:headEnd/>
            <a:tailEnd/>
          </a:ln>
        </p:spPr>
        <p:txBody>
          <a:bodyPr/>
          <a:lstStyle/>
          <a:p>
            <a:endParaRPr lang="en-US"/>
          </a:p>
        </p:txBody>
      </p:sp>
      <p:sp>
        <p:nvSpPr>
          <p:cNvPr id="322673" name="Line 113"/>
          <p:cNvSpPr>
            <a:spLocks noChangeShapeType="1"/>
          </p:cNvSpPr>
          <p:nvPr/>
        </p:nvSpPr>
        <p:spPr bwMode="auto">
          <a:xfrm>
            <a:off x="992188" y="4916488"/>
            <a:ext cx="7788275" cy="30162"/>
          </a:xfrm>
          <a:prstGeom prst="line">
            <a:avLst/>
          </a:prstGeom>
          <a:noFill/>
          <a:ln w="38100">
            <a:solidFill>
              <a:srgbClr val="FFFF00"/>
            </a:solidFill>
            <a:prstDash val="sysDot"/>
            <a:round/>
            <a:headEnd/>
            <a:tailEnd/>
          </a:ln>
          <a:effectLst/>
        </p:spPr>
        <p:txBody>
          <a:bodyPr/>
          <a:lstStyle/>
          <a:p>
            <a:pPr>
              <a:defRPr/>
            </a:pPr>
            <a:endParaRPr lang="en-US">
              <a:latin typeface="Calibri" pitchFamily="34" charset="0"/>
            </a:endParaRPr>
          </a:p>
        </p:txBody>
      </p:sp>
      <p:sp>
        <p:nvSpPr>
          <p:cNvPr id="322674" name="Line 114"/>
          <p:cNvSpPr>
            <a:spLocks noChangeShapeType="1"/>
          </p:cNvSpPr>
          <p:nvPr/>
        </p:nvSpPr>
        <p:spPr bwMode="auto">
          <a:xfrm>
            <a:off x="976313" y="5721350"/>
            <a:ext cx="7788275" cy="30163"/>
          </a:xfrm>
          <a:prstGeom prst="line">
            <a:avLst/>
          </a:prstGeom>
          <a:noFill/>
          <a:ln w="38100">
            <a:solidFill>
              <a:srgbClr val="FFFF00"/>
            </a:solidFill>
            <a:prstDash val="sysDot"/>
            <a:round/>
            <a:headEnd/>
            <a:tailEnd/>
          </a:ln>
          <a:effectLst>
            <a:outerShdw dist="68392" dir="4091915" algn="ctr" rotWithShape="0">
              <a:srgbClr val="000000"/>
            </a:outerShdw>
          </a:effectLst>
        </p:spPr>
        <p:txBody>
          <a:bodyPr/>
          <a:lstStyle/>
          <a:p>
            <a:pPr>
              <a:defRPr/>
            </a:pPr>
            <a:endParaRPr lang="en-US"/>
          </a:p>
        </p:txBody>
      </p:sp>
      <p:sp>
        <p:nvSpPr>
          <p:cNvPr id="24581" name="Line 112"/>
          <p:cNvSpPr>
            <a:spLocks noChangeShapeType="1"/>
          </p:cNvSpPr>
          <p:nvPr/>
        </p:nvSpPr>
        <p:spPr bwMode="auto">
          <a:xfrm>
            <a:off x="976313" y="4094163"/>
            <a:ext cx="7788275" cy="30162"/>
          </a:xfrm>
          <a:prstGeom prst="line">
            <a:avLst/>
          </a:prstGeom>
          <a:noFill/>
          <a:ln w="38100">
            <a:solidFill>
              <a:srgbClr val="FFFF00"/>
            </a:solidFill>
            <a:prstDash val="sysDot"/>
            <a:round/>
            <a:headEnd/>
            <a:tailEnd/>
          </a:ln>
        </p:spPr>
        <p:txBody>
          <a:bodyPr/>
          <a:lstStyle/>
          <a:p>
            <a:endParaRPr lang="en-US"/>
          </a:p>
        </p:txBody>
      </p:sp>
      <p:sp>
        <p:nvSpPr>
          <p:cNvPr id="322570" name="Rectangle 10"/>
          <p:cNvSpPr>
            <a:spLocks noChangeArrowheads="1"/>
          </p:cNvSpPr>
          <p:nvPr/>
        </p:nvSpPr>
        <p:spPr bwMode="auto">
          <a:xfrm>
            <a:off x="455613" y="985838"/>
            <a:ext cx="8234361" cy="519112"/>
          </a:xfrm>
          <a:prstGeom prst="rect">
            <a:avLst/>
          </a:prstGeom>
          <a:solidFill>
            <a:srgbClr val="FBFB85"/>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3800" b="1" dirty="0" smtClean="0">
                <a:solidFill>
                  <a:srgbClr val="000000"/>
                </a:solidFill>
                <a:latin typeface="Calibri" pitchFamily="34" charset="0"/>
              </a:rPr>
              <a:t>Senior Management</a:t>
            </a:r>
            <a:endParaRPr lang="de-DE" sz="3800" b="1" dirty="0">
              <a:solidFill>
                <a:srgbClr val="000000"/>
              </a:solidFill>
              <a:latin typeface="Calibri" pitchFamily="34" charset="0"/>
            </a:endParaRPr>
          </a:p>
        </p:txBody>
      </p:sp>
      <p:sp>
        <p:nvSpPr>
          <p:cNvPr id="322571" name="Rectangle 11"/>
          <p:cNvSpPr>
            <a:spLocks noChangeArrowheads="1"/>
          </p:cNvSpPr>
          <p:nvPr/>
        </p:nvSpPr>
        <p:spPr bwMode="auto">
          <a:xfrm>
            <a:off x="200025" y="1843088"/>
            <a:ext cx="2025650" cy="655637"/>
          </a:xfrm>
          <a:prstGeom prst="rect">
            <a:avLst/>
          </a:prstGeom>
          <a:solidFill>
            <a:schemeClr val="bg1"/>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a:solidFill>
                  <a:srgbClr val="000000"/>
                </a:solidFill>
                <a:latin typeface="Calibri" pitchFamily="34" charset="0"/>
              </a:rPr>
              <a:t>Lead Project </a:t>
            </a:r>
          </a:p>
          <a:p>
            <a:pPr algn="ctr">
              <a:defRPr/>
            </a:pPr>
            <a:r>
              <a:rPr lang="de-DE" b="1" dirty="0">
                <a:solidFill>
                  <a:srgbClr val="000000"/>
                </a:solidFill>
                <a:latin typeface="Calibri" pitchFamily="34" charset="0"/>
              </a:rPr>
              <a:t>Manager</a:t>
            </a:r>
          </a:p>
        </p:txBody>
      </p:sp>
      <p:sp>
        <p:nvSpPr>
          <p:cNvPr id="322572" name="Rectangle 12"/>
          <p:cNvSpPr>
            <a:spLocks noChangeArrowheads="1"/>
          </p:cNvSpPr>
          <p:nvPr/>
        </p:nvSpPr>
        <p:spPr bwMode="auto">
          <a:xfrm>
            <a:off x="2447925" y="1843088"/>
            <a:ext cx="2025650" cy="655637"/>
          </a:xfrm>
          <a:prstGeom prst="rect">
            <a:avLst/>
          </a:prstGeom>
          <a:solidFill>
            <a:srgbClr val="FF00FF"/>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smtClean="0">
                <a:solidFill>
                  <a:srgbClr val="000000"/>
                </a:solidFill>
                <a:latin typeface="Calibri" pitchFamily="34" charset="0"/>
              </a:rPr>
              <a:t>ENGINEERING</a:t>
            </a:r>
          </a:p>
          <a:p>
            <a:pPr algn="ctr">
              <a:defRPr/>
            </a:pPr>
            <a:r>
              <a:rPr lang="de-DE" b="1" dirty="0" smtClean="0">
                <a:solidFill>
                  <a:srgbClr val="000000"/>
                </a:solidFill>
                <a:latin typeface="Calibri" pitchFamily="34" charset="0"/>
              </a:rPr>
              <a:t>(Functional Area)</a:t>
            </a:r>
            <a:endParaRPr lang="de-DE" b="1" dirty="0">
              <a:solidFill>
                <a:srgbClr val="000000"/>
              </a:solidFill>
              <a:latin typeface="Calibri" pitchFamily="34" charset="0"/>
            </a:endParaRPr>
          </a:p>
        </p:txBody>
      </p:sp>
      <p:sp>
        <p:nvSpPr>
          <p:cNvPr id="322573" name="Rectangle 13"/>
          <p:cNvSpPr>
            <a:spLocks noChangeArrowheads="1"/>
          </p:cNvSpPr>
          <p:nvPr/>
        </p:nvSpPr>
        <p:spPr bwMode="auto">
          <a:xfrm>
            <a:off x="4695825" y="1843088"/>
            <a:ext cx="2025650" cy="655637"/>
          </a:xfrm>
          <a:prstGeom prst="rect">
            <a:avLst/>
          </a:prstGeom>
          <a:solidFill>
            <a:srgbClr val="92D05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smtClean="0">
                <a:solidFill>
                  <a:srgbClr val="000000"/>
                </a:solidFill>
                <a:latin typeface="Calibri" pitchFamily="34" charset="0"/>
              </a:rPr>
              <a:t>MANUFACTURING</a:t>
            </a:r>
          </a:p>
          <a:p>
            <a:pPr algn="ctr">
              <a:defRPr/>
            </a:pPr>
            <a:r>
              <a:rPr lang="de-DE" b="1" dirty="0" smtClean="0">
                <a:solidFill>
                  <a:srgbClr val="000000"/>
                </a:solidFill>
                <a:latin typeface="Calibri" pitchFamily="34" charset="0"/>
              </a:rPr>
              <a:t>(Functional Area)</a:t>
            </a:r>
            <a:endParaRPr lang="de-DE" b="1" dirty="0">
              <a:solidFill>
                <a:srgbClr val="000000"/>
              </a:solidFill>
              <a:latin typeface="Calibri" pitchFamily="34" charset="0"/>
            </a:endParaRPr>
          </a:p>
        </p:txBody>
      </p:sp>
      <p:sp>
        <p:nvSpPr>
          <p:cNvPr id="322574" name="Rectangle 14"/>
          <p:cNvSpPr>
            <a:spLocks noChangeArrowheads="1"/>
          </p:cNvSpPr>
          <p:nvPr/>
        </p:nvSpPr>
        <p:spPr bwMode="auto">
          <a:xfrm>
            <a:off x="6945313" y="1843088"/>
            <a:ext cx="2025650" cy="655637"/>
          </a:xfrm>
          <a:prstGeom prst="rect">
            <a:avLst/>
          </a:prstGeom>
          <a:solidFill>
            <a:srgbClr val="99CCFF"/>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smtClean="0">
                <a:solidFill>
                  <a:srgbClr val="000000"/>
                </a:solidFill>
                <a:latin typeface="Calibri" pitchFamily="34" charset="0"/>
              </a:rPr>
              <a:t>MARKETING</a:t>
            </a:r>
          </a:p>
          <a:p>
            <a:pPr algn="ctr">
              <a:defRPr/>
            </a:pPr>
            <a:r>
              <a:rPr lang="de-DE" b="1" dirty="0" smtClean="0">
                <a:solidFill>
                  <a:srgbClr val="000000"/>
                </a:solidFill>
                <a:latin typeface="Calibri" pitchFamily="34" charset="0"/>
              </a:rPr>
              <a:t>(Functional Area)</a:t>
            </a:r>
            <a:endParaRPr lang="de-DE" b="1" dirty="0">
              <a:solidFill>
                <a:srgbClr val="000000"/>
              </a:solidFill>
              <a:latin typeface="Calibri" pitchFamily="34" charset="0"/>
            </a:endParaRPr>
          </a:p>
        </p:txBody>
      </p:sp>
      <p:sp>
        <p:nvSpPr>
          <p:cNvPr id="322575" name="Rectangle 15"/>
          <p:cNvSpPr>
            <a:spLocks noChangeArrowheads="1"/>
          </p:cNvSpPr>
          <p:nvPr/>
        </p:nvSpPr>
        <p:spPr bwMode="auto">
          <a:xfrm>
            <a:off x="347663" y="3765550"/>
            <a:ext cx="746125" cy="655638"/>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de-DE" sz="2000" b="1">
                <a:solidFill>
                  <a:srgbClr val="000000"/>
                </a:solidFill>
                <a:latin typeface="Calibri" pitchFamily="34" charset="0"/>
              </a:rPr>
              <a:t>PM X</a:t>
            </a:r>
          </a:p>
        </p:txBody>
      </p:sp>
      <p:sp>
        <p:nvSpPr>
          <p:cNvPr id="322601" name="Rectangle 41"/>
          <p:cNvSpPr>
            <a:spLocks noChangeArrowheads="1"/>
          </p:cNvSpPr>
          <p:nvPr/>
        </p:nvSpPr>
        <p:spPr bwMode="auto">
          <a:xfrm>
            <a:off x="1343025" y="2881313"/>
            <a:ext cx="746125" cy="655637"/>
          </a:xfrm>
          <a:prstGeom prst="rect">
            <a:avLst/>
          </a:prstGeom>
          <a:solidFill>
            <a:schemeClr val="bg1"/>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PA</a:t>
            </a:r>
          </a:p>
        </p:txBody>
      </p:sp>
      <p:sp>
        <p:nvSpPr>
          <p:cNvPr id="322602" name="Rectangle 42"/>
          <p:cNvSpPr>
            <a:spLocks noChangeArrowheads="1"/>
          </p:cNvSpPr>
          <p:nvPr/>
        </p:nvSpPr>
        <p:spPr bwMode="auto">
          <a:xfrm>
            <a:off x="2411413" y="2881313"/>
            <a:ext cx="579437" cy="655637"/>
          </a:xfrm>
          <a:prstGeom prst="rect">
            <a:avLst/>
          </a:prstGeom>
          <a:solidFill>
            <a:srgbClr val="FF00FF"/>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dirty="0">
                <a:solidFill>
                  <a:srgbClr val="000000"/>
                </a:solidFill>
                <a:latin typeface="Calibri" pitchFamily="34" charset="0"/>
              </a:rPr>
              <a:t>E1</a:t>
            </a:r>
          </a:p>
        </p:txBody>
      </p:sp>
      <p:sp>
        <p:nvSpPr>
          <p:cNvPr id="322603" name="Rectangle 43"/>
          <p:cNvSpPr>
            <a:spLocks noChangeArrowheads="1"/>
          </p:cNvSpPr>
          <p:nvPr/>
        </p:nvSpPr>
        <p:spPr bwMode="auto">
          <a:xfrm>
            <a:off x="3165475" y="2881313"/>
            <a:ext cx="579438" cy="655637"/>
          </a:xfrm>
          <a:prstGeom prst="rect">
            <a:avLst/>
          </a:prstGeom>
          <a:solidFill>
            <a:srgbClr val="FF00FF"/>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E2</a:t>
            </a:r>
          </a:p>
        </p:txBody>
      </p:sp>
      <p:sp>
        <p:nvSpPr>
          <p:cNvPr id="322604" name="Rectangle 44"/>
          <p:cNvSpPr>
            <a:spLocks noChangeArrowheads="1"/>
          </p:cNvSpPr>
          <p:nvPr/>
        </p:nvSpPr>
        <p:spPr bwMode="auto">
          <a:xfrm>
            <a:off x="3919538" y="2881313"/>
            <a:ext cx="579437" cy="655637"/>
          </a:xfrm>
          <a:prstGeom prst="rect">
            <a:avLst/>
          </a:prstGeom>
          <a:solidFill>
            <a:srgbClr val="FF00FF"/>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E3</a:t>
            </a:r>
          </a:p>
        </p:txBody>
      </p:sp>
      <p:sp>
        <p:nvSpPr>
          <p:cNvPr id="322605" name="Rectangle 45"/>
          <p:cNvSpPr>
            <a:spLocks noChangeArrowheads="1"/>
          </p:cNvSpPr>
          <p:nvPr/>
        </p:nvSpPr>
        <p:spPr bwMode="auto">
          <a:xfrm>
            <a:off x="4660900" y="2881313"/>
            <a:ext cx="579438" cy="655637"/>
          </a:xfrm>
          <a:prstGeom prst="rect">
            <a:avLst/>
          </a:prstGeom>
          <a:solidFill>
            <a:srgbClr val="92D050"/>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MA1</a:t>
            </a:r>
          </a:p>
        </p:txBody>
      </p:sp>
      <p:sp>
        <p:nvSpPr>
          <p:cNvPr id="322606" name="Rectangle 46"/>
          <p:cNvSpPr>
            <a:spLocks noChangeArrowheads="1"/>
          </p:cNvSpPr>
          <p:nvPr/>
        </p:nvSpPr>
        <p:spPr bwMode="auto">
          <a:xfrm>
            <a:off x="5416550" y="2881313"/>
            <a:ext cx="579438" cy="655637"/>
          </a:xfrm>
          <a:prstGeom prst="rect">
            <a:avLst/>
          </a:prstGeom>
          <a:solidFill>
            <a:srgbClr val="92D050"/>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MA2</a:t>
            </a:r>
          </a:p>
        </p:txBody>
      </p:sp>
      <p:sp>
        <p:nvSpPr>
          <p:cNvPr id="322607" name="Rectangle 47"/>
          <p:cNvSpPr>
            <a:spLocks noChangeArrowheads="1"/>
          </p:cNvSpPr>
          <p:nvPr/>
        </p:nvSpPr>
        <p:spPr bwMode="auto">
          <a:xfrm>
            <a:off x="6170613" y="2881313"/>
            <a:ext cx="579437" cy="655637"/>
          </a:xfrm>
          <a:prstGeom prst="rect">
            <a:avLst/>
          </a:prstGeom>
          <a:solidFill>
            <a:srgbClr val="92D050"/>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MA3</a:t>
            </a:r>
          </a:p>
        </p:txBody>
      </p:sp>
      <p:sp>
        <p:nvSpPr>
          <p:cNvPr id="322608" name="Rectangle 48"/>
          <p:cNvSpPr>
            <a:spLocks noChangeArrowheads="1"/>
          </p:cNvSpPr>
          <p:nvPr/>
        </p:nvSpPr>
        <p:spPr bwMode="auto">
          <a:xfrm>
            <a:off x="6950075" y="2881313"/>
            <a:ext cx="579438" cy="655637"/>
          </a:xfrm>
          <a:prstGeom prst="rect">
            <a:avLst/>
          </a:prstGeom>
          <a:solidFill>
            <a:srgbClr val="99CCFF"/>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M1</a:t>
            </a:r>
          </a:p>
        </p:txBody>
      </p:sp>
      <p:sp>
        <p:nvSpPr>
          <p:cNvPr id="322609" name="Rectangle 49"/>
          <p:cNvSpPr>
            <a:spLocks noChangeArrowheads="1"/>
          </p:cNvSpPr>
          <p:nvPr/>
        </p:nvSpPr>
        <p:spPr bwMode="auto">
          <a:xfrm>
            <a:off x="7685088" y="2881313"/>
            <a:ext cx="579437" cy="655637"/>
          </a:xfrm>
          <a:prstGeom prst="rect">
            <a:avLst/>
          </a:prstGeom>
          <a:solidFill>
            <a:srgbClr val="99CCFF"/>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M2</a:t>
            </a:r>
          </a:p>
        </p:txBody>
      </p:sp>
      <p:sp>
        <p:nvSpPr>
          <p:cNvPr id="322610" name="Rectangle 50"/>
          <p:cNvSpPr>
            <a:spLocks noChangeArrowheads="1"/>
          </p:cNvSpPr>
          <p:nvPr/>
        </p:nvSpPr>
        <p:spPr bwMode="auto">
          <a:xfrm>
            <a:off x="8421688" y="2881313"/>
            <a:ext cx="579437" cy="655637"/>
          </a:xfrm>
          <a:prstGeom prst="rect">
            <a:avLst/>
          </a:prstGeom>
          <a:solidFill>
            <a:srgbClr val="99CCFF"/>
          </a:solidFill>
          <a:ln w="9525" algn="ctr">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b="1">
                <a:solidFill>
                  <a:srgbClr val="000000"/>
                </a:solidFill>
                <a:latin typeface="Calibri" pitchFamily="34" charset="0"/>
              </a:rPr>
              <a:t>M3</a:t>
            </a:r>
          </a:p>
        </p:txBody>
      </p:sp>
      <p:sp>
        <p:nvSpPr>
          <p:cNvPr id="322611" name="Rectangle 51"/>
          <p:cNvSpPr>
            <a:spLocks noChangeArrowheads="1"/>
          </p:cNvSpPr>
          <p:nvPr/>
        </p:nvSpPr>
        <p:spPr bwMode="auto">
          <a:xfrm>
            <a:off x="347663" y="4625975"/>
            <a:ext cx="746125" cy="655638"/>
          </a:xfrm>
          <a:prstGeom prst="rect">
            <a:avLst/>
          </a:prstGeom>
          <a:solidFill>
            <a:srgbClr val="FFA953"/>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de-DE" sz="2000" b="1">
                <a:solidFill>
                  <a:srgbClr val="000000"/>
                </a:solidFill>
                <a:latin typeface="Calibri" pitchFamily="34" charset="0"/>
              </a:rPr>
              <a:t>PM Y</a:t>
            </a:r>
          </a:p>
        </p:txBody>
      </p:sp>
      <p:sp>
        <p:nvSpPr>
          <p:cNvPr id="322612" name="Rectangle 52"/>
          <p:cNvSpPr>
            <a:spLocks noChangeArrowheads="1"/>
          </p:cNvSpPr>
          <p:nvPr/>
        </p:nvSpPr>
        <p:spPr bwMode="auto">
          <a:xfrm>
            <a:off x="347663" y="5487988"/>
            <a:ext cx="746125" cy="655637"/>
          </a:xfrm>
          <a:prstGeom prst="rect">
            <a:avLst/>
          </a:prstGeom>
          <a:solidFill>
            <a:srgbClr val="6451ED"/>
          </a:solidFill>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lgn="ctr">
              <a:defRPr/>
            </a:pPr>
            <a:r>
              <a:rPr lang="de-DE" sz="2000" b="1">
                <a:solidFill>
                  <a:srgbClr val="000000"/>
                </a:solidFill>
                <a:latin typeface="Calibri" pitchFamily="34" charset="0"/>
              </a:rPr>
              <a:t>PM Z</a:t>
            </a:r>
          </a:p>
        </p:txBody>
      </p:sp>
      <p:sp>
        <p:nvSpPr>
          <p:cNvPr id="322613" name="Oval 53"/>
          <p:cNvSpPr>
            <a:spLocks noChangeArrowheads="1"/>
          </p:cNvSpPr>
          <p:nvPr/>
        </p:nvSpPr>
        <p:spPr bwMode="auto">
          <a:xfrm>
            <a:off x="1492250" y="3883025"/>
            <a:ext cx="473075" cy="473075"/>
          </a:xfrm>
          <a:prstGeom prst="ellipse">
            <a:avLst/>
          </a:prstGeom>
          <a:solidFill>
            <a:schemeClr val="accent1"/>
          </a:solidFill>
          <a:ln w="9525">
            <a:solidFill>
              <a:schemeClr val="tx1"/>
            </a:solidFill>
            <a:round/>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pitchFamily="34" charset="0"/>
                <a:cs typeface="Arial" pitchFamily="34" charset="0"/>
              </a:rPr>
              <a:t>1</a:t>
            </a:r>
          </a:p>
        </p:txBody>
      </p:sp>
      <p:sp>
        <p:nvSpPr>
          <p:cNvPr id="24607" name="Oval 56"/>
          <p:cNvSpPr>
            <a:spLocks noChangeArrowheads="1"/>
          </p:cNvSpPr>
          <p:nvPr/>
        </p:nvSpPr>
        <p:spPr bwMode="auto">
          <a:xfrm>
            <a:off x="2443163" y="3883025"/>
            <a:ext cx="473075" cy="473075"/>
          </a:xfrm>
          <a:prstGeom prst="ellipse">
            <a:avLst/>
          </a:prstGeom>
          <a:solidFill>
            <a:srgbClr val="FF00FF"/>
          </a:solidFill>
          <a:ln w="28575" algn="ctr">
            <a:solidFill>
              <a:srgbClr val="FFFF00"/>
            </a:solidFill>
            <a:round/>
            <a:headEnd/>
            <a:tailEnd/>
          </a:ln>
        </p:spPr>
        <p:txBody>
          <a:bodyPr wrap="none" anchor="ctr"/>
          <a:lstStyle/>
          <a:p>
            <a:pPr algn="ctr"/>
            <a:r>
              <a:rPr lang="de-DE" sz="1600" b="1" dirty="0">
                <a:solidFill>
                  <a:srgbClr val="000000"/>
                </a:solidFill>
                <a:latin typeface="Arial" pitchFamily="34" charset="0"/>
                <a:cs typeface="Arial" pitchFamily="34" charset="0"/>
              </a:rPr>
              <a:t>2</a:t>
            </a:r>
          </a:p>
        </p:txBody>
      </p:sp>
      <p:sp>
        <p:nvSpPr>
          <p:cNvPr id="24608" name="Oval 59"/>
          <p:cNvSpPr>
            <a:spLocks noChangeArrowheads="1"/>
          </p:cNvSpPr>
          <p:nvPr/>
        </p:nvSpPr>
        <p:spPr bwMode="auto">
          <a:xfrm>
            <a:off x="3217863" y="3883025"/>
            <a:ext cx="473075" cy="473075"/>
          </a:xfrm>
          <a:prstGeom prst="ellipse">
            <a:avLst/>
          </a:prstGeom>
          <a:solidFill>
            <a:srgbClr val="FF00FF"/>
          </a:solidFill>
          <a:ln w="28575" algn="ctr">
            <a:solidFill>
              <a:srgbClr val="FFFF00"/>
            </a:solidFill>
            <a:round/>
            <a:headEnd/>
            <a:tailEnd/>
          </a:ln>
        </p:spPr>
        <p:txBody>
          <a:bodyPr wrap="none" anchor="ctr"/>
          <a:lstStyle/>
          <a:p>
            <a:pPr algn="ctr"/>
            <a:r>
              <a:rPr lang="de-DE" sz="1600" b="1" dirty="0">
                <a:solidFill>
                  <a:srgbClr val="000000"/>
                </a:solidFill>
                <a:latin typeface="Arial" pitchFamily="34" charset="0"/>
                <a:cs typeface="Arial" pitchFamily="34" charset="0"/>
              </a:rPr>
              <a:t>1</a:t>
            </a:r>
          </a:p>
        </p:txBody>
      </p:sp>
      <p:sp>
        <p:nvSpPr>
          <p:cNvPr id="24609" name="Oval 62"/>
          <p:cNvSpPr>
            <a:spLocks noChangeArrowheads="1"/>
          </p:cNvSpPr>
          <p:nvPr/>
        </p:nvSpPr>
        <p:spPr bwMode="auto">
          <a:xfrm>
            <a:off x="3992563" y="3883025"/>
            <a:ext cx="473075" cy="473075"/>
          </a:xfrm>
          <a:prstGeom prst="ellipse">
            <a:avLst/>
          </a:prstGeom>
          <a:solidFill>
            <a:srgbClr val="FF00FF"/>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1</a:t>
            </a:r>
            <a:endParaRPr lang="en-US" sz="1600" b="1" dirty="0">
              <a:latin typeface="Arial" pitchFamily="34" charset="0"/>
              <a:cs typeface="Arial" pitchFamily="34" charset="0"/>
            </a:endParaRPr>
          </a:p>
        </p:txBody>
      </p:sp>
      <p:sp>
        <p:nvSpPr>
          <p:cNvPr id="24610" name="Oval 65"/>
          <p:cNvSpPr>
            <a:spLocks noChangeArrowheads="1"/>
          </p:cNvSpPr>
          <p:nvPr/>
        </p:nvSpPr>
        <p:spPr bwMode="auto">
          <a:xfrm>
            <a:off x="4702175" y="3883025"/>
            <a:ext cx="473075" cy="473075"/>
          </a:xfrm>
          <a:prstGeom prst="ellipse">
            <a:avLst/>
          </a:prstGeom>
          <a:solidFill>
            <a:srgbClr val="92D050"/>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3</a:t>
            </a:r>
          </a:p>
        </p:txBody>
      </p:sp>
      <p:sp>
        <p:nvSpPr>
          <p:cNvPr id="24611" name="Oval 68"/>
          <p:cNvSpPr>
            <a:spLocks noChangeArrowheads="1"/>
          </p:cNvSpPr>
          <p:nvPr/>
        </p:nvSpPr>
        <p:spPr bwMode="auto">
          <a:xfrm>
            <a:off x="5476875" y="3883025"/>
            <a:ext cx="473075" cy="473075"/>
          </a:xfrm>
          <a:prstGeom prst="ellipse">
            <a:avLst/>
          </a:prstGeom>
          <a:solidFill>
            <a:srgbClr val="92D050"/>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0</a:t>
            </a:r>
            <a:endParaRPr lang="en-US" sz="1600" b="1" dirty="0">
              <a:latin typeface="Arial" pitchFamily="34" charset="0"/>
              <a:cs typeface="Arial" pitchFamily="34" charset="0"/>
            </a:endParaRPr>
          </a:p>
        </p:txBody>
      </p:sp>
      <p:sp>
        <p:nvSpPr>
          <p:cNvPr id="24612" name="Oval 71"/>
          <p:cNvSpPr>
            <a:spLocks noChangeArrowheads="1"/>
          </p:cNvSpPr>
          <p:nvPr/>
        </p:nvSpPr>
        <p:spPr bwMode="auto">
          <a:xfrm>
            <a:off x="6251575" y="3883025"/>
            <a:ext cx="473075" cy="473075"/>
          </a:xfrm>
          <a:prstGeom prst="ellipse">
            <a:avLst/>
          </a:prstGeom>
          <a:solidFill>
            <a:srgbClr val="92D050"/>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2</a:t>
            </a:r>
          </a:p>
        </p:txBody>
      </p:sp>
      <p:sp>
        <p:nvSpPr>
          <p:cNvPr id="24613" name="Oval 74"/>
          <p:cNvSpPr>
            <a:spLocks noChangeArrowheads="1"/>
          </p:cNvSpPr>
          <p:nvPr/>
        </p:nvSpPr>
        <p:spPr bwMode="auto">
          <a:xfrm>
            <a:off x="6986588" y="3883025"/>
            <a:ext cx="473075" cy="473075"/>
          </a:xfrm>
          <a:prstGeom prst="ellipse">
            <a:avLst/>
          </a:prstGeom>
          <a:solidFill>
            <a:srgbClr val="99CCFF"/>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0</a:t>
            </a:r>
            <a:endParaRPr lang="en-US" sz="1600" b="1" dirty="0">
              <a:latin typeface="Arial" pitchFamily="34" charset="0"/>
              <a:cs typeface="Arial" pitchFamily="34" charset="0"/>
            </a:endParaRPr>
          </a:p>
        </p:txBody>
      </p:sp>
      <p:sp>
        <p:nvSpPr>
          <p:cNvPr id="24614" name="Oval 77"/>
          <p:cNvSpPr>
            <a:spLocks noChangeArrowheads="1"/>
          </p:cNvSpPr>
          <p:nvPr/>
        </p:nvSpPr>
        <p:spPr bwMode="auto">
          <a:xfrm>
            <a:off x="7761288" y="3883025"/>
            <a:ext cx="473075" cy="473075"/>
          </a:xfrm>
          <a:prstGeom prst="ellipse">
            <a:avLst/>
          </a:prstGeom>
          <a:solidFill>
            <a:srgbClr val="99CCFF"/>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0</a:t>
            </a:r>
            <a:endParaRPr lang="en-US" sz="1600" b="1" dirty="0">
              <a:latin typeface="Arial" pitchFamily="34" charset="0"/>
              <a:cs typeface="Arial" pitchFamily="34" charset="0"/>
            </a:endParaRPr>
          </a:p>
        </p:txBody>
      </p:sp>
      <p:sp>
        <p:nvSpPr>
          <p:cNvPr id="24615" name="Oval 80"/>
          <p:cNvSpPr>
            <a:spLocks noChangeArrowheads="1"/>
          </p:cNvSpPr>
          <p:nvPr/>
        </p:nvSpPr>
        <p:spPr bwMode="auto">
          <a:xfrm>
            <a:off x="8459788" y="3883025"/>
            <a:ext cx="473075" cy="473075"/>
          </a:xfrm>
          <a:prstGeom prst="ellipse">
            <a:avLst/>
          </a:prstGeom>
          <a:solidFill>
            <a:srgbClr val="99CCFF"/>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1</a:t>
            </a:r>
          </a:p>
        </p:txBody>
      </p:sp>
      <p:sp>
        <p:nvSpPr>
          <p:cNvPr id="322643" name="Oval 83"/>
          <p:cNvSpPr>
            <a:spLocks noChangeArrowheads="1"/>
          </p:cNvSpPr>
          <p:nvPr/>
        </p:nvSpPr>
        <p:spPr bwMode="auto">
          <a:xfrm>
            <a:off x="1522413" y="4691063"/>
            <a:ext cx="473075" cy="473075"/>
          </a:xfrm>
          <a:prstGeom prst="ellipse">
            <a:avLst/>
          </a:prstGeom>
          <a:solidFill>
            <a:schemeClr val="accent1"/>
          </a:solidFill>
          <a:ln w="9525">
            <a:solidFill>
              <a:schemeClr val="tx1"/>
            </a:solidFill>
            <a:round/>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pitchFamily="34" charset="0"/>
                <a:cs typeface="Arial" pitchFamily="34" charset="0"/>
              </a:rPr>
              <a:t>1</a:t>
            </a:r>
          </a:p>
        </p:txBody>
      </p:sp>
      <p:sp>
        <p:nvSpPr>
          <p:cNvPr id="24617" name="Oval 84"/>
          <p:cNvSpPr>
            <a:spLocks noChangeArrowheads="1"/>
          </p:cNvSpPr>
          <p:nvPr/>
        </p:nvSpPr>
        <p:spPr bwMode="auto">
          <a:xfrm>
            <a:off x="2447925" y="4691063"/>
            <a:ext cx="473075" cy="473075"/>
          </a:xfrm>
          <a:prstGeom prst="ellipse">
            <a:avLst/>
          </a:prstGeom>
          <a:solidFill>
            <a:srgbClr val="FF00FF"/>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3</a:t>
            </a:r>
          </a:p>
        </p:txBody>
      </p:sp>
      <p:sp>
        <p:nvSpPr>
          <p:cNvPr id="24618" name="Oval 85"/>
          <p:cNvSpPr>
            <a:spLocks noChangeArrowheads="1"/>
          </p:cNvSpPr>
          <p:nvPr/>
        </p:nvSpPr>
        <p:spPr bwMode="auto">
          <a:xfrm>
            <a:off x="3248025" y="4691063"/>
            <a:ext cx="473075" cy="473075"/>
          </a:xfrm>
          <a:prstGeom prst="ellipse">
            <a:avLst/>
          </a:prstGeom>
          <a:solidFill>
            <a:srgbClr val="FF00FF"/>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1</a:t>
            </a:r>
          </a:p>
        </p:txBody>
      </p:sp>
      <p:sp>
        <p:nvSpPr>
          <p:cNvPr id="24619" name="Oval 86"/>
          <p:cNvSpPr>
            <a:spLocks noChangeArrowheads="1"/>
          </p:cNvSpPr>
          <p:nvPr/>
        </p:nvSpPr>
        <p:spPr bwMode="auto">
          <a:xfrm>
            <a:off x="4022725" y="4691063"/>
            <a:ext cx="473075" cy="473075"/>
          </a:xfrm>
          <a:prstGeom prst="ellipse">
            <a:avLst/>
          </a:prstGeom>
          <a:solidFill>
            <a:srgbClr val="FF00FF"/>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4</a:t>
            </a:r>
            <a:endParaRPr lang="en-US" sz="1600" b="1" dirty="0">
              <a:latin typeface="Arial" pitchFamily="34" charset="0"/>
              <a:cs typeface="Arial" pitchFamily="34" charset="0"/>
            </a:endParaRPr>
          </a:p>
        </p:txBody>
      </p:sp>
      <p:sp>
        <p:nvSpPr>
          <p:cNvPr id="24620" name="Oval 87"/>
          <p:cNvSpPr>
            <a:spLocks noChangeArrowheads="1"/>
          </p:cNvSpPr>
          <p:nvPr/>
        </p:nvSpPr>
        <p:spPr bwMode="auto">
          <a:xfrm>
            <a:off x="4732338" y="4691063"/>
            <a:ext cx="473075" cy="473075"/>
          </a:xfrm>
          <a:prstGeom prst="ellipse">
            <a:avLst/>
          </a:prstGeom>
          <a:solidFill>
            <a:srgbClr val="92D050"/>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2</a:t>
            </a:r>
            <a:endParaRPr lang="en-US" sz="1600" b="1" dirty="0">
              <a:latin typeface="Arial" pitchFamily="34" charset="0"/>
              <a:cs typeface="Arial" pitchFamily="34" charset="0"/>
            </a:endParaRPr>
          </a:p>
        </p:txBody>
      </p:sp>
      <p:sp>
        <p:nvSpPr>
          <p:cNvPr id="24621" name="Oval 88"/>
          <p:cNvSpPr>
            <a:spLocks noChangeArrowheads="1"/>
          </p:cNvSpPr>
          <p:nvPr/>
        </p:nvSpPr>
        <p:spPr bwMode="auto">
          <a:xfrm>
            <a:off x="5507038" y="4691063"/>
            <a:ext cx="473075" cy="473075"/>
          </a:xfrm>
          <a:prstGeom prst="ellipse">
            <a:avLst/>
          </a:prstGeom>
          <a:solidFill>
            <a:srgbClr val="92D050"/>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4</a:t>
            </a:r>
          </a:p>
        </p:txBody>
      </p:sp>
      <p:sp>
        <p:nvSpPr>
          <p:cNvPr id="24622" name="Oval 89"/>
          <p:cNvSpPr>
            <a:spLocks noChangeArrowheads="1"/>
          </p:cNvSpPr>
          <p:nvPr/>
        </p:nvSpPr>
        <p:spPr bwMode="auto">
          <a:xfrm>
            <a:off x="6281738" y="4691063"/>
            <a:ext cx="473075" cy="473075"/>
          </a:xfrm>
          <a:prstGeom prst="ellipse">
            <a:avLst/>
          </a:prstGeom>
          <a:solidFill>
            <a:srgbClr val="92D050"/>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0</a:t>
            </a:r>
            <a:endParaRPr lang="en-US" sz="1600" b="1" dirty="0">
              <a:latin typeface="Arial" pitchFamily="34" charset="0"/>
              <a:cs typeface="Arial" pitchFamily="34" charset="0"/>
            </a:endParaRPr>
          </a:p>
        </p:txBody>
      </p:sp>
      <p:sp>
        <p:nvSpPr>
          <p:cNvPr id="24623" name="Oval 90"/>
          <p:cNvSpPr>
            <a:spLocks noChangeArrowheads="1"/>
          </p:cNvSpPr>
          <p:nvPr/>
        </p:nvSpPr>
        <p:spPr bwMode="auto">
          <a:xfrm>
            <a:off x="7016750" y="4691063"/>
            <a:ext cx="473075" cy="473075"/>
          </a:xfrm>
          <a:prstGeom prst="ellipse">
            <a:avLst/>
          </a:prstGeom>
          <a:solidFill>
            <a:srgbClr val="99CCFF"/>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0,5</a:t>
            </a:r>
          </a:p>
        </p:txBody>
      </p:sp>
      <p:sp>
        <p:nvSpPr>
          <p:cNvPr id="24624" name="Oval 91"/>
          <p:cNvSpPr>
            <a:spLocks noChangeArrowheads="1"/>
          </p:cNvSpPr>
          <p:nvPr/>
        </p:nvSpPr>
        <p:spPr bwMode="auto">
          <a:xfrm>
            <a:off x="7791450" y="4691063"/>
            <a:ext cx="473075" cy="473075"/>
          </a:xfrm>
          <a:prstGeom prst="ellipse">
            <a:avLst/>
          </a:prstGeom>
          <a:solidFill>
            <a:srgbClr val="99CCFF"/>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1</a:t>
            </a:r>
          </a:p>
        </p:txBody>
      </p:sp>
      <p:sp>
        <p:nvSpPr>
          <p:cNvPr id="24625" name="Oval 92"/>
          <p:cNvSpPr>
            <a:spLocks noChangeArrowheads="1"/>
          </p:cNvSpPr>
          <p:nvPr/>
        </p:nvSpPr>
        <p:spPr bwMode="auto">
          <a:xfrm>
            <a:off x="8489950" y="4691063"/>
            <a:ext cx="473075" cy="473075"/>
          </a:xfrm>
          <a:prstGeom prst="ellipse">
            <a:avLst/>
          </a:prstGeom>
          <a:solidFill>
            <a:srgbClr val="99CCFF"/>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0</a:t>
            </a:r>
            <a:endParaRPr lang="en-US" sz="1600" b="1" dirty="0">
              <a:latin typeface="Arial" pitchFamily="34" charset="0"/>
              <a:cs typeface="Arial" pitchFamily="34" charset="0"/>
            </a:endParaRPr>
          </a:p>
        </p:txBody>
      </p:sp>
      <p:sp>
        <p:nvSpPr>
          <p:cNvPr id="322653" name="Oval 93"/>
          <p:cNvSpPr>
            <a:spLocks noChangeArrowheads="1"/>
          </p:cNvSpPr>
          <p:nvPr/>
        </p:nvSpPr>
        <p:spPr bwMode="auto">
          <a:xfrm>
            <a:off x="1522413" y="5499100"/>
            <a:ext cx="473075" cy="473075"/>
          </a:xfrm>
          <a:prstGeom prst="ellipse">
            <a:avLst/>
          </a:prstGeom>
          <a:solidFill>
            <a:schemeClr val="accent1"/>
          </a:solidFill>
          <a:ln w="9525">
            <a:solidFill>
              <a:schemeClr val="tx1"/>
            </a:solidFill>
            <a:round/>
            <a:headEnd/>
            <a:tailEnd/>
          </a:ln>
          <a:effectLst>
            <a:outerShdw dist="68392" dir="4091915" algn="ctr" rotWithShape="0">
              <a:srgbClr val="000000"/>
            </a:outerShdw>
          </a:effectLst>
        </p:spPr>
        <p:txBody>
          <a:bodyPr wrap="none" anchor="ctr"/>
          <a:lstStyle/>
          <a:p>
            <a:pPr algn="ctr">
              <a:defRPr/>
            </a:pPr>
            <a:r>
              <a:rPr lang="de-DE" sz="1600" b="1" dirty="0">
                <a:solidFill>
                  <a:srgbClr val="000000"/>
                </a:solidFill>
                <a:latin typeface="Arial" pitchFamily="34" charset="0"/>
                <a:cs typeface="Arial" pitchFamily="34" charset="0"/>
              </a:rPr>
              <a:t>0,5</a:t>
            </a:r>
          </a:p>
        </p:txBody>
      </p:sp>
      <p:sp>
        <p:nvSpPr>
          <p:cNvPr id="24627" name="Oval 94"/>
          <p:cNvSpPr>
            <a:spLocks noChangeArrowheads="1"/>
          </p:cNvSpPr>
          <p:nvPr/>
        </p:nvSpPr>
        <p:spPr bwMode="auto">
          <a:xfrm>
            <a:off x="2447925" y="5499100"/>
            <a:ext cx="473075" cy="473075"/>
          </a:xfrm>
          <a:prstGeom prst="ellipse">
            <a:avLst/>
          </a:prstGeom>
          <a:solidFill>
            <a:srgbClr val="FF00FF"/>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1</a:t>
            </a:r>
          </a:p>
        </p:txBody>
      </p:sp>
      <p:sp>
        <p:nvSpPr>
          <p:cNvPr id="24628" name="Oval 95"/>
          <p:cNvSpPr>
            <a:spLocks noChangeArrowheads="1"/>
          </p:cNvSpPr>
          <p:nvPr/>
        </p:nvSpPr>
        <p:spPr bwMode="auto">
          <a:xfrm>
            <a:off x="3248025" y="5499100"/>
            <a:ext cx="473075" cy="473075"/>
          </a:xfrm>
          <a:prstGeom prst="ellipse">
            <a:avLst/>
          </a:prstGeom>
          <a:solidFill>
            <a:srgbClr val="FF00FF"/>
          </a:solidFill>
          <a:ln w="28575" algn="ctr">
            <a:solidFill>
              <a:srgbClr val="FFFF00"/>
            </a:solidFill>
            <a:round/>
            <a:headEnd/>
            <a:tailEnd/>
          </a:ln>
        </p:spPr>
        <p:txBody>
          <a:bodyPr wrap="none" anchor="ctr"/>
          <a:lstStyle/>
          <a:p>
            <a:pPr algn="ctr"/>
            <a:r>
              <a:rPr lang="en-US" sz="1600" b="1" dirty="0" smtClean="0">
                <a:solidFill>
                  <a:srgbClr val="000000"/>
                </a:solidFill>
                <a:latin typeface="Arial" pitchFamily="34" charset="0"/>
                <a:cs typeface="Arial" pitchFamily="34" charset="0"/>
              </a:rPr>
              <a:t>3</a:t>
            </a:r>
            <a:endParaRPr lang="en-US" sz="1600" b="1" dirty="0">
              <a:solidFill>
                <a:srgbClr val="000000"/>
              </a:solidFill>
              <a:latin typeface="Arial" pitchFamily="34" charset="0"/>
              <a:cs typeface="Arial" pitchFamily="34" charset="0"/>
            </a:endParaRPr>
          </a:p>
        </p:txBody>
      </p:sp>
      <p:sp>
        <p:nvSpPr>
          <p:cNvPr id="24629" name="Oval 96"/>
          <p:cNvSpPr>
            <a:spLocks noChangeArrowheads="1"/>
          </p:cNvSpPr>
          <p:nvPr/>
        </p:nvSpPr>
        <p:spPr bwMode="auto">
          <a:xfrm>
            <a:off x="4022725" y="5499100"/>
            <a:ext cx="473075" cy="473075"/>
          </a:xfrm>
          <a:prstGeom prst="ellipse">
            <a:avLst/>
          </a:prstGeom>
          <a:solidFill>
            <a:srgbClr val="FF00FF"/>
          </a:solidFill>
          <a:ln w="28575" algn="ctr">
            <a:solidFill>
              <a:srgbClr val="FFFF00"/>
            </a:solidFill>
            <a:round/>
            <a:headEnd/>
            <a:tailEnd/>
          </a:ln>
        </p:spPr>
        <p:txBody>
          <a:bodyPr wrap="none" anchor="ctr"/>
          <a:lstStyle/>
          <a:p>
            <a:pPr algn="ctr"/>
            <a:r>
              <a:rPr lang="en-US" sz="1600" b="1" dirty="0" smtClean="0">
                <a:solidFill>
                  <a:srgbClr val="000000"/>
                </a:solidFill>
                <a:latin typeface="Arial" pitchFamily="34" charset="0"/>
                <a:cs typeface="Arial" pitchFamily="34" charset="0"/>
              </a:rPr>
              <a:t>7</a:t>
            </a:r>
            <a:endParaRPr lang="en-US" sz="1600" b="1" dirty="0">
              <a:solidFill>
                <a:srgbClr val="000000"/>
              </a:solidFill>
              <a:latin typeface="Arial" pitchFamily="34" charset="0"/>
              <a:cs typeface="Arial" pitchFamily="34" charset="0"/>
            </a:endParaRPr>
          </a:p>
        </p:txBody>
      </p:sp>
      <p:sp>
        <p:nvSpPr>
          <p:cNvPr id="24630" name="Oval 97"/>
          <p:cNvSpPr>
            <a:spLocks noChangeArrowheads="1"/>
          </p:cNvSpPr>
          <p:nvPr/>
        </p:nvSpPr>
        <p:spPr bwMode="auto">
          <a:xfrm>
            <a:off x="4732338" y="5499100"/>
            <a:ext cx="473075" cy="473075"/>
          </a:xfrm>
          <a:prstGeom prst="ellipse">
            <a:avLst/>
          </a:prstGeom>
          <a:solidFill>
            <a:srgbClr val="92D050"/>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2</a:t>
            </a:r>
            <a:endParaRPr lang="en-US" sz="1600" b="1" dirty="0">
              <a:latin typeface="Arial" pitchFamily="34" charset="0"/>
              <a:cs typeface="Arial" pitchFamily="34" charset="0"/>
            </a:endParaRPr>
          </a:p>
        </p:txBody>
      </p:sp>
      <p:sp>
        <p:nvSpPr>
          <p:cNvPr id="24631" name="Oval 98"/>
          <p:cNvSpPr>
            <a:spLocks noChangeArrowheads="1"/>
          </p:cNvSpPr>
          <p:nvPr/>
        </p:nvSpPr>
        <p:spPr bwMode="auto">
          <a:xfrm>
            <a:off x="5507038" y="5499100"/>
            <a:ext cx="473075" cy="473075"/>
          </a:xfrm>
          <a:prstGeom prst="ellipse">
            <a:avLst/>
          </a:prstGeom>
          <a:solidFill>
            <a:srgbClr val="92D050"/>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0</a:t>
            </a:r>
            <a:endParaRPr lang="en-US" sz="1600" b="1" dirty="0">
              <a:latin typeface="Arial" pitchFamily="34" charset="0"/>
              <a:cs typeface="Arial" pitchFamily="34" charset="0"/>
            </a:endParaRPr>
          </a:p>
        </p:txBody>
      </p:sp>
      <p:sp>
        <p:nvSpPr>
          <p:cNvPr id="24632" name="Oval 99"/>
          <p:cNvSpPr>
            <a:spLocks noChangeArrowheads="1"/>
          </p:cNvSpPr>
          <p:nvPr/>
        </p:nvSpPr>
        <p:spPr bwMode="auto">
          <a:xfrm>
            <a:off x="6281738" y="5499100"/>
            <a:ext cx="473075" cy="473075"/>
          </a:xfrm>
          <a:prstGeom prst="ellipse">
            <a:avLst/>
          </a:prstGeom>
          <a:solidFill>
            <a:srgbClr val="92D050"/>
          </a:solidFill>
          <a:ln w="28575" algn="ctr">
            <a:solidFill>
              <a:srgbClr val="FFFF00"/>
            </a:solidFill>
            <a:round/>
            <a:headEnd/>
            <a:tailEnd/>
          </a:ln>
        </p:spPr>
        <p:txBody>
          <a:bodyPr wrap="none" anchor="ctr"/>
          <a:lstStyle/>
          <a:p>
            <a:pPr algn="ctr"/>
            <a:r>
              <a:rPr lang="en-US" sz="1600" b="1" dirty="0" smtClean="0">
                <a:latin typeface="Arial" pitchFamily="34" charset="0"/>
                <a:cs typeface="Arial" pitchFamily="34" charset="0"/>
              </a:rPr>
              <a:t>0,5</a:t>
            </a:r>
            <a:endParaRPr lang="en-US" sz="1600" b="1" dirty="0">
              <a:latin typeface="Arial" pitchFamily="34" charset="0"/>
              <a:cs typeface="Arial" pitchFamily="34" charset="0"/>
            </a:endParaRPr>
          </a:p>
        </p:txBody>
      </p:sp>
      <p:sp>
        <p:nvSpPr>
          <p:cNvPr id="24633" name="Oval 100"/>
          <p:cNvSpPr>
            <a:spLocks noChangeArrowheads="1"/>
          </p:cNvSpPr>
          <p:nvPr/>
        </p:nvSpPr>
        <p:spPr bwMode="auto">
          <a:xfrm>
            <a:off x="7016750" y="5499100"/>
            <a:ext cx="473075" cy="473075"/>
          </a:xfrm>
          <a:prstGeom prst="ellipse">
            <a:avLst/>
          </a:prstGeom>
          <a:solidFill>
            <a:srgbClr val="99CCFF"/>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2</a:t>
            </a:r>
          </a:p>
        </p:txBody>
      </p:sp>
      <p:sp>
        <p:nvSpPr>
          <p:cNvPr id="24634" name="Oval 101"/>
          <p:cNvSpPr>
            <a:spLocks noChangeArrowheads="1"/>
          </p:cNvSpPr>
          <p:nvPr/>
        </p:nvSpPr>
        <p:spPr bwMode="auto">
          <a:xfrm>
            <a:off x="7791450" y="5499100"/>
            <a:ext cx="473075" cy="473075"/>
          </a:xfrm>
          <a:prstGeom prst="ellipse">
            <a:avLst/>
          </a:prstGeom>
          <a:solidFill>
            <a:srgbClr val="99CCFF"/>
          </a:solidFill>
          <a:ln w="28575" algn="ctr">
            <a:solidFill>
              <a:srgbClr val="FFFF00"/>
            </a:solidFill>
            <a:round/>
            <a:headEnd/>
            <a:tailEnd/>
          </a:ln>
        </p:spPr>
        <p:txBody>
          <a:bodyPr wrap="none" anchor="ctr"/>
          <a:lstStyle/>
          <a:p>
            <a:r>
              <a:rPr lang="en-US" sz="1600" b="1" dirty="0" smtClean="0">
                <a:latin typeface="Arial" pitchFamily="34" charset="0"/>
                <a:cs typeface="Arial" pitchFamily="34" charset="0"/>
              </a:rPr>
              <a:t>0</a:t>
            </a:r>
            <a:endParaRPr lang="en-US" sz="1600" b="1" dirty="0">
              <a:latin typeface="Arial" pitchFamily="34" charset="0"/>
              <a:cs typeface="Arial" pitchFamily="34" charset="0"/>
            </a:endParaRPr>
          </a:p>
        </p:txBody>
      </p:sp>
      <p:sp>
        <p:nvSpPr>
          <p:cNvPr id="24635" name="Oval 102"/>
          <p:cNvSpPr>
            <a:spLocks noChangeArrowheads="1"/>
          </p:cNvSpPr>
          <p:nvPr/>
        </p:nvSpPr>
        <p:spPr bwMode="auto">
          <a:xfrm>
            <a:off x="8489950" y="5499100"/>
            <a:ext cx="473075" cy="473075"/>
          </a:xfrm>
          <a:prstGeom prst="ellipse">
            <a:avLst/>
          </a:prstGeom>
          <a:solidFill>
            <a:srgbClr val="99CCFF"/>
          </a:solidFill>
          <a:ln w="28575" algn="ctr">
            <a:solidFill>
              <a:srgbClr val="FFFF00"/>
            </a:solidFill>
            <a:round/>
            <a:headEnd/>
            <a:tailEnd/>
          </a:ln>
        </p:spPr>
        <p:txBody>
          <a:bodyPr wrap="none" anchor="ctr"/>
          <a:lstStyle/>
          <a:p>
            <a:pPr algn="ctr"/>
            <a:r>
              <a:rPr lang="de-DE" sz="1600" b="1">
                <a:solidFill>
                  <a:srgbClr val="000000"/>
                </a:solidFill>
                <a:latin typeface="Arial" pitchFamily="34" charset="0"/>
                <a:cs typeface="Arial" pitchFamily="34" charset="0"/>
              </a:rPr>
              <a:t>0,5</a:t>
            </a:r>
          </a:p>
        </p:txBody>
      </p:sp>
      <p:cxnSp>
        <p:nvCxnSpPr>
          <p:cNvPr id="24636" name="AutoShape 124"/>
          <p:cNvCxnSpPr>
            <a:cxnSpLocks noChangeShapeType="1"/>
          </p:cNvCxnSpPr>
          <p:nvPr/>
        </p:nvCxnSpPr>
        <p:spPr bwMode="auto">
          <a:xfrm rot="5400000">
            <a:off x="22730" y="2863850"/>
            <a:ext cx="1595438" cy="865187"/>
          </a:xfrm>
          <a:prstGeom prst="bentConnector4">
            <a:avLst>
              <a:gd name="adj1" fmla="val 20694"/>
              <a:gd name="adj2" fmla="val 126421"/>
            </a:avLst>
          </a:prstGeom>
          <a:noFill/>
          <a:ln w="38100">
            <a:solidFill>
              <a:schemeClr val="bg1"/>
            </a:solidFill>
            <a:miter lim="800000"/>
            <a:headEnd/>
            <a:tailEnd type="triangle" w="med" len="med"/>
          </a:ln>
        </p:spPr>
      </p:cxnSp>
      <p:cxnSp>
        <p:nvCxnSpPr>
          <p:cNvPr id="24637" name="AutoShape 125"/>
          <p:cNvCxnSpPr>
            <a:cxnSpLocks noChangeShapeType="1"/>
          </p:cNvCxnSpPr>
          <p:nvPr/>
        </p:nvCxnSpPr>
        <p:spPr bwMode="auto">
          <a:xfrm rot="5400000">
            <a:off x="-407483" y="3294063"/>
            <a:ext cx="2455863" cy="865187"/>
          </a:xfrm>
          <a:prstGeom prst="bentConnector4">
            <a:avLst>
              <a:gd name="adj1" fmla="val 25273"/>
              <a:gd name="adj2" fmla="val 126421"/>
            </a:avLst>
          </a:prstGeom>
          <a:noFill/>
          <a:ln w="38100">
            <a:solidFill>
              <a:schemeClr val="bg1"/>
            </a:solidFill>
            <a:miter lim="800000"/>
            <a:headEnd/>
            <a:tailEnd type="triangle" w="med" len="med"/>
          </a:ln>
        </p:spPr>
      </p:cxnSp>
      <p:cxnSp>
        <p:nvCxnSpPr>
          <p:cNvPr id="24638" name="AutoShape 126"/>
          <p:cNvCxnSpPr>
            <a:cxnSpLocks noChangeShapeType="1"/>
          </p:cNvCxnSpPr>
          <p:nvPr/>
        </p:nvCxnSpPr>
        <p:spPr bwMode="auto">
          <a:xfrm rot="5400000">
            <a:off x="-838489" y="3725069"/>
            <a:ext cx="3317875" cy="865187"/>
          </a:xfrm>
          <a:prstGeom prst="bentConnector4">
            <a:avLst>
              <a:gd name="adj1" fmla="val 28181"/>
              <a:gd name="adj2" fmla="val 126421"/>
            </a:avLst>
          </a:prstGeom>
          <a:noFill/>
          <a:ln w="38100">
            <a:solidFill>
              <a:schemeClr val="bg1"/>
            </a:solidFill>
            <a:miter lim="800000"/>
            <a:headEnd/>
            <a:tailEnd type="triangle" w="med" len="med"/>
          </a:ln>
        </p:spPr>
      </p:cxnSp>
      <p:cxnSp>
        <p:nvCxnSpPr>
          <p:cNvPr id="24639" name="AutoShape 127"/>
          <p:cNvCxnSpPr>
            <a:cxnSpLocks noChangeShapeType="1"/>
            <a:stCxn id="322570" idx="2"/>
            <a:endCxn id="322571" idx="0"/>
          </p:cNvCxnSpPr>
          <p:nvPr/>
        </p:nvCxnSpPr>
        <p:spPr bwMode="auto">
          <a:xfrm rot="5400000">
            <a:off x="2723753" y="-5953"/>
            <a:ext cx="338138" cy="3359944"/>
          </a:xfrm>
          <a:prstGeom prst="bentConnector3">
            <a:avLst>
              <a:gd name="adj1" fmla="val 50000"/>
            </a:avLst>
          </a:prstGeom>
          <a:noFill/>
          <a:ln w="38100">
            <a:solidFill>
              <a:schemeClr val="bg1"/>
            </a:solidFill>
            <a:miter lim="800000"/>
            <a:headEnd/>
            <a:tailEnd type="triangle" w="med" len="med"/>
          </a:ln>
        </p:spPr>
      </p:cxnSp>
      <p:cxnSp>
        <p:nvCxnSpPr>
          <p:cNvPr id="24640" name="AutoShape 128"/>
          <p:cNvCxnSpPr>
            <a:cxnSpLocks noChangeShapeType="1"/>
            <a:stCxn id="322570" idx="2"/>
            <a:endCxn id="322572" idx="0"/>
          </p:cNvCxnSpPr>
          <p:nvPr/>
        </p:nvCxnSpPr>
        <p:spPr bwMode="auto">
          <a:xfrm rot="5400000">
            <a:off x="3847703" y="1117997"/>
            <a:ext cx="338138" cy="1112044"/>
          </a:xfrm>
          <a:prstGeom prst="bentConnector3">
            <a:avLst>
              <a:gd name="adj1" fmla="val 50000"/>
            </a:avLst>
          </a:prstGeom>
          <a:noFill/>
          <a:ln w="38100">
            <a:solidFill>
              <a:schemeClr val="bg1"/>
            </a:solidFill>
            <a:miter lim="800000"/>
            <a:headEnd/>
            <a:tailEnd type="triangle" w="med" len="med"/>
          </a:ln>
        </p:spPr>
      </p:cxnSp>
      <p:cxnSp>
        <p:nvCxnSpPr>
          <p:cNvPr id="24641" name="AutoShape 130"/>
          <p:cNvCxnSpPr>
            <a:cxnSpLocks noChangeShapeType="1"/>
            <a:stCxn id="322570" idx="2"/>
            <a:endCxn id="322573" idx="0"/>
          </p:cNvCxnSpPr>
          <p:nvPr/>
        </p:nvCxnSpPr>
        <p:spPr bwMode="auto">
          <a:xfrm rot="16200000" flipH="1">
            <a:off x="4971653" y="1106091"/>
            <a:ext cx="338138" cy="1135856"/>
          </a:xfrm>
          <a:prstGeom prst="bentConnector3">
            <a:avLst>
              <a:gd name="adj1" fmla="val 50000"/>
            </a:avLst>
          </a:prstGeom>
          <a:noFill/>
          <a:ln w="38100">
            <a:solidFill>
              <a:schemeClr val="bg1"/>
            </a:solidFill>
            <a:miter lim="800000"/>
            <a:headEnd/>
            <a:tailEnd type="triangle" w="med" len="med"/>
          </a:ln>
        </p:spPr>
      </p:cxnSp>
      <p:cxnSp>
        <p:nvCxnSpPr>
          <p:cNvPr id="24642" name="AutoShape 131"/>
          <p:cNvCxnSpPr>
            <a:cxnSpLocks noChangeShapeType="1"/>
            <a:stCxn id="322570" idx="2"/>
            <a:endCxn id="322574" idx="0"/>
          </p:cNvCxnSpPr>
          <p:nvPr/>
        </p:nvCxnSpPr>
        <p:spPr bwMode="auto">
          <a:xfrm rot="16200000" flipH="1">
            <a:off x="6096397" y="-18653"/>
            <a:ext cx="338138" cy="3385344"/>
          </a:xfrm>
          <a:prstGeom prst="bentConnector3">
            <a:avLst>
              <a:gd name="adj1" fmla="val 50000"/>
            </a:avLst>
          </a:prstGeom>
          <a:noFill/>
          <a:ln w="38100">
            <a:solidFill>
              <a:schemeClr val="bg1"/>
            </a:solidFill>
            <a:miter lim="800000"/>
            <a:headEnd/>
            <a:tailEnd type="triangle" w="med" len="med"/>
          </a:ln>
        </p:spPr>
      </p:cxnSp>
      <p:cxnSp>
        <p:nvCxnSpPr>
          <p:cNvPr id="24643" name="AutoShape 132"/>
          <p:cNvCxnSpPr>
            <a:cxnSpLocks noChangeShapeType="1"/>
            <a:stCxn id="322572" idx="2"/>
            <a:endCxn id="322602" idx="0"/>
          </p:cNvCxnSpPr>
          <p:nvPr/>
        </p:nvCxnSpPr>
        <p:spPr bwMode="auto">
          <a:xfrm rot="5400000">
            <a:off x="2890044" y="2310606"/>
            <a:ext cx="382588" cy="758825"/>
          </a:xfrm>
          <a:prstGeom prst="bentConnector3">
            <a:avLst>
              <a:gd name="adj1" fmla="val 49792"/>
            </a:avLst>
          </a:prstGeom>
          <a:noFill/>
          <a:ln w="38100">
            <a:solidFill>
              <a:schemeClr val="bg1"/>
            </a:solidFill>
            <a:miter lim="800000"/>
            <a:headEnd/>
            <a:tailEnd type="triangle" w="med" len="med"/>
          </a:ln>
        </p:spPr>
      </p:cxnSp>
      <p:cxnSp>
        <p:nvCxnSpPr>
          <p:cNvPr id="24644" name="AutoShape 133"/>
          <p:cNvCxnSpPr>
            <a:cxnSpLocks noChangeShapeType="1"/>
            <a:stCxn id="322572" idx="2"/>
            <a:endCxn id="322603" idx="0"/>
          </p:cNvCxnSpPr>
          <p:nvPr/>
        </p:nvCxnSpPr>
        <p:spPr bwMode="auto">
          <a:xfrm rot="5400000">
            <a:off x="3267075" y="2687638"/>
            <a:ext cx="382588" cy="4762"/>
          </a:xfrm>
          <a:prstGeom prst="bentConnector3">
            <a:avLst>
              <a:gd name="adj1" fmla="val 49792"/>
            </a:avLst>
          </a:prstGeom>
          <a:noFill/>
          <a:ln w="38100">
            <a:solidFill>
              <a:schemeClr val="bg1"/>
            </a:solidFill>
            <a:miter lim="800000"/>
            <a:headEnd/>
            <a:tailEnd type="triangle" w="med" len="med"/>
          </a:ln>
        </p:spPr>
      </p:cxnSp>
      <p:cxnSp>
        <p:nvCxnSpPr>
          <p:cNvPr id="24645" name="AutoShape 134"/>
          <p:cNvCxnSpPr>
            <a:cxnSpLocks noChangeShapeType="1"/>
            <a:stCxn id="322572" idx="2"/>
            <a:endCxn id="322604" idx="0"/>
          </p:cNvCxnSpPr>
          <p:nvPr/>
        </p:nvCxnSpPr>
        <p:spPr bwMode="auto">
          <a:xfrm rot="16200000" flipH="1">
            <a:off x="3644106" y="2315369"/>
            <a:ext cx="382588" cy="749300"/>
          </a:xfrm>
          <a:prstGeom prst="bentConnector3">
            <a:avLst>
              <a:gd name="adj1" fmla="val 49792"/>
            </a:avLst>
          </a:prstGeom>
          <a:noFill/>
          <a:ln w="38100">
            <a:solidFill>
              <a:schemeClr val="bg1"/>
            </a:solidFill>
            <a:miter lim="800000"/>
            <a:headEnd/>
            <a:tailEnd type="triangle" w="med" len="med"/>
          </a:ln>
        </p:spPr>
      </p:cxnSp>
      <p:cxnSp>
        <p:nvCxnSpPr>
          <p:cNvPr id="24646" name="AutoShape 135"/>
          <p:cNvCxnSpPr>
            <a:cxnSpLocks noChangeShapeType="1"/>
            <a:stCxn id="322573" idx="2"/>
            <a:endCxn id="322605" idx="0"/>
          </p:cNvCxnSpPr>
          <p:nvPr/>
        </p:nvCxnSpPr>
        <p:spPr bwMode="auto">
          <a:xfrm rot="5400000">
            <a:off x="5138738" y="2311400"/>
            <a:ext cx="382588" cy="757237"/>
          </a:xfrm>
          <a:prstGeom prst="bentConnector3">
            <a:avLst>
              <a:gd name="adj1" fmla="val 49792"/>
            </a:avLst>
          </a:prstGeom>
          <a:noFill/>
          <a:ln w="38100">
            <a:solidFill>
              <a:schemeClr val="bg1"/>
            </a:solidFill>
            <a:miter lim="800000"/>
            <a:headEnd/>
            <a:tailEnd type="triangle" w="med" len="med"/>
          </a:ln>
        </p:spPr>
      </p:cxnSp>
      <p:cxnSp>
        <p:nvCxnSpPr>
          <p:cNvPr id="24647" name="AutoShape 136"/>
          <p:cNvCxnSpPr>
            <a:cxnSpLocks noChangeShapeType="1"/>
            <a:stCxn id="322573" idx="2"/>
            <a:endCxn id="322606" idx="0"/>
          </p:cNvCxnSpPr>
          <p:nvPr/>
        </p:nvCxnSpPr>
        <p:spPr bwMode="auto">
          <a:xfrm rot="5400000">
            <a:off x="5516563" y="2689225"/>
            <a:ext cx="382588" cy="1587"/>
          </a:xfrm>
          <a:prstGeom prst="bentConnector3">
            <a:avLst>
              <a:gd name="adj1" fmla="val 49792"/>
            </a:avLst>
          </a:prstGeom>
          <a:noFill/>
          <a:ln w="38100">
            <a:solidFill>
              <a:schemeClr val="bg1"/>
            </a:solidFill>
            <a:miter lim="800000"/>
            <a:headEnd/>
            <a:tailEnd type="triangle" w="med" len="med"/>
          </a:ln>
        </p:spPr>
      </p:cxnSp>
      <p:cxnSp>
        <p:nvCxnSpPr>
          <p:cNvPr id="24648" name="AutoShape 137"/>
          <p:cNvCxnSpPr>
            <a:cxnSpLocks noChangeShapeType="1"/>
            <a:stCxn id="322573" idx="2"/>
            <a:endCxn id="322607" idx="0"/>
          </p:cNvCxnSpPr>
          <p:nvPr/>
        </p:nvCxnSpPr>
        <p:spPr bwMode="auto">
          <a:xfrm rot="16200000" flipH="1">
            <a:off x="5893594" y="2313781"/>
            <a:ext cx="382588" cy="752475"/>
          </a:xfrm>
          <a:prstGeom prst="bentConnector3">
            <a:avLst>
              <a:gd name="adj1" fmla="val 49792"/>
            </a:avLst>
          </a:prstGeom>
          <a:noFill/>
          <a:ln w="38100">
            <a:solidFill>
              <a:schemeClr val="bg1"/>
            </a:solidFill>
            <a:miter lim="800000"/>
            <a:headEnd/>
            <a:tailEnd type="triangle" w="med" len="med"/>
          </a:ln>
        </p:spPr>
      </p:cxnSp>
      <p:cxnSp>
        <p:nvCxnSpPr>
          <p:cNvPr id="24649" name="AutoShape 138"/>
          <p:cNvCxnSpPr>
            <a:cxnSpLocks noChangeShapeType="1"/>
            <a:stCxn id="322574" idx="2"/>
            <a:endCxn id="322608" idx="0"/>
          </p:cNvCxnSpPr>
          <p:nvPr/>
        </p:nvCxnSpPr>
        <p:spPr bwMode="auto">
          <a:xfrm rot="5400000">
            <a:off x="7408069" y="2331244"/>
            <a:ext cx="382588" cy="717550"/>
          </a:xfrm>
          <a:prstGeom prst="bentConnector3">
            <a:avLst>
              <a:gd name="adj1" fmla="val 49792"/>
            </a:avLst>
          </a:prstGeom>
          <a:noFill/>
          <a:ln w="38100">
            <a:solidFill>
              <a:schemeClr val="bg1"/>
            </a:solidFill>
            <a:miter lim="800000"/>
            <a:headEnd/>
            <a:tailEnd type="triangle" w="med" len="med"/>
          </a:ln>
        </p:spPr>
      </p:cxnSp>
      <p:cxnSp>
        <p:nvCxnSpPr>
          <p:cNvPr id="24650" name="AutoShape 139"/>
          <p:cNvCxnSpPr>
            <a:cxnSpLocks noChangeShapeType="1"/>
            <a:stCxn id="322574" idx="2"/>
            <a:endCxn id="322609" idx="0"/>
          </p:cNvCxnSpPr>
          <p:nvPr/>
        </p:nvCxnSpPr>
        <p:spPr bwMode="auto">
          <a:xfrm rot="16200000" flipH="1">
            <a:off x="7775575" y="2681288"/>
            <a:ext cx="382588" cy="17462"/>
          </a:xfrm>
          <a:prstGeom prst="bentConnector3">
            <a:avLst>
              <a:gd name="adj1" fmla="val 49792"/>
            </a:avLst>
          </a:prstGeom>
          <a:noFill/>
          <a:ln w="38100">
            <a:solidFill>
              <a:schemeClr val="bg1"/>
            </a:solidFill>
            <a:miter lim="800000"/>
            <a:headEnd/>
            <a:tailEnd type="triangle" w="med" len="med"/>
          </a:ln>
        </p:spPr>
      </p:cxnSp>
      <p:cxnSp>
        <p:nvCxnSpPr>
          <p:cNvPr id="24651" name="AutoShape 140"/>
          <p:cNvCxnSpPr>
            <a:cxnSpLocks noChangeShapeType="1"/>
            <a:stCxn id="322574" idx="2"/>
            <a:endCxn id="322610" idx="0"/>
          </p:cNvCxnSpPr>
          <p:nvPr/>
        </p:nvCxnSpPr>
        <p:spPr bwMode="auto">
          <a:xfrm rot="16200000" flipH="1">
            <a:off x="8143875" y="2312988"/>
            <a:ext cx="382588" cy="754062"/>
          </a:xfrm>
          <a:prstGeom prst="bentConnector3">
            <a:avLst>
              <a:gd name="adj1" fmla="val 49792"/>
            </a:avLst>
          </a:prstGeom>
          <a:noFill/>
          <a:ln w="38100">
            <a:solidFill>
              <a:schemeClr val="bg1"/>
            </a:solidFill>
            <a:miter lim="800000"/>
            <a:headEnd/>
            <a:tailEnd type="triangle" w="med" len="med"/>
          </a:ln>
        </p:spPr>
      </p:cxnSp>
      <p:sp>
        <p:nvSpPr>
          <p:cNvPr id="24652" name="Title 70"/>
          <p:cNvSpPr>
            <a:spLocks noGrp="1"/>
          </p:cNvSpPr>
          <p:nvPr>
            <p:ph type="title"/>
          </p:nvPr>
        </p:nvSpPr>
        <p:spPr>
          <a:xfrm>
            <a:off x="457200" y="0"/>
            <a:ext cx="8229600" cy="1143000"/>
          </a:xfrm>
        </p:spPr>
        <p:txBody>
          <a:bodyPr/>
          <a:lstStyle/>
          <a:p>
            <a:pPr eaLnBrk="1" hangingPunct="1"/>
            <a:r>
              <a:rPr lang="en-US" sz="2400" dirty="0" smtClean="0"/>
              <a:t>Example of a Strong Project Matrix System</a:t>
            </a: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10141</TotalTime>
  <Words>923</Words>
  <Application>Microsoft Office PowerPoint</Application>
  <PresentationFormat>On-screen Show (4:3)</PresentationFormat>
  <Paragraphs>269</Paragraphs>
  <Slides>26</Slides>
  <Notes>22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MyTemplate</vt:lpstr>
      <vt:lpstr>Slide 1</vt:lpstr>
      <vt:lpstr>A Project’s ‘Primary’ Stakeholder Community</vt:lpstr>
      <vt:lpstr>Managing and Engaging Project Stakeholders  (Congruity of Interests)</vt:lpstr>
      <vt:lpstr>Project Primary Stakeholders  (Senior Management)</vt:lpstr>
      <vt:lpstr>Project Primary Stakeholders  (Senior Management)</vt:lpstr>
      <vt:lpstr>Project Primary Stakeholders (Senior Management)</vt:lpstr>
      <vt:lpstr>Project Primary Stakeholders (Senior Management)</vt:lpstr>
      <vt:lpstr>Project Primary Stakeholders (The Project Champion)</vt:lpstr>
      <vt:lpstr>Project Primary Stakeholders (The Project Champion)</vt:lpstr>
      <vt:lpstr>Project Primary Stakeholders (The Project Champion)</vt:lpstr>
      <vt:lpstr>Project Primary Stakeholders (The Project Client)</vt:lpstr>
      <vt:lpstr>Project Primary Stakeholders (The Project Client)</vt:lpstr>
      <vt:lpstr>Project Primary Stakeholders (The Project Client)</vt:lpstr>
      <vt:lpstr>Project Primary Stakeholders  (Project Steering Committees)</vt:lpstr>
      <vt:lpstr>Project Primary Stakeholders  (Project Steering Committees)</vt:lpstr>
      <vt:lpstr>Project Primary Stakeholders  (Project Steering Committees)</vt:lpstr>
      <vt:lpstr>Project Primary Stakeholders  (Project Steering Committees: Sample Documents)</vt:lpstr>
      <vt:lpstr>Project Primary Stakeholders  (Project Steering Committees: Sample Documents)</vt:lpstr>
      <vt:lpstr>Project Primary Stakeholders  (Project Financers)</vt:lpstr>
      <vt:lpstr>Project Primary Stakeholders  (Project Financers)</vt:lpstr>
      <vt:lpstr>Project Primary Stakeholders (Project Financers)</vt:lpstr>
      <vt:lpstr>Project Primary Stakeholders  (Resource &amp; Functional Managers)</vt:lpstr>
      <vt:lpstr>Project Primary Stakeholders  (Resource &amp; Functional Managers)</vt:lpstr>
      <vt:lpstr>Project Primary Stakeholders (Resource &amp; Functional Managers)</vt:lpstr>
      <vt:lpstr>The Project Matrix Organization Form </vt:lpstr>
      <vt:lpstr>Example of a Strong Project Matrix System</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4132</cp:revision>
  <dcterms:created xsi:type="dcterms:W3CDTF">2005-03-14T10:32:02Z</dcterms:created>
  <dcterms:modified xsi:type="dcterms:W3CDTF">2013-01-10T04:47:31Z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