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21"/>
  </p:notesMasterIdLst>
  <p:handoutMasterIdLst>
    <p:handoutMasterId r:id="rId22"/>
  </p:handoutMasterIdLst>
  <p:sldIdLst>
    <p:sldId id="1340" r:id="rId2"/>
    <p:sldId id="1264" r:id="rId3"/>
    <p:sldId id="1250" r:id="rId4"/>
    <p:sldId id="1243" r:id="rId5"/>
    <p:sldId id="1244" r:id="rId6"/>
    <p:sldId id="1245" r:id="rId7"/>
    <p:sldId id="1246" r:id="rId8"/>
    <p:sldId id="1247" r:id="rId9"/>
    <p:sldId id="1248" r:id="rId10"/>
    <p:sldId id="1212" r:id="rId11"/>
    <p:sldId id="1131" r:id="rId12"/>
    <p:sldId id="1237" r:id="rId13"/>
    <p:sldId id="1110" r:id="rId14"/>
    <p:sldId id="1158" r:id="rId15"/>
    <p:sldId id="1111" r:id="rId16"/>
    <p:sldId id="1157" r:id="rId17"/>
    <p:sldId id="1159" r:id="rId18"/>
    <p:sldId id="1161" r:id="rId19"/>
    <p:sldId id="1130" r:id="rId20"/>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8824" autoAdjust="0"/>
  </p:normalViewPr>
  <p:slideViewPr>
    <p:cSldViewPr snapToGrid="0" showGuides="1">
      <p:cViewPr varScale="1">
        <p:scale>
          <a:sx n="100" d="100"/>
          <a:sy n="100" d="100"/>
        </p:scale>
        <p:origin x="-1332" y="-102"/>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3083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 </a:t>
            </a:r>
            <a:r>
              <a:rPr lang="en-US" b="1" i="1" dirty="0" smtClean="0"/>
              <a:t>Project Output, Outcomes &amp; Impacts</a:t>
            </a:r>
          </a:p>
          <a:p>
            <a:endParaRPr lang="en-US" dirty="0" smtClean="0"/>
          </a:p>
          <a:p>
            <a:r>
              <a:rPr lang="en-US" dirty="0" smtClean="0"/>
              <a:t>Change: Inevitable</a:t>
            </a:r>
            <a:r>
              <a:rPr lang="en-US" baseline="0" dirty="0" smtClean="0"/>
              <a:t> on Each and Every Project. May be Intended or Unintended and Desirable or Undesirable. </a:t>
            </a:r>
            <a:endParaRPr lang="en-US" dirty="0" smtClean="0"/>
          </a:p>
          <a:p>
            <a:r>
              <a:rPr lang="en-US" dirty="0" smtClean="0"/>
              <a:t>Assessment Methodology: Qualitative and Quantitative</a:t>
            </a:r>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a:ln/>
        </p:spPr>
        <p:txBody>
          <a:bodyPr/>
          <a:lstStyle/>
          <a:p>
            <a:pPr algn="ctr"/>
            <a:r>
              <a:rPr lang="de-DE" b="1" dirty="0" smtClean="0"/>
              <a:t>Slide: </a:t>
            </a:r>
            <a:r>
              <a:rPr lang="de-DE" b="1" i="1" dirty="0" smtClean="0"/>
              <a:t>Highway Construction Project – Post-Completion Impact on Stakeholders</a:t>
            </a:r>
          </a:p>
          <a:p>
            <a:endParaRPr lang="de-DE" dirty="0" smtClean="0"/>
          </a:p>
          <a:p>
            <a:r>
              <a:rPr lang="de-DE" dirty="0" smtClean="0"/>
              <a:t>There may be benefits in other areas (for e.g. political, institutional) also which are not </a:t>
            </a:r>
            <a:r>
              <a:rPr lang="de-DE" smtClean="0"/>
              <a:t>shown here because</a:t>
            </a:r>
            <a:r>
              <a:rPr lang="de-DE" baseline="0" smtClean="0"/>
              <a:t> of the space constraint</a:t>
            </a:r>
            <a:r>
              <a:rPr lang="de-DE" smtClean="0"/>
              <a:t>. </a:t>
            </a:r>
            <a:endParaRPr lang="en-US" dirty="0" smtClean="0"/>
          </a:p>
        </p:txBody>
      </p:sp>
      <p:sp>
        <p:nvSpPr>
          <p:cNvPr id="7172" name="Slide Number Placeholder 3"/>
          <p:cNvSpPr>
            <a:spLocks noGrp="1"/>
          </p:cNvSpPr>
          <p:nvPr>
            <p:ph type="sldNum" sz="quarter" idx="5"/>
          </p:nvPr>
        </p:nvSpPr>
        <p:spPr>
          <a:noFill/>
        </p:spPr>
        <p:txBody>
          <a:bodyPr/>
          <a:lstStyle/>
          <a:p>
            <a:fld id="{1A98AFCE-C94E-4EA0-9597-C3F3FE475067}" type="slidenum">
              <a:rPr lang="de-DE" smtClean="0"/>
              <a:pPr/>
              <a:t>3</a:t>
            </a:fld>
            <a:endParaRPr lang="de-DE"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Sense of Accomplishment: For e.g.,</a:t>
            </a:r>
            <a:r>
              <a:rPr lang="en-US" baseline="0" dirty="0" smtClean="0"/>
              <a:t> </a:t>
            </a:r>
            <a:r>
              <a:rPr lang="en-US" baseline="0" dirty="0" err="1" smtClean="0"/>
              <a:t>Tarbela</a:t>
            </a:r>
            <a:r>
              <a:rPr lang="en-US" baseline="0" dirty="0" smtClean="0"/>
              <a:t> Dam in Pakistan, which is or was the world’s largest earth-filled dam, is considered one of Pakistan’s major achievements since independence in 1947 and has played a crucial role in the country’s development. </a:t>
            </a:r>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Over the dam’s operational</a:t>
            </a:r>
            <a:r>
              <a:rPr lang="en-US" baseline="0" dirty="0" smtClean="0"/>
              <a:t> life-cycle there may be follow-up projects (e.g. sedimentation management) aimed at ensuring that it retains its capacity. </a:t>
            </a:r>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7</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11</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12</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13</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pPr algn="ctr"/>
            <a:r>
              <a:rPr lang="en-US" b="1" dirty="0" smtClean="0"/>
              <a:t>Slide: </a:t>
            </a:r>
            <a:r>
              <a:rPr lang="en-US" b="1" i="1" dirty="0" smtClean="0"/>
              <a:t>Project Stakeholder Management Best Practices – The Project Stakeholder Handbook</a:t>
            </a:r>
          </a:p>
          <a:p>
            <a:endParaRPr lang="en-US" dirty="0" smtClean="0"/>
          </a:p>
          <a:p>
            <a:r>
              <a:rPr lang="en-US" dirty="0" smtClean="0"/>
              <a:t>Many commercial organizations and government agencies have developed their own project management handbooks and manuals (e.g. PROPS, CALTRANS).</a:t>
            </a:r>
            <a:r>
              <a:rPr lang="en-US" baseline="0" dirty="0" smtClean="0"/>
              <a:t> </a:t>
            </a:r>
            <a:r>
              <a:rPr lang="de-DE" sz="1200" b="0" dirty="0" smtClean="0">
                <a:solidFill>
                  <a:schemeClr val="bg1"/>
                </a:solidFill>
                <a:latin typeface="Calibri" pitchFamily="34" charset="0"/>
              </a:rPr>
              <a:t>Project stakeholder management/engagement is a complex and challenging field which presents many opportunities for creative and flexible solutions and a p</a:t>
            </a:r>
            <a:r>
              <a:rPr lang="en-US" b="0" baseline="0" dirty="0" err="1" smtClean="0"/>
              <a:t>roject</a:t>
            </a:r>
            <a:r>
              <a:rPr lang="en-US" b="0" baseline="0" dirty="0" smtClean="0"/>
              <a:t> </a:t>
            </a:r>
            <a:r>
              <a:rPr lang="en-US" baseline="0" dirty="0" smtClean="0"/>
              <a:t>stakeholder management/engagement handbook, intended as a specialized handbook among a series of project management handbooks which would cover, inter alia, themes such as procurement, and monitoring, evaluation and control, would constitute a great source of help and a valuable framework of reference. It must, off course, be periodically updated as new insights and experiences are gained. </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14</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r>
              <a:rPr lang="en-US" b="1" dirty="0" smtClean="0"/>
              <a:t>Appendices:</a:t>
            </a:r>
            <a:r>
              <a:rPr lang="en-US" dirty="0" smtClean="0"/>
              <a:t> </a:t>
            </a:r>
            <a:r>
              <a:rPr lang="en-US" i="1" dirty="0" smtClean="0"/>
              <a:t>Directories</a:t>
            </a:r>
            <a:r>
              <a:rPr lang="en-US" dirty="0" smtClean="0"/>
              <a:t> (e.g. of “permanent” stakeholders along with their attributes; mentors</a:t>
            </a:r>
            <a:r>
              <a:rPr lang="en-US" baseline="0" dirty="0" smtClean="0"/>
              <a:t> and experts in project stakeholder management</a:t>
            </a:r>
            <a:r>
              <a:rPr lang="en-US" dirty="0" smtClean="0"/>
              <a:t>), </a:t>
            </a:r>
            <a:r>
              <a:rPr lang="en-US" i="1" dirty="0" smtClean="0"/>
              <a:t>Process Diagrams</a:t>
            </a:r>
            <a:r>
              <a:rPr lang="en-US" dirty="0" smtClean="0"/>
              <a:t> (entire spectrum of project stakeholder management processes, i.e., identification, analysis and engagement as well as their monitoring, evaluation and control). </a:t>
            </a:r>
            <a:r>
              <a:rPr lang="en-US" baseline="0" dirty="0" smtClean="0"/>
              <a:t> </a:t>
            </a:r>
          </a:p>
          <a:p>
            <a:r>
              <a:rPr lang="en-US" baseline="0" dirty="0" smtClean="0"/>
              <a:t>Laws: Full text if law is stakeholder-focused, otherwise only the relevant sections or clauses.</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15</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16</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17</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18</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pPr algn="ctr"/>
            <a:r>
              <a:rPr lang="en-US" b="1" baseline="0" dirty="0" smtClean="0"/>
              <a:t>Slide: </a:t>
            </a:r>
            <a:r>
              <a:rPr lang="en-US" b="1" i="1" baseline="0" dirty="0" smtClean="0"/>
              <a:t>Project Stakeholder Management Best Practices – Mobile Stakeholder Facilitation Groups</a:t>
            </a:r>
          </a:p>
          <a:p>
            <a:endParaRPr lang="en-US" baseline="0" dirty="0" smtClean="0"/>
          </a:p>
          <a:p>
            <a:r>
              <a:rPr lang="en-US" baseline="0" dirty="0" smtClean="0"/>
              <a:t>Group membership could include a project team member, representatives from the contractors and subcontractors, suppliers, academics, NGO officials, community leaders, public administration and government agencies. It could report directly to the project board/steering committee and be empowered by it under a specified “Terms of Reference” to take on-site action to address stakeholder issues and concerns and deal with problems. </a:t>
            </a:r>
            <a:r>
              <a:rPr lang="en-US" dirty="0" smtClean="0"/>
              <a:t>The group could be mobile and visit project sites and affected surrounding areas to ascertain whether</a:t>
            </a:r>
            <a:r>
              <a:rPr lang="en-US" baseline="0" dirty="0" smtClean="0"/>
              <a:t> there are any issues. The stakeholder engagement policy and ethical code of conduct could be used as references. </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19</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dams.org/kbase/studies/pk/"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4545839"/>
            <a:ext cx="8234362" cy="1754326"/>
          </a:xfrm>
          <a:prstGeom prst="rect">
            <a:avLst/>
          </a:prstGeom>
          <a:noFill/>
        </p:spPr>
        <p:txBody>
          <a:bodyPr wrap="square" rtlCol="0">
            <a:spAutoFit/>
          </a:bodyPr>
          <a:lstStyle/>
          <a:p>
            <a:pPr algn="ctr"/>
            <a:r>
              <a:rPr lang="en-US" sz="3600" b="1" dirty="0" smtClean="0">
                <a:solidFill>
                  <a:srgbClr val="FFC000"/>
                </a:solidFill>
                <a:latin typeface="Calibri" pitchFamily="34" charset="0"/>
              </a:rPr>
              <a:t>Virtual Campus CIIT</a:t>
            </a:r>
            <a:endParaRPr lang="en-US" sz="2400" b="1" dirty="0" smtClean="0">
              <a:solidFill>
                <a:srgbClr val="FFC000"/>
              </a:solidFill>
              <a:latin typeface="Calibri" pitchFamily="34" charset="0"/>
            </a:endParaRPr>
          </a:p>
          <a:p>
            <a:pPr algn="ctr"/>
            <a:endParaRPr lang="en-US" sz="2400" b="1" dirty="0" smtClean="0">
              <a:solidFill>
                <a:srgbClr val="FFC000"/>
              </a:solidFill>
              <a:latin typeface="Calibri" pitchFamily="34" charset="0"/>
            </a:endParaRPr>
          </a:p>
          <a:p>
            <a:pPr algn="ctr"/>
            <a:r>
              <a:rPr lang="en-US" sz="2400" b="1" dirty="0" smtClean="0">
                <a:solidFill>
                  <a:srgbClr val="FFC000"/>
                </a:solidFill>
                <a:latin typeface="Calibri" pitchFamily="34" charset="0"/>
              </a:rPr>
              <a:t>LECTURE </a:t>
            </a:r>
            <a:r>
              <a:rPr lang="en-US" sz="2400" b="1" dirty="0" smtClean="0">
                <a:solidFill>
                  <a:srgbClr val="FFC000"/>
                </a:solidFill>
                <a:latin typeface="Calibri" pitchFamily="34" charset="0"/>
              </a:rPr>
              <a:t>06: </a:t>
            </a:r>
            <a:r>
              <a:rPr lang="en-US" sz="2400" b="1" dirty="0" smtClean="0">
                <a:solidFill>
                  <a:srgbClr val="FFC000"/>
                </a:solidFill>
                <a:latin typeface="Calibri" pitchFamily="34" charset="0"/>
              </a:rPr>
              <a:t>INTRODUCTION TO PROJECT STAKEHOLDER MANAGEMENT AND ENGAGEMENT PART 2</a:t>
            </a:r>
            <a:endParaRPr lang="en-US" sz="2400" b="1" dirty="0">
              <a:solidFill>
                <a:srgbClr val="FFC000"/>
              </a:solidFill>
              <a:latin typeface="Calibri" pitchFamily="34" charset="0"/>
            </a:endParaRPr>
          </a:p>
        </p:txBody>
      </p:sp>
      <p:sp>
        <p:nvSpPr>
          <p:cNvPr id="5" name="Rectangle 4"/>
          <p:cNvSpPr/>
          <p:nvPr/>
        </p:nvSpPr>
        <p:spPr>
          <a:xfrm>
            <a:off x="455612" y="482868"/>
            <a:ext cx="8234363" cy="738664"/>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2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1732729"/>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Projects: Goal, Subgoals, Objectives, </a:t>
            </a:r>
            <a:br>
              <a:rPr lang="de-DE" sz="2400" dirty="0" smtClean="0"/>
            </a:br>
            <a:r>
              <a:rPr lang="de-DE" sz="2400" dirty="0" smtClean="0"/>
              <a:t>Output, Outcomes &amp; Impacts</a:t>
            </a:r>
            <a:endParaRPr lang="en-US" sz="2400" dirty="0"/>
          </a:p>
        </p:txBody>
      </p:sp>
      <p:sp>
        <p:nvSpPr>
          <p:cNvPr id="3" name="Rounded Rectangle 2"/>
          <p:cNvSpPr/>
          <p:nvPr/>
        </p:nvSpPr>
        <p:spPr>
          <a:xfrm rot="16200000">
            <a:off x="-1501534" y="3129434"/>
            <a:ext cx="4146888" cy="577516"/>
          </a:xfrm>
          <a:prstGeom prst="round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solidFill>
                  <a:srgbClr val="FFFF00"/>
                </a:solidFill>
                <a:latin typeface="Calibri" pitchFamily="34" charset="0"/>
              </a:rPr>
              <a:t>Project Objectives A, B, C ... </a:t>
            </a:r>
            <a:endParaRPr lang="en-US" sz="2400" b="1" dirty="0">
              <a:solidFill>
                <a:srgbClr val="FFFF00"/>
              </a:solidFill>
              <a:latin typeface="Calibri" pitchFamily="34" charset="0"/>
            </a:endParaRPr>
          </a:p>
        </p:txBody>
      </p:sp>
      <p:sp>
        <p:nvSpPr>
          <p:cNvPr id="7" name="Rectangle 6"/>
          <p:cNvSpPr/>
          <p:nvPr/>
        </p:nvSpPr>
        <p:spPr>
          <a:xfrm>
            <a:off x="978569" y="1400895"/>
            <a:ext cx="1580148" cy="545431"/>
          </a:xfrm>
          <a:prstGeom prst="rect">
            <a:avLst/>
          </a:prstGeom>
          <a:solidFill>
            <a:srgbClr val="F49E78"/>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ysClr val="windowText" lastClr="000000"/>
                </a:solidFill>
                <a:latin typeface="Calibri" pitchFamily="34" charset="0"/>
              </a:rPr>
              <a:t>Subproject 1</a:t>
            </a:r>
            <a:endParaRPr lang="en-US" b="1" dirty="0" smtClean="0">
              <a:solidFill>
                <a:sysClr val="windowText" lastClr="000000"/>
              </a:solidFill>
              <a:latin typeface="Calibri" pitchFamily="34" charset="0"/>
            </a:endParaRPr>
          </a:p>
        </p:txBody>
      </p:sp>
      <p:sp>
        <p:nvSpPr>
          <p:cNvPr id="9" name="Rectangle 8"/>
          <p:cNvSpPr/>
          <p:nvPr/>
        </p:nvSpPr>
        <p:spPr>
          <a:xfrm>
            <a:off x="978569" y="2100331"/>
            <a:ext cx="1580148" cy="545431"/>
          </a:xfrm>
          <a:prstGeom prst="rect">
            <a:avLst/>
          </a:prstGeom>
          <a:solidFill>
            <a:srgbClr val="F49E78"/>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ysClr val="windowText" lastClr="000000"/>
                </a:solidFill>
                <a:latin typeface="Calibri" pitchFamily="34" charset="0"/>
              </a:rPr>
              <a:t>Subproject 2</a:t>
            </a:r>
            <a:endParaRPr lang="en-US" b="1" dirty="0" smtClean="0">
              <a:solidFill>
                <a:sysClr val="windowText" lastClr="000000"/>
              </a:solidFill>
              <a:latin typeface="Calibri" pitchFamily="34" charset="0"/>
            </a:endParaRPr>
          </a:p>
        </p:txBody>
      </p:sp>
      <p:sp>
        <p:nvSpPr>
          <p:cNvPr id="10" name="Rectangle 9"/>
          <p:cNvSpPr/>
          <p:nvPr/>
        </p:nvSpPr>
        <p:spPr>
          <a:xfrm>
            <a:off x="978569" y="2799767"/>
            <a:ext cx="1580148" cy="545431"/>
          </a:xfrm>
          <a:prstGeom prst="rect">
            <a:avLst/>
          </a:prstGeom>
          <a:solidFill>
            <a:srgbClr val="F49E78"/>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ysClr val="windowText" lastClr="000000"/>
                </a:solidFill>
                <a:latin typeface="Calibri" pitchFamily="34" charset="0"/>
              </a:rPr>
              <a:t>Subproject 3</a:t>
            </a:r>
            <a:endParaRPr lang="en-US" b="1" dirty="0" smtClean="0">
              <a:solidFill>
                <a:sysClr val="windowText" lastClr="000000"/>
              </a:solidFill>
              <a:latin typeface="Calibri" pitchFamily="34" charset="0"/>
            </a:endParaRPr>
          </a:p>
        </p:txBody>
      </p:sp>
      <p:sp>
        <p:nvSpPr>
          <p:cNvPr id="11" name="Rectangle 10"/>
          <p:cNvSpPr/>
          <p:nvPr/>
        </p:nvSpPr>
        <p:spPr>
          <a:xfrm>
            <a:off x="978569" y="4898073"/>
            <a:ext cx="1580148" cy="545431"/>
          </a:xfrm>
          <a:prstGeom prst="rect">
            <a:avLst/>
          </a:prstGeom>
          <a:solidFill>
            <a:srgbClr val="F49E78"/>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ysClr val="windowText" lastClr="000000"/>
                </a:solidFill>
                <a:latin typeface="Calibri" pitchFamily="34" charset="0"/>
              </a:rPr>
              <a:t>Subproject N</a:t>
            </a:r>
            <a:endParaRPr lang="en-US" b="1" dirty="0" smtClean="0">
              <a:solidFill>
                <a:sysClr val="windowText" lastClr="000000"/>
              </a:solidFill>
              <a:latin typeface="Calibri" pitchFamily="34" charset="0"/>
            </a:endParaRPr>
          </a:p>
        </p:txBody>
      </p:sp>
      <p:sp>
        <p:nvSpPr>
          <p:cNvPr id="12" name="Rectangle 11"/>
          <p:cNvSpPr/>
          <p:nvPr/>
        </p:nvSpPr>
        <p:spPr>
          <a:xfrm>
            <a:off x="3024189" y="2949406"/>
            <a:ext cx="1135481" cy="1002701"/>
          </a:xfrm>
          <a:prstGeom prst="rect">
            <a:avLst/>
          </a:prstGeom>
          <a:solidFill>
            <a:srgbClr val="A20000"/>
          </a:solidFill>
          <a:ln>
            <a:solidFill>
              <a:srgbClr val="80C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r>
              <a:rPr lang="de-DE" sz="2200" dirty="0" smtClean="0">
                <a:ln>
                  <a:solidFill>
                    <a:schemeClr val="bg1"/>
                  </a:solidFill>
                </a:ln>
                <a:latin typeface="Calibri" pitchFamily="34" charset="0"/>
              </a:rPr>
              <a:t>Project Goal or Result</a:t>
            </a:r>
            <a:endParaRPr lang="en-US" sz="2200" dirty="0">
              <a:ln>
                <a:solidFill>
                  <a:schemeClr val="bg1"/>
                </a:solidFill>
              </a:ln>
              <a:latin typeface="Calibri" pitchFamily="34" charset="0"/>
            </a:endParaRPr>
          </a:p>
        </p:txBody>
      </p:sp>
      <p:sp>
        <p:nvSpPr>
          <p:cNvPr id="13" name="Rectangle 12"/>
          <p:cNvSpPr/>
          <p:nvPr/>
        </p:nvSpPr>
        <p:spPr>
          <a:xfrm>
            <a:off x="978569" y="3499203"/>
            <a:ext cx="1580148" cy="545431"/>
          </a:xfrm>
          <a:prstGeom prst="rect">
            <a:avLst/>
          </a:prstGeom>
          <a:solidFill>
            <a:srgbClr val="F49E78"/>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ysClr val="windowText" lastClr="000000"/>
                </a:solidFill>
                <a:latin typeface="Calibri" pitchFamily="34" charset="0"/>
              </a:rPr>
              <a:t>Subproject 4</a:t>
            </a:r>
            <a:endParaRPr lang="en-US" b="1" dirty="0" smtClean="0">
              <a:solidFill>
                <a:sysClr val="windowText" lastClr="000000"/>
              </a:solidFill>
              <a:latin typeface="Calibri" pitchFamily="34" charset="0"/>
            </a:endParaRPr>
          </a:p>
        </p:txBody>
      </p:sp>
      <p:sp>
        <p:nvSpPr>
          <p:cNvPr id="14" name="Rounded Rectangle 13"/>
          <p:cNvSpPr/>
          <p:nvPr/>
        </p:nvSpPr>
        <p:spPr>
          <a:xfrm>
            <a:off x="5101391" y="966598"/>
            <a:ext cx="1957139" cy="456377"/>
          </a:xfrm>
          <a:prstGeom prst="roundRect">
            <a:avLst/>
          </a:prstGeom>
          <a:solidFill>
            <a:srgbClr val="FFCC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ysClr val="windowText" lastClr="000000"/>
                </a:solidFill>
                <a:latin typeface="Calibri" pitchFamily="34" charset="0"/>
              </a:rPr>
              <a:t>Economic</a:t>
            </a:r>
            <a:endParaRPr lang="en-US" sz="2000" b="1" dirty="0">
              <a:solidFill>
                <a:sysClr val="windowText" lastClr="000000"/>
              </a:solidFill>
              <a:latin typeface="Calibri" pitchFamily="34" charset="0"/>
            </a:endParaRPr>
          </a:p>
        </p:txBody>
      </p:sp>
      <p:sp>
        <p:nvSpPr>
          <p:cNvPr id="15" name="Rounded Rectangle 14"/>
          <p:cNvSpPr/>
          <p:nvPr/>
        </p:nvSpPr>
        <p:spPr>
          <a:xfrm>
            <a:off x="5101391" y="1525648"/>
            <a:ext cx="1957139" cy="456377"/>
          </a:xfrm>
          <a:prstGeom prst="roundRect">
            <a:avLst/>
          </a:prstGeom>
          <a:solidFill>
            <a:srgbClr val="5FB6BD"/>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ysClr val="windowText" lastClr="000000"/>
                </a:solidFill>
                <a:latin typeface="Calibri" pitchFamily="34" charset="0"/>
              </a:rPr>
              <a:t>Social</a:t>
            </a:r>
            <a:endParaRPr lang="en-US" sz="2000" b="1" dirty="0">
              <a:solidFill>
                <a:sysClr val="windowText" lastClr="000000"/>
              </a:solidFill>
              <a:latin typeface="Calibri" pitchFamily="34" charset="0"/>
            </a:endParaRPr>
          </a:p>
        </p:txBody>
      </p:sp>
      <p:sp>
        <p:nvSpPr>
          <p:cNvPr id="16" name="Rounded Rectangle 15"/>
          <p:cNvSpPr/>
          <p:nvPr/>
        </p:nvSpPr>
        <p:spPr>
          <a:xfrm>
            <a:off x="5101391" y="2084698"/>
            <a:ext cx="1957139" cy="456377"/>
          </a:xfrm>
          <a:prstGeom prst="roundRect">
            <a:avLst/>
          </a:prstGeom>
          <a:solidFill>
            <a:srgbClr val="92D05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ysClr val="windowText" lastClr="000000"/>
                </a:solidFill>
                <a:latin typeface="Calibri" pitchFamily="34" charset="0"/>
              </a:rPr>
              <a:t>Ecological</a:t>
            </a:r>
            <a:endParaRPr lang="en-US" sz="2000" b="1" dirty="0">
              <a:solidFill>
                <a:sysClr val="windowText" lastClr="000000"/>
              </a:solidFill>
              <a:latin typeface="Calibri" pitchFamily="34" charset="0"/>
            </a:endParaRPr>
          </a:p>
        </p:txBody>
      </p:sp>
      <p:sp>
        <p:nvSpPr>
          <p:cNvPr id="17" name="Rounded Rectangle 16"/>
          <p:cNvSpPr/>
          <p:nvPr/>
        </p:nvSpPr>
        <p:spPr>
          <a:xfrm>
            <a:off x="5101391" y="2643748"/>
            <a:ext cx="1957139" cy="456377"/>
          </a:xfrm>
          <a:prstGeom prst="roundRect">
            <a:avLst/>
          </a:prstGeom>
          <a:solidFill>
            <a:schemeClr val="accent3">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ysClr val="windowText" lastClr="000000"/>
                </a:solidFill>
                <a:latin typeface="Calibri" pitchFamily="34" charset="0"/>
              </a:rPr>
              <a:t>Political</a:t>
            </a:r>
            <a:endParaRPr lang="en-US" sz="2000" b="1" dirty="0">
              <a:solidFill>
                <a:sysClr val="windowText" lastClr="000000"/>
              </a:solidFill>
              <a:latin typeface="Calibri" pitchFamily="34" charset="0"/>
            </a:endParaRPr>
          </a:p>
        </p:txBody>
      </p:sp>
      <p:sp>
        <p:nvSpPr>
          <p:cNvPr id="18" name="Rounded Rectangle 17"/>
          <p:cNvSpPr/>
          <p:nvPr/>
        </p:nvSpPr>
        <p:spPr>
          <a:xfrm>
            <a:off x="5101391" y="3202798"/>
            <a:ext cx="1957139" cy="456377"/>
          </a:xfrm>
          <a:prstGeom prst="roundRect">
            <a:avLst/>
          </a:prstGeom>
          <a:solidFill>
            <a:srgbClr val="00B0F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ysClr val="windowText" lastClr="000000"/>
                </a:solidFill>
                <a:latin typeface="Calibri" pitchFamily="34" charset="0"/>
              </a:rPr>
              <a:t>Technological</a:t>
            </a:r>
            <a:endParaRPr lang="en-US" sz="2000" b="1" dirty="0">
              <a:solidFill>
                <a:sysClr val="windowText" lastClr="000000"/>
              </a:solidFill>
              <a:latin typeface="Calibri" pitchFamily="34" charset="0"/>
            </a:endParaRPr>
          </a:p>
        </p:txBody>
      </p:sp>
      <p:sp>
        <p:nvSpPr>
          <p:cNvPr id="19" name="Rounded Rectangle 18"/>
          <p:cNvSpPr/>
          <p:nvPr/>
        </p:nvSpPr>
        <p:spPr>
          <a:xfrm>
            <a:off x="5101391" y="4320898"/>
            <a:ext cx="1957139" cy="456377"/>
          </a:xfrm>
          <a:prstGeom prst="roundRect">
            <a:avLst/>
          </a:prstGeom>
          <a:solidFill>
            <a:srgbClr val="F27D4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ysClr val="windowText" lastClr="000000"/>
                </a:solidFill>
                <a:latin typeface="Calibri" pitchFamily="34" charset="0"/>
              </a:rPr>
              <a:t>Legal</a:t>
            </a:r>
            <a:endParaRPr lang="en-US" sz="2000" b="1" dirty="0">
              <a:solidFill>
                <a:sysClr val="windowText" lastClr="000000"/>
              </a:solidFill>
              <a:latin typeface="Calibri" pitchFamily="34" charset="0"/>
            </a:endParaRPr>
          </a:p>
        </p:txBody>
      </p:sp>
      <p:sp>
        <p:nvSpPr>
          <p:cNvPr id="20" name="Rounded Rectangle 19"/>
          <p:cNvSpPr/>
          <p:nvPr/>
        </p:nvSpPr>
        <p:spPr>
          <a:xfrm>
            <a:off x="5101391" y="3761848"/>
            <a:ext cx="1957139" cy="456377"/>
          </a:xfrm>
          <a:prstGeom prst="roundRect">
            <a:avLst/>
          </a:prstGeom>
          <a:solidFill>
            <a:srgbClr val="E1F244"/>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ysClr val="windowText" lastClr="000000"/>
                </a:solidFill>
                <a:latin typeface="Calibri" pitchFamily="34" charset="0"/>
              </a:rPr>
              <a:t>Infrastructural</a:t>
            </a:r>
            <a:endParaRPr lang="en-US" sz="2000" b="1" dirty="0">
              <a:solidFill>
                <a:sysClr val="windowText" lastClr="000000"/>
              </a:solidFill>
              <a:latin typeface="Calibri" pitchFamily="34" charset="0"/>
            </a:endParaRPr>
          </a:p>
        </p:txBody>
      </p:sp>
      <p:sp>
        <p:nvSpPr>
          <p:cNvPr id="22" name="Rectangle 21"/>
          <p:cNvSpPr/>
          <p:nvPr/>
        </p:nvSpPr>
        <p:spPr>
          <a:xfrm>
            <a:off x="978569" y="4198639"/>
            <a:ext cx="1580148" cy="545431"/>
          </a:xfrm>
          <a:prstGeom prst="rect">
            <a:avLst/>
          </a:prstGeom>
          <a:solidFill>
            <a:srgbClr val="F49E78"/>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ysClr val="windowText" lastClr="000000"/>
                </a:solidFill>
                <a:latin typeface="Calibri" pitchFamily="34" charset="0"/>
              </a:rPr>
              <a:t>Subproject 5</a:t>
            </a:r>
            <a:endParaRPr lang="en-US" b="1" dirty="0" smtClean="0">
              <a:solidFill>
                <a:sysClr val="windowText" lastClr="000000"/>
              </a:solidFill>
              <a:latin typeface="Calibri" pitchFamily="34" charset="0"/>
            </a:endParaRPr>
          </a:p>
        </p:txBody>
      </p:sp>
      <p:sp>
        <p:nvSpPr>
          <p:cNvPr id="24" name="Oval 23"/>
          <p:cNvSpPr/>
          <p:nvPr/>
        </p:nvSpPr>
        <p:spPr>
          <a:xfrm>
            <a:off x="2983833" y="4300466"/>
            <a:ext cx="1216192" cy="1216192"/>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b="1" dirty="0" smtClean="0"/>
          </a:p>
          <a:p>
            <a:pPr algn="ctr"/>
            <a:endParaRPr lang="de-DE" sz="900" b="1" dirty="0" smtClean="0"/>
          </a:p>
          <a:p>
            <a:pPr algn="ctr"/>
            <a:r>
              <a:rPr lang="de-DE" sz="900" b="1" dirty="0" smtClean="0"/>
              <a:t>Project Outcomes &amp; Impacts</a:t>
            </a:r>
          </a:p>
          <a:p>
            <a:pPr algn="ctr"/>
            <a:endParaRPr lang="de-DE" sz="900" b="1" dirty="0" smtClean="0"/>
          </a:p>
          <a:p>
            <a:pPr algn="ctr"/>
            <a:endParaRPr lang="de-DE" sz="900" b="1" dirty="0" smtClean="0"/>
          </a:p>
        </p:txBody>
      </p:sp>
      <p:sp>
        <p:nvSpPr>
          <p:cNvPr id="25" name="Oval 24"/>
          <p:cNvSpPr/>
          <p:nvPr/>
        </p:nvSpPr>
        <p:spPr>
          <a:xfrm>
            <a:off x="2983833" y="1384854"/>
            <a:ext cx="1216192" cy="1216192"/>
          </a:xfrm>
          <a:prstGeom prst="ellipse">
            <a:avLst/>
          </a:prstGeom>
          <a:solidFill>
            <a:srgbClr val="0058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b="1" dirty="0" smtClean="0"/>
              <a:t>Project Output</a:t>
            </a:r>
            <a:endParaRPr lang="en-US" sz="1000" b="1" dirty="0"/>
          </a:p>
        </p:txBody>
      </p:sp>
      <p:cxnSp>
        <p:nvCxnSpPr>
          <p:cNvPr id="28" name="Elbow Connector 27"/>
          <p:cNvCxnSpPr>
            <a:stCxn id="24" idx="6"/>
            <a:endCxn id="18" idx="1"/>
          </p:cNvCxnSpPr>
          <p:nvPr/>
        </p:nvCxnSpPr>
        <p:spPr>
          <a:xfrm flipV="1">
            <a:off x="4200025" y="3430987"/>
            <a:ext cx="901366" cy="1477575"/>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12" idx="3"/>
            <a:endCxn id="25" idx="6"/>
          </p:cNvCxnSpPr>
          <p:nvPr/>
        </p:nvCxnSpPr>
        <p:spPr>
          <a:xfrm flipV="1">
            <a:off x="4159670" y="1992950"/>
            <a:ext cx="40355" cy="1457807"/>
          </a:xfrm>
          <a:prstGeom prst="bentConnector3">
            <a:avLst>
              <a:gd name="adj1" fmla="val 666473"/>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12" idx="2"/>
            <a:endCxn id="24" idx="0"/>
          </p:cNvCxnSpPr>
          <p:nvPr/>
        </p:nvCxnSpPr>
        <p:spPr>
          <a:xfrm rot="5400000">
            <a:off x="3417751" y="4126286"/>
            <a:ext cx="348359" cy="1"/>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7" idx="3"/>
            <a:endCxn id="12" idx="1"/>
          </p:cNvCxnSpPr>
          <p:nvPr/>
        </p:nvCxnSpPr>
        <p:spPr>
          <a:xfrm>
            <a:off x="2558717" y="1673611"/>
            <a:ext cx="465472" cy="1777146"/>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0" name="Elbow Connector 39"/>
          <p:cNvCxnSpPr>
            <a:stCxn id="9" idx="3"/>
            <a:endCxn id="12" idx="1"/>
          </p:cNvCxnSpPr>
          <p:nvPr/>
        </p:nvCxnSpPr>
        <p:spPr>
          <a:xfrm>
            <a:off x="2558717" y="2373047"/>
            <a:ext cx="465472" cy="1077710"/>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10" idx="3"/>
            <a:endCxn id="12" idx="1"/>
          </p:cNvCxnSpPr>
          <p:nvPr/>
        </p:nvCxnSpPr>
        <p:spPr>
          <a:xfrm>
            <a:off x="2558717" y="3072483"/>
            <a:ext cx="465472" cy="378274"/>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13" idx="3"/>
            <a:endCxn id="12" idx="1"/>
          </p:cNvCxnSpPr>
          <p:nvPr/>
        </p:nvCxnSpPr>
        <p:spPr>
          <a:xfrm flipV="1">
            <a:off x="2558717" y="3450757"/>
            <a:ext cx="465472" cy="321162"/>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22" idx="3"/>
            <a:endCxn id="12" idx="1"/>
          </p:cNvCxnSpPr>
          <p:nvPr/>
        </p:nvCxnSpPr>
        <p:spPr>
          <a:xfrm flipV="1">
            <a:off x="2558717" y="3450757"/>
            <a:ext cx="465472" cy="1020598"/>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0" name="Elbow Connector 49"/>
          <p:cNvCxnSpPr>
            <a:stCxn id="11" idx="3"/>
            <a:endCxn id="12" idx="1"/>
          </p:cNvCxnSpPr>
          <p:nvPr/>
        </p:nvCxnSpPr>
        <p:spPr>
          <a:xfrm flipV="1">
            <a:off x="2558717" y="3450757"/>
            <a:ext cx="465472" cy="1720032"/>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51" name="Rounded Rectangle 50"/>
          <p:cNvSpPr/>
          <p:nvPr/>
        </p:nvSpPr>
        <p:spPr>
          <a:xfrm rot="5400000">
            <a:off x="5913449" y="2696262"/>
            <a:ext cx="4244335" cy="854681"/>
          </a:xfrm>
          <a:prstGeom prst="roundRect">
            <a:avLst/>
          </a:prstGeom>
          <a:solidFill>
            <a:srgbClr val="FFD6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solidFill>
                  <a:schemeClr val="tx1"/>
                </a:solidFill>
                <a:latin typeface="Calibri" pitchFamily="34" charset="0"/>
              </a:rPr>
              <a:t>Short, Medium &amp; Long-term Costs &amp; Benefits </a:t>
            </a:r>
          </a:p>
          <a:p>
            <a:pPr algn="ctr"/>
            <a:r>
              <a:rPr lang="de-DE" sz="1600" b="1" dirty="0" smtClean="0">
                <a:solidFill>
                  <a:schemeClr val="tx1"/>
                </a:solidFill>
                <a:latin typeface="Calibri" pitchFamily="34" charset="0"/>
              </a:rPr>
              <a:t>(Fully, Partially &amp; Non-Quantifiable)</a:t>
            </a:r>
            <a:endParaRPr lang="en-US" sz="1600" b="1" dirty="0">
              <a:solidFill>
                <a:schemeClr val="tx1"/>
              </a:solidFill>
              <a:latin typeface="Calibri" pitchFamily="34" charset="0"/>
            </a:endParaRPr>
          </a:p>
        </p:txBody>
      </p:sp>
      <p:sp>
        <p:nvSpPr>
          <p:cNvPr id="62" name="Rounded Rectangle 61"/>
          <p:cNvSpPr/>
          <p:nvPr/>
        </p:nvSpPr>
        <p:spPr>
          <a:xfrm>
            <a:off x="5101391" y="5439002"/>
            <a:ext cx="1957139" cy="456377"/>
          </a:xfrm>
          <a:prstGeom prst="roundRect">
            <a:avLst/>
          </a:prstGeom>
          <a:solidFill>
            <a:srgbClr val="FFC52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ysClr val="windowText" lastClr="000000"/>
                </a:solidFill>
                <a:latin typeface="Calibri" pitchFamily="34" charset="0"/>
              </a:rPr>
              <a:t>Other Areas</a:t>
            </a:r>
            <a:endParaRPr lang="en-US" sz="2000" b="1" dirty="0">
              <a:solidFill>
                <a:sysClr val="windowText" lastClr="000000"/>
              </a:solidFill>
              <a:latin typeface="Calibri" pitchFamily="34" charset="0"/>
            </a:endParaRPr>
          </a:p>
        </p:txBody>
      </p:sp>
      <p:sp>
        <p:nvSpPr>
          <p:cNvPr id="63" name="Rounded Rectangle 62"/>
          <p:cNvSpPr/>
          <p:nvPr/>
        </p:nvSpPr>
        <p:spPr>
          <a:xfrm>
            <a:off x="5101391" y="4879948"/>
            <a:ext cx="1957139" cy="456377"/>
          </a:xfrm>
          <a:prstGeom prst="roundRect">
            <a:avLst/>
          </a:prstGeom>
          <a:solidFill>
            <a:srgbClr val="66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ysClr val="windowText" lastClr="000000"/>
                </a:solidFill>
                <a:latin typeface="Calibri" pitchFamily="34" charset="0"/>
              </a:rPr>
              <a:t>Institutional</a:t>
            </a:r>
            <a:endParaRPr lang="en-US" sz="2000" b="1" dirty="0">
              <a:solidFill>
                <a:sysClr val="windowText" lastClr="000000"/>
              </a:solidFill>
              <a:latin typeface="Calibri" pitchFamily="34" charset="0"/>
            </a:endParaRPr>
          </a:p>
        </p:txBody>
      </p:sp>
      <p:cxnSp>
        <p:nvCxnSpPr>
          <p:cNvPr id="66" name="Elbow Connector 65"/>
          <p:cNvCxnSpPr>
            <a:stCxn id="24" idx="6"/>
            <a:endCxn id="14" idx="1"/>
          </p:cNvCxnSpPr>
          <p:nvPr/>
        </p:nvCxnSpPr>
        <p:spPr>
          <a:xfrm flipV="1">
            <a:off x="4200025" y="1194787"/>
            <a:ext cx="901366" cy="3713775"/>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8" name="Elbow Connector 67"/>
          <p:cNvCxnSpPr>
            <a:stCxn id="24" idx="6"/>
            <a:endCxn id="15" idx="1"/>
          </p:cNvCxnSpPr>
          <p:nvPr/>
        </p:nvCxnSpPr>
        <p:spPr>
          <a:xfrm flipV="1">
            <a:off x="4200025" y="1753837"/>
            <a:ext cx="901366" cy="3154725"/>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0" name="Elbow Connector 69"/>
          <p:cNvCxnSpPr>
            <a:stCxn id="24" idx="6"/>
            <a:endCxn id="16" idx="1"/>
          </p:cNvCxnSpPr>
          <p:nvPr/>
        </p:nvCxnSpPr>
        <p:spPr>
          <a:xfrm flipV="1">
            <a:off x="4200025" y="2312887"/>
            <a:ext cx="901366" cy="2595675"/>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2" name="Elbow Connector 71"/>
          <p:cNvCxnSpPr>
            <a:stCxn id="24" idx="6"/>
            <a:endCxn id="17" idx="1"/>
          </p:cNvCxnSpPr>
          <p:nvPr/>
        </p:nvCxnSpPr>
        <p:spPr>
          <a:xfrm flipV="1">
            <a:off x="4200025" y="2871937"/>
            <a:ext cx="901366" cy="2036625"/>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4" name="Elbow Connector 73"/>
          <p:cNvCxnSpPr>
            <a:stCxn id="24" idx="6"/>
            <a:endCxn id="20" idx="1"/>
          </p:cNvCxnSpPr>
          <p:nvPr/>
        </p:nvCxnSpPr>
        <p:spPr>
          <a:xfrm flipV="1">
            <a:off x="4200025" y="3990037"/>
            <a:ext cx="901366" cy="918525"/>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6" name="Elbow Connector 75"/>
          <p:cNvCxnSpPr>
            <a:stCxn id="24" idx="6"/>
            <a:endCxn id="19" idx="1"/>
          </p:cNvCxnSpPr>
          <p:nvPr/>
        </p:nvCxnSpPr>
        <p:spPr>
          <a:xfrm flipV="1">
            <a:off x="4200025" y="4549087"/>
            <a:ext cx="901366" cy="359475"/>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8" name="Elbow Connector 77"/>
          <p:cNvCxnSpPr>
            <a:stCxn id="24" idx="6"/>
            <a:endCxn id="63" idx="1"/>
          </p:cNvCxnSpPr>
          <p:nvPr/>
        </p:nvCxnSpPr>
        <p:spPr>
          <a:xfrm>
            <a:off x="4200025" y="4908562"/>
            <a:ext cx="901366" cy="199575"/>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0" name="Elbow Connector 79"/>
          <p:cNvCxnSpPr>
            <a:stCxn id="24" idx="6"/>
            <a:endCxn id="62" idx="1"/>
          </p:cNvCxnSpPr>
          <p:nvPr/>
        </p:nvCxnSpPr>
        <p:spPr>
          <a:xfrm>
            <a:off x="4200025" y="4908562"/>
            <a:ext cx="901366" cy="758629"/>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51" idx="2"/>
            <a:endCxn id="14" idx="3"/>
          </p:cNvCxnSpPr>
          <p:nvPr/>
        </p:nvCxnSpPr>
        <p:spPr>
          <a:xfrm rot="10800000">
            <a:off x="7058530" y="1194787"/>
            <a:ext cx="549746" cy="1928816"/>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a:stCxn id="51" idx="2"/>
            <a:endCxn id="15" idx="3"/>
          </p:cNvCxnSpPr>
          <p:nvPr/>
        </p:nvCxnSpPr>
        <p:spPr>
          <a:xfrm rot="10800000">
            <a:off x="7058530" y="1753837"/>
            <a:ext cx="549746" cy="1369766"/>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a:stCxn id="51" idx="2"/>
            <a:endCxn id="16" idx="3"/>
          </p:cNvCxnSpPr>
          <p:nvPr/>
        </p:nvCxnSpPr>
        <p:spPr>
          <a:xfrm rot="10800000">
            <a:off x="7058530" y="2312887"/>
            <a:ext cx="549746" cy="810716"/>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a:stCxn id="51" idx="2"/>
            <a:endCxn id="17" idx="3"/>
          </p:cNvCxnSpPr>
          <p:nvPr/>
        </p:nvCxnSpPr>
        <p:spPr>
          <a:xfrm rot="10800000">
            <a:off x="7058530" y="2871937"/>
            <a:ext cx="549746" cy="251666"/>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a:stCxn id="51" idx="2"/>
            <a:endCxn id="18" idx="3"/>
          </p:cNvCxnSpPr>
          <p:nvPr/>
        </p:nvCxnSpPr>
        <p:spPr>
          <a:xfrm rot="10800000" flipV="1">
            <a:off x="7058530" y="3123603"/>
            <a:ext cx="549746" cy="307384"/>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a:stCxn id="51" idx="2"/>
            <a:endCxn id="20" idx="3"/>
          </p:cNvCxnSpPr>
          <p:nvPr/>
        </p:nvCxnSpPr>
        <p:spPr>
          <a:xfrm rot="10800000" flipV="1">
            <a:off x="7058530" y="3123603"/>
            <a:ext cx="549746" cy="866434"/>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a:stCxn id="51" idx="2"/>
            <a:endCxn id="19" idx="3"/>
          </p:cNvCxnSpPr>
          <p:nvPr/>
        </p:nvCxnSpPr>
        <p:spPr>
          <a:xfrm rot="10800000" flipV="1">
            <a:off x="7058530" y="3123603"/>
            <a:ext cx="549746" cy="1425484"/>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a:stCxn id="51" idx="2"/>
            <a:endCxn id="63" idx="3"/>
          </p:cNvCxnSpPr>
          <p:nvPr/>
        </p:nvCxnSpPr>
        <p:spPr>
          <a:xfrm rot="10800000" flipV="1">
            <a:off x="7058530" y="3123603"/>
            <a:ext cx="549746" cy="1984534"/>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a:stCxn id="51" idx="2"/>
            <a:endCxn id="62" idx="3"/>
          </p:cNvCxnSpPr>
          <p:nvPr/>
        </p:nvCxnSpPr>
        <p:spPr>
          <a:xfrm rot="10800000" flipV="1">
            <a:off x="7058530" y="3123603"/>
            <a:ext cx="549746" cy="2543588"/>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3" name="Elbow Connector 112"/>
          <p:cNvCxnSpPr/>
          <p:nvPr/>
        </p:nvCxnSpPr>
        <p:spPr>
          <a:xfrm rot="5400000" flipH="1" flipV="1">
            <a:off x="5735736" y="3167571"/>
            <a:ext cx="270888" cy="4443687"/>
          </a:xfrm>
          <a:prstGeom prst="bentConnector3">
            <a:avLst>
              <a:gd name="adj1" fmla="val -219413"/>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2257208" y="5924097"/>
            <a:ext cx="2675946" cy="320842"/>
          </a:xfrm>
          <a:prstGeom prst="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latin typeface="Calibri" pitchFamily="34" charset="0"/>
              </a:rPr>
              <a:t>Change (intended, unintended)</a:t>
            </a:r>
            <a:endParaRPr lang="en-US" sz="1500" b="1" dirty="0">
              <a:solidFill>
                <a:schemeClr val="bg1"/>
              </a:solidFill>
              <a:latin typeface="Calibri" pitchFamily="34" charset="0"/>
            </a:endParaRPr>
          </a:p>
        </p:txBody>
      </p:sp>
      <p:sp>
        <p:nvSpPr>
          <p:cNvPr id="52" name="Rounded Rectangle 51"/>
          <p:cNvSpPr/>
          <p:nvPr/>
        </p:nvSpPr>
        <p:spPr>
          <a:xfrm>
            <a:off x="7390242" y="5520264"/>
            <a:ext cx="1416874" cy="862542"/>
          </a:xfrm>
          <a:prstGeom prst="roundRect">
            <a:avLst/>
          </a:prstGeom>
          <a:solidFill>
            <a:srgbClr val="FFFFCC"/>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Asssessment Methodology</a:t>
            </a: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0"/>
            <a:ext cx="8229600" cy="1143000"/>
          </a:xfrm>
        </p:spPr>
        <p:txBody>
          <a:bodyPr/>
          <a:lstStyle/>
          <a:p>
            <a:r>
              <a:rPr lang="de-DE" sz="2400" dirty="0" smtClean="0"/>
              <a:t>Highway Construction Project</a:t>
            </a:r>
            <a:br>
              <a:rPr lang="de-DE" sz="2400" dirty="0" smtClean="0"/>
            </a:br>
            <a:r>
              <a:rPr lang="de-DE" sz="2000" dirty="0" smtClean="0"/>
              <a:t>(Post-Completion Outcomes/Impacts on Stakeholders)</a:t>
            </a:r>
            <a:endParaRPr lang="en-US" sz="2400" dirty="0" smtClean="0"/>
          </a:p>
        </p:txBody>
      </p:sp>
      <p:sp>
        <p:nvSpPr>
          <p:cNvPr id="3075" name="TextBox 2"/>
          <p:cNvSpPr txBox="1">
            <a:spLocks noChangeArrowheads="1"/>
          </p:cNvSpPr>
          <p:nvPr/>
        </p:nvSpPr>
        <p:spPr bwMode="auto">
          <a:xfrm>
            <a:off x="260223" y="1088960"/>
            <a:ext cx="2241437" cy="523220"/>
          </a:xfrm>
          <a:prstGeom prst="rect">
            <a:avLst/>
          </a:prstGeom>
          <a:noFill/>
          <a:ln w="9525">
            <a:noFill/>
            <a:miter lim="800000"/>
            <a:headEnd/>
            <a:tailEnd/>
          </a:ln>
        </p:spPr>
        <p:txBody>
          <a:bodyPr wrap="square">
            <a:spAutoFit/>
          </a:bodyPr>
          <a:lstStyle/>
          <a:p>
            <a:r>
              <a:rPr lang="de-DE" sz="2800" b="1" dirty="0">
                <a:solidFill>
                  <a:schemeClr val="bg1"/>
                </a:solidFill>
                <a:latin typeface="Calibri" pitchFamily="34" charset="0"/>
              </a:rPr>
              <a:t>Project Phase</a:t>
            </a:r>
            <a:endParaRPr lang="en-US" sz="2800" b="1" dirty="0">
              <a:solidFill>
                <a:schemeClr val="bg1"/>
              </a:solidFill>
              <a:latin typeface="Calibri" pitchFamily="34" charset="0"/>
            </a:endParaRPr>
          </a:p>
        </p:txBody>
      </p:sp>
      <p:sp>
        <p:nvSpPr>
          <p:cNvPr id="3076" name="TextBox 3"/>
          <p:cNvSpPr txBox="1">
            <a:spLocks noChangeArrowheads="1"/>
          </p:cNvSpPr>
          <p:nvPr/>
        </p:nvSpPr>
        <p:spPr bwMode="auto">
          <a:xfrm>
            <a:off x="260222" y="2761976"/>
            <a:ext cx="2948803" cy="523220"/>
          </a:xfrm>
          <a:prstGeom prst="rect">
            <a:avLst/>
          </a:prstGeom>
          <a:noFill/>
          <a:ln w="9525">
            <a:noFill/>
            <a:miter lim="800000"/>
            <a:headEnd/>
            <a:tailEnd/>
          </a:ln>
        </p:spPr>
        <p:txBody>
          <a:bodyPr wrap="square">
            <a:spAutoFit/>
          </a:bodyPr>
          <a:lstStyle/>
          <a:p>
            <a:r>
              <a:rPr lang="de-DE" sz="2800" b="1" dirty="0">
                <a:solidFill>
                  <a:schemeClr val="bg1"/>
                </a:solidFill>
                <a:latin typeface="Calibri" pitchFamily="34" charset="0"/>
              </a:rPr>
              <a:t>Operations Phase</a:t>
            </a:r>
            <a:endParaRPr lang="en-US" sz="2800" b="1" dirty="0">
              <a:solidFill>
                <a:schemeClr val="bg1"/>
              </a:solidFill>
              <a:latin typeface="Calibri" pitchFamily="34" charset="0"/>
            </a:endParaRPr>
          </a:p>
        </p:txBody>
      </p:sp>
      <p:sp>
        <p:nvSpPr>
          <p:cNvPr id="3077" name="TextBox 7"/>
          <p:cNvSpPr txBox="1">
            <a:spLocks noChangeArrowheads="1"/>
          </p:cNvSpPr>
          <p:nvPr/>
        </p:nvSpPr>
        <p:spPr bwMode="auto">
          <a:xfrm>
            <a:off x="4552950" y="1124525"/>
            <a:ext cx="2747963" cy="1538883"/>
          </a:xfrm>
          <a:prstGeom prst="rect">
            <a:avLst/>
          </a:prstGeom>
          <a:noFill/>
          <a:ln w="9525">
            <a:solidFill>
              <a:srgbClr val="FFC000"/>
            </a:solidFill>
            <a:miter lim="800000"/>
            <a:headEnd/>
            <a:tailEnd/>
          </a:ln>
        </p:spPr>
        <p:txBody>
          <a:bodyPr wrap="square">
            <a:spAutoFit/>
          </a:bodyPr>
          <a:lstStyle/>
          <a:p>
            <a:pPr algn="ctr">
              <a:spcAft>
                <a:spcPts val="1200"/>
              </a:spcAft>
            </a:pPr>
            <a:r>
              <a:rPr lang="de-DE" sz="2400" b="1" dirty="0">
                <a:solidFill>
                  <a:schemeClr val="bg1"/>
                </a:solidFill>
                <a:latin typeface="Calibri" pitchFamily="34" charset="0"/>
              </a:rPr>
              <a:t>Project </a:t>
            </a:r>
            <a:r>
              <a:rPr lang="de-DE" sz="2400" b="1" dirty="0" smtClean="0">
                <a:solidFill>
                  <a:schemeClr val="bg1"/>
                </a:solidFill>
                <a:latin typeface="Calibri" pitchFamily="34" charset="0"/>
              </a:rPr>
              <a:t>Life-Cycle</a:t>
            </a:r>
            <a:endParaRPr lang="de-DE" sz="2400" b="1" dirty="0">
              <a:solidFill>
                <a:schemeClr val="bg1"/>
              </a:solidFill>
              <a:latin typeface="Calibri" pitchFamily="34" charset="0"/>
            </a:endParaRPr>
          </a:p>
          <a:p>
            <a:pPr algn="ctr"/>
            <a:r>
              <a:rPr lang="de-DE" sz="2000" b="1" dirty="0">
                <a:solidFill>
                  <a:schemeClr val="bg1"/>
                </a:solidFill>
                <a:latin typeface="Calibri" pitchFamily="34" charset="0"/>
              </a:rPr>
              <a:t>Initiation, Planning, </a:t>
            </a:r>
            <a:r>
              <a:rPr lang="de-DE" sz="2000" b="1" dirty="0" smtClean="0">
                <a:solidFill>
                  <a:schemeClr val="bg1"/>
                </a:solidFill>
                <a:latin typeface="Calibri" pitchFamily="34" charset="0"/>
              </a:rPr>
              <a:t>Execution and </a:t>
            </a:r>
            <a:r>
              <a:rPr lang="de-DE" sz="2000" b="1" dirty="0">
                <a:solidFill>
                  <a:schemeClr val="bg1"/>
                </a:solidFill>
                <a:latin typeface="Calibri" pitchFamily="34" charset="0"/>
              </a:rPr>
              <a:t>Closure of the Project</a:t>
            </a:r>
            <a:endParaRPr lang="en-US" sz="2000" b="1" dirty="0">
              <a:solidFill>
                <a:schemeClr val="bg1"/>
              </a:solidFill>
              <a:latin typeface="Calibri" pitchFamily="34" charset="0"/>
            </a:endParaRPr>
          </a:p>
        </p:txBody>
      </p:sp>
      <p:sp>
        <p:nvSpPr>
          <p:cNvPr id="10" name="Oval 9"/>
          <p:cNvSpPr/>
          <p:nvPr/>
        </p:nvSpPr>
        <p:spPr>
          <a:xfrm>
            <a:off x="7800975" y="1416734"/>
            <a:ext cx="954088" cy="954087"/>
          </a:xfrm>
          <a:prstGeom prst="ellipse">
            <a:avLst/>
          </a:prstGeom>
          <a:solidFill>
            <a:srgbClr val="005800"/>
          </a:solidFill>
          <a:ln>
            <a:solidFill>
              <a:srgbClr val="FF19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dirty="0">
                <a:solidFill>
                  <a:srgbClr val="FFC000"/>
                </a:solidFill>
                <a:latin typeface="Calibri" pitchFamily="34" charset="0"/>
              </a:rPr>
              <a:t>Project Output</a:t>
            </a:r>
            <a:endParaRPr lang="en-US" sz="1200" b="1" dirty="0">
              <a:solidFill>
                <a:srgbClr val="FFC000"/>
              </a:solidFill>
              <a:latin typeface="Calibri" pitchFamily="34" charset="0"/>
            </a:endParaRPr>
          </a:p>
        </p:txBody>
      </p:sp>
      <p:sp>
        <p:nvSpPr>
          <p:cNvPr id="14" name="Oval 13"/>
          <p:cNvSpPr/>
          <p:nvPr/>
        </p:nvSpPr>
        <p:spPr>
          <a:xfrm>
            <a:off x="3953068" y="3710698"/>
            <a:ext cx="1285321" cy="1283751"/>
          </a:xfrm>
          <a:prstGeom prst="ellipse">
            <a:avLst/>
          </a:prstGeom>
          <a:solidFill>
            <a:schemeClr val="accent5">
              <a:lumMod val="50000"/>
            </a:schemeClr>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350" b="1" dirty="0" smtClean="0">
                <a:solidFill>
                  <a:schemeClr val="bg1"/>
                </a:solidFill>
                <a:latin typeface="Calibri" pitchFamily="34" charset="0"/>
              </a:rPr>
              <a:t>Possible Outcomes&amp; Impacts</a:t>
            </a:r>
          </a:p>
          <a:p>
            <a:pPr algn="ctr">
              <a:defRPr/>
            </a:pPr>
            <a:r>
              <a:rPr lang="de-DE" sz="1100" b="1" dirty="0" smtClean="0">
                <a:solidFill>
                  <a:schemeClr val="bg1"/>
                </a:solidFill>
                <a:latin typeface="Calibri" pitchFamily="34" charset="0"/>
              </a:rPr>
              <a:t>(+) and (-)</a:t>
            </a:r>
          </a:p>
        </p:txBody>
      </p:sp>
      <p:sp>
        <p:nvSpPr>
          <p:cNvPr id="16" name="Rectangle 15"/>
          <p:cNvSpPr/>
          <p:nvPr/>
        </p:nvSpPr>
        <p:spPr>
          <a:xfrm>
            <a:off x="2083633" y="3275223"/>
            <a:ext cx="1523040" cy="666750"/>
          </a:xfrm>
          <a:prstGeom prst="rect">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800" b="1" dirty="0">
                <a:solidFill>
                  <a:schemeClr val="tx1"/>
                </a:solidFill>
                <a:latin typeface="Calibri" pitchFamily="34" charset="0"/>
              </a:rPr>
              <a:t>Short-term</a:t>
            </a:r>
            <a:endParaRPr lang="en-US" sz="1800" b="1" dirty="0">
              <a:solidFill>
                <a:schemeClr val="tx1"/>
              </a:solidFill>
              <a:latin typeface="Calibri" pitchFamily="34" charset="0"/>
            </a:endParaRPr>
          </a:p>
        </p:txBody>
      </p:sp>
      <p:sp>
        <p:nvSpPr>
          <p:cNvPr id="17" name="Rectangle 16"/>
          <p:cNvSpPr/>
          <p:nvPr/>
        </p:nvSpPr>
        <p:spPr>
          <a:xfrm>
            <a:off x="2083633" y="4016524"/>
            <a:ext cx="1523040" cy="668338"/>
          </a:xfrm>
          <a:prstGeom prst="rect">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800" b="1" dirty="0">
                <a:solidFill>
                  <a:schemeClr val="tx1"/>
                </a:solidFill>
                <a:latin typeface="Calibri" pitchFamily="34" charset="0"/>
              </a:rPr>
              <a:t>Medium-term</a:t>
            </a:r>
            <a:endParaRPr lang="en-US" sz="1800" b="1" dirty="0">
              <a:solidFill>
                <a:schemeClr val="tx1"/>
              </a:solidFill>
              <a:latin typeface="Calibri" pitchFamily="34" charset="0"/>
            </a:endParaRPr>
          </a:p>
        </p:txBody>
      </p:sp>
      <p:sp>
        <p:nvSpPr>
          <p:cNvPr id="18" name="Rectangle 17"/>
          <p:cNvSpPr/>
          <p:nvPr/>
        </p:nvSpPr>
        <p:spPr>
          <a:xfrm>
            <a:off x="2083633" y="4759413"/>
            <a:ext cx="1523040" cy="668337"/>
          </a:xfrm>
          <a:prstGeom prst="rect">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800" b="1" dirty="0">
                <a:solidFill>
                  <a:schemeClr val="tx1"/>
                </a:solidFill>
                <a:latin typeface="Calibri" pitchFamily="34" charset="0"/>
              </a:rPr>
              <a:t>Long-term</a:t>
            </a:r>
            <a:endParaRPr lang="en-US" sz="1800" b="1" dirty="0">
              <a:solidFill>
                <a:schemeClr val="tx1"/>
              </a:solidFill>
              <a:latin typeface="Calibri" pitchFamily="34" charset="0"/>
            </a:endParaRPr>
          </a:p>
        </p:txBody>
      </p:sp>
      <p:cxnSp>
        <p:nvCxnSpPr>
          <p:cNvPr id="20" name="Elbow Connector 19"/>
          <p:cNvCxnSpPr>
            <a:stCxn id="10" idx="4"/>
            <a:endCxn id="14" idx="0"/>
          </p:cNvCxnSpPr>
          <p:nvPr/>
        </p:nvCxnSpPr>
        <p:spPr>
          <a:xfrm rot="5400000">
            <a:off x="5766936" y="1199614"/>
            <a:ext cx="1339877" cy="3682290"/>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5574288" y="3246648"/>
            <a:ext cx="3165475" cy="928687"/>
          </a:xfrm>
          <a:prstGeom prst="roundRect">
            <a:avLst/>
          </a:prstGeom>
          <a:solidFill>
            <a:srgbClr val="FFE79B"/>
          </a:solidFill>
          <a:ln w="38100">
            <a:solidFill>
              <a:srgbClr val="A2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chemeClr val="tx1"/>
                </a:solidFill>
                <a:latin typeface="Calibri" pitchFamily="34" charset="0"/>
              </a:rPr>
              <a:t>ECONOMIC/FINANCIAL</a:t>
            </a:r>
            <a:endParaRPr lang="de-DE" sz="1600" dirty="0" smtClean="0">
              <a:solidFill>
                <a:schemeClr val="tx1"/>
              </a:solidFill>
              <a:latin typeface="Calibri" pitchFamily="34" charset="0"/>
            </a:endParaRPr>
          </a:p>
          <a:p>
            <a:pPr algn="ctr">
              <a:defRPr/>
            </a:pPr>
            <a:r>
              <a:rPr lang="de-DE" sz="1200" dirty="0" smtClean="0">
                <a:solidFill>
                  <a:schemeClr val="tx1"/>
                </a:solidFill>
                <a:latin typeface="Calibri" pitchFamily="34" charset="0"/>
              </a:rPr>
              <a:t>Investment</a:t>
            </a:r>
            <a:r>
              <a:rPr lang="de-DE" sz="1200" dirty="0">
                <a:solidFill>
                  <a:schemeClr val="tx1"/>
                </a:solidFill>
                <a:latin typeface="Calibri" pitchFamily="34" charset="0"/>
              </a:rPr>
              <a:t>, </a:t>
            </a:r>
            <a:r>
              <a:rPr lang="de-DE" sz="1200" dirty="0" smtClean="0">
                <a:solidFill>
                  <a:schemeClr val="tx1"/>
                </a:solidFill>
                <a:latin typeface="Calibri" pitchFamily="34" charset="0"/>
              </a:rPr>
              <a:t>trade, local businesses and the economy, </a:t>
            </a:r>
            <a:r>
              <a:rPr lang="de-DE" sz="1200" dirty="0">
                <a:solidFill>
                  <a:schemeClr val="tx1"/>
                </a:solidFill>
                <a:latin typeface="Calibri" pitchFamily="34" charset="0"/>
              </a:rPr>
              <a:t>tourism, </a:t>
            </a:r>
            <a:r>
              <a:rPr lang="de-DE" sz="1200" dirty="0" smtClean="0">
                <a:solidFill>
                  <a:schemeClr val="tx1"/>
                </a:solidFill>
                <a:latin typeface="Calibri" pitchFamily="34" charset="0"/>
              </a:rPr>
              <a:t>employment</a:t>
            </a:r>
            <a:r>
              <a:rPr lang="de-DE" sz="1200" dirty="0">
                <a:solidFill>
                  <a:schemeClr val="tx1"/>
                </a:solidFill>
                <a:latin typeface="Calibri" pitchFamily="34" charset="0"/>
              </a:rPr>
              <a:t>, </a:t>
            </a:r>
            <a:r>
              <a:rPr lang="de-DE" sz="1200" dirty="0" smtClean="0">
                <a:solidFill>
                  <a:schemeClr val="tx1"/>
                </a:solidFill>
                <a:latin typeface="Calibri" pitchFamily="34" charset="0"/>
              </a:rPr>
              <a:t>inflation, taxes, wealth accumulation and distribution</a:t>
            </a:r>
            <a:endParaRPr lang="en-US" sz="1400" dirty="0">
              <a:solidFill>
                <a:schemeClr val="tx1"/>
              </a:solidFill>
              <a:latin typeface="Calibri" pitchFamily="34" charset="0"/>
            </a:endParaRPr>
          </a:p>
        </p:txBody>
      </p:sp>
      <p:sp>
        <p:nvSpPr>
          <p:cNvPr id="23" name="Rounded Rectangle 22"/>
          <p:cNvSpPr/>
          <p:nvPr/>
        </p:nvSpPr>
        <p:spPr>
          <a:xfrm>
            <a:off x="5574288" y="4297573"/>
            <a:ext cx="3165475" cy="930275"/>
          </a:xfrm>
          <a:prstGeom prst="roundRect">
            <a:avLst/>
          </a:prstGeom>
          <a:solidFill>
            <a:srgbClr val="FFE79B"/>
          </a:solidFill>
          <a:ln w="38100">
            <a:solidFill>
              <a:srgbClr val="A2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chemeClr val="tx1"/>
                </a:solidFill>
                <a:latin typeface="Calibri" pitchFamily="34" charset="0"/>
              </a:rPr>
              <a:t>SOCIAL</a:t>
            </a:r>
            <a:endParaRPr lang="de-DE" dirty="0" smtClean="0">
              <a:solidFill>
                <a:schemeClr val="tx1"/>
              </a:solidFill>
              <a:latin typeface="Calibri" pitchFamily="34" charset="0"/>
            </a:endParaRPr>
          </a:p>
          <a:p>
            <a:pPr algn="ctr">
              <a:defRPr/>
            </a:pPr>
            <a:r>
              <a:rPr lang="de-DE" sz="1200" dirty="0" smtClean="0">
                <a:solidFill>
                  <a:schemeClr val="tx1"/>
                </a:solidFill>
                <a:latin typeface="Calibri" pitchFamily="34" charset="0"/>
              </a:rPr>
              <a:t>Health </a:t>
            </a:r>
            <a:r>
              <a:rPr lang="de-DE" sz="1200" dirty="0">
                <a:solidFill>
                  <a:schemeClr val="tx1"/>
                </a:solidFill>
                <a:latin typeface="Calibri" pitchFamily="34" charset="0"/>
              </a:rPr>
              <a:t>and education, travel, </a:t>
            </a:r>
            <a:r>
              <a:rPr lang="de-DE" sz="1200" dirty="0" smtClean="0">
                <a:solidFill>
                  <a:schemeClr val="tx1"/>
                </a:solidFill>
                <a:latin typeface="Calibri" pitchFamily="34" charset="0"/>
              </a:rPr>
              <a:t>migration, crime</a:t>
            </a:r>
            <a:r>
              <a:rPr lang="de-DE" sz="1200" dirty="0">
                <a:solidFill>
                  <a:schemeClr val="tx1"/>
                </a:solidFill>
                <a:latin typeface="Calibri" pitchFamily="34" charset="0"/>
              </a:rPr>
              <a:t>, </a:t>
            </a:r>
            <a:r>
              <a:rPr lang="de-DE" sz="1200" dirty="0" smtClean="0">
                <a:solidFill>
                  <a:schemeClr val="tx1"/>
                </a:solidFill>
                <a:latin typeface="Calibri" pitchFamily="34" charset="0"/>
              </a:rPr>
              <a:t>social relations, communities</a:t>
            </a:r>
            <a:r>
              <a:rPr lang="de-DE" sz="1200" dirty="0">
                <a:solidFill>
                  <a:schemeClr val="tx1"/>
                </a:solidFill>
                <a:latin typeface="Calibri" pitchFamily="34" charset="0"/>
              </a:rPr>
              <a:t>‘ </a:t>
            </a:r>
            <a:r>
              <a:rPr lang="de-DE" sz="1200" dirty="0" smtClean="0">
                <a:solidFill>
                  <a:schemeClr val="tx1"/>
                </a:solidFill>
                <a:latin typeface="Calibri" pitchFamily="34" charset="0"/>
              </a:rPr>
              <a:t>outlook </a:t>
            </a:r>
            <a:r>
              <a:rPr lang="de-DE" sz="1200" dirty="0">
                <a:solidFill>
                  <a:schemeClr val="tx1"/>
                </a:solidFill>
                <a:latin typeface="Calibri" pitchFamily="34" charset="0"/>
              </a:rPr>
              <a:t>and </a:t>
            </a:r>
            <a:r>
              <a:rPr lang="de-DE" sz="1200" dirty="0" smtClean="0">
                <a:solidFill>
                  <a:schemeClr val="tx1"/>
                </a:solidFill>
                <a:latin typeface="Calibri" pitchFamily="34" charset="0"/>
              </a:rPr>
              <a:t>values, accidents and personal injury   </a:t>
            </a:r>
            <a:endParaRPr lang="en-US" sz="1200" dirty="0">
              <a:solidFill>
                <a:schemeClr val="tx1"/>
              </a:solidFill>
              <a:latin typeface="Calibri" pitchFamily="34" charset="0"/>
            </a:endParaRPr>
          </a:p>
        </p:txBody>
      </p:sp>
      <p:sp>
        <p:nvSpPr>
          <p:cNvPr id="24" name="Rounded Rectangle 23"/>
          <p:cNvSpPr/>
          <p:nvPr/>
        </p:nvSpPr>
        <p:spPr>
          <a:xfrm>
            <a:off x="5574288" y="5350085"/>
            <a:ext cx="3165475" cy="928688"/>
          </a:xfrm>
          <a:prstGeom prst="roundRect">
            <a:avLst/>
          </a:prstGeom>
          <a:solidFill>
            <a:srgbClr val="FFE79B"/>
          </a:solidFill>
          <a:ln w="38100">
            <a:solidFill>
              <a:srgbClr val="A2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dirty="0">
                <a:solidFill>
                  <a:schemeClr val="tx1"/>
                </a:solidFill>
                <a:latin typeface="Calibri" pitchFamily="34" charset="0"/>
              </a:rPr>
              <a:t> </a:t>
            </a:r>
            <a:r>
              <a:rPr lang="de-DE" sz="1600" b="1" dirty="0" smtClean="0">
                <a:solidFill>
                  <a:schemeClr val="tx1"/>
                </a:solidFill>
                <a:latin typeface="Calibri" pitchFamily="34" charset="0"/>
              </a:rPr>
              <a:t>ECOLOGICAL</a:t>
            </a:r>
            <a:r>
              <a:rPr lang="de-DE" sz="1600" dirty="0" smtClean="0">
                <a:solidFill>
                  <a:schemeClr val="tx1"/>
                </a:solidFill>
                <a:latin typeface="Calibri" pitchFamily="34" charset="0"/>
              </a:rPr>
              <a:t> </a:t>
            </a:r>
          </a:p>
          <a:p>
            <a:pPr algn="ctr">
              <a:defRPr/>
            </a:pPr>
            <a:r>
              <a:rPr lang="de-DE" sz="1200" dirty="0" smtClean="0">
                <a:solidFill>
                  <a:schemeClr val="tx1"/>
                </a:solidFill>
                <a:latin typeface="Calibri" pitchFamily="34" charset="0"/>
              </a:rPr>
              <a:t>Fauna </a:t>
            </a:r>
            <a:r>
              <a:rPr lang="de-DE" sz="1200" dirty="0">
                <a:solidFill>
                  <a:schemeClr val="tx1"/>
                </a:solidFill>
                <a:latin typeface="Calibri" pitchFamily="34" charset="0"/>
              </a:rPr>
              <a:t>and </a:t>
            </a:r>
            <a:r>
              <a:rPr lang="de-DE" sz="1200" dirty="0" smtClean="0">
                <a:solidFill>
                  <a:schemeClr val="tx1"/>
                </a:solidFill>
                <a:latin typeface="Calibri" pitchFamily="34" charset="0"/>
              </a:rPr>
              <a:t>flora along the route, pollution (land, air, water, noise), waste accumulation, processing </a:t>
            </a:r>
            <a:r>
              <a:rPr lang="de-DE" sz="1200" dirty="0">
                <a:solidFill>
                  <a:schemeClr val="tx1"/>
                </a:solidFill>
                <a:latin typeface="Calibri" pitchFamily="34" charset="0"/>
              </a:rPr>
              <a:t>and disposal </a:t>
            </a:r>
            <a:endParaRPr lang="en-US" sz="1200" dirty="0">
              <a:solidFill>
                <a:schemeClr val="tx1"/>
              </a:solidFill>
              <a:latin typeface="Calibri" pitchFamily="34" charset="0"/>
            </a:endParaRPr>
          </a:p>
        </p:txBody>
      </p:sp>
      <p:sp>
        <p:nvSpPr>
          <p:cNvPr id="3088" name="TextBox 24"/>
          <p:cNvSpPr txBox="1">
            <a:spLocks noChangeArrowheads="1"/>
          </p:cNvSpPr>
          <p:nvPr/>
        </p:nvSpPr>
        <p:spPr bwMode="auto">
          <a:xfrm>
            <a:off x="369760" y="5523123"/>
            <a:ext cx="4673600" cy="738664"/>
          </a:xfrm>
          <a:prstGeom prst="rect">
            <a:avLst/>
          </a:prstGeom>
          <a:noFill/>
          <a:ln w="9525">
            <a:solidFill>
              <a:srgbClr val="FFC000"/>
            </a:solidFill>
            <a:miter lim="800000"/>
            <a:headEnd/>
            <a:tailEnd/>
          </a:ln>
        </p:spPr>
        <p:txBody>
          <a:bodyPr>
            <a:spAutoFit/>
          </a:bodyPr>
          <a:lstStyle/>
          <a:p>
            <a:r>
              <a:rPr lang="de-DE" sz="1400" b="1" u="sng" dirty="0" smtClean="0">
                <a:solidFill>
                  <a:schemeClr val="bg1"/>
                </a:solidFill>
                <a:latin typeface="Calibri" pitchFamily="34" charset="0"/>
              </a:rPr>
              <a:t>Modification Projects</a:t>
            </a:r>
            <a:r>
              <a:rPr lang="de-DE" sz="1400" b="1" dirty="0">
                <a:solidFill>
                  <a:schemeClr val="bg1"/>
                </a:solidFill>
                <a:latin typeface="Calibri" pitchFamily="34" charset="0"/>
              </a:rPr>
              <a:t>: Highway extension, </a:t>
            </a:r>
            <a:r>
              <a:rPr lang="de-DE" sz="1400" b="1" dirty="0" smtClean="0">
                <a:solidFill>
                  <a:schemeClr val="bg1"/>
                </a:solidFill>
                <a:latin typeface="Calibri" pitchFamily="34" charset="0"/>
              </a:rPr>
              <a:t>widening and re-carpeting</a:t>
            </a:r>
            <a:r>
              <a:rPr lang="de-DE" sz="1400" b="1" dirty="0">
                <a:solidFill>
                  <a:schemeClr val="bg1"/>
                </a:solidFill>
                <a:latin typeface="Calibri" pitchFamily="34" charset="0"/>
              </a:rPr>
              <a:t>, </a:t>
            </a:r>
            <a:r>
              <a:rPr lang="de-DE" sz="1400" b="1" dirty="0" smtClean="0">
                <a:solidFill>
                  <a:schemeClr val="bg1"/>
                </a:solidFill>
                <a:latin typeface="Calibri" pitchFamily="34" charset="0"/>
              </a:rPr>
              <a:t>constructions of bridges, exit </a:t>
            </a:r>
            <a:r>
              <a:rPr lang="de-DE" sz="1400" b="1" dirty="0">
                <a:solidFill>
                  <a:schemeClr val="bg1"/>
                </a:solidFill>
                <a:latin typeface="Calibri" pitchFamily="34" charset="0"/>
              </a:rPr>
              <a:t>and </a:t>
            </a:r>
            <a:r>
              <a:rPr lang="de-DE" sz="1400" b="1" dirty="0" smtClean="0">
                <a:solidFill>
                  <a:schemeClr val="bg1"/>
                </a:solidFill>
                <a:latin typeface="Calibri" pitchFamily="34" charset="0"/>
              </a:rPr>
              <a:t>entrance ramps</a:t>
            </a:r>
            <a:r>
              <a:rPr lang="de-DE" sz="1400" b="1" dirty="0">
                <a:solidFill>
                  <a:schemeClr val="bg1"/>
                </a:solidFill>
                <a:latin typeface="Calibri" pitchFamily="34" charset="0"/>
              </a:rPr>
              <a:t>, petrol stations and rest stops etc. </a:t>
            </a:r>
            <a:endParaRPr lang="en-US" sz="1400" b="1" dirty="0">
              <a:solidFill>
                <a:schemeClr val="bg1"/>
              </a:solidFill>
              <a:latin typeface="Calibri" pitchFamily="34" charset="0"/>
            </a:endParaRPr>
          </a:p>
        </p:txBody>
      </p:sp>
      <p:cxnSp>
        <p:nvCxnSpPr>
          <p:cNvPr id="28" name="Elbow Connector 27"/>
          <p:cNvCxnSpPr>
            <a:stCxn id="14" idx="6"/>
            <a:endCxn id="21" idx="1"/>
          </p:cNvCxnSpPr>
          <p:nvPr/>
        </p:nvCxnSpPr>
        <p:spPr>
          <a:xfrm flipV="1">
            <a:off x="5238389" y="3710992"/>
            <a:ext cx="335899" cy="641582"/>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14" idx="6"/>
            <a:endCxn id="23" idx="1"/>
          </p:cNvCxnSpPr>
          <p:nvPr/>
        </p:nvCxnSpPr>
        <p:spPr>
          <a:xfrm>
            <a:off x="5238389" y="4352574"/>
            <a:ext cx="335899" cy="410137"/>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14" idx="6"/>
            <a:endCxn id="24" idx="1"/>
          </p:cNvCxnSpPr>
          <p:nvPr/>
        </p:nvCxnSpPr>
        <p:spPr>
          <a:xfrm>
            <a:off x="5238389" y="4352574"/>
            <a:ext cx="335899" cy="1461855"/>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16" idx="3"/>
            <a:endCxn id="14" idx="2"/>
          </p:cNvCxnSpPr>
          <p:nvPr/>
        </p:nvCxnSpPr>
        <p:spPr>
          <a:xfrm>
            <a:off x="3606673" y="3608598"/>
            <a:ext cx="346395" cy="743976"/>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0" name="Elbow Connector 39"/>
          <p:cNvCxnSpPr>
            <a:stCxn id="17" idx="3"/>
            <a:endCxn id="14" idx="2"/>
          </p:cNvCxnSpPr>
          <p:nvPr/>
        </p:nvCxnSpPr>
        <p:spPr>
          <a:xfrm>
            <a:off x="3606673" y="4350693"/>
            <a:ext cx="346395" cy="1881"/>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18" idx="3"/>
            <a:endCxn id="14" idx="2"/>
          </p:cNvCxnSpPr>
          <p:nvPr/>
        </p:nvCxnSpPr>
        <p:spPr>
          <a:xfrm flipV="1">
            <a:off x="3606673" y="4352574"/>
            <a:ext cx="346395" cy="741008"/>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pic>
        <p:nvPicPr>
          <p:cNvPr id="3095" name="Picture 44" descr="motorway.gif"/>
          <p:cNvPicPr>
            <a:picLocks noChangeAspect="1"/>
          </p:cNvPicPr>
          <p:nvPr/>
        </p:nvPicPr>
        <p:blipFill>
          <a:blip r:embed="rId3" cstate="print"/>
          <a:srcRect/>
          <a:stretch>
            <a:fillRect/>
          </a:stretch>
        </p:blipFill>
        <p:spPr bwMode="auto">
          <a:xfrm>
            <a:off x="384048" y="3272049"/>
            <a:ext cx="1293876" cy="1379632"/>
          </a:xfrm>
          <a:prstGeom prst="rect">
            <a:avLst/>
          </a:prstGeom>
          <a:noFill/>
          <a:ln w="9525">
            <a:noFill/>
            <a:miter lim="800000"/>
            <a:headEnd/>
            <a:tailEnd/>
          </a:ln>
        </p:spPr>
      </p:pic>
      <p:pic>
        <p:nvPicPr>
          <p:cNvPr id="3096" name="Picture 45" descr="bulldozer.gif"/>
          <p:cNvPicPr>
            <a:picLocks noChangeAspect="1"/>
          </p:cNvPicPr>
          <p:nvPr/>
        </p:nvPicPr>
        <p:blipFill>
          <a:blip r:embed="rId4" cstate="print"/>
          <a:srcRect/>
          <a:stretch>
            <a:fillRect/>
          </a:stretch>
        </p:blipFill>
        <p:spPr bwMode="auto">
          <a:xfrm>
            <a:off x="2579655" y="1125613"/>
            <a:ext cx="1808405" cy="1537074"/>
          </a:xfrm>
          <a:prstGeom prst="rect">
            <a:avLst/>
          </a:prstGeom>
          <a:noFill/>
          <a:ln w="9525">
            <a:noFill/>
            <a:miter lim="800000"/>
            <a:headEnd/>
            <a:tailEnd/>
          </a:ln>
        </p:spPr>
      </p:pic>
      <p:sp>
        <p:nvSpPr>
          <p:cNvPr id="3097" name="TextBox 50"/>
          <p:cNvSpPr txBox="1">
            <a:spLocks noChangeArrowheads="1"/>
          </p:cNvSpPr>
          <p:nvPr/>
        </p:nvSpPr>
        <p:spPr bwMode="auto">
          <a:xfrm>
            <a:off x="384048" y="4690538"/>
            <a:ext cx="1307592" cy="738664"/>
          </a:xfrm>
          <a:prstGeom prst="rect">
            <a:avLst/>
          </a:prstGeom>
          <a:noFill/>
          <a:ln w="9525">
            <a:solidFill>
              <a:schemeClr val="bg1"/>
            </a:solidFill>
            <a:miter lim="800000"/>
            <a:headEnd/>
            <a:tailEnd/>
          </a:ln>
        </p:spPr>
        <p:txBody>
          <a:bodyPr wrap="square">
            <a:spAutoFit/>
          </a:bodyPr>
          <a:lstStyle/>
          <a:p>
            <a:r>
              <a:rPr lang="de-DE" sz="1400" b="1" u="sng" dirty="0">
                <a:solidFill>
                  <a:schemeClr val="bg1"/>
                </a:solidFill>
                <a:latin typeface="Calibri" pitchFamily="34" charset="0"/>
              </a:rPr>
              <a:t>Not Projects</a:t>
            </a:r>
            <a:r>
              <a:rPr lang="de-DE" sz="1400" b="1" dirty="0">
                <a:solidFill>
                  <a:schemeClr val="bg1"/>
                </a:solidFill>
                <a:latin typeface="Calibri" pitchFamily="34" charset="0"/>
              </a:rPr>
              <a:t>: Routine </a:t>
            </a:r>
            <a:r>
              <a:rPr lang="de-DE" sz="1400" b="1" dirty="0" smtClean="0">
                <a:solidFill>
                  <a:schemeClr val="bg1"/>
                </a:solidFill>
                <a:latin typeface="Calibri" pitchFamily="34" charset="0"/>
              </a:rPr>
              <a:t>main-tenance/repair</a:t>
            </a:r>
            <a:endParaRPr lang="en-US" sz="1400" b="1" dirty="0">
              <a:solidFill>
                <a:schemeClr val="bg1"/>
              </a:solidFill>
              <a:latin typeface="Calibri" pitchFamily="34" charset="0"/>
            </a:endParaRPr>
          </a:p>
        </p:txBody>
      </p:sp>
      <p:cxnSp>
        <p:nvCxnSpPr>
          <p:cNvPr id="27" name="Shape 26"/>
          <p:cNvCxnSpPr>
            <a:stCxn id="10" idx="4"/>
            <a:endCxn id="3095" idx="1"/>
          </p:cNvCxnSpPr>
          <p:nvPr/>
        </p:nvCxnSpPr>
        <p:spPr>
          <a:xfrm rot="5400000">
            <a:off x="3535512" y="-780642"/>
            <a:ext cx="1591044" cy="7893971"/>
          </a:xfrm>
          <a:prstGeom prst="bentConnector4">
            <a:avLst>
              <a:gd name="adj1" fmla="val 28322"/>
              <a:gd name="adj2" fmla="val 102896"/>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3077" idx="3"/>
            <a:endCxn id="10" idx="2"/>
          </p:cNvCxnSpPr>
          <p:nvPr/>
        </p:nvCxnSpPr>
        <p:spPr>
          <a:xfrm flipV="1">
            <a:off x="7300913" y="1893778"/>
            <a:ext cx="500062" cy="189"/>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3095" idx="3"/>
            <a:endCxn id="16" idx="1"/>
          </p:cNvCxnSpPr>
          <p:nvPr/>
        </p:nvCxnSpPr>
        <p:spPr>
          <a:xfrm flipV="1">
            <a:off x="1677924" y="3608598"/>
            <a:ext cx="405709" cy="353267"/>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9" name="Elbow Connector 38"/>
          <p:cNvCxnSpPr>
            <a:stCxn id="3095" idx="3"/>
            <a:endCxn id="17" idx="1"/>
          </p:cNvCxnSpPr>
          <p:nvPr/>
        </p:nvCxnSpPr>
        <p:spPr>
          <a:xfrm>
            <a:off x="1677924" y="3961865"/>
            <a:ext cx="405709" cy="388828"/>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3095" idx="3"/>
            <a:endCxn id="18" idx="1"/>
          </p:cNvCxnSpPr>
          <p:nvPr/>
        </p:nvCxnSpPr>
        <p:spPr>
          <a:xfrm>
            <a:off x="1677924" y="3961865"/>
            <a:ext cx="405709" cy="1131717"/>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pic>
        <p:nvPicPr>
          <p:cNvPr id="33" name="Picture 32" descr="Road Construction.jpg"/>
          <p:cNvPicPr>
            <a:picLocks noChangeAspect="1"/>
          </p:cNvPicPr>
          <p:nvPr/>
        </p:nvPicPr>
        <p:blipFill>
          <a:blip r:embed="rId5" cstate="print"/>
          <a:stretch>
            <a:fillRect/>
          </a:stretch>
        </p:blipFill>
        <p:spPr>
          <a:xfrm>
            <a:off x="399408" y="1601345"/>
            <a:ext cx="1691103" cy="1061341"/>
          </a:xfrm>
          <a:prstGeom prst="rect">
            <a:avLst/>
          </a:prstGeom>
        </p:spPr>
      </p:pic>
      <p:sp>
        <p:nvSpPr>
          <p:cNvPr id="34" name="TextBox 33"/>
          <p:cNvSpPr txBox="1"/>
          <p:nvPr/>
        </p:nvSpPr>
        <p:spPr>
          <a:xfrm rot="5400000">
            <a:off x="7440102" y="4543791"/>
            <a:ext cx="3002973" cy="461665"/>
          </a:xfrm>
          <a:prstGeom prst="rect">
            <a:avLst/>
          </a:prstGeom>
          <a:noFill/>
        </p:spPr>
        <p:txBody>
          <a:bodyPr wrap="square" rtlCol="0">
            <a:spAutoFit/>
          </a:bodyPr>
          <a:lstStyle/>
          <a:p>
            <a:pPr algn="ctr"/>
            <a:r>
              <a:rPr lang="en-US" sz="2400" b="1" dirty="0" smtClean="0">
                <a:solidFill>
                  <a:schemeClr val="bg1"/>
                </a:solidFill>
                <a:latin typeface="Calibri" pitchFamily="34" charset="0"/>
              </a:rPr>
              <a:t>Selected Fields</a:t>
            </a:r>
            <a:endParaRPr lang="en-US" sz="2400"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3200" dirty="0" smtClean="0"/>
              <a:t>Class </a:t>
            </a:r>
            <a:r>
              <a:rPr lang="de-DE" sz="3200" dirty="0" smtClean="0"/>
              <a:t>Excercise</a:t>
            </a:r>
            <a:endParaRPr lang="en-US" sz="3200" dirty="0"/>
          </a:p>
        </p:txBody>
      </p:sp>
      <p:pic>
        <p:nvPicPr>
          <p:cNvPr id="3" name="Picture 2" descr="dam_reservoir.gif"/>
          <p:cNvPicPr>
            <a:picLocks noChangeAspect="1"/>
          </p:cNvPicPr>
          <p:nvPr/>
        </p:nvPicPr>
        <p:blipFill>
          <a:blip r:embed="rId3" cstate="print"/>
          <a:stretch>
            <a:fillRect/>
          </a:stretch>
        </p:blipFill>
        <p:spPr>
          <a:xfrm>
            <a:off x="465014" y="2287003"/>
            <a:ext cx="2971800" cy="2476500"/>
          </a:xfrm>
          <a:prstGeom prst="rect">
            <a:avLst/>
          </a:prstGeom>
        </p:spPr>
      </p:pic>
      <p:sp>
        <p:nvSpPr>
          <p:cNvPr id="4" name="TextBox 3"/>
          <p:cNvSpPr txBox="1"/>
          <p:nvPr/>
        </p:nvSpPr>
        <p:spPr>
          <a:xfrm>
            <a:off x="3721767" y="1137800"/>
            <a:ext cx="5297105" cy="4585871"/>
          </a:xfrm>
          <a:prstGeom prst="rect">
            <a:avLst/>
          </a:prstGeom>
          <a:noFill/>
        </p:spPr>
        <p:txBody>
          <a:bodyPr wrap="square" rtlCol="0">
            <a:spAutoFit/>
          </a:bodyPr>
          <a:lstStyle/>
          <a:p>
            <a:r>
              <a:rPr lang="de-DE" sz="2800" b="1" dirty="0" smtClean="0">
                <a:solidFill>
                  <a:schemeClr val="bg1"/>
                </a:solidFill>
                <a:latin typeface="Calibri" pitchFamily="34" charset="0"/>
              </a:rPr>
              <a:t>Government X wants to construct a large, multi-purpose dam. </a:t>
            </a:r>
          </a:p>
          <a:p>
            <a:pPr>
              <a:spcBef>
                <a:spcPts val="2400"/>
              </a:spcBef>
              <a:spcAft>
                <a:spcPts val="0"/>
              </a:spcAft>
            </a:pPr>
            <a:r>
              <a:rPr lang="de-DE" sz="2800" b="1" dirty="0" smtClean="0">
                <a:solidFill>
                  <a:schemeClr val="bg1"/>
                </a:solidFill>
                <a:latin typeface="Calibri" pitchFamily="34" charset="0"/>
              </a:rPr>
              <a:t>Use two sheets of paper. On one sheet list the </a:t>
            </a:r>
            <a:r>
              <a:rPr lang="de-DE" sz="2800" b="1" dirty="0" smtClean="0">
                <a:solidFill>
                  <a:schemeClr val="bg1"/>
                </a:solidFill>
                <a:latin typeface="Calibri" pitchFamily="34" charset="0"/>
              </a:rPr>
              <a:t>possible positive project </a:t>
            </a:r>
            <a:r>
              <a:rPr lang="de-DE" sz="2800" b="1" dirty="0" smtClean="0">
                <a:solidFill>
                  <a:schemeClr val="bg1"/>
                </a:solidFill>
                <a:latin typeface="Calibri" pitchFamily="34" charset="0"/>
              </a:rPr>
              <a:t>outcomes/impacts and on the other sheet list the possible </a:t>
            </a:r>
            <a:r>
              <a:rPr lang="de-DE" sz="2800" b="1" dirty="0" smtClean="0">
                <a:solidFill>
                  <a:schemeClr val="bg1"/>
                </a:solidFill>
                <a:latin typeface="Calibri" pitchFamily="34" charset="0"/>
              </a:rPr>
              <a:t>negative </a:t>
            </a:r>
            <a:r>
              <a:rPr lang="de-DE" sz="2800" b="1" dirty="0" smtClean="0">
                <a:solidFill>
                  <a:schemeClr val="bg1"/>
                </a:solidFill>
                <a:latin typeface="Calibri" pitchFamily="34" charset="0"/>
              </a:rPr>
              <a:t>outcomes/impacts.</a:t>
            </a:r>
          </a:p>
          <a:p>
            <a:pPr>
              <a:spcBef>
                <a:spcPts val="2400"/>
              </a:spcBef>
              <a:spcAft>
                <a:spcPts val="0"/>
              </a:spcAft>
            </a:pPr>
            <a:r>
              <a:rPr lang="de-DE" sz="2800" b="1" dirty="0" smtClean="0">
                <a:solidFill>
                  <a:schemeClr val="bg1"/>
                </a:solidFill>
                <a:latin typeface="Calibri" pitchFamily="34" charset="0"/>
              </a:rPr>
              <a:t>Discuss </a:t>
            </a:r>
            <a:r>
              <a:rPr lang="de-DE" sz="2800" b="1" dirty="0" smtClean="0">
                <a:solidFill>
                  <a:schemeClr val="bg1"/>
                </a:solidFill>
                <a:latin typeface="Calibri" pitchFamily="34" charset="0"/>
              </a:rPr>
              <a:t>each entry from a </a:t>
            </a:r>
            <a:r>
              <a:rPr lang="de-DE" sz="2800" b="1" dirty="0" smtClean="0">
                <a:solidFill>
                  <a:schemeClr val="bg1"/>
                </a:solidFill>
                <a:latin typeface="Calibri" pitchFamily="34" charset="0"/>
              </a:rPr>
              <a:t>stake-holder </a:t>
            </a:r>
            <a:r>
              <a:rPr lang="de-DE" sz="2800" b="1" dirty="0" smtClean="0">
                <a:solidFill>
                  <a:schemeClr val="bg1"/>
                </a:solidFill>
                <a:latin typeface="Calibri" pitchFamily="34" charset="0"/>
              </a:rPr>
              <a:t>perspective.</a:t>
            </a:r>
            <a:endParaRPr lang="en-US" sz="2800"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Large, Multi-Purpose Dam</a:t>
            </a:r>
            <a:br>
              <a:rPr lang="de-DE" sz="2400" dirty="0" smtClean="0"/>
            </a:br>
            <a:r>
              <a:rPr lang="de-DE" sz="2000" dirty="0" smtClean="0"/>
              <a:t>(Possible Positive Outcomes/Impacts)</a:t>
            </a:r>
            <a:endParaRPr lang="en-US" sz="2400" dirty="0"/>
          </a:p>
        </p:txBody>
      </p:sp>
      <p:sp>
        <p:nvSpPr>
          <p:cNvPr id="3" name="Content Placeholder 2"/>
          <p:cNvSpPr>
            <a:spLocks noGrp="1"/>
          </p:cNvSpPr>
          <p:nvPr>
            <p:ph idx="1"/>
          </p:nvPr>
        </p:nvSpPr>
        <p:spPr>
          <a:xfrm>
            <a:off x="3866146" y="1106739"/>
            <a:ext cx="5017971" cy="4997449"/>
          </a:xfrm>
        </p:spPr>
        <p:txBody>
          <a:bodyPr/>
          <a:lstStyle/>
          <a:p>
            <a:pPr>
              <a:lnSpc>
                <a:spcPts val="2600"/>
              </a:lnSpc>
              <a:buClr>
                <a:srgbClr val="FFC000"/>
              </a:buClr>
              <a:buFont typeface="Wingdings" pitchFamily="2" charset="2"/>
              <a:buChar char="§"/>
            </a:pPr>
            <a:r>
              <a:rPr lang="de-DE" sz="2100" b="1" dirty="0" smtClean="0">
                <a:solidFill>
                  <a:schemeClr val="bg1"/>
                </a:solidFill>
                <a:latin typeface="Calibri" pitchFamily="34" charset="0"/>
              </a:rPr>
              <a:t>Provision of Water for Agriculture, Industries and Domestic Consumption</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Flood Mitigation </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Electricity Generation</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Improved Inland Navigation</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Opportunities for Contractors, Vendors, Project Employees and Labourers etc. over the Dam‘s Project and Operational Life-Cycle</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Institutional Capacity-Building &amp; Acquired Technical and Managerial Expertise and Experience </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Information and Knowledge Genera-tion Useful for Future Dam Projects</a:t>
            </a:r>
          </a:p>
        </p:txBody>
      </p:sp>
      <p:pic>
        <p:nvPicPr>
          <p:cNvPr id="4" name="Picture 3" descr="Three Gorges Dam.jpg"/>
          <p:cNvPicPr>
            <a:picLocks noChangeAspect="1"/>
          </p:cNvPicPr>
          <p:nvPr/>
        </p:nvPicPr>
        <p:blipFill>
          <a:blip r:embed="rId3" cstate="print"/>
          <a:stretch>
            <a:fillRect/>
          </a:stretch>
        </p:blipFill>
        <p:spPr>
          <a:xfrm rot="5400000">
            <a:off x="-464456" y="1823616"/>
            <a:ext cx="4831742" cy="3635886"/>
          </a:xfrm>
          <a:prstGeom prst="rect">
            <a:avLst/>
          </a:prstGeom>
          <a:noFill/>
          <a:ln>
            <a:noFill/>
          </a:ln>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Large, Multi-Purpose Dam</a:t>
            </a:r>
            <a:br>
              <a:rPr lang="de-DE" sz="2400" dirty="0" smtClean="0"/>
            </a:br>
            <a:r>
              <a:rPr lang="de-DE" sz="2000" dirty="0" smtClean="0"/>
              <a:t>(Possible Positive Outcomes/Impacts)</a:t>
            </a:r>
            <a:endParaRPr lang="en-US" sz="2400" dirty="0"/>
          </a:p>
        </p:txBody>
      </p:sp>
      <p:sp>
        <p:nvSpPr>
          <p:cNvPr id="3" name="Content Placeholder 2"/>
          <p:cNvSpPr>
            <a:spLocks noGrp="1"/>
          </p:cNvSpPr>
          <p:nvPr>
            <p:ph idx="1"/>
          </p:nvPr>
        </p:nvSpPr>
        <p:spPr>
          <a:xfrm>
            <a:off x="3866146" y="1106739"/>
            <a:ext cx="4819067" cy="4997449"/>
          </a:xfrm>
        </p:spPr>
        <p:txBody>
          <a:bodyPr/>
          <a:lstStyle/>
          <a:p>
            <a:pPr>
              <a:lnSpc>
                <a:spcPts val="2700"/>
              </a:lnSpc>
              <a:buClr>
                <a:srgbClr val="FFC000"/>
              </a:buClr>
              <a:buFont typeface="Wingdings" pitchFamily="2" charset="2"/>
              <a:buChar char="§"/>
            </a:pPr>
            <a:r>
              <a:rPr lang="de-DE" sz="2100" b="1" dirty="0" smtClean="0">
                <a:solidFill>
                  <a:schemeClr val="bg1"/>
                </a:solidFill>
                <a:latin typeface="Calibri" pitchFamily="34" charset="0"/>
              </a:rPr>
              <a:t>New Income-Generating Opportunities (e.g. in Fisheries, Agro-based Industr.)</a:t>
            </a:r>
            <a:endParaRPr lang="en-US" sz="2100" b="1" dirty="0" smtClean="0">
              <a:solidFill>
                <a:schemeClr val="bg1"/>
              </a:solidFill>
              <a:latin typeface="Calibri" pitchFamily="34" charset="0"/>
            </a:endParaRPr>
          </a:p>
          <a:p>
            <a:pPr>
              <a:lnSpc>
                <a:spcPts val="2700"/>
              </a:lnSpc>
              <a:buClr>
                <a:srgbClr val="FFC000"/>
              </a:buClr>
              <a:buFont typeface="Wingdings" pitchFamily="2" charset="2"/>
              <a:buChar char="§"/>
            </a:pPr>
            <a:r>
              <a:rPr lang="de-DE" sz="2100" b="1" dirty="0" smtClean="0">
                <a:solidFill>
                  <a:schemeClr val="bg1"/>
                </a:solidFill>
                <a:latin typeface="Calibri" pitchFamily="34" charset="0"/>
              </a:rPr>
              <a:t>Tourism and Recreational Activities (e.g. Boating, Hiking, Swimming &amp; Scuba-Diving, Camping, Picknicking)</a:t>
            </a:r>
          </a:p>
          <a:p>
            <a:pPr>
              <a:lnSpc>
                <a:spcPts val="2700"/>
              </a:lnSpc>
              <a:buClr>
                <a:srgbClr val="FFC000"/>
              </a:buClr>
              <a:buFont typeface="Wingdings" pitchFamily="2" charset="2"/>
              <a:buChar char="§"/>
            </a:pPr>
            <a:r>
              <a:rPr lang="de-DE" sz="2100" b="1" dirty="0" smtClean="0">
                <a:solidFill>
                  <a:schemeClr val="bg1"/>
                </a:solidFill>
                <a:latin typeface="Calibri" pitchFamily="34" charset="0"/>
              </a:rPr>
              <a:t>Creation of New Ecological Systems and Sanctuaries</a:t>
            </a:r>
          </a:p>
          <a:p>
            <a:pPr>
              <a:lnSpc>
                <a:spcPts val="2700"/>
              </a:lnSpc>
              <a:buClr>
                <a:srgbClr val="FFC000"/>
              </a:buClr>
              <a:buFont typeface="Wingdings" pitchFamily="2" charset="2"/>
              <a:buChar char="§"/>
            </a:pPr>
            <a:r>
              <a:rPr lang="de-DE" sz="2100" b="1" dirty="0" smtClean="0">
                <a:solidFill>
                  <a:schemeClr val="bg1"/>
                </a:solidFill>
                <a:latin typeface="Calibri" pitchFamily="34" charset="0"/>
              </a:rPr>
              <a:t>Prevention of Soil Erosion</a:t>
            </a:r>
          </a:p>
          <a:p>
            <a:pPr>
              <a:lnSpc>
                <a:spcPts val="2700"/>
              </a:lnSpc>
              <a:buClr>
                <a:srgbClr val="FFC000"/>
              </a:buClr>
              <a:buFont typeface="Wingdings" pitchFamily="2" charset="2"/>
              <a:buChar char="§"/>
            </a:pPr>
            <a:r>
              <a:rPr lang="de-DE" sz="2100" b="1" dirty="0" smtClean="0">
                <a:solidFill>
                  <a:schemeClr val="bg1"/>
                </a:solidFill>
                <a:latin typeface="Calibri" pitchFamily="34" charset="0"/>
              </a:rPr>
              <a:t>National Pride Effect and Sense of Accomplishment</a:t>
            </a:r>
          </a:p>
          <a:p>
            <a:pPr>
              <a:lnSpc>
                <a:spcPts val="2700"/>
              </a:lnSpc>
              <a:buClr>
                <a:srgbClr val="FFC000"/>
              </a:buClr>
              <a:buFont typeface="Wingdings" pitchFamily="2" charset="2"/>
              <a:buChar char="§"/>
            </a:pPr>
            <a:endParaRPr lang="en-US" sz="2100" b="1" dirty="0">
              <a:solidFill>
                <a:schemeClr val="bg1"/>
              </a:solidFill>
              <a:latin typeface="Calibri" pitchFamily="34" charset="0"/>
            </a:endParaRPr>
          </a:p>
        </p:txBody>
      </p:sp>
      <p:pic>
        <p:nvPicPr>
          <p:cNvPr id="4" name="Picture 3" descr="Three Gorges Dam.jpg"/>
          <p:cNvPicPr>
            <a:picLocks noChangeAspect="1"/>
          </p:cNvPicPr>
          <p:nvPr/>
        </p:nvPicPr>
        <p:blipFill>
          <a:blip r:embed="rId3" cstate="print"/>
          <a:stretch>
            <a:fillRect/>
          </a:stretch>
        </p:blipFill>
        <p:spPr>
          <a:xfrm rot="5400000">
            <a:off x="-464456" y="1823616"/>
            <a:ext cx="4831742" cy="3635886"/>
          </a:xfrm>
          <a:prstGeom prst="rect">
            <a:avLst/>
          </a:prstGeom>
          <a:noFill/>
          <a:ln>
            <a:noFill/>
          </a:ln>
        </p:spPr>
      </p:pic>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Large, Multi-Purpose Dam</a:t>
            </a:r>
            <a:br>
              <a:rPr lang="de-DE" sz="2400" dirty="0" smtClean="0"/>
            </a:br>
            <a:r>
              <a:rPr lang="de-DE" sz="2000" dirty="0" smtClean="0"/>
              <a:t>(Possible Negative Outcomes/Impacts)</a:t>
            </a:r>
            <a:endParaRPr lang="en-US" sz="2400" dirty="0"/>
          </a:p>
        </p:txBody>
      </p:sp>
      <p:sp>
        <p:nvSpPr>
          <p:cNvPr id="3" name="Content Placeholder 2"/>
          <p:cNvSpPr>
            <a:spLocks noGrp="1"/>
          </p:cNvSpPr>
          <p:nvPr>
            <p:ph idx="1"/>
          </p:nvPr>
        </p:nvSpPr>
        <p:spPr>
          <a:xfrm>
            <a:off x="3866147" y="1106739"/>
            <a:ext cx="5075722" cy="4997449"/>
          </a:xfrm>
        </p:spPr>
        <p:txBody>
          <a:bodyPr/>
          <a:lstStyle/>
          <a:p>
            <a:pPr>
              <a:lnSpc>
                <a:spcPts val="2700"/>
              </a:lnSpc>
              <a:buClr>
                <a:srgbClr val="FFC000"/>
              </a:buClr>
              <a:buFont typeface="Wingdings" pitchFamily="2" charset="2"/>
              <a:buChar char="§"/>
            </a:pPr>
            <a:r>
              <a:rPr lang="de-DE" sz="2100" b="1" dirty="0" smtClean="0">
                <a:solidFill>
                  <a:schemeClr val="bg1"/>
                </a:solidFill>
                <a:latin typeface="Calibri" pitchFamily="34" charset="0"/>
              </a:rPr>
              <a:t>High Cost of Construction, Operations and Maintenance</a:t>
            </a:r>
          </a:p>
          <a:p>
            <a:pPr>
              <a:lnSpc>
                <a:spcPts val="2700"/>
              </a:lnSpc>
              <a:buClr>
                <a:srgbClr val="FFC000"/>
              </a:buClr>
              <a:buFont typeface="Wingdings" pitchFamily="2" charset="2"/>
              <a:buChar char="§"/>
            </a:pPr>
            <a:r>
              <a:rPr lang="de-DE" sz="2100" b="1" dirty="0" smtClean="0">
                <a:solidFill>
                  <a:schemeClr val="bg1"/>
                </a:solidFill>
                <a:latin typeface="Calibri" pitchFamily="34" charset="0"/>
              </a:rPr>
              <a:t>Involuntary Dispossession of Land and Resettlement of Affected Communities</a:t>
            </a:r>
          </a:p>
          <a:p>
            <a:pPr>
              <a:lnSpc>
                <a:spcPts val="2700"/>
              </a:lnSpc>
              <a:buClr>
                <a:srgbClr val="FFC000"/>
              </a:buClr>
              <a:buFont typeface="Wingdings" pitchFamily="2" charset="2"/>
              <a:buChar char="§"/>
            </a:pPr>
            <a:r>
              <a:rPr lang="de-DE" sz="2100" b="1" dirty="0" smtClean="0">
                <a:solidFill>
                  <a:schemeClr val="bg1"/>
                </a:solidFill>
                <a:latin typeface="Calibri" pitchFamily="34" charset="0"/>
              </a:rPr>
              <a:t>Economic Disruption and Loss Due to Submergence of Productive Land and Habited Settlements and Relocation of Communities</a:t>
            </a:r>
          </a:p>
          <a:p>
            <a:pPr>
              <a:lnSpc>
                <a:spcPts val="2700"/>
              </a:lnSpc>
              <a:buClr>
                <a:srgbClr val="FFC000"/>
              </a:buClr>
              <a:buFont typeface="Wingdings" pitchFamily="2" charset="2"/>
              <a:buChar char="§"/>
            </a:pPr>
            <a:r>
              <a:rPr lang="de-DE" sz="2100" b="1" dirty="0" smtClean="0">
                <a:solidFill>
                  <a:schemeClr val="bg1"/>
                </a:solidFill>
                <a:latin typeface="Calibri" pitchFamily="34" charset="0"/>
              </a:rPr>
              <a:t>Emotional Traumatization of People Displaced from their Ancestral Lands </a:t>
            </a:r>
          </a:p>
          <a:p>
            <a:pPr>
              <a:lnSpc>
                <a:spcPts val="2700"/>
              </a:lnSpc>
              <a:buClr>
                <a:srgbClr val="FFC000"/>
              </a:buClr>
              <a:buFont typeface="Wingdings" pitchFamily="2" charset="2"/>
              <a:buChar char="§"/>
            </a:pPr>
            <a:r>
              <a:rPr lang="de-DE" sz="2100" b="1" dirty="0" smtClean="0">
                <a:solidFill>
                  <a:schemeClr val="bg1"/>
                </a:solidFill>
                <a:latin typeface="Calibri" pitchFamily="34" charset="0"/>
              </a:rPr>
              <a:t>Difficulty Faced by the Displaced in Re-establishing their Lives and Livelihoods</a:t>
            </a:r>
          </a:p>
          <a:p>
            <a:pPr>
              <a:lnSpc>
                <a:spcPts val="2700"/>
              </a:lnSpc>
              <a:buClr>
                <a:srgbClr val="FFC000"/>
              </a:buClr>
              <a:buFont typeface="Wingdings" pitchFamily="2" charset="2"/>
              <a:buChar char="§"/>
            </a:pPr>
            <a:r>
              <a:rPr lang="de-DE" sz="2100" b="1" dirty="0" smtClean="0">
                <a:solidFill>
                  <a:schemeClr val="bg1"/>
                </a:solidFill>
                <a:latin typeface="Calibri" pitchFamily="34" charset="0"/>
              </a:rPr>
              <a:t>Negative Economic Impact on Communities Upstream &amp; Downstream</a:t>
            </a:r>
            <a:endParaRPr lang="en-US" sz="2100" b="1" dirty="0">
              <a:solidFill>
                <a:schemeClr val="bg1"/>
              </a:solidFill>
              <a:latin typeface="Calibri" pitchFamily="34" charset="0"/>
            </a:endParaRPr>
          </a:p>
        </p:txBody>
      </p:sp>
      <p:pic>
        <p:nvPicPr>
          <p:cNvPr id="4" name="Picture 3" descr="Three Gorges Dam Impact.jpg"/>
          <p:cNvPicPr>
            <a:picLocks noChangeAspect="1"/>
          </p:cNvPicPr>
          <p:nvPr/>
        </p:nvPicPr>
        <p:blipFill>
          <a:blip r:embed="rId3" cstate="print"/>
          <a:stretch>
            <a:fillRect/>
          </a:stretch>
        </p:blipFill>
        <p:spPr>
          <a:xfrm>
            <a:off x="135331" y="1256555"/>
            <a:ext cx="3121046" cy="4915646"/>
          </a:xfrm>
          <a:prstGeom prst="rect">
            <a:avLst/>
          </a:prstGeom>
          <a:noFill/>
          <a:ln>
            <a:noFill/>
          </a:ln>
        </p:spPr>
      </p:pic>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Large, Multi-Purpose Dam</a:t>
            </a:r>
            <a:br>
              <a:rPr lang="de-DE" sz="2400" dirty="0" smtClean="0"/>
            </a:br>
            <a:r>
              <a:rPr lang="de-DE" sz="2000" dirty="0" smtClean="0"/>
              <a:t>(Possible Negative Outcomes/Impacts)</a:t>
            </a:r>
            <a:endParaRPr lang="en-US" sz="2400" dirty="0"/>
          </a:p>
        </p:txBody>
      </p:sp>
      <p:sp>
        <p:nvSpPr>
          <p:cNvPr id="3" name="Content Placeholder 2"/>
          <p:cNvSpPr>
            <a:spLocks noGrp="1"/>
          </p:cNvSpPr>
          <p:nvPr>
            <p:ph idx="1"/>
          </p:nvPr>
        </p:nvSpPr>
        <p:spPr>
          <a:xfrm>
            <a:off x="3866146" y="1106739"/>
            <a:ext cx="5094974" cy="4997449"/>
          </a:xfrm>
        </p:spPr>
        <p:txBody>
          <a:bodyPr/>
          <a:lstStyle/>
          <a:p>
            <a:pPr>
              <a:lnSpc>
                <a:spcPts val="2600"/>
              </a:lnSpc>
              <a:buClr>
                <a:srgbClr val="FFC000"/>
              </a:buClr>
              <a:buFont typeface="Wingdings" pitchFamily="2" charset="2"/>
              <a:buChar char="§"/>
            </a:pPr>
            <a:r>
              <a:rPr lang="de-DE" sz="2100" b="1" dirty="0" smtClean="0">
                <a:solidFill>
                  <a:schemeClr val="bg1"/>
                </a:solidFill>
                <a:latin typeface="Calibri" pitchFamily="34" charset="0"/>
              </a:rPr>
              <a:t>Damage to and/or Destruction of Eco-logical Systems (Fauna and Flora)</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Destruction of Archeological Heritage</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Negative Impact on Cultural Landscape</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Danger of Dam Collapse or Breakage due to Construction Flaws, Earthquakes, Sabotage, War etc.</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Enhanced Seismic Activity (Surmised)</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Bitter Polarization between Dam Sup-porters and Opponents </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Possibility of Human Rights Violations</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Negative Media Publicity</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Reduced Access to Water Downstream</a:t>
            </a:r>
          </a:p>
          <a:p>
            <a:pPr>
              <a:lnSpc>
                <a:spcPts val="2600"/>
              </a:lnSpc>
              <a:buClr>
                <a:srgbClr val="FFC000"/>
              </a:buClr>
              <a:buFont typeface="Wingdings" pitchFamily="2" charset="2"/>
              <a:buChar char="§"/>
            </a:pPr>
            <a:r>
              <a:rPr lang="de-DE" sz="2100" b="1" dirty="0" smtClean="0">
                <a:solidFill>
                  <a:schemeClr val="bg1"/>
                </a:solidFill>
                <a:latin typeface="Calibri" pitchFamily="34" charset="0"/>
              </a:rPr>
              <a:t>Transboun. Water Disputes &amp; Conflicts</a:t>
            </a:r>
          </a:p>
          <a:p>
            <a:pPr>
              <a:lnSpc>
                <a:spcPts val="2600"/>
              </a:lnSpc>
              <a:buClr>
                <a:srgbClr val="FFC000"/>
              </a:buClr>
              <a:buNone/>
            </a:pPr>
            <a:endParaRPr lang="de-DE" sz="2100" b="1" dirty="0" smtClean="0">
              <a:solidFill>
                <a:schemeClr val="bg1"/>
              </a:solidFill>
              <a:latin typeface="Calibri" pitchFamily="34" charset="0"/>
            </a:endParaRPr>
          </a:p>
          <a:p>
            <a:pPr>
              <a:lnSpc>
                <a:spcPts val="2600"/>
              </a:lnSpc>
              <a:buClr>
                <a:srgbClr val="FFC000"/>
              </a:buClr>
              <a:buFont typeface="Wingdings" pitchFamily="2" charset="2"/>
              <a:buChar char="§"/>
            </a:pPr>
            <a:endParaRPr lang="en-US" sz="2100" b="1" dirty="0">
              <a:solidFill>
                <a:schemeClr val="bg1"/>
              </a:solidFill>
              <a:latin typeface="Calibri" pitchFamily="34" charset="0"/>
            </a:endParaRPr>
          </a:p>
        </p:txBody>
      </p:sp>
      <p:pic>
        <p:nvPicPr>
          <p:cNvPr id="5" name="Picture 4" descr="Three Gorges Dam Impact.jpg"/>
          <p:cNvPicPr>
            <a:picLocks noChangeAspect="1"/>
          </p:cNvPicPr>
          <p:nvPr/>
        </p:nvPicPr>
        <p:blipFill>
          <a:blip r:embed="rId3" cstate="print"/>
          <a:stretch>
            <a:fillRect/>
          </a:stretch>
        </p:blipFill>
        <p:spPr>
          <a:xfrm>
            <a:off x="135331" y="1256555"/>
            <a:ext cx="3121046" cy="4915646"/>
          </a:xfrm>
          <a:prstGeom prst="rect">
            <a:avLst/>
          </a:prstGeom>
          <a:noFill/>
          <a:ln>
            <a:noFill/>
          </a:ln>
        </p:spPr>
      </p:pic>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Projct Case Study from Pakistan</a:t>
            </a:r>
            <a:br>
              <a:rPr lang="en-US" sz="2400" dirty="0" smtClean="0"/>
            </a:br>
            <a:r>
              <a:rPr lang="en-US" sz="1800" dirty="0" smtClean="0"/>
              <a:t>(Tarbela Dam and Related Aspects of the Indus River Basin)</a:t>
            </a:r>
            <a:endParaRPr lang="en-US" sz="2400" dirty="0"/>
          </a:p>
        </p:txBody>
      </p:sp>
      <p:sp>
        <p:nvSpPr>
          <p:cNvPr id="3" name="TextBox 2"/>
          <p:cNvSpPr txBox="1"/>
          <p:nvPr/>
        </p:nvSpPr>
        <p:spPr>
          <a:xfrm>
            <a:off x="3979148" y="1208837"/>
            <a:ext cx="5034224" cy="5024452"/>
          </a:xfrm>
          <a:prstGeom prst="rect">
            <a:avLst/>
          </a:prstGeom>
          <a:noFill/>
        </p:spPr>
        <p:txBody>
          <a:bodyPr wrap="square" rtlCol="0">
            <a:spAutoFit/>
          </a:bodyPr>
          <a:lstStyle/>
          <a:p>
            <a:pPr>
              <a:spcAft>
                <a:spcPts val="1500"/>
              </a:spcAft>
            </a:pPr>
            <a:r>
              <a:rPr lang="en-US" sz="2800" b="1" dirty="0" smtClean="0">
                <a:solidFill>
                  <a:schemeClr val="bg1"/>
                </a:solidFill>
                <a:latin typeface="Calibri" pitchFamily="34" charset="0"/>
              </a:rPr>
              <a:t>Completed in November 2000, this insightful 181-page case study was produced by a consul-</a:t>
            </a:r>
            <a:r>
              <a:rPr lang="en-US" sz="2800" b="1" dirty="0" err="1" smtClean="0">
                <a:solidFill>
                  <a:schemeClr val="bg1"/>
                </a:solidFill>
                <a:latin typeface="Calibri" pitchFamily="34" charset="0"/>
              </a:rPr>
              <a:t>tant</a:t>
            </a:r>
            <a:r>
              <a:rPr lang="en-US" sz="2800" b="1" dirty="0" smtClean="0">
                <a:solidFill>
                  <a:schemeClr val="bg1"/>
                </a:solidFill>
                <a:latin typeface="Calibri" pitchFamily="34" charset="0"/>
              </a:rPr>
              <a:t> for the World Commission on Dams. </a:t>
            </a:r>
          </a:p>
          <a:p>
            <a:r>
              <a:rPr lang="en-US" sz="2800" b="1" dirty="0" smtClean="0">
                <a:solidFill>
                  <a:schemeClr val="bg1"/>
                </a:solidFill>
                <a:latin typeface="Calibri" pitchFamily="34" charset="0"/>
              </a:rPr>
              <a:t>The case study contains detail-</a:t>
            </a:r>
            <a:r>
              <a:rPr lang="en-US" sz="2800" b="1" dirty="0" err="1" smtClean="0">
                <a:solidFill>
                  <a:schemeClr val="bg1"/>
                </a:solidFill>
                <a:latin typeface="Calibri" pitchFamily="34" charset="0"/>
              </a:rPr>
              <a:t>ed</a:t>
            </a:r>
            <a:r>
              <a:rPr lang="en-US" sz="2800" b="1" dirty="0" smtClean="0">
                <a:solidFill>
                  <a:schemeClr val="bg1"/>
                </a:solidFill>
                <a:latin typeface="Calibri" pitchFamily="34" charset="0"/>
              </a:rPr>
              <a:t> information about the construction, operations and multidimensional positive and negative impact of Pakistan’s largest dam at </a:t>
            </a:r>
            <a:r>
              <a:rPr lang="en-US" sz="2800" b="1" dirty="0" err="1" smtClean="0">
                <a:solidFill>
                  <a:schemeClr val="bg1"/>
                </a:solidFill>
                <a:latin typeface="Calibri" pitchFamily="34" charset="0"/>
              </a:rPr>
              <a:t>Tarbela</a:t>
            </a:r>
            <a:r>
              <a:rPr lang="en-US" sz="2800" b="1" dirty="0" smtClean="0">
                <a:solidFill>
                  <a:schemeClr val="bg1"/>
                </a:solidFill>
                <a:latin typeface="Calibri" pitchFamily="34" charset="0"/>
              </a:rPr>
              <a:t>. </a:t>
            </a:r>
            <a:endParaRPr lang="en-US" sz="2800" b="1" dirty="0">
              <a:solidFill>
                <a:schemeClr val="bg1"/>
              </a:solidFill>
              <a:latin typeface="Calibri" pitchFamily="34" charset="0"/>
            </a:endParaRPr>
          </a:p>
        </p:txBody>
      </p:sp>
      <p:pic>
        <p:nvPicPr>
          <p:cNvPr id="1026" name="Picture 2">
            <a:hlinkClick r:id="rId2"/>
          </p:cNvPr>
          <p:cNvPicPr>
            <a:picLocks noChangeAspect="1" noChangeArrowheads="1"/>
          </p:cNvPicPr>
          <p:nvPr/>
        </p:nvPicPr>
        <p:blipFill>
          <a:blip r:embed="rId3" cstate="print"/>
          <a:srcRect l="23439" r="23495"/>
          <a:stretch>
            <a:fillRect/>
          </a:stretch>
        </p:blipFill>
        <p:spPr bwMode="auto">
          <a:xfrm>
            <a:off x="137252" y="1249451"/>
            <a:ext cx="3450566" cy="4876800"/>
          </a:xfrm>
          <a:prstGeom prst="rect">
            <a:avLst/>
          </a:prstGeom>
          <a:noFill/>
          <a:ln w="9525">
            <a:noFill/>
            <a:miter lim="800000"/>
            <a:headEnd/>
            <a:tailEnd/>
          </a:ln>
          <a:effectLst/>
        </p:spPr>
      </p:pic>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3" y="919545"/>
            <a:ext cx="8234362" cy="1143000"/>
          </a:xfrm>
        </p:spPr>
        <p:txBody>
          <a:bodyPr/>
          <a:lstStyle/>
          <a:p>
            <a:r>
              <a:rPr lang="en-US" sz="3200" dirty="0" smtClean="0"/>
              <a:t>Project Stakeholder Management “Best Practices”: Nine Suggestions</a:t>
            </a:r>
            <a:endParaRPr lang="en-US" sz="3200" dirty="0"/>
          </a:p>
        </p:txBody>
      </p:sp>
      <p:pic>
        <p:nvPicPr>
          <p:cNvPr id="3" name="Picture 1" descr="A_Student.JPG"/>
          <p:cNvPicPr>
            <a:picLocks noChangeAspect="1"/>
          </p:cNvPicPr>
          <p:nvPr/>
        </p:nvPicPr>
        <p:blipFill>
          <a:blip r:embed="rId2" cstate="print"/>
          <a:srcRect/>
          <a:stretch>
            <a:fillRect/>
          </a:stretch>
        </p:blipFill>
        <p:spPr bwMode="auto">
          <a:xfrm>
            <a:off x="3124200" y="2234372"/>
            <a:ext cx="2867025" cy="3822700"/>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3189188" y="1142756"/>
            <a:ext cx="5834231" cy="5016758"/>
          </a:xfrm>
          <a:prstGeom prst="rect">
            <a:avLst/>
          </a:prstGeom>
          <a:noFill/>
          <a:ln w="9525" algn="ctr">
            <a:noFill/>
            <a:miter lim="800000"/>
            <a:headEnd/>
            <a:tailEnd/>
          </a:ln>
          <a:effectLst/>
        </p:spPr>
        <p:txBody>
          <a:bodyPr wrap="square">
            <a:spAutoFit/>
          </a:bodyPr>
          <a:lstStyle/>
          <a:p>
            <a:pPr>
              <a:lnSpc>
                <a:spcPts val="3100"/>
              </a:lnSpc>
              <a:spcAft>
                <a:spcPts val="0"/>
              </a:spcAft>
              <a:tabLst>
                <a:tab pos="4511675" algn="l"/>
              </a:tabLst>
            </a:pPr>
            <a:r>
              <a:rPr lang="de-DE" sz="2800" b="1" dirty="0" smtClean="0">
                <a:solidFill>
                  <a:schemeClr val="bg1"/>
                </a:solidFill>
                <a:latin typeface="Calibri" pitchFamily="34" charset="0"/>
              </a:rPr>
              <a:t>A Project Stakeholder Partnership Charter endorsed and respected by all key stakeholders is useful for genera-ting a sense of common purpose.</a:t>
            </a:r>
          </a:p>
          <a:p>
            <a:pPr>
              <a:lnSpc>
                <a:spcPts val="3100"/>
              </a:lnSpc>
              <a:spcBef>
                <a:spcPts val="1200"/>
              </a:spcBef>
              <a:spcAft>
                <a:spcPts val="0"/>
              </a:spcAft>
              <a:tabLst>
                <a:tab pos="4511675" algn="l"/>
              </a:tabLst>
            </a:pPr>
            <a:r>
              <a:rPr lang="de-DE" sz="2800" b="1" dirty="0" smtClean="0">
                <a:solidFill>
                  <a:schemeClr val="bg1"/>
                </a:solidFill>
                <a:latin typeface="Calibri" pitchFamily="34" charset="0"/>
              </a:rPr>
              <a:t>By identifying and comprehensively documenting the interests, expecta-tions and responsibilities of all key project stakeholders, it can serve as a valuable reference throughout the project life-cycle and help sustain stakeholder committment and coope-ration for the project.   </a:t>
            </a:r>
            <a:endParaRPr lang="de-DE" sz="28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Project Stakeholder Mgmt. Best Practices</a:t>
            </a:r>
            <a:br>
              <a:rPr lang="de-DE" sz="2400" dirty="0" smtClean="0"/>
            </a:br>
            <a:r>
              <a:rPr lang="de-DE" sz="2000" dirty="0" smtClean="0"/>
              <a:t>(Stakeholder Partnership Charters)</a:t>
            </a:r>
            <a:endParaRPr lang="en-US" sz="2400" dirty="0"/>
          </a:p>
        </p:txBody>
      </p:sp>
      <p:sp>
        <p:nvSpPr>
          <p:cNvPr id="7" name="TextBox 6"/>
          <p:cNvSpPr txBox="1"/>
          <p:nvPr/>
        </p:nvSpPr>
        <p:spPr>
          <a:xfrm>
            <a:off x="58859" y="4360247"/>
            <a:ext cx="2965544" cy="1569660"/>
          </a:xfrm>
          <a:prstGeom prst="rect">
            <a:avLst/>
          </a:prstGeom>
          <a:noFill/>
        </p:spPr>
        <p:txBody>
          <a:bodyPr wrap="square" rtlCol="0">
            <a:spAutoFit/>
          </a:bodyPr>
          <a:lstStyle/>
          <a:p>
            <a:r>
              <a:rPr lang="en-US" sz="1600" b="1" dirty="0" smtClean="0">
                <a:solidFill>
                  <a:srgbClr val="FFFF99"/>
                </a:solidFill>
                <a:latin typeface="Calibri" pitchFamily="34" charset="0"/>
              </a:rPr>
              <a:t>Partnership charters of sorts are already being utilized in project management. For e.g., a project team charter documents roles, responsibilities and work targets of the project team members. </a:t>
            </a:r>
            <a:endParaRPr lang="en-US" sz="1600" b="1" dirty="0">
              <a:solidFill>
                <a:srgbClr val="FFFF99"/>
              </a:solidFill>
              <a:latin typeface="Calibri" pitchFamily="34" charset="0"/>
            </a:endParaRPr>
          </a:p>
        </p:txBody>
      </p:sp>
      <p:pic>
        <p:nvPicPr>
          <p:cNvPr id="5" name="Picture 4" descr="Partnership.gif"/>
          <p:cNvPicPr>
            <a:picLocks noChangeAspect="1"/>
          </p:cNvPicPr>
          <p:nvPr/>
        </p:nvPicPr>
        <p:blipFill>
          <a:blip r:embed="rId3" cstate="print"/>
          <a:stretch>
            <a:fillRect/>
          </a:stretch>
        </p:blipFill>
        <p:spPr>
          <a:xfrm>
            <a:off x="120580" y="1462947"/>
            <a:ext cx="2883877" cy="268609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3189189" y="1142756"/>
            <a:ext cx="5760258" cy="5298886"/>
          </a:xfrm>
          <a:prstGeom prst="rect">
            <a:avLst/>
          </a:prstGeom>
          <a:noFill/>
          <a:ln w="9525" algn="ctr">
            <a:noFill/>
            <a:miter lim="800000"/>
            <a:headEnd/>
            <a:tailEnd/>
          </a:ln>
          <a:effectLst/>
        </p:spPr>
        <p:txBody>
          <a:bodyPr wrap="square">
            <a:spAutoFit/>
          </a:bodyPr>
          <a:lstStyle/>
          <a:p>
            <a:pPr>
              <a:lnSpc>
                <a:spcPts val="3100"/>
              </a:lnSpc>
              <a:spcAft>
                <a:spcPts val="0"/>
              </a:spcAft>
              <a:tabLst>
                <a:tab pos="4511675" algn="l"/>
              </a:tabLst>
            </a:pPr>
            <a:r>
              <a:rPr lang="de-DE" sz="2800" b="1" dirty="0" smtClean="0">
                <a:solidFill>
                  <a:schemeClr val="bg1"/>
                </a:solidFill>
                <a:latin typeface="Calibri" pitchFamily="34" charset="0"/>
              </a:rPr>
              <a:t>Stakeholder management on pro-jects range from the application of simple and crude to highly evolved and sophisticated frameworks. </a:t>
            </a:r>
          </a:p>
          <a:p>
            <a:pPr>
              <a:lnSpc>
                <a:spcPts val="3000"/>
              </a:lnSpc>
              <a:spcBef>
                <a:spcPts val="1200"/>
              </a:spcBef>
              <a:spcAft>
                <a:spcPts val="0"/>
              </a:spcAft>
              <a:tabLst>
                <a:tab pos="4511675" algn="l"/>
              </a:tabLst>
            </a:pPr>
            <a:r>
              <a:rPr lang="de-DE" sz="2800" b="1" dirty="0" smtClean="0">
                <a:solidFill>
                  <a:schemeClr val="bg1"/>
                </a:solidFill>
                <a:latin typeface="Calibri" pitchFamily="34" charset="0"/>
              </a:rPr>
              <a:t>As organizations become more adept and experienced over time at mana-ging and engaging  their project stakeholders, and seek to systema-tically and continuously improve their policies, strategies, plans, pro-cesses and tools, they can expect to attain successively higher stakeholder management „maturity levels“. </a:t>
            </a:r>
            <a:endParaRPr lang="de-DE" sz="28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Project Stakeholder Mgmt. Best Practices</a:t>
            </a:r>
            <a:br>
              <a:rPr lang="de-DE" sz="2400" dirty="0" smtClean="0"/>
            </a:br>
            <a:r>
              <a:rPr lang="de-DE" sz="2000" dirty="0" smtClean="0"/>
              <a:t>(Stakeholder Management Maturity Levels)</a:t>
            </a:r>
            <a:endParaRPr lang="en-US" sz="2400" dirty="0"/>
          </a:p>
        </p:txBody>
      </p:sp>
      <p:pic>
        <p:nvPicPr>
          <p:cNvPr id="5" name="Picture 4" descr="Ladder.gif"/>
          <p:cNvPicPr>
            <a:picLocks noChangeAspect="1"/>
          </p:cNvPicPr>
          <p:nvPr/>
        </p:nvPicPr>
        <p:blipFill>
          <a:blip r:embed="rId3" cstate="print"/>
          <a:stretch>
            <a:fillRect/>
          </a:stretch>
        </p:blipFill>
        <p:spPr>
          <a:xfrm>
            <a:off x="168811" y="1326078"/>
            <a:ext cx="2591440" cy="3301523"/>
          </a:xfrm>
          <a:prstGeom prst="rect">
            <a:avLst/>
          </a:prstGeom>
        </p:spPr>
      </p:pic>
      <p:sp>
        <p:nvSpPr>
          <p:cNvPr id="7" name="TextBox 6"/>
          <p:cNvSpPr txBox="1"/>
          <p:nvPr/>
        </p:nvSpPr>
        <p:spPr>
          <a:xfrm>
            <a:off x="58859" y="4732023"/>
            <a:ext cx="2965544" cy="1077218"/>
          </a:xfrm>
          <a:prstGeom prst="rect">
            <a:avLst/>
          </a:prstGeom>
          <a:noFill/>
        </p:spPr>
        <p:txBody>
          <a:bodyPr wrap="square" rtlCol="0">
            <a:spAutoFit/>
          </a:bodyPr>
          <a:lstStyle/>
          <a:p>
            <a:r>
              <a:rPr lang="en-US" sz="1600" b="1" dirty="0" smtClean="0">
                <a:solidFill>
                  <a:srgbClr val="FFFF99"/>
                </a:solidFill>
                <a:latin typeface="Calibri" pitchFamily="34" charset="0"/>
              </a:rPr>
              <a:t>Project management is already acquainted with the concept of maturity models or levels. Some already exist, e.g., CMMI, OPM3. </a:t>
            </a:r>
            <a:endParaRPr lang="en-US" sz="16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3189188" y="1142756"/>
            <a:ext cx="5624071" cy="5170646"/>
          </a:xfrm>
          <a:prstGeom prst="rect">
            <a:avLst/>
          </a:prstGeom>
          <a:noFill/>
          <a:ln w="9525" algn="ctr">
            <a:noFill/>
            <a:miter lim="800000"/>
            <a:headEnd/>
            <a:tailEnd/>
          </a:ln>
          <a:effectLst/>
        </p:spPr>
        <p:txBody>
          <a:bodyPr wrap="square">
            <a:spAutoFit/>
          </a:bodyPr>
          <a:lstStyle/>
          <a:p>
            <a:pPr>
              <a:lnSpc>
                <a:spcPts val="3300"/>
              </a:lnSpc>
              <a:spcAft>
                <a:spcPts val="1800"/>
              </a:spcAft>
              <a:tabLst>
                <a:tab pos="4511675" algn="l"/>
              </a:tabLst>
            </a:pPr>
            <a:r>
              <a:rPr lang="de-DE" sz="2800" b="1" dirty="0" smtClean="0">
                <a:solidFill>
                  <a:schemeClr val="bg1"/>
                </a:solidFill>
                <a:latin typeface="Calibri" pitchFamily="34" charset="0"/>
              </a:rPr>
              <a:t>A Project Stakeholder Management Handbook can constitute a compre-hensive and very useful source of in-formation for educating project managers, project team members and other stakeholders about the ins and outs of project stakeholder management and engagement in organizational perspective and help them in their pursuit of fair, creative, flexible and mutually acceptable (hopefully win-win) solutions.</a:t>
            </a:r>
            <a:endParaRPr lang="de-DE" sz="28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Project Stakeholder Mgmt. Best Practices</a:t>
            </a:r>
            <a:br>
              <a:rPr lang="de-DE" sz="2400" dirty="0" smtClean="0"/>
            </a:br>
            <a:r>
              <a:rPr lang="de-DE" sz="2000" dirty="0" smtClean="0"/>
              <a:t>(The Project Stakeholder Handbook)</a:t>
            </a:r>
            <a:endParaRPr lang="en-US" sz="2400" dirty="0"/>
          </a:p>
        </p:txBody>
      </p:sp>
      <p:pic>
        <p:nvPicPr>
          <p:cNvPr id="8" name="Picture 7" descr="Case Studies.gif"/>
          <p:cNvPicPr>
            <a:picLocks noChangeAspect="1"/>
          </p:cNvPicPr>
          <p:nvPr/>
        </p:nvPicPr>
        <p:blipFill>
          <a:blip r:embed="rId3" cstate="print"/>
          <a:stretch>
            <a:fillRect/>
          </a:stretch>
        </p:blipFill>
        <p:spPr>
          <a:xfrm>
            <a:off x="174733" y="2078809"/>
            <a:ext cx="2657475" cy="269557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0"/>
            <a:ext cx="8229600" cy="1143000"/>
          </a:xfrm>
        </p:spPr>
        <p:txBody>
          <a:bodyPr/>
          <a:lstStyle/>
          <a:p>
            <a:r>
              <a:rPr lang="de-DE" sz="2400" dirty="0" smtClean="0"/>
              <a:t>Project Stakeholder Mgmt. Best Practices</a:t>
            </a:r>
            <a:br>
              <a:rPr lang="de-DE" sz="2400" dirty="0" smtClean="0"/>
            </a:br>
            <a:r>
              <a:rPr lang="de-DE" sz="2000" dirty="0" smtClean="0"/>
              <a:t>(The Project Stakeholder Handbook: Possible Outline)</a:t>
            </a:r>
            <a:endParaRPr lang="en-US" sz="2400" dirty="0"/>
          </a:p>
        </p:txBody>
      </p:sp>
      <p:sp>
        <p:nvSpPr>
          <p:cNvPr id="5" name="TextBox 4"/>
          <p:cNvSpPr txBox="1"/>
          <p:nvPr/>
        </p:nvSpPr>
        <p:spPr>
          <a:xfrm>
            <a:off x="3198812" y="3652786"/>
            <a:ext cx="5945187" cy="1282402"/>
          </a:xfrm>
          <a:prstGeom prst="rect">
            <a:avLst/>
          </a:prstGeom>
          <a:noFill/>
        </p:spPr>
        <p:txBody>
          <a:bodyPr wrap="square" rtlCol="0">
            <a:spAutoFit/>
          </a:bodyPr>
          <a:lstStyle/>
          <a:p>
            <a:r>
              <a:rPr lang="en-US" sz="2400" b="1" dirty="0" smtClean="0">
                <a:solidFill>
                  <a:srgbClr val="FFFF00"/>
                </a:solidFill>
                <a:latin typeface="Calibri" pitchFamily="34" charset="0"/>
              </a:rPr>
              <a:t>Case Studies</a:t>
            </a:r>
            <a:r>
              <a:rPr lang="en-US" sz="2000" b="1" dirty="0" smtClean="0">
                <a:solidFill>
                  <a:schemeClr val="bg1"/>
                </a:solidFill>
                <a:latin typeface="Calibri" pitchFamily="34" charset="0"/>
              </a:rPr>
              <a:t> </a:t>
            </a:r>
          </a:p>
          <a:p>
            <a:pPr>
              <a:lnSpc>
                <a:spcPts val="1600"/>
              </a:lnSpc>
            </a:pPr>
            <a:r>
              <a:rPr lang="en-US" sz="1500" b="1" dirty="0" smtClean="0">
                <a:solidFill>
                  <a:schemeClr val="bg1"/>
                </a:solidFill>
                <a:latin typeface="Calibri" pitchFamily="34" charset="0"/>
              </a:rPr>
              <a:t>Past projects characterized by successful project stakeholder manage-</a:t>
            </a:r>
            <a:r>
              <a:rPr lang="en-US" sz="1500" b="1" dirty="0" err="1" smtClean="0">
                <a:solidFill>
                  <a:schemeClr val="bg1"/>
                </a:solidFill>
                <a:latin typeface="Calibri" pitchFamily="34" charset="0"/>
              </a:rPr>
              <a:t>ment</a:t>
            </a:r>
            <a:r>
              <a:rPr lang="en-US" sz="1500" b="1" dirty="0" smtClean="0">
                <a:solidFill>
                  <a:schemeClr val="bg1"/>
                </a:solidFill>
                <a:latin typeface="Calibri" pitchFamily="34" charset="0"/>
              </a:rPr>
              <a:t> and engagement throughout, examples of good leadership, negotiation and communication, opportunity management, defusing stakeholder conflicts and crises, innovative win-win approaches.</a:t>
            </a:r>
            <a:endParaRPr lang="en-US" sz="1500" b="1" dirty="0">
              <a:solidFill>
                <a:schemeClr val="bg1"/>
              </a:solidFill>
              <a:latin typeface="Calibri" pitchFamily="34" charset="0"/>
            </a:endParaRPr>
          </a:p>
        </p:txBody>
      </p:sp>
      <p:sp>
        <p:nvSpPr>
          <p:cNvPr id="7" name="TextBox 6"/>
          <p:cNvSpPr txBox="1"/>
          <p:nvPr/>
        </p:nvSpPr>
        <p:spPr>
          <a:xfrm>
            <a:off x="3198812" y="4854697"/>
            <a:ext cx="5945188" cy="1487587"/>
          </a:xfrm>
          <a:prstGeom prst="rect">
            <a:avLst/>
          </a:prstGeom>
          <a:noFill/>
        </p:spPr>
        <p:txBody>
          <a:bodyPr wrap="square" rtlCol="0">
            <a:spAutoFit/>
          </a:bodyPr>
          <a:lstStyle/>
          <a:p>
            <a:r>
              <a:rPr lang="en-US" sz="2400" b="1" dirty="0" smtClean="0">
                <a:solidFill>
                  <a:srgbClr val="FFFF00"/>
                </a:solidFill>
                <a:latin typeface="Calibri" pitchFamily="34" charset="0"/>
              </a:rPr>
              <a:t>Appendix</a:t>
            </a:r>
            <a:r>
              <a:rPr lang="en-US" sz="2000" b="1" dirty="0" smtClean="0">
                <a:solidFill>
                  <a:schemeClr val="bg1"/>
                </a:solidFill>
                <a:latin typeface="Calibri" pitchFamily="34" charset="0"/>
              </a:rPr>
              <a:t> </a:t>
            </a:r>
          </a:p>
          <a:p>
            <a:pPr>
              <a:lnSpc>
                <a:spcPts val="1600"/>
              </a:lnSpc>
            </a:pPr>
            <a:r>
              <a:rPr lang="en-US" sz="1500" b="1" dirty="0" smtClean="0">
                <a:solidFill>
                  <a:schemeClr val="bg1"/>
                </a:solidFill>
                <a:latin typeface="Calibri" pitchFamily="34" charset="0"/>
              </a:rPr>
              <a:t>Project stakeholder checklists, directories, forms, process diagrams and templates, samples (project stakeholder strategies and engagement plans, communication strategies and plans), stakeholder management principles and policy documents, project stakeholder-relevant laws and statutory requirements, ethical code of conduct, training opportunities.</a:t>
            </a:r>
            <a:endParaRPr lang="en-US" sz="1500" b="1" dirty="0">
              <a:solidFill>
                <a:schemeClr val="bg1"/>
              </a:solidFill>
              <a:latin typeface="Calibri" pitchFamily="34" charset="0"/>
            </a:endParaRPr>
          </a:p>
        </p:txBody>
      </p:sp>
      <p:sp>
        <p:nvSpPr>
          <p:cNvPr id="9" name="TextBox 8"/>
          <p:cNvSpPr txBox="1"/>
          <p:nvPr/>
        </p:nvSpPr>
        <p:spPr>
          <a:xfrm>
            <a:off x="3198812" y="1043781"/>
            <a:ext cx="5945188" cy="1282402"/>
          </a:xfrm>
          <a:prstGeom prst="rect">
            <a:avLst/>
          </a:prstGeom>
          <a:noFill/>
        </p:spPr>
        <p:txBody>
          <a:bodyPr wrap="square" rtlCol="0">
            <a:spAutoFit/>
          </a:bodyPr>
          <a:lstStyle/>
          <a:p>
            <a:r>
              <a:rPr lang="en-US" sz="2400" b="1" dirty="0" smtClean="0">
                <a:solidFill>
                  <a:srgbClr val="FFFF00"/>
                </a:solidFill>
                <a:latin typeface="Calibri" pitchFamily="34" charset="0"/>
              </a:rPr>
              <a:t>Context and Foundation Knowledge</a:t>
            </a:r>
            <a:endParaRPr lang="en-US" sz="2000" b="1" dirty="0" smtClean="0">
              <a:solidFill>
                <a:srgbClr val="FFFF00"/>
              </a:solidFill>
              <a:latin typeface="Calibri" pitchFamily="34" charset="0"/>
            </a:endParaRPr>
          </a:p>
          <a:p>
            <a:pPr>
              <a:lnSpc>
                <a:spcPts val="1600"/>
              </a:lnSpc>
            </a:pPr>
            <a:r>
              <a:rPr lang="en-US" sz="1500" b="1" dirty="0" smtClean="0">
                <a:solidFill>
                  <a:schemeClr val="bg1"/>
                </a:solidFill>
                <a:latin typeface="Calibri" pitchFamily="34" charset="0"/>
              </a:rPr>
              <a:t>Importance of stakeholders for the organization and its projects and why they must be managed and engaged effectively and efficiently, definition and categorization of project stakeholders and indication of their project stakes, roles and responsibilities, and project relationship. </a:t>
            </a:r>
            <a:endParaRPr lang="en-US" sz="1500" b="1" dirty="0">
              <a:solidFill>
                <a:schemeClr val="bg1"/>
              </a:solidFill>
              <a:latin typeface="Calibri" pitchFamily="34" charset="0"/>
            </a:endParaRPr>
          </a:p>
        </p:txBody>
      </p:sp>
      <p:sp>
        <p:nvSpPr>
          <p:cNvPr id="10" name="TextBox 9"/>
          <p:cNvSpPr txBox="1"/>
          <p:nvPr/>
        </p:nvSpPr>
        <p:spPr>
          <a:xfrm>
            <a:off x="3198812" y="2245691"/>
            <a:ext cx="5945188" cy="1487587"/>
          </a:xfrm>
          <a:prstGeom prst="rect">
            <a:avLst/>
          </a:prstGeom>
          <a:noFill/>
        </p:spPr>
        <p:txBody>
          <a:bodyPr wrap="square" rtlCol="0">
            <a:spAutoFit/>
          </a:bodyPr>
          <a:lstStyle/>
          <a:p>
            <a:r>
              <a:rPr lang="en-US" sz="2400" b="1" dirty="0" smtClean="0">
                <a:solidFill>
                  <a:srgbClr val="FFFF00"/>
                </a:solidFill>
                <a:latin typeface="Calibri" pitchFamily="34" charset="0"/>
              </a:rPr>
              <a:t>Stakeholder Management Methodology</a:t>
            </a:r>
            <a:endParaRPr lang="en-US" sz="2000" b="1" dirty="0" smtClean="0">
              <a:solidFill>
                <a:srgbClr val="FFFF00"/>
              </a:solidFill>
              <a:latin typeface="Calibri" pitchFamily="34" charset="0"/>
            </a:endParaRPr>
          </a:p>
          <a:p>
            <a:pPr>
              <a:lnSpc>
                <a:spcPts val="1600"/>
              </a:lnSpc>
            </a:pPr>
            <a:r>
              <a:rPr lang="en-US" sz="1500" b="1" dirty="0" smtClean="0">
                <a:solidFill>
                  <a:schemeClr val="bg1"/>
                </a:solidFill>
                <a:latin typeface="Calibri" pitchFamily="34" charset="0"/>
              </a:rPr>
              <a:t>Detailed information on all applicable project stakeholder management and engagement guidelines, policies, strategies, plans, processes and tools, stakeholder attributes, common stakeholder problems and their causes and impacts, lessons learned and best practices for building, maintaining and strengthening relationships and trust with stakeholders.</a:t>
            </a:r>
            <a:endParaRPr lang="en-US" sz="1500" b="1" dirty="0">
              <a:solidFill>
                <a:schemeClr val="bg1"/>
              </a:solidFill>
              <a:latin typeface="Calibri" pitchFamily="34" charset="0"/>
            </a:endParaRPr>
          </a:p>
        </p:txBody>
      </p:sp>
      <p:pic>
        <p:nvPicPr>
          <p:cNvPr id="11" name="Picture 10" descr="Case Studies.gif"/>
          <p:cNvPicPr>
            <a:picLocks noChangeAspect="1"/>
          </p:cNvPicPr>
          <p:nvPr/>
        </p:nvPicPr>
        <p:blipFill>
          <a:blip r:embed="rId3" cstate="print"/>
          <a:stretch>
            <a:fillRect/>
          </a:stretch>
        </p:blipFill>
        <p:spPr>
          <a:xfrm>
            <a:off x="174733" y="2078809"/>
            <a:ext cx="2657475" cy="269557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3189189" y="1142756"/>
            <a:ext cx="5740802" cy="5170646"/>
          </a:xfrm>
          <a:prstGeom prst="rect">
            <a:avLst/>
          </a:prstGeom>
          <a:noFill/>
          <a:ln w="9525" algn="ctr">
            <a:noFill/>
            <a:miter lim="800000"/>
            <a:headEnd/>
            <a:tailEnd/>
          </a:ln>
          <a:effectLst/>
        </p:spPr>
        <p:txBody>
          <a:bodyPr wrap="square">
            <a:spAutoFit/>
          </a:bodyPr>
          <a:lstStyle/>
          <a:p>
            <a:pPr>
              <a:lnSpc>
                <a:spcPts val="3300"/>
              </a:lnSpc>
              <a:spcAft>
                <a:spcPts val="1800"/>
              </a:spcAft>
              <a:tabLst>
                <a:tab pos="4511675" algn="l"/>
              </a:tabLst>
            </a:pPr>
            <a:r>
              <a:rPr lang="de-DE" sz="2800" b="1" dirty="0" smtClean="0">
                <a:solidFill>
                  <a:schemeClr val="bg1"/>
                </a:solidFill>
                <a:latin typeface="Calibri" pitchFamily="34" charset="0"/>
              </a:rPr>
              <a:t>Documenting the interactional expe-riences which occur throughout the project life-cycle between the project manager and team on the one hand, and the rest of the project stake-holder community on the other, can on subsequent analysis yield valuable insights which may help improve the quality (effectiveness, efficiency) of stakeholder management/engage-ment on both on-going projects as well as future projects. </a:t>
            </a:r>
            <a:endParaRPr lang="de-DE" sz="28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Project Stakeholder Mgmt. Best Practices</a:t>
            </a:r>
            <a:br>
              <a:rPr lang="de-DE" sz="2400" dirty="0" smtClean="0"/>
            </a:br>
            <a:r>
              <a:rPr lang="de-DE" sz="2000" dirty="0" smtClean="0"/>
              <a:t>(Keeping a Diary)</a:t>
            </a:r>
            <a:endParaRPr lang="en-US" sz="2400" dirty="0"/>
          </a:p>
        </p:txBody>
      </p:sp>
      <p:pic>
        <p:nvPicPr>
          <p:cNvPr id="7" name="Picture 6" descr="diary.gif"/>
          <p:cNvPicPr>
            <a:picLocks noChangeAspect="1"/>
          </p:cNvPicPr>
          <p:nvPr/>
        </p:nvPicPr>
        <p:blipFill>
          <a:blip r:embed="rId3" cstate="print"/>
          <a:stretch>
            <a:fillRect/>
          </a:stretch>
        </p:blipFill>
        <p:spPr>
          <a:xfrm>
            <a:off x="184774" y="2060687"/>
            <a:ext cx="2927414" cy="273662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3189189" y="1142756"/>
            <a:ext cx="5763892" cy="5170646"/>
          </a:xfrm>
          <a:prstGeom prst="rect">
            <a:avLst/>
          </a:prstGeom>
          <a:noFill/>
          <a:ln w="9525" algn="ctr">
            <a:noFill/>
            <a:miter lim="800000"/>
            <a:headEnd/>
            <a:tailEnd/>
          </a:ln>
          <a:effectLst/>
        </p:spPr>
        <p:txBody>
          <a:bodyPr wrap="square">
            <a:spAutoFit/>
          </a:bodyPr>
          <a:lstStyle/>
          <a:p>
            <a:pPr>
              <a:lnSpc>
                <a:spcPts val="3300"/>
              </a:lnSpc>
              <a:spcAft>
                <a:spcPts val="1800"/>
              </a:spcAft>
              <a:tabLst>
                <a:tab pos="4511675" algn="l"/>
              </a:tabLst>
            </a:pPr>
            <a:r>
              <a:rPr lang="de-DE" sz="2800" b="1" dirty="0" smtClean="0">
                <a:solidFill>
                  <a:schemeClr val="bg1"/>
                </a:solidFill>
                <a:latin typeface="Calibri" pitchFamily="34" charset="0"/>
              </a:rPr>
              <a:t>Monetary and non-monetary per-formance rewards in the form of pay raises, bonuses and promotions,  ack-nowledgements and commendations, assured contracts and so forth are an appropriate way for an organisation to reward its employees and other stakeholders for good project stake-holder management/engagement performance and devising superior strategies, plans, processes, tools and innovative solutions. </a:t>
            </a:r>
            <a:endParaRPr lang="de-DE" sz="28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Project Stakeholder Mgmt. Best Practices</a:t>
            </a:r>
            <a:br>
              <a:rPr lang="de-DE" sz="2400" dirty="0" smtClean="0"/>
            </a:br>
            <a:r>
              <a:rPr lang="de-DE" sz="2000" dirty="0" smtClean="0"/>
              <a:t>(Stakeholder Management Performance Incentives)</a:t>
            </a:r>
            <a:endParaRPr lang="en-US" sz="2400" dirty="0"/>
          </a:p>
        </p:txBody>
      </p:sp>
      <p:pic>
        <p:nvPicPr>
          <p:cNvPr id="7" name="Picture 6" descr="trophy1.gif"/>
          <p:cNvPicPr>
            <a:picLocks noChangeAspect="1"/>
          </p:cNvPicPr>
          <p:nvPr/>
        </p:nvPicPr>
        <p:blipFill>
          <a:blip r:embed="rId3" cstate="print"/>
          <a:stretch>
            <a:fillRect/>
          </a:stretch>
        </p:blipFill>
        <p:spPr>
          <a:xfrm>
            <a:off x="192571" y="2087880"/>
            <a:ext cx="2778125" cy="26670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3189189" y="1142756"/>
            <a:ext cx="5763892" cy="5093702"/>
          </a:xfrm>
          <a:prstGeom prst="rect">
            <a:avLst/>
          </a:prstGeom>
          <a:noFill/>
          <a:ln w="9525" algn="ctr">
            <a:noFill/>
            <a:miter lim="800000"/>
            <a:headEnd/>
            <a:tailEnd/>
          </a:ln>
          <a:effectLst/>
        </p:spPr>
        <p:txBody>
          <a:bodyPr wrap="square">
            <a:spAutoFit/>
          </a:bodyPr>
          <a:lstStyle/>
          <a:p>
            <a:pPr>
              <a:lnSpc>
                <a:spcPts val="3100"/>
              </a:lnSpc>
              <a:spcAft>
                <a:spcPts val="1800"/>
              </a:spcAft>
              <a:tabLst>
                <a:tab pos="4511675" algn="l"/>
              </a:tabLst>
            </a:pPr>
            <a:r>
              <a:rPr lang="de-DE" sz="2800" b="1" dirty="0" smtClean="0">
                <a:solidFill>
                  <a:schemeClr val="bg1"/>
                </a:solidFill>
                <a:latin typeface="Calibri" pitchFamily="34" charset="0"/>
              </a:rPr>
              <a:t>Audits are effective project evalua-tion tools. They can also be used specifically to evaluate the „quality“ of stakeholder management and engagement on on-going and/or completed projects. </a:t>
            </a:r>
          </a:p>
          <a:p>
            <a:pPr>
              <a:lnSpc>
                <a:spcPts val="3100"/>
              </a:lnSpc>
              <a:spcAft>
                <a:spcPts val="1800"/>
              </a:spcAft>
              <a:tabLst>
                <a:tab pos="4511675" algn="l"/>
              </a:tabLst>
            </a:pPr>
            <a:r>
              <a:rPr lang="de-DE" sz="2800" b="1" dirty="0" smtClean="0">
                <a:solidFill>
                  <a:schemeClr val="bg1"/>
                </a:solidFill>
                <a:latin typeface="Calibri" pitchFamily="34" charset="0"/>
              </a:rPr>
              <a:t>Project Stakeholder audits will have the twin advantage of (a) ensuring adherence to prescribed stakeholder management/engagement standards and (b) systematically pinpointing areas for possible improvement. </a:t>
            </a:r>
            <a:endParaRPr lang="de-DE" sz="28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Project Stakeholder Mgmt. Best Practices</a:t>
            </a:r>
            <a:br>
              <a:rPr lang="de-DE" sz="2400" dirty="0" smtClean="0"/>
            </a:br>
            <a:r>
              <a:rPr lang="de-DE" sz="2000" dirty="0" smtClean="0"/>
              <a:t>(Stakeholder Management and Engagement Audits)</a:t>
            </a:r>
            <a:endParaRPr lang="en-US" sz="2400" dirty="0"/>
          </a:p>
        </p:txBody>
      </p:sp>
      <p:pic>
        <p:nvPicPr>
          <p:cNvPr id="8" name="Picture 7" descr="magnifying1.gif"/>
          <p:cNvPicPr>
            <a:picLocks noChangeAspect="1"/>
          </p:cNvPicPr>
          <p:nvPr/>
        </p:nvPicPr>
        <p:blipFill>
          <a:blip r:embed="rId3" cstate="print"/>
          <a:stretch>
            <a:fillRect/>
          </a:stretch>
        </p:blipFill>
        <p:spPr>
          <a:xfrm>
            <a:off x="326733" y="2175587"/>
            <a:ext cx="2872080" cy="214448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3189189" y="1142756"/>
            <a:ext cx="5804086" cy="5093702"/>
          </a:xfrm>
          <a:prstGeom prst="rect">
            <a:avLst/>
          </a:prstGeom>
          <a:noFill/>
          <a:ln w="9525" algn="ctr">
            <a:noFill/>
            <a:miter lim="800000"/>
            <a:headEnd/>
            <a:tailEnd/>
          </a:ln>
          <a:effectLst/>
        </p:spPr>
        <p:txBody>
          <a:bodyPr wrap="square">
            <a:spAutoFit/>
          </a:bodyPr>
          <a:lstStyle/>
          <a:p>
            <a:pPr>
              <a:lnSpc>
                <a:spcPts val="3000"/>
              </a:lnSpc>
              <a:spcAft>
                <a:spcPts val="1800"/>
              </a:spcAft>
              <a:tabLst>
                <a:tab pos="4511675" algn="l"/>
              </a:tabLst>
            </a:pPr>
            <a:r>
              <a:rPr lang="de-DE" sz="2800" b="1" dirty="0" smtClean="0">
                <a:solidFill>
                  <a:schemeClr val="bg1"/>
                </a:solidFill>
                <a:latin typeface="Calibri" pitchFamily="34" charset="0"/>
              </a:rPr>
              <a:t>Mobile Facilitation Groups comprising the project owners/implementers and (neutral) entities of high-standing may constitute a quick, fair, effective, integrated and acceptable way for monitoring, assessing and dealing comprehensively with myriad stake-holder issues, concerns and problems associated with more complex projects, especially when the internal and/or external stakeholder commu-nities are large, heterogenous and dispersed. </a:t>
            </a:r>
          </a:p>
        </p:txBody>
      </p:sp>
      <p:sp>
        <p:nvSpPr>
          <p:cNvPr id="6" name="Title 1"/>
          <p:cNvSpPr>
            <a:spLocks noGrp="1"/>
          </p:cNvSpPr>
          <p:nvPr>
            <p:ph type="title"/>
          </p:nvPr>
        </p:nvSpPr>
        <p:spPr>
          <a:xfrm>
            <a:off x="457200" y="0"/>
            <a:ext cx="8229600" cy="1143000"/>
          </a:xfrm>
        </p:spPr>
        <p:txBody>
          <a:bodyPr/>
          <a:lstStyle/>
          <a:p>
            <a:r>
              <a:rPr lang="de-DE" sz="2400" dirty="0" smtClean="0"/>
              <a:t>Project Stakeholder Mgmt. Best Practices</a:t>
            </a:r>
            <a:br>
              <a:rPr lang="de-DE" sz="2400" dirty="0" smtClean="0"/>
            </a:br>
            <a:r>
              <a:rPr lang="de-DE" sz="2000" dirty="0" smtClean="0"/>
              <a:t>(Mobile Stakeholder Facilitation Groups)</a:t>
            </a:r>
            <a:endParaRPr lang="en-US" sz="2400" dirty="0"/>
          </a:p>
        </p:txBody>
      </p:sp>
      <p:pic>
        <p:nvPicPr>
          <p:cNvPr id="4" name="Picture 3" descr="Group.gif"/>
          <p:cNvPicPr>
            <a:picLocks noChangeAspect="1"/>
          </p:cNvPicPr>
          <p:nvPr/>
        </p:nvPicPr>
        <p:blipFill>
          <a:blip r:embed="rId3" cstate="print"/>
          <a:stretch>
            <a:fillRect/>
          </a:stretch>
        </p:blipFill>
        <p:spPr>
          <a:xfrm>
            <a:off x="304411" y="1754155"/>
            <a:ext cx="2764267" cy="217762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217170" y="3622783"/>
            <a:ext cx="8709660" cy="2631490"/>
          </a:xfrm>
          <a:prstGeom prst="rect">
            <a:avLst/>
          </a:prstGeom>
          <a:noFill/>
          <a:ln w="9525" algn="ctr">
            <a:noFill/>
            <a:miter lim="800000"/>
            <a:headEnd/>
            <a:tailEnd/>
          </a:ln>
          <a:effectLst/>
        </p:spPr>
        <p:txBody>
          <a:bodyPr wrap="square">
            <a:spAutoFit/>
          </a:bodyPr>
          <a:lstStyle/>
          <a:p>
            <a:pPr>
              <a:lnSpc>
                <a:spcPts val="3300"/>
              </a:lnSpc>
              <a:spcAft>
                <a:spcPts val="1800"/>
              </a:spcAft>
              <a:tabLst>
                <a:tab pos="4511675" algn="l"/>
              </a:tabLst>
            </a:pPr>
            <a:r>
              <a:rPr lang="de-DE" sz="2800" b="1" dirty="0" smtClean="0">
                <a:solidFill>
                  <a:schemeClr val="bg1"/>
                </a:solidFill>
                <a:latin typeface="Calibri" pitchFamily="34" charset="0"/>
              </a:rPr>
              <a:t>Customized training workshops for all key stakeholders on a project can help in creating a common platform of awareness, knowledge and understanding, and apprecia-tion of the myriad complexities involved in project stake-holder management/engagement and the best ways and means for dealing with them effectively and efficiently.   </a:t>
            </a:r>
            <a:endParaRPr lang="de-DE" sz="28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Project Stakeholder Mgmt. Best Practices</a:t>
            </a:r>
            <a:br>
              <a:rPr lang="de-DE" sz="2400" dirty="0" smtClean="0"/>
            </a:br>
            <a:r>
              <a:rPr lang="de-DE" sz="2000" dirty="0" smtClean="0"/>
              <a:t>(Stakeholder Management Training Workshops)</a:t>
            </a:r>
            <a:endParaRPr lang="en-US" sz="2400" dirty="0"/>
          </a:p>
        </p:txBody>
      </p:sp>
      <p:pic>
        <p:nvPicPr>
          <p:cNvPr id="8" name="Picture 7" descr="Class.gif"/>
          <p:cNvPicPr>
            <a:picLocks noChangeAspect="1"/>
          </p:cNvPicPr>
          <p:nvPr/>
        </p:nvPicPr>
        <p:blipFill>
          <a:blip r:embed="rId3" cstate="print"/>
          <a:stretch>
            <a:fillRect/>
          </a:stretch>
        </p:blipFill>
        <p:spPr>
          <a:xfrm>
            <a:off x="1955257" y="1139507"/>
            <a:ext cx="5225375" cy="2473454"/>
          </a:xfrm>
          <a:prstGeom prst="rect">
            <a:avLst/>
          </a:prstGeom>
        </p:spPr>
      </p:pic>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9871</TotalTime>
  <Words>1835</Words>
  <Application>Microsoft Office PowerPoint</Application>
  <PresentationFormat>On-screen Show (4:3)</PresentationFormat>
  <Paragraphs>156</Paragraphs>
  <Slides>19</Slides>
  <Notes>17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MyTemplate</vt:lpstr>
      <vt:lpstr>Slide 1</vt:lpstr>
      <vt:lpstr>Projects: Goal, Subgoals, Objectives,  Output, Outcomes &amp; Impacts</vt:lpstr>
      <vt:lpstr>Highway Construction Project (Post-Completion Outcomes/Impacts on Stakeholders)</vt:lpstr>
      <vt:lpstr>Class Excercise</vt:lpstr>
      <vt:lpstr>Large, Multi-Purpose Dam (Possible Positive Outcomes/Impacts)</vt:lpstr>
      <vt:lpstr>Large, Multi-Purpose Dam (Possible Positive Outcomes/Impacts)</vt:lpstr>
      <vt:lpstr>Large, Multi-Purpose Dam (Possible Negative Outcomes/Impacts)</vt:lpstr>
      <vt:lpstr>Large, Multi-Purpose Dam (Possible Negative Outcomes/Impacts)</vt:lpstr>
      <vt:lpstr>Projct Case Study from Pakistan (Tarbela Dam and Related Aspects of the Indus River Basin)</vt:lpstr>
      <vt:lpstr>Project Stakeholder Management “Best Practices”: Nine Suggestions</vt:lpstr>
      <vt:lpstr>Project Stakeholder Mgmt. Best Practices (Stakeholder Partnership Charters)</vt:lpstr>
      <vt:lpstr>Project Stakeholder Mgmt. Best Practices (Stakeholder Management Maturity Levels)</vt:lpstr>
      <vt:lpstr>Project Stakeholder Mgmt. Best Practices (The Project Stakeholder Handbook)</vt:lpstr>
      <vt:lpstr>Project Stakeholder Mgmt. Best Practices (The Project Stakeholder Handbook: Possible Outline)</vt:lpstr>
      <vt:lpstr>Project Stakeholder Mgmt. Best Practices (Keeping a Diary)</vt:lpstr>
      <vt:lpstr>Project Stakeholder Mgmt. Best Practices (Stakeholder Management Performance Incentives)</vt:lpstr>
      <vt:lpstr>Project Stakeholder Mgmt. Best Practices (Stakeholder Management and Engagement Audits)</vt:lpstr>
      <vt:lpstr>Project Stakeholder Mgmt. Best Practices (Mobile Stakeholder Facilitation Groups)</vt:lpstr>
      <vt:lpstr>Project Stakeholder Mgmt. Best Practices (Stakeholder Management Training Workshops)</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4074</cp:revision>
  <dcterms:created xsi:type="dcterms:W3CDTF">2005-03-14T10:32:02Z</dcterms:created>
  <dcterms:modified xsi:type="dcterms:W3CDTF">2013-01-03T14:44:14Z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