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1"/>
  </p:notesMasterIdLst>
  <p:handoutMasterIdLst>
    <p:handoutMasterId r:id="rId22"/>
  </p:handoutMasterIdLst>
  <p:sldIdLst>
    <p:sldId id="1340" r:id="rId2"/>
    <p:sldId id="1323" r:id="rId3"/>
    <p:sldId id="1266" r:id="rId4"/>
    <p:sldId id="1267" r:id="rId5"/>
    <p:sldId id="1259" r:id="rId6"/>
    <p:sldId id="1211" r:id="rId7"/>
    <p:sldId id="999" r:id="rId8"/>
    <p:sldId id="1000" r:id="rId9"/>
    <p:sldId id="1232" r:id="rId10"/>
    <p:sldId id="1286" r:id="rId11"/>
    <p:sldId id="1290" r:id="rId12"/>
    <p:sldId id="1291" r:id="rId13"/>
    <p:sldId id="1294" r:id="rId14"/>
    <p:sldId id="1004" r:id="rId15"/>
    <p:sldId id="1168" r:id="rId16"/>
    <p:sldId id="1297" r:id="rId17"/>
    <p:sldId id="1302" r:id="rId18"/>
    <p:sldId id="1284" r:id="rId19"/>
    <p:sldId id="1354" r:id="rId20"/>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FF8D3F"/>
    <a:srgbClr val="550B27"/>
    <a:srgbClr val="214C4F"/>
    <a:srgbClr val="FFD581"/>
    <a:srgbClr val="29A4A7"/>
    <a:srgbClr val="196365"/>
    <a:srgbClr val="383648"/>
    <a:srgbClr val="56536D"/>
    <a:srgbClr val="16343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8824" autoAdjust="0"/>
  </p:normalViewPr>
  <p:slideViewPr>
    <p:cSldViewPr snapToGrid="0" showGuides="1">
      <p:cViewPr varScale="1">
        <p:scale>
          <a:sx n="100" d="100"/>
          <a:sy n="100" d="100"/>
        </p:scale>
        <p:origin x="-1332" y="-102"/>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30834"/>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CEFD85-418E-4249-AF42-707CDF8D1FD7}"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10B2707E-7337-4822-B5B2-C4102E823E8B}">
      <dgm:prSet phldrT="[Text]" custT="1"/>
      <dgm:spPr>
        <a:solidFill>
          <a:srgbClr val="CC9900"/>
        </a:solidFill>
      </dgm:spPr>
      <dgm:t>
        <a:bodyPr/>
        <a:lstStyle/>
        <a:p>
          <a:r>
            <a:rPr lang="en-US" sz="2000" b="1" dirty="0" smtClean="0">
              <a:solidFill>
                <a:schemeClr val="tx1"/>
              </a:solidFill>
            </a:rPr>
            <a:t>Project Stake-holders</a:t>
          </a:r>
          <a:endParaRPr lang="en-US" sz="2000" b="1" dirty="0">
            <a:solidFill>
              <a:schemeClr val="tx1"/>
            </a:solidFill>
          </a:endParaRPr>
        </a:p>
      </dgm:t>
    </dgm:pt>
    <dgm:pt modelId="{57D9972E-5279-4745-8991-B34EC52EB6C7}" type="parTrans" cxnId="{DB557DAD-DC20-449E-9D53-610FA1BB032E}">
      <dgm:prSet/>
      <dgm:spPr/>
      <dgm:t>
        <a:bodyPr/>
        <a:lstStyle/>
        <a:p>
          <a:endParaRPr lang="en-US"/>
        </a:p>
      </dgm:t>
    </dgm:pt>
    <dgm:pt modelId="{4B868730-9458-4877-94A2-463EAEA6B49C}" type="sibTrans" cxnId="{DB557DAD-DC20-449E-9D53-610FA1BB032E}">
      <dgm:prSet/>
      <dgm:spPr/>
      <dgm:t>
        <a:bodyPr/>
        <a:lstStyle/>
        <a:p>
          <a:endParaRPr lang="en-US"/>
        </a:p>
      </dgm:t>
    </dgm:pt>
    <dgm:pt modelId="{295DE80C-207E-4918-A701-5C0DC385335B}">
      <dgm:prSet phldrT="[Text]"/>
      <dgm:spPr>
        <a:solidFill>
          <a:srgbClr val="1F5746"/>
        </a:solidFill>
      </dgm:spPr>
      <dgm:t>
        <a:bodyPr/>
        <a:lstStyle/>
        <a:p>
          <a:r>
            <a:rPr lang="en-US" b="1" dirty="0" smtClean="0"/>
            <a:t>Religious Scriptures</a:t>
          </a:r>
          <a:endParaRPr lang="en-US" b="1" dirty="0"/>
        </a:p>
      </dgm:t>
    </dgm:pt>
    <dgm:pt modelId="{3805945E-85E1-4269-B588-7DE46985B699}" type="parTrans" cxnId="{B2B840DA-22E1-40AA-9030-21C486B06814}">
      <dgm:prSet/>
      <dgm:spPr>
        <a:solidFill>
          <a:srgbClr val="CCCC00"/>
        </a:solidFill>
      </dgm:spPr>
      <dgm:t>
        <a:bodyPr/>
        <a:lstStyle/>
        <a:p>
          <a:endParaRPr lang="en-US"/>
        </a:p>
      </dgm:t>
    </dgm:pt>
    <dgm:pt modelId="{BB750177-B3E3-4CF5-8863-899128ED3F23}" type="sibTrans" cxnId="{B2B840DA-22E1-40AA-9030-21C486B06814}">
      <dgm:prSet/>
      <dgm:spPr/>
      <dgm:t>
        <a:bodyPr/>
        <a:lstStyle/>
        <a:p>
          <a:endParaRPr lang="en-US"/>
        </a:p>
      </dgm:t>
    </dgm:pt>
    <dgm:pt modelId="{22323EBE-87C4-46C6-AE51-18A71E4E077E}">
      <dgm:prSet phldrT="[Text]"/>
      <dgm:spPr>
        <a:solidFill>
          <a:srgbClr val="002060"/>
        </a:solidFill>
      </dgm:spPr>
      <dgm:t>
        <a:bodyPr/>
        <a:lstStyle/>
        <a:p>
          <a:r>
            <a:rPr lang="en-US" b="1" dirty="0" smtClean="0"/>
            <a:t>Philosophers</a:t>
          </a:r>
          <a:endParaRPr lang="en-US" b="1" dirty="0"/>
        </a:p>
      </dgm:t>
    </dgm:pt>
    <dgm:pt modelId="{2F106F85-E87E-458B-8FBC-F38E2ABFCBA4}" type="parTrans" cxnId="{7670E270-A16F-48E0-A27D-BBBABB6F00E2}">
      <dgm:prSet/>
      <dgm:spPr>
        <a:solidFill>
          <a:srgbClr val="CCCC00"/>
        </a:solidFill>
      </dgm:spPr>
      <dgm:t>
        <a:bodyPr/>
        <a:lstStyle/>
        <a:p>
          <a:endParaRPr lang="en-US"/>
        </a:p>
      </dgm:t>
    </dgm:pt>
    <dgm:pt modelId="{3FA56CCA-749C-4A70-9711-69D6D6D13CA8}" type="sibTrans" cxnId="{7670E270-A16F-48E0-A27D-BBBABB6F00E2}">
      <dgm:prSet/>
      <dgm:spPr/>
      <dgm:t>
        <a:bodyPr/>
        <a:lstStyle/>
        <a:p>
          <a:endParaRPr lang="en-US"/>
        </a:p>
      </dgm:t>
    </dgm:pt>
    <dgm:pt modelId="{5189CE0C-AEA9-4694-9E0A-20FC33004D7B}">
      <dgm:prSet phldrT="[Text]"/>
      <dgm:spPr>
        <a:solidFill>
          <a:schemeClr val="accent5">
            <a:lumMod val="50000"/>
          </a:schemeClr>
        </a:solidFill>
      </dgm:spPr>
      <dgm:t>
        <a:bodyPr/>
        <a:lstStyle/>
        <a:p>
          <a:r>
            <a:rPr lang="en-US" b="1" dirty="0" smtClean="0"/>
            <a:t>Moral Leaders</a:t>
          </a:r>
          <a:endParaRPr lang="en-US" b="1" dirty="0"/>
        </a:p>
      </dgm:t>
    </dgm:pt>
    <dgm:pt modelId="{B88B2F6D-40E2-4BA7-9A73-603F6F05DD4F}" type="parTrans" cxnId="{22B2D11B-38C4-477D-9CCB-7D59D159CA28}">
      <dgm:prSet/>
      <dgm:spPr>
        <a:solidFill>
          <a:srgbClr val="CCCC00"/>
        </a:solidFill>
      </dgm:spPr>
      <dgm:t>
        <a:bodyPr/>
        <a:lstStyle/>
        <a:p>
          <a:endParaRPr lang="en-US"/>
        </a:p>
      </dgm:t>
    </dgm:pt>
    <dgm:pt modelId="{57674F1B-A8EB-4B7A-95FE-64DD2589AABD}" type="sibTrans" cxnId="{22B2D11B-38C4-477D-9CCB-7D59D159CA28}">
      <dgm:prSet/>
      <dgm:spPr/>
      <dgm:t>
        <a:bodyPr/>
        <a:lstStyle/>
        <a:p>
          <a:endParaRPr lang="en-US"/>
        </a:p>
      </dgm:t>
    </dgm:pt>
    <dgm:pt modelId="{8E206B45-EE61-4C5D-83A1-80BDAAE282B4}">
      <dgm:prSet phldrT="[Text]"/>
      <dgm:spPr>
        <a:solidFill>
          <a:srgbClr val="C00000"/>
        </a:solidFill>
      </dgm:spPr>
      <dgm:t>
        <a:bodyPr/>
        <a:lstStyle/>
        <a:p>
          <a:r>
            <a:rPr lang="en-US" b="1" dirty="0" smtClean="0"/>
            <a:t>Law</a:t>
          </a:r>
          <a:endParaRPr lang="en-US" b="1" dirty="0"/>
        </a:p>
      </dgm:t>
    </dgm:pt>
    <dgm:pt modelId="{B76473C9-8E9C-438F-9484-70FF19CA4952}" type="parTrans" cxnId="{6D50B0BA-9FF2-4115-966B-66F6FA0417A8}">
      <dgm:prSet/>
      <dgm:spPr>
        <a:solidFill>
          <a:srgbClr val="CCCC00"/>
        </a:solidFill>
      </dgm:spPr>
      <dgm:t>
        <a:bodyPr/>
        <a:lstStyle/>
        <a:p>
          <a:endParaRPr lang="en-US"/>
        </a:p>
      </dgm:t>
    </dgm:pt>
    <dgm:pt modelId="{38668AA9-C1BD-4C0D-ACEB-D5826ECB4E2E}" type="sibTrans" cxnId="{6D50B0BA-9FF2-4115-966B-66F6FA0417A8}">
      <dgm:prSet/>
      <dgm:spPr/>
      <dgm:t>
        <a:bodyPr/>
        <a:lstStyle/>
        <a:p>
          <a:endParaRPr lang="en-US"/>
        </a:p>
      </dgm:t>
    </dgm:pt>
    <dgm:pt modelId="{CA93A9BA-5BAE-4A12-8C56-3C7677169D8F}">
      <dgm:prSet phldrT="[Text]"/>
      <dgm:spPr>
        <a:solidFill>
          <a:srgbClr val="92D050"/>
        </a:solidFill>
      </dgm:spPr>
      <dgm:t>
        <a:bodyPr/>
        <a:lstStyle/>
        <a:p>
          <a:r>
            <a:rPr lang="en-US" b="1" dirty="0" smtClean="0"/>
            <a:t>Social Environment</a:t>
          </a:r>
          <a:endParaRPr lang="en-US" b="1" dirty="0"/>
        </a:p>
      </dgm:t>
    </dgm:pt>
    <dgm:pt modelId="{EB70E48B-9B3B-4B50-99AE-B13539A42C9E}" type="parTrans" cxnId="{B65D01C6-6D7D-43DF-9B6A-801DAF8F4887}">
      <dgm:prSet/>
      <dgm:spPr>
        <a:solidFill>
          <a:srgbClr val="CCCC00"/>
        </a:solidFill>
      </dgm:spPr>
      <dgm:t>
        <a:bodyPr/>
        <a:lstStyle/>
        <a:p>
          <a:endParaRPr lang="en-US"/>
        </a:p>
      </dgm:t>
    </dgm:pt>
    <dgm:pt modelId="{F0F487C4-7438-4D36-8811-7BCB98724FA2}" type="sibTrans" cxnId="{B65D01C6-6D7D-43DF-9B6A-801DAF8F4887}">
      <dgm:prSet/>
      <dgm:spPr/>
      <dgm:t>
        <a:bodyPr/>
        <a:lstStyle/>
        <a:p>
          <a:endParaRPr lang="en-US"/>
        </a:p>
      </dgm:t>
    </dgm:pt>
    <dgm:pt modelId="{7F6FCB97-81B0-47F4-BA95-6D55C4DE0BA4}">
      <dgm:prSet phldrT="[Text]"/>
      <dgm:spPr>
        <a:solidFill>
          <a:schemeClr val="accent6">
            <a:lumMod val="60000"/>
            <a:lumOff val="40000"/>
          </a:schemeClr>
        </a:solidFill>
      </dgm:spPr>
      <dgm:t>
        <a:bodyPr/>
        <a:lstStyle/>
        <a:p>
          <a:r>
            <a:rPr lang="en-US" b="1" dirty="0" smtClean="0"/>
            <a:t>Workplace Environment</a:t>
          </a:r>
          <a:endParaRPr lang="en-US" b="1" dirty="0"/>
        </a:p>
      </dgm:t>
    </dgm:pt>
    <dgm:pt modelId="{37E091E9-43F4-4155-BB91-8B2D6E893E95}" type="parTrans" cxnId="{689316BA-EC72-4985-8A16-B72B9BAB958B}">
      <dgm:prSet/>
      <dgm:spPr>
        <a:solidFill>
          <a:srgbClr val="CCCC00"/>
        </a:solidFill>
      </dgm:spPr>
      <dgm:t>
        <a:bodyPr/>
        <a:lstStyle/>
        <a:p>
          <a:endParaRPr lang="en-US"/>
        </a:p>
      </dgm:t>
    </dgm:pt>
    <dgm:pt modelId="{852E7C1D-AEB7-4EA0-9242-080F1E2B17DD}" type="sibTrans" cxnId="{689316BA-EC72-4985-8A16-B72B9BAB958B}">
      <dgm:prSet/>
      <dgm:spPr/>
      <dgm:t>
        <a:bodyPr/>
        <a:lstStyle/>
        <a:p>
          <a:endParaRPr lang="en-US"/>
        </a:p>
      </dgm:t>
    </dgm:pt>
    <dgm:pt modelId="{BCDBEC3E-B9C1-4D1B-B6AB-CE866DC34A4E}">
      <dgm:prSet phldrT="[Text]"/>
      <dgm:spPr>
        <a:solidFill>
          <a:srgbClr val="808000"/>
        </a:solidFill>
      </dgm:spPr>
      <dgm:t>
        <a:bodyPr/>
        <a:lstStyle/>
        <a:p>
          <a:r>
            <a:rPr lang="en-US" b="1" dirty="0" smtClean="0"/>
            <a:t>Situational Context</a:t>
          </a:r>
          <a:endParaRPr lang="en-US" b="1" dirty="0"/>
        </a:p>
      </dgm:t>
    </dgm:pt>
    <dgm:pt modelId="{67BD48ED-6A58-415B-9B4E-E69E164F77C5}" type="parTrans" cxnId="{61D44044-5555-42E8-89FE-4E777D25E663}">
      <dgm:prSet/>
      <dgm:spPr>
        <a:solidFill>
          <a:srgbClr val="CCCC00"/>
        </a:solidFill>
      </dgm:spPr>
      <dgm:t>
        <a:bodyPr/>
        <a:lstStyle/>
        <a:p>
          <a:endParaRPr lang="en-US"/>
        </a:p>
      </dgm:t>
    </dgm:pt>
    <dgm:pt modelId="{F9EDDE2F-56B6-462A-BB72-A701908FF001}" type="sibTrans" cxnId="{61D44044-5555-42E8-89FE-4E777D25E663}">
      <dgm:prSet/>
      <dgm:spPr/>
      <dgm:t>
        <a:bodyPr/>
        <a:lstStyle/>
        <a:p>
          <a:endParaRPr lang="en-US"/>
        </a:p>
      </dgm:t>
    </dgm:pt>
    <dgm:pt modelId="{32EF6063-3D4A-420C-B5B5-CEA8A0FAB336}">
      <dgm:prSet phldrT="[Text]"/>
      <dgm:spPr>
        <a:solidFill>
          <a:srgbClr val="7030A0"/>
        </a:solidFill>
      </dgm:spPr>
      <dgm:t>
        <a:bodyPr/>
        <a:lstStyle/>
        <a:p>
          <a:r>
            <a:rPr lang="en-US" b="1" dirty="0" smtClean="0"/>
            <a:t>Personal Evolution</a:t>
          </a:r>
          <a:endParaRPr lang="en-US" b="1" dirty="0"/>
        </a:p>
      </dgm:t>
    </dgm:pt>
    <dgm:pt modelId="{8F149712-DC37-4CF2-9638-93F4A77D15EE}" type="parTrans" cxnId="{323F4EF6-A1FD-4443-AC1E-454DA14A3C61}">
      <dgm:prSet/>
      <dgm:spPr>
        <a:solidFill>
          <a:srgbClr val="CCCC00"/>
        </a:solidFill>
      </dgm:spPr>
      <dgm:t>
        <a:bodyPr/>
        <a:lstStyle/>
        <a:p>
          <a:endParaRPr lang="en-US"/>
        </a:p>
      </dgm:t>
    </dgm:pt>
    <dgm:pt modelId="{689CE508-A436-42AA-9583-2C031A77DFFB}" type="sibTrans" cxnId="{323F4EF6-A1FD-4443-AC1E-454DA14A3C61}">
      <dgm:prSet/>
      <dgm:spPr/>
      <dgm:t>
        <a:bodyPr/>
        <a:lstStyle/>
        <a:p>
          <a:endParaRPr lang="en-US"/>
        </a:p>
      </dgm:t>
    </dgm:pt>
    <dgm:pt modelId="{B7F600BD-251E-462D-B0F5-A7209DD8EB34}" type="pres">
      <dgm:prSet presAssocID="{C4CEFD85-418E-4249-AF42-707CDF8D1FD7}" presName="cycle" presStyleCnt="0">
        <dgm:presLayoutVars>
          <dgm:chMax val="1"/>
          <dgm:dir/>
          <dgm:animLvl val="ctr"/>
          <dgm:resizeHandles val="exact"/>
        </dgm:presLayoutVars>
      </dgm:prSet>
      <dgm:spPr/>
      <dgm:t>
        <a:bodyPr/>
        <a:lstStyle/>
        <a:p>
          <a:endParaRPr lang="en-US"/>
        </a:p>
      </dgm:t>
    </dgm:pt>
    <dgm:pt modelId="{3D4F20E0-1A83-4B80-8B93-87F63674271F}" type="pres">
      <dgm:prSet presAssocID="{10B2707E-7337-4822-B5B2-C4102E823E8B}" presName="centerShape" presStyleLbl="node0" presStyleIdx="0" presStyleCnt="1"/>
      <dgm:spPr/>
      <dgm:t>
        <a:bodyPr/>
        <a:lstStyle/>
        <a:p>
          <a:endParaRPr lang="en-US"/>
        </a:p>
      </dgm:t>
    </dgm:pt>
    <dgm:pt modelId="{8CAE7682-E304-4F1A-BCDD-90192F1DBD20}" type="pres">
      <dgm:prSet presAssocID="{3805945E-85E1-4269-B588-7DE46985B699}" presName="parTrans" presStyleLbl="bgSibTrans2D1" presStyleIdx="0" presStyleCnt="8"/>
      <dgm:spPr/>
      <dgm:t>
        <a:bodyPr/>
        <a:lstStyle/>
        <a:p>
          <a:endParaRPr lang="en-US"/>
        </a:p>
      </dgm:t>
    </dgm:pt>
    <dgm:pt modelId="{6661B2DB-55E7-46BB-B3C3-9FA470DD8D3F}" type="pres">
      <dgm:prSet presAssocID="{295DE80C-207E-4918-A701-5C0DC385335B}" presName="node" presStyleLbl="node1" presStyleIdx="0" presStyleCnt="8">
        <dgm:presLayoutVars>
          <dgm:bulletEnabled val="1"/>
        </dgm:presLayoutVars>
      </dgm:prSet>
      <dgm:spPr/>
      <dgm:t>
        <a:bodyPr/>
        <a:lstStyle/>
        <a:p>
          <a:endParaRPr lang="en-US"/>
        </a:p>
      </dgm:t>
    </dgm:pt>
    <dgm:pt modelId="{64060F1E-A425-4F30-95B0-A9DBA7C05FBC}" type="pres">
      <dgm:prSet presAssocID="{2F106F85-E87E-458B-8FBC-F38E2ABFCBA4}" presName="parTrans" presStyleLbl="bgSibTrans2D1" presStyleIdx="1" presStyleCnt="8"/>
      <dgm:spPr/>
      <dgm:t>
        <a:bodyPr/>
        <a:lstStyle/>
        <a:p>
          <a:endParaRPr lang="en-US"/>
        </a:p>
      </dgm:t>
    </dgm:pt>
    <dgm:pt modelId="{C0872547-B786-4C07-AD2B-2969DC5AD0DA}" type="pres">
      <dgm:prSet presAssocID="{22323EBE-87C4-46C6-AE51-18A71E4E077E}" presName="node" presStyleLbl="node1" presStyleIdx="1" presStyleCnt="8">
        <dgm:presLayoutVars>
          <dgm:bulletEnabled val="1"/>
        </dgm:presLayoutVars>
      </dgm:prSet>
      <dgm:spPr/>
      <dgm:t>
        <a:bodyPr/>
        <a:lstStyle/>
        <a:p>
          <a:endParaRPr lang="en-US"/>
        </a:p>
      </dgm:t>
    </dgm:pt>
    <dgm:pt modelId="{0FDFF2F7-3075-4F44-B79A-7318DBA92C63}" type="pres">
      <dgm:prSet presAssocID="{B88B2F6D-40E2-4BA7-9A73-603F6F05DD4F}" presName="parTrans" presStyleLbl="bgSibTrans2D1" presStyleIdx="2" presStyleCnt="8"/>
      <dgm:spPr/>
      <dgm:t>
        <a:bodyPr/>
        <a:lstStyle/>
        <a:p>
          <a:endParaRPr lang="en-US"/>
        </a:p>
      </dgm:t>
    </dgm:pt>
    <dgm:pt modelId="{BD295966-6F78-4046-971D-10065570344D}" type="pres">
      <dgm:prSet presAssocID="{5189CE0C-AEA9-4694-9E0A-20FC33004D7B}" presName="node" presStyleLbl="node1" presStyleIdx="2" presStyleCnt="8">
        <dgm:presLayoutVars>
          <dgm:bulletEnabled val="1"/>
        </dgm:presLayoutVars>
      </dgm:prSet>
      <dgm:spPr/>
      <dgm:t>
        <a:bodyPr/>
        <a:lstStyle/>
        <a:p>
          <a:endParaRPr lang="en-US"/>
        </a:p>
      </dgm:t>
    </dgm:pt>
    <dgm:pt modelId="{D7F8D4BD-7745-4711-9E83-73031CDEF1E8}" type="pres">
      <dgm:prSet presAssocID="{B76473C9-8E9C-438F-9484-70FF19CA4952}" presName="parTrans" presStyleLbl="bgSibTrans2D1" presStyleIdx="3" presStyleCnt="8"/>
      <dgm:spPr/>
      <dgm:t>
        <a:bodyPr/>
        <a:lstStyle/>
        <a:p>
          <a:endParaRPr lang="en-US"/>
        </a:p>
      </dgm:t>
    </dgm:pt>
    <dgm:pt modelId="{43B59559-92C8-44DD-B199-3012D8E9E6E7}" type="pres">
      <dgm:prSet presAssocID="{8E206B45-EE61-4C5D-83A1-80BDAAE282B4}" presName="node" presStyleLbl="node1" presStyleIdx="3" presStyleCnt="8">
        <dgm:presLayoutVars>
          <dgm:bulletEnabled val="1"/>
        </dgm:presLayoutVars>
      </dgm:prSet>
      <dgm:spPr/>
      <dgm:t>
        <a:bodyPr/>
        <a:lstStyle/>
        <a:p>
          <a:endParaRPr lang="en-US"/>
        </a:p>
      </dgm:t>
    </dgm:pt>
    <dgm:pt modelId="{21FCB591-22B0-4F3C-A622-62C36C24CC55}" type="pres">
      <dgm:prSet presAssocID="{EB70E48B-9B3B-4B50-99AE-B13539A42C9E}" presName="parTrans" presStyleLbl="bgSibTrans2D1" presStyleIdx="4" presStyleCnt="8"/>
      <dgm:spPr/>
      <dgm:t>
        <a:bodyPr/>
        <a:lstStyle/>
        <a:p>
          <a:endParaRPr lang="en-US"/>
        </a:p>
      </dgm:t>
    </dgm:pt>
    <dgm:pt modelId="{1B8EF248-F652-4498-8C57-20AC91C5773A}" type="pres">
      <dgm:prSet presAssocID="{CA93A9BA-5BAE-4A12-8C56-3C7677169D8F}" presName="node" presStyleLbl="node1" presStyleIdx="4" presStyleCnt="8">
        <dgm:presLayoutVars>
          <dgm:bulletEnabled val="1"/>
        </dgm:presLayoutVars>
      </dgm:prSet>
      <dgm:spPr/>
      <dgm:t>
        <a:bodyPr/>
        <a:lstStyle/>
        <a:p>
          <a:endParaRPr lang="en-US"/>
        </a:p>
      </dgm:t>
    </dgm:pt>
    <dgm:pt modelId="{D589997E-FB0A-4228-9B48-9BF012251B9A}" type="pres">
      <dgm:prSet presAssocID="{37E091E9-43F4-4155-BB91-8B2D6E893E95}" presName="parTrans" presStyleLbl="bgSibTrans2D1" presStyleIdx="5" presStyleCnt="8"/>
      <dgm:spPr/>
      <dgm:t>
        <a:bodyPr/>
        <a:lstStyle/>
        <a:p>
          <a:endParaRPr lang="en-US"/>
        </a:p>
      </dgm:t>
    </dgm:pt>
    <dgm:pt modelId="{C55FF072-BC97-42C3-BEA2-1445F6A37CD3}" type="pres">
      <dgm:prSet presAssocID="{7F6FCB97-81B0-47F4-BA95-6D55C4DE0BA4}" presName="node" presStyleLbl="node1" presStyleIdx="5" presStyleCnt="8">
        <dgm:presLayoutVars>
          <dgm:bulletEnabled val="1"/>
        </dgm:presLayoutVars>
      </dgm:prSet>
      <dgm:spPr/>
      <dgm:t>
        <a:bodyPr/>
        <a:lstStyle/>
        <a:p>
          <a:endParaRPr lang="en-US"/>
        </a:p>
      </dgm:t>
    </dgm:pt>
    <dgm:pt modelId="{4869B7A5-315B-48AA-998D-0263D2229FE6}" type="pres">
      <dgm:prSet presAssocID="{67BD48ED-6A58-415B-9B4E-E69E164F77C5}" presName="parTrans" presStyleLbl="bgSibTrans2D1" presStyleIdx="6" presStyleCnt="8"/>
      <dgm:spPr/>
      <dgm:t>
        <a:bodyPr/>
        <a:lstStyle/>
        <a:p>
          <a:endParaRPr lang="en-US"/>
        </a:p>
      </dgm:t>
    </dgm:pt>
    <dgm:pt modelId="{F9AC6697-D719-427D-8CE9-12D0539AD2E0}" type="pres">
      <dgm:prSet presAssocID="{BCDBEC3E-B9C1-4D1B-B6AB-CE866DC34A4E}" presName="node" presStyleLbl="node1" presStyleIdx="6" presStyleCnt="8">
        <dgm:presLayoutVars>
          <dgm:bulletEnabled val="1"/>
        </dgm:presLayoutVars>
      </dgm:prSet>
      <dgm:spPr/>
      <dgm:t>
        <a:bodyPr/>
        <a:lstStyle/>
        <a:p>
          <a:endParaRPr lang="en-US"/>
        </a:p>
      </dgm:t>
    </dgm:pt>
    <dgm:pt modelId="{511242FA-1147-431C-8343-94464383CA83}" type="pres">
      <dgm:prSet presAssocID="{8F149712-DC37-4CF2-9638-93F4A77D15EE}" presName="parTrans" presStyleLbl="bgSibTrans2D1" presStyleIdx="7" presStyleCnt="8"/>
      <dgm:spPr/>
      <dgm:t>
        <a:bodyPr/>
        <a:lstStyle/>
        <a:p>
          <a:endParaRPr lang="en-US"/>
        </a:p>
      </dgm:t>
    </dgm:pt>
    <dgm:pt modelId="{49488D83-43E5-4D0F-971F-7D8FBD089805}" type="pres">
      <dgm:prSet presAssocID="{32EF6063-3D4A-420C-B5B5-CEA8A0FAB336}" presName="node" presStyleLbl="node1" presStyleIdx="7" presStyleCnt="8">
        <dgm:presLayoutVars>
          <dgm:bulletEnabled val="1"/>
        </dgm:presLayoutVars>
      </dgm:prSet>
      <dgm:spPr/>
      <dgm:t>
        <a:bodyPr/>
        <a:lstStyle/>
        <a:p>
          <a:endParaRPr lang="en-US"/>
        </a:p>
      </dgm:t>
    </dgm:pt>
  </dgm:ptLst>
  <dgm:cxnLst>
    <dgm:cxn modelId="{F0B0E651-992C-48A7-B19D-72C74B7DEE4C}" type="presOf" srcId="{8F149712-DC37-4CF2-9638-93F4A77D15EE}" destId="{511242FA-1147-431C-8343-94464383CA83}" srcOrd="0" destOrd="0" presId="urn:microsoft.com/office/officeart/2005/8/layout/radial4"/>
    <dgm:cxn modelId="{689316BA-EC72-4985-8A16-B72B9BAB958B}" srcId="{10B2707E-7337-4822-B5B2-C4102E823E8B}" destId="{7F6FCB97-81B0-47F4-BA95-6D55C4DE0BA4}" srcOrd="5" destOrd="0" parTransId="{37E091E9-43F4-4155-BB91-8B2D6E893E95}" sibTransId="{852E7C1D-AEB7-4EA0-9242-080F1E2B17DD}"/>
    <dgm:cxn modelId="{22B2D11B-38C4-477D-9CCB-7D59D159CA28}" srcId="{10B2707E-7337-4822-B5B2-C4102E823E8B}" destId="{5189CE0C-AEA9-4694-9E0A-20FC33004D7B}" srcOrd="2" destOrd="0" parTransId="{B88B2F6D-40E2-4BA7-9A73-603F6F05DD4F}" sibTransId="{57674F1B-A8EB-4B7A-95FE-64DD2589AABD}"/>
    <dgm:cxn modelId="{0DAA076D-F4F1-45CB-80CD-A5F4F0909604}" type="presOf" srcId="{22323EBE-87C4-46C6-AE51-18A71E4E077E}" destId="{C0872547-B786-4C07-AD2B-2969DC5AD0DA}" srcOrd="0" destOrd="0" presId="urn:microsoft.com/office/officeart/2005/8/layout/radial4"/>
    <dgm:cxn modelId="{7670E270-A16F-48E0-A27D-BBBABB6F00E2}" srcId="{10B2707E-7337-4822-B5B2-C4102E823E8B}" destId="{22323EBE-87C4-46C6-AE51-18A71E4E077E}" srcOrd="1" destOrd="0" parTransId="{2F106F85-E87E-458B-8FBC-F38E2ABFCBA4}" sibTransId="{3FA56CCA-749C-4A70-9711-69D6D6D13CA8}"/>
    <dgm:cxn modelId="{6D50B0BA-9FF2-4115-966B-66F6FA0417A8}" srcId="{10B2707E-7337-4822-B5B2-C4102E823E8B}" destId="{8E206B45-EE61-4C5D-83A1-80BDAAE282B4}" srcOrd="3" destOrd="0" parTransId="{B76473C9-8E9C-438F-9484-70FF19CA4952}" sibTransId="{38668AA9-C1BD-4C0D-ACEB-D5826ECB4E2E}"/>
    <dgm:cxn modelId="{2BD16246-85D9-4590-A6B5-F343088EB5CF}" type="presOf" srcId="{B76473C9-8E9C-438F-9484-70FF19CA4952}" destId="{D7F8D4BD-7745-4711-9E83-73031CDEF1E8}" srcOrd="0" destOrd="0" presId="urn:microsoft.com/office/officeart/2005/8/layout/radial4"/>
    <dgm:cxn modelId="{2C98F566-9C66-4851-B2ED-BAAD3E77430A}" type="presOf" srcId="{10B2707E-7337-4822-B5B2-C4102E823E8B}" destId="{3D4F20E0-1A83-4B80-8B93-87F63674271F}" srcOrd="0" destOrd="0" presId="urn:microsoft.com/office/officeart/2005/8/layout/radial4"/>
    <dgm:cxn modelId="{B2B840DA-22E1-40AA-9030-21C486B06814}" srcId="{10B2707E-7337-4822-B5B2-C4102E823E8B}" destId="{295DE80C-207E-4918-A701-5C0DC385335B}" srcOrd="0" destOrd="0" parTransId="{3805945E-85E1-4269-B588-7DE46985B699}" sibTransId="{BB750177-B3E3-4CF5-8863-899128ED3F23}"/>
    <dgm:cxn modelId="{61D44044-5555-42E8-89FE-4E777D25E663}" srcId="{10B2707E-7337-4822-B5B2-C4102E823E8B}" destId="{BCDBEC3E-B9C1-4D1B-B6AB-CE866DC34A4E}" srcOrd="6" destOrd="0" parTransId="{67BD48ED-6A58-415B-9B4E-E69E164F77C5}" sibTransId="{F9EDDE2F-56B6-462A-BB72-A701908FF001}"/>
    <dgm:cxn modelId="{BEA321DF-1BDC-4005-A36E-FD4353A82E97}" type="presOf" srcId="{C4CEFD85-418E-4249-AF42-707CDF8D1FD7}" destId="{B7F600BD-251E-462D-B0F5-A7209DD8EB34}" srcOrd="0" destOrd="0" presId="urn:microsoft.com/office/officeart/2005/8/layout/radial4"/>
    <dgm:cxn modelId="{323F4EF6-A1FD-4443-AC1E-454DA14A3C61}" srcId="{10B2707E-7337-4822-B5B2-C4102E823E8B}" destId="{32EF6063-3D4A-420C-B5B5-CEA8A0FAB336}" srcOrd="7" destOrd="0" parTransId="{8F149712-DC37-4CF2-9638-93F4A77D15EE}" sibTransId="{689CE508-A436-42AA-9583-2C031A77DFFB}"/>
    <dgm:cxn modelId="{E750B335-DC8C-4AC8-81EB-B36B6977284D}" type="presOf" srcId="{295DE80C-207E-4918-A701-5C0DC385335B}" destId="{6661B2DB-55E7-46BB-B3C3-9FA470DD8D3F}" srcOrd="0" destOrd="0" presId="urn:microsoft.com/office/officeart/2005/8/layout/radial4"/>
    <dgm:cxn modelId="{3338342C-B976-411D-95DF-92C1208663F1}" type="presOf" srcId="{BCDBEC3E-B9C1-4D1B-B6AB-CE866DC34A4E}" destId="{F9AC6697-D719-427D-8CE9-12D0539AD2E0}" srcOrd="0" destOrd="0" presId="urn:microsoft.com/office/officeart/2005/8/layout/radial4"/>
    <dgm:cxn modelId="{E70757A2-5874-4810-96BA-60413804C5B2}" type="presOf" srcId="{B88B2F6D-40E2-4BA7-9A73-603F6F05DD4F}" destId="{0FDFF2F7-3075-4F44-B79A-7318DBA92C63}" srcOrd="0" destOrd="0" presId="urn:microsoft.com/office/officeart/2005/8/layout/radial4"/>
    <dgm:cxn modelId="{DB557DAD-DC20-449E-9D53-610FA1BB032E}" srcId="{C4CEFD85-418E-4249-AF42-707CDF8D1FD7}" destId="{10B2707E-7337-4822-B5B2-C4102E823E8B}" srcOrd="0" destOrd="0" parTransId="{57D9972E-5279-4745-8991-B34EC52EB6C7}" sibTransId="{4B868730-9458-4877-94A2-463EAEA6B49C}"/>
    <dgm:cxn modelId="{91F3CD0B-D1C8-4E37-97DB-165EE6DDF1D7}" type="presOf" srcId="{67BD48ED-6A58-415B-9B4E-E69E164F77C5}" destId="{4869B7A5-315B-48AA-998D-0263D2229FE6}" srcOrd="0" destOrd="0" presId="urn:microsoft.com/office/officeart/2005/8/layout/radial4"/>
    <dgm:cxn modelId="{7A3944B2-6389-4EAF-A51D-EB0B9C3B0E21}" type="presOf" srcId="{37E091E9-43F4-4155-BB91-8B2D6E893E95}" destId="{D589997E-FB0A-4228-9B48-9BF012251B9A}" srcOrd="0" destOrd="0" presId="urn:microsoft.com/office/officeart/2005/8/layout/radial4"/>
    <dgm:cxn modelId="{BE16F793-C77B-4402-A0B7-A3C0B17AD380}" type="presOf" srcId="{3805945E-85E1-4269-B588-7DE46985B699}" destId="{8CAE7682-E304-4F1A-BCDD-90192F1DBD20}" srcOrd="0" destOrd="0" presId="urn:microsoft.com/office/officeart/2005/8/layout/radial4"/>
    <dgm:cxn modelId="{0BFFB90B-DACD-4920-8949-017B60B1700B}" type="presOf" srcId="{CA93A9BA-5BAE-4A12-8C56-3C7677169D8F}" destId="{1B8EF248-F652-4498-8C57-20AC91C5773A}" srcOrd="0" destOrd="0" presId="urn:microsoft.com/office/officeart/2005/8/layout/radial4"/>
    <dgm:cxn modelId="{84E10559-1481-4574-9244-1E2D6A5AB8A4}" type="presOf" srcId="{EB70E48B-9B3B-4B50-99AE-B13539A42C9E}" destId="{21FCB591-22B0-4F3C-A622-62C36C24CC55}" srcOrd="0" destOrd="0" presId="urn:microsoft.com/office/officeart/2005/8/layout/radial4"/>
    <dgm:cxn modelId="{6187ACC0-36A5-4860-9DEB-8C96D4801712}" type="presOf" srcId="{8E206B45-EE61-4C5D-83A1-80BDAAE282B4}" destId="{43B59559-92C8-44DD-B199-3012D8E9E6E7}" srcOrd="0" destOrd="0" presId="urn:microsoft.com/office/officeart/2005/8/layout/radial4"/>
    <dgm:cxn modelId="{268E92F5-0810-4509-9C9C-5B3D2921BEC5}" type="presOf" srcId="{7F6FCB97-81B0-47F4-BA95-6D55C4DE0BA4}" destId="{C55FF072-BC97-42C3-BEA2-1445F6A37CD3}" srcOrd="0" destOrd="0" presId="urn:microsoft.com/office/officeart/2005/8/layout/radial4"/>
    <dgm:cxn modelId="{C1E3CAE2-E13E-4B11-A7F8-EB5035802332}" type="presOf" srcId="{2F106F85-E87E-458B-8FBC-F38E2ABFCBA4}" destId="{64060F1E-A425-4F30-95B0-A9DBA7C05FBC}" srcOrd="0" destOrd="0" presId="urn:microsoft.com/office/officeart/2005/8/layout/radial4"/>
    <dgm:cxn modelId="{6162E624-D67A-4EC5-9B04-14EA3CA56DEE}" type="presOf" srcId="{5189CE0C-AEA9-4694-9E0A-20FC33004D7B}" destId="{BD295966-6F78-4046-971D-10065570344D}" srcOrd="0" destOrd="0" presId="urn:microsoft.com/office/officeart/2005/8/layout/radial4"/>
    <dgm:cxn modelId="{B65D01C6-6D7D-43DF-9B6A-801DAF8F4887}" srcId="{10B2707E-7337-4822-B5B2-C4102E823E8B}" destId="{CA93A9BA-5BAE-4A12-8C56-3C7677169D8F}" srcOrd="4" destOrd="0" parTransId="{EB70E48B-9B3B-4B50-99AE-B13539A42C9E}" sibTransId="{F0F487C4-7438-4D36-8811-7BCB98724FA2}"/>
    <dgm:cxn modelId="{F3AB9850-1D6E-494F-BB6E-45769401F62A}" type="presOf" srcId="{32EF6063-3D4A-420C-B5B5-CEA8A0FAB336}" destId="{49488D83-43E5-4D0F-971F-7D8FBD089805}" srcOrd="0" destOrd="0" presId="urn:microsoft.com/office/officeart/2005/8/layout/radial4"/>
    <dgm:cxn modelId="{BDF68192-06F8-468E-8905-339E7015384E}" type="presParOf" srcId="{B7F600BD-251E-462D-B0F5-A7209DD8EB34}" destId="{3D4F20E0-1A83-4B80-8B93-87F63674271F}" srcOrd="0" destOrd="0" presId="urn:microsoft.com/office/officeart/2005/8/layout/radial4"/>
    <dgm:cxn modelId="{BA70B0B9-4F70-4259-927C-DFFB01700B44}" type="presParOf" srcId="{B7F600BD-251E-462D-B0F5-A7209DD8EB34}" destId="{8CAE7682-E304-4F1A-BCDD-90192F1DBD20}" srcOrd="1" destOrd="0" presId="urn:microsoft.com/office/officeart/2005/8/layout/radial4"/>
    <dgm:cxn modelId="{39292CF1-6B49-4E80-AFA0-D2FA64F22F21}" type="presParOf" srcId="{B7F600BD-251E-462D-B0F5-A7209DD8EB34}" destId="{6661B2DB-55E7-46BB-B3C3-9FA470DD8D3F}" srcOrd="2" destOrd="0" presId="urn:microsoft.com/office/officeart/2005/8/layout/radial4"/>
    <dgm:cxn modelId="{E74C38E1-5E41-44B2-8B14-A5B017F7B993}" type="presParOf" srcId="{B7F600BD-251E-462D-B0F5-A7209DD8EB34}" destId="{64060F1E-A425-4F30-95B0-A9DBA7C05FBC}" srcOrd="3" destOrd="0" presId="urn:microsoft.com/office/officeart/2005/8/layout/radial4"/>
    <dgm:cxn modelId="{6853BD1D-9368-407E-8DC6-655096ECD657}" type="presParOf" srcId="{B7F600BD-251E-462D-B0F5-A7209DD8EB34}" destId="{C0872547-B786-4C07-AD2B-2969DC5AD0DA}" srcOrd="4" destOrd="0" presId="urn:microsoft.com/office/officeart/2005/8/layout/radial4"/>
    <dgm:cxn modelId="{9EDBAB51-4739-4293-A69B-654B6D6D0081}" type="presParOf" srcId="{B7F600BD-251E-462D-B0F5-A7209DD8EB34}" destId="{0FDFF2F7-3075-4F44-B79A-7318DBA92C63}" srcOrd="5" destOrd="0" presId="urn:microsoft.com/office/officeart/2005/8/layout/radial4"/>
    <dgm:cxn modelId="{46606B00-4308-4C00-A5A7-49A2E59D3687}" type="presParOf" srcId="{B7F600BD-251E-462D-B0F5-A7209DD8EB34}" destId="{BD295966-6F78-4046-971D-10065570344D}" srcOrd="6" destOrd="0" presId="urn:microsoft.com/office/officeart/2005/8/layout/radial4"/>
    <dgm:cxn modelId="{8762FBC2-584F-4DFA-A028-8713BB1477BC}" type="presParOf" srcId="{B7F600BD-251E-462D-B0F5-A7209DD8EB34}" destId="{D7F8D4BD-7745-4711-9E83-73031CDEF1E8}" srcOrd="7" destOrd="0" presId="urn:microsoft.com/office/officeart/2005/8/layout/radial4"/>
    <dgm:cxn modelId="{1768A785-B782-4462-9129-2E9C5925CAA1}" type="presParOf" srcId="{B7F600BD-251E-462D-B0F5-A7209DD8EB34}" destId="{43B59559-92C8-44DD-B199-3012D8E9E6E7}" srcOrd="8" destOrd="0" presId="urn:microsoft.com/office/officeart/2005/8/layout/radial4"/>
    <dgm:cxn modelId="{0D184C43-89A1-42E6-90A6-89B8857F3342}" type="presParOf" srcId="{B7F600BD-251E-462D-B0F5-A7209DD8EB34}" destId="{21FCB591-22B0-4F3C-A622-62C36C24CC55}" srcOrd="9" destOrd="0" presId="urn:microsoft.com/office/officeart/2005/8/layout/radial4"/>
    <dgm:cxn modelId="{EBF5497C-26D9-4F81-979C-4FBE73F62CC7}" type="presParOf" srcId="{B7F600BD-251E-462D-B0F5-A7209DD8EB34}" destId="{1B8EF248-F652-4498-8C57-20AC91C5773A}" srcOrd="10" destOrd="0" presId="urn:microsoft.com/office/officeart/2005/8/layout/radial4"/>
    <dgm:cxn modelId="{256960F4-F0FF-4CAB-9E6F-DE6F7D09E032}" type="presParOf" srcId="{B7F600BD-251E-462D-B0F5-A7209DD8EB34}" destId="{D589997E-FB0A-4228-9B48-9BF012251B9A}" srcOrd="11" destOrd="0" presId="urn:microsoft.com/office/officeart/2005/8/layout/radial4"/>
    <dgm:cxn modelId="{02B13CB0-DA8D-47C5-9C5F-48CDC62C64BF}" type="presParOf" srcId="{B7F600BD-251E-462D-B0F5-A7209DD8EB34}" destId="{C55FF072-BC97-42C3-BEA2-1445F6A37CD3}" srcOrd="12" destOrd="0" presId="urn:microsoft.com/office/officeart/2005/8/layout/radial4"/>
    <dgm:cxn modelId="{D00E7A5E-5F2C-45C7-BA03-A9F84061421A}" type="presParOf" srcId="{B7F600BD-251E-462D-B0F5-A7209DD8EB34}" destId="{4869B7A5-315B-48AA-998D-0263D2229FE6}" srcOrd="13" destOrd="0" presId="urn:microsoft.com/office/officeart/2005/8/layout/radial4"/>
    <dgm:cxn modelId="{D7EA312B-D1BE-4435-90A2-BE19C0929D35}" type="presParOf" srcId="{B7F600BD-251E-462D-B0F5-A7209DD8EB34}" destId="{F9AC6697-D719-427D-8CE9-12D0539AD2E0}" srcOrd="14" destOrd="0" presId="urn:microsoft.com/office/officeart/2005/8/layout/radial4"/>
    <dgm:cxn modelId="{5B079854-FB54-4643-9B56-4B775EC90D17}" type="presParOf" srcId="{B7F600BD-251E-462D-B0F5-A7209DD8EB34}" destId="{511242FA-1147-431C-8343-94464383CA83}" srcOrd="15" destOrd="0" presId="urn:microsoft.com/office/officeart/2005/8/layout/radial4"/>
    <dgm:cxn modelId="{258FABCA-6913-4539-9445-73478F8B0A72}" type="presParOf" srcId="{B7F600BD-251E-462D-B0F5-A7209DD8EB34}" destId="{49488D83-43E5-4D0F-971F-7D8FBD089805}" srcOrd="16"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D4F20E0-1A83-4B80-8B93-87F63674271F}">
      <dsp:nvSpPr>
        <dsp:cNvPr id="0" name=""/>
        <dsp:cNvSpPr/>
      </dsp:nvSpPr>
      <dsp:spPr>
        <a:xfrm>
          <a:off x="3337897" y="3464107"/>
          <a:ext cx="1899234" cy="1899234"/>
        </a:xfrm>
        <a:prstGeom prst="ellipse">
          <a:avLst/>
        </a:prstGeom>
        <a:solidFill>
          <a:srgbClr val="CC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solidFill>
                <a:schemeClr val="tx1"/>
              </a:solidFill>
            </a:rPr>
            <a:t>Project Stake-holders</a:t>
          </a:r>
          <a:endParaRPr lang="en-US" sz="2000" b="1" kern="1200" dirty="0">
            <a:solidFill>
              <a:schemeClr val="tx1"/>
            </a:solidFill>
          </a:endParaRPr>
        </a:p>
      </dsp:txBody>
      <dsp:txXfrm>
        <a:off x="3337897" y="3464107"/>
        <a:ext cx="1899234" cy="1899234"/>
      </dsp:txXfrm>
    </dsp:sp>
    <dsp:sp modelId="{8CAE7682-E304-4F1A-BCDD-90192F1DBD20}">
      <dsp:nvSpPr>
        <dsp:cNvPr id="0" name=""/>
        <dsp:cNvSpPr/>
      </dsp:nvSpPr>
      <dsp:spPr>
        <a:xfrm rot="10800000">
          <a:off x="668173" y="4143084"/>
          <a:ext cx="2522888" cy="541281"/>
        </a:xfrm>
        <a:prstGeom prst="leftArrow">
          <a:avLst>
            <a:gd name="adj1" fmla="val 60000"/>
            <a:gd name="adj2" fmla="val 50000"/>
          </a:avLst>
        </a:prstGeom>
        <a:solidFill>
          <a:srgbClr val="CCCC00"/>
        </a:solidFill>
        <a:ln>
          <a:noFill/>
        </a:ln>
        <a:effectLst/>
      </dsp:spPr>
      <dsp:style>
        <a:lnRef idx="0">
          <a:scrgbClr r="0" g="0" b="0"/>
        </a:lnRef>
        <a:fillRef idx="1">
          <a:scrgbClr r="0" g="0" b="0"/>
        </a:fillRef>
        <a:effectRef idx="0">
          <a:scrgbClr r="0" g="0" b="0"/>
        </a:effectRef>
        <a:fontRef idx="minor">
          <a:schemeClr val="lt1"/>
        </a:fontRef>
      </dsp:style>
    </dsp:sp>
    <dsp:sp modelId="{6661B2DB-55E7-46BB-B3C3-9FA470DD8D3F}">
      <dsp:nvSpPr>
        <dsp:cNvPr id="0" name=""/>
        <dsp:cNvSpPr/>
      </dsp:nvSpPr>
      <dsp:spPr>
        <a:xfrm>
          <a:off x="3441" y="3881939"/>
          <a:ext cx="1329464" cy="1063571"/>
        </a:xfrm>
        <a:prstGeom prst="roundRect">
          <a:avLst>
            <a:gd name="adj" fmla="val 10000"/>
          </a:avLst>
        </a:prstGeom>
        <a:solidFill>
          <a:srgbClr val="1F574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en-US" sz="1300" b="1" kern="1200" dirty="0" smtClean="0"/>
            <a:t>Religious Scriptures</a:t>
          </a:r>
          <a:endParaRPr lang="en-US" sz="1300" b="1" kern="1200" dirty="0"/>
        </a:p>
      </dsp:txBody>
      <dsp:txXfrm>
        <a:off x="3441" y="3881939"/>
        <a:ext cx="1329464" cy="1063571"/>
      </dsp:txXfrm>
    </dsp:sp>
    <dsp:sp modelId="{64060F1E-A425-4F30-95B0-A9DBA7C05FBC}">
      <dsp:nvSpPr>
        <dsp:cNvPr id="0" name=""/>
        <dsp:cNvSpPr/>
      </dsp:nvSpPr>
      <dsp:spPr>
        <a:xfrm rot="12342857">
          <a:off x="901678" y="3120030"/>
          <a:ext cx="2522888" cy="541281"/>
        </a:xfrm>
        <a:prstGeom prst="leftArrow">
          <a:avLst>
            <a:gd name="adj1" fmla="val 60000"/>
            <a:gd name="adj2" fmla="val 50000"/>
          </a:avLst>
        </a:prstGeom>
        <a:solidFill>
          <a:srgbClr val="CCCC00"/>
        </a:solidFill>
        <a:ln>
          <a:noFill/>
        </a:ln>
        <a:effectLst/>
      </dsp:spPr>
      <dsp:style>
        <a:lnRef idx="0">
          <a:scrgbClr r="0" g="0" b="0"/>
        </a:lnRef>
        <a:fillRef idx="1">
          <a:scrgbClr r="0" g="0" b="0"/>
        </a:fillRef>
        <a:effectRef idx="0">
          <a:scrgbClr r="0" g="0" b="0"/>
        </a:effectRef>
        <a:fontRef idx="minor">
          <a:schemeClr val="lt1"/>
        </a:fontRef>
      </dsp:style>
    </dsp:sp>
    <dsp:sp modelId="{C0872547-B786-4C07-AD2B-2969DC5AD0DA}">
      <dsp:nvSpPr>
        <dsp:cNvPr id="0" name=""/>
        <dsp:cNvSpPr/>
      </dsp:nvSpPr>
      <dsp:spPr>
        <a:xfrm>
          <a:off x="361868" y="2311565"/>
          <a:ext cx="1329464" cy="1063571"/>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en-US" sz="1300" b="1" kern="1200" dirty="0" smtClean="0"/>
            <a:t>Philosophers</a:t>
          </a:r>
          <a:endParaRPr lang="en-US" sz="1300" b="1" kern="1200" dirty="0"/>
        </a:p>
      </dsp:txBody>
      <dsp:txXfrm>
        <a:off x="361868" y="2311565"/>
        <a:ext cx="1329464" cy="1063571"/>
      </dsp:txXfrm>
    </dsp:sp>
    <dsp:sp modelId="{0FDFF2F7-3075-4F44-B79A-7318DBA92C63}">
      <dsp:nvSpPr>
        <dsp:cNvPr id="0" name=""/>
        <dsp:cNvSpPr/>
      </dsp:nvSpPr>
      <dsp:spPr>
        <a:xfrm rot="13885714">
          <a:off x="1555945" y="2299606"/>
          <a:ext cx="2522888" cy="541281"/>
        </a:xfrm>
        <a:prstGeom prst="leftArrow">
          <a:avLst>
            <a:gd name="adj1" fmla="val 60000"/>
            <a:gd name="adj2" fmla="val 50000"/>
          </a:avLst>
        </a:prstGeom>
        <a:solidFill>
          <a:srgbClr val="CCCC00"/>
        </a:solidFill>
        <a:ln>
          <a:noFill/>
        </a:ln>
        <a:effectLst/>
      </dsp:spPr>
      <dsp:style>
        <a:lnRef idx="0">
          <a:scrgbClr r="0" g="0" b="0"/>
        </a:lnRef>
        <a:fillRef idx="1">
          <a:scrgbClr r="0" g="0" b="0"/>
        </a:fillRef>
        <a:effectRef idx="0">
          <a:scrgbClr r="0" g="0" b="0"/>
        </a:effectRef>
        <a:fontRef idx="minor">
          <a:schemeClr val="lt1"/>
        </a:fontRef>
      </dsp:style>
    </dsp:sp>
    <dsp:sp modelId="{BD295966-6F78-4046-971D-10065570344D}">
      <dsp:nvSpPr>
        <dsp:cNvPr id="0" name=""/>
        <dsp:cNvSpPr/>
      </dsp:nvSpPr>
      <dsp:spPr>
        <a:xfrm>
          <a:off x="1366160" y="1052224"/>
          <a:ext cx="1329464" cy="1063571"/>
        </a:xfrm>
        <a:prstGeom prst="roundRect">
          <a:avLst>
            <a:gd name="adj" fmla="val 10000"/>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en-US" sz="1300" b="1" kern="1200" dirty="0" smtClean="0"/>
            <a:t>Moral Leaders</a:t>
          </a:r>
          <a:endParaRPr lang="en-US" sz="1300" b="1" kern="1200" dirty="0"/>
        </a:p>
      </dsp:txBody>
      <dsp:txXfrm>
        <a:off x="1366160" y="1052224"/>
        <a:ext cx="1329464" cy="1063571"/>
      </dsp:txXfrm>
    </dsp:sp>
    <dsp:sp modelId="{D7F8D4BD-7745-4711-9E83-73031CDEF1E8}">
      <dsp:nvSpPr>
        <dsp:cNvPr id="0" name=""/>
        <dsp:cNvSpPr/>
      </dsp:nvSpPr>
      <dsp:spPr>
        <a:xfrm rot="15428571">
          <a:off x="2501388" y="1844304"/>
          <a:ext cx="2522888" cy="541281"/>
        </a:xfrm>
        <a:prstGeom prst="leftArrow">
          <a:avLst>
            <a:gd name="adj1" fmla="val 60000"/>
            <a:gd name="adj2" fmla="val 50000"/>
          </a:avLst>
        </a:prstGeom>
        <a:solidFill>
          <a:srgbClr val="CCCC00"/>
        </a:solidFill>
        <a:ln>
          <a:noFill/>
        </a:ln>
        <a:effectLst/>
      </dsp:spPr>
      <dsp:style>
        <a:lnRef idx="0">
          <a:scrgbClr r="0" g="0" b="0"/>
        </a:lnRef>
        <a:fillRef idx="1">
          <a:scrgbClr r="0" g="0" b="0"/>
        </a:fillRef>
        <a:effectRef idx="0">
          <a:scrgbClr r="0" g="0" b="0"/>
        </a:effectRef>
        <a:fontRef idx="minor">
          <a:schemeClr val="lt1"/>
        </a:fontRef>
      </dsp:style>
    </dsp:sp>
    <dsp:sp modelId="{43B59559-92C8-44DD-B199-3012D8E9E6E7}">
      <dsp:nvSpPr>
        <dsp:cNvPr id="0" name=""/>
        <dsp:cNvSpPr/>
      </dsp:nvSpPr>
      <dsp:spPr>
        <a:xfrm>
          <a:off x="2817403" y="353342"/>
          <a:ext cx="1329464" cy="1063571"/>
        </a:xfrm>
        <a:prstGeom prst="roundRect">
          <a:avLst>
            <a:gd name="adj" fmla="val 10000"/>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en-US" sz="1300" b="1" kern="1200" dirty="0" smtClean="0"/>
            <a:t>Law</a:t>
          </a:r>
          <a:endParaRPr lang="en-US" sz="1300" b="1" kern="1200" dirty="0"/>
        </a:p>
      </dsp:txBody>
      <dsp:txXfrm>
        <a:off x="2817403" y="353342"/>
        <a:ext cx="1329464" cy="1063571"/>
      </dsp:txXfrm>
    </dsp:sp>
    <dsp:sp modelId="{21FCB591-22B0-4F3C-A622-62C36C24CC55}">
      <dsp:nvSpPr>
        <dsp:cNvPr id="0" name=""/>
        <dsp:cNvSpPr/>
      </dsp:nvSpPr>
      <dsp:spPr>
        <a:xfrm rot="16971429">
          <a:off x="3550751" y="1844304"/>
          <a:ext cx="2522888" cy="541281"/>
        </a:xfrm>
        <a:prstGeom prst="leftArrow">
          <a:avLst>
            <a:gd name="adj1" fmla="val 60000"/>
            <a:gd name="adj2" fmla="val 50000"/>
          </a:avLst>
        </a:prstGeom>
        <a:solidFill>
          <a:srgbClr val="CCCC00"/>
        </a:solidFill>
        <a:ln>
          <a:noFill/>
        </a:ln>
        <a:effectLst/>
      </dsp:spPr>
      <dsp:style>
        <a:lnRef idx="0">
          <a:scrgbClr r="0" g="0" b="0"/>
        </a:lnRef>
        <a:fillRef idx="1">
          <a:scrgbClr r="0" g="0" b="0"/>
        </a:fillRef>
        <a:effectRef idx="0">
          <a:scrgbClr r="0" g="0" b="0"/>
        </a:effectRef>
        <a:fontRef idx="minor">
          <a:schemeClr val="lt1"/>
        </a:fontRef>
      </dsp:style>
    </dsp:sp>
    <dsp:sp modelId="{1B8EF248-F652-4498-8C57-20AC91C5773A}">
      <dsp:nvSpPr>
        <dsp:cNvPr id="0" name=""/>
        <dsp:cNvSpPr/>
      </dsp:nvSpPr>
      <dsp:spPr>
        <a:xfrm>
          <a:off x="4428161" y="353342"/>
          <a:ext cx="1329464" cy="1063571"/>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en-US" sz="1300" b="1" kern="1200" dirty="0" smtClean="0"/>
            <a:t>Social Environment</a:t>
          </a:r>
          <a:endParaRPr lang="en-US" sz="1300" b="1" kern="1200" dirty="0"/>
        </a:p>
      </dsp:txBody>
      <dsp:txXfrm>
        <a:off x="4428161" y="353342"/>
        <a:ext cx="1329464" cy="1063571"/>
      </dsp:txXfrm>
    </dsp:sp>
    <dsp:sp modelId="{D589997E-FB0A-4228-9B48-9BF012251B9A}">
      <dsp:nvSpPr>
        <dsp:cNvPr id="0" name=""/>
        <dsp:cNvSpPr/>
      </dsp:nvSpPr>
      <dsp:spPr>
        <a:xfrm rot="18514286">
          <a:off x="4496194" y="2299606"/>
          <a:ext cx="2522888" cy="541281"/>
        </a:xfrm>
        <a:prstGeom prst="leftArrow">
          <a:avLst>
            <a:gd name="adj1" fmla="val 60000"/>
            <a:gd name="adj2" fmla="val 50000"/>
          </a:avLst>
        </a:prstGeom>
        <a:solidFill>
          <a:srgbClr val="CCCC00"/>
        </a:solidFill>
        <a:ln>
          <a:noFill/>
        </a:ln>
        <a:effectLst/>
      </dsp:spPr>
      <dsp:style>
        <a:lnRef idx="0">
          <a:scrgbClr r="0" g="0" b="0"/>
        </a:lnRef>
        <a:fillRef idx="1">
          <a:scrgbClr r="0" g="0" b="0"/>
        </a:fillRef>
        <a:effectRef idx="0">
          <a:scrgbClr r="0" g="0" b="0"/>
        </a:effectRef>
        <a:fontRef idx="minor">
          <a:schemeClr val="lt1"/>
        </a:fontRef>
      </dsp:style>
    </dsp:sp>
    <dsp:sp modelId="{C55FF072-BC97-42C3-BEA2-1445F6A37CD3}">
      <dsp:nvSpPr>
        <dsp:cNvPr id="0" name=""/>
        <dsp:cNvSpPr/>
      </dsp:nvSpPr>
      <dsp:spPr>
        <a:xfrm>
          <a:off x="5879404" y="1052224"/>
          <a:ext cx="1329464" cy="1063571"/>
        </a:xfrm>
        <a:prstGeom prst="roundRect">
          <a:avLst>
            <a:gd name="adj" fmla="val 10000"/>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en-US" sz="1300" b="1" kern="1200" dirty="0" smtClean="0"/>
            <a:t>Workplace Environment</a:t>
          </a:r>
          <a:endParaRPr lang="en-US" sz="1300" b="1" kern="1200" dirty="0"/>
        </a:p>
      </dsp:txBody>
      <dsp:txXfrm>
        <a:off x="5879404" y="1052224"/>
        <a:ext cx="1329464" cy="1063571"/>
      </dsp:txXfrm>
    </dsp:sp>
    <dsp:sp modelId="{4869B7A5-315B-48AA-998D-0263D2229FE6}">
      <dsp:nvSpPr>
        <dsp:cNvPr id="0" name=""/>
        <dsp:cNvSpPr/>
      </dsp:nvSpPr>
      <dsp:spPr>
        <a:xfrm rot="20057143">
          <a:off x="5150461" y="3120030"/>
          <a:ext cx="2522888" cy="541281"/>
        </a:xfrm>
        <a:prstGeom prst="leftArrow">
          <a:avLst>
            <a:gd name="adj1" fmla="val 60000"/>
            <a:gd name="adj2" fmla="val 50000"/>
          </a:avLst>
        </a:prstGeom>
        <a:solidFill>
          <a:srgbClr val="CCCC00"/>
        </a:solidFill>
        <a:ln>
          <a:noFill/>
        </a:ln>
        <a:effectLst/>
      </dsp:spPr>
      <dsp:style>
        <a:lnRef idx="0">
          <a:scrgbClr r="0" g="0" b="0"/>
        </a:lnRef>
        <a:fillRef idx="1">
          <a:scrgbClr r="0" g="0" b="0"/>
        </a:fillRef>
        <a:effectRef idx="0">
          <a:scrgbClr r="0" g="0" b="0"/>
        </a:effectRef>
        <a:fontRef idx="minor">
          <a:schemeClr val="lt1"/>
        </a:fontRef>
      </dsp:style>
    </dsp:sp>
    <dsp:sp modelId="{F9AC6697-D719-427D-8CE9-12D0539AD2E0}">
      <dsp:nvSpPr>
        <dsp:cNvPr id="0" name=""/>
        <dsp:cNvSpPr/>
      </dsp:nvSpPr>
      <dsp:spPr>
        <a:xfrm>
          <a:off x="6883695" y="2311565"/>
          <a:ext cx="1329464" cy="1063571"/>
        </a:xfrm>
        <a:prstGeom prst="roundRect">
          <a:avLst>
            <a:gd name="adj" fmla="val 10000"/>
          </a:avLst>
        </a:prstGeom>
        <a:solidFill>
          <a:srgbClr val="808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en-US" sz="1300" b="1" kern="1200" dirty="0" smtClean="0"/>
            <a:t>Situational Context</a:t>
          </a:r>
          <a:endParaRPr lang="en-US" sz="1300" b="1" kern="1200" dirty="0"/>
        </a:p>
      </dsp:txBody>
      <dsp:txXfrm>
        <a:off x="6883695" y="2311565"/>
        <a:ext cx="1329464" cy="1063571"/>
      </dsp:txXfrm>
    </dsp:sp>
    <dsp:sp modelId="{511242FA-1147-431C-8343-94464383CA83}">
      <dsp:nvSpPr>
        <dsp:cNvPr id="0" name=""/>
        <dsp:cNvSpPr/>
      </dsp:nvSpPr>
      <dsp:spPr>
        <a:xfrm>
          <a:off x="5383966" y="4143084"/>
          <a:ext cx="2522888" cy="541281"/>
        </a:xfrm>
        <a:prstGeom prst="leftArrow">
          <a:avLst>
            <a:gd name="adj1" fmla="val 60000"/>
            <a:gd name="adj2" fmla="val 50000"/>
          </a:avLst>
        </a:prstGeom>
        <a:solidFill>
          <a:srgbClr val="CCCC00"/>
        </a:solidFill>
        <a:ln>
          <a:noFill/>
        </a:ln>
        <a:effectLst/>
      </dsp:spPr>
      <dsp:style>
        <a:lnRef idx="0">
          <a:scrgbClr r="0" g="0" b="0"/>
        </a:lnRef>
        <a:fillRef idx="1">
          <a:scrgbClr r="0" g="0" b="0"/>
        </a:fillRef>
        <a:effectRef idx="0">
          <a:scrgbClr r="0" g="0" b="0"/>
        </a:effectRef>
        <a:fontRef idx="minor">
          <a:schemeClr val="lt1"/>
        </a:fontRef>
      </dsp:style>
    </dsp:sp>
    <dsp:sp modelId="{49488D83-43E5-4D0F-971F-7D8FBD089805}">
      <dsp:nvSpPr>
        <dsp:cNvPr id="0" name=""/>
        <dsp:cNvSpPr/>
      </dsp:nvSpPr>
      <dsp:spPr>
        <a:xfrm>
          <a:off x="7242123" y="3881939"/>
          <a:ext cx="1329464" cy="1063571"/>
        </a:xfrm>
        <a:prstGeom prst="roundRect">
          <a:avLst>
            <a:gd name="adj" fmla="val 10000"/>
          </a:avLst>
        </a:prstGeom>
        <a:solidFill>
          <a:srgbClr val="7030A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lvl="0" algn="ctr" defTabSz="577850">
            <a:lnSpc>
              <a:spcPct val="90000"/>
            </a:lnSpc>
            <a:spcBef>
              <a:spcPct val="0"/>
            </a:spcBef>
            <a:spcAft>
              <a:spcPct val="35000"/>
            </a:spcAft>
          </a:pPr>
          <a:r>
            <a:rPr lang="en-US" sz="1300" b="1" kern="1200" dirty="0" smtClean="0"/>
            <a:t>Personal Evolution</a:t>
          </a:r>
          <a:endParaRPr lang="en-US" sz="1300" b="1" kern="1200" dirty="0"/>
        </a:p>
      </dsp:txBody>
      <dsp:txXfrm>
        <a:off x="7242123" y="3881939"/>
        <a:ext cx="1329464" cy="106357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a:t>
            </a:r>
            <a:r>
              <a:rPr lang="en-US" b="1" baseline="0" dirty="0" smtClean="0"/>
              <a:t> </a:t>
            </a:r>
            <a:r>
              <a:rPr lang="en-US" b="1" i="1" baseline="0" dirty="0" smtClean="0"/>
              <a:t>Project Stakeholder Management – A Cross-Disciplinary Subject Perspective</a:t>
            </a:r>
            <a:endParaRPr lang="en-US" b="1" i="1" dirty="0" smtClean="0"/>
          </a:p>
          <a:p>
            <a:endParaRPr lang="en-US" b="1" dirty="0" smtClean="0"/>
          </a:p>
          <a:p>
            <a:r>
              <a:rPr lang="en-US" b="1" dirty="0" smtClean="0"/>
              <a:t>Information Systems:</a:t>
            </a:r>
            <a:r>
              <a:rPr lang="en-US" dirty="0" smtClean="0"/>
              <a:t> Data Mining, Software Applications, PMIS etc.</a:t>
            </a:r>
          </a:p>
          <a:p>
            <a:r>
              <a:rPr lang="en-US" b="1" dirty="0" smtClean="0"/>
              <a:t>International Relations: </a:t>
            </a:r>
            <a:r>
              <a:rPr lang="en-US" b="0" dirty="0" smtClean="0"/>
              <a:t>Projects with trans-boundary</a:t>
            </a:r>
            <a:r>
              <a:rPr lang="en-US" b="0" baseline="0" dirty="0" smtClean="0"/>
              <a:t> ramifications, transnational disputes over projects and their causes and remedies. </a:t>
            </a:r>
            <a:endParaRPr lang="en-US" b="0" dirty="0" smtClean="0"/>
          </a:p>
          <a:p>
            <a:r>
              <a:rPr lang="en-US" b="1" dirty="0" smtClean="0"/>
              <a:t>Law: </a:t>
            </a:r>
            <a:r>
              <a:rPr lang="en-US" dirty="0" smtClean="0"/>
              <a:t>Competition,</a:t>
            </a:r>
            <a:r>
              <a:rPr lang="en-US" baseline="0" dirty="0" smtClean="0"/>
              <a:t> Compensation, Conservation (e.g.: Archeological, Old Buildings, Endangered Species), Construction, Contracts, Environment, Labor Laws (e.g.: Safety, Compensation), Land Acquisition, Corporate Merger &amp; Acquisition, Competition, Privacy, Procurement, Import-Export, Product Liability.</a:t>
            </a:r>
            <a:endParaRPr lang="en-US" dirty="0" smtClean="0"/>
          </a:p>
          <a:p>
            <a:r>
              <a:rPr lang="en-US" b="1" dirty="0" smtClean="0"/>
              <a:t>Planning: </a:t>
            </a:r>
            <a:r>
              <a:rPr lang="en-US" dirty="0" smtClean="0"/>
              <a:t>Environmental, Regional, Urban etc. </a:t>
            </a:r>
          </a:p>
          <a:p>
            <a:r>
              <a:rPr lang="en-US" b="1" dirty="0" smtClean="0"/>
              <a:t>Psychology:</a:t>
            </a:r>
            <a:r>
              <a:rPr lang="en-US" dirty="0" smtClean="0"/>
              <a:t> Applied, </a:t>
            </a:r>
            <a:r>
              <a:rPr lang="en-US" dirty="0" err="1" smtClean="0"/>
              <a:t>Behavioural</a:t>
            </a:r>
            <a:r>
              <a:rPr lang="en-US" dirty="0" smtClean="0"/>
              <a:t>, Group, Organizational</a:t>
            </a:r>
            <a:r>
              <a:rPr lang="en-US" baseline="0" dirty="0" smtClean="0"/>
              <a:t> etc.</a:t>
            </a:r>
          </a:p>
          <a:p>
            <a:r>
              <a:rPr lang="en-US" b="1" baseline="0" dirty="0" smtClean="0"/>
              <a:t>Research Methodology:</a:t>
            </a:r>
            <a:r>
              <a:rPr lang="en-US" baseline="0" dirty="0" smtClean="0"/>
              <a:t> Stakeholder Surveying Tools, Descriptive and Inferential Data Analysis Methods</a:t>
            </a:r>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i="1" dirty="0" smtClean="0"/>
              <a:t>Slide:  </a:t>
            </a:r>
            <a:r>
              <a:rPr lang="en-US" b="1" i="1" baseline="0" dirty="0" smtClean="0"/>
              <a:t>Selected Application Fields of Ethics</a:t>
            </a:r>
            <a:endParaRPr lang="en-US" b="1" i="1" dirty="0" smtClean="0"/>
          </a:p>
          <a:p>
            <a:endParaRPr lang="en-US" dirty="0" smtClean="0"/>
          </a:p>
          <a:p>
            <a:r>
              <a:rPr lang="en-US" b="1" u="none" dirty="0" smtClean="0"/>
              <a:t>Academia</a:t>
            </a:r>
            <a:r>
              <a:rPr lang="en-US" dirty="0" smtClean="0"/>
              <a:t>: Plagiarism, i.e., the practice of taking</a:t>
            </a:r>
            <a:r>
              <a:rPr lang="en-US" baseline="0" dirty="0" smtClean="0"/>
              <a:t> ideas, writings etc. from others and passing them off as one’s own in order to obtain a financial, material, promotional, reputational, </a:t>
            </a:r>
            <a:r>
              <a:rPr lang="en-US" baseline="0" dirty="0" err="1" smtClean="0"/>
              <a:t>certificational</a:t>
            </a:r>
            <a:r>
              <a:rPr lang="en-US" baseline="0" dirty="0" smtClean="0"/>
              <a:t> or other gain (this a</a:t>
            </a:r>
            <a:r>
              <a:rPr lang="en-US" dirty="0" smtClean="0"/>
              <a:t>fflicts</a:t>
            </a:r>
            <a:r>
              <a:rPr lang="en-US" baseline="0" dirty="0" smtClean="0"/>
              <a:t> both faculty and students and is widely acknowledged as a growing menace), teachers maintaining intimate relationship with their students, exhibiting favoritism or bias/prejudice towards some students on the basis of their ethnicity, gender or other attributes, leaking examination papers to </a:t>
            </a:r>
            <a:r>
              <a:rPr lang="en-US" baseline="0" smtClean="0"/>
              <a:t>students, misrepresenting </a:t>
            </a:r>
            <a:r>
              <a:rPr lang="en-US" baseline="0" dirty="0" smtClean="0"/>
              <a:t>data and falsifying documents to unfairly acquire research funds, covert spying on other academics/researchers, telling untruths to discredit colleagues, fudging the results of research to present themselves (or their sponsors) in a positive light, knowingly choosing a (scientifically unsound or deficient) methodology which will bring the desired result, unjustified selectivity in gathering information for a research project, not utilizing research funds appropriately (e.g. spending more money on a conference grant in a 5-star hotel instead of cheaper accommodation). Cheating by students in examinations is also an ethical action, though, it may now be illegal in some places.  </a:t>
            </a:r>
          </a:p>
          <a:p>
            <a:r>
              <a:rPr lang="en-US" b="1" u="none" baseline="0" dirty="0" smtClean="0"/>
              <a:t>Economics</a:t>
            </a:r>
            <a:r>
              <a:rPr lang="en-US" baseline="0" dirty="0" smtClean="0"/>
              <a:t>: Fairness/Unfairness of society’s wealth distribution. Unfair burden of taxation (less on the super-rich, more on the salaried class).</a:t>
            </a:r>
            <a:endParaRPr lang="en-US" dirty="0" smtClean="0"/>
          </a:p>
          <a:p>
            <a:r>
              <a:rPr lang="en-US" b="1" u="none" baseline="0" dirty="0" smtClean="0"/>
              <a:t>Media</a:t>
            </a:r>
            <a:r>
              <a:rPr lang="en-US" baseline="0" dirty="0" smtClean="0"/>
              <a:t>: Intentional misreporting and distortion of facts, untruths, manipulation of public opinion, ignoring or underreporting events, sensationalism to sell newspapers or improve ratings.</a:t>
            </a:r>
            <a:endParaRPr lang="en-US" dirty="0" smtClean="0"/>
          </a:p>
          <a:p>
            <a:r>
              <a:rPr lang="en-US" b="1" u="none" dirty="0" smtClean="0"/>
              <a:t>Medicine:</a:t>
            </a:r>
            <a:r>
              <a:rPr lang="en-US" dirty="0" smtClean="0"/>
              <a:t> Abortion, euthanasia, secret experiments performed on humans (esp. without their informed consent and knowledge of the consequences)</a:t>
            </a:r>
            <a:r>
              <a:rPr lang="en-US" baseline="0" dirty="0" smtClean="0"/>
              <a:t> such as inoculation with deadly viruses and exposure to radioactive, chemical and other toxic substances, and experiments on animals</a:t>
            </a:r>
            <a:r>
              <a:rPr lang="en-US" dirty="0" smtClean="0"/>
              <a:t>. There are some claim that Genetic Engineering, Stem Cell Research and Human Cloning are unethical which I personally think is not the case. </a:t>
            </a:r>
          </a:p>
          <a:p>
            <a:r>
              <a:rPr lang="en-US" b="1" u="none" dirty="0" smtClean="0"/>
              <a:t>Politics</a:t>
            </a:r>
            <a:r>
              <a:rPr lang="en-US" dirty="0" smtClean="0"/>
              <a:t>: Lying</a:t>
            </a:r>
            <a:r>
              <a:rPr lang="en-US" baseline="0" dirty="0" smtClean="0"/>
              <a:t> and making false promises to voters to win elections.</a:t>
            </a:r>
          </a:p>
        </p:txBody>
      </p:sp>
      <p:sp>
        <p:nvSpPr>
          <p:cNvPr id="4" name="Slide Number Placeholder 3"/>
          <p:cNvSpPr>
            <a:spLocks noGrp="1"/>
          </p:cNvSpPr>
          <p:nvPr>
            <p:ph type="sldNum" sz="quarter" idx="10"/>
          </p:nvPr>
        </p:nvSpPr>
        <p:spPr/>
        <p:txBody>
          <a:bodyPr/>
          <a:lstStyle/>
          <a:p>
            <a:fld id="{A5A96E06-45EF-4F6E-9DE9-6CDB8788C602}" type="slidenum">
              <a:rPr lang="de-DE" smtClean="0"/>
              <a:pPr/>
              <a:t>5</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 </a:t>
            </a:r>
            <a:r>
              <a:rPr lang="en-US" b="1" i="1" dirty="0" smtClean="0"/>
              <a:t>Factors Which Influence Stakeholder Ethics</a:t>
            </a:r>
          </a:p>
          <a:p>
            <a:endParaRPr lang="en-US" b="1" dirty="0" smtClean="0"/>
          </a:p>
          <a:p>
            <a:r>
              <a:rPr lang="en-US" b="1" dirty="0" smtClean="0"/>
              <a:t>Religious Scriptures:</a:t>
            </a:r>
            <a:r>
              <a:rPr lang="en-US" b="1" baseline="0" dirty="0" smtClean="0"/>
              <a:t> </a:t>
            </a:r>
            <a:r>
              <a:rPr lang="en-US" baseline="0" dirty="0" smtClean="0"/>
              <a:t>Bible, Quran, Torah etc. </a:t>
            </a:r>
          </a:p>
          <a:p>
            <a:r>
              <a:rPr lang="en-US" b="1" baseline="0" dirty="0" smtClean="0"/>
              <a:t>Philosophers:</a:t>
            </a:r>
            <a:r>
              <a:rPr lang="en-US" baseline="0" dirty="0" smtClean="0"/>
              <a:t> Aristotle, Spinoza, Kant etc. </a:t>
            </a:r>
          </a:p>
          <a:p>
            <a:r>
              <a:rPr lang="en-US" b="1" baseline="0" dirty="0" smtClean="0"/>
              <a:t>Moral Leaders:</a:t>
            </a:r>
            <a:r>
              <a:rPr lang="en-US" baseline="0" dirty="0" smtClean="0"/>
              <a:t> Francis of Assisi, Sufi Saints of the Indian Subcontinent, Mahatma Gandhi, Nelson Mandela, Mother Teresa etc.</a:t>
            </a:r>
          </a:p>
          <a:p>
            <a:r>
              <a:rPr lang="en-US" b="1" i="0" baseline="0" dirty="0" smtClean="0"/>
              <a:t>Social Environment: </a:t>
            </a:r>
            <a:r>
              <a:rPr lang="en-US" baseline="0" dirty="0" smtClean="0"/>
              <a:t>Family, Friends and Peers, Community. Culture-Specificity of Ethics.</a:t>
            </a:r>
          </a:p>
          <a:p>
            <a:r>
              <a:rPr lang="en-US" b="1" baseline="0" dirty="0" smtClean="0"/>
              <a:t>Workplace Environment:</a:t>
            </a:r>
            <a:r>
              <a:rPr lang="en-US" baseline="0" dirty="0" smtClean="0"/>
              <a:t> Colleagues, Superiors, Organizational Culture.</a:t>
            </a:r>
          </a:p>
          <a:p>
            <a:r>
              <a:rPr lang="en-US" b="1" i="0" baseline="0" dirty="0" smtClean="0"/>
              <a:t>Situational Context: </a:t>
            </a:r>
            <a:r>
              <a:rPr lang="en-US" baseline="0" dirty="0" smtClean="0"/>
              <a:t>Opportunities (e.g. to indulge in unethical practices), Involuntary Compulsion (people indulge in unethical practices because, for example, office worker is not earning enough to support his family).</a:t>
            </a:r>
          </a:p>
          <a:p>
            <a:r>
              <a:rPr lang="en-US" b="1" baseline="0" dirty="0" smtClean="0"/>
              <a:t>Personal Evolution and Development:</a:t>
            </a:r>
            <a:r>
              <a:rPr lang="en-US" baseline="0" dirty="0" smtClean="0"/>
              <a:t> Emphasizes the differences between individuals (for example, one taxi driver returns money bag left in his vehicle but another taxi driver reared in identical or near identical circumstances does not). </a:t>
            </a:r>
            <a:endParaRPr lang="en-US" dirty="0" smtClean="0"/>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6</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Examples:</a:t>
            </a:r>
          </a:p>
          <a:p>
            <a:endParaRPr lang="en-US" dirty="0" smtClean="0"/>
          </a:p>
          <a:p>
            <a:r>
              <a:rPr lang="en-US" dirty="0" smtClean="0"/>
              <a:t>(3) Legal but</a:t>
            </a:r>
            <a:r>
              <a:rPr lang="en-US" baseline="0" dirty="0" smtClean="0"/>
              <a:t> Unethical: Paying Minimum Wage, Not Providing Health Insurance to Project Employees</a:t>
            </a:r>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8</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algn="ctr"/>
            <a:r>
              <a:rPr lang="en-US" b="1" dirty="0" smtClean="0"/>
              <a:t>Slide: </a:t>
            </a:r>
            <a:r>
              <a:rPr lang="en-US" b="1" i="1" dirty="0" smtClean="0"/>
              <a:t>Unethical Actions By Stakeholders – The</a:t>
            </a:r>
            <a:r>
              <a:rPr lang="en-US" b="1" i="1" baseline="0" dirty="0" smtClean="0"/>
              <a:t> Human Resource Context (Management ‘s Perspective)</a:t>
            </a:r>
          </a:p>
          <a:p>
            <a:pPr algn="ctr"/>
            <a:endParaRPr lang="en-US" dirty="0" smtClean="0"/>
          </a:p>
          <a:p>
            <a:r>
              <a:rPr lang="en-US" dirty="0" smtClean="0"/>
              <a:t>Management means</a:t>
            </a:r>
            <a:r>
              <a:rPr lang="en-US" baseline="0" dirty="0" smtClean="0"/>
              <a:t> project manager and team leaders, project sponsor, functional managers, the project steering committee and senior management. </a:t>
            </a:r>
            <a:endParaRPr lang="en-US" dirty="0" smtClean="0"/>
          </a:p>
          <a:p>
            <a:endParaRPr lang="en-US" dirty="0" smtClean="0"/>
          </a:p>
          <a:p>
            <a:r>
              <a:rPr lang="en-US" b="1" dirty="0" smtClean="0"/>
              <a:t>Favoritism &amp; Nepotism: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Discrimination in Hiring / Promotion:</a:t>
            </a:r>
            <a:r>
              <a:rPr lang="en-US" dirty="0" smtClean="0"/>
              <a:t> For example, on racial/ethnic, religious</a:t>
            </a:r>
            <a:r>
              <a:rPr lang="en-US" baseline="0" dirty="0" smtClean="0"/>
              <a:t> and gender grounds (in many countries this is now illegal). Also can be used against locals.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smtClean="0"/>
              <a:t>Taking Credit for Others’ Ideas:</a:t>
            </a:r>
            <a:r>
              <a:rPr lang="en-US" dirty="0" smtClean="0"/>
              <a:t> This means using </a:t>
            </a:r>
            <a:r>
              <a:rPr lang="en-US" baseline="0" dirty="0" smtClean="0"/>
              <a:t>stakeholders’ ideas and information for personal self-benefit without acknowledging or compensating the contributors, e</a:t>
            </a:r>
            <a:r>
              <a:rPr lang="en-US" dirty="0" smtClean="0"/>
              <a:t>specially ideas</a:t>
            </a:r>
            <a:r>
              <a:rPr lang="en-US" baseline="0" dirty="0" smtClean="0"/>
              <a:t> which are creative and can add value to the project. </a:t>
            </a:r>
          </a:p>
          <a:p>
            <a:r>
              <a:rPr lang="en-US" b="1" dirty="0" smtClean="0"/>
              <a:t>Paying Minimum Wage:</a:t>
            </a:r>
            <a:r>
              <a:rPr lang="en-US" dirty="0" smtClean="0"/>
              <a:t> A form of economic exploitation, especially</a:t>
            </a:r>
            <a:r>
              <a:rPr lang="en-US" baseline="0" dirty="0" smtClean="0"/>
              <a:t> condemnable if the project owner(s) or developer(s) have ample financial resources and can easily afford to pay their employees a higher wage. </a:t>
            </a:r>
            <a:endParaRPr lang="en-US" dirty="0" smtClean="0"/>
          </a:p>
          <a:p>
            <a:r>
              <a:rPr lang="en-US" b="1" baseline="0" dirty="0" smtClean="0"/>
              <a:t>Tolerating a Bad Work Environment:</a:t>
            </a:r>
            <a:r>
              <a:rPr lang="en-US" baseline="0" dirty="0" smtClean="0"/>
              <a:t> Positive Workplaces are essential to get the best out of people. Includes putting  cost over safety of project employees. A bad environment is one where fear, tension, stress, </a:t>
            </a:r>
            <a:r>
              <a:rPr lang="en-US" baseline="0" dirty="0" err="1" smtClean="0"/>
              <a:t>demotivation</a:t>
            </a:r>
            <a:r>
              <a:rPr lang="en-US" baseline="0" dirty="0" smtClean="0"/>
              <a:t> and distrust abound. </a:t>
            </a:r>
          </a:p>
          <a:p>
            <a:r>
              <a:rPr lang="en-US" b="1" baseline="0" dirty="0" smtClean="0"/>
              <a:t>Ignoring / Not Redressing Legitimate Stakeholder Concerns and Grievances:</a:t>
            </a:r>
            <a:r>
              <a:rPr lang="en-US" baseline="0" dirty="0" smtClean="0"/>
              <a:t> ……….</a:t>
            </a:r>
          </a:p>
          <a:p>
            <a:endParaRPr lang="en-US" baseline="0" dirty="0" smtClean="0"/>
          </a:p>
          <a:p>
            <a:r>
              <a:rPr lang="en-US" b="1" baseline="0" dirty="0" smtClean="0"/>
              <a:t>Also:</a:t>
            </a:r>
          </a:p>
          <a:p>
            <a:r>
              <a:rPr lang="en-US" baseline="0" dirty="0" smtClean="0"/>
              <a:t>Putting Cost over Safety (after legal standards have been met).</a:t>
            </a:r>
            <a:endParaRPr lang="en-US" dirty="0" smtClean="0"/>
          </a:p>
          <a:p>
            <a:r>
              <a:rPr lang="en-US" dirty="0" smtClean="0"/>
              <a:t>Ignoring Potential Hazards (to</a:t>
            </a:r>
            <a:r>
              <a:rPr lang="en-US" baseline="0" dirty="0" smtClean="0"/>
              <a:t> the detriment of the project, its employees and other stakeholders).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Telling Lies (to cover up shortcomings or mistakes committed). </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Snooping on Employees, violating their privacy.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11</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 </a:t>
            </a:r>
            <a:r>
              <a:rPr lang="en-US" b="1" i="1" dirty="0" smtClean="0"/>
              <a:t>Unethical Actions By Stakeholders – The Human Resource Context (Employee Perspective)</a:t>
            </a:r>
          </a:p>
          <a:p>
            <a:endParaRPr lang="en-US" dirty="0" smtClean="0"/>
          </a:p>
          <a:p>
            <a:endParaRPr lang="en-US" dirty="0" smtClean="0"/>
          </a:p>
          <a:p>
            <a:r>
              <a:rPr lang="en-US" dirty="0" smtClean="0"/>
              <a:t>Note that the conducts bulleted</a:t>
            </a:r>
            <a:r>
              <a:rPr lang="en-US" baseline="0" dirty="0" smtClean="0"/>
              <a:t> </a:t>
            </a:r>
            <a:r>
              <a:rPr lang="en-US" dirty="0" smtClean="0"/>
              <a:t>on this slide also apply</a:t>
            </a:r>
            <a:r>
              <a:rPr lang="en-US" baseline="0" dirty="0" smtClean="0"/>
              <a:t> to the previous one, i.e., to the managers. </a:t>
            </a:r>
            <a:r>
              <a:rPr lang="en-US" dirty="0" smtClean="0"/>
              <a:t> </a:t>
            </a:r>
          </a:p>
          <a:p>
            <a:endParaRPr lang="en-US" dirty="0" smtClean="0"/>
          </a:p>
          <a:p>
            <a:r>
              <a:rPr lang="en-US" dirty="0" smtClean="0"/>
              <a:t>Absenteeism: Due to lack of interest in doing one’s work on the project, not for </a:t>
            </a:r>
            <a:r>
              <a:rPr lang="en-US" baseline="0" dirty="0" smtClean="0"/>
              <a:t>justified reasons such as illness or emergencies in one’s life. </a:t>
            </a:r>
          </a:p>
          <a:p>
            <a:r>
              <a:rPr lang="en-US" dirty="0" smtClean="0"/>
              <a:t>Stealing Peoples Ideas: ……… especially ideas</a:t>
            </a:r>
            <a:r>
              <a:rPr lang="en-US" baseline="0" dirty="0" smtClean="0"/>
              <a:t> which are creative and can add value to the project. </a:t>
            </a:r>
          </a:p>
          <a:p>
            <a:r>
              <a:rPr lang="en-US" baseline="0" dirty="0" smtClean="0"/>
              <a:t>Telling Lies: To cover up shortcomings or mistakes. </a:t>
            </a:r>
          </a:p>
          <a:p>
            <a:r>
              <a:rPr lang="en-US" baseline="0" dirty="0" smtClean="0"/>
              <a:t>Shirking Responsibilities: …..</a:t>
            </a:r>
          </a:p>
          <a:p>
            <a:r>
              <a:rPr lang="en-US" baseline="0" dirty="0" smtClean="0"/>
              <a:t>Not Giving Best Effort: ………………. </a:t>
            </a:r>
          </a:p>
          <a:p>
            <a:r>
              <a:rPr lang="en-US" baseline="0" dirty="0" smtClean="0"/>
              <a:t>Misleading and Manipulation.</a:t>
            </a:r>
          </a:p>
          <a:p>
            <a:endParaRPr lang="en-US" baseline="0" dirty="0" smtClean="0"/>
          </a:p>
          <a:p>
            <a:r>
              <a:rPr lang="en-US" baseline="0" dirty="0" smtClean="0"/>
              <a:t>Also:</a:t>
            </a:r>
          </a:p>
          <a:p>
            <a:r>
              <a:rPr lang="en-US" baseline="0" dirty="0" smtClean="0"/>
              <a:t>Tarnishing the Project’s Image and Reputation </a:t>
            </a:r>
          </a:p>
          <a:p>
            <a:r>
              <a:rPr lang="en-US" baseline="0" dirty="0" smtClean="0"/>
              <a:t>Asking for Favors</a:t>
            </a:r>
          </a:p>
          <a:p>
            <a:r>
              <a:rPr lang="en-US" dirty="0" err="1" smtClean="0"/>
              <a:t>Misdeclaring</a:t>
            </a:r>
            <a:r>
              <a:rPr lang="en-US" dirty="0" smtClean="0"/>
              <a:t> Qualifications,</a:t>
            </a:r>
            <a:r>
              <a:rPr lang="en-US" baseline="0" dirty="0" smtClean="0"/>
              <a:t> Competencies and Skills</a:t>
            </a:r>
          </a:p>
          <a:p>
            <a:endParaRPr lang="en-US" dirty="0" smtClean="0"/>
          </a:p>
        </p:txBody>
      </p:sp>
      <p:sp>
        <p:nvSpPr>
          <p:cNvPr id="4" name="Slide Number Placeholder 3"/>
          <p:cNvSpPr>
            <a:spLocks noGrp="1"/>
          </p:cNvSpPr>
          <p:nvPr>
            <p:ph type="sldNum" sz="quarter" idx="10"/>
          </p:nvPr>
        </p:nvSpPr>
        <p:spPr/>
        <p:txBody>
          <a:bodyPr/>
          <a:lstStyle/>
          <a:p>
            <a:fld id="{A5A96E06-45EF-4F6E-9DE9-6CDB8788C602}" type="slidenum">
              <a:rPr lang="de-DE" smtClean="0"/>
              <a:pPr/>
              <a:t>12</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b="1" dirty="0" smtClean="0"/>
              <a:t>Slide: </a:t>
            </a:r>
            <a:r>
              <a:rPr lang="en-US" b="1" i="1" dirty="0" smtClean="0"/>
              <a:t>Unethical Actions By Stakeholders – The External Context (Internal Stakeholder Perspective)</a:t>
            </a:r>
            <a:endParaRPr lang="en-US" dirty="0" smtClean="0"/>
          </a:p>
          <a:p>
            <a:endParaRPr lang="en-US" dirty="0" smtClean="0"/>
          </a:p>
          <a:p>
            <a:endParaRPr lang="en-US" dirty="0" smtClean="0"/>
          </a:p>
          <a:p>
            <a:endParaRPr lang="en-US" dirty="0" smtClean="0"/>
          </a:p>
          <a:p>
            <a:endParaRPr lang="en-US" dirty="0" smtClean="0"/>
          </a:p>
          <a:p>
            <a:r>
              <a:rPr lang="en-US" b="1" dirty="0" smtClean="0"/>
              <a:t>Also:</a:t>
            </a:r>
          </a:p>
          <a:p>
            <a:r>
              <a:rPr lang="en-US" dirty="0" smtClean="0"/>
              <a:t>Failing to Acknowledge Stakeholder Inputs</a:t>
            </a:r>
          </a:p>
          <a:p>
            <a:r>
              <a:rPr lang="en-US" baseline="0" dirty="0" smtClean="0"/>
              <a:t>Stirring Up Tensions and Conflicts Between External Stakeholders (above the </a:t>
            </a:r>
            <a:r>
              <a:rPr lang="en-US" baseline="0" smtClean="0"/>
              <a:t>“ethically acceptable</a:t>
            </a:r>
            <a:r>
              <a:rPr lang="en-US" baseline="0" dirty="0" smtClean="0"/>
              <a:t>” threshold level).</a:t>
            </a:r>
            <a:endParaRPr lang="en-US" dirty="0" smtClean="0"/>
          </a:p>
        </p:txBody>
      </p:sp>
      <p:sp>
        <p:nvSpPr>
          <p:cNvPr id="4" name="Slide Number Placeholder 3"/>
          <p:cNvSpPr>
            <a:spLocks noGrp="1"/>
          </p:cNvSpPr>
          <p:nvPr>
            <p:ph type="sldNum" sz="quarter" idx="10"/>
          </p:nvPr>
        </p:nvSpPr>
        <p:spPr/>
        <p:txBody>
          <a:bodyPr/>
          <a:lstStyle/>
          <a:p>
            <a:fld id="{A5A96E06-45EF-4F6E-9DE9-6CDB8788C602}" type="slidenum">
              <a:rPr lang="de-DE" smtClean="0"/>
              <a:pPr/>
              <a:t>13</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598122-E8C5-46FD-908C-5313EFDA098B}" type="slidenum">
              <a:rPr lang="de-DE"/>
              <a:pPr/>
              <a:t>14</a:t>
            </a:fld>
            <a:endParaRPr lang="de-DE"/>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r>
              <a:rPr lang="en-US" dirty="0" smtClean="0"/>
              <a:t>Reneging on Assurances and Promises: </a:t>
            </a:r>
          </a:p>
          <a:p>
            <a:r>
              <a:rPr lang="en-US" dirty="0" smtClean="0"/>
              <a:t>Immoral Favors:</a:t>
            </a:r>
            <a:r>
              <a:rPr lang="en-US" baseline="0" dirty="0" smtClean="0"/>
              <a:t> Administrator indirectly asks for his son to be hired on the project in exchange for quick issuance of concession or license. </a:t>
            </a:r>
          </a:p>
          <a:p>
            <a:r>
              <a:rPr lang="en-US" baseline="0" dirty="0" smtClean="0"/>
              <a:t>Unjustified Benefits: External Stakeholders encroach on land in anticipation of project and then demand compensation for vacating the land.</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de-DE" sz="1200" dirty="0" smtClean="0">
              <a:solidFill>
                <a:schemeClr val="bg1"/>
              </a:solidFill>
              <a:latin typeface="Calibri" pitchFamily="34" charset="0"/>
            </a:endParaRP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ctr" defTabSz="914400" rtl="0" eaLnBrk="1" fontAlgn="base" latinLnBrk="0" hangingPunct="1">
              <a:lnSpc>
                <a:spcPct val="100000"/>
              </a:lnSpc>
              <a:spcBef>
                <a:spcPct val="30000"/>
              </a:spcBef>
              <a:spcAft>
                <a:spcPct val="0"/>
              </a:spcAft>
              <a:buClrTx/>
              <a:buSzTx/>
              <a:buFontTx/>
              <a:buNone/>
              <a:tabLst/>
              <a:defRPr/>
            </a:pPr>
            <a:r>
              <a:rPr lang="de-DE" sz="1200" b="1" dirty="0" smtClean="0">
                <a:solidFill>
                  <a:schemeClr val="bg1"/>
                </a:solidFill>
                <a:latin typeface="Calibri" pitchFamily="34" charset="0"/>
              </a:rPr>
              <a:t>Slide: </a:t>
            </a:r>
            <a:r>
              <a:rPr lang="de-DE" sz="1200" b="1" i="1" dirty="0" smtClean="0">
                <a:solidFill>
                  <a:schemeClr val="bg1"/>
                </a:solidFill>
                <a:latin typeface="Calibri" pitchFamily="34" charset="0"/>
              </a:rPr>
              <a:t>Managing and Engaging Project Stakeholders – Ethics on</a:t>
            </a:r>
            <a:r>
              <a:rPr lang="de-DE" sz="1200" b="1" i="1" baseline="0" dirty="0" smtClean="0">
                <a:solidFill>
                  <a:schemeClr val="bg1"/>
                </a:solidFill>
                <a:latin typeface="Calibri" pitchFamily="34" charset="0"/>
              </a:rPr>
              <a:t> Projects. Theory and Practice</a:t>
            </a:r>
            <a:endParaRPr lang="de-DE" sz="1200" b="1" i="1" dirty="0" smtClean="0">
              <a:solidFill>
                <a:schemeClr val="bg1"/>
              </a:solidFill>
              <a:latin typeface="Calibri"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de-DE" sz="1200" b="0" dirty="0" smtClean="0">
              <a:solidFill>
                <a:schemeClr val="bg1"/>
              </a:solidFill>
              <a:latin typeface="Calibri"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de-DE" sz="1200" b="0" dirty="0" smtClean="0">
                <a:solidFill>
                  <a:schemeClr val="bg1"/>
                </a:solidFill>
                <a:latin typeface="Calibri" pitchFamily="34" charset="0"/>
              </a:rPr>
              <a:t>In other words, there is a competition/collision of ethical issues here. Being „ethical“ in one instance inevitably results in being „unethical“ (or unfair)</a:t>
            </a:r>
            <a:r>
              <a:rPr lang="de-DE" sz="1200" b="0" baseline="0" dirty="0" smtClean="0">
                <a:solidFill>
                  <a:schemeClr val="bg1"/>
                </a:solidFill>
                <a:latin typeface="Calibri" pitchFamily="34" charset="0"/>
              </a:rPr>
              <a:t> </a:t>
            </a:r>
            <a:r>
              <a:rPr lang="de-DE" sz="1200" b="0" dirty="0" smtClean="0">
                <a:solidFill>
                  <a:schemeClr val="bg1"/>
                </a:solidFill>
                <a:latin typeface="Calibri" pitchFamily="34" charset="0"/>
              </a:rPr>
              <a:t>in another instance or other instances. It is extremely difficult, often impossible</a:t>
            </a:r>
            <a:r>
              <a:rPr lang="de-DE" sz="1200" b="0" baseline="0" dirty="0" smtClean="0">
                <a:solidFill>
                  <a:schemeClr val="bg1"/>
                </a:solidFill>
                <a:latin typeface="Calibri" pitchFamily="34" charset="0"/>
              </a:rPr>
              <a:t> not to compromise on ethical principles here.  </a:t>
            </a:r>
            <a:endParaRPr lang="de-DE" sz="1200" b="0" dirty="0" smtClean="0">
              <a:solidFill>
                <a:schemeClr val="bg1"/>
              </a:solidFill>
              <a:latin typeface="Calibri"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de-DE" sz="1200" b="0" dirty="0" smtClean="0">
              <a:solidFill>
                <a:schemeClr val="bg1"/>
              </a:solidFill>
              <a:latin typeface="Calibri"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de-DE" sz="1200" b="1" dirty="0" smtClean="0">
                <a:solidFill>
                  <a:schemeClr val="bg1"/>
                </a:solidFill>
                <a:latin typeface="Calibri" pitchFamily="34" charset="0"/>
              </a:rPr>
              <a:t>Example:</a:t>
            </a:r>
            <a:r>
              <a:rPr lang="de-DE" sz="1200" b="1" baseline="0" dirty="0" smtClean="0">
                <a:solidFill>
                  <a:schemeClr val="bg1"/>
                </a:solidFill>
                <a:latin typeface="Calibri" pitchFamily="34" charset="0"/>
              </a:rPr>
              <a:t> </a:t>
            </a:r>
            <a:r>
              <a:rPr lang="de-DE" sz="1200" b="0" baseline="0" dirty="0" smtClean="0">
                <a:solidFill>
                  <a:schemeClr val="bg1"/>
                </a:solidFill>
                <a:latin typeface="Calibri" pitchFamily="34" charset="0"/>
              </a:rPr>
              <a:t>A construction project needs to obtain approval from the local municipal council in order for it to continue into the execution phase. The Council‘s Director, who has ultimate authority over the approval process, asks the project manager during a private conversation to appoint his recently graduated son as replacement for the outgoing project accountant. The project manager has two options: (1) to consent to the Council Director‘s request and hire his son without following the prescribed standard project staff recruitment and selection process, and (2) to reject the Council Director‘s request and adhere strictly to the prescribed process. Adopting course of action (1) would be unethical and furthermore may result in reduced efficiency for the project if the Council Director‘s son is less competent than the best alternative who would have been selected for the position in his place. Course of action (2) upholds an ethical principal (i.e. not violating the project‘s staff recruitment and selection policy and rules) but may – though not necessarily - result in a delay in the issuance of the Council‘s approval or, in the more extreme scenario, result in denial of approval which consequently may lead to excessive delay in or even cancellation of the project. Should this occur, the internal stakeholders who in good faith invested their capital, time, resources and efforts in the project would incur possibly heavy losses for no fault of their own and which could have been avoided had course of action (1) been followed. Would this be ethical towards them? This simple example demonstrates the existence of two competing ethical considerations (i.e. following prescribed policies and standards on the one hand and safeguarding legitimate interests of the internal stakeholders on the other) whereby in this example the possible adverse consequential effect on the internal stakeholders outweighs the adverse consequential effect stemming course of action (1).</a:t>
            </a:r>
            <a:endParaRPr lang="en-US" dirty="0"/>
          </a:p>
        </p:txBody>
      </p:sp>
      <p:sp>
        <p:nvSpPr>
          <p:cNvPr id="4" name="Slide Number Placeholder 3"/>
          <p:cNvSpPr>
            <a:spLocks noGrp="1"/>
          </p:cNvSpPr>
          <p:nvPr>
            <p:ph type="sldNum" sz="quarter" idx="10"/>
          </p:nvPr>
        </p:nvSpPr>
        <p:spPr/>
        <p:txBody>
          <a:bodyPr/>
          <a:lstStyle/>
          <a:p>
            <a:pPr>
              <a:defRPr/>
            </a:pPr>
            <a:fld id="{3B007280-6DB3-430A-BB95-0B461F995689}" type="slidenum">
              <a:rPr lang="de-DE" smtClean="0"/>
              <a:pPr>
                <a:defRPr/>
              </a:pPr>
              <a:t>15</a:t>
            </a:fld>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007280-6DB3-430A-BB95-0B461F995689}" type="slidenum">
              <a:rPr lang="de-DE" smtClean="0"/>
              <a:pPr>
                <a:defRPr/>
              </a:pPr>
              <a:t>16</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007280-6DB3-430A-BB95-0B461F995689}" type="slidenum">
              <a:rPr lang="de-DE" smtClean="0"/>
              <a:pPr>
                <a:defRPr/>
              </a:pPr>
              <a:t>17</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007280-6DB3-430A-BB95-0B461F995689}" type="slidenum">
              <a:rPr lang="de-DE" smtClean="0"/>
              <a:pPr>
                <a:defRPr/>
              </a:pPr>
              <a:t>18</a:t>
            </a:fld>
            <a:endParaRPr lang="de-D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B007280-6DB3-430A-BB95-0B461F995689}" type="slidenum">
              <a:rPr lang="de-DE" smtClean="0"/>
              <a:pPr>
                <a:defRPr/>
              </a:pPr>
              <a:t>19</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hyperlink" Target="http://www.hrw.org/en/reports/2006/11/11/building-towers-cheating-workers"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4545839"/>
            <a:ext cx="8234362" cy="1754326"/>
          </a:xfrm>
          <a:prstGeom prst="rect">
            <a:avLst/>
          </a:prstGeom>
          <a:noFill/>
        </p:spPr>
        <p:txBody>
          <a:bodyPr wrap="square" rtlCol="0">
            <a:spAutoFit/>
          </a:bodyPr>
          <a:lstStyle/>
          <a:p>
            <a:pPr algn="ctr"/>
            <a:r>
              <a:rPr lang="en-US" sz="3600" b="1" dirty="0" smtClean="0">
                <a:solidFill>
                  <a:srgbClr val="FFC000"/>
                </a:solidFill>
                <a:latin typeface="Calibri" pitchFamily="34" charset="0"/>
              </a:rPr>
              <a:t>Virtual Campus CIIT</a:t>
            </a:r>
            <a:endParaRPr lang="en-US" sz="2400" b="1" dirty="0" smtClean="0">
              <a:solidFill>
                <a:srgbClr val="FFC000"/>
              </a:solidFill>
              <a:latin typeface="Calibri" pitchFamily="34" charset="0"/>
            </a:endParaRPr>
          </a:p>
          <a:p>
            <a:pPr algn="ctr"/>
            <a:endParaRPr lang="en-US" sz="2400" b="1" dirty="0" smtClean="0">
              <a:solidFill>
                <a:srgbClr val="FFC000"/>
              </a:solidFill>
              <a:latin typeface="Calibri" pitchFamily="34" charset="0"/>
            </a:endParaRPr>
          </a:p>
          <a:p>
            <a:pPr algn="ctr"/>
            <a:r>
              <a:rPr lang="en-US" sz="2400" b="1" smtClean="0">
                <a:solidFill>
                  <a:srgbClr val="FFC000"/>
                </a:solidFill>
                <a:latin typeface="Calibri" pitchFamily="34" charset="0"/>
              </a:rPr>
              <a:t>LECTURE 05: </a:t>
            </a:r>
            <a:r>
              <a:rPr lang="en-US" sz="2400" b="1" dirty="0" smtClean="0">
                <a:solidFill>
                  <a:srgbClr val="FFC000"/>
                </a:solidFill>
                <a:latin typeface="Calibri" pitchFamily="34" charset="0"/>
              </a:rPr>
              <a:t>INTRODUCTION TO PROJECT STAKEHOLDER MANAGEMENT AND ENGAGEMENT PART 2</a:t>
            </a:r>
            <a:endParaRPr lang="en-US" sz="2400" b="1" dirty="0">
              <a:solidFill>
                <a:srgbClr val="FFC000"/>
              </a:solidFill>
              <a:latin typeface="Calibri" pitchFamily="34" charset="0"/>
            </a:endParaRPr>
          </a:p>
        </p:txBody>
      </p:sp>
      <p:sp>
        <p:nvSpPr>
          <p:cNvPr id="5" name="Rectangle 4"/>
          <p:cNvSpPr/>
          <p:nvPr/>
        </p:nvSpPr>
        <p:spPr>
          <a:xfrm>
            <a:off x="455612" y="482868"/>
            <a:ext cx="8234363" cy="738664"/>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1732729"/>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137988" y="1155035"/>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Communications</a:t>
            </a:r>
            <a:endParaRPr lang="en-US" sz="2000" b="1" dirty="0">
              <a:solidFill>
                <a:schemeClr val="bg1"/>
              </a:solidFill>
              <a:latin typeface="Calibri" pitchFamily="34" charset="0"/>
            </a:endParaRPr>
          </a:p>
        </p:txBody>
      </p:sp>
      <p:sp>
        <p:nvSpPr>
          <p:cNvPr id="5" name="Rounded Rectangle 4"/>
          <p:cNvSpPr/>
          <p:nvPr/>
        </p:nvSpPr>
        <p:spPr>
          <a:xfrm>
            <a:off x="137988" y="1904602"/>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Culture</a:t>
            </a:r>
          </a:p>
        </p:txBody>
      </p:sp>
      <p:sp>
        <p:nvSpPr>
          <p:cNvPr id="6" name="Rounded Rectangle 5"/>
          <p:cNvSpPr/>
          <p:nvPr/>
        </p:nvSpPr>
        <p:spPr>
          <a:xfrm>
            <a:off x="137988" y="2654169"/>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Development Studies</a:t>
            </a:r>
          </a:p>
        </p:txBody>
      </p:sp>
      <p:sp>
        <p:nvSpPr>
          <p:cNvPr id="7" name="Rounded Rectangle 6"/>
          <p:cNvSpPr/>
          <p:nvPr/>
        </p:nvSpPr>
        <p:spPr>
          <a:xfrm>
            <a:off x="137988" y="3403736"/>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Economics</a:t>
            </a:r>
          </a:p>
        </p:txBody>
      </p:sp>
      <p:sp>
        <p:nvSpPr>
          <p:cNvPr id="8" name="Rounded Rectangle 7"/>
          <p:cNvSpPr/>
          <p:nvPr/>
        </p:nvSpPr>
        <p:spPr>
          <a:xfrm>
            <a:off x="137988" y="4153303"/>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Ethics</a:t>
            </a:r>
          </a:p>
        </p:txBody>
      </p:sp>
      <p:sp>
        <p:nvSpPr>
          <p:cNvPr id="9" name="Rounded Rectangle 8"/>
          <p:cNvSpPr/>
          <p:nvPr/>
        </p:nvSpPr>
        <p:spPr>
          <a:xfrm>
            <a:off x="137988" y="4902870"/>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Information Technology</a:t>
            </a:r>
          </a:p>
        </p:txBody>
      </p:sp>
      <p:sp>
        <p:nvSpPr>
          <p:cNvPr id="10" name="Rounded Rectangle 9"/>
          <p:cNvSpPr/>
          <p:nvPr/>
        </p:nvSpPr>
        <p:spPr>
          <a:xfrm>
            <a:off x="137988" y="5652436"/>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International Relations</a:t>
            </a:r>
          </a:p>
        </p:txBody>
      </p:sp>
      <p:sp>
        <p:nvSpPr>
          <p:cNvPr id="11" name="Rounded Rectangle 10"/>
          <p:cNvSpPr/>
          <p:nvPr/>
        </p:nvSpPr>
        <p:spPr>
          <a:xfrm>
            <a:off x="6216275" y="1155035"/>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Law</a:t>
            </a:r>
          </a:p>
        </p:txBody>
      </p:sp>
      <p:sp>
        <p:nvSpPr>
          <p:cNvPr id="12" name="Rounded Rectangle 11"/>
          <p:cNvSpPr/>
          <p:nvPr/>
        </p:nvSpPr>
        <p:spPr>
          <a:xfrm>
            <a:off x="6216275" y="1904602"/>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Management</a:t>
            </a:r>
          </a:p>
        </p:txBody>
      </p:sp>
      <p:sp>
        <p:nvSpPr>
          <p:cNvPr id="13" name="Rounded Rectangle 12"/>
          <p:cNvSpPr/>
          <p:nvPr/>
        </p:nvSpPr>
        <p:spPr>
          <a:xfrm>
            <a:off x="6216275" y="2654169"/>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Politics &amp; Public Policy</a:t>
            </a:r>
          </a:p>
        </p:txBody>
      </p:sp>
      <p:sp>
        <p:nvSpPr>
          <p:cNvPr id="14" name="Rounded Rectangle 13"/>
          <p:cNvSpPr/>
          <p:nvPr/>
        </p:nvSpPr>
        <p:spPr>
          <a:xfrm>
            <a:off x="6216275" y="3403736"/>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Psychology</a:t>
            </a:r>
          </a:p>
        </p:txBody>
      </p:sp>
      <p:sp>
        <p:nvSpPr>
          <p:cNvPr id="15" name="Rounded Rectangle 14"/>
          <p:cNvSpPr/>
          <p:nvPr/>
        </p:nvSpPr>
        <p:spPr>
          <a:xfrm>
            <a:off x="6216275" y="4153303"/>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500"/>
              </a:lnSpc>
            </a:pPr>
            <a:r>
              <a:rPr lang="en-US" sz="2000" b="1" dirty="0" smtClean="0">
                <a:solidFill>
                  <a:schemeClr val="bg1"/>
                </a:solidFill>
                <a:latin typeface="Calibri" pitchFamily="34" charset="0"/>
              </a:rPr>
              <a:t>Public Administration</a:t>
            </a:r>
            <a:endParaRPr lang="en-US" sz="2000" dirty="0" smtClean="0">
              <a:solidFill>
                <a:schemeClr val="bg1"/>
              </a:solidFill>
              <a:latin typeface="Calibri" pitchFamily="34" charset="0"/>
            </a:endParaRPr>
          </a:p>
        </p:txBody>
      </p:sp>
      <p:sp>
        <p:nvSpPr>
          <p:cNvPr id="16" name="Rounded Rectangle 15"/>
          <p:cNvSpPr/>
          <p:nvPr/>
        </p:nvSpPr>
        <p:spPr>
          <a:xfrm>
            <a:off x="6216275" y="4906347"/>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300"/>
              </a:lnSpc>
              <a:spcBef>
                <a:spcPts val="600"/>
              </a:spcBef>
            </a:pPr>
            <a:r>
              <a:rPr lang="en-US" sz="2000" b="1" dirty="0" smtClean="0">
                <a:solidFill>
                  <a:schemeClr val="bg1"/>
                </a:solidFill>
                <a:latin typeface="Calibri" pitchFamily="34" charset="0"/>
              </a:rPr>
              <a:t>Planning </a:t>
            </a:r>
          </a:p>
          <a:p>
            <a:pPr algn="ctr">
              <a:lnSpc>
                <a:spcPts val="1300"/>
              </a:lnSpc>
            </a:pPr>
            <a:r>
              <a:rPr lang="en-US" sz="1400" b="1" dirty="0" smtClean="0">
                <a:solidFill>
                  <a:schemeClr val="bg1"/>
                </a:solidFill>
                <a:latin typeface="Calibri" pitchFamily="34" charset="0"/>
              </a:rPr>
              <a:t>(Urban, Regional, Environ. etc.)</a:t>
            </a:r>
            <a:endParaRPr lang="en-US" b="1" dirty="0" smtClean="0">
              <a:solidFill>
                <a:schemeClr val="bg1"/>
              </a:solidFill>
              <a:latin typeface="Calibri" pitchFamily="34" charset="0"/>
            </a:endParaRPr>
          </a:p>
        </p:txBody>
      </p:sp>
      <p:sp>
        <p:nvSpPr>
          <p:cNvPr id="17" name="Rounded Rectangle 16"/>
          <p:cNvSpPr/>
          <p:nvPr/>
        </p:nvSpPr>
        <p:spPr>
          <a:xfrm>
            <a:off x="6216275" y="5652436"/>
            <a:ext cx="2743200" cy="519764"/>
          </a:xfrm>
          <a:prstGeom prst="roundRect">
            <a:avLst/>
          </a:prstGeom>
          <a:solidFill>
            <a:schemeClr val="accent1">
              <a:lumMod val="25000"/>
            </a:schemeClr>
          </a:solidFill>
          <a:ln w="38100">
            <a:solidFill>
              <a:srgbClr val="FFC000"/>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bg1"/>
                </a:solidFill>
                <a:latin typeface="Calibri" pitchFamily="34" charset="0"/>
              </a:rPr>
              <a:t>Sociology</a:t>
            </a:r>
          </a:p>
        </p:txBody>
      </p:sp>
      <p:sp>
        <p:nvSpPr>
          <p:cNvPr id="20" name="Title 1"/>
          <p:cNvSpPr>
            <a:spLocks noGrp="1"/>
          </p:cNvSpPr>
          <p:nvPr>
            <p:ph type="title"/>
          </p:nvPr>
        </p:nvSpPr>
        <p:spPr>
          <a:xfrm>
            <a:off x="457200" y="0"/>
            <a:ext cx="8229600" cy="1143000"/>
          </a:xfrm>
        </p:spPr>
        <p:txBody>
          <a:bodyPr/>
          <a:lstStyle/>
          <a:p>
            <a:r>
              <a:rPr lang="en-US" sz="2400" dirty="0" smtClean="0"/>
              <a:t>Managing and Engaging Project Stakeholders</a:t>
            </a:r>
            <a:br>
              <a:rPr lang="en-US" sz="2400" dirty="0" smtClean="0"/>
            </a:br>
            <a:r>
              <a:rPr lang="en-US" sz="2000" dirty="0" smtClean="0"/>
              <a:t>(A Cross-Disciplinary Subject Perspective)</a:t>
            </a:r>
            <a:endParaRPr lang="en-US" sz="2400" dirty="0"/>
          </a:p>
        </p:txBody>
      </p:sp>
      <p:sp>
        <p:nvSpPr>
          <p:cNvPr id="22" name="Rounded Rectangle 21"/>
          <p:cNvSpPr/>
          <p:nvPr/>
        </p:nvSpPr>
        <p:spPr>
          <a:xfrm>
            <a:off x="3388092" y="2888000"/>
            <a:ext cx="2358190" cy="1549667"/>
          </a:xfrm>
          <a:prstGeom prst="roundRect">
            <a:avLst/>
          </a:prstGeom>
          <a:solidFill>
            <a:srgbClr val="002060"/>
          </a:solidFill>
          <a:ln>
            <a:solidFill>
              <a:srgbClr val="FFD58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3000"/>
              </a:lnSpc>
            </a:pPr>
            <a:r>
              <a:rPr lang="en-US" sz="2800" b="1" dirty="0" smtClean="0">
                <a:solidFill>
                  <a:srgbClr val="FFFF00"/>
                </a:solidFill>
                <a:latin typeface="Calibri" pitchFamily="34" charset="0"/>
              </a:rPr>
              <a:t>Project</a:t>
            </a:r>
          </a:p>
          <a:p>
            <a:pPr algn="ctr">
              <a:lnSpc>
                <a:spcPts val="3000"/>
              </a:lnSpc>
            </a:pPr>
            <a:r>
              <a:rPr lang="en-US" sz="2800" b="1" dirty="0" smtClean="0">
                <a:solidFill>
                  <a:srgbClr val="FFFF00"/>
                </a:solidFill>
                <a:latin typeface="Calibri" pitchFamily="34" charset="0"/>
              </a:rPr>
              <a:t>Stakeholder Management</a:t>
            </a:r>
            <a:endParaRPr lang="en-US" sz="2800" b="1" dirty="0">
              <a:solidFill>
                <a:srgbClr val="FFFF00"/>
              </a:solidFill>
              <a:latin typeface="Calibri" pitchFamily="34" charset="0"/>
            </a:endParaRPr>
          </a:p>
        </p:txBody>
      </p:sp>
      <p:cxnSp>
        <p:nvCxnSpPr>
          <p:cNvPr id="38" name="Straight Arrow Connector 37"/>
          <p:cNvCxnSpPr>
            <a:stCxn id="22" idx="1"/>
            <a:endCxn id="3" idx="3"/>
          </p:cNvCxnSpPr>
          <p:nvPr/>
        </p:nvCxnSpPr>
        <p:spPr>
          <a:xfrm rot="10800000">
            <a:off x="2881188" y="1414918"/>
            <a:ext cx="506904" cy="2247917"/>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22" idx="1"/>
            <a:endCxn id="5" idx="3"/>
          </p:cNvCxnSpPr>
          <p:nvPr/>
        </p:nvCxnSpPr>
        <p:spPr>
          <a:xfrm rot="10800000">
            <a:off x="2881188" y="2164484"/>
            <a:ext cx="506904" cy="149835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22" idx="1"/>
            <a:endCxn id="6" idx="3"/>
          </p:cNvCxnSpPr>
          <p:nvPr/>
        </p:nvCxnSpPr>
        <p:spPr>
          <a:xfrm rot="10800000">
            <a:off x="2881188" y="2914052"/>
            <a:ext cx="506904" cy="748783"/>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stCxn id="22" idx="1"/>
            <a:endCxn id="7" idx="3"/>
          </p:cNvCxnSpPr>
          <p:nvPr/>
        </p:nvCxnSpPr>
        <p:spPr>
          <a:xfrm rot="10800000" flipV="1">
            <a:off x="2881188" y="3662834"/>
            <a:ext cx="506904" cy="78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22" idx="1"/>
            <a:endCxn id="8" idx="3"/>
          </p:cNvCxnSpPr>
          <p:nvPr/>
        </p:nvCxnSpPr>
        <p:spPr>
          <a:xfrm rot="10800000" flipV="1">
            <a:off x="2881188" y="3662833"/>
            <a:ext cx="506904" cy="750351"/>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22" idx="1"/>
            <a:endCxn id="9" idx="3"/>
          </p:cNvCxnSpPr>
          <p:nvPr/>
        </p:nvCxnSpPr>
        <p:spPr>
          <a:xfrm rot="10800000" flipV="1">
            <a:off x="2881188" y="3662834"/>
            <a:ext cx="506904" cy="1499918"/>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stCxn id="22" idx="1"/>
            <a:endCxn id="10" idx="3"/>
          </p:cNvCxnSpPr>
          <p:nvPr/>
        </p:nvCxnSpPr>
        <p:spPr>
          <a:xfrm rot="10800000" flipV="1">
            <a:off x="2881188" y="3662834"/>
            <a:ext cx="506904" cy="224948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stCxn id="22" idx="3"/>
            <a:endCxn id="11" idx="1"/>
          </p:cNvCxnSpPr>
          <p:nvPr/>
        </p:nvCxnSpPr>
        <p:spPr>
          <a:xfrm flipV="1">
            <a:off x="5746282" y="1414917"/>
            <a:ext cx="469993" cy="2247917"/>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stCxn id="22" idx="3"/>
            <a:endCxn id="12" idx="1"/>
          </p:cNvCxnSpPr>
          <p:nvPr/>
        </p:nvCxnSpPr>
        <p:spPr>
          <a:xfrm flipV="1">
            <a:off x="5746282" y="2164484"/>
            <a:ext cx="469993" cy="149835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a:stCxn id="22" idx="3"/>
            <a:endCxn id="13" idx="1"/>
          </p:cNvCxnSpPr>
          <p:nvPr/>
        </p:nvCxnSpPr>
        <p:spPr>
          <a:xfrm flipV="1">
            <a:off x="5746282" y="2914051"/>
            <a:ext cx="469993" cy="748783"/>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stCxn id="22" idx="3"/>
            <a:endCxn id="14" idx="1"/>
          </p:cNvCxnSpPr>
          <p:nvPr/>
        </p:nvCxnSpPr>
        <p:spPr>
          <a:xfrm>
            <a:off x="5746282" y="3662834"/>
            <a:ext cx="469993" cy="78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a:stCxn id="22" idx="3"/>
            <a:endCxn id="15" idx="1"/>
          </p:cNvCxnSpPr>
          <p:nvPr/>
        </p:nvCxnSpPr>
        <p:spPr>
          <a:xfrm>
            <a:off x="5746282" y="3662834"/>
            <a:ext cx="469993" cy="750351"/>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a:stCxn id="22" idx="3"/>
            <a:endCxn id="16" idx="1"/>
          </p:cNvCxnSpPr>
          <p:nvPr/>
        </p:nvCxnSpPr>
        <p:spPr>
          <a:xfrm>
            <a:off x="5746282" y="3662834"/>
            <a:ext cx="469993" cy="1503395"/>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a:stCxn id="22" idx="3"/>
            <a:endCxn id="17" idx="1"/>
          </p:cNvCxnSpPr>
          <p:nvPr/>
        </p:nvCxnSpPr>
        <p:spPr>
          <a:xfrm>
            <a:off x="5746282" y="3662834"/>
            <a:ext cx="469993" cy="2249484"/>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12" y="593387"/>
            <a:ext cx="8234363" cy="1605064"/>
          </a:xfrm>
        </p:spPr>
        <p:txBody>
          <a:bodyPr/>
          <a:lstStyle/>
          <a:p>
            <a:r>
              <a:rPr lang="en-US" sz="3200" dirty="0" smtClean="0"/>
              <a:t>Ethics and </a:t>
            </a:r>
            <a:br>
              <a:rPr lang="en-US" sz="3200" dirty="0" smtClean="0"/>
            </a:br>
            <a:r>
              <a:rPr lang="en-US" sz="3200" dirty="0" smtClean="0"/>
              <a:t>Project Stakeholder Management</a:t>
            </a:r>
            <a:endParaRPr lang="en-US" sz="3200" dirty="0"/>
          </a:p>
        </p:txBody>
      </p:sp>
      <p:pic>
        <p:nvPicPr>
          <p:cNvPr id="4" name="Picture 3" descr="enlightened-buddha.gif"/>
          <p:cNvPicPr>
            <a:picLocks noChangeAspect="1"/>
          </p:cNvPicPr>
          <p:nvPr/>
        </p:nvPicPr>
        <p:blipFill>
          <a:blip r:embed="rId2" cstate="print"/>
          <a:stretch>
            <a:fillRect/>
          </a:stretch>
        </p:blipFill>
        <p:spPr>
          <a:xfrm>
            <a:off x="3362332" y="2493152"/>
            <a:ext cx="2419350" cy="3238500"/>
          </a:xfrm>
          <a:prstGeom prst="rect">
            <a:avLst/>
          </a:prstGeom>
        </p:spPr>
      </p:pic>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Definition of Ethics</a:t>
            </a:r>
            <a:endParaRPr lang="en-US" sz="2400" dirty="0"/>
          </a:p>
        </p:txBody>
      </p:sp>
      <p:sp>
        <p:nvSpPr>
          <p:cNvPr id="3" name="Text Box 3"/>
          <p:cNvSpPr txBox="1">
            <a:spLocks noChangeArrowheads="1"/>
          </p:cNvSpPr>
          <p:nvPr/>
        </p:nvSpPr>
        <p:spPr bwMode="auto">
          <a:xfrm>
            <a:off x="455613" y="1136079"/>
            <a:ext cx="8427131" cy="5119350"/>
          </a:xfrm>
          <a:prstGeom prst="rect">
            <a:avLst/>
          </a:prstGeom>
          <a:noFill/>
          <a:ln w="9525" algn="ctr">
            <a:noFill/>
            <a:miter lim="800000"/>
            <a:headEnd/>
            <a:tailEnd/>
          </a:ln>
          <a:effectLst/>
        </p:spPr>
        <p:txBody>
          <a:bodyPr wrap="square">
            <a:spAutoFit/>
          </a:bodyPr>
          <a:lstStyle/>
          <a:p>
            <a:pPr>
              <a:lnSpc>
                <a:spcPts val="3800"/>
              </a:lnSpc>
              <a:spcAft>
                <a:spcPts val="1200"/>
              </a:spcAft>
              <a:tabLst>
                <a:tab pos="4511675" algn="l"/>
              </a:tabLst>
            </a:pPr>
            <a:r>
              <a:rPr lang="de-DE" sz="3200" b="1" dirty="0" smtClean="0">
                <a:solidFill>
                  <a:schemeClr val="bg1"/>
                </a:solidFill>
                <a:latin typeface="Calibri" pitchFamily="34" charset="0"/>
              </a:rPr>
              <a:t>Ethics is a branch of philosophy that looks at analyzes questions and issues concerning „mora-lity“ and provides insight and guidance which distinguishes „good conduct“ from „bad conduct“. It has high relevance for projects and stakeholder mgmt. and engt. practices.</a:t>
            </a:r>
          </a:p>
          <a:p>
            <a:pPr>
              <a:lnSpc>
                <a:spcPts val="3800"/>
              </a:lnSpc>
              <a:spcAft>
                <a:spcPts val="1200"/>
              </a:spcAft>
              <a:tabLst>
                <a:tab pos="4511675" algn="l"/>
              </a:tabLst>
            </a:pPr>
            <a:r>
              <a:rPr lang="de-DE" sz="3200" b="1" dirty="0" smtClean="0">
                <a:solidFill>
                  <a:schemeClr val="bg1"/>
                </a:solidFill>
                <a:latin typeface="Calibri" pitchFamily="34" charset="0"/>
              </a:rPr>
              <a:t>Ethics has been debated for thousands of years and is a highly evolved discipline. It has several branches (e.g. meta-ethics, normative ethics, sit-uational ethics).  </a:t>
            </a: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Selected Application Fields of Ethics</a:t>
            </a:r>
            <a:endParaRPr lang="en-US" sz="2400" dirty="0"/>
          </a:p>
        </p:txBody>
      </p:sp>
      <p:sp>
        <p:nvSpPr>
          <p:cNvPr id="3" name="Content Placeholder 2"/>
          <p:cNvSpPr>
            <a:spLocks noGrp="1"/>
          </p:cNvSpPr>
          <p:nvPr>
            <p:ph idx="1"/>
          </p:nvPr>
        </p:nvSpPr>
        <p:spPr>
          <a:xfrm>
            <a:off x="4103564" y="1144588"/>
            <a:ext cx="4572062" cy="4981575"/>
          </a:xfrm>
        </p:spPr>
        <p:txBody>
          <a:bodyPr/>
          <a:lstStyle/>
          <a:p>
            <a:pPr>
              <a:buClr>
                <a:srgbClr val="FFFF00"/>
              </a:buClr>
            </a:pPr>
            <a:r>
              <a:rPr lang="en-US" sz="2800" b="1" dirty="0" smtClean="0">
                <a:solidFill>
                  <a:schemeClr val="bg1"/>
                </a:solidFill>
                <a:latin typeface="Calibri" pitchFamily="34" charset="0"/>
              </a:rPr>
              <a:t>Academia</a:t>
            </a:r>
          </a:p>
          <a:p>
            <a:pPr>
              <a:buClr>
                <a:srgbClr val="FFFF00"/>
              </a:buClr>
            </a:pPr>
            <a:r>
              <a:rPr lang="en-US" sz="2800" b="1" dirty="0" smtClean="0">
                <a:solidFill>
                  <a:schemeClr val="bg1"/>
                </a:solidFill>
                <a:latin typeface="Calibri" pitchFamily="34" charset="0"/>
              </a:rPr>
              <a:t>Business</a:t>
            </a:r>
          </a:p>
          <a:p>
            <a:pPr>
              <a:buClr>
                <a:srgbClr val="FFFF00"/>
              </a:buClr>
            </a:pPr>
            <a:r>
              <a:rPr lang="en-US" sz="2800" b="1" dirty="0" smtClean="0">
                <a:solidFill>
                  <a:schemeClr val="bg1"/>
                </a:solidFill>
                <a:latin typeface="Calibri" pitchFamily="34" charset="0"/>
              </a:rPr>
              <a:t>Economics</a:t>
            </a:r>
          </a:p>
          <a:p>
            <a:pPr>
              <a:buClr>
                <a:srgbClr val="FFFF00"/>
              </a:buClr>
            </a:pPr>
            <a:r>
              <a:rPr lang="en-US" sz="2800" b="1" dirty="0" smtClean="0">
                <a:solidFill>
                  <a:schemeClr val="bg1"/>
                </a:solidFill>
                <a:latin typeface="Calibri" pitchFamily="34" charset="0"/>
              </a:rPr>
              <a:t>Environment</a:t>
            </a:r>
          </a:p>
          <a:p>
            <a:pPr>
              <a:buClr>
                <a:srgbClr val="FFFF00"/>
              </a:buClr>
            </a:pPr>
            <a:r>
              <a:rPr lang="en-US" sz="2800" b="1" dirty="0" smtClean="0">
                <a:solidFill>
                  <a:schemeClr val="bg1"/>
                </a:solidFill>
                <a:latin typeface="Calibri" pitchFamily="34" charset="0"/>
              </a:rPr>
              <a:t>Law</a:t>
            </a:r>
          </a:p>
          <a:p>
            <a:pPr>
              <a:buClr>
                <a:srgbClr val="FFFF00"/>
              </a:buClr>
            </a:pPr>
            <a:r>
              <a:rPr lang="en-US" sz="2800" b="1" dirty="0" smtClean="0">
                <a:solidFill>
                  <a:schemeClr val="bg1"/>
                </a:solidFill>
                <a:latin typeface="Calibri" pitchFamily="34" charset="0"/>
              </a:rPr>
              <a:t>Management</a:t>
            </a:r>
          </a:p>
          <a:p>
            <a:pPr>
              <a:buClr>
                <a:srgbClr val="FFFF00"/>
              </a:buClr>
            </a:pPr>
            <a:r>
              <a:rPr lang="en-US" sz="2800" b="1" dirty="0" smtClean="0">
                <a:solidFill>
                  <a:schemeClr val="bg1"/>
                </a:solidFill>
                <a:latin typeface="Calibri" pitchFamily="34" charset="0"/>
              </a:rPr>
              <a:t>Media</a:t>
            </a:r>
          </a:p>
          <a:p>
            <a:pPr>
              <a:buClr>
                <a:srgbClr val="FFFF00"/>
              </a:buClr>
            </a:pPr>
            <a:r>
              <a:rPr lang="en-US" sz="2800" b="1" dirty="0" smtClean="0">
                <a:solidFill>
                  <a:schemeClr val="bg1"/>
                </a:solidFill>
                <a:latin typeface="Calibri" pitchFamily="34" charset="0"/>
              </a:rPr>
              <a:t>Medicine</a:t>
            </a:r>
          </a:p>
          <a:p>
            <a:pPr>
              <a:buClr>
                <a:srgbClr val="FFFF00"/>
              </a:buClr>
            </a:pPr>
            <a:r>
              <a:rPr lang="en-US" sz="2800" b="1" dirty="0" smtClean="0">
                <a:solidFill>
                  <a:schemeClr val="bg1"/>
                </a:solidFill>
                <a:latin typeface="Calibri" pitchFamily="34" charset="0"/>
              </a:rPr>
              <a:t>Politics</a:t>
            </a:r>
          </a:p>
          <a:p>
            <a:pPr>
              <a:buClr>
                <a:srgbClr val="FFFF00"/>
              </a:buClr>
            </a:pPr>
            <a:r>
              <a:rPr lang="en-US" sz="2800" b="1" dirty="0" smtClean="0">
                <a:solidFill>
                  <a:schemeClr val="bg1"/>
                </a:solidFill>
                <a:latin typeface="Calibri" pitchFamily="34" charset="0"/>
              </a:rPr>
              <a:t>Programs and Projects</a:t>
            </a:r>
          </a:p>
          <a:p>
            <a:pPr>
              <a:buClr>
                <a:srgbClr val="FFFF00"/>
              </a:buClr>
            </a:pPr>
            <a:endParaRPr lang="en-US" sz="2800" b="1" dirty="0">
              <a:solidFill>
                <a:schemeClr val="bg1"/>
              </a:solidFill>
              <a:latin typeface="Calibri" pitchFamily="34" charset="0"/>
            </a:endParaRPr>
          </a:p>
        </p:txBody>
      </p:sp>
      <p:sp>
        <p:nvSpPr>
          <p:cNvPr id="6" name="Rectangle 5"/>
          <p:cNvSpPr/>
          <p:nvPr/>
        </p:nvSpPr>
        <p:spPr>
          <a:xfrm>
            <a:off x="4103563" y="5766955"/>
            <a:ext cx="3818004" cy="527966"/>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25128" y="1144588"/>
            <a:ext cx="3948108" cy="5196294"/>
          </a:xfrm>
          <a:prstGeom prst="rect">
            <a:avLst/>
          </a:prstGeom>
          <a:noFill/>
        </p:spPr>
        <p:txBody>
          <a:bodyPr wrap="square" rtlCol="0">
            <a:spAutoFit/>
          </a:bodyPr>
          <a:lstStyle/>
          <a:p>
            <a:pPr>
              <a:lnSpc>
                <a:spcPts val="2200"/>
              </a:lnSpc>
            </a:pPr>
            <a:r>
              <a:rPr lang="en-US" b="1" dirty="0" smtClean="0">
                <a:solidFill>
                  <a:schemeClr val="bg1"/>
                </a:solidFill>
                <a:latin typeface="Calibri" pitchFamily="34" charset="0"/>
              </a:rPr>
              <a:t>The subject of Ethics finds application in most fields. </a:t>
            </a:r>
          </a:p>
          <a:p>
            <a:pPr>
              <a:lnSpc>
                <a:spcPts val="2200"/>
              </a:lnSpc>
            </a:pPr>
            <a:endParaRPr lang="en-US" b="1" dirty="0" smtClean="0">
              <a:solidFill>
                <a:schemeClr val="bg1"/>
              </a:solidFill>
              <a:latin typeface="Calibri" pitchFamily="34" charset="0"/>
            </a:endParaRPr>
          </a:p>
          <a:p>
            <a:pPr>
              <a:lnSpc>
                <a:spcPts val="2200"/>
              </a:lnSpc>
            </a:pPr>
            <a:r>
              <a:rPr lang="en-US" b="1" dirty="0" smtClean="0">
                <a:solidFill>
                  <a:schemeClr val="bg1"/>
                </a:solidFill>
                <a:latin typeface="Calibri" pitchFamily="34" charset="0"/>
              </a:rPr>
              <a:t>In medical research for instance much current debate centers on the moral acceptability/non- acceptability of stem cell research and human cloning. </a:t>
            </a:r>
          </a:p>
          <a:p>
            <a:pPr>
              <a:lnSpc>
                <a:spcPts val="2200"/>
              </a:lnSpc>
              <a:spcBef>
                <a:spcPts val="1200"/>
              </a:spcBef>
            </a:pPr>
            <a:r>
              <a:rPr lang="en-US" b="1" dirty="0" smtClean="0">
                <a:solidFill>
                  <a:schemeClr val="bg1"/>
                </a:solidFill>
                <a:latin typeface="Calibri" pitchFamily="34" charset="0"/>
              </a:rPr>
              <a:t>Business ethics has generated </a:t>
            </a:r>
            <a:r>
              <a:rPr lang="en-US" b="1" dirty="0" err="1" smtClean="0">
                <a:solidFill>
                  <a:schemeClr val="bg1"/>
                </a:solidFill>
                <a:latin typeface="Calibri" pitchFamily="34" charset="0"/>
              </a:rPr>
              <a:t>conside-rable</a:t>
            </a:r>
            <a:r>
              <a:rPr lang="en-US" b="1" dirty="0" smtClean="0">
                <a:solidFill>
                  <a:schemeClr val="bg1"/>
                </a:solidFill>
                <a:latin typeface="Calibri" pitchFamily="34" charset="0"/>
              </a:rPr>
              <a:t> interest among scholars for years and many books, articles and research centers exist on the subject.  </a:t>
            </a:r>
          </a:p>
          <a:p>
            <a:pPr>
              <a:lnSpc>
                <a:spcPts val="2200"/>
              </a:lnSpc>
              <a:spcBef>
                <a:spcPts val="1200"/>
              </a:spcBef>
            </a:pPr>
            <a:r>
              <a:rPr lang="en-US" b="1" dirty="0" smtClean="0">
                <a:solidFill>
                  <a:schemeClr val="bg1"/>
                </a:solidFill>
                <a:latin typeface="Calibri" pitchFamily="34" charset="0"/>
              </a:rPr>
              <a:t>Ethics in programs and projects is a (comparatively)  under-researched subject but that does not make it any less relevant. Many ethical issues and complications afflict both programs and projects. </a:t>
            </a:r>
            <a:endParaRPr lang="en-US"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Forces Which Influence Stakeholder Ethics</a:t>
            </a:r>
            <a:endParaRPr lang="en-US" sz="2400" dirty="0"/>
          </a:p>
        </p:txBody>
      </p:sp>
      <p:graphicFrame>
        <p:nvGraphicFramePr>
          <p:cNvPr id="3" name="Diagram 2"/>
          <p:cNvGraphicFramePr/>
          <p:nvPr/>
        </p:nvGraphicFramePr>
        <p:xfrm>
          <a:off x="270593" y="797664"/>
          <a:ext cx="8575029" cy="5716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46935" y="2373422"/>
            <a:ext cx="2040640" cy="2569945"/>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ysClr val="windowText" lastClr="000000"/>
                </a:solidFill>
              </a:rPr>
              <a:t>The Project</a:t>
            </a:r>
          </a:p>
          <a:p>
            <a:pPr algn="ctr"/>
            <a:r>
              <a:rPr lang="en-US" b="1" dirty="0" smtClean="0">
                <a:solidFill>
                  <a:sysClr val="windowText" lastClr="000000"/>
                </a:solidFill>
              </a:rPr>
              <a:t>Stakeholder Community</a:t>
            </a:r>
            <a:endParaRPr lang="en-US" b="1" dirty="0">
              <a:solidFill>
                <a:sysClr val="windowText" lastClr="000000"/>
              </a:solidFill>
            </a:endParaRPr>
          </a:p>
        </p:txBody>
      </p:sp>
      <p:sp>
        <p:nvSpPr>
          <p:cNvPr id="7" name="Rounded Rectangle 6"/>
          <p:cNvSpPr/>
          <p:nvPr/>
        </p:nvSpPr>
        <p:spPr>
          <a:xfrm>
            <a:off x="5078713" y="1146627"/>
            <a:ext cx="3893374" cy="1067190"/>
          </a:xfrm>
          <a:prstGeom prst="roundRect">
            <a:avLst/>
          </a:prstGeom>
          <a:solidFill>
            <a:schemeClr val="accent1">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t>Ethical Boundaries </a:t>
            </a:r>
          </a:p>
          <a:p>
            <a:pPr algn="ctr"/>
            <a:r>
              <a:rPr lang="en-US" sz="2000" b="1" dirty="0" smtClean="0"/>
              <a:t>(Not Transgressed)</a:t>
            </a:r>
            <a:endParaRPr lang="en-US" sz="2000" b="1" dirty="0"/>
          </a:p>
        </p:txBody>
      </p:sp>
      <p:sp>
        <p:nvSpPr>
          <p:cNvPr id="8" name="Rounded Rectangle 7"/>
          <p:cNvSpPr/>
          <p:nvPr/>
        </p:nvSpPr>
        <p:spPr>
          <a:xfrm>
            <a:off x="5078713" y="5082140"/>
            <a:ext cx="3893374" cy="1067190"/>
          </a:xfrm>
          <a:prstGeom prst="roundRect">
            <a:avLst/>
          </a:prstGeom>
          <a:solidFill>
            <a:schemeClr val="accent4">
              <a:lumMod val="85000"/>
              <a:lumOff val="1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t>Legal Boundaries</a:t>
            </a:r>
          </a:p>
          <a:p>
            <a:pPr algn="ctr"/>
            <a:r>
              <a:rPr lang="en-US" sz="2000" b="1" dirty="0" smtClean="0"/>
              <a:t>(Transgressed)</a:t>
            </a:r>
            <a:endParaRPr lang="en-US" sz="2000" b="1" dirty="0"/>
          </a:p>
        </p:txBody>
      </p:sp>
      <p:sp>
        <p:nvSpPr>
          <p:cNvPr id="13" name="Oval 12"/>
          <p:cNvSpPr/>
          <p:nvPr/>
        </p:nvSpPr>
        <p:spPr>
          <a:xfrm>
            <a:off x="2482789" y="1289788"/>
            <a:ext cx="875899" cy="875899"/>
          </a:xfrm>
          <a:prstGeom prst="ellipse">
            <a:avLst/>
          </a:prstGeom>
          <a:solidFill>
            <a:schemeClr val="accent5">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Int.</a:t>
            </a:r>
            <a:endParaRPr lang="en-US" sz="1600" dirty="0"/>
          </a:p>
        </p:txBody>
      </p:sp>
      <p:sp>
        <p:nvSpPr>
          <p:cNvPr id="14" name="Oval 13"/>
          <p:cNvSpPr/>
          <p:nvPr/>
        </p:nvSpPr>
        <p:spPr>
          <a:xfrm>
            <a:off x="2482789" y="5148312"/>
            <a:ext cx="875899" cy="875899"/>
          </a:xfrm>
          <a:prstGeom prst="ellipse">
            <a:avLst/>
          </a:prstGeom>
          <a:solidFill>
            <a:srgbClr val="006699"/>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Ext.</a:t>
            </a:r>
            <a:endParaRPr lang="en-US" sz="1600" dirty="0"/>
          </a:p>
        </p:txBody>
      </p:sp>
      <p:sp>
        <p:nvSpPr>
          <p:cNvPr id="15" name="Rounded Rectangle 14"/>
          <p:cNvSpPr/>
          <p:nvPr/>
        </p:nvSpPr>
        <p:spPr>
          <a:xfrm>
            <a:off x="5078713" y="2458465"/>
            <a:ext cx="3893374" cy="1067190"/>
          </a:xfrm>
          <a:prstGeom prst="roundRect">
            <a:avLst/>
          </a:prstGeom>
          <a:solidFill>
            <a:srgbClr val="76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t>Ethical Boundaries </a:t>
            </a:r>
          </a:p>
          <a:p>
            <a:pPr algn="ctr"/>
            <a:r>
              <a:rPr lang="en-US" sz="2000" b="1" dirty="0" smtClean="0"/>
              <a:t>(Transgressed)</a:t>
            </a:r>
            <a:endParaRPr lang="en-US" sz="2000" b="1" dirty="0"/>
          </a:p>
        </p:txBody>
      </p:sp>
      <p:sp>
        <p:nvSpPr>
          <p:cNvPr id="16" name="Rounded Rectangle 15"/>
          <p:cNvSpPr/>
          <p:nvPr/>
        </p:nvSpPr>
        <p:spPr>
          <a:xfrm>
            <a:off x="5078713" y="3770303"/>
            <a:ext cx="3893374" cy="1067190"/>
          </a:xfrm>
          <a:prstGeom prst="roundRect">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t>Legal Boundaries</a:t>
            </a:r>
          </a:p>
          <a:p>
            <a:pPr algn="ctr"/>
            <a:r>
              <a:rPr lang="en-US" sz="2000" b="1" dirty="0" smtClean="0"/>
              <a:t>(Not Transgressed)</a:t>
            </a:r>
            <a:endParaRPr lang="en-US" sz="2000" b="1" dirty="0"/>
          </a:p>
        </p:txBody>
      </p:sp>
      <p:sp>
        <p:nvSpPr>
          <p:cNvPr id="23" name="Right Arrow 22"/>
          <p:cNvSpPr/>
          <p:nvPr/>
        </p:nvSpPr>
        <p:spPr>
          <a:xfrm>
            <a:off x="2294581" y="1144588"/>
            <a:ext cx="2695709" cy="5027612"/>
          </a:xfrm>
          <a:prstGeom prst="rightArrow">
            <a:avLst/>
          </a:prstGeom>
          <a:solidFill>
            <a:srgbClr val="00206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Project Phases, Processes, Activities</a:t>
            </a:r>
            <a:endParaRPr lang="en-US" sz="2400" b="1" dirty="0"/>
          </a:p>
        </p:txBody>
      </p:sp>
      <p:sp>
        <p:nvSpPr>
          <p:cNvPr id="25"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Managing and Engaging Project Stakeholders </a:t>
            </a:r>
            <a:r>
              <a:rPr lang="de-DE" sz="2000" b="1" kern="0" dirty="0" smtClean="0">
                <a:solidFill>
                  <a:srgbClr val="FF9900"/>
                </a:solidFill>
                <a:latin typeface="+mj-lt"/>
                <a:ea typeface="+mj-ea"/>
                <a:cs typeface="+mj-cs"/>
              </a:rPr>
              <a:t>(The Ethics-Law Nexus)</a:t>
            </a:r>
            <a:endParaRPr kumimoji="0" lang="de-DE" sz="2400" b="1" i="0" u="none" strike="noStrike" kern="0" cap="none" spc="0" normalizeH="0" baseline="0" noProof="0" dirty="0" smtClean="0">
              <a:ln>
                <a:noFill/>
              </a:ln>
              <a:solidFill>
                <a:srgbClr val="FF9900"/>
              </a:solidFill>
              <a:effectLst/>
              <a:uLnTx/>
              <a:uFillTx/>
              <a:latin typeface="+mj-lt"/>
              <a:ea typeface="+mj-ea"/>
              <a:cs typeface="+mj-cs"/>
            </a:endParaRPr>
          </a:p>
        </p:txBody>
      </p:sp>
      <p:cxnSp>
        <p:nvCxnSpPr>
          <p:cNvPr id="29" name="Shape 28"/>
          <p:cNvCxnSpPr>
            <a:stCxn id="2" idx="0"/>
            <a:endCxn id="13" idx="2"/>
          </p:cNvCxnSpPr>
          <p:nvPr/>
        </p:nvCxnSpPr>
        <p:spPr>
          <a:xfrm rot="5400000" flipH="1" flipV="1">
            <a:off x="1502180" y="1392813"/>
            <a:ext cx="645684" cy="1315534"/>
          </a:xfrm>
          <a:prstGeom prst="bentConnector2">
            <a:avLst/>
          </a:prstGeom>
          <a:ln w="28575">
            <a:solidFill>
              <a:srgbClr val="FFFF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31" name="Shape 30"/>
          <p:cNvCxnSpPr>
            <a:stCxn id="2" idx="2"/>
            <a:endCxn id="14" idx="2"/>
          </p:cNvCxnSpPr>
          <p:nvPr/>
        </p:nvCxnSpPr>
        <p:spPr>
          <a:xfrm rot="16200000" flipH="1">
            <a:off x="1503575" y="4607047"/>
            <a:ext cx="642895" cy="1315534"/>
          </a:xfrm>
          <a:prstGeom prst="bentConnector2">
            <a:avLst/>
          </a:prstGeom>
          <a:ln w="28575">
            <a:solidFill>
              <a:srgbClr val="FFFF00"/>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128591" y="3657600"/>
            <a:ext cx="3866322" cy="0"/>
          </a:xfrm>
          <a:prstGeom prst="line">
            <a:avLst/>
          </a:prstGeom>
          <a:ln w="1905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2400" dirty="0" smtClean="0"/>
              <a:t>Stakeholder Ethics-Law Relationship Matrix</a:t>
            </a:r>
            <a:endParaRPr lang="en-US" sz="2400" dirty="0"/>
          </a:p>
        </p:txBody>
      </p:sp>
      <p:graphicFrame>
        <p:nvGraphicFramePr>
          <p:cNvPr id="9" name="Table 8"/>
          <p:cNvGraphicFramePr>
            <a:graphicFrameLocks noGrp="1"/>
          </p:cNvGraphicFramePr>
          <p:nvPr/>
        </p:nvGraphicFramePr>
        <p:xfrm>
          <a:off x="136187" y="1067450"/>
          <a:ext cx="8813259" cy="5126257"/>
        </p:xfrm>
        <a:graphic>
          <a:graphicData uri="http://schemas.openxmlformats.org/drawingml/2006/table">
            <a:tbl>
              <a:tblPr firstRow="1" bandRow="1">
                <a:tableStyleId>{5C22544A-7EE6-4342-B048-85BDC9FD1C3A}</a:tableStyleId>
              </a:tblPr>
              <a:tblGrid>
                <a:gridCol w="2937753"/>
                <a:gridCol w="2937753"/>
                <a:gridCol w="2937753"/>
              </a:tblGrid>
              <a:tr h="1230771">
                <a:tc>
                  <a:txBody>
                    <a:bodyPr/>
                    <a:lstStyle/>
                    <a:p>
                      <a:r>
                        <a:rPr lang="en-US" sz="3600" dirty="0" smtClean="0"/>
                        <a:t>Moral Dimension</a:t>
                      </a:r>
                      <a:endParaRPr lang="en-US" sz="36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25000"/>
                      </a:schemeClr>
                    </a:solidFill>
                  </a:tcPr>
                </a:tc>
                <a:tc gridSpan="2">
                  <a:txBody>
                    <a:bodyPr/>
                    <a:lstStyle/>
                    <a:p>
                      <a:r>
                        <a:rPr lang="en-US" sz="3600" dirty="0" smtClean="0"/>
                        <a:t>Legal </a:t>
                      </a:r>
                    </a:p>
                    <a:p>
                      <a:r>
                        <a:rPr lang="en-US" sz="3600" dirty="0" smtClean="0"/>
                        <a:t>Dimension</a:t>
                      </a:r>
                      <a:endParaRPr lang="en-US" sz="36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67826"/>
                    </a:solidFill>
                  </a:tcPr>
                </a:tc>
                <a:tc hMerge="1">
                  <a:txBody>
                    <a:bodyPr/>
                    <a:lstStyle/>
                    <a:p>
                      <a:endParaRPr lang="en-US" dirty="0"/>
                    </a:p>
                  </a:txBody>
                  <a:tcPr/>
                </a:tc>
              </a:tr>
              <a:tr h="1030366">
                <a:tc>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p>
                      <a:pPr algn="l"/>
                      <a:r>
                        <a:rPr lang="en-US" sz="2800" b="1" dirty="0" smtClean="0"/>
                        <a:t>Legal</a:t>
                      </a:r>
                      <a:endParaRPr lang="en-US" sz="28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algn="l"/>
                      <a:r>
                        <a:rPr lang="en-US" sz="2800" b="1" dirty="0" smtClean="0"/>
                        <a:t>Illegal</a:t>
                      </a:r>
                      <a:endParaRPr lang="en-US" sz="2800" b="1"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45116"/>
                    </a:solidFill>
                  </a:tcPr>
                </a:tc>
              </a:tr>
              <a:tr h="1288380">
                <a:tc>
                  <a:txBody>
                    <a:bodyPr/>
                    <a:lstStyle/>
                    <a:p>
                      <a:r>
                        <a:rPr lang="en-US" sz="2800" b="1" dirty="0" smtClean="0"/>
                        <a:t>Ethical</a:t>
                      </a:r>
                      <a:endParaRPr lang="en-US" sz="2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1BFC5"/>
                    </a:solidFill>
                  </a:tcPr>
                </a:tc>
                <a:tc>
                  <a:txBody>
                    <a:bodyPr/>
                    <a:lstStyle/>
                    <a:p>
                      <a:r>
                        <a:rPr lang="en-US" sz="1600" b="1" dirty="0" smtClean="0"/>
                        <a:t>Best Scenario!</a:t>
                      </a:r>
                      <a:r>
                        <a:rPr lang="en-US" sz="1500" b="1" baseline="0" dirty="0" smtClean="0"/>
                        <a:t> </a:t>
                      </a:r>
                    </a:p>
                    <a:p>
                      <a:r>
                        <a:rPr lang="en-US" sz="1600" b="0" baseline="0" dirty="0" smtClean="0">
                          <a:latin typeface="Calibri" pitchFamily="34" charset="0"/>
                        </a:rPr>
                        <a:t>S</a:t>
                      </a:r>
                      <a:r>
                        <a:rPr lang="en-US" sz="1600" baseline="0" dirty="0" smtClean="0">
                          <a:latin typeface="Calibri" pitchFamily="34" charset="0"/>
                        </a:rPr>
                        <a:t>takeholder actions which are least likely to cause </a:t>
                      </a:r>
                      <a:r>
                        <a:rPr lang="en-US" sz="1600" baseline="0" dirty="0" err="1" smtClean="0">
                          <a:latin typeface="Calibri" pitchFamily="34" charset="0"/>
                        </a:rPr>
                        <a:t>complica-tions</a:t>
                      </a:r>
                      <a:r>
                        <a:rPr lang="en-US" sz="1600" baseline="0" dirty="0" smtClean="0">
                          <a:latin typeface="Calibri" pitchFamily="34" charset="0"/>
                        </a:rPr>
                        <a:t> for the project. All stake-holders should strive for this. </a:t>
                      </a:r>
                      <a:endParaRPr lang="en-US" sz="1600" dirty="0">
                        <a:latin typeface="Calibri"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tint val="20000"/>
                      </a:schemeClr>
                    </a:solidFill>
                  </a:tcPr>
                </a:tc>
                <a:tc>
                  <a:txBody>
                    <a:bodyPr/>
                    <a:lstStyle/>
                    <a:p>
                      <a:r>
                        <a:rPr lang="en-US" sz="1600" b="1" dirty="0" smtClean="0"/>
                        <a:t>Caution!</a:t>
                      </a:r>
                      <a:r>
                        <a:rPr lang="en-US" sz="1500" dirty="0" smtClean="0"/>
                        <a:t> </a:t>
                      </a:r>
                    </a:p>
                    <a:p>
                      <a:r>
                        <a:rPr lang="en-US" sz="1600" kern="1200" baseline="0" dirty="0" smtClean="0">
                          <a:solidFill>
                            <a:schemeClr val="dk1"/>
                          </a:solidFill>
                          <a:latin typeface="Calibri" pitchFamily="34" charset="0"/>
                          <a:ea typeface="+mn-ea"/>
                          <a:cs typeface="+mn-cs"/>
                        </a:rPr>
                        <a:t>Though ethically acceptable, such actions may result in serious consequences for the project if exposed.</a:t>
                      </a:r>
                      <a:endParaRPr lang="en-US" sz="1600" kern="1200" baseline="0" dirty="0">
                        <a:solidFill>
                          <a:schemeClr val="dk1"/>
                        </a:solidFill>
                        <a:latin typeface="Calibri"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524060">
                <a:tc>
                  <a:txBody>
                    <a:bodyPr/>
                    <a:lstStyle/>
                    <a:p>
                      <a:r>
                        <a:rPr lang="en-US" sz="2800" b="1" dirty="0" smtClean="0"/>
                        <a:t>Unethical</a:t>
                      </a:r>
                      <a:endParaRPr lang="en-US" sz="2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C9900"/>
                    </a:solidFill>
                  </a:tcPr>
                </a:tc>
                <a:tc>
                  <a:txBody>
                    <a:bodyPr/>
                    <a:lstStyle/>
                    <a:p>
                      <a:r>
                        <a:rPr lang="en-US" sz="1600" b="1" dirty="0" smtClean="0"/>
                        <a:t>Caution!</a:t>
                      </a:r>
                      <a:r>
                        <a:rPr lang="en-US" sz="1500" b="1" baseline="0" dirty="0" smtClean="0"/>
                        <a:t> </a:t>
                      </a:r>
                    </a:p>
                    <a:p>
                      <a:r>
                        <a:rPr lang="en-US" sz="1600" kern="1200" baseline="0" dirty="0" smtClean="0">
                          <a:solidFill>
                            <a:schemeClr val="dk1"/>
                          </a:solidFill>
                          <a:latin typeface="Calibri" pitchFamily="34" charset="0"/>
                          <a:ea typeface="+mn-ea"/>
                          <a:cs typeface="+mn-cs"/>
                        </a:rPr>
                        <a:t>Actions of this type do not entail legal consequences but are un-desirable and should be avoided to protect the project’s image and reputation. </a:t>
                      </a:r>
                      <a:endParaRPr lang="en-US" sz="1600" kern="1200" baseline="0" dirty="0">
                        <a:solidFill>
                          <a:schemeClr val="dk1"/>
                        </a:solidFill>
                        <a:latin typeface="Calibri"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600" b="1" dirty="0" smtClean="0"/>
                        <a:t>Worst Scenario! </a:t>
                      </a:r>
                      <a:r>
                        <a:rPr lang="en-US" sz="1600" kern="1200" baseline="0" dirty="0" smtClean="0">
                          <a:solidFill>
                            <a:schemeClr val="dk1"/>
                          </a:solidFill>
                          <a:latin typeface="Calibri" pitchFamily="34" charset="0"/>
                          <a:ea typeface="+mn-ea"/>
                          <a:cs typeface="+mn-cs"/>
                        </a:rPr>
                        <a:t>Stakeholder actions can and probably will result in serious complications for the project. These should be avoided as far as possible. </a:t>
                      </a:r>
                      <a:endParaRPr lang="en-US" sz="1600" kern="1200" baseline="0" dirty="0">
                        <a:solidFill>
                          <a:schemeClr val="dk1"/>
                        </a:solidFill>
                        <a:latin typeface="Calibri"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Up-Down Arrow 31"/>
          <p:cNvSpPr/>
          <p:nvPr/>
        </p:nvSpPr>
        <p:spPr>
          <a:xfrm>
            <a:off x="3715962" y="1556426"/>
            <a:ext cx="1712068" cy="2028217"/>
          </a:xfrm>
          <a:prstGeom prst="upDownArrow">
            <a:avLst/>
          </a:prstGeom>
          <a:solidFill>
            <a:srgbClr val="00206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0"/>
            <a:ext cx="8229600" cy="1143000"/>
          </a:xfrm>
        </p:spPr>
        <p:txBody>
          <a:bodyPr/>
          <a:lstStyle/>
          <a:p>
            <a:r>
              <a:rPr lang="en-US" sz="2400" dirty="0" smtClean="0"/>
              <a:t>Unethical Actions by Project Stakeholders</a:t>
            </a:r>
            <a:endParaRPr lang="en-US" sz="2400" dirty="0"/>
          </a:p>
        </p:txBody>
      </p:sp>
      <p:sp>
        <p:nvSpPr>
          <p:cNvPr id="3" name="Rounded Rectangle 2"/>
          <p:cNvSpPr/>
          <p:nvPr/>
        </p:nvSpPr>
        <p:spPr>
          <a:xfrm>
            <a:off x="455613" y="1566156"/>
            <a:ext cx="2704289" cy="1930940"/>
          </a:xfrm>
          <a:prstGeom prst="roundRect">
            <a:avLst/>
          </a:prstGeom>
          <a:solidFill>
            <a:srgbClr val="173739"/>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
        <p:nvSpPr>
          <p:cNvPr id="4" name="Rounded Rectangle 3"/>
          <p:cNvSpPr/>
          <p:nvPr/>
        </p:nvSpPr>
        <p:spPr>
          <a:xfrm>
            <a:off x="5985686" y="1566156"/>
            <a:ext cx="2704289" cy="1930940"/>
          </a:xfrm>
          <a:prstGeom prst="roundRect">
            <a:avLst/>
          </a:prstGeom>
          <a:solidFill>
            <a:srgbClr val="543C3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Turn Arrow 5"/>
          <p:cNvSpPr/>
          <p:nvPr/>
        </p:nvSpPr>
        <p:spPr>
          <a:xfrm>
            <a:off x="1712066" y="1144587"/>
            <a:ext cx="5914417" cy="762033"/>
          </a:xfrm>
          <a:prstGeom prst="uturnArrow">
            <a:avLst/>
          </a:prstGeom>
          <a:solidFill>
            <a:srgbClr val="0070C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U-Turn Arrow 6"/>
          <p:cNvSpPr/>
          <p:nvPr/>
        </p:nvSpPr>
        <p:spPr>
          <a:xfrm rot="10800000">
            <a:off x="1519099" y="3185808"/>
            <a:ext cx="5914417" cy="762033"/>
          </a:xfrm>
          <a:prstGeom prst="uturnArrow">
            <a:avLst/>
          </a:prstGeom>
          <a:solidFill>
            <a:schemeClr val="accent4">
              <a:lumMod val="95000"/>
              <a:lumOff val="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Down Arrow 8"/>
          <p:cNvSpPr/>
          <p:nvPr/>
        </p:nvSpPr>
        <p:spPr>
          <a:xfrm>
            <a:off x="2519524" y="1736384"/>
            <a:ext cx="398834" cy="423155"/>
          </a:xfrm>
          <a:prstGeom prst="downArrow">
            <a:avLst/>
          </a:prstGeom>
          <a:solidFill>
            <a:srgbClr val="00206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rot="10800000">
            <a:off x="2519524" y="2937752"/>
            <a:ext cx="398834" cy="423155"/>
          </a:xfrm>
          <a:prstGeom prst="downArrow">
            <a:avLst/>
          </a:prstGeom>
          <a:solidFill>
            <a:srgbClr val="00206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2431975" y="2261680"/>
            <a:ext cx="573932" cy="573932"/>
          </a:xfrm>
          <a:prstGeom prst="ellipse">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A</a:t>
            </a:r>
            <a:endParaRPr lang="en-US" sz="3200" b="1" dirty="0"/>
          </a:p>
        </p:txBody>
      </p:sp>
      <p:sp>
        <p:nvSpPr>
          <p:cNvPr id="15" name="Oval 14"/>
          <p:cNvSpPr/>
          <p:nvPr/>
        </p:nvSpPr>
        <p:spPr>
          <a:xfrm>
            <a:off x="2985225" y="992221"/>
            <a:ext cx="573932" cy="573932"/>
          </a:xfrm>
          <a:prstGeom prst="ellipse">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C</a:t>
            </a:r>
            <a:endParaRPr lang="en-US" sz="3200" b="1" dirty="0"/>
          </a:p>
        </p:txBody>
      </p:sp>
      <p:sp>
        <p:nvSpPr>
          <p:cNvPr id="16" name="Oval 15"/>
          <p:cNvSpPr/>
          <p:nvPr/>
        </p:nvSpPr>
        <p:spPr>
          <a:xfrm>
            <a:off x="5935480" y="3570051"/>
            <a:ext cx="573932" cy="573932"/>
          </a:xfrm>
          <a:prstGeom prst="ellipse">
            <a:avLst/>
          </a:prstGeom>
          <a:solidFill>
            <a:srgbClr val="FFCC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D</a:t>
            </a:r>
            <a:endParaRPr lang="en-US" sz="3200" b="1" dirty="0"/>
          </a:p>
        </p:txBody>
      </p:sp>
      <p:sp>
        <p:nvSpPr>
          <p:cNvPr id="17" name="Oval 16"/>
          <p:cNvSpPr/>
          <p:nvPr/>
        </p:nvSpPr>
        <p:spPr>
          <a:xfrm>
            <a:off x="4276894" y="1833665"/>
            <a:ext cx="573932" cy="573932"/>
          </a:xfrm>
          <a:prstGeom prst="ellipse">
            <a:avLst/>
          </a:prstGeom>
          <a:solidFill>
            <a:srgbClr val="9E228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E</a:t>
            </a:r>
            <a:endParaRPr lang="en-US" sz="3200" b="1" dirty="0"/>
          </a:p>
        </p:txBody>
      </p:sp>
      <p:sp>
        <p:nvSpPr>
          <p:cNvPr id="18" name="Oval 17"/>
          <p:cNvSpPr/>
          <p:nvPr/>
        </p:nvSpPr>
        <p:spPr>
          <a:xfrm>
            <a:off x="4276894" y="2718876"/>
            <a:ext cx="573932" cy="573932"/>
          </a:xfrm>
          <a:prstGeom prst="ellipse">
            <a:avLst/>
          </a:prstGeom>
          <a:solidFill>
            <a:srgbClr val="102A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F</a:t>
            </a:r>
            <a:endParaRPr lang="en-US" sz="3200" b="1" dirty="0"/>
          </a:p>
        </p:txBody>
      </p:sp>
      <p:sp>
        <p:nvSpPr>
          <p:cNvPr id="19" name="Down Arrow 18"/>
          <p:cNvSpPr/>
          <p:nvPr/>
        </p:nvSpPr>
        <p:spPr>
          <a:xfrm>
            <a:off x="8044674" y="1716931"/>
            <a:ext cx="398834" cy="423155"/>
          </a:xfrm>
          <a:prstGeom prst="downArrow">
            <a:avLst/>
          </a:prstGeom>
          <a:solidFill>
            <a:srgbClr val="00206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rot="10800000">
            <a:off x="8044674" y="2918299"/>
            <a:ext cx="398834" cy="423155"/>
          </a:xfrm>
          <a:prstGeom prst="downArrow">
            <a:avLst/>
          </a:prstGeom>
          <a:solidFill>
            <a:srgbClr val="00206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7957125" y="2261680"/>
            <a:ext cx="573932" cy="573932"/>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B</a:t>
            </a:r>
            <a:endParaRPr lang="en-US" sz="3200" b="1" dirty="0"/>
          </a:p>
        </p:txBody>
      </p:sp>
      <p:sp>
        <p:nvSpPr>
          <p:cNvPr id="22" name="Oval 21"/>
          <p:cNvSpPr/>
          <p:nvPr/>
        </p:nvSpPr>
        <p:spPr>
          <a:xfrm>
            <a:off x="456046" y="4100204"/>
            <a:ext cx="573932" cy="573932"/>
          </a:xfrm>
          <a:prstGeom prst="ellipse">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A</a:t>
            </a:r>
            <a:endParaRPr lang="en-US" sz="3200" b="1" dirty="0"/>
          </a:p>
        </p:txBody>
      </p:sp>
      <p:sp>
        <p:nvSpPr>
          <p:cNvPr id="23" name="Oval 22"/>
          <p:cNvSpPr/>
          <p:nvPr/>
        </p:nvSpPr>
        <p:spPr>
          <a:xfrm>
            <a:off x="456046" y="4849236"/>
            <a:ext cx="573932" cy="573932"/>
          </a:xfrm>
          <a:prstGeom prst="ellipse">
            <a:avLst/>
          </a:prstGeom>
          <a:solidFill>
            <a:srgbClr val="00B0F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B</a:t>
            </a:r>
            <a:endParaRPr lang="en-US" sz="3200" b="1" dirty="0"/>
          </a:p>
        </p:txBody>
      </p:sp>
      <p:sp>
        <p:nvSpPr>
          <p:cNvPr id="26" name="Oval 25"/>
          <p:cNvSpPr/>
          <p:nvPr/>
        </p:nvSpPr>
        <p:spPr>
          <a:xfrm>
            <a:off x="456046" y="5598268"/>
            <a:ext cx="573932" cy="573932"/>
          </a:xfrm>
          <a:prstGeom prst="ellipse">
            <a:avLst/>
          </a:prstGeom>
          <a:solidFill>
            <a:schemeClr val="accent6">
              <a:lumMod val="5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C</a:t>
            </a:r>
          </a:p>
        </p:txBody>
      </p:sp>
      <p:sp>
        <p:nvSpPr>
          <p:cNvPr id="27" name="Oval 26"/>
          <p:cNvSpPr/>
          <p:nvPr/>
        </p:nvSpPr>
        <p:spPr>
          <a:xfrm>
            <a:off x="4573588" y="4100204"/>
            <a:ext cx="573932" cy="573932"/>
          </a:xfrm>
          <a:prstGeom prst="ellipse">
            <a:avLst/>
          </a:prstGeom>
          <a:solidFill>
            <a:srgbClr val="FFCC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D</a:t>
            </a:r>
          </a:p>
        </p:txBody>
      </p:sp>
      <p:sp>
        <p:nvSpPr>
          <p:cNvPr id="28" name="Oval 27"/>
          <p:cNvSpPr/>
          <p:nvPr/>
        </p:nvSpPr>
        <p:spPr>
          <a:xfrm>
            <a:off x="4573588" y="4849236"/>
            <a:ext cx="573932" cy="573932"/>
          </a:xfrm>
          <a:prstGeom prst="ellipse">
            <a:avLst/>
          </a:prstGeom>
          <a:solidFill>
            <a:srgbClr val="9E2286"/>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E</a:t>
            </a:r>
          </a:p>
        </p:txBody>
      </p:sp>
      <p:sp>
        <p:nvSpPr>
          <p:cNvPr id="29" name="Oval 28"/>
          <p:cNvSpPr/>
          <p:nvPr/>
        </p:nvSpPr>
        <p:spPr>
          <a:xfrm>
            <a:off x="4573588" y="5598268"/>
            <a:ext cx="573932" cy="573932"/>
          </a:xfrm>
          <a:prstGeom prst="ellipse">
            <a:avLst/>
          </a:prstGeom>
          <a:solidFill>
            <a:srgbClr val="102A2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F</a:t>
            </a:r>
          </a:p>
        </p:txBody>
      </p:sp>
      <p:sp>
        <p:nvSpPr>
          <p:cNvPr id="30" name="TextBox 29"/>
          <p:cNvSpPr txBox="1"/>
          <p:nvPr/>
        </p:nvSpPr>
        <p:spPr>
          <a:xfrm>
            <a:off x="504252" y="2256817"/>
            <a:ext cx="2197384" cy="769441"/>
          </a:xfrm>
          <a:prstGeom prst="rect">
            <a:avLst/>
          </a:prstGeom>
          <a:noFill/>
        </p:spPr>
        <p:txBody>
          <a:bodyPr wrap="square" rtlCol="0">
            <a:spAutoFit/>
          </a:bodyPr>
          <a:lstStyle/>
          <a:p>
            <a:r>
              <a:rPr lang="en-US" sz="2200" b="1" dirty="0" smtClean="0">
                <a:solidFill>
                  <a:schemeClr val="bg1"/>
                </a:solidFill>
                <a:latin typeface="Calibri" pitchFamily="34" charset="0"/>
              </a:rPr>
              <a:t>INTERNAL STAKEHOLDERS</a:t>
            </a:r>
            <a:endParaRPr lang="en-US" sz="2200" b="1" dirty="0">
              <a:solidFill>
                <a:schemeClr val="bg1"/>
              </a:solidFill>
              <a:latin typeface="Calibri" pitchFamily="34" charset="0"/>
            </a:endParaRPr>
          </a:p>
        </p:txBody>
      </p:sp>
      <p:sp>
        <p:nvSpPr>
          <p:cNvPr id="31" name="TextBox 30"/>
          <p:cNvSpPr txBox="1"/>
          <p:nvPr/>
        </p:nvSpPr>
        <p:spPr>
          <a:xfrm>
            <a:off x="6019835" y="2256817"/>
            <a:ext cx="2230154" cy="769441"/>
          </a:xfrm>
          <a:prstGeom prst="rect">
            <a:avLst/>
          </a:prstGeom>
          <a:noFill/>
        </p:spPr>
        <p:txBody>
          <a:bodyPr wrap="square" rtlCol="0">
            <a:spAutoFit/>
          </a:bodyPr>
          <a:lstStyle/>
          <a:p>
            <a:r>
              <a:rPr lang="en-US" sz="2200" b="1" dirty="0" smtClean="0">
                <a:solidFill>
                  <a:schemeClr val="bg1"/>
                </a:solidFill>
                <a:latin typeface="Calibri" pitchFamily="34" charset="0"/>
              </a:rPr>
              <a:t>EXTERNAL STAKEHOLDERS</a:t>
            </a:r>
            <a:endParaRPr lang="en-US" sz="2200" b="1" dirty="0">
              <a:solidFill>
                <a:schemeClr val="bg1"/>
              </a:solidFill>
              <a:latin typeface="Calibri" pitchFamily="34" charset="0"/>
            </a:endParaRPr>
          </a:p>
        </p:txBody>
      </p:sp>
      <p:sp>
        <p:nvSpPr>
          <p:cNvPr id="33" name="TextBox 32"/>
          <p:cNvSpPr txBox="1"/>
          <p:nvPr/>
        </p:nvSpPr>
        <p:spPr>
          <a:xfrm>
            <a:off x="1079767" y="4105071"/>
            <a:ext cx="3103124" cy="584775"/>
          </a:xfrm>
          <a:prstGeom prst="rect">
            <a:avLst/>
          </a:prstGeom>
          <a:noFill/>
        </p:spPr>
        <p:txBody>
          <a:bodyPr wrap="square" rtlCol="0">
            <a:spAutoFit/>
          </a:bodyPr>
          <a:lstStyle/>
          <a:p>
            <a:r>
              <a:rPr lang="en-US" sz="1600" b="1" u="sng" dirty="0" smtClean="0">
                <a:solidFill>
                  <a:schemeClr val="bg1"/>
                </a:solidFill>
                <a:latin typeface="Calibri" pitchFamily="34" charset="0"/>
              </a:rPr>
              <a:t>Int.</a:t>
            </a:r>
            <a:r>
              <a:rPr lang="en-US" sz="1600" b="1" dirty="0" smtClean="0">
                <a:solidFill>
                  <a:schemeClr val="bg1"/>
                </a:solidFill>
                <a:latin typeface="Calibri" pitchFamily="34" charset="0"/>
              </a:rPr>
              <a:t> Stakeholders act unethically towards other </a:t>
            </a:r>
            <a:r>
              <a:rPr lang="en-US" sz="1600" b="1" u="sng" dirty="0" smtClean="0">
                <a:solidFill>
                  <a:schemeClr val="bg1"/>
                </a:solidFill>
                <a:latin typeface="Calibri" pitchFamily="34" charset="0"/>
              </a:rPr>
              <a:t>Int.</a:t>
            </a:r>
            <a:r>
              <a:rPr lang="en-US" sz="1600" b="1" dirty="0" smtClean="0">
                <a:solidFill>
                  <a:schemeClr val="bg1"/>
                </a:solidFill>
                <a:latin typeface="Calibri" pitchFamily="34" charset="0"/>
              </a:rPr>
              <a:t> stakeholders</a:t>
            </a:r>
            <a:endParaRPr lang="en-US" sz="1600" b="1" dirty="0">
              <a:solidFill>
                <a:schemeClr val="bg1"/>
              </a:solidFill>
              <a:latin typeface="Calibri" pitchFamily="34" charset="0"/>
            </a:endParaRPr>
          </a:p>
        </p:txBody>
      </p:sp>
      <p:sp>
        <p:nvSpPr>
          <p:cNvPr id="34" name="TextBox 33"/>
          <p:cNvSpPr txBox="1"/>
          <p:nvPr/>
        </p:nvSpPr>
        <p:spPr>
          <a:xfrm>
            <a:off x="1079767" y="4846248"/>
            <a:ext cx="3103124" cy="584775"/>
          </a:xfrm>
          <a:prstGeom prst="rect">
            <a:avLst/>
          </a:prstGeom>
          <a:noFill/>
        </p:spPr>
        <p:txBody>
          <a:bodyPr wrap="square" rtlCol="0">
            <a:spAutoFit/>
          </a:bodyPr>
          <a:lstStyle/>
          <a:p>
            <a:r>
              <a:rPr lang="en-US" sz="1600" b="1" u="sng" dirty="0" smtClean="0">
                <a:solidFill>
                  <a:schemeClr val="bg1"/>
                </a:solidFill>
                <a:latin typeface="Calibri" pitchFamily="34" charset="0"/>
              </a:rPr>
              <a:t>Ext.</a:t>
            </a:r>
            <a:r>
              <a:rPr lang="en-US" sz="1600" b="1" dirty="0" smtClean="0">
                <a:solidFill>
                  <a:schemeClr val="bg1"/>
                </a:solidFill>
                <a:latin typeface="Calibri" pitchFamily="34" charset="0"/>
              </a:rPr>
              <a:t> Stakeholders act unethically towards other </a:t>
            </a:r>
            <a:r>
              <a:rPr lang="en-US" sz="1600" b="1" u="sng" dirty="0" smtClean="0">
                <a:solidFill>
                  <a:schemeClr val="bg1"/>
                </a:solidFill>
                <a:latin typeface="Calibri" pitchFamily="34" charset="0"/>
              </a:rPr>
              <a:t>Ext.</a:t>
            </a:r>
            <a:r>
              <a:rPr lang="en-US" sz="1600" b="1" dirty="0" smtClean="0">
                <a:solidFill>
                  <a:schemeClr val="bg1"/>
                </a:solidFill>
                <a:latin typeface="Calibri" pitchFamily="34" charset="0"/>
              </a:rPr>
              <a:t> stakeholders</a:t>
            </a:r>
            <a:endParaRPr lang="en-US" sz="1600" b="1" dirty="0">
              <a:solidFill>
                <a:schemeClr val="bg1"/>
              </a:solidFill>
              <a:latin typeface="Calibri" pitchFamily="34" charset="0"/>
            </a:endParaRPr>
          </a:p>
        </p:txBody>
      </p:sp>
      <p:sp>
        <p:nvSpPr>
          <p:cNvPr id="35" name="TextBox 34"/>
          <p:cNvSpPr txBox="1"/>
          <p:nvPr/>
        </p:nvSpPr>
        <p:spPr>
          <a:xfrm>
            <a:off x="1079767" y="5587425"/>
            <a:ext cx="3103124" cy="584775"/>
          </a:xfrm>
          <a:prstGeom prst="rect">
            <a:avLst/>
          </a:prstGeom>
          <a:noFill/>
        </p:spPr>
        <p:txBody>
          <a:bodyPr wrap="square" rtlCol="0">
            <a:spAutoFit/>
          </a:bodyPr>
          <a:lstStyle/>
          <a:p>
            <a:r>
              <a:rPr lang="en-US" sz="1600" b="1" u="sng" dirty="0" smtClean="0">
                <a:solidFill>
                  <a:schemeClr val="bg1"/>
                </a:solidFill>
                <a:latin typeface="Calibri" pitchFamily="34" charset="0"/>
              </a:rPr>
              <a:t>Int.</a:t>
            </a:r>
            <a:r>
              <a:rPr lang="en-US" sz="1600" b="1" dirty="0" smtClean="0">
                <a:solidFill>
                  <a:schemeClr val="bg1"/>
                </a:solidFill>
                <a:latin typeface="Calibri" pitchFamily="34" charset="0"/>
              </a:rPr>
              <a:t> Stakeholders act unethically towards </a:t>
            </a:r>
            <a:r>
              <a:rPr lang="en-US" sz="1600" b="1" u="sng" dirty="0" smtClean="0">
                <a:solidFill>
                  <a:schemeClr val="bg1"/>
                </a:solidFill>
                <a:latin typeface="Calibri" pitchFamily="34" charset="0"/>
              </a:rPr>
              <a:t>Ext.</a:t>
            </a:r>
            <a:r>
              <a:rPr lang="en-US" sz="1600" b="1" dirty="0" smtClean="0">
                <a:solidFill>
                  <a:schemeClr val="bg1"/>
                </a:solidFill>
                <a:latin typeface="Calibri" pitchFamily="34" charset="0"/>
              </a:rPr>
              <a:t> stakeholders</a:t>
            </a:r>
            <a:endParaRPr lang="en-US" sz="1600" b="1" dirty="0">
              <a:solidFill>
                <a:schemeClr val="bg1"/>
              </a:solidFill>
              <a:latin typeface="Calibri" pitchFamily="34" charset="0"/>
            </a:endParaRPr>
          </a:p>
        </p:txBody>
      </p:sp>
      <p:sp>
        <p:nvSpPr>
          <p:cNvPr id="36" name="TextBox 35"/>
          <p:cNvSpPr txBox="1"/>
          <p:nvPr/>
        </p:nvSpPr>
        <p:spPr>
          <a:xfrm>
            <a:off x="5179878" y="4095342"/>
            <a:ext cx="3103124" cy="584775"/>
          </a:xfrm>
          <a:prstGeom prst="rect">
            <a:avLst/>
          </a:prstGeom>
          <a:noFill/>
        </p:spPr>
        <p:txBody>
          <a:bodyPr wrap="square" rtlCol="0">
            <a:spAutoFit/>
          </a:bodyPr>
          <a:lstStyle/>
          <a:p>
            <a:r>
              <a:rPr lang="en-US" sz="1600" b="1" u="sng" dirty="0" smtClean="0">
                <a:solidFill>
                  <a:schemeClr val="bg1"/>
                </a:solidFill>
                <a:latin typeface="Calibri" pitchFamily="34" charset="0"/>
              </a:rPr>
              <a:t>Ext.</a:t>
            </a:r>
            <a:r>
              <a:rPr lang="en-US" sz="1600" b="1" dirty="0" smtClean="0">
                <a:solidFill>
                  <a:schemeClr val="bg1"/>
                </a:solidFill>
                <a:latin typeface="Calibri" pitchFamily="34" charset="0"/>
              </a:rPr>
              <a:t> Stakeholders act unethically towards </a:t>
            </a:r>
            <a:r>
              <a:rPr lang="en-US" sz="1600" b="1" u="sng" dirty="0" smtClean="0">
                <a:solidFill>
                  <a:schemeClr val="bg1"/>
                </a:solidFill>
                <a:latin typeface="Calibri" pitchFamily="34" charset="0"/>
              </a:rPr>
              <a:t>Int.</a:t>
            </a:r>
            <a:r>
              <a:rPr lang="en-US" sz="1600" b="1" dirty="0" smtClean="0">
                <a:solidFill>
                  <a:schemeClr val="bg1"/>
                </a:solidFill>
                <a:latin typeface="Calibri" pitchFamily="34" charset="0"/>
              </a:rPr>
              <a:t> stakeholders</a:t>
            </a:r>
            <a:endParaRPr lang="en-US" sz="1600" b="1" dirty="0">
              <a:solidFill>
                <a:schemeClr val="bg1"/>
              </a:solidFill>
              <a:latin typeface="Calibri" pitchFamily="34" charset="0"/>
            </a:endParaRPr>
          </a:p>
        </p:txBody>
      </p:sp>
      <p:sp>
        <p:nvSpPr>
          <p:cNvPr id="37" name="TextBox 36"/>
          <p:cNvSpPr txBox="1"/>
          <p:nvPr/>
        </p:nvSpPr>
        <p:spPr>
          <a:xfrm>
            <a:off x="5179878" y="4690006"/>
            <a:ext cx="3510097" cy="830997"/>
          </a:xfrm>
          <a:prstGeom prst="rect">
            <a:avLst/>
          </a:prstGeom>
          <a:noFill/>
        </p:spPr>
        <p:txBody>
          <a:bodyPr wrap="square" rtlCol="0">
            <a:spAutoFit/>
          </a:bodyPr>
          <a:lstStyle/>
          <a:p>
            <a:r>
              <a:rPr lang="en-US" sz="1600" b="1" u="sng" dirty="0" smtClean="0">
                <a:solidFill>
                  <a:schemeClr val="bg1"/>
                </a:solidFill>
                <a:latin typeface="Calibri" pitchFamily="34" charset="0"/>
              </a:rPr>
              <a:t>Int.</a:t>
            </a:r>
            <a:r>
              <a:rPr lang="en-US" sz="1600" b="1" dirty="0" smtClean="0">
                <a:solidFill>
                  <a:schemeClr val="bg1"/>
                </a:solidFill>
                <a:latin typeface="Calibri" pitchFamily="34" charset="0"/>
              </a:rPr>
              <a:t> Stakeholders and ext. Stakeholders act unethically towards other </a:t>
            </a:r>
            <a:r>
              <a:rPr lang="en-US" sz="1600" b="1" u="sng" dirty="0" smtClean="0">
                <a:solidFill>
                  <a:schemeClr val="bg1"/>
                </a:solidFill>
                <a:latin typeface="Calibri" pitchFamily="34" charset="0"/>
              </a:rPr>
              <a:t>Ext.</a:t>
            </a:r>
            <a:r>
              <a:rPr lang="en-US" sz="1600" b="1" dirty="0" smtClean="0">
                <a:solidFill>
                  <a:schemeClr val="bg1"/>
                </a:solidFill>
                <a:latin typeface="Calibri" pitchFamily="34" charset="0"/>
              </a:rPr>
              <a:t> stakeholders</a:t>
            </a:r>
            <a:endParaRPr lang="en-US" sz="1600" b="1" dirty="0">
              <a:solidFill>
                <a:schemeClr val="bg1"/>
              </a:solidFill>
              <a:latin typeface="Calibri" pitchFamily="34" charset="0"/>
            </a:endParaRPr>
          </a:p>
        </p:txBody>
      </p:sp>
      <p:sp>
        <p:nvSpPr>
          <p:cNvPr id="38" name="TextBox 37"/>
          <p:cNvSpPr txBox="1"/>
          <p:nvPr/>
        </p:nvSpPr>
        <p:spPr>
          <a:xfrm>
            <a:off x="5179878" y="5530892"/>
            <a:ext cx="3510097" cy="830997"/>
          </a:xfrm>
          <a:prstGeom prst="rect">
            <a:avLst/>
          </a:prstGeom>
          <a:noFill/>
        </p:spPr>
        <p:txBody>
          <a:bodyPr wrap="square" rtlCol="0">
            <a:spAutoFit/>
          </a:bodyPr>
          <a:lstStyle/>
          <a:p>
            <a:r>
              <a:rPr lang="en-US" sz="1600" b="1" u="sng" dirty="0" smtClean="0">
                <a:solidFill>
                  <a:schemeClr val="bg1"/>
                </a:solidFill>
                <a:latin typeface="Calibri" pitchFamily="34" charset="0"/>
              </a:rPr>
              <a:t>Int.</a:t>
            </a:r>
            <a:r>
              <a:rPr lang="en-US" sz="1600" b="1" dirty="0" smtClean="0">
                <a:solidFill>
                  <a:schemeClr val="bg1"/>
                </a:solidFill>
                <a:latin typeface="Calibri" pitchFamily="34" charset="0"/>
              </a:rPr>
              <a:t> Stakeholders and </a:t>
            </a:r>
            <a:r>
              <a:rPr lang="en-US" sz="1600" b="1" u="sng" dirty="0" smtClean="0">
                <a:solidFill>
                  <a:schemeClr val="bg1"/>
                </a:solidFill>
                <a:latin typeface="Calibri" pitchFamily="34" charset="0"/>
              </a:rPr>
              <a:t>Ext.</a:t>
            </a:r>
            <a:r>
              <a:rPr lang="en-US" sz="1600" b="1" dirty="0" smtClean="0">
                <a:solidFill>
                  <a:schemeClr val="bg1"/>
                </a:solidFill>
                <a:latin typeface="Calibri" pitchFamily="34" charset="0"/>
              </a:rPr>
              <a:t> Stakeholders act unethically towards other </a:t>
            </a:r>
            <a:r>
              <a:rPr lang="en-US" sz="1600" b="1" u="sng" dirty="0" smtClean="0">
                <a:solidFill>
                  <a:schemeClr val="bg1"/>
                </a:solidFill>
                <a:latin typeface="Calibri" pitchFamily="34" charset="0"/>
              </a:rPr>
              <a:t>Int.</a:t>
            </a:r>
            <a:r>
              <a:rPr lang="en-US" sz="1600" b="1" dirty="0" smtClean="0">
                <a:solidFill>
                  <a:schemeClr val="bg1"/>
                </a:solidFill>
                <a:latin typeface="Calibri" pitchFamily="34" charset="0"/>
              </a:rPr>
              <a:t>  stakeholders</a:t>
            </a:r>
            <a:endParaRPr lang="en-US" sz="16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lvl="0">
              <a:defRPr/>
            </a:pPr>
            <a:r>
              <a:rPr lang="de-DE" sz="2400" dirty="0" smtClean="0"/>
              <a:t>Unethical Actions by Stakeholders</a:t>
            </a:r>
            <a:br>
              <a:rPr lang="de-DE" sz="2400" dirty="0" smtClean="0"/>
            </a:br>
            <a:r>
              <a:rPr lang="de-DE" sz="2000" dirty="0" smtClean="0"/>
              <a:t>(By Int. Stakeholders to the Disadvantage of all Others)</a:t>
            </a:r>
            <a:endParaRPr lang="en-US" sz="2400" dirty="0"/>
          </a:p>
        </p:txBody>
      </p:sp>
      <p:sp>
        <p:nvSpPr>
          <p:cNvPr id="3" name="Content Placeholder 2"/>
          <p:cNvSpPr>
            <a:spLocks noGrp="1"/>
          </p:cNvSpPr>
          <p:nvPr>
            <p:ph idx="1"/>
          </p:nvPr>
        </p:nvSpPr>
        <p:spPr>
          <a:xfrm>
            <a:off x="3198812" y="1144588"/>
            <a:ext cx="5738359" cy="4981575"/>
          </a:xfrm>
        </p:spPr>
        <p:txBody>
          <a:bodyPr/>
          <a:lstStyle/>
          <a:p>
            <a:pPr>
              <a:lnSpc>
                <a:spcPts val="3200"/>
              </a:lnSpc>
              <a:buClr>
                <a:srgbClr val="FFFF00"/>
              </a:buClr>
            </a:pPr>
            <a:r>
              <a:rPr lang="en-US" sz="3200" b="1" dirty="0" smtClean="0">
                <a:solidFill>
                  <a:schemeClr val="bg1"/>
                </a:solidFill>
                <a:latin typeface="Calibri" pitchFamily="34" charset="0"/>
              </a:rPr>
              <a:t>Human Resources</a:t>
            </a:r>
          </a:p>
          <a:p>
            <a:pPr>
              <a:lnSpc>
                <a:spcPts val="3200"/>
              </a:lnSpc>
              <a:buClr>
                <a:srgbClr val="FFFF00"/>
              </a:buClr>
            </a:pPr>
            <a:r>
              <a:rPr lang="en-US" sz="3200" b="1" dirty="0" smtClean="0">
                <a:solidFill>
                  <a:schemeClr val="bg1"/>
                </a:solidFill>
                <a:latin typeface="Calibri" pitchFamily="34" charset="0"/>
              </a:rPr>
              <a:t>Behavioral</a:t>
            </a:r>
          </a:p>
          <a:p>
            <a:pPr>
              <a:lnSpc>
                <a:spcPts val="3200"/>
              </a:lnSpc>
              <a:buClr>
                <a:srgbClr val="FFFF00"/>
              </a:buClr>
            </a:pPr>
            <a:r>
              <a:rPr lang="en-US" sz="3200" b="1" dirty="0" smtClean="0">
                <a:solidFill>
                  <a:schemeClr val="bg1"/>
                </a:solidFill>
                <a:latin typeface="Calibri" pitchFamily="34" charset="0"/>
              </a:rPr>
              <a:t>Procurement and Contracting</a:t>
            </a:r>
          </a:p>
          <a:p>
            <a:pPr>
              <a:lnSpc>
                <a:spcPts val="3200"/>
              </a:lnSpc>
              <a:buClr>
                <a:srgbClr val="FFFF00"/>
              </a:buClr>
            </a:pPr>
            <a:r>
              <a:rPr lang="en-US" sz="3200" b="1" dirty="0" smtClean="0">
                <a:solidFill>
                  <a:schemeClr val="bg1"/>
                </a:solidFill>
                <a:latin typeface="Calibri" pitchFamily="34" charset="0"/>
              </a:rPr>
              <a:t>Costing and Scheduling</a:t>
            </a:r>
          </a:p>
          <a:p>
            <a:pPr>
              <a:lnSpc>
                <a:spcPts val="3200"/>
              </a:lnSpc>
              <a:buClr>
                <a:srgbClr val="FFFF00"/>
              </a:buClr>
            </a:pPr>
            <a:r>
              <a:rPr lang="en-US" sz="3200" b="1" dirty="0" smtClean="0">
                <a:solidFill>
                  <a:schemeClr val="bg1"/>
                </a:solidFill>
                <a:latin typeface="Calibri" pitchFamily="34" charset="0"/>
              </a:rPr>
              <a:t>Communications</a:t>
            </a:r>
          </a:p>
          <a:p>
            <a:pPr>
              <a:lnSpc>
                <a:spcPts val="3200"/>
              </a:lnSpc>
              <a:buClr>
                <a:srgbClr val="FFFF00"/>
              </a:buClr>
            </a:pPr>
            <a:r>
              <a:rPr lang="en-US" sz="3200" b="1" dirty="0" smtClean="0">
                <a:solidFill>
                  <a:schemeClr val="bg1"/>
                </a:solidFill>
                <a:latin typeface="Calibri" pitchFamily="34" charset="0"/>
              </a:rPr>
              <a:t>Quality</a:t>
            </a:r>
          </a:p>
          <a:p>
            <a:pPr>
              <a:lnSpc>
                <a:spcPts val="3200"/>
              </a:lnSpc>
              <a:buClr>
                <a:srgbClr val="FFFF00"/>
              </a:buClr>
            </a:pPr>
            <a:r>
              <a:rPr lang="en-US" sz="3200" b="1" dirty="0" smtClean="0">
                <a:solidFill>
                  <a:schemeClr val="bg1"/>
                </a:solidFill>
                <a:latin typeface="Calibri" pitchFamily="34" charset="0"/>
              </a:rPr>
              <a:t>Safety and Security</a:t>
            </a:r>
          </a:p>
          <a:p>
            <a:pPr>
              <a:lnSpc>
                <a:spcPts val="3200"/>
              </a:lnSpc>
              <a:buClr>
                <a:srgbClr val="FFFF00"/>
              </a:buClr>
            </a:pPr>
            <a:r>
              <a:rPr lang="en-US" sz="3200" b="1" dirty="0" smtClean="0">
                <a:solidFill>
                  <a:schemeClr val="bg1"/>
                </a:solidFill>
                <a:latin typeface="Calibri" pitchFamily="34" charset="0"/>
              </a:rPr>
              <a:t>Acknowledgements</a:t>
            </a:r>
          </a:p>
          <a:p>
            <a:pPr>
              <a:lnSpc>
                <a:spcPts val="3200"/>
              </a:lnSpc>
              <a:buClr>
                <a:srgbClr val="FFFF00"/>
              </a:buClr>
            </a:pPr>
            <a:r>
              <a:rPr lang="en-US" sz="3200" b="1" dirty="0" smtClean="0">
                <a:solidFill>
                  <a:schemeClr val="bg1"/>
                </a:solidFill>
                <a:latin typeface="Calibri" pitchFamily="34" charset="0"/>
              </a:rPr>
              <a:t>Professional Standards</a:t>
            </a:r>
          </a:p>
          <a:p>
            <a:pPr>
              <a:lnSpc>
                <a:spcPts val="3200"/>
              </a:lnSpc>
              <a:buClr>
                <a:srgbClr val="FFFF00"/>
              </a:buClr>
            </a:pPr>
            <a:r>
              <a:rPr lang="en-US" sz="3200" b="1" dirty="0" smtClean="0">
                <a:solidFill>
                  <a:schemeClr val="bg1"/>
                </a:solidFill>
                <a:latin typeface="Calibri" pitchFamily="34" charset="0"/>
              </a:rPr>
              <a:t>External Considerations</a:t>
            </a:r>
          </a:p>
          <a:p>
            <a:pPr>
              <a:lnSpc>
                <a:spcPts val="3200"/>
              </a:lnSpc>
              <a:buClr>
                <a:srgbClr val="FFFF00"/>
              </a:buClr>
            </a:pPr>
            <a:endParaRPr lang="en-US" sz="3200" b="1" dirty="0" smtClean="0">
              <a:solidFill>
                <a:schemeClr val="bg1"/>
              </a:solidFill>
              <a:latin typeface="Calibri" pitchFamily="34" charset="0"/>
            </a:endParaRPr>
          </a:p>
          <a:p>
            <a:pPr>
              <a:lnSpc>
                <a:spcPts val="3200"/>
              </a:lnSpc>
              <a:buClr>
                <a:srgbClr val="FFFF00"/>
              </a:buClr>
            </a:pPr>
            <a:endParaRPr lang="en-US" sz="3200" b="1" dirty="0" smtClean="0">
              <a:solidFill>
                <a:schemeClr val="bg1"/>
              </a:solidFill>
              <a:latin typeface="Calibri" pitchFamily="34" charset="0"/>
            </a:endParaRPr>
          </a:p>
          <a:p>
            <a:pPr>
              <a:lnSpc>
                <a:spcPts val="3200"/>
              </a:lnSpc>
              <a:buClr>
                <a:srgbClr val="FFFF00"/>
              </a:buClr>
            </a:pPr>
            <a:endParaRPr lang="en-US" sz="3200" b="1" dirty="0" smtClean="0">
              <a:solidFill>
                <a:schemeClr val="bg1"/>
              </a:solidFill>
              <a:latin typeface="Calibri" pitchFamily="34" charset="0"/>
            </a:endParaRPr>
          </a:p>
          <a:p>
            <a:pPr>
              <a:lnSpc>
                <a:spcPts val="3200"/>
              </a:lnSpc>
              <a:buClr>
                <a:srgbClr val="FFFF00"/>
              </a:buClr>
            </a:pPr>
            <a:endParaRPr lang="en-US" sz="3200" b="1" dirty="0" smtClean="0">
              <a:solidFill>
                <a:schemeClr val="bg1"/>
              </a:solidFill>
              <a:latin typeface="Calibri" pitchFamily="34" charset="0"/>
            </a:endParaRPr>
          </a:p>
          <a:p>
            <a:pPr>
              <a:lnSpc>
                <a:spcPts val="3200"/>
              </a:lnSpc>
              <a:buClr>
                <a:srgbClr val="FFFF00"/>
              </a:buClr>
            </a:pPr>
            <a:endParaRPr lang="en-US" sz="3200" b="1" dirty="0">
              <a:solidFill>
                <a:schemeClr val="bg1"/>
              </a:solidFill>
              <a:latin typeface="Calibri" pitchFamily="34" charset="0"/>
            </a:endParaRPr>
          </a:p>
        </p:txBody>
      </p:sp>
      <p:sp>
        <p:nvSpPr>
          <p:cNvPr id="4" name="TextBox 3"/>
          <p:cNvSpPr txBox="1"/>
          <p:nvPr/>
        </p:nvSpPr>
        <p:spPr>
          <a:xfrm>
            <a:off x="125128" y="1144588"/>
            <a:ext cx="3073685" cy="5170646"/>
          </a:xfrm>
          <a:prstGeom prst="rect">
            <a:avLst/>
          </a:prstGeom>
          <a:noFill/>
        </p:spPr>
        <p:txBody>
          <a:bodyPr wrap="square" rtlCol="0">
            <a:spAutoFit/>
          </a:bodyPr>
          <a:lstStyle/>
          <a:p>
            <a:pPr>
              <a:lnSpc>
                <a:spcPts val="2200"/>
              </a:lnSpc>
            </a:pPr>
            <a:r>
              <a:rPr lang="en-US" b="1" dirty="0" smtClean="0">
                <a:solidFill>
                  <a:schemeClr val="bg1"/>
                </a:solidFill>
                <a:latin typeface="Calibri" pitchFamily="34" charset="0"/>
              </a:rPr>
              <a:t>Projects offer a huge scope of opportunities for unethical acts by stakeholders, whether these are internal or external to the project. Larger, more complex and longer-term pro-</a:t>
            </a:r>
            <a:r>
              <a:rPr lang="en-US" b="1" dirty="0" err="1" smtClean="0">
                <a:solidFill>
                  <a:schemeClr val="bg1"/>
                </a:solidFill>
                <a:latin typeface="Calibri" pitchFamily="34" charset="0"/>
              </a:rPr>
              <a:t>jects</a:t>
            </a:r>
            <a:r>
              <a:rPr lang="en-US" b="1" dirty="0" smtClean="0">
                <a:solidFill>
                  <a:schemeClr val="bg1"/>
                </a:solidFill>
                <a:latin typeface="Calibri" pitchFamily="34" charset="0"/>
              </a:rPr>
              <a:t> tend to offer more opportunities for unethical conduct than smaller, simpler and shorter-duration projects. </a:t>
            </a:r>
          </a:p>
          <a:p>
            <a:pPr>
              <a:lnSpc>
                <a:spcPts val="2200"/>
              </a:lnSpc>
            </a:pPr>
            <a:endParaRPr lang="en-US" b="1" dirty="0" smtClean="0">
              <a:solidFill>
                <a:schemeClr val="bg1"/>
              </a:solidFill>
              <a:latin typeface="Calibri" pitchFamily="34" charset="0"/>
            </a:endParaRPr>
          </a:p>
          <a:p>
            <a:pPr>
              <a:lnSpc>
                <a:spcPts val="2200"/>
              </a:lnSpc>
            </a:pPr>
            <a:r>
              <a:rPr lang="en-US" b="1" dirty="0" smtClean="0">
                <a:solidFill>
                  <a:schemeClr val="bg1"/>
                </a:solidFill>
                <a:latin typeface="Calibri" pitchFamily="34" charset="0"/>
              </a:rPr>
              <a:t>It is next to impossible to pre-vent unethical conduct from occurring, however, its </a:t>
            </a:r>
            <a:r>
              <a:rPr lang="en-US" b="1" dirty="0" err="1" smtClean="0">
                <a:solidFill>
                  <a:schemeClr val="bg1"/>
                </a:solidFill>
                <a:latin typeface="Calibri" pitchFamily="34" charset="0"/>
              </a:rPr>
              <a:t>likeli</a:t>
            </a:r>
            <a:r>
              <a:rPr lang="en-US" b="1" dirty="0" smtClean="0">
                <a:solidFill>
                  <a:schemeClr val="bg1"/>
                </a:solidFill>
                <a:latin typeface="Calibri" pitchFamily="34" charset="0"/>
              </a:rPr>
              <a:t>-hood can be reduced by a host of measures, including monitoring, sanctioning and training.  </a:t>
            </a:r>
            <a:endParaRPr lang="en-US" b="1" dirty="0">
              <a:solidFill>
                <a:schemeClr val="bg1"/>
              </a:solidFill>
              <a:latin typeface="Calibri" pitchFamily="34" charset="0"/>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Unethical Actions by Project Stakeholders</a:t>
            </a:r>
            <a:br>
              <a:rPr lang="de-DE" sz="2400" dirty="0" smtClean="0"/>
            </a:br>
            <a:r>
              <a:rPr lang="de-DE" sz="2000" dirty="0" smtClean="0"/>
              <a:t>(The Human Resources Context: Unethical Mgmt.)</a:t>
            </a:r>
            <a:endParaRPr lang="en-US" sz="2400" dirty="0"/>
          </a:p>
        </p:txBody>
      </p:sp>
      <p:sp>
        <p:nvSpPr>
          <p:cNvPr id="3" name="Content Placeholder 2"/>
          <p:cNvSpPr>
            <a:spLocks noGrp="1"/>
          </p:cNvSpPr>
          <p:nvPr>
            <p:ph idx="1"/>
          </p:nvPr>
        </p:nvSpPr>
        <p:spPr>
          <a:xfrm>
            <a:off x="3198812" y="1134649"/>
            <a:ext cx="5792788" cy="4981575"/>
          </a:xfrm>
        </p:spPr>
        <p:txBody>
          <a:bodyPr/>
          <a:lstStyle/>
          <a:p>
            <a:pPr>
              <a:lnSpc>
                <a:spcPts val="2300"/>
              </a:lnSpc>
              <a:buClr>
                <a:srgbClr val="FFFF00"/>
              </a:buClr>
              <a:buFont typeface="Wingdings" pitchFamily="2" charset="2"/>
              <a:buChar char="§"/>
            </a:pPr>
            <a:r>
              <a:rPr lang="en-US" sz="2600" b="1" dirty="0" smtClean="0">
                <a:solidFill>
                  <a:schemeClr val="bg1"/>
                </a:solidFill>
                <a:latin typeface="Calibri" pitchFamily="34" charset="0"/>
              </a:rPr>
              <a:t>Favoritism and Nepotism</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Discrimination in Hiring &amp; Promotions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Unfair Performance Appraisals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Paying the Minimum Wage</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Inadequate Incentives &amp; Rewards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Playing Politics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Overloading Employees with Work</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Withholding Salary &amp; Benefits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Reneging on Promises &amp; Assurances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Taking Credit for Other Peoples Ideas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Tolerating a Bad Work Environment</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Ignoring Legitimate Grievances </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Inadequate Counseling &amp; Mentoring</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Discourteousness and Impoliteness</a:t>
            </a:r>
          </a:p>
          <a:p>
            <a:pPr>
              <a:lnSpc>
                <a:spcPts val="2300"/>
              </a:lnSpc>
              <a:buClr>
                <a:srgbClr val="FFFF00"/>
              </a:buClr>
              <a:buFont typeface="Wingdings" pitchFamily="2" charset="2"/>
              <a:buChar char="§"/>
            </a:pPr>
            <a:endParaRPr lang="en-US" sz="2600" b="1" dirty="0" smtClean="0">
              <a:solidFill>
                <a:schemeClr val="bg1"/>
              </a:solidFill>
              <a:latin typeface="Calibri" pitchFamily="34" charset="0"/>
            </a:endParaRPr>
          </a:p>
          <a:p>
            <a:pPr>
              <a:lnSpc>
                <a:spcPts val="2300"/>
              </a:lnSpc>
              <a:buClr>
                <a:srgbClr val="FFFF00"/>
              </a:buClr>
              <a:buFont typeface="Wingdings" pitchFamily="2" charset="2"/>
              <a:buChar char="§"/>
            </a:pPr>
            <a:endParaRPr lang="en-US" sz="2600" b="1" dirty="0" smtClean="0">
              <a:solidFill>
                <a:schemeClr val="bg1"/>
              </a:solidFill>
              <a:latin typeface="Calibri" pitchFamily="34" charset="0"/>
            </a:endParaRPr>
          </a:p>
          <a:p>
            <a:pPr>
              <a:lnSpc>
                <a:spcPts val="2300"/>
              </a:lnSpc>
              <a:buClr>
                <a:srgbClr val="FFFF00"/>
              </a:buClr>
              <a:buFont typeface="Wingdings" pitchFamily="2" charset="2"/>
              <a:buChar char="§"/>
            </a:pPr>
            <a:endParaRPr lang="en-US" sz="2600" b="1" dirty="0" smtClean="0">
              <a:solidFill>
                <a:schemeClr val="bg1"/>
              </a:solidFill>
              <a:latin typeface="Calibri" pitchFamily="34" charset="0"/>
            </a:endParaRPr>
          </a:p>
          <a:p>
            <a:pPr>
              <a:lnSpc>
                <a:spcPts val="2300"/>
              </a:lnSpc>
              <a:buClr>
                <a:srgbClr val="FFFF00"/>
              </a:buClr>
              <a:buFont typeface="Wingdings" pitchFamily="2" charset="2"/>
              <a:buChar char="§"/>
            </a:pPr>
            <a:endParaRPr lang="en-US" sz="2600" b="1" dirty="0" smtClean="0">
              <a:solidFill>
                <a:schemeClr val="bg1"/>
              </a:solidFill>
              <a:latin typeface="Calibri" pitchFamily="34" charset="0"/>
            </a:endParaRPr>
          </a:p>
          <a:p>
            <a:pPr>
              <a:lnSpc>
                <a:spcPts val="2300"/>
              </a:lnSpc>
              <a:buClr>
                <a:srgbClr val="FFFF00"/>
              </a:buClr>
              <a:buFont typeface="Wingdings" pitchFamily="2" charset="2"/>
              <a:buChar char="§"/>
            </a:pPr>
            <a:endParaRPr lang="en-US" sz="2600" b="1" dirty="0" smtClean="0">
              <a:solidFill>
                <a:schemeClr val="bg1"/>
              </a:solidFill>
              <a:latin typeface="Calibri" pitchFamily="34" charset="0"/>
            </a:endParaRPr>
          </a:p>
          <a:p>
            <a:pPr>
              <a:lnSpc>
                <a:spcPts val="2300"/>
              </a:lnSpc>
              <a:buClr>
                <a:srgbClr val="FFFF00"/>
              </a:buClr>
              <a:buFont typeface="Wingdings" pitchFamily="2" charset="2"/>
              <a:buChar char="§"/>
            </a:pPr>
            <a:endParaRPr lang="en-US" sz="2600" b="1" dirty="0" smtClean="0">
              <a:solidFill>
                <a:schemeClr val="bg1"/>
              </a:solidFill>
              <a:latin typeface="Calibri" pitchFamily="34" charset="0"/>
            </a:endParaRPr>
          </a:p>
          <a:p>
            <a:pPr>
              <a:lnSpc>
                <a:spcPts val="2300"/>
              </a:lnSpc>
              <a:buClr>
                <a:srgbClr val="FFFF00"/>
              </a:buClr>
              <a:buFont typeface="Wingdings" pitchFamily="2" charset="2"/>
              <a:buChar char="§"/>
            </a:pPr>
            <a:endParaRPr lang="en-US" sz="2600" b="1" dirty="0" smtClean="0">
              <a:solidFill>
                <a:schemeClr val="bg1"/>
              </a:solidFill>
              <a:latin typeface="Calibri" pitchFamily="34" charset="0"/>
            </a:endParaRPr>
          </a:p>
          <a:p>
            <a:pPr>
              <a:lnSpc>
                <a:spcPts val="2300"/>
              </a:lnSpc>
              <a:buClr>
                <a:srgbClr val="FFFF00"/>
              </a:buClr>
              <a:buFont typeface="Wingdings" pitchFamily="2" charset="2"/>
              <a:buChar char="§"/>
            </a:pPr>
            <a:endParaRPr lang="en-US" sz="2600" b="1" dirty="0">
              <a:solidFill>
                <a:schemeClr val="bg1"/>
              </a:solidFill>
              <a:latin typeface="Calibri" pitchFamily="34" charset="0"/>
            </a:endParaRPr>
          </a:p>
        </p:txBody>
      </p:sp>
      <p:sp>
        <p:nvSpPr>
          <p:cNvPr id="4" name="TextBox 3"/>
          <p:cNvSpPr txBox="1"/>
          <p:nvPr/>
        </p:nvSpPr>
        <p:spPr>
          <a:xfrm>
            <a:off x="149290" y="4797465"/>
            <a:ext cx="3049523" cy="1374735"/>
          </a:xfrm>
          <a:prstGeom prst="rect">
            <a:avLst/>
          </a:prstGeom>
          <a:noFill/>
        </p:spPr>
        <p:txBody>
          <a:bodyPr wrap="square" rtlCol="0">
            <a:spAutoFit/>
          </a:bodyPr>
          <a:lstStyle/>
          <a:p>
            <a:pPr>
              <a:lnSpc>
                <a:spcPts val="2000"/>
              </a:lnSpc>
            </a:pPr>
            <a:r>
              <a:rPr lang="en-US" sz="2000" b="1" dirty="0" smtClean="0">
                <a:solidFill>
                  <a:srgbClr val="FFFF99"/>
                </a:solidFill>
                <a:latin typeface="Calibri" pitchFamily="34" charset="0"/>
              </a:rPr>
              <a:t>A project’s human re-source context offers many opportunities for unethical conduct by management. Examples:</a:t>
            </a:r>
            <a:endParaRPr lang="en-US" sz="2000" b="1" dirty="0">
              <a:solidFill>
                <a:srgbClr val="FFFF99"/>
              </a:solidFill>
              <a:latin typeface="Calibri" pitchFamily="34" charset="0"/>
            </a:endParaRPr>
          </a:p>
        </p:txBody>
      </p:sp>
      <p:pic>
        <p:nvPicPr>
          <p:cNvPr id="5" name="Picture 4" descr="Angry.gif"/>
          <p:cNvPicPr>
            <a:picLocks noChangeAspect="1"/>
          </p:cNvPicPr>
          <p:nvPr/>
        </p:nvPicPr>
        <p:blipFill>
          <a:blip r:embed="rId3" cstate="print"/>
          <a:stretch>
            <a:fillRect/>
          </a:stretch>
        </p:blipFill>
        <p:spPr>
          <a:xfrm>
            <a:off x="659686" y="1317204"/>
            <a:ext cx="1828310" cy="3331126"/>
          </a:xfrm>
          <a:prstGeom prst="rect">
            <a:avLst/>
          </a:prstGeom>
        </p:spPr>
      </p:pic>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Unethical Actions by Project Stakeholders</a:t>
            </a:r>
            <a:br>
              <a:rPr lang="de-DE" sz="2400" dirty="0" smtClean="0"/>
            </a:br>
            <a:r>
              <a:rPr lang="de-DE" sz="2000" dirty="0" smtClean="0"/>
              <a:t>(The Human Resources Context: Unethical Employees)</a:t>
            </a:r>
            <a:endParaRPr lang="en-US" sz="2400" dirty="0"/>
          </a:p>
        </p:txBody>
      </p:sp>
      <p:sp>
        <p:nvSpPr>
          <p:cNvPr id="3" name="Content Placeholder 2"/>
          <p:cNvSpPr>
            <a:spLocks noGrp="1"/>
          </p:cNvSpPr>
          <p:nvPr>
            <p:ph idx="1"/>
          </p:nvPr>
        </p:nvSpPr>
        <p:spPr>
          <a:xfrm>
            <a:off x="3198812" y="1134649"/>
            <a:ext cx="5792788" cy="4981575"/>
          </a:xfrm>
        </p:spPr>
        <p:txBody>
          <a:bodyPr/>
          <a:lstStyle/>
          <a:p>
            <a:pPr>
              <a:lnSpc>
                <a:spcPts val="2300"/>
              </a:lnSpc>
              <a:buClr>
                <a:srgbClr val="FFFF00"/>
              </a:buClr>
              <a:buFont typeface="Wingdings" pitchFamily="2" charset="2"/>
              <a:buChar char="§"/>
            </a:pPr>
            <a:r>
              <a:rPr lang="en-US" sz="2600" b="1" dirty="0" smtClean="0">
                <a:solidFill>
                  <a:schemeClr val="bg1"/>
                </a:solidFill>
                <a:latin typeface="Calibri" pitchFamily="34" charset="0"/>
              </a:rPr>
              <a:t>Absenteeism from Work</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Playing Politics </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Shirking Responsibilities / Free Riding</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Lacking Team Spirit / Best Efforts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Uncooperative &amp; Discourteous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Ign. Standards, Processes, Procedures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Lying and Back-Biting</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Harassing &amp; Inciting Colleagues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Stealing Colleagues’ Ideas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Withholding Important Information</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Leaking Info. to Project Adversaries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Manipulating and Intent. Misleading</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Misusing Project Resources</a:t>
            </a:r>
          </a:p>
          <a:p>
            <a:pPr>
              <a:lnSpc>
                <a:spcPts val="2300"/>
              </a:lnSpc>
              <a:buClr>
                <a:srgbClr val="FFFF00"/>
              </a:buClr>
              <a:buFont typeface="Wingdings" pitchFamily="2" charset="2"/>
              <a:buChar char="§"/>
            </a:pPr>
            <a:r>
              <a:rPr lang="en-US" sz="2600" b="1" dirty="0" smtClean="0">
                <a:solidFill>
                  <a:schemeClr val="bg1"/>
                </a:solidFill>
                <a:latin typeface="Calibri" pitchFamily="34" charset="0"/>
              </a:rPr>
              <a:t>Failing to Prevent Avoidable Losses</a:t>
            </a:r>
          </a:p>
          <a:p>
            <a:pPr>
              <a:lnSpc>
                <a:spcPts val="2300"/>
              </a:lnSpc>
              <a:buClr>
                <a:srgbClr val="FFFF00"/>
              </a:buClr>
              <a:buFont typeface="Wingdings" pitchFamily="2" charset="2"/>
              <a:buChar char="§"/>
            </a:pPr>
            <a:endParaRPr lang="en-US" sz="2600" b="1" dirty="0" smtClean="0">
              <a:solidFill>
                <a:schemeClr val="bg1"/>
              </a:solidFill>
              <a:latin typeface="Calibri" pitchFamily="34" charset="0"/>
            </a:endParaRPr>
          </a:p>
          <a:p>
            <a:pPr>
              <a:lnSpc>
                <a:spcPts val="2300"/>
              </a:lnSpc>
              <a:buClr>
                <a:srgbClr val="FFFF00"/>
              </a:buClr>
              <a:buFont typeface="Wingdings" pitchFamily="2" charset="2"/>
              <a:buChar char="§"/>
            </a:pPr>
            <a:endParaRPr lang="en-US" sz="2600" b="1" dirty="0" smtClean="0">
              <a:solidFill>
                <a:schemeClr val="bg1"/>
              </a:solidFill>
              <a:latin typeface="Calibri" pitchFamily="34" charset="0"/>
            </a:endParaRPr>
          </a:p>
          <a:p>
            <a:pPr>
              <a:lnSpc>
                <a:spcPts val="2300"/>
              </a:lnSpc>
              <a:buClr>
                <a:srgbClr val="FFFF00"/>
              </a:buClr>
              <a:buFont typeface="Wingdings" pitchFamily="2" charset="2"/>
              <a:buChar char="§"/>
            </a:pPr>
            <a:endParaRPr lang="en-US" sz="2600" b="1" dirty="0" smtClean="0">
              <a:solidFill>
                <a:schemeClr val="bg1"/>
              </a:solidFill>
              <a:latin typeface="Calibri" pitchFamily="34" charset="0"/>
            </a:endParaRPr>
          </a:p>
          <a:p>
            <a:pPr>
              <a:lnSpc>
                <a:spcPts val="2300"/>
              </a:lnSpc>
              <a:buClr>
                <a:srgbClr val="FFFF00"/>
              </a:buClr>
              <a:buFont typeface="Wingdings" pitchFamily="2" charset="2"/>
              <a:buChar char="§"/>
            </a:pPr>
            <a:endParaRPr lang="en-US" sz="2600" b="1" dirty="0" smtClean="0">
              <a:solidFill>
                <a:schemeClr val="bg1"/>
              </a:solidFill>
              <a:latin typeface="Calibri" pitchFamily="34" charset="0"/>
            </a:endParaRPr>
          </a:p>
          <a:p>
            <a:pPr>
              <a:lnSpc>
                <a:spcPts val="2300"/>
              </a:lnSpc>
              <a:buClr>
                <a:srgbClr val="FFFF00"/>
              </a:buClr>
              <a:buFont typeface="Wingdings" pitchFamily="2" charset="2"/>
              <a:buChar char="§"/>
            </a:pPr>
            <a:endParaRPr lang="en-US" sz="2600" b="1" dirty="0">
              <a:solidFill>
                <a:schemeClr val="bg1"/>
              </a:solidFill>
              <a:latin typeface="Calibri" pitchFamily="34" charset="0"/>
            </a:endParaRPr>
          </a:p>
        </p:txBody>
      </p:sp>
      <p:sp>
        <p:nvSpPr>
          <p:cNvPr id="4" name="TextBox 3"/>
          <p:cNvSpPr txBox="1"/>
          <p:nvPr/>
        </p:nvSpPr>
        <p:spPr>
          <a:xfrm>
            <a:off x="145473" y="4797465"/>
            <a:ext cx="3053340" cy="1374735"/>
          </a:xfrm>
          <a:prstGeom prst="rect">
            <a:avLst/>
          </a:prstGeom>
          <a:noFill/>
        </p:spPr>
        <p:txBody>
          <a:bodyPr wrap="square" rtlCol="0">
            <a:spAutoFit/>
          </a:bodyPr>
          <a:lstStyle/>
          <a:p>
            <a:pPr>
              <a:lnSpc>
                <a:spcPts val="2000"/>
              </a:lnSpc>
            </a:pPr>
            <a:r>
              <a:rPr lang="en-US" sz="2000" b="1" dirty="0" smtClean="0">
                <a:solidFill>
                  <a:srgbClr val="FFFF99"/>
                </a:solidFill>
                <a:latin typeface="Calibri" pitchFamily="34" charset="0"/>
              </a:rPr>
              <a:t>Project employees (e.g. team members) may ex-</a:t>
            </a:r>
            <a:r>
              <a:rPr lang="en-US" sz="2000" b="1" dirty="0" err="1" smtClean="0">
                <a:solidFill>
                  <a:srgbClr val="FFFF99"/>
                </a:solidFill>
                <a:latin typeface="Calibri" pitchFamily="34" charset="0"/>
              </a:rPr>
              <a:t>hibit</a:t>
            </a:r>
            <a:r>
              <a:rPr lang="en-US" sz="2000" b="1" dirty="0" smtClean="0">
                <a:solidFill>
                  <a:srgbClr val="FFFF99"/>
                </a:solidFill>
                <a:latin typeface="Calibri" pitchFamily="34" charset="0"/>
              </a:rPr>
              <a:t> unethical conduct against the management and the project too. </a:t>
            </a:r>
          </a:p>
        </p:txBody>
      </p:sp>
      <p:pic>
        <p:nvPicPr>
          <p:cNvPr id="5" name="Picture 4" descr="Bored.gif"/>
          <p:cNvPicPr>
            <a:picLocks noChangeAspect="1"/>
          </p:cNvPicPr>
          <p:nvPr/>
        </p:nvPicPr>
        <p:blipFill>
          <a:blip r:embed="rId3" cstate="print"/>
          <a:stretch>
            <a:fillRect/>
          </a:stretch>
        </p:blipFill>
        <p:spPr>
          <a:xfrm>
            <a:off x="194064" y="2235605"/>
            <a:ext cx="2844530" cy="2386790"/>
          </a:xfrm>
          <a:prstGeom prst="rect">
            <a:avLst/>
          </a:prstGeom>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Unethical Actions by Project Stakeholders</a:t>
            </a:r>
            <a:br>
              <a:rPr lang="de-DE" sz="2400" dirty="0" smtClean="0"/>
            </a:br>
            <a:r>
              <a:rPr lang="de-DE" sz="2000" dirty="0" smtClean="0"/>
              <a:t>(The External Context: Unethical Int. Stakeholders)</a:t>
            </a:r>
            <a:endParaRPr lang="en-US" sz="2400" dirty="0"/>
          </a:p>
        </p:txBody>
      </p:sp>
      <p:sp>
        <p:nvSpPr>
          <p:cNvPr id="3" name="Content Placeholder 2"/>
          <p:cNvSpPr>
            <a:spLocks noGrp="1"/>
          </p:cNvSpPr>
          <p:nvPr>
            <p:ph idx="1"/>
          </p:nvPr>
        </p:nvSpPr>
        <p:spPr>
          <a:xfrm>
            <a:off x="3198812" y="1134649"/>
            <a:ext cx="5792788" cy="4981575"/>
          </a:xfrm>
        </p:spPr>
        <p:txBody>
          <a:bodyPr/>
          <a:lstStyle/>
          <a:p>
            <a:pPr>
              <a:lnSpc>
                <a:spcPts val="2500"/>
              </a:lnSpc>
              <a:buClr>
                <a:srgbClr val="FFFF00"/>
              </a:buClr>
              <a:buFont typeface="Wingdings" pitchFamily="2" charset="2"/>
              <a:buChar char="§"/>
            </a:pPr>
            <a:r>
              <a:rPr lang="en-US" sz="2600" b="1" dirty="0" smtClean="0">
                <a:solidFill>
                  <a:schemeClr val="bg1"/>
                </a:solidFill>
                <a:latin typeface="Calibri" pitchFamily="34" charset="0"/>
              </a:rPr>
              <a:t>Callous, Uncaring Dismissive Attitude </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No Communication Strategy or Plan</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Consultation, Incentives (Lack, </a:t>
            </a:r>
            <a:r>
              <a:rPr lang="en-US" sz="2600" b="1" dirty="0" err="1" smtClean="0">
                <a:solidFill>
                  <a:schemeClr val="bg1"/>
                </a:solidFill>
                <a:latin typeface="Calibri" pitchFamily="34" charset="0"/>
              </a:rPr>
              <a:t>Inad</a:t>
            </a:r>
            <a:r>
              <a:rPr lang="en-US" sz="2600" b="1" dirty="0" smtClean="0">
                <a:solidFill>
                  <a:schemeClr val="bg1"/>
                </a:solidFill>
                <a:latin typeface="Calibri" pitchFamily="34" charset="0"/>
              </a:rPr>
              <a:t>.)</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Understating Project’s Neg. Impacts</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Overstating Project’s Positive Impacts</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Withholding Important Information</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Intentionally Misleading Stakeholders</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Disinterest in Stakeholder Inputs</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Ignoring Potential Hazards </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Refusal to Compensate for Losses</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Delay in Provision of Compensation </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No Jobs/Business for Stakeholders</a:t>
            </a:r>
          </a:p>
          <a:p>
            <a:pPr>
              <a:lnSpc>
                <a:spcPts val="2500"/>
              </a:lnSpc>
              <a:buClr>
                <a:srgbClr val="FFFF00"/>
              </a:buClr>
              <a:buFont typeface="Wingdings" pitchFamily="2" charset="2"/>
              <a:buChar char="§"/>
            </a:pPr>
            <a:r>
              <a:rPr lang="en-US" sz="2600" b="1" dirty="0" smtClean="0">
                <a:solidFill>
                  <a:schemeClr val="bg1"/>
                </a:solidFill>
                <a:latin typeface="Calibri" pitchFamily="34" charset="0"/>
              </a:rPr>
              <a:t>NO CSR Program</a:t>
            </a:r>
          </a:p>
        </p:txBody>
      </p:sp>
      <p:sp>
        <p:nvSpPr>
          <p:cNvPr id="4" name="TextBox 3"/>
          <p:cNvSpPr txBox="1"/>
          <p:nvPr/>
        </p:nvSpPr>
        <p:spPr>
          <a:xfrm>
            <a:off x="176645" y="4284504"/>
            <a:ext cx="3022168" cy="1887696"/>
          </a:xfrm>
          <a:prstGeom prst="rect">
            <a:avLst/>
          </a:prstGeom>
          <a:noFill/>
        </p:spPr>
        <p:txBody>
          <a:bodyPr wrap="square" rtlCol="0">
            <a:spAutoFit/>
          </a:bodyPr>
          <a:lstStyle/>
          <a:p>
            <a:pPr>
              <a:lnSpc>
                <a:spcPts val="2000"/>
              </a:lnSpc>
            </a:pPr>
            <a:r>
              <a:rPr lang="en-US" sz="2000" b="1" dirty="0" smtClean="0">
                <a:solidFill>
                  <a:srgbClr val="FFFF99"/>
                </a:solidFill>
                <a:latin typeface="Calibri" pitchFamily="34" charset="0"/>
              </a:rPr>
              <a:t>Experience shows that in-</a:t>
            </a:r>
            <a:r>
              <a:rPr lang="en-US" sz="2000" b="1" dirty="0" err="1" smtClean="0">
                <a:solidFill>
                  <a:srgbClr val="FFFF99"/>
                </a:solidFill>
                <a:latin typeface="Calibri" pitchFamily="34" charset="0"/>
              </a:rPr>
              <a:t>ternal</a:t>
            </a:r>
            <a:r>
              <a:rPr lang="en-US" sz="2000" b="1" dirty="0" smtClean="0">
                <a:solidFill>
                  <a:srgbClr val="FFFF99"/>
                </a:solidFill>
                <a:latin typeface="Calibri" pitchFamily="34" charset="0"/>
              </a:rPr>
              <a:t> stakeholders often commit many “ethical  mistakes” in their dealings with external stakeholders which proves costly for their projects with time.</a:t>
            </a:r>
          </a:p>
        </p:txBody>
      </p:sp>
      <p:pic>
        <p:nvPicPr>
          <p:cNvPr id="5" name="Picture 4" descr="Caterpillar.gif"/>
          <p:cNvPicPr>
            <a:picLocks noChangeAspect="1"/>
          </p:cNvPicPr>
          <p:nvPr/>
        </p:nvPicPr>
        <p:blipFill>
          <a:blip r:embed="rId3" cstate="print"/>
          <a:stretch>
            <a:fillRect/>
          </a:stretch>
        </p:blipFill>
        <p:spPr>
          <a:xfrm>
            <a:off x="455613" y="2302134"/>
            <a:ext cx="2095500" cy="1619250"/>
          </a:xfrm>
          <a:prstGeom prst="rect">
            <a:avLst/>
          </a:prstGeom>
        </p:spPr>
      </p:pic>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1" name="Text Box 3"/>
          <p:cNvSpPr txBox="1">
            <a:spLocks noChangeArrowheads="1"/>
          </p:cNvSpPr>
          <p:nvPr/>
        </p:nvSpPr>
        <p:spPr bwMode="auto">
          <a:xfrm>
            <a:off x="2823099" y="1144588"/>
            <a:ext cx="6122118" cy="50276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indent="-342900">
              <a:lnSpc>
                <a:spcPts val="2700"/>
              </a:lnSpc>
              <a:spcBef>
                <a:spcPct val="20000"/>
              </a:spcBef>
              <a:buClr>
                <a:srgbClr val="FFFF00"/>
              </a:buClr>
              <a:buFont typeface="Wingdings" pitchFamily="2" charset="2"/>
              <a:buChar char="§"/>
            </a:pPr>
            <a:r>
              <a:rPr lang="de-DE" sz="2600" b="1" smtClean="0">
                <a:solidFill>
                  <a:schemeClr val="bg1"/>
                </a:solidFill>
                <a:latin typeface="Calibri" pitchFamily="34" charset="0"/>
              </a:rPr>
              <a:t>Failing </a:t>
            </a:r>
            <a:r>
              <a:rPr lang="de-DE" sz="2600" b="1" dirty="0" smtClean="0">
                <a:solidFill>
                  <a:schemeClr val="bg1"/>
                </a:solidFill>
                <a:latin typeface="Calibri" pitchFamily="34" charset="0"/>
              </a:rPr>
              <a:t>to Prevent or Help Prevent Avoid-able Losses</a:t>
            </a:r>
          </a:p>
          <a:p>
            <a:pPr marL="342900" indent="-342900">
              <a:lnSpc>
                <a:spcPts val="2700"/>
              </a:lnSpc>
              <a:spcBef>
                <a:spcPct val="20000"/>
              </a:spcBef>
              <a:buClr>
                <a:srgbClr val="FFFF00"/>
              </a:buClr>
              <a:buFont typeface="Wingdings" pitchFamily="2" charset="2"/>
              <a:buChar char="§"/>
            </a:pPr>
            <a:r>
              <a:rPr lang="de-DE" sz="2600" b="1" dirty="0" smtClean="0">
                <a:solidFill>
                  <a:schemeClr val="bg1"/>
                </a:solidFill>
                <a:latin typeface="Calibri" pitchFamily="34" charset="0"/>
              </a:rPr>
              <a:t>Reneging on Assurances, Committments and Promises </a:t>
            </a:r>
          </a:p>
          <a:p>
            <a:pPr marL="342900" indent="-342900">
              <a:lnSpc>
                <a:spcPts val="2700"/>
              </a:lnSpc>
              <a:spcBef>
                <a:spcPct val="20000"/>
              </a:spcBef>
              <a:buClr>
                <a:srgbClr val="FFFF00"/>
              </a:buClr>
              <a:buFont typeface="Wingdings" pitchFamily="2" charset="2"/>
              <a:buChar char="§"/>
            </a:pPr>
            <a:r>
              <a:rPr lang="de-DE" sz="2600" b="1" dirty="0" smtClean="0">
                <a:solidFill>
                  <a:schemeClr val="bg1"/>
                </a:solidFill>
                <a:latin typeface="Calibri" pitchFamily="34" charset="0"/>
              </a:rPr>
              <a:t>Asking Immoral Favours</a:t>
            </a:r>
          </a:p>
          <a:p>
            <a:pPr marL="342900" indent="-342900">
              <a:lnSpc>
                <a:spcPts val="2700"/>
              </a:lnSpc>
              <a:spcBef>
                <a:spcPct val="20000"/>
              </a:spcBef>
              <a:buClr>
                <a:srgbClr val="FFFF00"/>
              </a:buClr>
              <a:buFont typeface="Wingdings" pitchFamily="2" charset="2"/>
              <a:buChar char="§"/>
            </a:pPr>
            <a:r>
              <a:rPr lang="de-DE" sz="2600" b="1" dirty="0" smtClean="0">
                <a:solidFill>
                  <a:schemeClr val="bg1"/>
                </a:solidFill>
                <a:latin typeface="Calibri" pitchFamily="34" charset="0"/>
              </a:rPr>
              <a:t>Seeking Unjustified Compensation</a:t>
            </a:r>
          </a:p>
          <a:p>
            <a:pPr marL="342900" indent="-342900">
              <a:lnSpc>
                <a:spcPts val="2700"/>
              </a:lnSpc>
              <a:spcBef>
                <a:spcPct val="20000"/>
              </a:spcBef>
              <a:buClr>
                <a:srgbClr val="FFFF00"/>
              </a:buClr>
              <a:buFont typeface="Wingdings" pitchFamily="2" charset="2"/>
              <a:buChar char="§"/>
            </a:pPr>
            <a:r>
              <a:rPr lang="de-DE" sz="2600" b="1" dirty="0" smtClean="0">
                <a:solidFill>
                  <a:schemeClr val="bg1"/>
                </a:solidFill>
                <a:latin typeface="Calibri" pitchFamily="34" charset="0"/>
              </a:rPr>
              <a:t>Passing Information to Proj. Adversaries (e.g. Competitors)</a:t>
            </a:r>
          </a:p>
          <a:p>
            <a:pPr marL="342900" indent="-342900">
              <a:lnSpc>
                <a:spcPts val="2700"/>
              </a:lnSpc>
              <a:spcBef>
                <a:spcPct val="20000"/>
              </a:spcBef>
              <a:buClr>
                <a:srgbClr val="FFFF00"/>
              </a:buClr>
              <a:buFont typeface="Wingdings" pitchFamily="2" charset="2"/>
              <a:buChar char="§"/>
            </a:pPr>
            <a:r>
              <a:rPr lang="de-DE" sz="2600" b="1" dirty="0" smtClean="0">
                <a:solidFill>
                  <a:schemeClr val="bg1"/>
                </a:solidFill>
                <a:latin typeface="Calibri" pitchFamily="34" charset="0"/>
              </a:rPr>
              <a:t>Unfairly Tarnishing the Project‘s Image (through Disinformation, Slander etc.)</a:t>
            </a:r>
          </a:p>
        </p:txBody>
      </p:sp>
      <p:sp>
        <p:nvSpPr>
          <p:cNvPr id="4" name="Title 13"/>
          <p:cNvSpPr txBox="1">
            <a:spLocks/>
          </p:cNvSpPr>
          <p:nvPr/>
        </p:nvSpPr>
        <p:spPr bwMode="auto">
          <a:xfrm>
            <a:off x="457200" y="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lgn="ctr">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Unethical Actions by Project Stakeholders</a:t>
            </a:r>
          </a:p>
          <a:p>
            <a:pPr lvl="0" algn="ctr">
              <a:defRPr/>
            </a:pPr>
            <a:r>
              <a:rPr lang="de-DE" sz="2000" b="1" kern="0" dirty="0" smtClean="0">
                <a:solidFill>
                  <a:srgbClr val="FF9900"/>
                </a:solidFill>
                <a:latin typeface="+mj-lt"/>
                <a:ea typeface="+mj-ea"/>
                <a:cs typeface="+mj-cs"/>
              </a:rPr>
              <a:t>(The External Context: Unethical Ext. Stakeholders)</a:t>
            </a:r>
            <a:endParaRPr kumimoji="0" lang="de-DE" b="1" i="0" u="none" strike="noStrike" kern="0" cap="none" spc="0" normalizeH="0" baseline="0" noProof="0" dirty="0" smtClean="0">
              <a:ln>
                <a:noFill/>
              </a:ln>
              <a:solidFill>
                <a:srgbClr val="FF9900"/>
              </a:solidFill>
              <a:effectLst/>
              <a:uLnTx/>
              <a:uFillTx/>
              <a:latin typeface="+mj-lt"/>
              <a:ea typeface="+mj-ea"/>
              <a:cs typeface="+mj-cs"/>
            </a:endParaRPr>
          </a:p>
        </p:txBody>
      </p:sp>
      <p:pic>
        <p:nvPicPr>
          <p:cNvPr id="5" name="Picture 4" descr="vicious.gif"/>
          <p:cNvPicPr>
            <a:picLocks noChangeAspect="1"/>
          </p:cNvPicPr>
          <p:nvPr/>
        </p:nvPicPr>
        <p:blipFill>
          <a:blip r:embed="rId3" cstate="print"/>
          <a:stretch>
            <a:fillRect/>
          </a:stretch>
        </p:blipFill>
        <p:spPr>
          <a:xfrm>
            <a:off x="455613" y="2564607"/>
            <a:ext cx="2225563" cy="1728786"/>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br>
              <a:rPr lang="de-DE" sz="2400" dirty="0" smtClean="0"/>
            </a:br>
            <a:r>
              <a:rPr lang="de-DE" sz="2000" dirty="0" smtClean="0"/>
              <a:t>(Ethics on Projects: Theory and Practice)</a:t>
            </a:r>
            <a:endParaRPr lang="en-US" sz="2400" dirty="0"/>
          </a:p>
        </p:txBody>
      </p:sp>
      <p:sp>
        <p:nvSpPr>
          <p:cNvPr id="4" name="TextBox 3"/>
          <p:cNvSpPr txBox="1"/>
          <p:nvPr/>
        </p:nvSpPr>
        <p:spPr>
          <a:xfrm>
            <a:off x="3198814" y="1133821"/>
            <a:ext cx="5820496" cy="5170646"/>
          </a:xfrm>
          <a:prstGeom prst="rect">
            <a:avLst/>
          </a:prstGeom>
          <a:noFill/>
        </p:spPr>
        <p:txBody>
          <a:bodyPr wrap="square" rtlCol="0">
            <a:spAutoFit/>
          </a:bodyPr>
          <a:lstStyle/>
          <a:p>
            <a:pPr>
              <a:lnSpc>
                <a:spcPts val="3200"/>
              </a:lnSpc>
              <a:spcAft>
                <a:spcPts val="1200"/>
              </a:spcAft>
            </a:pPr>
            <a:r>
              <a:rPr lang="de-DE" sz="3200" b="1" dirty="0" smtClean="0">
                <a:solidFill>
                  <a:schemeClr val="bg1"/>
                </a:solidFill>
                <a:latin typeface="Calibri" pitchFamily="34" charset="0"/>
              </a:rPr>
              <a:t>Upholding the principles of ethics on projects sounds splen-did in theory! </a:t>
            </a:r>
          </a:p>
          <a:p>
            <a:pPr>
              <a:lnSpc>
                <a:spcPts val="3200"/>
              </a:lnSpc>
              <a:spcAft>
                <a:spcPts val="1200"/>
              </a:spcAft>
            </a:pPr>
            <a:r>
              <a:rPr lang="de-DE" sz="3200" b="1" dirty="0" smtClean="0">
                <a:solidFill>
                  <a:schemeClr val="bg1"/>
                </a:solidFill>
                <a:latin typeface="Calibri" pitchFamily="34" charset="0"/>
              </a:rPr>
              <a:t>In practice, however, this is not so simple and if pursued uncon-ditionally can entail possibly very adverse consequential effects for (ethically behaving) project stakeholders. Hence, a case-by-case approach on responding to ethical issues if and when they arise is imperative.</a:t>
            </a:r>
          </a:p>
        </p:txBody>
      </p:sp>
      <p:grpSp>
        <p:nvGrpSpPr>
          <p:cNvPr id="10" name="Group 9"/>
          <p:cNvGrpSpPr/>
          <p:nvPr/>
        </p:nvGrpSpPr>
        <p:grpSpPr>
          <a:xfrm>
            <a:off x="255443" y="1236518"/>
            <a:ext cx="2805546" cy="2192482"/>
            <a:chOff x="207818" y="3979718"/>
            <a:chExt cx="2805546" cy="2192482"/>
          </a:xfrm>
        </p:grpSpPr>
        <p:sp>
          <p:nvSpPr>
            <p:cNvPr id="9" name="Rounded Rectangle 8"/>
            <p:cNvSpPr/>
            <p:nvPr/>
          </p:nvSpPr>
          <p:spPr>
            <a:xfrm>
              <a:off x="207818" y="3979718"/>
              <a:ext cx="2805546" cy="2192482"/>
            </a:xfrm>
            <a:prstGeom prst="roundRect">
              <a:avLst/>
            </a:prstGeom>
            <a:solidFill>
              <a:schemeClr val="accent5">
                <a:lumMod val="10000"/>
              </a:schemeClr>
            </a:solidFill>
            <a:ln w="28575">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53341" y="4177167"/>
              <a:ext cx="1787236" cy="646331"/>
            </a:xfrm>
            <a:prstGeom prst="rect">
              <a:avLst/>
            </a:prstGeom>
            <a:noFill/>
          </p:spPr>
          <p:txBody>
            <a:bodyPr wrap="square" rtlCol="0">
              <a:spAutoFit/>
            </a:bodyPr>
            <a:lstStyle/>
            <a:p>
              <a:pPr algn="ctr"/>
              <a:r>
                <a:rPr lang="en-US" sz="3600" b="1" dirty="0" smtClean="0">
                  <a:solidFill>
                    <a:schemeClr val="bg1"/>
                  </a:solidFill>
                  <a:latin typeface="Calibri" pitchFamily="34" charset="0"/>
                </a:rPr>
                <a:t>PURIST</a:t>
              </a:r>
              <a:endParaRPr lang="en-US" sz="3600" b="1" dirty="0">
                <a:solidFill>
                  <a:schemeClr val="bg1"/>
                </a:solidFill>
                <a:latin typeface="Calibri" pitchFamily="34" charset="0"/>
              </a:endParaRPr>
            </a:p>
          </p:txBody>
        </p:sp>
        <p:sp>
          <p:nvSpPr>
            <p:cNvPr id="7" name="TextBox 6"/>
            <p:cNvSpPr txBox="1"/>
            <p:nvPr/>
          </p:nvSpPr>
          <p:spPr>
            <a:xfrm>
              <a:off x="280555" y="5339899"/>
              <a:ext cx="2732809" cy="646331"/>
            </a:xfrm>
            <a:prstGeom prst="rect">
              <a:avLst/>
            </a:prstGeom>
            <a:noFill/>
          </p:spPr>
          <p:txBody>
            <a:bodyPr wrap="square" rtlCol="0">
              <a:spAutoFit/>
            </a:bodyPr>
            <a:lstStyle/>
            <a:p>
              <a:pPr algn="ctr"/>
              <a:r>
                <a:rPr lang="en-US" sz="3600" b="1" dirty="0" smtClean="0">
                  <a:solidFill>
                    <a:schemeClr val="bg1"/>
                  </a:solidFill>
                  <a:latin typeface="Calibri" pitchFamily="34" charset="0"/>
                </a:rPr>
                <a:t>PRAGMATIST</a:t>
              </a:r>
              <a:endParaRPr lang="en-US" sz="3600" b="1" dirty="0">
                <a:solidFill>
                  <a:schemeClr val="bg1"/>
                </a:solidFill>
                <a:latin typeface="Calibri" pitchFamily="34" charset="0"/>
              </a:endParaRPr>
            </a:p>
          </p:txBody>
        </p:sp>
        <p:sp>
          <p:nvSpPr>
            <p:cNvPr id="8" name="TextBox 7"/>
            <p:cNvSpPr txBox="1"/>
            <p:nvPr/>
          </p:nvSpPr>
          <p:spPr>
            <a:xfrm>
              <a:off x="753341" y="4789311"/>
              <a:ext cx="1787236" cy="584775"/>
            </a:xfrm>
            <a:prstGeom prst="rect">
              <a:avLst/>
            </a:prstGeom>
            <a:noFill/>
          </p:spPr>
          <p:txBody>
            <a:bodyPr wrap="square" rtlCol="0">
              <a:spAutoFit/>
            </a:bodyPr>
            <a:lstStyle/>
            <a:p>
              <a:pPr algn="ctr"/>
              <a:r>
                <a:rPr lang="en-US" sz="3200" b="1" dirty="0" smtClean="0">
                  <a:solidFill>
                    <a:schemeClr val="bg1"/>
                  </a:solidFill>
                  <a:latin typeface="Bradley Hand ITC" pitchFamily="66" charset="0"/>
                </a:rPr>
                <a:t>versus</a:t>
              </a:r>
              <a:endParaRPr lang="en-US" sz="3200" b="1" dirty="0">
                <a:solidFill>
                  <a:schemeClr val="bg1"/>
                </a:solidFill>
                <a:latin typeface="Bradley Hand ITC" pitchFamily="66" charset="0"/>
              </a:endParaRPr>
            </a:p>
          </p:txBody>
        </p:sp>
      </p:grpSp>
      <p:pic>
        <p:nvPicPr>
          <p:cNvPr id="11" name="Picture 10" descr="question.gif"/>
          <p:cNvPicPr>
            <a:picLocks noChangeAspect="1"/>
          </p:cNvPicPr>
          <p:nvPr/>
        </p:nvPicPr>
        <p:blipFill>
          <a:blip r:embed="rId3" cstate="print"/>
          <a:stretch>
            <a:fillRect/>
          </a:stretch>
        </p:blipFill>
        <p:spPr>
          <a:xfrm>
            <a:off x="1038225" y="4017373"/>
            <a:ext cx="1238250" cy="1238250"/>
          </a:xfrm>
          <a:prstGeom prst="rect">
            <a:avLst/>
          </a:prstGeom>
        </p:spPr>
      </p:pic>
      <p:sp>
        <p:nvSpPr>
          <p:cNvPr id="13" name="TextBox 12"/>
          <p:cNvSpPr txBox="1"/>
          <p:nvPr/>
        </p:nvSpPr>
        <p:spPr>
          <a:xfrm>
            <a:off x="285750" y="5353050"/>
            <a:ext cx="2743200" cy="400110"/>
          </a:xfrm>
          <a:prstGeom prst="rect">
            <a:avLst/>
          </a:prstGeom>
          <a:noFill/>
        </p:spPr>
        <p:txBody>
          <a:bodyPr wrap="square" rtlCol="0">
            <a:spAutoFit/>
          </a:bodyPr>
          <a:lstStyle/>
          <a:p>
            <a:pPr algn="ctr"/>
            <a:r>
              <a:rPr lang="en-US" sz="2000" b="1" dirty="0" smtClean="0">
                <a:solidFill>
                  <a:srgbClr val="FFFF00"/>
                </a:solidFill>
                <a:latin typeface="Calibri" pitchFamily="34" charset="0"/>
              </a:rPr>
              <a:t>See Speaker’s Notes</a:t>
            </a:r>
            <a:endParaRPr lang="en-US" sz="2000" b="1" dirty="0">
              <a:solidFill>
                <a:srgbClr val="FFFF00"/>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br>
              <a:rPr lang="de-DE" sz="2400" dirty="0" smtClean="0"/>
            </a:br>
            <a:r>
              <a:rPr lang="de-DE" sz="2000" dirty="0" smtClean="0"/>
              <a:t>(Lack of Ethics in Project Conception)</a:t>
            </a:r>
            <a:endParaRPr lang="en-US" sz="2400" dirty="0"/>
          </a:p>
        </p:txBody>
      </p:sp>
      <p:sp>
        <p:nvSpPr>
          <p:cNvPr id="4" name="TextBox 3"/>
          <p:cNvSpPr txBox="1"/>
          <p:nvPr/>
        </p:nvSpPr>
        <p:spPr>
          <a:xfrm>
            <a:off x="3198813" y="1133821"/>
            <a:ext cx="5664632" cy="4985980"/>
          </a:xfrm>
          <a:prstGeom prst="rect">
            <a:avLst/>
          </a:prstGeom>
          <a:noFill/>
        </p:spPr>
        <p:txBody>
          <a:bodyPr wrap="square" rtlCol="0">
            <a:spAutoFit/>
          </a:bodyPr>
          <a:lstStyle/>
          <a:p>
            <a:pPr>
              <a:spcAft>
                <a:spcPts val="1200"/>
              </a:spcAft>
            </a:pPr>
            <a:r>
              <a:rPr lang="de-DE" sz="2800" b="1" dirty="0" smtClean="0">
                <a:solidFill>
                  <a:schemeClr val="bg1"/>
                </a:solidFill>
                <a:latin typeface="Calibri" pitchFamily="34" charset="0"/>
              </a:rPr>
              <a:t>Mining companies are often accused of transgressing ethical &amp; legal boun-daries in their projects and opera-tions, esp. in developing countries. </a:t>
            </a:r>
          </a:p>
          <a:p>
            <a:pPr>
              <a:spcAft>
                <a:spcPts val="1200"/>
              </a:spcAft>
            </a:pPr>
            <a:r>
              <a:rPr lang="de-DE" sz="2800" b="1" dirty="0" smtClean="0">
                <a:solidFill>
                  <a:schemeClr val="bg1"/>
                </a:solidFill>
                <a:latin typeface="Calibri" pitchFamily="34" charset="0"/>
              </a:rPr>
              <a:t>The VEDANTA company‘s proposed bauxite mine project in India‘s Orissa State is an excellent case in point demonstrating how a corporation‘s insatiable greed for profit eclipses any concern for the well-being of the most affected stakeholders. </a:t>
            </a:r>
            <a:endParaRPr lang="en-US" sz="2800" b="1" dirty="0">
              <a:solidFill>
                <a:schemeClr val="bg1"/>
              </a:solidFill>
              <a:latin typeface="Calibri" pitchFamily="34" charset="0"/>
            </a:endParaRPr>
          </a:p>
        </p:txBody>
      </p:sp>
      <p:sp>
        <p:nvSpPr>
          <p:cNvPr id="5" name="TextBox 4"/>
          <p:cNvSpPr txBox="1"/>
          <p:nvPr/>
        </p:nvSpPr>
        <p:spPr>
          <a:xfrm>
            <a:off x="312738" y="4292237"/>
            <a:ext cx="2743200" cy="523220"/>
          </a:xfrm>
          <a:prstGeom prst="rect">
            <a:avLst/>
          </a:prstGeom>
          <a:noFill/>
        </p:spPr>
        <p:txBody>
          <a:bodyPr wrap="square" rtlCol="0">
            <a:spAutoFit/>
          </a:bodyPr>
          <a:lstStyle/>
          <a:p>
            <a:pPr algn="ctr"/>
            <a:r>
              <a:rPr lang="en-US" sz="2800" b="1" dirty="0" smtClean="0">
                <a:solidFill>
                  <a:schemeClr val="bg1"/>
                </a:solidFill>
                <a:latin typeface="Calibri" pitchFamily="34" charset="0"/>
              </a:rPr>
              <a:t>Watch Video </a:t>
            </a:r>
            <a:endParaRPr lang="en-US" sz="2800" b="1" dirty="0">
              <a:solidFill>
                <a:schemeClr val="bg1"/>
              </a:solidFill>
              <a:latin typeface="Calibri" pitchFamily="34" charset="0"/>
            </a:endParaRPr>
          </a:p>
        </p:txBody>
      </p:sp>
      <p:sp>
        <p:nvSpPr>
          <p:cNvPr id="6" name="TextBox 5"/>
          <p:cNvSpPr txBox="1"/>
          <p:nvPr/>
        </p:nvSpPr>
        <p:spPr>
          <a:xfrm>
            <a:off x="315596" y="1425212"/>
            <a:ext cx="2743200" cy="830997"/>
          </a:xfrm>
          <a:prstGeom prst="rect">
            <a:avLst/>
          </a:prstGeom>
          <a:noFill/>
        </p:spPr>
        <p:txBody>
          <a:bodyPr wrap="square" rtlCol="0">
            <a:spAutoFit/>
          </a:bodyPr>
          <a:lstStyle/>
          <a:p>
            <a:pPr algn="ctr"/>
            <a:r>
              <a:rPr lang="en-US" sz="1600" b="1" dirty="0" smtClean="0">
                <a:solidFill>
                  <a:schemeClr val="bg1"/>
                </a:solidFill>
                <a:latin typeface="Calibri" pitchFamily="34" charset="0"/>
              </a:rPr>
              <a:t>“Mine” – Story of a Sacred Mountain, narrated by British actress Joanna Lumley</a:t>
            </a:r>
            <a:endParaRPr lang="en-US" sz="1600" b="1" dirty="0">
              <a:solidFill>
                <a:schemeClr val="bg1"/>
              </a:solidFill>
              <a:latin typeface="Calibri" pitchFamily="34" charset="0"/>
            </a:endParaRPr>
          </a:p>
        </p:txBody>
      </p:sp>
      <p:pic>
        <p:nvPicPr>
          <p:cNvPr id="841729" name="Picture 1"/>
          <p:cNvPicPr>
            <a:picLocks noChangeAspect="1" noChangeArrowheads="1"/>
          </p:cNvPicPr>
          <p:nvPr/>
        </p:nvPicPr>
        <p:blipFill>
          <a:blip r:embed="rId3" cstate="print"/>
          <a:srcRect/>
          <a:stretch>
            <a:fillRect/>
          </a:stretch>
        </p:blipFill>
        <p:spPr bwMode="auto">
          <a:xfrm>
            <a:off x="247017" y="2362200"/>
            <a:ext cx="2880359" cy="1800224"/>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br>
              <a:rPr lang="de-DE" sz="2400" dirty="0" smtClean="0"/>
            </a:br>
            <a:r>
              <a:rPr lang="de-DE" sz="2000" dirty="0" smtClean="0"/>
              <a:t>(Lack of Ethics in Project Execution)</a:t>
            </a:r>
            <a:endParaRPr lang="en-US" sz="2400" dirty="0"/>
          </a:p>
        </p:txBody>
      </p:sp>
      <p:sp>
        <p:nvSpPr>
          <p:cNvPr id="4" name="TextBox 3"/>
          <p:cNvSpPr txBox="1"/>
          <p:nvPr/>
        </p:nvSpPr>
        <p:spPr>
          <a:xfrm>
            <a:off x="3198813" y="1133821"/>
            <a:ext cx="5768542" cy="5170646"/>
          </a:xfrm>
          <a:prstGeom prst="rect">
            <a:avLst/>
          </a:prstGeom>
          <a:noFill/>
        </p:spPr>
        <p:txBody>
          <a:bodyPr wrap="square" rtlCol="0">
            <a:spAutoFit/>
          </a:bodyPr>
          <a:lstStyle/>
          <a:p>
            <a:pPr>
              <a:lnSpc>
                <a:spcPts val="3200"/>
              </a:lnSpc>
              <a:spcAft>
                <a:spcPts val="1200"/>
              </a:spcAft>
            </a:pPr>
            <a:r>
              <a:rPr lang="de-DE" sz="2800" b="1" dirty="0" smtClean="0">
                <a:solidFill>
                  <a:schemeClr val="bg1"/>
                </a:solidFill>
                <a:latin typeface="Calibri" pitchFamily="34" charset="0"/>
              </a:rPr>
              <a:t>The Beijing Olympic Games 2008 was a splendidly organized project event which brought China considerable global attention and praise.</a:t>
            </a:r>
          </a:p>
          <a:p>
            <a:pPr>
              <a:lnSpc>
                <a:spcPts val="3200"/>
              </a:lnSpc>
              <a:spcAft>
                <a:spcPts val="1200"/>
              </a:spcAft>
            </a:pPr>
            <a:r>
              <a:rPr lang="de-DE" sz="2800" b="1" dirty="0" smtClean="0">
                <a:solidFill>
                  <a:schemeClr val="bg1"/>
                </a:solidFill>
                <a:latin typeface="Calibri" pitchFamily="34" charset="0"/>
              </a:rPr>
              <a:t>From an ethical perspective the Games did have a rather ugly side to it which did not attract the level of attention in the global media which it really deserved – the violent ejection of scores of inhabitants of poor sections of Beijing and demolition of their „unsightly“ dwellings. </a:t>
            </a:r>
            <a:endParaRPr lang="en-US" sz="2800" b="1" dirty="0">
              <a:solidFill>
                <a:schemeClr val="bg1"/>
              </a:solidFill>
              <a:latin typeface="Calibri" pitchFamily="34" charset="0"/>
            </a:endParaRPr>
          </a:p>
        </p:txBody>
      </p:sp>
      <p:pic>
        <p:nvPicPr>
          <p:cNvPr id="6" name="Picture 5" descr="2008-olympics-opening-ceremony-will-you-bother-watching-it.jpg"/>
          <p:cNvPicPr>
            <a:picLocks noChangeAspect="1"/>
          </p:cNvPicPr>
          <p:nvPr/>
        </p:nvPicPr>
        <p:blipFill>
          <a:blip r:embed="rId3" cstate="print"/>
          <a:stretch>
            <a:fillRect/>
          </a:stretch>
        </p:blipFill>
        <p:spPr>
          <a:xfrm>
            <a:off x="455613" y="1264920"/>
            <a:ext cx="2743200" cy="1887876"/>
          </a:xfrm>
          <a:prstGeom prst="rect">
            <a:avLst/>
          </a:prstGeom>
        </p:spPr>
      </p:pic>
      <p:pic>
        <p:nvPicPr>
          <p:cNvPr id="7" name="Picture 6" descr="beijing closing ceremony17.jpg"/>
          <p:cNvPicPr>
            <a:picLocks noChangeAspect="1"/>
          </p:cNvPicPr>
          <p:nvPr/>
        </p:nvPicPr>
        <p:blipFill>
          <a:blip r:embed="rId4" cstate="print"/>
          <a:stretch>
            <a:fillRect/>
          </a:stretch>
        </p:blipFill>
        <p:spPr>
          <a:xfrm>
            <a:off x="455613" y="4324350"/>
            <a:ext cx="2752872" cy="1796249"/>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br>
              <a:rPr lang="de-DE" sz="2400" dirty="0" smtClean="0"/>
            </a:br>
            <a:r>
              <a:rPr lang="de-DE" sz="2000" dirty="0" smtClean="0"/>
              <a:t>(Lack of Ethics in Project Execution)</a:t>
            </a:r>
            <a:endParaRPr lang="en-US" sz="2400" dirty="0"/>
          </a:p>
        </p:txBody>
      </p:sp>
      <p:pic>
        <p:nvPicPr>
          <p:cNvPr id="52226" name="Picture 2">
            <a:hlinkClick r:id="rId3" tooltip="Click to View the Report"/>
          </p:cNvPr>
          <p:cNvPicPr>
            <a:picLocks noChangeAspect="1" noChangeArrowheads="1"/>
          </p:cNvPicPr>
          <p:nvPr/>
        </p:nvPicPr>
        <p:blipFill>
          <a:blip r:embed="rId4" cstate="print"/>
          <a:srcRect l="20387" t="13492" r="19494" b="7540"/>
          <a:stretch>
            <a:fillRect/>
          </a:stretch>
        </p:blipFill>
        <p:spPr bwMode="auto">
          <a:xfrm>
            <a:off x="144124" y="1271664"/>
            <a:ext cx="4877233" cy="4804798"/>
          </a:xfrm>
          <a:prstGeom prst="rect">
            <a:avLst/>
          </a:prstGeom>
          <a:noFill/>
          <a:ln w="9525">
            <a:noFill/>
            <a:miter lim="800000"/>
            <a:headEnd/>
            <a:tailEnd/>
          </a:ln>
          <a:effectLst/>
        </p:spPr>
      </p:pic>
      <p:sp>
        <p:nvSpPr>
          <p:cNvPr id="4" name="TextBox 3"/>
          <p:cNvSpPr txBox="1"/>
          <p:nvPr/>
        </p:nvSpPr>
        <p:spPr>
          <a:xfrm>
            <a:off x="5129911" y="1134273"/>
            <a:ext cx="3868615" cy="5074851"/>
          </a:xfrm>
          <a:prstGeom prst="rect">
            <a:avLst/>
          </a:prstGeom>
          <a:noFill/>
        </p:spPr>
        <p:txBody>
          <a:bodyPr wrap="square" rtlCol="0">
            <a:spAutoFit/>
          </a:bodyPr>
          <a:lstStyle/>
          <a:p>
            <a:pPr>
              <a:lnSpc>
                <a:spcPts val="2700"/>
              </a:lnSpc>
              <a:spcAft>
                <a:spcPts val="1200"/>
              </a:spcAft>
            </a:pPr>
            <a:r>
              <a:rPr lang="de-DE" sz="2000" b="1" dirty="0" smtClean="0">
                <a:solidFill>
                  <a:schemeClr val="bg1"/>
                </a:solidFill>
                <a:latin typeface="Calibri" pitchFamily="34" charset="0"/>
              </a:rPr>
              <a:t>In its insightful 71-page study </a:t>
            </a:r>
            <a:r>
              <a:rPr lang="de-DE" sz="2000" b="1" i="1" dirty="0" smtClean="0">
                <a:solidFill>
                  <a:schemeClr val="bg1"/>
                </a:solidFill>
                <a:latin typeface="Calibri" pitchFamily="34" charset="0"/>
              </a:rPr>
              <a:t>Building Towers, Cheating Workers</a:t>
            </a:r>
            <a:r>
              <a:rPr lang="de-DE" sz="2000" b="1" dirty="0" smtClean="0">
                <a:solidFill>
                  <a:schemeClr val="bg1"/>
                </a:solidFill>
                <a:latin typeface="Calibri" pitchFamily="34" charset="0"/>
              </a:rPr>
              <a:t> the US-based NGO Human Rights Watch has documented numerous cases of maltreatment of project construction workers in the United Arab Emirates.  </a:t>
            </a:r>
          </a:p>
          <a:p>
            <a:pPr>
              <a:lnSpc>
                <a:spcPts val="2700"/>
              </a:lnSpc>
            </a:pPr>
            <a:r>
              <a:rPr lang="de-DE" sz="2000" b="1" dirty="0" smtClean="0">
                <a:solidFill>
                  <a:schemeClr val="bg1"/>
                </a:solidFill>
                <a:latin typeface="Calibri" pitchFamily="34" charset="0"/>
              </a:rPr>
              <a:t>The exploitation and suffering ex-perienced by project construction workers in the UAE has also been independently investigated and substantiated by other organiza-tions, including the media, and by many concerned observers.  </a:t>
            </a:r>
            <a:endParaRPr lang="en-US" sz="20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Managing and Engaging Project Stakeholders</a:t>
            </a:r>
            <a:br>
              <a:rPr lang="de-DE" sz="2400" dirty="0" smtClean="0"/>
            </a:br>
            <a:r>
              <a:rPr lang="de-DE" sz="2000" dirty="0" smtClean="0"/>
              <a:t>(Watch the Video)</a:t>
            </a:r>
            <a:endParaRPr lang="en-US" sz="2400" dirty="0"/>
          </a:p>
        </p:txBody>
      </p:sp>
      <p:pic>
        <p:nvPicPr>
          <p:cNvPr id="2050" name="Picture 2" descr="http://www.the100percentproject.com.au/Resources/Pictures/video_icon.jpg"/>
          <p:cNvPicPr>
            <a:picLocks noChangeAspect="1" noChangeArrowheads="1"/>
          </p:cNvPicPr>
          <p:nvPr/>
        </p:nvPicPr>
        <p:blipFill>
          <a:blip r:embed="rId3" cstate="print"/>
          <a:srcRect/>
          <a:stretch>
            <a:fillRect/>
          </a:stretch>
        </p:blipFill>
        <p:spPr bwMode="auto">
          <a:xfrm>
            <a:off x="1954213" y="1857375"/>
            <a:ext cx="5238750" cy="3143250"/>
          </a:xfrm>
          <a:prstGeom prst="rect">
            <a:avLst/>
          </a:prstGeom>
          <a:noFill/>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9870</TotalTime>
  <Words>2761</Words>
  <Application>Microsoft Office PowerPoint</Application>
  <PresentationFormat>On-screen Show (4:3)</PresentationFormat>
  <Paragraphs>294</Paragraphs>
  <Slides>19</Slides>
  <Notes>14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MyTemplate</vt:lpstr>
      <vt:lpstr>Slide 1</vt:lpstr>
      <vt:lpstr>Managing and Engaging Project Stakeholders (A Cross-Disciplinary Subject Perspective)</vt:lpstr>
      <vt:lpstr>Ethics and  Project Stakeholder Management</vt:lpstr>
      <vt:lpstr>Definition of Ethics</vt:lpstr>
      <vt:lpstr>Selected Application Fields of Ethics</vt:lpstr>
      <vt:lpstr>Forces Which Influence Stakeholder Ethics</vt:lpstr>
      <vt:lpstr>Slide 7</vt:lpstr>
      <vt:lpstr>Stakeholder Ethics-Law Relationship Matrix</vt:lpstr>
      <vt:lpstr>Unethical Actions by Project Stakeholders</vt:lpstr>
      <vt:lpstr>Unethical Actions by Stakeholders (By Int. Stakeholders to the Disadvantage of all Others)</vt:lpstr>
      <vt:lpstr>Unethical Actions by Project Stakeholders (The Human Resources Context: Unethical Mgmt.)</vt:lpstr>
      <vt:lpstr>Unethical Actions by Project Stakeholders (The Human Resources Context: Unethical Employees)</vt:lpstr>
      <vt:lpstr>Unethical Actions by Project Stakeholders (The External Context: Unethical Int. Stakeholders)</vt:lpstr>
      <vt:lpstr>Slide 14</vt:lpstr>
      <vt:lpstr>Managing and Engaging Project Stakeholders (Ethics on Projects: Theory and Practice)</vt:lpstr>
      <vt:lpstr>Managing and Engaging Project Stakeholders (Lack of Ethics in Project Conception)</vt:lpstr>
      <vt:lpstr>Managing and Engaging Project Stakeholders (Lack of Ethics in Project Execution)</vt:lpstr>
      <vt:lpstr>Managing and Engaging Project Stakeholders (Lack of Ethics in Project Execution)</vt:lpstr>
      <vt:lpstr>Managing and Engaging Project Stakeholders (Watch the Video)</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4074</cp:revision>
  <dcterms:created xsi:type="dcterms:W3CDTF">2005-03-14T10:32:02Z</dcterms:created>
  <dcterms:modified xsi:type="dcterms:W3CDTF">2013-01-03T14:39:05Z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