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41"/>
  </p:notesMasterIdLst>
  <p:handoutMasterIdLst>
    <p:handoutMasterId r:id="rId42"/>
  </p:handoutMasterIdLst>
  <p:sldIdLst>
    <p:sldId id="1340" r:id="rId2"/>
    <p:sldId id="1323" r:id="rId3"/>
    <p:sldId id="998" r:id="rId4"/>
    <p:sldId id="1272" r:id="rId5"/>
    <p:sldId id="1343" r:id="rId6"/>
    <p:sldId id="1324" r:id="rId7"/>
    <p:sldId id="1341" r:id="rId8"/>
    <p:sldId id="1258" r:id="rId9"/>
    <p:sldId id="1270" r:id="rId10"/>
    <p:sldId id="1298" r:id="rId11"/>
    <p:sldId id="1300" r:id="rId12"/>
    <p:sldId id="1299" r:id="rId13"/>
    <p:sldId id="1301" r:id="rId14"/>
    <p:sldId id="1285" r:id="rId15"/>
    <p:sldId id="1344" r:id="rId16"/>
    <p:sldId id="1345" r:id="rId17"/>
    <p:sldId id="1346" r:id="rId18"/>
    <p:sldId id="1274" r:id="rId19"/>
    <p:sldId id="1282" r:id="rId20"/>
    <p:sldId id="1209" r:id="rId21"/>
    <p:sldId id="1185" r:id="rId22"/>
    <p:sldId id="1207" r:id="rId23"/>
    <p:sldId id="1315" r:id="rId24"/>
    <p:sldId id="1189" r:id="rId25"/>
    <p:sldId id="1186" r:id="rId26"/>
    <p:sldId id="1190" r:id="rId27"/>
    <p:sldId id="1191" r:id="rId28"/>
    <p:sldId id="1193" r:id="rId29"/>
    <p:sldId id="1001" r:id="rId30"/>
    <p:sldId id="1293" r:id="rId31"/>
    <p:sldId id="1275" r:id="rId32"/>
    <p:sldId id="1347" r:id="rId33"/>
    <p:sldId id="1348" r:id="rId34"/>
    <p:sldId id="1278" r:id="rId35"/>
    <p:sldId id="1349" r:id="rId36"/>
    <p:sldId id="1276" r:id="rId37"/>
    <p:sldId id="1351" r:id="rId38"/>
    <p:sldId id="1277" r:id="rId39"/>
    <p:sldId id="1352" r:id="rId40"/>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8824" autoAdjust="0"/>
  </p:normalViewPr>
  <p:slideViewPr>
    <p:cSldViewPr snapToGrid="0" showGuides="1">
      <p:cViewPr varScale="1">
        <p:scale>
          <a:sx n="100" d="100"/>
          <a:sy n="100" d="100"/>
        </p:scale>
        <p:origin x="-1332" y="-102"/>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308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a:t>
            </a:r>
            <a:r>
              <a:rPr lang="en-US" b="1" baseline="0" dirty="0" smtClean="0"/>
              <a:t> </a:t>
            </a:r>
            <a:r>
              <a:rPr lang="en-US" b="1" i="1" baseline="0" dirty="0" smtClean="0"/>
              <a:t>Project Stakeholder Management – A Cross-Disciplinary Subject Perspective</a:t>
            </a:r>
            <a:endParaRPr lang="en-US" b="1" i="1" dirty="0" smtClean="0"/>
          </a:p>
          <a:p>
            <a:endParaRPr lang="en-US" b="1" dirty="0" smtClean="0"/>
          </a:p>
          <a:p>
            <a:r>
              <a:rPr lang="en-US" b="1" dirty="0" smtClean="0"/>
              <a:t>Information Systems:</a:t>
            </a:r>
            <a:r>
              <a:rPr lang="en-US" dirty="0" smtClean="0"/>
              <a:t> Data Mining, Software Applications, PMIS etc.</a:t>
            </a:r>
          </a:p>
          <a:p>
            <a:r>
              <a:rPr lang="en-US" b="1" dirty="0" smtClean="0"/>
              <a:t>International Relations: </a:t>
            </a:r>
            <a:r>
              <a:rPr lang="en-US" b="0" dirty="0" smtClean="0"/>
              <a:t>Projects with trans-boundary</a:t>
            </a:r>
            <a:r>
              <a:rPr lang="en-US" b="0" baseline="0" dirty="0" smtClean="0"/>
              <a:t> ramifications, transnational disputes over projects and their causes and remedies. </a:t>
            </a:r>
            <a:endParaRPr lang="en-US" b="0" dirty="0" smtClean="0"/>
          </a:p>
          <a:p>
            <a:r>
              <a:rPr lang="en-US" b="1" dirty="0" smtClean="0"/>
              <a:t>Law: </a:t>
            </a:r>
            <a:r>
              <a:rPr lang="en-US" dirty="0" smtClean="0"/>
              <a:t>Competition,</a:t>
            </a:r>
            <a:r>
              <a:rPr lang="en-US" baseline="0" dirty="0" smtClean="0"/>
              <a:t> Compensation, Conservation (e.g.: Archeological, Old Buildings, Endangered Species), Construction, Contracts, Environment, Labor Laws (e.g.: Safety, Compensation), Land Acquisition, Corporate Merger &amp; Acquisition, Competition, Privacy, Procurement, Import-Export, Product Liability.</a:t>
            </a:r>
            <a:endParaRPr lang="en-US" dirty="0" smtClean="0"/>
          </a:p>
          <a:p>
            <a:r>
              <a:rPr lang="en-US" b="1" dirty="0" smtClean="0"/>
              <a:t>Planning: </a:t>
            </a:r>
            <a:r>
              <a:rPr lang="en-US" dirty="0" smtClean="0"/>
              <a:t>Environmental, Regional, Urban etc. </a:t>
            </a:r>
          </a:p>
          <a:p>
            <a:r>
              <a:rPr lang="en-US" b="1" dirty="0" smtClean="0"/>
              <a:t>Psychology:</a:t>
            </a:r>
            <a:r>
              <a:rPr lang="en-US" dirty="0" smtClean="0"/>
              <a:t> Applied, </a:t>
            </a:r>
            <a:r>
              <a:rPr lang="en-US" dirty="0" err="1" smtClean="0"/>
              <a:t>Behavioural</a:t>
            </a:r>
            <a:r>
              <a:rPr lang="en-US" dirty="0" smtClean="0"/>
              <a:t>, Group, Organizational</a:t>
            </a:r>
            <a:r>
              <a:rPr lang="en-US" baseline="0" dirty="0" smtClean="0"/>
              <a:t> etc.</a:t>
            </a:r>
          </a:p>
          <a:p>
            <a:r>
              <a:rPr lang="en-US" b="1" baseline="0" dirty="0" smtClean="0"/>
              <a:t>Research Methodology:</a:t>
            </a:r>
            <a:r>
              <a:rPr lang="en-US" baseline="0" dirty="0" smtClean="0"/>
              <a:t> Stakeholder Surveying Tools, Descriptive and Inferential Data Analysis Methods</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a:t>
            </a:r>
            <a:r>
              <a:rPr lang="en-US" dirty="0" err="1" smtClean="0"/>
              <a:t>Hofstede’s</a:t>
            </a:r>
            <a:r>
              <a:rPr lang="en-US" baseline="0" dirty="0" smtClean="0"/>
              <a:t> research findings are general in nature.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8</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ctr" defTabSz="914400" rtl="0" eaLnBrk="1" fontAlgn="base" latinLnBrk="0" hangingPunct="1">
              <a:lnSpc>
                <a:spcPct val="100000"/>
              </a:lnSpc>
              <a:spcBef>
                <a:spcPct val="30000"/>
              </a:spcBef>
              <a:spcAft>
                <a:spcPct val="0"/>
              </a:spcAft>
              <a:buClrTx/>
              <a:buSzTx/>
              <a:buFontTx/>
              <a:buNone/>
              <a:tabLst/>
              <a:defRPr/>
            </a:pPr>
            <a:r>
              <a:rPr lang="en-US" b="1" dirty="0" smtClean="0"/>
              <a:t>Slide: </a:t>
            </a:r>
            <a:r>
              <a:rPr lang="en-US" b="1" i="1" dirty="0" smtClean="0"/>
              <a:t>Project</a:t>
            </a:r>
            <a:r>
              <a:rPr lang="en-US" b="1" i="1" baseline="0" dirty="0" smtClean="0"/>
              <a:t> Stakeholder Management – Cultural Influences Affecting Projects.  Information &amp; Communication</a:t>
            </a:r>
          </a:p>
          <a:p>
            <a:pPr marL="0" marR="0" indent="0" algn="ctr" defTabSz="914400" rtl="0" eaLnBrk="1" fontAlgn="base" latinLnBrk="0" hangingPunct="1">
              <a:lnSpc>
                <a:spcPct val="100000"/>
              </a:lnSpc>
              <a:spcBef>
                <a:spcPct val="30000"/>
              </a:spcBef>
              <a:spcAft>
                <a:spcPct val="0"/>
              </a:spcAft>
              <a:buClrTx/>
              <a:buSzTx/>
              <a:buFontTx/>
              <a:buNone/>
              <a:tabLst/>
              <a:defRPr/>
            </a:pPr>
            <a:endParaRPr lang="en-US" b="1" i="1" baseline="0" dirty="0" smtClean="0"/>
          </a:p>
          <a:p>
            <a:r>
              <a:rPr lang="en-US" b="1" u="none" baseline="0" dirty="0" smtClean="0"/>
              <a:t>Language</a:t>
            </a:r>
            <a:r>
              <a:rPr lang="en-US" baseline="0" dirty="0" smtClean="0"/>
              <a:t>: Different languages, e.g. English, Chinese, Arabic, Spanish, Russian and Turkish may be spoken on a project, particularly on large construction and civil engineering projects across the globe and to a lesser extent on outsourced projects. The project language may be the second or third language spoken by a stakeholder and consequently severe linguistic hurdles may arise to inter-stakeholder communication, also from the inconsistent use of expressions and vocabulary which exist within one language group, for e.g., US English, British English, Indian English (in US English the word rubber means condom, in Britain it means eraser. Ground floor in Britain means first floor in the US. Most interesting is the use of the term “rooting for” which in the US means supporting while in Australia it has a very vulgar connotation). </a:t>
            </a:r>
          </a:p>
          <a:p>
            <a:r>
              <a:rPr lang="en-US" b="1" baseline="0" dirty="0" smtClean="0"/>
              <a:t>Body Language:</a:t>
            </a:r>
            <a:r>
              <a:rPr lang="en-US" baseline="0" dirty="0" smtClean="0"/>
              <a:t> Books have been written on this intricate subject! According to research by </a:t>
            </a:r>
            <a:r>
              <a:rPr lang="en-US" baseline="0" dirty="0" err="1" smtClean="0"/>
              <a:t>Mehrarabian</a:t>
            </a:r>
            <a:r>
              <a:rPr lang="en-US" baseline="0" dirty="0" smtClean="0"/>
              <a:t>, body language accounts for about 55% of a person’s communication, with tone and words jointly constituting the rest. It is possible for a stakeholder to communicate one thing in words but convey the exact opposite in his/her body language. Body language also includes facial expressions. Looking in the eye is considered appropriate in some cultures, too intense in others. Note how body language can communicate ego and pomp (body language of civilian/royal heads of state and high government officials. “Walk like an Officer”). </a:t>
            </a:r>
            <a:endParaRPr lang="en-US" dirty="0" smtClean="0"/>
          </a:p>
          <a:p>
            <a:r>
              <a:rPr lang="en-US" b="1" u="none" dirty="0" smtClean="0"/>
              <a:t>Preferred Mediums and</a:t>
            </a:r>
            <a:r>
              <a:rPr lang="en-US" b="1" u="none" baseline="0" dirty="0" smtClean="0"/>
              <a:t> </a:t>
            </a:r>
            <a:r>
              <a:rPr lang="en-US" b="1" u="none" dirty="0" smtClean="0"/>
              <a:t>Modes of Communication: </a:t>
            </a:r>
            <a:r>
              <a:rPr lang="en-US" b="0" u="none" dirty="0" smtClean="0"/>
              <a:t>Some like to put everything in writing, others seek</a:t>
            </a:r>
            <a:r>
              <a:rPr lang="en-US" b="0" u="none" baseline="0" dirty="0" smtClean="0"/>
              <a:t> to rely on verbal means by predisposition or simply because they lack expressive skills in writing or don’t want to be held to account at some point in time. Some like to use e-Mails to communicate, others just like to pick up the phone. </a:t>
            </a:r>
            <a:endParaRPr lang="en-US" b="0" u="none" dirty="0" smtClean="0"/>
          </a:p>
          <a:p>
            <a:r>
              <a:rPr lang="en-US" b="1" u="none" dirty="0" smtClean="0"/>
              <a:t>Willingness to Share Information</a:t>
            </a:r>
            <a:r>
              <a:rPr lang="en-US" dirty="0" smtClean="0"/>
              <a:t>:</a:t>
            </a:r>
            <a:r>
              <a:rPr lang="en-US" baseline="0" dirty="0" smtClean="0"/>
              <a:t> Determined by factors such as seniority, status etc. Also, more experienced stakeholders may be reluctant to take advice from less experienced junior counterparts, even if they are more qualified. Some staffers may be reluctant or scared to request information because they would feel exposed or appear ignorant to their colleagues. </a:t>
            </a:r>
          </a:p>
          <a:p>
            <a:r>
              <a:rPr lang="en-US" b="1" baseline="0" dirty="0" smtClean="0"/>
              <a:t>Directness/Straightforwardness: </a:t>
            </a:r>
            <a:r>
              <a:rPr lang="en-US" baseline="0" dirty="0" smtClean="0"/>
              <a:t>Some expect a direct yes or no which means a yes or no. This is typical of western culture. Some other cultures may consider such directness impolite or inappropriate and prefer the use of indirect expressions (“not yes”) or say yes when the meaning is perhaps or in effect a no. </a:t>
            </a:r>
            <a:endParaRPr lang="en-US" dirty="0" smtClean="0"/>
          </a:p>
          <a:p>
            <a:r>
              <a:rPr lang="en-US" b="1" u="none" dirty="0" smtClean="0"/>
              <a:t>Communicating Acceptance and Rejection</a:t>
            </a:r>
            <a:r>
              <a:rPr lang="en-US" dirty="0" smtClean="0"/>
              <a:t>:</a:t>
            </a:r>
            <a:r>
              <a:rPr lang="en-US" baseline="0" dirty="0" smtClean="0"/>
              <a:t> Straightforwardness, meaning what one actually says, i.e. a ‘yes’ means ‘yes’ and a ‘no’ means ‘no’. Sometimes out of ‘politeness’ stakeholders say yes when what they really mean is no! </a:t>
            </a:r>
          </a:p>
          <a:p>
            <a:r>
              <a:rPr lang="en-US" b="1" baseline="0" dirty="0" smtClean="0"/>
              <a:t>Signaling Consensus or Agreement:</a:t>
            </a:r>
            <a:r>
              <a:rPr lang="en-US" baseline="0" dirty="0" smtClean="0"/>
              <a:t> In the Dubai Metro Rail Project, the Egyptian project manager stated at the PMI Congress 2010 that he learned that he thought that the Japanese partner was in “agreement” when he moved his head up and down when actually all he meant was that he “understood” what was discussed in that meeting!</a:t>
            </a:r>
          </a:p>
          <a:p>
            <a:endParaRPr lang="en-US" baseline="0" dirty="0" smtClean="0"/>
          </a:p>
          <a:p>
            <a:r>
              <a:rPr lang="en-US" baseline="0" dirty="0" smtClean="0"/>
              <a:t>Note: What you say … what you don’t say!</a:t>
            </a:r>
          </a:p>
          <a:p>
            <a:r>
              <a:rPr lang="en-US" baseline="0" dirty="0" smtClean="0"/>
              <a:t>A person’s level of confidence and how it affects information and </a:t>
            </a:r>
            <a:r>
              <a:rPr lang="en-US" baseline="0" smtClean="0"/>
              <a:t>communication with him/her. </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i="1" dirty="0" smtClean="0"/>
          </a:p>
        </p:txBody>
      </p:sp>
      <p:sp>
        <p:nvSpPr>
          <p:cNvPr id="4" name="Slide Number Placeholder 3"/>
          <p:cNvSpPr>
            <a:spLocks noGrp="1"/>
          </p:cNvSpPr>
          <p:nvPr>
            <p:ph type="sldNum" sz="quarter" idx="10"/>
          </p:nvPr>
        </p:nvSpPr>
        <p:spPr/>
        <p:txBody>
          <a:bodyPr/>
          <a:lstStyle/>
          <a:p>
            <a:fld id="{A5A96E06-45EF-4F6E-9DE9-6CDB8788C602}" type="slidenum">
              <a:rPr lang="de-DE" smtClean="0"/>
              <a:pPr/>
              <a:t>10</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ctr" defTabSz="914400" rtl="0" eaLnBrk="1" fontAlgn="base" latinLnBrk="0" hangingPunct="1">
              <a:lnSpc>
                <a:spcPct val="100000"/>
              </a:lnSpc>
              <a:spcBef>
                <a:spcPct val="30000"/>
              </a:spcBef>
              <a:spcAft>
                <a:spcPct val="0"/>
              </a:spcAft>
              <a:buClrTx/>
              <a:buSzTx/>
              <a:buFontTx/>
              <a:buNone/>
              <a:tabLst/>
              <a:defRPr/>
            </a:pPr>
            <a:r>
              <a:rPr lang="en-US" b="1" dirty="0" smtClean="0"/>
              <a:t>Slide: </a:t>
            </a:r>
            <a:r>
              <a:rPr lang="en-US" b="1" i="1" dirty="0" smtClean="0"/>
              <a:t>Project</a:t>
            </a:r>
            <a:r>
              <a:rPr lang="en-US" b="1" i="1" baseline="0" dirty="0" smtClean="0"/>
              <a:t> Stakeholder Management – Cultural Influences Affecting Projects.  </a:t>
            </a:r>
            <a:r>
              <a:rPr lang="en-US" b="1" i="1" dirty="0" smtClean="0"/>
              <a:t>Attitudes &amp; Behavior</a:t>
            </a:r>
          </a:p>
          <a:p>
            <a:pPr marL="0" marR="0" indent="0" algn="ctr" defTabSz="914400" rtl="0" eaLnBrk="1" fontAlgn="base" latinLnBrk="0" hangingPunct="1">
              <a:lnSpc>
                <a:spcPct val="100000"/>
              </a:lnSpc>
              <a:spcBef>
                <a:spcPct val="30000"/>
              </a:spcBef>
              <a:spcAft>
                <a:spcPct val="0"/>
              </a:spcAft>
              <a:buClrTx/>
              <a:buSzTx/>
              <a:buFontTx/>
              <a:buNone/>
              <a:tabLst/>
              <a:defRPr/>
            </a:pPr>
            <a:endParaRPr lang="en-US" b="1" i="1" dirty="0" smtClean="0"/>
          </a:p>
          <a:p>
            <a:r>
              <a:rPr lang="en-US" b="1" u="none" dirty="0" smtClean="0"/>
              <a:t>Biases and Prejudices</a:t>
            </a:r>
            <a:r>
              <a:rPr lang="en-US" b="0" dirty="0" smtClean="0"/>
              <a:t>:</a:t>
            </a:r>
            <a:r>
              <a:rPr lang="en-US" b="0" baseline="0" dirty="0" smtClean="0"/>
              <a:t> Stakeholders may dislike each other because they are from different ethnic groups (e.g. Hutus and Tutsis in Rwanda, Israelis and Palestinians). Discrimination against women at workplaces in not uncommon and particularly more so in some cultures like the Middle East.  </a:t>
            </a:r>
            <a:endParaRPr lang="en-US" b="0" dirty="0" smtClean="0"/>
          </a:p>
          <a:p>
            <a:r>
              <a:rPr lang="en-US" b="1" u="none" dirty="0" smtClean="0"/>
              <a:t>Trust</a:t>
            </a:r>
            <a:r>
              <a:rPr lang="en-US" b="1" u="none" baseline="0" dirty="0" smtClean="0"/>
              <a:t> &amp; Relationships: </a:t>
            </a:r>
            <a:r>
              <a:rPr lang="en-US" b="0" u="none" baseline="0" dirty="0" smtClean="0"/>
              <a:t>Speed, Intensity, Fragility.</a:t>
            </a:r>
            <a:endParaRPr lang="en-US" b="0" u="none" dirty="0" smtClean="0"/>
          </a:p>
          <a:p>
            <a:r>
              <a:rPr lang="en-US" b="1" u="none" baseline="0" dirty="0" smtClean="0"/>
              <a:t>Respect and Sensitivity</a:t>
            </a:r>
            <a:r>
              <a:rPr lang="en-US" baseline="0" dirty="0" smtClean="0"/>
              <a:t>: Respect accorded to a stakeholder by virtue of his/her position, age, knowledge, function etc. Sensitivity means, for example, the adverse reaction of stakeholders to comments, remarks, jokes, insinuations and innuendos etc. by other stakeholders (e.g. stakeholder A feels insulted by explicit or implicit criticism by stakeholder B).  </a:t>
            </a:r>
          </a:p>
          <a:p>
            <a:r>
              <a:rPr lang="en-US" b="1" u="none" dirty="0" smtClean="0"/>
              <a:t>Formalism</a:t>
            </a:r>
            <a:r>
              <a:rPr lang="en-US" dirty="0" smtClean="0"/>
              <a:t>: Emphasis on contracts versus emphasis on personal relationships as the mechanism for dealing with project</a:t>
            </a:r>
            <a:r>
              <a:rPr lang="en-US" baseline="0" dirty="0" smtClean="0"/>
              <a:t> disputes and issues</a:t>
            </a:r>
            <a:r>
              <a:rPr lang="en-US" dirty="0" smtClean="0"/>
              <a:t>. Concentration of power at the top may also be indicative of a high level of formalism</a:t>
            </a:r>
            <a:r>
              <a:rPr lang="en-US" baseline="0" dirty="0" smtClean="0"/>
              <a:t> as would strict observance of policies, processes, procedures etc. </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u="none" dirty="0" smtClean="0"/>
              <a:t>Psyche and Religion</a:t>
            </a:r>
            <a:r>
              <a:rPr lang="en-US" dirty="0" smtClean="0"/>
              <a:t>: Max Weber’s “Theory of Protestant Ethics”. Muslim Societies: </a:t>
            </a:r>
            <a:r>
              <a:rPr lang="en-US" dirty="0" err="1" smtClean="0"/>
              <a:t>Inshallah</a:t>
            </a:r>
            <a:r>
              <a:rPr lang="en-US" dirty="0" smtClean="0"/>
              <a:t>! (God Willing). Less religious</a:t>
            </a:r>
            <a:r>
              <a:rPr lang="en-US" baseline="0" dirty="0" smtClean="0"/>
              <a:t> societies appear to be (materially) more developed than their religious counterparts.  </a:t>
            </a:r>
          </a:p>
          <a:p>
            <a:r>
              <a:rPr lang="en-US" b="1" u="none" baseline="0" dirty="0" smtClean="0"/>
              <a:t>Approach to Work</a:t>
            </a:r>
            <a:r>
              <a:rPr lang="en-US" baseline="0" dirty="0" smtClean="0"/>
              <a:t>: Some stakeholders may not leave their workplaces until the tasks of the day are complete, others may “flee” as soon as the office time is up even if their tasks are incomplete.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11</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ctr" defTabSz="914400" rtl="0" eaLnBrk="1" fontAlgn="base" latinLnBrk="0" hangingPunct="1">
              <a:lnSpc>
                <a:spcPct val="100000"/>
              </a:lnSpc>
              <a:spcBef>
                <a:spcPct val="30000"/>
              </a:spcBef>
              <a:spcAft>
                <a:spcPct val="0"/>
              </a:spcAft>
              <a:buClrTx/>
              <a:buSzTx/>
              <a:buFontTx/>
              <a:buNone/>
              <a:tabLst/>
              <a:defRPr/>
            </a:pPr>
            <a:r>
              <a:rPr lang="en-US" b="1" dirty="0" smtClean="0"/>
              <a:t>Slide: </a:t>
            </a:r>
            <a:r>
              <a:rPr lang="en-US" b="1" i="1" dirty="0" smtClean="0"/>
              <a:t>Project</a:t>
            </a:r>
            <a:r>
              <a:rPr lang="en-US" b="1" i="1" baseline="0" dirty="0" smtClean="0"/>
              <a:t> Stakeholder Management – Cultural Influences Affecting Projects. </a:t>
            </a:r>
            <a:r>
              <a:rPr lang="en-US" b="1" i="1" dirty="0" smtClean="0"/>
              <a:t>Business &amp;</a:t>
            </a:r>
            <a:r>
              <a:rPr lang="en-US" b="1" i="1" baseline="0" dirty="0" smtClean="0"/>
              <a:t> Social Etiquette</a:t>
            </a:r>
          </a:p>
          <a:p>
            <a:pPr algn="ctr"/>
            <a:endParaRPr lang="en-US" b="1" i="1"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u="none" baseline="0" dirty="0" smtClean="0"/>
              <a:t>Concept of Time</a:t>
            </a:r>
            <a:r>
              <a:rPr lang="en-US" baseline="0" dirty="0" smtClean="0"/>
              <a:t>: Strict emphasis on punctuality (“Prussian Punctuality”) versus casual observance.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Physical Space and Proximity:</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Dress Culture: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Food Culture:</a:t>
            </a:r>
            <a:r>
              <a:rPr lang="en-US" baseline="0" dirty="0" smtClean="0"/>
              <a:t> In Muslim countries pork and alcohol are taboo for most people and should as a rule not be served, even though many people admittedly do not observe these taboos. </a:t>
            </a:r>
          </a:p>
          <a:p>
            <a:r>
              <a:rPr lang="en-US" b="1" dirty="0" smtClean="0"/>
              <a:t>Humor:</a:t>
            </a:r>
          </a:p>
          <a:p>
            <a:r>
              <a:rPr lang="en-US" b="1" dirty="0" smtClean="0"/>
              <a:t>Rituals and Customs: </a:t>
            </a:r>
          </a:p>
        </p:txBody>
      </p:sp>
      <p:sp>
        <p:nvSpPr>
          <p:cNvPr id="4" name="Slide Number Placeholder 3"/>
          <p:cNvSpPr>
            <a:spLocks noGrp="1"/>
          </p:cNvSpPr>
          <p:nvPr>
            <p:ph type="sldNum" sz="quarter" idx="10"/>
          </p:nvPr>
        </p:nvSpPr>
        <p:spPr/>
        <p:txBody>
          <a:bodyPr/>
          <a:lstStyle/>
          <a:p>
            <a:fld id="{A5A96E06-45EF-4F6E-9DE9-6CDB8788C602}" type="slidenum">
              <a:rPr lang="de-DE" smtClean="0"/>
              <a:pPr/>
              <a:t>12</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ctr" defTabSz="914400" rtl="0" eaLnBrk="1" fontAlgn="base" latinLnBrk="0" hangingPunct="1">
              <a:lnSpc>
                <a:spcPct val="100000"/>
              </a:lnSpc>
              <a:spcBef>
                <a:spcPct val="30000"/>
              </a:spcBef>
              <a:spcAft>
                <a:spcPct val="0"/>
              </a:spcAft>
              <a:buClrTx/>
              <a:buSzTx/>
              <a:buFontTx/>
              <a:buNone/>
              <a:tabLst/>
              <a:defRPr/>
            </a:pPr>
            <a:r>
              <a:rPr lang="en-US" b="1" dirty="0" smtClean="0"/>
              <a:t>Slide: </a:t>
            </a:r>
            <a:r>
              <a:rPr lang="en-US" b="1" i="1" dirty="0" smtClean="0"/>
              <a:t>Project</a:t>
            </a:r>
            <a:r>
              <a:rPr lang="en-US" b="1" i="1" baseline="0" dirty="0" smtClean="0"/>
              <a:t> Stakeholder Management – Cultural Influences Affecting Projects. Ethics</a:t>
            </a:r>
          </a:p>
          <a:p>
            <a:pPr marL="0" marR="0" indent="0" algn="ctr" defTabSz="914400" rtl="0" eaLnBrk="1" fontAlgn="base" latinLnBrk="0" hangingPunct="1">
              <a:lnSpc>
                <a:spcPct val="100000"/>
              </a:lnSpc>
              <a:spcBef>
                <a:spcPct val="30000"/>
              </a:spcBef>
              <a:spcAft>
                <a:spcPct val="0"/>
              </a:spcAft>
              <a:buClrTx/>
              <a:buSzTx/>
              <a:buFontTx/>
              <a:buNone/>
              <a:tabLst/>
              <a:defRPr/>
            </a:pPr>
            <a:endParaRPr lang="en-US" b="1" i="1" u="none" baseline="0" dirty="0" smtClean="0"/>
          </a:p>
          <a:p>
            <a:endParaRPr lang="en-US" dirty="0" smtClean="0"/>
          </a:p>
        </p:txBody>
      </p:sp>
      <p:sp>
        <p:nvSpPr>
          <p:cNvPr id="4" name="Slide Number Placeholder 3"/>
          <p:cNvSpPr>
            <a:spLocks noGrp="1"/>
          </p:cNvSpPr>
          <p:nvPr>
            <p:ph type="sldNum" sz="quarter" idx="10"/>
          </p:nvPr>
        </p:nvSpPr>
        <p:spPr/>
        <p:txBody>
          <a:bodyPr/>
          <a:lstStyle/>
          <a:p>
            <a:fld id="{A5A96E06-45EF-4F6E-9DE9-6CDB8788C602}" type="slidenum">
              <a:rPr lang="de-DE" smtClean="0"/>
              <a:pPr/>
              <a:t>13</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21</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sz="1200" b="1" dirty="0" smtClean="0">
                <a:solidFill>
                  <a:schemeClr val="bg1"/>
                </a:solidFill>
                <a:latin typeface="Calibri" pitchFamily="34" charset="0"/>
              </a:rPr>
              <a:t>Slide: </a:t>
            </a:r>
            <a:r>
              <a:rPr lang="en-US" sz="1200" b="1" i="1" dirty="0" smtClean="0">
                <a:solidFill>
                  <a:schemeClr val="bg1"/>
                </a:solidFill>
                <a:latin typeface="Calibri" pitchFamily="34" charset="0"/>
              </a:rPr>
              <a:t>Project Stakeholder Management – Stakeholders and the Law (Contracts)</a:t>
            </a:r>
          </a:p>
          <a:p>
            <a:endParaRPr lang="en-US" sz="1200" b="0" dirty="0" smtClean="0">
              <a:solidFill>
                <a:schemeClr val="bg1"/>
              </a:solidFill>
              <a:latin typeface="Calibri" pitchFamily="34" charset="0"/>
            </a:endParaRPr>
          </a:p>
          <a:p>
            <a:r>
              <a:rPr lang="en-US" sz="1200" b="0" dirty="0" smtClean="0">
                <a:solidFill>
                  <a:schemeClr val="bg1"/>
                </a:solidFill>
                <a:latin typeface="Calibri" pitchFamily="34" charset="0"/>
              </a:rPr>
              <a:t>Contracts</a:t>
            </a:r>
            <a:r>
              <a:rPr lang="en-US" sz="1200" b="0" baseline="0" dirty="0" smtClean="0">
                <a:solidFill>
                  <a:schemeClr val="bg1"/>
                </a:solidFill>
                <a:latin typeface="Calibri" pitchFamily="34" charset="0"/>
              </a:rPr>
              <a:t> give a m</a:t>
            </a:r>
            <a:r>
              <a:rPr lang="en-US" sz="1200" b="0" dirty="0" smtClean="0">
                <a:solidFill>
                  <a:schemeClr val="bg1"/>
                </a:solidFill>
                <a:latin typeface="Calibri" pitchFamily="34" charset="0"/>
              </a:rPr>
              <a:t>ission and purpose the relationship between stakeholders, legal protection entails an uncertainty-reducing or mitigating effect which is essential to ensure the interest of stakeholders and their commitment to provide resources and support for the project. Contracts may include dispute resolution mechanisms (Mediation, Arbitration,</a:t>
            </a:r>
            <a:r>
              <a:rPr lang="en-US" sz="1200" b="0" baseline="0" dirty="0" smtClean="0">
                <a:solidFill>
                  <a:schemeClr val="bg1"/>
                </a:solidFill>
                <a:latin typeface="Calibri" pitchFamily="34" charset="0"/>
              </a:rPr>
              <a:t> Litigation) in the event that disputes arise in future. Contracts may also specify the amount of c</a:t>
            </a:r>
            <a:r>
              <a:rPr lang="en-US" sz="1200" b="0" dirty="0" smtClean="0">
                <a:solidFill>
                  <a:schemeClr val="bg1"/>
                </a:solidFill>
                <a:latin typeface="Calibri" pitchFamily="34" charset="0"/>
              </a:rPr>
              <a:t>ompensation to</a:t>
            </a:r>
            <a:r>
              <a:rPr lang="en-US" sz="1200" b="0" baseline="0" dirty="0" smtClean="0">
                <a:solidFill>
                  <a:schemeClr val="bg1"/>
                </a:solidFill>
                <a:latin typeface="Calibri" pitchFamily="34" charset="0"/>
              </a:rPr>
              <a:t> be incurred in consequence of d</a:t>
            </a:r>
            <a:r>
              <a:rPr lang="en-US" sz="1200" b="0" dirty="0" smtClean="0">
                <a:solidFill>
                  <a:schemeClr val="bg1"/>
                </a:solidFill>
                <a:latin typeface="Calibri" pitchFamily="34" charset="0"/>
              </a:rPr>
              <a:t>amages and negligence caused by one of the contracting</a:t>
            </a:r>
            <a:r>
              <a:rPr lang="en-US" sz="1200" b="0" baseline="0" dirty="0" smtClean="0">
                <a:solidFill>
                  <a:schemeClr val="bg1"/>
                </a:solidFill>
                <a:latin typeface="Calibri" pitchFamily="34" charset="0"/>
              </a:rPr>
              <a:t> entities. </a:t>
            </a:r>
          </a:p>
          <a:p>
            <a:r>
              <a:rPr lang="en-US" sz="1200" b="0" baseline="0" dirty="0" smtClean="0">
                <a:solidFill>
                  <a:schemeClr val="bg1"/>
                </a:solidFill>
                <a:latin typeface="Calibri" pitchFamily="34" charset="0"/>
              </a:rPr>
              <a:t>Contracts can range from very simple (less than a page with a few clauses) versions to highly complex and lengthy documents drawn up by legal experts and containing numerous clauses and conditions and references to external documents (see mega construction project examples). Contracts may be terminated in certain circumstances (e.g. breach of terms by one or more contracting entities). Good contract administration and supervision is important.   </a:t>
            </a:r>
          </a:p>
          <a:p>
            <a:endParaRPr lang="en-US" sz="1200" b="0" baseline="0" dirty="0" smtClean="0">
              <a:solidFill>
                <a:schemeClr val="bg1"/>
              </a:solidFill>
              <a:latin typeface="Calibri" pitchFamily="34" charset="0"/>
            </a:endParaRPr>
          </a:p>
          <a:p>
            <a:r>
              <a:rPr lang="en-US" sz="1200" b="1" baseline="0" dirty="0" smtClean="0">
                <a:solidFill>
                  <a:schemeClr val="bg1"/>
                </a:solidFill>
                <a:latin typeface="Calibri" pitchFamily="34" charset="0"/>
              </a:rPr>
              <a:t>Contract Constraints:</a:t>
            </a:r>
            <a:r>
              <a:rPr lang="en-US" sz="1200" b="0" baseline="0" dirty="0" smtClean="0">
                <a:solidFill>
                  <a:schemeClr val="bg1"/>
                </a:solidFill>
                <a:latin typeface="Calibri" pitchFamily="34" charset="0"/>
              </a:rPr>
              <a:t> Legality of the contracts which depends on place. Universally impermissible are, for example, contracts to indulge in criminal activities, such as, killing and maiming people, selling illicit drugs (heroin etc.), trafficking in human beings and slavery, and violation of “good morals”. </a:t>
            </a:r>
          </a:p>
          <a:p>
            <a:endParaRPr lang="en-US" sz="1200" b="0" baseline="0" dirty="0" smtClean="0">
              <a:solidFill>
                <a:schemeClr val="bg1"/>
              </a:solidFill>
              <a:latin typeface="Calibri" pitchFamily="34" charset="0"/>
            </a:endParaRPr>
          </a:p>
          <a:p>
            <a:r>
              <a:rPr lang="en-US" sz="1200" b="1" baseline="0" dirty="0" smtClean="0">
                <a:solidFill>
                  <a:schemeClr val="bg1"/>
                </a:solidFill>
                <a:latin typeface="Calibri" pitchFamily="34" charset="0"/>
              </a:rPr>
              <a:t>Contract Opportunities:</a:t>
            </a:r>
            <a:r>
              <a:rPr lang="en-US" sz="1200" b="0" baseline="0" dirty="0" smtClean="0">
                <a:solidFill>
                  <a:schemeClr val="bg1"/>
                </a:solidFill>
                <a:latin typeface="Calibri" pitchFamily="34" charset="0"/>
              </a:rPr>
              <a:t> Depending on their performance in meeting their contractual obligations, contract partners may benefit in terms of ease of being awarded future contracts. Through their role as contract partners, they may develop good relationships with other contract partners leading to more business ventures. </a:t>
            </a:r>
          </a:p>
          <a:p>
            <a:endParaRPr lang="en-US" sz="1200" b="0" baseline="0" dirty="0" smtClean="0">
              <a:solidFill>
                <a:schemeClr val="bg1"/>
              </a:solidFill>
              <a:latin typeface="Calibri" pitchFamily="34" charset="0"/>
            </a:endParaRPr>
          </a:p>
          <a:p>
            <a:r>
              <a:rPr lang="en-US" sz="1200" b="1" baseline="0" dirty="0" smtClean="0">
                <a:solidFill>
                  <a:schemeClr val="bg1"/>
                </a:solidFill>
                <a:latin typeface="Calibri" pitchFamily="34" charset="0"/>
              </a:rPr>
              <a:t>Some Important Contract Issues</a:t>
            </a:r>
            <a:r>
              <a:rPr lang="en-US" sz="1200" b="0" baseline="0" dirty="0" smtClean="0">
                <a:solidFill>
                  <a:schemeClr val="bg1"/>
                </a:solidFill>
                <a:latin typeface="Calibri" pitchFamily="34" charset="0"/>
              </a:rPr>
              <a:t>: risk allocation among the contract partners, cost, time and effort expended on enforcing contracts, complexity of enforcement process, judicial and administrative corruption. </a:t>
            </a:r>
          </a:p>
          <a:p>
            <a:endParaRPr lang="en-US" sz="1200" b="0" baseline="0" dirty="0" smtClean="0">
              <a:solidFill>
                <a:schemeClr val="bg1"/>
              </a:solidFill>
              <a:latin typeface="Calibri" pitchFamily="34" charset="0"/>
            </a:endParaRPr>
          </a:p>
          <a:p>
            <a:r>
              <a:rPr lang="en-US" sz="1200" b="0" baseline="0" dirty="0" smtClean="0">
                <a:solidFill>
                  <a:schemeClr val="bg1"/>
                </a:solidFill>
                <a:latin typeface="Calibri" pitchFamily="34" charset="0"/>
              </a:rPr>
              <a:t>For sample documents in various contract categories (Owner/Designer, Owner/Contractor, Owner/Consultant) see the website of the American Institute of Architects (www.aia.org). Also see the publications of the International Federation of Consulting Engineers FIDIC (www.fidic.org) and the European Construction Industry Federation FIEC (www.fiec.org).  </a:t>
            </a:r>
          </a:p>
          <a:p>
            <a:endParaRPr lang="en-US" sz="1200" b="0" baseline="0" dirty="0" smtClean="0">
              <a:solidFill>
                <a:schemeClr val="bg1"/>
              </a:solidFill>
              <a:latin typeface="Calibri" pitchFamily="34" charset="0"/>
            </a:endParaRPr>
          </a:p>
          <a:p>
            <a:r>
              <a:rPr lang="en-US" b="0" dirty="0" smtClean="0"/>
              <a:t>Note: Fixed Sum Contracts, Variable Sum Contracts. Fixed</a:t>
            </a:r>
            <a:r>
              <a:rPr lang="en-US" b="0" baseline="0" dirty="0" smtClean="0"/>
              <a:t> Sum shifts risk to the contractor, variable sum reduces it for the contractor. </a:t>
            </a:r>
            <a:endParaRPr lang="en-US" b="0"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22</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ctr" defTabSz="914400" rtl="0" eaLnBrk="1" fontAlgn="base" latinLnBrk="0" hangingPunct="1">
              <a:lnSpc>
                <a:spcPct val="100000"/>
              </a:lnSpc>
              <a:spcBef>
                <a:spcPct val="30000"/>
              </a:spcBef>
              <a:spcAft>
                <a:spcPct val="0"/>
              </a:spcAft>
              <a:buClrTx/>
              <a:buSzTx/>
              <a:buFontTx/>
              <a:buNone/>
              <a:tabLst/>
              <a:defRPr/>
            </a:pPr>
            <a:r>
              <a:rPr lang="en-US" sz="1200" b="1" dirty="0" smtClean="0">
                <a:solidFill>
                  <a:schemeClr val="bg1"/>
                </a:solidFill>
                <a:latin typeface="Calibri" pitchFamily="34" charset="0"/>
              </a:rPr>
              <a:t>Slide: </a:t>
            </a:r>
            <a:r>
              <a:rPr lang="en-US" sz="1200" b="1" i="1" dirty="0" smtClean="0">
                <a:solidFill>
                  <a:schemeClr val="bg1"/>
                </a:solidFill>
                <a:latin typeface="Calibri" pitchFamily="34" charset="0"/>
              </a:rPr>
              <a:t>Project Stakeholder Management – Stakeholders and the Law (Examples</a:t>
            </a:r>
            <a:r>
              <a:rPr lang="en-US" sz="1200" b="1" i="1" baseline="0" dirty="0" smtClean="0">
                <a:solidFill>
                  <a:schemeClr val="bg1"/>
                </a:solidFill>
                <a:latin typeface="Calibri" pitchFamily="34" charset="0"/>
              </a:rPr>
              <a:t> of </a:t>
            </a:r>
            <a:r>
              <a:rPr lang="en-US" sz="1200" b="1" i="1" dirty="0" smtClean="0">
                <a:solidFill>
                  <a:schemeClr val="bg1"/>
                </a:solidFill>
                <a:latin typeface="Calibri" pitchFamily="34" charset="0"/>
              </a:rPr>
              <a:t>Contracts)</a:t>
            </a:r>
          </a:p>
          <a:p>
            <a:endParaRPr lang="en-US" b="1" dirty="0" smtClean="0"/>
          </a:p>
          <a:p>
            <a:r>
              <a:rPr lang="en-US" b="1" dirty="0" smtClean="0"/>
              <a:t>Acquisition of Land:</a:t>
            </a:r>
            <a:r>
              <a:rPr lang="en-US" baseline="0" dirty="0" smtClean="0"/>
              <a:t> Depending on location this usually entails a high initial cost outlay. </a:t>
            </a:r>
          </a:p>
          <a:p>
            <a:r>
              <a:rPr lang="en-US" b="1" baseline="0" dirty="0" smtClean="0"/>
              <a:t>Leasing:</a:t>
            </a:r>
            <a:r>
              <a:rPr lang="en-US" baseline="0" dirty="0" smtClean="0"/>
              <a:t> Movable items include vehicles, construction equipment, computers. Immovable items include facilities and premises, land on lease for a long-term e.g. 99 years. </a:t>
            </a:r>
          </a:p>
          <a:p>
            <a:r>
              <a:rPr lang="en-US" b="1" baseline="0" dirty="0" smtClean="0"/>
              <a:t>Operation and Maintenance: </a:t>
            </a:r>
            <a:r>
              <a:rPr lang="en-US" b="0" baseline="0" dirty="0" smtClean="0"/>
              <a:t>For example, for computer and other specialized equipment (e.g. sophisticated and expensive laboratory instrumentation) used on a project.</a:t>
            </a:r>
          </a:p>
          <a:p>
            <a:r>
              <a:rPr lang="en-US" b="1" baseline="0" dirty="0" smtClean="0"/>
              <a:t>Insurances:</a:t>
            </a:r>
            <a:r>
              <a:rPr lang="en-US" b="0" baseline="0" dirty="0" smtClean="0"/>
              <a:t> For e.g., against damage caused by fire, storms, flooding, earthquakes and wanton acts, theft, medical support for project employees.</a:t>
            </a:r>
          </a:p>
          <a:p>
            <a:r>
              <a:rPr lang="en-US" b="1" baseline="0" dirty="0" smtClean="0"/>
              <a:t>Consultants: </a:t>
            </a:r>
            <a:r>
              <a:rPr lang="en-US" b="0" baseline="0" dirty="0" smtClean="0"/>
              <a:t>Also IT-Consultants.</a:t>
            </a:r>
          </a:p>
          <a:p>
            <a:r>
              <a:rPr lang="en-US" b="1" baseline="0" dirty="0" smtClean="0"/>
              <a:t>Contractors/Subcontractors:</a:t>
            </a:r>
            <a:r>
              <a:rPr lang="en-US" b="0" baseline="0" dirty="0" smtClean="0"/>
              <a:t> Services (e.g. catering, security, transportation).</a:t>
            </a:r>
          </a:p>
          <a:p>
            <a:r>
              <a:rPr lang="en-US" b="1" baseline="0" dirty="0" smtClean="0"/>
              <a:t>State Entities:</a:t>
            </a:r>
            <a:r>
              <a:rPr lang="en-US" b="0" baseline="0" dirty="0" smtClean="0"/>
              <a:t> Sometimes contracts must be signed with state entities in order to proceed, for e.g., </a:t>
            </a:r>
            <a:r>
              <a:rPr lang="en-US" b="0" baseline="0" dirty="0" err="1" smtClean="0"/>
              <a:t>w.r.t</a:t>
            </a:r>
            <a:r>
              <a:rPr lang="en-US" b="0" baseline="0" dirty="0" smtClean="0"/>
              <a:t> conditions which must be fulfilled by the project. </a:t>
            </a:r>
          </a:p>
          <a:p>
            <a:endParaRPr lang="en-US" b="1" baseline="0" dirty="0" smtClean="0"/>
          </a:p>
          <a:p>
            <a:endParaRPr lang="en-US" b="1"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baseline="0" dirty="0" smtClean="0">
                <a:solidFill>
                  <a:schemeClr val="bg1"/>
                </a:solidFill>
                <a:latin typeface="Calibri" pitchFamily="34" charset="0"/>
              </a:rPr>
              <a:t>The object of contracts is quite considerable. Examples: land purchase or acquisition, purchase of raw, semi-finished and finished material inputs through advertised tender notices, provision of an array of services (such as project management services, consultancy and architectural and engineering designing), and work packages allocated to contractors on the basis of a competitive bidding system. </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23</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Clr>
                <a:srgbClr val="FFC000"/>
              </a:buClr>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24</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25</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26</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Clr>
                <a:srgbClr val="FFC000"/>
              </a:buClr>
              <a:buFont typeface="Wingdings" pitchFamily="2" charset="2"/>
              <a:buChar char="§"/>
            </a:pPr>
            <a:r>
              <a:rPr lang="en-US" sz="1200" b="0" dirty="0" smtClean="0">
                <a:solidFill>
                  <a:schemeClr val="bg1"/>
                </a:solidFill>
                <a:latin typeface="Calibri" pitchFamily="34" charset="0"/>
              </a:rPr>
              <a:t>Data Collection and Storage </a:t>
            </a:r>
          </a:p>
          <a:p>
            <a:pPr>
              <a:buClr>
                <a:srgbClr val="FFC000"/>
              </a:buClr>
              <a:buFont typeface="Wingdings" pitchFamily="2" charset="2"/>
              <a:buChar char="§"/>
            </a:pPr>
            <a:r>
              <a:rPr lang="en-US" sz="1200" b="0" dirty="0" smtClean="0">
                <a:solidFill>
                  <a:schemeClr val="bg1"/>
                </a:solidFill>
                <a:latin typeface="Calibri" pitchFamily="34" charset="0"/>
              </a:rPr>
              <a:t>Reporting</a:t>
            </a:r>
          </a:p>
          <a:p>
            <a:pPr>
              <a:buClr>
                <a:srgbClr val="FFC000"/>
              </a:buClr>
              <a:buFont typeface="Wingdings" pitchFamily="2" charset="2"/>
              <a:buChar char="§"/>
            </a:pPr>
            <a:r>
              <a:rPr lang="en-US" sz="1200" b="0" dirty="0" smtClean="0">
                <a:solidFill>
                  <a:schemeClr val="bg1"/>
                </a:solidFill>
                <a:latin typeface="Calibri" pitchFamily="34" charset="0"/>
              </a:rPr>
              <a:t>Eavesdropping, economic/industrial espionage, snooping</a:t>
            </a:r>
          </a:p>
        </p:txBody>
      </p:sp>
      <p:sp>
        <p:nvSpPr>
          <p:cNvPr id="4" name="Slide Number Placeholder 3"/>
          <p:cNvSpPr>
            <a:spLocks noGrp="1"/>
          </p:cNvSpPr>
          <p:nvPr>
            <p:ph type="sldNum" sz="quarter" idx="10"/>
          </p:nvPr>
        </p:nvSpPr>
        <p:spPr/>
        <p:txBody>
          <a:bodyPr/>
          <a:lstStyle/>
          <a:p>
            <a:fld id="{A5A96E06-45EF-4F6E-9DE9-6CDB8788C602}" type="slidenum">
              <a:rPr lang="de-DE" smtClean="0"/>
              <a:pPr/>
              <a:t>27</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28</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598122-E8C5-46FD-908C-5313EFDA098B}" type="slidenum">
              <a:rPr lang="de-DE"/>
              <a:pPr/>
              <a:t>29</a:t>
            </a:fld>
            <a:endParaRPr lang="de-DE"/>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r>
              <a:rPr lang="en-US" b="1" dirty="0" smtClean="0"/>
              <a:t>Illicit Labor:</a:t>
            </a:r>
            <a:r>
              <a:rPr lang="en-US" dirty="0" smtClean="0"/>
              <a:t> Very common in poor countries.</a:t>
            </a:r>
            <a:r>
              <a:rPr lang="en-US" baseline="0" dirty="0" smtClean="0"/>
              <a:t> In India, children as young as three were reportedly used in the building construction phase of the Asian Games which was held in Delhi in September/October 2010. In some countries bonded labor is common. Non-documented laborers (i.e. those who are in a country illegally) are used in projects in both developed and developing countries. </a:t>
            </a:r>
            <a:endParaRPr lang="en-US" dirty="0" smtClean="0"/>
          </a:p>
          <a:p>
            <a:r>
              <a:rPr lang="en-US" b="1" dirty="0" smtClean="0"/>
              <a:t>Deceit and Fraud:</a:t>
            </a:r>
            <a:r>
              <a:rPr lang="en-US" dirty="0" smtClean="0"/>
              <a:t> For example, the falsification</a:t>
            </a:r>
            <a:r>
              <a:rPr lang="en-US" baseline="0" dirty="0" smtClean="0"/>
              <a:t> of cost data to get undeserved subsidies, concessions or licenses from a state entity, or to conceal adverse project outcomes such as pollution and other hazards. </a:t>
            </a:r>
          </a:p>
          <a:p>
            <a:r>
              <a:rPr lang="en-US" b="1" baseline="0" dirty="0" smtClean="0"/>
              <a:t>Bribery, Kickbacks and Corruption:</a:t>
            </a:r>
            <a:r>
              <a:rPr lang="en-US" baseline="0" dirty="0" smtClean="0"/>
              <a:t> For example, offering bribes to government officials in exchange for concessions, licenses etc. Corruption in the procurement process. See Transparency International. Many articles on the subject.</a:t>
            </a:r>
            <a:endParaRPr lang="en-US" dirty="0" smtClean="0"/>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598122-E8C5-46FD-908C-5313EFDA098B}" type="slidenum">
              <a:rPr lang="de-DE"/>
              <a:pPr/>
              <a:t>30</a:t>
            </a:fld>
            <a:endParaRPr lang="de-DE"/>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r>
              <a:rPr lang="en-US" b="1" dirty="0" smtClean="0"/>
              <a:t>Illicit Labor:</a:t>
            </a:r>
            <a:r>
              <a:rPr lang="en-US" dirty="0" smtClean="0"/>
              <a:t> Very common in poor countries.</a:t>
            </a:r>
            <a:r>
              <a:rPr lang="en-US" baseline="0" dirty="0" smtClean="0"/>
              <a:t> In India, children as young as three were reportedly used in the building construction phase of the Asian Games which was held in Delhi in September/October 2010. In some countries bonded labor is common. Non-documented laborers (i.e. those who are in a country illegally) are used in projects in both developed and developing countries. </a:t>
            </a:r>
            <a:endParaRPr lang="en-US" dirty="0" smtClean="0"/>
          </a:p>
          <a:p>
            <a:r>
              <a:rPr lang="en-US" b="1" dirty="0" smtClean="0"/>
              <a:t>Deceit and Fraud:</a:t>
            </a:r>
            <a:r>
              <a:rPr lang="en-US" dirty="0" smtClean="0"/>
              <a:t> For example, the falsification</a:t>
            </a:r>
            <a:r>
              <a:rPr lang="en-US" baseline="0" dirty="0" smtClean="0"/>
              <a:t> of cost data to get undeserved subsidies, concessions or licenses from a state entity, or to conceal adverse project outcomes such as pollution and other hazards. </a:t>
            </a:r>
          </a:p>
          <a:p>
            <a:r>
              <a:rPr lang="en-US" b="1" baseline="0" dirty="0" smtClean="0"/>
              <a:t>Bribery, Kickbacks and Corruption:</a:t>
            </a:r>
            <a:r>
              <a:rPr lang="en-US" baseline="0" dirty="0" smtClean="0"/>
              <a:t> For example, offering bribes to government officials in exchange for concessions, licenses etc. Corruption in the procurement process. See Transparency International. Many articles on the subject.</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Clr>
                <a:srgbClr val="FFC000"/>
              </a:buClr>
              <a:buFont typeface="Wingdings" pitchFamily="2" charset="2"/>
              <a:buNone/>
            </a:pPr>
            <a:endParaRPr lang="en-US" sz="1200" b="0" dirty="0" smtClean="0">
              <a:solidFill>
                <a:schemeClr val="bg1"/>
              </a:solidFill>
              <a:latin typeface="Calibri" pitchFamily="34" charset="0"/>
            </a:endParaRPr>
          </a:p>
        </p:txBody>
      </p:sp>
      <p:sp>
        <p:nvSpPr>
          <p:cNvPr id="4" name="Slide Number Placeholder 3"/>
          <p:cNvSpPr>
            <a:spLocks noGrp="1"/>
          </p:cNvSpPr>
          <p:nvPr>
            <p:ph type="sldNum" sz="quarter" idx="10"/>
          </p:nvPr>
        </p:nvSpPr>
        <p:spPr/>
        <p:txBody>
          <a:bodyPr/>
          <a:lstStyle/>
          <a:p>
            <a:fld id="{A5A96E06-45EF-4F6E-9DE9-6CDB8788C602}" type="slidenum">
              <a:rPr lang="de-DE" smtClean="0"/>
              <a:pPr/>
              <a:t>32</a:t>
            </a:fld>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Clr>
                <a:srgbClr val="FFC000"/>
              </a:buClr>
              <a:buFont typeface="Wingdings" pitchFamily="2" charset="2"/>
              <a:buNone/>
            </a:pPr>
            <a:endParaRPr lang="en-US" sz="1200" b="0" dirty="0" smtClean="0">
              <a:solidFill>
                <a:schemeClr val="bg1"/>
              </a:solidFill>
              <a:latin typeface="Calibri" pitchFamily="34" charset="0"/>
            </a:endParaRPr>
          </a:p>
        </p:txBody>
      </p:sp>
      <p:sp>
        <p:nvSpPr>
          <p:cNvPr id="4" name="Slide Number Placeholder 3"/>
          <p:cNvSpPr>
            <a:spLocks noGrp="1"/>
          </p:cNvSpPr>
          <p:nvPr>
            <p:ph type="sldNum" sz="quarter" idx="10"/>
          </p:nvPr>
        </p:nvSpPr>
        <p:spPr/>
        <p:txBody>
          <a:bodyPr/>
          <a:lstStyle/>
          <a:p>
            <a:fld id="{A5A96E06-45EF-4F6E-9DE9-6CDB8788C602}" type="slidenum">
              <a:rPr lang="de-DE" smtClean="0"/>
              <a:pPr/>
              <a:t>33</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Clr>
                <a:srgbClr val="FFC000"/>
              </a:buClr>
              <a:buFont typeface="Wingdings" pitchFamily="2" charset="2"/>
              <a:buNone/>
            </a:pPr>
            <a:endParaRPr lang="en-US" sz="1200" b="0" dirty="0" smtClean="0">
              <a:solidFill>
                <a:schemeClr val="bg1"/>
              </a:solidFill>
              <a:latin typeface="Calibri" pitchFamily="34" charset="0"/>
            </a:endParaRPr>
          </a:p>
        </p:txBody>
      </p:sp>
      <p:sp>
        <p:nvSpPr>
          <p:cNvPr id="4" name="Slide Number Placeholder 3"/>
          <p:cNvSpPr>
            <a:spLocks noGrp="1"/>
          </p:cNvSpPr>
          <p:nvPr>
            <p:ph type="sldNum" sz="quarter" idx="10"/>
          </p:nvPr>
        </p:nvSpPr>
        <p:spPr/>
        <p:txBody>
          <a:bodyPr/>
          <a:lstStyle/>
          <a:p>
            <a:fld id="{A5A96E06-45EF-4F6E-9DE9-6CDB8788C602}" type="slidenum">
              <a:rPr lang="de-DE" smtClean="0"/>
              <a:pPr/>
              <a:t>35</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Clr>
                <a:srgbClr val="FFC000"/>
              </a:buClr>
              <a:buFont typeface="Wingdings" pitchFamily="2" charset="2"/>
              <a:buNone/>
            </a:pPr>
            <a:endParaRPr lang="en-US" sz="1200" b="0" dirty="0" smtClean="0">
              <a:solidFill>
                <a:schemeClr val="bg1"/>
              </a:solidFill>
              <a:latin typeface="Calibri" pitchFamily="34" charset="0"/>
            </a:endParaRPr>
          </a:p>
        </p:txBody>
      </p:sp>
      <p:sp>
        <p:nvSpPr>
          <p:cNvPr id="4" name="Slide Number Placeholder 3"/>
          <p:cNvSpPr>
            <a:spLocks noGrp="1"/>
          </p:cNvSpPr>
          <p:nvPr>
            <p:ph type="sldNum" sz="quarter" idx="10"/>
          </p:nvPr>
        </p:nvSpPr>
        <p:spPr/>
        <p:txBody>
          <a:bodyPr/>
          <a:lstStyle/>
          <a:p>
            <a:fld id="{A5A96E06-45EF-4F6E-9DE9-6CDB8788C602}" type="slidenum">
              <a:rPr lang="de-DE" smtClean="0"/>
              <a:pPr/>
              <a:t>37</a:t>
            </a:fld>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Clr>
                <a:srgbClr val="FFC000"/>
              </a:buClr>
              <a:buFont typeface="Wingdings" pitchFamily="2" charset="2"/>
              <a:buNone/>
            </a:pPr>
            <a:endParaRPr lang="en-US" sz="1200" b="0" dirty="0" smtClean="0">
              <a:solidFill>
                <a:schemeClr val="bg1"/>
              </a:solidFill>
              <a:latin typeface="Calibri" pitchFamily="34" charset="0"/>
            </a:endParaRPr>
          </a:p>
        </p:txBody>
      </p:sp>
      <p:sp>
        <p:nvSpPr>
          <p:cNvPr id="4" name="Slide Number Placeholder 3"/>
          <p:cNvSpPr>
            <a:spLocks noGrp="1"/>
          </p:cNvSpPr>
          <p:nvPr>
            <p:ph type="sldNum" sz="quarter" idx="10"/>
          </p:nvPr>
        </p:nvSpPr>
        <p:spPr/>
        <p:txBody>
          <a:bodyPr/>
          <a:lstStyle/>
          <a:p>
            <a:fld id="{A5A96E06-45EF-4F6E-9DE9-6CDB8788C602}" type="slidenum">
              <a:rPr lang="de-DE" smtClean="0"/>
              <a:pPr/>
              <a:t>39</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6.xml"/><Relationship Id="rId4" Type="http://schemas.openxmlformats.org/officeDocument/2006/relationships/image" Target="../media/image11.gif"/></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gif"/></Relationships>
</file>

<file path=ppt/slides/_rels/slide2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gif"/></Relationships>
</file>

<file path=ppt/slides/_rels/slide27.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gif"/></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www.fairfaxcounty.gov/dpwes/publications/commercial_str.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4545839"/>
            <a:ext cx="8234362" cy="1754326"/>
          </a:xfrm>
          <a:prstGeom prst="rect">
            <a:avLst/>
          </a:prstGeom>
          <a:noFill/>
        </p:spPr>
        <p:txBody>
          <a:bodyPr wrap="square" rtlCol="0">
            <a:spAutoFit/>
          </a:bodyPr>
          <a:lstStyle/>
          <a:p>
            <a:pPr algn="ctr"/>
            <a:r>
              <a:rPr lang="en-US" sz="3600" b="1" dirty="0" smtClean="0">
                <a:solidFill>
                  <a:srgbClr val="FFC000"/>
                </a:solidFill>
                <a:latin typeface="Calibri" pitchFamily="34" charset="0"/>
              </a:rPr>
              <a:t>COMSATS Virtual University</a:t>
            </a:r>
            <a:endParaRPr lang="en-US" sz="2400" b="1" dirty="0" smtClean="0">
              <a:solidFill>
                <a:srgbClr val="FFC000"/>
              </a:solidFill>
              <a:latin typeface="Calibri" pitchFamily="34" charset="0"/>
            </a:endParaRPr>
          </a:p>
          <a:p>
            <a:pPr algn="ctr"/>
            <a:endParaRPr lang="en-US" sz="2400" b="1" dirty="0" smtClean="0">
              <a:solidFill>
                <a:srgbClr val="FFC000"/>
              </a:solidFill>
              <a:latin typeface="Calibri" pitchFamily="34" charset="0"/>
            </a:endParaRPr>
          </a:p>
          <a:p>
            <a:pPr algn="ctr"/>
            <a:r>
              <a:rPr lang="en-US" sz="2400" b="1" dirty="0" smtClean="0">
                <a:solidFill>
                  <a:srgbClr val="FFC000"/>
                </a:solidFill>
                <a:latin typeface="Calibri" pitchFamily="34" charset="0"/>
              </a:rPr>
              <a:t>LECTURE 04: INTRODUCTION TO PROJECT STAKEHOLDER MANAGEMENT AND ENGAGEMENT PART 2</a:t>
            </a:r>
            <a:endParaRPr lang="en-US" sz="2400" b="1" dirty="0">
              <a:solidFill>
                <a:srgbClr val="FFC000"/>
              </a:solidFill>
              <a:latin typeface="Calibri" pitchFamily="34" charset="0"/>
            </a:endParaRPr>
          </a:p>
        </p:txBody>
      </p:sp>
      <p:sp>
        <p:nvSpPr>
          <p:cNvPr id="5" name="Rectangle 4"/>
          <p:cNvSpPr/>
          <p:nvPr/>
        </p:nvSpPr>
        <p:spPr>
          <a:xfrm>
            <a:off x="455612" y="482868"/>
            <a:ext cx="8234363" cy="738664"/>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1732729"/>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37988" y="1155035"/>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Communications</a:t>
            </a:r>
            <a:endParaRPr lang="en-US" sz="2000" b="1" dirty="0">
              <a:solidFill>
                <a:schemeClr val="bg1"/>
              </a:solidFill>
              <a:latin typeface="Calibri" pitchFamily="34" charset="0"/>
            </a:endParaRPr>
          </a:p>
        </p:txBody>
      </p:sp>
      <p:sp>
        <p:nvSpPr>
          <p:cNvPr id="5" name="Rounded Rectangle 4"/>
          <p:cNvSpPr/>
          <p:nvPr/>
        </p:nvSpPr>
        <p:spPr>
          <a:xfrm>
            <a:off x="137988" y="1904602"/>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Culture</a:t>
            </a:r>
          </a:p>
        </p:txBody>
      </p:sp>
      <p:sp>
        <p:nvSpPr>
          <p:cNvPr id="6" name="Rounded Rectangle 5"/>
          <p:cNvSpPr/>
          <p:nvPr/>
        </p:nvSpPr>
        <p:spPr>
          <a:xfrm>
            <a:off x="137988" y="2654169"/>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Development Studies</a:t>
            </a:r>
          </a:p>
        </p:txBody>
      </p:sp>
      <p:sp>
        <p:nvSpPr>
          <p:cNvPr id="7" name="Rounded Rectangle 6"/>
          <p:cNvSpPr/>
          <p:nvPr/>
        </p:nvSpPr>
        <p:spPr>
          <a:xfrm>
            <a:off x="137988" y="3403736"/>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Economics</a:t>
            </a:r>
          </a:p>
        </p:txBody>
      </p:sp>
      <p:sp>
        <p:nvSpPr>
          <p:cNvPr id="8" name="Rounded Rectangle 7"/>
          <p:cNvSpPr/>
          <p:nvPr/>
        </p:nvSpPr>
        <p:spPr>
          <a:xfrm>
            <a:off x="137988" y="4153303"/>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Ethics</a:t>
            </a:r>
          </a:p>
        </p:txBody>
      </p:sp>
      <p:sp>
        <p:nvSpPr>
          <p:cNvPr id="9" name="Rounded Rectangle 8"/>
          <p:cNvSpPr/>
          <p:nvPr/>
        </p:nvSpPr>
        <p:spPr>
          <a:xfrm>
            <a:off x="137988" y="4902870"/>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Information Technology</a:t>
            </a:r>
          </a:p>
        </p:txBody>
      </p:sp>
      <p:sp>
        <p:nvSpPr>
          <p:cNvPr id="10" name="Rounded Rectangle 9"/>
          <p:cNvSpPr/>
          <p:nvPr/>
        </p:nvSpPr>
        <p:spPr>
          <a:xfrm>
            <a:off x="137988" y="5652436"/>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International Relations</a:t>
            </a:r>
          </a:p>
        </p:txBody>
      </p:sp>
      <p:sp>
        <p:nvSpPr>
          <p:cNvPr id="11" name="Rounded Rectangle 10"/>
          <p:cNvSpPr/>
          <p:nvPr/>
        </p:nvSpPr>
        <p:spPr>
          <a:xfrm>
            <a:off x="6216275" y="1155035"/>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Law</a:t>
            </a:r>
          </a:p>
        </p:txBody>
      </p:sp>
      <p:sp>
        <p:nvSpPr>
          <p:cNvPr id="12" name="Rounded Rectangle 11"/>
          <p:cNvSpPr/>
          <p:nvPr/>
        </p:nvSpPr>
        <p:spPr>
          <a:xfrm>
            <a:off x="6216275" y="1904602"/>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Management</a:t>
            </a:r>
          </a:p>
        </p:txBody>
      </p:sp>
      <p:sp>
        <p:nvSpPr>
          <p:cNvPr id="13" name="Rounded Rectangle 12"/>
          <p:cNvSpPr/>
          <p:nvPr/>
        </p:nvSpPr>
        <p:spPr>
          <a:xfrm>
            <a:off x="6216275" y="2654169"/>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Politics &amp; Public Policy</a:t>
            </a:r>
          </a:p>
        </p:txBody>
      </p:sp>
      <p:sp>
        <p:nvSpPr>
          <p:cNvPr id="14" name="Rounded Rectangle 13"/>
          <p:cNvSpPr/>
          <p:nvPr/>
        </p:nvSpPr>
        <p:spPr>
          <a:xfrm>
            <a:off x="6216275" y="3403736"/>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Psychology</a:t>
            </a:r>
          </a:p>
        </p:txBody>
      </p:sp>
      <p:sp>
        <p:nvSpPr>
          <p:cNvPr id="15" name="Rounded Rectangle 14"/>
          <p:cNvSpPr/>
          <p:nvPr/>
        </p:nvSpPr>
        <p:spPr>
          <a:xfrm>
            <a:off x="6216275" y="4153303"/>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pPr>
            <a:r>
              <a:rPr lang="en-US" sz="2000" b="1" dirty="0" smtClean="0">
                <a:solidFill>
                  <a:schemeClr val="bg1"/>
                </a:solidFill>
                <a:latin typeface="Calibri" pitchFamily="34" charset="0"/>
              </a:rPr>
              <a:t>Public Administration</a:t>
            </a:r>
            <a:endParaRPr lang="en-US" sz="2000" dirty="0" smtClean="0">
              <a:solidFill>
                <a:schemeClr val="bg1"/>
              </a:solidFill>
              <a:latin typeface="Calibri" pitchFamily="34" charset="0"/>
            </a:endParaRPr>
          </a:p>
        </p:txBody>
      </p:sp>
      <p:sp>
        <p:nvSpPr>
          <p:cNvPr id="16" name="Rounded Rectangle 15"/>
          <p:cNvSpPr/>
          <p:nvPr/>
        </p:nvSpPr>
        <p:spPr>
          <a:xfrm>
            <a:off x="6216275" y="4906347"/>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300"/>
              </a:lnSpc>
              <a:spcBef>
                <a:spcPts val="600"/>
              </a:spcBef>
            </a:pPr>
            <a:r>
              <a:rPr lang="en-US" sz="2000" b="1" dirty="0" smtClean="0">
                <a:solidFill>
                  <a:schemeClr val="bg1"/>
                </a:solidFill>
                <a:latin typeface="Calibri" pitchFamily="34" charset="0"/>
              </a:rPr>
              <a:t>Planning </a:t>
            </a:r>
          </a:p>
          <a:p>
            <a:pPr algn="ctr">
              <a:lnSpc>
                <a:spcPts val="1300"/>
              </a:lnSpc>
            </a:pPr>
            <a:r>
              <a:rPr lang="en-US" sz="1400" b="1" dirty="0" smtClean="0">
                <a:solidFill>
                  <a:schemeClr val="bg1"/>
                </a:solidFill>
                <a:latin typeface="Calibri" pitchFamily="34" charset="0"/>
              </a:rPr>
              <a:t>(Urban, Regional, Environ. etc.)</a:t>
            </a:r>
            <a:endParaRPr lang="en-US" b="1" dirty="0" smtClean="0">
              <a:solidFill>
                <a:schemeClr val="bg1"/>
              </a:solidFill>
              <a:latin typeface="Calibri" pitchFamily="34" charset="0"/>
            </a:endParaRPr>
          </a:p>
        </p:txBody>
      </p:sp>
      <p:sp>
        <p:nvSpPr>
          <p:cNvPr id="17" name="Rounded Rectangle 16"/>
          <p:cNvSpPr/>
          <p:nvPr/>
        </p:nvSpPr>
        <p:spPr>
          <a:xfrm>
            <a:off x="6216275" y="5652436"/>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Sociology</a:t>
            </a:r>
          </a:p>
        </p:txBody>
      </p:sp>
      <p:sp>
        <p:nvSpPr>
          <p:cNvPr id="20"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(A Cross-Disciplinary Subject Perspective)</a:t>
            </a:r>
            <a:endParaRPr lang="en-US" sz="2400" dirty="0"/>
          </a:p>
        </p:txBody>
      </p:sp>
      <p:sp>
        <p:nvSpPr>
          <p:cNvPr id="22" name="Rounded Rectangle 21"/>
          <p:cNvSpPr/>
          <p:nvPr/>
        </p:nvSpPr>
        <p:spPr>
          <a:xfrm>
            <a:off x="3388092" y="2888000"/>
            <a:ext cx="2358190" cy="1549667"/>
          </a:xfrm>
          <a:prstGeom prst="roundRect">
            <a:avLst/>
          </a:prstGeom>
          <a:solidFill>
            <a:srgbClr val="002060"/>
          </a:solidFill>
          <a:ln>
            <a:solidFill>
              <a:srgbClr val="FFD58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000"/>
              </a:lnSpc>
            </a:pPr>
            <a:r>
              <a:rPr lang="en-US" sz="2800" b="1" dirty="0" smtClean="0">
                <a:solidFill>
                  <a:srgbClr val="FFFF00"/>
                </a:solidFill>
                <a:latin typeface="Calibri" pitchFamily="34" charset="0"/>
              </a:rPr>
              <a:t>Project</a:t>
            </a:r>
          </a:p>
          <a:p>
            <a:pPr algn="ctr">
              <a:lnSpc>
                <a:spcPts val="3000"/>
              </a:lnSpc>
            </a:pPr>
            <a:r>
              <a:rPr lang="en-US" sz="2800" b="1" dirty="0" smtClean="0">
                <a:solidFill>
                  <a:srgbClr val="FFFF00"/>
                </a:solidFill>
                <a:latin typeface="Calibri" pitchFamily="34" charset="0"/>
              </a:rPr>
              <a:t>Stakeholder Management</a:t>
            </a:r>
            <a:endParaRPr lang="en-US" sz="2800" b="1" dirty="0">
              <a:solidFill>
                <a:srgbClr val="FFFF00"/>
              </a:solidFill>
              <a:latin typeface="Calibri" pitchFamily="34" charset="0"/>
            </a:endParaRPr>
          </a:p>
        </p:txBody>
      </p:sp>
      <p:cxnSp>
        <p:nvCxnSpPr>
          <p:cNvPr id="38" name="Straight Arrow Connector 37"/>
          <p:cNvCxnSpPr>
            <a:stCxn id="22" idx="1"/>
            <a:endCxn id="3" idx="3"/>
          </p:cNvCxnSpPr>
          <p:nvPr/>
        </p:nvCxnSpPr>
        <p:spPr>
          <a:xfrm rot="10800000">
            <a:off x="2881188" y="1414918"/>
            <a:ext cx="506904" cy="2247917"/>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2" idx="1"/>
            <a:endCxn id="5" idx="3"/>
          </p:cNvCxnSpPr>
          <p:nvPr/>
        </p:nvCxnSpPr>
        <p:spPr>
          <a:xfrm rot="10800000">
            <a:off x="2881188" y="2164484"/>
            <a:ext cx="506904" cy="149835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22" idx="1"/>
            <a:endCxn id="6" idx="3"/>
          </p:cNvCxnSpPr>
          <p:nvPr/>
        </p:nvCxnSpPr>
        <p:spPr>
          <a:xfrm rot="10800000">
            <a:off x="2881188" y="2914052"/>
            <a:ext cx="506904" cy="748783"/>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22" idx="1"/>
            <a:endCxn id="7" idx="3"/>
          </p:cNvCxnSpPr>
          <p:nvPr/>
        </p:nvCxnSpPr>
        <p:spPr>
          <a:xfrm rot="10800000" flipV="1">
            <a:off x="2881188" y="3662834"/>
            <a:ext cx="506904" cy="78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22" idx="1"/>
            <a:endCxn id="8" idx="3"/>
          </p:cNvCxnSpPr>
          <p:nvPr/>
        </p:nvCxnSpPr>
        <p:spPr>
          <a:xfrm rot="10800000" flipV="1">
            <a:off x="2881188" y="3662833"/>
            <a:ext cx="506904" cy="750351"/>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22" idx="1"/>
            <a:endCxn id="9" idx="3"/>
          </p:cNvCxnSpPr>
          <p:nvPr/>
        </p:nvCxnSpPr>
        <p:spPr>
          <a:xfrm rot="10800000" flipV="1">
            <a:off x="2881188" y="3662834"/>
            <a:ext cx="506904" cy="1499918"/>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22" idx="1"/>
            <a:endCxn id="10" idx="3"/>
          </p:cNvCxnSpPr>
          <p:nvPr/>
        </p:nvCxnSpPr>
        <p:spPr>
          <a:xfrm rot="10800000" flipV="1">
            <a:off x="2881188" y="3662834"/>
            <a:ext cx="506904" cy="224948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22" idx="3"/>
            <a:endCxn id="11" idx="1"/>
          </p:cNvCxnSpPr>
          <p:nvPr/>
        </p:nvCxnSpPr>
        <p:spPr>
          <a:xfrm flipV="1">
            <a:off x="5746282" y="1414917"/>
            <a:ext cx="469993" cy="2247917"/>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22" idx="3"/>
            <a:endCxn id="12" idx="1"/>
          </p:cNvCxnSpPr>
          <p:nvPr/>
        </p:nvCxnSpPr>
        <p:spPr>
          <a:xfrm flipV="1">
            <a:off x="5746282" y="2164484"/>
            <a:ext cx="469993" cy="149835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22" idx="3"/>
            <a:endCxn id="13" idx="1"/>
          </p:cNvCxnSpPr>
          <p:nvPr/>
        </p:nvCxnSpPr>
        <p:spPr>
          <a:xfrm flipV="1">
            <a:off x="5746282" y="2914051"/>
            <a:ext cx="469993" cy="748783"/>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22" idx="3"/>
            <a:endCxn id="14" idx="1"/>
          </p:cNvCxnSpPr>
          <p:nvPr/>
        </p:nvCxnSpPr>
        <p:spPr>
          <a:xfrm>
            <a:off x="5746282" y="3662834"/>
            <a:ext cx="469993" cy="78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22" idx="3"/>
            <a:endCxn id="15" idx="1"/>
          </p:cNvCxnSpPr>
          <p:nvPr/>
        </p:nvCxnSpPr>
        <p:spPr>
          <a:xfrm>
            <a:off x="5746282" y="3662834"/>
            <a:ext cx="469993" cy="750351"/>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22" idx="3"/>
            <a:endCxn id="16" idx="1"/>
          </p:cNvCxnSpPr>
          <p:nvPr/>
        </p:nvCxnSpPr>
        <p:spPr>
          <a:xfrm>
            <a:off x="5746282" y="3662834"/>
            <a:ext cx="469993" cy="1503395"/>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22" idx="3"/>
            <a:endCxn id="17" idx="1"/>
          </p:cNvCxnSpPr>
          <p:nvPr/>
        </p:nvCxnSpPr>
        <p:spPr>
          <a:xfrm>
            <a:off x="5746282" y="3662834"/>
            <a:ext cx="469993" cy="224948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593387"/>
            <a:ext cx="8234363" cy="1605064"/>
          </a:xfrm>
        </p:spPr>
        <p:txBody>
          <a:bodyPr/>
          <a:lstStyle/>
          <a:p>
            <a:r>
              <a:rPr lang="en-US" sz="3200" dirty="0" smtClean="0"/>
              <a:t>Communications and </a:t>
            </a:r>
            <a:br>
              <a:rPr lang="en-US" sz="3200" dirty="0" smtClean="0"/>
            </a:br>
            <a:r>
              <a:rPr lang="en-US" sz="3200" dirty="0" smtClean="0"/>
              <a:t>Project Stakeholder Management</a:t>
            </a:r>
            <a:endParaRPr lang="en-US" sz="3200" dirty="0"/>
          </a:p>
        </p:txBody>
      </p:sp>
      <p:pic>
        <p:nvPicPr>
          <p:cNvPr id="3" name="Picture 2" descr="Communication.gif"/>
          <p:cNvPicPr>
            <a:picLocks noChangeAspect="1"/>
          </p:cNvPicPr>
          <p:nvPr/>
        </p:nvPicPr>
        <p:blipFill>
          <a:blip r:embed="rId2" cstate="print"/>
          <a:stretch>
            <a:fillRect/>
          </a:stretch>
        </p:blipFill>
        <p:spPr>
          <a:xfrm>
            <a:off x="2859088" y="2414296"/>
            <a:ext cx="3429000" cy="34290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Role of Communication in Project Stakeholder Management and Engagement</a:t>
            </a:r>
            <a:endParaRPr lang="en-US" sz="2400" dirty="0"/>
          </a:p>
        </p:txBody>
      </p:sp>
      <p:sp>
        <p:nvSpPr>
          <p:cNvPr id="3" name="Text Box 3"/>
          <p:cNvSpPr txBox="1">
            <a:spLocks noChangeArrowheads="1"/>
          </p:cNvSpPr>
          <p:nvPr/>
        </p:nvSpPr>
        <p:spPr bwMode="auto">
          <a:xfrm>
            <a:off x="3198813" y="1136079"/>
            <a:ext cx="5683931" cy="5144998"/>
          </a:xfrm>
          <a:prstGeom prst="rect">
            <a:avLst/>
          </a:prstGeom>
          <a:noFill/>
          <a:ln w="9525" algn="ctr">
            <a:noFill/>
            <a:miter lim="800000"/>
            <a:headEnd/>
            <a:tailEnd/>
          </a:ln>
          <a:effectLst/>
        </p:spPr>
        <p:txBody>
          <a:bodyPr wrap="square">
            <a:spAutoFit/>
          </a:bodyPr>
          <a:lstStyle/>
          <a:p>
            <a:pPr>
              <a:lnSpc>
                <a:spcPts val="3700"/>
              </a:lnSpc>
              <a:spcAft>
                <a:spcPts val="1200"/>
              </a:spcAft>
              <a:tabLst>
                <a:tab pos="4511675" algn="l"/>
              </a:tabLst>
            </a:pPr>
            <a:r>
              <a:rPr lang="de-DE" sz="3200" b="1" dirty="0" smtClean="0">
                <a:solidFill>
                  <a:schemeClr val="bg1"/>
                </a:solidFill>
                <a:latin typeface="Calibri" pitchFamily="34" charset="0"/>
              </a:rPr>
              <a:t>Communications plays a funda-mental role in managing and en-gaging </a:t>
            </a:r>
            <a:r>
              <a:rPr lang="de-DE" sz="3200" b="1" u="sng" dirty="0" smtClean="0">
                <a:solidFill>
                  <a:schemeClr val="bg1"/>
                </a:solidFill>
                <a:latin typeface="Calibri" pitchFamily="34" charset="0"/>
              </a:rPr>
              <a:t>all</a:t>
            </a:r>
            <a:r>
              <a:rPr lang="de-DE" sz="3200" b="1" dirty="0" smtClean="0">
                <a:solidFill>
                  <a:schemeClr val="bg1"/>
                </a:solidFill>
                <a:latin typeface="Calibri" pitchFamily="34" charset="0"/>
              </a:rPr>
              <a:t> stakeholder entities. </a:t>
            </a:r>
          </a:p>
          <a:p>
            <a:pPr>
              <a:lnSpc>
                <a:spcPts val="3700"/>
              </a:lnSpc>
              <a:spcAft>
                <a:spcPts val="1200"/>
              </a:spcAft>
              <a:tabLst>
                <a:tab pos="4511675" algn="l"/>
              </a:tabLst>
            </a:pPr>
            <a:r>
              <a:rPr lang="de-DE" sz="3200" b="1" dirty="0" smtClean="0">
                <a:solidFill>
                  <a:schemeClr val="bg1"/>
                </a:solidFill>
                <a:latin typeface="Calibri" pitchFamily="34" charset="0"/>
              </a:rPr>
              <a:t>Every stakeholder mgmt. and engt. strategy on every project starts off with communications. </a:t>
            </a:r>
          </a:p>
          <a:p>
            <a:pPr>
              <a:lnSpc>
                <a:spcPts val="3700"/>
              </a:lnSpc>
              <a:spcAft>
                <a:spcPts val="1200"/>
              </a:spcAft>
              <a:tabLst>
                <a:tab pos="4511675" algn="l"/>
              </a:tabLst>
            </a:pPr>
            <a:r>
              <a:rPr lang="de-DE" sz="3200" b="1" dirty="0" smtClean="0">
                <a:solidFill>
                  <a:schemeClr val="bg1"/>
                </a:solidFill>
                <a:latin typeface="Calibri" pitchFamily="34" charset="0"/>
              </a:rPr>
              <a:t>Communicational deficiencies have been acknowledged as being a key determining factor in project „failures“. </a:t>
            </a:r>
          </a:p>
        </p:txBody>
      </p:sp>
      <p:pic>
        <p:nvPicPr>
          <p:cNvPr id="5" name="Picture 4" descr="3_Media_briefing.jpg"/>
          <p:cNvPicPr>
            <a:picLocks noChangeAspect="1"/>
          </p:cNvPicPr>
          <p:nvPr/>
        </p:nvPicPr>
        <p:blipFill>
          <a:blip r:embed="rId2" cstate="print"/>
          <a:stretch>
            <a:fillRect/>
          </a:stretch>
        </p:blipFill>
        <p:spPr>
          <a:xfrm>
            <a:off x="455612" y="1333500"/>
            <a:ext cx="2760369" cy="1847850"/>
          </a:xfrm>
          <a:prstGeom prst="rect">
            <a:avLst/>
          </a:prstGeom>
        </p:spPr>
      </p:pic>
      <p:pic>
        <p:nvPicPr>
          <p:cNvPr id="6" name="Picture 5" descr="doc4c7652549bcd93346836451.jpg"/>
          <p:cNvPicPr>
            <a:picLocks noChangeAspect="1"/>
          </p:cNvPicPr>
          <p:nvPr/>
        </p:nvPicPr>
        <p:blipFill>
          <a:blip r:embed="rId3" cstate="print"/>
          <a:stretch>
            <a:fillRect/>
          </a:stretch>
        </p:blipFill>
        <p:spPr>
          <a:xfrm>
            <a:off x="455613" y="4255634"/>
            <a:ext cx="2743200" cy="1830841"/>
          </a:xfrm>
          <a:prstGeom prst="rect">
            <a:avLst/>
          </a:prstGeom>
        </p:spPr>
      </p:pic>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Role of Communication in Project Stakeholder Management and Engagement</a:t>
            </a:r>
            <a:endParaRPr lang="en-US" sz="2400" dirty="0"/>
          </a:p>
        </p:txBody>
      </p:sp>
      <p:sp>
        <p:nvSpPr>
          <p:cNvPr id="3" name="Text Box 3"/>
          <p:cNvSpPr txBox="1">
            <a:spLocks noChangeArrowheads="1"/>
          </p:cNvSpPr>
          <p:nvPr/>
        </p:nvSpPr>
        <p:spPr bwMode="auto">
          <a:xfrm>
            <a:off x="3198813" y="1136079"/>
            <a:ext cx="5683931" cy="5144998"/>
          </a:xfrm>
          <a:prstGeom prst="rect">
            <a:avLst/>
          </a:prstGeom>
          <a:noFill/>
          <a:ln w="9525" algn="ctr">
            <a:noFill/>
            <a:miter lim="800000"/>
            <a:headEnd/>
            <a:tailEnd/>
          </a:ln>
          <a:effectLst/>
        </p:spPr>
        <p:txBody>
          <a:bodyPr wrap="square">
            <a:spAutoFit/>
          </a:bodyPr>
          <a:lstStyle/>
          <a:p>
            <a:pPr>
              <a:lnSpc>
                <a:spcPts val="3700"/>
              </a:lnSpc>
              <a:spcAft>
                <a:spcPts val="1200"/>
              </a:spcAft>
              <a:tabLst>
                <a:tab pos="4511675" algn="l"/>
              </a:tabLst>
            </a:pPr>
            <a:r>
              <a:rPr lang="de-DE" sz="3200" b="1" dirty="0" smtClean="0">
                <a:solidFill>
                  <a:schemeClr val="bg1"/>
                </a:solidFill>
                <a:latin typeface="Calibri" pitchFamily="34" charset="0"/>
              </a:rPr>
              <a:t>Communications is very versa-tile. </a:t>
            </a:r>
          </a:p>
          <a:p>
            <a:pPr>
              <a:lnSpc>
                <a:spcPts val="3700"/>
              </a:lnSpc>
              <a:spcAft>
                <a:spcPts val="1200"/>
              </a:spcAft>
              <a:tabLst>
                <a:tab pos="4511675" algn="l"/>
              </a:tabLst>
            </a:pPr>
            <a:r>
              <a:rPr lang="de-DE" sz="3200" b="1" dirty="0" smtClean="0">
                <a:solidFill>
                  <a:schemeClr val="bg1"/>
                </a:solidFill>
                <a:latin typeface="Calibri" pitchFamily="34" charset="0"/>
              </a:rPr>
              <a:t>It has many forms (speaking, writing, reading, listening, body language) and utilizes several mediums (e.g. briefings and pre-sentations, paper, technology).</a:t>
            </a:r>
          </a:p>
          <a:p>
            <a:pPr>
              <a:lnSpc>
                <a:spcPts val="3700"/>
              </a:lnSpc>
              <a:spcAft>
                <a:spcPts val="1200"/>
              </a:spcAft>
              <a:tabLst>
                <a:tab pos="4511675" algn="l"/>
              </a:tabLst>
            </a:pPr>
            <a:r>
              <a:rPr lang="de-DE" sz="3200" b="1" dirty="0" smtClean="0">
                <a:solidFill>
                  <a:schemeClr val="bg1"/>
                </a:solidFill>
                <a:latin typeface="Calibri" pitchFamily="34" charset="0"/>
              </a:rPr>
              <a:t>There is no universal best appro-ach for communicating with pro-ject stakeholders. </a:t>
            </a:r>
          </a:p>
        </p:txBody>
      </p:sp>
      <p:pic>
        <p:nvPicPr>
          <p:cNvPr id="7" name="Picture 6" descr="body-language-bush.jpg"/>
          <p:cNvPicPr>
            <a:picLocks noChangeAspect="1"/>
          </p:cNvPicPr>
          <p:nvPr/>
        </p:nvPicPr>
        <p:blipFill>
          <a:blip r:embed="rId2" cstate="print"/>
          <a:stretch>
            <a:fillRect/>
          </a:stretch>
        </p:blipFill>
        <p:spPr>
          <a:xfrm>
            <a:off x="455612" y="1317625"/>
            <a:ext cx="2743200" cy="2200350"/>
          </a:xfrm>
          <a:prstGeom prst="rect">
            <a:avLst/>
          </a:prstGeom>
        </p:spPr>
      </p:pic>
      <p:pic>
        <p:nvPicPr>
          <p:cNvPr id="8" name="Picture 7" descr="reports.jpg"/>
          <p:cNvPicPr>
            <a:picLocks noChangeAspect="1"/>
          </p:cNvPicPr>
          <p:nvPr/>
        </p:nvPicPr>
        <p:blipFill>
          <a:blip r:embed="rId3" cstate="print"/>
          <a:stretch>
            <a:fillRect/>
          </a:stretch>
        </p:blipFill>
        <p:spPr>
          <a:xfrm>
            <a:off x="546100" y="3609974"/>
            <a:ext cx="2562225" cy="2562225"/>
          </a:xfrm>
          <a:prstGeom prst="rect">
            <a:avLst/>
          </a:prstGeom>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593387"/>
            <a:ext cx="8234363" cy="1605064"/>
          </a:xfrm>
        </p:spPr>
        <p:txBody>
          <a:bodyPr/>
          <a:lstStyle/>
          <a:p>
            <a:r>
              <a:rPr lang="en-US" sz="3200" dirty="0" smtClean="0"/>
              <a:t>Culture and </a:t>
            </a:r>
            <a:br>
              <a:rPr lang="en-US" sz="3200" dirty="0" smtClean="0"/>
            </a:br>
            <a:r>
              <a:rPr lang="en-US" sz="3200" dirty="0" smtClean="0"/>
              <a:t>Project Stakeholder Management</a:t>
            </a:r>
            <a:endParaRPr lang="en-US" sz="3200" dirty="0"/>
          </a:p>
        </p:txBody>
      </p:sp>
      <p:pic>
        <p:nvPicPr>
          <p:cNvPr id="4" name="Picture 3" descr="Culture.gif"/>
          <p:cNvPicPr>
            <a:picLocks noChangeAspect="1"/>
          </p:cNvPicPr>
          <p:nvPr/>
        </p:nvPicPr>
        <p:blipFill>
          <a:blip r:embed="rId2" cstate="print"/>
          <a:stretch>
            <a:fillRect/>
          </a:stretch>
        </p:blipFill>
        <p:spPr>
          <a:xfrm>
            <a:off x="2878138" y="2498660"/>
            <a:ext cx="3390900" cy="33909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Definition </a:t>
            </a:r>
            <a:r>
              <a:rPr lang="en-US" sz="2400" smtClean="0"/>
              <a:t>of “Culture”</a:t>
            </a:r>
            <a:endParaRPr lang="en-US" sz="2400" dirty="0"/>
          </a:p>
        </p:txBody>
      </p:sp>
      <p:sp>
        <p:nvSpPr>
          <p:cNvPr id="3" name="Text Box 3"/>
          <p:cNvSpPr txBox="1">
            <a:spLocks noChangeArrowheads="1"/>
          </p:cNvSpPr>
          <p:nvPr/>
        </p:nvSpPr>
        <p:spPr bwMode="auto">
          <a:xfrm>
            <a:off x="455613" y="1136079"/>
            <a:ext cx="8427131" cy="301621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Culture is difficult to define, easier to perceive. Basically, it is the set of distinguishing values, norms, ideals, beliefs and attitudes, conventions and traditions shared collectively by a group of entities and which are transmitted and develop-ed by them over time.  </a:t>
            </a:r>
          </a:p>
        </p:txBody>
      </p:sp>
      <p:sp>
        <p:nvSpPr>
          <p:cNvPr id="4" name="TextBox 3"/>
          <p:cNvSpPr txBox="1"/>
          <p:nvPr/>
        </p:nvSpPr>
        <p:spPr>
          <a:xfrm>
            <a:off x="456407" y="4856103"/>
            <a:ext cx="8234362" cy="1220847"/>
          </a:xfrm>
          <a:prstGeom prst="rect">
            <a:avLst/>
          </a:prstGeom>
          <a:noFill/>
        </p:spPr>
        <p:txBody>
          <a:bodyPr wrap="square" rtlCol="0">
            <a:spAutoFit/>
          </a:bodyPr>
          <a:lstStyle/>
          <a:p>
            <a:pPr algn="ctr">
              <a:lnSpc>
                <a:spcPts val="3800"/>
              </a:lnSpc>
              <a:spcAft>
                <a:spcPts val="1200"/>
              </a:spcAft>
              <a:tabLst>
                <a:tab pos="4511675" algn="l"/>
              </a:tabLst>
            </a:pPr>
            <a:r>
              <a:rPr lang="de-DE" sz="3200" b="1" dirty="0" smtClean="0">
                <a:solidFill>
                  <a:schemeClr val="bg1"/>
                </a:solidFill>
                <a:latin typeface="Calibri" pitchFamily="34" charset="0"/>
              </a:rPr>
              <a:t>In a nutshell culture is </a:t>
            </a:r>
          </a:p>
          <a:p>
            <a:pPr algn="ctr">
              <a:lnSpc>
                <a:spcPts val="3800"/>
              </a:lnSpc>
              <a:spcAft>
                <a:spcPts val="1200"/>
              </a:spcAft>
              <a:tabLst>
                <a:tab pos="4511675" algn="l"/>
              </a:tabLst>
            </a:pPr>
            <a:r>
              <a:rPr lang="de-DE" sz="4000" b="1" dirty="0" smtClean="0">
                <a:solidFill>
                  <a:schemeClr val="bg1"/>
                </a:solidFill>
                <a:latin typeface="Calibri" pitchFamily="34" charset="0"/>
              </a:rPr>
              <a:t>„the way we do things around here“.</a:t>
            </a:r>
            <a:endParaRPr lang="en-US" sz="4000" dirty="0"/>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err="1" smtClean="0"/>
              <a:t>Geert</a:t>
            </a:r>
            <a:r>
              <a:rPr lang="en-US" sz="2400" dirty="0" smtClean="0"/>
              <a:t> </a:t>
            </a:r>
            <a:r>
              <a:rPr lang="en-US" sz="2400" dirty="0" err="1" smtClean="0"/>
              <a:t>Hofstede’s</a:t>
            </a:r>
            <a:r>
              <a:rPr lang="en-US" sz="2400" dirty="0" smtClean="0"/>
              <a:t> Landmark Study on Culture</a:t>
            </a:r>
            <a:endParaRPr lang="en-US" sz="2400" dirty="0"/>
          </a:p>
        </p:txBody>
      </p:sp>
      <p:sp>
        <p:nvSpPr>
          <p:cNvPr id="3" name="Text Box 3"/>
          <p:cNvSpPr txBox="1">
            <a:spLocks noChangeArrowheads="1"/>
          </p:cNvSpPr>
          <p:nvPr/>
        </p:nvSpPr>
        <p:spPr bwMode="auto">
          <a:xfrm>
            <a:off x="3907857" y="1136079"/>
            <a:ext cx="4974887" cy="4952638"/>
          </a:xfrm>
          <a:prstGeom prst="rect">
            <a:avLst/>
          </a:prstGeom>
          <a:noFill/>
          <a:ln w="9525" algn="ctr">
            <a:noFill/>
            <a:miter lim="800000"/>
            <a:headEnd/>
            <a:tailEnd/>
          </a:ln>
          <a:effectLst/>
        </p:spPr>
        <p:txBody>
          <a:bodyPr wrap="square">
            <a:spAutoFit/>
          </a:bodyPr>
          <a:lstStyle/>
          <a:p>
            <a:pPr>
              <a:lnSpc>
                <a:spcPts val="3200"/>
              </a:lnSpc>
              <a:spcAft>
                <a:spcPts val="1200"/>
              </a:spcAft>
              <a:tabLst>
                <a:tab pos="4511675" algn="l"/>
              </a:tabLst>
            </a:pPr>
            <a:r>
              <a:rPr lang="de-DE" sz="2800" b="1" dirty="0" smtClean="0">
                <a:solidFill>
                  <a:schemeClr val="bg1"/>
                </a:solidFill>
                <a:latin typeface="Calibri" pitchFamily="34" charset="0"/>
              </a:rPr>
              <a:t>The renowned Dutch Sociologist Geert Hofstede has extensively researched national and organi-zational cultures. He discovered six dimensions of culture: </a:t>
            </a:r>
          </a:p>
          <a:p>
            <a:pPr>
              <a:lnSpc>
                <a:spcPts val="3200"/>
              </a:lnSpc>
              <a:spcAft>
                <a:spcPts val="300"/>
              </a:spcAft>
              <a:buClr>
                <a:srgbClr val="FFFF00"/>
              </a:buClr>
              <a:buFont typeface="Arial" pitchFamily="34" charset="0"/>
              <a:buChar char="•"/>
              <a:tabLst>
                <a:tab pos="4511675" algn="l"/>
              </a:tabLst>
            </a:pPr>
            <a:r>
              <a:rPr lang="de-DE" sz="2000" b="1" dirty="0" smtClean="0">
                <a:solidFill>
                  <a:schemeClr val="bg1"/>
                </a:solidFill>
                <a:latin typeface="Calibri" pitchFamily="34" charset="0"/>
              </a:rPr>
              <a:t> </a:t>
            </a:r>
            <a:r>
              <a:rPr lang="de-DE" sz="2200" b="1" dirty="0" smtClean="0">
                <a:solidFill>
                  <a:schemeClr val="bg1"/>
                </a:solidFill>
                <a:latin typeface="Calibri" pitchFamily="34" charset="0"/>
              </a:rPr>
              <a:t>Small vs. Large Power Distance</a:t>
            </a:r>
          </a:p>
          <a:p>
            <a:pPr>
              <a:lnSpc>
                <a:spcPts val="3200"/>
              </a:lnSpc>
              <a:spcAft>
                <a:spcPts val="300"/>
              </a:spcAft>
              <a:buClr>
                <a:srgbClr val="FFFF00"/>
              </a:buClr>
              <a:buFont typeface="Arial" pitchFamily="34" charset="0"/>
              <a:buChar char="•"/>
              <a:tabLst>
                <a:tab pos="4511675" algn="l"/>
              </a:tabLst>
            </a:pPr>
            <a:r>
              <a:rPr lang="de-DE" sz="2200" b="1" dirty="0" smtClean="0">
                <a:solidFill>
                  <a:schemeClr val="bg1"/>
                </a:solidFill>
                <a:latin typeface="Calibri" pitchFamily="34" charset="0"/>
              </a:rPr>
              <a:t> Individualism vs. Collectivism</a:t>
            </a:r>
          </a:p>
          <a:p>
            <a:pPr>
              <a:lnSpc>
                <a:spcPts val="3200"/>
              </a:lnSpc>
              <a:spcAft>
                <a:spcPts val="300"/>
              </a:spcAft>
              <a:buClr>
                <a:srgbClr val="FFFF00"/>
              </a:buClr>
              <a:buFont typeface="Arial" pitchFamily="34" charset="0"/>
              <a:buChar char="•"/>
              <a:tabLst>
                <a:tab pos="4511675" algn="l"/>
              </a:tabLst>
            </a:pPr>
            <a:r>
              <a:rPr lang="de-DE" sz="2200" b="1" dirty="0" smtClean="0">
                <a:solidFill>
                  <a:schemeClr val="bg1"/>
                </a:solidFill>
                <a:latin typeface="Calibri" pitchFamily="34" charset="0"/>
              </a:rPr>
              <a:t> Masculinity vs. Femininity</a:t>
            </a:r>
          </a:p>
          <a:p>
            <a:pPr>
              <a:lnSpc>
                <a:spcPts val="3200"/>
              </a:lnSpc>
              <a:spcAft>
                <a:spcPts val="300"/>
              </a:spcAft>
              <a:buClr>
                <a:srgbClr val="FFFF00"/>
              </a:buClr>
              <a:buFont typeface="Arial" pitchFamily="34" charset="0"/>
              <a:buChar char="•"/>
              <a:tabLst>
                <a:tab pos="4511675" algn="l"/>
              </a:tabLst>
            </a:pPr>
            <a:r>
              <a:rPr lang="de-DE" sz="2200" b="1" dirty="0" smtClean="0">
                <a:solidFill>
                  <a:schemeClr val="bg1"/>
                </a:solidFill>
                <a:latin typeface="Calibri" pitchFamily="34" charset="0"/>
              </a:rPr>
              <a:t> Weak vs. Strong Uncertainty Avoidance</a:t>
            </a:r>
          </a:p>
          <a:p>
            <a:pPr>
              <a:lnSpc>
                <a:spcPts val="3200"/>
              </a:lnSpc>
              <a:spcAft>
                <a:spcPts val="300"/>
              </a:spcAft>
              <a:buClr>
                <a:srgbClr val="FFFF00"/>
              </a:buClr>
              <a:buFont typeface="Arial" pitchFamily="34" charset="0"/>
              <a:buChar char="•"/>
              <a:tabLst>
                <a:tab pos="4511675" algn="l"/>
              </a:tabLst>
            </a:pPr>
            <a:r>
              <a:rPr lang="de-DE" sz="2200" b="1" dirty="0" smtClean="0">
                <a:solidFill>
                  <a:schemeClr val="bg1"/>
                </a:solidFill>
                <a:latin typeface="Calibri" pitchFamily="34" charset="0"/>
              </a:rPr>
              <a:t> Long vs. Short-Term Orientation</a:t>
            </a:r>
          </a:p>
          <a:p>
            <a:pPr>
              <a:lnSpc>
                <a:spcPts val="3200"/>
              </a:lnSpc>
              <a:spcAft>
                <a:spcPts val="300"/>
              </a:spcAft>
              <a:buClr>
                <a:srgbClr val="FFFF00"/>
              </a:buClr>
              <a:buFont typeface="Arial" pitchFamily="34" charset="0"/>
              <a:buChar char="•"/>
              <a:tabLst>
                <a:tab pos="4511675" algn="l"/>
              </a:tabLst>
            </a:pPr>
            <a:r>
              <a:rPr lang="de-DE" sz="2200" b="1" dirty="0" smtClean="0">
                <a:solidFill>
                  <a:schemeClr val="bg1"/>
                </a:solidFill>
                <a:latin typeface="Calibri" pitchFamily="34" charset="0"/>
              </a:rPr>
              <a:t> Indulgence vs. Restraint</a:t>
            </a:r>
          </a:p>
        </p:txBody>
      </p:sp>
      <p:pic>
        <p:nvPicPr>
          <p:cNvPr id="4" name="Picture 3" descr="geert_hofstede1.gif"/>
          <p:cNvPicPr>
            <a:picLocks noChangeAspect="1"/>
          </p:cNvPicPr>
          <p:nvPr/>
        </p:nvPicPr>
        <p:blipFill>
          <a:blip r:embed="rId3" cstate="print"/>
          <a:stretch>
            <a:fillRect/>
          </a:stretch>
        </p:blipFill>
        <p:spPr>
          <a:xfrm>
            <a:off x="455613" y="1144588"/>
            <a:ext cx="2938272" cy="3980688"/>
          </a:xfrm>
          <a:prstGeom prst="rect">
            <a:avLst/>
          </a:prstGeom>
          <a:ln w="19050">
            <a:solidFill>
              <a:schemeClr val="bg1"/>
            </a:solidFill>
          </a:ln>
        </p:spPr>
      </p:pic>
      <p:sp>
        <p:nvSpPr>
          <p:cNvPr id="5" name="TextBox 4"/>
          <p:cNvSpPr txBox="1"/>
          <p:nvPr/>
        </p:nvSpPr>
        <p:spPr>
          <a:xfrm>
            <a:off x="455613" y="5303520"/>
            <a:ext cx="2990231" cy="338554"/>
          </a:xfrm>
          <a:prstGeom prst="rect">
            <a:avLst/>
          </a:prstGeom>
          <a:noFill/>
        </p:spPr>
        <p:txBody>
          <a:bodyPr wrap="square" rtlCol="0">
            <a:spAutoFit/>
          </a:bodyPr>
          <a:lstStyle/>
          <a:p>
            <a:r>
              <a:rPr lang="en-US" sz="1600" b="1" dirty="0" smtClean="0">
                <a:solidFill>
                  <a:schemeClr val="bg1"/>
                </a:solidFill>
                <a:latin typeface="Calibri" pitchFamily="34" charset="0"/>
              </a:rPr>
              <a:t>(</a:t>
            </a:r>
            <a:r>
              <a:rPr lang="en-US" sz="1600" b="1" dirty="0" err="1" smtClean="0">
                <a:solidFill>
                  <a:schemeClr val="bg1"/>
                </a:solidFill>
                <a:latin typeface="Calibri" pitchFamily="34" charset="0"/>
              </a:rPr>
              <a:t>Geert</a:t>
            </a:r>
            <a:r>
              <a:rPr lang="en-US" sz="1600" b="1" dirty="0" smtClean="0">
                <a:solidFill>
                  <a:schemeClr val="bg1"/>
                </a:solidFill>
                <a:latin typeface="Calibri" pitchFamily="34" charset="0"/>
              </a:rPr>
              <a:t> </a:t>
            </a:r>
            <a:r>
              <a:rPr lang="en-US" sz="1600" b="1" dirty="0" err="1" smtClean="0">
                <a:solidFill>
                  <a:schemeClr val="bg1"/>
                </a:solidFill>
                <a:latin typeface="Calibri" pitchFamily="34" charset="0"/>
              </a:rPr>
              <a:t>Hofstede</a:t>
            </a:r>
            <a:r>
              <a:rPr lang="en-US" sz="1600" b="1" dirty="0" smtClean="0">
                <a:solidFill>
                  <a:schemeClr val="bg1"/>
                </a:solidFill>
                <a:latin typeface="Calibri" pitchFamily="34" charset="0"/>
              </a:rPr>
              <a:t>, 1928 - )</a:t>
            </a:r>
            <a:endParaRPr lang="en-US" sz="1600"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(Relevant Dimensions of Culture)</a:t>
            </a:r>
            <a:endParaRPr lang="en-US" sz="2400" dirty="0"/>
          </a:p>
        </p:txBody>
      </p:sp>
      <p:sp>
        <p:nvSpPr>
          <p:cNvPr id="3" name="Rounded Rectangle 2"/>
          <p:cNvSpPr/>
          <p:nvPr/>
        </p:nvSpPr>
        <p:spPr>
          <a:xfrm>
            <a:off x="3513536" y="1144588"/>
            <a:ext cx="5157596" cy="847024"/>
          </a:xfrm>
          <a:prstGeom prst="roundRect">
            <a:avLst/>
          </a:prstGeom>
          <a:solidFill>
            <a:schemeClr val="accent2">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NATIONAL/</a:t>
            </a:r>
          </a:p>
          <a:p>
            <a:pPr algn="ctr"/>
            <a:r>
              <a:rPr lang="en-US" sz="2000" b="1" dirty="0" smtClean="0"/>
              <a:t>SUBNATIONAL CULTURES</a:t>
            </a:r>
            <a:endParaRPr lang="en-US" sz="2000" b="1" dirty="0"/>
          </a:p>
        </p:txBody>
      </p:sp>
      <p:sp>
        <p:nvSpPr>
          <p:cNvPr id="4" name="Rounded Rectangle 3"/>
          <p:cNvSpPr/>
          <p:nvPr/>
        </p:nvSpPr>
        <p:spPr>
          <a:xfrm>
            <a:off x="3513536" y="2538117"/>
            <a:ext cx="5157596" cy="847024"/>
          </a:xfrm>
          <a:prstGeom prst="roundRect">
            <a:avLst/>
          </a:prstGeom>
          <a:solidFill>
            <a:srgbClr val="550B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ORGANIZATIONAL/SUB-ORGANIZATIONAL CULTURES</a:t>
            </a:r>
            <a:endParaRPr lang="en-US" sz="2000" b="1" dirty="0"/>
          </a:p>
        </p:txBody>
      </p:sp>
      <p:sp>
        <p:nvSpPr>
          <p:cNvPr id="5" name="Rounded Rectangle 4"/>
          <p:cNvSpPr/>
          <p:nvPr/>
        </p:nvSpPr>
        <p:spPr>
          <a:xfrm>
            <a:off x="3513536" y="3931646"/>
            <a:ext cx="5157596" cy="847024"/>
          </a:xfrm>
          <a:prstGeom prst="roundRect">
            <a:avLst/>
          </a:prstGeom>
          <a:solidFill>
            <a:srgbClr val="3F2D29"/>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INDIVIDUAL/GROUP CULTURES</a:t>
            </a:r>
            <a:endParaRPr lang="en-US" sz="2000" b="1" dirty="0"/>
          </a:p>
        </p:txBody>
      </p:sp>
      <p:sp>
        <p:nvSpPr>
          <p:cNvPr id="6" name="Rounded Rectangle 5"/>
          <p:cNvSpPr/>
          <p:nvPr/>
        </p:nvSpPr>
        <p:spPr>
          <a:xfrm>
            <a:off x="3513536" y="5325176"/>
            <a:ext cx="5157596" cy="847024"/>
          </a:xfrm>
          <a:prstGeom prst="roundRect">
            <a:avLst/>
          </a:prstGeom>
          <a:solidFill>
            <a:schemeClr val="accent5">
              <a:lumMod val="1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PROJECT/SUBPROJECT CULTURES</a:t>
            </a:r>
            <a:endParaRPr lang="en-US" sz="2000" b="1" dirty="0"/>
          </a:p>
        </p:txBody>
      </p:sp>
      <p:sp>
        <p:nvSpPr>
          <p:cNvPr id="11" name="TextBox 10"/>
          <p:cNvSpPr txBox="1"/>
          <p:nvPr/>
        </p:nvSpPr>
        <p:spPr>
          <a:xfrm>
            <a:off x="455613" y="1324303"/>
            <a:ext cx="2743200" cy="4801314"/>
          </a:xfrm>
          <a:prstGeom prst="rect">
            <a:avLst/>
          </a:prstGeom>
          <a:noFill/>
        </p:spPr>
        <p:txBody>
          <a:bodyPr wrap="square" rtlCol="0">
            <a:spAutoFit/>
          </a:bodyPr>
          <a:lstStyle/>
          <a:p>
            <a:r>
              <a:rPr lang="en-US" b="1" dirty="0" smtClean="0">
                <a:solidFill>
                  <a:schemeClr val="bg1"/>
                </a:solidFill>
                <a:latin typeface="Calibri" pitchFamily="34" charset="0"/>
              </a:rPr>
              <a:t>Culture is a highly complex and multi-faceted concept! </a:t>
            </a:r>
          </a:p>
          <a:p>
            <a:endParaRPr lang="en-US" b="1" dirty="0" smtClean="0">
              <a:solidFill>
                <a:schemeClr val="bg1"/>
              </a:solidFill>
              <a:latin typeface="Calibri" pitchFamily="34" charset="0"/>
            </a:endParaRPr>
          </a:p>
          <a:p>
            <a:r>
              <a:rPr lang="en-US" b="1" dirty="0" smtClean="0">
                <a:solidFill>
                  <a:schemeClr val="bg1"/>
                </a:solidFill>
                <a:latin typeface="Calibri" pitchFamily="34" charset="0"/>
              </a:rPr>
              <a:t>There is no single culture, rather there exists an amalgamation of different cultural layers which collectively determine the culture of the individual stakeholders across the stakeholder entity spec-</a:t>
            </a:r>
            <a:r>
              <a:rPr lang="en-US" b="1" dirty="0" err="1" smtClean="0">
                <a:solidFill>
                  <a:schemeClr val="bg1"/>
                </a:solidFill>
                <a:latin typeface="Calibri" pitchFamily="34" charset="0"/>
              </a:rPr>
              <a:t>trum</a:t>
            </a:r>
            <a:r>
              <a:rPr lang="en-US" b="1" dirty="0" smtClean="0">
                <a:solidFill>
                  <a:schemeClr val="bg1"/>
                </a:solidFill>
                <a:latin typeface="Calibri" pitchFamily="34" charset="0"/>
              </a:rPr>
              <a:t>. </a:t>
            </a:r>
          </a:p>
          <a:p>
            <a:endParaRPr lang="en-US" b="1" dirty="0" smtClean="0">
              <a:solidFill>
                <a:schemeClr val="bg1"/>
              </a:solidFill>
              <a:latin typeface="Calibri" pitchFamily="34" charset="0"/>
            </a:endParaRPr>
          </a:p>
          <a:p>
            <a:r>
              <a:rPr lang="en-US" b="1" dirty="0" smtClean="0">
                <a:solidFill>
                  <a:schemeClr val="bg1"/>
                </a:solidFill>
                <a:latin typeface="Calibri" pitchFamily="34" charset="0"/>
              </a:rPr>
              <a:t>It is important not to gene-</a:t>
            </a:r>
            <a:r>
              <a:rPr lang="en-US" b="1" dirty="0" err="1" smtClean="0">
                <a:solidFill>
                  <a:schemeClr val="bg1"/>
                </a:solidFill>
                <a:latin typeface="Calibri" pitchFamily="34" charset="0"/>
              </a:rPr>
              <a:t>ralize</a:t>
            </a:r>
            <a:r>
              <a:rPr lang="en-US" b="1" dirty="0" smtClean="0">
                <a:solidFill>
                  <a:schemeClr val="bg1"/>
                </a:solidFill>
                <a:latin typeface="Calibri" pitchFamily="34" charset="0"/>
              </a:rPr>
              <a:t> and place </a:t>
            </a:r>
            <a:r>
              <a:rPr lang="en-US" b="1" dirty="0" err="1" smtClean="0">
                <a:solidFill>
                  <a:schemeClr val="bg1"/>
                </a:solidFill>
                <a:latin typeface="Calibri" pitchFamily="34" charset="0"/>
              </a:rPr>
              <a:t>stakehol-ders</a:t>
            </a:r>
            <a:r>
              <a:rPr lang="en-US" b="1" dirty="0" smtClean="0">
                <a:solidFill>
                  <a:schemeClr val="bg1"/>
                </a:solidFill>
                <a:latin typeface="Calibri" pitchFamily="34" charset="0"/>
              </a:rPr>
              <a:t> in designated cultural brackets! </a:t>
            </a:r>
            <a:endParaRPr lang="en-US" b="1" dirty="0">
              <a:solidFill>
                <a:schemeClr val="bg1"/>
              </a:solidFill>
              <a:latin typeface="Calibri" pitchFamily="34" charset="0"/>
            </a:endParaRPr>
          </a:p>
        </p:txBody>
      </p:sp>
      <p:cxnSp>
        <p:nvCxnSpPr>
          <p:cNvPr id="22" name="Elbow Connector 21"/>
          <p:cNvCxnSpPr>
            <a:stCxn id="3" idx="3"/>
            <a:endCxn id="6" idx="3"/>
          </p:cNvCxnSpPr>
          <p:nvPr/>
        </p:nvCxnSpPr>
        <p:spPr>
          <a:xfrm>
            <a:off x="8671132" y="1568100"/>
            <a:ext cx="1588" cy="4180588"/>
          </a:xfrm>
          <a:prstGeom prst="bentConnector3">
            <a:avLst>
              <a:gd name="adj1" fmla="val 14395466"/>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4" idx="3"/>
            <a:endCxn id="6" idx="3"/>
          </p:cNvCxnSpPr>
          <p:nvPr/>
        </p:nvCxnSpPr>
        <p:spPr>
          <a:xfrm>
            <a:off x="8671132" y="2961629"/>
            <a:ext cx="1588" cy="2787059"/>
          </a:xfrm>
          <a:prstGeom prst="bentConnector3">
            <a:avLst>
              <a:gd name="adj1" fmla="val 14395466"/>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5" idx="3"/>
            <a:endCxn id="6" idx="3"/>
          </p:cNvCxnSpPr>
          <p:nvPr/>
        </p:nvCxnSpPr>
        <p:spPr>
          <a:xfrm>
            <a:off x="8671132" y="4355158"/>
            <a:ext cx="1588" cy="1393530"/>
          </a:xfrm>
          <a:prstGeom prst="bentConnector3">
            <a:avLst>
              <a:gd name="adj1" fmla="val 14395466"/>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(Cultural Influences: Information &amp; Communication)</a:t>
            </a:r>
            <a:endParaRPr lang="en-US" dirty="0"/>
          </a:p>
        </p:txBody>
      </p:sp>
      <p:sp>
        <p:nvSpPr>
          <p:cNvPr id="3" name="Content Placeholder 2"/>
          <p:cNvSpPr>
            <a:spLocks noGrp="1"/>
          </p:cNvSpPr>
          <p:nvPr>
            <p:ph idx="1"/>
          </p:nvPr>
        </p:nvSpPr>
        <p:spPr>
          <a:xfrm>
            <a:off x="457200" y="1134649"/>
            <a:ext cx="8232775" cy="4981575"/>
          </a:xfrm>
        </p:spPr>
        <p:txBody>
          <a:bodyPr/>
          <a:lstStyle/>
          <a:p>
            <a:pPr>
              <a:lnSpc>
                <a:spcPts val="3400"/>
              </a:lnSpc>
              <a:buClr>
                <a:srgbClr val="FFFF00"/>
              </a:buClr>
              <a:buFont typeface="Wingdings" pitchFamily="2" charset="2"/>
              <a:buChar char="§"/>
            </a:pPr>
            <a:r>
              <a:rPr lang="en-US" sz="2800" b="1" dirty="0" smtClean="0">
                <a:solidFill>
                  <a:schemeClr val="bg1"/>
                </a:solidFill>
                <a:latin typeface="Calibri" pitchFamily="34" charset="0"/>
              </a:rPr>
              <a:t>Spoken and Written Language</a:t>
            </a:r>
          </a:p>
          <a:p>
            <a:pPr>
              <a:lnSpc>
                <a:spcPts val="3400"/>
              </a:lnSpc>
              <a:buClr>
                <a:srgbClr val="FFFF00"/>
              </a:buClr>
              <a:buFont typeface="Wingdings" pitchFamily="2" charset="2"/>
              <a:buChar char="§"/>
            </a:pPr>
            <a:r>
              <a:rPr lang="en-US" sz="2800" b="1" dirty="0" smtClean="0">
                <a:solidFill>
                  <a:schemeClr val="bg1"/>
                </a:solidFill>
                <a:latin typeface="Calibri" pitchFamily="34" charset="0"/>
              </a:rPr>
              <a:t>Appearance, Body Language and Tones</a:t>
            </a:r>
          </a:p>
          <a:p>
            <a:pPr>
              <a:lnSpc>
                <a:spcPts val="3400"/>
              </a:lnSpc>
              <a:buClr>
                <a:srgbClr val="FFFF00"/>
              </a:buClr>
              <a:buFont typeface="Wingdings" pitchFamily="2" charset="2"/>
              <a:buChar char="§"/>
            </a:pPr>
            <a:r>
              <a:rPr lang="en-US" sz="2800" b="1" dirty="0" smtClean="0">
                <a:solidFill>
                  <a:schemeClr val="bg1"/>
                </a:solidFill>
                <a:latin typeface="Calibri" pitchFamily="34" charset="0"/>
              </a:rPr>
              <a:t>Potential for Misinterpretation of Communication</a:t>
            </a:r>
          </a:p>
          <a:p>
            <a:pPr>
              <a:lnSpc>
                <a:spcPts val="3400"/>
              </a:lnSpc>
              <a:buClr>
                <a:srgbClr val="FFFF00"/>
              </a:buClr>
              <a:buFont typeface="Wingdings" pitchFamily="2" charset="2"/>
              <a:buChar char="§"/>
            </a:pPr>
            <a:r>
              <a:rPr lang="en-US" sz="2800" b="1" dirty="0" smtClean="0">
                <a:solidFill>
                  <a:schemeClr val="bg1"/>
                </a:solidFill>
                <a:latin typeface="Calibri" pitchFamily="34" charset="0"/>
              </a:rPr>
              <a:t>Preferred Communication Mediums and Modes</a:t>
            </a:r>
          </a:p>
          <a:p>
            <a:pPr>
              <a:lnSpc>
                <a:spcPts val="3400"/>
              </a:lnSpc>
              <a:buClr>
                <a:srgbClr val="FFFF00"/>
              </a:buClr>
              <a:buFont typeface="Wingdings" pitchFamily="2" charset="2"/>
              <a:buChar char="§"/>
            </a:pPr>
            <a:r>
              <a:rPr lang="en-US" sz="2800" b="1" dirty="0" smtClean="0">
                <a:solidFill>
                  <a:schemeClr val="bg1"/>
                </a:solidFill>
                <a:latin typeface="Calibri" pitchFamily="34" charset="0"/>
              </a:rPr>
              <a:t>Information Processing Patterns </a:t>
            </a:r>
          </a:p>
          <a:p>
            <a:pPr>
              <a:lnSpc>
                <a:spcPts val="3400"/>
              </a:lnSpc>
              <a:buClr>
                <a:srgbClr val="FFFF00"/>
              </a:buClr>
              <a:buFont typeface="Wingdings" pitchFamily="2" charset="2"/>
              <a:buChar char="§"/>
            </a:pPr>
            <a:r>
              <a:rPr lang="en-US" sz="2800" b="1" dirty="0" smtClean="0">
                <a:solidFill>
                  <a:schemeClr val="bg1"/>
                </a:solidFill>
                <a:latin typeface="Calibri" pitchFamily="34" charset="0"/>
              </a:rPr>
              <a:t>Willingness of Stakeholders to Share Information</a:t>
            </a:r>
          </a:p>
          <a:p>
            <a:pPr>
              <a:lnSpc>
                <a:spcPts val="3400"/>
              </a:lnSpc>
              <a:buClr>
                <a:srgbClr val="FFFF00"/>
              </a:buClr>
              <a:buFont typeface="Wingdings" pitchFamily="2" charset="2"/>
              <a:buChar char="§"/>
            </a:pPr>
            <a:r>
              <a:rPr lang="en-US" sz="2800" b="1" dirty="0" smtClean="0">
                <a:solidFill>
                  <a:schemeClr val="bg1"/>
                </a:solidFill>
                <a:latin typeface="Calibri" pitchFamily="34" charset="0"/>
              </a:rPr>
              <a:t>Directness/Straightforwardness</a:t>
            </a:r>
          </a:p>
          <a:p>
            <a:pPr>
              <a:lnSpc>
                <a:spcPts val="3400"/>
              </a:lnSpc>
              <a:buClr>
                <a:srgbClr val="FFFF00"/>
              </a:buClr>
              <a:buFont typeface="Wingdings" pitchFamily="2" charset="2"/>
              <a:buChar char="§"/>
            </a:pPr>
            <a:r>
              <a:rPr lang="en-US" sz="2800" b="1" dirty="0" smtClean="0">
                <a:solidFill>
                  <a:schemeClr val="bg1"/>
                </a:solidFill>
                <a:latin typeface="Calibri" pitchFamily="34" charset="0"/>
              </a:rPr>
              <a:t>Communicating Acceptance and Rejection </a:t>
            </a:r>
          </a:p>
          <a:p>
            <a:pPr>
              <a:lnSpc>
                <a:spcPts val="3400"/>
              </a:lnSpc>
              <a:buClr>
                <a:srgbClr val="FFFF00"/>
              </a:buClr>
              <a:buFont typeface="Wingdings" pitchFamily="2" charset="2"/>
              <a:buChar char="§"/>
            </a:pPr>
            <a:r>
              <a:rPr lang="en-US" sz="2800" b="1" dirty="0" smtClean="0">
                <a:solidFill>
                  <a:schemeClr val="bg1"/>
                </a:solidFill>
                <a:latin typeface="Calibri" pitchFamily="34" charset="0"/>
              </a:rPr>
              <a:t>Negotiating Styles </a:t>
            </a:r>
          </a:p>
          <a:p>
            <a:pPr>
              <a:lnSpc>
                <a:spcPts val="3400"/>
              </a:lnSpc>
              <a:buClr>
                <a:srgbClr val="FFFF00"/>
              </a:buClr>
              <a:buFont typeface="Wingdings" pitchFamily="2" charset="2"/>
              <a:buChar char="§"/>
            </a:pPr>
            <a:r>
              <a:rPr lang="en-US" sz="2800" b="1" dirty="0" smtClean="0">
                <a:solidFill>
                  <a:schemeClr val="bg1"/>
                </a:solidFill>
                <a:latin typeface="Calibri" pitchFamily="34" charset="0"/>
              </a:rPr>
              <a:t>Signaling Consensus, Willingness or Agreement</a:t>
            </a:r>
            <a:endParaRPr lang="en-US" sz="2800" dirty="0">
              <a:solidFill>
                <a:schemeClr val="bg1"/>
              </a:solidFill>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(Cultural Influences: Attitude &amp; Behavior)</a:t>
            </a:r>
            <a:endParaRPr lang="en-US" dirty="0"/>
          </a:p>
        </p:txBody>
      </p:sp>
      <p:sp>
        <p:nvSpPr>
          <p:cNvPr id="3" name="Content Placeholder 2"/>
          <p:cNvSpPr>
            <a:spLocks noGrp="1"/>
          </p:cNvSpPr>
          <p:nvPr>
            <p:ph idx="1"/>
          </p:nvPr>
        </p:nvSpPr>
        <p:spPr>
          <a:xfrm>
            <a:off x="457200" y="1134649"/>
            <a:ext cx="8507896" cy="4981575"/>
          </a:xfrm>
        </p:spPr>
        <p:txBody>
          <a:bodyPr/>
          <a:lstStyle/>
          <a:p>
            <a:pPr>
              <a:lnSpc>
                <a:spcPts val="3100"/>
              </a:lnSpc>
              <a:buClr>
                <a:srgbClr val="FFFF00"/>
              </a:buClr>
              <a:buFont typeface="Wingdings" pitchFamily="2" charset="2"/>
              <a:buChar char="§"/>
            </a:pPr>
            <a:r>
              <a:rPr lang="en-US" sz="2800" b="1" dirty="0" smtClean="0">
                <a:solidFill>
                  <a:schemeClr val="bg1"/>
                </a:solidFill>
                <a:latin typeface="Calibri" pitchFamily="34" charset="0"/>
              </a:rPr>
              <a:t>Biases and Prejudices                                           (religious, racial, ethnic, age, status &amp; gender-related)</a:t>
            </a:r>
          </a:p>
          <a:p>
            <a:pPr>
              <a:lnSpc>
                <a:spcPts val="3100"/>
              </a:lnSpc>
              <a:buClr>
                <a:srgbClr val="FFFF00"/>
              </a:buClr>
              <a:buFont typeface="Wingdings" pitchFamily="2" charset="2"/>
              <a:buChar char="§"/>
            </a:pPr>
            <a:r>
              <a:rPr lang="en-US" sz="2800" b="1" dirty="0" smtClean="0">
                <a:solidFill>
                  <a:schemeClr val="bg1"/>
                </a:solidFill>
                <a:latin typeface="Calibri" pitchFamily="34" charset="0"/>
              </a:rPr>
              <a:t>Trust and Relationships: Formation and Development</a:t>
            </a:r>
          </a:p>
          <a:p>
            <a:pPr>
              <a:lnSpc>
                <a:spcPts val="3100"/>
              </a:lnSpc>
              <a:buClr>
                <a:srgbClr val="FFFF00"/>
              </a:buClr>
              <a:buFont typeface="Wingdings" pitchFamily="2" charset="2"/>
              <a:buChar char="§"/>
            </a:pPr>
            <a:r>
              <a:rPr lang="en-US" sz="2800" b="1" dirty="0" smtClean="0">
                <a:solidFill>
                  <a:schemeClr val="bg1"/>
                </a:solidFill>
                <a:latin typeface="Calibri" pitchFamily="34" charset="0"/>
              </a:rPr>
              <a:t>Level of Formalism (e.g. Hierarchy, Protocols)</a:t>
            </a:r>
          </a:p>
          <a:p>
            <a:pPr>
              <a:lnSpc>
                <a:spcPts val="3100"/>
              </a:lnSpc>
              <a:buClr>
                <a:srgbClr val="FFFF00"/>
              </a:buClr>
              <a:buFont typeface="Wingdings" pitchFamily="2" charset="2"/>
              <a:buChar char="§"/>
            </a:pPr>
            <a:r>
              <a:rPr lang="en-US" sz="2800" b="1" dirty="0" smtClean="0">
                <a:solidFill>
                  <a:schemeClr val="bg1"/>
                </a:solidFill>
                <a:latin typeface="Calibri" pitchFamily="34" charset="0"/>
              </a:rPr>
              <a:t>Honor, Dignity and Pride</a:t>
            </a:r>
          </a:p>
          <a:p>
            <a:pPr>
              <a:lnSpc>
                <a:spcPts val="3100"/>
              </a:lnSpc>
              <a:buClr>
                <a:srgbClr val="FFFF00"/>
              </a:buClr>
              <a:buFont typeface="Wingdings" pitchFamily="2" charset="2"/>
              <a:buChar char="§"/>
            </a:pPr>
            <a:r>
              <a:rPr lang="en-US" sz="2800" b="1" dirty="0" smtClean="0">
                <a:solidFill>
                  <a:schemeClr val="bg1"/>
                </a:solidFill>
                <a:latin typeface="Calibri" pitchFamily="34" charset="0"/>
              </a:rPr>
              <a:t>Respect and Sensitivity</a:t>
            </a:r>
          </a:p>
          <a:p>
            <a:pPr>
              <a:lnSpc>
                <a:spcPts val="3100"/>
              </a:lnSpc>
              <a:buClr>
                <a:srgbClr val="FFFF00"/>
              </a:buClr>
              <a:buFont typeface="Wingdings" pitchFamily="2" charset="2"/>
              <a:buChar char="§"/>
            </a:pPr>
            <a:r>
              <a:rPr lang="en-US" sz="2800" b="1" dirty="0" smtClean="0">
                <a:solidFill>
                  <a:schemeClr val="bg1"/>
                </a:solidFill>
                <a:latin typeface="Calibri" pitchFamily="34" charset="0"/>
              </a:rPr>
              <a:t>Apportioning Responsibility</a:t>
            </a:r>
          </a:p>
          <a:p>
            <a:pPr>
              <a:lnSpc>
                <a:spcPts val="3100"/>
              </a:lnSpc>
              <a:buClr>
                <a:srgbClr val="FFFF00"/>
              </a:buClr>
              <a:buFont typeface="Wingdings" pitchFamily="2" charset="2"/>
              <a:buChar char="§"/>
            </a:pPr>
            <a:r>
              <a:rPr lang="en-US" sz="2800" b="1" dirty="0" smtClean="0">
                <a:solidFill>
                  <a:schemeClr val="bg1"/>
                </a:solidFill>
                <a:latin typeface="Calibri" pitchFamily="34" charset="0"/>
              </a:rPr>
              <a:t>Approach to Work</a:t>
            </a:r>
          </a:p>
          <a:p>
            <a:pPr>
              <a:lnSpc>
                <a:spcPts val="3100"/>
              </a:lnSpc>
              <a:buClr>
                <a:srgbClr val="FFFF00"/>
              </a:buClr>
              <a:buFont typeface="Wingdings" pitchFamily="2" charset="2"/>
              <a:buChar char="§"/>
            </a:pPr>
            <a:r>
              <a:rPr lang="en-US" sz="2800" b="1" dirty="0" smtClean="0">
                <a:solidFill>
                  <a:schemeClr val="bg1"/>
                </a:solidFill>
                <a:latin typeface="Calibri" pitchFamily="34" charset="0"/>
              </a:rPr>
              <a:t>Individual vs. Group Orientation</a:t>
            </a:r>
          </a:p>
          <a:p>
            <a:pPr>
              <a:lnSpc>
                <a:spcPts val="3100"/>
              </a:lnSpc>
              <a:buClr>
                <a:srgbClr val="FFFF00"/>
              </a:buClr>
              <a:buFont typeface="Wingdings" pitchFamily="2" charset="2"/>
              <a:buChar char="§"/>
            </a:pPr>
            <a:r>
              <a:rPr lang="en-US" sz="2800" b="1" dirty="0" smtClean="0">
                <a:solidFill>
                  <a:schemeClr val="bg1"/>
                </a:solidFill>
                <a:latin typeface="Calibri" pitchFamily="34" charset="0"/>
              </a:rPr>
              <a:t>Potential for Cooperation and Conflict</a:t>
            </a:r>
          </a:p>
          <a:p>
            <a:pPr>
              <a:lnSpc>
                <a:spcPts val="3100"/>
              </a:lnSpc>
              <a:buClr>
                <a:srgbClr val="FFFF00"/>
              </a:buClr>
              <a:buFont typeface="Wingdings" pitchFamily="2" charset="2"/>
              <a:buChar char="§"/>
            </a:pPr>
            <a:r>
              <a:rPr lang="en-US" sz="2800" b="1" dirty="0" smtClean="0">
                <a:solidFill>
                  <a:schemeClr val="bg1"/>
                </a:solidFill>
                <a:latin typeface="Calibri" pitchFamily="34" charset="0"/>
              </a:rPr>
              <a:t>Psyche and Religion</a:t>
            </a:r>
          </a:p>
          <a:p>
            <a:pPr>
              <a:lnSpc>
                <a:spcPts val="3100"/>
              </a:lnSpc>
              <a:buClr>
                <a:srgbClr val="FFFF00"/>
              </a:buClr>
              <a:buFont typeface="Wingdings" pitchFamily="2" charset="2"/>
              <a:buChar char="§"/>
            </a:pPr>
            <a:endParaRPr lang="en-US" sz="2800" dirty="0">
              <a:solidFill>
                <a:schemeClr val="bg1"/>
              </a:solidFill>
            </a:endParaRP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(Cultural Influences: Business &amp; Social Etiquette)</a:t>
            </a:r>
            <a:endParaRPr lang="en-US" dirty="0"/>
          </a:p>
        </p:txBody>
      </p:sp>
      <p:sp>
        <p:nvSpPr>
          <p:cNvPr id="3" name="Content Placeholder 2"/>
          <p:cNvSpPr>
            <a:spLocks noGrp="1"/>
          </p:cNvSpPr>
          <p:nvPr>
            <p:ph idx="1"/>
          </p:nvPr>
        </p:nvSpPr>
        <p:spPr>
          <a:xfrm>
            <a:off x="457199" y="1134649"/>
            <a:ext cx="8510155" cy="4981575"/>
          </a:xfrm>
        </p:spPr>
        <p:txBody>
          <a:bodyPr/>
          <a:lstStyle/>
          <a:p>
            <a:pPr>
              <a:lnSpc>
                <a:spcPts val="3600"/>
              </a:lnSpc>
              <a:buClr>
                <a:srgbClr val="FFFF00"/>
              </a:buClr>
              <a:buFont typeface="Wingdings" pitchFamily="2" charset="2"/>
              <a:buChar char="§"/>
            </a:pPr>
            <a:r>
              <a:rPr lang="en-US" sz="2800" b="1" dirty="0" smtClean="0">
                <a:solidFill>
                  <a:schemeClr val="bg1"/>
                </a:solidFill>
                <a:latin typeface="Calibri" pitchFamily="34" charset="0"/>
              </a:rPr>
              <a:t>The “Right &amp; Wrong” Place/Time to Discuss Business</a:t>
            </a:r>
          </a:p>
          <a:p>
            <a:pPr>
              <a:lnSpc>
                <a:spcPts val="3600"/>
              </a:lnSpc>
              <a:buClr>
                <a:srgbClr val="FFFF00"/>
              </a:buClr>
              <a:buFont typeface="Wingdings" pitchFamily="2" charset="2"/>
              <a:buChar char="§"/>
            </a:pPr>
            <a:r>
              <a:rPr lang="en-US" sz="2800" b="1" dirty="0" smtClean="0">
                <a:solidFill>
                  <a:schemeClr val="bg1"/>
                </a:solidFill>
                <a:latin typeface="Calibri" pitchFamily="34" charset="0"/>
              </a:rPr>
              <a:t>Family and Personal Issues</a:t>
            </a:r>
          </a:p>
          <a:p>
            <a:pPr>
              <a:lnSpc>
                <a:spcPts val="3600"/>
              </a:lnSpc>
              <a:buClr>
                <a:srgbClr val="FFFF00"/>
              </a:buClr>
              <a:buFont typeface="Wingdings" pitchFamily="2" charset="2"/>
              <a:buChar char="§"/>
            </a:pPr>
            <a:r>
              <a:rPr lang="en-US" sz="2800" b="1" dirty="0" smtClean="0">
                <a:solidFill>
                  <a:schemeClr val="bg1"/>
                </a:solidFill>
                <a:latin typeface="Calibri" pitchFamily="34" charset="0"/>
              </a:rPr>
              <a:t>Taboo Topics</a:t>
            </a:r>
          </a:p>
          <a:p>
            <a:pPr>
              <a:lnSpc>
                <a:spcPts val="3600"/>
              </a:lnSpc>
              <a:buClr>
                <a:srgbClr val="FFFF00"/>
              </a:buClr>
              <a:buFont typeface="Wingdings" pitchFamily="2" charset="2"/>
              <a:buChar char="§"/>
            </a:pPr>
            <a:r>
              <a:rPr lang="en-US" sz="2800" b="1" dirty="0" smtClean="0">
                <a:solidFill>
                  <a:schemeClr val="bg1"/>
                </a:solidFill>
                <a:latin typeface="Calibri" pitchFamily="34" charset="0"/>
              </a:rPr>
              <a:t>Concept of Time</a:t>
            </a:r>
          </a:p>
          <a:p>
            <a:pPr>
              <a:lnSpc>
                <a:spcPts val="3600"/>
              </a:lnSpc>
              <a:buClr>
                <a:srgbClr val="FFFF00"/>
              </a:buClr>
              <a:buFont typeface="Wingdings" pitchFamily="2" charset="2"/>
              <a:buChar char="§"/>
            </a:pPr>
            <a:r>
              <a:rPr lang="en-US" sz="2800" b="1" dirty="0" smtClean="0">
                <a:solidFill>
                  <a:schemeClr val="bg1"/>
                </a:solidFill>
                <a:latin typeface="Calibri" pitchFamily="34" charset="0"/>
              </a:rPr>
              <a:t>Physical Space and Proximity</a:t>
            </a:r>
          </a:p>
          <a:p>
            <a:pPr>
              <a:lnSpc>
                <a:spcPts val="3600"/>
              </a:lnSpc>
              <a:buClr>
                <a:srgbClr val="FFFF00"/>
              </a:buClr>
              <a:buFont typeface="Wingdings" pitchFamily="2" charset="2"/>
              <a:buChar char="§"/>
            </a:pPr>
            <a:r>
              <a:rPr lang="en-US" sz="2800" b="1" dirty="0" smtClean="0">
                <a:solidFill>
                  <a:schemeClr val="bg1"/>
                </a:solidFill>
                <a:latin typeface="Calibri" pitchFamily="34" charset="0"/>
              </a:rPr>
              <a:t>Appropriate and Inappropriate Physical Contact</a:t>
            </a:r>
          </a:p>
          <a:p>
            <a:pPr>
              <a:lnSpc>
                <a:spcPts val="3600"/>
              </a:lnSpc>
              <a:buClr>
                <a:srgbClr val="FFFF00"/>
              </a:buClr>
              <a:buFont typeface="Wingdings" pitchFamily="2" charset="2"/>
              <a:buChar char="§"/>
            </a:pPr>
            <a:r>
              <a:rPr lang="en-US" sz="2800" b="1" dirty="0" smtClean="0">
                <a:solidFill>
                  <a:schemeClr val="bg1"/>
                </a:solidFill>
                <a:latin typeface="Calibri" pitchFamily="34" charset="0"/>
              </a:rPr>
              <a:t>Dress and Food Culture</a:t>
            </a:r>
          </a:p>
          <a:p>
            <a:pPr>
              <a:lnSpc>
                <a:spcPts val="3600"/>
              </a:lnSpc>
              <a:buClr>
                <a:srgbClr val="FFFF00"/>
              </a:buClr>
              <a:buFont typeface="Wingdings" pitchFamily="2" charset="2"/>
              <a:buChar char="§"/>
            </a:pPr>
            <a:r>
              <a:rPr lang="en-US" sz="2800" b="1" dirty="0" smtClean="0">
                <a:solidFill>
                  <a:schemeClr val="bg1"/>
                </a:solidFill>
                <a:latin typeface="Calibri" pitchFamily="34" charset="0"/>
              </a:rPr>
              <a:t>Humor</a:t>
            </a:r>
          </a:p>
          <a:p>
            <a:pPr>
              <a:lnSpc>
                <a:spcPts val="3600"/>
              </a:lnSpc>
              <a:buClr>
                <a:srgbClr val="FFFF00"/>
              </a:buClr>
              <a:buFont typeface="Wingdings" pitchFamily="2" charset="2"/>
              <a:buChar char="§"/>
            </a:pPr>
            <a:r>
              <a:rPr lang="en-US" sz="2800" b="1" dirty="0" smtClean="0">
                <a:solidFill>
                  <a:schemeClr val="bg1"/>
                </a:solidFill>
                <a:latin typeface="Calibri" pitchFamily="34" charset="0"/>
              </a:rPr>
              <a:t>Rituals and Customs</a:t>
            </a:r>
          </a:p>
          <a:p>
            <a:pPr>
              <a:lnSpc>
                <a:spcPts val="3600"/>
              </a:lnSpc>
              <a:buClr>
                <a:srgbClr val="FFFF00"/>
              </a:buClr>
              <a:buFont typeface="Wingdings" pitchFamily="2" charset="2"/>
              <a:buChar char="§"/>
            </a:pPr>
            <a:endParaRPr lang="en-US" sz="2800" b="1" dirty="0" smtClean="0">
              <a:solidFill>
                <a:schemeClr val="bg1"/>
              </a:solidFill>
              <a:latin typeface="Calibri" pitchFamily="34" charset="0"/>
            </a:endParaRPr>
          </a:p>
          <a:p>
            <a:pPr>
              <a:lnSpc>
                <a:spcPts val="3600"/>
              </a:lnSpc>
              <a:buClr>
                <a:srgbClr val="FFFF00"/>
              </a:buClr>
              <a:buFont typeface="Wingdings" pitchFamily="2" charset="2"/>
              <a:buChar char="§"/>
            </a:pPr>
            <a:endParaRPr lang="en-US" sz="2800" b="1" dirty="0" smtClean="0">
              <a:solidFill>
                <a:schemeClr val="bg1"/>
              </a:solidFill>
              <a:latin typeface="Calibri" pitchFamily="34" charset="0"/>
            </a:endParaRPr>
          </a:p>
          <a:p>
            <a:pPr>
              <a:lnSpc>
                <a:spcPts val="3600"/>
              </a:lnSpc>
              <a:buClr>
                <a:srgbClr val="FFFF00"/>
              </a:buClr>
              <a:buFont typeface="Wingdings" pitchFamily="2" charset="2"/>
              <a:buChar char="§"/>
            </a:pPr>
            <a:endParaRPr lang="en-US" sz="2800" dirty="0">
              <a:solidFill>
                <a:schemeClr val="bg1"/>
              </a:solidFill>
            </a:endParaRPr>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(Cultural Influences: Ethics)</a:t>
            </a:r>
            <a:endParaRPr lang="en-US" dirty="0"/>
          </a:p>
        </p:txBody>
      </p:sp>
      <p:sp>
        <p:nvSpPr>
          <p:cNvPr id="3" name="Content Placeholder 2"/>
          <p:cNvSpPr>
            <a:spLocks noGrp="1"/>
          </p:cNvSpPr>
          <p:nvPr>
            <p:ph idx="1"/>
          </p:nvPr>
        </p:nvSpPr>
        <p:spPr>
          <a:xfrm>
            <a:off x="457200" y="1134649"/>
            <a:ext cx="8229600" cy="4981575"/>
          </a:xfrm>
        </p:spPr>
        <p:txBody>
          <a:bodyPr/>
          <a:lstStyle/>
          <a:p>
            <a:pPr>
              <a:lnSpc>
                <a:spcPts val="3600"/>
              </a:lnSpc>
              <a:buClr>
                <a:srgbClr val="FFFF00"/>
              </a:buClr>
              <a:buFont typeface="Wingdings" pitchFamily="2" charset="2"/>
              <a:buChar char="§"/>
            </a:pPr>
            <a:r>
              <a:rPr lang="en-US" sz="2800" b="1" dirty="0" smtClean="0">
                <a:solidFill>
                  <a:schemeClr val="bg1"/>
                </a:solidFill>
                <a:latin typeface="Calibri" pitchFamily="34" charset="0"/>
              </a:rPr>
              <a:t>Concept of Right and Wrong Across Cultures</a:t>
            </a:r>
          </a:p>
          <a:p>
            <a:pPr>
              <a:lnSpc>
                <a:spcPts val="3600"/>
              </a:lnSpc>
              <a:buClr>
                <a:srgbClr val="FFFF00"/>
              </a:buClr>
              <a:buFont typeface="Wingdings" pitchFamily="2" charset="2"/>
              <a:buChar char="§"/>
            </a:pPr>
            <a:r>
              <a:rPr lang="en-US" sz="2800" b="1" dirty="0" smtClean="0">
                <a:solidFill>
                  <a:schemeClr val="bg1"/>
                </a:solidFill>
                <a:latin typeface="Calibri" pitchFamily="34" charset="0"/>
              </a:rPr>
              <a:t>Course of Action to Adopt when Encountering Ethical Dilemmas</a:t>
            </a:r>
          </a:p>
          <a:p>
            <a:pPr>
              <a:lnSpc>
                <a:spcPts val="3600"/>
              </a:lnSpc>
              <a:buClr>
                <a:srgbClr val="FFFF00"/>
              </a:buClr>
              <a:buFont typeface="Wingdings" pitchFamily="2" charset="2"/>
              <a:buChar char="§"/>
            </a:pPr>
            <a:endParaRPr lang="en-US" sz="2800" dirty="0">
              <a:solidFill>
                <a:schemeClr val="bg1"/>
              </a:solidFill>
            </a:endParaRP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593387"/>
            <a:ext cx="8234363" cy="1605064"/>
          </a:xfrm>
        </p:spPr>
        <p:txBody>
          <a:bodyPr/>
          <a:lstStyle/>
          <a:p>
            <a:r>
              <a:rPr lang="en-US" sz="3200" dirty="0" smtClean="0"/>
              <a:t>Information Technology and </a:t>
            </a:r>
            <a:br>
              <a:rPr lang="en-US" sz="3200" dirty="0" smtClean="0"/>
            </a:br>
            <a:r>
              <a:rPr lang="en-US" sz="3200" dirty="0" smtClean="0"/>
              <a:t>Project Stakeholder Management</a:t>
            </a:r>
            <a:endParaRPr lang="en-US" sz="3200" dirty="0"/>
          </a:p>
        </p:txBody>
      </p:sp>
      <p:pic>
        <p:nvPicPr>
          <p:cNvPr id="3" name="Picture 2" descr="GIS.gif"/>
          <p:cNvPicPr>
            <a:picLocks noChangeAspect="1"/>
          </p:cNvPicPr>
          <p:nvPr/>
        </p:nvPicPr>
        <p:blipFill>
          <a:blip r:embed="rId2" cstate="print"/>
          <a:stretch>
            <a:fillRect/>
          </a:stretch>
        </p:blipFill>
        <p:spPr>
          <a:xfrm>
            <a:off x="773356" y="2094296"/>
            <a:ext cx="3417661" cy="1961991"/>
          </a:xfrm>
          <a:prstGeom prst="rect">
            <a:avLst/>
          </a:prstGeom>
        </p:spPr>
      </p:pic>
      <p:pic>
        <p:nvPicPr>
          <p:cNvPr id="5" name="Picture 4" descr="GIS 2.gif"/>
          <p:cNvPicPr>
            <a:picLocks noChangeAspect="1"/>
          </p:cNvPicPr>
          <p:nvPr/>
        </p:nvPicPr>
        <p:blipFill>
          <a:blip r:embed="rId3" cstate="print"/>
          <a:stretch>
            <a:fillRect/>
          </a:stretch>
        </p:blipFill>
        <p:spPr>
          <a:xfrm>
            <a:off x="5425653" y="2648489"/>
            <a:ext cx="3021531" cy="2288810"/>
          </a:xfrm>
          <a:prstGeom prst="rect">
            <a:avLst/>
          </a:prstGeom>
        </p:spPr>
      </p:pic>
      <p:pic>
        <p:nvPicPr>
          <p:cNvPr id="4" name="Picture 3" descr="GIS 1.gif"/>
          <p:cNvPicPr>
            <a:picLocks noChangeAspect="1"/>
          </p:cNvPicPr>
          <p:nvPr/>
        </p:nvPicPr>
        <p:blipFill>
          <a:blip r:embed="rId4" cstate="print"/>
          <a:stretch>
            <a:fillRect/>
          </a:stretch>
        </p:blipFill>
        <p:spPr>
          <a:xfrm>
            <a:off x="3316560" y="3772970"/>
            <a:ext cx="2514055" cy="239923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Technology and Project Stakeholder Management and Engagement</a:t>
            </a:r>
            <a:endParaRPr lang="en-US" sz="2400" dirty="0"/>
          </a:p>
        </p:txBody>
      </p:sp>
      <p:sp>
        <p:nvSpPr>
          <p:cNvPr id="4" name="Text Box 3"/>
          <p:cNvSpPr txBox="1">
            <a:spLocks noChangeArrowheads="1"/>
          </p:cNvSpPr>
          <p:nvPr/>
        </p:nvSpPr>
        <p:spPr bwMode="auto">
          <a:xfrm>
            <a:off x="3198812" y="1136079"/>
            <a:ext cx="5805229" cy="5170646"/>
          </a:xfrm>
          <a:prstGeom prst="rect">
            <a:avLst/>
          </a:prstGeom>
          <a:noFill/>
          <a:ln w="9525" algn="ctr">
            <a:noFill/>
            <a:miter lim="800000"/>
            <a:headEnd/>
            <a:tailEnd/>
          </a:ln>
          <a:effectLst/>
        </p:spPr>
        <p:txBody>
          <a:bodyPr wrap="square">
            <a:spAutoFit/>
          </a:bodyPr>
          <a:lstStyle/>
          <a:p>
            <a:pPr>
              <a:lnSpc>
                <a:spcPts val="3100"/>
              </a:lnSpc>
              <a:spcAft>
                <a:spcPts val="1200"/>
              </a:spcAft>
              <a:tabLst>
                <a:tab pos="4511675" algn="l"/>
              </a:tabLst>
            </a:pPr>
            <a:r>
              <a:rPr lang="de-DE" sz="2800" b="1" dirty="0" smtClean="0">
                <a:solidFill>
                  <a:schemeClr val="bg1"/>
                </a:solidFill>
                <a:latin typeface="Calibri" pitchFamily="34" charset="0"/>
              </a:rPr>
              <a:t>Information Technology plays a crucial role in managing and engaging project stakeholders. With the advent of the digital age, rapid technological advances and increased complexity of project environments, its importance has drastically increased.</a:t>
            </a:r>
          </a:p>
          <a:p>
            <a:pPr>
              <a:lnSpc>
                <a:spcPts val="3100"/>
              </a:lnSpc>
              <a:spcAft>
                <a:spcPts val="1200"/>
              </a:spcAft>
              <a:tabLst>
                <a:tab pos="4511675" algn="l"/>
              </a:tabLst>
            </a:pPr>
            <a:r>
              <a:rPr lang="de-DE" sz="2800" b="1" dirty="0" smtClean="0">
                <a:solidFill>
                  <a:schemeClr val="bg1"/>
                </a:solidFill>
                <a:latin typeface="Calibri" pitchFamily="34" charset="0"/>
              </a:rPr>
              <a:t>Information Technology can be used both for and against projects. </a:t>
            </a:r>
          </a:p>
          <a:p>
            <a:pPr>
              <a:lnSpc>
                <a:spcPts val="3100"/>
              </a:lnSpc>
              <a:spcAft>
                <a:spcPts val="1200"/>
              </a:spcAft>
              <a:tabLst>
                <a:tab pos="4511675" algn="l"/>
              </a:tabLst>
            </a:pPr>
            <a:r>
              <a:rPr lang="de-DE" sz="2800" b="1" dirty="0" smtClean="0">
                <a:solidFill>
                  <a:schemeClr val="bg1"/>
                </a:solidFill>
                <a:latin typeface="Calibri" pitchFamily="34" charset="0"/>
              </a:rPr>
              <a:t>Technology has its (inherent) limita-tions too which project planners and implementers must be cognizant of. </a:t>
            </a:r>
            <a:endParaRPr lang="de-DE" sz="2400" b="1" dirty="0" smtClean="0">
              <a:solidFill>
                <a:schemeClr val="bg1"/>
              </a:solidFill>
              <a:latin typeface="Calibri" pitchFamily="34" charset="0"/>
            </a:endParaRPr>
          </a:p>
        </p:txBody>
      </p:sp>
      <p:pic>
        <p:nvPicPr>
          <p:cNvPr id="8" name="Picture 7" descr="0519-0908-2122-4938_group_of_businessmen_gathered_around_a_co_worker_with_a_laptop_computer_m.jpg"/>
          <p:cNvPicPr>
            <a:picLocks noChangeAspect="1"/>
          </p:cNvPicPr>
          <p:nvPr/>
        </p:nvPicPr>
        <p:blipFill>
          <a:blip r:embed="rId2" cstate="print"/>
          <a:stretch>
            <a:fillRect/>
          </a:stretch>
        </p:blipFill>
        <p:spPr>
          <a:xfrm>
            <a:off x="455612" y="1320926"/>
            <a:ext cx="2674245" cy="1784223"/>
          </a:xfrm>
          <a:prstGeom prst="rect">
            <a:avLst/>
          </a:prstGeom>
        </p:spPr>
      </p:pic>
      <p:pic>
        <p:nvPicPr>
          <p:cNvPr id="9" name="Picture 8" descr="3-water-quality-monitoring.jpg"/>
          <p:cNvPicPr>
            <a:picLocks noChangeAspect="1"/>
          </p:cNvPicPr>
          <p:nvPr/>
        </p:nvPicPr>
        <p:blipFill>
          <a:blip r:embed="rId3" cstate="print"/>
          <a:stretch>
            <a:fillRect/>
          </a:stretch>
        </p:blipFill>
        <p:spPr>
          <a:xfrm>
            <a:off x="455613" y="4067175"/>
            <a:ext cx="2654300" cy="1990725"/>
          </a:xfrm>
          <a:prstGeom prst="rect">
            <a:avLst/>
          </a:prstGeom>
        </p:spPr>
      </p:pic>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Selected Application Areas of </a:t>
            </a:r>
            <a:br>
              <a:rPr lang="en-US" sz="2400" dirty="0" smtClean="0"/>
            </a:br>
            <a:r>
              <a:rPr lang="en-US" sz="2400" dirty="0" smtClean="0"/>
              <a:t>Information Technology in Projects</a:t>
            </a:r>
            <a:endParaRPr lang="en-US" sz="2400" dirty="0"/>
          </a:p>
        </p:txBody>
      </p:sp>
      <p:sp>
        <p:nvSpPr>
          <p:cNvPr id="3" name="Content Placeholder 2"/>
          <p:cNvSpPr>
            <a:spLocks noGrp="1"/>
          </p:cNvSpPr>
          <p:nvPr>
            <p:ph idx="1"/>
          </p:nvPr>
        </p:nvSpPr>
        <p:spPr>
          <a:xfrm>
            <a:off x="3198811" y="1144588"/>
            <a:ext cx="5491164" cy="4981575"/>
          </a:xfrm>
        </p:spPr>
        <p:txBody>
          <a:bodyPr/>
          <a:lstStyle/>
          <a:p>
            <a:pPr>
              <a:lnSpc>
                <a:spcPts val="2700"/>
              </a:lnSpc>
              <a:buClr>
                <a:srgbClr val="FFC000"/>
              </a:buClr>
              <a:buFont typeface="Wingdings" pitchFamily="2" charset="2"/>
              <a:buChar char="§"/>
            </a:pPr>
            <a:r>
              <a:rPr lang="en-US" sz="2500" b="1" dirty="0" smtClean="0">
                <a:solidFill>
                  <a:schemeClr val="bg1"/>
                </a:solidFill>
                <a:latin typeface="Calibri" pitchFamily="34" charset="0"/>
              </a:rPr>
              <a:t>Modeling (e.g. buildings, factories)</a:t>
            </a:r>
          </a:p>
          <a:p>
            <a:pPr>
              <a:lnSpc>
                <a:spcPts val="2700"/>
              </a:lnSpc>
              <a:buClr>
                <a:srgbClr val="FFC000"/>
              </a:buClr>
              <a:buFont typeface="Wingdings" pitchFamily="2" charset="2"/>
              <a:buChar char="§"/>
            </a:pPr>
            <a:r>
              <a:rPr lang="en-US" sz="2500" b="1" dirty="0" smtClean="0">
                <a:solidFill>
                  <a:schemeClr val="bg1"/>
                </a:solidFill>
                <a:latin typeface="Calibri" pitchFamily="34" charset="0"/>
              </a:rPr>
              <a:t>Visualization (e.g. facilities)</a:t>
            </a:r>
          </a:p>
          <a:p>
            <a:pPr>
              <a:lnSpc>
                <a:spcPts val="2700"/>
              </a:lnSpc>
              <a:buClr>
                <a:srgbClr val="FFC000"/>
              </a:buClr>
              <a:buFont typeface="Wingdings" pitchFamily="2" charset="2"/>
              <a:buChar char="§"/>
            </a:pPr>
            <a:r>
              <a:rPr lang="en-US" sz="2500" b="1" dirty="0" smtClean="0">
                <a:solidFill>
                  <a:schemeClr val="bg1"/>
                </a:solidFill>
                <a:latin typeface="Calibri" pitchFamily="34" charset="0"/>
              </a:rPr>
              <a:t>Simulation (e.g. usage levels)</a:t>
            </a:r>
          </a:p>
          <a:p>
            <a:pPr>
              <a:lnSpc>
                <a:spcPts val="2700"/>
              </a:lnSpc>
              <a:buClr>
                <a:srgbClr val="FFC000"/>
              </a:buClr>
              <a:buFont typeface="Wingdings" pitchFamily="2" charset="2"/>
              <a:buChar char="§"/>
            </a:pPr>
            <a:r>
              <a:rPr lang="en-US" sz="2500" b="1" dirty="0" smtClean="0">
                <a:solidFill>
                  <a:schemeClr val="bg1"/>
                </a:solidFill>
                <a:latin typeface="Calibri" pitchFamily="34" charset="0"/>
              </a:rPr>
              <a:t>Optimization (e.g. project portfolios)</a:t>
            </a:r>
          </a:p>
          <a:p>
            <a:pPr>
              <a:lnSpc>
                <a:spcPts val="2700"/>
              </a:lnSpc>
              <a:buClr>
                <a:srgbClr val="FFC000"/>
              </a:buClr>
              <a:buFont typeface="Wingdings" pitchFamily="2" charset="2"/>
              <a:buChar char="§"/>
            </a:pPr>
            <a:r>
              <a:rPr lang="en-US" sz="2500" b="1" dirty="0" smtClean="0">
                <a:solidFill>
                  <a:schemeClr val="bg1"/>
                </a:solidFill>
                <a:latin typeface="Calibri" pitchFamily="34" charset="0"/>
              </a:rPr>
              <a:t>Charts and Illustrations (e.g. Gantt)</a:t>
            </a:r>
          </a:p>
          <a:p>
            <a:pPr>
              <a:lnSpc>
                <a:spcPts val="2700"/>
              </a:lnSpc>
              <a:buClr>
                <a:srgbClr val="FFC000"/>
              </a:buClr>
              <a:buFont typeface="Wingdings" pitchFamily="2" charset="2"/>
              <a:buChar char="§"/>
            </a:pPr>
            <a:r>
              <a:rPr lang="en-US" sz="2500" b="1" dirty="0" smtClean="0">
                <a:solidFill>
                  <a:schemeClr val="bg1"/>
                </a:solidFill>
                <a:latin typeface="Calibri" pitchFamily="34" charset="0"/>
              </a:rPr>
              <a:t>Data Storage</a:t>
            </a:r>
          </a:p>
          <a:p>
            <a:pPr>
              <a:lnSpc>
                <a:spcPts val="2700"/>
              </a:lnSpc>
              <a:buClr>
                <a:srgbClr val="FFC000"/>
              </a:buClr>
              <a:buFont typeface="Wingdings" pitchFamily="2" charset="2"/>
              <a:buChar char="§"/>
            </a:pPr>
            <a:r>
              <a:rPr lang="en-US" sz="2500" b="1" dirty="0" smtClean="0">
                <a:solidFill>
                  <a:schemeClr val="bg1"/>
                </a:solidFill>
                <a:latin typeface="Calibri" pitchFamily="34" charset="0"/>
              </a:rPr>
              <a:t>Analysis (e.g. forecasting)</a:t>
            </a:r>
          </a:p>
          <a:p>
            <a:pPr>
              <a:lnSpc>
                <a:spcPts val="2700"/>
              </a:lnSpc>
              <a:buClr>
                <a:srgbClr val="FFC000"/>
              </a:buClr>
              <a:buFont typeface="Wingdings" pitchFamily="2" charset="2"/>
              <a:buChar char="§"/>
            </a:pPr>
            <a:r>
              <a:rPr lang="en-US" sz="2500" b="1" dirty="0" smtClean="0">
                <a:solidFill>
                  <a:schemeClr val="bg1"/>
                </a:solidFill>
                <a:latin typeface="Calibri" pitchFamily="34" charset="0"/>
              </a:rPr>
              <a:t>Data Mining / Warehousing</a:t>
            </a:r>
          </a:p>
          <a:p>
            <a:pPr>
              <a:lnSpc>
                <a:spcPts val="2700"/>
              </a:lnSpc>
              <a:buClr>
                <a:srgbClr val="FFC000"/>
              </a:buClr>
              <a:buFont typeface="Wingdings" pitchFamily="2" charset="2"/>
              <a:buChar char="§"/>
            </a:pPr>
            <a:r>
              <a:rPr lang="en-US" sz="2500" b="1" dirty="0" smtClean="0">
                <a:solidFill>
                  <a:schemeClr val="bg1"/>
                </a:solidFill>
                <a:latin typeface="Calibri" pitchFamily="34" charset="0"/>
              </a:rPr>
              <a:t>Communication (e.g. virtual)</a:t>
            </a:r>
          </a:p>
          <a:p>
            <a:pPr>
              <a:lnSpc>
                <a:spcPts val="2700"/>
              </a:lnSpc>
              <a:buClr>
                <a:srgbClr val="FFC000"/>
              </a:buClr>
              <a:buFont typeface="Wingdings" pitchFamily="2" charset="2"/>
              <a:buChar char="§"/>
            </a:pPr>
            <a:r>
              <a:rPr lang="en-US" sz="2500" b="1" dirty="0" smtClean="0">
                <a:solidFill>
                  <a:schemeClr val="bg1"/>
                </a:solidFill>
                <a:latin typeface="Calibri" pitchFamily="34" charset="0"/>
              </a:rPr>
              <a:t>Collaboration (e.g. out-sourcing)</a:t>
            </a:r>
          </a:p>
          <a:p>
            <a:pPr>
              <a:lnSpc>
                <a:spcPts val="2700"/>
              </a:lnSpc>
              <a:buClr>
                <a:srgbClr val="FFC000"/>
              </a:buClr>
              <a:buFont typeface="Wingdings" pitchFamily="2" charset="2"/>
              <a:buChar char="§"/>
            </a:pPr>
            <a:r>
              <a:rPr lang="en-US" sz="2500" b="1" dirty="0" smtClean="0">
                <a:solidFill>
                  <a:schemeClr val="bg1"/>
                </a:solidFill>
                <a:latin typeface="Calibri" pitchFamily="34" charset="0"/>
              </a:rPr>
              <a:t>Supply Chain Management</a:t>
            </a:r>
          </a:p>
          <a:p>
            <a:pPr>
              <a:lnSpc>
                <a:spcPts val="2700"/>
              </a:lnSpc>
              <a:buClr>
                <a:srgbClr val="FFC000"/>
              </a:buClr>
              <a:buFont typeface="Wingdings" pitchFamily="2" charset="2"/>
              <a:buChar char="§"/>
            </a:pPr>
            <a:r>
              <a:rPr lang="en-US" sz="2500" b="1" dirty="0" smtClean="0">
                <a:solidFill>
                  <a:schemeClr val="bg1"/>
                </a:solidFill>
                <a:latin typeface="Calibri" pitchFamily="34" charset="0"/>
              </a:rPr>
              <a:t>Presentations (e.g. PowerPoint)</a:t>
            </a:r>
          </a:p>
          <a:p>
            <a:pPr>
              <a:lnSpc>
                <a:spcPts val="2700"/>
              </a:lnSpc>
              <a:buClr>
                <a:srgbClr val="FFC000"/>
              </a:buClr>
              <a:buFont typeface="Wingdings" pitchFamily="2" charset="2"/>
              <a:buChar char="§"/>
            </a:pPr>
            <a:endParaRPr lang="en-US" sz="2500" b="1" dirty="0" smtClean="0">
              <a:solidFill>
                <a:schemeClr val="bg1"/>
              </a:solidFill>
              <a:latin typeface="Calibri" pitchFamily="34" charset="0"/>
            </a:endParaRPr>
          </a:p>
          <a:p>
            <a:pPr>
              <a:lnSpc>
                <a:spcPts val="2700"/>
              </a:lnSpc>
              <a:buClr>
                <a:srgbClr val="FFC000"/>
              </a:buClr>
              <a:buFont typeface="Wingdings" pitchFamily="2" charset="2"/>
              <a:buChar char="§"/>
            </a:pPr>
            <a:endParaRPr lang="en-US" sz="2500" b="1" dirty="0" smtClean="0">
              <a:solidFill>
                <a:schemeClr val="bg1"/>
              </a:solidFill>
              <a:latin typeface="Calibri" pitchFamily="34" charset="0"/>
            </a:endParaRPr>
          </a:p>
          <a:p>
            <a:pPr>
              <a:lnSpc>
                <a:spcPts val="2700"/>
              </a:lnSpc>
              <a:buClr>
                <a:srgbClr val="FFC000"/>
              </a:buClr>
              <a:buFont typeface="Wingdings" pitchFamily="2" charset="2"/>
              <a:buChar char="§"/>
            </a:pPr>
            <a:endParaRPr lang="en-US" sz="2500" b="1" dirty="0">
              <a:solidFill>
                <a:schemeClr val="bg1"/>
              </a:solidFill>
              <a:latin typeface="Calibri" pitchFamily="34" charset="0"/>
            </a:endParaRPr>
          </a:p>
        </p:txBody>
      </p:sp>
      <p:pic>
        <p:nvPicPr>
          <p:cNvPr id="4" name="Picture 3" descr="file_321.jpg"/>
          <p:cNvPicPr>
            <a:picLocks noChangeAspect="1"/>
          </p:cNvPicPr>
          <p:nvPr/>
        </p:nvPicPr>
        <p:blipFill>
          <a:blip r:embed="rId2" cstate="print"/>
          <a:stretch>
            <a:fillRect/>
          </a:stretch>
        </p:blipFill>
        <p:spPr>
          <a:xfrm>
            <a:off x="455613" y="1285875"/>
            <a:ext cx="2731364" cy="2028825"/>
          </a:xfrm>
          <a:prstGeom prst="rect">
            <a:avLst/>
          </a:prstGeom>
        </p:spPr>
      </p:pic>
      <p:pic>
        <p:nvPicPr>
          <p:cNvPr id="5" name="Picture 4" descr="2d___3d_cadviewx_25520.gif"/>
          <p:cNvPicPr>
            <a:picLocks noChangeAspect="1"/>
          </p:cNvPicPr>
          <p:nvPr/>
        </p:nvPicPr>
        <p:blipFill>
          <a:blip r:embed="rId3" cstate="print"/>
          <a:stretch>
            <a:fillRect/>
          </a:stretch>
        </p:blipFill>
        <p:spPr>
          <a:xfrm>
            <a:off x="455613" y="3952875"/>
            <a:ext cx="2749892" cy="2152650"/>
          </a:xfrm>
          <a:prstGeom prst="rect">
            <a:avLst/>
          </a:prstGeom>
        </p:spPr>
      </p:pic>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Technology and Project Stakeholder Management and Engagement</a:t>
            </a:r>
            <a:endParaRPr lang="en-US" sz="2400" dirty="0"/>
          </a:p>
        </p:txBody>
      </p:sp>
      <p:sp>
        <p:nvSpPr>
          <p:cNvPr id="4" name="Text Box 3"/>
          <p:cNvSpPr txBox="1">
            <a:spLocks noChangeArrowheads="1"/>
          </p:cNvSpPr>
          <p:nvPr/>
        </p:nvSpPr>
        <p:spPr bwMode="auto">
          <a:xfrm>
            <a:off x="3198812" y="1136079"/>
            <a:ext cx="5805229" cy="5082673"/>
          </a:xfrm>
          <a:prstGeom prst="rect">
            <a:avLst/>
          </a:prstGeom>
          <a:noFill/>
          <a:ln w="9525" algn="ctr">
            <a:noFill/>
            <a:miter lim="800000"/>
            <a:headEnd/>
            <a:tailEnd/>
          </a:ln>
          <a:effectLst/>
        </p:spPr>
        <p:txBody>
          <a:bodyPr wrap="square">
            <a:spAutoFit/>
          </a:bodyPr>
          <a:lstStyle/>
          <a:p>
            <a:pPr>
              <a:lnSpc>
                <a:spcPts val="2900"/>
              </a:lnSpc>
              <a:spcAft>
                <a:spcPts val="1200"/>
              </a:spcAft>
              <a:tabLst>
                <a:tab pos="4511675" algn="l"/>
              </a:tabLst>
            </a:pPr>
            <a:r>
              <a:rPr lang="de-DE" sz="2800" b="1" dirty="0" smtClean="0">
                <a:solidFill>
                  <a:schemeClr val="bg1"/>
                </a:solidFill>
                <a:latin typeface="Calibri" pitchFamily="34" charset="0"/>
              </a:rPr>
              <a:t>Besides finding application as an en-gine of project planning and imple-mentation activities, Information Technology is also being used exten-sively by entities which are opposed to projects, for example, local resi-dents, NGOs and environmentalists, and the media. </a:t>
            </a:r>
          </a:p>
          <a:p>
            <a:pPr>
              <a:lnSpc>
                <a:spcPts val="2900"/>
              </a:lnSpc>
              <a:spcAft>
                <a:spcPts val="1200"/>
              </a:spcAft>
              <a:tabLst>
                <a:tab pos="4511675" algn="l"/>
              </a:tabLst>
            </a:pPr>
            <a:r>
              <a:rPr lang="de-DE" sz="2800" b="1" dirty="0" smtClean="0">
                <a:solidFill>
                  <a:schemeClr val="bg1"/>
                </a:solidFill>
                <a:latin typeface="Calibri" pitchFamily="34" charset="0"/>
              </a:rPr>
              <a:t>Through their use of technology, in-formation which portrays the project in a bad light can quickly spread with possible severe consequences for the project. </a:t>
            </a:r>
            <a:endParaRPr lang="de-DE" sz="2400" b="1" dirty="0" smtClean="0">
              <a:solidFill>
                <a:schemeClr val="bg1"/>
              </a:solidFill>
              <a:latin typeface="Calibri" pitchFamily="34" charset="0"/>
            </a:endParaRPr>
          </a:p>
        </p:txBody>
      </p:sp>
      <p:pic>
        <p:nvPicPr>
          <p:cNvPr id="6" name="Picture 5" descr="Greenpeace.jpg"/>
          <p:cNvPicPr>
            <a:picLocks noChangeAspect="1"/>
          </p:cNvPicPr>
          <p:nvPr/>
        </p:nvPicPr>
        <p:blipFill>
          <a:blip r:embed="rId2" cstate="print"/>
          <a:stretch>
            <a:fillRect/>
          </a:stretch>
        </p:blipFill>
        <p:spPr>
          <a:xfrm>
            <a:off x="455613" y="1247775"/>
            <a:ext cx="2729443" cy="1795462"/>
          </a:xfrm>
          <a:prstGeom prst="rect">
            <a:avLst/>
          </a:prstGeom>
        </p:spPr>
      </p:pic>
      <p:pic>
        <p:nvPicPr>
          <p:cNvPr id="7" name="Picture 6" descr="Deforestation.jpg"/>
          <p:cNvPicPr>
            <a:picLocks noChangeAspect="1"/>
          </p:cNvPicPr>
          <p:nvPr/>
        </p:nvPicPr>
        <p:blipFill>
          <a:blip r:embed="rId3" cstate="print"/>
          <a:stretch>
            <a:fillRect/>
          </a:stretch>
        </p:blipFill>
        <p:spPr>
          <a:xfrm>
            <a:off x="455613" y="4267200"/>
            <a:ext cx="2742625" cy="1819275"/>
          </a:xfrm>
          <a:prstGeom prst="rect">
            <a:avLst/>
          </a:prstGeom>
        </p:spPr>
      </p:pic>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593387"/>
            <a:ext cx="8234363" cy="1605064"/>
          </a:xfrm>
        </p:spPr>
        <p:txBody>
          <a:bodyPr/>
          <a:lstStyle/>
          <a:p>
            <a:r>
              <a:rPr lang="en-US" sz="3200" dirty="0" smtClean="0"/>
              <a:t>International Relations and </a:t>
            </a:r>
            <a:br>
              <a:rPr lang="en-US" sz="3200" dirty="0" smtClean="0"/>
            </a:br>
            <a:r>
              <a:rPr lang="en-US" sz="3200" dirty="0" smtClean="0"/>
              <a:t>Project Stakeholder Management</a:t>
            </a:r>
            <a:endParaRPr lang="en-US" sz="3200" dirty="0"/>
          </a:p>
        </p:txBody>
      </p:sp>
      <p:pic>
        <p:nvPicPr>
          <p:cNvPr id="5" name="Picture 4" descr="Flags 3.gif"/>
          <p:cNvPicPr>
            <a:picLocks noChangeAspect="1"/>
          </p:cNvPicPr>
          <p:nvPr/>
        </p:nvPicPr>
        <p:blipFill>
          <a:blip r:embed="rId2" cstate="print"/>
          <a:stretch>
            <a:fillRect/>
          </a:stretch>
        </p:blipFill>
        <p:spPr>
          <a:xfrm>
            <a:off x="2668588" y="2339456"/>
            <a:ext cx="3810000" cy="344805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Projects: The Link to International Relations</a:t>
            </a:r>
            <a:endParaRPr lang="en-US" sz="2400" dirty="0"/>
          </a:p>
        </p:txBody>
      </p:sp>
      <p:sp>
        <p:nvSpPr>
          <p:cNvPr id="4" name="Text Box 3"/>
          <p:cNvSpPr txBox="1">
            <a:spLocks noChangeArrowheads="1"/>
          </p:cNvSpPr>
          <p:nvPr/>
        </p:nvSpPr>
        <p:spPr bwMode="auto">
          <a:xfrm>
            <a:off x="3198812" y="1136079"/>
            <a:ext cx="5805229" cy="5170646"/>
          </a:xfrm>
          <a:prstGeom prst="rect">
            <a:avLst/>
          </a:prstGeom>
          <a:noFill/>
          <a:ln w="9525" algn="ctr">
            <a:noFill/>
            <a:miter lim="800000"/>
            <a:headEnd/>
            <a:tailEnd/>
          </a:ln>
          <a:effectLst/>
        </p:spPr>
        <p:txBody>
          <a:bodyPr wrap="square">
            <a:spAutoFit/>
          </a:bodyPr>
          <a:lstStyle/>
          <a:p>
            <a:pPr>
              <a:lnSpc>
                <a:spcPts val="3200"/>
              </a:lnSpc>
              <a:spcAft>
                <a:spcPts val="1200"/>
              </a:spcAft>
              <a:tabLst>
                <a:tab pos="4511675" algn="l"/>
              </a:tabLst>
            </a:pPr>
            <a:r>
              <a:rPr lang="de-DE" sz="2800" b="1" dirty="0" smtClean="0">
                <a:solidFill>
                  <a:schemeClr val="bg1"/>
                </a:solidFill>
                <a:latin typeface="Calibri" pitchFamily="34" charset="0"/>
              </a:rPr>
              <a:t>The outcomes/impacts of some pro-jects do not stop at national borders but may have (intended/unintended, positive/negative) consequences ex-tending beyond them. This may seri-ously affect relations between states and their people.</a:t>
            </a:r>
          </a:p>
          <a:p>
            <a:pPr>
              <a:lnSpc>
                <a:spcPts val="3200"/>
              </a:lnSpc>
              <a:spcAft>
                <a:spcPts val="1200"/>
              </a:spcAft>
              <a:tabLst>
                <a:tab pos="4511675" algn="l"/>
              </a:tabLst>
            </a:pPr>
            <a:r>
              <a:rPr lang="de-DE" sz="2800" b="1" dirty="0" smtClean="0">
                <a:solidFill>
                  <a:schemeClr val="bg1"/>
                </a:solidFill>
                <a:latin typeface="Calibri" pitchFamily="34" charset="0"/>
              </a:rPr>
              <a:t>A case in point is the Soviet Nuclear Power Plant at Tschernobyl (now in Ukraine) which exploded on April 26, 1986 sending a radioactive cloud over much of Europe. </a:t>
            </a:r>
            <a:endParaRPr lang="de-DE" sz="2400" b="1" dirty="0" smtClean="0">
              <a:solidFill>
                <a:schemeClr val="bg1"/>
              </a:solidFill>
              <a:latin typeface="Calibri" pitchFamily="34" charset="0"/>
            </a:endParaRPr>
          </a:p>
        </p:txBody>
      </p:sp>
      <p:pic>
        <p:nvPicPr>
          <p:cNvPr id="5" name="Picture 4" descr="Chernobyl_Disaster.jpg"/>
          <p:cNvPicPr>
            <a:picLocks noChangeAspect="1"/>
          </p:cNvPicPr>
          <p:nvPr/>
        </p:nvPicPr>
        <p:blipFill>
          <a:blip r:embed="rId2" cstate="print"/>
          <a:stretch>
            <a:fillRect/>
          </a:stretch>
        </p:blipFill>
        <p:spPr>
          <a:xfrm>
            <a:off x="455613" y="1293876"/>
            <a:ext cx="2560407" cy="2982849"/>
          </a:xfrm>
          <a:prstGeom prst="rect">
            <a:avLst/>
          </a:prstGeom>
        </p:spPr>
      </p:pic>
      <p:pic>
        <p:nvPicPr>
          <p:cNvPr id="6" name="Picture 5" descr="Tschernobyl1.jpg"/>
          <p:cNvPicPr>
            <a:picLocks noChangeAspect="1"/>
          </p:cNvPicPr>
          <p:nvPr/>
        </p:nvPicPr>
        <p:blipFill>
          <a:blip r:embed="rId3" cstate="print"/>
          <a:stretch>
            <a:fillRect/>
          </a:stretch>
        </p:blipFill>
        <p:spPr>
          <a:xfrm>
            <a:off x="455613" y="4557617"/>
            <a:ext cx="2552700" cy="1614583"/>
          </a:xfrm>
          <a:prstGeom prst="rect">
            <a:avLst/>
          </a:prstGeom>
        </p:spPr>
      </p:pic>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919545"/>
            <a:ext cx="8229600" cy="1143000"/>
          </a:xfrm>
        </p:spPr>
        <p:txBody>
          <a:bodyPr/>
          <a:lstStyle/>
          <a:p>
            <a:r>
              <a:rPr lang="en-US" sz="3200" dirty="0" smtClean="0"/>
              <a:t>The Law and </a:t>
            </a:r>
            <a:br>
              <a:rPr lang="en-US" sz="3200" dirty="0" smtClean="0"/>
            </a:br>
            <a:r>
              <a:rPr lang="en-US" sz="3200" dirty="0" smtClean="0"/>
              <a:t>Project Stakeholder Management</a:t>
            </a:r>
            <a:endParaRPr lang="en-US" sz="3200" dirty="0"/>
          </a:p>
        </p:txBody>
      </p:sp>
      <p:pic>
        <p:nvPicPr>
          <p:cNvPr id="5" name="Picture 4" descr="Law Book.gif"/>
          <p:cNvPicPr>
            <a:picLocks noChangeAspect="1"/>
          </p:cNvPicPr>
          <p:nvPr/>
        </p:nvPicPr>
        <p:blipFill>
          <a:blip r:embed="rId2" cstate="print"/>
          <a:stretch>
            <a:fillRect/>
          </a:stretch>
        </p:blipFill>
        <p:spPr>
          <a:xfrm>
            <a:off x="3582762" y="2264832"/>
            <a:ext cx="1957679" cy="3907368"/>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r>
              <a:rPr lang="de-DE" dirty="0" smtClean="0"/>
              <a:t/>
            </a:r>
            <a:br>
              <a:rPr lang="de-DE" dirty="0" smtClean="0"/>
            </a:br>
            <a:r>
              <a:rPr lang="de-DE" sz="2000" dirty="0" smtClean="0"/>
              <a:t>(Stakeholders and the Law)</a:t>
            </a:r>
            <a:endParaRPr lang="en-US" sz="2400" dirty="0"/>
          </a:p>
        </p:txBody>
      </p:sp>
      <p:sp>
        <p:nvSpPr>
          <p:cNvPr id="8" name="Text Box 3"/>
          <p:cNvSpPr txBox="1">
            <a:spLocks noChangeArrowheads="1"/>
          </p:cNvSpPr>
          <p:nvPr/>
        </p:nvSpPr>
        <p:spPr bwMode="auto">
          <a:xfrm>
            <a:off x="3198812" y="1136079"/>
            <a:ext cx="5805229" cy="5247590"/>
          </a:xfrm>
          <a:prstGeom prst="rect">
            <a:avLst/>
          </a:prstGeom>
          <a:noFill/>
          <a:ln w="9525" algn="ctr">
            <a:noFill/>
            <a:miter lim="800000"/>
            <a:headEnd/>
            <a:tailEnd/>
          </a:ln>
          <a:effectLst/>
        </p:spPr>
        <p:txBody>
          <a:bodyPr wrap="square">
            <a:spAutoFit/>
          </a:bodyPr>
          <a:lstStyle/>
          <a:p>
            <a:pPr>
              <a:lnSpc>
                <a:spcPts val="3000"/>
              </a:lnSpc>
              <a:spcAft>
                <a:spcPts val="1200"/>
              </a:spcAft>
              <a:tabLst>
                <a:tab pos="4511675" algn="l"/>
              </a:tabLst>
            </a:pPr>
            <a:r>
              <a:rPr lang="de-DE" sz="2800" b="1" dirty="0" smtClean="0">
                <a:solidFill>
                  <a:schemeClr val="bg1"/>
                </a:solidFill>
                <a:latin typeface="Calibri" pitchFamily="34" charset="0"/>
              </a:rPr>
              <a:t>Law is a universal occurence, as old   as mankind. Complex, diverse and adaptive, laws regulate how we live, work and interact with each other. If unheeded by stakeholders, they may have an adverse impact on projects,  possibly endangering their existence.</a:t>
            </a:r>
          </a:p>
          <a:p>
            <a:pPr>
              <a:lnSpc>
                <a:spcPts val="3000"/>
              </a:lnSpc>
              <a:spcAft>
                <a:spcPts val="1200"/>
              </a:spcAft>
              <a:tabLst>
                <a:tab pos="4511675" algn="l"/>
              </a:tabLst>
            </a:pPr>
            <a:r>
              <a:rPr lang="de-DE" sz="2800" b="1" dirty="0" smtClean="0">
                <a:solidFill>
                  <a:schemeClr val="bg1"/>
                </a:solidFill>
                <a:latin typeface="Calibri" pitchFamily="34" charset="0"/>
              </a:rPr>
              <a:t>Project‘s are typically embedded in a highly complex regulatory framework encompassing a plethora of laws at the transnational, national, provincial or state and/or district and municipal and local levels. </a:t>
            </a:r>
            <a:endParaRPr lang="de-DE" sz="2400" b="1" dirty="0" smtClean="0">
              <a:solidFill>
                <a:schemeClr val="bg1"/>
              </a:solidFill>
              <a:latin typeface="Calibri" pitchFamily="34" charset="0"/>
            </a:endParaRPr>
          </a:p>
        </p:txBody>
      </p:sp>
      <p:pic>
        <p:nvPicPr>
          <p:cNvPr id="7" name="Picture 6" descr="Court.bmp"/>
          <p:cNvPicPr>
            <a:picLocks noChangeAspect="1"/>
          </p:cNvPicPr>
          <p:nvPr/>
        </p:nvPicPr>
        <p:blipFill>
          <a:blip r:embed="rId3" cstate="print"/>
          <a:stretch>
            <a:fillRect/>
          </a:stretch>
        </p:blipFill>
        <p:spPr>
          <a:xfrm>
            <a:off x="342544" y="1296955"/>
            <a:ext cx="2687872" cy="2553478"/>
          </a:xfrm>
          <a:prstGeom prst="rect">
            <a:avLst/>
          </a:prstGeom>
        </p:spPr>
      </p:pic>
      <p:grpSp>
        <p:nvGrpSpPr>
          <p:cNvPr id="14" name="Group 13"/>
          <p:cNvGrpSpPr/>
          <p:nvPr/>
        </p:nvGrpSpPr>
        <p:grpSpPr>
          <a:xfrm>
            <a:off x="780511" y="4075892"/>
            <a:ext cx="1877438" cy="1867710"/>
            <a:chOff x="751327" y="4046708"/>
            <a:chExt cx="1877438" cy="1867710"/>
          </a:xfrm>
        </p:grpSpPr>
        <p:sp>
          <p:nvSpPr>
            <p:cNvPr id="13" name="Rectangle 12"/>
            <p:cNvSpPr/>
            <p:nvPr/>
          </p:nvSpPr>
          <p:spPr>
            <a:xfrm>
              <a:off x="751327" y="4046708"/>
              <a:ext cx="1877438" cy="186771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AW.gif"/>
            <p:cNvPicPr>
              <a:picLocks noChangeAspect="1"/>
            </p:cNvPicPr>
            <p:nvPr/>
          </p:nvPicPr>
          <p:blipFill>
            <a:blip r:embed="rId4" cstate="print"/>
            <a:stretch>
              <a:fillRect/>
            </a:stretch>
          </p:blipFill>
          <p:spPr>
            <a:xfrm>
              <a:off x="778213" y="4075591"/>
              <a:ext cx="1818363" cy="1813108"/>
            </a:xfrm>
            <a:prstGeom prst="rect">
              <a:avLst/>
            </a:prstGeom>
          </p:spPr>
        </p:pic>
      </p:grpSp>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r>
              <a:rPr lang="de-DE" dirty="0" smtClean="0"/>
              <a:t/>
            </a:r>
            <a:br>
              <a:rPr lang="de-DE" dirty="0" smtClean="0"/>
            </a:br>
            <a:r>
              <a:rPr lang="de-DE" sz="2000" dirty="0" smtClean="0"/>
              <a:t>(Stakeholders and the Law: Contracts)</a:t>
            </a:r>
            <a:endParaRPr lang="en-US" sz="2400" dirty="0"/>
          </a:p>
        </p:txBody>
      </p:sp>
      <p:sp>
        <p:nvSpPr>
          <p:cNvPr id="5" name="TextBox 4"/>
          <p:cNvSpPr txBox="1"/>
          <p:nvPr/>
        </p:nvSpPr>
        <p:spPr>
          <a:xfrm>
            <a:off x="455613" y="1147655"/>
            <a:ext cx="2743200" cy="523220"/>
          </a:xfrm>
          <a:prstGeom prst="rect">
            <a:avLst/>
          </a:prstGeom>
          <a:noFill/>
        </p:spPr>
        <p:txBody>
          <a:bodyPr wrap="square" rtlCol="0">
            <a:spAutoFit/>
          </a:bodyPr>
          <a:lstStyle/>
          <a:p>
            <a:pPr algn="ctr"/>
            <a:r>
              <a:rPr lang="en-US" sz="2800" b="1" dirty="0" smtClean="0">
                <a:solidFill>
                  <a:srgbClr val="FFFF00"/>
                </a:solidFill>
                <a:latin typeface="Calibri" pitchFamily="34" charset="0"/>
              </a:rPr>
              <a:t>Contracts</a:t>
            </a:r>
            <a:endParaRPr lang="en-US" sz="2800" dirty="0"/>
          </a:p>
        </p:txBody>
      </p:sp>
      <p:pic>
        <p:nvPicPr>
          <p:cNvPr id="6" name="Picture 5" descr="Contract1.gif"/>
          <p:cNvPicPr>
            <a:picLocks noChangeAspect="1"/>
          </p:cNvPicPr>
          <p:nvPr/>
        </p:nvPicPr>
        <p:blipFill>
          <a:blip r:embed="rId3" cstate="print"/>
          <a:stretch>
            <a:fillRect/>
          </a:stretch>
        </p:blipFill>
        <p:spPr>
          <a:xfrm>
            <a:off x="166353" y="1616980"/>
            <a:ext cx="2778448" cy="2500603"/>
          </a:xfrm>
          <a:prstGeom prst="rect">
            <a:avLst/>
          </a:prstGeom>
        </p:spPr>
      </p:pic>
      <p:sp>
        <p:nvSpPr>
          <p:cNvPr id="8" name="Text Box 3"/>
          <p:cNvSpPr txBox="1">
            <a:spLocks noChangeArrowheads="1"/>
          </p:cNvSpPr>
          <p:nvPr/>
        </p:nvSpPr>
        <p:spPr bwMode="auto">
          <a:xfrm>
            <a:off x="3198812" y="1136079"/>
            <a:ext cx="5810106" cy="5196294"/>
          </a:xfrm>
          <a:prstGeom prst="rect">
            <a:avLst/>
          </a:prstGeom>
          <a:noFill/>
          <a:ln w="9525" algn="ctr">
            <a:noFill/>
            <a:miter lim="800000"/>
            <a:headEnd/>
            <a:tailEnd/>
          </a:ln>
          <a:effectLst/>
        </p:spPr>
        <p:txBody>
          <a:bodyPr wrap="square">
            <a:spAutoFit/>
          </a:bodyPr>
          <a:lstStyle/>
          <a:p>
            <a:pPr>
              <a:lnSpc>
                <a:spcPts val="3400"/>
              </a:lnSpc>
              <a:spcAft>
                <a:spcPts val="1200"/>
              </a:spcAft>
              <a:tabLst>
                <a:tab pos="4511675" algn="l"/>
              </a:tabLst>
            </a:pPr>
            <a:r>
              <a:rPr lang="de-DE" sz="2800" b="1" dirty="0" smtClean="0">
                <a:solidFill>
                  <a:schemeClr val="bg1"/>
                </a:solidFill>
                <a:latin typeface="Calibri" pitchFamily="34" charset="0"/>
              </a:rPr>
              <a:t>Contracts are an inevitable feature of all projects. Contract Law profoundly influences the (primary) stakeholder relationship system.</a:t>
            </a:r>
          </a:p>
          <a:p>
            <a:pPr>
              <a:lnSpc>
                <a:spcPts val="3400"/>
              </a:lnSpc>
              <a:spcAft>
                <a:spcPts val="1200"/>
              </a:spcAft>
              <a:tabLst>
                <a:tab pos="4511675" algn="l"/>
              </a:tabLst>
            </a:pPr>
            <a:r>
              <a:rPr lang="de-DE" sz="2800" b="1" dirty="0" smtClean="0">
                <a:solidFill>
                  <a:schemeClr val="bg1"/>
                </a:solidFill>
                <a:latin typeface="Calibri" pitchFamily="34" charset="0"/>
              </a:rPr>
              <a:t>Contract Law offers stakeholders pro-tection (legal enforceability of agree-ments) but also poses threats (penal-ties for non-compliance and breach of contractual obligations).</a:t>
            </a:r>
          </a:p>
          <a:p>
            <a:pPr>
              <a:lnSpc>
                <a:spcPts val="3400"/>
              </a:lnSpc>
              <a:spcAft>
                <a:spcPts val="1200"/>
              </a:spcAft>
              <a:tabLst>
                <a:tab pos="4511675" algn="l"/>
              </a:tabLst>
            </a:pPr>
            <a:r>
              <a:rPr lang="de-DE" sz="2800" b="1" dirty="0" smtClean="0">
                <a:solidFill>
                  <a:schemeClr val="bg1"/>
                </a:solidFill>
                <a:latin typeface="Calibri" pitchFamily="34" charset="0"/>
              </a:rPr>
              <a:t>For stakeholders contracts present  opportunities and impose constraints.</a:t>
            </a:r>
            <a:endParaRPr lang="de-DE" sz="2400" b="1" dirty="0" smtClean="0">
              <a:solidFill>
                <a:schemeClr val="bg1"/>
              </a:solidFill>
              <a:latin typeface="Calibri" pitchFamily="34" charset="0"/>
            </a:endParaRPr>
          </a:p>
        </p:txBody>
      </p:sp>
      <p:sp>
        <p:nvSpPr>
          <p:cNvPr id="9" name="TextBox 8"/>
          <p:cNvSpPr txBox="1"/>
          <p:nvPr/>
        </p:nvSpPr>
        <p:spPr>
          <a:xfrm>
            <a:off x="149291" y="4182895"/>
            <a:ext cx="3049522" cy="2062103"/>
          </a:xfrm>
          <a:prstGeom prst="rect">
            <a:avLst/>
          </a:prstGeom>
          <a:noFill/>
        </p:spPr>
        <p:txBody>
          <a:bodyPr wrap="square" rtlCol="0">
            <a:spAutoFit/>
          </a:bodyPr>
          <a:lstStyle/>
          <a:p>
            <a:r>
              <a:rPr lang="en-US" sz="1600" b="1" dirty="0" smtClean="0">
                <a:solidFill>
                  <a:srgbClr val="FFFF99"/>
                </a:solidFill>
                <a:latin typeface="Calibri" pitchFamily="34" charset="0"/>
              </a:rPr>
              <a:t>A project’s primary stakeholders (clients, consultants, contractors, subcontractors, suppliers, project employees etc.) are tied together in an (often very complex) system of contracts spelling out their obligations/responsibilities and entitlements.</a:t>
            </a:r>
            <a:endParaRPr lang="en-US" sz="16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r>
              <a:rPr lang="de-DE" dirty="0" smtClean="0"/>
              <a:t/>
            </a:r>
            <a:br>
              <a:rPr lang="de-DE" dirty="0" smtClean="0"/>
            </a:br>
            <a:r>
              <a:rPr lang="de-DE" sz="2000" dirty="0" smtClean="0"/>
              <a:t>(Stakeholders and the Law: Examples of Contracts)</a:t>
            </a:r>
            <a:endParaRPr lang="en-US" dirty="0"/>
          </a:p>
        </p:txBody>
      </p:sp>
      <p:sp>
        <p:nvSpPr>
          <p:cNvPr id="3" name="Content Placeholder 2"/>
          <p:cNvSpPr>
            <a:spLocks noGrp="1"/>
          </p:cNvSpPr>
          <p:nvPr>
            <p:ph idx="1"/>
          </p:nvPr>
        </p:nvSpPr>
        <p:spPr>
          <a:xfrm>
            <a:off x="3198812" y="1144588"/>
            <a:ext cx="5756345" cy="4981575"/>
          </a:xfrm>
        </p:spPr>
        <p:txBody>
          <a:bodyPr/>
          <a:lstStyle/>
          <a:p>
            <a:pPr>
              <a:lnSpc>
                <a:spcPts val="2800"/>
              </a:lnSpc>
              <a:buClr>
                <a:srgbClr val="FFFF00"/>
              </a:buClr>
            </a:pPr>
            <a:r>
              <a:rPr lang="en-US" sz="2800" b="1" dirty="0" smtClean="0">
                <a:solidFill>
                  <a:schemeClr val="bg1"/>
                </a:solidFill>
                <a:latin typeface="Calibri" pitchFamily="34" charset="0"/>
              </a:rPr>
              <a:t>Land Acquisition</a:t>
            </a:r>
          </a:p>
          <a:p>
            <a:pPr>
              <a:lnSpc>
                <a:spcPts val="2800"/>
              </a:lnSpc>
              <a:buClr>
                <a:srgbClr val="FFFF00"/>
              </a:buClr>
            </a:pPr>
            <a:r>
              <a:rPr lang="en-US" sz="2800" b="1" dirty="0" smtClean="0">
                <a:solidFill>
                  <a:schemeClr val="bg1"/>
                </a:solidFill>
                <a:latin typeface="Calibri" pitchFamily="34" charset="0"/>
              </a:rPr>
              <a:t>Leasing (Movable, </a:t>
            </a:r>
            <a:r>
              <a:rPr lang="en-US" sz="2800" b="1" dirty="0" err="1" smtClean="0">
                <a:solidFill>
                  <a:schemeClr val="bg1"/>
                </a:solidFill>
                <a:latin typeface="Calibri" pitchFamily="34" charset="0"/>
              </a:rPr>
              <a:t>Immov</a:t>
            </a:r>
            <a:r>
              <a:rPr lang="en-US" sz="2800" b="1" dirty="0" smtClean="0">
                <a:solidFill>
                  <a:schemeClr val="bg1"/>
                </a:solidFill>
                <a:latin typeface="Calibri" pitchFamily="34" charset="0"/>
              </a:rPr>
              <a:t>. Items)</a:t>
            </a:r>
          </a:p>
          <a:p>
            <a:pPr>
              <a:lnSpc>
                <a:spcPts val="2800"/>
              </a:lnSpc>
              <a:buClr>
                <a:srgbClr val="FFFF00"/>
              </a:buClr>
            </a:pPr>
            <a:r>
              <a:rPr lang="en-US" sz="2800" b="1" dirty="0" smtClean="0">
                <a:solidFill>
                  <a:schemeClr val="bg1"/>
                </a:solidFill>
                <a:latin typeface="Calibri" pitchFamily="34" charset="0"/>
              </a:rPr>
              <a:t>Procurement (Tangible Inputs)</a:t>
            </a:r>
          </a:p>
          <a:p>
            <a:pPr>
              <a:lnSpc>
                <a:spcPts val="2800"/>
              </a:lnSpc>
              <a:buClr>
                <a:srgbClr val="FFFF00"/>
              </a:buClr>
            </a:pPr>
            <a:r>
              <a:rPr lang="en-US" sz="2800" b="1" dirty="0" smtClean="0">
                <a:solidFill>
                  <a:schemeClr val="bg1"/>
                </a:solidFill>
                <a:latin typeface="Calibri" pitchFamily="34" charset="0"/>
              </a:rPr>
              <a:t>Labor: Skilled, Semi- &amp; Unskilled </a:t>
            </a:r>
          </a:p>
          <a:p>
            <a:pPr>
              <a:lnSpc>
                <a:spcPts val="2800"/>
              </a:lnSpc>
              <a:buClr>
                <a:srgbClr val="FFFF00"/>
              </a:buClr>
            </a:pPr>
            <a:r>
              <a:rPr lang="en-US" sz="2800" b="1" dirty="0" smtClean="0">
                <a:solidFill>
                  <a:schemeClr val="bg1"/>
                </a:solidFill>
                <a:latin typeface="Calibri" pitchFamily="34" charset="0"/>
              </a:rPr>
              <a:t>Operation and Maintenance</a:t>
            </a:r>
          </a:p>
          <a:p>
            <a:pPr>
              <a:lnSpc>
                <a:spcPts val="2800"/>
              </a:lnSpc>
              <a:buClr>
                <a:srgbClr val="FFFF00"/>
              </a:buClr>
            </a:pPr>
            <a:r>
              <a:rPr lang="en-US" sz="2800" b="1" dirty="0" smtClean="0">
                <a:solidFill>
                  <a:schemeClr val="bg1"/>
                </a:solidFill>
                <a:latin typeface="Calibri" pitchFamily="34" charset="0"/>
              </a:rPr>
              <a:t>Project Financing, Insurances</a:t>
            </a:r>
          </a:p>
          <a:p>
            <a:pPr>
              <a:lnSpc>
                <a:spcPts val="2800"/>
              </a:lnSpc>
              <a:buClr>
                <a:srgbClr val="FFFF00"/>
              </a:buClr>
            </a:pPr>
            <a:r>
              <a:rPr lang="en-US" sz="2800" b="1" dirty="0" smtClean="0">
                <a:solidFill>
                  <a:schemeClr val="bg1"/>
                </a:solidFill>
                <a:latin typeface="Calibri" pitchFamily="34" charset="0"/>
              </a:rPr>
              <a:t>Consultancy Services (Architects, Engineers, Lawyers, Management)</a:t>
            </a:r>
          </a:p>
          <a:p>
            <a:pPr>
              <a:lnSpc>
                <a:spcPts val="2800"/>
              </a:lnSpc>
              <a:buClr>
                <a:srgbClr val="FFFF00"/>
              </a:buClr>
            </a:pPr>
            <a:r>
              <a:rPr lang="en-US" sz="2800" b="1" dirty="0" smtClean="0">
                <a:solidFill>
                  <a:schemeClr val="bg1"/>
                </a:solidFill>
                <a:latin typeface="Calibri" pitchFamily="34" charset="0"/>
              </a:rPr>
              <a:t>Contractors and Specialty </a:t>
            </a:r>
            <a:r>
              <a:rPr lang="en-US" sz="2800" b="1" dirty="0" err="1" smtClean="0">
                <a:solidFill>
                  <a:schemeClr val="bg1"/>
                </a:solidFill>
                <a:latin typeface="Calibri" pitchFamily="34" charset="0"/>
              </a:rPr>
              <a:t>Subcon</a:t>
            </a:r>
            <a:r>
              <a:rPr lang="en-US" sz="2800" b="1" dirty="0" smtClean="0">
                <a:solidFill>
                  <a:schemeClr val="bg1"/>
                </a:solidFill>
                <a:latin typeface="Calibri" pitchFamily="34" charset="0"/>
              </a:rPr>
              <a:t>-tractors (Physical Work, Services)</a:t>
            </a:r>
          </a:p>
          <a:p>
            <a:pPr>
              <a:lnSpc>
                <a:spcPts val="2800"/>
              </a:lnSpc>
              <a:buClr>
                <a:srgbClr val="FFFF00"/>
              </a:buClr>
            </a:pPr>
            <a:r>
              <a:rPr lang="en-US" sz="2800" b="1" dirty="0" smtClean="0">
                <a:solidFill>
                  <a:schemeClr val="bg1"/>
                </a:solidFill>
                <a:latin typeface="Calibri" pitchFamily="34" charset="0"/>
              </a:rPr>
              <a:t>Outsourcing (Part, Whole Project)</a:t>
            </a:r>
          </a:p>
          <a:p>
            <a:pPr>
              <a:lnSpc>
                <a:spcPts val="2800"/>
              </a:lnSpc>
              <a:buClr>
                <a:srgbClr val="FFFF00"/>
              </a:buClr>
            </a:pPr>
            <a:r>
              <a:rPr lang="en-US" sz="2800" b="1" dirty="0" smtClean="0">
                <a:solidFill>
                  <a:schemeClr val="bg1"/>
                </a:solidFill>
                <a:latin typeface="Calibri" pitchFamily="34" charset="0"/>
              </a:rPr>
              <a:t>State Entities; PPP-mode Contracts</a:t>
            </a:r>
          </a:p>
          <a:p>
            <a:pPr>
              <a:lnSpc>
                <a:spcPts val="2800"/>
              </a:lnSpc>
              <a:buClr>
                <a:srgbClr val="FFFF00"/>
              </a:buClr>
            </a:pPr>
            <a:endParaRPr lang="en-US" sz="2800" dirty="0">
              <a:solidFill>
                <a:schemeClr val="bg1"/>
              </a:solidFill>
            </a:endParaRPr>
          </a:p>
        </p:txBody>
      </p:sp>
      <p:sp>
        <p:nvSpPr>
          <p:cNvPr id="5" name="TextBox 4"/>
          <p:cNvSpPr txBox="1"/>
          <p:nvPr/>
        </p:nvSpPr>
        <p:spPr>
          <a:xfrm>
            <a:off x="149291" y="4182895"/>
            <a:ext cx="3049522" cy="2062103"/>
          </a:xfrm>
          <a:prstGeom prst="rect">
            <a:avLst/>
          </a:prstGeom>
          <a:noFill/>
        </p:spPr>
        <p:txBody>
          <a:bodyPr wrap="square" rtlCol="0">
            <a:spAutoFit/>
          </a:bodyPr>
          <a:lstStyle/>
          <a:p>
            <a:r>
              <a:rPr lang="en-US" sz="1600" b="1" dirty="0" smtClean="0">
                <a:solidFill>
                  <a:srgbClr val="FFFF99"/>
                </a:solidFill>
                <a:latin typeface="Calibri" pitchFamily="34" charset="0"/>
              </a:rPr>
              <a:t>Many contract-related disputes between stakeholders can and in practice do occur which create problems - often serious ones - for projects. It is essential that contracts are formulated in a manner that ensures maximum clarity and discourages litigation.</a:t>
            </a:r>
            <a:endParaRPr lang="en-US" sz="1600" b="1" dirty="0">
              <a:solidFill>
                <a:srgbClr val="FFFF99"/>
              </a:solidFill>
              <a:latin typeface="Calibri" pitchFamily="34" charset="0"/>
            </a:endParaRPr>
          </a:p>
        </p:txBody>
      </p:sp>
      <p:pic>
        <p:nvPicPr>
          <p:cNvPr id="6" name="Picture 5" descr="Contract.gif"/>
          <p:cNvPicPr>
            <a:picLocks noChangeAspect="1"/>
          </p:cNvPicPr>
          <p:nvPr/>
        </p:nvPicPr>
        <p:blipFill>
          <a:blip r:embed="rId3" cstate="print"/>
          <a:stretch>
            <a:fillRect/>
          </a:stretch>
        </p:blipFill>
        <p:spPr>
          <a:xfrm>
            <a:off x="397840" y="1338942"/>
            <a:ext cx="2552424" cy="2657524"/>
          </a:xfrm>
          <a:prstGeom prst="rect">
            <a:avLst/>
          </a:prstGeom>
        </p:spPr>
      </p:pic>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r>
              <a:rPr lang="de-DE" dirty="0" smtClean="0"/>
              <a:t/>
            </a:r>
            <a:br>
              <a:rPr lang="de-DE" dirty="0" smtClean="0"/>
            </a:br>
            <a:r>
              <a:rPr lang="de-DE" sz="2000" dirty="0" smtClean="0"/>
              <a:t>(Stakeholders and the Law: Human Resources)</a:t>
            </a:r>
            <a:endParaRPr lang="en-US" sz="2400" dirty="0"/>
          </a:p>
        </p:txBody>
      </p:sp>
      <p:sp>
        <p:nvSpPr>
          <p:cNvPr id="4" name="TextBox 3"/>
          <p:cNvSpPr txBox="1"/>
          <p:nvPr/>
        </p:nvSpPr>
        <p:spPr>
          <a:xfrm>
            <a:off x="455613" y="1147655"/>
            <a:ext cx="2743200" cy="767839"/>
          </a:xfrm>
          <a:prstGeom prst="rect">
            <a:avLst/>
          </a:prstGeom>
          <a:noFill/>
        </p:spPr>
        <p:txBody>
          <a:bodyPr wrap="square" rtlCol="0">
            <a:spAutoFit/>
          </a:bodyPr>
          <a:lstStyle/>
          <a:p>
            <a:pPr algn="ctr">
              <a:lnSpc>
                <a:spcPts val="2600"/>
              </a:lnSpc>
            </a:pPr>
            <a:r>
              <a:rPr lang="en-US" sz="2800" b="1" dirty="0" smtClean="0">
                <a:solidFill>
                  <a:srgbClr val="FFFF00"/>
                </a:solidFill>
                <a:latin typeface="Calibri" pitchFamily="34" charset="0"/>
              </a:rPr>
              <a:t>Human Resources</a:t>
            </a:r>
            <a:endParaRPr lang="en-US" sz="2800" dirty="0"/>
          </a:p>
        </p:txBody>
      </p:sp>
      <p:pic>
        <p:nvPicPr>
          <p:cNvPr id="5" name="Picture 4" descr="ConstructionWorker.gif"/>
          <p:cNvPicPr>
            <a:picLocks noChangeAspect="1"/>
          </p:cNvPicPr>
          <p:nvPr/>
        </p:nvPicPr>
        <p:blipFill>
          <a:blip r:embed="rId3" cstate="print"/>
          <a:stretch>
            <a:fillRect/>
          </a:stretch>
        </p:blipFill>
        <p:spPr>
          <a:xfrm>
            <a:off x="455613" y="2123597"/>
            <a:ext cx="2640336" cy="2195268"/>
          </a:xfrm>
          <a:prstGeom prst="rect">
            <a:avLst/>
          </a:prstGeom>
        </p:spPr>
      </p:pic>
      <p:sp>
        <p:nvSpPr>
          <p:cNvPr id="7" name="Text Box 3"/>
          <p:cNvSpPr txBox="1">
            <a:spLocks noChangeArrowheads="1"/>
          </p:cNvSpPr>
          <p:nvPr/>
        </p:nvSpPr>
        <p:spPr bwMode="auto">
          <a:xfrm>
            <a:off x="3198813" y="1136079"/>
            <a:ext cx="5749244" cy="5042406"/>
          </a:xfrm>
          <a:prstGeom prst="rect">
            <a:avLst/>
          </a:prstGeom>
          <a:noFill/>
          <a:ln w="9525" algn="ctr">
            <a:noFill/>
            <a:miter lim="800000"/>
            <a:headEnd/>
            <a:tailEnd/>
          </a:ln>
          <a:effectLst/>
        </p:spPr>
        <p:txBody>
          <a:bodyPr wrap="square">
            <a:spAutoFit/>
          </a:bodyPr>
          <a:lstStyle/>
          <a:p>
            <a:pPr>
              <a:lnSpc>
                <a:spcPts val="3400"/>
              </a:lnSpc>
              <a:spcAft>
                <a:spcPts val="1200"/>
              </a:spcAft>
              <a:tabLst>
                <a:tab pos="4511675" algn="l"/>
              </a:tabLst>
            </a:pPr>
            <a:r>
              <a:rPr lang="de-DE" sz="2800" b="1" dirty="0" smtClean="0">
                <a:solidFill>
                  <a:schemeClr val="bg1"/>
                </a:solidFill>
                <a:latin typeface="Calibri" pitchFamily="34" charset="0"/>
              </a:rPr>
              <a:t>Projects need the input of skilled, semi-skilled and/or unskilled input of human resources. </a:t>
            </a:r>
          </a:p>
          <a:p>
            <a:pPr>
              <a:lnSpc>
                <a:spcPts val="3400"/>
              </a:lnSpc>
              <a:spcAft>
                <a:spcPts val="1200"/>
              </a:spcAft>
              <a:tabLst>
                <a:tab pos="4511675" algn="l"/>
              </a:tabLst>
            </a:pPr>
            <a:r>
              <a:rPr lang="de-DE" sz="2800" b="1" dirty="0" smtClean="0">
                <a:solidFill>
                  <a:schemeClr val="bg1"/>
                </a:solidFill>
                <a:latin typeface="Calibri" pitchFamily="34" charset="0"/>
              </a:rPr>
              <a:t>Laws which are relevant for the appli-cation of human resources on pro-jects usually relate to employee wor-king time and compensation, person-nel hiring and firing, workplace safety and hygiene, gender equality, discri-mination and harassment, and pro-visions for social welfare. </a:t>
            </a:r>
            <a:endParaRPr lang="de-DE" sz="2400" b="1"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Management</a:t>
            </a:r>
            <a:r>
              <a:rPr lang="de-DE" dirty="0" smtClean="0"/>
              <a:t/>
            </a:r>
            <a:br>
              <a:rPr lang="de-DE" dirty="0" smtClean="0"/>
            </a:br>
            <a:r>
              <a:rPr lang="de-DE" sz="2000" dirty="0" smtClean="0"/>
              <a:t>(Stakeholders and the Law: Corporate Sector)</a:t>
            </a:r>
            <a:endParaRPr lang="en-US" sz="2400" dirty="0"/>
          </a:p>
        </p:txBody>
      </p:sp>
      <p:sp>
        <p:nvSpPr>
          <p:cNvPr id="4" name="TextBox 3"/>
          <p:cNvSpPr txBox="1"/>
          <p:nvPr/>
        </p:nvSpPr>
        <p:spPr>
          <a:xfrm>
            <a:off x="455613" y="1147655"/>
            <a:ext cx="2743200" cy="523220"/>
          </a:xfrm>
          <a:prstGeom prst="rect">
            <a:avLst/>
          </a:prstGeom>
          <a:noFill/>
        </p:spPr>
        <p:txBody>
          <a:bodyPr wrap="square" rtlCol="0">
            <a:spAutoFit/>
          </a:bodyPr>
          <a:lstStyle/>
          <a:p>
            <a:r>
              <a:rPr lang="en-US" sz="2800" b="1" dirty="0" smtClean="0">
                <a:solidFill>
                  <a:srgbClr val="FFFF00"/>
                </a:solidFill>
                <a:latin typeface="Calibri" pitchFamily="34" charset="0"/>
              </a:rPr>
              <a:t>Commercial</a:t>
            </a:r>
            <a:endParaRPr lang="en-US" sz="2800" dirty="0"/>
          </a:p>
        </p:txBody>
      </p:sp>
      <p:sp>
        <p:nvSpPr>
          <p:cNvPr id="6" name="Text Box 3"/>
          <p:cNvSpPr txBox="1">
            <a:spLocks noChangeArrowheads="1"/>
          </p:cNvSpPr>
          <p:nvPr/>
        </p:nvSpPr>
        <p:spPr bwMode="auto">
          <a:xfrm>
            <a:off x="3198811" y="1136079"/>
            <a:ext cx="5778933" cy="5042406"/>
          </a:xfrm>
          <a:prstGeom prst="rect">
            <a:avLst/>
          </a:prstGeom>
          <a:noFill/>
          <a:ln w="9525" algn="ctr">
            <a:noFill/>
            <a:miter lim="800000"/>
            <a:headEnd/>
            <a:tailEnd/>
          </a:ln>
          <a:effectLst/>
        </p:spPr>
        <p:txBody>
          <a:bodyPr wrap="square">
            <a:spAutoFit/>
          </a:bodyPr>
          <a:lstStyle/>
          <a:p>
            <a:pPr>
              <a:lnSpc>
                <a:spcPts val="3400"/>
              </a:lnSpc>
              <a:spcAft>
                <a:spcPts val="1200"/>
              </a:spcAft>
              <a:tabLst>
                <a:tab pos="4511675" algn="l"/>
              </a:tabLst>
            </a:pPr>
            <a:r>
              <a:rPr lang="de-DE" sz="2800" b="1" dirty="0" smtClean="0">
                <a:solidFill>
                  <a:schemeClr val="bg1"/>
                </a:solidFill>
                <a:latin typeface="Calibri" pitchFamily="34" charset="0"/>
              </a:rPr>
              <a:t>Many projects are undertaken in the private (commercial) sector.</a:t>
            </a:r>
          </a:p>
          <a:p>
            <a:pPr>
              <a:lnSpc>
                <a:spcPts val="3400"/>
              </a:lnSpc>
              <a:spcAft>
                <a:spcPts val="1200"/>
              </a:spcAft>
              <a:tabLst>
                <a:tab pos="4511675" algn="l"/>
              </a:tabLst>
            </a:pPr>
            <a:r>
              <a:rPr lang="de-DE" sz="2800" b="1" dirty="0" smtClean="0">
                <a:solidFill>
                  <a:schemeClr val="bg1"/>
                </a:solidFill>
                <a:latin typeface="Calibri" pitchFamily="34" charset="0"/>
              </a:rPr>
              <a:t>Many laws, too, are relevant for pro-jects undertaken by private entities. Examples: Product liability and war-ranty, intellectual property rights, competition, import and export, pro-curement, mergers and acquisitions, joint ventures, outsourcing, franchi-sing, privatization, and public-private-partnerships.</a:t>
            </a:r>
            <a:endParaRPr lang="de-DE" sz="2400" b="1" dirty="0" smtClean="0">
              <a:solidFill>
                <a:schemeClr val="bg1"/>
              </a:solidFill>
              <a:latin typeface="Calibri" pitchFamily="34" charset="0"/>
            </a:endParaRPr>
          </a:p>
        </p:txBody>
      </p:sp>
      <p:pic>
        <p:nvPicPr>
          <p:cNvPr id="5" name="Picture 4" descr="Computer Explosion.gif"/>
          <p:cNvPicPr>
            <a:picLocks noChangeAspect="1"/>
          </p:cNvPicPr>
          <p:nvPr/>
        </p:nvPicPr>
        <p:blipFill>
          <a:blip r:embed="rId3" cstate="print"/>
          <a:stretch>
            <a:fillRect/>
          </a:stretch>
        </p:blipFill>
        <p:spPr>
          <a:xfrm>
            <a:off x="282290" y="1915788"/>
            <a:ext cx="2644082" cy="302642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r>
              <a:rPr lang="de-DE" dirty="0" smtClean="0"/>
              <a:t/>
            </a:r>
            <a:br>
              <a:rPr lang="de-DE" dirty="0" smtClean="0"/>
            </a:br>
            <a:r>
              <a:rPr lang="de-DE" sz="2000" dirty="0" smtClean="0"/>
              <a:t>(Stakeholders and the Law: Environment)</a:t>
            </a:r>
            <a:endParaRPr lang="en-US" sz="2400" dirty="0"/>
          </a:p>
        </p:txBody>
      </p:sp>
      <p:sp>
        <p:nvSpPr>
          <p:cNvPr id="4" name="TextBox 3"/>
          <p:cNvSpPr txBox="1"/>
          <p:nvPr/>
        </p:nvSpPr>
        <p:spPr>
          <a:xfrm>
            <a:off x="455613" y="1147655"/>
            <a:ext cx="2743200" cy="523220"/>
          </a:xfrm>
          <a:prstGeom prst="rect">
            <a:avLst/>
          </a:prstGeom>
          <a:noFill/>
        </p:spPr>
        <p:txBody>
          <a:bodyPr wrap="square" rtlCol="0">
            <a:spAutoFit/>
          </a:bodyPr>
          <a:lstStyle/>
          <a:p>
            <a:pPr algn="ctr"/>
            <a:r>
              <a:rPr lang="en-US" sz="2800" b="1" dirty="0" smtClean="0">
                <a:solidFill>
                  <a:srgbClr val="FFFF00"/>
                </a:solidFill>
                <a:latin typeface="Calibri" pitchFamily="34" charset="0"/>
              </a:rPr>
              <a:t>Conservation</a:t>
            </a:r>
            <a:endParaRPr lang="en-US" sz="2800" dirty="0"/>
          </a:p>
        </p:txBody>
      </p:sp>
      <p:pic>
        <p:nvPicPr>
          <p:cNvPr id="5" name="Picture 4" descr="boss.gif"/>
          <p:cNvPicPr>
            <a:picLocks noChangeAspect="1"/>
          </p:cNvPicPr>
          <p:nvPr/>
        </p:nvPicPr>
        <p:blipFill>
          <a:blip r:embed="rId3" cstate="print"/>
          <a:stretch>
            <a:fillRect/>
          </a:stretch>
        </p:blipFill>
        <p:spPr>
          <a:xfrm>
            <a:off x="1234299" y="2151983"/>
            <a:ext cx="1442249" cy="1053747"/>
          </a:xfrm>
          <a:prstGeom prst="rect">
            <a:avLst/>
          </a:prstGeom>
        </p:spPr>
      </p:pic>
      <p:pic>
        <p:nvPicPr>
          <p:cNvPr id="6" name="Picture 5" descr="environment.gif"/>
          <p:cNvPicPr>
            <a:picLocks noChangeAspect="1"/>
          </p:cNvPicPr>
          <p:nvPr/>
        </p:nvPicPr>
        <p:blipFill>
          <a:blip r:embed="rId4" cstate="print"/>
          <a:stretch>
            <a:fillRect/>
          </a:stretch>
        </p:blipFill>
        <p:spPr>
          <a:xfrm>
            <a:off x="559523" y="1858060"/>
            <a:ext cx="2480028" cy="1915902"/>
          </a:xfrm>
          <a:prstGeom prst="rect">
            <a:avLst/>
          </a:prstGeom>
        </p:spPr>
      </p:pic>
      <p:sp>
        <p:nvSpPr>
          <p:cNvPr id="8" name="Text Box 3"/>
          <p:cNvSpPr txBox="1">
            <a:spLocks noChangeArrowheads="1"/>
          </p:cNvSpPr>
          <p:nvPr/>
        </p:nvSpPr>
        <p:spPr bwMode="auto">
          <a:xfrm>
            <a:off x="3198812" y="1136079"/>
            <a:ext cx="5786568" cy="5170646"/>
          </a:xfrm>
          <a:prstGeom prst="rect">
            <a:avLst/>
          </a:prstGeom>
          <a:noFill/>
          <a:ln w="9525" algn="ctr">
            <a:noFill/>
            <a:miter lim="800000"/>
            <a:headEnd/>
            <a:tailEnd/>
          </a:ln>
          <a:effectLst/>
        </p:spPr>
        <p:txBody>
          <a:bodyPr wrap="square">
            <a:spAutoFit/>
          </a:bodyPr>
          <a:lstStyle/>
          <a:p>
            <a:pPr>
              <a:lnSpc>
                <a:spcPts val="3200"/>
              </a:lnSpc>
              <a:spcAft>
                <a:spcPts val="1200"/>
              </a:spcAft>
              <a:tabLst>
                <a:tab pos="4511675" algn="l"/>
              </a:tabLst>
            </a:pPr>
            <a:r>
              <a:rPr lang="de-DE" sz="2800" b="1" dirty="0" smtClean="0">
                <a:solidFill>
                  <a:schemeClr val="bg1"/>
                </a:solidFill>
                <a:latin typeface="Calibri" pitchFamily="34" charset="0"/>
              </a:rPr>
              <a:t>Conservation ranks among the most most pre-eminent issues of our age. </a:t>
            </a:r>
          </a:p>
          <a:p>
            <a:pPr>
              <a:lnSpc>
                <a:spcPts val="3200"/>
              </a:lnSpc>
              <a:spcAft>
                <a:spcPts val="1200"/>
              </a:spcAft>
              <a:tabLst>
                <a:tab pos="4511675" algn="l"/>
              </a:tabLst>
            </a:pPr>
            <a:r>
              <a:rPr lang="de-DE" sz="2800" b="1" dirty="0" smtClean="0">
                <a:solidFill>
                  <a:schemeClr val="bg1"/>
                </a:solidFill>
                <a:latin typeface="Calibri" pitchFamily="34" charset="0"/>
              </a:rPr>
              <a:t>Legislation enacted across our globe with the objective of protecting and preserving the natural environment, ecological/bio-systems and endanger-ed plant, animal and marine species, archeological and cultural heritage, and to facilitate use of the planet‘s limited natural resources in a sustain-able manner can and frequently does significantly affect projects.  </a:t>
            </a:r>
          </a:p>
        </p:txBody>
      </p:sp>
    </p:spTree>
  </p:cSld>
  <p:clrMapOvr>
    <a:masterClrMapping/>
  </p:clrMapOvr>
  <p:transition spd="slow">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Management</a:t>
            </a:r>
            <a:r>
              <a:rPr lang="de-DE" dirty="0" smtClean="0"/>
              <a:t/>
            </a:r>
            <a:br>
              <a:rPr lang="de-DE" dirty="0" smtClean="0"/>
            </a:br>
            <a:r>
              <a:rPr lang="de-DE" sz="2000" dirty="0" smtClean="0"/>
              <a:t>(Stakeholders and the Law: Information)</a:t>
            </a:r>
            <a:endParaRPr lang="en-US" sz="2400" dirty="0"/>
          </a:p>
        </p:txBody>
      </p:sp>
      <p:sp>
        <p:nvSpPr>
          <p:cNvPr id="4" name="TextBox 3"/>
          <p:cNvSpPr txBox="1"/>
          <p:nvPr/>
        </p:nvSpPr>
        <p:spPr>
          <a:xfrm>
            <a:off x="455613" y="1147655"/>
            <a:ext cx="2743200" cy="523220"/>
          </a:xfrm>
          <a:prstGeom prst="rect">
            <a:avLst/>
          </a:prstGeom>
          <a:noFill/>
        </p:spPr>
        <p:txBody>
          <a:bodyPr wrap="square" rtlCol="0">
            <a:spAutoFit/>
          </a:bodyPr>
          <a:lstStyle/>
          <a:p>
            <a:pPr algn="ctr"/>
            <a:r>
              <a:rPr lang="en-US" sz="2800" b="1" dirty="0" smtClean="0">
                <a:solidFill>
                  <a:srgbClr val="FFFF00"/>
                </a:solidFill>
                <a:latin typeface="Calibri" pitchFamily="34" charset="0"/>
              </a:rPr>
              <a:t>Information</a:t>
            </a:r>
            <a:endParaRPr lang="en-US" sz="2800" dirty="0"/>
          </a:p>
        </p:txBody>
      </p:sp>
      <p:pic>
        <p:nvPicPr>
          <p:cNvPr id="7" name="Picture 6" descr="Computer 5.gif"/>
          <p:cNvPicPr>
            <a:picLocks noChangeAspect="1"/>
          </p:cNvPicPr>
          <p:nvPr/>
        </p:nvPicPr>
        <p:blipFill>
          <a:blip r:embed="rId3" cstate="print"/>
          <a:stretch>
            <a:fillRect/>
          </a:stretch>
        </p:blipFill>
        <p:spPr>
          <a:xfrm>
            <a:off x="443771" y="1842795"/>
            <a:ext cx="2755042" cy="2321378"/>
          </a:xfrm>
          <a:prstGeom prst="rect">
            <a:avLst/>
          </a:prstGeom>
        </p:spPr>
      </p:pic>
      <p:sp>
        <p:nvSpPr>
          <p:cNvPr id="9" name="Text Box 3"/>
          <p:cNvSpPr txBox="1">
            <a:spLocks noChangeArrowheads="1"/>
          </p:cNvSpPr>
          <p:nvPr/>
        </p:nvSpPr>
        <p:spPr bwMode="auto">
          <a:xfrm>
            <a:off x="3198812" y="1136079"/>
            <a:ext cx="5786568" cy="5196294"/>
          </a:xfrm>
          <a:prstGeom prst="rect">
            <a:avLst/>
          </a:prstGeom>
          <a:noFill/>
          <a:ln w="9525" algn="ctr">
            <a:noFill/>
            <a:miter lim="800000"/>
            <a:headEnd/>
            <a:tailEnd/>
          </a:ln>
          <a:effectLst/>
        </p:spPr>
        <p:txBody>
          <a:bodyPr wrap="square">
            <a:spAutoFit/>
          </a:bodyPr>
          <a:lstStyle/>
          <a:p>
            <a:pPr>
              <a:lnSpc>
                <a:spcPts val="3400"/>
              </a:lnSpc>
              <a:spcAft>
                <a:spcPts val="1200"/>
              </a:spcAft>
              <a:tabLst>
                <a:tab pos="4511675" algn="l"/>
              </a:tabLst>
            </a:pPr>
            <a:r>
              <a:rPr lang="de-DE" sz="2800" b="1" dirty="0" smtClean="0">
                <a:solidFill>
                  <a:schemeClr val="bg1"/>
                </a:solidFill>
                <a:latin typeface="Calibri" pitchFamily="34" charset="0"/>
              </a:rPr>
              <a:t>Information is a core input in project (and stakeholder) management. </a:t>
            </a:r>
          </a:p>
          <a:p>
            <a:pPr>
              <a:lnSpc>
                <a:spcPts val="3400"/>
              </a:lnSpc>
              <a:spcAft>
                <a:spcPts val="1200"/>
              </a:spcAft>
              <a:tabLst>
                <a:tab pos="4511675" algn="l"/>
              </a:tabLst>
            </a:pPr>
            <a:r>
              <a:rPr lang="de-DE" sz="2800" b="1" dirty="0" smtClean="0">
                <a:solidFill>
                  <a:schemeClr val="bg1"/>
                </a:solidFill>
                <a:latin typeface="Calibri" pitchFamily="34" charset="0"/>
              </a:rPr>
              <a:t>With the advent of the digital age, protecting information from misuse has become a major concern across the globe because of the possibly serious adverse consequences which may result therefrom. </a:t>
            </a:r>
          </a:p>
          <a:p>
            <a:pPr>
              <a:lnSpc>
                <a:spcPts val="3400"/>
              </a:lnSpc>
              <a:spcAft>
                <a:spcPts val="1200"/>
              </a:spcAft>
              <a:tabLst>
                <a:tab pos="4511675" algn="l"/>
              </a:tabLst>
            </a:pPr>
            <a:r>
              <a:rPr lang="de-DE" sz="2800" b="1" dirty="0" smtClean="0">
                <a:solidFill>
                  <a:schemeClr val="bg1"/>
                </a:solidFill>
                <a:latin typeface="Calibri" pitchFamily="34" charset="0"/>
              </a:rPr>
              <a:t>Existing information laws – relating especially to privacy and its various facets - apply equally to projects.</a:t>
            </a:r>
            <a:endParaRPr lang="de-DE" sz="2400" b="1"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br>
              <a:rPr lang="de-DE" sz="2400" dirty="0" smtClean="0"/>
            </a:br>
            <a:r>
              <a:rPr lang="de-DE" sz="2000" dirty="0" smtClean="0"/>
              <a:t>(Stakeholders and the Law: Beyond National Borders)</a:t>
            </a:r>
            <a:endParaRPr lang="en-US" sz="2400" dirty="0"/>
          </a:p>
        </p:txBody>
      </p:sp>
      <p:sp>
        <p:nvSpPr>
          <p:cNvPr id="3" name="Content Placeholder 2"/>
          <p:cNvSpPr>
            <a:spLocks noGrp="1"/>
          </p:cNvSpPr>
          <p:nvPr>
            <p:ph idx="1"/>
          </p:nvPr>
        </p:nvSpPr>
        <p:spPr>
          <a:xfrm>
            <a:off x="3198812" y="1144588"/>
            <a:ext cx="5491164" cy="4981575"/>
          </a:xfrm>
        </p:spPr>
        <p:txBody>
          <a:bodyPr/>
          <a:lstStyle/>
          <a:p>
            <a:pPr>
              <a:buClr>
                <a:srgbClr val="FFC000"/>
              </a:buClr>
              <a:buFont typeface="Wingdings" pitchFamily="2" charset="2"/>
              <a:buChar char="§"/>
            </a:pPr>
            <a:r>
              <a:rPr lang="en-US" sz="2800" b="1" dirty="0" smtClean="0">
                <a:solidFill>
                  <a:schemeClr val="bg1"/>
                </a:solidFill>
                <a:latin typeface="Calibri" pitchFamily="34" charset="0"/>
              </a:rPr>
              <a:t>Human Rights</a:t>
            </a:r>
          </a:p>
          <a:p>
            <a:pPr>
              <a:buClr>
                <a:srgbClr val="FFC000"/>
              </a:buClr>
              <a:buFont typeface="Wingdings" pitchFamily="2" charset="2"/>
              <a:buChar char="§"/>
            </a:pPr>
            <a:r>
              <a:rPr lang="en-US" sz="2800" b="1" dirty="0" smtClean="0">
                <a:solidFill>
                  <a:schemeClr val="bg1"/>
                </a:solidFill>
                <a:latin typeface="Calibri" pitchFamily="34" charset="0"/>
              </a:rPr>
              <a:t>Water Sharing</a:t>
            </a:r>
          </a:p>
          <a:p>
            <a:pPr>
              <a:buClr>
                <a:srgbClr val="FFC000"/>
              </a:buClr>
              <a:buFont typeface="Wingdings" pitchFamily="2" charset="2"/>
              <a:buChar char="§"/>
            </a:pPr>
            <a:r>
              <a:rPr lang="en-US" sz="2800" b="1" dirty="0" smtClean="0">
                <a:solidFill>
                  <a:schemeClr val="bg1"/>
                </a:solidFill>
                <a:latin typeface="Calibri" pitchFamily="34" charset="0"/>
              </a:rPr>
              <a:t>Sea Law</a:t>
            </a:r>
          </a:p>
          <a:p>
            <a:pPr>
              <a:buClr>
                <a:srgbClr val="FFC000"/>
              </a:buClr>
              <a:buFont typeface="Wingdings" pitchFamily="2" charset="2"/>
              <a:buChar char="§"/>
            </a:pPr>
            <a:r>
              <a:rPr lang="en-US" sz="2800" b="1" dirty="0" smtClean="0">
                <a:solidFill>
                  <a:schemeClr val="bg1"/>
                </a:solidFill>
                <a:latin typeface="Calibri" pitchFamily="34" charset="0"/>
              </a:rPr>
              <a:t>Human Rights</a:t>
            </a:r>
          </a:p>
          <a:p>
            <a:pPr>
              <a:buClr>
                <a:srgbClr val="FFC000"/>
              </a:buClr>
              <a:buFont typeface="Wingdings" pitchFamily="2" charset="2"/>
              <a:buChar char="§"/>
            </a:pPr>
            <a:r>
              <a:rPr lang="en-US" sz="2800" b="1" dirty="0" smtClean="0">
                <a:solidFill>
                  <a:schemeClr val="bg1"/>
                </a:solidFill>
                <a:latin typeface="Calibri" pitchFamily="34" charset="0"/>
              </a:rPr>
              <a:t>Child Labor</a:t>
            </a:r>
          </a:p>
          <a:p>
            <a:pPr>
              <a:buClr>
                <a:srgbClr val="FFC000"/>
              </a:buClr>
              <a:buFont typeface="Wingdings" pitchFamily="2" charset="2"/>
              <a:buChar char="§"/>
            </a:pPr>
            <a:r>
              <a:rPr lang="en-US" sz="2800" b="1" dirty="0" smtClean="0">
                <a:solidFill>
                  <a:schemeClr val="bg1"/>
                </a:solidFill>
                <a:latin typeface="Calibri" pitchFamily="34" charset="0"/>
              </a:rPr>
              <a:t>Slavery</a:t>
            </a:r>
          </a:p>
          <a:p>
            <a:pPr>
              <a:buClr>
                <a:srgbClr val="FFC000"/>
              </a:buClr>
              <a:buFont typeface="Wingdings" pitchFamily="2" charset="2"/>
              <a:buChar char="§"/>
            </a:pPr>
            <a:r>
              <a:rPr lang="en-US" sz="2800" b="1" dirty="0" smtClean="0">
                <a:solidFill>
                  <a:schemeClr val="bg1"/>
                </a:solidFill>
                <a:latin typeface="Calibri" pitchFamily="34" charset="0"/>
              </a:rPr>
              <a:t>Int. </a:t>
            </a:r>
            <a:r>
              <a:rPr lang="en-US" sz="2800" b="1" dirty="0" err="1" smtClean="0">
                <a:solidFill>
                  <a:schemeClr val="bg1"/>
                </a:solidFill>
                <a:latin typeface="Calibri" pitchFamily="34" charset="0"/>
              </a:rPr>
              <a:t>contractying</a:t>
            </a:r>
            <a:endParaRPr lang="en-US" sz="2800" b="1" dirty="0" smtClean="0">
              <a:solidFill>
                <a:schemeClr val="bg1"/>
              </a:solidFill>
              <a:latin typeface="Calibri" pitchFamily="34" charset="0"/>
            </a:endParaRPr>
          </a:p>
          <a:p>
            <a:pPr>
              <a:buClr>
                <a:srgbClr val="FFC000"/>
              </a:buClr>
              <a:buFont typeface="Wingdings" pitchFamily="2" charset="2"/>
              <a:buChar char="§"/>
            </a:pPr>
            <a:r>
              <a:rPr lang="en-US" sz="2800" b="1" dirty="0" smtClean="0">
                <a:solidFill>
                  <a:schemeClr val="bg1"/>
                </a:solidFill>
                <a:latin typeface="Calibri" pitchFamily="34" charset="0"/>
              </a:rPr>
              <a:t>Foreign Direct Investment</a:t>
            </a:r>
          </a:p>
          <a:p>
            <a:pPr>
              <a:buClr>
                <a:srgbClr val="FFC000"/>
              </a:buClr>
              <a:buFont typeface="Wingdings" pitchFamily="2" charset="2"/>
              <a:buChar char="§"/>
            </a:pPr>
            <a:endParaRPr lang="en-US" sz="2800" b="1" dirty="0" smtClean="0">
              <a:solidFill>
                <a:srgbClr val="FFFF00"/>
              </a:solidFill>
              <a:latin typeface="Calibri" pitchFamily="34" charset="0"/>
            </a:endParaRPr>
          </a:p>
        </p:txBody>
      </p:sp>
      <p:sp>
        <p:nvSpPr>
          <p:cNvPr id="4" name="TextBox 3"/>
          <p:cNvSpPr txBox="1"/>
          <p:nvPr/>
        </p:nvSpPr>
        <p:spPr>
          <a:xfrm>
            <a:off x="455613" y="1147655"/>
            <a:ext cx="2743200" cy="523220"/>
          </a:xfrm>
          <a:prstGeom prst="rect">
            <a:avLst/>
          </a:prstGeom>
          <a:noFill/>
        </p:spPr>
        <p:txBody>
          <a:bodyPr wrap="square" rtlCol="0">
            <a:spAutoFit/>
          </a:bodyPr>
          <a:lstStyle/>
          <a:p>
            <a:r>
              <a:rPr lang="en-US" sz="2800" b="1" dirty="0" smtClean="0">
                <a:solidFill>
                  <a:srgbClr val="FFFF00"/>
                </a:solidFill>
                <a:latin typeface="Calibri" pitchFamily="34" charset="0"/>
              </a:rPr>
              <a:t>Transnational</a:t>
            </a:r>
            <a:endParaRPr lang="en-US" sz="2800" dirty="0"/>
          </a:p>
        </p:txBody>
      </p:sp>
      <p:pic>
        <p:nvPicPr>
          <p:cNvPr id="5" name="Picture 4" descr="Globe.gif"/>
          <p:cNvPicPr>
            <a:picLocks noChangeAspect="1"/>
          </p:cNvPicPr>
          <p:nvPr/>
        </p:nvPicPr>
        <p:blipFill>
          <a:blip r:embed="rId3" cstate="print"/>
          <a:stretch>
            <a:fillRect/>
          </a:stretch>
        </p:blipFill>
        <p:spPr>
          <a:xfrm>
            <a:off x="180650" y="1853917"/>
            <a:ext cx="2828924" cy="279558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Text Box 3"/>
          <p:cNvSpPr txBox="1">
            <a:spLocks noChangeArrowheads="1"/>
          </p:cNvSpPr>
          <p:nvPr/>
        </p:nvSpPr>
        <p:spPr bwMode="auto">
          <a:xfrm>
            <a:off x="455612" y="1144588"/>
            <a:ext cx="8553306" cy="5119350"/>
          </a:xfrm>
          <a:prstGeom prst="rect">
            <a:avLst/>
          </a:prstGeom>
          <a:noFill/>
          <a:ln w="9525">
            <a:noFill/>
            <a:miter lim="800000"/>
            <a:headEnd/>
            <a:tailEnd/>
          </a:ln>
          <a:effectLst/>
        </p:spPr>
        <p:txBody>
          <a:bodyPr wrap="square">
            <a:spAutoFit/>
          </a:bodyPr>
          <a:lstStyle/>
          <a:p>
            <a:pPr marL="342900" indent="-342900">
              <a:lnSpc>
                <a:spcPts val="3800"/>
              </a:lnSpc>
              <a:spcAft>
                <a:spcPts val="0"/>
              </a:spcAft>
              <a:buClr>
                <a:srgbClr val="FFC000"/>
              </a:buClr>
              <a:buFont typeface="Wingdings" pitchFamily="2" charset="2"/>
              <a:buChar char="§"/>
            </a:pPr>
            <a:r>
              <a:rPr lang="de-DE" sz="3200" b="1" dirty="0" smtClean="0">
                <a:solidFill>
                  <a:schemeClr val="bg1"/>
                </a:solidFill>
                <a:latin typeface="Calibri" pitchFamily="34" charset="0"/>
              </a:rPr>
              <a:t>Use of Illicit Labour                                              (i.e. Child, Bonded, Non-Documented)</a:t>
            </a:r>
          </a:p>
          <a:p>
            <a:pPr marL="342900" indent="-342900">
              <a:lnSpc>
                <a:spcPts val="3800"/>
              </a:lnSpc>
              <a:spcAft>
                <a:spcPts val="0"/>
              </a:spcAft>
              <a:buClr>
                <a:srgbClr val="FFC000"/>
              </a:buClr>
              <a:buFont typeface="Wingdings" pitchFamily="2" charset="2"/>
              <a:buChar char="§"/>
            </a:pPr>
            <a:r>
              <a:rPr lang="de-DE" sz="3200" b="1" dirty="0" smtClean="0">
                <a:solidFill>
                  <a:schemeClr val="bg1"/>
                </a:solidFill>
                <a:latin typeface="Calibri" pitchFamily="34" charset="0"/>
              </a:rPr>
              <a:t>Violation of Laws                                                  (e.g.: Contracts, Environmental, Safety)</a:t>
            </a:r>
          </a:p>
          <a:p>
            <a:pPr marL="342900" indent="-342900">
              <a:lnSpc>
                <a:spcPts val="4800"/>
              </a:lnSpc>
              <a:spcAft>
                <a:spcPts val="0"/>
              </a:spcAft>
              <a:buClr>
                <a:srgbClr val="FFC000"/>
              </a:buClr>
              <a:buFont typeface="Wingdings" pitchFamily="2" charset="2"/>
              <a:buChar char="§"/>
            </a:pPr>
            <a:r>
              <a:rPr lang="de-DE" sz="3200" b="1" dirty="0" smtClean="0">
                <a:solidFill>
                  <a:schemeClr val="bg1"/>
                </a:solidFill>
                <a:latin typeface="Calibri" pitchFamily="34" charset="0"/>
              </a:rPr>
              <a:t>Deception and Fraud</a:t>
            </a:r>
          </a:p>
          <a:p>
            <a:pPr marL="342900" indent="-342900">
              <a:lnSpc>
                <a:spcPts val="4800"/>
              </a:lnSpc>
              <a:spcAft>
                <a:spcPts val="0"/>
              </a:spcAft>
              <a:buClr>
                <a:srgbClr val="FFC000"/>
              </a:buClr>
              <a:buFont typeface="Wingdings" pitchFamily="2" charset="2"/>
              <a:buChar char="§"/>
            </a:pPr>
            <a:r>
              <a:rPr lang="de-DE" sz="3200" b="1" dirty="0" smtClean="0">
                <a:solidFill>
                  <a:schemeClr val="bg1"/>
                </a:solidFill>
                <a:latin typeface="Calibri" pitchFamily="34" charset="0"/>
              </a:rPr>
              <a:t>Bribery, Kickbacks and Corruption</a:t>
            </a:r>
          </a:p>
          <a:p>
            <a:pPr marL="342900" indent="-342900">
              <a:lnSpc>
                <a:spcPts val="4800"/>
              </a:lnSpc>
              <a:spcAft>
                <a:spcPts val="0"/>
              </a:spcAft>
              <a:buClr>
                <a:srgbClr val="FFC000"/>
              </a:buClr>
              <a:buFont typeface="Wingdings" pitchFamily="2" charset="2"/>
              <a:buChar char="§"/>
            </a:pPr>
            <a:r>
              <a:rPr lang="de-DE" sz="3200" b="1" dirty="0" smtClean="0">
                <a:solidFill>
                  <a:schemeClr val="bg1"/>
                </a:solidFill>
                <a:latin typeface="Calibri" pitchFamily="34" charset="0"/>
              </a:rPr>
              <a:t>Unlawful Seizure of and Damage to Property</a:t>
            </a:r>
          </a:p>
          <a:p>
            <a:pPr marL="342900" indent="-342900">
              <a:lnSpc>
                <a:spcPts val="4800"/>
              </a:lnSpc>
              <a:spcAft>
                <a:spcPts val="0"/>
              </a:spcAft>
              <a:buClr>
                <a:srgbClr val="FFC000"/>
              </a:buClr>
              <a:buFont typeface="Wingdings" pitchFamily="2" charset="2"/>
              <a:buChar char="§"/>
            </a:pPr>
            <a:r>
              <a:rPr lang="de-DE" sz="3200" b="1" dirty="0" smtClean="0">
                <a:solidFill>
                  <a:schemeClr val="bg1"/>
                </a:solidFill>
                <a:latin typeface="Calibri" pitchFamily="34" charset="0"/>
              </a:rPr>
              <a:t>Blackmail, Harassment, Intimidation</a:t>
            </a:r>
          </a:p>
          <a:p>
            <a:pPr marL="342900" indent="-342900">
              <a:lnSpc>
                <a:spcPts val="4800"/>
              </a:lnSpc>
              <a:spcAft>
                <a:spcPts val="0"/>
              </a:spcAft>
              <a:buClr>
                <a:srgbClr val="FFC000"/>
              </a:buClr>
              <a:buFont typeface="Wingdings" pitchFamily="2" charset="2"/>
              <a:buChar char="§"/>
            </a:pPr>
            <a:r>
              <a:rPr lang="de-DE" sz="3200" b="1" dirty="0" smtClean="0">
                <a:solidFill>
                  <a:schemeClr val="bg1"/>
                </a:solidFill>
                <a:latin typeface="Calibri" pitchFamily="34" charset="0"/>
              </a:rPr>
              <a:t>Strong-Arm Tactics and Physical Violence</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Common Illegal Acts by Project Stakeholders</a:t>
            </a:r>
          </a:p>
          <a:p>
            <a:pPr lvl="0" algn="ctr">
              <a:defRPr/>
            </a:pPr>
            <a:r>
              <a:rPr lang="de-DE" sz="2000" b="1" kern="0" dirty="0" smtClean="0">
                <a:solidFill>
                  <a:srgbClr val="FF9900"/>
                </a:solidFill>
                <a:latin typeface="+mj-lt"/>
                <a:ea typeface="+mj-ea"/>
                <a:cs typeface="+mj-cs"/>
              </a:rPr>
              <a:t>(Committed by Internal/Primary Stakeholders)</a:t>
            </a:r>
            <a:endParaRPr kumimoji="0" lang="de-DE" sz="2400" b="1" i="0" u="none" strike="noStrike" kern="0" cap="none" spc="0" normalizeH="0" baseline="0" noProof="0" dirty="0" smtClean="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Text Box 3"/>
          <p:cNvSpPr txBox="1">
            <a:spLocks noChangeArrowheads="1"/>
          </p:cNvSpPr>
          <p:nvPr/>
        </p:nvSpPr>
        <p:spPr bwMode="auto">
          <a:xfrm>
            <a:off x="455613" y="1144588"/>
            <a:ext cx="8234362" cy="4131900"/>
          </a:xfrm>
          <a:prstGeom prst="rect">
            <a:avLst/>
          </a:prstGeom>
          <a:noFill/>
          <a:ln w="9525">
            <a:noFill/>
            <a:miter lim="800000"/>
            <a:headEnd/>
            <a:tailEnd/>
          </a:ln>
          <a:effectLst/>
        </p:spPr>
        <p:txBody>
          <a:bodyPr wrap="square">
            <a:spAutoFit/>
          </a:bodyPr>
          <a:lstStyle/>
          <a:p>
            <a:pPr marL="342900" indent="-342900">
              <a:lnSpc>
                <a:spcPts val="4500"/>
              </a:lnSpc>
              <a:spcAft>
                <a:spcPts val="0"/>
              </a:spcAft>
              <a:buClr>
                <a:srgbClr val="FFC000"/>
              </a:buClr>
              <a:buFont typeface="Wingdings" pitchFamily="2" charset="2"/>
              <a:buChar char="§"/>
            </a:pPr>
            <a:r>
              <a:rPr lang="de-DE" sz="3200" b="1" dirty="0" smtClean="0">
                <a:solidFill>
                  <a:schemeClr val="bg1"/>
                </a:solidFill>
                <a:latin typeface="Calibri" pitchFamily="34" charset="0"/>
              </a:rPr>
              <a:t>Blockage of Supply Routes</a:t>
            </a:r>
          </a:p>
          <a:p>
            <a:pPr marL="342900" indent="-342900">
              <a:lnSpc>
                <a:spcPts val="4500"/>
              </a:lnSpc>
              <a:spcAft>
                <a:spcPts val="0"/>
              </a:spcAft>
              <a:buClr>
                <a:srgbClr val="FFC000"/>
              </a:buClr>
              <a:buFont typeface="Wingdings" pitchFamily="2" charset="2"/>
              <a:buChar char="§"/>
            </a:pPr>
            <a:r>
              <a:rPr lang="de-DE" sz="3200" b="1" dirty="0" smtClean="0">
                <a:solidFill>
                  <a:schemeClr val="bg1"/>
                </a:solidFill>
                <a:latin typeface="Calibri" pitchFamily="34" charset="0"/>
              </a:rPr>
              <a:t>Theft and Pilferage of Project Assets</a:t>
            </a:r>
          </a:p>
          <a:p>
            <a:pPr marL="342900" indent="-342900">
              <a:lnSpc>
                <a:spcPts val="4500"/>
              </a:lnSpc>
              <a:spcAft>
                <a:spcPts val="0"/>
              </a:spcAft>
              <a:buClr>
                <a:srgbClr val="FFC000"/>
              </a:buClr>
              <a:buFont typeface="Wingdings" pitchFamily="2" charset="2"/>
              <a:buChar char="§"/>
            </a:pPr>
            <a:r>
              <a:rPr lang="de-DE" sz="3200" b="1" dirty="0" smtClean="0">
                <a:solidFill>
                  <a:schemeClr val="bg1"/>
                </a:solidFill>
                <a:latin typeface="Calibri" pitchFamily="34" charset="0"/>
              </a:rPr>
              <a:t>Sabotage at Project Sites</a:t>
            </a:r>
          </a:p>
          <a:p>
            <a:pPr marL="342900" indent="-342900">
              <a:lnSpc>
                <a:spcPts val="4500"/>
              </a:lnSpc>
              <a:spcAft>
                <a:spcPts val="0"/>
              </a:spcAft>
              <a:buClr>
                <a:srgbClr val="FFC000"/>
              </a:buClr>
              <a:buFont typeface="Wingdings" pitchFamily="2" charset="2"/>
              <a:buChar char="§"/>
            </a:pPr>
            <a:r>
              <a:rPr lang="de-DE" sz="3200" b="1" dirty="0" smtClean="0">
                <a:solidFill>
                  <a:schemeClr val="bg1"/>
                </a:solidFill>
                <a:latin typeface="Calibri" pitchFamily="34" charset="0"/>
              </a:rPr>
              <a:t>Blackmail, Harassment, Intimidation</a:t>
            </a:r>
          </a:p>
          <a:p>
            <a:pPr marL="342900" indent="-342900">
              <a:lnSpc>
                <a:spcPts val="4500"/>
              </a:lnSpc>
              <a:spcAft>
                <a:spcPts val="0"/>
              </a:spcAft>
              <a:buClr>
                <a:srgbClr val="FFC000"/>
              </a:buClr>
              <a:buFont typeface="Wingdings" pitchFamily="2" charset="2"/>
              <a:buChar char="§"/>
            </a:pPr>
            <a:r>
              <a:rPr lang="de-DE" sz="3200" b="1" dirty="0" smtClean="0">
                <a:solidFill>
                  <a:schemeClr val="bg1"/>
                </a:solidFill>
                <a:latin typeface="Calibri" pitchFamily="34" charset="0"/>
              </a:rPr>
              <a:t>Threats of Violence</a:t>
            </a:r>
          </a:p>
          <a:p>
            <a:pPr marL="342900" indent="-342900">
              <a:lnSpc>
                <a:spcPts val="4500"/>
              </a:lnSpc>
              <a:spcAft>
                <a:spcPts val="0"/>
              </a:spcAft>
              <a:buClr>
                <a:srgbClr val="FFC000"/>
              </a:buClr>
              <a:buFont typeface="Wingdings" pitchFamily="2" charset="2"/>
              <a:buChar char="§"/>
            </a:pPr>
            <a:r>
              <a:rPr lang="de-DE" sz="3200" b="1" dirty="0" smtClean="0">
                <a:solidFill>
                  <a:schemeClr val="bg1"/>
                </a:solidFill>
                <a:latin typeface="Calibri" pitchFamily="34" charset="0"/>
              </a:rPr>
              <a:t>Acts of Violence                                                (e.g. Assault, Injury, Kidnapping &amp; Murder)</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Common Illegal Acts by Project Stakeholders</a:t>
            </a:r>
          </a:p>
          <a:p>
            <a:pPr lvl="0" algn="ctr">
              <a:defRPr/>
            </a:pPr>
            <a:r>
              <a:rPr lang="de-DE" sz="2000" b="1" kern="0" dirty="0" smtClean="0">
                <a:solidFill>
                  <a:srgbClr val="FF9900"/>
                </a:solidFill>
                <a:latin typeface="+mj-lt"/>
                <a:ea typeface="+mj-ea"/>
                <a:cs typeface="+mj-cs"/>
              </a:rPr>
              <a:t>(Committed </a:t>
            </a:r>
            <a:r>
              <a:rPr lang="de-DE" sz="2000" b="1" kern="0" smtClean="0">
                <a:solidFill>
                  <a:srgbClr val="FF9900"/>
                </a:solidFill>
                <a:latin typeface="+mj-lt"/>
                <a:ea typeface="+mj-ea"/>
                <a:cs typeface="+mj-cs"/>
              </a:rPr>
              <a:t>by External/Secondary </a:t>
            </a:r>
            <a:r>
              <a:rPr lang="de-DE" sz="2000" b="1" kern="0" dirty="0" smtClean="0">
                <a:solidFill>
                  <a:srgbClr val="FF9900"/>
                </a:solidFill>
                <a:latin typeface="+mj-lt"/>
                <a:ea typeface="+mj-ea"/>
                <a:cs typeface="+mj-cs"/>
              </a:rPr>
              <a:t>Stakeholders)</a:t>
            </a:r>
            <a:endParaRPr kumimoji="0" lang="de-DE" sz="2400" b="1" i="0" u="none" strike="noStrike" kern="0" cap="none" spc="0" normalizeH="0" baseline="0" noProof="0" dirty="0" smtClean="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593387"/>
            <a:ext cx="8234363" cy="1605064"/>
          </a:xfrm>
        </p:spPr>
        <p:txBody>
          <a:bodyPr/>
          <a:lstStyle/>
          <a:p>
            <a:r>
              <a:rPr lang="en-US" sz="3200" dirty="0" smtClean="0"/>
              <a:t>Politics, Public Policy and </a:t>
            </a:r>
            <a:br>
              <a:rPr lang="en-US" sz="3200" dirty="0" smtClean="0"/>
            </a:br>
            <a:r>
              <a:rPr lang="en-US" sz="3200" dirty="0" smtClean="0"/>
              <a:t>Project Stakeholder Management</a:t>
            </a:r>
            <a:endParaRPr lang="en-US" sz="3200" dirty="0"/>
          </a:p>
        </p:txBody>
      </p:sp>
      <p:pic>
        <p:nvPicPr>
          <p:cNvPr id="3" name="Picture 2" descr="Politician.gif"/>
          <p:cNvPicPr>
            <a:picLocks noChangeAspect="1"/>
          </p:cNvPicPr>
          <p:nvPr/>
        </p:nvPicPr>
        <p:blipFill>
          <a:blip r:embed="rId2" cstate="print"/>
          <a:stretch>
            <a:fillRect/>
          </a:stretch>
        </p:blipFill>
        <p:spPr>
          <a:xfrm>
            <a:off x="3021013" y="2471348"/>
            <a:ext cx="3105150" cy="332422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Management, Politics and Public Policy</a:t>
            </a:r>
            <a:endParaRPr lang="en-US" sz="2400" dirty="0"/>
          </a:p>
        </p:txBody>
      </p:sp>
      <p:sp>
        <p:nvSpPr>
          <p:cNvPr id="9" name="Text Box 3"/>
          <p:cNvSpPr txBox="1">
            <a:spLocks noChangeArrowheads="1"/>
          </p:cNvSpPr>
          <p:nvPr/>
        </p:nvSpPr>
        <p:spPr bwMode="auto">
          <a:xfrm>
            <a:off x="3198812" y="1136079"/>
            <a:ext cx="5786568" cy="5324535"/>
          </a:xfrm>
          <a:prstGeom prst="rect">
            <a:avLst/>
          </a:prstGeom>
          <a:noFill/>
          <a:ln w="9525" algn="ctr">
            <a:noFill/>
            <a:miter lim="800000"/>
            <a:headEnd/>
            <a:tailEnd/>
          </a:ln>
          <a:effectLst/>
        </p:spPr>
        <p:txBody>
          <a:bodyPr wrap="square">
            <a:spAutoFit/>
          </a:bodyPr>
          <a:lstStyle/>
          <a:p>
            <a:pPr>
              <a:lnSpc>
                <a:spcPts val="3100"/>
              </a:lnSpc>
              <a:spcAft>
                <a:spcPts val="1200"/>
              </a:spcAft>
              <a:tabLst>
                <a:tab pos="4511675" algn="l"/>
              </a:tabLst>
            </a:pPr>
            <a:r>
              <a:rPr lang="de-DE" sz="2800" b="1" dirty="0" smtClean="0">
                <a:solidFill>
                  <a:schemeClr val="bg1"/>
                </a:solidFill>
                <a:latin typeface="Calibri" pitchFamily="34" charset="0"/>
              </a:rPr>
              <a:t>Like death and taxes, politics often seem inescapable. Projects have plenty of it in the form of powerful stakeholders who see projects in relation to their interests and tend to behave accordingly.</a:t>
            </a:r>
          </a:p>
          <a:p>
            <a:pPr>
              <a:lnSpc>
                <a:spcPts val="3100"/>
              </a:lnSpc>
              <a:spcAft>
                <a:spcPts val="1200"/>
              </a:spcAft>
              <a:tabLst>
                <a:tab pos="4511675" algn="l"/>
              </a:tabLst>
            </a:pPr>
            <a:r>
              <a:rPr lang="de-DE" sz="2800" b="1" dirty="0" smtClean="0">
                <a:solidFill>
                  <a:schemeClr val="bg1"/>
                </a:solidFill>
                <a:latin typeface="Calibri" pitchFamily="34" charset="0"/>
              </a:rPr>
              <a:t>Example: Corporate Executives invol-ved in an organizational restructuring project. </a:t>
            </a:r>
          </a:p>
          <a:p>
            <a:pPr>
              <a:lnSpc>
                <a:spcPts val="3100"/>
              </a:lnSpc>
              <a:spcAft>
                <a:spcPts val="1200"/>
              </a:spcAft>
              <a:tabLst>
                <a:tab pos="4511675" algn="l"/>
              </a:tabLst>
            </a:pPr>
            <a:r>
              <a:rPr lang="de-DE" sz="2800" b="1" dirty="0" smtClean="0">
                <a:solidFill>
                  <a:schemeClr val="bg1"/>
                </a:solidFill>
                <a:latin typeface="Calibri" pitchFamily="34" charset="0"/>
              </a:rPr>
              <a:t>Example: Support for a development project will boost Candidate A‘s chan-ce of reelection in his constituency.</a:t>
            </a:r>
            <a:endParaRPr lang="de-DE" sz="2400" b="1" dirty="0" smtClean="0">
              <a:solidFill>
                <a:schemeClr val="bg1"/>
              </a:solidFill>
              <a:latin typeface="Calibri" pitchFamily="34" charset="0"/>
            </a:endParaRPr>
          </a:p>
        </p:txBody>
      </p:sp>
      <p:pic>
        <p:nvPicPr>
          <p:cNvPr id="6" name="Picture 5" descr="Vote.gif"/>
          <p:cNvPicPr>
            <a:picLocks noChangeAspect="1"/>
          </p:cNvPicPr>
          <p:nvPr/>
        </p:nvPicPr>
        <p:blipFill>
          <a:blip r:embed="rId3" cstate="print"/>
          <a:stretch>
            <a:fillRect/>
          </a:stretch>
        </p:blipFill>
        <p:spPr>
          <a:xfrm>
            <a:off x="496765" y="3569232"/>
            <a:ext cx="2592387" cy="2602968"/>
          </a:xfrm>
          <a:prstGeom prst="rect">
            <a:avLst/>
          </a:prstGeom>
        </p:spPr>
      </p:pic>
      <p:pic>
        <p:nvPicPr>
          <p:cNvPr id="8" name="Picture 7" descr="committee.gif"/>
          <p:cNvPicPr>
            <a:picLocks noChangeAspect="1"/>
          </p:cNvPicPr>
          <p:nvPr/>
        </p:nvPicPr>
        <p:blipFill>
          <a:blip r:embed="rId4" cstate="print"/>
          <a:stretch>
            <a:fillRect/>
          </a:stretch>
        </p:blipFill>
        <p:spPr>
          <a:xfrm>
            <a:off x="455613" y="1304925"/>
            <a:ext cx="2674690" cy="199072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Management, Politics and Public Policy</a:t>
            </a:r>
            <a:endParaRPr lang="en-US" sz="2400" dirty="0"/>
          </a:p>
        </p:txBody>
      </p:sp>
      <p:sp>
        <p:nvSpPr>
          <p:cNvPr id="9" name="Text Box 3"/>
          <p:cNvSpPr txBox="1">
            <a:spLocks noChangeArrowheads="1"/>
          </p:cNvSpPr>
          <p:nvPr/>
        </p:nvSpPr>
        <p:spPr bwMode="auto">
          <a:xfrm>
            <a:off x="3198812" y="1136079"/>
            <a:ext cx="5786568" cy="4067780"/>
          </a:xfrm>
          <a:prstGeom prst="rect">
            <a:avLst/>
          </a:prstGeom>
          <a:noFill/>
          <a:ln w="9525" algn="ctr">
            <a:noFill/>
            <a:miter lim="800000"/>
            <a:headEnd/>
            <a:tailEnd/>
          </a:ln>
          <a:effectLst/>
        </p:spPr>
        <p:txBody>
          <a:bodyPr wrap="square">
            <a:spAutoFit/>
          </a:bodyPr>
          <a:lstStyle/>
          <a:p>
            <a:pPr>
              <a:lnSpc>
                <a:spcPts val="3100"/>
              </a:lnSpc>
              <a:spcAft>
                <a:spcPts val="1200"/>
              </a:spcAft>
              <a:tabLst>
                <a:tab pos="4511675" algn="l"/>
              </a:tabLst>
            </a:pPr>
            <a:r>
              <a:rPr lang="de-DE" sz="2800" b="1" dirty="0" smtClean="0">
                <a:solidFill>
                  <a:schemeClr val="bg1"/>
                </a:solidFill>
                <a:latin typeface="Calibri" pitchFamily="34" charset="0"/>
              </a:rPr>
              <a:t>Policies – whether at the corporate or public level - are usually not formed in vacuum but in consultation with (a possibly large and heterogenous) number of entities through all pro-cess phases (need awareness, resea-rch, consultation, assessment, formu-lation, implementation, outcome and impact evaluation, eventual modifi-cation).  </a:t>
            </a:r>
            <a:endParaRPr lang="de-DE" sz="2400" b="1" dirty="0" smtClean="0">
              <a:solidFill>
                <a:schemeClr val="bg1"/>
              </a:solidFill>
              <a:latin typeface="Calibri" pitchFamily="34" charset="0"/>
            </a:endParaRPr>
          </a:p>
        </p:txBody>
      </p:sp>
      <p:pic>
        <p:nvPicPr>
          <p:cNvPr id="7" name="Picture 6" descr="300px-Peacekeeper_missile.jpg"/>
          <p:cNvPicPr>
            <a:picLocks noChangeAspect="1"/>
          </p:cNvPicPr>
          <p:nvPr/>
        </p:nvPicPr>
        <p:blipFill>
          <a:blip r:embed="rId3" cstate="print"/>
          <a:stretch>
            <a:fillRect/>
          </a:stretch>
        </p:blipFill>
        <p:spPr>
          <a:xfrm>
            <a:off x="939951" y="1277938"/>
            <a:ext cx="1723724" cy="2551112"/>
          </a:xfrm>
          <a:prstGeom prst="rect">
            <a:avLst/>
          </a:prstGeom>
        </p:spPr>
      </p:pic>
      <p:pic>
        <p:nvPicPr>
          <p:cNvPr id="10" name="Picture 9" descr="immigration.jpg"/>
          <p:cNvPicPr>
            <a:picLocks noChangeAspect="1"/>
          </p:cNvPicPr>
          <p:nvPr/>
        </p:nvPicPr>
        <p:blipFill>
          <a:blip r:embed="rId4" cstate="print"/>
          <a:stretch>
            <a:fillRect/>
          </a:stretch>
        </p:blipFill>
        <p:spPr>
          <a:xfrm>
            <a:off x="560388" y="4110036"/>
            <a:ext cx="2482850" cy="186213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593387"/>
            <a:ext cx="8234363" cy="1605064"/>
          </a:xfrm>
        </p:spPr>
        <p:txBody>
          <a:bodyPr/>
          <a:lstStyle/>
          <a:p>
            <a:r>
              <a:rPr lang="en-US" sz="3200" dirty="0" smtClean="0"/>
              <a:t>Public Administration and </a:t>
            </a:r>
            <a:br>
              <a:rPr lang="en-US" sz="3200" dirty="0" smtClean="0"/>
            </a:br>
            <a:r>
              <a:rPr lang="en-US" sz="3200" dirty="0" smtClean="0"/>
              <a:t>Project Stakeholder Management</a:t>
            </a:r>
            <a:endParaRPr lang="en-US" sz="3200" dirty="0"/>
          </a:p>
        </p:txBody>
      </p:sp>
      <p:pic>
        <p:nvPicPr>
          <p:cNvPr id="3" name="Picture 2" descr="Bureaucrats.gif"/>
          <p:cNvPicPr>
            <a:picLocks noChangeAspect="1"/>
          </p:cNvPicPr>
          <p:nvPr/>
        </p:nvPicPr>
        <p:blipFill>
          <a:blip r:embed="rId2" cstate="print"/>
          <a:stretch>
            <a:fillRect/>
          </a:stretch>
        </p:blipFill>
        <p:spPr>
          <a:xfrm>
            <a:off x="2987675" y="2405159"/>
            <a:ext cx="3171825" cy="340995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Management </a:t>
            </a:r>
            <a:br>
              <a:rPr lang="de-DE" sz="2400" dirty="0" smtClean="0"/>
            </a:br>
            <a:r>
              <a:rPr lang="de-DE" sz="2400" dirty="0" smtClean="0"/>
              <a:t>and Public Administration</a:t>
            </a:r>
            <a:endParaRPr lang="en-US" sz="2400" dirty="0"/>
          </a:p>
        </p:txBody>
      </p:sp>
      <p:sp>
        <p:nvSpPr>
          <p:cNvPr id="9" name="Text Box 3"/>
          <p:cNvSpPr txBox="1">
            <a:spLocks noChangeArrowheads="1"/>
          </p:cNvSpPr>
          <p:nvPr/>
        </p:nvSpPr>
        <p:spPr bwMode="auto">
          <a:xfrm>
            <a:off x="3198812" y="1136079"/>
            <a:ext cx="5786568" cy="5016758"/>
          </a:xfrm>
          <a:prstGeom prst="rect">
            <a:avLst/>
          </a:prstGeom>
          <a:noFill/>
          <a:ln w="9525" algn="ctr">
            <a:noFill/>
            <a:miter lim="800000"/>
            <a:headEnd/>
            <a:tailEnd/>
          </a:ln>
          <a:effectLst/>
        </p:spPr>
        <p:txBody>
          <a:bodyPr wrap="square">
            <a:spAutoFit/>
          </a:bodyPr>
          <a:lstStyle/>
          <a:p>
            <a:pPr>
              <a:lnSpc>
                <a:spcPts val="3100"/>
              </a:lnSpc>
              <a:spcAft>
                <a:spcPts val="1200"/>
              </a:spcAft>
              <a:tabLst>
                <a:tab pos="4511675" algn="l"/>
              </a:tabLst>
            </a:pPr>
            <a:r>
              <a:rPr lang="de-DE" sz="2800" b="1" dirty="0" smtClean="0">
                <a:solidFill>
                  <a:schemeClr val="bg1"/>
                </a:solidFill>
                <a:latin typeface="Calibri" pitchFamily="34" charset="0"/>
              </a:rPr>
              <a:t>Dealing with a host of public entities at the appropriate level (national, regional, state or provincial, district and municipal) is inevitable for many projects, particularly in the construc-tion and civil engineering sectors.</a:t>
            </a:r>
          </a:p>
          <a:p>
            <a:pPr>
              <a:lnSpc>
                <a:spcPts val="3100"/>
              </a:lnSpc>
              <a:spcAft>
                <a:spcPts val="1200"/>
              </a:spcAft>
              <a:tabLst>
                <a:tab pos="4511675" algn="l"/>
              </a:tabLst>
            </a:pPr>
            <a:r>
              <a:rPr lang="de-DE" sz="2800" b="1" dirty="0" smtClean="0">
                <a:solidFill>
                  <a:schemeClr val="bg1"/>
                </a:solidFill>
                <a:latin typeface="Calibri" pitchFamily="34" charset="0"/>
              </a:rPr>
              <a:t>For example, for constructing a new facility project planners and imple-menters would require several per-mits from local authorities and agen-cies and may have to meet a number of conditions. </a:t>
            </a:r>
            <a:endParaRPr lang="de-DE" sz="2400" b="1" dirty="0" smtClean="0">
              <a:solidFill>
                <a:schemeClr val="bg1"/>
              </a:solidFill>
              <a:latin typeface="Calibri" pitchFamily="34" charset="0"/>
            </a:endParaRPr>
          </a:p>
        </p:txBody>
      </p:sp>
      <p:pic>
        <p:nvPicPr>
          <p:cNvPr id="1067010" name="Picture 2">
            <a:hlinkClick r:id="rId3"/>
          </p:cNvPr>
          <p:cNvPicPr>
            <a:picLocks noChangeAspect="1" noChangeArrowheads="1"/>
          </p:cNvPicPr>
          <p:nvPr/>
        </p:nvPicPr>
        <p:blipFill>
          <a:blip r:embed="rId4" cstate="print"/>
          <a:srcRect l="33214" t="22095" r="31854" b="5524"/>
          <a:stretch>
            <a:fillRect/>
          </a:stretch>
        </p:blipFill>
        <p:spPr bwMode="auto">
          <a:xfrm>
            <a:off x="455613" y="1258094"/>
            <a:ext cx="2690683" cy="3484562"/>
          </a:xfrm>
          <a:prstGeom prst="rect">
            <a:avLst/>
          </a:prstGeom>
          <a:noFill/>
          <a:ln w="9525">
            <a:noFill/>
            <a:miter lim="800000"/>
            <a:headEnd/>
            <a:tailEnd/>
          </a:ln>
        </p:spPr>
      </p:pic>
      <p:sp>
        <p:nvSpPr>
          <p:cNvPr id="8" name="TextBox 7"/>
          <p:cNvSpPr txBox="1"/>
          <p:nvPr/>
        </p:nvSpPr>
        <p:spPr>
          <a:xfrm>
            <a:off x="455613" y="4829175"/>
            <a:ext cx="2743200" cy="1246495"/>
          </a:xfrm>
          <a:prstGeom prst="rect">
            <a:avLst/>
          </a:prstGeom>
          <a:noFill/>
        </p:spPr>
        <p:txBody>
          <a:bodyPr wrap="square" rtlCol="0">
            <a:spAutoFit/>
          </a:bodyPr>
          <a:lstStyle/>
          <a:p>
            <a:pPr>
              <a:lnSpc>
                <a:spcPts val="1800"/>
              </a:lnSpc>
            </a:pPr>
            <a:r>
              <a:rPr lang="en-US" sz="1600" b="1" dirty="0" smtClean="0">
                <a:solidFill>
                  <a:schemeClr val="bg1"/>
                </a:solidFill>
                <a:latin typeface="Calibri" pitchFamily="34" charset="0"/>
              </a:rPr>
              <a:t>Sample document for new commercial building </a:t>
            </a:r>
            <a:r>
              <a:rPr lang="en-US" sz="1600" b="1" dirty="0" err="1" smtClean="0">
                <a:solidFill>
                  <a:schemeClr val="bg1"/>
                </a:solidFill>
                <a:latin typeface="Calibri" pitchFamily="34" charset="0"/>
              </a:rPr>
              <a:t>construc-tion</a:t>
            </a:r>
            <a:r>
              <a:rPr lang="en-US" sz="1600" b="1" dirty="0" smtClean="0">
                <a:solidFill>
                  <a:schemeClr val="bg1"/>
                </a:solidFill>
                <a:latin typeface="Calibri" pitchFamily="34" charset="0"/>
              </a:rPr>
              <a:t> published by the Fairfax County in Virginia. Click on image to view the document.</a:t>
            </a:r>
            <a:endParaRPr lang="en-US" sz="16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593387"/>
            <a:ext cx="8234363" cy="1605064"/>
          </a:xfrm>
        </p:spPr>
        <p:txBody>
          <a:bodyPr/>
          <a:lstStyle/>
          <a:p>
            <a:r>
              <a:rPr lang="en-US" sz="3200" dirty="0" smtClean="0"/>
              <a:t>Psychology and </a:t>
            </a:r>
            <a:br>
              <a:rPr lang="en-US" sz="3200" dirty="0" smtClean="0"/>
            </a:br>
            <a:r>
              <a:rPr lang="en-US" sz="3200" dirty="0" smtClean="0"/>
              <a:t>Project Stakeholder Management</a:t>
            </a:r>
            <a:endParaRPr lang="en-US" sz="3200" dirty="0"/>
          </a:p>
        </p:txBody>
      </p:sp>
      <p:pic>
        <p:nvPicPr>
          <p:cNvPr id="3" name="Picture 2" descr="Psychology.png"/>
          <p:cNvPicPr>
            <a:picLocks noChangeAspect="1"/>
          </p:cNvPicPr>
          <p:nvPr/>
        </p:nvPicPr>
        <p:blipFill>
          <a:blip r:embed="rId2" cstate="print"/>
          <a:stretch>
            <a:fillRect/>
          </a:stretch>
        </p:blipFill>
        <p:spPr>
          <a:xfrm>
            <a:off x="3198813" y="2590800"/>
            <a:ext cx="2867025" cy="30480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Management </a:t>
            </a:r>
            <a:br>
              <a:rPr lang="de-DE" sz="2400" dirty="0" smtClean="0"/>
            </a:br>
            <a:r>
              <a:rPr lang="de-DE" sz="2400" dirty="0" smtClean="0"/>
              <a:t>and Planning Science</a:t>
            </a:r>
            <a:endParaRPr lang="en-US" sz="2400" dirty="0"/>
          </a:p>
        </p:txBody>
      </p:sp>
      <p:sp>
        <p:nvSpPr>
          <p:cNvPr id="9" name="Text Box 3"/>
          <p:cNvSpPr txBox="1">
            <a:spLocks noChangeArrowheads="1"/>
          </p:cNvSpPr>
          <p:nvPr/>
        </p:nvSpPr>
        <p:spPr bwMode="auto">
          <a:xfrm>
            <a:off x="3198812" y="1136079"/>
            <a:ext cx="5786568" cy="5082673"/>
          </a:xfrm>
          <a:prstGeom prst="rect">
            <a:avLst/>
          </a:prstGeom>
          <a:noFill/>
          <a:ln w="9525" algn="ctr">
            <a:noFill/>
            <a:miter lim="800000"/>
            <a:headEnd/>
            <a:tailEnd/>
          </a:ln>
          <a:effectLst/>
        </p:spPr>
        <p:txBody>
          <a:bodyPr wrap="square">
            <a:spAutoFit/>
          </a:bodyPr>
          <a:lstStyle/>
          <a:p>
            <a:pPr>
              <a:lnSpc>
                <a:spcPts val="2900"/>
              </a:lnSpc>
              <a:spcAft>
                <a:spcPts val="1200"/>
              </a:spcAft>
              <a:tabLst>
                <a:tab pos="4511675" algn="l"/>
              </a:tabLst>
            </a:pPr>
            <a:r>
              <a:rPr lang="de-DE" sz="2800" b="1" dirty="0" smtClean="0">
                <a:solidFill>
                  <a:schemeClr val="bg1"/>
                </a:solidFill>
                <a:latin typeface="Calibri" pitchFamily="34" charset="0"/>
              </a:rPr>
              <a:t>Psychology has a far-reaching impact on project stakeholders. It is their attitudes and behaviours towards a project which determine the level of support – or resistance – that a pro-ject is likely to encounter and what its survival chances are.</a:t>
            </a:r>
          </a:p>
          <a:p>
            <a:pPr>
              <a:lnSpc>
                <a:spcPts val="2900"/>
              </a:lnSpc>
              <a:spcAft>
                <a:spcPts val="1200"/>
              </a:spcAft>
              <a:tabLst>
                <a:tab pos="4511675" algn="l"/>
              </a:tabLst>
            </a:pPr>
            <a:r>
              <a:rPr lang="de-DE" sz="2800" b="1" dirty="0" smtClean="0">
                <a:solidFill>
                  <a:schemeClr val="bg1"/>
                </a:solidFill>
                <a:latin typeface="Calibri" pitchFamily="34" charset="0"/>
              </a:rPr>
              <a:t>Attitudes and behaviours – and the issues and concerns, expectations and perceptions which influence them – must be closely studied, ass-essed, monitored and addressed by project planners and implementers.  </a:t>
            </a:r>
            <a:endParaRPr lang="de-DE" sz="2400" b="1" dirty="0" smtClean="0">
              <a:solidFill>
                <a:schemeClr val="bg1"/>
              </a:solidFill>
              <a:latin typeface="Calibri" pitchFamily="34" charset="0"/>
            </a:endParaRPr>
          </a:p>
        </p:txBody>
      </p:sp>
      <p:pic>
        <p:nvPicPr>
          <p:cNvPr id="6" name="Picture 5" descr="U1591392-5.jpg"/>
          <p:cNvPicPr>
            <a:picLocks noChangeAspect="1"/>
          </p:cNvPicPr>
          <p:nvPr/>
        </p:nvPicPr>
        <p:blipFill>
          <a:blip r:embed="rId3" cstate="print"/>
          <a:stretch>
            <a:fillRect/>
          </a:stretch>
        </p:blipFill>
        <p:spPr>
          <a:xfrm>
            <a:off x="455613" y="1275206"/>
            <a:ext cx="2739249" cy="1848993"/>
          </a:xfrm>
          <a:prstGeom prst="rect">
            <a:avLst/>
          </a:prstGeom>
        </p:spPr>
      </p:pic>
      <p:pic>
        <p:nvPicPr>
          <p:cNvPr id="7" name="Picture 6" descr="riot6.jpg"/>
          <p:cNvPicPr>
            <a:picLocks noChangeAspect="1"/>
          </p:cNvPicPr>
          <p:nvPr/>
        </p:nvPicPr>
        <p:blipFill>
          <a:blip r:embed="rId4" cstate="print"/>
          <a:stretch>
            <a:fillRect/>
          </a:stretch>
        </p:blipFill>
        <p:spPr>
          <a:xfrm>
            <a:off x="787012" y="3429000"/>
            <a:ext cx="2076450" cy="265972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593387"/>
            <a:ext cx="8234363" cy="1605064"/>
          </a:xfrm>
        </p:spPr>
        <p:txBody>
          <a:bodyPr/>
          <a:lstStyle/>
          <a:p>
            <a:r>
              <a:rPr lang="en-US" sz="3200" dirty="0" smtClean="0"/>
              <a:t>Sociology and </a:t>
            </a:r>
            <a:br>
              <a:rPr lang="en-US" sz="3200" dirty="0" smtClean="0"/>
            </a:br>
            <a:r>
              <a:rPr lang="en-US" sz="3200" dirty="0" smtClean="0"/>
              <a:t>Project Stakeholder Management</a:t>
            </a:r>
            <a:endParaRPr lang="en-US" sz="3200" dirty="0"/>
          </a:p>
        </p:txBody>
      </p:sp>
      <p:pic>
        <p:nvPicPr>
          <p:cNvPr id="3" name="Picture 2" descr="The Team 1.gif"/>
          <p:cNvPicPr>
            <a:picLocks noChangeAspect="1"/>
          </p:cNvPicPr>
          <p:nvPr/>
        </p:nvPicPr>
        <p:blipFill>
          <a:blip r:embed="rId2" cstate="print"/>
          <a:stretch>
            <a:fillRect/>
          </a:stretch>
        </p:blipFill>
        <p:spPr>
          <a:xfrm>
            <a:off x="2192338" y="2410505"/>
            <a:ext cx="4762500" cy="334327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Management </a:t>
            </a:r>
            <a:br>
              <a:rPr lang="de-DE" sz="2400" dirty="0" smtClean="0"/>
            </a:br>
            <a:r>
              <a:rPr lang="de-DE" sz="2400" dirty="0" smtClean="0"/>
              <a:t>and Sociology</a:t>
            </a:r>
            <a:endParaRPr lang="en-US" sz="2400" dirty="0"/>
          </a:p>
        </p:txBody>
      </p:sp>
      <p:sp>
        <p:nvSpPr>
          <p:cNvPr id="9" name="Text Box 3"/>
          <p:cNvSpPr txBox="1">
            <a:spLocks noChangeArrowheads="1"/>
          </p:cNvSpPr>
          <p:nvPr/>
        </p:nvSpPr>
        <p:spPr bwMode="auto">
          <a:xfrm>
            <a:off x="3198812" y="1136079"/>
            <a:ext cx="5786568" cy="4337085"/>
          </a:xfrm>
          <a:prstGeom prst="rect">
            <a:avLst/>
          </a:prstGeom>
          <a:noFill/>
          <a:ln w="9525" algn="ctr">
            <a:noFill/>
            <a:miter lim="800000"/>
            <a:headEnd/>
            <a:tailEnd/>
          </a:ln>
          <a:effectLst/>
        </p:spPr>
        <p:txBody>
          <a:bodyPr wrap="square">
            <a:spAutoFit/>
          </a:bodyPr>
          <a:lstStyle/>
          <a:p>
            <a:pPr>
              <a:lnSpc>
                <a:spcPts val="2900"/>
              </a:lnSpc>
              <a:spcAft>
                <a:spcPts val="1200"/>
              </a:spcAft>
              <a:tabLst>
                <a:tab pos="4511675" algn="l"/>
              </a:tabLst>
            </a:pPr>
            <a:r>
              <a:rPr lang="de-DE" sz="2800" b="1" dirty="0" smtClean="0">
                <a:solidFill>
                  <a:schemeClr val="bg1"/>
                </a:solidFill>
                <a:latin typeface="Calibri" pitchFamily="34" charset="0"/>
              </a:rPr>
              <a:t>Sociology has a major bearing on projects. All projects are undertaken in a social context. </a:t>
            </a:r>
          </a:p>
          <a:p>
            <a:pPr>
              <a:lnSpc>
                <a:spcPts val="2900"/>
              </a:lnSpc>
              <a:spcAft>
                <a:spcPts val="1200"/>
              </a:spcAft>
              <a:tabLst>
                <a:tab pos="4511675" algn="l"/>
              </a:tabLst>
            </a:pPr>
            <a:r>
              <a:rPr lang="de-DE" sz="2800" b="1" dirty="0" smtClean="0">
                <a:solidFill>
                  <a:schemeClr val="bg1"/>
                </a:solidFill>
                <a:latin typeface="Calibri" pitchFamily="34" charset="0"/>
              </a:rPr>
              <a:t>For project planners and implemen-ters, Sociology gives insight into the nature of relationships between stakeholders, the factors which condi-tion these relationships and how relationships can be influenced by stakeholders for or against the pro-ject. </a:t>
            </a:r>
            <a:endParaRPr lang="de-DE" sz="2400" b="1" dirty="0" smtClean="0">
              <a:solidFill>
                <a:schemeClr val="bg1"/>
              </a:solidFill>
              <a:latin typeface="Calibri" pitchFamily="34" charset="0"/>
            </a:endParaRPr>
          </a:p>
        </p:txBody>
      </p:sp>
      <p:pic>
        <p:nvPicPr>
          <p:cNvPr id="8" name="Picture 7" descr="files.jpg"/>
          <p:cNvPicPr>
            <a:picLocks noChangeAspect="1"/>
          </p:cNvPicPr>
          <p:nvPr/>
        </p:nvPicPr>
        <p:blipFill>
          <a:blip r:embed="rId3" cstate="print"/>
          <a:stretch>
            <a:fillRect/>
          </a:stretch>
        </p:blipFill>
        <p:spPr>
          <a:xfrm>
            <a:off x="455613" y="1144587"/>
            <a:ext cx="2743200" cy="1846385"/>
          </a:xfrm>
          <a:prstGeom prst="rect">
            <a:avLst/>
          </a:prstGeom>
        </p:spPr>
      </p:pic>
      <p:pic>
        <p:nvPicPr>
          <p:cNvPr id="10" name="Picture 9" descr="73559760.jpg"/>
          <p:cNvPicPr>
            <a:picLocks noChangeAspect="1"/>
          </p:cNvPicPr>
          <p:nvPr/>
        </p:nvPicPr>
        <p:blipFill>
          <a:blip r:embed="rId4" cstate="print"/>
          <a:stretch>
            <a:fillRect/>
          </a:stretch>
        </p:blipFill>
        <p:spPr>
          <a:xfrm>
            <a:off x="455613" y="3162021"/>
            <a:ext cx="2743200" cy="1830712"/>
          </a:xfrm>
          <a:prstGeom prst="rect">
            <a:avLst/>
          </a:prstGeom>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9868</TotalTime>
  <Words>3962</Words>
  <Application>Microsoft Office PowerPoint</Application>
  <PresentationFormat>On-screen Show (4:3)</PresentationFormat>
  <Paragraphs>301</Paragraphs>
  <Slides>39</Slides>
  <Notes>22</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MyTemplate</vt:lpstr>
      <vt:lpstr>Slide 1</vt:lpstr>
      <vt:lpstr>Managing and Engaging Project Stakeholders (A Cross-Disciplinary Subject Perspective)</vt:lpstr>
      <vt:lpstr>Communications and  Project Stakeholder Management</vt:lpstr>
      <vt:lpstr>Role of Communication in Project Stakeholder Management and Engagement</vt:lpstr>
      <vt:lpstr>Role of Communication in Project Stakeholder Management and Engagement</vt:lpstr>
      <vt:lpstr>Culture and  Project Stakeholder Management</vt:lpstr>
      <vt:lpstr>Definition of “Culture”</vt:lpstr>
      <vt:lpstr>Geert Hofstede’s Landmark Study on Culture</vt:lpstr>
      <vt:lpstr>Managing and Engaging Project Stakeholders (Relevant Dimensions of Culture)</vt:lpstr>
      <vt:lpstr>Managing and Engaging Project Stakeholders (Cultural Influences: Information &amp; Communication)</vt:lpstr>
      <vt:lpstr>Managing and Engaging Project Stakeholders (Cultural Influences: Attitude &amp; Behavior)</vt:lpstr>
      <vt:lpstr>Managing and Engaging Project Stakeholders (Cultural Influences: Business &amp; Social Etiquette)</vt:lpstr>
      <vt:lpstr>Managing and Engaging Project Stakeholders (Cultural Influences: Ethics)</vt:lpstr>
      <vt:lpstr>Information Technology and  Project Stakeholder Management</vt:lpstr>
      <vt:lpstr>Information Technology and Project Stakeholder Management and Engagement</vt:lpstr>
      <vt:lpstr>Selected Application Areas of  Information Technology in Projects</vt:lpstr>
      <vt:lpstr>Information Technology and Project Stakeholder Management and Engagement</vt:lpstr>
      <vt:lpstr>International Relations and  Project Stakeholder Management</vt:lpstr>
      <vt:lpstr>Projects: The Link to International Relations</vt:lpstr>
      <vt:lpstr>The Law and  Project Stakeholder Management</vt:lpstr>
      <vt:lpstr>Managing and Engaging Project Stakeholders (Stakeholders and the Law)</vt:lpstr>
      <vt:lpstr>Managing and Engaging Project Stakeholders (Stakeholders and the Law: Contracts)</vt:lpstr>
      <vt:lpstr>Managing and Engaging Project Stakeholders (Stakeholders and the Law: Examples of Contracts)</vt:lpstr>
      <vt:lpstr>Managing and Engaging Project Stakeholders (Stakeholders and the Law: Human Resources)</vt:lpstr>
      <vt:lpstr>Project Stakeholder Management (Stakeholders and the Law: Corporate Sector)</vt:lpstr>
      <vt:lpstr>Managing and Engaging Project Stakeholders (Stakeholders and the Law: Environment)</vt:lpstr>
      <vt:lpstr>Project Stakeholder Management (Stakeholders and the Law: Information)</vt:lpstr>
      <vt:lpstr>Managing and Engaging Project Stakeholders (Stakeholders and the Law: Beyond National Borders)</vt:lpstr>
      <vt:lpstr>Slide 29</vt:lpstr>
      <vt:lpstr>Slide 30</vt:lpstr>
      <vt:lpstr>Politics, Public Policy and  Project Stakeholder Management</vt:lpstr>
      <vt:lpstr>Project Stakeholder Management, Politics and Public Policy</vt:lpstr>
      <vt:lpstr>Project Stakeholder Management, Politics and Public Policy</vt:lpstr>
      <vt:lpstr>Public Administration and  Project Stakeholder Management</vt:lpstr>
      <vt:lpstr>Project Stakeholder Management  and Public Administration</vt:lpstr>
      <vt:lpstr>Psychology and  Project Stakeholder Management</vt:lpstr>
      <vt:lpstr>Project Stakeholder Management  and Planning Science</vt:lpstr>
      <vt:lpstr>Sociology and  Project Stakeholder Management</vt:lpstr>
      <vt:lpstr>Project Stakeholder Management  and Sociology</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4071</cp:revision>
  <dcterms:created xsi:type="dcterms:W3CDTF">2005-03-14T10:32:02Z</dcterms:created>
  <dcterms:modified xsi:type="dcterms:W3CDTF">2013-01-03T07:56:02Z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