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28"/>
  </p:notesMasterIdLst>
  <p:handoutMasterIdLst>
    <p:handoutMasterId r:id="rId29"/>
  </p:handoutMasterIdLst>
  <p:sldIdLst>
    <p:sldId id="759" r:id="rId2"/>
    <p:sldId id="438" r:id="rId3"/>
    <p:sldId id="1018" r:id="rId4"/>
    <p:sldId id="1019" r:id="rId5"/>
    <p:sldId id="439" r:id="rId6"/>
    <p:sldId id="1016" r:id="rId7"/>
    <p:sldId id="1015" r:id="rId8"/>
    <p:sldId id="1007" r:id="rId9"/>
    <p:sldId id="1008" r:id="rId10"/>
    <p:sldId id="1009" r:id="rId11"/>
    <p:sldId id="441" r:id="rId12"/>
    <p:sldId id="1020" r:id="rId13"/>
    <p:sldId id="442" r:id="rId14"/>
    <p:sldId id="1011" r:id="rId15"/>
    <p:sldId id="729" r:id="rId16"/>
    <p:sldId id="730" r:id="rId17"/>
    <p:sldId id="447" r:id="rId18"/>
    <p:sldId id="1013" r:id="rId19"/>
    <p:sldId id="448" r:id="rId20"/>
    <p:sldId id="449" r:id="rId21"/>
    <p:sldId id="450" r:id="rId22"/>
    <p:sldId id="451" r:id="rId23"/>
    <p:sldId id="452" r:id="rId24"/>
    <p:sldId id="1014" r:id="rId25"/>
    <p:sldId id="454" r:id="rId26"/>
    <p:sldId id="871" r:id="rId27"/>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59A2A"/>
    <a:srgbClr val="FFFF99"/>
    <a:srgbClr val="FE0000"/>
    <a:srgbClr val="3BCCFF"/>
    <a:srgbClr val="FF5757"/>
    <a:srgbClr val="FF8205"/>
    <a:srgbClr val="BC2E9E"/>
    <a:srgbClr val="CC6600"/>
    <a:srgbClr val="760000"/>
    <a:srgbClr val="F8BEC4"/>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833" autoAdjust="0"/>
    <p:restoredTop sz="85176" autoAdjust="0"/>
  </p:normalViewPr>
  <p:slideViewPr>
    <p:cSldViewPr snapToGrid="0" showGuides="1">
      <p:cViewPr varScale="1">
        <p:scale>
          <a:sx n="55" d="100"/>
          <a:sy n="55" d="100"/>
        </p:scale>
        <p:origin x="-1752" y="-90"/>
      </p:cViewPr>
      <p:guideLst>
        <p:guide orient="horz" pos="3888"/>
        <p:guide orient="horz" pos="721"/>
        <p:guide orient="horz" pos="2160"/>
        <p:guide pos="287"/>
        <p:guide pos="2881"/>
        <p:guide pos="5187"/>
        <p:guide pos="5474"/>
        <p:guide pos="2015"/>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66" d="100"/>
        <a:sy n="66" d="100"/>
      </p:scale>
      <p:origin x="0" y="461"/>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8C8543-7528-459B-9268-164F68BD74A9}" type="slidenum">
              <a:rPr lang="de-DE"/>
              <a:pPr/>
              <a:t>2</a:t>
            </a:fld>
            <a:endParaRPr lang="de-DE"/>
          </a:p>
        </p:txBody>
      </p:sp>
      <p:sp>
        <p:nvSpPr>
          <p:cNvPr id="638978" name="Rectangle 2"/>
          <p:cNvSpPr>
            <a:spLocks noGrp="1" noRot="1" noChangeAspect="1" noChangeArrowheads="1" noTextEdit="1"/>
          </p:cNvSpPr>
          <p:nvPr>
            <p:ph type="sldImg"/>
          </p:nvPr>
        </p:nvSpPr>
        <p:spPr>
          <a:ln/>
        </p:spPr>
      </p:sp>
      <p:sp>
        <p:nvSpPr>
          <p:cNvPr id="638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Adequate or sufficient.</a:t>
            </a:r>
          </a:p>
          <a:p>
            <a:r>
              <a:rPr lang="en-US" smtClean="0"/>
              <a:t>Specific=Precise?</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3</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4</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353B6D-0689-45EC-94F7-ADEC064897B6}" type="slidenum">
              <a:rPr lang="de-DE"/>
              <a:pPr/>
              <a:t>5</a:t>
            </a:fld>
            <a:endParaRPr lang="de-DE"/>
          </a:p>
        </p:txBody>
      </p:sp>
      <p:sp>
        <p:nvSpPr>
          <p:cNvPr id="641026" name="Rectangle 2"/>
          <p:cNvSpPr>
            <a:spLocks noGrp="1" noRot="1" noChangeAspect="1" noChangeArrowheads="1" noTextEdit="1"/>
          </p:cNvSpPr>
          <p:nvPr>
            <p:ph type="sldImg"/>
          </p:nvPr>
        </p:nvSpPr>
        <p:spPr>
          <a:ln/>
        </p:spPr>
      </p:sp>
      <p:sp>
        <p:nvSpPr>
          <p:cNvPr id="641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353B6D-0689-45EC-94F7-ADEC064897B6}" type="slidenum">
              <a:rPr lang="de-DE"/>
              <a:pPr/>
              <a:t>6</a:t>
            </a:fld>
            <a:endParaRPr lang="de-DE"/>
          </a:p>
        </p:txBody>
      </p:sp>
      <p:sp>
        <p:nvSpPr>
          <p:cNvPr id="641026" name="Rectangle 2"/>
          <p:cNvSpPr>
            <a:spLocks noGrp="1" noRot="1" noChangeAspect="1" noChangeArrowheads="1" noTextEdit="1"/>
          </p:cNvSpPr>
          <p:nvPr>
            <p:ph type="sldImg"/>
          </p:nvPr>
        </p:nvSpPr>
        <p:spPr>
          <a:ln/>
        </p:spPr>
      </p:sp>
      <p:sp>
        <p:nvSpPr>
          <p:cNvPr id="641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353B6D-0689-45EC-94F7-ADEC064897B6}" type="slidenum">
              <a:rPr lang="de-DE"/>
              <a:pPr/>
              <a:t>7</a:t>
            </a:fld>
            <a:endParaRPr lang="de-DE"/>
          </a:p>
        </p:txBody>
      </p:sp>
      <p:sp>
        <p:nvSpPr>
          <p:cNvPr id="641026" name="Rectangle 2"/>
          <p:cNvSpPr>
            <a:spLocks noGrp="1" noRot="1" noChangeAspect="1" noChangeArrowheads="1" noTextEdit="1"/>
          </p:cNvSpPr>
          <p:nvPr>
            <p:ph type="sldImg"/>
          </p:nvPr>
        </p:nvSpPr>
        <p:spPr>
          <a:ln/>
        </p:spPr>
      </p:sp>
      <p:sp>
        <p:nvSpPr>
          <p:cNvPr id="641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353B6D-0689-45EC-94F7-ADEC064897B6}" type="slidenum">
              <a:rPr lang="de-DE"/>
              <a:pPr/>
              <a:t>8</a:t>
            </a:fld>
            <a:endParaRPr lang="de-DE"/>
          </a:p>
        </p:txBody>
      </p:sp>
      <p:sp>
        <p:nvSpPr>
          <p:cNvPr id="641026" name="Rectangle 2"/>
          <p:cNvSpPr>
            <a:spLocks noGrp="1" noRot="1" noChangeAspect="1" noChangeArrowheads="1" noTextEdit="1"/>
          </p:cNvSpPr>
          <p:nvPr>
            <p:ph type="sldImg"/>
          </p:nvPr>
        </p:nvSpPr>
        <p:spPr>
          <a:ln/>
        </p:spPr>
      </p:sp>
      <p:sp>
        <p:nvSpPr>
          <p:cNvPr id="641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D6CC52-5C32-415B-AED1-DEAE69A29F0B}" type="slidenum">
              <a:rPr lang="de-DE"/>
              <a:pPr/>
              <a:t>11</a:t>
            </a:fld>
            <a:endParaRPr lang="de-DE"/>
          </a:p>
        </p:txBody>
      </p:sp>
      <p:sp>
        <p:nvSpPr>
          <p:cNvPr id="645122" name="Rectangle 2"/>
          <p:cNvSpPr>
            <a:spLocks noGrp="1" noRot="1" noChangeAspect="1" noChangeArrowheads="1" noTextEdit="1"/>
          </p:cNvSpPr>
          <p:nvPr>
            <p:ph type="sldImg"/>
          </p:nvPr>
        </p:nvSpPr>
        <p:spPr>
          <a:ln/>
        </p:spPr>
      </p:sp>
      <p:sp>
        <p:nvSpPr>
          <p:cNvPr id="645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12</a:t>
            </a:fld>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CB2FA4-B8FE-49D4-8A2C-15F3972EB909}" type="slidenum">
              <a:rPr lang="de-DE"/>
              <a:pPr/>
              <a:t>13</a:t>
            </a:fld>
            <a:endParaRPr lang="de-DE"/>
          </a:p>
        </p:txBody>
      </p:sp>
      <p:sp>
        <p:nvSpPr>
          <p:cNvPr id="647170" name="Rectangle 2"/>
          <p:cNvSpPr>
            <a:spLocks noGrp="1" noRot="1" noChangeAspect="1" noChangeArrowheads="1" noTextEdit="1"/>
          </p:cNvSpPr>
          <p:nvPr>
            <p:ph type="sldImg"/>
          </p:nvPr>
        </p:nvSpPr>
        <p:spPr>
          <a:ln/>
        </p:spPr>
      </p:sp>
      <p:sp>
        <p:nvSpPr>
          <p:cNvPr id="647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D65688-693D-4B30-898B-121792426172}" type="slidenum">
              <a:rPr lang="de-DE"/>
              <a:pPr/>
              <a:t>15</a:t>
            </a:fld>
            <a:endParaRPr lang="de-DE"/>
          </a:p>
        </p:txBody>
      </p:sp>
      <p:sp>
        <p:nvSpPr>
          <p:cNvPr id="651266" name="Rectangle 2"/>
          <p:cNvSpPr>
            <a:spLocks noGrp="1" noRot="1" noChangeAspect="1" noChangeArrowheads="1" noTextEdit="1"/>
          </p:cNvSpPr>
          <p:nvPr>
            <p:ph type="sldImg"/>
          </p:nvPr>
        </p:nvSpPr>
        <p:spPr>
          <a:ln/>
        </p:spPr>
      </p:sp>
      <p:sp>
        <p:nvSpPr>
          <p:cNvPr id="651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D65688-693D-4B30-898B-121792426172}" type="slidenum">
              <a:rPr lang="de-DE"/>
              <a:pPr/>
              <a:t>16</a:t>
            </a:fld>
            <a:endParaRPr lang="de-DE"/>
          </a:p>
        </p:txBody>
      </p:sp>
      <p:sp>
        <p:nvSpPr>
          <p:cNvPr id="651266" name="Rectangle 2"/>
          <p:cNvSpPr>
            <a:spLocks noGrp="1" noRot="1" noChangeAspect="1" noChangeArrowheads="1" noTextEdit="1"/>
          </p:cNvSpPr>
          <p:nvPr>
            <p:ph type="sldImg"/>
          </p:nvPr>
        </p:nvSpPr>
        <p:spPr>
          <a:ln/>
        </p:spPr>
      </p:sp>
      <p:sp>
        <p:nvSpPr>
          <p:cNvPr id="651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68C6F9-DF9B-44A4-A0F4-B5B298880095}" type="slidenum">
              <a:rPr lang="de-DE"/>
              <a:pPr/>
              <a:t>17</a:t>
            </a:fld>
            <a:endParaRPr lang="de-DE"/>
          </a:p>
        </p:txBody>
      </p:sp>
      <p:sp>
        <p:nvSpPr>
          <p:cNvPr id="657410" name="Rectangle 2"/>
          <p:cNvSpPr>
            <a:spLocks noGrp="1" noRot="1" noChangeAspect="1" noChangeArrowheads="1" noTextEdit="1"/>
          </p:cNvSpPr>
          <p:nvPr>
            <p:ph type="sldImg"/>
          </p:nvPr>
        </p:nvSpPr>
        <p:spPr>
          <a:ln/>
        </p:spPr>
      </p:sp>
      <p:sp>
        <p:nvSpPr>
          <p:cNvPr id="657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7082D0-4903-4E1D-8480-6890C70D163D}" type="slidenum">
              <a:rPr lang="de-DE"/>
              <a:pPr/>
              <a:t>19</a:t>
            </a:fld>
            <a:endParaRPr lang="de-DE"/>
          </a:p>
        </p:txBody>
      </p:sp>
      <p:sp>
        <p:nvSpPr>
          <p:cNvPr id="659458" name="Rectangle 2"/>
          <p:cNvSpPr>
            <a:spLocks noGrp="1" noRot="1" noChangeAspect="1" noChangeArrowheads="1" noTextEdit="1"/>
          </p:cNvSpPr>
          <p:nvPr>
            <p:ph type="sldImg"/>
          </p:nvPr>
        </p:nvSpPr>
        <p:spPr>
          <a:ln/>
        </p:spPr>
      </p:sp>
      <p:sp>
        <p:nvSpPr>
          <p:cNvPr id="659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73FAEE-6F52-421B-B917-D74A43EB8CAF}" type="slidenum">
              <a:rPr lang="de-DE"/>
              <a:pPr/>
              <a:t>20</a:t>
            </a:fld>
            <a:endParaRPr lang="de-DE"/>
          </a:p>
        </p:txBody>
      </p:sp>
      <p:sp>
        <p:nvSpPr>
          <p:cNvPr id="661506" name="Rectangle 2"/>
          <p:cNvSpPr>
            <a:spLocks noGrp="1" noRot="1" noChangeAspect="1" noChangeArrowheads="1" noTextEdit="1"/>
          </p:cNvSpPr>
          <p:nvPr>
            <p:ph type="sldImg"/>
          </p:nvPr>
        </p:nvSpPr>
        <p:spPr>
          <a:ln/>
        </p:spPr>
      </p:sp>
      <p:sp>
        <p:nvSpPr>
          <p:cNvPr id="66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1C2EBF-7838-4DE1-B303-23D8A6686CAB}" type="slidenum">
              <a:rPr lang="de-DE"/>
              <a:pPr/>
              <a:t>21</a:t>
            </a:fld>
            <a:endParaRPr lang="de-DE"/>
          </a:p>
        </p:txBody>
      </p:sp>
      <p:sp>
        <p:nvSpPr>
          <p:cNvPr id="663554" name="Rectangle 2"/>
          <p:cNvSpPr>
            <a:spLocks noGrp="1" noRot="1" noChangeAspect="1" noChangeArrowheads="1" noTextEdit="1"/>
          </p:cNvSpPr>
          <p:nvPr>
            <p:ph type="sldImg"/>
          </p:nvPr>
        </p:nvSpPr>
        <p:spPr>
          <a:ln/>
        </p:spPr>
      </p:sp>
      <p:sp>
        <p:nvSpPr>
          <p:cNvPr id="663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F8B583-7B73-4DB6-BEB9-A99224FF0F81}" type="slidenum">
              <a:rPr lang="de-DE"/>
              <a:pPr/>
              <a:t>22</a:t>
            </a:fld>
            <a:endParaRPr lang="de-DE"/>
          </a:p>
        </p:txBody>
      </p:sp>
      <p:sp>
        <p:nvSpPr>
          <p:cNvPr id="665602" name="Rectangle 2"/>
          <p:cNvSpPr>
            <a:spLocks noGrp="1" noRot="1" noChangeAspect="1" noChangeArrowheads="1" noTextEdit="1"/>
          </p:cNvSpPr>
          <p:nvPr>
            <p:ph type="sldImg"/>
          </p:nvPr>
        </p:nvSpPr>
        <p:spPr>
          <a:ln/>
        </p:spPr>
      </p:sp>
      <p:sp>
        <p:nvSpPr>
          <p:cNvPr id="665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EE8D37-16A8-42E6-97B1-6D663796D1C8}" type="slidenum">
              <a:rPr lang="de-DE"/>
              <a:pPr/>
              <a:t>23</a:t>
            </a:fld>
            <a:endParaRPr lang="de-DE"/>
          </a:p>
        </p:txBody>
      </p:sp>
      <p:sp>
        <p:nvSpPr>
          <p:cNvPr id="667650" name="Rectangle 2"/>
          <p:cNvSpPr>
            <a:spLocks noGrp="1" noRot="1" noChangeAspect="1" noChangeArrowheads="1" noTextEdit="1"/>
          </p:cNvSpPr>
          <p:nvPr>
            <p:ph type="sldImg"/>
          </p:nvPr>
        </p:nvSpPr>
        <p:spPr>
          <a:ln/>
        </p:spPr>
      </p:sp>
      <p:sp>
        <p:nvSpPr>
          <p:cNvPr id="667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98B439-C436-4F7F-B79E-AE0339270A00}" type="slidenum">
              <a:rPr lang="de-DE"/>
              <a:pPr/>
              <a:t>25</a:t>
            </a:fld>
            <a:endParaRPr lang="de-DE"/>
          </a:p>
        </p:txBody>
      </p:sp>
      <p:sp>
        <p:nvSpPr>
          <p:cNvPr id="671746" name="Rectangle 2"/>
          <p:cNvSpPr>
            <a:spLocks noGrp="1" noRot="1" noChangeAspect="1" noChangeArrowheads="1" noTextEdit="1"/>
          </p:cNvSpPr>
          <p:nvPr>
            <p:ph type="sldImg"/>
          </p:nvPr>
        </p:nvSpPr>
        <p:spPr>
          <a:ln/>
        </p:spPr>
      </p:sp>
      <p:sp>
        <p:nvSpPr>
          <p:cNvPr id="671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98B439-C436-4F7F-B79E-AE0339270A00}" type="slidenum">
              <a:rPr lang="de-DE"/>
              <a:pPr/>
              <a:t>26</a:t>
            </a:fld>
            <a:endParaRPr lang="de-DE"/>
          </a:p>
        </p:txBody>
      </p:sp>
      <p:sp>
        <p:nvSpPr>
          <p:cNvPr id="671746" name="Rectangle 2"/>
          <p:cNvSpPr>
            <a:spLocks noGrp="1" noRot="1" noChangeAspect="1" noChangeArrowheads="1" noTextEdit="1"/>
          </p:cNvSpPr>
          <p:nvPr>
            <p:ph type="sldImg"/>
          </p:nvPr>
        </p:nvSpPr>
        <p:spPr>
          <a:ln/>
        </p:spPr>
      </p:sp>
      <p:sp>
        <p:nvSpPr>
          <p:cNvPr id="67174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5"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80" r:id="rId12"/>
    <p:sldLayoutId id="2147483681" r:id="rId13"/>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gif"/></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1.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hyperlink" Target="http://erdc.usace.army.mil/pls/erdcpub/!www_fact_sheet.capability_page?ps_capability_numb=2779085&amp;tmp_Main_Topic=&amp;page=EXPERTISE&amp;page=TEAM" TargetMode="Externa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56445" y="4826768"/>
            <a:ext cx="7018113" cy="1200329"/>
          </a:xfrm>
          <a:prstGeom prst="rect">
            <a:avLst/>
          </a:prstGeom>
          <a:noFill/>
        </p:spPr>
        <p:txBody>
          <a:bodyPr wrap="square" rtlCol="0">
            <a:spAutoFit/>
          </a:bodyPr>
          <a:lstStyle/>
          <a:p>
            <a:pPr algn="ctr"/>
            <a:endParaRPr lang="en-US" sz="2400" b="1" dirty="0" smtClean="0">
              <a:solidFill>
                <a:srgbClr val="FFC000"/>
              </a:solidFill>
              <a:latin typeface="Calibri" pitchFamily="34" charset="0"/>
            </a:endParaRPr>
          </a:p>
          <a:p>
            <a:pPr algn="ctr"/>
            <a:r>
              <a:rPr lang="en-US" sz="2400" b="1" dirty="0" smtClean="0">
                <a:solidFill>
                  <a:srgbClr val="FFC000"/>
                </a:solidFill>
                <a:latin typeface="Calibri" pitchFamily="34" charset="0"/>
              </a:rPr>
              <a:t>LECTURE 32: </a:t>
            </a:r>
          </a:p>
          <a:p>
            <a:pPr algn="ctr"/>
            <a:r>
              <a:rPr lang="en-US" sz="2400" b="1" dirty="0" smtClean="0">
                <a:solidFill>
                  <a:srgbClr val="FFC000"/>
                </a:solidFill>
                <a:latin typeface="Calibri" pitchFamily="34" charset="0"/>
              </a:rPr>
              <a:t>PROJECT MANAGEMENT INFORMATION SYSTEMS</a:t>
            </a:r>
            <a:endParaRPr lang="en-US" sz="2400" b="1" dirty="0">
              <a:solidFill>
                <a:srgbClr val="FFC000"/>
              </a:solidFill>
              <a:latin typeface="Calibri" pitchFamily="34" charset="0"/>
            </a:endParaRPr>
          </a:p>
        </p:txBody>
      </p:sp>
      <p:sp>
        <p:nvSpPr>
          <p:cNvPr id="5" name="Rectangle 4"/>
          <p:cNvSpPr/>
          <p:nvPr/>
        </p:nvSpPr>
        <p:spPr>
          <a:xfrm>
            <a:off x="1538961" y="482868"/>
            <a:ext cx="6047488" cy="1446550"/>
          </a:xfrm>
          <a:prstGeom prst="rect">
            <a:avLst/>
          </a:prstGeom>
          <a:noFill/>
        </p:spPr>
        <p:txBody>
          <a:bodyPr wrap="non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MASTER OF SCIENCE IN</a:t>
            </a:r>
          </a:p>
          <a:p>
            <a:pPr algn="ctr"/>
            <a:r>
              <a:rPr lang="en-US" sz="4400" b="1"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PROJECT MANAGEMENT</a:t>
            </a:r>
            <a:endParaRPr lang="en-US" sz="4400" b="1" cap="none" spc="50" dirty="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endParaRPr>
          </a:p>
        </p:txBody>
      </p:sp>
      <p:sp>
        <p:nvSpPr>
          <p:cNvPr id="6" name="Rectangle 5"/>
          <p:cNvSpPr/>
          <p:nvPr/>
        </p:nvSpPr>
        <p:spPr>
          <a:xfrm>
            <a:off x="455613" y="2516533"/>
            <a:ext cx="8234362" cy="2411429"/>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Rectangle 2"/>
          <p:cNvSpPr>
            <a:spLocks noGrp="1" noChangeArrowheads="1"/>
          </p:cNvSpPr>
          <p:nvPr>
            <p:ph type="title"/>
          </p:nvPr>
        </p:nvSpPr>
        <p:spPr>
          <a:xfrm>
            <a:off x="444500" y="688369"/>
            <a:ext cx="8229600" cy="1499979"/>
          </a:xfrm>
        </p:spPr>
        <p:txBody>
          <a:bodyPr/>
          <a:lstStyle/>
          <a:p>
            <a:r>
              <a:rPr lang="de-DE" sz="3200" dirty="0"/>
              <a:t>The Computerized Project Management Information </a:t>
            </a:r>
            <a:r>
              <a:rPr lang="de-DE" sz="3200" dirty="0" smtClean="0"/>
              <a:t>System: PMIS</a:t>
            </a:r>
            <a:endParaRPr lang="de-DE" sz="3200" dirty="0"/>
          </a:p>
        </p:txBody>
      </p:sp>
      <p:pic>
        <p:nvPicPr>
          <p:cNvPr id="637955" name="Picture 3" descr="forum"/>
          <p:cNvPicPr>
            <a:picLocks noGrp="1" noChangeAspect="1" noChangeArrowheads="1"/>
          </p:cNvPicPr>
          <p:nvPr>
            <p:ph idx="1"/>
          </p:nvPr>
        </p:nvPicPr>
        <p:blipFill>
          <a:blip r:embed="rId3" cstate="print"/>
          <a:stretch>
            <a:fillRect/>
          </a:stretch>
        </p:blipFill>
        <p:spPr>
          <a:xfrm>
            <a:off x="2924405" y="2685445"/>
            <a:ext cx="3295191" cy="2911285"/>
          </a:xfrm>
          <a:noFill/>
          <a:ln/>
        </p:spPr>
      </p:pic>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0"/>
            <a:ext cx="8229600" cy="1143000"/>
          </a:xfrm>
        </p:spPr>
        <p:txBody>
          <a:bodyPr/>
          <a:lstStyle/>
          <a:p>
            <a:r>
              <a:rPr lang="en-US" sz="2400" dirty="0" smtClean="0"/>
              <a:t>Project Information: Quality Parameters</a:t>
            </a:r>
            <a:endParaRPr lang="en-US" sz="2400" dirty="0"/>
          </a:p>
        </p:txBody>
      </p:sp>
      <p:sp>
        <p:nvSpPr>
          <p:cNvPr id="6" name="Rounded Rectangle 5"/>
          <p:cNvSpPr/>
          <p:nvPr/>
        </p:nvSpPr>
        <p:spPr>
          <a:xfrm>
            <a:off x="455613" y="1140029"/>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Accurate</a:t>
            </a:r>
            <a:endParaRPr lang="en-US" sz="2600" b="1" dirty="0">
              <a:solidFill>
                <a:schemeClr val="bg1"/>
              </a:solidFill>
              <a:latin typeface="Calibri" pitchFamily="34" charset="0"/>
            </a:endParaRPr>
          </a:p>
        </p:txBody>
      </p:sp>
      <p:sp>
        <p:nvSpPr>
          <p:cNvPr id="7" name="Rounded Rectangle 6"/>
          <p:cNvSpPr/>
          <p:nvPr/>
        </p:nvSpPr>
        <p:spPr>
          <a:xfrm>
            <a:off x="455613" y="2217496"/>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Adequate</a:t>
            </a:r>
            <a:endParaRPr lang="en-US" sz="2600" b="1" dirty="0">
              <a:solidFill>
                <a:schemeClr val="bg1"/>
              </a:solidFill>
              <a:latin typeface="Calibri" pitchFamily="34" charset="0"/>
            </a:endParaRPr>
          </a:p>
        </p:txBody>
      </p:sp>
      <p:sp>
        <p:nvSpPr>
          <p:cNvPr id="8" name="Rounded Rectangle 7"/>
          <p:cNvSpPr/>
          <p:nvPr/>
        </p:nvSpPr>
        <p:spPr>
          <a:xfrm>
            <a:off x="455613" y="3294963"/>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Relevant</a:t>
            </a:r>
            <a:endParaRPr lang="en-US" sz="2600" b="1" dirty="0">
              <a:solidFill>
                <a:schemeClr val="bg1"/>
              </a:solidFill>
              <a:latin typeface="Calibri" pitchFamily="34" charset="0"/>
            </a:endParaRPr>
          </a:p>
        </p:txBody>
      </p:sp>
      <p:sp>
        <p:nvSpPr>
          <p:cNvPr id="9" name="Rounded Rectangle 8"/>
          <p:cNvSpPr/>
          <p:nvPr/>
        </p:nvSpPr>
        <p:spPr>
          <a:xfrm>
            <a:off x="455613" y="4372430"/>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Current</a:t>
            </a:r>
            <a:endParaRPr lang="en-US" sz="2600" b="1" dirty="0">
              <a:solidFill>
                <a:schemeClr val="bg1"/>
              </a:solidFill>
              <a:latin typeface="Calibri" pitchFamily="34" charset="0"/>
            </a:endParaRPr>
          </a:p>
        </p:txBody>
      </p:sp>
      <p:sp>
        <p:nvSpPr>
          <p:cNvPr id="10" name="Rounded Rectangle 9"/>
          <p:cNvSpPr/>
          <p:nvPr/>
        </p:nvSpPr>
        <p:spPr>
          <a:xfrm>
            <a:off x="455613" y="5449897"/>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Specific</a:t>
            </a:r>
            <a:endParaRPr lang="en-US" sz="2600" b="1" dirty="0">
              <a:solidFill>
                <a:schemeClr val="bg1"/>
              </a:solidFill>
              <a:latin typeface="Calibri" pitchFamily="34" charset="0"/>
            </a:endParaRPr>
          </a:p>
        </p:txBody>
      </p:sp>
      <p:sp>
        <p:nvSpPr>
          <p:cNvPr id="11" name="Rounded Rectangle 10"/>
          <p:cNvSpPr/>
          <p:nvPr/>
        </p:nvSpPr>
        <p:spPr>
          <a:xfrm>
            <a:off x="6037140" y="1139405"/>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Reliable</a:t>
            </a:r>
            <a:endParaRPr lang="en-US" sz="2600" b="1" dirty="0">
              <a:solidFill>
                <a:schemeClr val="bg1"/>
              </a:solidFill>
              <a:latin typeface="Calibri" pitchFamily="34" charset="0"/>
            </a:endParaRPr>
          </a:p>
        </p:txBody>
      </p:sp>
      <p:sp>
        <p:nvSpPr>
          <p:cNvPr id="12" name="Rounded Rectangle 11"/>
          <p:cNvSpPr/>
          <p:nvPr/>
        </p:nvSpPr>
        <p:spPr>
          <a:xfrm>
            <a:off x="6037140" y="2217028"/>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Actionable</a:t>
            </a:r>
            <a:endParaRPr lang="en-US" sz="2600" b="1" dirty="0">
              <a:solidFill>
                <a:schemeClr val="bg1"/>
              </a:solidFill>
              <a:latin typeface="Calibri" pitchFamily="34" charset="0"/>
            </a:endParaRPr>
          </a:p>
        </p:txBody>
      </p:sp>
      <p:sp>
        <p:nvSpPr>
          <p:cNvPr id="13" name="Rounded Rectangle 12"/>
          <p:cNvSpPr/>
          <p:nvPr/>
        </p:nvSpPr>
        <p:spPr>
          <a:xfrm>
            <a:off x="6037140" y="3294651"/>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Proactive</a:t>
            </a:r>
            <a:endParaRPr lang="en-US" sz="2600" b="1" dirty="0">
              <a:solidFill>
                <a:schemeClr val="bg1"/>
              </a:solidFill>
              <a:latin typeface="Calibri" pitchFamily="34" charset="0"/>
            </a:endParaRPr>
          </a:p>
        </p:txBody>
      </p:sp>
      <p:sp>
        <p:nvSpPr>
          <p:cNvPr id="14" name="Rounded Rectangle 13"/>
          <p:cNvSpPr/>
          <p:nvPr/>
        </p:nvSpPr>
        <p:spPr>
          <a:xfrm>
            <a:off x="6037140" y="4372274"/>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Verifiable </a:t>
            </a:r>
            <a:endParaRPr lang="en-US" sz="2600" b="1" dirty="0">
              <a:solidFill>
                <a:schemeClr val="bg1"/>
              </a:solidFill>
              <a:latin typeface="Calibri" pitchFamily="34" charset="0"/>
            </a:endParaRPr>
          </a:p>
        </p:txBody>
      </p:sp>
      <p:sp>
        <p:nvSpPr>
          <p:cNvPr id="15" name="Rounded Rectangle 14"/>
          <p:cNvSpPr/>
          <p:nvPr/>
        </p:nvSpPr>
        <p:spPr>
          <a:xfrm>
            <a:off x="6037140" y="5449897"/>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Source Integrity</a:t>
            </a:r>
            <a:endParaRPr lang="en-US" sz="2600" b="1" dirty="0">
              <a:solidFill>
                <a:schemeClr val="bg1"/>
              </a:solidFill>
              <a:latin typeface="Calibri" pitchFamily="34" charset="0"/>
            </a:endParaRPr>
          </a:p>
        </p:txBody>
      </p:sp>
      <p:pic>
        <p:nvPicPr>
          <p:cNvPr id="16" name="Picture 15" descr="GoldPot.gif"/>
          <p:cNvPicPr>
            <a:picLocks noChangeAspect="1"/>
          </p:cNvPicPr>
          <p:nvPr/>
        </p:nvPicPr>
        <p:blipFill>
          <a:blip r:embed="rId3" cstate="print">
            <a:clrChange>
              <a:clrFrom>
                <a:srgbClr val="FFFFFF"/>
              </a:clrFrom>
              <a:clrTo>
                <a:srgbClr val="FFFFFF">
                  <a:alpha val="0"/>
                </a:srgbClr>
              </a:clrTo>
            </a:clrChange>
          </a:blip>
          <a:stretch>
            <a:fillRect/>
          </a:stretch>
        </p:blipFill>
        <p:spPr>
          <a:xfrm>
            <a:off x="3402777" y="1706631"/>
            <a:ext cx="2516760" cy="3484411"/>
          </a:xfrm>
          <a:prstGeom prst="rect">
            <a:avLst/>
          </a:prstGeom>
        </p:spPr>
      </p:pic>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0"/>
            <a:ext cx="8229600" cy="1143000"/>
          </a:xfrm>
        </p:spPr>
        <p:txBody>
          <a:bodyPr/>
          <a:lstStyle/>
          <a:p>
            <a:r>
              <a:rPr lang="en-US" sz="2400" dirty="0" smtClean="0"/>
              <a:t>Project Information: Quality Parameters</a:t>
            </a:r>
            <a:endParaRPr lang="en-US" sz="2400" dirty="0"/>
          </a:p>
        </p:txBody>
      </p:sp>
      <p:sp>
        <p:nvSpPr>
          <p:cNvPr id="6" name="Rounded Rectangle 5"/>
          <p:cNvSpPr/>
          <p:nvPr/>
        </p:nvSpPr>
        <p:spPr>
          <a:xfrm>
            <a:off x="455613" y="1140029"/>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Comprehensible</a:t>
            </a:r>
            <a:endParaRPr lang="en-US" sz="2600" b="1" dirty="0">
              <a:solidFill>
                <a:schemeClr val="bg1"/>
              </a:solidFill>
              <a:latin typeface="Calibri" pitchFamily="34" charset="0"/>
            </a:endParaRPr>
          </a:p>
        </p:txBody>
      </p:sp>
      <p:sp>
        <p:nvSpPr>
          <p:cNvPr id="7" name="Rounded Rectangle 6"/>
          <p:cNvSpPr/>
          <p:nvPr/>
        </p:nvSpPr>
        <p:spPr>
          <a:xfrm>
            <a:off x="455613" y="2217496"/>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Affordable</a:t>
            </a:r>
            <a:endParaRPr lang="en-US" sz="2600" b="1" dirty="0">
              <a:solidFill>
                <a:schemeClr val="bg1"/>
              </a:solidFill>
              <a:latin typeface="Calibri" pitchFamily="34" charset="0"/>
            </a:endParaRPr>
          </a:p>
        </p:txBody>
      </p:sp>
      <p:sp>
        <p:nvSpPr>
          <p:cNvPr id="8" name="Rounded Rectangle 7"/>
          <p:cNvSpPr/>
          <p:nvPr/>
        </p:nvSpPr>
        <p:spPr>
          <a:xfrm>
            <a:off x="455613" y="3294963"/>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Usable</a:t>
            </a:r>
            <a:endParaRPr lang="en-US" sz="2600" b="1" dirty="0">
              <a:solidFill>
                <a:schemeClr val="bg1"/>
              </a:solidFill>
              <a:latin typeface="Calibri" pitchFamily="34" charset="0"/>
            </a:endParaRPr>
          </a:p>
        </p:txBody>
      </p:sp>
      <p:sp>
        <p:nvSpPr>
          <p:cNvPr id="9" name="Rounded Rectangle 8"/>
          <p:cNvSpPr/>
          <p:nvPr/>
        </p:nvSpPr>
        <p:spPr>
          <a:xfrm>
            <a:off x="455613" y="4372430"/>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err="1" smtClean="0">
                <a:solidFill>
                  <a:schemeClr val="bg1"/>
                </a:solidFill>
                <a:latin typeface="Calibri" pitchFamily="34" charset="0"/>
              </a:rPr>
              <a:t>Integratable</a:t>
            </a:r>
            <a:endParaRPr lang="en-US" sz="2600" b="1" dirty="0">
              <a:solidFill>
                <a:schemeClr val="bg1"/>
              </a:solidFill>
              <a:latin typeface="Calibri" pitchFamily="34" charset="0"/>
            </a:endParaRPr>
          </a:p>
        </p:txBody>
      </p:sp>
      <p:sp>
        <p:nvSpPr>
          <p:cNvPr id="11" name="Rounded Rectangle 10"/>
          <p:cNvSpPr/>
          <p:nvPr/>
        </p:nvSpPr>
        <p:spPr>
          <a:xfrm>
            <a:off x="6037140" y="1139405"/>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Documentable</a:t>
            </a:r>
            <a:endParaRPr lang="en-US" sz="2600" b="1" dirty="0">
              <a:solidFill>
                <a:schemeClr val="bg1"/>
              </a:solidFill>
              <a:latin typeface="Calibri" pitchFamily="34" charset="0"/>
            </a:endParaRPr>
          </a:p>
        </p:txBody>
      </p:sp>
      <p:sp>
        <p:nvSpPr>
          <p:cNvPr id="12" name="Rounded Rectangle 11"/>
          <p:cNvSpPr/>
          <p:nvPr/>
        </p:nvSpPr>
        <p:spPr>
          <a:xfrm>
            <a:off x="6037140" y="2217028"/>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Transferrable</a:t>
            </a:r>
            <a:endParaRPr lang="en-US" sz="2600" b="1" dirty="0">
              <a:solidFill>
                <a:schemeClr val="bg1"/>
              </a:solidFill>
              <a:latin typeface="Calibri" pitchFamily="34" charset="0"/>
            </a:endParaRPr>
          </a:p>
        </p:txBody>
      </p:sp>
      <p:sp>
        <p:nvSpPr>
          <p:cNvPr id="13" name="Rounded Rectangle 12"/>
          <p:cNvSpPr/>
          <p:nvPr/>
        </p:nvSpPr>
        <p:spPr>
          <a:xfrm>
            <a:off x="6037140" y="3294651"/>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Legal</a:t>
            </a:r>
            <a:endParaRPr lang="en-US" sz="2600" b="1" dirty="0">
              <a:solidFill>
                <a:schemeClr val="bg1"/>
              </a:solidFill>
              <a:latin typeface="Calibri" pitchFamily="34" charset="0"/>
            </a:endParaRPr>
          </a:p>
        </p:txBody>
      </p:sp>
      <p:sp>
        <p:nvSpPr>
          <p:cNvPr id="14" name="Rounded Rectangle 13"/>
          <p:cNvSpPr/>
          <p:nvPr/>
        </p:nvSpPr>
        <p:spPr>
          <a:xfrm>
            <a:off x="6037140" y="4372274"/>
            <a:ext cx="2652835" cy="722303"/>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Duration</a:t>
            </a:r>
            <a:endParaRPr lang="en-US" sz="2600" b="1" dirty="0">
              <a:solidFill>
                <a:schemeClr val="bg1"/>
              </a:solidFill>
              <a:latin typeface="Calibri" pitchFamily="34" charset="0"/>
            </a:endParaRPr>
          </a:p>
        </p:txBody>
      </p:sp>
      <p:pic>
        <p:nvPicPr>
          <p:cNvPr id="16" name="Picture 15" descr="GoldPot.gif"/>
          <p:cNvPicPr>
            <a:picLocks noChangeAspect="1"/>
          </p:cNvPicPr>
          <p:nvPr/>
        </p:nvPicPr>
        <p:blipFill>
          <a:blip r:embed="rId3" cstate="print">
            <a:clrChange>
              <a:clrFrom>
                <a:srgbClr val="FFFFFF"/>
              </a:clrFrom>
              <a:clrTo>
                <a:srgbClr val="FFFFFF">
                  <a:alpha val="0"/>
                </a:srgbClr>
              </a:clrTo>
            </a:clrChange>
          </a:blip>
          <a:stretch>
            <a:fillRect/>
          </a:stretch>
        </p:blipFill>
        <p:spPr>
          <a:xfrm>
            <a:off x="3402777" y="1706631"/>
            <a:ext cx="2516760" cy="3484411"/>
          </a:xfrm>
          <a:prstGeom prst="rect">
            <a:avLst/>
          </a:prstGeom>
        </p:spPr>
      </p:pic>
    </p:spTree>
  </p:cSld>
  <p:clrMapOvr>
    <a:masterClrMapping/>
  </p:clrMapOvr>
  <p:transition spd="slow">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p:cNvSpPr>
            <a:spLocks noGrp="1" noChangeArrowheads="1"/>
          </p:cNvSpPr>
          <p:nvPr>
            <p:ph type="title"/>
          </p:nvPr>
        </p:nvSpPr>
        <p:spPr>
          <a:xfrm>
            <a:off x="444500" y="0"/>
            <a:ext cx="8229600" cy="1143000"/>
          </a:xfrm>
        </p:spPr>
        <p:txBody>
          <a:bodyPr/>
          <a:lstStyle/>
          <a:p>
            <a:r>
              <a:rPr lang="de-DE" sz="2400" dirty="0"/>
              <a:t>A Computerized Project Management Information System for Stakeholders</a:t>
            </a:r>
          </a:p>
        </p:txBody>
      </p:sp>
      <p:sp>
        <p:nvSpPr>
          <p:cNvPr id="640003" name="Text Box 3"/>
          <p:cNvSpPr txBox="1">
            <a:spLocks noChangeArrowheads="1"/>
          </p:cNvSpPr>
          <p:nvPr/>
        </p:nvSpPr>
        <p:spPr bwMode="auto">
          <a:xfrm>
            <a:off x="3198812" y="1244600"/>
            <a:ext cx="5650897" cy="5740033"/>
          </a:xfrm>
          <a:prstGeom prst="rect">
            <a:avLst/>
          </a:prstGeom>
          <a:noFill/>
          <a:ln w="9525">
            <a:noFill/>
            <a:miter lim="800000"/>
            <a:headEnd/>
            <a:tailEnd/>
          </a:ln>
          <a:effectLst/>
        </p:spPr>
        <p:txBody>
          <a:bodyPr wrap="square">
            <a:spAutoFit/>
          </a:bodyPr>
          <a:lstStyle/>
          <a:p>
            <a:pPr>
              <a:lnSpc>
                <a:spcPts val="3000"/>
              </a:lnSpc>
              <a:spcBef>
                <a:spcPct val="50000"/>
              </a:spcBef>
            </a:pPr>
            <a:r>
              <a:rPr lang="de-DE" sz="2800" b="1" dirty="0" smtClean="0">
                <a:solidFill>
                  <a:schemeClr val="bg1"/>
                </a:solidFill>
                <a:latin typeface="Calibri" pitchFamily="34" charset="0"/>
              </a:rPr>
              <a:t>Technology – in particular – ICT has benefited projects immensely. </a:t>
            </a:r>
          </a:p>
          <a:p>
            <a:pPr>
              <a:lnSpc>
                <a:spcPts val="3000"/>
              </a:lnSpc>
              <a:spcBef>
                <a:spcPct val="50000"/>
              </a:spcBef>
            </a:pPr>
            <a:r>
              <a:rPr lang="de-DE" sz="2800" b="1" dirty="0" smtClean="0">
                <a:solidFill>
                  <a:schemeClr val="bg1"/>
                </a:solidFill>
                <a:latin typeface="Calibri" pitchFamily="34" charset="0"/>
              </a:rPr>
              <a:t>More and more project delivery org-anizations are making use of (com-puterized) </a:t>
            </a:r>
            <a:r>
              <a:rPr lang="de-DE" sz="2800" b="1" i="1" dirty="0" smtClean="0">
                <a:solidFill>
                  <a:schemeClr val="bg1"/>
                </a:solidFill>
                <a:latin typeface="Calibri" pitchFamily="34" charset="0"/>
              </a:rPr>
              <a:t>Project Management In-formation Sytems (PMIS) </a:t>
            </a:r>
            <a:r>
              <a:rPr lang="de-DE" sz="2800" b="1" dirty="0" smtClean="0">
                <a:solidFill>
                  <a:schemeClr val="bg1"/>
                </a:solidFill>
                <a:latin typeface="Calibri" pitchFamily="34" charset="0"/>
              </a:rPr>
              <a:t>to manage and communicate the vast pools of information which accumulate on their projects.  </a:t>
            </a:r>
          </a:p>
          <a:p>
            <a:pPr>
              <a:lnSpc>
                <a:spcPts val="3000"/>
              </a:lnSpc>
              <a:spcBef>
                <a:spcPct val="50000"/>
              </a:spcBef>
            </a:pPr>
            <a:r>
              <a:rPr lang="de-DE" sz="2800" b="1" dirty="0" smtClean="0">
                <a:solidFill>
                  <a:schemeClr val="bg1"/>
                </a:solidFill>
                <a:latin typeface="Calibri" pitchFamily="34" charset="0"/>
              </a:rPr>
              <a:t>PMIS systems can be purchased „off-the-shelf“ or developed as in-house solutions. </a:t>
            </a:r>
          </a:p>
          <a:p>
            <a:pPr>
              <a:lnSpc>
                <a:spcPts val="3000"/>
              </a:lnSpc>
              <a:spcBef>
                <a:spcPct val="50000"/>
              </a:spcBef>
            </a:pPr>
            <a:endParaRPr lang="de-DE" sz="2800" b="1" dirty="0">
              <a:solidFill>
                <a:schemeClr val="bg1"/>
              </a:solidFill>
              <a:latin typeface="Calibri" pitchFamily="34" charset="0"/>
            </a:endParaRPr>
          </a:p>
        </p:txBody>
      </p:sp>
      <p:grpSp>
        <p:nvGrpSpPr>
          <p:cNvPr id="8" name="Group 7"/>
          <p:cNvGrpSpPr/>
          <p:nvPr/>
        </p:nvGrpSpPr>
        <p:grpSpPr>
          <a:xfrm>
            <a:off x="371533" y="1345324"/>
            <a:ext cx="2439580" cy="2238704"/>
            <a:chOff x="455613" y="3720662"/>
            <a:chExt cx="2508300" cy="2301766"/>
          </a:xfrm>
        </p:grpSpPr>
        <p:sp>
          <p:nvSpPr>
            <p:cNvPr id="7" name="Rectangle 6"/>
            <p:cNvSpPr/>
            <p:nvPr/>
          </p:nvSpPr>
          <p:spPr>
            <a:xfrm>
              <a:off x="455613" y="3720662"/>
              <a:ext cx="2508300" cy="23017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communicate.gif"/>
            <p:cNvPicPr>
              <a:picLocks noChangeAspect="1"/>
            </p:cNvPicPr>
            <p:nvPr/>
          </p:nvPicPr>
          <p:blipFill>
            <a:blip r:embed="rId3" cstate="print"/>
            <a:stretch>
              <a:fillRect/>
            </a:stretch>
          </p:blipFill>
          <p:spPr>
            <a:xfrm>
              <a:off x="581733" y="3749561"/>
              <a:ext cx="2351712" cy="2252169"/>
            </a:xfrm>
            <a:prstGeom prst="rect">
              <a:avLst/>
            </a:prstGeom>
          </p:spPr>
        </p:pic>
      </p:grpSp>
      <p:pic>
        <p:nvPicPr>
          <p:cNvPr id="9" name="Picture 8" descr="sharepoint.jpg"/>
          <p:cNvPicPr>
            <a:picLocks noChangeAspect="1"/>
          </p:cNvPicPr>
          <p:nvPr/>
        </p:nvPicPr>
        <p:blipFill>
          <a:blip r:embed="rId4" cstate="print"/>
          <a:stretch>
            <a:fillRect/>
          </a:stretch>
        </p:blipFill>
        <p:spPr>
          <a:xfrm>
            <a:off x="382043" y="3728804"/>
            <a:ext cx="2434732" cy="2443396"/>
          </a:xfrm>
          <a:prstGeom prst="rect">
            <a:avLst/>
          </a:prstGeom>
        </p:spPr>
      </p:pic>
    </p:spTree>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p:cNvSpPr>
            <a:spLocks noGrp="1" noChangeArrowheads="1"/>
          </p:cNvSpPr>
          <p:nvPr>
            <p:ph type="title"/>
          </p:nvPr>
        </p:nvSpPr>
        <p:spPr>
          <a:xfrm>
            <a:off x="444500" y="0"/>
            <a:ext cx="8229600" cy="1143000"/>
          </a:xfrm>
        </p:spPr>
        <p:txBody>
          <a:bodyPr/>
          <a:lstStyle/>
          <a:p>
            <a:r>
              <a:rPr lang="de-DE" sz="2400" dirty="0"/>
              <a:t>A Computerized Project Management Information System for Stakeholders</a:t>
            </a:r>
          </a:p>
        </p:txBody>
      </p:sp>
      <p:sp>
        <p:nvSpPr>
          <p:cNvPr id="640003" name="Text Box 3"/>
          <p:cNvSpPr txBox="1">
            <a:spLocks noChangeArrowheads="1"/>
          </p:cNvSpPr>
          <p:nvPr/>
        </p:nvSpPr>
        <p:spPr bwMode="auto">
          <a:xfrm>
            <a:off x="3198812" y="1244600"/>
            <a:ext cx="5650897" cy="4924425"/>
          </a:xfrm>
          <a:prstGeom prst="rect">
            <a:avLst/>
          </a:prstGeom>
          <a:noFill/>
          <a:ln w="9525">
            <a:noFill/>
            <a:miter lim="800000"/>
            <a:headEnd/>
            <a:tailEnd/>
          </a:ln>
          <a:effectLst/>
        </p:spPr>
        <p:txBody>
          <a:bodyPr wrap="square">
            <a:spAutoFit/>
          </a:bodyPr>
          <a:lstStyle/>
          <a:p>
            <a:pPr>
              <a:lnSpc>
                <a:spcPts val="3000"/>
              </a:lnSpc>
              <a:spcBef>
                <a:spcPct val="50000"/>
              </a:spcBef>
            </a:pPr>
            <a:r>
              <a:rPr lang="de-DE" sz="2800" b="1" dirty="0" smtClean="0">
                <a:solidFill>
                  <a:schemeClr val="bg1"/>
                </a:solidFill>
                <a:latin typeface="Calibri" pitchFamily="34" charset="0"/>
              </a:rPr>
              <a:t>The (computerized) PMIS is not to be equated with a project management software solution. </a:t>
            </a:r>
          </a:p>
          <a:p>
            <a:pPr>
              <a:lnSpc>
                <a:spcPts val="3000"/>
              </a:lnSpc>
              <a:spcBef>
                <a:spcPct val="50000"/>
              </a:spcBef>
            </a:pPr>
            <a:r>
              <a:rPr lang="de-DE" sz="2800" b="1" dirty="0" smtClean="0">
                <a:solidFill>
                  <a:schemeClr val="bg1"/>
                </a:solidFill>
                <a:latin typeface="Calibri" pitchFamily="34" charset="0"/>
              </a:rPr>
              <a:t>While PMIS do operate in a software environment and allow users to communicate and share information with each other via the internet or LAN systems, the function PMIS  per-form on projects goes over and be-yond that of a typical project mana-gement software solution is capable of doing. </a:t>
            </a:r>
            <a:endParaRPr lang="de-DE" sz="2800" b="1" dirty="0">
              <a:solidFill>
                <a:schemeClr val="bg1"/>
              </a:solidFill>
              <a:latin typeface="Calibri" pitchFamily="34" charset="0"/>
            </a:endParaRPr>
          </a:p>
        </p:txBody>
      </p:sp>
      <p:pic>
        <p:nvPicPr>
          <p:cNvPr id="4" name="Picture 3" descr="computer.gif"/>
          <p:cNvPicPr>
            <a:picLocks noChangeAspect="1"/>
          </p:cNvPicPr>
          <p:nvPr/>
        </p:nvPicPr>
        <p:blipFill>
          <a:blip r:embed="rId3" cstate="print"/>
          <a:stretch>
            <a:fillRect/>
          </a:stretch>
        </p:blipFill>
        <p:spPr>
          <a:xfrm>
            <a:off x="280729" y="3484432"/>
            <a:ext cx="2743426" cy="2425189"/>
          </a:xfrm>
          <a:prstGeom prst="rect">
            <a:avLst/>
          </a:prstGeom>
        </p:spPr>
      </p:pic>
      <p:pic>
        <p:nvPicPr>
          <p:cNvPr id="5" name="Picture 4" descr="Network1.jpg"/>
          <p:cNvPicPr>
            <a:picLocks noChangeAspect="1"/>
          </p:cNvPicPr>
          <p:nvPr/>
        </p:nvPicPr>
        <p:blipFill>
          <a:blip r:embed="rId4" cstate="print"/>
          <a:stretch>
            <a:fillRect/>
          </a:stretch>
        </p:blipFill>
        <p:spPr>
          <a:xfrm>
            <a:off x="280956" y="1386910"/>
            <a:ext cx="2743199" cy="1106129"/>
          </a:xfrm>
          <a:prstGeom prst="rect">
            <a:avLst/>
          </a:prstGeom>
        </p:spPr>
      </p:pic>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p:cNvSpPr>
            <a:spLocks noGrp="1" noChangeArrowheads="1"/>
          </p:cNvSpPr>
          <p:nvPr>
            <p:ph type="title"/>
          </p:nvPr>
        </p:nvSpPr>
        <p:spPr>
          <a:xfrm>
            <a:off x="444500" y="0"/>
            <a:ext cx="8229600" cy="1143000"/>
          </a:xfrm>
        </p:spPr>
        <p:txBody>
          <a:bodyPr/>
          <a:lstStyle/>
          <a:p>
            <a:r>
              <a:rPr lang="de-DE" sz="2400" dirty="0"/>
              <a:t>A Computerized Project Management Information System for Stakeholders</a:t>
            </a:r>
          </a:p>
        </p:txBody>
      </p:sp>
      <p:sp>
        <p:nvSpPr>
          <p:cNvPr id="640003" name="Text Box 3"/>
          <p:cNvSpPr txBox="1">
            <a:spLocks noChangeArrowheads="1"/>
          </p:cNvSpPr>
          <p:nvPr/>
        </p:nvSpPr>
        <p:spPr bwMode="auto">
          <a:xfrm>
            <a:off x="3198812" y="1244600"/>
            <a:ext cx="5650897" cy="5093702"/>
          </a:xfrm>
          <a:prstGeom prst="rect">
            <a:avLst/>
          </a:prstGeom>
          <a:noFill/>
          <a:ln w="9525">
            <a:noFill/>
            <a:miter lim="800000"/>
            <a:headEnd/>
            <a:tailEnd/>
          </a:ln>
          <a:effectLst/>
        </p:spPr>
        <p:txBody>
          <a:bodyPr wrap="square">
            <a:spAutoFit/>
          </a:bodyPr>
          <a:lstStyle/>
          <a:p>
            <a:pPr>
              <a:lnSpc>
                <a:spcPts val="3000"/>
              </a:lnSpc>
              <a:spcBef>
                <a:spcPct val="50000"/>
              </a:spcBef>
            </a:pPr>
            <a:r>
              <a:rPr lang="de-DE" sz="2800" b="1" dirty="0">
                <a:solidFill>
                  <a:schemeClr val="bg1"/>
                </a:solidFill>
                <a:latin typeface="Calibri" pitchFamily="34" charset="0"/>
              </a:rPr>
              <a:t>The basic function of a computerized </a:t>
            </a:r>
            <a:r>
              <a:rPr lang="de-DE" sz="2800" b="1" dirty="0" smtClean="0">
                <a:solidFill>
                  <a:schemeClr val="bg1"/>
                </a:solidFill>
                <a:latin typeface="Calibri" pitchFamily="34" charset="0"/>
              </a:rPr>
              <a:t>PMIS is </a:t>
            </a:r>
            <a:r>
              <a:rPr lang="de-DE" sz="2800" b="1" dirty="0">
                <a:solidFill>
                  <a:schemeClr val="bg1"/>
                </a:solidFill>
                <a:latin typeface="Calibri" pitchFamily="34" charset="0"/>
              </a:rPr>
              <a:t>to ensure that information content about the project is </a:t>
            </a:r>
            <a:r>
              <a:rPr lang="de-DE" sz="2800" b="1" dirty="0" smtClean="0">
                <a:solidFill>
                  <a:schemeClr val="bg1"/>
                </a:solidFill>
                <a:latin typeface="Calibri" pitchFamily="34" charset="0"/>
              </a:rPr>
              <a:t>commu-nicated electronically </a:t>
            </a:r>
            <a:r>
              <a:rPr lang="de-DE" sz="2800" b="1" dirty="0">
                <a:solidFill>
                  <a:schemeClr val="bg1"/>
                </a:solidFill>
                <a:latin typeface="Calibri" pitchFamily="34" charset="0"/>
              </a:rPr>
              <a:t>throughout its life-cycle in sufficient quantity to, and when needed by, all </a:t>
            </a:r>
            <a:r>
              <a:rPr lang="de-DE" sz="2800" b="1" dirty="0" smtClean="0">
                <a:solidFill>
                  <a:schemeClr val="bg1"/>
                </a:solidFill>
                <a:latin typeface="Calibri" pitchFamily="34" charset="0"/>
              </a:rPr>
              <a:t>stakehol-ders involved </a:t>
            </a:r>
            <a:r>
              <a:rPr lang="de-DE" sz="2800" b="1" dirty="0">
                <a:solidFill>
                  <a:schemeClr val="bg1"/>
                </a:solidFill>
                <a:latin typeface="Calibri" pitchFamily="34" charset="0"/>
              </a:rPr>
              <a:t>in initiating, planning, implementing, winding up and/or monitoring, evaluating and </a:t>
            </a:r>
            <a:r>
              <a:rPr lang="de-DE" sz="2800" b="1" dirty="0" smtClean="0">
                <a:solidFill>
                  <a:schemeClr val="bg1"/>
                </a:solidFill>
                <a:latin typeface="Calibri" pitchFamily="34" charset="0"/>
              </a:rPr>
              <a:t>control-ling </a:t>
            </a:r>
            <a:r>
              <a:rPr lang="de-DE" sz="2800" b="1" dirty="0">
                <a:solidFill>
                  <a:schemeClr val="bg1"/>
                </a:solidFill>
                <a:latin typeface="Calibri" pitchFamily="34" charset="0"/>
              </a:rPr>
              <a:t>the project so that they make the right decisions and take the right actions when required of </a:t>
            </a:r>
            <a:r>
              <a:rPr lang="de-DE" sz="2800" b="1" dirty="0" smtClean="0">
                <a:solidFill>
                  <a:schemeClr val="bg1"/>
                </a:solidFill>
                <a:latin typeface="Calibri" pitchFamily="34" charset="0"/>
              </a:rPr>
              <a:t>them at the right time.</a:t>
            </a:r>
            <a:endParaRPr lang="de-DE" sz="2800" b="1" dirty="0">
              <a:solidFill>
                <a:schemeClr val="bg1"/>
              </a:solidFill>
              <a:latin typeface="Calibri" pitchFamily="34" charset="0"/>
            </a:endParaRPr>
          </a:p>
        </p:txBody>
      </p:sp>
      <p:pic>
        <p:nvPicPr>
          <p:cNvPr id="4" name="Picture 3" descr="Network1.jpg"/>
          <p:cNvPicPr>
            <a:picLocks noChangeAspect="1"/>
          </p:cNvPicPr>
          <p:nvPr/>
        </p:nvPicPr>
        <p:blipFill>
          <a:blip r:embed="rId3" cstate="print"/>
          <a:stretch>
            <a:fillRect/>
          </a:stretch>
        </p:blipFill>
        <p:spPr>
          <a:xfrm>
            <a:off x="168160" y="1364011"/>
            <a:ext cx="2991123" cy="1206098"/>
          </a:xfrm>
          <a:prstGeom prst="rect">
            <a:avLst/>
          </a:prstGeom>
        </p:spPr>
      </p:pic>
      <p:pic>
        <p:nvPicPr>
          <p:cNvPr id="5" name="Picture 4" descr="Businessman1.jpg"/>
          <p:cNvPicPr>
            <a:picLocks noChangeAspect="1"/>
          </p:cNvPicPr>
          <p:nvPr/>
        </p:nvPicPr>
        <p:blipFill>
          <a:blip r:embed="rId4" cstate="print"/>
          <a:stretch>
            <a:fillRect/>
          </a:stretch>
        </p:blipFill>
        <p:spPr>
          <a:xfrm>
            <a:off x="157650" y="3131037"/>
            <a:ext cx="3041163" cy="3041163"/>
          </a:xfrm>
          <a:prstGeom prst="rect">
            <a:avLst/>
          </a:prstGeom>
        </p:spPr>
      </p:pic>
    </p:spTree>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p:cNvSpPr>
            <a:spLocks noGrp="1" noChangeArrowheads="1"/>
          </p:cNvSpPr>
          <p:nvPr>
            <p:ph type="title"/>
          </p:nvPr>
        </p:nvSpPr>
        <p:spPr>
          <a:xfrm>
            <a:off x="444500" y="0"/>
            <a:ext cx="8229600" cy="1143000"/>
          </a:xfrm>
        </p:spPr>
        <p:txBody>
          <a:bodyPr/>
          <a:lstStyle/>
          <a:p>
            <a:r>
              <a:rPr lang="de-DE" sz="2400" dirty="0"/>
              <a:t>A Computerized Project Management Information System for Stakeholders</a:t>
            </a:r>
          </a:p>
        </p:txBody>
      </p:sp>
      <p:sp>
        <p:nvSpPr>
          <p:cNvPr id="640003" name="Text Box 3"/>
          <p:cNvSpPr txBox="1">
            <a:spLocks noChangeArrowheads="1"/>
          </p:cNvSpPr>
          <p:nvPr/>
        </p:nvSpPr>
        <p:spPr bwMode="auto">
          <a:xfrm>
            <a:off x="3198813" y="1244600"/>
            <a:ext cx="5473700" cy="4918269"/>
          </a:xfrm>
          <a:prstGeom prst="rect">
            <a:avLst/>
          </a:prstGeom>
          <a:noFill/>
          <a:ln w="9525">
            <a:noFill/>
            <a:miter lim="800000"/>
            <a:headEnd/>
            <a:tailEnd/>
          </a:ln>
          <a:effectLst/>
        </p:spPr>
        <p:txBody>
          <a:bodyPr wrap="square">
            <a:spAutoFit/>
          </a:bodyPr>
          <a:lstStyle/>
          <a:p>
            <a:pPr>
              <a:lnSpc>
                <a:spcPts val="2800"/>
              </a:lnSpc>
              <a:spcBef>
                <a:spcPct val="120000"/>
              </a:spcBef>
            </a:pPr>
            <a:r>
              <a:rPr lang="de-DE" sz="2800" b="1" dirty="0" smtClean="0">
                <a:solidFill>
                  <a:schemeClr val="bg1"/>
                </a:solidFill>
                <a:latin typeface="Calibri" pitchFamily="34" charset="0"/>
              </a:rPr>
              <a:t>On large projects, it is common that thousands of files accumulate at different locations over time. Using a manual system to manage these files would be very costly and time-consuming.  </a:t>
            </a:r>
          </a:p>
          <a:p>
            <a:pPr>
              <a:lnSpc>
                <a:spcPts val="2800"/>
              </a:lnSpc>
              <a:spcBef>
                <a:spcPct val="120000"/>
              </a:spcBef>
            </a:pPr>
            <a:r>
              <a:rPr lang="de-DE" sz="2800" b="1" dirty="0" smtClean="0">
                <a:solidFill>
                  <a:schemeClr val="bg1"/>
                </a:solidFill>
                <a:latin typeface="Calibri" pitchFamily="34" charset="0"/>
              </a:rPr>
              <a:t>A </a:t>
            </a:r>
            <a:r>
              <a:rPr lang="de-DE" sz="2800" b="1" dirty="0">
                <a:solidFill>
                  <a:schemeClr val="bg1"/>
                </a:solidFill>
                <a:latin typeface="Calibri" pitchFamily="34" charset="0"/>
              </a:rPr>
              <a:t>well-conceived computerized </a:t>
            </a:r>
            <a:r>
              <a:rPr lang="de-DE" sz="2800" b="1" dirty="0" smtClean="0">
                <a:solidFill>
                  <a:schemeClr val="bg1"/>
                </a:solidFill>
                <a:latin typeface="Calibri" pitchFamily="34" charset="0"/>
              </a:rPr>
              <a:t>PMIS helps </a:t>
            </a:r>
            <a:r>
              <a:rPr lang="de-DE" sz="2800" b="1" dirty="0">
                <a:solidFill>
                  <a:schemeClr val="bg1"/>
                </a:solidFill>
                <a:latin typeface="Calibri" pitchFamily="34" charset="0"/>
              </a:rPr>
              <a:t>ensure that the project </a:t>
            </a:r>
            <a:r>
              <a:rPr lang="de-DE" sz="2800" b="1" dirty="0" smtClean="0">
                <a:solidFill>
                  <a:schemeClr val="bg1"/>
                </a:solidFill>
                <a:latin typeface="Calibri" pitchFamily="34" charset="0"/>
              </a:rPr>
              <a:t>is </a:t>
            </a:r>
            <a:r>
              <a:rPr lang="de-DE" sz="2800" b="1" dirty="0">
                <a:solidFill>
                  <a:schemeClr val="bg1"/>
                </a:solidFill>
                <a:latin typeface="Calibri" pitchFamily="34" charset="0"/>
              </a:rPr>
              <a:t>undertaken smoothly and with a higher likelihood that it achieves its goal within budget and on </a:t>
            </a:r>
            <a:r>
              <a:rPr lang="de-DE" sz="2800" b="1" dirty="0" smtClean="0">
                <a:solidFill>
                  <a:schemeClr val="bg1"/>
                </a:solidFill>
                <a:latin typeface="Calibri" pitchFamily="34" charset="0"/>
              </a:rPr>
              <a:t>time (efficiency function).    </a:t>
            </a:r>
          </a:p>
        </p:txBody>
      </p:sp>
      <p:pic>
        <p:nvPicPr>
          <p:cNvPr id="4" name="Picture 3" descr="Information Overload.jpg"/>
          <p:cNvPicPr>
            <a:picLocks noChangeAspect="1"/>
          </p:cNvPicPr>
          <p:nvPr/>
        </p:nvPicPr>
        <p:blipFill>
          <a:blip r:embed="rId3" cstate="print"/>
          <a:srcRect l="13498" r="14682"/>
          <a:stretch>
            <a:fillRect/>
          </a:stretch>
        </p:blipFill>
        <p:spPr>
          <a:xfrm>
            <a:off x="129792" y="1349676"/>
            <a:ext cx="2665960" cy="4675379"/>
          </a:xfrm>
          <a:prstGeom prst="rect">
            <a:avLst/>
          </a:prstGeom>
        </p:spPr>
      </p:pic>
    </p:spTree>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Advantages of a Computerized PMIS</a:t>
            </a:r>
            <a:endParaRPr lang="en-US" sz="2400" dirty="0"/>
          </a:p>
        </p:txBody>
      </p:sp>
      <p:sp>
        <p:nvSpPr>
          <p:cNvPr id="3" name="Content Placeholder 2"/>
          <p:cNvSpPr>
            <a:spLocks noGrp="1"/>
          </p:cNvSpPr>
          <p:nvPr>
            <p:ph idx="1"/>
          </p:nvPr>
        </p:nvSpPr>
        <p:spPr>
          <a:xfrm>
            <a:off x="3198812" y="1144588"/>
            <a:ext cx="5629878" cy="4981575"/>
          </a:xfrm>
        </p:spPr>
        <p:txBody>
          <a:bodyPr/>
          <a:lstStyle/>
          <a:p>
            <a:pPr>
              <a:lnSpc>
                <a:spcPts val="3200"/>
              </a:lnSpc>
              <a:buClr>
                <a:srgbClr val="FFC000"/>
              </a:buClr>
              <a:buFont typeface="Wingdings" pitchFamily="2" charset="2"/>
              <a:buChar char="§"/>
            </a:pPr>
            <a:r>
              <a:rPr lang="en-US" sz="2400" b="1" dirty="0" smtClean="0">
                <a:solidFill>
                  <a:schemeClr val="bg1"/>
                </a:solidFill>
                <a:latin typeface="Calibri" pitchFamily="34" charset="0"/>
              </a:rPr>
              <a:t>Cost-Effective Solution (larger projects)</a:t>
            </a:r>
          </a:p>
          <a:p>
            <a:pPr>
              <a:lnSpc>
                <a:spcPts val="3200"/>
              </a:lnSpc>
              <a:buClr>
                <a:srgbClr val="FFC000"/>
              </a:buClr>
              <a:buFont typeface="Wingdings" pitchFamily="2" charset="2"/>
              <a:buChar char="§"/>
            </a:pPr>
            <a:r>
              <a:rPr lang="en-US" sz="2400" b="1" dirty="0" smtClean="0">
                <a:solidFill>
                  <a:schemeClr val="bg1"/>
                </a:solidFill>
                <a:latin typeface="Calibri" pitchFamily="34" charset="0"/>
              </a:rPr>
              <a:t>Mature Technology</a:t>
            </a:r>
          </a:p>
          <a:p>
            <a:pPr>
              <a:lnSpc>
                <a:spcPts val="3200"/>
              </a:lnSpc>
              <a:buClr>
                <a:srgbClr val="FFC000"/>
              </a:buClr>
              <a:buFont typeface="Wingdings" pitchFamily="2" charset="2"/>
              <a:buChar char="§"/>
            </a:pPr>
            <a:r>
              <a:rPr lang="en-US" sz="2400" b="1" dirty="0" smtClean="0">
                <a:solidFill>
                  <a:schemeClr val="bg1"/>
                </a:solidFill>
                <a:latin typeface="Calibri" pitchFamily="34" charset="0"/>
              </a:rPr>
              <a:t>Current Standard </a:t>
            </a:r>
          </a:p>
          <a:p>
            <a:pPr>
              <a:lnSpc>
                <a:spcPts val="3200"/>
              </a:lnSpc>
              <a:buClr>
                <a:srgbClr val="FFC000"/>
              </a:buClr>
              <a:buFont typeface="Wingdings" pitchFamily="2" charset="2"/>
              <a:buChar char="§"/>
            </a:pPr>
            <a:r>
              <a:rPr lang="en-US" sz="2400" b="1" dirty="0" smtClean="0">
                <a:solidFill>
                  <a:schemeClr val="bg1"/>
                </a:solidFill>
                <a:latin typeface="Calibri" pitchFamily="34" charset="0"/>
              </a:rPr>
              <a:t>Excellent for Communicating with Disp. Stakeholders</a:t>
            </a:r>
          </a:p>
          <a:p>
            <a:pPr>
              <a:lnSpc>
                <a:spcPts val="3200"/>
              </a:lnSpc>
              <a:buClr>
                <a:srgbClr val="FFC000"/>
              </a:buClr>
              <a:buFont typeface="Wingdings" pitchFamily="2" charset="2"/>
              <a:buChar char="§"/>
            </a:pPr>
            <a:r>
              <a:rPr lang="en-US" sz="2400" b="1" dirty="0" smtClean="0">
                <a:solidFill>
                  <a:schemeClr val="bg1"/>
                </a:solidFill>
                <a:latin typeface="Calibri" pitchFamily="34" charset="0"/>
              </a:rPr>
              <a:t>Immediate Access to Information</a:t>
            </a:r>
          </a:p>
          <a:p>
            <a:pPr>
              <a:lnSpc>
                <a:spcPts val="3200"/>
              </a:lnSpc>
              <a:buClr>
                <a:srgbClr val="FFC000"/>
              </a:buClr>
              <a:buFont typeface="Wingdings" pitchFamily="2" charset="2"/>
              <a:buChar char="§"/>
            </a:pPr>
            <a:r>
              <a:rPr lang="en-US" sz="2400" b="1" dirty="0" smtClean="0">
                <a:solidFill>
                  <a:schemeClr val="bg1"/>
                </a:solidFill>
                <a:latin typeface="Calibri" pitchFamily="34" charset="0"/>
              </a:rPr>
              <a:t>Content Diversity (text documents, </a:t>
            </a:r>
            <a:r>
              <a:rPr lang="en-US" sz="2400" b="1" dirty="0" err="1" smtClean="0">
                <a:solidFill>
                  <a:schemeClr val="bg1"/>
                </a:solidFill>
                <a:latin typeface="Calibri" pitchFamily="34" charset="0"/>
              </a:rPr>
              <a:t>ima-ges</a:t>
            </a:r>
            <a:r>
              <a:rPr lang="en-US" sz="2400" b="1" dirty="0" smtClean="0">
                <a:solidFill>
                  <a:schemeClr val="bg1"/>
                </a:solidFill>
                <a:latin typeface="Calibri" pitchFamily="34" charset="0"/>
              </a:rPr>
              <a:t>, videos, visualizations  etc.)</a:t>
            </a:r>
          </a:p>
          <a:p>
            <a:pPr>
              <a:lnSpc>
                <a:spcPts val="3200"/>
              </a:lnSpc>
              <a:buClr>
                <a:srgbClr val="FFC000"/>
              </a:buClr>
              <a:buFont typeface="Wingdings" pitchFamily="2" charset="2"/>
              <a:buChar char="§"/>
            </a:pPr>
            <a:r>
              <a:rPr lang="en-US" sz="2400" b="1" dirty="0" smtClean="0">
                <a:solidFill>
                  <a:schemeClr val="bg1"/>
                </a:solidFill>
                <a:latin typeface="Calibri" pitchFamily="34" charset="0"/>
              </a:rPr>
              <a:t>Rapid Content Updateability by Users</a:t>
            </a:r>
          </a:p>
          <a:p>
            <a:pPr>
              <a:lnSpc>
                <a:spcPts val="3200"/>
              </a:lnSpc>
              <a:buClr>
                <a:srgbClr val="FFC000"/>
              </a:buClr>
              <a:buFont typeface="Wingdings" pitchFamily="2" charset="2"/>
              <a:buChar char="§"/>
            </a:pPr>
            <a:r>
              <a:rPr lang="en-US" sz="2400" b="1" dirty="0" smtClean="0">
                <a:solidFill>
                  <a:schemeClr val="bg1"/>
                </a:solidFill>
                <a:latin typeface="Calibri" pitchFamily="34" charset="0"/>
              </a:rPr>
              <a:t>Integration in Larger PMIS Systems</a:t>
            </a:r>
          </a:p>
          <a:p>
            <a:pPr>
              <a:lnSpc>
                <a:spcPts val="3200"/>
              </a:lnSpc>
              <a:buClr>
                <a:srgbClr val="FFC000"/>
              </a:buClr>
              <a:buFont typeface="Wingdings" pitchFamily="2" charset="2"/>
              <a:buChar char="§"/>
            </a:pPr>
            <a:r>
              <a:rPr lang="en-US" sz="2400" b="1" dirty="0" smtClean="0">
                <a:solidFill>
                  <a:schemeClr val="bg1"/>
                </a:solidFill>
                <a:latin typeface="Calibri" pitchFamily="34" charset="0"/>
              </a:rPr>
              <a:t>Not Difficult to Learn to Operate</a:t>
            </a:r>
          </a:p>
          <a:p>
            <a:pPr>
              <a:lnSpc>
                <a:spcPts val="3200"/>
              </a:lnSpc>
              <a:buClr>
                <a:srgbClr val="FFC000"/>
              </a:buClr>
              <a:buFont typeface="Wingdings" pitchFamily="2" charset="2"/>
              <a:buChar char="§"/>
            </a:pPr>
            <a:endParaRPr lang="en-US" sz="2400" b="1" dirty="0" smtClean="0">
              <a:solidFill>
                <a:schemeClr val="bg1"/>
              </a:solidFill>
              <a:latin typeface="Calibri" pitchFamily="34" charset="0"/>
            </a:endParaRPr>
          </a:p>
          <a:p>
            <a:pPr>
              <a:lnSpc>
                <a:spcPts val="3200"/>
              </a:lnSpc>
              <a:buClr>
                <a:srgbClr val="FFC000"/>
              </a:buClr>
              <a:buFont typeface="Wingdings" pitchFamily="2" charset="2"/>
              <a:buChar char="§"/>
            </a:pPr>
            <a:endParaRPr lang="en-US" sz="2400" b="1" dirty="0">
              <a:solidFill>
                <a:schemeClr val="bg1"/>
              </a:solidFill>
              <a:latin typeface="Calibri" pitchFamily="34" charset="0"/>
            </a:endParaRPr>
          </a:p>
        </p:txBody>
      </p:sp>
      <p:pic>
        <p:nvPicPr>
          <p:cNvPr id="4" name="Picture 3" descr="Thumbs Up.bmp"/>
          <p:cNvPicPr>
            <a:picLocks noChangeAspect="1"/>
          </p:cNvPicPr>
          <p:nvPr/>
        </p:nvPicPr>
        <p:blipFill>
          <a:blip r:embed="rId2" cstate="print"/>
          <a:stretch>
            <a:fillRect/>
          </a:stretch>
        </p:blipFill>
        <p:spPr>
          <a:xfrm>
            <a:off x="455613" y="2274914"/>
            <a:ext cx="2501114" cy="2308171"/>
          </a:xfrm>
          <a:prstGeom prst="rect">
            <a:avLst/>
          </a:prstGeom>
        </p:spPr>
      </p:pic>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Disadvantages of a Computerized PMIS</a:t>
            </a:r>
            <a:endParaRPr lang="en-US" sz="2400" dirty="0"/>
          </a:p>
        </p:txBody>
      </p:sp>
      <p:sp>
        <p:nvSpPr>
          <p:cNvPr id="3" name="Content Placeholder 2"/>
          <p:cNvSpPr>
            <a:spLocks noGrp="1"/>
          </p:cNvSpPr>
          <p:nvPr>
            <p:ph idx="1"/>
          </p:nvPr>
        </p:nvSpPr>
        <p:spPr>
          <a:xfrm>
            <a:off x="3198812" y="1144588"/>
            <a:ext cx="5629878" cy="4981575"/>
          </a:xfrm>
        </p:spPr>
        <p:txBody>
          <a:bodyPr/>
          <a:lstStyle/>
          <a:p>
            <a:pPr>
              <a:lnSpc>
                <a:spcPts val="3300"/>
              </a:lnSpc>
              <a:buClr>
                <a:srgbClr val="FFC000"/>
              </a:buClr>
              <a:buFont typeface="Wingdings" pitchFamily="2" charset="2"/>
              <a:buChar char="§"/>
            </a:pPr>
            <a:r>
              <a:rPr lang="en-US" sz="2400" b="1" dirty="0" smtClean="0">
                <a:solidFill>
                  <a:schemeClr val="bg1"/>
                </a:solidFill>
                <a:latin typeface="Calibri" pitchFamily="34" charset="0"/>
              </a:rPr>
              <a:t>Not Suitable for Many (especially smaller) Projects</a:t>
            </a:r>
          </a:p>
          <a:p>
            <a:pPr>
              <a:lnSpc>
                <a:spcPts val="3300"/>
              </a:lnSpc>
              <a:buClr>
                <a:srgbClr val="FFC000"/>
              </a:buClr>
              <a:buFont typeface="Wingdings" pitchFamily="2" charset="2"/>
              <a:buChar char="§"/>
            </a:pPr>
            <a:r>
              <a:rPr lang="en-US" sz="2400" b="1" dirty="0" smtClean="0">
                <a:solidFill>
                  <a:schemeClr val="bg1"/>
                </a:solidFill>
                <a:latin typeface="Calibri" pitchFamily="34" charset="0"/>
              </a:rPr>
              <a:t>Possible High Cost of Infrastructure (hardware, software, networking) and User Training</a:t>
            </a:r>
          </a:p>
          <a:p>
            <a:pPr>
              <a:lnSpc>
                <a:spcPts val="3300"/>
              </a:lnSpc>
              <a:buClr>
                <a:srgbClr val="FFC000"/>
              </a:buClr>
              <a:buFont typeface="Wingdings" pitchFamily="2" charset="2"/>
              <a:buChar char="§"/>
            </a:pPr>
            <a:r>
              <a:rPr lang="en-US" sz="2400" b="1" dirty="0" smtClean="0">
                <a:solidFill>
                  <a:schemeClr val="bg1"/>
                </a:solidFill>
                <a:latin typeface="Calibri" pitchFamily="34" charset="0"/>
              </a:rPr>
              <a:t>Ensuring Information Quality </a:t>
            </a:r>
          </a:p>
          <a:p>
            <a:pPr>
              <a:lnSpc>
                <a:spcPts val="3300"/>
              </a:lnSpc>
              <a:buClr>
                <a:srgbClr val="FFC000"/>
              </a:buClr>
              <a:buFont typeface="Wingdings" pitchFamily="2" charset="2"/>
              <a:buChar char="§"/>
            </a:pPr>
            <a:r>
              <a:rPr lang="en-US" sz="2400" b="1" dirty="0" smtClean="0">
                <a:solidFill>
                  <a:schemeClr val="bg1"/>
                </a:solidFill>
                <a:latin typeface="Calibri" pitchFamily="34" charset="0"/>
              </a:rPr>
              <a:t>Resistance to Use by Some Persons</a:t>
            </a:r>
          </a:p>
          <a:p>
            <a:pPr>
              <a:lnSpc>
                <a:spcPts val="3300"/>
              </a:lnSpc>
              <a:buClr>
                <a:srgbClr val="FFC000"/>
              </a:buClr>
              <a:buFont typeface="Wingdings" pitchFamily="2" charset="2"/>
              <a:buChar char="§"/>
            </a:pPr>
            <a:r>
              <a:rPr lang="en-US" sz="2400" b="1" dirty="0" smtClean="0">
                <a:solidFill>
                  <a:schemeClr val="bg1"/>
                </a:solidFill>
                <a:latin typeface="Calibri" pitchFamily="34" charset="0"/>
              </a:rPr>
              <a:t>Consistent Use</a:t>
            </a:r>
          </a:p>
          <a:p>
            <a:pPr>
              <a:lnSpc>
                <a:spcPts val="3300"/>
              </a:lnSpc>
              <a:buClr>
                <a:srgbClr val="FFC000"/>
              </a:buClr>
              <a:buFont typeface="Wingdings" pitchFamily="2" charset="2"/>
              <a:buChar char="§"/>
            </a:pPr>
            <a:r>
              <a:rPr lang="en-US" sz="2400" b="1" dirty="0" smtClean="0">
                <a:solidFill>
                  <a:schemeClr val="bg1"/>
                </a:solidFill>
                <a:latin typeface="Calibri" pitchFamily="34" charset="0"/>
              </a:rPr>
              <a:t>Possible Technical Issues / Problems</a:t>
            </a:r>
          </a:p>
          <a:p>
            <a:pPr>
              <a:lnSpc>
                <a:spcPts val="3300"/>
              </a:lnSpc>
              <a:buClr>
                <a:srgbClr val="FFC000"/>
              </a:buClr>
              <a:buFont typeface="Wingdings" pitchFamily="2" charset="2"/>
              <a:buChar char="§"/>
            </a:pPr>
            <a:r>
              <a:rPr lang="en-US" sz="2400" b="1" dirty="0" smtClean="0">
                <a:solidFill>
                  <a:schemeClr val="bg1"/>
                </a:solidFill>
                <a:latin typeface="Calibri" pitchFamily="34" charset="0"/>
              </a:rPr>
              <a:t>“An End in Itself” instead of “Means to an End” Syndrome </a:t>
            </a:r>
          </a:p>
          <a:p>
            <a:pPr>
              <a:lnSpc>
                <a:spcPts val="3300"/>
              </a:lnSpc>
              <a:buClr>
                <a:srgbClr val="FFC000"/>
              </a:buClr>
              <a:buFont typeface="Wingdings" pitchFamily="2" charset="2"/>
              <a:buChar char="§"/>
            </a:pPr>
            <a:endParaRPr lang="en-US" sz="2400" b="1" dirty="0" smtClean="0">
              <a:solidFill>
                <a:schemeClr val="bg1"/>
              </a:solidFill>
              <a:latin typeface="Calibri" pitchFamily="34" charset="0"/>
            </a:endParaRPr>
          </a:p>
          <a:p>
            <a:pPr>
              <a:lnSpc>
                <a:spcPts val="3300"/>
              </a:lnSpc>
              <a:buClr>
                <a:srgbClr val="FFC000"/>
              </a:buClr>
              <a:buFont typeface="Wingdings" pitchFamily="2" charset="2"/>
              <a:buChar char="§"/>
            </a:pPr>
            <a:endParaRPr lang="en-US" sz="2400" b="1" dirty="0" smtClean="0">
              <a:solidFill>
                <a:schemeClr val="bg1"/>
              </a:solidFill>
              <a:latin typeface="Calibri" pitchFamily="34" charset="0"/>
            </a:endParaRPr>
          </a:p>
        </p:txBody>
      </p:sp>
      <p:pic>
        <p:nvPicPr>
          <p:cNvPr id="4" name="Picture 3" descr="Thumbs Up.bmp"/>
          <p:cNvPicPr>
            <a:picLocks noChangeAspect="1"/>
          </p:cNvPicPr>
          <p:nvPr/>
        </p:nvPicPr>
        <p:blipFill>
          <a:blip r:embed="rId2" cstate="print"/>
          <a:stretch>
            <a:fillRect/>
          </a:stretch>
        </p:blipFill>
        <p:spPr>
          <a:xfrm rot="10800000">
            <a:off x="455613" y="2274914"/>
            <a:ext cx="2501114" cy="2308171"/>
          </a:xfrm>
          <a:prstGeom prst="rect">
            <a:avLst/>
          </a:prstGeom>
        </p:spPr>
      </p:pic>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8" name="Rectangle 2"/>
          <p:cNvSpPr>
            <a:spLocks noGrp="1" noChangeArrowheads="1"/>
          </p:cNvSpPr>
          <p:nvPr>
            <p:ph type="title"/>
          </p:nvPr>
        </p:nvSpPr>
        <p:spPr>
          <a:xfrm>
            <a:off x="457200" y="0"/>
            <a:ext cx="8229600" cy="965200"/>
          </a:xfrm>
        </p:spPr>
        <p:txBody>
          <a:bodyPr/>
          <a:lstStyle/>
          <a:p>
            <a:r>
              <a:rPr lang="de-DE" sz="2400" dirty="0"/>
              <a:t>The Computerized PMIS </a:t>
            </a:r>
            <a:br>
              <a:rPr lang="de-DE" sz="2400" dirty="0"/>
            </a:br>
            <a:r>
              <a:rPr lang="de-DE" sz="1900" dirty="0"/>
              <a:t>(Recommended Technical, Concept &amp; Design </a:t>
            </a:r>
            <a:r>
              <a:rPr lang="de-DE" sz="1900" dirty="0" smtClean="0"/>
              <a:t>Standards</a:t>
            </a:r>
            <a:r>
              <a:rPr lang="de-DE" sz="1900" dirty="0"/>
              <a:t>)</a:t>
            </a:r>
          </a:p>
        </p:txBody>
      </p:sp>
      <p:pic>
        <p:nvPicPr>
          <p:cNvPr id="644099" name="Picture 3" descr="mainframe"/>
          <p:cNvPicPr>
            <a:picLocks noGrp="1" noChangeAspect="1" noChangeArrowheads="1"/>
          </p:cNvPicPr>
          <p:nvPr>
            <p:ph sz="half" idx="1"/>
          </p:nvPr>
        </p:nvPicPr>
        <p:blipFill>
          <a:blip r:embed="rId3" cstate="print"/>
          <a:srcRect/>
          <a:stretch>
            <a:fillRect/>
          </a:stretch>
        </p:blipFill>
        <p:spPr>
          <a:xfrm>
            <a:off x="3848100" y="2668588"/>
            <a:ext cx="1428750" cy="1866900"/>
          </a:xfrm>
          <a:noFill/>
          <a:ln/>
        </p:spPr>
      </p:pic>
      <p:sp>
        <p:nvSpPr>
          <p:cNvPr id="644100" name="Rectangle 4"/>
          <p:cNvSpPr>
            <a:spLocks noChangeArrowheads="1"/>
          </p:cNvSpPr>
          <p:nvPr/>
        </p:nvSpPr>
        <p:spPr bwMode="auto">
          <a:xfrm>
            <a:off x="833438" y="3208338"/>
            <a:ext cx="2522537" cy="495300"/>
          </a:xfrm>
          <a:prstGeom prst="rect">
            <a:avLst/>
          </a:prstGeom>
          <a:solidFill>
            <a:schemeClr val="tx1"/>
          </a:solidFill>
          <a:ln w="38100" algn="ctr">
            <a:solidFill>
              <a:srgbClr val="FF6600"/>
            </a:solidFill>
            <a:miter lim="800000"/>
            <a:headEnd/>
            <a:tailEnd/>
          </a:ln>
          <a:effectLst/>
        </p:spPr>
        <p:txBody>
          <a:bodyPr>
            <a:spAutoFit/>
          </a:bodyPr>
          <a:lstStyle/>
          <a:p>
            <a:pPr algn="ctr"/>
            <a:r>
              <a:rPr lang="de-DE" sz="1200" b="1">
                <a:solidFill>
                  <a:schemeClr val="bg1"/>
                </a:solidFill>
              </a:rPr>
              <a:t>Scalable, Reliable and Up-to-Date Technology</a:t>
            </a:r>
          </a:p>
        </p:txBody>
      </p:sp>
      <p:sp>
        <p:nvSpPr>
          <p:cNvPr id="644101" name="Rectangle 5"/>
          <p:cNvSpPr>
            <a:spLocks noChangeArrowheads="1"/>
          </p:cNvSpPr>
          <p:nvPr/>
        </p:nvSpPr>
        <p:spPr bwMode="auto">
          <a:xfrm>
            <a:off x="833438" y="2543175"/>
            <a:ext cx="2522537" cy="461665"/>
          </a:xfrm>
          <a:prstGeom prst="rect">
            <a:avLst/>
          </a:prstGeom>
          <a:solidFill>
            <a:schemeClr val="tx1"/>
          </a:solidFill>
          <a:ln w="38100" algn="ctr">
            <a:solidFill>
              <a:srgbClr val="FF6600"/>
            </a:solidFill>
            <a:miter lim="800000"/>
            <a:headEnd/>
            <a:tailEnd/>
          </a:ln>
          <a:effectLst/>
        </p:spPr>
        <p:txBody>
          <a:bodyPr>
            <a:spAutoFit/>
          </a:bodyPr>
          <a:lstStyle/>
          <a:p>
            <a:pPr algn="ctr"/>
            <a:r>
              <a:rPr lang="de-DE" sz="1200" b="1" dirty="0">
                <a:solidFill>
                  <a:schemeClr val="bg1"/>
                </a:solidFill>
              </a:rPr>
              <a:t>PMIS Administrator &amp; Technical </a:t>
            </a:r>
            <a:r>
              <a:rPr lang="de-DE" sz="1200" b="1" dirty="0" smtClean="0">
                <a:solidFill>
                  <a:schemeClr val="bg1"/>
                </a:solidFill>
              </a:rPr>
              <a:t>Maintenance Support </a:t>
            </a:r>
            <a:r>
              <a:rPr lang="de-DE" sz="1200" b="1" dirty="0">
                <a:solidFill>
                  <a:schemeClr val="bg1"/>
                </a:solidFill>
              </a:rPr>
              <a:t>Staff</a:t>
            </a:r>
          </a:p>
        </p:txBody>
      </p:sp>
      <p:sp>
        <p:nvSpPr>
          <p:cNvPr id="644102" name="Rectangle 6"/>
          <p:cNvSpPr>
            <a:spLocks noChangeArrowheads="1"/>
          </p:cNvSpPr>
          <p:nvPr/>
        </p:nvSpPr>
        <p:spPr bwMode="auto">
          <a:xfrm>
            <a:off x="833438" y="4354513"/>
            <a:ext cx="2522537" cy="860425"/>
          </a:xfrm>
          <a:prstGeom prst="rect">
            <a:avLst/>
          </a:prstGeom>
          <a:solidFill>
            <a:schemeClr val="tx1"/>
          </a:solidFill>
          <a:ln w="38100" algn="ctr">
            <a:solidFill>
              <a:srgbClr val="FF6600"/>
            </a:solidFill>
            <a:miter lim="800000"/>
            <a:headEnd/>
            <a:tailEnd/>
          </a:ln>
          <a:effectLst/>
        </p:spPr>
        <p:txBody>
          <a:bodyPr>
            <a:spAutoFit/>
          </a:bodyPr>
          <a:lstStyle/>
          <a:p>
            <a:pPr algn="ctr"/>
            <a:r>
              <a:rPr lang="de-DE" sz="1200" b="1">
                <a:solidFill>
                  <a:schemeClr val="bg1"/>
                </a:solidFill>
              </a:rPr>
              <a:t>Large Data Storage Capacity &amp; Regular Data Back-Up (to prevent information loss in the event of a major system crash) </a:t>
            </a:r>
          </a:p>
        </p:txBody>
      </p:sp>
      <p:sp>
        <p:nvSpPr>
          <p:cNvPr id="644103" name="Rectangle 7"/>
          <p:cNvSpPr>
            <a:spLocks noChangeArrowheads="1"/>
          </p:cNvSpPr>
          <p:nvPr/>
        </p:nvSpPr>
        <p:spPr bwMode="auto">
          <a:xfrm>
            <a:off x="819150" y="5384800"/>
            <a:ext cx="2522538" cy="860425"/>
          </a:xfrm>
          <a:prstGeom prst="rect">
            <a:avLst/>
          </a:prstGeom>
          <a:solidFill>
            <a:schemeClr val="tx1"/>
          </a:solidFill>
          <a:ln w="38100" algn="ctr">
            <a:solidFill>
              <a:srgbClr val="FF6600"/>
            </a:solidFill>
            <a:miter lim="800000"/>
            <a:headEnd/>
            <a:tailEnd/>
          </a:ln>
          <a:effectLst/>
        </p:spPr>
        <p:txBody>
          <a:bodyPr>
            <a:spAutoFit/>
          </a:bodyPr>
          <a:lstStyle/>
          <a:p>
            <a:pPr algn="ctr"/>
            <a:r>
              <a:rPr lang="de-DE" sz="1200" b="1" dirty="0" smtClean="0">
                <a:solidFill>
                  <a:schemeClr val="bg1"/>
                </a:solidFill>
              </a:rPr>
              <a:t>Security (</a:t>
            </a:r>
            <a:r>
              <a:rPr lang="de-DE" sz="1200" b="1" dirty="0">
                <a:solidFill>
                  <a:schemeClr val="bg1"/>
                </a:solidFill>
              </a:rPr>
              <a:t>from hacking &amp; unin-tentional &amp; intentional data corruption by viruses, trojans, worms etc.)</a:t>
            </a:r>
          </a:p>
        </p:txBody>
      </p:sp>
      <p:sp>
        <p:nvSpPr>
          <p:cNvPr id="644104" name="Rectangle 8"/>
          <p:cNvSpPr>
            <a:spLocks noChangeArrowheads="1"/>
          </p:cNvSpPr>
          <p:nvPr/>
        </p:nvSpPr>
        <p:spPr bwMode="auto">
          <a:xfrm>
            <a:off x="833438" y="1149350"/>
            <a:ext cx="2522537" cy="1225550"/>
          </a:xfrm>
          <a:prstGeom prst="rect">
            <a:avLst/>
          </a:prstGeom>
          <a:solidFill>
            <a:schemeClr val="tx1"/>
          </a:solidFill>
          <a:ln w="38100" algn="ctr">
            <a:solidFill>
              <a:srgbClr val="FF6600"/>
            </a:solidFill>
            <a:miter lim="800000"/>
            <a:headEnd/>
            <a:tailEnd/>
          </a:ln>
          <a:effectLst/>
        </p:spPr>
        <p:txBody>
          <a:bodyPr>
            <a:spAutoFit/>
          </a:bodyPr>
          <a:lstStyle/>
          <a:p>
            <a:pPr algn="ctr"/>
            <a:r>
              <a:rPr lang="de-DE" sz="1200" b="1">
                <a:solidFill>
                  <a:schemeClr val="bg1"/>
                </a:solidFill>
              </a:rPr>
              <a:t>Technological Compatibility with the Equipment and Network Infrastructure of the System Users (LAN, WAN, Intranet, Extranet, Internet, Operating System, Software)</a:t>
            </a:r>
          </a:p>
        </p:txBody>
      </p:sp>
      <p:cxnSp>
        <p:nvCxnSpPr>
          <p:cNvPr id="644105" name="AutoShape 9"/>
          <p:cNvCxnSpPr>
            <a:cxnSpLocks noChangeShapeType="1"/>
            <a:stCxn id="644104" idx="3"/>
            <a:endCxn id="0" idx="1"/>
          </p:cNvCxnSpPr>
          <p:nvPr/>
        </p:nvCxnSpPr>
        <p:spPr bwMode="auto">
          <a:xfrm>
            <a:off x="3375025" y="1762125"/>
            <a:ext cx="473075" cy="1839913"/>
          </a:xfrm>
          <a:prstGeom prst="bentConnector3">
            <a:avLst>
              <a:gd name="adj1" fmla="val 47986"/>
            </a:avLst>
          </a:prstGeom>
          <a:noFill/>
          <a:ln w="28575">
            <a:solidFill>
              <a:srgbClr val="CA3912"/>
            </a:solidFill>
            <a:miter lim="800000"/>
            <a:headEnd/>
            <a:tailEnd type="triangle" w="med" len="med"/>
          </a:ln>
          <a:effectLst/>
        </p:spPr>
      </p:cxnSp>
      <p:cxnSp>
        <p:nvCxnSpPr>
          <p:cNvPr id="644106" name="AutoShape 10"/>
          <p:cNvCxnSpPr>
            <a:cxnSpLocks noChangeShapeType="1"/>
            <a:stCxn id="644101" idx="3"/>
            <a:endCxn id="0" idx="1"/>
          </p:cNvCxnSpPr>
          <p:nvPr/>
        </p:nvCxnSpPr>
        <p:spPr bwMode="auto">
          <a:xfrm>
            <a:off x="3375025" y="2790825"/>
            <a:ext cx="473075" cy="811213"/>
          </a:xfrm>
          <a:prstGeom prst="bentConnector3">
            <a:avLst>
              <a:gd name="adj1" fmla="val 47986"/>
            </a:avLst>
          </a:prstGeom>
          <a:noFill/>
          <a:ln w="28575">
            <a:solidFill>
              <a:srgbClr val="CA3912"/>
            </a:solidFill>
            <a:miter lim="800000"/>
            <a:headEnd/>
            <a:tailEnd type="triangle" w="med" len="med"/>
          </a:ln>
          <a:effectLst/>
        </p:spPr>
      </p:cxnSp>
      <p:cxnSp>
        <p:nvCxnSpPr>
          <p:cNvPr id="644107" name="AutoShape 11"/>
          <p:cNvCxnSpPr>
            <a:cxnSpLocks noChangeShapeType="1"/>
            <a:stCxn id="644102" idx="3"/>
            <a:endCxn id="0" idx="1"/>
          </p:cNvCxnSpPr>
          <p:nvPr/>
        </p:nvCxnSpPr>
        <p:spPr bwMode="auto">
          <a:xfrm flipV="1">
            <a:off x="3375025" y="3602038"/>
            <a:ext cx="473075" cy="1182687"/>
          </a:xfrm>
          <a:prstGeom prst="bentConnector3">
            <a:avLst>
              <a:gd name="adj1" fmla="val 47986"/>
            </a:avLst>
          </a:prstGeom>
          <a:noFill/>
          <a:ln w="28575">
            <a:solidFill>
              <a:srgbClr val="CA3912"/>
            </a:solidFill>
            <a:miter lim="800000"/>
            <a:headEnd/>
            <a:tailEnd type="triangle" w="med" len="med"/>
          </a:ln>
          <a:effectLst/>
        </p:spPr>
      </p:cxnSp>
      <p:cxnSp>
        <p:nvCxnSpPr>
          <p:cNvPr id="644108" name="AutoShape 12"/>
          <p:cNvCxnSpPr>
            <a:cxnSpLocks noChangeShapeType="1"/>
            <a:stCxn id="644103" idx="3"/>
            <a:endCxn id="0" idx="1"/>
          </p:cNvCxnSpPr>
          <p:nvPr/>
        </p:nvCxnSpPr>
        <p:spPr bwMode="auto">
          <a:xfrm flipV="1">
            <a:off x="3360738" y="3602038"/>
            <a:ext cx="487362" cy="2212975"/>
          </a:xfrm>
          <a:prstGeom prst="bentConnector3">
            <a:avLst>
              <a:gd name="adj1" fmla="val 47884"/>
            </a:avLst>
          </a:prstGeom>
          <a:noFill/>
          <a:ln w="28575">
            <a:solidFill>
              <a:srgbClr val="CA3912"/>
            </a:solidFill>
            <a:miter lim="800000"/>
            <a:headEnd/>
            <a:tailEnd type="triangle" w="med" len="med"/>
          </a:ln>
          <a:effectLst/>
        </p:spPr>
      </p:cxnSp>
      <p:sp>
        <p:nvSpPr>
          <p:cNvPr id="644109" name="Rectangle 13"/>
          <p:cNvSpPr>
            <a:spLocks noChangeArrowheads="1"/>
          </p:cNvSpPr>
          <p:nvPr/>
        </p:nvSpPr>
        <p:spPr bwMode="auto">
          <a:xfrm>
            <a:off x="5676900" y="1931988"/>
            <a:ext cx="2554288" cy="646331"/>
          </a:xfrm>
          <a:prstGeom prst="rect">
            <a:avLst/>
          </a:prstGeom>
          <a:solidFill>
            <a:srgbClr val="8F0F05"/>
          </a:solidFill>
          <a:ln w="38100" algn="ctr">
            <a:solidFill>
              <a:srgbClr val="FF6600"/>
            </a:solidFill>
            <a:miter lim="800000"/>
            <a:headEnd/>
            <a:tailEnd/>
          </a:ln>
          <a:effectLst/>
        </p:spPr>
        <p:txBody>
          <a:bodyPr>
            <a:spAutoFit/>
          </a:bodyPr>
          <a:lstStyle/>
          <a:p>
            <a:pPr algn="ctr"/>
            <a:r>
              <a:rPr lang="de-DE" sz="1200" b="1" dirty="0">
                <a:solidFill>
                  <a:srgbClr val="FFFF00"/>
                </a:solidFill>
              </a:rPr>
              <a:t>Interactive Capability </a:t>
            </a:r>
          </a:p>
          <a:p>
            <a:pPr algn="ctr"/>
            <a:r>
              <a:rPr lang="de-DE" sz="1200" b="1" dirty="0">
                <a:solidFill>
                  <a:srgbClr val="FFFF00"/>
                </a:solidFill>
              </a:rPr>
              <a:t>(content uploading, download-ing and revision, </a:t>
            </a:r>
            <a:r>
              <a:rPr lang="de-DE" sz="1200" b="1" dirty="0" smtClean="0">
                <a:solidFill>
                  <a:srgbClr val="FFFF00"/>
                </a:solidFill>
              </a:rPr>
              <a:t>searchability</a:t>
            </a:r>
            <a:r>
              <a:rPr lang="de-DE" sz="1200" b="1" dirty="0">
                <a:solidFill>
                  <a:srgbClr val="FFFF00"/>
                </a:solidFill>
              </a:rPr>
              <a:t>)</a:t>
            </a:r>
          </a:p>
        </p:txBody>
      </p:sp>
      <p:sp>
        <p:nvSpPr>
          <p:cNvPr id="644110" name="Rectangle 14"/>
          <p:cNvSpPr>
            <a:spLocks noChangeArrowheads="1"/>
          </p:cNvSpPr>
          <p:nvPr/>
        </p:nvSpPr>
        <p:spPr bwMode="auto">
          <a:xfrm>
            <a:off x="5676900" y="2732088"/>
            <a:ext cx="2554288" cy="677862"/>
          </a:xfrm>
          <a:prstGeom prst="rect">
            <a:avLst/>
          </a:prstGeom>
          <a:solidFill>
            <a:srgbClr val="8F0F05"/>
          </a:solidFill>
          <a:ln w="38100" algn="ctr">
            <a:solidFill>
              <a:srgbClr val="FF6600"/>
            </a:solidFill>
            <a:miter lim="800000"/>
            <a:headEnd/>
            <a:tailEnd/>
          </a:ln>
          <a:effectLst/>
        </p:spPr>
        <p:txBody>
          <a:bodyPr>
            <a:spAutoFit/>
          </a:bodyPr>
          <a:lstStyle/>
          <a:p>
            <a:pPr algn="ctr"/>
            <a:r>
              <a:rPr lang="de-DE" sz="1200" b="1">
                <a:solidFill>
                  <a:srgbClr val="FFFF00"/>
                </a:solidFill>
              </a:rPr>
              <a:t>User-Friendly and Flexible Design / Easily Navigateable Interface</a:t>
            </a:r>
          </a:p>
        </p:txBody>
      </p:sp>
      <p:sp>
        <p:nvSpPr>
          <p:cNvPr id="644111" name="Rectangle 15"/>
          <p:cNvSpPr>
            <a:spLocks noChangeArrowheads="1"/>
          </p:cNvSpPr>
          <p:nvPr/>
        </p:nvSpPr>
        <p:spPr bwMode="auto">
          <a:xfrm>
            <a:off x="5676900" y="4148138"/>
            <a:ext cx="2554288" cy="860425"/>
          </a:xfrm>
          <a:prstGeom prst="rect">
            <a:avLst/>
          </a:prstGeom>
          <a:solidFill>
            <a:srgbClr val="8F0F05"/>
          </a:solidFill>
          <a:ln w="38100" algn="ctr">
            <a:solidFill>
              <a:srgbClr val="FF6600"/>
            </a:solidFill>
            <a:miter lim="800000"/>
            <a:headEnd/>
            <a:tailEnd/>
          </a:ln>
          <a:effectLst/>
        </p:spPr>
        <p:txBody>
          <a:bodyPr>
            <a:spAutoFit/>
          </a:bodyPr>
          <a:lstStyle/>
          <a:p>
            <a:pPr algn="ctr"/>
            <a:r>
              <a:rPr lang="de-DE" sz="1200" b="1">
                <a:solidFill>
                  <a:srgbClr val="FFFF00"/>
                </a:solidFill>
              </a:rPr>
              <a:t>Confidentiality </a:t>
            </a:r>
          </a:p>
          <a:p>
            <a:pPr algn="ctr"/>
            <a:r>
              <a:rPr lang="de-DE" sz="1200" b="1">
                <a:solidFill>
                  <a:srgbClr val="FFFF00"/>
                </a:solidFill>
              </a:rPr>
              <a:t>(selective access to content where and when accessibility needs to be restricted)</a:t>
            </a:r>
          </a:p>
        </p:txBody>
      </p:sp>
      <p:sp>
        <p:nvSpPr>
          <p:cNvPr id="644112" name="Rectangle 16"/>
          <p:cNvSpPr>
            <a:spLocks noChangeArrowheads="1"/>
          </p:cNvSpPr>
          <p:nvPr/>
        </p:nvSpPr>
        <p:spPr bwMode="auto">
          <a:xfrm>
            <a:off x="5676900" y="3530600"/>
            <a:ext cx="2554288" cy="495300"/>
          </a:xfrm>
          <a:prstGeom prst="rect">
            <a:avLst/>
          </a:prstGeom>
          <a:solidFill>
            <a:srgbClr val="8F0F05"/>
          </a:solidFill>
          <a:ln w="38100" algn="ctr">
            <a:solidFill>
              <a:srgbClr val="FF6600"/>
            </a:solidFill>
            <a:miter lim="800000"/>
            <a:headEnd/>
            <a:tailEnd/>
          </a:ln>
          <a:effectLst/>
        </p:spPr>
        <p:txBody>
          <a:bodyPr>
            <a:spAutoFit/>
          </a:bodyPr>
          <a:lstStyle/>
          <a:p>
            <a:pPr algn="ctr"/>
            <a:r>
              <a:rPr lang="de-DE" sz="1200" b="1">
                <a:solidFill>
                  <a:srgbClr val="FFFF00"/>
                </a:solidFill>
              </a:rPr>
              <a:t>Satisfies all Stakeholder (diverse) Informational Needs  </a:t>
            </a:r>
          </a:p>
        </p:txBody>
      </p:sp>
      <p:sp>
        <p:nvSpPr>
          <p:cNvPr id="644113" name="Rectangle 17"/>
          <p:cNvSpPr>
            <a:spLocks noChangeArrowheads="1"/>
          </p:cNvSpPr>
          <p:nvPr/>
        </p:nvSpPr>
        <p:spPr bwMode="auto">
          <a:xfrm>
            <a:off x="5676900" y="5129213"/>
            <a:ext cx="2554288" cy="495300"/>
          </a:xfrm>
          <a:prstGeom prst="rect">
            <a:avLst/>
          </a:prstGeom>
          <a:solidFill>
            <a:srgbClr val="8F0F05"/>
          </a:solidFill>
          <a:ln w="38100" algn="ctr">
            <a:solidFill>
              <a:srgbClr val="FF6600"/>
            </a:solidFill>
            <a:miter lim="800000"/>
            <a:headEnd/>
            <a:tailEnd/>
          </a:ln>
          <a:effectLst/>
        </p:spPr>
        <p:txBody>
          <a:bodyPr>
            <a:spAutoFit/>
          </a:bodyPr>
          <a:lstStyle/>
          <a:p>
            <a:pPr algn="ctr"/>
            <a:r>
              <a:rPr lang="de-DE" sz="1200" b="1">
                <a:solidFill>
                  <a:srgbClr val="FFFF00"/>
                </a:solidFill>
              </a:rPr>
              <a:t>Usage Monitoring (content in-put &amp; usage tracking capability)</a:t>
            </a:r>
          </a:p>
        </p:txBody>
      </p:sp>
      <p:sp>
        <p:nvSpPr>
          <p:cNvPr id="644114" name="Rectangle 18"/>
          <p:cNvSpPr>
            <a:spLocks noChangeArrowheads="1"/>
          </p:cNvSpPr>
          <p:nvPr/>
        </p:nvSpPr>
        <p:spPr bwMode="auto">
          <a:xfrm>
            <a:off x="5676900" y="1133475"/>
            <a:ext cx="2554288" cy="646331"/>
          </a:xfrm>
          <a:prstGeom prst="rect">
            <a:avLst/>
          </a:prstGeom>
          <a:solidFill>
            <a:srgbClr val="8F0F05"/>
          </a:solidFill>
          <a:ln w="38100" algn="ctr">
            <a:solidFill>
              <a:srgbClr val="FF6600"/>
            </a:solidFill>
            <a:miter lim="800000"/>
            <a:headEnd/>
            <a:tailEnd/>
          </a:ln>
          <a:effectLst/>
        </p:spPr>
        <p:txBody>
          <a:bodyPr>
            <a:spAutoFit/>
          </a:bodyPr>
          <a:lstStyle/>
          <a:p>
            <a:pPr algn="ctr"/>
            <a:r>
              <a:rPr lang="de-DE" sz="1200" b="1" dirty="0">
                <a:solidFill>
                  <a:srgbClr val="FFFF00"/>
                </a:solidFill>
              </a:rPr>
              <a:t>Content is Accurate, Complete, Relevant, Clear, Current, </a:t>
            </a:r>
            <a:r>
              <a:rPr lang="de-DE" sz="1200" b="1" dirty="0" smtClean="0">
                <a:solidFill>
                  <a:srgbClr val="FFFF00"/>
                </a:solidFill>
              </a:rPr>
              <a:t>Heterogenous, Timely etc. </a:t>
            </a:r>
            <a:endParaRPr lang="de-DE" sz="1200" b="1" dirty="0">
              <a:solidFill>
                <a:srgbClr val="FFFF00"/>
              </a:solidFill>
            </a:endParaRPr>
          </a:p>
        </p:txBody>
      </p:sp>
      <p:cxnSp>
        <p:nvCxnSpPr>
          <p:cNvPr id="644115" name="AutoShape 19"/>
          <p:cNvCxnSpPr>
            <a:cxnSpLocks noChangeShapeType="1"/>
            <a:stCxn id="644114" idx="1"/>
            <a:endCxn id="0" idx="3"/>
          </p:cNvCxnSpPr>
          <p:nvPr/>
        </p:nvCxnSpPr>
        <p:spPr bwMode="auto">
          <a:xfrm rot="10800000" flipV="1">
            <a:off x="5276850" y="1473200"/>
            <a:ext cx="381000" cy="2128838"/>
          </a:xfrm>
          <a:prstGeom prst="bentConnector3">
            <a:avLst>
              <a:gd name="adj1" fmla="val 47500"/>
            </a:avLst>
          </a:prstGeom>
          <a:noFill/>
          <a:ln w="28575">
            <a:solidFill>
              <a:srgbClr val="FFFF00"/>
            </a:solidFill>
            <a:miter lim="800000"/>
            <a:headEnd/>
            <a:tailEnd type="triangle" w="med" len="med"/>
          </a:ln>
          <a:effectLst/>
        </p:spPr>
      </p:cxnSp>
      <p:cxnSp>
        <p:nvCxnSpPr>
          <p:cNvPr id="644116" name="AutoShape 20"/>
          <p:cNvCxnSpPr>
            <a:cxnSpLocks noChangeShapeType="1"/>
            <a:stCxn id="644109" idx="1"/>
            <a:endCxn id="0" idx="3"/>
          </p:cNvCxnSpPr>
          <p:nvPr/>
        </p:nvCxnSpPr>
        <p:spPr bwMode="auto">
          <a:xfrm rot="10800000" flipV="1">
            <a:off x="5276850" y="2271713"/>
            <a:ext cx="381000" cy="1330325"/>
          </a:xfrm>
          <a:prstGeom prst="bentConnector3">
            <a:avLst>
              <a:gd name="adj1" fmla="val 47500"/>
            </a:avLst>
          </a:prstGeom>
          <a:noFill/>
          <a:ln w="28575">
            <a:solidFill>
              <a:srgbClr val="FFFF00"/>
            </a:solidFill>
            <a:miter lim="800000"/>
            <a:headEnd/>
            <a:tailEnd type="triangle" w="med" len="med"/>
          </a:ln>
          <a:effectLst/>
        </p:spPr>
      </p:cxnSp>
      <p:cxnSp>
        <p:nvCxnSpPr>
          <p:cNvPr id="644117" name="AutoShape 21"/>
          <p:cNvCxnSpPr>
            <a:cxnSpLocks noChangeShapeType="1"/>
            <a:stCxn id="644110" idx="1"/>
            <a:endCxn id="0" idx="3"/>
          </p:cNvCxnSpPr>
          <p:nvPr/>
        </p:nvCxnSpPr>
        <p:spPr bwMode="auto">
          <a:xfrm rot="10800000" flipV="1">
            <a:off x="5276850" y="3071813"/>
            <a:ext cx="381000" cy="530225"/>
          </a:xfrm>
          <a:prstGeom prst="bentConnector3">
            <a:avLst>
              <a:gd name="adj1" fmla="val 47500"/>
            </a:avLst>
          </a:prstGeom>
          <a:noFill/>
          <a:ln w="28575">
            <a:solidFill>
              <a:srgbClr val="FFFF00"/>
            </a:solidFill>
            <a:miter lim="800000"/>
            <a:headEnd/>
            <a:tailEnd type="triangle" w="med" len="med"/>
          </a:ln>
          <a:effectLst/>
        </p:spPr>
      </p:cxnSp>
      <p:cxnSp>
        <p:nvCxnSpPr>
          <p:cNvPr id="644118" name="AutoShape 22"/>
          <p:cNvCxnSpPr>
            <a:cxnSpLocks noChangeShapeType="1"/>
            <a:stCxn id="644112" idx="1"/>
            <a:endCxn id="0" idx="3"/>
          </p:cNvCxnSpPr>
          <p:nvPr/>
        </p:nvCxnSpPr>
        <p:spPr bwMode="auto">
          <a:xfrm rot="10800000">
            <a:off x="5276850" y="3602038"/>
            <a:ext cx="381000" cy="176212"/>
          </a:xfrm>
          <a:prstGeom prst="bentConnector3">
            <a:avLst>
              <a:gd name="adj1" fmla="val 47500"/>
            </a:avLst>
          </a:prstGeom>
          <a:noFill/>
          <a:ln w="28575">
            <a:solidFill>
              <a:srgbClr val="FFFF00"/>
            </a:solidFill>
            <a:miter lim="800000"/>
            <a:headEnd/>
            <a:tailEnd type="triangle" w="med" len="med"/>
          </a:ln>
          <a:effectLst/>
        </p:spPr>
      </p:cxnSp>
      <p:cxnSp>
        <p:nvCxnSpPr>
          <p:cNvPr id="644119" name="AutoShape 23"/>
          <p:cNvCxnSpPr>
            <a:cxnSpLocks noChangeShapeType="1"/>
            <a:stCxn id="644111" idx="1"/>
            <a:endCxn id="0" idx="3"/>
          </p:cNvCxnSpPr>
          <p:nvPr/>
        </p:nvCxnSpPr>
        <p:spPr bwMode="auto">
          <a:xfrm rot="10800000">
            <a:off x="5276850" y="3602038"/>
            <a:ext cx="381000" cy="976312"/>
          </a:xfrm>
          <a:prstGeom prst="bentConnector3">
            <a:avLst>
              <a:gd name="adj1" fmla="val 47500"/>
            </a:avLst>
          </a:prstGeom>
          <a:noFill/>
          <a:ln w="28575">
            <a:solidFill>
              <a:srgbClr val="FFFF00"/>
            </a:solidFill>
            <a:miter lim="800000"/>
            <a:headEnd/>
            <a:tailEnd type="triangle" w="med" len="med"/>
          </a:ln>
          <a:effectLst/>
        </p:spPr>
      </p:cxnSp>
      <p:cxnSp>
        <p:nvCxnSpPr>
          <p:cNvPr id="644120" name="AutoShape 24"/>
          <p:cNvCxnSpPr>
            <a:cxnSpLocks noChangeShapeType="1"/>
            <a:stCxn id="644113" idx="1"/>
            <a:endCxn id="0" idx="3"/>
          </p:cNvCxnSpPr>
          <p:nvPr/>
        </p:nvCxnSpPr>
        <p:spPr bwMode="auto">
          <a:xfrm rot="10800000">
            <a:off x="5276850" y="3602038"/>
            <a:ext cx="381000" cy="1774825"/>
          </a:xfrm>
          <a:prstGeom prst="bentConnector3">
            <a:avLst>
              <a:gd name="adj1" fmla="val 47500"/>
            </a:avLst>
          </a:prstGeom>
          <a:noFill/>
          <a:ln w="28575">
            <a:solidFill>
              <a:srgbClr val="FFFF00"/>
            </a:solidFill>
            <a:miter lim="800000"/>
            <a:headEnd/>
            <a:tailEnd type="triangle" w="med" len="med"/>
          </a:ln>
          <a:effectLst/>
        </p:spPr>
      </p:cxnSp>
      <p:cxnSp>
        <p:nvCxnSpPr>
          <p:cNvPr id="644121" name="AutoShape 25"/>
          <p:cNvCxnSpPr>
            <a:cxnSpLocks noChangeShapeType="1"/>
            <a:stCxn id="644100" idx="3"/>
            <a:endCxn id="0" idx="1"/>
          </p:cNvCxnSpPr>
          <p:nvPr/>
        </p:nvCxnSpPr>
        <p:spPr bwMode="auto">
          <a:xfrm>
            <a:off x="3375025" y="3455988"/>
            <a:ext cx="473075" cy="146050"/>
          </a:xfrm>
          <a:prstGeom prst="bentConnector3">
            <a:avLst>
              <a:gd name="adj1" fmla="val 47986"/>
            </a:avLst>
          </a:prstGeom>
          <a:noFill/>
          <a:ln w="28575">
            <a:solidFill>
              <a:srgbClr val="CA3912"/>
            </a:solidFill>
            <a:miter lim="800000"/>
            <a:headEnd/>
            <a:tailEnd type="triangle" w="med" len="med"/>
          </a:ln>
          <a:effectLst/>
        </p:spPr>
      </p:cxnSp>
      <p:sp>
        <p:nvSpPr>
          <p:cNvPr id="644122" name="AutoShape 26"/>
          <p:cNvSpPr>
            <a:spLocks noChangeArrowheads="1"/>
          </p:cNvSpPr>
          <p:nvPr/>
        </p:nvSpPr>
        <p:spPr bwMode="auto">
          <a:xfrm rot="16200000">
            <a:off x="-2125662" y="3362325"/>
            <a:ext cx="5067300" cy="552450"/>
          </a:xfrm>
          <a:prstGeom prst="roundRect">
            <a:avLst>
              <a:gd name="adj" fmla="val 16667"/>
            </a:avLst>
          </a:prstGeom>
          <a:solidFill>
            <a:srgbClr val="659A2A"/>
          </a:solidFill>
          <a:ln w="9525">
            <a:solidFill>
              <a:schemeClr val="tx1"/>
            </a:solidFill>
            <a:round/>
            <a:headEnd/>
            <a:tailEnd/>
          </a:ln>
          <a:effectLst/>
        </p:spPr>
        <p:txBody>
          <a:bodyPr wrap="none" anchor="ctr"/>
          <a:lstStyle/>
          <a:p>
            <a:pPr algn="ctr"/>
            <a:r>
              <a:rPr lang="de-DE" b="1" spc="300">
                <a:solidFill>
                  <a:srgbClr val="E5EA0A"/>
                </a:solidFill>
              </a:rPr>
              <a:t>Technical Performance Standards</a:t>
            </a:r>
          </a:p>
        </p:txBody>
      </p:sp>
      <p:sp>
        <p:nvSpPr>
          <p:cNvPr id="644123" name="AutoShape 27"/>
          <p:cNvSpPr>
            <a:spLocks noChangeArrowheads="1"/>
          </p:cNvSpPr>
          <p:nvPr/>
        </p:nvSpPr>
        <p:spPr bwMode="auto">
          <a:xfrm rot="5400000">
            <a:off x="6146799" y="3368677"/>
            <a:ext cx="5054601" cy="552450"/>
          </a:xfrm>
          <a:prstGeom prst="roundRect">
            <a:avLst>
              <a:gd name="adj" fmla="val 16667"/>
            </a:avLst>
          </a:prstGeom>
          <a:solidFill>
            <a:schemeClr val="accent5">
              <a:lumMod val="25000"/>
            </a:schemeClr>
          </a:solidFill>
          <a:ln w="9525">
            <a:solidFill>
              <a:schemeClr val="tx1"/>
            </a:solidFill>
            <a:round/>
            <a:headEnd/>
            <a:tailEnd/>
          </a:ln>
          <a:effectLst/>
        </p:spPr>
        <p:txBody>
          <a:bodyPr wrap="none" anchor="ctr"/>
          <a:lstStyle/>
          <a:p>
            <a:pPr algn="ctr"/>
            <a:r>
              <a:rPr lang="de-DE" b="1" spc="300">
                <a:solidFill>
                  <a:schemeClr val="bg1"/>
                </a:solidFill>
              </a:rPr>
              <a:t>Content  &amp; Design Standards</a:t>
            </a:r>
          </a:p>
        </p:txBody>
      </p:sp>
      <p:sp>
        <p:nvSpPr>
          <p:cNvPr id="644124" name="Rectangle 28"/>
          <p:cNvSpPr>
            <a:spLocks noChangeArrowheads="1"/>
          </p:cNvSpPr>
          <p:nvPr/>
        </p:nvSpPr>
        <p:spPr bwMode="auto">
          <a:xfrm>
            <a:off x="5678488" y="5746750"/>
            <a:ext cx="2554287" cy="495300"/>
          </a:xfrm>
          <a:prstGeom prst="rect">
            <a:avLst/>
          </a:prstGeom>
          <a:solidFill>
            <a:srgbClr val="8F0F05"/>
          </a:solidFill>
          <a:ln w="38100" algn="ctr">
            <a:solidFill>
              <a:srgbClr val="FF6600"/>
            </a:solidFill>
            <a:miter lim="800000"/>
            <a:headEnd/>
            <a:tailEnd/>
          </a:ln>
          <a:effectLst/>
        </p:spPr>
        <p:txBody>
          <a:bodyPr>
            <a:spAutoFit/>
          </a:bodyPr>
          <a:lstStyle/>
          <a:p>
            <a:pPr algn="ctr"/>
            <a:r>
              <a:rPr lang="de-DE" sz="1200" b="1">
                <a:solidFill>
                  <a:srgbClr val="FFFF00"/>
                </a:solidFill>
              </a:rPr>
              <a:t>Automatic Notification of Content Updates</a:t>
            </a:r>
          </a:p>
        </p:txBody>
      </p:sp>
      <p:cxnSp>
        <p:nvCxnSpPr>
          <p:cNvPr id="644125" name="AutoShape 29"/>
          <p:cNvCxnSpPr>
            <a:cxnSpLocks noChangeShapeType="1"/>
            <a:stCxn id="644124" idx="1"/>
            <a:endCxn id="0" idx="3"/>
          </p:cNvCxnSpPr>
          <p:nvPr/>
        </p:nvCxnSpPr>
        <p:spPr bwMode="auto">
          <a:xfrm rot="10800000">
            <a:off x="5276850" y="3602038"/>
            <a:ext cx="382588" cy="2392362"/>
          </a:xfrm>
          <a:prstGeom prst="bentConnector3">
            <a:avLst>
              <a:gd name="adj1" fmla="val 47301"/>
            </a:avLst>
          </a:prstGeom>
          <a:noFill/>
          <a:ln w="28575">
            <a:solidFill>
              <a:srgbClr val="FFFF00"/>
            </a:solidFill>
            <a:miter lim="800000"/>
            <a:headEnd/>
            <a:tailEnd type="triangle" w="med" len="med"/>
          </a:ln>
          <a:effectLst/>
        </p:spPr>
      </p:cxnSp>
      <p:sp>
        <p:nvSpPr>
          <p:cNvPr id="644126" name="Rectangle 30"/>
          <p:cNvSpPr>
            <a:spLocks noChangeArrowheads="1"/>
          </p:cNvSpPr>
          <p:nvPr/>
        </p:nvSpPr>
        <p:spPr bwMode="auto">
          <a:xfrm>
            <a:off x="833438" y="3871913"/>
            <a:ext cx="2522537" cy="276999"/>
          </a:xfrm>
          <a:prstGeom prst="rect">
            <a:avLst/>
          </a:prstGeom>
          <a:solidFill>
            <a:schemeClr val="tx1"/>
          </a:solidFill>
          <a:ln w="38100" algn="ctr">
            <a:solidFill>
              <a:srgbClr val="FF6600"/>
            </a:solidFill>
            <a:miter lim="800000"/>
            <a:headEnd/>
            <a:tailEnd/>
          </a:ln>
          <a:effectLst/>
        </p:spPr>
        <p:txBody>
          <a:bodyPr>
            <a:spAutoFit/>
          </a:bodyPr>
          <a:lstStyle/>
          <a:p>
            <a:pPr algn="ctr"/>
            <a:r>
              <a:rPr lang="de-DE" sz="1200" b="1" dirty="0">
                <a:solidFill>
                  <a:schemeClr val="bg1"/>
                </a:solidFill>
              </a:rPr>
              <a:t>Fast </a:t>
            </a:r>
            <a:r>
              <a:rPr lang="de-DE" sz="1200" b="1" dirty="0" smtClean="0">
                <a:solidFill>
                  <a:schemeClr val="bg1"/>
                </a:solidFill>
              </a:rPr>
              <a:t>Access to Content </a:t>
            </a:r>
            <a:endParaRPr lang="de-DE" sz="1200" b="1" dirty="0">
              <a:solidFill>
                <a:schemeClr val="bg1"/>
              </a:solidFill>
            </a:endParaRPr>
          </a:p>
        </p:txBody>
      </p:sp>
      <p:cxnSp>
        <p:nvCxnSpPr>
          <p:cNvPr id="644127" name="AutoShape 31"/>
          <p:cNvCxnSpPr>
            <a:cxnSpLocks noChangeShapeType="1"/>
            <a:stCxn id="644126" idx="3"/>
            <a:endCxn id="0" idx="1"/>
          </p:cNvCxnSpPr>
          <p:nvPr/>
        </p:nvCxnSpPr>
        <p:spPr bwMode="auto">
          <a:xfrm flipV="1">
            <a:off x="3375025" y="3602038"/>
            <a:ext cx="473075" cy="427037"/>
          </a:xfrm>
          <a:prstGeom prst="bentConnector3">
            <a:avLst>
              <a:gd name="adj1" fmla="val 47986"/>
            </a:avLst>
          </a:prstGeom>
          <a:noFill/>
          <a:ln w="28575">
            <a:solidFill>
              <a:srgbClr val="CA3912"/>
            </a:solidFill>
            <a:miter lim="800000"/>
            <a:headEnd/>
            <a:tailEnd type="triangle" w="med" len="med"/>
          </a:ln>
          <a:effectLst/>
        </p:spPr>
      </p:cxnSp>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0"/>
            <a:ext cx="8229600" cy="1143000"/>
          </a:xfrm>
        </p:spPr>
        <p:txBody>
          <a:bodyPr/>
          <a:lstStyle/>
          <a:p>
            <a:r>
              <a:rPr lang="en-US" sz="2400" dirty="0" smtClean="0"/>
              <a:t>Project Stakeholder Information: </a:t>
            </a:r>
            <a:br>
              <a:rPr lang="en-US" sz="2400" dirty="0" smtClean="0"/>
            </a:br>
            <a:r>
              <a:rPr lang="en-US" sz="2000" dirty="0" smtClean="0"/>
              <a:t>(Quantity Vs. Quality)</a:t>
            </a:r>
            <a:endParaRPr lang="en-US" sz="2400" dirty="0"/>
          </a:p>
        </p:txBody>
      </p:sp>
      <p:sp>
        <p:nvSpPr>
          <p:cNvPr id="5" name="TextBox 4"/>
          <p:cNvSpPr txBox="1"/>
          <p:nvPr/>
        </p:nvSpPr>
        <p:spPr>
          <a:xfrm>
            <a:off x="2177950" y="1142504"/>
            <a:ext cx="6502401" cy="5132174"/>
          </a:xfrm>
          <a:prstGeom prst="rect">
            <a:avLst/>
          </a:prstGeom>
          <a:noFill/>
        </p:spPr>
        <p:txBody>
          <a:bodyPr wrap="square" rtlCol="0">
            <a:spAutoFit/>
          </a:bodyPr>
          <a:lstStyle/>
          <a:p>
            <a:pPr>
              <a:lnSpc>
                <a:spcPts val="3300"/>
              </a:lnSpc>
              <a:spcAft>
                <a:spcPts val="3000"/>
              </a:spcAft>
            </a:pPr>
            <a:r>
              <a:rPr lang="en-US" sz="2800" b="1" dirty="0" smtClean="0">
                <a:solidFill>
                  <a:schemeClr val="bg1"/>
                </a:solidFill>
                <a:latin typeface="Calibri" pitchFamily="34" charset="0"/>
              </a:rPr>
              <a:t>Information in abundance does not mean that the information is appropriate for a rigorous stakeholder analysis and for de-signing and implementing effective stake-holder engagement strategies! </a:t>
            </a:r>
          </a:p>
          <a:p>
            <a:pPr>
              <a:lnSpc>
                <a:spcPts val="3300"/>
              </a:lnSpc>
            </a:pPr>
            <a:r>
              <a:rPr lang="en-US" sz="2800" b="1" dirty="0" smtClean="0">
                <a:solidFill>
                  <a:schemeClr val="bg1"/>
                </a:solidFill>
                <a:latin typeface="Calibri" pitchFamily="34" charset="0"/>
              </a:rPr>
              <a:t>Before collecting information on project stakeholders, the project manager/team must have a clear idea exactly what </a:t>
            </a:r>
            <a:r>
              <a:rPr lang="en-US" sz="2800" b="1" dirty="0" err="1" smtClean="0">
                <a:solidFill>
                  <a:schemeClr val="bg1"/>
                </a:solidFill>
                <a:latin typeface="Calibri" pitchFamily="34" charset="0"/>
              </a:rPr>
              <a:t>infor-mation</a:t>
            </a:r>
            <a:r>
              <a:rPr lang="en-US" sz="2800" b="1" dirty="0" smtClean="0">
                <a:solidFill>
                  <a:schemeClr val="bg1"/>
                </a:solidFill>
                <a:latin typeface="Calibri" pitchFamily="34" charset="0"/>
              </a:rPr>
              <a:t> is required to avoid wasting time, cost and effort on amassing and process-</a:t>
            </a:r>
            <a:r>
              <a:rPr lang="en-US" sz="2800" b="1" dirty="0" err="1" smtClean="0">
                <a:solidFill>
                  <a:schemeClr val="bg1"/>
                </a:solidFill>
                <a:latin typeface="Calibri" pitchFamily="34" charset="0"/>
              </a:rPr>
              <a:t>ing</a:t>
            </a:r>
            <a:r>
              <a:rPr lang="en-US" sz="2800" b="1" dirty="0" smtClean="0">
                <a:solidFill>
                  <a:schemeClr val="bg1"/>
                </a:solidFill>
                <a:latin typeface="Calibri" pitchFamily="34" charset="0"/>
              </a:rPr>
              <a:t> “redundant” information.</a:t>
            </a:r>
            <a:endParaRPr lang="en-US" sz="2800" b="1" dirty="0">
              <a:solidFill>
                <a:schemeClr val="bg1"/>
              </a:solidFill>
              <a:latin typeface="Calibri" pitchFamily="34" charset="0"/>
            </a:endParaRPr>
          </a:p>
        </p:txBody>
      </p:sp>
      <p:pic>
        <p:nvPicPr>
          <p:cNvPr id="7" name="Picture 6" descr="Information Overload.gif"/>
          <p:cNvPicPr>
            <a:picLocks noChangeAspect="1"/>
          </p:cNvPicPr>
          <p:nvPr/>
        </p:nvPicPr>
        <p:blipFill>
          <a:blip r:embed="rId3" cstate="print"/>
          <a:stretch>
            <a:fillRect/>
          </a:stretch>
        </p:blipFill>
        <p:spPr>
          <a:xfrm>
            <a:off x="451854" y="2310434"/>
            <a:ext cx="1485900" cy="2200275"/>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Rectangle 2"/>
          <p:cNvSpPr>
            <a:spLocks noGrp="1" noChangeArrowheads="1"/>
          </p:cNvSpPr>
          <p:nvPr>
            <p:ph type="title"/>
          </p:nvPr>
        </p:nvSpPr>
        <p:spPr>
          <a:xfrm>
            <a:off x="457200" y="0"/>
            <a:ext cx="8229600" cy="965200"/>
          </a:xfrm>
        </p:spPr>
        <p:txBody>
          <a:bodyPr/>
          <a:lstStyle/>
          <a:p>
            <a:r>
              <a:rPr lang="de-DE" sz="2400" dirty="0"/>
              <a:t>The </a:t>
            </a:r>
            <a:r>
              <a:rPr lang="de-DE" sz="2400" dirty="0" smtClean="0"/>
              <a:t>Computer-Based </a:t>
            </a:r>
            <a:r>
              <a:rPr lang="de-DE" sz="2400" dirty="0"/>
              <a:t>PMIS </a:t>
            </a:r>
            <a:r>
              <a:rPr lang="de-DE" dirty="0"/>
              <a:t/>
            </a:r>
            <a:br>
              <a:rPr lang="de-DE" dirty="0"/>
            </a:br>
            <a:r>
              <a:rPr lang="de-DE" sz="2000" dirty="0"/>
              <a:t>(Concept </a:t>
            </a:r>
            <a:r>
              <a:rPr lang="de-DE" sz="2000" dirty="0" smtClean="0"/>
              <a:t>Diagram for a Construction Project)</a:t>
            </a:r>
            <a:endParaRPr lang="de-DE" sz="2000" dirty="0"/>
          </a:p>
        </p:txBody>
      </p:sp>
      <p:pic>
        <p:nvPicPr>
          <p:cNvPr id="646147" name="Picture 3" descr="mainframe"/>
          <p:cNvPicPr>
            <a:picLocks noGrp="1" noChangeAspect="1" noChangeArrowheads="1"/>
          </p:cNvPicPr>
          <p:nvPr>
            <p:ph sz="half" idx="1"/>
          </p:nvPr>
        </p:nvPicPr>
        <p:blipFill>
          <a:blip r:embed="rId3" cstate="print"/>
          <a:stretch>
            <a:fillRect/>
          </a:stretch>
        </p:blipFill>
        <p:spPr>
          <a:xfrm>
            <a:off x="4063890" y="3386931"/>
            <a:ext cx="1428750" cy="1866900"/>
          </a:xfrm>
          <a:noFill/>
          <a:ln/>
        </p:spPr>
      </p:pic>
      <p:pic>
        <p:nvPicPr>
          <p:cNvPr id="646149" name="Picture 5" descr="crowd"/>
          <p:cNvPicPr>
            <a:picLocks noGrp="1" noChangeAspect="1" noChangeArrowheads="1"/>
          </p:cNvPicPr>
          <p:nvPr>
            <p:ph sz="half" idx="2"/>
          </p:nvPr>
        </p:nvPicPr>
        <p:blipFill>
          <a:blip r:embed="rId4" cstate="print"/>
          <a:stretch>
            <a:fillRect/>
          </a:stretch>
        </p:blipFill>
        <p:spPr>
          <a:xfrm>
            <a:off x="6799207" y="3837080"/>
            <a:ext cx="1979033" cy="1628775"/>
          </a:xfrm>
          <a:noFill/>
          <a:ln/>
        </p:spPr>
      </p:pic>
      <p:pic>
        <p:nvPicPr>
          <p:cNvPr id="646148" name="Picture 4" descr="people%20computer"/>
          <p:cNvPicPr>
            <a:picLocks noChangeAspect="1" noChangeArrowheads="1"/>
          </p:cNvPicPr>
          <p:nvPr/>
        </p:nvPicPr>
        <p:blipFill>
          <a:blip r:embed="rId5" cstate="print"/>
          <a:srcRect/>
          <a:stretch>
            <a:fillRect/>
          </a:stretch>
        </p:blipFill>
        <p:spPr bwMode="auto">
          <a:xfrm>
            <a:off x="6621136" y="1171139"/>
            <a:ext cx="2351087" cy="1558925"/>
          </a:xfrm>
          <a:prstGeom prst="rect">
            <a:avLst/>
          </a:prstGeom>
          <a:noFill/>
          <a:effectLst/>
        </p:spPr>
      </p:pic>
      <p:cxnSp>
        <p:nvCxnSpPr>
          <p:cNvPr id="646150" name="AutoShape 6"/>
          <p:cNvCxnSpPr>
            <a:cxnSpLocks noChangeShapeType="1"/>
          </p:cNvCxnSpPr>
          <p:nvPr/>
        </p:nvCxnSpPr>
        <p:spPr bwMode="auto">
          <a:xfrm rot="10800000" flipV="1">
            <a:off x="4705350" y="1887538"/>
            <a:ext cx="1868488" cy="1538287"/>
          </a:xfrm>
          <a:prstGeom prst="bentConnector2">
            <a:avLst/>
          </a:prstGeom>
          <a:noFill/>
          <a:ln w="38100">
            <a:solidFill>
              <a:srgbClr val="F4E852"/>
            </a:solidFill>
            <a:miter lim="800000"/>
            <a:headEnd type="triangle" w="med" len="med"/>
            <a:tailEnd type="triangle" w="med" len="med"/>
          </a:ln>
          <a:effectLst/>
        </p:spPr>
      </p:cxnSp>
      <p:pic>
        <p:nvPicPr>
          <p:cNvPr id="646152" name="Picture 8" descr="computer"/>
          <p:cNvPicPr>
            <a:picLocks noChangeAspect="1" noChangeArrowheads="1"/>
          </p:cNvPicPr>
          <p:nvPr/>
        </p:nvPicPr>
        <p:blipFill>
          <a:blip r:embed="rId6" cstate="print"/>
          <a:srcRect/>
          <a:stretch>
            <a:fillRect/>
          </a:stretch>
        </p:blipFill>
        <p:spPr bwMode="auto">
          <a:xfrm>
            <a:off x="5451033" y="5398203"/>
            <a:ext cx="527050" cy="365125"/>
          </a:xfrm>
          <a:prstGeom prst="rect">
            <a:avLst/>
          </a:prstGeom>
          <a:noFill/>
        </p:spPr>
      </p:pic>
      <p:sp>
        <p:nvSpPr>
          <p:cNvPr id="646153" name="AutoShape 9"/>
          <p:cNvSpPr>
            <a:spLocks noChangeArrowheads="1"/>
          </p:cNvSpPr>
          <p:nvPr/>
        </p:nvSpPr>
        <p:spPr bwMode="auto">
          <a:xfrm>
            <a:off x="6624311" y="2778754"/>
            <a:ext cx="2368550" cy="406400"/>
          </a:xfrm>
          <a:prstGeom prst="roundRect">
            <a:avLst>
              <a:gd name="adj" fmla="val 16667"/>
            </a:avLst>
          </a:prstGeom>
          <a:gradFill rotWithShape="1">
            <a:gsLst>
              <a:gs pos="0">
                <a:srgbClr val="0E8825"/>
              </a:gs>
              <a:gs pos="100000">
                <a:srgbClr val="0E8825">
                  <a:gamma/>
                  <a:shade val="46275"/>
                  <a:invGamma/>
                </a:srgbClr>
              </a:gs>
            </a:gsLst>
            <a:path path="shape">
              <a:fillToRect l="50000" t="50000" r="50000" b="50000"/>
            </a:path>
          </a:gradFill>
          <a:ln w="9525">
            <a:solidFill>
              <a:srgbClr val="F4E852"/>
            </a:solidFill>
            <a:round/>
            <a:headEnd/>
            <a:tailEnd/>
          </a:ln>
          <a:effectLst/>
        </p:spPr>
        <p:txBody>
          <a:bodyPr wrap="none" anchor="ctr"/>
          <a:lstStyle/>
          <a:p>
            <a:pPr algn="ctr"/>
            <a:r>
              <a:rPr lang="de-DE" sz="1200" b="1" dirty="0" smtClean="0">
                <a:solidFill>
                  <a:srgbClr val="F4E852"/>
                </a:solidFill>
              </a:rPr>
              <a:t>Internal Stakeholders</a:t>
            </a:r>
            <a:endParaRPr lang="de-DE" sz="1200" b="1" dirty="0">
              <a:solidFill>
                <a:srgbClr val="F4E852"/>
              </a:solidFill>
            </a:endParaRPr>
          </a:p>
        </p:txBody>
      </p:sp>
      <p:sp>
        <p:nvSpPr>
          <p:cNvPr id="646154" name="AutoShape 10"/>
          <p:cNvSpPr>
            <a:spLocks noChangeArrowheads="1"/>
          </p:cNvSpPr>
          <p:nvPr/>
        </p:nvSpPr>
        <p:spPr bwMode="auto">
          <a:xfrm>
            <a:off x="6783388" y="5522974"/>
            <a:ext cx="2025650" cy="406400"/>
          </a:xfrm>
          <a:prstGeom prst="roundRect">
            <a:avLst>
              <a:gd name="adj" fmla="val 16667"/>
            </a:avLst>
          </a:prstGeom>
          <a:gradFill rotWithShape="1">
            <a:gsLst>
              <a:gs pos="0">
                <a:srgbClr val="FF6600">
                  <a:gamma/>
                  <a:shade val="46275"/>
                  <a:invGamma/>
                </a:srgbClr>
              </a:gs>
              <a:gs pos="50000">
                <a:srgbClr val="FF6600"/>
              </a:gs>
              <a:gs pos="100000">
                <a:srgbClr val="FF6600">
                  <a:gamma/>
                  <a:shade val="46275"/>
                  <a:invGamma/>
                </a:srgbClr>
              </a:gs>
            </a:gsLst>
            <a:lin ang="5400000" scaled="1"/>
          </a:gradFill>
          <a:ln w="9525">
            <a:solidFill>
              <a:srgbClr val="F4E852"/>
            </a:solidFill>
            <a:round/>
            <a:headEnd/>
            <a:tailEnd/>
          </a:ln>
          <a:effectLst/>
        </p:spPr>
        <p:txBody>
          <a:bodyPr wrap="none" anchor="ctr"/>
          <a:lstStyle/>
          <a:p>
            <a:pPr algn="ctr"/>
            <a:r>
              <a:rPr lang="de-DE" sz="1200" b="1" dirty="0" smtClean="0"/>
              <a:t>External Stakeholders</a:t>
            </a:r>
            <a:endParaRPr lang="de-DE" sz="1200" b="1" dirty="0"/>
          </a:p>
        </p:txBody>
      </p:sp>
      <p:sp>
        <p:nvSpPr>
          <p:cNvPr id="646155" name="Text Box 11"/>
          <p:cNvSpPr txBox="1">
            <a:spLocks noChangeArrowheads="1"/>
          </p:cNvSpPr>
          <p:nvPr/>
        </p:nvSpPr>
        <p:spPr bwMode="auto">
          <a:xfrm>
            <a:off x="4706938" y="5781675"/>
            <a:ext cx="1993900" cy="466725"/>
          </a:xfrm>
          <a:prstGeom prst="rect">
            <a:avLst/>
          </a:prstGeom>
          <a:noFill/>
          <a:ln w="9525" algn="ctr">
            <a:noFill/>
            <a:miter lim="800000"/>
            <a:headEnd/>
            <a:tailEnd/>
          </a:ln>
          <a:effectLst/>
        </p:spPr>
        <p:txBody>
          <a:bodyPr>
            <a:spAutoFit/>
          </a:bodyPr>
          <a:lstStyle/>
          <a:p>
            <a:pPr algn="ctr">
              <a:spcBef>
                <a:spcPct val="5000"/>
              </a:spcBef>
            </a:pPr>
            <a:r>
              <a:rPr lang="de-DE" sz="1200" b="1" dirty="0">
                <a:solidFill>
                  <a:schemeClr val="bg1"/>
                </a:solidFill>
              </a:rPr>
              <a:t>Internet Access </a:t>
            </a:r>
          </a:p>
          <a:p>
            <a:pPr algn="ctr">
              <a:spcBef>
                <a:spcPct val="5000"/>
              </a:spcBef>
            </a:pPr>
            <a:r>
              <a:rPr lang="de-DE" sz="1200" b="1" dirty="0">
                <a:solidFill>
                  <a:schemeClr val="bg1"/>
                </a:solidFill>
              </a:rPr>
              <a:t>(public webpage only)</a:t>
            </a:r>
          </a:p>
        </p:txBody>
      </p:sp>
      <p:sp>
        <p:nvSpPr>
          <p:cNvPr id="646156" name="Text Box 12"/>
          <p:cNvSpPr txBox="1">
            <a:spLocks noChangeArrowheads="1"/>
          </p:cNvSpPr>
          <p:nvPr/>
        </p:nvSpPr>
        <p:spPr bwMode="auto">
          <a:xfrm>
            <a:off x="4786313" y="1992246"/>
            <a:ext cx="1695450" cy="1200329"/>
          </a:xfrm>
          <a:prstGeom prst="rect">
            <a:avLst/>
          </a:prstGeom>
          <a:noFill/>
          <a:ln w="9525">
            <a:solidFill>
              <a:srgbClr val="FFFF00"/>
            </a:solidFill>
            <a:miter lim="800000"/>
            <a:headEnd/>
            <a:tailEnd/>
          </a:ln>
          <a:effectLst/>
        </p:spPr>
        <p:txBody>
          <a:bodyPr wrap="square">
            <a:spAutoFit/>
          </a:bodyPr>
          <a:lstStyle/>
          <a:p>
            <a:pPr algn="ctr">
              <a:spcBef>
                <a:spcPct val="50000"/>
              </a:spcBef>
            </a:pPr>
            <a:r>
              <a:rPr lang="de-DE" sz="1200" dirty="0">
                <a:solidFill>
                  <a:schemeClr val="bg1"/>
                </a:solidFill>
              </a:rPr>
              <a:t>Project Manager &amp; Team, </a:t>
            </a:r>
            <a:r>
              <a:rPr lang="de-DE" sz="1200" dirty="0" smtClean="0">
                <a:solidFill>
                  <a:schemeClr val="bg1"/>
                </a:solidFill>
              </a:rPr>
              <a:t>Sponsors, Steering Committee,  Client (Users), Con-sultants, Government Agencies, etc</a:t>
            </a:r>
            <a:r>
              <a:rPr lang="de-DE" sz="1200" dirty="0">
                <a:solidFill>
                  <a:schemeClr val="bg1"/>
                </a:solidFill>
              </a:rPr>
              <a:t>. </a:t>
            </a:r>
          </a:p>
        </p:txBody>
      </p:sp>
      <p:grpSp>
        <p:nvGrpSpPr>
          <p:cNvPr id="646157" name="Group 13"/>
          <p:cNvGrpSpPr>
            <a:grpSpLocks/>
          </p:cNvGrpSpPr>
          <p:nvPr/>
        </p:nvGrpSpPr>
        <p:grpSpPr bwMode="auto">
          <a:xfrm>
            <a:off x="375366" y="1143000"/>
            <a:ext cx="2895600" cy="1511300"/>
            <a:chOff x="104" y="720"/>
            <a:chExt cx="1824" cy="952"/>
          </a:xfrm>
        </p:grpSpPr>
        <p:sp>
          <p:nvSpPr>
            <p:cNvPr id="646158" name="AutoShape 14"/>
            <p:cNvSpPr>
              <a:spLocks noChangeArrowheads="1"/>
            </p:cNvSpPr>
            <p:nvPr/>
          </p:nvSpPr>
          <p:spPr bwMode="auto">
            <a:xfrm>
              <a:off x="104" y="720"/>
              <a:ext cx="1824" cy="952"/>
            </a:xfrm>
            <a:prstGeom prst="roundRect">
              <a:avLst>
                <a:gd name="adj" fmla="val 16667"/>
              </a:avLst>
            </a:prstGeom>
            <a:solidFill>
              <a:srgbClr val="8CEB61"/>
            </a:solidFill>
            <a:ln w="28575" algn="ctr">
              <a:solidFill>
                <a:srgbClr val="A22E0E"/>
              </a:solidFill>
              <a:round/>
              <a:headEnd/>
              <a:tailEnd/>
            </a:ln>
            <a:effectLst/>
          </p:spPr>
          <p:txBody>
            <a:bodyPr wrap="none" anchor="ctr"/>
            <a:lstStyle/>
            <a:p>
              <a:endParaRPr lang="en-US"/>
            </a:p>
          </p:txBody>
        </p:sp>
        <p:pic>
          <p:nvPicPr>
            <p:cNvPr id="646159" name="Picture 15" descr="62E83-mainframe-computer"/>
            <p:cNvPicPr>
              <a:picLocks noChangeAspect="1" noChangeArrowheads="1"/>
            </p:cNvPicPr>
            <p:nvPr/>
          </p:nvPicPr>
          <p:blipFill>
            <a:blip r:embed="rId7" cstate="print"/>
            <a:srcRect/>
            <a:stretch>
              <a:fillRect/>
            </a:stretch>
          </p:blipFill>
          <p:spPr bwMode="auto">
            <a:xfrm>
              <a:off x="240" y="795"/>
              <a:ext cx="720" cy="808"/>
            </a:xfrm>
            <a:prstGeom prst="rect">
              <a:avLst/>
            </a:prstGeom>
            <a:noFill/>
          </p:spPr>
        </p:pic>
        <p:sp>
          <p:nvSpPr>
            <p:cNvPr id="646160" name="Text Box 16"/>
            <p:cNvSpPr txBox="1">
              <a:spLocks noChangeArrowheads="1"/>
            </p:cNvSpPr>
            <p:nvPr/>
          </p:nvSpPr>
          <p:spPr bwMode="auto">
            <a:xfrm>
              <a:off x="970" y="836"/>
              <a:ext cx="904" cy="737"/>
            </a:xfrm>
            <a:prstGeom prst="rect">
              <a:avLst/>
            </a:prstGeom>
            <a:noFill/>
            <a:ln w="9525">
              <a:noFill/>
              <a:miter lim="800000"/>
              <a:headEnd/>
              <a:tailEnd/>
            </a:ln>
            <a:effectLst/>
          </p:spPr>
          <p:txBody>
            <a:bodyPr>
              <a:spAutoFit/>
            </a:bodyPr>
            <a:lstStyle/>
            <a:p>
              <a:pPr algn="ctr"/>
              <a:r>
                <a:rPr lang="de-DE" sz="1400" b="1" dirty="0" smtClean="0"/>
                <a:t>Project </a:t>
              </a:r>
              <a:r>
                <a:rPr lang="de-DE" sz="1400" b="1" dirty="0"/>
                <a:t>Management </a:t>
              </a:r>
              <a:r>
                <a:rPr lang="de-DE" sz="1400" b="1" dirty="0" smtClean="0"/>
                <a:t>Information </a:t>
              </a:r>
              <a:endParaRPr lang="de-DE" sz="1400" b="1" dirty="0"/>
            </a:p>
            <a:p>
              <a:pPr algn="ctr"/>
              <a:r>
                <a:rPr lang="de-DE" sz="1400" b="1" dirty="0" smtClean="0"/>
                <a:t>Database</a:t>
              </a:r>
            </a:p>
            <a:p>
              <a:pPr algn="ctr"/>
              <a:r>
                <a:rPr lang="de-DE" sz="1400" b="1" dirty="0" smtClean="0"/>
                <a:t>System</a:t>
              </a:r>
              <a:endParaRPr lang="de-DE" sz="1400" b="1" dirty="0"/>
            </a:p>
          </p:txBody>
        </p:sp>
      </p:grpSp>
      <p:sp>
        <p:nvSpPr>
          <p:cNvPr id="646161" name="Line 17"/>
          <p:cNvSpPr>
            <a:spLocks noChangeShapeType="1"/>
          </p:cNvSpPr>
          <p:nvPr/>
        </p:nvSpPr>
        <p:spPr bwMode="auto">
          <a:xfrm>
            <a:off x="3289300" y="1905000"/>
            <a:ext cx="1028700" cy="0"/>
          </a:xfrm>
          <a:prstGeom prst="line">
            <a:avLst/>
          </a:prstGeom>
          <a:noFill/>
          <a:ln w="38100">
            <a:solidFill>
              <a:srgbClr val="A22E0E"/>
            </a:solidFill>
            <a:round/>
            <a:headEnd type="triangle" w="med" len="med"/>
            <a:tailEnd/>
          </a:ln>
          <a:effectLst/>
        </p:spPr>
        <p:txBody>
          <a:bodyPr/>
          <a:lstStyle/>
          <a:p>
            <a:endParaRPr lang="en-US"/>
          </a:p>
        </p:txBody>
      </p:sp>
      <p:sp>
        <p:nvSpPr>
          <p:cNvPr id="646162" name="Line 18"/>
          <p:cNvSpPr>
            <a:spLocks noChangeShapeType="1"/>
          </p:cNvSpPr>
          <p:nvPr/>
        </p:nvSpPr>
        <p:spPr bwMode="auto">
          <a:xfrm>
            <a:off x="4305300" y="1892301"/>
            <a:ext cx="1578" cy="1500178"/>
          </a:xfrm>
          <a:prstGeom prst="line">
            <a:avLst/>
          </a:prstGeom>
          <a:noFill/>
          <a:ln w="38100">
            <a:solidFill>
              <a:srgbClr val="A22E0E"/>
            </a:solidFill>
            <a:round/>
            <a:headEnd/>
            <a:tailEnd/>
          </a:ln>
          <a:effectLst/>
        </p:spPr>
        <p:txBody>
          <a:bodyPr/>
          <a:lstStyle/>
          <a:p>
            <a:endParaRPr lang="en-US"/>
          </a:p>
        </p:txBody>
      </p:sp>
      <p:pic>
        <p:nvPicPr>
          <p:cNvPr id="646163" name="Picture 19" descr="constr_digging"/>
          <p:cNvPicPr>
            <a:picLocks noChangeAspect="1" noChangeArrowheads="1"/>
          </p:cNvPicPr>
          <p:nvPr/>
        </p:nvPicPr>
        <p:blipFill>
          <a:blip r:embed="rId8" cstate="print"/>
          <a:srcRect/>
          <a:stretch>
            <a:fillRect/>
          </a:stretch>
        </p:blipFill>
        <p:spPr bwMode="auto">
          <a:xfrm>
            <a:off x="214313" y="4878388"/>
            <a:ext cx="1414462" cy="1336675"/>
          </a:xfrm>
          <a:prstGeom prst="rect">
            <a:avLst/>
          </a:prstGeom>
          <a:noFill/>
        </p:spPr>
      </p:pic>
      <p:pic>
        <p:nvPicPr>
          <p:cNvPr id="646164" name="Picture 20" descr="warehouse"/>
          <p:cNvPicPr>
            <a:picLocks noChangeAspect="1" noChangeArrowheads="1"/>
          </p:cNvPicPr>
          <p:nvPr/>
        </p:nvPicPr>
        <p:blipFill>
          <a:blip r:embed="rId9" cstate="print"/>
          <a:srcRect/>
          <a:stretch>
            <a:fillRect/>
          </a:stretch>
        </p:blipFill>
        <p:spPr bwMode="auto">
          <a:xfrm>
            <a:off x="193675" y="3178175"/>
            <a:ext cx="1438275" cy="1447800"/>
          </a:xfrm>
          <a:prstGeom prst="rect">
            <a:avLst/>
          </a:prstGeom>
          <a:noFill/>
        </p:spPr>
      </p:pic>
      <p:sp>
        <p:nvSpPr>
          <p:cNvPr id="646165" name="Text Box 21"/>
          <p:cNvSpPr txBox="1">
            <a:spLocks noChangeArrowheads="1"/>
          </p:cNvSpPr>
          <p:nvPr/>
        </p:nvSpPr>
        <p:spPr bwMode="auto">
          <a:xfrm>
            <a:off x="1691130" y="5638020"/>
            <a:ext cx="1284418" cy="461665"/>
          </a:xfrm>
          <a:prstGeom prst="rect">
            <a:avLst/>
          </a:prstGeom>
          <a:noFill/>
          <a:ln w="9525" algn="ctr">
            <a:solidFill>
              <a:srgbClr val="FFFF00"/>
            </a:solidFill>
            <a:miter lim="800000"/>
            <a:headEnd/>
            <a:tailEnd/>
          </a:ln>
          <a:effectLst/>
        </p:spPr>
        <p:txBody>
          <a:bodyPr wrap="square">
            <a:spAutoFit/>
          </a:bodyPr>
          <a:lstStyle/>
          <a:p>
            <a:pPr algn="ctr">
              <a:spcBef>
                <a:spcPts val="0"/>
              </a:spcBef>
            </a:pPr>
            <a:r>
              <a:rPr lang="de-DE" sz="1200" dirty="0" smtClean="0">
                <a:solidFill>
                  <a:schemeClr val="bg1"/>
                </a:solidFill>
              </a:rPr>
              <a:t>Contractors</a:t>
            </a:r>
          </a:p>
          <a:p>
            <a:pPr algn="ctr">
              <a:spcBef>
                <a:spcPts val="0"/>
              </a:spcBef>
            </a:pPr>
            <a:r>
              <a:rPr lang="de-DE" sz="1200" dirty="0" smtClean="0">
                <a:solidFill>
                  <a:schemeClr val="bg1"/>
                </a:solidFill>
              </a:rPr>
              <a:t>Subcontractors</a:t>
            </a:r>
            <a:endParaRPr lang="de-DE" sz="1200" dirty="0">
              <a:solidFill>
                <a:schemeClr val="bg1"/>
              </a:solidFill>
            </a:endParaRPr>
          </a:p>
        </p:txBody>
      </p:sp>
      <p:sp>
        <p:nvSpPr>
          <p:cNvPr id="646166" name="Text Box 22"/>
          <p:cNvSpPr txBox="1">
            <a:spLocks noChangeArrowheads="1"/>
          </p:cNvSpPr>
          <p:nvPr/>
        </p:nvSpPr>
        <p:spPr bwMode="auto">
          <a:xfrm>
            <a:off x="1697038" y="3345593"/>
            <a:ext cx="1116500" cy="461665"/>
          </a:xfrm>
          <a:prstGeom prst="rect">
            <a:avLst/>
          </a:prstGeom>
          <a:noFill/>
          <a:ln w="9525" algn="ctr">
            <a:solidFill>
              <a:srgbClr val="FFFF00"/>
            </a:solidFill>
            <a:miter lim="800000"/>
            <a:headEnd/>
            <a:tailEnd/>
          </a:ln>
          <a:effectLst/>
        </p:spPr>
        <p:txBody>
          <a:bodyPr wrap="square">
            <a:spAutoFit/>
          </a:bodyPr>
          <a:lstStyle/>
          <a:p>
            <a:pPr algn="ctr">
              <a:spcBef>
                <a:spcPts val="0"/>
              </a:spcBef>
            </a:pPr>
            <a:r>
              <a:rPr lang="de-DE" sz="1200" dirty="0" smtClean="0">
                <a:solidFill>
                  <a:schemeClr val="bg1"/>
                </a:solidFill>
              </a:rPr>
              <a:t>Suppliers &amp; Vendors</a:t>
            </a:r>
            <a:endParaRPr lang="de-DE" sz="1200" dirty="0">
              <a:solidFill>
                <a:schemeClr val="bg1"/>
              </a:solidFill>
            </a:endParaRPr>
          </a:p>
        </p:txBody>
      </p:sp>
      <p:cxnSp>
        <p:nvCxnSpPr>
          <p:cNvPr id="646168" name="AutoShape 24"/>
          <p:cNvCxnSpPr>
            <a:cxnSpLocks noChangeShapeType="1"/>
            <a:stCxn id="646164" idx="3"/>
          </p:cNvCxnSpPr>
          <p:nvPr/>
        </p:nvCxnSpPr>
        <p:spPr bwMode="auto">
          <a:xfrm>
            <a:off x="1631950" y="3902075"/>
            <a:ext cx="2433975" cy="419725"/>
          </a:xfrm>
          <a:prstGeom prst="bentConnector3">
            <a:avLst>
              <a:gd name="adj1" fmla="val 66629"/>
            </a:avLst>
          </a:prstGeom>
          <a:noFill/>
          <a:ln w="38100">
            <a:solidFill>
              <a:srgbClr val="F4E852"/>
            </a:solidFill>
            <a:miter lim="800000"/>
            <a:headEnd type="triangle" w="med" len="med"/>
            <a:tailEnd type="triangle" w="med" len="med"/>
          </a:ln>
          <a:effectLst/>
        </p:spPr>
      </p:cxnSp>
      <p:cxnSp>
        <p:nvCxnSpPr>
          <p:cNvPr id="51" name="Elbow Connector 50"/>
          <p:cNvCxnSpPr/>
          <p:nvPr/>
        </p:nvCxnSpPr>
        <p:spPr>
          <a:xfrm flipV="1">
            <a:off x="1628775" y="4327876"/>
            <a:ext cx="2435115" cy="1226345"/>
          </a:xfrm>
          <a:prstGeom prst="bentConnector3">
            <a:avLst>
              <a:gd name="adj1" fmla="val 54925"/>
            </a:avLst>
          </a:prstGeom>
          <a:noFill/>
          <a:ln w="38100">
            <a:solidFill>
              <a:srgbClr val="F4E852"/>
            </a:solidFill>
            <a:miter lim="800000"/>
            <a:headEnd type="triangle" w="med" len="med"/>
            <a:tailEnd type="triangle" w="med" len="med"/>
          </a:ln>
          <a:effectLst/>
        </p:spPr>
      </p:cxnSp>
      <p:cxnSp>
        <p:nvCxnSpPr>
          <p:cNvPr id="56" name="Shape 55"/>
          <p:cNvCxnSpPr>
            <a:stCxn id="646147" idx="2"/>
            <a:endCxn id="646152" idx="1"/>
          </p:cNvCxnSpPr>
          <p:nvPr/>
        </p:nvCxnSpPr>
        <p:spPr>
          <a:xfrm rot="16200000" flipH="1">
            <a:off x="4951182" y="5080914"/>
            <a:ext cx="326935" cy="672768"/>
          </a:xfrm>
          <a:prstGeom prst="bentConnector2">
            <a:avLst/>
          </a:prstGeom>
          <a:noFill/>
          <a:ln w="38100">
            <a:solidFill>
              <a:srgbClr val="F4E852"/>
            </a:solidFill>
            <a:miter lim="800000"/>
            <a:headEnd type="triangle" w="med" len="med"/>
            <a:tailEnd type="triangle" w="med" len="med"/>
          </a:ln>
          <a:effectLst/>
        </p:spPr>
      </p:cxnSp>
      <p:cxnSp>
        <p:nvCxnSpPr>
          <p:cNvPr id="58" name="Elbow Connector 57"/>
          <p:cNvCxnSpPr>
            <a:stCxn id="646152" idx="3"/>
            <a:endCxn id="646149" idx="1"/>
          </p:cNvCxnSpPr>
          <p:nvPr/>
        </p:nvCxnSpPr>
        <p:spPr>
          <a:xfrm flipV="1">
            <a:off x="5978083" y="4651468"/>
            <a:ext cx="821124" cy="929298"/>
          </a:xfrm>
          <a:prstGeom prst="bentConnector3">
            <a:avLst>
              <a:gd name="adj1" fmla="val 50000"/>
            </a:avLst>
          </a:prstGeom>
          <a:noFill/>
          <a:ln w="38100">
            <a:solidFill>
              <a:srgbClr val="F4E852"/>
            </a:solidFill>
            <a:miter lim="800000"/>
            <a:headEnd type="triangle" w="med" len="med"/>
            <a:tailEnd type="triangle" w="med" len="med"/>
          </a:ln>
          <a:effectLst/>
        </p:spPr>
      </p:cxnSp>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Modules of a Computerized PMIS</a:t>
            </a:r>
            <a:r>
              <a:rPr lang="en-US" dirty="0" smtClean="0"/>
              <a:t/>
            </a:r>
            <a:br>
              <a:rPr lang="en-US" dirty="0" smtClean="0"/>
            </a:br>
            <a:r>
              <a:rPr lang="en-US" sz="2000" dirty="0" smtClean="0"/>
              <a:t>(Initiation Phase Deliverables)</a:t>
            </a:r>
            <a:endParaRPr lang="en-US" sz="2000" dirty="0"/>
          </a:p>
        </p:txBody>
      </p:sp>
      <p:sp>
        <p:nvSpPr>
          <p:cNvPr id="3" name="Content Placeholder 2"/>
          <p:cNvSpPr>
            <a:spLocks noGrp="1"/>
          </p:cNvSpPr>
          <p:nvPr>
            <p:ph idx="1"/>
          </p:nvPr>
        </p:nvSpPr>
        <p:spPr>
          <a:xfrm>
            <a:off x="2417379" y="1144588"/>
            <a:ext cx="6484883" cy="4981575"/>
          </a:xfrm>
        </p:spPr>
        <p:txBody>
          <a:bodyPr/>
          <a:lstStyle/>
          <a:p>
            <a:pPr>
              <a:buClr>
                <a:srgbClr val="FFC000"/>
              </a:buClr>
            </a:pPr>
            <a:r>
              <a:rPr lang="de-DE" sz="2400" b="1" dirty="0" smtClean="0">
                <a:solidFill>
                  <a:schemeClr val="bg1"/>
                </a:solidFill>
                <a:latin typeface="Calibri" pitchFamily="34" charset="0"/>
              </a:rPr>
              <a:t>Project Business Case</a:t>
            </a:r>
          </a:p>
          <a:p>
            <a:pPr>
              <a:buClr>
                <a:srgbClr val="FFC000"/>
              </a:buClr>
            </a:pPr>
            <a:r>
              <a:rPr lang="de-DE" sz="2400" b="1" dirty="0" smtClean="0">
                <a:solidFill>
                  <a:schemeClr val="bg1"/>
                </a:solidFill>
                <a:latin typeface="Calibri" pitchFamily="34" charset="0"/>
              </a:rPr>
              <a:t>Project Proposal </a:t>
            </a:r>
          </a:p>
          <a:p>
            <a:pPr>
              <a:buClr>
                <a:srgbClr val="FFC000"/>
              </a:buClr>
            </a:pPr>
            <a:r>
              <a:rPr lang="de-DE" sz="2400" b="1" dirty="0" smtClean="0">
                <a:solidFill>
                  <a:schemeClr val="bg1"/>
                </a:solidFill>
                <a:latin typeface="Calibri" pitchFamily="34" charset="0"/>
              </a:rPr>
              <a:t>Project Feasibility Report </a:t>
            </a:r>
          </a:p>
          <a:p>
            <a:pPr>
              <a:buClr>
                <a:srgbClr val="FFC000"/>
              </a:buClr>
            </a:pPr>
            <a:r>
              <a:rPr lang="de-DE" sz="2400" b="1" dirty="0" smtClean="0">
                <a:solidFill>
                  <a:schemeClr val="bg1"/>
                </a:solidFill>
                <a:latin typeface="Calibri" pitchFamily="34" charset="0"/>
              </a:rPr>
              <a:t>(Initial) Requirements and Specification Docs </a:t>
            </a:r>
          </a:p>
          <a:p>
            <a:pPr>
              <a:buClr>
                <a:srgbClr val="FFC000"/>
              </a:buClr>
            </a:pPr>
            <a:r>
              <a:rPr lang="de-DE" sz="2400" b="1" dirty="0" smtClean="0">
                <a:solidFill>
                  <a:schemeClr val="bg1"/>
                </a:solidFill>
                <a:latin typeface="Calibri" pitchFamily="34" charset="0"/>
              </a:rPr>
              <a:t>(Preliminary) Scope Statement </a:t>
            </a:r>
          </a:p>
          <a:p>
            <a:pPr>
              <a:buClr>
                <a:srgbClr val="FFC000"/>
              </a:buClr>
            </a:pPr>
            <a:r>
              <a:rPr lang="de-DE" sz="2400" b="1" dirty="0" smtClean="0">
                <a:solidFill>
                  <a:schemeClr val="bg1"/>
                </a:solidFill>
                <a:latin typeface="Calibri" pitchFamily="34" charset="0"/>
              </a:rPr>
              <a:t>Statement of Work</a:t>
            </a:r>
          </a:p>
          <a:p>
            <a:pPr>
              <a:buClr>
                <a:srgbClr val="FFC000"/>
              </a:buClr>
            </a:pPr>
            <a:r>
              <a:rPr lang="de-DE" sz="2400" b="1" dirty="0" smtClean="0">
                <a:solidFill>
                  <a:schemeClr val="bg1"/>
                </a:solidFill>
                <a:latin typeface="Calibri" pitchFamily="34" charset="0"/>
              </a:rPr>
              <a:t>Contract with the client organization(s)  </a:t>
            </a:r>
          </a:p>
          <a:p>
            <a:pPr>
              <a:buClr>
                <a:srgbClr val="FFC000"/>
              </a:buClr>
            </a:pPr>
            <a:r>
              <a:rPr lang="de-DE" sz="2400" b="1" dirty="0" smtClean="0">
                <a:solidFill>
                  <a:schemeClr val="bg1"/>
                </a:solidFill>
                <a:latin typeface="Calibri" pitchFamily="34" charset="0"/>
              </a:rPr>
              <a:t>Project Charter</a:t>
            </a:r>
          </a:p>
          <a:p>
            <a:pPr>
              <a:buClr>
                <a:srgbClr val="FFC000"/>
              </a:buClr>
            </a:pPr>
            <a:r>
              <a:rPr lang="de-DE" sz="2400" b="1" dirty="0" smtClean="0">
                <a:solidFill>
                  <a:schemeClr val="bg1"/>
                </a:solidFill>
                <a:latin typeface="Calibri" pitchFamily="34" charset="0"/>
              </a:rPr>
              <a:t>Minutes of meetings held between the project sponsor/manager/team and the customer and users</a:t>
            </a:r>
          </a:p>
          <a:p>
            <a:pPr>
              <a:buClr>
                <a:srgbClr val="FFC000"/>
              </a:buClr>
            </a:pPr>
            <a:r>
              <a:rPr lang="de-DE" sz="2400" b="1" dirty="0" smtClean="0">
                <a:solidFill>
                  <a:schemeClr val="bg1"/>
                </a:solidFill>
                <a:latin typeface="Calibri" pitchFamily="34" charset="0"/>
              </a:rPr>
              <a:t>Miscellaneous Initiation-Relevant Documents</a:t>
            </a:r>
            <a:endParaRPr lang="en-US" sz="2400" dirty="0"/>
          </a:p>
        </p:txBody>
      </p:sp>
      <p:pic>
        <p:nvPicPr>
          <p:cNvPr id="4" name="Picture 3" descr="Project Charter.jpg"/>
          <p:cNvPicPr>
            <a:picLocks noChangeAspect="1"/>
          </p:cNvPicPr>
          <p:nvPr/>
        </p:nvPicPr>
        <p:blipFill>
          <a:blip r:embed="rId2" cstate="print"/>
          <a:stretch>
            <a:fillRect/>
          </a:stretch>
        </p:blipFill>
        <p:spPr>
          <a:xfrm>
            <a:off x="189678" y="1376855"/>
            <a:ext cx="2127591" cy="2745991"/>
          </a:xfrm>
          <a:prstGeom prst="rect">
            <a:avLst/>
          </a:prstGeom>
        </p:spPr>
      </p:pic>
      <p:pic>
        <p:nvPicPr>
          <p:cNvPr id="5" name="Picture 4" descr="Handshake 3.jpg"/>
          <p:cNvPicPr>
            <a:picLocks noChangeAspect="1"/>
          </p:cNvPicPr>
          <p:nvPr/>
        </p:nvPicPr>
        <p:blipFill>
          <a:blip r:embed="rId3" cstate="print"/>
          <a:stretch>
            <a:fillRect/>
          </a:stretch>
        </p:blipFill>
        <p:spPr>
          <a:xfrm>
            <a:off x="168900" y="4290848"/>
            <a:ext cx="2175970" cy="1881351"/>
          </a:xfrm>
          <a:prstGeom prst="rect">
            <a:avLst/>
          </a:prstGeom>
        </p:spPr>
      </p:pic>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sz="half" idx="1"/>
          </p:nvPr>
        </p:nvSpPr>
        <p:spPr>
          <a:xfrm>
            <a:off x="2459421" y="1144588"/>
            <a:ext cx="6421820" cy="5027612"/>
          </a:xfrm>
        </p:spPr>
        <p:txBody>
          <a:bodyPr/>
          <a:lstStyle/>
          <a:p>
            <a:pPr>
              <a:lnSpc>
                <a:spcPts val="3400"/>
              </a:lnSpc>
              <a:buNone/>
            </a:pPr>
            <a:r>
              <a:rPr lang="de-DE" sz="2400" b="1" dirty="0" smtClean="0">
                <a:solidFill>
                  <a:schemeClr val="bg1"/>
                </a:solidFill>
                <a:latin typeface="Calibri" pitchFamily="34" charset="0"/>
              </a:rPr>
              <a:t>	Planning documents are crucially important for any project. It is imperative that the stake-holders have access to all those documents and files which they need to effectively and efficiently perform their respective tasks. </a:t>
            </a:r>
          </a:p>
          <a:p>
            <a:pPr>
              <a:lnSpc>
                <a:spcPts val="3400"/>
              </a:lnSpc>
              <a:spcBef>
                <a:spcPts val="2400"/>
              </a:spcBef>
              <a:buNone/>
            </a:pPr>
            <a:r>
              <a:rPr lang="de-DE" sz="2400" b="1" dirty="0" smtClean="0">
                <a:solidFill>
                  <a:schemeClr val="bg1"/>
                </a:solidFill>
                <a:latin typeface="Calibri" pitchFamily="34" charset="0"/>
              </a:rPr>
              <a:t>	The key planning phase document is the </a:t>
            </a:r>
            <a:r>
              <a:rPr lang="de-DE" sz="2400" b="1" u="sng" dirty="0" smtClean="0">
                <a:solidFill>
                  <a:schemeClr val="bg1"/>
                </a:solidFill>
                <a:latin typeface="Calibri" pitchFamily="34" charset="0"/>
              </a:rPr>
              <a:t>pro-ject management plan</a:t>
            </a:r>
            <a:r>
              <a:rPr lang="de-DE" sz="2400" b="1" dirty="0" smtClean="0">
                <a:solidFill>
                  <a:schemeClr val="bg1"/>
                </a:solidFill>
                <a:latin typeface="Calibri" pitchFamily="34" charset="0"/>
              </a:rPr>
              <a:t> (which may be periodi-cally updated) and its constituent subsidiary plans (i.e. Cost, Schedule, Risk, Scope, Pro-curement, Human Resource, Communication Plans etc.)</a:t>
            </a:r>
          </a:p>
        </p:txBody>
      </p:sp>
      <p:sp>
        <p:nvSpPr>
          <p:cNvPr id="5" name="Title 1"/>
          <p:cNvSpPr>
            <a:spLocks noGrp="1"/>
          </p:cNvSpPr>
          <p:nvPr>
            <p:ph type="title"/>
          </p:nvPr>
        </p:nvSpPr>
        <p:spPr>
          <a:xfrm>
            <a:off x="457200" y="0"/>
            <a:ext cx="8229600" cy="1143000"/>
          </a:xfrm>
        </p:spPr>
        <p:txBody>
          <a:bodyPr/>
          <a:lstStyle/>
          <a:p>
            <a:r>
              <a:rPr lang="en-US" sz="2400" dirty="0" smtClean="0"/>
              <a:t>Modules of a Computerized PMIS</a:t>
            </a:r>
            <a:r>
              <a:rPr lang="en-US" dirty="0" smtClean="0"/>
              <a:t/>
            </a:r>
            <a:br>
              <a:rPr lang="en-US" dirty="0" smtClean="0"/>
            </a:br>
            <a:r>
              <a:rPr lang="en-US" sz="2000" dirty="0" smtClean="0"/>
              <a:t>(Planning Phase Deliverables)</a:t>
            </a:r>
            <a:endParaRPr lang="en-US" sz="2000" dirty="0"/>
          </a:p>
        </p:txBody>
      </p:sp>
      <p:pic>
        <p:nvPicPr>
          <p:cNvPr id="6" name="Picture 5" descr="Functional Specification Document.bmp"/>
          <p:cNvPicPr>
            <a:picLocks noChangeAspect="1"/>
          </p:cNvPicPr>
          <p:nvPr/>
        </p:nvPicPr>
        <p:blipFill>
          <a:blip r:embed="rId3" cstate="print"/>
          <a:stretch>
            <a:fillRect/>
          </a:stretch>
        </p:blipFill>
        <p:spPr>
          <a:xfrm>
            <a:off x="155027" y="3668111"/>
            <a:ext cx="2504089" cy="2504089"/>
          </a:xfrm>
          <a:prstGeom prst="rect">
            <a:avLst/>
          </a:prstGeom>
        </p:spPr>
      </p:pic>
      <p:pic>
        <p:nvPicPr>
          <p:cNvPr id="8" name="Picture 7" descr="Planning1.jpg"/>
          <p:cNvPicPr>
            <a:picLocks noChangeAspect="1"/>
          </p:cNvPicPr>
          <p:nvPr/>
        </p:nvPicPr>
        <p:blipFill>
          <a:blip r:embed="rId4" cstate="print"/>
          <a:stretch>
            <a:fillRect/>
          </a:stretch>
        </p:blipFill>
        <p:spPr>
          <a:xfrm>
            <a:off x="178677" y="1302243"/>
            <a:ext cx="2501462" cy="1876096"/>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p:cNvSpPr>
            <a:spLocks noGrp="1" noChangeArrowheads="1"/>
          </p:cNvSpPr>
          <p:nvPr>
            <p:ph sz="half" idx="1"/>
          </p:nvPr>
        </p:nvSpPr>
        <p:spPr>
          <a:xfrm>
            <a:off x="2364828" y="1144588"/>
            <a:ext cx="6547944" cy="5027612"/>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400"/>
              </a:lnSpc>
              <a:buNone/>
            </a:pPr>
            <a:r>
              <a:rPr lang="de-DE" sz="2400" b="1" dirty="0" smtClean="0">
                <a:solidFill>
                  <a:schemeClr val="bg1"/>
                </a:solidFill>
                <a:latin typeface="Calibri" pitchFamily="34" charset="0"/>
              </a:rPr>
              <a:t>	Most of the project‘s allocated time and resources are spent in executing and sub-sequently closing down the project. </a:t>
            </a:r>
          </a:p>
          <a:p>
            <a:pPr>
              <a:lnSpc>
                <a:spcPts val="3400"/>
              </a:lnSpc>
              <a:spcBef>
                <a:spcPts val="2400"/>
              </a:spcBef>
              <a:buNone/>
            </a:pPr>
            <a:r>
              <a:rPr lang="de-DE" sz="2400" b="1" dirty="0" smtClean="0">
                <a:solidFill>
                  <a:schemeClr val="bg1"/>
                </a:solidFill>
                <a:latin typeface="Calibri" pitchFamily="34" charset="0"/>
              </a:rPr>
              <a:t>	A number of documents of files are generated here, including tenders, submitted bids and proposals, documentation on suppliers, sub-contractors etc., changes to the project scope and requirements/specifications, hiring of employees, various project reports, project winding up documentation etc. </a:t>
            </a:r>
          </a:p>
        </p:txBody>
      </p:sp>
      <p:sp>
        <p:nvSpPr>
          <p:cNvPr id="5" name="Title 1"/>
          <p:cNvSpPr>
            <a:spLocks noGrp="1"/>
          </p:cNvSpPr>
          <p:nvPr>
            <p:ph type="title"/>
          </p:nvPr>
        </p:nvSpPr>
        <p:spPr>
          <a:xfrm>
            <a:off x="457200" y="0"/>
            <a:ext cx="8229600" cy="1143000"/>
          </a:xfrm>
        </p:spPr>
        <p:txBody>
          <a:bodyPr/>
          <a:lstStyle/>
          <a:p>
            <a:r>
              <a:rPr lang="en-US" sz="2400" dirty="0" smtClean="0"/>
              <a:t>Modules of a Computerized PMIS</a:t>
            </a:r>
            <a:r>
              <a:rPr lang="en-US" dirty="0" smtClean="0"/>
              <a:t/>
            </a:r>
            <a:br>
              <a:rPr lang="en-US" dirty="0" smtClean="0"/>
            </a:br>
            <a:r>
              <a:rPr lang="en-US" sz="2000" dirty="0" smtClean="0"/>
              <a:t>(Execution &amp; Closing Phase Deliverables)</a:t>
            </a:r>
            <a:endParaRPr lang="en-US" sz="2000" dirty="0"/>
          </a:p>
        </p:txBody>
      </p:sp>
      <p:pic>
        <p:nvPicPr>
          <p:cNvPr id="6" name="Picture 5" descr="QV Building Construction Site, Melbourne.jpg"/>
          <p:cNvPicPr>
            <a:picLocks noChangeAspect="1"/>
          </p:cNvPicPr>
          <p:nvPr/>
        </p:nvPicPr>
        <p:blipFill>
          <a:blip r:embed="rId3" cstate="print"/>
          <a:stretch>
            <a:fillRect/>
          </a:stretch>
        </p:blipFill>
        <p:spPr>
          <a:xfrm>
            <a:off x="166064" y="1324302"/>
            <a:ext cx="2405468" cy="1804101"/>
          </a:xfrm>
          <a:prstGeom prst="rect">
            <a:avLst/>
          </a:prstGeom>
        </p:spPr>
      </p:pic>
      <p:pic>
        <p:nvPicPr>
          <p:cNvPr id="7" name="Picture 6" descr="Warehouse.jpg"/>
          <p:cNvPicPr>
            <a:picLocks noChangeAspect="1"/>
          </p:cNvPicPr>
          <p:nvPr/>
        </p:nvPicPr>
        <p:blipFill>
          <a:blip r:embed="rId4" cstate="print"/>
          <a:stretch>
            <a:fillRect/>
          </a:stretch>
        </p:blipFill>
        <p:spPr>
          <a:xfrm>
            <a:off x="150648" y="3888825"/>
            <a:ext cx="2403365" cy="180252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sz="half" idx="1"/>
          </p:nvPr>
        </p:nvSpPr>
        <p:spPr>
          <a:xfrm>
            <a:off x="2207172" y="1144588"/>
            <a:ext cx="6726620" cy="5027612"/>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400"/>
              </a:lnSpc>
              <a:buNone/>
            </a:pPr>
            <a:r>
              <a:rPr lang="de-DE" sz="2400" b="1" dirty="0" smtClean="0">
                <a:solidFill>
                  <a:schemeClr val="bg1"/>
                </a:solidFill>
                <a:latin typeface="Calibri" pitchFamily="34" charset="0"/>
              </a:rPr>
              <a:t>	A project‘s monitoring, evaluation and control (MEC) effort spans the project‘s entire life-cycle frm initiation through to completion, all aspects of the project‘s performance with regard to its baselines and standards are critically reviewed and, where deficiences are observed, corrective action is taken.</a:t>
            </a:r>
          </a:p>
          <a:p>
            <a:pPr>
              <a:lnSpc>
                <a:spcPts val="3400"/>
              </a:lnSpc>
              <a:spcBef>
                <a:spcPts val="2400"/>
              </a:spcBef>
              <a:buNone/>
            </a:pPr>
            <a:r>
              <a:rPr lang="de-DE" sz="2400" b="1" dirty="0" smtClean="0">
                <a:solidFill>
                  <a:schemeClr val="bg1"/>
                </a:solidFill>
                <a:latin typeface="Calibri" pitchFamily="34" charset="0"/>
              </a:rPr>
              <a:t>	Project MEC is typically conducted observation mechanisms resulting in periodic reports, audits, meetings etc. which must be documented and compared for trends over the project life-cycle. </a:t>
            </a:r>
          </a:p>
        </p:txBody>
      </p:sp>
      <p:sp>
        <p:nvSpPr>
          <p:cNvPr id="7" name="Title 1"/>
          <p:cNvSpPr>
            <a:spLocks noGrp="1"/>
          </p:cNvSpPr>
          <p:nvPr>
            <p:ph type="title"/>
          </p:nvPr>
        </p:nvSpPr>
        <p:spPr>
          <a:xfrm>
            <a:off x="457200" y="0"/>
            <a:ext cx="8229600" cy="1143000"/>
          </a:xfrm>
        </p:spPr>
        <p:txBody>
          <a:bodyPr/>
          <a:lstStyle/>
          <a:p>
            <a:r>
              <a:rPr lang="en-US" sz="2400" dirty="0" smtClean="0"/>
              <a:t>Modules of a Computerized PMIS</a:t>
            </a:r>
            <a:r>
              <a:rPr lang="en-US" dirty="0" smtClean="0"/>
              <a:t/>
            </a:r>
            <a:br>
              <a:rPr lang="en-US" dirty="0" smtClean="0"/>
            </a:br>
            <a:r>
              <a:rPr lang="en-US" sz="2000" dirty="0" smtClean="0"/>
              <a:t>(Monitoring, Evaluation &amp; Control Phase Deliverables)</a:t>
            </a:r>
            <a:endParaRPr lang="en-US" sz="2000" dirty="0"/>
          </a:p>
        </p:txBody>
      </p:sp>
      <p:pic>
        <p:nvPicPr>
          <p:cNvPr id="8" name="Picture 7" descr="Turbine Monitoring.jpg"/>
          <p:cNvPicPr>
            <a:picLocks noChangeAspect="1"/>
          </p:cNvPicPr>
          <p:nvPr/>
        </p:nvPicPr>
        <p:blipFill>
          <a:blip r:embed="rId3" cstate="print"/>
          <a:stretch>
            <a:fillRect/>
          </a:stretch>
        </p:blipFill>
        <p:spPr>
          <a:xfrm>
            <a:off x="143231" y="1355835"/>
            <a:ext cx="2402558" cy="1735848"/>
          </a:xfrm>
          <a:prstGeom prst="rect">
            <a:avLst/>
          </a:prstGeom>
        </p:spPr>
      </p:pic>
      <p:pic>
        <p:nvPicPr>
          <p:cNvPr id="9" name="Picture 8" descr="Auditor.jpg"/>
          <p:cNvPicPr>
            <a:picLocks noChangeAspect="1"/>
          </p:cNvPicPr>
          <p:nvPr/>
        </p:nvPicPr>
        <p:blipFill>
          <a:blip r:embed="rId4" cstate="print"/>
          <a:stretch>
            <a:fillRect/>
          </a:stretch>
        </p:blipFill>
        <p:spPr>
          <a:xfrm>
            <a:off x="325821" y="3369443"/>
            <a:ext cx="2044577" cy="2781737"/>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Modules of a Computerized PMIS</a:t>
            </a:r>
            <a:r>
              <a:rPr lang="en-US" dirty="0" smtClean="0"/>
              <a:t/>
            </a:r>
            <a:br>
              <a:rPr lang="en-US" dirty="0" smtClean="0"/>
            </a:br>
            <a:r>
              <a:rPr lang="en-US" sz="2000" dirty="0" smtClean="0"/>
              <a:t>(Information on Project Stakeholders)</a:t>
            </a:r>
            <a:endParaRPr lang="en-US" sz="2000" dirty="0"/>
          </a:p>
        </p:txBody>
      </p:sp>
      <p:sp>
        <p:nvSpPr>
          <p:cNvPr id="3" name="Content Placeholder 2"/>
          <p:cNvSpPr>
            <a:spLocks noGrp="1"/>
          </p:cNvSpPr>
          <p:nvPr>
            <p:ph idx="1"/>
          </p:nvPr>
        </p:nvSpPr>
        <p:spPr>
          <a:xfrm>
            <a:off x="2417379" y="1144588"/>
            <a:ext cx="6484883" cy="4981575"/>
          </a:xfrm>
        </p:spPr>
        <p:txBody>
          <a:bodyPr/>
          <a:lstStyle/>
          <a:p>
            <a:pPr>
              <a:lnSpc>
                <a:spcPts val="4000"/>
              </a:lnSpc>
              <a:buClr>
                <a:srgbClr val="FFC000"/>
              </a:buClr>
            </a:pPr>
            <a:r>
              <a:rPr lang="de-DE" sz="2400" b="1" dirty="0" smtClean="0">
                <a:solidFill>
                  <a:schemeClr val="bg1"/>
                </a:solidFill>
                <a:latin typeface="Calibri" pitchFamily="34" charset="0"/>
              </a:rPr>
              <a:t>Basic Data (Name, Designation, Organization, Contact Details, Photos)</a:t>
            </a:r>
          </a:p>
          <a:p>
            <a:pPr>
              <a:lnSpc>
                <a:spcPts val="4000"/>
              </a:lnSpc>
              <a:buClr>
                <a:srgbClr val="FFC000"/>
              </a:buClr>
            </a:pPr>
            <a:r>
              <a:rPr lang="de-DE" sz="2400" b="1" dirty="0" smtClean="0">
                <a:solidFill>
                  <a:schemeClr val="bg1"/>
                </a:solidFill>
                <a:latin typeface="Calibri" pitchFamily="34" charset="0"/>
              </a:rPr>
              <a:t>Experience and Qualifications</a:t>
            </a:r>
          </a:p>
          <a:p>
            <a:pPr>
              <a:lnSpc>
                <a:spcPts val="4000"/>
              </a:lnSpc>
              <a:buClr>
                <a:srgbClr val="FFC000"/>
              </a:buClr>
            </a:pPr>
            <a:r>
              <a:rPr lang="de-DE" sz="2400" b="1" dirty="0" smtClean="0">
                <a:solidFill>
                  <a:schemeClr val="bg1"/>
                </a:solidFill>
                <a:latin typeface="Calibri" pitchFamily="34" charset="0"/>
              </a:rPr>
              <a:t>Reporting Relationships (on the project)</a:t>
            </a:r>
          </a:p>
          <a:p>
            <a:pPr>
              <a:lnSpc>
                <a:spcPts val="4000"/>
              </a:lnSpc>
              <a:buClr>
                <a:srgbClr val="FFC000"/>
              </a:buClr>
            </a:pPr>
            <a:r>
              <a:rPr lang="de-DE" sz="2400" b="1" dirty="0" smtClean="0">
                <a:solidFill>
                  <a:schemeClr val="bg1"/>
                </a:solidFill>
                <a:latin typeface="Calibri" pitchFamily="34" charset="0"/>
              </a:rPr>
              <a:t>Availability for Project Work (timing)</a:t>
            </a:r>
          </a:p>
          <a:p>
            <a:pPr>
              <a:lnSpc>
                <a:spcPts val="4000"/>
              </a:lnSpc>
              <a:buClr>
                <a:srgbClr val="FFC000"/>
              </a:buClr>
            </a:pPr>
            <a:r>
              <a:rPr lang="de-DE" sz="2400" b="1" dirty="0" smtClean="0">
                <a:solidFill>
                  <a:schemeClr val="bg1"/>
                </a:solidFill>
                <a:latin typeface="Calibri" pitchFamily="34" charset="0"/>
              </a:rPr>
              <a:t>Role and Responsibility in the Project (Int. Stk.)</a:t>
            </a:r>
          </a:p>
          <a:p>
            <a:pPr>
              <a:lnSpc>
                <a:spcPts val="4000"/>
              </a:lnSpc>
              <a:buClr>
                <a:srgbClr val="FFC000"/>
              </a:buClr>
            </a:pPr>
            <a:r>
              <a:rPr lang="de-DE" sz="2400" b="1" dirty="0" smtClean="0">
                <a:solidFill>
                  <a:schemeClr val="bg1"/>
                </a:solidFill>
                <a:latin typeface="Calibri" pitchFamily="34" charset="0"/>
              </a:rPr>
              <a:t>Interest(s) in the Project (Ext. Stk.)</a:t>
            </a:r>
          </a:p>
          <a:p>
            <a:pPr>
              <a:lnSpc>
                <a:spcPts val="4000"/>
              </a:lnSpc>
              <a:buClr>
                <a:srgbClr val="FFC000"/>
              </a:buClr>
            </a:pPr>
            <a:r>
              <a:rPr lang="de-DE" sz="2400" b="1" dirty="0" smtClean="0">
                <a:solidFill>
                  <a:schemeClr val="bg1"/>
                </a:solidFill>
                <a:latin typeface="Calibri" pitchFamily="34" charset="0"/>
              </a:rPr>
              <a:t>Mission, Goals, Objectives (for Organizations)</a:t>
            </a:r>
          </a:p>
          <a:p>
            <a:pPr>
              <a:lnSpc>
                <a:spcPts val="4000"/>
              </a:lnSpc>
              <a:buClr>
                <a:srgbClr val="FFC000"/>
              </a:buClr>
            </a:pPr>
            <a:r>
              <a:rPr lang="de-DE" sz="2400" b="1" dirty="0" smtClean="0">
                <a:solidFill>
                  <a:schemeClr val="bg1"/>
                </a:solidFill>
                <a:latin typeface="Calibri" pitchFamily="34" charset="0"/>
              </a:rPr>
              <a:t>Miscellaneous Relevant Information </a:t>
            </a:r>
          </a:p>
          <a:p>
            <a:pPr>
              <a:lnSpc>
                <a:spcPts val="4000"/>
              </a:lnSpc>
              <a:buClr>
                <a:srgbClr val="FFC000"/>
              </a:buClr>
            </a:pPr>
            <a:endParaRPr lang="de-DE" sz="2400" b="1" dirty="0" smtClean="0">
              <a:solidFill>
                <a:schemeClr val="bg1"/>
              </a:solidFill>
              <a:latin typeface="Calibri" pitchFamily="34" charset="0"/>
            </a:endParaRPr>
          </a:p>
          <a:p>
            <a:pPr>
              <a:lnSpc>
                <a:spcPts val="4000"/>
              </a:lnSpc>
              <a:buClr>
                <a:srgbClr val="FFC000"/>
              </a:buClr>
            </a:pPr>
            <a:endParaRPr lang="de-DE" sz="2400" b="1" dirty="0" smtClean="0">
              <a:solidFill>
                <a:schemeClr val="bg1"/>
              </a:solidFill>
              <a:latin typeface="Calibri" pitchFamily="34" charset="0"/>
            </a:endParaRPr>
          </a:p>
          <a:p>
            <a:pPr>
              <a:lnSpc>
                <a:spcPts val="4000"/>
              </a:lnSpc>
              <a:buClr>
                <a:srgbClr val="FFC000"/>
              </a:buClr>
            </a:pPr>
            <a:endParaRPr lang="de-DE" sz="2400" b="1" dirty="0" smtClean="0">
              <a:solidFill>
                <a:schemeClr val="bg1"/>
              </a:solidFill>
              <a:latin typeface="Calibri" pitchFamily="34" charset="0"/>
            </a:endParaRPr>
          </a:p>
          <a:p>
            <a:pPr>
              <a:lnSpc>
                <a:spcPts val="4000"/>
              </a:lnSpc>
              <a:buClr>
                <a:srgbClr val="FFC000"/>
              </a:buClr>
            </a:pPr>
            <a:endParaRPr lang="de-DE" sz="2400" b="1" dirty="0" smtClean="0">
              <a:solidFill>
                <a:schemeClr val="bg1"/>
              </a:solidFill>
              <a:latin typeface="Calibri" pitchFamily="34" charset="0"/>
            </a:endParaRPr>
          </a:p>
          <a:p>
            <a:pPr>
              <a:lnSpc>
                <a:spcPts val="4000"/>
              </a:lnSpc>
              <a:buClr>
                <a:srgbClr val="FFC000"/>
              </a:buClr>
            </a:pPr>
            <a:endParaRPr lang="de-DE" sz="2400" b="1" dirty="0" smtClean="0">
              <a:solidFill>
                <a:schemeClr val="bg1"/>
              </a:solidFill>
              <a:latin typeface="Calibri" pitchFamily="34" charset="0"/>
            </a:endParaRPr>
          </a:p>
        </p:txBody>
      </p:sp>
      <p:pic>
        <p:nvPicPr>
          <p:cNvPr id="6" name="Picture 5" descr="Office Team Work.jpg"/>
          <p:cNvPicPr>
            <a:picLocks noChangeAspect="1"/>
          </p:cNvPicPr>
          <p:nvPr/>
        </p:nvPicPr>
        <p:blipFill>
          <a:blip r:embed="rId2" cstate="print"/>
          <a:stretch>
            <a:fillRect/>
          </a:stretch>
        </p:blipFill>
        <p:spPr>
          <a:xfrm>
            <a:off x="164386" y="1374639"/>
            <a:ext cx="2241120" cy="1515705"/>
          </a:xfrm>
          <a:prstGeom prst="rect">
            <a:avLst/>
          </a:prstGeom>
        </p:spPr>
      </p:pic>
      <p:pic>
        <p:nvPicPr>
          <p:cNvPr id="7" name="Picture 6" descr="Community Empowerment.jpg"/>
          <p:cNvPicPr>
            <a:picLocks noChangeAspect="1"/>
          </p:cNvPicPr>
          <p:nvPr/>
        </p:nvPicPr>
        <p:blipFill>
          <a:blip r:embed="rId3" cstate="print"/>
          <a:stretch>
            <a:fillRect/>
          </a:stretch>
        </p:blipFill>
        <p:spPr>
          <a:xfrm>
            <a:off x="133328" y="3023202"/>
            <a:ext cx="2279720" cy="1709790"/>
          </a:xfrm>
          <a:prstGeom prst="rect">
            <a:avLst/>
          </a:prstGeom>
        </p:spPr>
      </p:pic>
      <p:sp>
        <p:nvSpPr>
          <p:cNvPr id="8" name="TextBox 7"/>
          <p:cNvSpPr txBox="1"/>
          <p:nvPr/>
        </p:nvSpPr>
        <p:spPr>
          <a:xfrm>
            <a:off x="42044" y="4908329"/>
            <a:ext cx="2385845" cy="1249701"/>
          </a:xfrm>
          <a:prstGeom prst="rect">
            <a:avLst/>
          </a:prstGeom>
          <a:noFill/>
        </p:spPr>
        <p:txBody>
          <a:bodyPr wrap="square" rtlCol="0">
            <a:spAutoFit/>
          </a:bodyPr>
          <a:lstStyle/>
          <a:p>
            <a:pPr>
              <a:lnSpc>
                <a:spcPts val="1800"/>
              </a:lnSpc>
            </a:pPr>
            <a:r>
              <a:rPr lang="en-US" b="1" dirty="0" smtClean="0">
                <a:solidFill>
                  <a:schemeClr val="bg1"/>
                </a:solidFill>
                <a:latin typeface="Calibri" pitchFamily="34" charset="0"/>
              </a:rPr>
              <a:t>The information on the right is not exhaustive. More details can be collected, if the project demands. </a:t>
            </a:r>
            <a:endParaRPr lang="en-US" b="1" dirty="0">
              <a:solidFill>
                <a:schemeClr val="bg1"/>
              </a:solidFill>
              <a:latin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4" name="Rectangle 2"/>
          <p:cNvSpPr>
            <a:spLocks noGrp="1" noChangeArrowheads="1"/>
          </p:cNvSpPr>
          <p:nvPr>
            <p:ph type="body" sz="half" idx="1"/>
          </p:nvPr>
        </p:nvSpPr>
        <p:spPr>
          <a:xfrm>
            <a:off x="438149" y="1348296"/>
            <a:ext cx="5857547" cy="1823576"/>
          </a:xfrm>
          <a:noFill/>
          <a:ln/>
        </p:spPr>
        <p:txBody>
          <a:bodyPr wrap="square">
            <a:spAutoFit/>
          </a:bodyPr>
          <a:lstStyle/>
          <a:p>
            <a:pPr marL="0" indent="0">
              <a:lnSpc>
                <a:spcPts val="2700"/>
              </a:lnSpc>
              <a:spcBef>
                <a:spcPct val="50000"/>
              </a:spcBef>
              <a:buFontTx/>
              <a:buNone/>
            </a:pPr>
            <a:r>
              <a:rPr lang="de-DE" sz="2400" b="1" dirty="0">
                <a:solidFill>
                  <a:schemeClr val="bg1"/>
                </a:solidFill>
                <a:latin typeface="Calibri" pitchFamily="34" charset="0"/>
              </a:rPr>
              <a:t>„A picture is worth a thousand words“. </a:t>
            </a:r>
            <a:r>
              <a:rPr lang="de-DE" sz="2400" b="1" dirty="0" smtClean="0">
                <a:solidFill>
                  <a:schemeClr val="bg1"/>
                </a:solidFill>
                <a:latin typeface="Calibri" pitchFamily="34" charset="0"/>
              </a:rPr>
              <a:t>Vis-ual and multimedia </a:t>
            </a:r>
            <a:r>
              <a:rPr lang="de-DE" sz="2400" b="1" dirty="0">
                <a:solidFill>
                  <a:schemeClr val="bg1"/>
                </a:solidFill>
                <a:latin typeface="Calibri" pitchFamily="34" charset="0"/>
              </a:rPr>
              <a:t>content can be an </a:t>
            </a:r>
            <a:r>
              <a:rPr lang="de-DE" sz="2400" b="1" dirty="0" smtClean="0">
                <a:solidFill>
                  <a:schemeClr val="bg1"/>
                </a:solidFill>
                <a:latin typeface="Calibri" pitchFamily="34" charset="0"/>
              </a:rPr>
              <a:t>infor-mative</a:t>
            </a:r>
            <a:r>
              <a:rPr lang="de-DE" sz="2400" b="1" dirty="0">
                <a:solidFill>
                  <a:schemeClr val="bg1"/>
                </a:solidFill>
                <a:latin typeface="Calibri" pitchFamily="34" charset="0"/>
              </a:rPr>
              <a:t>, </a:t>
            </a:r>
            <a:r>
              <a:rPr lang="de-DE" sz="2400" b="1" dirty="0" smtClean="0">
                <a:solidFill>
                  <a:schemeClr val="bg1"/>
                </a:solidFill>
                <a:latin typeface="Calibri" pitchFamily="34" charset="0"/>
              </a:rPr>
              <a:t>interesting </a:t>
            </a:r>
            <a:r>
              <a:rPr lang="de-DE" sz="2400" b="1" dirty="0">
                <a:solidFill>
                  <a:schemeClr val="bg1"/>
                </a:solidFill>
                <a:latin typeface="Calibri" pitchFamily="34" charset="0"/>
              </a:rPr>
              <a:t>and useful </a:t>
            </a:r>
            <a:r>
              <a:rPr lang="de-DE" sz="2400" b="1" dirty="0" smtClean="0">
                <a:solidFill>
                  <a:schemeClr val="bg1"/>
                </a:solidFill>
                <a:latin typeface="Calibri" pitchFamily="34" charset="0"/>
              </a:rPr>
              <a:t>supplement </a:t>
            </a:r>
            <a:r>
              <a:rPr lang="de-DE" sz="2400" b="1" dirty="0">
                <a:solidFill>
                  <a:schemeClr val="bg1"/>
                </a:solidFill>
                <a:latin typeface="Calibri" pitchFamily="34" charset="0"/>
              </a:rPr>
              <a:t>to the </a:t>
            </a:r>
            <a:r>
              <a:rPr lang="de-DE" sz="2400" b="1" dirty="0" smtClean="0">
                <a:solidFill>
                  <a:schemeClr val="bg1"/>
                </a:solidFill>
                <a:latin typeface="Calibri" pitchFamily="34" charset="0"/>
              </a:rPr>
              <a:t>text-based „</a:t>
            </a:r>
            <a:r>
              <a:rPr lang="de-DE" sz="2400" b="1" dirty="0">
                <a:solidFill>
                  <a:schemeClr val="bg1"/>
                </a:solidFill>
                <a:latin typeface="Calibri" pitchFamily="34" charset="0"/>
              </a:rPr>
              <a:t>core </a:t>
            </a:r>
            <a:r>
              <a:rPr lang="de-DE" sz="2400" b="1" dirty="0" smtClean="0">
                <a:solidFill>
                  <a:schemeClr val="bg1"/>
                </a:solidFill>
                <a:latin typeface="Calibri" pitchFamily="34" charset="0"/>
              </a:rPr>
              <a:t>content</a:t>
            </a:r>
            <a:r>
              <a:rPr lang="de-DE" sz="2400" b="1" dirty="0">
                <a:solidFill>
                  <a:schemeClr val="bg1"/>
                </a:solidFill>
                <a:latin typeface="Calibri" pitchFamily="34" charset="0"/>
              </a:rPr>
              <a:t>“ project </a:t>
            </a:r>
            <a:r>
              <a:rPr lang="de-DE" sz="2400" b="1" dirty="0" smtClean="0">
                <a:solidFill>
                  <a:schemeClr val="bg1"/>
                </a:solidFill>
                <a:latin typeface="Calibri" pitchFamily="34" charset="0"/>
              </a:rPr>
              <a:t>information </a:t>
            </a:r>
            <a:r>
              <a:rPr lang="de-DE" sz="2400" b="1" dirty="0">
                <a:solidFill>
                  <a:schemeClr val="bg1"/>
                </a:solidFill>
                <a:latin typeface="Calibri" pitchFamily="34" charset="0"/>
              </a:rPr>
              <a:t>contained in the </a:t>
            </a:r>
            <a:r>
              <a:rPr lang="de-DE" sz="2400" b="1" dirty="0" smtClean="0">
                <a:solidFill>
                  <a:schemeClr val="bg1"/>
                </a:solidFill>
                <a:latin typeface="Calibri" pitchFamily="34" charset="0"/>
              </a:rPr>
              <a:t>PMIS </a:t>
            </a:r>
            <a:r>
              <a:rPr lang="de-DE" sz="2400" b="1" dirty="0">
                <a:solidFill>
                  <a:schemeClr val="bg1"/>
                </a:solidFill>
                <a:latin typeface="Calibri" pitchFamily="34" charset="0"/>
              </a:rPr>
              <a:t>modules.  </a:t>
            </a:r>
          </a:p>
        </p:txBody>
      </p:sp>
      <p:pic>
        <p:nvPicPr>
          <p:cNvPr id="658435" name="Picture 3" descr="camera"/>
          <p:cNvPicPr>
            <a:picLocks noGrp="1" noChangeAspect="1" noChangeArrowheads="1"/>
          </p:cNvPicPr>
          <p:nvPr>
            <p:ph sz="half" idx="2"/>
          </p:nvPr>
        </p:nvPicPr>
        <p:blipFill>
          <a:blip r:embed="rId3" cstate="print"/>
          <a:srcRect/>
          <a:stretch>
            <a:fillRect/>
          </a:stretch>
        </p:blipFill>
        <p:spPr>
          <a:xfrm>
            <a:off x="6097705" y="1282472"/>
            <a:ext cx="2592270" cy="1944204"/>
          </a:xfrm>
          <a:noFill/>
          <a:ln/>
          <a:effectLst>
            <a:outerShdw dist="35921" dir="2700000" algn="ctr" rotWithShape="0">
              <a:srgbClr val="808080"/>
            </a:outerShdw>
          </a:effectLst>
        </p:spPr>
      </p:pic>
      <p:sp>
        <p:nvSpPr>
          <p:cNvPr id="658436" name="Text Box 4"/>
          <p:cNvSpPr txBox="1">
            <a:spLocks noChangeArrowheads="1"/>
          </p:cNvSpPr>
          <p:nvPr/>
        </p:nvSpPr>
        <p:spPr bwMode="auto">
          <a:xfrm>
            <a:off x="428625" y="3384360"/>
            <a:ext cx="8547209" cy="2862322"/>
          </a:xfrm>
          <a:prstGeom prst="rect">
            <a:avLst/>
          </a:prstGeom>
          <a:noFill/>
          <a:ln w="9525" algn="ctr">
            <a:noFill/>
            <a:miter lim="800000"/>
            <a:headEnd/>
            <a:tailEnd/>
          </a:ln>
          <a:effectLst/>
        </p:spPr>
        <p:txBody>
          <a:bodyPr wrap="square">
            <a:spAutoFit/>
          </a:bodyPr>
          <a:lstStyle/>
          <a:p>
            <a:pPr>
              <a:lnSpc>
                <a:spcPts val="2700"/>
              </a:lnSpc>
              <a:spcBef>
                <a:spcPct val="50000"/>
              </a:spcBef>
            </a:pPr>
            <a:r>
              <a:rPr lang="de-DE" sz="2400" b="1" dirty="0">
                <a:solidFill>
                  <a:schemeClr val="bg1"/>
                </a:solidFill>
                <a:latin typeface="Calibri" pitchFamily="34" charset="0"/>
              </a:rPr>
              <a:t>Examples of relevant </a:t>
            </a:r>
            <a:r>
              <a:rPr lang="de-DE" sz="2400" b="1" dirty="0" smtClean="0">
                <a:solidFill>
                  <a:schemeClr val="bg1"/>
                </a:solidFill>
                <a:latin typeface="Calibri" pitchFamily="34" charset="0"/>
              </a:rPr>
              <a:t>visual and multimedia </a:t>
            </a:r>
            <a:r>
              <a:rPr lang="de-DE" sz="2400" b="1" dirty="0">
                <a:solidFill>
                  <a:schemeClr val="bg1"/>
                </a:solidFill>
                <a:latin typeface="Calibri" pitchFamily="34" charset="0"/>
              </a:rPr>
              <a:t>content include drawings, sketches and  Illustrations, (on construction projects) maps of the project site and surroundings, 3D architectural visualizations of buildings and facilities which are under design or construction, photographs and videos of the project site(s) in various stages of the project life-cycle, and of important events like the ground-breaking ceremony, inspection visits and public tours. Recorded audio messages can also be included. </a:t>
            </a:r>
            <a:endParaRPr lang="en-US" sz="2400" b="1" dirty="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en-US" sz="2400" dirty="0" smtClean="0"/>
              <a:t>Modules of a Computerized PMIS</a:t>
            </a:r>
            <a:r>
              <a:rPr lang="en-US" dirty="0" smtClean="0"/>
              <a:t/>
            </a:r>
            <a:br>
              <a:rPr lang="en-US" dirty="0" smtClean="0"/>
            </a:br>
            <a:r>
              <a:rPr lang="en-US" sz="2000" dirty="0" smtClean="0"/>
              <a:t>(Visual Content)</a:t>
            </a:r>
            <a:endParaRPr lang="en-US" sz="2000" dirty="0"/>
          </a:p>
        </p:txBody>
      </p:sp>
    </p:spTree>
  </p:cSld>
  <p:clrMapOvr>
    <a:masterClrMapping/>
  </p:clrMapOvr>
  <p:transition spd="slow">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482" name="Rectangle 2"/>
          <p:cNvSpPr>
            <a:spLocks noGrp="1" noChangeArrowheads="1"/>
          </p:cNvSpPr>
          <p:nvPr>
            <p:ph type="body" sz="half" idx="1"/>
          </p:nvPr>
        </p:nvSpPr>
        <p:spPr>
          <a:xfrm>
            <a:off x="392113" y="1142937"/>
            <a:ext cx="5483170" cy="5286062"/>
          </a:xfrm>
          <a:noFill/>
          <a:ln/>
        </p:spPr>
        <p:txBody>
          <a:bodyPr wrap="square">
            <a:spAutoFit/>
          </a:bodyPr>
          <a:lstStyle/>
          <a:p>
            <a:pPr marL="0" indent="0">
              <a:lnSpc>
                <a:spcPts val="2700"/>
              </a:lnSpc>
              <a:spcBef>
                <a:spcPct val="50000"/>
              </a:spcBef>
              <a:buFontTx/>
              <a:buNone/>
            </a:pPr>
            <a:r>
              <a:rPr lang="de-DE" sz="2400" b="1" dirty="0">
                <a:solidFill>
                  <a:schemeClr val="bg1"/>
                </a:solidFill>
                <a:latin typeface="Calibri" pitchFamily="34" charset="0"/>
              </a:rPr>
              <a:t>A </a:t>
            </a:r>
            <a:r>
              <a:rPr lang="de-DE" sz="2400" b="1" dirty="0" smtClean="0">
                <a:solidFill>
                  <a:schemeClr val="bg1"/>
                </a:solidFill>
                <a:latin typeface="Calibri" pitchFamily="34" charset="0"/>
              </a:rPr>
              <a:t>help forum can promote the </a:t>
            </a:r>
            <a:r>
              <a:rPr lang="de-DE" sz="2400" b="1" dirty="0">
                <a:solidFill>
                  <a:schemeClr val="bg1"/>
                </a:solidFill>
                <a:latin typeface="Calibri" pitchFamily="34" charset="0"/>
              </a:rPr>
              <a:t>exchange of information between project </a:t>
            </a:r>
            <a:r>
              <a:rPr lang="de-DE" sz="2400" b="1" dirty="0" smtClean="0">
                <a:solidFill>
                  <a:schemeClr val="bg1"/>
                </a:solidFill>
                <a:latin typeface="Calibri" pitchFamily="34" charset="0"/>
              </a:rPr>
              <a:t>stake-holders</a:t>
            </a:r>
            <a:r>
              <a:rPr lang="de-DE" sz="2400" b="1" dirty="0">
                <a:solidFill>
                  <a:schemeClr val="bg1"/>
                </a:solidFill>
                <a:latin typeface="Calibri" pitchFamily="34" charset="0"/>
              </a:rPr>
              <a:t>. </a:t>
            </a:r>
            <a:r>
              <a:rPr lang="de-DE" sz="2400" b="1" dirty="0" smtClean="0">
                <a:solidFill>
                  <a:schemeClr val="bg1"/>
                </a:solidFill>
                <a:latin typeface="Calibri" pitchFamily="34" charset="0"/>
              </a:rPr>
              <a:t>Highly interactive, it draws </a:t>
            </a:r>
            <a:r>
              <a:rPr lang="de-DE" sz="2400" b="1" dirty="0">
                <a:solidFill>
                  <a:schemeClr val="bg1"/>
                </a:solidFill>
                <a:latin typeface="Calibri" pitchFamily="34" charset="0"/>
              </a:rPr>
              <a:t>upon the „hidden </a:t>
            </a:r>
            <a:r>
              <a:rPr lang="de-DE" sz="2400" b="1" dirty="0" smtClean="0">
                <a:solidFill>
                  <a:schemeClr val="bg1"/>
                </a:solidFill>
                <a:latin typeface="Calibri" pitchFamily="34" charset="0"/>
              </a:rPr>
              <a:t>knowledge</a:t>
            </a:r>
            <a:r>
              <a:rPr lang="de-DE" sz="2400" b="1" dirty="0">
                <a:solidFill>
                  <a:schemeClr val="bg1"/>
                </a:solidFill>
                <a:latin typeface="Calibri" pitchFamily="34" charset="0"/>
              </a:rPr>
              <a:t>“, </a:t>
            </a:r>
            <a:r>
              <a:rPr lang="de-DE" sz="2400" b="1" dirty="0" smtClean="0">
                <a:solidFill>
                  <a:schemeClr val="bg1"/>
                </a:solidFill>
                <a:latin typeface="Calibri" pitchFamily="34" charset="0"/>
              </a:rPr>
              <a:t>expertise</a:t>
            </a:r>
            <a:r>
              <a:rPr lang="de-DE" sz="2400" b="1" dirty="0">
                <a:solidFill>
                  <a:schemeClr val="bg1"/>
                </a:solidFill>
                <a:latin typeface="Calibri" pitchFamily="34" charset="0"/>
              </a:rPr>
              <a:t>, </a:t>
            </a:r>
            <a:r>
              <a:rPr lang="de-DE" sz="2400" b="1" dirty="0" smtClean="0">
                <a:solidFill>
                  <a:schemeClr val="bg1"/>
                </a:solidFill>
                <a:latin typeface="Calibri" pitchFamily="34" charset="0"/>
              </a:rPr>
              <a:t>expe-rience </a:t>
            </a:r>
            <a:r>
              <a:rPr lang="de-DE" sz="2400" b="1" dirty="0">
                <a:solidFill>
                  <a:schemeClr val="bg1"/>
                </a:solidFill>
                <a:latin typeface="Calibri" pitchFamily="34" charset="0"/>
              </a:rPr>
              <a:t>and solidarity of individual </a:t>
            </a:r>
            <a:r>
              <a:rPr lang="de-DE" sz="2400" b="1" dirty="0" smtClean="0">
                <a:solidFill>
                  <a:schemeClr val="bg1"/>
                </a:solidFill>
                <a:latin typeface="Calibri" pitchFamily="34" charset="0"/>
              </a:rPr>
              <a:t>project </a:t>
            </a:r>
            <a:r>
              <a:rPr lang="de-DE" sz="2400" b="1" dirty="0">
                <a:solidFill>
                  <a:schemeClr val="bg1"/>
                </a:solidFill>
                <a:latin typeface="Calibri" pitchFamily="34" charset="0"/>
              </a:rPr>
              <a:t>stakeholders </a:t>
            </a:r>
            <a:r>
              <a:rPr lang="de-DE" sz="2400" b="1" dirty="0" smtClean="0">
                <a:solidFill>
                  <a:schemeClr val="bg1"/>
                </a:solidFill>
                <a:latin typeface="Calibri" pitchFamily="34" charset="0"/>
              </a:rPr>
              <a:t>to help </a:t>
            </a:r>
            <a:r>
              <a:rPr lang="de-DE" sz="2400" b="1" dirty="0">
                <a:solidFill>
                  <a:schemeClr val="bg1"/>
                </a:solidFill>
                <a:latin typeface="Calibri" pitchFamily="34" charset="0"/>
              </a:rPr>
              <a:t>other </a:t>
            </a:r>
            <a:r>
              <a:rPr lang="de-DE" sz="2400" b="1" dirty="0" smtClean="0">
                <a:solidFill>
                  <a:schemeClr val="bg1"/>
                </a:solidFill>
                <a:latin typeface="Calibri" pitchFamily="34" charset="0"/>
              </a:rPr>
              <a:t>stakeholders to (for </a:t>
            </a:r>
            <a:r>
              <a:rPr lang="de-DE" sz="2400" b="1" dirty="0">
                <a:solidFill>
                  <a:schemeClr val="bg1"/>
                </a:solidFill>
                <a:latin typeface="Calibri" pitchFamily="34" charset="0"/>
              </a:rPr>
              <a:t>e.g</a:t>
            </a:r>
            <a:r>
              <a:rPr lang="de-DE" sz="2400" b="1" dirty="0" smtClean="0">
                <a:solidFill>
                  <a:schemeClr val="bg1"/>
                </a:solidFill>
                <a:latin typeface="Calibri" pitchFamily="34" charset="0"/>
              </a:rPr>
              <a:t>.) tackle problem situations</a:t>
            </a:r>
            <a:r>
              <a:rPr lang="de-DE" sz="2400" b="1" dirty="0">
                <a:solidFill>
                  <a:schemeClr val="bg1"/>
                </a:solidFill>
                <a:latin typeface="Calibri" pitchFamily="34" charset="0"/>
              </a:rPr>
              <a:t>, </a:t>
            </a:r>
            <a:r>
              <a:rPr lang="de-DE" sz="2400" b="1" dirty="0" smtClean="0">
                <a:solidFill>
                  <a:schemeClr val="bg1"/>
                </a:solidFill>
                <a:latin typeface="Calibri" pitchFamily="34" charset="0"/>
              </a:rPr>
              <a:t>improve </a:t>
            </a:r>
            <a:r>
              <a:rPr lang="de-DE" sz="2400" b="1" dirty="0">
                <a:solidFill>
                  <a:schemeClr val="bg1"/>
                </a:solidFill>
                <a:latin typeface="Calibri" pitchFamily="34" charset="0"/>
              </a:rPr>
              <a:t>their work performance, </a:t>
            </a:r>
            <a:r>
              <a:rPr lang="de-DE" sz="2400" b="1" dirty="0" smtClean="0">
                <a:solidFill>
                  <a:schemeClr val="bg1"/>
                </a:solidFill>
                <a:latin typeface="Calibri" pitchFamily="34" charset="0"/>
              </a:rPr>
              <a:t>address </a:t>
            </a:r>
            <a:r>
              <a:rPr lang="de-DE" sz="2400" b="1" dirty="0">
                <a:solidFill>
                  <a:schemeClr val="bg1"/>
                </a:solidFill>
                <a:latin typeface="Calibri" pitchFamily="34" charset="0"/>
              </a:rPr>
              <a:t>specific </a:t>
            </a:r>
            <a:r>
              <a:rPr lang="de-DE" sz="2400" b="1" dirty="0" smtClean="0">
                <a:solidFill>
                  <a:schemeClr val="bg1"/>
                </a:solidFill>
                <a:latin typeface="Calibri" pitchFamily="34" charset="0"/>
              </a:rPr>
              <a:t>queries </a:t>
            </a:r>
            <a:r>
              <a:rPr lang="de-DE" sz="2400" b="1" dirty="0">
                <a:solidFill>
                  <a:schemeClr val="bg1"/>
                </a:solidFill>
                <a:latin typeface="Calibri" pitchFamily="34" charset="0"/>
              </a:rPr>
              <a:t>and issues, </a:t>
            </a:r>
            <a:r>
              <a:rPr lang="de-DE" sz="2400" b="1" dirty="0" smtClean="0">
                <a:solidFill>
                  <a:schemeClr val="bg1"/>
                </a:solidFill>
                <a:latin typeface="Calibri" pitchFamily="34" charset="0"/>
              </a:rPr>
              <a:t>share appre-hensions </a:t>
            </a:r>
            <a:r>
              <a:rPr lang="de-DE" sz="2400" b="1" dirty="0">
                <a:solidFill>
                  <a:schemeClr val="bg1"/>
                </a:solidFill>
                <a:latin typeface="Calibri" pitchFamily="34" charset="0"/>
              </a:rPr>
              <a:t>and </a:t>
            </a:r>
            <a:r>
              <a:rPr lang="de-DE" sz="2400" b="1" dirty="0" smtClean="0">
                <a:solidFill>
                  <a:schemeClr val="bg1"/>
                </a:solidFill>
                <a:latin typeface="Calibri" pitchFamily="34" charset="0"/>
              </a:rPr>
              <a:t>concerns</a:t>
            </a:r>
            <a:r>
              <a:rPr lang="de-DE" sz="2400" b="1" dirty="0">
                <a:solidFill>
                  <a:schemeClr val="bg1"/>
                </a:solidFill>
                <a:latin typeface="Calibri" pitchFamily="34" charset="0"/>
              </a:rPr>
              <a:t>, </a:t>
            </a:r>
            <a:r>
              <a:rPr lang="de-DE" sz="2400" b="1" dirty="0" smtClean="0">
                <a:solidFill>
                  <a:schemeClr val="bg1"/>
                </a:solidFill>
                <a:latin typeface="Calibri" pitchFamily="34" charset="0"/>
              </a:rPr>
              <a:t>exchange </a:t>
            </a:r>
            <a:r>
              <a:rPr lang="de-DE" sz="2400" b="1" dirty="0">
                <a:solidFill>
                  <a:schemeClr val="bg1"/>
                </a:solidFill>
                <a:latin typeface="Calibri" pitchFamily="34" charset="0"/>
              </a:rPr>
              <a:t>ideas and tips, or simply to notify about </a:t>
            </a:r>
            <a:r>
              <a:rPr lang="de-DE" sz="2400" b="1" dirty="0" smtClean="0">
                <a:solidFill>
                  <a:schemeClr val="bg1"/>
                </a:solidFill>
                <a:latin typeface="Calibri" pitchFamily="34" charset="0"/>
              </a:rPr>
              <a:t>up-coming </a:t>
            </a:r>
            <a:r>
              <a:rPr lang="de-DE" sz="2400" b="1" dirty="0">
                <a:solidFill>
                  <a:schemeClr val="bg1"/>
                </a:solidFill>
                <a:latin typeface="Calibri" pitchFamily="34" charset="0"/>
              </a:rPr>
              <a:t>events. </a:t>
            </a:r>
            <a:r>
              <a:rPr lang="de-DE" sz="2400" b="1" dirty="0" smtClean="0">
                <a:solidFill>
                  <a:schemeClr val="bg1"/>
                </a:solidFill>
                <a:latin typeface="Calibri" pitchFamily="34" charset="0"/>
              </a:rPr>
              <a:t>Encouraging such commu-nication between users is indicative </a:t>
            </a:r>
            <a:r>
              <a:rPr lang="de-DE" sz="2400" b="1" dirty="0">
                <a:solidFill>
                  <a:schemeClr val="bg1"/>
                </a:solidFill>
                <a:latin typeface="Calibri" pitchFamily="34" charset="0"/>
              </a:rPr>
              <a:t>of a good project culture and </a:t>
            </a:r>
            <a:r>
              <a:rPr lang="de-DE" sz="2400" b="1" dirty="0" smtClean="0">
                <a:solidFill>
                  <a:schemeClr val="bg1"/>
                </a:solidFill>
                <a:latin typeface="Calibri" pitchFamily="34" charset="0"/>
              </a:rPr>
              <a:t>enhances </a:t>
            </a:r>
            <a:r>
              <a:rPr lang="de-DE" sz="2400" b="1" dirty="0">
                <a:solidFill>
                  <a:schemeClr val="bg1"/>
                </a:solidFill>
                <a:latin typeface="Calibri" pitchFamily="34" charset="0"/>
              </a:rPr>
              <a:t>the chances of </a:t>
            </a:r>
            <a:r>
              <a:rPr lang="de-DE" sz="2400" b="1" dirty="0" smtClean="0">
                <a:solidFill>
                  <a:schemeClr val="bg1"/>
                </a:solidFill>
                <a:latin typeface="Calibri" pitchFamily="34" charset="0"/>
              </a:rPr>
              <a:t>project success.  </a:t>
            </a:r>
            <a:endParaRPr lang="de-DE" sz="2400" b="1" dirty="0">
              <a:solidFill>
                <a:schemeClr val="bg1"/>
              </a:solidFill>
              <a:latin typeface="Calibri" pitchFamily="34" charset="0"/>
            </a:endParaRPr>
          </a:p>
        </p:txBody>
      </p:sp>
      <p:pic>
        <p:nvPicPr>
          <p:cNvPr id="660483" name="Picture 3" descr="network"/>
          <p:cNvPicPr>
            <a:picLocks noGrp="1" noChangeAspect="1" noChangeArrowheads="1"/>
          </p:cNvPicPr>
          <p:nvPr>
            <p:ph sz="quarter" idx="2"/>
          </p:nvPr>
        </p:nvPicPr>
        <p:blipFill>
          <a:blip r:embed="rId3" cstate="print"/>
          <a:srcRect/>
          <a:stretch>
            <a:fillRect/>
          </a:stretch>
        </p:blipFill>
        <p:spPr>
          <a:xfrm>
            <a:off x="5948363" y="1243013"/>
            <a:ext cx="2749550" cy="2185987"/>
          </a:xfrm>
          <a:noFill/>
          <a:ln/>
        </p:spPr>
      </p:pic>
      <p:pic>
        <p:nvPicPr>
          <p:cNvPr id="660484" name="Picture 4" descr="bulletin_board"/>
          <p:cNvPicPr>
            <a:picLocks noGrp="1" noChangeAspect="1" noChangeArrowheads="1"/>
          </p:cNvPicPr>
          <p:nvPr>
            <p:ph sz="quarter" idx="3"/>
          </p:nvPr>
        </p:nvPicPr>
        <p:blipFill>
          <a:blip r:embed="rId4" cstate="print"/>
          <a:srcRect/>
          <a:stretch>
            <a:fillRect/>
          </a:stretch>
        </p:blipFill>
        <p:spPr>
          <a:xfrm>
            <a:off x="5981700" y="3832225"/>
            <a:ext cx="2700338" cy="2317750"/>
          </a:xfrm>
          <a:noFill/>
          <a:ln/>
        </p:spPr>
      </p:pic>
      <p:sp>
        <p:nvSpPr>
          <p:cNvPr id="6" name="Title 1"/>
          <p:cNvSpPr>
            <a:spLocks noGrp="1"/>
          </p:cNvSpPr>
          <p:nvPr>
            <p:ph type="title"/>
          </p:nvPr>
        </p:nvSpPr>
        <p:spPr>
          <a:xfrm>
            <a:off x="457200" y="0"/>
            <a:ext cx="8229600" cy="1143000"/>
          </a:xfrm>
        </p:spPr>
        <p:txBody>
          <a:bodyPr/>
          <a:lstStyle/>
          <a:p>
            <a:r>
              <a:rPr lang="en-US" sz="2400" dirty="0" smtClean="0"/>
              <a:t>Modules of a Computerized PMIS</a:t>
            </a:r>
            <a:r>
              <a:rPr lang="en-US" dirty="0" smtClean="0"/>
              <a:t/>
            </a:r>
            <a:br>
              <a:rPr lang="en-US" dirty="0" smtClean="0"/>
            </a:br>
            <a:r>
              <a:rPr lang="en-US" sz="2000" dirty="0" smtClean="0"/>
              <a:t>(The Help Forum)</a:t>
            </a:r>
            <a:endParaRPr lang="en-US" sz="2000" dirty="0"/>
          </a:p>
        </p:txBody>
      </p:sp>
    </p:spTree>
  </p:cSld>
  <p:clrMapOvr>
    <a:masterClrMapping/>
  </p:clrMapOvr>
  <p:transition spd="slow">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531" name="Rectangle 3"/>
          <p:cNvSpPr>
            <a:spLocks noGrp="1" noChangeArrowheads="1"/>
          </p:cNvSpPr>
          <p:nvPr>
            <p:ph type="body" sz="half" idx="1"/>
          </p:nvPr>
        </p:nvSpPr>
        <p:spPr>
          <a:xfrm>
            <a:off x="3148013" y="1123950"/>
            <a:ext cx="5705475" cy="5124480"/>
          </a:xfrm>
          <a:noFill/>
          <a:ln/>
        </p:spPr>
        <p:txBody>
          <a:bodyPr>
            <a:spAutoFit/>
          </a:bodyPr>
          <a:lstStyle/>
          <a:p>
            <a:pPr marL="0" indent="0">
              <a:lnSpc>
                <a:spcPts val="2700"/>
              </a:lnSpc>
              <a:spcBef>
                <a:spcPct val="50000"/>
              </a:spcBef>
              <a:buFontTx/>
              <a:buNone/>
            </a:pPr>
            <a:r>
              <a:rPr lang="de-DE" sz="2400" b="1" dirty="0">
                <a:solidFill>
                  <a:schemeClr val="bg1"/>
                </a:solidFill>
                <a:latin typeface="Calibri" pitchFamily="34" charset="0"/>
              </a:rPr>
              <a:t>Maintaining a </a:t>
            </a:r>
            <a:r>
              <a:rPr lang="de-DE" sz="2400" b="1" i="1" dirty="0" smtClean="0">
                <a:solidFill>
                  <a:schemeClr val="bg1"/>
                </a:solidFill>
                <a:latin typeface="Calibri" pitchFamily="34" charset="0"/>
              </a:rPr>
              <a:t>Project Manager‘s Project Diary</a:t>
            </a:r>
            <a:r>
              <a:rPr lang="de-DE" sz="2400" b="1" dirty="0" smtClean="0">
                <a:solidFill>
                  <a:schemeClr val="bg1"/>
                </a:solidFill>
                <a:latin typeface="Calibri" pitchFamily="34" charset="0"/>
              </a:rPr>
              <a:t> </a:t>
            </a:r>
            <a:r>
              <a:rPr lang="de-DE" sz="2400" b="1" dirty="0">
                <a:solidFill>
                  <a:schemeClr val="bg1"/>
                </a:solidFill>
                <a:latin typeface="Calibri" pitchFamily="34" charset="0"/>
              </a:rPr>
              <a:t>is a good </a:t>
            </a:r>
            <a:r>
              <a:rPr lang="de-DE" sz="2400" b="1" dirty="0" smtClean="0">
                <a:solidFill>
                  <a:schemeClr val="bg1"/>
                </a:solidFill>
                <a:latin typeface="Calibri" pitchFamily="34" charset="0"/>
              </a:rPr>
              <a:t>idea! Important observa-tions</a:t>
            </a:r>
            <a:r>
              <a:rPr lang="de-DE" sz="2400" b="1" dirty="0">
                <a:solidFill>
                  <a:schemeClr val="bg1"/>
                </a:solidFill>
                <a:latin typeface="Calibri" pitchFamily="34" charset="0"/>
              </a:rPr>
              <a:t>, thoughts, ideas, </a:t>
            </a:r>
            <a:r>
              <a:rPr lang="de-DE" sz="2400" b="1" dirty="0" smtClean="0">
                <a:solidFill>
                  <a:schemeClr val="bg1"/>
                </a:solidFill>
                <a:latin typeface="Calibri" pitchFamily="34" charset="0"/>
              </a:rPr>
              <a:t>apprehensions </a:t>
            </a:r>
            <a:r>
              <a:rPr lang="de-DE" sz="2400" b="1" dirty="0">
                <a:solidFill>
                  <a:schemeClr val="bg1"/>
                </a:solidFill>
                <a:latin typeface="Calibri" pitchFamily="34" charset="0"/>
              </a:rPr>
              <a:t>and concerns </a:t>
            </a:r>
            <a:r>
              <a:rPr lang="de-DE" sz="2400" b="1" dirty="0" smtClean="0">
                <a:solidFill>
                  <a:schemeClr val="bg1"/>
                </a:solidFill>
                <a:latin typeface="Calibri" pitchFamily="34" charset="0"/>
              </a:rPr>
              <a:t>raised </a:t>
            </a:r>
            <a:r>
              <a:rPr lang="de-DE" sz="2400" b="1" dirty="0">
                <a:solidFill>
                  <a:schemeClr val="bg1"/>
                </a:solidFill>
                <a:latin typeface="Calibri" pitchFamily="34" charset="0"/>
              </a:rPr>
              <a:t>by the project manager, </a:t>
            </a:r>
            <a:r>
              <a:rPr lang="de-DE" sz="2400" b="1" dirty="0" smtClean="0">
                <a:solidFill>
                  <a:schemeClr val="bg1"/>
                </a:solidFill>
                <a:latin typeface="Calibri" pitchFamily="34" charset="0"/>
              </a:rPr>
              <a:t>and/or </a:t>
            </a:r>
            <a:r>
              <a:rPr lang="de-DE" sz="2400" b="1" dirty="0">
                <a:solidFill>
                  <a:schemeClr val="bg1"/>
                </a:solidFill>
                <a:latin typeface="Calibri" pitchFamily="34" charset="0"/>
              </a:rPr>
              <a:t>which have been communicated to the project manager by other </a:t>
            </a:r>
            <a:r>
              <a:rPr lang="de-DE" sz="2400" b="1" dirty="0" smtClean="0">
                <a:solidFill>
                  <a:schemeClr val="bg1"/>
                </a:solidFill>
                <a:latin typeface="Calibri" pitchFamily="34" charset="0"/>
              </a:rPr>
              <a:t>stakeholders </a:t>
            </a:r>
            <a:r>
              <a:rPr lang="de-DE" sz="2400" b="1" dirty="0">
                <a:solidFill>
                  <a:schemeClr val="bg1"/>
                </a:solidFill>
                <a:latin typeface="Calibri" pitchFamily="34" charset="0"/>
              </a:rPr>
              <a:t>in the course of the project life-cycle, and which normally would not find entry in formal project </a:t>
            </a:r>
            <a:r>
              <a:rPr lang="de-DE" sz="2400" b="1" dirty="0" smtClean="0">
                <a:solidFill>
                  <a:schemeClr val="bg1"/>
                </a:solidFill>
                <a:latin typeface="Calibri" pitchFamily="34" charset="0"/>
              </a:rPr>
              <a:t>documents </a:t>
            </a:r>
            <a:r>
              <a:rPr lang="de-DE" sz="2400" b="1" dirty="0">
                <a:solidFill>
                  <a:schemeClr val="bg1"/>
                </a:solidFill>
                <a:latin typeface="Calibri" pitchFamily="34" charset="0"/>
              </a:rPr>
              <a:t>or databases, </a:t>
            </a:r>
            <a:r>
              <a:rPr lang="de-DE" sz="2400" b="1" dirty="0" smtClean="0">
                <a:solidFill>
                  <a:schemeClr val="bg1"/>
                </a:solidFill>
                <a:latin typeface="Calibri" pitchFamily="34" charset="0"/>
              </a:rPr>
              <a:t>can be recorded here. </a:t>
            </a:r>
            <a:endParaRPr lang="de-DE" sz="2400" b="1" dirty="0">
              <a:solidFill>
                <a:schemeClr val="bg1"/>
              </a:solidFill>
              <a:latin typeface="Calibri" pitchFamily="34" charset="0"/>
            </a:endParaRPr>
          </a:p>
          <a:p>
            <a:pPr marL="0" indent="0">
              <a:lnSpc>
                <a:spcPts val="2700"/>
              </a:lnSpc>
              <a:spcBef>
                <a:spcPct val="50000"/>
              </a:spcBef>
              <a:buFontTx/>
              <a:buNone/>
            </a:pPr>
            <a:r>
              <a:rPr lang="de-DE" sz="2400" b="1" dirty="0" smtClean="0">
                <a:solidFill>
                  <a:schemeClr val="bg1"/>
                </a:solidFill>
                <a:latin typeface="Calibri" pitchFamily="34" charset="0"/>
              </a:rPr>
              <a:t>With </a:t>
            </a:r>
            <a:r>
              <a:rPr lang="de-DE" sz="2400" b="1" dirty="0">
                <a:solidFill>
                  <a:schemeClr val="bg1"/>
                </a:solidFill>
                <a:latin typeface="Calibri" pitchFamily="34" charset="0"/>
              </a:rPr>
              <a:t>this </a:t>
            </a:r>
            <a:r>
              <a:rPr lang="de-DE" sz="2400" b="1" dirty="0" smtClean="0">
                <a:solidFill>
                  <a:schemeClr val="bg1"/>
                </a:solidFill>
                <a:latin typeface="Calibri" pitchFamily="34" charset="0"/>
              </a:rPr>
              <a:t>information an organization can improve its project management standards and practices and boost its level of project effectiveness and efficiency. </a:t>
            </a:r>
            <a:endParaRPr lang="de-DE" sz="2400" b="1" dirty="0">
              <a:solidFill>
                <a:schemeClr val="bg1"/>
              </a:solidFill>
              <a:latin typeface="Calibri" pitchFamily="34" charset="0"/>
            </a:endParaRPr>
          </a:p>
        </p:txBody>
      </p:sp>
      <p:pic>
        <p:nvPicPr>
          <p:cNvPr id="662532" name="Picture 4" descr="diary"/>
          <p:cNvPicPr>
            <a:picLocks noGrp="1" noChangeAspect="1" noChangeArrowheads="1"/>
          </p:cNvPicPr>
          <p:nvPr>
            <p:ph sz="half" idx="2"/>
          </p:nvPr>
        </p:nvPicPr>
        <p:blipFill>
          <a:blip r:embed="rId3" cstate="print"/>
          <a:srcRect/>
          <a:stretch>
            <a:fillRect/>
          </a:stretch>
        </p:blipFill>
        <p:spPr>
          <a:xfrm>
            <a:off x="379413" y="1241425"/>
            <a:ext cx="2635250" cy="2463800"/>
          </a:xfrm>
          <a:noFill/>
          <a:ln/>
        </p:spPr>
      </p:pic>
      <p:sp>
        <p:nvSpPr>
          <p:cNvPr id="662533" name="Text Box 5"/>
          <p:cNvSpPr txBox="1">
            <a:spLocks noChangeArrowheads="1"/>
          </p:cNvSpPr>
          <p:nvPr/>
        </p:nvSpPr>
        <p:spPr bwMode="auto">
          <a:xfrm>
            <a:off x="390525" y="3910013"/>
            <a:ext cx="2616200" cy="2147767"/>
          </a:xfrm>
          <a:prstGeom prst="rect">
            <a:avLst/>
          </a:prstGeom>
          <a:noFill/>
          <a:ln w="9525">
            <a:solidFill>
              <a:srgbClr val="F4E852"/>
            </a:solidFill>
            <a:miter lim="800000"/>
            <a:headEnd/>
            <a:tailEnd/>
          </a:ln>
          <a:effectLst/>
        </p:spPr>
        <p:txBody>
          <a:bodyPr>
            <a:spAutoFit/>
          </a:bodyPr>
          <a:lstStyle/>
          <a:p>
            <a:pPr>
              <a:lnSpc>
                <a:spcPts val="2000"/>
              </a:lnSpc>
              <a:spcBef>
                <a:spcPct val="20000"/>
              </a:spcBef>
            </a:pPr>
            <a:r>
              <a:rPr lang="de-DE" sz="2000" b="1" dirty="0">
                <a:solidFill>
                  <a:schemeClr val="bg1"/>
                </a:solidFill>
                <a:latin typeface="Calibri" pitchFamily="34" charset="0"/>
              </a:rPr>
              <a:t>Diary entries should be made regularly (at least once a week) with access restricted to certain key stakeholders such as the project sponsor and the PMO. </a:t>
            </a:r>
            <a:endParaRPr lang="en-US" sz="2000" b="1" dirty="0">
              <a:solidFill>
                <a:schemeClr val="bg1"/>
              </a:solidFill>
              <a:latin typeface="Calibri" pitchFamily="34" charset="0"/>
            </a:endParaRPr>
          </a:p>
        </p:txBody>
      </p:sp>
      <p:sp>
        <p:nvSpPr>
          <p:cNvPr id="7" name="Title 1"/>
          <p:cNvSpPr>
            <a:spLocks noGrp="1"/>
          </p:cNvSpPr>
          <p:nvPr>
            <p:ph type="title"/>
          </p:nvPr>
        </p:nvSpPr>
        <p:spPr>
          <a:xfrm>
            <a:off x="457200" y="0"/>
            <a:ext cx="8229600" cy="1143000"/>
          </a:xfrm>
        </p:spPr>
        <p:txBody>
          <a:bodyPr/>
          <a:lstStyle/>
          <a:p>
            <a:r>
              <a:rPr lang="en-US" sz="2400" dirty="0" smtClean="0"/>
              <a:t>Modules of a Computerized PMIS</a:t>
            </a:r>
            <a:r>
              <a:rPr lang="en-US" dirty="0" smtClean="0"/>
              <a:t/>
            </a:r>
            <a:br>
              <a:rPr lang="en-US" dirty="0" smtClean="0"/>
            </a:br>
            <a:r>
              <a:rPr lang="en-US" sz="2000" dirty="0" smtClean="0"/>
              <a:t>(The Project Manager’s Diary)</a:t>
            </a:r>
            <a:endParaRPr lang="en-US" sz="2000" dirty="0"/>
          </a:p>
        </p:txBody>
      </p:sp>
    </p:spTree>
  </p:cSld>
  <p:clrMapOvr>
    <a:masterClrMapping/>
  </p:clrMapOvr>
  <p:transition spd="slow">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8" name="Rectangle 2"/>
          <p:cNvSpPr>
            <a:spLocks noGrp="1" noChangeArrowheads="1"/>
          </p:cNvSpPr>
          <p:nvPr>
            <p:ph type="body" sz="half" idx="1"/>
          </p:nvPr>
        </p:nvSpPr>
        <p:spPr>
          <a:xfrm>
            <a:off x="312738" y="1074738"/>
            <a:ext cx="5341828" cy="2605842"/>
          </a:xfrm>
          <a:noFill/>
          <a:ln/>
        </p:spPr>
        <p:txBody>
          <a:bodyPr wrap="square">
            <a:spAutoFit/>
          </a:bodyPr>
          <a:lstStyle/>
          <a:p>
            <a:pPr marL="0" indent="0">
              <a:lnSpc>
                <a:spcPts val="2700"/>
              </a:lnSpc>
              <a:spcBef>
                <a:spcPct val="50000"/>
              </a:spcBef>
              <a:buFontTx/>
              <a:buNone/>
            </a:pPr>
            <a:r>
              <a:rPr lang="de-DE" sz="2400" b="1" dirty="0" smtClean="0">
                <a:solidFill>
                  <a:schemeClr val="bg1"/>
                </a:solidFill>
                <a:latin typeface="Calibri" pitchFamily="34" charset="0"/>
              </a:rPr>
              <a:t>Completed projects may </a:t>
            </a:r>
            <a:r>
              <a:rPr lang="de-DE" sz="2400" b="1" dirty="0">
                <a:solidFill>
                  <a:schemeClr val="bg1"/>
                </a:solidFill>
                <a:latin typeface="Calibri" pitchFamily="34" charset="0"/>
              </a:rPr>
              <a:t>generate </a:t>
            </a:r>
            <a:r>
              <a:rPr lang="de-DE" sz="2400" b="1" dirty="0" smtClean="0">
                <a:solidFill>
                  <a:schemeClr val="bg1"/>
                </a:solidFill>
                <a:latin typeface="Calibri" pitchFamily="34" charset="0"/>
              </a:rPr>
              <a:t>in-sights useful for similar on-going /future projects in various documents (proj. completion reports</a:t>
            </a:r>
            <a:r>
              <a:rPr lang="de-DE" sz="2400" b="1" dirty="0">
                <a:solidFill>
                  <a:schemeClr val="bg1"/>
                </a:solidFill>
                <a:latin typeface="Calibri" pitchFamily="34" charset="0"/>
              </a:rPr>
              <a:t>, </a:t>
            </a:r>
            <a:r>
              <a:rPr lang="de-DE" sz="2400" b="1" dirty="0" smtClean="0">
                <a:solidFill>
                  <a:schemeClr val="bg1"/>
                </a:solidFill>
                <a:latin typeface="Calibri" pitchFamily="34" charset="0"/>
              </a:rPr>
              <a:t>reviews, articles</a:t>
            </a:r>
            <a:r>
              <a:rPr lang="de-DE" sz="2400" b="1" dirty="0">
                <a:solidFill>
                  <a:schemeClr val="bg1"/>
                </a:solidFill>
                <a:latin typeface="Calibri" pitchFamily="34" charset="0"/>
              </a:rPr>
              <a:t>, books, case </a:t>
            </a:r>
            <a:r>
              <a:rPr lang="de-DE" sz="2400" b="1" dirty="0" smtClean="0">
                <a:solidFill>
                  <a:schemeClr val="bg1"/>
                </a:solidFill>
                <a:latin typeface="Calibri" pitchFamily="34" charset="0"/>
              </a:rPr>
              <a:t>studies, white papers etc.). A PMIS </a:t>
            </a:r>
            <a:r>
              <a:rPr lang="de-DE" sz="2400" b="1" dirty="0">
                <a:solidFill>
                  <a:schemeClr val="bg1"/>
                </a:solidFill>
                <a:latin typeface="Calibri" pitchFamily="34" charset="0"/>
              </a:rPr>
              <a:t>Knowledge Module </a:t>
            </a:r>
            <a:r>
              <a:rPr lang="de-DE" sz="2400" b="1" dirty="0" smtClean="0">
                <a:solidFill>
                  <a:schemeClr val="bg1"/>
                </a:solidFill>
                <a:latin typeface="Calibri" pitchFamily="34" charset="0"/>
              </a:rPr>
              <a:t>can make </a:t>
            </a:r>
            <a:r>
              <a:rPr lang="de-DE" sz="2400" b="1" dirty="0">
                <a:solidFill>
                  <a:schemeClr val="bg1"/>
                </a:solidFill>
                <a:latin typeface="Calibri" pitchFamily="34" charset="0"/>
              </a:rPr>
              <a:t>this </a:t>
            </a:r>
            <a:r>
              <a:rPr lang="de-DE" sz="2400" b="1" dirty="0" smtClean="0">
                <a:solidFill>
                  <a:schemeClr val="bg1"/>
                </a:solidFill>
                <a:latin typeface="Calibri" pitchFamily="34" charset="0"/>
              </a:rPr>
              <a:t>material </a:t>
            </a:r>
            <a:r>
              <a:rPr lang="de-DE" sz="2400" b="1" dirty="0">
                <a:solidFill>
                  <a:schemeClr val="bg1"/>
                </a:solidFill>
                <a:latin typeface="Calibri" pitchFamily="34" charset="0"/>
              </a:rPr>
              <a:t>available </a:t>
            </a:r>
            <a:r>
              <a:rPr lang="de-DE" sz="2400" b="1" dirty="0" smtClean="0">
                <a:solidFill>
                  <a:schemeClr val="bg1"/>
                </a:solidFill>
                <a:latin typeface="Calibri" pitchFamily="34" charset="0"/>
              </a:rPr>
              <a:t>for </a:t>
            </a:r>
            <a:r>
              <a:rPr lang="de-DE" sz="2400" b="1" dirty="0">
                <a:solidFill>
                  <a:schemeClr val="bg1"/>
                </a:solidFill>
                <a:latin typeface="Calibri" pitchFamily="34" charset="0"/>
              </a:rPr>
              <a:t>reference.  </a:t>
            </a:r>
          </a:p>
        </p:txBody>
      </p:sp>
      <p:pic>
        <p:nvPicPr>
          <p:cNvPr id="664579" name="Picture 3" descr="book"/>
          <p:cNvPicPr>
            <a:picLocks noGrp="1" noChangeAspect="1" noChangeArrowheads="1"/>
          </p:cNvPicPr>
          <p:nvPr>
            <p:ph sz="half" idx="2"/>
          </p:nvPr>
        </p:nvPicPr>
        <p:blipFill>
          <a:blip r:embed="rId3" cstate="print"/>
          <a:srcRect/>
          <a:stretch>
            <a:fillRect/>
          </a:stretch>
        </p:blipFill>
        <p:spPr>
          <a:xfrm>
            <a:off x="5688922" y="1149223"/>
            <a:ext cx="2854431" cy="2077453"/>
          </a:xfrm>
          <a:noFill/>
          <a:ln/>
        </p:spPr>
      </p:pic>
      <p:sp>
        <p:nvSpPr>
          <p:cNvPr id="664580" name="Text Box 4"/>
          <p:cNvSpPr txBox="1">
            <a:spLocks noChangeArrowheads="1"/>
          </p:cNvSpPr>
          <p:nvPr/>
        </p:nvSpPr>
        <p:spPr bwMode="auto">
          <a:xfrm>
            <a:off x="312738" y="3899329"/>
            <a:ext cx="8636000" cy="2246769"/>
          </a:xfrm>
          <a:prstGeom prst="rect">
            <a:avLst/>
          </a:prstGeom>
          <a:noFill/>
          <a:ln w="9525" algn="ctr">
            <a:noFill/>
            <a:miter lim="800000"/>
            <a:headEnd/>
            <a:tailEnd/>
          </a:ln>
          <a:effectLst/>
        </p:spPr>
        <p:txBody>
          <a:bodyPr wrap="square">
            <a:spAutoFit/>
          </a:bodyPr>
          <a:lstStyle/>
          <a:p>
            <a:pPr>
              <a:lnSpc>
                <a:spcPts val="2800"/>
              </a:lnSpc>
              <a:spcBef>
                <a:spcPct val="50000"/>
              </a:spcBef>
            </a:pPr>
            <a:r>
              <a:rPr lang="de-DE" sz="2400" b="1" dirty="0" smtClean="0">
                <a:solidFill>
                  <a:schemeClr val="bg1"/>
                </a:solidFill>
                <a:latin typeface="Calibri" pitchFamily="34" charset="0"/>
              </a:rPr>
              <a:t>Information on </a:t>
            </a:r>
            <a:r>
              <a:rPr lang="de-DE" sz="2400" b="1" dirty="0">
                <a:solidFill>
                  <a:schemeClr val="bg1"/>
                </a:solidFill>
                <a:latin typeface="Calibri" pitchFamily="34" charset="0"/>
              </a:rPr>
              <a:t>laws and regulations and economic, political, </a:t>
            </a:r>
            <a:r>
              <a:rPr lang="de-DE" sz="2400" b="1" dirty="0" smtClean="0">
                <a:solidFill>
                  <a:schemeClr val="bg1"/>
                </a:solidFill>
                <a:latin typeface="Calibri" pitchFamily="34" charset="0"/>
              </a:rPr>
              <a:t>tech-nological </a:t>
            </a:r>
            <a:r>
              <a:rPr lang="de-DE" sz="2400" b="1" dirty="0">
                <a:solidFill>
                  <a:schemeClr val="bg1"/>
                </a:solidFill>
                <a:latin typeface="Calibri" pitchFamily="34" charset="0"/>
              </a:rPr>
              <a:t>and market factors which directly or indirectly may affect the project, on different countries and on prevailing cultural </a:t>
            </a:r>
            <a:r>
              <a:rPr lang="de-DE" sz="2400" b="1" dirty="0" smtClean="0">
                <a:solidFill>
                  <a:schemeClr val="bg1"/>
                </a:solidFill>
                <a:latin typeface="Calibri" pitchFamily="34" charset="0"/>
              </a:rPr>
              <a:t>sen-sitivities </a:t>
            </a:r>
            <a:r>
              <a:rPr lang="de-DE" sz="2400" b="1" dirty="0">
                <a:solidFill>
                  <a:schemeClr val="bg1"/>
                </a:solidFill>
                <a:latin typeface="Calibri" pitchFamily="34" charset="0"/>
              </a:rPr>
              <a:t>and work related issues (especially where transnational projects are concerned), </a:t>
            </a:r>
            <a:r>
              <a:rPr lang="de-DE" sz="2400" b="1" dirty="0" smtClean="0">
                <a:solidFill>
                  <a:schemeClr val="bg1"/>
                </a:solidFill>
                <a:latin typeface="Calibri" pitchFamily="34" charset="0"/>
              </a:rPr>
              <a:t>are some items which may be </a:t>
            </a:r>
            <a:r>
              <a:rPr lang="de-DE" sz="2400" b="1" dirty="0">
                <a:solidFill>
                  <a:schemeClr val="bg1"/>
                </a:solidFill>
                <a:latin typeface="Calibri" pitchFamily="34" charset="0"/>
              </a:rPr>
              <a:t>included in the </a:t>
            </a:r>
            <a:r>
              <a:rPr lang="de-DE" sz="2400" b="1" dirty="0" smtClean="0">
                <a:solidFill>
                  <a:schemeClr val="bg1"/>
                </a:solidFill>
                <a:latin typeface="Calibri" pitchFamily="34" charset="0"/>
              </a:rPr>
              <a:t>Knowledge Forum. </a:t>
            </a:r>
            <a:endParaRPr lang="en-US" sz="2400" b="1" dirty="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en-US" sz="2400" dirty="0" smtClean="0"/>
              <a:t>Modules of a Computerized PMIS</a:t>
            </a:r>
            <a:r>
              <a:rPr lang="en-US" dirty="0" smtClean="0"/>
              <a:t/>
            </a:r>
            <a:br>
              <a:rPr lang="en-US" dirty="0" smtClean="0"/>
            </a:br>
            <a:r>
              <a:rPr lang="en-US" sz="2000" dirty="0" smtClean="0"/>
              <a:t>(The Knowledge Forum)</a:t>
            </a:r>
            <a:endParaRPr lang="en-US" sz="2000" dirty="0"/>
          </a:p>
        </p:txBody>
      </p:sp>
    </p:spTree>
  </p:cSld>
  <p:clrMapOvr>
    <a:masterClrMapping/>
  </p:clrMapOvr>
  <p:transition spd="slow">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6" name="Rectangle 2"/>
          <p:cNvSpPr>
            <a:spLocks noGrp="1" noChangeArrowheads="1"/>
          </p:cNvSpPr>
          <p:nvPr>
            <p:ph type="body" sz="half" idx="1"/>
          </p:nvPr>
        </p:nvSpPr>
        <p:spPr>
          <a:xfrm>
            <a:off x="2575035" y="1109988"/>
            <a:ext cx="6421820" cy="2169825"/>
          </a:xfrm>
          <a:noFill/>
          <a:ln/>
        </p:spPr>
        <p:txBody>
          <a:bodyPr wrap="square">
            <a:spAutoFit/>
          </a:bodyPr>
          <a:lstStyle/>
          <a:p>
            <a:pPr marL="0" indent="0">
              <a:lnSpc>
                <a:spcPts val="2700"/>
              </a:lnSpc>
              <a:spcBef>
                <a:spcPct val="50000"/>
              </a:spcBef>
              <a:buFontTx/>
              <a:buNone/>
            </a:pPr>
            <a:r>
              <a:rPr lang="de-DE" sz="2400" b="1" dirty="0" smtClean="0">
                <a:solidFill>
                  <a:schemeClr val="bg1"/>
                </a:solidFill>
                <a:latin typeface="Calibri" pitchFamily="34" charset="0"/>
              </a:rPr>
              <a:t>All working on a project must be familiar </a:t>
            </a:r>
            <a:r>
              <a:rPr lang="de-DE" sz="2400" b="1" dirty="0">
                <a:solidFill>
                  <a:schemeClr val="bg1"/>
                </a:solidFill>
                <a:latin typeface="Calibri" pitchFamily="34" charset="0"/>
              </a:rPr>
              <a:t>with the </a:t>
            </a:r>
            <a:r>
              <a:rPr lang="de-DE" sz="2400" b="1" dirty="0" smtClean="0">
                <a:solidFill>
                  <a:schemeClr val="bg1"/>
                </a:solidFill>
                <a:latin typeface="Calibri" pitchFamily="34" charset="0"/>
              </a:rPr>
              <a:t>standards, processes, tools etc. being </a:t>
            </a:r>
            <a:r>
              <a:rPr lang="de-DE" sz="2400" b="1" dirty="0">
                <a:solidFill>
                  <a:schemeClr val="bg1"/>
                </a:solidFill>
                <a:latin typeface="Calibri" pitchFamily="34" charset="0"/>
              </a:rPr>
              <a:t>applied on the project. </a:t>
            </a:r>
            <a:r>
              <a:rPr lang="de-DE" sz="2400" b="1" dirty="0" smtClean="0">
                <a:solidFill>
                  <a:schemeClr val="bg1"/>
                </a:solidFill>
                <a:latin typeface="Calibri" pitchFamily="34" charset="0"/>
              </a:rPr>
              <a:t>If not, confusion </a:t>
            </a:r>
            <a:r>
              <a:rPr lang="de-DE" sz="2400" b="1" dirty="0">
                <a:solidFill>
                  <a:schemeClr val="bg1"/>
                </a:solidFill>
                <a:latin typeface="Calibri" pitchFamily="34" charset="0"/>
              </a:rPr>
              <a:t>and problems may result. </a:t>
            </a:r>
            <a:r>
              <a:rPr lang="de-DE" sz="2400" b="1" dirty="0" smtClean="0">
                <a:solidFill>
                  <a:schemeClr val="bg1"/>
                </a:solidFill>
                <a:latin typeface="Calibri" pitchFamily="34" charset="0"/>
              </a:rPr>
              <a:t>To </a:t>
            </a:r>
            <a:r>
              <a:rPr lang="de-DE" sz="2400" b="1" dirty="0">
                <a:solidFill>
                  <a:schemeClr val="bg1"/>
                </a:solidFill>
                <a:latin typeface="Calibri" pitchFamily="34" charset="0"/>
              </a:rPr>
              <a:t>help overcome informational </a:t>
            </a:r>
            <a:r>
              <a:rPr lang="de-DE" sz="2400" b="1" dirty="0" smtClean="0">
                <a:solidFill>
                  <a:schemeClr val="bg1"/>
                </a:solidFill>
                <a:latin typeface="Calibri" pitchFamily="34" charset="0"/>
              </a:rPr>
              <a:t>deficits here, a PMIS may contain information on all relevant aspects for all project phases. </a:t>
            </a:r>
            <a:endParaRPr lang="de-DE" sz="2400" b="1" dirty="0">
              <a:solidFill>
                <a:schemeClr val="bg1"/>
              </a:solidFill>
              <a:latin typeface="Calibri" pitchFamily="34" charset="0"/>
            </a:endParaRPr>
          </a:p>
        </p:txBody>
      </p:sp>
      <p:pic>
        <p:nvPicPr>
          <p:cNvPr id="666627" name="Picture 3" descr="project-lifecycle-complete"/>
          <p:cNvPicPr>
            <a:picLocks noGrp="1" noChangeAspect="1" noChangeArrowheads="1"/>
          </p:cNvPicPr>
          <p:nvPr>
            <p:ph sz="half" idx="2"/>
          </p:nvPr>
        </p:nvPicPr>
        <p:blipFill>
          <a:blip r:embed="rId3" cstate="print"/>
          <a:srcRect/>
          <a:stretch>
            <a:fillRect/>
          </a:stretch>
        </p:blipFill>
        <p:spPr>
          <a:xfrm>
            <a:off x="455613" y="1144588"/>
            <a:ext cx="2072276" cy="2061067"/>
          </a:xfrm>
          <a:noFill/>
          <a:ln/>
        </p:spPr>
      </p:pic>
      <p:sp>
        <p:nvSpPr>
          <p:cNvPr id="666628" name="Text Box 4"/>
          <p:cNvSpPr txBox="1">
            <a:spLocks noChangeArrowheads="1"/>
          </p:cNvSpPr>
          <p:nvPr/>
        </p:nvSpPr>
        <p:spPr bwMode="auto">
          <a:xfrm>
            <a:off x="319088" y="3425673"/>
            <a:ext cx="8507412" cy="2913618"/>
          </a:xfrm>
          <a:prstGeom prst="rect">
            <a:avLst/>
          </a:prstGeom>
          <a:noFill/>
          <a:ln w="9525" algn="ctr">
            <a:noFill/>
            <a:miter lim="800000"/>
            <a:headEnd/>
            <a:tailEnd/>
          </a:ln>
          <a:effectLst/>
        </p:spPr>
        <p:txBody>
          <a:bodyPr>
            <a:spAutoFit/>
          </a:bodyPr>
          <a:lstStyle/>
          <a:p>
            <a:pPr>
              <a:lnSpc>
                <a:spcPts val="2600"/>
              </a:lnSpc>
              <a:spcBef>
                <a:spcPct val="50000"/>
              </a:spcBef>
            </a:pPr>
            <a:r>
              <a:rPr lang="de-DE" sz="2400" b="1" dirty="0" smtClean="0">
                <a:solidFill>
                  <a:schemeClr val="bg1"/>
                </a:solidFill>
                <a:latin typeface="Calibri" pitchFamily="34" charset="0"/>
              </a:rPr>
              <a:t>For example, if a project is based on the PMBOK standard, information on all the nine project management knowledge areas  and the </a:t>
            </a:r>
            <a:r>
              <a:rPr lang="de-DE" sz="2400" b="1" dirty="0">
                <a:solidFill>
                  <a:schemeClr val="bg1"/>
                </a:solidFill>
                <a:latin typeface="Calibri" pitchFamily="34" charset="0"/>
              </a:rPr>
              <a:t>policies, procedures and guidelines which are applicable to the </a:t>
            </a:r>
            <a:r>
              <a:rPr lang="de-DE" sz="2400" b="1" dirty="0" smtClean="0">
                <a:solidFill>
                  <a:schemeClr val="bg1"/>
                </a:solidFill>
                <a:latin typeface="Calibri" pitchFamily="34" charset="0"/>
              </a:rPr>
              <a:t>project could be included.  </a:t>
            </a:r>
            <a:endParaRPr lang="de-DE" sz="2400" b="1" dirty="0">
              <a:solidFill>
                <a:schemeClr val="bg1"/>
              </a:solidFill>
              <a:latin typeface="Calibri" pitchFamily="34" charset="0"/>
            </a:endParaRPr>
          </a:p>
          <a:p>
            <a:pPr>
              <a:lnSpc>
                <a:spcPts val="2600"/>
              </a:lnSpc>
              <a:spcBef>
                <a:spcPts val="1200"/>
              </a:spcBef>
            </a:pPr>
            <a:r>
              <a:rPr lang="de-DE" sz="2400" b="1" dirty="0">
                <a:solidFill>
                  <a:schemeClr val="bg1"/>
                </a:solidFill>
                <a:latin typeface="Calibri" pitchFamily="34" charset="0"/>
              </a:rPr>
              <a:t>Project </a:t>
            </a:r>
            <a:r>
              <a:rPr lang="de-DE" sz="2400" b="1" dirty="0" smtClean="0">
                <a:solidFill>
                  <a:schemeClr val="bg1"/>
                </a:solidFill>
                <a:latin typeface="Calibri" pitchFamily="34" charset="0"/>
              </a:rPr>
              <a:t>docs such </a:t>
            </a:r>
            <a:r>
              <a:rPr lang="de-DE" sz="2400" b="1" dirty="0">
                <a:solidFill>
                  <a:schemeClr val="bg1"/>
                </a:solidFill>
                <a:latin typeface="Calibri" pitchFamily="34" charset="0"/>
              </a:rPr>
              <a:t>as templates, forms, registers, checklists etc. </a:t>
            </a:r>
            <a:r>
              <a:rPr lang="de-DE" sz="2400" b="1" dirty="0" smtClean="0">
                <a:solidFill>
                  <a:schemeClr val="bg1"/>
                </a:solidFill>
                <a:latin typeface="Calibri" pitchFamily="34" charset="0"/>
              </a:rPr>
              <a:t>can be accessible here along with training </a:t>
            </a:r>
            <a:r>
              <a:rPr lang="de-DE" sz="2400" b="1" dirty="0">
                <a:solidFill>
                  <a:schemeClr val="bg1"/>
                </a:solidFill>
                <a:latin typeface="Calibri" pitchFamily="34" charset="0"/>
              </a:rPr>
              <a:t>material </a:t>
            </a:r>
            <a:r>
              <a:rPr lang="de-DE" sz="2400" b="1" dirty="0" smtClean="0">
                <a:solidFill>
                  <a:schemeClr val="bg1"/>
                </a:solidFill>
                <a:latin typeface="Calibri" pitchFamily="34" charset="0"/>
              </a:rPr>
              <a:t>which </a:t>
            </a:r>
            <a:r>
              <a:rPr lang="de-DE" sz="2400" b="1" dirty="0">
                <a:solidFill>
                  <a:schemeClr val="bg1"/>
                </a:solidFill>
                <a:latin typeface="Calibri" pitchFamily="34" charset="0"/>
              </a:rPr>
              <a:t>aim to familiarize </a:t>
            </a:r>
            <a:r>
              <a:rPr lang="de-DE" sz="2400" b="1" dirty="0" smtClean="0">
                <a:solidFill>
                  <a:schemeClr val="bg1"/>
                </a:solidFill>
                <a:latin typeface="Calibri" pitchFamily="34" charset="0"/>
              </a:rPr>
              <a:t>those involved in the project with the project mgmt. standard applied </a:t>
            </a:r>
            <a:r>
              <a:rPr lang="de-DE" sz="2400" b="1" dirty="0">
                <a:solidFill>
                  <a:schemeClr val="bg1"/>
                </a:solidFill>
                <a:latin typeface="Calibri" pitchFamily="34" charset="0"/>
              </a:rPr>
              <a:t>on the </a:t>
            </a:r>
            <a:r>
              <a:rPr lang="de-DE" sz="2400" b="1" dirty="0" smtClean="0">
                <a:solidFill>
                  <a:schemeClr val="bg1"/>
                </a:solidFill>
                <a:latin typeface="Calibri" pitchFamily="34" charset="0"/>
              </a:rPr>
              <a:t>project. </a:t>
            </a:r>
            <a:endParaRPr lang="de-DE" sz="2400" b="1" dirty="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en-US" sz="2400" dirty="0" smtClean="0"/>
              <a:t>Modules of a Computerized PMIS</a:t>
            </a:r>
            <a:r>
              <a:rPr lang="en-US" dirty="0" smtClean="0"/>
              <a:t/>
            </a:r>
            <a:br>
              <a:rPr lang="en-US" dirty="0" smtClean="0"/>
            </a:br>
            <a:r>
              <a:rPr lang="en-US" sz="2000" dirty="0" smtClean="0"/>
              <a:t>(The Project Standards)</a:t>
            </a:r>
            <a:endParaRPr lang="en-US" sz="2000" dirty="0"/>
          </a:p>
        </p:txBody>
      </p:sp>
    </p:spTree>
  </p:cSld>
  <p:clrMapOvr>
    <a:masterClrMapping/>
  </p:clrMapOvr>
  <p:transition spd="slow">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Examples of PMIS Systems: US Army Corps</a:t>
            </a:r>
            <a:endParaRPr lang="en-US" sz="2400" dirty="0"/>
          </a:p>
        </p:txBody>
      </p:sp>
      <p:pic>
        <p:nvPicPr>
          <p:cNvPr id="3" name="Picture 2" descr="ERDC.gif">
            <a:hlinkClick r:id="rId2" tooltip="Click on Image for Details "/>
          </p:cNvPr>
          <p:cNvPicPr>
            <a:picLocks noChangeAspect="1"/>
          </p:cNvPicPr>
          <p:nvPr/>
        </p:nvPicPr>
        <p:blipFill>
          <a:blip r:embed="rId3" cstate="print"/>
          <a:stretch>
            <a:fillRect/>
          </a:stretch>
        </p:blipFill>
        <p:spPr>
          <a:xfrm>
            <a:off x="1876048" y="1486372"/>
            <a:ext cx="5395079" cy="2255782"/>
          </a:xfrm>
          <a:prstGeom prst="rect">
            <a:avLst/>
          </a:prstGeom>
        </p:spPr>
      </p:pic>
      <p:sp>
        <p:nvSpPr>
          <p:cNvPr id="4" name="TextBox 3"/>
          <p:cNvSpPr txBox="1"/>
          <p:nvPr/>
        </p:nvSpPr>
        <p:spPr>
          <a:xfrm>
            <a:off x="1641544" y="3965713"/>
            <a:ext cx="5864087" cy="584775"/>
          </a:xfrm>
          <a:prstGeom prst="rect">
            <a:avLst/>
          </a:prstGeom>
          <a:noFill/>
        </p:spPr>
        <p:txBody>
          <a:bodyPr wrap="square" rtlCol="0">
            <a:spAutoFit/>
          </a:bodyPr>
          <a:lstStyle/>
          <a:p>
            <a:pPr algn="ctr"/>
            <a:r>
              <a:rPr lang="en-US" sz="3200" b="1" dirty="0" smtClean="0">
                <a:solidFill>
                  <a:schemeClr val="bg1"/>
                </a:solidFill>
                <a:latin typeface="Calibri" pitchFamily="34" charset="0"/>
              </a:rPr>
              <a:t>Click on Image to View Webpage</a:t>
            </a:r>
            <a:endParaRPr lang="en-US" sz="3200" b="1" dirty="0">
              <a:solidFill>
                <a:schemeClr val="bg1"/>
              </a:solidFill>
              <a:latin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722" name="Rectangle 2"/>
          <p:cNvSpPr>
            <a:spLocks noGrp="1" noChangeArrowheads="1"/>
          </p:cNvSpPr>
          <p:nvPr>
            <p:ph type="title"/>
          </p:nvPr>
        </p:nvSpPr>
        <p:spPr>
          <a:xfrm>
            <a:off x="444500" y="0"/>
            <a:ext cx="8229600" cy="1143000"/>
          </a:xfrm>
        </p:spPr>
        <p:txBody>
          <a:bodyPr/>
          <a:lstStyle/>
          <a:p>
            <a:r>
              <a:rPr lang="de-DE" sz="2400" dirty="0"/>
              <a:t>The </a:t>
            </a:r>
            <a:r>
              <a:rPr lang="de-DE" sz="2400" dirty="0" smtClean="0"/>
              <a:t>Computer-Based </a:t>
            </a:r>
            <a:r>
              <a:rPr lang="de-DE" sz="2400" dirty="0"/>
              <a:t>PMIS </a:t>
            </a:r>
            <a:br>
              <a:rPr lang="de-DE" sz="2400" dirty="0"/>
            </a:br>
            <a:r>
              <a:rPr lang="de-DE" sz="2400" dirty="0" smtClean="0"/>
              <a:t>(Recommended Literature)</a:t>
            </a:r>
            <a:endParaRPr lang="de-DE" sz="2400" dirty="0"/>
          </a:p>
        </p:txBody>
      </p:sp>
      <p:sp>
        <p:nvSpPr>
          <p:cNvPr id="4" name="Rectangle 2"/>
          <p:cNvSpPr txBox="1">
            <a:spLocks noChangeArrowheads="1"/>
          </p:cNvSpPr>
          <p:nvPr/>
        </p:nvSpPr>
        <p:spPr>
          <a:xfrm>
            <a:off x="4573587" y="1262154"/>
            <a:ext cx="4116387" cy="4944943"/>
          </a:xfrm>
          <a:prstGeom prst="rect">
            <a:avLst/>
          </a:prstGeom>
          <a:noFill/>
          <a:ln/>
        </p:spPr>
        <p:txBody>
          <a:bodyPr wrap="square">
            <a:spAutoFit/>
          </a:bodyPr>
          <a:lstStyle/>
          <a:p>
            <a:pPr marL="0" marR="0" lvl="0" indent="0" algn="l" defTabSz="914400" rtl="0" eaLnBrk="1" fontAlgn="base" latinLnBrk="0" hangingPunct="1">
              <a:lnSpc>
                <a:spcPts val="2800"/>
              </a:lnSpc>
              <a:spcBef>
                <a:spcPct val="50000"/>
              </a:spcBef>
              <a:spcAft>
                <a:spcPct val="0"/>
              </a:spcAft>
              <a:buClrTx/>
              <a:buSzTx/>
              <a:buFontTx/>
              <a:buNone/>
              <a:tabLst/>
              <a:defRPr/>
            </a:pPr>
            <a:r>
              <a:rPr lang="de-DE" sz="2400" b="1" kern="0" dirty="0" smtClean="0">
                <a:solidFill>
                  <a:schemeClr val="bg1"/>
                </a:solidFill>
                <a:latin typeface="Calibri" pitchFamily="34" charset="0"/>
              </a:rPr>
              <a:t>This 37 page publication from the year 2000 is based on a survey of US states and a Canadian province by the National Cooperative Highway Research Program. </a:t>
            </a:r>
          </a:p>
          <a:p>
            <a:pPr marL="0" marR="0" lvl="0" indent="0" algn="l" defTabSz="914400" rtl="0" eaLnBrk="1" fontAlgn="base" latinLnBrk="0" hangingPunct="1">
              <a:lnSpc>
                <a:spcPts val="2800"/>
              </a:lnSpc>
              <a:spcBef>
                <a:spcPct val="50000"/>
              </a:spcBef>
              <a:spcAft>
                <a:spcPct val="0"/>
              </a:spcAft>
              <a:buClrTx/>
              <a:buSzTx/>
              <a:buFontTx/>
              <a:buNone/>
              <a:tabLst/>
              <a:defRPr/>
            </a:pPr>
            <a:r>
              <a:rPr lang="de-DE" sz="2400" b="1" kern="0" dirty="0" smtClean="0">
                <a:solidFill>
                  <a:schemeClr val="bg1"/>
                </a:solidFill>
                <a:latin typeface="Calibri" pitchFamily="34" charset="0"/>
              </a:rPr>
              <a:t>Though somewhat outdated in light of current available tech-nologies, the survey gives in-sight into the features, streng-ths and limitations of PMIS at the time and the changing needs of users. </a:t>
            </a:r>
            <a:endParaRPr kumimoji="0" lang="de-DE" sz="2400" b="1" i="0" u="none" strike="noStrike" kern="0" cap="none" spc="0" normalizeH="0" baseline="0" noProof="0" dirty="0" smtClean="0">
              <a:ln>
                <a:noFill/>
              </a:ln>
              <a:solidFill>
                <a:schemeClr val="bg1"/>
              </a:solidFill>
              <a:effectLst/>
              <a:uLnTx/>
              <a:uFillTx/>
              <a:latin typeface="Calibri" pitchFamily="34" charset="0"/>
              <a:ea typeface="+mn-ea"/>
              <a:cs typeface="+mn-cs"/>
            </a:endParaRPr>
          </a:p>
        </p:txBody>
      </p:sp>
      <p:pic>
        <p:nvPicPr>
          <p:cNvPr id="5" name="Picture 4" descr="PMIS TRB.jpg"/>
          <p:cNvPicPr>
            <a:picLocks noChangeAspect="1"/>
          </p:cNvPicPr>
          <p:nvPr/>
        </p:nvPicPr>
        <p:blipFill>
          <a:blip r:embed="rId3" cstate="print"/>
          <a:stretch>
            <a:fillRect/>
          </a:stretch>
        </p:blipFill>
        <p:spPr>
          <a:xfrm>
            <a:off x="759189" y="1323143"/>
            <a:ext cx="3624791" cy="4709233"/>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722" name="Rectangle 2"/>
          <p:cNvSpPr>
            <a:spLocks noGrp="1" noChangeArrowheads="1"/>
          </p:cNvSpPr>
          <p:nvPr>
            <p:ph type="title"/>
          </p:nvPr>
        </p:nvSpPr>
        <p:spPr>
          <a:xfrm>
            <a:off x="444500" y="0"/>
            <a:ext cx="8229600" cy="1143000"/>
          </a:xfrm>
        </p:spPr>
        <p:txBody>
          <a:bodyPr/>
          <a:lstStyle/>
          <a:p>
            <a:r>
              <a:rPr lang="de-DE" sz="2400" dirty="0"/>
              <a:t>The </a:t>
            </a:r>
            <a:r>
              <a:rPr lang="de-DE" sz="2400" dirty="0" smtClean="0"/>
              <a:t>Computer-Based </a:t>
            </a:r>
            <a:r>
              <a:rPr lang="de-DE" sz="2400" dirty="0"/>
              <a:t>PMIS </a:t>
            </a:r>
            <a:br>
              <a:rPr lang="de-DE" sz="2400" dirty="0"/>
            </a:br>
            <a:r>
              <a:rPr lang="de-DE" sz="2400" dirty="0" smtClean="0"/>
              <a:t>(What Does Empirical Research Say?)</a:t>
            </a:r>
            <a:endParaRPr lang="de-DE" sz="2400" dirty="0"/>
          </a:p>
        </p:txBody>
      </p:sp>
      <p:pic>
        <p:nvPicPr>
          <p:cNvPr id="446466" name="Picture 2"/>
          <p:cNvPicPr>
            <a:picLocks noChangeAspect="1" noChangeArrowheads="1"/>
          </p:cNvPicPr>
          <p:nvPr/>
        </p:nvPicPr>
        <p:blipFill>
          <a:blip r:embed="rId3" cstate="print"/>
          <a:srcRect l="21908" r="21842"/>
          <a:stretch>
            <a:fillRect/>
          </a:stretch>
        </p:blipFill>
        <p:spPr bwMode="auto">
          <a:xfrm>
            <a:off x="371522" y="1144588"/>
            <a:ext cx="3770709" cy="5027612"/>
          </a:xfrm>
          <a:prstGeom prst="rect">
            <a:avLst/>
          </a:prstGeom>
          <a:noFill/>
          <a:ln w="9525">
            <a:noFill/>
            <a:miter lim="800000"/>
            <a:headEnd/>
            <a:tailEnd/>
          </a:ln>
          <a:effectLst/>
        </p:spPr>
      </p:pic>
      <p:sp>
        <p:nvSpPr>
          <p:cNvPr id="4" name="Rectangle 2"/>
          <p:cNvSpPr txBox="1">
            <a:spLocks noChangeArrowheads="1"/>
          </p:cNvSpPr>
          <p:nvPr/>
        </p:nvSpPr>
        <p:spPr>
          <a:xfrm>
            <a:off x="4151586" y="997752"/>
            <a:ext cx="4813738" cy="5270674"/>
          </a:xfrm>
          <a:prstGeom prst="rect">
            <a:avLst/>
          </a:prstGeom>
          <a:noFill/>
          <a:ln/>
        </p:spPr>
        <p:txBody>
          <a:bodyPr wrap="square">
            <a:spAutoFit/>
          </a:bodyPr>
          <a:lstStyle/>
          <a:p>
            <a:pPr marL="0" marR="0" lvl="0" indent="0" algn="l" defTabSz="914400" rtl="0" eaLnBrk="1" fontAlgn="base" latinLnBrk="0" hangingPunct="1">
              <a:lnSpc>
                <a:spcPts val="2600"/>
              </a:lnSpc>
              <a:spcBef>
                <a:spcPct val="50000"/>
              </a:spcBef>
              <a:spcAft>
                <a:spcPct val="0"/>
              </a:spcAft>
              <a:buClrTx/>
              <a:buSzTx/>
              <a:buFontTx/>
              <a:buNone/>
              <a:tabLst/>
              <a:defRPr/>
            </a:pPr>
            <a:r>
              <a:rPr lang="de-DE" sz="2300" b="1" kern="0" dirty="0" smtClean="0">
                <a:solidFill>
                  <a:schemeClr val="bg1"/>
                </a:solidFill>
                <a:latin typeface="Calibri" pitchFamily="34" charset="0"/>
              </a:rPr>
              <a:t>An empirical  research study publish-ed in the </a:t>
            </a:r>
            <a:r>
              <a:rPr lang="de-DE" sz="2300" b="1" i="1" kern="0" dirty="0" smtClean="0">
                <a:solidFill>
                  <a:schemeClr val="bg1"/>
                </a:solidFill>
                <a:latin typeface="Calibri" pitchFamily="34" charset="0"/>
              </a:rPr>
              <a:t>International Journal of Pro-ject Management</a:t>
            </a:r>
            <a:r>
              <a:rPr lang="de-DE" sz="2300" b="1" kern="0" dirty="0" smtClean="0">
                <a:solidFill>
                  <a:schemeClr val="bg1"/>
                </a:solidFill>
                <a:latin typeface="Calibri" pitchFamily="34" charset="0"/>
              </a:rPr>
              <a:t> in 2007 examines the impact of IT-based PMIS Systems on project managers and project per-formance. Data was collected for this purpose from 39 project managers. </a:t>
            </a:r>
          </a:p>
          <a:p>
            <a:pPr marL="0" marR="0" lvl="0" indent="0" algn="l" defTabSz="914400" rtl="0" eaLnBrk="1" fontAlgn="base" latinLnBrk="0" hangingPunct="1">
              <a:lnSpc>
                <a:spcPts val="2600"/>
              </a:lnSpc>
              <a:spcBef>
                <a:spcPct val="50000"/>
              </a:spcBef>
              <a:spcAft>
                <a:spcPct val="0"/>
              </a:spcAft>
              <a:buClrTx/>
              <a:buSzTx/>
              <a:buFontTx/>
              <a:buNone/>
              <a:tabLst/>
              <a:defRPr/>
            </a:pPr>
            <a:r>
              <a:rPr lang="de-DE" sz="2300" b="1" kern="0" dirty="0" smtClean="0">
                <a:solidFill>
                  <a:schemeClr val="bg1"/>
                </a:solidFill>
                <a:latin typeface="Calibri" pitchFamily="34" charset="0"/>
              </a:rPr>
              <a:t>The research discovered that the benefits of using IT-based PMIS Systems in practice include improved project planning, scheduling, moni-toring and control, timelier decision-making, better budget control, meet-ing project deadlines and fulfilling technical specifications. </a:t>
            </a:r>
            <a:endParaRPr kumimoji="0" lang="de-DE" sz="2300" b="1" i="0" u="none" strike="noStrike" kern="0" cap="none" spc="0" normalizeH="0" baseline="0" noProof="0" dirty="0" smtClean="0">
              <a:ln>
                <a:noFill/>
              </a:ln>
              <a:solidFill>
                <a:schemeClr val="bg1"/>
              </a:solidFill>
              <a:effectLst/>
              <a:uLnTx/>
              <a:uFillTx/>
              <a:latin typeface="Calibri" pitchFamily="34" charset="0"/>
              <a:ea typeface="+mn-ea"/>
              <a:cs typeface="+mn-cs"/>
            </a:endParaRPr>
          </a:p>
        </p:txBody>
      </p:sp>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14563</TotalTime>
  <Words>1678</Words>
  <Application>Microsoft Office PowerPoint</Application>
  <PresentationFormat>On-screen Show (4:3)</PresentationFormat>
  <Paragraphs>170</Paragraphs>
  <Slides>26</Slides>
  <Notes>21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MyTemplate</vt:lpstr>
      <vt:lpstr>Slide 1</vt:lpstr>
      <vt:lpstr>The Computerized Project Management Information System: PMIS</vt:lpstr>
      <vt:lpstr>Project Information: Quality Parameters</vt:lpstr>
      <vt:lpstr>Project Information: Quality Parameters</vt:lpstr>
      <vt:lpstr>A Computerized Project Management Information System for Stakeholders</vt:lpstr>
      <vt:lpstr>A Computerized Project Management Information System for Stakeholders</vt:lpstr>
      <vt:lpstr>A Computerized Project Management Information System for Stakeholders</vt:lpstr>
      <vt:lpstr>A Computerized Project Management Information System for Stakeholders</vt:lpstr>
      <vt:lpstr>Advantages of a Computerized PMIS</vt:lpstr>
      <vt:lpstr>Disadvantages of a Computerized PMIS</vt:lpstr>
      <vt:lpstr>The Computerized PMIS  (Recommended Technical, Concept &amp; Design Standards)</vt:lpstr>
      <vt:lpstr>Project Stakeholder Information:  (Quantity Vs. Quality)</vt:lpstr>
      <vt:lpstr>The Computer-Based PMIS  (Concept Diagram for a Construction Project)</vt:lpstr>
      <vt:lpstr>Modules of a Computerized PMIS (Initiation Phase Deliverables)</vt:lpstr>
      <vt:lpstr>Modules of a Computerized PMIS (Planning Phase Deliverables)</vt:lpstr>
      <vt:lpstr>Modules of a Computerized PMIS (Execution &amp; Closing Phase Deliverables)</vt:lpstr>
      <vt:lpstr>Modules of a Computerized PMIS (Monitoring, Evaluation &amp; Control Phase Deliverables)</vt:lpstr>
      <vt:lpstr>Modules of a Computerized PMIS (Information on Project Stakeholders)</vt:lpstr>
      <vt:lpstr>Modules of a Computerized PMIS (Visual Content)</vt:lpstr>
      <vt:lpstr>Modules of a Computerized PMIS (The Help Forum)</vt:lpstr>
      <vt:lpstr>Modules of a Computerized PMIS (The Project Manager’s Diary)</vt:lpstr>
      <vt:lpstr>Modules of a Computerized PMIS (The Knowledge Forum)</vt:lpstr>
      <vt:lpstr>Modules of a Computerized PMIS (The Project Standards)</vt:lpstr>
      <vt:lpstr>Examples of PMIS Systems: US Army Corps</vt:lpstr>
      <vt:lpstr>The Computer-Based PMIS  (Recommended Literature)</vt:lpstr>
      <vt:lpstr>The Computer-Based PMIS  (What Does Empirical Research Say?)</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NTS</cp:lastModifiedBy>
  <cp:revision>2375</cp:revision>
  <dcterms:created xsi:type="dcterms:W3CDTF">2005-03-14T10:32:02Z</dcterms:created>
  <dcterms:modified xsi:type="dcterms:W3CDTF">2013-02-15T08:09:13Z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