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32"/>
  </p:notesMasterIdLst>
  <p:handoutMasterIdLst>
    <p:handoutMasterId r:id="rId33"/>
  </p:handoutMasterIdLst>
  <p:sldIdLst>
    <p:sldId id="932" r:id="rId2"/>
    <p:sldId id="949" r:id="rId3"/>
    <p:sldId id="951" r:id="rId4"/>
    <p:sldId id="950" r:id="rId5"/>
    <p:sldId id="939" r:id="rId6"/>
    <p:sldId id="940" r:id="rId7"/>
    <p:sldId id="466" r:id="rId8"/>
    <p:sldId id="458" r:id="rId9"/>
    <p:sldId id="878" r:id="rId10"/>
    <p:sldId id="671" r:id="rId11"/>
    <p:sldId id="672" r:id="rId12"/>
    <p:sldId id="688" r:id="rId13"/>
    <p:sldId id="938" r:id="rId14"/>
    <p:sldId id="664" r:id="rId15"/>
    <p:sldId id="463" r:id="rId16"/>
    <p:sldId id="879" r:id="rId17"/>
    <p:sldId id="934" r:id="rId18"/>
    <p:sldId id="935" r:id="rId19"/>
    <p:sldId id="936" r:id="rId20"/>
    <p:sldId id="937" r:id="rId21"/>
    <p:sldId id="941" r:id="rId22"/>
    <p:sldId id="952" r:id="rId23"/>
    <p:sldId id="668" r:id="rId24"/>
    <p:sldId id="483" r:id="rId25"/>
    <p:sldId id="484" r:id="rId26"/>
    <p:sldId id="485" r:id="rId27"/>
    <p:sldId id="943" r:id="rId28"/>
    <p:sldId id="953" r:id="rId29"/>
    <p:sldId id="954" r:id="rId30"/>
    <p:sldId id="955" r:id="rId31"/>
  </p:sldIdLst>
  <p:sldSz cx="9144000" cy="6858000" type="screen4x3"/>
  <p:notesSz cx="6854825" cy="98710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E0000"/>
    <a:srgbClr val="3BCCFF"/>
    <a:srgbClr val="FF5757"/>
    <a:srgbClr val="FF8205"/>
    <a:srgbClr val="BC2E9E"/>
    <a:srgbClr val="659A2A"/>
    <a:srgbClr val="CC6600"/>
    <a:srgbClr val="760000"/>
    <a:srgbClr val="F8BEC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3" autoAdjust="0"/>
    <p:restoredTop sz="85176" autoAdjust="0"/>
  </p:normalViewPr>
  <p:slideViewPr>
    <p:cSldViewPr snapToGrid="0" showGuides="1">
      <p:cViewPr varScale="1">
        <p:scale>
          <a:sx n="96" d="100"/>
          <a:sy n="96" d="100"/>
        </p:scale>
        <p:origin x="-1458" y="-102"/>
      </p:cViewPr>
      <p:guideLst>
        <p:guide orient="horz" pos="3888"/>
        <p:guide orient="horz" pos="721"/>
        <p:guide orient="horz" pos="2160"/>
        <p:guide pos="287"/>
        <p:guide pos="2881"/>
        <p:guide pos="5187"/>
        <p:guide pos="5474"/>
        <p:guide pos="2015"/>
      </p:guideLst>
    </p:cSldViewPr>
  </p:slideViewPr>
  <p:outlineViewPr>
    <p:cViewPr>
      <p:scale>
        <a:sx n="33" d="100"/>
        <a:sy n="33" d="100"/>
      </p:scale>
      <p:origin x="66" y="785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61"/>
    </p:cViewPr>
  </p:sorterViewPr>
  <p:gridSpacing cx="936345600" cy="936345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337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42BB605-9BE6-4159-9B1E-DA2DC4E355A7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8850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89475"/>
            <a:ext cx="548322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A96E06-45EF-4F6E-9DE9-6CDB8788C602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B53FDA-9DA4-41CE-B371-EB179D0E2C0F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7CFE4C-4756-4844-BFF2-AFC53406E29A}" type="slidenum">
              <a:rPr lang="de-DE"/>
              <a:pPr/>
              <a:t>5</a:t>
            </a:fld>
            <a:endParaRPr lang="de-DE"/>
          </a:p>
        </p:txBody>
      </p:sp>
      <p:sp>
        <p:nvSpPr>
          <p:cNvPr id="497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7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764CC3-4350-4900-B426-6F237AF32845}" type="slidenum">
              <a:rPr lang="de-DE"/>
              <a:pPr/>
              <a:t>6</a:t>
            </a:fld>
            <a:endParaRPr lang="de-DE"/>
          </a:p>
        </p:txBody>
      </p:sp>
      <p:sp>
        <p:nvSpPr>
          <p:cNvPr id="498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2F1194-DE72-418F-89ED-6B87E96A6D7D}" type="slidenum">
              <a:rPr lang="de-DE"/>
              <a:pPr/>
              <a:t>7</a:t>
            </a:fld>
            <a:endParaRPr lang="de-DE"/>
          </a:p>
        </p:txBody>
      </p:sp>
      <p:sp>
        <p:nvSpPr>
          <p:cNvPr id="69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890977-097F-4CBD-92DA-8CF1E995E131}" type="slidenum">
              <a:rPr lang="de-DE"/>
              <a:pPr/>
              <a:t>8</a:t>
            </a:fld>
            <a:endParaRPr lang="de-DE"/>
          </a:p>
        </p:txBody>
      </p:sp>
      <p:sp>
        <p:nvSpPr>
          <p:cNvPr id="67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13</a:t>
            </a:fld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5A2722-FC25-440C-AF57-5EF1674B7835}" type="slidenum">
              <a:rPr lang="de-DE"/>
              <a:pPr/>
              <a:t>15</a:t>
            </a:fld>
            <a:endParaRPr lang="de-DE"/>
          </a:p>
        </p:txBody>
      </p:sp>
      <p:sp>
        <p:nvSpPr>
          <p:cNvPr id="69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People</a:t>
            </a:r>
            <a:r>
              <a:rPr lang="en-US" baseline="0" dirty="0" smtClean="0"/>
              <a:t> often place trust in persons symbolizing institutions / professions which have evolved over a long period of time. Cultural indoctrination plays a big role in this. Typically, they would tend to trust a medical doctor, nurse, university professor, teacher, clergy man or banker over, say, an illegal immigrant, a street cleaner or a homeless person. Yet, on many occasions in our living memory, we can easily recall violations of this trust if we consider, for e.g., media </a:t>
            </a:r>
            <a:r>
              <a:rPr lang="en-US" baseline="0" smtClean="0"/>
              <a:t>accounts of the </a:t>
            </a:r>
            <a:r>
              <a:rPr lang="en-US" baseline="0" dirty="0" smtClean="0"/>
              <a:t>murders of patients in hospitals and care facilities, the molestation of children and students, and fraud perpetrated on Wall Street and by banks and corporations across the globe.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27</a:t>
            </a:fld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30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/>
            </a:gs>
            <a:gs pos="50000">
              <a:srgbClr val="000046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02456" y="6362700"/>
            <a:ext cx="793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Assistant Professor Dr. Aurangzeb </a:t>
            </a:r>
            <a:r>
              <a:rPr lang="en-US" sz="1000" b="1" dirty="0" err="1" smtClean="0">
                <a:solidFill>
                  <a:srgbClr val="FF9900"/>
                </a:solidFill>
                <a:latin typeface="Verdana" pitchFamily="34" charset="0"/>
              </a:rPr>
              <a:t>Zulfiqar</a:t>
            </a:r>
            <a:r>
              <a:rPr lang="en-US" sz="1000" b="1" dirty="0" smtClean="0">
                <a:solidFill>
                  <a:srgbClr val="FF9900"/>
                </a:solidFill>
                <a:latin typeface="Verdana" pitchFamily="34" charset="0"/>
              </a:rPr>
              <a:t> </a:t>
            </a:r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Khan</a:t>
            </a:r>
          </a:p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Department of Management Sciences, COMSATS Institute of Information Technology, Islamabad, Pakistan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  <p:sp>
        <p:nvSpPr>
          <p:cNvPr id="9" name="TextBox 8"/>
          <p:cNvSpPr txBox="1"/>
          <p:nvPr/>
        </p:nvSpPr>
        <p:spPr>
          <a:xfrm>
            <a:off x="8563904" y="6535579"/>
            <a:ext cx="723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4BC6DF-81E5-4A32-BF26-0379DD93938C}" type="slidenum">
              <a:rPr lang="en-US" sz="1000" b="1" kern="1200" smtClean="0">
                <a:solidFill>
                  <a:srgbClr val="FF9900"/>
                </a:solidFill>
                <a:latin typeface="Verdana" pitchFamily="34" charset="0"/>
                <a:ea typeface="+mn-ea"/>
                <a:cs typeface="+mn-cs"/>
              </a:rPr>
              <a:pPr/>
              <a:t>‹#›</a:t>
            </a:fld>
            <a:endParaRPr lang="en-US" sz="1000" b="1" kern="1200" dirty="0">
              <a:solidFill>
                <a:srgbClr val="FF9900"/>
              </a:solidFill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0" name="Picture 9" descr="ciitttttttt.jpg"/>
          <p:cNvPicPr>
            <a:picLocks noChangeAspect="1"/>
          </p:cNvPicPr>
          <p:nvPr/>
        </p:nvPicPr>
        <p:blipFill>
          <a:blip r:embed="rId13" cstate="print"/>
          <a:srcRect r="74477" b="-1689"/>
          <a:stretch>
            <a:fillRect/>
          </a:stretch>
        </p:blipFill>
        <p:spPr>
          <a:xfrm>
            <a:off x="126613" y="6316394"/>
            <a:ext cx="476722" cy="47126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D0FDFE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D0FDFE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rgbClr val="D0FDFE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D0FDFE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5613" y="4955975"/>
            <a:ext cx="8234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solidFill>
                <a:srgbClr val="FFC000"/>
              </a:solidFill>
              <a:latin typeface="Calibri" pitchFamily="34" charset="0"/>
            </a:endParaRPr>
          </a:p>
          <a:p>
            <a:pPr algn="ctr"/>
            <a:r>
              <a:rPr lang="en-US" sz="2400" b="1" dirty="0" smtClean="0">
                <a:solidFill>
                  <a:srgbClr val="FFC000"/>
                </a:solidFill>
                <a:latin typeface="Calibri" pitchFamily="34" charset="0"/>
              </a:rPr>
              <a:t>LECTURE 31: THE </a:t>
            </a:r>
            <a:r>
              <a:rPr lang="en-US" sz="2400" b="1" dirty="0" smtClean="0">
                <a:solidFill>
                  <a:srgbClr val="FFC000"/>
                </a:solidFill>
                <a:latin typeface="Calibri" pitchFamily="34" charset="0"/>
              </a:rPr>
              <a:t>COMMUNICATION MODEL, COMMUNICATING AT THE WORKPLACE &amp; ETHICS IN COMMUNICATION</a:t>
            </a:r>
            <a:endParaRPr lang="en-US" sz="24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38961" y="482868"/>
            <a:ext cx="604748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MASTER OF SCIENCE IN </a:t>
            </a:r>
          </a:p>
          <a:p>
            <a:pPr algn="ctr"/>
            <a:r>
              <a:rPr lang="en-US" sz="4400" b="1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PROJECT MANAGEMENT</a:t>
            </a:r>
            <a:endParaRPr lang="en-US" sz="4400" b="1" cap="none" spc="50" dirty="0">
              <a:ln w="3175">
                <a:solidFill>
                  <a:srgbClr val="FF0000">
                    <a:alpha val="69000"/>
                  </a:srgbClr>
                </a:solidFill>
              </a:ln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5613" y="2297875"/>
            <a:ext cx="8234362" cy="240065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PROJECT STAKEHOLDER AND Communication </a:t>
            </a:r>
            <a:r>
              <a:rPr lang="en-US" sz="6000" b="1" cap="all" dirty="0" err="1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ManageMENT</a:t>
            </a:r>
            <a:endParaRPr lang="en-US" sz="6000" b="1" cap="all" dirty="0">
              <a:ln w="0"/>
              <a:gradFill flip="none">
                <a:gsLst>
                  <a:gs pos="0">
                    <a:schemeClr val="bg1"/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Importance of Communications for </a:t>
            </a:r>
            <a:r>
              <a:rPr lang="en-US" sz="2400" dirty="0" err="1" smtClean="0"/>
              <a:t>Organiz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8812" y="1144588"/>
            <a:ext cx="5487987" cy="4981575"/>
          </a:xfrm>
        </p:spPr>
        <p:txBody>
          <a:bodyPr/>
          <a:lstStyle/>
          <a:p>
            <a:pPr>
              <a:lnSpc>
                <a:spcPts val="31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Globalization </a:t>
            </a:r>
          </a:p>
          <a:p>
            <a:pPr>
              <a:lnSpc>
                <a:spcPts val="31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Knowledge Economy </a:t>
            </a:r>
          </a:p>
          <a:p>
            <a:pPr>
              <a:lnSpc>
                <a:spcPts val="31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Trade and Investment</a:t>
            </a:r>
          </a:p>
          <a:p>
            <a:pPr>
              <a:lnSpc>
                <a:spcPts val="31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Growth in Competition</a:t>
            </a:r>
          </a:p>
          <a:p>
            <a:pPr>
              <a:lnSpc>
                <a:spcPts val="31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Workforce Diversity</a:t>
            </a:r>
          </a:p>
          <a:p>
            <a:pPr>
              <a:lnSpc>
                <a:spcPts val="31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Rapid Advances in IC-Technology</a:t>
            </a:r>
          </a:p>
          <a:p>
            <a:pPr>
              <a:lnSpc>
                <a:spcPts val="31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Team Focus &amp; Employee Empowerment </a:t>
            </a:r>
          </a:p>
          <a:p>
            <a:pPr>
              <a:lnSpc>
                <a:spcPts val="31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Telecommuting, Outsourcing, Partnerships etc. </a:t>
            </a:r>
          </a:p>
          <a:p>
            <a:pPr>
              <a:lnSpc>
                <a:spcPts val="3100"/>
              </a:lnSpc>
              <a:buClr>
                <a:srgbClr val="FFC000"/>
              </a:buClr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More Public Relations</a:t>
            </a:r>
          </a:p>
          <a:p>
            <a:pPr>
              <a:lnSpc>
                <a:spcPts val="3100"/>
              </a:lnSpc>
              <a:buClr>
                <a:srgbClr val="FFC000"/>
              </a:buClr>
              <a:buFont typeface="Wingdings" pitchFamily="2" charset="2"/>
              <a:buChar char="§"/>
            </a:pPr>
            <a:endParaRPr lang="en-US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" name="Picture 3" descr="internet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613" y="1272208"/>
            <a:ext cx="2553471" cy="2636286"/>
          </a:xfrm>
          <a:prstGeom prst="rect">
            <a:avLst/>
          </a:prstGeom>
        </p:spPr>
      </p:pic>
      <p:pic>
        <p:nvPicPr>
          <p:cNvPr id="5" name="Picture 4" descr="Communica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57" y="4065104"/>
            <a:ext cx="1982857" cy="198285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Communication: Formal, Informal</a:t>
            </a:r>
            <a:endParaRPr lang="en-US" sz="2400" dirty="0"/>
          </a:p>
        </p:txBody>
      </p:sp>
      <p:pic>
        <p:nvPicPr>
          <p:cNvPr id="3" name="Picture 2" descr="photo_meetin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613" y="1144588"/>
            <a:ext cx="3440527" cy="2296146"/>
          </a:xfrm>
          <a:prstGeom prst="rect">
            <a:avLst/>
          </a:prstGeom>
        </p:spPr>
      </p:pic>
      <p:pic>
        <p:nvPicPr>
          <p:cNvPr id="4" name="Picture 3" descr="lunch-intervie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613" y="3657599"/>
            <a:ext cx="3440526" cy="247717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24130" y="1144588"/>
            <a:ext cx="44658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Formal communication is the flow of information through the hierarchy and chain of command prevalent in an organization (or project). Examples: Decisions, strategies and plans, policies, processes, instructions, technical data. </a:t>
            </a:r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24130" y="3708883"/>
            <a:ext cx="446584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Informal communication is exchange of information which takes place between employees outside the formal channel. Also called “grapevine”, it is sometimes equated with “office gossip”. Much in-formation – sometimes factual, some-times hearsay – is exchanged informally.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May become exaggerated with time.  </a:t>
            </a:r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Intra-Organizational Communication </a:t>
            </a:r>
            <a:br>
              <a:rPr lang="en-US" sz="2400" dirty="0" smtClean="0"/>
            </a:br>
            <a:r>
              <a:rPr lang="en-US" sz="2400" dirty="0" smtClean="0"/>
              <a:t>(Vertical, Horizontal)</a:t>
            </a:r>
            <a:endParaRPr lang="en-US" sz="2400" dirty="0"/>
          </a:p>
        </p:txBody>
      </p:sp>
      <p:pic>
        <p:nvPicPr>
          <p:cNvPr id="3" name="Picture 2" descr="Board-of-Directors---20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41411" y="1144588"/>
            <a:ext cx="2664353" cy="1598612"/>
          </a:xfrm>
          <a:prstGeom prst="rect">
            <a:avLst/>
          </a:prstGeom>
        </p:spPr>
      </p:pic>
      <p:pic>
        <p:nvPicPr>
          <p:cNvPr id="4" name="Picture 3" descr="guide-to-temping-1_busy-office-workers_s600x60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613" y="3429000"/>
            <a:ext cx="3430234" cy="2276061"/>
          </a:xfrm>
          <a:prstGeom prst="rect">
            <a:avLst/>
          </a:prstGeom>
        </p:spPr>
      </p:pic>
      <p:pic>
        <p:nvPicPr>
          <p:cNvPr id="5" name="Picture 4" descr="large_cubicl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661230" y="3429000"/>
            <a:ext cx="3028745" cy="23735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150707" y="5987534"/>
            <a:ext cx="2842591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Horizontal Communication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9" name="Shape 8"/>
          <p:cNvCxnSpPr>
            <a:stCxn id="7" idx="1"/>
            <a:endCxn id="4" idx="2"/>
          </p:cNvCxnSpPr>
          <p:nvPr/>
        </p:nvCxnSpPr>
        <p:spPr>
          <a:xfrm rot="10800000">
            <a:off x="2170731" y="5705062"/>
            <a:ext cx="979977" cy="467139"/>
          </a:xfrm>
          <a:prstGeom prst="bentConnector2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10"/>
          <p:cNvCxnSpPr>
            <a:stCxn id="7" idx="3"/>
            <a:endCxn id="5" idx="2"/>
          </p:cNvCxnSpPr>
          <p:nvPr/>
        </p:nvCxnSpPr>
        <p:spPr>
          <a:xfrm flipV="1">
            <a:off x="5993298" y="5802520"/>
            <a:ext cx="1182305" cy="369680"/>
          </a:xfrm>
          <a:prstGeom prst="bentConnector2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55613" y="2315818"/>
            <a:ext cx="177910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Vertical communication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4" name="Shape 13"/>
          <p:cNvCxnSpPr>
            <a:stCxn id="3" idx="1"/>
            <a:endCxn id="12" idx="0"/>
          </p:cNvCxnSpPr>
          <p:nvPr/>
        </p:nvCxnSpPr>
        <p:spPr>
          <a:xfrm rot="10800000" flipV="1">
            <a:off x="1345165" y="1943894"/>
            <a:ext cx="1896246" cy="371924"/>
          </a:xfrm>
          <a:prstGeom prst="bentConnector2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12" idx="2"/>
            <a:endCxn id="4" idx="0"/>
          </p:cNvCxnSpPr>
          <p:nvPr/>
        </p:nvCxnSpPr>
        <p:spPr>
          <a:xfrm rot="16200000" flipH="1">
            <a:off x="1524522" y="2782791"/>
            <a:ext cx="466851" cy="825565"/>
          </a:xfrm>
          <a:prstGeom prst="bentConnector3">
            <a:avLst>
              <a:gd name="adj1" fmla="val 50000"/>
            </a:avLst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10871" y="2435087"/>
            <a:ext cx="1779104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Vertical communication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1" name="Shape 20"/>
          <p:cNvCxnSpPr>
            <a:stCxn id="3" idx="3"/>
            <a:endCxn id="19" idx="0"/>
          </p:cNvCxnSpPr>
          <p:nvPr/>
        </p:nvCxnSpPr>
        <p:spPr>
          <a:xfrm>
            <a:off x="5905764" y="1943894"/>
            <a:ext cx="1894659" cy="491193"/>
          </a:xfrm>
          <a:prstGeom prst="bentConnector2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19" idx="2"/>
            <a:endCxn id="5" idx="0"/>
          </p:cNvCxnSpPr>
          <p:nvPr/>
        </p:nvCxnSpPr>
        <p:spPr>
          <a:xfrm rot="5400000">
            <a:off x="7314222" y="2942799"/>
            <a:ext cx="347582" cy="624820"/>
          </a:xfrm>
          <a:prstGeom prst="bentConnector3">
            <a:avLst>
              <a:gd name="adj1" fmla="val 50000"/>
            </a:avLst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hape 24"/>
          <p:cNvCxnSpPr>
            <a:stCxn id="5" idx="1"/>
          </p:cNvCxnSpPr>
          <p:nvPr/>
        </p:nvCxnSpPr>
        <p:spPr>
          <a:xfrm rot="10800000">
            <a:off x="4573588" y="2782958"/>
            <a:ext cx="1087642" cy="1832803"/>
          </a:xfrm>
          <a:prstGeom prst="bentConnector2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hape 26"/>
          <p:cNvCxnSpPr>
            <a:stCxn id="4" idx="3"/>
          </p:cNvCxnSpPr>
          <p:nvPr/>
        </p:nvCxnSpPr>
        <p:spPr>
          <a:xfrm flipV="1">
            <a:off x="3885847" y="2802835"/>
            <a:ext cx="687741" cy="1764196"/>
          </a:xfrm>
          <a:prstGeom prst="bentConnector2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848678" y="1490869"/>
            <a:ext cx="1182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Top-Down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5400000">
            <a:off x="4121753" y="3840286"/>
            <a:ext cx="1332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Bottom-Up</a:t>
            </a:r>
            <a:endParaRPr lang="en-US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4" name="Rectangle 2"/>
          <p:cNvSpPr>
            <a:spLocks noChangeArrowheads="1"/>
          </p:cNvSpPr>
          <p:nvPr/>
        </p:nvSpPr>
        <p:spPr bwMode="auto">
          <a:xfrm>
            <a:off x="3924300" y="801688"/>
            <a:ext cx="5070475" cy="5416550"/>
          </a:xfrm>
          <a:prstGeom prst="rect">
            <a:avLst/>
          </a:prstGeom>
          <a:gradFill rotWithShape="1">
            <a:gsLst>
              <a:gs pos="0">
                <a:srgbClr val="5BD793">
                  <a:gamma/>
                  <a:shade val="46275"/>
                  <a:invGamma/>
                </a:srgbClr>
              </a:gs>
              <a:gs pos="50000">
                <a:srgbClr val="5BD793"/>
              </a:gs>
              <a:gs pos="100000">
                <a:srgbClr val="5BD793">
                  <a:gamma/>
                  <a:shade val="46275"/>
                  <a:invGamma/>
                </a:srgbClr>
              </a:gs>
            </a:gsLst>
            <a:lin ang="5400000" scaled="1"/>
          </a:gradFill>
          <a:ln w="2857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876300"/>
          </a:xfrm>
        </p:spPr>
        <p:txBody>
          <a:bodyPr/>
          <a:lstStyle/>
          <a:p>
            <a:r>
              <a:rPr lang="en-US" sz="2400" dirty="0" smtClean="0"/>
              <a:t>A Project’s ‘Primary’ Stakeholder Community</a:t>
            </a:r>
            <a:endParaRPr lang="en-US" sz="2400" dirty="0"/>
          </a:p>
        </p:txBody>
      </p:sp>
      <p:grpSp>
        <p:nvGrpSpPr>
          <p:cNvPr id="2" name="Group 25"/>
          <p:cNvGrpSpPr/>
          <p:nvPr/>
        </p:nvGrpSpPr>
        <p:grpSpPr>
          <a:xfrm>
            <a:off x="224632" y="800100"/>
            <a:ext cx="2841625" cy="2376488"/>
            <a:chOff x="223838" y="901700"/>
            <a:chExt cx="2841625" cy="2376488"/>
          </a:xfrm>
        </p:grpSpPr>
        <p:sp>
          <p:nvSpPr>
            <p:cNvPr id="422916" name="Rectangle 4"/>
            <p:cNvSpPr>
              <a:spLocks noChangeArrowheads="1"/>
            </p:cNvSpPr>
            <p:nvPr/>
          </p:nvSpPr>
          <p:spPr bwMode="auto">
            <a:xfrm>
              <a:off x="223838" y="901700"/>
              <a:ext cx="2841625" cy="2376488"/>
            </a:xfrm>
            <a:prstGeom prst="rect">
              <a:avLst/>
            </a:prstGeom>
            <a:gradFill rotWithShape="1">
              <a:gsLst>
                <a:gs pos="0">
                  <a:srgbClr val="99FF33">
                    <a:gamma/>
                    <a:shade val="65882"/>
                    <a:invGamma/>
                  </a:srgbClr>
                </a:gs>
                <a:gs pos="50000">
                  <a:srgbClr val="99FF33"/>
                </a:gs>
                <a:gs pos="100000">
                  <a:srgbClr val="99FF33">
                    <a:gamma/>
                    <a:shade val="65882"/>
                    <a:invGamma/>
                  </a:srgbClr>
                </a:gs>
              </a:gsLst>
              <a:lin ang="5400000" scaled="1"/>
            </a:gradFill>
            <a:ln w="28575">
              <a:solidFill>
                <a:srgbClr val="FFFF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de-DE" dirty="0"/>
            </a:p>
            <a:p>
              <a:pPr algn="ctr"/>
              <a:endParaRPr lang="de-DE" dirty="0"/>
            </a:p>
            <a:p>
              <a:pPr algn="ctr"/>
              <a:endParaRPr lang="de-DE" dirty="0"/>
            </a:p>
            <a:p>
              <a:pPr algn="ctr"/>
              <a:endParaRPr lang="de-DE" dirty="0"/>
            </a:p>
            <a:p>
              <a:pPr algn="ctr"/>
              <a:endParaRPr lang="de-DE" dirty="0"/>
            </a:p>
            <a:p>
              <a:pPr algn="ctr"/>
              <a:endParaRPr lang="de-DE" dirty="0"/>
            </a:p>
            <a:p>
              <a:pPr algn="ctr"/>
              <a:endParaRPr lang="de-DE" b="1" dirty="0"/>
            </a:p>
            <a:p>
              <a:pPr algn="ctr"/>
              <a:r>
                <a:rPr lang="de-DE" b="1" dirty="0"/>
                <a:t>Primary Stakeholders</a:t>
              </a:r>
            </a:p>
          </p:txBody>
        </p:sp>
        <p:pic>
          <p:nvPicPr>
            <p:cNvPr id="422917" name="Picture 5" descr="g012614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07976" y="1022350"/>
              <a:ext cx="2613025" cy="17922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22918" name="Rectangle 6"/>
          <p:cNvSpPr>
            <a:spLocks noChangeArrowheads="1"/>
          </p:cNvSpPr>
          <p:nvPr/>
        </p:nvSpPr>
        <p:spPr bwMode="auto">
          <a:xfrm>
            <a:off x="4044950" y="1594897"/>
            <a:ext cx="2271713" cy="490537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sz="1500" b="1" dirty="0">
                <a:latin typeface="Calibri" pitchFamily="34" charset="0"/>
              </a:rPr>
              <a:t>Senior Management</a:t>
            </a:r>
          </a:p>
        </p:txBody>
      </p:sp>
      <p:sp>
        <p:nvSpPr>
          <p:cNvPr id="422919" name="Rectangle 7"/>
          <p:cNvSpPr>
            <a:spLocks noChangeArrowheads="1"/>
          </p:cNvSpPr>
          <p:nvPr/>
        </p:nvSpPr>
        <p:spPr bwMode="auto">
          <a:xfrm>
            <a:off x="4044950" y="4902127"/>
            <a:ext cx="2271713" cy="490538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latin typeface="Calibri" pitchFamily="34" charset="0"/>
              </a:rPr>
              <a:t>Functional </a:t>
            </a:r>
            <a:r>
              <a:rPr lang="en-US" sz="1500" b="1" dirty="0" smtClean="0">
                <a:latin typeface="Calibri" pitchFamily="34" charset="0"/>
              </a:rPr>
              <a:t>&amp;</a:t>
            </a:r>
            <a:endParaRPr lang="en-US" sz="1500" b="1" dirty="0">
              <a:latin typeface="Calibri" pitchFamily="34" charset="0"/>
            </a:endParaRPr>
          </a:p>
          <a:p>
            <a:pPr algn="ctr">
              <a:lnSpc>
                <a:spcPts val="1500"/>
              </a:lnSpc>
            </a:pPr>
            <a:r>
              <a:rPr lang="en-US" sz="1500" b="1" dirty="0">
                <a:latin typeface="Calibri" pitchFamily="34" charset="0"/>
              </a:rPr>
              <a:t>Resource Managers</a:t>
            </a:r>
          </a:p>
        </p:txBody>
      </p:sp>
      <p:sp>
        <p:nvSpPr>
          <p:cNvPr id="422920" name="Rectangle 8"/>
          <p:cNvSpPr>
            <a:spLocks noChangeArrowheads="1"/>
          </p:cNvSpPr>
          <p:nvPr/>
        </p:nvSpPr>
        <p:spPr bwMode="auto">
          <a:xfrm>
            <a:off x="4044950" y="933450"/>
            <a:ext cx="2271713" cy="490538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sz="1500" b="1" dirty="0">
                <a:latin typeface="Calibri" pitchFamily="34" charset="0"/>
              </a:rPr>
              <a:t>Corporate Shareholders</a:t>
            </a:r>
          </a:p>
        </p:txBody>
      </p:sp>
      <p:sp>
        <p:nvSpPr>
          <p:cNvPr id="422921" name="Rectangle 9"/>
          <p:cNvSpPr>
            <a:spLocks noChangeArrowheads="1"/>
          </p:cNvSpPr>
          <p:nvPr/>
        </p:nvSpPr>
        <p:spPr bwMode="auto">
          <a:xfrm>
            <a:off x="4044950" y="2256343"/>
            <a:ext cx="2271713" cy="490537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sz="1500" b="1" dirty="0">
                <a:latin typeface="Calibri" pitchFamily="34" charset="0"/>
              </a:rPr>
              <a:t>Project Sponsor</a:t>
            </a:r>
          </a:p>
        </p:txBody>
      </p:sp>
      <p:sp>
        <p:nvSpPr>
          <p:cNvPr id="422922" name="Rectangle 10"/>
          <p:cNvSpPr>
            <a:spLocks noChangeArrowheads="1"/>
          </p:cNvSpPr>
          <p:nvPr/>
        </p:nvSpPr>
        <p:spPr bwMode="auto">
          <a:xfrm>
            <a:off x="4044950" y="5563576"/>
            <a:ext cx="2271713" cy="490538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sz="1500" b="1" dirty="0">
                <a:latin typeface="Calibri" pitchFamily="34" charset="0"/>
              </a:rPr>
              <a:t>Project Manager</a:t>
            </a:r>
          </a:p>
        </p:txBody>
      </p:sp>
      <p:sp>
        <p:nvSpPr>
          <p:cNvPr id="422923" name="Rectangle 11"/>
          <p:cNvSpPr>
            <a:spLocks noChangeArrowheads="1"/>
          </p:cNvSpPr>
          <p:nvPr/>
        </p:nvSpPr>
        <p:spPr bwMode="auto">
          <a:xfrm>
            <a:off x="6551667" y="926991"/>
            <a:ext cx="2271713" cy="490538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sz="1500" b="1" dirty="0">
                <a:latin typeface="Calibri" pitchFamily="34" charset="0"/>
              </a:rPr>
              <a:t>Project Team</a:t>
            </a:r>
          </a:p>
        </p:txBody>
      </p:sp>
      <p:sp>
        <p:nvSpPr>
          <p:cNvPr id="422924" name="Rectangle 12"/>
          <p:cNvSpPr>
            <a:spLocks noChangeArrowheads="1"/>
          </p:cNvSpPr>
          <p:nvPr/>
        </p:nvSpPr>
        <p:spPr bwMode="auto">
          <a:xfrm>
            <a:off x="4044950" y="3579235"/>
            <a:ext cx="2271713" cy="490537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latin typeface="Calibri" pitchFamily="34" charset="0"/>
              </a:rPr>
              <a:t>Program or Project </a:t>
            </a: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latin typeface="Calibri" pitchFamily="34" charset="0"/>
              </a:rPr>
              <a:t>Management Office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422925" name="Rectangle 13"/>
          <p:cNvSpPr>
            <a:spLocks noChangeArrowheads="1"/>
          </p:cNvSpPr>
          <p:nvPr/>
        </p:nvSpPr>
        <p:spPr bwMode="auto">
          <a:xfrm>
            <a:off x="6580188" y="2911330"/>
            <a:ext cx="2271712" cy="490537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latin typeface="Calibri" pitchFamily="34" charset="0"/>
              </a:rPr>
              <a:t>Project Input Suppliers </a:t>
            </a: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latin typeface="Calibri" pitchFamily="34" charset="0"/>
              </a:rPr>
              <a:t>&amp; Vendors (ext.)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422926" name="Rectangle 14"/>
          <p:cNvSpPr>
            <a:spLocks noChangeArrowheads="1"/>
          </p:cNvSpPr>
          <p:nvPr/>
        </p:nvSpPr>
        <p:spPr bwMode="auto">
          <a:xfrm>
            <a:off x="6580188" y="2249884"/>
            <a:ext cx="2271712" cy="490537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latin typeface="Calibri" pitchFamily="34" charset="0"/>
              </a:rPr>
              <a:t>Project </a:t>
            </a:r>
            <a:r>
              <a:rPr lang="en-US" sz="1500" b="1" dirty="0" smtClean="0">
                <a:latin typeface="Calibri" pitchFamily="34" charset="0"/>
              </a:rPr>
              <a:t>Client / Output </a:t>
            </a: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latin typeface="Calibri" pitchFamily="34" charset="0"/>
              </a:rPr>
              <a:t>Users / Customers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422927" name="Rectangle 15"/>
          <p:cNvSpPr>
            <a:spLocks noChangeArrowheads="1"/>
          </p:cNvSpPr>
          <p:nvPr/>
        </p:nvSpPr>
        <p:spPr bwMode="auto">
          <a:xfrm>
            <a:off x="6591300" y="4895670"/>
            <a:ext cx="2271713" cy="490538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sz="1500" b="1" dirty="0" smtClean="0">
                <a:latin typeface="Calibri" pitchFamily="34" charset="0"/>
              </a:rPr>
              <a:t>Project Financers (ext.)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422928" name="Rectangle 16"/>
          <p:cNvSpPr>
            <a:spLocks noChangeArrowheads="1"/>
          </p:cNvSpPr>
          <p:nvPr/>
        </p:nvSpPr>
        <p:spPr bwMode="auto">
          <a:xfrm>
            <a:off x="6591300" y="4234223"/>
            <a:ext cx="2271713" cy="490538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latin typeface="Calibri" pitchFamily="34" charset="0"/>
              </a:rPr>
              <a:t>Project </a:t>
            </a:r>
            <a:r>
              <a:rPr lang="en-US" sz="1500" b="1" dirty="0" smtClean="0">
                <a:latin typeface="Calibri" pitchFamily="34" charset="0"/>
              </a:rPr>
              <a:t>Advisors </a:t>
            </a: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latin typeface="Calibri" pitchFamily="34" charset="0"/>
              </a:rPr>
              <a:t>and Consultants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422929" name="Rectangle 17"/>
          <p:cNvSpPr>
            <a:spLocks noChangeArrowheads="1"/>
          </p:cNvSpPr>
          <p:nvPr/>
        </p:nvSpPr>
        <p:spPr bwMode="auto">
          <a:xfrm>
            <a:off x="6591300" y="5557117"/>
            <a:ext cx="2271713" cy="490538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latin typeface="Calibri" pitchFamily="34" charset="0"/>
              </a:rPr>
              <a:t>Local, </a:t>
            </a:r>
            <a:r>
              <a:rPr lang="en-US" sz="1500" b="1" dirty="0" smtClean="0">
                <a:latin typeface="Calibri" pitchFamily="34" charset="0"/>
              </a:rPr>
              <a:t>State </a:t>
            </a:r>
            <a:r>
              <a:rPr lang="en-US" sz="1500" b="1" dirty="0">
                <a:latin typeface="Calibri" pitchFamily="34" charset="0"/>
              </a:rPr>
              <a:t>and </a:t>
            </a:r>
            <a:r>
              <a:rPr lang="en-US" sz="1500" b="1" dirty="0" smtClean="0">
                <a:latin typeface="Calibri" pitchFamily="34" charset="0"/>
              </a:rPr>
              <a:t>Federal </a:t>
            </a:r>
            <a:endParaRPr lang="en-US" sz="1500" b="1" dirty="0">
              <a:latin typeface="Calibri" pitchFamily="34" charset="0"/>
            </a:endParaRP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latin typeface="Calibri" pitchFamily="34" charset="0"/>
              </a:rPr>
              <a:t>Government Entities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422932" name="AutoShape 20"/>
          <p:cNvSpPr>
            <a:spLocks noChangeArrowheads="1"/>
          </p:cNvSpPr>
          <p:nvPr/>
        </p:nvSpPr>
        <p:spPr bwMode="auto">
          <a:xfrm>
            <a:off x="3187700" y="1503363"/>
            <a:ext cx="660400" cy="11811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gradFill rotWithShape="1">
            <a:gsLst>
              <a:gs pos="0">
                <a:srgbClr val="5BD793">
                  <a:gamma/>
                  <a:shade val="46275"/>
                  <a:invGamma/>
                </a:srgbClr>
              </a:gs>
              <a:gs pos="50000">
                <a:srgbClr val="5BD793"/>
              </a:gs>
              <a:gs pos="100000">
                <a:srgbClr val="5BD793">
                  <a:gamma/>
                  <a:shade val="46275"/>
                  <a:invGamma/>
                </a:srgbClr>
              </a:gs>
            </a:gsLst>
            <a:lin ang="5400000" scaled="1"/>
          </a:gradFill>
          <a:ln w="127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2935" name="Rectangle 23"/>
          <p:cNvSpPr>
            <a:spLocks noChangeArrowheads="1"/>
          </p:cNvSpPr>
          <p:nvPr/>
        </p:nvSpPr>
        <p:spPr bwMode="auto">
          <a:xfrm>
            <a:off x="4044950" y="4240681"/>
            <a:ext cx="2271713" cy="490537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latin typeface="Calibri" pitchFamily="34" charset="0"/>
              </a:rPr>
              <a:t>Chief Project Officer / </a:t>
            </a: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latin typeface="Calibri" pitchFamily="34" charset="0"/>
              </a:rPr>
              <a:t>Program </a:t>
            </a:r>
            <a:r>
              <a:rPr lang="en-US" sz="1500" b="1" dirty="0">
                <a:latin typeface="Calibri" pitchFamily="34" charset="0"/>
              </a:rPr>
              <a:t>Manager</a:t>
            </a:r>
          </a:p>
        </p:txBody>
      </p:sp>
      <p:sp>
        <p:nvSpPr>
          <p:cNvPr id="422937" name="Rectangle 25"/>
          <p:cNvSpPr>
            <a:spLocks noChangeArrowheads="1"/>
          </p:cNvSpPr>
          <p:nvPr/>
        </p:nvSpPr>
        <p:spPr bwMode="auto">
          <a:xfrm>
            <a:off x="6580188" y="3572776"/>
            <a:ext cx="2271712" cy="490538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latin typeface="Calibri" pitchFamily="34" charset="0"/>
              </a:rPr>
              <a:t>Project Contractors </a:t>
            </a:r>
            <a:r>
              <a:rPr lang="en-US" sz="1500" b="1" dirty="0" smtClean="0">
                <a:latin typeface="Calibri" pitchFamily="34" charset="0"/>
              </a:rPr>
              <a:t>&amp; </a:t>
            </a:r>
            <a:endParaRPr lang="en-US" sz="1500" b="1" dirty="0">
              <a:latin typeface="Calibri" pitchFamily="34" charset="0"/>
            </a:endParaRP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latin typeface="Calibri" pitchFamily="34" charset="0"/>
              </a:rPr>
              <a:t>Subcontractors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422938" name="Rectangle 26"/>
          <p:cNvSpPr>
            <a:spLocks noChangeArrowheads="1"/>
          </p:cNvSpPr>
          <p:nvPr/>
        </p:nvSpPr>
        <p:spPr bwMode="auto">
          <a:xfrm>
            <a:off x="6567488" y="1588438"/>
            <a:ext cx="2271712" cy="490537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/>
            <a:r>
              <a:rPr lang="en-US" sz="1500" b="1" dirty="0">
                <a:latin typeface="Calibri" pitchFamily="34" charset="0"/>
              </a:rPr>
              <a:t>Project Partners</a:t>
            </a: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4044950" y="2917789"/>
            <a:ext cx="2271713" cy="490537"/>
          </a:xfrm>
          <a:prstGeom prst="rect">
            <a:avLst/>
          </a:prstGeom>
          <a:solidFill>
            <a:srgbClr val="FFFF00"/>
          </a:solidFill>
          <a:ln w="28575" algn="ctr">
            <a:solidFill>
              <a:srgbClr val="FF660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latin typeface="Calibri" pitchFamily="34" charset="0"/>
              </a:rPr>
              <a:t>Project </a:t>
            </a:r>
            <a:r>
              <a:rPr lang="en-US" sz="1500" b="1" dirty="0" smtClean="0">
                <a:latin typeface="Calibri" pitchFamily="34" charset="0"/>
              </a:rPr>
              <a:t>Board / </a:t>
            </a: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latin typeface="Calibri" pitchFamily="34" charset="0"/>
              </a:rPr>
              <a:t>Steering Committee </a:t>
            </a:r>
            <a:endParaRPr lang="en-US" sz="1500" b="1" dirty="0">
              <a:latin typeface="Calibri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95104" y="3429000"/>
            <a:ext cx="2926080" cy="2743200"/>
          </a:xfrm>
          <a:prstGeom prst="roundRect">
            <a:avLst/>
          </a:prstGeom>
          <a:solidFill>
            <a:srgbClr val="19393B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There are many 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</a:rPr>
              <a:t>defini-tions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 for/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</a:rPr>
              <a:t>categoriza-tions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 of project stake-holders. </a:t>
            </a:r>
          </a:p>
          <a:p>
            <a:endParaRPr lang="en-US" sz="20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Primary and Secondary are quite common. </a:t>
            </a:r>
            <a:endParaRPr lang="en-US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29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29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29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29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3000"/>
                                        <p:tgtEl>
                                          <p:spTgt spid="422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422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2000"/>
                                        <p:tgtEl>
                                          <p:spTgt spid="422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2000"/>
                                        <p:tgtEl>
                                          <p:spTgt spid="422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4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000"/>
                            </p:stCondLst>
                            <p:childTnLst>
                              <p:par>
                                <p:cTn id="4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2000"/>
                                        <p:tgtEl>
                                          <p:spTgt spid="422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80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2000"/>
                                        <p:tgtEl>
                                          <p:spTgt spid="4229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0"/>
                            </p:stCondLst>
                            <p:childTnLst>
                              <p:par>
                                <p:cTn id="4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422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000"/>
                            </p:stCondLst>
                            <p:childTnLst>
                              <p:par>
                                <p:cTn id="5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2000"/>
                                        <p:tgtEl>
                                          <p:spTgt spid="422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4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2000"/>
                                        <p:tgtEl>
                                          <p:spTgt spid="422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6000"/>
                            </p:stCondLst>
                            <p:childTnLst>
                              <p:par>
                                <p:cTn id="6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2000"/>
                                        <p:tgtEl>
                                          <p:spTgt spid="422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8000"/>
                            </p:stCondLst>
                            <p:childTnLst>
                              <p:par>
                                <p:cTn id="6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2000"/>
                                        <p:tgtEl>
                                          <p:spTgt spid="422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0"/>
                            </p:stCondLst>
                            <p:childTnLst>
                              <p:par>
                                <p:cTn id="6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2000"/>
                                        <p:tgtEl>
                                          <p:spTgt spid="422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20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2000"/>
                                        <p:tgtEl>
                                          <p:spTgt spid="422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4000"/>
                            </p:stCondLst>
                            <p:childTnLst>
                              <p:par>
                                <p:cTn id="7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2000"/>
                                        <p:tgtEl>
                                          <p:spTgt spid="422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6000"/>
                            </p:stCondLst>
                            <p:childTnLst>
                              <p:par>
                                <p:cTn id="8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2000"/>
                                        <p:tgtEl>
                                          <p:spTgt spid="422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8000"/>
                            </p:stCondLst>
                            <p:childTnLst>
                              <p:par>
                                <p:cTn id="8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6" dur="2000"/>
                                        <p:tgtEl>
                                          <p:spTgt spid="422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4" grpId="0" animBg="1"/>
      <p:bldP spid="422918" grpId="0" animBg="1"/>
      <p:bldP spid="422919" grpId="0" animBg="1"/>
      <p:bldP spid="422920" grpId="0" animBg="1"/>
      <p:bldP spid="422921" grpId="0" animBg="1"/>
      <p:bldP spid="422922" grpId="0" animBg="1"/>
      <p:bldP spid="422923" grpId="0" animBg="1"/>
      <p:bldP spid="422924" grpId="0" animBg="1"/>
      <p:bldP spid="422925" grpId="0" animBg="1"/>
      <p:bldP spid="422926" grpId="0" animBg="1"/>
      <p:bldP spid="422927" grpId="0" animBg="1"/>
      <p:bldP spid="422928" grpId="0" animBg="1"/>
      <p:bldP spid="422929" grpId="0" animBg="1"/>
      <p:bldP spid="422932" grpId="0" animBg="1"/>
      <p:bldP spid="422935" grpId="0" animBg="1"/>
      <p:bldP spid="422937" grpId="0" animBg="1"/>
      <p:bldP spid="422938" grpId="0" animBg="1"/>
      <p:bldP spid="25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ChangeArrowheads="1"/>
          </p:cNvSpPr>
          <p:nvPr/>
        </p:nvSpPr>
        <p:spPr bwMode="auto">
          <a:xfrm>
            <a:off x="3924300" y="801688"/>
            <a:ext cx="5070475" cy="5416550"/>
          </a:xfrm>
          <a:prstGeom prst="rect">
            <a:avLst/>
          </a:prstGeom>
          <a:solidFill>
            <a:srgbClr val="FFCC66"/>
          </a:solidFill>
          <a:ln w="28575">
            <a:solidFill>
              <a:srgbClr val="92D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title"/>
          </p:nvPr>
        </p:nvSpPr>
        <p:spPr>
          <a:xfrm>
            <a:off x="346507" y="0"/>
            <a:ext cx="8446168" cy="876300"/>
          </a:xfrm>
        </p:spPr>
        <p:txBody>
          <a:bodyPr/>
          <a:lstStyle/>
          <a:p>
            <a:r>
              <a:rPr lang="en-US" sz="2400" dirty="0" smtClean="0"/>
              <a:t>A Project’s ‘Secondary’ Stakeholder Community</a:t>
            </a:r>
            <a:endParaRPr lang="en-US" sz="2400" dirty="0"/>
          </a:p>
        </p:txBody>
      </p:sp>
      <p:sp>
        <p:nvSpPr>
          <p:cNvPr id="432135" name="Rectangle 7"/>
          <p:cNvSpPr>
            <a:spLocks noChangeArrowheads="1"/>
          </p:cNvSpPr>
          <p:nvPr/>
        </p:nvSpPr>
        <p:spPr bwMode="auto">
          <a:xfrm>
            <a:off x="4044950" y="1691745"/>
            <a:ext cx="2271713" cy="640200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solidFill>
                  <a:srgbClr val="FFFF00"/>
                </a:solidFill>
                <a:latin typeface="Calibri" pitchFamily="34" charset="0"/>
              </a:rPr>
              <a:t>Consumer </a:t>
            </a: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Inter. Groups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36" name="Rectangle 8"/>
          <p:cNvSpPr>
            <a:spLocks noChangeArrowheads="1"/>
          </p:cNvSpPr>
          <p:nvPr/>
        </p:nvSpPr>
        <p:spPr bwMode="auto">
          <a:xfrm>
            <a:off x="6591300" y="2450040"/>
            <a:ext cx="2271713" cy="640201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Academia and Researchers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37" name="Rectangle 9"/>
          <p:cNvSpPr>
            <a:spLocks noChangeArrowheads="1"/>
          </p:cNvSpPr>
          <p:nvPr/>
        </p:nvSpPr>
        <p:spPr bwMode="auto">
          <a:xfrm>
            <a:off x="4044950" y="933449"/>
            <a:ext cx="2271713" cy="640201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solidFill>
                  <a:srgbClr val="FFFF00"/>
                </a:solidFill>
                <a:latin typeface="Calibri" pitchFamily="34" charset="0"/>
              </a:rPr>
              <a:t>Competitors</a:t>
            </a:r>
          </a:p>
        </p:txBody>
      </p:sp>
      <p:sp>
        <p:nvSpPr>
          <p:cNvPr id="432139" name="Rectangle 11"/>
          <p:cNvSpPr>
            <a:spLocks noChangeArrowheads="1"/>
          </p:cNvSpPr>
          <p:nvPr/>
        </p:nvSpPr>
        <p:spPr bwMode="auto">
          <a:xfrm>
            <a:off x="6591300" y="933449"/>
            <a:ext cx="2271713" cy="640201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Tourists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40" name="Rectangle 12"/>
          <p:cNvSpPr>
            <a:spLocks noChangeArrowheads="1"/>
          </p:cNvSpPr>
          <p:nvPr/>
        </p:nvSpPr>
        <p:spPr bwMode="auto">
          <a:xfrm>
            <a:off x="4044950" y="5483224"/>
            <a:ext cx="2271713" cy="640201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Private Individuals and</a:t>
            </a: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Local Communities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41" name="Rectangle 13"/>
          <p:cNvSpPr>
            <a:spLocks noChangeArrowheads="1"/>
          </p:cNvSpPr>
          <p:nvPr/>
        </p:nvSpPr>
        <p:spPr bwMode="auto">
          <a:xfrm>
            <a:off x="4044950" y="2450040"/>
            <a:ext cx="2271713" cy="640201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Civic Organizations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43" name="Rectangle 15"/>
          <p:cNvSpPr>
            <a:spLocks noChangeArrowheads="1"/>
          </p:cNvSpPr>
          <p:nvPr/>
        </p:nvSpPr>
        <p:spPr bwMode="auto">
          <a:xfrm>
            <a:off x="4044950" y="4724926"/>
            <a:ext cx="2271713" cy="640201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Religious Organizations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44" name="Rectangle 16"/>
          <p:cNvSpPr>
            <a:spLocks noChangeArrowheads="1"/>
          </p:cNvSpPr>
          <p:nvPr/>
        </p:nvSpPr>
        <p:spPr bwMode="auto">
          <a:xfrm>
            <a:off x="6591300" y="4724926"/>
            <a:ext cx="2271713" cy="640201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solidFill>
                  <a:srgbClr val="FFFF00"/>
                </a:solidFill>
                <a:latin typeface="Calibri" pitchFamily="34" charset="0"/>
              </a:rPr>
              <a:t>The General </a:t>
            </a: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Public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45" name="Rectangle 17"/>
          <p:cNvSpPr>
            <a:spLocks noChangeArrowheads="1"/>
          </p:cNvSpPr>
          <p:nvPr/>
        </p:nvSpPr>
        <p:spPr bwMode="auto">
          <a:xfrm>
            <a:off x="6591300" y="3966631"/>
            <a:ext cx="2271713" cy="640200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Local, State and Federal </a:t>
            </a: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Government Entities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46" name="Rectangle 18"/>
          <p:cNvSpPr>
            <a:spLocks noChangeArrowheads="1"/>
          </p:cNvSpPr>
          <p:nvPr/>
        </p:nvSpPr>
        <p:spPr bwMode="auto">
          <a:xfrm>
            <a:off x="4044950" y="3966631"/>
            <a:ext cx="2271713" cy="640200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Political Organizations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47" name="AutoShape 19"/>
          <p:cNvSpPr>
            <a:spLocks noChangeArrowheads="1"/>
          </p:cNvSpPr>
          <p:nvPr/>
        </p:nvSpPr>
        <p:spPr bwMode="auto">
          <a:xfrm>
            <a:off x="3187700" y="1523683"/>
            <a:ext cx="660400" cy="11811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A8ED37"/>
          </a:solidFill>
          <a:ln w="952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2148" name="Rectangle 20"/>
          <p:cNvSpPr>
            <a:spLocks noChangeArrowheads="1"/>
          </p:cNvSpPr>
          <p:nvPr/>
        </p:nvSpPr>
        <p:spPr bwMode="auto">
          <a:xfrm>
            <a:off x="4044950" y="3208336"/>
            <a:ext cx="2271713" cy="640200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Professional Organizations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50" name="Rectangle 22"/>
          <p:cNvSpPr>
            <a:spLocks noChangeArrowheads="1"/>
          </p:cNvSpPr>
          <p:nvPr/>
        </p:nvSpPr>
        <p:spPr bwMode="auto">
          <a:xfrm>
            <a:off x="6591300" y="3208336"/>
            <a:ext cx="2271713" cy="640200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The Media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51" name="Rectangle 23"/>
          <p:cNvSpPr>
            <a:spLocks noChangeArrowheads="1"/>
          </p:cNvSpPr>
          <p:nvPr/>
        </p:nvSpPr>
        <p:spPr bwMode="auto">
          <a:xfrm>
            <a:off x="6591300" y="1691745"/>
            <a:ext cx="2271713" cy="640200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Environmentalists and </a:t>
            </a:r>
          </a:p>
          <a:p>
            <a:pPr algn="ctr">
              <a:lnSpc>
                <a:spcPts val="1500"/>
              </a:lnSpc>
            </a:pP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Intervener Groups</a:t>
            </a:r>
            <a:endParaRPr lang="en-US" sz="15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32133" name="Rectangle 5"/>
          <p:cNvSpPr>
            <a:spLocks noChangeArrowheads="1"/>
          </p:cNvSpPr>
          <p:nvPr/>
        </p:nvSpPr>
        <p:spPr bwMode="auto">
          <a:xfrm>
            <a:off x="223838" y="820420"/>
            <a:ext cx="2841625" cy="2376488"/>
          </a:xfrm>
          <a:prstGeom prst="rect">
            <a:avLst/>
          </a:prstGeom>
          <a:solidFill>
            <a:srgbClr val="CCFF33"/>
          </a:solidFill>
          <a:ln w="28575" algn="ctr">
            <a:solidFill>
              <a:srgbClr val="FF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/>
          </a:p>
          <a:p>
            <a:pPr algn="ctr"/>
            <a:endParaRPr lang="de-DE"/>
          </a:p>
          <a:p>
            <a:pPr algn="ctr"/>
            <a:endParaRPr lang="de-DE"/>
          </a:p>
          <a:p>
            <a:pPr algn="ctr"/>
            <a:endParaRPr lang="de-DE"/>
          </a:p>
          <a:p>
            <a:pPr algn="ctr"/>
            <a:endParaRPr lang="de-DE"/>
          </a:p>
          <a:p>
            <a:pPr algn="ctr"/>
            <a:endParaRPr lang="de-DE"/>
          </a:p>
          <a:p>
            <a:pPr algn="ctr"/>
            <a:endParaRPr lang="de-DE" b="1"/>
          </a:p>
          <a:p>
            <a:pPr algn="ctr"/>
            <a:r>
              <a:rPr lang="de-DE" b="1"/>
              <a:t>Secondary Stakeholders</a:t>
            </a:r>
          </a:p>
        </p:txBody>
      </p:sp>
      <p:pic>
        <p:nvPicPr>
          <p:cNvPr id="432153" name="Picture 25" descr="Grupp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263" y="1060133"/>
            <a:ext cx="2381250" cy="1571625"/>
          </a:xfrm>
          <a:prstGeom prst="rect">
            <a:avLst/>
          </a:prstGeom>
          <a:solidFill>
            <a:srgbClr val="CCFF33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>
            <a:outerShdw dist="81320" dir="3080412" algn="ctr" rotWithShape="0">
              <a:schemeClr val="bg2"/>
            </a:outerShdw>
          </a:effectLst>
        </p:spPr>
      </p:pic>
      <p:sp>
        <p:nvSpPr>
          <p:cNvPr id="432154" name="Rectangle 26"/>
          <p:cNvSpPr>
            <a:spLocks noChangeArrowheads="1"/>
          </p:cNvSpPr>
          <p:nvPr/>
        </p:nvSpPr>
        <p:spPr bwMode="auto">
          <a:xfrm>
            <a:off x="6591300" y="5483224"/>
            <a:ext cx="2271713" cy="640201"/>
          </a:xfrm>
          <a:prstGeom prst="rect">
            <a:avLst/>
          </a:prstGeom>
          <a:solidFill>
            <a:srgbClr val="8F270B"/>
          </a:solidFill>
          <a:ln w="19050" algn="ctr">
            <a:solidFill>
              <a:srgbClr val="00B0F0"/>
            </a:solidFill>
            <a:miter lim="800000"/>
            <a:headEnd/>
            <a:tailEnd/>
          </a:ln>
          <a:effectLst>
            <a:outerShdw dist="71842" dir="2700000" algn="ctr" rotWithShape="0">
              <a:schemeClr val="bg2"/>
            </a:outerShdw>
          </a:effectLst>
        </p:spPr>
        <p:txBody>
          <a:bodyPr wrap="none" anchor="ctr"/>
          <a:lstStyle/>
          <a:p>
            <a:pPr algn="ctr">
              <a:lnSpc>
                <a:spcPts val="1500"/>
              </a:lnSpc>
            </a:pPr>
            <a:r>
              <a:rPr lang="en-US" sz="1500" b="1" dirty="0">
                <a:solidFill>
                  <a:srgbClr val="FFFF00"/>
                </a:solidFill>
                <a:latin typeface="Calibri" pitchFamily="34" charset="0"/>
              </a:rPr>
              <a:t>Countries, </a:t>
            </a: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Country Group-</a:t>
            </a:r>
          </a:p>
          <a:p>
            <a:pPr algn="ctr">
              <a:lnSpc>
                <a:spcPts val="1500"/>
              </a:lnSpc>
            </a:pPr>
            <a:r>
              <a:rPr lang="en-US" sz="1500" b="1" dirty="0" err="1" smtClean="0">
                <a:solidFill>
                  <a:srgbClr val="FFFF00"/>
                </a:solidFill>
                <a:latin typeface="Calibri" pitchFamily="34" charset="0"/>
              </a:rPr>
              <a:t>Ings</a:t>
            </a:r>
            <a:r>
              <a:rPr lang="en-US" sz="1500" b="1" dirty="0" smtClean="0">
                <a:solidFill>
                  <a:srgbClr val="FFFF00"/>
                </a:solidFill>
                <a:latin typeface="Calibri" pitchFamily="34" charset="0"/>
              </a:rPr>
              <a:t>, World </a:t>
            </a:r>
            <a:r>
              <a:rPr lang="en-US" sz="1500" b="1" dirty="0">
                <a:solidFill>
                  <a:srgbClr val="FFFF00"/>
                </a:solidFill>
                <a:latin typeface="Calibri" pitchFamily="34" charset="0"/>
              </a:rPr>
              <a:t>Community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95104" y="3429000"/>
            <a:ext cx="2926080" cy="2743200"/>
          </a:xfrm>
          <a:prstGeom prst="roundRect">
            <a:avLst/>
          </a:prstGeom>
          <a:solidFill>
            <a:srgbClr val="19393B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These are the more common secondary stakeholders. </a:t>
            </a:r>
          </a:p>
          <a:p>
            <a:endParaRPr lang="en-US" sz="20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The listing is not ex-</a:t>
            </a:r>
            <a:r>
              <a:rPr lang="en-US" sz="2000" b="1" dirty="0" err="1" smtClean="0">
                <a:solidFill>
                  <a:schemeClr val="bg1"/>
                </a:solidFill>
                <a:latin typeface="Calibri" pitchFamily="34" charset="0"/>
              </a:rPr>
              <a:t>haustive</a:t>
            </a:r>
            <a:r>
              <a:rPr lang="en-US" sz="2000" b="1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/>
        </p:nvSpPr>
        <p:spPr>
          <a:xfrm>
            <a:off x="455613" y="1144588"/>
            <a:ext cx="8113845" cy="5027612"/>
          </a:xfrm>
          <a:prstGeom prst="rect">
            <a:avLst/>
          </a:prstGeom>
          <a:noFill/>
          <a:ln w="285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Communication in Projects</a:t>
            </a:r>
            <a:endParaRPr lang="de-DE" sz="2400" dirty="0"/>
          </a:p>
        </p:txBody>
      </p:sp>
      <p:sp>
        <p:nvSpPr>
          <p:cNvPr id="4" name="Oval 3"/>
          <p:cNvSpPr/>
          <p:nvPr/>
        </p:nvSpPr>
        <p:spPr>
          <a:xfrm>
            <a:off x="1084530" y="2976115"/>
            <a:ext cx="1498200" cy="1498200"/>
          </a:xfrm>
          <a:prstGeom prst="ellipse">
            <a:avLst/>
          </a:prstGeom>
          <a:solidFill>
            <a:srgbClr val="CCFF33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ysClr val="windowText" lastClr="000000"/>
                </a:solidFill>
                <a:latin typeface="Calibri" pitchFamily="34" charset="0"/>
              </a:rPr>
              <a:t>Project Initiation Phase</a:t>
            </a:r>
            <a:endParaRPr lang="en-US" b="1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3941461" y="4580894"/>
            <a:ext cx="1498200" cy="1498200"/>
          </a:xfrm>
          <a:prstGeom prst="ellipse">
            <a:avLst/>
          </a:prstGeom>
          <a:solidFill>
            <a:srgbClr val="FFCC9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ysClr val="windowText" lastClr="000000"/>
                </a:solidFill>
                <a:latin typeface="Calibri" pitchFamily="34" charset="0"/>
              </a:rPr>
              <a:t>Project Closure Phase</a:t>
            </a:r>
            <a:endParaRPr lang="en-US" sz="2000" b="1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941461" y="1317118"/>
            <a:ext cx="1498200" cy="1498200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ysClr val="windowText" lastClr="000000"/>
                </a:solidFill>
                <a:latin typeface="Calibri" pitchFamily="34" charset="0"/>
              </a:rPr>
              <a:t>Project Planning Phase</a:t>
            </a:r>
            <a:endParaRPr lang="en-US" b="1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6834485" y="2976115"/>
            <a:ext cx="1498200" cy="1498200"/>
          </a:xfrm>
          <a:prstGeom prst="ellipse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ysClr val="windowText" lastClr="000000"/>
                </a:solidFill>
                <a:latin typeface="Calibri" pitchFamily="34" charset="0"/>
              </a:rPr>
              <a:t>Project Execution Phase</a:t>
            </a:r>
            <a:endParaRPr lang="en-US" sz="1600" b="1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cxnSp>
        <p:nvCxnSpPr>
          <p:cNvPr id="9" name="Shape 8"/>
          <p:cNvCxnSpPr>
            <a:stCxn id="4" idx="0"/>
            <a:endCxn id="6" idx="2"/>
          </p:cNvCxnSpPr>
          <p:nvPr/>
        </p:nvCxnSpPr>
        <p:spPr>
          <a:xfrm rot="5400000" flipH="1" flipV="1">
            <a:off x="2432597" y="1467252"/>
            <a:ext cx="909897" cy="2107831"/>
          </a:xfrm>
          <a:prstGeom prst="bentConnector2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hape 10"/>
          <p:cNvCxnSpPr>
            <a:stCxn id="6" idx="6"/>
            <a:endCxn id="7" idx="0"/>
          </p:cNvCxnSpPr>
          <p:nvPr/>
        </p:nvCxnSpPr>
        <p:spPr>
          <a:xfrm>
            <a:off x="5439661" y="2066218"/>
            <a:ext cx="2143924" cy="909897"/>
          </a:xfrm>
          <a:prstGeom prst="bentConnector2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hape 12"/>
          <p:cNvCxnSpPr>
            <a:stCxn id="7" idx="4"/>
            <a:endCxn id="5" idx="6"/>
          </p:cNvCxnSpPr>
          <p:nvPr/>
        </p:nvCxnSpPr>
        <p:spPr>
          <a:xfrm rot="5400000">
            <a:off x="6083784" y="3830192"/>
            <a:ext cx="855679" cy="2143924"/>
          </a:xfrm>
          <a:prstGeom prst="bentConnector2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5"/>
          <p:cNvSpPr/>
          <p:nvPr/>
        </p:nvSpPr>
        <p:spPr>
          <a:xfrm>
            <a:off x="2812775" y="3021495"/>
            <a:ext cx="3677478" cy="1311965"/>
          </a:xfrm>
          <a:prstGeom prst="roundRect">
            <a:avLst/>
          </a:prstGeom>
          <a:solidFill>
            <a:srgbClr val="FF0000"/>
          </a:solidFill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Communication with Stakeholders</a:t>
            </a:r>
            <a:endParaRPr lang="en-US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" name="Left Arrow 24"/>
          <p:cNvSpPr/>
          <p:nvPr/>
        </p:nvSpPr>
        <p:spPr>
          <a:xfrm>
            <a:off x="2406593" y="3429000"/>
            <a:ext cx="555513" cy="521846"/>
          </a:xfrm>
          <a:prstGeom prst="leftArrow">
            <a:avLst/>
          </a:prstGeom>
          <a:solidFill>
            <a:schemeClr val="accent5">
              <a:lumMod val="1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Left Arrow 25"/>
          <p:cNvSpPr/>
          <p:nvPr/>
        </p:nvSpPr>
        <p:spPr>
          <a:xfrm rot="10800000">
            <a:off x="6383498" y="3485074"/>
            <a:ext cx="555513" cy="521846"/>
          </a:xfrm>
          <a:prstGeom prst="leftArrow">
            <a:avLst/>
          </a:prstGeom>
          <a:solidFill>
            <a:schemeClr val="accent5">
              <a:lumMod val="1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 rot="16200000">
            <a:off x="-554780" y="3416464"/>
            <a:ext cx="2003196" cy="535901"/>
          </a:xfrm>
          <a:prstGeom prst="rect">
            <a:avLst/>
          </a:prstGeom>
          <a:solidFill>
            <a:schemeClr val="accent3"/>
          </a:solidFill>
          <a:ln>
            <a:solidFill>
              <a:srgbClr val="F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>
                <a:solidFill>
                  <a:sysClr val="windowText" lastClr="000000"/>
                </a:solidFill>
                <a:latin typeface="Calibri" pitchFamily="34" charset="0"/>
              </a:rPr>
              <a:t>Project Monitoring, Evaluation &amp; Control</a:t>
            </a:r>
            <a:endParaRPr lang="en-US" sz="1600" b="1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43" name="Left Arrow 42"/>
          <p:cNvSpPr/>
          <p:nvPr/>
        </p:nvSpPr>
        <p:spPr>
          <a:xfrm rot="5400000">
            <a:off x="4436392" y="2609330"/>
            <a:ext cx="521152" cy="521845"/>
          </a:xfrm>
          <a:prstGeom prst="leftArrow">
            <a:avLst/>
          </a:prstGeom>
          <a:solidFill>
            <a:schemeClr val="accent5">
              <a:lumMod val="1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Left Arrow 43"/>
          <p:cNvSpPr/>
          <p:nvPr/>
        </p:nvSpPr>
        <p:spPr>
          <a:xfrm rot="16200000">
            <a:off x="4398372" y="4107324"/>
            <a:ext cx="506896" cy="521845"/>
          </a:xfrm>
          <a:prstGeom prst="leftArrow">
            <a:avLst/>
          </a:prstGeom>
          <a:solidFill>
            <a:schemeClr val="accent5">
              <a:lumMod val="1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 rot="16200000">
            <a:off x="7279886" y="3443096"/>
            <a:ext cx="3073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External stakeholders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Communicating Project Information</a:t>
            </a:r>
            <a:br>
              <a:rPr lang="en-US" sz="2400" dirty="0" smtClean="0"/>
            </a:br>
            <a:r>
              <a:rPr lang="en-US" sz="2400" dirty="0" smtClean="0"/>
              <a:t>(Process &amp; Intent)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1812724" y="1413164"/>
            <a:ext cx="2831686" cy="1108363"/>
          </a:xfrm>
          <a:prstGeom prst="roundRect">
            <a:avLst/>
          </a:prstGeom>
          <a:solidFill>
            <a:schemeClr val="accent1">
              <a:lumMod val="2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Process of the </a:t>
            </a:r>
          </a:p>
          <a:p>
            <a:pPr algn="ctr"/>
            <a:r>
              <a:rPr lang="en-US" sz="2800" b="1" dirty="0" smtClean="0">
                <a:solidFill>
                  <a:srgbClr val="FFFF00"/>
                </a:solidFill>
                <a:latin typeface="Calibri" pitchFamily="34" charset="0"/>
              </a:rPr>
              <a:t>Communication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12724" y="5043055"/>
            <a:ext cx="2831686" cy="1108363"/>
          </a:xfrm>
          <a:prstGeom prst="roundRect">
            <a:avLst/>
          </a:prstGeom>
          <a:solidFill>
            <a:srgbClr val="FF8205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6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</a:rPr>
              <a:t>Goal or Purpose of the </a:t>
            </a:r>
          </a:p>
          <a:p>
            <a:pPr algn="ctr">
              <a:lnSpc>
                <a:spcPts val="2600"/>
              </a:lnSpc>
            </a:pPr>
            <a:r>
              <a:rPr lang="en-US" sz="2800" b="1" dirty="0" smtClean="0">
                <a:solidFill>
                  <a:schemeClr val="tx1"/>
                </a:solidFill>
                <a:latin typeface="Calibri" pitchFamily="34" charset="0"/>
              </a:rPr>
              <a:t>Communication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5400136" y="1442978"/>
            <a:ext cx="3494489" cy="116257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ysClr val="windowText" lastClr="000000"/>
                </a:solidFill>
                <a:latin typeface="Calibri" pitchFamily="34" charset="0"/>
              </a:rPr>
              <a:t>In what form and using which medium is the information being communicated? </a:t>
            </a:r>
            <a:endParaRPr lang="en-US" b="1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00136" y="4999381"/>
            <a:ext cx="3494489" cy="1162577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ysClr val="windowText" lastClr="000000"/>
                </a:solidFill>
                <a:latin typeface="Calibri" pitchFamily="34" charset="0"/>
              </a:rPr>
              <a:t>Has the message been understood by the Recipient(s) as intended by the Sender(s) and has it brought about the desired result?</a:t>
            </a:r>
            <a:endParaRPr lang="en-US" b="1" dirty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cxnSp>
        <p:nvCxnSpPr>
          <p:cNvPr id="10" name="Shape 9"/>
          <p:cNvCxnSpPr>
            <a:stCxn id="17" idx="0"/>
            <a:endCxn id="5" idx="1"/>
          </p:cNvCxnSpPr>
          <p:nvPr/>
        </p:nvCxnSpPr>
        <p:spPr>
          <a:xfrm rot="5400000" flipH="1" flipV="1">
            <a:off x="1140282" y="1987299"/>
            <a:ext cx="692394" cy="652489"/>
          </a:xfrm>
          <a:prstGeom prst="bentConnector2">
            <a:avLst/>
          </a:prstGeom>
          <a:ln w="28575">
            <a:solidFill>
              <a:srgbClr val="FFC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hape 11"/>
          <p:cNvCxnSpPr>
            <a:stCxn id="17" idx="2"/>
            <a:endCxn id="6" idx="1"/>
          </p:cNvCxnSpPr>
          <p:nvPr/>
        </p:nvCxnSpPr>
        <p:spPr>
          <a:xfrm rot="16200000" flipH="1">
            <a:off x="1148938" y="4933450"/>
            <a:ext cx="675083" cy="652489"/>
          </a:xfrm>
          <a:prstGeom prst="bentConnector2">
            <a:avLst/>
          </a:prstGeom>
          <a:ln w="28575">
            <a:solidFill>
              <a:srgbClr val="FFC000"/>
            </a:solidFill>
            <a:prstDash val="lg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4751809" y="1745673"/>
            <a:ext cx="509743" cy="512618"/>
          </a:xfrm>
          <a:prstGeom prst="rightArrow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751809" y="5347855"/>
            <a:ext cx="509743" cy="512618"/>
          </a:xfrm>
          <a:prstGeom prst="rightArrow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901151" y="3429000"/>
            <a:ext cx="2531650" cy="6650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FFFF00"/>
                </a:solidFill>
              </a:rPr>
              <a:t>Effectiveness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6701066" y="4296070"/>
            <a:ext cx="831849" cy="471586"/>
          </a:xfrm>
          <a:prstGeom prst="downArrow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 descr="Informa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028" y="2659740"/>
            <a:ext cx="2262414" cy="2262414"/>
          </a:xfrm>
          <a:prstGeom prst="rect">
            <a:avLst/>
          </a:prstGeom>
        </p:spPr>
      </p:pic>
      <p:sp>
        <p:nvSpPr>
          <p:cNvPr id="22" name="Down Arrow 21"/>
          <p:cNvSpPr/>
          <p:nvPr/>
        </p:nvSpPr>
        <p:spPr>
          <a:xfrm rot="10800000">
            <a:off x="6701065" y="2773017"/>
            <a:ext cx="831849" cy="471586"/>
          </a:xfrm>
          <a:prstGeom prst="downArrow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2429872" y="3478695"/>
            <a:ext cx="1734951" cy="665019"/>
          </a:xfrm>
          <a:prstGeom prst="rect">
            <a:avLst/>
          </a:prstGeom>
          <a:solidFill>
            <a:schemeClr val="bg1"/>
          </a:solidFill>
          <a:ln>
            <a:solidFill>
              <a:srgbClr val="3B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ysClr val="windowText" lastClr="000000"/>
                </a:solidFill>
              </a:rPr>
              <a:t>Efficiency</a:t>
            </a:r>
            <a:endParaRPr lang="en-US" sz="2000" b="1" dirty="0">
              <a:solidFill>
                <a:sysClr val="windowText" lastClr="000000"/>
              </a:solidFill>
            </a:endParaRPr>
          </a:p>
        </p:txBody>
      </p:sp>
      <p:sp>
        <p:nvSpPr>
          <p:cNvPr id="24" name="Down Arrow 23"/>
          <p:cNvSpPr/>
          <p:nvPr/>
        </p:nvSpPr>
        <p:spPr>
          <a:xfrm rot="10800000">
            <a:off x="2872180" y="2690605"/>
            <a:ext cx="831849" cy="704602"/>
          </a:xfrm>
          <a:prstGeom prst="downArrow">
            <a:avLst/>
          </a:prstGeom>
          <a:solidFill>
            <a:srgbClr val="CCFF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Information &amp; Communication Process Quality</a:t>
            </a:r>
          </a:p>
        </p:txBody>
      </p:sp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573088" y="1187450"/>
            <a:ext cx="80391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Information and communication go together hand in glove. Information is useless if it cannot be </a:t>
            </a:r>
            <a:r>
              <a:rPr lang="en-US" sz="2800" b="1" dirty="0" err="1">
                <a:solidFill>
                  <a:schemeClr val="bg1"/>
                </a:solidFill>
                <a:latin typeface="Calibri" pitchFamily="34" charset="0"/>
              </a:rPr>
              <a:t>commu-nicated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 to the project stakeholders!</a:t>
            </a:r>
          </a:p>
        </p:txBody>
      </p:sp>
      <p:pic>
        <p:nvPicPr>
          <p:cNvPr id="6148" name="Picture 3" descr="Mathematic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820988"/>
            <a:ext cx="3573463" cy="296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ounded Rectangle 4"/>
          <p:cNvSpPr/>
          <p:nvPr/>
        </p:nvSpPr>
        <p:spPr>
          <a:xfrm>
            <a:off x="4040186" y="2820988"/>
            <a:ext cx="4872995" cy="641350"/>
          </a:xfrm>
          <a:prstGeom prst="roundRect">
            <a:avLst/>
          </a:prstGeom>
          <a:solidFill>
            <a:srgbClr val="3BCC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Adequate Information Content</a:t>
            </a:r>
          </a:p>
          <a:p>
            <a:pPr algn="ctr"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Inadequate Communication Processes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025898" y="3595688"/>
            <a:ext cx="4872995" cy="641350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Inadequate Information Content</a:t>
            </a:r>
          </a:p>
          <a:p>
            <a:pPr algn="ctr"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Adequate Communication Processes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040186" y="4370388"/>
            <a:ext cx="4872995" cy="641350"/>
          </a:xfrm>
          <a:prstGeom prst="roundRect">
            <a:avLst/>
          </a:prstGeom>
          <a:solidFill>
            <a:srgbClr val="FF5757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Inadequate Information Content</a:t>
            </a:r>
          </a:p>
          <a:p>
            <a:pPr algn="ctr"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Inadequate Communication Processes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040186" y="5145088"/>
            <a:ext cx="4872995" cy="641350"/>
          </a:xfrm>
          <a:prstGeom prst="roundRect">
            <a:avLst/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Adequate Information Content </a:t>
            </a:r>
          </a:p>
          <a:p>
            <a:pPr algn="ctr">
              <a:defRPr/>
            </a:pPr>
            <a:r>
              <a:rPr lang="en-US" sz="1600" b="1" dirty="0" smtClean="0">
                <a:solidFill>
                  <a:schemeClr val="tx1"/>
                </a:solidFill>
              </a:rPr>
              <a:t>Adequate Communication Processes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Bent Arrow 8"/>
          <p:cNvSpPr/>
          <p:nvPr/>
        </p:nvSpPr>
        <p:spPr>
          <a:xfrm rot="16200000">
            <a:off x="4204805" y="5536303"/>
            <a:ext cx="536368" cy="675101"/>
          </a:xfrm>
          <a:prstGeom prst="bentArrow">
            <a:avLst/>
          </a:prstGeom>
          <a:solidFill>
            <a:srgbClr val="33CC3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802671" y="5829506"/>
            <a:ext cx="388730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Ideal Situation on Projects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Big Problem in Communication</a:t>
            </a:r>
            <a:endParaRPr lang="en-US" sz="2400" dirty="0"/>
          </a:p>
        </p:txBody>
      </p:sp>
      <p:pic>
        <p:nvPicPr>
          <p:cNvPr id="3" name="Picture 2" descr="shou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613" y="1718829"/>
            <a:ext cx="3270408" cy="342034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109398" y="1164452"/>
            <a:ext cx="4806001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The main challenge in project (and non-pro-</a:t>
            </a:r>
            <a:r>
              <a:rPr lang="en-US" sz="3600" b="1" dirty="0" err="1" smtClean="0">
                <a:solidFill>
                  <a:schemeClr val="bg1"/>
                </a:solidFill>
                <a:latin typeface="Calibri" pitchFamily="34" charset="0"/>
              </a:rPr>
              <a:t>ject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) communication, is to “get the message” across from the Sender (s) to the Recipient(s) so that the </a:t>
            </a:r>
            <a:r>
              <a:rPr lang="en-US" sz="3600" b="1" u="sng" dirty="0" smtClean="0">
                <a:solidFill>
                  <a:schemeClr val="bg1"/>
                </a:solidFill>
                <a:latin typeface="Calibri" pitchFamily="34" charset="0"/>
              </a:rPr>
              <a:t>meaning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 or </a:t>
            </a:r>
            <a:r>
              <a:rPr lang="en-US" sz="3600" b="1" u="sng" dirty="0" smtClean="0">
                <a:solidFill>
                  <a:schemeClr val="bg1"/>
                </a:solidFill>
                <a:latin typeface="Calibri" pitchFamily="34" charset="0"/>
              </a:rPr>
              <a:t>in-tent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 behind the </a:t>
            </a:r>
            <a:r>
              <a:rPr lang="en-US" sz="3600" b="1" dirty="0" err="1" smtClean="0">
                <a:solidFill>
                  <a:schemeClr val="bg1"/>
                </a:solidFill>
                <a:latin typeface="Calibri" pitchFamily="34" charset="0"/>
              </a:rPr>
              <a:t>commu-nication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 is achieved. </a:t>
            </a:r>
            <a:endParaRPr lang="en-US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Basic Verbal Communication Model</a:t>
            </a:r>
            <a:endParaRPr lang="en-US" sz="2400" dirty="0"/>
          </a:p>
        </p:txBody>
      </p:sp>
      <p:pic>
        <p:nvPicPr>
          <p:cNvPr id="3" name="Picture 2" descr="CommunicationModelOfSpeech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5212" y="1144588"/>
            <a:ext cx="8304763" cy="318887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397564" y="4447761"/>
            <a:ext cx="2681979" cy="695739"/>
          </a:xfrm>
          <a:prstGeom prst="round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Physical Factors 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97564" y="5312465"/>
            <a:ext cx="2681979" cy="695739"/>
          </a:xfrm>
          <a:prstGeom prst="round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>
                <a:latin typeface="Calibri" pitchFamily="34" charset="0"/>
              </a:rPr>
              <a:t>Individual Framework of Reference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196225" y="4447761"/>
            <a:ext cx="2681979" cy="695739"/>
          </a:xfrm>
          <a:prstGeom prst="round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>
                <a:latin typeface="Calibri" pitchFamily="34" charset="0"/>
              </a:rPr>
              <a:t>Language Comprehension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196225" y="5312465"/>
            <a:ext cx="2681979" cy="695739"/>
          </a:xfrm>
          <a:prstGeom prst="round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Listening Ability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994886" y="4447761"/>
            <a:ext cx="2681979" cy="695739"/>
          </a:xfrm>
          <a:prstGeom prst="round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latin typeface="Calibri" pitchFamily="34" charset="0"/>
              </a:rPr>
              <a:t>Mood</a:t>
            </a:r>
            <a:endParaRPr lang="en-US" sz="2000" b="1" dirty="0">
              <a:latin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994886" y="5312465"/>
            <a:ext cx="2681979" cy="695739"/>
          </a:xfrm>
          <a:prstGeom prst="roundRect">
            <a:avLst/>
          </a:prstGeom>
          <a:solidFill>
            <a:srgbClr val="C0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000"/>
              </a:lnSpc>
            </a:pPr>
            <a:r>
              <a:rPr lang="en-US" sz="2000" b="1" dirty="0" smtClean="0">
                <a:latin typeface="Calibri" pitchFamily="34" charset="0"/>
              </a:rPr>
              <a:t>Choice of Verbal Medium</a:t>
            </a:r>
            <a:endParaRPr lang="en-US" sz="2000" b="1" dirty="0"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Typical Purposes of Project Communications</a:t>
            </a:r>
            <a:endParaRPr lang="en-US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247978" y="1144588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Inform</a:t>
            </a:r>
            <a:endParaRPr lang="en-US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47978" y="1886913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Warn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47978" y="2629238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Explain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47978" y="3371563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Instruct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47978" y="4113888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Request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47978" y="4856213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Advise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47978" y="5598537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Approve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703377" y="1144588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Decide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703377" y="1886913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Clarify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703377" y="2629238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Review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03377" y="3371563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Criticize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703377" y="4113888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Evaluate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5703377" y="4856213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Resolve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5703377" y="5598537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Decline</a:t>
            </a:r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ysClr val="windowText" lastClr="00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 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ysClr val="windowText" lastClr="00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21" name="Picture 20" descr="Purpose of Communica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3572" y="2541722"/>
            <a:ext cx="2107991" cy="230174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Typical Purposes of Project Communications</a:t>
            </a:r>
            <a:endParaRPr lang="en-US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247978" y="1144588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Assign</a:t>
            </a:r>
            <a:endParaRPr lang="en-US" sz="3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47978" y="1886913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Contest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47978" y="2629238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Confirm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703377" y="1144588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Revoke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703377" y="1886913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Terminate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703377" y="2629238"/>
            <a:ext cx="3208149" cy="573437"/>
          </a:xfrm>
          <a:prstGeom prst="roundRect">
            <a:avLst/>
          </a:prstGeom>
          <a:solidFill>
            <a:schemeClr val="accent5">
              <a:lumMod val="2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Calibri" pitchFamily="34" charset="0"/>
              </a:rPr>
              <a:t>Threaten</a:t>
            </a:r>
            <a:endParaRPr lang="en-US" sz="3200" b="1" dirty="0" smtClean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21" name="Picture 20" descr="Purpose of Communica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3572" y="2541722"/>
            <a:ext cx="2107991" cy="230174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Relevance of Communication for Projects</a:t>
            </a:r>
            <a:br>
              <a:rPr lang="en-US" sz="2400" dirty="0" smtClean="0"/>
            </a:br>
            <a:r>
              <a:rPr lang="en-US" sz="2000" dirty="0" smtClean="0"/>
              <a:t>(Empirical Findings)</a:t>
            </a:r>
            <a:endParaRPr lang="en-US" sz="2400" dirty="0"/>
          </a:p>
        </p:txBody>
      </p:sp>
      <p:pic>
        <p:nvPicPr>
          <p:cNvPr id="3" name="Picture 2" descr="form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2549" y="2188557"/>
            <a:ext cx="3192780" cy="27736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80047" y="1130177"/>
            <a:ext cx="519661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Several studies have been con-ducted by consultants and others over the years to determine the causes of project “failures”.  </a:t>
            </a:r>
          </a:p>
          <a:p>
            <a:endParaRPr lang="en-US" sz="28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Although the causes of project failure are complex and nume-rous, and are usually attributable to a number of factors, communi-cation inadequacies are often identified as one of the principal causes of project failures. </a:t>
            </a:r>
            <a:endParaRPr lang="en-US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8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de-DE" sz="2400" dirty="0" smtClean="0"/>
              <a:t>Consequences of Communication </a:t>
            </a:r>
            <a:r>
              <a:rPr lang="de-DE" sz="2400" dirty="0"/>
              <a:t>Shortcomings in </a:t>
            </a:r>
            <a:r>
              <a:rPr lang="de-DE" sz="2400" dirty="0" smtClean="0"/>
              <a:t>Projects</a:t>
            </a:r>
            <a:endParaRPr lang="de-DE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55613" y="1127332"/>
            <a:ext cx="82343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Communicational shortcomings can cause a number of problems during the project life-cycle, for example: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441938" y="2301527"/>
            <a:ext cx="5497875" cy="4012721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Misunderstood or undocumented project requirements and specifications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Delays and extra cost caused by rework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Unavailability or provision of wrong inputs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Ommisions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and mistakes in the creation of deliverables (e.g. project plans, products)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Char char="•"/>
              <a:tabLst/>
              <a:defRPr/>
            </a:pPr>
            <a:r>
              <a:rPr lang="en-US" sz="2200" b="1" kern="0" dirty="0" smtClean="0">
                <a:solidFill>
                  <a:schemeClr val="bg1"/>
                </a:solidFill>
                <a:latin typeface="Calibri" pitchFamily="34" charset="0"/>
              </a:rPr>
              <a:t>Poor quality of decision-making and </a:t>
            </a:r>
            <a:r>
              <a:rPr lang="en-US" sz="2200" b="1" kern="0" dirty="0" err="1" smtClean="0">
                <a:solidFill>
                  <a:schemeClr val="bg1"/>
                </a:solidFill>
                <a:latin typeface="Calibri" pitchFamily="34" charset="0"/>
              </a:rPr>
              <a:t>prob</a:t>
            </a:r>
            <a:r>
              <a:rPr lang="en-US" sz="2200" b="1" kern="0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en-US" sz="2200" b="1" kern="0" dirty="0" err="1" smtClean="0">
                <a:solidFill>
                  <a:schemeClr val="bg1"/>
                </a:solidFill>
                <a:latin typeface="Calibri" pitchFamily="34" charset="0"/>
              </a:rPr>
              <a:t>lem</a:t>
            </a:r>
            <a:r>
              <a:rPr lang="en-US" sz="2200" b="1" kern="0" dirty="0" smtClean="0">
                <a:solidFill>
                  <a:schemeClr val="bg1"/>
                </a:solidFill>
                <a:latin typeface="Calibri" pitchFamily="34" charset="0"/>
              </a:rPr>
              <a:t>-solving, and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Char char="•"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Dissatisfaction, frustration and </a:t>
            </a:r>
            <a:r>
              <a:rPr kumimoji="0" lang="en-US" sz="22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demotiva-tion</a:t>
            </a: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among project stakeholders. 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C000"/>
              </a:buClr>
              <a:buSzTx/>
              <a:buFontTx/>
              <a:buChar char="•"/>
              <a:tabLst/>
              <a:defRPr/>
            </a:pP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rgbClr val="D0FDF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Frustrated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363" y="2400444"/>
            <a:ext cx="3383280" cy="2712720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3198813" y="1144588"/>
            <a:ext cx="5491162" cy="6967813"/>
          </a:xfrm>
        </p:spPr>
        <p:txBody>
          <a:bodyPr/>
          <a:lstStyle/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3200" b="1" dirty="0" smtClean="0">
                <a:solidFill>
                  <a:srgbClr val="FFFF99"/>
                </a:solidFill>
                <a:latin typeface="Calibri" pitchFamily="34" charset="0"/>
              </a:rPr>
              <a:t>	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Employees and Managers are provided with insufficient access to information when it is needed for them to make decisions. </a:t>
            </a:r>
          </a:p>
          <a:p>
            <a:pPr>
              <a:lnSpc>
                <a:spcPts val="3200"/>
              </a:lnSpc>
              <a:spcAft>
                <a:spcPts val="1800"/>
              </a:spcAft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This inhibits work effectiveness and efficiency. 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Time-wasting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Costly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Annoying</a:t>
            </a:r>
            <a:endParaRPr lang="en-US" sz="3200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Potential Communicational Inadequacies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5614" y="2584174"/>
            <a:ext cx="2743200" cy="1580322"/>
          </a:xfrm>
          <a:prstGeom prst="roundRect">
            <a:avLst/>
          </a:prstGeom>
          <a:solidFill>
            <a:schemeClr val="accent5">
              <a:lumMod val="1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UNDER-COMMUNICATION</a:t>
            </a:r>
            <a:endParaRPr lang="en-US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3198813" y="1144588"/>
            <a:ext cx="5491162" cy="6967813"/>
          </a:xfrm>
        </p:spPr>
        <p:txBody>
          <a:bodyPr/>
          <a:lstStyle/>
          <a:p>
            <a:pPr>
              <a:lnSpc>
                <a:spcPts val="3200"/>
              </a:lnSpc>
              <a:spcAft>
                <a:spcPts val="1800"/>
              </a:spcAft>
              <a:buClr>
                <a:srgbClr val="FFC000"/>
              </a:buClr>
              <a:buNone/>
            </a:pPr>
            <a:r>
              <a:rPr lang="en-US" sz="3200" b="1" dirty="0" smtClean="0">
                <a:solidFill>
                  <a:srgbClr val="FFFF99"/>
                </a:solidFill>
                <a:latin typeface="Calibri" pitchFamily="34" charset="0"/>
              </a:rPr>
              <a:t>	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Employees and Managers are in-undated with information, much of which could be redundant and contributes little – if anything – to help improve effectiveness and efficiency of the work in pro-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cess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 or in planning.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Potentially Quite Costly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Frustrating</a:t>
            </a:r>
            <a:endParaRPr lang="en-US" sz="3200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Potential Communicational Inadequacies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5614" y="2584174"/>
            <a:ext cx="2743200" cy="1580322"/>
          </a:xfrm>
          <a:prstGeom prst="roundRect">
            <a:avLst/>
          </a:prstGeom>
          <a:solidFill>
            <a:schemeClr val="accent5">
              <a:lumMod val="1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OVER-COMMUNICATION</a:t>
            </a:r>
            <a:endParaRPr lang="en-US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3198813" y="1144589"/>
            <a:ext cx="5491162" cy="4590290"/>
          </a:xfrm>
        </p:spPr>
        <p:txBody>
          <a:bodyPr/>
          <a:lstStyle/>
          <a:p>
            <a:pPr>
              <a:lnSpc>
                <a:spcPts val="3200"/>
              </a:lnSpc>
              <a:spcAft>
                <a:spcPts val="1800"/>
              </a:spcAft>
              <a:buClr>
                <a:srgbClr val="FFC000"/>
              </a:buClr>
              <a:buNone/>
            </a:pPr>
            <a:r>
              <a:rPr lang="en-US" sz="3200" b="1" dirty="0" smtClean="0">
                <a:solidFill>
                  <a:srgbClr val="FFFF99"/>
                </a:solidFill>
                <a:latin typeface="Calibri" pitchFamily="34" charset="0"/>
              </a:rPr>
              <a:t>	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Normally a rare case. Context-specific. Here Employees and Managers receive no information or information which has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insigni-ficant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 value for work and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deci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-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sion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-making processes. 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Potentially Very Costly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Annoying and Frustrating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Demotivating</a:t>
            </a:r>
            <a:endParaRPr lang="en-US" sz="3200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Potential Communicational Inadequacies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5614" y="2584174"/>
            <a:ext cx="2743200" cy="1580322"/>
          </a:xfrm>
          <a:prstGeom prst="roundRect">
            <a:avLst/>
          </a:prstGeom>
          <a:solidFill>
            <a:schemeClr val="accent5">
              <a:lumMod val="1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NON-COMMUNICATION</a:t>
            </a:r>
            <a:endParaRPr lang="en-US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3198813" y="1144588"/>
            <a:ext cx="5491162" cy="5027611"/>
          </a:xfrm>
        </p:spPr>
        <p:txBody>
          <a:bodyPr/>
          <a:lstStyle/>
          <a:p>
            <a:pPr>
              <a:lnSpc>
                <a:spcPts val="3200"/>
              </a:lnSpc>
              <a:spcAft>
                <a:spcPts val="1800"/>
              </a:spcAft>
              <a:buClr>
                <a:srgbClr val="FFC000"/>
              </a:buClr>
              <a:buNone/>
            </a:pPr>
            <a:r>
              <a:rPr lang="en-US" sz="3200" b="1" dirty="0" smtClean="0">
                <a:solidFill>
                  <a:srgbClr val="FFFF99"/>
                </a:solidFill>
                <a:latin typeface="Calibri" pitchFamily="34" charset="0"/>
              </a:rPr>
              <a:t>	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Very common usually. Here meaning as intended is not con-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veyed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 properly. Wrong decisions can be made and unnecessary work performed (or not perform-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ed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) as a result. 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Potentially Quite Costly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Annoying and Frustrating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Potentially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Embarrasing</a:t>
            </a:r>
            <a:endParaRPr lang="en-US" sz="28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Not Good for Image/Reputation</a:t>
            </a:r>
            <a:endParaRPr lang="en-US" sz="3200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Potential Communicational Inadequacies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5614" y="2584174"/>
            <a:ext cx="2743200" cy="1580322"/>
          </a:xfrm>
          <a:prstGeom prst="roundRect">
            <a:avLst/>
          </a:prstGeom>
          <a:solidFill>
            <a:schemeClr val="accent5">
              <a:lumMod val="1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MIS-COMMUNICATION</a:t>
            </a:r>
            <a:endParaRPr lang="en-US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ontent Placeholder 2"/>
          <p:cNvSpPr>
            <a:spLocks noGrp="1"/>
          </p:cNvSpPr>
          <p:nvPr>
            <p:ph idx="1"/>
          </p:nvPr>
        </p:nvSpPr>
        <p:spPr>
          <a:xfrm>
            <a:off x="3198813" y="1144588"/>
            <a:ext cx="5491162" cy="5027611"/>
          </a:xfrm>
        </p:spPr>
        <p:txBody>
          <a:bodyPr/>
          <a:lstStyle/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3200" b="1" dirty="0" smtClean="0">
                <a:solidFill>
                  <a:srgbClr val="FFFF99"/>
                </a:solidFill>
                <a:latin typeface="Calibri" pitchFamily="34" charset="0"/>
              </a:rPr>
              <a:t>	</a:t>
            </a: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This is a common communication problem. </a:t>
            </a:r>
          </a:p>
          <a:p>
            <a:pPr>
              <a:lnSpc>
                <a:spcPts val="3200"/>
              </a:lnSpc>
              <a:spcAft>
                <a:spcPts val="1800"/>
              </a:spcAft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Information may arrive too late to be useful or may be sent to the wrong recipients who may or may not promptly redirect it to the correct recipients. 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Potentially Quite Costly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Annoying and Frustrating</a:t>
            </a:r>
          </a:p>
          <a:p>
            <a:pPr>
              <a:lnSpc>
                <a:spcPts val="3200"/>
              </a:lnSpc>
              <a:buClr>
                <a:srgbClr val="FFC000"/>
              </a:buClr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	- Not Good for Image/Reputation</a:t>
            </a:r>
            <a:endParaRPr lang="en-US" sz="3200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Potential Communicational Inadequacies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5614" y="2584174"/>
            <a:ext cx="2743200" cy="1580322"/>
          </a:xfrm>
          <a:prstGeom prst="roundRect">
            <a:avLst/>
          </a:prstGeom>
          <a:solidFill>
            <a:schemeClr val="accent5">
              <a:lumMod val="1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UNTIMELY / MISDIRECTED</a:t>
            </a:r>
          </a:p>
          <a:p>
            <a:pPr algn="ctr"/>
            <a:r>
              <a:rPr lang="en-US" b="1" dirty="0" smtClean="0"/>
              <a:t>COMMUNICATION</a:t>
            </a:r>
            <a:endParaRPr lang="en-US" b="1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Consequences of Comm. Inadequacies</a:t>
            </a:r>
            <a:endParaRPr lang="en-US" sz="24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33443" t="18285" r="16884" b="16791"/>
          <a:stretch>
            <a:fillRect/>
          </a:stretch>
        </p:blipFill>
        <p:spPr bwMode="auto">
          <a:xfrm>
            <a:off x="455613" y="1144588"/>
            <a:ext cx="8234362" cy="4868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Consequences of Comm. Inadequacies</a:t>
            </a:r>
            <a:endParaRPr lang="en-US" sz="2400" dirty="0"/>
          </a:p>
        </p:txBody>
      </p:sp>
      <p:pic>
        <p:nvPicPr>
          <p:cNvPr id="3" name="Picture 2" descr="Project Requirement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754" y="1026294"/>
            <a:ext cx="8797491" cy="5145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Lines of Communication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55614" y="1371600"/>
            <a:ext cx="823436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The number of possible lines of communication which can exist between stakeholders involved in a project can be calculated using the follow-</a:t>
            </a:r>
            <a:r>
              <a:rPr lang="en-US" sz="3200" b="1" dirty="0" err="1" smtClean="0">
                <a:solidFill>
                  <a:schemeClr val="bg1"/>
                </a:solidFill>
                <a:latin typeface="Calibri" pitchFamily="34" charset="0"/>
              </a:rPr>
              <a:t>ing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 simple formula:</a:t>
            </a:r>
            <a:endParaRPr lang="en-US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26458" y="3964983"/>
            <a:ext cx="4308763" cy="2013187"/>
            <a:chOff x="734283" y="3228109"/>
            <a:chExt cx="4308763" cy="2013187"/>
          </a:xfrm>
        </p:grpSpPr>
        <p:sp>
          <p:nvSpPr>
            <p:cNvPr id="4" name="TextBox 3"/>
            <p:cNvSpPr txBox="1"/>
            <p:nvPr/>
          </p:nvSpPr>
          <p:spPr>
            <a:xfrm>
              <a:off x="734283" y="3228109"/>
              <a:ext cx="4308763" cy="16312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rgbClr val="FFFF99"/>
                  </a:solidFill>
                  <a:latin typeface="Calibri" pitchFamily="34" charset="0"/>
                </a:rPr>
                <a:t>LC</a:t>
              </a:r>
              <a:r>
                <a:rPr lang="en-US" sz="4000" dirty="0" smtClean="0">
                  <a:solidFill>
                    <a:srgbClr val="FFFF99"/>
                  </a:solidFill>
                  <a:latin typeface="Calibri" pitchFamily="34" charset="0"/>
                </a:rPr>
                <a:t> = </a:t>
              </a:r>
              <a:r>
                <a:rPr lang="en-US" sz="6000" dirty="0" smtClean="0">
                  <a:solidFill>
                    <a:srgbClr val="FFFF99"/>
                  </a:solidFill>
                  <a:latin typeface="Calibri" pitchFamily="34" charset="0"/>
                </a:rPr>
                <a:t>n</a:t>
              </a:r>
              <a:r>
                <a:rPr lang="en-US" sz="4000" dirty="0" smtClean="0">
                  <a:solidFill>
                    <a:srgbClr val="FFFF99"/>
                  </a:solidFill>
                  <a:latin typeface="Calibri" pitchFamily="34" charset="0"/>
                </a:rPr>
                <a:t> x </a:t>
              </a:r>
              <a:r>
                <a:rPr lang="en-US" sz="6000" dirty="0" smtClean="0">
                  <a:solidFill>
                    <a:srgbClr val="FFFF99"/>
                  </a:solidFill>
                  <a:latin typeface="Calibri" pitchFamily="34" charset="0"/>
                </a:rPr>
                <a:t>(n – 1)</a:t>
              </a:r>
            </a:p>
            <a:p>
              <a:pPr algn="ctr"/>
              <a:endParaRPr lang="en-US" sz="4000" dirty="0">
                <a:solidFill>
                  <a:srgbClr val="FFFF99"/>
                </a:solidFill>
                <a:latin typeface="Calibri" pitchFamily="34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351213" y="4225633"/>
              <a:ext cx="84671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dirty="0" smtClean="0">
                  <a:solidFill>
                    <a:srgbClr val="FFFF99"/>
                  </a:solidFill>
                  <a:latin typeface="Calibri" pitchFamily="34" charset="0"/>
                </a:rPr>
                <a:t>2</a:t>
              </a:r>
              <a:endParaRPr lang="en-US" sz="4000" dirty="0">
                <a:solidFill>
                  <a:srgbClr val="FFFF99"/>
                </a:solidFill>
                <a:latin typeface="Calibri" pitchFamily="34" charset="0"/>
              </a:endParaRP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2466109" y="4128655"/>
              <a:ext cx="2424546" cy="1588"/>
            </a:xfrm>
            <a:prstGeom prst="line">
              <a:avLst/>
            </a:prstGeom>
            <a:ln w="762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7"/>
          <p:cNvSpPr txBox="1"/>
          <p:nvPr/>
        </p:nvSpPr>
        <p:spPr>
          <a:xfrm>
            <a:off x="5135243" y="3421650"/>
            <a:ext cx="3565397" cy="2750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LC = Max. Number of Lines of </a:t>
            </a:r>
            <a:r>
              <a:rPr lang="en-US" sz="2800" b="1" dirty="0" err="1" smtClean="0">
                <a:solidFill>
                  <a:schemeClr val="bg1"/>
                </a:solidFill>
                <a:latin typeface="Calibri" pitchFamily="34" charset="0"/>
              </a:rPr>
              <a:t>Communica-tion</a:t>
            </a:r>
            <a:endParaRPr lang="en-US" sz="28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N = number of project stakeholders</a:t>
            </a:r>
          </a:p>
          <a:p>
            <a:r>
              <a:rPr lang="en-US" sz="2800" b="1" dirty="0" smtClean="0">
                <a:solidFill>
                  <a:schemeClr val="bg1"/>
                </a:solidFill>
                <a:latin typeface="Calibri" pitchFamily="34" charset="0"/>
              </a:rPr>
              <a:t>(1,2, 3 …………. X)</a:t>
            </a:r>
            <a:endParaRPr lang="en-US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Lines of Communication: Simple Examples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1677007" y="1093040"/>
            <a:ext cx="1215666" cy="1215666"/>
          </a:xfrm>
          <a:prstGeom prst="ellipse">
            <a:avLst/>
          </a:prstGeom>
          <a:solidFill>
            <a:srgbClr val="7030A0"/>
          </a:solidFill>
          <a:ln w="381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itchFamily="34" charset="0"/>
              </a:rPr>
              <a:t>Adam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451454" y="2949654"/>
            <a:ext cx="1215666" cy="1215666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itchFamily="34" charset="0"/>
              </a:rPr>
              <a:t>John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3008672" y="2949654"/>
            <a:ext cx="1215666" cy="1215666"/>
          </a:xfrm>
          <a:prstGeom prst="ellipse">
            <a:avLst/>
          </a:prstGeom>
          <a:solidFill>
            <a:srgbClr val="00B050"/>
          </a:solidFill>
          <a:ln w="381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itchFamily="34" charset="0"/>
              </a:rPr>
              <a:t>Tina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5067699" y="1107788"/>
            <a:ext cx="1215666" cy="1215666"/>
          </a:xfrm>
          <a:prstGeom prst="ellipse">
            <a:avLst/>
          </a:prstGeom>
          <a:solidFill>
            <a:srgbClr val="002060"/>
          </a:solidFill>
          <a:ln w="381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itchFamily="34" charset="0"/>
              </a:rPr>
              <a:t>Paul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7589674" y="1107788"/>
            <a:ext cx="1215666" cy="1215666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itchFamily="34" charset="0"/>
              </a:rPr>
              <a:t>Sara</a:t>
            </a:r>
          </a:p>
        </p:txBody>
      </p:sp>
      <p:sp>
        <p:nvSpPr>
          <p:cNvPr id="12" name="Oval 11"/>
          <p:cNvSpPr/>
          <p:nvPr/>
        </p:nvSpPr>
        <p:spPr>
          <a:xfrm>
            <a:off x="5067699" y="2942777"/>
            <a:ext cx="1215666" cy="1215666"/>
          </a:xfrm>
          <a:prstGeom prst="ellipse">
            <a:avLst/>
          </a:prstGeom>
          <a:solidFill>
            <a:srgbClr val="0070C0"/>
          </a:solidFill>
          <a:ln w="381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itchFamily="34" charset="0"/>
              </a:rPr>
              <a:t>Cindy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7589674" y="2942777"/>
            <a:ext cx="1215666" cy="1215666"/>
          </a:xfrm>
          <a:prstGeom prst="ellipse">
            <a:avLst/>
          </a:prstGeom>
          <a:solidFill>
            <a:srgbClr val="C00000"/>
          </a:solidFill>
          <a:ln w="38100"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Calibri" pitchFamily="34" charset="0"/>
              </a:rPr>
              <a:t>Albert</a:t>
            </a:r>
            <a:endParaRPr lang="en-US" dirty="0">
              <a:latin typeface="Calibri" pitchFamily="34" charset="0"/>
            </a:endParaRPr>
          </a:p>
        </p:txBody>
      </p:sp>
      <p:cxnSp>
        <p:nvCxnSpPr>
          <p:cNvPr id="15" name="Shape 14"/>
          <p:cNvCxnSpPr>
            <a:stCxn id="7" idx="0"/>
            <a:endCxn id="5" idx="2"/>
          </p:cNvCxnSpPr>
          <p:nvPr/>
        </p:nvCxnSpPr>
        <p:spPr>
          <a:xfrm rot="5400000" flipH="1" flipV="1">
            <a:off x="743757" y="2016404"/>
            <a:ext cx="1248781" cy="617720"/>
          </a:xfrm>
          <a:prstGeom prst="bentConnector2">
            <a:avLst/>
          </a:prstGeom>
          <a:ln w="28575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hape 18"/>
          <p:cNvCxnSpPr>
            <a:stCxn id="5" idx="6"/>
            <a:endCxn id="8" idx="0"/>
          </p:cNvCxnSpPr>
          <p:nvPr/>
        </p:nvCxnSpPr>
        <p:spPr>
          <a:xfrm>
            <a:off x="2892673" y="1700873"/>
            <a:ext cx="723832" cy="1248781"/>
          </a:xfrm>
          <a:prstGeom prst="bentConnector2">
            <a:avLst/>
          </a:prstGeom>
          <a:ln w="28575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>
            <a:stCxn id="7" idx="6"/>
            <a:endCxn id="8" idx="2"/>
          </p:cNvCxnSpPr>
          <p:nvPr/>
        </p:nvCxnSpPr>
        <p:spPr>
          <a:xfrm>
            <a:off x="1667120" y="3557487"/>
            <a:ext cx="1341552" cy="1588"/>
          </a:xfrm>
          <a:prstGeom prst="bentConnector3">
            <a:avLst>
              <a:gd name="adj1" fmla="val 50000"/>
            </a:avLst>
          </a:prstGeom>
          <a:ln w="28575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>
            <a:stCxn id="10" idx="6"/>
            <a:endCxn id="11" idx="2"/>
          </p:cNvCxnSpPr>
          <p:nvPr/>
        </p:nvCxnSpPr>
        <p:spPr>
          <a:xfrm>
            <a:off x="6283365" y="1715621"/>
            <a:ext cx="1306309" cy="1588"/>
          </a:xfrm>
          <a:prstGeom prst="bentConnector3">
            <a:avLst>
              <a:gd name="adj1" fmla="val 50000"/>
            </a:avLst>
          </a:prstGeom>
          <a:ln w="28575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>
            <a:stCxn id="10" idx="4"/>
            <a:endCxn id="12" idx="0"/>
          </p:cNvCxnSpPr>
          <p:nvPr/>
        </p:nvCxnSpPr>
        <p:spPr>
          <a:xfrm rot="5400000">
            <a:off x="5365871" y="2633115"/>
            <a:ext cx="619323" cy="1588"/>
          </a:xfrm>
          <a:prstGeom prst="bentConnector3">
            <a:avLst>
              <a:gd name="adj1" fmla="val 50000"/>
            </a:avLst>
          </a:prstGeom>
          <a:ln w="28575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lbow Connector 36"/>
          <p:cNvCxnSpPr>
            <a:stCxn id="13" idx="0"/>
            <a:endCxn id="11" idx="4"/>
          </p:cNvCxnSpPr>
          <p:nvPr/>
        </p:nvCxnSpPr>
        <p:spPr>
          <a:xfrm rot="5400000" flipH="1" flipV="1">
            <a:off x="7887846" y="2633116"/>
            <a:ext cx="619323" cy="1588"/>
          </a:xfrm>
          <a:prstGeom prst="bentConnector3">
            <a:avLst>
              <a:gd name="adj1" fmla="val 50000"/>
            </a:avLst>
          </a:prstGeom>
          <a:ln w="28575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6111240" y="2133600"/>
            <a:ext cx="1615440" cy="990600"/>
          </a:xfrm>
          <a:prstGeom prst="straightConnector1">
            <a:avLst/>
          </a:prstGeom>
          <a:ln w="28575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12" idx="7"/>
            <a:endCxn id="11" idx="3"/>
          </p:cNvCxnSpPr>
          <p:nvPr/>
        </p:nvCxnSpPr>
        <p:spPr>
          <a:xfrm rot="5400000" flipH="1" flipV="1">
            <a:off x="6448828" y="1801932"/>
            <a:ext cx="975383" cy="1662369"/>
          </a:xfrm>
          <a:prstGeom prst="straightConnector1">
            <a:avLst/>
          </a:prstGeom>
          <a:ln w="28575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Elbow Connector 50"/>
          <p:cNvCxnSpPr>
            <a:endCxn id="13" idx="2"/>
          </p:cNvCxnSpPr>
          <p:nvPr/>
        </p:nvCxnSpPr>
        <p:spPr>
          <a:xfrm flipV="1">
            <a:off x="6284606" y="3550610"/>
            <a:ext cx="1305068" cy="900"/>
          </a:xfrm>
          <a:prstGeom prst="bentConnector3">
            <a:avLst>
              <a:gd name="adj1" fmla="val 50000"/>
            </a:avLst>
          </a:prstGeom>
          <a:ln w="28575">
            <a:solidFill>
              <a:srgbClr val="FFFF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84614" y="4347150"/>
            <a:ext cx="3402770" cy="1877437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Number of Project Stakeholders = 3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Max. Possible Number of Lines of Project Stakeholder Communication:</a:t>
            </a:r>
          </a:p>
          <a:p>
            <a:pPr>
              <a:spcBef>
                <a:spcPts val="12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   = 3 x (3 – 1) / 2 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   = 6 / 2 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   = 3 </a:t>
            </a:r>
            <a:endParaRPr lang="en-US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186594" y="4358412"/>
            <a:ext cx="3402770" cy="1877437"/>
          </a:xfrm>
          <a:prstGeom prst="rect">
            <a:avLst/>
          </a:prstGeom>
          <a:noFill/>
          <a:ln w="38100">
            <a:solidFill>
              <a:srgbClr val="FFFF00"/>
            </a:solidFill>
            <a:prstDash val="sysDash"/>
          </a:ln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Number of Project Stakeholders = 4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Max. Possible Number of Lines of Project Stakeholder Communication:</a:t>
            </a:r>
          </a:p>
          <a:p>
            <a:pPr>
              <a:spcBef>
                <a:spcPts val="1200"/>
              </a:spcBef>
            </a:pPr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   = 4 x (4 – 1) / 2 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   = 12 / 2 </a:t>
            </a:r>
          </a:p>
          <a:p>
            <a:r>
              <a:rPr lang="en-US" sz="1600" b="1" dirty="0" smtClean="0">
                <a:solidFill>
                  <a:schemeClr val="bg1"/>
                </a:solidFill>
                <a:latin typeface="Calibri" pitchFamily="34" charset="0"/>
              </a:rPr>
              <a:t>   = 6 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A “Complex” Communication Net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764498" y="1184535"/>
            <a:ext cx="929390" cy="929390"/>
          </a:xfrm>
          <a:prstGeom prst="rect">
            <a:avLst/>
          </a:prstGeom>
          <a:solidFill>
            <a:srgbClr val="C00000"/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64498" y="2465032"/>
            <a:ext cx="929390" cy="92939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64498" y="3745529"/>
            <a:ext cx="929390" cy="929390"/>
          </a:xfrm>
          <a:prstGeom prst="rect">
            <a:avLst/>
          </a:prstGeom>
          <a:solidFill>
            <a:srgbClr val="45F1E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64498" y="5026025"/>
            <a:ext cx="929390" cy="929390"/>
          </a:xfrm>
          <a:prstGeom prst="rect">
            <a:avLst/>
          </a:prstGeom>
          <a:solidFill>
            <a:srgbClr val="CCFF3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921106" y="1184535"/>
            <a:ext cx="929390" cy="92939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921106" y="2465032"/>
            <a:ext cx="929390" cy="929390"/>
          </a:xfrm>
          <a:prstGeom prst="rect">
            <a:avLst/>
          </a:prstGeom>
          <a:solidFill>
            <a:srgbClr val="7738E8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21106" y="3745529"/>
            <a:ext cx="929390" cy="929390"/>
          </a:xfrm>
          <a:prstGeom prst="rect">
            <a:avLst/>
          </a:prstGeom>
          <a:solidFill>
            <a:srgbClr val="DA10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921106" y="5026025"/>
            <a:ext cx="929390" cy="929390"/>
          </a:xfrm>
          <a:prstGeom prst="rect">
            <a:avLst/>
          </a:prstGeom>
          <a:solidFill>
            <a:srgbClr val="FF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342802" y="1184535"/>
            <a:ext cx="929390" cy="929390"/>
          </a:xfrm>
          <a:prstGeom prst="rect">
            <a:avLst/>
          </a:prstGeom>
          <a:solidFill>
            <a:srgbClr val="FF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342802" y="5026025"/>
            <a:ext cx="929390" cy="929390"/>
          </a:xfrm>
          <a:prstGeom prst="rect">
            <a:avLst/>
          </a:prstGeom>
          <a:solidFill>
            <a:srgbClr val="006666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Elbow Connector 13"/>
          <p:cNvCxnSpPr>
            <a:stCxn id="3" idx="3"/>
            <a:endCxn id="11" idx="1"/>
          </p:cNvCxnSpPr>
          <p:nvPr/>
        </p:nvCxnSpPr>
        <p:spPr>
          <a:xfrm>
            <a:off x="1693888" y="1649230"/>
            <a:ext cx="1648914" cy="1588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>
            <a:stCxn id="11" idx="3"/>
            <a:endCxn id="7" idx="1"/>
          </p:cNvCxnSpPr>
          <p:nvPr/>
        </p:nvCxnSpPr>
        <p:spPr>
          <a:xfrm>
            <a:off x="4272192" y="1649230"/>
            <a:ext cx="1648914" cy="1588"/>
          </a:xfrm>
          <a:prstGeom prst="bentConnector3">
            <a:avLst>
              <a:gd name="adj1" fmla="val 50000"/>
            </a:avLst>
          </a:prstGeom>
          <a:ln>
            <a:solidFill>
              <a:srgbClr val="FFC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Elbow Connector 87"/>
          <p:cNvCxnSpPr/>
          <p:nvPr/>
        </p:nvCxnSpPr>
        <p:spPr>
          <a:xfrm rot="5400000" flipH="1" flipV="1">
            <a:off x="3807497" y="-1508073"/>
            <a:ext cx="1588" cy="5156608"/>
          </a:xfrm>
          <a:prstGeom prst="bentConnector3">
            <a:avLst>
              <a:gd name="adj1" fmla="val 14395466"/>
            </a:avLst>
          </a:prstGeom>
          <a:ln>
            <a:solidFill>
              <a:srgbClr val="FF0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89"/>
          <p:cNvCxnSpPr/>
          <p:nvPr/>
        </p:nvCxnSpPr>
        <p:spPr>
          <a:xfrm rot="10800000" flipV="1">
            <a:off x="691346" y="1649230"/>
            <a:ext cx="1588" cy="2560994"/>
          </a:xfrm>
          <a:prstGeom prst="bentConnector3">
            <a:avLst>
              <a:gd name="adj1" fmla="val 14395466"/>
            </a:avLst>
          </a:prstGeom>
          <a:ln>
            <a:solidFill>
              <a:srgbClr val="FF0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Elbow Connector 91"/>
          <p:cNvCxnSpPr/>
          <p:nvPr/>
        </p:nvCxnSpPr>
        <p:spPr>
          <a:xfrm rot="10800000" flipV="1">
            <a:off x="691346" y="1339448"/>
            <a:ext cx="1588" cy="3841490"/>
          </a:xfrm>
          <a:prstGeom prst="bentConnector3">
            <a:avLst>
              <a:gd name="adj1" fmla="val 19251769"/>
            </a:avLst>
          </a:prstGeom>
          <a:ln>
            <a:solidFill>
              <a:srgbClr val="FF0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/>
          <p:cNvCxnSpPr>
            <a:stCxn id="3" idx="3"/>
            <a:endCxn id="12" idx="0"/>
          </p:cNvCxnSpPr>
          <p:nvPr/>
        </p:nvCxnSpPr>
        <p:spPr>
          <a:xfrm>
            <a:off x="1693888" y="1649230"/>
            <a:ext cx="2113609" cy="3376795"/>
          </a:xfrm>
          <a:prstGeom prst="straightConnector1">
            <a:avLst/>
          </a:prstGeom>
          <a:ln>
            <a:solidFill>
              <a:srgbClr val="FF0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/>
          <p:cNvCxnSpPr>
            <a:stCxn id="3" idx="3"/>
            <a:endCxn id="9" idx="1"/>
          </p:cNvCxnSpPr>
          <p:nvPr/>
        </p:nvCxnSpPr>
        <p:spPr>
          <a:xfrm>
            <a:off x="1693888" y="1649230"/>
            <a:ext cx="4227218" cy="2560994"/>
          </a:xfrm>
          <a:prstGeom prst="straightConnector1">
            <a:avLst/>
          </a:prstGeom>
          <a:ln>
            <a:solidFill>
              <a:srgbClr val="FF0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Arrow Connector 127"/>
          <p:cNvCxnSpPr>
            <a:stCxn id="3" idx="3"/>
            <a:endCxn id="10" idx="1"/>
          </p:cNvCxnSpPr>
          <p:nvPr/>
        </p:nvCxnSpPr>
        <p:spPr>
          <a:xfrm>
            <a:off x="1693888" y="1649230"/>
            <a:ext cx="4227218" cy="3841490"/>
          </a:xfrm>
          <a:prstGeom prst="straightConnector1">
            <a:avLst/>
          </a:prstGeom>
          <a:ln>
            <a:solidFill>
              <a:srgbClr val="FF0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Arrow Connector 129"/>
          <p:cNvCxnSpPr>
            <a:stCxn id="3" idx="3"/>
            <a:endCxn id="8" idx="1"/>
          </p:cNvCxnSpPr>
          <p:nvPr/>
        </p:nvCxnSpPr>
        <p:spPr>
          <a:xfrm>
            <a:off x="1693888" y="1649230"/>
            <a:ext cx="4227218" cy="1280497"/>
          </a:xfrm>
          <a:prstGeom prst="straightConnector1">
            <a:avLst/>
          </a:prstGeom>
          <a:ln>
            <a:solidFill>
              <a:srgbClr val="FF0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/>
          <p:cNvCxnSpPr>
            <a:stCxn id="11" idx="1"/>
            <a:endCxn id="4" idx="3"/>
          </p:cNvCxnSpPr>
          <p:nvPr/>
        </p:nvCxnSpPr>
        <p:spPr>
          <a:xfrm rot="10800000" flipV="1">
            <a:off x="1693888" y="1649229"/>
            <a:ext cx="1648914" cy="1280497"/>
          </a:xfrm>
          <a:prstGeom prst="straightConnector1">
            <a:avLst/>
          </a:prstGeom>
          <a:ln w="3175">
            <a:solidFill>
              <a:srgbClr val="00B05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/>
          <p:cNvCxnSpPr>
            <a:stCxn id="11" idx="2"/>
            <a:endCxn id="5" idx="3"/>
          </p:cNvCxnSpPr>
          <p:nvPr/>
        </p:nvCxnSpPr>
        <p:spPr>
          <a:xfrm rot="5400000">
            <a:off x="1702544" y="2105270"/>
            <a:ext cx="2096299" cy="2113609"/>
          </a:xfrm>
          <a:prstGeom prst="straightConnector1">
            <a:avLst/>
          </a:prstGeom>
          <a:ln w="3175">
            <a:solidFill>
              <a:srgbClr val="45F1E1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>
            <a:stCxn id="11" idx="2"/>
            <a:endCxn id="6" idx="3"/>
          </p:cNvCxnSpPr>
          <p:nvPr/>
        </p:nvCxnSpPr>
        <p:spPr>
          <a:xfrm rot="5400000">
            <a:off x="1062296" y="2745518"/>
            <a:ext cx="3376795" cy="2113609"/>
          </a:xfrm>
          <a:prstGeom prst="straightConnector1">
            <a:avLst/>
          </a:prstGeom>
          <a:ln w="3175">
            <a:solidFill>
              <a:srgbClr val="CCFF33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>
            <a:stCxn id="11" idx="2"/>
            <a:endCxn id="12" idx="0"/>
          </p:cNvCxnSpPr>
          <p:nvPr/>
        </p:nvCxnSpPr>
        <p:spPr>
          <a:xfrm rot="5400000">
            <a:off x="2351447" y="3569975"/>
            <a:ext cx="2912100" cy="1588"/>
          </a:xfrm>
          <a:prstGeom prst="straightConnector1">
            <a:avLst/>
          </a:prstGeom>
          <a:ln w="3175">
            <a:solidFill>
              <a:srgbClr val="CCFF33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>
            <a:stCxn id="11" idx="2"/>
            <a:endCxn id="10" idx="1"/>
          </p:cNvCxnSpPr>
          <p:nvPr/>
        </p:nvCxnSpPr>
        <p:spPr>
          <a:xfrm rot="16200000" flipH="1">
            <a:off x="3175904" y="2745517"/>
            <a:ext cx="3376795" cy="2113609"/>
          </a:xfrm>
          <a:prstGeom prst="straightConnector1">
            <a:avLst/>
          </a:prstGeom>
          <a:ln w="3175">
            <a:solidFill>
              <a:srgbClr val="CCFF33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>
            <a:stCxn id="11" idx="2"/>
            <a:endCxn id="9" idx="1"/>
          </p:cNvCxnSpPr>
          <p:nvPr/>
        </p:nvCxnSpPr>
        <p:spPr>
          <a:xfrm rot="16200000" flipH="1">
            <a:off x="3816152" y="2105269"/>
            <a:ext cx="2096299" cy="2113609"/>
          </a:xfrm>
          <a:prstGeom prst="straightConnector1">
            <a:avLst/>
          </a:prstGeom>
          <a:ln w="3175">
            <a:solidFill>
              <a:srgbClr val="CCFF33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/>
          <p:cNvCxnSpPr>
            <a:stCxn id="11" idx="3"/>
            <a:endCxn id="8" idx="1"/>
          </p:cNvCxnSpPr>
          <p:nvPr/>
        </p:nvCxnSpPr>
        <p:spPr>
          <a:xfrm>
            <a:off x="4272192" y="1649230"/>
            <a:ext cx="1648914" cy="1280497"/>
          </a:xfrm>
          <a:prstGeom prst="straightConnector1">
            <a:avLst/>
          </a:prstGeom>
          <a:ln w="3175">
            <a:solidFill>
              <a:srgbClr val="CCFF33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Elbow Connector 145"/>
          <p:cNvCxnSpPr/>
          <p:nvPr/>
        </p:nvCxnSpPr>
        <p:spPr>
          <a:xfrm>
            <a:off x="6914504" y="1780839"/>
            <a:ext cx="1588" cy="2560994"/>
          </a:xfrm>
          <a:prstGeom prst="bentConnector3">
            <a:avLst>
              <a:gd name="adj1" fmla="val 11096477"/>
            </a:avLst>
          </a:prstGeom>
          <a:ln>
            <a:solidFill>
              <a:srgbClr val="FFC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Elbow Connector 147"/>
          <p:cNvCxnSpPr/>
          <p:nvPr/>
        </p:nvCxnSpPr>
        <p:spPr>
          <a:xfrm>
            <a:off x="6945855" y="1492474"/>
            <a:ext cx="1588" cy="3841490"/>
          </a:xfrm>
          <a:prstGeom prst="bentConnector3">
            <a:avLst>
              <a:gd name="adj1" fmla="val 14395466"/>
            </a:avLst>
          </a:prstGeom>
          <a:ln>
            <a:solidFill>
              <a:srgbClr val="FFC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/>
          <p:cNvCxnSpPr>
            <a:stCxn id="7" idx="1"/>
            <a:endCxn id="12" idx="0"/>
          </p:cNvCxnSpPr>
          <p:nvPr/>
        </p:nvCxnSpPr>
        <p:spPr>
          <a:xfrm rot="10800000" flipV="1">
            <a:off x="3807498" y="1649229"/>
            <a:ext cx="2113609" cy="3376795"/>
          </a:xfrm>
          <a:prstGeom prst="straightConnector1">
            <a:avLst/>
          </a:prstGeom>
          <a:ln>
            <a:solidFill>
              <a:srgbClr val="FFC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/>
          <p:cNvCxnSpPr>
            <a:stCxn id="7" idx="1"/>
            <a:endCxn id="6" idx="3"/>
          </p:cNvCxnSpPr>
          <p:nvPr/>
        </p:nvCxnSpPr>
        <p:spPr>
          <a:xfrm rot="10800000" flipV="1">
            <a:off x="1693888" y="1649230"/>
            <a:ext cx="4227218" cy="3841490"/>
          </a:xfrm>
          <a:prstGeom prst="straightConnector1">
            <a:avLst/>
          </a:prstGeom>
          <a:ln>
            <a:solidFill>
              <a:srgbClr val="FFC000"/>
            </a:solidFill>
            <a:prstDash val="sysDash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/>
          <p:cNvCxnSpPr>
            <a:stCxn id="7" idx="1"/>
            <a:endCxn id="5" idx="3"/>
          </p:cNvCxnSpPr>
          <p:nvPr/>
        </p:nvCxnSpPr>
        <p:spPr>
          <a:xfrm rot="10800000" flipV="1">
            <a:off x="1693888" y="1649230"/>
            <a:ext cx="4227218" cy="2560994"/>
          </a:xfrm>
          <a:prstGeom prst="straightConnector1">
            <a:avLst/>
          </a:prstGeom>
          <a:ln>
            <a:solidFill>
              <a:srgbClr val="45F1E1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/>
          <p:cNvCxnSpPr>
            <a:stCxn id="7" idx="1"/>
            <a:endCxn id="4" idx="3"/>
          </p:cNvCxnSpPr>
          <p:nvPr/>
        </p:nvCxnSpPr>
        <p:spPr>
          <a:xfrm rot="10800000" flipV="1">
            <a:off x="1693888" y="1649229"/>
            <a:ext cx="4227218" cy="1280497"/>
          </a:xfrm>
          <a:prstGeom prst="straightConnector1">
            <a:avLst/>
          </a:prstGeom>
          <a:ln>
            <a:solidFill>
              <a:srgbClr val="00B05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/>
          <p:cNvCxnSpPr>
            <a:stCxn id="4" idx="3"/>
            <a:endCxn id="8" idx="1"/>
          </p:cNvCxnSpPr>
          <p:nvPr/>
        </p:nvCxnSpPr>
        <p:spPr>
          <a:xfrm>
            <a:off x="1693888" y="2929727"/>
            <a:ext cx="4227218" cy="1588"/>
          </a:xfrm>
          <a:prstGeom prst="straightConnector1">
            <a:avLst/>
          </a:prstGeom>
          <a:ln>
            <a:solidFill>
              <a:srgbClr val="00B05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/>
          <p:cNvCxnSpPr>
            <a:stCxn id="4" idx="3"/>
            <a:endCxn id="9" idx="1"/>
          </p:cNvCxnSpPr>
          <p:nvPr/>
        </p:nvCxnSpPr>
        <p:spPr>
          <a:xfrm>
            <a:off x="1693888" y="2929727"/>
            <a:ext cx="4227218" cy="1280497"/>
          </a:xfrm>
          <a:prstGeom prst="straightConnector1">
            <a:avLst/>
          </a:prstGeom>
          <a:ln>
            <a:solidFill>
              <a:srgbClr val="00B05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/>
          <p:cNvCxnSpPr>
            <a:stCxn id="4" idx="3"/>
            <a:endCxn id="10" idx="1"/>
          </p:cNvCxnSpPr>
          <p:nvPr/>
        </p:nvCxnSpPr>
        <p:spPr>
          <a:xfrm>
            <a:off x="1693888" y="2929727"/>
            <a:ext cx="4227218" cy="2560993"/>
          </a:xfrm>
          <a:prstGeom prst="straightConnector1">
            <a:avLst/>
          </a:prstGeom>
          <a:ln>
            <a:solidFill>
              <a:srgbClr val="00B05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/>
          <p:cNvCxnSpPr>
            <a:stCxn id="4" idx="3"/>
            <a:endCxn id="12" idx="1"/>
          </p:cNvCxnSpPr>
          <p:nvPr/>
        </p:nvCxnSpPr>
        <p:spPr>
          <a:xfrm>
            <a:off x="1693888" y="2929727"/>
            <a:ext cx="1648914" cy="2560993"/>
          </a:xfrm>
          <a:prstGeom prst="straightConnector1">
            <a:avLst/>
          </a:prstGeom>
          <a:ln>
            <a:solidFill>
              <a:srgbClr val="00B05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Elbow Connector 165"/>
          <p:cNvCxnSpPr/>
          <p:nvPr/>
        </p:nvCxnSpPr>
        <p:spPr>
          <a:xfrm rot="10800000" flipV="1">
            <a:off x="673058" y="2786505"/>
            <a:ext cx="1588" cy="2560993"/>
          </a:xfrm>
          <a:prstGeom prst="bentConnector3">
            <a:avLst>
              <a:gd name="adj1" fmla="val 24801834"/>
            </a:avLst>
          </a:prstGeom>
          <a:ln>
            <a:solidFill>
              <a:srgbClr val="00B05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/>
          <p:cNvCxnSpPr>
            <a:stCxn id="5" idx="3"/>
          </p:cNvCxnSpPr>
          <p:nvPr/>
        </p:nvCxnSpPr>
        <p:spPr>
          <a:xfrm flipV="1">
            <a:off x="1693888" y="2919240"/>
            <a:ext cx="4200136" cy="1290984"/>
          </a:xfrm>
          <a:prstGeom prst="straightConnector1">
            <a:avLst/>
          </a:prstGeom>
          <a:ln>
            <a:solidFill>
              <a:srgbClr val="45F1E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>
            <a:endCxn id="9" idx="1"/>
          </p:cNvCxnSpPr>
          <p:nvPr/>
        </p:nvCxnSpPr>
        <p:spPr>
          <a:xfrm>
            <a:off x="1696598" y="4208214"/>
            <a:ext cx="4224508" cy="2010"/>
          </a:xfrm>
          <a:prstGeom prst="straightConnector1">
            <a:avLst/>
          </a:prstGeom>
          <a:ln>
            <a:solidFill>
              <a:srgbClr val="45F1E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/>
          <p:cNvCxnSpPr>
            <a:endCxn id="10" idx="1"/>
          </p:cNvCxnSpPr>
          <p:nvPr/>
        </p:nvCxnSpPr>
        <p:spPr>
          <a:xfrm>
            <a:off x="1696598" y="4208214"/>
            <a:ext cx="4224508" cy="1282506"/>
          </a:xfrm>
          <a:prstGeom prst="straightConnector1">
            <a:avLst/>
          </a:prstGeom>
          <a:ln>
            <a:solidFill>
              <a:srgbClr val="45F1E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/>
          <p:cNvCxnSpPr>
            <a:endCxn id="12" idx="1"/>
          </p:cNvCxnSpPr>
          <p:nvPr/>
        </p:nvCxnSpPr>
        <p:spPr>
          <a:xfrm>
            <a:off x="1696598" y="4197197"/>
            <a:ext cx="1646204" cy="1293523"/>
          </a:xfrm>
          <a:prstGeom prst="straightConnector1">
            <a:avLst/>
          </a:prstGeom>
          <a:ln>
            <a:solidFill>
              <a:srgbClr val="45F1E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Elbow Connector 182"/>
          <p:cNvCxnSpPr/>
          <p:nvPr/>
        </p:nvCxnSpPr>
        <p:spPr>
          <a:xfrm rot="16200000" flipH="1">
            <a:off x="3807497" y="3491415"/>
            <a:ext cx="1588" cy="5156608"/>
          </a:xfrm>
          <a:prstGeom prst="bentConnector3">
            <a:avLst>
              <a:gd name="adj1" fmla="val 14395466"/>
            </a:avLst>
          </a:prstGeom>
          <a:ln>
            <a:solidFill>
              <a:srgbClr val="CCFF33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Arrow Connector 184"/>
          <p:cNvCxnSpPr>
            <a:endCxn id="9" idx="1"/>
          </p:cNvCxnSpPr>
          <p:nvPr/>
        </p:nvCxnSpPr>
        <p:spPr>
          <a:xfrm flipV="1">
            <a:off x="1709159" y="4210224"/>
            <a:ext cx="4211947" cy="1276176"/>
          </a:xfrm>
          <a:prstGeom prst="straightConnector1">
            <a:avLst/>
          </a:prstGeom>
          <a:ln>
            <a:solidFill>
              <a:srgbClr val="CCFF33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7" name="Straight Arrow Connector 186"/>
          <p:cNvCxnSpPr>
            <a:endCxn id="8" idx="1"/>
          </p:cNvCxnSpPr>
          <p:nvPr/>
        </p:nvCxnSpPr>
        <p:spPr>
          <a:xfrm flipV="1">
            <a:off x="1700613" y="2929727"/>
            <a:ext cx="4220493" cy="2565219"/>
          </a:xfrm>
          <a:prstGeom prst="straightConnector1">
            <a:avLst/>
          </a:prstGeom>
          <a:ln>
            <a:solidFill>
              <a:srgbClr val="CCFF33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Straight Arrow Connector 188"/>
          <p:cNvCxnSpPr>
            <a:endCxn id="7" idx="1"/>
          </p:cNvCxnSpPr>
          <p:nvPr/>
        </p:nvCxnSpPr>
        <p:spPr>
          <a:xfrm flipV="1">
            <a:off x="1692067" y="1649230"/>
            <a:ext cx="4229039" cy="3837170"/>
          </a:xfrm>
          <a:prstGeom prst="straightConnector1">
            <a:avLst/>
          </a:prstGeom>
          <a:ln>
            <a:solidFill>
              <a:srgbClr val="CCFF33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/>
          <p:cNvCxnSpPr>
            <a:stCxn id="6" idx="3"/>
            <a:endCxn id="11" idx="2"/>
          </p:cNvCxnSpPr>
          <p:nvPr/>
        </p:nvCxnSpPr>
        <p:spPr>
          <a:xfrm flipV="1">
            <a:off x="1693888" y="2113925"/>
            <a:ext cx="2113609" cy="3376795"/>
          </a:xfrm>
          <a:prstGeom prst="straightConnector1">
            <a:avLst/>
          </a:prstGeom>
          <a:ln>
            <a:solidFill>
              <a:srgbClr val="CCFF33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Elbow Connector 192"/>
          <p:cNvCxnSpPr/>
          <p:nvPr/>
        </p:nvCxnSpPr>
        <p:spPr>
          <a:xfrm>
            <a:off x="6932792" y="3102447"/>
            <a:ext cx="1588" cy="2560993"/>
          </a:xfrm>
          <a:prstGeom prst="bentConnector3">
            <a:avLst>
              <a:gd name="adj1" fmla="val 22073055"/>
            </a:avLst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/>
          <p:cNvCxnSpPr>
            <a:stCxn id="12" idx="3"/>
            <a:endCxn id="8" idx="1"/>
          </p:cNvCxnSpPr>
          <p:nvPr/>
        </p:nvCxnSpPr>
        <p:spPr>
          <a:xfrm flipV="1">
            <a:off x="4272192" y="2929727"/>
            <a:ext cx="1648914" cy="2560993"/>
          </a:xfrm>
          <a:prstGeom prst="straightConnector1">
            <a:avLst/>
          </a:prstGeom>
          <a:ln>
            <a:solidFill>
              <a:srgbClr val="7738E8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/>
          <p:cNvCxnSpPr>
            <a:stCxn id="12" idx="3"/>
            <a:endCxn id="9" idx="1"/>
          </p:cNvCxnSpPr>
          <p:nvPr/>
        </p:nvCxnSpPr>
        <p:spPr>
          <a:xfrm flipV="1">
            <a:off x="4272192" y="4210224"/>
            <a:ext cx="1648914" cy="1280496"/>
          </a:xfrm>
          <a:prstGeom prst="straightConnector1">
            <a:avLst/>
          </a:prstGeom>
          <a:ln>
            <a:solidFill>
              <a:srgbClr val="DA10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Arrow Connector 224"/>
          <p:cNvCxnSpPr/>
          <p:nvPr/>
        </p:nvCxnSpPr>
        <p:spPr>
          <a:xfrm rot="5400000">
            <a:off x="1115632" y="3559402"/>
            <a:ext cx="222161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Straight Arrow Connector 225"/>
          <p:cNvCxnSpPr/>
          <p:nvPr/>
        </p:nvCxnSpPr>
        <p:spPr>
          <a:xfrm rot="5400000">
            <a:off x="1118853" y="4847292"/>
            <a:ext cx="222161" cy="1588"/>
          </a:xfrm>
          <a:prstGeom prst="straightConnector1">
            <a:avLst/>
          </a:prstGeom>
          <a:ln>
            <a:solidFill>
              <a:srgbClr val="45F1E1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7" name="Straight Arrow Connector 226"/>
          <p:cNvCxnSpPr/>
          <p:nvPr/>
        </p:nvCxnSpPr>
        <p:spPr>
          <a:xfrm rot="5400000">
            <a:off x="6272316" y="2274166"/>
            <a:ext cx="222161" cy="1588"/>
          </a:xfrm>
          <a:prstGeom prst="straightConnector1">
            <a:avLst/>
          </a:prstGeom>
          <a:ln>
            <a:solidFill>
              <a:srgbClr val="FFC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8" name="Straight Arrow Connector 227"/>
          <p:cNvCxnSpPr/>
          <p:nvPr/>
        </p:nvCxnSpPr>
        <p:spPr>
          <a:xfrm rot="5400000">
            <a:off x="1120114" y="2286412"/>
            <a:ext cx="222161" cy="1588"/>
          </a:xfrm>
          <a:prstGeom prst="straightConnector1">
            <a:avLst/>
          </a:prstGeom>
          <a:ln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" name="Straight Arrow Connector 228"/>
          <p:cNvCxnSpPr/>
          <p:nvPr/>
        </p:nvCxnSpPr>
        <p:spPr>
          <a:xfrm rot="5400000">
            <a:off x="6272316" y="3569566"/>
            <a:ext cx="222161" cy="1588"/>
          </a:xfrm>
          <a:prstGeom prst="straightConnector1">
            <a:avLst/>
          </a:prstGeom>
          <a:ln>
            <a:solidFill>
              <a:srgbClr val="7738E8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" name="Straight Arrow Connector 229"/>
          <p:cNvCxnSpPr/>
          <p:nvPr/>
        </p:nvCxnSpPr>
        <p:spPr>
          <a:xfrm rot="5400000">
            <a:off x="6272316" y="4851520"/>
            <a:ext cx="222161" cy="1588"/>
          </a:xfrm>
          <a:prstGeom prst="straightConnector1">
            <a:avLst/>
          </a:prstGeom>
          <a:ln>
            <a:solidFill>
              <a:srgbClr val="DA10CC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Straight Arrow Connector 258"/>
          <p:cNvCxnSpPr>
            <a:stCxn id="6" idx="3"/>
            <a:endCxn id="12" idx="1"/>
          </p:cNvCxnSpPr>
          <p:nvPr/>
        </p:nvCxnSpPr>
        <p:spPr>
          <a:xfrm>
            <a:off x="1693888" y="5490720"/>
            <a:ext cx="1648914" cy="1588"/>
          </a:xfrm>
          <a:prstGeom prst="straightConnector1">
            <a:avLst/>
          </a:prstGeom>
          <a:ln>
            <a:solidFill>
              <a:srgbClr val="CCFF33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1" name="Straight Arrow Connector 260"/>
          <p:cNvCxnSpPr>
            <a:stCxn id="12" idx="3"/>
            <a:endCxn id="10" idx="1"/>
          </p:cNvCxnSpPr>
          <p:nvPr/>
        </p:nvCxnSpPr>
        <p:spPr>
          <a:xfrm>
            <a:off x="4272192" y="5490720"/>
            <a:ext cx="1648914" cy="1588"/>
          </a:xfrm>
          <a:prstGeom prst="straightConnector1">
            <a:avLst/>
          </a:prstGeom>
          <a:ln>
            <a:solidFill>
              <a:srgbClr val="FFC000"/>
            </a:solidFill>
            <a:prstDash val="solid"/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2" name="Rounded Rectangle 261"/>
          <p:cNvSpPr/>
          <p:nvPr/>
        </p:nvSpPr>
        <p:spPr>
          <a:xfrm>
            <a:off x="7989757" y="989350"/>
            <a:ext cx="929391" cy="5186597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10 Project Colleagues =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45 Possible Lines of Communication</a:t>
            </a:r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61" name="Picture 60" descr="incharg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8721" y="1245379"/>
            <a:ext cx="618744" cy="800332"/>
          </a:xfrm>
          <a:prstGeom prst="rect">
            <a:avLst/>
          </a:prstGeom>
        </p:spPr>
      </p:pic>
      <p:pic>
        <p:nvPicPr>
          <p:cNvPr id="62" name="Picture 61" descr="DMS_Dr.AurangzebKh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25885" y="2535382"/>
            <a:ext cx="605905" cy="775854"/>
          </a:xfrm>
          <a:prstGeom prst="rect">
            <a:avLst/>
          </a:prstGeom>
        </p:spPr>
      </p:pic>
      <p:pic>
        <p:nvPicPr>
          <p:cNvPr id="64" name="Picture 63" descr="Personal Imag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99863" y="1233050"/>
            <a:ext cx="622697" cy="835452"/>
          </a:xfrm>
          <a:prstGeom prst="rect">
            <a:avLst/>
          </a:prstGeom>
        </p:spPr>
      </p:pic>
      <p:pic>
        <p:nvPicPr>
          <p:cNvPr id="65" name="Picture 64" descr="Imra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2451" y="2535382"/>
            <a:ext cx="576961" cy="753688"/>
          </a:xfrm>
          <a:prstGeom prst="rect">
            <a:avLst/>
          </a:prstGeom>
        </p:spPr>
      </p:pic>
      <p:pic>
        <p:nvPicPr>
          <p:cNvPr id="66" name="Picture 65" descr="Sarah pic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22560" y="1247431"/>
            <a:ext cx="541481" cy="770570"/>
          </a:xfrm>
          <a:prstGeom prst="rect">
            <a:avLst/>
          </a:prstGeom>
        </p:spPr>
      </p:pic>
      <p:pic>
        <p:nvPicPr>
          <p:cNvPr id="67" name="Picture 66" descr="ms. umara noreen.jpg"/>
          <p:cNvPicPr>
            <a:picLocks noChangeAspect="1"/>
          </p:cNvPicPr>
          <p:nvPr/>
        </p:nvPicPr>
        <p:blipFill>
          <a:blip r:embed="rId7" cstate="print"/>
          <a:srcRect l="36734" t="9922" r="18495" b="2753"/>
          <a:stretch>
            <a:fillRect/>
          </a:stretch>
        </p:blipFill>
        <p:spPr>
          <a:xfrm>
            <a:off x="6066707" y="3803666"/>
            <a:ext cx="652751" cy="809896"/>
          </a:xfrm>
          <a:prstGeom prst="rect">
            <a:avLst/>
          </a:prstGeom>
        </p:spPr>
      </p:pic>
      <p:pic>
        <p:nvPicPr>
          <p:cNvPr id="68" name="Picture 67" descr="Asim ALi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51655" y="5070762"/>
            <a:ext cx="703115" cy="841524"/>
          </a:xfrm>
          <a:prstGeom prst="rect">
            <a:avLst/>
          </a:prstGeom>
        </p:spPr>
      </p:pic>
      <p:pic>
        <p:nvPicPr>
          <p:cNvPr id="69" name="Picture 68" descr="Photo-danish.jpg"/>
          <p:cNvPicPr>
            <a:picLocks noChangeAspect="1"/>
          </p:cNvPicPr>
          <p:nvPr/>
        </p:nvPicPr>
        <p:blipFill>
          <a:blip r:embed="rId9" cstate="print"/>
          <a:srcRect l="2593" t="2608" b="6068"/>
          <a:stretch>
            <a:fillRect/>
          </a:stretch>
        </p:blipFill>
        <p:spPr>
          <a:xfrm>
            <a:off x="6068299" y="5071526"/>
            <a:ext cx="637310" cy="802795"/>
          </a:xfrm>
          <a:prstGeom prst="rect">
            <a:avLst/>
          </a:prstGeom>
        </p:spPr>
      </p:pic>
      <p:pic>
        <p:nvPicPr>
          <p:cNvPr id="70" name="Picture 69" descr="Mr. Riffat Abbas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06924" y="5067602"/>
            <a:ext cx="672499" cy="835751"/>
          </a:xfrm>
          <a:prstGeom prst="rect">
            <a:avLst/>
          </a:prstGeom>
        </p:spPr>
      </p:pic>
      <p:pic>
        <p:nvPicPr>
          <p:cNvPr id="71" name="Picture 70" descr="dr_tahir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916136" y="3820386"/>
            <a:ext cx="621722" cy="777153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Lines of Communication: Exponential Curve</a:t>
            </a:r>
            <a:endParaRPr lang="en-US" sz="2400" dirty="0"/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2" cstate="print"/>
          <a:srcRect l="7643" t="10410" r="5949" b="8942"/>
          <a:stretch>
            <a:fillRect/>
          </a:stretch>
        </p:blipFill>
        <p:spPr bwMode="auto">
          <a:xfrm>
            <a:off x="126606" y="1050711"/>
            <a:ext cx="7288736" cy="510211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7625166" y="1038385"/>
          <a:ext cx="1332854" cy="514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441"/>
                <a:gridCol w="790413"/>
              </a:tblGrid>
              <a:tr h="32159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Stk.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DA10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Comm.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C00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660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660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15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7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21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660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8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28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9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36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660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45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11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55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660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12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66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13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78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660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14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91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15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105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660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190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00B0F0"/>
                    </a:solidFill>
                  </a:tcPr>
                </a:tc>
              </a:tr>
              <a:tr h="32159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25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300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prst="cross"/>
                      <a:lightRig rig="flood" dir="t"/>
                    </a:cell3D>
                    <a:solidFill>
                      <a:srgbClr val="FF66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Trust and Communications</a:t>
            </a:r>
            <a:endParaRPr lang="en-US" sz="2400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55613" y="1136079"/>
            <a:ext cx="8234362" cy="49398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  <a:spcAft>
                <a:spcPts val="3600"/>
              </a:spcAft>
              <a:tabLst>
                <a:tab pos="4511675" algn="l"/>
              </a:tabLst>
            </a:pPr>
            <a:r>
              <a:rPr lang="de-DE" sz="3200" b="1" dirty="0" smtClean="0">
                <a:solidFill>
                  <a:srgbClr val="FFFF99"/>
                </a:solidFill>
                <a:latin typeface="Calibri" pitchFamily="34" charset="0"/>
              </a:rPr>
              <a:t>Trust is having confidence in someone or some entity to behave in a predictable manner which does not conflict with ones own interests.  </a:t>
            </a:r>
          </a:p>
          <a:p>
            <a:pPr>
              <a:lnSpc>
                <a:spcPts val="3200"/>
              </a:lnSpc>
              <a:spcAft>
                <a:spcPts val="3600"/>
              </a:spcAft>
              <a:tabLst>
                <a:tab pos="4511675" algn="l"/>
              </a:tabLst>
            </a:pPr>
            <a:r>
              <a:rPr lang="de-DE" sz="3200" b="1" dirty="0" smtClean="0">
                <a:solidFill>
                  <a:schemeClr val="bg1"/>
                </a:solidFill>
                <a:latin typeface="Calibri" pitchFamily="34" charset="0"/>
              </a:rPr>
              <a:t>It is hard and takes time – often a lot of it – to nurture and build trust between entities (peo-ple, groups, organizations, etc.). </a:t>
            </a:r>
          </a:p>
          <a:p>
            <a:pPr>
              <a:lnSpc>
                <a:spcPts val="3200"/>
              </a:lnSpc>
              <a:spcAft>
                <a:spcPts val="1200"/>
              </a:spcAft>
              <a:tabLst>
                <a:tab pos="4511675" algn="l"/>
              </a:tabLst>
            </a:pPr>
            <a:r>
              <a:rPr lang="de-DE" sz="3200" b="1" dirty="0" smtClean="0">
                <a:solidFill>
                  <a:schemeClr val="bg1"/>
                </a:solidFill>
                <a:latin typeface="Calibri" pitchFamily="34" charset="0"/>
              </a:rPr>
              <a:t>One fateful decision or event can shatter it in an instant. Rebuilding lost trust can be an arduous, sometimes impossible, task. 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Improving Communication</a:t>
            </a:r>
            <a:endParaRPr lang="en-US" sz="2400" dirty="0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198813" y="1136079"/>
            <a:ext cx="5676830" cy="50680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ts val="3200"/>
              </a:lnSpc>
              <a:spcAft>
                <a:spcPts val="3600"/>
              </a:spcAft>
              <a:tabLst>
                <a:tab pos="4511675" algn="l"/>
              </a:tabLst>
            </a:pPr>
            <a:r>
              <a:rPr lang="de-DE" sz="3200" b="1" dirty="0" smtClean="0">
                <a:solidFill>
                  <a:schemeClr val="bg1"/>
                </a:solidFill>
                <a:latin typeface="Calibri" pitchFamily="34" charset="0"/>
              </a:rPr>
              <a:t>The first step to improving com-munication in organizations (and projects) is to identify the existing communicational hur-dles and issues and develop a plan to overcome them. </a:t>
            </a:r>
          </a:p>
          <a:p>
            <a:pPr>
              <a:lnSpc>
                <a:spcPts val="3200"/>
              </a:lnSpc>
              <a:spcAft>
                <a:spcPts val="3600"/>
              </a:spcAft>
              <a:tabLst>
                <a:tab pos="4511675" algn="l"/>
              </a:tabLst>
            </a:pPr>
            <a:r>
              <a:rPr lang="de-DE" sz="3200" b="1" dirty="0" smtClean="0">
                <a:solidFill>
                  <a:schemeClr val="bg1"/>
                </a:solidFill>
                <a:latin typeface="Calibri" pitchFamily="34" charset="0"/>
              </a:rPr>
              <a:t>There are potentially many hur-dles to communication, some of which are fairly easy to resolve, others which may be quite difficult. </a:t>
            </a:r>
          </a:p>
        </p:txBody>
      </p:sp>
      <p:pic>
        <p:nvPicPr>
          <p:cNvPr id="5" name="Picture 4" descr="Communication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5613" y="1243978"/>
            <a:ext cx="2743200" cy="2025181"/>
          </a:xfrm>
          <a:prstGeom prst="rect">
            <a:avLst/>
          </a:prstGeom>
        </p:spPr>
      </p:pic>
      <p:pic>
        <p:nvPicPr>
          <p:cNvPr id="6" name="Picture 5" descr="Competition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613" y="3624996"/>
            <a:ext cx="2743200" cy="240801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Some Problem Areas in Communication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8812" y="1144588"/>
            <a:ext cx="5666892" cy="4981575"/>
          </a:xfrm>
        </p:spPr>
        <p:txBody>
          <a:bodyPr/>
          <a:lstStyle/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Inadequate Communication Skills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Lack of Confidence &amp; Fear of Ridicule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Heavy Work Pressure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Lack of Trust in Colleagues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Lack of Trust in Superiors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Fear of Drawing Unwanted Attention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Spatial Considerations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Seeking to Maintain Comp. Advantage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Lack of Encouragement to Communicate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No Training and Incentives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Not Aware of Comm. Expectations</a:t>
            </a:r>
          </a:p>
          <a:p>
            <a:pPr>
              <a:lnSpc>
                <a:spcPts val="3100"/>
              </a:lnSpc>
              <a:buClr>
                <a:srgbClr val="FFC000"/>
              </a:buClr>
            </a:pP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4" name="Picture 3" descr="WTH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1962" y="1769166"/>
            <a:ext cx="3017156" cy="391601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Overcoming Communication Problems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8812" y="1144588"/>
            <a:ext cx="5666892" cy="4981575"/>
          </a:xfrm>
        </p:spPr>
        <p:txBody>
          <a:bodyPr/>
          <a:lstStyle/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Open Communication Culture in Org. (Policy, Info-Sharing Mechanisms) </a:t>
            </a:r>
          </a:p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Encouragement by Management</a:t>
            </a:r>
          </a:p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Training (In-house, External Trainers)</a:t>
            </a:r>
          </a:p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System of Incentives and Rewards</a:t>
            </a:r>
          </a:p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Regular Meetings (Short Duration)</a:t>
            </a:r>
          </a:p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Set up Hotlines</a:t>
            </a:r>
          </a:p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Create “Positive” Workplaces </a:t>
            </a:r>
          </a:p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Diversify Communication Channels</a:t>
            </a:r>
          </a:p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Focus on Listening</a:t>
            </a:r>
          </a:p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Solicit Improvement Suggestions, Ideas</a:t>
            </a:r>
          </a:p>
          <a:p>
            <a:pPr>
              <a:lnSpc>
                <a:spcPts val="2800"/>
              </a:lnSpc>
              <a:buClr>
                <a:srgbClr val="FFC000"/>
              </a:buClr>
            </a:pPr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Communications Audits</a:t>
            </a:r>
          </a:p>
          <a:p>
            <a:pPr>
              <a:lnSpc>
                <a:spcPts val="2800"/>
              </a:lnSpc>
              <a:buClr>
                <a:srgbClr val="FFC000"/>
              </a:buClr>
              <a:buNone/>
            </a:pPr>
            <a:endParaRPr lang="en-US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ts val="2800"/>
              </a:lnSpc>
              <a:buClr>
                <a:srgbClr val="FFC000"/>
              </a:buClr>
            </a:pPr>
            <a:endParaRPr lang="en-US" sz="2400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lnSpc>
                <a:spcPts val="2800"/>
              </a:lnSpc>
              <a:buClr>
                <a:srgbClr val="FFC000"/>
              </a:buClr>
            </a:pP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5" name="Picture 4" descr="RO01P015%20(table%20discussion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5613" y="1144589"/>
            <a:ext cx="2743200" cy="1901536"/>
          </a:xfrm>
          <a:prstGeom prst="rect">
            <a:avLst/>
          </a:prstGeom>
        </p:spPr>
      </p:pic>
      <p:pic>
        <p:nvPicPr>
          <p:cNvPr id="6" name="Picture 5" descr="MPj04222460000[1]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0468" y="3279912"/>
            <a:ext cx="1923484" cy="289228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Template">
  <a:themeElements>
    <a:clrScheme name="Beautiful Template 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autiful Template 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utiful Template 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13824</TotalTime>
  <Words>1311</Words>
  <Application>Microsoft Office PowerPoint</Application>
  <PresentationFormat>On-screen Show (4:3)</PresentationFormat>
  <Paragraphs>304</Paragraphs>
  <Slides>30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MyTemplate</vt:lpstr>
      <vt:lpstr>Slide 1</vt:lpstr>
      <vt:lpstr>Importance of Communications for Organiz.</vt:lpstr>
      <vt:lpstr>Communication: Formal, Informal</vt:lpstr>
      <vt:lpstr>Intra-Organizational Communication  (Vertical, Horizontal)</vt:lpstr>
      <vt:lpstr>A Project’s ‘Primary’ Stakeholder Community</vt:lpstr>
      <vt:lpstr>A Project’s ‘Secondary’ Stakeholder Community</vt:lpstr>
      <vt:lpstr>Communication in Projects</vt:lpstr>
      <vt:lpstr>Communicating Project Information (Process &amp; Intent)</vt:lpstr>
      <vt:lpstr>Information &amp; Communication Process Quality</vt:lpstr>
      <vt:lpstr>Big Problem in Communication</vt:lpstr>
      <vt:lpstr>Basic Verbal Communication Model</vt:lpstr>
      <vt:lpstr>Typical Purposes of Project Communications</vt:lpstr>
      <vt:lpstr>Typical Purposes of Project Communications</vt:lpstr>
      <vt:lpstr>Relevance of Communication for Projects (Empirical Findings)</vt:lpstr>
      <vt:lpstr>Consequences of Communication Shortcomings in Projects</vt:lpstr>
      <vt:lpstr>Potential Communicational Inadequacies</vt:lpstr>
      <vt:lpstr>Potential Communicational Inadequacies</vt:lpstr>
      <vt:lpstr>Potential Communicational Inadequacies</vt:lpstr>
      <vt:lpstr>Potential Communicational Inadequacies</vt:lpstr>
      <vt:lpstr>Potential Communicational Inadequacies</vt:lpstr>
      <vt:lpstr>Consequences of Comm. Inadequacies</vt:lpstr>
      <vt:lpstr>Consequences of Comm. Inadequacies</vt:lpstr>
      <vt:lpstr>Lines of Communication</vt:lpstr>
      <vt:lpstr>Lines of Communication: Simple Examples</vt:lpstr>
      <vt:lpstr>A “Complex” Communication Net</vt:lpstr>
      <vt:lpstr>Lines of Communication: Exponential Curve</vt:lpstr>
      <vt:lpstr>Trust and Communications</vt:lpstr>
      <vt:lpstr>Improving Communication</vt:lpstr>
      <vt:lpstr>Some Problem Areas in Communication</vt:lpstr>
      <vt:lpstr>Overcoming Communication Problems</vt:lpstr>
    </vt:vector>
  </TitlesOfParts>
  <Company>FSC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FSC</dc:creator>
  <cp:lastModifiedBy>Dr. Aurangzeb Khan</cp:lastModifiedBy>
  <cp:revision>2225</cp:revision>
  <dcterms:created xsi:type="dcterms:W3CDTF">2005-03-14T10:32:02Z</dcterms:created>
  <dcterms:modified xsi:type="dcterms:W3CDTF">2013-02-15T06:17:56Z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