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7"/>
  </p:notesMasterIdLst>
  <p:handoutMasterIdLst>
    <p:handoutMasterId r:id="rId8"/>
  </p:handoutMasterIdLst>
  <p:sldIdLst>
    <p:sldId id="1469" r:id="rId2"/>
    <p:sldId id="1458" r:id="rId3"/>
    <p:sldId id="1465" r:id="rId4"/>
    <p:sldId id="1466" r:id="rId5"/>
    <p:sldId id="1467" r:id="rId6"/>
  </p:sldIdLst>
  <p:sldSz cx="9144000" cy="6858000" type="screen4x3"/>
  <p:notesSz cx="6854825" cy="98710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7C80"/>
    <a:srgbClr val="663300"/>
    <a:srgbClr val="B6DF89"/>
    <a:srgbClr val="FF8D3F"/>
    <a:srgbClr val="FF8181"/>
    <a:srgbClr val="CAE8AA"/>
    <a:srgbClr val="550B27"/>
    <a:srgbClr val="214C4F"/>
    <a:srgbClr val="FFD58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970" autoAdjust="0"/>
    <p:restoredTop sz="89806" autoAdjust="0"/>
  </p:normalViewPr>
  <p:slideViewPr>
    <p:cSldViewPr snapToGrid="0" showGuides="1">
      <p:cViewPr varScale="1">
        <p:scale>
          <a:sx n="102" d="100"/>
          <a:sy n="102" d="100"/>
        </p:scale>
        <p:origin x="-1152" y="66"/>
      </p:cViewPr>
      <p:guideLst>
        <p:guide orient="horz" pos="3888"/>
        <p:guide orient="horz" pos="721"/>
        <p:guide orient="horz" pos="2160"/>
        <p:guide pos="287"/>
        <p:guide pos="2881"/>
        <p:guide pos="5180"/>
        <p:guide pos="5474"/>
        <p:guide pos="2015"/>
        <p:guide pos="1378"/>
      </p:guideLst>
    </p:cSldViewPr>
  </p:slideViewPr>
  <p:outlineViewPr>
    <p:cViewPr>
      <p:scale>
        <a:sx n="33" d="100"/>
        <a:sy n="33" d="100"/>
      </p:scale>
      <p:origin x="66" y="785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127416"/>
    </p:cViewPr>
  </p:sorterViewPr>
  <p:gridSpacing cx="936345600" cy="936345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337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42BB605-9BE6-4159-9B1E-DA2DC4E355A7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8850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89475"/>
            <a:ext cx="5483225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A96E06-45EF-4F6E-9DE9-6CDB8788C602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B53FDA-9DA4-41CE-B371-EB179D0E2C0F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2"/>
            </a:gs>
            <a:gs pos="50000">
              <a:srgbClr val="000046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02456" y="6362700"/>
            <a:ext cx="793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Assistant Professor Dr. Aurangzeb </a:t>
            </a:r>
            <a:r>
              <a:rPr lang="en-US" sz="1000" b="1" dirty="0" err="1" smtClean="0">
                <a:solidFill>
                  <a:srgbClr val="FF9900"/>
                </a:solidFill>
                <a:latin typeface="Verdana" pitchFamily="34" charset="0"/>
              </a:rPr>
              <a:t>Zulfiqar</a:t>
            </a:r>
            <a:r>
              <a:rPr lang="en-US" sz="1000" b="1" dirty="0" smtClean="0">
                <a:solidFill>
                  <a:srgbClr val="FF9900"/>
                </a:solidFill>
                <a:latin typeface="Verdana" pitchFamily="34" charset="0"/>
              </a:rPr>
              <a:t> </a:t>
            </a:r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Khan</a:t>
            </a:r>
          </a:p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Department of Management Sciences, COMSATS Institute of Information Technology, Islamabad, Pakistan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de-DE" smtClean="0"/>
          </a:p>
        </p:txBody>
      </p:sp>
      <p:sp>
        <p:nvSpPr>
          <p:cNvPr id="9" name="TextBox 8"/>
          <p:cNvSpPr txBox="1"/>
          <p:nvPr/>
        </p:nvSpPr>
        <p:spPr>
          <a:xfrm>
            <a:off x="8563904" y="6535579"/>
            <a:ext cx="723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4BC6DF-81E5-4A32-BF26-0379DD93938C}" type="slidenum">
              <a:rPr lang="en-US" sz="1000" b="1" kern="1200" smtClean="0">
                <a:solidFill>
                  <a:srgbClr val="FF9900"/>
                </a:solidFill>
                <a:latin typeface="Verdana" pitchFamily="34" charset="0"/>
                <a:ea typeface="+mn-ea"/>
                <a:cs typeface="+mn-cs"/>
              </a:rPr>
              <a:pPr/>
              <a:t>‹#›</a:t>
            </a:fld>
            <a:endParaRPr lang="en-US" sz="1000" b="1" kern="1200" dirty="0">
              <a:solidFill>
                <a:srgbClr val="FF9900"/>
              </a:solidFill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0" name="Picture 9" descr="ciitttttttt.jpg"/>
          <p:cNvPicPr>
            <a:picLocks noChangeAspect="1"/>
          </p:cNvPicPr>
          <p:nvPr/>
        </p:nvPicPr>
        <p:blipFill>
          <a:blip r:embed="rId13" cstate="print"/>
          <a:srcRect r="74477" b="-1689"/>
          <a:stretch>
            <a:fillRect/>
          </a:stretch>
        </p:blipFill>
        <p:spPr>
          <a:xfrm>
            <a:off x="126613" y="6316394"/>
            <a:ext cx="476722" cy="47126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D0FDFE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D0FDFE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rgbClr val="D0FDFE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D0FDFE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256" y="5329643"/>
            <a:ext cx="8540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  <a:latin typeface="Calibri" pitchFamily="34" charset="0"/>
              </a:rPr>
              <a:t>LECTURE 30: MANAGING &amp; ENGAGING PROJECT STAKEHOLDERS (ENGAGEMENT TOOLKITS, STRATEGIES &amp; PLANS) 2</a:t>
            </a:r>
            <a:endParaRPr lang="en-US" sz="24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53135" y="482868"/>
            <a:ext cx="521912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Master of Science in </a:t>
            </a:r>
          </a:p>
          <a:p>
            <a:pPr algn="ctr"/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Project Management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5613" y="2516533"/>
            <a:ext cx="8234362" cy="240065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6000" b="1" cap="all" dirty="0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Project Stakeholder </a:t>
            </a:r>
          </a:p>
          <a:p>
            <a:pPr algn="ctr">
              <a:lnSpc>
                <a:spcPts val="6000"/>
              </a:lnSpc>
            </a:pPr>
            <a:r>
              <a:rPr lang="en-US" sz="6000" b="1" cap="all" dirty="0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AND COMMUNICATION Management</a:t>
            </a:r>
            <a:endParaRPr lang="en-US" sz="6000" b="1" cap="all" dirty="0">
              <a:ln w="0"/>
              <a:gradFill flip="none">
                <a:gsLst>
                  <a:gs pos="0">
                    <a:schemeClr val="bg1"/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 </a:t>
            </a:r>
            <a:br>
              <a:rPr lang="en-US" sz="2400" dirty="0" smtClean="0"/>
            </a:br>
            <a:r>
              <a:rPr lang="en-US" sz="2000" dirty="0" smtClean="0"/>
              <a:t>(Communication Strategies &amp; Plans)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98814" y="1136091"/>
            <a:ext cx="5792786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7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The PMI / PMBOK has not until recently acknowledged stakeholder management / engagement as a distinct knowledge area and hence has not yet advocated development of a stakeholder management / engagement subsidiary plan as a component of its project master plan.</a:t>
            </a:r>
          </a:p>
          <a:p>
            <a:pPr marL="342900" indent="-342900">
              <a:lnSpc>
                <a:spcPts val="27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	However, the PMI / PMBOK does ad-vocate the creation of a project com-munications plan (and HR plan) which constitutes the basis for all stakehol-der management and engagement activities. </a:t>
            </a:r>
          </a:p>
        </p:txBody>
      </p:sp>
      <p:pic>
        <p:nvPicPr>
          <p:cNvPr id="5" name="Picture 4" descr="communicat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933" y="2437871"/>
            <a:ext cx="3207249" cy="198225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</a:t>
            </a:r>
            <a:br>
              <a:rPr lang="en-US" sz="2400" dirty="0" smtClean="0"/>
            </a:br>
            <a:r>
              <a:rPr lang="en-US" sz="2000" dirty="0" smtClean="0"/>
              <a:t>(Communication Plan: BGSU / PeopleSoft)</a:t>
            </a:r>
            <a:endParaRPr lang="en-US" sz="2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157132" y="2977594"/>
            <a:ext cx="4766733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Review with Class</a:t>
            </a:r>
          </a:p>
        </p:txBody>
      </p:sp>
      <p:pic>
        <p:nvPicPr>
          <p:cNvPr id="5" name="Picture 4" descr="DB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159170" name="Picture 2"/>
          <p:cNvPicPr>
            <a:picLocks noChangeAspect="1" noChangeArrowheads="1"/>
          </p:cNvPicPr>
          <p:nvPr/>
        </p:nvPicPr>
        <p:blipFill>
          <a:blip r:embed="rId3" cstate="print"/>
          <a:srcRect l="30174" t="11444" r="28705" b="3615"/>
          <a:stretch>
            <a:fillRect/>
          </a:stretch>
        </p:blipFill>
        <p:spPr bwMode="auto">
          <a:xfrm>
            <a:off x="455612" y="1144588"/>
            <a:ext cx="3894377" cy="502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</a:t>
            </a:r>
            <a:br>
              <a:rPr lang="en-US" sz="2400" dirty="0" smtClean="0"/>
            </a:br>
            <a:r>
              <a:rPr lang="en-US" sz="2000" dirty="0" smtClean="0"/>
              <a:t>(Communication Plan: Cleveland Clean Air Campaign)</a:t>
            </a:r>
            <a:endParaRPr lang="en-US" sz="2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157132" y="2977594"/>
            <a:ext cx="4766733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Review with Class</a:t>
            </a:r>
          </a:p>
        </p:txBody>
      </p:sp>
      <p:pic>
        <p:nvPicPr>
          <p:cNvPr id="5" name="Picture 4" descr="DB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160194" name="Picture 2"/>
          <p:cNvPicPr>
            <a:picLocks noChangeAspect="1" noChangeArrowheads="1"/>
          </p:cNvPicPr>
          <p:nvPr/>
        </p:nvPicPr>
        <p:blipFill>
          <a:blip r:embed="rId3" cstate="print"/>
          <a:srcRect l="30120" t="11444" r="28652" b="3530"/>
          <a:stretch>
            <a:fillRect/>
          </a:stretch>
        </p:blipFill>
        <p:spPr bwMode="auto">
          <a:xfrm>
            <a:off x="455612" y="1144588"/>
            <a:ext cx="3900569" cy="502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</a:t>
            </a:r>
            <a:br>
              <a:rPr lang="en-US" sz="2400" dirty="0" smtClean="0"/>
            </a:br>
            <a:r>
              <a:rPr lang="en-US" sz="2000" dirty="0" smtClean="0"/>
              <a:t>(Communication Plan: Native Fish Strategy)</a:t>
            </a:r>
            <a:endParaRPr lang="en-US" sz="2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157132" y="2977594"/>
            <a:ext cx="4766733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Review with Class</a:t>
            </a:r>
          </a:p>
        </p:txBody>
      </p:sp>
      <p:pic>
        <p:nvPicPr>
          <p:cNvPr id="5" name="Picture 4" descr="DB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161218" name="Picture 2"/>
          <p:cNvPicPr>
            <a:picLocks noChangeAspect="1" noChangeArrowheads="1"/>
          </p:cNvPicPr>
          <p:nvPr/>
        </p:nvPicPr>
        <p:blipFill>
          <a:blip r:embed="rId3" cstate="print"/>
          <a:srcRect l="31936" t="11444" r="30307" b="3530"/>
          <a:stretch>
            <a:fillRect/>
          </a:stretch>
        </p:blipFill>
        <p:spPr bwMode="auto">
          <a:xfrm>
            <a:off x="455613" y="1142525"/>
            <a:ext cx="3549120" cy="4995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MyTemplate">
  <a:themeElements>
    <a:clrScheme name="Beautiful Template 0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autiful Template 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utiful Template 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12844</TotalTime>
  <Words>50</Words>
  <Application>Microsoft Office PowerPoint</Application>
  <PresentationFormat>On-screen Show (4:3)</PresentationFormat>
  <Paragraphs>16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MyTemplate</vt:lpstr>
      <vt:lpstr>Slide 1</vt:lpstr>
      <vt:lpstr>Managing and Engaging Project Stakeholders  (Communication Strategies &amp; Plans)</vt:lpstr>
      <vt:lpstr>Managing and Engaging Project Stakeholders (Communication Plan: BGSU / PeopleSoft)</vt:lpstr>
      <vt:lpstr>Managing and Engaging Project Stakeholders (Communication Plan: Cleveland Clean Air Campaign)</vt:lpstr>
      <vt:lpstr>Managing and Engaging Project Stakeholders (Communication Plan: Native Fish Strategy)</vt:lpstr>
    </vt:vector>
  </TitlesOfParts>
  <Company>FSC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FSC</dc:creator>
  <cp:lastModifiedBy>Dr. Aurangzeb Khan</cp:lastModifiedBy>
  <cp:revision>4587</cp:revision>
  <dcterms:created xsi:type="dcterms:W3CDTF">2005-03-14T10:32:02Z</dcterms:created>
  <dcterms:modified xsi:type="dcterms:W3CDTF">2013-02-14T03:06:11Z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