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40"/>
  </p:notesMasterIdLst>
  <p:handoutMasterIdLst>
    <p:handoutMasterId r:id="rId41"/>
  </p:handoutMasterIdLst>
  <p:sldIdLst>
    <p:sldId id="1328" r:id="rId2"/>
    <p:sldId id="1326" r:id="rId3"/>
    <p:sldId id="1320" r:id="rId4"/>
    <p:sldId id="1321" r:id="rId5"/>
    <p:sldId id="1322" r:id="rId6"/>
    <p:sldId id="960" r:id="rId7"/>
    <p:sldId id="958" r:id="rId8"/>
    <p:sldId id="1097" r:id="rId9"/>
    <p:sldId id="959" r:id="rId10"/>
    <p:sldId id="1215" r:id="rId11"/>
    <p:sldId id="961" r:id="rId12"/>
    <p:sldId id="353" r:id="rId13"/>
    <p:sldId id="983" r:id="rId14"/>
    <p:sldId id="1139" r:id="rId15"/>
    <p:sldId id="1150" r:id="rId16"/>
    <p:sldId id="1151" r:id="rId17"/>
    <p:sldId id="732" r:id="rId18"/>
    <p:sldId id="745" r:id="rId19"/>
    <p:sldId id="1319" r:id="rId20"/>
    <p:sldId id="1304" r:id="rId21"/>
    <p:sldId id="1305" r:id="rId22"/>
    <p:sldId id="1308" r:id="rId23"/>
    <p:sldId id="1309" r:id="rId24"/>
    <p:sldId id="1261" r:id="rId25"/>
    <p:sldId id="1307" r:id="rId26"/>
    <p:sldId id="1252" r:id="rId27"/>
    <p:sldId id="973" r:id="rId28"/>
    <p:sldId id="1099" r:id="rId29"/>
    <p:sldId id="987" r:id="rId30"/>
    <p:sldId id="975" r:id="rId31"/>
    <p:sldId id="974" r:id="rId32"/>
    <p:sldId id="984" r:id="rId33"/>
    <p:sldId id="1096" r:id="rId34"/>
    <p:sldId id="996" r:id="rId35"/>
    <p:sldId id="986" r:id="rId36"/>
    <p:sldId id="985" r:id="rId37"/>
    <p:sldId id="988" r:id="rId38"/>
    <p:sldId id="989" r:id="rId39"/>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8471" autoAdjust="0"/>
  </p:normalViewPr>
  <p:slideViewPr>
    <p:cSldViewPr snapToGrid="0" showGuides="1">
      <p:cViewPr varScale="1">
        <p:scale>
          <a:sx n="100" d="100"/>
          <a:sy n="100" d="100"/>
        </p:scale>
        <p:origin x="-1332" y="-96"/>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2162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B330F0-CCAC-4696-A96B-21DEA16D4A4E}" type="doc">
      <dgm:prSet loTypeId="urn:microsoft.com/office/officeart/2005/8/layout/radial6" loCatId="cycle" qsTypeId="urn:microsoft.com/office/officeart/2005/8/quickstyle/3d3" qsCatId="3D" csTypeId="urn:microsoft.com/office/officeart/2005/8/colors/accent1_2" csCatId="accent1" phldr="1"/>
      <dgm:spPr/>
      <dgm:t>
        <a:bodyPr/>
        <a:lstStyle/>
        <a:p>
          <a:endParaRPr lang="en-US"/>
        </a:p>
      </dgm:t>
    </dgm:pt>
    <dgm:pt modelId="{315F4D1D-C048-442D-AAC7-9A54DCBBFBDD}">
      <dgm:prSet phldrT="[Text]" custT="1"/>
      <dgm:spPr>
        <a:solidFill>
          <a:srgbClr val="CC6600"/>
        </a:solidFill>
        <a:ln w="38100">
          <a:solidFill>
            <a:schemeClr val="bg1"/>
          </a:solidFill>
        </a:ln>
      </dgm:spPr>
      <dgm:t>
        <a:bodyPr/>
        <a:lstStyle/>
        <a:p>
          <a:r>
            <a:rPr lang="en-US" sz="1800" dirty="0" smtClean="0"/>
            <a:t>Stake-holders</a:t>
          </a:r>
          <a:endParaRPr lang="en-US" sz="1800" dirty="0"/>
        </a:p>
      </dgm:t>
    </dgm:pt>
    <dgm:pt modelId="{5404C530-8559-472A-8B1F-9A9B300CF695}" type="parTrans" cxnId="{2CD8959A-2DF0-4EAD-92B2-8CE3B193E338}">
      <dgm:prSet/>
      <dgm:spPr/>
      <dgm:t>
        <a:bodyPr/>
        <a:lstStyle/>
        <a:p>
          <a:endParaRPr lang="en-US"/>
        </a:p>
      </dgm:t>
    </dgm:pt>
    <dgm:pt modelId="{F7CB6C58-A6DF-4DFF-9A15-3DA3C8BABD00}" type="sibTrans" cxnId="{2CD8959A-2DF0-4EAD-92B2-8CE3B193E338}">
      <dgm:prSet/>
      <dgm:spPr/>
      <dgm:t>
        <a:bodyPr/>
        <a:lstStyle/>
        <a:p>
          <a:endParaRPr lang="en-US"/>
        </a:p>
      </dgm:t>
    </dgm:pt>
    <dgm:pt modelId="{CCC16925-BC4A-4FF8-9E80-D73A89244594}">
      <dgm:prSet phldrT="[Text]"/>
      <dgm:spPr>
        <a:solidFill>
          <a:schemeClr val="accent1">
            <a:lumMod val="25000"/>
          </a:schemeClr>
        </a:solidFill>
        <a:ln w="38100">
          <a:solidFill>
            <a:srgbClr val="FFFF00"/>
          </a:solidFill>
        </a:ln>
      </dgm:spPr>
      <dgm:t>
        <a:bodyPr anchor="t" anchorCtr="0"/>
        <a:lstStyle/>
        <a:p>
          <a:r>
            <a:rPr lang="en-US" b="1" dirty="0" smtClean="0"/>
            <a:t>Project Goal</a:t>
          </a:r>
          <a:endParaRPr lang="en-US" b="1" dirty="0"/>
        </a:p>
      </dgm:t>
    </dgm:pt>
    <dgm:pt modelId="{41300E20-C058-4CB5-BA68-35CF12824ED8}" type="parTrans" cxnId="{62C1F564-088A-42D6-B8FF-00095E8F19ED}">
      <dgm:prSet/>
      <dgm:spPr/>
      <dgm:t>
        <a:bodyPr/>
        <a:lstStyle/>
        <a:p>
          <a:endParaRPr lang="en-US"/>
        </a:p>
      </dgm:t>
    </dgm:pt>
    <dgm:pt modelId="{CCBF954B-1D90-469D-BCEF-6756A70B8AB6}" type="sibTrans" cxnId="{62C1F564-088A-42D6-B8FF-00095E8F19ED}">
      <dgm:prSet/>
      <dgm:spPr>
        <a:solidFill>
          <a:srgbClr val="F1C6A5"/>
        </a:solidFill>
      </dgm:spPr>
      <dgm:t>
        <a:bodyPr/>
        <a:lstStyle/>
        <a:p>
          <a:endParaRPr lang="en-US"/>
        </a:p>
      </dgm:t>
    </dgm:pt>
    <dgm:pt modelId="{74DE47B0-2899-4F9B-B79B-5959E8614AD6}">
      <dgm:prSet phldrT="[Text]"/>
      <dgm:spPr>
        <a:solidFill>
          <a:srgbClr val="3BCCFF"/>
        </a:solidFill>
        <a:ln w="38100">
          <a:solidFill>
            <a:srgbClr val="FFFF00"/>
          </a:solidFill>
        </a:ln>
      </dgm:spPr>
      <dgm:t>
        <a:bodyPr anchor="t" anchorCtr="0"/>
        <a:lstStyle/>
        <a:p>
          <a:r>
            <a:rPr lang="en-US" b="1" dirty="0" smtClean="0"/>
            <a:t>Project Duration</a:t>
          </a:r>
          <a:endParaRPr lang="en-US" b="1" dirty="0"/>
        </a:p>
      </dgm:t>
    </dgm:pt>
    <dgm:pt modelId="{39C32AD2-A1EE-40CF-9025-EFCD76B16EF5}" type="parTrans" cxnId="{11342B1F-F62F-4EB9-9C51-05D1D5E985ED}">
      <dgm:prSet/>
      <dgm:spPr/>
      <dgm:t>
        <a:bodyPr/>
        <a:lstStyle/>
        <a:p>
          <a:endParaRPr lang="en-US"/>
        </a:p>
      </dgm:t>
    </dgm:pt>
    <dgm:pt modelId="{D3CA5F4D-1235-4FF8-8B19-AADF86A77C9A}" type="sibTrans" cxnId="{11342B1F-F62F-4EB9-9C51-05D1D5E985ED}">
      <dgm:prSet/>
      <dgm:spPr>
        <a:solidFill>
          <a:srgbClr val="F1C6A5"/>
        </a:solidFill>
      </dgm:spPr>
      <dgm:t>
        <a:bodyPr/>
        <a:lstStyle/>
        <a:p>
          <a:endParaRPr lang="en-US"/>
        </a:p>
      </dgm:t>
    </dgm:pt>
    <dgm:pt modelId="{06C8ACF3-F8B8-4FEF-82B2-9073A262499E}">
      <dgm:prSet phldrT="[Text]"/>
      <dgm:spPr>
        <a:solidFill>
          <a:srgbClr val="C00000"/>
        </a:solidFill>
        <a:ln w="38100">
          <a:solidFill>
            <a:srgbClr val="FFFF00"/>
          </a:solidFill>
        </a:ln>
      </dgm:spPr>
      <dgm:t>
        <a:bodyPr anchor="t" anchorCtr="0"/>
        <a:lstStyle/>
        <a:p>
          <a:r>
            <a:rPr lang="en-US" b="1" dirty="0" smtClean="0"/>
            <a:t>Project Cost</a:t>
          </a:r>
          <a:endParaRPr lang="en-US" b="1" dirty="0"/>
        </a:p>
      </dgm:t>
    </dgm:pt>
    <dgm:pt modelId="{AC05851A-EEFF-491D-BD72-6BFE83732240}" type="parTrans" cxnId="{93BD43F0-555F-4D32-8DD5-12F9DCE1A918}">
      <dgm:prSet/>
      <dgm:spPr/>
      <dgm:t>
        <a:bodyPr/>
        <a:lstStyle/>
        <a:p>
          <a:endParaRPr lang="en-US"/>
        </a:p>
      </dgm:t>
    </dgm:pt>
    <dgm:pt modelId="{2A00C94D-CFA0-447F-9CC5-E54B1B8FDBB0}" type="sibTrans" cxnId="{93BD43F0-555F-4D32-8DD5-12F9DCE1A918}">
      <dgm:prSet/>
      <dgm:spPr>
        <a:solidFill>
          <a:srgbClr val="F1C6A5"/>
        </a:solidFill>
      </dgm:spPr>
      <dgm:t>
        <a:bodyPr/>
        <a:lstStyle/>
        <a:p>
          <a:endParaRPr lang="en-US"/>
        </a:p>
      </dgm:t>
    </dgm:pt>
    <dgm:pt modelId="{2658D1F8-2B47-4D29-BD25-3D3431A15391}" type="pres">
      <dgm:prSet presAssocID="{0DB330F0-CCAC-4696-A96B-21DEA16D4A4E}" presName="Name0" presStyleCnt="0">
        <dgm:presLayoutVars>
          <dgm:chMax val="1"/>
          <dgm:dir/>
          <dgm:animLvl val="ctr"/>
          <dgm:resizeHandles val="exact"/>
        </dgm:presLayoutVars>
      </dgm:prSet>
      <dgm:spPr/>
      <dgm:t>
        <a:bodyPr/>
        <a:lstStyle/>
        <a:p>
          <a:endParaRPr lang="en-US"/>
        </a:p>
      </dgm:t>
    </dgm:pt>
    <dgm:pt modelId="{03B14F2A-FEA2-448B-B981-FE4965F0D32C}" type="pres">
      <dgm:prSet presAssocID="{315F4D1D-C048-442D-AAC7-9A54DCBBFBDD}" presName="centerShape" presStyleLbl="node0" presStyleIdx="0" presStyleCnt="1"/>
      <dgm:spPr/>
      <dgm:t>
        <a:bodyPr/>
        <a:lstStyle/>
        <a:p>
          <a:endParaRPr lang="en-US"/>
        </a:p>
      </dgm:t>
    </dgm:pt>
    <dgm:pt modelId="{195D08BF-509C-432D-8AF6-16DC15FCC28F}" type="pres">
      <dgm:prSet presAssocID="{CCC16925-BC4A-4FF8-9E80-D73A89244594}" presName="node" presStyleLbl="node1" presStyleIdx="0" presStyleCnt="3">
        <dgm:presLayoutVars>
          <dgm:bulletEnabled val="1"/>
        </dgm:presLayoutVars>
      </dgm:prSet>
      <dgm:spPr/>
      <dgm:t>
        <a:bodyPr/>
        <a:lstStyle/>
        <a:p>
          <a:endParaRPr lang="en-US"/>
        </a:p>
      </dgm:t>
    </dgm:pt>
    <dgm:pt modelId="{8D28EF13-F57E-4507-8BE3-0641CCCFD2B8}" type="pres">
      <dgm:prSet presAssocID="{CCC16925-BC4A-4FF8-9E80-D73A89244594}" presName="dummy" presStyleCnt="0"/>
      <dgm:spPr/>
    </dgm:pt>
    <dgm:pt modelId="{4FAF07E0-6C96-4646-A1B5-9D5B77BBC16D}" type="pres">
      <dgm:prSet presAssocID="{CCBF954B-1D90-469D-BCEF-6756A70B8AB6}" presName="sibTrans" presStyleLbl="sibTrans2D1" presStyleIdx="0" presStyleCnt="3" custLinFactNeighborX="1152" custLinFactNeighborY="576" custRadScaleRad="26736"/>
      <dgm:spPr/>
      <dgm:t>
        <a:bodyPr/>
        <a:lstStyle/>
        <a:p>
          <a:endParaRPr lang="en-US"/>
        </a:p>
      </dgm:t>
    </dgm:pt>
    <dgm:pt modelId="{0D7EA3F1-6096-4869-BEEF-07E208CA20BE}" type="pres">
      <dgm:prSet presAssocID="{74DE47B0-2899-4F9B-B79B-5959E8614AD6}" presName="node" presStyleLbl="node1" presStyleIdx="1" presStyleCnt="3">
        <dgm:presLayoutVars>
          <dgm:bulletEnabled val="1"/>
        </dgm:presLayoutVars>
      </dgm:prSet>
      <dgm:spPr/>
      <dgm:t>
        <a:bodyPr/>
        <a:lstStyle/>
        <a:p>
          <a:endParaRPr lang="en-US"/>
        </a:p>
      </dgm:t>
    </dgm:pt>
    <dgm:pt modelId="{C697BB1E-56BF-46D2-BB51-B818C9EB4F92}" type="pres">
      <dgm:prSet presAssocID="{74DE47B0-2899-4F9B-B79B-5959E8614AD6}" presName="dummy" presStyleCnt="0"/>
      <dgm:spPr/>
    </dgm:pt>
    <dgm:pt modelId="{4DB64E9B-9D51-40B8-AB4C-943FB5135B99}" type="pres">
      <dgm:prSet presAssocID="{D3CA5F4D-1235-4FF8-8B19-AADF86A77C9A}" presName="sibTrans" presStyleLbl="sibTrans2D1" presStyleIdx="1" presStyleCnt="3"/>
      <dgm:spPr/>
      <dgm:t>
        <a:bodyPr/>
        <a:lstStyle/>
        <a:p>
          <a:endParaRPr lang="en-US"/>
        </a:p>
      </dgm:t>
    </dgm:pt>
    <dgm:pt modelId="{0E30A4E9-B311-4E10-883A-968BD2DF20C1}" type="pres">
      <dgm:prSet presAssocID="{06C8ACF3-F8B8-4FEF-82B2-9073A262499E}" presName="node" presStyleLbl="node1" presStyleIdx="2" presStyleCnt="3">
        <dgm:presLayoutVars>
          <dgm:bulletEnabled val="1"/>
        </dgm:presLayoutVars>
      </dgm:prSet>
      <dgm:spPr/>
      <dgm:t>
        <a:bodyPr/>
        <a:lstStyle/>
        <a:p>
          <a:endParaRPr lang="en-US"/>
        </a:p>
      </dgm:t>
    </dgm:pt>
    <dgm:pt modelId="{3B8DA5CB-F773-4D0D-89D5-7F041FCE358E}" type="pres">
      <dgm:prSet presAssocID="{06C8ACF3-F8B8-4FEF-82B2-9073A262499E}" presName="dummy" presStyleCnt="0"/>
      <dgm:spPr/>
    </dgm:pt>
    <dgm:pt modelId="{3E9FAA93-29AD-494A-9F8B-52088FDADDAA}" type="pres">
      <dgm:prSet presAssocID="{2A00C94D-CFA0-447F-9CC5-E54B1B8FDBB0}" presName="sibTrans" presStyleLbl="sibTrans2D1" presStyleIdx="2" presStyleCnt="3"/>
      <dgm:spPr/>
      <dgm:t>
        <a:bodyPr/>
        <a:lstStyle/>
        <a:p>
          <a:endParaRPr lang="en-US"/>
        </a:p>
      </dgm:t>
    </dgm:pt>
  </dgm:ptLst>
  <dgm:cxnLst>
    <dgm:cxn modelId="{2233B92E-D7F4-4EDF-8287-41A5AFF15618}" type="presOf" srcId="{2A00C94D-CFA0-447F-9CC5-E54B1B8FDBB0}" destId="{3E9FAA93-29AD-494A-9F8B-52088FDADDAA}" srcOrd="0" destOrd="0" presId="urn:microsoft.com/office/officeart/2005/8/layout/radial6"/>
    <dgm:cxn modelId="{AC67D6E4-B69C-486B-9987-2CA872819E41}" type="presOf" srcId="{0DB330F0-CCAC-4696-A96B-21DEA16D4A4E}" destId="{2658D1F8-2B47-4D29-BD25-3D3431A15391}" srcOrd="0" destOrd="0" presId="urn:microsoft.com/office/officeart/2005/8/layout/radial6"/>
    <dgm:cxn modelId="{9A2FF672-0F93-4444-BAE5-33B29EA1F701}" type="presOf" srcId="{06C8ACF3-F8B8-4FEF-82B2-9073A262499E}" destId="{0E30A4E9-B311-4E10-883A-968BD2DF20C1}" srcOrd="0" destOrd="0" presId="urn:microsoft.com/office/officeart/2005/8/layout/radial6"/>
    <dgm:cxn modelId="{11342B1F-F62F-4EB9-9C51-05D1D5E985ED}" srcId="{315F4D1D-C048-442D-AAC7-9A54DCBBFBDD}" destId="{74DE47B0-2899-4F9B-B79B-5959E8614AD6}" srcOrd="1" destOrd="0" parTransId="{39C32AD2-A1EE-40CF-9025-EFCD76B16EF5}" sibTransId="{D3CA5F4D-1235-4FF8-8B19-AADF86A77C9A}"/>
    <dgm:cxn modelId="{2CD8959A-2DF0-4EAD-92B2-8CE3B193E338}" srcId="{0DB330F0-CCAC-4696-A96B-21DEA16D4A4E}" destId="{315F4D1D-C048-442D-AAC7-9A54DCBBFBDD}" srcOrd="0" destOrd="0" parTransId="{5404C530-8559-472A-8B1F-9A9B300CF695}" sibTransId="{F7CB6C58-A6DF-4DFF-9A15-3DA3C8BABD00}"/>
    <dgm:cxn modelId="{934C9A2F-D326-4483-B70D-3A6868DFA927}" type="presOf" srcId="{CCBF954B-1D90-469D-BCEF-6756A70B8AB6}" destId="{4FAF07E0-6C96-4646-A1B5-9D5B77BBC16D}" srcOrd="0" destOrd="0" presId="urn:microsoft.com/office/officeart/2005/8/layout/radial6"/>
    <dgm:cxn modelId="{93BD43F0-555F-4D32-8DD5-12F9DCE1A918}" srcId="{315F4D1D-C048-442D-AAC7-9A54DCBBFBDD}" destId="{06C8ACF3-F8B8-4FEF-82B2-9073A262499E}" srcOrd="2" destOrd="0" parTransId="{AC05851A-EEFF-491D-BD72-6BFE83732240}" sibTransId="{2A00C94D-CFA0-447F-9CC5-E54B1B8FDBB0}"/>
    <dgm:cxn modelId="{B091DAFD-3B9F-42E1-AFB9-4B4EADDD6B04}" type="presOf" srcId="{74DE47B0-2899-4F9B-B79B-5959E8614AD6}" destId="{0D7EA3F1-6096-4869-BEEF-07E208CA20BE}" srcOrd="0" destOrd="0" presId="urn:microsoft.com/office/officeart/2005/8/layout/radial6"/>
    <dgm:cxn modelId="{030C9252-88A3-4034-B3D1-E946D4FE747A}" type="presOf" srcId="{CCC16925-BC4A-4FF8-9E80-D73A89244594}" destId="{195D08BF-509C-432D-8AF6-16DC15FCC28F}" srcOrd="0" destOrd="0" presId="urn:microsoft.com/office/officeart/2005/8/layout/radial6"/>
    <dgm:cxn modelId="{97F2037E-B935-434F-8524-240FC06132DC}" type="presOf" srcId="{D3CA5F4D-1235-4FF8-8B19-AADF86A77C9A}" destId="{4DB64E9B-9D51-40B8-AB4C-943FB5135B99}" srcOrd="0" destOrd="0" presId="urn:microsoft.com/office/officeart/2005/8/layout/radial6"/>
    <dgm:cxn modelId="{30DB258A-8262-4CB2-A653-8326FC650A12}" type="presOf" srcId="{315F4D1D-C048-442D-AAC7-9A54DCBBFBDD}" destId="{03B14F2A-FEA2-448B-B981-FE4965F0D32C}" srcOrd="0" destOrd="0" presId="urn:microsoft.com/office/officeart/2005/8/layout/radial6"/>
    <dgm:cxn modelId="{62C1F564-088A-42D6-B8FF-00095E8F19ED}" srcId="{315F4D1D-C048-442D-AAC7-9A54DCBBFBDD}" destId="{CCC16925-BC4A-4FF8-9E80-D73A89244594}" srcOrd="0" destOrd="0" parTransId="{41300E20-C058-4CB5-BA68-35CF12824ED8}" sibTransId="{CCBF954B-1D90-469D-BCEF-6756A70B8AB6}"/>
    <dgm:cxn modelId="{36D646E3-EE92-4B1B-BB69-247D5B6DBF41}" type="presParOf" srcId="{2658D1F8-2B47-4D29-BD25-3D3431A15391}" destId="{03B14F2A-FEA2-448B-B981-FE4965F0D32C}" srcOrd="0" destOrd="0" presId="urn:microsoft.com/office/officeart/2005/8/layout/radial6"/>
    <dgm:cxn modelId="{28ED0782-BADA-4924-8BEE-A6D75CCB4158}" type="presParOf" srcId="{2658D1F8-2B47-4D29-BD25-3D3431A15391}" destId="{195D08BF-509C-432D-8AF6-16DC15FCC28F}" srcOrd="1" destOrd="0" presId="urn:microsoft.com/office/officeart/2005/8/layout/radial6"/>
    <dgm:cxn modelId="{AC62C7C5-7432-4B6F-82AC-BCAB671213B1}" type="presParOf" srcId="{2658D1F8-2B47-4D29-BD25-3D3431A15391}" destId="{8D28EF13-F57E-4507-8BE3-0641CCCFD2B8}" srcOrd="2" destOrd="0" presId="urn:microsoft.com/office/officeart/2005/8/layout/radial6"/>
    <dgm:cxn modelId="{D200092C-7487-48A9-A639-6016B3C1EF67}" type="presParOf" srcId="{2658D1F8-2B47-4D29-BD25-3D3431A15391}" destId="{4FAF07E0-6C96-4646-A1B5-9D5B77BBC16D}" srcOrd="3" destOrd="0" presId="urn:microsoft.com/office/officeart/2005/8/layout/radial6"/>
    <dgm:cxn modelId="{C4F45566-ACE7-4701-872B-D378A2B13D45}" type="presParOf" srcId="{2658D1F8-2B47-4D29-BD25-3D3431A15391}" destId="{0D7EA3F1-6096-4869-BEEF-07E208CA20BE}" srcOrd="4" destOrd="0" presId="urn:microsoft.com/office/officeart/2005/8/layout/radial6"/>
    <dgm:cxn modelId="{3B0608E2-EF87-4668-9666-C8DCBDBE3910}" type="presParOf" srcId="{2658D1F8-2B47-4D29-BD25-3D3431A15391}" destId="{C697BB1E-56BF-46D2-BB51-B818C9EB4F92}" srcOrd="5" destOrd="0" presId="urn:microsoft.com/office/officeart/2005/8/layout/radial6"/>
    <dgm:cxn modelId="{26225C82-7EAB-40F6-859E-4C59BADF23DB}" type="presParOf" srcId="{2658D1F8-2B47-4D29-BD25-3D3431A15391}" destId="{4DB64E9B-9D51-40B8-AB4C-943FB5135B99}" srcOrd="6" destOrd="0" presId="urn:microsoft.com/office/officeart/2005/8/layout/radial6"/>
    <dgm:cxn modelId="{17536896-96EB-4F5C-BB4E-0BCC83E2EF5D}" type="presParOf" srcId="{2658D1F8-2B47-4D29-BD25-3D3431A15391}" destId="{0E30A4E9-B311-4E10-883A-968BD2DF20C1}" srcOrd="7" destOrd="0" presId="urn:microsoft.com/office/officeart/2005/8/layout/radial6"/>
    <dgm:cxn modelId="{3E8C50E2-E2A2-4123-BE01-06090D06E529}" type="presParOf" srcId="{2658D1F8-2B47-4D29-BD25-3D3431A15391}" destId="{3B8DA5CB-F773-4D0D-89D5-7F041FCE358E}" srcOrd="8" destOrd="0" presId="urn:microsoft.com/office/officeart/2005/8/layout/radial6"/>
    <dgm:cxn modelId="{F0038BBF-C521-4772-82BE-589D14B649B0}" type="presParOf" srcId="{2658D1F8-2B47-4D29-BD25-3D3431A15391}" destId="{3E9FAA93-29AD-494A-9F8B-52088FDADDAA}" srcOrd="9"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9FAA93-29AD-494A-9F8B-52088FDADDAA}">
      <dsp:nvSpPr>
        <dsp:cNvPr id="0" name=""/>
        <dsp:cNvSpPr/>
      </dsp:nvSpPr>
      <dsp:spPr>
        <a:xfrm>
          <a:off x="1157193" y="422220"/>
          <a:ext cx="2816255" cy="2816255"/>
        </a:xfrm>
        <a:prstGeom prst="blockArc">
          <a:avLst>
            <a:gd name="adj1" fmla="val 9000000"/>
            <a:gd name="adj2" fmla="val 162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DB64E9B-9D51-40B8-AB4C-943FB5135B99}">
      <dsp:nvSpPr>
        <dsp:cNvPr id="0" name=""/>
        <dsp:cNvSpPr/>
      </dsp:nvSpPr>
      <dsp:spPr>
        <a:xfrm>
          <a:off x="1157193" y="422220"/>
          <a:ext cx="2816255" cy="2816255"/>
        </a:xfrm>
        <a:prstGeom prst="blockArc">
          <a:avLst>
            <a:gd name="adj1" fmla="val 1800000"/>
            <a:gd name="adj2" fmla="val 90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FAF07E0-6C96-4646-A1B5-9D5B77BBC16D}">
      <dsp:nvSpPr>
        <dsp:cNvPr id="0" name=""/>
        <dsp:cNvSpPr/>
      </dsp:nvSpPr>
      <dsp:spPr>
        <a:xfrm>
          <a:off x="1189636" y="438441"/>
          <a:ext cx="2816255" cy="2816255"/>
        </a:xfrm>
        <a:prstGeom prst="blockArc">
          <a:avLst>
            <a:gd name="adj1" fmla="val 16200000"/>
            <a:gd name="adj2" fmla="val 18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03B14F2A-FEA2-448B-B981-FE4965F0D32C}">
      <dsp:nvSpPr>
        <dsp:cNvPr id="0" name=""/>
        <dsp:cNvSpPr/>
      </dsp:nvSpPr>
      <dsp:spPr>
        <a:xfrm>
          <a:off x="1917727" y="1182754"/>
          <a:ext cx="1295186" cy="1295186"/>
        </a:xfrm>
        <a:prstGeom prst="ellipse">
          <a:avLst/>
        </a:prstGeom>
        <a:solidFill>
          <a:srgbClr val="CC6600"/>
        </a:solidFill>
        <a:ln w="38100">
          <a:solidFill>
            <a:schemeClr val="bg1"/>
          </a:solid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Stake-holders</a:t>
          </a:r>
          <a:endParaRPr lang="en-US" sz="1800" kern="1200" dirty="0"/>
        </a:p>
      </dsp:txBody>
      <dsp:txXfrm>
        <a:off x="1917727" y="1182754"/>
        <a:ext cx="1295186" cy="1295186"/>
      </dsp:txXfrm>
    </dsp:sp>
    <dsp:sp modelId="{195D08BF-509C-432D-8AF6-16DC15FCC28F}">
      <dsp:nvSpPr>
        <dsp:cNvPr id="0" name=""/>
        <dsp:cNvSpPr/>
      </dsp:nvSpPr>
      <dsp:spPr>
        <a:xfrm>
          <a:off x="2112005" y="1543"/>
          <a:ext cx="906630" cy="906630"/>
        </a:xfrm>
        <a:prstGeom prst="ellipse">
          <a:avLst/>
        </a:prstGeom>
        <a:solidFill>
          <a:schemeClr val="accent1">
            <a:lumMod val="25000"/>
          </a:schemeClr>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t" anchorCtr="0">
          <a:noAutofit/>
        </a:bodyPr>
        <a:lstStyle/>
        <a:p>
          <a:pPr lvl="0" algn="ctr" defTabSz="400050">
            <a:lnSpc>
              <a:spcPct val="90000"/>
            </a:lnSpc>
            <a:spcBef>
              <a:spcPct val="0"/>
            </a:spcBef>
            <a:spcAft>
              <a:spcPct val="35000"/>
            </a:spcAft>
          </a:pPr>
          <a:r>
            <a:rPr lang="en-US" sz="900" b="1" kern="1200" dirty="0" smtClean="0"/>
            <a:t>Project Goal</a:t>
          </a:r>
          <a:endParaRPr lang="en-US" sz="900" b="1" kern="1200" dirty="0"/>
        </a:p>
      </dsp:txBody>
      <dsp:txXfrm>
        <a:off x="2112005" y="1543"/>
        <a:ext cx="906630" cy="906630"/>
      </dsp:txXfrm>
    </dsp:sp>
    <dsp:sp modelId="{0D7EA3F1-6096-4869-BEEF-07E208CA20BE}">
      <dsp:nvSpPr>
        <dsp:cNvPr id="0" name=""/>
        <dsp:cNvSpPr/>
      </dsp:nvSpPr>
      <dsp:spPr>
        <a:xfrm>
          <a:off x="3303214" y="2064777"/>
          <a:ext cx="906630" cy="906630"/>
        </a:xfrm>
        <a:prstGeom prst="ellipse">
          <a:avLst/>
        </a:prstGeom>
        <a:solidFill>
          <a:srgbClr val="3BCCFF"/>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t" anchorCtr="0">
          <a:noAutofit/>
        </a:bodyPr>
        <a:lstStyle/>
        <a:p>
          <a:pPr lvl="0" algn="ctr" defTabSz="400050">
            <a:lnSpc>
              <a:spcPct val="90000"/>
            </a:lnSpc>
            <a:spcBef>
              <a:spcPct val="0"/>
            </a:spcBef>
            <a:spcAft>
              <a:spcPct val="35000"/>
            </a:spcAft>
          </a:pPr>
          <a:r>
            <a:rPr lang="en-US" sz="900" b="1" kern="1200" dirty="0" smtClean="0"/>
            <a:t>Project Duration</a:t>
          </a:r>
          <a:endParaRPr lang="en-US" sz="900" b="1" kern="1200" dirty="0"/>
        </a:p>
      </dsp:txBody>
      <dsp:txXfrm>
        <a:off x="3303214" y="2064777"/>
        <a:ext cx="906630" cy="906630"/>
      </dsp:txXfrm>
    </dsp:sp>
    <dsp:sp modelId="{0E30A4E9-B311-4E10-883A-968BD2DF20C1}">
      <dsp:nvSpPr>
        <dsp:cNvPr id="0" name=""/>
        <dsp:cNvSpPr/>
      </dsp:nvSpPr>
      <dsp:spPr>
        <a:xfrm>
          <a:off x="920797" y="2064777"/>
          <a:ext cx="906630" cy="906630"/>
        </a:xfrm>
        <a:prstGeom prst="ellipse">
          <a:avLst/>
        </a:prstGeom>
        <a:solidFill>
          <a:srgbClr val="C00000"/>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t" anchorCtr="0">
          <a:noAutofit/>
        </a:bodyPr>
        <a:lstStyle/>
        <a:p>
          <a:pPr lvl="0" algn="ctr" defTabSz="400050">
            <a:lnSpc>
              <a:spcPct val="90000"/>
            </a:lnSpc>
            <a:spcBef>
              <a:spcPct val="0"/>
            </a:spcBef>
            <a:spcAft>
              <a:spcPct val="35000"/>
            </a:spcAft>
          </a:pPr>
          <a:r>
            <a:rPr lang="en-US" sz="900" b="1" kern="1200" dirty="0" smtClean="0"/>
            <a:t>Project Cost</a:t>
          </a:r>
          <a:endParaRPr lang="en-US" sz="900" b="1" kern="1200" dirty="0"/>
        </a:p>
      </dsp:txBody>
      <dsp:txXfrm>
        <a:off x="920797" y="2064777"/>
        <a:ext cx="906630" cy="90663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ctr"/>
            <a:r>
              <a:rPr lang="en-US" b="1" dirty="0" smtClean="0"/>
              <a:t>Slide: </a:t>
            </a:r>
            <a:r>
              <a:rPr lang="en-US" b="1" i="1" dirty="0" smtClean="0"/>
              <a:t>Managing and Engaging Project Stakeholders –</a:t>
            </a:r>
            <a:r>
              <a:rPr lang="en-US" b="1" i="1" baseline="0" dirty="0" smtClean="0"/>
              <a:t> Dimensions of Complexity</a:t>
            </a:r>
            <a:endParaRPr lang="en-US" b="1" i="1" dirty="0" smtClean="0"/>
          </a:p>
          <a:p>
            <a:endParaRPr lang="en-US" dirty="0" smtClean="0"/>
          </a:p>
          <a:p>
            <a:r>
              <a:rPr lang="en-US" dirty="0" smtClean="0"/>
              <a:t>With primary stakeholders (internal) the focus</a:t>
            </a:r>
            <a:r>
              <a:rPr lang="en-US" baseline="0" dirty="0" smtClean="0"/>
              <a:t> is on the exercise of traditional management functions (i.e. directing, planning, staffing, communicating, motivating, controlling) possibly with some level of engagement (for e.g. keeping the sponsor and client informed, consultations).</a:t>
            </a:r>
          </a:p>
          <a:p>
            <a:r>
              <a:rPr lang="en-US" baseline="0" dirty="0" smtClean="0"/>
              <a:t> </a:t>
            </a:r>
          </a:p>
          <a:p>
            <a:r>
              <a:rPr lang="en-US" baseline="0" dirty="0" smtClean="0"/>
              <a:t>With primary stakeholders (external) the focus is on both management and engagement. Different entities independently manage their respective segments of the project but coordinate to ensure consistency and harmony </a:t>
            </a:r>
            <a:r>
              <a:rPr lang="en-US" baseline="0" dirty="0" err="1" smtClean="0"/>
              <a:t>w.r.t</a:t>
            </a:r>
            <a:r>
              <a:rPr lang="en-US" baseline="0" dirty="0" smtClean="0"/>
              <a:t> the achievement of the project goal and outcomes for which all stakeholders are (directly and indirectly, explicitly and implicitly) responsible. Engagement takes the form of relationship-building, seeking to motivate and retain commitment to the project and especially provision of information and communication to reduce risk. </a:t>
            </a:r>
            <a:endParaRPr lang="en-US" dirty="0" smtClean="0"/>
          </a:p>
          <a:p>
            <a:endParaRPr lang="en-US" dirty="0" smtClean="0"/>
          </a:p>
          <a:p>
            <a:r>
              <a:rPr lang="en-US" dirty="0" smtClean="0"/>
              <a:t>With secondary stakeholders (external) the focus is not on “management” (these stakeholders are not subordinate to managers and do not take orders from them) but on “engagement strategies” (e.g.: information and communication,</a:t>
            </a:r>
            <a:r>
              <a:rPr lang="en-US" baseline="0" dirty="0" smtClean="0"/>
              <a:t> relationship-building, provision of incentives, partnering mechanisms, innovative approaches etc.)</a:t>
            </a:r>
            <a:r>
              <a:rPr lang="en-US" dirty="0" smtClean="0"/>
              <a:t>. </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primary stakeholders (internal) the focus</a:t>
            </a:r>
            <a:r>
              <a:rPr lang="en-US" baseline="0" dirty="0" smtClean="0"/>
              <a:t> is on the exercise of traditional management functions (i.e. directing, planning, staffing, communicating, motivating, controlling) possibly with some level of engagement (for e.g. proactively building a strong relationship with the project sponsor and client).</a:t>
            </a:r>
          </a:p>
          <a:p>
            <a:r>
              <a:rPr lang="en-US" baseline="0" dirty="0" smtClean="0"/>
              <a:t> </a:t>
            </a:r>
          </a:p>
          <a:p>
            <a:r>
              <a:rPr lang="en-US" baseline="0" dirty="0" smtClean="0"/>
              <a:t>With primary stakeholders (external) the focus is on both management and engagement. Different entities independently manage their respective segments of the project but coordinate to ensure consistency and harmony </a:t>
            </a:r>
            <a:r>
              <a:rPr lang="en-US" baseline="0" dirty="0" err="1" smtClean="0"/>
              <a:t>w.r.t</a:t>
            </a:r>
            <a:r>
              <a:rPr lang="en-US" baseline="0" dirty="0" smtClean="0"/>
              <a:t> the achievement of the project goal and outcomes for which all stakeholders are (directly and indirectly, explicitly and implicitly) responsible. Engagement takes the form of relationship-building, seeking to motivate and retain commitment to the project and especially provision of information and communication to reduce risk. </a:t>
            </a:r>
            <a:endParaRPr lang="en-US" dirty="0" smtClean="0"/>
          </a:p>
          <a:p>
            <a:endParaRPr lang="en-US" dirty="0" smtClean="0"/>
          </a:p>
          <a:p>
            <a:r>
              <a:rPr lang="en-US" dirty="0" smtClean="0"/>
              <a:t>With secondary stakeholders (external) the focus is not on “management” (these stakeholders are not subordinate to managers and do not take orders from them) but on “engagement strategies” (e.g.: information and communication,</a:t>
            </a:r>
            <a:r>
              <a:rPr lang="en-US" baseline="0" dirty="0" smtClean="0"/>
              <a:t> relationship-building, provision of incentives, partnering mechanisms, innovative approaches etc.)</a:t>
            </a:r>
            <a:r>
              <a:rPr lang="en-US" dirty="0" smtClean="0"/>
              <a:t>. </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NPD</a:t>
            </a:r>
            <a:r>
              <a:rPr lang="en-US" baseline="0" dirty="0" smtClean="0"/>
              <a:t> projects too may fall under </a:t>
            </a:r>
            <a:r>
              <a:rPr lang="en-US" baseline="0" smtClean="0"/>
              <a:t>this category. </a:t>
            </a:r>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External stakeholders which, incidentally, may be quite powerful</a:t>
            </a:r>
            <a:r>
              <a:rPr lang="en-US" baseline="0" dirty="0" smtClean="0"/>
              <a:t> and have a spectrum of concerns in connection with the project.</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Neglected in the sense that courses on project stakeholder management </a:t>
            </a:r>
            <a:r>
              <a:rPr lang="en-US" smtClean="0"/>
              <a:t>are rare.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a:t>
            </a:r>
            <a:r>
              <a:rPr lang="en-US" b="1" baseline="0" dirty="0" smtClean="0"/>
              <a:t> </a:t>
            </a:r>
            <a:r>
              <a:rPr lang="en-US" b="1" i="1" baseline="0" dirty="0" smtClean="0"/>
              <a:t>Involvement of Stakeholders in Projects</a:t>
            </a:r>
            <a:endParaRPr lang="en-US" b="1" i="1" dirty="0" smtClean="0"/>
          </a:p>
          <a:p>
            <a:endParaRPr lang="en-US" b="1" dirty="0" smtClean="0"/>
          </a:p>
          <a:p>
            <a:r>
              <a:rPr lang="en-US" b="1" dirty="0" smtClean="0"/>
              <a:t>Pre-Project Phase:</a:t>
            </a:r>
            <a:r>
              <a:rPr lang="en-US" dirty="0" smtClean="0"/>
              <a:t> Every  project starts with a </a:t>
            </a:r>
            <a:r>
              <a:rPr lang="en-US" b="1" dirty="0" smtClean="0"/>
              <a:t>Need</a:t>
            </a:r>
            <a:r>
              <a:rPr lang="en-US" dirty="0" smtClean="0"/>
              <a:t> (E.g.: to construct a road, bridge, sewage treatment facility, vocational training center),</a:t>
            </a:r>
            <a:r>
              <a:rPr lang="en-US" baseline="0" dirty="0" smtClean="0"/>
              <a:t> a </a:t>
            </a:r>
            <a:r>
              <a:rPr lang="en-US" b="1" baseline="0" dirty="0" smtClean="0"/>
              <a:t>Want</a:t>
            </a:r>
            <a:r>
              <a:rPr lang="en-US" baseline="0" dirty="0" smtClean="0"/>
              <a:t> (E.g.: to organize a sporting event such as the Olympics), an </a:t>
            </a:r>
            <a:r>
              <a:rPr lang="en-US" b="1" baseline="0" dirty="0" smtClean="0"/>
              <a:t>Opportunity</a:t>
            </a:r>
            <a:r>
              <a:rPr lang="en-US" baseline="0" dirty="0" smtClean="0"/>
              <a:t> (E.g.: to launch innovative feature-rich new products or services with high profit potential on the market based on research undertaken by the marketing department of a commercial organization) or when necessitated by a </a:t>
            </a:r>
            <a:r>
              <a:rPr lang="en-US" b="1" baseline="0" dirty="0" smtClean="0"/>
              <a:t>Legal Compulsion or Requirement</a:t>
            </a:r>
            <a:r>
              <a:rPr lang="en-US" baseline="0" dirty="0" smtClean="0"/>
              <a:t> (e.g. for installation of pollution emission control systems in factories, mandatory fireproofing of residential buildings). This presupposes a deficiency or a constraint which is preventing or obstructing the attainment of a desired state (goal, objective, target). </a:t>
            </a:r>
          </a:p>
          <a:p>
            <a:endParaRPr lang="en-US" baseline="0" dirty="0" smtClean="0"/>
          </a:p>
          <a:p>
            <a:r>
              <a:rPr lang="en-US" baseline="0" dirty="0" smtClean="0"/>
              <a:t>Note the difference between real, perceived or contrived needs (contrived indicates that some stakeholders want to unduly benefit). </a:t>
            </a:r>
            <a:r>
              <a:rPr lang="en-US" dirty="0" smtClean="0"/>
              <a:t>Needs can be classified according to their</a:t>
            </a:r>
            <a:r>
              <a:rPr lang="en-US" baseline="0" dirty="0" smtClean="0"/>
              <a:t> time horizon </a:t>
            </a:r>
            <a:r>
              <a:rPr lang="en-US" dirty="0" smtClean="0"/>
              <a:t>into (a) current or immediate period (b) the near or foreseeable future, and</a:t>
            </a:r>
            <a:r>
              <a:rPr lang="en-US" baseline="0" dirty="0" smtClean="0"/>
              <a:t> (c) the distant future. A need presupposes the existence of a deficiency or a constraint (or deficiencies/constraints) which is/are preventing/obstructing the attainment of existing or future desired goals and objectives, targets, conditions or situations, and which must be systematically addressed and overcome. For example, by using demographic forecasting tools, a need in five years time for additional secondary schools (and possibly also for primary schools as well as tertiary educational institutions) to cater to an expanding student population may be identified. A problem or sudden crisis situation may constitute the basis of an immediate need for action, for example, for initiating relief (and consequent rehabilitation) measures, projects and programs in the event of massive earthquakes, flooding or volcanic eruptions as have been witnessed several times in living memory.</a:t>
            </a:r>
            <a:endParaRPr lang="en-US" dirty="0" smtClean="0"/>
          </a:p>
          <a:p>
            <a:endParaRPr lang="en-US" dirty="0" smtClean="0"/>
          </a:p>
          <a:p>
            <a:r>
              <a:rPr lang="en-US" b="1" dirty="0" smtClean="0"/>
              <a:t>Post-Project Phase:</a:t>
            </a:r>
          </a:p>
          <a:p>
            <a:r>
              <a:rPr lang="en-US" dirty="0" smtClean="0"/>
              <a:t>Time-Frame: Short-Term, Medium-Term, Long-Term</a:t>
            </a:r>
          </a:p>
          <a:p>
            <a:r>
              <a:rPr lang="en-US" dirty="0" smtClean="0"/>
              <a:t>Outcome and Impact Dimensions and Intensities: Economic, Financial, Social, Cultural, Political, Technological, Institutional, Legal etc.</a:t>
            </a:r>
          </a:p>
          <a:p>
            <a:r>
              <a:rPr lang="en-US" dirty="0" smtClean="0"/>
              <a:t>Example (Social</a:t>
            </a:r>
            <a:r>
              <a:rPr lang="en-US" baseline="0" dirty="0" smtClean="0"/>
              <a:t> Development): Capacity-Building Project to Train Local Youth in Technical Skills (e.g. Carpentry, Welding, Mechanics)</a:t>
            </a:r>
          </a:p>
          <a:p>
            <a:endParaRPr lang="en-US" baseline="0" dirty="0" smtClean="0"/>
          </a:p>
          <a:p>
            <a:r>
              <a:rPr lang="en-US" b="1" baseline="0" dirty="0" smtClean="0"/>
              <a:t>Note: </a:t>
            </a:r>
            <a:r>
              <a:rPr lang="en-US" b="0" baseline="0" dirty="0" smtClean="0"/>
              <a:t>It should be kept in mind that often </a:t>
            </a:r>
            <a:r>
              <a:rPr lang="en-US" baseline="0" dirty="0" smtClean="0"/>
              <a:t>people get hooked on the notion of the project output as symbolizing the purpose of the project. It is not! The purpose is actually the outcomes and anticipated benefits for economy, society and natural environment which are often not tangible but perceivable.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Project Stakeholder Management –</a:t>
            </a:r>
            <a:r>
              <a:rPr lang="en-US" b="1" i="1" baseline="0" dirty="0" smtClean="0"/>
              <a:t> Practical Value</a:t>
            </a:r>
            <a:endParaRPr lang="en-US" b="1" i="1" dirty="0" smtClean="0"/>
          </a:p>
          <a:p>
            <a:endParaRPr lang="en-US" dirty="0" smtClean="0"/>
          </a:p>
          <a:p>
            <a:r>
              <a:rPr lang="en-US" dirty="0" smtClean="0"/>
              <a:t>As a discipline which has now attained </a:t>
            </a:r>
            <a:r>
              <a:rPr lang="en-US" baseline="0" dirty="0" smtClean="0"/>
              <a:t>a reasonably high level of sophistication</a:t>
            </a:r>
            <a:r>
              <a:rPr lang="en-US" dirty="0" smtClean="0"/>
              <a:t>, project stakeholder management offers a</a:t>
            </a:r>
            <a:r>
              <a:rPr lang="en-US" baseline="0" dirty="0" smtClean="0"/>
              <a:t> robust framework which encompasses guidelines, principles, policies, strategies, plans, processes and tools etc. which within financial, time, informational and other given constraints permits a rigorous individualized analysis and assessment of a project’s identified stakeholder community. This gives it a clear advantage over conventional management (general management, strategic management) where stakeholders are usually “lumped together” in categories such as shareholders, suppliers, employees, customers and clients etc. and analyzed comparatively superficially.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9</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12</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13</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14</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Project Stakeholder Management – The Importance of Relationships</a:t>
            </a:r>
          </a:p>
          <a:p>
            <a:endParaRPr lang="en-US" dirty="0" smtClean="0"/>
          </a:p>
          <a:p>
            <a:r>
              <a:rPr lang="en-US" dirty="0" smtClean="0"/>
              <a:t>Off course, this is possible only when all stakeholders are willing to interact and give and</a:t>
            </a:r>
            <a:r>
              <a:rPr lang="en-US" baseline="0" dirty="0" smtClean="0"/>
              <a:t> take on a fair basis. Additional prerequisites: Flexibility, Understanding, Humility, Courteousness. Symbiotic relationship?</a:t>
            </a:r>
          </a:p>
          <a:p>
            <a:endParaRPr lang="en-US" baseline="0" dirty="0" smtClean="0"/>
          </a:p>
          <a:p>
            <a:r>
              <a:rPr lang="en-US" baseline="0" dirty="0" smtClean="0"/>
              <a:t>Examples of </a:t>
            </a:r>
            <a:r>
              <a:rPr lang="en-US" baseline="0" dirty="0" err="1" smtClean="0"/>
              <a:t>behavioural</a:t>
            </a:r>
            <a:r>
              <a:rPr lang="en-US" baseline="0" dirty="0" smtClean="0"/>
              <a:t> attributes which are inappropriate/non-conducive for building relationships between stakeholders: condescending, discourteous, unfeeling or uncaring, arrogant. </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15</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Project</a:t>
            </a:r>
            <a:r>
              <a:rPr lang="en-US" b="1" i="1" baseline="0" dirty="0" smtClean="0"/>
              <a:t> Stakeholder Management – A Collective Responsibility</a:t>
            </a:r>
            <a:endParaRPr lang="en-US" b="1" i="1" dirty="0" smtClean="0"/>
          </a:p>
          <a:p>
            <a:endParaRPr lang="en-US" dirty="0" smtClean="0"/>
          </a:p>
          <a:p>
            <a:r>
              <a:rPr lang="en-US" dirty="0" smtClean="0"/>
              <a:t>Example: The project team fails to appropriately engage a powerful external adversarial stakeholder which may result in that stakeholder</a:t>
            </a:r>
            <a:r>
              <a:rPr lang="en-US" baseline="0" dirty="0" smtClean="0"/>
              <a:t> pursuing a course of action which is detrimental to the achievement of the project output and/or its outcomes.  </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16</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Project Stakeholder Management – The Importance of Finding Win-Win Solutions</a:t>
            </a:r>
          </a:p>
          <a:p>
            <a:endParaRPr lang="en-US" dirty="0" smtClean="0"/>
          </a:p>
          <a:p>
            <a:r>
              <a:rPr lang="en-US" dirty="0" smtClean="0"/>
              <a:t>Three</a:t>
            </a:r>
            <a:r>
              <a:rPr lang="en-US" baseline="0" dirty="0" smtClean="0"/>
              <a:t> scenarios s</a:t>
            </a:r>
            <a:r>
              <a:rPr lang="en-US" dirty="0" smtClean="0"/>
              <a:t>hown in order of desirability from top to bottom:</a:t>
            </a:r>
            <a:r>
              <a:rPr lang="en-US" baseline="0" dirty="0" smtClean="0"/>
              <a:t> (1) Win/Win is the best case, (2) </a:t>
            </a:r>
            <a:r>
              <a:rPr lang="en-US" dirty="0" smtClean="0"/>
              <a:t>Win/Lose is the usual</a:t>
            </a:r>
            <a:r>
              <a:rPr lang="en-US" baseline="0" dirty="0" smtClean="0"/>
              <a:t> outcome on most projects, and (3) Lose/Lose is the worst case which may happen when project planners and implementers commit serious blunders in dealing with their stakeholders. </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17</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23789C-853F-4DF4-A592-88460FD36839}" type="slidenum">
              <a:rPr lang="de-DE"/>
              <a:pPr/>
              <a:t>18</a:t>
            </a:fld>
            <a:endParaRPr lang="de-DE"/>
          </a:p>
        </p:txBody>
      </p:sp>
      <p:sp>
        <p:nvSpPr>
          <p:cNvPr id="494594" name="Rectangle 2"/>
          <p:cNvSpPr>
            <a:spLocks noGrp="1" noRot="1" noChangeAspect="1" noChangeArrowheads="1" noTextEdit="1"/>
          </p:cNvSpPr>
          <p:nvPr>
            <p:ph type="sldImg"/>
          </p:nvPr>
        </p:nvSpPr>
        <p:spPr>
          <a:ln/>
        </p:spPr>
      </p:sp>
      <p:sp>
        <p:nvSpPr>
          <p:cNvPr id="49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19</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r>
              <a:rPr lang="en-US" dirty="0" smtClean="0"/>
              <a:t>Care must be taken to avoid overspending project resources</a:t>
            </a:r>
            <a:r>
              <a:rPr lang="en-US" baseline="0" dirty="0" smtClean="0"/>
              <a:t> but at the same time to ensure that adequate funds and support are made available, failing which the consequential costs may be very high</a:t>
            </a:r>
            <a:r>
              <a:rPr lang="en-US" b="0" baseline="0" dirty="0" smtClean="0"/>
              <a:t>. </a:t>
            </a:r>
            <a:r>
              <a:rPr lang="de-DE" b="0" dirty="0" smtClean="0">
                <a:solidFill>
                  <a:srgbClr val="FFFF99"/>
                </a:solidFill>
                <a:latin typeface="Calibri" pitchFamily="34" charset="0"/>
              </a:rPr>
              <a:t>Determining the appropriate level of spending can be very difficult and may increase dramatically if issues with stakeholders surface. </a:t>
            </a:r>
            <a:endParaRPr lang="en-US" b="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from an organizational (not a project) perspective. The organization can be an</a:t>
            </a:r>
            <a:r>
              <a:rPr lang="en-US" baseline="0" dirty="0" smtClean="0"/>
              <a:t> entity in the public, private or not-for-profit sector. </a:t>
            </a:r>
          </a:p>
          <a:p>
            <a:endParaRPr lang="en-US" baseline="0" dirty="0" smtClean="0"/>
          </a:p>
          <a:p>
            <a:r>
              <a:rPr lang="en-US" baseline="0" dirty="0" smtClean="0"/>
              <a:t>Cost of operations here does not imply cost on individual projects which, off course, would fall under project-specific direct costs. </a:t>
            </a:r>
            <a:endParaRPr lang="en-US" dirty="0" smtClean="0"/>
          </a:p>
        </p:txBody>
      </p:sp>
      <p:sp>
        <p:nvSpPr>
          <p:cNvPr id="4" name="Slide Number Placeholder 3"/>
          <p:cNvSpPr>
            <a:spLocks noGrp="1"/>
          </p:cNvSpPr>
          <p:nvPr>
            <p:ph type="sldNum" sz="quarter" idx="10"/>
          </p:nvPr>
        </p:nvSpPr>
        <p:spPr/>
        <p:txBody>
          <a:bodyPr/>
          <a:lstStyle/>
          <a:p>
            <a:fld id="{A5A96E06-45EF-4F6E-9DE9-6CDB8788C602}" type="slidenum">
              <a:rPr lang="de-DE" smtClean="0"/>
              <a:pPr/>
              <a:t>20</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i="0" dirty="0" smtClean="0"/>
              <a:t>Slide: </a:t>
            </a:r>
            <a:r>
              <a:rPr lang="en-US" b="1" i="1" dirty="0" smtClean="0"/>
              <a:t>Managing and Engaging Project Stakeholders – The Cost of Stakeholder Management &amp; Engagement</a:t>
            </a:r>
          </a:p>
          <a:p>
            <a:endParaRPr lang="en-US" b="1" i="0" dirty="0" smtClean="0"/>
          </a:p>
          <a:p>
            <a:r>
              <a:rPr lang="en-US" b="1" i="0" dirty="0" smtClean="0"/>
              <a:t>Processes &amp; Deliverables:</a:t>
            </a:r>
            <a:r>
              <a:rPr lang="en-US" dirty="0" smtClean="0"/>
              <a:t> These also include the process of requirements elicitation, integrated change processes, and procurement processes. Deliverables include training courses in non-technical</a:t>
            </a:r>
            <a:r>
              <a:rPr lang="en-US" baseline="0" dirty="0" smtClean="0"/>
              <a:t> and </a:t>
            </a:r>
            <a:r>
              <a:rPr lang="en-US" dirty="0" smtClean="0"/>
              <a:t>social/inter-personal skill-building</a:t>
            </a:r>
            <a:r>
              <a:rPr lang="en-US" baseline="0" dirty="0" smtClean="0"/>
              <a:t> </a:t>
            </a:r>
            <a:r>
              <a:rPr lang="en-US" dirty="0" smtClean="0"/>
              <a:t>for project team members, e.g. communication, negotiation, motivation, conflict and crisis management. Also,</a:t>
            </a:r>
            <a:r>
              <a:rPr lang="en-US" baseline="0" dirty="0" smtClean="0"/>
              <a:t> arranging meetings with the project team, sponsor, clients and end users etc., producing reports/audits for project steering committee and senior management, consultations with state entities entrusted with periodically monitoring and evaluating the project.   </a:t>
            </a:r>
            <a:r>
              <a:rPr lang="en-US" dirty="0" smtClean="0"/>
              <a:t> </a:t>
            </a:r>
          </a:p>
          <a:p>
            <a:r>
              <a:rPr lang="en-US" b="1" dirty="0" smtClean="0"/>
              <a:t>Performance Incentives:</a:t>
            </a:r>
            <a:r>
              <a:rPr lang="en-US" dirty="0" smtClean="0"/>
              <a:t> For e.g., for good effort</a:t>
            </a:r>
            <a:r>
              <a:rPr lang="en-US" baseline="0" dirty="0" smtClean="0"/>
              <a:t> and achievements in connection with managing and engaging stakeholders. </a:t>
            </a:r>
          </a:p>
          <a:p>
            <a:endParaRPr lang="en-US" baseline="0" dirty="0" smtClean="0"/>
          </a:p>
          <a:p>
            <a:r>
              <a:rPr lang="en-US" b="1" baseline="0" dirty="0" smtClean="0"/>
              <a:t>Note:</a:t>
            </a:r>
            <a:r>
              <a:rPr lang="en-US" baseline="0" dirty="0" smtClean="0"/>
              <a:t> The salaries of project employees who are engaged in stakeholder management and engagement responsibilities, but who have not been hired specifically for this purpose, must also be counted as cost. In this case the cost covers only that amount which can be attributed to stakeholder management and engagement activities.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21</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i="0" dirty="0" smtClean="0"/>
              <a:t>Slide: </a:t>
            </a:r>
            <a:r>
              <a:rPr lang="en-US" b="1" i="1" dirty="0" smtClean="0"/>
              <a:t>Managing and Engaging Project Stakeholders – The Cost of Stakeholder Management &amp; Engagement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i="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i="0" dirty="0" smtClean="0"/>
              <a:t>Hiring Staff: </a:t>
            </a:r>
            <a:r>
              <a:rPr lang="en-US" b="0" i="0" dirty="0" smtClean="0"/>
              <a:t>Equal</a:t>
            </a:r>
            <a:r>
              <a:rPr lang="en-US" b="0" i="0" baseline="0" dirty="0" smtClean="0"/>
              <a:t> to the amount of salary paid to them while employed with the project.</a:t>
            </a:r>
            <a:endParaRPr lang="en-US" b="0" i="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i="0" dirty="0" smtClean="0"/>
              <a:t>Training</a:t>
            </a:r>
            <a:r>
              <a:rPr lang="en-US" b="1" i="0" baseline="0" dirty="0" smtClean="0"/>
              <a:t> &amp; Educating</a:t>
            </a:r>
            <a:r>
              <a:rPr lang="en-US" b="0" i="0" baseline="0" dirty="0" smtClean="0"/>
              <a:t>: For example, for short-term general, customized or specific theme-centered stakeholder management and engagement courses, seminars or workshops. </a:t>
            </a:r>
            <a:endParaRPr lang="en-US" b="0" i="0" dirty="0" smtClean="0"/>
          </a:p>
          <a:p>
            <a:r>
              <a:rPr lang="en-US" b="1" dirty="0" smtClean="0"/>
              <a:t>Infrastructure:</a:t>
            </a:r>
            <a:r>
              <a:rPr lang="en-US" dirty="0" smtClean="0"/>
              <a:t> For example, for setting up, operating</a:t>
            </a:r>
            <a:r>
              <a:rPr lang="en-US" baseline="0" dirty="0" smtClean="0"/>
              <a:t> and maintaining a Stakeholder Information and Communication System for the project.</a:t>
            </a:r>
            <a:endParaRPr lang="en-US" dirty="0" smtClean="0"/>
          </a:p>
        </p:txBody>
      </p:sp>
      <p:sp>
        <p:nvSpPr>
          <p:cNvPr id="4" name="Slide Number Placeholder 3"/>
          <p:cNvSpPr>
            <a:spLocks noGrp="1"/>
          </p:cNvSpPr>
          <p:nvPr>
            <p:ph type="sldNum" sz="quarter" idx="10"/>
          </p:nvPr>
        </p:nvSpPr>
        <p:spPr/>
        <p:txBody>
          <a:bodyPr/>
          <a:lstStyle/>
          <a:p>
            <a:fld id="{A5A96E06-45EF-4F6E-9DE9-6CDB8788C602}" type="slidenum">
              <a:rPr lang="de-DE" smtClean="0"/>
              <a:pPr/>
              <a:t>22</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i="0" dirty="0" smtClean="0"/>
              <a:t>Slide: </a:t>
            </a:r>
            <a:r>
              <a:rPr lang="en-US" b="1" i="1" dirty="0" smtClean="0"/>
              <a:t>Managing and Engaging Project Stakeholders – The Cost of Stakeholder Management &amp; Engagement</a:t>
            </a:r>
          </a:p>
          <a:p>
            <a:endParaRPr lang="en-US" dirty="0" smtClean="0"/>
          </a:p>
          <a:p>
            <a:r>
              <a:rPr lang="en-US" b="1" dirty="0" smtClean="0"/>
              <a:t>Customized Incentives: </a:t>
            </a:r>
            <a:r>
              <a:rPr lang="en-US" dirty="0" smtClean="0"/>
              <a:t>For e.g., donations to local community</a:t>
            </a:r>
            <a:r>
              <a:rPr lang="en-US" baseline="0" dirty="0" smtClean="0"/>
              <a:t> clubs and educational establishments.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23</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24</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Project Cancellation:</a:t>
            </a:r>
            <a:r>
              <a:rPr lang="en-US" dirty="0" smtClean="0"/>
              <a:t> The </a:t>
            </a:r>
            <a:r>
              <a:rPr lang="en-US" dirty="0" err="1" smtClean="0"/>
              <a:t>Singur</a:t>
            </a:r>
            <a:r>
              <a:rPr lang="en-US" baseline="0" dirty="0" smtClean="0"/>
              <a:t> Car Factory project in the Indian state of West Bengal is a good case in point. Considerable expense was incurred on the project by the Tata company and a section of the local community which sold land to the company for a project that ultimately had to be prematurely terminated due to powerful resistance.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25</a:t>
            </a:fld>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27</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29</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30</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31</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32</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The Centrality of Stakeholders</a:t>
            </a:r>
            <a:r>
              <a:rPr lang="en-US" b="1" i="1" baseline="0" dirty="0" smtClean="0"/>
              <a:t> on Projects – Stakeholders and Project Risk</a:t>
            </a:r>
            <a:endParaRPr lang="en-US" b="1" i="1" dirty="0" smtClean="0"/>
          </a:p>
          <a:p>
            <a:endParaRPr lang="en-US" dirty="0" smtClean="0"/>
          </a:p>
          <a:p>
            <a:r>
              <a:rPr lang="en-US" dirty="0" smtClean="0"/>
              <a:t>Note that besides constituting </a:t>
            </a:r>
            <a:r>
              <a:rPr lang="en-US" baseline="0" dirty="0" smtClean="0"/>
              <a:t>a source of danger or threat (i.e. negative risks) for projects, </a:t>
            </a:r>
            <a:r>
              <a:rPr lang="en-US" dirty="0" smtClean="0"/>
              <a:t>stakeholders also may present opportunities (i.e. positive risks) which can benefit projects, sometimes immensely,</a:t>
            </a:r>
            <a:r>
              <a:rPr lang="en-US" baseline="0" dirty="0" smtClean="0"/>
              <a:t> </a:t>
            </a:r>
            <a:r>
              <a:rPr lang="en-US" dirty="0" smtClean="0"/>
              <a:t>if appropriately</a:t>
            </a:r>
            <a:r>
              <a:rPr lang="en-US" baseline="0" dirty="0" smtClean="0"/>
              <a:t> managed.</a:t>
            </a: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33</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34</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35</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The Centrality of Stakeholders on Projects – Stakeholders and Project Procurement</a:t>
            </a:r>
          </a:p>
          <a:p>
            <a:endParaRPr lang="en-US" dirty="0" smtClean="0"/>
          </a:p>
          <a:p>
            <a:r>
              <a:rPr lang="en-US" dirty="0" smtClean="0"/>
              <a:t>Construction -based projects are a very good example. </a:t>
            </a:r>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36</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37</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The Centrality of Stakeholders on Projects – Stakeholders and Project</a:t>
            </a:r>
            <a:r>
              <a:rPr lang="en-US" b="1" i="1" baseline="0" dirty="0" smtClean="0"/>
              <a:t> Portfolios</a:t>
            </a:r>
            <a:endParaRPr lang="en-US" b="1" i="1" dirty="0" smtClean="0"/>
          </a:p>
          <a:p>
            <a:endParaRPr lang="en-US" dirty="0" smtClean="0"/>
          </a:p>
          <a:p>
            <a:r>
              <a:rPr lang="en-US" dirty="0" smtClean="0"/>
              <a:t>Portfolios can be for programs and projects</a:t>
            </a:r>
            <a:r>
              <a:rPr lang="en-US" baseline="0" dirty="0" smtClean="0"/>
              <a:t> and they can be broken down into sub-portfolios and broken down further.</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38</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hyperlink" Target="http://shop.history.com/detail.php?p=70058&amp;v=history_subject_ancient-civilization_engineering-an-empire" TargetMode="External"/><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7.gif"/><Relationship Id="rId4" Type="http://schemas.openxmlformats.org/officeDocument/2006/relationships/diagramLayout" Target="../diagrams/layout1.xml"/><Relationship Id="rId9"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image" Target="../media/image29.gif"/><Relationship Id="rId7" Type="http://schemas.openxmlformats.org/officeDocument/2006/relationships/image" Target="../media/image33.png"/><Relationship Id="rId2" Type="http://schemas.openxmlformats.org/officeDocument/2006/relationships/image" Target="../media/image28.gif"/><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gif"/><Relationship Id="rId10" Type="http://schemas.openxmlformats.org/officeDocument/2006/relationships/image" Target="../media/image36.gif"/><Relationship Id="rId4" Type="http://schemas.openxmlformats.org/officeDocument/2006/relationships/image" Target="../media/image30.gif"/><Relationship Id="rId9" Type="http://schemas.openxmlformats.org/officeDocument/2006/relationships/image" Target="../media/image35.gif"/></Relationships>
</file>

<file path=ppt/slides/_rels/slide2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2.gif"/><Relationship Id="rId4" Type="http://schemas.openxmlformats.org/officeDocument/2006/relationships/image" Target="../media/image4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569660"/>
          </a:xfrm>
          <a:prstGeom prst="rect">
            <a:avLst/>
          </a:prstGeom>
          <a:noFill/>
        </p:spPr>
        <p:txBody>
          <a:bodyPr wrap="square" rtlCol="0">
            <a:spAutoFit/>
          </a:bodyPr>
          <a:lstStyle/>
          <a:p>
            <a:pPr algn="ctr"/>
            <a:r>
              <a:rPr lang="en-US" sz="2400" b="1" dirty="0" smtClean="0">
                <a:solidFill>
                  <a:srgbClr val="FFC000"/>
                </a:solidFill>
                <a:latin typeface="Calibri" pitchFamily="34" charset="0"/>
              </a:rPr>
              <a:t>COMSATS VIRTUAL UNIVERSITY </a:t>
            </a: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3: INTRODUCTION TO PROJECT STAKEHOLDER MANAGEMENT AND ENGAGEMENT</a:t>
            </a:r>
            <a:endParaRPr lang="en-US" sz="2400" b="1" dirty="0">
              <a:solidFill>
                <a:srgbClr val="FFC000"/>
              </a:solidFill>
              <a:latin typeface="Calibri" pitchFamily="34" charset="0"/>
            </a:endParaRPr>
          </a:p>
        </p:txBody>
      </p:sp>
      <p:sp>
        <p:nvSpPr>
          <p:cNvPr id="5" name="Rectangle 4"/>
          <p:cNvSpPr/>
          <p:nvPr/>
        </p:nvSpPr>
        <p:spPr>
          <a:xfrm>
            <a:off x="455612" y="482868"/>
            <a:ext cx="8234363" cy="1384995"/>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 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1932754"/>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707297" y="3419062"/>
            <a:ext cx="4065104" cy="2733261"/>
          </a:xfrm>
          <a:prstGeom prst="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r>
              <a:rPr lang="de-DE" dirty="0" smtClean="0"/>
              <a:t/>
            </a:r>
            <a:br>
              <a:rPr lang="de-DE" dirty="0" smtClean="0"/>
            </a:br>
            <a:r>
              <a:rPr lang="de-DE" sz="2000" dirty="0" smtClean="0"/>
              <a:t>(Dimensions of Complexity)</a:t>
            </a:r>
            <a:endParaRPr lang="en-US" dirty="0"/>
          </a:p>
        </p:txBody>
      </p:sp>
      <p:sp>
        <p:nvSpPr>
          <p:cNvPr id="3" name="Rounded Rectangle 2"/>
          <p:cNvSpPr/>
          <p:nvPr/>
        </p:nvSpPr>
        <p:spPr>
          <a:xfrm>
            <a:off x="3864726" y="5506280"/>
            <a:ext cx="3728761" cy="487018"/>
          </a:xfrm>
          <a:prstGeom prst="roundRect">
            <a:avLst/>
          </a:prstGeom>
          <a:solidFill>
            <a:srgbClr val="1963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Intra-Departmental</a:t>
            </a:r>
            <a:endParaRPr lang="en-US" sz="2400" b="1" dirty="0">
              <a:latin typeface="Calibri" pitchFamily="34" charset="0"/>
            </a:endParaRPr>
          </a:p>
        </p:txBody>
      </p:sp>
      <p:sp>
        <p:nvSpPr>
          <p:cNvPr id="4" name="Rounded Rectangle 3"/>
          <p:cNvSpPr/>
          <p:nvPr/>
        </p:nvSpPr>
        <p:spPr>
          <a:xfrm>
            <a:off x="3874665" y="4866863"/>
            <a:ext cx="3728761" cy="487018"/>
          </a:xfrm>
          <a:prstGeom prst="roundRect">
            <a:avLst/>
          </a:prstGeom>
          <a:solidFill>
            <a:srgbClr val="1963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Department-Wide</a:t>
            </a:r>
          </a:p>
        </p:txBody>
      </p:sp>
      <p:sp>
        <p:nvSpPr>
          <p:cNvPr id="5" name="Rounded Rectangle 4"/>
          <p:cNvSpPr/>
          <p:nvPr/>
        </p:nvSpPr>
        <p:spPr>
          <a:xfrm>
            <a:off x="3874665" y="4227446"/>
            <a:ext cx="3728761" cy="487018"/>
          </a:xfrm>
          <a:prstGeom prst="roundRect">
            <a:avLst/>
          </a:prstGeom>
          <a:solidFill>
            <a:srgbClr val="1963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Inter-Departmental</a:t>
            </a:r>
          </a:p>
        </p:txBody>
      </p:sp>
      <p:sp>
        <p:nvSpPr>
          <p:cNvPr id="6" name="Rounded Rectangle 5"/>
          <p:cNvSpPr/>
          <p:nvPr/>
        </p:nvSpPr>
        <p:spPr>
          <a:xfrm>
            <a:off x="3874665" y="3588029"/>
            <a:ext cx="3728761" cy="487018"/>
          </a:xfrm>
          <a:prstGeom prst="roundRect">
            <a:avLst/>
          </a:prstGeom>
          <a:solidFill>
            <a:srgbClr val="1963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Organization-Wide</a:t>
            </a:r>
          </a:p>
        </p:txBody>
      </p:sp>
      <p:sp>
        <p:nvSpPr>
          <p:cNvPr id="7" name="Rounded Rectangle 6"/>
          <p:cNvSpPr/>
          <p:nvPr/>
        </p:nvSpPr>
        <p:spPr>
          <a:xfrm>
            <a:off x="3677479" y="2281825"/>
            <a:ext cx="4084983" cy="844826"/>
          </a:xfrm>
          <a:prstGeom prst="roundRect">
            <a:avLst/>
          </a:prstGeom>
          <a:solidFill>
            <a:schemeClr val="accent1">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Inter-Organizational</a:t>
            </a:r>
          </a:p>
          <a:p>
            <a:pPr algn="ctr"/>
            <a:r>
              <a:rPr lang="en-US" sz="1600" b="1" dirty="0" smtClean="0">
                <a:latin typeface="Calibri" pitchFamily="34" charset="0"/>
              </a:rPr>
              <a:t>(Simple Int./Ext. Stakeholder Community)</a:t>
            </a:r>
            <a:endParaRPr lang="en-US" sz="2400" b="1" dirty="0" smtClean="0">
              <a:latin typeface="Calibri" pitchFamily="34" charset="0"/>
            </a:endParaRPr>
          </a:p>
        </p:txBody>
      </p:sp>
      <p:sp>
        <p:nvSpPr>
          <p:cNvPr id="8" name="Rounded Rectangle 7"/>
          <p:cNvSpPr/>
          <p:nvPr/>
        </p:nvSpPr>
        <p:spPr>
          <a:xfrm>
            <a:off x="3677479" y="1144588"/>
            <a:ext cx="4084983" cy="844826"/>
          </a:xfrm>
          <a:prstGeom prst="roundRect">
            <a:avLst/>
          </a:prstGeom>
          <a:solidFill>
            <a:srgbClr val="550B2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Inter-Organizational</a:t>
            </a:r>
          </a:p>
          <a:p>
            <a:pPr algn="ctr"/>
            <a:r>
              <a:rPr lang="en-US" sz="1600" b="1" dirty="0" smtClean="0">
                <a:latin typeface="Calibri" pitchFamily="34" charset="0"/>
              </a:rPr>
              <a:t>(Complex Int./Ext. Stakeholder Community)</a:t>
            </a:r>
            <a:endParaRPr lang="en-US" sz="2400" b="1" dirty="0">
              <a:latin typeface="Calibri" pitchFamily="34" charset="0"/>
            </a:endParaRPr>
          </a:p>
        </p:txBody>
      </p:sp>
      <p:sp>
        <p:nvSpPr>
          <p:cNvPr id="9" name="Oval 8"/>
          <p:cNvSpPr/>
          <p:nvPr/>
        </p:nvSpPr>
        <p:spPr>
          <a:xfrm>
            <a:off x="237745" y="2136914"/>
            <a:ext cx="2723322" cy="2723322"/>
          </a:xfrm>
          <a:prstGeom prst="ellipse">
            <a:avLst/>
          </a:prstGeom>
          <a:solidFill>
            <a:srgbClr val="383648"/>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latin typeface="Calibri" pitchFamily="34" charset="0"/>
              </a:rPr>
              <a:t>Project Stakeholder Management &amp; Engagement</a:t>
            </a:r>
            <a:endParaRPr lang="en-US" sz="2200" b="1" dirty="0">
              <a:latin typeface="Calibri" pitchFamily="34" charset="0"/>
            </a:endParaRPr>
          </a:p>
        </p:txBody>
      </p:sp>
      <p:sp>
        <p:nvSpPr>
          <p:cNvPr id="10" name="Up Arrow 9"/>
          <p:cNvSpPr/>
          <p:nvPr/>
        </p:nvSpPr>
        <p:spPr>
          <a:xfrm>
            <a:off x="7891669" y="1144588"/>
            <a:ext cx="1123121" cy="5027612"/>
          </a:xfrm>
          <a:prstGeom prst="upArrow">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b="1" dirty="0" smtClean="0">
                <a:solidFill>
                  <a:srgbClr val="FFFF00"/>
                </a:solidFill>
                <a:latin typeface="Calibri" pitchFamily="34" charset="0"/>
              </a:rPr>
              <a:t>Management &amp; Engagement Complexity</a:t>
            </a:r>
            <a:endParaRPr lang="en-US" sz="2000" b="1" dirty="0">
              <a:solidFill>
                <a:srgbClr val="FFFF00"/>
              </a:solidFill>
              <a:latin typeface="Calibri" pitchFamily="34" charset="0"/>
            </a:endParaRPr>
          </a:p>
        </p:txBody>
      </p:sp>
      <p:grpSp>
        <p:nvGrpSpPr>
          <p:cNvPr id="21" name="Group 20"/>
          <p:cNvGrpSpPr/>
          <p:nvPr/>
        </p:nvGrpSpPr>
        <p:grpSpPr>
          <a:xfrm>
            <a:off x="3487677" y="2082467"/>
            <a:ext cx="399861" cy="407978"/>
            <a:chOff x="3722820" y="2501607"/>
            <a:chExt cx="399861" cy="407978"/>
          </a:xfrm>
        </p:grpSpPr>
        <p:sp>
          <p:nvSpPr>
            <p:cNvPr id="17" name="Oval 16"/>
            <p:cNvSpPr/>
            <p:nvPr/>
          </p:nvSpPr>
          <p:spPr>
            <a:xfrm>
              <a:off x="3722820" y="2501607"/>
              <a:ext cx="399861" cy="399861"/>
            </a:xfrm>
            <a:prstGeom prst="ellipse">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p:cNvSpPr txBox="1"/>
            <p:nvPr/>
          </p:nvSpPr>
          <p:spPr>
            <a:xfrm>
              <a:off x="3748023" y="2509475"/>
              <a:ext cx="370242" cy="400110"/>
            </a:xfrm>
            <a:prstGeom prst="rect">
              <a:avLst/>
            </a:prstGeom>
            <a:noFill/>
          </p:spPr>
          <p:txBody>
            <a:bodyPr wrap="square" rtlCol="0">
              <a:spAutoFit/>
            </a:bodyPr>
            <a:lstStyle/>
            <a:p>
              <a:pPr algn="ctr"/>
              <a:r>
                <a:rPr lang="en-US" sz="2000" b="1" dirty="0" smtClean="0">
                  <a:solidFill>
                    <a:srgbClr val="FFFF00"/>
                  </a:solidFill>
                  <a:latin typeface="Calibri" pitchFamily="34" charset="0"/>
                </a:rPr>
                <a:t>B</a:t>
              </a:r>
              <a:endParaRPr lang="en-US" sz="2000" b="1" dirty="0">
                <a:solidFill>
                  <a:srgbClr val="FFFF00"/>
                </a:solidFill>
                <a:latin typeface="Calibri" pitchFamily="34" charset="0"/>
              </a:endParaRPr>
            </a:p>
          </p:txBody>
        </p:sp>
      </p:grpSp>
      <p:grpSp>
        <p:nvGrpSpPr>
          <p:cNvPr id="22" name="Group 21"/>
          <p:cNvGrpSpPr/>
          <p:nvPr/>
        </p:nvGrpSpPr>
        <p:grpSpPr>
          <a:xfrm>
            <a:off x="3486587" y="940597"/>
            <a:ext cx="399861" cy="407978"/>
            <a:chOff x="3722820" y="2501607"/>
            <a:chExt cx="399861" cy="407978"/>
          </a:xfrm>
        </p:grpSpPr>
        <p:sp>
          <p:nvSpPr>
            <p:cNvPr id="23" name="Oval 22"/>
            <p:cNvSpPr/>
            <p:nvPr/>
          </p:nvSpPr>
          <p:spPr>
            <a:xfrm>
              <a:off x="3722820" y="2501607"/>
              <a:ext cx="399861" cy="399861"/>
            </a:xfrm>
            <a:prstGeom prst="ellipse">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TextBox 23"/>
            <p:cNvSpPr txBox="1"/>
            <p:nvPr/>
          </p:nvSpPr>
          <p:spPr>
            <a:xfrm>
              <a:off x="3748023" y="2509475"/>
              <a:ext cx="370242" cy="400110"/>
            </a:xfrm>
            <a:prstGeom prst="rect">
              <a:avLst/>
            </a:prstGeom>
            <a:noFill/>
          </p:spPr>
          <p:txBody>
            <a:bodyPr wrap="square" rtlCol="0">
              <a:spAutoFit/>
            </a:bodyPr>
            <a:lstStyle/>
            <a:p>
              <a:pPr algn="ctr"/>
              <a:r>
                <a:rPr lang="en-US" sz="2000" b="1" dirty="0" smtClean="0">
                  <a:solidFill>
                    <a:srgbClr val="FFFF00"/>
                  </a:solidFill>
                  <a:latin typeface="Calibri" pitchFamily="34" charset="0"/>
                </a:rPr>
                <a:t>C</a:t>
              </a:r>
              <a:endParaRPr lang="en-US" sz="2000" b="1" dirty="0">
                <a:solidFill>
                  <a:srgbClr val="FFFF00"/>
                </a:solidFill>
                <a:latin typeface="Calibri" pitchFamily="34" charset="0"/>
              </a:endParaRPr>
            </a:p>
          </p:txBody>
        </p:sp>
      </p:grpSp>
      <p:grpSp>
        <p:nvGrpSpPr>
          <p:cNvPr id="28" name="Group 27"/>
          <p:cNvGrpSpPr/>
          <p:nvPr/>
        </p:nvGrpSpPr>
        <p:grpSpPr>
          <a:xfrm>
            <a:off x="3519478" y="3219469"/>
            <a:ext cx="399861" cy="407978"/>
            <a:chOff x="3722820" y="2501607"/>
            <a:chExt cx="399861" cy="407978"/>
          </a:xfrm>
        </p:grpSpPr>
        <p:sp>
          <p:nvSpPr>
            <p:cNvPr id="29" name="Oval 28"/>
            <p:cNvSpPr/>
            <p:nvPr/>
          </p:nvSpPr>
          <p:spPr>
            <a:xfrm>
              <a:off x="3722820" y="2501607"/>
              <a:ext cx="399861" cy="399861"/>
            </a:xfrm>
            <a:prstGeom prst="ellipse">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0" name="TextBox 29"/>
            <p:cNvSpPr txBox="1"/>
            <p:nvPr/>
          </p:nvSpPr>
          <p:spPr>
            <a:xfrm>
              <a:off x="3748023" y="2509475"/>
              <a:ext cx="370242" cy="400110"/>
            </a:xfrm>
            <a:prstGeom prst="rect">
              <a:avLst/>
            </a:prstGeom>
            <a:noFill/>
          </p:spPr>
          <p:txBody>
            <a:bodyPr wrap="square" rtlCol="0">
              <a:spAutoFit/>
            </a:bodyPr>
            <a:lstStyle/>
            <a:p>
              <a:pPr algn="ctr"/>
              <a:r>
                <a:rPr lang="en-US" sz="2000" b="1" dirty="0" smtClean="0">
                  <a:solidFill>
                    <a:srgbClr val="FFFF00"/>
                  </a:solidFill>
                  <a:latin typeface="Calibri" pitchFamily="34" charset="0"/>
                </a:rPr>
                <a:t>A</a:t>
              </a:r>
              <a:endParaRPr lang="en-US" sz="2000" b="1" dirty="0">
                <a:solidFill>
                  <a:srgbClr val="FFFF00"/>
                </a:solidFill>
                <a:latin typeface="Calibri" pitchFamily="34" charset="0"/>
              </a:endParaRPr>
            </a:p>
          </p:txBody>
        </p:sp>
      </p:grpSp>
      <p:cxnSp>
        <p:nvCxnSpPr>
          <p:cNvPr id="32" name="Shape 31"/>
          <p:cNvCxnSpPr>
            <a:stCxn id="9" idx="4"/>
            <a:endCxn id="11" idx="1"/>
          </p:cNvCxnSpPr>
          <p:nvPr/>
        </p:nvCxnSpPr>
        <p:spPr>
          <a:xfrm rot="5400000" flipH="1" flipV="1">
            <a:off x="2616079" y="3769019"/>
            <a:ext cx="74543" cy="2107891"/>
          </a:xfrm>
          <a:prstGeom prst="bentConnector4">
            <a:avLst>
              <a:gd name="adj1" fmla="val -1350999"/>
              <a:gd name="adj2" fmla="val 82299"/>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9" idx="6"/>
            <a:endCxn id="7" idx="1"/>
          </p:cNvCxnSpPr>
          <p:nvPr/>
        </p:nvCxnSpPr>
        <p:spPr>
          <a:xfrm flipV="1">
            <a:off x="2961067" y="2704238"/>
            <a:ext cx="716412" cy="794337"/>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6" name="Shape 35"/>
          <p:cNvCxnSpPr>
            <a:stCxn id="9" idx="0"/>
            <a:endCxn id="8" idx="1"/>
          </p:cNvCxnSpPr>
          <p:nvPr/>
        </p:nvCxnSpPr>
        <p:spPr>
          <a:xfrm rot="5400000" flipH="1" flipV="1">
            <a:off x="2353486" y="812922"/>
            <a:ext cx="569913" cy="2078073"/>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(Context A: Low Level of Stakeholder Complexity)</a:t>
            </a:r>
            <a:endParaRPr lang="en-US" dirty="0"/>
          </a:p>
        </p:txBody>
      </p:sp>
      <p:sp>
        <p:nvSpPr>
          <p:cNvPr id="3" name="Text Box 9"/>
          <p:cNvSpPr txBox="1">
            <a:spLocks noChangeArrowheads="1"/>
          </p:cNvSpPr>
          <p:nvPr/>
        </p:nvSpPr>
        <p:spPr bwMode="auto">
          <a:xfrm>
            <a:off x="3189188" y="1142757"/>
            <a:ext cx="5779714" cy="5157822"/>
          </a:xfrm>
          <a:prstGeom prst="rect">
            <a:avLst/>
          </a:prstGeom>
          <a:noFill/>
          <a:ln w="9525" algn="ctr">
            <a:noFill/>
            <a:miter lim="800000"/>
            <a:headEnd/>
            <a:tailEnd/>
          </a:ln>
          <a:effectLst/>
        </p:spPr>
        <p:txBody>
          <a:bodyPr wrap="square">
            <a:spAutoFit/>
          </a:bodyPr>
          <a:lstStyle/>
          <a:p>
            <a:pPr>
              <a:lnSpc>
                <a:spcPts val="2900"/>
              </a:lnSpc>
              <a:spcAft>
                <a:spcPts val="1800"/>
              </a:spcAft>
              <a:tabLst>
                <a:tab pos="4511675" algn="l"/>
              </a:tabLst>
            </a:pPr>
            <a:r>
              <a:rPr lang="de-DE" sz="2800" b="1" dirty="0" smtClean="0">
                <a:solidFill>
                  <a:schemeClr val="bg1"/>
                </a:solidFill>
                <a:latin typeface="Calibri" pitchFamily="34" charset="0"/>
              </a:rPr>
              <a:t>Project stakeholder management and engagement in its simplest form usually (but not always!) occurs on projects which are conducted inter-nally by an organization in one or more of its functional departments. </a:t>
            </a:r>
          </a:p>
          <a:p>
            <a:pPr>
              <a:lnSpc>
                <a:spcPts val="2900"/>
              </a:lnSpc>
              <a:spcAft>
                <a:spcPts val="1800"/>
              </a:spcAft>
              <a:tabLst>
                <a:tab pos="4511675" algn="l"/>
              </a:tabLst>
            </a:pPr>
            <a:r>
              <a:rPr lang="de-DE" sz="2800" b="1" dirty="0" smtClean="0">
                <a:solidFill>
                  <a:schemeClr val="bg1"/>
                </a:solidFill>
                <a:latin typeface="Calibri" pitchFamily="34" charset="0"/>
              </a:rPr>
              <a:t>The focus here of management and engagement is to assign and coordi-nate project work among the stake-holders, overcome their resistance to change and motivate them to put in their best efforts to make the project a success.</a:t>
            </a:r>
          </a:p>
        </p:txBody>
      </p:sp>
      <p:sp>
        <p:nvSpPr>
          <p:cNvPr id="5" name="Rounded Rectangle 4"/>
          <p:cNvSpPr/>
          <p:nvPr/>
        </p:nvSpPr>
        <p:spPr>
          <a:xfrm>
            <a:off x="148394" y="5299787"/>
            <a:ext cx="2930015" cy="796551"/>
          </a:xfrm>
          <a:prstGeom prst="roundRect">
            <a:avLst/>
          </a:prstGeom>
          <a:solidFill>
            <a:srgbClr val="196365"/>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99"/>
                </a:solidFill>
                <a:latin typeface="Calibri" pitchFamily="34" charset="0"/>
              </a:rPr>
              <a:t>Heavy Management</a:t>
            </a:r>
          </a:p>
          <a:p>
            <a:pPr algn="ctr"/>
            <a:r>
              <a:rPr lang="en-US" sz="2000" b="1" dirty="0" smtClean="0">
                <a:solidFill>
                  <a:srgbClr val="FFFF99"/>
                </a:solidFill>
                <a:latin typeface="Calibri" pitchFamily="34" charset="0"/>
              </a:rPr>
              <a:t>Moderate Engagement</a:t>
            </a:r>
          </a:p>
        </p:txBody>
      </p:sp>
      <p:pic>
        <p:nvPicPr>
          <p:cNvPr id="6" name="Picture 5" descr="Office Team Work.jpg"/>
          <p:cNvPicPr>
            <a:picLocks noChangeAspect="1"/>
          </p:cNvPicPr>
          <p:nvPr/>
        </p:nvPicPr>
        <p:blipFill>
          <a:blip r:embed="rId3" cstate="print"/>
          <a:stretch>
            <a:fillRect/>
          </a:stretch>
        </p:blipFill>
        <p:spPr>
          <a:xfrm>
            <a:off x="154450" y="1306287"/>
            <a:ext cx="2917903" cy="1973424"/>
          </a:xfrm>
          <a:prstGeom prst="rect">
            <a:avLst/>
          </a:prstGeom>
          <a:ln w="19050">
            <a:solidFill>
              <a:schemeClr val="bg1"/>
            </a:solidFill>
          </a:ln>
        </p:spPr>
      </p:pic>
      <p:pic>
        <p:nvPicPr>
          <p:cNvPr id="7" name="Picture 6" descr="Office Leasing. The Process.jpg"/>
          <p:cNvPicPr>
            <a:picLocks noChangeAspect="1"/>
          </p:cNvPicPr>
          <p:nvPr/>
        </p:nvPicPr>
        <p:blipFill>
          <a:blip r:embed="rId4" cstate="print"/>
          <a:stretch>
            <a:fillRect/>
          </a:stretch>
        </p:blipFill>
        <p:spPr>
          <a:xfrm>
            <a:off x="376667" y="3415432"/>
            <a:ext cx="2473469" cy="1748633"/>
          </a:xfrm>
          <a:prstGeom prst="rect">
            <a:avLst/>
          </a:prstGeom>
          <a:ln w="19050">
            <a:solidFill>
              <a:schemeClr val="bg1"/>
            </a:solidFill>
          </a:ln>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(Context B: High Level of Stakeholder Complexity)</a:t>
            </a:r>
            <a:endParaRPr lang="en-US" dirty="0"/>
          </a:p>
        </p:txBody>
      </p:sp>
      <p:sp>
        <p:nvSpPr>
          <p:cNvPr id="3" name="Text Box 9"/>
          <p:cNvSpPr txBox="1">
            <a:spLocks noChangeArrowheads="1"/>
          </p:cNvSpPr>
          <p:nvPr/>
        </p:nvSpPr>
        <p:spPr bwMode="auto">
          <a:xfrm>
            <a:off x="3189186" y="1142757"/>
            <a:ext cx="5835071" cy="5157822"/>
          </a:xfrm>
          <a:prstGeom prst="rect">
            <a:avLst/>
          </a:prstGeom>
          <a:noFill/>
          <a:ln w="9525" algn="ctr">
            <a:noFill/>
            <a:miter lim="800000"/>
            <a:headEnd/>
            <a:tailEnd/>
          </a:ln>
          <a:effectLst/>
        </p:spPr>
        <p:txBody>
          <a:bodyPr wrap="square">
            <a:spAutoFit/>
          </a:bodyPr>
          <a:lstStyle/>
          <a:p>
            <a:pPr>
              <a:lnSpc>
                <a:spcPts val="2900"/>
              </a:lnSpc>
              <a:spcAft>
                <a:spcPts val="1800"/>
              </a:spcAft>
              <a:tabLst>
                <a:tab pos="4511675" algn="l"/>
              </a:tabLst>
            </a:pPr>
            <a:r>
              <a:rPr lang="de-DE" sz="2800" b="1" dirty="0" smtClean="0">
                <a:solidFill>
                  <a:schemeClr val="bg1"/>
                </a:solidFill>
                <a:latin typeface="Calibri" pitchFamily="34" charset="0"/>
              </a:rPr>
              <a:t>More complex project stakeholder management and engagement nor-mally is found on projects undertaken in a collaborative environment by multiple contracting entities, for e.g. in partial ICT outsourcing projects. </a:t>
            </a:r>
          </a:p>
          <a:p>
            <a:pPr>
              <a:lnSpc>
                <a:spcPts val="2900"/>
              </a:lnSpc>
              <a:spcAft>
                <a:spcPts val="1800"/>
              </a:spcAft>
              <a:tabLst>
                <a:tab pos="4511675" algn="l"/>
              </a:tabLst>
            </a:pPr>
            <a:r>
              <a:rPr lang="de-DE" sz="2800" b="1" dirty="0" smtClean="0">
                <a:solidFill>
                  <a:schemeClr val="bg1"/>
                </a:solidFill>
                <a:latin typeface="Calibri" pitchFamily="34" charset="0"/>
              </a:rPr>
              <a:t>Here stakeholder management and engagement is both intra- as well as inter-organizational. More importance is accorded to monitoring, communication, negotiation and trust and relationship-building between stakeholders.</a:t>
            </a:r>
          </a:p>
        </p:txBody>
      </p:sp>
      <p:sp>
        <p:nvSpPr>
          <p:cNvPr id="6" name="Rounded Rectangle 5"/>
          <p:cNvSpPr/>
          <p:nvPr/>
        </p:nvSpPr>
        <p:spPr>
          <a:xfrm>
            <a:off x="149086" y="5299787"/>
            <a:ext cx="2930015" cy="796551"/>
          </a:xfrm>
          <a:prstGeom prst="roundRect">
            <a:avLst/>
          </a:prstGeom>
          <a:solidFill>
            <a:srgbClr val="163436"/>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99"/>
                </a:solidFill>
                <a:latin typeface="Calibri" pitchFamily="34" charset="0"/>
              </a:rPr>
              <a:t>Heavy Management</a:t>
            </a:r>
          </a:p>
          <a:p>
            <a:pPr algn="ctr"/>
            <a:r>
              <a:rPr lang="en-US" sz="2000" b="1" dirty="0" smtClean="0">
                <a:solidFill>
                  <a:srgbClr val="FFFF99"/>
                </a:solidFill>
                <a:latin typeface="Calibri" pitchFamily="34" charset="0"/>
              </a:rPr>
              <a:t>Moderate Engagement</a:t>
            </a:r>
          </a:p>
        </p:txBody>
      </p:sp>
      <p:pic>
        <p:nvPicPr>
          <p:cNvPr id="7" name="Picture 6" descr="Software Development Center St. Petersburg.jpg"/>
          <p:cNvPicPr>
            <a:picLocks noChangeAspect="1"/>
          </p:cNvPicPr>
          <p:nvPr/>
        </p:nvPicPr>
        <p:blipFill>
          <a:blip r:embed="rId3" cstate="print"/>
          <a:stretch>
            <a:fillRect/>
          </a:stretch>
        </p:blipFill>
        <p:spPr>
          <a:xfrm>
            <a:off x="186579" y="1296954"/>
            <a:ext cx="2855028" cy="1908110"/>
          </a:xfrm>
          <a:prstGeom prst="rect">
            <a:avLst/>
          </a:prstGeom>
          <a:ln w="19050">
            <a:solidFill>
              <a:schemeClr val="bg1"/>
            </a:solidFill>
          </a:ln>
        </p:spPr>
      </p:pic>
      <p:pic>
        <p:nvPicPr>
          <p:cNvPr id="8" name="Picture 7" descr="Software Development Center St. Petersburg 1.jpg"/>
          <p:cNvPicPr>
            <a:picLocks noChangeAspect="1"/>
          </p:cNvPicPr>
          <p:nvPr/>
        </p:nvPicPr>
        <p:blipFill>
          <a:blip r:embed="rId4" cstate="print"/>
          <a:stretch>
            <a:fillRect/>
          </a:stretch>
        </p:blipFill>
        <p:spPr>
          <a:xfrm>
            <a:off x="184549" y="3297014"/>
            <a:ext cx="2859088" cy="1910824"/>
          </a:xfrm>
          <a:prstGeom prst="rect">
            <a:avLst/>
          </a:prstGeom>
          <a:ln w="19050">
            <a:solidFill>
              <a:schemeClr val="bg1"/>
            </a:solidFill>
          </a:ln>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(Context C: Highest Level of Stakeholder Complexity)</a:t>
            </a:r>
            <a:endParaRPr lang="en-US" dirty="0"/>
          </a:p>
        </p:txBody>
      </p:sp>
      <p:sp>
        <p:nvSpPr>
          <p:cNvPr id="3" name="Text Box 9"/>
          <p:cNvSpPr txBox="1">
            <a:spLocks noChangeArrowheads="1"/>
          </p:cNvSpPr>
          <p:nvPr/>
        </p:nvSpPr>
        <p:spPr bwMode="auto">
          <a:xfrm>
            <a:off x="3189186" y="1142757"/>
            <a:ext cx="5877229" cy="5157822"/>
          </a:xfrm>
          <a:prstGeom prst="rect">
            <a:avLst/>
          </a:prstGeom>
          <a:noFill/>
          <a:ln w="9525" algn="ctr">
            <a:noFill/>
            <a:miter lim="800000"/>
            <a:headEnd/>
            <a:tailEnd/>
          </a:ln>
          <a:effectLst/>
        </p:spPr>
        <p:txBody>
          <a:bodyPr wrap="square">
            <a:spAutoFit/>
          </a:bodyPr>
          <a:lstStyle/>
          <a:p>
            <a:pPr>
              <a:lnSpc>
                <a:spcPts val="2900"/>
              </a:lnSpc>
              <a:spcAft>
                <a:spcPts val="1800"/>
              </a:spcAft>
              <a:tabLst>
                <a:tab pos="4511675" algn="l"/>
              </a:tabLst>
            </a:pPr>
            <a:r>
              <a:rPr lang="de-DE" sz="2800" b="1" dirty="0" smtClean="0">
                <a:solidFill>
                  <a:schemeClr val="bg1"/>
                </a:solidFill>
                <a:latin typeface="Calibri" pitchFamily="34" charset="0"/>
              </a:rPr>
              <a:t>The most complex project stakeholder management/engagement occurs on large-scale projects as in construction and civil engineering, also major events and development initiatives. </a:t>
            </a:r>
          </a:p>
          <a:p>
            <a:pPr>
              <a:lnSpc>
                <a:spcPts val="2900"/>
              </a:lnSpc>
              <a:spcAft>
                <a:spcPts val="1800"/>
              </a:spcAft>
              <a:tabLst>
                <a:tab pos="4511675" algn="l"/>
              </a:tabLst>
            </a:pPr>
            <a:r>
              <a:rPr lang="de-DE" sz="2800" b="1" dirty="0" smtClean="0">
                <a:solidFill>
                  <a:schemeClr val="bg1"/>
                </a:solidFill>
                <a:latin typeface="Calibri" pitchFamily="34" charset="0"/>
              </a:rPr>
              <a:t>Here stakeholder management/enga-gement not only has the complexity level of context B, but also must con-tend with engaging (many) external (non-contracting) stakeholders which may support or (often), oppose the project. Key Requirements are Caution, Consideration and Creativity.</a:t>
            </a:r>
          </a:p>
        </p:txBody>
      </p:sp>
      <p:sp>
        <p:nvSpPr>
          <p:cNvPr id="6" name="Rounded Rectangle 5"/>
          <p:cNvSpPr/>
          <p:nvPr/>
        </p:nvSpPr>
        <p:spPr>
          <a:xfrm>
            <a:off x="150545" y="5299787"/>
            <a:ext cx="2930015" cy="796551"/>
          </a:xfrm>
          <a:prstGeom prst="roundRect">
            <a:avLst/>
          </a:prstGeom>
          <a:solidFill>
            <a:srgbClr val="550B27"/>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99"/>
                </a:solidFill>
                <a:latin typeface="Calibri" pitchFamily="34" charset="0"/>
              </a:rPr>
              <a:t>Heavy Management</a:t>
            </a:r>
          </a:p>
          <a:p>
            <a:pPr algn="ctr"/>
            <a:r>
              <a:rPr lang="en-US" sz="2000" b="1" dirty="0" smtClean="0">
                <a:solidFill>
                  <a:srgbClr val="FFFF99"/>
                </a:solidFill>
                <a:latin typeface="Calibri" pitchFamily="34" charset="0"/>
              </a:rPr>
              <a:t>Heavy Engagement</a:t>
            </a:r>
          </a:p>
        </p:txBody>
      </p:sp>
      <p:pic>
        <p:nvPicPr>
          <p:cNvPr id="7" name="Picture 6" descr="Shasta Dam.jpg"/>
          <p:cNvPicPr>
            <a:picLocks noChangeAspect="1"/>
          </p:cNvPicPr>
          <p:nvPr/>
        </p:nvPicPr>
        <p:blipFill>
          <a:blip r:embed="rId3" cstate="print"/>
          <a:stretch>
            <a:fillRect/>
          </a:stretch>
        </p:blipFill>
        <p:spPr>
          <a:xfrm>
            <a:off x="187735" y="1247229"/>
            <a:ext cx="2855635" cy="1878526"/>
          </a:xfrm>
          <a:prstGeom prst="rect">
            <a:avLst/>
          </a:prstGeom>
          <a:ln w="19050">
            <a:solidFill>
              <a:schemeClr val="bg1"/>
            </a:solidFill>
          </a:ln>
        </p:spPr>
      </p:pic>
      <p:pic>
        <p:nvPicPr>
          <p:cNvPr id="8" name="Picture 7" descr="Beijing Olympics Closing Ceremony.jpg"/>
          <p:cNvPicPr>
            <a:picLocks noChangeAspect="1"/>
          </p:cNvPicPr>
          <p:nvPr/>
        </p:nvPicPr>
        <p:blipFill>
          <a:blip r:embed="rId4" cstate="print"/>
          <a:stretch>
            <a:fillRect/>
          </a:stretch>
        </p:blipFill>
        <p:spPr>
          <a:xfrm>
            <a:off x="183148" y="3258790"/>
            <a:ext cx="2864808" cy="1907962"/>
          </a:xfrm>
          <a:prstGeom prst="rect">
            <a:avLst/>
          </a:prstGeom>
          <a:ln w="19050">
            <a:solidFill>
              <a:schemeClr val="bg1"/>
            </a:solidFill>
          </a:ln>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err="1" smtClean="0"/>
              <a:t>Ubiquitousness</a:t>
            </a:r>
            <a:r>
              <a:rPr lang="en-US" sz="2400" dirty="0" smtClean="0"/>
              <a:t> of Project Stakeholders</a:t>
            </a:r>
            <a:endParaRPr lang="en-US" sz="2400" dirty="0"/>
          </a:p>
        </p:txBody>
      </p:sp>
      <p:pic>
        <p:nvPicPr>
          <p:cNvPr id="3" name="Picture 2" descr="Giza Pyramids.jpg"/>
          <p:cNvPicPr>
            <a:picLocks noChangeAspect="1"/>
          </p:cNvPicPr>
          <p:nvPr/>
        </p:nvPicPr>
        <p:blipFill>
          <a:blip r:embed="rId2" cstate="print"/>
          <a:stretch>
            <a:fillRect/>
          </a:stretch>
        </p:blipFill>
        <p:spPr>
          <a:xfrm>
            <a:off x="455613" y="1327463"/>
            <a:ext cx="3982743" cy="2987058"/>
          </a:xfrm>
          <a:prstGeom prst="rect">
            <a:avLst/>
          </a:prstGeom>
          <a:ln>
            <a:solidFill>
              <a:schemeClr val="bg1"/>
            </a:solidFill>
          </a:ln>
        </p:spPr>
      </p:pic>
      <p:sp>
        <p:nvSpPr>
          <p:cNvPr id="4" name="Text Box 9"/>
          <p:cNvSpPr txBox="1">
            <a:spLocks noChangeArrowheads="1"/>
          </p:cNvSpPr>
          <p:nvPr/>
        </p:nvSpPr>
        <p:spPr bwMode="auto">
          <a:xfrm>
            <a:off x="4573588" y="1144588"/>
            <a:ext cx="4116388"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No project in history – from the dawn of man-kind down to the present era – has been „stakeholderless“. </a:t>
            </a:r>
          </a:p>
          <a:p>
            <a:pPr>
              <a:lnSpc>
                <a:spcPts val="3800"/>
              </a:lnSpc>
              <a:spcAft>
                <a:spcPts val="1200"/>
              </a:spcAft>
              <a:tabLst>
                <a:tab pos="4511675" algn="l"/>
              </a:tabLst>
            </a:pPr>
            <a:r>
              <a:rPr lang="de-DE" sz="3200" b="1" dirty="0" smtClean="0">
                <a:solidFill>
                  <a:schemeClr val="bg1"/>
                </a:solidFill>
                <a:latin typeface="Calibri" pitchFamily="34" charset="0"/>
              </a:rPr>
              <a:t>Stakeholders are as na-tural to a project as are its conventional para-meters of goal/scope, cost and duration. </a:t>
            </a:r>
            <a:endParaRPr lang="de-DE" sz="3200" b="1" dirty="0">
              <a:solidFill>
                <a:schemeClr val="bg1"/>
              </a:solidFill>
              <a:latin typeface="Calibri" pitchFamily="34" charset="0"/>
            </a:endParaRPr>
          </a:p>
        </p:txBody>
      </p:sp>
      <p:sp>
        <p:nvSpPr>
          <p:cNvPr id="5" name="TextBox 4"/>
          <p:cNvSpPr txBox="1"/>
          <p:nvPr/>
        </p:nvSpPr>
        <p:spPr>
          <a:xfrm>
            <a:off x="1463044" y="4581620"/>
            <a:ext cx="3110544" cy="1569660"/>
          </a:xfrm>
          <a:prstGeom prst="rect">
            <a:avLst/>
          </a:prstGeom>
          <a:noFill/>
        </p:spPr>
        <p:txBody>
          <a:bodyPr wrap="square" rtlCol="0">
            <a:spAutoFit/>
          </a:bodyPr>
          <a:lstStyle/>
          <a:p>
            <a:r>
              <a:rPr lang="en-US" sz="1600" b="1" dirty="0" smtClean="0">
                <a:solidFill>
                  <a:srgbClr val="FFFF99"/>
                </a:solidFill>
                <a:latin typeface="Calibri" pitchFamily="34" charset="0"/>
              </a:rPr>
              <a:t>The History Channel’s acclaimed documentary series </a:t>
            </a:r>
            <a:r>
              <a:rPr lang="en-US" sz="1600" b="1" i="1" dirty="0" smtClean="0">
                <a:solidFill>
                  <a:srgbClr val="FFFF99"/>
                </a:solidFill>
                <a:latin typeface="Calibri" pitchFamily="34" charset="0"/>
              </a:rPr>
              <a:t>Engineering an Empire</a:t>
            </a:r>
            <a:r>
              <a:rPr lang="en-US" sz="1600" b="1" dirty="0" smtClean="0">
                <a:solidFill>
                  <a:srgbClr val="FFFF99"/>
                </a:solidFill>
                <a:latin typeface="Calibri" pitchFamily="34" charset="0"/>
              </a:rPr>
              <a:t> gives excellent insight on major projects undertaken by great civilizations, and sheds light on their “stakeholders”.</a:t>
            </a:r>
            <a:endParaRPr lang="en-US" sz="1600" b="1" dirty="0">
              <a:solidFill>
                <a:srgbClr val="FFFF99"/>
              </a:solidFill>
              <a:latin typeface="Calibri" pitchFamily="34" charset="0"/>
            </a:endParaRPr>
          </a:p>
        </p:txBody>
      </p:sp>
      <p:pic>
        <p:nvPicPr>
          <p:cNvPr id="6" name="Picture 5" descr="DVD Engineering an Empire.jpg">
            <a:hlinkClick r:id="rId3"/>
          </p:cNvPr>
          <p:cNvPicPr>
            <a:picLocks noChangeAspect="1"/>
          </p:cNvPicPr>
          <p:nvPr/>
        </p:nvPicPr>
        <p:blipFill>
          <a:blip r:embed="rId4" cstate="print"/>
          <a:srcRect l="14025" t="629" r="14429" b="552"/>
          <a:stretch>
            <a:fillRect/>
          </a:stretch>
        </p:blipFill>
        <p:spPr>
          <a:xfrm>
            <a:off x="455613" y="4658624"/>
            <a:ext cx="984331" cy="1359568"/>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Project Stakeholder Management </a:t>
            </a:r>
            <a:br>
              <a:rPr lang="en-US" sz="2400" dirty="0" smtClean="0"/>
            </a:br>
            <a:r>
              <a:rPr lang="en-US" sz="2000" dirty="0" smtClean="0"/>
              <a:t>(An Evolving Discipline)</a:t>
            </a:r>
            <a:endParaRPr lang="en-US" sz="2400" dirty="0"/>
          </a:p>
        </p:txBody>
      </p:sp>
      <p:pic>
        <p:nvPicPr>
          <p:cNvPr id="3" name="Picture 2" descr="Evolve.gif"/>
          <p:cNvPicPr>
            <a:picLocks noChangeAspect="1"/>
          </p:cNvPicPr>
          <p:nvPr/>
        </p:nvPicPr>
        <p:blipFill>
          <a:blip r:embed="rId3" cstate="print"/>
          <a:stretch>
            <a:fillRect/>
          </a:stretch>
        </p:blipFill>
        <p:spPr>
          <a:xfrm>
            <a:off x="1782763" y="1255100"/>
            <a:ext cx="5581650" cy="1962150"/>
          </a:xfrm>
          <a:prstGeom prst="rect">
            <a:avLst/>
          </a:prstGeom>
          <a:ln>
            <a:solidFill>
              <a:srgbClr val="FFFF00"/>
            </a:solidFill>
          </a:ln>
        </p:spPr>
      </p:pic>
      <p:sp>
        <p:nvSpPr>
          <p:cNvPr id="4" name="Text Box 9"/>
          <p:cNvSpPr txBox="1">
            <a:spLocks noChangeArrowheads="1"/>
          </p:cNvSpPr>
          <p:nvPr/>
        </p:nvSpPr>
        <p:spPr bwMode="auto">
          <a:xfrm>
            <a:off x="202130" y="3269882"/>
            <a:ext cx="8710863" cy="3016210"/>
          </a:xfrm>
          <a:prstGeom prst="rect">
            <a:avLst/>
          </a:prstGeom>
          <a:noFill/>
          <a:ln w="9525" algn="ctr">
            <a:noFill/>
            <a:miter lim="800000"/>
            <a:headEnd/>
            <a:tailEnd/>
          </a:ln>
          <a:effectLst/>
        </p:spPr>
        <p:txBody>
          <a:bodyPr wrap="square">
            <a:spAutoFit/>
          </a:bodyPr>
          <a:lstStyle/>
          <a:p>
            <a:pPr algn="ctr">
              <a:lnSpc>
                <a:spcPts val="3800"/>
              </a:lnSpc>
              <a:tabLst>
                <a:tab pos="4511675" algn="l"/>
              </a:tabLst>
            </a:pPr>
            <a:r>
              <a:rPr lang="de-DE" sz="3200" b="1" dirty="0" smtClean="0">
                <a:solidFill>
                  <a:schemeClr val="bg1"/>
                </a:solidFill>
                <a:latin typeface="Calibri" pitchFamily="34" charset="0"/>
              </a:rPr>
              <a:t>Project Stakeholder Management is an evolving and specialized project mgmt. subject area. Lar-gely neglected in project mgmt. degree programs and text books, interest in it among researchers and practitioners has grown immensely in recent years and a voluminous body of lit. now exists. </a:t>
            </a:r>
            <a:endParaRPr lang="de-DE" sz="32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251" y="1005840"/>
            <a:ext cx="1371600" cy="608885"/>
          </a:xfrm>
          <a:prstGeom prst="rect">
            <a:avLst/>
          </a:prstGeom>
          <a:noFill/>
          <a:ln>
            <a:solidFill>
              <a:srgbClr val="FFFF00"/>
            </a:solidFill>
          </a:ln>
        </p:spPr>
        <p:txBody>
          <a:bodyPr wrap="square" rtlCol="0">
            <a:spAutoFit/>
          </a:bodyPr>
          <a:lstStyle/>
          <a:p>
            <a:pPr>
              <a:lnSpc>
                <a:spcPts val="2000"/>
              </a:lnSpc>
            </a:pPr>
            <a:r>
              <a:rPr lang="en-US" sz="2000" b="1" dirty="0" smtClean="0">
                <a:solidFill>
                  <a:srgbClr val="FFC000"/>
                </a:solidFill>
                <a:latin typeface="Calibri" pitchFamily="34" charset="0"/>
              </a:rPr>
              <a:t>Pre-Project Phase</a:t>
            </a:r>
            <a:endParaRPr lang="en-US" sz="2000" b="1" dirty="0">
              <a:solidFill>
                <a:srgbClr val="FFC000"/>
              </a:solidFill>
              <a:latin typeface="Calibri" pitchFamily="34" charset="0"/>
            </a:endParaRPr>
          </a:p>
        </p:txBody>
      </p:sp>
      <p:sp>
        <p:nvSpPr>
          <p:cNvPr id="3" name="Rounded Rectangle 2"/>
          <p:cNvSpPr/>
          <p:nvPr/>
        </p:nvSpPr>
        <p:spPr>
          <a:xfrm>
            <a:off x="1684421" y="990599"/>
            <a:ext cx="5428648" cy="488005"/>
          </a:xfrm>
          <a:prstGeom prst="roundRect">
            <a:avLst/>
          </a:prstGeom>
          <a:solidFill>
            <a:schemeClr val="bg2">
              <a:lumMod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Need, Want, Opportunity, Legal Compulsion</a:t>
            </a:r>
            <a:endParaRPr lang="en-US" b="1" dirty="0">
              <a:latin typeface="Calibri" pitchFamily="34" charset="0"/>
            </a:endParaRPr>
          </a:p>
        </p:txBody>
      </p:sp>
      <p:sp>
        <p:nvSpPr>
          <p:cNvPr id="4" name="Rounded Rectangle 3"/>
          <p:cNvSpPr/>
          <p:nvPr/>
        </p:nvSpPr>
        <p:spPr>
          <a:xfrm>
            <a:off x="1684421" y="1627761"/>
            <a:ext cx="5428648" cy="406947"/>
          </a:xfrm>
          <a:prstGeom prst="roundRect">
            <a:avLst/>
          </a:prstGeom>
          <a:solidFill>
            <a:schemeClr val="bg2">
              <a:lumMod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Conceptualization &amp; Feasibility Analysis </a:t>
            </a:r>
            <a:endParaRPr lang="en-US" b="1" dirty="0">
              <a:latin typeface="Calibri" pitchFamily="34" charset="0"/>
            </a:endParaRPr>
          </a:p>
        </p:txBody>
      </p:sp>
      <p:sp>
        <p:nvSpPr>
          <p:cNvPr id="5" name="Rounded Rectangle 4"/>
          <p:cNvSpPr/>
          <p:nvPr/>
        </p:nvSpPr>
        <p:spPr>
          <a:xfrm>
            <a:off x="1684421" y="2183864"/>
            <a:ext cx="5428648" cy="462057"/>
          </a:xfrm>
          <a:prstGeom prst="roundRect">
            <a:avLst/>
          </a:prstGeom>
          <a:solidFill>
            <a:schemeClr val="bg2">
              <a:lumMod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Pre-Initiation Activities</a:t>
            </a:r>
            <a:endParaRPr lang="en-US" b="1" dirty="0">
              <a:latin typeface="Calibri" pitchFamily="34" charset="0"/>
            </a:endParaRPr>
          </a:p>
        </p:txBody>
      </p:sp>
      <p:sp>
        <p:nvSpPr>
          <p:cNvPr id="6" name="Rounded Rectangle 5"/>
          <p:cNvSpPr/>
          <p:nvPr/>
        </p:nvSpPr>
        <p:spPr>
          <a:xfrm>
            <a:off x="2569946" y="3174464"/>
            <a:ext cx="3262964" cy="3810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Initiation</a:t>
            </a:r>
            <a:endParaRPr lang="en-US" b="1" dirty="0">
              <a:latin typeface="Calibri" pitchFamily="34" charset="0"/>
            </a:endParaRPr>
          </a:p>
        </p:txBody>
      </p:sp>
      <p:sp>
        <p:nvSpPr>
          <p:cNvPr id="7" name="Rounded Rectangle 6"/>
          <p:cNvSpPr/>
          <p:nvPr/>
        </p:nvSpPr>
        <p:spPr>
          <a:xfrm>
            <a:off x="2569946" y="3707864"/>
            <a:ext cx="3262964" cy="3810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Planning</a:t>
            </a:r>
            <a:endParaRPr lang="en-US" b="1" dirty="0">
              <a:latin typeface="Calibri" pitchFamily="34" charset="0"/>
            </a:endParaRPr>
          </a:p>
        </p:txBody>
      </p:sp>
      <p:sp>
        <p:nvSpPr>
          <p:cNvPr id="8" name="Rounded Rectangle 7"/>
          <p:cNvSpPr/>
          <p:nvPr/>
        </p:nvSpPr>
        <p:spPr>
          <a:xfrm>
            <a:off x="2569946" y="4241264"/>
            <a:ext cx="3262964" cy="3810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Execution</a:t>
            </a:r>
            <a:endParaRPr lang="en-US" b="1" dirty="0">
              <a:latin typeface="Calibri" pitchFamily="34" charset="0"/>
            </a:endParaRPr>
          </a:p>
        </p:txBody>
      </p:sp>
      <p:sp>
        <p:nvSpPr>
          <p:cNvPr id="9" name="Rounded Rectangle 8"/>
          <p:cNvSpPr/>
          <p:nvPr/>
        </p:nvSpPr>
        <p:spPr>
          <a:xfrm>
            <a:off x="2569946" y="4774664"/>
            <a:ext cx="3262964" cy="3810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Closure</a:t>
            </a:r>
            <a:endParaRPr lang="en-US" b="1" dirty="0">
              <a:latin typeface="Calibri" pitchFamily="34" charset="0"/>
            </a:endParaRPr>
          </a:p>
        </p:txBody>
      </p:sp>
      <p:sp>
        <p:nvSpPr>
          <p:cNvPr id="10" name="Rounded Rectangle 9"/>
          <p:cNvSpPr/>
          <p:nvPr/>
        </p:nvSpPr>
        <p:spPr>
          <a:xfrm>
            <a:off x="1684421" y="5562600"/>
            <a:ext cx="5428648" cy="609600"/>
          </a:xfrm>
          <a:prstGeom prst="roundRect">
            <a:avLst/>
          </a:prstGeom>
          <a:solidFill>
            <a:srgbClr val="760000"/>
          </a:solidFill>
          <a:ln>
            <a:solidFill>
              <a:srgbClr val="F1C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Monitoring/Evaluation of Project Outcomes &amp; Impacts</a:t>
            </a:r>
            <a:endParaRPr lang="en-US" b="1" dirty="0">
              <a:latin typeface="Calibri" pitchFamily="34" charset="0"/>
            </a:endParaRPr>
          </a:p>
        </p:txBody>
      </p:sp>
      <p:sp>
        <p:nvSpPr>
          <p:cNvPr id="11" name="Rounded Rectangle 10"/>
          <p:cNvSpPr/>
          <p:nvPr/>
        </p:nvSpPr>
        <p:spPr>
          <a:xfrm rot="16200000">
            <a:off x="1006089" y="3860264"/>
            <a:ext cx="1981200" cy="6096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Project Monitoring, Evaluation, Control</a:t>
            </a:r>
            <a:endParaRPr lang="en-US" sz="1600" b="1" dirty="0">
              <a:latin typeface="Calibri" pitchFamily="34" charset="0"/>
            </a:endParaRPr>
          </a:p>
        </p:txBody>
      </p:sp>
      <p:sp>
        <p:nvSpPr>
          <p:cNvPr id="12" name="TextBox 11"/>
          <p:cNvSpPr txBox="1"/>
          <p:nvPr/>
        </p:nvSpPr>
        <p:spPr>
          <a:xfrm>
            <a:off x="131251" y="3196548"/>
            <a:ext cx="1371600" cy="608885"/>
          </a:xfrm>
          <a:prstGeom prst="rect">
            <a:avLst/>
          </a:prstGeom>
          <a:noFill/>
          <a:ln>
            <a:solidFill>
              <a:srgbClr val="FFFF00"/>
            </a:solidFill>
          </a:ln>
        </p:spPr>
        <p:txBody>
          <a:bodyPr wrap="square" rtlCol="0">
            <a:spAutoFit/>
          </a:bodyPr>
          <a:lstStyle/>
          <a:p>
            <a:pPr>
              <a:lnSpc>
                <a:spcPts val="2000"/>
              </a:lnSpc>
            </a:pPr>
            <a:r>
              <a:rPr lang="en-US" sz="2000" b="1" dirty="0" smtClean="0">
                <a:solidFill>
                  <a:srgbClr val="FFC000"/>
                </a:solidFill>
                <a:latin typeface="Calibri" pitchFamily="34" charset="0"/>
              </a:rPr>
              <a:t>Project </a:t>
            </a:r>
          </a:p>
          <a:p>
            <a:pPr>
              <a:lnSpc>
                <a:spcPts val="2000"/>
              </a:lnSpc>
            </a:pPr>
            <a:r>
              <a:rPr lang="en-US" sz="2000" b="1" dirty="0" smtClean="0">
                <a:solidFill>
                  <a:srgbClr val="FFC000"/>
                </a:solidFill>
                <a:latin typeface="Calibri" pitchFamily="34" charset="0"/>
              </a:rPr>
              <a:t>Life-Cycle</a:t>
            </a:r>
            <a:endParaRPr lang="en-US" sz="2000" b="1" dirty="0">
              <a:solidFill>
                <a:srgbClr val="FFC000"/>
              </a:solidFill>
              <a:latin typeface="Calibri" pitchFamily="34" charset="0"/>
            </a:endParaRPr>
          </a:p>
        </p:txBody>
      </p:sp>
      <p:sp>
        <p:nvSpPr>
          <p:cNvPr id="13" name="TextBox 12"/>
          <p:cNvSpPr txBox="1"/>
          <p:nvPr/>
        </p:nvSpPr>
        <p:spPr>
          <a:xfrm>
            <a:off x="131251" y="5557520"/>
            <a:ext cx="1483360" cy="608885"/>
          </a:xfrm>
          <a:prstGeom prst="rect">
            <a:avLst/>
          </a:prstGeom>
          <a:noFill/>
          <a:ln>
            <a:solidFill>
              <a:srgbClr val="FFFF00"/>
            </a:solidFill>
          </a:ln>
        </p:spPr>
        <p:txBody>
          <a:bodyPr wrap="square" rtlCol="0">
            <a:spAutoFit/>
          </a:bodyPr>
          <a:lstStyle/>
          <a:p>
            <a:pPr>
              <a:lnSpc>
                <a:spcPts val="2000"/>
              </a:lnSpc>
            </a:pPr>
            <a:r>
              <a:rPr lang="en-US" sz="2000" b="1" dirty="0" smtClean="0">
                <a:solidFill>
                  <a:srgbClr val="FFC000"/>
                </a:solidFill>
                <a:latin typeface="Calibri" pitchFamily="34" charset="0"/>
              </a:rPr>
              <a:t>Post-Project Phase</a:t>
            </a:r>
            <a:endParaRPr lang="en-US" sz="2000" b="1" dirty="0">
              <a:solidFill>
                <a:srgbClr val="FFC000"/>
              </a:solidFill>
              <a:latin typeface="Calibri" pitchFamily="34" charset="0"/>
            </a:endParaRPr>
          </a:p>
        </p:txBody>
      </p:sp>
      <p:cxnSp>
        <p:nvCxnSpPr>
          <p:cNvPr id="19" name="Shape 18"/>
          <p:cNvCxnSpPr>
            <a:stCxn id="14" idx="0"/>
            <a:endCxn id="3" idx="3"/>
          </p:cNvCxnSpPr>
          <p:nvPr/>
        </p:nvCxnSpPr>
        <p:spPr>
          <a:xfrm rot="16200000" flipV="1">
            <a:off x="6581050" y="1766621"/>
            <a:ext cx="1787462" cy="723424"/>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hape 20"/>
          <p:cNvCxnSpPr>
            <a:stCxn id="14" idx="0"/>
            <a:endCxn id="4" idx="3"/>
          </p:cNvCxnSpPr>
          <p:nvPr/>
        </p:nvCxnSpPr>
        <p:spPr>
          <a:xfrm rot="16200000" flipV="1">
            <a:off x="6879367" y="2064938"/>
            <a:ext cx="1190829" cy="723424"/>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hape 22"/>
          <p:cNvCxnSpPr>
            <a:stCxn id="14" idx="0"/>
            <a:endCxn id="5" idx="3"/>
          </p:cNvCxnSpPr>
          <p:nvPr/>
        </p:nvCxnSpPr>
        <p:spPr>
          <a:xfrm rot="16200000" flipV="1">
            <a:off x="7171196" y="2356767"/>
            <a:ext cx="607171" cy="723424"/>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hape 24"/>
          <p:cNvCxnSpPr>
            <a:stCxn id="14" idx="4"/>
            <a:endCxn id="10" idx="3"/>
          </p:cNvCxnSpPr>
          <p:nvPr/>
        </p:nvCxnSpPr>
        <p:spPr>
          <a:xfrm rot="5400000">
            <a:off x="7233213" y="5264120"/>
            <a:ext cx="483136" cy="723424"/>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hape 32"/>
          <p:cNvCxnSpPr>
            <a:stCxn id="14" idx="3"/>
            <a:endCxn id="9" idx="3"/>
          </p:cNvCxnSpPr>
          <p:nvPr/>
        </p:nvCxnSpPr>
        <p:spPr>
          <a:xfrm rot="5400000" flipH="1">
            <a:off x="6380538" y="4417537"/>
            <a:ext cx="73164" cy="1168419"/>
          </a:xfrm>
          <a:prstGeom prst="bentConnector4">
            <a:avLst>
              <a:gd name="adj1" fmla="val -312449"/>
              <a:gd name="adj2" fmla="val 64804"/>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hape 34"/>
          <p:cNvCxnSpPr>
            <a:stCxn id="14" idx="1"/>
            <a:endCxn id="6" idx="3"/>
          </p:cNvCxnSpPr>
          <p:nvPr/>
        </p:nvCxnSpPr>
        <p:spPr>
          <a:xfrm rot="16200000" flipV="1">
            <a:off x="6415602" y="2782272"/>
            <a:ext cx="3036" cy="1168419"/>
          </a:xfrm>
          <a:prstGeom prst="bentConnector4">
            <a:avLst>
              <a:gd name="adj1" fmla="val 7529644"/>
              <a:gd name="adj2" fmla="val 64804"/>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7" name="Elbow Connector 36"/>
          <p:cNvCxnSpPr>
            <a:stCxn id="14" idx="2"/>
            <a:endCxn id="7" idx="3"/>
          </p:cNvCxnSpPr>
          <p:nvPr/>
        </p:nvCxnSpPr>
        <p:spPr>
          <a:xfrm rot="10800000">
            <a:off x="5832911" y="3898364"/>
            <a:ext cx="822483" cy="304800"/>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14" idx="3"/>
            <a:endCxn id="8" idx="3"/>
          </p:cNvCxnSpPr>
          <p:nvPr/>
        </p:nvCxnSpPr>
        <p:spPr>
          <a:xfrm rot="5400000" flipH="1">
            <a:off x="6113838" y="4150837"/>
            <a:ext cx="606564" cy="1168419"/>
          </a:xfrm>
          <a:prstGeom prst="bentConnector4">
            <a:avLst>
              <a:gd name="adj1" fmla="val -37688"/>
              <a:gd name="adj2" fmla="val 64804"/>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6" name="Title 4"/>
          <p:cNvSpPr txBox="1">
            <a:spLocks/>
          </p:cNvSpPr>
          <p:nvPr/>
        </p:nvSpPr>
        <p:spPr>
          <a:xfrm>
            <a:off x="457200" y="0"/>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smtClean="0">
              <a:ln>
                <a:noFill/>
              </a:ln>
              <a:solidFill>
                <a:srgbClr val="FF9900"/>
              </a:solidFill>
              <a:effectLst/>
              <a:uLnTx/>
              <a:uFillTx/>
              <a:latin typeface="+mj-lt"/>
              <a:ea typeface="+mj-ea"/>
              <a:cs typeface="+mj-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9900"/>
                </a:solidFill>
                <a:effectLst/>
                <a:uLnTx/>
                <a:uFillTx/>
                <a:latin typeface="+mj-lt"/>
                <a:ea typeface="+mj-ea"/>
                <a:cs typeface="+mj-cs"/>
              </a:rPr>
              <a:t>Involvement of Stakeholders in Projects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cxnSp>
        <p:nvCxnSpPr>
          <p:cNvPr id="30" name="Straight Connector 29"/>
          <p:cNvCxnSpPr>
            <a:stCxn id="11" idx="2"/>
            <a:endCxn id="6" idx="1"/>
          </p:cNvCxnSpPr>
          <p:nvPr/>
        </p:nvCxnSpPr>
        <p:spPr>
          <a:xfrm flipV="1">
            <a:off x="2301489" y="3364964"/>
            <a:ext cx="268457" cy="8001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1" idx="2"/>
            <a:endCxn id="7" idx="1"/>
          </p:cNvCxnSpPr>
          <p:nvPr/>
        </p:nvCxnSpPr>
        <p:spPr>
          <a:xfrm flipV="1">
            <a:off x="2301489" y="3898364"/>
            <a:ext cx="268457" cy="2667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1" idx="2"/>
            <a:endCxn id="8" idx="1"/>
          </p:cNvCxnSpPr>
          <p:nvPr/>
        </p:nvCxnSpPr>
        <p:spPr>
          <a:xfrm>
            <a:off x="2301489" y="4165064"/>
            <a:ext cx="268457" cy="2667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1" idx="2"/>
            <a:endCxn id="9" idx="1"/>
          </p:cNvCxnSpPr>
          <p:nvPr/>
        </p:nvCxnSpPr>
        <p:spPr>
          <a:xfrm>
            <a:off x="2301489" y="4165064"/>
            <a:ext cx="268457" cy="8001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655393" y="3022064"/>
            <a:ext cx="2362200" cy="2362200"/>
          </a:xfrm>
          <a:prstGeom prst="ellipse">
            <a:avLst/>
          </a:prstGeom>
          <a:solidFill>
            <a:srgbClr val="00206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1900" b="1" dirty="0" smtClean="0">
                <a:latin typeface="Calibri" pitchFamily="34" charset="0"/>
              </a:rPr>
              <a:t>INT. &amp; EXT. STAKEHOLDER INVOLVEMENT</a:t>
            </a:r>
          </a:p>
          <a:p>
            <a:pPr algn="ctr"/>
            <a:r>
              <a:rPr lang="en-US" sz="1600" b="1" dirty="0" smtClean="0">
                <a:latin typeface="Calibri" pitchFamily="34" charset="0"/>
              </a:rPr>
              <a:t>(Direct, Indirect)</a:t>
            </a:r>
            <a:endParaRPr lang="en-US" sz="1600" b="1" dirty="0">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(Practical Value)</a:t>
            </a:r>
            <a:endParaRPr lang="en-US" sz="2400" dirty="0"/>
          </a:p>
        </p:txBody>
      </p:sp>
      <p:sp>
        <p:nvSpPr>
          <p:cNvPr id="4" name="Text Box 9"/>
          <p:cNvSpPr txBox="1">
            <a:spLocks noChangeArrowheads="1"/>
          </p:cNvSpPr>
          <p:nvPr/>
        </p:nvSpPr>
        <p:spPr bwMode="auto">
          <a:xfrm>
            <a:off x="3532471" y="1144588"/>
            <a:ext cx="5467150" cy="4965462"/>
          </a:xfrm>
          <a:prstGeom prst="rect">
            <a:avLst/>
          </a:prstGeom>
          <a:noFill/>
          <a:ln w="9525" algn="ctr">
            <a:noFill/>
            <a:miter lim="800000"/>
            <a:headEnd/>
            <a:tailEnd/>
          </a:ln>
          <a:effectLst/>
        </p:spPr>
        <p:txBody>
          <a:bodyPr wrap="square">
            <a:spAutoFit/>
          </a:bodyPr>
          <a:lstStyle/>
          <a:p>
            <a:pPr>
              <a:lnSpc>
                <a:spcPts val="3800"/>
              </a:lnSpc>
              <a:tabLst>
                <a:tab pos="4511675" algn="l"/>
              </a:tabLst>
            </a:pPr>
            <a:r>
              <a:rPr lang="de-DE" sz="3200" b="1" dirty="0" smtClean="0">
                <a:solidFill>
                  <a:schemeClr val="bg1"/>
                </a:solidFill>
                <a:latin typeface="Calibri" pitchFamily="34" charset="0"/>
              </a:rPr>
              <a:t>Project Stakeholder Manage-ment provides a sophisticated analytical and evaluative framework for a rigorous indi-vidualized analysis of stakehol-ders to an extent not possible in conventional management which tends to view stakehol-ders in a macro-perspective (shareholders, suppliers, etc.). </a:t>
            </a:r>
            <a:endParaRPr lang="de-DE" sz="3200" b="1" dirty="0">
              <a:solidFill>
                <a:schemeClr val="bg1"/>
              </a:solidFill>
              <a:latin typeface="Calibri" pitchFamily="34" charset="0"/>
            </a:endParaRPr>
          </a:p>
        </p:txBody>
      </p:sp>
      <p:pic>
        <p:nvPicPr>
          <p:cNvPr id="7" name="Picture 6" descr="Gold.gif"/>
          <p:cNvPicPr>
            <a:picLocks noChangeAspect="1"/>
          </p:cNvPicPr>
          <p:nvPr/>
        </p:nvPicPr>
        <p:blipFill>
          <a:blip r:embed="rId3" cstate="print"/>
          <a:stretch>
            <a:fillRect/>
          </a:stretch>
        </p:blipFill>
        <p:spPr>
          <a:xfrm>
            <a:off x="615305" y="2006330"/>
            <a:ext cx="2476500" cy="25146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(Fundamental Limitations)</a:t>
            </a:r>
            <a:endParaRPr lang="en-US" sz="2400" dirty="0"/>
          </a:p>
        </p:txBody>
      </p:sp>
      <p:pic>
        <p:nvPicPr>
          <p:cNvPr id="3" name="Picture 2" descr="Magician Merlin.jpg"/>
          <p:cNvPicPr>
            <a:picLocks noChangeAspect="1"/>
          </p:cNvPicPr>
          <p:nvPr/>
        </p:nvPicPr>
        <p:blipFill>
          <a:blip r:embed="rId2" cstate="print"/>
          <a:stretch>
            <a:fillRect/>
          </a:stretch>
        </p:blipFill>
        <p:spPr>
          <a:xfrm>
            <a:off x="455613" y="1775374"/>
            <a:ext cx="2743199" cy="2999230"/>
          </a:xfrm>
          <a:prstGeom prst="rect">
            <a:avLst/>
          </a:prstGeom>
          <a:ln w="19050">
            <a:solidFill>
              <a:schemeClr val="bg1">
                <a:lumMod val="95000"/>
              </a:schemeClr>
            </a:solidFill>
          </a:ln>
        </p:spPr>
      </p:pic>
      <p:sp>
        <p:nvSpPr>
          <p:cNvPr id="4" name="Text Box 9"/>
          <p:cNvSpPr txBox="1">
            <a:spLocks noChangeArrowheads="1"/>
          </p:cNvSpPr>
          <p:nvPr/>
        </p:nvSpPr>
        <p:spPr bwMode="auto">
          <a:xfrm>
            <a:off x="3532472" y="1144588"/>
            <a:ext cx="5353111" cy="5170646"/>
          </a:xfrm>
          <a:prstGeom prst="rect">
            <a:avLst/>
          </a:prstGeom>
          <a:noFill/>
          <a:ln w="9525" algn="ctr">
            <a:noFill/>
            <a:miter lim="800000"/>
            <a:headEnd/>
            <a:tailEnd/>
          </a:ln>
          <a:effectLst/>
        </p:spPr>
        <p:txBody>
          <a:bodyPr wrap="square">
            <a:spAutoFit/>
          </a:bodyPr>
          <a:lstStyle/>
          <a:p>
            <a:pPr>
              <a:lnSpc>
                <a:spcPts val="3600"/>
              </a:lnSpc>
              <a:tabLst>
                <a:tab pos="4511675" algn="l"/>
              </a:tabLst>
            </a:pPr>
            <a:r>
              <a:rPr lang="de-DE" sz="3200" b="1" dirty="0" smtClean="0">
                <a:solidFill>
                  <a:schemeClr val="bg1"/>
                </a:solidFill>
                <a:latin typeface="Calibri" pitchFamily="34" charset="0"/>
              </a:rPr>
              <a:t>Just as medical science cannot heal all diseases of the body and psychiatry cannot cure all diseases of the mind, stake-holder management &amp; enga-gement cannot always be ex-pected to successfully resolve all complications which may and likely will arise between stakeholders over the course of the project life-cycle.</a:t>
            </a:r>
            <a:endParaRPr lang="de-DE" sz="3200" b="1" dirty="0">
              <a:solidFill>
                <a:schemeClr val="bg1"/>
              </a:solidFill>
              <a:latin typeface="Calibri" pitchFamily="34" charset="0"/>
            </a:endParaRPr>
          </a:p>
        </p:txBody>
      </p:sp>
      <p:sp>
        <p:nvSpPr>
          <p:cNvPr id="5" name="TextBox 4"/>
          <p:cNvSpPr txBox="1"/>
          <p:nvPr/>
        </p:nvSpPr>
        <p:spPr>
          <a:xfrm>
            <a:off x="455613" y="4995504"/>
            <a:ext cx="2743200" cy="861774"/>
          </a:xfrm>
          <a:prstGeom prst="rect">
            <a:avLst/>
          </a:prstGeom>
          <a:noFill/>
        </p:spPr>
        <p:txBody>
          <a:bodyPr wrap="square" rtlCol="0">
            <a:spAutoFit/>
          </a:bodyPr>
          <a:lstStyle/>
          <a:p>
            <a:pPr algn="ctr">
              <a:lnSpc>
                <a:spcPts val="3000"/>
              </a:lnSpc>
              <a:tabLst>
                <a:tab pos="4511675" algn="l"/>
              </a:tabLst>
            </a:pPr>
            <a:r>
              <a:rPr lang="de-DE" sz="2800" b="1" dirty="0" smtClean="0">
                <a:solidFill>
                  <a:srgbClr val="FFFF00"/>
                </a:solidFill>
                <a:latin typeface="Calibri" pitchFamily="34" charset="0"/>
              </a:rPr>
              <a:t>It‘s Not Magic! </a:t>
            </a:r>
            <a:r>
              <a:rPr lang="de-DE" sz="2000" b="1" dirty="0" smtClean="0">
                <a:solidFill>
                  <a:srgbClr val="FFFF00"/>
                </a:solidFill>
                <a:latin typeface="Calibri" pitchFamily="34" charset="0"/>
              </a:rPr>
              <a:t>(Don‘t expect miracles!)</a:t>
            </a: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(Managing/Engaging Project Stakeholders Properly)</a:t>
            </a:r>
            <a:endParaRPr lang="en-US" sz="2400" dirty="0"/>
          </a:p>
        </p:txBody>
      </p:sp>
      <p:sp>
        <p:nvSpPr>
          <p:cNvPr id="3" name="Text Box 9"/>
          <p:cNvSpPr txBox="1">
            <a:spLocks noChangeArrowheads="1"/>
          </p:cNvSpPr>
          <p:nvPr/>
        </p:nvSpPr>
        <p:spPr bwMode="auto">
          <a:xfrm>
            <a:off x="3532472" y="1144588"/>
            <a:ext cx="5341364" cy="4965462"/>
          </a:xfrm>
          <a:prstGeom prst="rect">
            <a:avLst/>
          </a:prstGeom>
          <a:noFill/>
          <a:ln w="9525" algn="ctr">
            <a:noFill/>
            <a:miter lim="800000"/>
            <a:headEnd/>
            <a:tailEnd/>
          </a:ln>
          <a:effectLst/>
        </p:spPr>
        <p:txBody>
          <a:bodyPr wrap="square">
            <a:spAutoFit/>
          </a:bodyPr>
          <a:lstStyle/>
          <a:p>
            <a:pPr>
              <a:lnSpc>
                <a:spcPts val="3800"/>
              </a:lnSpc>
              <a:tabLst>
                <a:tab pos="4511675" algn="l"/>
              </a:tabLst>
            </a:pPr>
            <a:r>
              <a:rPr lang="de-DE" sz="3200" b="1" dirty="0" smtClean="0">
                <a:solidFill>
                  <a:schemeClr val="bg1"/>
                </a:solidFill>
                <a:latin typeface="Calibri" pitchFamily="34" charset="0"/>
              </a:rPr>
              <a:t>The key to „effective“ stake-holder management and en-gagement is to carefully iden-tify and understand the inte-rests and concerns shaping stakeholders‘ attitude and be-haviour towards the project, and to manage and engage these prudently &amp; profession-ally over the project life-cycle. </a:t>
            </a:r>
            <a:endParaRPr lang="de-DE" sz="3200" b="1" dirty="0">
              <a:solidFill>
                <a:schemeClr val="bg1"/>
              </a:solidFill>
              <a:latin typeface="Calibri" pitchFamily="34" charset="0"/>
            </a:endParaRPr>
          </a:p>
        </p:txBody>
      </p:sp>
      <p:pic>
        <p:nvPicPr>
          <p:cNvPr id="4" name="Picture 3" descr="Key.gif"/>
          <p:cNvPicPr>
            <a:picLocks noChangeAspect="1"/>
          </p:cNvPicPr>
          <p:nvPr/>
        </p:nvPicPr>
        <p:blipFill>
          <a:blip r:embed="rId2" cstate="print"/>
          <a:stretch>
            <a:fillRect/>
          </a:stretch>
        </p:blipFill>
        <p:spPr>
          <a:xfrm rot="18421228">
            <a:off x="-662354" y="2088556"/>
            <a:ext cx="4591050" cy="280987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1" y="1136079"/>
            <a:ext cx="5330973" cy="4965462"/>
          </a:xfrm>
          <a:prstGeom prst="rect">
            <a:avLst/>
          </a:prstGeom>
          <a:noFill/>
          <a:ln w="9525" algn="ctr">
            <a:noFill/>
            <a:miter lim="800000"/>
            <a:headEnd/>
            <a:tailEnd/>
          </a:ln>
          <a:effectLst/>
        </p:spPr>
        <p:txBody>
          <a:bodyPr wrap="square">
            <a:spAutoFit/>
          </a:bodyPr>
          <a:lstStyle/>
          <a:p>
            <a:pPr>
              <a:lnSpc>
                <a:spcPts val="3800"/>
              </a:lnSpc>
              <a:tabLst>
                <a:tab pos="4511675" algn="l"/>
              </a:tabLst>
            </a:pPr>
            <a:r>
              <a:rPr lang="de-DE" sz="3200" b="1" dirty="0" smtClean="0">
                <a:solidFill>
                  <a:schemeClr val="bg1"/>
                </a:solidFill>
                <a:latin typeface="Calibri" pitchFamily="34" charset="0"/>
              </a:rPr>
              <a:t>On all projects stakeholders </a:t>
            </a:r>
            <a:r>
              <a:rPr lang="de-DE" sz="3200" b="1" dirty="0">
                <a:solidFill>
                  <a:schemeClr val="bg1"/>
                </a:solidFill>
                <a:latin typeface="Calibri" pitchFamily="34" charset="0"/>
              </a:rPr>
              <a:t>must be </a:t>
            </a:r>
            <a:r>
              <a:rPr lang="de-DE" sz="3200" b="1" dirty="0" smtClean="0">
                <a:solidFill>
                  <a:schemeClr val="bg1"/>
                </a:solidFill>
                <a:latin typeface="Calibri" pitchFamily="34" charset="0"/>
              </a:rPr>
              <a:t>carefully and professionally  managed and engaged so </a:t>
            </a:r>
            <a:r>
              <a:rPr lang="de-DE" sz="3200" b="1" dirty="0">
                <a:solidFill>
                  <a:schemeClr val="bg1"/>
                </a:solidFill>
                <a:latin typeface="Calibri" pitchFamily="34" charset="0"/>
              </a:rPr>
              <a:t>that </a:t>
            </a:r>
            <a:r>
              <a:rPr lang="de-DE" sz="3200" b="1" dirty="0" smtClean="0">
                <a:solidFill>
                  <a:schemeClr val="bg1"/>
                </a:solidFill>
                <a:latin typeface="Calibri" pitchFamily="34" charset="0"/>
              </a:rPr>
              <a:t>they </a:t>
            </a:r>
            <a:r>
              <a:rPr lang="de-DE" sz="3200" b="1" dirty="0">
                <a:solidFill>
                  <a:schemeClr val="bg1"/>
                </a:solidFill>
                <a:latin typeface="Calibri" pitchFamily="34" charset="0"/>
              </a:rPr>
              <a:t>can </a:t>
            </a:r>
            <a:r>
              <a:rPr lang="de-DE" sz="3200" b="1" dirty="0" smtClean="0">
                <a:solidFill>
                  <a:schemeClr val="bg1"/>
                </a:solidFill>
                <a:latin typeface="Calibri" pitchFamily="34" charset="0"/>
              </a:rPr>
              <a:t>con-tribute </a:t>
            </a:r>
            <a:r>
              <a:rPr lang="de-DE" sz="3200" b="1" dirty="0">
                <a:solidFill>
                  <a:schemeClr val="bg1"/>
                </a:solidFill>
                <a:latin typeface="Calibri" pitchFamily="34" charset="0"/>
              </a:rPr>
              <a:t>to the </a:t>
            </a:r>
            <a:r>
              <a:rPr lang="de-DE" sz="3200" b="1" dirty="0" smtClean="0">
                <a:solidFill>
                  <a:schemeClr val="bg1"/>
                </a:solidFill>
                <a:latin typeface="Calibri" pitchFamily="34" charset="0"/>
              </a:rPr>
              <a:t>project</a:t>
            </a:r>
            <a:r>
              <a:rPr lang="de-DE" sz="3200" b="1" dirty="0">
                <a:solidFill>
                  <a:schemeClr val="bg1"/>
                </a:solidFill>
                <a:latin typeface="Calibri" pitchFamily="34" charset="0"/>
              </a:rPr>
              <a:t>, </a:t>
            </a:r>
            <a:r>
              <a:rPr lang="de-DE" sz="3200" b="1" dirty="0" smtClean="0">
                <a:solidFill>
                  <a:schemeClr val="bg1"/>
                </a:solidFill>
                <a:latin typeface="Calibri" pitchFamily="34" charset="0"/>
              </a:rPr>
              <a:t>under-stand </a:t>
            </a:r>
            <a:r>
              <a:rPr lang="de-DE" sz="3200" b="1" dirty="0">
                <a:solidFill>
                  <a:schemeClr val="bg1"/>
                </a:solidFill>
                <a:latin typeface="Calibri" pitchFamily="34" charset="0"/>
              </a:rPr>
              <a:t>the </a:t>
            </a:r>
            <a:r>
              <a:rPr lang="de-DE" sz="3200" b="1" dirty="0" smtClean="0">
                <a:solidFill>
                  <a:schemeClr val="bg1"/>
                </a:solidFill>
                <a:latin typeface="Calibri" pitchFamily="34" charset="0"/>
              </a:rPr>
              <a:t>project </a:t>
            </a:r>
            <a:r>
              <a:rPr lang="de-DE" sz="3200" b="1" dirty="0">
                <a:solidFill>
                  <a:schemeClr val="bg1"/>
                </a:solidFill>
                <a:latin typeface="Calibri" pitchFamily="34" charset="0"/>
              </a:rPr>
              <a:t>decisions taken and accept them more readily and they will be </a:t>
            </a:r>
            <a:r>
              <a:rPr lang="de-DE" sz="3200" b="1" dirty="0" smtClean="0">
                <a:solidFill>
                  <a:schemeClr val="bg1"/>
                </a:solidFill>
                <a:latin typeface="Calibri" pitchFamily="34" charset="0"/>
              </a:rPr>
              <a:t>pro-ject supporters instead </a:t>
            </a:r>
            <a:r>
              <a:rPr lang="de-DE" sz="3200" b="1" dirty="0">
                <a:solidFill>
                  <a:schemeClr val="bg1"/>
                </a:solidFill>
                <a:latin typeface="Calibri" pitchFamily="34" charset="0"/>
              </a:rPr>
              <a:t>of </a:t>
            </a:r>
            <a:r>
              <a:rPr lang="de-DE" sz="3200" b="1" dirty="0" smtClean="0">
                <a:solidFill>
                  <a:schemeClr val="bg1"/>
                </a:solidFill>
                <a:latin typeface="Calibri" pitchFamily="34" charset="0"/>
              </a:rPr>
              <a:t>pro-ject adversaries.</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 </a:t>
            </a:r>
            <a:br>
              <a:rPr lang="en-US" sz="2400" dirty="0" smtClean="0"/>
            </a:br>
            <a:r>
              <a:rPr lang="en-US" sz="2000" dirty="0" smtClean="0"/>
              <a:t>(The Logic Behind Stakeholder Management)</a:t>
            </a:r>
            <a:endParaRPr lang="en-US" sz="2400" dirty="0"/>
          </a:p>
        </p:txBody>
      </p:sp>
      <p:pic>
        <p:nvPicPr>
          <p:cNvPr id="10" name="Picture 9" descr="handshake3.gif"/>
          <p:cNvPicPr>
            <a:picLocks noChangeAspect="1"/>
          </p:cNvPicPr>
          <p:nvPr/>
        </p:nvPicPr>
        <p:blipFill>
          <a:blip r:embed="rId3" cstate="print"/>
          <a:stretch>
            <a:fillRect/>
          </a:stretch>
        </p:blipFill>
        <p:spPr>
          <a:xfrm>
            <a:off x="455613" y="2507581"/>
            <a:ext cx="2624971" cy="184283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Centrality of Stakeholders on Projects)</a:t>
            </a:r>
            <a:endParaRPr lang="en-US" sz="2400" dirty="0"/>
          </a:p>
        </p:txBody>
      </p:sp>
      <p:graphicFrame>
        <p:nvGraphicFramePr>
          <p:cNvPr id="4" name="Diagram 3"/>
          <p:cNvGraphicFramePr/>
          <p:nvPr/>
        </p:nvGraphicFramePr>
        <p:xfrm>
          <a:off x="-757121" y="1193556"/>
          <a:ext cx="5130642" cy="3420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Box 3"/>
          <p:cNvSpPr txBox="1">
            <a:spLocks noChangeArrowheads="1"/>
          </p:cNvSpPr>
          <p:nvPr/>
        </p:nvSpPr>
        <p:spPr bwMode="auto">
          <a:xfrm>
            <a:off x="3532472" y="1136079"/>
            <a:ext cx="5157504" cy="4965462"/>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Stakeholders are central to all projects in every respect because they are the entities which are responsible for conceiving, defining and initi-ating, planning, executing, closing (or occasionally pre-maturely terminating), and monitoring, evaluating and controlling projects. </a:t>
            </a:r>
          </a:p>
        </p:txBody>
      </p:sp>
      <p:sp>
        <p:nvSpPr>
          <p:cNvPr id="7" name="TextBox 6"/>
          <p:cNvSpPr txBox="1"/>
          <p:nvPr/>
        </p:nvSpPr>
        <p:spPr>
          <a:xfrm>
            <a:off x="445988" y="4504636"/>
            <a:ext cx="2874728" cy="1477328"/>
          </a:xfrm>
          <a:prstGeom prst="rect">
            <a:avLst/>
          </a:prstGeom>
          <a:noFill/>
        </p:spPr>
        <p:txBody>
          <a:bodyPr wrap="square" rtlCol="0">
            <a:spAutoFit/>
          </a:bodyPr>
          <a:lstStyle/>
          <a:p>
            <a:r>
              <a:rPr lang="de-DE" b="1" dirty="0" smtClean="0">
                <a:solidFill>
                  <a:srgbClr val="FFFF99"/>
                </a:solidFill>
                <a:latin typeface="Calibri" pitchFamily="34" charset="0"/>
              </a:rPr>
              <a:t>A project‘s ‚triple constraint‘ (goal/scope, cost and time) should be modified to depict the central role of its stakeholders.</a:t>
            </a:r>
            <a:endParaRPr lang="en-US" dirty="0">
              <a:solidFill>
                <a:srgbClr val="FFFF99"/>
              </a:solidFill>
            </a:endParaRPr>
          </a:p>
        </p:txBody>
      </p:sp>
      <p:sp>
        <p:nvSpPr>
          <p:cNvPr id="8" name="Left-Right Arrow 7"/>
          <p:cNvSpPr/>
          <p:nvPr/>
        </p:nvSpPr>
        <p:spPr>
          <a:xfrm rot="16200000">
            <a:off x="1617444" y="2112560"/>
            <a:ext cx="397650" cy="240632"/>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Right Arrow 12"/>
          <p:cNvSpPr/>
          <p:nvPr/>
        </p:nvSpPr>
        <p:spPr>
          <a:xfrm rot="19650700">
            <a:off x="909034" y="3286074"/>
            <a:ext cx="397650" cy="240632"/>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Right Arrow 13"/>
          <p:cNvSpPr/>
          <p:nvPr/>
        </p:nvSpPr>
        <p:spPr>
          <a:xfrm rot="13054653">
            <a:off x="2270587" y="3318731"/>
            <a:ext cx="397650" cy="240632"/>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Money5.gif"/>
          <p:cNvPicPr>
            <a:picLocks noChangeAspect="1"/>
          </p:cNvPicPr>
          <p:nvPr/>
        </p:nvPicPr>
        <p:blipFill>
          <a:blip r:embed="rId8" cstate="print"/>
          <a:stretch>
            <a:fillRect/>
          </a:stretch>
        </p:blipFill>
        <p:spPr>
          <a:xfrm>
            <a:off x="407488" y="3696102"/>
            <a:ext cx="422224" cy="266299"/>
          </a:xfrm>
          <a:prstGeom prst="rect">
            <a:avLst/>
          </a:prstGeom>
          <a:ln>
            <a:solidFill>
              <a:schemeClr val="tx1"/>
            </a:solidFill>
          </a:ln>
        </p:spPr>
      </p:pic>
      <p:pic>
        <p:nvPicPr>
          <p:cNvPr id="16" name="Picture 15" descr="clock2.jpg"/>
          <p:cNvPicPr>
            <a:picLocks noChangeAspect="1"/>
          </p:cNvPicPr>
          <p:nvPr/>
        </p:nvPicPr>
        <p:blipFill>
          <a:blip r:embed="rId9" cstate="print"/>
          <a:stretch>
            <a:fillRect/>
          </a:stretch>
        </p:blipFill>
        <p:spPr>
          <a:xfrm>
            <a:off x="2823694" y="3686476"/>
            <a:ext cx="394369" cy="295777"/>
          </a:xfrm>
          <a:prstGeom prst="rect">
            <a:avLst/>
          </a:prstGeom>
          <a:ln>
            <a:solidFill>
              <a:schemeClr val="tx1"/>
            </a:solidFill>
          </a:ln>
        </p:spPr>
      </p:pic>
      <p:pic>
        <p:nvPicPr>
          <p:cNvPr id="17" name="Picture 16" descr="Goal6.gif"/>
          <p:cNvPicPr>
            <a:picLocks noChangeAspect="1"/>
          </p:cNvPicPr>
          <p:nvPr/>
        </p:nvPicPr>
        <p:blipFill>
          <a:blip r:embed="rId10" cstate="print"/>
          <a:stretch>
            <a:fillRect/>
          </a:stretch>
        </p:blipFill>
        <p:spPr>
          <a:xfrm>
            <a:off x="1643765" y="1626670"/>
            <a:ext cx="319338" cy="354530"/>
          </a:xfrm>
          <a:prstGeom prst="rect">
            <a:avLst/>
          </a:prstGeom>
          <a:ln>
            <a:solidFill>
              <a:schemeClr val="tx1"/>
            </a:solidFill>
          </a:ln>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Criticality of Stakeholder Relationships)</a:t>
            </a:r>
            <a:endParaRPr lang="en-US" sz="2400" dirty="0"/>
          </a:p>
        </p:txBody>
      </p:sp>
      <p:sp>
        <p:nvSpPr>
          <p:cNvPr id="6" name="Text Box 3"/>
          <p:cNvSpPr txBox="1">
            <a:spLocks noChangeArrowheads="1"/>
          </p:cNvSpPr>
          <p:nvPr/>
        </p:nvSpPr>
        <p:spPr bwMode="auto">
          <a:xfrm>
            <a:off x="3532470" y="1136079"/>
            <a:ext cx="5476448" cy="5183470"/>
          </a:xfrm>
          <a:prstGeom prst="rect">
            <a:avLst/>
          </a:prstGeom>
          <a:noFill/>
          <a:ln w="9525" algn="ctr">
            <a:noFill/>
            <a:miter lim="800000"/>
            <a:headEnd/>
            <a:tailEnd/>
          </a:ln>
          <a:effectLst/>
        </p:spPr>
        <p:txBody>
          <a:bodyPr wrap="square">
            <a:spAutoFit/>
          </a:bodyPr>
          <a:lstStyle/>
          <a:p>
            <a:pPr>
              <a:lnSpc>
                <a:spcPts val="3500"/>
              </a:lnSpc>
              <a:spcAft>
                <a:spcPts val="1200"/>
              </a:spcAft>
              <a:tabLst>
                <a:tab pos="4511675" algn="l"/>
              </a:tabLst>
            </a:pPr>
            <a:r>
              <a:rPr lang="de-DE" sz="3200" b="1" dirty="0" smtClean="0">
                <a:solidFill>
                  <a:schemeClr val="bg1"/>
                </a:solidFill>
                <a:latin typeface="Calibri" pitchFamily="34" charset="0"/>
              </a:rPr>
              <a:t>Building, expanding, consoli-dating and sustaining relation-ships lie at the core of success-ful project stakeholder mana-gement and engagement.   </a:t>
            </a:r>
          </a:p>
          <a:p>
            <a:pPr>
              <a:lnSpc>
                <a:spcPts val="3500"/>
              </a:lnSpc>
              <a:spcAft>
                <a:spcPts val="1200"/>
              </a:spcAft>
              <a:tabLst>
                <a:tab pos="4511675" algn="l"/>
              </a:tabLst>
            </a:pPr>
            <a:r>
              <a:rPr lang="de-DE" sz="3200" b="1" dirty="0" smtClean="0">
                <a:solidFill>
                  <a:schemeClr val="bg1"/>
                </a:solidFill>
                <a:latin typeface="Calibri" pitchFamily="34" charset="0"/>
              </a:rPr>
              <a:t>Prerequisites: Trust, mutual respect, empathy, sincerity, in-tegrity, communication, ability to listen and pursue construc-tive dialogue, and willingness to cooperate and compromise. </a:t>
            </a:r>
          </a:p>
        </p:txBody>
      </p:sp>
      <p:sp>
        <p:nvSpPr>
          <p:cNvPr id="7" name="TextBox 6"/>
          <p:cNvSpPr txBox="1"/>
          <p:nvPr/>
        </p:nvSpPr>
        <p:spPr>
          <a:xfrm>
            <a:off x="213360" y="3453076"/>
            <a:ext cx="3185160" cy="2862322"/>
          </a:xfrm>
          <a:prstGeom prst="rect">
            <a:avLst/>
          </a:prstGeom>
          <a:noFill/>
        </p:spPr>
        <p:txBody>
          <a:bodyPr wrap="square" rtlCol="0">
            <a:spAutoFit/>
          </a:bodyPr>
          <a:lstStyle/>
          <a:p>
            <a:r>
              <a:rPr lang="de-DE" b="1" dirty="0" smtClean="0">
                <a:solidFill>
                  <a:srgbClr val="FFFF99"/>
                </a:solidFill>
                <a:latin typeface="Calibri" pitchFamily="34" charset="0"/>
              </a:rPr>
              <a:t>Relationship management can sometimes work wonders – even to the extent that it can bring stakeholders with diver-ging objectives, priorities and perceptions into a dialogue for the purpose of devising mutu-ally acceptable workable solu-tions to problem or conflict situations. </a:t>
            </a:r>
            <a:endParaRPr lang="en-US" dirty="0">
              <a:solidFill>
                <a:srgbClr val="FFFF99"/>
              </a:solidFill>
            </a:endParaRPr>
          </a:p>
        </p:txBody>
      </p:sp>
      <p:pic>
        <p:nvPicPr>
          <p:cNvPr id="8" name="Picture 7" descr="Mowgli Dance.gif"/>
          <p:cNvPicPr>
            <a:picLocks noChangeAspect="1"/>
          </p:cNvPicPr>
          <p:nvPr/>
        </p:nvPicPr>
        <p:blipFill>
          <a:blip r:embed="rId3" cstate="print"/>
          <a:stretch>
            <a:fillRect/>
          </a:stretch>
        </p:blipFill>
        <p:spPr>
          <a:xfrm>
            <a:off x="220345" y="1276668"/>
            <a:ext cx="3165933" cy="207032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(A Collective Responsibility)</a:t>
            </a:r>
            <a:endParaRPr lang="en-US" sz="2400" dirty="0"/>
          </a:p>
        </p:txBody>
      </p:sp>
      <p:sp>
        <p:nvSpPr>
          <p:cNvPr id="6" name="Text Box 3"/>
          <p:cNvSpPr txBox="1">
            <a:spLocks noChangeArrowheads="1"/>
          </p:cNvSpPr>
          <p:nvPr/>
        </p:nvSpPr>
        <p:spPr bwMode="auto">
          <a:xfrm>
            <a:off x="3532471" y="1136079"/>
            <a:ext cx="5467150" cy="4991110"/>
          </a:xfrm>
          <a:prstGeom prst="rect">
            <a:avLst/>
          </a:prstGeom>
          <a:noFill/>
          <a:ln w="9525" algn="ctr">
            <a:noFill/>
            <a:miter lim="800000"/>
            <a:headEnd/>
            <a:tailEnd/>
          </a:ln>
          <a:effectLst/>
        </p:spPr>
        <p:txBody>
          <a:bodyPr wrap="square">
            <a:spAutoFit/>
          </a:bodyPr>
          <a:lstStyle/>
          <a:p>
            <a:pPr>
              <a:lnSpc>
                <a:spcPts val="3700"/>
              </a:lnSpc>
              <a:spcAft>
                <a:spcPts val="1200"/>
              </a:spcAft>
              <a:tabLst>
                <a:tab pos="4511675" algn="l"/>
              </a:tabLst>
            </a:pPr>
            <a:r>
              <a:rPr lang="de-DE" sz="3200" b="1" dirty="0" smtClean="0">
                <a:solidFill>
                  <a:schemeClr val="bg1"/>
                </a:solidFill>
                <a:latin typeface="Calibri" pitchFamily="34" charset="0"/>
              </a:rPr>
              <a:t>Managing and engaging stake-holders is NOT a „centralized“ responsibility entrusted to a single or few entities, such as the project sponsor, manager, team members or consultants. </a:t>
            </a:r>
          </a:p>
          <a:p>
            <a:pPr>
              <a:lnSpc>
                <a:spcPts val="3700"/>
              </a:lnSpc>
              <a:spcAft>
                <a:spcPts val="1200"/>
              </a:spcAft>
              <a:tabLst>
                <a:tab pos="4511675" algn="l"/>
              </a:tabLst>
            </a:pPr>
            <a:r>
              <a:rPr lang="de-DE" sz="3200" b="1" dirty="0" smtClean="0">
                <a:solidFill>
                  <a:schemeClr val="bg1"/>
                </a:solidFill>
                <a:latin typeface="Calibri" pitchFamily="34" charset="0"/>
              </a:rPr>
              <a:t>It is a shared collective respon-sibility: </a:t>
            </a:r>
            <a:r>
              <a:rPr lang="de-DE" sz="3200" b="1" u="sng" dirty="0" smtClean="0">
                <a:solidFill>
                  <a:schemeClr val="bg1"/>
                </a:solidFill>
                <a:latin typeface="Calibri" pitchFamily="34" charset="0"/>
              </a:rPr>
              <a:t>All</a:t>
            </a:r>
            <a:r>
              <a:rPr lang="de-DE" sz="3200" b="1" dirty="0" smtClean="0">
                <a:solidFill>
                  <a:schemeClr val="bg1"/>
                </a:solidFill>
                <a:latin typeface="Calibri" pitchFamily="34" charset="0"/>
              </a:rPr>
              <a:t> stakeholders must manage and engage each other over the project life-cycle.  </a:t>
            </a:r>
          </a:p>
        </p:txBody>
      </p:sp>
      <p:sp>
        <p:nvSpPr>
          <p:cNvPr id="7" name="TextBox 6"/>
          <p:cNvSpPr txBox="1"/>
          <p:nvPr/>
        </p:nvSpPr>
        <p:spPr>
          <a:xfrm>
            <a:off x="213360" y="3453076"/>
            <a:ext cx="3185160" cy="2585323"/>
          </a:xfrm>
          <a:prstGeom prst="rect">
            <a:avLst/>
          </a:prstGeom>
          <a:noFill/>
        </p:spPr>
        <p:txBody>
          <a:bodyPr wrap="square" rtlCol="0">
            <a:spAutoFit/>
          </a:bodyPr>
          <a:lstStyle/>
          <a:p>
            <a:r>
              <a:rPr lang="de-DE" b="1" dirty="0" smtClean="0">
                <a:solidFill>
                  <a:srgbClr val="FFFF99"/>
                </a:solidFill>
                <a:latin typeface="Calibri" pitchFamily="34" charset="0"/>
              </a:rPr>
              <a:t>A chain is acknowledgeably only as strong as its weakest link.  Deficiencies within an otherwise good  stakeholder management and engagement system at one or more inter-facing points may result in potentially serious consequen-ces for the project. </a:t>
            </a:r>
            <a:endParaRPr lang="en-US" dirty="0">
              <a:solidFill>
                <a:srgbClr val="FFFF99"/>
              </a:solidFill>
            </a:endParaRPr>
          </a:p>
        </p:txBody>
      </p:sp>
      <p:pic>
        <p:nvPicPr>
          <p:cNvPr id="9" name="Picture 8" descr="Chain2.gif"/>
          <p:cNvPicPr>
            <a:picLocks noChangeAspect="1"/>
          </p:cNvPicPr>
          <p:nvPr/>
        </p:nvPicPr>
        <p:blipFill>
          <a:blip r:embed="rId3" cstate="print"/>
          <a:stretch>
            <a:fillRect/>
          </a:stretch>
        </p:blipFill>
        <p:spPr>
          <a:xfrm>
            <a:off x="109855" y="1251268"/>
            <a:ext cx="3134678" cy="195644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Importance of Finding Win-Win Solutions)</a:t>
            </a:r>
            <a:endParaRPr lang="en-US" sz="2400" dirty="0"/>
          </a:p>
        </p:txBody>
      </p:sp>
      <p:sp>
        <p:nvSpPr>
          <p:cNvPr id="6" name="Text Box 3"/>
          <p:cNvSpPr txBox="1">
            <a:spLocks noChangeArrowheads="1"/>
          </p:cNvSpPr>
          <p:nvPr/>
        </p:nvSpPr>
        <p:spPr bwMode="auto">
          <a:xfrm>
            <a:off x="3532470" y="1136079"/>
            <a:ext cx="5467151" cy="5183470"/>
          </a:xfrm>
          <a:prstGeom prst="rect">
            <a:avLst/>
          </a:prstGeom>
          <a:noFill/>
          <a:ln w="9525" algn="ctr">
            <a:noFill/>
            <a:miter lim="800000"/>
            <a:headEnd/>
            <a:tailEnd/>
          </a:ln>
          <a:effectLst/>
        </p:spPr>
        <p:txBody>
          <a:bodyPr wrap="square">
            <a:spAutoFit/>
          </a:bodyPr>
          <a:lstStyle/>
          <a:p>
            <a:pPr>
              <a:lnSpc>
                <a:spcPts val="3500"/>
              </a:lnSpc>
              <a:spcAft>
                <a:spcPts val="1200"/>
              </a:spcAft>
              <a:tabLst>
                <a:tab pos="4511675" algn="l"/>
              </a:tabLst>
            </a:pPr>
            <a:r>
              <a:rPr lang="de-DE" sz="3200" b="1" dirty="0" smtClean="0">
                <a:solidFill>
                  <a:schemeClr val="bg1"/>
                </a:solidFill>
                <a:latin typeface="Calibri" pitchFamily="34" charset="0"/>
              </a:rPr>
              <a:t>Stakeholders normally support projects when they perceive they will gain therefrom, i.e., net benefits &gt; net costs. </a:t>
            </a:r>
          </a:p>
          <a:p>
            <a:pPr>
              <a:lnSpc>
                <a:spcPts val="3500"/>
              </a:lnSpc>
              <a:spcAft>
                <a:spcPts val="1200"/>
              </a:spcAft>
              <a:tabLst>
                <a:tab pos="4511675" algn="l"/>
              </a:tabLst>
            </a:pPr>
            <a:r>
              <a:rPr lang="de-DE" sz="3200" b="1" dirty="0" smtClean="0">
                <a:solidFill>
                  <a:schemeClr val="bg1"/>
                </a:solidFill>
                <a:latin typeface="Calibri" pitchFamily="34" charset="0"/>
              </a:rPr>
              <a:t>Stakeholder management and engagement involves creative pursuit of „win-win solutions“ that add net value to and are acceptable by (preferably) all or the largest number of stake-holders possible. </a:t>
            </a:r>
          </a:p>
        </p:txBody>
      </p:sp>
      <p:sp>
        <p:nvSpPr>
          <p:cNvPr id="8" name="Rounded Rectangle 7"/>
          <p:cNvSpPr/>
          <p:nvPr/>
        </p:nvSpPr>
        <p:spPr>
          <a:xfrm>
            <a:off x="1569720" y="1310640"/>
            <a:ext cx="1888173" cy="929640"/>
          </a:xfrm>
          <a:prstGeom prst="roundRect">
            <a:avLst/>
          </a:prstGeom>
          <a:solidFill>
            <a:schemeClr val="accent1">
              <a:lumMod val="25000"/>
            </a:schemeClr>
          </a:solid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WIN/WIN</a:t>
            </a:r>
          </a:p>
          <a:p>
            <a:pPr algn="ctr"/>
            <a:r>
              <a:rPr lang="en-US" sz="1200" b="1" dirty="0" smtClean="0"/>
              <a:t>(Ideal, Best Case)</a:t>
            </a:r>
            <a:endParaRPr lang="en-US" sz="1200" b="1" dirty="0"/>
          </a:p>
        </p:txBody>
      </p:sp>
      <p:sp>
        <p:nvSpPr>
          <p:cNvPr id="10" name="Rounded Rectangle 9"/>
          <p:cNvSpPr/>
          <p:nvPr/>
        </p:nvSpPr>
        <p:spPr>
          <a:xfrm>
            <a:off x="1569720" y="3208020"/>
            <a:ext cx="1888173" cy="929640"/>
          </a:xfrm>
          <a:prstGeom prst="roundRect">
            <a:avLst/>
          </a:prstGeom>
          <a:solidFill>
            <a:srgbClr val="0070C0"/>
          </a:solid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WIN/LOSE</a:t>
            </a:r>
          </a:p>
          <a:p>
            <a:pPr algn="ctr"/>
            <a:r>
              <a:rPr lang="en-US" sz="1200" b="1" dirty="0" smtClean="0"/>
              <a:t>(Typical Case)</a:t>
            </a:r>
            <a:endParaRPr lang="en-US" sz="1200" b="1" dirty="0"/>
          </a:p>
        </p:txBody>
      </p:sp>
      <p:sp>
        <p:nvSpPr>
          <p:cNvPr id="11" name="Rounded Rectangle 10"/>
          <p:cNvSpPr/>
          <p:nvPr/>
        </p:nvSpPr>
        <p:spPr>
          <a:xfrm>
            <a:off x="1569720" y="5105400"/>
            <a:ext cx="1888173" cy="929640"/>
          </a:xfrm>
          <a:prstGeom prst="roundRect">
            <a:avLst/>
          </a:prstGeom>
          <a:solidFill>
            <a:srgbClr val="BC0000"/>
          </a:solid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LOSE/LOSE</a:t>
            </a:r>
          </a:p>
          <a:p>
            <a:pPr algn="ctr"/>
            <a:r>
              <a:rPr lang="en-US" sz="1200" b="1" dirty="0" smtClean="0"/>
              <a:t>(Frequent, </a:t>
            </a:r>
          </a:p>
          <a:p>
            <a:pPr algn="ctr"/>
            <a:r>
              <a:rPr lang="en-US" sz="1200" b="1" dirty="0" smtClean="0"/>
              <a:t>Worst Case)</a:t>
            </a:r>
            <a:endParaRPr lang="en-US" sz="1200" b="1" dirty="0"/>
          </a:p>
        </p:txBody>
      </p:sp>
      <p:pic>
        <p:nvPicPr>
          <p:cNvPr id="7" name="Picture 6" descr="Emoticon 01.png"/>
          <p:cNvPicPr>
            <a:picLocks noChangeAspect="1"/>
          </p:cNvPicPr>
          <p:nvPr/>
        </p:nvPicPr>
        <p:blipFill>
          <a:blip r:embed="rId3" cstate="print"/>
          <a:stretch>
            <a:fillRect/>
          </a:stretch>
        </p:blipFill>
        <p:spPr>
          <a:xfrm>
            <a:off x="188563" y="3202692"/>
            <a:ext cx="636069" cy="636069"/>
          </a:xfrm>
          <a:prstGeom prst="rect">
            <a:avLst/>
          </a:prstGeom>
        </p:spPr>
      </p:pic>
      <p:pic>
        <p:nvPicPr>
          <p:cNvPr id="9" name="Picture 8" descr="Emoticon 02.png"/>
          <p:cNvPicPr>
            <a:picLocks noChangeAspect="1"/>
          </p:cNvPicPr>
          <p:nvPr/>
        </p:nvPicPr>
        <p:blipFill>
          <a:blip r:embed="rId4" cstate="print"/>
          <a:stretch>
            <a:fillRect/>
          </a:stretch>
        </p:blipFill>
        <p:spPr>
          <a:xfrm>
            <a:off x="831947" y="3202692"/>
            <a:ext cx="636069" cy="636069"/>
          </a:xfrm>
          <a:prstGeom prst="rect">
            <a:avLst/>
          </a:prstGeom>
        </p:spPr>
      </p:pic>
      <p:pic>
        <p:nvPicPr>
          <p:cNvPr id="13" name="Picture 12" descr="Emoticon 01.png"/>
          <p:cNvPicPr>
            <a:picLocks noChangeAspect="1"/>
          </p:cNvPicPr>
          <p:nvPr/>
        </p:nvPicPr>
        <p:blipFill>
          <a:blip r:embed="rId3" cstate="print"/>
          <a:stretch>
            <a:fillRect/>
          </a:stretch>
        </p:blipFill>
        <p:spPr>
          <a:xfrm>
            <a:off x="188563" y="1327239"/>
            <a:ext cx="636069" cy="636069"/>
          </a:xfrm>
          <a:prstGeom prst="rect">
            <a:avLst/>
          </a:prstGeom>
        </p:spPr>
      </p:pic>
      <p:pic>
        <p:nvPicPr>
          <p:cNvPr id="14" name="Picture 13" descr="Emoticon 01.png"/>
          <p:cNvPicPr>
            <a:picLocks noChangeAspect="1"/>
          </p:cNvPicPr>
          <p:nvPr/>
        </p:nvPicPr>
        <p:blipFill>
          <a:blip r:embed="rId3" cstate="print"/>
          <a:stretch>
            <a:fillRect/>
          </a:stretch>
        </p:blipFill>
        <p:spPr>
          <a:xfrm>
            <a:off x="831947" y="1327239"/>
            <a:ext cx="636069" cy="636069"/>
          </a:xfrm>
          <a:prstGeom prst="rect">
            <a:avLst/>
          </a:prstGeom>
        </p:spPr>
      </p:pic>
      <p:pic>
        <p:nvPicPr>
          <p:cNvPr id="15" name="Picture 14" descr="Emoticon 02.png"/>
          <p:cNvPicPr>
            <a:picLocks noChangeAspect="1"/>
          </p:cNvPicPr>
          <p:nvPr/>
        </p:nvPicPr>
        <p:blipFill>
          <a:blip r:embed="rId4" cstate="print"/>
          <a:stretch>
            <a:fillRect/>
          </a:stretch>
        </p:blipFill>
        <p:spPr>
          <a:xfrm>
            <a:off x="831947" y="5110803"/>
            <a:ext cx="636069" cy="636069"/>
          </a:xfrm>
          <a:prstGeom prst="rect">
            <a:avLst/>
          </a:prstGeom>
        </p:spPr>
      </p:pic>
      <p:pic>
        <p:nvPicPr>
          <p:cNvPr id="16" name="Picture 15" descr="Emoticon 02.png"/>
          <p:cNvPicPr>
            <a:picLocks noChangeAspect="1"/>
          </p:cNvPicPr>
          <p:nvPr/>
        </p:nvPicPr>
        <p:blipFill>
          <a:blip r:embed="rId4" cstate="print"/>
          <a:stretch>
            <a:fillRect/>
          </a:stretch>
        </p:blipFill>
        <p:spPr>
          <a:xfrm>
            <a:off x="188563" y="5110803"/>
            <a:ext cx="636069" cy="636069"/>
          </a:xfrm>
          <a:prstGeom prst="rect">
            <a:avLst/>
          </a:prstGeom>
        </p:spPr>
      </p:pic>
      <p:sp>
        <p:nvSpPr>
          <p:cNvPr id="17" name="Rectangle 16"/>
          <p:cNvSpPr/>
          <p:nvPr/>
        </p:nvSpPr>
        <p:spPr>
          <a:xfrm>
            <a:off x="193562" y="1816743"/>
            <a:ext cx="524101" cy="707886"/>
          </a:xfrm>
          <a:prstGeom prst="rect">
            <a:avLst/>
          </a:prstGeom>
        </p:spPr>
        <p:txBody>
          <a:bodyPr wrap="square">
            <a:spAutoFit/>
          </a:bodyPr>
          <a:lstStyle/>
          <a:p>
            <a:r>
              <a:rPr lang="de-DE" sz="4000" b="1" dirty="0" smtClean="0">
                <a:solidFill>
                  <a:srgbClr val="92D050"/>
                </a:solidFill>
                <a:latin typeface="Calibri" pitchFamily="34" charset="0"/>
                <a:sym typeface="Wingdings"/>
              </a:rPr>
              <a:t></a:t>
            </a:r>
            <a:endParaRPr lang="en-US" sz="4000" dirty="0">
              <a:solidFill>
                <a:srgbClr val="92D050"/>
              </a:solidFill>
            </a:endParaRPr>
          </a:p>
        </p:txBody>
      </p:sp>
      <p:sp>
        <p:nvSpPr>
          <p:cNvPr id="19" name="Rectangle 18"/>
          <p:cNvSpPr/>
          <p:nvPr/>
        </p:nvSpPr>
        <p:spPr>
          <a:xfrm>
            <a:off x="193561" y="3701522"/>
            <a:ext cx="524101" cy="707886"/>
          </a:xfrm>
          <a:prstGeom prst="rect">
            <a:avLst/>
          </a:prstGeom>
        </p:spPr>
        <p:txBody>
          <a:bodyPr wrap="square">
            <a:spAutoFit/>
          </a:bodyPr>
          <a:lstStyle/>
          <a:p>
            <a:r>
              <a:rPr lang="de-DE" sz="4000" b="1" dirty="0" smtClean="0">
                <a:solidFill>
                  <a:srgbClr val="92D050"/>
                </a:solidFill>
                <a:latin typeface="Calibri" pitchFamily="34" charset="0"/>
                <a:sym typeface="Wingdings"/>
              </a:rPr>
              <a:t></a:t>
            </a:r>
            <a:endParaRPr lang="en-US" sz="4000" dirty="0">
              <a:solidFill>
                <a:srgbClr val="92D050"/>
              </a:solidFill>
            </a:endParaRPr>
          </a:p>
        </p:txBody>
      </p:sp>
      <p:sp>
        <p:nvSpPr>
          <p:cNvPr id="20" name="Rectangle 19"/>
          <p:cNvSpPr/>
          <p:nvPr/>
        </p:nvSpPr>
        <p:spPr>
          <a:xfrm>
            <a:off x="871162" y="3701522"/>
            <a:ext cx="448663" cy="707886"/>
          </a:xfrm>
          <a:prstGeom prst="rect">
            <a:avLst/>
          </a:prstGeom>
        </p:spPr>
        <p:txBody>
          <a:bodyPr wrap="square">
            <a:spAutoFit/>
          </a:bodyPr>
          <a:lstStyle/>
          <a:p>
            <a:r>
              <a:rPr lang="de-DE" sz="4000" b="1" dirty="0" smtClean="0">
                <a:solidFill>
                  <a:srgbClr val="FF0000"/>
                </a:solidFill>
                <a:latin typeface="Calibri" pitchFamily="34" charset="0"/>
                <a:sym typeface="Wingdings"/>
              </a:rPr>
              <a:t></a:t>
            </a:r>
            <a:endParaRPr lang="en-US" sz="4000" dirty="0">
              <a:solidFill>
                <a:srgbClr val="FF0000"/>
              </a:solidFill>
            </a:endParaRPr>
          </a:p>
        </p:txBody>
      </p:sp>
      <p:sp>
        <p:nvSpPr>
          <p:cNvPr id="22" name="Rectangle 21"/>
          <p:cNvSpPr/>
          <p:nvPr/>
        </p:nvSpPr>
        <p:spPr>
          <a:xfrm>
            <a:off x="871159" y="5595634"/>
            <a:ext cx="448663" cy="707886"/>
          </a:xfrm>
          <a:prstGeom prst="rect">
            <a:avLst/>
          </a:prstGeom>
        </p:spPr>
        <p:txBody>
          <a:bodyPr wrap="square">
            <a:spAutoFit/>
          </a:bodyPr>
          <a:lstStyle/>
          <a:p>
            <a:r>
              <a:rPr lang="de-DE" sz="4000" b="1" dirty="0" smtClean="0">
                <a:solidFill>
                  <a:srgbClr val="FF0000"/>
                </a:solidFill>
                <a:latin typeface="Calibri" pitchFamily="34" charset="0"/>
                <a:sym typeface="Wingdings"/>
              </a:rPr>
              <a:t></a:t>
            </a:r>
            <a:endParaRPr lang="en-US" sz="4000" dirty="0">
              <a:solidFill>
                <a:srgbClr val="FF0000"/>
              </a:solidFill>
            </a:endParaRPr>
          </a:p>
        </p:txBody>
      </p:sp>
      <p:sp>
        <p:nvSpPr>
          <p:cNvPr id="23" name="Rectangle 22"/>
          <p:cNvSpPr/>
          <p:nvPr/>
        </p:nvSpPr>
        <p:spPr>
          <a:xfrm>
            <a:off x="846704" y="1798082"/>
            <a:ext cx="524101" cy="707886"/>
          </a:xfrm>
          <a:prstGeom prst="rect">
            <a:avLst/>
          </a:prstGeom>
        </p:spPr>
        <p:txBody>
          <a:bodyPr wrap="square">
            <a:spAutoFit/>
          </a:bodyPr>
          <a:lstStyle/>
          <a:p>
            <a:r>
              <a:rPr lang="de-DE" sz="4000" b="1" dirty="0" smtClean="0">
                <a:solidFill>
                  <a:srgbClr val="92D050"/>
                </a:solidFill>
                <a:latin typeface="Calibri" pitchFamily="34" charset="0"/>
                <a:sym typeface="Wingdings"/>
              </a:rPr>
              <a:t></a:t>
            </a:r>
            <a:endParaRPr lang="en-US" sz="4000" dirty="0">
              <a:solidFill>
                <a:srgbClr val="92D050"/>
              </a:solidFill>
            </a:endParaRPr>
          </a:p>
        </p:txBody>
      </p:sp>
      <p:sp>
        <p:nvSpPr>
          <p:cNvPr id="24" name="Rectangle 23"/>
          <p:cNvSpPr/>
          <p:nvPr/>
        </p:nvSpPr>
        <p:spPr>
          <a:xfrm>
            <a:off x="231281" y="5595632"/>
            <a:ext cx="448663" cy="707886"/>
          </a:xfrm>
          <a:prstGeom prst="rect">
            <a:avLst/>
          </a:prstGeom>
        </p:spPr>
        <p:txBody>
          <a:bodyPr wrap="square">
            <a:spAutoFit/>
          </a:bodyPr>
          <a:lstStyle/>
          <a:p>
            <a:r>
              <a:rPr lang="de-DE" sz="4000" b="1" dirty="0" smtClean="0">
                <a:solidFill>
                  <a:srgbClr val="FF0000"/>
                </a:solidFill>
                <a:latin typeface="Calibri" pitchFamily="34" charset="0"/>
                <a:sym typeface="Wingdings"/>
              </a:rPr>
              <a:t></a:t>
            </a:r>
            <a:endParaRPr lang="en-US" sz="4000" dirty="0">
              <a:solidFill>
                <a:srgbClr val="FF0000"/>
              </a:solidFill>
            </a:endParaRPr>
          </a:p>
        </p:txBody>
      </p:sp>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7" name="Text Box 7"/>
          <p:cNvSpPr txBox="1">
            <a:spLocks noChangeArrowheads="1"/>
          </p:cNvSpPr>
          <p:nvPr/>
        </p:nvSpPr>
        <p:spPr bwMode="auto">
          <a:xfrm>
            <a:off x="2944368" y="1138132"/>
            <a:ext cx="6002205" cy="5025735"/>
          </a:xfrm>
          <a:prstGeom prst="rect">
            <a:avLst/>
          </a:prstGeom>
          <a:noFill/>
          <a:ln w="9525" algn="ctr">
            <a:noFill/>
            <a:miter lim="800000"/>
            <a:headEnd/>
            <a:tailEnd/>
          </a:ln>
          <a:effectLst/>
        </p:spPr>
        <p:txBody>
          <a:bodyPr wrap="square">
            <a:spAutoFit/>
          </a:bodyPr>
          <a:lstStyle/>
          <a:p>
            <a:pPr>
              <a:lnSpc>
                <a:spcPts val="4300"/>
              </a:lnSpc>
              <a:spcAft>
                <a:spcPts val="1200"/>
              </a:spcAft>
              <a:tabLst>
                <a:tab pos="4511675" algn="l"/>
              </a:tabLst>
            </a:pPr>
            <a:r>
              <a:rPr lang="de-DE" sz="3200" b="1" dirty="0">
                <a:solidFill>
                  <a:schemeClr val="bg1"/>
                </a:solidFill>
                <a:latin typeface="Calibri" pitchFamily="34" charset="0"/>
              </a:rPr>
              <a:t>Depending on the </a:t>
            </a:r>
            <a:r>
              <a:rPr lang="de-DE" sz="3200" b="1" dirty="0" smtClean="0">
                <a:solidFill>
                  <a:schemeClr val="bg1"/>
                </a:solidFill>
                <a:latin typeface="Calibri" pitchFamily="34" charset="0"/>
              </a:rPr>
              <a:t>project</a:t>
            </a:r>
            <a:r>
              <a:rPr lang="de-DE" sz="3200" b="1" dirty="0">
                <a:solidFill>
                  <a:schemeClr val="bg1"/>
                </a:solidFill>
                <a:latin typeface="Calibri" pitchFamily="34" charset="0"/>
              </a:rPr>
              <a:t>, the </a:t>
            </a:r>
            <a:r>
              <a:rPr lang="de-DE" sz="3200" b="1" dirty="0" smtClean="0">
                <a:solidFill>
                  <a:schemeClr val="bg1"/>
                </a:solidFill>
                <a:latin typeface="Calibri" pitchFamily="34" charset="0"/>
              </a:rPr>
              <a:t>stakeholder community can range from being very small and homo-genous, easy to identify, analyze and manage/engage to being very large, diverse in terms of attribu-tes, spatially highly dispersed and very difficult and costly to iden-tify, analyze and manage/engage. </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The Project Stakeholder Community</a:t>
            </a:r>
            <a:br>
              <a:rPr lang="en-US" sz="2400" dirty="0" smtClean="0"/>
            </a:br>
            <a:r>
              <a:rPr lang="en-US" sz="2000" dirty="0" smtClean="0"/>
              <a:t>(Size, Dispersion, Complexity)</a:t>
            </a:r>
            <a:endParaRPr lang="en-US" sz="2400" dirty="0"/>
          </a:p>
        </p:txBody>
      </p:sp>
      <p:pic>
        <p:nvPicPr>
          <p:cNvPr id="4" name="Picture 3" descr="Confused.gif"/>
          <p:cNvPicPr>
            <a:picLocks noChangeAspect="1"/>
          </p:cNvPicPr>
          <p:nvPr/>
        </p:nvPicPr>
        <p:blipFill>
          <a:blip r:embed="rId3" cstate="print"/>
          <a:stretch>
            <a:fillRect/>
          </a:stretch>
        </p:blipFill>
        <p:spPr>
          <a:xfrm>
            <a:off x="420624" y="1325879"/>
            <a:ext cx="2403608" cy="479253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5" name="Text Box 3"/>
          <p:cNvSpPr txBox="1">
            <a:spLocks noChangeArrowheads="1"/>
          </p:cNvSpPr>
          <p:nvPr/>
        </p:nvSpPr>
        <p:spPr bwMode="auto">
          <a:xfrm>
            <a:off x="2062883" y="1352406"/>
            <a:ext cx="6748606" cy="1415772"/>
          </a:xfrm>
          <a:prstGeom prst="rect">
            <a:avLst/>
          </a:prstGeom>
          <a:noFill/>
          <a:ln w="9525">
            <a:noFill/>
            <a:miter lim="800000"/>
            <a:headEnd/>
            <a:tailEnd/>
          </a:ln>
          <a:effectLst/>
        </p:spPr>
        <p:txBody>
          <a:bodyPr wrap="square">
            <a:spAutoFit/>
          </a:bodyPr>
          <a:lstStyle/>
          <a:p>
            <a:pPr algn="ctr">
              <a:spcBef>
                <a:spcPts val="2400"/>
              </a:spcBef>
              <a:tabLst>
                <a:tab pos="4511675" algn="l"/>
              </a:tabLst>
            </a:pPr>
            <a:r>
              <a:rPr lang="de-DE" sz="4300" b="1" dirty="0" smtClean="0">
                <a:solidFill>
                  <a:schemeClr val="bg1"/>
                </a:solidFill>
                <a:latin typeface="Calibri" pitchFamily="34" charset="0"/>
              </a:rPr>
              <a:t>NEVER UNDERESTIMATE THE PROJECT STAKEHOLDERS!</a:t>
            </a:r>
            <a:endParaRPr lang="de-DE" sz="4300" b="1" dirty="0">
              <a:latin typeface="Calibri" pitchFamily="34" charset="0"/>
            </a:endParaRPr>
          </a:p>
        </p:txBody>
      </p:sp>
      <p:sp>
        <p:nvSpPr>
          <p:cNvPr id="7" name="Title 6"/>
          <p:cNvSpPr>
            <a:spLocks noGrp="1"/>
          </p:cNvSpPr>
          <p:nvPr>
            <p:ph type="title"/>
          </p:nvPr>
        </p:nvSpPr>
        <p:spPr>
          <a:xfrm>
            <a:off x="457200" y="0"/>
            <a:ext cx="8229600" cy="1143000"/>
          </a:xfrm>
        </p:spPr>
        <p:txBody>
          <a:bodyPr/>
          <a:lstStyle/>
          <a:p>
            <a:r>
              <a:rPr lang="en-US" sz="2400" dirty="0" smtClean="0"/>
              <a:t>Managing and Engaging Project Stakeholders </a:t>
            </a:r>
            <a:r>
              <a:rPr lang="en-US" sz="2000" dirty="0" smtClean="0"/>
              <a:t>(BEWARE!)</a:t>
            </a:r>
            <a:endParaRPr lang="en-US" sz="2400" dirty="0"/>
          </a:p>
        </p:txBody>
      </p:sp>
      <p:sp>
        <p:nvSpPr>
          <p:cNvPr id="12" name="Text Box 3"/>
          <p:cNvSpPr txBox="1">
            <a:spLocks noChangeArrowheads="1"/>
          </p:cNvSpPr>
          <p:nvPr/>
        </p:nvSpPr>
        <p:spPr bwMode="auto">
          <a:xfrm>
            <a:off x="135081" y="3292914"/>
            <a:ext cx="8811491" cy="2862322"/>
          </a:xfrm>
          <a:prstGeom prst="rect">
            <a:avLst/>
          </a:prstGeom>
          <a:noFill/>
          <a:ln w="28575">
            <a:solidFill>
              <a:srgbClr val="FF0000"/>
            </a:solidFill>
            <a:prstDash val="sysDash"/>
            <a:miter lim="800000"/>
            <a:headEnd/>
            <a:tailEnd/>
          </a:ln>
          <a:effectLst/>
        </p:spPr>
        <p:txBody>
          <a:bodyPr wrap="square">
            <a:spAutoFit/>
          </a:bodyPr>
          <a:lstStyle/>
          <a:p>
            <a:pPr>
              <a:lnSpc>
                <a:spcPts val="3200"/>
              </a:lnSpc>
              <a:spcBef>
                <a:spcPts val="2400"/>
              </a:spcBef>
              <a:spcAft>
                <a:spcPts val="2400"/>
              </a:spcAft>
              <a:tabLst>
                <a:tab pos="4511675" algn="l"/>
              </a:tabLst>
            </a:pPr>
            <a:r>
              <a:rPr lang="de-DE" sz="2900" b="1" dirty="0" smtClean="0">
                <a:solidFill>
                  <a:srgbClr val="FFFF99"/>
                </a:solidFill>
                <a:latin typeface="Calibri" pitchFamily="34" charset="0"/>
              </a:rPr>
              <a:t>Ineffective or inadequate stakeholder management/en-gagement is widely acknowledged (and empirically pro-ven) as constituting a principal cause of project failure. </a:t>
            </a:r>
          </a:p>
          <a:p>
            <a:pPr>
              <a:lnSpc>
                <a:spcPts val="3200"/>
              </a:lnSpc>
            </a:pPr>
            <a:r>
              <a:rPr lang="en-US" sz="2900" b="1" dirty="0" smtClean="0">
                <a:solidFill>
                  <a:srgbClr val="FFFF99"/>
                </a:solidFill>
                <a:latin typeface="Calibri" pitchFamily="34" charset="0"/>
              </a:rPr>
              <a:t>Projects which fail to manage/engage their stakeholders properly can expect to experience potentially serious consequences!</a:t>
            </a:r>
            <a:endParaRPr lang="de-DE" sz="2900" b="1" dirty="0">
              <a:solidFill>
                <a:srgbClr val="FFFF99"/>
              </a:solidFill>
              <a:latin typeface="Calibri" pitchFamily="34" charset="0"/>
            </a:endParaRPr>
          </a:p>
        </p:txBody>
      </p:sp>
      <p:pic>
        <p:nvPicPr>
          <p:cNvPr id="6" name="Picture 5" descr="Caution"/>
          <p:cNvPicPr>
            <a:picLocks noChangeAspect="1"/>
          </p:cNvPicPr>
          <p:nvPr/>
        </p:nvPicPr>
        <p:blipFill>
          <a:blip r:embed="rId3" cstate="print"/>
          <a:stretch>
            <a:fillRect/>
          </a:stretch>
        </p:blipFill>
        <p:spPr>
          <a:xfrm>
            <a:off x="83125" y="1090420"/>
            <a:ext cx="2441872" cy="203489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198812" y="1136081"/>
            <a:ext cx="5835717" cy="5196294"/>
          </a:xfrm>
          <a:prstGeom prst="rect">
            <a:avLst/>
          </a:prstGeom>
          <a:noFill/>
          <a:ln w="9525" algn="ctr">
            <a:noFill/>
            <a:miter lim="800000"/>
            <a:headEnd/>
            <a:tailEnd/>
          </a:ln>
          <a:effectLst/>
        </p:spPr>
        <p:txBody>
          <a:bodyPr wrap="square">
            <a:spAutoFit/>
          </a:bodyPr>
          <a:lstStyle/>
          <a:p>
            <a:pPr>
              <a:lnSpc>
                <a:spcPts val="3400"/>
              </a:lnSpc>
              <a:spcAft>
                <a:spcPts val="1200"/>
              </a:spcAft>
              <a:tabLst>
                <a:tab pos="4511675" algn="l"/>
              </a:tabLst>
            </a:pPr>
            <a:r>
              <a:rPr lang="de-DE" sz="3200" b="1" dirty="0" smtClean="0">
                <a:solidFill>
                  <a:schemeClr val="bg1"/>
                </a:solidFill>
                <a:latin typeface="Calibri" pitchFamily="34" charset="0"/>
              </a:rPr>
              <a:t>For projects there is a cost – or investment - involved in mana-ging and engaging project stake-holders. </a:t>
            </a:r>
          </a:p>
          <a:p>
            <a:pPr>
              <a:lnSpc>
                <a:spcPts val="3400"/>
              </a:lnSpc>
              <a:spcAft>
                <a:spcPts val="1200"/>
              </a:spcAft>
              <a:tabLst>
                <a:tab pos="4511675" algn="l"/>
              </a:tabLst>
            </a:pPr>
            <a:r>
              <a:rPr lang="de-DE" sz="3200" b="1" dirty="0" smtClean="0">
                <a:solidFill>
                  <a:schemeClr val="bg1"/>
                </a:solidFill>
                <a:latin typeface="Calibri" pitchFamily="34" charset="0"/>
              </a:rPr>
              <a:t>There is also a return: A (much) higher likelihood that the pro-ject will be completed within set parameters (time, budget etc.).</a:t>
            </a:r>
          </a:p>
          <a:p>
            <a:pPr>
              <a:lnSpc>
                <a:spcPts val="3400"/>
              </a:lnSpc>
              <a:spcAft>
                <a:spcPts val="1200"/>
              </a:spcAft>
              <a:tabLst>
                <a:tab pos="4511675" algn="l"/>
              </a:tabLst>
            </a:pPr>
            <a:r>
              <a:rPr lang="de-DE" sz="3200" b="1" dirty="0" smtClean="0">
                <a:solidFill>
                  <a:schemeClr val="bg1"/>
                </a:solidFill>
                <a:latin typeface="Calibri" pitchFamily="34" charset="0"/>
              </a:rPr>
              <a:t>A challenge is to ensure that the cost/investment on the project is commensurate with return.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6" name="TextBox 5"/>
          <p:cNvSpPr txBox="1"/>
          <p:nvPr/>
        </p:nvSpPr>
        <p:spPr>
          <a:xfrm>
            <a:off x="455613" y="3299793"/>
            <a:ext cx="2743200" cy="2939266"/>
          </a:xfrm>
          <a:prstGeom prst="rect">
            <a:avLst/>
          </a:prstGeom>
          <a:noFill/>
        </p:spPr>
        <p:txBody>
          <a:bodyPr wrap="square" rtlCol="0">
            <a:spAutoFit/>
          </a:bodyPr>
          <a:lstStyle/>
          <a:p>
            <a:r>
              <a:rPr lang="de-DE" b="1" dirty="0" smtClean="0">
                <a:solidFill>
                  <a:srgbClr val="FFFF99"/>
                </a:solidFill>
                <a:latin typeface="Calibri" pitchFamily="34" charset="0"/>
              </a:rPr>
              <a:t>Low investment in stake-holder management and engagement may result in avoidable complications which are costly to rectify subsequently. </a:t>
            </a:r>
          </a:p>
          <a:p>
            <a:pPr>
              <a:spcBef>
                <a:spcPts val="600"/>
              </a:spcBef>
            </a:pPr>
            <a:r>
              <a:rPr lang="de-DE" b="1" dirty="0" smtClean="0">
                <a:solidFill>
                  <a:srgbClr val="FFFF99"/>
                </a:solidFill>
                <a:latin typeface="Calibri" pitchFamily="34" charset="0"/>
              </a:rPr>
              <a:t>On the other hand, exces-sive investment would constitute a waste of pro-ject resources. </a:t>
            </a:r>
            <a:endParaRPr lang="en-US" b="1" dirty="0">
              <a:solidFill>
                <a:srgbClr val="FFFF99"/>
              </a:solidFill>
              <a:latin typeface="Calibri" pitchFamily="34" charset="0"/>
            </a:endParaRPr>
          </a:p>
        </p:txBody>
      </p:sp>
      <p:pic>
        <p:nvPicPr>
          <p:cNvPr id="7" name="Picture 6" descr="SeeSaw.gif"/>
          <p:cNvPicPr>
            <a:picLocks noChangeAspect="1"/>
          </p:cNvPicPr>
          <p:nvPr/>
        </p:nvPicPr>
        <p:blipFill>
          <a:blip r:embed="rId3" cstate="print"/>
          <a:stretch>
            <a:fillRect/>
          </a:stretch>
        </p:blipFill>
        <p:spPr>
          <a:xfrm>
            <a:off x="455613" y="1285967"/>
            <a:ext cx="2579448" cy="197406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3" name="Content Placeholder 2"/>
          <p:cNvSpPr>
            <a:spLocks noGrp="1"/>
          </p:cNvSpPr>
          <p:nvPr>
            <p:ph idx="1"/>
          </p:nvPr>
        </p:nvSpPr>
        <p:spPr>
          <a:xfrm>
            <a:off x="2187573" y="1134198"/>
            <a:ext cx="6850837" cy="5038002"/>
          </a:xfrm>
        </p:spPr>
        <p:txBody>
          <a:bodyPr/>
          <a:lstStyle/>
          <a:p>
            <a:pPr>
              <a:lnSpc>
                <a:spcPts val="3300"/>
              </a:lnSpc>
              <a:spcAft>
                <a:spcPts val="1200"/>
              </a:spcAft>
              <a:buClr>
                <a:srgbClr val="FF5050"/>
              </a:buClr>
              <a:buNone/>
            </a:pPr>
            <a:r>
              <a:rPr lang="en-US" sz="2800" b="1" dirty="0" smtClean="0">
                <a:solidFill>
                  <a:schemeClr val="bg1"/>
                </a:solidFill>
                <a:latin typeface="Calibri" pitchFamily="34" charset="0"/>
              </a:rPr>
              <a:t>	The main overhead cost (or investment) incurred by an organization on project stakeholder management &amp; engagement is for creation, operation, coordination and supervision of the requisite </a:t>
            </a:r>
            <a:r>
              <a:rPr lang="en-US" sz="2800" b="1" dirty="0" err="1" smtClean="0">
                <a:solidFill>
                  <a:schemeClr val="bg1"/>
                </a:solidFill>
                <a:latin typeface="Calibri" pitchFamily="34" charset="0"/>
              </a:rPr>
              <a:t>infrastruc-ture</a:t>
            </a:r>
            <a:r>
              <a:rPr lang="en-US" sz="2800" b="1" dirty="0" smtClean="0">
                <a:solidFill>
                  <a:schemeClr val="bg1"/>
                </a:solidFill>
                <a:latin typeface="Calibri" pitchFamily="34" charset="0"/>
              </a:rPr>
              <a:t> for </a:t>
            </a:r>
            <a:r>
              <a:rPr lang="en-US" sz="2800" b="1" u="sng" dirty="0" smtClean="0">
                <a:solidFill>
                  <a:schemeClr val="bg1"/>
                </a:solidFill>
                <a:latin typeface="Calibri" pitchFamily="34" charset="0"/>
              </a:rPr>
              <a:t>all</a:t>
            </a:r>
            <a:r>
              <a:rPr lang="en-US" sz="2800" b="1" dirty="0" smtClean="0">
                <a:solidFill>
                  <a:schemeClr val="bg1"/>
                </a:solidFill>
                <a:latin typeface="Calibri" pitchFamily="34" charset="0"/>
              </a:rPr>
              <a:t> its projects with modifications/ improvements to them over time:</a:t>
            </a:r>
          </a:p>
          <a:p>
            <a:pPr>
              <a:lnSpc>
                <a:spcPts val="3000"/>
              </a:lnSpc>
              <a:buClr>
                <a:srgbClr val="FF5050"/>
              </a:buClr>
              <a:buFont typeface="Wingdings" pitchFamily="2" charset="2"/>
              <a:buChar char="§"/>
            </a:pPr>
            <a:r>
              <a:rPr lang="en-US" sz="2800" b="1" dirty="0" smtClean="0">
                <a:solidFill>
                  <a:schemeClr val="bg1"/>
                </a:solidFill>
                <a:latin typeface="Calibri" pitchFamily="34" charset="0"/>
              </a:rPr>
              <a:t>Institutional (Committees)</a:t>
            </a:r>
          </a:p>
          <a:p>
            <a:pPr>
              <a:lnSpc>
                <a:spcPts val="3000"/>
              </a:lnSpc>
              <a:buClr>
                <a:srgbClr val="FF5050"/>
              </a:buClr>
              <a:buFont typeface="Wingdings" pitchFamily="2" charset="2"/>
              <a:buChar char="§"/>
            </a:pPr>
            <a:r>
              <a:rPr lang="en-US" sz="2800" b="1" dirty="0" smtClean="0">
                <a:solidFill>
                  <a:schemeClr val="bg1"/>
                </a:solidFill>
                <a:latin typeface="Calibri" pitchFamily="34" charset="0"/>
              </a:rPr>
              <a:t>Methodological (Processes, Tools)</a:t>
            </a:r>
          </a:p>
          <a:p>
            <a:pPr>
              <a:lnSpc>
                <a:spcPts val="3000"/>
              </a:lnSpc>
              <a:buClr>
                <a:srgbClr val="FF5050"/>
              </a:buClr>
              <a:buFont typeface="Wingdings" pitchFamily="2" charset="2"/>
              <a:buChar char="§"/>
            </a:pPr>
            <a:r>
              <a:rPr lang="en-US" sz="2800" b="1" dirty="0" smtClean="0">
                <a:solidFill>
                  <a:schemeClr val="bg1"/>
                </a:solidFill>
                <a:latin typeface="Calibri" pitchFamily="34" charset="0"/>
              </a:rPr>
              <a:t>Educational (Training)</a:t>
            </a:r>
          </a:p>
          <a:p>
            <a:pPr>
              <a:lnSpc>
                <a:spcPts val="3000"/>
              </a:lnSpc>
              <a:buClr>
                <a:srgbClr val="FF5050"/>
              </a:buClr>
              <a:buFont typeface="Wingdings" pitchFamily="2" charset="2"/>
              <a:buChar char="§"/>
            </a:pPr>
            <a:r>
              <a:rPr lang="en-US" sz="2800" b="1" dirty="0" smtClean="0">
                <a:solidFill>
                  <a:schemeClr val="bg1"/>
                </a:solidFill>
                <a:latin typeface="Calibri" pitchFamily="34" charset="0"/>
              </a:rPr>
              <a:t>Technical (Information System)</a:t>
            </a:r>
          </a:p>
        </p:txBody>
      </p:sp>
      <p:sp>
        <p:nvSpPr>
          <p:cNvPr id="5" name="Rounded Rectangle 4"/>
          <p:cNvSpPr/>
          <p:nvPr/>
        </p:nvSpPr>
        <p:spPr>
          <a:xfrm>
            <a:off x="124978" y="1318849"/>
            <a:ext cx="1984665" cy="1497088"/>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spcAft>
                <a:spcPts val="0"/>
              </a:spcAft>
            </a:pPr>
            <a:r>
              <a:rPr lang="en-US" sz="3000" b="1" dirty="0" smtClean="0">
                <a:latin typeface="Calibri" pitchFamily="34" charset="0"/>
              </a:rPr>
              <a:t>Overhead </a:t>
            </a:r>
          </a:p>
          <a:p>
            <a:pPr algn="ctr">
              <a:lnSpc>
                <a:spcPts val="2500"/>
              </a:lnSpc>
              <a:spcAft>
                <a:spcPts val="0"/>
              </a:spcAft>
            </a:pPr>
            <a:r>
              <a:rPr lang="en-US" sz="3000" b="1" dirty="0" smtClean="0">
                <a:latin typeface="Calibri" pitchFamily="34" charset="0"/>
              </a:rPr>
              <a:t>Costs</a:t>
            </a:r>
          </a:p>
          <a:p>
            <a:pPr algn="ctr">
              <a:lnSpc>
                <a:spcPts val="2500"/>
              </a:lnSpc>
              <a:spcAft>
                <a:spcPts val="0"/>
              </a:spcAft>
            </a:pPr>
            <a:r>
              <a:rPr lang="en-US" b="1" dirty="0" smtClean="0">
                <a:latin typeface="Calibri" pitchFamily="34" charset="0"/>
              </a:rPr>
              <a:t>(for all projects)</a:t>
            </a:r>
          </a:p>
        </p:txBody>
      </p:sp>
      <p:pic>
        <p:nvPicPr>
          <p:cNvPr id="6" name="Picture 5" descr="money3.gif"/>
          <p:cNvPicPr>
            <a:picLocks noChangeAspect="1"/>
          </p:cNvPicPr>
          <p:nvPr/>
        </p:nvPicPr>
        <p:blipFill>
          <a:blip r:embed="rId3" cstate="print"/>
          <a:stretch>
            <a:fillRect/>
          </a:stretch>
        </p:blipFill>
        <p:spPr>
          <a:xfrm>
            <a:off x="155865" y="3075706"/>
            <a:ext cx="1937327" cy="1326386"/>
          </a:xfrm>
          <a:prstGeom prst="rect">
            <a:avLst/>
          </a:prstGeom>
        </p:spPr>
      </p:pic>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4" name="Content Placeholder 2"/>
          <p:cNvSpPr txBox="1">
            <a:spLocks/>
          </p:cNvSpPr>
          <p:nvPr/>
        </p:nvSpPr>
        <p:spPr bwMode="auto">
          <a:xfrm>
            <a:off x="2187575" y="1142046"/>
            <a:ext cx="6854011" cy="50301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Stakeholder-focused PM Processes &amp; Deliverables (e.g. Requirements, Scope Change and Contract Management)</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Unplanned Modifications to the Project’s Scope based on (external) Stakeholder In-put and Suggestions</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Process Modifications &amp; Innovations (Responsiveness to Stakeholders)</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Creating a stakeholder-friendly work, interaction &amp; collaboration environment</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Performance Incentives</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6" name="Rounded Rectangle 5"/>
          <p:cNvSpPr/>
          <p:nvPr/>
        </p:nvSpPr>
        <p:spPr>
          <a:xfrm>
            <a:off x="124978" y="1318849"/>
            <a:ext cx="1984665" cy="1497088"/>
          </a:xfrm>
          <a:prstGeom prst="roundRect">
            <a:avLst/>
          </a:prstGeom>
          <a:solidFill>
            <a:srgbClr val="04353A"/>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spcAft>
                <a:spcPts val="0"/>
              </a:spcAft>
            </a:pPr>
            <a:r>
              <a:rPr lang="en-US" sz="3000" b="1" dirty="0" smtClean="0">
                <a:latin typeface="Calibri" pitchFamily="34" charset="0"/>
              </a:rPr>
              <a:t>Direct </a:t>
            </a:r>
          </a:p>
          <a:p>
            <a:pPr algn="ctr">
              <a:lnSpc>
                <a:spcPts val="2500"/>
              </a:lnSpc>
              <a:spcAft>
                <a:spcPts val="0"/>
              </a:spcAft>
            </a:pPr>
            <a:r>
              <a:rPr lang="en-US" sz="3000" b="1" dirty="0" smtClean="0">
                <a:latin typeface="Calibri" pitchFamily="34" charset="0"/>
              </a:rPr>
              <a:t>Costs</a:t>
            </a:r>
          </a:p>
          <a:p>
            <a:pPr algn="ctr">
              <a:lnSpc>
                <a:spcPts val="2500"/>
              </a:lnSpc>
              <a:spcAft>
                <a:spcPts val="0"/>
              </a:spcAft>
            </a:pPr>
            <a:r>
              <a:rPr lang="en-US" b="1" dirty="0" smtClean="0">
                <a:latin typeface="Calibri" pitchFamily="34" charset="0"/>
              </a:rPr>
              <a:t>(project-specific)</a:t>
            </a:r>
          </a:p>
        </p:txBody>
      </p:sp>
      <p:sp>
        <p:nvSpPr>
          <p:cNvPr id="5" name="TextBox 4"/>
          <p:cNvSpPr txBox="1"/>
          <p:nvPr/>
        </p:nvSpPr>
        <p:spPr>
          <a:xfrm>
            <a:off x="114299" y="5094850"/>
            <a:ext cx="2000539" cy="1066959"/>
          </a:xfrm>
          <a:prstGeom prst="rect">
            <a:avLst/>
          </a:prstGeom>
          <a:noFill/>
        </p:spPr>
        <p:txBody>
          <a:bodyPr wrap="square" rtlCol="0">
            <a:spAutoFit/>
          </a:bodyPr>
          <a:lstStyle/>
          <a:p>
            <a:pPr>
              <a:lnSpc>
                <a:spcPts val="1900"/>
              </a:lnSpc>
              <a:spcAft>
                <a:spcPts val="0"/>
              </a:spcAft>
            </a:pPr>
            <a:r>
              <a:rPr lang="de-DE" sz="1600" b="1" dirty="0" smtClean="0">
                <a:solidFill>
                  <a:srgbClr val="FFFF99"/>
                </a:solidFill>
                <a:latin typeface="Calibri" pitchFamily="34" charset="0"/>
              </a:rPr>
              <a:t>Fixed Cost</a:t>
            </a:r>
          </a:p>
          <a:p>
            <a:pPr>
              <a:lnSpc>
                <a:spcPts val="1900"/>
              </a:lnSpc>
              <a:spcAft>
                <a:spcPts val="0"/>
              </a:spcAft>
            </a:pPr>
            <a:r>
              <a:rPr lang="de-DE" sz="1600" b="1" dirty="0" smtClean="0">
                <a:solidFill>
                  <a:srgbClr val="FFFF99"/>
                </a:solidFill>
                <a:latin typeface="Calibri" pitchFamily="34" charset="0"/>
              </a:rPr>
              <a:t>Variable Cost</a:t>
            </a:r>
          </a:p>
          <a:p>
            <a:pPr>
              <a:lnSpc>
                <a:spcPts val="1900"/>
              </a:lnSpc>
              <a:spcAft>
                <a:spcPts val="0"/>
              </a:spcAft>
            </a:pPr>
            <a:r>
              <a:rPr lang="de-DE" sz="1600" b="1" dirty="0" smtClean="0">
                <a:solidFill>
                  <a:srgbClr val="FFFF99"/>
                </a:solidFill>
                <a:latin typeface="Calibri" pitchFamily="34" charset="0"/>
              </a:rPr>
              <a:t>Recurring Cost</a:t>
            </a:r>
          </a:p>
          <a:p>
            <a:pPr>
              <a:lnSpc>
                <a:spcPts val="1900"/>
              </a:lnSpc>
              <a:spcAft>
                <a:spcPts val="0"/>
              </a:spcAft>
            </a:pPr>
            <a:r>
              <a:rPr lang="de-DE" sz="1600" b="1" dirty="0" smtClean="0">
                <a:solidFill>
                  <a:srgbClr val="FFFF99"/>
                </a:solidFill>
                <a:latin typeface="Calibri" pitchFamily="34" charset="0"/>
              </a:rPr>
              <a:t>Non-Recurring Cost</a:t>
            </a:r>
            <a:endParaRPr lang="en-US" sz="1600" dirty="0">
              <a:solidFill>
                <a:srgbClr val="FFFF99"/>
              </a:solidFill>
            </a:endParaRPr>
          </a:p>
        </p:txBody>
      </p:sp>
      <p:pic>
        <p:nvPicPr>
          <p:cNvPr id="7" name="Picture 6" descr="money.gif"/>
          <p:cNvPicPr>
            <a:picLocks noChangeAspect="1"/>
          </p:cNvPicPr>
          <p:nvPr/>
        </p:nvPicPr>
        <p:blipFill>
          <a:blip r:embed="rId3" cstate="print"/>
          <a:stretch>
            <a:fillRect/>
          </a:stretch>
        </p:blipFill>
        <p:spPr>
          <a:xfrm>
            <a:off x="168239" y="2968771"/>
            <a:ext cx="1898142" cy="1946129"/>
          </a:xfrm>
          <a:prstGeom prst="rect">
            <a:avLst/>
          </a:prstGeom>
        </p:spPr>
      </p:pic>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4" name="Content Placeholder 2"/>
          <p:cNvSpPr txBox="1">
            <a:spLocks/>
          </p:cNvSpPr>
          <p:nvPr/>
        </p:nvSpPr>
        <p:spPr bwMode="auto">
          <a:xfrm>
            <a:off x="2187575" y="1142046"/>
            <a:ext cx="6854011" cy="50301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Hiring Project Staff for Stakeholder Management &amp; Engagement Activities </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Training &amp; Educating Project Staff in Stakeholder Management &amp; Engagement </a:t>
            </a:r>
          </a:p>
          <a:p>
            <a:pPr marL="34290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Infrastructure (tech., informational, etc.)</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Information Collection, Identification &amp; Analysis of the Project Stakeholders (</a:t>
            </a:r>
            <a:r>
              <a:rPr lang="en-US" sz="2800" b="1" kern="0" dirty="0" err="1" smtClean="0">
                <a:solidFill>
                  <a:schemeClr val="bg1"/>
                </a:solidFill>
                <a:latin typeface="Calibri" pitchFamily="34" charset="0"/>
              </a:rPr>
              <a:t>Ap-plication</a:t>
            </a:r>
            <a:r>
              <a:rPr lang="en-US" sz="2800" b="1" kern="0" dirty="0" smtClean="0">
                <a:solidFill>
                  <a:schemeClr val="bg1"/>
                </a:solidFill>
                <a:latin typeface="Calibri" pitchFamily="34" charset="0"/>
              </a:rPr>
              <a:t> of Processes, Tools)</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300"/>
              </a:lnSpc>
              <a:spcBef>
                <a:spcPct val="20000"/>
              </a:spcBef>
              <a:spcAft>
                <a:spcPct val="0"/>
              </a:spcAft>
              <a:buClr>
                <a:srgbClr val="92D050"/>
              </a:buClr>
              <a:buSzTx/>
              <a:buFont typeface="Wingdings" pitchFamily="2" charset="2"/>
              <a:buChar char="§"/>
              <a:tabLst/>
              <a:defRPr/>
            </a:pPr>
            <a:r>
              <a:rPr lang="en-US" sz="2800" b="1" kern="0" dirty="0" smtClean="0">
                <a:solidFill>
                  <a:schemeClr val="bg1"/>
                </a:solidFill>
                <a:latin typeface="Calibri" pitchFamily="34" charset="0"/>
              </a:rPr>
              <a:t>Design, Periodic Review &amp; Modification of Stakeholder Management &amp; Engagement Strategies</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8" name="Rounded Rectangle 7"/>
          <p:cNvSpPr/>
          <p:nvPr/>
        </p:nvSpPr>
        <p:spPr>
          <a:xfrm>
            <a:off x="124978" y="1318849"/>
            <a:ext cx="1984665" cy="1497088"/>
          </a:xfrm>
          <a:prstGeom prst="roundRect">
            <a:avLst/>
          </a:prstGeom>
          <a:solidFill>
            <a:srgbClr val="04353A"/>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spcAft>
                <a:spcPts val="0"/>
              </a:spcAft>
            </a:pPr>
            <a:r>
              <a:rPr lang="en-US" sz="3000" b="1" dirty="0" smtClean="0">
                <a:latin typeface="Calibri" pitchFamily="34" charset="0"/>
              </a:rPr>
              <a:t>Direct </a:t>
            </a:r>
          </a:p>
          <a:p>
            <a:pPr algn="ctr">
              <a:lnSpc>
                <a:spcPts val="2500"/>
              </a:lnSpc>
              <a:spcAft>
                <a:spcPts val="0"/>
              </a:spcAft>
            </a:pPr>
            <a:r>
              <a:rPr lang="en-US" sz="3000" b="1" dirty="0" smtClean="0">
                <a:latin typeface="Calibri" pitchFamily="34" charset="0"/>
              </a:rPr>
              <a:t>Costs</a:t>
            </a:r>
          </a:p>
          <a:p>
            <a:pPr algn="ctr">
              <a:lnSpc>
                <a:spcPts val="2500"/>
              </a:lnSpc>
              <a:spcAft>
                <a:spcPts val="0"/>
              </a:spcAft>
            </a:pPr>
            <a:r>
              <a:rPr lang="en-US" b="1" dirty="0" smtClean="0">
                <a:latin typeface="Calibri" pitchFamily="34" charset="0"/>
              </a:rPr>
              <a:t>(project-specific)</a:t>
            </a:r>
          </a:p>
        </p:txBody>
      </p:sp>
      <p:sp>
        <p:nvSpPr>
          <p:cNvPr id="9" name="TextBox 8"/>
          <p:cNvSpPr txBox="1"/>
          <p:nvPr/>
        </p:nvSpPr>
        <p:spPr>
          <a:xfrm>
            <a:off x="114299" y="5094850"/>
            <a:ext cx="2000539" cy="1066959"/>
          </a:xfrm>
          <a:prstGeom prst="rect">
            <a:avLst/>
          </a:prstGeom>
          <a:noFill/>
        </p:spPr>
        <p:txBody>
          <a:bodyPr wrap="square" rtlCol="0">
            <a:spAutoFit/>
          </a:bodyPr>
          <a:lstStyle/>
          <a:p>
            <a:pPr>
              <a:lnSpc>
                <a:spcPts val="1900"/>
              </a:lnSpc>
              <a:spcAft>
                <a:spcPts val="0"/>
              </a:spcAft>
            </a:pPr>
            <a:r>
              <a:rPr lang="de-DE" sz="1600" b="1" dirty="0" smtClean="0">
                <a:solidFill>
                  <a:srgbClr val="FFFF99"/>
                </a:solidFill>
                <a:latin typeface="Calibri" pitchFamily="34" charset="0"/>
              </a:rPr>
              <a:t>Fixed Cost</a:t>
            </a:r>
          </a:p>
          <a:p>
            <a:pPr>
              <a:lnSpc>
                <a:spcPts val="1900"/>
              </a:lnSpc>
              <a:spcAft>
                <a:spcPts val="0"/>
              </a:spcAft>
            </a:pPr>
            <a:r>
              <a:rPr lang="de-DE" sz="1600" b="1" dirty="0" smtClean="0">
                <a:solidFill>
                  <a:srgbClr val="FFFF99"/>
                </a:solidFill>
                <a:latin typeface="Calibri" pitchFamily="34" charset="0"/>
              </a:rPr>
              <a:t>Variable Cost</a:t>
            </a:r>
          </a:p>
          <a:p>
            <a:pPr>
              <a:lnSpc>
                <a:spcPts val="1900"/>
              </a:lnSpc>
              <a:spcAft>
                <a:spcPts val="0"/>
              </a:spcAft>
            </a:pPr>
            <a:r>
              <a:rPr lang="de-DE" sz="1600" b="1" dirty="0" smtClean="0">
                <a:solidFill>
                  <a:srgbClr val="FFFF99"/>
                </a:solidFill>
                <a:latin typeface="Calibri" pitchFamily="34" charset="0"/>
              </a:rPr>
              <a:t>Recurring Cost</a:t>
            </a:r>
          </a:p>
          <a:p>
            <a:pPr>
              <a:lnSpc>
                <a:spcPts val="1900"/>
              </a:lnSpc>
              <a:spcAft>
                <a:spcPts val="0"/>
              </a:spcAft>
            </a:pPr>
            <a:r>
              <a:rPr lang="de-DE" sz="1600" b="1" dirty="0" smtClean="0">
                <a:solidFill>
                  <a:srgbClr val="FFFF99"/>
                </a:solidFill>
                <a:latin typeface="Calibri" pitchFamily="34" charset="0"/>
              </a:rPr>
              <a:t>Non-Recurring Cost</a:t>
            </a:r>
            <a:endParaRPr lang="en-US" sz="1600" dirty="0">
              <a:solidFill>
                <a:srgbClr val="FFFF99"/>
              </a:solidFill>
            </a:endParaRPr>
          </a:p>
        </p:txBody>
      </p:sp>
      <p:pic>
        <p:nvPicPr>
          <p:cNvPr id="10" name="Picture 9" descr="money.gif"/>
          <p:cNvPicPr>
            <a:picLocks noChangeAspect="1"/>
          </p:cNvPicPr>
          <p:nvPr/>
        </p:nvPicPr>
        <p:blipFill>
          <a:blip r:embed="rId3" cstate="print"/>
          <a:stretch>
            <a:fillRect/>
          </a:stretch>
        </p:blipFill>
        <p:spPr>
          <a:xfrm>
            <a:off x="168239" y="2968771"/>
            <a:ext cx="1898142" cy="1946129"/>
          </a:xfrm>
          <a:prstGeom prst="rect">
            <a:avLst/>
          </a:prstGeom>
        </p:spPr>
      </p:pic>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4" name="Content Placeholder 2"/>
          <p:cNvSpPr txBox="1">
            <a:spLocks/>
          </p:cNvSpPr>
          <p:nvPr/>
        </p:nvSpPr>
        <p:spPr bwMode="auto">
          <a:xfrm>
            <a:off x="2187575" y="1142046"/>
            <a:ext cx="6854011" cy="50301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300"/>
              </a:lnSpc>
              <a:spcBef>
                <a:spcPct val="20000"/>
              </a:spcBef>
              <a:spcAft>
                <a:spcPct val="0"/>
              </a:spcAft>
              <a:buClr>
                <a:srgbClr val="92D050"/>
              </a:buClr>
              <a:buSzTx/>
              <a:buFont typeface="Wingdings" pitchFamily="2" charset="2"/>
              <a:buChar char="§"/>
              <a:tabLst/>
              <a:defRPr/>
            </a:pPr>
            <a:r>
              <a:rPr lang="en-US" sz="2800" b="1" kern="0" dirty="0" smtClean="0">
                <a:solidFill>
                  <a:schemeClr val="bg1"/>
                </a:solidFill>
                <a:latin typeface="Calibri" pitchFamily="34" charset="0"/>
              </a:rPr>
              <a:t>Provision of Information to Stakeholders (Internal, External)</a:t>
            </a:r>
          </a:p>
          <a:p>
            <a:pPr marL="342900" marR="0" lvl="0" indent="-342900" algn="l" defTabSz="914400" rtl="0" eaLnBrk="1" fontAlgn="base" latinLnBrk="0" hangingPunct="1">
              <a:lnSpc>
                <a:spcPts val="3300"/>
              </a:lnSpc>
              <a:spcBef>
                <a:spcPct val="20000"/>
              </a:spcBef>
              <a:spcAft>
                <a:spcPct val="0"/>
              </a:spcAft>
              <a:buClr>
                <a:srgbClr val="92D050"/>
              </a:buClr>
              <a:buSzTx/>
              <a:buFont typeface="Wingdings" pitchFamily="2" charset="2"/>
              <a:buChar char="§"/>
              <a:tabLst/>
              <a:defRPr/>
            </a:pPr>
            <a:r>
              <a:rPr lang="en-US" sz="2800" b="1" kern="0" dirty="0" smtClean="0">
                <a:solidFill>
                  <a:schemeClr val="bg1"/>
                </a:solidFill>
                <a:latin typeface="Calibri" pitchFamily="34" charset="0"/>
              </a:rPr>
              <a:t>Consultation Activities with Stakeholders (Internal, External)</a:t>
            </a:r>
          </a:p>
          <a:p>
            <a:pPr marL="342900" marR="0" lvl="0" indent="-342900" algn="l" defTabSz="914400" rtl="0" eaLnBrk="1" fontAlgn="base" latinLnBrk="0" hangingPunct="1">
              <a:lnSpc>
                <a:spcPts val="3300"/>
              </a:lnSpc>
              <a:spcBef>
                <a:spcPct val="20000"/>
              </a:spcBef>
              <a:spcAft>
                <a:spcPct val="0"/>
              </a:spcAft>
              <a:buClr>
                <a:srgbClr val="92D050"/>
              </a:buClr>
              <a:buSzTx/>
              <a:buFont typeface="Wingdings" pitchFamily="2" charset="2"/>
              <a:buChar char="§"/>
              <a:tabLst/>
              <a:defRPr/>
            </a:pPr>
            <a:r>
              <a:rPr lang="en-US" sz="2800" b="1" kern="0" dirty="0" smtClean="0">
                <a:solidFill>
                  <a:schemeClr val="bg1"/>
                </a:solidFill>
                <a:latin typeface="Calibri" pitchFamily="34" charset="0"/>
              </a:rPr>
              <a:t>Customized Incentives for Stakeholders (Financial, Material) </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8" name="Rounded Rectangle 7"/>
          <p:cNvSpPr/>
          <p:nvPr/>
        </p:nvSpPr>
        <p:spPr>
          <a:xfrm>
            <a:off x="124978" y="1318849"/>
            <a:ext cx="1984665" cy="1497088"/>
          </a:xfrm>
          <a:prstGeom prst="roundRect">
            <a:avLst/>
          </a:prstGeom>
          <a:solidFill>
            <a:srgbClr val="04353A"/>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spcAft>
                <a:spcPts val="0"/>
              </a:spcAft>
            </a:pPr>
            <a:r>
              <a:rPr lang="en-US" sz="3000" b="1" dirty="0" smtClean="0">
                <a:latin typeface="Calibri" pitchFamily="34" charset="0"/>
              </a:rPr>
              <a:t>Direct </a:t>
            </a:r>
          </a:p>
          <a:p>
            <a:pPr algn="ctr">
              <a:lnSpc>
                <a:spcPts val="2500"/>
              </a:lnSpc>
              <a:spcAft>
                <a:spcPts val="0"/>
              </a:spcAft>
            </a:pPr>
            <a:r>
              <a:rPr lang="en-US" sz="3000" b="1" dirty="0" smtClean="0">
                <a:latin typeface="Calibri" pitchFamily="34" charset="0"/>
              </a:rPr>
              <a:t>Costs</a:t>
            </a:r>
          </a:p>
          <a:p>
            <a:pPr algn="ctr">
              <a:lnSpc>
                <a:spcPts val="2500"/>
              </a:lnSpc>
              <a:spcAft>
                <a:spcPts val="0"/>
              </a:spcAft>
            </a:pPr>
            <a:r>
              <a:rPr lang="en-US" b="1" dirty="0" smtClean="0">
                <a:latin typeface="Calibri" pitchFamily="34" charset="0"/>
              </a:rPr>
              <a:t>(project-specific)</a:t>
            </a:r>
          </a:p>
        </p:txBody>
      </p:sp>
      <p:sp>
        <p:nvSpPr>
          <p:cNvPr id="9" name="TextBox 8"/>
          <p:cNvSpPr txBox="1"/>
          <p:nvPr/>
        </p:nvSpPr>
        <p:spPr>
          <a:xfrm>
            <a:off x="114299" y="5094850"/>
            <a:ext cx="2000539" cy="1066959"/>
          </a:xfrm>
          <a:prstGeom prst="rect">
            <a:avLst/>
          </a:prstGeom>
          <a:noFill/>
        </p:spPr>
        <p:txBody>
          <a:bodyPr wrap="square" rtlCol="0">
            <a:spAutoFit/>
          </a:bodyPr>
          <a:lstStyle/>
          <a:p>
            <a:pPr>
              <a:lnSpc>
                <a:spcPts val="1900"/>
              </a:lnSpc>
              <a:spcAft>
                <a:spcPts val="0"/>
              </a:spcAft>
            </a:pPr>
            <a:r>
              <a:rPr lang="de-DE" sz="1600" b="1" dirty="0" smtClean="0">
                <a:solidFill>
                  <a:srgbClr val="FFFF99"/>
                </a:solidFill>
                <a:latin typeface="Calibri" pitchFamily="34" charset="0"/>
              </a:rPr>
              <a:t>Fixed Cost</a:t>
            </a:r>
          </a:p>
          <a:p>
            <a:pPr>
              <a:lnSpc>
                <a:spcPts val="1900"/>
              </a:lnSpc>
              <a:spcAft>
                <a:spcPts val="0"/>
              </a:spcAft>
            </a:pPr>
            <a:r>
              <a:rPr lang="de-DE" sz="1600" b="1" dirty="0" smtClean="0">
                <a:solidFill>
                  <a:srgbClr val="FFFF99"/>
                </a:solidFill>
                <a:latin typeface="Calibri" pitchFamily="34" charset="0"/>
              </a:rPr>
              <a:t>Variable Cost</a:t>
            </a:r>
          </a:p>
          <a:p>
            <a:pPr>
              <a:lnSpc>
                <a:spcPts val="1900"/>
              </a:lnSpc>
              <a:spcAft>
                <a:spcPts val="0"/>
              </a:spcAft>
            </a:pPr>
            <a:r>
              <a:rPr lang="de-DE" sz="1600" b="1" dirty="0" smtClean="0">
                <a:solidFill>
                  <a:srgbClr val="FFFF99"/>
                </a:solidFill>
                <a:latin typeface="Calibri" pitchFamily="34" charset="0"/>
              </a:rPr>
              <a:t>Recurring Cost</a:t>
            </a:r>
          </a:p>
          <a:p>
            <a:pPr>
              <a:lnSpc>
                <a:spcPts val="1900"/>
              </a:lnSpc>
              <a:spcAft>
                <a:spcPts val="0"/>
              </a:spcAft>
            </a:pPr>
            <a:r>
              <a:rPr lang="de-DE" sz="1600" b="1" dirty="0" smtClean="0">
                <a:solidFill>
                  <a:srgbClr val="FFFF99"/>
                </a:solidFill>
                <a:latin typeface="Calibri" pitchFamily="34" charset="0"/>
              </a:rPr>
              <a:t>Non-Recurring Cost</a:t>
            </a:r>
            <a:endParaRPr lang="en-US" sz="1600" dirty="0">
              <a:solidFill>
                <a:srgbClr val="FFFF99"/>
              </a:solidFill>
            </a:endParaRPr>
          </a:p>
        </p:txBody>
      </p:sp>
      <p:pic>
        <p:nvPicPr>
          <p:cNvPr id="10" name="Picture 9" descr="money.gif"/>
          <p:cNvPicPr>
            <a:picLocks noChangeAspect="1"/>
          </p:cNvPicPr>
          <p:nvPr/>
        </p:nvPicPr>
        <p:blipFill>
          <a:blip r:embed="rId3" cstate="print"/>
          <a:stretch>
            <a:fillRect/>
          </a:stretch>
        </p:blipFill>
        <p:spPr>
          <a:xfrm>
            <a:off x="168239" y="2968771"/>
            <a:ext cx="1898142" cy="1946129"/>
          </a:xfrm>
          <a:prstGeom prst="rect">
            <a:avLst/>
          </a:prstGeom>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3" name="Content Placeholder 2"/>
          <p:cNvSpPr>
            <a:spLocks noGrp="1"/>
          </p:cNvSpPr>
          <p:nvPr>
            <p:ph idx="1"/>
          </p:nvPr>
        </p:nvSpPr>
        <p:spPr>
          <a:xfrm>
            <a:off x="2187575" y="1134649"/>
            <a:ext cx="6748607" cy="5027612"/>
          </a:xfrm>
        </p:spPr>
        <p:txBody>
          <a:bodyPr/>
          <a:lstStyle/>
          <a:p>
            <a:pPr>
              <a:lnSpc>
                <a:spcPts val="3000"/>
              </a:lnSpc>
              <a:buClr>
                <a:srgbClr val="FF0000"/>
              </a:buClr>
              <a:buFont typeface="Wingdings" pitchFamily="2" charset="2"/>
              <a:buChar char="§"/>
            </a:pPr>
            <a:r>
              <a:rPr lang="en-US" sz="2800" b="1" dirty="0" smtClean="0">
                <a:solidFill>
                  <a:schemeClr val="bg1"/>
                </a:solidFill>
                <a:latin typeface="Calibri" pitchFamily="34" charset="0"/>
              </a:rPr>
              <a:t>Loss of Executive &amp; Collegial Support</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Unanticipated, Undesired or Excessive Changes to the Project’s Scope </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Delayed Commencement and/or </a:t>
            </a:r>
            <a:r>
              <a:rPr lang="en-US" sz="2800" b="1" dirty="0" err="1" smtClean="0">
                <a:solidFill>
                  <a:schemeClr val="bg1"/>
                </a:solidFill>
                <a:latin typeface="Calibri" pitchFamily="34" charset="0"/>
              </a:rPr>
              <a:t>Exten-ded</a:t>
            </a:r>
            <a:r>
              <a:rPr lang="en-US" sz="2800" b="1" dirty="0" smtClean="0">
                <a:solidFill>
                  <a:schemeClr val="bg1"/>
                </a:solidFill>
                <a:latin typeface="Calibri" pitchFamily="34" charset="0"/>
              </a:rPr>
              <a:t> Duration of the Project, its </a:t>
            </a:r>
            <a:r>
              <a:rPr lang="en-US" sz="2800" b="1" dirty="0" err="1" smtClean="0">
                <a:solidFill>
                  <a:schemeClr val="bg1"/>
                </a:solidFill>
                <a:latin typeface="Calibri" pitchFamily="34" charset="0"/>
              </a:rPr>
              <a:t>Constitu-ent</a:t>
            </a:r>
            <a:r>
              <a:rPr lang="en-US" sz="2800" b="1" dirty="0" smtClean="0">
                <a:solidFill>
                  <a:schemeClr val="bg1"/>
                </a:solidFill>
                <a:latin typeface="Calibri" pitchFamily="34" charset="0"/>
              </a:rPr>
              <a:t> Phases or Work Activities</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Overlooked Requirements/Specifications</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Project Design and Execution </a:t>
            </a:r>
            <a:r>
              <a:rPr lang="en-US" sz="2800" b="1" dirty="0" err="1" smtClean="0">
                <a:solidFill>
                  <a:schemeClr val="bg1"/>
                </a:solidFill>
                <a:latin typeface="Calibri" pitchFamily="34" charset="0"/>
              </a:rPr>
              <a:t>Deficien-cies</a:t>
            </a:r>
            <a:r>
              <a:rPr lang="en-US" sz="2800" b="1" dirty="0" smtClean="0">
                <a:solidFill>
                  <a:schemeClr val="bg1"/>
                </a:solidFill>
                <a:latin typeface="Calibri" pitchFamily="34" charset="0"/>
              </a:rPr>
              <a:t>, Errors and Omissions</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Stress, </a:t>
            </a:r>
            <a:r>
              <a:rPr lang="en-US" sz="2800" b="1" dirty="0" err="1" smtClean="0">
                <a:solidFill>
                  <a:schemeClr val="bg1"/>
                </a:solidFill>
                <a:latin typeface="Calibri" pitchFamily="34" charset="0"/>
              </a:rPr>
              <a:t>Demotivation</a:t>
            </a:r>
            <a:r>
              <a:rPr lang="en-US" sz="2800" b="1" dirty="0" smtClean="0">
                <a:solidFill>
                  <a:schemeClr val="bg1"/>
                </a:solidFill>
                <a:latin typeface="Calibri" pitchFamily="34" charset="0"/>
              </a:rPr>
              <a:t>, Dissatisfaction, </a:t>
            </a:r>
            <a:r>
              <a:rPr lang="en-US" sz="2800" b="1" dirty="0" err="1" smtClean="0">
                <a:solidFill>
                  <a:schemeClr val="bg1"/>
                </a:solidFill>
                <a:latin typeface="Calibri" pitchFamily="34" charset="0"/>
              </a:rPr>
              <a:t>Traumatisation</a:t>
            </a:r>
            <a:r>
              <a:rPr lang="en-US" sz="2800" b="1" dirty="0" smtClean="0">
                <a:solidFill>
                  <a:schemeClr val="bg1"/>
                </a:solidFill>
                <a:latin typeface="Calibri" pitchFamily="34" charset="0"/>
              </a:rPr>
              <a:t> and Emotional Distress for (Internal) Stakeholders</a:t>
            </a:r>
          </a:p>
        </p:txBody>
      </p:sp>
      <p:sp>
        <p:nvSpPr>
          <p:cNvPr id="7" name="Rounded Rectangle 6"/>
          <p:cNvSpPr/>
          <p:nvPr/>
        </p:nvSpPr>
        <p:spPr>
          <a:xfrm>
            <a:off x="143886" y="3574473"/>
            <a:ext cx="1871950" cy="2286000"/>
          </a:xfrm>
          <a:prstGeom prst="roundRect">
            <a:avLst/>
          </a:prstGeom>
          <a:solidFill>
            <a:srgbClr val="550B27"/>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Calibri" pitchFamily="34" charset="0"/>
              </a:rPr>
              <a:t>Some major costs (</a:t>
            </a:r>
            <a:r>
              <a:rPr lang="en-US" sz="1600" b="1" dirty="0" err="1" smtClean="0">
                <a:solidFill>
                  <a:schemeClr val="bg1"/>
                </a:solidFill>
                <a:latin typeface="Calibri" pitchFamily="34" charset="0"/>
              </a:rPr>
              <a:t>monetizable</a:t>
            </a:r>
            <a:r>
              <a:rPr lang="en-US" sz="1600" b="1" dirty="0" smtClean="0">
                <a:solidFill>
                  <a:schemeClr val="bg1"/>
                </a:solidFill>
                <a:latin typeface="Calibri" pitchFamily="34" charset="0"/>
              </a:rPr>
              <a:t>/ non-</a:t>
            </a:r>
            <a:r>
              <a:rPr lang="en-US" sz="1600" b="1" dirty="0" err="1" smtClean="0">
                <a:solidFill>
                  <a:schemeClr val="bg1"/>
                </a:solidFill>
                <a:latin typeface="Calibri" pitchFamily="34" charset="0"/>
              </a:rPr>
              <a:t>monetizable</a:t>
            </a:r>
            <a:r>
              <a:rPr lang="en-US" sz="1600" b="1" dirty="0" smtClean="0">
                <a:solidFill>
                  <a:schemeClr val="bg1"/>
                </a:solidFill>
                <a:latin typeface="Calibri" pitchFamily="34" charset="0"/>
              </a:rPr>
              <a:t>) of inadequate stakeholder management and engagement on projects</a:t>
            </a:r>
            <a:endParaRPr lang="en-US" sz="1600" b="1" dirty="0">
              <a:solidFill>
                <a:schemeClr val="bg1"/>
              </a:solidFill>
              <a:latin typeface="Calibri" pitchFamily="34" charset="0"/>
            </a:endParaRPr>
          </a:p>
        </p:txBody>
      </p:sp>
      <p:pic>
        <p:nvPicPr>
          <p:cNvPr id="5" name="Picture 4" descr="BurningMoney.gif"/>
          <p:cNvPicPr>
            <a:picLocks noChangeAspect="1"/>
          </p:cNvPicPr>
          <p:nvPr/>
        </p:nvPicPr>
        <p:blipFill>
          <a:blip r:embed="rId3" cstate="print"/>
          <a:stretch>
            <a:fillRect/>
          </a:stretch>
        </p:blipFill>
        <p:spPr>
          <a:xfrm>
            <a:off x="128320" y="1810176"/>
            <a:ext cx="1944954" cy="1175479"/>
          </a:xfrm>
          <a:prstGeom prst="rect">
            <a:avLst/>
          </a:prstGeom>
        </p:spPr>
      </p:pic>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3" name="Content Placeholder 2"/>
          <p:cNvSpPr>
            <a:spLocks noGrp="1"/>
          </p:cNvSpPr>
          <p:nvPr>
            <p:ph idx="1"/>
          </p:nvPr>
        </p:nvSpPr>
        <p:spPr>
          <a:xfrm>
            <a:off x="2187575" y="1134649"/>
            <a:ext cx="6748607" cy="5027612"/>
          </a:xfrm>
        </p:spPr>
        <p:txBody>
          <a:bodyPr/>
          <a:lstStyle/>
          <a:p>
            <a:pPr>
              <a:lnSpc>
                <a:spcPts val="3000"/>
              </a:lnSpc>
              <a:buClr>
                <a:srgbClr val="FF0000"/>
              </a:buClr>
              <a:buFont typeface="Wingdings" pitchFamily="2" charset="2"/>
              <a:buChar char="§"/>
            </a:pPr>
            <a:r>
              <a:rPr lang="en-US" sz="2800" b="1" dirty="0" smtClean="0">
                <a:solidFill>
                  <a:schemeClr val="bg1"/>
                </a:solidFill>
                <a:latin typeface="Calibri" pitchFamily="34" charset="0"/>
              </a:rPr>
              <a:t>Safety and Security, Sabotage of Project Assets, Injuries/Deaths of </a:t>
            </a:r>
            <a:r>
              <a:rPr lang="en-US" sz="2800" b="1" dirty="0" err="1" smtClean="0">
                <a:solidFill>
                  <a:schemeClr val="bg1"/>
                </a:solidFill>
                <a:latin typeface="Calibri" pitchFamily="34" charset="0"/>
              </a:rPr>
              <a:t>Proj</a:t>
            </a:r>
            <a:r>
              <a:rPr lang="en-US" sz="2800" b="1" dirty="0" smtClean="0">
                <a:solidFill>
                  <a:schemeClr val="bg1"/>
                </a:solidFill>
                <a:latin typeface="Calibri" pitchFamily="34" charset="0"/>
              </a:rPr>
              <a:t>. Personnel</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Damage to the Image/Reputation of Key Stakeholders (e.g. Project Owner, Con-tractors, Financers) and Consequent Cost for their Future Projects</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Hiring Consultants (Trouble-Shooting) </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Mediation, Arbitration, Litigation</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Project Failure or Premature Termination</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Reduction in the Real or Perceived Quality of Life of Local Communities and other External Stakeholders </a:t>
            </a:r>
          </a:p>
          <a:p>
            <a:pPr>
              <a:lnSpc>
                <a:spcPts val="3000"/>
              </a:lnSpc>
              <a:buClr>
                <a:srgbClr val="FF0000"/>
              </a:buClr>
              <a:buFont typeface="Wingdings" pitchFamily="2" charset="2"/>
              <a:buChar char="§"/>
            </a:pPr>
            <a:endParaRPr lang="en-US" sz="2800" b="1" dirty="0" smtClean="0">
              <a:solidFill>
                <a:schemeClr val="bg1"/>
              </a:solidFill>
              <a:latin typeface="Calibri" pitchFamily="34" charset="0"/>
            </a:endParaRPr>
          </a:p>
          <a:p>
            <a:pPr>
              <a:lnSpc>
                <a:spcPts val="3000"/>
              </a:lnSpc>
              <a:buClr>
                <a:srgbClr val="FF0000"/>
              </a:buClr>
              <a:buFont typeface="Wingdings" pitchFamily="2" charset="2"/>
              <a:buChar char="§"/>
            </a:pPr>
            <a:endParaRPr lang="en-US" sz="2800" b="1" dirty="0" smtClean="0">
              <a:solidFill>
                <a:schemeClr val="bg1"/>
              </a:solidFill>
              <a:latin typeface="Calibri" pitchFamily="34" charset="0"/>
            </a:endParaRPr>
          </a:p>
        </p:txBody>
      </p:sp>
      <p:sp>
        <p:nvSpPr>
          <p:cNvPr id="7" name="Rounded Rectangle 6"/>
          <p:cNvSpPr/>
          <p:nvPr/>
        </p:nvSpPr>
        <p:spPr>
          <a:xfrm>
            <a:off x="143886" y="3574473"/>
            <a:ext cx="1871950" cy="2286000"/>
          </a:xfrm>
          <a:prstGeom prst="roundRect">
            <a:avLst/>
          </a:prstGeom>
          <a:solidFill>
            <a:srgbClr val="550B27"/>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Some major costs (</a:t>
            </a:r>
            <a:r>
              <a:rPr lang="en-US" sz="1600" b="1" dirty="0" err="1" smtClean="0">
                <a:latin typeface="Calibri" pitchFamily="34" charset="0"/>
              </a:rPr>
              <a:t>monetizable</a:t>
            </a:r>
            <a:r>
              <a:rPr lang="en-US" sz="1600" b="1" dirty="0" smtClean="0">
                <a:latin typeface="Calibri" pitchFamily="34" charset="0"/>
              </a:rPr>
              <a:t>/ non-</a:t>
            </a:r>
            <a:r>
              <a:rPr lang="en-US" sz="1600" b="1" dirty="0" err="1" smtClean="0">
                <a:latin typeface="Calibri" pitchFamily="34" charset="0"/>
              </a:rPr>
              <a:t>monetizable</a:t>
            </a:r>
            <a:r>
              <a:rPr lang="en-US" sz="1600" b="1" dirty="0" smtClean="0">
                <a:latin typeface="Calibri" pitchFamily="34" charset="0"/>
              </a:rPr>
              <a:t>) of inadequate stakeholder management and engagement on projects</a:t>
            </a:r>
            <a:endParaRPr lang="en-US" sz="1600" b="1" dirty="0">
              <a:latin typeface="Calibri" pitchFamily="34" charset="0"/>
            </a:endParaRPr>
          </a:p>
        </p:txBody>
      </p:sp>
      <p:pic>
        <p:nvPicPr>
          <p:cNvPr id="5" name="Picture 4" descr="BurningMoney.gif"/>
          <p:cNvPicPr>
            <a:picLocks noChangeAspect="1"/>
          </p:cNvPicPr>
          <p:nvPr/>
        </p:nvPicPr>
        <p:blipFill>
          <a:blip r:embed="rId3" cstate="print"/>
          <a:stretch>
            <a:fillRect/>
          </a:stretch>
        </p:blipFill>
        <p:spPr>
          <a:xfrm>
            <a:off x="128320" y="1810176"/>
            <a:ext cx="1944954" cy="1175479"/>
          </a:xfrm>
          <a:prstGeom prst="rect">
            <a:avLst/>
          </a:prstGeom>
        </p:spPr>
      </p:pic>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Stakeholders and PMBOK Project Management</a:t>
            </a:r>
            <a:endParaRPr lang="en-US" sz="2400" dirty="0"/>
          </a:p>
        </p:txBody>
      </p:sp>
      <p:pic>
        <p:nvPicPr>
          <p:cNvPr id="3" name="Picture 2" descr="communication.gif"/>
          <p:cNvPicPr>
            <a:picLocks noChangeAspect="1"/>
          </p:cNvPicPr>
          <p:nvPr/>
        </p:nvPicPr>
        <p:blipFill>
          <a:blip r:embed="rId2" cstate="print"/>
          <a:stretch>
            <a:fillRect/>
          </a:stretch>
        </p:blipFill>
        <p:spPr>
          <a:xfrm>
            <a:off x="4938933" y="4102769"/>
            <a:ext cx="763512" cy="797106"/>
          </a:xfrm>
          <a:prstGeom prst="rect">
            <a:avLst/>
          </a:prstGeom>
        </p:spPr>
      </p:pic>
      <p:pic>
        <p:nvPicPr>
          <p:cNvPr id="4" name="Picture 3" descr="road.gif"/>
          <p:cNvPicPr>
            <a:picLocks noChangeAspect="1"/>
          </p:cNvPicPr>
          <p:nvPr/>
        </p:nvPicPr>
        <p:blipFill>
          <a:blip r:embed="rId3" cstate="print"/>
          <a:stretch>
            <a:fillRect/>
          </a:stretch>
        </p:blipFill>
        <p:spPr>
          <a:xfrm>
            <a:off x="546053" y="2017026"/>
            <a:ext cx="672802" cy="682965"/>
          </a:xfrm>
          <a:prstGeom prst="rect">
            <a:avLst/>
          </a:prstGeom>
        </p:spPr>
      </p:pic>
      <p:pic>
        <p:nvPicPr>
          <p:cNvPr id="5" name="Picture 4" descr="Money1.gif"/>
          <p:cNvPicPr>
            <a:picLocks noChangeAspect="1"/>
          </p:cNvPicPr>
          <p:nvPr/>
        </p:nvPicPr>
        <p:blipFill>
          <a:blip r:embed="rId4" cstate="print">
            <a:clrChange>
              <a:clrFrom>
                <a:srgbClr val="FFFFFF"/>
              </a:clrFrom>
              <a:clrTo>
                <a:srgbClr val="FFFFFF">
                  <a:alpha val="0"/>
                </a:srgbClr>
              </a:clrTo>
            </a:clrChange>
          </a:blip>
          <a:stretch>
            <a:fillRect/>
          </a:stretch>
        </p:blipFill>
        <p:spPr>
          <a:xfrm>
            <a:off x="445570" y="3085881"/>
            <a:ext cx="953626" cy="613327"/>
          </a:xfrm>
          <a:prstGeom prst="rect">
            <a:avLst/>
          </a:prstGeom>
        </p:spPr>
      </p:pic>
      <p:pic>
        <p:nvPicPr>
          <p:cNvPr id="6" name="Picture 5" descr="clock1.gif"/>
          <p:cNvPicPr>
            <a:picLocks noChangeAspect="1"/>
          </p:cNvPicPr>
          <p:nvPr/>
        </p:nvPicPr>
        <p:blipFill>
          <a:blip r:embed="rId5" cstate="print"/>
          <a:stretch>
            <a:fillRect/>
          </a:stretch>
        </p:blipFill>
        <p:spPr>
          <a:xfrm>
            <a:off x="501284" y="4085098"/>
            <a:ext cx="687126" cy="804395"/>
          </a:xfrm>
          <a:prstGeom prst="rect">
            <a:avLst/>
          </a:prstGeom>
        </p:spPr>
      </p:pic>
      <p:pic>
        <p:nvPicPr>
          <p:cNvPr id="7" name="Picture 6" descr="Tiger1.jpg"/>
          <p:cNvPicPr>
            <a:picLocks noChangeAspect="1"/>
          </p:cNvPicPr>
          <p:nvPr/>
        </p:nvPicPr>
        <p:blipFill>
          <a:blip r:embed="rId6" cstate="print">
            <a:clrChange>
              <a:clrFrom>
                <a:srgbClr val="FFFFFF"/>
              </a:clrFrom>
              <a:clrTo>
                <a:srgbClr val="FFFFFF">
                  <a:alpha val="0"/>
                </a:srgbClr>
              </a:clrTo>
            </a:clrChange>
          </a:blip>
          <a:stretch>
            <a:fillRect/>
          </a:stretch>
        </p:blipFill>
        <p:spPr>
          <a:xfrm>
            <a:off x="472216" y="5275382"/>
            <a:ext cx="918889" cy="878050"/>
          </a:xfrm>
          <a:prstGeom prst="rect">
            <a:avLst/>
          </a:prstGeom>
        </p:spPr>
      </p:pic>
      <p:pic>
        <p:nvPicPr>
          <p:cNvPr id="8" name="Content Placeholder 6" descr="TheStructorr_Lamborghini_Gallardo"/>
          <p:cNvPicPr>
            <a:picLocks noChangeAspect="1" noChangeArrowheads="1"/>
          </p:cNvPicPr>
          <p:nvPr/>
        </p:nvPicPr>
        <p:blipFill>
          <a:blip r:embed="rId7" cstate="print"/>
          <a:stretch>
            <a:fillRect/>
          </a:stretch>
        </p:blipFill>
        <p:spPr>
          <a:xfrm>
            <a:off x="4550088" y="1139815"/>
            <a:ext cx="1541203" cy="601069"/>
          </a:xfrm>
          <a:prstGeom prst="rect">
            <a:avLst/>
          </a:prstGeom>
          <a:noFill/>
          <a:ln>
            <a:noFill/>
          </a:ln>
        </p:spPr>
      </p:pic>
      <p:pic>
        <p:nvPicPr>
          <p:cNvPr id="9" name="Picture 8" descr="Warehouse.gif"/>
          <p:cNvPicPr>
            <a:picLocks noChangeAspect="1"/>
          </p:cNvPicPr>
          <p:nvPr/>
        </p:nvPicPr>
        <p:blipFill>
          <a:blip r:embed="rId8" cstate="print"/>
          <a:stretch>
            <a:fillRect/>
          </a:stretch>
        </p:blipFill>
        <p:spPr>
          <a:xfrm>
            <a:off x="4910880" y="2011058"/>
            <a:ext cx="819619" cy="808513"/>
          </a:xfrm>
          <a:prstGeom prst="rect">
            <a:avLst/>
          </a:prstGeom>
        </p:spPr>
      </p:pic>
      <p:pic>
        <p:nvPicPr>
          <p:cNvPr id="10" name="Picture 9" descr="group.gif"/>
          <p:cNvPicPr>
            <a:picLocks noChangeAspect="1"/>
          </p:cNvPicPr>
          <p:nvPr/>
        </p:nvPicPr>
        <p:blipFill>
          <a:blip r:embed="rId9" cstate="print"/>
          <a:stretch>
            <a:fillRect/>
          </a:stretch>
        </p:blipFill>
        <p:spPr>
          <a:xfrm>
            <a:off x="4905135" y="3089745"/>
            <a:ext cx="831108" cy="742849"/>
          </a:xfrm>
          <a:prstGeom prst="rect">
            <a:avLst/>
          </a:prstGeom>
        </p:spPr>
      </p:pic>
      <p:sp>
        <p:nvSpPr>
          <p:cNvPr id="11" name="TextBox 10"/>
          <p:cNvSpPr txBox="1"/>
          <p:nvPr/>
        </p:nvSpPr>
        <p:spPr>
          <a:xfrm>
            <a:off x="1487160" y="2184694"/>
            <a:ext cx="2512088" cy="400110"/>
          </a:xfrm>
          <a:prstGeom prst="rect">
            <a:avLst/>
          </a:prstGeom>
          <a:noFill/>
        </p:spPr>
        <p:txBody>
          <a:bodyPr wrap="square" rtlCol="0">
            <a:spAutoFit/>
          </a:bodyPr>
          <a:lstStyle/>
          <a:p>
            <a:r>
              <a:rPr lang="en-US" sz="2000" b="1" dirty="0" smtClean="0">
                <a:solidFill>
                  <a:schemeClr val="bg1"/>
                </a:solidFill>
                <a:latin typeface="Calibri" pitchFamily="34" charset="0"/>
              </a:rPr>
              <a:t>Scope Management</a:t>
            </a:r>
            <a:endParaRPr lang="en-US" sz="2000" b="1" dirty="0">
              <a:solidFill>
                <a:schemeClr val="bg1"/>
              </a:solidFill>
              <a:latin typeface="Calibri" pitchFamily="34" charset="0"/>
            </a:endParaRPr>
          </a:p>
        </p:txBody>
      </p:sp>
      <p:sp>
        <p:nvSpPr>
          <p:cNvPr id="12" name="TextBox 11"/>
          <p:cNvSpPr txBox="1"/>
          <p:nvPr/>
        </p:nvSpPr>
        <p:spPr>
          <a:xfrm>
            <a:off x="1487160" y="3215976"/>
            <a:ext cx="2230730" cy="400110"/>
          </a:xfrm>
          <a:prstGeom prst="rect">
            <a:avLst/>
          </a:prstGeom>
          <a:noFill/>
        </p:spPr>
        <p:txBody>
          <a:bodyPr wrap="square" rtlCol="0">
            <a:spAutoFit/>
          </a:bodyPr>
          <a:lstStyle/>
          <a:p>
            <a:r>
              <a:rPr lang="en-US" sz="2000" b="1" dirty="0" smtClean="0">
                <a:solidFill>
                  <a:schemeClr val="bg1"/>
                </a:solidFill>
                <a:latin typeface="Calibri" pitchFamily="34" charset="0"/>
              </a:rPr>
              <a:t>Cost Management</a:t>
            </a:r>
            <a:endParaRPr lang="en-US" sz="2000" b="1" dirty="0">
              <a:solidFill>
                <a:schemeClr val="bg1"/>
              </a:solidFill>
              <a:latin typeface="Calibri" pitchFamily="34" charset="0"/>
            </a:endParaRPr>
          </a:p>
        </p:txBody>
      </p:sp>
      <p:sp>
        <p:nvSpPr>
          <p:cNvPr id="13" name="TextBox 12"/>
          <p:cNvSpPr txBox="1"/>
          <p:nvPr/>
        </p:nvSpPr>
        <p:spPr>
          <a:xfrm>
            <a:off x="1487160" y="4327642"/>
            <a:ext cx="2230730" cy="400110"/>
          </a:xfrm>
          <a:prstGeom prst="rect">
            <a:avLst/>
          </a:prstGeom>
          <a:noFill/>
        </p:spPr>
        <p:txBody>
          <a:bodyPr wrap="square" rtlCol="0">
            <a:spAutoFit/>
          </a:bodyPr>
          <a:lstStyle/>
          <a:p>
            <a:r>
              <a:rPr lang="en-US" sz="2000" b="1" dirty="0" smtClean="0">
                <a:solidFill>
                  <a:schemeClr val="bg1"/>
                </a:solidFill>
                <a:latin typeface="Calibri" pitchFamily="34" charset="0"/>
              </a:rPr>
              <a:t>Time Management</a:t>
            </a:r>
            <a:endParaRPr lang="en-US" sz="2000" b="1" dirty="0">
              <a:solidFill>
                <a:schemeClr val="bg1"/>
              </a:solidFill>
              <a:latin typeface="Calibri" pitchFamily="34" charset="0"/>
            </a:endParaRPr>
          </a:p>
        </p:txBody>
      </p:sp>
      <p:sp>
        <p:nvSpPr>
          <p:cNvPr id="14" name="TextBox 13"/>
          <p:cNvSpPr txBox="1"/>
          <p:nvPr/>
        </p:nvSpPr>
        <p:spPr>
          <a:xfrm>
            <a:off x="1487160" y="5569933"/>
            <a:ext cx="2220682" cy="400110"/>
          </a:xfrm>
          <a:prstGeom prst="rect">
            <a:avLst/>
          </a:prstGeom>
          <a:noFill/>
        </p:spPr>
        <p:txBody>
          <a:bodyPr wrap="square" rtlCol="0">
            <a:spAutoFit/>
          </a:bodyPr>
          <a:lstStyle/>
          <a:p>
            <a:r>
              <a:rPr lang="en-US" sz="2000" b="1" dirty="0" smtClean="0">
                <a:solidFill>
                  <a:schemeClr val="bg1"/>
                </a:solidFill>
                <a:latin typeface="Calibri" pitchFamily="34" charset="0"/>
              </a:rPr>
              <a:t>Risk Management</a:t>
            </a:r>
            <a:endParaRPr lang="en-US" sz="2000" b="1" dirty="0">
              <a:solidFill>
                <a:schemeClr val="bg1"/>
              </a:solidFill>
              <a:latin typeface="Calibri" pitchFamily="34" charset="0"/>
            </a:endParaRPr>
          </a:p>
        </p:txBody>
      </p:sp>
      <p:sp>
        <p:nvSpPr>
          <p:cNvPr id="15" name="TextBox 14"/>
          <p:cNvSpPr txBox="1"/>
          <p:nvPr/>
        </p:nvSpPr>
        <p:spPr>
          <a:xfrm>
            <a:off x="6018958" y="1205809"/>
            <a:ext cx="2512088" cy="400110"/>
          </a:xfrm>
          <a:prstGeom prst="rect">
            <a:avLst/>
          </a:prstGeom>
          <a:noFill/>
        </p:spPr>
        <p:txBody>
          <a:bodyPr wrap="square" rtlCol="0">
            <a:spAutoFit/>
          </a:bodyPr>
          <a:lstStyle/>
          <a:p>
            <a:r>
              <a:rPr lang="en-US" sz="2000" b="1" dirty="0" smtClean="0">
                <a:solidFill>
                  <a:schemeClr val="bg1"/>
                </a:solidFill>
                <a:latin typeface="Calibri" pitchFamily="34" charset="0"/>
              </a:rPr>
              <a:t>Quality Management</a:t>
            </a:r>
            <a:endParaRPr lang="en-US" sz="2000" b="1" dirty="0">
              <a:solidFill>
                <a:schemeClr val="bg1"/>
              </a:solidFill>
              <a:latin typeface="Calibri" pitchFamily="34" charset="0"/>
            </a:endParaRPr>
          </a:p>
        </p:txBody>
      </p:sp>
      <p:sp>
        <p:nvSpPr>
          <p:cNvPr id="16" name="TextBox 15"/>
          <p:cNvSpPr txBox="1"/>
          <p:nvPr/>
        </p:nvSpPr>
        <p:spPr>
          <a:xfrm>
            <a:off x="6018959" y="2069973"/>
            <a:ext cx="1708224" cy="707886"/>
          </a:xfrm>
          <a:prstGeom prst="rect">
            <a:avLst/>
          </a:prstGeom>
          <a:noFill/>
        </p:spPr>
        <p:txBody>
          <a:bodyPr wrap="square" rtlCol="0">
            <a:spAutoFit/>
          </a:bodyPr>
          <a:lstStyle/>
          <a:p>
            <a:r>
              <a:rPr lang="en-US" sz="2000" b="1" dirty="0" smtClean="0">
                <a:solidFill>
                  <a:schemeClr val="bg1"/>
                </a:solidFill>
                <a:latin typeface="Calibri" pitchFamily="34" charset="0"/>
              </a:rPr>
              <a:t>Procurement  </a:t>
            </a:r>
          </a:p>
          <a:p>
            <a:r>
              <a:rPr lang="en-US" sz="2000" b="1" dirty="0" smtClean="0">
                <a:solidFill>
                  <a:schemeClr val="bg1"/>
                </a:solidFill>
                <a:latin typeface="Calibri" pitchFamily="34" charset="0"/>
              </a:rPr>
              <a:t>Management</a:t>
            </a:r>
            <a:endParaRPr lang="en-US" sz="2000" b="1" dirty="0">
              <a:solidFill>
                <a:schemeClr val="bg1"/>
              </a:solidFill>
              <a:latin typeface="Calibri" pitchFamily="34" charset="0"/>
            </a:endParaRPr>
          </a:p>
        </p:txBody>
      </p:sp>
      <p:sp>
        <p:nvSpPr>
          <p:cNvPr id="17" name="TextBox 16"/>
          <p:cNvSpPr txBox="1"/>
          <p:nvPr/>
        </p:nvSpPr>
        <p:spPr>
          <a:xfrm>
            <a:off x="6018958" y="3094916"/>
            <a:ext cx="2215405" cy="707886"/>
          </a:xfrm>
          <a:prstGeom prst="rect">
            <a:avLst/>
          </a:prstGeom>
          <a:noFill/>
        </p:spPr>
        <p:txBody>
          <a:bodyPr wrap="square" rtlCol="0">
            <a:spAutoFit/>
          </a:bodyPr>
          <a:lstStyle/>
          <a:p>
            <a:r>
              <a:rPr lang="en-US" sz="2000" b="1" dirty="0" smtClean="0">
                <a:solidFill>
                  <a:schemeClr val="bg1"/>
                </a:solidFill>
                <a:latin typeface="Calibri" pitchFamily="34" charset="0"/>
              </a:rPr>
              <a:t>Human Resource  Management</a:t>
            </a:r>
            <a:endParaRPr lang="en-US" sz="2000" b="1" dirty="0">
              <a:solidFill>
                <a:schemeClr val="bg1"/>
              </a:solidFill>
              <a:latin typeface="Calibri" pitchFamily="34" charset="0"/>
            </a:endParaRPr>
          </a:p>
        </p:txBody>
      </p:sp>
      <p:sp>
        <p:nvSpPr>
          <p:cNvPr id="18" name="TextBox 17"/>
          <p:cNvSpPr txBox="1"/>
          <p:nvPr/>
        </p:nvSpPr>
        <p:spPr>
          <a:xfrm>
            <a:off x="6018959" y="4170093"/>
            <a:ext cx="1979530" cy="707886"/>
          </a:xfrm>
          <a:prstGeom prst="rect">
            <a:avLst/>
          </a:prstGeom>
          <a:noFill/>
        </p:spPr>
        <p:txBody>
          <a:bodyPr wrap="square" rtlCol="0">
            <a:spAutoFit/>
          </a:bodyPr>
          <a:lstStyle/>
          <a:p>
            <a:r>
              <a:rPr lang="en-US" sz="2000" b="1" dirty="0" smtClean="0">
                <a:solidFill>
                  <a:schemeClr val="bg1"/>
                </a:solidFill>
                <a:latin typeface="Calibri" pitchFamily="34" charset="0"/>
              </a:rPr>
              <a:t>Communication Management</a:t>
            </a:r>
            <a:endParaRPr lang="en-US" sz="2000" b="1" dirty="0">
              <a:solidFill>
                <a:schemeClr val="bg1"/>
              </a:solidFill>
              <a:latin typeface="Calibri" pitchFamily="34" charset="0"/>
            </a:endParaRPr>
          </a:p>
        </p:txBody>
      </p:sp>
      <p:pic>
        <p:nvPicPr>
          <p:cNvPr id="19" name="Picture 18" descr="chain.gif"/>
          <p:cNvPicPr>
            <a:picLocks noChangeAspect="1"/>
          </p:cNvPicPr>
          <p:nvPr/>
        </p:nvPicPr>
        <p:blipFill>
          <a:blip r:embed="rId10" cstate="print"/>
          <a:stretch>
            <a:fillRect/>
          </a:stretch>
        </p:blipFill>
        <p:spPr>
          <a:xfrm>
            <a:off x="495042" y="1145501"/>
            <a:ext cx="749437" cy="485635"/>
          </a:xfrm>
          <a:prstGeom prst="rect">
            <a:avLst/>
          </a:prstGeom>
        </p:spPr>
      </p:pic>
      <p:sp>
        <p:nvSpPr>
          <p:cNvPr id="20" name="TextBox 19"/>
          <p:cNvSpPr txBox="1"/>
          <p:nvPr/>
        </p:nvSpPr>
        <p:spPr>
          <a:xfrm>
            <a:off x="1487160" y="1203652"/>
            <a:ext cx="2905562" cy="400110"/>
          </a:xfrm>
          <a:prstGeom prst="rect">
            <a:avLst/>
          </a:prstGeom>
          <a:noFill/>
        </p:spPr>
        <p:txBody>
          <a:bodyPr wrap="square" rtlCol="0">
            <a:spAutoFit/>
          </a:bodyPr>
          <a:lstStyle/>
          <a:p>
            <a:r>
              <a:rPr lang="en-US" sz="2000" b="1" dirty="0" smtClean="0">
                <a:solidFill>
                  <a:schemeClr val="bg1"/>
                </a:solidFill>
                <a:latin typeface="Calibri" pitchFamily="34" charset="0"/>
              </a:rPr>
              <a:t>Integration Management</a:t>
            </a:r>
            <a:endParaRPr lang="en-US" sz="2000" b="1" dirty="0">
              <a:solidFill>
                <a:schemeClr val="bg1"/>
              </a:solidFill>
              <a:latin typeface="Calibri" pitchFamily="34" charset="0"/>
            </a:endParaRPr>
          </a:p>
        </p:txBody>
      </p:sp>
      <p:sp>
        <p:nvSpPr>
          <p:cNvPr id="21" name="TextBox 20"/>
          <p:cNvSpPr txBox="1"/>
          <p:nvPr/>
        </p:nvSpPr>
        <p:spPr>
          <a:xfrm>
            <a:off x="4923690" y="5156537"/>
            <a:ext cx="3959055" cy="1015663"/>
          </a:xfrm>
          <a:prstGeom prst="rect">
            <a:avLst/>
          </a:prstGeom>
          <a:noFill/>
        </p:spPr>
        <p:txBody>
          <a:bodyPr wrap="square" rtlCol="0">
            <a:spAutoFit/>
          </a:bodyPr>
          <a:lstStyle/>
          <a:p>
            <a:r>
              <a:rPr lang="en-US" sz="2000" b="1" dirty="0" smtClean="0">
                <a:solidFill>
                  <a:srgbClr val="FFFF00"/>
                </a:solidFill>
              </a:rPr>
              <a:t>Stakeholders interface in a complex manner with each of these knowledge areas!</a:t>
            </a:r>
            <a:endParaRPr lang="en-US" sz="2000" b="1" dirty="0">
              <a:solidFill>
                <a:srgbClr val="FFFF00"/>
              </a:solidFill>
            </a:endParaRPr>
          </a:p>
        </p:txBody>
      </p:sp>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Communication is considered the „life blood“ of a project. It constitutes the basis for all stakeholder interactions. </a:t>
            </a:r>
          </a:p>
          <a:p>
            <a:pPr>
              <a:lnSpc>
                <a:spcPts val="3800"/>
              </a:lnSpc>
              <a:spcAft>
                <a:spcPts val="1200"/>
              </a:spcAft>
              <a:tabLst>
                <a:tab pos="4511675" algn="l"/>
              </a:tabLst>
            </a:pPr>
            <a:r>
              <a:rPr lang="de-DE" sz="3200" b="1" dirty="0" smtClean="0">
                <a:solidFill>
                  <a:schemeClr val="bg1"/>
                </a:solidFill>
                <a:latin typeface="Calibri" pitchFamily="34" charset="0"/>
              </a:rPr>
              <a:t>Occuring throughout a pro-ject‘s life-cycle, project com-munication takes place in many forms: written and ver-bal, by listening and through body language.  </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Communication)</a:t>
            </a:r>
            <a:endParaRPr lang="en-US" sz="2400" dirty="0"/>
          </a:p>
        </p:txBody>
      </p:sp>
      <p:pic>
        <p:nvPicPr>
          <p:cNvPr id="4" name="Picture 3" descr="communication.gif"/>
          <p:cNvPicPr>
            <a:picLocks noChangeAspect="1"/>
          </p:cNvPicPr>
          <p:nvPr/>
        </p:nvPicPr>
        <p:blipFill>
          <a:blip r:embed="rId3" cstate="print"/>
          <a:stretch>
            <a:fillRect/>
          </a:stretch>
        </p:blipFill>
        <p:spPr>
          <a:xfrm>
            <a:off x="636588" y="2031987"/>
            <a:ext cx="2381250" cy="2486025"/>
          </a:xfrm>
          <a:prstGeom prst="rect">
            <a:avLst/>
          </a:prstGeom>
        </p:spPr>
      </p:pic>
      <p:sp>
        <p:nvSpPr>
          <p:cNvPr id="6" name="TextBox 5"/>
          <p:cNvSpPr txBox="1"/>
          <p:nvPr/>
        </p:nvSpPr>
        <p:spPr>
          <a:xfrm>
            <a:off x="445988" y="4677883"/>
            <a:ext cx="2743200" cy="1477328"/>
          </a:xfrm>
          <a:prstGeom prst="rect">
            <a:avLst/>
          </a:prstGeom>
          <a:noFill/>
        </p:spPr>
        <p:txBody>
          <a:bodyPr wrap="square" rtlCol="0">
            <a:spAutoFit/>
          </a:bodyPr>
          <a:lstStyle/>
          <a:p>
            <a:r>
              <a:rPr lang="en-US" b="1" dirty="0" smtClean="0">
                <a:solidFill>
                  <a:srgbClr val="FFFF99"/>
                </a:solidFill>
                <a:latin typeface="Calibri" pitchFamily="34" charset="0"/>
              </a:rPr>
              <a:t>Numerous surveys indicate that communication short-comings are a principal cause of project trouble or failure.</a:t>
            </a:r>
            <a:endParaRPr lang="en-US"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Consequences of Comm. Shortcomings</a:t>
            </a:r>
            <a:endParaRPr lang="en-US" sz="2400" dirty="0"/>
          </a:p>
        </p:txBody>
      </p:sp>
      <p:pic>
        <p:nvPicPr>
          <p:cNvPr id="3" name="Picture 2" descr="Project Requirements.jpg"/>
          <p:cNvPicPr>
            <a:picLocks noChangeAspect="1"/>
          </p:cNvPicPr>
          <p:nvPr/>
        </p:nvPicPr>
        <p:blipFill>
          <a:blip r:embed="rId2" cstate="print"/>
          <a:srcRect/>
          <a:stretch>
            <a:fillRect/>
          </a:stretch>
        </p:blipFill>
        <p:spPr bwMode="auto">
          <a:xfrm>
            <a:off x="134754" y="1026294"/>
            <a:ext cx="8797491" cy="5145906"/>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403710"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A project‘s goal along with its requirements &amp; specifications primarily determine its scope of work. </a:t>
            </a:r>
          </a:p>
          <a:p>
            <a:pPr>
              <a:lnSpc>
                <a:spcPts val="3800"/>
              </a:lnSpc>
              <a:spcAft>
                <a:spcPts val="1200"/>
              </a:spcAft>
              <a:tabLst>
                <a:tab pos="4511675" algn="l"/>
              </a:tabLst>
            </a:pPr>
            <a:r>
              <a:rPr lang="de-DE" sz="3200" b="1" dirty="0" smtClean="0">
                <a:solidFill>
                  <a:schemeClr val="bg1"/>
                </a:solidFill>
                <a:latin typeface="Calibri" pitchFamily="34" charset="0"/>
              </a:rPr>
              <a:t>Stakeholders define a project‘s scope of work and authorize the occasional changes/modi-fications to it which normally occur over the course of the project‘s life-cycle.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Scope)</a:t>
            </a:r>
            <a:endParaRPr lang="en-US" sz="2400" dirty="0"/>
          </a:p>
        </p:txBody>
      </p:sp>
      <p:sp>
        <p:nvSpPr>
          <p:cNvPr id="6" name="TextBox 5"/>
          <p:cNvSpPr txBox="1"/>
          <p:nvPr/>
        </p:nvSpPr>
        <p:spPr>
          <a:xfrm>
            <a:off x="445988" y="3890642"/>
            <a:ext cx="2743200" cy="2308324"/>
          </a:xfrm>
          <a:prstGeom prst="rect">
            <a:avLst/>
          </a:prstGeom>
          <a:noFill/>
        </p:spPr>
        <p:txBody>
          <a:bodyPr wrap="square" rtlCol="0">
            <a:spAutoFit/>
          </a:bodyPr>
          <a:lstStyle/>
          <a:p>
            <a:r>
              <a:rPr lang="de-DE" b="1" dirty="0" smtClean="0">
                <a:solidFill>
                  <a:srgbClr val="FFFF99"/>
                </a:solidFill>
                <a:latin typeface="Calibri" pitchFamily="34" charset="0"/>
              </a:rPr>
              <a:t>Precise scope definition, especially on complex pro-jects, can be quite challen-ging and stakeholder-induced shortcomings in this regard  may prove costly for the project over time. </a:t>
            </a:r>
            <a:endParaRPr lang="en-US" b="1" dirty="0">
              <a:solidFill>
                <a:srgbClr val="FFFF99"/>
              </a:solidFill>
              <a:latin typeface="Calibri" pitchFamily="34" charset="0"/>
            </a:endParaRPr>
          </a:p>
        </p:txBody>
      </p:sp>
      <p:pic>
        <p:nvPicPr>
          <p:cNvPr id="9" name="Picture 8" descr="road.gif"/>
          <p:cNvPicPr>
            <a:picLocks noChangeAspect="1"/>
          </p:cNvPicPr>
          <p:nvPr/>
        </p:nvPicPr>
        <p:blipFill>
          <a:blip r:embed="rId3" cstate="print"/>
          <a:stretch>
            <a:fillRect/>
          </a:stretch>
        </p:blipFill>
        <p:spPr>
          <a:xfrm>
            <a:off x="455613" y="1398491"/>
            <a:ext cx="2384731" cy="242075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1" y="1136079"/>
            <a:ext cx="5414101"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Cost is a key consideration in selecting a project. </a:t>
            </a:r>
          </a:p>
          <a:p>
            <a:pPr>
              <a:lnSpc>
                <a:spcPts val="3800"/>
              </a:lnSpc>
              <a:spcAft>
                <a:spcPts val="1200"/>
              </a:spcAft>
              <a:tabLst>
                <a:tab pos="4511675" algn="l"/>
              </a:tabLst>
            </a:pPr>
            <a:r>
              <a:rPr lang="de-DE" sz="3200" b="1" dirty="0" smtClean="0">
                <a:solidFill>
                  <a:schemeClr val="bg1"/>
                </a:solidFill>
                <a:latin typeface="Calibri" pitchFamily="34" charset="0"/>
              </a:rPr>
              <a:t>Stakeholders determine, assess and revise a project‘s costs and benefits on the basis of available information using estimating tools and proces-ses, and monitor cost incurred in relation to project work performed.</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Cost)</a:t>
            </a:r>
            <a:endParaRPr lang="en-US" sz="2400" dirty="0"/>
          </a:p>
        </p:txBody>
      </p:sp>
      <p:pic>
        <p:nvPicPr>
          <p:cNvPr id="6" name="Picture 5" descr="Money1.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72403" y="2551151"/>
            <a:ext cx="3331193" cy="214246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230919"/>
          </a:xfrm>
          <a:prstGeom prst="rect">
            <a:avLst/>
          </a:prstGeom>
          <a:noFill/>
          <a:ln w="9525" algn="ctr">
            <a:noFill/>
            <a:miter lim="800000"/>
            <a:headEnd/>
            <a:tailEnd/>
          </a:ln>
          <a:effectLst/>
        </p:spPr>
        <p:txBody>
          <a:bodyPr wrap="square">
            <a:spAutoFit/>
          </a:bodyPr>
          <a:lstStyle/>
          <a:p>
            <a:pPr>
              <a:lnSpc>
                <a:spcPts val="3900"/>
              </a:lnSpc>
              <a:spcAft>
                <a:spcPts val="1200"/>
              </a:spcAft>
              <a:tabLst>
                <a:tab pos="4511675" algn="l"/>
              </a:tabLst>
            </a:pPr>
            <a:r>
              <a:rPr lang="de-DE" sz="3200" b="1" dirty="0" smtClean="0">
                <a:solidFill>
                  <a:schemeClr val="bg1"/>
                </a:solidFill>
                <a:latin typeface="Calibri" pitchFamily="34" charset="0"/>
              </a:rPr>
              <a:t>Stakeholders determine the time a project will take to complete. </a:t>
            </a:r>
          </a:p>
          <a:p>
            <a:pPr>
              <a:lnSpc>
                <a:spcPts val="3900"/>
              </a:lnSpc>
              <a:spcAft>
                <a:spcPts val="1200"/>
              </a:spcAft>
              <a:tabLst>
                <a:tab pos="4511675" algn="l"/>
              </a:tabLst>
            </a:pPr>
            <a:r>
              <a:rPr lang="de-DE" sz="3200" b="1" dirty="0" smtClean="0">
                <a:solidFill>
                  <a:schemeClr val="bg1"/>
                </a:solidFill>
                <a:latin typeface="Calibri" pitchFamily="34" charset="0"/>
              </a:rPr>
              <a:t>They define the project‘s act-ivities, estimate their dura-tions and identify their de-pendency relationships, de-velop the project schedule, and monitor and modify it when circumstances require. </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Duration)</a:t>
            </a:r>
            <a:endParaRPr lang="en-US" sz="2400" dirty="0"/>
          </a:p>
        </p:txBody>
      </p:sp>
      <p:pic>
        <p:nvPicPr>
          <p:cNvPr id="7" name="Picture 6" descr="clock1.gif"/>
          <p:cNvPicPr>
            <a:picLocks noChangeAspect="1"/>
          </p:cNvPicPr>
          <p:nvPr/>
        </p:nvPicPr>
        <p:blipFill>
          <a:blip r:embed="rId3" cstate="print"/>
          <a:stretch>
            <a:fillRect/>
          </a:stretch>
        </p:blipFill>
        <p:spPr>
          <a:xfrm>
            <a:off x="1122129" y="1302026"/>
            <a:ext cx="1684489" cy="1971975"/>
          </a:xfrm>
          <a:prstGeom prst="rect">
            <a:avLst/>
          </a:prstGeom>
        </p:spPr>
      </p:pic>
      <p:sp>
        <p:nvSpPr>
          <p:cNvPr id="6" name="TextBox 5"/>
          <p:cNvSpPr txBox="1"/>
          <p:nvPr/>
        </p:nvSpPr>
        <p:spPr>
          <a:xfrm>
            <a:off x="592773" y="3300911"/>
            <a:ext cx="2743200" cy="3016210"/>
          </a:xfrm>
          <a:prstGeom prst="rect">
            <a:avLst/>
          </a:prstGeom>
          <a:noFill/>
        </p:spPr>
        <p:txBody>
          <a:bodyPr wrap="square" rtlCol="0">
            <a:spAutoFit/>
          </a:bodyPr>
          <a:lstStyle/>
          <a:p>
            <a:pPr>
              <a:spcAft>
                <a:spcPts val="1200"/>
              </a:spcAft>
            </a:pPr>
            <a:r>
              <a:rPr lang="en-US" b="1" dirty="0" smtClean="0">
                <a:solidFill>
                  <a:srgbClr val="FFFF99"/>
                </a:solidFill>
                <a:latin typeface="Calibri" pitchFamily="34" charset="0"/>
              </a:rPr>
              <a:t>Activity Managers (also Stakeholders) manage the project’s work activities which constitute the pro-</a:t>
            </a:r>
            <a:r>
              <a:rPr lang="en-US" b="1" dirty="0" err="1" smtClean="0">
                <a:solidFill>
                  <a:srgbClr val="FFFF99"/>
                </a:solidFill>
                <a:latin typeface="Calibri" pitchFamily="34" charset="0"/>
              </a:rPr>
              <a:t>ject’s</a:t>
            </a:r>
            <a:r>
              <a:rPr lang="en-US" b="1" dirty="0" smtClean="0">
                <a:solidFill>
                  <a:srgbClr val="FFFF99"/>
                </a:solidFill>
                <a:latin typeface="Calibri" pitchFamily="34" charset="0"/>
              </a:rPr>
              <a:t> schedule. </a:t>
            </a:r>
          </a:p>
          <a:p>
            <a:r>
              <a:rPr lang="en-US" b="1" dirty="0" smtClean="0">
                <a:solidFill>
                  <a:srgbClr val="FFFF99"/>
                </a:solidFill>
                <a:latin typeface="Calibri" pitchFamily="34" charset="0"/>
              </a:rPr>
              <a:t>Their actions - and those of the other stakeholders who interface with them -  determine whether or not the project ‘stays on track’.</a:t>
            </a:r>
            <a:endParaRPr lang="en-US"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Risk is inherent to most pro-jects. If unmanaged, project risks may threaten a project‘s existence. </a:t>
            </a:r>
          </a:p>
          <a:p>
            <a:pPr>
              <a:lnSpc>
                <a:spcPts val="3800"/>
              </a:lnSpc>
              <a:spcAft>
                <a:spcPts val="1200"/>
              </a:spcAft>
              <a:tabLst>
                <a:tab pos="4511675" algn="l"/>
              </a:tabLst>
            </a:pPr>
            <a:r>
              <a:rPr lang="de-DE" sz="3200" b="1" dirty="0" smtClean="0">
                <a:solidFill>
                  <a:schemeClr val="bg1"/>
                </a:solidFill>
                <a:latin typeface="Calibri" pitchFamily="34" charset="0"/>
              </a:rPr>
              <a:t>Stakeholders identify, assess and prioritize a project‘s risks, and develop and imple-ment appropriate strategies to avoid, mitigate, transfer or eliminate them. </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Risk)</a:t>
            </a:r>
            <a:endParaRPr lang="en-US" sz="2400" dirty="0"/>
          </a:p>
        </p:txBody>
      </p:sp>
      <p:sp>
        <p:nvSpPr>
          <p:cNvPr id="6" name="TextBox 5"/>
          <p:cNvSpPr txBox="1"/>
          <p:nvPr/>
        </p:nvSpPr>
        <p:spPr>
          <a:xfrm>
            <a:off x="455613" y="4290336"/>
            <a:ext cx="2939340" cy="1754326"/>
          </a:xfrm>
          <a:prstGeom prst="rect">
            <a:avLst/>
          </a:prstGeom>
          <a:noFill/>
        </p:spPr>
        <p:txBody>
          <a:bodyPr wrap="square" rtlCol="0">
            <a:spAutoFit/>
          </a:bodyPr>
          <a:lstStyle/>
          <a:p>
            <a:r>
              <a:rPr lang="en-US" b="1" dirty="0" smtClean="0">
                <a:solidFill>
                  <a:srgbClr val="FFFF99"/>
                </a:solidFill>
                <a:latin typeface="Calibri" pitchFamily="34" charset="0"/>
              </a:rPr>
              <a:t>Stakeholder Management is - in the narrow sense - Risk Management because many risks  encountered by pro-</a:t>
            </a:r>
            <a:r>
              <a:rPr lang="en-US" b="1" dirty="0" err="1" smtClean="0">
                <a:solidFill>
                  <a:srgbClr val="FFFF99"/>
                </a:solidFill>
                <a:latin typeface="Calibri" pitchFamily="34" charset="0"/>
              </a:rPr>
              <a:t>jects</a:t>
            </a:r>
            <a:r>
              <a:rPr lang="en-US" b="1" dirty="0" smtClean="0">
                <a:solidFill>
                  <a:srgbClr val="FFFF99"/>
                </a:solidFill>
                <a:latin typeface="Calibri" pitchFamily="34" charset="0"/>
              </a:rPr>
              <a:t> over their life-cycles are in fact stakeholder-induced. </a:t>
            </a:r>
            <a:endParaRPr lang="en-US" b="1" dirty="0">
              <a:solidFill>
                <a:srgbClr val="FFFF99"/>
              </a:solidFill>
              <a:latin typeface="Calibri" pitchFamily="34" charset="0"/>
            </a:endParaRPr>
          </a:p>
        </p:txBody>
      </p:sp>
      <p:pic>
        <p:nvPicPr>
          <p:cNvPr id="7" name="Picture 6" descr="Tiger1.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73799" y="1450205"/>
            <a:ext cx="2902968" cy="277394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The Centrality of Stakeholders on Projects</a:t>
            </a:r>
            <a:br>
              <a:rPr lang="en-US" sz="2400" dirty="0" smtClean="0"/>
            </a:br>
            <a:r>
              <a:rPr lang="en-US" sz="2400" dirty="0" smtClean="0"/>
              <a:t>(</a:t>
            </a:r>
            <a:r>
              <a:rPr lang="en-US" sz="2000" dirty="0" smtClean="0"/>
              <a:t>Stakeholders and Project Risk)</a:t>
            </a:r>
            <a:endParaRPr lang="en-US" sz="2400" dirty="0"/>
          </a:p>
        </p:txBody>
      </p:sp>
      <p:pic>
        <p:nvPicPr>
          <p:cNvPr id="734210" name="Picture 2"/>
          <p:cNvPicPr>
            <a:picLocks noChangeAspect="1" noChangeArrowheads="1"/>
          </p:cNvPicPr>
          <p:nvPr/>
        </p:nvPicPr>
        <p:blipFill>
          <a:blip r:embed="rId3" cstate="print"/>
          <a:srcRect l="9558" r="9714"/>
          <a:stretch>
            <a:fillRect/>
          </a:stretch>
        </p:blipFill>
        <p:spPr bwMode="auto">
          <a:xfrm>
            <a:off x="0" y="2167"/>
            <a:ext cx="9144000" cy="6855833"/>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1" y="1136079"/>
            <a:ext cx="5387594" cy="5324535"/>
          </a:xfrm>
          <a:prstGeom prst="rect">
            <a:avLst/>
          </a:prstGeom>
          <a:noFill/>
          <a:ln w="9525" algn="ctr">
            <a:noFill/>
            <a:miter lim="800000"/>
            <a:headEnd/>
            <a:tailEnd/>
          </a:ln>
          <a:effectLst/>
        </p:spPr>
        <p:txBody>
          <a:bodyPr wrap="square">
            <a:spAutoFit/>
          </a:bodyPr>
          <a:lstStyle/>
          <a:p>
            <a:pPr>
              <a:lnSpc>
                <a:spcPts val="3500"/>
              </a:lnSpc>
              <a:spcAft>
                <a:spcPts val="1200"/>
              </a:spcAft>
              <a:tabLst>
                <a:tab pos="4511675" algn="l"/>
              </a:tabLst>
            </a:pPr>
            <a:r>
              <a:rPr lang="de-DE" sz="3200" b="1" dirty="0" smtClean="0">
                <a:solidFill>
                  <a:schemeClr val="bg1"/>
                </a:solidFill>
                <a:latin typeface="Calibri" pitchFamily="34" charset="0"/>
              </a:rPr>
              <a:t>The acceptability of a project‘s deliverables hinges on meet-ing quality criteria which are set by its clients and users (i.e. stakeholders). </a:t>
            </a:r>
          </a:p>
          <a:p>
            <a:pPr>
              <a:lnSpc>
                <a:spcPts val="3500"/>
              </a:lnSpc>
              <a:spcAft>
                <a:spcPts val="1200"/>
              </a:spcAft>
              <a:tabLst>
                <a:tab pos="4511675" algn="l"/>
              </a:tabLst>
            </a:pPr>
            <a:r>
              <a:rPr lang="de-DE" sz="3200" b="1" dirty="0" smtClean="0">
                <a:solidFill>
                  <a:schemeClr val="bg1"/>
                </a:solidFill>
                <a:latin typeface="Calibri" pitchFamily="34" charset="0"/>
              </a:rPr>
              <a:t>Stakeholders ensure that the (managerial, technical) proces-ses which create the project deliverables meet quality stan-dards and are continuously improved over time.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Quality)</a:t>
            </a:r>
            <a:endParaRPr lang="en-US" sz="2400" dirty="0"/>
          </a:p>
        </p:txBody>
      </p:sp>
      <p:sp>
        <p:nvSpPr>
          <p:cNvPr id="6" name="TextBox 5"/>
          <p:cNvSpPr txBox="1"/>
          <p:nvPr/>
        </p:nvSpPr>
        <p:spPr>
          <a:xfrm>
            <a:off x="445988" y="4543133"/>
            <a:ext cx="2743200" cy="923330"/>
          </a:xfrm>
          <a:prstGeom prst="rect">
            <a:avLst/>
          </a:prstGeom>
          <a:noFill/>
        </p:spPr>
        <p:txBody>
          <a:bodyPr wrap="square" rtlCol="0">
            <a:spAutoFit/>
          </a:bodyPr>
          <a:lstStyle/>
          <a:p>
            <a:r>
              <a:rPr lang="de-DE" b="1" dirty="0" smtClean="0">
                <a:solidFill>
                  <a:srgbClr val="FFFF99"/>
                </a:solidFill>
                <a:latin typeface="Calibri" pitchFamily="34" charset="0"/>
              </a:rPr>
              <a:t>Quality Control and Qual-ity Assurance are crucial considerations in projects. </a:t>
            </a:r>
            <a:endParaRPr lang="en-US" b="1" dirty="0">
              <a:solidFill>
                <a:srgbClr val="FFFF99"/>
              </a:solidFill>
              <a:latin typeface="Calibri" pitchFamily="34" charset="0"/>
            </a:endParaRPr>
          </a:p>
        </p:txBody>
      </p:sp>
      <p:pic>
        <p:nvPicPr>
          <p:cNvPr id="7" name="Content Placeholder 6" descr="TheStructorr_Lamborghini_Gallardo"/>
          <p:cNvPicPr>
            <a:picLocks noGrp="1" noChangeAspect="1" noChangeArrowheads="1"/>
          </p:cNvPicPr>
          <p:nvPr>
            <p:ph idx="1"/>
          </p:nvPr>
        </p:nvPicPr>
        <p:blipFill>
          <a:blip r:embed="rId3" cstate="print"/>
          <a:stretch>
            <a:fillRect/>
          </a:stretch>
        </p:blipFill>
        <p:spPr>
          <a:xfrm>
            <a:off x="18297" y="2480102"/>
            <a:ext cx="3913872" cy="152641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280788" cy="5324535"/>
          </a:xfrm>
          <a:prstGeom prst="rect">
            <a:avLst/>
          </a:prstGeom>
          <a:noFill/>
          <a:ln w="9525" algn="ctr">
            <a:noFill/>
            <a:miter lim="800000"/>
            <a:headEnd/>
            <a:tailEnd/>
          </a:ln>
          <a:effectLst/>
        </p:spPr>
        <p:txBody>
          <a:bodyPr wrap="square">
            <a:spAutoFit/>
          </a:bodyPr>
          <a:lstStyle/>
          <a:p>
            <a:pPr>
              <a:lnSpc>
                <a:spcPts val="3600"/>
              </a:lnSpc>
              <a:spcAft>
                <a:spcPts val="1200"/>
              </a:spcAft>
              <a:tabLst>
                <a:tab pos="4511675" algn="l"/>
              </a:tabLst>
            </a:pPr>
            <a:r>
              <a:rPr lang="de-DE" sz="3200" b="1" dirty="0" smtClean="0">
                <a:solidFill>
                  <a:schemeClr val="bg1"/>
                </a:solidFill>
                <a:latin typeface="Calibri" pitchFamily="34" charset="0"/>
              </a:rPr>
              <a:t>Procurement management can be a highly complex un-dertaking on projects. </a:t>
            </a:r>
          </a:p>
          <a:p>
            <a:pPr>
              <a:lnSpc>
                <a:spcPts val="3600"/>
              </a:lnSpc>
              <a:spcAft>
                <a:spcPts val="1200"/>
              </a:spcAft>
              <a:tabLst>
                <a:tab pos="4511675" algn="l"/>
              </a:tabLst>
            </a:pPr>
            <a:r>
              <a:rPr lang="de-DE" sz="3200" b="1" dirty="0" smtClean="0">
                <a:solidFill>
                  <a:schemeClr val="bg1"/>
                </a:solidFill>
                <a:latin typeface="Calibri" pitchFamily="34" charset="0"/>
              </a:rPr>
              <a:t>It typically entails inviting ten-ders and RFPs, evaluating and selecting prospective vendors and service providers (stake-holders), and administering procurement contracts over the course of the project life-cycle.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Procurement)</a:t>
            </a:r>
            <a:endParaRPr lang="en-US" sz="2400" dirty="0"/>
          </a:p>
        </p:txBody>
      </p:sp>
      <p:sp>
        <p:nvSpPr>
          <p:cNvPr id="6" name="TextBox 5"/>
          <p:cNvSpPr txBox="1"/>
          <p:nvPr/>
        </p:nvSpPr>
        <p:spPr>
          <a:xfrm>
            <a:off x="348707" y="3692570"/>
            <a:ext cx="2948966" cy="2585323"/>
          </a:xfrm>
          <a:prstGeom prst="rect">
            <a:avLst/>
          </a:prstGeom>
          <a:noFill/>
        </p:spPr>
        <p:txBody>
          <a:bodyPr wrap="square" rtlCol="0">
            <a:spAutoFit/>
          </a:bodyPr>
          <a:lstStyle/>
          <a:p>
            <a:r>
              <a:rPr lang="de-DE" b="1" dirty="0" smtClean="0">
                <a:solidFill>
                  <a:srgbClr val="FFFF99"/>
                </a:solidFill>
                <a:latin typeface="Calibri" pitchFamily="34" charset="0"/>
              </a:rPr>
              <a:t>Many projects require a stream of tangible and in-tangible inputs over their life-cycles (especially in their execution phases), sourced from numerous suppliers (stakeholders) which may be spatially quite distributed (complex supply chains).</a:t>
            </a:r>
            <a:endParaRPr lang="en-US" b="1" dirty="0">
              <a:solidFill>
                <a:srgbClr val="FFFF99"/>
              </a:solidFill>
              <a:latin typeface="Calibri" pitchFamily="34" charset="0"/>
            </a:endParaRPr>
          </a:p>
        </p:txBody>
      </p:sp>
      <p:pic>
        <p:nvPicPr>
          <p:cNvPr id="7" name="Picture 6" descr="Warehouse.gif"/>
          <p:cNvPicPr>
            <a:picLocks noChangeAspect="1"/>
          </p:cNvPicPr>
          <p:nvPr/>
        </p:nvPicPr>
        <p:blipFill>
          <a:blip r:embed="rId3" cstate="print"/>
          <a:stretch>
            <a:fillRect/>
          </a:stretch>
        </p:blipFill>
        <p:spPr>
          <a:xfrm>
            <a:off x="455009" y="1279338"/>
            <a:ext cx="2440757" cy="240768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350272"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Human Resources – i.e. the project team and support staff – are key stakeholders. </a:t>
            </a:r>
          </a:p>
          <a:p>
            <a:pPr>
              <a:lnSpc>
                <a:spcPts val="3800"/>
              </a:lnSpc>
              <a:spcAft>
                <a:spcPts val="1200"/>
              </a:spcAft>
              <a:tabLst>
                <a:tab pos="4511675" algn="l"/>
              </a:tabLst>
            </a:pPr>
            <a:r>
              <a:rPr lang="de-DE" sz="3200" b="1" dirty="0" smtClean="0">
                <a:solidFill>
                  <a:schemeClr val="bg1"/>
                </a:solidFill>
                <a:latin typeface="Calibri" pitchFamily="34" charset="0"/>
              </a:rPr>
              <a:t>They must be recruited, train-ed, motivated, appropriately compensated, performance-assessed, and given the requi-site authority / resources to pursue project tasks effective-ly and efficiently.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Human Resources)</a:t>
            </a:r>
            <a:endParaRPr lang="en-US" sz="2400" dirty="0"/>
          </a:p>
        </p:txBody>
      </p:sp>
      <p:sp>
        <p:nvSpPr>
          <p:cNvPr id="6" name="TextBox 5"/>
          <p:cNvSpPr txBox="1"/>
          <p:nvPr/>
        </p:nvSpPr>
        <p:spPr>
          <a:xfrm>
            <a:off x="445988" y="4677883"/>
            <a:ext cx="2743200" cy="1477328"/>
          </a:xfrm>
          <a:prstGeom prst="rect">
            <a:avLst/>
          </a:prstGeom>
          <a:noFill/>
        </p:spPr>
        <p:txBody>
          <a:bodyPr wrap="square" rtlCol="0">
            <a:spAutoFit/>
          </a:bodyPr>
          <a:lstStyle/>
          <a:p>
            <a:r>
              <a:rPr lang="en-US" b="1" dirty="0" smtClean="0">
                <a:solidFill>
                  <a:srgbClr val="FFFF99"/>
                </a:solidFill>
                <a:latin typeface="Calibri" pitchFamily="34" charset="0"/>
              </a:rPr>
              <a:t>Human Resource Manage-</a:t>
            </a:r>
            <a:r>
              <a:rPr lang="en-US" b="1" dirty="0" err="1" smtClean="0">
                <a:solidFill>
                  <a:srgbClr val="FFFF99"/>
                </a:solidFill>
                <a:latin typeface="Calibri" pitchFamily="34" charset="0"/>
              </a:rPr>
              <a:t>ment</a:t>
            </a:r>
            <a:r>
              <a:rPr lang="en-US" b="1" dirty="0" smtClean="0">
                <a:solidFill>
                  <a:srgbClr val="FFFF99"/>
                </a:solidFill>
                <a:latin typeface="Calibri" pitchFamily="34" charset="0"/>
              </a:rPr>
              <a:t> is a subarea of stake-holder management. No project can be undertaken without human resources.   </a:t>
            </a:r>
            <a:endParaRPr lang="en-US" b="1" dirty="0">
              <a:solidFill>
                <a:srgbClr val="FFFF99"/>
              </a:solidFill>
              <a:latin typeface="Calibri" pitchFamily="34" charset="0"/>
            </a:endParaRPr>
          </a:p>
        </p:txBody>
      </p:sp>
      <p:pic>
        <p:nvPicPr>
          <p:cNvPr id="7" name="Picture 6" descr="group.gif"/>
          <p:cNvPicPr>
            <a:picLocks noChangeAspect="1"/>
          </p:cNvPicPr>
          <p:nvPr/>
        </p:nvPicPr>
        <p:blipFill>
          <a:blip r:embed="rId3" cstate="print"/>
          <a:stretch>
            <a:fillRect/>
          </a:stretch>
        </p:blipFill>
        <p:spPr>
          <a:xfrm>
            <a:off x="694724" y="2235969"/>
            <a:ext cx="2152650" cy="192405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All organizations maintain a set or </a:t>
            </a:r>
            <a:r>
              <a:rPr lang="de-DE" sz="3200" b="1" i="1" dirty="0" smtClean="0">
                <a:solidFill>
                  <a:schemeClr val="bg1"/>
                </a:solidFill>
                <a:latin typeface="Calibri" pitchFamily="34" charset="0"/>
              </a:rPr>
              <a:t>portfolio</a:t>
            </a:r>
            <a:r>
              <a:rPr lang="de-DE" sz="3200" b="1" dirty="0" smtClean="0">
                <a:solidFill>
                  <a:schemeClr val="bg1"/>
                </a:solidFill>
                <a:latin typeface="Calibri" pitchFamily="34" charset="0"/>
              </a:rPr>
              <a:t> of projects and programs at any point in time. </a:t>
            </a:r>
          </a:p>
          <a:p>
            <a:pPr>
              <a:lnSpc>
                <a:spcPts val="3800"/>
              </a:lnSpc>
              <a:spcAft>
                <a:spcPts val="1200"/>
              </a:spcAft>
              <a:tabLst>
                <a:tab pos="4511675" algn="l"/>
              </a:tabLst>
            </a:pPr>
            <a:r>
              <a:rPr lang="de-DE" sz="3200" b="1" dirty="0" smtClean="0">
                <a:solidFill>
                  <a:schemeClr val="bg1"/>
                </a:solidFill>
                <a:latin typeface="Calibri" pitchFamily="34" charset="0"/>
              </a:rPr>
              <a:t>Stakeholders (usually at a very senior level) are respon-sible for selecting projects for inclusion in their portfolios and, if the need arises, elimi-nating them prematurely.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 </a:t>
            </a:r>
            <a:br>
              <a:rPr lang="en-US" sz="2400" dirty="0" smtClean="0"/>
            </a:br>
            <a:r>
              <a:rPr lang="en-US" sz="2400" dirty="0" smtClean="0"/>
              <a:t>(</a:t>
            </a:r>
            <a:r>
              <a:rPr lang="en-US" sz="2000" dirty="0" smtClean="0"/>
              <a:t>Stakeholders and Project Portfolios)</a:t>
            </a:r>
            <a:endParaRPr lang="en-US" sz="2400" dirty="0"/>
          </a:p>
        </p:txBody>
      </p:sp>
      <p:sp>
        <p:nvSpPr>
          <p:cNvPr id="6" name="TextBox 5"/>
          <p:cNvSpPr txBox="1"/>
          <p:nvPr/>
        </p:nvSpPr>
        <p:spPr>
          <a:xfrm>
            <a:off x="445988" y="4119633"/>
            <a:ext cx="2743200" cy="2031325"/>
          </a:xfrm>
          <a:prstGeom prst="rect">
            <a:avLst/>
          </a:prstGeom>
          <a:noFill/>
        </p:spPr>
        <p:txBody>
          <a:bodyPr wrap="square" rtlCol="0">
            <a:spAutoFit/>
          </a:bodyPr>
          <a:lstStyle/>
          <a:p>
            <a:r>
              <a:rPr lang="de-DE" b="1" dirty="0" smtClean="0">
                <a:solidFill>
                  <a:srgbClr val="FFFF99"/>
                </a:solidFill>
                <a:latin typeface="Calibri" pitchFamily="34" charset="0"/>
              </a:rPr>
              <a:t>All projects must be aligned with the owning organization‘s mission, goals and objectives, and strategies.  Misaligned projects do not add value to the organization! </a:t>
            </a:r>
            <a:endParaRPr lang="en-US" b="1" dirty="0">
              <a:solidFill>
                <a:srgbClr val="FFFF99"/>
              </a:solidFill>
              <a:latin typeface="Calibri" pitchFamily="34" charset="0"/>
            </a:endParaRPr>
          </a:p>
        </p:txBody>
      </p:sp>
      <p:pic>
        <p:nvPicPr>
          <p:cNvPr id="7" name="Picture 6" descr="Portfolio4.gif"/>
          <p:cNvPicPr>
            <a:picLocks noChangeAspect="1"/>
          </p:cNvPicPr>
          <p:nvPr/>
        </p:nvPicPr>
        <p:blipFill>
          <a:blip r:embed="rId3" cstate="print"/>
          <a:stretch>
            <a:fillRect/>
          </a:stretch>
        </p:blipFill>
        <p:spPr>
          <a:xfrm>
            <a:off x="455613" y="1375670"/>
            <a:ext cx="2887579" cy="246253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To be undertaken effectively and efficiently, projects need a comprehensive organizat. support framework which would include: </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Institutional (e.g.: PMO) </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Standards (e.g.: PMI, PRINCE2)</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Inform. Systems (e.g.: PMIS)</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Incentives (e.g: monetary)</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Supporting Organizat. Culture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Support Infrastructure)</a:t>
            </a:r>
            <a:endParaRPr lang="en-US" sz="2400" dirty="0"/>
          </a:p>
        </p:txBody>
      </p:sp>
      <p:sp>
        <p:nvSpPr>
          <p:cNvPr id="6" name="TextBox 5"/>
          <p:cNvSpPr txBox="1"/>
          <p:nvPr/>
        </p:nvSpPr>
        <p:spPr>
          <a:xfrm>
            <a:off x="455613" y="3970120"/>
            <a:ext cx="2743200" cy="2308324"/>
          </a:xfrm>
          <a:prstGeom prst="rect">
            <a:avLst/>
          </a:prstGeom>
          <a:noFill/>
        </p:spPr>
        <p:txBody>
          <a:bodyPr wrap="square" rtlCol="0">
            <a:spAutoFit/>
          </a:bodyPr>
          <a:lstStyle/>
          <a:p>
            <a:r>
              <a:rPr lang="de-DE" b="1" dirty="0" smtClean="0">
                <a:solidFill>
                  <a:srgbClr val="FFFF99"/>
                </a:solidFill>
                <a:latin typeface="Calibri" pitchFamily="34" charset="0"/>
              </a:rPr>
              <a:t>Project and Program Sup-port frameworks are de-veloped by stakeholders.  </a:t>
            </a:r>
          </a:p>
          <a:p>
            <a:endParaRPr lang="de-DE" b="1" dirty="0" smtClean="0">
              <a:solidFill>
                <a:srgbClr val="FFFF99"/>
              </a:solidFill>
              <a:latin typeface="Calibri" pitchFamily="34" charset="0"/>
            </a:endParaRPr>
          </a:p>
          <a:p>
            <a:r>
              <a:rPr lang="de-DE" b="1" dirty="0" smtClean="0">
                <a:solidFill>
                  <a:srgbClr val="FFFF99"/>
                </a:solidFill>
                <a:latin typeface="Calibri" pitchFamily="34" charset="0"/>
              </a:rPr>
              <a:t>Some may be rudimentary, others complex and continuously evolving over time. </a:t>
            </a:r>
            <a:endParaRPr lang="en-US" b="1" dirty="0">
              <a:solidFill>
                <a:srgbClr val="FFFF99"/>
              </a:solidFill>
              <a:latin typeface="Calibri" pitchFamily="34" charset="0"/>
            </a:endParaRPr>
          </a:p>
        </p:txBody>
      </p:sp>
      <p:pic>
        <p:nvPicPr>
          <p:cNvPr id="7" name="Picture 6" descr="Management.gif"/>
          <p:cNvPicPr>
            <a:picLocks noChangeAspect="1"/>
          </p:cNvPicPr>
          <p:nvPr/>
        </p:nvPicPr>
        <p:blipFill>
          <a:blip r:embed="rId3" cstate="print"/>
          <a:stretch>
            <a:fillRect/>
          </a:stretch>
        </p:blipFill>
        <p:spPr>
          <a:xfrm>
            <a:off x="455613" y="1287460"/>
            <a:ext cx="2774842" cy="1409213"/>
          </a:xfrm>
          <a:prstGeom prst="rect">
            <a:avLst/>
          </a:prstGeom>
        </p:spPr>
      </p:pic>
      <p:pic>
        <p:nvPicPr>
          <p:cNvPr id="8" name="Picture 7" descr="Money.gif"/>
          <p:cNvPicPr>
            <a:picLocks noChangeAspect="1"/>
          </p:cNvPicPr>
          <p:nvPr/>
        </p:nvPicPr>
        <p:blipFill>
          <a:blip r:embed="rId4" cstate="print"/>
          <a:stretch>
            <a:fillRect/>
          </a:stretch>
        </p:blipFill>
        <p:spPr>
          <a:xfrm>
            <a:off x="455612" y="2813179"/>
            <a:ext cx="1553423" cy="984380"/>
          </a:xfrm>
          <a:prstGeom prst="rect">
            <a:avLst/>
          </a:prstGeom>
        </p:spPr>
      </p:pic>
      <p:pic>
        <p:nvPicPr>
          <p:cNvPr id="9" name="Picture 8" descr="computer.gif"/>
          <p:cNvPicPr>
            <a:picLocks noChangeAspect="1"/>
          </p:cNvPicPr>
          <p:nvPr/>
        </p:nvPicPr>
        <p:blipFill>
          <a:blip r:embed="rId5" cstate="print"/>
          <a:stretch>
            <a:fillRect/>
          </a:stretch>
        </p:blipFill>
        <p:spPr>
          <a:xfrm>
            <a:off x="2085261" y="2822509"/>
            <a:ext cx="1113552" cy="984381"/>
          </a:xfrm>
          <a:prstGeom prst="rect">
            <a:avLst/>
          </a:prstGeom>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9520</TotalTime>
  <Words>4182</Words>
  <Application>Microsoft Office PowerPoint</Application>
  <PresentationFormat>On-screen Show (4:3)</PresentationFormat>
  <Paragraphs>334</Paragraphs>
  <Slides>38</Slides>
  <Notes>33</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MyTemplate</vt:lpstr>
      <vt:lpstr>Slide 1</vt:lpstr>
      <vt:lpstr>Managing and Engaging Project Stakeholders (Dimensions of Complexity)</vt:lpstr>
      <vt:lpstr>Managing and Engaging Project Stakeholders (Context A: Low Level of Stakeholder Complexity)</vt:lpstr>
      <vt:lpstr>Managing and Engaging Project Stakeholders (Context B: High Level of Stakeholder Complexity)</vt:lpstr>
      <vt:lpstr>Managing and Engaging Project Stakeholders (Context C: Highest Level of Stakeholder Complexity)</vt:lpstr>
      <vt:lpstr>Ubiquitousness of Project Stakeholders</vt:lpstr>
      <vt:lpstr>Project Stakeholder Management  (An Evolving Discipline)</vt:lpstr>
      <vt:lpstr>Slide 8</vt:lpstr>
      <vt:lpstr>Managing and Engaging Project Stakeholders (Practical Value)</vt:lpstr>
      <vt:lpstr>Managing and Engaging Project Stakeholders (Fundamental Limitations)</vt:lpstr>
      <vt:lpstr>Managing and Engaging Project Stakeholders (Managing/Engaging Project Stakeholders Properly)</vt:lpstr>
      <vt:lpstr>Managing and Engaging Project Stakeholders  (The Logic Behind Stakeholder Management)</vt:lpstr>
      <vt:lpstr>Managing and Engaging Project Stakeholders (The Centrality of Stakeholders on Projects)</vt:lpstr>
      <vt:lpstr>Managing and Engaging Project Stakeholders (The Criticality of Stakeholder Relationships)</vt:lpstr>
      <vt:lpstr>Managing and Engaging Project Stakeholders (A Collective Responsibility)</vt:lpstr>
      <vt:lpstr>Managing and Engaging Project Stakeholders (The Importance of Finding Win-Win Solutions)</vt:lpstr>
      <vt:lpstr>The Project Stakeholder Community (Size, Dispersion, Complexity)</vt:lpstr>
      <vt:lpstr>Managing and Engaging Project Stakeholders (BEWARE!)</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Stakeholders and PMBOK Project Management</vt:lpstr>
      <vt:lpstr>Managing and Engaging Project Stakeholders (Stakeholders and Project Communication)</vt:lpstr>
      <vt:lpstr>Consequences of Comm. Shortcomings</vt:lpstr>
      <vt:lpstr>Managing and Engaging Project Stakeholders (Stakeholders and Project Scope)</vt:lpstr>
      <vt:lpstr>Managing and Engaging Project Stakeholders (Stakeholders and Project Cost)</vt:lpstr>
      <vt:lpstr>Managing and Engaging Project Stakeholders (Stakeholders and Project Duration)</vt:lpstr>
      <vt:lpstr>Managing and Engaging Project Stakeholders (Stakeholders and Project Risk)</vt:lpstr>
      <vt:lpstr>The Centrality of Stakeholders on Projects (Stakeholders and Project Risk)</vt:lpstr>
      <vt:lpstr>Managing and Engaging Project Stakeholders (Stakeholders and Project Quality)</vt:lpstr>
      <vt:lpstr>Managing and Engaging Project Stakeholders (Stakeholders and Project Procurement)</vt:lpstr>
      <vt:lpstr>Managing and Engaging Project Stakeholders (Stakeholders and Project Human Resources)</vt:lpstr>
      <vt:lpstr>Managing and Engaging Project Stakeholders  (Stakeholders and Project Portfolios)</vt:lpstr>
      <vt:lpstr>Managing and Engaging Project Stakeholders (Stakeholders and Project Support Infrastructure)</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4022</cp:revision>
  <dcterms:created xsi:type="dcterms:W3CDTF">2005-03-14T10:32:02Z</dcterms:created>
  <dcterms:modified xsi:type="dcterms:W3CDTF">2013-01-03T05:52:16Z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