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1"/>
  </p:sldMasterIdLst>
  <p:notesMasterIdLst>
    <p:notesMasterId r:id="rId11"/>
  </p:notesMasterIdLst>
  <p:handoutMasterIdLst>
    <p:handoutMasterId r:id="rId12"/>
  </p:handoutMasterIdLst>
  <p:sldIdLst>
    <p:sldId id="1455" r:id="rId2"/>
    <p:sldId id="1456" r:id="rId3"/>
    <p:sldId id="1459" r:id="rId4"/>
    <p:sldId id="1460" r:id="rId5"/>
    <p:sldId id="1461" r:id="rId6"/>
    <p:sldId id="1457" r:id="rId7"/>
    <p:sldId id="1462" r:id="rId8"/>
    <p:sldId id="1463" r:id="rId9"/>
    <p:sldId id="1464" r:id="rId10"/>
  </p:sldIdLst>
  <p:sldSz cx="9144000" cy="6858000" type="screen4x3"/>
  <p:notesSz cx="6854825" cy="9871075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7C80"/>
    <a:srgbClr val="663300"/>
    <a:srgbClr val="B6DF89"/>
    <a:srgbClr val="FF8D3F"/>
    <a:srgbClr val="FF8181"/>
    <a:srgbClr val="CAE8AA"/>
    <a:srgbClr val="550B27"/>
    <a:srgbClr val="214C4F"/>
    <a:srgbClr val="FFD58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4970" autoAdjust="0"/>
    <p:restoredTop sz="89806" autoAdjust="0"/>
  </p:normalViewPr>
  <p:slideViewPr>
    <p:cSldViewPr snapToGrid="0" showGuides="1">
      <p:cViewPr varScale="1">
        <p:scale>
          <a:sx n="102" d="100"/>
          <a:sy n="102" d="100"/>
        </p:scale>
        <p:origin x="-1152" y="-84"/>
      </p:cViewPr>
      <p:guideLst>
        <p:guide orient="horz" pos="3888"/>
        <p:guide orient="horz" pos="721"/>
        <p:guide orient="horz" pos="2160"/>
        <p:guide pos="287"/>
        <p:guide pos="2881"/>
        <p:guide pos="5180"/>
        <p:guide pos="5474"/>
        <p:guide pos="2015"/>
        <p:guide pos="1378"/>
      </p:guideLst>
    </p:cSldViewPr>
  </p:slideViewPr>
  <p:outlineViewPr>
    <p:cViewPr>
      <p:scale>
        <a:sx n="33" d="100"/>
        <a:sy n="33" d="100"/>
      </p:scale>
      <p:origin x="66" y="7857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8" d="100"/>
        <a:sy n="98" d="100"/>
      </p:scale>
      <p:origin x="0" y="127416"/>
    </p:cViewPr>
  </p:sorterViewPr>
  <p:gridSpacing cx="936345600" cy="9363456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3025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3379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379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3025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42BB605-9BE6-4159-9B1E-DA2DC4E355A7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7373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58850" y="739775"/>
            <a:ext cx="4937125" cy="37020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373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689475"/>
            <a:ext cx="5483225" cy="444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Click to edit Master text styles</a:t>
            </a:r>
          </a:p>
          <a:p>
            <a:pPr lvl="1"/>
            <a:r>
              <a:rPr lang="de-DE" smtClean="0"/>
              <a:t>Second level</a:t>
            </a:r>
          </a:p>
          <a:p>
            <a:pPr lvl="2"/>
            <a:r>
              <a:rPr lang="de-DE" smtClean="0"/>
              <a:t>Third level</a:t>
            </a:r>
          </a:p>
          <a:p>
            <a:pPr lvl="3"/>
            <a:r>
              <a:rPr lang="de-DE" smtClean="0"/>
              <a:t>Fourth level</a:t>
            </a:r>
          </a:p>
          <a:p>
            <a:pPr lvl="4"/>
            <a:r>
              <a:rPr lang="de-DE" smtClean="0"/>
              <a:t>Fifth level</a:t>
            </a:r>
          </a:p>
        </p:txBody>
      </p:sp>
      <p:sp>
        <p:nvSpPr>
          <p:cNvPr id="737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737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9375775"/>
            <a:ext cx="2970213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5A96E06-45EF-4F6E-9DE9-6CDB8788C602}" type="slidenum">
              <a:rPr lang="de-DE"/>
              <a:pPr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1B53FDA-9DA4-41CE-B371-EB179D0E2C0F}" type="slidenum">
              <a:rPr lang="de-DE" smtClean="0"/>
              <a:pPr>
                <a:defRPr/>
              </a:pPr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2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A96E06-45EF-4F6E-9DE9-6CDB8788C602}" type="slidenum">
              <a:rPr lang="de-DE" smtClean="0"/>
              <a:pPr/>
              <a:t>6</a:t>
            </a:fld>
            <a:endParaRPr lang="de-D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2"/>
            </a:gs>
            <a:gs pos="50000">
              <a:srgbClr val="000046"/>
            </a:gs>
            <a:gs pos="100000">
              <a:schemeClr val="tx2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 dirty="0" smtClean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02456" y="6362700"/>
            <a:ext cx="7939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/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Assistant Professor Dr. Aurangzeb </a:t>
            </a:r>
            <a:r>
              <a:rPr lang="en-US" sz="1000" b="1" dirty="0" err="1" smtClean="0">
                <a:solidFill>
                  <a:srgbClr val="FF9900"/>
                </a:solidFill>
                <a:latin typeface="Verdana" pitchFamily="34" charset="0"/>
              </a:rPr>
              <a:t>Zulfiqar</a:t>
            </a:r>
            <a:r>
              <a:rPr lang="en-US" sz="1000" b="1" dirty="0" smtClean="0">
                <a:solidFill>
                  <a:srgbClr val="FF9900"/>
                </a:solidFill>
                <a:latin typeface="Verdana" pitchFamily="34" charset="0"/>
              </a:rPr>
              <a:t> </a:t>
            </a:r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Khan</a:t>
            </a:r>
          </a:p>
          <a:p>
            <a:pPr algn="ctr"/>
            <a:r>
              <a:rPr lang="en-US" sz="1000" b="1" dirty="0">
                <a:solidFill>
                  <a:srgbClr val="FF9900"/>
                </a:solidFill>
                <a:latin typeface="Verdana" pitchFamily="34" charset="0"/>
              </a:rPr>
              <a:t>Department of Management Sciences, COMSATS Institute of Information Technology, Islamabad, Pakistan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de-DE" smtClean="0"/>
          </a:p>
        </p:txBody>
      </p:sp>
      <p:sp>
        <p:nvSpPr>
          <p:cNvPr id="9" name="TextBox 8"/>
          <p:cNvSpPr txBox="1"/>
          <p:nvPr/>
        </p:nvSpPr>
        <p:spPr>
          <a:xfrm>
            <a:off x="8563904" y="6535579"/>
            <a:ext cx="7239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4BC6DF-81E5-4A32-BF26-0379DD93938C}" type="slidenum">
              <a:rPr lang="en-US" sz="1000" b="1" kern="1200" smtClean="0">
                <a:solidFill>
                  <a:srgbClr val="FF9900"/>
                </a:solidFill>
                <a:latin typeface="Verdana" pitchFamily="34" charset="0"/>
                <a:ea typeface="+mn-ea"/>
                <a:cs typeface="+mn-cs"/>
              </a:rPr>
              <a:pPr/>
              <a:t>‹#›</a:t>
            </a:fld>
            <a:endParaRPr lang="en-US" sz="1000" b="1" kern="1200" dirty="0">
              <a:solidFill>
                <a:srgbClr val="FF9900"/>
              </a:solidFill>
              <a:latin typeface="Verdana" pitchFamily="34" charset="0"/>
              <a:ea typeface="+mn-ea"/>
              <a:cs typeface="+mn-cs"/>
            </a:endParaRPr>
          </a:p>
        </p:txBody>
      </p:sp>
      <p:pic>
        <p:nvPicPr>
          <p:cNvPr id="10" name="Picture 9" descr="ciitttttttt.jpg"/>
          <p:cNvPicPr>
            <a:picLocks noChangeAspect="1"/>
          </p:cNvPicPr>
          <p:nvPr/>
        </p:nvPicPr>
        <p:blipFill>
          <a:blip r:embed="rId13" cstate="print"/>
          <a:srcRect r="74477" b="-1689"/>
          <a:stretch>
            <a:fillRect/>
          </a:stretch>
        </p:blipFill>
        <p:spPr>
          <a:xfrm>
            <a:off x="126613" y="6316394"/>
            <a:ext cx="476722" cy="47126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transition spd="slow">
    <p:fade/>
  </p:transition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F9900"/>
          </a:solidFill>
          <a:latin typeface="Verdana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rgbClr val="D0FDFE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rgbClr val="D0FDFE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1600">
          <a:solidFill>
            <a:srgbClr val="D0FDFE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1400">
          <a:solidFill>
            <a:srgbClr val="D0FDFE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D0FDFE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gif"/><Relationship Id="rId4" Type="http://schemas.openxmlformats.org/officeDocument/2006/relationships/hyperlink" Target="http://www.forestry.gov.uk/forestry/infd-5xmds8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2.mdbc.gov.au/__data/page/1071/ToolkitFinal.pdf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hyperlink" Target="http://www2.mdbc.gov.au/" TargetMode="Externa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revit-nweurope.org/selfguidingtrail/27_Stakeholder_engagement_a_toolkit-2.pdf" TargetMode="External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9.gif"/><Relationship Id="rId5" Type="http://schemas.openxmlformats.org/officeDocument/2006/relationships/hyperlink" Target="http://www.revit-nweurope.org/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89256" y="5329643"/>
            <a:ext cx="85406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FFC000"/>
                </a:solidFill>
                <a:latin typeface="Calibri" pitchFamily="34" charset="0"/>
              </a:rPr>
              <a:t>LECTURE 29: MANAGING &amp; ENGAGING PROJECT STAKEHOLDERS (ENGAGEMENT TOOLKITS, STRATEGIES &amp; PLANS) 1</a:t>
            </a:r>
            <a:endParaRPr lang="en-US" sz="2400" b="1" dirty="0">
              <a:solidFill>
                <a:srgbClr val="FFC000"/>
              </a:solidFill>
              <a:latin typeface="Calibri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53135" y="482868"/>
            <a:ext cx="5219121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none" spc="50" dirty="0" smtClean="0">
                <a:ln w="3175">
                  <a:solidFill>
                    <a:srgbClr val="FF0000">
                      <a:alpha val="69000"/>
                    </a:srgb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Master of Science in </a:t>
            </a:r>
          </a:p>
          <a:p>
            <a:pPr algn="ctr"/>
            <a:r>
              <a:rPr lang="en-US" sz="4400" b="1" cap="none" spc="50" dirty="0" smtClean="0">
                <a:ln w="3175">
                  <a:solidFill>
                    <a:srgbClr val="FF0000">
                      <a:alpha val="69000"/>
                    </a:srgbClr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Calibri" pitchFamily="34" charset="0"/>
              </a:rPr>
              <a:t>Project Management</a:t>
            </a:r>
          </a:p>
        </p:txBody>
      </p:sp>
      <p:sp>
        <p:nvSpPr>
          <p:cNvPr id="6" name="Rectangle 5"/>
          <p:cNvSpPr/>
          <p:nvPr/>
        </p:nvSpPr>
        <p:spPr>
          <a:xfrm>
            <a:off x="455613" y="2516533"/>
            <a:ext cx="8234362" cy="240065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contrasting" dir="t">
              <a:rot lat="0" lon="0" rev="45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ts val="6000"/>
              </a:lnSpc>
            </a:pPr>
            <a:r>
              <a:rPr lang="en-US" sz="6000" b="1" cap="all" dirty="0" smtClean="0">
                <a:ln w="0"/>
                <a:gradFill flip="none">
                  <a:gsLst>
                    <a:gs pos="0">
                      <a:schemeClr val="bg1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Project Stakeholder </a:t>
            </a:r>
          </a:p>
          <a:p>
            <a:pPr algn="ctr">
              <a:lnSpc>
                <a:spcPts val="6000"/>
              </a:lnSpc>
            </a:pPr>
            <a:r>
              <a:rPr lang="en-US" sz="6000" b="1" cap="all" dirty="0" smtClean="0">
                <a:ln w="0"/>
                <a:gradFill flip="none">
                  <a:gsLst>
                    <a:gs pos="0">
                      <a:schemeClr val="bg1"/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Calibri" pitchFamily="34" charset="0"/>
              </a:rPr>
              <a:t>AND COMMUNICATION Management</a:t>
            </a:r>
            <a:endParaRPr lang="en-US" sz="6000" b="1" cap="all" dirty="0">
              <a:ln w="0"/>
              <a:gradFill flip="none">
                <a:gsLst>
                  <a:gs pos="0">
                    <a:schemeClr val="bg1"/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Calibri" pitchFamily="34" charset="0"/>
            </a:endParaRPr>
          </a:p>
        </p:txBody>
      </p:sp>
    </p:spTree>
  </p:cSld>
  <p:clrMapOvr>
    <a:masterClrMapping/>
  </p:clrMapOvr>
  <p:transition spd="slow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Managing and Engaging Project Stakeholders </a:t>
            </a:r>
            <a:br>
              <a:rPr lang="en-US" sz="2400" dirty="0" smtClean="0"/>
            </a:br>
            <a:r>
              <a:rPr lang="en-US" sz="2000" dirty="0" smtClean="0"/>
              <a:t>(Engagement Toolkits)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98814" y="1136090"/>
            <a:ext cx="5792786" cy="5036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>
                <a:solidFill>
                  <a:schemeClr val="bg1"/>
                </a:solidFill>
                <a:latin typeface="Calibri" pitchFamily="34" charset="0"/>
              </a:rPr>
              <a:t>	</a:t>
            </a: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Many organizations, especially in the public and non-governmental sectors, have compiled „engagement toolkits“ which serve as a reference for their employees and outsiders in dealing with stakeholders in their respective fields of work.</a:t>
            </a:r>
          </a:p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	The toolkits normally list several en-gagement measures and can be quite detailed and creative in their content. </a:t>
            </a:r>
          </a:p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	Several of these toolkits are available online free of cost. </a:t>
            </a:r>
          </a:p>
        </p:txBody>
      </p:sp>
      <p:pic>
        <p:nvPicPr>
          <p:cNvPr id="5" name="Picture 4" descr="Report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162" y="1695459"/>
            <a:ext cx="3190875" cy="34671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Managing and Engaging Project Stakeholders</a:t>
            </a:r>
            <a:br>
              <a:rPr lang="en-US" sz="2400" dirty="0" smtClean="0"/>
            </a:br>
            <a:r>
              <a:rPr lang="en-US" sz="2400" dirty="0" smtClean="0"/>
              <a:t>(</a:t>
            </a:r>
            <a:r>
              <a:rPr lang="en-US" sz="2000" dirty="0" smtClean="0"/>
              <a:t>Toolkit: UK Forestry Commission)</a:t>
            </a:r>
            <a:endParaRPr lang="en-US" sz="24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157132" y="2977594"/>
            <a:ext cx="4766733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>
                <a:solidFill>
                  <a:schemeClr val="bg1"/>
                </a:solidFill>
                <a:latin typeface="Calibri" pitchFamily="34" charset="0"/>
              </a:rPr>
              <a:t>	</a:t>
            </a: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Review with Class</a:t>
            </a:r>
          </a:p>
        </p:txBody>
      </p:sp>
      <p:pic>
        <p:nvPicPr>
          <p:cNvPr id="5" name="Picture 4" descr="DB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1153026" name="Picture 2"/>
          <p:cNvPicPr>
            <a:picLocks noChangeAspect="1" noChangeArrowheads="1"/>
          </p:cNvPicPr>
          <p:nvPr/>
        </p:nvPicPr>
        <p:blipFill>
          <a:blip r:embed="rId3" cstate="print"/>
          <a:srcRect l="31829" t="11444" r="30467" b="3530"/>
          <a:stretch>
            <a:fillRect/>
          </a:stretch>
        </p:blipFill>
        <p:spPr bwMode="auto">
          <a:xfrm>
            <a:off x="455612" y="1144588"/>
            <a:ext cx="3557587" cy="5014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pubs-5xjmu9-cover.gif">
            <a:hlinkClick r:id="rId4" tooltip="Click on Image to Visit Webpage"/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276042" y="2556933"/>
            <a:ext cx="1190625" cy="148113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Managing and Engaging Project Stakeholders</a:t>
            </a:r>
            <a:br>
              <a:rPr lang="en-US" sz="2400" dirty="0" smtClean="0"/>
            </a:br>
            <a:r>
              <a:rPr lang="en-US" sz="2000" dirty="0" smtClean="0"/>
              <a:t>(Toolkit: Murray-Darling Basin, Australia)</a:t>
            </a:r>
            <a:endParaRPr lang="en-US" sz="24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157132" y="2977594"/>
            <a:ext cx="4766733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>
                <a:solidFill>
                  <a:schemeClr val="bg1"/>
                </a:solidFill>
                <a:latin typeface="Calibri" pitchFamily="34" charset="0"/>
              </a:rPr>
              <a:t>	</a:t>
            </a: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Review with Class</a:t>
            </a:r>
          </a:p>
        </p:txBody>
      </p:sp>
      <p:pic>
        <p:nvPicPr>
          <p:cNvPr id="5" name="Picture 4" descr="DB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1154051" name="Picture 3">
            <a:hlinkClick r:id="rId3" tooltip="Click on Image to View Document"/>
          </p:cNvPr>
          <p:cNvPicPr>
            <a:picLocks noChangeAspect="1" noChangeArrowheads="1"/>
          </p:cNvPicPr>
          <p:nvPr/>
        </p:nvPicPr>
        <p:blipFill>
          <a:blip r:embed="rId4" cstate="print"/>
          <a:srcRect l="24086" t="11444" r="22670" b="3646"/>
          <a:stretch>
            <a:fillRect/>
          </a:stretch>
        </p:blipFill>
        <p:spPr bwMode="auto">
          <a:xfrm>
            <a:off x="200950" y="1439333"/>
            <a:ext cx="4213358" cy="41994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hometop_banner_archive_2.jpg">
            <a:hlinkClick r:id="rId5" tooltip="Click on Logo to Visit Website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3588" y="3429000"/>
            <a:ext cx="3649662" cy="105840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Managing and Engaging Project Stakeholders</a:t>
            </a:r>
            <a:br>
              <a:rPr lang="en-US" sz="2400" dirty="0" smtClean="0"/>
            </a:br>
            <a:r>
              <a:rPr lang="en-US" sz="2400" dirty="0" smtClean="0"/>
              <a:t>(</a:t>
            </a:r>
            <a:r>
              <a:rPr lang="en-US" sz="2000" dirty="0" smtClean="0"/>
              <a:t>Toolkit: REVIT, Europe)</a:t>
            </a:r>
            <a:endParaRPr lang="en-US" sz="24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157132" y="2977594"/>
            <a:ext cx="4766733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>
                <a:solidFill>
                  <a:schemeClr val="bg1"/>
                </a:solidFill>
                <a:latin typeface="Calibri" pitchFamily="34" charset="0"/>
              </a:rPr>
              <a:t>	</a:t>
            </a: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Review with Class</a:t>
            </a:r>
          </a:p>
        </p:txBody>
      </p:sp>
      <p:pic>
        <p:nvPicPr>
          <p:cNvPr id="5" name="Picture 4" descr="DB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1155074" name="Picture 2">
            <a:hlinkClick r:id="rId3" tooltip="Click on Image to View Document"/>
          </p:cNvPr>
          <p:cNvPicPr>
            <a:picLocks noChangeAspect="1" noChangeArrowheads="1"/>
          </p:cNvPicPr>
          <p:nvPr/>
        </p:nvPicPr>
        <p:blipFill>
          <a:blip r:embed="rId4" cstate="print"/>
          <a:srcRect l="30654" t="11444" r="29346" b="3530"/>
          <a:stretch>
            <a:fillRect/>
          </a:stretch>
        </p:blipFill>
        <p:spPr bwMode="auto">
          <a:xfrm>
            <a:off x="455613" y="1144587"/>
            <a:ext cx="3769254" cy="5007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REVIT.gif">
            <a:hlinkClick r:id="rId5" tooltip="Click on Logo to Visit Website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573587" y="3429000"/>
            <a:ext cx="4182853" cy="69426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Managing and Engaging Project Stakeholders </a:t>
            </a:r>
            <a:br>
              <a:rPr lang="en-US" sz="2400" dirty="0" smtClean="0"/>
            </a:br>
            <a:r>
              <a:rPr lang="en-US" sz="2000" dirty="0" smtClean="0"/>
              <a:t>(Engagement Strategies &amp; Plans)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198814" y="1136090"/>
            <a:ext cx="5792786" cy="64017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>
                <a:solidFill>
                  <a:schemeClr val="bg1"/>
                </a:solidFill>
                <a:latin typeface="Calibri" pitchFamily="34" charset="0"/>
              </a:rPr>
              <a:t>	</a:t>
            </a: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In apparent recognition of the impor-tance of stakeholders, many project planners have developed stakeholder engagement strategies and plans for their projects and programs. </a:t>
            </a:r>
          </a:p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	The management / engagement measures contained in such strategies and plans can range from very simple communication activities to complex resource-intensive activities.</a:t>
            </a:r>
          </a:p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	Having a stakeholder management / engagement strategy or plan in place is a good, desirable practice.  </a:t>
            </a:r>
          </a:p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	</a:t>
            </a:r>
          </a:p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	</a:t>
            </a:r>
          </a:p>
        </p:txBody>
      </p:sp>
      <p:pic>
        <p:nvPicPr>
          <p:cNvPr id="6" name="Picture 5" descr="Strategy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7800" y="2266375"/>
            <a:ext cx="3217334" cy="232525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Managing and Engaging Project Stakeholders</a:t>
            </a:r>
            <a:br>
              <a:rPr lang="en-US" sz="2400" dirty="0" smtClean="0"/>
            </a:br>
            <a:r>
              <a:rPr lang="en-US" sz="2000" dirty="0" smtClean="0"/>
              <a:t>(Engagement Plan: </a:t>
            </a:r>
            <a:r>
              <a:rPr lang="en-US" sz="2000" dirty="0" err="1" smtClean="0"/>
              <a:t>Borchester</a:t>
            </a:r>
            <a:r>
              <a:rPr lang="en-US" sz="2000" dirty="0" smtClean="0"/>
              <a:t> Housing Society, UK)</a:t>
            </a:r>
            <a:endParaRPr lang="en-US" sz="2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157132" y="2977594"/>
            <a:ext cx="4766733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>
                <a:solidFill>
                  <a:schemeClr val="bg1"/>
                </a:solidFill>
                <a:latin typeface="Calibri" pitchFamily="34" charset="0"/>
              </a:rPr>
              <a:t>	</a:t>
            </a: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Review with Class</a:t>
            </a:r>
          </a:p>
        </p:txBody>
      </p:sp>
      <p:pic>
        <p:nvPicPr>
          <p:cNvPr id="5" name="Picture 4" descr="DB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1156098" name="Picture 2"/>
          <p:cNvPicPr>
            <a:picLocks noChangeAspect="1" noChangeArrowheads="1"/>
          </p:cNvPicPr>
          <p:nvPr/>
        </p:nvPicPr>
        <p:blipFill>
          <a:blip r:embed="rId3" cstate="print"/>
          <a:srcRect l="31936" t="11444" r="30467" b="3530"/>
          <a:stretch>
            <a:fillRect/>
          </a:stretch>
        </p:blipFill>
        <p:spPr bwMode="auto">
          <a:xfrm>
            <a:off x="455613" y="1144589"/>
            <a:ext cx="3556995" cy="502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Managing and Engaging Project Stakeholders</a:t>
            </a:r>
            <a:br>
              <a:rPr lang="en-US" sz="2400" dirty="0" smtClean="0"/>
            </a:br>
            <a:r>
              <a:rPr lang="en-US" sz="2000" dirty="0" smtClean="0"/>
              <a:t>(Engagement Plan: Three Sixty Residences, Seattle)</a:t>
            </a:r>
            <a:endParaRPr lang="en-US" sz="2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157132" y="2977594"/>
            <a:ext cx="4766733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>
                <a:solidFill>
                  <a:schemeClr val="bg1"/>
                </a:solidFill>
                <a:latin typeface="Calibri" pitchFamily="34" charset="0"/>
              </a:rPr>
              <a:t>	</a:t>
            </a: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Review with Class</a:t>
            </a:r>
          </a:p>
        </p:txBody>
      </p:sp>
      <p:pic>
        <p:nvPicPr>
          <p:cNvPr id="5" name="Picture 4" descr="DB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1157122" name="Picture 2"/>
          <p:cNvPicPr>
            <a:picLocks noChangeAspect="1" noChangeArrowheads="1"/>
          </p:cNvPicPr>
          <p:nvPr/>
        </p:nvPicPr>
        <p:blipFill>
          <a:blip r:embed="rId3" cstate="print"/>
          <a:srcRect l="30013" t="11444" r="28705" b="3445"/>
          <a:stretch>
            <a:fillRect/>
          </a:stretch>
        </p:blipFill>
        <p:spPr bwMode="auto">
          <a:xfrm>
            <a:off x="455612" y="1144588"/>
            <a:ext cx="3901701" cy="502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en-US" sz="2400" dirty="0" smtClean="0"/>
              <a:t>Managing and Engaging Project Stakeholders</a:t>
            </a:r>
            <a:br>
              <a:rPr lang="en-US" sz="2400" dirty="0" smtClean="0"/>
            </a:br>
            <a:r>
              <a:rPr lang="en-US" sz="2000" dirty="0" smtClean="0"/>
              <a:t>(Engagement Plan: Gold Ridge Gold Mine, Solomon Isl.)</a:t>
            </a:r>
            <a:endParaRPr lang="en-US" sz="2000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157132" y="2977594"/>
            <a:ext cx="4766733" cy="451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>
              <a:lnSpc>
                <a:spcPts val="2800"/>
              </a:lnSpc>
              <a:spcAft>
                <a:spcPts val="1800"/>
              </a:spcAft>
              <a:buClr>
                <a:srgbClr val="FF0000"/>
              </a:buClr>
            </a:pPr>
            <a:r>
              <a:rPr lang="de-DE" sz="2600" b="1" dirty="0">
                <a:solidFill>
                  <a:schemeClr val="bg1"/>
                </a:solidFill>
                <a:latin typeface="Calibri" pitchFamily="34" charset="0"/>
              </a:rPr>
              <a:t>	</a:t>
            </a:r>
            <a:r>
              <a:rPr lang="de-DE" sz="2600" b="1" dirty="0" smtClean="0">
                <a:solidFill>
                  <a:schemeClr val="bg1"/>
                </a:solidFill>
                <a:latin typeface="Calibri" pitchFamily="34" charset="0"/>
              </a:rPr>
              <a:t>Review with Class</a:t>
            </a:r>
          </a:p>
        </p:txBody>
      </p:sp>
      <p:pic>
        <p:nvPicPr>
          <p:cNvPr id="5" name="Picture 4" descr="DBD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7237" y="3424237"/>
            <a:ext cx="9525" cy="9525"/>
          </a:xfrm>
          <a:prstGeom prst="rect">
            <a:avLst/>
          </a:prstGeom>
        </p:spPr>
      </p:pic>
      <p:pic>
        <p:nvPicPr>
          <p:cNvPr id="1158146" name="Picture 2"/>
          <p:cNvPicPr>
            <a:picLocks noChangeAspect="1" noChangeArrowheads="1"/>
          </p:cNvPicPr>
          <p:nvPr/>
        </p:nvPicPr>
        <p:blipFill>
          <a:blip r:embed="rId3" cstate="print"/>
          <a:srcRect l="31829" t="11444" r="30414" b="3348"/>
          <a:stretch>
            <a:fillRect/>
          </a:stretch>
        </p:blipFill>
        <p:spPr bwMode="auto">
          <a:xfrm>
            <a:off x="455612" y="1144588"/>
            <a:ext cx="3564525" cy="5027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MyTemplate">
  <a:themeElements>
    <a:clrScheme name="Beautiful Template 0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eautiful Template 01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eautiful Template 0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eautiful Template 0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eautiful Template 0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12844</TotalTime>
  <Words>71</Words>
  <Application>Microsoft Office PowerPoint</Application>
  <PresentationFormat>On-screen Show (4:3)</PresentationFormat>
  <Paragraphs>30</Paragraphs>
  <Slides>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MyTemplate</vt:lpstr>
      <vt:lpstr>Slide 1</vt:lpstr>
      <vt:lpstr>Managing and Engaging Project Stakeholders  (Engagement Toolkits)</vt:lpstr>
      <vt:lpstr>Managing and Engaging Project Stakeholders (Toolkit: UK Forestry Commission)</vt:lpstr>
      <vt:lpstr>Managing and Engaging Project Stakeholders (Toolkit: Murray-Darling Basin, Australia)</vt:lpstr>
      <vt:lpstr>Managing and Engaging Project Stakeholders (Toolkit: REVIT, Europe)</vt:lpstr>
      <vt:lpstr>Managing and Engaging Project Stakeholders  (Engagement Strategies &amp; Plans)</vt:lpstr>
      <vt:lpstr>Managing and Engaging Project Stakeholders (Engagement Plan: Borchester Housing Society, UK)</vt:lpstr>
      <vt:lpstr>Managing and Engaging Project Stakeholders (Engagement Plan: Three Sixty Residences, Seattle)</vt:lpstr>
      <vt:lpstr>Managing and Engaging Project Stakeholders (Engagement Plan: Gold Ridge Gold Mine, Solomon Isl.)</vt:lpstr>
    </vt:vector>
  </TitlesOfParts>
  <Company>FSC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FSC</dc:creator>
  <cp:lastModifiedBy>Dr. Aurangzeb Khan</cp:lastModifiedBy>
  <cp:revision>4586</cp:revision>
  <dcterms:created xsi:type="dcterms:W3CDTF">2005-03-14T10:32:02Z</dcterms:created>
  <dcterms:modified xsi:type="dcterms:W3CDTF">2013-02-14T02:55:06Z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