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5"/>
  </p:notesMasterIdLst>
  <p:handoutMasterIdLst>
    <p:handoutMasterId r:id="rId16"/>
  </p:handoutMasterIdLst>
  <p:sldIdLst>
    <p:sldId id="1441" r:id="rId2"/>
    <p:sldId id="1442" r:id="rId3"/>
    <p:sldId id="1443" r:id="rId4"/>
    <p:sldId id="1444" r:id="rId5"/>
    <p:sldId id="1445" r:id="rId6"/>
    <p:sldId id="1446" r:id="rId7"/>
    <p:sldId id="1447" r:id="rId8"/>
    <p:sldId id="1452" r:id="rId9"/>
    <p:sldId id="1453" r:id="rId10"/>
    <p:sldId id="1454" r:id="rId11"/>
    <p:sldId id="1448" r:id="rId12"/>
    <p:sldId id="1449" r:id="rId13"/>
    <p:sldId id="1450" r:id="rId14"/>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7C80"/>
    <a:srgbClr val="663300"/>
    <a:srgbClr val="B6DF89"/>
    <a:srgbClr val="FF8D3F"/>
    <a:srgbClr val="FF8181"/>
    <a:srgbClr val="CAE8AA"/>
    <a:srgbClr val="550B27"/>
    <a:srgbClr val="214C4F"/>
    <a:srgbClr val="FFD58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970" autoAdjust="0"/>
    <p:restoredTop sz="89806" autoAdjust="0"/>
  </p:normalViewPr>
  <p:slideViewPr>
    <p:cSldViewPr snapToGrid="0" showGuides="1">
      <p:cViewPr varScale="1">
        <p:scale>
          <a:sx n="102" d="100"/>
          <a:sy n="102" d="100"/>
        </p:scale>
        <p:origin x="-115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127416"/>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sz="1200" b="0" dirty="0" smtClean="0">
                <a:solidFill>
                  <a:schemeClr val="bg1"/>
                </a:solidFill>
                <a:latin typeface="Calibri" pitchFamily="34" charset="0"/>
              </a:rPr>
              <a:t>A sequel </a:t>
            </a:r>
            <a:r>
              <a:rPr lang="de-DE" sz="1200" b="0" i="1" dirty="0" smtClean="0">
                <a:solidFill>
                  <a:schemeClr val="bg1"/>
                </a:solidFill>
                <a:latin typeface="Calibri" pitchFamily="34" charset="0"/>
              </a:rPr>
              <a:t>Stones</a:t>
            </a:r>
            <a:r>
              <a:rPr lang="de-DE" sz="1200" b="0" i="1" baseline="0" dirty="0" smtClean="0">
                <a:solidFill>
                  <a:schemeClr val="bg1"/>
                </a:solidFill>
                <a:latin typeface="Calibri" pitchFamily="34" charset="0"/>
              </a:rPr>
              <a:t> into Schools: Promoting Peace with Books, not Bombs, in Afghanistan and Pakistan</a:t>
            </a:r>
            <a:r>
              <a:rPr lang="de-DE" sz="1200" b="0" baseline="0" dirty="0" smtClean="0">
                <a:solidFill>
                  <a:schemeClr val="bg1"/>
                </a:solidFill>
                <a:latin typeface="Calibri" pitchFamily="34" charset="0"/>
              </a:rPr>
              <a:t> </a:t>
            </a:r>
            <a:r>
              <a:rPr lang="de-DE" sz="1200" b="0" dirty="0" smtClean="0">
                <a:solidFill>
                  <a:schemeClr val="bg1"/>
                </a:solidFill>
                <a:latin typeface="Calibri" pitchFamily="34" charset="0"/>
              </a:rPr>
              <a:t>documenting his efforts primarily in Afghanistan was published in 2009. </a:t>
            </a:r>
          </a:p>
          <a:p>
            <a:pPr marL="0" marR="0" indent="0" algn="l" defTabSz="914400" rtl="0" eaLnBrk="1" fontAlgn="base" latinLnBrk="0" hangingPunct="1">
              <a:lnSpc>
                <a:spcPct val="100000"/>
              </a:lnSpc>
              <a:spcBef>
                <a:spcPct val="30000"/>
              </a:spcBef>
              <a:spcAft>
                <a:spcPct val="0"/>
              </a:spcAft>
              <a:buClrTx/>
              <a:buSzTx/>
              <a:buFontTx/>
              <a:buNone/>
              <a:tabLst/>
              <a:defRPr/>
            </a:pPr>
            <a:endParaRPr lang="de-DE" sz="1200" b="0" dirty="0" smtClean="0">
              <a:solidFill>
                <a:schemeClr val="bg1"/>
              </a:solidFill>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de-DE" sz="1200" b="0" dirty="0" smtClean="0">
                <a:solidFill>
                  <a:schemeClr val="bg1"/>
                </a:solidFill>
                <a:latin typeface="Calibri" pitchFamily="34" charset="0"/>
              </a:rPr>
              <a:t>Note: Mortensen‘s claims</a:t>
            </a:r>
            <a:r>
              <a:rPr lang="de-DE" sz="1200" b="0" baseline="0" dirty="0" smtClean="0">
                <a:solidFill>
                  <a:schemeClr val="bg1"/>
                </a:solidFill>
                <a:latin typeface="Calibri" pitchFamily="34" charset="0"/>
              </a:rPr>
              <a:t> are presently under dispute and the subject of scrutiny. </a:t>
            </a:r>
            <a:endParaRPr lang="de-DE" sz="1200" b="0" dirty="0" smtClean="0">
              <a:solidFill>
                <a:schemeClr val="bg1"/>
              </a:solidFill>
              <a:latin typeface="Calibri" pitchFamily="34" charset="0"/>
            </a:endParaRPr>
          </a:p>
          <a:p>
            <a:endParaRPr lang="en-US" b="0"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www.future500.org/" TargetMode="External"/><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gemi.org/resources/GEMI-EDF%20Guide.pdf" TargetMode="External"/><Relationship Id="rId1" Type="http://schemas.openxmlformats.org/officeDocument/2006/relationships/slideLayout" Target="../slideLayouts/slideLayout6.xml"/><Relationship Id="rId5" Type="http://schemas.openxmlformats.org/officeDocument/2006/relationships/image" Target="../media/image12.gif"/><Relationship Id="rId4" Type="http://schemas.openxmlformats.org/officeDocument/2006/relationships/hyperlink" Target="http://www.gemi.org/GEMIHome.asp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dialoguebydesign.net/resources/handbook.htm" TargetMode="Externa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hyperlink" Target="http://www.dialoguebydesign.net/index.htm" TargetMode="External"/><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a:t>
            </a:r>
            <a:r>
              <a:rPr lang="en-US" sz="2400" b="1" dirty="0" smtClean="0">
                <a:solidFill>
                  <a:srgbClr val="FFC000"/>
                </a:solidFill>
                <a:latin typeface="Calibri" pitchFamily="34" charset="0"/>
              </a:rPr>
              <a:t>28: </a:t>
            </a:r>
            <a:r>
              <a:rPr lang="en-US" sz="2400" b="1" dirty="0" smtClean="0">
                <a:solidFill>
                  <a:srgbClr val="FFC000"/>
                </a:solidFill>
                <a:latin typeface="Calibri" pitchFamily="34" charset="0"/>
              </a:rPr>
              <a:t>MANAGING &amp; ENGAGING PROJECT STAKEHOLDERS (SELECTED EXAMPLES AND CASE STUDIES)</a:t>
            </a:r>
            <a:endParaRPr lang="en-US" sz="2400" b="1" dirty="0">
              <a:solidFill>
                <a:srgbClr val="FFC000"/>
              </a:solidFill>
              <a:latin typeface="Calibri" pitchFamily="34" charset="0"/>
            </a:endParaRPr>
          </a:p>
        </p:txBody>
      </p:sp>
      <p:sp>
        <p:nvSpPr>
          <p:cNvPr id="5" name="Rectangle 4"/>
          <p:cNvSpPr/>
          <p:nvPr/>
        </p:nvSpPr>
        <p:spPr>
          <a:xfrm>
            <a:off x="1953130"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Video</a:t>
            </a:r>
            <a:r>
              <a:rPr lang="en-US" sz="2400" dirty="0" smtClean="0"/>
              <a:t/>
            </a:r>
            <a:br>
              <a:rPr lang="en-US" sz="2400" dirty="0" smtClean="0"/>
            </a:br>
            <a:r>
              <a:rPr lang="en-US" sz="2000" dirty="0" smtClean="0"/>
              <a:t>Stakeholder Engagement at Petro-Canada</a:t>
            </a:r>
            <a:endParaRPr lang="en-US" sz="2400" dirty="0"/>
          </a:p>
        </p:txBody>
      </p:sp>
      <p:pic>
        <p:nvPicPr>
          <p:cNvPr id="1173506" name="Picture 2"/>
          <p:cNvPicPr>
            <a:picLocks noChangeAspect="1" noChangeArrowheads="1"/>
          </p:cNvPicPr>
          <p:nvPr/>
        </p:nvPicPr>
        <p:blipFill>
          <a:blip r:embed="rId2" cstate="print"/>
          <a:srcRect/>
          <a:stretch>
            <a:fillRect/>
          </a:stretch>
        </p:blipFill>
        <p:spPr bwMode="auto">
          <a:xfrm>
            <a:off x="291761" y="2244116"/>
            <a:ext cx="3791627" cy="2369767"/>
          </a:xfrm>
          <a:prstGeom prst="rect">
            <a:avLst/>
          </a:prstGeom>
          <a:noFill/>
          <a:ln w="9525">
            <a:noFill/>
            <a:miter lim="800000"/>
            <a:headEnd/>
            <a:tailEnd/>
          </a:ln>
        </p:spPr>
      </p:pic>
      <p:sp>
        <p:nvSpPr>
          <p:cNvPr id="4" name="Text Box 3"/>
          <p:cNvSpPr txBox="1">
            <a:spLocks noChangeArrowheads="1"/>
          </p:cNvSpPr>
          <p:nvPr/>
        </p:nvSpPr>
        <p:spPr bwMode="auto">
          <a:xfrm>
            <a:off x="4292600" y="1948922"/>
            <a:ext cx="4698999" cy="3439403"/>
          </a:xfrm>
          <a:prstGeom prst="rect">
            <a:avLst/>
          </a:prstGeom>
          <a:noFill/>
          <a:ln w="9525">
            <a:noFill/>
            <a:miter lim="800000"/>
            <a:headEnd/>
            <a:tailEnd/>
          </a:ln>
          <a:effectLst/>
        </p:spPr>
        <p:txBody>
          <a:bodyPr wrap="square">
            <a:spAutoFit/>
          </a:bodyPr>
          <a:lstStyle/>
          <a:p>
            <a:pPr marL="342900" indent="-342900">
              <a:lnSpc>
                <a:spcPts val="2900"/>
              </a:lnSpc>
              <a:spcAft>
                <a:spcPts val="1800"/>
              </a:spcAft>
              <a:buClr>
                <a:srgbClr val="FF0000"/>
              </a:buClr>
            </a:pPr>
            <a:r>
              <a:rPr lang="de-DE" sz="2800" b="1" dirty="0">
                <a:solidFill>
                  <a:schemeClr val="bg1"/>
                </a:solidFill>
                <a:latin typeface="Calibri" pitchFamily="34" charset="0"/>
              </a:rPr>
              <a:t>	</a:t>
            </a:r>
            <a:r>
              <a:rPr lang="de-DE" sz="2800" b="1" dirty="0" smtClean="0">
                <a:solidFill>
                  <a:schemeClr val="bg1"/>
                </a:solidFill>
                <a:latin typeface="Calibri" pitchFamily="34" charset="0"/>
              </a:rPr>
              <a:t>This 19-minute video produced by Petro-Canada informs viewers about this large Canadian energy cor-poration‘s specific stake-holder management and engagement approaches in the areas in which it is operating. </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Engagement Examples </a:t>
            </a:r>
            <a:br>
              <a:rPr lang="en-US" sz="2400" dirty="0" smtClean="0"/>
            </a:br>
            <a:r>
              <a:rPr lang="en-US" sz="2000" dirty="0" smtClean="0"/>
              <a:t>(In Pakistan: From One Of My Students Example 1)</a:t>
            </a:r>
            <a:endParaRPr lang="en-US" dirty="0"/>
          </a:p>
        </p:txBody>
      </p:sp>
      <p:sp>
        <p:nvSpPr>
          <p:cNvPr id="4" name="Text Box 3"/>
          <p:cNvSpPr txBox="1">
            <a:spLocks noChangeArrowheads="1"/>
          </p:cNvSpPr>
          <p:nvPr/>
        </p:nvSpPr>
        <p:spPr bwMode="auto">
          <a:xfrm>
            <a:off x="3198813" y="1026019"/>
            <a:ext cx="5792787" cy="5350183"/>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One of my students told me about his engineering organization, the Nation-al Engineering Service of Pakistan  (NESPAK‘s), approach to dealing with local communities on engineering projects in the hilly Kohistan region in northern Pakistan.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Measures of „engaging“ the locals by the organization‘s field employees included not shaving, wearing local-style clothing (and cap), speaking in Pashto and through a local mediator, and not going out during Azan (prayer time). </a:t>
            </a:r>
          </a:p>
        </p:txBody>
      </p:sp>
      <p:pic>
        <p:nvPicPr>
          <p:cNvPr id="6" name="Picture 5" descr="440542407_6db09dff26.jpg"/>
          <p:cNvPicPr>
            <a:picLocks noChangeAspect="1"/>
          </p:cNvPicPr>
          <p:nvPr/>
        </p:nvPicPr>
        <p:blipFill>
          <a:blip r:embed="rId2" cstate="print"/>
          <a:stretch>
            <a:fillRect/>
          </a:stretch>
        </p:blipFill>
        <p:spPr>
          <a:xfrm>
            <a:off x="152400" y="1144588"/>
            <a:ext cx="3337633" cy="2182812"/>
          </a:xfrm>
          <a:prstGeom prst="rect">
            <a:avLst/>
          </a:prstGeom>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Engagement Examples </a:t>
            </a:r>
            <a:br>
              <a:rPr lang="en-US" sz="2400" dirty="0" smtClean="0"/>
            </a:br>
            <a:r>
              <a:rPr lang="en-US" sz="2000" dirty="0" smtClean="0"/>
              <a:t>(In Pakistan: From One Of My Students Example 2)</a:t>
            </a:r>
            <a:endParaRPr lang="en-US" dirty="0"/>
          </a:p>
        </p:txBody>
      </p:sp>
      <p:sp>
        <p:nvSpPr>
          <p:cNvPr id="4" name="Text Box 3"/>
          <p:cNvSpPr txBox="1">
            <a:spLocks noChangeArrowheads="1"/>
          </p:cNvSpPr>
          <p:nvPr/>
        </p:nvSpPr>
        <p:spPr bwMode="auto">
          <a:xfrm>
            <a:off x="3198814" y="1026019"/>
            <a:ext cx="5792786" cy="5350183"/>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In one of the World Wildlife Fund‘s (WWF) projects to protect wildlife in a habitat in northern Pakistan there was an influential local hunter who was undeterred by the WWF‘s work. Undetected because of his terrain knowledge, he continued to hunt ani-mals.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The WWF‘s engagement approach was to hire the hunter as „wildlife guard“. Consequently, he not only gave up hunting wildlife but his in-fluence among other hunters proved a major hunting deterrence.  </a:t>
            </a:r>
          </a:p>
        </p:txBody>
      </p:sp>
      <p:pic>
        <p:nvPicPr>
          <p:cNvPr id="5" name="Picture 4" descr="4003399869_27ba902a98.jpg"/>
          <p:cNvPicPr>
            <a:picLocks noChangeAspect="1"/>
          </p:cNvPicPr>
          <p:nvPr/>
        </p:nvPicPr>
        <p:blipFill>
          <a:blip r:embed="rId2" cstate="print"/>
          <a:stretch>
            <a:fillRect/>
          </a:stretch>
        </p:blipFill>
        <p:spPr>
          <a:xfrm>
            <a:off x="167747" y="1144588"/>
            <a:ext cx="3305526" cy="2479145"/>
          </a:xfrm>
          <a:prstGeom prst="rect">
            <a:avLst/>
          </a:prstGeom>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Engagement Examples </a:t>
            </a:r>
            <a:br>
              <a:rPr lang="en-US" sz="2400" dirty="0" smtClean="0"/>
            </a:br>
            <a:r>
              <a:rPr lang="en-US" sz="2000" dirty="0" smtClean="0"/>
              <a:t>(Greg Mortensen: An American In Pakistan)</a:t>
            </a:r>
            <a:endParaRPr lang="en-US" dirty="0"/>
          </a:p>
        </p:txBody>
      </p:sp>
      <p:sp>
        <p:nvSpPr>
          <p:cNvPr id="4" name="Text Box 3"/>
          <p:cNvSpPr txBox="1">
            <a:spLocks noChangeArrowheads="1"/>
          </p:cNvSpPr>
          <p:nvPr/>
        </p:nvSpPr>
        <p:spPr bwMode="auto">
          <a:xfrm>
            <a:off x="3198814" y="1026019"/>
            <a:ext cx="5792786" cy="5350183"/>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The American climber-turned-philan-tropist Greg Mortensen gained int. acclaim for his projects to educate children in N. Pakistan. According to his Institute 171 schools have been constructed in neglected localities and basic education made available to over 64,000 std. (incl. 54,000 girls).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Mortensen‘s best-selling book </a:t>
            </a:r>
            <a:r>
              <a:rPr lang="de-DE" sz="2600" b="1" i="1" dirty="0" smtClean="0">
                <a:solidFill>
                  <a:schemeClr val="bg1"/>
                </a:solidFill>
                <a:latin typeface="Calibri" pitchFamily="34" charset="0"/>
              </a:rPr>
              <a:t>Three Cups of Tea</a:t>
            </a:r>
            <a:r>
              <a:rPr lang="de-DE" sz="2600" b="1" dirty="0" smtClean="0">
                <a:solidFill>
                  <a:schemeClr val="bg1"/>
                </a:solidFill>
                <a:latin typeface="Calibri" pitchFamily="34" charset="0"/>
              </a:rPr>
              <a:t> (2006) documents his effort spanning over ten years. Much of his success can be attributed to relationship building with influential local stakeholders. </a:t>
            </a:r>
          </a:p>
        </p:txBody>
      </p:sp>
      <p:pic>
        <p:nvPicPr>
          <p:cNvPr id="5" name="Picture 4" descr="Three-Cups-of-Tea.jpg"/>
          <p:cNvPicPr>
            <a:picLocks noChangeAspect="1"/>
          </p:cNvPicPr>
          <p:nvPr/>
        </p:nvPicPr>
        <p:blipFill>
          <a:blip r:embed="rId3" cstate="print"/>
          <a:stretch>
            <a:fillRect/>
          </a:stretch>
        </p:blipFill>
        <p:spPr>
          <a:xfrm>
            <a:off x="261936" y="1280055"/>
            <a:ext cx="3133725" cy="4762500"/>
          </a:xfrm>
          <a:prstGeom prst="rect">
            <a:avLst/>
          </a:prstGeom>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Engaging Stakeholders </a:t>
            </a:r>
            <a:br>
              <a:rPr lang="en-US" sz="2400" dirty="0" smtClean="0"/>
            </a:br>
            <a:r>
              <a:rPr lang="en-US" sz="2000" dirty="0" smtClean="0"/>
              <a:t>(Dialogue Forums: Corporations &amp; NGOs)</a:t>
            </a:r>
            <a:endParaRPr lang="en-US" dirty="0"/>
          </a:p>
        </p:txBody>
      </p:sp>
      <p:sp>
        <p:nvSpPr>
          <p:cNvPr id="4" name="Text Box 3"/>
          <p:cNvSpPr txBox="1">
            <a:spLocks noChangeArrowheads="1"/>
          </p:cNvSpPr>
          <p:nvPr/>
        </p:nvSpPr>
        <p:spPr bwMode="auto">
          <a:xfrm>
            <a:off x="3198814" y="1026019"/>
            <a:ext cx="5792786" cy="5350183"/>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It‘s no secret that big corporations and NGOs don‘t see eye to eye on many issues, especially when they concern themes like the natural and ecological environments and rights of indigenous peoples in areas where corporations are operating.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To bridge the gulf, an initiative to bring corporations and NGOs together has emerged in recent years. These dialogues have created a platform where differences can be discussed, awareness promoted, and a search for mutually acceptable solutions sought. </a:t>
            </a:r>
          </a:p>
        </p:txBody>
      </p:sp>
      <p:pic>
        <p:nvPicPr>
          <p:cNvPr id="6" name="Picture 5" descr="shc_ph01.jpg"/>
          <p:cNvPicPr>
            <a:picLocks noChangeAspect="1"/>
          </p:cNvPicPr>
          <p:nvPr/>
        </p:nvPicPr>
        <p:blipFill>
          <a:blip r:embed="rId3" cstate="print"/>
          <a:stretch>
            <a:fillRect/>
          </a:stretch>
        </p:blipFill>
        <p:spPr>
          <a:xfrm>
            <a:off x="155160" y="1144588"/>
            <a:ext cx="3306563" cy="1430867"/>
          </a:xfrm>
          <a:prstGeom prst="rect">
            <a:avLst/>
          </a:prstGeom>
        </p:spPr>
      </p:pic>
      <p:pic>
        <p:nvPicPr>
          <p:cNvPr id="7" name="Picture 6" descr="sustainable_systems-150x150.jpg"/>
          <p:cNvPicPr>
            <a:picLocks noChangeAspect="1"/>
          </p:cNvPicPr>
          <p:nvPr/>
        </p:nvPicPr>
        <p:blipFill>
          <a:blip r:embed="rId4" cstate="print"/>
          <a:stretch>
            <a:fillRect/>
          </a:stretch>
        </p:blipFill>
        <p:spPr>
          <a:xfrm>
            <a:off x="1148292" y="3002491"/>
            <a:ext cx="1428750" cy="1428750"/>
          </a:xfrm>
          <a:prstGeom prst="rect">
            <a:avLst/>
          </a:prstGeom>
        </p:spPr>
      </p:pic>
      <p:sp>
        <p:nvSpPr>
          <p:cNvPr id="8" name="TextBox 7"/>
          <p:cNvSpPr txBox="1"/>
          <p:nvPr/>
        </p:nvSpPr>
        <p:spPr>
          <a:xfrm>
            <a:off x="211667" y="4766733"/>
            <a:ext cx="3183466" cy="1400383"/>
          </a:xfrm>
          <a:prstGeom prst="rect">
            <a:avLst/>
          </a:prstGeom>
          <a:noFill/>
        </p:spPr>
        <p:txBody>
          <a:bodyPr wrap="square" rtlCol="0">
            <a:spAutoFit/>
          </a:bodyPr>
          <a:lstStyle/>
          <a:p>
            <a:pPr>
              <a:lnSpc>
                <a:spcPts val="1700"/>
              </a:lnSpc>
            </a:pPr>
            <a:r>
              <a:rPr lang="en-US" sz="1600" b="1" dirty="0" smtClean="0">
                <a:solidFill>
                  <a:srgbClr val="FFFF99"/>
                </a:solidFill>
                <a:latin typeface="Calibri" pitchFamily="34" charset="0"/>
              </a:rPr>
              <a:t>It may be noted that dialogue has its share of critics who argue that through them NGOs may have given legitimacy to corporations’ actions and that the corporations lack genuine sincerity.</a:t>
            </a:r>
            <a:endParaRPr lang="en-US" sz="1600" b="1" dirty="0">
              <a:solidFill>
                <a:srgbClr val="FFFF99"/>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Video</a:t>
            </a:r>
            <a:r>
              <a:rPr lang="en-US" sz="2400" dirty="0" smtClean="0"/>
              <a:t/>
            </a:r>
            <a:br>
              <a:rPr lang="en-US" sz="2400" dirty="0" smtClean="0"/>
            </a:br>
            <a:r>
              <a:rPr lang="en-US" sz="2000" dirty="0" smtClean="0"/>
              <a:t>Stakeholder Dialogue Forum</a:t>
            </a:r>
            <a:endParaRPr lang="en-US" sz="2400" dirty="0"/>
          </a:p>
        </p:txBody>
      </p:sp>
      <p:sp>
        <p:nvSpPr>
          <p:cNvPr id="4" name="Text Box 3"/>
          <p:cNvSpPr txBox="1">
            <a:spLocks noChangeArrowheads="1"/>
          </p:cNvSpPr>
          <p:nvPr/>
        </p:nvSpPr>
        <p:spPr bwMode="auto">
          <a:xfrm>
            <a:off x="4292600" y="1398567"/>
            <a:ext cx="4698999" cy="3439403"/>
          </a:xfrm>
          <a:prstGeom prst="rect">
            <a:avLst/>
          </a:prstGeom>
          <a:noFill/>
          <a:ln w="9525">
            <a:noFill/>
            <a:miter lim="800000"/>
            <a:headEnd/>
            <a:tailEnd/>
          </a:ln>
          <a:effectLst/>
        </p:spPr>
        <p:txBody>
          <a:bodyPr wrap="square">
            <a:spAutoFit/>
          </a:bodyPr>
          <a:lstStyle/>
          <a:p>
            <a:pPr marL="342900" indent="-342900">
              <a:lnSpc>
                <a:spcPts val="2900"/>
              </a:lnSpc>
              <a:spcAft>
                <a:spcPts val="1800"/>
              </a:spcAft>
              <a:buClr>
                <a:srgbClr val="FF0000"/>
              </a:buClr>
            </a:pPr>
            <a:r>
              <a:rPr lang="de-DE" sz="2800" b="1" dirty="0">
                <a:solidFill>
                  <a:schemeClr val="bg1"/>
                </a:solidFill>
                <a:latin typeface="Calibri" pitchFamily="34" charset="0"/>
              </a:rPr>
              <a:t>	</a:t>
            </a:r>
            <a:r>
              <a:rPr lang="de-DE" sz="2800" b="1" dirty="0" smtClean="0">
                <a:solidFill>
                  <a:schemeClr val="bg1"/>
                </a:solidFill>
                <a:latin typeface="Calibri" pitchFamily="34" charset="0"/>
              </a:rPr>
              <a:t>This brief 4-minute video produced by Future500 in-forms viewers about a dia-logue initiated between Japan‘s Mitsubishi Corpora-tion and an environmental-ist network, and the win-win outcome which result-ed from it. </a:t>
            </a:r>
          </a:p>
        </p:txBody>
      </p:sp>
      <p:pic>
        <p:nvPicPr>
          <p:cNvPr id="1174530" name="Picture 2"/>
          <p:cNvPicPr>
            <a:picLocks noChangeAspect="1" noChangeArrowheads="1"/>
          </p:cNvPicPr>
          <p:nvPr/>
        </p:nvPicPr>
        <p:blipFill>
          <a:blip r:embed="rId2" cstate="print"/>
          <a:srcRect/>
          <a:stretch>
            <a:fillRect/>
          </a:stretch>
        </p:blipFill>
        <p:spPr bwMode="auto">
          <a:xfrm>
            <a:off x="314854" y="2150533"/>
            <a:ext cx="4091093" cy="2556933"/>
          </a:xfrm>
          <a:prstGeom prst="rect">
            <a:avLst/>
          </a:prstGeom>
          <a:noFill/>
          <a:ln w="9525">
            <a:noFill/>
            <a:miter lim="800000"/>
            <a:headEnd/>
            <a:tailEnd/>
          </a:ln>
        </p:spPr>
      </p:pic>
      <p:pic>
        <p:nvPicPr>
          <p:cNvPr id="6" name="Picture 5" descr="Future500.jpg">
            <a:hlinkClick r:id="rId3" tooltip="Click on Logo to View Website"/>
          </p:cNvPr>
          <p:cNvPicPr>
            <a:picLocks noChangeAspect="1"/>
          </p:cNvPicPr>
          <p:nvPr/>
        </p:nvPicPr>
        <p:blipFill>
          <a:blip r:embed="rId4" cstate="print"/>
          <a:stretch>
            <a:fillRect/>
          </a:stretch>
        </p:blipFill>
        <p:spPr>
          <a:xfrm>
            <a:off x="4735512" y="4986867"/>
            <a:ext cx="1095375" cy="762000"/>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(Corporate-Community Partnerships)</a:t>
            </a:r>
            <a:endParaRPr lang="en-US" sz="2400" dirty="0"/>
          </a:p>
        </p:txBody>
      </p:sp>
      <p:pic>
        <p:nvPicPr>
          <p:cNvPr id="1179650" name="Picture 2"/>
          <p:cNvPicPr>
            <a:picLocks noChangeAspect="1" noChangeArrowheads="1"/>
          </p:cNvPicPr>
          <p:nvPr/>
        </p:nvPicPr>
        <p:blipFill>
          <a:blip r:embed="rId2" cstate="print"/>
          <a:srcRect l="30440" t="12248" r="29186" b="3895"/>
          <a:stretch>
            <a:fillRect/>
          </a:stretch>
        </p:blipFill>
        <p:spPr bwMode="auto">
          <a:xfrm>
            <a:off x="455613" y="1144587"/>
            <a:ext cx="3879320" cy="5035863"/>
          </a:xfrm>
          <a:prstGeom prst="rect">
            <a:avLst/>
          </a:prstGeom>
          <a:noFill/>
          <a:ln w="9525">
            <a:noFill/>
            <a:miter lim="800000"/>
            <a:headEnd/>
            <a:tailEnd/>
          </a:ln>
        </p:spPr>
      </p:pic>
      <p:sp>
        <p:nvSpPr>
          <p:cNvPr id="4" name="Text Box 3"/>
          <p:cNvSpPr txBox="1">
            <a:spLocks noChangeArrowheads="1"/>
          </p:cNvSpPr>
          <p:nvPr/>
        </p:nvSpPr>
        <p:spPr bwMode="auto">
          <a:xfrm>
            <a:off x="4224866" y="1407034"/>
            <a:ext cx="4766733" cy="4991110"/>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Much has been written in recent years about corporate-community relationships.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This 16-page document from the NGO Rainforest Alliance looks at what works and what doesn‘t in the context of rela-tionship building between corporations and communi-ties, emphasizing in particular the role of „trust“ as a prereq-uisite for such a relationship to develop and succeed.</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(Corporate-Community Partnerships)</a:t>
            </a:r>
            <a:endParaRPr lang="en-US" sz="2400" dirty="0"/>
          </a:p>
        </p:txBody>
      </p:sp>
      <p:sp>
        <p:nvSpPr>
          <p:cNvPr id="4" name="Text Box 3"/>
          <p:cNvSpPr txBox="1">
            <a:spLocks noChangeArrowheads="1"/>
          </p:cNvSpPr>
          <p:nvPr/>
        </p:nvSpPr>
        <p:spPr bwMode="auto">
          <a:xfrm>
            <a:off x="4224866" y="1407034"/>
            <a:ext cx="4766733" cy="2605842"/>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The Global Environmental Management Initiative (GEMI) is a forum of corporations helping each other with addressing environmental, health and safety, and sustain-ability considerations.  </a:t>
            </a:r>
          </a:p>
        </p:txBody>
      </p:sp>
      <p:pic>
        <p:nvPicPr>
          <p:cNvPr id="1180674" name="Picture 2">
            <a:hlinkClick r:id="rId2" tooltip="Click on Image to View Document"/>
          </p:cNvPr>
          <p:cNvPicPr>
            <a:picLocks noChangeAspect="1" noChangeArrowheads="1"/>
          </p:cNvPicPr>
          <p:nvPr/>
        </p:nvPicPr>
        <p:blipFill>
          <a:blip r:embed="rId3" cstate="print"/>
          <a:srcRect l="30067" t="11444" r="28652" b="3445"/>
          <a:stretch>
            <a:fillRect/>
          </a:stretch>
        </p:blipFill>
        <p:spPr bwMode="auto">
          <a:xfrm>
            <a:off x="455613" y="1144588"/>
            <a:ext cx="3904720" cy="5031503"/>
          </a:xfrm>
          <a:prstGeom prst="rect">
            <a:avLst/>
          </a:prstGeom>
          <a:noFill/>
          <a:ln w="9525">
            <a:noFill/>
            <a:miter lim="800000"/>
            <a:headEnd/>
            <a:tailEnd/>
          </a:ln>
        </p:spPr>
      </p:pic>
      <p:pic>
        <p:nvPicPr>
          <p:cNvPr id="6" name="Picture 5" descr="GEMI.gif">
            <a:hlinkClick r:id="rId4" tooltip="Click on Logo to Visit website"/>
          </p:cNvPr>
          <p:cNvPicPr>
            <a:picLocks noChangeAspect="1"/>
          </p:cNvPicPr>
          <p:nvPr/>
        </p:nvPicPr>
        <p:blipFill>
          <a:blip r:embed="rId5" cstate="print"/>
          <a:srcRect r="12819"/>
          <a:stretch>
            <a:fillRect/>
          </a:stretch>
        </p:blipFill>
        <p:spPr>
          <a:xfrm>
            <a:off x="4688416" y="4204262"/>
            <a:ext cx="3806825" cy="894788"/>
          </a:xfrm>
          <a:prstGeom prst="rect">
            <a:avLst/>
          </a:prstGeom>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(Dialogue by Design)</a:t>
            </a:r>
            <a:endParaRPr lang="en-US" sz="2400" dirty="0"/>
          </a:p>
        </p:txBody>
      </p:sp>
      <p:pic>
        <p:nvPicPr>
          <p:cNvPr id="1181698" name="Picture 2">
            <a:hlinkClick r:id="rId2" tooltip="Click on Image to Download the Handbook"/>
          </p:cNvPr>
          <p:cNvPicPr>
            <a:picLocks noChangeAspect="1" noChangeArrowheads="1"/>
          </p:cNvPicPr>
          <p:nvPr/>
        </p:nvPicPr>
        <p:blipFill>
          <a:blip r:embed="rId3" cstate="print"/>
          <a:srcRect l="32203" t="12307" r="30895" b="4641"/>
          <a:stretch>
            <a:fillRect/>
          </a:stretch>
        </p:blipFill>
        <p:spPr bwMode="auto">
          <a:xfrm>
            <a:off x="455613" y="1144589"/>
            <a:ext cx="3574275" cy="5027612"/>
          </a:xfrm>
          <a:prstGeom prst="rect">
            <a:avLst/>
          </a:prstGeom>
          <a:noFill/>
          <a:ln w="9525">
            <a:noFill/>
            <a:miter lim="800000"/>
            <a:headEnd/>
            <a:tailEnd/>
          </a:ln>
        </p:spPr>
      </p:pic>
      <p:sp>
        <p:nvSpPr>
          <p:cNvPr id="4" name="Text Box 3"/>
          <p:cNvSpPr txBox="1">
            <a:spLocks noChangeArrowheads="1"/>
          </p:cNvSpPr>
          <p:nvPr/>
        </p:nvSpPr>
        <p:spPr bwMode="auto">
          <a:xfrm>
            <a:off x="4224866" y="1407034"/>
            <a:ext cx="4766733" cy="2605842"/>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Published by the consulting firm Dialogue by Design, this insightful 116-page handbook gives insight into several themes concerning stakehol-der engagement and the tools used in pursuing it. </a:t>
            </a:r>
          </a:p>
        </p:txBody>
      </p:sp>
      <p:pic>
        <p:nvPicPr>
          <p:cNvPr id="5" name="Picture 4" descr="DBD.gif"/>
          <p:cNvPicPr>
            <a:picLocks noChangeAspect="1"/>
          </p:cNvPicPr>
          <p:nvPr/>
        </p:nvPicPr>
        <p:blipFill>
          <a:blip r:embed="rId4"/>
          <a:stretch>
            <a:fillRect/>
          </a:stretch>
        </p:blipFill>
        <p:spPr>
          <a:xfrm>
            <a:off x="4567237" y="3424237"/>
            <a:ext cx="9525" cy="9525"/>
          </a:xfrm>
          <a:prstGeom prst="rect">
            <a:avLst/>
          </a:prstGeom>
        </p:spPr>
      </p:pic>
      <p:pic>
        <p:nvPicPr>
          <p:cNvPr id="1181699" name="Picture 3">
            <a:hlinkClick r:id="rId5" tooltip="Click on Logo to Visit Website"/>
          </p:cNvPr>
          <p:cNvPicPr>
            <a:picLocks noChangeAspect="1" noChangeArrowheads="1"/>
          </p:cNvPicPr>
          <p:nvPr/>
        </p:nvPicPr>
        <p:blipFill>
          <a:blip r:embed="rId6" cstate="print"/>
          <a:srcRect l="25367" t="7434" r="25234" b="81885"/>
          <a:stretch>
            <a:fillRect/>
          </a:stretch>
        </p:blipFill>
        <p:spPr bwMode="auto">
          <a:xfrm>
            <a:off x="4573588" y="4165600"/>
            <a:ext cx="4259252" cy="575575"/>
          </a:xfrm>
          <a:prstGeom prst="rect">
            <a:avLst/>
          </a:prstGeom>
          <a:noFill/>
          <a:ln w="9525">
            <a:noFill/>
            <a:miter lim="800000"/>
            <a:headEnd/>
            <a:tailEnd/>
          </a:ln>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Case Study </a:t>
            </a:r>
            <a:br>
              <a:rPr lang="en-US" sz="2400" dirty="0" smtClean="0"/>
            </a:br>
            <a:r>
              <a:rPr lang="en-US" sz="2000" dirty="0" smtClean="0"/>
              <a:t>(New Zealand: Water Under the Bridge)</a:t>
            </a:r>
            <a:endParaRPr lang="en-US" dirty="0"/>
          </a:p>
        </p:txBody>
      </p:sp>
      <p:sp>
        <p:nvSpPr>
          <p:cNvPr id="4" name="Text Box 3"/>
          <p:cNvSpPr txBox="1">
            <a:spLocks noChangeArrowheads="1"/>
          </p:cNvSpPr>
          <p:nvPr/>
        </p:nvSpPr>
        <p:spPr bwMode="auto">
          <a:xfrm>
            <a:off x="3198814" y="1407034"/>
            <a:ext cx="5792786" cy="4632037"/>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An interesting case of stakeholder engagement occured on a project to construct a flood protection wall in the middle of the New Zealand town Koikoura.</a:t>
            </a:r>
          </a:p>
          <a:p>
            <a:pPr marL="342900" indent="-342900">
              <a:lnSpc>
                <a:spcPts val="2800"/>
              </a:lnSpc>
              <a:spcAft>
                <a:spcPts val="1800"/>
              </a:spcAft>
              <a:buClr>
                <a:srgbClr val="FF0000"/>
              </a:buClr>
            </a:pPr>
            <a:r>
              <a:rPr lang="de-DE" sz="2600" b="1" dirty="0" smtClean="0">
                <a:solidFill>
                  <a:schemeClr val="bg1"/>
                </a:solidFill>
                <a:latin typeface="Calibri" pitchFamily="34" charset="0"/>
              </a:rPr>
              <a:t>	This brief article documents the high-lights of the project planners‘ stake-holder engagement and establishes a clear link between the project‘s acceptance by the town‘s inhabitants and the engagement measures which were adopted.  </a:t>
            </a:r>
          </a:p>
        </p:txBody>
      </p:sp>
      <p:pic>
        <p:nvPicPr>
          <p:cNvPr id="1175554" name="Picture 2"/>
          <p:cNvPicPr>
            <a:picLocks noChangeAspect="1" noChangeArrowheads="1"/>
          </p:cNvPicPr>
          <p:nvPr/>
        </p:nvPicPr>
        <p:blipFill>
          <a:blip r:embed="rId3" cstate="print"/>
          <a:srcRect l="11601" t="12226" r="10225" b="4075"/>
          <a:stretch>
            <a:fillRect/>
          </a:stretch>
        </p:blipFill>
        <p:spPr bwMode="auto">
          <a:xfrm>
            <a:off x="143933" y="2311140"/>
            <a:ext cx="3341020" cy="223572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Case Study </a:t>
            </a:r>
            <a:br>
              <a:rPr lang="en-US" sz="2400" dirty="0" smtClean="0"/>
            </a:br>
            <a:r>
              <a:rPr lang="en-US" sz="2000" dirty="0" smtClean="0"/>
              <a:t>(Australia: Computerized Data-filing System)</a:t>
            </a:r>
            <a:endParaRPr lang="en-US" dirty="0"/>
          </a:p>
        </p:txBody>
      </p:sp>
      <p:sp>
        <p:nvSpPr>
          <p:cNvPr id="4" name="Text Box 3"/>
          <p:cNvSpPr txBox="1">
            <a:spLocks noChangeArrowheads="1"/>
          </p:cNvSpPr>
          <p:nvPr/>
        </p:nvSpPr>
        <p:spPr bwMode="auto">
          <a:xfrm>
            <a:off x="3198814" y="1398567"/>
            <a:ext cx="5792786" cy="4632037"/>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This case documents the transition from a paper-based to a high-tech digital filing system at the New South Wales Fire Brigade in New South Wales state in Australia.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In this project at the largest fire bri-gade in country, careful stakeholder engagement rather than orders and ultimatums from the top were instru-mental in mustering support among the several thousand employees working in the system.  </a:t>
            </a:r>
          </a:p>
        </p:txBody>
      </p:sp>
      <p:pic>
        <p:nvPicPr>
          <p:cNvPr id="1176578" name="Picture 2"/>
          <p:cNvPicPr>
            <a:picLocks noChangeAspect="1" noChangeArrowheads="1"/>
          </p:cNvPicPr>
          <p:nvPr/>
        </p:nvPicPr>
        <p:blipFill>
          <a:blip r:embed="rId3" cstate="print"/>
          <a:srcRect l="19102" t="13768" r="16463" b="18205"/>
          <a:stretch>
            <a:fillRect/>
          </a:stretch>
        </p:blipFill>
        <p:spPr bwMode="auto">
          <a:xfrm>
            <a:off x="156021" y="2218267"/>
            <a:ext cx="3349013" cy="2209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(Supplementary Reading)</a:t>
            </a:r>
            <a:endParaRPr lang="en-US" sz="2400" dirty="0"/>
          </a:p>
        </p:txBody>
      </p:sp>
      <p:pic>
        <p:nvPicPr>
          <p:cNvPr id="1177602" name="Picture 2"/>
          <p:cNvPicPr>
            <a:picLocks noChangeAspect="1" noChangeArrowheads="1"/>
          </p:cNvPicPr>
          <p:nvPr/>
        </p:nvPicPr>
        <p:blipFill>
          <a:blip r:embed="rId2" cstate="print"/>
          <a:srcRect l="15861" t="12475" r="14659" b="4641"/>
          <a:stretch>
            <a:fillRect/>
          </a:stretch>
        </p:blipFill>
        <p:spPr bwMode="auto">
          <a:xfrm>
            <a:off x="332265" y="3412055"/>
            <a:ext cx="2866548" cy="2137242"/>
          </a:xfrm>
          <a:prstGeom prst="rect">
            <a:avLst/>
          </a:prstGeom>
          <a:noFill/>
          <a:ln w="9525">
            <a:noFill/>
            <a:miter lim="800000"/>
            <a:headEnd/>
            <a:tailEnd/>
          </a:ln>
        </p:spPr>
      </p:pic>
      <p:sp>
        <p:nvSpPr>
          <p:cNvPr id="4" name="Text Box 3"/>
          <p:cNvSpPr txBox="1">
            <a:spLocks noChangeArrowheads="1"/>
          </p:cNvSpPr>
          <p:nvPr/>
        </p:nvSpPr>
        <p:spPr bwMode="auto">
          <a:xfrm>
            <a:off x="3198814" y="1940455"/>
            <a:ext cx="5792786" cy="3554819"/>
          </a:xfrm>
          <a:prstGeom prst="rect">
            <a:avLst/>
          </a:prstGeom>
          <a:noFill/>
          <a:ln w="9525">
            <a:noFill/>
            <a:miter lim="800000"/>
            <a:headEnd/>
            <a:tailEnd/>
          </a:ln>
          <a:effectLst/>
        </p:spPr>
        <p:txBody>
          <a:bodyPr wrap="square">
            <a:spAutoFit/>
          </a:bodyPr>
          <a:lstStyle/>
          <a:p>
            <a:pPr marL="342900" indent="-342900">
              <a:lnSpc>
                <a:spcPts val="2800"/>
              </a:lnSpc>
              <a:spcAft>
                <a:spcPts val="1800"/>
              </a:spcAft>
              <a:buClr>
                <a:srgbClr val="FF0000"/>
              </a:buClr>
            </a:pPr>
            <a:r>
              <a:rPr lang="de-DE" sz="2600" b="1" dirty="0">
                <a:solidFill>
                  <a:schemeClr val="bg1"/>
                </a:solidFill>
                <a:latin typeface="Calibri" pitchFamily="34" charset="0"/>
              </a:rPr>
              <a:t>	</a:t>
            </a:r>
            <a:r>
              <a:rPr lang="de-DE" sz="2600" b="1" dirty="0" smtClean="0">
                <a:solidFill>
                  <a:schemeClr val="bg1"/>
                </a:solidFill>
                <a:latin typeface="Calibri" pitchFamily="34" charset="0"/>
              </a:rPr>
              <a:t>This interesting document </a:t>
            </a:r>
            <a:r>
              <a:rPr lang="de-DE" sz="2600" b="1" i="1" dirty="0" smtClean="0">
                <a:solidFill>
                  <a:schemeClr val="bg1"/>
                </a:solidFill>
                <a:latin typeface="Calibri" pitchFamily="34" charset="0"/>
              </a:rPr>
              <a:t>Stakehol-der Engagement: Balancing International Best Practices with In-Country Leadership</a:t>
            </a:r>
            <a:r>
              <a:rPr lang="de-DE" sz="2600" b="1" dirty="0" smtClean="0">
                <a:solidFill>
                  <a:schemeClr val="bg1"/>
                </a:solidFill>
                <a:latin typeface="Calibri" pitchFamily="34" charset="0"/>
              </a:rPr>
              <a:t> sheds light on stakeholder issues which surfaced on several projects across the globe and the lessons learned in terms of stake-holder engagement. </a:t>
            </a:r>
          </a:p>
          <a:p>
            <a:pPr marL="342900" indent="-342900">
              <a:lnSpc>
                <a:spcPts val="2800"/>
              </a:lnSpc>
              <a:spcAft>
                <a:spcPts val="1800"/>
              </a:spcAft>
              <a:buClr>
                <a:srgbClr val="FF0000"/>
              </a:buClr>
            </a:pPr>
            <a:r>
              <a:rPr lang="de-DE" sz="2600" b="1" dirty="0" smtClean="0">
                <a:solidFill>
                  <a:schemeClr val="bg1"/>
                </a:solidFill>
                <a:latin typeface="Calibri" pitchFamily="34" charset="0"/>
              </a:rPr>
              <a:t>	Review with Class. </a:t>
            </a:r>
          </a:p>
        </p:txBody>
      </p:sp>
      <p:pic>
        <p:nvPicPr>
          <p:cNvPr id="1177603" name="Picture 3"/>
          <p:cNvPicPr>
            <a:picLocks noChangeAspect="1" noChangeArrowheads="1"/>
          </p:cNvPicPr>
          <p:nvPr/>
        </p:nvPicPr>
        <p:blipFill>
          <a:blip r:embed="rId3" cstate="print"/>
          <a:srcRect l="16001" t="12563" r="14525" b="36859"/>
          <a:stretch>
            <a:fillRect/>
          </a:stretch>
        </p:blipFill>
        <p:spPr bwMode="auto">
          <a:xfrm>
            <a:off x="330200" y="1854192"/>
            <a:ext cx="2868613" cy="1305219"/>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12692</TotalTime>
  <Words>144</Words>
  <Application>Microsoft Office PowerPoint</Application>
  <PresentationFormat>On-screen Show (4:3)</PresentationFormat>
  <Paragraphs>46</Paragraphs>
  <Slides>13</Slides>
  <Notes>5</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MyTemplate</vt:lpstr>
      <vt:lpstr>Slide 1</vt:lpstr>
      <vt:lpstr>Video Stakeholder Engagement at Petro-Canada</vt:lpstr>
      <vt:lpstr>Stakeholder Engagement Examples  (In Pakistan: From One Of My Students Example 1)</vt:lpstr>
      <vt:lpstr>Stakeholder Engagement Examples  (In Pakistan: From One Of My Students Example 2)</vt:lpstr>
      <vt:lpstr>Stakeholder Engagement Examples  (Greg Mortensen: An American In Pakistan)</vt:lpstr>
      <vt:lpstr>Engaging Stakeholders  (Dialogue Forums: Corporations &amp; NGOs)</vt:lpstr>
      <vt:lpstr>Video Stakeholder Dialogue Forum</vt:lpstr>
      <vt:lpstr>Managing and Engaging Project Stakeholders (Corporate-Community Partnerships)</vt:lpstr>
      <vt:lpstr>Managing and Engaging Project Stakeholders (Corporate-Community Partnerships)</vt:lpstr>
      <vt:lpstr>Managing and Engaging Project Stakeholders (Dialogue by Design)</vt:lpstr>
      <vt:lpstr>Case Study  (New Zealand: Water Under the Bridge)</vt:lpstr>
      <vt:lpstr>Case Study  (Australia: Computerized Data-filing System)</vt:lpstr>
      <vt:lpstr>Managing and Engaging Project Stakeholders (Supplementary Reading)</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4564</cp:revision>
  <dcterms:created xsi:type="dcterms:W3CDTF">2005-03-14T10:32:02Z</dcterms:created>
  <dcterms:modified xsi:type="dcterms:W3CDTF">2013-02-07T06:22:02Z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