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7" r:id="rId1"/>
  </p:sldMasterIdLst>
  <p:notesMasterIdLst>
    <p:notesMasterId r:id="rId19"/>
  </p:notesMasterIdLst>
  <p:handoutMasterIdLst>
    <p:handoutMasterId r:id="rId20"/>
  </p:handoutMasterIdLst>
  <p:sldIdLst>
    <p:sldId id="1441" r:id="rId2"/>
    <p:sldId id="645" r:id="rId3"/>
    <p:sldId id="646" r:id="rId4"/>
    <p:sldId id="647" r:id="rId5"/>
    <p:sldId id="1451" r:id="rId6"/>
    <p:sldId id="649" r:id="rId7"/>
    <p:sldId id="661" r:id="rId8"/>
    <p:sldId id="662" r:id="rId9"/>
    <p:sldId id="663" r:id="rId10"/>
    <p:sldId id="651" r:id="rId11"/>
    <p:sldId id="652" r:id="rId12"/>
    <p:sldId id="654" r:id="rId13"/>
    <p:sldId id="655" r:id="rId14"/>
    <p:sldId id="656" r:id="rId15"/>
    <p:sldId id="657" r:id="rId16"/>
    <p:sldId id="658" r:id="rId17"/>
    <p:sldId id="660" r:id="rId18"/>
  </p:sldIdLst>
  <p:sldSz cx="9144000" cy="6858000" type="screen4x3"/>
  <p:notesSz cx="6854825" cy="9871075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99"/>
    <a:srgbClr val="FF7C80"/>
    <a:srgbClr val="663300"/>
    <a:srgbClr val="B6DF89"/>
    <a:srgbClr val="FF8D3F"/>
    <a:srgbClr val="FF8181"/>
    <a:srgbClr val="CAE8AA"/>
    <a:srgbClr val="550B27"/>
    <a:srgbClr val="214C4F"/>
    <a:srgbClr val="FFD581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4970" autoAdjust="0"/>
    <p:restoredTop sz="89806" autoAdjust="0"/>
  </p:normalViewPr>
  <p:slideViewPr>
    <p:cSldViewPr snapToGrid="0" showGuides="1">
      <p:cViewPr varScale="1">
        <p:scale>
          <a:sx n="102" d="100"/>
          <a:sy n="102" d="100"/>
        </p:scale>
        <p:origin x="-1152" y="-84"/>
      </p:cViewPr>
      <p:guideLst>
        <p:guide orient="horz" pos="3888"/>
        <p:guide orient="horz" pos="721"/>
        <p:guide orient="horz" pos="2160"/>
        <p:guide pos="287"/>
        <p:guide pos="2881"/>
        <p:guide pos="5180"/>
        <p:guide pos="5474"/>
        <p:guide pos="2015"/>
        <p:guide pos="1378"/>
      </p:guideLst>
    </p:cSldViewPr>
  </p:slideViewPr>
  <p:outlineViewPr>
    <p:cViewPr>
      <p:scale>
        <a:sx n="33" d="100"/>
        <a:sy n="33" d="100"/>
      </p:scale>
      <p:origin x="66" y="7857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98" d="100"/>
        <a:sy n="98" d="100"/>
      </p:scale>
      <p:origin x="0" y="127416"/>
    </p:cViewPr>
  </p:sorterViewPr>
  <p:gridSpacing cx="936345600" cy="9363456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02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de-DE"/>
          </a:p>
        </p:txBody>
      </p:sp>
      <p:sp>
        <p:nvSpPr>
          <p:cNvPr id="3379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3025" y="0"/>
            <a:ext cx="29702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de-DE"/>
          </a:p>
        </p:txBody>
      </p:sp>
      <p:sp>
        <p:nvSpPr>
          <p:cNvPr id="3379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75775"/>
            <a:ext cx="29702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de-DE"/>
          </a:p>
        </p:txBody>
      </p:sp>
      <p:sp>
        <p:nvSpPr>
          <p:cNvPr id="3379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3025" y="9375775"/>
            <a:ext cx="29702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F42BB605-9BE6-4159-9B1E-DA2DC4E355A7}" type="slidenum">
              <a:rPr lang="de-DE"/>
              <a:pPr/>
              <a:t>‹#›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02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de-DE"/>
          </a:p>
        </p:txBody>
      </p:sp>
      <p:sp>
        <p:nvSpPr>
          <p:cNvPr id="737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3025" y="0"/>
            <a:ext cx="29702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de-DE"/>
          </a:p>
        </p:txBody>
      </p:sp>
      <p:sp>
        <p:nvSpPr>
          <p:cNvPr id="7373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58850" y="739775"/>
            <a:ext cx="4937125" cy="37020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737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689475"/>
            <a:ext cx="5483225" cy="4441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Click to edit Master text styles</a:t>
            </a:r>
          </a:p>
          <a:p>
            <a:pPr lvl="1"/>
            <a:r>
              <a:rPr lang="de-DE" smtClean="0"/>
              <a:t>Second level</a:t>
            </a:r>
          </a:p>
          <a:p>
            <a:pPr lvl="2"/>
            <a:r>
              <a:rPr lang="de-DE" smtClean="0"/>
              <a:t>Third level</a:t>
            </a:r>
          </a:p>
          <a:p>
            <a:pPr lvl="3"/>
            <a:r>
              <a:rPr lang="de-DE" smtClean="0"/>
              <a:t>Fourth level</a:t>
            </a:r>
          </a:p>
          <a:p>
            <a:pPr lvl="4"/>
            <a:r>
              <a:rPr lang="de-DE" smtClean="0"/>
              <a:t>Fifth level</a:t>
            </a:r>
          </a:p>
        </p:txBody>
      </p:sp>
      <p:sp>
        <p:nvSpPr>
          <p:cNvPr id="737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75775"/>
            <a:ext cx="29702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de-DE"/>
          </a:p>
        </p:txBody>
      </p:sp>
      <p:sp>
        <p:nvSpPr>
          <p:cNvPr id="737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3025" y="9375775"/>
            <a:ext cx="29702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A5A96E06-45EF-4F6E-9DE9-6CDB8788C602}" type="slidenum">
              <a:rPr lang="de-DE"/>
              <a:pPr/>
              <a:t>‹#›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1B53FDA-9DA4-41CE-B371-EB179D0E2C0F}" type="slidenum">
              <a:rPr lang="de-DE" smtClean="0"/>
              <a:pPr>
                <a:defRPr/>
              </a:pPr>
              <a:t>1</a:t>
            </a:fld>
            <a:endParaRPr lang="de-DE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tx2"/>
            </a:gs>
            <a:gs pos="50000">
              <a:srgbClr val="000046"/>
            </a:gs>
            <a:gs pos="100000">
              <a:schemeClr val="tx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 dirty="0" smtClean="0"/>
          </a:p>
        </p:txBody>
      </p:sp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602456" y="6362700"/>
            <a:ext cx="79390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/>
            <a:r>
              <a:rPr lang="en-US" sz="1000" b="1" dirty="0">
                <a:solidFill>
                  <a:srgbClr val="FF9900"/>
                </a:solidFill>
                <a:latin typeface="Verdana" pitchFamily="34" charset="0"/>
              </a:rPr>
              <a:t>Assistant Professor Dr. Aurangzeb </a:t>
            </a:r>
            <a:r>
              <a:rPr lang="en-US" sz="1000" b="1" dirty="0" err="1" smtClean="0">
                <a:solidFill>
                  <a:srgbClr val="FF9900"/>
                </a:solidFill>
                <a:latin typeface="Verdana" pitchFamily="34" charset="0"/>
              </a:rPr>
              <a:t>Zulfiqar</a:t>
            </a:r>
            <a:r>
              <a:rPr lang="en-US" sz="1000" b="1" dirty="0" smtClean="0">
                <a:solidFill>
                  <a:srgbClr val="FF9900"/>
                </a:solidFill>
                <a:latin typeface="Verdana" pitchFamily="34" charset="0"/>
              </a:rPr>
              <a:t> </a:t>
            </a:r>
            <a:r>
              <a:rPr lang="en-US" sz="1000" b="1" dirty="0">
                <a:solidFill>
                  <a:srgbClr val="FF9900"/>
                </a:solidFill>
                <a:latin typeface="Verdana" pitchFamily="34" charset="0"/>
              </a:rPr>
              <a:t>Khan</a:t>
            </a:r>
          </a:p>
          <a:p>
            <a:pPr algn="ctr"/>
            <a:r>
              <a:rPr lang="en-US" sz="1000" b="1" dirty="0">
                <a:solidFill>
                  <a:srgbClr val="FF9900"/>
                </a:solidFill>
                <a:latin typeface="Verdana" pitchFamily="34" charset="0"/>
              </a:rPr>
              <a:t>Department of Management Sciences, COMSATS Institute of Information Technology, Islamabad, Pakistan</a:t>
            </a:r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de-DE" smtClean="0"/>
          </a:p>
        </p:txBody>
      </p:sp>
      <p:sp>
        <p:nvSpPr>
          <p:cNvPr id="9" name="TextBox 8"/>
          <p:cNvSpPr txBox="1"/>
          <p:nvPr/>
        </p:nvSpPr>
        <p:spPr>
          <a:xfrm>
            <a:off x="8563904" y="6535579"/>
            <a:ext cx="7239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E54BC6DF-81E5-4A32-BF26-0379DD93938C}" type="slidenum">
              <a:rPr lang="en-US" sz="1000" b="1" kern="1200" smtClean="0">
                <a:solidFill>
                  <a:srgbClr val="FF9900"/>
                </a:solidFill>
                <a:latin typeface="Verdana" pitchFamily="34" charset="0"/>
                <a:ea typeface="+mn-ea"/>
                <a:cs typeface="+mn-cs"/>
              </a:rPr>
              <a:pPr/>
              <a:t>‹#›</a:t>
            </a:fld>
            <a:endParaRPr lang="en-US" sz="1000" b="1" kern="1200" dirty="0">
              <a:solidFill>
                <a:srgbClr val="FF9900"/>
              </a:solidFill>
              <a:latin typeface="Verdana" pitchFamily="34" charset="0"/>
              <a:ea typeface="+mn-ea"/>
              <a:cs typeface="+mn-cs"/>
            </a:endParaRPr>
          </a:p>
        </p:txBody>
      </p:sp>
      <p:pic>
        <p:nvPicPr>
          <p:cNvPr id="10" name="Picture 9" descr="ciitttttttt.jpg"/>
          <p:cNvPicPr>
            <a:picLocks noChangeAspect="1"/>
          </p:cNvPicPr>
          <p:nvPr/>
        </p:nvPicPr>
        <p:blipFill>
          <a:blip r:embed="rId13" cstate="print"/>
          <a:srcRect r="74477" b="-1689"/>
          <a:stretch>
            <a:fillRect/>
          </a:stretch>
        </p:blipFill>
        <p:spPr>
          <a:xfrm>
            <a:off x="126613" y="6316394"/>
            <a:ext cx="476722" cy="471266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73" r:id="rId6"/>
    <p:sldLayoutId id="2147483674" r:id="rId7"/>
    <p:sldLayoutId id="2147483675" r:id="rId8"/>
    <p:sldLayoutId id="2147483676" r:id="rId9"/>
    <p:sldLayoutId id="2147483677" r:id="rId10"/>
    <p:sldLayoutId id="2147483678" r:id="rId11"/>
  </p:sldLayoutIdLst>
  <p:transition spd="slow">
    <p:fade/>
  </p:transition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FF9900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FF9900"/>
          </a:solidFill>
          <a:latin typeface="Verdana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FF9900"/>
          </a:solidFill>
          <a:latin typeface="Verdana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FF9900"/>
          </a:solidFill>
          <a:latin typeface="Verdana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FF9900"/>
          </a:solidFill>
          <a:latin typeface="Verdana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FF9900"/>
          </a:solidFill>
          <a:latin typeface="Verdana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FF9900"/>
          </a:solidFill>
          <a:latin typeface="Verdana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FF9900"/>
          </a:solidFill>
          <a:latin typeface="Verdana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FF9900"/>
          </a:solidFill>
          <a:latin typeface="Verdana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rgbClr val="D0FDFE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rgbClr val="D0FDFE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1600">
          <a:solidFill>
            <a:srgbClr val="D0FDFE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1400">
          <a:solidFill>
            <a:srgbClr val="D0FDFE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200">
          <a:solidFill>
            <a:srgbClr val="D0FDFE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200">
          <a:solidFill>
            <a:srgbClr val="D0FDFE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200">
          <a:solidFill>
            <a:srgbClr val="D0FDFE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200">
          <a:solidFill>
            <a:srgbClr val="D0FDFE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200">
          <a:solidFill>
            <a:srgbClr val="D0FDFE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etro-canada.ca/default.aspx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55613" y="5329643"/>
            <a:ext cx="823436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FFC000"/>
                </a:solidFill>
                <a:latin typeface="Calibri" pitchFamily="34" charset="0"/>
              </a:rPr>
              <a:t>LECTURE 27: MANAGING &amp; ENGAGING PROJECT STAKEHOLDERS (SELECTED EXAMPLES AND CASE STUDIES)</a:t>
            </a:r>
            <a:endParaRPr lang="en-US" sz="2400" b="1" dirty="0">
              <a:solidFill>
                <a:srgbClr val="FFC000"/>
              </a:solidFill>
              <a:latin typeface="Calibri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953130" y="482868"/>
            <a:ext cx="5219121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4400" b="1" cap="none" spc="50" dirty="0" smtClean="0">
                <a:ln w="3175">
                  <a:solidFill>
                    <a:srgbClr val="FF0000">
                      <a:alpha val="69000"/>
                    </a:srgbClr>
                  </a:solidFill>
                </a:ln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libri" pitchFamily="34" charset="0"/>
              </a:rPr>
              <a:t>Master of Science in</a:t>
            </a:r>
          </a:p>
          <a:p>
            <a:pPr algn="ctr"/>
            <a:r>
              <a:rPr lang="en-US" sz="4400" b="1" cap="none" spc="50" dirty="0" smtClean="0">
                <a:ln w="3175">
                  <a:solidFill>
                    <a:srgbClr val="FF0000">
                      <a:alpha val="69000"/>
                    </a:srgbClr>
                  </a:solidFill>
                </a:ln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libri" pitchFamily="34" charset="0"/>
              </a:rPr>
              <a:t>Project Management</a:t>
            </a:r>
            <a:endParaRPr lang="en-US" sz="4400" b="1" cap="none" spc="50" dirty="0">
              <a:ln w="3175">
                <a:solidFill>
                  <a:srgbClr val="FF0000">
                    <a:alpha val="69000"/>
                  </a:srgbClr>
                </a:solidFill>
              </a:ln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55613" y="2516533"/>
            <a:ext cx="8234362" cy="2400657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contrasting" dir="t">
              <a:rot lat="0" lon="0" rev="4500000"/>
            </a:lightRig>
          </a:scene3d>
          <a:sp3d>
            <a:bevelT/>
          </a:sp3d>
        </p:spPr>
        <p:txBody>
          <a:bodyPr wrap="square" lIns="91440" tIns="45720" rIns="91440" bIns="45720">
            <a:spAutoFit/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>
              <a:lnSpc>
                <a:spcPts val="6000"/>
              </a:lnSpc>
            </a:pPr>
            <a:r>
              <a:rPr lang="en-US" sz="6000" b="1" cap="all" dirty="0" smtClean="0">
                <a:ln w="0"/>
                <a:gradFill flip="none">
                  <a:gsLst>
                    <a:gs pos="0">
                      <a:schemeClr val="bg1"/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Calibri" pitchFamily="34" charset="0"/>
              </a:rPr>
              <a:t>Project Stakeholder </a:t>
            </a:r>
          </a:p>
          <a:p>
            <a:pPr algn="ctr">
              <a:lnSpc>
                <a:spcPts val="6000"/>
              </a:lnSpc>
            </a:pPr>
            <a:r>
              <a:rPr lang="en-US" sz="6000" b="1" cap="all" dirty="0" smtClean="0">
                <a:ln w="0"/>
                <a:gradFill flip="none">
                  <a:gsLst>
                    <a:gs pos="0">
                      <a:schemeClr val="bg1"/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Calibri" pitchFamily="34" charset="0"/>
              </a:rPr>
              <a:t>AND COMMUNICATION Management</a:t>
            </a:r>
            <a:endParaRPr lang="en-US" sz="6000" b="1" cap="all" dirty="0">
              <a:ln w="0"/>
              <a:gradFill flip="none">
                <a:gsLst>
                  <a:gs pos="0">
                    <a:schemeClr val="bg1"/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Calibri" pitchFamily="34" charset="0"/>
            </a:endParaRPr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8788" y="1719382"/>
            <a:ext cx="8229600" cy="1143000"/>
          </a:xfrm>
        </p:spPr>
        <p:txBody>
          <a:bodyPr/>
          <a:lstStyle/>
          <a:p>
            <a:r>
              <a:rPr lang="en-US" sz="3200" dirty="0" smtClean="0"/>
              <a:t>Engaging Project Stakeholders </a:t>
            </a:r>
            <a:br>
              <a:rPr lang="en-US" sz="3200" dirty="0" smtClean="0"/>
            </a:br>
            <a:endParaRPr lang="en-US" sz="3200" dirty="0"/>
          </a:p>
        </p:txBody>
      </p:sp>
      <p:pic>
        <p:nvPicPr>
          <p:cNvPr id="3" name="Picture 2" descr="shout.bm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330381" y="3400820"/>
            <a:ext cx="2486414" cy="1830001"/>
          </a:xfrm>
          <a:prstGeom prst="rect">
            <a:avLst/>
          </a:prstGeom>
        </p:spPr>
      </p:pic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54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64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sz="2400" dirty="0" smtClean="0"/>
              <a:t>Managing and Engaging Project Stakeholders</a:t>
            </a:r>
            <a:br>
              <a:rPr lang="en-US" sz="2400" dirty="0" smtClean="0"/>
            </a:br>
            <a:r>
              <a:rPr lang="en-US" sz="2000" dirty="0" smtClean="0"/>
              <a:t>(Stakeholder Engagement at Petro-Canada)</a:t>
            </a:r>
            <a:endParaRPr lang="en-US" sz="2400" dirty="0"/>
          </a:p>
        </p:txBody>
      </p:sp>
      <p:pic>
        <p:nvPicPr>
          <p:cNvPr id="1178626" name="Picture 2"/>
          <p:cNvPicPr>
            <a:picLocks noChangeAspect="1" noChangeArrowheads="1"/>
          </p:cNvPicPr>
          <p:nvPr/>
        </p:nvPicPr>
        <p:blipFill>
          <a:blip r:embed="rId2" cstate="print"/>
          <a:srcRect l="30494" t="12270" r="29239" b="4470"/>
          <a:stretch>
            <a:fillRect/>
          </a:stretch>
        </p:blipFill>
        <p:spPr bwMode="auto">
          <a:xfrm>
            <a:off x="455613" y="1144587"/>
            <a:ext cx="3896254" cy="50351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4224866" y="1407034"/>
            <a:ext cx="4766733" cy="31957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342900" indent="-342900">
              <a:lnSpc>
                <a:spcPts val="2800"/>
              </a:lnSpc>
              <a:spcAft>
                <a:spcPts val="1800"/>
              </a:spcAft>
              <a:buClr>
                <a:srgbClr val="FF0000"/>
              </a:buClr>
            </a:pPr>
            <a:r>
              <a:rPr lang="de-DE" sz="2600" b="1" dirty="0">
                <a:solidFill>
                  <a:schemeClr val="bg1"/>
                </a:solidFill>
                <a:latin typeface="Calibri" pitchFamily="34" charset="0"/>
              </a:rPr>
              <a:t>	</a:t>
            </a:r>
            <a:r>
              <a:rPr lang="de-DE" sz="2600" b="1" dirty="0" smtClean="0">
                <a:solidFill>
                  <a:schemeClr val="bg1"/>
                </a:solidFill>
                <a:latin typeface="Calibri" pitchFamily="34" charset="0"/>
              </a:rPr>
              <a:t>The Canadian Petro-Canada corporation is an acknow-ledged leader in terms of how it engages the communities in which it operates. </a:t>
            </a:r>
          </a:p>
          <a:p>
            <a:pPr marL="342900" indent="-342900">
              <a:lnSpc>
                <a:spcPts val="2800"/>
              </a:lnSpc>
              <a:spcAft>
                <a:spcPts val="1800"/>
              </a:spcAft>
              <a:buClr>
                <a:srgbClr val="FF0000"/>
              </a:buClr>
            </a:pPr>
            <a:r>
              <a:rPr lang="de-DE" sz="2600" b="1" dirty="0" smtClean="0">
                <a:solidFill>
                  <a:schemeClr val="bg1"/>
                </a:solidFill>
                <a:latin typeface="Calibri" pitchFamily="34" charset="0"/>
              </a:rPr>
              <a:t>	The company‘s annual reports shed light on its activities and policies. </a:t>
            </a:r>
          </a:p>
        </p:txBody>
      </p:sp>
      <p:pic>
        <p:nvPicPr>
          <p:cNvPr id="5" name="Picture 4" descr="PetroCanadaCenter.jpg">
            <a:hlinkClick r:id="rId3" tooltip="Click on Photo to Visit Website"/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600809" y="4351867"/>
            <a:ext cx="1089166" cy="1820333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46466" name="Picture 2"/>
          <p:cNvPicPr>
            <a:picLocks noChangeAspect="1" noChangeArrowheads="1"/>
          </p:cNvPicPr>
          <p:nvPr/>
        </p:nvPicPr>
        <p:blipFill>
          <a:blip r:embed="rId2" cstate="print"/>
          <a:srcRect l="4182" r="6395" b="19712"/>
          <a:stretch>
            <a:fillRect/>
          </a:stretch>
        </p:blipFill>
        <p:spPr bwMode="auto">
          <a:xfrm>
            <a:off x="0" y="0"/>
            <a:ext cx="5468759" cy="36825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46467" name="Picture 3"/>
          <p:cNvPicPr>
            <a:picLocks noChangeAspect="1" noChangeArrowheads="1"/>
          </p:cNvPicPr>
          <p:nvPr/>
        </p:nvPicPr>
        <p:blipFill>
          <a:blip r:embed="rId3" cstate="print"/>
          <a:srcRect l="4363" t="22949" r="6395" b="7340"/>
          <a:stretch>
            <a:fillRect/>
          </a:stretch>
        </p:blipFill>
        <p:spPr bwMode="auto">
          <a:xfrm>
            <a:off x="-6226" y="3660540"/>
            <a:ext cx="5457732" cy="31974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4" cstate="print"/>
          <a:srcRect l="23732" t="24971" r="30366" b="49204"/>
          <a:stretch>
            <a:fillRect/>
          </a:stretch>
        </p:blipFill>
        <p:spPr bwMode="auto">
          <a:xfrm>
            <a:off x="5693434" y="514859"/>
            <a:ext cx="2984739" cy="12594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5654165" y="2001328"/>
            <a:ext cx="3209027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Petro-Canada is one of Canada’s largest oil and gas company’s. Headquarted in Calgary, Alberta, and with more than 5600 employees around the world, Petro-Canada’s operating earnings from continuing earnings amounted to USD 2.6 billion in 2007.</a:t>
            </a:r>
            <a:endParaRPr lang="en-US" dirty="0"/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" name="Group 3"/>
          <p:cNvGrpSpPr/>
          <p:nvPr/>
        </p:nvGrpSpPr>
        <p:grpSpPr>
          <a:xfrm>
            <a:off x="1227751" y="250031"/>
            <a:ext cx="6688499" cy="6357938"/>
            <a:chOff x="1595336" y="0"/>
            <a:chExt cx="5787958" cy="5501904"/>
          </a:xfrm>
        </p:grpSpPr>
        <p:pic>
          <p:nvPicPr>
            <p:cNvPr id="458754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 l="4198" r="6790" b="9242"/>
            <a:stretch>
              <a:fillRect/>
            </a:stretch>
          </p:blipFill>
          <p:spPr bwMode="auto">
            <a:xfrm>
              <a:off x="1595336" y="0"/>
              <a:ext cx="5787958" cy="44260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458755" name="Picture 3"/>
            <p:cNvPicPr>
              <a:picLocks noChangeAspect="1" noChangeArrowheads="1"/>
            </p:cNvPicPr>
            <p:nvPr/>
          </p:nvPicPr>
          <p:blipFill>
            <a:blip r:embed="rId3" cstate="print"/>
            <a:srcRect l="4198" t="39829" r="6790" b="37883"/>
            <a:stretch>
              <a:fillRect/>
            </a:stretch>
          </p:blipFill>
          <p:spPr bwMode="auto">
            <a:xfrm>
              <a:off x="1595336" y="4414976"/>
              <a:ext cx="5787958" cy="10869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59778" name="Picture 2"/>
          <p:cNvPicPr>
            <a:picLocks noChangeAspect="1" noChangeArrowheads="1"/>
          </p:cNvPicPr>
          <p:nvPr/>
        </p:nvPicPr>
        <p:blipFill>
          <a:blip r:embed="rId2" cstate="print"/>
          <a:srcRect l="4098" r="6751" b="3921"/>
          <a:stretch>
            <a:fillRect/>
          </a:stretch>
        </p:blipFill>
        <p:spPr bwMode="auto">
          <a:xfrm>
            <a:off x="942291" y="495165"/>
            <a:ext cx="7259419" cy="58676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60802" name="Picture 2"/>
          <p:cNvPicPr>
            <a:picLocks noChangeAspect="1" noChangeArrowheads="1"/>
          </p:cNvPicPr>
          <p:nvPr/>
        </p:nvPicPr>
        <p:blipFill>
          <a:blip r:embed="rId2" cstate="print"/>
          <a:srcRect l="4098" r="6751" b="3921"/>
          <a:stretch>
            <a:fillRect/>
          </a:stretch>
        </p:blipFill>
        <p:spPr bwMode="auto">
          <a:xfrm>
            <a:off x="877513" y="442806"/>
            <a:ext cx="7388975" cy="5972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48516" name="Picture 4"/>
          <p:cNvPicPr>
            <a:picLocks noChangeAspect="1" noChangeArrowheads="1"/>
          </p:cNvPicPr>
          <p:nvPr/>
        </p:nvPicPr>
        <p:blipFill>
          <a:blip r:embed="rId2" cstate="print"/>
          <a:srcRect l="13219" t="4688" r="11687" b="4030"/>
          <a:stretch>
            <a:fillRect/>
          </a:stretch>
        </p:blipFill>
        <p:spPr bwMode="auto">
          <a:xfrm>
            <a:off x="0" y="0"/>
            <a:ext cx="4882896" cy="44516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48517" name="Picture 5"/>
          <p:cNvPicPr>
            <a:picLocks noChangeAspect="1" noChangeArrowheads="1"/>
          </p:cNvPicPr>
          <p:nvPr/>
        </p:nvPicPr>
        <p:blipFill>
          <a:blip r:embed="rId3" cstate="print"/>
          <a:srcRect l="14711" t="52363" r="12058" b="4956"/>
          <a:stretch>
            <a:fillRect/>
          </a:stretch>
        </p:blipFill>
        <p:spPr bwMode="auto">
          <a:xfrm>
            <a:off x="86265" y="4440111"/>
            <a:ext cx="4761781" cy="20814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5111601" y="2277374"/>
            <a:ext cx="367009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Note how Petro-Canada’s </a:t>
            </a:r>
            <a:r>
              <a:rPr lang="en-US" sz="2000" i="1" dirty="0" smtClean="0"/>
              <a:t>Stakeholder  &amp; Community Engagement Policy</a:t>
            </a:r>
            <a:r>
              <a:rPr lang="en-US" sz="2000" dirty="0" smtClean="0"/>
              <a:t> addresses issues which we discussed in last week’s class on Stake-holder Engagement Theory. </a:t>
            </a:r>
            <a:endParaRPr lang="en-US" sz="2000" dirty="0"/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49538" name="Picture 2"/>
          <p:cNvPicPr>
            <a:picLocks noChangeAspect="1" noChangeArrowheads="1"/>
          </p:cNvPicPr>
          <p:nvPr/>
        </p:nvPicPr>
        <p:blipFill>
          <a:blip r:embed="rId2" cstate="print"/>
          <a:srcRect l="17881" t="8484" r="30519" b="3648"/>
          <a:stretch>
            <a:fillRect/>
          </a:stretch>
        </p:blipFill>
        <p:spPr bwMode="auto">
          <a:xfrm>
            <a:off x="106363" y="345057"/>
            <a:ext cx="4896958" cy="62541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49539" name="Picture 3"/>
          <p:cNvPicPr>
            <a:picLocks noChangeAspect="1" noChangeArrowheads="1"/>
          </p:cNvPicPr>
          <p:nvPr/>
        </p:nvPicPr>
        <p:blipFill>
          <a:blip r:embed="rId3" cstate="print"/>
          <a:srcRect l="16834" t="6582" r="45053" b="3895"/>
          <a:stretch>
            <a:fillRect/>
          </a:stretch>
        </p:blipFill>
        <p:spPr bwMode="auto">
          <a:xfrm>
            <a:off x="5078408" y="243034"/>
            <a:ext cx="3617014" cy="6371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51586" name="Picture 2"/>
          <p:cNvPicPr>
            <a:picLocks noChangeAspect="1" noChangeArrowheads="1"/>
          </p:cNvPicPr>
          <p:nvPr/>
        </p:nvPicPr>
        <p:blipFill>
          <a:blip r:embed="rId2" cstate="print"/>
          <a:srcRect l="18009" r="29927" b="6696"/>
          <a:stretch>
            <a:fillRect/>
          </a:stretch>
        </p:blipFill>
        <p:spPr bwMode="auto">
          <a:xfrm>
            <a:off x="0" y="0"/>
            <a:ext cx="4730428" cy="6357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51587" name="Picture 3"/>
          <p:cNvPicPr>
            <a:picLocks noChangeAspect="1" noChangeArrowheads="1"/>
          </p:cNvPicPr>
          <p:nvPr/>
        </p:nvPicPr>
        <p:blipFill>
          <a:blip r:embed="rId3" cstate="print"/>
          <a:srcRect l="17630" t="40083" r="32650" b="10575"/>
          <a:stretch>
            <a:fillRect/>
          </a:stretch>
        </p:blipFill>
        <p:spPr bwMode="auto">
          <a:xfrm>
            <a:off x="4626601" y="0"/>
            <a:ext cx="4517399" cy="33622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52610" name="Picture 2"/>
          <p:cNvPicPr>
            <a:picLocks noChangeAspect="1" noChangeArrowheads="1"/>
          </p:cNvPicPr>
          <p:nvPr/>
        </p:nvPicPr>
        <p:blipFill>
          <a:blip r:embed="rId2" cstate="print"/>
          <a:srcRect l="17910" t="7743" r="30100" b="3823"/>
          <a:stretch>
            <a:fillRect/>
          </a:stretch>
        </p:blipFill>
        <p:spPr bwMode="auto">
          <a:xfrm>
            <a:off x="2100532" y="276044"/>
            <a:ext cx="4942937" cy="6305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53634" name="Picture 2"/>
          <p:cNvPicPr>
            <a:picLocks noChangeAspect="1" noChangeArrowheads="1"/>
          </p:cNvPicPr>
          <p:nvPr/>
        </p:nvPicPr>
        <p:blipFill>
          <a:blip r:embed="rId2" cstate="print"/>
          <a:srcRect l="17714" r="30100" b="5336"/>
          <a:stretch>
            <a:fillRect/>
          </a:stretch>
        </p:blipFill>
        <p:spPr bwMode="auto">
          <a:xfrm>
            <a:off x="2051575" y="0"/>
            <a:ext cx="5040851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54658" name="Picture 2"/>
          <p:cNvPicPr>
            <a:picLocks noChangeAspect="1" noChangeArrowheads="1"/>
          </p:cNvPicPr>
          <p:nvPr/>
        </p:nvPicPr>
        <p:blipFill>
          <a:blip r:embed="rId2" cstate="print"/>
          <a:srcRect l="17749" r="29859" b="9649"/>
          <a:stretch>
            <a:fillRect/>
          </a:stretch>
        </p:blipFill>
        <p:spPr bwMode="auto">
          <a:xfrm>
            <a:off x="-1" y="-1"/>
            <a:ext cx="4735415" cy="61247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54659" name="Picture 3"/>
          <p:cNvPicPr>
            <a:picLocks noChangeAspect="1" noChangeArrowheads="1"/>
          </p:cNvPicPr>
          <p:nvPr/>
        </p:nvPicPr>
        <p:blipFill>
          <a:blip r:embed="rId3" cstate="print"/>
          <a:srcRect l="17894" t="34356" r="32888" b="9846"/>
          <a:stretch>
            <a:fillRect/>
          </a:stretch>
        </p:blipFill>
        <p:spPr bwMode="auto">
          <a:xfrm>
            <a:off x="4695387" y="0"/>
            <a:ext cx="4448613" cy="37824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55682" name="Picture 2"/>
          <p:cNvPicPr>
            <a:picLocks noChangeAspect="1" noChangeArrowheads="1"/>
          </p:cNvPicPr>
          <p:nvPr/>
        </p:nvPicPr>
        <p:blipFill>
          <a:blip r:embed="rId2" cstate="print"/>
          <a:srcRect l="17851" t="9956" r="30100" b="12058"/>
          <a:stretch>
            <a:fillRect/>
          </a:stretch>
        </p:blipFill>
        <p:spPr bwMode="auto">
          <a:xfrm>
            <a:off x="1866047" y="388189"/>
            <a:ext cx="5411906" cy="60816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57730" name="Picture 2"/>
          <p:cNvPicPr>
            <a:picLocks noChangeAspect="1" noChangeArrowheads="1"/>
          </p:cNvPicPr>
          <p:nvPr/>
        </p:nvPicPr>
        <p:blipFill>
          <a:blip r:embed="rId2" cstate="print"/>
          <a:srcRect l="23998" t="2260" r="30100" b="6397"/>
          <a:stretch>
            <a:fillRect/>
          </a:stretch>
        </p:blipFill>
        <p:spPr bwMode="auto">
          <a:xfrm>
            <a:off x="2597346" y="481923"/>
            <a:ext cx="3949309" cy="58941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yTemplate">
  <a:themeElements>
    <a:clrScheme name="Beautiful Template 01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eautiful Template 01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Beautiful Template 01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autiful Template 01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autiful Template 01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autiful Template 01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autiful Template 01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autiful Template 01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utiful Template 01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utiful Template 01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utiful Template 01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utiful Template 01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utiful Template 01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utiful Template 01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12692</TotalTime>
  <Words>98</Words>
  <Application>Microsoft Office PowerPoint</Application>
  <PresentationFormat>On-screen Show (4:3)</PresentationFormat>
  <Paragraphs>12</Paragraphs>
  <Slides>17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MyTemplate</vt:lpstr>
      <vt:lpstr>Slide 1</vt:lpstr>
      <vt:lpstr>Engaging Project Stakeholders  </vt:lpstr>
      <vt:lpstr>Slide 3</vt:lpstr>
      <vt:lpstr>Slide 4</vt:lpstr>
      <vt:lpstr>Managing and Engaging Project Stakeholders (Stakeholder Engagement at Petro-Canada)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</vt:vector>
  </TitlesOfParts>
  <Company>FSC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FSC</dc:creator>
  <cp:lastModifiedBy>Dr. Aurangzeb Khan</cp:lastModifiedBy>
  <cp:revision>4564</cp:revision>
  <dcterms:created xsi:type="dcterms:W3CDTF">2005-03-14T10:32:02Z</dcterms:created>
  <dcterms:modified xsi:type="dcterms:W3CDTF">2013-02-07T06:22:45Z</dcterms:modified>
  <cp:contentStatus>Final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MarkAsFinal">
    <vt:bool>true</vt:bool>
  </property>
</Properties>
</file>