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12"/>
  </p:notesMasterIdLst>
  <p:handoutMasterIdLst>
    <p:handoutMasterId r:id="rId13"/>
  </p:handoutMasterIdLst>
  <p:sldIdLst>
    <p:sldId id="1441" r:id="rId2"/>
    <p:sldId id="1335" r:id="rId3"/>
    <p:sldId id="1328" r:id="rId4"/>
    <p:sldId id="1329" r:id="rId5"/>
    <p:sldId id="1330" r:id="rId6"/>
    <p:sldId id="1334" r:id="rId7"/>
    <p:sldId id="1332" r:id="rId8"/>
    <p:sldId id="1333" r:id="rId9"/>
    <p:sldId id="1440" r:id="rId10"/>
    <p:sldId id="1437" r:id="rId11"/>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663300"/>
    <a:srgbClr val="FFFF99"/>
    <a:srgbClr val="B6DF89"/>
    <a:srgbClr val="FF8D3F"/>
    <a:srgbClr val="FF8181"/>
    <a:srgbClr val="CAE8AA"/>
    <a:srgbClr val="550B27"/>
    <a:srgbClr val="214C4F"/>
    <a:srgbClr val="FFD581"/>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9806" autoAdjust="0"/>
  </p:normalViewPr>
  <p:slideViewPr>
    <p:cSldViewPr snapToGrid="0" showGuides="1">
      <p:cViewPr varScale="1">
        <p:scale>
          <a:sx n="102" d="100"/>
          <a:sy n="102" d="100"/>
        </p:scale>
        <p:origin x="-127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127416"/>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People</a:t>
            </a:r>
            <a:r>
              <a:rPr lang="en-US" baseline="0" dirty="0" smtClean="0"/>
              <a:t> often place trust in persons symbolizing institutions / professions which have evolved over a long period of time. Cultural indoctrination plays a big role in this. Typically, they would tend to trust a medical doctor, nurse, university professor, teacher, clergy man or banker over, say, an illegal immigrant, a street cleaner or a homeless person. Yet, on many occasions in our living memory, we can easily recall violations of this trust if we consider, for e.g., media accounts of the murders of patients in hospitals and care facilities, the molestation of children and students, and fraud perpetrated on Wall Street and by banks and corporations across the globe.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Visibility?</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Subject Competence: </a:t>
            </a:r>
            <a:r>
              <a:rPr lang="en-US" dirty="0" smtClean="0"/>
              <a:t>Subject-based,</a:t>
            </a:r>
            <a:r>
              <a:rPr lang="en-US" baseline="0" dirty="0" smtClean="0"/>
              <a:t> for e.g., mechanical engineering or computer programming competence.  </a:t>
            </a:r>
            <a:endParaRPr lang="en-US" dirty="0" smtClean="0"/>
          </a:p>
          <a:p>
            <a:r>
              <a:rPr lang="en-US" b="1" dirty="0" smtClean="0"/>
              <a:t>Inter-Personal Skills: </a:t>
            </a:r>
            <a:r>
              <a:rPr lang="en-US" dirty="0" smtClean="0"/>
              <a:t>For e.g., communication (“at the same wavelength”) and the ability to listen, persuasiveness, resolving conflicts and crises. </a:t>
            </a:r>
          </a:p>
          <a:p>
            <a:r>
              <a:rPr lang="en-US" b="1" dirty="0" smtClean="0"/>
              <a:t>Relationships:</a:t>
            </a:r>
            <a:r>
              <a:rPr lang="en-US" dirty="0" smtClean="0"/>
              <a:t> Systematically reaching out to build bridges of trust and understanding,</a:t>
            </a:r>
            <a:r>
              <a:rPr lang="en-US" baseline="0" dirty="0" smtClean="0"/>
              <a:t> f</a:t>
            </a:r>
            <a:r>
              <a:rPr lang="en-US" dirty="0" smtClean="0"/>
              <a:t>or e.g., by being outward and trying to get to know stakeholders by inviting them to events,</a:t>
            </a:r>
            <a:r>
              <a:rPr lang="en-US" baseline="0" dirty="0" smtClean="0"/>
              <a:t> playing golf with them, chatting with them in the sauna, trying to learn about their culture, customs, rituals etc.</a:t>
            </a:r>
            <a:endParaRPr lang="en-US" dirty="0" smtClean="0"/>
          </a:p>
          <a:p>
            <a:endParaRPr lang="en-US" dirty="0" smtClean="0"/>
          </a:p>
          <a:p>
            <a:r>
              <a:rPr lang="en-US" dirty="0" smtClean="0"/>
              <a:t>Action/Deeds speak louder than words. </a:t>
            </a:r>
          </a:p>
          <a:p>
            <a:r>
              <a:rPr lang="en-US" dirty="0" smtClean="0"/>
              <a:t>Interactional attributes which are not good for fostering trust include being overbearing, condescending,</a:t>
            </a:r>
            <a:r>
              <a:rPr lang="en-US" baseline="0" dirty="0" smtClean="0"/>
              <a:t> patronizing, reserved etc. </a:t>
            </a:r>
          </a:p>
          <a:p>
            <a:r>
              <a:rPr lang="en-US" baseline="0" dirty="0" smtClean="0"/>
              <a:t>Asking stakeholders for their help and support may be a good way of creating trust.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5</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Kinship: </a:t>
            </a:r>
            <a:r>
              <a:rPr lang="en-US" b="0" dirty="0" smtClean="0"/>
              <a:t>Family, Relations, Clan or Tribe.</a:t>
            </a:r>
            <a:r>
              <a:rPr lang="en-US" b="0" baseline="0" dirty="0" smtClean="0"/>
              <a:t> Also close friends. </a:t>
            </a:r>
            <a:endParaRPr lang="en-US" b="0" dirty="0" smtClean="0"/>
          </a:p>
          <a:p>
            <a:r>
              <a:rPr lang="en-US" b="1" dirty="0" smtClean="0"/>
              <a:t>Social Standing: </a:t>
            </a:r>
            <a:r>
              <a:rPr lang="en-US" b="0" dirty="0" smtClean="0"/>
              <a:t>Higher social standing usually implies a higher level of trust placement. </a:t>
            </a:r>
          </a:p>
          <a:p>
            <a:r>
              <a:rPr lang="en-US" b="1" dirty="0" smtClean="0"/>
              <a:t>Institutional Affiliations: </a:t>
            </a:r>
            <a:r>
              <a:rPr lang="en-US" b="0" dirty="0" smtClean="0"/>
              <a:t>Membership of the same professional,</a:t>
            </a:r>
            <a:r>
              <a:rPr lang="en-US" b="0" baseline="0" dirty="0" smtClean="0"/>
              <a:t> recreational etc. </a:t>
            </a:r>
            <a:r>
              <a:rPr lang="en-US" b="0" dirty="0" smtClean="0"/>
              <a:t>organizations. </a:t>
            </a:r>
          </a:p>
          <a:p>
            <a:r>
              <a:rPr lang="en-US" b="1" dirty="0" smtClean="0"/>
              <a:t>Decision-Making Authority:</a:t>
            </a:r>
            <a:r>
              <a:rPr lang="en-US" dirty="0" smtClean="0"/>
              <a:t> For e.g., the Governor</a:t>
            </a:r>
            <a:r>
              <a:rPr lang="en-US" baseline="0" dirty="0" smtClean="0"/>
              <a:t> of State M desires to eradicate unemployment in his state (people trust him on his </a:t>
            </a:r>
            <a:r>
              <a:rPr lang="en-US" u="sng" strike="noStrike" baseline="0" dirty="0" smtClean="0"/>
              <a:t>intent</a:t>
            </a:r>
            <a:r>
              <a:rPr lang="en-US" baseline="0" dirty="0" smtClean="0"/>
              <a:t> to earnestly pursue this objective) but he can’t because this complex task is out of his control (he doesn’t possess the </a:t>
            </a:r>
            <a:r>
              <a:rPr lang="en-US" u="sng" baseline="0" dirty="0" smtClean="0"/>
              <a:t>ability</a:t>
            </a:r>
            <a:r>
              <a:rPr lang="en-US" baseline="0" dirty="0" smtClean="0"/>
              <a:t> and/or wherewithal, i.e. resources, authority, support etc. to follow through on his intent). </a:t>
            </a:r>
          </a:p>
          <a:p>
            <a:endParaRPr lang="en-US" baseline="0" dirty="0" smtClean="0"/>
          </a:p>
          <a:p>
            <a:r>
              <a:rPr lang="en-US" baseline="0" dirty="0" smtClean="0"/>
              <a:t>Note that stakeholders may trust other stakeholders in terms of their intent and ability to follow through with commitments in some situations but not in others. Also note that stakeholders may place their trust other stakeholders but only up to a “threshold value” above which this trust may disappear. For e.g., stakeholder A trusts stakeholder B to administer project funds appropriately but to embezzle funds if the amount is suddenly increased five-fold.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7</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Step 1. Inform</a:t>
            </a:r>
          </a:p>
          <a:p>
            <a:endParaRPr lang="en-US" b="1" dirty="0" smtClean="0"/>
          </a:p>
          <a:p>
            <a:r>
              <a:rPr lang="en-US" b="1" dirty="0" smtClean="0"/>
              <a:t>Circumstances:</a:t>
            </a:r>
            <a:r>
              <a:rPr lang="en-US" dirty="0" smtClean="0"/>
              <a:t> Broader situational</a:t>
            </a:r>
            <a:r>
              <a:rPr lang="en-US" baseline="0" dirty="0" smtClean="0"/>
              <a:t> </a:t>
            </a:r>
            <a:r>
              <a:rPr lang="en-US" dirty="0" smtClean="0"/>
              <a:t>context which led to the event/action or series of events/actions over time which</a:t>
            </a:r>
            <a:r>
              <a:rPr lang="en-US" baseline="0" dirty="0" smtClean="0"/>
              <a:t> </a:t>
            </a:r>
            <a:r>
              <a:rPr lang="en-US" dirty="0" smtClean="0"/>
              <a:t>caused the </a:t>
            </a:r>
            <a:r>
              <a:rPr lang="en-US" dirty="0" err="1" smtClean="0"/>
              <a:t>aggrievement</a:t>
            </a:r>
            <a:r>
              <a:rPr lang="en-US" dirty="0" smtClean="0"/>
              <a:t>. For e.g., stakeholder A claims that stakeholder B has become</a:t>
            </a:r>
            <a:r>
              <a:rPr lang="en-US" baseline="0" dirty="0" smtClean="0"/>
              <a:t> </a:t>
            </a:r>
            <a:r>
              <a:rPr lang="en-US" dirty="0" smtClean="0"/>
              <a:t>rude</a:t>
            </a:r>
            <a:r>
              <a:rPr lang="en-US" baseline="0" dirty="0" smtClean="0"/>
              <a:t> and uncooperative and unwilling to share information needed by A to complete his/her project tasks. Stakeholder B justifies this by saying that Stakeholder A is also rude and uncooperative and on occasions has in all probability willfully leaked sensitive information about the project to adversarial stakeholders and is not dependable. Interviews, one-on-one conversations etc. can be used to ascertain such information. </a:t>
            </a:r>
          </a:p>
          <a:p>
            <a:r>
              <a:rPr lang="en-US" b="1" baseline="0" dirty="0" smtClean="0"/>
              <a:t>Method of Communication:</a:t>
            </a:r>
            <a:r>
              <a:rPr lang="en-US" baseline="0" dirty="0" smtClean="0"/>
              <a:t> Verbally (interview, conversation), submission (letter, report) in writing or by presentation before the grievance committee (for e.g., local businesses showing the financial losses they incurred or are likely to incur because of the project). </a:t>
            </a:r>
          </a:p>
          <a:p>
            <a:endParaRPr lang="en-US" baseline="0" dirty="0" smtClean="0"/>
          </a:p>
          <a:p>
            <a:r>
              <a:rPr lang="en-US" b="1" baseline="0" dirty="0" smtClean="0"/>
              <a:t>Step 3: Act</a:t>
            </a:r>
          </a:p>
          <a:p>
            <a:endParaRPr lang="en-US" baseline="0" dirty="0" smtClean="0"/>
          </a:p>
          <a:p>
            <a:r>
              <a:rPr lang="en-US" baseline="0" dirty="0" smtClean="0"/>
              <a:t>The action taken must be proportional to the grievance. It should (a) satisfy the aggrieved entity, (b) not overly antagonize the aggrieving entity or entities (if there are any), (c) not result in the creation of new grievances or the return of the original grievance in time, (d) have no or the minimum possible adverse impact on the project and (e) indicate where project processes, tools, interactions etc. can be modified and improved (i.e. made more effective, efficient). </a:t>
            </a:r>
          </a:p>
          <a:p>
            <a:endParaRPr lang="en-US" baseline="0" dirty="0" smtClean="0"/>
          </a:p>
          <a:p>
            <a:r>
              <a:rPr lang="en-US" b="1" baseline="0" dirty="0" smtClean="0"/>
              <a:t>Note: </a:t>
            </a:r>
            <a:r>
              <a:rPr lang="en-US" baseline="0" dirty="0" smtClean="0"/>
              <a:t>It is important to proceed in a manner whereby satisfying one or more aggrieved stakeholders does not result in </a:t>
            </a:r>
            <a:r>
              <a:rPr lang="en-US" baseline="0" dirty="0" err="1" smtClean="0"/>
              <a:t>aggrievement</a:t>
            </a:r>
            <a:r>
              <a:rPr lang="en-US" baseline="0" dirty="0" smtClean="0"/>
              <a:t> of other stakeholders. This would be counter-productive to the project. Ethics must be balanced with pragmatism. Also, when a stakeholder approaches the grievance committee, it is crucial that in that especially at that moment he/she/it is treated with utmost respect and experiences a display of genuine concern. Do not resort to expressions of disbelief, denial or taunting or mocking the stakeholder but thank it sincerely for bringing its grievance to the notice of the grievance committee and give an explicit assurance that the matter will be carefully investigated and, if appropriate, consequences will ensue. The committee should be headed by a senior project official to convey the impression that grievances are taken seriously. </a:t>
            </a:r>
          </a:p>
          <a:p>
            <a:endParaRPr lang="en-US" baseline="0" dirty="0" smtClean="0"/>
          </a:p>
          <a:p>
            <a:r>
              <a:rPr lang="en-US" baseline="0" dirty="0" smtClean="0"/>
              <a:t>The grievance </a:t>
            </a:r>
            <a:r>
              <a:rPr lang="en-US" baseline="0" dirty="0" err="1" smtClean="0"/>
              <a:t>redressal</a:t>
            </a:r>
            <a:r>
              <a:rPr lang="en-US" baseline="0" dirty="0" smtClean="0"/>
              <a:t> process must be inherently fair and transparent (this is ethical) and from the perspective of the aggrieved it also must be </a:t>
            </a:r>
            <a:r>
              <a:rPr lang="en-US" u="sng" baseline="0" dirty="0" smtClean="0"/>
              <a:t>perceived</a:t>
            </a:r>
            <a:r>
              <a:rPr lang="en-US" baseline="0" dirty="0" smtClean="0"/>
              <a:t> by the entities concerned as being fair and transparent otherwise it is unlikely to have the intended effect. </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8</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5329643"/>
            <a:ext cx="8234361" cy="830997"/>
          </a:xfrm>
          <a:prstGeom prst="rect">
            <a:avLst/>
          </a:prstGeom>
          <a:noFill/>
        </p:spPr>
        <p:txBody>
          <a:bodyPr wrap="square" rtlCol="0">
            <a:spAutoFit/>
          </a:bodyPr>
          <a:lstStyle/>
          <a:p>
            <a:pPr algn="ctr"/>
            <a:r>
              <a:rPr lang="en-US" sz="2400" b="1" dirty="0" smtClean="0">
                <a:solidFill>
                  <a:srgbClr val="FFC000"/>
                </a:solidFill>
                <a:latin typeface="Calibri" pitchFamily="34" charset="0"/>
              </a:rPr>
              <a:t>LECTURE 26: MANAGING &amp; ENGAGING PROJECT STAKEHOLDERS (CONCEPTUAL FOUNDATIONS) 1</a:t>
            </a:r>
            <a:r>
              <a:rPr lang="en-US" sz="2400" b="1" dirty="0">
                <a:solidFill>
                  <a:srgbClr val="FFC000"/>
                </a:solidFill>
                <a:latin typeface="Calibri" pitchFamily="34" charset="0"/>
              </a:rPr>
              <a:t>2</a:t>
            </a:r>
          </a:p>
        </p:txBody>
      </p:sp>
      <p:sp>
        <p:nvSpPr>
          <p:cNvPr id="5" name="Rectangle 4"/>
          <p:cNvSpPr/>
          <p:nvPr/>
        </p:nvSpPr>
        <p:spPr>
          <a:xfrm>
            <a:off x="1953135" y="482868"/>
            <a:ext cx="5219121" cy="1446550"/>
          </a:xfrm>
          <a:prstGeom prst="rect">
            <a:avLst/>
          </a:prstGeom>
          <a:noFill/>
        </p:spPr>
        <p:txBody>
          <a:bodyPr wrap="non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4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p>
        </p:txBody>
      </p:sp>
      <p:sp>
        <p:nvSpPr>
          <p:cNvPr id="6" name="Rectangle 5"/>
          <p:cNvSpPr/>
          <p:nvPr/>
        </p:nvSpPr>
        <p:spPr>
          <a:xfrm>
            <a:off x="455613" y="2516533"/>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(The Importance of Trust)</a:t>
            </a:r>
            <a:endParaRPr lang="en-US" sz="2400" dirty="0"/>
          </a:p>
        </p:txBody>
      </p:sp>
      <p:sp>
        <p:nvSpPr>
          <p:cNvPr id="3" name="Text Box 3"/>
          <p:cNvSpPr txBox="1">
            <a:spLocks noChangeArrowheads="1"/>
          </p:cNvSpPr>
          <p:nvPr/>
        </p:nvSpPr>
        <p:spPr bwMode="auto">
          <a:xfrm>
            <a:off x="455613" y="1136079"/>
            <a:ext cx="8439006" cy="5042406"/>
          </a:xfrm>
          <a:prstGeom prst="rect">
            <a:avLst/>
          </a:prstGeom>
          <a:noFill/>
          <a:ln w="9525" algn="ctr">
            <a:noFill/>
            <a:miter lim="800000"/>
            <a:headEnd/>
            <a:tailEnd/>
          </a:ln>
          <a:effectLst/>
        </p:spPr>
        <p:txBody>
          <a:bodyPr wrap="square">
            <a:spAutoFit/>
          </a:bodyPr>
          <a:lstStyle/>
          <a:p>
            <a:pPr>
              <a:lnSpc>
                <a:spcPts val="3800"/>
              </a:lnSpc>
              <a:spcAft>
                <a:spcPts val="2400"/>
              </a:spcAft>
              <a:tabLst>
                <a:tab pos="4511675" algn="l"/>
              </a:tabLst>
            </a:pPr>
            <a:r>
              <a:rPr lang="de-DE" sz="3200" b="1" dirty="0" smtClean="0">
                <a:solidFill>
                  <a:srgbClr val="FFFF99"/>
                </a:solidFill>
                <a:latin typeface="Calibri" pitchFamily="34" charset="0"/>
              </a:rPr>
              <a:t>Trust is defined in many ways. Usually, the concept revolves around reliability, predictability and confidence. </a:t>
            </a:r>
          </a:p>
          <a:p>
            <a:pPr>
              <a:lnSpc>
                <a:spcPts val="3200"/>
              </a:lnSpc>
              <a:spcAft>
                <a:spcPts val="2400"/>
              </a:spcAft>
              <a:tabLst>
                <a:tab pos="4511675" algn="l"/>
              </a:tabLst>
            </a:pPr>
            <a:r>
              <a:rPr lang="de-DE" sz="3200" b="1" dirty="0" smtClean="0">
                <a:solidFill>
                  <a:schemeClr val="bg1"/>
                </a:solidFill>
                <a:latin typeface="Calibri" pitchFamily="34" charset="0"/>
              </a:rPr>
              <a:t>It is hard and takes time – and often a lot of it – to nurture and build trust between stakeholders. One fateful decision or event can shatter it in an instant. </a:t>
            </a:r>
          </a:p>
          <a:p>
            <a:pPr>
              <a:lnSpc>
                <a:spcPts val="3200"/>
              </a:lnSpc>
              <a:spcAft>
                <a:spcPts val="1200"/>
              </a:spcAft>
              <a:tabLst>
                <a:tab pos="4511675" algn="l"/>
              </a:tabLst>
            </a:pPr>
            <a:r>
              <a:rPr lang="de-DE" sz="3200" b="1" dirty="0" smtClean="0">
                <a:solidFill>
                  <a:schemeClr val="bg1"/>
                </a:solidFill>
                <a:latin typeface="Calibri" pitchFamily="34" charset="0"/>
              </a:rPr>
              <a:t>Rebuilding trust lost between stakeholders can be an arduous, sometimes next to impossible task. </a:t>
            </a: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(Trust Determinants in Stakeholder Relationships)</a:t>
            </a:r>
            <a:endParaRPr lang="en-US" dirty="0"/>
          </a:p>
        </p:txBody>
      </p:sp>
      <p:sp>
        <p:nvSpPr>
          <p:cNvPr id="3" name="Oval 2"/>
          <p:cNvSpPr/>
          <p:nvPr/>
        </p:nvSpPr>
        <p:spPr>
          <a:xfrm>
            <a:off x="130175" y="2633868"/>
            <a:ext cx="2057400" cy="2057400"/>
          </a:xfrm>
          <a:prstGeom prst="ellipse">
            <a:avLst/>
          </a:prstGeom>
          <a:solidFill>
            <a:srgbClr val="550B27"/>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latin typeface="Calibri" pitchFamily="34" charset="0"/>
              </a:rPr>
              <a:t>TRUST</a:t>
            </a:r>
            <a:endParaRPr lang="en-US" sz="3600" b="1" dirty="0">
              <a:latin typeface="Calibri" pitchFamily="34" charset="0"/>
            </a:endParaRPr>
          </a:p>
        </p:txBody>
      </p:sp>
      <p:sp>
        <p:nvSpPr>
          <p:cNvPr id="10" name="Rounded Rectangle 9"/>
          <p:cNvSpPr/>
          <p:nvPr/>
        </p:nvSpPr>
        <p:spPr>
          <a:xfrm>
            <a:off x="3198813" y="4681331"/>
            <a:ext cx="5491162" cy="1490869"/>
          </a:xfrm>
          <a:prstGeom prst="roundRect">
            <a:avLst/>
          </a:prstGeom>
          <a:solidFill>
            <a:schemeClr val="accent4">
              <a:lumMod val="95000"/>
              <a:lumOff val="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itchFamily="34" charset="0"/>
              </a:rPr>
              <a:t>CONTEXTUAL DETERMINANTS</a:t>
            </a:r>
          </a:p>
          <a:p>
            <a:pPr algn="ctr"/>
            <a:endParaRPr lang="en-US" sz="2000" b="1" dirty="0" smtClean="0">
              <a:latin typeface="Calibri" pitchFamily="34" charset="0"/>
            </a:endParaRPr>
          </a:p>
          <a:p>
            <a:pPr algn="ctr"/>
            <a:endParaRPr lang="en-US" sz="2000" b="1" dirty="0">
              <a:latin typeface="Calibri" pitchFamily="34" charset="0"/>
            </a:endParaRPr>
          </a:p>
        </p:txBody>
      </p:sp>
      <p:sp>
        <p:nvSpPr>
          <p:cNvPr id="11" name="Rounded Rectangle 10"/>
          <p:cNvSpPr/>
          <p:nvPr/>
        </p:nvSpPr>
        <p:spPr>
          <a:xfrm>
            <a:off x="3198813" y="2912959"/>
            <a:ext cx="5491162" cy="1490869"/>
          </a:xfrm>
          <a:prstGeom prst="roundRect">
            <a:avLst/>
          </a:prstGeom>
          <a:solidFill>
            <a:srgbClr val="214C4F"/>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itchFamily="34" charset="0"/>
              </a:rPr>
              <a:t>INTERACTIONAL / EXPERIENTIAL DETERMINANTS</a:t>
            </a:r>
          </a:p>
          <a:p>
            <a:pPr algn="ctr"/>
            <a:endParaRPr lang="en-US" sz="2000" b="1" dirty="0" smtClean="0">
              <a:latin typeface="Calibri" pitchFamily="34" charset="0"/>
            </a:endParaRPr>
          </a:p>
          <a:p>
            <a:pPr algn="ctr"/>
            <a:endParaRPr lang="en-US" sz="2000" b="1" dirty="0">
              <a:latin typeface="Calibri" pitchFamily="34" charset="0"/>
            </a:endParaRPr>
          </a:p>
        </p:txBody>
      </p:sp>
      <p:sp>
        <p:nvSpPr>
          <p:cNvPr id="12" name="Rounded Rectangle 11"/>
          <p:cNvSpPr/>
          <p:nvPr/>
        </p:nvSpPr>
        <p:spPr>
          <a:xfrm>
            <a:off x="3198813" y="1144588"/>
            <a:ext cx="5491162" cy="1490869"/>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itchFamily="34" charset="0"/>
              </a:rPr>
              <a:t>INTRINSIC DETERMINANTS</a:t>
            </a:r>
          </a:p>
          <a:p>
            <a:pPr algn="ctr"/>
            <a:endParaRPr lang="en-US" sz="2000" b="1" dirty="0" smtClean="0">
              <a:latin typeface="Calibri" pitchFamily="34" charset="0"/>
            </a:endParaRPr>
          </a:p>
          <a:p>
            <a:pPr algn="ctr"/>
            <a:endParaRPr lang="en-US" sz="2000" b="1" dirty="0">
              <a:latin typeface="Calibri" pitchFamily="34" charset="0"/>
            </a:endParaRPr>
          </a:p>
        </p:txBody>
      </p:sp>
      <p:sp>
        <p:nvSpPr>
          <p:cNvPr id="13" name="TextBox 12"/>
          <p:cNvSpPr txBox="1"/>
          <p:nvPr/>
        </p:nvSpPr>
        <p:spPr>
          <a:xfrm>
            <a:off x="3319671" y="1868556"/>
            <a:ext cx="5281262" cy="584775"/>
          </a:xfrm>
          <a:prstGeom prst="rect">
            <a:avLst/>
          </a:prstGeom>
          <a:noFill/>
          <a:ln>
            <a:noFill/>
          </a:ln>
        </p:spPr>
        <p:txBody>
          <a:bodyPr wrap="square" rtlCol="0">
            <a:spAutoFit/>
          </a:bodyPr>
          <a:lstStyle/>
          <a:p>
            <a:pPr algn="ctr"/>
            <a:r>
              <a:rPr lang="en-US" sz="1600" b="1" dirty="0" smtClean="0">
                <a:solidFill>
                  <a:schemeClr val="bg1"/>
                </a:solidFill>
                <a:latin typeface="Calibri" pitchFamily="34" charset="0"/>
              </a:rPr>
              <a:t>The trust-inducing attributes &amp; values possessed by stake-holder entities (individual, associational, institutional etc.).</a:t>
            </a:r>
            <a:endParaRPr lang="en-US" sz="1600" b="1" dirty="0">
              <a:solidFill>
                <a:schemeClr val="bg1"/>
              </a:solidFill>
            </a:endParaRPr>
          </a:p>
        </p:txBody>
      </p:sp>
      <p:sp>
        <p:nvSpPr>
          <p:cNvPr id="14" name="TextBox 13"/>
          <p:cNvSpPr txBox="1"/>
          <p:nvPr/>
        </p:nvSpPr>
        <p:spPr>
          <a:xfrm>
            <a:off x="3319671" y="3667543"/>
            <a:ext cx="5281262" cy="584775"/>
          </a:xfrm>
          <a:prstGeom prst="rect">
            <a:avLst/>
          </a:prstGeom>
          <a:noFill/>
        </p:spPr>
        <p:txBody>
          <a:bodyPr wrap="square" rtlCol="0">
            <a:spAutoFit/>
          </a:bodyPr>
          <a:lstStyle/>
          <a:p>
            <a:pPr algn="ctr"/>
            <a:r>
              <a:rPr lang="en-US" sz="1600" b="1" dirty="0" smtClean="0">
                <a:solidFill>
                  <a:schemeClr val="bg1"/>
                </a:solidFill>
                <a:latin typeface="Calibri" pitchFamily="34" charset="0"/>
              </a:rPr>
              <a:t>The trust which forms in consequence of direct or indirect interaction which occurs over time between stakeholders. </a:t>
            </a:r>
            <a:endParaRPr lang="en-US" sz="1600" b="1" dirty="0">
              <a:solidFill>
                <a:schemeClr val="bg1"/>
              </a:solidFill>
            </a:endParaRPr>
          </a:p>
        </p:txBody>
      </p:sp>
      <p:sp>
        <p:nvSpPr>
          <p:cNvPr id="15" name="TextBox 14"/>
          <p:cNvSpPr txBox="1"/>
          <p:nvPr/>
        </p:nvSpPr>
        <p:spPr>
          <a:xfrm>
            <a:off x="3319671" y="5412679"/>
            <a:ext cx="5281262" cy="584775"/>
          </a:xfrm>
          <a:prstGeom prst="rect">
            <a:avLst/>
          </a:prstGeom>
          <a:noFill/>
        </p:spPr>
        <p:txBody>
          <a:bodyPr wrap="square" rtlCol="0">
            <a:spAutoFit/>
          </a:bodyPr>
          <a:lstStyle/>
          <a:p>
            <a:pPr algn="ctr"/>
            <a:r>
              <a:rPr lang="en-US" sz="1600" b="1" dirty="0" smtClean="0">
                <a:solidFill>
                  <a:schemeClr val="bg1"/>
                </a:solidFill>
                <a:latin typeface="Calibri" pitchFamily="34" charset="0"/>
              </a:rPr>
              <a:t>The trust which is determined by the project’s specific context, circumstances and environment.</a:t>
            </a:r>
            <a:endParaRPr lang="en-US" sz="1600" b="1" dirty="0">
              <a:solidFill>
                <a:schemeClr val="bg1"/>
              </a:solidFill>
            </a:endParaRPr>
          </a:p>
        </p:txBody>
      </p:sp>
      <p:cxnSp>
        <p:nvCxnSpPr>
          <p:cNvPr id="17" name="Shape 16"/>
          <p:cNvCxnSpPr>
            <a:stCxn id="3" idx="0"/>
            <a:endCxn id="12" idx="1"/>
          </p:cNvCxnSpPr>
          <p:nvPr/>
        </p:nvCxnSpPr>
        <p:spPr>
          <a:xfrm rot="5400000" flipH="1" flipV="1">
            <a:off x="1806922" y="1241977"/>
            <a:ext cx="743845" cy="2039938"/>
          </a:xfrm>
          <a:prstGeom prst="bentConnector2">
            <a:avLst/>
          </a:prstGeom>
          <a:ln w="28575">
            <a:solidFill>
              <a:srgbClr val="FFC00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hape 18"/>
          <p:cNvCxnSpPr>
            <a:stCxn id="3" idx="4"/>
            <a:endCxn id="10" idx="1"/>
          </p:cNvCxnSpPr>
          <p:nvPr/>
        </p:nvCxnSpPr>
        <p:spPr>
          <a:xfrm rot="16200000" flipH="1">
            <a:off x="1811095" y="4039048"/>
            <a:ext cx="735498" cy="2039938"/>
          </a:xfrm>
          <a:prstGeom prst="bentConnector2">
            <a:avLst/>
          </a:prstGeom>
          <a:ln w="28575">
            <a:solidFill>
              <a:srgbClr val="FFC00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3" idx="6"/>
            <a:endCxn id="11" idx="1"/>
          </p:cNvCxnSpPr>
          <p:nvPr/>
        </p:nvCxnSpPr>
        <p:spPr>
          <a:xfrm flipV="1">
            <a:off x="2187575" y="3658394"/>
            <a:ext cx="1011238" cy="4174"/>
          </a:xfrm>
          <a:prstGeom prst="bentConnector3">
            <a:avLst>
              <a:gd name="adj1" fmla="val 50000"/>
            </a:avLst>
          </a:prstGeom>
          <a:ln w="28575">
            <a:solidFill>
              <a:srgbClr val="FFC00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(Trust: Intrinsic Determinants)</a:t>
            </a:r>
            <a:endParaRPr lang="en-US" dirty="0"/>
          </a:p>
        </p:txBody>
      </p:sp>
      <p:sp>
        <p:nvSpPr>
          <p:cNvPr id="3" name="Content Placeholder 2"/>
          <p:cNvSpPr>
            <a:spLocks noGrp="1"/>
          </p:cNvSpPr>
          <p:nvPr>
            <p:ph idx="1"/>
          </p:nvPr>
        </p:nvSpPr>
        <p:spPr>
          <a:xfrm>
            <a:off x="-1590" y="2763975"/>
            <a:ext cx="2743200" cy="3221187"/>
          </a:xfrm>
          <a:ln>
            <a:noFill/>
          </a:ln>
        </p:spPr>
        <p:txBody>
          <a:bodyPr/>
          <a:lstStyle/>
          <a:p>
            <a:pPr>
              <a:lnSpc>
                <a:spcPts val="2400"/>
              </a:lnSpc>
              <a:buClr>
                <a:srgbClr val="FFFF00"/>
              </a:buClr>
              <a:buFont typeface="Wingdings" pitchFamily="2" charset="2"/>
              <a:buChar char="ü"/>
            </a:pPr>
            <a:r>
              <a:rPr lang="en-US" sz="2800" b="1" dirty="0" smtClean="0">
                <a:solidFill>
                  <a:schemeClr val="bg1"/>
                </a:solidFill>
                <a:latin typeface="Calibri" pitchFamily="34" charset="0"/>
              </a:rPr>
              <a:t>Honesty</a:t>
            </a:r>
          </a:p>
          <a:p>
            <a:pPr>
              <a:lnSpc>
                <a:spcPts val="2400"/>
              </a:lnSpc>
              <a:buClr>
                <a:srgbClr val="FFFF00"/>
              </a:buClr>
              <a:buFont typeface="Wingdings" pitchFamily="2" charset="2"/>
              <a:buChar char="ü"/>
            </a:pPr>
            <a:r>
              <a:rPr lang="en-US" sz="2800" b="1" dirty="0" smtClean="0">
                <a:solidFill>
                  <a:schemeClr val="bg1"/>
                </a:solidFill>
                <a:latin typeface="Calibri" pitchFamily="34" charset="0"/>
              </a:rPr>
              <a:t>Integrity</a:t>
            </a:r>
          </a:p>
          <a:p>
            <a:pPr>
              <a:lnSpc>
                <a:spcPts val="2400"/>
              </a:lnSpc>
              <a:buClr>
                <a:srgbClr val="FFFF00"/>
              </a:buClr>
              <a:buFont typeface="Wingdings" pitchFamily="2" charset="2"/>
              <a:buChar char="ü"/>
            </a:pPr>
            <a:r>
              <a:rPr lang="en-US" sz="2800" b="1" dirty="0" smtClean="0">
                <a:solidFill>
                  <a:schemeClr val="bg1"/>
                </a:solidFill>
                <a:latin typeface="Calibri" pitchFamily="34" charset="0"/>
              </a:rPr>
              <a:t>Decency</a:t>
            </a:r>
          </a:p>
          <a:p>
            <a:pPr>
              <a:lnSpc>
                <a:spcPts val="2400"/>
              </a:lnSpc>
              <a:buClr>
                <a:srgbClr val="FFFF00"/>
              </a:buClr>
              <a:buFont typeface="Wingdings" pitchFamily="2" charset="2"/>
              <a:buChar char="ü"/>
            </a:pPr>
            <a:r>
              <a:rPr lang="en-US" sz="2800" b="1" dirty="0" smtClean="0">
                <a:solidFill>
                  <a:schemeClr val="bg1"/>
                </a:solidFill>
                <a:latin typeface="Calibri" pitchFamily="34" charset="0"/>
              </a:rPr>
              <a:t>Honor</a:t>
            </a:r>
          </a:p>
          <a:p>
            <a:pPr>
              <a:lnSpc>
                <a:spcPts val="2400"/>
              </a:lnSpc>
              <a:buClr>
                <a:srgbClr val="FFFF00"/>
              </a:buClr>
              <a:buFont typeface="Wingdings" pitchFamily="2" charset="2"/>
              <a:buChar char="ü"/>
            </a:pPr>
            <a:r>
              <a:rPr lang="en-US" sz="2800" b="1" dirty="0" smtClean="0">
                <a:solidFill>
                  <a:schemeClr val="bg1"/>
                </a:solidFill>
                <a:latin typeface="Calibri" pitchFamily="34" charset="0"/>
              </a:rPr>
              <a:t>Fairness</a:t>
            </a:r>
          </a:p>
          <a:p>
            <a:pPr>
              <a:lnSpc>
                <a:spcPts val="2400"/>
              </a:lnSpc>
              <a:buClr>
                <a:srgbClr val="FFFF00"/>
              </a:buClr>
              <a:buFont typeface="Wingdings" pitchFamily="2" charset="2"/>
              <a:buChar char="ü"/>
            </a:pPr>
            <a:r>
              <a:rPr lang="en-US" sz="2800" b="1" dirty="0" smtClean="0">
                <a:solidFill>
                  <a:schemeClr val="bg1"/>
                </a:solidFill>
                <a:latin typeface="Calibri" pitchFamily="34" charset="0"/>
              </a:rPr>
              <a:t>Truthfulness</a:t>
            </a:r>
          </a:p>
          <a:p>
            <a:pPr>
              <a:lnSpc>
                <a:spcPts val="2400"/>
              </a:lnSpc>
              <a:buClr>
                <a:srgbClr val="FFFF00"/>
              </a:buClr>
              <a:buFont typeface="Wingdings" pitchFamily="2" charset="2"/>
              <a:buChar char="ü"/>
            </a:pPr>
            <a:r>
              <a:rPr lang="en-US" sz="2800" b="1" dirty="0" smtClean="0">
                <a:solidFill>
                  <a:schemeClr val="bg1"/>
                </a:solidFill>
                <a:latin typeface="Calibri" pitchFamily="34" charset="0"/>
              </a:rPr>
              <a:t>Credibility</a:t>
            </a:r>
          </a:p>
          <a:p>
            <a:pPr>
              <a:lnSpc>
                <a:spcPts val="2400"/>
              </a:lnSpc>
              <a:buClr>
                <a:srgbClr val="FFFF00"/>
              </a:buClr>
              <a:buFont typeface="Wingdings" pitchFamily="2" charset="2"/>
              <a:buChar char="ü"/>
            </a:pPr>
            <a:r>
              <a:rPr lang="en-US" sz="2800" b="1" dirty="0" smtClean="0">
                <a:solidFill>
                  <a:schemeClr val="bg1"/>
                </a:solidFill>
                <a:latin typeface="Calibri" pitchFamily="34" charset="0"/>
              </a:rPr>
              <a:t>Empathy</a:t>
            </a:r>
          </a:p>
          <a:p>
            <a:pPr>
              <a:lnSpc>
                <a:spcPts val="2400"/>
              </a:lnSpc>
              <a:buClr>
                <a:srgbClr val="FFFF00"/>
              </a:buClr>
              <a:buFont typeface="Wingdings" pitchFamily="2" charset="2"/>
              <a:buChar char="ü"/>
            </a:pPr>
            <a:r>
              <a:rPr lang="en-US" sz="2800" b="1" dirty="0" smtClean="0">
                <a:solidFill>
                  <a:schemeClr val="bg1"/>
                </a:solidFill>
                <a:latin typeface="Calibri" pitchFamily="34" charset="0"/>
              </a:rPr>
              <a:t>Image/</a:t>
            </a:r>
            <a:r>
              <a:rPr lang="en-US" sz="2800" b="1" dirty="0" err="1" smtClean="0">
                <a:solidFill>
                  <a:schemeClr val="bg1"/>
                </a:solidFill>
                <a:latin typeface="Calibri" pitchFamily="34" charset="0"/>
              </a:rPr>
              <a:t>Reput</a:t>
            </a:r>
            <a:r>
              <a:rPr lang="en-US" sz="2800" b="1" dirty="0" smtClean="0">
                <a:solidFill>
                  <a:schemeClr val="bg1"/>
                </a:solidFill>
                <a:latin typeface="Calibri" pitchFamily="34" charset="0"/>
              </a:rPr>
              <a:t>.</a:t>
            </a:r>
            <a:endParaRPr lang="en-US" sz="2800" b="1" dirty="0">
              <a:solidFill>
                <a:schemeClr val="bg1"/>
              </a:solidFill>
              <a:latin typeface="Calibri" pitchFamily="34" charset="0"/>
            </a:endParaRPr>
          </a:p>
        </p:txBody>
      </p:sp>
      <p:sp>
        <p:nvSpPr>
          <p:cNvPr id="4" name="Content Placeholder 2"/>
          <p:cNvSpPr txBox="1">
            <a:spLocks/>
          </p:cNvSpPr>
          <p:nvPr/>
        </p:nvSpPr>
        <p:spPr bwMode="auto">
          <a:xfrm>
            <a:off x="2931030" y="2763975"/>
            <a:ext cx="3001385" cy="3221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Flexibility </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lang="en-US" sz="2800" b="1" kern="0" dirty="0" smtClean="0">
                <a:solidFill>
                  <a:schemeClr val="bg1"/>
                </a:solidFill>
                <a:latin typeface="Calibri" pitchFamily="34" charset="0"/>
              </a:rPr>
              <a:t>Dignity</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Straightforward</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Humility</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lang="en-US" sz="2800" b="1" kern="0" dirty="0" smtClean="0">
                <a:solidFill>
                  <a:schemeClr val="bg1"/>
                </a:solidFill>
                <a:latin typeface="Calibri" pitchFamily="34" charset="0"/>
              </a:rPr>
              <a:t>Compassion</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Ethics </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Law Abidingness</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Openness</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Transparency</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endParaRPr kumimoji="0" lang="en-US" sz="2800" b="1" i="0" u="none" strike="noStrike" kern="0" cap="none" spc="0" normalizeH="0" baseline="0" noProof="0" dirty="0">
              <a:ln>
                <a:noFill/>
              </a:ln>
              <a:solidFill>
                <a:schemeClr val="bg1"/>
              </a:solidFill>
              <a:effectLst/>
              <a:uLnTx/>
              <a:uFillTx/>
              <a:latin typeface="Calibri" pitchFamily="34" charset="0"/>
              <a:ea typeface="+mn-ea"/>
              <a:cs typeface="+mn-cs"/>
            </a:endParaRPr>
          </a:p>
        </p:txBody>
      </p:sp>
      <p:sp>
        <p:nvSpPr>
          <p:cNvPr id="5" name="Content Placeholder 2"/>
          <p:cNvSpPr txBox="1">
            <a:spLocks/>
          </p:cNvSpPr>
          <p:nvPr/>
        </p:nvSpPr>
        <p:spPr bwMode="auto">
          <a:xfrm>
            <a:off x="6121835" y="2763975"/>
            <a:ext cx="3022165" cy="3221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Commitment</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lang="en-US" sz="2800" b="1" kern="0" dirty="0" smtClean="0">
                <a:solidFill>
                  <a:schemeClr val="bg1"/>
                </a:solidFill>
                <a:latin typeface="Calibri" pitchFamily="34" charset="0"/>
              </a:rPr>
              <a:t>Optimism</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lang="en-US" sz="2800" b="1" kern="0" dirty="0" smtClean="0">
                <a:solidFill>
                  <a:schemeClr val="bg1"/>
                </a:solidFill>
                <a:latin typeface="Calibri" pitchFamily="34" charset="0"/>
              </a:rPr>
              <a:t>Responsibility</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Perceptiveness</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lang="en-US" sz="2800" b="1" kern="0" dirty="0" smtClean="0">
                <a:solidFill>
                  <a:schemeClr val="bg1"/>
                </a:solidFill>
                <a:latin typeface="Calibri" pitchFamily="34" charset="0"/>
              </a:rPr>
              <a:t>Receptiveness</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lang="en-US" sz="2800" b="1" kern="0" dirty="0" smtClean="0">
                <a:solidFill>
                  <a:schemeClr val="bg1"/>
                </a:solidFill>
                <a:latin typeface="Calibri" pitchFamily="34" charset="0"/>
              </a:rPr>
              <a:t>Tenacity</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lang="en-US" sz="2800" b="1" kern="0" dirty="0" smtClean="0">
                <a:solidFill>
                  <a:schemeClr val="bg1"/>
                </a:solidFill>
                <a:latin typeface="Calibri" pitchFamily="34" charset="0"/>
              </a:rPr>
              <a:t>Predictability</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rPr>
              <a:t>Cult. Sensitivity</a:t>
            </a:r>
          </a:p>
          <a:p>
            <a:pPr marL="342900" marR="0" lvl="0" indent="-342900" algn="l" defTabSz="914400" rtl="0" eaLnBrk="1" fontAlgn="base" latinLnBrk="0" hangingPunct="1">
              <a:lnSpc>
                <a:spcPts val="2400"/>
              </a:lnSpc>
              <a:spcBef>
                <a:spcPct val="20000"/>
              </a:spcBef>
              <a:spcAft>
                <a:spcPct val="0"/>
              </a:spcAft>
              <a:buClr>
                <a:srgbClr val="FFFF00"/>
              </a:buClr>
              <a:buSzTx/>
              <a:buFont typeface="Wingdings" pitchFamily="2" charset="2"/>
              <a:buChar char="ü"/>
              <a:tabLst/>
              <a:defRPr/>
            </a:pPr>
            <a:r>
              <a:rPr lang="en-US" sz="2800" b="1" kern="0" dirty="0" smtClean="0">
                <a:solidFill>
                  <a:schemeClr val="bg1"/>
                </a:solidFill>
                <a:latin typeface="Calibri" pitchFamily="34" charset="0"/>
              </a:rPr>
              <a:t>Good Judgment</a:t>
            </a:r>
            <a:endParaRPr kumimoji="0" lang="en-US" sz="2800" b="1" i="0" u="none" strike="noStrike" kern="0" cap="none" spc="0" normalizeH="0" baseline="0" noProof="0" dirty="0" smtClean="0">
              <a:ln>
                <a:noFill/>
              </a:ln>
              <a:solidFill>
                <a:schemeClr val="bg1"/>
              </a:solidFill>
              <a:effectLst/>
              <a:uLnTx/>
              <a:uFillTx/>
              <a:latin typeface="Calibri" pitchFamily="34" charset="0"/>
              <a:ea typeface="+mn-ea"/>
              <a:cs typeface="+mn-cs"/>
            </a:endParaRPr>
          </a:p>
        </p:txBody>
      </p:sp>
      <p:sp>
        <p:nvSpPr>
          <p:cNvPr id="6" name="Rectangle 5"/>
          <p:cNvSpPr/>
          <p:nvPr/>
        </p:nvSpPr>
        <p:spPr>
          <a:xfrm>
            <a:off x="6151419" y="1672937"/>
            <a:ext cx="2767157" cy="768926"/>
          </a:xfrm>
          <a:prstGeom prst="rect">
            <a:avLst/>
          </a:prstGeom>
          <a:solidFill>
            <a:srgbClr val="550B27"/>
          </a:solidFill>
          <a:ln>
            <a:solidFill>
              <a:srgbClr val="FFD5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atin typeface="Calibri" pitchFamily="34" charset="0"/>
              </a:rPr>
              <a:t>Stakeholder B</a:t>
            </a:r>
          </a:p>
          <a:p>
            <a:pPr algn="ctr"/>
            <a:r>
              <a:rPr lang="en-US" sz="1200" b="1" dirty="0" smtClean="0">
                <a:latin typeface="Calibri" pitchFamily="34" charset="0"/>
              </a:rPr>
              <a:t>(Intrinsic Determinants)</a:t>
            </a:r>
            <a:endParaRPr lang="en-US" sz="2000" b="1" dirty="0">
              <a:latin typeface="Calibri" pitchFamily="34" charset="0"/>
            </a:endParaRPr>
          </a:p>
        </p:txBody>
      </p:sp>
      <p:sp>
        <p:nvSpPr>
          <p:cNvPr id="7" name="Rectangle 6"/>
          <p:cNvSpPr/>
          <p:nvPr/>
        </p:nvSpPr>
        <p:spPr>
          <a:xfrm>
            <a:off x="185446" y="1683328"/>
            <a:ext cx="2743201" cy="768926"/>
          </a:xfrm>
          <a:prstGeom prst="rect">
            <a:avLst/>
          </a:prstGeom>
          <a:solidFill>
            <a:srgbClr val="550B27"/>
          </a:solidFill>
          <a:ln>
            <a:solidFill>
              <a:srgbClr val="FFD5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latin typeface="Calibri" pitchFamily="34" charset="0"/>
              </a:rPr>
              <a:t>Stakeholder A</a:t>
            </a:r>
          </a:p>
          <a:p>
            <a:pPr algn="ctr"/>
            <a:r>
              <a:rPr lang="en-US" sz="1200" b="1" dirty="0" smtClean="0">
                <a:latin typeface="Calibri" pitchFamily="34" charset="0"/>
              </a:rPr>
              <a:t>(Intrinsic Determinants)</a:t>
            </a:r>
            <a:endParaRPr lang="en-US" sz="1200" b="1" dirty="0">
              <a:latin typeface="Calibri" pitchFamily="34" charset="0"/>
            </a:endParaRPr>
          </a:p>
        </p:txBody>
      </p:sp>
      <p:sp>
        <p:nvSpPr>
          <p:cNvPr id="8" name="Left-Right Arrow 7"/>
          <p:cNvSpPr/>
          <p:nvPr/>
        </p:nvSpPr>
        <p:spPr>
          <a:xfrm>
            <a:off x="3034144" y="1704110"/>
            <a:ext cx="3002973" cy="737754"/>
          </a:xfrm>
          <a:prstGeom prst="leftRightArrow">
            <a:avLst/>
          </a:prstGeom>
          <a:solidFill>
            <a:srgbClr val="214C4F"/>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198813" y="1893517"/>
            <a:ext cx="2672051" cy="338554"/>
          </a:xfrm>
          <a:prstGeom prst="rect">
            <a:avLst/>
          </a:prstGeom>
          <a:noFill/>
        </p:spPr>
        <p:txBody>
          <a:bodyPr wrap="square" rtlCol="0">
            <a:spAutoFit/>
          </a:bodyPr>
          <a:lstStyle/>
          <a:p>
            <a:pPr algn="ctr"/>
            <a:r>
              <a:rPr lang="en-US" sz="1600" b="1" dirty="0" smtClean="0">
                <a:solidFill>
                  <a:schemeClr val="bg1"/>
                </a:solidFill>
                <a:latin typeface="Calibri" pitchFamily="34" charset="0"/>
              </a:rPr>
              <a:t>Interactional Determinants</a:t>
            </a:r>
            <a:endParaRPr lang="en-US" sz="1600" b="1" dirty="0">
              <a:solidFill>
                <a:schemeClr val="bg1"/>
              </a:solidFill>
              <a:latin typeface="Calibri" pitchFamily="34" charset="0"/>
            </a:endParaRPr>
          </a:p>
        </p:txBody>
      </p:sp>
      <p:sp>
        <p:nvSpPr>
          <p:cNvPr id="10" name="Rounded Rectangle 9"/>
          <p:cNvSpPr/>
          <p:nvPr/>
        </p:nvSpPr>
        <p:spPr>
          <a:xfrm>
            <a:off x="1620984" y="1071852"/>
            <a:ext cx="5902036" cy="466004"/>
          </a:xfrm>
          <a:prstGeom prst="roundRect">
            <a:avLst/>
          </a:prstGeom>
          <a:solidFill>
            <a:schemeClr val="accent1">
              <a:lumMod val="10000"/>
            </a:schemeClr>
          </a:solidFill>
          <a:ln>
            <a:solidFill>
              <a:srgbClr val="FFD5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Contextual Determinants of Trust</a:t>
            </a:r>
            <a:endParaRPr lang="en-US" b="1" dirty="0"/>
          </a:p>
        </p:txBody>
      </p:sp>
      <p:cxnSp>
        <p:nvCxnSpPr>
          <p:cNvPr id="13" name="Shape 12"/>
          <p:cNvCxnSpPr>
            <a:stCxn id="10" idx="1"/>
            <a:endCxn id="10" idx="3"/>
          </p:cNvCxnSpPr>
          <p:nvPr/>
        </p:nvCxnSpPr>
        <p:spPr>
          <a:xfrm rot="10800000" flipH="1">
            <a:off x="1620984" y="1304854"/>
            <a:ext cx="5902036" cy="1588"/>
          </a:xfrm>
          <a:prstGeom prst="bentConnector5">
            <a:avLst>
              <a:gd name="adj1" fmla="val -26408"/>
              <a:gd name="adj2" fmla="val -81515265"/>
              <a:gd name="adj3" fmla="val 125704"/>
            </a:avLst>
          </a:prstGeom>
          <a:ln w="19050">
            <a:solidFill>
              <a:srgbClr val="FFFF99"/>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(Trust: Interactional/Experiential Determinants)</a:t>
            </a:r>
            <a:endParaRPr lang="en-US" dirty="0"/>
          </a:p>
        </p:txBody>
      </p:sp>
      <p:sp>
        <p:nvSpPr>
          <p:cNvPr id="3" name="Content Placeholder 2"/>
          <p:cNvSpPr>
            <a:spLocks noGrp="1"/>
          </p:cNvSpPr>
          <p:nvPr>
            <p:ph idx="1"/>
          </p:nvPr>
        </p:nvSpPr>
        <p:spPr>
          <a:xfrm>
            <a:off x="455613" y="1134197"/>
            <a:ext cx="8522132" cy="5027612"/>
          </a:xfrm>
          <a:ln>
            <a:noFill/>
          </a:ln>
        </p:spPr>
        <p:txBody>
          <a:bodyPr/>
          <a:lstStyle/>
          <a:p>
            <a:pPr>
              <a:lnSpc>
                <a:spcPts val="2500"/>
              </a:lnSpc>
              <a:buClr>
                <a:srgbClr val="FFFF00"/>
              </a:buClr>
              <a:buFont typeface="Arial" pitchFamily="34" charset="0"/>
              <a:buChar char="•"/>
            </a:pPr>
            <a:r>
              <a:rPr lang="en-US" sz="2600" b="1" dirty="0" smtClean="0">
                <a:solidFill>
                  <a:schemeClr val="bg1"/>
                </a:solidFill>
                <a:latin typeface="Calibri" pitchFamily="34" charset="0"/>
              </a:rPr>
              <a:t>Pleasantness, Frequency &amp; Time-Frame of Interaction </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Being Accessible, Cooperative, Courteous &amp; Respectful</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Genuine Display of Interest &amp; Concern for Stakeholders</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Exhibiting Good Inter-Personal Skills</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Taking Initiative in Creating &amp; Nurturing Relationships</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Observed Consistency &amp; Dependability</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Enduring Professional Behavior</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Keeping Promises &amp; Assurances</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Responding Promptly &amp; Effectively to Grievances</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Facilitating, not Obstructing Resolution of Issues, Probs. </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Showing Willingness to Accommodate, Compromise</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Providing Desired Information etc. on a Timely Basis</a:t>
            </a:r>
          </a:p>
          <a:p>
            <a:pPr>
              <a:lnSpc>
                <a:spcPts val="2500"/>
              </a:lnSpc>
              <a:buClr>
                <a:srgbClr val="FFFF00"/>
              </a:buClr>
              <a:buFont typeface="Arial" pitchFamily="34" charset="0"/>
              <a:buChar char="•"/>
            </a:pPr>
            <a:r>
              <a:rPr lang="en-US" sz="2600" b="1" dirty="0" smtClean="0">
                <a:solidFill>
                  <a:schemeClr val="bg1"/>
                </a:solidFill>
                <a:latin typeface="Calibri" pitchFamily="34" charset="0"/>
              </a:rPr>
              <a:t>Demonstrating Subject Competence </a:t>
            </a:r>
          </a:p>
          <a:p>
            <a:pPr>
              <a:lnSpc>
                <a:spcPts val="2500"/>
              </a:lnSpc>
              <a:buClr>
                <a:srgbClr val="FFFF00"/>
              </a:buClr>
              <a:buFont typeface="Arial" pitchFamily="34" charset="0"/>
              <a:buChar char="•"/>
            </a:pPr>
            <a:endParaRPr lang="en-US" sz="2600" b="1" dirty="0" smtClean="0">
              <a:solidFill>
                <a:schemeClr val="bg1"/>
              </a:solidFill>
              <a:latin typeface="Calibri" pitchFamily="34" charset="0"/>
            </a:endParaRPr>
          </a:p>
          <a:p>
            <a:pPr>
              <a:lnSpc>
                <a:spcPts val="2500"/>
              </a:lnSpc>
              <a:buClr>
                <a:srgbClr val="FFFF00"/>
              </a:buClr>
              <a:buFont typeface="Arial" pitchFamily="34" charset="0"/>
              <a:buChar char="•"/>
            </a:pPr>
            <a:endParaRPr lang="en-US" sz="2600" b="1" dirty="0" smtClean="0">
              <a:solidFill>
                <a:schemeClr val="bg1"/>
              </a:solidFill>
              <a:latin typeface="Calibri" pitchFamily="34" charset="0"/>
            </a:endParaRPr>
          </a:p>
          <a:p>
            <a:pPr>
              <a:lnSpc>
                <a:spcPts val="2500"/>
              </a:lnSpc>
              <a:buClr>
                <a:srgbClr val="FFFF00"/>
              </a:buClr>
              <a:buFont typeface="Arial" pitchFamily="34" charset="0"/>
              <a:buChar char="•"/>
            </a:pPr>
            <a:endParaRPr lang="en-US" sz="2600" b="1" dirty="0" smtClean="0">
              <a:solidFill>
                <a:schemeClr val="bg1"/>
              </a:solidFill>
              <a:latin typeface="Calibri" pitchFamily="34" charset="0"/>
            </a:endParaRPr>
          </a:p>
          <a:p>
            <a:pPr>
              <a:lnSpc>
                <a:spcPts val="2500"/>
              </a:lnSpc>
              <a:buClr>
                <a:srgbClr val="FFFF00"/>
              </a:buClr>
              <a:buFont typeface="Arial" pitchFamily="34" charset="0"/>
              <a:buChar char="•"/>
            </a:pPr>
            <a:endParaRPr lang="en-US" sz="2600" b="1" dirty="0" smtClean="0">
              <a:solidFill>
                <a:schemeClr val="bg1"/>
              </a:solidFill>
              <a:latin typeface="Calibri" pitchFamily="34" charset="0"/>
            </a:endParaRPr>
          </a:p>
          <a:p>
            <a:pPr>
              <a:lnSpc>
                <a:spcPts val="2500"/>
              </a:lnSpc>
              <a:buClr>
                <a:srgbClr val="FFFF00"/>
              </a:buClr>
              <a:buFont typeface="Arial" pitchFamily="34" charset="0"/>
              <a:buChar char="•"/>
            </a:pPr>
            <a:endParaRPr lang="en-US" sz="2600"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(Trust: Contextual Determinants)</a:t>
            </a:r>
            <a:endParaRPr lang="en-US" dirty="0"/>
          </a:p>
        </p:txBody>
      </p:sp>
      <p:sp>
        <p:nvSpPr>
          <p:cNvPr id="3" name="Content Placeholder 2"/>
          <p:cNvSpPr>
            <a:spLocks noGrp="1"/>
          </p:cNvSpPr>
          <p:nvPr>
            <p:ph idx="1"/>
          </p:nvPr>
        </p:nvSpPr>
        <p:spPr>
          <a:xfrm>
            <a:off x="455612" y="1134197"/>
            <a:ext cx="8688387" cy="5027612"/>
          </a:xfrm>
          <a:ln>
            <a:noFill/>
          </a:ln>
        </p:spPr>
        <p:txBody>
          <a:bodyPr/>
          <a:lstStyle/>
          <a:p>
            <a:pPr>
              <a:lnSpc>
                <a:spcPts val="2900"/>
              </a:lnSpc>
              <a:buClr>
                <a:srgbClr val="FFFF00"/>
              </a:buClr>
              <a:buFont typeface="Arial" pitchFamily="34" charset="0"/>
              <a:buChar char="•"/>
            </a:pPr>
            <a:r>
              <a:rPr lang="en-US" sz="2600" b="1" dirty="0" smtClean="0">
                <a:solidFill>
                  <a:schemeClr val="bg1"/>
                </a:solidFill>
                <a:latin typeface="Calibri" pitchFamily="34" charset="0"/>
              </a:rPr>
              <a:t>Shared Interests, Expectations, Concerns &amp; Hopes</a:t>
            </a:r>
          </a:p>
          <a:p>
            <a:pPr>
              <a:lnSpc>
                <a:spcPts val="2900"/>
              </a:lnSpc>
              <a:buClr>
                <a:srgbClr val="FFFF00"/>
              </a:buClr>
              <a:buFont typeface="Arial" pitchFamily="34" charset="0"/>
              <a:buChar char="•"/>
            </a:pPr>
            <a:r>
              <a:rPr lang="en-US" sz="2600" b="1" dirty="0" smtClean="0">
                <a:solidFill>
                  <a:schemeClr val="bg1"/>
                </a:solidFill>
                <a:latin typeface="Calibri" pitchFamily="34" charset="0"/>
              </a:rPr>
              <a:t>Convergent Perceptions of Value &amp; Urgency          (Decisions, Situations, Issues, Problems etc.) </a:t>
            </a:r>
          </a:p>
          <a:p>
            <a:pPr>
              <a:lnSpc>
                <a:spcPts val="2900"/>
              </a:lnSpc>
              <a:buClr>
                <a:srgbClr val="FFFF00"/>
              </a:buClr>
              <a:buFont typeface="Arial" pitchFamily="34" charset="0"/>
              <a:buChar char="•"/>
            </a:pPr>
            <a:r>
              <a:rPr lang="en-US" sz="2600" b="1" dirty="0" smtClean="0">
                <a:solidFill>
                  <a:schemeClr val="bg1"/>
                </a:solidFill>
                <a:latin typeface="Calibri" pitchFamily="34" charset="0"/>
              </a:rPr>
              <a:t>Shared Culture, Value System &amp; Language, Religion, Ethnicity, Kinship Ties, Loyalties </a:t>
            </a:r>
          </a:p>
          <a:p>
            <a:pPr>
              <a:lnSpc>
                <a:spcPts val="2900"/>
              </a:lnSpc>
              <a:buClr>
                <a:srgbClr val="FFFF00"/>
              </a:buClr>
              <a:buFont typeface="Arial" pitchFamily="34" charset="0"/>
              <a:buChar char="•"/>
            </a:pPr>
            <a:r>
              <a:rPr lang="en-US" sz="2600" b="1" dirty="0" smtClean="0">
                <a:solidFill>
                  <a:schemeClr val="bg1"/>
                </a:solidFill>
                <a:latin typeface="Calibri" pitchFamily="34" charset="0"/>
              </a:rPr>
              <a:t>Social Standing &amp; Institutional Affiliations</a:t>
            </a:r>
          </a:p>
          <a:p>
            <a:pPr>
              <a:lnSpc>
                <a:spcPts val="2900"/>
              </a:lnSpc>
              <a:buClr>
                <a:srgbClr val="FFFF00"/>
              </a:buClr>
              <a:buFont typeface="Arial" pitchFamily="34" charset="0"/>
              <a:buChar char="•"/>
            </a:pPr>
            <a:r>
              <a:rPr lang="en-US" sz="2600" b="1" dirty="0" smtClean="0">
                <a:solidFill>
                  <a:schemeClr val="bg1"/>
                </a:solidFill>
                <a:latin typeface="Calibri" pitchFamily="34" charset="0"/>
              </a:rPr>
              <a:t>Common Friends &amp; Allies</a:t>
            </a:r>
          </a:p>
          <a:p>
            <a:pPr>
              <a:lnSpc>
                <a:spcPts val="2900"/>
              </a:lnSpc>
              <a:buClr>
                <a:srgbClr val="FFFF00"/>
              </a:buClr>
              <a:buFont typeface="Arial" pitchFamily="34" charset="0"/>
              <a:buChar char="•"/>
            </a:pPr>
            <a:r>
              <a:rPr lang="en-US" sz="2600" b="1" dirty="0" smtClean="0">
                <a:solidFill>
                  <a:schemeClr val="bg1"/>
                </a:solidFill>
                <a:latin typeface="Calibri" pitchFamily="34" charset="0"/>
              </a:rPr>
              <a:t>Influence Exerted by Other Stakeholders </a:t>
            </a:r>
          </a:p>
          <a:p>
            <a:pPr>
              <a:lnSpc>
                <a:spcPts val="2900"/>
              </a:lnSpc>
              <a:buClr>
                <a:srgbClr val="FFFF00"/>
              </a:buClr>
              <a:buFont typeface="Arial" pitchFamily="34" charset="0"/>
              <a:buChar char="•"/>
            </a:pPr>
            <a:r>
              <a:rPr lang="en-US" sz="2600" b="1" dirty="0" smtClean="0">
                <a:solidFill>
                  <a:schemeClr val="bg1"/>
                </a:solidFill>
                <a:latin typeface="Calibri" pitchFamily="34" charset="0"/>
              </a:rPr>
              <a:t>Attitude to Risk</a:t>
            </a:r>
          </a:p>
          <a:p>
            <a:pPr>
              <a:lnSpc>
                <a:spcPts val="2900"/>
              </a:lnSpc>
              <a:buClr>
                <a:srgbClr val="FFFF00"/>
              </a:buClr>
              <a:buFont typeface="Arial" pitchFamily="34" charset="0"/>
              <a:buChar char="•"/>
            </a:pPr>
            <a:r>
              <a:rPr lang="en-US" sz="2600" b="1" dirty="0" smtClean="0">
                <a:solidFill>
                  <a:schemeClr val="bg1"/>
                </a:solidFill>
                <a:latin typeface="Calibri" pitchFamily="34" charset="0"/>
              </a:rPr>
              <a:t>Possession of Requisite Authority &amp; Influence                (trust in intent vs. trust in ability to follow through) </a:t>
            </a:r>
          </a:p>
          <a:p>
            <a:pPr>
              <a:lnSpc>
                <a:spcPts val="2900"/>
              </a:lnSpc>
              <a:buClr>
                <a:srgbClr val="FFFF00"/>
              </a:buClr>
              <a:buFont typeface="Arial" pitchFamily="34" charset="0"/>
              <a:buChar char="•"/>
            </a:pPr>
            <a:r>
              <a:rPr lang="en-US" sz="2600" b="1" dirty="0" smtClean="0">
                <a:solidFill>
                  <a:schemeClr val="bg1"/>
                </a:solidFill>
                <a:latin typeface="Calibri" pitchFamily="34" charset="0"/>
              </a:rPr>
              <a:t>Policies, Rules, Processes (Fairness, Transparency)</a:t>
            </a:r>
          </a:p>
          <a:p>
            <a:pPr>
              <a:lnSpc>
                <a:spcPts val="2900"/>
              </a:lnSpc>
              <a:buClr>
                <a:srgbClr val="FFFF00"/>
              </a:buClr>
              <a:buFont typeface="Arial" pitchFamily="34" charset="0"/>
              <a:buChar char="•"/>
            </a:pPr>
            <a:endParaRPr lang="en-US" sz="2600" b="1" dirty="0" smtClean="0">
              <a:solidFill>
                <a:schemeClr val="bg1"/>
              </a:solidFill>
              <a:latin typeface="Calibri" pitchFamily="34" charset="0"/>
            </a:endParaRPr>
          </a:p>
          <a:p>
            <a:pPr>
              <a:lnSpc>
                <a:spcPts val="2900"/>
              </a:lnSpc>
              <a:buClr>
                <a:srgbClr val="FFFF00"/>
              </a:buClr>
              <a:buFont typeface="Arial" pitchFamily="34" charset="0"/>
              <a:buChar char="•"/>
            </a:pPr>
            <a:endParaRPr lang="en-US" sz="2600"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(The Importance of Handling Stakeholder Grievances)</a:t>
            </a:r>
            <a:endParaRPr lang="en-US" dirty="0"/>
          </a:p>
        </p:txBody>
      </p:sp>
      <p:sp>
        <p:nvSpPr>
          <p:cNvPr id="6" name="Text Box 3"/>
          <p:cNvSpPr txBox="1">
            <a:spLocks noChangeArrowheads="1"/>
          </p:cNvSpPr>
          <p:nvPr/>
        </p:nvSpPr>
        <p:spPr bwMode="auto">
          <a:xfrm>
            <a:off x="455613" y="1136079"/>
            <a:ext cx="8501351" cy="5172826"/>
          </a:xfrm>
          <a:prstGeom prst="rect">
            <a:avLst/>
          </a:prstGeom>
          <a:noFill/>
          <a:ln w="9525" algn="ctr">
            <a:noFill/>
            <a:miter lim="800000"/>
            <a:headEnd/>
            <a:tailEnd/>
          </a:ln>
          <a:effectLst/>
        </p:spPr>
        <p:txBody>
          <a:bodyPr wrap="square">
            <a:spAutoFit/>
          </a:bodyPr>
          <a:lstStyle/>
          <a:p>
            <a:pPr>
              <a:lnSpc>
                <a:spcPts val="3100"/>
              </a:lnSpc>
              <a:spcAft>
                <a:spcPts val="1200"/>
              </a:spcAft>
              <a:tabLst>
                <a:tab pos="4511675" algn="l"/>
              </a:tabLst>
            </a:pPr>
            <a:r>
              <a:rPr lang="de-DE" sz="3000" b="1" dirty="0" smtClean="0">
                <a:solidFill>
                  <a:schemeClr val="bg1"/>
                </a:solidFill>
                <a:latin typeface="Calibri" pitchFamily="34" charset="0"/>
              </a:rPr>
              <a:t>On most/all projects there will be stakeholders who at some time have grievances against the project or the behavior of other stakeholders towards them. </a:t>
            </a:r>
          </a:p>
          <a:p>
            <a:pPr>
              <a:lnSpc>
                <a:spcPts val="3100"/>
              </a:lnSpc>
              <a:spcAft>
                <a:spcPts val="1200"/>
              </a:spcAft>
              <a:tabLst>
                <a:tab pos="4511675" algn="l"/>
              </a:tabLst>
            </a:pPr>
            <a:r>
              <a:rPr lang="de-DE" sz="3000" b="1" dirty="0" smtClean="0">
                <a:solidFill>
                  <a:srgbClr val="FFFF99"/>
                </a:solidFill>
                <a:latin typeface="Calibri" pitchFamily="34" charset="0"/>
              </a:rPr>
              <a:t>Grievance is a resentment or feeling of having being wronged by the actions or behaviors of stakehol-ders.  It may also result from situations and circum-stances which stakeholders consider unjust or intolerable. </a:t>
            </a:r>
          </a:p>
          <a:p>
            <a:pPr>
              <a:lnSpc>
                <a:spcPts val="3100"/>
              </a:lnSpc>
              <a:spcAft>
                <a:spcPts val="1200"/>
              </a:spcAft>
              <a:tabLst>
                <a:tab pos="4511675" algn="l"/>
              </a:tabLst>
            </a:pPr>
            <a:r>
              <a:rPr lang="de-DE" sz="3000" b="1" dirty="0" smtClean="0">
                <a:solidFill>
                  <a:schemeClr val="bg1"/>
                </a:solidFill>
                <a:latin typeface="Calibri" pitchFamily="34" charset="0"/>
              </a:rPr>
              <a:t>Stakeholder grievances must be judiciously and sym-pathetically managed. Doing so is not only ethical and professional and reduces risk to the project stemming from stakeholder irritation. </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(Process Framework for Redressing Grievances)</a:t>
            </a:r>
            <a:endParaRPr lang="en-US" dirty="0"/>
          </a:p>
        </p:txBody>
      </p:sp>
      <p:sp>
        <p:nvSpPr>
          <p:cNvPr id="5" name="Rounded Rectangle 4"/>
          <p:cNvSpPr/>
          <p:nvPr/>
        </p:nvSpPr>
        <p:spPr>
          <a:xfrm>
            <a:off x="1018310" y="1144587"/>
            <a:ext cx="2180504" cy="1359621"/>
          </a:xfrm>
          <a:prstGeom prst="roundRect">
            <a:avLst/>
          </a:prstGeom>
          <a:solidFill>
            <a:schemeClr val="tx2">
              <a:lumMod val="95000"/>
              <a:lumOff val="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99"/>
                </a:solidFill>
                <a:latin typeface="Calibri" pitchFamily="34" charset="0"/>
              </a:rPr>
              <a:t>Step 1:</a:t>
            </a:r>
            <a:r>
              <a:rPr lang="en-US" sz="2400" b="1" dirty="0" smtClean="0">
                <a:latin typeface="Calibri" pitchFamily="34" charset="0"/>
              </a:rPr>
              <a:t> </a:t>
            </a:r>
          </a:p>
          <a:p>
            <a:pPr algn="ctr"/>
            <a:r>
              <a:rPr lang="en-US" sz="3200" b="1" dirty="0" smtClean="0">
                <a:latin typeface="Calibri" pitchFamily="34" charset="0"/>
              </a:rPr>
              <a:t>INFORM</a:t>
            </a:r>
            <a:endParaRPr lang="en-US" sz="2400" b="1" dirty="0">
              <a:latin typeface="Calibri" pitchFamily="34" charset="0"/>
            </a:endParaRPr>
          </a:p>
        </p:txBody>
      </p:sp>
      <p:sp>
        <p:nvSpPr>
          <p:cNvPr id="6" name="Rounded Rectangle 5"/>
          <p:cNvSpPr/>
          <p:nvPr/>
        </p:nvSpPr>
        <p:spPr>
          <a:xfrm>
            <a:off x="1018310" y="2978583"/>
            <a:ext cx="2180504" cy="1359621"/>
          </a:xfrm>
          <a:prstGeom prst="roundRect">
            <a:avLst/>
          </a:prstGeom>
          <a:solidFill>
            <a:schemeClr val="tx2">
              <a:lumMod val="95000"/>
              <a:lumOff val="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99"/>
                </a:solidFill>
                <a:latin typeface="Calibri" pitchFamily="34" charset="0"/>
              </a:rPr>
              <a:t>Step 2:</a:t>
            </a:r>
            <a:r>
              <a:rPr lang="en-US" sz="2400" b="1" dirty="0" smtClean="0">
                <a:latin typeface="Calibri" pitchFamily="34" charset="0"/>
              </a:rPr>
              <a:t> </a:t>
            </a:r>
          </a:p>
          <a:p>
            <a:pPr algn="ctr"/>
            <a:r>
              <a:rPr lang="en-US" sz="2800" b="1" dirty="0" smtClean="0">
                <a:latin typeface="Calibri" pitchFamily="34" charset="0"/>
              </a:rPr>
              <a:t>ASSESS</a:t>
            </a:r>
            <a:endParaRPr lang="en-US" sz="2400" b="1" dirty="0" smtClean="0">
              <a:latin typeface="Calibri" pitchFamily="34" charset="0"/>
            </a:endParaRPr>
          </a:p>
        </p:txBody>
      </p:sp>
      <p:sp>
        <p:nvSpPr>
          <p:cNvPr id="7" name="Rounded Rectangle 6"/>
          <p:cNvSpPr/>
          <p:nvPr/>
        </p:nvSpPr>
        <p:spPr>
          <a:xfrm>
            <a:off x="1018310" y="4812579"/>
            <a:ext cx="2180504" cy="1359621"/>
          </a:xfrm>
          <a:prstGeom prst="roundRect">
            <a:avLst/>
          </a:prstGeom>
          <a:solidFill>
            <a:schemeClr val="tx2">
              <a:lumMod val="95000"/>
              <a:lumOff val="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99"/>
                </a:solidFill>
                <a:latin typeface="Calibri" pitchFamily="34" charset="0"/>
              </a:rPr>
              <a:t>Step 3:</a:t>
            </a:r>
            <a:r>
              <a:rPr lang="en-US" sz="2400" b="1" dirty="0" smtClean="0">
                <a:latin typeface="Calibri" pitchFamily="34" charset="0"/>
              </a:rPr>
              <a:t> </a:t>
            </a:r>
          </a:p>
          <a:p>
            <a:pPr algn="ctr"/>
            <a:r>
              <a:rPr lang="en-US" sz="2800" b="1" dirty="0" smtClean="0">
                <a:latin typeface="Calibri" pitchFamily="34" charset="0"/>
              </a:rPr>
              <a:t>ACT</a:t>
            </a:r>
            <a:endParaRPr lang="en-US" sz="2400" b="1" dirty="0" smtClean="0">
              <a:latin typeface="Calibri" pitchFamily="34" charset="0"/>
            </a:endParaRPr>
          </a:p>
        </p:txBody>
      </p:sp>
      <p:sp>
        <p:nvSpPr>
          <p:cNvPr id="8" name="Rounded Rectangle 7"/>
          <p:cNvSpPr/>
          <p:nvPr/>
        </p:nvSpPr>
        <p:spPr>
          <a:xfrm>
            <a:off x="3449779" y="1144587"/>
            <a:ext cx="4409786" cy="1359621"/>
          </a:xfrm>
          <a:prstGeom prst="roundRect">
            <a:avLst/>
          </a:prstGeom>
          <a:solidFill>
            <a:srgbClr val="550B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en-US" sz="1400" b="1" dirty="0" smtClean="0">
                <a:latin typeface="Calibri" pitchFamily="34" charset="0"/>
              </a:rPr>
              <a:t>Ascertainment and Documentation of the Object of the Grievance(s), Cause, Circumstances, Complexity, Intensity and Duration through Careful Listening to both the Aggrieved &amp; the Aggrieving Entity or Entities</a:t>
            </a:r>
            <a:endParaRPr lang="en-US" sz="1400" b="1" dirty="0">
              <a:latin typeface="Calibri" pitchFamily="34" charset="0"/>
            </a:endParaRPr>
          </a:p>
        </p:txBody>
      </p:sp>
      <p:sp>
        <p:nvSpPr>
          <p:cNvPr id="9" name="Rounded Rectangle 8"/>
          <p:cNvSpPr/>
          <p:nvPr/>
        </p:nvSpPr>
        <p:spPr>
          <a:xfrm>
            <a:off x="3449779" y="2978583"/>
            <a:ext cx="4409786" cy="1359621"/>
          </a:xfrm>
          <a:prstGeom prst="roundRect">
            <a:avLst/>
          </a:prstGeom>
          <a:solidFill>
            <a:srgbClr val="550B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en-US" sz="1400" b="1" dirty="0" smtClean="0">
                <a:latin typeface="Calibri" pitchFamily="34" charset="0"/>
              </a:rPr>
              <a:t>Is Grievance Legitimate or Perceived?, Resolvability, Impact on Project (Actual, Projected), Resolution Priority and Hurdles, Additional Information, Cost-Benefit Evaluation of Acceptable Alternatives, Time Taken, Progress Updates, Recommendation for Action</a:t>
            </a:r>
          </a:p>
        </p:txBody>
      </p:sp>
      <p:sp>
        <p:nvSpPr>
          <p:cNvPr id="10" name="Rounded Rectangle 9"/>
          <p:cNvSpPr/>
          <p:nvPr/>
        </p:nvSpPr>
        <p:spPr>
          <a:xfrm>
            <a:off x="3449779" y="4812579"/>
            <a:ext cx="4409786" cy="1359621"/>
          </a:xfrm>
          <a:prstGeom prst="roundRect">
            <a:avLst/>
          </a:prstGeom>
          <a:solidFill>
            <a:srgbClr val="550B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latin typeface="Calibri" pitchFamily="34" charset="0"/>
              </a:rPr>
              <a:t>Implementation of Action and Monitoring of its </a:t>
            </a:r>
            <a:r>
              <a:rPr lang="en-US" sz="1400" b="1" dirty="0" err="1" smtClean="0">
                <a:latin typeface="Calibri" pitchFamily="34" charset="0"/>
              </a:rPr>
              <a:t>Effec-tiveness</a:t>
            </a:r>
            <a:r>
              <a:rPr lang="en-US" sz="1400" b="1" dirty="0" smtClean="0">
                <a:latin typeface="Calibri" pitchFamily="34" charset="0"/>
              </a:rPr>
              <a:t> and Impact on Project, Periodic Follow-Up Interaction with all Involved Entities, Lessons Learned, Measures Adopted to Prevent Repetition in Future</a:t>
            </a:r>
          </a:p>
        </p:txBody>
      </p:sp>
      <p:sp>
        <p:nvSpPr>
          <p:cNvPr id="11" name="Right Arrow 10"/>
          <p:cNvSpPr/>
          <p:nvPr/>
        </p:nvSpPr>
        <p:spPr>
          <a:xfrm>
            <a:off x="3112240" y="1569820"/>
            <a:ext cx="448396" cy="509155"/>
          </a:xfrm>
          <a:prstGeom prst="rightArrow">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3122631" y="3403816"/>
            <a:ext cx="448396" cy="509155"/>
          </a:xfrm>
          <a:prstGeom prst="rightArrow">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3126077" y="5237812"/>
            <a:ext cx="448396" cy="509155"/>
          </a:xfrm>
          <a:prstGeom prst="rightArrow">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p:cNvSpPr/>
          <p:nvPr/>
        </p:nvSpPr>
        <p:spPr>
          <a:xfrm>
            <a:off x="1921526" y="2389910"/>
            <a:ext cx="374073" cy="696190"/>
          </a:xfrm>
          <a:prstGeom prst="downArrow">
            <a:avLst/>
          </a:prstGeom>
          <a:solidFill>
            <a:srgbClr val="FF8D3F"/>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1921526" y="4239492"/>
            <a:ext cx="374073" cy="696190"/>
          </a:xfrm>
          <a:prstGeom prst="downArrow">
            <a:avLst/>
          </a:prstGeom>
          <a:solidFill>
            <a:srgbClr val="FF8D3F"/>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Computer.gif"/>
          <p:cNvPicPr>
            <a:picLocks noChangeAspect="1"/>
          </p:cNvPicPr>
          <p:nvPr/>
        </p:nvPicPr>
        <p:blipFill>
          <a:blip r:embed="rId3" cstate="print"/>
          <a:stretch>
            <a:fillRect/>
          </a:stretch>
        </p:blipFill>
        <p:spPr>
          <a:xfrm flipH="1">
            <a:off x="8108948" y="3237347"/>
            <a:ext cx="920750" cy="920750"/>
          </a:xfrm>
          <a:prstGeom prst="rect">
            <a:avLst/>
          </a:prstGeom>
        </p:spPr>
      </p:pic>
      <p:sp>
        <p:nvSpPr>
          <p:cNvPr id="18" name="Bent-Up Arrow 17"/>
          <p:cNvSpPr/>
          <p:nvPr/>
        </p:nvSpPr>
        <p:spPr>
          <a:xfrm>
            <a:off x="7769227" y="4177145"/>
            <a:ext cx="990311" cy="1454728"/>
          </a:xfrm>
          <a:prstGeom prst="bentUpArrow">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Bent-Up Arrow 18"/>
          <p:cNvSpPr/>
          <p:nvPr/>
        </p:nvSpPr>
        <p:spPr>
          <a:xfrm rot="10800000" flipH="1">
            <a:off x="7741227" y="1745673"/>
            <a:ext cx="990311" cy="1454728"/>
          </a:xfrm>
          <a:prstGeom prst="bentUpArrow">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Arrow 19"/>
          <p:cNvSpPr/>
          <p:nvPr/>
        </p:nvSpPr>
        <p:spPr>
          <a:xfrm>
            <a:off x="7755660" y="3480954"/>
            <a:ext cx="349250" cy="374073"/>
          </a:xfrm>
          <a:prstGeom prst="rightArrow">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rot="16200000">
            <a:off x="-2052141" y="3335228"/>
            <a:ext cx="5027612" cy="646331"/>
          </a:xfrm>
          <a:prstGeom prst="rect">
            <a:avLst/>
          </a:prstGeom>
          <a:noFill/>
          <a:ln>
            <a:solidFill>
              <a:srgbClr val="FFFF00"/>
            </a:solidFill>
          </a:ln>
        </p:spPr>
        <p:txBody>
          <a:bodyPr wrap="square" rtlCol="0">
            <a:spAutoFit/>
          </a:bodyPr>
          <a:lstStyle/>
          <a:p>
            <a:pPr algn="ctr"/>
            <a:r>
              <a:rPr lang="en-US" b="1" dirty="0" smtClean="0">
                <a:solidFill>
                  <a:schemeClr val="bg1"/>
                </a:solidFill>
                <a:latin typeface="Calibri" pitchFamily="34" charset="0"/>
              </a:rPr>
              <a:t>Grievance Policy, Institutional Framework, Train-</a:t>
            </a:r>
            <a:r>
              <a:rPr lang="en-US" b="1" dirty="0" err="1" smtClean="0">
                <a:solidFill>
                  <a:schemeClr val="bg1"/>
                </a:solidFill>
                <a:latin typeface="Calibri" pitchFamily="34" charset="0"/>
              </a:rPr>
              <a:t>ing</a:t>
            </a:r>
            <a:r>
              <a:rPr lang="en-US" b="1" dirty="0" smtClean="0">
                <a:solidFill>
                  <a:schemeClr val="bg1"/>
                </a:solidFill>
                <a:latin typeface="Calibri" pitchFamily="34" charset="0"/>
              </a:rPr>
              <a:t>, Transparency &amp; Fairness, Proportionality etc. </a:t>
            </a:r>
            <a:endParaRPr lang="en-US"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Managing and Engaging Project Stakeholders</a:t>
            </a:r>
            <a:r>
              <a:rPr lang="en-US" dirty="0" smtClean="0"/>
              <a:t/>
            </a:r>
            <a:br>
              <a:rPr lang="en-US" dirty="0" smtClean="0"/>
            </a:br>
            <a:r>
              <a:rPr lang="en-US" sz="2000" dirty="0" smtClean="0"/>
              <a:t>(The WBCSD Ten Keys to Successful Engagement)</a:t>
            </a:r>
            <a:endParaRPr lang="en-US" dirty="0"/>
          </a:p>
        </p:txBody>
      </p:sp>
      <p:pic>
        <p:nvPicPr>
          <p:cNvPr id="917506" name="Picture 2"/>
          <p:cNvPicPr>
            <a:picLocks noChangeAspect="1" noChangeArrowheads="1"/>
          </p:cNvPicPr>
          <p:nvPr/>
        </p:nvPicPr>
        <p:blipFill>
          <a:blip r:embed="rId2" cstate="print"/>
          <a:srcRect l="17980" t="28931" r="14385" b="13299"/>
          <a:stretch>
            <a:fillRect/>
          </a:stretch>
        </p:blipFill>
        <p:spPr bwMode="auto">
          <a:xfrm>
            <a:off x="324635" y="1160727"/>
            <a:ext cx="8497905" cy="4536545"/>
          </a:xfrm>
          <a:prstGeom prst="rect">
            <a:avLst/>
          </a:prstGeom>
          <a:noFill/>
          <a:ln w="9525">
            <a:noFill/>
            <a:miter lim="800000"/>
            <a:headEnd/>
            <a:tailEnd/>
          </a:ln>
        </p:spPr>
      </p:pic>
      <p:sp>
        <p:nvSpPr>
          <p:cNvPr id="4" name="TextBox 3"/>
          <p:cNvSpPr txBox="1"/>
          <p:nvPr/>
        </p:nvSpPr>
        <p:spPr>
          <a:xfrm>
            <a:off x="228597" y="5664194"/>
            <a:ext cx="8619069" cy="646331"/>
          </a:xfrm>
          <a:prstGeom prst="rect">
            <a:avLst/>
          </a:prstGeom>
          <a:noFill/>
        </p:spPr>
        <p:txBody>
          <a:bodyPr wrap="square" rtlCol="0">
            <a:spAutoFit/>
          </a:bodyPr>
          <a:lstStyle/>
          <a:p>
            <a:r>
              <a:rPr lang="en-US" b="1" dirty="0" smtClean="0">
                <a:solidFill>
                  <a:schemeClr val="bg1"/>
                </a:solidFill>
                <a:latin typeface="Calibri" pitchFamily="34" charset="0"/>
              </a:rPr>
              <a:t>Stakeholder Dialogue: The WBSCD’s Approach to Engagement. Published by the WBCSD in November 2001.  </a:t>
            </a:r>
            <a:endParaRPr lang="en-US" b="1" dirty="0">
              <a:solidFill>
                <a:schemeClr val="bg1"/>
              </a:solidFill>
              <a:latin typeface="Calibri" pitchFamily="34" charset="0"/>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DOCUMENTARY VIDEO</a:t>
            </a:r>
            <a:endParaRPr lang="en-US" dirty="0"/>
          </a:p>
        </p:txBody>
      </p:sp>
      <p:pic>
        <p:nvPicPr>
          <p:cNvPr id="916482" name="Picture 2"/>
          <p:cNvPicPr>
            <a:picLocks noChangeAspect="1" noChangeArrowheads="1"/>
          </p:cNvPicPr>
          <p:nvPr/>
        </p:nvPicPr>
        <p:blipFill>
          <a:blip r:embed="rId2" cstate="print"/>
          <a:srcRect/>
          <a:stretch>
            <a:fillRect/>
          </a:stretch>
        </p:blipFill>
        <p:spPr bwMode="auto">
          <a:xfrm>
            <a:off x="1587762" y="1246188"/>
            <a:ext cx="5971652" cy="3732283"/>
          </a:xfrm>
          <a:prstGeom prst="rect">
            <a:avLst/>
          </a:prstGeom>
          <a:noFill/>
          <a:ln w="9525">
            <a:noFill/>
            <a:miter lim="800000"/>
            <a:headEnd/>
            <a:tailEnd/>
          </a:ln>
        </p:spPr>
      </p:pic>
      <p:sp>
        <p:nvSpPr>
          <p:cNvPr id="4" name="TextBox 3"/>
          <p:cNvSpPr txBox="1"/>
          <p:nvPr/>
        </p:nvSpPr>
        <p:spPr>
          <a:xfrm>
            <a:off x="455613" y="5054590"/>
            <a:ext cx="8234362" cy="1200329"/>
          </a:xfrm>
          <a:prstGeom prst="rect">
            <a:avLst/>
          </a:prstGeom>
          <a:noFill/>
        </p:spPr>
        <p:txBody>
          <a:bodyPr wrap="square" rtlCol="0">
            <a:spAutoFit/>
          </a:bodyPr>
          <a:lstStyle/>
          <a:p>
            <a:r>
              <a:rPr lang="en-US" sz="2400" b="1" dirty="0" smtClean="0">
                <a:solidFill>
                  <a:schemeClr val="bg1"/>
                </a:solidFill>
                <a:latin typeface="Calibri" pitchFamily="34" charset="0"/>
              </a:rPr>
              <a:t>Watch this 20 minute documentary video showing the develop-</a:t>
            </a:r>
            <a:r>
              <a:rPr lang="en-US" sz="2400" b="1" dirty="0" err="1" smtClean="0">
                <a:solidFill>
                  <a:schemeClr val="bg1"/>
                </a:solidFill>
                <a:latin typeface="Calibri" pitchFamily="34" charset="0"/>
              </a:rPr>
              <a:t>ment</a:t>
            </a:r>
            <a:r>
              <a:rPr lang="en-US" sz="2400" b="1" dirty="0" smtClean="0">
                <a:solidFill>
                  <a:schemeClr val="bg1"/>
                </a:solidFill>
                <a:latin typeface="Calibri" pitchFamily="34" charset="0"/>
              </a:rPr>
              <a:t> work of the Austrian Mining Company OMV for the </a:t>
            </a:r>
            <a:r>
              <a:rPr lang="en-US" sz="2400" b="1" dirty="0" err="1" smtClean="0">
                <a:solidFill>
                  <a:schemeClr val="bg1"/>
                </a:solidFill>
                <a:latin typeface="Calibri" pitchFamily="34" charset="0"/>
              </a:rPr>
              <a:t>bene</a:t>
            </a:r>
            <a:r>
              <a:rPr lang="en-US" sz="2400" b="1" dirty="0" smtClean="0">
                <a:solidFill>
                  <a:schemeClr val="bg1"/>
                </a:solidFill>
                <a:latin typeface="Calibri" pitchFamily="34" charset="0"/>
              </a:rPr>
              <a:t>-fit of the communities in its areas of operation in Pakistan.</a:t>
            </a:r>
            <a:endParaRPr lang="en-US" sz="2400"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12498</TotalTime>
  <Words>1581</Words>
  <Application>Microsoft Office PowerPoint</Application>
  <PresentationFormat>On-screen Show (4:3)</PresentationFormat>
  <Paragraphs>131</Paragraphs>
  <Slides>10</Slides>
  <Notes>7</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MyTemplate</vt:lpstr>
      <vt:lpstr>Slide 1</vt:lpstr>
      <vt:lpstr>Managing and Engaging Project Stakeholders (The Importance of Trust)</vt:lpstr>
      <vt:lpstr>Managing and Engaging Project Stakeholders (Trust Determinants in Stakeholder Relationships)</vt:lpstr>
      <vt:lpstr>Managing and Engaging Project Stakeholders (Trust: Intrinsic Determinants)</vt:lpstr>
      <vt:lpstr>Managing and Engaging Project Stakeholders (Trust: Interactional/Experiential Determinants)</vt:lpstr>
      <vt:lpstr>Managing and Engaging Project Stakeholders (Trust: Contextual Determinants)</vt:lpstr>
      <vt:lpstr>Managing and Engaging Project Stakeholders (The Importance of Handling Stakeholder Grievances)</vt:lpstr>
      <vt:lpstr>Managing and Engaging Project Stakeholders (Process Framework for Redressing Grievances)</vt:lpstr>
      <vt:lpstr>Managing and Engaging Project Stakeholders (The WBCSD Ten Keys to Successful Engagement)</vt:lpstr>
      <vt:lpstr>DOCUMENTARY VIDEO</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4527</cp:revision>
  <dcterms:created xsi:type="dcterms:W3CDTF">2005-03-14T10:32:02Z</dcterms:created>
  <dcterms:modified xsi:type="dcterms:W3CDTF">2013-02-05T05:18:35Z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