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gif" ContentType="image/gif"/>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Lst>
  <p:notesMasterIdLst>
    <p:notesMasterId r:id="rId18"/>
  </p:notesMasterIdLst>
  <p:handoutMasterIdLst>
    <p:handoutMasterId r:id="rId19"/>
  </p:handoutMasterIdLst>
  <p:sldIdLst>
    <p:sldId id="1435" r:id="rId2"/>
    <p:sldId id="632" r:id="rId3"/>
    <p:sldId id="1436" r:id="rId4"/>
    <p:sldId id="635" r:id="rId5"/>
    <p:sldId id="634" r:id="rId6"/>
    <p:sldId id="640" r:id="rId7"/>
    <p:sldId id="636" r:id="rId8"/>
    <p:sldId id="637" r:id="rId9"/>
    <p:sldId id="638" r:id="rId10"/>
    <p:sldId id="1439" r:id="rId11"/>
    <p:sldId id="633" r:id="rId12"/>
    <p:sldId id="639" r:id="rId13"/>
    <p:sldId id="641" r:id="rId14"/>
    <p:sldId id="642" r:id="rId15"/>
    <p:sldId id="643" r:id="rId16"/>
    <p:sldId id="644" r:id="rId17"/>
  </p:sldIdLst>
  <p:sldSz cx="9144000" cy="6858000" type="screen4x3"/>
  <p:notesSz cx="6854825" cy="9871075"/>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7C80"/>
    <a:srgbClr val="663300"/>
    <a:srgbClr val="FFFF99"/>
    <a:srgbClr val="B6DF89"/>
    <a:srgbClr val="FF8D3F"/>
    <a:srgbClr val="FF8181"/>
    <a:srgbClr val="CAE8AA"/>
    <a:srgbClr val="550B27"/>
    <a:srgbClr val="214C4F"/>
    <a:srgbClr val="FFD581"/>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0" autoAdjust="0"/>
    <p:restoredTop sz="89806" autoAdjust="0"/>
  </p:normalViewPr>
  <p:slideViewPr>
    <p:cSldViewPr snapToGrid="0" showGuides="1">
      <p:cViewPr varScale="1">
        <p:scale>
          <a:sx n="102" d="100"/>
          <a:sy n="102" d="100"/>
        </p:scale>
        <p:origin x="-1272" y="-84"/>
      </p:cViewPr>
      <p:guideLst>
        <p:guide orient="horz" pos="3888"/>
        <p:guide orient="horz" pos="721"/>
        <p:guide orient="horz" pos="2160"/>
        <p:guide pos="287"/>
        <p:guide pos="2881"/>
        <p:guide pos="5180"/>
        <p:guide pos="5474"/>
        <p:guide pos="2015"/>
        <p:guide pos="1378"/>
      </p:guideLst>
    </p:cSldViewPr>
  </p:slideViewPr>
  <p:outlineViewPr>
    <p:cViewPr>
      <p:scale>
        <a:sx n="33" d="100"/>
        <a:sy n="33" d="100"/>
      </p:scale>
      <p:origin x="66" y="78570"/>
    </p:cViewPr>
  </p:outlineViewPr>
  <p:notesTextViewPr>
    <p:cViewPr>
      <p:scale>
        <a:sx n="100" d="100"/>
        <a:sy n="100" d="100"/>
      </p:scale>
      <p:origin x="0" y="0"/>
    </p:cViewPr>
  </p:notesTextViewPr>
  <p:sorterViewPr>
    <p:cViewPr>
      <p:scale>
        <a:sx n="98" d="100"/>
        <a:sy n="98" d="100"/>
      </p:scale>
      <p:origin x="0" y="127416"/>
    </p:cViewPr>
  </p:sorterViewPr>
  <p:gridSpacing cx="936345600" cy="9363456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22" name="Rectangle 2"/>
          <p:cNvSpPr>
            <a:spLocks noGrp="1" noChangeArrowheads="1"/>
          </p:cNvSpPr>
          <p:nvPr>
            <p:ph type="hdr" sz="quarter"/>
          </p:nvPr>
        </p:nvSpPr>
        <p:spPr bwMode="auto">
          <a:xfrm>
            <a:off x="0"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337923" name="Rectangle 3"/>
          <p:cNvSpPr>
            <a:spLocks noGrp="1" noChangeArrowheads="1"/>
          </p:cNvSpPr>
          <p:nvPr>
            <p:ph type="dt" sz="quarter" idx="1"/>
          </p:nvPr>
        </p:nvSpPr>
        <p:spPr bwMode="auto">
          <a:xfrm>
            <a:off x="3883025"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337924" name="Rectangle 4"/>
          <p:cNvSpPr>
            <a:spLocks noGrp="1" noChangeArrowheads="1"/>
          </p:cNvSpPr>
          <p:nvPr>
            <p:ph type="ftr" sz="quarter" idx="2"/>
          </p:nvPr>
        </p:nvSpPr>
        <p:spPr bwMode="auto">
          <a:xfrm>
            <a:off x="0"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337925" name="Rectangle 5"/>
          <p:cNvSpPr>
            <a:spLocks noGrp="1" noChangeArrowheads="1"/>
          </p:cNvSpPr>
          <p:nvPr>
            <p:ph type="sldNum" sz="quarter" idx="3"/>
          </p:nvPr>
        </p:nvSpPr>
        <p:spPr bwMode="auto">
          <a:xfrm>
            <a:off x="3883025"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F42BB605-9BE6-4159-9B1E-DA2DC4E355A7}" type="slidenum">
              <a:rPr lang="de-DE"/>
              <a:pPr/>
              <a:t>‹#›</a:t>
            </a:fld>
            <a:endParaRPr lang="de-DE"/>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0"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73731" name="Rectangle 3"/>
          <p:cNvSpPr>
            <a:spLocks noGrp="1" noChangeArrowheads="1"/>
          </p:cNvSpPr>
          <p:nvPr>
            <p:ph type="dt" idx="1"/>
          </p:nvPr>
        </p:nvSpPr>
        <p:spPr bwMode="auto">
          <a:xfrm>
            <a:off x="3883025"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73732" name="Rectangle 4"/>
          <p:cNvSpPr>
            <a:spLocks noGrp="1" noRot="1" noChangeAspect="1" noChangeArrowheads="1" noTextEdit="1"/>
          </p:cNvSpPr>
          <p:nvPr>
            <p:ph type="sldImg" idx="2"/>
          </p:nvPr>
        </p:nvSpPr>
        <p:spPr bwMode="auto">
          <a:xfrm>
            <a:off x="958850" y="739775"/>
            <a:ext cx="4937125" cy="3702050"/>
          </a:xfrm>
          <a:prstGeom prst="rect">
            <a:avLst/>
          </a:prstGeom>
          <a:noFill/>
          <a:ln w="9525">
            <a:solidFill>
              <a:srgbClr val="000000"/>
            </a:solidFill>
            <a:miter lim="800000"/>
            <a:headEnd/>
            <a:tailEnd/>
          </a:ln>
          <a:effectLst/>
        </p:spPr>
      </p:sp>
      <p:sp>
        <p:nvSpPr>
          <p:cNvPr id="73733" name="Rectangle 5"/>
          <p:cNvSpPr>
            <a:spLocks noGrp="1" noChangeArrowheads="1"/>
          </p:cNvSpPr>
          <p:nvPr>
            <p:ph type="body" sz="quarter" idx="3"/>
          </p:nvPr>
        </p:nvSpPr>
        <p:spPr bwMode="auto">
          <a:xfrm>
            <a:off x="685800" y="4689475"/>
            <a:ext cx="5483225" cy="44418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p>
        </p:txBody>
      </p:sp>
      <p:sp>
        <p:nvSpPr>
          <p:cNvPr id="73734" name="Rectangle 6"/>
          <p:cNvSpPr>
            <a:spLocks noGrp="1" noChangeArrowheads="1"/>
          </p:cNvSpPr>
          <p:nvPr>
            <p:ph type="ftr" sz="quarter" idx="4"/>
          </p:nvPr>
        </p:nvSpPr>
        <p:spPr bwMode="auto">
          <a:xfrm>
            <a:off x="0"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73735" name="Rectangle 7"/>
          <p:cNvSpPr>
            <a:spLocks noGrp="1" noChangeArrowheads="1"/>
          </p:cNvSpPr>
          <p:nvPr>
            <p:ph type="sldNum" sz="quarter" idx="5"/>
          </p:nvPr>
        </p:nvSpPr>
        <p:spPr bwMode="auto">
          <a:xfrm>
            <a:off x="3883025"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A5A96E06-45EF-4F6E-9DE9-6CDB8788C602}" type="slidenum">
              <a:rPr lang="de-DE"/>
              <a:pPr/>
              <a:t>‹#›</a:t>
            </a:fld>
            <a:endParaRPr lang="de-D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1</a:t>
            </a:fld>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noFill/>
          <a:ln/>
        </p:spPr>
        <p:txBody>
          <a:bodyPr/>
          <a:lstStyle/>
          <a:p>
            <a:pPr algn="ctr" eaLnBrk="1" hangingPunct="1"/>
            <a:r>
              <a:rPr lang="de-DE" b="1" dirty="0" smtClean="0"/>
              <a:t>Slide: </a:t>
            </a:r>
            <a:r>
              <a:rPr lang="de-DE" b="1" i="1" dirty="0" smtClean="0"/>
              <a:t>Managing Project Stakeholders Professionally: The Project Stakeholder Management Process Framework</a:t>
            </a:r>
          </a:p>
          <a:p>
            <a:pPr eaLnBrk="1" hangingPunct="1"/>
            <a:endParaRPr lang="de-DE" dirty="0" smtClean="0"/>
          </a:p>
          <a:p>
            <a:pPr marL="228600" indent="-228600" eaLnBrk="1" hangingPunct="1">
              <a:buAutoNum type="arabicParenBoth"/>
            </a:pPr>
            <a:r>
              <a:rPr lang="de-DE" baseline="0" dirty="0" smtClean="0"/>
              <a:t>Understand the Project Context: The most basic and frequently ignored step in the project stakeholder management process. All projects are unique and hence their context must likewise be viewed as unique. Context is a framework term which encompasses, inter alia, economic, financial, social, political, ecological, ideological, and institutional facets.  </a:t>
            </a:r>
          </a:p>
          <a:p>
            <a:pPr marL="228600" indent="-228600" eaLnBrk="1" hangingPunct="1">
              <a:buAutoNum type="arabicParenBoth"/>
            </a:pPr>
            <a:endParaRPr lang="de-DE" baseline="0" dirty="0" smtClean="0"/>
          </a:p>
          <a:p>
            <a:pPr marL="228600" indent="-228600" eaLnBrk="1" hangingPunct="1">
              <a:buAutoNum type="arabicParenBoth"/>
            </a:pPr>
            <a:r>
              <a:rPr lang="de-DE" baseline="0" dirty="0" smtClean="0"/>
              <a:t>Identify All Project Stakeholders: Determing with the appropriate tools who the stakeholders are. Often this is a straightforward excercise, sometimes it can be quite difficult to achieve. The number of stakeholders can range from a few in number on simple projects to many millions with great diversity of interests and power on very complex projects.  Overlooking stakeholders can pose problems later on, especially if they are powerful, unpredictable and possibly disinclined towards the project. </a:t>
            </a:r>
          </a:p>
          <a:p>
            <a:pPr marL="228600" indent="-228600" eaLnBrk="1" hangingPunct="1">
              <a:buAutoNum type="arabicParenBoth"/>
            </a:pPr>
            <a:endParaRPr lang="de-DE" baseline="0" dirty="0" smtClean="0"/>
          </a:p>
          <a:p>
            <a:pPr>
              <a:lnSpc>
                <a:spcPts val="1100"/>
              </a:lnSpc>
              <a:spcBef>
                <a:spcPts val="600"/>
              </a:spcBef>
              <a:spcAft>
                <a:spcPts val="0"/>
              </a:spcAft>
            </a:pPr>
            <a:r>
              <a:rPr lang="en-US" sz="1200" b="1" dirty="0" smtClean="0">
                <a:solidFill>
                  <a:srgbClr val="FFFF99"/>
                </a:solidFill>
                <a:latin typeface="Calibri" pitchFamily="34" charset="0"/>
              </a:rPr>
              <a:t>Note: Identification of some “overlooked“ stakeholders is possible in the analysis phase which itself may require review and reevaluation when the engagement strategy is being developed and implemented. </a:t>
            </a:r>
          </a:p>
          <a:p>
            <a:pPr>
              <a:lnSpc>
                <a:spcPts val="1100"/>
              </a:lnSpc>
              <a:spcBef>
                <a:spcPts val="600"/>
              </a:spcBef>
              <a:spcAft>
                <a:spcPts val="0"/>
              </a:spcAft>
            </a:pPr>
            <a:endParaRPr lang="en-US" sz="1200" b="1" dirty="0" smtClean="0">
              <a:solidFill>
                <a:srgbClr val="FFFF99"/>
              </a:solidFill>
              <a:latin typeface="Calibri" pitchFamily="34" charset="0"/>
            </a:endParaRPr>
          </a:p>
          <a:p>
            <a:pPr>
              <a:lnSpc>
                <a:spcPts val="1100"/>
              </a:lnSpc>
              <a:spcBef>
                <a:spcPts val="600"/>
              </a:spcBef>
              <a:spcAft>
                <a:spcPts val="0"/>
              </a:spcAft>
            </a:pPr>
            <a:r>
              <a:rPr lang="en-US" sz="1200" b="1" dirty="0" smtClean="0">
                <a:solidFill>
                  <a:srgbClr val="FFFF99"/>
                </a:solidFill>
                <a:latin typeface="Calibri" pitchFamily="34" charset="0"/>
              </a:rPr>
              <a:t>Periodic monitoring and evaluation of effectiveness and efficiency of the stakeholder engagement strategy must take place along with consequent appropriate revision or modification if this is deemed necessary and feasible.</a:t>
            </a:r>
            <a:endParaRPr lang="en-US" dirty="0" smtClean="0"/>
          </a:p>
        </p:txBody>
      </p:sp>
      <p:sp>
        <p:nvSpPr>
          <p:cNvPr id="21508" name="Slide Number Placeholder 3"/>
          <p:cNvSpPr txBox="1">
            <a:spLocks noGrp="1"/>
          </p:cNvSpPr>
          <p:nvPr/>
        </p:nvSpPr>
        <p:spPr bwMode="auto">
          <a:xfrm>
            <a:off x="3882815" y="9375808"/>
            <a:ext cx="2970424" cy="493554"/>
          </a:xfrm>
          <a:prstGeom prst="rect">
            <a:avLst/>
          </a:prstGeom>
          <a:noFill/>
          <a:ln w="9525">
            <a:noFill/>
            <a:miter lim="800000"/>
            <a:headEnd/>
            <a:tailEnd/>
          </a:ln>
        </p:spPr>
        <p:txBody>
          <a:bodyPr anchor="b"/>
          <a:lstStyle/>
          <a:p>
            <a:pPr algn="r"/>
            <a:fld id="{0A2C0315-0245-4C7C-BEDC-D777B0C6393C}" type="slidenum">
              <a:rPr lang="de-DE" sz="1200"/>
              <a:pPr algn="r"/>
              <a:t>3</a:t>
            </a:fld>
            <a:endParaRPr lang="de-DE"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12</a:t>
            </a:fld>
            <a:endParaRPr 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25EE0C-E1E0-40A4-B97F-3D6001A59A4E}" type="slidenum">
              <a:rPr lang="de-DE"/>
              <a:pPr/>
              <a:t>13</a:t>
            </a:fld>
            <a:endParaRPr lang="de-DE"/>
          </a:p>
        </p:txBody>
      </p:sp>
      <p:sp>
        <p:nvSpPr>
          <p:cNvPr id="519170" name="Rectangle 2"/>
          <p:cNvSpPr>
            <a:spLocks noGrp="1" noRot="1" noChangeAspect="1" noChangeArrowheads="1" noTextEdit="1"/>
          </p:cNvSpPr>
          <p:nvPr>
            <p:ph type="sldImg"/>
          </p:nvPr>
        </p:nvSpPr>
        <p:spPr>
          <a:ln/>
        </p:spPr>
      </p:sp>
      <p:sp>
        <p:nvSpPr>
          <p:cNvPr id="51917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25EE0C-E1E0-40A4-B97F-3D6001A59A4E}" type="slidenum">
              <a:rPr lang="de-DE"/>
              <a:pPr/>
              <a:t>14</a:t>
            </a:fld>
            <a:endParaRPr lang="de-DE"/>
          </a:p>
        </p:txBody>
      </p:sp>
      <p:sp>
        <p:nvSpPr>
          <p:cNvPr id="519170" name="Rectangle 2"/>
          <p:cNvSpPr>
            <a:spLocks noGrp="1" noRot="1" noChangeAspect="1" noChangeArrowheads="1" noTextEdit="1"/>
          </p:cNvSpPr>
          <p:nvPr>
            <p:ph type="sldImg"/>
          </p:nvPr>
        </p:nvSpPr>
        <p:spPr>
          <a:ln/>
        </p:spPr>
      </p:sp>
      <p:sp>
        <p:nvSpPr>
          <p:cNvPr id="51917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25EE0C-E1E0-40A4-B97F-3D6001A59A4E}" type="slidenum">
              <a:rPr lang="de-DE"/>
              <a:pPr/>
              <a:t>15</a:t>
            </a:fld>
            <a:endParaRPr lang="de-DE"/>
          </a:p>
        </p:txBody>
      </p:sp>
      <p:sp>
        <p:nvSpPr>
          <p:cNvPr id="519170" name="Rectangle 2"/>
          <p:cNvSpPr>
            <a:spLocks noGrp="1" noRot="1" noChangeAspect="1" noChangeArrowheads="1" noTextEdit="1"/>
          </p:cNvSpPr>
          <p:nvPr>
            <p:ph type="sldImg"/>
          </p:nvPr>
        </p:nvSpPr>
        <p:spPr>
          <a:ln/>
        </p:spPr>
      </p:sp>
      <p:sp>
        <p:nvSpPr>
          <p:cNvPr id="51917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25EE0C-E1E0-40A4-B97F-3D6001A59A4E}" type="slidenum">
              <a:rPr lang="de-DE"/>
              <a:pPr/>
              <a:t>16</a:t>
            </a:fld>
            <a:endParaRPr lang="de-DE"/>
          </a:p>
        </p:txBody>
      </p:sp>
      <p:sp>
        <p:nvSpPr>
          <p:cNvPr id="519170" name="Rectangle 2"/>
          <p:cNvSpPr>
            <a:spLocks noGrp="1" noRot="1" noChangeAspect="1" noChangeArrowheads="1" noTextEdit="1"/>
          </p:cNvSpPr>
          <p:nvPr>
            <p:ph type="sldImg"/>
          </p:nvPr>
        </p:nvSpPr>
        <p:spPr>
          <a:ln/>
        </p:spPr>
      </p:sp>
      <p:sp>
        <p:nvSpPr>
          <p:cNvPr id="519171" name="Rectangle 3"/>
          <p:cNvSpPr>
            <a:spLocks noGrp="1" noChangeArrowheads="1"/>
          </p:cNvSpPr>
          <p:nvPr>
            <p:ph type="body" idx="1"/>
          </p:nvPr>
        </p:nvSpPr>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spd="slow">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spd="slow">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slow">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tx2"/>
            </a:gs>
            <a:gs pos="50000">
              <a:srgbClr val="000046"/>
            </a:gs>
            <a:gs pos="100000">
              <a:schemeClr val="tx2"/>
            </a:gs>
          </a:gsLst>
          <a:lin ang="5400000" scaled="1"/>
        </a:gra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smtClean="0"/>
          </a:p>
        </p:txBody>
      </p:sp>
      <p:sp>
        <p:nvSpPr>
          <p:cNvPr id="4100" name="Rectangle 4"/>
          <p:cNvSpPr>
            <a:spLocks noChangeArrowheads="1"/>
          </p:cNvSpPr>
          <p:nvPr/>
        </p:nvSpPr>
        <p:spPr bwMode="auto">
          <a:xfrm>
            <a:off x="602456" y="6362700"/>
            <a:ext cx="7939088" cy="457200"/>
          </a:xfrm>
          <a:prstGeom prst="rect">
            <a:avLst/>
          </a:prstGeom>
          <a:noFill/>
          <a:ln w="9525">
            <a:noFill/>
            <a:miter lim="800000"/>
            <a:headEnd/>
            <a:tailEnd/>
          </a:ln>
          <a:effectLst/>
        </p:spPr>
        <p:txBody>
          <a:bodyPr/>
          <a:lstStyle/>
          <a:p>
            <a:pPr algn="ctr"/>
            <a:r>
              <a:rPr lang="en-US" sz="1000" b="1" dirty="0">
                <a:solidFill>
                  <a:srgbClr val="FF9900"/>
                </a:solidFill>
                <a:latin typeface="Verdana" pitchFamily="34" charset="0"/>
              </a:rPr>
              <a:t>Assistant Professor Dr. Aurangzeb </a:t>
            </a:r>
            <a:r>
              <a:rPr lang="en-US" sz="1000" b="1" dirty="0" err="1" smtClean="0">
                <a:solidFill>
                  <a:srgbClr val="FF9900"/>
                </a:solidFill>
                <a:latin typeface="Verdana" pitchFamily="34" charset="0"/>
              </a:rPr>
              <a:t>Zulfiqar</a:t>
            </a:r>
            <a:r>
              <a:rPr lang="en-US" sz="1000" b="1" dirty="0" smtClean="0">
                <a:solidFill>
                  <a:srgbClr val="FF9900"/>
                </a:solidFill>
                <a:latin typeface="Verdana" pitchFamily="34" charset="0"/>
              </a:rPr>
              <a:t> </a:t>
            </a:r>
            <a:r>
              <a:rPr lang="en-US" sz="1000" b="1" dirty="0">
                <a:solidFill>
                  <a:srgbClr val="FF9900"/>
                </a:solidFill>
                <a:latin typeface="Verdana" pitchFamily="34" charset="0"/>
              </a:rPr>
              <a:t>Khan</a:t>
            </a:r>
          </a:p>
          <a:p>
            <a:pPr algn="ctr"/>
            <a:r>
              <a:rPr lang="en-US" sz="1000" b="1" dirty="0">
                <a:solidFill>
                  <a:srgbClr val="FF9900"/>
                </a:solidFill>
                <a:latin typeface="Verdana" pitchFamily="34" charset="0"/>
              </a:rPr>
              <a:t>Department of Management Sciences, COMSATS Institute of Information Technology, Islamabad, Pakistan</a:t>
            </a:r>
          </a:p>
        </p:txBody>
      </p:sp>
      <p:sp>
        <p:nvSpPr>
          <p:cNvPr id="4103" name="Rectangle 7"/>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de-DE" smtClean="0"/>
          </a:p>
        </p:txBody>
      </p:sp>
      <p:sp>
        <p:nvSpPr>
          <p:cNvPr id="9" name="TextBox 8"/>
          <p:cNvSpPr txBox="1"/>
          <p:nvPr/>
        </p:nvSpPr>
        <p:spPr>
          <a:xfrm>
            <a:off x="8563904" y="6535579"/>
            <a:ext cx="723900" cy="246221"/>
          </a:xfrm>
          <a:prstGeom prst="rect">
            <a:avLst/>
          </a:prstGeom>
          <a:noFill/>
        </p:spPr>
        <p:txBody>
          <a:bodyPr wrap="square" rtlCol="0">
            <a:spAutoFit/>
          </a:bodyPr>
          <a:lstStyle/>
          <a:p>
            <a:fld id="{E54BC6DF-81E5-4A32-BF26-0379DD93938C}" type="slidenum">
              <a:rPr lang="en-US" sz="1000" b="1" kern="1200" smtClean="0">
                <a:solidFill>
                  <a:srgbClr val="FF9900"/>
                </a:solidFill>
                <a:latin typeface="Verdana" pitchFamily="34" charset="0"/>
                <a:ea typeface="+mn-ea"/>
                <a:cs typeface="+mn-cs"/>
              </a:rPr>
              <a:pPr/>
              <a:t>‹#›</a:t>
            </a:fld>
            <a:endParaRPr lang="en-US" sz="1000" b="1" kern="1200" dirty="0">
              <a:solidFill>
                <a:srgbClr val="FF9900"/>
              </a:solidFill>
              <a:latin typeface="Verdana" pitchFamily="34" charset="0"/>
              <a:ea typeface="+mn-ea"/>
              <a:cs typeface="+mn-cs"/>
            </a:endParaRPr>
          </a:p>
        </p:txBody>
      </p:sp>
      <p:pic>
        <p:nvPicPr>
          <p:cNvPr id="10" name="Picture 9" descr="ciitttttttt.jpg"/>
          <p:cNvPicPr>
            <a:picLocks noChangeAspect="1"/>
          </p:cNvPicPr>
          <p:nvPr/>
        </p:nvPicPr>
        <p:blipFill>
          <a:blip r:embed="rId13" cstate="print"/>
          <a:srcRect r="74477" b="-1689"/>
          <a:stretch>
            <a:fillRect/>
          </a:stretch>
        </p:blipFill>
        <p:spPr>
          <a:xfrm>
            <a:off x="126613" y="6316394"/>
            <a:ext cx="476722" cy="471266"/>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ransition spd="slow">
    <p:fade/>
  </p:transition>
  <p:timing>
    <p:tnLst>
      <p:par>
        <p:cTn id="1" dur="indefinite" restart="never" nodeType="tmRoot"/>
      </p:par>
    </p:tnLst>
  </p:timing>
  <p:txStyles>
    <p:titleStyle>
      <a:lvl1pPr algn="ctr" rtl="0" eaLnBrk="1" fontAlgn="base" hangingPunct="1">
        <a:spcBef>
          <a:spcPct val="0"/>
        </a:spcBef>
        <a:spcAft>
          <a:spcPct val="0"/>
        </a:spcAft>
        <a:defRPr sz="2800" b="1">
          <a:solidFill>
            <a:srgbClr val="FF9900"/>
          </a:solidFill>
          <a:latin typeface="+mj-lt"/>
          <a:ea typeface="+mj-ea"/>
          <a:cs typeface="+mj-cs"/>
        </a:defRPr>
      </a:lvl1pPr>
      <a:lvl2pPr algn="ctr" rtl="0" eaLnBrk="1" fontAlgn="base" hangingPunct="1">
        <a:spcBef>
          <a:spcPct val="0"/>
        </a:spcBef>
        <a:spcAft>
          <a:spcPct val="0"/>
        </a:spcAft>
        <a:defRPr sz="2800" b="1">
          <a:solidFill>
            <a:srgbClr val="FF9900"/>
          </a:solidFill>
          <a:latin typeface="Verdana" pitchFamily="34" charset="0"/>
        </a:defRPr>
      </a:lvl2pPr>
      <a:lvl3pPr algn="ctr" rtl="0" eaLnBrk="1" fontAlgn="base" hangingPunct="1">
        <a:spcBef>
          <a:spcPct val="0"/>
        </a:spcBef>
        <a:spcAft>
          <a:spcPct val="0"/>
        </a:spcAft>
        <a:defRPr sz="2800" b="1">
          <a:solidFill>
            <a:srgbClr val="FF9900"/>
          </a:solidFill>
          <a:latin typeface="Verdana" pitchFamily="34" charset="0"/>
        </a:defRPr>
      </a:lvl3pPr>
      <a:lvl4pPr algn="ctr" rtl="0" eaLnBrk="1" fontAlgn="base" hangingPunct="1">
        <a:spcBef>
          <a:spcPct val="0"/>
        </a:spcBef>
        <a:spcAft>
          <a:spcPct val="0"/>
        </a:spcAft>
        <a:defRPr sz="2800" b="1">
          <a:solidFill>
            <a:srgbClr val="FF9900"/>
          </a:solidFill>
          <a:latin typeface="Verdana" pitchFamily="34" charset="0"/>
        </a:defRPr>
      </a:lvl4pPr>
      <a:lvl5pPr algn="ctr" rtl="0" eaLnBrk="1" fontAlgn="base" hangingPunct="1">
        <a:spcBef>
          <a:spcPct val="0"/>
        </a:spcBef>
        <a:spcAft>
          <a:spcPct val="0"/>
        </a:spcAft>
        <a:defRPr sz="2800" b="1">
          <a:solidFill>
            <a:srgbClr val="FF9900"/>
          </a:solidFill>
          <a:latin typeface="Verdana" pitchFamily="34" charset="0"/>
        </a:defRPr>
      </a:lvl5pPr>
      <a:lvl6pPr marL="457200" algn="ctr" rtl="0" eaLnBrk="1" fontAlgn="base" hangingPunct="1">
        <a:spcBef>
          <a:spcPct val="0"/>
        </a:spcBef>
        <a:spcAft>
          <a:spcPct val="0"/>
        </a:spcAft>
        <a:defRPr sz="2800" b="1">
          <a:solidFill>
            <a:srgbClr val="FF9900"/>
          </a:solidFill>
          <a:latin typeface="Verdana" pitchFamily="34" charset="0"/>
        </a:defRPr>
      </a:lvl6pPr>
      <a:lvl7pPr marL="914400" algn="ctr" rtl="0" eaLnBrk="1" fontAlgn="base" hangingPunct="1">
        <a:spcBef>
          <a:spcPct val="0"/>
        </a:spcBef>
        <a:spcAft>
          <a:spcPct val="0"/>
        </a:spcAft>
        <a:defRPr sz="2800" b="1">
          <a:solidFill>
            <a:srgbClr val="FF9900"/>
          </a:solidFill>
          <a:latin typeface="Verdana" pitchFamily="34" charset="0"/>
        </a:defRPr>
      </a:lvl7pPr>
      <a:lvl8pPr marL="1371600" algn="ctr" rtl="0" eaLnBrk="1" fontAlgn="base" hangingPunct="1">
        <a:spcBef>
          <a:spcPct val="0"/>
        </a:spcBef>
        <a:spcAft>
          <a:spcPct val="0"/>
        </a:spcAft>
        <a:defRPr sz="2800" b="1">
          <a:solidFill>
            <a:srgbClr val="FF9900"/>
          </a:solidFill>
          <a:latin typeface="Verdana" pitchFamily="34" charset="0"/>
        </a:defRPr>
      </a:lvl8pPr>
      <a:lvl9pPr marL="1828800" algn="ctr" rtl="0" eaLnBrk="1" fontAlgn="base" hangingPunct="1">
        <a:spcBef>
          <a:spcPct val="0"/>
        </a:spcBef>
        <a:spcAft>
          <a:spcPct val="0"/>
        </a:spcAft>
        <a:defRPr sz="2800" b="1">
          <a:solidFill>
            <a:srgbClr val="FF9900"/>
          </a:solidFill>
          <a:latin typeface="Verdana" pitchFamily="34" charset="0"/>
        </a:defRPr>
      </a:lvl9pPr>
    </p:titleStyle>
    <p:bodyStyle>
      <a:lvl1pPr marL="342900" indent="-342900" algn="l" rtl="0" eaLnBrk="1" fontAlgn="base" hangingPunct="1">
        <a:spcBef>
          <a:spcPct val="20000"/>
        </a:spcBef>
        <a:spcAft>
          <a:spcPct val="0"/>
        </a:spcAft>
        <a:buChar char="•"/>
        <a:defRPr sz="2000">
          <a:solidFill>
            <a:srgbClr val="D0FDFE"/>
          </a:solidFill>
          <a:latin typeface="+mn-lt"/>
          <a:ea typeface="+mn-ea"/>
          <a:cs typeface="+mn-cs"/>
        </a:defRPr>
      </a:lvl1pPr>
      <a:lvl2pPr marL="742950" indent="-285750" algn="l" rtl="0" eaLnBrk="1" fontAlgn="base" hangingPunct="1">
        <a:spcBef>
          <a:spcPct val="20000"/>
        </a:spcBef>
        <a:spcAft>
          <a:spcPct val="0"/>
        </a:spcAft>
        <a:buChar char="–"/>
        <a:defRPr>
          <a:solidFill>
            <a:srgbClr val="D0FDFE"/>
          </a:solidFill>
          <a:latin typeface="+mn-lt"/>
        </a:defRPr>
      </a:lvl2pPr>
      <a:lvl3pPr marL="1143000" indent="-228600" algn="l" rtl="0" eaLnBrk="1" fontAlgn="base" hangingPunct="1">
        <a:spcBef>
          <a:spcPct val="20000"/>
        </a:spcBef>
        <a:spcAft>
          <a:spcPct val="0"/>
        </a:spcAft>
        <a:buChar char="•"/>
        <a:defRPr sz="1600">
          <a:solidFill>
            <a:srgbClr val="D0FDFE"/>
          </a:solidFill>
          <a:latin typeface="+mn-lt"/>
        </a:defRPr>
      </a:lvl3pPr>
      <a:lvl4pPr marL="1600200" indent="-228600" algn="l" rtl="0" eaLnBrk="1" fontAlgn="base" hangingPunct="1">
        <a:spcBef>
          <a:spcPct val="20000"/>
        </a:spcBef>
        <a:spcAft>
          <a:spcPct val="0"/>
        </a:spcAft>
        <a:buChar char="–"/>
        <a:defRPr sz="1400">
          <a:solidFill>
            <a:srgbClr val="D0FDFE"/>
          </a:solidFill>
          <a:latin typeface="+mn-lt"/>
        </a:defRPr>
      </a:lvl4pPr>
      <a:lvl5pPr marL="2057400" indent="-228600" algn="l" rtl="0" eaLnBrk="1" fontAlgn="base" hangingPunct="1">
        <a:spcBef>
          <a:spcPct val="20000"/>
        </a:spcBef>
        <a:spcAft>
          <a:spcPct val="0"/>
        </a:spcAft>
        <a:buChar char="»"/>
        <a:defRPr sz="1200">
          <a:solidFill>
            <a:srgbClr val="D0FDFE"/>
          </a:solidFill>
          <a:latin typeface="+mn-lt"/>
        </a:defRPr>
      </a:lvl5pPr>
      <a:lvl6pPr marL="2514600" indent="-228600" algn="l" rtl="0" eaLnBrk="1" fontAlgn="base" hangingPunct="1">
        <a:spcBef>
          <a:spcPct val="20000"/>
        </a:spcBef>
        <a:spcAft>
          <a:spcPct val="0"/>
        </a:spcAft>
        <a:buChar char="»"/>
        <a:defRPr sz="1200">
          <a:solidFill>
            <a:srgbClr val="D0FDFE"/>
          </a:solidFill>
          <a:latin typeface="+mn-lt"/>
        </a:defRPr>
      </a:lvl6pPr>
      <a:lvl7pPr marL="2971800" indent="-228600" algn="l" rtl="0" eaLnBrk="1" fontAlgn="base" hangingPunct="1">
        <a:spcBef>
          <a:spcPct val="20000"/>
        </a:spcBef>
        <a:spcAft>
          <a:spcPct val="0"/>
        </a:spcAft>
        <a:buChar char="»"/>
        <a:defRPr sz="1200">
          <a:solidFill>
            <a:srgbClr val="D0FDFE"/>
          </a:solidFill>
          <a:latin typeface="+mn-lt"/>
        </a:defRPr>
      </a:lvl7pPr>
      <a:lvl8pPr marL="3429000" indent="-228600" algn="l" rtl="0" eaLnBrk="1" fontAlgn="base" hangingPunct="1">
        <a:spcBef>
          <a:spcPct val="20000"/>
        </a:spcBef>
        <a:spcAft>
          <a:spcPct val="0"/>
        </a:spcAft>
        <a:buChar char="»"/>
        <a:defRPr sz="1200">
          <a:solidFill>
            <a:srgbClr val="D0FDFE"/>
          </a:solidFill>
          <a:latin typeface="+mn-lt"/>
        </a:defRPr>
      </a:lvl8pPr>
      <a:lvl9pPr marL="3886200" indent="-228600" algn="l" rtl="0" eaLnBrk="1" fontAlgn="base" hangingPunct="1">
        <a:spcBef>
          <a:spcPct val="20000"/>
        </a:spcBef>
        <a:spcAft>
          <a:spcPct val="0"/>
        </a:spcAft>
        <a:buChar char="»"/>
        <a:defRPr sz="1200">
          <a:solidFill>
            <a:srgbClr val="D0FDFE"/>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5613" y="5329643"/>
            <a:ext cx="8234361" cy="830997"/>
          </a:xfrm>
          <a:prstGeom prst="rect">
            <a:avLst/>
          </a:prstGeom>
          <a:noFill/>
        </p:spPr>
        <p:txBody>
          <a:bodyPr wrap="square" rtlCol="0">
            <a:spAutoFit/>
          </a:bodyPr>
          <a:lstStyle/>
          <a:p>
            <a:pPr algn="ctr"/>
            <a:r>
              <a:rPr lang="en-US" sz="2400" b="1" dirty="0" smtClean="0">
                <a:solidFill>
                  <a:srgbClr val="FFC000"/>
                </a:solidFill>
                <a:latin typeface="Calibri" pitchFamily="34" charset="0"/>
              </a:rPr>
              <a:t>LECTURE 25: MANAGING &amp; ENGAGING PROJECT STAKEHOLDERS (CONCEPTUAL FOUNDATIONS) 1</a:t>
            </a:r>
            <a:endParaRPr lang="en-US" sz="2400" b="1" dirty="0">
              <a:solidFill>
                <a:srgbClr val="FFC000"/>
              </a:solidFill>
              <a:latin typeface="Calibri" pitchFamily="34" charset="0"/>
            </a:endParaRPr>
          </a:p>
        </p:txBody>
      </p:sp>
      <p:sp>
        <p:nvSpPr>
          <p:cNvPr id="5" name="Rectangle 4"/>
          <p:cNvSpPr/>
          <p:nvPr/>
        </p:nvSpPr>
        <p:spPr>
          <a:xfrm>
            <a:off x="1953135" y="482868"/>
            <a:ext cx="5219121" cy="1446550"/>
          </a:xfrm>
          <a:prstGeom prst="rect">
            <a:avLst/>
          </a:prstGeom>
          <a:noFill/>
        </p:spPr>
        <p:txBody>
          <a:bodyPr wrap="none" lIns="91440" tIns="45720" rIns="91440" bIns="45720">
            <a:spAutoFit/>
            <a:scene3d>
              <a:camera prst="orthographicFront"/>
              <a:lightRig rig="soft" dir="tl">
                <a:rot lat="0" lon="0" rev="0"/>
              </a:lightRig>
            </a:scene3d>
            <a:sp3d extrusionH="57150" contourW="25400" prstMaterial="matte">
              <a:bevelT w="25400" h="55880"/>
              <a:contourClr>
                <a:schemeClr val="accent2">
                  <a:tint val="20000"/>
                </a:schemeClr>
              </a:contourClr>
            </a:sp3d>
          </a:bodyPr>
          <a:lstStyle/>
          <a:p>
            <a:pPr algn="ctr"/>
            <a:r>
              <a:rPr lang="en-US" sz="4400" b="1" cap="none" spc="50" dirty="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Master of Science in</a:t>
            </a:r>
          </a:p>
          <a:p>
            <a:pPr algn="ctr"/>
            <a:r>
              <a:rPr lang="en-US" sz="4400" b="1" cap="none" spc="50" dirty="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Project Management</a:t>
            </a:r>
          </a:p>
        </p:txBody>
      </p:sp>
      <p:sp>
        <p:nvSpPr>
          <p:cNvPr id="6" name="Rectangle 5"/>
          <p:cNvSpPr/>
          <p:nvPr/>
        </p:nvSpPr>
        <p:spPr>
          <a:xfrm>
            <a:off x="455613" y="2516533"/>
            <a:ext cx="8234362" cy="2400657"/>
          </a:xfrm>
          <a:prstGeom prst="rect">
            <a:avLst/>
          </a:prstGeom>
          <a:noFill/>
          <a:scene3d>
            <a:camera prst="orthographicFront">
              <a:rot lat="0" lon="0" rev="0"/>
            </a:camera>
            <a:lightRig rig="contrasting" dir="t">
              <a:rot lat="0" lon="0" rev="4500000"/>
            </a:lightRig>
          </a:scene3d>
          <a:sp3d>
            <a:bevelT/>
          </a:sp3d>
        </p:spPr>
        <p:txBody>
          <a:bodyPr wrap="square" lIns="91440" tIns="45720" rIns="91440" bIns="45720">
            <a:spAutoFit/>
            <a:sp3d contourW="6350" prstMaterial="metal">
              <a:bevelT w="127000" h="31750" prst="relaxedInset"/>
              <a:contourClr>
                <a:schemeClr val="accent1">
                  <a:shade val="75000"/>
                </a:schemeClr>
              </a:contourClr>
            </a:sp3d>
          </a:bodyPr>
          <a:lstStyle/>
          <a:p>
            <a:pPr algn="ctr">
              <a:lnSpc>
                <a:spcPts val="6000"/>
              </a:lnSpc>
            </a:pPr>
            <a:r>
              <a:rPr lang="en-US" sz="6000" b="1" cap="all" dirty="0" smtClean="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rPr>
              <a:t>Project Stakeholder </a:t>
            </a:r>
          </a:p>
          <a:p>
            <a:pPr algn="ctr">
              <a:lnSpc>
                <a:spcPts val="6000"/>
              </a:lnSpc>
            </a:pPr>
            <a:r>
              <a:rPr lang="en-US" sz="6000" b="1" cap="all" dirty="0" smtClean="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rPr>
              <a:t>AND COMMUNICATION Management</a:t>
            </a:r>
            <a:endParaRPr lang="en-US" sz="6000" b="1" cap="all" dirty="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8788" y="1378819"/>
            <a:ext cx="8229600" cy="1143000"/>
          </a:xfrm>
        </p:spPr>
        <p:txBody>
          <a:bodyPr/>
          <a:lstStyle/>
          <a:p>
            <a:r>
              <a:rPr lang="en-US" sz="3200" dirty="0" smtClean="0"/>
              <a:t>Project Stakeholder Engagement</a:t>
            </a:r>
            <a:endParaRPr lang="en-US" sz="3200" dirty="0"/>
          </a:p>
        </p:txBody>
      </p:sp>
      <p:pic>
        <p:nvPicPr>
          <p:cNvPr id="3" name="Picture 2" descr="Engage Stakeholders.gif"/>
          <p:cNvPicPr>
            <a:picLocks noChangeAspect="1"/>
          </p:cNvPicPr>
          <p:nvPr/>
        </p:nvPicPr>
        <p:blipFill>
          <a:blip r:embed="rId2" cstate="print"/>
          <a:stretch>
            <a:fillRect/>
          </a:stretch>
        </p:blipFill>
        <p:spPr>
          <a:xfrm>
            <a:off x="1951158" y="2396706"/>
            <a:ext cx="5244860" cy="3205192"/>
          </a:xfrm>
          <a:prstGeom prst="rect">
            <a:avLst/>
          </a:prstGeom>
        </p:spPr>
      </p:pic>
    </p:spTree>
  </p:cSld>
  <p:clrMapOvr>
    <a:masterClrMapping/>
  </p:clrMapOvr>
  <p:transition spd="slow">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2159222" y="1059232"/>
            <a:ext cx="5041673" cy="493713"/>
          </a:xfrm>
          <a:prstGeom prst="roundRect">
            <a:avLst/>
          </a:prstGeom>
          <a:solidFill>
            <a:schemeClr val="accent1">
              <a:lumMod val="25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600" b="1" dirty="0">
                <a:solidFill>
                  <a:srgbClr val="FFFFFF"/>
                </a:solidFill>
                <a:latin typeface="Calibri" pitchFamily="34" charset="0"/>
              </a:rPr>
              <a:t>Project Stakeholder Management </a:t>
            </a:r>
            <a:r>
              <a:rPr lang="de-DE" sz="1600" b="1" dirty="0" smtClean="0">
                <a:solidFill>
                  <a:srgbClr val="FFFFFF"/>
                </a:solidFill>
                <a:latin typeface="Calibri" pitchFamily="34" charset="0"/>
              </a:rPr>
              <a:t>Process Framework</a:t>
            </a:r>
            <a:endParaRPr lang="en-US" sz="1600" b="1" dirty="0">
              <a:solidFill>
                <a:srgbClr val="FFFFFF"/>
              </a:solidFill>
              <a:latin typeface="Calibri" pitchFamily="34" charset="0"/>
            </a:endParaRPr>
          </a:p>
        </p:txBody>
      </p:sp>
      <p:sp>
        <p:nvSpPr>
          <p:cNvPr id="4" name="Rounded Rectangle 3"/>
          <p:cNvSpPr/>
          <p:nvPr/>
        </p:nvSpPr>
        <p:spPr>
          <a:xfrm>
            <a:off x="2436816" y="1797645"/>
            <a:ext cx="4379912" cy="493713"/>
          </a:xfrm>
          <a:prstGeom prst="roundRect">
            <a:avLst/>
          </a:prstGeom>
          <a:solidFill>
            <a:schemeClr val="accent5">
              <a:lumMod val="9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600" b="1" dirty="0">
                <a:solidFill>
                  <a:sysClr val="windowText" lastClr="000000"/>
                </a:solidFill>
                <a:latin typeface="Calibri" pitchFamily="34" charset="0"/>
              </a:rPr>
              <a:t>Understand the Project Context</a:t>
            </a:r>
            <a:endParaRPr lang="en-US" sz="1600" b="1" dirty="0">
              <a:solidFill>
                <a:sysClr val="windowText" lastClr="000000"/>
              </a:solidFill>
              <a:latin typeface="Calibri" pitchFamily="34" charset="0"/>
            </a:endParaRPr>
          </a:p>
        </p:txBody>
      </p:sp>
      <p:sp>
        <p:nvSpPr>
          <p:cNvPr id="5" name="Rounded Rectangle 4"/>
          <p:cNvSpPr/>
          <p:nvPr/>
        </p:nvSpPr>
        <p:spPr>
          <a:xfrm>
            <a:off x="2436816" y="2580283"/>
            <a:ext cx="4379912" cy="495300"/>
          </a:xfrm>
          <a:prstGeom prst="roundRect">
            <a:avLst/>
          </a:prstGeom>
          <a:solidFill>
            <a:srgbClr val="A9DA7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600" b="1" dirty="0" smtClean="0">
                <a:solidFill>
                  <a:sysClr val="windowText" lastClr="000000"/>
                </a:solidFill>
                <a:latin typeface="Calibri" pitchFamily="34" charset="0"/>
              </a:rPr>
              <a:t>Identification of </a:t>
            </a:r>
            <a:r>
              <a:rPr lang="de-DE" sz="1600" b="1" dirty="0">
                <a:solidFill>
                  <a:sysClr val="windowText" lastClr="000000"/>
                </a:solidFill>
                <a:latin typeface="Calibri" pitchFamily="34" charset="0"/>
              </a:rPr>
              <a:t>All Project Stakeholders</a:t>
            </a:r>
            <a:endParaRPr lang="en-US" sz="1600" b="1" dirty="0">
              <a:solidFill>
                <a:sysClr val="windowText" lastClr="000000"/>
              </a:solidFill>
              <a:latin typeface="Calibri" pitchFamily="34" charset="0"/>
            </a:endParaRPr>
          </a:p>
        </p:txBody>
      </p:sp>
      <p:sp>
        <p:nvSpPr>
          <p:cNvPr id="6" name="Rounded Rectangle 5"/>
          <p:cNvSpPr/>
          <p:nvPr/>
        </p:nvSpPr>
        <p:spPr>
          <a:xfrm>
            <a:off x="2436816" y="3364508"/>
            <a:ext cx="4379912" cy="493712"/>
          </a:xfrm>
          <a:prstGeom prst="roundRect">
            <a:avLst/>
          </a:prstGeom>
          <a:solidFill>
            <a:srgbClr val="FFD58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500"/>
              </a:lnSpc>
              <a:defRPr/>
            </a:pPr>
            <a:r>
              <a:rPr lang="de-DE" sz="1600" b="1" dirty="0" smtClean="0">
                <a:solidFill>
                  <a:sysClr val="windowText" lastClr="000000"/>
                </a:solidFill>
                <a:latin typeface="Calibri" pitchFamily="34" charset="0"/>
              </a:rPr>
              <a:t>Stakeholder Analysis &amp; Impact Evaluation</a:t>
            </a:r>
            <a:endParaRPr lang="en-US" sz="1600" b="1" dirty="0">
              <a:solidFill>
                <a:sysClr val="windowText" lastClr="000000"/>
              </a:solidFill>
              <a:latin typeface="Calibri" pitchFamily="34" charset="0"/>
            </a:endParaRPr>
          </a:p>
        </p:txBody>
      </p:sp>
      <p:sp>
        <p:nvSpPr>
          <p:cNvPr id="7" name="Rounded Rectangle 6"/>
          <p:cNvSpPr/>
          <p:nvPr/>
        </p:nvSpPr>
        <p:spPr>
          <a:xfrm>
            <a:off x="2436816" y="4147145"/>
            <a:ext cx="4379912" cy="493713"/>
          </a:xfrm>
          <a:prstGeom prst="roundRect">
            <a:avLst/>
          </a:prstGeom>
          <a:solidFill>
            <a:srgbClr val="FFCF37"/>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600" b="1" dirty="0" smtClean="0">
                <a:solidFill>
                  <a:sysClr val="windowText" lastClr="000000"/>
                </a:solidFill>
                <a:latin typeface="Calibri" pitchFamily="34" charset="0"/>
              </a:rPr>
              <a:t>Design Management &amp; Engagement </a:t>
            </a:r>
            <a:r>
              <a:rPr lang="de-DE" sz="1600" b="1" dirty="0">
                <a:solidFill>
                  <a:sysClr val="windowText" lastClr="000000"/>
                </a:solidFill>
                <a:latin typeface="Calibri" pitchFamily="34" charset="0"/>
              </a:rPr>
              <a:t>Strategy</a:t>
            </a:r>
            <a:endParaRPr lang="en-US" sz="1600" b="1" dirty="0">
              <a:solidFill>
                <a:sysClr val="windowText" lastClr="000000"/>
              </a:solidFill>
              <a:latin typeface="Calibri" pitchFamily="34" charset="0"/>
            </a:endParaRPr>
          </a:p>
        </p:txBody>
      </p:sp>
      <p:sp>
        <p:nvSpPr>
          <p:cNvPr id="8" name="Rounded Rectangle 7"/>
          <p:cNvSpPr/>
          <p:nvPr/>
        </p:nvSpPr>
        <p:spPr>
          <a:xfrm>
            <a:off x="2436816" y="4931370"/>
            <a:ext cx="4379912" cy="493713"/>
          </a:xfrm>
          <a:prstGeom prst="roundRect">
            <a:avLst/>
          </a:prstGeom>
          <a:solidFill>
            <a:srgbClr val="FF8D3F"/>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600" b="1" dirty="0" smtClean="0">
                <a:solidFill>
                  <a:sysClr val="windowText" lastClr="000000"/>
                </a:solidFill>
                <a:latin typeface="Calibri" pitchFamily="34" charset="0"/>
              </a:rPr>
              <a:t>Implement Management &amp; Engagement Strategy</a:t>
            </a:r>
            <a:endParaRPr lang="en-US" sz="1600" b="1" dirty="0">
              <a:solidFill>
                <a:sysClr val="windowText" lastClr="000000"/>
              </a:solidFill>
              <a:latin typeface="Calibri" pitchFamily="34" charset="0"/>
            </a:endParaRPr>
          </a:p>
        </p:txBody>
      </p:sp>
      <p:sp>
        <p:nvSpPr>
          <p:cNvPr id="9" name="Rounded Rectangle 8"/>
          <p:cNvSpPr/>
          <p:nvPr/>
        </p:nvSpPr>
        <p:spPr>
          <a:xfrm>
            <a:off x="2159222" y="5687246"/>
            <a:ext cx="5041673" cy="495300"/>
          </a:xfrm>
          <a:prstGeom prst="roundRect">
            <a:avLst/>
          </a:prstGeom>
          <a:solidFill>
            <a:srgbClr val="034503"/>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600" b="1" dirty="0" smtClean="0">
                <a:solidFill>
                  <a:srgbClr val="FFFFFF"/>
                </a:solidFill>
                <a:latin typeface="Calibri" pitchFamily="34" charset="0"/>
              </a:rPr>
              <a:t>The Project Life-Cycle (Initiation to Completion)</a:t>
            </a:r>
            <a:endParaRPr lang="en-US" sz="1600" b="1" dirty="0">
              <a:solidFill>
                <a:srgbClr val="FFFFFF"/>
              </a:solidFill>
              <a:latin typeface="Calibri" pitchFamily="34" charset="0"/>
            </a:endParaRPr>
          </a:p>
        </p:txBody>
      </p:sp>
      <p:cxnSp>
        <p:nvCxnSpPr>
          <p:cNvPr id="2058" name="Elbow Connector 10"/>
          <p:cNvCxnSpPr>
            <a:cxnSpLocks noChangeShapeType="1"/>
            <a:stCxn id="3" idx="1"/>
            <a:endCxn id="9" idx="1"/>
          </p:cNvCxnSpPr>
          <p:nvPr/>
        </p:nvCxnSpPr>
        <p:spPr bwMode="auto">
          <a:xfrm rot="10800000" flipV="1">
            <a:off x="2159222" y="1306088"/>
            <a:ext cx="1588" cy="4628807"/>
          </a:xfrm>
          <a:prstGeom prst="bentConnector3">
            <a:avLst>
              <a:gd name="adj1" fmla="val 119799597"/>
            </a:avLst>
          </a:prstGeom>
          <a:noFill/>
          <a:ln w="28575" algn="ctr">
            <a:solidFill>
              <a:srgbClr val="FFFF00"/>
            </a:solidFill>
            <a:prstDash val="sysDot"/>
            <a:miter lim="800000"/>
            <a:headEnd/>
            <a:tailEnd/>
          </a:ln>
        </p:spPr>
      </p:cxnSp>
      <p:cxnSp>
        <p:nvCxnSpPr>
          <p:cNvPr id="2059" name="Elbow Connector 14"/>
          <p:cNvCxnSpPr>
            <a:cxnSpLocks noChangeShapeType="1"/>
            <a:stCxn id="3" idx="3"/>
            <a:endCxn id="9" idx="3"/>
          </p:cNvCxnSpPr>
          <p:nvPr/>
        </p:nvCxnSpPr>
        <p:spPr bwMode="auto">
          <a:xfrm>
            <a:off x="7200895" y="1306089"/>
            <a:ext cx="1588" cy="4628807"/>
          </a:xfrm>
          <a:prstGeom prst="bentConnector3">
            <a:avLst>
              <a:gd name="adj1" fmla="val 114135552"/>
            </a:avLst>
          </a:prstGeom>
          <a:noFill/>
          <a:ln w="28575" algn="ctr">
            <a:solidFill>
              <a:srgbClr val="FFFF00"/>
            </a:solidFill>
            <a:prstDash val="sysDot"/>
            <a:miter lim="800000"/>
            <a:headEnd/>
            <a:tailEnd/>
          </a:ln>
        </p:spPr>
      </p:cxnSp>
      <p:sp>
        <p:nvSpPr>
          <p:cNvPr id="2069" name="Oval 30"/>
          <p:cNvSpPr>
            <a:spLocks noChangeArrowheads="1"/>
          </p:cNvSpPr>
          <p:nvPr/>
        </p:nvSpPr>
        <p:spPr bwMode="auto">
          <a:xfrm>
            <a:off x="105225" y="1949766"/>
            <a:ext cx="298730" cy="298729"/>
          </a:xfrm>
          <a:prstGeom prst="ellipse">
            <a:avLst/>
          </a:prstGeom>
          <a:solidFill>
            <a:srgbClr val="97111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200" b="1">
                <a:solidFill>
                  <a:srgbClr val="FFFFFF"/>
                </a:solidFill>
                <a:latin typeface="+mn-lt"/>
              </a:rPr>
              <a:t>1</a:t>
            </a:r>
          </a:p>
        </p:txBody>
      </p:sp>
      <p:sp>
        <p:nvSpPr>
          <p:cNvPr id="2070" name="Oval 31"/>
          <p:cNvSpPr>
            <a:spLocks noChangeArrowheads="1"/>
          </p:cNvSpPr>
          <p:nvPr/>
        </p:nvSpPr>
        <p:spPr bwMode="auto">
          <a:xfrm>
            <a:off x="105225" y="2720768"/>
            <a:ext cx="298730" cy="298730"/>
          </a:xfrm>
          <a:prstGeom prst="ellipse">
            <a:avLst/>
          </a:prstGeom>
          <a:solidFill>
            <a:srgbClr val="97111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200" b="1">
                <a:solidFill>
                  <a:srgbClr val="FFFFFF"/>
                </a:solidFill>
                <a:latin typeface="+mn-lt"/>
              </a:rPr>
              <a:t>2</a:t>
            </a:r>
          </a:p>
        </p:txBody>
      </p:sp>
      <p:sp>
        <p:nvSpPr>
          <p:cNvPr id="2071" name="Oval 32"/>
          <p:cNvSpPr>
            <a:spLocks noChangeArrowheads="1"/>
          </p:cNvSpPr>
          <p:nvPr/>
        </p:nvSpPr>
        <p:spPr bwMode="auto">
          <a:xfrm>
            <a:off x="106813" y="3491771"/>
            <a:ext cx="298729" cy="298729"/>
          </a:xfrm>
          <a:prstGeom prst="ellipse">
            <a:avLst/>
          </a:prstGeom>
          <a:solidFill>
            <a:srgbClr val="97111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200" b="1">
                <a:solidFill>
                  <a:srgbClr val="FFFFFF"/>
                </a:solidFill>
                <a:latin typeface="+mn-lt"/>
              </a:rPr>
              <a:t>3</a:t>
            </a:r>
          </a:p>
        </p:txBody>
      </p:sp>
      <p:sp>
        <p:nvSpPr>
          <p:cNvPr id="2072" name="Oval 33"/>
          <p:cNvSpPr>
            <a:spLocks noChangeArrowheads="1"/>
          </p:cNvSpPr>
          <p:nvPr/>
        </p:nvSpPr>
        <p:spPr bwMode="auto">
          <a:xfrm>
            <a:off x="106813" y="4262773"/>
            <a:ext cx="298729" cy="298730"/>
          </a:xfrm>
          <a:prstGeom prst="ellipse">
            <a:avLst/>
          </a:prstGeom>
          <a:solidFill>
            <a:srgbClr val="97111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200" b="1">
                <a:solidFill>
                  <a:srgbClr val="FFFFFF"/>
                </a:solidFill>
                <a:latin typeface="+mn-lt"/>
              </a:rPr>
              <a:t>4</a:t>
            </a:r>
          </a:p>
        </p:txBody>
      </p:sp>
      <p:sp>
        <p:nvSpPr>
          <p:cNvPr id="2073" name="Oval 34"/>
          <p:cNvSpPr>
            <a:spLocks noChangeArrowheads="1"/>
          </p:cNvSpPr>
          <p:nvPr/>
        </p:nvSpPr>
        <p:spPr bwMode="auto">
          <a:xfrm>
            <a:off x="106813" y="5033778"/>
            <a:ext cx="298729" cy="298730"/>
          </a:xfrm>
          <a:prstGeom prst="ellipse">
            <a:avLst/>
          </a:prstGeom>
          <a:solidFill>
            <a:srgbClr val="97111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200" b="1">
                <a:solidFill>
                  <a:srgbClr val="FFFFFF"/>
                </a:solidFill>
                <a:latin typeface="+mn-lt"/>
              </a:rPr>
              <a:t>5</a:t>
            </a:r>
          </a:p>
        </p:txBody>
      </p:sp>
      <p:sp>
        <p:nvSpPr>
          <p:cNvPr id="2075" name="AutoShape 37"/>
          <p:cNvSpPr>
            <a:spLocks noChangeArrowheads="1"/>
          </p:cNvSpPr>
          <p:nvPr/>
        </p:nvSpPr>
        <p:spPr bwMode="auto">
          <a:xfrm>
            <a:off x="7766263" y="3266984"/>
            <a:ext cx="1111952" cy="2139050"/>
          </a:xfrm>
          <a:prstGeom prst="foldedCorner">
            <a:avLst>
              <a:gd name="adj" fmla="val 12500"/>
            </a:avLst>
          </a:prstGeom>
          <a:solidFill>
            <a:srgbClr val="CCFCB2"/>
          </a:solidFill>
          <a:ln w="9525">
            <a:solidFill>
              <a:schemeClr val="tx1"/>
            </a:solidFill>
            <a:round/>
            <a:headEnd/>
            <a:tailEnd/>
          </a:ln>
        </p:spPr>
        <p:txBody>
          <a:bodyPr wrap="none" anchor="ctr"/>
          <a:lstStyle/>
          <a:p>
            <a:pPr algn="ctr"/>
            <a:endParaRPr lang="de-DE" sz="1600" b="1" dirty="0">
              <a:latin typeface="Calibri" pitchFamily="34" charset="0"/>
            </a:endParaRPr>
          </a:p>
          <a:p>
            <a:pPr algn="ctr"/>
            <a:endParaRPr lang="de-DE" sz="1600" b="1" dirty="0" smtClean="0">
              <a:latin typeface="Calibri" pitchFamily="34" charset="0"/>
            </a:endParaRPr>
          </a:p>
          <a:p>
            <a:pPr algn="ctr"/>
            <a:endParaRPr lang="de-DE" sz="1600" b="1" dirty="0" smtClean="0">
              <a:latin typeface="Calibri" pitchFamily="34" charset="0"/>
            </a:endParaRPr>
          </a:p>
          <a:p>
            <a:pPr algn="ctr"/>
            <a:endParaRPr lang="de-DE" sz="800" b="1" dirty="0" smtClean="0">
              <a:latin typeface="Calibri" pitchFamily="34" charset="0"/>
            </a:endParaRPr>
          </a:p>
          <a:p>
            <a:pPr algn="ctr"/>
            <a:r>
              <a:rPr lang="de-DE" sz="2400" b="1" dirty="0" smtClean="0">
                <a:latin typeface="Calibri" pitchFamily="34" charset="0"/>
              </a:rPr>
              <a:t>(PSIS)</a:t>
            </a:r>
          </a:p>
          <a:p>
            <a:pPr algn="ctr"/>
            <a:r>
              <a:rPr lang="de-DE" sz="1400" b="1" dirty="0" smtClean="0">
                <a:latin typeface="Calibri" pitchFamily="34" charset="0"/>
              </a:rPr>
              <a:t>Project </a:t>
            </a:r>
          </a:p>
          <a:p>
            <a:pPr algn="ctr"/>
            <a:r>
              <a:rPr lang="de-DE" sz="1400" b="1" dirty="0" smtClean="0">
                <a:latin typeface="Calibri" pitchFamily="34" charset="0"/>
              </a:rPr>
              <a:t>Stakeholder </a:t>
            </a:r>
          </a:p>
          <a:p>
            <a:pPr algn="ctr"/>
            <a:r>
              <a:rPr lang="de-DE" sz="1400" b="1" dirty="0" smtClean="0">
                <a:latin typeface="Calibri" pitchFamily="34" charset="0"/>
              </a:rPr>
              <a:t>Information </a:t>
            </a:r>
          </a:p>
          <a:p>
            <a:pPr algn="ctr"/>
            <a:r>
              <a:rPr lang="de-DE" sz="1400" b="1" dirty="0" smtClean="0">
                <a:latin typeface="Calibri" pitchFamily="34" charset="0"/>
              </a:rPr>
              <a:t>System</a:t>
            </a:r>
            <a:endParaRPr lang="de-DE" sz="6000" b="1" dirty="0">
              <a:latin typeface="Calibri" pitchFamily="34" charset="0"/>
            </a:endParaRPr>
          </a:p>
        </p:txBody>
      </p:sp>
      <p:pic>
        <p:nvPicPr>
          <p:cNvPr id="35" name="Picture 34" descr="computer2.gif"/>
          <p:cNvPicPr>
            <a:picLocks noChangeAspect="1"/>
          </p:cNvPicPr>
          <p:nvPr/>
        </p:nvPicPr>
        <p:blipFill>
          <a:blip r:embed="rId3" cstate="print"/>
          <a:stretch>
            <a:fillRect/>
          </a:stretch>
        </p:blipFill>
        <p:spPr>
          <a:xfrm>
            <a:off x="7845625" y="3357976"/>
            <a:ext cx="961748" cy="663825"/>
          </a:xfrm>
          <a:prstGeom prst="rect">
            <a:avLst/>
          </a:prstGeom>
        </p:spPr>
      </p:pic>
      <p:sp>
        <p:nvSpPr>
          <p:cNvPr id="38" name="Down Arrow 37"/>
          <p:cNvSpPr/>
          <p:nvPr/>
        </p:nvSpPr>
        <p:spPr>
          <a:xfrm>
            <a:off x="4414946" y="2345075"/>
            <a:ext cx="429370" cy="184167"/>
          </a:xfrm>
          <a:prstGeom prst="downArrow">
            <a:avLst/>
          </a:prstGeom>
          <a:solidFill>
            <a:srgbClr val="DE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Down Arrow 38"/>
          <p:cNvSpPr/>
          <p:nvPr/>
        </p:nvSpPr>
        <p:spPr>
          <a:xfrm>
            <a:off x="4414946" y="3129488"/>
            <a:ext cx="429370" cy="184167"/>
          </a:xfrm>
          <a:prstGeom prst="downArrow">
            <a:avLst/>
          </a:prstGeom>
          <a:solidFill>
            <a:srgbClr val="DE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Down Arrow 39"/>
          <p:cNvSpPr/>
          <p:nvPr/>
        </p:nvSpPr>
        <p:spPr>
          <a:xfrm>
            <a:off x="4414946" y="3913302"/>
            <a:ext cx="429370" cy="184167"/>
          </a:xfrm>
          <a:prstGeom prst="downArrow">
            <a:avLst/>
          </a:prstGeom>
          <a:solidFill>
            <a:srgbClr val="DE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Down Arrow 41"/>
          <p:cNvSpPr/>
          <p:nvPr/>
        </p:nvSpPr>
        <p:spPr>
          <a:xfrm>
            <a:off x="4414946" y="4698908"/>
            <a:ext cx="429370" cy="184167"/>
          </a:xfrm>
          <a:prstGeom prst="downArrow">
            <a:avLst/>
          </a:prstGeom>
          <a:solidFill>
            <a:srgbClr val="DE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7062952" y="1828800"/>
            <a:ext cx="598051" cy="3566160"/>
          </a:xfrm>
          <a:prstGeom prst="rect">
            <a:avLst/>
          </a:prstGeom>
          <a:solidFill>
            <a:srgbClr val="F98FD3"/>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1050" b="1" u="sng" dirty="0" smtClean="0">
                <a:solidFill>
                  <a:sysClr val="windowText" lastClr="000000"/>
                </a:solidFill>
                <a:latin typeface="Calibri" pitchFamily="34" charset="0"/>
              </a:rPr>
              <a:t>External Factors</a:t>
            </a:r>
            <a:r>
              <a:rPr lang="en-US" sz="1050" b="1" dirty="0" smtClean="0">
                <a:solidFill>
                  <a:sysClr val="windowText" lastClr="000000"/>
                </a:solidFill>
                <a:latin typeface="Calibri" pitchFamily="34" charset="0"/>
              </a:rPr>
              <a:t>: Laws, Culture, Politics etc.; </a:t>
            </a:r>
            <a:r>
              <a:rPr lang="en-US" sz="1050" b="1" u="sng" dirty="0" smtClean="0">
                <a:solidFill>
                  <a:sysClr val="windowText" lastClr="000000"/>
                </a:solidFill>
                <a:latin typeface="Calibri" pitchFamily="34" charset="0"/>
              </a:rPr>
              <a:t>Internal Factors</a:t>
            </a:r>
            <a:r>
              <a:rPr lang="en-US" sz="1050" b="1" dirty="0" smtClean="0">
                <a:solidFill>
                  <a:sysClr val="windowText" lastClr="000000"/>
                </a:solidFill>
                <a:latin typeface="Calibri" pitchFamily="34" charset="0"/>
              </a:rPr>
              <a:t>: Principles, Policies, Experience, Information, Knowledge Project Complexity, Cost &amp; Time Constraints, Innovation, etc. </a:t>
            </a:r>
            <a:endParaRPr lang="en-US" sz="1050" b="1" dirty="0">
              <a:solidFill>
                <a:sysClr val="windowText" lastClr="000000"/>
              </a:solidFill>
              <a:latin typeface="Calibri" pitchFamily="34" charset="0"/>
            </a:endParaRPr>
          </a:p>
        </p:txBody>
      </p:sp>
      <p:cxnSp>
        <p:nvCxnSpPr>
          <p:cNvPr id="65" name="Elbow Connector 64"/>
          <p:cNvCxnSpPr>
            <a:stCxn id="45" idx="1"/>
            <a:endCxn id="4" idx="3"/>
          </p:cNvCxnSpPr>
          <p:nvPr/>
        </p:nvCxnSpPr>
        <p:spPr>
          <a:xfrm rot="10800000">
            <a:off x="6816728" y="2044502"/>
            <a:ext cx="246224" cy="1567378"/>
          </a:xfrm>
          <a:prstGeom prst="bentConnector3">
            <a:avLst>
              <a:gd name="adj1" fmla="val 50000"/>
            </a:avLst>
          </a:prstGeom>
          <a:ln w="19050">
            <a:solidFill>
              <a:schemeClr val="bg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67" name="Elbow Connector 66"/>
          <p:cNvCxnSpPr>
            <a:stCxn id="45" idx="1"/>
            <a:endCxn id="5" idx="3"/>
          </p:cNvCxnSpPr>
          <p:nvPr/>
        </p:nvCxnSpPr>
        <p:spPr>
          <a:xfrm rot="10800000">
            <a:off x="6816728" y="2827934"/>
            <a:ext cx="246224" cy="783947"/>
          </a:xfrm>
          <a:prstGeom prst="bentConnector3">
            <a:avLst>
              <a:gd name="adj1" fmla="val 50000"/>
            </a:avLst>
          </a:prstGeom>
          <a:ln w="19050">
            <a:solidFill>
              <a:schemeClr val="bg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69" name="Elbow Connector 68"/>
          <p:cNvCxnSpPr>
            <a:stCxn id="45" idx="1"/>
            <a:endCxn id="6" idx="3"/>
          </p:cNvCxnSpPr>
          <p:nvPr/>
        </p:nvCxnSpPr>
        <p:spPr>
          <a:xfrm rot="10800000">
            <a:off x="6816728" y="3611364"/>
            <a:ext cx="246224" cy="516"/>
          </a:xfrm>
          <a:prstGeom prst="bentConnector3">
            <a:avLst>
              <a:gd name="adj1" fmla="val 50000"/>
            </a:avLst>
          </a:prstGeom>
          <a:ln w="19050">
            <a:solidFill>
              <a:schemeClr val="bg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71" name="Elbow Connector 70"/>
          <p:cNvCxnSpPr>
            <a:stCxn id="45" idx="1"/>
            <a:endCxn id="7" idx="3"/>
          </p:cNvCxnSpPr>
          <p:nvPr/>
        </p:nvCxnSpPr>
        <p:spPr>
          <a:xfrm rot="10800000" flipV="1">
            <a:off x="6816728" y="3611880"/>
            <a:ext cx="246224" cy="782122"/>
          </a:xfrm>
          <a:prstGeom prst="bentConnector3">
            <a:avLst>
              <a:gd name="adj1" fmla="val 50000"/>
            </a:avLst>
          </a:prstGeom>
          <a:ln w="19050">
            <a:solidFill>
              <a:schemeClr val="bg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73" name="Elbow Connector 72"/>
          <p:cNvCxnSpPr>
            <a:stCxn id="45" idx="1"/>
            <a:endCxn id="8" idx="3"/>
          </p:cNvCxnSpPr>
          <p:nvPr/>
        </p:nvCxnSpPr>
        <p:spPr>
          <a:xfrm rot="10800000" flipV="1">
            <a:off x="6816728" y="3611879"/>
            <a:ext cx="246224" cy="1566347"/>
          </a:xfrm>
          <a:prstGeom prst="bentConnector3">
            <a:avLst>
              <a:gd name="adj1" fmla="val 50000"/>
            </a:avLst>
          </a:prstGeom>
          <a:ln w="19050">
            <a:solidFill>
              <a:schemeClr val="bg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75" name="Rectangle 74"/>
          <p:cNvSpPr/>
          <p:nvPr/>
        </p:nvSpPr>
        <p:spPr>
          <a:xfrm>
            <a:off x="7788005" y="1840377"/>
            <a:ext cx="1070920" cy="961644"/>
          </a:xfrm>
          <a:prstGeom prst="rect">
            <a:avLst/>
          </a:prstGeom>
          <a:solidFill>
            <a:schemeClr val="accent6">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latin typeface="Calibri" pitchFamily="34" charset="0"/>
              </a:rPr>
              <a:t>Process</a:t>
            </a:r>
          </a:p>
          <a:p>
            <a:pPr algn="ctr"/>
            <a:r>
              <a:rPr lang="en-US" sz="1400" b="1" dirty="0" smtClean="0">
                <a:latin typeface="Calibri" pitchFamily="34" charset="0"/>
              </a:rPr>
              <a:t>Framework Influencing Factors</a:t>
            </a:r>
            <a:endParaRPr lang="en-US" sz="1400" b="1" dirty="0">
              <a:latin typeface="Calibri" pitchFamily="34" charset="0"/>
            </a:endParaRPr>
          </a:p>
        </p:txBody>
      </p:sp>
      <p:cxnSp>
        <p:nvCxnSpPr>
          <p:cNvPr id="77" name="Shape 76"/>
          <p:cNvCxnSpPr>
            <a:stCxn id="75" idx="2"/>
          </p:cNvCxnSpPr>
          <p:nvPr/>
        </p:nvCxnSpPr>
        <p:spPr>
          <a:xfrm rot="5400000">
            <a:off x="7835735" y="2621945"/>
            <a:ext cx="307654" cy="667806"/>
          </a:xfrm>
          <a:prstGeom prst="bentConnector2">
            <a:avLst/>
          </a:prstGeom>
          <a:ln w="19050">
            <a:solidFill>
              <a:schemeClr val="bg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53" name="Rounded Rectangle 52"/>
          <p:cNvSpPr/>
          <p:nvPr/>
        </p:nvSpPr>
        <p:spPr>
          <a:xfrm>
            <a:off x="612648" y="3350744"/>
            <a:ext cx="1399032" cy="1336576"/>
          </a:xfrm>
          <a:prstGeom prst="roundRect">
            <a:avLst/>
          </a:prstGeom>
          <a:solidFill>
            <a:srgbClr val="FFFF99"/>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50"/>
          <p:cNvSpPr txBox="1"/>
          <p:nvPr/>
        </p:nvSpPr>
        <p:spPr>
          <a:xfrm>
            <a:off x="642027" y="3373276"/>
            <a:ext cx="1330074" cy="1277273"/>
          </a:xfrm>
          <a:prstGeom prst="rect">
            <a:avLst/>
          </a:prstGeom>
          <a:noFill/>
        </p:spPr>
        <p:txBody>
          <a:bodyPr wrap="square" rtlCol="0">
            <a:spAutoFit/>
          </a:bodyPr>
          <a:lstStyle/>
          <a:p>
            <a:pPr algn="ctr"/>
            <a:r>
              <a:rPr lang="en-US" sz="1400" b="1" dirty="0" smtClean="0">
                <a:latin typeface="Calibri" pitchFamily="34" charset="0"/>
              </a:rPr>
              <a:t>MONITORING </a:t>
            </a:r>
          </a:p>
          <a:p>
            <a:pPr algn="ctr"/>
            <a:r>
              <a:rPr lang="en-US" sz="1400" b="1" dirty="0" smtClean="0">
                <a:latin typeface="Calibri" pitchFamily="34" charset="0"/>
              </a:rPr>
              <a:t>EVALUATION</a:t>
            </a:r>
          </a:p>
          <a:p>
            <a:pPr algn="ctr"/>
            <a:r>
              <a:rPr lang="en-US" sz="1400" b="1" dirty="0" smtClean="0">
                <a:latin typeface="Calibri" pitchFamily="34" charset="0"/>
              </a:rPr>
              <a:t>&amp; CONTROL</a:t>
            </a:r>
          </a:p>
          <a:p>
            <a:pPr algn="ctr"/>
            <a:endParaRPr lang="en-US" sz="800" b="1" dirty="0" smtClean="0">
              <a:latin typeface="Calibri" pitchFamily="34" charset="0"/>
            </a:endParaRPr>
          </a:p>
          <a:p>
            <a:pPr algn="ctr"/>
            <a:r>
              <a:rPr lang="en-US" sz="900" b="1" dirty="0" smtClean="0">
                <a:latin typeface="Calibri" pitchFamily="34" charset="0"/>
              </a:rPr>
              <a:t>Periodic Revision and Modification When and Where Appropriate</a:t>
            </a:r>
            <a:endParaRPr lang="en-US" sz="1600" b="1" dirty="0" smtClean="0">
              <a:latin typeface="Calibri" pitchFamily="34" charset="0"/>
            </a:endParaRPr>
          </a:p>
        </p:txBody>
      </p:sp>
      <p:cxnSp>
        <p:nvCxnSpPr>
          <p:cNvPr id="56" name="Shape 55"/>
          <p:cNvCxnSpPr>
            <a:stCxn id="5" idx="1"/>
            <a:endCxn id="51" idx="0"/>
          </p:cNvCxnSpPr>
          <p:nvPr/>
        </p:nvCxnSpPr>
        <p:spPr>
          <a:xfrm rot="10800000" flipV="1">
            <a:off x="1307064" y="2827932"/>
            <a:ext cx="1129752" cy="545343"/>
          </a:xfrm>
          <a:prstGeom prst="bentConnector2">
            <a:avLst/>
          </a:prstGeom>
          <a:ln w="12700">
            <a:solidFill>
              <a:srgbClr val="E8A06A"/>
            </a:solidFill>
            <a:prstDash val="lgDash"/>
            <a:tailEnd type="arrow"/>
          </a:ln>
        </p:spPr>
        <p:style>
          <a:lnRef idx="1">
            <a:schemeClr val="accent1"/>
          </a:lnRef>
          <a:fillRef idx="0">
            <a:schemeClr val="accent1"/>
          </a:fillRef>
          <a:effectRef idx="0">
            <a:schemeClr val="accent1"/>
          </a:effectRef>
          <a:fontRef idx="minor">
            <a:schemeClr val="tx1"/>
          </a:fontRef>
        </p:style>
      </p:cxnSp>
      <p:cxnSp>
        <p:nvCxnSpPr>
          <p:cNvPr id="62" name="Elbow Connector 61"/>
          <p:cNvCxnSpPr>
            <a:stCxn id="7" idx="1"/>
            <a:endCxn id="53" idx="3"/>
          </p:cNvCxnSpPr>
          <p:nvPr/>
        </p:nvCxnSpPr>
        <p:spPr>
          <a:xfrm rot="10800000">
            <a:off x="2011680" y="4019032"/>
            <a:ext cx="425136" cy="374970"/>
          </a:xfrm>
          <a:prstGeom prst="bentConnector3">
            <a:avLst>
              <a:gd name="adj1" fmla="val 50000"/>
            </a:avLst>
          </a:prstGeom>
          <a:ln w="12700">
            <a:solidFill>
              <a:srgbClr val="E8A06A"/>
            </a:solidFill>
            <a:prstDash val="lgDash"/>
            <a:tailEnd type="arrow"/>
          </a:ln>
        </p:spPr>
        <p:style>
          <a:lnRef idx="1">
            <a:schemeClr val="accent1"/>
          </a:lnRef>
          <a:fillRef idx="0">
            <a:schemeClr val="accent1"/>
          </a:fillRef>
          <a:effectRef idx="0">
            <a:schemeClr val="accent1"/>
          </a:effectRef>
          <a:fontRef idx="minor">
            <a:schemeClr val="tx1"/>
          </a:fontRef>
        </p:style>
      </p:cxnSp>
      <p:cxnSp>
        <p:nvCxnSpPr>
          <p:cNvPr id="64" name="Elbow Connector 63"/>
          <p:cNvCxnSpPr>
            <a:stCxn id="6" idx="1"/>
            <a:endCxn id="53" idx="3"/>
          </p:cNvCxnSpPr>
          <p:nvPr/>
        </p:nvCxnSpPr>
        <p:spPr>
          <a:xfrm rot="10800000" flipV="1">
            <a:off x="2011680" y="3611364"/>
            <a:ext cx="425136" cy="407668"/>
          </a:xfrm>
          <a:prstGeom prst="bentConnector3">
            <a:avLst>
              <a:gd name="adj1" fmla="val 50000"/>
            </a:avLst>
          </a:prstGeom>
          <a:ln w="12700">
            <a:solidFill>
              <a:srgbClr val="E8A06A"/>
            </a:solidFill>
            <a:prstDash val="lgDash"/>
            <a:tailEnd type="arrow"/>
          </a:ln>
        </p:spPr>
        <p:style>
          <a:lnRef idx="1">
            <a:schemeClr val="accent1"/>
          </a:lnRef>
          <a:fillRef idx="0">
            <a:schemeClr val="accent1"/>
          </a:fillRef>
          <a:effectRef idx="0">
            <a:schemeClr val="accent1"/>
          </a:effectRef>
          <a:fontRef idx="minor">
            <a:schemeClr val="tx1"/>
          </a:fontRef>
        </p:style>
      </p:cxnSp>
      <p:cxnSp>
        <p:nvCxnSpPr>
          <p:cNvPr id="99" name="Shape 98"/>
          <p:cNvCxnSpPr>
            <a:stCxn id="8" idx="1"/>
            <a:endCxn id="53" idx="2"/>
          </p:cNvCxnSpPr>
          <p:nvPr/>
        </p:nvCxnSpPr>
        <p:spPr>
          <a:xfrm rot="10800000">
            <a:off x="1312164" y="4687321"/>
            <a:ext cx="1124652" cy="490907"/>
          </a:xfrm>
          <a:prstGeom prst="bentConnector2">
            <a:avLst/>
          </a:prstGeom>
          <a:ln w="12700">
            <a:solidFill>
              <a:srgbClr val="E8A06A"/>
            </a:solidFill>
            <a:prstDash val="lgDash"/>
            <a:tailEnd type="arrow"/>
          </a:ln>
        </p:spPr>
        <p:style>
          <a:lnRef idx="1">
            <a:schemeClr val="accent1"/>
          </a:lnRef>
          <a:fillRef idx="0">
            <a:schemeClr val="accent1"/>
          </a:fillRef>
          <a:effectRef idx="0">
            <a:schemeClr val="accent1"/>
          </a:effectRef>
          <a:fontRef idx="minor">
            <a:schemeClr val="tx1"/>
          </a:fontRef>
        </p:style>
      </p:cxnSp>
      <p:sp>
        <p:nvSpPr>
          <p:cNvPr id="37" name="Title 1"/>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Managing and Engaging Project Stakeholders </a:t>
            </a:r>
            <a:r>
              <a:rPr kumimoji="0" lang="de-DE" sz="2000" b="1" i="0" u="none" strike="noStrike" kern="0" cap="none" spc="0" normalizeH="0" baseline="0" noProof="0" dirty="0" smtClean="0">
                <a:ln>
                  <a:noFill/>
                </a:ln>
                <a:solidFill>
                  <a:srgbClr val="FF9900"/>
                </a:solidFill>
                <a:effectLst/>
                <a:uLnTx/>
                <a:uFillTx/>
                <a:latin typeface="+mj-lt"/>
                <a:ea typeface="+mj-ea"/>
                <a:cs typeface="+mj-cs"/>
              </a:rPr>
              <a:t>(</a:t>
            </a:r>
            <a:r>
              <a:rPr kumimoji="0" lang="de-DE" sz="1800" b="1" i="0" u="none" strike="noStrike" kern="0" cap="none" spc="0" normalizeH="0" baseline="0" noProof="0" dirty="0" smtClean="0">
                <a:ln>
                  <a:noFill/>
                </a:ln>
                <a:solidFill>
                  <a:srgbClr val="FF9900"/>
                </a:solidFill>
                <a:effectLst/>
                <a:uLnTx/>
                <a:uFillTx/>
                <a:latin typeface="+mj-lt"/>
                <a:ea typeface="+mj-ea"/>
                <a:cs typeface="+mj-cs"/>
              </a:rPr>
              <a:t>The Project Stakeholder Mgmt. &amp; Engt. Process Framework)</a:t>
            </a:r>
            <a:endParaRPr kumimoji="0" lang="en-US" sz="2400" b="1" i="0" u="none" strike="noStrike" kern="0" cap="none" spc="0" normalizeH="0" baseline="0" noProof="0" dirty="0" smtClean="0">
              <a:ln>
                <a:noFill/>
              </a:ln>
              <a:solidFill>
                <a:srgbClr val="FF9900"/>
              </a:solidFill>
              <a:effectLst/>
              <a:uLnTx/>
              <a:uFillTx/>
              <a:latin typeface="+mj-lt"/>
              <a:ea typeface="+mj-ea"/>
              <a:cs typeface="+mj-cs"/>
            </a:endParaRPr>
          </a:p>
        </p:txBody>
      </p:sp>
      <p:sp>
        <p:nvSpPr>
          <p:cNvPr id="41" name="Rounded Rectangle 40"/>
          <p:cNvSpPr/>
          <p:nvPr/>
        </p:nvSpPr>
        <p:spPr>
          <a:xfrm>
            <a:off x="7299702" y="5517398"/>
            <a:ext cx="1549831" cy="294468"/>
          </a:xfrm>
          <a:prstGeom prst="roundRect">
            <a:avLst/>
          </a:prstGeom>
          <a:solidFill>
            <a:srgbClr val="CC66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latin typeface="Calibri" pitchFamily="34" charset="0"/>
              </a:rPr>
              <a:t>Proactive Focus</a:t>
            </a:r>
            <a:endParaRPr lang="en-US" sz="1600" b="1" dirty="0">
              <a:latin typeface="Calibri" pitchFamily="34" charset="0"/>
            </a:endParaRPr>
          </a:p>
        </p:txBody>
      </p:sp>
      <p:sp>
        <p:nvSpPr>
          <p:cNvPr id="43" name="Rectangle 42"/>
          <p:cNvSpPr/>
          <p:nvPr/>
        </p:nvSpPr>
        <p:spPr>
          <a:xfrm>
            <a:off x="644895" y="1655545"/>
            <a:ext cx="1347534" cy="837398"/>
          </a:xfrm>
          <a:prstGeom prst="rect">
            <a:avLst/>
          </a:prstGeom>
          <a:solidFill>
            <a:srgbClr val="78984E"/>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smtClean="0"/>
              <a:t>Stakeholder Management Maturity Levels</a:t>
            </a:r>
          </a:p>
          <a:p>
            <a:pPr algn="ctr"/>
            <a:r>
              <a:rPr lang="en-US" sz="1050" b="1" dirty="0" smtClean="0"/>
              <a:t>(Evolution)</a:t>
            </a:r>
            <a:endParaRPr lang="en-US" sz="1050" b="1" dirty="0"/>
          </a:p>
        </p:txBody>
      </p:sp>
      <p:cxnSp>
        <p:nvCxnSpPr>
          <p:cNvPr id="49" name="Shape 48"/>
          <p:cNvCxnSpPr>
            <a:stCxn id="53" idx="1"/>
            <a:endCxn id="43" idx="3"/>
          </p:cNvCxnSpPr>
          <p:nvPr/>
        </p:nvCxnSpPr>
        <p:spPr>
          <a:xfrm rot="10800000" flipH="1">
            <a:off x="612647" y="2074244"/>
            <a:ext cx="1379781" cy="1944788"/>
          </a:xfrm>
          <a:prstGeom prst="bentConnector5">
            <a:avLst>
              <a:gd name="adj1" fmla="val -9592"/>
              <a:gd name="adj2" fmla="val 71759"/>
              <a:gd name="adj3" fmla="val 116568"/>
            </a:avLst>
          </a:prstGeom>
          <a:ln w="19050">
            <a:solidFill>
              <a:schemeClr val="bg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46" name="Freeform 45"/>
          <p:cNvSpPr/>
          <p:nvPr/>
        </p:nvSpPr>
        <p:spPr>
          <a:xfrm>
            <a:off x="2187574" y="3987800"/>
            <a:ext cx="4805893" cy="1574800"/>
          </a:xfrm>
          <a:custGeom>
            <a:avLst/>
            <a:gdLst>
              <a:gd name="connsiteX0" fmla="*/ 2142066 w 4995333"/>
              <a:gd name="connsiteY0" fmla="*/ 90681 h 1778778"/>
              <a:gd name="connsiteX1" fmla="*/ 1896533 w 4995333"/>
              <a:gd name="connsiteY1" fmla="*/ 73747 h 1778778"/>
              <a:gd name="connsiteX2" fmla="*/ 1651000 w 4995333"/>
              <a:gd name="connsiteY2" fmla="*/ 56814 h 1778778"/>
              <a:gd name="connsiteX3" fmla="*/ 1202266 w 4995333"/>
              <a:gd name="connsiteY3" fmla="*/ 48347 h 1778778"/>
              <a:gd name="connsiteX4" fmla="*/ 618066 w 4995333"/>
              <a:gd name="connsiteY4" fmla="*/ 48347 h 1778778"/>
              <a:gd name="connsiteX5" fmla="*/ 567266 w 4995333"/>
              <a:gd name="connsiteY5" fmla="*/ 56814 h 1778778"/>
              <a:gd name="connsiteX6" fmla="*/ 474133 w 4995333"/>
              <a:gd name="connsiteY6" fmla="*/ 65281 h 1778778"/>
              <a:gd name="connsiteX7" fmla="*/ 431800 w 4995333"/>
              <a:gd name="connsiteY7" fmla="*/ 73747 h 1778778"/>
              <a:gd name="connsiteX8" fmla="*/ 381000 w 4995333"/>
              <a:gd name="connsiteY8" fmla="*/ 82214 h 1778778"/>
              <a:gd name="connsiteX9" fmla="*/ 330200 w 4995333"/>
              <a:gd name="connsiteY9" fmla="*/ 99147 h 1778778"/>
              <a:gd name="connsiteX10" fmla="*/ 304800 w 4995333"/>
              <a:gd name="connsiteY10" fmla="*/ 107614 h 1778778"/>
              <a:gd name="connsiteX11" fmla="*/ 270933 w 4995333"/>
              <a:gd name="connsiteY11" fmla="*/ 116081 h 1778778"/>
              <a:gd name="connsiteX12" fmla="*/ 220133 w 4995333"/>
              <a:gd name="connsiteY12" fmla="*/ 149947 h 1778778"/>
              <a:gd name="connsiteX13" fmla="*/ 169333 w 4995333"/>
              <a:gd name="connsiteY13" fmla="*/ 192281 h 1778778"/>
              <a:gd name="connsiteX14" fmla="*/ 152400 w 4995333"/>
              <a:gd name="connsiteY14" fmla="*/ 217681 h 1778778"/>
              <a:gd name="connsiteX15" fmla="*/ 101600 w 4995333"/>
              <a:gd name="connsiteY15" fmla="*/ 310814 h 1778778"/>
              <a:gd name="connsiteX16" fmla="*/ 84666 w 4995333"/>
              <a:gd name="connsiteY16" fmla="*/ 353147 h 1778778"/>
              <a:gd name="connsiteX17" fmla="*/ 76200 w 4995333"/>
              <a:gd name="connsiteY17" fmla="*/ 378547 h 1778778"/>
              <a:gd name="connsiteX18" fmla="*/ 59266 w 4995333"/>
              <a:gd name="connsiteY18" fmla="*/ 412414 h 1778778"/>
              <a:gd name="connsiteX19" fmla="*/ 42333 w 4995333"/>
              <a:gd name="connsiteY19" fmla="*/ 480147 h 1778778"/>
              <a:gd name="connsiteX20" fmla="*/ 33866 w 4995333"/>
              <a:gd name="connsiteY20" fmla="*/ 505547 h 1778778"/>
              <a:gd name="connsiteX21" fmla="*/ 16933 w 4995333"/>
              <a:gd name="connsiteY21" fmla="*/ 607147 h 1778778"/>
              <a:gd name="connsiteX22" fmla="*/ 0 w 4995333"/>
              <a:gd name="connsiteY22" fmla="*/ 734147 h 1778778"/>
              <a:gd name="connsiteX23" fmla="*/ 8466 w 4995333"/>
              <a:gd name="connsiteY23" fmla="*/ 1140547 h 1778778"/>
              <a:gd name="connsiteX24" fmla="*/ 42333 w 4995333"/>
              <a:gd name="connsiteY24" fmla="*/ 1360681 h 1778778"/>
              <a:gd name="connsiteX25" fmla="*/ 59266 w 4995333"/>
              <a:gd name="connsiteY25" fmla="*/ 1394547 h 1778778"/>
              <a:gd name="connsiteX26" fmla="*/ 67733 w 4995333"/>
              <a:gd name="connsiteY26" fmla="*/ 1428414 h 1778778"/>
              <a:gd name="connsiteX27" fmla="*/ 84666 w 4995333"/>
              <a:gd name="connsiteY27" fmla="*/ 1453814 h 1778778"/>
              <a:gd name="connsiteX28" fmla="*/ 101600 w 4995333"/>
              <a:gd name="connsiteY28" fmla="*/ 1487681 h 1778778"/>
              <a:gd name="connsiteX29" fmla="*/ 127000 w 4995333"/>
              <a:gd name="connsiteY29" fmla="*/ 1521547 h 1778778"/>
              <a:gd name="connsiteX30" fmla="*/ 152400 w 4995333"/>
              <a:gd name="connsiteY30" fmla="*/ 1572347 h 1778778"/>
              <a:gd name="connsiteX31" fmla="*/ 194733 w 4995333"/>
              <a:gd name="connsiteY31" fmla="*/ 1614681 h 1778778"/>
              <a:gd name="connsiteX32" fmla="*/ 220133 w 4995333"/>
              <a:gd name="connsiteY32" fmla="*/ 1648547 h 1778778"/>
              <a:gd name="connsiteX33" fmla="*/ 279400 w 4995333"/>
              <a:gd name="connsiteY33" fmla="*/ 1699347 h 1778778"/>
              <a:gd name="connsiteX34" fmla="*/ 313266 w 4995333"/>
              <a:gd name="connsiteY34" fmla="*/ 1716281 h 1778778"/>
              <a:gd name="connsiteX35" fmla="*/ 465666 w 4995333"/>
              <a:gd name="connsiteY35" fmla="*/ 1733214 h 1778778"/>
              <a:gd name="connsiteX36" fmla="*/ 2717800 w 4995333"/>
              <a:gd name="connsiteY36" fmla="*/ 1733214 h 1778778"/>
              <a:gd name="connsiteX37" fmla="*/ 2895600 w 4995333"/>
              <a:gd name="connsiteY37" fmla="*/ 1750147 h 1778778"/>
              <a:gd name="connsiteX38" fmla="*/ 3801533 w 4995333"/>
              <a:gd name="connsiteY38" fmla="*/ 1758614 h 1778778"/>
              <a:gd name="connsiteX39" fmla="*/ 3996266 w 4995333"/>
              <a:gd name="connsiteY39" fmla="*/ 1767081 h 1778778"/>
              <a:gd name="connsiteX40" fmla="*/ 4106333 w 4995333"/>
              <a:gd name="connsiteY40" fmla="*/ 1775547 h 1778778"/>
              <a:gd name="connsiteX41" fmla="*/ 4334933 w 4995333"/>
              <a:gd name="connsiteY41" fmla="*/ 1767081 h 1778778"/>
              <a:gd name="connsiteX42" fmla="*/ 4402666 w 4995333"/>
              <a:gd name="connsiteY42" fmla="*/ 1750147 h 1778778"/>
              <a:gd name="connsiteX43" fmla="*/ 4470400 w 4995333"/>
              <a:gd name="connsiteY43" fmla="*/ 1733214 h 1778778"/>
              <a:gd name="connsiteX44" fmla="*/ 4665133 w 4995333"/>
              <a:gd name="connsiteY44" fmla="*/ 1716281 h 1778778"/>
              <a:gd name="connsiteX45" fmla="*/ 4732866 w 4995333"/>
              <a:gd name="connsiteY45" fmla="*/ 1699347 h 1778778"/>
              <a:gd name="connsiteX46" fmla="*/ 4809066 w 4995333"/>
              <a:gd name="connsiteY46" fmla="*/ 1640081 h 1778778"/>
              <a:gd name="connsiteX47" fmla="*/ 4834466 w 4995333"/>
              <a:gd name="connsiteY47" fmla="*/ 1623147 h 1778778"/>
              <a:gd name="connsiteX48" fmla="*/ 4885266 w 4995333"/>
              <a:gd name="connsiteY48" fmla="*/ 1555414 h 1778778"/>
              <a:gd name="connsiteX49" fmla="*/ 4902200 w 4995333"/>
              <a:gd name="connsiteY49" fmla="*/ 1538481 h 1778778"/>
              <a:gd name="connsiteX50" fmla="*/ 4961466 w 4995333"/>
              <a:gd name="connsiteY50" fmla="*/ 1453814 h 1778778"/>
              <a:gd name="connsiteX51" fmla="*/ 4978400 w 4995333"/>
              <a:gd name="connsiteY51" fmla="*/ 1377614 h 1778778"/>
              <a:gd name="connsiteX52" fmla="*/ 4986866 w 4995333"/>
              <a:gd name="connsiteY52" fmla="*/ 1030481 h 1778778"/>
              <a:gd name="connsiteX53" fmla="*/ 4995333 w 4995333"/>
              <a:gd name="connsiteY53" fmla="*/ 793414 h 1778778"/>
              <a:gd name="connsiteX54" fmla="*/ 4986866 w 4995333"/>
              <a:gd name="connsiteY54" fmla="*/ 192281 h 1778778"/>
              <a:gd name="connsiteX55" fmla="*/ 4961466 w 4995333"/>
              <a:gd name="connsiteY55" fmla="*/ 141481 h 1778778"/>
              <a:gd name="connsiteX56" fmla="*/ 4936066 w 4995333"/>
              <a:gd name="connsiteY56" fmla="*/ 133014 h 1778778"/>
              <a:gd name="connsiteX57" fmla="*/ 4859866 w 4995333"/>
              <a:gd name="connsiteY57" fmla="*/ 107614 h 1778778"/>
              <a:gd name="connsiteX58" fmla="*/ 4775200 w 4995333"/>
              <a:gd name="connsiteY58" fmla="*/ 99147 h 1778778"/>
              <a:gd name="connsiteX59" fmla="*/ 4665133 w 4995333"/>
              <a:gd name="connsiteY59" fmla="*/ 82214 h 1778778"/>
              <a:gd name="connsiteX60" fmla="*/ 4089400 w 4995333"/>
              <a:gd name="connsiteY60" fmla="*/ 73747 h 1778778"/>
              <a:gd name="connsiteX61" fmla="*/ 3996266 w 4995333"/>
              <a:gd name="connsiteY61" fmla="*/ 65281 h 1778778"/>
              <a:gd name="connsiteX62" fmla="*/ 3962400 w 4995333"/>
              <a:gd name="connsiteY62" fmla="*/ 56814 h 1778778"/>
              <a:gd name="connsiteX63" fmla="*/ 3877733 w 4995333"/>
              <a:gd name="connsiteY63" fmla="*/ 48347 h 1778778"/>
              <a:gd name="connsiteX64" fmla="*/ 3395133 w 4995333"/>
              <a:gd name="connsiteY64" fmla="*/ 56814 h 1778778"/>
              <a:gd name="connsiteX65" fmla="*/ 3014133 w 4995333"/>
              <a:gd name="connsiteY65" fmla="*/ 56814 h 1778778"/>
              <a:gd name="connsiteX66" fmla="*/ 2734733 w 4995333"/>
              <a:gd name="connsiteY66" fmla="*/ 39881 h 1778778"/>
              <a:gd name="connsiteX67" fmla="*/ 2413000 w 4995333"/>
              <a:gd name="connsiteY67" fmla="*/ 22947 h 1778778"/>
              <a:gd name="connsiteX68" fmla="*/ 2209800 w 4995333"/>
              <a:gd name="connsiteY68" fmla="*/ 14481 h 1778778"/>
              <a:gd name="connsiteX69" fmla="*/ 1727200 w 4995333"/>
              <a:gd name="connsiteY69" fmla="*/ 22947 h 1778778"/>
              <a:gd name="connsiteX70" fmla="*/ 1701800 w 4995333"/>
              <a:gd name="connsiteY70" fmla="*/ 31414 h 1778778"/>
              <a:gd name="connsiteX71" fmla="*/ 1532466 w 4995333"/>
              <a:gd name="connsiteY71" fmla="*/ 39881 h 1778778"/>
              <a:gd name="connsiteX72" fmla="*/ 1447800 w 4995333"/>
              <a:gd name="connsiteY72" fmla="*/ 65281 h 1778778"/>
              <a:gd name="connsiteX73" fmla="*/ 1422400 w 4995333"/>
              <a:gd name="connsiteY73" fmla="*/ 73747 h 1778778"/>
              <a:gd name="connsiteX74" fmla="*/ 1397000 w 4995333"/>
              <a:gd name="connsiteY74" fmla="*/ 82214 h 1778778"/>
              <a:gd name="connsiteX75" fmla="*/ 1354666 w 4995333"/>
              <a:gd name="connsiteY75" fmla="*/ 116081 h 1778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4995333" h="1778778">
                <a:moveTo>
                  <a:pt x="2142066" y="90681"/>
                </a:moveTo>
                <a:cubicBezTo>
                  <a:pt x="1987047" y="73456"/>
                  <a:pt x="2141478" y="89056"/>
                  <a:pt x="1896533" y="73747"/>
                </a:cubicBezTo>
                <a:cubicBezTo>
                  <a:pt x="1767411" y="65677"/>
                  <a:pt x="1800047" y="61073"/>
                  <a:pt x="1651000" y="56814"/>
                </a:cubicBezTo>
                <a:lnTo>
                  <a:pt x="1202266" y="48347"/>
                </a:lnTo>
                <a:cubicBezTo>
                  <a:pt x="928163" y="35295"/>
                  <a:pt x="994635" y="34400"/>
                  <a:pt x="618066" y="48347"/>
                </a:cubicBezTo>
                <a:cubicBezTo>
                  <a:pt x="600911" y="48982"/>
                  <a:pt x="584315" y="54808"/>
                  <a:pt x="567266" y="56814"/>
                </a:cubicBezTo>
                <a:cubicBezTo>
                  <a:pt x="536307" y="60456"/>
                  <a:pt x="505177" y="62459"/>
                  <a:pt x="474133" y="65281"/>
                </a:cubicBezTo>
                <a:lnTo>
                  <a:pt x="431800" y="73747"/>
                </a:lnTo>
                <a:cubicBezTo>
                  <a:pt x="414910" y="76818"/>
                  <a:pt x="397654" y="78050"/>
                  <a:pt x="381000" y="82214"/>
                </a:cubicBezTo>
                <a:cubicBezTo>
                  <a:pt x="363684" y="86543"/>
                  <a:pt x="347133" y="93503"/>
                  <a:pt x="330200" y="99147"/>
                </a:cubicBezTo>
                <a:cubicBezTo>
                  <a:pt x="321733" y="101969"/>
                  <a:pt x="313458" y="105449"/>
                  <a:pt x="304800" y="107614"/>
                </a:cubicBezTo>
                <a:lnTo>
                  <a:pt x="270933" y="116081"/>
                </a:lnTo>
                <a:lnTo>
                  <a:pt x="220133" y="149947"/>
                </a:lnTo>
                <a:cubicBezTo>
                  <a:pt x="195160" y="166595"/>
                  <a:pt x="189703" y="167837"/>
                  <a:pt x="169333" y="192281"/>
                </a:cubicBezTo>
                <a:cubicBezTo>
                  <a:pt x="162819" y="200098"/>
                  <a:pt x="157793" y="209052"/>
                  <a:pt x="152400" y="217681"/>
                </a:cubicBezTo>
                <a:cubicBezTo>
                  <a:pt x="130654" y="252475"/>
                  <a:pt x="118950" y="272645"/>
                  <a:pt x="101600" y="310814"/>
                </a:cubicBezTo>
                <a:cubicBezTo>
                  <a:pt x="95311" y="324650"/>
                  <a:pt x="90002" y="338917"/>
                  <a:pt x="84666" y="353147"/>
                </a:cubicBezTo>
                <a:cubicBezTo>
                  <a:pt x="81532" y="361503"/>
                  <a:pt x="79716" y="370344"/>
                  <a:pt x="76200" y="378547"/>
                </a:cubicBezTo>
                <a:cubicBezTo>
                  <a:pt x="71228" y="390148"/>
                  <a:pt x="64911" y="401125"/>
                  <a:pt x="59266" y="412414"/>
                </a:cubicBezTo>
                <a:cubicBezTo>
                  <a:pt x="53622" y="434992"/>
                  <a:pt x="48456" y="457695"/>
                  <a:pt x="42333" y="480147"/>
                </a:cubicBezTo>
                <a:cubicBezTo>
                  <a:pt x="39985" y="488757"/>
                  <a:pt x="35333" y="496744"/>
                  <a:pt x="33866" y="505547"/>
                </a:cubicBezTo>
                <a:cubicBezTo>
                  <a:pt x="14962" y="618974"/>
                  <a:pt x="36783" y="547600"/>
                  <a:pt x="16933" y="607147"/>
                </a:cubicBezTo>
                <a:cubicBezTo>
                  <a:pt x="14844" y="621768"/>
                  <a:pt x="0" y="723197"/>
                  <a:pt x="0" y="734147"/>
                </a:cubicBezTo>
                <a:cubicBezTo>
                  <a:pt x="0" y="869643"/>
                  <a:pt x="2122" y="1005200"/>
                  <a:pt x="8466" y="1140547"/>
                </a:cubicBezTo>
                <a:cubicBezTo>
                  <a:pt x="8485" y="1140945"/>
                  <a:pt x="29432" y="1334878"/>
                  <a:pt x="42333" y="1360681"/>
                </a:cubicBezTo>
                <a:cubicBezTo>
                  <a:pt x="47977" y="1371970"/>
                  <a:pt x="54834" y="1382729"/>
                  <a:pt x="59266" y="1394547"/>
                </a:cubicBezTo>
                <a:cubicBezTo>
                  <a:pt x="63352" y="1405443"/>
                  <a:pt x="63149" y="1417718"/>
                  <a:pt x="67733" y="1428414"/>
                </a:cubicBezTo>
                <a:cubicBezTo>
                  <a:pt x="71741" y="1437767"/>
                  <a:pt x="79617" y="1444979"/>
                  <a:pt x="84666" y="1453814"/>
                </a:cubicBezTo>
                <a:cubicBezTo>
                  <a:pt x="90928" y="1464773"/>
                  <a:pt x="94910" y="1476978"/>
                  <a:pt x="101600" y="1487681"/>
                </a:cubicBezTo>
                <a:cubicBezTo>
                  <a:pt x="109079" y="1499647"/>
                  <a:pt x="119740" y="1509447"/>
                  <a:pt x="127000" y="1521547"/>
                </a:cubicBezTo>
                <a:cubicBezTo>
                  <a:pt x="136741" y="1537781"/>
                  <a:pt x="141265" y="1557036"/>
                  <a:pt x="152400" y="1572347"/>
                </a:cubicBezTo>
                <a:cubicBezTo>
                  <a:pt x="164138" y="1588486"/>
                  <a:pt x="182759" y="1598716"/>
                  <a:pt x="194733" y="1614681"/>
                </a:cubicBezTo>
                <a:cubicBezTo>
                  <a:pt x="203200" y="1625970"/>
                  <a:pt x="210950" y="1637833"/>
                  <a:pt x="220133" y="1648547"/>
                </a:cubicBezTo>
                <a:cubicBezTo>
                  <a:pt x="236120" y="1667198"/>
                  <a:pt x="258807" y="1686476"/>
                  <a:pt x="279400" y="1699347"/>
                </a:cubicBezTo>
                <a:cubicBezTo>
                  <a:pt x="290103" y="1706036"/>
                  <a:pt x="301292" y="1712290"/>
                  <a:pt x="313266" y="1716281"/>
                </a:cubicBezTo>
                <a:cubicBezTo>
                  <a:pt x="350900" y="1728826"/>
                  <a:pt x="445534" y="1731665"/>
                  <a:pt x="465666" y="1733214"/>
                </a:cubicBezTo>
                <a:cubicBezTo>
                  <a:pt x="1200037" y="1728414"/>
                  <a:pt x="1979181" y="1716678"/>
                  <a:pt x="2717800" y="1733214"/>
                </a:cubicBezTo>
                <a:cubicBezTo>
                  <a:pt x="2777320" y="1734547"/>
                  <a:pt x="2836333" y="1744503"/>
                  <a:pt x="2895600" y="1750147"/>
                </a:cubicBezTo>
                <a:cubicBezTo>
                  <a:pt x="3196231" y="1778778"/>
                  <a:pt x="3499555" y="1755792"/>
                  <a:pt x="3801533" y="1758614"/>
                </a:cubicBezTo>
                <a:lnTo>
                  <a:pt x="3996266" y="1767081"/>
                </a:lnTo>
                <a:cubicBezTo>
                  <a:pt x="4033007" y="1769122"/>
                  <a:pt x="4069536" y="1775547"/>
                  <a:pt x="4106333" y="1775547"/>
                </a:cubicBezTo>
                <a:cubicBezTo>
                  <a:pt x="4182585" y="1775547"/>
                  <a:pt x="4258733" y="1769903"/>
                  <a:pt x="4334933" y="1767081"/>
                </a:cubicBezTo>
                <a:cubicBezTo>
                  <a:pt x="4383485" y="1750896"/>
                  <a:pt x="4336263" y="1765471"/>
                  <a:pt x="4402666" y="1750147"/>
                </a:cubicBezTo>
                <a:cubicBezTo>
                  <a:pt x="4425343" y="1744914"/>
                  <a:pt x="4447215" y="1735230"/>
                  <a:pt x="4470400" y="1733214"/>
                </a:cubicBezTo>
                <a:lnTo>
                  <a:pt x="4665133" y="1716281"/>
                </a:lnTo>
                <a:cubicBezTo>
                  <a:pt x="4676863" y="1713935"/>
                  <a:pt x="4718221" y="1707483"/>
                  <a:pt x="4732866" y="1699347"/>
                </a:cubicBezTo>
                <a:cubicBezTo>
                  <a:pt x="4809900" y="1656551"/>
                  <a:pt x="4759703" y="1681218"/>
                  <a:pt x="4809066" y="1640081"/>
                </a:cubicBezTo>
                <a:cubicBezTo>
                  <a:pt x="4816883" y="1633567"/>
                  <a:pt x="4827659" y="1630711"/>
                  <a:pt x="4834466" y="1623147"/>
                </a:cubicBezTo>
                <a:cubicBezTo>
                  <a:pt x="4853346" y="1602170"/>
                  <a:pt x="4865309" y="1575369"/>
                  <a:pt x="4885266" y="1555414"/>
                </a:cubicBezTo>
                <a:cubicBezTo>
                  <a:pt x="4890911" y="1549770"/>
                  <a:pt x="4897090" y="1544613"/>
                  <a:pt x="4902200" y="1538481"/>
                </a:cubicBezTo>
                <a:cubicBezTo>
                  <a:pt x="4923093" y="1513409"/>
                  <a:pt x="4943882" y="1480190"/>
                  <a:pt x="4961466" y="1453814"/>
                </a:cubicBezTo>
                <a:cubicBezTo>
                  <a:pt x="4965189" y="1438924"/>
                  <a:pt x="4977834" y="1390625"/>
                  <a:pt x="4978400" y="1377614"/>
                </a:cubicBezTo>
                <a:cubicBezTo>
                  <a:pt x="4983428" y="1261978"/>
                  <a:pt x="4983513" y="1146178"/>
                  <a:pt x="4986866" y="1030481"/>
                </a:cubicBezTo>
                <a:cubicBezTo>
                  <a:pt x="4989157" y="951441"/>
                  <a:pt x="4992511" y="872436"/>
                  <a:pt x="4995333" y="793414"/>
                </a:cubicBezTo>
                <a:cubicBezTo>
                  <a:pt x="4992511" y="593036"/>
                  <a:pt x="4992280" y="392605"/>
                  <a:pt x="4986866" y="192281"/>
                </a:cubicBezTo>
                <a:cubicBezTo>
                  <a:pt x="4986527" y="179738"/>
                  <a:pt x="4970415" y="148641"/>
                  <a:pt x="4961466" y="141481"/>
                </a:cubicBezTo>
                <a:cubicBezTo>
                  <a:pt x="4954497" y="135906"/>
                  <a:pt x="4944422" y="136148"/>
                  <a:pt x="4936066" y="133014"/>
                </a:cubicBezTo>
                <a:cubicBezTo>
                  <a:pt x="4906511" y="121931"/>
                  <a:pt x="4890421" y="111979"/>
                  <a:pt x="4859866" y="107614"/>
                </a:cubicBezTo>
                <a:cubicBezTo>
                  <a:pt x="4831788" y="103603"/>
                  <a:pt x="4803314" y="102895"/>
                  <a:pt x="4775200" y="99147"/>
                </a:cubicBezTo>
                <a:cubicBezTo>
                  <a:pt x="4718127" y="91537"/>
                  <a:pt x="4735173" y="84057"/>
                  <a:pt x="4665133" y="82214"/>
                </a:cubicBezTo>
                <a:cubicBezTo>
                  <a:pt x="4473268" y="77165"/>
                  <a:pt x="4281311" y="76569"/>
                  <a:pt x="4089400" y="73747"/>
                </a:cubicBezTo>
                <a:cubicBezTo>
                  <a:pt x="4058355" y="70925"/>
                  <a:pt x="4027165" y="69401"/>
                  <a:pt x="3996266" y="65281"/>
                </a:cubicBezTo>
                <a:cubicBezTo>
                  <a:pt x="3984732" y="63743"/>
                  <a:pt x="3973919" y="58460"/>
                  <a:pt x="3962400" y="56814"/>
                </a:cubicBezTo>
                <a:cubicBezTo>
                  <a:pt x="3934322" y="52803"/>
                  <a:pt x="3905955" y="51169"/>
                  <a:pt x="3877733" y="48347"/>
                </a:cubicBezTo>
                <a:lnTo>
                  <a:pt x="3395133" y="56814"/>
                </a:lnTo>
                <a:cubicBezTo>
                  <a:pt x="3097245" y="65206"/>
                  <a:pt x="3519588" y="80507"/>
                  <a:pt x="3014133" y="56814"/>
                </a:cubicBezTo>
                <a:cubicBezTo>
                  <a:pt x="2920931" y="52445"/>
                  <a:pt x="2734733" y="39881"/>
                  <a:pt x="2734733" y="39881"/>
                </a:cubicBezTo>
                <a:cubicBezTo>
                  <a:pt x="2615096" y="0"/>
                  <a:pt x="2723682" y="33478"/>
                  <a:pt x="2413000" y="22947"/>
                </a:cubicBezTo>
                <a:lnTo>
                  <a:pt x="2209800" y="14481"/>
                </a:lnTo>
                <a:lnTo>
                  <a:pt x="1727200" y="22947"/>
                </a:lnTo>
                <a:cubicBezTo>
                  <a:pt x="1718280" y="23244"/>
                  <a:pt x="1710691" y="30641"/>
                  <a:pt x="1701800" y="31414"/>
                </a:cubicBezTo>
                <a:cubicBezTo>
                  <a:pt x="1645497" y="36310"/>
                  <a:pt x="1588911" y="37059"/>
                  <a:pt x="1532466" y="39881"/>
                </a:cubicBezTo>
                <a:cubicBezTo>
                  <a:pt x="1481277" y="52677"/>
                  <a:pt x="1509649" y="44665"/>
                  <a:pt x="1447800" y="65281"/>
                </a:cubicBezTo>
                <a:lnTo>
                  <a:pt x="1422400" y="73747"/>
                </a:lnTo>
                <a:lnTo>
                  <a:pt x="1397000" y="82214"/>
                </a:lnTo>
                <a:cubicBezTo>
                  <a:pt x="1367137" y="112077"/>
                  <a:pt x="1382310" y="102259"/>
                  <a:pt x="1354666" y="116081"/>
                </a:cubicBezTo>
              </a:path>
            </a:pathLst>
          </a:cu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up)">
                                      <p:cBhvr>
                                        <p:cTn id="7" dur="30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Goal of Project Stakeholder Engagement</a:t>
            </a:r>
            <a:endParaRPr lang="en-US" sz="2400" dirty="0"/>
          </a:p>
        </p:txBody>
      </p:sp>
      <p:sp>
        <p:nvSpPr>
          <p:cNvPr id="3" name="Rounded Rectangle 2"/>
          <p:cNvSpPr/>
          <p:nvPr/>
        </p:nvSpPr>
        <p:spPr>
          <a:xfrm>
            <a:off x="1061055" y="1397476"/>
            <a:ext cx="2104845" cy="1431987"/>
          </a:xfrm>
          <a:prstGeom prst="roundRect">
            <a:avLst/>
          </a:prstGeom>
          <a:solidFill>
            <a:srgbClr val="0AB21E"/>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tx1"/>
                </a:solidFill>
                <a:latin typeface="Calibri" pitchFamily="34" charset="0"/>
              </a:rPr>
              <a:t>Supportive</a:t>
            </a:r>
            <a:endParaRPr lang="en-US" sz="2800" b="1" dirty="0">
              <a:solidFill>
                <a:schemeClr val="tx1"/>
              </a:solidFill>
              <a:latin typeface="Calibri" pitchFamily="34" charset="0"/>
            </a:endParaRPr>
          </a:p>
        </p:txBody>
      </p:sp>
      <p:sp>
        <p:nvSpPr>
          <p:cNvPr id="4" name="Rounded Rectangle 3"/>
          <p:cNvSpPr/>
          <p:nvPr/>
        </p:nvSpPr>
        <p:spPr>
          <a:xfrm>
            <a:off x="1061055" y="2993365"/>
            <a:ext cx="2104845" cy="1431987"/>
          </a:xfrm>
          <a:prstGeom prst="roundRect">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tx1"/>
                </a:solidFill>
                <a:latin typeface="Calibri" pitchFamily="34" charset="0"/>
              </a:rPr>
              <a:t>Neutral</a:t>
            </a:r>
            <a:endParaRPr lang="en-US" sz="2800" b="1" dirty="0">
              <a:solidFill>
                <a:schemeClr val="tx1"/>
              </a:solidFill>
              <a:latin typeface="Calibri" pitchFamily="34" charset="0"/>
            </a:endParaRPr>
          </a:p>
        </p:txBody>
      </p:sp>
      <p:sp>
        <p:nvSpPr>
          <p:cNvPr id="5" name="Rounded Rectangle 4"/>
          <p:cNvSpPr/>
          <p:nvPr/>
        </p:nvSpPr>
        <p:spPr>
          <a:xfrm>
            <a:off x="1061055" y="4589253"/>
            <a:ext cx="2104845" cy="1431987"/>
          </a:xfrm>
          <a:prstGeom prst="roundRect">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tx1"/>
                </a:solidFill>
                <a:latin typeface="Calibri" pitchFamily="34" charset="0"/>
              </a:rPr>
              <a:t>Adversarial</a:t>
            </a:r>
            <a:endParaRPr lang="en-US" sz="2800" b="1" dirty="0">
              <a:solidFill>
                <a:schemeClr val="tx1"/>
              </a:solidFill>
              <a:latin typeface="Calibri" pitchFamily="34" charset="0"/>
            </a:endParaRPr>
          </a:p>
        </p:txBody>
      </p:sp>
      <p:sp>
        <p:nvSpPr>
          <p:cNvPr id="6" name="Rounded Rectangle 5"/>
          <p:cNvSpPr/>
          <p:nvPr/>
        </p:nvSpPr>
        <p:spPr>
          <a:xfrm rot="16200000">
            <a:off x="-1767532" y="3339300"/>
            <a:ext cx="4571998" cy="722861"/>
          </a:xfrm>
          <a:prstGeom prst="roundRect">
            <a:avLst/>
          </a:prstGeom>
          <a:solidFill>
            <a:srgbClr val="3BCCFF"/>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ysClr val="windowText" lastClr="000000"/>
                </a:solidFill>
                <a:latin typeface="Calibri" pitchFamily="34" charset="0"/>
              </a:rPr>
              <a:t>Project  Stakeholders</a:t>
            </a:r>
            <a:endParaRPr lang="en-US" sz="3200" b="1" dirty="0">
              <a:solidFill>
                <a:sysClr val="windowText" lastClr="000000"/>
              </a:solidFill>
              <a:latin typeface="Calibri" pitchFamily="34" charset="0"/>
            </a:endParaRPr>
          </a:p>
        </p:txBody>
      </p:sp>
      <p:sp>
        <p:nvSpPr>
          <p:cNvPr id="11" name="TextBox 10"/>
          <p:cNvSpPr txBox="1"/>
          <p:nvPr/>
        </p:nvSpPr>
        <p:spPr>
          <a:xfrm>
            <a:off x="4573588" y="3847383"/>
            <a:ext cx="4116387" cy="2246769"/>
          </a:xfrm>
          <a:prstGeom prst="rect">
            <a:avLst/>
          </a:prstGeom>
          <a:noFill/>
          <a:ln>
            <a:solidFill>
              <a:schemeClr val="bg1"/>
            </a:solidFill>
          </a:ln>
        </p:spPr>
        <p:txBody>
          <a:bodyPr wrap="square" rtlCol="0">
            <a:spAutoFit/>
          </a:bodyPr>
          <a:lstStyle/>
          <a:p>
            <a:pPr algn="ctr"/>
            <a:r>
              <a:rPr lang="en-US" sz="2800" b="1" dirty="0" smtClean="0">
                <a:solidFill>
                  <a:schemeClr val="bg1"/>
                </a:solidFill>
                <a:latin typeface="Calibri" pitchFamily="34" charset="0"/>
              </a:rPr>
              <a:t>Project achieves its goal within time and budget according to its require-ments and the satisfaction of all its key stakeholders.</a:t>
            </a:r>
            <a:endParaRPr lang="en-US" sz="2800" b="1" dirty="0">
              <a:solidFill>
                <a:schemeClr val="bg1"/>
              </a:solidFill>
              <a:latin typeface="Calibri" pitchFamily="34" charset="0"/>
            </a:endParaRPr>
          </a:p>
        </p:txBody>
      </p:sp>
      <p:sp>
        <p:nvSpPr>
          <p:cNvPr id="12" name="Rounded Rectangle 11"/>
          <p:cNvSpPr/>
          <p:nvPr/>
        </p:nvSpPr>
        <p:spPr>
          <a:xfrm>
            <a:off x="4573588" y="1345721"/>
            <a:ext cx="4116387" cy="1552754"/>
          </a:xfrm>
          <a:prstGeom prst="roundRect">
            <a:avLst/>
          </a:prstGeom>
          <a:solidFill>
            <a:srgbClr val="FFCC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smtClean="0">
                <a:solidFill>
                  <a:schemeClr val="tx1"/>
                </a:solidFill>
                <a:latin typeface="Calibri" pitchFamily="34" charset="0"/>
              </a:rPr>
              <a:t>Project Stakeholder Management &amp; Engagement Strategies</a:t>
            </a:r>
            <a:endParaRPr lang="en-US" sz="3000" b="1" dirty="0">
              <a:solidFill>
                <a:schemeClr val="tx1"/>
              </a:solidFill>
              <a:latin typeface="Calibri" pitchFamily="34" charset="0"/>
            </a:endParaRPr>
          </a:p>
        </p:txBody>
      </p:sp>
      <p:cxnSp>
        <p:nvCxnSpPr>
          <p:cNvPr id="14" name="Elbow Connector 13"/>
          <p:cNvCxnSpPr>
            <a:stCxn id="3" idx="3"/>
            <a:endCxn id="12" idx="1"/>
          </p:cNvCxnSpPr>
          <p:nvPr/>
        </p:nvCxnSpPr>
        <p:spPr>
          <a:xfrm>
            <a:off x="3165900" y="2113470"/>
            <a:ext cx="1407688" cy="8628"/>
          </a:xfrm>
          <a:prstGeom prst="bentConnector3">
            <a:avLst>
              <a:gd name="adj1" fmla="val 50000"/>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6" name="Elbow Connector 15"/>
          <p:cNvCxnSpPr>
            <a:stCxn id="4" idx="3"/>
            <a:endCxn id="12" idx="1"/>
          </p:cNvCxnSpPr>
          <p:nvPr/>
        </p:nvCxnSpPr>
        <p:spPr>
          <a:xfrm flipV="1">
            <a:off x="3165900" y="2122098"/>
            <a:ext cx="1407688" cy="1587261"/>
          </a:xfrm>
          <a:prstGeom prst="bentConnector3">
            <a:avLst>
              <a:gd name="adj1" fmla="val 50000"/>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8" name="Elbow Connector 17"/>
          <p:cNvCxnSpPr>
            <a:stCxn id="5" idx="3"/>
            <a:endCxn id="12" idx="1"/>
          </p:cNvCxnSpPr>
          <p:nvPr/>
        </p:nvCxnSpPr>
        <p:spPr>
          <a:xfrm flipV="1">
            <a:off x="3165900" y="2122098"/>
            <a:ext cx="1407688" cy="3183149"/>
          </a:xfrm>
          <a:prstGeom prst="bentConnector3">
            <a:avLst>
              <a:gd name="adj1" fmla="val 50000"/>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8" name="Down Arrow 27"/>
          <p:cNvSpPr/>
          <p:nvPr/>
        </p:nvSpPr>
        <p:spPr>
          <a:xfrm>
            <a:off x="6285390" y="3036167"/>
            <a:ext cx="727969" cy="692458"/>
          </a:xfrm>
          <a:prstGeom prst="downArrow">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 </a:t>
            </a:r>
            <a:br>
              <a:rPr lang="en-US" sz="2400" dirty="0" smtClean="0"/>
            </a:br>
            <a:r>
              <a:rPr lang="en-US" sz="2000" dirty="0" smtClean="0"/>
              <a:t>(Categories of Engagement Strategies)</a:t>
            </a:r>
            <a:endParaRPr lang="en-US" sz="2400" dirty="0"/>
          </a:p>
        </p:txBody>
      </p:sp>
      <p:sp>
        <p:nvSpPr>
          <p:cNvPr id="5" name="Rounded Rectangle 4"/>
          <p:cNvSpPr/>
          <p:nvPr/>
        </p:nvSpPr>
        <p:spPr>
          <a:xfrm>
            <a:off x="395673" y="1144588"/>
            <a:ext cx="3606979" cy="5065293"/>
          </a:xfrm>
          <a:prstGeom prst="roundRect">
            <a:avLst/>
          </a:prstGeom>
          <a:solidFill>
            <a:schemeClr val="accent5">
              <a:lumMod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2"/>
          <p:cNvSpPr/>
          <p:nvPr/>
        </p:nvSpPr>
        <p:spPr>
          <a:xfrm>
            <a:off x="654442" y="1362973"/>
            <a:ext cx="3109693" cy="1017917"/>
          </a:xfrm>
          <a:prstGeom prst="roundRect">
            <a:avLst/>
          </a:prstGeom>
          <a:solidFill>
            <a:srgbClr val="CCFF33"/>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latin typeface="Calibri" pitchFamily="34" charset="0"/>
              </a:rPr>
              <a:t>PROJECT CONTEXT</a:t>
            </a:r>
            <a:endParaRPr lang="en-US" sz="2400" b="1" dirty="0">
              <a:solidFill>
                <a:schemeClr val="tx1"/>
              </a:solidFill>
              <a:latin typeface="Calibri" pitchFamily="34" charset="0"/>
            </a:endParaRPr>
          </a:p>
        </p:txBody>
      </p:sp>
      <p:sp>
        <p:nvSpPr>
          <p:cNvPr id="4" name="Rounded Rectangle 3"/>
          <p:cNvSpPr/>
          <p:nvPr/>
        </p:nvSpPr>
        <p:spPr>
          <a:xfrm>
            <a:off x="583418" y="2536167"/>
            <a:ext cx="3246707" cy="3571334"/>
          </a:xfrm>
          <a:prstGeom prst="roundRect">
            <a:avLst/>
          </a:prstGeom>
          <a:solidFill>
            <a:srgbClr val="DEEF89"/>
          </a:solidFill>
          <a:ln>
            <a:solidFill>
              <a:srgbClr val="FE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200"/>
              </a:lnSpc>
            </a:pPr>
            <a:r>
              <a:rPr lang="en-US" sz="2000" b="1" dirty="0" smtClean="0">
                <a:solidFill>
                  <a:schemeClr val="tx1"/>
                </a:solidFill>
                <a:latin typeface="Calibri" pitchFamily="34" charset="0"/>
              </a:rPr>
              <a:t>Documentation of the project stakeholder community’s interests, concerns, their expected attitude and behaviour towards the project and review of their options based on a rigorous analysis including application of modeling and other (qualitative,  quantitative) tools. </a:t>
            </a:r>
            <a:endParaRPr lang="en-US" sz="2000" b="1" dirty="0">
              <a:solidFill>
                <a:schemeClr val="tx1"/>
              </a:solidFill>
              <a:latin typeface="Calibri" pitchFamily="34" charset="0"/>
            </a:endParaRPr>
          </a:p>
        </p:txBody>
      </p:sp>
      <p:sp>
        <p:nvSpPr>
          <p:cNvPr id="6" name="Rounded Rectangle 5"/>
          <p:cNvSpPr/>
          <p:nvPr/>
        </p:nvSpPr>
        <p:spPr>
          <a:xfrm>
            <a:off x="5534985" y="1144588"/>
            <a:ext cx="3246707" cy="1201797"/>
          </a:xfrm>
          <a:prstGeom prst="roundRect">
            <a:avLst/>
          </a:prstGeom>
          <a:solidFill>
            <a:srgbClr val="FFCC9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tx1"/>
                </a:solidFill>
                <a:latin typeface="Calibri" pitchFamily="34" charset="0"/>
              </a:rPr>
              <a:t>INFORMATION</a:t>
            </a:r>
            <a:endParaRPr lang="en-US" sz="3200" b="1" dirty="0">
              <a:solidFill>
                <a:schemeClr val="tx1"/>
              </a:solidFill>
              <a:latin typeface="Calibri" pitchFamily="34" charset="0"/>
            </a:endParaRPr>
          </a:p>
        </p:txBody>
      </p:sp>
      <p:sp>
        <p:nvSpPr>
          <p:cNvPr id="7" name="Rounded Rectangle 6"/>
          <p:cNvSpPr/>
          <p:nvPr/>
        </p:nvSpPr>
        <p:spPr>
          <a:xfrm>
            <a:off x="5534985" y="2438551"/>
            <a:ext cx="3246707" cy="1201797"/>
          </a:xfrm>
          <a:prstGeom prst="roundRect">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tx1"/>
                </a:solidFill>
                <a:latin typeface="Calibri" pitchFamily="34" charset="0"/>
              </a:rPr>
              <a:t>CONSULTATION</a:t>
            </a:r>
            <a:endParaRPr lang="en-US" sz="3200" b="1" dirty="0">
              <a:solidFill>
                <a:schemeClr val="tx1"/>
              </a:solidFill>
              <a:latin typeface="Calibri" pitchFamily="34" charset="0"/>
            </a:endParaRPr>
          </a:p>
        </p:txBody>
      </p:sp>
      <p:sp>
        <p:nvSpPr>
          <p:cNvPr id="8" name="Rounded Rectangle 7"/>
          <p:cNvSpPr/>
          <p:nvPr/>
        </p:nvSpPr>
        <p:spPr>
          <a:xfrm>
            <a:off x="5534985" y="3732514"/>
            <a:ext cx="3246707" cy="1201797"/>
          </a:xfrm>
          <a:prstGeom prst="roundRect">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tx1"/>
                </a:solidFill>
                <a:latin typeface="Calibri" pitchFamily="34" charset="0"/>
              </a:rPr>
              <a:t>INCENTIVES</a:t>
            </a:r>
            <a:endParaRPr lang="en-US" sz="3200" b="1" dirty="0">
              <a:solidFill>
                <a:schemeClr val="tx1"/>
              </a:solidFill>
              <a:latin typeface="Calibri" pitchFamily="34" charset="0"/>
            </a:endParaRPr>
          </a:p>
        </p:txBody>
      </p:sp>
      <p:sp>
        <p:nvSpPr>
          <p:cNvPr id="9" name="Rounded Rectangle 8"/>
          <p:cNvSpPr/>
          <p:nvPr/>
        </p:nvSpPr>
        <p:spPr>
          <a:xfrm>
            <a:off x="5534985" y="5026478"/>
            <a:ext cx="3246707" cy="1201797"/>
          </a:xfrm>
          <a:prstGeom prst="roundRect">
            <a:avLst/>
          </a:prstGeom>
          <a:solidFill>
            <a:srgbClr val="22F27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tx1"/>
                </a:solidFill>
                <a:latin typeface="Calibri" pitchFamily="34" charset="0"/>
              </a:rPr>
              <a:t>PARTNERSHIP</a:t>
            </a:r>
            <a:endParaRPr lang="en-US" sz="3200" b="1" dirty="0">
              <a:solidFill>
                <a:schemeClr val="tx1"/>
              </a:solidFill>
              <a:latin typeface="Calibri" pitchFamily="34" charset="0"/>
            </a:endParaRPr>
          </a:p>
        </p:txBody>
      </p:sp>
      <p:cxnSp>
        <p:nvCxnSpPr>
          <p:cNvPr id="14" name="Elbow Connector 13"/>
          <p:cNvCxnSpPr>
            <a:stCxn id="5" idx="3"/>
            <a:endCxn id="6" idx="1"/>
          </p:cNvCxnSpPr>
          <p:nvPr/>
        </p:nvCxnSpPr>
        <p:spPr>
          <a:xfrm flipV="1">
            <a:off x="4002652" y="1745487"/>
            <a:ext cx="1532333" cy="1931748"/>
          </a:xfrm>
          <a:prstGeom prst="bentConnector3">
            <a:avLst>
              <a:gd name="adj1" fmla="val 50000"/>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6" name="Elbow Connector 15"/>
          <p:cNvCxnSpPr>
            <a:stCxn id="5" idx="3"/>
            <a:endCxn id="7" idx="1"/>
          </p:cNvCxnSpPr>
          <p:nvPr/>
        </p:nvCxnSpPr>
        <p:spPr>
          <a:xfrm flipV="1">
            <a:off x="4002652" y="3039450"/>
            <a:ext cx="1532333" cy="637785"/>
          </a:xfrm>
          <a:prstGeom prst="bentConnector3">
            <a:avLst>
              <a:gd name="adj1" fmla="val 50000"/>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8" name="Elbow Connector 17"/>
          <p:cNvCxnSpPr>
            <a:stCxn id="5" idx="3"/>
            <a:endCxn id="8" idx="1"/>
          </p:cNvCxnSpPr>
          <p:nvPr/>
        </p:nvCxnSpPr>
        <p:spPr>
          <a:xfrm>
            <a:off x="4002652" y="3677235"/>
            <a:ext cx="1532333" cy="656178"/>
          </a:xfrm>
          <a:prstGeom prst="bentConnector3">
            <a:avLst>
              <a:gd name="adj1" fmla="val 50000"/>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0" name="Elbow Connector 19"/>
          <p:cNvCxnSpPr>
            <a:stCxn id="5" idx="3"/>
            <a:endCxn id="9" idx="1"/>
          </p:cNvCxnSpPr>
          <p:nvPr/>
        </p:nvCxnSpPr>
        <p:spPr>
          <a:xfrm>
            <a:off x="4002652" y="3677235"/>
            <a:ext cx="1532333" cy="1950142"/>
          </a:xfrm>
          <a:prstGeom prst="bentConnector3">
            <a:avLst>
              <a:gd name="adj1" fmla="val 50000"/>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 </a:t>
            </a:r>
            <a:br>
              <a:rPr lang="en-US" sz="2400" dirty="0" smtClean="0"/>
            </a:br>
            <a:r>
              <a:rPr lang="en-US" sz="2000" dirty="0" smtClean="0"/>
              <a:t>(The Best Approach)</a:t>
            </a:r>
            <a:endParaRPr lang="en-US" sz="2400" dirty="0"/>
          </a:p>
        </p:txBody>
      </p:sp>
      <p:sp>
        <p:nvSpPr>
          <p:cNvPr id="3" name="TextBox 2"/>
          <p:cNvSpPr txBox="1"/>
          <p:nvPr/>
        </p:nvSpPr>
        <p:spPr>
          <a:xfrm>
            <a:off x="455613" y="4692770"/>
            <a:ext cx="8234362" cy="1077218"/>
          </a:xfrm>
          <a:prstGeom prst="rect">
            <a:avLst/>
          </a:prstGeom>
          <a:solidFill>
            <a:srgbClr val="DEEF89"/>
          </a:solid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4000" b="1" spc="50" dirty="0" smtClean="0">
                <a:ln w="11430"/>
                <a:solidFill>
                  <a:srgbClr val="C00000"/>
                </a:solidFill>
                <a:effectLst>
                  <a:outerShdw blurRad="76200" dist="50800" dir="5400000" algn="tl" rotWithShape="0">
                    <a:srgbClr val="000000">
                      <a:alpha val="65000"/>
                    </a:srgbClr>
                  </a:outerShdw>
                </a:effectLst>
              </a:rPr>
              <a:t>Prevention is Better than Cure!</a:t>
            </a:r>
            <a:endParaRPr lang="en-US" sz="2800" b="1" spc="50" dirty="0" smtClean="0">
              <a:ln w="11430"/>
              <a:solidFill>
                <a:srgbClr val="C00000"/>
              </a:solidFill>
              <a:effectLst>
                <a:outerShdw blurRad="76200" dist="50800" dir="5400000" algn="tl" rotWithShape="0">
                  <a:srgbClr val="000000">
                    <a:alpha val="65000"/>
                  </a:srgbClr>
                </a:outerShdw>
              </a:effectLst>
            </a:endParaRPr>
          </a:p>
          <a:p>
            <a:pPr algn="ctr"/>
            <a:r>
              <a:rPr lang="en-US" sz="2400" b="1" spc="50" dirty="0" smtClean="0">
                <a:ln w="11430"/>
                <a:solidFill>
                  <a:srgbClr val="C00000"/>
                </a:solidFill>
                <a:effectLst>
                  <a:outerShdw blurRad="76200" dist="50800" dir="5400000" algn="tl" rotWithShape="0">
                    <a:srgbClr val="000000">
                      <a:alpha val="65000"/>
                    </a:srgbClr>
                  </a:outerShdw>
                </a:effectLst>
              </a:rPr>
              <a:t>Analyze – Understand – Anticipate – Manage/Engage</a:t>
            </a:r>
            <a:endParaRPr lang="en-US" sz="2400" b="1" spc="50" dirty="0">
              <a:ln w="11430"/>
              <a:solidFill>
                <a:srgbClr val="C00000"/>
              </a:solidFill>
              <a:effectLst>
                <a:outerShdw blurRad="76200" dist="50800" dir="5400000" algn="tl" rotWithShape="0">
                  <a:srgbClr val="000000">
                    <a:alpha val="65000"/>
                  </a:srgbClr>
                </a:outerShdw>
              </a:effectLst>
            </a:endParaRPr>
          </a:p>
        </p:txBody>
      </p:sp>
      <p:pic>
        <p:nvPicPr>
          <p:cNvPr id="6" name="Picture 5" descr="surgeon.png"/>
          <p:cNvPicPr>
            <a:picLocks noChangeAspect="1"/>
          </p:cNvPicPr>
          <p:nvPr/>
        </p:nvPicPr>
        <p:blipFill>
          <a:blip r:embed="rId2" cstate="print">
            <a:clrChange>
              <a:clrFrom>
                <a:srgbClr val="FCFEFC">
                  <a:alpha val="99608"/>
                </a:srgbClr>
              </a:clrFrom>
              <a:clrTo>
                <a:srgbClr val="FCFEFC">
                  <a:alpha val="0"/>
                </a:srgbClr>
              </a:clrTo>
            </a:clrChange>
          </a:blip>
          <a:stretch>
            <a:fillRect/>
          </a:stretch>
        </p:blipFill>
        <p:spPr>
          <a:xfrm>
            <a:off x="5249708" y="1275424"/>
            <a:ext cx="2973542" cy="2927080"/>
          </a:xfrm>
          <a:prstGeom prst="rect">
            <a:avLst/>
          </a:prstGeom>
        </p:spPr>
      </p:pic>
      <p:sp>
        <p:nvSpPr>
          <p:cNvPr id="5" name="TextBox 4"/>
          <p:cNvSpPr txBox="1"/>
          <p:nvPr/>
        </p:nvSpPr>
        <p:spPr>
          <a:xfrm>
            <a:off x="455613" y="2175933"/>
            <a:ext cx="4117975" cy="1815882"/>
          </a:xfrm>
          <a:prstGeom prst="rect">
            <a:avLst/>
          </a:prstGeom>
          <a:noFill/>
        </p:spPr>
        <p:txBody>
          <a:bodyPr wrap="square" rtlCol="0">
            <a:spAutoFit/>
          </a:bodyPr>
          <a:lstStyle/>
          <a:p>
            <a:r>
              <a:rPr lang="en-US" sz="2800" b="1" dirty="0" smtClean="0">
                <a:solidFill>
                  <a:srgbClr val="FFFF00"/>
                </a:solidFill>
                <a:latin typeface="Calibri" pitchFamily="34" charset="0"/>
              </a:rPr>
              <a:t>NOTE:</a:t>
            </a:r>
            <a:r>
              <a:rPr lang="en-US" sz="2800" b="1" dirty="0" smtClean="0">
                <a:solidFill>
                  <a:schemeClr val="bg1"/>
                </a:solidFill>
                <a:latin typeface="Calibri" pitchFamily="34" charset="0"/>
              </a:rPr>
              <a:t> There is no “one-size-fits-all” approach in stakeholder management/ engagement. </a:t>
            </a:r>
            <a:endParaRPr lang="en-US" sz="2800" b="1" dirty="0">
              <a:solidFill>
                <a:schemeClr val="bg1"/>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(Strategy: Engaging Supportive Stakeholders)</a:t>
            </a:r>
            <a:endParaRPr lang="en-US" sz="2400" dirty="0"/>
          </a:p>
        </p:txBody>
      </p:sp>
      <p:sp>
        <p:nvSpPr>
          <p:cNvPr id="3" name="Rounded Rectangle 2"/>
          <p:cNvSpPr/>
          <p:nvPr/>
        </p:nvSpPr>
        <p:spPr>
          <a:xfrm>
            <a:off x="455613" y="1231662"/>
            <a:ext cx="2254675" cy="664869"/>
          </a:xfrm>
          <a:prstGeom prst="roundRect">
            <a:avLst/>
          </a:prstGeom>
          <a:solidFill>
            <a:srgbClr val="0AB21E"/>
          </a:solid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schemeClr val="bg1"/>
                </a:solidFill>
                <a:latin typeface="Calibri" pitchFamily="34" charset="0"/>
              </a:rPr>
              <a:t>Retention</a:t>
            </a:r>
            <a:endParaRPr lang="en-US" sz="2600" b="1" dirty="0">
              <a:solidFill>
                <a:schemeClr val="bg1"/>
              </a:solidFill>
              <a:latin typeface="Calibri" pitchFamily="34" charset="0"/>
            </a:endParaRPr>
          </a:p>
        </p:txBody>
      </p:sp>
      <p:sp>
        <p:nvSpPr>
          <p:cNvPr id="7" name="TextBox 6"/>
          <p:cNvSpPr txBox="1"/>
          <p:nvPr/>
        </p:nvSpPr>
        <p:spPr>
          <a:xfrm>
            <a:off x="3198813" y="2096795"/>
            <a:ext cx="5491162" cy="830997"/>
          </a:xfrm>
          <a:prstGeom prst="rect">
            <a:avLst/>
          </a:prstGeom>
          <a:noFill/>
          <a:ln w="12700">
            <a:solidFill>
              <a:srgbClr val="92D050"/>
            </a:solidFill>
            <a:prstDash val="sysDash"/>
          </a:ln>
        </p:spPr>
        <p:txBody>
          <a:bodyPr wrap="square" rtlCol="0">
            <a:spAutoFit/>
          </a:bodyPr>
          <a:lstStyle/>
          <a:p>
            <a:r>
              <a:rPr lang="en-US" sz="2400" b="1" dirty="0" smtClean="0">
                <a:solidFill>
                  <a:schemeClr val="bg1"/>
                </a:solidFill>
                <a:latin typeface="Calibri" pitchFamily="34" charset="0"/>
              </a:rPr>
              <a:t>Increase the level of supportiveness of the project’s key active stakeholders</a:t>
            </a:r>
            <a:endParaRPr lang="en-US" sz="2400" b="1" dirty="0">
              <a:solidFill>
                <a:schemeClr val="bg1"/>
              </a:solidFill>
              <a:latin typeface="Calibri" pitchFamily="34" charset="0"/>
            </a:endParaRPr>
          </a:p>
        </p:txBody>
      </p:sp>
      <p:sp>
        <p:nvSpPr>
          <p:cNvPr id="8" name="TextBox 7"/>
          <p:cNvSpPr txBox="1"/>
          <p:nvPr/>
        </p:nvSpPr>
        <p:spPr>
          <a:xfrm>
            <a:off x="3198813" y="1144588"/>
            <a:ext cx="5491162" cy="830997"/>
          </a:xfrm>
          <a:prstGeom prst="rect">
            <a:avLst/>
          </a:prstGeom>
          <a:noFill/>
          <a:ln w="12700">
            <a:solidFill>
              <a:srgbClr val="92D050"/>
            </a:solidFill>
            <a:prstDash val="sysDash"/>
          </a:ln>
        </p:spPr>
        <p:txBody>
          <a:bodyPr wrap="square" rtlCol="0">
            <a:spAutoFit/>
          </a:bodyPr>
          <a:lstStyle/>
          <a:p>
            <a:r>
              <a:rPr lang="en-US" sz="2400" b="1" dirty="0" smtClean="0">
                <a:solidFill>
                  <a:schemeClr val="bg1"/>
                </a:solidFill>
                <a:latin typeface="Calibri" pitchFamily="34" charset="0"/>
              </a:rPr>
              <a:t>Retain interest and support of all project stakeholders</a:t>
            </a:r>
            <a:endParaRPr lang="en-US" sz="2400" b="1" dirty="0">
              <a:solidFill>
                <a:schemeClr val="bg1"/>
              </a:solidFill>
              <a:latin typeface="Calibri" pitchFamily="34" charset="0"/>
            </a:endParaRPr>
          </a:p>
        </p:txBody>
      </p:sp>
      <p:sp>
        <p:nvSpPr>
          <p:cNvPr id="9" name="TextBox 8"/>
          <p:cNvSpPr txBox="1"/>
          <p:nvPr/>
        </p:nvSpPr>
        <p:spPr>
          <a:xfrm>
            <a:off x="3198813" y="3049002"/>
            <a:ext cx="5491161" cy="1200329"/>
          </a:xfrm>
          <a:prstGeom prst="rect">
            <a:avLst/>
          </a:prstGeom>
          <a:noFill/>
          <a:ln w="12700">
            <a:solidFill>
              <a:srgbClr val="92D050"/>
            </a:solidFill>
            <a:prstDash val="sysDash"/>
          </a:ln>
        </p:spPr>
        <p:txBody>
          <a:bodyPr wrap="square" rtlCol="0">
            <a:spAutoFit/>
          </a:bodyPr>
          <a:lstStyle/>
          <a:p>
            <a:r>
              <a:rPr lang="en-US" sz="2400" b="1" dirty="0" smtClean="0">
                <a:solidFill>
                  <a:schemeClr val="bg1"/>
                </a:solidFill>
                <a:latin typeface="Calibri" pitchFamily="34" charset="0"/>
              </a:rPr>
              <a:t>Use supportive stakeholders to influence adversarial &amp; neutral stakeholders in favour of the project</a:t>
            </a:r>
            <a:endParaRPr lang="en-US" sz="2400" b="1" dirty="0">
              <a:solidFill>
                <a:schemeClr val="bg1"/>
              </a:solidFill>
              <a:latin typeface="Calibri" pitchFamily="34" charset="0"/>
            </a:endParaRPr>
          </a:p>
        </p:txBody>
      </p:sp>
      <p:sp>
        <p:nvSpPr>
          <p:cNvPr id="11" name="TextBox 10"/>
          <p:cNvSpPr txBox="1"/>
          <p:nvPr/>
        </p:nvSpPr>
        <p:spPr>
          <a:xfrm>
            <a:off x="3198813" y="4370541"/>
            <a:ext cx="5491161" cy="830997"/>
          </a:xfrm>
          <a:prstGeom prst="rect">
            <a:avLst/>
          </a:prstGeom>
          <a:noFill/>
          <a:ln w="12700">
            <a:solidFill>
              <a:srgbClr val="92D050"/>
            </a:solidFill>
            <a:prstDash val="sysDash"/>
          </a:ln>
        </p:spPr>
        <p:txBody>
          <a:bodyPr wrap="square" rtlCol="0">
            <a:spAutoFit/>
          </a:bodyPr>
          <a:lstStyle/>
          <a:p>
            <a:r>
              <a:rPr lang="en-US" sz="2400" b="1" dirty="0" smtClean="0">
                <a:solidFill>
                  <a:schemeClr val="bg1"/>
                </a:solidFill>
                <a:latin typeface="Calibri" pitchFamily="34" charset="0"/>
              </a:rPr>
              <a:t>Convert (important) passive supportive stakeholders to actively supportive ones</a:t>
            </a:r>
            <a:endParaRPr lang="en-US" sz="2400" b="1" dirty="0">
              <a:solidFill>
                <a:schemeClr val="bg1"/>
              </a:solidFill>
              <a:latin typeface="Calibri" pitchFamily="34" charset="0"/>
            </a:endParaRPr>
          </a:p>
        </p:txBody>
      </p:sp>
      <p:sp>
        <p:nvSpPr>
          <p:cNvPr id="12" name="TextBox 11"/>
          <p:cNvSpPr txBox="1"/>
          <p:nvPr/>
        </p:nvSpPr>
        <p:spPr>
          <a:xfrm>
            <a:off x="3198813" y="5322747"/>
            <a:ext cx="5491161" cy="830997"/>
          </a:xfrm>
          <a:prstGeom prst="rect">
            <a:avLst/>
          </a:prstGeom>
          <a:noFill/>
          <a:ln w="12700">
            <a:solidFill>
              <a:srgbClr val="92D050"/>
            </a:solidFill>
            <a:prstDash val="sysDash"/>
          </a:ln>
        </p:spPr>
        <p:txBody>
          <a:bodyPr wrap="square" rtlCol="0">
            <a:spAutoFit/>
          </a:bodyPr>
          <a:lstStyle/>
          <a:p>
            <a:r>
              <a:rPr lang="en-US" sz="2400" b="1" dirty="0" smtClean="0">
                <a:solidFill>
                  <a:schemeClr val="bg1"/>
                </a:solidFill>
                <a:latin typeface="Calibri" pitchFamily="34" charset="0"/>
              </a:rPr>
              <a:t>Persuade stakeholders to provide input for the project</a:t>
            </a:r>
            <a:endParaRPr lang="en-US" sz="2400" b="1" dirty="0">
              <a:solidFill>
                <a:schemeClr val="bg1"/>
              </a:solidFill>
              <a:latin typeface="Calibri" pitchFamily="34" charset="0"/>
            </a:endParaRPr>
          </a:p>
        </p:txBody>
      </p:sp>
      <p:sp>
        <p:nvSpPr>
          <p:cNvPr id="10" name="Rounded Rectangle 9"/>
          <p:cNvSpPr/>
          <p:nvPr/>
        </p:nvSpPr>
        <p:spPr>
          <a:xfrm>
            <a:off x="455613" y="2226495"/>
            <a:ext cx="2254675" cy="664869"/>
          </a:xfrm>
          <a:prstGeom prst="roundRect">
            <a:avLst/>
          </a:prstGeom>
          <a:solidFill>
            <a:srgbClr val="0AB21E"/>
          </a:solid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schemeClr val="bg1"/>
                </a:solidFill>
                <a:latin typeface="Calibri" pitchFamily="34" charset="0"/>
              </a:rPr>
              <a:t>Lobbying</a:t>
            </a:r>
            <a:endParaRPr lang="en-US" sz="2600" b="1" dirty="0">
              <a:solidFill>
                <a:schemeClr val="bg1"/>
              </a:solidFill>
              <a:latin typeface="Calibri" pitchFamily="34" charset="0"/>
            </a:endParaRPr>
          </a:p>
        </p:txBody>
      </p:sp>
      <p:sp>
        <p:nvSpPr>
          <p:cNvPr id="13" name="Rounded Rectangle 12"/>
          <p:cNvSpPr/>
          <p:nvPr/>
        </p:nvSpPr>
        <p:spPr>
          <a:xfrm>
            <a:off x="455613" y="3339866"/>
            <a:ext cx="2254675" cy="664869"/>
          </a:xfrm>
          <a:prstGeom prst="roundRect">
            <a:avLst/>
          </a:prstGeom>
          <a:solidFill>
            <a:srgbClr val="0AB21E"/>
          </a:solid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schemeClr val="bg1"/>
                </a:solidFill>
                <a:latin typeface="Calibri" pitchFamily="34" charset="0"/>
              </a:rPr>
              <a:t>Allying</a:t>
            </a:r>
            <a:endParaRPr lang="en-US" sz="2600" b="1" dirty="0">
              <a:solidFill>
                <a:schemeClr val="bg1"/>
              </a:solidFill>
              <a:latin typeface="Calibri" pitchFamily="34" charset="0"/>
            </a:endParaRPr>
          </a:p>
        </p:txBody>
      </p:sp>
      <p:sp>
        <p:nvSpPr>
          <p:cNvPr id="14" name="Rounded Rectangle 13"/>
          <p:cNvSpPr/>
          <p:nvPr/>
        </p:nvSpPr>
        <p:spPr>
          <a:xfrm>
            <a:off x="455613" y="4393968"/>
            <a:ext cx="2254675" cy="664869"/>
          </a:xfrm>
          <a:prstGeom prst="roundRect">
            <a:avLst/>
          </a:prstGeom>
          <a:solidFill>
            <a:srgbClr val="0AB21E"/>
          </a:solid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schemeClr val="bg1"/>
                </a:solidFill>
                <a:latin typeface="Calibri" pitchFamily="34" charset="0"/>
              </a:rPr>
              <a:t>Conversion</a:t>
            </a:r>
            <a:endParaRPr lang="en-US" sz="2600" b="1" dirty="0">
              <a:solidFill>
                <a:schemeClr val="bg1"/>
              </a:solidFill>
              <a:latin typeface="Calibri" pitchFamily="34" charset="0"/>
            </a:endParaRPr>
          </a:p>
        </p:txBody>
      </p:sp>
      <p:sp>
        <p:nvSpPr>
          <p:cNvPr id="15" name="Rounded Rectangle 14"/>
          <p:cNvSpPr/>
          <p:nvPr/>
        </p:nvSpPr>
        <p:spPr>
          <a:xfrm>
            <a:off x="455613" y="5448068"/>
            <a:ext cx="2254675" cy="664869"/>
          </a:xfrm>
          <a:prstGeom prst="roundRect">
            <a:avLst/>
          </a:prstGeom>
          <a:solidFill>
            <a:srgbClr val="0AB21E"/>
          </a:solid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schemeClr val="bg1"/>
                </a:solidFill>
                <a:latin typeface="Calibri" pitchFamily="34" charset="0"/>
              </a:rPr>
              <a:t>Persuasion</a:t>
            </a:r>
            <a:endParaRPr lang="en-US" sz="2600" b="1" dirty="0">
              <a:solidFill>
                <a:schemeClr val="bg1"/>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(Strategy: Engaging Neutral Stakeholders)</a:t>
            </a:r>
            <a:endParaRPr lang="en-US" sz="2400" dirty="0"/>
          </a:p>
        </p:txBody>
      </p:sp>
      <p:sp>
        <p:nvSpPr>
          <p:cNvPr id="7" name="TextBox 6"/>
          <p:cNvSpPr txBox="1"/>
          <p:nvPr/>
        </p:nvSpPr>
        <p:spPr>
          <a:xfrm>
            <a:off x="3198814" y="4009303"/>
            <a:ext cx="5491161" cy="830997"/>
          </a:xfrm>
          <a:prstGeom prst="rect">
            <a:avLst/>
          </a:prstGeom>
          <a:noFill/>
          <a:ln w="19050">
            <a:solidFill>
              <a:srgbClr val="FFC000"/>
            </a:solidFill>
            <a:prstDash val="sysDash"/>
          </a:ln>
        </p:spPr>
        <p:txBody>
          <a:bodyPr wrap="square" rtlCol="0">
            <a:spAutoFit/>
          </a:bodyPr>
          <a:lstStyle/>
          <a:p>
            <a:r>
              <a:rPr lang="en-US" sz="2400" b="1" dirty="0" smtClean="0">
                <a:solidFill>
                  <a:schemeClr val="bg1"/>
                </a:solidFill>
                <a:latin typeface="Calibri" pitchFamily="34" charset="0"/>
              </a:rPr>
              <a:t>Encourage neutral stakeholders to be-come supportive stakholders</a:t>
            </a:r>
            <a:endParaRPr lang="en-US" sz="2400" b="1" dirty="0">
              <a:solidFill>
                <a:schemeClr val="bg1"/>
              </a:solidFill>
              <a:latin typeface="Calibri" pitchFamily="34" charset="0"/>
            </a:endParaRPr>
          </a:p>
        </p:txBody>
      </p:sp>
      <p:sp>
        <p:nvSpPr>
          <p:cNvPr id="8" name="TextBox 7"/>
          <p:cNvSpPr txBox="1"/>
          <p:nvPr/>
        </p:nvSpPr>
        <p:spPr>
          <a:xfrm>
            <a:off x="3198814" y="2507575"/>
            <a:ext cx="5491161" cy="830997"/>
          </a:xfrm>
          <a:prstGeom prst="rect">
            <a:avLst/>
          </a:prstGeom>
          <a:noFill/>
          <a:ln w="19050">
            <a:solidFill>
              <a:srgbClr val="FFC000"/>
            </a:solidFill>
            <a:prstDash val="sysDash"/>
          </a:ln>
        </p:spPr>
        <p:txBody>
          <a:bodyPr wrap="square" rtlCol="0">
            <a:spAutoFit/>
          </a:bodyPr>
          <a:lstStyle/>
          <a:p>
            <a:r>
              <a:rPr lang="en-US" sz="2400" b="1" dirty="0" smtClean="0">
                <a:solidFill>
                  <a:schemeClr val="bg1"/>
                </a:solidFill>
                <a:latin typeface="Calibri" pitchFamily="34" charset="0"/>
              </a:rPr>
              <a:t>Prevent neutral stakeholders from be-coming adversarial stakeholders</a:t>
            </a:r>
            <a:endParaRPr lang="en-US" sz="2400" b="1" dirty="0">
              <a:solidFill>
                <a:schemeClr val="bg1"/>
              </a:solidFill>
              <a:latin typeface="Calibri" pitchFamily="34" charset="0"/>
            </a:endParaRPr>
          </a:p>
        </p:txBody>
      </p:sp>
      <p:sp>
        <p:nvSpPr>
          <p:cNvPr id="6" name="Rounded Rectangle 5"/>
          <p:cNvSpPr/>
          <p:nvPr/>
        </p:nvSpPr>
        <p:spPr>
          <a:xfrm>
            <a:off x="455613" y="2611783"/>
            <a:ext cx="2254675" cy="664869"/>
          </a:xfrm>
          <a:prstGeom prst="roundRect">
            <a:avLst/>
          </a:prstGeom>
          <a:solidFill>
            <a:srgbClr val="FFC0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schemeClr val="tx1"/>
                </a:solidFill>
                <a:latin typeface="Calibri" pitchFamily="34" charset="0"/>
              </a:rPr>
              <a:t>Prevention</a:t>
            </a:r>
            <a:endParaRPr lang="en-US" sz="2600" b="1" dirty="0">
              <a:solidFill>
                <a:schemeClr val="tx1"/>
              </a:solidFill>
              <a:latin typeface="Calibri" pitchFamily="34" charset="0"/>
            </a:endParaRPr>
          </a:p>
        </p:txBody>
      </p:sp>
      <p:sp>
        <p:nvSpPr>
          <p:cNvPr id="9" name="Rounded Rectangle 8"/>
          <p:cNvSpPr/>
          <p:nvPr/>
        </p:nvSpPr>
        <p:spPr>
          <a:xfrm>
            <a:off x="455613" y="4068049"/>
            <a:ext cx="2254675" cy="664869"/>
          </a:xfrm>
          <a:prstGeom prst="roundRect">
            <a:avLst/>
          </a:prstGeom>
          <a:solidFill>
            <a:srgbClr val="FFC0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schemeClr val="tx1"/>
                </a:solidFill>
                <a:latin typeface="Calibri" pitchFamily="34" charset="0"/>
              </a:rPr>
              <a:t>Encourage</a:t>
            </a:r>
            <a:endParaRPr lang="en-US" sz="2600" b="1" dirty="0">
              <a:solidFill>
                <a:schemeClr val="tx1"/>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(Strategy: Engaging Adversarial Stakeholders)</a:t>
            </a:r>
            <a:endParaRPr lang="en-US" sz="2400" dirty="0"/>
          </a:p>
        </p:txBody>
      </p:sp>
      <p:sp>
        <p:nvSpPr>
          <p:cNvPr id="7" name="TextBox 6"/>
          <p:cNvSpPr txBox="1"/>
          <p:nvPr/>
        </p:nvSpPr>
        <p:spPr>
          <a:xfrm>
            <a:off x="3198814" y="4523156"/>
            <a:ext cx="5491161" cy="1200329"/>
          </a:xfrm>
          <a:prstGeom prst="rect">
            <a:avLst/>
          </a:prstGeom>
          <a:noFill/>
          <a:ln w="19050">
            <a:solidFill>
              <a:srgbClr val="FE0000"/>
            </a:solidFill>
            <a:prstDash val="sysDash"/>
          </a:ln>
        </p:spPr>
        <p:txBody>
          <a:bodyPr wrap="square" rtlCol="0">
            <a:spAutoFit/>
          </a:bodyPr>
          <a:lstStyle/>
          <a:p>
            <a:r>
              <a:rPr lang="en-US" sz="2400" b="1" dirty="0" smtClean="0">
                <a:solidFill>
                  <a:schemeClr val="bg1"/>
                </a:solidFill>
                <a:latin typeface="Calibri" pitchFamily="34" charset="0"/>
              </a:rPr>
              <a:t>Influence adversarial stakeholders by seeking alliances with supportive stake-holders</a:t>
            </a:r>
            <a:endParaRPr lang="en-US" sz="2400" b="1" dirty="0">
              <a:solidFill>
                <a:schemeClr val="bg1"/>
              </a:solidFill>
              <a:latin typeface="Calibri" pitchFamily="34" charset="0"/>
            </a:endParaRPr>
          </a:p>
        </p:txBody>
      </p:sp>
      <p:sp>
        <p:nvSpPr>
          <p:cNvPr id="8" name="TextBox 7"/>
          <p:cNvSpPr txBox="1"/>
          <p:nvPr/>
        </p:nvSpPr>
        <p:spPr>
          <a:xfrm>
            <a:off x="3198814" y="1949141"/>
            <a:ext cx="5491161" cy="1200329"/>
          </a:xfrm>
          <a:prstGeom prst="rect">
            <a:avLst/>
          </a:prstGeom>
          <a:noFill/>
          <a:ln w="19050">
            <a:solidFill>
              <a:srgbClr val="FE0000"/>
            </a:solidFill>
            <a:prstDash val="sysDash"/>
          </a:ln>
        </p:spPr>
        <p:txBody>
          <a:bodyPr wrap="square" rtlCol="0">
            <a:spAutoFit/>
          </a:bodyPr>
          <a:lstStyle/>
          <a:p>
            <a:r>
              <a:rPr lang="en-US" sz="2400" b="1" dirty="0" smtClean="0">
                <a:solidFill>
                  <a:schemeClr val="bg1"/>
                </a:solidFill>
                <a:latin typeface="Calibri" pitchFamily="34" charset="0"/>
              </a:rPr>
              <a:t>Reduce (and when possible eliminate) re-sistance by (actively) adversarial project stakeholders</a:t>
            </a:r>
            <a:endParaRPr lang="en-US" sz="2400" b="1" dirty="0">
              <a:solidFill>
                <a:schemeClr val="bg1"/>
              </a:solidFill>
              <a:latin typeface="Calibri" pitchFamily="34" charset="0"/>
            </a:endParaRPr>
          </a:p>
        </p:txBody>
      </p:sp>
      <p:sp>
        <p:nvSpPr>
          <p:cNvPr id="21" name="TextBox 20"/>
          <p:cNvSpPr txBox="1"/>
          <p:nvPr/>
        </p:nvSpPr>
        <p:spPr>
          <a:xfrm>
            <a:off x="3198814" y="3420814"/>
            <a:ext cx="5491161" cy="830997"/>
          </a:xfrm>
          <a:prstGeom prst="rect">
            <a:avLst/>
          </a:prstGeom>
          <a:noFill/>
          <a:ln w="19050">
            <a:solidFill>
              <a:srgbClr val="FE0000"/>
            </a:solidFill>
            <a:prstDash val="sysDash"/>
          </a:ln>
        </p:spPr>
        <p:txBody>
          <a:bodyPr wrap="square" rtlCol="0">
            <a:spAutoFit/>
          </a:bodyPr>
          <a:lstStyle/>
          <a:p>
            <a:r>
              <a:rPr lang="en-US" sz="2400" b="1" dirty="0" smtClean="0">
                <a:solidFill>
                  <a:schemeClr val="bg1"/>
                </a:solidFill>
                <a:latin typeface="Calibri" pitchFamily="34" charset="0"/>
              </a:rPr>
              <a:t>Prevent passive adversarial stakeholders from turning into active ones</a:t>
            </a:r>
            <a:endParaRPr lang="en-US" sz="2400" b="1" dirty="0">
              <a:solidFill>
                <a:schemeClr val="bg1"/>
              </a:solidFill>
              <a:latin typeface="Calibri" pitchFamily="34" charset="0"/>
            </a:endParaRPr>
          </a:p>
        </p:txBody>
      </p:sp>
      <p:sp>
        <p:nvSpPr>
          <p:cNvPr id="9" name="Rounded Rectangle 8"/>
          <p:cNvSpPr/>
          <p:nvPr/>
        </p:nvSpPr>
        <p:spPr>
          <a:xfrm>
            <a:off x="455613" y="2154565"/>
            <a:ext cx="2254675" cy="664869"/>
          </a:xfrm>
          <a:prstGeom prst="roundRect">
            <a:avLst/>
          </a:prstGeom>
          <a:solidFill>
            <a:srgbClr val="FF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schemeClr val="bg1"/>
                </a:solidFill>
                <a:latin typeface="Calibri" pitchFamily="34" charset="0"/>
              </a:rPr>
              <a:t>Reduction</a:t>
            </a:r>
          </a:p>
        </p:txBody>
      </p:sp>
      <p:sp>
        <p:nvSpPr>
          <p:cNvPr id="10" name="Rounded Rectangle 9"/>
          <p:cNvSpPr/>
          <p:nvPr/>
        </p:nvSpPr>
        <p:spPr>
          <a:xfrm>
            <a:off x="455613" y="3488269"/>
            <a:ext cx="2254675" cy="664869"/>
          </a:xfrm>
          <a:prstGeom prst="roundRect">
            <a:avLst/>
          </a:prstGeom>
          <a:solidFill>
            <a:srgbClr val="FF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schemeClr val="bg1"/>
                </a:solidFill>
                <a:latin typeface="Calibri" pitchFamily="34" charset="0"/>
              </a:rPr>
              <a:t>Prevention</a:t>
            </a:r>
          </a:p>
        </p:txBody>
      </p:sp>
      <p:sp>
        <p:nvSpPr>
          <p:cNvPr id="11" name="Rounded Rectangle 10"/>
          <p:cNvSpPr/>
          <p:nvPr/>
        </p:nvSpPr>
        <p:spPr>
          <a:xfrm>
            <a:off x="455613" y="4800602"/>
            <a:ext cx="2254675" cy="664869"/>
          </a:xfrm>
          <a:prstGeom prst="roundRect">
            <a:avLst/>
          </a:prstGeom>
          <a:solidFill>
            <a:srgbClr val="FF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schemeClr val="bg1"/>
                </a:solidFill>
                <a:latin typeface="Calibri" pitchFamily="34" charset="0"/>
              </a:rPr>
              <a:t>Networking</a:t>
            </a:r>
          </a:p>
        </p:txBody>
      </p:sp>
    </p:spTree>
  </p:cSld>
  <p:clrMapOvr>
    <a:masterClrMapping/>
  </p:clrMapOvr>
  <p:transition spd="slow">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 </a:t>
            </a:r>
            <a:r>
              <a:rPr lang="en-US" sz="2000" dirty="0" smtClean="0"/>
              <a:t>(Strategy: Engaging Adversarial Stakeholders)</a:t>
            </a:r>
            <a:endParaRPr lang="en-US" sz="2400" dirty="0"/>
          </a:p>
        </p:txBody>
      </p:sp>
      <p:sp>
        <p:nvSpPr>
          <p:cNvPr id="9" name="TextBox 8"/>
          <p:cNvSpPr txBox="1"/>
          <p:nvPr/>
        </p:nvSpPr>
        <p:spPr>
          <a:xfrm>
            <a:off x="3171688" y="2062171"/>
            <a:ext cx="5518287" cy="830997"/>
          </a:xfrm>
          <a:prstGeom prst="rect">
            <a:avLst/>
          </a:prstGeom>
          <a:noFill/>
          <a:ln w="19050">
            <a:solidFill>
              <a:srgbClr val="FE0000"/>
            </a:solidFill>
            <a:prstDash val="sysDash"/>
          </a:ln>
        </p:spPr>
        <p:txBody>
          <a:bodyPr wrap="square" rtlCol="0">
            <a:spAutoFit/>
          </a:bodyPr>
          <a:lstStyle/>
          <a:p>
            <a:r>
              <a:rPr lang="en-US" sz="2400" b="1" dirty="0" smtClean="0">
                <a:solidFill>
                  <a:schemeClr val="bg1"/>
                </a:solidFill>
                <a:latin typeface="Calibri" pitchFamily="34" charset="0"/>
              </a:rPr>
              <a:t>Prevent adversarial stakeholders from joining forces to oppose the project</a:t>
            </a:r>
            <a:endParaRPr lang="en-US" sz="2400" b="1" dirty="0">
              <a:solidFill>
                <a:schemeClr val="bg1"/>
              </a:solidFill>
              <a:latin typeface="Calibri" pitchFamily="34" charset="0"/>
            </a:endParaRPr>
          </a:p>
        </p:txBody>
      </p:sp>
      <p:sp>
        <p:nvSpPr>
          <p:cNvPr id="11" name="TextBox 10"/>
          <p:cNvSpPr txBox="1"/>
          <p:nvPr/>
        </p:nvSpPr>
        <p:spPr>
          <a:xfrm>
            <a:off x="3171688" y="3059454"/>
            <a:ext cx="5518287" cy="1200329"/>
          </a:xfrm>
          <a:prstGeom prst="rect">
            <a:avLst/>
          </a:prstGeom>
          <a:noFill/>
          <a:ln w="19050">
            <a:solidFill>
              <a:srgbClr val="FE0000"/>
            </a:solidFill>
            <a:prstDash val="sysDash"/>
          </a:ln>
        </p:spPr>
        <p:txBody>
          <a:bodyPr wrap="square" rtlCol="0">
            <a:spAutoFit/>
          </a:bodyPr>
          <a:lstStyle/>
          <a:p>
            <a:r>
              <a:rPr lang="en-US" sz="2400" b="1" dirty="0" smtClean="0">
                <a:solidFill>
                  <a:schemeClr val="bg1"/>
                </a:solidFill>
                <a:latin typeface="Calibri" pitchFamily="34" charset="0"/>
              </a:rPr>
              <a:t>Convice adversarial stakeholders that they may stand to benefit from the project</a:t>
            </a:r>
            <a:endParaRPr lang="en-US" sz="2400" b="1" dirty="0">
              <a:solidFill>
                <a:schemeClr val="bg1"/>
              </a:solidFill>
              <a:latin typeface="Calibri" pitchFamily="34" charset="0"/>
            </a:endParaRPr>
          </a:p>
        </p:txBody>
      </p:sp>
      <p:sp>
        <p:nvSpPr>
          <p:cNvPr id="12" name="TextBox 11"/>
          <p:cNvSpPr txBox="1"/>
          <p:nvPr/>
        </p:nvSpPr>
        <p:spPr>
          <a:xfrm>
            <a:off x="3171688" y="4426069"/>
            <a:ext cx="5518287" cy="830997"/>
          </a:xfrm>
          <a:prstGeom prst="rect">
            <a:avLst/>
          </a:prstGeom>
          <a:noFill/>
          <a:ln w="19050">
            <a:solidFill>
              <a:srgbClr val="FE0000"/>
            </a:solidFill>
            <a:prstDash val="sysDash"/>
          </a:ln>
        </p:spPr>
        <p:txBody>
          <a:bodyPr wrap="square" rtlCol="0">
            <a:spAutoFit/>
          </a:bodyPr>
          <a:lstStyle/>
          <a:p>
            <a:r>
              <a:rPr lang="en-US" sz="2400" b="1" dirty="0" smtClean="0">
                <a:solidFill>
                  <a:schemeClr val="bg1"/>
                </a:solidFill>
                <a:latin typeface="Calibri" pitchFamily="34" charset="0"/>
              </a:rPr>
              <a:t>Offer incentives to adversarial stake-holders to gain support for the project</a:t>
            </a:r>
            <a:endParaRPr lang="en-US" sz="2400" b="1" dirty="0">
              <a:solidFill>
                <a:schemeClr val="bg1"/>
              </a:solidFill>
              <a:latin typeface="Calibri" pitchFamily="34" charset="0"/>
            </a:endParaRPr>
          </a:p>
        </p:txBody>
      </p:sp>
      <p:sp>
        <p:nvSpPr>
          <p:cNvPr id="7" name="Rounded Rectangle 6"/>
          <p:cNvSpPr/>
          <p:nvPr/>
        </p:nvSpPr>
        <p:spPr>
          <a:xfrm>
            <a:off x="455613" y="2154565"/>
            <a:ext cx="2254675" cy="664869"/>
          </a:xfrm>
          <a:prstGeom prst="roundRect">
            <a:avLst/>
          </a:prstGeom>
          <a:solidFill>
            <a:srgbClr val="FF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schemeClr val="bg1"/>
                </a:solidFill>
                <a:latin typeface="Calibri" pitchFamily="34" charset="0"/>
              </a:rPr>
              <a:t>Division</a:t>
            </a:r>
          </a:p>
        </p:txBody>
      </p:sp>
      <p:sp>
        <p:nvSpPr>
          <p:cNvPr id="8" name="Rounded Rectangle 7"/>
          <p:cNvSpPr/>
          <p:nvPr/>
        </p:nvSpPr>
        <p:spPr>
          <a:xfrm>
            <a:off x="455613" y="3280631"/>
            <a:ext cx="2254675" cy="664869"/>
          </a:xfrm>
          <a:prstGeom prst="roundRect">
            <a:avLst/>
          </a:prstGeom>
          <a:solidFill>
            <a:srgbClr val="FF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schemeClr val="bg1"/>
                </a:solidFill>
                <a:latin typeface="Calibri" pitchFamily="34" charset="0"/>
              </a:rPr>
              <a:t>Awareness</a:t>
            </a:r>
          </a:p>
        </p:txBody>
      </p:sp>
      <p:sp>
        <p:nvSpPr>
          <p:cNvPr id="10" name="Rounded Rectangle 9"/>
          <p:cNvSpPr/>
          <p:nvPr/>
        </p:nvSpPr>
        <p:spPr>
          <a:xfrm>
            <a:off x="455613" y="4499832"/>
            <a:ext cx="2254675" cy="664869"/>
          </a:xfrm>
          <a:prstGeom prst="roundRect">
            <a:avLst/>
          </a:prstGeom>
          <a:solidFill>
            <a:srgbClr val="FF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err="1" smtClean="0">
                <a:solidFill>
                  <a:schemeClr val="bg1"/>
                </a:solidFill>
                <a:latin typeface="Calibri" pitchFamily="34" charset="0"/>
              </a:rPr>
              <a:t>Incentivization</a:t>
            </a:r>
            <a:endParaRPr lang="en-US" sz="2500" b="1" dirty="0" smtClean="0">
              <a:solidFill>
                <a:schemeClr val="bg1"/>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024" y="0"/>
            <a:ext cx="8850702" cy="1143000"/>
          </a:xfrm>
        </p:spPr>
        <p:txBody>
          <a:bodyPr/>
          <a:lstStyle/>
          <a:p>
            <a:r>
              <a:rPr lang="en-US" sz="2400" dirty="0" smtClean="0"/>
              <a:t>Managing and Engaging Project Stakeholders</a:t>
            </a:r>
            <a:br>
              <a:rPr lang="en-US" sz="2400" dirty="0" smtClean="0"/>
            </a:br>
            <a:r>
              <a:rPr lang="en-US" sz="2000" dirty="0" smtClean="0"/>
              <a:t>(Some Key Limitations)</a:t>
            </a:r>
            <a:endParaRPr lang="en-US" sz="2400" dirty="0"/>
          </a:p>
        </p:txBody>
      </p:sp>
      <p:sp>
        <p:nvSpPr>
          <p:cNvPr id="3" name="Oval 2"/>
          <p:cNvSpPr/>
          <p:nvPr/>
        </p:nvSpPr>
        <p:spPr>
          <a:xfrm>
            <a:off x="531659" y="2311876"/>
            <a:ext cx="2780881" cy="2780881"/>
          </a:xfrm>
          <a:prstGeom prst="ellipse">
            <a:avLst/>
          </a:prstGeom>
          <a:solidFill>
            <a:srgbClr val="002060"/>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bg1"/>
                </a:solidFill>
                <a:latin typeface="Calibri" pitchFamily="34" charset="0"/>
              </a:rPr>
              <a:t>Major</a:t>
            </a:r>
          </a:p>
          <a:p>
            <a:pPr algn="ctr"/>
            <a:r>
              <a:rPr lang="en-US" sz="2800" b="1" dirty="0" smtClean="0">
                <a:solidFill>
                  <a:schemeClr val="bg1"/>
                </a:solidFill>
                <a:latin typeface="Calibri" pitchFamily="34" charset="0"/>
              </a:rPr>
              <a:t>Limitations</a:t>
            </a:r>
            <a:endParaRPr lang="en-US" sz="2800" b="1" dirty="0">
              <a:solidFill>
                <a:schemeClr val="bg1"/>
              </a:solidFill>
              <a:latin typeface="Calibri" pitchFamily="34" charset="0"/>
            </a:endParaRPr>
          </a:p>
        </p:txBody>
      </p:sp>
      <p:sp>
        <p:nvSpPr>
          <p:cNvPr id="4" name="Rounded Rectangle 3"/>
          <p:cNvSpPr/>
          <p:nvPr/>
        </p:nvSpPr>
        <p:spPr>
          <a:xfrm>
            <a:off x="5141345" y="1121433"/>
            <a:ext cx="3709358" cy="724619"/>
          </a:xfrm>
          <a:prstGeom prst="roundRect">
            <a:avLst/>
          </a:prstGeom>
          <a:solidFill>
            <a:schemeClr val="accent1">
              <a:lumMod val="75000"/>
            </a:schemeClr>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latin typeface="Calibri" pitchFamily="34" charset="0"/>
              </a:rPr>
              <a:t>ABSENCE OF COMMITTMENT</a:t>
            </a:r>
            <a:endParaRPr lang="en-US" b="1" dirty="0">
              <a:solidFill>
                <a:schemeClr val="tx1"/>
              </a:solidFill>
              <a:latin typeface="Calibri" pitchFamily="34" charset="0"/>
            </a:endParaRPr>
          </a:p>
        </p:txBody>
      </p:sp>
      <p:sp>
        <p:nvSpPr>
          <p:cNvPr id="5" name="Rounded Rectangle 4"/>
          <p:cNvSpPr/>
          <p:nvPr/>
        </p:nvSpPr>
        <p:spPr>
          <a:xfrm>
            <a:off x="5141345" y="2013458"/>
            <a:ext cx="3709358" cy="724619"/>
          </a:xfrm>
          <a:prstGeom prst="roundRect">
            <a:avLst/>
          </a:prstGeom>
          <a:solidFill>
            <a:schemeClr val="accent1">
              <a:lumMod val="75000"/>
            </a:schemeClr>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latin typeface="Calibri" pitchFamily="34" charset="0"/>
              </a:rPr>
              <a:t>COST AND TIME</a:t>
            </a:r>
            <a:endParaRPr lang="en-US" b="1" dirty="0">
              <a:solidFill>
                <a:schemeClr val="tx1"/>
              </a:solidFill>
              <a:latin typeface="Calibri" pitchFamily="34" charset="0"/>
            </a:endParaRPr>
          </a:p>
        </p:txBody>
      </p:sp>
      <p:sp>
        <p:nvSpPr>
          <p:cNvPr id="6" name="Rounded Rectangle 5"/>
          <p:cNvSpPr/>
          <p:nvPr/>
        </p:nvSpPr>
        <p:spPr>
          <a:xfrm>
            <a:off x="5141345" y="2905483"/>
            <a:ext cx="3709358" cy="724619"/>
          </a:xfrm>
          <a:prstGeom prst="roundRect">
            <a:avLst/>
          </a:prstGeom>
          <a:solidFill>
            <a:schemeClr val="accent1">
              <a:lumMod val="75000"/>
            </a:schemeClr>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latin typeface="Calibri" pitchFamily="34" charset="0"/>
              </a:rPr>
              <a:t>HUMAN &amp; TECHNICAL RESOURCES</a:t>
            </a:r>
            <a:endParaRPr lang="en-US" b="1" dirty="0">
              <a:solidFill>
                <a:schemeClr val="tx1"/>
              </a:solidFill>
              <a:latin typeface="Calibri" pitchFamily="34" charset="0"/>
            </a:endParaRPr>
          </a:p>
        </p:txBody>
      </p:sp>
      <p:sp>
        <p:nvSpPr>
          <p:cNvPr id="7" name="Rounded Rectangle 6"/>
          <p:cNvSpPr/>
          <p:nvPr/>
        </p:nvSpPr>
        <p:spPr>
          <a:xfrm>
            <a:off x="5141345" y="3797508"/>
            <a:ext cx="3709358" cy="724619"/>
          </a:xfrm>
          <a:prstGeom prst="roundRect">
            <a:avLst/>
          </a:prstGeom>
          <a:solidFill>
            <a:schemeClr val="accent1">
              <a:lumMod val="75000"/>
            </a:schemeClr>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latin typeface="Calibri" pitchFamily="34" charset="0"/>
              </a:rPr>
              <a:t>ACCESS TO INFORMATION</a:t>
            </a:r>
            <a:endParaRPr lang="en-US" b="1" dirty="0">
              <a:solidFill>
                <a:schemeClr val="tx1"/>
              </a:solidFill>
              <a:latin typeface="Calibri" pitchFamily="34" charset="0"/>
            </a:endParaRPr>
          </a:p>
        </p:txBody>
      </p:sp>
      <p:sp>
        <p:nvSpPr>
          <p:cNvPr id="8" name="Rounded Rectangle 7"/>
          <p:cNvSpPr/>
          <p:nvPr/>
        </p:nvSpPr>
        <p:spPr>
          <a:xfrm>
            <a:off x="5141345" y="4689533"/>
            <a:ext cx="3709358" cy="724619"/>
          </a:xfrm>
          <a:prstGeom prst="roundRect">
            <a:avLst/>
          </a:prstGeom>
          <a:solidFill>
            <a:schemeClr val="accent1">
              <a:lumMod val="75000"/>
            </a:schemeClr>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latin typeface="Calibri" pitchFamily="34" charset="0"/>
              </a:rPr>
              <a:t>POLICIES</a:t>
            </a:r>
            <a:endParaRPr lang="en-US" b="1" dirty="0">
              <a:solidFill>
                <a:schemeClr val="tx1"/>
              </a:solidFill>
              <a:latin typeface="Calibri" pitchFamily="34" charset="0"/>
            </a:endParaRPr>
          </a:p>
        </p:txBody>
      </p:sp>
      <p:sp>
        <p:nvSpPr>
          <p:cNvPr id="9" name="Rounded Rectangle 8"/>
          <p:cNvSpPr/>
          <p:nvPr/>
        </p:nvSpPr>
        <p:spPr>
          <a:xfrm>
            <a:off x="5141345" y="5581560"/>
            <a:ext cx="3709358" cy="724619"/>
          </a:xfrm>
          <a:prstGeom prst="roundRect">
            <a:avLst/>
          </a:prstGeom>
          <a:solidFill>
            <a:schemeClr val="accent1">
              <a:lumMod val="75000"/>
            </a:schemeClr>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latin typeface="Calibri" pitchFamily="34" charset="0"/>
              </a:rPr>
              <a:t>LACK OF CREATIVITY</a:t>
            </a:r>
            <a:endParaRPr lang="en-US" b="1" dirty="0">
              <a:solidFill>
                <a:schemeClr val="tx1"/>
              </a:solidFill>
              <a:latin typeface="Calibri" pitchFamily="34" charset="0"/>
            </a:endParaRPr>
          </a:p>
        </p:txBody>
      </p:sp>
      <p:cxnSp>
        <p:nvCxnSpPr>
          <p:cNvPr id="11" name="Elbow Connector 10"/>
          <p:cNvCxnSpPr>
            <a:stCxn id="3" idx="6"/>
            <a:endCxn id="4" idx="1"/>
          </p:cNvCxnSpPr>
          <p:nvPr/>
        </p:nvCxnSpPr>
        <p:spPr>
          <a:xfrm flipV="1">
            <a:off x="3312540" y="1483743"/>
            <a:ext cx="1828805" cy="2218574"/>
          </a:xfrm>
          <a:prstGeom prst="bentConnector3">
            <a:avLst>
              <a:gd name="adj1" fmla="val 50000"/>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3" name="Elbow Connector 12"/>
          <p:cNvCxnSpPr>
            <a:stCxn id="3" idx="6"/>
            <a:endCxn id="5" idx="1"/>
          </p:cNvCxnSpPr>
          <p:nvPr/>
        </p:nvCxnSpPr>
        <p:spPr>
          <a:xfrm flipV="1">
            <a:off x="3312540" y="2375768"/>
            <a:ext cx="1828805" cy="1326549"/>
          </a:xfrm>
          <a:prstGeom prst="bentConnector3">
            <a:avLst>
              <a:gd name="adj1" fmla="val 50000"/>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5" name="Elbow Connector 14"/>
          <p:cNvCxnSpPr>
            <a:stCxn id="3" idx="6"/>
            <a:endCxn id="6" idx="1"/>
          </p:cNvCxnSpPr>
          <p:nvPr/>
        </p:nvCxnSpPr>
        <p:spPr>
          <a:xfrm flipV="1">
            <a:off x="3312540" y="3267793"/>
            <a:ext cx="1828805" cy="434524"/>
          </a:xfrm>
          <a:prstGeom prst="bentConnector3">
            <a:avLst>
              <a:gd name="adj1" fmla="val 50000"/>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7" name="Elbow Connector 16"/>
          <p:cNvCxnSpPr>
            <a:stCxn id="3" idx="6"/>
            <a:endCxn id="7" idx="1"/>
          </p:cNvCxnSpPr>
          <p:nvPr/>
        </p:nvCxnSpPr>
        <p:spPr>
          <a:xfrm>
            <a:off x="3312540" y="3702317"/>
            <a:ext cx="1828805" cy="457501"/>
          </a:xfrm>
          <a:prstGeom prst="bentConnector3">
            <a:avLst>
              <a:gd name="adj1" fmla="val 50000"/>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9" name="Elbow Connector 18"/>
          <p:cNvCxnSpPr>
            <a:stCxn id="3" idx="6"/>
            <a:endCxn id="8" idx="1"/>
          </p:cNvCxnSpPr>
          <p:nvPr/>
        </p:nvCxnSpPr>
        <p:spPr>
          <a:xfrm>
            <a:off x="3312540" y="3702317"/>
            <a:ext cx="1828805" cy="1349526"/>
          </a:xfrm>
          <a:prstGeom prst="bentConnector3">
            <a:avLst>
              <a:gd name="adj1" fmla="val 50000"/>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1" name="Elbow Connector 20"/>
          <p:cNvCxnSpPr>
            <a:stCxn id="3" idx="6"/>
            <a:endCxn id="9" idx="1"/>
          </p:cNvCxnSpPr>
          <p:nvPr/>
        </p:nvCxnSpPr>
        <p:spPr>
          <a:xfrm>
            <a:off x="3312540" y="3702317"/>
            <a:ext cx="1828805" cy="2241553"/>
          </a:xfrm>
          <a:prstGeom prst="bentConnector3">
            <a:avLst>
              <a:gd name="adj1" fmla="val 50000"/>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de-DE" sz="2400" dirty="0" smtClean="0"/>
              <a:t>Managing and Engaging Project Stakeholders  </a:t>
            </a:r>
            <a:br>
              <a:rPr lang="de-DE" sz="2400" dirty="0" smtClean="0"/>
            </a:br>
            <a:r>
              <a:rPr lang="de-DE" sz="2000" dirty="0" smtClean="0"/>
              <a:t>(</a:t>
            </a:r>
            <a:r>
              <a:rPr lang="de-DE" sz="1800" dirty="0" smtClean="0"/>
              <a:t>Reactive &amp; Preventative Strategy Matrix)</a:t>
            </a:r>
            <a:endParaRPr lang="en-US" sz="2000" dirty="0"/>
          </a:p>
        </p:txBody>
      </p:sp>
      <p:cxnSp>
        <p:nvCxnSpPr>
          <p:cNvPr id="4" name="Straight Connector 3"/>
          <p:cNvCxnSpPr/>
          <p:nvPr/>
        </p:nvCxnSpPr>
        <p:spPr>
          <a:xfrm rot="16200000" flipH="1">
            <a:off x="-1432479" y="3479843"/>
            <a:ext cx="4577991" cy="6628"/>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rot="16200000" flipH="1">
            <a:off x="6381331" y="3492678"/>
            <a:ext cx="4597041" cy="7"/>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867909" y="1208868"/>
            <a:ext cx="7795647"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861740" y="5780871"/>
            <a:ext cx="7795647"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2421908" y="3484542"/>
            <a:ext cx="4612539" cy="78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846242" y="3580110"/>
            <a:ext cx="7843138" cy="258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rot="16200000">
            <a:off x="-889145" y="3288233"/>
            <a:ext cx="2832180" cy="402945"/>
          </a:xfrm>
          <a:prstGeom prst="rect">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b="1" dirty="0" smtClean="0">
                <a:solidFill>
                  <a:schemeClr val="tx1"/>
                </a:solidFill>
              </a:rPr>
              <a:t>Reactive Strategies</a:t>
            </a:r>
            <a:endParaRPr lang="en-US" sz="1600" b="1" dirty="0">
              <a:solidFill>
                <a:schemeClr val="tx1"/>
              </a:solidFill>
            </a:endParaRPr>
          </a:p>
        </p:txBody>
      </p:sp>
      <p:sp>
        <p:nvSpPr>
          <p:cNvPr id="12" name="Rectangle 11"/>
          <p:cNvSpPr/>
          <p:nvPr/>
        </p:nvSpPr>
        <p:spPr>
          <a:xfrm rot="16200000">
            <a:off x="160836" y="5198736"/>
            <a:ext cx="751940" cy="329682"/>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dirty="0" smtClean="0">
                <a:solidFill>
                  <a:sysClr val="windowText" lastClr="000000"/>
                </a:solidFill>
              </a:rPr>
              <a:t>Low</a:t>
            </a:r>
            <a:endParaRPr lang="en-US" sz="1400" b="1" dirty="0">
              <a:solidFill>
                <a:sysClr val="windowText" lastClr="000000"/>
              </a:solidFill>
            </a:endParaRPr>
          </a:p>
        </p:txBody>
      </p:sp>
      <p:sp>
        <p:nvSpPr>
          <p:cNvPr id="13" name="Rectangle 12"/>
          <p:cNvSpPr/>
          <p:nvPr/>
        </p:nvSpPr>
        <p:spPr>
          <a:xfrm rot="16200000">
            <a:off x="160837" y="1450994"/>
            <a:ext cx="751940" cy="32968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dirty="0" smtClean="0">
                <a:solidFill>
                  <a:sysClr val="windowText" lastClr="000000"/>
                </a:solidFill>
              </a:rPr>
              <a:t>High</a:t>
            </a:r>
            <a:endParaRPr lang="en-US" sz="1400" b="1" dirty="0">
              <a:solidFill>
                <a:sysClr val="windowText" lastClr="000000"/>
              </a:solidFill>
            </a:endParaRPr>
          </a:p>
        </p:txBody>
      </p:sp>
      <p:sp>
        <p:nvSpPr>
          <p:cNvPr id="14" name="Rectangle 13"/>
          <p:cNvSpPr/>
          <p:nvPr/>
        </p:nvSpPr>
        <p:spPr>
          <a:xfrm>
            <a:off x="1735807" y="5884200"/>
            <a:ext cx="6059838" cy="402945"/>
          </a:xfrm>
          <a:prstGeom prst="rect">
            <a:avLst/>
          </a:prstGeom>
          <a:solidFill>
            <a:schemeClr val="accent1">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b="1" dirty="0" smtClean="0">
                <a:solidFill>
                  <a:schemeClr val="bg1"/>
                </a:solidFill>
              </a:rPr>
              <a:t>Preventative Strategies</a:t>
            </a:r>
            <a:endParaRPr lang="en-US" sz="1600" b="1" dirty="0">
              <a:solidFill>
                <a:schemeClr val="bg1"/>
              </a:solidFill>
            </a:endParaRPr>
          </a:p>
        </p:txBody>
      </p:sp>
      <p:sp>
        <p:nvSpPr>
          <p:cNvPr id="15" name="Rectangle 14"/>
          <p:cNvSpPr/>
          <p:nvPr/>
        </p:nvSpPr>
        <p:spPr>
          <a:xfrm>
            <a:off x="873759" y="5920831"/>
            <a:ext cx="751940" cy="329682"/>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dirty="0" smtClean="0">
                <a:solidFill>
                  <a:sysClr val="windowText" lastClr="000000"/>
                </a:solidFill>
              </a:rPr>
              <a:t>Low</a:t>
            </a:r>
            <a:endParaRPr lang="en-US" sz="1400" b="1" dirty="0">
              <a:solidFill>
                <a:sysClr val="windowText" lastClr="000000"/>
              </a:solidFill>
            </a:endParaRPr>
          </a:p>
        </p:txBody>
      </p:sp>
      <p:sp>
        <p:nvSpPr>
          <p:cNvPr id="16" name="Rectangle 15"/>
          <p:cNvSpPr/>
          <p:nvPr/>
        </p:nvSpPr>
        <p:spPr>
          <a:xfrm>
            <a:off x="7909987" y="5920831"/>
            <a:ext cx="751940" cy="32968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dirty="0" smtClean="0">
                <a:solidFill>
                  <a:sysClr val="windowText" lastClr="000000"/>
                </a:solidFill>
              </a:rPr>
              <a:t>High</a:t>
            </a:r>
            <a:endParaRPr lang="en-US" sz="1400" b="1" dirty="0">
              <a:solidFill>
                <a:sysClr val="windowText" lastClr="000000"/>
              </a:solidFill>
            </a:endParaRPr>
          </a:p>
        </p:txBody>
      </p:sp>
      <p:sp>
        <p:nvSpPr>
          <p:cNvPr id="21" name="TextBox 20"/>
          <p:cNvSpPr txBox="1"/>
          <p:nvPr/>
        </p:nvSpPr>
        <p:spPr>
          <a:xfrm>
            <a:off x="976395" y="3657605"/>
            <a:ext cx="3748005" cy="2062103"/>
          </a:xfrm>
          <a:prstGeom prst="rect">
            <a:avLst/>
          </a:prstGeom>
          <a:noFill/>
        </p:spPr>
        <p:txBody>
          <a:bodyPr wrap="square" rtlCol="0">
            <a:spAutoFit/>
          </a:bodyPr>
          <a:lstStyle/>
          <a:p>
            <a:r>
              <a:rPr lang="de-DE" sz="1600" b="1" dirty="0" smtClean="0">
                <a:solidFill>
                  <a:schemeClr val="bg1"/>
                </a:solidFill>
              </a:rPr>
              <a:t>This approach may be indicative of either inadequate stakeholder mana-gement/engagement on the project or that the stakeholders identified are easily manageable.  For simple projects with a small behaviorally predictable stakeholder community this may be adequate. </a:t>
            </a:r>
            <a:endParaRPr lang="en-US" sz="1600" b="1" dirty="0">
              <a:solidFill>
                <a:schemeClr val="bg1"/>
              </a:solidFill>
            </a:endParaRPr>
          </a:p>
        </p:txBody>
      </p:sp>
      <p:sp>
        <p:nvSpPr>
          <p:cNvPr id="22" name="TextBox 21"/>
          <p:cNvSpPr txBox="1"/>
          <p:nvPr/>
        </p:nvSpPr>
        <p:spPr>
          <a:xfrm>
            <a:off x="4928463" y="3688600"/>
            <a:ext cx="3761512" cy="2062103"/>
          </a:xfrm>
          <a:prstGeom prst="rect">
            <a:avLst/>
          </a:prstGeom>
          <a:noFill/>
        </p:spPr>
        <p:txBody>
          <a:bodyPr wrap="square" rtlCol="0">
            <a:spAutoFit/>
          </a:bodyPr>
          <a:lstStyle/>
          <a:p>
            <a:r>
              <a:rPr lang="de-DE" sz="1600" b="1" dirty="0" smtClean="0">
                <a:solidFill>
                  <a:schemeClr val="bg1"/>
                </a:solidFill>
              </a:rPr>
              <a:t>An effective and efficient approach to managing/engaging the project stakeholders.  Project resources (cost, time, effort etc.) are conserved and uncertainty and frustration are avoided. However, a lot of creativity, flexbility, quality information and constant monitoring is required.   </a:t>
            </a:r>
            <a:endParaRPr lang="en-US" sz="1600" b="1" dirty="0">
              <a:solidFill>
                <a:schemeClr val="bg1"/>
              </a:solidFill>
            </a:endParaRPr>
          </a:p>
        </p:txBody>
      </p:sp>
      <p:sp>
        <p:nvSpPr>
          <p:cNvPr id="23" name="TextBox 22"/>
          <p:cNvSpPr txBox="1"/>
          <p:nvPr/>
        </p:nvSpPr>
        <p:spPr>
          <a:xfrm>
            <a:off x="945399" y="1255375"/>
            <a:ext cx="3828079" cy="2308324"/>
          </a:xfrm>
          <a:prstGeom prst="rect">
            <a:avLst/>
          </a:prstGeom>
          <a:noFill/>
        </p:spPr>
        <p:txBody>
          <a:bodyPr wrap="square" rtlCol="0">
            <a:spAutoFit/>
          </a:bodyPr>
          <a:lstStyle/>
          <a:p>
            <a:r>
              <a:rPr lang="de-DE" sz="1600" b="1" dirty="0" smtClean="0">
                <a:solidFill>
                  <a:schemeClr val="bg1"/>
                </a:solidFill>
              </a:rPr>
              <a:t>An ineffective and inefficient approach to managing the project stakeholders. Project resources are spent in correcting issues and prob-lems with stakeholders after  they have arisen and which may have been avoidable had  some adequate effort been given to anticipating and carefully planning for them. </a:t>
            </a:r>
            <a:endParaRPr lang="en-US" sz="1600" b="1" dirty="0">
              <a:solidFill>
                <a:schemeClr val="bg1"/>
              </a:solidFill>
            </a:endParaRPr>
          </a:p>
        </p:txBody>
      </p:sp>
      <p:sp>
        <p:nvSpPr>
          <p:cNvPr id="24" name="TextBox 23"/>
          <p:cNvSpPr txBox="1"/>
          <p:nvPr/>
        </p:nvSpPr>
        <p:spPr>
          <a:xfrm>
            <a:off x="4928463" y="1297704"/>
            <a:ext cx="3761512" cy="2062103"/>
          </a:xfrm>
          <a:prstGeom prst="rect">
            <a:avLst/>
          </a:prstGeom>
          <a:noFill/>
        </p:spPr>
        <p:txBody>
          <a:bodyPr wrap="square" rtlCol="0">
            <a:spAutoFit/>
          </a:bodyPr>
          <a:lstStyle/>
          <a:p>
            <a:r>
              <a:rPr lang="de-DE" sz="1600" b="1" dirty="0" smtClean="0">
                <a:solidFill>
                  <a:schemeClr val="bg1"/>
                </a:solidFill>
              </a:rPr>
              <a:t>Here the project team spends not only resources to devise a preventa-tive stakeholder engagement approach but also finds iself in the position of having to expend resources on devising strategies for tackling emerging issues and prob-lems with the project stakeholders. </a:t>
            </a:r>
            <a:endParaRPr lang="en-US" sz="1600" b="1" dirty="0">
              <a:solidFill>
                <a:schemeClr val="bg1"/>
              </a:solidFill>
            </a:endParaRPr>
          </a:p>
        </p:txBody>
      </p:sp>
    </p:spTree>
  </p:cSld>
  <p:clrMapOvr>
    <a:masterClrMapping/>
  </p:clrMapOvr>
  <p:transition spd="slow">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7" name="Text Box 3"/>
          <p:cNvSpPr txBox="1">
            <a:spLocks noChangeArrowheads="1"/>
          </p:cNvSpPr>
          <p:nvPr/>
        </p:nvSpPr>
        <p:spPr bwMode="auto">
          <a:xfrm>
            <a:off x="3198814" y="1144588"/>
            <a:ext cx="5818186" cy="5298886"/>
          </a:xfrm>
          <a:prstGeom prst="rect">
            <a:avLst/>
          </a:prstGeom>
          <a:noFill/>
          <a:ln w="9525">
            <a:noFill/>
            <a:miter lim="800000"/>
            <a:headEnd/>
            <a:tailEnd/>
          </a:ln>
          <a:effectLst/>
        </p:spPr>
        <p:txBody>
          <a:bodyPr wrap="square">
            <a:spAutoFit/>
          </a:bodyPr>
          <a:lstStyle/>
          <a:p>
            <a:pPr marL="342900" indent="-342900">
              <a:lnSpc>
                <a:spcPts val="2900"/>
              </a:lnSpc>
              <a:buClr>
                <a:srgbClr val="FF0000"/>
              </a:buClr>
            </a:pPr>
            <a:r>
              <a:rPr lang="de-DE" sz="2800" b="1" dirty="0">
                <a:solidFill>
                  <a:schemeClr val="bg1"/>
                </a:solidFill>
                <a:latin typeface="Calibri" pitchFamily="34" charset="0"/>
              </a:rPr>
              <a:t>	</a:t>
            </a:r>
            <a:r>
              <a:rPr lang="de-DE" sz="2800" b="1" dirty="0" smtClean="0">
                <a:solidFill>
                  <a:schemeClr val="bg1"/>
                </a:solidFill>
                <a:latin typeface="Calibri" pitchFamily="34" charset="0"/>
              </a:rPr>
              <a:t>Information is uni-directional from the project team to the stake-holders. It is a highly customizable and usually quite potent instrument for engaging project stakeholders and is comparatively cost-effective. Information can be provided to stakeholders in various forms (e.g. Newsletters, Leaflets, Brochures, Press Releases, Websites) and by utilizing diverse transmission mediums (e.g. Per-sonal Contact, Print Media, Radio, TV, Internet)</a:t>
            </a:r>
          </a:p>
        </p:txBody>
      </p:sp>
      <p:sp>
        <p:nvSpPr>
          <p:cNvPr id="4"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Managing and Engaging Project Stakeholders </a:t>
            </a:r>
            <a:r>
              <a:rPr kumimoji="0" lang="de-DE" sz="2000" b="1" i="0" u="none" strike="noStrike" kern="0" cap="none" spc="0" normalizeH="0" baseline="0" noProof="0" dirty="0" smtClean="0">
                <a:ln>
                  <a:noFill/>
                </a:ln>
                <a:solidFill>
                  <a:srgbClr val="FF9900"/>
                </a:solidFill>
                <a:effectLst/>
                <a:uLnTx/>
                <a:uFillTx/>
                <a:latin typeface="+mj-lt"/>
                <a:ea typeface="+mj-ea"/>
                <a:cs typeface="+mj-cs"/>
              </a:rPr>
              <a:t>(Strategy: Provision of Information)</a:t>
            </a:r>
            <a:endParaRPr kumimoji="0" lang="en-US" sz="2400" b="1" i="0" u="none" strike="noStrike" kern="0" cap="none" spc="0" normalizeH="0" baseline="0" noProof="0" dirty="0">
              <a:ln>
                <a:noFill/>
              </a:ln>
              <a:solidFill>
                <a:srgbClr val="FF9900"/>
              </a:solidFill>
              <a:effectLst/>
              <a:uLnTx/>
              <a:uFillTx/>
              <a:latin typeface="+mj-lt"/>
              <a:ea typeface="+mj-ea"/>
              <a:cs typeface="+mj-cs"/>
            </a:endParaRPr>
          </a:p>
        </p:txBody>
      </p:sp>
      <p:pic>
        <p:nvPicPr>
          <p:cNvPr id="6" name="Picture 5" descr="Information.gif"/>
          <p:cNvPicPr>
            <a:picLocks noChangeAspect="1"/>
          </p:cNvPicPr>
          <p:nvPr/>
        </p:nvPicPr>
        <p:blipFill>
          <a:blip r:embed="rId3" cstate="print"/>
          <a:stretch>
            <a:fillRect/>
          </a:stretch>
        </p:blipFill>
        <p:spPr>
          <a:xfrm>
            <a:off x="455613" y="2087269"/>
            <a:ext cx="2673632" cy="2683462"/>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7" name="Text Box 3"/>
          <p:cNvSpPr txBox="1">
            <a:spLocks noChangeArrowheads="1"/>
          </p:cNvSpPr>
          <p:nvPr/>
        </p:nvSpPr>
        <p:spPr bwMode="auto">
          <a:xfrm>
            <a:off x="3198813" y="1144588"/>
            <a:ext cx="5758919" cy="5119350"/>
          </a:xfrm>
          <a:prstGeom prst="rect">
            <a:avLst/>
          </a:prstGeom>
          <a:noFill/>
          <a:ln w="9525">
            <a:noFill/>
            <a:miter lim="800000"/>
            <a:headEnd/>
            <a:tailEnd/>
          </a:ln>
          <a:effectLst/>
        </p:spPr>
        <p:txBody>
          <a:bodyPr wrap="square">
            <a:spAutoFit/>
          </a:bodyPr>
          <a:lstStyle/>
          <a:p>
            <a:pPr marL="342900" indent="-342900">
              <a:lnSpc>
                <a:spcPts val="2800"/>
              </a:lnSpc>
              <a:buClr>
                <a:srgbClr val="FF0000"/>
              </a:buClr>
            </a:pPr>
            <a:r>
              <a:rPr lang="de-DE" sz="2800" b="1" dirty="0">
                <a:solidFill>
                  <a:schemeClr val="bg1"/>
                </a:solidFill>
                <a:latin typeface="Calibri" pitchFamily="34" charset="0"/>
              </a:rPr>
              <a:t>	</a:t>
            </a:r>
            <a:r>
              <a:rPr lang="de-DE" sz="2800" b="1" dirty="0" smtClean="0">
                <a:solidFill>
                  <a:schemeClr val="bg1"/>
                </a:solidFill>
                <a:latin typeface="Calibri" pitchFamily="34" charset="0"/>
              </a:rPr>
              <a:t>Consultation serves to acquaint the project team and ext. stakeholders with each others standpoint.</a:t>
            </a:r>
          </a:p>
          <a:p>
            <a:pPr marL="342900" indent="-342900">
              <a:lnSpc>
                <a:spcPts val="2800"/>
              </a:lnSpc>
              <a:buClr>
                <a:srgbClr val="FF0000"/>
              </a:buClr>
            </a:pPr>
            <a:r>
              <a:rPr lang="de-DE" sz="2800" b="1" dirty="0" smtClean="0">
                <a:solidFill>
                  <a:schemeClr val="bg1"/>
                </a:solidFill>
                <a:latin typeface="Calibri" pitchFamily="34" charset="0"/>
              </a:rPr>
              <a:t> </a:t>
            </a:r>
          </a:p>
          <a:p>
            <a:pPr marL="342900" indent="-342900">
              <a:lnSpc>
                <a:spcPts val="2800"/>
              </a:lnSpc>
              <a:buClr>
                <a:srgbClr val="FF0000"/>
              </a:buClr>
            </a:pPr>
            <a:r>
              <a:rPr lang="de-DE" sz="2800" b="1" dirty="0" smtClean="0">
                <a:solidFill>
                  <a:schemeClr val="bg1"/>
                </a:solidFill>
                <a:latin typeface="Calibri" pitchFamily="34" charset="0"/>
              </a:rPr>
              <a:t>	In development projects, consulta-tion or dialogue workshops invol-ving stakeholders are common and may occur frequently over the course of the project and subse-quent to its completion. Consulta-tion permits collection of impor-tant information from stakeholders and gives them a sense of ‚owner-ship‘ of the project. </a:t>
            </a:r>
          </a:p>
        </p:txBody>
      </p:sp>
      <p:sp>
        <p:nvSpPr>
          <p:cNvPr id="4"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de-DE" sz="2400" b="1" kern="0" dirty="0" smtClean="0">
                <a:solidFill>
                  <a:srgbClr val="FF9900"/>
                </a:solidFill>
                <a:latin typeface="+mj-lt"/>
                <a:ea typeface="+mj-ea"/>
                <a:cs typeface="+mj-cs"/>
              </a:rPr>
              <a:t>Managing and Engaging </a:t>
            </a:r>
            <a:r>
              <a:rPr kumimoji="0" lang="de-DE" sz="2400" b="1" i="0" u="none" strike="noStrike" kern="0" cap="none" spc="0" normalizeH="0" baseline="0" noProof="0" dirty="0" smtClean="0">
                <a:ln>
                  <a:noFill/>
                </a:ln>
                <a:solidFill>
                  <a:srgbClr val="FF9900"/>
                </a:solidFill>
                <a:effectLst/>
                <a:uLnTx/>
                <a:uFillTx/>
                <a:latin typeface="+mj-lt"/>
                <a:ea typeface="+mj-ea"/>
                <a:cs typeface="+mj-cs"/>
              </a:rPr>
              <a:t>Project Stakeholders </a:t>
            </a:r>
            <a:r>
              <a:rPr kumimoji="0" lang="de-DE" sz="2000" b="1" i="0" u="none" strike="noStrike" kern="0" cap="none" spc="0" normalizeH="0" baseline="0" noProof="0" dirty="0" smtClean="0">
                <a:ln>
                  <a:noFill/>
                </a:ln>
                <a:solidFill>
                  <a:srgbClr val="FF9900"/>
                </a:solidFill>
                <a:effectLst/>
                <a:uLnTx/>
                <a:uFillTx/>
                <a:latin typeface="+mj-lt"/>
                <a:ea typeface="+mj-ea"/>
                <a:cs typeface="+mj-cs"/>
              </a:rPr>
              <a:t>(Strategy: Consultation)</a:t>
            </a:r>
            <a:endParaRPr kumimoji="0" lang="en-US" sz="2400" b="1" i="0" u="none" strike="noStrike" kern="0" cap="none" spc="0" normalizeH="0" baseline="0" noProof="0" dirty="0">
              <a:ln>
                <a:noFill/>
              </a:ln>
              <a:solidFill>
                <a:srgbClr val="FF9900"/>
              </a:solidFill>
              <a:effectLst/>
              <a:uLnTx/>
              <a:uFillTx/>
              <a:latin typeface="+mj-lt"/>
              <a:ea typeface="+mj-ea"/>
              <a:cs typeface="+mj-cs"/>
            </a:endParaRPr>
          </a:p>
        </p:txBody>
      </p:sp>
      <p:pic>
        <p:nvPicPr>
          <p:cNvPr id="5" name="Picture 4" descr="Meeting.gif"/>
          <p:cNvPicPr>
            <a:picLocks noChangeAspect="1"/>
          </p:cNvPicPr>
          <p:nvPr/>
        </p:nvPicPr>
        <p:blipFill>
          <a:blip r:embed="rId3" cstate="print"/>
          <a:stretch>
            <a:fillRect/>
          </a:stretch>
        </p:blipFill>
        <p:spPr>
          <a:xfrm>
            <a:off x="239041" y="2418541"/>
            <a:ext cx="2812069" cy="2020918"/>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7" name="Text Box 3"/>
          <p:cNvSpPr txBox="1">
            <a:spLocks noChangeArrowheads="1"/>
          </p:cNvSpPr>
          <p:nvPr/>
        </p:nvSpPr>
        <p:spPr bwMode="auto">
          <a:xfrm>
            <a:off x="3198813" y="1144588"/>
            <a:ext cx="5809719" cy="5157822"/>
          </a:xfrm>
          <a:prstGeom prst="rect">
            <a:avLst/>
          </a:prstGeom>
          <a:noFill/>
          <a:ln w="9525">
            <a:noFill/>
            <a:miter lim="800000"/>
            <a:headEnd/>
            <a:tailEnd/>
          </a:ln>
          <a:effectLst/>
        </p:spPr>
        <p:txBody>
          <a:bodyPr wrap="square">
            <a:spAutoFit/>
          </a:bodyPr>
          <a:lstStyle/>
          <a:p>
            <a:pPr marL="342900" indent="-342900">
              <a:lnSpc>
                <a:spcPts val="2900"/>
              </a:lnSpc>
              <a:spcAft>
                <a:spcPts val="1800"/>
              </a:spcAft>
              <a:buClr>
                <a:srgbClr val="FF0000"/>
              </a:buClr>
            </a:pPr>
            <a:r>
              <a:rPr lang="de-DE" sz="2800" b="1" dirty="0">
                <a:solidFill>
                  <a:schemeClr val="bg1"/>
                </a:solidFill>
                <a:latin typeface="Calibri" pitchFamily="34" charset="0"/>
              </a:rPr>
              <a:t>	</a:t>
            </a:r>
            <a:r>
              <a:rPr lang="de-DE" sz="2800" b="1" dirty="0" smtClean="0">
                <a:solidFill>
                  <a:schemeClr val="bg1"/>
                </a:solidFill>
                <a:latin typeface="Calibri" pitchFamily="34" charset="0"/>
              </a:rPr>
              <a:t>Incentives for making ext. stakehol-ders supportive of a project can take on many forms, for e.g., giving jobs and assurances to prioritize procurement of project inputs from within the stakeholder community. </a:t>
            </a:r>
          </a:p>
          <a:p>
            <a:pPr marL="342900" indent="-342900">
              <a:lnSpc>
                <a:spcPts val="2900"/>
              </a:lnSpc>
              <a:buClr>
                <a:srgbClr val="FF0000"/>
              </a:buClr>
            </a:pPr>
            <a:r>
              <a:rPr lang="de-DE" sz="2800" b="1" dirty="0" smtClean="0">
                <a:solidFill>
                  <a:schemeClr val="bg1"/>
                </a:solidFill>
                <a:latin typeface="Calibri" pitchFamily="34" charset="0"/>
              </a:rPr>
              <a:t>	Project teams have developed innovative solutions such as provi-ding stipends, organizing sporting events and galas, offering guided tours of project sites, donating computers to schools, making play-grounds etc.  </a:t>
            </a:r>
          </a:p>
        </p:txBody>
      </p:sp>
      <p:sp>
        <p:nvSpPr>
          <p:cNvPr id="4"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Managing and Engaging Project Stakeholders </a:t>
            </a:r>
            <a:r>
              <a:rPr kumimoji="0" lang="de-DE" sz="2000" b="1" i="0" u="none" strike="noStrike" kern="0" cap="none" spc="0" normalizeH="0" baseline="0" noProof="0" dirty="0" smtClean="0">
                <a:ln>
                  <a:noFill/>
                </a:ln>
                <a:solidFill>
                  <a:srgbClr val="FF9900"/>
                </a:solidFill>
                <a:effectLst/>
                <a:uLnTx/>
                <a:uFillTx/>
                <a:latin typeface="+mj-lt"/>
                <a:ea typeface="+mj-ea"/>
                <a:cs typeface="+mj-cs"/>
              </a:rPr>
              <a:t>(Strategy: Provision of Incentives)</a:t>
            </a:r>
            <a:endParaRPr kumimoji="0" lang="en-US" sz="2400" b="1" i="0" u="none" strike="noStrike" kern="0" cap="none" spc="0" normalizeH="0" baseline="0" noProof="0" dirty="0">
              <a:ln>
                <a:noFill/>
              </a:ln>
              <a:solidFill>
                <a:srgbClr val="FF9900"/>
              </a:solidFill>
              <a:effectLst/>
              <a:uLnTx/>
              <a:uFillTx/>
              <a:latin typeface="+mj-lt"/>
              <a:ea typeface="+mj-ea"/>
              <a:cs typeface="+mj-cs"/>
            </a:endParaRPr>
          </a:p>
        </p:txBody>
      </p:sp>
      <p:pic>
        <p:nvPicPr>
          <p:cNvPr id="6" name="Picture 5" descr="Incentive.gif"/>
          <p:cNvPicPr>
            <a:picLocks noChangeAspect="1"/>
          </p:cNvPicPr>
          <p:nvPr/>
        </p:nvPicPr>
        <p:blipFill>
          <a:blip r:embed="rId3" cstate="print"/>
          <a:stretch>
            <a:fillRect/>
          </a:stretch>
        </p:blipFill>
        <p:spPr>
          <a:xfrm>
            <a:off x="323084" y="1945474"/>
            <a:ext cx="2445372" cy="2967051"/>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7" name="Text Box 3"/>
          <p:cNvSpPr txBox="1">
            <a:spLocks noChangeArrowheads="1"/>
          </p:cNvSpPr>
          <p:nvPr/>
        </p:nvSpPr>
        <p:spPr bwMode="auto">
          <a:xfrm>
            <a:off x="3198814" y="1144588"/>
            <a:ext cx="5767386" cy="5298886"/>
          </a:xfrm>
          <a:prstGeom prst="rect">
            <a:avLst/>
          </a:prstGeom>
          <a:noFill/>
          <a:ln w="9525">
            <a:noFill/>
            <a:miter lim="800000"/>
            <a:headEnd/>
            <a:tailEnd/>
          </a:ln>
          <a:effectLst/>
        </p:spPr>
        <p:txBody>
          <a:bodyPr wrap="square">
            <a:spAutoFit/>
          </a:bodyPr>
          <a:lstStyle/>
          <a:p>
            <a:pPr marL="342900" indent="-342900">
              <a:lnSpc>
                <a:spcPts val="2800"/>
              </a:lnSpc>
              <a:buClr>
                <a:srgbClr val="FF0000"/>
              </a:buClr>
            </a:pPr>
            <a:r>
              <a:rPr lang="de-DE" sz="2800" b="1" dirty="0">
                <a:solidFill>
                  <a:schemeClr val="bg1"/>
                </a:solidFill>
                <a:latin typeface="Calibri" pitchFamily="34" charset="0"/>
              </a:rPr>
              <a:t>	</a:t>
            </a:r>
            <a:r>
              <a:rPr lang="de-DE" sz="2800" b="1" dirty="0" smtClean="0">
                <a:solidFill>
                  <a:schemeClr val="bg1"/>
                </a:solidFill>
                <a:latin typeface="Calibri" pitchFamily="34" charset="0"/>
              </a:rPr>
              <a:t>A powerful tool which the project team has for sending the message to stakeholders that their voice matters on the project is to make them ‚partners‘. Partnership means permitting the stakeholders (within carefully specified limits) to pro-pose alterations to the project scope in order that their concerns can be addressed and they will re-frain from adopting measures which may have a negative cost, schedule or other impact on the project.  </a:t>
            </a:r>
          </a:p>
        </p:txBody>
      </p:sp>
      <p:sp>
        <p:nvSpPr>
          <p:cNvPr id="4"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Managing and Engaging Project Stakeholders </a:t>
            </a:r>
            <a:r>
              <a:rPr kumimoji="0" lang="de-DE" sz="2000" b="1" i="0" u="none" strike="noStrike" kern="0" cap="none" spc="0" normalizeH="0" baseline="0" noProof="0" dirty="0" smtClean="0">
                <a:ln>
                  <a:noFill/>
                </a:ln>
                <a:solidFill>
                  <a:srgbClr val="FF9900"/>
                </a:solidFill>
                <a:effectLst/>
                <a:uLnTx/>
                <a:uFillTx/>
                <a:latin typeface="+mj-lt"/>
                <a:ea typeface="+mj-ea"/>
                <a:cs typeface="+mj-cs"/>
              </a:rPr>
              <a:t>(Strategy: Partnership)</a:t>
            </a:r>
            <a:endParaRPr kumimoji="0" lang="en-US" sz="2400" b="1" i="0" u="none" strike="noStrike" kern="0" cap="none" spc="0" normalizeH="0" baseline="0" noProof="0" dirty="0">
              <a:ln>
                <a:noFill/>
              </a:ln>
              <a:solidFill>
                <a:srgbClr val="FF9900"/>
              </a:solidFill>
              <a:effectLst/>
              <a:uLnTx/>
              <a:uFillTx/>
              <a:latin typeface="+mj-lt"/>
              <a:ea typeface="+mj-ea"/>
              <a:cs typeface="+mj-cs"/>
            </a:endParaRPr>
          </a:p>
        </p:txBody>
      </p:sp>
      <p:pic>
        <p:nvPicPr>
          <p:cNvPr id="5" name="Picture 4" descr="Partner1.gif"/>
          <p:cNvPicPr>
            <a:picLocks noChangeAspect="1"/>
          </p:cNvPicPr>
          <p:nvPr/>
        </p:nvPicPr>
        <p:blipFill>
          <a:blip r:embed="rId3" cstate="print"/>
          <a:stretch>
            <a:fillRect/>
          </a:stretch>
        </p:blipFill>
        <p:spPr>
          <a:xfrm>
            <a:off x="228438" y="2323323"/>
            <a:ext cx="2757683" cy="1936006"/>
          </a:xfrm>
          <a:prstGeom prst="rect">
            <a:avLst/>
          </a:prstGeom>
        </p:spPr>
      </p:pic>
    </p:spTree>
  </p:cSld>
  <p:clrMapOvr>
    <a:masterClrMapping/>
  </p:clrMapOvr>
  <p:transition spd="slow">
    <p:fade thruBlk="1"/>
  </p:transition>
  <p:timing>
    <p:tnLst>
      <p:par>
        <p:cTn id="1" dur="indefinite" restart="never" nodeType="tmRoot"/>
      </p:par>
    </p:tnLst>
  </p:timing>
</p:sld>
</file>

<file path=ppt/theme/theme1.xml><?xml version="1.0" encoding="utf-8"?>
<a:theme xmlns:a="http://schemas.openxmlformats.org/drawingml/2006/main" name="MyTemplate">
  <a:themeElements>
    <a:clrScheme name="Beautiful Templat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autiful Template 01">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eautiful Templat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autiful Template 0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autiful Template 0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autiful Template 0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autiful Template 0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autiful Template 0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autiful Template 0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autiful Template 0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autiful Template 0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autiful Template 0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autiful Template 0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autiful Template 0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12498</TotalTime>
  <Words>924</Words>
  <Application>Microsoft Office PowerPoint</Application>
  <PresentationFormat>On-screen Show (4:3)</PresentationFormat>
  <Paragraphs>134</Paragraphs>
  <Slides>16</Slides>
  <Notes>7</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MyTemplate</vt:lpstr>
      <vt:lpstr>Slide 1</vt:lpstr>
      <vt:lpstr>Project Stakeholder Engagement</vt:lpstr>
      <vt:lpstr>Slide 3</vt:lpstr>
      <vt:lpstr>Goal of Project Stakeholder Engagement</vt:lpstr>
      <vt:lpstr>Managing and Engaging Project Stakeholders  (Categories of Engagement Strategies)</vt:lpstr>
      <vt:lpstr>Managing and Engaging Project Stakeholders  (The Best Approach)</vt:lpstr>
      <vt:lpstr>Managing and Engaging Project Stakeholders (Strategy: Engaging Supportive Stakeholders)</vt:lpstr>
      <vt:lpstr>Managing and Engaging Project Stakeholders (Strategy: Engaging Neutral Stakeholders)</vt:lpstr>
      <vt:lpstr>Managing and Engaging Project Stakeholders (Strategy: Engaging Adversarial Stakeholders)</vt:lpstr>
      <vt:lpstr>Managing and Engaging Project Stakeholders (Strategy: Engaging Adversarial Stakeholders)</vt:lpstr>
      <vt:lpstr>Managing and Engaging Project Stakeholders (Some Key Limitations)</vt:lpstr>
      <vt:lpstr>Managing and Engaging Project Stakeholders   (Reactive &amp; Preventative Strategy Matrix)</vt:lpstr>
      <vt:lpstr>Slide 13</vt:lpstr>
      <vt:lpstr>Slide 14</vt:lpstr>
      <vt:lpstr>Slide 15</vt:lpstr>
      <vt:lpstr>Slide 16</vt:lpstr>
    </vt:vector>
  </TitlesOfParts>
  <Company>FSC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FSC</dc:creator>
  <cp:lastModifiedBy>Dr. Aurangzeb Khan</cp:lastModifiedBy>
  <cp:revision>4527</cp:revision>
  <dcterms:created xsi:type="dcterms:W3CDTF">2005-03-14T10:32:02Z</dcterms:created>
  <dcterms:modified xsi:type="dcterms:W3CDTF">2013-02-05T05:18:15Z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