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8"/>
  </p:notesMasterIdLst>
  <p:handoutMasterIdLst>
    <p:handoutMasterId r:id="rId29"/>
  </p:handoutMasterIdLst>
  <p:sldIdLst>
    <p:sldId id="1436" r:id="rId2"/>
    <p:sldId id="845" r:id="rId3"/>
    <p:sldId id="534" r:id="rId4"/>
    <p:sldId id="535" r:id="rId5"/>
    <p:sldId id="536" r:id="rId6"/>
    <p:sldId id="537" r:id="rId7"/>
    <p:sldId id="553" r:id="rId8"/>
    <p:sldId id="569" r:id="rId9"/>
    <p:sldId id="570" r:id="rId10"/>
    <p:sldId id="853" r:id="rId11"/>
    <p:sldId id="847" r:id="rId12"/>
    <p:sldId id="852" r:id="rId13"/>
    <p:sldId id="848" r:id="rId14"/>
    <p:sldId id="849" r:id="rId15"/>
    <p:sldId id="1432" r:id="rId16"/>
    <p:sldId id="1433" r:id="rId17"/>
    <p:sldId id="1424" r:id="rId18"/>
    <p:sldId id="1431" r:id="rId19"/>
    <p:sldId id="554" r:id="rId20"/>
    <p:sldId id="1425" r:id="rId21"/>
    <p:sldId id="1421" r:id="rId22"/>
    <p:sldId id="1422" r:id="rId23"/>
    <p:sldId id="555" r:id="rId24"/>
    <p:sldId id="1426" r:id="rId25"/>
    <p:sldId id="1428" r:id="rId26"/>
    <p:sldId id="1430" r:id="rId27"/>
  </p:sldIdLst>
  <p:sldSz cx="9144000" cy="6858000" type="screen4x3"/>
  <p:notesSz cx="6854825" cy="98710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FFFF99"/>
    <a:srgbClr val="B6DF89"/>
    <a:srgbClr val="FF8D3F"/>
    <a:srgbClr val="FF8181"/>
    <a:srgbClr val="CAE8AA"/>
    <a:srgbClr val="550B27"/>
    <a:srgbClr val="214C4F"/>
    <a:srgbClr val="FFD581"/>
    <a:srgbClr val="29A4A7"/>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9806" autoAdjust="0"/>
  </p:normalViewPr>
  <p:slideViewPr>
    <p:cSldViewPr snapToGrid="0" showGuides="1">
      <p:cViewPr varScale="1">
        <p:scale>
          <a:sx n="102" d="100"/>
          <a:sy n="102" d="100"/>
        </p:scale>
        <p:origin x="-1272" y="-84"/>
      </p:cViewPr>
      <p:guideLst>
        <p:guide orient="horz" pos="3888"/>
        <p:guide orient="horz" pos="721"/>
        <p:guide orient="horz" pos="2160"/>
        <p:guide pos="287"/>
        <p:guide pos="2881"/>
        <p:guide pos="5180"/>
        <p:guide pos="5474"/>
        <p:guide pos="2015"/>
        <p:guide pos="1378"/>
      </p:guideLst>
    </p:cSldViewPr>
  </p:slideViewPr>
  <p:outlineViewPr>
    <p:cViewPr>
      <p:scale>
        <a:sx n="33" d="100"/>
        <a:sy n="33" d="100"/>
      </p:scale>
      <p:origin x="66" y="78570"/>
    </p:cViewPr>
  </p:outlineViewPr>
  <p:notesTextViewPr>
    <p:cViewPr>
      <p:scale>
        <a:sx n="100" d="100"/>
        <a:sy n="100" d="100"/>
      </p:scale>
      <p:origin x="0" y="0"/>
    </p:cViewPr>
  </p:notesTextViewPr>
  <p:sorterViewPr>
    <p:cViewPr>
      <p:scale>
        <a:sx n="98" d="100"/>
        <a:sy n="98" d="100"/>
      </p:scale>
      <p:origin x="0" y="90900"/>
    </p:cViewPr>
  </p:sorterViewPr>
  <p:gridSpacing cx="936345600" cy="9363456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22"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37923" name="Rectangle 3"/>
          <p:cNvSpPr>
            <a:spLocks noGrp="1" noChangeArrowheads="1"/>
          </p:cNvSpPr>
          <p:nvPr>
            <p:ph type="dt" sz="quarter"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37924" name="Rectangle 4"/>
          <p:cNvSpPr>
            <a:spLocks noGrp="1" noChangeArrowheads="1"/>
          </p:cNvSpPr>
          <p:nvPr>
            <p:ph type="ftr" sz="quarter" idx="2"/>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37925" name="Rectangle 5"/>
          <p:cNvSpPr>
            <a:spLocks noGrp="1" noChangeArrowheads="1"/>
          </p:cNvSpPr>
          <p:nvPr>
            <p:ph type="sldNum" sz="quarter" idx="3"/>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F42BB605-9BE6-4159-9B1E-DA2DC4E355A7}" type="slidenum">
              <a:rPr lang="de-DE"/>
              <a:pPr/>
              <a:t>‹#›</a:t>
            </a:fld>
            <a:endParaRPr lang="de-DE"/>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73731" name="Rectangle 3"/>
          <p:cNvSpPr>
            <a:spLocks noGrp="1" noChangeArrowheads="1"/>
          </p:cNvSpPr>
          <p:nvPr>
            <p:ph type="dt" idx="1"/>
          </p:nvPr>
        </p:nvSpPr>
        <p:spPr bwMode="auto">
          <a:xfrm>
            <a:off x="3883025" y="0"/>
            <a:ext cx="2970213" cy="4937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73732" name="Rectangle 4"/>
          <p:cNvSpPr>
            <a:spLocks noGrp="1" noRot="1" noChangeAspect="1" noChangeArrowheads="1" noTextEdit="1"/>
          </p:cNvSpPr>
          <p:nvPr>
            <p:ph type="sldImg" idx="2"/>
          </p:nvPr>
        </p:nvSpPr>
        <p:spPr bwMode="auto">
          <a:xfrm>
            <a:off x="958850" y="739775"/>
            <a:ext cx="4937125" cy="3702050"/>
          </a:xfrm>
          <a:prstGeom prst="rect">
            <a:avLst/>
          </a:prstGeom>
          <a:noFill/>
          <a:ln w="9525">
            <a:solidFill>
              <a:srgbClr val="000000"/>
            </a:solidFill>
            <a:miter lim="800000"/>
            <a:headEnd/>
            <a:tailEnd/>
          </a:ln>
          <a:effectLst/>
        </p:spPr>
      </p:sp>
      <p:sp>
        <p:nvSpPr>
          <p:cNvPr id="73733" name="Rectangle 5"/>
          <p:cNvSpPr>
            <a:spLocks noGrp="1" noChangeArrowheads="1"/>
          </p:cNvSpPr>
          <p:nvPr>
            <p:ph type="body" sz="quarter" idx="3"/>
          </p:nvPr>
        </p:nvSpPr>
        <p:spPr bwMode="auto">
          <a:xfrm>
            <a:off x="685800" y="4689475"/>
            <a:ext cx="5483225" cy="44418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p>
        </p:txBody>
      </p:sp>
      <p:sp>
        <p:nvSpPr>
          <p:cNvPr id="73734" name="Rectangle 6"/>
          <p:cNvSpPr>
            <a:spLocks noGrp="1" noChangeArrowheads="1"/>
          </p:cNvSpPr>
          <p:nvPr>
            <p:ph type="ftr" sz="quarter" idx="4"/>
          </p:nvPr>
        </p:nvSpPr>
        <p:spPr bwMode="auto">
          <a:xfrm>
            <a:off x="0"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73735" name="Rectangle 7"/>
          <p:cNvSpPr>
            <a:spLocks noGrp="1" noChangeArrowheads="1"/>
          </p:cNvSpPr>
          <p:nvPr>
            <p:ph type="sldNum" sz="quarter" idx="5"/>
          </p:nvPr>
        </p:nvSpPr>
        <p:spPr bwMode="auto">
          <a:xfrm>
            <a:off x="3883025" y="9375775"/>
            <a:ext cx="2970213" cy="4937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5A96E06-45EF-4F6E-9DE9-6CDB8788C602}" type="slidenum">
              <a:rPr lang="de-DE"/>
              <a:pPr/>
              <a:t>‹#›</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A1B53FDA-9DA4-41CE-B371-EB179D0E2C0F}" type="slidenum">
              <a:rPr lang="de-DE" smtClean="0"/>
              <a:pPr>
                <a:defRPr/>
              </a:pPr>
              <a:t>1</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2</a:t>
            </a:fld>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3</a:t>
            </a:fld>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4</a:t>
            </a:fld>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5</a:t>
            </a:fld>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5A96E06-45EF-4F6E-9DE9-6CDB8788C602}" type="slidenum">
              <a:rPr lang="de-DE" smtClean="0"/>
              <a:pPr/>
              <a:t>6</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6C1A0E-99CD-45D0-A415-54F832024ED1}" type="slidenum">
              <a:rPr lang="de-DE"/>
              <a:pPr/>
              <a:t>10</a:t>
            </a:fld>
            <a:endParaRPr lang="de-DE"/>
          </a:p>
        </p:txBody>
      </p:sp>
      <p:sp>
        <p:nvSpPr>
          <p:cNvPr id="492546" name="Rectangle 2"/>
          <p:cNvSpPr>
            <a:spLocks noGrp="1" noRot="1" noChangeAspect="1" noChangeArrowheads="1" noTextEdit="1"/>
          </p:cNvSpPr>
          <p:nvPr>
            <p:ph type="sldImg"/>
          </p:nvPr>
        </p:nvSpPr>
        <p:spPr>
          <a:ln/>
        </p:spPr>
      </p:sp>
      <p:sp>
        <p:nvSpPr>
          <p:cNvPr id="49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15</a:t>
            </a:fld>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A96E06-45EF-4F6E-9DE9-6CDB8788C602}" type="slidenum">
              <a:rPr lang="de-DE" smtClean="0"/>
              <a:pPr/>
              <a:t>16</a:t>
            </a:fld>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spd="slow">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dirty="0" smtClean="0"/>
          </a:p>
        </p:txBody>
      </p:sp>
      <p:sp>
        <p:nvSpPr>
          <p:cNvPr id="4100" name="Rectangle 4"/>
          <p:cNvSpPr>
            <a:spLocks noChangeArrowheads="1"/>
          </p:cNvSpPr>
          <p:nvPr/>
        </p:nvSpPr>
        <p:spPr bwMode="auto">
          <a:xfrm>
            <a:off x="602456" y="6362700"/>
            <a:ext cx="7939088" cy="457200"/>
          </a:xfrm>
          <a:prstGeom prst="rect">
            <a:avLst/>
          </a:prstGeom>
          <a:noFill/>
          <a:ln w="9525">
            <a:noFill/>
            <a:miter lim="800000"/>
            <a:headEnd/>
            <a:tailEnd/>
          </a:ln>
          <a:effectLst/>
        </p:spPr>
        <p:txBody>
          <a:bodyPr/>
          <a:lstStyle/>
          <a:p>
            <a:pPr algn="ctr"/>
            <a:r>
              <a:rPr lang="en-US" sz="1000" b="1" dirty="0">
                <a:solidFill>
                  <a:srgbClr val="FF9900"/>
                </a:solidFill>
                <a:latin typeface="Verdana" pitchFamily="34" charset="0"/>
              </a:rPr>
              <a:t>Assistant Professor Dr. Aurangzeb </a:t>
            </a:r>
            <a:r>
              <a:rPr lang="en-US" sz="1000" b="1" dirty="0" err="1" smtClean="0">
                <a:solidFill>
                  <a:srgbClr val="FF9900"/>
                </a:solidFill>
                <a:latin typeface="Verdana" pitchFamily="34" charset="0"/>
              </a:rPr>
              <a:t>Zulfiqar</a:t>
            </a:r>
            <a:r>
              <a:rPr lang="en-US" sz="1000" b="1" dirty="0" smtClean="0">
                <a:solidFill>
                  <a:srgbClr val="FF9900"/>
                </a:solidFill>
                <a:latin typeface="Verdana" pitchFamily="34" charset="0"/>
              </a:rPr>
              <a:t> </a:t>
            </a:r>
            <a:r>
              <a:rPr lang="en-US" sz="1000" b="1" dirty="0">
                <a:solidFill>
                  <a:srgbClr val="FF9900"/>
                </a:solidFill>
                <a:latin typeface="Verdana" pitchFamily="34" charset="0"/>
              </a:rPr>
              <a:t>Khan</a:t>
            </a:r>
          </a:p>
          <a:p>
            <a:pPr algn="ctr"/>
            <a:r>
              <a:rPr lang="en-US" sz="1000" b="1" dirty="0">
                <a:solidFill>
                  <a:srgbClr val="FF9900"/>
                </a:solidFill>
                <a:latin typeface="Verdana" pitchFamily="34" charset="0"/>
              </a:rPr>
              <a:t>Department of Management Sciences, COMSATS Institute of Information Technology, Islamabad, Pakistan</a:t>
            </a:r>
          </a:p>
        </p:txBody>
      </p:sp>
      <p:sp>
        <p:nvSpPr>
          <p:cNvPr id="4103"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
        <p:nvSpPr>
          <p:cNvPr id="9" name="TextBox 8"/>
          <p:cNvSpPr txBox="1"/>
          <p:nvPr/>
        </p:nvSpPr>
        <p:spPr>
          <a:xfrm>
            <a:off x="8563904" y="6535579"/>
            <a:ext cx="723900" cy="246221"/>
          </a:xfrm>
          <a:prstGeom prst="rect">
            <a:avLst/>
          </a:prstGeom>
          <a:noFill/>
        </p:spPr>
        <p:txBody>
          <a:bodyPr wrap="square" rtlCol="0">
            <a:spAutoFit/>
          </a:bodyPr>
          <a:lstStyle/>
          <a:p>
            <a:fld id="{E54BC6DF-81E5-4A32-BF26-0379DD93938C}" type="slidenum">
              <a:rPr lang="en-US" sz="1000" b="1" kern="1200" smtClean="0">
                <a:solidFill>
                  <a:srgbClr val="FF9900"/>
                </a:solidFill>
                <a:latin typeface="Verdana" pitchFamily="34" charset="0"/>
                <a:ea typeface="+mn-ea"/>
                <a:cs typeface="+mn-cs"/>
              </a:rPr>
              <a:pPr/>
              <a:t>‹#›</a:t>
            </a:fld>
            <a:endParaRPr lang="en-US" sz="1000" b="1" kern="1200" dirty="0">
              <a:solidFill>
                <a:srgbClr val="FF9900"/>
              </a:solidFill>
              <a:latin typeface="Verdana" pitchFamily="34" charset="0"/>
              <a:ea typeface="+mn-ea"/>
              <a:cs typeface="+mn-cs"/>
            </a:endParaRPr>
          </a:p>
        </p:txBody>
      </p:sp>
      <p:pic>
        <p:nvPicPr>
          <p:cNvPr id="10" name="Picture 9" descr="ciitttttttt.jpg"/>
          <p:cNvPicPr>
            <a:picLocks noChangeAspect="1"/>
          </p:cNvPicPr>
          <p:nvPr/>
        </p:nvPicPr>
        <p:blipFill>
          <a:blip r:embed="rId13" cstate="print"/>
          <a:srcRect r="74477" b="-1689"/>
          <a:stretch>
            <a:fillRect/>
          </a:stretch>
        </p:blipFill>
        <p:spPr>
          <a:xfrm>
            <a:off x="126613" y="6316394"/>
            <a:ext cx="476722" cy="471266"/>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ransition spd="slow">
    <p:fade/>
  </p:transition>
  <p:timing>
    <p:tnLst>
      <p:par>
        <p:cTn id="1" dur="indefinite" restart="never" nodeType="tmRoot"/>
      </p:par>
    </p:tnLst>
  </p:timing>
  <p:txStyles>
    <p:titleStyle>
      <a:lvl1pPr algn="ctr" rtl="0" eaLnBrk="1" fontAlgn="base" hangingPunct="1">
        <a:spcBef>
          <a:spcPct val="0"/>
        </a:spcBef>
        <a:spcAft>
          <a:spcPct val="0"/>
        </a:spcAft>
        <a:defRPr sz="2800" b="1">
          <a:solidFill>
            <a:srgbClr val="FF9900"/>
          </a:solidFill>
          <a:latin typeface="+mj-lt"/>
          <a:ea typeface="+mj-ea"/>
          <a:cs typeface="+mj-cs"/>
        </a:defRPr>
      </a:lvl1pPr>
      <a:lvl2pPr algn="ctr" rtl="0" eaLnBrk="1" fontAlgn="base" hangingPunct="1">
        <a:spcBef>
          <a:spcPct val="0"/>
        </a:spcBef>
        <a:spcAft>
          <a:spcPct val="0"/>
        </a:spcAft>
        <a:defRPr sz="2800" b="1">
          <a:solidFill>
            <a:srgbClr val="FF9900"/>
          </a:solidFill>
          <a:latin typeface="Verdana" pitchFamily="34" charset="0"/>
        </a:defRPr>
      </a:lvl2pPr>
      <a:lvl3pPr algn="ctr" rtl="0" eaLnBrk="1" fontAlgn="base" hangingPunct="1">
        <a:spcBef>
          <a:spcPct val="0"/>
        </a:spcBef>
        <a:spcAft>
          <a:spcPct val="0"/>
        </a:spcAft>
        <a:defRPr sz="2800" b="1">
          <a:solidFill>
            <a:srgbClr val="FF9900"/>
          </a:solidFill>
          <a:latin typeface="Verdana" pitchFamily="34" charset="0"/>
        </a:defRPr>
      </a:lvl3pPr>
      <a:lvl4pPr algn="ctr" rtl="0" eaLnBrk="1" fontAlgn="base" hangingPunct="1">
        <a:spcBef>
          <a:spcPct val="0"/>
        </a:spcBef>
        <a:spcAft>
          <a:spcPct val="0"/>
        </a:spcAft>
        <a:defRPr sz="2800" b="1">
          <a:solidFill>
            <a:srgbClr val="FF9900"/>
          </a:solidFill>
          <a:latin typeface="Verdana" pitchFamily="34" charset="0"/>
        </a:defRPr>
      </a:lvl4pPr>
      <a:lvl5pPr algn="ctr" rtl="0" eaLnBrk="1" fontAlgn="base" hangingPunct="1">
        <a:spcBef>
          <a:spcPct val="0"/>
        </a:spcBef>
        <a:spcAft>
          <a:spcPct val="0"/>
        </a:spcAft>
        <a:defRPr sz="2800" b="1">
          <a:solidFill>
            <a:srgbClr val="FF9900"/>
          </a:solidFill>
          <a:latin typeface="Verdana" pitchFamily="34" charset="0"/>
        </a:defRPr>
      </a:lvl5pPr>
      <a:lvl6pPr marL="457200" algn="ctr" rtl="0" eaLnBrk="1" fontAlgn="base" hangingPunct="1">
        <a:spcBef>
          <a:spcPct val="0"/>
        </a:spcBef>
        <a:spcAft>
          <a:spcPct val="0"/>
        </a:spcAft>
        <a:defRPr sz="2800" b="1">
          <a:solidFill>
            <a:srgbClr val="FF9900"/>
          </a:solidFill>
          <a:latin typeface="Verdana" pitchFamily="34" charset="0"/>
        </a:defRPr>
      </a:lvl6pPr>
      <a:lvl7pPr marL="914400" algn="ctr" rtl="0" eaLnBrk="1" fontAlgn="base" hangingPunct="1">
        <a:spcBef>
          <a:spcPct val="0"/>
        </a:spcBef>
        <a:spcAft>
          <a:spcPct val="0"/>
        </a:spcAft>
        <a:defRPr sz="2800" b="1">
          <a:solidFill>
            <a:srgbClr val="FF9900"/>
          </a:solidFill>
          <a:latin typeface="Verdana" pitchFamily="34" charset="0"/>
        </a:defRPr>
      </a:lvl7pPr>
      <a:lvl8pPr marL="1371600" algn="ctr" rtl="0" eaLnBrk="1" fontAlgn="base" hangingPunct="1">
        <a:spcBef>
          <a:spcPct val="0"/>
        </a:spcBef>
        <a:spcAft>
          <a:spcPct val="0"/>
        </a:spcAft>
        <a:defRPr sz="2800" b="1">
          <a:solidFill>
            <a:srgbClr val="FF9900"/>
          </a:solidFill>
          <a:latin typeface="Verdana" pitchFamily="34" charset="0"/>
        </a:defRPr>
      </a:lvl8pPr>
      <a:lvl9pPr marL="1828800" algn="ctr" rtl="0" eaLnBrk="1" fontAlgn="base" hangingPunct="1">
        <a:spcBef>
          <a:spcPct val="0"/>
        </a:spcBef>
        <a:spcAft>
          <a:spcPct val="0"/>
        </a:spcAft>
        <a:defRPr sz="2800" b="1">
          <a:solidFill>
            <a:srgbClr val="FF9900"/>
          </a:solidFill>
          <a:latin typeface="Verdana" pitchFamily="34" charset="0"/>
        </a:defRPr>
      </a:lvl9pPr>
    </p:titleStyle>
    <p:bodyStyle>
      <a:lvl1pPr marL="342900" indent="-342900" algn="l" rtl="0" eaLnBrk="1" fontAlgn="base" hangingPunct="1">
        <a:spcBef>
          <a:spcPct val="20000"/>
        </a:spcBef>
        <a:spcAft>
          <a:spcPct val="0"/>
        </a:spcAft>
        <a:buChar char="•"/>
        <a:defRPr sz="2000">
          <a:solidFill>
            <a:srgbClr val="D0FDFE"/>
          </a:solidFill>
          <a:latin typeface="+mn-lt"/>
          <a:ea typeface="+mn-ea"/>
          <a:cs typeface="+mn-cs"/>
        </a:defRPr>
      </a:lvl1pPr>
      <a:lvl2pPr marL="742950" indent="-285750" algn="l" rtl="0" eaLnBrk="1" fontAlgn="base" hangingPunct="1">
        <a:spcBef>
          <a:spcPct val="20000"/>
        </a:spcBef>
        <a:spcAft>
          <a:spcPct val="0"/>
        </a:spcAft>
        <a:buChar char="–"/>
        <a:defRPr>
          <a:solidFill>
            <a:srgbClr val="D0FDFE"/>
          </a:solidFill>
          <a:latin typeface="+mn-lt"/>
        </a:defRPr>
      </a:lvl2pPr>
      <a:lvl3pPr marL="1143000" indent="-228600" algn="l" rtl="0" eaLnBrk="1" fontAlgn="base" hangingPunct="1">
        <a:spcBef>
          <a:spcPct val="20000"/>
        </a:spcBef>
        <a:spcAft>
          <a:spcPct val="0"/>
        </a:spcAft>
        <a:buChar char="•"/>
        <a:defRPr sz="1600">
          <a:solidFill>
            <a:srgbClr val="D0FDFE"/>
          </a:solidFill>
          <a:latin typeface="+mn-lt"/>
        </a:defRPr>
      </a:lvl3pPr>
      <a:lvl4pPr marL="1600200" indent="-228600" algn="l" rtl="0" eaLnBrk="1" fontAlgn="base" hangingPunct="1">
        <a:spcBef>
          <a:spcPct val="20000"/>
        </a:spcBef>
        <a:spcAft>
          <a:spcPct val="0"/>
        </a:spcAft>
        <a:buChar char="–"/>
        <a:defRPr sz="1400">
          <a:solidFill>
            <a:srgbClr val="D0FDFE"/>
          </a:solidFill>
          <a:latin typeface="+mn-lt"/>
        </a:defRPr>
      </a:lvl4pPr>
      <a:lvl5pPr marL="2057400" indent="-228600" algn="l" rtl="0" eaLnBrk="1" fontAlgn="base" hangingPunct="1">
        <a:spcBef>
          <a:spcPct val="20000"/>
        </a:spcBef>
        <a:spcAft>
          <a:spcPct val="0"/>
        </a:spcAft>
        <a:buChar char="»"/>
        <a:defRPr sz="1200">
          <a:solidFill>
            <a:srgbClr val="D0FDFE"/>
          </a:solidFill>
          <a:latin typeface="+mn-lt"/>
        </a:defRPr>
      </a:lvl5pPr>
      <a:lvl6pPr marL="2514600" indent="-228600" algn="l" rtl="0" eaLnBrk="1" fontAlgn="base" hangingPunct="1">
        <a:spcBef>
          <a:spcPct val="20000"/>
        </a:spcBef>
        <a:spcAft>
          <a:spcPct val="0"/>
        </a:spcAft>
        <a:buChar char="»"/>
        <a:defRPr sz="1200">
          <a:solidFill>
            <a:srgbClr val="D0FDFE"/>
          </a:solidFill>
          <a:latin typeface="+mn-lt"/>
        </a:defRPr>
      </a:lvl6pPr>
      <a:lvl7pPr marL="2971800" indent="-228600" algn="l" rtl="0" eaLnBrk="1" fontAlgn="base" hangingPunct="1">
        <a:spcBef>
          <a:spcPct val="20000"/>
        </a:spcBef>
        <a:spcAft>
          <a:spcPct val="0"/>
        </a:spcAft>
        <a:buChar char="»"/>
        <a:defRPr sz="1200">
          <a:solidFill>
            <a:srgbClr val="D0FDFE"/>
          </a:solidFill>
          <a:latin typeface="+mn-lt"/>
        </a:defRPr>
      </a:lvl7pPr>
      <a:lvl8pPr marL="3429000" indent="-228600" algn="l" rtl="0" eaLnBrk="1" fontAlgn="base" hangingPunct="1">
        <a:spcBef>
          <a:spcPct val="20000"/>
        </a:spcBef>
        <a:spcAft>
          <a:spcPct val="0"/>
        </a:spcAft>
        <a:buChar char="»"/>
        <a:defRPr sz="1200">
          <a:solidFill>
            <a:srgbClr val="D0FDFE"/>
          </a:solidFill>
          <a:latin typeface="+mn-lt"/>
        </a:defRPr>
      </a:lvl8pPr>
      <a:lvl9pPr marL="3886200" indent="-228600" algn="l" rtl="0" eaLnBrk="1" fontAlgn="base" hangingPunct="1">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1.gif"/><Relationship Id="rId4" Type="http://schemas.openxmlformats.org/officeDocument/2006/relationships/hyperlink" Target="http://www.primasoft.com/deluxeprg/project_stakeholder_software_overview.ht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www.marsnjak.com/sergej/?menu=publigram" TargetMode="External"/><Relationship Id="rId1" Type="http://schemas.openxmlformats.org/officeDocument/2006/relationships/slideLayout" Target="../slideLayouts/slideLayout6.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www.stakeholder-management.com/"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www.psandman.com/outrage.htm" TargetMode="Externa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5613" y="4545839"/>
            <a:ext cx="8234362" cy="1569660"/>
          </a:xfrm>
          <a:prstGeom prst="rect">
            <a:avLst/>
          </a:prstGeom>
          <a:noFill/>
        </p:spPr>
        <p:txBody>
          <a:bodyPr wrap="square" rtlCol="0">
            <a:spAutoFit/>
          </a:bodyPr>
          <a:lstStyle/>
          <a:p>
            <a:pPr algn="ctr"/>
            <a:endParaRPr lang="en-US" sz="2400" b="1" dirty="0" smtClean="0">
              <a:solidFill>
                <a:srgbClr val="FFC000"/>
              </a:solidFill>
              <a:latin typeface="Calibri" pitchFamily="34" charset="0"/>
            </a:endParaRPr>
          </a:p>
          <a:p>
            <a:pPr algn="ctr"/>
            <a:endParaRPr lang="en-US" sz="2400" b="1" dirty="0" smtClean="0">
              <a:solidFill>
                <a:srgbClr val="FFC000"/>
              </a:solidFill>
              <a:latin typeface="Calibri" pitchFamily="34" charset="0"/>
            </a:endParaRPr>
          </a:p>
          <a:p>
            <a:pPr algn="ctr"/>
            <a:endParaRPr lang="en-US" sz="2400" b="1" dirty="0" smtClean="0">
              <a:solidFill>
                <a:srgbClr val="FFC000"/>
              </a:solidFill>
              <a:latin typeface="Calibri" pitchFamily="34" charset="0"/>
            </a:endParaRPr>
          </a:p>
          <a:p>
            <a:pPr algn="ctr"/>
            <a:r>
              <a:rPr lang="en-US" sz="2400" b="1" dirty="0" smtClean="0">
                <a:solidFill>
                  <a:srgbClr val="FFC000"/>
                </a:solidFill>
                <a:latin typeface="Calibri" pitchFamily="34" charset="0"/>
              </a:rPr>
              <a:t>LECTURE 24: PROJECT STAKEHOLDER ANALYSIS</a:t>
            </a:r>
            <a:endParaRPr lang="en-US" sz="2400" b="1" dirty="0">
              <a:solidFill>
                <a:srgbClr val="FFC000"/>
              </a:solidFill>
              <a:latin typeface="Calibri" pitchFamily="34" charset="0"/>
            </a:endParaRPr>
          </a:p>
        </p:txBody>
      </p:sp>
      <p:sp>
        <p:nvSpPr>
          <p:cNvPr id="5" name="Rectangle 4"/>
          <p:cNvSpPr/>
          <p:nvPr/>
        </p:nvSpPr>
        <p:spPr>
          <a:xfrm>
            <a:off x="455612" y="482868"/>
            <a:ext cx="8234363" cy="1384995"/>
          </a:xfrm>
          <a:prstGeom prst="rect">
            <a:avLst/>
          </a:prstGeom>
          <a:noFill/>
        </p:spPr>
        <p:txBody>
          <a:bodyPr wrap="square" lIns="91440" tIns="45720" rIns="91440" bIns="45720">
            <a:sp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Master of Science in</a:t>
            </a:r>
          </a:p>
          <a:p>
            <a:pPr algn="ctr"/>
            <a:r>
              <a:rPr lang="en-US" sz="4200" b="1" cap="none" spc="50" dirty="0" smtClean="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rPr>
              <a:t>Project Management</a:t>
            </a:r>
            <a:endParaRPr lang="en-US" sz="4400" b="1" cap="none" spc="50" dirty="0">
              <a:ln w="3175">
                <a:solidFill>
                  <a:srgbClr val="FF0000">
                    <a:alpha val="69000"/>
                  </a:srgbClr>
                </a:solidFill>
              </a:ln>
              <a:solidFill>
                <a:srgbClr val="FF0000"/>
              </a:solidFill>
              <a:effectLst>
                <a:outerShdw blurRad="76200" dist="50800" dir="5400000" algn="tl" rotWithShape="0">
                  <a:srgbClr val="000000">
                    <a:alpha val="65000"/>
                  </a:srgbClr>
                </a:outerShdw>
              </a:effectLst>
              <a:latin typeface="Calibri" pitchFamily="34" charset="0"/>
            </a:endParaRPr>
          </a:p>
        </p:txBody>
      </p:sp>
      <p:sp>
        <p:nvSpPr>
          <p:cNvPr id="6" name="Rectangle 5"/>
          <p:cNvSpPr/>
          <p:nvPr/>
        </p:nvSpPr>
        <p:spPr>
          <a:xfrm>
            <a:off x="455613" y="2245934"/>
            <a:ext cx="8234362" cy="2400657"/>
          </a:xfrm>
          <a:prstGeom prst="rect">
            <a:avLst/>
          </a:prstGeom>
          <a:noFill/>
          <a:scene3d>
            <a:camera prst="orthographicFront">
              <a:rot lat="0" lon="0" rev="0"/>
            </a:camera>
            <a:lightRig rig="contrasting" dir="t">
              <a:rot lat="0" lon="0" rev="4500000"/>
            </a:lightRig>
          </a:scene3d>
          <a:sp3d>
            <a:bevelT/>
          </a:sp3d>
        </p:spPr>
        <p:txBody>
          <a:bodyPr wrap="square" lIns="91440" tIns="45720" rIns="91440" bIns="45720">
            <a:spAutoFit/>
            <a:sp3d contourW="6350" prstMaterial="metal">
              <a:bevelT w="127000" h="31750" prst="relaxedInset"/>
              <a:contourClr>
                <a:schemeClr val="accent1">
                  <a:shade val="75000"/>
                </a:schemeClr>
              </a:contourClr>
            </a:sp3d>
          </a:bodyPr>
          <a:lstStyle/>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Project Stakeholder </a:t>
            </a:r>
          </a:p>
          <a:p>
            <a:pPr algn="ctr">
              <a:lnSpc>
                <a:spcPts val="6000"/>
              </a:lnSpc>
            </a:pPr>
            <a:r>
              <a:rPr lang="en-US" sz="6000" b="1" cap="all" dirty="0" smtClean="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rPr>
              <a:t>AND COMMUNICATION Management</a:t>
            </a:r>
            <a:endParaRPr lang="en-US" sz="6000" b="1" cap="all" dirty="0">
              <a:ln w="0"/>
              <a:gradFill flip="none">
                <a:gsLst>
                  <a:gs pos="0">
                    <a:schemeClr val="bg1"/>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txBox="1">
            <a:spLocks noChangeArrowheads="1"/>
          </p:cNvSpPr>
          <p:nvPr/>
        </p:nvSpPr>
        <p:spPr>
          <a:xfrm>
            <a:off x="455613" y="1423912"/>
            <a:ext cx="8234362" cy="1497088"/>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800" b="1" i="0" u="none" strike="noStrike" kern="0" cap="none" spc="0" normalizeH="0" baseline="0" noProof="0" dirty="0" smtClean="0">
                <a:ln>
                  <a:noFill/>
                </a:ln>
                <a:solidFill>
                  <a:srgbClr val="FF9900"/>
                </a:solidFill>
                <a:effectLst/>
                <a:uLnTx/>
                <a:uFillTx/>
                <a:latin typeface="+mj-lt"/>
                <a:ea typeface="+mj-ea"/>
                <a:cs typeface="+mj-cs"/>
              </a:rPr>
              <a:t>Models, Visual Tools, Software and Templates in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800" b="1" i="0" u="none" strike="noStrike" kern="0" cap="none" spc="0" normalizeH="0" baseline="0" noProof="0" dirty="0" smtClean="0">
                <a:ln>
                  <a:noFill/>
                </a:ln>
                <a:solidFill>
                  <a:srgbClr val="FF9900"/>
                </a:solidFill>
                <a:effectLst/>
                <a:uLnTx/>
                <a:uFillTx/>
                <a:latin typeface="+mj-lt"/>
                <a:ea typeface="+mj-ea"/>
                <a:cs typeface="+mj-cs"/>
              </a:rPr>
              <a:t>Project Stakeholder</a:t>
            </a:r>
            <a:r>
              <a:rPr kumimoji="0" lang="de-DE" sz="2800" b="1" i="0" u="none" strike="noStrike" kern="0" cap="none" spc="0" normalizeH="0" noProof="0" dirty="0" smtClean="0">
                <a:ln>
                  <a:noFill/>
                </a:ln>
                <a:solidFill>
                  <a:srgbClr val="FF9900"/>
                </a:solidFill>
                <a:effectLst/>
                <a:uLnTx/>
                <a:uFillTx/>
                <a:latin typeface="+mj-lt"/>
                <a:ea typeface="+mj-ea"/>
                <a:cs typeface="+mj-cs"/>
              </a:rPr>
              <a:t> Management</a:t>
            </a:r>
            <a:endParaRPr kumimoji="0" lang="de-DE" sz="2800" b="1" i="0" u="none" strike="noStrike" kern="0" cap="none" spc="0" normalizeH="0" baseline="0" noProof="0" dirty="0">
              <a:ln>
                <a:noFill/>
              </a:ln>
              <a:solidFill>
                <a:srgbClr val="FF9900"/>
              </a:solidFill>
              <a:effectLst/>
              <a:uLnTx/>
              <a:uFillTx/>
              <a:latin typeface="+mj-lt"/>
              <a:ea typeface="+mj-ea"/>
              <a:cs typeface="+mj-cs"/>
            </a:endParaRPr>
          </a:p>
        </p:txBody>
      </p:sp>
      <p:pic>
        <p:nvPicPr>
          <p:cNvPr id="4" name="Picture 3" descr="planning.gif"/>
          <p:cNvPicPr>
            <a:picLocks noChangeAspect="1"/>
          </p:cNvPicPr>
          <p:nvPr/>
        </p:nvPicPr>
        <p:blipFill>
          <a:blip r:embed="rId3" cstate="print"/>
          <a:stretch>
            <a:fillRect/>
          </a:stretch>
        </p:blipFill>
        <p:spPr>
          <a:xfrm>
            <a:off x="3597275" y="3111366"/>
            <a:ext cx="1952625" cy="1695450"/>
          </a:xfrm>
          <a:prstGeom prst="rect">
            <a:avLst/>
          </a:prstGeom>
          <a:noFill/>
          <a:ln>
            <a:noFill/>
          </a:ln>
        </p:spPr>
      </p:pic>
    </p:spTree>
  </p:cSld>
  <p:clrMapOvr>
    <a:masterClrMapping/>
  </p:clrMapOvr>
  <p:transition spd="slow">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Mapping Tools </a:t>
            </a:r>
            <a:br>
              <a:rPr lang="de-DE" sz="2400" dirty="0" smtClean="0"/>
            </a:br>
            <a:r>
              <a:rPr lang="de-DE" sz="2400" dirty="0" smtClean="0"/>
              <a:t>(</a:t>
            </a:r>
            <a:r>
              <a:rPr lang="de-DE" sz="2000" dirty="0" smtClean="0"/>
              <a:t>The Power-Interest Matrix)</a:t>
            </a:r>
            <a:endParaRPr lang="en-US" sz="2400" dirty="0"/>
          </a:p>
        </p:txBody>
      </p:sp>
      <p:cxnSp>
        <p:nvCxnSpPr>
          <p:cNvPr id="4" name="Straight Connector 3"/>
          <p:cNvCxnSpPr/>
          <p:nvPr/>
        </p:nvCxnSpPr>
        <p:spPr>
          <a:xfrm rot="16200000" flipH="1">
            <a:off x="-1432479" y="3479843"/>
            <a:ext cx="4577991" cy="6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6200000" flipH="1">
            <a:off x="6381331" y="3492678"/>
            <a:ext cx="4597041" cy="7"/>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67909" y="1208868"/>
            <a:ext cx="779564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61740" y="5780871"/>
            <a:ext cx="779564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2421908" y="3484542"/>
            <a:ext cx="4612539" cy="7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46242" y="3580110"/>
            <a:ext cx="7843138" cy="258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rot="16200000">
            <a:off x="-889145" y="3288233"/>
            <a:ext cx="2832180" cy="40294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chemeClr val="tx1"/>
                </a:solidFill>
              </a:rPr>
              <a:t>Power of Stakeholders</a:t>
            </a:r>
            <a:endParaRPr lang="en-US" sz="1600" b="1" dirty="0">
              <a:solidFill>
                <a:schemeClr val="tx1"/>
              </a:solidFill>
            </a:endParaRPr>
          </a:p>
        </p:txBody>
      </p:sp>
      <p:sp>
        <p:nvSpPr>
          <p:cNvPr id="12" name="Rectangle 11"/>
          <p:cNvSpPr/>
          <p:nvPr/>
        </p:nvSpPr>
        <p:spPr>
          <a:xfrm rot="16200000">
            <a:off x="160836" y="5198736"/>
            <a:ext cx="751940" cy="32968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Low</a:t>
            </a:r>
            <a:endParaRPr lang="en-US" sz="1400" b="1" dirty="0">
              <a:solidFill>
                <a:sysClr val="windowText" lastClr="000000"/>
              </a:solidFill>
            </a:endParaRPr>
          </a:p>
        </p:txBody>
      </p:sp>
      <p:sp>
        <p:nvSpPr>
          <p:cNvPr id="13" name="Rectangle 12"/>
          <p:cNvSpPr/>
          <p:nvPr/>
        </p:nvSpPr>
        <p:spPr>
          <a:xfrm rot="16200000">
            <a:off x="160837" y="1450994"/>
            <a:ext cx="751940" cy="32968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
        <p:nvSpPr>
          <p:cNvPr id="14" name="Rectangle 13"/>
          <p:cNvSpPr/>
          <p:nvPr/>
        </p:nvSpPr>
        <p:spPr>
          <a:xfrm>
            <a:off x="1735807" y="5884200"/>
            <a:ext cx="6059838" cy="402945"/>
          </a:xfrm>
          <a:prstGeom prst="rect">
            <a:avLst/>
          </a:prstGeom>
          <a:solidFill>
            <a:srgbClr val="22F2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b="1" dirty="0" smtClean="0">
                <a:solidFill>
                  <a:schemeClr val="tx1"/>
                </a:solidFill>
              </a:rPr>
              <a:t>Interest of Stakeholders in the Project</a:t>
            </a:r>
            <a:endParaRPr lang="en-US" sz="1600" b="1" dirty="0">
              <a:solidFill>
                <a:schemeClr val="tx1"/>
              </a:solidFill>
            </a:endParaRPr>
          </a:p>
        </p:txBody>
      </p:sp>
      <p:sp>
        <p:nvSpPr>
          <p:cNvPr id="15" name="Rectangle 14"/>
          <p:cNvSpPr/>
          <p:nvPr/>
        </p:nvSpPr>
        <p:spPr>
          <a:xfrm>
            <a:off x="873759" y="5920831"/>
            <a:ext cx="751940" cy="32968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Low</a:t>
            </a:r>
            <a:endParaRPr lang="en-US" sz="1400" b="1" dirty="0">
              <a:solidFill>
                <a:sysClr val="windowText" lastClr="000000"/>
              </a:solidFill>
            </a:endParaRPr>
          </a:p>
        </p:txBody>
      </p:sp>
      <p:sp>
        <p:nvSpPr>
          <p:cNvPr id="16" name="Rectangle 15"/>
          <p:cNvSpPr/>
          <p:nvPr/>
        </p:nvSpPr>
        <p:spPr>
          <a:xfrm>
            <a:off x="7909987" y="5920831"/>
            <a:ext cx="751940" cy="32968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
        <p:nvSpPr>
          <p:cNvPr id="21" name="TextBox 20"/>
          <p:cNvSpPr txBox="1"/>
          <p:nvPr/>
        </p:nvSpPr>
        <p:spPr>
          <a:xfrm>
            <a:off x="976395" y="3657605"/>
            <a:ext cx="3597193" cy="1815882"/>
          </a:xfrm>
          <a:prstGeom prst="rect">
            <a:avLst/>
          </a:prstGeom>
          <a:noFill/>
        </p:spPr>
        <p:txBody>
          <a:bodyPr wrap="square" rtlCol="0">
            <a:spAutoFit/>
          </a:bodyPr>
          <a:lstStyle/>
          <a:p>
            <a:r>
              <a:rPr lang="de-DE" sz="1600" b="1" dirty="0" smtClean="0">
                <a:solidFill>
                  <a:schemeClr val="bg1"/>
                </a:solidFill>
                <a:latin typeface="Calibri" pitchFamily="34" charset="0"/>
              </a:rPr>
              <a:t>These relatively disinterested and less powerful stakeholders are unlikely to pose a risk for the project but they must be periodically monitored and kept informed about the project. The (com-paratively) „least effort„ needs to be focussed on these stakeholders. </a:t>
            </a:r>
            <a:endParaRPr lang="en-US" sz="1600" b="1" dirty="0">
              <a:solidFill>
                <a:schemeClr val="bg1"/>
              </a:solidFill>
              <a:latin typeface="Calibri" pitchFamily="34" charset="0"/>
            </a:endParaRPr>
          </a:p>
        </p:txBody>
      </p:sp>
      <p:sp>
        <p:nvSpPr>
          <p:cNvPr id="22" name="TextBox 21"/>
          <p:cNvSpPr txBox="1"/>
          <p:nvPr/>
        </p:nvSpPr>
        <p:spPr>
          <a:xfrm>
            <a:off x="4928463" y="3688600"/>
            <a:ext cx="3761512" cy="1815882"/>
          </a:xfrm>
          <a:prstGeom prst="rect">
            <a:avLst/>
          </a:prstGeom>
          <a:noFill/>
        </p:spPr>
        <p:txBody>
          <a:bodyPr wrap="square" rtlCol="0">
            <a:spAutoFit/>
          </a:bodyPr>
          <a:lstStyle/>
          <a:p>
            <a:r>
              <a:rPr lang="de-DE" sz="1600" b="1" dirty="0" smtClean="0">
                <a:solidFill>
                  <a:schemeClr val="bg1"/>
                </a:solidFill>
                <a:latin typeface="Calibri" pitchFamily="34" charset="0"/>
              </a:rPr>
              <a:t>These interested stakeholders should be kept informed about the project. Though less powerful, they may have contacts to powerful stakeholders whose support is desired and needed for project success. They may also form ‚powerful‘ groups whose support is important. </a:t>
            </a:r>
            <a:endParaRPr lang="en-US" sz="1600" b="1" dirty="0">
              <a:solidFill>
                <a:schemeClr val="bg1"/>
              </a:solidFill>
              <a:latin typeface="Calibri" pitchFamily="34" charset="0"/>
            </a:endParaRPr>
          </a:p>
        </p:txBody>
      </p:sp>
      <p:sp>
        <p:nvSpPr>
          <p:cNvPr id="23" name="TextBox 22"/>
          <p:cNvSpPr txBox="1"/>
          <p:nvPr/>
        </p:nvSpPr>
        <p:spPr>
          <a:xfrm>
            <a:off x="945399" y="1255375"/>
            <a:ext cx="3628189" cy="2062103"/>
          </a:xfrm>
          <a:prstGeom prst="rect">
            <a:avLst/>
          </a:prstGeom>
          <a:noFill/>
        </p:spPr>
        <p:txBody>
          <a:bodyPr wrap="square" rtlCol="0">
            <a:spAutoFit/>
          </a:bodyPr>
          <a:lstStyle/>
          <a:p>
            <a:r>
              <a:rPr lang="de-DE" sz="1600" b="1" dirty="0" smtClean="0">
                <a:solidFill>
                  <a:schemeClr val="bg1"/>
                </a:solidFill>
                <a:latin typeface="Calibri" pitchFamily="34" charset="0"/>
              </a:rPr>
              <a:t>Stakeholders in this category have little interest in the project. However, they may change their stance over time based on the information they are ex-posed to and become actively interested in the project. Therefore, it is essential to keep them informed and satisfied over time.  </a:t>
            </a:r>
            <a:endParaRPr lang="en-US" sz="1600" b="1" dirty="0">
              <a:solidFill>
                <a:schemeClr val="bg1"/>
              </a:solidFill>
              <a:latin typeface="Calibri" pitchFamily="34" charset="0"/>
            </a:endParaRPr>
          </a:p>
        </p:txBody>
      </p:sp>
      <p:sp>
        <p:nvSpPr>
          <p:cNvPr id="24" name="TextBox 23"/>
          <p:cNvSpPr txBox="1"/>
          <p:nvPr/>
        </p:nvSpPr>
        <p:spPr>
          <a:xfrm>
            <a:off x="4928463" y="1255369"/>
            <a:ext cx="3761512" cy="2062103"/>
          </a:xfrm>
          <a:prstGeom prst="rect">
            <a:avLst/>
          </a:prstGeom>
          <a:noFill/>
        </p:spPr>
        <p:txBody>
          <a:bodyPr wrap="square" rtlCol="0">
            <a:spAutoFit/>
          </a:bodyPr>
          <a:lstStyle/>
          <a:p>
            <a:r>
              <a:rPr lang="de-DE" sz="1600" b="1" dirty="0" smtClean="0">
                <a:solidFill>
                  <a:schemeClr val="bg1"/>
                </a:solidFill>
                <a:latin typeface="Calibri" pitchFamily="34" charset="0"/>
              </a:rPr>
              <a:t>These are the </a:t>
            </a:r>
            <a:r>
              <a:rPr lang="de-DE" sz="1600" b="1" u="sng" dirty="0" smtClean="0">
                <a:solidFill>
                  <a:schemeClr val="bg1"/>
                </a:solidFill>
                <a:latin typeface="Calibri" pitchFamily="34" charset="0"/>
              </a:rPr>
              <a:t>key stakeholders</a:t>
            </a:r>
            <a:r>
              <a:rPr lang="de-DE" sz="1600" b="1" dirty="0" smtClean="0">
                <a:solidFill>
                  <a:schemeClr val="bg1"/>
                </a:solidFill>
                <a:latin typeface="Calibri" pitchFamily="34" charset="0"/>
              </a:rPr>
              <a:t> in the project. The project manager must devote maximum attention to ensuring that they are not only kept informed and consulted, but that through a strategy of active and sustained engagement their input is taken into consideration in the project design and execution. </a:t>
            </a:r>
            <a:endParaRPr lang="en-US" sz="1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Mapping Tools </a:t>
            </a:r>
            <a:br>
              <a:rPr lang="de-DE" sz="2400" dirty="0" smtClean="0"/>
            </a:br>
            <a:r>
              <a:rPr lang="de-DE" sz="2400" dirty="0" smtClean="0"/>
              <a:t>(</a:t>
            </a:r>
            <a:r>
              <a:rPr lang="de-DE" sz="2000" dirty="0" smtClean="0"/>
              <a:t>The Stakeholder Prioritisation Matrix)</a:t>
            </a:r>
            <a:endParaRPr lang="en-US" sz="2400" dirty="0"/>
          </a:p>
        </p:txBody>
      </p:sp>
      <p:cxnSp>
        <p:nvCxnSpPr>
          <p:cNvPr id="4" name="Straight Connector 3"/>
          <p:cNvCxnSpPr/>
          <p:nvPr/>
        </p:nvCxnSpPr>
        <p:spPr>
          <a:xfrm rot="16200000" flipH="1">
            <a:off x="-1432479" y="3479843"/>
            <a:ext cx="4577991" cy="6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6200000" flipH="1">
            <a:off x="6381331" y="3492678"/>
            <a:ext cx="4597041" cy="7"/>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867909" y="1208868"/>
            <a:ext cx="779564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61740" y="5780871"/>
            <a:ext cx="779564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3754736" y="3484542"/>
            <a:ext cx="4612539" cy="78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61740" y="4479011"/>
            <a:ext cx="7843138" cy="258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rot="16200000">
            <a:off x="-1728058" y="3277898"/>
            <a:ext cx="4510010" cy="40294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chemeClr val="tx1"/>
                </a:solidFill>
              </a:rPr>
              <a:t>Ability to Influence</a:t>
            </a:r>
            <a:endParaRPr lang="en-US" sz="2000" b="1" dirty="0">
              <a:solidFill>
                <a:schemeClr val="tx1"/>
              </a:solidFill>
            </a:endParaRPr>
          </a:p>
        </p:txBody>
      </p:sp>
      <p:sp>
        <p:nvSpPr>
          <p:cNvPr id="12" name="Rectangle 11"/>
          <p:cNvSpPr/>
          <p:nvPr/>
        </p:nvSpPr>
        <p:spPr>
          <a:xfrm>
            <a:off x="1509186" y="5036949"/>
            <a:ext cx="1203015" cy="36346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Low</a:t>
            </a:r>
            <a:endParaRPr lang="en-US" sz="1400" b="1" dirty="0">
              <a:solidFill>
                <a:sysClr val="windowText" lastClr="000000"/>
              </a:solidFill>
            </a:endParaRPr>
          </a:p>
        </p:txBody>
      </p:sp>
      <p:sp>
        <p:nvSpPr>
          <p:cNvPr id="13" name="Rectangle 12"/>
          <p:cNvSpPr/>
          <p:nvPr/>
        </p:nvSpPr>
        <p:spPr>
          <a:xfrm>
            <a:off x="1509186" y="1773670"/>
            <a:ext cx="1203015" cy="36346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
        <p:nvSpPr>
          <p:cNvPr id="14" name="Rectangle 13"/>
          <p:cNvSpPr/>
          <p:nvPr/>
        </p:nvSpPr>
        <p:spPr>
          <a:xfrm>
            <a:off x="867905" y="5884200"/>
            <a:ext cx="7811146" cy="402945"/>
          </a:xfrm>
          <a:prstGeom prst="rect">
            <a:avLst/>
          </a:prstGeom>
          <a:solidFill>
            <a:srgbClr val="22F2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chemeClr val="tx1"/>
                </a:solidFill>
              </a:rPr>
              <a:t>Degree of Interest</a:t>
            </a:r>
            <a:endParaRPr lang="en-US" sz="2000" b="1" dirty="0">
              <a:solidFill>
                <a:schemeClr val="tx1"/>
              </a:solidFill>
            </a:endParaRPr>
          </a:p>
        </p:txBody>
      </p:sp>
      <p:cxnSp>
        <p:nvCxnSpPr>
          <p:cNvPr id="19" name="Straight Connector 18"/>
          <p:cNvCxnSpPr/>
          <p:nvPr/>
        </p:nvCxnSpPr>
        <p:spPr>
          <a:xfrm>
            <a:off x="861741" y="2975676"/>
            <a:ext cx="7843138" cy="25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067292" y="3489220"/>
            <a:ext cx="4567126" cy="8008"/>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509186" y="3405310"/>
            <a:ext cx="1203015" cy="363467"/>
          </a:xfrm>
          <a:prstGeom prst="rect">
            <a:avLst/>
          </a:prstGeom>
          <a:solidFill>
            <a:srgbClr val="997D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Medium</a:t>
            </a:r>
            <a:endParaRPr lang="en-US" sz="1400" b="1" dirty="0">
              <a:solidFill>
                <a:sysClr val="windowText" lastClr="000000"/>
              </a:solidFill>
            </a:endParaRPr>
          </a:p>
        </p:txBody>
      </p:sp>
      <p:sp>
        <p:nvSpPr>
          <p:cNvPr id="27" name="Rectangle 26"/>
          <p:cNvSpPr/>
          <p:nvPr/>
        </p:nvSpPr>
        <p:spPr>
          <a:xfrm>
            <a:off x="4097403" y="5036949"/>
            <a:ext cx="1203015" cy="363467"/>
          </a:xfrm>
          <a:prstGeom prst="rect">
            <a:avLst/>
          </a:prstGeom>
          <a:solidFill>
            <a:srgbClr val="997D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Medium</a:t>
            </a:r>
            <a:endParaRPr lang="en-US" sz="1400" b="1" dirty="0">
              <a:solidFill>
                <a:sysClr val="windowText" lastClr="000000"/>
              </a:solidFill>
            </a:endParaRPr>
          </a:p>
        </p:txBody>
      </p:sp>
      <p:sp>
        <p:nvSpPr>
          <p:cNvPr id="28" name="Rectangle 27"/>
          <p:cNvSpPr/>
          <p:nvPr/>
        </p:nvSpPr>
        <p:spPr>
          <a:xfrm>
            <a:off x="6685620" y="5036949"/>
            <a:ext cx="1203015" cy="36346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Tree>
  </p:cSld>
  <p:clrMapOvr>
    <a:masterClrMapping/>
  </p:clrMapOvr>
  <p:transition spd="slow">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Mapping Tools </a:t>
            </a:r>
            <a:br>
              <a:rPr lang="de-DE" sz="2400" dirty="0" smtClean="0"/>
            </a:br>
            <a:r>
              <a:rPr lang="de-DE" sz="2400" dirty="0" smtClean="0"/>
              <a:t>(</a:t>
            </a:r>
            <a:r>
              <a:rPr lang="de-DE" sz="2000" dirty="0" smtClean="0"/>
              <a:t>The Power-Dynamism Matrix)</a:t>
            </a:r>
            <a:endParaRPr lang="en-US" sz="2400" dirty="0"/>
          </a:p>
        </p:txBody>
      </p:sp>
      <p:cxnSp>
        <p:nvCxnSpPr>
          <p:cNvPr id="4" name="Straight Connector 3"/>
          <p:cNvCxnSpPr/>
          <p:nvPr/>
        </p:nvCxnSpPr>
        <p:spPr>
          <a:xfrm rot="16200000" flipH="1">
            <a:off x="-1432479" y="3479843"/>
            <a:ext cx="4577991" cy="6628"/>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6200000" flipH="1">
            <a:off x="6381331" y="3492678"/>
            <a:ext cx="4597041" cy="7"/>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90418" y="1737388"/>
            <a:ext cx="8273138" cy="9219"/>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56461" y="5780868"/>
            <a:ext cx="8300926" cy="1591"/>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032924" y="3762728"/>
            <a:ext cx="4055389" cy="1557"/>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861740" y="4448015"/>
            <a:ext cx="7843138" cy="258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867905" y="1224365"/>
            <a:ext cx="7795648" cy="503693"/>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chemeClr val="tx1"/>
                </a:solidFill>
              </a:rPr>
              <a:t>Dynamism</a:t>
            </a:r>
            <a:endParaRPr lang="en-US" sz="2000" b="1" dirty="0">
              <a:solidFill>
                <a:schemeClr val="tx1"/>
              </a:solidFill>
            </a:endParaRPr>
          </a:p>
        </p:txBody>
      </p:sp>
      <p:sp>
        <p:nvSpPr>
          <p:cNvPr id="12" name="Rectangle 11"/>
          <p:cNvSpPr/>
          <p:nvPr/>
        </p:nvSpPr>
        <p:spPr>
          <a:xfrm>
            <a:off x="1509188" y="3673093"/>
            <a:ext cx="1203015" cy="36346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Low</a:t>
            </a:r>
            <a:endParaRPr lang="en-US" sz="1400" b="1" dirty="0">
              <a:solidFill>
                <a:sysClr val="windowText" lastClr="000000"/>
              </a:solidFill>
            </a:endParaRPr>
          </a:p>
        </p:txBody>
      </p:sp>
      <p:sp>
        <p:nvSpPr>
          <p:cNvPr id="13" name="Rectangle 12"/>
          <p:cNvSpPr/>
          <p:nvPr/>
        </p:nvSpPr>
        <p:spPr>
          <a:xfrm>
            <a:off x="1509188" y="4965096"/>
            <a:ext cx="1203015" cy="36346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
        <p:nvSpPr>
          <p:cNvPr id="14" name="Rectangle 13"/>
          <p:cNvSpPr/>
          <p:nvPr/>
        </p:nvSpPr>
        <p:spPr>
          <a:xfrm rot="16200000">
            <a:off x="-1385939" y="3516962"/>
            <a:ext cx="4004000" cy="472691"/>
          </a:xfrm>
          <a:prstGeom prst="rect">
            <a:avLst/>
          </a:prstGeom>
          <a:solidFill>
            <a:srgbClr val="22F2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chemeClr val="tx1"/>
                </a:solidFill>
              </a:rPr>
              <a:t>Power</a:t>
            </a:r>
            <a:endParaRPr lang="en-US" sz="2000" b="1" dirty="0">
              <a:solidFill>
                <a:schemeClr val="tx1"/>
              </a:solidFill>
            </a:endParaRPr>
          </a:p>
        </p:txBody>
      </p:sp>
      <p:cxnSp>
        <p:nvCxnSpPr>
          <p:cNvPr id="19" name="Straight Connector 18"/>
          <p:cNvCxnSpPr/>
          <p:nvPr/>
        </p:nvCxnSpPr>
        <p:spPr>
          <a:xfrm>
            <a:off x="861741" y="3068664"/>
            <a:ext cx="7843138" cy="25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330758" y="3752685"/>
            <a:ext cx="4040977" cy="7225"/>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83408" y="1193353"/>
            <a:ext cx="779564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1642500" y="3757695"/>
            <a:ext cx="4020846" cy="8072"/>
          </a:xfrm>
          <a:prstGeom prst="line">
            <a:avLst/>
          </a:prstGeom>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3987578" y="2286741"/>
            <a:ext cx="1203015" cy="363467"/>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Low</a:t>
            </a:r>
            <a:endParaRPr lang="en-US" sz="1400" b="1" dirty="0">
              <a:solidFill>
                <a:sysClr val="windowText" lastClr="000000"/>
              </a:solidFill>
            </a:endParaRPr>
          </a:p>
        </p:txBody>
      </p:sp>
      <p:sp>
        <p:nvSpPr>
          <p:cNvPr id="32" name="Rectangle 31"/>
          <p:cNvSpPr/>
          <p:nvPr/>
        </p:nvSpPr>
        <p:spPr>
          <a:xfrm>
            <a:off x="6747615" y="2286741"/>
            <a:ext cx="1203015" cy="363467"/>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
        <p:nvSpPr>
          <p:cNvPr id="33" name="Oval 32"/>
          <p:cNvSpPr/>
          <p:nvPr/>
        </p:nvSpPr>
        <p:spPr>
          <a:xfrm>
            <a:off x="3611899" y="3425122"/>
            <a:ext cx="2076772" cy="7594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solidFill>
                  <a:schemeClr val="tx1"/>
                </a:solidFill>
              </a:rPr>
              <a:t>Fewer Problems</a:t>
            </a:r>
            <a:endParaRPr lang="en-US" sz="1200" dirty="0">
              <a:solidFill>
                <a:schemeClr val="tx1"/>
              </a:solidFill>
            </a:endParaRPr>
          </a:p>
        </p:txBody>
      </p:sp>
      <p:sp>
        <p:nvSpPr>
          <p:cNvPr id="34" name="Oval 33"/>
          <p:cNvSpPr/>
          <p:nvPr/>
        </p:nvSpPr>
        <p:spPr>
          <a:xfrm>
            <a:off x="6339601" y="3425122"/>
            <a:ext cx="2076772" cy="7594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solidFill>
                  <a:schemeClr val="tx1"/>
                </a:solidFill>
              </a:rPr>
              <a:t>Unpredictable but manageable </a:t>
            </a:r>
            <a:endParaRPr lang="en-US" sz="1200" dirty="0">
              <a:solidFill>
                <a:schemeClr val="tx1"/>
              </a:solidFill>
            </a:endParaRPr>
          </a:p>
        </p:txBody>
      </p:sp>
      <p:sp>
        <p:nvSpPr>
          <p:cNvPr id="35" name="Oval 34"/>
          <p:cNvSpPr/>
          <p:nvPr/>
        </p:nvSpPr>
        <p:spPr>
          <a:xfrm>
            <a:off x="3611899" y="4695985"/>
            <a:ext cx="2076772" cy="7594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solidFill>
                  <a:schemeClr val="tx1"/>
                </a:solidFill>
              </a:rPr>
              <a:t>Powerful but Predictable</a:t>
            </a:r>
            <a:endParaRPr lang="en-US" sz="1200" dirty="0">
              <a:solidFill>
                <a:schemeClr val="tx1"/>
              </a:solidFill>
            </a:endParaRPr>
          </a:p>
        </p:txBody>
      </p:sp>
      <p:sp>
        <p:nvSpPr>
          <p:cNvPr id="36" name="Oval 35"/>
          <p:cNvSpPr/>
          <p:nvPr/>
        </p:nvSpPr>
        <p:spPr>
          <a:xfrm>
            <a:off x="6339601" y="4695985"/>
            <a:ext cx="2076772" cy="759417"/>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200" dirty="0" smtClean="0">
                <a:solidFill>
                  <a:schemeClr val="tx1"/>
                </a:solidFill>
              </a:rPr>
              <a:t>Greatest Danger or Opportunities</a:t>
            </a:r>
            <a:endParaRPr lang="en-US" sz="1200" dirty="0">
              <a:solidFill>
                <a:schemeClr val="tx1"/>
              </a:solidFill>
            </a:endParaRPr>
          </a:p>
        </p:txBody>
      </p:sp>
    </p:spTree>
  </p:cSld>
  <p:clrMapOvr>
    <a:masterClrMapping/>
  </p:clrMapOvr>
  <p:transition spd="slow">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de-DE" sz="2400" dirty="0" smtClean="0"/>
              <a:t>Project Stakeholder Mapping Tools </a:t>
            </a:r>
            <a:br>
              <a:rPr lang="de-DE" sz="2400" dirty="0" smtClean="0"/>
            </a:br>
            <a:r>
              <a:rPr lang="de-DE" sz="2400" dirty="0" smtClean="0"/>
              <a:t>(</a:t>
            </a:r>
            <a:r>
              <a:rPr lang="de-DE" sz="2000" dirty="0" smtClean="0"/>
              <a:t>3D: Influence – Impact – Attitude)</a:t>
            </a:r>
            <a:endParaRPr lang="en-US" sz="2400" dirty="0"/>
          </a:p>
        </p:txBody>
      </p:sp>
      <p:cxnSp>
        <p:nvCxnSpPr>
          <p:cNvPr id="4" name="Straight Connector 3"/>
          <p:cNvCxnSpPr/>
          <p:nvPr/>
        </p:nvCxnSpPr>
        <p:spPr>
          <a:xfrm rot="16200000" flipH="1">
            <a:off x="-1076915" y="3325752"/>
            <a:ext cx="4266842" cy="3659"/>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6200000" flipH="1">
            <a:off x="6756474" y="3319008"/>
            <a:ext cx="4249906" cy="211"/>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069383" y="1208868"/>
            <a:ext cx="779564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063214" y="5455413"/>
            <a:ext cx="7795647"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4122542" y="3312988"/>
            <a:ext cx="4273873" cy="52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063214" y="4107059"/>
            <a:ext cx="7843138" cy="2580"/>
          </a:xfrm>
          <a:prstGeom prst="line">
            <a:avLst/>
          </a:prstGeom>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rot="16200000">
            <a:off x="-1797795" y="3115169"/>
            <a:ext cx="4246539" cy="402945"/>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chemeClr val="tx1"/>
                </a:solidFill>
              </a:rPr>
              <a:t>Ability to Influence</a:t>
            </a:r>
            <a:endParaRPr lang="en-US" sz="2000" b="1" dirty="0">
              <a:solidFill>
                <a:schemeClr val="tx1"/>
              </a:solidFill>
            </a:endParaRPr>
          </a:p>
        </p:txBody>
      </p:sp>
      <p:sp>
        <p:nvSpPr>
          <p:cNvPr id="12" name="Rectangle 11"/>
          <p:cNvSpPr/>
          <p:nvPr/>
        </p:nvSpPr>
        <p:spPr>
          <a:xfrm rot="16200000">
            <a:off x="173407" y="4605922"/>
            <a:ext cx="1272177" cy="39579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Low</a:t>
            </a:r>
            <a:endParaRPr lang="en-US" sz="1400" b="1" dirty="0">
              <a:solidFill>
                <a:sysClr val="windowText" lastClr="000000"/>
              </a:solidFill>
            </a:endParaRPr>
          </a:p>
        </p:txBody>
      </p:sp>
      <p:sp>
        <p:nvSpPr>
          <p:cNvPr id="13" name="Rectangle 12"/>
          <p:cNvSpPr/>
          <p:nvPr/>
        </p:nvSpPr>
        <p:spPr>
          <a:xfrm rot="16200000">
            <a:off x="76098" y="1749915"/>
            <a:ext cx="1466793" cy="39579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
        <p:nvSpPr>
          <p:cNvPr id="14" name="Rectangle 13"/>
          <p:cNvSpPr/>
          <p:nvPr/>
        </p:nvSpPr>
        <p:spPr>
          <a:xfrm>
            <a:off x="1069379" y="5946192"/>
            <a:ext cx="7811146" cy="402945"/>
          </a:xfrm>
          <a:prstGeom prst="rect">
            <a:avLst/>
          </a:prstGeom>
          <a:solidFill>
            <a:srgbClr val="22F27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000" b="1" dirty="0" smtClean="0">
                <a:solidFill>
                  <a:schemeClr val="tx1"/>
                </a:solidFill>
              </a:rPr>
              <a:t>Impact of Change on Stakeholder</a:t>
            </a:r>
            <a:endParaRPr lang="en-US" sz="2000" b="1" dirty="0">
              <a:solidFill>
                <a:schemeClr val="tx1"/>
              </a:solidFill>
            </a:endParaRPr>
          </a:p>
        </p:txBody>
      </p:sp>
      <p:cxnSp>
        <p:nvCxnSpPr>
          <p:cNvPr id="19" name="Straight Connector 18"/>
          <p:cNvCxnSpPr/>
          <p:nvPr/>
        </p:nvCxnSpPr>
        <p:spPr>
          <a:xfrm>
            <a:off x="1063215" y="2712210"/>
            <a:ext cx="7843138" cy="25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426493" y="3331492"/>
            <a:ext cx="4251339" cy="7675"/>
          </a:xfrm>
          <a:prstGeom prst="line">
            <a:avLst/>
          </a:prstGeom>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rot="16200000">
            <a:off x="122595" y="3226571"/>
            <a:ext cx="1373802" cy="395790"/>
          </a:xfrm>
          <a:prstGeom prst="rect">
            <a:avLst/>
          </a:prstGeom>
          <a:solidFill>
            <a:srgbClr val="997D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Medium</a:t>
            </a:r>
            <a:endParaRPr lang="en-US" sz="1400" b="1" dirty="0">
              <a:solidFill>
                <a:sysClr val="windowText" lastClr="000000"/>
              </a:solidFill>
            </a:endParaRPr>
          </a:p>
        </p:txBody>
      </p:sp>
      <p:sp>
        <p:nvSpPr>
          <p:cNvPr id="27" name="Rectangle 26"/>
          <p:cNvSpPr/>
          <p:nvPr/>
        </p:nvSpPr>
        <p:spPr>
          <a:xfrm>
            <a:off x="3580109" y="5517402"/>
            <a:ext cx="2668654" cy="371954"/>
          </a:xfrm>
          <a:prstGeom prst="rect">
            <a:avLst/>
          </a:prstGeom>
          <a:solidFill>
            <a:srgbClr val="997D0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Medium</a:t>
            </a:r>
            <a:endParaRPr lang="en-US" sz="1400" b="1" dirty="0">
              <a:solidFill>
                <a:sysClr val="windowText" lastClr="000000"/>
              </a:solidFill>
            </a:endParaRPr>
          </a:p>
        </p:txBody>
      </p:sp>
      <p:sp>
        <p:nvSpPr>
          <p:cNvPr id="28" name="Rectangle 27"/>
          <p:cNvSpPr/>
          <p:nvPr/>
        </p:nvSpPr>
        <p:spPr>
          <a:xfrm>
            <a:off x="6307810" y="5517387"/>
            <a:ext cx="2588195" cy="37195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High</a:t>
            </a:r>
            <a:endParaRPr lang="en-US" sz="1400" b="1" dirty="0">
              <a:solidFill>
                <a:sysClr val="windowText" lastClr="000000"/>
              </a:solidFill>
            </a:endParaRPr>
          </a:p>
        </p:txBody>
      </p:sp>
      <p:sp>
        <p:nvSpPr>
          <p:cNvPr id="24" name="Rectangle 23"/>
          <p:cNvSpPr/>
          <p:nvPr/>
        </p:nvSpPr>
        <p:spPr>
          <a:xfrm>
            <a:off x="1084882" y="5506219"/>
            <a:ext cx="2448736" cy="367640"/>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400" b="1" dirty="0" smtClean="0">
                <a:solidFill>
                  <a:sysClr val="windowText" lastClr="000000"/>
                </a:solidFill>
              </a:rPr>
              <a:t>Low</a:t>
            </a:r>
            <a:endParaRPr lang="en-US" sz="1400" b="1" dirty="0">
              <a:solidFill>
                <a:sysClr val="windowText" lastClr="000000"/>
              </a:solidFill>
            </a:endParaRPr>
          </a:p>
        </p:txBody>
      </p:sp>
      <p:sp>
        <p:nvSpPr>
          <p:cNvPr id="25" name="Flowchart: Extract 24"/>
          <p:cNvSpPr/>
          <p:nvPr/>
        </p:nvSpPr>
        <p:spPr>
          <a:xfrm>
            <a:off x="6555781" y="1611822"/>
            <a:ext cx="681928" cy="356461"/>
          </a:xfrm>
          <a:prstGeom prst="flowChartExtra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dirty="0" smtClean="0"/>
              <a:t>S1</a:t>
            </a:r>
            <a:endParaRPr lang="en-US" sz="700" dirty="0"/>
          </a:p>
        </p:txBody>
      </p:sp>
      <p:sp>
        <p:nvSpPr>
          <p:cNvPr id="29" name="Flowchart: Extract 28"/>
          <p:cNvSpPr/>
          <p:nvPr/>
        </p:nvSpPr>
        <p:spPr>
          <a:xfrm>
            <a:off x="7733652" y="2123267"/>
            <a:ext cx="681928" cy="356461"/>
          </a:xfrm>
          <a:prstGeom prst="flowChartExtra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dirty="0" smtClean="0"/>
              <a:t>S7</a:t>
            </a:r>
            <a:endParaRPr lang="en-US" sz="700" dirty="0"/>
          </a:p>
        </p:txBody>
      </p:sp>
      <p:sp>
        <p:nvSpPr>
          <p:cNvPr id="30" name="Oval 29"/>
          <p:cNvSpPr/>
          <p:nvPr/>
        </p:nvSpPr>
        <p:spPr>
          <a:xfrm>
            <a:off x="7175715" y="2123268"/>
            <a:ext cx="433953" cy="43395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dirty="0" smtClean="0"/>
              <a:t>S3</a:t>
            </a:r>
            <a:endParaRPr lang="en-US" sz="700" dirty="0"/>
          </a:p>
        </p:txBody>
      </p:sp>
      <p:sp>
        <p:nvSpPr>
          <p:cNvPr id="31" name="Oval 30"/>
          <p:cNvSpPr/>
          <p:nvPr/>
        </p:nvSpPr>
        <p:spPr>
          <a:xfrm>
            <a:off x="1441342" y="1999282"/>
            <a:ext cx="433953" cy="43395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dirty="0" smtClean="0"/>
              <a:t>S2</a:t>
            </a:r>
            <a:endParaRPr lang="en-US" sz="700" dirty="0"/>
          </a:p>
        </p:txBody>
      </p:sp>
      <p:sp>
        <p:nvSpPr>
          <p:cNvPr id="32" name="Rectangle 31"/>
          <p:cNvSpPr/>
          <p:nvPr/>
        </p:nvSpPr>
        <p:spPr>
          <a:xfrm>
            <a:off x="2216258" y="1580827"/>
            <a:ext cx="542440" cy="263471"/>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smtClean="0">
                <a:solidFill>
                  <a:schemeClr val="tx1"/>
                </a:solidFill>
              </a:rPr>
              <a:t>S4</a:t>
            </a:r>
            <a:endParaRPr lang="en-US" sz="800" dirty="0">
              <a:solidFill>
                <a:schemeClr val="tx1"/>
              </a:solidFill>
            </a:endParaRPr>
          </a:p>
        </p:txBody>
      </p:sp>
      <p:sp>
        <p:nvSpPr>
          <p:cNvPr id="33" name="Rectangle 32"/>
          <p:cNvSpPr/>
          <p:nvPr/>
        </p:nvSpPr>
        <p:spPr>
          <a:xfrm>
            <a:off x="3953118" y="2960176"/>
            <a:ext cx="542440" cy="263471"/>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smtClean="0">
                <a:solidFill>
                  <a:schemeClr val="tx1"/>
                </a:solidFill>
              </a:rPr>
              <a:t>S6</a:t>
            </a:r>
            <a:endParaRPr lang="en-US" sz="800" dirty="0">
              <a:solidFill>
                <a:schemeClr val="tx1"/>
              </a:solidFill>
            </a:endParaRPr>
          </a:p>
        </p:txBody>
      </p:sp>
      <p:sp>
        <p:nvSpPr>
          <p:cNvPr id="34" name="Flowchart: Extract 33"/>
          <p:cNvSpPr/>
          <p:nvPr/>
        </p:nvSpPr>
        <p:spPr>
          <a:xfrm>
            <a:off x="5191930" y="3440622"/>
            <a:ext cx="681928" cy="356461"/>
          </a:xfrm>
          <a:prstGeom prst="flowChartExtra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dirty="0" smtClean="0"/>
              <a:t>S6</a:t>
            </a:r>
            <a:endParaRPr lang="en-US" sz="700" dirty="0"/>
          </a:p>
        </p:txBody>
      </p:sp>
      <p:sp>
        <p:nvSpPr>
          <p:cNvPr id="35" name="Oval 34"/>
          <p:cNvSpPr/>
          <p:nvPr/>
        </p:nvSpPr>
        <p:spPr>
          <a:xfrm>
            <a:off x="6540284" y="3440624"/>
            <a:ext cx="433953" cy="43395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dirty="0" smtClean="0"/>
              <a:t>S5</a:t>
            </a:r>
            <a:endParaRPr lang="en-US" sz="700" dirty="0"/>
          </a:p>
        </p:txBody>
      </p:sp>
      <p:sp>
        <p:nvSpPr>
          <p:cNvPr id="36" name="Flowchart: Extract 35"/>
          <p:cNvSpPr/>
          <p:nvPr/>
        </p:nvSpPr>
        <p:spPr>
          <a:xfrm>
            <a:off x="7935130" y="4339524"/>
            <a:ext cx="681928" cy="356461"/>
          </a:xfrm>
          <a:prstGeom prst="flowChartExtra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dirty="0" smtClean="0"/>
              <a:t>S9</a:t>
            </a:r>
            <a:endParaRPr lang="en-US" sz="700" dirty="0"/>
          </a:p>
        </p:txBody>
      </p:sp>
      <p:sp>
        <p:nvSpPr>
          <p:cNvPr id="37" name="Rectangle 36"/>
          <p:cNvSpPr/>
          <p:nvPr/>
        </p:nvSpPr>
        <p:spPr>
          <a:xfrm>
            <a:off x="7632916" y="3006670"/>
            <a:ext cx="542440" cy="263471"/>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smtClean="0">
                <a:solidFill>
                  <a:schemeClr val="tx1"/>
                </a:solidFill>
              </a:rPr>
              <a:t>S10</a:t>
            </a:r>
            <a:endParaRPr lang="en-US" sz="800" dirty="0">
              <a:solidFill>
                <a:schemeClr val="tx1"/>
              </a:solidFill>
            </a:endParaRPr>
          </a:p>
        </p:txBody>
      </p:sp>
      <p:sp>
        <p:nvSpPr>
          <p:cNvPr id="38" name="Rectangle 37"/>
          <p:cNvSpPr/>
          <p:nvPr/>
        </p:nvSpPr>
        <p:spPr>
          <a:xfrm>
            <a:off x="1317357" y="4308529"/>
            <a:ext cx="542440" cy="263471"/>
          </a:xfrm>
          <a:prstGeom prst="rect">
            <a:avLst/>
          </a:prstGeom>
          <a:solidFill>
            <a:srgbClr val="FF66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800" dirty="0" smtClean="0">
                <a:solidFill>
                  <a:schemeClr val="tx1"/>
                </a:solidFill>
              </a:rPr>
              <a:t>S11</a:t>
            </a:r>
            <a:endParaRPr lang="en-US" sz="800" dirty="0">
              <a:solidFill>
                <a:schemeClr val="tx1"/>
              </a:solidFill>
            </a:endParaRPr>
          </a:p>
        </p:txBody>
      </p:sp>
      <p:sp>
        <p:nvSpPr>
          <p:cNvPr id="39" name="Flowchart: Extract 38"/>
          <p:cNvSpPr/>
          <p:nvPr/>
        </p:nvSpPr>
        <p:spPr>
          <a:xfrm>
            <a:off x="2696703" y="4417015"/>
            <a:ext cx="681928" cy="356461"/>
          </a:xfrm>
          <a:prstGeom prst="flowChartExtra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600" dirty="0" smtClean="0"/>
              <a:t>S12</a:t>
            </a:r>
            <a:endParaRPr lang="en-US" sz="600" dirty="0"/>
          </a:p>
        </p:txBody>
      </p:sp>
      <p:sp>
        <p:nvSpPr>
          <p:cNvPr id="40" name="Oval 39"/>
          <p:cNvSpPr/>
          <p:nvPr/>
        </p:nvSpPr>
        <p:spPr>
          <a:xfrm>
            <a:off x="1766806" y="4801622"/>
            <a:ext cx="433953" cy="433953"/>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500" dirty="0" smtClean="0"/>
              <a:t>S13</a:t>
            </a:r>
            <a:endParaRPr lang="en-US" sz="500" dirty="0"/>
          </a:p>
        </p:txBody>
      </p:sp>
      <p:sp>
        <p:nvSpPr>
          <p:cNvPr id="41" name="Flowchart: Extract 40"/>
          <p:cNvSpPr/>
          <p:nvPr/>
        </p:nvSpPr>
        <p:spPr>
          <a:xfrm>
            <a:off x="6617774" y="4879114"/>
            <a:ext cx="681928" cy="356461"/>
          </a:xfrm>
          <a:prstGeom prst="flowChartExtra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600" dirty="0" smtClean="0"/>
              <a:t>S13</a:t>
            </a:r>
            <a:endParaRPr lang="en-US" sz="600" dirty="0"/>
          </a:p>
        </p:txBody>
      </p:sp>
    </p:spTree>
  </p:cSld>
  <p:clrMapOvr>
    <a:masterClrMapping/>
  </p:clrMapOvr>
  <p:transition spd="slow">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l="5629" t="12120" r="3654" b="4853"/>
          <a:stretch>
            <a:fillRect/>
          </a:stretch>
        </p:blipFill>
        <p:spPr bwMode="auto">
          <a:xfrm>
            <a:off x="941868" y="1145048"/>
            <a:ext cx="7263440" cy="4985769"/>
          </a:xfrm>
          <a:prstGeom prst="rect">
            <a:avLst/>
          </a:prstGeom>
          <a:noFill/>
          <a:ln w="9525">
            <a:noFill/>
            <a:miter lim="800000"/>
            <a:headEnd/>
            <a:tailEnd/>
          </a:ln>
          <a:effectLst/>
        </p:spPr>
      </p:pic>
      <p:sp>
        <p:nvSpPr>
          <p:cNvPr id="5" name="Title 1"/>
          <p:cNvSpPr>
            <a:spLocks noGrp="1"/>
          </p:cNvSpPr>
          <p:nvPr>
            <p:ph type="title"/>
          </p:nvPr>
        </p:nvSpPr>
        <p:spPr>
          <a:xfrm>
            <a:off x="457200" y="0"/>
            <a:ext cx="8229600" cy="1143000"/>
          </a:xfrm>
        </p:spPr>
        <p:txBody>
          <a:bodyPr/>
          <a:lstStyle/>
          <a:p>
            <a:r>
              <a:rPr lang="de-DE" sz="2400" dirty="0" smtClean="0"/>
              <a:t>Project Stakeholder Mapping Tools </a:t>
            </a:r>
            <a:br>
              <a:rPr lang="de-DE" sz="2400" dirty="0" smtClean="0"/>
            </a:br>
            <a:r>
              <a:rPr lang="de-DE" sz="2400" dirty="0" smtClean="0"/>
              <a:t>(</a:t>
            </a:r>
            <a:r>
              <a:rPr lang="de-DE" sz="2000" dirty="0" smtClean="0"/>
              <a:t>3D: Power–Attitude – Interest)</a:t>
            </a:r>
            <a:endParaRPr lang="en-US" sz="2400" dirty="0"/>
          </a:p>
        </p:txBody>
      </p:sp>
      <p:sp>
        <p:nvSpPr>
          <p:cNvPr id="4" name="TextBox 3"/>
          <p:cNvSpPr txBox="1"/>
          <p:nvPr/>
        </p:nvSpPr>
        <p:spPr>
          <a:xfrm>
            <a:off x="3000662" y="6092298"/>
            <a:ext cx="3142695" cy="338554"/>
          </a:xfrm>
          <a:prstGeom prst="rect">
            <a:avLst/>
          </a:prstGeom>
          <a:noFill/>
        </p:spPr>
        <p:txBody>
          <a:bodyPr wrap="square" rtlCol="0">
            <a:spAutoFit/>
          </a:bodyPr>
          <a:lstStyle/>
          <a:p>
            <a:pPr algn="ctr"/>
            <a:r>
              <a:rPr lang="en-US" sz="1600" dirty="0" smtClean="0">
                <a:solidFill>
                  <a:schemeClr val="bg1"/>
                </a:solidFill>
                <a:latin typeface="Calibri" pitchFamily="34" charset="0"/>
              </a:rPr>
              <a:t>www.lucidusconsulting.com</a:t>
            </a:r>
            <a:endParaRPr lang="en-US" sz="1600"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8193" name="Object 1"/>
          <p:cNvGraphicFramePr>
            <a:graphicFrameLocks noChangeAspect="1"/>
          </p:cNvGraphicFramePr>
          <p:nvPr/>
        </p:nvGraphicFramePr>
        <p:xfrm>
          <a:off x="1123950" y="1069975"/>
          <a:ext cx="7102475" cy="5287963"/>
        </p:xfrm>
        <a:graphic>
          <a:graphicData uri="http://schemas.openxmlformats.org/presentationml/2006/ole">
            <p:oleObj spid="_x0000_s8193" name="Slide" r:id="rId3" imgW="4572000" imgH="3429000" progId="PowerPoint.Slide.8">
              <p:embed/>
            </p:oleObj>
          </a:graphicData>
        </a:graphic>
      </p:graphicFrame>
      <p:sp>
        <p:nvSpPr>
          <p:cNvPr id="6" name="Title 1"/>
          <p:cNvSpPr>
            <a:spLocks noGrp="1"/>
          </p:cNvSpPr>
          <p:nvPr>
            <p:ph type="title"/>
          </p:nvPr>
        </p:nvSpPr>
        <p:spPr>
          <a:xfrm>
            <a:off x="457200" y="0"/>
            <a:ext cx="8229600" cy="1143000"/>
          </a:xfrm>
        </p:spPr>
        <p:txBody>
          <a:bodyPr/>
          <a:lstStyle/>
          <a:p>
            <a:r>
              <a:rPr lang="en-US" sz="2400" dirty="0" smtClean="0"/>
              <a:t>Stakeholder Visualization Case Study</a:t>
            </a:r>
            <a:br>
              <a:rPr lang="en-US" sz="2400" dirty="0" smtClean="0"/>
            </a:br>
            <a:r>
              <a:rPr lang="en-US" sz="2400" dirty="0" smtClean="0"/>
              <a:t>(</a:t>
            </a:r>
            <a:r>
              <a:rPr lang="en-US" sz="2000" dirty="0" smtClean="0"/>
              <a:t>Project RYOGENS - Lewisham, UK)</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444417" name="Object 1"/>
          <p:cNvGraphicFramePr>
            <a:graphicFrameLocks noChangeAspect="1"/>
          </p:cNvGraphicFramePr>
          <p:nvPr/>
        </p:nvGraphicFramePr>
        <p:xfrm>
          <a:off x="922338" y="1066800"/>
          <a:ext cx="7304087" cy="5291138"/>
        </p:xfrm>
        <a:graphic>
          <a:graphicData uri="http://schemas.openxmlformats.org/presentationml/2006/ole">
            <p:oleObj spid="_x0000_s444417" name="Slide" r:id="rId3" imgW="4572000" imgH="3429000" progId="PowerPoint.Slide.8">
              <p:embed/>
            </p:oleObj>
          </a:graphicData>
        </a:graphic>
      </p:graphicFrame>
      <p:sp>
        <p:nvSpPr>
          <p:cNvPr id="6" name="Title 1"/>
          <p:cNvSpPr>
            <a:spLocks noGrp="1"/>
          </p:cNvSpPr>
          <p:nvPr>
            <p:ph type="title"/>
          </p:nvPr>
        </p:nvSpPr>
        <p:spPr>
          <a:xfrm>
            <a:off x="457200" y="0"/>
            <a:ext cx="8229600" cy="1143000"/>
          </a:xfrm>
        </p:spPr>
        <p:txBody>
          <a:bodyPr/>
          <a:lstStyle/>
          <a:p>
            <a:r>
              <a:rPr lang="en-US" sz="2400" dirty="0" smtClean="0"/>
              <a:t>Stakeholder Visualization Case Study</a:t>
            </a:r>
            <a:br>
              <a:rPr lang="en-US" sz="2400" dirty="0" smtClean="0"/>
            </a:br>
            <a:r>
              <a:rPr lang="en-US" sz="2400" dirty="0" smtClean="0"/>
              <a:t>(</a:t>
            </a:r>
            <a:r>
              <a:rPr lang="en-US" sz="2000" dirty="0" smtClean="0"/>
              <a:t>Project RYOGENS - Lewisham, UK )</a:t>
            </a:r>
            <a:endParaRPr lang="en-US" sz="2400" dirty="0"/>
          </a:p>
        </p:txBody>
      </p:sp>
    </p:spTree>
  </p:cSld>
  <p:clrMapOvr>
    <a:masterClrMapping/>
  </p:clrMapOvr>
  <p:transition spd="slow">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73" name="Text Box 9"/>
          <p:cNvSpPr txBox="1">
            <a:spLocks noChangeArrowheads="1"/>
          </p:cNvSpPr>
          <p:nvPr/>
        </p:nvSpPr>
        <p:spPr bwMode="auto">
          <a:xfrm>
            <a:off x="2681056" y="1142757"/>
            <a:ext cx="6276332" cy="5209118"/>
          </a:xfrm>
          <a:prstGeom prst="rect">
            <a:avLst/>
          </a:prstGeom>
          <a:noFill/>
          <a:ln w="9525" algn="ctr">
            <a:noFill/>
            <a:miter lim="800000"/>
            <a:headEnd/>
            <a:tailEnd/>
          </a:ln>
          <a:effectLst/>
        </p:spPr>
        <p:txBody>
          <a:bodyPr wrap="square">
            <a:spAutoFit/>
          </a:bodyPr>
          <a:lstStyle/>
          <a:p>
            <a:pPr>
              <a:lnSpc>
                <a:spcPts val="4300"/>
              </a:lnSpc>
              <a:spcAft>
                <a:spcPts val="1200"/>
              </a:spcAft>
              <a:tabLst>
                <a:tab pos="4511675" algn="l"/>
              </a:tabLst>
            </a:pPr>
            <a:r>
              <a:rPr lang="de-DE" sz="3200" b="1" dirty="0" smtClean="0">
                <a:solidFill>
                  <a:schemeClr val="bg1"/>
                </a:solidFill>
                <a:latin typeface="Calibri" pitchFamily="34" charset="0"/>
              </a:rPr>
              <a:t>Stakeholder Attribute Values usually do not remain constant over the course of the project. They change over time. Diverse factors determine the extent of change. </a:t>
            </a:r>
          </a:p>
          <a:p>
            <a:pPr>
              <a:lnSpc>
                <a:spcPts val="4300"/>
              </a:lnSpc>
              <a:tabLst>
                <a:tab pos="4511675" algn="l"/>
              </a:tabLst>
            </a:pPr>
            <a:r>
              <a:rPr lang="de-DE" sz="3200" b="1" dirty="0" smtClean="0">
                <a:solidFill>
                  <a:schemeClr val="bg1"/>
                </a:solidFill>
                <a:latin typeface="Calibri" pitchFamily="34" charset="0"/>
              </a:rPr>
              <a:t>The visual mapping tools examined above have one key shortcoming, i.e., </a:t>
            </a:r>
            <a:r>
              <a:rPr lang="de-DE" sz="3200" b="1" i="1" dirty="0" smtClean="0">
                <a:solidFill>
                  <a:schemeClr val="bg1"/>
                </a:solidFill>
                <a:latin typeface="Calibri" pitchFamily="34" charset="0"/>
              </a:rPr>
              <a:t>non-inclusion of the time factor</a:t>
            </a:r>
            <a:r>
              <a:rPr lang="de-DE" sz="3200" b="1" dirty="0" smtClean="0">
                <a:solidFill>
                  <a:schemeClr val="bg1"/>
                </a:solidFill>
                <a:latin typeface="Calibri" pitchFamily="34" charset="0"/>
              </a:rPr>
              <a:t>. </a:t>
            </a:r>
            <a:endParaRPr lang="de-DE" sz="3200" b="1" dirty="0">
              <a:solidFill>
                <a:schemeClr val="bg1"/>
              </a:solidFill>
              <a:latin typeface="Calibri" pitchFamily="34" charset="0"/>
            </a:endParaRPr>
          </a:p>
        </p:txBody>
      </p:sp>
      <p:sp>
        <p:nvSpPr>
          <p:cNvPr id="6" name="Title 1"/>
          <p:cNvSpPr>
            <a:spLocks noGrp="1"/>
          </p:cNvSpPr>
          <p:nvPr>
            <p:ph type="title"/>
          </p:nvPr>
        </p:nvSpPr>
        <p:spPr>
          <a:xfrm>
            <a:off x="457200" y="0"/>
            <a:ext cx="8229600" cy="1143000"/>
          </a:xfrm>
        </p:spPr>
        <p:txBody>
          <a:bodyPr/>
          <a:lstStyle/>
          <a:p>
            <a:r>
              <a:rPr lang="de-DE" sz="2400" dirty="0" smtClean="0"/>
              <a:t>Project Stakeholder Attributes: Time Factor</a:t>
            </a:r>
            <a:endParaRPr lang="en-US" sz="2400" dirty="0"/>
          </a:p>
        </p:txBody>
      </p:sp>
      <p:pic>
        <p:nvPicPr>
          <p:cNvPr id="4" name="Picture 3" descr="clock1.gif"/>
          <p:cNvPicPr>
            <a:picLocks noChangeAspect="1"/>
          </p:cNvPicPr>
          <p:nvPr/>
        </p:nvPicPr>
        <p:blipFill>
          <a:blip r:embed="rId3" cstate="print"/>
          <a:stretch>
            <a:fillRect/>
          </a:stretch>
        </p:blipFill>
        <p:spPr>
          <a:xfrm>
            <a:off x="195839" y="2083443"/>
            <a:ext cx="2298786" cy="2691113"/>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rot="10800000">
            <a:off x="611134" y="3669500"/>
            <a:ext cx="502761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446187"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5</a:t>
            </a:r>
            <a:endParaRPr lang="en-US" sz="1200" b="1" dirty="0">
              <a:latin typeface="Calibri" pitchFamily="34" charset="0"/>
            </a:endParaRPr>
          </a:p>
        </p:txBody>
      </p:sp>
      <p:sp>
        <p:nvSpPr>
          <p:cNvPr id="42" name="Oval 41"/>
          <p:cNvSpPr/>
          <p:nvPr/>
        </p:nvSpPr>
        <p:spPr>
          <a:xfrm>
            <a:off x="976053"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4</a:t>
            </a:r>
          </a:p>
        </p:txBody>
      </p:sp>
      <p:sp>
        <p:nvSpPr>
          <p:cNvPr id="43" name="Oval 42"/>
          <p:cNvSpPr/>
          <p:nvPr/>
        </p:nvSpPr>
        <p:spPr>
          <a:xfrm>
            <a:off x="1505919"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3</a:t>
            </a:r>
          </a:p>
        </p:txBody>
      </p:sp>
      <p:sp>
        <p:nvSpPr>
          <p:cNvPr id="44" name="Oval 43"/>
          <p:cNvSpPr/>
          <p:nvPr/>
        </p:nvSpPr>
        <p:spPr>
          <a:xfrm>
            <a:off x="2035785"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2</a:t>
            </a:r>
          </a:p>
        </p:txBody>
      </p:sp>
      <p:sp>
        <p:nvSpPr>
          <p:cNvPr id="45" name="Oval 44"/>
          <p:cNvSpPr/>
          <p:nvPr/>
        </p:nvSpPr>
        <p:spPr>
          <a:xfrm>
            <a:off x="2565649"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1</a:t>
            </a:r>
          </a:p>
        </p:txBody>
      </p:sp>
      <p:sp>
        <p:nvSpPr>
          <p:cNvPr id="46" name="Oval 45"/>
          <p:cNvSpPr/>
          <p:nvPr/>
        </p:nvSpPr>
        <p:spPr>
          <a:xfrm>
            <a:off x="3377933"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1</a:t>
            </a:r>
          </a:p>
        </p:txBody>
      </p:sp>
      <p:sp>
        <p:nvSpPr>
          <p:cNvPr id="47" name="Oval 46"/>
          <p:cNvSpPr/>
          <p:nvPr/>
        </p:nvSpPr>
        <p:spPr>
          <a:xfrm>
            <a:off x="3907798"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2</a:t>
            </a:r>
          </a:p>
        </p:txBody>
      </p:sp>
      <p:sp>
        <p:nvSpPr>
          <p:cNvPr id="48" name="Oval 47"/>
          <p:cNvSpPr/>
          <p:nvPr/>
        </p:nvSpPr>
        <p:spPr>
          <a:xfrm>
            <a:off x="4437663"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3</a:t>
            </a:r>
          </a:p>
        </p:txBody>
      </p:sp>
      <p:sp>
        <p:nvSpPr>
          <p:cNvPr id="49" name="Oval 48"/>
          <p:cNvSpPr/>
          <p:nvPr/>
        </p:nvSpPr>
        <p:spPr>
          <a:xfrm>
            <a:off x="4967528"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4</a:t>
            </a:r>
          </a:p>
        </p:txBody>
      </p:sp>
      <p:sp>
        <p:nvSpPr>
          <p:cNvPr id="50" name="Oval 49"/>
          <p:cNvSpPr/>
          <p:nvPr/>
        </p:nvSpPr>
        <p:spPr>
          <a:xfrm>
            <a:off x="5497395"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5</a:t>
            </a:r>
          </a:p>
        </p:txBody>
      </p:sp>
      <p:cxnSp>
        <p:nvCxnSpPr>
          <p:cNvPr id="77" name="Straight Connector 76"/>
          <p:cNvCxnSpPr/>
          <p:nvPr/>
        </p:nvCxnSpPr>
        <p:spPr>
          <a:xfrm rot="5400000">
            <a:off x="623716" y="3679884"/>
            <a:ext cx="502761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rot="16200000">
            <a:off x="2971784" y="6030163"/>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5</a:t>
            </a:r>
          </a:p>
        </p:txBody>
      </p:sp>
      <p:sp>
        <p:nvSpPr>
          <p:cNvPr id="79" name="Oval 78"/>
          <p:cNvSpPr/>
          <p:nvPr/>
        </p:nvSpPr>
        <p:spPr>
          <a:xfrm rot="16200000">
            <a:off x="2971784" y="550029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4</a:t>
            </a:r>
          </a:p>
        </p:txBody>
      </p:sp>
      <p:sp>
        <p:nvSpPr>
          <p:cNvPr id="80" name="Oval 79"/>
          <p:cNvSpPr/>
          <p:nvPr/>
        </p:nvSpPr>
        <p:spPr>
          <a:xfrm rot="16200000">
            <a:off x="2971784" y="4970431"/>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3</a:t>
            </a:r>
          </a:p>
        </p:txBody>
      </p:sp>
      <p:sp>
        <p:nvSpPr>
          <p:cNvPr id="81" name="Oval 80"/>
          <p:cNvSpPr/>
          <p:nvPr/>
        </p:nvSpPr>
        <p:spPr>
          <a:xfrm rot="16200000">
            <a:off x="2971784" y="4440566"/>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2</a:t>
            </a:r>
          </a:p>
        </p:txBody>
      </p:sp>
      <p:sp>
        <p:nvSpPr>
          <p:cNvPr id="82" name="Oval 81"/>
          <p:cNvSpPr/>
          <p:nvPr/>
        </p:nvSpPr>
        <p:spPr>
          <a:xfrm rot="16200000">
            <a:off x="2971784" y="3910701"/>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1</a:t>
            </a:r>
          </a:p>
        </p:txBody>
      </p:sp>
      <p:sp>
        <p:nvSpPr>
          <p:cNvPr id="83" name="Oval 82"/>
          <p:cNvSpPr/>
          <p:nvPr/>
        </p:nvSpPr>
        <p:spPr>
          <a:xfrm rot="16200000">
            <a:off x="2971799" y="309841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1</a:t>
            </a:r>
          </a:p>
        </p:txBody>
      </p:sp>
      <p:sp>
        <p:nvSpPr>
          <p:cNvPr id="84" name="Oval 83"/>
          <p:cNvSpPr/>
          <p:nvPr/>
        </p:nvSpPr>
        <p:spPr>
          <a:xfrm rot="16200000">
            <a:off x="2971798" y="256855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2</a:t>
            </a:r>
          </a:p>
        </p:txBody>
      </p:sp>
      <p:sp>
        <p:nvSpPr>
          <p:cNvPr id="85" name="Oval 84"/>
          <p:cNvSpPr/>
          <p:nvPr/>
        </p:nvSpPr>
        <p:spPr>
          <a:xfrm rot="16200000">
            <a:off x="2971798" y="203868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3</a:t>
            </a:r>
          </a:p>
        </p:txBody>
      </p:sp>
      <p:sp>
        <p:nvSpPr>
          <p:cNvPr id="86" name="Oval 85"/>
          <p:cNvSpPr/>
          <p:nvPr/>
        </p:nvSpPr>
        <p:spPr>
          <a:xfrm rot="16200000">
            <a:off x="2971798" y="150882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4</a:t>
            </a:r>
          </a:p>
        </p:txBody>
      </p:sp>
      <p:sp>
        <p:nvSpPr>
          <p:cNvPr id="87" name="Oval 86"/>
          <p:cNvSpPr/>
          <p:nvPr/>
        </p:nvSpPr>
        <p:spPr>
          <a:xfrm rot="16200000">
            <a:off x="2971798" y="978955"/>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5</a:t>
            </a:r>
          </a:p>
        </p:txBody>
      </p:sp>
      <p:cxnSp>
        <p:nvCxnSpPr>
          <p:cNvPr id="89" name="Straight Connector 88"/>
          <p:cNvCxnSpPr>
            <a:stCxn id="86" idx="4"/>
            <a:endCxn id="50" idx="0"/>
          </p:cNvCxnSpPr>
          <p:nvPr/>
        </p:nvCxnSpPr>
        <p:spPr>
          <a:xfrm>
            <a:off x="3300272" y="1673059"/>
            <a:ext cx="2361360" cy="1830718"/>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50" idx="4"/>
            <a:endCxn id="80" idx="4"/>
          </p:cNvCxnSpPr>
          <p:nvPr/>
        </p:nvCxnSpPr>
        <p:spPr>
          <a:xfrm rot="5400000">
            <a:off x="3829737" y="3302772"/>
            <a:ext cx="1302417" cy="2361374"/>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80" idx="0"/>
            <a:endCxn id="41" idx="4"/>
          </p:cNvCxnSpPr>
          <p:nvPr/>
        </p:nvCxnSpPr>
        <p:spPr>
          <a:xfrm rot="10800000">
            <a:off x="610424" y="3832236"/>
            <a:ext cx="2361360" cy="1302432"/>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6232129" y="1020296"/>
            <a:ext cx="2781242" cy="5529719"/>
          </a:xfrm>
          <a:prstGeom prst="rect">
            <a:avLst/>
          </a:prstGeom>
          <a:noFill/>
        </p:spPr>
        <p:txBody>
          <a:bodyPr wrap="square" rtlCol="0">
            <a:spAutoFit/>
          </a:bodyPr>
          <a:lstStyle/>
          <a:p>
            <a:pPr>
              <a:lnSpc>
                <a:spcPts val="2000"/>
              </a:lnSpc>
              <a:spcAft>
                <a:spcPts val="1200"/>
              </a:spcAft>
            </a:pPr>
            <a:r>
              <a:rPr lang="en-US" sz="2000" b="1" dirty="0" smtClean="0">
                <a:solidFill>
                  <a:schemeClr val="bg1"/>
                </a:solidFill>
                <a:latin typeface="Calibri" pitchFamily="34" charset="0"/>
              </a:rPr>
              <a:t>Quadrant Diagrams are excellent tools for map-ping project </a:t>
            </a:r>
            <a:r>
              <a:rPr lang="en-US" sz="2000" b="1" dirty="0" err="1" smtClean="0">
                <a:solidFill>
                  <a:schemeClr val="bg1"/>
                </a:solidFill>
                <a:latin typeface="Calibri" pitchFamily="34" charset="0"/>
              </a:rPr>
              <a:t>stakehol-ders</a:t>
            </a:r>
            <a:r>
              <a:rPr lang="en-US" sz="2000" b="1" dirty="0" smtClean="0">
                <a:solidFill>
                  <a:schemeClr val="bg1"/>
                </a:solidFill>
                <a:latin typeface="Calibri" pitchFamily="34" charset="0"/>
              </a:rPr>
              <a:t> using values for chosen attributes at a single point in time but they do not reveal </a:t>
            </a:r>
            <a:r>
              <a:rPr lang="en-US" sz="2000" b="1" dirty="0" err="1" smtClean="0">
                <a:solidFill>
                  <a:schemeClr val="bg1"/>
                </a:solidFill>
                <a:latin typeface="Calibri" pitchFamily="34" charset="0"/>
              </a:rPr>
              <a:t>chan-ges</a:t>
            </a:r>
            <a:r>
              <a:rPr lang="en-US" sz="2000" b="1" dirty="0" smtClean="0">
                <a:solidFill>
                  <a:schemeClr val="bg1"/>
                </a:solidFill>
                <a:latin typeface="Calibri" pitchFamily="34" charset="0"/>
              </a:rPr>
              <a:t> in attribute values </a:t>
            </a:r>
            <a:r>
              <a:rPr lang="en-US" sz="2000" b="1" u="sng" dirty="0" smtClean="0">
                <a:solidFill>
                  <a:schemeClr val="bg1"/>
                </a:solidFill>
                <a:latin typeface="Calibri" pitchFamily="34" charset="0"/>
              </a:rPr>
              <a:t>over</a:t>
            </a:r>
            <a:r>
              <a:rPr lang="en-US" sz="2000" b="1" dirty="0" smtClean="0">
                <a:solidFill>
                  <a:schemeClr val="bg1"/>
                </a:solidFill>
                <a:latin typeface="Calibri" pitchFamily="34" charset="0"/>
              </a:rPr>
              <a:t> time which this simple and flexible tool does (3 time points). </a:t>
            </a:r>
          </a:p>
          <a:p>
            <a:pPr>
              <a:lnSpc>
                <a:spcPts val="2000"/>
              </a:lnSpc>
              <a:spcAft>
                <a:spcPts val="1200"/>
              </a:spcAft>
            </a:pPr>
            <a:r>
              <a:rPr lang="en-US" sz="2000" b="1" i="1" dirty="0" smtClean="0">
                <a:solidFill>
                  <a:schemeClr val="bg1"/>
                </a:solidFill>
                <a:latin typeface="Calibri" pitchFamily="34" charset="0"/>
              </a:rPr>
              <a:t>Scale</a:t>
            </a:r>
            <a:r>
              <a:rPr lang="en-US" sz="2000" b="1" dirty="0" smtClean="0">
                <a:solidFill>
                  <a:schemeClr val="bg1"/>
                </a:solidFill>
                <a:latin typeface="Calibri" pitchFamily="34" charset="0"/>
              </a:rPr>
              <a:t>: 1 = no interest (or no power) of stake-holder in the project); 5 = high interest (or high power) of stakeholder in project). </a:t>
            </a:r>
          </a:p>
          <a:p>
            <a:pPr>
              <a:lnSpc>
                <a:spcPts val="2000"/>
              </a:lnSpc>
              <a:spcAft>
                <a:spcPts val="1200"/>
              </a:spcAft>
            </a:pPr>
            <a:r>
              <a:rPr lang="en-US" sz="2000" b="1" dirty="0" smtClean="0">
                <a:solidFill>
                  <a:schemeClr val="bg1"/>
                </a:solidFill>
                <a:latin typeface="Calibri" pitchFamily="34" charset="0"/>
              </a:rPr>
              <a:t>1-5 can also be used to denote stakeholder ad-</a:t>
            </a:r>
            <a:r>
              <a:rPr lang="en-US" sz="2000" b="1" dirty="0" err="1" smtClean="0">
                <a:solidFill>
                  <a:schemeClr val="bg1"/>
                </a:solidFill>
                <a:latin typeface="Calibri" pitchFamily="34" charset="0"/>
              </a:rPr>
              <a:t>versity</a:t>
            </a:r>
            <a:r>
              <a:rPr lang="en-US" sz="2000" b="1" dirty="0" smtClean="0">
                <a:solidFill>
                  <a:schemeClr val="bg1"/>
                </a:solidFill>
                <a:latin typeface="Calibri" pitchFamily="34" charset="0"/>
              </a:rPr>
              <a:t>/supportiveness. </a:t>
            </a:r>
          </a:p>
        </p:txBody>
      </p:sp>
      <p:sp>
        <p:nvSpPr>
          <p:cNvPr id="110" name="TextBox 109"/>
          <p:cNvSpPr txBox="1"/>
          <p:nvPr/>
        </p:nvSpPr>
        <p:spPr>
          <a:xfrm>
            <a:off x="3240344" y="961694"/>
            <a:ext cx="825624" cy="369332"/>
          </a:xfrm>
          <a:prstGeom prst="rect">
            <a:avLst/>
          </a:prstGeom>
          <a:noFill/>
        </p:spPr>
        <p:txBody>
          <a:bodyPr wrap="square" rtlCol="0">
            <a:spAutoFit/>
          </a:bodyPr>
          <a:lstStyle/>
          <a:p>
            <a:pPr algn="ctr"/>
            <a:r>
              <a:rPr lang="en-US" b="1" dirty="0" smtClean="0">
                <a:solidFill>
                  <a:schemeClr val="bg1"/>
                </a:solidFill>
              </a:rPr>
              <a:t>T = 0</a:t>
            </a:r>
            <a:endParaRPr lang="en-US" b="1" dirty="0">
              <a:solidFill>
                <a:schemeClr val="bg1"/>
              </a:solidFill>
            </a:endParaRPr>
          </a:p>
        </p:txBody>
      </p:sp>
      <p:sp>
        <p:nvSpPr>
          <p:cNvPr id="111" name="TextBox 110"/>
          <p:cNvSpPr txBox="1"/>
          <p:nvPr/>
        </p:nvSpPr>
        <p:spPr>
          <a:xfrm rot="16200000">
            <a:off x="5548531" y="3448524"/>
            <a:ext cx="825624" cy="369332"/>
          </a:xfrm>
          <a:prstGeom prst="rect">
            <a:avLst/>
          </a:prstGeom>
          <a:noFill/>
        </p:spPr>
        <p:txBody>
          <a:bodyPr wrap="square" rtlCol="0">
            <a:spAutoFit/>
          </a:bodyPr>
          <a:lstStyle/>
          <a:p>
            <a:pPr algn="ctr"/>
            <a:r>
              <a:rPr lang="en-US" b="1" dirty="0" smtClean="0">
                <a:solidFill>
                  <a:schemeClr val="bg1"/>
                </a:solidFill>
              </a:rPr>
              <a:t>T = 1</a:t>
            </a:r>
            <a:endParaRPr lang="en-US" b="1" dirty="0">
              <a:solidFill>
                <a:schemeClr val="bg1"/>
              </a:solidFill>
            </a:endParaRPr>
          </a:p>
        </p:txBody>
      </p:sp>
      <p:sp>
        <p:nvSpPr>
          <p:cNvPr id="112" name="TextBox 111"/>
          <p:cNvSpPr txBox="1"/>
          <p:nvPr/>
        </p:nvSpPr>
        <p:spPr>
          <a:xfrm>
            <a:off x="3240344" y="6031924"/>
            <a:ext cx="825624" cy="369332"/>
          </a:xfrm>
          <a:prstGeom prst="rect">
            <a:avLst/>
          </a:prstGeom>
          <a:noFill/>
        </p:spPr>
        <p:txBody>
          <a:bodyPr wrap="square" rtlCol="0">
            <a:spAutoFit/>
          </a:bodyPr>
          <a:lstStyle/>
          <a:p>
            <a:pPr algn="ctr"/>
            <a:r>
              <a:rPr lang="en-US" b="1" dirty="0" smtClean="0">
                <a:solidFill>
                  <a:schemeClr val="bg1"/>
                </a:solidFill>
              </a:rPr>
              <a:t>T = 2</a:t>
            </a:r>
            <a:endParaRPr lang="en-US" b="1" dirty="0">
              <a:solidFill>
                <a:schemeClr val="bg1"/>
              </a:solidFill>
            </a:endParaRPr>
          </a:p>
        </p:txBody>
      </p:sp>
      <p:sp>
        <p:nvSpPr>
          <p:cNvPr id="113" name="TextBox 112"/>
          <p:cNvSpPr txBox="1"/>
          <p:nvPr/>
        </p:nvSpPr>
        <p:spPr>
          <a:xfrm rot="16200000">
            <a:off x="-106353" y="3492918"/>
            <a:ext cx="825624" cy="369332"/>
          </a:xfrm>
          <a:prstGeom prst="rect">
            <a:avLst/>
          </a:prstGeom>
          <a:noFill/>
        </p:spPr>
        <p:txBody>
          <a:bodyPr wrap="square" rtlCol="0">
            <a:spAutoFit/>
          </a:bodyPr>
          <a:lstStyle/>
          <a:p>
            <a:pPr algn="ctr"/>
            <a:r>
              <a:rPr lang="en-US" dirty="0" smtClean="0">
                <a:solidFill>
                  <a:schemeClr val="bg1"/>
                </a:solidFill>
              </a:rPr>
              <a:t>T = 3</a:t>
            </a:r>
            <a:endParaRPr lang="en-US" dirty="0">
              <a:solidFill>
                <a:schemeClr val="bg1"/>
              </a:solidFill>
            </a:endParaRPr>
          </a:p>
        </p:txBody>
      </p:sp>
      <p:sp>
        <p:nvSpPr>
          <p:cNvPr id="114" name="Title 1"/>
          <p:cNvSpPr txBox="1">
            <a:spLocks/>
          </p:cNvSpPr>
          <p:nvPr/>
        </p:nvSpPr>
        <p:spPr>
          <a:xfrm>
            <a:off x="457200" y="0"/>
            <a:ext cx="8229600" cy="1143000"/>
          </a:xfrm>
          <a:prstGeom prst="rect">
            <a:avLst/>
          </a:prstGeom>
        </p:spPr>
        <p:txBody>
          <a:bodyPr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 Mapping Tools: </a:t>
            </a:r>
            <a:br>
              <a:rPr kumimoji="0" lang="de-DE" sz="2400" b="1" i="0" u="none" strike="noStrike" kern="0" cap="none" spc="0" normalizeH="0" baseline="0" noProof="0" dirty="0" smtClean="0">
                <a:ln>
                  <a:noFill/>
                </a:ln>
                <a:solidFill>
                  <a:srgbClr val="FF9900"/>
                </a:solidFill>
                <a:effectLst/>
                <a:uLnTx/>
                <a:uFillTx/>
                <a:latin typeface="+mj-lt"/>
                <a:ea typeface="+mj-ea"/>
                <a:cs typeface="+mj-cs"/>
              </a:rPr>
            </a:br>
            <a:r>
              <a:rPr kumimoji="0" lang="de-DE" sz="2000" b="1" i="0" u="none" strike="noStrike" kern="0" cap="none" spc="0" normalizeH="0" baseline="0" noProof="0" dirty="0" smtClean="0">
                <a:ln>
                  <a:noFill/>
                </a:ln>
                <a:solidFill>
                  <a:srgbClr val="FF9900"/>
                </a:solidFill>
                <a:effectLst/>
                <a:uLnTx/>
                <a:uFillTx/>
                <a:latin typeface="+mj-lt"/>
                <a:ea typeface="+mj-ea"/>
                <a:cs typeface="+mj-cs"/>
              </a:rPr>
              <a:t>Tracking Changes To A Single Attribute Over Time</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sp>
        <p:nvSpPr>
          <p:cNvPr id="51" name="TextBox 50"/>
          <p:cNvSpPr txBox="1"/>
          <p:nvPr/>
        </p:nvSpPr>
        <p:spPr>
          <a:xfrm>
            <a:off x="302110" y="5559432"/>
            <a:ext cx="2591876" cy="584775"/>
          </a:xfrm>
          <a:prstGeom prst="rect">
            <a:avLst/>
          </a:prstGeom>
          <a:noFill/>
        </p:spPr>
        <p:txBody>
          <a:bodyPr wrap="square" rtlCol="0">
            <a:spAutoFit/>
          </a:bodyPr>
          <a:lstStyle/>
          <a:p>
            <a:r>
              <a:rPr lang="en-US" sz="1600" b="1" dirty="0" smtClean="0">
                <a:solidFill>
                  <a:schemeClr val="bg1"/>
                </a:solidFill>
                <a:latin typeface="Calibri" pitchFamily="34" charset="0"/>
              </a:rPr>
              <a:t>(constraint: one stakeholder and one attribute )</a:t>
            </a:r>
            <a:endParaRPr lang="en-US" sz="1600" b="1" dirty="0">
              <a:solidFill>
                <a:schemeClr val="bg1"/>
              </a:solidFill>
              <a:latin typeface="Calibri" pitchFamily="34" charset="0"/>
            </a:endParaRPr>
          </a:p>
        </p:txBody>
      </p:sp>
      <p:sp>
        <p:nvSpPr>
          <p:cNvPr id="35" name="TextBox 34"/>
          <p:cNvSpPr txBox="1"/>
          <p:nvPr/>
        </p:nvSpPr>
        <p:spPr>
          <a:xfrm>
            <a:off x="2201661" y="959922"/>
            <a:ext cx="825624" cy="369332"/>
          </a:xfrm>
          <a:prstGeom prst="rect">
            <a:avLst/>
          </a:prstGeom>
          <a:noFill/>
        </p:spPr>
        <p:txBody>
          <a:bodyPr wrap="square" rtlCol="0">
            <a:spAutoFit/>
          </a:bodyPr>
          <a:lstStyle/>
          <a:p>
            <a:pPr algn="ctr"/>
            <a:r>
              <a:rPr lang="en-US" b="1" dirty="0" smtClean="0">
                <a:solidFill>
                  <a:schemeClr val="bg1"/>
                </a:solidFill>
              </a:rPr>
              <a:t>T = 4</a:t>
            </a:r>
            <a:endParaRPr lang="en-US" b="1" dirty="0">
              <a:solidFill>
                <a:schemeClr val="bg1"/>
              </a:solidFill>
            </a:endParaRPr>
          </a:p>
        </p:txBody>
      </p:sp>
      <p:cxnSp>
        <p:nvCxnSpPr>
          <p:cNvPr id="37" name="Shape 36"/>
          <p:cNvCxnSpPr>
            <a:stCxn id="110" idx="3"/>
            <a:endCxn id="111" idx="3"/>
          </p:cNvCxnSpPr>
          <p:nvPr/>
        </p:nvCxnSpPr>
        <p:spPr>
          <a:xfrm>
            <a:off x="4065968" y="1146360"/>
            <a:ext cx="1895375" cy="2074018"/>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9" name="Shape 38"/>
          <p:cNvCxnSpPr>
            <a:stCxn id="111" idx="1"/>
            <a:endCxn id="112" idx="3"/>
          </p:cNvCxnSpPr>
          <p:nvPr/>
        </p:nvCxnSpPr>
        <p:spPr>
          <a:xfrm rot="5400000">
            <a:off x="3928362" y="4183609"/>
            <a:ext cx="2170588" cy="1895375"/>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53" name="Shape 52"/>
          <p:cNvCxnSpPr>
            <a:stCxn id="113" idx="3"/>
            <a:endCxn id="35" idx="1"/>
          </p:cNvCxnSpPr>
          <p:nvPr/>
        </p:nvCxnSpPr>
        <p:spPr>
          <a:xfrm rot="5400000" flipH="1" flipV="1">
            <a:off x="193968" y="1257079"/>
            <a:ext cx="2120184" cy="1895202"/>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2192785" y="6031924"/>
            <a:ext cx="825624" cy="369332"/>
          </a:xfrm>
          <a:prstGeom prst="rect">
            <a:avLst/>
          </a:prstGeom>
          <a:noFill/>
        </p:spPr>
        <p:txBody>
          <a:bodyPr wrap="square" rtlCol="0">
            <a:spAutoFit/>
          </a:bodyPr>
          <a:lstStyle/>
          <a:p>
            <a:pPr algn="ctr"/>
            <a:r>
              <a:rPr lang="en-US" b="1" dirty="0" smtClean="0">
                <a:solidFill>
                  <a:schemeClr val="bg1"/>
                </a:solidFill>
              </a:rPr>
              <a:t>T = 2</a:t>
            </a:r>
            <a:endParaRPr lang="en-US" b="1" dirty="0">
              <a:solidFill>
                <a:schemeClr val="bg1"/>
              </a:solidFill>
            </a:endParaRPr>
          </a:p>
        </p:txBody>
      </p:sp>
      <p:cxnSp>
        <p:nvCxnSpPr>
          <p:cNvPr id="58" name="Shape 57"/>
          <p:cNvCxnSpPr>
            <a:stCxn id="56" idx="1"/>
            <a:endCxn id="113" idx="1"/>
          </p:cNvCxnSpPr>
          <p:nvPr/>
        </p:nvCxnSpPr>
        <p:spPr>
          <a:xfrm rot="10800000">
            <a:off x="306459" y="4090396"/>
            <a:ext cx="1886326" cy="2126194"/>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41" idx="0"/>
            <a:endCxn id="84" idx="0"/>
          </p:cNvCxnSpPr>
          <p:nvPr/>
        </p:nvCxnSpPr>
        <p:spPr>
          <a:xfrm rot="5400000" flipH="1" flipV="1">
            <a:off x="1405625" y="1937589"/>
            <a:ext cx="770973" cy="2361374"/>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39"/>
          <p:cNvCxnSpPr/>
          <p:nvPr/>
        </p:nvCxnSpPr>
        <p:spPr>
          <a:xfrm rot="10800000">
            <a:off x="611134" y="3669500"/>
            <a:ext cx="502761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41" name="Oval 40"/>
          <p:cNvSpPr/>
          <p:nvPr/>
        </p:nvSpPr>
        <p:spPr>
          <a:xfrm>
            <a:off x="446187"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5</a:t>
            </a:r>
            <a:endParaRPr lang="en-US" sz="1200" b="1" dirty="0">
              <a:latin typeface="Calibri" pitchFamily="34" charset="0"/>
            </a:endParaRPr>
          </a:p>
        </p:txBody>
      </p:sp>
      <p:sp>
        <p:nvSpPr>
          <p:cNvPr id="42" name="Oval 41"/>
          <p:cNvSpPr/>
          <p:nvPr/>
        </p:nvSpPr>
        <p:spPr>
          <a:xfrm>
            <a:off x="976053"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4</a:t>
            </a:r>
          </a:p>
        </p:txBody>
      </p:sp>
      <p:sp>
        <p:nvSpPr>
          <p:cNvPr id="43" name="Oval 42"/>
          <p:cNvSpPr/>
          <p:nvPr/>
        </p:nvSpPr>
        <p:spPr>
          <a:xfrm>
            <a:off x="1505919"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3</a:t>
            </a:r>
          </a:p>
        </p:txBody>
      </p:sp>
      <p:sp>
        <p:nvSpPr>
          <p:cNvPr id="44" name="Oval 43"/>
          <p:cNvSpPr/>
          <p:nvPr/>
        </p:nvSpPr>
        <p:spPr>
          <a:xfrm>
            <a:off x="2035785"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2</a:t>
            </a:r>
          </a:p>
        </p:txBody>
      </p:sp>
      <p:sp>
        <p:nvSpPr>
          <p:cNvPr id="45" name="Oval 44"/>
          <p:cNvSpPr/>
          <p:nvPr/>
        </p:nvSpPr>
        <p:spPr>
          <a:xfrm>
            <a:off x="2565649" y="350376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1</a:t>
            </a:r>
          </a:p>
        </p:txBody>
      </p:sp>
      <p:sp>
        <p:nvSpPr>
          <p:cNvPr id="46" name="Oval 45"/>
          <p:cNvSpPr/>
          <p:nvPr/>
        </p:nvSpPr>
        <p:spPr>
          <a:xfrm>
            <a:off x="3377933"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1</a:t>
            </a:r>
          </a:p>
        </p:txBody>
      </p:sp>
      <p:sp>
        <p:nvSpPr>
          <p:cNvPr id="47" name="Oval 46"/>
          <p:cNvSpPr/>
          <p:nvPr/>
        </p:nvSpPr>
        <p:spPr>
          <a:xfrm>
            <a:off x="3907798"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2</a:t>
            </a:r>
          </a:p>
        </p:txBody>
      </p:sp>
      <p:sp>
        <p:nvSpPr>
          <p:cNvPr id="48" name="Oval 47"/>
          <p:cNvSpPr/>
          <p:nvPr/>
        </p:nvSpPr>
        <p:spPr>
          <a:xfrm>
            <a:off x="4437663"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3</a:t>
            </a:r>
          </a:p>
        </p:txBody>
      </p:sp>
      <p:sp>
        <p:nvSpPr>
          <p:cNvPr id="49" name="Oval 48"/>
          <p:cNvSpPr/>
          <p:nvPr/>
        </p:nvSpPr>
        <p:spPr>
          <a:xfrm>
            <a:off x="4967528"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4</a:t>
            </a:r>
          </a:p>
        </p:txBody>
      </p:sp>
      <p:sp>
        <p:nvSpPr>
          <p:cNvPr id="50" name="Oval 49"/>
          <p:cNvSpPr/>
          <p:nvPr/>
        </p:nvSpPr>
        <p:spPr>
          <a:xfrm>
            <a:off x="5497395" y="350377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5</a:t>
            </a:r>
          </a:p>
        </p:txBody>
      </p:sp>
      <p:cxnSp>
        <p:nvCxnSpPr>
          <p:cNvPr id="77" name="Straight Connector 76"/>
          <p:cNvCxnSpPr/>
          <p:nvPr/>
        </p:nvCxnSpPr>
        <p:spPr>
          <a:xfrm rot="5400000">
            <a:off x="623716" y="3679884"/>
            <a:ext cx="502761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Oval 77"/>
          <p:cNvSpPr/>
          <p:nvPr/>
        </p:nvSpPr>
        <p:spPr>
          <a:xfrm rot="16200000">
            <a:off x="2971784" y="6030163"/>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5</a:t>
            </a:r>
          </a:p>
        </p:txBody>
      </p:sp>
      <p:sp>
        <p:nvSpPr>
          <p:cNvPr id="79" name="Oval 78"/>
          <p:cNvSpPr/>
          <p:nvPr/>
        </p:nvSpPr>
        <p:spPr>
          <a:xfrm rot="16200000">
            <a:off x="2971784" y="550029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4</a:t>
            </a:r>
          </a:p>
        </p:txBody>
      </p:sp>
      <p:sp>
        <p:nvSpPr>
          <p:cNvPr id="80" name="Oval 79"/>
          <p:cNvSpPr/>
          <p:nvPr/>
        </p:nvSpPr>
        <p:spPr>
          <a:xfrm rot="16200000">
            <a:off x="2971784" y="4970431"/>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3</a:t>
            </a:r>
          </a:p>
        </p:txBody>
      </p:sp>
      <p:sp>
        <p:nvSpPr>
          <p:cNvPr id="81" name="Oval 80"/>
          <p:cNvSpPr/>
          <p:nvPr/>
        </p:nvSpPr>
        <p:spPr>
          <a:xfrm rot="16200000">
            <a:off x="2971784" y="4440566"/>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2</a:t>
            </a:r>
          </a:p>
        </p:txBody>
      </p:sp>
      <p:sp>
        <p:nvSpPr>
          <p:cNvPr id="82" name="Oval 81"/>
          <p:cNvSpPr/>
          <p:nvPr/>
        </p:nvSpPr>
        <p:spPr>
          <a:xfrm rot="16200000">
            <a:off x="2971784" y="3910701"/>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1</a:t>
            </a:r>
          </a:p>
        </p:txBody>
      </p:sp>
      <p:sp>
        <p:nvSpPr>
          <p:cNvPr id="83" name="Oval 82"/>
          <p:cNvSpPr/>
          <p:nvPr/>
        </p:nvSpPr>
        <p:spPr>
          <a:xfrm rot="16200000">
            <a:off x="2971799" y="309841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1</a:t>
            </a:r>
          </a:p>
        </p:txBody>
      </p:sp>
      <p:sp>
        <p:nvSpPr>
          <p:cNvPr id="84" name="Oval 83"/>
          <p:cNvSpPr/>
          <p:nvPr/>
        </p:nvSpPr>
        <p:spPr>
          <a:xfrm rot="16200000">
            <a:off x="2971798" y="256855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2</a:t>
            </a:r>
          </a:p>
        </p:txBody>
      </p:sp>
      <p:sp>
        <p:nvSpPr>
          <p:cNvPr id="85" name="Oval 84"/>
          <p:cNvSpPr/>
          <p:nvPr/>
        </p:nvSpPr>
        <p:spPr>
          <a:xfrm rot="16200000">
            <a:off x="2971798" y="2038687"/>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3</a:t>
            </a:r>
          </a:p>
        </p:txBody>
      </p:sp>
      <p:sp>
        <p:nvSpPr>
          <p:cNvPr id="86" name="Oval 85"/>
          <p:cNvSpPr/>
          <p:nvPr/>
        </p:nvSpPr>
        <p:spPr>
          <a:xfrm rot="16200000">
            <a:off x="2971798" y="1508822"/>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4</a:t>
            </a:r>
          </a:p>
        </p:txBody>
      </p:sp>
      <p:sp>
        <p:nvSpPr>
          <p:cNvPr id="87" name="Oval 86"/>
          <p:cNvSpPr/>
          <p:nvPr/>
        </p:nvSpPr>
        <p:spPr>
          <a:xfrm rot="16200000">
            <a:off x="2971798" y="978955"/>
            <a:ext cx="328474" cy="328474"/>
          </a:xfrm>
          <a:prstGeom prst="ellipse">
            <a:avLst/>
          </a:prstGeom>
          <a:solidFill>
            <a:schemeClr val="accent5">
              <a:lumMod val="2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smtClean="0">
                <a:latin typeface="Calibri" pitchFamily="34" charset="0"/>
              </a:rPr>
              <a:t>5</a:t>
            </a:r>
          </a:p>
        </p:txBody>
      </p:sp>
      <p:cxnSp>
        <p:nvCxnSpPr>
          <p:cNvPr id="89" name="Straight Connector 88"/>
          <p:cNvCxnSpPr>
            <a:stCxn id="86" idx="4"/>
            <a:endCxn id="50" idx="0"/>
          </p:cNvCxnSpPr>
          <p:nvPr/>
        </p:nvCxnSpPr>
        <p:spPr>
          <a:xfrm>
            <a:off x="3300272" y="1673059"/>
            <a:ext cx="2361360" cy="1830718"/>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50" idx="4"/>
            <a:endCxn id="80" idx="4"/>
          </p:cNvCxnSpPr>
          <p:nvPr/>
        </p:nvCxnSpPr>
        <p:spPr>
          <a:xfrm rot="5400000">
            <a:off x="3829737" y="3302772"/>
            <a:ext cx="1302417" cy="2361374"/>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a:stCxn id="80" idx="0"/>
            <a:endCxn id="41" idx="4"/>
          </p:cNvCxnSpPr>
          <p:nvPr/>
        </p:nvCxnSpPr>
        <p:spPr>
          <a:xfrm rot="10800000">
            <a:off x="610424" y="3832236"/>
            <a:ext cx="2361360" cy="1302432"/>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a:stCxn id="85" idx="4"/>
            <a:endCxn id="48" idx="0"/>
          </p:cNvCxnSpPr>
          <p:nvPr/>
        </p:nvCxnSpPr>
        <p:spPr>
          <a:xfrm>
            <a:off x="3300272" y="2202924"/>
            <a:ext cx="1301628" cy="1300853"/>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a:stCxn id="48" idx="4"/>
            <a:endCxn id="79" idx="4"/>
          </p:cNvCxnSpPr>
          <p:nvPr/>
        </p:nvCxnSpPr>
        <p:spPr>
          <a:xfrm rot="5400000">
            <a:off x="3034938" y="4097571"/>
            <a:ext cx="1832283" cy="1301642"/>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79" idx="0"/>
            <a:endCxn id="42" idx="4"/>
          </p:cNvCxnSpPr>
          <p:nvPr/>
        </p:nvCxnSpPr>
        <p:spPr>
          <a:xfrm rot="10800000">
            <a:off x="1140290" y="3832236"/>
            <a:ext cx="1831494" cy="1832298"/>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84" idx="4"/>
            <a:endCxn id="49" idx="0"/>
          </p:cNvCxnSpPr>
          <p:nvPr/>
        </p:nvCxnSpPr>
        <p:spPr>
          <a:xfrm>
            <a:off x="3300272" y="2732789"/>
            <a:ext cx="1831493" cy="770988"/>
          </a:xfrm>
          <a:prstGeom prst="line">
            <a:avLst/>
          </a:prstGeom>
          <a:ln w="19050">
            <a:solidFill>
              <a:srgbClr val="92D050"/>
            </a:solidFill>
            <a:prstDash val="lgDash"/>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a:stCxn id="49" idx="4"/>
            <a:endCxn id="78" idx="4"/>
          </p:cNvCxnSpPr>
          <p:nvPr/>
        </p:nvCxnSpPr>
        <p:spPr>
          <a:xfrm rot="5400000">
            <a:off x="3034938" y="4097572"/>
            <a:ext cx="2362149" cy="1831507"/>
          </a:xfrm>
          <a:prstGeom prst="line">
            <a:avLst/>
          </a:prstGeom>
          <a:ln w="19050">
            <a:solidFill>
              <a:srgbClr val="92D050"/>
            </a:solidFill>
            <a:prstDash val="lgDash"/>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a:stCxn id="78" idx="0"/>
            <a:endCxn id="43" idx="4"/>
          </p:cNvCxnSpPr>
          <p:nvPr/>
        </p:nvCxnSpPr>
        <p:spPr>
          <a:xfrm rot="10800000">
            <a:off x="1670156" y="3832236"/>
            <a:ext cx="1301628" cy="2362164"/>
          </a:xfrm>
          <a:prstGeom prst="line">
            <a:avLst/>
          </a:prstGeom>
          <a:ln w="19050">
            <a:solidFill>
              <a:srgbClr val="92D050"/>
            </a:solidFill>
            <a:prstDash val="lgDash"/>
          </a:ln>
        </p:spPr>
        <p:style>
          <a:lnRef idx="1">
            <a:schemeClr val="accent1"/>
          </a:lnRef>
          <a:fillRef idx="0">
            <a:schemeClr val="accent1"/>
          </a:fillRef>
          <a:effectRef idx="0">
            <a:schemeClr val="accent1"/>
          </a:effectRef>
          <a:fontRef idx="minor">
            <a:schemeClr val="tx1"/>
          </a:fontRef>
        </p:style>
      </p:cxnSp>
      <p:sp>
        <p:nvSpPr>
          <p:cNvPr id="106" name="TextBox 105"/>
          <p:cNvSpPr txBox="1"/>
          <p:nvPr/>
        </p:nvSpPr>
        <p:spPr>
          <a:xfrm>
            <a:off x="399279" y="4486666"/>
            <a:ext cx="1793505" cy="338554"/>
          </a:xfrm>
          <a:prstGeom prst="rect">
            <a:avLst/>
          </a:prstGeom>
          <a:noFill/>
        </p:spPr>
        <p:txBody>
          <a:bodyPr wrap="square" rtlCol="0">
            <a:spAutoFit/>
          </a:bodyPr>
          <a:lstStyle/>
          <a:p>
            <a:r>
              <a:rPr lang="en-US" sz="1600" dirty="0" smtClean="0">
                <a:solidFill>
                  <a:srgbClr val="00B0F0"/>
                </a:solidFill>
              </a:rPr>
              <a:t>P = POWER</a:t>
            </a:r>
            <a:endParaRPr lang="en-US" sz="1600" dirty="0">
              <a:solidFill>
                <a:srgbClr val="00B0F0"/>
              </a:solidFill>
            </a:endParaRPr>
          </a:p>
        </p:txBody>
      </p:sp>
      <p:sp>
        <p:nvSpPr>
          <p:cNvPr id="107" name="TextBox 106"/>
          <p:cNvSpPr txBox="1"/>
          <p:nvPr/>
        </p:nvSpPr>
        <p:spPr>
          <a:xfrm>
            <a:off x="399279" y="4747568"/>
            <a:ext cx="1793505" cy="338554"/>
          </a:xfrm>
          <a:prstGeom prst="rect">
            <a:avLst/>
          </a:prstGeom>
          <a:noFill/>
        </p:spPr>
        <p:txBody>
          <a:bodyPr wrap="square" rtlCol="0">
            <a:spAutoFit/>
          </a:bodyPr>
          <a:lstStyle/>
          <a:p>
            <a:r>
              <a:rPr lang="en-US" sz="1600" dirty="0" smtClean="0">
                <a:solidFill>
                  <a:srgbClr val="FE0000"/>
                </a:solidFill>
              </a:rPr>
              <a:t>I = INTEREST</a:t>
            </a:r>
            <a:endParaRPr lang="en-US" sz="1600" dirty="0">
              <a:solidFill>
                <a:srgbClr val="FE0000"/>
              </a:solidFill>
            </a:endParaRPr>
          </a:p>
        </p:txBody>
      </p:sp>
      <p:sp>
        <p:nvSpPr>
          <p:cNvPr id="108" name="TextBox 107"/>
          <p:cNvSpPr txBox="1"/>
          <p:nvPr/>
        </p:nvSpPr>
        <p:spPr>
          <a:xfrm>
            <a:off x="399279" y="5032298"/>
            <a:ext cx="1793505" cy="338554"/>
          </a:xfrm>
          <a:prstGeom prst="rect">
            <a:avLst/>
          </a:prstGeom>
          <a:noFill/>
        </p:spPr>
        <p:txBody>
          <a:bodyPr wrap="square" rtlCol="0">
            <a:spAutoFit/>
          </a:bodyPr>
          <a:lstStyle/>
          <a:p>
            <a:r>
              <a:rPr lang="en-US" sz="1600" dirty="0" smtClean="0">
                <a:solidFill>
                  <a:srgbClr val="92D050"/>
                </a:solidFill>
              </a:rPr>
              <a:t>B = BEHAVIOUR</a:t>
            </a:r>
            <a:endParaRPr lang="en-US" sz="1600" dirty="0">
              <a:solidFill>
                <a:srgbClr val="92D050"/>
              </a:solidFill>
            </a:endParaRPr>
          </a:p>
        </p:txBody>
      </p:sp>
      <p:sp>
        <p:nvSpPr>
          <p:cNvPr id="109" name="TextBox 108"/>
          <p:cNvSpPr txBox="1"/>
          <p:nvPr/>
        </p:nvSpPr>
        <p:spPr>
          <a:xfrm>
            <a:off x="6320909" y="931516"/>
            <a:ext cx="2591016" cy="5632311"/>
          </a:xfrm>
          <a:prstGeom prst="rect">
            <a:avLst/>
          </a:prstGeom>
          <a:noFill/>
        </p:spPr>
        <p:txBody>
          <a:bodyPr wrap="square" rtlCol="0">
            <a:spAutoFit/>
          </a:bodyPr>
          <a:lstStyle/>
          <a:p>
            <a:pPr>
              <a:lnSpc>
                <a:spcPts val="2100"/>
              </a:lnSpc>
              <a:spcAft>
                <a:spcPts val="1200"/>
              </a:spcAft>
            </a:pPr>
            <a:r>
              <a:rPr lang="en-US" b="1" dirty="0" smtClean="0">
                <a:solidFill>
                  <a:schemeClr val="bg1"/>
                </a:solidFill>
                <a:latin typeface="Calibri" pitchFamily="34" charset="0"/>
              </a:rPr>
              <a:t>More complex versions of the tool permit the project manager and project team to track changes in the values of multiple attributes for multiple stakeholders over several (i.e. &gt;3) points of time. </a:t>
            </a:r>
          </a:p>
          <a:p>
            <a:pPr>
              <a:lnSpc>
                <a:spcPts val="2100"/>
              </a:lnSpc>
            </a:pPr>
            <a:r>
              <a:rPr lang="en-US" b="1" dirty="0" smtClean="0">
                <a:solidFill>
                  <a:schemeClr val="bg1"/>
                </a:solidFill>
                <a:latin typeface="Calibri" pitchFamily="34" charset="0"/>
              </a:rPr>
              <a:t>The scaling can also be adapted in accordance with the requirements of the project manager and project team. For exam-</a:t>
            </a:r>
            <a:r>
              <a:rPr lang="en-US" b="1" dirty="0" err="1" smtClean="0">
                <a:solidFill>
                  <a:schemeClr val="bg1"/>
                </a:solidFill>
                <a:latin typeface="Calibri" pitchFamily="34" charset="0"/>
              </a:rPr>
              <a:t>ple</a:t>
            </a:r>
            <a:r>
              <a:rPr lang="en-US" b="1" dirty="0" smtClean="0">
                <a:solidFill>
                  <a:schemeClr val="bg1"/>
                </a:solidFill>
                <a:latin typeface="Calibri" pitchFamily="34" charset="0"/>
              </a:rPr>
              <a:t>, 7 or 10 instead of 5 can be used for the nu-</a:t>
            </a:r>
            <a:r>
              <a:rPr lang="en-US" b="1" dirty="0" err="1" smtClean="0">
                <a:solidFill>
                  <a:schemeClr val="bg1"/>
                </a:solidFill>
                <a:latin typeface="Calibri" pitchFamily="34" charset="0"/>
              </a:rPr>
              <a:t>meric</a:t>
            </a:r>
            <a:r>
              <a:rPr lang="en-US" b="1" dirty="0" smtClean="0">
                <a:solidFill>
                  <a:schemeClr val="bg1"/>
                </a:solidFill>
                <a:latin typeface="Calibri" pitchFamily="34" charset="0"/>
              </a:rPr>
              <a:t> scale. Categorical scales, for example, very high to very low, can be used. </a:t>
            </a:r>
            <a:endParaRPr lang="en-US" b="1" dirty="0">
              <a:solidFill>
                <a:schemeClr val="bg1"/>
              </a:solidFill>
              <a:latin typeface="Calibri" pitchFamily="34" charset="0"/>
            </a:endParaRPr>
          </a:p>
        </p:txBody>
      </p:sp>
      <p:sp>
        <p:nvSpPr>
          <p:cNvPr id="110" name="TextBox 109"/>
          <p:cNvSpPr txBox="1"/>
          <p:nvPr/>
        </p:nvSpPr>
        <p:spPr>
          <a:xfrm>
            <a:off x="3240344" y="961694"/>
            <a:ext cx="825624" cy="369332"/>
          </a:xfrm>
          <a:prstGeom prst="rect">
            <a:avLst/>
          </a:prstGeom>
          <a:noFill/>
        </p:spPr>
        <p:txBody>
          <a:bodyPr wrap="square" rtlCol="0">
            <a:spAutoFit/>
          </a:bodyPr>
          <a:lstStyle/>
          <a:p>
            <a:pPr algn="ctr"/>
            <a:r>
              <a:rPr lang="en-US" dirty="0" smtClean="0">
                <a:solidFill>
                  <a:schemeClr val="bg1"/>
                </a:solidFill>
              </a:rPr>
              <a:t>T = 0</a:t>
            </a:r>
            <a:endParaRPr lang="en-US" dirty="0">
              <a:solidFill>
                <a:schemeClr val="bg1"/>
              </a:solidFill>
            </a:endParaRPr>
          </a:p>
        </p:txBody>
      </p:sp>
      <p:sp>
        <p:nvSpPr>
          <p:cNvPr id="111" name="TextBox 110"/>
          <p:cNvSpPr txBox="1"/>
          <p:nvPr/>
        </p:nvSpPr>
        <p:spPr>
          <a:xfrm rot="16200000">
            <a:off x="5548531" y="3448524"/>
            <a:ext cx="825624" cy="369332"/>
          </a:xfrm>
          <a:prstGeom prst="rect">
            <a:avLst/>
          </a:prstGeom>
          <a:noFill/>
        </p:spPr>
        <p:txBody>
          <a:bodyPr wrap="square" rtlCol="0">
            <a:spAutoFit/>
          </a:bodyPr>
          <a:lstStyle/>
          <a:p>
            <a:pPr algn="ctr"/>
            <a:r>
              <a:rPr lang="en-US" dirty="0" smtClean="0">
                <a:solidFill>
                  <a:schemeClr val="bg1"/>
                </a:solidFill>
              </a:rPr>
              <a:t>T = 1</a:t>
            </a:r>
            <a:endParaRPr lang="en-US" dirty="0">
              <a:solidFill>
                <a:schemeClr val="bg1"/>
              </a:solidFill>
            </a:endParaRPr>
          </a:p>
        </p:txBody>
      </p:sp>
      <p:sp>
        <p:nvSpPr>
          <p:cNvPr id="112" name="TextBox 111"/>
          <p:cNvSpPr txBox="1"/>
          <p:nvPr/>
        </p:nvSpPr>
        <p:spPr>
          <a:xfrm>
            <a:off x="3240344" y="6031924"/>
            <a:ext cx="825624" cy="369332"/>
          </a:xfrm>
          <a:prstGeom prst="rect">
            <a:avLst/>
          </a:prstGeom>
          <a:noFill/>
        </p:spPr>
        <p:txBody>
          <a:bodyPr wrap="square" rtlCol="0">
            <a:spAutoFit/>
          </a:bodyPr>
          <a:lstStyle/>
          <a:p>
            <a:pPr algn="ctr"/>
            <a:r>
              <a:rPr lang="en-US" dirty="0" smtClean="0">
                <a:solidFill>
                  <a:schemeClr val="bg1"/>
                </a:solidFill>
              </a:rPr>
              <a:t>T = 2</a:t>
            </a:r>
            <a:endParaRPr lang="en-US" dirty="0">
              <a:solidFill>
                <a:schemeClr val="bg1"/>
              </a:solidFill>
            </a:endParaRPr>
          </a:p>
        </p:txBody>
      </p:sp>
      <p:sp>
        <p:nvSpPr>
          <p:cNvPr id="113" name="TextBox 112"/>
          <p:cNvSpPr txBox="1"/>
          <p:nvPr/>
        </p:nvSpPr>
        <p:spPr>
          <a:xfrm rot="16200000">
            <a:off x="-106353" y="3492918"/>
            <a:ext cx="825624" cy="369332"/>
          </a:xfrm>
          <a:prstGeom prst="rect">
            <a:avLst/>
          </a:prstGeom>
          <a:noFill/>
        </p:spPr>
        <p:txBody>
          <a:bodyPr wrap="square" rtlCol="0">
            <a:spAutoFit/>
          </a:bodyPr>
          <a:lstStyle/>
          <a:p>
            <a:pPr algn="ctr"/>
            <a:r>
              <a:rPr lang="en-US" dirty="0" smtClean="0">
                <a:solidFill>
                  <a:schemeClr val="bg1"/>
                </a:solidFill>
              </a:rPr>
              <a:t>T = 3</a:t>
            </a:r>
            <a:endParaRPr lang="en-US" dirty="0">
              <a:solidFill>
                <a:schemeClr val="bg1"/>
              </a:solidFill>
            </a:endParaRPr>
          </a:p>
        </p:txBody>
      </p:sp>
      <p:sp>
        <p:nvSpPr>
          <p:cNvPr id="114" name="Title 1"/>
          <p:cNvSpPr txBox="1">
            <a:spLocks/>
          </p:cNvSpPr>
          <p:nvPr/>
        </p:nvSpPr>
        <p:spPr>
          <a:xfrm>
            <a:off x="457200" y="0"/>
            <a:ext cx="8229600" cy="1143000"/>
          </a:xfrm>
          <a:prstGeom prst="rect">
            <a:avLst/>
          </a:prstGeom>
        </p:spPr>
        <p:txBody>
          <a:bodyPr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 Mapping Tools: </a:t>
            </a:r>
            <a:br>
              <a:rPr kumimoji="0" lang="de-DE" sz="2400" b="1" i="0" u="none" strike="noStrike" kern="0" cap="none" spc="0" normalizeH="0" baseline="0" noProof="0" dirty="0" smtClean="0">
                <a:ln>
                  <a:noFill/>
                </a:ln>
                <a:solidFill>
                  <a:srgbClr val="FF9900"/>
                </a:solidFill>
                <a:effectLst/>
                <a:uLnTx/>
                <a:uFillTx/>
                <a:latin typeface="+mj-lt"/>
                <a:ea typeface="+mj-ea"/>
                <a:cs typeface="+mj-cs"/>
              </a:rPr>
            </a:br>
            <a:r>
              <a:rPr kumimoji="0" lang="de-DE" sz="2000" b="1" i="0" u="none" strike="noStrike" kern="0" cap="none" spc="0" normalizeH="0" baseline="0" noProof="0" dirty="0" smtClean="0">
                <a:ln>
                  <a:noFill/>
                </a:ln>
                <a:solidFill>
                  <a:srgbClr val="FF9900"/>
                </a:solidFill>
                <a:effectLst/>
                <a:uLnTx/>
                <a:uFillTx/>
                <a:latin typeface="+mj-lt"/>
                <a:ea typeface="+mj-ea"/>
                <a:cs typeface="+mj-cs"/>
              </a:rPr>
              <a:t>Tracking Changes To Multiple</a:t>
            </a:r>
            <a:r>
              <a:rPr kumimoji="0" lang="de-DE" sz="2000" b="1" i="0" u="none" strike="noStrike" kern="0" cap="none" spc="0" normalizeH="0" noProof="0" dirty="0" smtClean="0">
                <a:ln>
                  <a:noFill/>
                </a:ln>
                <a:solidFill>
                  <a:srgbClr val="FF9900"/>
                </a:solidFill>
                <a:effectLst/>
                <a:uLnTx/>
                <a:uFillTx/>
                <a:latin typeface="+mj-lt"/>
                <a:ea typeface="+mj-ea"/>
                <a:cs typeface="+mj-cs"/>
              </a:rPr>
              <a:t>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Attributes Over Time</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sp>
        <p:nvSpPr>
          <p:cNvPr id="51" name="Rounded Rectangle 50"/>
          <p:cNvSpPr/>
          <p:nvPr/>
        </p:nvSpPr>
        <p:spPr>
          <a:xfrm rot="2296045">
            <a:off x="4423036" y="2609365"/>
            <a:ext cx="341170" cy="150920"/>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latin typeface="Calibri" pitchFamily="34" charset="0"/>
              </a:rPr>
              <a:t>+1</a:t>
            </a:r>
            <a:endParaRPr lang="en-US" sz="800" dirty="0">
              <a:solidFill>
                <a:schemeClr val="tx1"/>
              </a:solidFill>
              <a:latin typeface="Calibri" pitchFamily="34" charset="0"/>
            </a:endParaRPr>
          </a:p>
        </p:txBody>
      </p:sp>
      <p:sp>
        <p:nvSpPr>
          <p:cNvPr id="52" name="Rounded Rectangle 51"/>
          <p:cNvSpPr/>
          <p:nvPr/>
        </p:nvSpPr>
        <p:spPr>
          <a:xfrm rot="1360667">
            <a:off x="3598930" y="2854941"/>
            <a:ext cx="341170" cy="150920"/>
          </a:xfrm>
          <a:prstGeom prst="round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latin typeface="Calibri" pitchFamily="34" charset="0"/>
              </a:rPr>
              <a:t>+2</a:t>
            </a:r>
            <a:endParaRPr lang="en-US" sz="800" dirty="0">
              <a:solidFill>
                <a:schemeClr val="tx1"/>
              </a:solidFill>
              <a:latin typeface="Calibri" pitchFamily="34" charset="0"/>
            </a:endParaRPr>
          </a:p>
        </p:txBody>
      </p:sp>
      <p:sp>
        <p:nvSpPr>
          <p:cNvPr id="55" name="Rounded Rectangle 54"/>
          <p:cNvSpPr/>
          <p:nvPr/>
        </p:nvSpPr>
        <p:spPr>
          <a:xfrm rot="19711793">
            <a:off x="4160564" y="4483270"/>
            <a:ext cx="341170" cy="150920"/>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latin typeface="Calibri" pitchFamily="34" charset="0"/>
              </a:rPr>
              <a:t>-2</a:t>
            </a:r>
            <a:endParaRPr lang="en-US" sz="800" dirty="0">
              <a:solidFill>
                <a:schemeClr val="tx1"/>
              </a:solidFill>
              <a:latin typeface="Calibri" pitchFamily="34" charset="0"/>
            </a:endParaRPr>
          </a:p>
        </p:txBody>
      </p:sp>
      <p:sp>
        <p:nvSpPr>
          <p:cNvPr id="56" name="Rounded Rectangle 55"/>
          <p:cNvSpPr/>
          <p:nvPr/>
        </p:nvSpPr>
        <p:spPr>
          <a:xfrm rot="18272575">
            <a:off x="3415614" y="5196245"/>
            <a:ext cx="341170" cy="150920"/>
          </a:xfrm>
          <a:prstGeom prst="roundRect">
            <a:avLst/>
          </a:prstGeom>
          <a:solidFill>
            <a:schemeClr val="bg1"/>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latin typeface="Calibri" pitchFamily="34" charset="0"/>
              </a:rPr>
              <a:t>+1</a:t>
            </a:r>
            <a:endParaRPr lang="en-US" sz="800" dirty="0">
              <a:solidFill>
                <a:schemeClr val="tx1"/>
              </a:solidFill>
              <a:latin typeface="Calibri" pitchFamily="34" charset="0"/>
            </a:endParaRPr>
          </a:p>
        </p:txBody>
      </p:sp>
      <p:sp>
        <p:nvSpPr>
          <p:cNvPr id="57" name="Rounded Rectangle 56"/>
          <p:cNvSpPr/>
          <p:nvPr/>
        </p:nvSpPr>
        <p:spPr>
          <a:xfrm rot="1757131">
            <a:off x="2400623" y="4841670"/>
            <a:ext cx="341170" cy="150920"/>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latin typeface="Calibri" pitchFamily="34" charset="0"/>
              </a:rPr>
              <a:t>+2</a:t>
            </a:r>
            <a:endParaRPr lang="en-US" sz="800" dirty="0">
              <a:solidFill>
                <a:schemeClr val="tx1"/>
              </a:solidFill>
              <a:latin typeface="Calibri" pitchFamily="34" charset="0"/>
            </a:endParaRPr>
          </a:p>
        </p:txBody>
      </p:sp>
      <p:sp>
        <p:nvSpPr>
          <p:cNvPr id="58" name="Rounded Rectangle 57"/>
          <p:cNvSpPr/>
          <p:nvPr/>
        </p:nvSpPr>
        <p:spPr>
          <a:xfrm rot="3657393">
            <a:off x="2517001" y="5609765"/>
            <a:ext cx="341170" cy="150920"/>
          </a:xfrm>
          <a:prstGeom prst="round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latin typeface="Calibri" pitchFamily="34" charset="0"/>
              </a:rPr>
              <a:t>-2</a:t>
            </a:r>
            <a:endParaRPr lang="en-US" sz="800" dirty="0">
              <a:solidFill>
                <a:schemeClr val="tx1"/>
              </a:solidFill>
              <a:latin typeface="Calibri" pitchFamily="34" charset="0"/>
            </a:endParaRPr>
          </a:p>
        </p:txBody>
      </p:sp>
      <p:sp>
        <p:nvSpPr>
          <p:cNvPr id="60" name="TextBox 59"/>
          <p:cNvSpPr txBox="1"/>
          <p:nvPr/>
        </p:nvSpPr>
        <p:spPr>
          <a:xfrm>
            <a:off x="375710" y="5319767"/>
            <a:ext cx="2088090" cy="830997"/>
          </a:xfrm>
          <a:prstGeom prst="rect">
            <a:avLst/>
          </a:prstGeom>
          <a:noFill/>
        </p:spPr>
        <p:txBody>
          <a:bodyPr wrap="square" rtlCol="0">
            <a:spAutoFit/>
          </a:bodyPr>
          <a:lstStyle/>
          <a:p>
            <a:r>
              <a:rPr lang="en-US" sz="1600" b="1" dirty="0" smtClean="0">
                <a:solidFill>
                  <a:schemeClr val="bg1"/>
                </a:solidFill>
                <a:latin typeface="Calibri" pitchFamily="34" charset="0"/>
              </a:rPr>
              <a:t>(constraint: one stakeholder and three attributes)</a:t>
            </a:r>
            <a:endParaRPr lang="en-US" sz="1600" b="1" dirty="0">
              <a:solidFill>
                <a:schemeClr val="bg1"/>
              </a:solidFill>
              <a:latin typeface="Calibri" pitchFamily="34" charset="0"/>
            </a:endParaRPr>
          </a:p>
        </p:txBody>
      </p:sp>
      <p:cxnSp>
        <p:nvCxnSpPr>
          <p:cNvPr id="54" name="Straight Connector 53"/>
          <p:cNvCxnSpPr>
            <a:stCxn id="41" idx="0"/>
            <a:endCxn id="85" idx="0"/>
          </p:cNvCxnSpPr>
          <p:nvPr/>
        </p:nvCxnSpPr>
        <p:spPr>
          <a:xfrm rot="5400000" flipH="1" flipV="1">
            <a:off x="1140692" y="1672656"/>
            <a:ext cx="1300838" cy="2361374"/>
          </a:xfrm>
          <a:prstGeom prst="line">
            <a:avLst/>
          </a:prstGeom>
          <a:ln w="190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42" idx="0"/>
            <a:endCxn id="86" idx="0"/>
          </p:cNvCxnSpPr>
          <p:nvPr/>
        </p:nvCxnSpPr>
        <p:spPr>
          <a:xfrm rot="5400000" flipH="1" flipV="1">
            <a:off x="1140693" y="1672657"/>
            <a:ext cx="1830703" cy="1831508"/>
          </a:xfrm>
          <a:prstGeom prst="line">
            <a:avLst/>
          </a:prstGeom>
          <a:ln w="190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a:stCxn id="43" idx="0"/>
            <a:endCxn id="87" idx="0"/>
          </p:cNvCxnSpPr>
          <p:nvPr/>
        </p:nvCxnSpPr>
        <p:spPr>
          <a:xfrm rot="5400000" flipH="1" flipV="1">
            <a:off x="1140692" y="1672656"/>
            <a:ext cx="2360570" cy="1301642"/>
          </a:xfrm>
          <a:prstGeom prst="line">
            <a:avLst/>
          </a:prstGeom>
          <a:ln w="19050">
            <a:solidFill>
              <a:srgbClr val="92D050"/>
            </a:solidFill>
            <a:prstDash val="lgDash"/>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2041859" y="961694"/>
            <a:ext cx="825624" cy="369332"/>
          </a:xfrm>
          <a:prstGeom prst="rect">
            <a:avLst/>
          </a:prstGeom>
          <a:noFill/>
        </p:spPr>
        <p:txBody>
          <a:bodyPr wrap="square" rtlCol="0">
            <a:spAutoFit/>
          </a:bodyPr>
          <a:lstStyle/>
          <a:p>
            <a:pPr algn="ctr"/>
            <a:r>
              <a:rPr lang="en-US" dirty="0" smtClean="0">
                <a:solidFill>
                  <a:schemeClr val="bg1"/>
                </a:solidFill>
              </a:rPr>
              <a:t>T = 4</a:t>
            </a:r>
            <a:endParaRPr lang="en-US" dirty="0">
              <a:solidFill>
                <a:schemeClr val="bg1"/>
              </a:solidFill>
            </a:endParaRPr>
          </a:p>
        </p:txBody>
      </p:sp>
      <p:cxnSp>
        <p:nvCxnSpPr>
          <p:cNvPr id="66" name="Shape 65"/>
          <p:cNvCxnSpPr>
            <a:stCxn id="110" idx="3"/>
            <a:endCxn id="111" idx="3"/>
          </p:cNvCxnSpPr>
          <p:nvPr/>
        </p:nvCxnSpPr>
        <p:spPr>
          <a:xfrm>
            <a:off x="4065968" y="1146360"/>
            <a:ext cx="1895375" cy="2074018"/>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68" name="Shape 67"/>
          <p:cNvCxnSpPr>
            <a:stCxn id="111" idx="1"/>
            <a:endCxn id="112" idx="3"/>
          </p:cNvCxnSpPr>
          <p:nvPr/>
        </p:nvCxnSpPr>
        <p:spPr>
          <a:xfrm rot="5400000">
            <a:off x="3928362" y="4183609"/>
            <a:ext cx="2170588" cy="1895375"/>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70" name="Shape 69"/>
          <p:cNvCxnSpPr>
            <a:stCxn id="113" idx="3"/>
            <a:endCxn id="64" idx="1"/>
          </p:cNvCxnSpPr>
          <p:nvPr/>
        </p:nvCxnSpPr>
        <p:spPr>
          <a:xfrm rot="5400000" flipH="1" flipV="1">
            <a:off x="114953" y="1337866"/>
            <a:ext cx="2118412" cy="1735400"/>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2059618" y="6031924"/>
            <a:ext cx="825624" cy="369332"/>
          </a:xfrm>
          <a:prstGeom prst="rect">
            <a:avLst/>
          </a:prstGeom>
          <a:noFill/>
        </p:spPr>
        <p:txBody>
          <a:bodyPr wrap="square" rtlCol="0">
            <a:spAutoFit/>
          </a:bodyPr>
          <a:lstStyle/>
          <a:p>
            <a:pPr algn="ctr"/>
            <a:r>
              <a:rPr lang="en-US" dirty="0" smtClean="0">
                <a:solidFill>
                  <a:schemeClr val="bg1"/>
                </a:solidFill>
              </a:rPr>
              <a:t>T = 2</a:t>
            </a:r>
            <a:endParaRPr lang="en-US" dirty="0">
              <a:solidFill>
                <a:schemeClr val="bg1"/>
              </a:solidFill>
            </a:endParaRPr>
          </a:p>
        </p:txBody>
      </p:sp>
      <p:cxnSp>
        <p:nvCxnSpPr>
          <p:cNvPr id="74" name="Shape 73"/>
          <p:cNvCxnSpPr>
            <a:stCxn id="72" idx="1"/>
            <a:endCxn id="113" idx="1"/>
          </p:cNvCxnSpPr>
          <p:nvPr/>
        </p:nvCxnSpPr>
        <p:spPr>
          <a:xfrm rot="10800000">
            <a:off x="306460" y="4090396"/>
            <a:ext cx="1753159" cy="2126194"/>
          </a:xfrm>
          <a:prstGeom prst="bentConnector2">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75" name="Rounded Rectangle 74"/>
          <p:cNvSpPr/>
          <p:nvPr/>
        </p:nvSpPr>
        <p:spPr>
          <a:xfrm rot="19877214">
            <a:off x="931473" y="3154498"/>
            <a:ext cx="341170" cy="150920"/>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latin typeface="Calibri" pitchFamily="34" charset="0"/>
              </a:rPr>
              <a:t>-2</a:t>
            </a:r>
            <a:endParaRPr lang="en-US" sz="800" dirty="0">
              <a:solidFill>
                <a:schemeClr val="tx1"/>
              </a:solidFill>
              <a:latin typeface="Calibri" pitchFamily="34" charset="0"/>
            </a:endParaRPr>
          </a:p>
        </p:txBody>
      </p:sp>
      <p:sp>
        <p:nvSpPr>
          <p:cNvPr id="76" name="Rounded Rectangle 75"/>
          <p:cNvSpPr/>
          <p:nvPr/>
        </p:nvSpPr>
        <p:spPr>
          <a:xfrm rot="18208823">
            <a:off x="1715869" y="3041818"/>
            <a:ext cx="341170" cy="150920"/>
          </a:xfrm>
          <a:prstGeom prst="round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dirty="0" smtClean="0">
                <a:solidFill>
                  <a:schemeClr val="tx1"/>
                </a:solidFill>
                <a:latin typeface="Calibri" pitchFamily="34" charset="0"/>
              </a:rPr>
              <a:t>+2</a:t>
            </a:r>
            <a:endParaRPr lang="en-US" sz="800" dirty="0">
              <a:solidFill>
                <a:schemeClr val="tx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 name="TextBox 108"/>
          <p:cNvSpPr txBox="1"/>
          <p:nvPr/>
        </p:nvSpPr>
        <p:spPr>
          <a:xfrm>
            <a:off x="4968636" y="1242259"/>
            <a:ext cx="3712461" cy="5016758"/>
          </a:xfrm>
          <a:prstGeom prst="rect">
            <a:avLst/>
          </a:prstGeom>
          <a:noFill/>
        </p:spPr>
        <p:txBody>
          <a:bodyPr wrap="square" rtlCol="0">
            <a:spAutoFit/>
          </a:bodyPr>
          <a:lstStyle/>
          <a:p>
            <a:pPr>
              <a:lnSpc>
                <a:spcPts val="3200"/>
              </a:lnSpc>
              <a:spcAft>
                <a:spcPts val="1200"/>
              </a:spcAft>
            </a:pPr>
            <a:r>
              <a:rPr lang="en-US" sz="2800" b="1" dirty="0" smtClean="0">
                <a:solidFill>
                  <a:schemeClr val="bg1"/>
                </a:solidFill>
                <a:latin typeface="Calibri" pitchFamily="34" charset="0"/>
              </a:rPr>
              <a:t>Modifying the tool with the objective of track-</a:t>
            </a:r>
            <a:r>
              <a:rPr lang="en-US" sz="2800" b="1" dirty="0" err="1" smtClean="0">
                <a:solidFill>
                  <a:schemeClr val="bg1"/>
                </a:solidFill>
                <a:latin typeface="Calibri" pitchFamily="34" charset="0"/>
              </a:rPr>
              <a:t>ing</a:t>
            </a:r>
            <a:r>
              <a:rPr lang="en-US" sz="2800" b="1" dirty="0" smtClean="0">
                <a:solidFill>
                  <a:schemeClr val="bg1"/>
                </a:solidFill>
                <a:latin typeface="Calibri" pitchFamily="34" charset="0"/>
              </a:rPr>
              <a:t> changes in project stakeholder attributes over more than three points in time can be performed simply by drawing another one, two or more horizontal lines through the axes and inserting the scale on them.   </a:t>
            </a:r>
            <a:endParaRPr lang="en-US" sz="2800" b="1" dirty="0">
              <a:solidFill>
                <a:schemeClr val="bg1"/>
              </a:solidFill>
              <a:latin typeface="Calibri" pitchFamily="34" charset="0"/>
            </a:endParaRPr>
          </a:p>
        </p:txBody>
      </p:sp>
      <p:cxnSp>
        <p:nvCxnSpPr>
          <p:cNvPr id="54" name="Straight Connector 53"/>
          <p:cNvCxnSpPr/>
          <p:nvPr/>
        </p:nvCxnSpPr>
        <p:spPr>
          <a:xfrm rot="5400000">
            <a:off x="482354" y="2286794"/>
            <a:ext cx="22844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0800000">
            <a:off x="482354" y="2286794"/>
            <a:ext cx="22844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flipH="1" flipV="1">
            <a:off x="692428" y="1268876"/>
            <a:ext cx="1953726" cy="195372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473476" y="4976731"/>
            <a:ext cx="22844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0800000">
            <a:off x="473476" y="4976731"/>
            <a:ext cx="228441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flipH="1" flipV="1">
            <a:off x="683550" y="3958813"/>
            <a:ext cx="1953726" cy="1953726"/>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6200000" flipH="1">
            <a:off x="630285" y="4003830"/>
            <a:ext cx="1953087" cy="193533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3215305" y="1624617"/>
            <a:ext cx="1358283" cy="1358283"/>
          </a:xfrm>
          <a:prstGeom prst="ellipse">
            <a:avLst/>
          </a:prstGeom>
          <a:solidFill>
            <a:schemeClr val="accent1">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latin typeface="Calibri" pitchFamily="34" charset="0"/>
              </a:rPr>
              <a:t>6 X</a:t>
            </a:r>
            <a:endParaRPr lang="en-US" sz="2800" dirty="0">
              <a:solidFill>
                <a:srgbClr val="FFFF00"/>
              </a:solidFill>
              <a:latin typeface="Calibri" pitchFamily="34" charset="0"/>
            </a:endParaRPr>
          </a:p>
        </p:txBody>
      </p:sp>
      <p:sp>
        <p:nvSpPr>
          <p:cNvPr id="66" name="Oval 65"/>
          <p:cNvSpPr/>
          <p:nvPr/>
        </p:nvSpPr>
        <p:spPr>
          <a:xfrm>
            <a:off x="3215305" y="4305665"/>
            <a:ext cx="1358283" cy="1358283"/>
          </a:xfrm>
          <a:prstGeom prst="ellipse">
            <a:avLst/>
          </a:prstGeom>
          <a:solidFill>
            <a:schemeClr val="accent1">
              <a:lumMod val="25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FF00"/>
                </a:solidFill>
                <a:latin typeface="Calibri" pitchFamily="34" charset="0"/>
              </a:rPr>
              <a:t>8 X</a:t>
            </a:r>
          </a:p>
        </p:txBody>
      </p:sp>
      <p:sp>
        <p:nvSpPr>
          <p:cNvPr id="104" name="Oval 103"/>
          <p:cNvSpPr/>
          <p:nvPr/>
        </p:nvSpPr>
        <p:spPr>
          <a:xfrm>
            <a:off x="1509203" y="3737501"/>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1</a:t>
            </a:r>
            <a:endParaRPr lang="en-US" sz="1050" dirty="0">
              <a:ln>
                <a:solidFill>
                  <a:srgbClr val="FFFF00"/>
                </a:solidFill>
              </a:ln>
              <a:latin typeface="Calibri" pitchFamily="34" charset="0"/>
            </a:endParaRPr>
          </a:p>
        </p:txBody>
      </p:sp>
      <p:sp>
        <p:nvSpPr>
          <p:cNvPr id="114" name="Oval 113"/>
          <p:cNvSpPr/>
          <p:nvPr/>
        </p:nvSpPr>
        <p:spPr>
          <a:xfrm>
            <a:off x="2512380" y="3826278"/>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2</a:t>
            </a:r>
          </a:p>
        </p:txBody>
      </p:sp>
      <p:sp>
        <p:nvSpPr>
          <p:cNvPr id="115" name="Oval 114"/>
          <p:cNvSpPr/>
          <p:nvPr/>
        </p:nvSpPr>
        <p:spPr>
          <a:xfrm>
            <a:off x="2636669" y="4864965"/>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3</a:t>
            </a:r>
          </a:p>
        </p:txBody>
      </p:sp>
      <p:sp>
        <p:nvSpPr>
          <p:cNvPr id="116" name="Oval 115"/>
          <p:cNvSpPr/>
          <p:nvPr/>
        </p:nvSpPr>
        <p:spPr>
          <a:xfrm>
            <a:off x="2441359" y="5814877"/>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4</a:t>
            </a:r>
          </a:p>
        </p:txBody>
      </p:sp>
      <p:sp>
        <p:nvSpPr>
          <p:cNvPr id="117" name="Oval 116"/>
          <p:cNvSpPr/>
          <p:nvPr/>
        </p:nvSpPr>
        <p:spPr>
          <a:xfrm>
            <a:off x="1500327" y="6021282"/>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5</a:t>
            </a:r>
          </a:p>
        </p:txBody>
      </p:sp>
      <p:sp>
        <p:nvSpPr>
          <p:cNvPr id="118" name="Oval 117"/>
          <p:cNvSpPr/>
          <p:nvPr/>
        </p:nvSpPr>
        <p:spPr>
          <a:xfrm>
            <a:off x="568171" y="5788243"/>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6</a:t>
            </a:r>
          </a:p>
        </p:txBody>
      </p:sp>
      <p:sp>
        <p:nvSpPr>
          <p:cNvPr id="119" name="Oval 118"/>
          <p:cNvSpPr/>
          <p:nvPr/>
        </p:nvSpPr>
        <p:spPr>
          <a:xfrm>
            <a:off x="340203" y="4864965"/>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7</a:t>
            </a:r>
          </a:p>
        </p:txBody>
      </p:sp>
      <p:sp>
        <p:nvSpPr>
          <p:cNvPr id="120" name="Oval 119"/>
          <p:cNvSpPr/>
          <p:nvPr/>
        </p:nvSpPr>
        <p:spPr>
          <a:xfrm>
            <a:off x="541537" y="3870665"/>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8</a:t>
            </a:r>
          </a:p>
        </p:txBody>
      </p:sp>
      <p:sp>
        <p:nvSpPr>
          <p:cNvPr id="121" name="Oval 120"/>
          <p:cNvSpPr/>
          <p:nvPr/>
        </p:nvSpPr>
        <p:spPr>
          <a:xfrm>
            <a:off x="1518082" y="1020300"/>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1</a:t>
            </a:r>
            <a:endParaRPr lang="en-US" sz="1050" dirty="0">
              <a:ln>
                <a:solidFill>
                  <a:srgbClr val="FFFF00"/>
                </a:solidFill>
              </a:ln>
              <a:latin typeface="Calibri" pitchFamily="34" charset="0"/>
            </a:endParaRPr>
          </a:p>
        </p:txBody>
      </p:sp>
      <p:sp>
        <p:nvSpPr>
          <p:cNvPr id="122" name="Oval 121"/>
          <p:cNvSpPr/>
          <p:nvPr/>
        </p:nvSpPr>
        <p:spPr>
          <a:xfrm>
            <a:off x="2547891" y="1144588"/>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2</a:t>
            </a:r>
            <a:endParaRPr lang="en-US" sz="1050" dirty="0">
              <a:ln>
                <a:solidFill>
                  <a:srgbClr val="FFFF00"/>
                </a:solidFill>
              </a:ln>
              <a:latin typeface="Calibri" pitchFamily="34" charset="0"/>
            </a:endParaRPr>
          </a:p>
        </p:txBody>
      </p:sp>
      <p:sp>
        <p:nvSpPr>
          <p:cNvPr id="123" name="Oval 122"/>
          <p:cNvSpPr/>
          <p:nvPr/>
        </p:nvSpPr>
        <p:spPr>
          <a:xfrm>
            <a:off x="2681056" y="2174398"/>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3</a:t>
            </a:r>
            <a:endParaRPr lang="en-US" sz="1050" dirty="0">
              <a:ln>
                <a:solidFill>
                  <a:srgbClr val="FFFF00"/>
                </a:solidFill>
              </a:ln>
              <a:latin typeface="Calibri" pitchFamily="34" charset="0"/>
            </a:endParaRPr>
          </a:p>
        </p:txBody>
      </p:sp>
      <p:sp>
        <p:nvSpPr>
          <p:cNvPr id="124" name="Oval 123"/>
          <p:cNvSpPr/>
          <p:nvPr/>
        </p:nvSpPr>
        <p:spPr>
          <a:xfrm>
            <a:off x="1509204" y="3313590"/>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4</a:t>
            </a:r>
            <a:endParaRPr lang="en-US" sz="1050" dirty="0">
              <a:ln>
                <a:solidFill>
                  <a:srgbClr val="FFFF00"/>
                </a:solidFill>
              </a:ln>
              <a:latin typeface="Calibri" pitchFamily="34" charset="0"/>
            </a:endParaRPr>
          </a:p>
        </p:txBody>
      </p:sp>
      <p:sp>
        <p:nvSpPr>
          <p:cNvPr id="125" name="Oval 124"/>
          <p:cNvSpPr/>
          <p:nvPr/>
        </p:nvSpPr>
        <p:spPr>
          <a:xfrm>
            <a:off x="577048" y="3098307"/>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5</a:t>
            </a:r>
            <a:endParaRPr lang="en-US" sz="1050" dirty="0">
              <a:ln>
                <a:solidFill>
                  <a:srgbClr val="FFFF00"/>
                </a:solidFill>
              </a:ln>
              <a:latin typeface="Calibri" pitchFamily="34" charset="0"/>
            </a:endParaRPr>
          </a:p>
        </p:txBody>
      </p:sp>
      <p:sp>
        <p:nvSpPr>
          <p:cNvPr id="126" name="Oval 125"/>
          <p:cNvSpPr/>
          <p:nvPr/>
        </p:nvSpPr>
        <p:spPr>
          <a:xfrm>
            <a:off x="340203" y="2183907"/>
            <a:ext cx="230820" cy="230820"/>
          </a:xfrm>
          <a:prstGeom prst="ellipse">
            <a:avLst/>
          </a:prstGeom>
          <a:solidFill>
            <a:srgbClr val="002060"/>
          </a:solidFill>
          <a:ln>
            <a:solidFill>
              <a:srgbClr val="FF57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smtClean="0">
                <a:ln>
                  <a:solidFill>
                    <a:srgbClr val="FFFF00"/>
                  </a:solidFill>
                </a:ln>
                <a:latin typeface="Calibri" pitchFamily="34" charset="0"/>
              </a:rPr>
              <a:t>6</a:t>
            </a:r>
            <a:endParaRPr lang="en-US" sz="1050" dirty="0">
              <a:ln>
                <a:solidFill>
                  <a:srgbClr val="FFFF00"/>
                </a:solidFill>
              </a:ln>
              <a:latin typeface="Calibri" pitchFamily="34" charset="0"/>
            </a:endParaRPr>
          </a:p>
        </p:txBody>
      </p:sp>
      <p:sp>
        <p:nvSpPr>
          <p:cNvPr id="127" name="Title 1"/>
          <p:cNvSpPr txBox="1">
            <a:spLocks/>
          </p:cNvSpPr>
          <p:nvPr/>
        </p:nvSpPr>
        <p:spPr>
          <a:xfrm>
            <a:off x="457200" y="0"/>
            <a:ext cx="8229600" cy="1143000"/>
          </a:xfrm>
          <a:prstGeom prst="rect">
            <a:avLst/>
          </a:prstGeom>
        </p:spPr>
        <p:txBody>
          <a:bodyPr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 Mapping Tools </a:t>
            </a:r>
            <a:br>
              <a:rPr kumimoji="0" lang="de-DE" sz="2400" b="1" i="0" u="none" strike="noStrike" kern="0" cap="none" spc="0" normalizeH="0" baseline="0" noProof="0" dirty="0" smtClean="0">
                <a:ln>
                  <a:noFill/>
                </a:ln>
                <a:solidFill>
                  <a:srgbClr val="FF9900"/>
                </a:solidFill>
                <a:effectLst/>
                <a:uLnTx/>
                <a:uFillTx/>
                <a:latin typeface="+mj-lt"/>
                <a:ea typeface="+mj-ea"/>
                <a:cs typeface="+mj-cs"/>
              </a:rPr>
            </a:br>
            <a:r>
              <a:rPr kumimoji="0" lang="de-DE" sz="2400" b="1" i="0" u="none" strike="noStrike" kern="0" cap="none" spc="0" normalizeH="0" baseline="0" noProof="0" dirty="0" smtClean="0">
                <a:ln>
                  <a:noFill/>
                </a:ln>
                <a:solidFill>
                  <a:srgbClr val="FF9900"/>
                </a:solidFill>
                <a:effectLst/>
                <a:uLnTx/>
                <a:uFillTx/>
                <a:latin typeface="+mj-lt"/>
                <a:ea typeface="+mj-ea"/>
                <a:cs typeface="+mj-cs"/>
              </a:rPr>
              <a:t>(</a:t>
            </a:r>
            <a:r>
              <a:rPr kumimoji="0" lang="de-DE" sz="2000" b="1" i="0" u="none" strike="noStrike" kern="0" cap="none" spc="0" normalizeH="0" baseline="0" noProof="0" dirty="0" smtClean="0">
                <a:ln>
                  <a:noFill/>
                </a:ln>
                <a:solidFill>
                  <a:srgbClr val="FF9900"/>
                </a:solidFill>
                <a:effectLst/>
                <a:uLnTx/>
                <a:uFillTx/>
                <a:latin typeface="+mj-lt"/>
                <a:ea typeface="+mj-ea"/>
                <a:cs typeface="+mj-cs"/>
              </a:rPr>
              <a:t>More Complex Attribute Tracking</a:t>
            </a:r>
            <a:r>
              <a:rPr kumimoji="0" lang="de-DE" sz="2000" b="1" i="0" u="none" strike="noStrike" kern="0" cap="none" spc="0" normalizeH="0" noProof="0" dirty="0" smtClean="0">
                <a:ln>
                  <a:noFill/>
                </a:ln>
                <a:solidFill>
                  <a:srgbClr val="FF9900"/>
                </a:solidFill>
                <a:effectLst/>
                <a:uLnTx/>
                <a:uFillTx/>
                <a:latin typeface="+mj-lt"/>
                <a:ea typeface="+mj-ea"/>
                <a:cs typeface="+mj-cs"/>
              </a:rPr>
              <a:t> Models)</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spTree>
  </p:cSld>
  <p:clrMapOvr>
    <a:masterClrMapping/>
  </p:clrMapOvr>
  <p:transition spd="slow">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Straight Connector 34"/>
          <p:cNvCxnSpPr/>
          <p:nvPr/>
        </p:nvCxnSpPr>
        <p:spPr>
          <a:xfrm flipV="1">
            <a:off x="5889602" y="2155371"/>
            <a:ext cx="3105108" cy="26300"/>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1876133" y="5766341"/>
            <a:ext cx="4048806" cy="21202"/>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1837224" y="3806890"/>
            <a:ext cx="4712866" cy="39861"/>
          </a:xfrm>
          <a:prstGeom prst="line">
            <a:avLst/>
          </a:prstGeom>
          <a:ln w="28575">
            <a:solidFill>
              <a:srgbClr val="FFFF99"/>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6545188" y="2985796"/>
            <a:ext cx="2449522" cy="823310"/>
          </a:xfrm>
          <a:prstGeom prst="line">
            <a:avLst/>
          </a:prstGeom>
          <a:ln w="28575">
            <a:solidFill>
              <a:srgbClr val="FFFF99"/>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6123446" y="4263243"/>
            <a:ext cx="633614" cy="1068"/>
          </a:xfrm>
          <a:prstGeom prst="line">
            <a:avLst/>
          </a:prstGeom>
          <a:ln w="2857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7" name="Title 1"/>
          <p:cNvSpPr txBox="1">
            <a:spLocks/>
          </p:cNvSpPr>
          <p:nvPr/>
        </p:nvSpPr>
        <p:spPr>
          <a:xfrm>
            <a:off x="457200" y="0"/>
            <a:ext cx="8229600" cy="1143000"/>
          </a:xfrm>
          <a:prstGeom prst="rect">
            <a:avLst/>
          </a:prstGeom>
        </p:spPr>
        <p:txBody>
          <a:bodyPr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 Mapping Tools</a:t>
            </a:r>
            <a:br>
              <a:rPr kumimoji="0" lang="de-DE" sz="2400" b="1" i="0" u="none" strike="noStrike" kern="0" cap="none" spc="0" normalizeH="0" baseline="0" noProof="0" dirty="0" smtClean="0">
                <a:ln>
                  <a:noFill/>
                </a:ln>
                <a:solidFill>
                  <a:srgbClr val="FF9900"/>
                </a:solidFill>
                <a:effectLst/>
                <a:uLnTx/>
                <a:uFillTx/>
                <a:latin typeface="+mj-lt"/>
                <a:ea typeface="+mj-ea"/>
                <a:cs typeface="+mj-cs"/>
              </a:rPr>
            </a:br>
            <a:r>
              <a:rPr kumimoji="0" lang="de-DE" sz="2400" b="1" i="0" u="none" strike="noStrike" kern="0" cap="none" spc="0" normalizeH="0" baseline="0" noProof="0" dirty="0" smtClean="0">
                <a:ln>
                  <a:noFill/>
                </a:ln>
                <a:solidFill>
                  <a:srgbClr val="FF9900"/>
                </a:solidFill>
                <a:effectLst/>
                <a:uLnTx/>
                <a:uFillTx/>
                <a:latin typeface="+mj-lt"/>
                <a:ea typeface="+mj-ea"/>
                <a:cs typeface="+mj-cs"/>
              </a:rPr>
              <a:t>(</a:t>
            </a:r>
            <a:r>
              <a:rPr kumimoji="0" lang="de-DE" sz="2000" b="1" i="0" u="none" strike="noStrike" kern="0" cap="none" spc="0" normalizeH="0" baseline="0" noProof="0" dirty="0" smtClean="0">
                <a:ln>
                  <a:noFill/>
                </a:ln>
                <a:solidFill>
                  <a:srgbClr val="FF9900"/>
                </a:solidFill>
                <a:effectLst/>
                <a:uLnTx/>
                <a:uFillTx/>
                <a:latin typeface="+mj-lt"/>
                <a:ea typeface="+mj-ea"/>
                <a:cs typeface="+mj-cs"/>
              </a:rPr>
              <a:t>Tracking</a:t>
            </a:r>
            <a:r>
              <a:rPr kumimoji="0" lang="de-DE" sz="2000" b="1" i="0" u="none" strike="noStrike" kern="0" cap="none" spc="0" normalizeH="0" noProof="0" dirty="0" smtClean="0">
                <a:ln>
                  <a:noFill/>
                </a:ln>
                <a:solidFill>
                  <a:srgbClr val="FF9900"/>
                </a:solidFill>
                <a:effectLst/>
                <a:uLnTx/>
                <a:uFillTx/>
                <a:latin typeface="+mj-lt"/>
                <a:ea typeface="+mj-ea"/>
                <a:cs typeface="+mj-cs"/>
              </a:rPr>
              <a:t> Changes in Stakeholder Attitudes Over </a:t>
            </a:r>
            <a:r>
              <a:rPr kumimoji="0" lang="de-DE" sz="2000" b="1" i="0" u="none" strike="noStrike" kern="0" cap="none" spc="0" normalizeH="0" baseline="0" noProof="0" dirty="0" smtClean="0">
                <a:ln>
                  <a:noFill/>
                </a:ln>
                <a:solidFill>
                  <a:srgbClr val="FF9900"/>
                </a:solidFill>
                <a:effectLst/>
                <a:uLnTx/>
                <a:uFillTx/>
                <a:latin typeface="+mj-lt"/>
                <a:ea typeface="+mj-ea"/>
                <a:cs typeface="+mj-cs"/>
              </a:rPr>
              <a:t>Time)</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cxnSp>
        <p:nvCxnSpPr>
          <p:cNvPr id="38" name="Straight Connector 37"/>
          <p:cNvCxnSpPr/>
          <p:nvPr/>
        </p:nvCxnSpPr>
        <p:spPr>
          <a:xfrm flipV="1">
            <a:off x="1846555" y="2574524"/>
            <a:ext cx="2467993" cy="301841"/>
          </a:xfrm>
          <a:prstGeom prst="line">
            <a:avLst/>
          </a:prstGeom>
          <a:ln w="2857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305670" y="2565647"/>
            <a:ext cx="1828800" cy="1704512"/>
          </a:xfrm>
          <a:prstGeom prst="line">
            <a:avLst/>
          </a:prstGeom>
          <a:ln w="2857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4" name="Rounded Rectangle 43"/>
          <p:cNvSpPr/>
          <p:nvPr/>
        </p:nvSpPr>
        <p:spPr>
          <a:xfrm>
            <a:off x="1748915" y="1144587"/>
            <a:ext cx="82603" cy="5027613"/>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ounded Rectangle 44"/>
          <p:cNvSpPr/>
          <p:nvPr/>
        </p:nvSpPr>
        <p:spPr>
          <a:xfrm>
            <a:off x="3315238" y="1144587"/>
            <a:ext cx="82603" cy="5027613"/>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45"/>
          <p:cNvSpPr/>
          <p:nvPr/>
        </p:nvSpPr>
        <p:spPr>
          <a:xfrm>
            <a:off x="6374181" y="1144587"/>
            <a:ext cx="82603" cy="5027613"/>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p:cNvCxnSpPr/>
          <p:nvPr/>
        </p:nvCxnSpPr>
        <p:spPr>
          <a:xfrm rot="5400000" flipH="1" flipV="1">
            <a:off x="6085241" y="3299614"/>
            <a:ext cx="1635450" cy="291807"/>
          </a:xfrm>
          <a:prstGeom prst="line">
            <a:avLst/>
          </a:prstGeom>
          <a:ln w="2857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7043177" y="2360645"/>
            <a:ext cx="1942203" cy="261116"/>
          </a:xfrm>
          <a:prstGeom prst="line">
            <a:avLst/>
          </a:prstGeom>
          <a:ln w="28575">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6" name="Rounded Rectangle 55"/>
          <p:cNvSpPr/>
          <p:nvPr/>
        </p:nvSpPr>
        <p:spPr>
          <a:xfrm rot="5400000">
            <a:off x="4527897" y="-2741647"/>
            <a:ext cx="88155" cy="8908666"/>
          </a:xfrm>
          <a:prstGeom prst="roundRect">
            <a:avLst/>
          </a:prstGeom>
          <a:solidFill>
            <a:schemeClr val="accent5">
              <a:lumMod val="2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p:cNvSpPr txBox="1"/>
          <p:nvPr/>
        </p:nvSpPr>
        <p:spPr>
          <a:xfrm>
            <a:off x="1657148" y="1074730"/>
            <a:ext cx="1773386" cy="523220"/>
          </a:xfrm>
          <a:prstGeom prst="rect">
            <a:avLst/>
          </a:prstGeom>
          <a:noFill/>
        </p:spPr>
        <p:txBody>
          <a:bodyPr wrap="square" rtlCol="0">
            <a:spAutoFit/>
          </a:bodyPr>
          <a:lstStyle/>
          <a:p>
            <a:pPr algn="ctr"/>
            <a:r>
              <a:rPr lang="en-US" sz="1400" b="1" dirty="0" smtClean="0">
                <a:solidFill>
                  <a:srgbClr val="FFFF99"/>
                </a:solidFill>
                <a:latin typeface="Calibri" pitchFamily="34" charset="0"/>
              </a:rPr>
              <a:t>Project Initiation </a:t>
            </a:r>
          </a:p>
          <a:p>
            <a:pPr algn="ctr"/>
            <a:r>
              <a:rPr lang="en-US" sz="1400" b="1" dirty="0" smtClean="0">
                <a:solidFill>
                  <a:srgbClr val="FFFF99"/>
                </a:solidFill>
                <a:latin typeface="Calibri" pitchFamily="34" charset="0"/>
              </a:rPr>
              <a:t>&amp; Planning</a:t>
            </a:r>
            <a:endParaRPr lang="en-US" sz="1400" b="1" dirty="0">
              <a:solidFill>
                <a:srgbClr val="FFFF99"/>
              </a:solidFill>
              <a:latin typeface="Calibri" pitchFamily="34" charset="0"/>
            </a:endParaRPr>
          </a:p>
        </p:txBody>
      </p:sp>
      <p:sp>
        <p:nvSpPr>
          <p:cNvPr id="62" name="TextBox 61"/>
          <p:cNvSpPr txBox="1"/>
          <p:nvPr/>
        </p:nvSpPr>
        <p:spPr>
          <a:xfrm>
            <a:off x="4089858" y="1210525"/>
            <a:ext cx="1773386" cy="307777"/>
          </a:xfrm>
          <a:prstGeom prst="rect">
            <a:avLst/>
          </a:prstGeom>
          <a:noFill/>
        </p:spPr>
        <p:txBody>
          <a:bodyPr wrap="square" rtlCol="0">
            <a:spAutoFit/>
          </a:bodyPr>
          <a:lstStyle/>
          <a:p>
            <a:pPr algn="ctr"/>
            <a:r>
              <a:rPr lang="en-US" sz="1400" b="1" dirty="0" smtClean="0">
                <a:solidFill>
                  <a:srgbClr val="FFFF99"/>
                </a:solidFill>
                <a:latin typeface="Calibri" pitchFamily="34" charset="0"/>
              </a:rPr>
              <a:t>Project Execution</a:t>
            </a:r>
            <a:endParaRPr lang="en-US" sz="1400" b="1" dirty="0">
              <a:solidFill>
                <a:srgbClr val="FFFF99"/>
              </a:solidFill>
              <a:latin typeface="Calibri" pitchFamily="34" charset="0"/>
            </a:endParaRPr>
          </a:p>
        </p:txBody>
      </p:sp>
      <p:sp>
        <p:nvSpPr>
          <p:cNvPr id="64" name="TextBox 63"/>
          <p:cNvSpPr txBox="1"/>
          <p:nvPr/>
        </p:nvSpPr>
        <p:spPr>
          <a:xfrm>
            <a:off x="6655719" y="1210525"/>
            <a:ext cx="2198570" cy="307777"/>
          </a:xfrm>
          <a:prstGeom prst="rect">
            <a:avLst/>
          </a:prstGeom>
          <a:noFill/>
        </p:spPr>
        <p:txBody>
          <a:bodyPr wrap="square" rtlCol="0">
            <a:spAutoFit/>
          </a:bodyPr>
          <a:lstStyle/>
          <a:p>
            <a:pPr algn="ctr"/>
            <a:r>
              <a:rPr lang="en-US" sz="1400" b="1" dirty="0" smtClean="0">
                <a:solidFill>
                  <a:srgbClr val="FFFF99"/>
                </a:solidFill>
                <a:latin typeface="Calibri" pitchFamily="34" charset="0"/>
              </a:rPr>
              <a:t>Post-Project: Operations</a:t>
            </a:r>
            <a:endParaRPr lang="en-US" sz="1400" b="1" dirty="0">
              <a:solidFill>
                <a:srgbClr val="FFFF99"/>
              </a:solidFill>
              <a:latin typeface="Calibri" pitchFamily="34" charset="0"/>
            </a:endParaRPr>
          </a:p>
        </p:txBody>
      </p:sp>
      <p:sp>
        <p:nvSpPr>
          <p:cNvPr id="67" name="TextBox 66"/>
          <p:cNvSpPr txBox="1"/>
          <p:nvPr/>
        </p:nvSpPr>
        <p:spPr>
          <a:xfrm rot="16200000">
            <a:off x="-1897720" y="3814289"/>
            <a:ext cx="4377267" cy="338554"/>
          </a:xfrm>
          <a:prstGeom prst="rect">
            <a:avLst/>
          </a:prstGeom>
          <a:noFill/>
          <a:ln>
            <a:solidFill>
              <a:schemeClr val="bg1"/>
            </a:solidFill>
          </a:ln>
        </p:spPr>
        <p:txBody>
          <a:bodyPr wrap="square" rtlCol="0">
            <a:spAutoFit/>
          </a:bodyPr>
          <a:lstStyle/>
          <a:p>
            <a:pPr algn="ctr"/>
            <a:r>
              <a:rPr lang="en-US" sz="1600" b="1" dirty="0" smtClean="0">
                <a:solidFill>
                  <a:schemeClr val="bg1"/>
                </a:solidFill>
                <a:latin typeface="Calibri" pitchFamily="34" charset="0"/>
              </a:rPr>
              <a:t>Stakeholders’ Attitudes Towards the Project</a:t>
            </a:r>
          </a:p>
        </p:txBody>
      </p:sp>
      <p:sp>
        <p:nvSpPr>
          <p:cNvPr id="68" name="TextBox 67"/>
          <p:cNvSpPr txBox="1"/>
          <p:nvPr/>
        </p:nvSpPr>
        <p:spPr>
          <a:xfrm>
            <a:off x="537090" y="1901235"/>
            <a:ext cx="1092530" cy="307777"/>
          </a:xfrm>
          <a:prstGeom prst="rect">
            <a:avLst/>
          </a:prstGeom>
          <a:noFill/>
        </p:spPr>
        <p:txBody>
          <a:bodyPr wrap="square" rtlCol="0">
            <a:spAutoFit/>
          </a:bodyPr>
          <a:lstStyle/>
          <a:p>
            <a:pPr algn="ctr"/>
            <a:r>
              <a:rPr lang="en-US" sz="1400" b="1" dirty="0" smtClean="0">
                <a:solidFill>
                  <a:srgbClr val="92D050"/>
                </a:solidFill>
                <a:latin typeface="Calibri" pitchFamily="34" charset="0"/>
              </a:rPr>
              <a:t>Supportive</a:t>
            </a:r>
          </a:p>
        </p:txBody>
      </p:sp>
      <p:sp>
        <p:nvSpPr>
          <p:cNvPr id="69" name="TextBox 68"/>
          <p:cNvSpPr txBox="1"/>
          <p:nvPr/>
        </p:nvSpPr>
        <p:spPr>
          <a:xfrm>
            <a:off x="537090" y="3648612"/>
            <a:ext cx="1092530" cy="307777"/>
          </a:xfrm>
          <a:prstGeom prst="rect">
            <a:avLst/>
          </a:prstGeom>
          <a:noFill/>
        </p:spPr>
        <p:txBody>
          <a:bodyPr wrap="square" rtlCol="0">
            <a:spAutoFit/>
          </a:bodyPr>
          <a:lstStyle/>
          <a:p>
            <a:pPr algn="ctr"/>
            <a:r>
              <a:rPr lang="en-US" sz="1400" b="1" dirty="0" smtClean="0">
                <a:solidFill>
                  <a:schemeClr val="bg1"/>
                </a:solidFill>
                <a:latin typeface="Calibri" pitchFamily="34" charset="0"/>
              </a:rPr>
              <a:t>Neutral</a:t>
            </a:r>
          </a:p>
        </p:txBody>
      </p:sp>
      <p:sp>
        <p:nvSpPr>
          <p:cNvPr id="70" name="TextBox 69"/>
          <p:cNvSpPr txBox="1"/>
          <p:nvPr/>
        </p:nvSpPr>
        <p:spPr>
          <a:xfrm>
            <a:off x="537090" y="5395989"/>
            <a:ext cx="1092530" cy="307777"/>
          </a:xfrm>
          <a:prstGeom prst="rect">
            <a:avLst/>
          </a:prstGeom>
          <a:noFill/>
        </p:spPr>
        <p:txBody>
          <a:bodyPr wrap="square" rtlCol="0">
            <a:spAutoFit/>
          </a:bodyPr>
          <a:lstStyle/>
          <a:p>
            <a:pPr algn="ctr"/>
            <a:r>
              <a:rPr lang="en-US" sz="1400" b="1" dirty="0" smtClean="0">
                <a:solidFill>
                  <a:srgbClr val="FE0000"/>
                </a:solidFill>
                <a:latin typeface="Calibri" pitchFamily="34" charset="0"/>
              </a:rPr>
              <a:t>Adversarial</a:t>
            </a:r>
          </a:p>
        </p:txBody>
      </p:sp>
      <p:sp>
        <p:nvSpPr>
          <p:cNvPr id="19" name="Oval 18"/>
          <p:cNvSpPr/>
          <p:nvPr/>
        </p:nvSpPr>
        <p:spPr>
          <a:xfrm>
            <a:off x="2187575" y="2603243"/>
            <a:ext cx="462319" cy="462319"/>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FF00"/>
                </a:solidFill>
              </a:rPr>
              <a:t>A</a:t>
            </a:r>
            <a:endParaRPr lang="en-US" b="1" dirty="0">
              <a:solidFill>
                <a:srgbClr val="FFFF00"/>
              </a:solidFill>
            </a:endParaRPr>
          </a:p>
        </p:txBody>
      </p:sp>
      <p:sp>
        <p:nvSpPr>
          <p:cNvPr id="30" name="Oval 29"/>
          <p:cNvSpPr/>
          <p:nvPr/>
        </p:nvSpPr>
        <p:spPr>
          <a:xfrm>
            <a:off x="2476824" y="3620279"/>
            <a:ext cx="462319" cy="462319"/>
          </a:xfrm>
          <a:prstGeom prst="ellipse">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B</a:t>
            </a:r>
            <a:endParaRPr lang="en-US" b="1" dirty="0">
              <a:solidFill>
                <a:schemeClr val="tx1"/>
              </a:solidFill>
            </a:endParaRPr>
          </a:p>
        </p:txBody>
      </p:sp>
      <p:cxnSp>
        <p:nvCxnSpPr>
          <p:cNvPr id="33" name="Straight Connector 32"/>
          <p:cNvCxnSpPr/>
          <p:nvPr/>
        </p:nvCxnSpPr>
        <p:spPr>
          <a:xfrm rot="16200000" flipV="1">
            <a:off x="4110835" y="3955387"/>
            <a:ext cx="3596018" cy="23792"/>
          </a:xfrm>
          <a:prstGeom prst="line">
            <a:avLst/>
          </a:prstGeom>
          <a:ln w="28575">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2012401" y="5561068"/>
            <a:ext cx="462319" cy="462319"/>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solidFill>
              </a:rPr>
              <a:t>C</a:t>
            </a:r>
            <a:endParaRPr lang="en-US" b="1" dirty="0">
              <a:solidFill>
                <a:schemeClr val="bg1"/>
              </a:solidFill>
            </a:endParaRPr>
          </a:p>
        </p:txBody>
      </p:sp>
      <p:sp>
        <p:nvSpPr>
          <p:cNvPr id="57" name="TextBox 56"/>
          <p:cNvSpPr txBox="1"/>
          <p:nvPr/>
        </p:nvSpPr>
        <p:spPr>
          <a:xfrm>
            <a:off x="6603999" y="4580462"/>
            <a:ext cx="2370665" cy="1569660"/>
          </a:xfrm>
          <a:prstGeom prst="rect">
            <a:avLst/>
          </a:prstGeom>
          <a:noFill/>
          <a:ln>
            <a:solidFill>
              <a:schemeClr val="bg1"/>
            </a:solidFill>
          </a:ln>
        </p:spPr>
        <p:txBody>
          <a:bodyPr wrap="square" rtlCol="0">
            <a:spAutoFit/>
          </a:bodyPr>
          <a:lstStyle/>
          <a:p>
            <a:r>
              <a:rPr lang="en-US" sz="1600" b="1" dirty="0" smtClean="0">
                <a:solidFill>
                  <a:schemeClr val="bg1"/>
                </a:solidFill>
                <a:latin typeface="Calibri" pitchFamily="34" charset="0"/>
              </a:rPr>
              <a:t>The line bends indicate events or experiences which precipitate a per-</a:t>
            </a:r>
            <a:r>
              <a:rPr lang="en-US" sz="1600" b="1" dirty="0" err="1" smtClean="0">
                <a:solidFill>
                  <a:schemeClr val="bg1"/>
                </a:solidFill>
                <a:latin typeface="Calibri" pitchFamily="34" charset="0"/>
              </a:rPr>
              <a:t>ceptible</a:t>
            </a:r>
            <a:r>
              <a:rPr lang="en-US" sz="1600" b="1" dirty="0" smtClean="0">
                <a:solidFill>
                  <a:schemeClr val="bg1"/>
                </a:solidFill>
                <a:latin typeface="Calibri" pitchFamily="34" charset="0"/>
              </a:rPr>
              <a:t> change of </a:t>
            </a:r>
            <a:r>
              <a:rPr lang="en-US" sz="1600" b="1" dirty="0" err="1" smtClean="0">
                <a:solidFill>
                  <a:schemeClr val="bg1"/>
                </a:solidFill>
                <a:latin typeface="Calibri" pitchFamily="34" charset="0"/>
              </a:rPr>
              <a:t>atti-tude</a:t>
            </a:r>
            <a:r>
              <a:rPr lang="en-US" sz="1600" b="1" dirty="0" smtClean="0">
                <a:solidFill>
                  <a:schemeClr val="bg1"/>
                </a:solidFill>
                <a:latin typeface="Calibri" pitchFamily="34" charset="0"/>
              </a:rPr>
              <a:t> of the stakeholders towards the project. </a:t>
            </a:r>
            <a:endParaRPr lang="en-US" sz="16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itle 1"/>
          <p:cNvSpPr txBox="1">
            <a:spLocks/>
          </p:cNvSpPr>
          <p:nvPr/>
        </p:nvSpPr>
        <p:spPr>
          <a:xfrm>
            <a:off x="457200" y="0"/>
            <a:ext cx="8229600" cy="1143000"/>
          </a:xfrm>
          <a:prstGeom prst="rect">
            <a:avLst/>
          </a:prstGeom>
        </p:spPr>
        <p:txBody>
          <a:bodyPr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 Mapping Tools</a:t>
            </a:r>
            <a:br>
              <a:rPr kumimoji="0" lang="de-DE" sz="2400" b="1" i="0" u="none" strike="noStrike" kern="0" cap="none" spc="0" normalizeH="0" baseline="0" noProof="0" dirty="0" smtClean="0">
                <a:ln>
                  <a:noFill/>
                </a:ln>
                <a:solidFill>
                  <a:srgbClr val="FF9900"/>
                </a:solidFill>
                <a:effectLst/>
                <a:uLnTx/>
                <a:uFillTx/>
                <a:latin typeface="+mj-lt"/>
                <a:ea typeface="+mj-ea"/>
                <a:cs typeface="+mj-cs"/>
              </a:rPr>
            </a:br>
            <a:r>
              <a:rPr kumimoji="0" lang="de-DE" sz="2400" b="1" i="0" u="none" strike="noStrike" kern="0" cap="none" spc="0" normalizeH="0" baseline="0" noProof="0" dirty="0" smtClean="0">
                <a:ln>
                  <a:noFill/>
                </a:ln>
                <a:solidFill>
                  <a:srgbClr val="FF9900"/>
                </a:solidFill>
                <a:effectLst/>
                <a:uLnTx/>
                <a:uFillTx/>
                <a:latin typeface="+mj-lt"/>
                <a:ea typeface="+mj-ea"/>
                <a:cs typeface="+mj-cs"/>
              </a:rPr>
              <a:t>(</a:t>
            </a:r>
            <a:r>
              <a:rPr kumimoji="0" lang="de-DE" sz="2000" b="1" i="0" u="none" strike="noStrike" kern="0" cap="none" spc="0" normalizeH="0" baseline="0" noProof="0" dirty="0" smtClean="0">
                <a:ln>
                  <a:noFill/>
                </a:ln>
                <a:solidFill>
                  <a:srgbClr val="FF9900"/>
                </a:solidFill>
                <a:effectLst/>
                <a:uLnTx/>
                <a:uFillTx/>
                <a:latin typeface="+mj-lt"/>
                <a:ea typeface="+mj-ea"/>
                <a:cs typeface="+mj-cs"/>
              </a:rPr>
              <a:t>Tracking</a:t>
            </a:r>
            <a:r>
              <a:rPr kumimoji="0" lang="de-DE" sz="2000" b="1" i="0" u="none" strike="noStrike" kern="0" cap="none" spc="0" normalizeH="0" noProof="0" dirty="0" smtClean="0">
                <a:ln>
                  <a:noFill/>
                </a:ln>
                <a:solidFill>
                  <a:srgbClr val="FF9900"/>
                </a:solidFill>
                <a:effectLst/>
                <a:uLnTx/>
                <a:uFillTx/>
                <a:latin typeface="+mj-lt"/>
                <a:ea typeface="+mj-ea"/>
                <a:cs typeface="+mj-cs"/>
              </a:rPr>
              <a:t> Changes in Stakeholder Power-Interest</a:t>
            </a:r>
            <a:r>
              <a:rPr kumimoji="0" lang="de-DE" sz="2000" b="1" i="0" u="none" strike="noStrike" kern="0" cap="none" spc="0" normalizeH="0" baseline="0" noProof="0" dirty="0" smtClean="0">
                <a:ln>
                  <a:noFill/>
                </a:ln>
                <a:solidFill>
                  <a:srgbClr val="FF9900"/>
                </a:solidFill>
                <a:effectLst/>
                <a:uLnTx/>
                <a:uFillTx/>
                <a:latin typeface="+mj-lt"/>
                <a:ea typeface="+mj-ea"/>
                <a:cs typeface="+mj-cs"/>
              </a:rPr>
              <a:t>)</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sp>
        <p:nvSpPr>
          <p:cNvPr id="32" name="Rectangle 31"/>
          <p:cNvSpPr/>
          <p:nvPr/>
        </p:nvSpPr>
        <p:spPr>
          <a:xfrm>
            <a:off x="819694" y="1794933"/>
            <a:ext cx="2379119" cy="4377267"/>
          </a:xfrm>
          <a:prstGeom prst="rect">
            <a:avLst/>
          </a:prstGeom>
          <a:solidFill>
            <a:srgbClr val="6633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rot="16200000">
            <a:off x="-1878779" y="3473729"/>
            <a:ext cx="5027613" cy="369332"/>
          </a:xfrm>
          <a:prstGeom prst="rect">
            <a:avLst/>
          </a:prstGeom>
          <a:noFill/>
        </p:spPr>
        <p:txBody>
          <a:bodyPr wrap="square" rtlCol="0">
            <a:spAutoFit/>
          </a:bodyPr>
          <a:lstStyle/>
          <a:p>
            <a:r>
              <a:rPr lang="en-US" b="1" dirty="0" smtClean="0">
                <a:solidFill>
                  <a:schemeClr val="bg1"/>
                </a:solidFill>
              </a:rPr>
              <a:t>0    1    2    3    4    5    6    7    8    9    10</a:t>
            </a:r>
            <a:endParaRPr lang="en-US" b="1" dirty="0">
              <a:solidFill>
                <a:schemeClr val="bg1"/>
              </a:solidFill>
            </a:endParaRPr>
          </a:p>
        </p:txBody>
      </p:sp>
      <p:sp>
        <p:nvSpPr>
          <p:cNvPr id="37" name="TextBox 36"/>
          <p:cNvSpPr txBox="1"/>
          <p:nvPr/>
        </p:nvSpPr>
        <p:spPr>
          <a:xfrm>
            <a:off x="819694" y="1430865"/>
            <a:ext cx="2379119" cy="369332"/>
          </a:xfrm>
          <a:prstGeom prst="rect">
            <a:avLst/>
          </a:prstGeom>
          <a:noFill/>
        </p:spPr>
        <p:txBody>
          <a:bodyPr wrap="square" rtlCol="0">
            <a:spAutoFit/>
          </a:bodyPr>
          <a:lstStyle/>
          <a:p>
            <a:r>
              <a:rPr lang="en-US" b="1" dirty="0" smtClean="0">
                <a:solidFill>
                  <a:schemeClr val="bg1"/>
                </a:solidFill>
              </a:rPr>
              <a:t>0   1   2   3   4   5   6</a:t>
            </a:r>
            <a:endParaRPr lang="en-US" b="1" dirty="0">
              <a:solidFill>
                <a:schemeClr val="bg1"/>
              </a:solidFill>
            </a:endParaRPr>
          </a:p>
        </p:txBody>
      </p:sp>
      <p:sp>
        <p:nvSpPr>
          <p:cNvPr id="39" name="Rectangle 38"/>
          <p:cNvSpPr/>
          <p:nvPr/>
        </p:nvSpPr>
        <p:spPr>
          <a:xfrm>
            <a:off x="3385084" y="1803400"/>
            <a:ext cx="2379119" cy="4377267"/>
          </a:xfrm>
          <a:prstGeom prst="rect">
            <a:avLst/>
          </a:prstGeom>
          <a:solidFill>
            <a:srgbClr val="6633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3385084" y="1439332"/>
            <a:ext cx="2379119" cy="369332"/>
          </a:xfrm>
          <a:prstGeom prst="rect">
            <a:avLst/>
          </a:prstGeom>
          <a:noFill/>
        </p:spPr>
        <p:txBody>
          <a:bodyPr wrap="square" rtlCol="0">
            <a:spAutoFit/>
          </a:bodyPr>
          <a:lstStyle/>
          <a:p>
            <a:r>
              <a:rPr lang="en-US" b="1" dirty="0" smtClean="0">
                <a:solidFill>
                  <a:schemeClr val="bg1"/>
                </a:solidFill>
              </a:rPr>
              <a:t>0   1   2   3   4   5   6</a:t>
            </a:r>
            <a:endParaRPr lang="en-US" b="1" dirty="0">
              <a:solidFill>
                <a:schemeClr val="bg1"/>
              </a:solidFill>
            </a:endParaRPr>
          </a:p>
        </p:txBody>
      </p:sp>
      <p:sp>
        <p:nvSpPr>
          <p:cNvPr id="42" name="Rectangle 41"/>
          <p:cNvSpPr/>
          <p:nvPr/>
        </p:nvSpPr>
        <p:spPr>
          <a:xfrm>
            <a:off x="5958951" y="1803400"/>
            <a:ext cx="2379119" cy="4377267"/>
          </a:xfrm>
          <a:prstGeom prst="rect">
            <a:avLst/>
          </a:prstGeom>
          <a:solidFill>
            <a:srgbClr val="6633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p:cNvSpPr txBox="1"/>
          <p:nvPr/>
        </p:nvSpPr>
        <p:spPr>
          <a:xfrm>
            <a:off x="5958951" y="1439332"/>
            <a:ext cx="2379119" cy="369332"/>
          </a:xfrm>
          <a:prstGeom prst="rect">
            <a:avLst/>
          </a:prstGeom>
          <a:noFill/>
        </p:spPr>
        <p:txBody>
          <a:bodyPr wrap="square" rtlCol="0">
            <a:spAutoFit/>
          </a:bodyPr>
          <a:lstStyle/>
          <a:p>
            <a:r>
              <a:rPr lang="en-US" b="1" dirty="0" smtClean="0">
                <a:solidFill>
                  <a:schemeClr val="bg1"/>
                </a:solidFill>
              </a:rPr>
              <a:t>0   1   2   3   4   5   6</a:t>
            </a:r>
            <a:endParaRPr lang="en-US" b="1" dirty="0">
              <a:solidFill>
                <a:schemeClr val="bg1"/>
              </a:solidFill>
            </a:endParaRPr>
          </a:p>
        </p:txBody>
      </p:sp>
      <p:sp>
        <p:nvSpPr>
          <p:cNvPr id="47" name="Diamond 46"/>
          <p:cNvSpPr/>
          <p:nvPr/>
        </p:nvSpPr>
        <p:spPr>
          <a:xfrm>
            <a:off x="1024463" y="2768629"/>
            <a:ext cx="491066" cy="397933"/>
          </a:xfrm>
          <a:prstGeom prst="diamond">
            <a:avLst/>
          </a:prstGeom>
          <a:solidFill>
            <a:srgbClr val="FF0000"/>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49" name="Diamond 48"/>
          <p:cNvSpPr/>
          <p:nvPr/>
        </p:nvSpPr>
        <p:spPr>
          <a:xfrm>
            <a:off x="4241797" y="2768590"/>
            <a:ext cx="491066" cy="397933"/>
          </a:xfrm>
          <a:prstGeom prst="diamond">
            <a:avLst/>
          </a:prstGeom>
          <a:solidFill>
            <a:srgbClr val="FF0000"/>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sp>
        <p:nvSpPr>
          <p:cNvPr id="54" name="Diamond 53"/>
          <p:cNvSpPr/>
          <p:nvPr/>
        </p:nvSpPr>
        <p:spPr>
          <a:xfrm>
            <a:off x="6815664" y="3784590"/>
            <a:ext cx="491066" cy="397933"/>
          </a:xfrm>
          <a:prstGeom prst="diamond">
            <a:avLst/>
          </a:prstGeom>
          <a:solidFill>
            <a:srgbClr val="FF0000"/>
          </a:solidFill>
          <a:ln>
            <a:solidFill>
              <a:srgbClr val="FF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a:t>
            </a:r>
            <a:endParaRPr lang="en-US" dirty="0"/>
          </a:p>
        </p:txBody>
      </p:sp>
      <p:cxnSp>
        <p:nvCxnSpPr>
          <p:cNvPr id="63" name="Straight Arrow Connector 62"/>
          <p:cNvCxnSpPr>
            <a:stCxn id="49" idx="3"/>
            <a:endCxn id="54" idx="1"/>
          </p:cNvCxnSpPr>
          <p:nvPr/>
        </p:nvCxnSpPr>
        <p:spPr>
          <a:xfrm>
            <a:off x="4732863" y="2967557"/>
            <a:ext cx="2082801" cy="10160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a:stCxn id="47" idx="3"/>
            <a:endCxn id="49" idx="1"/>
          </p:cNvCxnSpPr>
          <p:nvPr/>
        </p:nvCxnSpPr>
        <p:spPr>
          <a:xfrm flipV="1">
            <a:off x="1515529" y="2967557"/>
            <a:ext cx="2726268" cy="3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1" name="Oval 70"/>
          <p:cNvSpPr/>
          <p:nvPr/>
        </p:nvSpPr>
        <p:spPr>
          <a:xfrm>
            <a:off x="2302934" y="4284133"/>
            <a:ext cx="406400" cy="40640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72" name="Oval 71"/>
          <p:cNvSpPr/>
          <p:nvPr/>
        </p:nvSpPr>
        <p:spPr>
          <a:xfrm>
            <a:off x="4370388" y="3513670"/>
            <a:ext cx="406400" cy="40640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sp>
        <p:nvSpPr>
          <p:cNvPr id="73" name="Oval 72"/>
          <p:cNvSpPr/>
          <p:nvPr/>
        </p:nvSpPr>
        <p:spPr>
          <a:xfrm>
            <a:off x="7205133" y="3429000"/>
            <a:ext cx="406400" cy="406400"/>
          </a:xfrm>
          <a:prstGeom prst="ellipse">
            <a:avLst/>
          </a:prstGeom>
          <a:solidFill>
            <a:srgbClr val="00B05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B</a:t>
            </a:r>
            <a:endParaRPr lang="en-US" dirty="0"/>
          </a:p>
        </p:txBody>
      </p:sp>
      <p:cxnSp>
        <p:nvCxnSpPr>
          <p:cNvPr id="75" name="Straight Arrow Connector 74"/>
          <p:cNvCxnSpPr>
            <a:stCxn id="71" idx="6"/>
            <a:endCxn id="72" idx="2"/>
          </p:cNvCxnSpPr>
          <p:nvPr/>
        </p:nvCxnSpPr>
        <p:spPr>
          <a:xfrm flipV="1">
            <a:off x="2709334" y="3716870"/>
            <a:ext cx="1661054" cy="770463"/>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77" name="Straight Arrow Connector 76"/>
          <p:cNvCxnSpPr>
            <a:stCxn id="72" idx="6"/>
            <a:endCxn id="73" idx="2"/>
          </p:cNvCxnSpPr>
          <p:nvPr/>
        </p:nvCxnSpPr>
        <p:spPr>
          <a:xfrm flipV="1">
            <a:off x="4776788" y="3632200"/>
            <a:ext cx="2428345" cy="8467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78" name="Rounded Rectangle 77"/>
          <p:cNvSpPr/>
          <p:nvPr/>
        </p:nvSpPr>
        <p:spPr>
          <a:xfrm>
            <a:off x="1024465" y="4004733"/>
            <a:ext cx="381001" cy="296333"/>
          </a:xfrm>
          <a:prstGeom prst="roundRect">
            <a:avLst/>
          </a:prstGeom>
          <a:solidFill>
            <a:srgbClr val="FFC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79" name="Rounded Rectangle 78"/>
          <p:cNvSpPr/>
          <p:nvPr/>
        </p:nvSpPr>
        <p:spPr>
          <a:xfrm>
            <a:off x="3649132" y="5156200"/>
            <a:ext cx="381001" cy="296333"/>
          </a:xfrm>
          <a:prstGeom prst="roundRect">
            <a:avLst/>
          </a:prstGeom>
          <a:solidFill>
            <a:srgbClr val="FFC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sp>
        <p:nvSpPr>
          <p:cNvPr id="80" name="Rounded Rectangle 79"/>
          <p:cNvSpPr/>
          <p:nvPr/>
        </p:nvSpPr>
        <p:spPr>
          <a:xfrm>
            <a:off x="6146799" y="4809067"/>
            <a:ext cx="381001" cy="296333"/>
          </a:xfrm>
          <a:prstGeom prst="roundRect">
            <a:avLst/>
          </a:prstGeom>
          <a:solidFill>
            <a:srgbClr val="FFC000"/>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a:t>
            </a:r>
            <a:endParaRPr lang="en-US" dirty="0"/>
          </a:p>
        </p:txBody>
      </p:sp>
      <p:cxnSp>
        <p:nvCxnSpPr>
          <p:cNvPr id="87" name="Straight Arrow Connector 86"/>
          <p:cNvCxnSpPr>
            <a:stCxn id="78" idx="2"/>
            <a:endCxn id="79" idx="1"/>
          </p:cNvCxnSpPr>
          <p:nvPr/>
        </p:nvCxnSpPr>
        <p:spPr>
          <a:xfrm rot="16200000" flipH="1">
            <a:off x="1930399" y="3585633"/>
            <a:ext cx="1003301" cy="2434166"/>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stCxn id="79" idx="3"/>
            <a:endCxn id="80" idx="1"/>
          </p:cNvCxnSpPr>
          <p:nvPr/>
        </p:nvCxnSpPr>
        <p:spPr>
          <a:xfrm flipV="1">
            <a:off x="4030133" y="4957234"/>
            <a:ext cx="2116666" cy="347133"/>
          </a:xfrm>
          <a:prstGeom prst="straightConnector1">
            <a:avLst/>
          </a:prstGeom>
          <a:ln w="28575">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rot="16200000">
            <a:off x="-1657559" y="3742263"/>
            <a:ext cx="3803121" cy="338554"/>
          </a:xfrm>
          <a:prstGeom prst="rect">
            <a:avLst/>
          </a:prstGeom>
          <a:noFill/>
          <a:ln>
            <a:solidFill>
              <a:schemeClr val="bg1"/>
            </a:solidFill>
          </a:ln>
        </p:spPr>
        <p:txBody>
          <a:bodyPr wrap="square" rtlCol="0">
            <a:spAutoFit/>
          </a:bodyPr>
          <a:lstStyle/>
          <a:p>
            <a:pPr algn="ctr"/>
            <a:r>
              <a:rPr lang="en-US" sz="1600" b="1" dirty="0" smtClean="0">
                <a:solidFill>
                  <a:schemeClr val="bg1"/>
                </a:solidFill>
              </a:rPr>
              <a:t>Stakeholder Power Over Project</a:t>
            </a:r>
            <a:endParaRPr lang="en-US" sz="1600" b="1" dirty="0">
              <a:solidFill>
                <a:schemeClr val="bg1"/>
              </a:solidFill>
            </a:endParaRPr>
          </a:p>
        </p:txBody>
      </p:sp>
      <p:sp>
        <p:nvSpPr>
          <p:cNvPr id="91" name="TextBox 90"/>
          <p:cNvSpPr txBox="1"/>
          <p:nvPr/>
        </p:nvSpPr>
        <p:spPr>
          <a:xfrm>
            <a:off x="1236133" y="1059918"/>
            <a:ext cx="6646333" cy="338554"/>
          </a:xfrm>
          <a:prstGeom prst="rect">
            <a:avLst/>
          </a:prstGeom>
          <a:noFill/>
          <a:ln>
            <a:solidFill>
              <a:schemeClr val="bg1"/>
            </a:solidFill>
          </a:ln>
        </p:spPr>
        <p:txBody>
          <a:bodyPr wrap="square" rtlCol="0">
            <a:spAutoFit/>
          </a:bodyPr>
          <a:lstStyle/>
          <a:p>
            <a:pPr algn="ctr"/>
            <a:r>
              <a:rPr lang="en-US" sz="1600" b="1" dirty="0" smtClean="0">
                <a:solidFill>
                  <a:schemeClr val="bg1"/>
                </a:solidFill>
              </a:rPr>
              <a:t>Stakeholder Level of Interest in Project, Phase or Activity</a:t>
            </a:r>
            <a:endParaRPr lang="en-US" sz="1600" b="1" dirty="0">
              <a:solidFill>
                <a:schemeClr val="bg1"/>
              </a:solidFill>
            </a:endParaRPr>
          </a:p>
        </p:txBody>
      </p:sp>
      <p:sp>
        <p:nvSpPr>
          <p:cNvPr id="93" name="TextBox 92"/>
          <p:cNvSpPr txBox="1"/>
          <p:nvPr/>
        </p:nvSpPr>
        <p:spPr>
          <a:xfrm>
            <a:off x="706435" y="6206068"/>
            <a:ext cx="1491720" cy="369332"/>
          </a:xfrm>
          <a:prstGeom prst="rect">
            <a:avLst/>
          </a:prstGeom>
          <a:noFill/>
        </p:spPr>
        <p:txBody>
          <a:bodyPr wrap="square" rtlCol="0">
            <a:spAutoFit/>
          </a:bodyPr>
          <a:lstStyle/>
          <a:p>
            <a:r>
              <a:rPr lang="en-US" b="1" dirty="0" smtClean="0">
                <a:solidFill>
                  <a:schemeClr val="bg1"/>
                </a:solidFill>
              </a:rPr>
              <a:t>Time Factor</a:t>
            </a:r>
            <a:endParaRPr lang="en-US" dirty="0"/>
          </a:p>
        </p:txBody>
      </p:sp>
      <p:sp>
        <p:nvSpPr>
          <p:cNvPr id="94" name="Right Arrow 93"/>
          <p:cNvSpPr/>
          <p:nvPr/>
        </p:nvSpPr>
        <p:spPr>
          <a:xfrm>
            <a:off x="2616201" y="6019794"/>
            <a:ext cx="5943600" cy="296333"/>
          </a:xfrm>
          <a:prstGeom prst="rightArrow">
            <a:avLst/>
          </a:prstGeom>
          <a:solidFill>
            <a:schemeClr val="accent2">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 name="Picture 91" descr="Time.gif"/>
          <p:cNvPicPr>
            <a:picLocks noChangeAspect="1"/>
          </p:cNvPicPr>
          <p:nvPr/>
        </p:nvPicPr>
        <p:blipFill>
          <a:blip r:embed="rId3" cstate="print"/>
          <a:stretch>
            <a:fillRect/>
          </a:stretch>
        </p:blipFill>
        <p:spPr>
          <a:xfrm flipH="1">
            <a:off x="2187575" y="6028266"/>
            <a:ext cx="463582" cy="499534"/>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Title 1"/>
          <p:cNvSpPr txBox="1">
            <a:spLocks/>
          </p:cNvSpPr>
          <p:nvPr/>
        </p:nvSpPr>
        <p:spPr>
          <a:xfrm>
            <a:off x="457200" y="0"/>
            <a:ext cx="8229600" cy="1143000"/>
          </a:xfrm>
          <a:prstGeom prst="rect">
            <a:avLst/>
          </a:prstGeom>
        </p:spPr>
        <p:txBody>
          <a:bodyPr anchor="ctr" anchorCtr="0"/>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2400" b="1" i="0" u="none" strike="noStrike" kern="0" cap="none" spc="0" normalizeH="0" baseline="0" noProof="0" dirty="0" smtClean="0">
                <a:ln>
                  <a:noFill/>
                </a:ln>
                <a:solidFill>
                  <a:srgbClr val="FF9900"/>
                </a:solidFill>
                <a:effectLst/>
                <a:uLnTx/>
                <a:uFillTx/>
                <a:latin typeface="+mj-lt"/>
                <a:ea typeface="+mj-ea"/>
                <a:cs typeface="+mj-cs"/>
              </a:rPr>
              <a:t>Project Stakeholder Mapping Tools</a:t>
            </a:r>
            <a:br>
              <a:rPr kumimoji="0" lang="de-DE" sz="2400" b="1" i="0" u="none" strike="noStrike" kern="0" cap="none" spc="0" normalizeH="0" baseline="0" noProof="0" dirty="0" smtClean="0">
                <a:ln>
                  <a:noFill/>
                </a:ln>
                <a:solidFill>
                  <a:srgbClr val="FF9900"/>
                </a:solidFill>
                <a:effectLst/>
                <a:uLnTx/>
                <a:uFillTx/>
                <a:latin typeface="+mj-lt"/>
                <a:ea typeface="+mj-ea"/>
                <a:cs typeface="+mj-cs"/>
              </a:rPr>
            </a:br>
            <a:r>
              <a:rPr kumimoji="0" lang="de-DE" sz="2400" b="1" i="0" u="none" strike="noStrike" kern="0" cap="none" spc="0" normalizeH="0" baseline="0" noProof="0" dirty="0" smtClean="0">
                <a:ln>
                  <a:noFill/>
                </a:ln>
                <a:solidFill>
                  <a:srgbClr val="FF9900"/>
                </a:solidFill>
                <a:effectLst/>
                <a:uLnTx/>
                <a:uFillTx/>
                <a:latin typeface="+mj-lt"/>
                <a:ea typeface="+mj-ea"/>
                <a:cs typeface="+mj-cs"/>
              </a:rPr>
              <a:t>(</a:t>
            </a:r>
            <a:r>
              <a:rPr kumimoji="0" lang="de-DE" sz="2000" b="1" i="0" u="none" strike="noStrike" kern="0" cap="none" spc="0" normalizeH="0" baseline="0" noProof="0" dirty="0" smtClean="0">
                <a:ln>
                  <a:noFill/>
                </a:ln>
                <a:solidFill>
                  <a:srgbClr val="FF9900"/>
                </a:solidFill>
                <a:effectLst/>
                <a:uLnTx/>
                <a:uFillTx/>
                <a:latin typeface="+mj-lt"/>
                <a:ea typeface="+mj-ea"/>
                <a:cs typeface="+mj-cs"/>
              </a:rPr>
              <a:t>Tracking</a:t>
            </a:r>
            <a:r>
              <a:rPr kumimoji="0" lang="de-DE" sz="2000" b="1" i="0" u="none" strike="noStrike" kern="0" cap="none" spc="0" normalizeH="0" noProof="0" dirty="0" smtClean="0">
                <a:ln>
                  <a:noFill/>
                </a:ln>
                <a:solidFill>
                  <a:srgbClr val="FF9900"/>
                </a:solidFill>
                <a:effectLst/>
                <a:uLnTx/>
                <a:uFillTx/>
                <a:latin typeface="+mj-lt"/>
                <a:ea typeface="+mj-ea"/>
                <a:cs typeface="+mj-cs"/>
              </a:rPr>
              <a:t> Changes in Multiple Attributes</a:t>
            </a:r>
            <a:r>
              <a:rPr kumimoji="0" lang="de-DE" sz="2000" b="1" i="0" u="none" strike="noStrike" kern="0" cap="none" spc="0" normalizeH="0" baseline="0" noProof="0" dirty="0" smtClean="0">
                <a:ln>
                  <a:noFill/>
                </a:ln>
                <a:solidFill>
                  <a:srgbClr val="FF9900"/>
                </a:solidFill>
                <a:effectLst/>
                <a:uLnTx/>
                <a:uFillTx/>
                <a:latin typeface="+mj-lt"/>
                <a:ea typeface="+mj-ea"/>
                <a:cs typeface="+mj-cs"/>
              </a:rPr>
              <a:t>)</a:t>
            </a:r>
            <a:endParaRPr kumimoji="0" lang="en-US" sz="2400" b="1" i="0" u="none" strike="noStrike" kern="0" cap="none" spc="0" normalizeH="0" baseline="0" noProof="0" dirty="0">
              <a:ln>
                <a:noFill/>
              </a:ln>
              <a:solidFill>
                <a:srgbClr val="FF9900"/>
              </a:solidFill>
              <a:effectLst/>
              <a:uLnTx/>
              <a:uFillTx/>
              <a:latin typeface="+mj-lt"/>
              <a:ea typeface="+mj-ea"/>
              <a:cs typeface="+mj-cs"/>
            </a:endParaRPr>
          </a:p>
        </p:txBody>
      </p:sp>
      <p:sp>
        <p:nvSpPr>
          <p:cNvPr id="30" name="TextBox 29"/>
          <p:cNvSpPr txBox="1"/>
          <p:nvPr/>
        </p:nvSpPr>
        <p:spPr>
          <a:xfrm>
            <a:off x="2785533" y="1144588"/>
            <a:ext cx="6078548" cy="5016758"/>
          </a:xfrm>
          <a:prstGeom prst="rect">
            <a:avLst/>
          </a:prstGeom>
          <a:noFill/>
        </p:spPr>
        <p:txBody>
          <a:bodyPr wrap="square" rtlCol="0">
            <a:spAutoFit/>
          </a:bodyPr>
          <a:lstStyle/>
          <a:p>
            <a:pPr>
              <a:lnSpc>
                <a:spcPts val="3200"/>
              </a:lnSpc>
            </a:pPr>
            <a:r>
              <a:rPr lang="en-US" sz="2800" b="1" dirty="0" smtClean="0">
                <a:solidFill>
                  <a:schemeClr val="bg1"/>
                </a:solidFill>
                <a:latin typeface="Calibri" pitchFamily="34" charset="0"/>
              </a:rPr>
              <a:t>A highly complex model which tracks changes in multiple attributes (e.g. interest, power, concerns, attitudes and behavior, expectations, relationships and alliances) of multiple stakeholders over the project life-cycle is presently being developed by me. </a:t>
            </a:r>
          </a:p>
          <a:p>
            <a:pPr>
              <a:lnSpc>
                <a:spcPts val="3200"/>
              </a:lnSpc>
            </a:pPr>
            <a:endParaRPr lang="en-US" sz="2800" b="1" dirty="0" smtClean="0">
              <a:solidFill>
                <a:schemeClr val="bg1"/>
              </a:solidFill>
              <a:latin typeface="Calibri" pitchFamily="34" charset="0"/>
            </a:endParaRPr>
          </a:p>
          <a:p>
            <a:pPr>
              <a:lnSpc>
                <a:spcPts val="3200"/>
              </a:lnSpc>
            </a:pPr>
            <a:r>
              <a:rPr lang="en-US" sz="2800" b="1" dirty="0" smtClean="0">
                <a:solidFill>
                  <a:schemeClr val="bg1"/>
                </a:solidFill>
                <a:latin typeface="Calibri" pitchFamily="34" charset="0"/>
              </a:rPr>
              <a:t>This model is based on the concept of the “node” which is being used in pro-</a:t>
            </a:r>
            <a:r>
              <a:rPr lang="en-US" sz="2800" b="1" dirty="0" err="1" smtClean="0">
                <a:solidFill>
                  <a:schemeClr val="bg1"/>
                </a:solidFill>
                <a:latin typeface="Calibri" pitchFamily="34" charset="0"/>
              </a:rPr>
              <a:t>ject</a:t>
            </a:r>
            <a:r>
              <a:rPr lang="en-US" sz="2800" b="1" dirty="0" smtClean="0">
                <a:solidFill>
                  <a:schemeClr val="bg1"/>
                </a:solidFill>
                <a:latin typeface="Calibri" pitchFamily="34" charset="0"/>
              </a:rPr>
              <a:t> time management in the develop-</a:t>
            </a:r>
            <a:r>
              <a:rPr lang="en-US" sz="2800" b="1" dirty="0" err="1" smtClean="0">
                <a:solidFill>
                  <a:schemeClr val="bg1"/>
                </a:solidFill>
                <a:latin typeface="Calibri" pitchFamily="34" charset="0"/>
              </a:rPr>
              <a:t>ment</a:t>
            </a:r>
            <a:r>
              <a:rPr lang="en-US" sz="2800" b="1" dirty="0" smtClean="0">
                <a:solidFill>
                  <a:schemeClr val="bg1"/>
                </a:solidFill>
                <a:latin typeface="Calibri" pitchFamily="34" charset="0"/>
              </a:rPr>
              <a:t> of project network diagrams. </a:t>
            </a:r>
            <a:endParaRPr lang="en-US" sz="2800" b="1" dirty="0">
              <a:solidFill>
                <a:schemeClr val="bg1"/>
              </a:solidFill>
              <a:latin typeface="Calibri" pitchFamily="34" charset="0"/>
            </a:endParaRPr>
          </a:p>
        </p:txBody>
      </p:sp>
      <p:pic>
        <p:nvPicPr>
          <p:cNvPr id="31" name="Picture 30" descr="box-in-box.gif"/>
          <p:cNvPicPr>
            <a:picLocks noChangeAspect="1"/>
          </p:cNvPicPr>
          <p:nvPr/>
        </p:nvPicPr>
        <p:blipFill>
          <a:blip r:embed="rId3" cstate="print"/>
          <a:stretch>
            <a:fillRect/>
          </a:stretch>
        </p:blipFill>
        <p:spPr>
          <a:xfrm>
            <a:off x="194730" y="1909762"/>
            <a:ext cx="2419350" cy="3038475"/>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sz="2400" dirty="0" smtClean="0"/>
              <a:t>Project Stakeholder Management Software</a:t>
            </a:r>
            <a:r>
              <a:rPr lang="en-US" dirty="0" smtClean="0"/>
              <a:t/>
            </a:r>
            <a:br>
              <a:rPr lang="en-US" dirty="0" smtClean="0"/>
            </a:br>
            <a:r>
              <a:rPr lang="en-US" sz="2000" dirty="0" smtClean="0"/>
              <a:t>(The Project Stakeholder Organizer)</a:t>
            </a:r>
            <a:endParaRPr lang="en-US" dirty="0"/>
          </a:p>
        </p:txBody>
      </p:sp>
      <p:pic>
        <p:nvPicPr>
          <p:cNvPr id="5" name="Picture 4" descr="project_stakeholders_classification_screen.jpg"/>
          <p:cNvPicPr>
            <a:picLocks noChangeAspect="1"/>
          </p:cNvPicPr>
          <p:nvPr/>
        </p:nvPicPr>
        <p:blipFill>
          <a:blip r:embed="rId2" cstate="print"/>
          <a:stretch>
            <a:fillRect/>
          </a:stretch>
        </p:blipFill>
        <p:spPr>
          <a:xfrm>
            <a:off x="4712756" y="1144587"/>
            <a:ext cx="4257149" cy="3865952"/>
          </a:xfrm>
          <a:prstGeom prst="rect">
            <a:avLst/>
          </a:prstGeom>
        </p:spPr>
      </p:pic>
      <p:pic>
        <p:nvPicPr>
          <p:cNvPr id="6" name="Picture 5" descr="project_stakeholders_database.jpg"/>
          <p:cNvPicPr>
            <a:picLocks noChangeAspect="1"/>
          </p:cNvPicPr>
          <p:nvPr/>
        </p:nvPicPr>
        <p:blipFill>
          <a:blip r:embed="rId3" cstate="print"/>
          <a:stretch>
            <a:fillRect/>
          </a:stretch>
        </p:blipFill>
        <p:spPr>
          <a:xfrm>
            <a:off x="125179" y="1144587"/>
            <a:ext cx="4257149" cy="3865952"/>
          </a:xfrm>
          <a:prstGeom prst="rect">
            <a:avLst/>
          </a:prstGeom>
        </p:spPr>
      </p:pic>
      <p:pic>
        <p:nvPicPr>
          <p:cNvPr id="7" name="Picture 6" descr="logo_l.gif">
            <a:hlinkClick r:id="rId4" tooltip="Click to Visit Product Webpage"/>
          </p:cNvPr>
          <p:cNvPicPr>
            <a:picLocks noChangeAspect="1"/>
          </p:cNvPicPr>
          <p:nvPr/>
        </p:nvPicPr>
        <p:blipFill>
          <a:blip r:embed="rId5" cstate="print"/>
          <a:stretch>
            <a:fillRect/>
          </a:stretch>
        </p:blipFill>
        <p:spPr>
          <a:xfrm>
            <a:off x="7603349" y="5692936"/>
            <a:ext cx="1314450" cy="333375"/>
          </a:xfrm>
          <a:prstGeom prst="rect">
            <a:avLst/>
          </a:prstGeom>
        </p:spPr>
      </p:pic>
      <p:sp>
        <p:nvSpPr>
          <p:cNvPr id="8" name="TextBox 7"/>
          <p:cNvSpPr txBox="1"/>
          <p:nvPr/>
        </p:nvSpPr>
        <p:spPr>
          <a:xfrm>
            <a:off x="158620" y="5243804"/>
            <a:ext cx="7296539" cy="1015663"/>
          </a:xfrm>
          <a:prstGeom prst="rect">
            <a:avLst/>
          </a:prstGeom>
          <a:noFill/>
        </p:spPr>
        <p:txBody>
          <a:bodyPr wrap="square" rtlCol="0">
            <a:spAutoFit/>
          </a:bodyPr>
          <a:lstStyle/>
          <a:p>
            <a:r>
              <a:rPr lang="en-US" sz="2000" b="1" dirty="0" smtClean="0">
                <a:solidFill>
                  <a:schemeClr val="bg1"/>
                </a:solidFill>
                <a:latin typeface="Calibri" pitchFamily="34" charset="0"/>
              </a:rPr>
              <a:t>The </a:t>
            </a:r>
            <a:r>
              <a:rPr lang="en-US" sz="2000" b="1" i="1" dirty="0" smtClean="0">
                <a:solidFill>
                  <a:schemeClr val="bg1"/>
                </a:solidFill>
                <a:latin typeface="Calibri" pitchFamily="34" charset="0"/>
              </a:rPr>
              <a:t>Project Stakeholder Organizer Deluxe</a:t>
            </a:r>
            <a:r>
              <a:rPr lang="en-US" sz="2000" b="1" dirty="0" smtClean="0">
                <a:solidFill>
                  <a:schemeClr val="bg1"/>
                </a:solidFill>
                <a:latin typeface="Calibri" pitchFamily="34" charset="0"/>
              </a:rPr>
              <a:t> version 3.6 is a simple database management system for recording information on project stakeholders. Click on image on the right to view product webpage.  </a:t>
            </a:r>
            <a:endParaRPr lang="en-US" sz="20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sz="2400" dirty="0" smtClean="0"/>
              <a:t>Project Stakeholder Management Software</a:t>
            </a:r>
            <a:r>
              <a:rPr lang="en-US" dirty="0" smtClean="0"/>
              <a:t/>
            </a:r>
            <a:br>
              <a:rPr lang="en-US" dirty="0" smtClean="0"/>
            </a:br>
            <a:r>
              <a:rPr lang="en-US" sz="2000" dirty="0" smtClean="0"/>
              <a:t>(</a:t>
            </a:r>
            <a:r>
              <a:rPr lang="en-US" sz="2000" dirty="0" err="1" smtClean="0"/>
              <a:t>Publigram</a:t>
            </a:r>
            <a:r>
              <a:rPr lang="en-US" sz="2000" dirty="0" smtClean="0"/>
              <a:t>)</a:t>
            </a:r>
            <a:endParaRPr lang="en-US" dirty="0"/>
          </a:p>
        </p:txBody>
      </p:sp>
      <p:sp>
        <p:nvSpPr>
          <p:cNvPr id="8" name="TextBox 7"/>
          <p:cNvSpPr txBox="1"/>
          <p:nvPr/>
        </p:nvSpPr>
        <p:spPr>
          <a:xfrm>
            <a:off x="107817" y="5006728"/>
            <a:ext cx="8773715" cy="1015663"/>
          </a:xfrm>
          <a:prstGeom prst="rect">
            <a:avLst/>
          </a:prstGeom>
          <a:noFill/>
        </p:spPr>
        <p:txBody>
          <a:bodyPr wrap="square" rtlCol="0">
            <a:spAutoFit/>
          </a:bodyPr>
          <a:lstStyle/>
          <a:p>
            <a:r>
              <a:rPr lang="en-US" sz="2000" b="1" dirty="0" err="1" smtClean="0">
                <a:solidFill>
                  <a:schemeClr val="bg1"/>
                </a:solidFill>
                <a:latin typeface="Calibri" pitchFamily="34" charset="0"/>
              </a:rPr>
              <a:t>Publigram</a:t>
            </a:r>
            <a:r>
              <a:rPr lang="en-US" sz="2000" b="1" dirty="0" smtClean="0">
                <a:solidFill>
                  <a:schemeClr val="bg1"/>
                </a:solidFill>
                <a:latin typeface="Calibri" pitchFamily="34" charset="0"/>
              </a:rPr>
              <a:t> is a software developed by </a:t>
            </a:r>
            <a:r>
              <a:rPr lang="en-US" sz="2000" b="1" dirty="0" err="1" smtClean="0">
                <a:solidFill>
                  <a:schemeClr val="bg1"/>
                </a:solidFill>
                <a:latin typeface="Calibri" pitchFamily="34" charset="0"/>
              </a:rPr>
              <a:t>Sergej</a:t>
            </a:r>
            <a:r>
              <a:rPr lang="en-US" sz="2000" b="1" dirty="0" smtClean="0">
                <a:solidFill>
                  <a:schemeClr val="bg1"/>
                </a:solidFill>
                <a:latin typeface="Calibri" pitchFamily="34" charset="0"/>
              </a:rPr>
              <a:t> </a:t>
            </a:r>
            <a:r>
              <a:rPr lang="en-US" sz="2000" b="1" dirty="0" err="1" smtClean="0">
                <a:solidFill>
                  <a:schemeClr val="bg1"/>
                </a:solidFill>
                <a:latin typeface="Calibri" pitchFamily="34" charset="0"/>
              </a:rPr>
              <a:t>Marsnjak</a:t>
            </a:r>
            <a:r>
              <a:rPr lang="en-US" sz="2000" b="1" dirty="0" smtClean="0">
                <a:solidFill>
                  <a:schemeClr val="bg1"/>
                </a:solidFill>
                <a:latin typeface="Calibri" pitchFamily="34" charset="0"/>
              </a:rPr>
              <a:t>.  Its main attraction lies in its visual depiction and “quantification” of the relationships between stakeholders. Click on any of the two images above to view product webpage.  </a:t>
            </a:r>
            <a:endParaRPr lang="en-US" sz="2000" b="1" dirty="0">
              <a:solidFill>
                <a:schemeClr val="bg1"/>
              </a:solidFill>
              <a:latin typeface="Calibri" pitchFamily="34" charset="0"/>
            </a:endParaRPr>
          </a:p>
        </p:txBody>
      </p:sp>
      <p:pic>
        <p:nvPicPr>
          <p:cNvPr id="9" name="Picture 8" descr="Publigram.jpg">
            <a:hlinkClick r:id="rId2" tooltip="Click on the Image to View the Product Webpage"/>
          </p:cNvPr>
          <p:cNvPicPr>
            <a:picLocks noChangeAspect="1"/>
          </p:cNvPicPr>
          <p:nvPr/>
        </p:nvPicPr>
        <p:blipFill>
          <a:blip r:embed="rId3" cstate="print"/>
          <a:stretch>
            <a:fillRect/>
          </a:stretch>
        </p:blipFill>
        <p:spPr>
          <a:xfrm>
            <a:off x="128240" y="1144588"/>
            <a:ext cx="4271075" cy="3535978"/>
          </a:xfrm>
          <a:prstGeom prst="rect">
            <a:avLst/>
          </a:prstGeom>
        </p:spPr>
      </p:pic>
      <p:pic>
        <p:nvPicPr>
          <p:cNvPr id="10" name="Picture 9" descr="Publigram 2.jpg">
            <a:hlinkClick r:id="rId2" tooltip="Click on the Image to View the Product Webpage"/>
          </p:cNvPr>
          <p:cNvPicPr>
            <a:picLocks noChangeAspect="1"/>
          </p:cNvPicPr>
          <p:nvPr/>
        </p:nvPicPr>
        <p:blipFill>
          <a:blip r:embed="rId4" cstate="print"/>
          <a:stretch>
            <a:fillRect/>
          </a:stretch>
        </p:blipFill>
        <p:spPr>
          <a:xfrm>
            <a:off x="4715933" y="1144588"/>
            <a:ext cx="4197299" cy="3547782"/>
          </a:xfrm>
          <a:prstGeom prst="rect">
            <a:avLst/>
          </a:prstGeom>
        </p:spPr>
      </p:pic>
    </p:spTree>
  </p:cSld>
  <p:clrMapOvr>
    <a:masterClrMapping/>
  </p:clrMapOvr>
  <p:transition spd="slow">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sz="2400" dirty="0" smtClean="0"/>
              <a:t>Project Stakeholder Management Software</a:t>
            </a:r>
            <a:r>
              <a:rPr lang="en-US" dirty="0" smtClean="0"/>
              <a:t/>
            </a:r>
            <a:br>
              <a:rPr lang="en-US" dirty="0" smtClean="0"/>
            </a:br>
            <a:r>
              <a:rPr lang="en-US" sz="2000" dirty="0" smtClean="0"/>
              <a:t>(The Stakeholder Circle)</a:t>
            </a:r>
            <a:endParaRPr lang="en-US" dirty="0"/>
          </a:p>
        </p:txBody>
      </p:sp>
      <p:sp>
        <p:nvSpPr>
          <p:cNvPr id="7" name="TextBox 6"/>
          <p:cNvSpPr txBox="1"/>
          <p:nvPr/>
        </p:nvSpPr>
        <p:spPr>
          <a:xfrm>
            <a:off x="223934" y="1144588"/>
            <a:ext cx="8640147" cy="3108543"/>
          </a:xfrm>
          <a:prstGeom prst="rect">
            <a:avLst/>
          </a:prstGeom>
          <a:noFill/>
        </p:spPr>
        <p:txBody>
          <a:bodyPr wrap="square" rtlCol="0">
            <a:spAutoFit/>
          </a:bodyPr>
          <a:lstStyle/>
          <a:p>
            <a:r>
              <a:rPr lang="en-US" sz="2800" b="1" dirty="0" smtClean="0">
                <a:solidFill>
                  <a:schemeClr val="bg1"/>
                </a:solidFill>
                <a:latin typeface="Calibri" pitchFamily="34" charset="0"/>
              </a:rPr>
              <a:t>The Stakeholder Circle is one of the most powerful stake-holder visualization programs on the market.</a:t>
            </a:r>
          </a:p>
          <a:p>
            <a:endParaRPr lang="en-US" sz="2800" b="1" dirty="0" smtClean="0">
              <a:solidFill>
                <a:schemeClr val="bg1"/>
              </a:solidFill>
              <a:latin typeface="Calibri" pitchFamily="34" charset="0"/>
            </a:endParaRPr>
          </a:p>
          <a:p>
            <a:r>
              <a:rPr lang="en-US" sz="2800" b="1" dirty="0" smtClean="0">
                <a:solidFill>
                  <a:schemeClr val="bg1"/>
                </a:solidFill>
                <a:latin typeface="Calibri" pitchFamily="34" charset="0"/>
              </a:rPr>
              <a:t>Developed by the Australian Dr. Lynda Bourne, the Stake-holder Circle lends itself to a variety of projects, </a:t>
            </a:r>
            <a:r>
              <a:rPr lang="en-US" sz="2800" b="1" dirty="0" err="1" smtClean="0">
                <a:solidFill>
                  <a:schemeClr val="bg1"/>
                </a:solidFill>
                <a:latin typeface="Calibri" pitchFamily="34" charset="0"/>
              </a:rPr>
              <a:t>inclu</a:t>
            </a:r>
            <a:r>
              <a:rPr lang="en-US" sz="2800" b="1" dirty="0" smtClean="0">
                <a:solidFill>
                  <a:schemeClr val="bg1"/>
                </a:solidFill>
                <a:latin typeface="Calibri" pitchFamily="34" charset="0"/>
              </a:rPr>
              <a:t>-ding those of a complex nature.  </a:t>
            </a:r>
          </a:p>
          <a:p>
            <a:endParaRPr lang="en-US" sz="2800" b="1" dirty="0">
              <a:solidFill>
                <a:schemeClr val="bg1"/>
              </a:solidFill>
              <a:latin typeface="Calibri" pitchFamily="34" charset="0"/>
            </a:endParaRPr>
          </a:p>
        </p:txBody>
      </p:sp>
      <p:pic>
        <p:nvPicPr>
          <p:cNvPr id="10241" name="Picture 1">
            <a:hlinkClick r:id="rId2" tooltip="Click on Image to View Product Webpage"/>
          </p:cNvPr>
          <p:cNvPicPr>
            <a:picLocks noChangeAspect="1" noChangeArrowheads="1"/>
          </p:cNvPicPr>
          <p:nvPr/>
        </p:nvPicPr>
        <p:blipFill>
          <a:blip r:embed="rId3" cstate="print"/>
          <a:srcRect l="28581" t="22124" r="29263" b="65715"/>
          <a:stretch>
            <a:fillRect/>
          </a:stretch>
        </p:blipFill>
        <p:spPr bwMode="auto">
          <a:xfrm>
            <a:off x="1200727" y="4254769"/>
            <a:ext cx="6745721" cy="1216270"/>
          </a:xfrm>
          <a:prstGeom prst="rect">
            <a:avLst/>
          </a:prstGeom>
          <a:noFill/>
          <a:ln w="9525">
            <a:noFill/>
            <a:miter lim="800000"/>
            <a:headEnd/>
            <a:tailEnd/>
          </a:ln>
        </p:spPr>
      </p:pic>
      <p:sp>
        <p:nvSpPr>
          <p:cNvPr id="9" name="TextBox 8"/>
          <p:cNvSpPr txBox="1"/>
          <p:nvPr/>
        </p:nvSpPr>
        <p:spPr>
          <a:xfrm>
            <a:off x="2187575" y="5654362"/>
            <a:ext cx="4739951" cy="369332"/>
          </a:xfrm>
          <a:prstGeom prst="rect">
            <a:avLst/>
          </a:prstGeom>
          <a:noFill/>
        </p:spPr>
        <p:txBody>
          <a:bodyPr wrap="square" rtlCol="0">
            <a:spAutoFit/>
          </a:bodyPr>
          <a:lstStyle/>
          <a:p>
            <a:pPr algn="ctr"/>
            <a:r>
              <a:rPr lang="en-US" b="1" dirty="0" smtClean="0">
                <a:solidFill>
                  <a:schemeClr val="bg1"/>
                </a:solidFill>
                <a:latin typeface="Calibri" pitchFamily="34" charset="0"/>
              </a:rPr>
              <a:t>Click on Image to View Product Webpage</a:t>
            </a:r>
            <a:endParaRPr lang="en-US"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l="7547" t="19664" r="8874" b="17718"/>
          <a:stretch>
            <a:fillRect/>
          </a:stretch>
        </p:blipFill>
        <p:spPr bwMode="auto">
          <a:xfrm>
            <a:off x="193584" y="1144588"/>
            <a:ext cx="8735816" cy="4908696"/>
          </a:xfrm>
          <a:prstGeom prst="rect">
            <a:avLst/>
          </a:prstGeom>
          <a:noFill/>
          <a:ln w="9525">
            <a:noFill/>
            <a:miter lim="800000"/>
            <a:headEnd/>
            <a:tailEnd/>
          </a:ln>
          <a:effectLst/>
        </p:spPr>
      </p:pic>
      <p:sp>
        <p:nvSpPr>
          <p:cNvPr id="4" name="Title 3"/>
          <p:cNvSpPr>
            <a:spLocks noGrp="1"/>
          </p:cNvSpPr>
          <p:nvPr>
            <p:ph type="title"/>
          </p:nvPr>
        </p:nvSpPr>
        <p:spPr>
          <a:xfrm>
            <a:off x="457200" y="0"/>
            <a:ext cx="8229600" cy="1143000"/>
          </a:xfrm>
        </p:spPr>
        <p:txBody>
          <a:bodyPr/>
          <a:lstStyle/>
          <a:p>
            <a:r>
              <a:rPr lang="en-US" sz="2400" dirty="0" smtClean="0"/>
              <a:t>Project Stakeholder Management Software</a:t>
            </a:r>
            <a:r>
              <a:rPr lang="en-US" dirty="0" smtClean="0"/>
              <a:t/>
            </a:r>
            <a:br>
              <a:rPr lang="en-US" dirty="0" smtClean="0"/>
            </a:br>
            <a:r>
              <a:rPr lang="en-US" sz="2000" dirty="0" smtClean="0"/>
              <a:t>(The Stakeholder Circle)</a:t>
            </a:r>
            <a:endParaRPr lang="en-US" dirty="0"/>
          </a:p>
        </p:txBody>
      </p:sp>
    </p:spTree>
  </p:cSld>
  <p:clrMapOvr>
    <a:masterClrMapping/>
  </p:clrMapOvr>
  <p:transition spd="slow">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0"/>
            <a:ext cx="8229600" cy="1143000"/>
          </a:xfrm>
        </p:spPr>
        <p:txBody>
          <a:bodyPr/>
          <a:lstStyle/>
          <a:p>
            <a:r>
              <a:rPr lang="de-DE" sz="2400" dirty="0" smtClean="0"/>
              <a:t>Project Stakeholder Management Software </a:t>
            </a:r>
            <a:br>
              <a:rPr lang="de-DE" sz="2400" dirty="0" smtClean="0"/>
            </a:br>
            <a:r>
              <a:rPr lang="de-DE" sz="2000" dirty="0" smtClean="0"/>
              <a:t>(The Stakeholder Circle: Example 1)</a:t>
            </a:r>
            <a:endParaRPr lang="en-US" sz="2000" dirty="0"/>
          </a:p>
        </p:txBody>
      </p:sp>
      <p:pic>
        <p:nvPicPr>
          <p:cNvPr id="4" name="Picture 4" descr="StakeholderCircle_CoPP_v6"/>
          <p:cNvPicPr>
            <a:picLocks noChangeAspect="1" noChangeArrowheads="1"/>
          </p:cNvPicPr>
          <p:nvPr/>
        </p:nvPicPr>
        <p:blipFill>
          <a:blip r:embed="rId2" cstate="print"/>
          <a:srcRect/>
          <a:stretch>
            <a:fillRect/>
          </a:stretch>
        </p:blipFill>
        <p:spPr bwMode="auto">
          <a:xfrm>
            <a:off x="591965" y="1144588"/>
            <a:ext cx="7946809" cy="5027612"/>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57200" y="0"/>
            <a:ext cx="8229600" cy="1143000"/>
          </a:xfrm>
        </p:spPr>
        <p:txBody>
          <a:bodyPr/>
          <a:lstStyle/>
          <a:p>
            <a:r>
              <a:rPr lang="de-DE" sz="2400" dirty="0" smtClean="0"/>
              <a:t>Project Stakeholder Management Software </a:t>
            </a:r>
            <a:br>
              <a:rPr lang="de-DE" sz="2400" dirty="0" smtClean="0"/>
            </a:br>
            <a:r>
              <a:rPr lang="de-DE" sz="2000" dirty="0" smtClean="0"/>
              <a:t>(The Stakeholder Circle: Example 1)</a:t>
            </a:r>
            <a:endParaRPr lang="en-US" sz="2000" dirty="0"/>
          </a:p>
        </p:txBody>
      </p:sp>
      <p:pic>
        <p:nvPicPr>
          <p:cNvPr id="6" name="Picture 4" descr="StakeholderCircle_DoJ_v4"/>
          <p:cNvPicPr>
            <a:picLocks noChangeAspect="1" noChangeArrowheads="1"/>
          </p:cNvPicPr>
          <p:nvPr/>
        </p:nvPicPr>
        <p:blipFill>
          <a:blip r:embed="rId2" cstate="print"/>
          <a:srcRect/>
          <a:stretch>
            <a:fillRect/>
          </a:stretch>
        </p:blipFill>
        <p:spPr bwMode="auto">
          <a:xfrm>
            <a:off x="615701" y="1144588"/>
            <a:ext cx="7915774" cy="5027612"/>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l="15655" t="29402" r="22258" b="18426"/>
          <a:stretch>
            <a:fillRect/>
          </a:stretch>
        </p:blipFill>
        <p:spPr bwMode="auto">
          <a:xfrm>
            <a:off x="497729" y="1061492"/>
            <a:ext cx="8145941" cy="5133833"/>
          </a:xfrm>
          <a:prstGeom prst="rect">
            <a:avLst/>
          </a:prstGeom>
          <a:noFill/>
          <a:ln w="9525">
            <a:noFill/>
            <a:miter lim="800000"/>
            <a:headEnd/>
            <a:tailEnd/>
          </a:ln>
          <a:effectLst/>
        </p:spPr>
      </p:pic>
      <p:sp>
        <p:nvSpPr>
          <p:cNvPr id="4" name="Title 3"/>
          <p:cNvSpPr>
            <a:spLocks noGrp="1"/>
          </p:cNvSpPr>
          <p:nvPr>
            <p:ph type="title"/>
          </p:nvPr>
        </p:nvSpPr>
        <p:spPr>
          <a:xfrm>
            <a:off x="457200" y="0"/>
            <a:ext cx="8229600" cy="1143000"/>
          </a:xfrm>
        </p:spPr>
        <p:txBody>
          <a:bodyPr/>
          <a:lstStyle/>
          <a:p>
            <a:r>
              <a:rPr lang="en-US" sz="2400" dirty="0" smtClean="0"/>
              <a:t>Project Stakeholder Management Software</a:t>
            </a:r>
            <a:r>
              <a:rPr lang="en-US" dirty="0" smtClean="0"/>
              <a:t/>
            </a:r>
            <a:br>
              <a:rPr lang="en-US" dirty="0" smtClean="0"/>
            </a:br>
            <a:r>
              <a:rPr lang="en-US" sz="2000" dirty="0" smtClean="0"/>
              <a:t>(The Stakeholder Circle: Example 3)</a:t>
            </a:r>
            <a:endParaRPr lang="en-US" dirty="0"/>
          </a:p>
        </p:txBody>
      </p:sp>
    </p:spTree>
  </p:cSld>
  <p:clrMapOvr>
    <a:masterClrMapping/>
  </p:clrMapOvr>
  <p:transition spd="slow">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sz="2400" dirty="0" smtClean="0"/>
              <a:t>Project Stakeholder Management Software</a:t>
            </a:r>
            <a:r>
              <a:rPr lang="en-US" dirty="0" smtClean="0"/>
              <a:t/>
            </a:r>
            <a:br>
              <a:rPr lang="en-US" dirty="0" smtClean="0"/>
            </a:br>
            <a:r>
              <a:rPr lang="en-US" sz="2000" dirty="0" smtClean="0"/>
              <a:t>(OUTRAGE: Prediction &amp; Management Software)</a:t>
            </a:r>
            <a:endParaRPr lang="en-US" dirty="0"/>
          </a:p>
        </p:txBody>
      </p:sp>
      <p:pic>
        <p:nvPicPr>
          <p:cNvPr id="5" name="Picture 4" descr="Sandman.jpg">
            <a:hlinkClick r:id="rId2" tooltip="Click on Photo to Download Software and View Relevant Information"/>
          </p:cNvPr>
          <p:cNvPicPr>
            <a:picLocks noChangeAspect="1"/>
          </p:cNvPicPr>
          <p:nvPr/>
        </p:nvPicPr>
        <p:blipFill>
          <a:blip r:embed="rId3" cstate="print"/>
          <a:stretch>
            <a:fillRect/>
          </a:stretch>
        </p:blipFill>
        <p:spPr>
          <a:xfrm>
            <a:off x="455613" y="1333500"/>
            <a:ext cx="2705100" cy="4191000"/>
          </a:xfrm>
          <a:prstGeom prst="rect">
            <a:avLst/>
          </a:prstGeom>
        </p:spPr>
      </p:pic>
      <p:sp>
        <p:nvSpPr>
          <p:cNvPr id="6" name="TextBox 5"/>
          <p:cNvSpPr txBox="1"/>
          <p:nvPr/>
        </p:nvSpPr>
        <p:spPr>
          <a:xfrm>
            <a:off x="3292123" y="1212977"/>
            <a:ext cx="5590620" cy="6001643"/>
          </a:xfrm>
          <a:prstGeom prst="rect">
            <a:avLst/>
          </a:prstGeom>
          <a:noFill/>
        </p:spPr>
        <p:txBody>
          <a:bodyPr wrap="square" rtlCol="0">
            <a:spAutoFit/>
          </a:bodyPr>
          <a:lstStyle/>
          <a:p>
            <a:r>
              <a:rPr lang="en-US" sz="2400" b="1" dirty="0" smtClean="0">
                <a:solidFill>
                  <a:schemeClr val="bg1"/>
                </a:solidFill>
                <a:latin typeface="Calibri" pitchFamily="34" charset="0"/>
              </a:rPr>
              <a:t>An interesting software developed for the purpose of both predicting and managing stakeholders on projects was developed by the Australian consultant and risk com-</a:t>
            </a:r>
            <a:r>
              <a:rPr lang="en-US" sz="2400" b="1" dirty="0" err="1" smtClean="0">
                <a:solidFill>
                  <a:schemeClr val="bg1"/>
                </a:solidFill>
                <a:latin typeface="Calibri" pitchFamily="34" charset="0"/>
              </a:rPr>
              <a:t>munication</a:t>
            </a:r>
            <a:r>
              <a:rPr lang="en-US" sz="2400" b="1" dirty="0" smtClean="0">
                <a:solidFill>
                  <a:schemeClr val="bg1"/>
                </a:solidFill>
                <a:latin typeface="Calibri" pitchFamily="34" charset="0"/>
              </a:rPr>
              <a:t> specialist Peter M. Sandman. </a:t>
            </a:r>
          </a:p>
          <a:p>
            <a:endParaRPr lang="en-US" sz="2400" b="1" dirty="0" smtClean="0">
              <a:solidFill>
                <a:schemeClr val="bg1"/>
              </a:solidFill>
              <a:latin typeface="Calibri" pitchFamily="34" charset="0"/>
            </a:endParaRPr>
          </a:p>
          <a:p>
            <a:r>
              <a:rPr lang="en-US" sz="2400" b="1" dirty="0" smtClean="0">
                <a:solidFill>
                  <a:schemeClr val="bg1"/>
                </a:solidFill>
                <a:latin typeface="Calibri" pitchFamily="34" charset="0"/>
              </a:rPr>
              <a:t>Developed for the consulting firm QUEST and released in 1998, the OUTRAGE software was eventually discontinued after 2005 because of its complexity and replaced with a new software ENGAGE.  </a:t>
            </a:r>
          </a:p>
          <a:p>
            <a:endParaRPr lang="en-US" sz="2400" b="1" dirty="0" smtClean="0">
              <a:solidFill>
                <a:schemeClr val="bg1"/>
              </a:solidFill>
              <a:latin typeface="Calibri" pitchFamily="34" charset="0"/>
            </a:endParaRPr>
          </a:p>
          <a:p>
            <a:r>
              <a:rPr lang="en-US" sz="2400" b="1" dirty="0" smtClean="0">
                <a:solidFill>
                  <a:schemeClr val="bg1"/>
                </a:solidFill>
                <a:latin typeface="Calibri" pitchFamily="34" charset="0"/>
              </a:rPr>
              <a:t>Click on photo to download the software. </a:t>
            </a:r>
          </a:p>
          <a:p>
            <a:endParaRPr lang="en-US" sz="2400" b="1" dirty="0" smtClean="0">
              <a:solidFill>
                <a:schemeClr val="bg1"/>
              </a:solidFill>
              <a:latin typeface="Calibri" pitchFamily="34" charset="0"/>
            </a:endParaRPr>
          </a:p>
          <a:p>
            <a:endParaRPr lang="en-US" sz="2400" b="1" dirty="0" smtClean="0">
              <a:solidFill>
                <a:schemeClr val="bg1"/>
              </a:solidFill>
              <a:latin typeface="Calibri" pitchFamily="34" charset="0"/>
            </a:endParaRPr>
          </a:p>
          <a:p>
            <a:endParaRPr lang="en-US" sz="2400" b="1" dirty="0">
              <a:solidFill>
                <a:schemeClr val="bg1"/>
              </a:solidFill>
              <a:latin typeface="Calibri" pitchFamily="34" charset="0"/>
            </a:endParaRPr>
          </a:p>
        </p:txBody>
      </p:sp>
    </p:spTree>
  </p:cSld>
  <p:clrMapOvr>
    <a:masterClrMapping/>
  </p:clrMapOvr>
  <p:transition spd="slow">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sz="2400" dirty="0" smtClean="0"/>
              <a:t>Project Stakeholder Management Templates</a:t>
            </a:r>
            <a:endParaRPr lang="en-US" dirty="0"/>
          </a:p>
        </p:txBody>
      </p:sp>
      <p:sp>
        <p:nvSpPr>
          <p:cNvPr id="6" name="TextBox 5"/>
          <p:cNvSpPr txBox="1"/>
          <p:nvPr/>
        </p:nvSpPr>
        <p:spPr>
          <a:xfrm>
            <a:off x="3292123" y="1212977"/>
            <a:ext cx="5590620" cy="5078763"/>
          </a:xfrm>
          <a:prstGeom prst="rect">
            <a:avLst/>
          </a:prstGeom>
          <a:noFill/>
        </p:spPr>
        <p:txBody>
          <a:bodyPr wrap="square" rtlCol="0">
            <a:spAutoFit/>
          </a:bodyPr>
          <a:lstStyle/>
          <a:p>
            <a:pPr>
              <a:lnSpc>
                <a:spcPts val="3000"/>
              </a:lnSpc>
            </a:pPr>
            <a:r>
              <a:rPr lang="en-US" sz="2400" b="1" dirty="0" smtClean="0">
                <a:solidFill>
                  <a:schemeClr val="bg1"/>
                </a:solidFill>
                <a:latin typeface="Calibri" pitchFamily="34" charset="0"/>
              </a:rPr>
              <a:t>Stakeholder Management Templates are used frequently on projects.</a:t>
            </a:r>
          </a:p>
          <a:p>
            <a:pPr>
              <a:lnSpc>
                <a:spcPts val="3000"/>
              </a:lnSpc>
            </a:pPr>
            <a:endParaRPr lang="en-US" sz="2400" b="1" dirty="0" smtClean="0">
              <a:solidFill>
                <a:schemeClr val="bg1"/>
              </a:solidFill>
              <a:latin typeface="Calibri" pitchFamily="34" charset="0"/>
            </a:endParaRPr>
          </a:p>
          <a:p>
            <a:pPr>
              <a:lnSpc>
                <a:spcPts val="3000"/>
              </a:lnSpc>
            </a:pPr>
            <a:r>
              <a:rPr lang="en-US" sz="2400" b="1" dirty="0" smtClean="0">
                <a:solidFill>
                  <a:schemeClr val="bg1"/>
                </a:solidFill>
                <a:latin typeface="Calibri" pitchFamily="34" charset="0"/>
              </a:rPr>
              <a:t>Usually, the templates are in tabular form with specific items of information entered in columns. Structurally, templates range from very simple ones containing just a few basic items of information to quite complex ones containing numerous items of information.</a:t>
            </a:r>
          </a:p>
          <a:p>
            <a:pPr>
              <a:lnSpc>
                <a:spcPts val="3000"/>
              </a:lnSpc>
            </a:pPr>
            <a:endParaRPr lang="en-US" sz="2400" b="1" dirty="0" smtClean="0">
              <a:solidFill>
                <a:schemeClr val="bg1"/>
              </a:solidFill>
              <a:latin typeface="Calibri" pitchFamily="34" charset="0"/>
            </a:endParaRPr>
          </a:p>
          <a:p>
            <a:pPr>
              <a:lnSpc>
                <a:spcPts val="3000"/>
              </a:lnSpc>
            </a:pPr>
            <a:r>
              <a:rPr lang="en-US" sz="2400" b="1" dirty="0" smtClean="0">
                <a:solidFill>
                  <a:schemeClr val="bg1"/>
                </a:solidFill>
                <a:latin typeface="Calibri" pitchFamily="34" charset="0"/>
              </a:rPr>
              <a:t>Sample templates are given in the </a:t>
            </a:r>
            <a:r>
              <a:rPr lang="en-US" sz="2400" b="1" dirty="0" err="1" smtClean="0">
                <a:solidFill>
                  <a:schemeClr val="bg1"/>
                </a:solidFill>
                <a:latin typeface="Calibri" pitchFamily="34" charset="0"/>
              </a:rPr>
              <a:t>subse-quent</a:t>
            </a:r>
            <a:r>
              <a:rPr lang="en-US" sz="2400" b="1" dirty="0" smtClean="0">
                <a:solidFill>
                  <a:schemeClr val="bg1"/>
                </a:solidFill>
                <a:latin typeface="Calibri" pitchFamily="34" charset="0"/>
              </a:rPr>
              <a:t> slides. </a:t>
            </a:r>
            <a:endParaRPr lang="en-US" sz="2400" b="1" dirty="0">
              <a:solidFill>
                <a:schemeClr val="bg1"/>
              </a:solidFill>
              <a:latin typeface="Calibri" pitchFamily="34" charset="0"/>
            </a:endParaRPr>
          </a:p>
        </p:txBody>
      </p:sp>
      <p:pic>
        <p:nvPicPr>
          <p:cNvPr id="662530" name="Picture 2"/>
          <p:cNvPicPr>
            <a:picLocks noChangeAspect="1" noChangeArrowheads="1"/>
          </p:cNvPicPr>
          <p:nvPr/>
        </p:nvPicPr>
        <p:blipFill>
          <a:blip r:embed="rId2" cstate="print"/>
          <a:srcRect l="27610" t="34286" r="31909" b="33436"/>
          <a:stretch>
            <a:fillRect/>
          </a:stretch>
        </p:blipFill>
        <p:spPr bwMode="auto">
          <a:xfrm rot="16200000">
            <a:off x="-621339" y="2531088"/>
            <a:ext cx="4873818" cy="2428872"/>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3554" name="Picture 2"/>
          <p:cNvPicPr>
            <a:picLocks noChangeAspect="1" noChangeArrowheads="1"/>
          </p:cNvPicPr>
          <p:nvPr/>
        </p:nvPicPr>
        <p:blipFill>
          <a:blip r:embed="rId2" cstate="print"/>
          <a:srcRect l="9880" t="11444" r="7984" b="4641"/>
          <a:stretch>
            <a:fillRect/>
          </a:stretch>
        </p:blipFill>
        <p:spPr bwMode="auto">
          <a:xfrm>
            <a:off x="-25579" y="0"/>
            <a:ext cx="9188871" cy="6858000"/>
          </a:xfrm>
          <a:prstGeom prst="rect">
            <a:avLst/>
          </a:prstGeom>
          <a:noFill/>
          <a:ln w="9525">
            <a:noFill/>
            <a:miter lim="800000"/>
            <a:headEnd/>
            <a:tailEnd/>
          </a:ln>
        </p:spPr>
      </p:pic>
    </p:spTree>
  </p:cSld>
  <p:clrMapOvr>
    <a:masterClrMapping/>
  </p:clrMapOvr>
  <p:transition spd="slow">
    <p:fade thruBlk="1"/>
  </p:transition>
  <p:timing>
    <p:tnLst>
      <p:par>
        <p:cTn id="1" dur="indefinite" restart="never" nodeType="tmRoot"/>
      </p:par>
    </p:tnLst>
  </p:timing>
</p:sld>
</file>

<file path=ppt/theme/theme1.xml><?xml version="1.0" encoding="utf-8"?>
<a:theme xmlns:a="http://schemas.openxmlformats.org/drawingml/2006/main" name="MyTemplate">
  <a:themeElements>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autiful Template 0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utiful Template 01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autiful Template 01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autiful Template 01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autiful Template 01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autiful Template 01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autiful Template 01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autiful Template 01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autiful Template 01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autiful Template 01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autiful Template 01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autiful Template 01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autiful Template 01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12374</TotalTime>
  <Words>1218</Words>
  <Application>Microsoft Office PowerPoint</Application>
  <PresentationFormat>On-screen Show (4:3)</PresentationFormat>
  <Paragraphs>229</Paragraphs>
  <Slides>26</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MyTemplate</vt:lpstr>
      <vt:lpstr>Slide</vt:lpstr>
      <vt:lpstr>Slide 1</vt:lpstr>
      <vt:lpstr>Slide 2</vt:lpstr>
      <vt:lpstr>Project Stakeholder Mapping Tools  (The Power-Interest Matrix)</vt:lpstr>
      <vt:lpstr>Project Stakeholder Mapping Tools  (The Stakeholder Prioritisation Matrix)</vt:lpstr>
      <vt:lpstr>Project Stakeholder Mapping Tools  (The Power-Dynamism Matrix)</vt:lpstr>
      <vt:lpstr>Project Stakeholder Mapping Tools  (3D: Influence – Impact – Attitude)</vt:lpstr>
      <vt:lpstr>Project Stakeholder Mapping Tools  (3D: Power–Attitude – Interest)</vt:lpstr>
      <vt:lpstr>Stakeholder Visualization Case Study (Project RYOGENS - Lewisham, UK)</vt:lpstr>
      <vt:lpstr>Stakeholder Visualization Case Study (Project RYOGENS - Lewisham, UK )</vt:lpstr>
      <vt:lpstr>Project Stakeholder Attributes: Time Factor</vt:lpstr>
      <vt:lpstr>Slide 11</vt:lpstr>
      <vt:lpstr>Slide 12</vt:lpstr>
      <vt:lpstr>Slide 13</vt:lpstr>
      <vt:lpstr>Slide 14</vt:lpstr>
      <vt:lpstr>Slide 15</vt:lpstr>
      <vt:lpstr>Slide 16</vt:lpstr>
      <vt:lpstr>Project Stakeholder Management Software (The Project Stakeholder Organizer)</vt:lpstr>
      <vt:lpstr>Project Stakeholder Management Software (Publigram)</vt:lpstr>
      <vt:lpstr>Project Stakeholder Management Software (The Stakeholder Circle)</vt:lpstr>
      <vt:lpstr>Project Stakeholder Management Software (The Stakeholder Circle)</vt:lpstr>
      <vt:lpstr>Project Stakeholder Management Software  (The Stakeholder Circle: Example 1)</vt:lpstr>
      <vt:lpstr>Project Stakeholder Management Software  (The Stakeholder Circle: Example 1)</vt:lpstr>
      <vt:lpstr>Project Stakeholder Management Software (The Stakeholder Circle: Example 3)</vt:lpstr>
      <vt:lpstr>Project Stakeholder Management Software (OUTRAGE: Prediction &amp; Management Software)</vt:lpstr>
      <vt:lpstr>Project Stakeholder Management Templates</vt:lpstr>
      <vt:lpstr>Slide 26</vt:lpstr>
    </vt:vector>
  </TitlesOfParts>
  <Company>FSC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FSC</dc:creator>
  <cp:lastModifiedBy>Dr. Aurangzeb Khan</cp:lastModifiedBy>
  <cp:revision>4505</cp:revision>
  <dcterms:created xsi:type="dcterms:W3CDTF">2005-03-14T10:32:02Z</dcterms:created>
  <dcterms:modified xsi:type="dcterms:W3CDTF">2013-02-01T04:38:11Z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