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7"/>
  </p:notesMasterIdLst>
  <p:handoutMasterIdLst>
    <p:handoutMasterId r:id="rId18"/>
  </p:handoutMasterIdLst>
  <p:sldIdLst>
    <p:sldId id="1435" r:id="rId2"/>
    <p:sldId id="1103" r:id="rId3"/>
    <p:sldId id="1100" r:id="rId4"/>
    <p:sldId id="1173" r:id="rId5"/>
    <p:sldId id="1102" r:id="rId6"/>
    <p:sldId id="1105" r:id="rId7"/>
    <p:sldId id="1101" r:id="rId8"/>
    <p:sldId id="1107" r:id="rId9"/>
    <p:sldId id="827" r:id="rId10"/>
    <p:sldId id="828" r:id="rId11"/>
    <p:sldId id="576" r:id="rId12"/>
    <p:sldId id="577" r:id="rId13"/>
    <p:sldId id="578" r:id="rId14"/>
    <p:sldId id="579" r:id="rId15"/>
    <p:sldId id="1427" r:id="rId16"/>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FFF99"/>
    <a:srgbClr val="B6DF89"/>
    <a:srgbClr val="FF8D3F"/>
    <a:srgbClr val="FF8181"/>
    <a:srgbClr val="CAE8AA"/>
    <a:srgbClr val="550B27"/>
    <a:srgbClr val="214C4F"/>
    <a:srgbClr val="FFD581"/>
    <a:srgbClr val="29A4A7"/>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9806" autoAdjust="0"/>
  </p:normalViewPr>
  <p:slideViewPr>
    <p:cSldViewPr snapToGrid="0" showGuides="1">
      <p:cViewPr varScale="1">
        <p:scale>
          <a:sx n="102" d="100"/>
          <a:sy n="102" d="100"/>
        </p:scale>
        <p:origin x="-127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90900"/>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Preventative Strategy → Risk</a:t>
            </a:r>
            <a:r>
              <a:rPr lang="en-US" baseline="0" dirty="0" smtClean="0"/>
              <a:t> Management</a:t>
            </a:r>
          </a:p>
          <a:p>
            <a:endParaRPr lang="en-US" baseline="0" dirty="0" smtClean="0"/>
          </a:p>
          <a:p>
            <a:r>
              <a:rPr lang="en-US" baseline="0" dirty="0" smtClean="0"/>
              <a:t>A complication is an event which has occurred or a situation which has developed involving two or more stakeholders and which may have short, medium or long-term adverse consequences for or impacts on the project in terms of its parameters cost, duration, scope delivery, quality, risks, image and reputation. Complications may be minor in nature or more serious, transforming into conflicts and crises. The best strategy dealing with complications is, off course, to prevent them from occurring in the first place to the max. possible extent and also to have a package on measures which can deal with them promptly and effectively if and when they occur. </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Risks= Positive (Opportunities), Negative (Threats)</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Quantifiable</a:t>
            </a:r>
            <a:r>
              <a:rPr lang="en-US" dirty="0" smtClean="0"/>
              <a:t> (Cost (overrun), Time (slippage), Risk (increase</a:t>
            </a:r>
            <a:r>
              <a:rPr lang="en-US" baseline="0" dirty="0" smtClean="0"/>
              <a:t> in severity, new risks)</a:t>
            </a:r>
            <a:r>
              <a:rPr lang="en-US" dirty="0" smtClean="0"/>
              <a:t>) / </a:t>
            </a:r>
            <a:r>
              <a:rPr lang="en-US" b="1" dirty="0" smtClean="0"/>
              <a:t>Non-Quantifiable</a:t>
            </a:r>
            <a:r>
              <a:rPr lang="en-US" dirty="0" smtClean="0"/>
              <a:t> (Damage</a:t>
            </a:r>
            <a:r>
              <a:rPr lang="en-US" baseline="0" dirty="0" smtClean="0"/>
              <a:t> to image and reputation, frustration, dissatisfaction and hostility, de-motivation, decision not to support or cooperate together in future etc.)</a:t>
            </a:r>
            <a:r>
              <a:rPr lang="en-US" dirty="0" smtClean="0"/>
              <a:t>.</a:t>
            </a:r>
            <a:r>
              <a:rPr lang="en-US" baseline="0" dirty="0" smtClean="0"/>
              <a:t>   </a:t>
            </a:r>
          </a:p>
          <a:p>
            <a:r>
              <a:rPr lang="en-US" baseline="0" dirty="0" smtClean="0"/>
              <a:t>Schedule: Delays in activities, phases etc. </a:t>
            </a:r>
            <a:endParaRPr lang="en-US" dirty="0" smtClean="0"/>
          </a:p>
          <a:p>
            <a:r>
              <a:rPr lang="en-US" dirty="0" smtClean="0"/>
              <a:t>Reputation: Also trust, motivation, commitment, interest etc.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Scenario-Analysis → What-If</a:t>
            </a:r>
            <a:r>
              <a:rPr lang="en-US" baseline="0" dirty="0" smtClean="0"/>
              <a:t> Analysis</a:t>
            </a:r>
          </a:p>
          <a:p>
            <a:r>
              <a:rPr lang="en-US" b="0" baseline="0" dirty="0" smtClean="0"/>
              <a:t>Qualitative and/or Quantitative Impacts</a:t>
            </a:r>
          </a:p>
          <a:p>
            <a:r>
              <a:rPr lang="en-US" b="1" baseline="0" dirty="0" smtClean="0"/>
              <a:t>Very High Impact:</a:t>
            </a:r>
            <a:r>
              <a:rPr lang="en-US" baseline="0" dirty="0" smtClean="0"/>
              <a:t> Cost Overrun and/or Schedule Slippage (65%+), Massive Changes to Project Scope and Requirements, Stakeholder Dissatisfaction,  Eventual Project Abandonment</a:t>
            </a:r>
          </a:p>
          <a:p>
            <a:r>
              <a:rPr lang="en-US" b="1" baseline="0" dirty="0" smtClean="0"/>
              <a:t>High Impact: </a:t>
            </a:r>
            <a:r>
              <a:rPr lang="en-US" baseline="0" dirty="0" smtClean="0"/>
              <a:t>Cost Overrun and/or Schedule Slippage (25%-65%), Major (undesired) Change to Scope and Requirements, Pullout by some Important Stakeholders</a:t>
            </a:r>
          </a:p>
          <a:p>
            <a:r>
              <a:rPr lang="en-US" b="1" baseline="0" dirty="0" smtClean="0"/>
              <a:t>Moderate Impact:</a:t>
            </a:r>
            <a:r>
              <a:rPr lang="en-US" baseline="0" dirty="0" smtClean="0"/>
              <a:t> Cost Overrun and/or Schedule Slippage (15%-25%), Some (manageable) Change to Scope, Adverse Impact on Motivation</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7</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Priorities:</a:t>
            </a:r>
            <a:r>
              <a:rPr lang="en-US" dirty="0" smtClean="0"/>
              <a:t> Individual, Group and Organizational Level (shift over time, decline in interest).</a:t>
            </a:r>
          </a:p>
          <a:p>
            <a:r>
              <a:rPr lang="en-US" b="1" dirty="0" smtClean="0"/>
              <a:t>Ambiguities:</a:t>
            </a:r>
            <a:r>
              <a:rPr lang="en-US" dirty="0" smtClean="0"/>
              <a:t> Stakeholder Roles and Responsibilities</a:t>
            </a:r>
          </a:p>
          <a:p>
            <a:r>
              <a:rPr lang="en-US" b="1" dirty="0" smtClean="0"/>
              <a:t>Information &amp; Communication:</a:t>
            </a:r>
            <a:r>
              <a:rPr lang="en-US" dirty="0" smtClean="0"/>
              <a:t> Quality of Information (and its consequences for the project),</a:t>
            </a:r>
            <a:r>
              <a:rPr lang="en-US" baseline="0" dirty="0" smtClean="0"/>
              <a:t> Communication Shortcomings (Under-, Over-, Erroneous, Untimely and Misdirected Communication), Technological Issues (Hardware, Software Incompatibility, lack of PMIS). </a:t>
            </a:r>
          </a:p>
          <a:p>
            <a:r>
              <a:rPr lang="en-US" b="1" baseline="0" dirty="0" smtClean="0"/>
              <a:t>Behavior:</a:t>
            </a:r>
            <a:r>
              <a:rPr lang="en-US" baseline="0" dirty="0" smtClean="0"/>
              <a:t> Professionalism, Desire to Cooperate</a:t>
            </a:r>
          </a:p>
          <a:p>
            <a:r>
              <a:rPr lang="en-US" b="1" baseline="0" dirty="0" smtClean="0"/>
              <a:t>Performance:</a:t>
            </a:r>
            <a:r>
              <a:rPr lang="en-US" baseline="0" dirty="0" smtClean="0"/>
              <a:t> Keeping Schedules, </a:t>
            </a:r>
            <a:r>
              <a:rPr lang="en-US" baseline="0" smtClean="0"/>
              <a:t>Team Performance (Individual, Group)</a:t>
            </a:r>
            <a:endParaRPr lang="en-US" dirty="0" smtClean="0"/>
          </a:p>
          <a:p>
            <a:r>
              <a:rPr lang="en-US" b="1" dirty="0" smtClean="0"/>
              <a:t>Methodologies:</a:t>
            </a:r>
            <a:r>
              <a:rPr lang="en-US" dirty="0" smtClean="0"/>
              <a:t> Project Management and Stakeholder Management Processes, Stakeholder Maturity Levels</a:t>
            </a:r>
          </a:p>
          <a:p>
            <a:r>
              <a:rPr lang="en-US" b="1" dirty="0" smtClean="0"/>
              <a:t>Non-Compliance:</a:t>
            </a:r>
            <a:r>
              <a:rPr lang="en-US" dirty="0" smtClean="0"/>
              <a:t> Contractual Commitments,</a:t>
            </a:r>
            <a:r>
              <a:rPr lang="en-US" baseline="0" dirty="0" smtClean="0"/>
              <a:t> Non-Contractual Agreements</a:t>
            </a:r>
          </a:p>
          <a:p>
            <a:r>
              <a:rPr lang="en-US" b="1" baseline="0" dirty="0" smtClean="0"/>
              <a:t>Resources:</a:t>
            </a:r>
            <a:r>
              <a:rPr lang="en-US" baseline="0" dirty="0" smtClean="0"/>
              <a:t> Availability , Timing of Availability, the Project Matrix Environment</a:t>
            </a:r>
          </a:p>
          <a:p>
            <a:r>
              <a:rPr lang="en-US" b="1" baseline="0" dirty="0" smtClean="0"/>
              <a:t>Culture:</a:t>
            </a:r>
            <a:r>
              <a:rPr lang="en-US" baseline="0" dirty="0" smtClean="0"/>
              <a:t> Complexities of Inter-Cultural Communication and Management (see also </a:t>
            </a:r>
            <a:r>
              <a:rPr lang="en-US" baseline="0" dirty="0" err="1" smtClean="0"/>
              <a:t>Hofstedes</a:t>
            </a:r>
            <a:r>
              <a:rPr lang="en-US" baseline="0" dirty="0" smtClean="0"/>
              <a:t> work)</a:t>
            </a:r>
          </a:p>
          <a:p>
            <a:endParaRPr lang="en-US" baseline="0" dirty="0" smtClean="0"/>
          </a:p>
          <a:p>
            <a:r>
              <a:rPr lang="en-US" baseline="0" dirty="0" smtClean="0"/>
              <a:t>Additionally – role of internal and external environmental factors: work environment, lack of incentive systems,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11</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545839"/>
            <a:ext cx="8234362" cy="1569660"/>
          </a:xfrm>
          <a:prstGeom prst="rect">
            <a:avLst/>
          </a:prstGeom>
          <a:noFill/>
        </p:spPr>
        <p:txBody>
          <a:bodyPr wrap="square" rtlCol="0">
            <a:spAutoFit/>
          </a:bodyPr>
          <a:lstStyle/>
          <a:p>
            <a:pPr algn="ctr"/>
            <a:endParaRPr lang="en-US" sz="2400" b="1" dirty="0" smtClean="0">
              <a:solidFill>
                <a:srgbClr val="FFC000"/>
              </a:solidFill>
              <a:latin typeface="Calibri" pitchFamily="34" charset="0"/>
            </a:endParaRPr>
          </a:p>
          <a:p>
            <a:pPr algn="ctr"/>
            <a:endParaRPr lang="en-US" sz="2400" b="1" dirty="0" smtClean="0">
              <a:solidFill>
                <a:srgbClr val="FFC000"/>
              </a:solidFill>
              <a:latin typeface="Calibri" pitchFamily="34" charset="0"/>
            </a:endParaRP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23: PROJECT STAKEHOLDER ANALYSIS</a:t>
            </a:r>
            <a:endParaRPr lang="en-US" sz="2400" b="1" dirty="0">
              <a:solidFill>
                <a:srgbClr val="FFC000"/>
              </a:solidFill>
              <a:latin typeface="Calibri" pitchFamily="34" charset="0"/>
            </a:endParaRPr>
          </a:p>
        </p:txBody>
      </p:sp>
      <p:sp>
        <p:nvSpPr>
          <p:cNvPr id="5" name="Rectangle 4"/>
          <p:cNvSpPr/>
          <p:nvPr/>
        </p:nvSpPr>
        <p:spPr>
          <a:xfrm>
            <a:off x="455612" y="482868"/>
            <a:ext cx="8234363" cy="1384995"/>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245934"/>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Scientific Stakeholder Analysis</a:t>
            </a:r>
            <a:endParaRPr lang="en-US" dirty="0"/>
          </a:p>
        </p:txBody>
      </p:sp>
      <p:sp>
        <p:nvSpPr>
          <p:cNvPr id="14" name="Rectangle 13"/>
          <p:cNvSpPr/>
          <p:nvPr/>
        </p:nvSpPr>
        <p:spPr>
          <a:xfrm>
            <a:off x="774889" y="1144588"/>
            <a:ext cx="3084847" cy="733939"/>
          </a:xfrm>
          <a:prstGeom prst="rect">
            <a:avLst/>
          </a:prstGeom>
          <a:solidFill>
            <a:srgbClr val="6633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Entity-Focus</a:t>
            </a:r>
          </a:p>
        </p:txBody>
      </p:sp>
      <p:sp>
        <p:nvSpPr>
          <p:cNvPr id="24" name="Rounded Rectangle 23"/>
          <p:cNvSpPr/>
          <p:nvPr/>
        </p:nvSpPr>
        <p:spPr>
          <a:xfrm>
            <a:off x="447630" y="2176904"/>
            <a:ext cx="3739364" cy="1667577"/>
          </a:xfrm>
          <a:prstGeom prst="roundRect">
            <a:avLst/>
          </a:prstGeom>
          <a:solidFill>
            <a:srgbClr val="6633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400" b="1" dirty="0" smtClean="0">
                <a:latin typeface="Calibri" pitchFamily="34" charset="0"/>
              </a:rPr>
              <a:t>SWOT-Analysis</a:t>
            </a:r>
          </a:p>
          <a:p>
            <a:pPr algn="ctr"/>
            <a:r>
              <a:rPr lang="en-US" b="1" dirty="0" smtClean="0">
                <a:latin typeface="Calibri" pitchFamily="34" charset="0"/>
              </a:rPr>
              <a:t>(Based on Qualitative/Quantitative Analysis of Stakeholder Profiles)</a:t>
            </a:r>
            <a:endParaRPr lang="en-US" b="1" dirty="0">
              <a:latin typeface="Calibri" pitchFamily="34" charset="0"/>
            </a:endParaRPr>
          </a:p>
        </p:txBody>
      </p:sp>
      <p:sp>
        <p:nvSpPr>
          <p:cNvPr id="25" name="Rounded Rectangle 24"/>
          <p:cNvSpPr/>
          <p:nvPr/>
        </p:nvSpPr>
        <p:spPr>
          <a:xfrm>
            <a:off x="4803010" y="2176904"/>
            <a:ext cx="3739364" cy="1667577"/>
          </a:xfrm>
          <a:prstGeom prst="roundRect">
            <a:avLst/>
          </a:prstGeom>
          <a:solidFill>
            <a:schemeClr val="accent2">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400" b="1" dirty="0" smtClean="0">
                <a:latin typeface="Calibri" pitchFamily="34" charset="0"/>
              </a:rPr>
              <a:t>Complication Analysis</a:t>
            </a:r>
          </a:p>
          <a:p>
            <a:pPr algn="ctr"/>
            <a:r>
              <a:rPr lang="en-US" b="1" dirty="0" smtClean="0">
                <a:latin typeface="Calibri" pitchFamily="34" charset="0"/>
              </a:rPr>
              <a:t>(Manifest, Potential, Expected Complications and their Causes)</a:t>
            </a:r>
            <a:endParaRPr lang="en-US" b="1" dirty="0">
              <a:latin typeface="Calibri" pitchFamily="34" charset="0"/>
            </a:endParaRPr>
          </a:p>
        </p:txBody>
      </p:sp>
      <p:sp>
        <p:nvSpPr>
          <p:cNvPr id="26" name="Rectangle 25"/>
          <p:cNvSpPr/>
          <p:nvPr/>
        </p:nvSpPr>
        <p:spPr>
          <a:xfrm>
            <a:off x="5130269" y="1144588"/>
            <a:ext cx="3084847" cy="733939"/>
          </a:xfrm>
          <a:prstGeom prst="rect">
            <a:avLst/>
          </a:prstGeom>
          <a:solidFill>
            <a:schemeClr val="accent2">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Event/Occurrence-Focus</a:t>
            </a:r>
          </a:p>
        </p:txBody>
      </p:sp>
      <p:sp>
        <p:nvSpPr>
          <p:cNvPr id="27" name="Rounded Rectangle 26"/>
          <p:cNvSpPr/>
          <p:nvPr/>
        </p:nvSpPr>
        <p:spPr>
          <a:xfrm>
            <a:off x="447630" y="4504623"/>
            <a:ext cx="3739364" cy="1667577"/>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400" b="1" dirty="0" smtClean="0">
                <a:latin typeface="Calibri" pitchFamily="34" charset="0"/>
              </a:rPr>
              <a:t>Management Strategies</a:t>
            </a:r>
          </a:p>
          <a:p>
            <a:pPr algn="ctr"/>
            <a:r>
              <a:rPr lang="en-US" b="1" dirty="0" smtClean="0">
                <a:latin typeface="Calibri" pitchFamily="34" charset="0"/>
              </a:rPr>
              <a:t>(Development of Reactive and/or Preventative Strategies; Feasibility, Effectiveness and Efficiency)</a:t>
            </a:r>
          </a:p>
        </p:txBody>
      </p:sp>
      <p:sp>
        <p:nvSpPr>
          <p:cNvPr id="28" name="Rounded Rectangle 27"/>
          <p:cNvSpPr/>
          <p:nvPr/>
        </p:nvSpPr>
        <p:spPr>
          <a:xfrm>
            <a:off x="4803010" y="4504623"/>
            <a:ext cx="3739364" cy="1667577"/>
          </a:xfrm>
          <a:prstGeom prst="roundRect">
            <a:avLst/>
          </a:prstGeom>
          <a:solidFill>
            <a:srgbClr val="006699"/>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400" b="1" dirty="0" smtClean="0">
                <a:latin typeface="Calibri" pitchFamily="34" charset="0"/>
              </a:rPr>
              <a:t>Impact Assessment</a:t>
            </a:r>
          </a:p>
          <a:p>
            <a:pPr algn="ctr"/>
            <a:r>
              <a:rPr lang="en-US" b="1" dirty="0" smtClean="0">
                <a:latin typeface="Calibri" pitchFamily="34" charset="0"/>
              </a:rPr>
              <a:t>(Quantifiable/Non-Quantifiable Observed Impact or Evaluated on the Basis of a Scenario Framework)</a:t>
            </a:r>
          </a:p>
        </p:txBody>
      </p:sp>
      <p:cxnSp>
        <p:nvCxnSpPr>
          <p:cNvPr id="39" name="Straight Connector 38"/>
          <p:cNvCxnSpPr>
            <a:stCxn id="24" idx="3"/>
            <a:endCxn id="25" idx="1"/>
          </p:cNvCxnSpPr>
          <p:nvPr/>
        </p:nvCxnSpPr>
        <p:spPr>
          <a:xfrm>
            <a:off x="4186994" y="3010693"/>
            <a:ext cx="616016" cy="0"/>
          </a:xfrm>
          <a:prstGeom prst="line">
            <a:avLst/>
          </a:prstGeom>
          <a:ln w="28575">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27" idx="3"/>
            <a:endCxn id="28" idx="1"/>
          </p:cNvCxnSpPr>
          <p:nvPr/>
        </p:nvCxnSpPr>
        <p:spPr>
          <a:xfrm>
            <a:off x="4186994" y="5338412"/>
            <a:ext cx="616016" cy="1588"/>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4" idx="2"/>
            <a:endCxn id="24" idx="0"/>
          </p:cNvCxnSpPr>
          <p:nvPr/>
        </p:nvCxnSpPr>
        <p:spPr>
          <a:xfrm rot="5400000">
            <a:off x="2168125" y="2027715"/>
            <a:ext cx="298377" cy="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26" idx="2"/>
            <a:endCxn id="25" idx="0"/>
          </p:cNvCxnSpPr>
          <p:nvPr/>
        </p:nvCxnSpPr>
        <p:spPr>
          <a:xfrm rot="5400000">
            <a:off x="6523505" y="2027715"/>
            <a:ext cx="298377" cy="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25" idx="3"/>
            <a:endCxn id="28" idx="3"/>
          </p:cNvCxnSpPr>
          <p:nvPr/>
        </p:nvCxnSpPr>
        <p:spPr>
          <a:xfrm>
            <a:off x="8542374" y="3010693"/>
            <a:ext cx="1588" cy="2327719"/>
          </a:xfrm>
          <a:prstGeom prst="bentConnector3">
            <a:avLst>
              <a:gd name="adj1" fmla="val 2166896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8614612" y="3950096"/>
            <a:ext cx="548638" cy="393702"/>
            <a:chOff x="8614612" y="3950096"/>
            <a:chExt cx="548638" cy="393702"/>
          </a:xfrm>
        </p:grpSpPr>
        <p:sp>
          <p:nvSpPr>
            <p:cNvPr id="21" name="Oval 20"/>
            <p:cNvSpPr/>
            <p:nvPr/>
          </p:nvSpPr>
          <p:spPr>
            <a:xfrm>
              <a:off x="8679661" y="3956461"/>
              <a:ext cx="387336" cy="387337"/>
            </a:xfrm>
            <a:prstGeom prst="ellipse">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8614612" y="3950096"/>
              <a:ext cx="548638" cy="369332"/>
            </a:xfrm>
            <a:prstGeom prst="rect">
              <a:avLst/>
            </a:prstGeom>
            <a:noFill/>
          </p:spPr>
          <p:txBody>
            <a:bodyPr wrap="square" rtlCol="0">
              <a:spAutoFit/>
            </a:bodyPr>
            <a:lstStyle/>
            <a:p>
              <a:r>
                <a:rPr lang="en-US" b="1" dirty="0" smtClean="0">
                  <a:solidFill>
                    <a:schemeClr val="bg1"/>
                  </a:solidFill>
                </a:rPr>
                <a:t>  -</a:t>
              </a:r>
              <a:endParaRPr lang="en-US" b="1" dirty="0">
                <a:solidFill>
                  <a:schemeClr val="bg1"/>
                </a:solidFill>
              </a:endParaRPr>
            </a:p>
          </p:txBody>
        </p:sp>
      </p:grpSp>
      <p:cxnSp>
        <p:nvCxnSpPr>
          <p:cNvPr id="36" name="Shape 35"/>
          <p:cNvCxnSpPr>
            <a:stCxn id="24" idx="2"/>
            <a:endCxn id="28" idx="0"/>
          </p:cNvCxnSpPr>
          <p:nvPr/>
        </p:nvCxnSpPr>
        <p:spPr>
          <a:xfrm rot="16200000" flipH="1">
            <a:off x="4164931" y="1996862"/>
            <a:ext cx="660142" cy="4355380"/>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4255952" y="3927106"/>
            <a:ext cx="624054" cy="490888"/>
            <a:chOff x="4130827" y="3898231"/>
            <a:chExt cx="624054" cy="490888"/>
          </a:xfrm>
        </p:grpSpPr>
        <p:sp>
          <p:nvSpPr>
            <p:cNvPr id="17" name="Oval 16"/>
            <p:cNvSpPr/>
            <p:nvPr/>
          </p:nvSpPr>
          <p:spPr>
            <a:xfrm>
              <a:off x="4150076" y="3898231"/>
              <a:ext cx="490887" cy="490888"/>
            </a:xfrm>
            <a:prstGeom prst="ellipse">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130827" y="3936736"/>
              <a:ext cx="624054" cy="369332"/>
            </a:xfrm>
            <a:prstGeom prst="rect">
              <a:avLst/>
            </a:prstGeom>
            <a:noFill/>
          </p:spPr>
          <p:txBody>
            <a:bodyPr wrap="square" rtlCol="0">
              <a:spAutoFit/>
            </a:bodyPr>
            <a:lstStyle/>
            <a:p>
              <a:r>
                <a:rPr lang="en-US" b="1" dirty="0" smtClean="0">
                  <a:solidFill>
                    <a:schemeClr val="bg1"/>
                  </a:solidFill>
                </a:rPr>
                <a:t>+, -</a:t>
              </a:r>
              <a:endParaRPr lang="en-US" b="1" dirty="0">
                <a:solidFill>
                  <a:schemeClr val="bg1"/>
                </a:solidFill>
              </a:endParaRPr>
            </a:p>
          </p:txBody>
        </p:sp>
      </p:gr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Cause-Complication-Impact-Strategy</a:t>
            </a:r>
            <a:endParaRPr lang="en-US" dirty="0"/>
          </a:p>
        </p:txBody>
      </p:sp>
      <p:sp>
        <p:nvSpPr>
          <p:cNvPr id="3" name="Oval 2"/>
          <p:cNvSpPr/>
          <p:nvPr/>
        </p:nvSpPr>
        <p:spPr>
          <a:xfrm>
            <a:off x="228600" y="1143000"/>
            <a:ext cx="2209800" cy="2209800"/>
          </a:xfrm>
          <a:prstGeom prst="ellipse">
            <a:avLst/>
          </a:prstGeom>
          <a:solidFill>
            <a:schemeClr val="accent5">
              <a:lumMod val="1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Cause of Complications</a:t>
            </a:r>
            <a:endParaRPr lang="en-US" b="1" dirty="0">
              <a:latin typeface="Calibri" pitchFamily="34" charset="0"/>
            </a:endParaRPr>
          </a:p>
        </p:txBody>
      </p:sp>
      <p:sp>
        <p:nvSpPr>
          <p:cNvPr id="4" name="Oval 3"/>
          <p:cNvSpPr/>
          <p:nvPr/>
        </p:nvSpPr>
        <p:spPr>
          <a:xfrm>
            <a:off x="3429000" y="1143000"/>
            <a:ext cx="2209800" cy="2209800"/>
          </a:xfrm>
          <a:prstGeom prst="ellipse">
            <a:avLst/>
          </a:prstGeom>
          <a:solidFill>
            <a:srgbClr val="006699"/>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Stakeholder Complications</a:t>
            </a:r>
            <a:endParaRPr lang="en-US" b="1" dirty="0">
              <a:latin typeface="Calibri" pitchFamily="34" charset="0"/>
            </a:endParaRPr>
          </a:p>
        </p:txBody>
      </p:sp>
      <p:sp>
        <p:nvSpPr>
          <p:cNvPr id="5" name="Oval 4"/>
          <p:cNvSpPr/>
          <p:nvPr/>
        </p:nvSpPr>
        <p:spPr>
          <a:xfrm>
            <a:off x="6553200" y="1143000"/>
            <a:ext cx="2209800" cy="2209800"/>
          </a:xfrm>
          <a:prstGeom prst="ellipse">
            <a:avLst/>
          </a:prstGeom>
          <a:solidFill>
            <a:schemeClr val="accent2">
              <a:lumMod val="75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Impact of Complications on Project</a:t>
            </a:r>
            <a:endParaRPr lang="en-US" b="1" dirty="0">
              <a:latin typeface="Calibri" pitchFamily="34" charset="0"/>
            </a:endParaRPr>
          </a:p>
        </p:txBody>
      </p:sp>
      <p:sp>
        <p:nvSpPr>
          <p:cNvPr id="6" name="Right Arrow 5"/>
          <p:cNvSpPr/>
          <p:nvPr/>
        </p:nvSpPr>
        <p:spPr>
          <a:xfrm>
            <a:off x="2590800" y="2057400"/>
            <a:ext cx="685800" cy="457200"/>
          </a:xfrm>
          <a:prstGeom prst="rightArrow">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5715000" y="2057400"/>
            <a:ext cx="685800" cy="457200"/>
          </a:xfrm>
          <a:prstGeom prst="rightArrow">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228600" y="3971225"/>
            <a:ext cx="4017745" cy="2209800"/>
          </a:xfrm>
          <a:prstGeom prst="roundRect">
            <a:avLst/>
          </a:prstGeom>
          <a:solidFill>
            <a:schemeClr val="accent1">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Calibri" pitchFamily="34" charset="0"/>
              </a:rPr>
              <a:t>PREVENTATIVE STRATEGY</a:t>
            </a:r>
          </a:p>
          <a:p>
            <a:pPr algn="ctr"/>
            <a:endParaRPr lang="en-US" b="1" dirty="0" smtClean="0">
              <a:latin typeface="Calibri" pitchFamily="34" charset="0"/>
            </a:endParaRPr>
          </a:p>
          <a:p>
            <a:pPr algn="ctr"/>
            <a:r>
              <a:rPr lang="en-US" sz="2000" b="1" dirty="0" smtClean="0">
                <a:latin typeface="Calibri" pitchFamily="34" charset="0"/>
              </a:rPr>
              <a:t>Goal: To anticipate and prevent complications </a:t>
            </a:r>
            <a:r>
              <a:rPr lang="en-US" sz="2000" b="1" u="sng" dirty="0" smtClean="0">
                <a:latin typeface="Calibri" pitchFamily="34" charset="0"/>
              </a:rPr>
              <a:t>before</a:t>
            </a:r>
            <a:r>
              <a:rPr lang="en-US" sz="2000" b="1" dirty="0" smtClean="0">
                <a:latin typeface="Calibri" pitchFamily="34" charset="0"/>
              </a:rPr>
              <a:t> they occur. </a:t>
            </a:r>
          </a:p>
          <a:p>
            <a:pPr algn="ctr"/>
            <a:r>
              <a:rPr lang="en-US" sz="2000" b="1" dirty="0" smtClean="0">
                <a:latin typeface="Calibri" pitchFamily="34" charset="0"/>
              </a:rPr>
              <a:t>This is the preferable and more efficient approach.  </a:t>
            </a:r>
            <a:endParaRPr lang="en-US" sz="2000" b="1" dirty="0">
              <a:latin typeface="Calibri" pitchFamily="34" charset="0"/>
            </a:endParaRPr>
          </a:p>
        </p:txBody>
      </p:sp>
      <p:sp>
        <p:nvSpPr>
          <p:cNvPr id="9" name="Rounded Rectangle 8"/>
          <p:cNvSpPr/>
          <p:nvPr/>
        </p:nvSpPr>
        <p:spPr>
          <a:xfrm>
            <a:off x="4745255" y="3971225"/>
            <a:ext cx="4017745" cy="2209800"/>
          </a:xfrm>
          <a:prstGeom prst="roundRect">
            <a:avLst/>
          </a:prstGeom>
          <a:solidFill>
            <a:srgbClr val="7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Calibri" pitchFamily="34" charset="0"/>
              </a:rPr>
              <a:t>REACTIVE STRATEGY</a:t>
            </a:r>
          </a:p>
          <a:p>
            <a:pPr algn="ctr"/>
            <a:endParaRPr lang="en-US" b="1" dirty="0" smtClean="0">
              <a:latin typeface="Calibri" pitchFamily="34" charset="0"/>
            </a:endParaRPr>
          </a:p>
          <a:p>
            <a:pPr algn="ctr"/>
            <a:r>
              <a:rPr lang="en-US" sz="2000" b="1" dirty="0" smtClean="0">
                <a:latin typeface="Calibri" pitchFamily="34" charset="0"/>
              </a:rPr>
              <a:t>Goal: To manage complications as and </a:t>
            </a:r>
            <a:r>
              <a:rPr lang="en-US" sz="2000" b="1" u="sng" dirty="0" smtClean="0">
                <a:latin typeface="Calibri" pitchFamily="34" charset="0"/>
              </a:rPr>
              <a:t>when or after</a:t>
            </a:r>
            <a:r>
              <a:rPr lang="en-US" sz="2000" b="1" dirty="0" smtClean="0">
                <a:latin typeface="Calibri" pitchFamily="34" charset="0"/>
              </a:rPr>
              <a:t> they occur with a view to reducing, minimizing or eliminating their adverse impact.</a:t>
            </a:r>
            <a:endParaRPr lang="en-US" sz="2000" b="1" dirty="0">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p:cNvSpPr/>
          <p:nvPr/>
        </p:nvSpPr>
        <p:spPr>
          <a:xfrm>
            <a:off x="1511559" y="1119666"/>
            <a:ext cx="4544008" cy="2799192"/>
          </a:xfrm>
          <a:prstGeom prst="rect">
            <a:avLst/>
          </a:prstGeom>
          <a:solidFill>
            <a:schemeClr val="tx2">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lstStyle/>
          <a:p>
            <a:r>
              <a:rPr lang="en-US" sz="2400" dirty="0" smtClean="0"/>
              <a:t>Analyzing Project Stakeholders Scientifically </a:t>
            </a:r>
            <a:endParaRPr lang="en-US" sz="2400" dirty="0"/>
          </a:p>
        </p:txBody>
      </p:sp>
      <p:sp>
        <p:nvSpPr>
          <p:cNvPr id="3" name="Rounded Rectangle 2"/>
          <p:cNvSpPr/>
          <p:nvPr/>
        </p:nvSpPr>
        <p:spPr>
          <a:xfrm>
            <a:off x="1842328" y="1999043"/>
            <a:ext cx="1749956" cy="63687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Strengths</a:t>
            </a:r>
            <a:endParaRPr lang="en-US" sz="1400" b="1" dirty="0">
              <a:latin typeface="Calibri" pitchFamily="34" charset="0"/>
            </a:endParaRPr>
          </a:p>
        </p:txBody>
      </p:sp>
      <p:sp>
        <p:nvSpPr>
          <p:cNvPr id="4" name="Rounded Rectangle 3"/>
          <p:cNvSpPr/>
          <p:nvPr/>
        </p:nvSpPr>
        <p:spPr>
          <a:xfrm>
            <a:off x="1842328" y="2866792"/>
            <a:ext cx="1749956" cy="636870"/>
          </a:xfrm>
          <a:prstGeom prst="round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Weaknesses</a:t>
            </a:r>
            <a:endParaRPr lang="en-US" sz="1400" b="1" dirty="0">
              <a:latin typeface="Calibri" pitchFamily="34" charset="0"/>
            </a:endParaRPr>
          </a:p>
        </p:txBody>
      </p:sp>
      <p:sp>
        <p:nvSpPr>
          <p:cNvPr id="5" name="Rounded Rectangle 4"/>
          <p:cNvSpPr/>
          <p:nvPr/>
        </p:nvSpPr>
        <p:spPr>
          <a:xfrm>
            <a:off x="4081677" y="1999043"/>
            <a:ext cx="1749956" cy="636870"/>
          </a:xfrm>
          <a:prstGeom prst="roundRect">
            <a:avLst/>
          </a:prstGeom>
          <a:solidFill>
            <a:srgbClr val="6BA42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Opportunities</a:t>
            </a:r>
            <a:endParaRPr lang="en-US" sz="1400" b="1" dirty="0">
              <a:latin typeface="Calibri" pitchFamily="34" charset="0"/>
            </a:endParaRPr>
          </a:p>
        </p:txBody>
      </p:sp>
      <p:sp>
        <p:nvSpPr>
          <p:cNvPr id="7" name="Rounded Rectangle 6"/>
          <p:cNvSpPr/>
          <p:nvPr/>
        </p:nvSpPr>
        <p:spPr>
          <a:xfrm>
            <a:off x="4081677" y="2866792"/>
            <a:ext cx="1749956" cy="636870"/>
          </a:xfrm>
          <a:prstGeom prst="roundRect">
            <a:avLst/>
          </a:prstGeom>
          <a:solidFill>
            <a:srgbClr val="7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Threats</a:t>
            </a:r>
            <a:endParaRPr lang="en-US" b="1" dirty="0">
              <a:latin typeface="Calibri" pitchFamily="34" charset="0"/>
            </a:endParaRPr>
          </a:p>
        </p:txBody>
      </p:sp>
      <p:sp>
        <p:nvSpPr>
          <p:cNvPr id="8" name="Rounded Rectangle 7"/>
          <p:cNvSpPr/>
          <p:nvPr/>
        </p:nvSpPr>
        <p:spPr>
          <a:xfrm rot="5400000">
            <a:off x="6966620" y="2930081"/>
            <a:ext cx="2494786" cy="516564"/>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Maximization Strategy</a:t>
            </a:r>
            <a:endParaRPr lang="en-US" sz="1400" b="1" dirty="0">
              <a:latin typeface="Calibri" pitchFamily="34" charset="0"/>
            </a:endParaRPr>
          </a:p>
        </p:txBody>
      </p:sp>
      <p:sp>
        <p:nvSpPr>
          <p:cNvPr id="9" name="Rounded Rectangle 8"/>
          <p:cNvSpPr/>
          <p:nvPr/>
        </p:nvSpPr>
        <p:spPr>
          <a:xfrm rot="5400000">
            <a:off x="6208358" y="2930085"/>
            <a:ext cx="2494788" cy="516564"/>
          </a:xfrm>
          <a:prstGeom prst="roundRect">
            <a:avLst/>
          </a:prstGeom>
          <a:solidFill>
            <a:srgbClr val="808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Minimization Strategy</a:t>
            </a:r>
            <a:endParaRPr lang="en-US" sz="1400" b="1" dirty="0">
              <a:latin typeface="Calibri" pitchFamily="34" charset="0"/>
            </a:endParaRPr>
          </a:p>
        </p:txBody>
      </p:sp>
      <p:sp>
        <p:nvSpPr>
          <p:cNvPr id="11" name="Rounded Rectangle 10"/>
          <p:cNvSpPr/>
          <p:nvPr/>
        </p:nvSpPr>
        <p:spPr>
          <a:xfrm>
            <a:off x="1530220" y="4107726"/>
            <a:ext cx="4516017" cy="804741"/>
          </a:xfrm>
          <a:prstGeom prst="roundRect">
            <a:avLst/>
          </a:prstGeom>
          <a:solidFill>
            <a:srgbClr val="006699"/>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n w="17780" cmpd="sng">
                  <a:noFill/>
                  <a:prstDash val="solid"/>
                  <a:miter lim="800000"/>
                </a:ln>
                <a:solidFill>
                  <a:srgbClr val="FFFF00"/>
                </a:solidFill>
                <a:effectLst>
                  <a:outerShdw blurRad="55000" dist="50800" dir="5400000" algn="tl">
                    <a:srgbClr val="000000">
                      <a:alpha val="33000"/>
                    </a:srgbClr>
                  </a:outerShdw>
                </a:effectLst>
                <a:latin typeface="Arial" charset="0"/>
              </a:rPr>
              <a:t>Complication Analysis</a:t>
            </a:r>
          </a:p>
        </p:txBody>
      </p:sp>
      <p:sp>
        <p:nvSpPr>
          <p:cNvPr id="12" name="Rectangle 11"/>
          <p:cNvSpPr/>
          <p:nvPr/>
        </p:nvSpPr>
        <p:spPr>
          <a:xfrm>
            <a:off x="1651521" y="1099746"/>
            <a:ext cx="4152122" cy="646331"/>
          </a:xfrm>
          <a:prstGeom prst="rect">
            <a:avLst/>
          </a:prstGeom>
          <a:noFill/>
        </p:spPr>
        <p:txBody>
          <a:bodyPr wrap="square" lIns="91440" tIns="45720" rIns="91440" bIns="45720">
            <a:spAutoFit/>
          </a:bodyPr>
          <a:lstStyle/>
          <a:p>
            <a:pPr algn="ctr"/>
            <a:r>
              <a:rPr lang="en-US" sz="3600" b="1" cap="none" spc="0" dirty="0" smtClean="0">
                <a:ln w="17780" cmpd="sng">
                  <a:noFill/>
                  <a:prstDash val="solid"/>
                  <a:miter lim="800000"/>
                </a:ln>
                <a:solidFill>
                  <a:srgbClr val="92D050"/>
                </a:solidFill>
                <a:effectLst>
                  <a:outerShdw blurRad="55000" dist="50800" dir="5400000" algn="tl">
                    <a:srgbClr val="000000">
                      <a:alpha val="33000"/>
                    </a:srgbClr>
                  </a:outerShdw>
                </a:effectLst>
              </a:rPr>
              <a:t>SWOT-Analysis</a:t>
            </a:r>
            <a:endParaRPr lang="en-US" sz="3600" b="1" cap="none" spc="0" dirty="0">
              <a:ln w="17780" cmpd="sng">
                <a:noFill/>
                <a:prstDash val="solid"/>
                <a:miter lim="800000"/>
              </a:ln>
              <a:solidFill>
                <a:srgbClr val="92D050"/>
              </a:solidFill>
              <a:effectLst>
                <a:outerShdw blurRad="55000" dist="50800" dir="5400000" algn="tl">
                  <a:srgbClr val="000000">
                    <a:alpha val="33000"/>
                  </a:srgbClr>
                </a:outerShdw>
              </a:effectLst>
            </a:endParaRPr>
          </a:p>
        </p:txBody>
      </p:sp>
      <p:sp>
        <p:nvSpPr>
          <p:cNvPr id="13" name="Rectangle 12"/>
          <p:cNvSpPr/>
          <p:nvPr/>
        </p:nvSpPr>
        <p:spPr>
          <a:xfrm>
            <a:off x="6634067" y="1228151"/>
            <a:ext cx="2401143" cy="461665"/>
          </a:xfrm>
          <a:prstGeom prst="rect">
            <a:avLst/>
          </a:prstGeom>
          <a:noFill/>
        </p:spPr>
        <p:txBody>
          <a:bodyPr wrap="square" lIns="91440" tIns="45720" rIns="91440" bIns="45720">
            <a:spAutoFit/>
          </a:bodyPr>
          <a:lstStyle/>
          <a:p>
            <a:pPr algn="ctr"/>
            <a:r>
              <a:rPr lang="en-US" sz="2400" b="1" cap="none" spc="0" dirty="0" smtClean="0">
                <a:ln w="17780" cmpd="sng">
                  <a:noFill/>
                  <a:prstDash val="solid"/>
                  <a:miter lim="800000"/>
                </a:ln>
                <a:solidFill>
                  <a:schemeClr val="accent1">
                    <a:lumMod val="75000"/>
                  </a:schemeClr>
                </a:solidFill>
                <a:effectLst>
                  <a:outerShdw blurRad="55000" dist="50800" dir="5400000" algn="tl">
                    <a:srgbClr val="000000">
                      <a:alpha val="33000"/>
                    </a:srgbClr>
                  </a:outerShdw>
                </a:effectLst>
              </a:rPr>
              <a:t>Engagement</a:t>
            </a:r>
            <a:endParaRPr lang="en-US" sz="2400" b="1" cap="none" spc="0" dirty="0">
              <a:ln w="17780" cmpd="sng">
                <a:noFill/>
                <a:prstDash val="solid"/>
                <a:miter lim="800000"/>
              </a:ln>
              <a:solidFill>
                <a:schemeClr val="accent1">
                  <a:lumMod val="75000"/>
                </a:schemeClr>
              </a:solidFill>
              <a:effectLst>
                <a:outerShdw blurRad="55000" dist="50800" dir="5400000" algn="tl">
                  <a:srgbClr val="000000">
                    <a:alpha val="33000"/>
                  </a:srgbClr>
                </a:outerShdw>
              </a:effectLst>
            </a:endParaRPr>
          </a:p>
        </p:txBody>
      </p:sp>
      <p:cxnSp>
        <p:nvCxnSpPr>
          <p:cNvPr id="17" name="Elbow Connector 16"/>
          <p:cNvCxnSpPr>
            <a:stCxn id="3" idx="0"/>
            <a:endCxn id="5" idx="1"/>
          </p:cNvCxnSpPr>
          <p:nvPr/>
        </p:nvCxnSpPr>
        <p:spPr>
          <a:xfrm rot="16200000" flipH="1">
            <a:off x="3240273" y="1476075"/>
            <a:ext cx="318435" cy="1364371"/>
          </a:xfrm>
          <a:prstGeom prst="bentConnector4">
            <a:avLst>
              <a:gd name="adj1" fmla="val -37984"/>
              <a:gd name="adj2" fmla="val 82065"/>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4" idx="1"/>
            <a:endCxn id="5" idx="0"/>
          </p:cNvCxnSpPr>
          <p:nvPr/>
        </p:nvCxnSpPr>
        <p:spPr>
          <a:xfrm rot="10800000" flipH="1">
            <a:off x="1842327" y="1999043"/>
            <a:ext cx="3114327" cy="1186184"/>
          </a:xfrm>
          <a:prstGeom prst="bentConnector4">
            <a:avLst>
              <a:gd name="adj1" fmla="val -4344"/>
              <a:gd name="adj2" fmla="val 120058"/>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5" name="Elbow Connector 24"/>
          <p:cNvCxnSpPr>
            <a:stCxn id="4" idx="2"/>
            <a:endCxn id="7" idx="2"/>
          </p:cNvCxnSpPr>
          <p:nvPr/>
        </p:nvCxnSpPr>
        <p:spPr>
          <a:xfrm rot="16200000" flipH="1">
            <a:off x="3836980" y="2383987"/>
            <a:ext cx="1588" cy="2239349"/>
          </a:xfrm>
          <a:prstGeom prst="bentConnector3">
            <a:avLst>
              <a:gd name="adj1" fmla="val 14395466"/>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9" name="Right Arrow 78"/>
          <p:cNvSpPr/>
          <p:nvPr/>
        </p:nvSpPr>
        <p:spPr>
          <a:xfrm>
            <a:off x="1091682" y="1290246"/>
            <a:ext cx="485195" cy="340567"/>
          </a:xfrm>
          <a:prstGeom prst="rightArrow">
            <a:avLst/>
          </a:prstGeom>
          <a:solidFill>
            <a:schemeClr val="tx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519305" y="5330757"/>
            <a:ext cx="4544009" cy="841443"/>
          </a:xfrm>
          <a:prstGeom prst="rect">
            <a:avLst/>
          </a:prstGeom>
          <a:solidFill>
            <a:schemeClr val="accent5">
              <a:lumMod val="1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atin typeface="Calibri" pitchFamily="34" charset="0"/>
            </a:endParaRPr>
          </a:p>
        </p:txBody>
      </p:sp>
      <p:sp>
        <p:nvSpPr>
          <p:cNvPr id="65" name="Rectangle 64"/>
          <p:cNvSpPr/>
          <p:nvPr/>
        </p:nvSpPr>
        <p:spPr>
          <a:xfrm>
            <a:off x="1706664" y="5380385"/>
            <a:ext cx="4194097" cy="738664"/>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latin typeface="Calibri" pitchFamily="34" charset="0"/>
              </a:rPr>
              <a:t>Project Impact Assessment</a:t>
            </a:r>
          </a:p>
          <a:p>
            <a:pPr algn="ctr"/>
            <a:r>
              <a:rPr lang="en-US" sz="1400" b="1" dirty="0" smtClean="0">
                <a:ln w="50800"/>
                <a:solidFill>
                  <a:schemeClr val="bg1">
                    <a:shade val="50000"/>
                  </a:schemeClr>
                </a:solidFill>
                <a:latin typeface="Calibri" pitchFamily="34" charset="0"/>
              </a:rPr>
              <a:t>(cost, duration, scope, quality, risks, image etc.)</a:t>
            </a:r>
            <a:endParaRPr lang="en-US" sz="2800" b="1" dirty="0">
              <a:ln w="50800"/>
              <a:solidFill>
                <a:schemeClr val="bg1">
                  <a:shade val="50000"/>
                </a:schemeClr>
              </a:solidFill>
            </a:endParaRPr>
          </a:p>
        </p:txBody>
      </p:sp>
      <p:sp>
        <p:nvSpPr>
          <p:cNvPr id="41" name="Rectangle 40"/>
          <p:cNvSpPr/>
          <p:nvPr/>
        </p:nvSpPr>
        <p:spPr>
          <a:xfrm>
            <a:off x="6979301" y="4863822"/>
            <a:ext cx="1775991" cy="1094361"/>
          </a:xfrm>
          <a:prstGeom prst="rect">
            <a:avLst/>
          </a:prstGeom>
          <a:solidFill>
            <a:srgbClr val="CC99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ysClr val="windowText" lastClr="000000"/>
                </a:solidFill>
              </a:rPr>
              <a:t>Scenario</a:t>
            </a:r>
          </a:p>
          <a:p>
            <a:pPr algn="ctr"/>
            <a:r>
              <a:rPr lang="en-US" sz="2200" b="1" dirty="0" smtClean="0">
                <a:solidFill>
                  <a:sysClr val="windowText" lastClr="000000"/>
                </a:solidFill>
              </a:rPr>
              <a:t>‘What-If’ Analysis</a:t>
            </a:r>
            <a:endParaRPr lang="en-US" sz="2200" b="1" dirty="0">
              <a:solidFill>
                <a:sysClr val="windowText" lastClr="000000"/>
              </a:solidFill>
            </a:endParaRPr>
          </a:p>
        </p:txBody>
      </p:sp>
      <p:cxnSp>
        <p:nvCxnSpPr>
          <p:cNvPr id="56" name="Elbow Connector 55"/>
          <p:cNvCxnSpPr>
            <a:stCxn id="9" idx="3"/>
            <a:endCxn id="41" idx="0"/>
          </p:cNvCxnSpPr>
          <p:nvPr/>
        </p:nvCxnSpPr>
        <p:spPr>
          <a:xfrm rot="16200000" flipH="1">
            <a:off x="7447494" y="4444018"/>
            <a:ext cx="428061" cy="411545"/>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8" name="Elbow Connector 57"/>
          <p:cNvCxnSpPr>
            <a:stCxn id="8" idx="3"/>
            <a:endCxn id="41" idx="0"/>
          </p:cNvCxnSpPr>
          <p:nvPr/>
        </p:nvCxnSpPr>
        <p:spPr>
          <a:xfrm rot="5400000">
            <a:off x="7826622" y="4476431"/>
            <a:ext cx="428066" cy="346716"/>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rot="16200000">
            <a:off x="-1946968" y="3194196"/>
            <a:ext cx="5027614" cy="928396"/>
          </a:xfrm>
          <a:prstGeom prst="rect">
            <a:avLst/>
          </a:prstGeom>
          <a:solidFill>
            <a:schemeClr val="accent6">
              <a:lumMod val="50000"/>
            </a:schemeClr>
          </a:solidFill>
          <a:ln>
            <a:solidFill>
              <a:srgbClr val="FFFF00"/>
            </a:solidFill>
          </a:ln>
        </p:spPr>
        <p:style>
          <a:lnRef idx="3">
            <a:schemeClr val="lt1"/>
          </a:lnRef>
          <a:fillRef idx="1">
            <a:schemeClr val="accent6"/>
          </a:fillRef>
          <a:effectRef idx="1">
            <a:schemeClr val="accent6"/>
          </a:effectRef>
          <a:fontRef idx="minor">
            <a:schemeClr val="lt1"/>
          </a:fontRef>
        </p:style>
        <p:txBody>
          <a:bodyPr vert="horz" rtlCol="0" anchor="ctr"/>
          <a:lstStyle/>
          <a:p>
            <a:pPr algn="ctr">
              <a:lnSpc>
                <a:spcPts val="1900"/>
              </a:lnSpc>
              <a:spcAft>
                <a:spcPts val="600"/>
              </a:spcAft>
            </a:pPr>
            <a:r>
              <a:rPr lang="en-US" sz="2000" b="1" dirty="0" smtClean="0">
                <a:latin typeface="Calibri" pitchFamily="34" charset="0"/>
              </a:rPr>
              <a:t>Systematic Information Gathering</a:t>
            </a:r>
          </a:p>
          <a:p>
            <a:pPr algn="ctr">
              <a:lnSpc>
                <a:spcPts val="1900"/>
              </a:lnSpc>
            </a:pPr>
            <a:r>
              <a:rPr lang="en-US" sz="2000" b="1" dirty="0" smtClean="0">
                <a:latin typeface="Calibri" pitchFamily="34" charset="0"/>
              </a:rPr>
              <a:t>Periodic  Monitoring, &amp; Re-Evaluation</a:t>
            </a:r>
          </a:p>
        </p:txBody>
      </p:sp>
      <p:sp>
        <p:nvSpPr>
          <p:cNvPr id="61" name="Right Arrow 60"/>
          <p:cNvSpPr/>
          <p:nvPr/>
        </p:nvSpPr>
        <p:spPr>
          <a:xfrm>
            <a:off x="1082352" y="4356680"/>
            <a:ext cx="561622" cy="340567"/>
          </a:xfrm>
          <a:prstGeom prst="rightArrow">
            <a:avLst/>
          </a:prstGeom>
          <a:solidFill>
            <a:schemeClr val="tx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ight Arrow 61"/>
          <p:cNvSpPr/>
          <p:nvPr/>
        </p:nvSpPr>
        <p:spPr>
          <a:xfrm>
            <a:off x="1091682" y="5593677"/>
            <a:ext cx="513382" cy="340567"/>
          </a:xfrm>
          <a:prstGeom prst="rightArrow">
            <a:avLst/>
          </a:prstGeom>
          <a:solidFill>
            <a:schemeClr val="tx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 name="Elbow Connector 91"/>
          <p:cNvCxnSpPr>
            <a:endCxn id="8" idx="0"/>
          </p:cNvCxnSpPr>
          <p:nvPr/>
        </p:nvCxnSpPr>
        <p:spPr>
          <a:xfrm>
            <a:off x="6848268" y="1799615"/>
            <a:ext cx="1624027" cy="1388748"/>
          </a:xfrm>
          <a:prstGeom prst="bentConnector3">
            <a:avLst>
              <a:gd name="adj1" fmla="val 130057"/>
            </a:avLst>
          </a:prstGeom>
          <a:ln w="57150">
            <a:solidFill>
              <a:srgbClr val="92D05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7" idx="3"/>
            <a:endCxn id="9" idx="2"/>
          </p:cNvCxnSpPr>
          <p:nvPr/>
        </p:nvCxnSpPr>
        <p:spPr>
          <a:xfrm>
            <a:off x="5831633" y="3185227"/>
            <a:ext cx="1365837" cy="3140"/>
          </a:xfrm>
          <a:prstGeom prst="straightConnector1">
            <a:avLst/>
          </a:prstGeom>
          <a:ln w="57150">
            <a:solidFill>
              <a:srgbClr val="C0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V="1">
            <a:off x="5836595" y="1801446"/>
            <a:ext cx="1029220" cy="513737"/>
          </a:xfrm>
          <a:prstGeom prst="line">
            <a:avLst/>
          </a:prstGeom>
          <a:ln w="57150">
            <a:solidFill>
              <a:srgbClr val="92D050"/>
            </a:solidFill>
            <a:prstDash val="solid"/>
          </a:ln>
        </p:spPr>
        <p:style>
          <a:lnRef idx="1">
            <a:schemeClr val="accent1"/>
          </a:lnRef>
          <a:fillRef idx="0">
            <a:schemeClr val="accent1"/>
          </a:fillRef>
          <a:effectRef idx="0">
            <a:schemeClr val="accent1"/>
          </a:effectRef>
          <a:fontRef idx="minor">
            <a:schemeClr val="tx1"/>
          </a:fontRef>
        </p:style>
      </p:cxnSp>
      <p:cxnSp>
        <p:nvCxnSpPr>
          <p:cNvPr id="127" name="Shape 126"/>
          <p:cNvCxnSpPr>
            <a:stCxn id="41" idx="2"/>
            <a:endCxn id="29" idx="3"/>
          </p:cNvCxnSpPr>
          <p:nvPr/>
        </p:nvCxnSpPr>
        <p:spPr>
          <a:xfrm rot="5400000" flipH="1">
            <a:off x="6861954" y="4952840"/>
            <a:ext cx="206704" cy="1803983"/>
          </a:xfrm>
          <a:prstGeom prst="bentConnector4">
            <a:avLst>
              <a:gd name="adj1" fmla="val -110593"/>
              <a:gd name="adj2" fmla="val 74612"/>
            </a:avLst>
          </a:prstGeom>
          <a:ln w="19050">
            <a:solidFill>
              <a:srgbClr val="CCCC00"/>
            </a:solidFill>
            <a:tailEnd type="arrow"/>
          </a:ln>
        </p:spPr>
        <p:style>
          <a:lnRef idx="1">
            <a:schemeClr val="accent1"/>
          </a:lnRef>
          <a:fillRef idx="0">
            <a:schemeClr val="accent1"/>
          </a:fillRef>
          <a:effectRef idx="0">
            <a:schemeClr val="accent1"/>
          </a:effectRef>
          <a:fontRef idx="minor">
            <a:schemeClr val="tx1"/>
          </a:fontRef>
        </p:style>
      </p:cxnSp>
      <p:cxnSp>
        <p:nvCxnSpPr>
          <p:cNvPr id="132" name="Elbow Connector 131"/>
          <p:cNvCxnSpPr>
            <a:stCxn id="11" idx="3"/>
            <a:endCxn id="41" idx="1"/>
          </p:cNvCxnSpPr>
          <p:nvPr/>
        </p:nvCxnSpPr>
        <p:spPr>
          <a:xfrm>
            <a:off x="6046237" y="4510097"/>
            <a:ext cx="933064" cy="900906"/>
          </a:xfrm>
          <a:prstGeom prst="bentConnector3">
            <a:avLst>
              <a:gd name="adj1" fmla="val 50000"/>
            </a:avLst>
          </a:prstGeom>
          <a:ln w="1905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39" name="Elbow Connector 138"/>
          <p:cNvCxnSpPr>
            <a:stCxn id="3" idx="3"/>
            <a:endCxn id="7" idx="1"/>
          </p:cNvCxnSpPr>
          <p:nvPr/>
        </p:nvCxnSpPr>
        <p:spPr>
          <a:xfrm>
            <a:off x="3592284" y="2317478"/>
            <a:ext cx="489393" cy="867749"/>
          </a:xfrm>
          <a:prstGeom prst="bentConnector3">
            <a:avLst>
              <a:gd name="adj1" fmla="val 3460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Consequences of Stk. Complications</a:t>
            </a:r>
            <a:endParaRPr lang="en-US" dirty="0"/>
          </a:p>
        </p:txBody>
      </p:sp>
      <p:sp>
        <p:nvSpPr>
          <p:cNvPr id="4" name="Oval 3"/>
          <p:cNvSpPr/>
          <p:nvPr/>
        </p:nvSpPr>
        <p:spPr>
          <a:xfrm>
            <a:off x="339298" y="2199361"/>
            <a:ext cx="2875548" cy="2875548"/>
          </a:xfrm>
          <a:prstGeom prst="ellipse">
            <a:avLst/>
          </a:prstGeom>
          <a:solidFill>
            <a:schemeClr val="accent2">
              <a:lumMod val="75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2800" b="1" dirty="0" smtClean="0">
                <a:latin typeface="Calibri" pitchFamily="34" charset="0"/>
              </a:rPr>
              <a:t>Assessment of Impact on Project</a:t>
            </a:r>
            <a:endParaRPr lang="en-US" sz="2400" b="1" dirty="0" smtClean="0">
              <a:latin typeface="Calibri" pitchFamily="34" charset="0"/>
            </a:endParaRPr>
          </a:p>
          <a:p>
            <a:pPr algn="ctr"/>
            <a:r>
              <a:rPr lang="en-US" sz="2000" b="1" dirty="0" smtClean="0">
                <a:latin typeface="Calibri" pitchFamily="34" charset="0"/>
              </a:rPr>
              <a:t>(Quantifiable, Not Quantifiable)</a:t>
            </a:r>
            <a:endParaRPr lang="en-US" sz="2400" b="1" dirty="0">
              <a:latin typeface="Calibri" pitchFamily="34" charset="0"/>
            </a:endParaRPr>
          </a:p>
        </p:txBody>
      </p:sp>
      <p:sp>
        <p:nvSpPr>
          <p:cNvPr id="8" name="Rounded Rectangle 7"/>
          <p:cNvSpPr/>
          <p:nvPr/>
        </p:nvSpPr>
        <p:spPr>
          <a:xfrm>
            <a:off x="4672230" y="3241310"/>
            <a:ext cx="4189668" cy="812531"/>
          </a:xfrm>
          <a:prstGeom prst="roundRect">
            <a:avLst/>
          </a:prstGeom>
          <a:solidFill>
            <a:schemeClr val="accent4">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Project Cost and Schedule</a:t>
            </a:r>
          </a:p>
          <a:p>
            <a:pPr algn="ctr"/>
            <a:r>
              <a:rPr lang="en-US" sz="1600" b="1" dirty="0" smtClean="0">
                <a:latin typeface="Calibri" pitchFamily="34" charset="0"/>
              </a:rPr>
              <a:t>(i.e. Cost Overrun, Completion Delay)</a:t>
            </a:r>
            <a:endParaRPr lang="en-US" sz="1600" b="1" dirty="0">
              <a:latin typeface="Calibri" pitchFamily="34" charset="0"/>
            </a:endParaRPr>
          </a:p>
        </p:txBody>
      </p:sp>
      <p:sp>
        <p:nvSpPr>
          <p:cNvPr id="9" name="Rounded Rectangle 8"/>
          <p:cNvSpPr/>
          <p:nvPr/>
        </p:nvSpPr>
        <p:spPr>
          <a:xfrm>
            <a:off x="4658633" y="1122950"/>
            <a:ext cx="4189668" cy="812531"/>
          </a:xfrm>
          <a:prstGeom prst="roundRect">
            <a:avLst/>
          </a:prstGeom>
          <a:solidFill>
            <a:srgbClr val="7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Project Existence</a:t>
            </a:r>
          </a:p>
          <a:p>
            <a:pPr algn="ctr"/>
            <a:r>
              <a:rPr lang="en-US" sz="1600" b="1" dirty="0" smtClean="0">
                <a:latin typeface="Calibri" pitchFamily="34" charset="0"/>
              </a:rPr>
              <a:t>(e.g. Premature Termination)</a:t>
            </a:r>
            <a:endParaRPr lang="en-US" sz="1600" b="1" dirty="0">
              <a:latin typeface="Calibri" pitchFamily="34" charset="0"/>
            </a:endParaRPr>
          </a:p>
        </p:txBody>
      </p:sp>
      <p:sp>
        <p:nvSpPr>
          <p:cNvPr id="10" name="Rounded Rectangle 9"/>
          <p:cNvSpPr/>
          <p:nvPr/>
        </p:nvSpPr>
        <p:spPr>
          <a:xfrm>
            <a:off x="4672230" y="4300490"/>
            <a:ext cx="4189668" cy="812531"/>
          </a:xfrm>
          <a:prstGeom prst="roundRect">
            <a:avLst/>
          </a:prstGeom>
          <a:solidFill>
            <a:schemeClr val="accent1">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Project Image and Reputation</a:t>
            </a:r>
          </a:p>
          <a:p>
            <a:pPr algn="ctr"/>
            <a:r>
              <a:rPr lang="en-US" sz="1600" b="1" dirty="0" smtClean="0">
                <a:latin typeface="Calibri" pitchFamily="34" charset="0"/>
              </a:rPr>
              <a:t>(i.e. Damage Potential)</a:t>
            </a:r>
            <a:endParaRPr lang="en-US" b="1" dirty="0">
              <a:latin typeface="Calibri" pitchFamily="34" charset="0"/>
            </a:endParaRPr>
          </a:p>
        </p:txBody>
      </p:sp>
      <p:sp>
        <p:nvSpPr>
          <p:cNvPr id="11" name="Rounded Rectangle 10"/>
          <p:cNvSpPr/>
          <p:nvPr/>
        </p:nvSpPr>
        <p:spPr>
          <a:xfrm>
            <a:off x="4672230" y="2182130"/>
            <a:ext cx="4189668" cy="812531"/>
          </a:xfrm>
          <a:prstGeom prst="roundRect">
            <a:avLst/>
          </a:prstGeom>
          <a:solidFill>
            <a:schemeClr val="accent1">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Project Scope</a:t>
            </a:r>
          </a:p>
          <a:p>
            <a:pPr algn="ctr"/>
            <a:r>
              <a:rPr lang="en-US" sz="1600" b="1" dirty="0" smtClean="0">
                <a:latin typeface="Calibri" pitchFamily="34" charset="0"/>
              </a:rPr>
              <a:t>(e.g. Undesired Modifications)</a:t>
            </a:r>
            <a:r>
              <a:rPr lang="en-US" sz="2400" b="1" dirty="0" smtClean="0">
                <a:latin typeface="Calibri" pitchFamily="34" charset="0"/>
              </a:rPr>
              <a:t> </a:t>
            </a:r>
            <a:endParaRPr lang="en-US" b="1" dirty="0">
              <a:latin typeface="Calibri" pitchFamily="34" charset="0"/>
            </a:endParaRPr>
          </a:p>
        </p:txBody>
      </p:sp>
      <p:sp>
        <p:nvSpPr>
          <p:cNvPr id="12" name="Rounded Rectangle 11"/>
          <p:cNvSpPr/>
          <p:nvPr/>
        </p:nvSpPr>
        <p:spPr>
          <a:xfrm>
            <a:off x="4672230" y="5359669"/>
            <a:ext cx="4189668" cy="812531"/>
          </a:xfrm>
          <a:prstGeom prst="roundRect">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latin typeface="Calibri" pitchFamily="34" charset="0"/>
              </a:rPr>
              <a:t>Proj</a:t>
            </a:r>
            <a:r>
              <a:rPr lang="en-US" sz="2400" b="1" dirty="0" smtClean="0">
                <a:latin typeface="Calibri" pitchFamily="34" charset="0"/>
              </a:rPr>
              <a:t>. Objectives &amp; Outcomes</a:t>
            </a:r>
            <a:endParaRPr lang="en-US" b="1" dirty="0">
              <a:latin typeface="Calibri" pitchFamily="34" charset="0"/>
            </a:endParaRPr>
          </a:p>
        </p:txBody>
      </p:sp>
      <p:cxnSp>
        <p:nvCxnSpPr>
          <p:cNvPr id="15" name="Elbow Connector 14"/>
          <p:cNvCxnSpPr>
            <a:stCxn id="4" idx="6"/>
            <a:endCxn id="9" idx="1"/>
          </p:cNvCxnSpPr>
          <p:nvPr/>
        </p:nvCxnSpPr>
        <p:spPr>
          <a:xfrm flipV="1">
            <a:off x="3214846" y="1529216"/>
            <a:ext cx="1443787" cy="2107919"/>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4" idx="6"/>
            <a:endCxn id="11" idx="1"/>
          </p:cNvCxnSpPr>
          <p:nvPr/>
        </p:nvCxnSpPr>
        <p:spPr>
          <a:xfrm flipV="1">
            <a:off x="3214846" y="2588396"/>
            <a:ext cx="1457384" cy="1048739"/>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4" idx="6"/>
            <a:endCxn id="8" idx="1"/>
          </p:cNvCxnSpPr>
          <p:nvPr/>
        </p:nvCxnSpPr>
        <p:spPr>
          <a:xfrm>
            <a:off x="3214846" y="3637135"/>
            <a:ext cx="1457384" cy="10441"/>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4" idx="6"/>
            <a:endCxn id="10" idx="1"/>
          </p:cNvCxnSpPr>
          <p:nvPr/>
        </p:nvCxnSpPr>
        <p:spPr>
          <a:xfrm>
            <a:off x="3214846" y="3637135"/>
            <a:ext cx="1457384" cy="1069621"/>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4" idx="6"/>
            <a:endCxn id="12" idx="1"/>
          </p:cNvCxnSpPr>
          <p:nvPr/>
        </p:nvCxnSpPr>
        <p:spPr>
          <a:xfrm>
            <a:off x="3214846" y="3637135"/>
            <a:ext cx="1457384" cy="2128800"/>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Stakeholder Neg. Impact on Projects</a:t>
            </a:r>
            <a:br>
              <a:rPr lang="en-US" dirty="0" smtClean="0"/>
            </a:br>
            <a:r>
              <a:rPr lang="en-US" sz="2400" dirty="0" smtClean="0"/>
              <a:t>(Actual, Scenarios)</a:t>
            </a:r>
            <a:endParaRPr lang="en-US" dirty="0"/>
          </a:p>
        </p:txBody>
      </p:sp>
      <p:sp>
        <p:nvSpPr>
          <p:cNvPr id="8" name="Rounded Rectangle 7"/>
          <p:cNvSpPr/>
          <p:nvPr/>
        </p:nvSpPr>
        <p:spPr>
          <a:xfrm>
            <a:off x="3574981" y="3908646"/>
            <a:ext cx="2315710" cy="587944"/>
          </a:xfrm>
          <a:prstGeom prst="roundRect">
            <a:avLst/>
          </a:prstGeom>
          <a:solidFill>
            <a:schemeClr val="accent4">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Moderate</a:t>
            </a:r>
            <a:endParaRPr lang="en-US" sz="1600" b="1" dirty="0">
              <a:latin typeface="Calibri" pitchFamily="34" charset="0"/>
            </a:endParaRPr>
          </a:p>
        </p:txBody>
      </p:sp>
      <p:sp>
        <p:nvSpPr>
          <p:cNvPr id="9" name="Rounded Rectangle 8"/>
          <p:cNvSpPr/>
          <p:nvPr/>
        </p:nvSpPr>
        <p:spPr>
          <a:xfrm>
            <a:off x="3561384" y="2396662"/>
            <a:ext cx="2315710" cy="587944"/>
          </a:xfrm>
          <a:prstGeom prst="roundRect">
            <a:avLst/>
          </a:prstGeom>
          <a:solidFill>
            <a:srgbClr val="7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Very High</a:t>
            </a:r>
            <a:endParaRPr lang="en-US" sz="1600" b="1" dirty="0">
              <a:latin typeface="Calibri" pitchFamily="34" charset="0"/>
            </a:endParaRPr>
          </a:p>
        </p:txBody>
      </p:sp>
      <p:sp>
        <p:nvSpPr>
          <p:cNvPr id="10" name="Rounded Rectangle 9"/>
          <p:cNvSpPr/>
          <p:nvPr/>
        </p:nvSpPr>
        <p:spPr>
          <a:xfrm>
            <a:off x="3574981" y="4664638"/>
            <a:ext cx="2315710" cy="587944"/>
          </a:xfrm>
          <a:prstGeom prst="roundRect">
            <a:avLst/>
          </a:prstGeom>
          <a:solidFill>
            <a:schemeClr val="accent1">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Low</a:t>
            </a:r>
            <a:endParaRPr lang="en-US" b="1" dirty="0">
              <a:latin typeface="Calibri" pitchFamily="34" charset="0"/>
            </a:endParaRPr>
          </a:p>
        </p:txBody>
      </p:sp>
      <p:sp>
        <p:nvSpPr>
          <p:cNvPr id="11" name="Rounded Rectangle 10"/>
          <p:cNvSpPr/>
          <p:nvPr/>
        </p:nvSpPr>
        <p:spPr>
          <a:xfrm>
            <a:off x="3574981" y="3152654"/>
            <a:ext cx="2315710" cy="587944"/>
          </a:xfrm>
          <a:prstGeom prst="roundRect">
            <a:avLst/>
          </a:prstGeom>
          <a:solidFill>
            <a:schemeClr val="accent1">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High</a:t>
            </a:r>
            <a:endParaRPr lang="en-US" b="1" dirty="0">
              <a:latin typeface="Calibri" pitchFamily="34" charset="0"/>
            </a:endParaRPr>
          </a:p>
        </p:txBody>
      </p:sp>
      <p:sp>
        <p:nvSpPr>
          <p:cNvPr id="12" name="Rounded Rectangle 11"/>
          <p:cNvSpPr/>
          <p:nvPr/>
        </p:nvSpPr>
        <p:spPr>
          <a:xfrm>
            <a:off x="3574981" y="5420631"/>
            <a:ext cx="2315710" cy="587944"/>
          </a:xfrm>
          <a:prstGeom prst="roundRect">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Negligible</a:t>
            </a:r>
            <a:endParaRPr lang="en-US" b="1" dirty="0">
              <a:latin typeface="Calibri" pitchFamily="34" charset="0"/>
            </a:endParaRPr>
          </a:p>
        </p:txBody>
      </p:sp>
      <p:sp>
        <p:nvSpPr>
          <p:cNvPr id="65" name="Rounded Rectangle 64"/>
          <p:cNvSpPr/>
          <p:nvPr/>
        </p:nvSpPr>
        <p:spPr>
          <a:xfrm>
            <a:off x="6112079" y="2396662"/>
            <a:ext cx="2315710" cy="587944"/>
          </a:xfrm>
          <a:prstGeom prst="roundRect">
            <a:avLst/>
          </a:prstGeom>
          <a:solidFill>
            <a:srgbClr val="7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Worst Case</a:t>
            </a:r>
            <a:endParaRPr lang="en-US" sz="1600" b="1" dirty="0">
              <a:latin typeface="Calibri" pitchFamily="34" charset="0"/>
            </a:endParaRPr>
          </a:p>
        </p:txBody>
      </p:sp>
      <p:sp>
        <p:nvSpPr>
          <p:cNvPr id="67" name="Rounded Rectangle 66"/>
          <p:cNvSpPr/>
          <p:nvPr/>
        </p:nvSpPr>
        <p:spPr>
          <a:xfrm>
            <a:off x="6125676" y="3152653"/>
            <a:ext cx="2315710" cy="2083489"/>
          </a:xfrm>
          <a:prstGeom prst="roundRect">
            <a:avLst/>
          </a:prstGeom>
          <a:solidFill>
            <a:schemeClr val="accent1">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Intermediate Cases</a:t>
            </a:r>
            <a:endParaRPr lang="en-US" sz="2400" b="1" dirty="0">
              <a:latin typeface="Calibri" pitchFamily="34" charset="0"/>
            </a:endParaRPr>
          </a:p>
        </p:txBody>
      </p:sp>
      <p:sp>
        <p:nvSpPr>
          <p:cNvPr id="68" name="Rounded Rectangle 67"/>
          <p:cNvSpPr/>
          <p:nvPr/>
        </p:nvSpPr>
        <p:spPr>
          <a:xfrm>
            <a:off x="6125676" y="5420631"/>
            <a:ext cx="2315710" cy="587944"/>
          </a:xfrm>
          <a:prstGeom prst="roundRect">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Best Case</a:t>
            </a:r>
            <a:endParaRPr lang="en-US" b="1" dirty="0">
              <a:latin typeface="Calibri" pitchFamily="34" charset="0"/>
            </a:endParaRPr>
          </a:p>
        </p:txBody>
      </p:sp>
      <p:sp>
        <p:nvSpPr>
          <p:cNvPr id="69" name="Rectangle 68"/>
          <p:cNvSpPr/>
          <p:nvPr/>
        </p:nvSpPr>
        <p:spPr>
          <a:xfrm>
            <a:off x="3561359" y="1280160"/>
            <a:ext cx="2310063" cy="673768"/>
          </a:xfrm>
          <a:prstGeom prst="rect">
            <a:avLst/>
          </a:prstGeom>
          <a:solidFill>
            <a:srgbClr val="78984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Actual </a:t>
            </a:r>
          </a:p>
        </p:txBody>
      </p:sp>
      <p:sp>
        <p:nvSpPr>
          <p:cNvPr id="70" name="Rectangle 69"/>
          <p:cNvSpPr/>
          <p:nvPr/>
        </p:nvSpPr>
        <p:spPr>
          <a:xfrm>
            <a:off x="6083178" y="1280160"/>
            <a:ext cx="2310063" cy="673768"/>
          </a:xfrm>
          <a:prstGeom prst="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Scenarios</a:t>
            </a:r>
          </a:p>
        </p:txBody>
      </p:sp>
      <p:cxnSp>
        <p:nvCxnSpPr>
          <p:cNvPr id="72" name="Shape 71"/>
          <p:cNvCxnSpPr>
            <a:stCxn id="77" idx="4"/>
            <a:endCxn id="70" idx="3"/>
          </p:cNvCxnSpPr>
          <p:nvPr/>
        </p:nvCxnSpPr>
        <p:spPr>
          <a:xfrm rot="5400000" flipH="1" flipV="1">
            <a:off x="3293661" y="-24670"/>
            <a:ext cx="3457865" cy="6741294"/>
          </a:xfrm>
          <a:prstGeom prst="bentConnector4">
            <a:avLst>
              <a:gd name="adj1" fmla="val -31385"/>
              <a:gd name="adj2" fmla="val 106818"/>
            </a:avLst>
          </a:prstGeom>
          <a:ln w="28575">
            <a:solidFill>
              <a:srgbClr val="FFFF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6" name="Shape 75"/>
          <p:cNvCxnSpPr>
            <a:stCxn id="77" idx="0"/>
            <a:endCxn id="69" idx="1"/>
          </p:cNvCxnSpPr>
          <p:nvPr/>
        </p:nvCxnSpPr>
        <p:spPr>
          <a:xfrm rot="5400000" flipH="1" flipV="1">
            <a:off x="2315495" y="953497"/>
            <a:ext cx="582317" cy="1909412"/>
          </a:xfrm>
          <a:prstGeom prst="bentConnector2">
            <a:avLst/>
          </a:prstGeom>
          <a:ln w="28575">
            <a:solidFill>
              <a:srgbClr val="FFFF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214173" y="2199361"/>
            <a:ext cx="2875548" cy="2875548"/>
          </a:xfrm>
          <a:prstGeom prst="ellipse">
            <a:avLst/>
          </a:prstGeom>
          <a:solidFill>
            <a:schemeClr val="accent2">
              <a:lumMod val="75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Negative Impact on Project</a:t>
            </a:r>
          </a:p>
          <a:p>
            <a:pPr algn="ctr"/>
            <a:endParaRPr lang="en-US" sz="2400" b="1" dirty="0" smtClean="0">
              <a:latin typeface="Calibri" pitchFamily="34" charset="0"/>
            </a:endParaRPr>
          </a:p>
          <a:p>
            <a:pPr algn="ctr"/>
            <a:r>
              <a:rPr lang="en-US" sz="2000" b="1" dirty="0" smtClean="0">
                <a:latin typeface="Calibri" pitchFamily="34" charset="0"/>
              </a:rPr>
              <a:t>(Severity Level)</a:t>
            </a:r>
            <a:endParaRPr lang="en-US" sz="2400" b="1" dirty="0">
              <a:latin typeface="Calibri" pitchFamily="34" charset="0"/>
            </a:endParaRPr>
          </a:p>
        </p:txBody>
      </p:sp>
      <p:cxnSp>
        <p:nvCxnSpPr>
          <p:cNvPr id="17" name="Shape 16"/>
          <p:cNvCxnSpPr>
            <a:stCxn id="69" idx="2"/>
            <a:endCxn id="9" idx="1"/>
          </p:cNvCxnSpPr>
          <p:nvPr/>
        </p:nvCxnSpPr>
        <p:spPr>
          <a:xfrm rot="5400000">
            <a:off x="3770535" y="1744778"/>
            <a:ext cx="736706" cy="1155007"/>
          </a:xfrm>
          <a:prstGeom prst="bentConnector4">
            <a:avLst>
              <a:gd name="adj1" fmla="val 30048"/>
              <a:gd name="adj2" fmla="val 119792"/>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9" name="Shape 18"/>
          <p:cNvCxnSpPr>
            <a:stCxn id="69" idx="2"/>
            <a:endCxn id="11" idx="1"/>
          </p:cNvCxnSpPr>
          <p:nvPr/>
        </p:nvCxnSpPr>
        <p:spPr>
          <a:xfrm rot="5400000">
            <a:off x="3399337" y="2129572"/>
            <a:ext cx="1492698" cy="1141410"/>
          </a:xfrm>
          <a:prstGeom prst="bentConnector4">
            <a:avLst>
              <a:gd name="adj1" fmla="val 15005"/>
              <a:gd name="adj2" fmla="val 12002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2" name="Shape 21"/>
          <p:cNvCxnSpPr>
            <a:stCxn id="69" idx="2"/>
            <a:endCxn id="8" idx="1"/>
          </p:cNvCxnSpPr>
          <p:nvPr/>
        </p:nvCxnSpPr>
        <p:spPr>
          <a:xfrm rot="5400000">
            <a:off x="3021341" y="2507568"/>
            <a:ext cx="2248690" cy="1141410"/>
          </a:xfrm>
          <a:prstGeom prst="bentConnector4">
            <a:avLst>
              <a:gd name="adj1" fmla="val 10076"/>
              <a:gd name="adj2" fmla="val 12002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5" name="Shape 24"/>
          <p:cNvCxnSpPr>
            <a:stCxn id="69" idx="2"/>
            <a:endCxn id="10" idx="1"/>
          </p:cNvCxnSpPr>
          <p:nvPr/>
        </p:nvCxnSpPr>
        <p:spPr>
          <a:xfrm rot="5400000">
            <a:off x="2643345" y="2885564"/>
            <a:ext cx="3004682" cy="1141410"/>
          </a:xfrm>
          <a:prstGeom prst="bentConnector4">
            <a:avLst>
              <a:gd name="adj1" fmla="val 7628"/>
              <a:gd name="adj2" fmla="val 12002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Shape 27"/>
          <p:cNvCxnSpPr>
            <a:stCxn id="69" idx="2"/>
            <a:endCxn id="12" idx="1"/>
          </p:cNvCxnSpPr>
          <p:nvPr/>
        </p:nvCxnSpPr>
        <p:spPr>
          <a:xfrm rot="5400000">
            <a:off x="2265349" y="3263560"/>
            <a:ext cx="3760675" cy="1141410"/>
          </a:xfrm>
          <a:prstGeom prst="bentConnector4">
            <a:avLst>
              <a:gd name="adj1" fmla="val 5908"/>
              <a:gd name="adj2" fmla="val 12002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hape 30"/>
          <p:cNvCxnSpPr>
            <a:stCxn id="70" idx="2"/>
            <a:endCxn id="65" idx="3"/>
          </p:cNvCxnSpPr>
          <p:nvPr/>
        </p:nvCxnSpPr>
        <p:spPr>
          <a:xfrm rot="16200000" flipH="1">
            <a:off x="7464646" y="1727491"/>
            <a:ext cx="736706" cy="1189579"/>
          </a:xfrm>
          <a:prstGeom prst="bentConnector4">
            <a:avLst>
              <a:gd name="adj1" fmla="val 30048"/>
              <a:gd name="adj2" fmla="val 119217"/>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3" name="Shape 32"/>
          <p:cNvCxnSpPr>
            <a:stCxn id="70" idx="2"/>
            <a:endCxn id="67" idx="3"/>
          </p:cNvCxnSpPr>
          <p:nvPr/>
        </p:nvCxnSpPr>
        <p:spPr>
          <a:xfrm rot="16200000" flipH="1">
            <a:off x="6719563" y="2472575"/>
            <a:ext cx="2240470" cy="1203176"/>
          </a:xfrm>
          <a:prstGeom prst="bentConnector4">
            <a:avLst>
              <a:gd name="adj1" fmla="val 10427"/>
              <a:gd name="adj2" fmla="val 119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6" name="Shape 35"/>
          <p:cNvCxnSpPr>
            <a:stCxn id="70" idx="2"/>
            <a:endCxn id="68" idx="3"/>
          </p:cNvCxnSpPr>
          <p:nvPr/>
        </p:nvCxnSpPr>
        <p:spPr>
          <a:xfrm rot="16200000" flipH="1">
            <a:off x="5959461" y="3232677"/>
            <a:ext cx="3760675" cy="1203176"/>
          </a:xfrm>
          <a:prstGeom prst="bentConnector4">
            <a:avLst>
              <a:gd name="adj1" fmla="val 5908"/>
              <a:gd name="adj2" fmla="val 119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Stakeholder Complication Dimensions</a:t>
            </a:r>
            <a:endParaRPr lang="en-US" dirty="0"/>
          </a:p>
        </p:txBody>
      </p:sp>
      <p:sp>
        <p:nvSpPr>
          <p:cNvPr id="4" name="Oval 3"/>
          <p:cNvSpPr/>
          <p:nvPr/>
        </p:nvSpPr>
        <p:spPr>
          <a:xfrm>
            <a:off x="339298" y="2199361"/>
            <a:ext cx="2875548" cy="2875548"/>
          </a:xfrm>
          <a:prstGeom prst="ellipse">
            <a:avLst/>
          </a:prstGeom>
          <a:solidFill>
            <a:srgbClr val="006699"/>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Stakeholder Complications</a:t>
            </a:r>
            <a:endParaRPr lang="en-US" sz="2400" b="1" dirty="0">
              <a:latin typeface="Calibri" pitchFamily="34" charset="0"/>
            </a:endParaRPr>
          </a:p>
        </p:txBody>
      </p:sp>
      <p:sp>
        <p:nvSpPr>
          <p:cNvPr id="8" name="Rounded Rectangle 7"/>
          <p:cNvSpPr/>
          <p:nvPr/>
        </p:nvSpPr>
        <p:spPr>
          <a:xfrm>
            <a:off x="4672230" y="3241310"/>
            <a:ext cx="4017745" cy="812531"/>
          </a:xfrm>
          <a:prstGeom prst="roundRect">
            <a:avLst/>
          </a:prstGeom>
          <a:solidFill>
            <a:schemeClr val="accent4">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Complication Intensity</a:t>
            </a:r>
          </a:p>
          <a:p>
            <a:pPr algn="ctr"/>
            <a:r>
              <a:rPr lang="en-US" sz="1600" b="1" dirty="0" smtClean="0">
                <a:latin typeface="Calibri" pitchFamily="34" charset="0"/>
              </a:rPr>
              <a:t> (Minor, Moderate, Serious, Crisis)</a:t>
            </a:r>
            <a:endParaRPr lang="en-US" sz="1600" b="1" dirty="0">
              <a:latin typeface="Calibri" pitchFamily="34" charset="0"/>
            </a:endParaRPr>
          </a:p>
        </p:txBody>
      </p:sp>
      <p:sp>
        <p:nvSpPr>
          <p:cNvPr id="9" name="Rounded Rectangle 8"/>
          <p:cNvSpPr/>
          <p:nvPr/>
        </p:nvSpPr>
        <p:spPr>
          <a:xfrm>
            <a:off x="4658633" y="1122950"/>
            <a:ext cx="4017745" cy="812531"/>
          </a:xfrm>
          <a:prstGeom prst="roundRect">
            <a:avLst/>
          </a:prstGeom>
          <a:solidFill>
            <a:srgbClr val="7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Complication Source</a:t>
            </a:r>
            <a:endParaRPr lang="en-US" b="1" dirty="0" smtClean="0">
              <a:latin typeface="Calibri" pitchFamily="34" charset="0"/>
            </a:endParaRPr>
          </a:p>
          <a:p>
            <a:pPr algn="ctr"/>
            <a:r>
              <a:rPr lang="en-US" sz="1600" b="1" dirty="0" smtClean="0">
                <a:latin typeface="Calibri" pitchFamily="34" charset="0"/>
              </a:rPr>
              <a:t>(bilateral, trilateral, multilateral)</a:t>
            </a:r>
            <a:endParaRPr lang="en-US" sz="1600" b="1" dirty="0">
              <a:latin typeface="Calibri" pitchFamily="34" charset="0"/>
            </a:endParaRPr>
          </a:p>
        </p:txBody>
      </p:sp>
      <p:sp>
        <p:nvSpPr>
          <p:cNvPr id="10" name="Rounded Rectangle 9"/>
          <p:cNvSpPr/>
          <p:nvPr/>
        </p:nvSpPr>
        <p:spPr>
          <a:xfrm>
            <a:off x="4672230" y="4300490"/>
            <a:ext cx="4017745" cy="812531"/>
          </a:xfrm>
          <a:prstGeom prst="roundRect">
            <a:avLst/>
          </a:prstGeom>
          <a:solidFill>
            <a:schemeClr val="accent1">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Complication Duration </a:t>
            </a:r>
          </a:p>
          <a:p>
            <a:pPr algn="ctr"/>
            <a:r>
              <a:rPr lang="en-US" b="1" dirty="0" smtClean="0">
                <a:latin typeface="Calibri" pitchFamily="34" charset="0"/>
              </a:rPr>
              <a:t> </a:t>
            </a:r>
            <a:r>
              <a:rPr lang="en-US" sz="1600" b="1" dirty="0" smtClean="0">
                <a:latin typeface="Calibri" pitchFamily="34" charset="0"/>
              </a:rPr>
              <a:t>(transitory, non-transitory, occurrence)</a:t>
            </a:r>
            <a:endParaRPr lang="en-US" b="1" dirty="0">
              <a:latin typeface="Calibri" pitchFamily="34" charset="0"/>
            </a:endParaRPr>
          </a:p>
        </p:txBody>
      </p:sp>
      <p:sp>
        <p:nvSpPr>
          <p:cNvPr id="11" name="Rounded Rectangle 10"/>
          <p:cNvSpPr/>
          <p:nvPr/>
        </p:nvSpPr>
        <p:spPr>
          <a:xfrm>
            <a:off x="4672230" y="2182130"/>
            <a:ext cx="4017745" cy="812531"/>
          </a:xfrm>
          <a:prstGeom prst="roundRect">
            <a:avLst/>
          </a:prstGeom>
          <a:solidFill>
            <a:schemeClr val="accent1">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Complication Category</a:t>
            </a:r>
          </a:p>
          <a:p>
            <a:pPr algn="ctr"/>
            <a:r>
              <a:rPr lang="en-US" b="1" dirty="0" smtClean="0">
                <a:latin typeface="Calibri" pitchFamily="34" charset="0"/>
              </a:rPr>
              <a:t> (very diverse, e.g.: contractual)</a:t>
            </a:r>
            <a:endParaRPr lang="en-US" b="1" dirty="0">
              <a:latin typeface="Calibri" pitchFamily="34" charset="0"/>
            </a:endParaRPr>
          </a:p>
        </p:txBody>
      </p:sp>
      <p:sp>
        <p:nvSpPr>
          <p:cNvPr id="12" name="Rounded Rectangle 11"/>
          <p:cNvSpPr/>
          <p:nvPr/>
        </p:nvSpPr>
        <p:spPr>
          <a:xfrm>
            <a:off x="4672230" y="5359669"/>
            <a:ext cx="4017745" cy="812531"/>
          </a:xfrm>
          <a:prstGeom prst="roundRect">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Complication Manageability</a:t>
            </a:r>
          </a:p>
          <a:p>
            <a:pPr algn="ctr"/>
            <a:r>
              <a:rPr lang="en-US" b="1" dirty="0" smtClean="0">
                <a:latin typeface="Calibri" pitchFamily="34" charset="0"/>
              </a:rPr>
              <a:t> </a:t>
            </a:r>
            <a:r>
              <a:rPr lang="en-US" sz="1600" b="1" dirty="0" smtClean="0">
                <a:latin typeface="Calibri" pitchFamily="34" charset="0"/>
              </a:rPr>
              <a:t>(low, medium, high)</a:t>
            </a:r>
            <a:endParaRPr lang="en-US" b="1" dirty="0">
              <a:latin typeface="Calibri" pitchFamily="34" charset="0"/>
            </a:endParaRPr>
          </a:p>
        </p:txBody>
      </p:sp>
      <p:cxnSp>
        <p:nvCxnSpPr>
          <p:cNvPr id="15" name="Elbow Connector 14"/>
          <p:cNvCxnSpPr>
            <a:stCxn id="4" idx="6"/>
            <a:endCxn id="9" idx="1"/>
          </p:cNvCxnSpPr>
          <p:nvPr/>
        </p:nvCxnSpPr>
        <p:spPr>
          <a:xfrm flipV="1">
            <a:off x="3214846" y="1529216"/>
            <a:ext cx="1443787" cy="2107919"/>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4" idx="6"/>
            <a:endCxn id="11" idx="1"/>
          </p:cNvCxnSpPr>
          <p:nvPr/>
        </p:nvCxnSpPr>
        <p:spPr>
          <a:xfrm flipV="1">
            <a:off x="3214846" y="2588396"/>
            <a:ext cx="1457384" cy="1048739"/>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4" idx="6"/>
            <a:endCxn id="8" idx="1"/>
          </p:cNvCxnSpPr>
          <p:nvPr/>
        </p:nvCxnSpPr>
        <p:spPr>
          <a:xfrm>
            <a:off x="3214846" y="3637135"/>
            <a:ext cx="1457384" cy="10441"/>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4" idx="6"/>
            <a:endCxn id="10" idx="1"/>
          </p:cNvCxnSpPr>
          <p:nvPr/>
        </p:nvCxnSpPr>
        <p:spPr>
          <a:xfrm>
            <a:off x="3214846" y="3637135"/>
            <a:ext cx="1457384" cy="1069621"/>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4" idx="6"/>
            <a:endCxn id="12" idx="1"/>
          </p:cNvCxnSpPr>
          <p:nvPr/>
        </p:nvCxnSpPr>
        <p:spPr>
          <a:xfrm>
            <a:off x="3214846" y="3637135"/>
            <a:ext cx="1457384" cy="2128800"/>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a:off x="543165" y="5364480"/>
            <a:ext cx="2449219" cy="548640"/>
          </a:xfrm>
          <a:prstGeom prst="round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ysClr val="windowText" lastClr="000000"/>
                </a:solidFill>
              </a:rPr>
              <a:t>AVOIDABILITY?</a:t>
            </a:r>
            <a:endParaRPr lang="en-US" b="1" dirty="0">
              <a:solidFill>
                <a:sysClr val="windowText" lastClr="000000"/>
              </a:solidFill>
            </a:endParaRPr>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p:cNvSpPr/>
          <p:nvPr/>
        </p:nvSpPr>
        <p:spPr>
          <a:xfrm>
            <a:off x="3189946" y="2040550"/>
            <a:ext cx="2761655" cy="2761655"/>
          </a:xfrm>
          <a:prstGeom prst="ellipse">
            <a:avLst/>
          </a:prstGeom>
          <a:solidFill>
            <a:schemeClr val="accent5">
              <a:lumMod val="1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FF00"/>
                </a:solidFill>
                <a:latin typeface="Calibri" pitchFamily="34" charset="0"/>
              </a:rPr>
              <a:t>Cause Categories</a:t>
            </a:r>
            <a:endParaRPr lang="en-US" sz="2800" b="1" dirty="0">
              <a:solidFill>
                <a:srgbClr val="FFFF00"/>
              </a:solidFill>
              <a:latin typeface="Calibri" pitchFamily="34" charset="0"/>
            </a:endParaRPr>
          </a:p>
        </p:txBody>
      </p:sp>
      <p:sp>
        <p:nvSpPr>
          <p:cNvPr id="2" name="Title 1"/>
          <p:cNvSpPr>
            <a:spLocks noGrp="1"/>
          </p:cNvSpPr>
          <p:nvPr>
            <p:ph type="title"/>
          </p:nvPr>
        </p:nvSpPr>
        <p:spPr>
          <a:xfrm>
            <a:off x="457200" y="0"/>
            <a:ext cx="8229600" cy="1143000"/>
          </a:xfrm>
        </p:spPr>
        <p:txBody>
          <a:bodyPr/>
          <a:lstStyle/>
          <a:p>
            <a:r>
              <a:rPr lang="en-US" dirty="0" smtClean="0"/>
              <a:t>Causes of Stakeholder Complications</a:t>
            </a:r>
            <a:endParaRPr lang="en-US" dirty="0"/>
          </a:p>
        </p:txBody>
      </p:sp>
      <p:sp>
        <p:nvSpPr>
          <p:cNvPr id="8" name="Rounded Rectangle 7"/>
          <p:cNvSpPr/>
          <p:nvPr/>
        </p:nvSpPr>
        <p:spPr>
          <a:xfrm>
            <a:off x="5650030" y="2887903"/>
            <a:ext cx="3039946" cy="636870"/>
          </a:xfrm>
          <a:prstGeom prst="roundRect">
            <a:avLst/>
          </a:prstGeom>
          <a:solidFill>
            <a:schemeClr val="accent4">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Competency</a:t>
            </a:r>
            <a:endParaRPr lang="en-US" sz="1600" b="1" dirty="0">
              <a:latin typeface="Calibri" pitchFamily="34" charset="0"/>
            </a:endParaRPr>
          </a:p>
        </p:txBody>
      </p:sp>
      <p:sp>
        <p:nvSpPr>
          <p:cNvPr id="9" name="Rounded Rectangle 8"/>
          <p:cNvSpPr/>
          <p:nvPr/>
        </p:nvSpPr>
        <p:spPr>
          <a:xfrm>
            <a:off x="5636433" y="1122951"/>
            <a:ext cx="3039946" cy="636870"/>
          </a:xfrm>
          <a:prstGeom prst="roundRect">
            <a:avLst/>
          </a:prstGeom>
          <a:solidFill>
            <a:srgbClr val="7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Resources</a:t>
            </a:r>
            <a:endParaRPr lang="en-US" sz="1600" b="1" dirty="0">
              <a:latin typeface="Calibri" pitchFamily="34" charset="0"/>
            </a:endParaRPr>
          </a:p>
        </p:txBody>
      </p:sp>
      <p:sp>
        <p:nvSpPr>
          <p:cNvPr id="10" name="Rounded Rectangle 9"/>
          <p:cNvSpPr/>
          <p:nvPr/>
        </p:nvSpPr>
        <p:spPr>
          <a:xfrm>
            <a:off x="5650030" y="3770379"/>
            <a:ext cx="3039946" cy="636870"/>
          </a:xfrm>
          <a:prstGeom prst="roundRect">
            <a:avLst/>
          </a:prstGeom>
          <a:solidFill>
            <a:schemeClr val="accent1">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Culture</a:t>
            </a:r>
            <a:endParaRPr lang="en-US" b="1" dirty="0">
              <a:latin typeface="Calibri" pitchFamily="34" charset="0"/>
            </a:endParaRPr>
          </a:p>
        </p:txBody>
      </p:sp>
      <p:sp>
        <p:nvSpPr>
          <p:cNvPr id="11" name="Rounded Rectangle 10"/>
          <p:cNvSpPr/>
          <p:nvPr/>
        </p:nvSpPr>
        <p:spPr>
          <a:xfrm>
            <a:off x="5650030" y="2005427"/>
            <a:ext cx="3039946" cy="636870"/>
          </a:xfrm>
          <a:prstGeom prst="roundRect">
            <a:avLst/>
          </a:prstGeom>
          <a:solidFill>
            <a:schemeClr val="accent1">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Methodology</a:t>
            </a:r>
            <a:endParaRPr lang="en-US" b="1" dirty="0">
              <a:latin typeface="Calibri" pitchFamily="34" charset="0"/>
            </a:endParaRPr>
          </a:p>
        </p:txBody>
      </p:sp>
      <p:sp>
        <p:nvSpPr>
          <p:cNvPr id="12" name="Rounded Rectangle 11"/>
          <p:cNvSpPr/>
          <p:nvPr/>
        </p:nvSpPr>
        <p:spPr>
          <a:xfrm>
            <a:off x="5650030" y="4652855"/>
            <a:ext cx="3039946" cy="636870"/>
          </a:xfrm>
          <a:prstGeom prst="roundRect">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Complexity</a:t>
            </a:r>
            <a:endParaRPr lang="en-US" sz="2400" b="1" dirty="0">
              <a:latin typeface="Calibri" pitchFamily="34" charset="0"/>
            </a:endParaRPr>
          </a:p>
        </p:txBody>
      </p:sp>
      <p:sp>
        <p:nvSpPr>
          <p:cNvPr id="25" name="Rounded Rectangle 24"/>
          <p:cNvSpPr/>
          <p:nvPr/>
        </p:nvSpPr>
        <p:spPr>
          <a:xfrm>
            <a:off x="469210" y="2887903"/>
            <a:ext cx="3039946" cy="636870"/>
          </a:xfrm>
          <a:prstGeom prst="roundRect">
            <a:avLst/>
          </a:prstGeom>
          <a:solidFill>
            <a:schemeClr val="accent4">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Inf. &amp; Communication</a:t>
            </a:r>
            <a:endParaRPr lang="en-US" sz="1600" b="1" dirty="0">
              <a:latin typeface="Calibri" pitchFamily="34" charset="0"/>
            </a:endParaRPr>
          </a:p>
        </p:txBody>
      </p:sp>
      <p:sp>
        <p:nvSpPr>
          <p:cNvPr id="26" name="Rounded Rectangle 25"/>
          <p:cNvSpPr/>
          <p:nvPr/>
        </p:nvSpPr>
        <p:spPr>
          <a:xfrm>
            <a:off x="455613" y="1122951"/>
            <a:ext cx="3039946" cy="636870"/>
          </a:xfrm>
          <a:prstGeom prst="roundRect">
            <a:avLst/>
          </a:prstGeom>
          <a:solidFill>
            <a:srgbClr val="7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Priorities</a:t>
            </a:r>
            <a:endParaRPr lang="en-US" sz="1600" b="1" dirty="0">
              <a:latin typeface="Calibri" pitchFamily="34" charset="0"/>
            </a:endParaRPr>
          </a:p>
        </p:txBody>
      </p:sp>
      <p:sp>
        <p:nvSpPr>
          <p:cNvPr id="27" name="Rounded Rectangle 26"/>
          <p:cNvSpPr/>
          <p:nvPr/>
        </p:nvSpPr>
        <p:spPr>
          <a:xfrm>
            <a:off x="469210" y="3770379"/>
            <a:ext cx="3039946" cy="636870"/>
          </a:xfrm>
          <a:prstGeom prst="roundRect">
            <a:avLst/>
          </a:prstGeom>
          <a:solidFill>
            <a:schemeClr val="accent1">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Behavior</a:t>
            </a:r>
            <a:endParaRPr lang="en-US" b="1" dirty="0">
              <a:latin typeface="Calibri" pitchFamily="34" charset="0"/>
            </a:endParaRPr>
          </a:p>
        </p:txBody>
      </p:sp>
      <p:sp>
        <p:nvSpPr>
          <p:cNvPr id="28" name="Rounded Rectangle 27"/>
          <p:cNvSpPr/>
          <p:nvPr/>
        </p:nvSpPr>
        <p:spPr>
          <a:xfrm>
            <a:off x="469210" y="2005427"/>
            <a:ext cx="3039946" cy="636870"/>
          </a:xfrm>
          <a:prstGeom prst="roundRect">
            <a:avLst/>
          </a:prstGeom>
          <a:solidFill>
            <a:schemeClr val="accent1">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Ambiguities</a:t>
            </a:r>
            <a:endParaRPr lang="en-US" b="1" dirty="0">
              <a:latin typeface="Calibri" pitchFamily="34" charset="0"/>
            </a:endParaRPr>
          </a:p>
        </p:txBody>
      </p:sp>
      <p:sp>
        <p:nvSpPr>
          <p:cNvPr id="29" name="Rounded Rectangle 28"/>
          <p:cNvSpPr/>
          <p:nvPr/>
        </p:nvSpPr>
        <p:spPr>
          <a:xfrm>
            <a:off x="469210" y="4652855"/>
            <a:ext cx="3039946" cy="636870"/>
          </a:xfrm>
          <a:prstGeom prst="roundRect">
            <a:avLst/>
          </a:prstGeom>
          <a:solidFill>
            <a:srgbClr val="CC66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Performance</a:t>
            </a:r>
            <a:endParaRPr lang="en-US" b="1" dirty="0">
              <a:latin typeface="Calibri" pitchFamily="34" charset="0"/>
            </a:endParaRPr>
          </a:p>
        </p:txBody>
      </p:sp>
      <p:sp>
        <p:nvSpPr>
          <p:cNvPr id="15" name="Rounded Rectangle 14"/>
          <p:cNvSpPr/>
          <p:nvPr/>
        </p:nvSpPr>
        <p:spPr>
          <a:xfrm>
            <a:off x="455613" y="5535330"/>
            <a:ext cx="3039946" cy="63687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Non-Compliance</a:t>
            </a:r>
            <a:endParaRPr lang="en-US" b="1" dirty="0">
              <a:latin typeface="Calibri" pitchFamily="34" charset="0"/>
            </a:endParaRPr>
          </a:p>
        </p:txBody>
      </p:sp>
      <p:sp>
        <p:nvSpPr>
          <p:cNvPr id="16" name="Rounded Rectangle 15"/>
          <p:cNvSpPr/>
          <p:nvPr/>
        </p:nvSpPr>
        <p:spPr>
          <a:xfrm>
            <a:off x="5650029" y="5535330"/>
            <a:ext cx="3039946" cy="63687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Ethics &amp; Legality</a:t>
            </a:r>
            <a:endParaRPr lang="en-US" sz="2400" b="1" dirty="0">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Project SWOT-Analysis</a:t>
            </a:r>
            <a:endParaRPr lang="en-US" sz="2400" dirty="0"/>
          </a:p>
        </p:txBody>
      </p:sp>
      <p:sp>
        <p:nvSpPr>
          <p:cNvPr id="3" name="TextBox 2"/>
          <p:cNvSpPr txBox="1"/>
          <p:nvPr/>
        </p:nvSpPr>
        <p:spPr>
          <a:xfrm>
            <a:off x="3566182" y="1138582"/>
            <a:ext cx="5123793" cy="5124801"/>
          </a:xfrm>
          <a:prstGeom prst="rect">
            <a:avLst/>
          </a:prstGeom>
          <a:noFill/>
        </p:spPr>
        <p:txBody>
          <a:bodyPr wrap="square" rtlCol="0">
            <a:spAutoFit/>
          </a:bodyPr>
          <a:lstStyle/>
          <a:p>
            <a:pPr>
              <a:lnSpc>
                <a:spcPts val="10000"/>
              </a:lnSpc>
            </a:pPr>
            <a:r>
              <a:rPr lang="en-US" sz="6600" b="1" dirty="0" smtClean="0">
                <a:solidFill>
                  <a:srgbClr val="FFC000"/>
                </a:solidFill>
                <a:latin typeface="Calibri" pitchFamily="34" charset="0"/>
              </a:rPr>
              <a:t>S</a:t>
            </a:r>
            <a:r>
              <a:rPr lang="en-US" sz="6600" b="1" dirty="0" smtClean="0">
                <a:solidFill>
                  <a:schemeClr val="bg1"/>
                </a:solidFill>
                <a:latin typeface="Calibri" pitchFamily="34" charset="0"/>
              </a:rPr>
              <a:t>trength</a:t>
            </a:r>
          </a:p>
          <a:p>
            <a:pPr>
              <a:lnSpc>
                <a:spcPts val="10000"/>
              </a:lnSpc>
            </a:pPr>
            <a:r>
              <a:rPr lang="en-US" sz="6600" b="1" dirty="0" smtClean="0">
                <a:solidFill>
                  <a:srgbClr val="FFC000"/>
                </a:solidFill>
                <a:latin typeface="Calibri" pitchFamily="34" charset="0"/>
              </a:rPr>
              <a:t>W</a:t>
            </a:r>
            <a:r>
              <a:rPr lang="en-US" sz="6600" b="1" dirty="0" smtClean="0">
                <a:solidFill>
                  <a:schemeClr val="bg1"/>
                </a:solidFill>
                <a:latin typeface="Calibri" pitchFamily="34" charset="0"/>
              </a:rPr>
              <a:t>eakness </a:t>
            </a:r>
          </a:p>
          <a:p>
            <a:pPr>
              <a:lnSpc>
                <a:spcPts val="10000"/>
              </a:lnSpc>
            </a:pPr>
            <a:r>
              <a:rPr lang="en-US" sz="6600" b="1" dirty="0" smtClean="0">
                <a:solidFill>
                  <a:srgbClr val="FFC000"/>
                </a:solidFill>
                <a:latin typeface="Calibri" pitchFamily="34" charset="0"/>
              </a:rPr>
              <a:t>O</a:t>
            </a:r>
            <a:r>
              <a:rPr lang="en-US" sz="6600" b="1" dirty="0" smtClean="0">
                <a:solidFill>
                  <a:schemeClr val="bg1"/>
                </a:solidFill>
                <a:latin typeface="Calibri" pitchFamily="34" charset="0"/>
              </a:rPr>
              <a:t>pportunities</a:t>
            </a:r>
          </a:p>
          <a:p>
            <a:pPr>
              <a:lnSpc>
                <a:spcPts val="10000"/>
              </a:lnSpc>
            </a:pPr>
            <a:r>
              <a:rPr lang="en-US" sz="6600" b="1" dirty="0" smtClean="0">
                <a:solidFill>
                  <a:srgbClr val="FFC000"/>
                </a:solidFill>
                <a:latin typeface="Calibri" pitchFamily="34" charset="0"/>
              </a:rPr>
              <a:t>T</a:t>
            </a:r>
            <a:r>
              <a:rPr lang="en-US" sz="6600" b="1" dirty="0" smtClean="0">
                <a:solidFill>
                  <a:schemeClr val="bg1"/>
                </a:solidFill>
                <a:latin typeface="Calibri" pitchFamily="34" charset="0"/>
              </a:rPr>
              <a:t>hreats</a:t>
            </a:r>
            <a:endParaRPr lang="en-US" sz="6600" b="1" dirty="0">
              <a:solidFill>
                <a:schemeClr val="bg1"/>
              </a:solidFill>
              <a:latin typeface="Calibri" pitchFamily="34" charset="0"/>
            </a:endParaRPr>
          </a:p>
        </p:txBody>
      </p:sp>
      <p:sp>
        <p:nvSpPr>
          <p:cNvPr id="4" name="Explosion 1 3"/>
          <p:cNvSpPr/>
          <p:nvPr/>
        </p:nvSpPr>
        <p:spPr>
          <a:xfrm>
            <a:off x="449235" y="2017986"/>
            <a:ext cx="2929231" cy="2822027"/>
          </a:xfrm>
          <a:prstGeom prst="irregularSeal1">
            <a:avLst/>
          </a:prstGeom>
          <a:solidFill>
            <a:srgbClr val="76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rgbClr val="FFC000"/>
                </a:solidFill>
                <a:latin typeface="Calibri" pitchFamily="34" charset="0"/>
              </a:rPr>
              <a:t>SWOT</a:t>
            </a:r>
            <a:endParaRPr lang="en-US" sz="2800" b="1" dirty="0">
              <a:solidFill>
                <a:srgbClr val="FFC0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Project SWOT-Analysis</a:t>
            </a:r>
            <a:endParaRPr lang="en-US" sz="2400" dirty="0"/>
          </a:p>
        </p:txBody>
      </p:sp>
      <p:sp>
        <p:nvSpPr>
          <p:cNvPr id="3" name="TextBox 2"/>
          <p:cNvSpPr txBox="1"/>
          <p:nvPr/>
        </p:nvSpPr>
        <p:spPr>
          <a:xfrm>
            <a:off x="3566182" y="1138582"/>
            <a:ext cx="5279238" cy="5170646"/>
          </a:xfrm>
          <a:prstGeom prst="rect">
            <a:avLst/>
          </a:prstGeom>
          <a:noFill/>
        </p:spPr>
        <p:txBody>
          <a:bodyPr wrap="square" rtlCol="0">
            <a:spAutoFit/>
          </a:bodyPr>
          <a:lstStyle/>
          <a:p>
            <a:pPr>
              <a:lnSpc>
                <a:spcPts val="3000"/>
              </a:lnSpc>
              <a:spcAft>
                <a:spcPts val="1800"/>
              </a:spcAft>
            </a:pPr>
            <a:r>
              <a:rPr lang="en-US" sz="2400" b="1" dirty="0" smtClean="0">
                <a:solidFill>
                  <a:srgbClr val="FFC000"/>
                </a:solidFill>
                <a:latin typeface="Calibri" pitchFamily="34" charset="0"/>
              </a:rPr>
              <a:t>The SWOT-Analysis</a:t>
            </a:r>
            <a:r>
              <a:rPr lang="en-US" sz="2400" b="1" dirty="0" smtClean="0">
                <a:solidFill>
                  <a:schemeClr val="bg1"/>
                </a:solidFill>
                <a:latin typeface="Calibri" pitchFamily="34" charset="0"/>
              </a:rPr>
              <a:t> is a powerful tool used by both commercial and non-commercial organizations.</a:t>
            </a:r>
          </a:p>
          <a:p>
            <a:pPr>
              <a:lnSpc>
                <a:spcPts val="3000"/>
              </a:lnSpc>
              <a:spcAft>
                <a:spcPts val="1800"/>
              </a:spcAft>
            </a:pPr>
            <a:r>
              <a:rPr lang="en-US" sz="2400" b="1" dirty="0" smtClean="0">
                <a:solidFill>
                  <a:schemeClr val="bg1"/>
                </a:solidFill>
                <a:latin typeface="Calibri" pitchFamily="34" charset="0"/>
              </a:rPr>
              <a:t>In the context of projects, a SWOT- Analysis may yield useful insights for the project owner/manager/planners/ executors on possible stakeholder action which can affect the project cost, time and scope. </a:t>
            </a:r>
          </a:p>
          <a:p>
            <a:pPr>
              <a:lnSpc>
                <a:spcPts val="3000"/>
              </a:lnSpc>
              <a:spcAft>
                <a:spcPts val="0"/>
              </a:spcAft>
            </a:pPr>
            <a:r>
              <a:rPr lang="en-US" sz="2400" b="1" dirty="0" smtClean="0">
                <a:solidFill>
                  <a:schemeClr val="bg1"/>
                </a:solidFill>
                <a:latin typeface="Calibri" pitchFamily="34" charset="0"/>
              </a:rPr>
              <a:t>It helps in formulating strategies to minimize the negative impact of stakeholder action. </a:t>
            </a:r>
            <a:endParaRPr lang="en-US" sz="2400" b="1" dirty="0">
              <a:solidFill>
                <a:schemeClr val="bg1"/>
              </a:solidFill>
              <a:latin typeface="Calibri" pitchFamily="34" charset="0"/>
            </a:endParaRPr>
          </a:p>
        </p:txBody>
      </p:sp>
      <p:sp>
        <p:nvSpPr>
          <p:cNvPr id="4" name="Explosion 1 3"/>
          <p:cNvSpPr/>
          <p:nvPr/>
        </p:nvSpPr>
        <p:spPr>
          <a:xfrm>
            <a:off x="362611" y="2017986"/>
            <a:ext cx="2790496" cy="2822027"/>
          </a:xfrm>
          <a:prstGeom prst="irregularSeal1">
            <a:avLst/>
          </a:prstGeom>
          <a:solidFill>
            <a:srgbClr val="76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rgbClr val="FFC000"/>
                </a:solidFill>
                <a:latin typeface="Calibri" pitchFamily="34" charset="0"/>
              </a:rPr>
              <a:t>SWOT</a:t>
            </a:r>
            <a:endParaRPr lang="en-US" sz="2800" dirty="0">
              <a:solidFill>
                <a:srgbClr val="FFC0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SWOT-Analysis</a:t>
            </a:r>
            <a:br>
              <a:rPr lang="en-US" sz="2400" dirty="0" smtClean="0"/>
            </a:br>
            <a:r>
              <a:rPr lang="en-US" sz="2000" dirty="0" smtClean="0"/>
              <a:t>(Stakeholder Strengths: Some Examples)</a:t>
            </a:r>
            <a:endParaRPr lang="en-US" sz="2400" dirty="0"/>
          </a:p>
        </p:txBody>
      </p:sp>
      <p:sp>
        <p:nvSpPr>
          <p:cNvPr id="3" name="Content Placeholder 2"/>
          <p:cNvSpPr>
            <a:spLocks noGrp="1"/>
          </p:cNvSpPr>
          <p:nvPr>
            <p:ph idx="1"/>
          </p:nvPr>
        </p:nvSpPr>
        <p:spPr>
          <a:xfrm>
            <a:off x="458788" y="1144588"/>
            <a:ext cx="8231188" cy="4694178"/>
          </a:xfrm>
        </p:spPr>
        <p:txBody>
          <a:bodyPr/>
          <a:lstStyle/>
          <a:p>
            <a:pPr>
              <a:lnSpc>
                <a:spcPts val="3100"/>
              </a:lnSpc>
              <a:buClr>
                <a:srgbClr val="FFC000"/>
              </a:buClr>
              <a:buFont typeface="Wingdings" pitchFamily="2" charset="2"/>
              <a:buChar char="§"/>
            </a:pPr>
            <a:r>
              <a:rPr lang="en-US" sz="2400" b="1" dirty="0" smtClean="0">
                <a:solidFill>
                  <a:schemeClr val="bg1"/>
                </a:solidFill>
                <a:latin typeface="Calibri" pitchFamily="34" charset="0"/>
              </a:rPr>
              <a:t>Well informed about the project and its consequences</a:t>
            </a:r>
          </a:p>
          <a:p>
            <a:pPr>
              <a:lnSpc>
                <a:spcPts val="3100"/>
              </a:lnSpc>
              <a:buClr>
                <a:srgbClr val="FFC000"/>
              </a:buClr>
              <a:buFont typeface="Wingdings" pitchFamily="2" charset="2"/>
              <a:buChar char="§"/>
            </a:pPr>
            <a:r>
              <a:rPr lang="en-US" sz="2400" b="1" dirty="0" smtClean="0">
                <a:solidFill>
                  <a:schemeClr val="bg1"/>
                </a:solidFill>
                <a:latin typeface="Calibri" pitchFamily="34" charset="0"/>
              </a:rPr>
              <a:t>High level of commitment, determination and tenacity</a:t>
            </a:r>
          </a:p>
          <a:p>
            <a:pPr>
              <a:lnSpc>
                <a:spcPts val="3100"/>
              </a:lnSpc>
              <a:buClr>
                <a:srgbClr val="FFC000"/>
              </a:buClr>
              <a:buFont typeface="Wingdings" pitchFamily="2" charset="2"/>
              <a:buChar char="§"/>
            </a:pPr>
            <a:r>
              <a:rPr lang="en-US" sz="2400" b="1" dirty="0" smtClean="0">
                <a:solidFill>
                  <a:schemeClr val="bg1"/>
                </a:solidFill>
                <a:latin typeface="Calibri" pitchFamily="34" charset="0"/>
              </a:rPr>
              <a:t>Can organize quickly</a:t>
            </a:r>
          </a:p>
          <a:p>
            <a:pPr>
              <a:lnSpc>
                <a:spcPts val="3100"/>
              </a:lnSpc>
              <a:buClr>
                <a:srgbClr val="FFC000"/>
              </a:buClr>
              <a:buFont typeface="Wingdings" pitchFamily="2" charset="2"/>
              <a:buChar char="§"/>
            </a:pPr>
            <a:r>
              <a:rPr lang="en-US" sz="2400" b="1" dirty="0" smtClean="0">
                <a:solidFill>
                  <a:schemeClr val="bg1"/>
                </a:solidFill>
                <a:latin typeface="Calibri" pitchFamily="34" charset="0"/>
              </a:rPr>
              <a:t>Capable of devising effective strategies to further their interests and objectives</a:t>
            </a:r>
          </a:p>
          <a:p>
            <a:pPr>
              <a:lnSpc>
                <a:spcPts val="3100"/>
              </a:lnSpc>
              <a:buClr>
                <a:srgbClr val="FFC000"/>
              </a:buClr>
              <a:buFont typeface="Wingdings" pitchFamily="2" charset="2"/>
              <a:buChar char="§"/>
            </a:pPr>
            <a:r>
              <a:rPr lang="en-US" sz="2400" b="1" dirty="0" smtClean="0">
                <a:solidFill>
                  <a:schemeClr val="bg1"/>
                </a:solidFill>
                <a:latin typeface="Calibri" pitchFamily="34" charset="0"/>
              </a:rPr>
              <a:t>Highly vocal</a:t>
            </a:r>
          </a:p>
          <a:p>
            <a:pPr>
              <a:lnSpc>
                <a:spcPts val="3100"/>
              </a:lnSpc>
              <a:buClr>
                <a:srgbClr val="FFC000"/>
              </a:buClr>
              <a:buFont typeface="Wingdings" pitchFamily="2" charset="2"/>
              <a:buChar char="§"/>
            </a:pPr>
            <a:r>
              <a:rPr lang="en-US" sz="2400" b="1" dirty="0" smtClean="0">
                <a:solidFill>
                  <a:schemeClr val="bg1"/>
                </a:solidFill>
                <a:latin typeface="Calibri" pitchFamily="34" charset="0"/>
              </a:rPr>
              <a:t>Possess considerable financial, material and other resources </a:t>
            </a:r>
          </a:p>
          <a:p>
            <a:pPr>
              <a:lnSpc>
                <a:spcPts val="3100"/>
              </a:lnSpc>
              <a:buClr>
                <a:srgbClr val="FFC000"/>
              </a:buClr>
              <a:buFont typeface="Wingdings" pitchFamily="2" charset="2"/>
              <a:buChar char="§"/>
            </a:pPr>
            <a:r>
              <a:rPr lang="en-US" sz="2400" b="1" dirty="0" smtClean="0">
                <a:solidFill>
                  <a:schemeClr val="bg1"/>
                </a:solidFill>
                <a:latin typeface="Calibri" pitchFamily="34" charset="0"/>
              </a:rPr>
              <a:t>Skillful in using information and communication technology</a:t>
            </a:r>
          </a:p>
          <a:p>
            <a:pPr>
              <a:lnSpc>
                <a:spcPts val="3100"/>
              </a:lnSpc>
              <a:buClr>
                <a:srgbClr val="FFC000"/>
              </a:buClr>
              <a:buFont typeface="Wingdings" pitchFamily="2" charset="2"/>
              <a:buChar char="§"/>
            </a:pPr>
            <a:r>
              <a:rPr lang="en-US" sz="2400" b="1" dirty="0" smtClean="0">
                <a:solidFill>
                  <a:schemeClr val="bg1"/>
                </a:solidFill>
                <a:latin typeface="Calibri" pitchFamily="34" charset="0"/>
              </a:rPr>
              <a:t>Ability to influence those who count</a:t>
            </a:r>
          </a:p>
          <a:p>
            <a:pPr>
              <a:lnSpc>
                <a:spcPts val="3100"/>
              </a:lnSpc>
              <a:buClr>
                <a:srgbClr val="FFC000"/>
              </a:buClr>
              <a:buFont typeface="Wingdings" pitchFamily="2" charset="2"/>
              <a:buChar char="§"/>
            </a:pPr>
            <a:r>
              <a:rPr lang="en-US" sz="2400" b="1" dirty="0" smtClean="0">
                <a:solidFill>
                  <a:schemeClr val="bg1"/>
                </a:solidFill>
                <a:latin typeface="Calibri" pitchFamily="34" charset="0"/>
              </a:rPr>
              <a:t>Ability to form alliances with other stakeholders </a:t>
            </a:r>
          </a:p>
          <a:p>
            <a:pPr>
              <a:lnSpc>
                <a:spcPts val="3100"/>
              </a:lnSpc>
              <a:buClr>
                <a:srgbClr val="FFC000"/>
              </a:buClr>
              <a:buFont typeface="Wingdings" pitchFamily="2" charset="2"/>
              <a:buChar char="§"/>
            </a:pPr>
            <a:r>
              <a:rPr lang="en-US" sz="2400" b="1" dirty="0" smtClean="0">
                <a:solidFill>
                  <a:schemeClr val="bg1"/>
                </a:solidFill>
                <a:latin typeface="Calibri" pitchFamily="34" charset="0"/>
              </a:rPr>
              <a:t>Awareness of diverse options to influence the project</a:t>
            </a:r>
          </a:p>
          <a:p>
            <a:pPr>
              <a:lnSpc>
                <a:spcPts val="3100"/>
              </a:lnSpc>
              <a:buClr>
                <a:srgbClr val="FFC000"/>
              </a:buClr>
              <a:buFont typeface="Wingdings" pitchFamily="2" charset="2"/>
              <a:buChar char="§"/>
            </a:pPr>
            <a:endParaRPr lang="en-US" sz="2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SWOT-Analysis</a:t>
            </a:r>
            <a:br>
              <a:rPr lang="en-US" sz="2400" dirty="0" smtClean="0"/>
            </a:br>
            <a:r>
              <a:rPr lang="en-US" sz="2000" dirty="0" smtClean="0"/>
              <a:t>(Stakeholder Weaknesses: Some Examples)</a:t>
            </a:r>
            <a:endParaRPr lang="en-US" sz="2400" dirty="0"/>
          </a:p>
        </p:txBody>
      </p:sp>
      <p:sp>
        <p:nvSpPr>
          <p:cNvPr id="3" name="Content Placeholder 2"/>
          <p:cNvSpPr>
            <a:spLocks noGrp="1"/>
          </p:cNvSpPr>
          <p:nvPr>
            <p:ph idx="1"/>
          </p:nvPr>
        </p:nvSpPr>
        <p:spPr>
          <a:xfrm>
            <a:off x="458788" y="1144588"/>
            <a:ext cx="8231188" cy="4694178"/>
          </a:xfrm>
        </p:spPr>
        <p:txBody>
          <a:bodyPr/>
          <a:lstStyle/>
          <a:p>
            <a:pPr>
              <a:lnSpc>
                <a:spcPts val="3200"/>
              </a:lnSpc>
              <a:buClr>
                <a:srgbClr val="FFC000"/>
              </a:buClr>
              <a:buFont typeface="Wingdings" pitchFamily="2" charset="2"/>
              <a:buChar char="§"/>
            </a:pPr>
            <a:r>
              <a:rPr lang="en-US" sz="2400" b="1" dirty="0" smtClean="0">
                <a:solidFill>
                  <a:schemeClr val="bg1"/>
                </a:solidFill>
                <a:latin typeface="Calibri" pitchFamily="34" charset="0"/>
              </a:rPr>
              <a:t>Disinterested in the project</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Have inadequate inform. about project / its consequences</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Have too little time to contemplate project in detail</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Possess little financial, material, informational and other resources to influence the project</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Inability to organize themselves collectively</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Inability to form alliances with other stakeholders</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Inability to form effective strategies to deal with the project</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Unaware of their rights in connection with the project</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Uninformed about their options (institutional, legal and other) to influence the project</a:t>
            </a:r>
            <a:endParaRPr lang="en-US" sz="2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SWOT-Analysis</a:t>
            </a:r>
            <a:br>
              <a:rPr lang="en-US" sz="2400" dirty="0" smtClean="0"/>
            </a:br>
            <a:r>
              <a:rPr lang="en-US" sz="2000" dirty="0" smtClean="0"/>
              <a:t>(Stakeholder Opportunities: Some Examples)</a:t>
            </a:r>
            <a:endParaRPr lang="en-US" sz="2400" dirty="0"/>
          </a:p>
        </p:txBody>
      </p:sp>
      <p:sp>
        <p:nvSpPr>
          <p:cNvPr id="3" name="Content Placeholder 2"/>
          <p:cNvSpPr>
            <a:spLocks noGrp="1"/>
          </p:cNvSpPr>
          <p:nvPr>
            <p:ph idx="1"/>
          </p:nvPr>
        </p:nvSpPr>
        <p:spPr>
          <a:xfrm>
            <a:off x="458788" y="1144588"/>
            <a:ext cx="8231188" cy="5027612"/>
          </a:xfrm>
        </p:spPr>
        <p:txBody>
          <a:bodyPr/>
          <a:lstStyle/>
          <a:p>
            <a:pPr>
              <a:lnSpc>
                <a:spcPts val="3200"/>
              </a:lnSpc>
              <a:buClr>
                <a:srgbClr val="FFC000"/>
              </a:buClr>
              <a:buFont typeface="Wingdings" pitchFamily="2" charset="2"/>
              <a:buChar char="§"/>
            </a:pPr>
            <a:r>
              <a:rPr lang="en-US" sz="2400" b="1" dirty="0" smtClean="0">
                <a:solidFill>
                  <a:schemeClr val="bg1"/>
                </a:solidFill>
                <a:latin typeface="Calibri" pitchFamily="34" charset="0"/>
              </a:rPr>
              <a:t>Not opposed to the change which the project is expected to bring </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Are willing to listen and cooperate</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Can be convinced that they stand to benefit from the project during and/or subsequent to its execution </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Can be influenced  with appropriate management and en-</a:t>
            </a:r>
            <a:r>
              <a:rPr lang="en-US" sz="2400" b="1" dirty="0" err="1" smtClean="0">
                <a:solidFill>
                  <a:schemeClr val="bg1"/>
                </a:solidFill>
                <a:latin typeface="Calibri" pitchFamily="34" charset="0"/>
              </a:rPr>
              <a:t>gagement</a:t>
            </a:r>
            <a:r>
              <a:rPr lang="en-US" sz="2400" b="1" dirty="0" smtClean="0">
                <a:solidFill>
                  <a:schemeClr val="bg1"/>
                </a:solidFill>
                <a:latin typeface="Calibri" pitchFamily="34" charset="0"/>
              </a:rPr>
              <a:t> strategies</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Can provide material, infomational and moral support to the project</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Can be persuaded to lobby in support of the project among other stakeholders who may have reservations about it  </a:t>
            </a:r>
          </a:p>
          <a:p>
            <a:pPr>
              <a:lnSpc>
                <a:spcPts val="3200"/>
              </a:lnSpc>
              <a:buClr>
                <a:srgbClr val="FFC000"/>
              </a:buClr>
              <a:buFont typeface="Wingdings" pitchFamily="2" charset="2"/>
              <a:buChar char="§"/>
            </a:pPr>
            <a:endParaRPr lang="en-US" sz="2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SWOT-Analysis</a:t>
            </a:r>
            <a:br>
              <a:rPr lang="en-US" sz="2400" dirty="0" smtClean="0"/>
            </a:br>
            <a:r>
              <a:rPr lang="en-US" sz="2000" dirty="0" smtClean="0"/>
              <a:t>(Stakeholder Threats: Some Examples)</a:t>
            </a:r>
            <a:endParaRPr lang="en-US" sz="2400" dirty="0"/>
          </a:p>
        </p:txBody>
      </p:sp>
      <p:sp>
        <p:nvSpPr>
          <p:cNvPr id="3" name="Content Placeholder 2"/>
          <p:cNvSpPr>
            <a:spLocks noGrp="1"/>
          </p:cNvSpPr>
          <p:nvPr>
            <p:ph idx="1"/>
          </p:nvPr>
        </p:nvSpPr>
        <p:spPr>
          <a:xfrm>
            <a:off x="458788" y="1144588"/>
            <a:ext cx="8231188" cy="4694178"/>
          </a:xfrm>
        </p:spPr>
        <p:txBody>
          <a:bodyPr/>
          <a:lstStyle/>
          <a:p>
            <a:pPr>
              <a:lnSpc>
                <a:spcPts val="3000"/>
              </a:lnSpc>
              <a:buClr>
                <a:srgbClr val="FFC000"/>
              </a:buClr>
              <a:buFont typeface="Wingdings" pitchFamily="2" charset="2"/>
              <a:buChar char="§"/>
            </a:pPr>
            <a:r>
              <a:rPr lang="en-US" sz="2400" b="1" dirty="0" smtClean="0">
                <a:solidFill>
                  <a:schemeClr val="bg1"/>
                </a:solidFill>
                <a:latin typeface="Calibri" pitchFamily="34" charset="0"/>
              </a:rPr>
              <a:t>May have misperceptions about the project which may prompt them to oppose it</a:t>
            </a:r>
          </a:p>
          <a:p>
            <a:pPr>
              <a:lnSpc>
                <a:spcPts val="3000"/>
              </a:lnSpc>
              <a:buClr>
                <a:srgbClr val="FFC000"/>
              </a:buClr>
              <a:buFont typeface="Wingdings" pitchFamily="2" charset="2"/>
              <a:buChar char="§"/>
            </a:pPr>
            <a:r>
              <a:rPr lang="en-US" sz="2400" b="1" dirty="0" smtClean="0">
                <a:solidFill>
                  <a:schemeClr val="bg1"/>
                </a:solidFill>
                <a:latin typeface="Calibri" pitchFamily="34" charset="0"/>
              </a:rPr>
              <a:t>May refuse to cooperate</a:t>
            </a:r>
          </a:p>
          <a:p>
            <a:pPr>
              <a:lnSpc>
                <a:spcPts val="3000"/>
              </a:lnSpc>
              <a:buClr>
                <a:srgbClr val="FFC000"/>
              </a:buClr>
              <a:buFont typeface="Wingdings" pitchFamily="2" charset="2"/>
              <a:buChar char="§"/>
            </a:pPr>
            <a:r>
              <a:rPr lang="en-US" sz="2400" b="1" dirty="0" smtClean="0">
                <a:solidFill>
                  <a:schemeClr val="bg1"/>
                </a:solidFill>
                <a:latin typeface="Calibri" pitchFamily="34" charset="0"/>
              </a:rPr>
              <a:t>May organize themselves politically to oppose project </a:t>
            </a:r>
          </a:p>
          <a:p>
            <a:pPr>
              <a:lnSpc>
                <a:spcPts val="3000"/>
              </a:lnSpc>
              <a:buClr>
                <a:srgbClr val="FFC000"/>
              </a:buClr>
              <a:buFont typeface="Wingdings" pitchFamily="2" charset="2"/>
              <a:buChar char="§"/>
            </a:pPr>
            <a:r>
              <a:rPr lang="en-US" sz="2400" b="1" dirty="0" smtClean="0">
                <a:solidFill>
                  <a:schemeClr val="bg1"/>
                </a:solidFill>
                <a:latin typeface="Calibri" pitchFamily="34" charset="0"/>
              </a:rPr>
              <a:t>May launch a campaign of spreading disinformation about the project to influence the wider stakeholder community against it</a:t>
            </a:r>
          </a:p>
          <a:p>
            <a:pPr>
              <a:lnSpc>
                <a:spcPts val="3000"/>
              </a:lnSpc>
              <a:buClr>
                <a:srgbClr val="FFC000"/>
              </a:buClr>
              <a:buFont typeface="Wingdings" pitchFamily="2" charset="2"/>
              <a:buChar char="§"/>
            </a:pPr>
            <a:r>
              <a:rPr lang="en-US" sz="2400" b="1" dirty="0" smtClean="0">
                <a:solidFill>
                  <a:schemeClr val="bg1"/>
                </a:solidFill>
                <a:latin typeface="Calibri" pitchFamily="34" charset="0"/>
              </a:rPr>
              <a:t>May attempt to influence powerful stakeholders to intervene in the project</a:t>
            </a:r>
          </a:p>
          <a:p>
            <a:pPr>
              <a:lnSpc>
                <a:spcPts val="3000"/>
              </a:lnSpc>
              <a:buClr>
                <a:srgbClr val="FFC000"/>
              </a:buClr>
              <a:buFont typeface="Wingdings" pitchFamily="2" charset="2"/>
              <a:buChar char="§"/>
            </a:pPr>
            <a:r>
              <a:rPr lang="en-US" sz="2400" b="1" dirty="0" smtClean="0">
                <a:solidFill>
                  <a:schemeClr val="bg1"/>
                </a:solidFill>
                <a:latin typeface="Calibri" pitchFamily="34" charset="0"/>
              </a:rPr>
              <a:t>May mount a legal challenge the project or resort to scare tactics and intimidation in an attempt to “kill” the project or at least cause cost and schedule overruns and alter its scope</a:t>
            </a:r>
          </a:p>
          <a:p>
            <a:pPr>
              <a:lnSpc>
                <a:spcPts val="3000"/>
              </a:lnSpc>
              <a:buClr>
                <a:srgbClr val="FFC000"/>
              </a:buClr>
              <a:buFont typeface="Wingdings" pitchFamily="2" charset="2"/>
              <a:buChar char="§"/>
            </a:pPr>
            <a:endParaRPr lang="en-US" sz="2400" b="1" dirty="0" smtClean="0">
              <a:solidFill>
                <a:schemeClr val="bg1"/>
              </a:solidFill>
              <a:latin typeface="Calibri" pitchFamily="34" charset="0"/>
            </a:endParaRPr>
          </a:p>
          <a:p>
            <a:pPr>
              <a:lnSpc>
                <a:spcPts val="3000"/>
              </a:lnSpc>
              <a:buClr>
                <a:srgbClr val="FFC000"/>
              </a:buClr>
              <a:buFont typeface="Wingdings" pitchFamily="2" charset="2"/>
              <a:buChar char="§"/>
            </a:pPr>
            <a:endParaRPr lang="en-US" sz="2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SWOT-Analysis</a:t>
            </a:r>
            <a:br>
              <a:rPr lang="en-US" sz="2400" dirty="0" smtClean="0"/>
            </a:br>
            <a:r>
              <a:rPr lang="en-US" sz="2000" dirty="0" smtClean="0"/>
              <a:t>(Stakeholder Threats: Impact on Project Activities)</a:t>
            </a:r>
            <a:endParaRPr lang="en-US" sz="2400" dirty="0"/>
          </a:p>
        </p:txBody>
      </p:sp>
      <p:sp>
        <p:nvSpPr>
          <p:cNvPr id="5" name="Rounded Rectangle 4"/>
          <p:cNvSpPr/>
          <p:nvPr/>
        </p:nvSpPr>
        <p:spPr>
          <a:xfrm>
            <a:off x="455613" y="1287625"/>
            <a:ext cx="2259595" cy="88640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solidFill>
                  <a:srgbClr val="0070C0"/>
                </a:solidFill>
              </a:rPr>
              <a:t>Project </a:t>
            </a:r>
          </a:p>
          <a:p>
            <a:pPr algn="ctr"/>
            <a:r>
              <a:rPr lang="en-US" b="1" dirty="0" smtClean="0">
                <a:solidFill>
                  <a:srgbClr val="0070C0"/>
                </a:solidFill>
              </a:rPr>
              <a:t>Activity A</a:t>
            </a:r>
            <a:endParaRPr lang="en-US" b="1" dirty="0">
              <a:solidFill>
                <a:srgbClr val="0070C0"/>
              </a:solidFill>
            </a:endParaRPr>
          </a:p>
        </p:txBody>
      </p:sp>
      <p:sp>
        <p:nvSpPr>
          <p:cNvPr id="6" name="Rounded Rectangle 5"/>
          <p:cNvSpPr/>
          <p:nvPr/>
        </p:nvSpPr>
        <p:spPr>
          <a:xfrm>
            <a:off x="3204272" y="2227684"/>
            <a:ext cx="3444583" cy="88640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solidFill>
                  <a:srgbClr val="0070C0"/>
                </a:solidFill>
              </a:rPr>
              <a:t>Project Activity B</a:t>
            </a:r>
            <a:endParaRPr lang="en-US" b="1" dirty="0">
              <a:solidFill>
                <a:srgbClr val="0070C0"/>
              </a:solidFill>
            </a:endParaRPr>
          </a:p>
        </p:txBody>
      </p:sp>
      <p:sp>
        <p:nvSpPr>
          <p:cNvPr id="7" name="Rounded Rectangle 6"/>
          <p:cNvSpPr/>
          <p:nvPr/>
        </p:nvSpPr>
        <p:spPr>
          <a:xfrm>
            <a:off x="7137919" y="3167743"/>
            <a:ext cx="1552056" cy="88640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solidFill>
                  <a:srgbClr val="0070C0"/>
                </a:solidFill>
              </a:rPr>
              <a:t>Project Activity C</a:t>
            </a:r>
            <a:endParaRPr lang="en-US" b="1" dirty="0">
              <a:solidFill>
                <a:srgbClr val="0070C0"/>
              </a:solidFill>
            </a:endParaRPr>
          </a:p>
        </p:txBody>
      </p:sp>
      <p:cxnSp>
        <p:nvCxnSpPr>
          <p:cNvPr id="9" name="Elbow Connector 8"/>
          <p:cNvCxnSpPr>
            <a:stCxn id="5" idx="3"/>
            <a:endCxn id="6" idx="1"/>
          </p:cNvCxnSpPr>
          <p:nvPr/>
        </p:nvCxnSpPr>
        <p:spPr>
          <a:xfrm>
            <a:off x="2715208" y="1730829"/>
            <a:ext cx="489064" cy="940059"/>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Elbow Connector 10"/>
          <p:cNvCxnSpPr>
            <a:stCxn id="6" idx="3"/>
            <a:endCxn id="7" idx="1"/>
          </p:cNvCxnSpPr>
          <p:nvPr/>
        </p:nvCxnSpPr>
        <p:spPr>
          <a:xfrm>
            <a:off x="6648855" y="2670888"/>
            <a:ext cx="489064" cy="940059"/>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455613" y="4546600"/>
            <a:ext cx="3810000" cy="1625599"/>
            <a:chOff x="313268" y="4199467"/>
            <a:chExt cx="3810000" cy="1397000"/>
          </a:xfrm>
        </p:grpSpPr>
        <p:sp>
          <p:nvSpPr>
            <p:cNvPr id="15" name="Rounded Rectangle 14"/>
            <p:cNvSpPr/>
            <p:nvPr/>
          </p:nvSpPr>
          <p:spPr>
            <a:xfrm>
              <a:off x="313268" y="4199467"/>
              <a:ext cx="3810000" cy="1397000"/>
            </a:xfrm>
            <a:prstGeom prst="roundRect">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Clock.jpg"/>
            <p:cNvPicPr>
              <a:picLocks noChangeAspect="1"/>
            </p:cNvPicPr>
            <p:nvPr/>
          </p:nvPicPr>
          <p:blipFill>
            <a:blip r:embed="rId2" cstate="print"/>
            <a:stretch>
              <a:fillRect/>
            </a:stretch>
          </p:blipFill>
          <p:spPr>
            <a:xfrm>
              <a:off x="455613" y="4486544"/>
              <a:ext cx="839787" cy="867780"/>
            </a:xfrm>
            <a:prstGeom prst="rect">
              <a:avLst/>
            </a:prstGeom>
            <a:ln>
              <a:solidFill>
                <a:schemeClr val="tx2"/>
              </a:solidFill>
            </a:ln>
          </p:spPr>
        </p:pic>
        <p:pic>
          <p:nvPicPr>
            <p:cNvPr id="13" name="Picture 12" descr="Money2.gif"/>
            <p:cNvPicPr>
              <a:picLocks noChangeAspect="1"/>
            </p:cNvPicPr>
            <p:nvPr/>
          </p:nvPicPr>
          <p:blipFill>
            <a:blip r:embed="rId3" cstate="print"/>
            <a:stretch>
              <a:fillRect/>
            </a:stretch>
          </p:blipFill>
          <p:spPr>
            <a:xfrm>
              <a:off x="3139544" y="4487337"/>
              <a:ext cx="780520" cy="871222"/>
            </a:xfrm>
            <a:prstGeom prst="rect">
              <a:avLst/>
            </a:prstGeom>
            <a:ln>
              <a:solidFill>
                <a:schemeClr val="tx2"/>
              </a:solidFill>
            </a:ln>
          </p:spPr>
        </p:pic>
        <p:pic>
          <p:nvPicPr>
            <p:cNvPr id="14" name="Picture 13" descr="industry.gif"/>
            <p:cNvPicPr>
              <a:picLocks noChangeAspect="1"/>
            </p:cNvPicPr>
            <p:nvPr/>
          </p:nvPicPr>
          <p:blipFill>
            <a:blip r:embed="rId4" cstate="print"/>
            <a:stretch>
              <a:fillRect/>
            </a:stretch>
          </p:blipFill>
          <p:spPr>
            <a:xfrm>
              <a:off x="1413042" y="4461935"/>
              <a:ext cx="1464396" cy="882650"/>
            </a:xfrm>
            <a:prstGeom prst="rect">
              <a:avLst/>
            </a:prstGeom>
            <a:ln>
              <a:solidFill>
                <a:schemeClr val="tx2"/>
              </a:solidFill>
            </a:ln>
          </p:spPr>
        </p:pic>
      </p:grpSp>
      <p:sp>
        <p:nvSpPr>
          <p:cNvPr id="17" name="TextBox 16"/>
          <p:cNvSpPr txBox="1"/>
          <p:nvPr/>
        </p:nvSpPr>
        <p:spPr>
          <a:xfrm>
            <a:off x="4419599" y="4521196"/>
            <a:ext cx="4253442" cy="1631216"/>
          </a:xfrm>
          <a:prstGeom prst="rect">
            <a:avLst/>
          </a:prstGeom>
          <a:noFill/>
          <a:ln>
            <a:solidFill>
              <a:schemeClr val="bg1"/>
            </a:solidFill>
          </a:ln>
        </p:spPr>
        <p:txBody>
          <a:bodyPr wrap="square" rtlCol="0">
            <a:spAutoFit/>
          </a:bodyPr>
          <a:lstStyle/>
          <a:p>
            <a:pPr>
              <a:lnSpc>
                <a:spcPts val="2000"/>
              </a:lnSpc>
            </a:pPr>
            <a:r>
              <a:rPr lang="en-US" b="1" dirty="0" smtClean="0">
                <a:solidFill>
                  <a:schemeClr val="bg1"/>
                </a:solidFill>
                <a:latin typeface="Calibri" pitchFamily="34" charset="0"/>
              </a:rPr>
              <a:t>Stakeholders can affect project activities through exercise of their options. In the case of adversarial stakeholders for exam-</a:t>
            </a:r>
            <a:r>
              <a:rPr lang="en-US" b="1" dirty="0" err="1" smtClean="0">
                <a:solidFill>
                  <a:schemeClr val="bg1"/>
                </a:solidFill>
                <a:latin typeface="Calibri" pitchFamily="34" charset="0"/>
              </a:rPr>
              <a:t>ple</a:t>
            </a:r>
            <a:r>
              <a:rPr lang="en-US" b="1" dirty="0" smtClean="0">
                <a:solidFill>
                  <a:schemeClr val="bg1"/>
                </a:solidFill>
                <a:latin typeface="Calibri" pitchFamily="34" charset="0"/>
              </a:rPr>
              <a:t> this can result in an increase in activity duration and cost (and possibly a scope modification). </a:t>
            </a:r>
            <a:endParaRPr lang="en-US" b="1" dirty="0">
              <a:solidFill>
                <a:schemeClr val="bg1"/>
              </a:solidFill>
              <a:latin typeface="Calibri" pitchFamily="34" charset="0"/>
            </a:endParaRPr>
          </a:p>
        </p:txBody>
      </p:sp>
      <p:cxnSp>
        <p:nvCxnSpPr>
          <p:cNvPr id="19" name="Elbow Connector 18"/>
          <p:cNvCxnSpPr>
            <a:stCxn id="17" idx="0"/>
            <a:endCxn id="5" idx="2"/>
          </p:cNvCxnSpPr>
          <p:nvPr/>
        </p:nvCxnSpPr>
        <p:spPr>
          <a:xfrm rot="16200000" flipV="1">
            <a:off x="2892285" y="867160"/>
            <a:ext cx="2347163" cy="4960909"/>
          </a:xfrm>
          <a:prstGeom prst="bentConnector3">
            <a:avLst>
              <a:gd name="adj1" fmla="val 38817"/>
            </a:avLst>
          </a:prstGeom>
          <a:ln w="190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7" idx="0"/>
            <a:endCxn id="6" idx="2"/>
          </p:cNvCxnSpPr>
          <p:nvPr/>
        </p:nvCxnSpPr>
        <p:spPr>
          <a:xfrm rot="16200000" flipV="1">
            <a:off x="5032890" y="3007766"/>
            <a:ext cx="1407104" cy="1619756"/>
          </a:xfrm>
          <a:prstGeom prst="bentConnector3">
            <a:avLst>
              <a:gd name="adj1" fmla="val 81891"/>
            </a:avLst>
          </a:prstGeom>
          <a:ln w="190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17" idx="0"/>
            <a:endCxn id="7" idx="2"/>
          </p:cNvCxnSpPr>
          <p:nvPr/>
        </p:nvCxnSpPr>
        <p:spPr>
          <a:xfrm rot="5400000" flipH="1" flipV="1">
            <a:off x="6996611" y="3603861"/>
            <a:ext cx="467045" cy="1367627"/>
          </a:xfrm>
          <a:prstGeom prst="bentConnector3">
            <a:avLst>
              <a:gd name="adj1" fmla="val 50000"/>
            </a:avLst>
          </a:prstGeom>
          <a:ln w="190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293658" y="1144588"/>
            <a:ext cx="4396317" cy="338554"/>
          </a:xfrm>
          <a:prstGeom prst="rect">
            <a:avLst/>
          </a:prstGeom>
          <a:noFill/>
        </p:spPr>
        <p:txBody>
          <a:bodyPr wrap="square" rtlCol="0">
            <a:spAutoFit/>
          </a:bodyPr>
          <a:lstStyle/>
          <a:p>
            <a:r>
              <a:rPr lang="en-US" sz="1600" b="1" dirty="0" smtClean="0">
                <a:solidFill>
                  <a:srgbClr val="FFFF99"/>
                </a:solidFill>
                <a:latin typeface="Calibri" pitchFamily="34" charset="0"/>
              </a:rPr>
              <a:t>Activity-Specific Risk Factors (Stakeholder-Driven)</a:t>
            </a:r>
            <a:endParaRPr lang="en-US" sz="1600" b="1" dirty="0">
              <a:solidFill>
                <a:srgbClr val="FFFF99"/>
              </a:solidFill>
              <a:latin typeface="Calibri" pitchFamily="34" charset="0"/>
            </a:endParaRPr>
          </a:p>
        </p:txBody>
      </p:sp>
      <p:cxnSp>
        <p:nvCxnSpPr>
          <p:cNvPr id="27" name="Straight Arrow Connector 26"/>
          <p:cNvCxnSpPr>
            <a:stCxn id="25" idx="1"/>
          </p:cNvCxnSpPr>
          <p:nvPr/>
        </p:nvCxnSpPr>
        <p:spPr>
          <a:xfrm rot="10800000" flipV="1">
            <a:off x="2582334" y="1313865"/>
            <a:ext cx="1711325" cy="218602"/>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5" idx="2"/>
          </p:cNvCxnSpPr>
          <p:nvPr/>
        </p:nvCxnSpPr>
        <p:spPr>
          <a:xfrm rot="5400000">
            <a:off x="5295580" y="1191363"/>
            <a:ext cx="904458" cy="1488017"/>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5" idx="2"/>
            <a:endCxn id="7" idx="0"/>
          </p:cNvCxnSpPr>
          <p:nvPr/>
        </p:nvCxnSpPr>
        <p:spPr>
          <a:xfrm rot="16200000" flipH="1">
            <a:off x="6360582" y="1614377"/>
            <a:ext cx="1684601" cy="1422130"/>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430212" y="3767670"/>
            <a:ext cx="3845454" cy="651934"/>
          </a:xfrm>
          <a:prstGeom prst="ellipse">
            <a:avLst/>
          </a:prstGeom>
          <a:solidFill>
            <a:srgbClr val="B6DF8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Calibri" pitchFamily="34" charset="0"/>
              </a:rPr>
              <a:t>Adversarial Stakeholder Impact on Project’s  Critical Path can be Serious! </a:t>
            </a:r>
            <a:endParaRPr lang="en-US" sz="1200" b="1" dirty="0">
              <a:solidFill>
                <a:schemeClr val="tx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12374</TotalTime>
  <Words>1260</Words>
  <Application>Microsoft Office PowerPoint</Application>
  <PresentationFormat>On-screen Show (4:3)</PresentationFormat>
  <Paragraphs>186</Paragraphs>
  <Slides>15</Slides>
  <Notes>8</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MyTemplate</vt:lpstr>
      <vt:lpstr>Slide 1</vt:lpstr>
      <vt:lpstr>Scientific Stakeholder Analysis</vt:lpstr>
      <vt:lpstr>Cause-Complication-Impact-Strategy</vt:lpstr>
      <vt:lpstr>Analyzing Project Stakeholders Scientifically </vt:lpstr>
      <vt:lpstr>Consequences of Stk. Complications</vt:lpstr>
      <vt:lpstr>Stakeholder Neg. Impact on Projects (Actual, Scenarios)</vt:lpstr>
      <vt:lpstr>Stakeholder Complication Dimensions</vt:lpstr>
      <vt:lpstr>Causes of Stakeholder Complications</vt:lpstr>
      <vt:lpstr>The Project SWOT-Analysis</vt:lpstr>
      <vt:lpstr>The Project SWOT-Analysis</vt:lpstr>
      <vt:lpstr>Stakeholder SWOT-Analysis (Stakeholder Strengths: Some Examples)</vt:lpstr>
      <vt:lpstr>Stakeholder SWOT-Analysis (Stakeholder Weaknesses: Some Examples)</vt:lpstr>
      <vt:lpstr>Stakeholder SWOT-Analysis (Stakeholder Opportunities: Some Examples)</vt:lpstr>
      <vt:lpstr>Stakeholder SWOT-Analysis (Stakeholder Threats: Some Examples)</vt:lpstr>
      <vt:lpstr>Stakeholder SWOT-Analysis (Stakeholder Threats: Impact on Project Activities)</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4505</cp:revision>
  <dcterms:created xsi:type="dcterms:W3CDTF">2005-03-14T10:32:02Z</dcterms:created>
  <dcterms:modified xsi:type="dcterms:W3CDTF">2013-02-01T04:37:46Z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