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48"/>
  </p:notesMasterIdLst>
  <p:handoutMasterIdLst>
    <p:handoutMasterId r:id="rId49"/>
  </p:handoutMasterIdLst>
  <p:sldIdLst>
    <p:sldId id="759" r:id="rId2"/>
    <p:sldId id="618" r:id="rId3"/>
    <p:sldId id="844" r:id="rId4"/>
    <p:sldId id="1039" r:id="rId5"/>
    <p:sldId id="1041" r:id="rId6"/>
    <p:sldId id="1025" r:id="rId7"/>
    <p:sldId id="1026" r:id="rId8"/>
    <p:sldId id="1027" r:id="rId9"/>
    <p:sldId id="980" r:id="rId10"/>
    <p:sldId id="1010" r:id="rId11"/>
    <p:sldId id="1011" r:id="rId12"/>
    <p:sldId id="1012" r:id="rId13"/>
    <p:sldId id="1013" r:id="rId14"/>
    <p:sldId id="1014" r:id="rId15"/>
    <p:sldId id="1015" r:id="rId16"/>
    <p:sldId id="1016" r:id="rId17"/>
    <p:sldId id="1017" r:id="rId18"/>
    <p:sldId id="1018" r:id="rId19"/>
    <p:sldId id="1019" r:id="rId20"/>
    <p:sldId id="1020" r:id="rId21"/>
    <p:sldId id="1021" r:id="rId22"/>
    <p:sldId id="1081" r:id="rId23"/>
    <p:sldId id="1082" r:id="rId24"/>
    <p:sldId id="1023" r:id="rId25"/>
    <p:sldId id="1008" r:id="rId26"/>
    <p:sldId id="1032" r:id="rId27"/>
    <p:sldId id="625" r:id="rId28"/>
    <p:sldId id="626" r:id="rId29"/>
    <p:sldId id="1419" r:id="rId30"/>
    <p:sldId id="1070" r:id="rId31"/>
    <p:sldId id="1068" r:id="rId32"/>
    <p:sldId id="1069" r:id="rId33"/>
    <p:sldId id="1420" r:id="rId34"/>
    <p:sldId id="362" r:id="rId35"/>
    <p:sldId id="627" r:id="rId36"/>
    <p:sldId id="1067" r:id="rId37"/>
    <p:sldId id="628" r:id="rId38"/>
    <p:sldId id="629" r:id="rId39"/>
    <p:sldId id="620" r:id="rId40"/>
    <p:sldId id="621" r:id="rId41"/>
    <p:sldId id="622" r:id="rId42"/>
    <p:sldId id="475" r:id="rId43"/>
    <p:sldId id="473" r:id="rId44"/>
    <p:sldId id="624" r:id="rId45"/>
    <p:sldId id="481" r:id="rId46"/>
    <p:sldId id="1006" r:id="rId47"/>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663300"/>
    <a:srgbClr val="FF8181"/>
    <a:srgbClr val="CAE8AA"/>
    <a:srgbClr val="B6DF89"/>
    <a:srgbClr val="FFFF99"/>
    <a:srgbClr val="FF8D3F"/>
    <a:srgbClr val="550B27"/>
    <a:srgbClr val="214C4F"/>
    <a:srgbClr val="FFD581"/>
    <a:srgbClr val="29A4A7"/>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70" autoAdjust="0"/>
    <p:restoredTop sz="89806" autoAdjust="0"/>
  </p:normalViewPr>
  <p:slideViewPr>
    <p:cSldViewPr snapToGrid="0" showGuides="1">
      <p:cViewPr varScale="1">
        <p:scale>
          <a:sx n="58" d="100"/>
          <a:sy n="58" d="100"/>
        </p:scale>
        <p:origin x="-1656" y="-96"/>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90900"/>
    </p:cViewPr>
  </p:sorterViewPr>
  <p:gridSpacing cx="936345600" cy="9363456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598122-E8C5-46FD-908C-5313EFDA098B}" type="slidenum">
              <a:rPr lang="de-DE"/>
              <a:pPr/>
              <a:t>4</a:t>
            </a:fld>
            <a:endParaRPr lang="de-DE"/>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598122-E8C5-46FD-908C-5313EFDA098B}" type="slidenum">
              <a:rPr lang="de-DE"/>
              <a:pPr/>
              <a:t>5</a:t>
            </a:fld>
            <a:endParaRPr lang="de-DE"/>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598122-E8C5-46FD-908C-5313EFDA098B}" type="slidenum">
              <a:rPr lang="de-DE"/>
              <a:pPr/>
              <a:t>6</a:t>
            </a:fld>
            <a:endParaRPr lang="de-DE"/>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598122-E8C5-46FD-908C-5313EFDA098B}" type="slidenum">
              <a:rPr lang="de-DE"/>
              <a:pPr/>
              <a:t>7</a:t>
            </a:fld>
            <a:endParaRPr lang="de-DE"/>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598122-E8C5-46FD-908C-5313EFDA098B}" type="slidenum">
              <a:rPr lang="de-DE"/>
              <a:pPr/>
              <a:t>8</a:t>
            </a:fld>
            <a:endParaRPr lang="de-DE"/>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r>
              <a:rPr lang="en-US" dirty="0" smtClean="0"/>
              <a:t>Threats: Can be verbal</a:t>
            </a:r>
            <a:r>
              <a:rPr lang="en-US" baseline="0" dirty="0" smtClean="0"/>
              <a:t> or written, anonymous or traceable, direct or indirect and subtle/not-so-subtle. Can be sent through telephone, SMS, e-Mail or post directly or to a third party (e.g.: media). </a:t>
            </a:r>
          </a:p>
          <a:p>
            <a:r>
              <a:rPr lang="en-US" baseline="0" dirty="0" smtClean="0"/>
              <a:t>Assault: Injury may be temporary or lasting. May require hospitalization. </a:t>
            </a:r>
          </a:p>
          <a:p>
            <a:r>
              <a:rPr lang="en-US" baseline="0" dirty="0" smtClean="0"/>
              <a:t>Harassment/Intimidation: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598122-E8C5-46FD-908C-5313EFDA098B}" type="slidenum">
              <a:rPr lang="de-DE"/>
              <a:pPr/>
              <a:t>9</a:t>
            </a:fld>
            <a:endParaRPr lang="de-DE"/>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r>
              <a:rPr lang="en-US" dirty="0" smtClean="0"/>
              <a:t>Protestations:</a:t>
            </a:r>
            <a:r>
              <a:rPr lang="en-US" baseline="0" dirty="0" smtClean="0"/>
              <a:t> May be public or discretely in private.</a:t>
            </a:r>
          </a:p>
          <a:p>
            <a:r>
              <a:rPr lang="en-US" baseline="0" dirty="0" smtClean="0"/>
              <a:t>Dialogues: The Six-Party Dialogue in the Korean Peninsula is an example. Also the EU-Iran dialogue preceding imposition of sanctions in 2010.</a:t>
            </a:r>
          </a:p>
          <a:p>
            <a:r>
              <a:rPr lang="en-US" baseline="0" dirty="0" smtClean="0"/>
              <a:t>Negotiations: May be open or conducted in secret.</a:t>
            </a:r>
          </a:p>
          <a:p>
            <a:r>
              <a:rPr lang="en-US" baseline="0" dirty="0" smtClean="0"/>
              <a:t>Resolutions: By various organizations, for example, UN, EU, OIC.</a:t>
            </a:r>
          </a:p>
          <a:p>
            <a:r>
              <a:rPr lang="en-US" baseline="0" dirty="0" smtClean="0"/>
              <a:t>Incentives: Economic, trade etc. The incentives offered to Iran and North Korea in exchange for winding up their nuclear programs </a:t>
            </a:r>
            <a:r>
              <a:rPr lang="en-US" baseline="0" smtClean="0"/>
              <a:t>are recent examples</a:t>
            </a:r>
            <a:r>
              <a:rPr lang="en-US" baseline="0" dirty="0" smtClean="0"/>
              <a:t>.</a:t>
            </a:r>
          </a:p>
          <a:p>
            <a:r>
              <a:rPr lang="en-US" dirty="0" smtClean="0"/>
              <a:t>Sanctions: Many options here, for example, diplomatic, political, trade, investment, financial, sport, technological, travel. Better: “</a:t>
            </a:r>
            <a:r>
              <a:rPr lang="en-US" baseline="0" dirty="0" smtClean="0"/>
              <a:t>smart sanctions”.</a:t>
            </a:r>
            <a:r>
              <a:rPr lang="en-US" dirty="0" smtClean="0"/>
              <a:t> </a:t>
            </a:r>
          </a:p>
          <a:p>
            <a:r>
              <a:rPr lang="en-US" dirty="0" smtClean="0"/>
              <a:t>Embargoes: Like were used against South Africa’s Apartheid Government. Also, by the US against Cuba. </a:t>
            </a:r>
          </a:p>
          <a:p>
            <a:r>
              <a:rPr lang="en-US" dirty="0" smtClean="0"/>
              <a:t>Military Action: Can be anything from a</a:t>
            </a:r>
            <a:r>
              <a:rPr lang="en-US" baseline="0" dirty="0" smtClean="0"/>
              <a:t> targeted raid to a full-scale prolonged conflict.</a:t>
            </a:r>
            <a:endParaRPr lang="en-US" dirty="0" smtClean="0"/>
          </a:p>
          <a:p>
            <a:endParaRPr lang="en-US" dirty="0" smtClean="0"/>
          </a:p>
          <a:p>
            <a:r>
              <a:rPr lang="en-US" dirty="0" smtClean="0"/>
              <a:t>EXAMPLES:</a:t>
            </a:r>
            <a:r>
              <a:rPr lang="en-US" baseline="0" dirty="0" smtClean="0"/>
              <a:t> </a:t>
            </a:r>
          </a:p>
          <a:p>
            <a:r>
              <a:rPr lang="en-US" baseline="0" dirty="0" smtClean="0"/>
              <a:t>India and Pakistan (Dams: </a:t>
            </a:r>
            <a:r>
              <a:rPr lang="en-US" baseline="0" dirty="0" err="1" smtClean="0"/>
              <a:t>Baghliar</a:t>
            </a:r>
            <a:r>
              <a:rPr lang="en-US" baseline="0" dirty="0" smtClean="0"/>
              <a:t>, </a:t>
            </a:r>
            <a:r>
              <a:rPr lang="en-US" baseline="0" dirty="0" err="1" smtClean="0"/>
              <a:t>Kishaganga</a:t>
            </a:r>
            <a:r>
              <a:rPr lang="en-US" baseline="0" dirty="0" smtClean="0"/>
              <a:t>)</a:t>
            </a:r>
          </a:p>
          <a:p>
            <a:r>
              <a:rPr lang="en-US" baseline="0" dirty="0" smtClean="0"/>
              <a:t>Iran, N. Korea, Pakistan (Nuclear Weapon </a:t>
            </a:r>
            <a:r>
              <a:rPr lang="en-US" baseline="0" dirty="0" err="1" smtClean="0"/>
              <a:t>Programmes</a:t>
            </a:r>
            <a:r>
              <a:rPr lang="en-US" baseline="0" dirty="0" smtClean="0"/>
              <a:t> (perceived threat of destruction by adversarial states))</a:t>
            </a:r>
          </a:p>
          <a:p>
            <a:r>
              <a:rPr lang="en-US" baseline="0" dirty="0" smtClean="0"/>
              <a:t>Israel (Jewish Settlements)</a:t>
            </a:r>
          </a:p>
          <a:p>
            <a:r>
              <a:rPr lang="en-US" baseline="0" dirty="0" smtClean="0"/>
              <a:t>Israel (Iraq’s </a:t>
            </a:r>
            <a:r>
              <a:rPr lang="en-US" baseline="0" dirty="0" err="1" smtClean="0"/>
              <a:t>Osirak</a:t>
            </a:r>
            <a:r>
              <a:rPr lang="en-US" baseline="0" dirty="0" smtClean="0"/>
              <a:t> Reactor)</a:t>
            </a:r>
          </a:p>
          <a:p>
            <a:r>
              <a:rPr lang="en-US" baseline="0" dirty="0" smtClean="0"/>
              <a:t>Turkey, Iraq and Syria (River Water Access)</a:t>
            </a:r>
          </a:p>
          <a:p>
            <a:r>
              <a:rPr lang="en-US" baseline="0" dirty="0" smtClean="0"/>
              <a:t>Ethiopia and Egypt (Nile River Water Access)</a:t>
            </a:r>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10</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11</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12</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13</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14</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15</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16</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17</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18</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19</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20</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r>
              <a:rPr lang="en-US" dirty="0" smtClean="0"/>
              <a:t>Threats may</a:t>
            </a:r>
            <a:r>
              <a:rPr lang="en-US" baseline="0" dirty="0" smtClean="0"/>
              <a:t> be sent, for example, via post, e-Mail, SMS, telephone (landline, cell). Some terrorist organizations use the radio to broadcast threats. </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21</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07968F-5736-402F-9E5C-61F20DB6EF64}" type="slidenum">
              <a:rPr lang="de-DE"/>
              <a:pPr/>
              <a:t>22</a:t>
            </a:fld>
            <a:endParaRPr lang="de-DE"/>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07968F-5736-402F-9E5C-61F20DB6EF64}" type="slidenum">
              <a:rPr lang="de-DE"/>
              <a:pPr/>
              <a:t>23</a:t>
            </a:fld>
            <a:endParaRPr lang="de-DE"/>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07968F-5736-402F-9E5C-61F20DB6EF64}" type="slidenum">
              <a:rPr lang="de-DE"/>
              <a:pPr/>
              <a:t>24</a:t>
            </a:fld>
            <a:endParaRPr lang="de-DE"/>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07968F-5736-402F-9E5C-61F20DB6EF64}" type="slidenum">
              <a:rPr lang="de-DE"/>
              <a:pPr/>
              <a:t>26</a:t>
            </a:fld>
            <a:endParaRPr lang="de-DE"/>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07968F-5736-402F-9E5C-61F20DB6EF64}" type="slidenum">
              <a:rPr lang="de-DE"/>
              <a:pPr/>
              <a:t>29</a:t>
            </a:fld>
            <a:endParaRPr lang="de-DE"/>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07968F-5736-402F-9E5C-61F20DB6EF64}" type="slidenum">
              <a:rPr lang="de-DE"/>
              <a:pPr/>
              <a:t>30</a:t>
            </a:fld>
            <a:endParaRPr lang="de-DE"/>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07968F-5736-402F-9E5C-61F20DB6EF64}" type="slidenum">
              <a:rPr lang="de-DE"/>
              <a:pPr/>
              <a:t>31</a:t>
            </a:fld>
            <a:endParaRPr lang="de-DE"/>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07968F-5736-402F-9E5C-61F20DB6EF64}" type="slidenum">
              <a:rPr lang="de-DE"/>
              <a:pPr/>
              <a:t>32</a:t>
            </a:fld>
            <a:endParaRPr lang="de-DE"/>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07968F-5736-402F-9E5C-61F20DB6EF64}" type="slidenum">
              <a:rPr lang="de-DE"/>
              <a:pPr/>
              <a:t>33</a:t>
            </a:fld>
            <a:endParaRPr lang="de-DE"/>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5525D6-C989-46A0-A432-36FF3D934E4E}" type="slidenum">
              <a:rPr lang="de-DE"/>
              <a:pPr/>
              <a:t>34</a:t>
            </a:fld>
            <a:endParaRPr lang="de-DE"/>
          </a:p>
        </p:txBody>
      </p:sp>
      <p:sp>
        <p:nvSpPr>
          <p:cNvPr id="562178" name="Rectangle 2"/>
          <p:cNvSpPr>
            <a:spLocks noGrp="1" noRot="1" noChangeAspect="1" noChangeArrowheads="1" noTextEdit="1"/>
          </p:cNvSpPr>
          <p:nvPr>
            <p:ph type="sldImg"/>
          </p:nvPr>
        </p:nvSpPr>
        <p:spPr>
          <a:ln/>
        </p:spPr>
      </p:sp>
      <p:sp>
        <p:nvSpPr>
          <p:cNvPr id="562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07968F-5736-402F-9E5C-61F20DB6EF64}" type="slidenum">
              <a:rPr lang="de-DE"/>
              <a:pPr/>
              <a:t>36</a:t>
            </a:fld>
            <a:endParaRPr lang="de-DE"/>
          </a:p>
        </p:txBody>
      </p:sp>
      <p:sp>
        <p:nvSpPr>
          <p:cNvPr id="561154" name="Rectangle 2"/>
          <p:cNvSpPr>
            <a:spLocks noGrp="1" noRot="1" noChangeAspect="1" noChangeArrowheads="1" noTextEdit="1"/>
          </p:cNvSpPr>
          <p:nvPr>
            <p:ph type="sldImg"/>
          </p:nvPr>
        </p:nvSpPr>
        <p:spPr>
          <a:ln/>
        </p:spPr>
      </p:sp>
      <p:sp>
        <p:nvSpPr>
          <p:cNvPr id="56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de-DE" dirty="0" smtClean="0">
                <a:solidFill>
                  <a:schemeClr val="bg1"/>
                </a:solidFill>
              </a:rPr>
              <a:t>Bomb Hits Indian</a:t>
            </a:r>
            <a:r>
              <a:rPr lang="de-DE" baseline="0" dirty="0" smtClean="0">
                <a:solidFill>
                  <a:schemeClr val="bg1"/>
                </a:solidFill>
              </a:rPr>
              <a:t> Workers in Afghanistan: </a:t>
            </a:r>
            <a:r>
              <a:rPr lang="de-DE" dirty="0" smtClean="0">
                <a:solidFill>
                  <a:schemeClr val="bg1"/>
                </a:solidFill>
              </a:rPr>
              <a:t>The New York Times (Online),  4th January 2008</a:t>
            </a:r>
            <a:endParaRPr lang="en-US" dirty="0" smtClean="0">
              <a:solidFill>
                <a:schemeClr val="bg1"/>
              </a:solidFill>
            </a:endParaRP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41</a:t>
            </a:fld>
            <a:endParaRPr 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42</a:t>
            </a:fld>
            <a:endParaRPr 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43</a:t>
            </a:fld>
            <a:endParaRPr 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46</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gif"/></Relationships>
</file>

<file path=ppt/slides/_rels/slide1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gif"/></Relationships>
</file>

<file path=ppt/slides/_rels/slide18.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1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4545839"/>
            <a:ext cx="8234362" cy="1569660"/>
          </a:xfrm>
          <a:prstGeom prst="rect">
            <a:avLst/>
          </a:prstGeom>
          <a:noFill/>
        </p:spPr>
        <p:txBody>
          <a:bodyPr wrap="square" rtlCol="0">
            <a:spAutoFit/>
          </a:bodyPr>
          <a:lstStyle/>
          <a:p>
            <a:pPr algn="ctr"/>
            <a:endParaRPr lang="en-US" sz="2400" b="1" dirty="0" smtClean="0">
              <a:solidFill>
                <a:srgbClr val="FFC000"/>
              </a:solidFill>
              <a:latin typeface="Calibri" pitchFamily="34" charset="0"/>
            </a:endParaRPr>
          </a:p>
          <a:p>
            <a:pPr algn="ctr"/>
            <a:endParaRPr lang="en-US" sz="2400" b="1" dirty="0" smtClean="0">
              <a:solidFill>
                <a:srgbClr val="FFC000"/>
              </a:solidFill>
              <a:latin typeface="Calibri" pitchFamily="34" charset="0"/>
            </a:endParaRPr>
          </a:p>
          <a:p>
            <a:pPr algn="ctr"/>
            <a:r>
              <a:rPr lang="en-US" sz="2400" b="1" dirty="0" smtClean="0">
                <a:solidFill>
                  <a:srgbClr val="FFC000"/>
                </a:solidFill>
                <a:latin typeface="Calibri" pitchFamily="34" charset="0"/>
              </a:rPr>
              <a:t>LECTURE 22: PROJECT STAKEHOLDER ANALYSIS </a:t>
            </a:r>
          </a:p>
          <a:p>
            <a:pPr algn="ctr"/>
            <a:r>
              <a:rPr lang="en-US" sz="2400" b="1" dirty="0" smtClean="0">
                <a:solidFill>
                  <a:srgbClr val="FFC000"/>
                </a:solidFill>
                <a:latin typeface="Calibri" pitchFamily="34" charset="0"/>
              </a:rPr>
              <a:t>(STAKEHOLDER OPTIONS)</a:t>
            </a:r>
            <a:endParaRPr lang="en-US" sz="2400" b="1" dirty="0">
              <a:solidFill>
                <a:srgbClr val="FFC000"/>
              </a:solidFill>
              <a:latin typeface="Calibri" pitchFamily="34" charset="0"/>
            </a:endParaRPr>
          </a:p>
        </p:txBody>
      </p:sp>
      <p:sp>
        <p:nvSpPr>
          <p:cNvPr id="5" name="Rectangle 4"/>
          <p:cNvSpPr/>
          <p:nvPr/>
        </p:nvSpPr>
        <p:spPr>
          <a:xfrm>
            <a:off x="455612" y="482868"/>
            <a:ext cx="8234363" cy="1384995"/>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a:t>
            </a:r>
          </a:p>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2180617"/>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BC.gif"/>
          <p:cNvPicPr>
            <a:picLocks noChangeAspect="1"/>
          </p:cNvPicPr>
          <p:nvPr/>
        </p:nvPicPr>
        <p:blipFill>
          <a:blip r:embed="rId3" cstate="print">
            <a:clrChange>
              <a:clrFrom>
                <a:srgbClr val="FFFFFF"/>
              </a:clrFrom>
              <a:clrTo>
                <a:srgbClr val="FFFFFF">
                  <a:alpha val="0"/>
                </a:srgbClr>
              </a:clrTo>
            </a:clrChange>
          </a:blip>
          <a:stretch>
            <a:fillRect/>
          </a:stretch>
        </p:blipFill>
        <p:spPr>
          <a:xfrm>
            <a:off x="3053398" y="2173499"/>
            <a:ext cx="3040380" cy="2750820"/>
          </a:xfrm>
          <a:prstGeom prst="rect">
            <a:avLst/>
          </a:prstGeom>
          <a:noFill/>
          <a:ln>
            <a:noFill/>
          </a:ln>
        </p:spPr>
      </p:pic>
      <p:sp>
        <p:nvSpPr>
          <p:cNvPr id="3" name="Rectangle 3"/>
          <p:cNvSpPr txBox="1">
            <a:spLocks noChangeArrowheads="1"/>
          </p:cNvSpPr>
          <p:nvPr/>
        </p:nvSpPr>
        <p:spPr>
          <a:xfrm>
            <a:off x="455613" y="1137844"/>
            <a:ext cx="8234361" cy="75627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0" cap="none" spc="0" normalizeH="0" baseline="0" noProof="0" dirty="0" smtClean="0">
                <a:ln>
                  <a:noFill/>
                </a:ln>
                <a:solidFill>
                  <a:srgbClr val="FF9900"/>
                </a:solidFill>
                <a:effectLst/>
                <a:uLnTx/>
                <a:uFillTx/>
                <a:latin typeface="+mj-lt"/>
                <a:ea typeface="+mj-ea"/>
                <a:cs typeface="+mj-cs"/>
              </a:rPr>
              <a:t>Options of Project</a:t>
            </a:r>
            <a:r>
              <a:rPr kumimoji="0" lang="de-DE" sz="3200" b="1" i="0" u="none" strike="noStrike" kern="0" cap="none" spc="0" normalizeH="0" noProof="0" dirty="0" smtClean="0">
                <a:ln>
                  <a:noFill/>
                </a:ln>
                <a:solidFill>
                  <a:srgbClr val="FF9900"/>
                </a:solidFill>
                <a:effectLst/>
                <a:uLnTx/>
                <a:uFillTx/>
                <a:latin typeface="+mj-lt"/>
                <a:ea typeface="+mj-ea"/>
                <a:cs typeface="+mj-cs"/>
              </a:rPr>
              <a:t> Stakeholders</a:t>
            </a:r>
            <a:endParaRPr kumimoji="0" lang="de-DE" sz="3200" b="1" i="0" u="none" strike="noStrike" kern="0" cap="none" spc="0" normalizeH="0" baseline="0" noProof="0" dirty="0">
              <a:ln>
                <a:noFill/>
              </a:ln>
              <a:solidFill>
                <a:srgbClr val="FF9900"/>
              </a:solidFill>
              <a:effectLst/>
              <a:uLnTx/>
              <a:uFillTx/>
              <a:latin typeface="+mj-lt"/>
              <a:ea typeface="+mj-ea"/>
              <a:cs typeface="+mj-cs"/>
            </a:endParaRPr>
          </a:p>
        </p:txBody>
      </p:sp>
      <p:sp>
        <p:nvSpPr>
          <p:cNvPr id="4" name="Rectangle 3"/>
          <p:cNvSpPr txBox="1">
            <a:spLocks noChangeArrowheads="1"/>
          </p:cNvSpPr>
          <p:nvPr/>
        </p:nvSpPr>
        <p:spPr>
          <a:xfrm>
            <a:off x="455613" y="5220596"/>
            <a:ext cx="8234362" cy="78556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000" b="1" i="0" u="none" strike="noStrike" kern="0" cap="none" spc="0" normalizeH="0" baseline="0" noProof="0" dirty="0" smtClean="0">
                <a:ln>
                  <a:noFill/>
                </a:ln>
                <a:solidFill>
                  <a:srgbClr val="FF9900"/>
                </a:solidFill>
                <a:effectLst/>
                <a:uLnTx/>
                <a:uFillTx/>
                <a:latin typeface="+mj-lt"/>
                <a:ea typeface="+mj-ea"/>
                <a:cs typeface="+mj-cs"/>
              </a:rPr>
              <a:t>Options Commonly</a:t>
            </a:r>
            <a:r>
              <a:rPr kumimoji="0" lang="de-DE" sz="2000" b="1" i="0" u="none" strike="noStrike" kern="0" cap="none" spc="0" normalizeH="0" noProof="0" dirty="0" smtClean="0">
                <a:ln>
                  <a:noFill/>
                </a:ln>
                <a:solidFill>
                  <a:srgbClr val="FF9900"/>
                </a:solidFill>
                <a:effectLst/>
                <a:uLnTx/>
                <a:uFillTx/>
                <a:latin typeface="+mj-lt"/>
                <a:ea typeface="+mj-ea"/>
                <a:cs typeface="+mj-cs"/>
              </a:rPr>
              <a:t> </a:t>
            </a:r>
            <a:r>
              <a:rPr kumimoji="0" lang="de-DE" sz="2000" b="1" i="0" u="none" strike="noStrike" kern="0" cap="none" spc="0" normalizeH="0" baseline="0" noProof="0" dirty="0" smtClean="0">
                <a:ln>
                  <a:noFill/>
                </a:ln>
                <a:solidFill>
                  <a:srgbClr val="FF9900"/>
                </a:solidFill>
                <a:effectLst/>
                <a:uLnTx/>
                <a:uFillTx/>
                <a:latin typeface="+mj-lt"/>
                <a:ea typeface="+mj-ea"/>
                <a:cs typeface="+mj-cs"/>
              </a:rPr>
              <a:t>Excercized by Adversarial Stake-holders</a:t>
            </a:r>
            <a:r>
              <a:rPr kumimoji="0" lang="de-DE" sz="2000" b="1" i="0" u="none" strike="noStrike" kern="0" cap="none" spc="0" normalizeH="0" noProof="0" dirty="0" smtClean="0">
                <a:ln>
                  <a:noFill/>
                </a:ln>
                <a:solidFill>
                  <a:srgbClr val="FF9900"/>
                </a:solidFill>
                <a:effectLst/>
                <a:uLnTx/>
                <a:uFillTx/>
                <a:latin typeface="+mj-lt"/>
                <a:ea typeface="+mj-ea"/>
                <a:cs typeface="+mj-cs"/>
              </a:rPr>
              <a:t> on Projects Across the Globe</a:t>
            </a:r>
            <a:endParaRPr kumimoji="0" lang="de-DE" sz="2000" b="1" i="0" u="none" strike="noStrike" kern="0" cap="none" spc="0" normalizeH="0" baseline="0" noProof="0" dirty="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Elbow Connector 15"/>
          <p:cNvCxnSpPr>
            <a:stCxn id="17" idx="0"/>
            <a:endCxn id="7" idx="3"/>
          </p:cNvCxnSpPr>
          <p:nvPr/>
        </p:nvCxnSpPr>
        <p:spPr>
          <a:xfrm rot="5400000" flipH="1" flipV="1">
            <a:off x="2614057" y="-93419"/>
            <a:ext cx="1130314" cy="4795959"/>
          </a:xfrm>
          <a:prstGeom prst="bentConnector4">
            <a:avLst>
              <a:gd name="adj1" fmla="val 152104"/>
              <a:gd name="adj2" fmla="val 104767"/>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0"/>
            <a:ext cx="8229600" cy="1143000"/>
          </a:xfrm>
        </p:spPr>
        <p:txBody>
          <a:bodyPr/>
          <a:lstStyle/>
          <a:p>
            <a:r>
              <a:rPr lang="en-US" sz="2400" dirty="0" smtClean="0"/>
              <a:t>Project Stakeholder Engagement Cycle</a:t>
            </a:r>
            <a:endParaRPr lang="en-US" sz="2400" dirty="0"/>
          </a:p>
        </p:txBody>
      </p:sp>
      <p:sp>
        <p:nvSpPr>
          <p:cNvPr id="3" name="Rectangle 2"/>
          <p:cNvSpPr/>
          <p:nvPr/>
        </p:nvSpPr>
        <p:spPr>
          <a:xfrm>
            <a:off x="455613" y="2371901"/>
            <a:ext cx="619799" cy="264687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dpi="0" rotWithShape="1">
                  <a:blip r:embed="rId2"/>
                  <a:srcRect/>
                  <a:stretch>
                    <a:fillRect/>
                  </a:stretch>
                </a:blipFill>
                <a:effectLst>
                  <a:outerShdw blurRad="76200" dist="50800" dir="5400000" algn="tl" rotWithShape="0">
                    <a:srgbClr val="000000">
                      <a:alpha val="65000"/>
                    </a:srgbClr>
                  </a:outerShdw>
                </a:effectLst>
                <a:latin typeface="Calibri" pitchFamily="34" charset="0"/>
              </a:rPr>
              <a:t>B</a:t>
            </a:r>
            <a:endParaRPr lang="en-US" sz="16600" b="1" cap="none" spc="50" dirty="0">
              <a:ln w="11430"/>
              <a:blipFill dpi="0" rotWithShape="1">
                <a:blip r:embed="rId2"/>
                <a:srcRect/>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Rounded Rectangle 5"/>
          <p:cNvSpPr/>
          <p:nvPr/>
        </p:nvSpPr>
        <p:spPr>
          <a:xfrm>
            <a:off x="2023270" y="1437562"/>
            <a:ext cx="1687608" cy="603681"/>
          </a:xfrm>
          <a:prstGeom prst="roundRect">
            <a:avLst/>
          </a:prstGeom>
          <a:solidFill>
            <a:srgbClr val="659A2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Supportive</a:t>
            </a:r>
            <a:endParaRPr lang="en-US" sz="1600" b="1" dirty="0"/>
          </a:p>
        </p:txBody>
      </p:sp>
      <p:sp>
        <p:nvSpPr>
          <p:cNvPr id="7" name="Rounded Rectangle 6"/>
          <p:cNvSpPr/>
          <p:nvPr/>
        </p:nvSpPr>
        <p:spPr>
          <a:xfrm>
            <a:off x="3889586" y="1437562"/>
            <a:ext cx="1687608" cy="603681"/>
          </a:xfrm>
          <a:prstGeom prst="roundRect">
            <a:avLst/>
          </a:prstGeom>
          <a:solidFill>
            <a:srgbClr val="7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Adversarial</a:t>
            </a:r>
            <a:endParaRPr lang="en-US" sz="1600" b="1" dirty="0"/>
          </a:p>
        </p:txBody>
      </p:sp>
      <p:sp>
        <p:nvSpPr>
          <p:cNvPr id="8" name="Rectangle 7"/>
          <p:cNvSpPr/>
          <p:nvPr/>
        </p:nvSpPr>
        <p:spPr>
          <a:xfrm>
            <a:off x="2032997" y="2596425"/>
            <a:ext cx="3564440" cy="2286310"/>
          </a:xfrm>
          <a:prstGeom prst="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latin typeface="Calibri" pitchFamily="34" charset="0"/>
              </a:rPr>
              <a:t>Set of Options Available to the Project Stakeholders </a:t>
            </a:r>
            <a:endParaRPr lang="en-US" sz="2000" b="1" dirty="0" smtClean="0">
              <a:solidFill>
                <a:schemeClr val="bg1"/>
              </a:solidFill>
              <a:latin typeface="Calibri" pitchFamily="34" charset="0"/>
            </a:endParaRPr>
          </a:p>
          <a:p>
            <a:pPr algn="ctr"/>
            <a:endParaRPr lang="en-US" b="1" dirty="0" smtClean="0">
              <a:solidFill>
                <a:srgbClr val="FFFF00"/>
              </a:solidFill>
            </a:endParaRPr>
          </a:p>
          <a:p>
            <a:pPr algn="ctr">
              <a:spcAft>
                <a:spcPts val="1200"/>
              </a:spcAft>
            </a:pPr>
            <a:r>
              <a:rPr lang="en-US" sz="2000" b="1" dirty="0" smtClean="0">
                <a:solidFill>
                  <a:schemeClr val="bg1"/>
                </a:solidFill>
                <a:latin typeface="Calibri" pitchFamily="34" charset="0"/>
              </a:rPr>
              <a:t>Categories of Options: </a:t>
            </a:r>
          </a:p>
          <a:p>
            <a:pPr algn="ctr"/>
            <a:r>
              <a:rPr lang="en-US" sz="1400" b="1" dirty="0" smtClean="0">
                <a:solidFill>
                  <a:schemeClr val="bg1"/>
                </a:solidFill>
                <a:latin typeface="Calibri" pitchFamily="34" charset="0"/>
              </a:rPr>
              <a:t>Soft and Hard, </a:t>
            </a:r>
          </a:p>
          <a:p>
            <a:pPr algn="ctr"/>
            <a:r>
              <a:rPr lang="en-US" sz="1400" b="1" dirty="0" smtClean="0">
                <a:solidFill>
                  <a:schemeClr val="bg1"/>
                </a:solidFill>
                <a:latin typeface="Calibri" pitchFamily="34" charset="0"/>
              </a:rPr>
              <a:t>Legal and Illegal, Ethical and Unethical</a:t>
            </a:r>
            <a:endParaRPr lang="en-US" sz="1600" b="1" dirty="0" smtClean="0">
              <a:solidFill>
                <a:schemeClr val="bg1"/>
              </a:solidFill>
              <a:latin typeface="Calibri" pitchFamily="34" charset="0"/>
            </a:endParaRPr>
          </a:p>
        </p:txBody>
      </p:sp>
      <p:sp>
        <p:nvSpPr>
          <p:cNvPr id="10" name="Rounded Rectangle 9"/>
          <p:cNvSpPr/>
          <p:nvPr/>
        </p:nvSpPr>
        <p:spPr>
          <a:xfrm>
            <a:off x="2031739" y="5211205"/>
            <a:ext cx="3604334" cy="727969"/>
          </a:xfrm>
          <a:prstGeom prst="roundRect">
            <a:avLst/>
          </a:prstGeom>
          <a:ln w="28575">
            <a:solidFill>
              <a:srgbClr val="FFFF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b="1" dirty="0" smtClean="0">
                <a:solidFill>
                  <a:sysClr val="windowText" lastClr="000000"/>
                </a:solidFill>
              </a:rPr>
              <a:t>Project Stakeholder Engagement Strategy</a:t>
            </a:r>
            <a:endParaRPr lang="en-US" b="1" dirty="0">
              <a:solidFill>
                <a:sysClr val="windowText" lastClr="000000"/>
              </a:solidFill>
            </a:endParaRPr>
          </a:p>
        </p:txBody>
      </p:sp>
      <p:sp>
        <p:nvSpPr>
          <p:cNvPr id="11" name="Flowchart: Alternate Process 10"/>
          <p:cNvSpPr/>
          <p:nvPr/>
        </p:nvSpPr>
        <p:spPr>
          <a:xfrm>
            <a:off x="6551732" y="2654432"/>
            <a:ext cx="2325950" cy="1491449"/>
          </a:xfrm>
          <a:prstGeom prst="flowChartAlternateProcess">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FFFF00"/>
                </a:solidFill>
              </a:rPr>
              <a:t>Impact on Project Scope, Cost, Schedule, Reputation etc. </a:t>
            </a:r>
            <a:endParaRPr lang="en-US" b="1" dirty="0">
              <a:solidFill>
                <a:srgbClr val="FFFF00"/>
              </a:solidFill>
            </a:endParaRPr>
          </a:p>
        </p:txBody>
      </p:sp>
      <p:sp>
        <p:nvSpPr>
          <p:cNvPr id="12" name="Oval 11"/>
          <p:cNvSpPr/>
          <p:nvPr/>
        </p:nvSpPr>
        <p:spPr>
          <a:xfrm>
            <a:off x="7017809" y="4878884"/>
            <a:ext cx="1393927" cy="1393927"/>
          </a:xfrm>
          <a:prstGeom prst="ellipse">
            <a:avLst/>
          </a:prstGeom>
          <a:solidFill>
            <a:srgbClr val="6633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rPr>
              <a:t>Project</a:t>
            </a:r>
            <a:endParaRPr lang="en-US" sz="1400" b="1" dirty="0">
              <a:solidFill>
                <a:schemeClr val="bg1"/>
              </a:solidFill>
            </a:endParaRPr>
          </a:p>
        </p:txBody>
      </p:sp>
      <p:cxnSp>
        <p:nvCxnSpPr>
          <p:cNvPr id="14" name="Shape 13"/>
          <p:cNvCxnSpPr>
            <a:stCxn id="17" idx="0"/>
            <a:endCxn id="6" idx="1"/>
          </p:cNvCxnSpPr>
          <p:nvPr/>
        </p:nvCxnSpPr>
        <p:spPr>
          <a:xfrm rot="5400000" flipH="1" flipV="1">
            <a:off x="837095" y="1683543"/>
            <a:ext cx="1130314" cy="1242035"/>
          </a:xfrm>
          <a:prstGeom prst="bentConnector2">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8" idx="3"/>
            <a:endCxn id="11" idx="0"/>
          </p:cNvCxnSpPr>
          <p:nvPr/>
        </p:nvCxnSpPr>
        <p:spPr>
          <a:xfrm flipV="1">
            <a:off x="5597437" y="2654432"/>
            <a:ext cx="2117270" cy="1085148"/>
          </a:xfrm>
          <a:prstGeom prst="bentConnector4">
            <a:avLst>
              <a:gd name="adj1" fmla="val 22536"/>
              <a:gd name="adj2" fmla="val 126412"/>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24287" y="2869717"/>
            <a:ext cx="1313895" cy="17378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Elbow Connector 23"/>
          <p:cNvCxnSpPr>
            <a:stCxn id="11" idx="2"/>
            <a:endCxn id="12" idx="0"/>
          </p:cNvCxnSpPr>
          <p:nvPr/>
        </p:nvCxnSpPr>
        <p:spPr>
          <a:xfrm rot="16200000" flipH="1">
            <a:off x="7348239" y="4512349"/>
            <a:ext cx="733003" cy="66"/>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12" idx="2"/>
            <a:endCxn id="10" idx="3"/>
          </p:cNvCxnSpPr>
          <p:nvPr/>
        </p:nvCxnSpPr>
        <p:spPr>
          <a:xfrm rot="10800000">
            <a:off x="5636073" y="5575190"/>
            <a:ext cx="1381736" cy="658"/>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6" idx="2"/>
            <a:endCxn id="8" idx="0"/>
          </p:cNvCxnSpPr>
          <p:nvPr/>
        </p:nvCxnSpPr>
        <p:spPr>
          <a:xfrm rot="16200000" flipH="1">
            <a:off x="3063554" y="1844762"/>
            <a:ext cx="555182" cy="948143"/>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7" idx="2"/>
            <a:endCxn id="8" idx="0"/>
          </p:cNvCxnSpPr>
          <p:nvPr/>
        </p:nvCxnSpPr>
        <p:spPr>
          <a:xfrm rot="5400000">
            <a:off x="3996713" y="1859748"/>
            <a:ext cx="555182" cy="918173"/>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1010969" y="5144889"/>
            <a:ext cx="676760" cy="830997"/>
            <a:chOff x="117233" y="5403195"/>
            <a:chExt cx="676760" cy="830997"/>
          </a:xfrm>
        </p:grpSpPr>
        <p:sp>
          <p:nvSpPr>
            <p:cNvPr id="43" name="Rectangle 42"/>
            <p:cNvSpPr/>
            <p:nvPr/>
          </p:nvSpPr>
          <p:spPr>
            <a:xfrm>
              <a:off x="188822" y="5403195"/>
              <a:ext cx="564578"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b="1" cap="none" spc="50" dirty="0" smtClean="0">
                  <a:ln w="11430"/>
                  <a:blipFill>
                    <a:blip r:embed="rId3"/>
                    <a:stretch>
                      <a:fillRect/>
                    </a:stretch>
                  </a:blipFill>
                  <a:effectLst>
                    <a:outerShdw blurRad="76200" dist="50800" dir="5400000" algn="tl" rotWithShape="0">
                      <a:srgbClr val="000000">
                        <a:alpha val="65000"/>
                      </a:srgbClr>
                    </a:outerShdw>
                  </a:effectLst>
                  <a:latin typeface="Calibri" pitchFamily="34" charset="0"/>
                </a:rPr>
                <a:t>A</a:t>
              </a:r>
              <a:endParaRPr lang="en-US" sz="4800" b="1" cap="none" spc="50" dirty="0">
                <a:ln w="11430"/>
                <a:blipFill>
                  <a:blip r:embed="rId3"/>
                  <a:stretch>
                    <a:fillRect/>
                  </a:stretch>
                </a:blipFill>
                <a:effectLst>
                  <a:outerShdw blurRad="76200" dist="50800" dir="5400000" algn="tl" rotWithShape="0">
                    <a:srgbClr val="000000">
                      <a:alpha val="65000"/>
                    </a:srgbClr>
                  </a:outerShdw>
                </a:effectLst>
                <a:latin typeface="Calibri" pitchFamily="34" charset="0"/>
              </a:endParaRPr>
            </a:p>
          </p:txBody>
        </p:sp>
        <p:sp>
          <p:nvSpPr>
            <p:cNvPr id="44" name="Oval 43"/>
            <p:cNvSpPr/>
            <p:nvPr/>
          </p:nvSpPr>
          <p:spPr>
            <a:xfrm>
              <a:off x="117233" y="5495440"/>
              <a:ext cx="676760" cy="67676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7" name="Elbow Connector 46"/>
          <p:cNvCxnSpPr>
            <a:stCxn id="10" idx="1"/>
            <a:endCxn id="44" idx="6"/>
          </p:cNvCxnSpPr>
          <p:nvPr/>
        </p:nvCxnSpPr>
        <p:spPr>
          <a:xfrm rot="10800000" flipV="1">
            <a:off x="1687729" y="5575190"/>
            <a:ext cx="344010" cy="324"/>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9" name="Shape 48"/>
          <p:cNvCxnSpPr>
            <a:stCxn id="44" idx="2"/>
            <a:endCxn id="17" idx="2"/>
          </p:cNvCxnSpPr>
          <p:nvPr/>
        </p:nvCxnSpPr>
        <p:spPr>
          <a:xfrm rot="10800000">
            <a:off x="781235" y="4607522"/>
            <a:ext cx="229734" cy="967993"/>
          </a:xfrm>
          <a:prstGeom prst="bentConnector2">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Text Box 3"/>
          <p:cNvSpPr txBox="1">
            <a:spLocks noChangeArrowheads="1"/>
          </p:cNvSpPr>
          <p:nvPr/>
        </p:nvSpPr>
        <p:spPr bwMode="auto">
          <a:xfrm>
            <a:off x="2849731" y="1144588"/>
            <a:ext cx="6088995" cy="5170646"/>
          </a:xfrm>
          <a:prstGeom prst="rect">
            <a:avLst/>
          </a:prstGeom>
          <a:noFill/>
          <a:ln w="9525">
            <a:noFill/>
            <a:miter lim="800000"/>
            <a:headEnd/>
            <a:tailEnd/>
          </a:ln>
          <a:effectLst/>
        </p:spPr>
        <p:txBody>
          <a:bodyPr wrap="square">
            <a:spAutoFit/>
          </a:bodyPr>
          <a:lstStyle/>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Challenging Proj. Need, Outcomes</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Requests to Key Stakeholders</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Acceptable Alternatives Suggestions</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Influencing Strategy (Direct, Indirect) </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Forming Associations</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Alliances and Networking</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Non-Cooperation, Boycotts </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Petitions</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Media Publicity </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Celebrity Endorsement</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Political Pressure</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Options for Adversarial Project Stakeholders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(Individuals, Communities, Organizations)</a:t>
            </a:r>
            <a:endParaRPr kumimoji="0" lang="de-DE" sz="2400" b="1" i="0" u="none" strike="noStrike" kern="0" cap="none" spc="0" normalizeH="0" baseline="0" noProof="0" dirty="0" smtClean="0">
              <a:ln>
                <a:noFill/>
              </a:ln>
              <a:solidFill>
                <a:srgbClr val="FF9900"/>
              </a:solidFill>
              <a:effectLst/>
              <a:uLnTx/>
              <a:uFillTx/>
              <a:latin typeface="+mj-lt"/>
              <a:ea typeface="+mj-ea"/>
              <a:cs typeface="+mj-cs"/>
            </a:endParaRPr>
          </a:p>
        </p:txBody>
      </p:sp>
      <p:pic>
        <p:nvPicPr>
          <p:cNvPr id="4" name="Picture 3" descr="Crowd.gif"/>
          <p:cNvPicPr>
            <a:picLocks noChangeAspect="1"/>
          </p:cNvPicPr>
          <p:nvPr/>
        </p:nvPicPr>
        <p:blipFill>
          <a:blip r:embed="rId3" cstate="print"/>
          <a:stretch>
            <a:fillRect/>
          </a:stretch>
        </p:blipFill>
        <p:spPr>
          <a:xfrm>
            <a:off x="176866" y="2479742"/>
            <a:ext cx="2562667" cy="186518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Text Box 3"/>
          <p:cNvSpPr txBox="1">
            <a:spLocks noChangeArrowheads="1"/>
          </p:cNvSpPr>
          <p:nvPr/>
        </p:nvSpPr>
        <p:spPr bwMode="auto">
          <a:xfrm>
            <a:off x="2849732" y="1144588"/>
            <a:ext cx="5995687" cy="4708981"/>
          </a:xfrm>
          <a:prstGeom prst="rect">
            <a:avLst/>
          </a:prstGeom>
          <a:noFill/>
          <a:ln w="9525">
            <a:noFill/>
            <a:miter lim="800000"/>
            <a:headEnd/>
            <a:tailEnd/>
          </a:ln>
          <a:effectLst/>
        </p:spPr>
        <p:txBody>
          <a:bodyPr wrap="square">
            <a:spAutoFit/>
          </a:bodyPr>
          <a:lstStyle/>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Intervention by the Administration</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Intervention by the Courts</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Electoral Process (e.g. Referendums)</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Enactment of Legislation</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Instigation of Police Action</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Scandals (Create or Expose)</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Information or Disinformation Cam.</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Inciting Internal Stakeholders</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Market-Based Strategies</a:t>
            </a:r>
          </a:p>
          <a:p>
            <a:pPr marL="342900" indent="-342900">
              <a:lnSpc>
                <a:spcPts val="3600"/>
              </a:lnSpc>
              <a:buClr>
                <a:srgbClr val="FFC000"/>
              </a:buClr>
              <a:buFont typeface="Wingdings" pitchFamily="2" charset="2"/>
              <a:buChar char="§"/>
            </a:pPr>
            <a:r>
              <a:rPr lang="de-DE" sz="2800" b="1" dirty="0" smtClean="0">
                <a:solidFill>
                  <a:schemeClr val="bg1"/>
                </a:solidFill>
                <a:latin typeface="Calibri" pitchFamily="34" charset="0"/>
              </a:rPr>
              <a:t>Miscellaneous Innovative Options</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Options for Adversarial Project Stakeholders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(Individuals, Communities, Organizations)</a:t>
            </a:r>
            <a:endParaRPr kumimoji="0" lang="de-DE" sz="2400" b="1" i="0" u="none" strike="noStrike" kern="0" cap="none" spc="0" normalizeH="0" baseline="0" noProof="0" dirty="0" smtClean="0">
              <a:ln>
                <a:noFill/>
              </a:ln>
              <a:solidFill>
                <a:srgbClr val="FF9900"/>
              </a:solidFill>
              <a:effectLst/>
              <a:uLnTx/>
              <a:uFillTx/>
              <a:latin typeface="+mj-lt"/>
              <a:ea typeface="+mj-ea"/>
              <a:cs typeface="+mj-cs"/>
            </a:endParaRPr>
          </a:p>
        </p:txBody>
      </p:sp>
      <p:pic>
        <p:nvPicPr>
          <p:cNvPr id="4" name="Picture 3" descr="Crowd.gif"/>
          <p:cNvPicPr>
            <a:picLocks noChangeAspect="1"/>
          </p:cNvPicPr>
          <p:nvPr/>
        </p:nvPicPr>
        <p:blipFill>
          <a:blip r:embed="rId3" cstate="print"/>
          <a:stretch>
            <a:fillRect/>
          </a:stretch>
        </p:blipFill>
        <p:spPr>
          <a:xfrm>
            <a:off x="176866" y="2479742"/>
            <a:ext cx="2562667" cy="186518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Text Box 3"/>
          <p:cNvSpPr txBox="1">
            <a:spLocks noChangeArrowheads="1"/>
          </p:cNvSpPr>
          <p:nvPr/>
        </p:nvSpPr>
        <p:spPr bwMode="auto">
          <a:xfrm>
            <a:off x="2823099" y="1144588"/>
            <a:ext cx="5872326" cy="4811574"/>
          </a:xfrm>
          <a:prstGeom prst="rect">
            <a:avLst/>
          </a:prstGeom>
          <a:noFill/>
          <a:ln w="9525">
            <a:noFill/>
            <a:miter lim="800000"/>
            <a:headEnd/>
            <a:tailEnd/>
          </a:ln>
          <a:effectLst/>
        </p:spPr>
        <p:txBody>
          <a:bodyPr wrap="square">
            <a:spAutoFit/>
          </a:bodyPr>
          <a:lstStyle/>
          <a:p>
            <a:pPr marL="342900" indent="-342900">
              <a:lnSpc>
                <a:spcPts val="3500"/>
              </a:lnSpc>
              <a:spcAft>
                <a:spcPts val="1800"/>
              </a:spcAft>
              <a:buClr>
                <a:srgbClr val="FFC000"/>
              </a:buClr>
              <a:buFont typeface="Wingdings" pitchFamily="2" charset="2"/>
              <a:buChar char="§"/>
            </a:pPr>
            <a:r>
              <a:rPr lang="de-DE" sz="2800" b="1" dirty="0" smtClean="0">
                <a:solidFill>
                  <a:schemeClr val="bg1"/>
                </a:solidFill>
                <a:latin typeface="Calibri" pitchFamily="34" charset="0"/>
              </a:rPr>
              <a:t>Physical Action Designed to Draw Public Attention to their Grievances and Positions vis-a-vis the Project:  </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Sit-Ins and Blockades</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Rallies</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Marches</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Demonstrations</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Hunger Strikes</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Inflicting Self-Injury </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Suicides</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Options </a:t>
            </a:r>
            <a:r>
              <a:rPr lang="de-DE" sz="2400" b="1" kern="0" dirty="0" smtClean="0">
                <a:solidFill>
                  <a:srgbClr val="FF9900"/>
                </a:solidFill>
                <a:latin typeface="+mj-lt"/>
                <a:ea typeface="+mj-ea"/>
                <a:cs typeface="+mj-cs"/>
              </a:rPr>
              <a:t>for Adversarial </a:t>
            </a:r>
            <a:r>
              <a:rPr kumimoji="0" lang="de-DE" sz="2400" b="1" i="0" u="none" strike="noStrike" kern="0" cap="none" spc="0" normalizeH="0" baseline="0" noProof="0" dirty="0" smtClean="0">
                <a:ln>
                  <a:noFill/>
                </a:ln>
                <a:solidFill>
                  <a:srgbClr val="FF9900"/>
                </a:solidFill>
                <a:effectLst/>
                <a:uLnTx/>
                <a:uFillTx/>
                <a:latin typeface="+mj-lt"/>
                <a:ea typeface="+mj-ea"/>
                <a:cs typeface="+mj-cs"/>
              </a:rPr>
              <a:t>Project Stakeholders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(Individuals, Communities, Organizations)</a:t>
            </a:r>
            <a:endParaRPr kumimoji="0" lang="de-DE" sz="2400" b="1" i="0" u="none" strike="noStrike" kern="0" cap="none" spc="0" normalizeH="0" baseline="0" noProof="0" dirty="0" smtClean="0">
              <a:ln>
                <a:noFill/>
              </a:ln>
              <a:solidFill>
                <a:srgbClr val="FF9900"/>
              </a:solidFill>
              <a:effectLst/>
              <a:uLnTx/>
              <a:uFillTx/>
              <a:latin typeface="+mj-lt"/>
              <a:ea typeface="+mj-ea"/>
              <a:cs typeface="+mj-cs"/>
            </a:endParaRPr>
          </a:p>
        </p:txBody>
      </p:sp>
      <p:pic>
        <p:nvPicPr>
          <p:cNvPr id="5" name="Picture 4" descr="Protest1.gif"/>
          <p:cNvPicPr>
            <a:picLocks noChangeAspect="1"/>
          </p:cNvPicPr>
          <p:nvPr/>
        </p:nvPicPr>
        <p:blipFill>
          <a:blip r:embed="rId3" cstate="print"/>
          <a:stretch>
            <a:fillRect/>
          </a:stretch>
        </p:blipFill>
        <p:spPr>
          <a:xfrm>
            <a:off x="711319" y="1325718"/>
            <a:ext cx="1877882" cy="481989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Text Box 3"/>
          <p:cNvSpPr txBox="1">
            <a:spLocks noChangeArrowheads="1"/>
          </p:cNvSpPr>
          <p:nvPr/>
        </p:nvSpPr>
        <p:spPr bwMode="auto">
          <a:xfrm>
            <a:off x="2823099" y="1144588"/>
            <a:ext cx="5872326" cy="3913892"/>
          </a:xfrm>
          <a:prstGeom prst="rect">
            <a:avLst/>
          </a:prstGeom>
          <a:noFill/>
          <a:ln w="9525">
            <a:noFill/>
            <a:miter lim="800000"/>
            <a:headEnd/>
            <a:tailEnd/>
          </a:ln>
          <a:effectLst/>
        </p:spPr>
        <p:txBody>
          <a:bodyPr wrap="square">
            <a:spAutoFit/>
          </a:bodyPr>
          <a:lstStyle/>
          <a:p>
            <a:pPr marL="342900" indent="-342900">
              <a:lnSpc>
                <a:spcPts val="3500"/>
              </a:lnSpc>
              <a:spcAft>
                <a:spcPts val="1800"/>
              </a:spcAft>
              <a:buClr>
                <a:srgbClr val="FFC000"/>
              </a:buClr>
              <a:buFont typeface="Wingdings" pitchFamily="2" charset="2"/>
              <a:buChar char="§"/>
            </a:pPr>
            <a:r>
              <a:rPr lang="de-DE" sz="2800" b="1" dirty="0" smtClean="0">
                <a:solidFill>
                  <a:schemeClr val="bg1"/>
                </a:solidFill>
                <a:latin typeface="Calibri" pitchFamily="34" charset="0"/>
              </a:rPr>
              <a:t>Property-centered Criminal Acts and Violence against project Sites, facilities and logistic infrastructure:  </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Rioting</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Arson</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Bombing</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Sabotage </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Other Destructive Acts</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Options </a:t>
            </a:r>
            <a:r>
              <a:rPr lang="de-DE" sz="2400" b="1" kern="0" dirty="0" smtClean="0">
                <a:solidFill>
                  <a:srgbClr val="FF9900"/>
                </a:solidFill>
                <a:latin typeface="+mj-lt"/>
                <a:ea typeface="+mj-ea"/>
                <a:cs typeface="+mj-cs"/>
              </a:rPr>
              <a:t>for Adversarial </a:t>
            </a:r>
            <a:r>
              <a:rPr kumimoji="0" lang="de-DE" sz="2400" b="1" i="0" u="none" strike="noStrike" kern="0" cap="none" spc="0" normalizeH="0" baseline="0" noProof="0" dirty="0" smtClean="0">
                <a:ln>
                  <a:noFill/>
                </a:ln>
                <a:solidFill>
                  <a:srgbClr val="FF9900"/>
                </a:solidFill>
                <a:effectLst/>
                <a:uLnTx/>
                <a:uFillTx/>
                <a:latin typeface="+mj-lt"/>
                <a:ea typeface="+mj-ea"/>
                <a:cs typeface="+mj-cs"/>
              </a:rPr>
              <a:t>Project Stakeholders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(Individuals, Communities, Organizations)</a:t>
            </a:r>
            <a:endParaRPr kumimoji="0" lang="de-DE" sz="2400" b="1" i="0" u="none" strike="noStrike" kern="0" cap="none" spc="0" normalizeH="0" baseline="0" noProof="0" dirty="0" smtClean="0">
              <a:ln>
                <a:noFill/>
              </a:ln>
              <a:solidFill>
                <a:srgbClr val="FF9900"/>
              </a:solidFill>
              <a:effectLst/>
              <a:uLnTx/>
              <a:uFillTx/>
              <a:latin typeface="+mj-lt"/>
              <a:ea typeface="+mj-ea"/>
              <a:cs typeface="+mj-cs"/>
            </a:endParaRPr>
          </a:p>
        </p:txBody>
      </p:sp>
      <p:pic>
        <p:nvPicPr>
          <p:cNvPr id="5" name="Picture 4" descr="Fire1.bmp"/>
          <p:cNvPicPr>
            <a:picLocks noChangeAspect="1"/>
          </p:cNvPicPr>
          <p:nvPr/>
        </p:nvPicPr>
        <p:blipFill>
          <a:blip r:embed="rId3" cstate="print">
            <a:clrChange>
              <a:clrFrom>
                <a:srgbClr val="FFFFFF"/>
              </a:clrFrom>
              <a:clrTo>
                <a:srgbClr val="FFFFFF">
                  <a:alpha val="0"/>
                </a:srgbClr>
              </a:clrTo>
            </a:clrChange>
          </a:blip>
          <a:stretch>
            <a:fillRect/>
          </a:stretch>
        </p:blipFill>
        <p:spPr>
          <a:xfrm>
            <a:off x="254139" y="1227258"/>
            <a:ext cx="2529109" cy="2536233"/>
          </a:xfrm>
          <a:prstGeom prst="rect">
            <a:avLst/>
          </a:prstGeom>
        </p:spPr>
      </p:pic>
      <p:pic>
        <p:nvPicPr>
          <p:cNvPr id="6" name="Picture 5" descr="Angry Mob.gif"/>
          <p:cNvPicPr>
            <a:picLocks noChangeAspect="1"/>
          </p:cNvPicPr>
          <p:nvPr/>
        </p:nvPicPr>
        <p:blipFill>
          <a:blip r:embed="rId4" cstate="print"/>
          <a:stretch>
            <a:fillRect/>
          </a:stretch>
        </p:blipFill>
        <p:spPr>
          <a:xfrm>
            <a:off x="320863" y="3874175"/>
            <a:ext cx="2390775" cy="20574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Text Box 3"/>
          <p:cNvSpPr txBox="1">
            <a:spLocks noChangeArrowheads="1"/>
          </p:cNvSpPr>
          <p:nvPr/>
        </p:nvSpPr>
        <p:spPr bwMode="auto">
          <a:xfrm>
            <a:off x="2823099" y="1144588"/>
            <a:ext cx="5872326" cy="5260414"/>
          </a:xfrm>
          <a:prstGeom prst="rect">
            <a:avLst/>
          </a:prstGeom>
          <a:noFill/>
          <a:ln w="9525">
            <a:noFill/>
            <a:miter lim="800000"/>
            <a:headEnd/>
            <a:tailEnd/>
          </a:ln>
          <a:effectLst/>
        </p:spPr>
        <p:txBody>
          <a:bodyPr wrap="square">
            <a:spAutoFit/>
          </a:bodyPr>
          <a:lstStyle/>
          <a:p>
            <a:pPr marL="342900" indent="-342900">
              <a:lnSpc>
                <a:spcPts val="3500"/>
              </a:lnSpc>
              <a:spcAft>
                <a:spcPts val="1800"/>
              </a:spcAft>
              <a:buClr>
                <a:srgbClr val="FFC000"/>
              </a:buClr>
              <a:buFont typeface="Wingdings" pitchFamily="2" charset="2"/>
              <a:buChar char="§"/>
            </a:pPr>
            <a:r>
              <a:rPr lang="de-DE" sz="2800" b="1" dirty="0" smtClean="0">
                <a:solidFill>
                  <a:schemeClr val="bg1"/>
                </a:solidFill>
                <a:latin typeface="Calibri" pitchFamily="34" charset="0"/>
              </a:rPr>
              <a:t>Person-centered Criminal Acts and Violence against project personnel and project supporters: </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Abuse</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Threats</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Blackmail</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Harassment and Intimidation</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Assault (with/without injury)</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Abduction </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Torture </a:t>
            </a:r>
          </a:p>
          <a:p>
            <a:pPr marL="800100" lvl="1" indent="-342900">
              <a:lnSpc>
                <a:spcPts val="3500"/>
              </a:lnSpc>
              <a:spcAft>
                <a:spcPts val="0"/>
              </a:spcAft>
              <a:buClr>
                <a:srgbClr val="FFC000"/>
              </a:buClr>
              <a:buFont typeface="Wingdings" pitchFamily="2" charset="2"/>
              <a:buChar char="§"/>
            </a:pPr>
            <a:r>
              <a:rPr lang="de-DE" sz="2800" b="1" dirty="0" smtClean="0">
                <a:solidFill>
                  <a:schemeClr val="bg1"/>
                </a:solidFill>
                <a:latin typeface="Calibri" pitchFamily="34" charset="0"/>
              </a:rPr>
              <a:t>Murder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Options </a:t>
            </a:r>
            <a:r>
              <a:rPr lang="de-DE" sz="2400" b="1" kern="0" dirty="0" smtClean="0">
                <a:solidFill>
                  <a:srgbClr val="FF9900"/>
                </a:solidFill>
                <a:latin typeface="+mj-lt"/>
                <a:ea typeface="+mj-ea"/>
                <a:cs typeface="+mj-cs"/>
              </a:rPr>
              <a:t>for Adversarial </a:t>
            </a:r>
            <a:r>
              <a:rPr kumimoji="0" lang="de-DE" sz="2400" b="1" i="0" u="none" strike="noStrike" kern="0" cap="none" spc="0" normalizeH="0" baseline="0" noProof="0" dirty="0" smtClean="0">
                <a:ln>
                  <a:noFill/>
                </a:ln>
                <a:solidFill>
                  <a:srgbClr val="FF9900"/>
                </a:solidFill>
                <a:effectLst/>
                <a:uLnTx/>
                <a:uFillTx/>
                <a:latin typeface="+mj-lt"/>
                <a:ea typeface="+mj-ea"/>
                <a:cs typeface="+mj-cs"/>
              </a:rPr>
              <a:t>Project Stakeholders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(Individuals, Communities, Organizations)</a:t>
            </a:r>
            <a:endParaRPr kumimoji="0" lang="de-DE" sz="2400" b="1" i="0" u="none" strike="noStrike" kern="0" cap="none" spc="0" normalizeH="0" baseline="0" noProof="0" dirty="0" smtClean="0">
              <a:ln>
                <a:noFill/>
              </a:ln>
              <a:solidFill>
                <a:srgbClr val="FF9900"/>
              </a:solidFill>
              <a:effectLst/>
              <a:uLnTx/>
              <a:uFillTx/>
              <a:latin typeface="+mj-lt"/>
              <a:ea typeface="+mj-ea"/>
              <a:cs typeface="+mj-cs"/>
            </a:endParaRPr>
          </a:p>
        </p:txBody>
      </p:sp>
      <p:pic>
        <p:nvPicPr>
          <p:cNvPr id="5" name="Picture 4" descr="Thug.gif"/>
          <p:cNvPicPr>
            <a:picLocks noChangeAspect="1"/>
          </p:cNvPicPr>
          <p:nvPr/>
        </p:nvPicPr>
        <p:blipFill>
          <a:blip r:embed="rId3" cstate="print"/>
          <a:stretch>
            <a:fillRect/>
          </a:stretch>
        </p:blipFill>
        <p:spPr>
          <a:xfrm>
            <a:off x="347127" y="2278251"/>
            <a:ext cx="2678624" cy="2678624"/>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Text Box 3"/>
          <p:cNvSpPr txBox="1">
            <a:spLocks noChangeArrowheads="1"/>
          </p:cNvSpPr>
          <p:nvPr/>
        </p:nvSpPr>
        <p:spPr bwMode="auto">
          <a:xfrm>
            <a:off x="3015598" y="1145160"/>
            <a:ext cx="5984017" cy="5310300"/>
          </a:xfrm>
          <a:prstGeom prst="rect">
            <a:avLst/>
          </a:prstGeom>
          <a:noFill/>
          <a:ln w="9525">
            <a:noFill/>
            <a:miter lim="800000"/>
            <a:headEnd/>
            <a:tailEnd/>
          </a:ln>
          <a:effectLst/>
        </p:spPr>
        <p:txBody>
          <a:bodyPr wrap="square">
            <a:spAutoFit/>
          </a:bodyPr>
          <a:lstStyle/>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Appeals, Requests, Protestations</a:t>
            </a:r>
          </a:p>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Warnings</a:t>
            </a:r>
          </a:p>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Proposals</a:t>
            </a:r>
          </a:p>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Dialogue and Negotiation</a:t>
            </a:r>
          </a:p>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Resolutions </a:t>
            </a:r>
          </a:p>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Incentives </a:t>
            </a:r>
          </a:p>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Third Party Mediation</a:t>
            </a:r>
          </a:p>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Arbitration and Litigation</a:t>
            </a:r>
          </a:p>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Imposition of Sanctions, Embargoes</a:t>
            </a:r>
          </a:p>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Sabotage</a:t>
            </a:r>
          </a:p>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Threat of Military Action  </a:t>
            </a:r>
          </a:p>
          <a:p>
            <a:pPr marL="342900" indent="-342900">
              <a:lnSpc>
                <a:spcPts val="3300"/>
              </a:lnSpc>
              <a:buClr>
                <a:srgbClr val="FFC000"/>
              </a:buClr>
              <a:buFont typeface="Wingdings" pitchFamily="2" charset="2"/>
              <a:buChar char="§"/>
            </a:pPr>
            <a:r>
              <a:rPr lang="de-DE" sz="2800" b="1" dirty="0" smtClean="0">
                <a:solidFill>
                  <a:schemeClr val="bg1"/>
                </a:solidFill>
                <a:latin typeface="Calibri" pitchFamily="34" charset="0"/>
              </a:rPr>
              <a:t>Mililtary Action (broad range)</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Options for Adversarial Project Stakeholders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(Options in the Transnational Context)</a:t>
            </a:r>
            <a:endParaRPr kumimoji="0" lang="de-DE" sz="2400" b="1" i="0" u="none" strike="noStrike" kern="0" cap="none" spc="0" normalizeH="0" baseline="0" noProof="0" dirty="0" smtClean="0">
              <a:ln>
                <a:noFill/>
              </a:ln>
              <a:solidFill>
                <a:srgbClr val="FF9900"/>
              </a:solidFill>
              <a:effectLst/>
              <a:uLnTx/>
              <a:uFillTx/>
              <a:latin typeface="+mj-lt"/>
              <a:ea typeface="+mj-ea"/>
              <a:cs typeface="+mj-cs"/>
            </a:endParaRPr>
          </a:p>
        </p:txBody>
      </p:sp>
      <p:pic>
        <p:nvPicPr>
          <p:cNvPr id="6" name="Picture 5" descr="Flags3.jpg"/>
          <p:cNvPicPr>
            <a:picLocks noChangeAspect="1"/>
          </p:cNvPicPr>
          <p:nvPr/>
        </p:nvPicPr>
        <p:blipFill>
          <a:blip r:embed="rId3" cstate="print"/>
          <a:stretch>
            <a:fillRect/>
          </a:stretch>
        </p:blipFill>
        <p:spPr>
          <a:xfrm>
            <a:off x="205363" y="4057613"/>
            <a:ext cx="2730341" cy="2047756"/>
          </a:xfrm>
          <a:prstGeom prst="rect">
            <a:avLst/>
          </a:prstGeom>
          <a:ln>
            <a:solidFill>
              <a:schemeClr val="bg1"/>
            </a:solidFill>
          </a:ln>
        </p:spPr>
      </p:pic>
      <p:pic>
        <p:nvPicPr>
          <p:cNvPr id="8" name="Picture 7" descr="Globe.gif"/>
          <p:cNvPicPr>
            <a:picLocks noChangeAspect="1"/>
          </p:cNvPicPr>
          <p:nvPr/>
        </p:nvPicPr>
        <p:blipFill>
          <a:blip r:embed="rId4" cstate="print"/>
          <a:stretch>
            <a:fillRect/>
          </a:stretch>
        </p:blipFill>
        <p:spPr>
          <a:xfrm>
            <a:off x="451346" y="1144588"/>
            <a:ext cx="2238375" cy="252412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At the very least actively adversarial stakeholders can be expected to adopt a „non-cooperative“ stance towards the project.</a:t>
            </a:r>
          </a:p>
          <a:p>
            <a:pPr marL="342900" indent="-342900">
              <a:lnSpc>
                <a:spcPts val="3200"/>
              </a:lnSpc>
              <a:buClr>
                <a:srgbClr val="FF0000"/>
              </a:buClr>
            </a:pPr>
            <a:r>
              <a:rPr lang="de-DE" sz="2400" b="1" dirty="0" smtClean="0">
                <a:solidFill>
                  <a:schemeClr val="bg1"/>
                </a:solidFill>
                <a:latin typeface="Calibri" pitchFamily="34" charset="0"/>
              </a:rPr>
              <a:t>	Non-Cooperation could entail, for example, refusing to sell land, goods and services to the </a:t>
            </a:r>
            <a:r>
              <a:rPr lang="de-DE" sz="2400" b="1" smtClean="0">
                <a:solidFill>
                  <a:schemeClr val="bg1"/>
                </a:solidFill>
                <a:latin typeface="Calibri" pitchFamily="34" charset="0"/>
              </a:rPr>
              <a:t>project owners/im-plementors</a:t>
            </a:r>
            <a:r>
              <a:rPr lang="de-DE" sz="2400" b="1" dirty="0" smtClean="0">
                <a:solidFill>
                  <a:schemeClr val="bg1"/>
                </a:solidFill>
                <a:latin typeface="Calibri" pitchFamily="34" charset="0"/>
              </a:rPr>
              <a:t>, refusing to work on the project, not providing information which could facilitate it </a:t>
            </a:r>
            <a:r>
              <a:rPr lang="de-DE" sz="2400" b="1" smtClean="0">
                <a:solidFill>
                  <a:schemeClr val="bg1"/>
                </a:solidFill>
                <a:latin typeface="Calibri" pitchFamily="34" charset="0"/>
              </a:rPr>
              <a:t>and withhol-ding </a:t>
            </a:r>
            <a:r>
              <a:rPr lang="de-DE" sz="2400" b="1" dirty="0" smtClean="0">
                <a:solidFill>
                  <a:schemeClr val="bg1"/>
                </a:solidFill>
                <a:latin typeface="Calibri" pitchFamily="34" charset="0"/>
              </a:rPr>
              <a:t>needed support for the project in the </a:t>
            </a:r>
            <a:r>
              <a:rPr lang="de-DE" sz="2400" b="1" smtClean="0">
                <a:solidFill>
                  <a:schemeClr val="bg1"/>
                </a:solidFill>
                <a:latin typeface="Calibri" pitchFamily="34" charset="0"/>
              </a:rPr>
              <a:t>relevant public forums</a:t>
            </a:r>
            <a:r>
              <a:rPr lang="de-DE" sz="2400" b="1" dirty="0" smtClean="0">
                <a:solidFill>
                  <a:schemeClr val="bg1"/>
                </a:solidFill>
                <a:latin typeface="Calibri" pitchFamily="34" charset="0"/>
              </a:rPr>
              <a:t>.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(Soft Options: Non-Cooperation)</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7" name="Picture 6" descr="Uncooperative.gif"/>
          <p:cNvPicPr>
            <a:picLocks noChangeAspect="1"/>
          </p:cNvPicPr>
          <p:nvPr/>
        </p:nvPicPr>
        <p:blipFill>
          <a:blip r:embed="rId3" cstate="print">
            <a:clrChange>
              <a:clrFrom>
                <a:srgbClr val="FFFFFF"/>
              </a:clrFrom>
              <a:clrTo>
                <a:srgbClr val="FFFFFF">
                  <a:alpha val="0"/>
                </a:srgbClr>
              </a:clrTo>
            </a:clrChange>
          </a:blip>
          <a:stretch>
            <a:fillRect/>
          </a:stretch>
        </p:blipFill>
        <p:spPr>
          <a:xfrm>
            <a:off x="455614" y="2174117"/>
            <a:ext cx="2922854" cy="2495921"/>
          </a:xfrm>
          <a:prstGeom prst="rect">
            <a:avLst/>
          </a:prstGeom>
        </p:spPr>
      </p:pic>
      <p:sp>
        <p:nvSpPr>
          <p:cNvPr id="5" name="TextBox 4"/>
          <p:cNvSpPr txBox="1"/>
          <p:nvPr/>
        </p:nvSpPr>
        <p:spPr>
          <a:xfrm>
            <a:off x="455613" y="4851930"/>
            <a:ext cx="2743200" cy="954107"/>
          </a:xfrm>
          <a:prstGeom prst="rect">
            <a:avLst/>
          </a:prstGeom>
          <a:noFill/>
        </p:spPr>
        <p:txBody>
          <a:bodyPr wrap="square" rtlCol="0">
            <a:spAutoFit/>
          </a:bodyPr>
          <a:lstStyle/>
          <a:p>
            <a:r>
              <a:rPr lang="en-US" sz="1400" b="1" dirty="0" smtClean="0">
                <a:solidFill>
                  <a:schemeClr val="bg1"/>
                </a:solidFill>
                <a:latin typeface="Calibri" pitchFamily="34" charset="0"/>
              </a:rPr>
              <a:t>Example: Refusal by a farmer to sell his piece of land to Donald Trump to construct his golf course in Aberdeen, Scotland. </a:t>
            </a:r>
            <a:endParaRPr lang="en-US" sz="1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To influence a project stakeholders may resort to boycott it. Compared to the option of non-cooperation, boy-cotts are collective and systematic in orientation. </a:t>
            </a:r>
          </a:p>
          <a:p>
            <a:pPr marL="342900" indent="-342900">
              <a:lnSpc>
                <a:spcPts val="3200"/>
              </a:lnSpc>
              <a:buClr>
                <a:srgbClr val="FF0000"/>
              </a:buClr>
            </a:pPr>
            <a:r>
              <a:rPr lang="de-DE" sz="2400" b="1" dirty="0" smtClean="0">
                <a:solidFill>
                  <a:schemeClr val="bg1"/>
                </a:solidFill>
                <a:latin typeface="Calibri" pitchFamily="34" charset="0"/>
              </a:rPr>
              <a:t>	Boycotting stakeholders may, for e.g., decline to supply inputs such as goods and services to the project during its execution phase and/or refuse to pur-chase the goods or services which will be available after the project‘s comple-tion.</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(Soft Options: Boycotts)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5" name="Picture 4" descr="Boycott.gif"/>
          <p:cNvPicPr>
            <a:picLocks noChangeAspect="1"/>
          </p:cNvPicPr>
          <p:nvPr/>
        </p:nvPicPr>
        <p:blipFill>
          <a:blip r:embed="rId3" cstate="print"/>
          <a:stretch>
            <a:fillRect/>
          </a:stretch>
        </p:blipFill>
        <p:spPr>
          <a:xfrm>
            <a:off x="455613" y="2650752"/>
            <a:ext cx="2743200" cy="1618488"/>
          </a:xfrm>
          <a:prstGeom prst="rect">
            <a:avLst/>
          </a:prstGeom>
          <a:ln w="28575">
            <a:solidFill>
              <a:schemeClr val="bg1"/>
            </a:solidFill>
          </a:ln>
        </p:spPr>
      </p:pic>
      <p:sp>
        <p:nvSpPr>
          <p:cNvPr id="6" name="TextBox 5"/>
          <p:cNvSpPr txBox="1"/>
          <p:nvPr/>
        </p:nvSpPr>
        <p:spPr>
          <a:xfrm>
            <a:off x="455613" y="4581331"/>
            <a:ext cx="2743200" cy="954107"/>
          </a:xfrm>
          <a:prstGeom prst="rect">
            <a:avLst/>
          </a:prstGeom>
          <a:noFill/>
        </p:spPr>
        <p:txBody>
          <a:bodyPr wrap="square" rtlCol="0">
            <a:spAutoFit/>
          </a:bodyPr>
          <a:lstStyle/>
          <a:p>
            <a:r>
              <a:rPr lang="en-US" sz="1400" b="1" dirty="0" smtClean="0">
                <a:solidFill>
                  <a:schemeClr val="bg1"/>
                </a:solidFill>
                <a:latin typeface="Calibri" pitchFamily="34" charset="0"/>
              </a:rPr>
              <a:t>Example: Protests in developing countries like India against MNCs establishing their presence in the country. </a:t>
            </a:r>
            <a:endParaRPr lang="en-US" sz="1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The Media is a undeniably a powerful opinion-shaper and a convenient and fast means for generating awareness about projects - and for mobilizing support for or against them.  </a:t>
            </a:r>
          </a:p>
          <a:p>
            <a:pPr marL="342900" indent="-342900">
              <a:lnSpc>
                <a:spcPts val="3200"/>
              </a:lnSpc>
              <a:buClr>
                <a:srgbClr val="FF0000"/>
              </a:buClr>
            </a:pPr>
            <a:r>
              <a:rPr lang="de-DE" sz="2400" b="1" dirty="0" smtClean="0">
                <a:solidFill>
                  <a:schemeClr val="bg1"/>
                </a:solidFill>
                <a:latin typeface="Calibri" pitchFamily="34" charset="0"/>
              </a:rPr>
              <a:t>	Adverse media coverage – even if based on misinformation - can cause serious complications for the project, attracting unwelcome attention, and making it (at the very least) expend resources unnecessarily on correcting stakeholder perceptions.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(Enlisting Media Support)</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Newspaper.gif"/>
          <p:cNvPicPr>
            <a:picLocks noChangeAspect="1"/>
          </p:cNvPicPr>
          <p:nvPr/>
        </p:nvPicPr>
        <p:blipFill>
          <a:blip r:embed="rId3" cstate="print"/>
          <a:stretch>
            <a:fillRect/>
          </a:stretch>
        </p:blipFill>
        <p:spPr>
          <a:xfrm>
            <a:off x="455612" y="2234433"/>
            <a:ext cx="2757055" cy="238569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Stakeholders are not isolated entities but can under circumstances form „alliances“ with other stakeholders to promote their objectives which may include opposing a project or some aspects of it.</a:t>
            </a:r>
          </a:p>
          <a:p>
            <a:pPr marL="342900" indent="-342900">
              <a:lnSpc>
                <a:spcPts val="3200"/>
              </a:lnSpc>
              <a:buClr>
                <a:srgbClr val="FF0000"/>
              </a:buClr>
            </a:pPr>
            <a:r>
              <a:rPr lang="de-DE" sz="2400" b="1" dirty="0" smtClean="0">
                <a:solidFill>
                  <a:schemeClr val="bg1"/>
                </a:solidFill>
                <a:latin typeface="Calibri" pitchFamily="34" charset="0"/>
              </a:rPr>
              <a:t>	As individuals, stakeholders may be in a position to exert little influence but, collectively, they may be a powerful force to be reckoned with. Alliances of NGOs, for example, have succeeded in halting major projects.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(Soft Options: Influencing Other Stakeholders)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5" name="Picture 4" descr="Discuss.gif"/>
          <p:cNvPicPr>
            <a:picLocks noChangeAspect="1"/>
          </p:cNvPicPr>
          <p:nvPr/>
        </p:nvPicPr>
        <p:blipFill>
          <a:blip r:embed="rId3" cstate="print"/>
          <a:stretch>
            <a:fillRect/>
          </a:stretch>
        </p:blipFill>
        <p:spPr>
          <a:xfrm>
            <a:off x="455613" y="2482467"/>
            <a:ext cx="2551524" cy="1893066"/>
          </a:xfrm>
          <a:prstGeom prst="rect">
            <a:avLst/>
          </a:prstGeom>
        </p:spPr>
      </p:pic>
      <p:sp>
        <p:nvSpPr>
          <p:cNvPr id="6" name="TextBox 5"/>
          <p:cNvSpPr txBox="1"/>
          <p:nvPr/>
        </p:nvSpPr>
        <p:spPr>
          <a:xfrm>
            <a:off x="455613" y="4581331"/>
            <a:ext cx="2743200" cy="954107"/>
          </a:xfrm>
          <a:prstGeom prst="rect">
            <a:avLst/>
          </a:prstGeom>
          <a:noFill/>
        </p:spPr>
        <p:txBody>
          <a:bodyPr wrap="square" rtlCol="0">
            <a:spAutoFit/>
          </a:bodyPr>
          <a:lstStyle/>
          <a:p>
            <a:r>
              <a:rPr lang="en-US" sz="1400" b="1" dirty="0" smtClean="0">
                <a:solidFill>
                  <a:schemeClr val="bg1"/>
                </a:solidFill>
                <a:latin typeface="Calibri" pitchFamily="34" charset="0"/>
              </a:rPr>
              <a:t>Example: Alliances between NGOs to counter projects of mining and energy corporations in developing countries. </a:t>
            </a:r>
            <a:endParaRPr lang="en-US" sz="1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4760278"/>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The Petition is an active and highly public option for stakeholders to show their approval or disapproval of a project. </a:t>
            </a:r>
          </a:p>
          <a:p>
            <a:pPr marL="342900" indent="-342900">
              <a:lnSpc>
                <a:spcPts val="3200"/>
              </a:lnSpc>
              <a:buClr>
                <a:srgbClr val="FF0000"/>
              </a:buClr>
            </a:pPr>
            <a:r>
              <a:rPr lang="de-DE" sz="2400" b="1" dirty="0" smtClean="0">
                <a:solidFill>
                  <a:schemeClr val="bg1"/>
                </a:solidFill>
                <a:latin typeface="Calibri" pitchFamily="34" charset="0"/>
              </a:rPr>
              <a:t>	Petitions have been used in a number of different contexts, such as infra-structure projects and projects where the private-sector wants to develop schemes in localities. In some instan-ces, petitions have prevented the im-plementation of projects.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(Soft Options: Petitions)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Sign Petition.gif"/>
          <p:cNvPicPr>
            <a:picLocks noChangeAspect="1"/>
          </p:cNvPicPr>
          <p:nvPr/>
        </p:nvPicPr>
        <p:blipFill>
          <a:blip r:embed="rId3" cstate="print">
            <a:clrChange>
              <a:clrFrom>
                <a:srgbClr val="000000"/>
              </a:clrFrom>
              <a:clrTo>
                <a:srgbClr val="000000">
                  <a:alpha val="0"/>
                </a:srgbClr>
              </a:clrTo>
            </a:clrChange>
          </a:blip>
          <a:stretch>
            <a:fillRect/>
          </a:stretch>
        </p:blipFill>
        <p:spPr>
          <a:xfrm>
            <a:off x="455613" y="2176480"/>
            <a:ext cx="2517628" cy="2505040"/>
          </a:xfrm>
          <a:prstGeom prst="rect">
            <a:avLst/>
          </a:prstGeom>
          <a:ln w="19050">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In some instances, project stakehol-ders can resort to the option of deny-ing or withdrawing official recognition as a means of effecting modification or abandonment of a project. </a:t>
            </a:r>
          </a:p>
          <a:p>
            <a:pPr marL="342900" indent="-342900">
              <a:lnSpc>
                <a:spcPts val="3200"/>
              </a:lnSpc>
              <a:buClr>
                <a:srgbClr val="FF0000"/>
              </a:buClr>
            </a:pPr>
            <a:r>
              <a:rPr lang="de-DE" sz="2400" b="1" dirty="0" smtClean="0">
                <a:solidFill>
                  <a:schemeClr val="bg1"/>
                </a:solidFill>
                <a:latin typeface="Calibri" pitchFamily="34" charset="0"/>
              </a:rPr>
              <a:t>	An interesting case in point was UNESCO‘s threat to strike the Eastern German city of Dresden off its coveted world heritage list because of the City‘s intent to construct a visually unappealing bridge across the River Elbe.</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(Withdrawal of Recognition)</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5" name="Picture 4" descr="Trophy2.gif"/>
          <p:cNvPicPr>
            <a:picLocks noChangeAspect="1"/>
          </p:cNvPicPr>
          <p:nvPr/>
        </p:nvPicPr>
        <p:blipFill>
          <a:blip r:embed="rId3" cstate="print"/>
          <a:stretch>
            <a:fillRect/>
          </a:stretch>
        </p:blipFill>
        <p:spPr>
          <a:xfrm>
            <a:off x="455613" y="1863090"/>
            <a:ext cx="2884571" cy="313182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A highly public means of showing opposition against (or support for) a project is to organize public rallies and demonstrations, often with extensive media coverage. </a:t>
            </a:r>
          </a:p>
          <a:p>
            <a:pPr marL="342900" indent="-342900">
              <a:lnSpc>
                <a:spcPts val="3200"/>
              </a:lnSpc>
              <a:buClr>
                <a:srgbClr val="FF0000"/>
              </a:buClr>
            </a:pPr>
            <a:r>
              <a:rPr lang="de-DE" sz="2400" b="1" dirty="0" smtClean="0">
                <a:solidFill>
                  <a:schemeClr val="bg1"/>
                </a:solidFill>
                <a:latin typeface="Calibri" pitchFamily="34" charset="0"/>
              </a:rPr>
              <a:t>	Through such events, a common sen-timent towards a project, or aspects thereof, is conveyed to a wider audi-ence which other external stakholders – for example, political ones - may seek to exploit for self-benefit at the expense of the project.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(Soft Options: Peaceful Rallies and Demonstrations)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5" name="Picture 4" descr="Rally.gif"/>
          <p:cNvPicPr>
            <a:picLocks noChangeAspect="1"/>
          </p:cNvPicPr>
          <p:nvPr/>
        </p:nvPicPr>
        <p:blipFill>
          <a:blip r:embed="rId3" cstate="print"/>
          <a:stretch>
            <a:fillRect/>
          </a:stretch>
        </p:blipFill>
        <p:spPr>
          <a:xfrm>
            <a:off x="455613" y="2299478"/>
            <a:ext cx="2891575" cy="225904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49295"/>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To oppose projects stakeholders may attempt to mobilize the supportof politicians and legislators. Both are powerful forces which can obstruct the course of projects. </a:t>
            </a:r>
          </a:p>
          <a:p>
            <a:pPr marL="342900" indent="-342900">
              <a:lnSpc>
                <a:spcPts val="3200"/>
              </a:lnSpc>
              <a:spcAft>
                <a:spcPts val="1200"/>
              </a:spcAft>
              <a:buClr>
                <a:srgbClr val="FF0000"/>
              </a:buClr>
            </a:pPr>
            <a:r>
              <a:rPr lang="de-DE" sz="2400" b="1" dirty="0" smtClean="0">
                <a:solidFill>
                  <a:schemeClr val="bg1"/>
                </a:solidFill>
                <a:latin typeface="Calibri" pitchFamily="34" charset="0"/>
              </a:rPr>
              <a:t>	Politicians, concerned at their chances of election or re-election, may adopt populist stances on some controversial projects. Legislation, enacted because of public pressure, have in many in-stances resulted in the prohibition of certain projects.</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(Lobbying Politicians and Legislators)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5" name="Picture 4" descr="Lobbying.gif"/>
          <p:cNvPicPr>
            <a:picLocks noChangeAspect="1"/>
          </p:cNvPicPr>
          <p:nvPr/>
        </p:nvPicPr>
        <p:blipFill>
          <a:blip r:embed="rId3" cstate="print"/>
          <a:stretch>
            <a:fillRect/>
          </a:stretch>
        </p:blipFill>
        <p:spPr>
          <a:xfrm>
            <a:off x="251023" y="1144588"/>
            <a:ext cx="2947790" cy="3229068"/>
          </a:xfrm>
          <a:prstGeom prst="rect">
            <a:avLst/>
          </a:prstGeom>
        </p:spPr>
      </p:pic>
      <p:pic>
        <p:nvPicPr>
          <p:cNvPr id="6" name="Picture 5" descr="Protest.gif"/>
          <p:cNvPicPr>
            <a:picLocks noChangeAspect="1"/>
          </p:cNvPicPr>
          <p:nvPr/>
        </p:nvPicPr>
        <p:blipFill>
          <a:blip r:embed="rId4" cstate="print"/>
          <a:stretch>
            <a:fillRect/>
          </a:stretch>
        </p:blipFill>
        <p:spPr>
          <a:xfrm>
            <a:off x="647085" y="4720863"/>
            <a:ext cx="2381250" cy="122872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Intervention of the Courts (through, for e.g., stay orders and injunctions) is a very powerful tool for influencing projects in the options arsenal of pro-ject stakeholders. </a:t>
            </a:r>
          </a:p>
          <a:p>
            <a:pPr marL="342900" indent="-342900">
              <a:lnSpc>
                <a:spcPts val="3200"/>
              </a:lnSpc>
              <a:buClr>
                <a:srgbClr val="FF0000"/>
              </a:buClr>
            </a:pPr>
            <a:r>
              <a:rPr lang="de-DE" sz="2400" b="1" dirty="0" smtClean="0">
                <a:solidFill>
                  <a:schemeClr val="bg1"/>
                </a:solidFill>
                <a:latin typeface="Calibri" pitchFamily="34" charset="0"/>
              </a:rPr>
              <a:t>	As all projects exist in a legal environ-ment, court intervention is especially effective when the law leaves room for discretionary interpretation and where projects exhibit shortcomings in regard to the implementation of the various laws which they are required to follow.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(Intervention of the Courts)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5" name="Picture 4" descr="Litigation.gif"/>
          <p:cNvPicPr>
            <a:picLocks noChangeAspect="1"/>
          </p:cNvPicPr>
          <p:nvPr/>
        </p:nvPicPr>
        <p:blipFill>
          <a:blip r:embed="rId3" cstate="print"/>
          <a:stretch>
            <a:fillRect/>
          </a:stretch>
        </p:blipFill>
        <p:spPr>
          <a:xfrm>
            <a:off x="725122" y="3801980"/>
            <a:ext cx="2128100" cy="2370220"/>
          </a:xfrm>
          <a:prstGeom prst="rect">
            <a:avLst/>
          </a:prstGeom>
        </p:spPr>
      </p:pic>
      <p:pic>
        <p:nvPicPr>
          <p:cNvPr id="6" name="Picture 5" descr="Rules.gif"/>
          <p:cNvPicPr>
            <a:picLocks noChangeAspect="1"/>
          </p:cNvPicPr>
          <p:nvPr/>
        </p:nvPicPr>
        <p:blipFill>
          <a:blip r:embed="rId4" cstate="print"/>
          <a:stretch>
            <a:fillRect/>
          </a:stretch>
        </p:blipFill>
        <p:spPr>
          <a:xfrm>
            <a:off x="722914" y="1309036"/>
            <a:ext cx="2128924" cy="2313004"/>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324535"/>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Project sites, facilities &amp; supply routes are occassionally subject to Blockades and Sit-ins by project stakeholders. </a:t>
            </a:r>
          </a:p>
          <a:p>
            <a:pPr marL="342900" indent="-342900">
              <a:lnSpc>
                <a:spcPts val="3200"/>
              </a:lnSpc>
              <a:spcAft>
                <a:spcPts val="1200"/>
              </a:spcAft>
              <a:buClr>
                <a:srgbClr val="FF0000"/>
              </a:buClr>
            </a:pPr>
            <a:r>
              <a:rPr lang="de-DE" sz="2400" b="1" dirty="0" smtClean="0">
                <a:solidFill>
                  <a:schemeClr val="bg1"/>
                </a:solidFill>
                <a:latin typeface="Calibri" pitchFamily="34" charset="0"/>
              </a:rPr>
              <a:t>	Preventing people and supplies from reaching their project destinations or working there usually causes both a delay and increase in cost to the pro-ject, besides having an intimidating effect on the project personell. </a:t>
            </a:r>
          </a:p>
          <a:p>
            <a:pPr marL="342900" indent="-342900">
              <a:lnSpc>
                <a:spcPts val="3200"/>
              </a:lnSpc>
              <a:buClr>
                <a:srgbClr val="FF0000"/>
              </a:buClr>
            </a:pPr>
            <a:r>
              <a:rPr lang="de-DE" sz="2400" b="1" dirty="0" smtClean="0">
                <a:solidFill>
                  <a:schemeClr val="bg1"/>
                </a:solidFill>
                <a:latin typeface="Calibri" pitchFamily="34" charset="0"/>
              </a:rPr>
              <a:t>	Blockades and Sit-ins may result in vio-lent clashes with injuries and deaths.</a:t>
            </a:r>
          </a:p>
          <a:p>
            <a:pPr marL="342900" indent="-342900">
              <a:lnSpc>
                <a:spcPts val="3200"/>
              </a:lnSpc>
              <a:buClr>
                <a:srgbClr val="FF0000"/>
              </a:buClr>
            </a:pPr>
            <a:r>
              <a:rPr lang="de-DE" sz="2400" b="1" dirty="0" smtClean="0">
                <a:solidFill>
                  <a:schemeClr val="bg1"/>
                </a:solidFill>
                <a:latin typeface="Calibri" pitchFamily="34" charset="0"/>
              </a:rPr>
              <a:t>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(Hard Options: Sit-Ins and Blockades)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5" name="Picture 4" descr="Blockade.gif"/>
          <p:cNvPicPr>
            <a:picLocks noChangeAspect="1"/>
          </p:cNvPicPr>
          <p:nvPr/>
        </p:nvPicPr>
        <p:blipFill>
          <a:blip r:embed="rId3" cstate="print"/>
          <a:stretch>
            <a:fillRect/>
          </a:stretch>
        </p:blipFill>
        <p:spPr>
          <a:xfrm>
            <a:off x="455613" y="1698073"/>
            <a:ext cx="2785361" cy="2322295"/>
          </a:xfrm>
          <a:prstGeom prst="rect">
            <a:avLst/>
          </a:prstGeom>
        </p:spPr>
      </p:pic>
      <p:sp>
        <p:nvSpPr>
          <p:cNvPr id="6" name="TextBox 5"/>
          <p:cNvSpPr txBox="1"/>
          <p:nvPr/>
        </p:nvSpPr>
        <p:spPr>
          <a:xfrm>
            <a:off x="455613" y="4133443"/>
            <a:ext cx="2743200" cy="1384995"/>
          </a:xfrm>
          <a:prstGeom prst="rect">
            <a:avLst/>
          </a:prstGeom>
          <a:noFill/>
        </p:spPr>
        <p:txBody>
          <a:bodyPr wrap="square" rtlCol="0">
            <a:spAutoFit/>
          </a:bodyPr>
          <a:lstStyle/>
          <a:p>
            <a:r>
              <a:rPr lang="en-US" sz="1400" b="1" dirty="0" smtClean="0">
                <a:solidFill>
                  <a:schemeClr val="bg1"/>
                </a:solidFill>
                <a:latin typeface="Calibri" pitchFamily="34" charset="0"/>
              </a:rPr>
              <a:t>Example: Many cases have been documented in projects concern-</a:t>
            </a:r>
            <a:r>
              <a:rPr lang="en-US" sz="1400" b="1" dirty="0" err="1" smtClean="0">
                <a:solidFill>
                  <a:schemeClr val="bg1"/>
                </a:solidFill>
                <a:latin typeface="Calibri" pitchFamily="34" charset="0"/>
              </a:rPr>
              <a:t>ing</a:t>
            </a:r>
            <a:r>
              <a:rPr lang="en-US" sz="1400" b="1" dirty="0" smtClean="0">
                <a:solidFill>
                  <a:schemeClr val="bg1"/>
                </a:solidFill>
                <a:latin typeface="Calibri" pitchFamily="34" charset="0"/>
              </a:rPr>
              <a:t> indigenous tribes and people being displaced from their land in the Amazon Jungle and other forested areas of the globe. </a:t>
            </a:r>
            <a:endParaRPr lang="en-US" sz="1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Threats are one of the „milder“ illegal hard options stakeholders have in their arsenal for influencing the course of  projects they oppose. </a:t>
            </a:r>
          </a:p>
          <a:p>
            <a:pPr marL="342900" indent="-342900">
              <a:lnSpc>
                <a:spcPts val="3200"/>
              </a:lnSpc>
              <a:buClr>
                <a:srgbClr val="FF0000"/>
              </a:buClr>
            </a:pPr>
            <a:r>
              <a:rPr lang="de-DE" sz="2400" b="1" dirty="0" smtClean="0">
                <a:solidFill>
                  <a:schemeClr val="bg1"/>
                </a:solidFill>
                <a:latin typeface="Calibri" pitchFamily="34" charset="0"/>
              </a:rPr>
              <a:t>	Threats may be verbal or written, anonymous or traceable, and may hint, directly or indirectly, at some ‚unplea-sant event or events‘ that may occur at a future point in time and through which may result physical/ material damage to the project and/or the stakeholders working for it.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(Hard Options</a:t>
            </a:r>
            <a:r>
              <a:rPr lang="de-DE" sz="2000" b="1" kern="0" smtClean="0">
                <a:solidFill>
                  <a:srgbClr val="FF9900"/>
                </a:solidFill>
                <a:latin typeface="+mj-lt"/>
                <a:ea typeface="+mj-ea"/>
                <a:cs typeface="+mj-cs"/>
              </a:rPr>
              <a:t>: Threats</a:t>
            </a:r>
            <a:r>
              <a:rPr lang="de-DE" sz="2000" b="1" kern="0" dirty="0" smtClean="0">
                <a:solidFill>
                  <a:srgbClr val="FF9900"/>
                </a:solidFill>
                <a:latin typeface="+mj-lt"/>
                <a:ea typeface="+mj-ea"/>
                <a:cs typeface="+mj-cs"/>
              </a:rPr>
              <a:t>)</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Angry1.gif"/>
          <p:cNvPicPr>
            <a:picLocks noChangeAspect="1"/>
          </p:cNvPicPr>
          <p:nvPr/>
        </p:nvPicPr>
        <p:blipFill>
          <a:blip r:embed="rId3" cstate="print"/>
          <a:stretch>
            <a:fillRect/>
          </a:stretch>
        </p:blipFill>
        <p:spPr>
          <a:xfrm flipH="1">
            <a:off x="445992" y="1612658"/>
            <a:ext cx="2776935" cy="363268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Criminal acts by stakeholders may assume many different manifestations including violence which is directed against property of the project, for instance, random or systematic sabo-tage of project sites, facilities and machinery, arson, and rioting with the intention of vandalizing and pilfering project resources.  </a:t>
            </a:r>
          </a:p>
          <a:p>
            <a:pPr marL="342900" indent="-342900">
              <a:lnSpc>
                <a:spcPts val="3200"/>
              </a:lnSpc>
              <a:buClr>
                <a:srgbClr val="FF0000"/>
              </a:buClr>
            </a:pPr>
            <a:r>
              <a:rPr lang="de-DE" sz="2400" b="1" dirty="0" smtClean="0">
                <a:solidFill>
                  <a:schemeClr val="bg1"/>
                </a:solidFill>
                <a:latin typeface="Calibri" pitchFamily="34" charset="0"/>
              </a:rPr>
              <a:t>	Such acts can delay the project and possibly frighten the owners or devel-opers into abandoning it completely.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(Hard Options: Acts of Violence Against Property)</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5" name="Picture 4" descr="Fire.gif"/>
          <p:cNvPicPr>
            <a:picLocks noChangeAspect="1"/>
          </p:cNvPicPr>
          <p:nvPr/>
        </p:nvPicPr>
        <p:blipFill>
          <a:blip r:embed="rId3" cstate="print">
            <a:clrChange>
              <a:clrFrom>
                <a:srgbClr val="FFFFFF"/>
              </a:clrFrom>
              <a:clrTo>
                <a:srgbClr val="FFFFFF">
                  <a:alpha val="0"/>
                </a:srgbClr>
              </a:clrTo>
            </a:clrChange>
          </a:blip>
          <a:stretch>
            <a:fillRect/>
          </a:stretch>
        </p:blipFill>
        <p:spPr>
          <a:xfrm>
            <a:off x="455613" y="2335295"/>
            <a:ext cx="2916546" cy="218741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omb.bmp"/>
          <p:cNvPicPr>
            <a:picLocks noChangeAspect="1"/>
          </p:cNvPicPr>
          <p:nvPr/>
        </p:nvPicPr>
        <p:blipFill>
          <a:blip r:embed="rId3" cstate="print"/>
          <a:stretch>
            <a:fillRect/>
          </a:stretch>
        </p:blipFill>
        <p:spPr>
          <a:xfrm>
            <a:off x="455613" y="1217184"/>
            <a:ext cx="2377718" cy="2212311"/>
          </a:xfrm>
          <a:prstGeom prst="rect">
            <a:avLst/>
          </a:prstGeom>
        </p:spPr>
      </p:pic>
      <p:sp>
        <p:nvSpPr>
          <p:cNvPr id="5" name="TextBox 4"/>
          <p:cNvSpPr txBox="1"/>
          <p:nvPr/>
        </p:nvSpPr>
        <p:spPr>
          <a:xfrm>
            <a:off x="3198813" y="1144588"/>
            <a:ext cx="5491162" cy="4914166"/>
          </a:xfrm>
          <a:prstGeom prst="rect">
            <a:avLst/>
          </a:prstGeom>
          <a:noFill/>
        </p:spPr>
        <p:txBody>
          <a:bodyPr wrap="square" rtlCol="0">
            <a:spAutoFit/>
          </a:bodyPr>
          <a:lstStyle/>
          <a:p>
            <a:pPr>
              <a:lnSpc>
                <a:spcPts val="3200"/>
              </a:lnSpc>
              <a:spcAft>
                <a:spcPts val="1200"/>
              </a:spcAft>
            </a:pPr>
            <a:r>
              <a:rPr lang="de-DE" sz="2400" b="1" dirty="0" smtClean="0">
                <a:solidFill>
                  <a:schemeClr val="bg1"/>
                </a:solidFill>
                <a:latin typeface="Calibri" pitchFamily="34" charset="0"/>
              </a:rPr>
              <a:t>To resist or prevent the implementation of certain projects stakeholders occasion-ally indulge in acts of violence against other stakeholders.</a:t>
            </a:r>
          </a:p>
          <a:p>
            <a:pPr>
              <a:lnSpc>
                <a:spcPts val="3200"/>
              </a:lnSpc>
              <a:spcAft>
                <a:spcPts val="1200"/>
              </a:spcAft>
            </a:pPr>
            <a:r>
              <a:rPr lang="de-DE" sz="2400" b="1" dirty="0" smtClean="0">
                <a:solidFill>
                  <a:schemeClr val="bg1"/>
                </a:solidFill>
                <a:latin typeface="Calibri" pitchFamily="34" charset="0"/>
              </a:rPr>
              <a:t>Such acts of violence may assume many forms including assault, injury, abduction and, in the extreme case, even murder of project employees or project supporters. </a:t>
            </a:r>
          </a:p>
          <a:p>
            <a:pPr>
              <a:lnSpc>
                <a:spcPts val="3200"/>
              </a:lnSpc>
              <a:spcAft>
                <a:spcPts val="1200"/>
              </a:spcAft>
            </a:pPr>
            <a:r>
              <a:rPr lang="de-DE" sz="2400" b="1" dirty="0" smtClean="0">
                <a:solidFill>
                  <a:schemeClr val="bg1"/>
                </a:solidFill>
                <a:latin typeface="Calibri" pitchFamily="34" charset="0"/>
              </a:rPr>
              <a:t>Violence, off course, is a two-edged sword and may also be directed against adversarial stakeholders.</a:t>
            </a:r>
          </a:p>
        </p:txBody>
      </p:sp>
      <p:sp>
        <p:nvSpPr>
          <p:cNvPr id="8"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(Hard Options: Criminal Violence Against People)</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omb.bmp"/>
          <p:cNvPicPr>
            <a:picLocks noChangeAspect="1"/>
          </p:cNvPicPr>
          <p:nvPr/>
        </p:nvPicPr>
        <p:blipFill>
          <a:blip r:embed="rId3" cstate="print"/>
          <a:stretch>
            <a:fillRect/>
          </a:stretch>
        </p:blipFill>
        <p:spPr>
          <a:xfrm>
            <a:off x="455613" y="1217184"/>
            <a:ext cx="2377718" cy="2212311"/>
          </a:xfrm>
          <a:prstGeom prst="rect">
            <a:avLst/>
          </a:prstGeom>
        </p:spPr>
      </p:pic>
      <p:sp>
        <p:nvSpPr>
          <p:cNvPr id="8"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(Hard Options: Criminal Violence Against People)</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sp>
        <p:nvSpPr>
          <p:cNvPr id="7" name="TextBox 6"/>
          <p:cNvSpPr txBox="1"/>
          <p:nvPr/>
        </p:nvSpPr>
        <p:spPr>
          <a:xfrm>
            <a:off x="3198813" y="1144588"/>
            <a:ext cx="5491161" cy="4914166"/>
          </a:xfrm>
          <a:prstGeom prst="rect">
            <a:avLst/>
          </a:prstGeom>
          <a:noFill/>
        </p:spPr>
        <p:txBody>
          <a:bodyPr wrap="square" rtlCol="0">
            <a:spAutoFit/>
          </a:bodyPr>
          <a:lstStyle/>
          <a:p>
            <a:pPr>
              <a:lnSpc>
                <a:spcPts val="3200"/>
              </a:lnSpc>
              <a:spcAft>
                <a:spcPts val="1200"/>
              </a:spcAft>
            </a:pPr>
            <a:r>
              <a:rPr lang="de-DE" sz="2400" b="1" dirty="0" smtClean="0">
                <a:solidFill>
                  <a:schemeClr val="bg1"/>
                </a:solidFill>
                <a:latin typeface="Calibri" pitchFamily="34" charset="0"/>
              </a:rPr>
              <a:t>Stakeholders resort to extreme measures against projects usually out of despera-tion or fury because they:</a:t>
            </a:r>
          </a:p>
          <a:p>
            <a:pPr marL="457200" indent="-457200">
              <a:lnSpc>
                <a:spcPts val="3200"/>
              </a:lnSpc>
              <a:spcAft>
                <a:spcPts val="1200"/>
              </a:spcAft>
              <a:buAutoNum type="alphaLcParenBoth"/>
            </a:pPr>
            <a:r>
              <a:rPr lang="de-DE" sz="2400" b="1" dirty="0" smtClean="0">
                <a:solidFill>
                  <a:schemeClr val="bg1"/>
                </a:solidFill>
                <a:latin typeface="Calibri" pitchFamily="34" charset="0"/>
              </a:rPr>
              <a:t>perceive the projects as constituting an imminent and existential threat to them and no alternative and less vio-lent options are available to prevent the prjects, or</a:t>
            </a:r>
          </a:p>
          <a:p>
            <a:pPr marL="457200" indent="-457200">
              <a:lnSpc>
                <a:spcPts val="3200"/>
              </a:lnSpc>
              <a:buAutoNum type="alphaLcParenBoth"/>
            </a:pPr>
            <a:r>
              <a:rPr lang="de-DE" sz="2400" b="1" dirty="0" smtClean="0">
                <a:solidFill>
                  <a:schemeClr val="bg1"/>
                </a:solidFill>
                <a:latin typeface="Calibri" pitchFamily="34" charset="0"/>
              </a:rPr>
              <a:t>because they believe the projects re-present the interests of the state with which they are in a prolonged conflict. </a:t>
            </a:r>
            <a:endParaRPr lang="en-US" sz="2400" b="1" dirty="0">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omb.bmp"/>
          <p:cNvPicPr>
            <a:picLocks noChangeAspect="1"/>
          </p:cNvPicPr>
          <p:nvPr/>
        </p:nvPicPr>
        <p:blipFill>
          <a:blip r:embed="rId3" cstate="print"/>
          <a:stretch>
            <a:fillRect/>
          </a:stretch>
        </p:blipFill>
        <p:spPr>
          <a:xfrm>
            <a:off x="455613" y="1361559"/>
            <a:ext cx="2377718" cy="2212311"/>
          </a:xfrm>
          <a:prstGeom prst="rect">
            <a:avLst/>
          </a:prstGeom>
        </p:spPr>
      </p:pic>
      <p:sp>
        <p:nvSpPr>
          <p:cNvPr id="5" name="TextBox 4"/>
          <p:cNvSpPr txBox="1"/>
          <p:nvPr/>
        </p:nvSpPr>
        <p:spPr>
          <a:xfrm>
            <a:off x="3198813" y="1182412"/>
            <a:ext cx="5491162" cy="5047536"/>
          </a:xfrm>
          <a:prstGeom prst="rect">
            <a:avLst/>
          </a:prstGeom>
          <a:noFill/>
        </p:spPr>
        <p:txBody>
          <a:bodyPr wrap="square" rtlCol="0">
            <a:spAutoFit/>
          </a:bodyPr>
          <a:lstStyle/>
          <a:p>
            <a:pPr>
              <a:spcAft>
                <a:spcPts val="1200"/>
              </a:spcAft>
            </a:pPr>
            <a:r>
              <a:rPr lang="en-US" sz="2400" b="1" dirty="0" smtClean="0">
                <a:solidFill>
                  <a:schemeClr val="bg1"/>
                </a:solidFill>
                <a:latin typeface="Calibri" pitchFamily="34" charset="0"/>
              </a:rPr>
              <a:t>Several incidents of premeditated and recurring violence against project staff have been documented around the world in recent years. Most of these incidents occurred in regions experiencing severe civil conflicts and upheavals.</a:t>
            </a:r>
          </a:p>
          <a:p>
            <a:pPr>
              <a:spcAft>
                <a:spcPts val="1200"/>
              </a:spcAft>
            </a:pPr>
            <a:r>
              <a:rPr lang="en-US" sz="2400" b="1" dirty="0" smtClean="0">
                <a:solidFill>
                  <a:schemeClr val="bg1"/>
                </a:solidFill>
                <a:latin typeface="Calibri" pitchFamily="34" charset="0"/>
              </a:rPr>
              <a:t>Examples: Violence against oil companies operating in the Nigerian Oil Delta, against companies involved in the (re-) construction and in social development projects in Afghanistan, Pakistan and Iraq, and in the strife-torn island of </a:t>
            </a:r>
            <a:r>
              <a:rPr lang="en-US" sz="2400" b="1" dirty="0" err="1" smtClean="0">
                <a:solidFill>
                  <a:schemeClr val="bg1"/>
                </a:solidFill>
                <a:latin typeface="Calibri" pitchFamily="34" charset="0"/>
              </a:rPr>
              <a:t>Jolo</a:t>
            </a:r>
            <a:r>
              <a:rPr lang="en-US" sz="2400" b="1" dirty="0" smtClean="0">
                <a:solidFill>
                  <a:schemeClr val="bg1"/>
                </a:solidFill>
                <a:latin typeface="Calibri" pitchFamily="34" charset="0"/>
              </a:rPr>
              <a:t> in the </a:t>
            </a:r>
            <a:r>
              <a:rPr lang="en-US" sz="2400" b="1" dirty="0" err="1" smtClean="0">
                <a:solidFill>
                  <a:schemeClr val="bg1"/>
                </a:solidFill>
                <a:latin typeface="Calibri" pitchFamily="34" charset="0"/>
              </a:rPr>
              <a:t>Phillippines</a:t>
            </a:r>
            <a:r>
              <a:rPr lang="en-US" sz="2400" b="1" dirty="0" smtClean="0">
                <a:solidFill>
                  <a:schemeClr val="bg1"/>
                </a:solidFill>
                <a:latin typeface="Calibri" pitchFamily="34" charset="0"/>
              </a:rPr>
              <a:t>. </a:t>
            </a:r>
            <a:endParaRPr lang="de-DE" sz="2400" b="1" dirty="0" smtClean="0">
              <a:solidFill>
                <a:schemeClr val="bg1"/>
              </a:solidFill>
              <a:latin typeface="Calibri" pitchFamily="34" charset="0"/>
            </a:endParaRPr>
          </a:p>
        </p:txBody>
      </p:sp>
      <p:sp>
        <p:nvSpPr>
          <p:cNvPr id="8"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(Hard Options: Criminal Violence Against People)</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Threat.png"/>
          <p:cNvPicPr>
            <a:picLocks noChangeAspect="1"/>
          </p:cNvPicPr>
          <p:nvPr/>
        </p:nvPicPr>
        <p:blipFill>
          <a:blip r:embed="rId4" cstate="print"/>
          <a:stretch>
            <a:fillRect/>
          </a:stretch>
        </p:blipFill>
        <p:spPr>
          <a:xfrm>
            <a:off x="455613" y="4414248"/>
            <a:ext cx="2576345" cy="164886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llsEye1.gif"/>
          <p:cNvPicPr>
            <a:picLocks noChangeAspect="1"/>
          </p:cNvPicPr>
          <p:nvPr/>
        </p:nvPicPr>
        <p:blipFill>
          <a:blip r:embed="rId2" cstate="print"/>
          <a:stretch>
            <a:fillRect/>
          </a:stretch>
        </p:blipFill>
        <p:spPr>
          <a:xfrm>
            <a:off x="2977337" y="2681210"/>
            <a:ext cx="3171849" cy="2916184"/>
          </a:xfrm>
          <a:prstGeom prst="rect">
            <a:avLst/>
          </a:prstGeom>
        </p:spPr>
      </p:pic>
      <p:sp>
        <p:nvSpPr>
          <p:cNvPr id="3" name="Rectangle 3"/>
          <p:cNvSpPr txBox="1">
            <a:spLocks noChangeArrowheads="1"/>
          </p:cNvSpPr>
          <p:nvPr/>
        </p:nvSpPr>
        <p:spPr>
          <a:xfrm>
            <a:off x="455613" y="1138064"/>
            <a:ext cx="8234361" cy="1470025"/>
          </a:xfrm>
          <a:prstGeom prst="rect">
            <a:avLst/>
          </a:prstGeom>
        </p:spPr>
        <p:txBody>
          <a:bodyPr/>
          <a:lstStyle/>
          <a:p>
            <a:pPr marL="0" marR="0" lvl="0" indent="0" algn="ctr" defTabSz="914400" rtl="0" eaLnBrk="1" fontAlgn="base" latinLnBrk="0" hangingPunct="1">
              <a:lnSpc>
                <a:spcPct val="100000"/>
              </a:lnSpc>
              <a:spcBef>
                <a:spcPct val="0"/>
              </a:spcBef>
              <a:spcAft>
                <a:spcPts val="1200"/>
              </a:spcAft>
              <a:buClrTx/>
              <a:buSzTx/>
              <a:buFontTx/>
              <a:buNone/>
              <a:tabLst/>
              <a:defRPr/>
            </a:pPr>
            <a:r>
              <a:rPr lang="de-DE" sz="3200" b="1" kern="0" dirty="0" smtClean="0">
                <a:solidFill>
                  <a:srgbClr val="FF9900"/>
                </a:solidFill>
                <a:latin typeface="+mj-lt"/>
                <a:ea typeface="+mj-ea"/>
                <a:cs typeface="+mj-cs"/>
              </a:rPr>
              <a:t>Examples from Across the Globe: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800" b="1" i="0" u="none" strike="noStrike" kern="0" cap="none" spc="0" normalizeH="0" baseline="0" noProof="0" dirty="0" smtClean="0">
                <a:ln>
                  <a:noFill/>
                </a:ln>
                <a:solidFill>
                  <a:srgbClr val="FF9900"/>
                </a:solidFill>
                <a:effectLst/>
                <a:uLnTx/>
                <a:uFillTx/>
                <a:latin typeface="+mj-lt"/>
                <a:ea typeface="+mj-ea"/>
                <a:cs typeface="+mj-cs"/>
              </a:rPr>
              <a:t>Options by Project</a:t>
            </a:r>
            <a:r>
              <a:rPr kumimoji="0" lang="de-DE" sz="2800" b="1" i="0" u="none" strike="noStrike" kern="0" cap="none" spc="0" normalizeH="0" noProof="0" dirty="0" smtClean="0">
                <a:ln>
                  <a:noFill/>
                </a:ln>
                <a:solidFill>
                  <a:srgbClr val="FF9900"/>
                </a:solidFill>
                <a:effectLst/>
                <a:uLnTx/>
                <a:uFillTx/>
                <a:latin typeface="+mj-lt"/>
                <a:ea typeface="+mj-ea"/>
                <a:cs typeface="+mj-cs"/>
              </a:rPr>
              <a:t> Stakeholders </a:t>
            </a:r>
            <a:endParaRPr kumimoji="0" lang="de-DE" sz="3200" b="1" i="0" u="none" strike="noStrike" kern="0" cap="none" spc="0" normalizeH="0" baseline="0" noProof="0" dirty="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98813" y="1144588"/>
            <a:ext cx="5491162" cy="5085360"/>
          </a:xfrm>
          <a:prstGeom prst="rect">
            <a:avLst/>
          </a:prstGeom>
          <a:noFill/>
        </p:spPr>
        <p:txBody>
          <a:bodyPr wrap="square" rtlCol="0">
            <a:spAutoFit/>
          </a:bodyPr>
          <a:lstStyle/>
          <a:p>
            <a:pPr>
              <a:spcAft>
                <a:spcPts val="1200"/>
              </a:spcAft>
            </a:pPr>
            <a:r>
              <a:rPr lang="en-US" sz="2400" b="1" dirty="0" smtClean="0">
                <a:solidFill>
                  <a:schemeClr val="bg1"/>
                </a:solidFill>
                <a:latin typeface="Calibri" pitchFamily="34" charset="0"/>
              </a:rPr>
              <a:t>Many historical architectural jewels in Pakistan’s cities and towns have over the years, sadly, succumbed either to official apathy, sheer neglect or to the wrecking ball of greedy project developers.  </a:t>
            </a:r>
          </a:p>
          <a:p>
            <a:pPr>
              <a:spcAft>
                <a:spcPts val="1200"/>
              </a:spcAft>
            </a:pPr>
            <a:r>
              <a:rPr lang="en-US" sz="2400" b="1" dirty="0" smtClean="0">
                <a:solidFill>
                  <a:schemeClr val="bg1"/>
                </a:solidFill>
                <a:latin typeface="Calibri" pitchFamily="34" charset="0"/>
              </a:rPr>
              <a:t>Two splendid historical edifices from the British colonial era saved from demolition by the intervention of civic organizations, conservationists, public officials and con-</a:t>
            </a:r>
            <a:r>
              <a:rPr lang="en-US" sz="2400" b="1" dirty="0" err="1" smtClean="0">
                <a:solidFill>
                  <a:schemeClr val="bg1"/>
                </a:solidFill>
                <a:latin typeface="Calibri" pitchFamily="34" charset="0"/>
              </a:rPr>
              <a:t>cerned</a:t>
            </a:r>
            <a:r>
              <a:rPr lang="en-US" sz="2400" b="1" dirty="0" smtClean="0">
                <a:solidFill>
                  <a:schemeClr val="bg1"/>
                </a:solidFill>
                <a:latin typeface="Calibri" pitchFamily="34" charset="0"/>
              </a:rPr>
              <a:t> citizens are the </a:t>
            </a:r>
            <a:r>
              <a:rPr lang="en-US" sz="2400" b="1" dirty="0" err="1" smtClean="0">
                <a:solidFill>
                  <a:schemeClr val="bg1"/>
                </a:solidFill>
                <a:latin typeface="Calibri" pitchFamily="34" charset="0"/>
              </a:rPr>
              <a:t>Tollinton</a:t>
            </a:r>
            <a:r>
              <a:rPr lang="en-US" sz="2400" b="1" dirty="0" smtClean="0">
                <a:solidFill>
                  <a:schemeClr val="bg1"/>
                </a:solidFill>
                <a:latin typeface="Calibri" pitchFamily="34" charset="0"/>
              </a:rPr>
              <a:t> Market (built 1864) in Lahore (photo above)  and the Clock Tower Building (built 1884) in Multan (photo below). </a:t>
            </a:r>
            <a:endParaRPr lang="de-DE" sz="2400" b="1" dirty="0" smtClean="0">
              <a:solidFill>
                <a:schemeClr val="bg1"/>
              </a:solidFill>
              <a:latin typeface="Calibri" pitchFamily="34" charset="0"/>
            </a:endParaRPr>
          </a:p>
        </p:txBody>
      </p:sp>
      <p:sp>
        <p:nvSpPr>
          <p:cNvPr id="8"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(Peaceful Protests by Civil Society)</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Tollinton Market.bmp"/>
          <p:cNvPicPr>
            <a:picLocks noChangeAspect="1"/>
          </p:cNvPicPr>
          <p:nvPr/>
        </p:nvPicPr>
        <p:blipFill>
          <a:blip r:embed="rId3" cstate="print"/>
          <a:stretch>
            <a:fillRect/>
          </a:stretch>
        </p:blipFill>
        <p:spPr>
          <a:xfrm>
            <a:off x="176645" y="1297985"/>
            <a:ext cx="2929180" cy="2196885"/>
          </a:xfrm>
          <a:prstGeom prst="rect">
            <a:avLst/>
          </a:prstGeom>
          <a:ln>
            <a:solidFill>
              <a:schemeClr val="bg1"/>
            </a:solidFill>
          </a:ln>
        </p:spPr>
      </p:pic>
      <p:pic>
        <p:nvPicPr>
          <p:cNvPr id="7" name="Picture 6" descr="Multan Clock Tower Building.jpg"/>
          <p:cNvPicPr>
            <a:picLocks noChangeAspect="1"/>
          </p:cNvPicPr>
          <p:nvPr/>
        </p:nvPicPr>
        <p:blipFill>
          <a:blip r:embed="rId4" cstate="print"/>
          <a:stretch>
            <a:fillRect/>
          </a:stretch>
        </p:blipFill>
        <p:spPr>
          <a:xfrm>
            <a:off x="145653" y="3788722"/>
            <a:ext cx="2971331" cy="2228498"/>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245978" y="0"/>
            <a:ext cx="8657389" cy="6858000"/>
            <a:chOff x="245978" y="0"/>
            <a:chExt cx="8657389" cy="6858000"/>
          </a:xfrm>
        </p:grpSpPr>
        <p:pic>
          <p:nvPicPr>
            <p:cNvPr id="445442" name="Picture 2"/>
            <p:cNvPicPr>
              <a:picLocks noChangeAspect="1" noChangeArrowheads="1"/>
            </p:cNvPicPr>
            <p:nvPr/>
          </p:nvPicPr>
          <p:blipFill>
            <a:blip r:embed="rId2" cstate="print"/>
            <a:srcRect r="2530" b="15802"/>
            <a:stretch>
              <a:fillRect/>
            </a:stretch>
          </p:blipFill>
          <p:spPr bwMode="auto">
            <a:xfrm>
              <a:off x="245978" y="0"/>
              <a:ext cx="8657389" cy="5608943"/>
            </a:xfrm>
            <a:prstGeom prst="rect">
              <a:avLst/>
            </a:prstGeom>
            <a:noFill/>
            <a:ln w="9525">
              <a:noFill/>
              <a:miter lim="800000"/>
              <a:headEnd/>
              <a:tailEnd/>
            </a:ln>
            <a:effectLst/>
          </p:spPr>
        </p:pic>
        <p:pic>
          <p:nvPicPr>
            <p:cNvPr id="445443" name="Picture 3"/>
            <p:cNvPicPr>
              <a:picLocks noChangeAspect="1" noChangeArrowheads="1"/>
            </p:cNvPicPr>
            <p:nvPr/>
          </p:nvPicPr>
          <p:blipFill>
            <a:blip r:embed="rId3" cstate="print"/>
            <a:srcRect l="1528" t="52211" r="3833" b="28331"/>
            <a:stretch>
              <a:fillRect/>
            </a:stretch>
          </p:blipFill>
          <p:spPr bwMode="auto">
            <a:xfrm>
              <a:off x="379562" y="5561815"/>
              <a:ext cx="8405969" cy="1296185"/>
            </a:xfrm>
            <a:prstGeom prst="rect">
              <a:avLst/>
            </a:prstGeom>
            <a:noFill/>
            <a:ln w="9525">
              <a:noFill/>
              <a:miter lim="800000"/>
              <a:headEnd/>
              <a:tailEnd/>
            </a:ln>
            <a:effectLst/>
          </p:spPr>
        </p:pic>
      </p:grpSp>
    </p:spTree>
  </p:cSld>
  <p:clrMapOvr>
    <a:masterClrMapping/>
  </p:clrMapOvr>
  <p:transition spd="slow">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1050970" y="0"/>
            <a:ext cx="7045235" cy="6674098"/>
            <a:chOff x="1322388" y="0"/>
            <a:chExt cx="6337869" cy="6003995"/>
          </a:xfrm>
        </p:grpSpPr>
        <p:pic>
          <p:nvPicPr>
            <p:cNvPr id="446466" name="Picture 2"/>
            <p:cNvPicPr>
              <a:picLocks noChangeAspect="1" noChangeArrowheads="1"/>
            </p:cNvPicPr>
            <p:nvPr/>
          </p:nvPicPr>
          <p:blipFill>
            <a:blip r:embed="rId2" cstate="print"/>
            <a:srcRect r="2530" b="5542"/>
            <a:stretch>
              <a:fillRect/>
            </a:stretch>
          </p:blipFill>
          <p:spPr bwMode="auto">
            <a:xfrm>
              <a:off x="1322388" y="0"/>
              <a:ext cx="6337869" cy="4606506"/>
            </a:xfrm>
            <a:prstGeom prst="rect">
              <a:avLst/>
            </a:prstGeom>
            <a:noFill/>
            <a:ln w="9525">
              <a:noFill/>
              <a:miter lim="800000"/>
              <a:headEnd/>
              <a:tailEnd/>
            </a:ln>
            <a:effectLst/>
          </p:spPr>
        </p:pic>
        <p:pic>
          <p:nvPicPr>
            <p:cNvPr id="446467" name="Picture 3"/>
            <p:cNvPicPr>
              <a:picLocks noChangeAspect="1" noChangeArrowheads="1"/>
            </p:cNvPicPr>
            <p:nvPr/>
          </p:nvPicPr>
          <p:blipFill>
            <a:blip r:embed="rId3" cstate="print"/>
            <a:srcRect l="1710" t="52211" r="4098" b="18072"/>
            <a:stretch>
              <a:fillRect/>
            </a:stretch>
          </p:blipFill>
          <p:spPr bwMode="auto">
            <a:xfrm>
              <a:off x="1431985" y="4554757"/>
              <a:ext cx="6124755" cy="1449238"/>
            </a:xfrm>
            <a:prstGeom prst="rect">
              <a:avLst/>
            </a:prstGeom>
            <a:noFill/>
            <a:ln w="9525">
              <a:noFill/>
              <a:miter lim="800000"/>
              <a:headEnd/>
              <a:tailEnd/>
            </a:ln>
            <a:effectLst/>
          </p:spPr>
        </p:pic>
      </p:grpSp>
    </p:spTree>
  </p:cSld>
  <p:clrMapOvr>
    <a:masterClrMapping/>
  </p:clrMapOvr>
  <p:transition spd="slow">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98813" y="1144588"/>
            <a:ext cx="5491162" cy="5047536"/>
          </a:xfrm>
          <a:prstGeom prst="rect">
            <a:avLst/>
          </a:prstGeom>
          <a:noFill/>
        </p:spPr>
        <p:txBody>
          <a:bodyPr wrap="square" rtlCol="0">
            <a:spAutoFit/>
          </a:bodyPr>
          <a:lstStyle/>
          <a:p>
            <a:pPr>
              <a:spcAft>
                <a:spcPts val="1200"/>
              </a:spcAft>
            </a:pPr>
            <a:r>
              <a:rPr lang="en-US" sz="2400" b="1" dirty="0" smtClean="0">
                <a:solidFill>
                  <a:schemeClr val="bg1"/>
                </a:solidFill>
                <a:latin typeface="Calibri" pitchFamily="34" charset="0"/>
              </a:rPr>
              <a:t>On November 29, 2009, the people of Switzerland voted in a national </a:t>
            </a:r>
            <a:r>
              <a:rPr lang="en-US" sz="2400" b="1" dirty="0" err="1" smtClean="0">
                <a:solidFill>
                  <a:schemeClr val="bg1"/>
                </a:solidFill>
                <a:latin typeface="Calibri" pitchFamily="34" charset="0"/>
              </a:rPr>
              <a:t>referen-dum</a:t>
            </a:r>
            <a:r>
              <a:rPr lang="en-US" sz="2400" b="1" dirty="0" smtClean="0">
                <a:solidFill>
                  <a:schemeClr val="bg1"/>
                </a:solidFill>
                <a:latin typeface="Calibri" pitchFamily="34" charset="0"/>
              </a:rPr>
              <a:t> on the question of whether to amend their constitution to prohibit the construction of minarets. The referendum was passed with a majority of 57.5% of the votes casted. </a:t>
            </a:r>
          </a:p>
          <a:p>
            <a:pPr>
              <a:spcAft>
                <a:spcPts val="1200"/>
              </a:spcAft>
            </a:pPr>
            <a:r>
              <a:rPr lang="en-US" sz="2400" b="1" dirty="0" smtClean="0">
                <a:solidFill>
                  <a:schemeClr val="bg1"/>
                </a:solidFill>
                <a:latin typeface="Calibri" pitchFamily="34" charset="0"/>
              </a:rPr>
              <a:t>Widely criticized by the international community and human rights </a:t>
            </a:r>
            <a:r>
              <a:rPr lang="en-US" sz="2400" b="1" dirty="0" err="1" smtClean="0">
                <a:solidFill>
                  <a:schemeClr val="bg1"/>
                </a:solidFill>
                <a:latin typeface="Calibri" pitchFamily="34" charset="0"/>
              </a:rPr>
              <a:t>organiza-tions</a:t>
            </a:r>
            <a:r>
              <a:rPr lang="en-US" sz="2400" b="1" dirty="0" smtClean="0">
                <a:solidFill>
                  <a:schemeClr val="bg1"/>
                </a:solidFill>
                <a:latin typeface="Calibri" pitchFamily="34" charset="0"/>
              </a:rPr>
              <a:t>, the referendum came on the heels of a massive public campaign sponsored by the Swiss Peoples Party against the perceived “</a:t>
            </a:r>
            <a:r>
              <a:rPr lang="en-US" sz="2400" b="1" dirty="0" err="1" smtClean="0">
                <a:solidFill>
                  <a:schemeClr val="bg1"/>
                </a:solidFill>
                <a:latin typeface="Calibri" pitchFamily="34" charset="0"/>
              </a:rPr>
              <a:t>Islamization</a:t>
            </a:r>
            <a:r>
              <a:rPr lang="en-US" sz="2400" b="1" dirty="0" smtClean="0">
                <a:solidFill>
                  <a:schemeClr val="bg1"/>
                </a:solidFill>
                <a:latin typeface="Calibri" pitchFamily="34" charset="0"/>
              </a:rPr>
              <a:t> of Switzerland”. </a:t>
            </a:r>
            <a:endParaRPr lang="de-DE" sz="2400" b="1" dirty="0" smtClean="0">
              <a:solidFill>
                <a:schemeClr val="bg1"/>
              </a:solidFill>
              <a:latin typeface="Calibri" pitchFamily="34" charset="0"/>
            </a:endParaRPr>
          </a:p>
        </p:txBody>
      </p:sp>
      <p:sp>
        <p:nvSpPr>
          <p:cNvPr id="8"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(Swiss National Referendum on Minarets)</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1134595" name="Picture 3"/>
          <p:cNvPicPr>
            <a:picLocks noChangeAspect="1" noChangeArrowheads="1"/>
          </p:cNvPicPr>
          <p:nvPr/>
        </p:nvPicPr>
        <p:blipFill>
          <a:blip r:embed="rId3" cstate="print"/>
          <a:srcRect l="31820" t="11444" r="30346" b="3471"/>
          <a:stretch>
            <a:fillRect/>
          </a:stretch>
        </p:blipFill>
        <p:spPr bwMode="auto">
          <a:xfrm>
            <a:off x="237434" y="1435776"/>
            <a:ext cx="2836238" cy="3986447"/>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98813" y="1144588"/>
            <a:ext cx="5491162" cy="5047536"/>
          </a:xfrm>
          <a:prstGeom prst="rect">
            <a:avLst/>
          </a:prstGeom>
          <a:noFill/>
        </p:spPr>
        <p:txBody>
          <a:bodyPr wrap="square" rtlCol="0">
            <a:spAutoFit/>
          </a:bodyPr>
          <a:lstStyle/>
          <a:p>
            <a:pPr>
              <a:spcAft>
                <a:spcPts val="1200"/>
              </a:spcAft>
            </a:pPr>
            <a:r>
              <a:rPr lang="en-US" sz="2400" b="1" dirty="0" smtClean="0">
                <a:solidFill>
                  <a:schemeClr val="bg1"/>
                </a:solidFill>
                <a:latin typeface="Calibri" pitchFamily="34" charset="0"/>
              </a:rPr>
              <a:t>Construction of the controversial Kung-</a:t>
            </a:r>
            <a:r>
              <a:rPr lang="en-US" sz="2400" b="1" dirty="0" err="1" smtClean="0">
                <a:solidFill>
                  <a:schemeClr val="bg1"/>
                </a:solidFill>
                <a:latin typeface="Calibri" pitchFamily="34" charset="0"/>
              </a:rPr>
              <a:t>liao</a:t>
            </a:r>
            <a:r>
              <a:rPr lang="en-US" sz="2400" b="1" dirty="0" smtClean="0">
                <a:solidFill>
                  <a:schemeClr val="bg1"/>
                </a:solidFill>
                <a:latin typeface="Calibri" pitchFamily="34" charset="0"/>
              </a:rPr>
              <a:t> Nuclear Power Plant (2700 MW) near Taiwan’s capital city became an election issue in 2000. The Democratic Progressive Party (then in opposition) and headed by Chen </a:t>
            </a:r>
            <a:r>
              <a:rPr lang="en-US" sz="2400" b="1" dirty="0" err="1" smtClean="0">
                <a:solidFill>
                  <a:schemeClr val="bg1"/>
                </a:solidFill>
                <a:latin typeface="Calibri" pitchFamily="34" charset="0"/>
              </a:rPr>
              <a:t>Shui</a:t>
            </a:r>
            <a:r>
              <a:rPr lang="en-US" sz="2400" b="1" dirty="0" smtClean="0">
                <a:solidFill>
                  <a:schemeClr val="bg1"/>
                </a:solidFill>
                <a:latin typeface="Calibri" pitchFamily="34" charset="0"/>
              </a:rPr>
              <a:t>-Ben gave a public pledge to scrap the project if elected to office. </a:t>
            </a:r>
          </a:p>
          <a:p>
            <a:pPr>
              <a:spcAft>
                <a:spcPts val="1200"/>
              </a:spcAft>
            </a:pPr>
            <a:r>
              <a:rPr lang="en-US" sz="2400" b="1" dirty="0" smtClean="0">
                <a:solidFill>
                  <a:schemeClr val="bg1"/>
                </a:solidFill>
                <a:latin typeface="Calibri" pitchFamily="34" charset="0"/>
              </a:rPr>
              <a:t>On assuming power Chen announced the project’s scrapping in October 2000. Strong pressure from the administration, courts and political opposition compelled Chen’s government to resume the project in February 2001.</a:t>
            </a:r>
            <a:endParaRPr lang="de-DE" sz="2400" b="1" dirty="0" smtClean="0">
              <a:solidFill>
                <a:schemeClr val="bg1"/>
              </a:solidFill>
              <a:latin typeface="Calibri" pitchFamily="34" charset="0"/>
            </a:endParaRPr>
          </a:p>
        </p:txBody>
      </p:sp>
      <p:sp>
        <p:nvSpPr>
          <p:cNvPr id="8"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(National Elections)</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4" name="Picture 3" descr="Nuclear Power Plant Lungmen.jpg"/>
          <p:cNvPicPr>
            <a:picLocks noChangeAspect="1"/>
          </p:cNvPicPr>
          <p:nvPr/>
        </p:nvPicPr>
        <p:blipFill>
          <a:blip r:embed="rId3" cstate="print"/>
          <a:stretch>
            <a:fillRect/>
          </a:stretch>
        </p:blipFill>
        <p:spPr>
          <a:xfrm>
            <a:off x="181916" y="1264298"/>
            <a:ext cx="2886270" cy="2164702"/>
          </a:xfrm>
          <a:prstGeom prst="rect">
            <a:avLst/>
          </a:prstGeom>
        </p:spPr>
      </p:pic>
      <p:pic>
        <p:nvPicPr>
          <p:cNvPr id="6" name="Picture 5" descr="Chen Shui Bian.jpg"/>
          <p:cNvPicPr>
            <a:picLocks noChangeAspect="1"/>
          </p:cNvPicPr>
          <p:nvPr/>
        </p:nvPicPr>
        <p:blipFill>
          <a:blip r:embed="rId4" cstate="print"/>
          <a:stretch>
            <a:fillRect/>
          </a:stretch>
        </p:blipFill>
        <p:spPr>
          <a:xfrm>
            <a:off x="186613" y="3979504"/>
            <a:ext cx="2861388" cy="214604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98813" y="1144588"/>
            <a:ext cx="5618616" cy="5047536"/>
          </a:xfrm>
          <a:prstGeom prst="rect">
            <a:avLst/>
          </a:prstGeom>
          <a:noFill/>
        </p:spPr>
        <p:txBody>
          <a:bodyPr wrap="square" rtlCol="0">
            <a:spAutoFit/>
          </a:bodyPr>
          <a:lstStyle/>
          <a:p>
            <a:pPr>
              <a:spcAft>
                <a:spcPts val="1200"/>
              </a:spcAft>
            </a:pPr>
            <a:r>
              <a:rPr lang="en-US" sz="2400" b="1" dirty="0" smtClean="0">
                <a:solidFill>
                  <a:schemeClr val="bg1"/>
                </a:solidFill>
                <a:latin typeface="Calibri" pitchFamily="34" charset="0"/>
              </a:rPr>
              <a:t>Desperate stakeholders sometimes resort to drastic actions to show their vehement opposition to projects. Self-immolation is a horrific case in point. Several such cases have been documented. </a:t>
            </a:r>
          </a:p>
          <a:p>
            <a:pPr>
              <a:spcAft>
                <a:spcPts val="1200"/>
              </a:spcAft>
            </a:pPr>
            <a:r>
              <a:rPr lang="en-US" sz="2400" b="1" dirty="0" smtClean="0">
                <a:solidFill>
                  <a:schemeClr val="bg1"/>
                </a:solidFill>
                <a:latin typeface="Calibri" pitchFamily="34" charset="0"/>
              </a:rPr>
              <a:t>For instance, a three hour stand-off with officials in the Chinese city of Chengdu (Sichuan province) climaxed on 13. Nov-ember 2009 when a 47-year old woman, Tang </a:t>
            </a:r>
            <a:r>
              <a:rPr lang="en-US" sz="2400" b="1" dirty="0" err="1" smtClean="0">
                <a:solidFill>
                  <a:schemeClr val="bg1"/>
                </a:solidFill>
                <a:latin typeface="Calibri" pitchFamily="34" charset="0"/>
              </a:rPr>
              <a:t>Fuzhen</a:t>
            </a:r>
            <a:r>
              <a:rPr lang="en-US" sz="2400" b="1" dirty="0" smtClean="0">
                <a:solidFill>
                  <a:schemeClr val="bg1"/>
                </a:solidFill>
                <a:latin typeface="Calibri" pitchFamily="34" charset="0"/>
              </a:rPr>
              <a:t>, doused herself with gasoline and set herself alight in protest against the forced demolition of her house. She died in hospital on 29. November.  </a:t>
            </a:r>
            <a:endParaRPr lang="de-DE" sz="2400" b="1" dirty="0" smtClean="0">
              <a:solidFill>
                <a:schemeClr val="bg1"/>
              </a:solidFill>
              <a:latin typeface="Calibri" pitchFamily="34" charset="0"/>
            </a:endParaRPr>
          </a:p>
        </p:txBody>
      </p:sp>
      <p:sp>
        <p:nvSpPr>
          <p:cNvPr id="8"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(Self-Immolation)</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sp>
        <p:nvSpPr>
          <p:cNvPr id="6" name="TextBox 5"/>
          <p:cNvSpPr txBox="1"/>
          <p:nvPr/>
        </p:nvSpPr>
        <p:spPr>
          <a:xfrm>
            <a:off x="125127" y="4026607"/>
            <a:ext cx="2945331" cy="2062103"/>
          </a:xfrm>
          <a:prstGeom prst="rect">
            <a:avLst/>
          </a:prstGeom>
          <a:noFill/>
        </p:spPr>
        <p:txBody>
          <a:bodyPr wrap="square" rtlCol="0">
            <a:spAutoFit/>
          </a:bodyPr>
          <a:lstStyle/>
          <a:p>
            <a:r>
              <a:rPr lang="en-US" sz="1600" b="1" dirty="0" smtClean="0">
                <a:solidFill>
                  <a:schemeClr val="bg1"/>
                </a:solidFill>
                <a:latin typeface="Calibri" pitchFamily="34" charset="0"/>
              </a:rPr>
              <a:t>Tang </a:t>
            </a:r>
            <a:r>
              <a:rPr lang="en-US" sz="1600" b="1" dirty="0" err="1" smtClean="0">
                <a:solidFill>
                  <a:schemeClr val="bg1"/>
                </a:solidFill>
                <a:latin typeface="Calibri" pitchFamily="34" charset="0"/>
              </a:rPr>
              <a:t>Fuzhen’s</a:t>
            </a:r>
            <a:r>
              <a:rPr lang="en-US" sz="1600" b="1" dirty="0" smtClean="0">
                <a:solidFill>
                  <a:schemeClr val="bg1"/>
                </a:solidFill>
                <a:latin typeface="Calibri" pitchFamily="34" charset="0"/>
              </a:rPr>
              <a:t> self-immolation was captured on video by a by-stander using a cell phone and broadcast on TV and on internet websites. It provoked wide-spread anger at and criticism of China’s eviction policy and approach.</a:t>
            </a:r>
            <a:endParaRPr lang="en-US" sz="1600" b="1" dirty="0">
              <a:solidFill>
                <a:schemeClr val="bg1"/>
              </a:solidFill>
              <a:latin typeface="Calibri" pitchFamily="34" charset="0"/>
            </a:endParaRPr>
          </a:p>
        </p:txBody>
      </p:sp>
      <p:pic>
        <p:nvPicPr>
          <p:cNvPr id="7" name="Picture 6" descr="The Chengu Self-immolation.bmp"/>
          <p:cNvPicPr>
            <a:picLocks noChangeAspect="1"/>
          </p:cNvPicPr>
          <p:nvPr/>
        </p:nvPicPr>
        <p:blipFill>
          <a:blip r:embed="rId3" cstate="print"/>
          <a:stretch>
            <a:fillRect/>
          </a:stretch>
        </p:blipFill>
        <p:spPr>
          <a:xfrm>
            <a:off x="147608" y="1778226"/>
            <a:ext cx="2935705" cy="2046097"/>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98813" y="1144588"/>
            <a:ext cx="5491162" cy="5201424"/>
          </a:xfrm>
          <a:prstGeom prst="rect">
            <a:avLst/>
          </a:prstGeom>
          <a:noFill/>
        </p:spPr>
        <p:txBody>
          <a:bodyPr wrap="square" rtlCol="0">
            <a:spAutoFit/>
          </a:bodyPr>
          <a:lstStyle/>
          <a:p>
            <a:pPr>
              <a:spcAft>
                <a:spcPts val="1200"/>
              </a:spcAft>
            </a:pPr>
            <a:r>
              <a:rPr lang="en-US" sz="2400" b="1" dirty="0" err="1" smtClean="0">
                <a:solidFill>
                  <a:schemeClr val="bg1"/>
                </a:solidFill>
                <a:latin typeface="Calibri" pitchFamily="34" charset="0"/>
              </a:rPr>
              <a:t>Fuzhen’s</a:t>
            </a:r>
            <a:r>
              <a:rPr lang="en-US" sz="2400" b="1" dirty="0" smtClean="0">
                <a:solidFill>
                  <a:schemeClr val="bg1"/>
                </a:solidFill>
                <a:latin typeface="Calibri" pitchFamily="34" charset="0"/>
              </a:rPr>
              <a:t> self-immolation is not an </a:t>
            </a:r>
            <a:r>
              <a:rPr lang="en-US" sz="2400" b="1" dirty="0" err="1" smtClean="0">
                <a:solidFill>
                  <a:schemeClr val="bg1"/>
                </a:solidFill>
                <a:latin typeface="Calibri" pitchFamily="34" charset="0"/>
              </a:rPr>
              <a:t>isola</a:t>
            </a:r>
            <a:r>
              <a:rPr lang="en-US" sz="2400" b="1" dirty="0" smtClean="0">
                <a:solidFill>
                  <a:schemeClr val="bg1"/>
                </a:solidFill>
                <a:latin typeface="Calibri" pitchFamily="34" charset="0"/>
              </a:rPr>
              <a:t>-ted case in totalitarian China where rapid economic development often leads to forced evictions and displacement of people and communities on a large scale. </a:t>
            </a:r>
          </a:p>
          <a:p>
            <a:pPr>
              <a:spcAft>
                <a:spcPts val="1200"/>
              </a:spcAft>
            </a:pPr>
            <a:r>
              <a:rPr lang="en-US" sz="2400" b="1" dirty="0" smtClean="0">
                <a:solidFill>
                  <a:schemeClr val="bg1"/>
                </a:solidFill>
                <a:latin typeface="Calibri" pitchFamily="34" charset="0"/>
              </a:rPr>
              <a:t>In December 2009 Xi </a:t>
            </a:r>
            <a:r>
              <a:rPr lang="en-US" sz="2400" b="1" dirty="0" err="1" smtClean="0">
                <a:solidFill>
                  <a:schemeClr val="bg1"/>
                </a:solidFill>
                <a:latin typeface="Calibri" pitchFamily="34" charset="0"/>
              </a:rPr>
              <a:t>Xinzhu</a:t>
            </a:r>
            <a:r>
              <a:rPr lang="en-US" sz="2400" b="1" dirty="0" smtClean="0">
                <a:solidFill>
                  <a:schemeClr val="bg1"/>
                </a:solidFill>
                <a:latin typeface="Calibri" pitchFamily="34" charset="0"/>
              </a:rPr>
              <a:t>, resident of a Beijing suburb, set himself alight in protest at his forced eviction from his home under a “Village Improvement Scheme”. </a:t>
            </a:r>
          </a:p>
          <a:p>
            <a:pPr>
              <a:spcAft>
                <a:spcPts val="1200"/>
              </a:spcAft>
            </a:pPr>
            <a:r>
              <a:rPr lang="en-US" sz="2400" b="1" dirty="0" smtClean="0">
                <a:solidFill>
                  <a:schemeClr val="bg1"/>
                </a:solidFill>
                <a:latin typeface="Calibri" pitchFamily="34" charset="0"/>
              </a:rPr>
              <a:t>Xi </a:t>
            </a:r>
            <a:r>
              <a:rPr lang="en-US" sz="2400" b="1" dirty="0" err="1" smtClean="0">
                <a:solidFill>
                  <a:schemeClr val="bg1"/>
                </a:solidFill>
                <a:latin typeface="Calibri" pitchFamily="34" charset="0"/>
              </a:rPr>
              <a:t>Xinzhu</a:t>
            </a:r>
            <a:r>
              <a:rPr lang="en-US" sz="2400" b="1" dirty="0" smtClean="0">
                <a:solidFill>
                  <a:schemeClr val="bg1"/>
                </a:solidFill>
                <a:latin typeface="Calibri" pitchFamily="34" charset="0"/>
              </a:rPr>
              <a:t> received burns on over 10% of his body and was critically ill at a hospital in Beijing. </a:t>
            </a:r>
            <a:endParaRPr lang="de-DE" sz="2400" b="1" dirty="0" smtClean="0">
              <a:solidFill>
                <a:schemeClr val="bg1"/>
              </a:solidFill>
              <a:latin typeface="Calibri" pitchFamily="34" charset="0"/>
            </a:endParaRPr>
          </a:p>
        </p:txBody>
      </p:sp>
      <p:sp>
        <p:nvSpPr>
          <p:cNvPr id="8"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(Self-Immolation)</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sp>
        <p:nvSpPr>
          <p:cNvPr id="7" name="TextBox 6"/>
          <p:cNvSpPr txBox="1"/>
          <p:nvPr/>
        </p:nvSpPr>
        <p:spPr>
          <a:xfrm>
            <a:off x="167951" y="3484920"/>
            <a:ext cx="3030862" cy="2554545"/>
          </a:xfrm>
          <a:prstGeom prst="rect">
            <a:avLst/>
          </a:prstGeom>
          <a:noFill/>
        </p:spPr>
        <p:txBody>
          <a:bodyPr wrap="square" rtlCol="0">
            <a:spAutoFit/>
          </a:bodyPr>
          <a:lstStyle/>
          <a:p>
            <a:r>
              <a:rPr lang="en-US" sz="1600" b="1" dirty="0" smtClean="0">
                <a:solidFill>
                  <a:schemeClr val="bg1"/>
                </a:solidFill>
                <a:latin typeface="Calibri" pitchFamily="34" charset="0"/>
              </a:rPr>
              <a:t>Following Tang </a:t>
            </a:r>
            <a:r>
              <a:rPr lang="en-US" sz="1600" b="1" dirty="0" err="1" smtClean="0">
                <a:solidFill>
                  <a:schemeClr val="bg1"/>
                </a:solidFill>
                <a:latin typeface="Calibri" pitchFamily="34" charset="0"/>
              </a:rPr>
              <a:t>Fuzhen’s</a:t>
            </a:r>
            <a:r>
              <a:rPr lang="en-US" sz="1600" b="1" dirty="0" smtClean="0">
                <a:solidFill>
                  <a:schemeClr val="bg1"/>
                </a:solidFill>
                <a:latin typeface="Calibri" pitchFamily="34" charset="0"/>
              </a:rPr>
              <a:t> high pro-file self-immolation, public con-</a:t>
            </a:r>
            <a:r>
              <a:rPr lang="en-US" sz="1600" b="1" dirty="0" err="1" smtClean="0">
                <a:solidFill>
                  <a:schemeClr val="bg1"/>
                </a:solidFill>
                <a:latin typeface="Calibri" pitchFamily="34" charset="0"/>
              </a:rPr>
              <a:t>cern</a:t>
            </a:r>
            <a:r>
              <a:rPr lang="en-US" sz="1600" b="1" dirty="0" smtClean="0">
                <a:solidFill>
                  <a:schemeClr val="bg1"/>
                </a:solidFill>
                <a:latin typeface="Calibri" pitchFamily="34" charset="0"/>
              </a:rPr>
              <a:t> over forced evictions in China reached a peak and </a:t>
            </a:r>
            <a:r>
              <a:rPr lang="en-US" sz="1600" b="1" dirty="0" err="1" smtClean="0">
                <a:solidFill>
                  <a:schemeClr val="bg1"/>
                </a:solidFill>
                <a:latin typeface="Calibri" pitchFamily="34" charset="0"/>
              </a:rPr>
              <a:t>preci-pitated</a:t>
            </a:r>
            <a:r>
              <a:rPr lang="en-US" sz="1600" b="1" dirty="0" smtClean="0">
                <a:solidFill>
                  <a:schemeClr val="bg1"/>
                </a:solidFill>
                <a:latin typeface="Calibri" pitchFamily="34" charset="0"/>
              </a:rPr>
              <a:t> much domestic criticism, especially over the discrepancy between the </a:t>
            </a:r>
            <a:r>
              <a:rPr lang="en-US" sz="1600" b="1" i="1" dirty="0" smtClean="0">
                <a:solidFill>
                  <a:schemeClr val="bg1"/>
                </a:solidFill>
                <a:latin typeface="Calibri" pitchFamily="34" charset="0"/>
              </a:rPr>
              <a:t>Housing Demolition and Relocation Management Regulation</a:t>
            </a:r>
            <a:r>
              <a:rPr lang="en-US" sz="1600" b="1" dirty="0" smtClean="0">
                <a:solidFill>
                  <a:schemeClr val="bg1"/>
                </a:solidFill>
                <a:latin typeface="Calibri" pitchFamily="34" charset="0"/>
              </a:rPr>
              <a:t> of 2001 and the national </a:t>
            </a:r>
            <a:r>
              <a:rPr lang="en-US" sz="1600" b="1" i="1" dirty="0" smtClean="0">
                <a:solidFill>
                  <a:schemeClr val="bg1"/>
                </a:solidFill>
                <a:latin typeface="Calibri" pitchFamily="34" charset="0"/>
              </a:rPr>
              <a:t>Property Law </a:t>
            </a:r>
            <a:r>
              <a:rPr lang="en-US" sz="1600" b="1" dirty="0" smtClean="0">
                <a:solidFill>
                  <a:schemeClr val="bg1"/>
                </a:solidFill>
                <a:latin typeface="Calibri" pitchFamily="34" charset="0"/>
              </a:rPr>
              <a:t>of 2007. </a:t>
            </a:r>
            <a:endParaRPr lang="de-DE" sz="1600" b="1" dirty="0" smtClean="0">
              <a:solidFill>
                <a:schemeClr val="bg1"/>
              </a:solidFill>
              <a:latin typeface="Calibri" pitchFamily="34" charset="0"/>
            </a:endParaRPr>
          </a:p>
        </p:txBody>
      </p:sp>
      <p:pic>
        <p:nvPicPr>
          <p:cNvPr id="6" name="Picture 5" descr="China Commercial Development.jpg"/>
          <p:cNvPicPr>
            <a:picLocks noChangeAspect="1"/>
          </p:cNvPicPr>
          <p:nvPr/>
        </p:nvPicPr>
        <p:blipFill>
          <a:blip r:embed="rId3" cstate="print"/>
          <a:stretch>
            <a:fillRect/>
          </a:stretch>
        </p:blipFill>
        <p:spPr>
          <a:xfrm>
            <a:off x="225456" y="1483568"/>
            <a:ext cx="2908040" cy="174482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98813" y="1144588"/>
            <a:ext cx="5491162" cy="5201424"/>
          </a:xfrm>
          <a:prstGeom prst="rect">
            <a:avLst/>
          </a:prstGeom>
          <a:noFill/>
        </p:spPr>
        <p:txBody>
          <a:bodyPr wrap="square" rtlCol="0">
            <a:spAutoFit/>
          </a:bodyPr>
          <a:lstStyle/>
          <a:p>
            <a:pPr>
              <a:spcAft>
                <a:spcPts val="1200"/>
              </a:spcAft>
            </a:pPr>
            <a:r>
              <a:rPr lang="en-US" sz="2400" b="1" dirty="0" smtClean="0">
                <a:solidFill>
                  <a:schemeClr val="bg1"/>
                </a:solidFill>
                <a:latin typeface="Calibri" pitchFamily="34" charset="0"/>
              </a:rPr>
              <a:t>Widespread opposition by local farmers and other stakeholders led India’s Tata Company to cancel its project to con-</a:t>
            </a:r>
            <a:r>
              <a:rPr lang="en-US" sz="2400" b="1" dirty="0" err="1" smtClean="0">
                <a:solidFill>
                  <a:schemeClr val="bg1"/>
                </a:solidFill>
                <a:latin typeface="Calibri" pitchFamily="34" charset="0"/>
              </a:rPr>
              <a:t>struct</a:t>
            </a:r>
            <a:r>
              <a:rPr lang="en-US" sz="2400" b="1" dirty="0" smtClean="0">
                <a:solidFill>
                  <a:schemeClr val="bg1"/>
                </a:solidFill>
                <a:latin typeface="Calibri" pitchFamily="34" charset="0"/>
              </a:rPr>
              <a:t> a car making factory in </a:t>
            </a:r>
            <a:r>
              <a:rPr lang="en-US" sz="2400" b="1" dirty="0" err="1" smtClean="0">
                <a:solidFill>
                  <a:schemeClr val="bg1"/>
                </a:solidFill>
                <a:latin typeface="Calibri" pitchFamily="34" charset="0"/>
              </a:rPr>
              <a:t>Singur</a:t>
            </a:r>
            <a:r>
              <a:rPr lang="en-US" sz="2400" b="1" dirty="0" smtClean="0">
                <a:solidFill>
                  <a:schemeClr val="bg1"/>
                </a:solidFill>
                <a:latin typeface="Calibri" pitchFamily="34" charset="0"/>
              </a:rPr>
              <a:t>, West Bengal state. </a:t>
            </a:r>
          </a:p>
          <a:p>
            <a:pPr>
              <a:spcAft>
                <a:spcPts val="1200"/>
              </a:spcAft>
            </a:pPr>
            <a:r>
              <a:rPr lang="en-US" sz="2400" b="1" dirty="0" smtClean="0">
                <a:solidFill>
                  <a:schemeClr val="bg1"/>
                </a:solidFill>
                <a:latin typeface="Calibri" pitchFamily="34" charset="0"/>
              </a:rPr>
              <a:t>Though many stakeholders were </a:t>
            </a:r>
            <a:r>
              <a:rPr lang="en-US" sz="2400" b="1" dirty="0" err="1" smtClean="0">
                <a:solidFill>
                  <a:schemeClr val="bg1"/>
                </a:solidFill>
                <a:latin typeface="Calibri" pitchFamily="34" charset="0"/>
              </a:rPr>
              <a:t>suppor-tive</a:t>
            </a:r>
            <a:r>
              <a:rPr lang="en-US" sz="2400" b="1" dirty="0" smtClean="0">
                <a:solidFill>
                  <a:schemeClr val="bg1"/>
                </a:solidFill>
                <a:latin typeface="Calibri" pitchFamily="34" charset="0"/>
              </a:rPr>
              <a:t> of the project because of its </a:t>
            </a:r>
            <a:r>
              <a:rPr lang="en-US" sz="2400" b="1" dirty="0" err="1" smtClean="0">
                <a:solidFill>
                  <a:schemeClr val="bg1"/>
                </a:solidFill>
                <a:latin typeface="Calibri" pitchFamily="34" charset="0"/>
              </a:rPr>
              <a:t>percei-ved</a:t>
            </a:r>
            <a:r>
              <a:rPr lang="en-US" sz="2400" b="1" dirty="0" smtClean="0">
                <a:solidFill>
                  <a:schemeClr val="bg1"/>
                </a:solidFill>
                <a:latin typeface="Calibri" pitchFamily="34" charset="0"/>
              </a:rPr>
              <a:t> economic advantages, others were unwilling to sell their land for the project.  </a:t>
            </a:r>
          </a:p>
          <a:p>
            <a:pPr>
              <a:spcAft>
                <a:spcPts val="1200"/>
              </a:spcAft>
            </a:pPr>
            <a:r>
              <a:rPr lang="en-US" sz="2400" b="1" dirty="0" smtClean="0">
                <a:solidFill>
                  <a:schemeClr val="bg1"/>
                </a:solidFill>
                <a:latin typeface="Calibri" pitchFamily="34" charset="0"/>
              </a:rPr>
              <a:t>Tata’s decision to pull out of the project came after weeks of physical threats to project staff and rioting at the project site. </a:t>
            </a:r>
          </a:p>
        </p:txBody>
      </p:sp>
      <p:sp>
        <p:nvSpPr>
          <p:cNvPr id="8"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(Violence and Intimidation)</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sp>
        <p:nvSpPr>
          <p:cNvPr id="4" name="TextBox 3"/>
          <p:cNvSpPr txBox="1"/>
          <p:nvPr/>
        </p:nvSpPr>
        <p:spPr>
          <a:xfrm>
            <a:off x="279919" y="4708796"/>
            <a:ext cx="2771192" cy="1538883"/>
          </a:xfrm>
          <a:prstGeom prst="rect">
            <a:avLst/>
          </a:prstGeom>
          <a:noFill/>
        </p:spPr>
        <p:txBody>
          <a:bodyPr wrap="square" rtlCol="0">
            <a:spAutoFit/>
          </a:bodyPr>
          <a:lstStyle/>
          <a:p>
            <a:r>
              <a:rPr lang="en-US" sz="1600" b="1" i="1" dirty="0" smtClean="0">
                <a:solidFill>
                  <a:schemeClr val="bg1"/>
                </a:solidFill>
                <a:latin typeface="Calibri" pitchFamily="34" charset="0"/>
              </a:rPr>
              <a:t>"You cannot run a plant when bombs are being thrown at the site. You cannot run a plant when workers are being intimidated and threatened“</a:t>
            </a:r>
          </a:p>
          <a:p>
            <a:r>
              <a:rPr lang="en-US" sz="1400" b="1" dirty="0" smtClean="0">
                <a:solidFill>
                  <a:srgbClr val="FFFF00"/>
                </a:solidFill>
                <a:latin typeface="Calibri" pitchFamily="34" charset="0"/>
              </a:rPr>
              <a:t>Tata Group Chairman </a:t>
            </a:r>
            <a:r>
              <a:rPr lang="en-US" sz="1400" b="1" dirty="0" err="1" smtClean="0">
                <a:solidFill>
                  <a:srgbClr val="FFFF00"/>
                </a:solidFill>
                <a:latin typeface="Calibri" pitchFamily="34" charset="0"/>
              </a:rPr>
              <a:t>Ratan</a:t>
            </a:r>
            <a:r>
              <a:rPr lang="en-US" sz="1400" b="1" dirty="0" smtClean="0">
                <a:solidFill>
                  <a:srgbClr val="FFFF00"/>
                </a:solidFill>
                <a:latin typeface="Calibri" pitchFamily="34" charset="0"/>
              </a:rPr>
              <a:t> Tata</a:t>
            </a:r>
            <a:endParaRPr lang="en-US" sz="1400" b="1" dirty="0">
              <a:solidFill>
                <a:srgbClr val="FFFF00"/>
              </a:solidFill>
              <a:latin typeface="Calibri" pitchFamily="34" charset="0"/>
            </a:endParaRPr>
          </a:p>
        </p:txBody>
      </p:sp>
      <p:pic>
        <p:nvPicPr>
          <p:cNvPr id="6" name="Picture 5" descr="Rajan Tata and Nano.jpg"/>
          <p:cNvPicPr>
            <a:picLocks noChangeAspect="1"/>
          </p:cNvPicPr>
          <p:nvPr/>
        </p:nvPicPr>
        <p:blipFill>
          <a:blip r:embed="rId3" cstate="print"/>
          <a:stretch>
            <a:fillRect/>
          </a:stretch>
        </p:blipFill>
        <p:spPr>
          <a:xfrm>
            <a:off x="255841" y="2575248"/>
            <a:ext cx="2793676" cy="198916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5445" name="Picture 5"/>
          <p:cNvPicPr>
            <a:picLocks noChangeAspect="1" noChangeArrowheads="1"/>
          </p:cNvPicPr>
          <p:nvPr/>
        </p:nvPicPr>
        <p:blipFill>
          <a:blip r:embed="rId3" cstate="print"/>
          <a:srcRect l="9644" r="11557" b="25719"/>
          <a:stretch>
            <a:fillRect/>
          </a:stretch>
        </p:blipFill>
        <p:spPr bwMode="auto">
          <a:xfrm>
            <a:off x="0" y="345056"/>
            <a:ext cx="9120734" cy="5658928"/>
          </a:xfrm>
          <a:prstGeom prst="rect">
            <a:avLst/>
          </a:prstGeom>
          <a:noFill/>
          <a:ln w="9525">
            <a:noFill/>
            <a:miter lim="800000"/>
            <a:headEnd/>
            <a:tailEnd/>
          </a:ln>
          <a:effectLst>
            <a:outerShdw dist="107763" dir="2700000" algn="ctr" rotWithShape="0">
              <a:srgbClr val="FFFF00">
                <a:alpha val="50000"/>
              </a:srgbClr>
            </a:outerShdw>
          </a:effectLst>
        </p:spPr>
      </p:pic>
    </p:spTree>
  </p:cSld>
  <p:clrMapOvr>
    <a:masterClrMapping/>
  </p:clrMapOvr>
  <p:transition spd="slow">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1322387" y="0"/>
            <a:ext cx="6911975" cy="6556285"/>
            <a:chOff x="1322388" y="0"/>
            <a:chExt cx="6320616" cy="5995357"/>
          </a:xfrm>
        </p:grpSpPr>
        <p:pic>
          <p:nvPicPr>
            <p:cNvPr id="447490" name="Picture 2"/>
            <p:cNvPicPr>
              <a:picLocks noChangeAspect="1" noChangeArrowheads="1"/>
            </p:cNvPicPr>
            <p:nvPr/>
          </p:nvPicPr>
          <p:blipFill>
            <a:blip r:embed="rId2" cstate="print"/>
            <a:srcRect r="3061" b="6604"/>
            <a:stretch>
              <a:fillRect/>
            </a:stretch>
          </p:blipFill>
          <p:spPr bwMode="auto">
            <a:xfrm>
              <a:off x="1322388" y="0"/>
              <a:ext cx="6303363" cy="4554747"/>
            </a:xfrm>
            <a:prstGeom prst="rect">
              <a:avLst/>
            </a:prstGeom>
            <a:noFill/>
            <a:ln w="9525">
              <a:noFill/>
              <a:miter lim="800000"/>
              <a:headEnd/>
              <a:tailEnd/>
            </a:ln>
            <a:effectLst/>
          </p:spPr>
        </p:pic>
        <p:pic>
          <p:nvPicPr>
            <p:cNvPr id="447491" name="Picture 3"/>
            <p:cNvPicPr>
              <a:picLocks noChangeAspect="1" noChangeArrowheads="1"/>
            </p:cNvPicPr>
            <p:nvPr/>
          </p:nvPicPr>
          <p:blipFill>
            <a:blip r:embed="rId3" cstate="print"/>
            <a:srcRect t="49381" r="2796" b="21256"/>
            <a:stretch>
              <a:fillRect/>
            </a:stretch>
          </p:blipFill>
          <p:spPr bwMode="auto">
            <a:xfrm>
              <a:off x="1322388" y="4563373"/>
              <a:ext cx="6320616" cy="1431984"/>
            </a:xfrm>
            <a:prstGeom prst="rect">
              <a:avLst/>
            </a:prstGeom>
            <a:noFill/>
            <a:ln w="9525">
              <a:noFill/>
              <a:miter lim="800000"/>
              <a:headEnd/>
              <a:tailEnd/>
            </a:ln>
            <a:effectLst/>
          </p:spPr>
        </p:pic>
      </p:grpSp>
    </p:spTree>
  </p:cSld>
  <p:clrMapOvr>
    <a:masterClrMapping/>
  </p:clrMapOvr>
  <p:transition spd="slow">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98813" y="1144588"/>
            <a:ext cx="5491162" cy="5608580"/>
          </a:xfrm>
          <a:prstGeom prst="rect">
            <a:avLst/>
          </a:prstGeom>
          <a:noFill/>
        </p:spPr>
        <p:txBody>
          <a:bodyPr wrap="square" rtlCol="0">
            <a:spAutoFit/>
          </a:bodyPr>
          <a:lstStyle/>
          <a:p>
            <a:pPr>
              <a:spcAft>
                <a:spcPts val="1200"/>
              </a:spcAft>
            </a:pPr>
            <a:r>
              <a:rPr lang="en-US" sz="2400" b="1" dirty="0" smtClean="0">
                <a:solidFill>
                  <a:schemeClr val="bg1"/>
                </a:solidFill>
                <a:latin typeface="Calibri" pitchFamily="34" charset="0"/>
              </a:rPr>
              <a:t>Education is universally seen as a path to development and enlightenment and is prized the world over. In Pakistan, sadly, a deeply conservative and reactionary section of society profoundly opposes it and has clearly demonstrated its willing-</a:t>
            </a:r>
            <a:r>
              <a:rPr lang="en-US" sz="2400" b="1" dirty="0" err="1" smtClean="0">
                <a:solidFill>
                  <a:schemeClr val="bg1"/>
                </a:solidFill>
                <a:latin typeface="Calibri" pitchFamily="34" charset="0"/>
              </a:rPr>
              <a:t>ness</a:t>
            </a:r>
            <a:r>
              <a:rPr lang="en-US" sz="2400" b="1" dirty="0" smtClean="0">
                <a:solidFill>
                  <a:schemeClr val="bg1"/>
                </a:solidFill>
                <a:latin typeface="Calibri" pitchFamily="34" charset="0"/>
              </a:rPr>
              <a:t> to use violent means to obstruct and prevent the education of children – both boys and especially girls.</a:t>
            </a:r>
          </a:p>
          <a:p>
            <a:pPr>
              <a:spcAft>
                <a:spcPts val="1200"/>
              </a:spcAft>
            </a:pPr>
            <a:r>
              <a:rPr lang="en-US" sz="2400" b="1" dirty="0" smtClean="0">
                <a:solidFill>
                  <a:schemeClr val="bg1"/>
                </a:solidFill>
                <a:latin typeface="Calibri" pitchFamily="34" charset="0"/>
              </a:rPr>
              <a:t>Since 2007 hundreds of schools have been attacked, damaged and destroyed in North-West Pakistan by Taliban thugs in their war against the government.</a:t>
            </a:r>
          </a:p>
          <a:p>
            <a:pPr>
              <a:spcAft>
                <a:spcPts val="1200"/>
              </a:spcAft>
            </a:pPr>
            <a:endParaRPr lang="de-DE" sz="2400" b="1" dirty="0" smtClean="0">
              <a:solidFill>
                <a:schemeClr val="bg1"/>
              </a:solidFill>
              <a:latin typeface="Calibri" pitchFamily="34" charset="0"/>
            </a:endParaRPr>
          </a:p>
        </p:txBody>
      </p:sp>
      <p:sp>
        <p:nvSpPr>
          <p:cNvPr id="8"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Influencing Projects: Stakeholder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(Terrorism)</a:t>
            </a:r>
            <a:endParaRPr kumimoji="0" lang="en-US" sz="2000" b="1" i="0" u="none" strike="noStrike" kern="0" cap="none" spc="0" normalizeH="0" baseline="0" noProof="0" dirty="0">
              <a:ln>
                <a:noFill/>
              </a:ln>
              <a:solidFill>
                <a:srgbClr val="FF9900"/>
              </a:solidFill>
              <a:effectLst/>
              <a:uLnTx/>
              <a:uFillTx/>
              <a:latin typeface="+mj-lt"/>
              <a:ea typeface="+mj-ea"/>
              <a:cs typeface="+mj-cs"/>
            </a:endParaRPr>
          </a:p>
        </p:txBody>
      </p:sp>
      <p:pic>
        <p:nvPicPr>
          <p:cNvPr id="9" name="Picture 8" descr="Bombed Girls School in Pakistan.jpg"/>
          <p:cNvPicPr>
            <a:picLocks noChangeAspect="1"/>
          </p:cNvPicPr>
          <p:nvPr/>
        </p:nvPicPr>
        <p:blipFill>
          <a:blip r:embed="rId3" cstate="print"/>
          <a:stretch>
            <a:fillRect/>
          </a:stretch>
        </p:blipFill>
        <p:spPr>
          <a:xfrm>
            <a:off x="157231" y="4071477"/>
            <a:ext cx="2977114" cy="1982804"/>
          </a:xfrm>
          <a:prstGeom prst="rect">
            <a:avLst/>
          </a:prstGeom>
          <a:ln>
            <a:solidFill>
              <a:schemeClr val="bg1"/>
            </a:solidFill>
          </a:ln>
        </p:spPr>
      </p:pic>
      <p:pic>
        <p:nvPicPr>
          <p:cNvPr id="10" name="Picture 9" descr="Bombed School.jpg"/>
          <p:cNvPicPr>
            <a:picLocks noChangeAspect="1"/>
          </p:cNvPicPr>
          <p:nvPr/>
        </p:nvPicPr>
        <p:blipFill>
          <a:blip r:embed="rId4" cstate="print"/>
          <a:stretch>
            <a:fillRect/>
          </a:stretch>
        </p:blipFill>
        <p:spPr>
          <a:xfrm>
            <a:off x="125128" y="1328551"/>
            <a:ext cx="3017919" cy="1889479"/>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1407693" y="0"/>
            <a:ext cx="6331789" cy="6465589"/>
            <a:chOff x="1794294" y="0"/>
            <a:chExt cx="5727940" cy="5848980"/>
          </a:xfrm>
        </p:grpSpPr>
        <p:pic>
          <p:nvPicPr>
            <p:cNvPr id="448514" name="Picture 2"/>
            <p:cNvPicPr>
              <a:picLocks noChangeAspect="1" noChangeArrowheads="1"/>
            </p:cNvPicPr>
            <p:nvPr/>
          </p:nvPicPr>
          <p:blipFill>
            <a:blip r:embed="rId2" cstate="print"/>
            <a:srcRect l="7257" t="14505" r="4653" b="5542"/>
            <a:stretch>
              <a:fillRect/>
            </a:stretch>
          </p:blipFill>
          <p:spPr bwMode="auto">
            <a:xfrm>
              <a:off x="1794294" y="0"/>
              <a:ext cx="5727940" cy="3899140"/>
            </a:xfrm>
            <a:prstGeom prst="rect">
              <a:avLst/>
            </a:prstGeom>
            <a:noFill/>
            <a:ln w="9525">
              <a:noFill/>
              <a:miter lim="800000"/>
              <a:headEnd/>
              <a:tailEnd/>
            </a:ln>
            <a:effectLst/>
          </p:spPr>
        </p:pic>
        <p:pic>
          <p:nvPicPr>
            <p:cNvPr id="448515" name="Picture 3"/>
            <p:cNvPicPr>
              <a:picLocks noChangeAspect="1" noChangeArrowheads="1"/>
            </p:cNvPicPr>
            <p:nvPr/>
          </p:nvPicPr>
          <p:blipFill>
            <a:blip r:embed="rId3" cstate="print"/>
            <a:srcRect l="7788" t="39121" r="6776" b="20902"/>
            <a:stretch>
              <a:fillRect/>
            </a:stretch>
          </p:blipFill>
          <p:spPr bwMode="auto">
            <a:xfrm>
              <a:off x="1828800" y="3899410"/>
              <a:ext cx="5555411" cy="1949570"/>
            </a:xfrm>
            <a:prstGeom prst="rect">
              <a:avLst/>
            </a:prstGeom>
            <a:noFill/>
            <a:ln w="9525">
              <a:noFill/>
              <a:miter lim="800000"/>
              <a:headEnd/>
              <a:tailEnd/>
            </a:ln>
            <a:effectLst/>
          </p:spPr>
        </p:pic>
      </p:grpSp>
    </p:spTree>
  </p:cSld>
  <p:clrMapOvr>
    <a:masterClrMapping/>
  </p:clrMapOvr>
  <p:transition spd="slow">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9538" name="Picture 2"/>
          <p:cNvPicPr>
            <a:picLocks noChangeAspect="1" noChangeArrowheads="1"/>
          </p:cNvPicPr>
          <p:nvPr/>
        </p:nvPicPr>
        <p:blipFill>
          <a:blip r:embed="rId2" cstate="print"/>
          <a:srcRect r="24116" b="8726"/>
          <a:stretch>
            <a:fillRect/>
          </a:stretch>
        </p:blipFill>
        <p:spPr bwMode="auto">
          <a:xfrm>
            <a:off x="0" y="0"/>
            <a:ext cx="4934309" cy="4451230"/>
          </a:xfrm>
          <a:prstGeom prst="rect">
            <a:avLst/>
          </a:prstGeom>
          <a:noFill/>
          <a:ln w="9525">
            <a:noFill/>
            <a:miter lim="800000"/>
            <a:headEnd/>
            <a:tailEnd/>
          </a:ln>
          <a:effectLst/>
        </p:spPr>
      </p:pic>
      <p:pic>
        <p:nvPicPr>
          <p:cNvPr id="449539" name="Picture 3"/>
          <p:cNvPicPr>
            <a:picLocks noChangeAspect="1" noChangeArrowheads="1"/>
          </p:cNvPicPr>
          <p:nvPr/>
        </p:nvPicPr>
        <p:blipFill>
          <a:blip r:embed="rId3" cstate="print"/>
          <a:srcRect r="24646" b="55837"/>
          <a:stretch>
            <a:fillRect/>
          </a:stretch>
        </p:blipFill>
        <p:spPr bwMode="auto">
          <a:xfrm>
            <a:off x="0" y="4419600"/>
            <a:ext cx="4899804" cy="2153728"/>
          </a:xfrm>
          <a:prstGeom prst="rect">
            <a:avLst/>
          </a:prstGeom>
          <a:noFill/>
          <a:ln w="9525">
            <a:noFill/>
            <a:miter lim="800000"/>
            <a:headEnd/>
            <a:tailEnd/>
          </a:ln>
          <a:effectLst/>
        </p:spPr>
      </p:pic>
      <p:pic>
        <p:nvPicPr>
          <p:cNvPr id="449540" name="Picture 4"/>
          <p:cNvPicPr>
            <a:picLocks noChangeAspect="1" noChangeArrowheads="1"/>
          </p:cNvPicPr>
          <p:nvPr/>
        </p:nvPicPr>
        <p:blipFill>
          <a:blip r:embed="rId3" cstate="print"/>
          <a:srcRect l="3980" t="43868" r="41918" b="13325"/>
          <a:stretch>
            <a:fillRect/>
          </a:stretch>
        </p:blipFill>
        <p:spPr bwMode="auto">
          <a:xfrm>
            <a:off x="5056670" y="1242207"/>
            <a:ext cx="3517987" cy="2087592"/>
          </a:xfrm>
          <a:prstGeom prst="rect">
            <a:avLst/>
          </a:prstGeom>
          <a:noFill/>
          <a:ln w="9525">
            <a:noFill/>
            <a:miter lim="800000"/>
            <a:headEnd/>
            <a:tailEnd/>
          </a:ln>
          <a:effectLst/>
        </p:spPr>
      </p:pic>
      <p:pic>
        <p:nvPicPr>
          <p:cNvPr id="449541" name="Picture 5"/>
          <p:cNvPicPr>
            <a:picLocks noChangeAspect="1" noChangeArrowheads="1"/>
          </p:cNvPicPr>
          <p:nvPr/>
        </p:nvPicPr>
        <p:blipFill>
          <a:blip r:embed="rId4" cstate="print"/>
          <a:srcRect l="6510" t="30985" r="39387" b="22671"/>
          <a:stretch>
            <a:fillRect/>
          </a:stretch>
        </p:blipFill>
        <p:spPr bwMode="auto">
          <a:xfrm>
            <a:off x="5160186" y="3398810"/>
            <a:ext cx="3517988" cy="2260121"/>
          </a:xfrm>
          <a:prstGeom prst="rect">
            <a:avLst/>
          </a:prstGeom>
          <a:noFill/>
          <a:ln w="9525">
            <a:noFill/>
            <a:miter lim="800000"/>
            <a:headEnd/>
            <a:tailEnd/>
          </a:ln>
          <a:effectLst/>
        </p:spPr>
      </p:pic>
    </p:spTree>
  </p:cSld>
  <p:clrMapOvr>
    <a:masterClrMapping/>
  </p:clrMapOvr>
  <p:transition spd="slow">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FFF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0" y="0"/>
            <a:ext cx="4951562" cy="6858000"/>
            <a:chOff x="149225" y="60430"/>
            <a:chExt cx="4251325" cy="6290551"/>
          </a:xfrm>
        </p:grpSpPr>
        <p:pic>
          <p:nvPicPr>
            <p:cNvPr id="4" name="Picture 2"/>
            <p:cNvPicPr>
              <a:picLocks noChangeAspect="1" noChangeArrowheads="1"/>
            </p:cNvPicPr>
            <p:nvPr/>
          </p:nvPicPr>
          <p:blipFill>
            <a:blip r:embed="rId2" cstate="print"/>
            <a:srcRect l="1258" r="33362" b="8228"/>
            <a:stretch>
              <a:fillRect/>
            </a:stretch>
          </p:blipFill>
          <p:spPr bwMode="auto">
            <a:xfrm>
              <a:off x="149225" y="60430"/>
              <a:ext cx="4251325" cy="4475554"/>
            </a:xfrm>
            <a:prstGeom prst="rect">
              <a:avLst/>
            </a:prstGeom>
            <a:noFill/>
            <a:ln w="9525">
              <a:noFill/>
              <a:miter lim="800000"/>
              <a:headEnd/>
              <a:tailEnd/>
            </a:ln>
            <a:effectLst/>
          </p:spPr>
        </p:pic>
        <p:pic>
          <p:nvPicPr>
            <p:cNvPr id="5" name="Picture 4"/>
            <p:cNvPicPr>
              <a:picLocks noChangeAspect="1" noChangeArrowheads="1"/>
            </p:cNvPicPr>
            <p:nvPr/>
          </p:nvPicPr>
          <p:blipFill>
            <a:blip r:embed="rId3" cstate="print"/>
            <a:srcRect l="1365" t="6979" r="33254" b="55313"/>
            <a:stretch>
              <a:fillRect/>
            </a:stretch>
          </p:blipFill>
          <p:spPr bwMode="auto">
            <a:xfrm>
              <a:off x="149225" y="4512021"/>
              <a:ext cx="4251325" cy="1838960"/>
            </a:xfrm>
            <a:prstGeom prst="rect">
              <a:avLst/>
            </a:prstGeom>
            <a:noFill/>
            <a:ln w="9525">
              <a:noFill/>
              <a:miter lim="800000"/>
              <a:headEnd/>
              <a:tailEnd/>
            </a:ln>
            <a:effectLst/>
          </p:spPr>
        </p:pic>
      </p:grpSp>
      <p:pic>
        <p:nvPicPr>
          <p:cNvPr id="6" name="Picture 5"/>
          <p:cNvPicPr>
            <a:picLocks noChangeAspect="1" noChangeArrowheads="1"/>
          </p:cNvPicPr>
          <p:nvPr/>
        </p:nvPicPr>
        <p:blipFill>
          <a:blip r:embed="rId4" cstate="print"/>
          <a:srcRect l="873" r="32833" b="10491"/>
          <a:stretch>
            <a:fillRect/>
          </a:stretch>
        </p:blipFill>
        <p:spPr bwMode="auto">
          <a:xfrm>
            <a:off x="4934309" y="0"/>
            <a:ext cx="4175185" cy="4123425"/>
          </a:xfrm>
          <a:prstGeom prst="rect">
            <a:avLst/>
          </a:prstGeom>
          <a:noFill/>
          <a:ln w="9525">
            <a:noFill/>
            <a:miter lim="800000"/>
            <a:headEnd/>
            <a:tailEnd/>
          </a:ln>
          <a:effectLst/>
        </p:spPr>
      </p:pic>
      <p:pic>
        <p:nvPicPr>
          <p:cNvPr id="8" name="Picture 2"/>
          <p:cNvPicPr>
            <a:picLocks noChangeAspect="1" noChangeArrowheads="1"/>
          </p:cNvPicPr>
          <p:nvPr/>
        </p:nvPicPr>
        <p:blipFill>
          <a:blip r:embed="rId5" cstate="print"/>
          <a:srcRect l="1323" t="3551" r="33015" b="65457"/>
          <a:stretch>
            <a:fillRect/>
          </a:stretch>
        </p:blipFill>
        <p:spPr bwMode="auto">
          <a:xfrm>
            <a:off x="4926208" y="4061257"/>
            <a:ext cx="4269551" cy="1427702"/>
          </a:xfrm>
          <a:prstGeom prst="rect">
            <a:avLst/>
          </a:prstGeom>
          <a:noFill/>
          <a:ln w="9525">
            <a:noFill/>
            <a:miter lim="800000"/>
            <a:headEnd/>
            <a:tailEnd/>
          </a:ln>
          <a:effectLst/>
        </p:spPr>
      </p:pic>
      <p:pic>
        <p:nvPicPr>
          <p:cNvPr id="12" name="Picture 2"/>
          <p:cNvPicPr>
            <a:picLocks noChangeAspect="1" noChangeArrowheads="1"/>
          </p:cNvPicPr>
          <p:nvPr/>
        </p:nvPicPr>
        <p:blipFill>
          <a:blip r:embed="rId5" cstate="print"/>
          <a:srcRect l="1323" t="33482" r="33015" b="42815"/>
          <a:stretch>
            <a:fillRect/>
          </a:stretch>
        </p:blipFill>
        <p:spPr bwMode="auto">
          <a:xfrm>
            <a:off x="4874449" y="5443269"/>
            <a:ext cx="4269551" cy="1414731"/>
          </a:xfrm>
          <a:prstGeom prst="rect">
            <a:avLst/>
          </a:prstGeom>
          <a:noFill/>
          <a:ln w="9525">
            <a:noFill/>
            <a:miter lim="800000"/>
            <a:headEnd/>
            <a:tailEnd/>
          </a:ln>
          <a:effectLst/>
        </p:spPr>
      </p:pic>
    </p:spTree>
  </p:cSld>
  <p:clrMapOvr>
    <a:masterClrMapping/>
  </p:clrMapOvr>
  <p:transition spd="slow">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p:nvGrpSpPr>
        <p:grpSpPr>
          <a:xfrm>
            <a:off x="0" y="0"/>
            <a:ext cx="4367935" cy="3944975"/>
            <a:chOff x="0" y="0"/>
            <a:chExt cx="4367935" cy="3944975"/>
          </a:xfrm>
        </p:grpSpPr>
        <p:pic>
          <p:nvPicPr>
            <p:cNvPr id="3" name="Picture 2"/>
            <p:cNvPicPr>
              <a:picLocks noChangeAspect="1" noChangeArrowheads="1"/>
            </p:cNvPicPr>
            <p:nvPr/>
          </p:nvPicPr>
          <p:blipFill>
            <a:blip r:embed="rId2" cstate="print"/>
            <a:srcRect l="1323" t="57679" r="33015" b="3916"/>
            <a:stretch>
              <a:fillRect/>
            </a:stretch>
          </p:blipFill>
          <p:spPr bwMode="auto">
            <a:xfrm>
              <a:off x="1" y="0"/>
              <a:ext cx="4364966" cy="1872940"/>
            </a:xfrm>
            <a:prstGeom prst="rect">
              <a:avLst/>
            </a:prstGeom>
            <a:noFill/>
            <a:ln w="9525">
              <a:noFill/>
              <a:miter lim="800000"/>
              <a:headEnd/>
              <a:tailEnd/>
            </a:ln>
            <a:effectLst/>
          </p:spPr>
        </p:pic>
        <p:pic>
          <p:nvPicPr>
            <p:cNvPr id="4" name="Picture 3"/>
            <p:cNvPicPr>
              <a:picLocks noChangeAspect="1" noChangeArrowheads="1"/>
            </p:cNvPicPr>
            <p:nvPr/>
          </p:nvPicPr>
          <p:blipFill>
            <a:blip r:embed="rId3" cstate="print"/>
            <a:srcRect l="1311" t="26416" r="33028" b="49515"/>
            <a:stretch>
              <a:fillRect/>
            </a:stretch>
          </p:blipFill>
          <p:spPr bwMode="auto">
            <a:xfrm>
              <a:off x="1" y="1877851"/>
              <a:ext cx="4364966" cy="1173814"/>
            </a:xfrm>
            <a:prstGeom prst="rect">
              <a:avLst/>
            </a:prstGeom>
            <a:noFill/>
            <a:ln w="9525">
              <a:noFill/>
              <a:miter lim="800000"/>
              <a:headEnd/>
              <a:tailEnd/>
            </a:ln>
            <a:effectLst/>
          </p:spPr>
        </p:pic>
        <p:pic>
          <p:nvPicPr>
            <p:cNvPr id="5" name="Picture 4"/>
            <p:cNvPicPr>
              <a:picLocks noChangeAspect="1" noChangeArrowheads="1"/>
            </p:cNvPicPr>
            <p:nvPr/>
          </p:nvPicPr>
          <p:blipFill>
            <a:blip r:embed="rId4" cstate="print"/>
            <a:srcRect l="1024" r="33270" b="81638"/>
            <a:stretch>
              <a:fillRect/>
            </a:stretch>
          </p:blipFill>
          <p:spPr bwMode="auto">
            <a:xfrm>
              <a:off x="0" y="3049497"/>
              <a:ext cx="4367935" cy="895478"/>
            </a:xfrm>
            <a:prstGeom prst="rect">
              <a:avLst/>
            </a:prstGeom>
            <a:noFill/>
            <a:ln w="9525">
              <a:noFill/>
              <a:miter lim="800000"/>
              <a:headEnd/>
              <a:tailEnd/>
            </a:ln>
            <a:effectLst/>
          </p:spPr>
        </p:pic>
      </p:grpSp>
      <p:pic>
        <p:nvPicPr>
          <p:cNvPr id="8" name="Picture 4"/>
          <p:cNvPicPr>
            <a:picLocks noChangeAspect="1" noChangeArrowheads="1"/>
          </p:cNvPicPr>
          <p:nvPr/>
        </p:nvPicPr>
        <p:blipFill>
          <a:blip r:embed="rId4" cstate="print"/>
          <a:srcRect l="1454" t="18362" r="33800" b="21166"/>
          <a:stretch>
            <a:fillRect/>
          </a:stretch>
        </p:blipFill>
        <p:spPr bwMode="auto">
          <a:xfrm>
            <a:off x="0" y="3908916"/>
            <a:ext cx="4304136" cy="2949084"/>
          </a:xfrm>
          <a:prstGeom prst="rect">
            <a:avLst/>
          </a:prstGeom>
          <a:noFill/>
          <a:ln w="9525">
            <a:noFill/>
            <a:miter lim="800000"/>
            <a:headEnd/>
            <a:tailEnd/>
          </a:ln>
          <a:effectLst/>
        </p:spPr>
      </p:pic>
      <p:grpSp>
        <p:nvGrpSpPr>
          <p:cNvPr id="10" name="Group 9"/>
          <p:cNvGrpSpPr/>
          <p:nvPr/>
        </p:nvGrpSpPr>
        <p:grpSpPr>
          <a:xfrm>
            <a:off x="4578953" y="34476"/>
            <a:ext cx="4532999" cy="3278067"/>
            <a:chOff x="4578953" y="34476"/>
            <a:chExt cx="4532999" cy="3278067"/>
          </a:xfrm>
        </p:grpSpPr>
        <p:pic>
          <p:nvPicPr>
            <p:cNvPr id="11" name="Picture 4"/>
            <p:cNvPicPr>
              <a:picLocks noChangeAspect="1" noChangeArrowheads="1"/>
            </p:cNvPicPr>
            <p:nvPr/>
          </p:nvPicPr>
          <p:blipFill>
            <a:blip r:embed="rId4" cstate="print"/>
            <a:srcRect l="1454" t="78126" r="33800" b="8459"/>
            <a:stretch>
              <a:fillRect/>
            </a:stretch>
          </p:blipFill>
          <p:spPr bwMode="auto">
            <a:xfrm>
              <a:off x="4578953" y="34476"/>
              <a:ext cx="4532999" cy="704397"/>
            </a:xfrm>
            <a:prstGeom prst="rect">
              <a:avLst/>
            </a:prstGeom>
            <a:noFill/>
            <a:ln w="9525">
              <a:noFill/>
              <a:miter lim="800000"/>
              <a:headEnd/>
              <a:tailEnd/>
            </a:ln>
            <a:effectLst/>
          </p:spPr>
        </p:pic>
        <p:pic>
          <p:nvPicPr>
            <p:cNvPr id="12" name="Picture 5"/>
            <p:cNvPicPr>
              <a:picLocks noChangeAspect="1" noChangeArrowheads="1"/>
            </p:cNvPicPr>
            <p:nvPr/>
          </p:nvPicPr>
          <p:blipFill>
            <a:blip r:embed="rId5" cstate="print"/>
            <a:srcRect l="1635" t="31412" r="33618" b="18480"/>
            <a:stretch>
              <a:fillRect/>
            </a:stretch>
          </p:blipFill>
          <p:spPr bwMode="auto">
            <a:xfrm>
              <a:off x="4578954" y="681438"/>
              <a:ext cx="4532998" cy="2631105"/>
            </a:xfrm>
            <a:prstGeom prst="rect">
              <a:avLst/>
            </a:prstGeom>
            <a:noFill/>
            <a:ln w="9525">
              <a:noFill/>
              <a:miter lim="800000"/>
              <a:headEnd/>
              <a:tailEnd/>
            </a:ln>
            <a:effectLst/>
          </p:spPr>
        </p:pic>
      </p:grpSp>
      <p:pic>
        <p:nvPicPr>
          <p:cNvPr id="14" name="Picture 3"/>
          <p:cNvPicPr>
            <a:picLocks noChangeAspect="1" noChangeArrowheads="1"/>
          </p:cNvPicPr>
          <p:nvPr/>
        </p:nvPicPr>
        <p:blipFill>
          <a:blip r:embed="rId6" cstate="print"/>
          <a:srcRect l="1230" t="36924" r="45662" b="36596"/>
          <a:stretch>
            <a:fillRect/>
          </a:stretch>
        </p:blipFill>
        <p:spPr bwMode="auto">
          <a:xfrm>
            <a:off x="5043269" y="3833722"/>
            <a:ext cx="3453319" cy="1291390"/>
          </a:xfrm>
          <a:prstGeom prst="rect">
            <a:avLst/>
          </a:prstGeom>
          <a:noFill/>
          <a:ln w="9525">
            <a:noFill/>
            <a:miter lim="800000"/>
            <a:headEnd/>
            <a:tailEnd/>
          </a:ln>
          <a:effectLst/>
        </p:spPr>
      </p:pic>
      <p:sp>
        <p:nvSpPr>
          <p:cNvPr id="15" name="TextBox 14"/>
          <p:cNvSpPr txBox="1"/>
          <p:nvPr/>
        </p:nvSpPr>
        <p:spPr>
          <a:xfrm>
            <a:off x="4849636" y="5319481"/>
            <a:ext cx="3987472" cy="307777"/>
          </a:xfrm>
          <a:prstGeom prst="rect">
            <a:avLst/>
          </a:prstGeom>
          <a:noFill/>
        </p:spPr>
        <p:txBody>
          <a:bodyPr wrap="square" rtlCol="0">
            <a:spAutoFit/>
          </a:bodyPr>
          <a:lstStyle/>
          <a:p>
            <a:r>
              <a:rPr lang="en-US" sz="1400" b="1" dirty="0" smtClean="0"/>
              <a:t>The Houston Chronicle, 9</a:t>
            </a:r>
            <a:r>
              <a:rPr lang="en-US" sz="1400" b="1" baseline="30000" dirty="0" smtClean="0"/>
              <a:t>th</a:t>
            </a:r>
            <a:r>
              <a:rPr lang="en-US" sz="1400" b="1" dirty="0" smtClean="0"/>
              <a:t> February 2008</a:t>
            </a:r>
            <a:endParaRPr lang="en-US" sz="1400" b="1" dirty="0"/>
          </a:p>
        </p:txBody>
      </p:sp>
    </p:spTree>
  </p:cSld>
  <p:clrMapOvr>
    <a:masterClrMapping/>
  </p:clrMapOvr>
  <p:transition spd="slow">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p:cNvPicPr>
            <a:picLocks noChangeAspect="1" noChangeArrowheads="1"/>
          </p:cNvPicPr>
          <p:nvPr/>
        </p:nvPicPr>
        <p:blipFill>
          <a:blip r:embed="rId3" cstate="print"/>
          <a:srcRect l="17627" t="9454" r="34409" b="2579"/>
          <a:stretch>
            <a:fillRect/>
          </a:stretch>
        </p:blipFill>
        <p:spPr bwMode="auto">
          <a:xfrm>
            <a:off x="-1" y="-17254"/>
            <a:ext cx="4573589" cy="6875253"/>
          </a:xfrm>
          <a:prstGeom prst="rect">
            <a:avLst/>
          </a:prstGeom>
          <a:noFill/>
          <a:ln w="9525">
            <a:noFill/>
            <a:miter lim="800000"/>
            <a:headEnd/>
            <a:tailEnd/>
          </a:ln>
          <a:effectLst/>
        </p:spPr>
      </p:pic>
      <p:grpSp>
        <p:nvGrpSpPr>
          <p:cNvPr id="7" name="Group 6"/>
          <p:cNvGrpSpPr/>
          <p:nvPr/>
        </p:nvGrpSpPr>
        <p:grpSpPr>
          <a:xfrm>
            <a:off x="4570411" y="0"/>
            <a:ext cx="4573589" cy="6858000"/>
            <a:chOff x="980237" y="120771"/>
            <a:chExt cx="4448686" cy="6072996"/>
          </a:xfrm>
        </p:grpSpPr>
        <p:pic>
          <p:nvPicPr>
            <p:cNvPr id="8" name="Picture 2"/>
            <p:cNvPicPr>
              <a:picLocks noChangeAspect="1" noChangeArrowheads="1"/>
            </p:cNvPicPr>
            <p:nvPr/>
          </p:nvPicPr>
          <p:blipFill>
            <a:blip r:embed="rId4" cstate="print"/>
            <a:srcRect l="1838" t="8135" r="38216" b="7341"/>
            <a:stretch>
              <a:fillRect/>
            </a:stretch>
          </p:blipFill>
          <p:spPr bwMode="auto">
            <a:xfrm>
              <a:off x="980237" y="120771"/>
              <a:ext cx="4448290" cy="5457232"/>
            </a:xfrm>
            <a:prstGeom prst="rect">
              <a:avLst/>
            </a:prstGeom>
            <a:noFill/>
            <a:ln w="9525">
              <a:noFill/>
              <a:miter lim="800000"/>
              <a:headEnd/>
              <a:tailEnd/>
            </a:ln>
            <a:effectLst/>
          </p:spPr>
        </p:pic>
        <p:pic>
          <p:nvPicPr>
            <p:cNvPr id="9" name="Picture 8"/>
            <p:cNvPicPr>
              <a:picLocks noChangeAspect="1" noChangeArrowheads="1"/>
            </p:cNvPicPr>
            <p:nvPr/>
          </p:nvPicPr>
          <p:blipFill>
            <a:blip r:embed="rId5" cstate="print"/>
            <a:srcRect l="1838" t="7887" r="38211" b="82081"/>
            <a:stretch>
              <a:fillRect/>
            </a:stretch>
          </p:blipFill>
          <p:spPr bwMode="auto">
            <a:xfrm>
              <a:off x="980237" y="5546087"/>
              <a:ext cx="4448686" cy="647680"/>
            </a:xfrm>
            <a:prstGeom prst="rect">
              <a:avLst/>
            </a:prstGeom>
            <a:noFill/>
            <a:ln w="9525">
              <a:noFill/>
              <a:miter lim="800000"/>
              <a:headEnd/>
              <a:tailEnd/>
            </a:ln>
            <a:effectLst/>
          </p:spPr>
        </p:pic>
      </p:grpSp>
      <p:sp>
        <p:nvSpPr>
          <p:cNvPr id="10" name="Rectangle 9"/>
          <p:cNvSpPr/>
          <p:nvPr/>
        </p:nvSpPr>
        <p:spPr>
          <a:xfrm>
            <a:off x="4476750" y="0"/>
            <a:ext cx="96838" cy="6858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t="7738" r="43751" b="9524"/>
          <a:stretch>
            <a:fillRect/>
          </a:stretch>
        </p:blipFill>
        <p:spPr bwMode="auto">
          <a:xfrm>
            <a:off x="0" y="0"/>
            <a:ext cx="4573588" cy="6858000"/>
          </a:xfrm>
          <a:prstGeom prst="rect">
            <a:avLst/>
          </a:prstGeom>
          <a:noFill/>
          <a:ln w="9525">
            <a:noFill/>
            <a:miter lim="800000"/>
            <a:headEnd/>
            <a:tailEnd/>
          </a:ln>
          <a:effectLst/>
        </p:spPr>
      </p:pic>
      <p:pic>
        <p:nvPicPr>
          <p:cNvPr id="4" name="Picture 2"/>
          <p:cNvPicPr>
            <a:picLocks noChangeAspect="1" noChangeArrowheads="1"/>
          </p:cNvPicPr>
          <p:nvPr/>
        </p:nvPicPr>
        <p:blipFill>
          <a:blip r:embed="rId4" cstate="print"/>
          <a:srcRect t="8135" r="43999" b="19444"/>
          <a:stretch>
            <a:fillRect/>
          </a:stretch>
        </p:blipFill>
        <p:spPr bwMode="auto">
          <a:xfrm>
            <a:off x="4573588" y="-1"/>
            <a:ext cx="4568606" cy="6858001"/>
          </a:xfrm>
          <a:prstGeom prst="rect">
            <a:avLst/>
          </a:prstGeom>
          <a:noFill/>
          <a:ln w="9525">
            <a:noFill/>
            <a:miter lim="800000"/>
            <a:headEnd/>
            <a:tailEnd/>
          </a:ln>
          <a:effectLst/>
        </p:spPr>
      </p:pic>
    </p:spTree>
  </p:cSld>
  <p:clrMapOvr>
    <a:masterClrMapping/>
  </p:clrMapOvr>
  <p:transition spd="slow">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p:cNvPicPr>
            <a:picLocks noChangeAspect="1" noChangeArrowheads="1"/>
          </p:cNvPicPr>
          <p:nvPr/>
        </p:nvPicPr>
        <p:blipFill>
          <a:blip r:embed="rId3" cstate="print"/>
          <a:srcRect l="15712" t="28540" r="46811" b="28114"/>
          <a:stretch>
            <a:fillRect/>
          </a:stretch>
        </p:blipFill>
        <p:spPr bwMode="auto">
          <a:xfrm>
            <a:off x="5411449" y="0"/>
            <a:ext cx="3732551" cy="2903974"/>
          </a:xfrm>
          <a:prstGeom prst="rect">
            <a:avLst/>
          </a:prstGeom>
          <a:noFill/>
          <a:ln w="9525">
            <a:noFill/>
            <a:miter lim="800000"/>
            <a:headEnd/>
            <a:tailEnd/>
          </a:ln>
          <a:effectLst/>
        </p:spPr>
      </p:pic>
      <p:grpSp>
        <p:nvGrpSpPr>
          <p:cNvPr id="8" name="Group 7"/>
          <p:cNvGrpSpPr/>
          <p:nvPr/>
        </p:nvGrpSpPr>
        <p:grpSpPr>
          <a:xfrm>
            <a:off x="0" y="0"/>
            <a:ext cx="5412211" cy="6858000"/>
            <a:chOff x="0" y="0"/>
            <a:chExt cx="5412211" cy="6213155"/>
          </a:xfrm>
        </p:grpSpPr>
        <p:pic>
          <p:nvPicPr>
            <p:cNvPr id="4" name="Picture 4"/>
            <p:cNvPicPr>
              <a:picLocks noChangeAspect="1" noChangeArrowheads="1"/>
            </p:cNvPicPr>
            <p:nvPr/>
          </p:nvPicPr>
          <p:blipFill>
            <a:blip r:embed="rId3" cstate="print"/>
            <a:srcRect l="2884" t="7292" r="33718" b="72560"/>
            <a:stretch>
              <a:fillRect/>
            </a:stretch>
          </p:blipFill>
          <p:spPr bwMode="auto">
            <a:xfrm>
              <a:off x="0" y="0"/>
              <a:ext cx="5411449" cy="1349832"/>
            </a:xfrm>
            <a:prstGeom prst="rect">
              <a:avLst/>
            </a:prstGeom>
            <a:noFill/>
            <a:ln w="9525">
              <a:noFill/>
              <a:miter lim="800000"/>
              <a:headEnd/>
              <a:tailEnd/>
            </a:ln>
            <a:effectLst/>
          </p:spPr>
        </p:pic>
        <p:pic>
          <p:nvPicPr>
            <p:cNvPr id="5" name="Picture 4"/>
            <p:cNvPicPr>
              <a:picLocks noChangeAspect="1" noChangeArrowheads="1"/>
            </p:cNvPicPr>
            <p:nvPr/>
          </p:nvPicPr>
          <p:blipFill>
            <a:blip r:embed="rId3" cstate="print"/>
            <a:srcRect l="2884" t="71695" r="33718" b="3125"/>
            <a:stretch>
              <a:fillRect/>
            </a:stretch>
          </p:blipFill>
          <p:spPr bwMode="auto">
            <a:xfrm>
              <a:off x="0" y="1330037"/>
              <a:ext cx="5411449" cy="1686952"/>
            </a:xfrm>
            <a:prstGeom prst="rect">
              <a:avLst/>
            </a:prstGeom>
            <a:noFill/>
            <a:ln w="9525">
              <a:noFill/>
              <a:miter lim="800000"/>
              <a:headEnd/>
              <a:tailEnd/>
            </a:ln>
            <a:effectLst/>
          </p:spPr>
        </p:pic>
        <p:pic>
          <p:nvPicPr>
            <p:cNvPr id="6" name="Picture 5"/>
            <p:cNvPicPr>
              <a:picLocks noChangeAspect="1" noChangeArrowheads="1"/>
            </p:cNvPicPr>
            <p:nvPr/>
          </p:nvPicPr>
          <p:blipFill>
            <a:blip r:embed="rId4" cstate="print"/>
            <a:srcRect l="2988" t="35070" r="33959" b="21246"/>
            <a:stretch>
              <a:fillRect/>
            </a:stretch>
          </p:blipFill>
          <p:spPr bwMode="auto">
            <a:xfrm>
              <a:off x="0" y="3017567"/>
              <a:ext cx="5412211" cy="3195588"/>
            </a:xfrm>
            <a:prstGeom prst="rect">
              <a:avLst/>
            </a:prstGeom>
            <a:noFill/>
            <a:ln w="9525">
              <a:noFill/>
              <a:miter lim="800000"/>
              <a:headEnd/>
              <a:tailEnd/>
            </a:ln>
            <a:effectLst/>
          </p:spPr>
        </p:pic>
      </p:grpSp>
    </p:spTree>
  </p:cSld>
  <p:clrMapOvr>
    <a:masterClrMapping/>
  </p:clrMapOvr>
  <p:transition spd="slow">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3176" y="0"/>
            <a:ext cx="4570412" cy="6858000"/>
            <a:chOff x="1152186" y="-2278743"/>
            <a:chExt cx="4450336" cy="7555593"/>
          </a:xfrm>
        </p:grpSpPr>
        <p:pic>
          <p:nvPicPr>
            <p:cNvPr id="5" name="Picture 2"/>
            <p:cNvPicPr>
              <a:picLocks noChangeAspect="1" noChangeArrowheads="1"/>
            </p:cNvPicPr>
            <p:nvPr/>
          </p:nvPicPr>
          <p:blipFill>
            <a:blip r:embed="rId2" cstate="print"/>
            <a:srcRect l="15625" t="7540" r="34970" b="3175"/>
            <a:stretch>
              <a:fillRect/>
            </a:stretch>
          </p:blipFill>
          <p:spPr bwMode="auto">
            <a:xfrm>
              <a:off x="1152186" y="-2278743"/>
              <a:ext cx="4450336" cy="6531429"/>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srcRect l="15448" t="7688" r="35137" b="78113"/>
            <a:stretch>
              <a:fillRect/>
            </a:stretch>
          </p:blipFill>
          <p:spPr bwMode="auto">
            <a:xfrm>
              <a:off x="1152186" y="4238174"/>
              <a:ext cx="4448514" cy="1038676"/>
            </a:xfrm>
            <a:prstGeom prst="rect">
              <a:avLst/>
            </a:prstGeom>
            <a:noFill/>
            <a:ln w="9525">
              <a:noFill/>
              <a:miter lim="800000"/>
              <a:headEnd/>
              <a:tailEnd/>
            </a:ln>
            <a:effectLst/>
          </p:spPr>
        </p:pic>
      </p:grpSp>
    </p:spTree>
  </p:cSld>
  <p:clrMapOvr>
    <a:masterClrMapping/>
  </p:clrMapOvr>
  <p:transition spd="slow">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2" cstate="print"/>
          <a:srcRect l="10735" t="16747" r="44886" b="3673"/>
          <a:stretch>
            <a:fillRect/>
          </a:stretch>
        </p:blipFill>
        <p:spPr bwMode="auto">
          <a:xfrm>
            <a:off x="4917057" y="569344"/>
            <a:ext cx="3985403" cy="5434642"/>
          </a:xfrm>
          <a:prstGeom prst="rect">
            <a:avLst/>
          </a:prstGeom>
          <a:noFill/>
          <a:ln w="9525">
            <a:noFill/>
            <a:miter lim="800000"/>
            <a:headEnd/>
            <a:tailEnd/>
          </a:ln>
          <a:effectLst/>
        </p:spPr>
      </p:pic>
      <p:grpSp>
        <p:nvGrpSpPr>
          <p:cNvPr id="7" name="Group 6"/>
          <p:cNvGrpSpPr/>
          <p:nvPr/>
        </p:nvGrpSpPr>
        <p:grpSpPr>
          <a:xfrm>
            <a:off x="138024" y="259064"/>
            <a:ext cx="4573588" cy="6254151"/>
            <a:chOff x="0" y="146649"/>
            <a:chExt cx="4573588" cy="6711351"/>
          </a:xfrm>
        </p:grpSpPr>
        <p:pic>
          <p:nvPicPr>
            <p:cNvPr id="1026" name="Picture 2"/>
            <p:cNvPicPr>
              <a:picLocks noChangeAspect="1" noChangeArrowheads="1"/>
            </p:cNvPicPr>
            <p:nvPr/>
          </p:nvPicPr>
          <p:blipFill>
            <a:blip r:embed="rId3" cstate="print"/>
            <a:srcRect l="11666" t="2321" r="46045" b="5577"/>
            <a:stretch>
              <a:fillRect/>
            </a:stretch>
          </p:blipFill>
          <p:spPr bwMode="auto">
            <a:xfrm>
              <a:off x="0" y="146649"/>
              <a:ext cx="4573588" cy="5819077"/>
            </a:xfrm>
            <a:prstGeom prst="rect">
              <a:avLst/>
            </a:prstGeom>
            <a:noFill/>
            <a:ln w="9525">
              <a:noFill/>
              <a:miter lim="800000"/>
              <a:headEnd/>
              <a:tailEnd/>
            </a:ln>
            <a:effectLst/>
          </p:spPr>
        </p:pic>
        <p:pic>
          <p:nvPicPr>
            <p:cNvPr id="4" name="Picture 3"/>
            <p:cNvPicPr>
              <a:picLocks noChangeAspect="1" noChangeArrowheads="1"/>
            </p:cNvPicPr>
            <p:nvPr/>
          </p:nvPicPr>
          <p:blipFill>
            <a:blip r:embed="rId2" cstate="print"/>
            <a:srcRect l="12124" r="45653" b="83146"/>
            <a:stretch>
              <a:fillRect/>
            </a:stretch>
          </p:blipFill>
          <p:spPr bwMode="auto">
            <a:xfrm>
              <a:off x="0" y="5793128"/>
              <a:ext cx="4566320" cy="1064872"/>
            </a:xfrm>
            <a:prstGeom prst="rect">
              <a:avLst/>
            </a:prstGeom>
            <a:noFill/>
            <a:ln w="9525">
              <a:noFill/>
              <a:miter lim="800000"/>
              <a:headEnd/>
              <a:tailEnd/>
            </a:ln>
            <a:effectLst/>
          </p:spPr>
        </p:pic>
      </p:grpSp>
    </p:spTree>
  </p:cSld>
  <p:clrMapOvr>
    <a:masterClrMapping/>
  </p:clrMapOvr>
  <p:transition spd="slow">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491162" cy="5170646"/>
          </a:xfrm>
          <a:prstGeom prst="rect">
            <a:avLst/>
          </a:prstGeom>
          <a:noFill/>
          <a:ln w="9525">
            <a:noFill/>
            <a:miter lim="800000"/>
            <a:headEnd/>
            <a:tailEnd/>
          </a:ln>
          <a:effectLst/>
        </p:spPr>
        <p:txBody>
          <a:bodyPr wrap="square">
            <a:spAutoFit/>
          </a:bodyPr>
          <a:lstStyle/>
          <a:p>
            <a:pPr marL="342900" indent="-342900">
              <a:lnSpc>
                <a:spcPts val="3200"/>
              </a:lnSpc>
              <a:spcAft>
                <a:spcPts val="1200"/>
              </a:spcAft>
              <a:buClr>
                <a:srgbClr val="FF0000"/>
              </a:buClr>
            </a:pPr>
            <a:r>
              <a:rPr lang="de-DE" sz="2400" b="1" dirty="0">
                <a:solidFill>
                  <a:schemeClr val="bg1"/>
                </a:solidFill>
                <a:latin typeface="Calibri" pitchFamily="34" charset="0"/>
              </a:rPr>
              <a:t>	</a:t>
            </a:r>
            <a:r>
              <a:rPr lang="de-DE" sz="2400" b="1" dirty="0" smtClean="0">
                <a:solidFill>
                  <a:schemeClr val="bg1"/>
                </a:solidFill>
                <a:latin typeface="Calibri" pitchFamily="34" charset="0"/>
              </a:rPr>
              <a:t>Occasionally, stakeholders may excer-cize drastic options to safeguard them-selves from a perceived threat – exis-tential or otherwise. The destruction of Iraq‘s Osirak (Tammuz 1) nuclear reactor facility near Baghdad by Israeli F-15/F-16 combat aircraft on 7. June 1981 is an excellent case in point. </a:t>
            </a:r>
          </a:p>
          <a:p>
            <a:pPr marL="342900" indent="-342900">
              <a:lnSpc>
                <a:spcPts val="3200"/>
              </a:lnSpc>
              <a:spcAft>
                <a:spcPts val="600"/>
              </a:spcAft>
              <a:buClr>
                <a:srgbClr val="FF0000"/>
              </a:buClr>
            </a:pPr>
            <a:r>
              <a:rPr lang="de-DE" sz="2400" b="1" dirty="0" smtClean="0">
                <a:solidFill>
                  <a:schemeClr val="bg1"/>
                </a:solidFill>
                <a:latin typeface="Calibri" pitchFamily="34" charset="0"/>
              </a:rPr>
              <a:t>	Israel feared that the facility could in time give Saddam Hussain‘s regime the opportunity to develop nuclear wea-pons for use against it.  </a:t>
            </a:r>
          </a:p>
        </p:txBody>
      </p:sp>
      <p:sp>
        <p:nvSpPr>
          <p:cNvPr id="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Options for Adversarial Project Stakeholders</a:t>
            </a:r>
          </a:p>
          <a:p>
            <a:pPr marL="0" marR="0" lvl="0" indent="0" algn="ctr" defTabSz="914400" rtl="0" eaLnBrk="1" fontAlgn="base" latinLnBrk="0" hangingPunct="1">
              <a:lnSpc>
                <a:spcPct val="100000"/>
              </a:lnSpc>
              <a:spcBef>
                <a:spcPct val="0"/>
              </a:spcBef>
              <a:spcAft>
                <a:spcPct val="0"/>
              </a:spcAft>
              <a:buClrTx/>
              <a:buSzTx/>
              <a:buFontTx/>
              <a:buNone/>
              <a:tabLst/>
              <a:defRPr/>
            </a:pPr>
            <a:r>
              <a:rPr lang="de-DE" sz="2000" b="1" kern="0" dirty="0" smtClean="0">
                <a:solidFill>
                  <a:srgbClr val="FF9900"/>
                </a:solidFill>
                <a:latin typeface="+mj-lt"/>
                <a:ea typeface="+mj-ea"/>
                <a:cs typeface="+mj-cs"/>
              </a:rPr>
              <a:t>(Transboundary Context: Millitary Attack)</a:t>
            </a:r>
            <a:endParaRPr kumimoji="0" lang="de-DE" sz="2400" b="1" i="0" u="none" strike="noStrike" kern="0" cap="none" spc="0" normalizeH="0" baseline="0" noProof="0" dirty="0" smtClean="0">
              <a:ln>
                <a:noFill/>
              </a:ln>
              <a:solidFill>
                <a:srgbClr val="FF9900"/>
              </a:solidFill>
              <a:effectLst/>
              <a:uLnTx/>
              <a:uFillTx/>
              <a:latin typeface="+mj-lt"/>
              <a:ea typeface="+mj-ea"/>
              <a:cs typeface="+mj-cs"/>
            </a:endParaRPr>
          </a:p>
        </p:txBody>
      </p:sp>
      <p:pic>
        <p:nvPicPr>
          <p:cNvPr id="4" name="Picture 3" descr="Operation Opera.gif"/>
          <p:cNvPicPr>
            <a:picLocks noChangeAspect="1"/>
          </p:cNvPicPr>
          <p:nvPr/>
        </p:nvPicPr>
        <p:blipFill>
          <a:blip r:embed="rId3" cstate="print"/>
          <a:stretch>
            <a:fillRect/>
          </a:stretch>
        </p:blipFill>
        <p:spPr>
          <a:xfrm>
            <a:off x="545407" y="1317357"/>
            <a:ext cx="2773438" cy="2721327"/>
          </a:xfrm>
          <a:prstGeom prst="rect">
            <a:avLst/>
          </a:prstGeom>
          <a:ln>
            <a:solidFill>
              <a:schemeClr val="bg1"/>
            </a:solidFill>
          </a:ln>
        </p:spPr>
      </p:pic>
      <p:pic>
        <p:nvPicPr>
          <p:cNvPr id="6" name="Picture 5" descr="IAF F-16A.jpg"/>
          <p:cNvPicPr>
            <a:picLocks noChangeAspect="1"/>
          </p:cNvPicPr>
          <p:nvPr/>
        </p:nvPicPr>
        <p:blipFill>
          <a:blip r:embed="rId4" cstate="print"/>
          <a:stretch>
            <a:fillRect/>
          </a:stretch>
        </p:blipFill>
        <p:spPr>
          <a:xfrm>
            <a:off x="454626" y="4203431"/>
            <a:ext cx="2955001" cy="1968769"/>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12229</TotalTime>
  <Words>1976</Words>
  <Application>Microsoft Office PowerPoint</Application>
  <PresentationFormat>On-screen Show (4:3)</PresentationFormat>
  <Paragraphs>256</Paragraphs>
  <Slides>46</Slides>
  <Notes>35</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MyTemplate</vt:lpstr>
      <vt:lpstr>Slide 1</vt:lpstr>
      <vt:lpstr>Slide 2</vt:lpstr>
      <vt:lpstr>Project Stakeholder Engagement Cycle</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NTS</cp:lastModifiedBy>
  <cp:revision>4463</cp:revision>
  <dcterms:created xsi:type="dcterms:W3CDTF">2005-03-14T10:32:02Z</dcterms:created>
  <dcterms:modified xsi:type="dcterms:W3CDTF">2013-01-31T08:04:56Z</dcterms:modified>
  <cp:contentStatus/>
</cp:coreProperties>
</file>