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1417" r:id="rId2"/>
    <p:sldId id="1418" r:id="rId3"/>
    <p:sldId id="685" r:id="rId4"/>
    <p:sldId id="1419" r:id="rId5"/>
    <p:sldId id="1420" r:id="rId6"/>
    <p:sldId id="1421" r:id="rId7"/>
    <p:sldId id="1422" r:id="rId8"/>
  </p:sldIdLst>
  <p:sldSz cx="9144000" cy="6858000" type="screen4x3"/>
  <p:notesSz cx="6854825" cy="98710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181"/>
    <a:srgbClr val="CAE8AA"/>
    <a:srgbClr val="B6DF89"/>
    <a:srgbClr val="FFFF99"/>
    <a:srgbClr val="FF8D3F"/>
    <a:srgbClr val="550B27"/>
    <a:srgbClr val="214C4F"/>
    <a:srgbClr val="FFD581"/>
    <a:srgbClr val="29A4A7"/>
    <a:srgbClr val="19636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0" autoAdjust="0"/>
    <p:restoredTop sz="89806" autoAdjust="0"/>
  </p:normalViewPr>
  <p:slideViewPr>
    <p:cSldViewPr snapToGrid="0" showGuides="1">
      <p:cViewPr varScale="1">
        <p:scale>
          <a:sx n="102" d="100"/>
          <a:sy n="102" d="100"/>
        </p:scale>
        <p:origin x="-1272" y="-84"/>
      </p:cViewPr>
      <p:guideLst>
        <p:guide orient="horz" pos="3888"/>
        <p:guide orient="horz" pos="721"/>
        <p:guide orient="horz" pos="2160"/>
        <p:guide pos="287"/>
        <p:guide pos="2881"/>
        <p:guide pos="5180"/>
        <p:guide pos="5474"/>
        <p:guide pos="2015"/>
        <p:guide pos="1378"/>
      </p:guideLst>
    </p:cSldViewPr>
  </p:slideViewPr>
  <p:outlineViewPr>
    <p:cViewPr>
      <p:scale>
        <a:sx n="33" d="100"/>
        <a:sy n="33" d="100"/>
      </p:scale>
      <p:origin x="66" y="78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90900"/>
    </p:cViewPr>
  </p:sorterViewPr>
  <p:gridSpacing cx="936345600" cy="936345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37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42BB605-9BE6-4159-9B1E-DA2DC4E355A7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8850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89475"/>
            <a:ext cx="54832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A96E06-45EF-4F6E-9DE9-6CDB8788C602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B53FDA-9DA4-41CE-B371-EB179D0E2C0F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50000">
              <a:srgbClr val="000046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02456" y="6362700"/>
            <a:ext cx="793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Assistant Professor Dr. Aurangzeb </a:t>
            </a:r>
            <a:r>
              <a:rPr lang="en-US" sz="1000" b="1" dirty="0" err="1" smtClean="0">
                <a:solidFill>
                  <a:srgbClr val="FF9900"/>
                </a:solidFill>
                <a:latin typeface="Verdana" pitchFamily="34" charset="0"/>
              </a:rPr>
              <a:t>Zulfiqar</a:t>
            </a:r>
            <a:r>
              <a:rPr lang="en-US" sz="1000" b="1" dirty="0" smtClean="0">
                <a:solidFill>
                  <a:srgbClr val="FF9900"/>
                </a:solidFill>
                <a:latin typeface="Verdana" pitchFamily="34" charset="0"/>
              </a:rPr>
              <a:t> </a:t>
            </a:r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Khan</a:t>
            </a:r>
          </a:p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Department of Management Sciences, COMSATS Institute of Information Technology, Islamabad, Pakistan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9" name="TextBox 8"/>
          <p:cNvSpPr txBox="1"/>
          <p:nvPr/>
        </p:nvSpPr>
        <p:spPr>
          <a:xfrm>
            <a:off x="8563904" y="6535579"/>
            <a:ext cx="72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4BC6DF-81E5-4A32-BF26-0379DD93938C}" type="slidenum">
              <a:rPr lang="en-US" sz="1000" b="1" kern="1200" smtClean="0">
                <a:solidFill>
                  <a:srgbClr val="FF9900"/>
                </a:solidFill>
                <a:latin typeface="Verdana" pitchFamily="34" charset="0"/>
                <a:ea typeface="+mn-ea"/>
                <a:cs typeface="+mn-cs"/>
              </a:rPr>
              <a:pPr/>
              <a:t>‹#›</a:t>
            </a:fld>
            <a:endParaRPr lang="en-US" sz="1000" b="1" kern="1200" dirty="0">
              <a:solidFill>
                <a:srgbClr val="FF9900"/>
              </a:solidFill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0" name="Picture 9" descr="ciitttttttt.jpg"/>
          <p:cNvPicPr>
            <a:picLocks noChangeAspect="1"/>
          </p:cNvPicPr>
          <p:nvPr/>
        </p:nvPicPr>
        <p:blipFill>
          <a:blip r:embed="rId13" cstate="print"/>
          <a:srcRect r="74477" b="-1689"/>
          <a:stretch>
            <a:fillRect/>
          </a:stretch>
        </p:blipFill>
        <p:spPr>
          <a:xfrm>
            <a:off x="126613" y="6316394"/>
            <a:ext cx="476722" cy="47126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D0FDFE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D0FDFE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D0FDFE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D0FDFE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5613" y="5329643"/>
            <a:ext cx="8234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Calibri" pitchFamily="34" charset="0"/>
              </a:rPr>
              <a:t>LECTURE 21: 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Calibri" pitchFamily="34" charset="0"/>
              </a:rPr>
              <a:t>VIDEO CASE STUDY: CHAD-CAMEROON PIPELINE PROJECT </a:t>
            </a:r>
            <a:endParaRPr lang="en-US" sz="24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53135" y="482868"/>
            <a:ext cx="52191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Master of </a:t>
            </a:r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Science in</a:t>
            </a:r>
          </a:p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Project Management</a:t>
            </a:r>
            <a:endParaRPr lang="en-US" sz="4400" b="1" cap="none" spc="50" dirty="0" smtClean="0">
              <a:ln w="3175">
                <a:solidFill>
                  <a:srgbClr val="FF0000">
                    <a:alpha val="69000"/>
                  </a:srgbClr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5613" y="2516533"/>
            <a:ext cx="8234362" cy="240065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Project Stakeholder </a:t>
            </a:r>
          </a:p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AND COMMUNICATION Management</a:t>
            </a:r>
            <a:endParaRPr lang="en-US" sz="6000" b="1" cap="all" dirty="0">
              <a:ln w="0"/>
              <a:gradFill flip="none">
                <a:gsLst>
                  <a:gs pos="0">
                    <a:schemeClr val="bg1"/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Video Case Studies: Chad-Cameroon Pipeline</a:t>
            </a:r>
            <a:br>
              <a:rPr lang="de-DE" sz="2400" dirty="0" smtClean="0"/>
            </a:br>
            <a:r>
              <a:rPr lang="de-DE" sz="1600" dirty="0" smtClean="0"/>
              <a:t>(Project‘s Anticipated Impact on Economy and Society)</a:t>
            </a:r>
            <a:endParaRPr lang="en-US" sz="2400" dirty="0"/>
          </a:p>
        </p:txBody>
      </p:sp>
      <p:pic>
        <p:nvPicPr>
          <p:cNvPr id="3" name="Picture 2" descr="FO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2597" y="1315066"/>
            <a:ext cx="4805913" cy="48093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50267" y="1200783"/>
            <a:ext cx="358846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de-DE" sz="2400" b="1" dirty="0" smtClean="0">
                <a:solidFill>
                  <a:schemeClr val="bg1"/>
                </a:solidFill>
                <a:latin typeface="Calibri" pitchFamily="34" charset="0"/>
              </a:rPr>
              <a:t>Three videos produced by the International Finance Corporation and People Television, by EssoChad and by Friends of the Earth International will now be viewed. They pre-sent different perceptions of the pipeline project which is one of the largest undertaken to date in Africa and which, though technically a „success“ has been internationally criti-cized for its social impact. 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Book on the Chad-Cameroon Pipeline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067541" y="1148975"/>
            <a:ext cx="4622434" cy="5221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de-DE" sz="2400" b="1" dirty="0" smtClean="0">
                <a:solidFill>
                  <a:schemeClr val="bg1"/>
                </a:solidFill>
                <a:latin typeface="Calibri" pitchFamily="34" charset="0"/>
              </a:rPr>
              <a:t>Authored by Joyce B. Mbongo Endeley and Fondo Sikod from the University of Buea in Cameroon, this 207 page book based on aca-demic research examines in 12 chapters in detail the pipeline pro-ject‘s impact on its stakeholders. </a:t>
            </a:r>
          </a:p>
          <a:p>
            <a:pPr>
              <a:lnSpc>
                <a:spcPts val="2800"/>
              </a:lnSpc>
            </a:pPr>
            <a:endParaRPr lang="de-DE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ts val="2200"/>
              </a:lnSpc>
            </a:pPr>
            <a:r>
              <a:rPr lang="de-DE" sz="2000" b="1" dirty="0" smtClean="0">
                <a:solidFill>
                  <a:schemeClr val="bg1"/>
                </a:solidFill>
                <a:latin typeface="Calibri" pitchFamily="34" charset="0"/>
              </a:rPr>
              <a:t>Topics covered include the pipeline‘s im-pact on the political economy, livelihoods, gender relations and land resources of the affected communities, community participation in the project, compensa-tion issues, and the relationship between the communities and the construction companies and service providers. </a:t>
            </a:r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Picture 4" descr="Book - The Social Impact of the Chad-Cameroon Pipel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78" y="1268572"/>
            <a:ext cx="3299847" cy="4892023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VIDEO 1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IFC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VIDEO 2&amp;3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Crowning Achievement &amp; Land of Promise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VIDEO 4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Views &amp; Voices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VIDEO 5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FoE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MyTemplate">
  <a:themeElements>
    <a:clrScheme name="Beautiful Template 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autiful Template 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utiful Template 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12066</TotalTime>
  <Words>196</Words>
  <Application>Microsoft Office PowerPoint</Application>
  <PresentationFormat>On-screen Show (4:3)</PresentationFormat>
  <Paragraphs>19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MyTemplate</vt:lpstr>
      <vt:lpstr>Slide 1</vt:lpstr>
      <vt:lpstr>Video Case Studies: Chad-Cameroon Pipeline (Project‘s Anticipated Impact on Economy and Society)</vt:lpstr>
      <vt:lpstr>Book on the Chad-Cameroon Pipeline</vt:lpstr>
      <vt:lpstr>INSERT VIDEO 1  IFC</vt:lpstr>
      <vt:lpstr>INSERT VIDEO 2&amp;3  Crowning Achievement &amp; Land of Promise</vt:lpstr>
      <vt:lpstr>INSERT VIDEO 4  Views &amp; Voices</vt:lpstr>
      <vt:lpstr>INSERT VIDEO 5  FoE</vt:lpstr>
    </vt:vector>
  </TitlesOfParts>
  <Company>FSC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FSC</dc:creator>
  <cp:lastModifiedBy>Dr. Aurangzeb Khan</cp:lastModifiedBy>
  <cp:revision>4442</cp:revision>
  <dcterms:created xsi:type="dcterms:W3CDTF">2005-03-14T10:32:02Z</dcterms:created>
  <dcterms:modified xsi:type="dcterms:W3CDTF">2013-01-31T05:49:16Z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