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39"/>
  </p:notesMasterIdLst>
  <p:handoutMasterIdLst>
    <p:handoutMasterId r:id="rId40"/>
  </p:handoutMasterIdLst>
  <p:sldIdLst>
    <p:sldId id="1417" r:id="rId2"/>
    <p:sldId id="619" r:id="rId3"/>
    <p:sldId id="586" r:id="rId4"/>
    <p:sldId id="321" r:id="rId5"/>
    <p:sldId id="581" r:id="rId6"/>
    <p:sldId id="583" r:id="rId7"/>
    <p:sldId id="1040" r:id="rId8"/>
    <p:sldId id="585" r:id="rId9"/>
    <p:sldId id="584" r:id="rId10"/>
    <p:sldId id="1042" r:id="rId11"/>
    <p:sldId id="1036" r:id="rId12"/>
    <p:sldId id="1037" r:id="rId13"/>
    <p:sldId id="1074" r:id="rId14"/>
    <p:sldId id="587" r:id="rId15"/>
    <p:sldId id="1071" r:id="rId16"/>
    <p:sldId id="981" r:id="rId17"/>
    <p:sldId id="588" r:id="rId18"/>
    <p:sldId id="591" r:id="rId19"/>
    <p:sldId id="1072" r:id="rId20"/>
    <p:sldId id="1073" r:id="rId21"/>
    <p:sldId id="1079" r:id="rId22"/>
    <p:sldId id="1080" r:id="rId23"/>
    <p:sldId id="1084" r:id="rId24"/>
    <p:sldId id="589" r:id="rId25"/>
    <p:sldId id="590" r:id="rId26"/>
    <p:sldId id="597" r:id="rId27"/>
    <p:sldId id="596" r:id="rId28"/>
    <p:sldId id="592" r:id="rId29"/>
    <p:sldId id="593" r:id="rId30"/>
    <p:sldId id="594" r:id="rId31"/>
    <p:sldId id="595" r:id="rId32"/>
    <p:sldId id="598" r:id="rId33"/>
    <p:sldId id="599" r:id="rId34"/>
    <p:sldId id="600" r:id="rId35"/>
    <p:sldId id="601" r:id="rId36"/>
    <p:sldId id="602" r:id="rId37"/>
    <p:sldId id="603" r:id="rId38"/>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181"/>
    <a:srgbClr val="CAE8AA"/>
    <a:srgbClr val="B6DF89"/>
    <a:srgbClr val="FFFF99"/>
    <a:srgbClr val="FF8D3F"/>
    <a:srgbClr val="550B27"/>
    <a:srgbClr val="214C4F"/>
    <a:srgbClr val="FFD581"/>
    <a:srgbClr val="29A4A7"/>
    <a:srgbClr val="196365"/>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0" autoAdjust="0"/>
    <p:restoredTop sz="89806" autoAdjust="0"/>
  </p:normalViewPr>
  <p:slideViewPr>
    <p:cSldViewPr snapToGrid="0" showGuides="1">
      <p:cViewPr varScale="1">
        <p:scale>
          <a:sx n="102" d="100"/>
          <a:sy n="102" d="100"/>
        </p:scale>
        <p:origin x="-1272"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90900"/>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3</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4</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5</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6</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7</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8</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9</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10</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11</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12</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14</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15</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16</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17</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18</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19</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20</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21</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22</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23</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r>
              <a:rPr lang="en-US" dirty="0" smtClean="0"/>
              <a:t>Opposition may</a:t>
            </a:r>
            <a:r>
              <a:rPr lang="en-US" baseline="0" dirty="0" smtClean="0"/>
              <a:t> vary not only between societies and countries but within them too. </a:t>
            </a:r>
          </a:p>
          <a:p>
            <a:endParaRPr lang="en-US" baseline="0" dirty="0" smtClean="0"/>
          </a:p>
          <a:p>
            <a:r>
              <a:rPr lang="en-US" baseline="0" dirty="0" smtClean="0"/>
              <a:t>Examples: Nudist colony, casinos, sex shops and sex-themed parks in Muslim and conservative countries. </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24</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25</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26</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27</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28</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29</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30</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31</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r>
              <a:rPr lang="en-US" dirty="0" smtClean="0"/>
              <a:t>Needless to say,</a:t>
            </a:r>
            <a:r>
              <a:rPr lang="en-US" baseline="0" dirty="0" smtClean="0"/>
              <a:t> t</a:t>
            </a:r>
            <a:r>
              <a:rPr lang="de-DE" sz="1200" dirty="0" smtClean="0">
                <a:solidFill>
                  <a:schemeClr val="bg1"/>
                </a:solidFill>
                <a:latin typeface="Verdana" pitchFamily="34" charset="0"/>
              </a:rPr>
              <a:t>he ensuing climate of fear caused by the use of violence and intimidation in turn engenders greater opposition to the project, though not necessarily overtly shown</a:t>
            </a:r>
            <a:r>
              <a:rPr lang="de-DE" sz="1200" baseline="0" dirty="0" smtClean="0">
                <a:solidFill>
                  <a:schemeClr val="bg1"/>
                </a:solidFill>
                <a:latin typeface="Verdana" pitchFamily="34" charset="0"/>
              </a:rPr>
              <a:t> due to the fear factor</a:t>
            </a:r>
            <a:r>
              <a:rPr lang="de-DE" sz="1200" dirty="0" smtClean="0">
                <a:solidFill>
                  <a:schemeClr val="bg1"/>
                </a:solidFill>
                <a:latin typeface="Verdana" pitchFamily="34" charset="0"/>
              </a:rPr>
              <a:t>. </a:t>
            </a:r>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32</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33</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r>
              <a:rPr lang="en-US" dirty="0" smtClean="0"/>
              <a:t>This has been observed</a:t>
            </a:r>
            <a:r>
              <a:rPr lang="en-US" baseline="0" dirty="0" smtClean="0"/>
              <a:t> in developing countries the case of projects being undertaken there by mining and energy companies.  </a:t>
            </a:r>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34</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35</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36</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37</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461665"/>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20: PROJECT STAKEHOLDER ANALYSIS </a:t>
            </a:r>
            <a:r>
              <a:rPr lang="en-US" sz="2400" b="1" smtClean="0">
                <a:solidFill>
                  <a:srgbClr val="FFC000"/>
                </a:solidFill>
                <a:latin typeface="Calibri" pitchFamily="34" charset="0"/>
              </a:rPr>
              <a:t>PART </a:t>
            </a:r>
            <a:r>
              <a:rPr lang="en-US" sz="2400" b="1" smtClean="0">
                <a:solidFill>
                  <a:srgbClr val="FFC000"/>
                </a:solidFill>
                <a:latin typeface="Calibri" pitchFamily="34" charset="0"/>
              </a:rPr>
              <a:t>4</a:t>
            </a:r>
            <a:endParaRPr lang="en-US" sz="2400" b="1" dirty="0">
              <a:solidFill>
                <a:srgbClr val="FFC000"/>
              </a:solidFill>
              <a:latin typeface="Calibri" pitchFamily="34" charset="0"/>
            </a:endParaRPr>
          </a:p>
        </p:txBody>
      </p:sp>
      <p:sp>
        <p:nvSpPr>
          <p:cNvPr id="5" name="Rectangle 4"/>
          <p:cNvSpPr/>
          <p:nvPr/>
        </p:nvSpPr>
        <p:spPr>
          <a:xfrm>
            <a:off x="720615" y="482868"/>
            <a:ext cx="7684156"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Project Management</a:t>
            </a:r>
          </a:p>
          <a:p>
            <a:pPr algn="ctr"/>
            <a:r>
              <a:rPr lang="en-US" sz="4400" b="1"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(MPM) Degree Programme</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251653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ug-O-War.gif"/>
          <p:cNvPicPr>
            <a:picLocks noChangeAspect="1"/>
          </p:cNvPicPr>
          <p:nvPr/>
        </p:nvPicPr>
        <p:blipFill>
          <a:blip r:embed="rId3" cstate="print"/>
          <a:stretch>
            <a:fillRect/>
          </a:stretch>
        </p:blipFill>
        <p:spPr>
          <a:xfrm>
            <a:off x="1171761" y="2010581"/>
            <a:ext cx="6786904" cy="2433041"/>
          </a:xfrm>
          <a:prstGeom prst="rect">
            <a:avLst/>
          </a:prstGeom>
        </p:spPr>
      </p:pic>
      <p:sp>
        <p:nvSpPr>
          <p:cNvPr id="3" name="Rectangle 3"/>
          <p:cNvSpPr txBox="1">
            <a:spLocks noChangeArrowheads="1"/>
          </p:cNvSpPr>
          <p:nvPr/>
        </p:nvSpPr>
        <p:spPr>
          <a:xfrm>
            <a:off x="455613" y="663338"/>
            <a:ext cx="8234362" cy="1251159"/>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0" cap="none" spc="0" normalizeH="0" baseline="0" noProof="0" dirty="0" smtClean="0">
                <a:ln>
                  <a:noFill/>
                </a:ln>
                <a:solidFill>
                  <a:srgbClr val="FF9900"/>
                </a:solidFill>
                <a:effectLst/>
                <a:uLnTx/>
                <a:uFillTx/>
                <a:latin typeface="+mj-lt"/>
                <a:ea typeface="+mj-ea"/>
                <a:cs typeface="+mj-cs"/>
              </a:rPr>
              <a:t>What Makes Project</a:t>
            </a:r>
            <a:r>
              <a:rPr kumimoji="0" lang="de-DE" sz="3200" b="1" i="0" u="none" strike="noStrike" kern="0" cap="none" spc="0" normalizeH="0" noProof="0" dirty="0" smtClean="0">
                <a:ln>
                  <a:noFill/>
                </a:ln>
                <a:solidFill>
                  <a:srgbClr val="FF9900"/>
                </a:solidFill>
                <a:effectLst/>
                <a:uLnTx/>
                <a:uFillTx/>
                <a:latin typeface="+mj-lt"/>
                <a:ea typeface="+mj-ea"/>
                <a:cs typeface="+mj-cs"/>
              </a:rPr>
              <a:t> Stakeholders „Supportive“ and „Adversarial“?</a:t>
            </a:r>
            <a:endParaRPr kumimoji="0" lang="de-DE" sz="3200" b="1" i="0" u="none" strike="noStrike" kern="0" cap="none" spc="0" normalizeH="0" baseline="0" noProof="0" dirty="0">
              <a:ln>
                <a:noFill/>
              </a:ln>
              <a:solidFill>
                <a:srgbClr val="FF9900"/>
              </a:solidFill>
              <a:effectLst/>
              <a:uLnTx/>
              <a:uFillTx/>
              <a:latin typeface="+mj-lt"/>
              <a:ea typeface="+mj-ea"/>
              <a:cs typeface="+mj-cs"/>
            </a:endParaRPr>
          </a:p>
        </p:txBody>
      </p:sp>
      <p:sp>
        <p:nvSpPr>
          <p:cNvPr id="4" name="Rectangle 3"/>
          <p:cNvSpPr txBox="1">
            <a:spLocks noChangeArrowheads="1"/>
          </p:cNvSpPr>
          <p:nvPr/>
        </p:nvSpPr>
        <p:spPr>
          <a:xfrm>
            <a:off x="455613" y="4739346"/>
            <a:ext cx="8234362" cy="583426"/>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1" i="0" u="none" strike="noStrike" kern="0" cap="none" spc="0" normalizeH="0" baseline="0" noProof="0" dirty="0" smtClean="0">
                <a:ln>
                  <a:noFill/>
                </a:ln>
                <a:solidFill>
                  <a:srgbClr val="FF9900"/>
                </a:solidFill>
                <a:effectLst/>
                <a:uLnTx/>
                <a:uFillTx/>
                <a:latin typeface="+mj-lt"/>
                <a:ea typeface="+mj-ea"/>
                <a:cs typeface="+mj-cs"/>
              </a:rPr>
              <a:t>Based on Review and Analysis </a:t>
            </a:r>
            <a:r>
              <a:rPr kumimoji="0" lang="de-DE" sz="2000" b="1" i="0" u="none" strike="noStrike" kern="0" cap="none" spc="0" normalizeH="0" noProof="0" dirty="0" smtClean="0">
                <a:ln>
                  <a:noFill/>
                </a:ln>
                <a:solidFill>
                  <a:srgbClr val="FF9900"/>
                </a:solidFill>
                <a:effectLst/>
                <a:uLnTx/>
                <a:uFillTx/>
                <a:latin typeface="+mj-lt"/>
                <a:ea typeface="+mj-ea"/>
                <a:cs typeface="+mj-cs"/>
              </a:rPr>
              <a:t>of Several Dozen Projects Across the Globe</a:t>
            </a:r>
            <a:endParaRPr kumimoji="0" lang="de-DE" sz="2000" b="1" i="0" u="none" strike="noStrike" kern="0" cap="none" spc="0" normalizeH="0" baseline="0" noProof="0" dirty="0">
              <a:ln>
                <a:noFill/>
              </a:ln>
              <a:solidFill>
                <a:srgbClr val="FF9900"/>
              </a:solidFill>
              <a:effectLst/>
              <a:uLnTx/>
              <a:uFillTx/>
              <a:latin typeface="+mj-lt"/>
              <a:ea typeface="+mj-ea"/>
              <a:cs typeface="+mj-cs"/>
            </a:endParaRPr>
          </a:p>
        </p:txBody>
      </p:sp>
      <p:sp>
        <p:nvSpPr>
          <p:cNvPr id="5" name="Rectangle 3"/>
          <p:cNvSpPr txBox="1">
            <a:spLocks noChangeArrowheads="1"/>
          </p:cNvSpPr>
          <p:nvPr/>
        </p:nvSpPr>
        <p:spPr>
          <a:xfrm>
            <a:off x="569569" y="5701434"/>
            <a:ext cx="8008038" cy="470766"/>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de-DE" b="1" kern="0" dirty="0" smtClean="0">
                <a:solidFill>
                  <a:srgbClr val="FFFF00"/>
                </a:solidFill>
                <a:latin typeface="+mj-lt"/>
                <a:ea typeface="+mj-ea"/>
                <a:cs typeface="+mj-cs"/>
              </a:rPr>
              <a:t>(An External Stakeholders‘ Perspective)</a:t>
            </a:r>
            <a:endParaRPr kumimoji="0" lang="de-DE" sz="2000" b="1" i="0" u="none" strike="noStrike" kern="0" cap="none" spc="0" normalizeH="0" baseline="0" noProof="0" dirty="0">
              <a:ln>
                <a:noFill/>
              </a:ln>
              <a:solidFill>
                <a:srgbClr val="FFFF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Stakeholders tend to support projects which meet their needs (current, anti-cipated) – and wants. </a:t>
            </a:r>
          </a:p>
          <a:p>
            <a:pPr marL="342900" indent="-342900">
              <a:lnSpc>
                <a:spcPts val="3200"/>
              </a:lnSpc>
              <a:spcAft>
                <a:spcPts val="1200"/>
              </a:spcAft>
              <a:buClr>
                <a:srgbClr val="FF0000"/>
              </a:buClr>
            </a:pPr>
            <a:r>
              <a:rPr lang="de-DE" sz="2400" b="1" dirty="0" smtClean="0">
                <a:solidFill>
                  <a:schemeClr val="bg1"/>
                </a:solidFill>
                <a:latin typeface="Calibri" pitchFamily="34" charset="0"/>
              </a:rPr>
              <a:t>	Needs can be very versatile. Examples: Additional Kindergartens, widening of roads, expansion of power generation infrastructure, creation of waste dispo-sal and sewerage treatment facilities, uban regeneration schemes, upgrading of hospitals and launching of health awareness promotion and poverty alleviation projects.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What Makes Project Stakeholders Supportive?</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(Need Acknowledgement)</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7" name="Picture 6" descr="rainbow"/>
          <p:cNvPicPr>
            <a:picLocks noChangeAspect="1" noChangeArrowheads="1"/>
          </p:cNvPicPr>
          <p:nvPr/>
        </p:nvPicPr>
        <p:blipFill>
          <a:blip r:embed="rId3" cstate="print"/>
          <a:stretch>
            <a:fillRect/>
          </a:stretch>
        </p:blipFill>
        <p:spPr bwMode="auto">
          <a:xfrm>
            <a:off x="449110" y="2341528"/>
            <a:ext cx="2903220" cy="217170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buFont typeface="Wingdings" pitchFamily="2" charset="2"/>
              <a:buNone/>
            </a:pPr>
            <a:r>
              <a:rPr lang="de-DE" sz="2400" b="1" dirty="0">
                <a:solidFill>
                  <a:schemeClr val="bg1"/>
                </a:solidFill>
                <a:latin typeface="Calibri" pitchFamily="34" charset="0"/>
              </a:rPr>
              <a:t>	</a:t>
            </a:r>
            <a:r>
              <a:rPr lang="de-DE" sz="2400" b="1" dirty="0" smtClean="0">
                <a:solidFill>
                  <a:schemeClr val="bg1"/>
                </a:solidFill>
                <a:latin typeface="Calibri" pitchFamily="34" charset="0"/>
              </a:rPr>
              <a:t>Many projects, especially in construc-tion / infrastructure development, re-quire substantial (skilled, semi-skilled, unskilled) input of labour, especially in their execution phase. Employment opportunities are created after project completion too.</a:t>
            </a:r>
          </a:p>
          <a:p>
            <a:pPr marL="342900" indent="-342900">
              <a:lnSpc>
                <a:spcPts val="3200"/>
              </a:lnSpc>
              <a:buClr>
                <a:srgbClr val="FF0000"/>
              </a:buClr>
              <a:buFont typeface="Wingdings" pitchFamily="2" charset="2"/>
              <a:buNone/>
            </a:pPr>
            <a:r>
              <a:rPr lang="de-DE" sz="2400" b="1" dirty="0" smtClean="0">
                <a:solidFill>
                  <a:schemeClr val="bg1"/>
                </a:solidFill>
                <a:latin typeface="Calibri" pitchFamily="34" charset="0"/>
              </a:rPr>
              <a:t>	In poor communities, where jobs are  usually scarce, unemployment is chronically high and the economy is weak, projects can financially benefit many people.  </a:t>
            </a:r>
            <a:endParaRPr lang="de-DE" sz="2400" b="1" dirty="0">
              <a:solidFill>
                <a:schemeClr val="bg1"/>
              </a:solidFill>
              <a:latin typeface="Calibri" pitchFamily="34" charset="0"/>
            </a:endParaRPr>
          </a:p>
        </p:txBody>
      </p:sp>
      <p:pic>
        <p:nvPicPr>
          <p:cNvPr id="395268" name="Picture 4" descr="Newspaper%20-%20Jobs"/>
          <p:cNvPicPr>
            <a:picLocks noChangeAspect="1" noChangeArrowheads="1"/>
          </p:cNvPicPr>
          <p:nvPr/>
        </p:nvPicPr>
        <p:blipFill>
          <a:blip r:embed="rId3" cstate="print"/>
          <a:srcRect/>
          <a:stretch>
            <a:fillRect/>
          </a:stretch>
        </p:blipFill>
        <p:spPr bwMode="auto">
          <a:xfrm>
            <a:off x="455613" y="2202814"/>
            <a:ext cx="2567631" cy="2452371"/>
          </a:xfrm>
          <a:prstGeom prst="rect">
            <a:avLst/>
          </a:prstGeom>
          <a:noFill/>
          <a:ln w="9525" algn="ctr">
            <a:noFill/>
            <a:miter lim="800000"/>
            <a:headEnd/>
            <a:tailEnd/>
          </a:ln>
          <a:effectLst/>
        </p:spPr>
      </p:pic>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What Makes Project Stakeholders Supportive?</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(Employment Opportunities)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Besides human resources, projects often require (large) inputs of raw materials, finished and semi-finished items, and a host of services provided on- and off-site. </a:t>
            </a:r>
          </a:p>
          <a:p>
            <a:pPr marL="342900" indent="-342900">
              <a:lnSpc>
                <a:spcPts val="3200"/>
              </a:lnSpc>
              <a:buClr>
                <a:srgbClr val="FF0000"/>
              </a:buClr>
            </a:pPr>
            <a:r>
              <a:rPr lang="de-DE" sz="2400" b="1" dirty="0" smtClean="0">
                <a:solidFill>
                  <a:schemeClr val="bg1"/>
                </a:solidFill>
                <a:latin typeface="Calibri" pitchFamily="34" charset="0"/>
              </a:rPr>
              <a:t>	Projects can, hence, generate substan-tial revenue for the (local) business community (e.g. suppliers, contractors) extending over the entire (or part of the) project life-cycle and possibly be-yond project completion when it ‚goes into operation‘.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What Makes Project Stakeholders Supportive?</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(Business Opportunities)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hdog_vendor"/>
          <p:cNvPicPr>
            <a:picLocks noChangeAspect="1" noChangeArrowheads="1"/>
          </p:cNvPicPr>
          <p:nvPr/>
        </p:nvPicPr>
        <p:blipFill>
          <a:blip r:embed="rId3" cstate="print"/>
          <a:stretch>
            <a:fillRect/>
          </a:stretch>
        </p:blipFill>
        <p:spPr bwMode="auto">
          <a:xfrm>
            <a:off x="451415" y="1597866"/>
            <a:ext cx="2780881" cy="3659639"/>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4760278"/>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Some projects may facilitate an increase in the volume of investment which flows into (and generated within) the community after their completion. </a:t>
            </a:r>
          </a:p>
          <a:p>
            <a:pPr marL="342900" indent="-342900">
              <a:lnSpc>
                <a:spcPts val="3200"/>
              </a:lnSpc>
              <a:spcAft>
                <a:spcPts val="1200"/>
              </a:spcAft>
              <a:buClr>
                <a:srgbClr val="FF0000"/>
              </a:buClr>
            </a:pPr>
            <a:r>
              <a:rPr lang="de-DE" sz="2400" b="1" dirty="0" smtClean="0">
                <a:solidFill>
                  <a:schemeClr val="bg1"/>
                </a:solidFill>
                <a:latin typeface="Calibri" pitchFamily="34" charset="0"/>
              </a:rPr>
              <a:t>	Example: A project to establish an IT training institute in a small town may prompt IT businesses to set up offices and facilities there where the man-power needed for their operations can be recruited.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What</a:t>
            </a:r>
            <a:r>
              <a:rPr kumimoji="0" lang="de-DE" sz="2400" b="1" i="0" u="none" strike="noStrike" kern="0" cap="none" spc="0" normalizeH="0" noProof="0" dirty="0" smtClean="0">
                <a:ln>
                  <a:noFill/>
                </a:ln>
                <a:solidFill>
                  <a:srgbClr val="FF9900"/>
                </a:solidFill>
                <a:effectLst/>
                <a:uLnTx/>
                <a:uFillTx/>
                <a:latin typeface="+mj-lt"/>
                <a:ea typeface="+mj-ea"/>
                <a:cs typeface="+mj-cs"/>
              </a:rPr>
              <a:t> Makes </a:t>
            </a:r>
            <a:r>
              <a:rPr kumimoji="0" lang="de-DE" sz="2400" b="1" i="0" u="none" strike="noStrike" kern="0" cap="none" spc="0" normalizeH="0" baseline="0" noProof="0" dirty="0" smtClean="0">
                <a:ln>
                  <a:noFill/>
                </a:ln>
                <a:solidFill>
                  <a:srgbClr val="FF9900"/>
                </a:solidFill>
                <a:effectLst/>
                <a:uLnTx/>
                <a:uFillTx/>
                <a:latin typeface="+mj-lt"/>
                <a:ea typeface="+mj-ea"/>
                <a:cs typeface="+mj-cs"/>
              </a:rPr>
              <a:t>Project Stakeholders Supportive?</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(Investment Inflows)</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4" descr="business1"/>
          <p:cNvPicPr>
            <a:picLocks noChangeAspect="1" noChangeArrowheads="1"/>
          </p:cNvPicPr>
          <p:nvPr/>
        </p:nvPicPr>
        <p:blipFill>
          <a:blip r:embed="rId3" cstate="print"/>
          <a:stretch>
            <a:fillRect/>
          </a:stretch>
        </p:blipFill>
        <p:spPr bwMode="auto">
          <a:xfrm>
            <a:off x="451134" y="2043715"/>
            <a:ext cx="2545080" cy="277368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Some projects may significantly boost the ‚perceived attractiveness‘ of the localities where they are undertaken. Over time this may translate into an increase in property values and rents due to an influx of people and organi-zations seeking to avail opportunities open to them while projects are on-going and/or after their completion.</a:t>
            </a:r>
          </a:p>
          <a:p>
            <a:pPr marL="342900" indent="-342900">
              <a:lnSpc>
                <a:spcPts val="3200"/>
              </a:lnSpc>
              <a:spcAft>
                <a:spcPts val="1200"/>
              </a:spcAft>
              <a:buClr>
                <a:srgbClr val="FF0000"/>
              </a:buClr>
            </a:pPr>
            <a:r>
              <a:rPr lang="de-DE" sz="2400" b="1" dirty="0" smtClean="0">
                <a:solidFill>
                  <a:schemeClr val="bg1"/>
                </a:solidFill>
                <a:latin typeface="Calibri" pitchFamily="34" charset="0"/>
              </a:rPr>
              <a:t>	Examples: Corporate Offices, Banks, Hi-tech Industries, Educational and Cultural Institutions.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What Makes Project Stakeholders Supportive?</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(Property Values and Rents)</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7" name="Picture 7" descr="house_value-768547"/>
          <p:cNvPicPr>
            <a:picLocks noChangeAspect="1" noChangeArrowheads="1"/>
          </p:cNvPicPr>
          <p:nvPr/>
        </p:nvPicPr>
        <p:blipFill>
          <a:blip r:embed="rId3" cstate="print"/>
          <a:stretch>
            <a:fillRect/>
          </a:stretch>
        </p:blipFill>
        <p:spPr bwMode="auto">
          <a:xfrm>
            <a:off x="443855" y="1838517"/>
            <a:ext cx="2826659" cy="3182609"/>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491416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Tourism is big business nowadays - in fact, it is a pillar of the global economy. </a:t>
            </a:r>
          </a:p>
          <a:p>
            <a:pPr marL="342900" indent="-342900">
              <a:lnSpc>
                <a:spcPts val="3200"/>
              </a:lnSpc>
              <a:spcAft>
                <a:spcPts val="1200"/>
              </a:spcAft>
              <a:buClr>
                <a:srgbClr val="FF0000"/>
              </a:buClr>
            </a:pPr>
            <a:r>
              <a:rPr lang="de-DE" sz="2400" b="1" dirty="0" smtClean="0">
                <a:solidFill>
                  <a:schemeClr val="bg1"/>
                </a:solidFill>
                <a:latin typeface="Calibri" pitchFamily="34" charset="0"/>
              </a:rPr>
              <a:t>	Tourists the world over like to flock to places offering fun and adventure, sightseeing and recreation, and cultu-ral learning experiences. </a:t>
            </a:r>
          </a:p>
          <a:p>
            <a:pPr marL="342900" indent="-342900">
              <a:lnSpc>
                <a:spcPts val="3200"/>
              </a:lnSpc>
              <a:buClr>
                <a:srgbClr val="FF0000"/>
              </a:buClr>
            </a:pPr>
            <a:r>
              <a:rPr lang="de-DE" sz="2400" b="1" dirty="0" smtClean="0">
                <a:solidFill>
                  <a:schemeClr val="bg1"/>
                </a:solidFill>
                <a:latin typeface="Calibri" pitchFamily="34" charset="0"/>
              </a:rPr>
              <a:t>	Tourism is the main source of income for many communities and countries. Projects in the tourism industry usually tend to attract broad support from the concerned stakeholders.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What Makes Project Stakeholders Supportive?</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(More Tourism)</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7" descr="tourist"/>
          <p:cNvPicPr>
            <a:picLocks noChangeAspect="1" noChangeArrowheads="1"/>
          </p:cNvPicPr>
          <p:nvPr/>
        </p:nvPicPr>
        <p:blipFill>
          <a:blip r:embed="rId3" cstate="print"/>
          <a:stretch>
            <a:fillRect/>
          </a:stretch>
        </p:blipFill>
        <p:spPr bwMode="auto">
          <a:xfrm>
            <a:off x="445988" y="2375205"/>
            <a:ext cx="2754712" cy="2088339"/>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Many projects offer their stakeholders an „improved quality of life“ on com-pletion: Provision of access to a larger and superior range of goods, services</a:t>
            </a:r>
            <a:r>
              <a:rPr lang="de-DE" sz="2400" b="1" smtClean="0">
                <a:solidFill>
                  <a:schemeClr val="bg1"/>
                </a:solidFill>
                <a:latin typeface="Calibri" pitchFamily="34" charset="0"/>
              </a:rPr>
              <a:t>, comforts </a:t>
            </a:r>
            <a:r>
              <a:rPr lang="de-DE" sz="2400" b="1" dirty="0" smtClean="0">
                <a:solidFill>
                  <a:schemeClr val="bg1"/>
                </a:solidFill>
                <a:latin typeface="Calibri" pitchFamily="34" charset="0"/>
              </a:rPr>
              <a:t>and experiences, and a clean-er, safer, healthier and more </a:t>
            </a:r>
            <a:r>
              <a:rPr lang="de-DE" sz="2400" b="1" smtClean="0">
                <a:solidFill>
                  <a:schemeClr val="bg1"/>
                </a:solidFill>
                <a:latin typeface="Calibri" pitchFamily="34" charset="0"/>
              </a:rPr>
              <a:t>enjoyable environment to live in.  </a:t>
            </a:r>
            <a:endParaRPr lang="de-DE" sz="2400" b="1" dirty="0" smtClean="0">
              <a:solidFill>
                <a:schemeClr val="bg1"/>
              </a:solidFill>
              <a:latin typeface="Calibri" pitchFamily="34" charset="0"/>
            </a:endParaRPr>
          </a:p>
          <a:p>
            <a:pPr marL="342900" indent="-342900">
              <a:lnSpc>
                <a:spcPts val="3200"/>
              </a:lnSpc>
              <a:buClr>
                <a:srgbClr val="FF0000"/>
              </a:buClr>
            </a:pPr>
            <a:r>
              <a:rPr lang="de-DE" sz="2400" b="1" dirty="0" smtClean="0">
                <a:solidFill>
                  <a:schemeClr val="bg1"/>
                </a:solidFill>
                <a:latin typeface="Calibri" pitchFamily="34" charset="0"/>
              </a:rPr>
              <a:t>	Examples: Shopping Malls, Cinemas, Entertainment Centers, Museums, Ex-hibition Halls, Libraries, Art Galleries, Sport Facilities, Public and Amusement Parks, Urban Regeneration, NPD/NSD.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What Makes Project Stakeholders Supportive?</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(Improvement in the Quality of Life)</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7" name="Picture 5" descr="g_refurb_1"/>
          <p:cNvPicPr>
            <a:picLocks noChangeAspect="1" noChangeArrowheads="1"/>
          </p:cNvPicPr>
          <p:nvPr/>
        </p:nvPicPr>
        <p:blipFill>
          <a:blip r:embed="rId3" cstate="print"/>
          <a:stretch>
            <a:fillRect/>
          </a:stretch>
        </p:blipFill>
        <p:spPr bwMode="auto">
          <a:xfrm>
            <a:off x="445435" y="2240206"/>
            <a:ext cx="2682240" cy="236982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4760278"/>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Some projects attract across-the-board endorsement simply because the com-munity, or at a macro-level, the majo-rity of people in the provinces/states, regions or countries in which such pro-jects are being undertaken or are plan-ned to be undertaken at a future point in time perceive them as being of over-riding importance.</a:t>
            </a:r>
          </a:p>
          <a:p>
            <a:pPr marL="342900" indent="-342900">
              <a:lnSpc>
                <a:spcPts val="3200"/>
              </a:lnSpc>
              <a:spcAft>
                <a:spcPts val="1200"/>
              </a:spcAft>
              <a:buClr>
                <a:srgbClr val="FF0000"/>
              </a:buClr>
            </a:pPr>
            <a:r>
              <a:rPr lang="de-DE" sz="2400" b="1" dirty="0" smtClean="0">
                <a:solidFill>
                  <a:schemeClr val="bg1"/>
                </a:solidFill>
                <a:latin typeface="Calibri" pitchFamily="34" charset="0"/>
              </a:rPr>
              <a:t> 	Examples: The Beijing Olympic Games 2008, India-Pakistan Arms Race.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What Makes Project Stakeholders Supportive?</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(Aspirations and Pride: Community to National Level)</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FlyingFlags.gif"/>
          <p:cNvPicPr>
            <a:picLocks noChangeAspect="1"/>
          </p:cNvPicPr>
          <p:nvPr/>
        </p:nvPicPr>
        <p:blipFill>
          <a:blip r:embed="rId3" cstate="print"/>
          <a:stretch>
            <a:fillRect/>
          </a:stretch>
        </p:blipFill>
        <p:spPr>
          <a:xfrm>
            <a:off x="168699" y="2400300"/>
            <a:ext cx="3086100" cy="20574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The Olympic Games 2008, which was held in the Chinese capital Beijing, generated tremendous support among most Chinese people who saw it as a symbol of China‘s coming of age.</a:t>
            </a:r>
          </a:p>
          <a:p>
            <a:pPr marL="342900" indent="-342900">
              <a:lnSpc>
                <a:spcPts val="3200"/>
              </a:lnSpc>
              <a:buClr>
                <a:srgbClr val="FF0000"/>
              </a:buClr>
            </a:pPr>
            <a:r>
              <a:rPr lang="de-DE" sz="2400" b="1" dirty="0" smtClean="0">
                <a:solidFill>
                  <a:schemeClr val="bg1"/>
                </a:solidFill>
                <a:latin typeface="Calibri" pitchFamily="34" charset="0"/>
              </a:rPr>
              <a:t>	A string of projects, including major construction schemes and a massive operation to clean up the city prece-ded the ceremonies which, in addition to the Chinese people, were attended by tens of thousands of visitors from across the globe.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What Makes Project Stakeholders Supportive?</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(National Aspirations and Pride)</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Beijing Olympics Closing Ceremony.jpg"/>
          <p:cNvPicPr>
            <a:picLocks noChangeAspect="1"/>
          </p:cNvPicPr>
          <p:nvPr/>
        </p:nvPicPr>
        <p:blipFill>
          <a:blip r:embed="rId3" cstate="print"/>
          <a:stretch>
            <a:fillRect/>
          </a:stretch>
        </p:blipFill>
        <p:spPr>
          <a:xfrm>
            <a:off x="455613" y="1311626"/>
            <a:ext cx="2884353" cy="1886367"/>
          </a:xfrm>
          <a:prstGeom prst="rect">
            <a:avLst/>
          </a:prstGeom>
          <a:ln>
            <a:solidFill>
              <a:schemeClr val="bg1"/>
            </a:solidFill>
          </a:ln>
        </p:spPr>
      </p:pic>
      <p:pic>
        <p:nvPicPr>
          <p:cNvPr id="8" name="Picture 7" descr="Beijing Olympics Dance.jpg"/>
          <p:cNvPicPr>
            <a:picLocks noChangeAspect="1"/>
          </p:cNvPicPr>
          <p:nvPr/>
        </p:nvPicPr>
        <p:blipFill>
          <a:blip r:embed="rId4" cstate="print"/>
          <a:stretch>
            <a:fillRect/>
          </a:stretch>
        </p:blipFill>
        <p:spPr>
          <a:xfrm>
            <a:off x="455614" y="4035469"/>
            <a:ext cx="2903604" cy="2078981"/>
          </a:xfrm>
          <a:prstGeom prst="rect">
            <a:avLst/>
          </a:prstGeom>
          <a:ln>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An overwhelming majority of Indian and Pakistani citizens endorse their countrys‘ conventional, nuclear and missile weaponization programmes and projects.   </a:t>
            </a:r>
          </a:p>
          <a:p>
            <a:pPr marL="342900" indent="-342900">
              <a:lnSpc>
                <a:spcPts val="3200"/>
              </a:lnSpc>
              <a:spcAft>
                <a:spcPts val="1200"/>
              </a:spcAft>
              <a:buClr>
                <a:srgbClr val="FF0000"/>
              </a:buClr>
            </a:pPr>
            <a:r>
              <a:rPr lang="de-DE" sz="2400" b="1" dirty="0" smtClean="0">
                <a:solidFill>
                  <a:schemeClr val="bg1"/>
                </a:solidFill>
                <a:latin typeface="Calibri" pitchFamily="34" charset="0"/>
              </a:rPr>
              <a:t>	Though India and Pakistan rank amongst the world‘s poorest countries in terms of their per capita incomes and social indicators, this predicament has not discouraged them from con-tinuously spending disproportionately vast sums on their defence.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What Makes Project Stakeholders Supportive?</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(National Aspirations and Pride)</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4" name="Picture 3" descr="Agni Missile Test.jpg"/>
          <p:cNvPicPr>
            <a:picLocks noChangeAspect="1"/>
          </p:cNvPicPr>
          <p:nvPr/>
        </p:nvPicPr>
        <p:blipFill>
          <a:blip r:embed="rId3" cstate="print"/>
          <a:stretch>
            <a:fillRect/>
          </a:stretch>
        </p:blipFill>
        <p:spPr>
          <a:xfrm>
            <a:off x="986213" y="1356325"/>
            <a:ext cx="1677195" cy="2347779"/>
          </a:xfrm>
          <a:prstGeom prst="rect">
            <a:avLst/>
          </a:prstGeom>
          <a:ln>
            <a:solidFill>
              <a:schemeClr val="bg1"/>
            </a:solidFill>
          </a:ln>
        </p:spPr>
      </p:pic>
      <p:pic>
        <p:nvPicPr>
          <p:cNvPr id="6" name="Picture 5" descr="Pakistan Nuclear Weapon Test.jpg"/>
          <p:cNvPicPr>
            <a:picLocks noChangeAspect="1"/>
          </p:cNvPicPr>
          <p:nvPr/>
        </p:nvPicPr>
        <p:blipFill>
          <a:blip r:embed="rId4" cstate="print"/>
          <a:stretch>
            <a:fillRect/>
          </a:stretch>
        </p:blipFill>
        <p:spPr>
          <a:xfrm>
            <a:off x="450807" y="3968510"/>
            <a:ext cx="2748006" cy="2132976"/>
          </a:xfrm>
          <a:prstGeom prst="rect">
            <a:avLst/>
          </a:prstGeom>
          <a:ln>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BC.gif"/>
          <p:cNvPicPr>
            <a:picLocks noChangeAspect="1"/>
          </p:cNvPicPr>
          <p:nvPr/>
        </p:nvPicPr>
        <p:blipFill>
          <a:blip r:embed="rId3" cstate="print">
            <a:clrChange>
              <a:clrFrom>
                <a:srgbClr val="FFFFFF"/>
              </a:clrFrom>
              <a:clrTo>
                <a:srgbClr val="FFFFFF">
                  <a:alpha val="0"/>
                </a:srgbClr>
              </a:clrTo>
            </a:clrChange>
          </a:blip>
          <a:stretch>
            <a:fillRect/>
          </a:stretch>
        </p:blipFill>
        <p:spPr>
          <a:xfrm>
            <a:off x="3053398" y="1144588"/>
            <a:ext cx="3040380" cy="2750820"/>
          </a:xfrm>
          <a:prstGeom prst="rect">
            <a:avLst/>
          </a:prstGeom>
          <a:noFill/>
          <a:ln>
            <a:noFill/>
          </a:ln>
        </p:spPr>
      </p:pic>
      <p:sp>
        <p:nvSpPr>
          <p:cNvPr id="4" name="Rectangle 3"/>
          <p:cNvSpPr txBox="1">
            <a:spLocks noChangeArrowheads="1"/>
          </p:cNvSpPr>
          <p:nvPr/>
        </p:nvSpPr>
        <p:spPr>
          <a:xfrm>
            <a:off x="455613" y="4427494"/>
            <a:ext cx="8234362" cy="564187"/>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800" b="1" i="0" u="none" strike="noStrike" kern="0" cap="none" spc="0" normalizeH="0" baseline="0" noProof="0" dirty="0" smtClean="0">
                <a:ln>
                  <a:noFill/>
                </a:ln>
                <a:solidFill>
                  <a:srgbClr val="FF9900"/>
                </a:solidFill>
                <a:effectLst/>
                <a:uLnTx/>
                <a:uFillTx/>
                <a:latin typeface="+mj-lt"/>
                <a:ea typeface="+mj-ea"/>
                <a:cs typeface="+mj-cs"/>
              </a:rPr>
              <a:t>Major Concerns of Project Stakeholders</a:t>
            </a:r>
            <a:endParaRPr kumimoji="0" lang="de-DE" sz="2800" b="1" i="0" u="none" strike="noStrike" kern="0" cap="none" spc="0" normalizeH="0" baseline="0" noProof="0" dirty="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3" y="1144588"/>
            <a:ext cx="5491161" cy="5016758"/>
          </a:xfrm>
          <a:prstGeom prst="rect">
            <a:avLst/>
          </a:prstGeom>
          <a:noFill/>
          <a:ln w="9525">
            <a:noFill/>
            <a:miter lim="800000"/>
            <a:headEnd/>
            <a:tailEnd/>
          </a:ln>
          <a:effectLst/>
        </p:spPr>
        <p:txBody>
          <a:bodyPr wrap="square">
            <a:spAutoFit/>
          </a:bodyPr>
          <a:lstStyle/>
          <a:p>
            <a:pPr marL="342900" indent="-342900">
              <a:lnSpc>
                <a:spcPts val="31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A major cause of concern for stakehol-ders the world over is the possibility of forced acquisition of their land and dwellings and eviction from their (an-cestral) villages, townships and cities with conseq. involuntary resettlement. </a:t>
            </a:r>
          </a:p>
          <a:p>
            <a:pPr marL="342900" indent="-342900">
              <a:lnSpc>
                <a:spcPts val="3100"/>
              </a:lnSpc>
              <a:spcAft>
                <a:spcPts val="1200"/>
              </a:spcAft>
              <a:buClr>
                <a:srgbClr val="FF0000"/>
              </a:buClr>
            </a:pPr>
            <a:r>
              <a:rPr lang="de-DE" sz="2400" b="1" dirty="0" smtClean="0">
                <a:solidFill>
                  <a:schemeClr val="bg1"/>
                </a:solidFill>
                <a:latin typeface="Calibri" pitchFamily="34" charset="0"/>
              </a:rPr>
              <a:t>	Stakeholders who live at places for generations tend to develop a strong emotional attachment to them and community spirit and may experience severe traumatization when compelled to resettle elsewhere.</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(Expropriation of Property, Compensation Regime)</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6" descr="farm"/>
          <p:cNvPicPr>
            <a:picLocks noChangeAspect="1" noChangeArrowheads="1"/>
          </p:cNvPicPr>
          <p:nvPr/>
        </p:nvPicPr>
        <p:blipFill>
          <a:blip r:embed="rId3" cstate="print"/>
          <a:stretch>
            <a:fillRect/>
          </a:stretch>
        </p:blipFill>
        <p:spPr bwMode="auto">
          <a:xfrm>
            <a:off x="455613" y="2299075"/>
            <a:ext cx="2759119" cy="2259850"/>
          </a:xfrm>
          <a:prstGeom prst="rect">
            <a:avLst/>
          </a:prstGeom>
          <a:noFill/>
          <a:ln>
            <a:noFill/>
          </a:ln>
        </p:spPr>
      </p:pic>
      <p:sp>
        <p:nvSpPr>
          <p:cNvPr id="7" name="TextBox 6"/>
          <p:cNvSpPr txBox="1"/>
          <p:nvPr/>
        </p:nvSpPr>
        <p:spPr>
          <a:xfrm>
            <a:off x="455613" y="4683968"/>
            <a:ext cx="2743200" cy="1200329"/>
          </a:xfrm>
          <a:prstGeom prst="rect">
            <a:avLst/>
          </a:prstGeom>
          <a:noFill/>
        </p:spPr>
        <p:txBody>
          <a:bodyPr wrap="square" rtlCol="0">
            <a:spAutoFit/>
          </a:bodyPr>
          <a:lstStyle/>
          <a:p>
            <a:r>
              <a:rPr lang="en-US" b="1" dirty="0" smtClean="0">
                <a:solidFill>
                  <a:srgbClr val="FFFF00"/>
                </a:solidFill>
                <a:latin typeface="Calibri" pitchFamily="34" charset="0"/>
              </a:rPr>
              <a:t>According to a report, tens of millions of people have been displaced by dams since WWII.</a:t>
            </a:r>
            <a:endParaRPr lang="en-US" b="1" dirty="0">
              <a:solidFill>
                <a:srgbClr val="FFFF00"/>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3" y="1144588"/>
            <a:ext cx="5491161" cy="5260414"/>
          </a:xfrm>
          <a:prstGeom prst="rect">
            <a:avLst/>
          </a:prstGeom>
          <a:noFill/>
          <a:ln w="9525">
            <a:noFill/>
            <a:miter lim="800000"/>
            <a:headEnd/>
            <a:tailEnd/>
          </a:ln>
          <a:effectLst/>
        </p:spPr>
        <p:txBody>
          <a:bodyPr wrap="square">
            <a:spAutoFit/>
          </a:bodyPr>
          <a:lstStyle/>
          <a:p>
            <a:pPr marL="342900" indent="-342900">
              <a:lnSpc>
                <a:spcPts val="31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Experience with projects involving substantive displacements of commu-nities (e.g.: dams, highways, mines) shows that resettled stakeholders often have comparatively less econo-mic opportunities, are usually under-compensated and may be compelled to wait for a long time (years in some cases) before receiving their compen-sation, are not properly consulted about their eviction during the project and are frequently harassed by project developers.</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(Expropriation of Property, Compensation Regime)</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6" descr="farm"/>
          <p:cNvPicPr>
            <a:picLocks noChangeAspect="1" noChangeArrowheads="1"/>
          </p:cNvPicPr>
          <p:nvPr/>
        </p:nvPicPr>
        <p:blipFill>
          <a:blip r:embed="rId3" cstate="print"/>
          <a:stretch>
            <a:fillRect/>
          </a:stretch>
        </p:blipFill>
        <p:spPr bwMode="auto">
          <a:xfrm>
            <a:off x="455613" y="2299075"/>
            <a:ext cx="2759119" cy="225985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3" y="1144588"/>
            <a:ext cx="5491161" cy="2533194"/>
          </a:xfrm>
          <a:prstGeom prst="rect">
            <a:avLst/>
          </a:prstGeom>
          <a:noFill/>
          <a:ln w="9525">
            <a:noFill/>
            <a:miter lim="800000"/>
            <a:headEnd/>
            <a:tailEnd/>
          </a:ln>
          <a:effectLst/>
        </p:spPr>
        <p:txBody>
          <a:bodyPr wrap="square">
            <a:spAutoFit/>
          </a:bodyPr>
          <a:lstStyle/>
          <a:p>
            <a:pPr marL="342900" indent="-342900">
              <a:lnSpc>
                <a:spcPts val="3200"/>
              </a:lnSpc>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The mammoth Three-Gorges Dam in China is an excellent example of the massive forced displacement of a large number of people caused by large-scale dam projects.</a:t>
            </a:r>
          </a:p>
          <a:p>
            <a:pPr marL="342900" indent="-342900">
              <a:lnSpc>
                <a:spcPts val="3200"/>
              </a:lnSpc>
              <a:buClr>
                <a:srgbClr val="FF0000"/>
              </a:buClr>
            </a:pPr>
            <a:r>
              <a:rPr lang="de-DE" sz="2400" b="1" dirty="0" smtClean="0">
                <a:solidFill>
                  <a:schemeClr val="bg1"/>
                </a:solidFill>
                <a:latin typeface="Calibri" pitchFamily="34" charset="0"/>
              </a:rPr>
              <a:t>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(Apprehension over Loss of Property)</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7" name="Picture 6" descr="Three Gorges Dam 3D View.gif"/>
          <p:cNvPicPr>
            <a:picLocks noChangeAspect="1"/>
          </p:cNvPicPr>
          <p:nvPr/>
        </p:nvPicPr>
        <p:blipFill>
          <a:blip r:embed="rId3" cstate="print"/>
          <a:stretch>
            <a:fillRect/>
          </a:stretch>
        </p:blipFill>
        <p:spPr>
          <a:xfrm>
            <a:off x="322996" y="2125093"/>
            <a:ext cx="2918634" cy="1487381"/>
          </a:xfrm>
          <a:prstGeom prst="rect">
            <a:avLst/>
          </a:prstGeom>
        </p:spPr>
      </p:pic>
      <p:pic>
        <p:nvPicPr>
          <p:cNvPr id="8" name="Picture 7" descr="Three Gorges Dam Impact.jpg"/>
          <p:cNvPicPr>
            <a:picLocks noChangeAspect="1"/>
          </p:cNvPicPr>
          <p:nvPr/>
        </p:nvPicPr>
        <p:blipFill>
          <a:blip r:embed="rId4" cstate="print"/>
          <a:stretch>
            <a:fillRect/>
          </a:stretch>
        </p:blipFill>
        <p:spPr>
          <a:xfrm>
            <a:off x="277053" y="1130343"/>
            <a:ext cx="3207290" cy="505148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4760278"/>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A frequent concern of stakeholders in the context of certain projects - nuclear power stations, mines and factories causing extensive pollution to name a few prominent categories - being undertaken in their proximity is the consequent decline in the value of their property. </a:t>
            </a:r>
          </a:p>
          <a:p>
            <a:pPr marL="342900" indent="-342900">
              <a:lnSpc>
                <a:spcPts val="3200"/>
              </a:lnSpc>
              <a:buClr>
                <a:srgbClr val="FF0000"/>
              </a:buClr>
            </a:pPr>
            <a:r>
              <a:rPr lang="de-DE" sz="2400" b="1" dirty="0" smtClean="0">
                <a:solidFill>
                  <a:schemeClr val="bg1"/>
                </a:solidFill>
                <a:latin typeface="Calibri" pitchFamily="34" charset="0"/>
              </a:rPr>
              <a:t>	The impact on property values of pro-jects has been empirically researched in several studies.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(Negative Impact on Property Values)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7" name="Picture 6" descr="Property.gif"/>
          <p:cNvPicPr>
            <a:picLocks noChangeAspect="1"/>
          </p:cNvPicPr>
          <p:nvPr/>
        </p:nvPicPr>
        <p:blipFill>
          <a:blip r:embed="rId3" cstate="print">
            <a:clrChange>
              <a:clrFrom>
                <a:srgbClr val="FFFFFF"/>
              </a:clrFrom>
              <a:clrTo>
                <a:srgbClr val="FFFFFF">
                  <a:alpha val="0"/>
                </a:srgbClr>
              </a:clrTo>
            </a:clrChange>
          </a:blip>
          <a:stretch>
            <a:fillRect/>
          </a:stretch>
        </p:blipFill>
        <p:spPr>
          <a:xfrm>
            <a:off x="451106" y="2155594"/>
            <a:ext cx="2720550" cy="253645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Stakeholders may oppose some pro-jects because they expect them to have a negative economic or financial impact on themselves and/or their community.  </a:t>
            </a:r>
          </a:p>
          <a:p>
            <a:pPr marL="342900" indent="-342900">
              <a:lnSpc>
                <a:spcPts val="3200"/>
              </a:lnSpc>
              <a:buClr>
                <a:srgbClr val="FF0000"/>
              </a:buClr>
            </a:pPr>
            <a:r>
              <a:rPr lang="de-DE" sz="2400" b="1" dirty="0" smtClean="0">
                <a:solidFill>
                  <a:schemeClr val="bg1"/>
                </a:solidFill>
                <a:latin typeface="Calibri" pitchFamily="34" charset="0"/>
              </a:rPr>
              <a:t>	Some stakeholders may apprehend an increase in the prices of goods and ser-vices they require and increase in the cost of their rent payments, others may anticipate business losses or be concerned over a possible or definitive threat to their livelihoods.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(Adverse Economic Consequences)</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8" name="Picture 7" descr="Inflation.gif"/>
          <p:cNvPicPr>
            <a:picLocks noChangeAspect="1"/>
          </p:cNvPicPr>
          <p:nvPr/>
        </p:nvPicPr>
        <p:blipFill>
          <a:blip r:embed="rId3" cstate="print"/>
          <a:srcRect r="2208"/>
          <a:stretch>
            <a:fillRect/>
          </a:stretch>
        </p:blipFill>
        <p:spPr>
          <a:xfrm>
            <a:off x="449226" y="2242688"/>
            <a:ext cx="2986902" cy="234462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Some projects are associated in the general public‘s perception with having adverse health effects. Examples in-clude nuclear power plants, chemical factories, mines, cell phone towers and wind farms. </a:t>
            </a:r>
          </a:p>
          <a:p>
            <a:pPr marL="342900" indent="-342900">
              <a:lnSpc>
                <a:spcPts val="3200"/>
              </a:lnSpc>
              <a:spcAft>
                <a:spcPts val="1200"/>
              </a:spcAft>
              <a:buClr>
                <a:srgbClr val="FF0000"/>
              </a:buClr>
            </a:pPr>
            <a:r>
              <a:rPr lang="de-DE" sz="2400" b="1" dirty="0" smtClean="0">
                <a:solidFill>
                  <a:schemeClr val="bg1"/>
                </a:solidFill>
                <a:latin typeface="Calibri" pitchFamily="34" charset="0"/>
              </a:rPr>
              <a:t>	The existence and/or extent of such adverse health impacts are a topic of considerable disagreement between stakeholders. Scientific research often is inconclusive and can produce widely varying results.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(Adverse Impact on Health)</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4" name="Picture 3" descr="pic_medical.gif"/>
          <p:cNvPicPr>
            <a:picLocks noChangeAspect="1"/>
          </p:cNvPicPr>
          <p:nvPr/>
        </p:nvPicPr>
        <p:blipFill>
          <a:blip r:embed="rId3" cstate="print"/>
          <a:stretch>
            <a:fillRect/>
          </a:stretch>
        </p:blipFill>
        <p:spPr>
          <a:xfrm>
            <a:off x="688949" y="1558217"/>
            <a:ext cx="2509864" cy="429616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4760278"/>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Some stakeholders oppose projects because they perceive them as un-sightly additions which are in dishar-mony with the natural or urban land-scape of their localities, or because they are concerned that the project will result in visual obstruction of their surroundings.</a:t>
            </a:r>
          </a:p>
          <a:p>
            <a:pPr marL="342900" indent="-342900">
              <a:lnSpc>
                <a:spcPts val="3200"/>
              </a:lnSpc>
              <a:spcAft>
                <a:spcPts val="1200"/>
              </a:spcAft>
              <a:buClr>
                <a:srgbClr val="FF0000"/>
              </a:buClr>
            </a:pPr>
            <a:r>
              <a:rPr lang="de-DE" sz="2400" b="1" dirty="0" smtClean="0">
                <a:solidFill>
                  <a:schemeClr val="bg1"/>
                </a:solidFill>
                <a:latin typeface="Calibri" pitchFamily="34" charset="0"/>
              </a:rPr>
              <a:t>	Several projects have encountered stiff opposition from stakeholders for this reason.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(Unsightliness and Visual Obstruction)</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4" name="Picture 3" descr="building.gif"/>
          <p:cNvPicPr>
            <a:picLocks noChangeAspect="1"/>
          </p:cNvPicPr>
          <p:nvPr/>
        </p:nvPicPr>
        <p:blipFill>
          <a:blip r:embed="rId3" cstate="print"/>
          <a:stretch>
            <a:fillRect/>
          </a:stretch>
        </p:blipFill>
        <p:spPr>
          <a:xfrm>
            <a:off x="194569" y="2013250"/>
            <a:ext cx="3004244" cy="28315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Projects occasionally encounter consi-derable suspicion among stakeholders. This may be fuelled by some hostile stakeholders who incite other stake-holders into believing that the project has been conceived or is being under-taken with the concealed intent of causing them harm. </a:t>
            </a:r>
          </a:p>
          <a:p>
            <a:pPr marL="342900" indent="-342900">
              <a:lnSpc>
                <a:spcPts val="3200"/>
              </a:lnSpc>
              <a:spcAft>
                <a:spcPts val="1200"/>
              </a:spcAft>
              <a:buClr>
                <a:srgbClr val="FF0000"/>
              </a:buClr>
            </a:pPr>
            <a:r>
              <a:rPr lang="de-DE" sz="2400" b="1" dirty="0" smtClean="0">
                <a:solidFill>
                  <a:schemeClr val="bg1"/>
                </a:solidFill>
                <a:latin typeface="Calibri" pitchFamily="34" charset="0"/>
              </a:rPr>
              <a:t>	For example, concerns were voiced in some developing countries that vacci-nation programs were being pursued to promote infertility.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(Distrust of the Project Purpose)</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question2.gif"/>
          <p:cNvPicPr>
            <a:picLocks noChangeAspect="1"/>
          </p:cNvPicPr>
          <p:nvPr/>
        </p:nvPicPr>
        <p:blipFill>
          <a:blip r:embed="rId3" cstate="print"/>
          <a:stretch>
            <a:fillRect/>
          </a:stretch>
        </p:blipFill>
        <p:spPr>
          <a:xfrm>
            <a:off x="177982" y="1556608"/>
            <a:ext cx="3014100" cy="407908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Privacy has emerged as a major con-cern of citizens in the information age. Countries across the globe have passed laws to safequard peoples right to privacy – a right which in the post 9/11 world is being increasingly challenged by governments and their intelligence and law enforcement agencies.</a:t>
            </a:r>
          </a:p>
          <a:p>
            <a:pPr marL="342900" indent="-342900">
              <a:lnSpc>
                <a:spcPts val="3200"/>
              </a:lnSpc>
              <a:spcAft>
                <a:spcPts val="1200"/>
              </a:spcAft>
              <a:buClr>
                <a:srgbClr val="FF0000"/>
              </a:buClr>
            </a:pPr>
            <a:r>
              <a:rPr lang="de-DE" sz="2400" b="1" dirty="0" smtClean="0">
                <a:solidFill>
                  <a:schemeClr val="bg1"/>
                </a:solidFill>
                <a:latin typeface="Calibri" pitchFamily="34" charset="0"/>
              </a:rPr>
              <a:t>	Much critical scrutiny has been direct-ed towards projects – such as creation of large databases - which may com-promise individual privacy.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(Loss of Privacy)</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4" name="Picture 3" descr="Binoculars.gif"/>
          <p:cNvPicPr>
            <a:picLocks noChangeAspect="1"/>
          </p:cNvPicPr>
          <p:nvPr/>
        </p:nvPicPr>
        <p:blipFill>
          <a:blip r:embed="rId3" cstate="print"/>
          <a:stretch>
            <a:fillRect/>
          </a:stretch>
        </p:blipFill>
        <p:spPr>
          <a:xfrm>
            <a:off x="289800" y="2555130"/>
            <a:ext cx="3100620" cy="174774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Staeholders may oppose a project be-cause they deem it to be „morally offensive“ or inconsistent with their cherished cultural and societal values.</a:t>
            </a:r>
          </a:p>
          <a:p>
            <a:pPr marL="342900" indent="-342900">
              <a:lnSpc>
                <a:spcPts val="3200"/>
              </a:lnSpc>
              <a:spcAft>
                <a:spcPts val="1200"/>
              </a:spcAft>
              <a:buClr>
                <a:srgbClr val="FF0000"/>
              </a:buClr>
            </a:pPr>
            <a:r>
              <a:rPr lang="de-DE" sz="2400" b="1" dirty="0" smtClean="0">
                <a:solidFill>
                  <a:schemeClr val="bg1"/>
                </a:solidFill>
                <a:latin typeface="Calibri" pitchFamily="34" charset="0"/>
              </a:rPr>
              <a:t>	Moal opposition to projects is culture –specific: what is considered innocuous and acceptable by stakeholders in one society may be considered wholly un-acceptable by stakeholders in another (less enlightened) society.  The level of opposition may intensify or decrease over time.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(Moral Outrage)</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4" name="Picture 3" descr="anger.gif"/>
          <p:cNvPicPr>
            <a:picLocks noChangeAspect="1"/>
          </p:cNvPicPr>
          <p:nvPr/>
        </p:nvPicPr>
        <p:blipFill>
          <a:blip r:embed="rId3" cstate="print"/>
          <a:stretch>
            <a:fillRect/>
          </a:stretch>
        </p:blipFill>
        <p:spPr>
          <a:xfrm>
            <a:off x="147832" y="1856789"/>
            <a:ext cx="3228236" cy="316385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491416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Countless projects across our globe share an issue of common concern to stakeholders: </a:t>
            </a:r>
            <a:r>
              <a:rPr lang="de-DE" sz="2400" b="1" i="1" dirty="0" smtClean="0">
                <a:solidFill>
                  <a:schemeClr val="bg1"/>
                </a:solidFill>
                <a:latin typeface="Calibri" pitchFamily="34" charset="0"/>
              </a:rPr>
              <a:t>pollution</a:t>
            </a:r>
            <a:r>
              <a:rPr lang="de-DE" sz="2400" b="1" dirty="0" smtClean="0">
                <a:solidFill>
                  <a:schemeClr val="bg1"/>
                </a:solidFill>
                <a:latin typeface="Calibri" pitchFamily="34" charset="0"/>
              </a:rPr>
              <a:t>. </a:t>
            </a:r>
          </a:p>
          <a:p>
            <a:pPr marL="342900" indent="-342900">
              <a:lnSpc>
                <a:spcPts val="3200"/>
              </a:lnSpc>
              <a:spcAft>
                <a:spcPts val="1200"/>
              </a:spcAft>
              <a:buClr>
                <a:srgbClr val="FF0000"/>
              </a:buClr>
            </a:pPr>
            <a:r>
              <a:rPr lang="de-DE" sz="2400" b="1" dirty="0" smtClean="0">
                <a:solidFill>
                  <a:schemeClr val="bg1"/>
                </a:solidFill>
                <a:latin typeface="Calibri" pitchFamily="34" charset="0"/>
              </a:rPr>
              <a:t>	Pollution comes in different forms: atmospheric, soil, water and acoustic. Over time it may severely affect the health of individuals and communities with a high attendant cost. 	</a:t>
            </a:r>
          </a:p>
          <a:p>
            <a:pPr marL="342900" indent="-342900">
              <a:lnSpc>
                <a:spcPts val="3200"/>
              </a:lnSpc>
              <a:buClr>
                <a:srgbClr val="FF0000"/>
              </a:buClr>
            </a:pPr>
            <a:r>
              <a:rPr lang="de-DE" sz="2400" b="1" dirty="0" smtClean="0">
                <a:solidFill>
                  <a:schemeClr val="bg1"/>
                </a:solidFill>
                <a:latin typeface="Calibri" pitchFamily="34" charset="0"/>
              </a:rPr>
              <a:t>	Visual degradation of pristine environ-ments is also a frequent cause of con-cern among stakeholders.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(Pollution)</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7" name="Picture 9" descr="pollution1"/>
          <p:cNvPicPr>
            <a:picLocks noChangeAspect="1" noChangeArrowheads="1"/>
          </p:cNvPicPr>
          <p:nvPr/>
        </p:nvPicPr>
        <p:blipFill>
          <a:blip r:embed="rId3" cstate="print"/>
          <a:stretch>
            <a:fillRect/>
          </a:stretch>
        </p:blipFill>
        <p:spPr bwMode="auto">
          <a:xfrm>
            <a:off x="443637" y="2134127"/>
            <a:ext cx="2750820" cy="257556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Stakeholders the world over have be-come highly conscious of the poten-tially adverse and long-term impact which some projects may have on ecological systems (fauna and flora) and often oppose them for this reason.  </a:t>
            </a:r>
          </a:p>
          <a:p>
            <a:pPr marL="342900" indent="-342900">
              <a:lnSpc>
                <a:spcPts val="3200"/>
              </a:lnSpc>
              <a:spcAft>
                <a:spcPts val="1200"/>
              </a:spcAft>
              <a:buClr>
                <a:srgbClr val="FF0000"/>
              </a:buClr>
            </a:pPr>
            <a:r>
              <a:rPr lang="de-DE" sz="2400" b="1" dirty="0" smtClean="0">
                <a:solidFill>
                  <a:schemeClr val="bg1"/>
                </a:solidFill>
                <a:latin typeface="Calibri" pitchFamily="34" charset="0"/>
              </a:rPr>
              <a:t>	Many globally and locally active and powerful non-governmental organiza-tions champion ecological causes and may cast a very negative spotlight on projects through well coordinated pub-lic awareness campaigns.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(Damage to Ecological Systems)</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Nature"/>
          <p:cNvPicPr>
            <a:picLocks noChangeAspect="1" noChangeArrowheads="1"/>
          </p:cNvPicPr>
          <p:nvPr/>
        </p:nvPicPr>
        <p:blipFill>
          <a:blip r:embed="rId3" cstate="print"/>
          <a:stretch>
            <a:fillRect/>
          </a:stretch>
        </p:blipFill>
        <p:spPr bwMode="auto">
          <a:xfrm>
            <a:off x="444510" y="2348573"/>
            <a:ext cx="2755177" cy="2136942"/>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During their execution phase, construc-tion projects may cause considerable traffic obstruction, congestion and diversion which may increase the risk of vehicle accidents and consequent damage, and injury or death. Business activity in the affected zone may also be severely disrupted for some time. </a:t>
            </a:r>
          </a:p>
          <a:p>
            <a:pPr marL="342900" indent="-342900">
              <a:lnSpc>
                <a:spcPts val="3200"/>
              </a:lnSpc>
              <a:buClr>
                <a:srgbClr val="FF0000"/>
              </a:buClr>
            </a:pPr>
            <a:r>
              <a:rPr lang="de-DE" sz="2400" b="1" dirty="0" smtClean="0">
                <a:solidFill>
                  <a:schemeClr val="bg1"/>
                </a:solidFill>
                <a:latin typeface="Calibri" pitchFamily="34" charset="0"/>
              </a:rPr>
              <a:t>	Stakeholders tend to dislike the incon-venience, excitement, and stress which ensues over time by having a construc-tion site in proximity.</a:t>
            </a:r>
            <a:endParaRPr lang="de-DE" sz="2400" b="1" dirty="0" smtClean="0">
              <a:latin typeface="Calibri" pitchFamily="34" charset="0"/>
            </a:endParaRP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(Traffic Headache)</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8" descr="untitled1"/>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657363" y="1351909"/>
            <a:ext cx="2134348" cy="2354251"/>
          </a:xfrm>
          <a:prstGeom prst="rect">
            <a:avLst/>
          </a:prstGeom>
          <a:noFill/>
          <a:ln>
            <a:noFill/>
          </a:ln>
        </p:spPr>
      </p:pic>
      <p:pic>
        <p:nvPicPr>
          <p:cNvPr id="7" name="Picture 10" descr="2CarAccident"/>
          <p:cNvPicPr>
            <a:picLocks noChangeAspect="1" noChangeArrowheads="1"/>
          </p:cNvPicPr>
          <p:nvPr/>
        </p:nvPicPr>
        <p:blipFill>
          <a:blip r:embed="rId4" cstate="print"/>
          <a:stretch>
            <a:fillRect/>
          </a:stretch>
        </p:blipFill>
        <p:spPr bwMode="auto">
          <a:xfrm>
            <a:off x="278186" y="4084267"/>
            <a:ext cx="3222481" cy="2079236"/>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4760278"/>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Work on some infrastructure projects, notably dams and roads, physically ex-tend over a large space and may cause damage to or destruction of sites and artifacts of archeological and historical significance which are located at or in close proximity of the project construc-tion sites. </a:t>
            </a:r>
          </a:p>
          <a:p>
            <a:pPr marL="342900" indent="-342900">
              <a:lnSpc>
                <a:spcPts val="3200"/>
              </a:lnSpc>
              <a:buClr>
                <a:srgbClr val="FF0000"/>
              </a:buClr>
            </a:pPr>
            <a:r>
              <a:rPr lang="de-DE" sz="2400" b="1" dirty="0" smtClean="0">
                <a:solidFill>
                  <a:schemeClr val="bg1"/>
                </a:solidFill>
                <a:latin typeface="Calibri" pitchFamily="34" charset="0"/>
              </a:rPr>
              <a:t>	Several projects worldwide have en-countered stiff stakeholder opposition for this reason. </a:t>
            </a:r>
            <a:endParaRPr lang="de-DE" sz="2400" b="1" dirty="0" smtClean="0">
              <a:latin typeface="Calibri" pitchFamily="34" charset="0"/>
            </a:endParaRPr>
          </a:p>
        </p:txBody>
      </p:sp>
      <p:pic>
        <p:nvPicPr>
          <p:cNvPr id="4" name="Picture 7" descr="SOLEIL2"/>
          <p:cNvPicPr>
            <a:picLocks noChangeAspect="1" noChangeArrowheads="1"/>
          </p:cNvPicPr>
          <p:nvPr/>
        </p:nvPicPr>
        <p:blipFill>
          <a:blip r:embed="rId3" cstate="print"/>
          <a:stretch>
            <a:fillRect/>
          </a:stretch>
        </p:blipFill>
        <p:spPr bwMode="auto">
          <a:xfrm>
            <a:off x="455613" y="1924814"/>
            <a:ext cx="2773820" cy="3008371"/>
          </a:xfrm>
          <a:prstGeom prst="rect">
            <a:avLst/>
          </a:prstGeom>
          <a:noFill/>
          <a:ln>
            <a:noFill/>
          </a:ln>
        </p:spPr>
      </p:pic>
      <p:sp>
        <p:nvSpPr>
          <p:cNvPr id="6"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(Damage to Archeological and Historical Assets)</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Some stakeholders oppose projects because the project owners are either foreigners or hail from an ethnic or re-ligious minority and are, hence, percei-ved as „culturally alien“. </a:t>
            </a:r>
          </a:p>
          <a:p>
            <a:pPr marL="342900" indent="-342900">
              <a:lnSpc>
                <a:spcPts val="3200"/>
              </a:lnSpc>
              <a:buClr>
                <a:srgbClr val="FF0000"/>
              </a:buClr>
            </a:pPr>
            <a:r>
              <a:rPr lang="de-DE" sz="2400" b="1" dirty="0" smtClean="0">
                <a:solidFill>
                  <a:schemeClr val="bg1"/>
                </a:solidFill>
                <a:latin typeface="Calibri" pitchFamily="34" charset="0"/>
              </a:rPr>
              <a:t>	For example, projects by MNCs in some developing countries have cau-sed concern that local cultural values, norms and traditions may be „under-mined“. Minorities often find it extra-ordinarily hard to set up their own schools or places of worship.</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(Cultural and Religious Xenophobia)</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4" name="Picture 3" descr="Swastika.png"/>
          <p:cNvPicPr>
            <a:picLocks noChangeAspect="1"/>
          </p:cNvPicPr>
          <p:nvPr/>
        </p:nvPicPr>
        <p:blipFill>
          <a:blip r:embed="rId3" cstate="print"/>
          <a:stretch>
            <a:fillRect/>
          </a:stretch>
        </p:blipFill>
        <p:spPr>
          <a:xfrm>
            <a:off x="455613" y="2187163"/>
            <a:ext cx="2491596" cy="249159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Some stakeholders perceive that there is no „genuine need“ for undertaking certain projects. </a:t>
            </a:r>
          </a:p>
          <a:p>
            <a:pPr marL="342900" indent="-342900">
              <a:lnSpc>
                <a:spcPts val="3200"/>
              </a:lnSpc>
              <a:buClr>
                <a:srgbClr val="FF0000"/>
              </a:buClr>
            </a:pPr>
            <a:r>
              <a:rPr lang="de-DE" sz="2400" b="1" dirty="0" smtClean="0">
                <a:solidFill>
                  <a:schemeClr val="bg1"/>
                </a:solidFill>
                <a:latin typeface="Calibri" pitchFamily="34" charset="0"/>
              </a:rPr>
              <a:t>	Stakeholders may think that the inten-ded outcomes are not realizable or worthwhile and the projects are a waste of resources which could be utilized productively on other „needed projects“, or that they are based on a „contrived“ need and are actually designed to benefit the project owners at their expense.</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(Scepticism About the Need for the Project)</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4" name="Picture 3" descr="Question.gif"/>
          <p:cNvPicPr>
            <a:picLocks noChangeAspect="1"/>
          </p:cNvPicPr>
          <p:nvPr/>
        </p:nvPicPr>
        <p:blipFill>
          <a:blip r:embed="rId3" cstate="print">
            <a:clrChange>
              <a:clrFrom>
                <a:srgbClr val="FFFFFF"/>
              </a:clrFrom>
              <a:clrTo>
                <a:srgbClr val="FFFFFF">
                  <a:alpha val="0"/>
                </a:srgbClr>
              </a:clrTo>
            </a:clrChange>
          </a:blip>
          <a:stretch>
            <a:fillRect/>
          </a:stretch>
        </p:blipFill>
        <p:spPr>
          <a:xfrm>
            <a:off x="455613" y="2274570"/>
            <a:ext cx="2286000" cy="230886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Many projects are undertaken without adequately identifying and analyzing the stakeholder community and enga-ging them with respect to their project -specific concerns. </a:t>
            </a:r>
          </a:p>
          <a:p>
            <a:pPr marL="342900" indent="-342900">
              <a:lnSpc>
                <a:spcPts val="3200"/>
              </a:lnSpc>
              <a:buClr>
                <a:srgbClr val="FF0000"/>
              </a:buClr>
            </a:pPr>
            <a:r>
              <a:rPr lang="de-DE" sz="2400" b="1" dirty="0" smtClean="0">
                <a:solidFill>
                  <a:schemeClr val="bg1"/>
                </a:solidFill>
                <a:latin typeface="Calibri" pitchFamily="34" charset="0"/>
              </a:rPr>
              <a:t>	Some stakeholders may resent not having been adequately informed and/ or consulted and engaged by the project owners or implementers, and hence may not support the projects in question to the extent that they may have otherwise done. </a:t>
            </a:r>
            <a:endParaRPr lang="de-DE" sz="2400" b="1" dirty="0" smtClean="0">
              <a:latin typeface="Calibri" pitchFamily="34" charset="0"/>
            </a:endParaRPr>
          </a:p>
        </p:txBody>
      </p:sp>
      <p:pic>
        <p:nvPicPr>
          <p:cNvPr id="4" name="Picture 3" descr="Ignore.gif"/>
          <p:cNvPicPr>
            <a:picLocks noChangeAspect="1"/>
          </p:cNvPicPr>
          <p:nvPr/>
        </p:nvPicPr>
        <p:blipFill>
          <a:blip r:embed="rId3" cstate="print"/>
          <a:stretch>
            <a:fillRect/>
          </a:stretch>
        </p:blipFill>
        <p:spPr>
          <a:xfrm>
            <a:off x="449188" y="2107933"/>
            <a:ext cx="2782235" cy="2782235"/>
          </a:xfrm>
          <a:prstGeom prst="rect">
            <a:avLst/>
          </a:prstGeom>
        </p:spPr>
      </p:pic>
      <p:sp>
        <p:nvSpPr>
          <p:cNvPr id="6"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(Lack of Consultation)</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4760278"/>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The media occasionally reports about heavy-handed, often brutal methods used by project owners and implemen-ters to get project work done. </a:t>
            </a:r>
          </a:p>
          <a:p>
            <a:pPr marL="342900" indent="-342900">
              <a:lnSpc>
                <a:spcPts val="3200"/>
              </a:lnSpc>
              <a:buClr>
                <a:srgbClr val="FF0000"/>
              </a:buClr>
            </a:pPr>
            <a:r>
              <a:rPr lang="de-DE" sz="2400" b="1" dirty="0" smtClean="0">
                <a:solidFill>
                  <a:schemeClr val="bg1"/>
                </a:solidFill>
                <a:latin typeface="Calibri" pitchFamily="34" charset="0"/>
              </a:rPr>
              <a:t>	Such methods may entail the harass-ment and intimidation of adversarial stakeholders and – as has been wit-nessed and documented in several projects - can extend to include serious and targetted acts of violence such as abduction and murder. </a:t>
            </a:r>
            <a:endParaRPr lang="de-DE" sz="2400" b="1" dirty="0" smtClean="0">
              <a:latin typeface="Calibri" pitchFamily="34" charset="0"/>
            </a:endParaRP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(Application of Strong-Arm Tactics)</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4" name="Picture 3" descr="bully.gif"/>
          <p:cNvPicPr>
            <a:picLocks noChangeAspect="1"/>
          </p:cNvPicPr>
          <p:nvPr/>
        </p:nvPicPr>
        <p:blipFill>
          <a:blip r:embed="rId3" cstate="print"/>
          <a:stretch>
            <a:fillRect/>
          </a:stretch>
        </p:blipFill>
        <p:spPr>
          <a:xfrm>
            <a:off x="455613" y="1982278"/>
            <a:ext cx="2800107" cy="289344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016758"/>
          </a:xfrm>
          <a:prstGeom prst="rect">
            <a:avLst/>
          </a:prstGeom>
          <a:noFill/>
          <a:ln w="9525">
            <a:noFill/>
            <a:miter lim="800000"/>
            <a:headEnd/>
            <a:tailEnd/>
          </a:ln>
          <a:effectLst/>
        </p:spPr>
        <p:txBody>
          <a:bodyPr wrap="square">
            <a:spAutoFit/>
          </a:bodyPr>
          <a:lstStyle/>
          <a:p>
            <a:pPr marL="342900" indent="-342900">
              <a:lnSpc>
                <a:spcPts val="3200"/>
              </a:lnSpc>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Large projects may require the influx of project employees from outside the locality if these human resources are unavailable on site.  </a:t>
            </a:r>
          </a:p>
          <a:p>
            <a:pPr marL="342900" indent="-342900">
              <a:lnSpc>
                <a:spcPts val="3200"/>
              </a:lnSpc>
              <a:buClr>
                <a:srgbClr val="FF0000"/>
              </a:buClr>
            </a:pPr>
            <a:r>
              <a:rPr lang="de-DE" sz="2400" b="1" dirty="0" smtClean="0">
                <a:solidFill>
                  <a:schemeClr val="bg1"/>
                </a:solidFill>
                <a:latin typeface="Calibri" pitchFamily="34" charset="0"/>
              </a:rPr>
              <a:t>	</a:t>
            </a:r>
          </a:p>
          <a:p>
            <a:pPr marL="342900" indent="-342900">
              <a:lnSpc>
                <a:spcPts val="3200"/>
              </a:lnSpc>
              <a:buClr>
                <a:srgbClr val="FF0000"/>
              </a:buClr>
            </a:pPr>
            <a:r>
              <a:rPr lang="de-DE" sz="2400" b="1" dirty="0" smtClean="0">
                <a:solidFill>
                  <a:schemeClr val="bg1"/>
                </a:solidFill>
                <a:latin typeface="Calibri" pitchFamily="34" charset="0"/>
              </a:rPr>
              <a:t>	Tensions between non-local project employees and the community of the project locality may occasionally sur-face over diverse issues, incl. criminal acts committed by the outsiders. The project may also attract criminals after its completion. </a:t>
            </a:r>
            <a:endParaRPr lang="de-DE" sz="2400" b="1" dirty="0" smtClean="0">
              <a:latin typeface="Calibri" pitchFamily="34" charset="0"/>
            </a:endParaRP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(Apprehension Over Crime)</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8" name="Picture 6" descr="True%20crime"/>
          <p:cNvPicPr>
            <a:picLocks noChangeAspect="1" noChangeArrowheads="1"/>
          </p:cNvPicPr>
          <p:nvPr/>
        </p:nvPicPr>
        <p:blipFill>
          <a:blip r:embed="rId3" cstate="print"/>
          <a:stretch>
            <a:fillRect/>
          </a:stretch>
        </p:blipFill>
        <p:spPr bwMode="auto">
          <a:xfrm>
            <a:off x="439698" y="2151981"/>
            <a:ext cx="2807240" cy="2554038"/>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Many stakeholders oppose some pro-jects because of the undesirable repu-tation, policies and practices of the organizations owning and/or under-taking them. </a:t>
            </a:r>
          </a:p>
          <a:p>
            <a:pPr marL="342900" indent="-342900">
              <a:lnSpc>
                <a:spcPts val="3200"/>
              </a:lnSpc>
              <a:buClr>
                <a:srgbClr val="FF0000"/>
              </a:buClr>
            </a:pPr>
            <a:r>
              <a:rPr lang="de-DE" sz="2400" b="1" dirty="0" smtClean="0">
                <a:solidFill>
                  <a:schemeClr val="bg1"/>
                </a:solidFill>
                <a:latin typeface="Calibri" pitchFamily="34" charset="0"/>
              </a:rPr>
              <a:t>	This is especially true for projects un-dertaken by energy and mining compa-nies in developing countries where environmental and human rights standards are comparatively lower and corruption in the administration and government is rife. </a:t>
            </a:r>
            <a:endParaRPr lang="de-DE" sz="2400" b="1" dirty="0" smtClean="0">
              <a:latin typeface="Calibri" pitchFamily="34" charset="0"/>
            </a:endParaRP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(Conduct of the Project Owners/Implementers)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_718D4A0D_9C80_4EEB_B9F4_9148B674DB77_"/>
          <p:cNvPicPr>
            <a:picLocks noChangeAspect="1" noChangeArrowheads="1"/>
          </p:cNvPicPr>
          <p:nvPr/>
        </p:nvPicPr>
        <p:blipFill>
          <a:blip r:embed="rId3" cstate="print"/>
          <a:stretch>
            <a:fillRect/>
          </a:stretch>
        </p:blipFill>
        <p:spPr bwMode="auto">
          <a:xfrm>
            <a:off x="455613" y="2482806"/>
            <a:ext cx="2838581" cy="1892387"/>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4760278"/>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Some controversial projects which attract considerable opposition may find it difficult to find a place where they can be implemented. </a:t>
            </a:r>
          </a:p>
          <a:p>
            <a:pPr marL="342900" indent="-342900">
              <a:lnSpc>
                <a:spcPts val="3200"/>
              </a:lnSpc>
              <a:buClr>
                <a:srgbClr val="FF0000"/>
              </a:buClr>
            </a:pPr>
            <a:r>
              <a:rPr lang="de-DE" sz="2400" b="1" dirty="0" smtClean="0">
                <a:solidFill>
                  <a:schemeClr val="bg1"/>
                </a:solidFill>
                <a:latin typeface="Calibri" pitchFamily="34" charset="0"/>
              </a:rPr>
              <a:t>	Some stakeholders may oppose pro-jects over concern that allowing con-troversial projects to be undertaken in their locality may tarnish their reputa-tion in the eyes of other communities given the negative publicity about the projects.</a:t>
            </a:r>
            <a:endParaRPr lang="de-DE" sz="2400" b="1" dirty="0" smtClean="0">
              <a:latin typeface="Calibri" pitchFamily="34" charset="0"/>
            </a:endParaRP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(Negative Publicity)</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7" name="Picture 8" descr="blacksheep"/>
          <p:cNvPicPr>
            <a:picLocks noChangeAspect="1" noChangeArrowheads="1"/>
          </p:cNvPicPr>
          <p:nvPr/>
        </p:nvPicPr>
        <p:blipFill>
          <a:blip r:embed="rId3" cstate="print"/>
          <a:stretch>
            <a:fillRect/>
          </a:stretch>
        </p:blipFill>
        <p:spPr bwMode="auto">
          <a:xfrm>
            <a:off x="455613" y="2155346"/>
            <a:ext cx="2547308" cy="2547308"/>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Most people tend to be content with their way of life provided it meets all their basic needs and wants. 	</a:t>
            </a:r>
          </a:p>
          <a:p>
            <a:pPr marL="342900" indent="-342900">
              <a:lnSpc>
                <a:spcPts val="3200"/>
              </a:lnSpc>
              <a:buClr>
                <a:srgbClr val="FF0000"/>
              </a:buClr>
            </a:pPr>
            <a:r>
              <a:rPr lang="de-DE" sz="2400" b="1" dirty="0" smtClean="0">
                <a:solidFill>
                  <a:schemeClr val="bg1"/>
                </a:solidFill>
                <a:latin typeface="Calibri" pitchFamily="34" charset="0"/>
              </a:rPr>
              <a:t>	As projects inevitably go hand in hand with „change“, and because stakehol-ders cannot always accuratey envision the multi-dimensional ramifications of the change on them prior to project completion, they may be hesitant to support the project. They may also not like the intended change and oppose it on this ground. </a:t>
            </a:r>
            <a:endParaRPr lang="de-DE" sz="2400" b="1" dirty="0" smtClean="0">
              <a:latin typeface="Calibri" pitchFamily="34" charset="0"/>
            </a:endParaRP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(Negative Attitude to Change)</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fence"/>
          <p:cNvPicPr>
            <a:picLocks noChangeAspect="1" noChangeArrowheads="1"/>
          </p:cNvPicPr>
          <p:nvPr/>
        </p:nvPicPr>
        <p:blipFill>
          <a:blip r:embed="rId3" cstate="print"/>
          <a:stretch>
            <a:fillRect/>
          </a:stretch>
        </p:blipFill>
        <p:spPr bwMode="auto">
          <a:xfrm>
            <a:off x="455613" y="2072640"/>
            <a:ext cx="2804160" cy="271272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smtClean="0">
                <a:solidFill>
                  <a:schemeClr val="bg1"/>
                </a:solidFill>
                <a:latin typeface="Calibri" pitchFamily="34" charset="0"/>
              </a:rPr>
              <a:t>	The shocking events of 9/11 changed our world fundamentally, making „security“ a priority concern for many countries.  </a:t>
            </a:r>
          </a:p>
          <a:p>
            <a:pPr marL="342900" indent="-342900">
              <a:lnSpc>
                <a:spcPts val="3200"/>
              </a:lnSpc>
              <a:spcAft>
                <a:spcPts val="1200"/>
              </a:spcAft>
              <a:buClr>
                <a:srgbClr val="FF0000"/>
              </a:buClr>
            </a:pPr>
            <a:r>
              <a:rPr lang="de-DE" sz="2400" b="1" dirty="0" smtClean="0">
                <a:solidFill>
                  <a:schemeClr val="bg1"/>
                </a:solidFill>
                <a:latin typeface="Calibri" pitchFamily="34" charset="0"/>
              </a:rPr>
              <a:t>	Some stakeholders are concerned at the possibility of terrorist attacks on nuclear power stations, chemical and weapon factories, and other facilities which may result in considerable loss of life and damage to property and are reluctant to support such projects in their localities.</a:t>
            </a:r>
          </a:p>
        </p:txBody>
      </p:sp>
      <p:pic>
        <p:nvPicPr>
          <p:cNvPr id="7" name="Picture 6" descr="time%20bomb"/>
          <p:cNvPicPr>
            <a:picLocks noChangeAspect="1" noChangeArrowheads="1"/>
          </p:cNvPicPr>
          <p:nvPr/>
        </p:nvPicPr>
        <p:blipFill>
          <a:blip r:embed="rId3" cstate="print"/>
          <a:stretch>
            <a:fillRect/>
          </a:stretch>
        </p:blipFill>
        <p:spPr bwMode="auto">
          <a:xfrm>
            <a:off x="455613" y="2345285"/>
            <a:ext cx="2976357" cy="2167430"/>
          </a:xfrm>
          <a:prstGeom prst="rect">
            <a:avLst/>
          </a:prstGeom>
          <a:noFill/>
          <a:ln>
            <a:noFill/>
          </a:ln>
        </p:spPr>
      </p:pic>
      <p:sp>
        <p:nvSpPr>
          <p:cNvPr id="6"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(Fear of Terrorism)</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4760278"/>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We live in a violent world plagued by numerous intra- as well as interstate conflicts. </a:t>
            </a:r>
          </a:p>
          <a:p>
            <a:pPr marL="342900" indent="-342900">
              <a:lnSpc>
                <a:spcPts val="3200"/>
              </a:lnSpc>
              <a:buClr>
                <a:srgbClr val="FF0000"/>
              </a:buClr>
            </a:pPr>
            <a:r>
              <a:rPr lang="de-DE" sz="2400" b="1" dirty="0" smtClean="0">
                <a:solidFill>
                  <a:schemeClr val="bg1"/>
                </a:solidFill>
                <a:latin typeface="Calibri" pitchFamily="34" charset="0"/>
              </a:rPr>
              <a:t>	In countries facing local insurrections (such as Iraq, Afghanistan, India, Pakis-tan, Nigeria and the Phillippines) many projects and the staff employed to work on them have been deliberately targetted for attack by insurgents who perceive these projects as representing the interests of the state.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Why Are Project Stakeholders Adversarial?</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(Civil Strife Situations)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Conflict.gif"/>
          <p:cNvPicPr>
            <a:picLocks noChangeAspect="1"/>
          </p:cNvPicPr>
          <p:nvPr/>
        </p:nvPicPr>
        <p:blipFill>
          <a:blip r:embed="rId3" cstate="print"/>
          <a:stretch>
            <a:fillRect/>
          </a:stretch>
        </p:blipFill>
        <p:spPr>
          <a:xfrm>
            <a:off x="455613" y="2609135"/>
            <a:ext cx="2911081" cy="1639729"/>
          </a:xfrm>
          <a:prstGeom prst="rect">
            <a:avLst/>
          </a:prstGeom>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12060</TotalTime>
  <Words>604</Words>
  <Application>Microsoft Office PowerPoint</Application>
  <PresentationFormat>On-screen Show (4:3)</PresentationFormat>
  <Paragraphs>190</Paragraphs>
  <Slides>37</Slides>
  <Notes>37</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MyTemplate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4443</cp:revision>
  <dcterms:created xsi:type="dcterms:W3CDTF">2005-03-14T10:32:02Z</dcterms:created>
  <dcterms:modified xsi:type="dcterms:W3CDTF">2013-01-30T05:00:21Z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