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diagrams/quickStyle1.xml" ContentType="application/vnd.openxmlformats-officedocument.drawingml.diagramStyl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97"/>
  </p:notesMasterIdLst>
  <p:handoutMasterIdLst>
    <p:handoutMasterId r:id="rId98"/>
  </p:handoutMasterIdLst>
  <p:sldIdLst>
    <p:sldId id="759" r:id="rId2"/>
    <p:sldId id="1233" r:id="rId3"/>
    <p:sldId id="923" r:id="rId4"/>
    <p:sldId id="924" r:id="rId5"/>
    <p:sldId id="925" r:id="rId6"/>
    <p:sldId id="1166" r:id="rId7"/>
    <p:sldId id="928" r:id="rId8"/>
    <p:sldId id="1249" r:id="rId9"/>
    <p:sldId id="927" r:id="rId10"/>
    <p:sldId id="940" r:id="rId11"/>
    <p:sldId id="1128" r:id="rId12"/>
    <p:sldId id="749" r:id="rId13"/>
    <p:sldId id="866" r:id="rId14"/>
    <p:sldId id="751" r:id="rId15"/>
    <p:sldId id="964" r:id="rId16"/>
    <p:sldId id="929" r:id="rId17"/>
    <p:sldId id="930" r:id="rId18"/>
    <p:sldId id="931" r:id="rId19"/>
    <p:sldId id="932" r:id="rId20"/>
    <p:sldId id="933" r:id="rId21"/>
    <p:sldId id="934" r:id="rId22"/>
    <p:sldId id="939" r:id="rId23"/>
    <p:sldId id="935" r:id="rId24"/>
    <p:sldId id="938" r:id="rId25"/>
    <p:sldId id="936" r:id="rId26"/>
    <p:sldId id="937" r:id="rId27"/>
    <p:sldId id="1127" r:id="rId28"/>
    <p:sldId id="1198" r:id="rId29"/>
    <p:sldId id="941" r:id="rId30"/>
    <p:sldId id="942" r:id="rId31"/>
    <p:sldId id="1160" r:id="rId32"/>
    <p:sldId id="943" r:id="rId33"/>
    <p:sldId id="944" r:id="rId34"/>
    <p:sldId id="945" r:id="rId35"/>
    <p:sldId id="850" r:id="rId36"/>
    <p:sldId id="1076" r:id="rId37"/>
    <p:sldId id="1078" r:id="rId38"/>
    <p:sldId id="887" r:id="rId39"/>
    <p:sldId id="270" r:id="rId40"/>
    <p:sldId id="755" r:id="rId41"/>
    <p:sldId id="731" r:id="rId42"/>
    <p:sldId id="754" r:id="rId43"/>
    <p:sldId id="1047" r:id="rId44"/>
    <p:sldId id="1048" r:id="rId45"/>
    <p:sldId id="1049" r:id="rId46"/>
    <p:sldId id="1263" r:id="rId47"/>
    <p:sldId id="957" r:id="rId48"/>
    <p:sldId id="346" r:id="rId49"/>
    <p:sldId id="734" r:id="rId50"/>
    <p:sldId id="319" r:id="rId51"/>
    <p:sldId id="488" r:id="rId52"/>
    <p:sldId id="489" r:id="rId53"/>
    <p:sldId id="884" r:id="rId54"/>
    <p:sldId id="345" r:id="rId55"/>
    <p:sldId id="735" r:id="rId56"/>
    <p:sldId id="352" r:id="rId57"/>
    <p:sldId id="1175" r:id="rId58"/>
    <p:sldId id="1203" r:id="rId59"/>
    <p:sldId id="1326" r:id="rId60"/>
    <p:sldId id="1320" r:id="rId61"/>
    <p:sldId id="1321" r:id="rId62"/>
    <p:sldId id="1322" r:id="rId63"/>
    <p:sldId id="960" r:id="rId64"/>
    <p:sldId id="958" r:id="rId65"/>
    <p:sldId id="1097" r:id="rId66"/>
    <p:sldId id="959" r:id="rId67"/>
    <p:sldId id="1215" r:id="rId68"/>
    <p:sldId id="961" r:id="rId69"/>
    <p:sldId id="353" r:id="rId70"/>
    <p:sldId id="983" r:id="rId71"/>
    <p:sldId id="1139" r:id="rId72"/>
    <p:sldId id="1150" r:id="rId73"/>
    <p:sldId id="1151" r:id="rId74"/>
    <p:sldId id="732" r:id="rId75"/>
    <p:sldId id="745" r:id="rId76"/>
    <p:sldId id="1319" r:id="rId77"/>
    <p:sldId id="1304" r:id="rId78"/>
    <p:sldId id="1305" r:id="rId79"/>
    <p:sldId id="1308" r:id="rId80"/>
    <p:sldId id="1309" r:id="rId81"/>
    <p:sldId id="1261" r:id="rId82"/>
    <p:sldId id="1307" r:id="rId83"/>
    <p:sldId id="1252" r:id="rId84"/>
    <p:sldId id="973" r:id="rId85"/>
    <p:sldId id="1099" r:id="rId86"/>
    <p:sldId id="987" r:id="rId87"/>
    <p:sldId id="975" r:id="rId88"/>
    <p:sldId id="974" r:id="rId89"/>
    <p:sldId id="984" r:id="rId90"/>
    <p:sldId id="1096" r:id="rId91"/>
    <p:sldId id="996" r:id="rId92"/>
    <p:sldId id="986" r:id="rId93"/>
    <p:sldId id="985" r:id="rId94"/>
    <p:sldId id="988" r:id="rId95"/>
    <p:sldId id="989" r:id="rId96"/>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70" autoAdjust="0"/>
    <p:restoredTop sz="88471" autoAdjust="0"/>
  </p:normalViewPr>
  <p:slideViewPr>
    <p:cSldViewPr snapToGrid="0" showGuides="1">
      <p:cViewPr varScale="1">
        <p:scale>
          <a:sx n="57" d="100"/>
          <a:sy n="57" d="100"/>
        </p:scale>
        <p:origin x="-1686" y="-96"/>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21624"/>
    </p:cViewPr>
  </p:sorterViewPr>
  <p:gridSpacing cx="936345600" cy="9363456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B330F0-CCAC-4696-A96B-21DEA16D4A4E}" type="doc">
      <dgm:prSet loTypeId="urn:microsoft.com/office/officeart/2005/8/layout/radial6" loCatId="cycle" qsTypeId="urn:microsoft.com/office/officeart/2005/8/quickstyle/3d3" qsCatId="3D" csTypeId="urn:microsoft.com/office/officeart/2005/8/colors/accent1_2" csCatId="accent1" phldr="1"/>
      <dgm:spPr/>
      <dgm:t>
        <a:bodyPr/>
        <a:lstStyle/>
        <a:p>
          <a:endParaRPr lang="en-US"/>
        </a:p>
      </dgm:t>
    </dgm:pt>
    <dgm:pt modelId="{315F4D1D-C048-442D-AAC7-9A54DCBBFBDD}">
      <dgm:prSet phldrT="[Text]" custT="1"/>
      <dgm:spPr>
        <a:solidFill>
          <a:srgbClr val="CC6600"/>
        </a:solidFill>
        <a:ln w="38100">
          <a:solidFill>
            <a:schemeClr val="bg1"/>
          </a:solidFill>
        </a:ln>
      </dgm:spPr>
      <dgm:t>
        <a:bodyPr/>
        <a:lstStyle/>
        <a:p>
          <a:r>
            <a:rPr lang="en-US" sz="1800" dirty="0" smtClean="0"/>
            <a:t>Stake-holders</a:t>
          </a:r>
          <a:endParaRPr lang="en-US" sz="1800" dirty="0"/>
        </a:p>
      </dgm:t>
    </dgm:pt>
    <dgm:pt modelId="{5404C530-8559-472A-8B1F-9A9B300CF695}" type="parTrans" cxnId="{2CD8959A-2DF0-4EAD-92B2-8CE3B193E338}">
      <dgm:prSet/>
      <dgm:spPr/>
      <dgm:t>
        <a:bodyPr/>
        <a:lstStyle/>
        <a:p>
          <a:endParaRPr lang="en-US"/>
        </a:p>
      </dgm:t>
    </dgm:pt>
    <dgm:pt modelId="{F7CB6C58-A6DF-4DFF-9A15-3DA3C8BABD00}" type="sibTrans" cxnId="{2CD8959A-2DF0-4EAD-92B2-8CE3B193E338}">
      <dgm:prSet/>
      <dgm:spPr/>
      <dgm:t>
        <a:bodyPr/>
        <a:lstStyle/>
        <a:p>
          <a:endParaRPr lang="en-US"/>
        </a:p>
      </dgm:t>
    </dgm:pt>
    <dgm:pt modelId="{CCC16925-BC4A-4FF8-9E80-D73A89244594}">
      <dgm:prSet phldrT="[Text]"/>
      <dgm:spPr>
        <a:solidFill>
          <a:schemeClr val="accent1">
            <a:lumMod val="25000"/>
          </a:schemeClr>
        </a:solidFill>
        <a:ln w="38100">
          <a:solidFill>
            <a:srgbClr val="FFFF00"/>
          </a:solidFill>
        </a:ln>
      </dgm:spPr>
      <dgm:t>
        <a:bodyPr anchor="t" anchorCtr="0"/>
        <a:lstStyle/>
        <a:p>
          <a:r>
            <a:rPr lang="en-US" b="1" dirty="0" smtClean="0"/>
            <a:t>Project Goal</a:t>
          </a:r>
          <a:endParaRPr lang="en-US" b="1" dirty="0"/>
        </a:p>
      </dgm:t>
    </dgm:pt>
    <dgm:pt modelId="{41300E20-C058-4CB5-BA68-35CF12824ED8}" type="parTrans" cxnId="{62C1F564-088A-42D6-B8FF-00095E8F19ED}">
      <dgm:prSet/>
      <dgm:spPr/>
      <dgm:t>
        <a:bodyPr/>
        <a:lstStyle/>
        <a:p>
          <a:endParaRPr lang="en-US"/>
        </a:p>
      </dgm:t>
    </dgm:pt>
    <dgm:pt modelId="{CCBF954B-1D90-469D-BCEF-6756A70B8AB6}" type="sibTrans" cxnId="{62C1F564-088A-42D6-B8FF-00095E8F19ED}">
      <dgm:prSet/>
      <dgm:spPr>
        <a:solidFill>
          <a:srgbClr val="F1C6A5"/>
        </a:solidFill>
      </dgm:spPr>
      <dgm:t>
        <a:bodyPr/>
        <a:lstStyle/>
        <a:p>
          <a:endParaRPr lang="en-US"/>
        </a:p>
      </dgm:t>
    </dgm:pt>
    <dgm:pt modelId="{74DE47B0-2899-4F9B-B79B-5959E8614AD6}">
      <dgm:prSet phldrT="[Text]"/>
      <dgm:spPr>
        <a:solidFill>
          <a:srgbClr val="3BCCFF"/>
        </a:solidFill>
        <a:ln w="38100">
          <a:solidFill>
            <a:srgbClr val="FFFF00"/>
          </a:solidFill>
        </a:ln>
      </dgm:spPr>
      <dgm:t>
        <a:bodyPr anchor="t" anchorCtr="0"/>
        <a:lstStyle/>
        <a:p>
          <a:r>
            <a:rPr lang="en-US" b="1" dirty="0" smtClean="0"/>
            <a:t>Project Duration</a:t>
          </a:r>
          <a:endParaRPr lang="en-US" b="1" dirty="0"/>
        </a:p>
      </dgm:t>
    </dgm:pt>
    <dgm:pt modelId="{39C32AD2-A1EE-40CF-9025-EFCD76B16EF5}" type="parTrans" cxnId="{11342B1F-F62F-4EB9-9C51-05D1D5E985ED}">
      <dgm:prSet/>
      <dgm:spPr/>
      <dgm:t>
        <a:bodyPr/>
        <a:lstStyle/>
        <a:p>
          <a:endParaRPr lang="en-US"/>
        </a:p>
      </dgm:t>
    </dgm:pt>
    <dgm:pt modelId="{D3CA5F4D-1235-4FF8-8B19-AADF86A77C9A}" type="sibTrans" cxnId="{11342B1F-F62F-4EB9-9C51-05D1D5E985ED}">
      <dgm:prSet/>
      <dgm:spPr>
        <a:solidFill>
          <a:srgbClr val="F1C6A5"/>
        </a:solidFill>
      </dgm:spPr>
      <dgm:t>
        <a:bodyPr/>
        <a:lstStyle/>
        <a:p>
          <a:endParaRPr lang="en-US"/>
        </a:p>
      </dgm:t>
    </dgm:pt>
    <dgm:pt modelId="{06C8ACF3-F8B8-4FEF-82B2-9073A262499E}">
      <dgm:prSet phldrT="[Text]"/>
      <dgm:spPr>
        <a:solidFill>
          <a:srgbClr val="C00000"/>
        </a:solidFill>
        <a:ln w="38100">
          <a:solidFill>
            <a:srgbClr val="FFFF00"/>
          </a:solidFill>
        </a:ln>
      </dgm:spPr>
      <dgm:t>
        <a:bodyPr anchor="t" anchorCtr="0"/>
        <a:lstStyle/>
        <a:p>
          <a:r>
            <a:rPr lang="en-US" b="1" dirty="0" smtClean="0"/>
            <a:t>Project Cost</a:t>
          </a:r>
          <a:endParaRPr lang="en-US" b="1" dirty="0"/>
        </a:p>
      </dgm:t>
    </dgm:pt>
    <dgm:pt modelId="{AC05851A-EEFF-491D-BD72-6BFE83732240}" type="parTrans" cxnId="{93BD43F0-555F-4D32-8DD5-12F9DCE1A918}">
      <dgm:prSet/>
      <dgm:spPr/>
      <dgm:t>
        <a:bodyPr/>
        <a:lstStyle/>
        <a:p>
          <a:endParaRPr lang="en-US"/>
        </a:p>
      </dgm:t>
    </dgm:pt>
    <dgm:pt modelId="{2A00C94D-CFA0-447F-9CC5-E54B1B8FDBB0}" type="sibTrans" cxnId="{93BD43F0-555F-4D32-8DD5-12F9DCE1A918}">
      <dgm:prSet/>
      <dgm:spPr>
        <a:solidFill>
          <a:srgbClr val="F1C6A5"/>
        </a:solidFill>
      </dgm:spPr>
      <dgm:t>
        <a:bodyPr/>
        <a:lstStyle/>
        <a:p>
          <a:endParaRPr lang="en-US"/>
        </a:p>
      </dgm:t>
    </dgm:pt>
    <dgm:pt modelId="{2658D1F8-2B47-4D29-BD25-3D3431A15391}" type="pres">
      <dgm:prSet presAssocID="{0DB330F0-CCAC-4696-A96B-21DEA16D4A4E}" presName="Name0" presStyleCnt="0">
        <dgm:presLayoutVars>
          <dgm:chMax val="1"/>
          <dgm:dir/>
          <dgm:animLvl val="ctr"/>
          <dgm:resizeHandles val="exact"/>
        </dgm:presLayoutVars>
      </dgm:prSet>
      <dgm:spPr/>
      <dgm:t>
        <a:bodyPr/>
        <a:lstStyle/>
        <a:p>
          <a:endParaRPr lang="en-US"/>
        </a:p>
      </dgm:t>
    </dgm:pt>
    <dgm:pt modelId="{03B14F2A-FEA2-448B-B981-FE4965F0D32C}" type="pres">
      <dgm:prSet presAssocID="{315F4D1D-C048-442D-AAC7-9A54DCBBFBDD}" presName="centerShape" presStyleLbl="node0" presStyleIdx="0" presStyleCnt="1"/>
      <dgm:spPr/>
      <dgm:t>
        <a:bodyPr/>
        <a:lstStyle/>
        <a:p>
          <a:endParaRPr lang="en-US"/>
        </a:p>
      </dgm:t>
    </dgm:pt>
    <dgm:pt modelId="{195D08BF-509C-432D-8AF6-16DC15FCC28F}" type="pres">
      <dgm:prSet presAssocID="{CCC16925-BC4A-4FF8-9E80-D73A89244594}" presName="node" presStyleLbl="node1" presStyleIdx="0" presStyleCnt="3">
        <dgm:presLayoutVars>
          <dgm:bulletEnabled val="1"/>
        </dgm:presLayoutVars>
      </dgm:prSet>
      <dgm:spPr/>
      <dgm:t>
        <a:bodyPr/>
        <a:lstStyle/>
        <a:p>
          <a:endParaRPr lang="en-US"/>
        </a:p>
      </dgm:t>
    </dgm:pt>
    <dgm:pt modelId="{8D28EF13-F57E-4507-8BE3-0641CCCFD2B8}" type="pres">
      <dgm:prSet presAssocID="{CCC16925-BC4A-4FF8-9E80-D73A89244594}" presName="dummy" presStyleCnt="0"/>
      <dgm:spPr/>
    </dgm:pt>
    <dgm:pt modelId="{4FAF07E0-6C96-4646-A1B5-9D5B77BBC16D}" type="pres">
      <dgm:prSet presAssocID="{CCBF954B-1D90-469D-BCEF-6756A70B8AB6}" presName="sibTrans" presStyleLbl="sibTrans2D1" presStyleIdx="0" presStyleCnt="3" custLinFactNeighborX="1152" custLinFactNeighborY="576" custRadScaleRad="26736"/>
      <dgm:spPr/>
      <dgm:t>
        <a:bodyPr/>
        <a:lstStyle/>
        <a:p>
          <a:endParaRPr lang="en-US"/>
        </a:p>
      </dgm:t>
    </dgm:pt>
    <dgm:pt modelId="{0D7EA3F1-6096-4869-BEEF-07E208CA20BE}" type="pres">
      <dgm:prSet presAssocID="{74DE47B0-2899-4F9B-B79B-5959E8614AD6}" presName="node" presStyleLbl="node1" presStyleIdx="1" presStyleCnt="3">
        <dgm:presLayoutVars>
          <dgm:bulletEnabled val="1"/>
        </dgm:presLayoutVars>
      </dgm:prSet>
      <dgm:spPr/>
      <dgm:t>
        <a:bodyPr/>
        <a:lstStyle/>
        <a:p>
          <a:endParaRPr lang="en-US"/>
        </a:p>
      </dgm:t>
    </dgm:pt>
    <dgm:pt modelId="{C697BB1E-56BF-46D2-BB51-B818C9EB4F92}" type="pres">
      <dgm:prSet presAssocID="{74DE47B0-2899-4F9B-B79B-5959E8614AD6}" presName="dummy" presStyleCnt="0"/>
      <dgm:spPr/>
    </dgm:pt>
    <dgm:pt modelId="{4DB64E9B-9D51-40B8-AB4C-943FB5135B99}" type="pres">
      <dgm:prSet presAssocID="{D3CA5F4D-1235-4FF8-8B19-AADF86A77C9A}" presName="sibTrans" presStyleLbl="sibTrans2D1" presStyleIdx="1" presStyleCnt="3"/>
      <dgm:spPr/>
      <dgm:t>
        <a:bodyPr/>
        <a:lstStyle/>
        <a:p>
          <a:endParaRPr lang="en-US"/>
        </a:p>
      </dgm:t>
    </dgm:pt>
    <dgm:pt modelId="{0E30A4E9-B311-4E10-883A-968BD2DF20C1}" type="pres">
      <dgm:prSet presAssocID="{06C8ACF3-F8B8-4FEF-82B2-9073A262499E}" presName="node" presStyleLbl="node1" presStyleIdx="2" presStyleCnt="3">
        <dgm:presLayoutVars>
          <dgm:bulletEnabled val="1"/>
        </dgm:presLayoutVars>
      </dgm:prSet>
      <dgm:spPr/>
      <dgm:t>
        <a:bodyPr/>
        <a:lstStyle/>
        <a:p>
          <a:endParaRPr lang="en-US"/>
        </a:p>
      </dgm:t>
    </dgm:pt>
    <dgm:pt modelId="{3B8DA5CB-F773-4D0D-89D5-7F041FCE358E}" type="pres">
      <dgm:prSet presAssocID="{06C8ACF3-F8B8-4FEF-82B2-9073A262499E}" presName="dummy" presStyleCnt="0"/>
      <dgm:spPr/>
    </dgm:pt>
    <dgm:pt modelId="{3E9FAA93-29AD-494A-9F8B-52088FDADDAA}" type="pres">
      <dgm:prSet presAssocID="{2A00C94D-CFA0-447F-9CC5-E54B1B8FDBB0}" presName="sibTrans" presStyleLbl="sibTrans2D1" presStyleIdx="2" presStyleCnt="3"/>
      <dgm:spPr/>
      <dgm:t>
        <a:bodyPr/>
        <a:lstStyle/>
        <a:p>
          <a:endParaRPr lang="en-US"/>
        </a:p>
      </dgm:t>
    </dgm:pt>
  </dgm:ptLst>
  <dgm:cxnLst>
    <dgm:cxn modelId="{2233B92E-D7F4-4EDF-8287-41A5AFF15618}" type="presOf" srcId="{2A00C94D-CFA0-447F-9CC5-E54B1B8FDBB0}" destId="{3E9FAA93-29AD-494A-9F8B-52088FDADDAA}" srcOrd="0" destOrd="0" presId="urn:microsoft.com/office/officeart/2005/8/layout/radial6"/>
    <dgm:cxn modelId="{AC67D6E4-B69C-486B-9987-2CA872819E41}" type="presOf" srcId="{0DB330F0-CCAC-4696-A96B-21DEA16D4A4E}" destId="{2658D1F8-2B47-4D29-BD25-3D3431A15391}" srcOrd="0" destOrd="0" presId="urn:microsoft.com/office/officeart/2005/8/layout/radial6"/>
    <dgm:cxn modelId="{9A2FF672-0F93-4444-BAE5-33B29EA1F701}" type="presOf" srcId="{06C8ACF3-F8B8-4FEF-82B2-9073A262499E}" destId="{0E30A4E9-B311-4E10-883A-968BD2DF20C1}" srcOrd="0" destOrd="0" presId="urn:microsoft.com/office/officeart/2005/8/layout/radial6"/>
    <dgm:cxn modelId="{11342B1F-F62F-4EB9-9C51-05D1D5E985ED}" srcId="{315F4D1D-C048-442D-AAC7-9A54DCBBFBDD}" destId="{74DE47B0-2899-4F9B-B79B-5959E8614AD6}" srcOrd="1" destOrd="0" parTransId="{39C32AD2-A1EE-40CF-9025-EFCD76B16EF5}" sibTransId="{D3CA5F4D-1235-4FF8-8B19-AADF86A77C9A}"/>
    <dgm:cxn modelId="{2CD8959A-2DF0-4EAD-92B2-8CE3B193E338}" srcId="{0DB330F0-CCAC-4696-A96B-21DEA16D4A4E}" destId="{315F4D1D-C048-442D-AAC7-9A54DCBBFBDD}" srcOrd="0" destOrd="0" parTransId="{5404C530-8559-472A-8B1F-9A9B300CF695}" sibTransId="{F7CB6C58-A6DF-4DFF-9A15-3DA3C8BABD00}"/>
    <dgm:cxn modelId="{934C9A2F-D326-4483-B70D-3A6868DFA927}" type="presOf" srcId="{CCBF954B-1D90-469D-BCEF-6756A70B8AB6}" destId="{4FAF07E0-6C96-4646-A1B5-9D5B77BBC16D}" srcOrd="0" destOrd="0" presId="urn:microsoft.com/office/officeart/2005/8/layout/radial6"/>
    <dgm:cxn modelId="{93BD43F0-555F-4D32-8DD5-12F9DCE1A918}" srcId="{315F4D1D-C048-442D-AAC7-9A54DCBBFBDD}" destId="{06C8ACF3-F8B8-4FEF-82B2-9073A262499E}" srcOrd="2" destOrd="0" parTransId="{AC05851A-EEFF-491D-BD72-6BFE83732240}" sibTransId="{2A00C94D-CFA0-447F-9CC5-E54B1B8FDBB0}"/>
    <dgm:cxn modelId="{B091DAFD-3B9F-42E1-AFB9-4B4EADDD6B04}" type="presOf" srcId="{74DE47B0-2899-4F9B-B79B-5959E8614AD6}" destId="{0D7EA3F1-6096-4869-BEEF-07E208CA20BE}" srcOrd="0" destOrd="0" presId="urn:microsoft.com/office/officeart/2005/8/layout/radial6"/>
    <dgm:cxn modelId="{030C9252-88A3-4034-B3D1-E946D4FE747A}" type="presOf" srcId="{CCC16925-BC4A-4FF8-9E80-D73A89244594}" destId="{195D08BF-509C-432D-8AF6-16DC15FCC28F}" srcOrd="0" destOrd="0" presId="urn:microsoft.com/office/officeart/2005/8/layout/radial6"/>
    <dgm:cxn modelId="{97F2037E-B935-434F-8524-240FC06132DC}" type="presOf" srcId="{D3CA5F4D-1235-4FF8-8B19-AADF86A77C9A}" destId="{4DB64E9B-9D51-40B8-AB4C-943FB5135B99}" srcOrd="0" destOrd="0" presId="urn:microsoft.com/office/officeart/2005/8/layout/radial6"/>
    <dgm:cxn modelId="{30DB258A-8262-4CB2-A653-8326FC650A12}" type="presOf" srcId="{315F4D1D-C048-442D-AAC7-9A54DCBBFBDD}" destId="{03B14F2A-FEA2-448B-B981-FE4965F0D32C}" srcOrd="0" destOrd="0" presId="urn:microsoft.com/office/officeart/2005/8/layout/radial6"/>
    <dgm:cxn modelId="{62C1F564-088A-42D6-B8FF-00095E8F19ED}" srcId="{315F4D1D-C048-442D-AAC7-9A54DCBBFBDD}" destId="{CCC16925-BC4A-4FF8-9E80-D73A89244594}" srcOrd="0" destOrd="0" parTransId="{41300E20-C058-4CB5-BA68-35CF12824ED8}" sibTransId="{CCBF954B-1D90-469D-BCEF-6756A70B8AB6}"/>
    <dgm:cxn modelId="{36D646E3-EE92-4B1B-BB69-247D5B6DBF41}" type="presParOf" srcId="{2658D1F8-2B47-4D29-BD25-3D3431A15391}" destId="{03B14F2A-FEA2-448B-B981-FE4965F0D32C}" srcOrd="0" destOrd="0" presId="urn:microsoft.com/office/officeart/2005/8/layout/radial6"/>
    <dgm:cxn modelId="{28ED0782-BADA-4924-8BEE-A6D75CCB4158}" type="presParOf" srcId="{2658D1F8-2B47-4D29-BD25-3D3431A15391}" destId="{195D08BF-509C-432D-8AF6-16DC15FCC28F}" srcOrd="1" destOrd="0" presId="urn:microsoft.com/office/officeart/2005/8/layout/radial6"/>
    <dgm:cxn modelId="{AC62C7C5-7432-4B6F-82AC-BCAB671213B1}" type="presParOf" srcId="{2658D1F8-2B47-4D29-BD25-3D3431A15391}" destId="{8D28EF13-F57E-4507-8BE3-0641CCCFD2B8}" srcOrd="2" destOrd="0" presId="urn:microsoft.com/office/officeart/2005/8/layout/radial6"/>
    <dgm:cxn modelId="{D200092C-7487-48A9-A639-6016B3C1EF67}" type="presParOf" srcId="{2658D1F8-2B47-4D29-BD25-3D3431A15391}" destId="{4FAF07E0-6C96-4646-A1B5-9D5B77BBC16D}" srcOrd="3" destOrd="0" presId="urn:microsoft.com/office/officeart/2005/8/layout/radial6"/>
    <dgm:cxn modelId="{C4F45566-ACE7-4701-872B-D378A2B13D45}" type="presParOf" srcId="{2658D1F8-2B47-4D29-BD25-3D3431A15391}" destId="{0D7EA3F1-6096-4869-BEEF-07E208CA20BE}" srcOrd="4" destOrd="0" presId="urn:microsoft.com/office/officeart/2005/8/layout/radial6"/>
    <dgm:cxn modelId="{3B0608E2-EF87-4668-9666-C8DCBDBE3910}" type="presParOf" srcId="{2658D1F8-2B47-4D29-BD25-3D3431A15391}" destId="{C697BB1E-56BF-46D2-BB51-B818C9EB4F92}" srcOrd="5" destOrd="0" presId="urn:microsoft.com/office/officeart/2005/8/layout/radial6"/>
    <dgm:cxn modelId="{26225C82-7EAB-40F6-859E-4C59BADF23DB}" type="presParOf" srcId="{2658D1F8-2B47-4D29-BD25-3D3431A15391}" destId="{4DB64E9B-9D51-40B8-AB4C-943FB5135B99}" srcOrd="6" destOrd="0" presId="urn:microsoft.com/office/officeart/2005/8/layout/radial6"/>
    <dgm:cxn modelId="{17536896-96EB-4F5C-BB4E-0BCC83E2EF5D}" type="presParOf" srcId="{2658D1F8-2B47-4D29-BD25-3D3431A15391}" destId="{0E30A4E9-B311-4E10-883A-968BD2DF20C1}" srcOrd="7" destOrd="0" presId="urn:microsoft.com/office/officeart/2005/8/layout/radial6"/>
    <dgm:cxn modelId="{3E8C50E2-E2A2-4123-BE01-06090D06E529}" type="presParOf" srcId="{2658D1F8-2B47-4D29-BD25-3D3431A15391}" destId="{3B8DA5CB-F773-4D0D-89D5-7F041FCE358E}" srcOrd="8" destOrd="0" presId="urn:microsoft.com/office/officeart/2005/8/layout/radial6"/>
    <dgm:cxn modelId="{F0038BBF-C521-4772-82BE-589D14B649B0}" type="presParOf" srcId="{2658D1F8-2B47-4D29-BD25-3D3431A15391}" destId="{3E9FAA93-29AD-494A-9F8B-52088FDADDAA}" srcOrd="9" destOrd="0" presId="urn:microsoft.com/office/officeart/2005/8/layout/radial6"/>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E9FAA93-29AD-494A-9F8B-52088FDADDAA}">
      <dsp:nvSpPr>
        <dsp:cNvPr id="0" name=""/>
        <dsp:cNvSpPr/>
      </dsp:nvSpPr>
      <dsp:spPr>
        <a:xfrm>
          <a:off x="1157193" y="422220"/>
          <a:ext cx="2816255" cy="2816255"/>
        </a:xfrm>
        <a:prstGeom prst="blockArc">
          <a:avLst>
            <a:gd name="adj1" fmla="val 9000000"/>
            <a:gd name="adj2" fmla="val 16200000"/>
            <a:gd name="adj3" fmla="val 4636"/>
          </a:avLst>
        </a:prstGeom>
        <a:solidFill>
          <a:srgbClr val="F1C6A5"/>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4DB64E9B-9D51-40B8-AB4C-943FB5135B99}">
      <dsp:nvSpPr>
        <dsp:cNvPr id="0" name=""/>
        <dsp:cNvSpPr/>
      </dsp:nvSpPr>
      <dsp:spPr>
        <a:xfrm>
          <a:off x="1157193" y="422220"/>
          <a:ext cx="2816255" cy="2816255"/>
        </a:xfrm>
        <a:prstGeom prst="blockArc">
          <a:avLst>
            <a:gd name="adj1" fmla="val 1800000"/>
            <a:gd name="adj2" fmla="val 9000000"/>
            <a:gd name="adj3" fmla="val 4636"/>
          </a:avLst>
        </a:prstGeom>
        <a:solidFill>
          <a:srgbClr val="F1C6A5"/>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4FAF07E0-6C96-4646-A1B5-9D5B77BBC16D}">
      <dsp:nvSpPr>
        <dsp:cNvPr id="0" name=""/>
        <dsp:cNvSpPr/>
      </dsp:nvSpPr>
      <dsp:spPr>
        <a:xfrm>
          <a:off x="1189636" y="438441"/>
          <a:ext cx="2816255" cy="2816255"/>
        </a:xfrm>
        <a:prstGeom prst="blockArc">
          <a:avLst>
            <a:gd name="adj1" fmla="val 16200000"/>
            <a:gd name="adj2" fmla="val 1800000"/>
            <a:gd name="adj3" fmla="val 4636"/>
          </a:avLst>
        </a:prstGeom>
        <a:solidFill>
          <a:srgbClr val="F1C6A5"/>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03B14F2A-FEA2-448B-B981-FE4965F0D32C}">
      <dsp:nvSpPr>
        <dsp:cNvPr id="0" name=""/>
        <dsp:cNvSpPr/>
      </dsp:nvSpPr>
      <dsp:spPr>
        <a:xfrm>
          <a:off x="1917727" y="1182754"/>
          <a:ext cx="1295186" cy="1295186"/>
        </a:xfrm>
        <a:prstGeom prst="ellipse">
          <a:avLst/>
        </a:prstGeom>
        <a:solidFill>
          <a:srgbClr val="CC6600"/>
        </a:solidFill>
        <a:ln w="38100">
          <a:solidFill>
            <a:schemeClr val="bg1"/>
          </a:solid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Stake-holders</a:t>
          </a:r>
          <a:endParaRPr lang="en-US" sz="1800" kern="1200" dirty="0"/>
        </a:p>
      </dsp:txBody>
      <dsp:txXfrm>
        <a:off x="1917727" y="1182754"/>
        <a:ext cx="1295186" cy="1295186"/>
      </dsp:txXfrm>
    </dsp:sp>
    <dsp:sp modelId="{195D08BF-509C-432D-8AF6-16DC15FCC28F}">
      <dsp:nvSpPr>
        <dsp:cNvPr id="0" name=""/>
        <dsp:cNvSpPr/>
      </dsp:nvSpPr>
      <dsp:spPr>
        <a:xfrm>
          <a:off x="2112005" y="1543"/>
          <a:ext cx="906630" cy="906630"/>
        </a:xfrm>
        <a:prstGeom prst="ellipse">
          <a:avLst/>
        </a:prstGeom>
        <a:solidFill>
          <a:schemeClr val="accent1">
            <a:lumMod val="25000"/>
          </a:schemeClr>
        </a:solidFill>
        <a:ln w="38100">
          <a:solidFill>
            <a:srgbClr val="FFFF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t" anchorCtr="0">
          <a:noAutofit/>
        </a:bodyPr>
        <a:lstStyle/>
        <a:p>
          <a:pPr lvl="0" algn="ctr" defTabSz="400050">
            <a:lnSpc>
              <a:spcPct val="90000"/>
            </a:lnSpc>
            <a:spcBef>
              <a:spcPct val="0"/>
            </a:spcBef>
            <a:spcAft>
              <a:spcPct val="35000"/>
            </a:spcAft>
          </a:pPr>
          <a:r>
            <a:rPr lang="en-US" sz="900" b="1" kern="1200" dirty="0" smtClean="0"/>
            <a:t>Project Goal</a:t>
          </a:r>
          <a:endParaRPr lang="en-US" sz="900" b="1" kern="1200" dirty="0"/>
        </a:p>
      </dsp:txBody>
      <dsp:txXfrm>
        <a:off x="2112005" y="1543"/>
        <a:ext cx="906630" cy="906630"/>
      </dsp:txXfrm>
    </dsp:sp>
    <dsp:sp modelId="{0D7EA3F1-6096-4869-BEEF-07E208CA20BE}">
      <dsp:nvSpPr>
        <dsp:cNvPr id="0" name=""/>
        <dsp:cNvSpPr/>
      </dsp:nvSpPr>
      <dsp:spPr>
        <a:xfrm>
          <a:off x="3303214" y="2064777"/>
          <a:ext cx="906630" cy="906630"/>
        </a:xfrm>
        <a:prstGeom prst="ellipse">
          <a:avLst/>
        </a:prstGeom>
        <a:solidFill>
          <a:srgbClr val="3BCCFF"/>
        </a:solidFill>
        <a:ln w="38100">
          <a:solidFill>
            <a:srgbClr val="FFFF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t" anchorCtr="0">
          <a:noAutofit/>
        </a:bodyPr>
        <a:lstStyle/>
        <a:p>
          <a:pPr lvl="0" algn="ctr" defTabSz="400050">
            <a:lnSpc>
              <a:spcPct val="90000"/>
            </a:lnSpc>
            <a:spcBef>
              <a:spcPct val="0"/>
            </a:spcBef>
            <a:spcAft>
              <a:spcPct val="35000"/>
            </a:spcAft>
          </a:pPr>
          <a:r>
            <a:rPr lang="en-US" sz="900" b="1" kern="1200" dirty="0" smtClean="0"/>
            <a:t>Project Duration</a:t>
          </a:r>
          <a:endParaRPr lang="en-US" sz="900" b="1" kern="1200" dirty="0"/>
        </a:p>
      </dsp:txBody>
      <dsp:txXfrm>
        <a:off x="3303214" y="2064777"/>
        <a:ext cx="906630" cy="906630"/>
      </dsp:txXfrm>
    </dsp:sp>
    <dsp:sp modelId="{0E30A4E9-B311-4E10-883A-968BD2DF20C1}">
      <dsp:nvSpPr>
        <dsp:cNvPr id="0" name=""/>
        <dsp:cNvSpPr/>
      </dsp:nvSpPr>
      <dsp:spPr>
        <a:xfrm>
          <a:off x="920797" y="2064777"/>
          <a:ext cx="906630" cy="906630"/>
        </a:xfrm>
        <a:prstGeom prst="ellipse">
          <a:avLst/>
        </a:prstGeom>
        <a:solidFill>
          <a:srgbClr val="C00000"/>
        </a:solidFill>
        <a:ln w="38100">
          <a:solidFill>
            <a:srgbClr val="FFFF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t" anchorCtr="0">
          <a:noAutofit/>
        </a:bodyPr>
        <a:lstStyle/>
        <a:p>
          <a:pPr lvl="0" algn="ctr" defTabSz="400050">
            <a:lnSpc>
              <a:spcPct val="90000"/>
            </a:lnSpc>
            <a:spcBef>
              <a:spcPct val="0"/>
            </a:spcBef>
            <a:spcAft>
              <a:spcPct val="35000"/>
            </a:spcAft>
          </a:pPr>
          <a:r>
            <a:rPr lang="en-US" sz="900" b="1" kern="1200" dirty="0" smtClean="0"/>
            <a:t>Project Cost</a:t>
          </a:r>
          <a:endParaRPr lang="en-US" sz="900" b="1" kern="1200" dirty="0"/>
        </a:p>
      </dsp:txBody>
      <dsp:txXfrm>
        <a:off x="920797" y="2064777"/>
        <a:ext cx="906630" cy="906630"/>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42E8743C-BA14-47D4-945D-86190A20979D}" type="slidenum">
              <a:rPr lang="de-DE" smtClean="0"/>
              <a:pPr/>
              <a:t>2</a:t>
            </a:fld>
            <a:endParaRPr lang="de-DE" smtClean="0"/>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p:spPr>
        <p:txBody>
          <a:bodyPr/>
          <a:lstStyle/>
          <a:p>
            <a:pPr algn="ctr" eaLnBrk="1" hangingPunct="1"/>
            <a:r>
              <a:rPr lang="en-US" b="1" dirty="0" smtClean="0"/>
              <a:t>Slide: </a:t>
            </a:r>
            <a:r>
              <a:rPr lang="en-US" b="1" i="1" dirty="0" smtClean="0"/>
              <a:t>Your Course Instructor</a:t>
            </a:r>
          </a:p>
          <a:p>
            <a:pPr eaLnBrk="1" hangingPunct="1"/>
            <a:endParaRPr lang="en-US" dirty="0" smtClean="0"/>
          </a:p>
          <a:p>
            <a:pPr eaLnBrk="1" hangingPunct="1"/>
            <a:r>
              <a:rPr lang="en-US" dirty="0" smtClean="0"/>
              <a:t>Briefly</a:t>
            </a:r>
            <a:r>
              <a:rPr lang="en-US" baseline="0" dirty="0" smtClean="0"/>
              <a:t> explain my main responsibilities in each of these organizations, especially with regard to projects. </a:t>
            </a: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lgn="ctr"/>
            <a:r>
              <a:rPr lang="en-US" b="1" dirty="0" smtClean="0"/>
              <a:t>Slide: </a:t>
            </a:r>
            <a:r>
              <a:rPr lang="en-US" b="1" i="1" dirty="0" smtClean="0"/>
              <a:t>Subjects I Taught</a:t>
            </a:r>
            <a:r>
              <a:rPr lang="en-US" b="1" i="1" baseline="0" dirty="0" smtClean="0"/>
              <a:t> At CIIT Islamabad</a:t>
            </a:r>
            <a:endParaRPr lang="en-US" b="1" i="1" dirty="0" smtClean="0"/>
          </a:p>
          <a:p>
            <a:endParaRPr lang="en-US" b="1" dirty="0" smtClean="0"/>
          </a:p>
          <a:p>
            <a:r>
              <a:rPr lang="en-US" b="0" dirty="0" smtClean="0"/>
              <a:t>MS = Master of Science. Three semester graduate program</a:t>
            </a:r>
            <a:r>
              <a:rPr lang="en-US" b="0" baseline="0" dirty="0" smtClean="0"/>
              <a:t> with first two semesters consisting of coursework followed by one semester for research thesis. Prerequisite for admission to the PhD program.  </a:t>
            </a:r>
          </a:p>
          <a:p>
            <a:r>
              <a:rPr lang="en-US" b="0" baseline="0" dirty="0" smtClean="0"/>
              <a:t>MBA = Master of Business Administration. Previously four semesters long “undergraduate” degree program at CIIT which, as of fall semester 2010, was increased to seven semesters (three and a half years). </a:t>
            </a:r>
          </a:p>
          <a:p>
            <a:r>
              <a:rPr lang="en-US" b="0" baseline="0" dirty="0" smtClean="0"/>
              <a:t>MBO = Master of Business Administration. Two semester degree program at CIIT open to students with a four year bachelor degree. </a:t>
            </a:r>
          </a:p>
          <a:p>
            <a:r>
              <a:rPr lang="en-US" b="0" baseline="0" dirty="0" smtClean="0"/>
              <a:t>MPM = Master of Project Management. Previously a two semester professional degree program offered only at CIIT Islamabad which was increased as of fall semester 2010 to three semesters. </a:t>
            </a:r>
          </a:p>
          <a:p>
            <a:endParaRPr lang="en-US" b="0" baseline="0" dirty="0" smtClean="0"/>
          </a:p>
          <a:p>
            <a:r>
              <a:rPr lang="en-US" b="0" baseline="0" dirty="0" smtClean="0"/>
              <a:t>No. of Semesters Courses Taught:</a:t>
            </a:r>
          </a:p>
          <a:p>
            <a:endParaRPr lang="en-US" b="0" u="sng" baseline="0" dirty="0" smtClean="0"/>
          </a:p>
          <a:p>
            <a:r>
              <a:rPr lang="en-US" b="0" u="sng" baseline="0" dirty="0" smtClean="0"/>
              <a:t>MBA, MBO, MS:</a:t>
            </a:r>
          </a:p>
          <a:p>
            <a:r>
              <a:rPr lang="en-US" b="0" baseline="0" dirty="0" smtClean="0"/>
              <a:t>Business Research Methods (MBA: Taught Once in Fall Semester 2005)</a:t>
            </a:r>
          </a:p>
          <a:p>
            <a:r>
              <a:rPr lang="en-US" b="0" baseline="0" dirty="0" smtClean="0"/>
              <a:t>International Human Resources Management (MBA: Taught Once in Fall Semester 2005)</a:t>
            </a:r>
          </a:p>
          <a:p>
            <a:r>
              <a:rPr lang="en-US" b="0" baseline="0" dirty="0" smtClean="0"/>
              <a:t>Operations Management (MBA, MS: Taught Twice, Once to MBA and Once to MS)</a:t>
            </a:r>
          </a:p>
          <a:p>
            <a:r>
              <a:rPr lang="en-US" b="0" baseline="0" dirty="0" smtClean="0"/>
              <a:t>Project Management (MBA, MS: Taught Seven Times in Total)</a:t>
            </a:r>
          </a:p>
          <a:p>
            <a:r>
              <a:rPr lang="en-US" b="0" baseline="0" dirty="0" smtClean="0"/>
              <a:t>Seminar in Human Resource Management (MBO: Taught Once in Spring Semester 2008)</a:t>
            </a:r>
          </a:p>
          <a:p>
            <a:r>
              <a:rPr lang="en-US" b="0" baseline="0" dirty="0" smtClean="0"/>
              <a:t>Total Quality Management (MS: Taught Once)</a:t>
            </a:r>
          </a:p>
          <a:p>
            <a:endParaRPr lang="en-US" b="0" baseline="0" dirty="0" smtClean="0"/>
          </a:p>
          <a:p>
            <a:r>
              <a:rPr lang="en-US" b="0" i="0" u="sng" dirty="0" smtClean="0"/>
              <a:t>MPM</a:t>
            </a:r>
            <a:r>
              <a:rPr lang="en-US" b="0" dirty="0" smtClean="0"/>
              <a:t>:</a:t>
            </a:r>
          </a:p>
          <a:p>
            <a:r>
              <a:rPr lang="en-US" b="0" dirty="0" smtClean="0"/>
              <a:t>Fundamentals of Project Management (3)</a:t>
            </a:r>
          </a:p>
          <a:p>
            <a:r>
              <a:rPr lang="en-US" b="0" dirty="0" smtClean="0"/>
              <a:t>Project Stakeholder and Communication Management (5)</a:t>
            </a:r>
          </a:p>
          <a:p>
            <a:r>
              <a:rPr lang="en-US" b="0" dirty="0" smtClean="0"/>
              <a:t>Project Controlling (2)</a:t>
            </a:r>
          </a:p>
          <a:p>
            <a:r>
              <a:rPr lang="en-US" b="0" dirty="0" smtClean="0"/>
              <a:t>Seminar in Project Management (1)</a:t>
            </a:r>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D5559D6-05EC-41A2-AA79-52A97634EEA8}" type="slidenum">
              <a:rPr lang="en-US" smtClean="0"/>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508F58-E3EB-4943-8604-E0C5A106F543}" type="slidenum">
              <a:rPr lang="en-US" smtClean="0"/>
              <a:pPr/>
              <a:t>4</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algn="ctr"/>
            <a:r>
              <a:rPr lang="en-US" b="1" dirty="0" smtClean="0"/>
              <a:t>Slide: </a:t>
            </a:r>
            <a:r>
              <a:rPr lang="en-US" b="1" i="1" dirty="0" smtClean="0"/>
              <a:t>Presentation of the National Award Best University Teacher for the Year 2007</a:t>
            </a:r>
          </a:p>
          <a:p>
            <a:endParaRPr lang="en-US" dirty="0" smtClean="0"/>
          </a:p>
          <a:p>
            <a:r>
              <a:rPr lang="en-US" dirty="0" smtClean="0"/>
              <a:t>Presentation</a:t>
            </a:r>
            <a:r>
              <a:rPr lang="en-US" baseline="0" dirty="0" smtClean="0"/>
              <a:t> of the Award Certificate </a:t>
            </a:r>
            <a:r>
              <a:rPr lang="en-US" dirty="0" smtClean="0"/>
              <a:t>to me by the former Chairman of the Higher Education Commission of Pakistan</a:t>
            </a:r>
            <a:r>
              <a:rPr lang="en-US" baseline="0" dirty="0" smtClean="0"/>
              <a:t> </a:t>
            </a:r>
            <a:r>
              <a:rPr lang="en-US" dirty="0" smtClean="0"/>
              <a:t>Professor Dr. Ata-</a:t>
            </a:r>
            <a:r>
              <a:rPr lang="en-US" dirty="0" err="1" smtClean="0"/>
              <a:t>ur</a:t>
            </a:r>
            <a:r>
              <a:rPr lang="en-US" dirty="0" smtClean="0"/>
              <a:t>-</a:t>
            </a:r>
            <a:r>
              <a:rPr lang="en-US" dirty="0" err="1" smtClean="0"/>
              <a:t>Rehman</a:t>
            </a:r>
            <a:r>
              <a:rPr lang="en-US" dirty="0" smtClean="0"/>
              <a:t> on August</a:t>
            </a:r>
            <a:r>
              <a:rPr lang="en-US" baseline="0" dirty="0" smtClean="0"/>
              <a:t> 13, 2008. </a:t>
            </a:r>
            <a:endParaRPr lang="en-US" dirty="0" smtClean="0"/>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9CE31C6-627B-4677-89A0-B4B5D89B4DCE}" type="slidenum">
              <a:rPr lang="en-US" smtClean="0"/>
              <a:pPr/>
              <a:t>5</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ctr" defTabSz="914400" rtl="0" eaLnBrk="1" fontAlgn="base" latinLnBrk="0" hangingPunct="1">
              <a:lnSpc>
                <a:spcPct val="100000"/>
              </a:lnSpc>
              <a:spcBef>
                <a:spcPct val="30000"/>
              </a:spcBef>
              <a:spcAft>
                <a:spcPct val="0"/>
              </a:spcAft>
              <a:buClrTx/>
              <a:buSzTx/>
              <a:buFontTx/>
              <a:buNone/>
              <a:tabLst/>
              <a:defRPr/>
            </a:pPr>
            <a:r>
              <a:rPr lang="en-US" b="1" dirty="0" smtClean="0"/>
              <a:t>Slide: </a:t>
            </a:r>
            <a:r>
              <a:rPr lang="en-US" b="1" i="1" dirty="0" smtClean="0"/>
              <a:t>With My Parents After The Award Ceremony</a:t>
            </a:r>
            <a:r>
              <a:rPr lang="en-US" b="1" i="1" baseline="0" dirty="0" smtClean="0"/>
              <a:t> </a:t>
            </a:r>
            <a:endParaRPr lang="en-US" b="1" i="1" dirty="0" smtClean="0"/>
          </a:p>
          <a:p>
            <a:endParaRPr lang="en-US" dirty="0" smtClean="0"/>
          </a:p>
          <a:p>
            <a:r>
              <a:rPr lang="en-US" dirty="0" smtClean="0"/>
              <a:t>Flanked by my happy parents, this photo was taken outside the HEC auditorium building after</a:t>
            </a:r>
            <a:r>
              <a:rPr lang="en-US" baseline="0" dirty="0" smtClean="0"/>
              <a:t> the Best Teacher Award Ceremony on August 13, 2008. </a:t>
            </a:r>
            <a:endParaRPr lang="en-US" dirty="0" smtClean="0"/>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9CE31C6-627B-4677-89A0-B4B5D89B4DCE}" type="slidenum">
              <a:rPr lang="en-US" smtClean="0"/>
              <a:pPr/>
              <a:t>6</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7DE2B265-5FF5-4723-ADA1-F8E051A02B55}" type="slidenum">
              <a:rPr lang="de-DE" smtClean="0"/>
              <a:pPr/>
              <a:t>7</a:t>
            </a:fld>
            <a:endParaRPr lang="de-DE" smtClean="0"/>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marR="0" indent="0" algn="ctr" defTabSz="914400" rtl="0" eaLnBrk="0" fontAlgn="base" latinLnBrk="0" hangingPunct="0">
              <a:lnSpc>
                <a:spcPct val="100000"/>
              </a:lnSpc>
              <a:spcBef>
                <a:spcPct val="30000"/>
              </a:spcBef>
              <a:spcAft>
                <a:spcPct val="0"/>
              </a:spcAft>
              <a:buClrTx/>
              <a:buSzTx/>
              <a:buFontTx/>
              <a:buNone/>
              <a:tabLst/>
              <a:defRPr/>
            </a:pPr>
            <a:r>
              <a:rPr lang="de-DE" sz="1400" b="1" dirty="0" smtClean="0">
                <a:solidFill>
                  <a:schemeClr val="bg1"/>
                </a:solidFill>
                <a:latin typeface="Verdana" pitchFamily="34" charset="0"/>
              </a:rPr>
              <a:t>Slide: </a:t>
            </a:r>
            <a:r>
              <a:rPr lang="de-DE" sz="1400" b="1" i="1" dirty="0" smtClean="0">
                <a:solidFill>
                  <a:schemeClr val="bg1"/>
                </a:solidFill>
                <a:latin typeface="Verdana" pitchFamily="34" charset="0"/>
              </a:rPr>
              <a:t>How This Course Will Be Conducted</a:t>
            </a:r>
          </a:p>
          <a:p>
            <a:pPr marL="0" marR="0" indent="0" algn="ctr"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Holistic and Integrated Teaching Model:</a:t>
            </a:r>
            <a:r>
              <a:rPr lang="de-DE" sz="800" dirty="0" smtClean="0">
                <a:solidFill>
                  <a:schemeClr val="bg1"/>
                </a:solidFill>
                <a:latin typeface="Verdana" pitchFamily="34" charset="0"/>
              </a:rPr>
              <a:t> The Oxford Advanced Learners</a:t>
            </a:r>
            <a:r>
              <a:rPr lang="de-DE" sz="800" baseline="0" dirty="0" smtClean="0">
                <a:solidFill>
                  <a:schemeClr val="bg1"/>
                </a:solidFill>
                <a:latin typeface="Verdana" pitchFamily="34" charset="0"/>
              </a:rPr>
              <a:t> Dictionary defines holistic  as „having regard to the whole of something rather than just to the parts of it“. In other words, having a holistic perspective means seeing the „larger picture“ of something which, in this case, is the subject of project stakeholder management. Students must disaccustom themselves from the narrow tunnel vision they frequently come to my class with and learn to view project stakeholder management as a highly complex, vast and multifaceted pool of knowledge in which all its constituent areas have their place and functions and are interrelated like the organs of the human body. Hence, I shall be reviewing not only the individual project stakeholder management processes and tools, but also throw light on their interrelationship and how changes occuring on one knowledge area (for e.g. project scope) can effect other knowledge areas (for e.g. project cost and schedule). Furthermore, students must be made aware of how individual projects compete with each other for an organization‘s resources and why and how they are closely integrated with the organization‘s goals, objectives and mission. Finally, the link between projects and the external environment of the organization owning and/or implementing them must be considered.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Detailed</a:t>
            </a:r>
            <a:r>
              <a:rPr lang="de-DE" sz="800" b="1" baseline="0" dirty="0" smtClean="0">
                <a:solidFill>
                  <a:schemeClr val="bg1"/>
                </a:solidFill>
                <a:latin typeface="Verdana" pitchFamily="34" charset="0"/>
              </a:rPr>
              <a:t> Subject Exposure:</a:t>
            </a:r>
            <a:r>
              <a:rPr lang="de-DE" sz="800" baseline="0" dirty="0" smtClean="0">
                <a:solidFill>
                  <a:schemeClr val="bg1"/>
                </a:solidFill>
                <a:latin typeface="Verdana" pitchFamily="34" charset="0"/>
              </a:rPr>
              <a:t> </a:t>
            </a:r>
            <a:r>
              <a:rPr lang="de-DE" sz="800" dirty="0" smtClean="0">
                <a:solidFill>
                  <a:schemeClr val="bg1"/>
                </a:solidFill>
                <a:latin typeface="Verdana" pitchFamily="34" charset="0"/>
              </a:rPr>
              <a:t>An advanced course</a:t>
            </a:r>
            <a:r>
              <a:rPr lang="de-DE" sz="800" baseline="0" dirty="0" smtClean="0">
                <a:solidFill>
                  <a:schemeClr val="bg1"/>
                </a:solidFill>
                <a:latin typeface="Verdana" pitchFamily="34" charset="0"/>
              </a:rPr>
              <a:t> in project stakeholder management necessitates an in-depth study not only of the respective interests, responsibilities, expectations and concerns etc. of project stakeholders, but also the fundamental forces which have generated interest among researchers and practitioners in the subject (nine have been identified through my research) and, very importantly, the project stakeholder governance model I developed independently which offers a comprehensive framework for managing and engaging project stakeholders in any project category. </a:t>
            </a:r>
            <a:endParaRPr lang="de-DE" sz="800" dirty="0" smtClean="0">
              <a:solidFill>
                <a:schemeClr val="bg1"/>
              </a:solidFill>
              <a:latin typeface="Verdana" pitchFamily="34" charset="0"/>
            </a:endParaRPr>
          </a:p>
          <a:p>
            <a:endParaRPr lang="de-DE" sz="800" dirty="0" smtClean="0"/>
          </a:p>
          <a:p>
            <a:r>
              <a:rPr lang="de-DE" sz="800" b="1" dirty="0" smtClean="0"/>
              <a:t>Course Syllabus:</a:t>
            </a:r>
            <a:r>
              <a:rPr lang="de-DE" sz="800" dirty="0" smtClean="0"/>
              <a:t> I do not finish the semester without teaching all the material outlined in my course syllabus. It‘s as simple as that! </a:t>
            </a:r>
            <a:r>
              <a:rPr lang="de-DE" sz="800" baseline="0" dirty="0" smtClean="0"/>
              <a:t>It is unprofessional at best, dangerous at worse. This course on project stakeholder management has been carefully designed from scatch and it appears it is not being currently offered elsewhere in the world in this comprehensive form. Consequentlty, and given my style of working, the course syllabus has been developed entirely by me. Each of the four course sections have direct and practical relevance for managing/engaging stakeholders on projects. The ommission of any topics, which may be quite important for students who will later on lead or be involved in projects, and it would be grossly irresponsible on my part not to acquaint them with this subject material.    </a:t>
            </a:r>
            <a:endParaRPr lang="de-DE" sz="800" dirty="0" smtClean="0"/>
          </a:p>
          <a:p>
            <a:endParaRPr lang="en-US" sz="8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Course Literature:</a:t>
            </a:r>
            <a:r>
              <a:rPr lang="de-DE" sz="800" dirty="0" smtClean="0">
                <a:solidFill>
                  <a:schemeClr val="bg1"/>
                </a:solidFill>
                <a:latin typeface="Verdana" pitchFamily="34" charset="0"/>
              </a:rPr>
              <a:t> In teaching project stakeholder management I use only the literature which, after careful review and assessment, I consider the best and which are of</a:t>
            </a:r>
            <a:r>
              <a:rPr lang="de-DE" sz="800" baseline="0" dirty="0" smtClean="0">
                <a:solidFill>
                  <a:schemeClr val="bg1"/>
                </a:solidFill>
                <a:latin typeface="Verdana" pitchFamily="34" charset="0"/>
              </a:rPr>
              <a:t> a standard comparable to project management literature used i</a:t>
            </a:r>
            <a:r>
              <a:rPr lang="de-DE" sz="800" dirty="0" smtClean="0">
                <a:solidFill>
                  <a:schemeClr val="bg1"/>
                </a:solidFill>
                <a:latin typeface="Verdana" pitchFamily="34" charset="0"/>
              </a:rPr>
              <a:t>n MPM and similar</a:t>
            </a:r>
            <a:r>
              <a:rPr lang="de-DE" sz="800" baseline="0" dirty="0" smtClean="0">
                <a:solidFill>
                  <a:schemeClr val="bg1"/>
                </a:solidFill>
                <a:latin typeface="Verdana" pitchFamily="34" charset="0"/>
              </a:rPr>
              <a:t> programs at good foreign universities. As the course project stakeholder management is innovative and very few courses on the subject are being offered worldwide, selecting appropriate course literature poses more a significant challenge. For the list of basic course literature and supplementary reading material see my student handbook. All the books are presently (September 2010) unavailable in Pakistan and have to be imported into the country. Students are </a:t>
            </a:r>
            <a:r>
              <a:rPr lang="de-DE" sz="800" dirty="0" smtClean="0">
                <a:solidFill>
                  <a:schemeClr val="bg1"/>
                </a:solidFill>
                <a:latin typeface="Verdana" pitchFamily="34" charset="0"/>
              </a:rPr>
              <a:t>expected to carefully read regularly</a:t>
            </a:r>
            <a:r>
              <a:rPr lang="de-DE" sz="800" baseline="0" dirty="0" smtClean="0">
                <a:solidFill>
                  <a:schemeClr val="bg1"/>
                </a:solidFill>
                <a:latin typeface="Verdana" pitchFamily="34" charset="0"/>
              </a:rPr>
              <a:t> </a:t>
            </a:r>
            <a:r>
              <a:rPr lang="de-DE" sz="800" dirty="0" smtClean="0">
                <a:solidFill>
                  <a:schemeClr val="bg1"/>
                </a:solidFill>
                <a:latin typeface="Verdana" pitchFamily="34" charset="0"/>
              </a:rPr>
              <a:t>over the entire semester and FROM THE FIRST WEEK starting after commencement of classes. Note that copies of research articles, selected passages from books and other material in printed and/or electronic form will also be recommended periodically as as when the need arises.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0" dirty="0" smtClean="0">
                <a:solidFill>
                  <a:schemeClr val="bg1"/>
                </a:solidFill>
                <a:latin typeface="Verdana" pitchFamily="34" charset="0"/>
              </a:rPr>
              <a:t>A</a:t>
            </a:r>
            <a:r>
              <a:rPr lang="de-DE" sz="800" b="0" baseline="0" dirty="0" smtClean="0">
                <a:solidFill>
                  <a:schemeClr val="bg1"/>
                </a:solidFill>
                <a:latin typeface="Verdana" pitchFamily="34" charset="0"/>
              </a:rPr>
              <a:t> number of videos and documentaries supplement the course reading material. Examples: The </a:t>
            </a:r>
            <a:r>
              <a:rPr lang="de-DE" sz="800" dirty="0" smtClean="0">
                <a:solidFill>
                  <a:schemeClr val="bg1"/>
                </a:solidFill>
                <a:latin typeface="Verdana" pitchFamily="34" charset="0"/>
              </a:rPr>
              <a:t>documentary videos from the interesting </a:t>
            </a:r>
            <a:r>
              <a:rPr lang="de-DE" sz="800" baseline="0" dirty="0" smtClean="0">
                <a:solidFill>
                  <a:schemeClr val="bg1"/>
                </a:solidFill>
                <a:latin typeface="Verdana" pitchFamily="34" charset="0"/>
              </a:rPr>
              <a:t>television series </a:t>
            </a:r>
            <a:r>
              <a:rPr lang="de-DE" sz="800" i="1" baseline="0" dirty="0" smtClean="0">
                <a:solidFill>
                  <a:schemeClr val="bg1"/>
                </a:solidFill>
                <a:latin typeface="Verdana" pitchFamily="34" charset="0"/>
              </a:rPr>
              <a:t>Megastructures</a:t>
            </a:r>
            <a:r>
              <a:rPr lang="de-DE" sz="800" baseline="0" dirty="0" smtClean="0">
                <a:solidFill>
                  <a:schemeClr val="bg1"/>
                </a:solidFill>
                <a:latin typeface="Verdana" pitchFamily="34" charset="0"/>
              </a:rPr>
              <a:t>, </a:t>
            </a:r>
            <a:r>
              <a:rPr lang="de-DE" sz="800" i="1" baseline="0" dirty="0" smtClean="0">
                <a:solidFill>
                  <a:schemeClr val="bg1"/>
                </a:solidFill>
                <a:latin typeface="Verdana" pitchFamily="34" charset="0"/>
              </a:rPr>
              <a:t>Extreme Engineering</a:t>
            </a:r>
            <a:r>
              <a:rPr lang="de-DE" sz="800" baseline="0" dirty="0" smtClean="0">
                <a:solidFill>
                  <a:schemeClr val="bg1"/>
                </a:solidFill>
                <a:latin typeface="Verdana" pitchFamily="34" charset="0"/>
              </a:rPr>
              <a:t>, and </a:t>
            </a:r>
            <a:r>
              <a:rPr lang="de-DE" sz="800" i="1" baseline="0" dirty="0" smtClean="0">
                <a:solidFill>
                  <a:schemeClr val="bg1"/>
                </a:solidFill>
                <a:latin typeface="Verdana" pitchFamily="34" charset="0"/>
              </a:rPr>
              <a:t>Engineering an Empire</a:t>
            </a:r>
            <a:r>
              <a:rPr lang="de-DE" sz="800" baseline="0" dirty="0" smtClean="0">
                <a:solidFill>
                  <a:schemeClr val="bg1"/>
                </a:solidFill>
                <a:latin typeface="Verdana" pitchFamily="34" charset="0"/>
              </a:rPr>
              <a:t>. Students are encouraged to watch these and view them in the light of project stakeholders. I have some of these videos and can make them available to students on request. </a:t>
            </a:r>
            <a:endParaRPr lang="de-DE" sz="800" dirty="0" smtClean="0">
              <a:solidFill>
                <a:schemeClr val="bg1"/>
              </a:solidFill>
              <a:latin typeface="Verdana" pitchFamily="34" charset="0"/>
            </a:endParaRPr>
          </a:p>
          <a:p>
            <a:endParaRPr lang="en-US" sz="8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MS Powerpoint Presentations</a:t>
            </a:r>
            <a:r>
              <a:rPr lang="de-DE" sz="800" dirty="0" smtClean="0">
                <a:solidFill>
                  <a:schemeClr val="bg1"/>
                </a:solidFill>
                <a:latin typeface="Verdana" pitchFamily="34" charset="0"/>
              </a:rPr>
              <a:t>: All my classes will be conducted entirely with MS PowerPoint 2007 presentations which cover the entire course material and which I developed myself. The</a:t>
            </a:r>
            <a:r>
              <a:rPr lang="de-DE" sz="800" baseline="0" dirty="0" smtClean="0">
                <a:solidFill>
                  <a:schemeClr val="bg1"/>
                </a:solidFill>
                <a:latin typeface="Verdana" pitchFamily="34" charset="0"/>
              </a:rPr>
              <a:t> number of slides is growing continuously (as of October 2010 they number about 550 which excludes 130 slides on communication management). </a:t>
            </a:r>
            <a:r>
              <a:rPr lang="de-DE" sz="800" dirty="0" smtClean="0">
                <a:solidFill>
                  <a:schemeClr val="bg1"/>
                </a:solidFill>
                <a:latin typeface="Verdana" pitchFamily="34" charset="0"/>
              </a:rPr>
              <a:t>I have opted for MS PowerPoint as my prime teaching aid because of three</a:t>
            </a:r>
            <a:r>
              <a:rPr lang="de-DE" sz="800" baseline="0" dirty="0" smtClean="0">
                <a:solidFill>
                  <a:schemeClr val="bg1"/>
                </a:solidFill>
                <a:latin typeface="Verdana" pitchFamily="34" charset="0"/>
              </a:rPr>
              <a:t> significant benefits it brings: (1) it provides a lot of room for design creativity and allows me to create visually stimulating presentations which I know from my years-long teaching experience attracts and maintains the attention of my students throught the duration of each class, (2) it displays not only text but also embedded cliparts and photos (with or without embedded web hyperlinks) and also can be linked with video and audio files, (3) when distributed as handouts it permits my students to fully concentrate on my presentations instead of making notes of everything I am discussing, and (4) it saves me a tremendous amount of time as I don‘t have to write out everything on the whiteboard.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aseline="0" dirty="0" smtClean="0">
                <a:solidFill>
                  <a:schemeClr val="bg1"/>
                </a:solidFill>
                <a:latin typeface="Verdana" pitchFamily="34" charset="0"/>
              </a:rPr>
              <a:t>The downside with PowerPoint which I have observed with my classes is that some students tend to rely only on the slides and simply do not bother to read the prescribed course literature which is absolutely essential.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aseline="0" dirty="0" smtClean="0">
                <a:solidFill>
                  <a:schemeClr val="bg1"/>
                </a:solidFill>
                <a:latin typeface="Verdana" pitchFamily="34" charset="0"/>
              </a:rPr>
              <a:t>Students should note that I follow a theme approach in teaching project management and that my slides are not aligned with any text book.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baseline="0" dirty="0" smtClean="0">
                <a:solidFill>
                  <a:schemeClr val="bg1"/>
                </a:solidFill>
                <a:latin typeface="Verdana" pitchFamily="34" charset="0"/>
              </a:rPr>
              <a:t>Creative Thinking &amp; Cramming:</a:t>
            </a:r>
            <a:r>
              <a:rPr lang="de-DE" sz="800" baseline="0" dirty="0" smtClean="0">
                <a:solidFill>
                  <a:schemeClr val="bg1"/>
                </a:solidFill>
                <a:latin typeface="Verdana" pitchFamily="34" charset="0"/>
              </a:rPr>
              <a:t> Creative or innovative thinking is absolutely essential in the academic environment. As mature, well educated and professionally experienced adults, I expect my students to be able to understand, analyse and make value judgments in given situations. Cramming is a big No-No in my class. I certainly don‘t expect my students to absorb each and every detail taught by me in class or contained in the course literature, rather, I expect them to be able to judiciously apply their knowledge acquired in class and come up with value-adding solutions.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baseline="0" dirty="0" smtClean="0">
                <a:solidFill>
                  <a:schemeClr val="bg1"/>
                </a:solidFill>
                <a:latin typeface="Verdana" pitchFamily="34" charset="0"/>
              </a:rPr>
              <a:t>Course Material on Website:</a:t>
            </a:r>
            <a:r>
              <a:rPr lang="de-DE" sz="800" baseline="0" dirty="0" smtClean="0">
                <a:solidFill>
                  <a:schemeClr val="bg1"/>
                </a:solidFill>
                <a:latin typeface="Verdana" pitchFamily="34" charset="0"/>
              </a:rPr>
              <a:t> During the </a:t>
            </a:r>
            <a:r>
              <a:rPr lang="de-DE" sz="800" dirty="0" smtClean="0">
                <a:solidFill>
                  <a:schemeClr val="bg1"/>
                </a:solidFill>
                <a:latin typeface="Verdana" pitchFamily="34" charset="0"/>
              </a:rPr>
              <a:t>semester, my PowerPoint slides will be uploaded on to the teaching section of my website </a:t>
            </a:r>
            <a:r>
              <a:rPr lang="de-DE" sz="800" dirty="0" smtClean="0">
                <a:solidFill>
                  <a:srgbClr val="FFFF00"/>
                </a:solidFill>
                <a:latin typeface="Verdana" pitchFamily="34" charset="0"/>
              </a:rPr>
              <a:t>www.azkhan.de from where they can be downloaded by my students and by anyone anywhere who is interested in viewing them.</a:t>
            </a:r>
            <a:r>
              <a:rPr lang="de-DE" sz="800" dirty="0" smtClean="0">
                <a:solidFill>
                  <a:schemeClr val="bg1"/>
                </a:solidFill>
                <a:latin typeface="Verdana" pitchFamily="34" charset="0"/>
              </a:rPr>
              <a:t> Students are expected study them carefully in preparation of their class assignments and their examinations. In addition to the slides, students can download from my website the student handbook which contains,</a:t>
            </a:r>
            <a:r>
              <a:rPr lang="de-DE" sz="800" baseline="0" dirty="0" smtClean="0">
                <a:solidFill>
                  <a:schemeClr val="bg1"/>
                </a:solidFill>
                <a:latin typeface="Verdana" pitchFamily="34" charset="0"/>
              </a:rPr>
              <a:t> inter alia, the </a:t>
            </a:r>
            <a:r>
              <a:rPr lang="de-DE" sz="800" dirty="0" smtClean="0">
                <a:solidFill>
                  <a:schemeClr val="bg1"/>
                </a:solidFill>
                <a:latin typeface="Verdana" pitchFamily="34" charset="0"/>
              </a:rPr>
              <a:t>course syllabus and project stakeholder management examination papers</a:t>
            </a:r>
            <a:r>
              <a:rPr lang="de-DE" sz="800" baseline="0" dirty="0" smtClean="0">
                <a:solidFill>
                  <a:schemeClr val="bg1"/>
                </a:solidFill>
                <a:latin typeface="Verdana" pitchFamily="34" charset="0"/>
              </a:rPr>
              <a:t> from previous semesters which they may find useful in preparation for their examinations in this course. </a:t>
            </a:r>
            <a:r>
              <a:rPr lang="de-DE" sz="800" dirty="0" smtClean="0">
                <a:solidFill>
                  <a:schemeClr val="bg1"/>
                </a:solidFill>
                <a:latin typeface="Verdana" pitchFamily="34" charset="0"/>
              </a:rPr>
              <a:t> </a:t>
            </a:r>
          </a:p>
          <a:p>
            <a:endParaRPr lang="en-US" sz="8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Examples/Case Studies:</a:t>
            </a:r>
            <a:r>
              <a:rPr lang="de-DE" sz="800" dirty="0" smtClean="0">
                <a:solidFill>
                  <a:schemeClr val="bg1"/>
                </a:solidFill>
                <a:latin typeface="Verdana" pitchFamily="34" charset="0"/>
              </a:rPr>
              <a:t> The course will frequently refer to project stakeholder management examples and case studies, some of which will be distributed as hand-outs in class, some uploaded onto my website. Examples/Case studies are essential</a:t>
            </a:r>
            <a:r>
              <a:rPr lang="de-DE" sz="800" baseline="0" dirty="0" smtClean="0">
                <a:solidFill>
                  <a:schemeClr val="bg1"/>
                </a:solidFill>
                <a:latin typeface="Verdana" pitchFamily="34" charset="0"/>
              </a:rPr>
              <a:t> part of the course because they supplement the theoretical material and concepts presented and discussed in class. In essense, they are the link between the theory and practice of project stakeholder management. Students may note, though, that examples/case studies are – contrary to what many people mistakenly believe – NOT A SUBSTITUTE for acquiring an indepth theoretical or concept knowledge of the project stakeholder management, nor will or can they ever be.  </a:t>
            </a: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baseline="0" dirty="0" smtClean="0">
                <a:solidFill>
                  <a:schemeClr val="bg1"/>
                </a:solidFill>
                <a:latin typeface="Verdana" pitchFamily="34" charset="0"/>
              </a:rPr>
              <a:t>Assignments &amp; Examinations:</a:t>
            </a:r>
            <a:r>
              <a:rPr lang="de-DE" sz="800" baseline="0" dirty="0" smtClean="0">
                <a:solidFill>
                  <a:schemeClr val="bg1"/>
                </a:solidFill>
                <a:latin typeface="Verdana" pitchFamily="34" charset="0"/>
              </a:rPr>
              <a:t> I will set assignments on a periodic basis which all students are expected to submit in class in both printed and electronic form within the given deadline. There is no limit on the number of pages, but please note that quality takes precedence over quantity! The purpose of the assignments are to relate the subject material taught in class to the students‘ professional work at their offices. Students are NOT permitted to set their own assignments.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aseline="0" dirty="0" smtClean="0">
                <a:solidFill>
                  <a:schemeClr val="bg1"/>
                </a:solidFill>
                <a:latin typeface="Verdana" pitchFamily="34" charset="0"/>
              </a:rPr>
              <a:t>Two written examinations will be held in the semester. The midterm examination is held approximately in the middle of the semester. It is for 90 minutes or 2 hours and I will ask three or four questiuons from different subject areas taught in class, each carrying equal marks and designed to be answered in roughly the same amount of time.  The final examination is of 3 hours duration. I will give relevant information from a (real or fictitious) case study which will be followed by three to five mandatory questions, possibly with subquestions. Students will have to apply all their analytical, critical, creative and holistic thinking skills to perform well in this examination! </a:t>
            </a: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dirty="0" smtClean="0">
                <a:solidFill>
                  <a:schemeClr val="bg1"/>
                </a:solidFill>
                <a:latin typeface="Verdana" pitchFamily="34" charset="0"/>
              </a:rPr>
              <a:t>Quizzes will be set during the course but they</a:t>
            </a:r>
            <a:r>
              <a:rPr lang="de-DE" sz="800" baseline="0" dirty="0" smtClean="0">
                <a:solidFill>
                  <a:schemeClr val="bg1"/>
                </a:solidFill>
                <a:latin typeface="Verdana" pitchFamily="34" charset="0"/>
              </a:rPr>
              <a:t> carry no marks. Students may note that NO</a:t>
            </a:r>
            <a:r>
              <a:rPr lang="de-DE" sz="800" dirty="0" smtClean="0">
                <a:solidFill>
                  <a:schemeClr val="bg1"/>
                </a:solidFill>
                <a:latin typeface="Verdana" pitchFamily="34" charset="0"/>
              </a:rPr>
              <a:t> Multiple Choice Questions will be asked in either the midterm or final examination.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Class Interaction:</a:t>
            </a:r>
            <a:r>
              <a:rPr lang="de-DE" sz="800" dirty="0" smtClean="0">
                <a:solidFill>
                  <a:schemeClr val="bg1"/>
                </a:solidFill>
                <a:latin typeface="Verdana" pitchFamily="34" charset="0"/>
              </a:rPr>
              <a:t> I accord immense importance to interaction with my class! Communication occurs at two levels, namely, (a) between</a:t>
            </a:r>
            <a:r>
              <a:rPr lang="de-DE" sz="800" baseline="0" dirty="0" smtClean="0">
                <a:solidFill>
                  <a:schemeClr val="bg1"/>
                </a:solidFill>
                <a:latin typeface="Verdana" pitchFamily="34" charset="0"/>
              </a:rPr>
              <a:t> my students and me and (b) between the students among themselves. </a:t>
            </a:r>
            <a:r>
              <a:rPr lang="de-DE" sz="800" dirty="0" smtClean="0">
                <a:solidFill>
                  <a:schemeClr val="bg1"/>
                </a:solidFill>
                <a:latin typeface="Verdana" pitchFamily="34" charset="0"/>
              </a:rPr>
              <a:t>Course participants are, therefore, encouraged to ask questions, give their comments and voice constructive criticism in every class. Topics raised in my presentation should</a:t>
            </a:r>
            <a:r>
              <a:rPr lang="de-DE" sz="800" baseline="0" dirty="0" smtClean="0">
                <a:solidFill>
                  <a:schemeClr val="bg1"/>
                </a:solidFill>
                <a:latin typeface="Verdana" pitchFamily="34" charset="0"/>
              </a:rPr>
              <a:t> be openly discussed. Class interaction rather than passive listening provides a good opportunity for students who are mostly working professionals to share knowledge with their peers based on their own experience managing projects in diverse environments.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English</a:t>
            </a:r>
            <a:r>
              <a:rPr lang="de-DE" sz="800" b="1" baseline="0" dirty="0" smtClean="0">
                <a:solidFill>
                  <a:schemeClr val="bg1"/>
                </a:solidFill>
                <a:latin typeface="Verdana" pitchFamily="34" charset="0"/>
              </a:rPr>
              <a:t> Language:</a:t>
            </a:r>
            <a:r>
              <a:rPr lang="de-DE" sz="800" baseline="0" dirty="0" smtClean="0">
                <a:solidFill>
                  <a:schemeClr val="bg1"/>
                </a:solidFill>
                <a:latin typeface="Verdana" pitchFamily="34" charset="0"/>
              </a:rPr>
              <a:t> The English language is now (thank goodness!) the lingua franca of the world. This suits me - and not least because my first language is English - since all the project stakeholder management literature my students are required to read for this course is in English as are their assignments and midterm/final examinations. There is a downside too. I realize that many of my students do not speak English as their first language but I believe that using English exclusively in class will give them an opportunity to improve their language skills over the course of time and this in turn will benefit them professionally and personally. </a:t>
            </a: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Guest</a:t>
            </a:r>
            <a:r>
              <a:rPr lang="de-DE" sz="800" b="1" baseline="0" dirty="0" smtClean="0">
                <a:solidFill>
                  <a:schemeClr val="bg1"/>
                </a:solidFill>
                <a:latin typeface="Verdana" pitchFamily="34" charset="0"/>
              </a:rPr>
              <a:t> Speaker:</a:t>
            </a:r>
            <a:r>
              <a:rPr lang="de-DE" sz="800" baseline="0" dirty="0" smtClean="0">
                <a:solidFill>
                  <a:schemeClr val="bg1"/>
                </a:solidFill>
                <a:latin typeface="Verdana" pitchFamily="34" charset="0"/>
              </a:rPr>
              <a:t> It is a tradition of mine to invite </a:t>
            </a:r>
            <a:r>
              <a:rPr lang="de-DE" sz="800" dirty="0" smtClean="0">
                <a:solidFill>
                  <a:schemeClr val="bg1"/>
                </a:solidFill>
                <a:latin typeface="Verdana" pitchFamily="34" charset="0"/>
              </a:rPr>
              <a:t>at the end of the semester </a:t>
            </a:r>
            <a:r>
              <a:rPr lang="de-DE" sz="800" baseline="0" dirty="0" smtClean="0">
                <a:solidFill>
                  <a:schemeClr val="bg1"/>
                </a:solidFill>
                <a:latin typeface="Verdana" pitchFamily="34" charset="0"/>
              </a:rPr>
              <a:t>a </a:t>
            </a:r>
            <a:r>
              <a:rPr lang="de-DE" sz="800" dirty="0" smtClean="0">
                <a:solidFill>
                  <a:schemeClr val="bg1"/>
                </a:solidFill>
                <a:latin typeface="Verdana" pitchFamily="34" charset="0"/>
              </a:rPr>
              <a:t>project management practitioner from government, private industry or a development organization to give a talk on his/her personal insight of, and experience with, professional project management on projects the</a:t>
            </a:r>
            <a:r>
              <a:rPr lang="de-DE" sz="800" baseline="0" dirty="0" smtClean="0">
                <a:solidFill>
                  <a:schemeClr val="bg1"/>
                </a:solidFill>
                <a:latin typeface="Verdana" pitchFamily="34" charset="0"/>
              </a:rPr>
              <a:t> person in question has worked on previously or is presently working on. </a:t>
            </a:r>
            <a:r>
              <a:rPr lang="de-DE" sz="800" dirty="0" smtClean="0">
                <a:solidFill>
                  <a:schemeClr val="bg1"/>
                </a:solidFill>
                <a:latin typeface="Verdana" pitchFamily="34" charset="0"/>
              </a:rPr>
              <a:t>The talk will be approximately 45 minutes long followed by a discussion of 45 – 60 minutes. The objective is to show the students to what extent the project stakeholder management knowledge acquired by them in class can be directly applied in real projects they may be involved in in their professional life.</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1" dirty="0" smtClean="0">
                <a:solidFill>
                  <a:schemeClr val="bg1"/>
                </a:solidFill>
                <a:latin typeface="Verdana" pitchFamily="34" charset="0"/>
              </a:rPr>
              <a:t>Miscellaneous:</a:t>
            </a:r>
            <a:r>
              <a:rPr lang="de-DE" sz="800" dirty="0" smtClean="0">
                <a:solidFill>
                  <a:schemeClr val="bg1"/>
                </a:solidFill>
                <a:latin typeface="Verdana" pitchFamily="34" charset="0"/>
              </a:rPr>
              <a:t> Websites will occasionally be accessed via the</a:t>
            </a:r>
            <a:r>
              <a:rPr lang="de-DE" sz="800" baseline="0" dirty="0" smtClean="0">
                <a:solidFill>
                  <a:schemeClr val="bg1"/>
                </a:solidFill>
                <a:latin typeface="Verdana" pitchFamily="34" charset="0"/>
              </a:rPr>
              <a:t> CIIT high-speed cable connection i</a:t>
            </a:r>
            <a:r>
              <a:rPr lang="de-DE" sz="800" dirty="0" smtClean="0">
                <a:solidFill>
                  <a:schemeClr val="bg1"/>
                </a:solidFill>
                <a:latin typeface="Verdana" pitchFamily="34" charset="0"/>
              </a:rPr>
              <a:t>n class and shown to students using the digital projector. Course participants are not required to come to class equipped with laptops but these can be a useful learning aid in some classes.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0" baseline="0" dirty="0" smtClean="0">
                <a:solidFill>
                  <a:schemeClr val="bg1"/>
                </a:solidFill>
                <a:latin typeface="Verdana" pitchFamily="34" charset="0"/>
              </a:rPr>
              <a:t>As part of my course quality improvement excercize, </a:t>
            </a:r>
            <a:r>
              <a:rPr lang="de-DE" sz="800" baseline="0" dirty="0" smtClean="0">
                <a:solidFill>
                  <a:schemeClr val="bg1"/>
                </a:solidFill>
                <a:latin typeface="Verdana" pitchFamily="34" charset="0"/>
              </a:rPr>
              <a:t>I will circulate a</a:t>
            </a:r>
            <a:r>
              <a:rPr lang="de-DE" sz="800" dirty="0" smtClean="0">
                <a:solidFill>
                  <a:schemeClr val="bg1"/>
                </a:solidFill>
                <a:latin typeface="Verdana" pitchFamily="34" charset="0"/>
              </a:rPr>
              <a:t>n anonymous content assessment form at the end of the course requesting all my students to provide objective feedback about the quality of my course, my relevant knowledge and skills, my style of content delivery, and whether the course has benefitted or whether they think it can benefit them professionally and personally in time. This is a desirable initiative which I recommend </a:t>
            </a:r>
            <a:r>
              <a:rPr lang="de-DE" sz="800" baseline="0" dirty="0" smtClean="0">
                <a:solidFill>
                  <a:schemeClr val="bg1"/>
                </a:solidFill>
                <a:latin typeface="Verdana" pitchFamily="34" charset="0"/>
              </a:rPr>
              <a:t>all teachers of project management and its specialized areas follow.  </a:t>
            </a: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baseline="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baseline="0" dirty="0" smtClean="0">
                <a:solidFill>
                  <a:schemeClr val="bg1"/>
                </a:solidFill>
                <a:latin typeface="Verdana" pitchFamily="34" charset="0"/>
              </a:rPr>
              <a:t>Though I am keen to develop and maintain a very good line of communication to each of my students, and to be always available for them to support them through the course, at the same time I am cognizant of the need to maintain a „professional teacher-student distance“. I do not compromise on this requirement under any circumstances and I request all students to please be cognizant of this. </a:t>
            </a: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de-DE" sz="800" dirty="0" smtClean="0">
                <a:solidFill>
                  <a:schemeClr val="bg1"/>
                </a:solidFill>
                <a:latin typeface="Verdana" pitchFamily="34" charset="0"/>
              </a:rPr>
              <a:t>Teamwork is one</a:t>
            </a:r>
            <a:r>
              <a:rPr lang="de-DE" sz="800" baseline="0" dirty="0" smtClean="0">
                <a:solidFill>
                  <a:schemeClr val="bg1"/>
                </a:solidFill>
                <a:latin typeface="Verdana" pitchFamily="34" charset="0"/>
              </a:rPr>
              <a:t> of the most demanded skills by employers! It is, off copurse, also indispensible for projects. Therefore, for the purpose of working on their project assignments, I will permit the formation of teams comprising a maximum 4 course participants. I expect that all team members contribute to their assignments to the best of their abilities and cooperate, communicate and coordinate excellently with each other. No free riders please! </a:t>
            </a:r>
            <a:endParaRPr lang="de-DE" sz="800" dirty="0" smtClean="0">
              <a:solidFill>
                <a:schemeClr val="bg1"/>
              </a:solidFill>
              <a:latin typeface="Verdana"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de-DE" sz="800" dirty="0" smtClean="0">
              <a:solidFill>
                <a:schemeClr val="bg1"/>
              </a:solidFill>
              <a:latin typeface="Verdana" pitchFamily="34" charset="0"/>
            </a:endParaRPr>
          </a:p>
          <a:p>
            <a:endParaRPr lang="en-US" sz="800"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8</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de-DE" b="1" dirty="0" smtClean="0"/>
              <a:t>Slide: </a:t>
            </a:r>
            <a:r>
              <a:rPr lang="de-DE" b="1" i="1" dirty="0" smtClean="0"/>
              <a:t>The Formula For Success In This </a:t>
            </a:r>
            <a:r>
              <a:rPr lang="de-DE" b="1" i="1" baseline="0" dirty="0" smtClean="0"/>
              <a:t>Course</a:t>
            </a:r>
            <a:endParaRPr lang="de-DE" b="1" baseline="0" dirty="0" smtClean="0"/>
          </a:p>
          <a:p>
            <a:endParaRPr lang="de-DE" baseline="0" dirty="0" smtClean="0"/>
          </a:p>
          <a:p>
            <a:r>
              <a:rPr lang="de-DE" b="1" baseline="0" dirty="0" smtClean="0"/>
              <a:t>ABL: General Ability</a:t>
            </a:r>
          </a:p>
          <a:p>
            <a:r>
              <a:rPr lang="de-DE" baseline="0" dirty="0" smtClean="0"/>
              <a:t>A basic assumption I make when I hold this course is that every student attending it comes equipped with the basic level of intelligence and skills (e.g. communicational, cognitive, interactional) expected in a graduate level project management program designed specifically for professionals from engineering and other fields.    </a:t>
            </a:r>
          </a:p>
          <a:p>
            <a:endParaRPr lang="de-DE" baseline="0" dirty="0" smtClean="0"/>
          </a:p>
          <a:p>
            <a:r>
              <a:rPr lang="de-DE" b="1" baseline="0" dirty="0" smtClean="0"/>
              <a:t>INT: Interest</a:t>
            </a:r>
            <a:r>
              <a:rPr lang="de-DE" baseline="0" dirty="0" smtClean="0"/>
              <a:t> </a:t>
            </a:r>
          </a:p>
          <a:p>
            <a:r>
              <a:rPr lang="de-DE" baseline="0" dirty="0" smtClean="0"/>
              <a:t>Interest means that the student feels motivated to attend, participate in and learn from this course. No amount of teacher instruction and support can compensate if the student is unwilling to make a concentrated and systematic effort to learn about the subject of project stakeholder management/engagement and invest the requisite time and energy.  </a:t>
            </a:r>
          </a:p>
          <a:p>
            <a:endParaRPr lang="de-DE" baseline="0" dirty="0" smtClean="0"/>
          </a:p>
          <a:p>
            <a:r>
              <a:rPr lang="de-DE" b="1" baseline="0" dirty="0" smtClean="0"/>
              <a:t>INQ: Inquisitiveness </a:t>
            </a:r>
          </a:p>
          <a:p>
            <a:r>
              <a:rPr lang="de-DE" baseline="0" dirty="0" smtClean="0"/>
              <a:t>Actively seeking information and knowledge of project stakeholder management/engagement and all that is related to it from diverse sources of high quality. </a:t>
            </a:r>
          </a:p>
          <a:p>
            <a:endParaRPr lang="de-DE" baseline="0" dirty="0" smtClean="0"/>
          </a:p>
          <a:p>
            <a:r>
              <a:rPr lang="de-DE" b="1" baseline="0" dirty="0" smtClean="0"/>
              <a:t>ABS: </a:t>
            </a:r>
            <a:r>
              <a:rPr lang="de-DE" baseline="0" dirty="0" smtClean="0"/>
              <a:t>How much the student can take in and process mentally. </a:t>
            </a:r>
          </a:p>
          <a:p>
            <a:endParaRPr lang="de-DE" baseline="0" dirty="0" smtClean="0"/>
          </a:p>
          <a:p>
            <a:r>
              <a:rPr lang="de-DE" b="1" baseline="0" dirty="0" smtClean="0"/>
              <a:t>CRIT: Critical Thinking Ability </a:t>
            </a:r>
          </a:p>
          <a:p>
            <a:r>
              <a:rPr lang="de-DE" baseline="0" dirty="0" smtClean="0"/>
              <a:t>The student is capable of thoroughly analyzing a situation or scenario and pinpoint shortcomings or deficiencies which need to be overcome in order to manage the situation in question in a better (i.e. more effective or efficient) manner.  </a:t>
            </a:r>
          </a:p>
          <a:p>
            <a:endParaRPr lang="de-DE" baseline="0" dirty="0" smtClean="0"/>
          </a:p>
          <a:p>
            <a:r>
              <a:rPr lang="de-DE" b="1" baseline="0" dirty="0" smtClean="0"/>
              <a:t>ALY: Analytical Skill </a:t>
            </a:r>
          </a:p>
          <a:p>
            <a:r>
              <a:rPr lang="de-DE" baseline="0" dirty="0" smtClean="0"/>
              <a:t>The student is capable of carefully studying, comprehending and dissecting a given project stakeholder management situation or scenario of comparative complexity into its constituent causes and effects, elements, factors, issues, shortcomings, interrelationships etc. </a:t>
            </a:r>
          </a:p>
          <a:p>
            <a:endParaRPr lang="de-DE" baseline="0" dirty="0" smtClean="0"/>
          </a:p>
          <a:p>
            <a:r>
              <a:rPr lang="de-DE" b="1" dirty="0" smtClean="0"/>
              <a:t>CRE: Creativeness </a:t>
            </a:r>
          </a:p>
          <a:p>
            <a:r>
              <a:rPr lang="de-DE" b="0" dirty="0" smtClean="0"/>
              <a:t>The student is capable of </a:t>
            </a:r>
            <a:r>
              <a:rPr lang="de-DE" dirty="0" smtClean="0"/>
              <a:t>suggesting new and/or better</a:t>
            </a:r>
            <a:r>
              <a:rPr lang="de-DE" baseline="0" dirty="0" smtClean="0"/>
              <a:t> </a:t>
            </a:r>
            <a:r>
              <a:rPr lang="de-DE" dirty="0" smtClean="0"/>
              <a:t>ideas, approaches and strategies which can be applied to a given project stakeholder management situation or scenario and </a:t>
            </a:r>
            <a:r>
              <a:rPr lang="de-DE" baseline="0" dirty="0" smtClean="0"/>
              <a:t>which would enable the project manager or team to achieve their goal of managing/engaging more effectively and/or efficiently in a manner results in higher value attainment for more stakeholders. </a:t>
            </a:r>
            <a:r>
              <a:rPr lang="de-DE" dirty="0" smtClean="0"/>
              <a:t> </a:t>
            </a:r>
          </a:p>
          <a:p>
            <a:endParaRPr lang="de-DE" dirty="0" smtClean="0"/>
          </a:p>
          <a:p>
            <a:r>
              <a:rPr lang="de-DE" b="1" dirty="0" smtClean="0"/>
              <a:t>CS: Common Sense </a:t>
            </a:r>
          </a:p>
          <a:p>
            <a:r>
              <a:rPr lang="de-DE" dirty="0" smtClean="0"/>
              <a:t>Nothing in this world it seems is more uncommon than common sense! Project Stakeholder Management and Engagement is, in large part, really nothing more than plain common sense and if students can‘t excercize their</a:t>
            </a:r>
            <a:r>
              <a:rPr lang="de-DE" baseline="0" dirty="0" smtClean="0"/>
              <a:t> basic mental faculties in this regard, then ... [no comment]!</a:t>
            </a:r>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9</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My favorite phrase! I print it on all my terminal examination papers.</a:t>
            </a:r>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10</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11</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a:t>
            </a:r>
            <a:r>
              <a:rPr lang="en-US" baseline="0" dirty="0" smtClean="0"/>
              <a:t> image says a thousand words! That is why ex</a:t>
            </a:r>
            <a:r>
              <a:rPr lang="en-US" dirty="0" smtClean="0"/>
              <a:t>tensive use is made of visual components (clipart, photographs and </a:t>
            </a:r>
            <a:r>
              <a:rPr lang="en-US" dirty="0" err="1" smtClean="0"/>
              <a:t>videographic</a:t>
            </a:r>
            <a:r>
              <a:rPr lang="en-US" dirty="0" smtClean="0"/>
              <a:t> material) in my PowerPoint presentations. Based on my years-long academic teaching experience with management science students at CIIT, this approach is highly effective and makes</a:t>
            </a:r>
            <a:r>
              <a:rPr lang="en-US" baseline="0" dirty="0" smtClean="0"/>
              <a:t> the learning process both fun and entertaining too. </a:t>
            </a:r>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12</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13</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14</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15</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16</a:t>
            </a:fld>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4F285974-8738-4CC5-96EC-DB21DFCEC9E7}" type="slidenum">
              <a:rPr lang="de-DE" smtClean="0"/>
              <a:pPr/>
              <a:t>17</a:t>
            </a:fld>
            <a:endParaRPr lang="de-DE" smtClean="0"/>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4F285974-8738-4CC5-96EC-DB21DFCEC9E7}" type="slidenum">
              <a:rPr lang="de-DE" smtClean="0"/>
              <a:pPr/>
              <a:t>18</a:t>
            </a:fld>
            <a:endParaRPr lang="de-DE" smtClean="0"/>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41FFC45D-EFF4-48C8-BDE6-2659C66B3843}" type="slidenum">
              <a:rPr lang="de-DE" smtClean="0"/>
              <a:pPr/>
              <a:t>19</a:t>
            </a:fld>
            <a:endParaRPr lang="de-DE" smtClean="0"/>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8C1D9DBD-2437-4BEF-81E1-D13967970117}" type="slidenum">
              <a:rPr lang="de-DE" smtClean="0"/>
              <a:pPr/>
              <a:t>20</a:t>
            </a:fld>
            <a:endParaRPr lang="de-DE" smtClean="0"/>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29A00A81-D198-4497-94BD-EA7B4CDF288E}" type="slidenum">
              <a:rPr lang="de-DE" smtClean="0"/>
              <a:pPr/>
              <a:t>21</a:t>
            </a:fld>
            <a:endParaRPr lang="de-DE" smtClean="0"/>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F9B69C3F-9968-4874-A806-BCB6778DE473}" type="slidenum">
              <a:rPr lang="de-DE" smtClean="0"/>
              <a:pPr/>
              <a:t>22</a:t>
            </a:fld>
            <a:endParaRPr lang="de-DE" smtClean="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F9B69C3F-9968-4874-A806-BCB6778DE473}" type="slidenum">
              <a:rPr lang="de-DE" smtClean="0"/>
              <a:pPr/>
              <a:t>23</a:t>
            </a:fld>
            <a:endParaRPr lang="de-DE" smtClean="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F9B69C3F-9968-4874-A806-BCB6778DE473}" type="slidenum">
              <a:rPr lang="de-DE" smtClean="0"/>
              <a:pPr/>
              <a:t>24</a:t>
            </a:fld>
            <a:endParaRPr lang="de-DE" smtClean="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C9F9B399-8430-478A-BC88-98FD69D25277}" type="slidenum">
              <a:rPr lang="de-DE" smtClean="0"/>
              <a:pPr/>
              <a:t>25</a:t>
            </a:fld>
            <a:endParaRPr lang="de-DE" smtClean="0"/>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F9B69C3F-9968-4874-A806-BCB6778DE473}" type="slidenum">
              <a:rPr lang="de-DE" smtClean="0"/>
              <a:pPr/>
              <a:t>26</a:t>
            </a:fld>
            <a:endParaRPr lang="de-DE" smtClean="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27</a:t>
            </a:fld>
            <a:endParaRPr 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29</a:t>
            </a:fld>
            <a:endParaRPr lang="de-D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30</a:t>
            </a:fld>
            <a:endParaRPr 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31</a:t>
            </a:fld>
            <a:endParaRPr lang="de-D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32</a:t>
            </a:fld>
            <a:endParaRPr lang="de-D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33</a:t>
            </a:fld>
            <a:endParaRPr lang="de-D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63A69F14-4507-4D21-9E75-90876DE7439E}" type="slidenum">
              <a:rPr lang="de-DE" smtClean="0"/>
              <a:pPr/>
              <a:t>34</a:t>
            </a:fld>
            <a:endParaRPr lang="de-DE" smtClean="0"/>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35</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a:t>
            </a:r>
            <a:r>
              <a:rPr lang="en-US" b="1" baseline="0" dirty="0" smtClean="0"/>
              <a:t> </a:t>
            </a:r>
            <a:r>
              <a:rPr lang="en-US" b="1" i="1" baseline="0" dirty="0" smtClean="0"/>
              <a:t>Project Stakeholder Management – Neglect in Project Management Degree Programs</a:t>
            </a:r>
            <a:r>
              <a:rPr lang="en-US" dirty="0" smtClean="0"/>
              <a:t/>
            </a:r>
            <a:br>
              <a:rPr lang="en-US" dirty="0" smtClean="0"/>
            </a:br>
            <a:endParaRPr lang="en-US" dirty="0" smtClean="0"/>
          </a:p>
          <a:p>
            <a:r>
              <a:rPr lang="en-US" dirty="0" smtClean="0"/>
              <a:t>The PMBOK does not yet include a separate knowledge area for project stakeholder management among its nine knowledge</a:t>
            </a:r>
            <a:r>
              <a:rPr lang="en-US" baseline="0" dirty="0" smtClean="0"/>
              <a:t> areas. However, it does include two distinct knowledge areas – project human resource management and project communication – exhibit a particularly strong relationship to project stakeholder management. Moreover, stakeholder management is implicitly evident in all the other seven knowledge areas in which it occupies a more or less crucial role. For example, project scope management revolves around defining, documenting and ensuring adherence to the project requirements and specifications which are set by the project owner or client (stakeholders) and progressively elaborated over the course of the project life-cycle. Project procurement management is focused on the relationship between the project and its suppliers or vendors which are also key stakeholders.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36</a:t>
            </a:fld>
            <a:endParaRPr lang="de-D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ctr" defTabSz="914400" rtl="0" eaLnBrk="1" fontAlgn="base" latinLnBrk="0" hangingPunct="1">
              <a:lnSpc>
                <a:spcPct val="100000"/>
              </a:lnSpc>
              <a:spcBef>
                <a:spcPct val="30000"/>
              </a:spcBef>
              <a:spcAft>
                <a:spcPct val="0"/>
              </a:spcAft>
              <a:buClrTx/>
              <a:buSzTx/>
              <a:buFontTx/>
              <a:buNone/>
              <a:tabLst/>
              <a:defRPr/>
            </a:pPr>
            <a:r>
              <a:rPr lang="en-US" b="1" dirty="0" smtClean="0"/>
              <a:t>Slide:</a:t>
            </a:r>
            <a:r>
              <a:rPr lang="en-US" b="1" baseline="0" dirty="0" smtClean="0"/>
              <a:t> </a:t>
            </a:r>
            <a:r>
              <a:rPr lang="en-US" b="1" i="1" baseline="0" dirty="0" smtClean="0"/>
              <a:t>Project Stakeholder Management – Neglect by Project Managers and Practitioners</a:t>
            </a:r>
            <a:r>
              <a:rPr lang="en-US" dirty="0" smtClean="0"/>
              <a:t/>
            </a:r>
            <a:br>
              <a:rPr lang="en-US" dirty="0" smtClean="0"/>
            </a:br>
            <a:endParaRPr lang="en-US" dirty="0" smtClean="0"/>
          </a:p>
          <a:p>
            <a:r>
              <a:rPr lang="en-US" dirty="0" smtClean="0"/>
              <a:t>Managers of construction and other technical projects (who incidentally are usually persons having technical backgrounds such as civil, construction, mechanical, electrical engineering) where the focus is on the creation of “tangibles” normally prefer to focus their energies thereon. Managing/Engaging stakeholders is often erroneously </a:t>
            </a:r>
            <a:r>
              <a:rPr lang="en-US" baseline="0" dirty="0" smtClean="0"/>
              <a:t>thought of as being trivial in compared to dealing with the difficult technical complexities inherent to projects. Some project planners, implementers and managers may think that stakeholder issues can be resolved as and when they appear or that the costs incurred on stakeholder management/engagement would be disproportionate to the benefits expected </a:t>
            </a:r>
            <a:r>
              <a:rPr lang="en-US" baseline="0" dirty="0" err="1" smtClean="0"/>
              <a:t>therefrom</a:t>
            </a:r>
            <a:r>
              <a:rPr lang="en-US" baseline="0" dirty="0" smtClean="0"/>
              <a:t> and offer no guarantee of success. Empirical evidence does show, however, that stakeholder management/engagement is assuming more importance with growing awareness and knowledge of the subject.</a:t>
            </a:r>
            <a:r>
              <a:rPr lang="en-US" dirty="0" smtClean="0"/>
              <a:t> For projects where the focus is at least to a large extent directed towards the creation of “intangibles” (e.g.: social development schemes such</a:t>
            </a:r>
            <a:r>
              <a:rPr lang="en-US" baseline="0" dirty="0" smtClean="0"/>
              <a:t> as vocational training, micro-credit financing, HIV awareness generation) </a:t>
            </a:r>
            <a:r>
              <a:rPr lang="en-US" dirty="0" smtClean="0"/>
              <a:t>for a potentially large number of </a:t>
            </a:r>
            <a:r>
              <a:rPr lang="en-US" baseline="0" dirty="0" smtClean="0"/>
              <a:t>stakeholders more systematic effort would normally be directed towards managing/engaging the stakeholders.  </a:t>
            </a:r>
            <a:r>
              <a:rPr lang="en-US" dirty="0" smtClean="0"/>
              <a:t>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37</a:t>
            </a:fld>
            <a:endParaRPr lang="de-D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39</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40</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41</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42</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r>
              <a:rPr lang="en-US" dirty="0" smtClean="0"/>
              <a:t>Stakes can be diverse,</a:t>
            </a:r>
            <a:r>
              <a:rPr lang="en-US" baseline="0" dirty="0" smtClean="0"/>
              <a:t> for e.g., economic, financial, technological, political, social, cultural, environmental. A stakeholder may also have multiple stakes. </a:t>
            </a:r>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43</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44</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45</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 </a:t>
            </a:r>
            <a:r>
              <a:rPr lang="en-US" b="1" i="1" dirty="0" smtClean="0"/>
              <a:t>Types of Project Stakeholders</a:t>
            </a:r>
          </a:p>
          <a:p>
            <a:endParaRPr lang="en-US" dirty="0" smtClean="0"/>
          </a:p>
          <a:p>
            <a:r>
              <a:rPr lang="en-US" dirty="0" smtClean="0"/>
              <a:t>Types</a:t>
            </a:r>
            <a:r>
              <a:rPr lang="en-US" baseline="0" dirty="0" smtClean="0"/>
              <a:t> A &amp; Z constitute the “extreme types” on the spectrum of cooperativeness and receptiveness.  Type A constitute a source of opportunities while Type Z constitute a source of threats/dangers for the project which must be identified and assessed. The clock clipart indicates that attitudes/behaviors may change over time. They are dynamic, not static and are influenced by many factors which include access to information</a:t>
            </a:r>
            <a:r>
              <a:rPr lang="en-US" baseline="0" smtClean="0"/>
              <a:t>, personal experience</a:t>
            </a:r>
            <a:r>
              <a:rPr lang="en-US" baseline="0" dirty="0" smtClean="0"/>
              <a:t>, cognitive processes, interaction with other stakeholders etc. </a:t>
            </a:r>
          </a:p>
          <a:p>
            <a:endParaRPr lang="en-US" baseline="0" dirty="0" smtClean="0"/>
          </a:p>
          <a:p>
            <a:r>
              <a:rPr lang="en-US" dirty="0" smtClean="0"/>
              <a:t>Behavior is off course,</a:t>
            </a:r>
            <a:r>
              <a:rPr lang="en-US" baseline="0" dirty="0" smtClean="0"/>
              <a:t> a complicated thing and it can change not inconsiderably over time. It is possible that a stakeholder may be quite cooperative and receptive today but due to some event, information intake, influence by other stakeholders etc. the opposite tomorrow. </a:t>
            </a:r>
          </a:p>
          <a:p>
            <a:endParaRPr lang="en-US" baseline="0" dirty="0" smtClean="0"/>
          </a:p>
          <a:p>
            <a:r>
              <a:rPr lang="en-US" baseline="0" dirty="0" smtClean="0"/>
              <a:t>“Rational Behavior” means that the project stakeholders are cognizant of their interests, capable of carefully processing the available information and assessing the positive and/or negative impacts the project will have on their interests and which outweighs the other, and then deciding whether to support or oppose the project.  Can a rational stakeholder adopt a stance towards a project which may be contrary to its interests? Absolutely! This would be the case, for example, if the stakeholder is denied access to crucial information or is intentionally or unintentionally misled into thinking that the project may be beneficial when in fact it is harmful and vice versa. </a:t>
            </a:r>
          </a:p>
          <a:p>
            <a:endParaRPr lang="en-US" baseline="0" dirty="0" smtClean="0"/>
          </a:p>
          <a:p>
            <a:r>
              <a:rPr lang="en-US" baseline="0" dirty="0" smtClean="0"/>
              <a:t>“Irrational Behavior” would imply that the stakeholder consciously adopts an approach towards the project which is at odds with its interests, i.e., a stakeholder may support a project which may or will result in more costs than benefits for it and vice versa.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46</a:t>
            </a:fld>
            <a:endParaRPr 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47</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F073C4-B512-4DC7-9B19-54B806DCFA8E}" type="slidenum">
              <a:rPr lang="de-DE"/>
              <a:pPr/>
              <a:t>48</a:t>
            </a:fld>
            <a:endParaRPr lang="de-DE"/>
          </a:p>
        </p:txBody>
      </p:sp>
      <p:sp>
        <p:nvSpPr>
          <p:cNvPr id="495618" name="Rectangle 2"/>
          <p:cNvSpPr>
            <a:spLocks noGrp="1" noRot="1" noChangeAspect="1" noChangeArrowheads="1" noTextEdit="1"/>
          </p:cNvSpPr>
          <p:nvPr>
            <p:ph type="sldImg"/>
          </p:nvPr>
        </p:nvSpPr>
        <p:spPr>
          <a:ln/>
        </p:spPr>
      </p:sp>
      <p:sp>
        <p:nvSpPr>
          <p:cNvPr id="495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F073C4-B512-4DC7-9B19-54B806DCFA8E}" type="slidenum">
              <a:rPr lang="de-DE"/>
              <a:pPr/>
              <a:t>49</a:t>
            </a:fld>
            <a:endParaRPr lang="de-DE"/>
          </a:p>
        </p:txBody>
      </p:sp>
      <p:sp>
        <p:nvSpPr>
          <p:cNvPr id="495618" name="Rectangle 2"/>
          <p:cNvSpPr>
            <a:spLocks noGrp="1" noRot="1" noChangeAspect="1" noChangeArrowheads="1" noTextEdit="1"/>
          </p:cNvSpPr>
          <p:nvPr>
            <p:ph type="sldImg"/>
          </p:nvPr>
        </p:nvSpPr>
        <p:spPr>
          <a:ln/>
        </p:spPr>
      </p:sp>
      <p:sp>
        <p:nvSpPr>
          <p:cNvPr id="495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8DFC61-4922-49C0-95C9-CC2B6D27AAAB}" type="slidenum">
              <a:rPr lang="de-DE"/>
              <a:pPr/>
              <a:t>50</a:t>
            </a:fld>
            <a:endParaRPr lang="de-DE"/>
          </a:p>
        </p:txBody>
      </p:sp>
      <p:sp>
        <p:nvSpPr>
          <p:cNvPr id="496642" name="Rectangle 2"/>
          <p:cNvSpPr>
            <a:spLocks noGrp="1" noRot="1" noChangeAspect="1" noChangeArrowheads="1" noTextEdit="1"/>
          </p:cNvSpPr>
          <p:nvPr>
            <p:ph type="sldImg"/>
          </p:nvPr>
        </p:nvSpPr>
        <p:spPr>
          <a:ln/>
        </p:spPr>
      </p:sp>
      <p:sp>
        <p:nvSpPr>
          <p:cNvPr id="4966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51</a:t>
            </a:fld>
            <a:endParaRPr lang="de-DE"/>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52</a:t>
            </a:fld>
            <a:endParaRPr lang="de-DE"/>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53</a:t>
            </a:fld>
            <a:endParaRPr lang="de-DE"/>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7CFE4C-4756-4844-BFF2-AFC53406E29A}" type="slidenum">
              <a:rPr lang="de-DE"/>
              <a:pPr/>
              <a:t>54</a:t>
            </a:fld>
            <a:endParaRPr lang="de-DE"/>
          </a:p>
        </p:txBody>
      </p:sp>
      <p:sp>
        <p:nvSpPr>
          <p:cNvPr id="497666" name="Rectangle 2"/>
          <p:cNvSpPr>
            <a:spLocks noGrp="1" noRot="1" noChangeAspect="1" noChangeArrowheads="1" noTextEdit="1"/>
          </p:cNvSpPr>
          <p:nvPr>
            <p:ph type="sldImg"/>
          </p:nvPr>
        </p:nvSpPr>
        <p:spPr>
          <a:ln/>
        </p:spPr>
      </p:sp>
      <p:sp>
        <p:nvSpPr>
          <p:cNvPr id="497667" name="Rectangle 3"/>
          <p:cNvSpPr>
            <a:spLocks noGrp="1" noChangeArrowheads="1"/>
          </p:cNvSpPr>
          <p:nvPr>
            <p:ph type="body" idx="1"/>
          </p:nvPr>
        </p:nvSpPr>
        <p:spPr/>
        <p:txBody>
          <a:bodyPr/>
          <a:lstStyle/>
          <a:p>
            <a:r>
              <a:rPr lang="en-US" dirty="0" smtClean="0"/>
              <a:t>Also:</a:t>
            </a:r>
            <a:r>
              <a:rPr lang="en-US" baseline="0" dirty="0" smtClean="0"/>
              <a:t> Distributors of products developed, e.g. new beverages</a:t>
            </a:r>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55</a:t>
            </a:fld>
            <a:endParaRPr lang="de-DE"/>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764CC3-4350-4900-B426-6F237AF32845}" type="slidenum">
              <a:rPr lang="de-DE"/>
              <a:pPr/>
              <a:t>56</a:t>
            </a:fld>
            <a:endParaRPr lang="de-DE"/>
          </a:p>
        </p:txBody>
      </p:sp>
      <p:sp>
        <p:nvSpPr>
          <p:cNvPr id="498690" name="Rectangle 2"/>
          <p:cNvSpPr>
            <a:spLocks noGrp="1" noRot="1" noChangeAspect="1" noChangeArrowheads="1" noTextEdit="1"/>
          </p:cNvSpPr>
          <p:nvPr>
            <p:ph type="sldImg"/>
          </p:nvPr>
        </p:nvSpPr>
        <p:spPr>
          <a:ln/>
        </p:spPr>
      </p:sp>
      <p:sp>
        <p:nvSpPr>
          <p:cNvPr id="498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8DFC61-4922-49C0-95C9-CC2B6D27AAAB}" type="slidenum">
              <a:rPr lang="de-DE"/>
              <a:pPr/>
              <a:t>57</a:t>
            </a:fld>
            <a:endParaRPr lang="de-DE"/>
          </a:p>
        </p:txBody>
      </p:sp>
      <p:sp>
        <p:nvSpPr>
          <p:cNvPr id="496642" name="Rectangle 2"/>
          <p:cNvSpPr>
            <a:spLocks noGrp="1" noRot="1" noChangeAspect="1" noChangeArrowheads="1" noTextEdit="1"/>
          </p:cNvSpPr>
          <p:nvPr>
            <p:ph type="sldImg"/>
          </p:nvPr>
        </p:nvSpPr>
        <p:spPr>
          <a:ln/>
        </p:spPr>
      </p:sp>
      <p:sp>
        <p:nvSpPr>
          <p:cNvPr id="496643" name="Rectangle 3"/>
          <p:cNvSpPr>
            <a:spLocks noGrp="1" noChangeArrowheads="1"/>
          </p:cNvSpPr>
          <p:nvPr>
            <p:ph type="body" idx="1"/>
          </p:nvPr>
        </p:nvSpPr>
        <p:spPr/>
        <p:txBody>
          <a:bodyPr/>
          <a:lstStyle/>
          <a:p>
            <a:pPr algn="ctr"/>
            <a:r>
              <a:rPr lang="en-US" b="1" dirty="0" smtClean="0"/>
              <a:t>Slide: </a:t>
            </a:r>
            <a:r>
              <a:rPr lang="en-US" b="1" i="1" dirty="0" smtClean="0"/>
              <a:t>The Project Primary Stakeholders – Attributes of the Primary Stakeholder Relationship</a:t>
            </a:r>
            <a:r>
              <a:rPr lang="en-US" b="1" i="1" baseline="0" dirty="0" smtClean="0"/>
              <a:t> System</a:t>
            </a:r>
            <a:endParaRPr lang="en-US" b="1" i="1" dirty="0" smtClean="0"/>
          </a:p>
          <a:p>
            <a:endParaRPr lang="en-US" b="1"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(16) </a:t>
            </a:r>
            <a:r>
              <a:rPr lang="en-US" b="0" baseline="0" dirty="0" smtClean="0"/>
              <a:t>Sense of Direction: All stakeholders must know where they are heading. It’s like a vision.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t>(2) </a:t>
            </a:r>
            <a:r>
              <a:rPr lang="en-US" b="0" dirty="0" smtClean="0"/>
              <a:t>Overarching Goal: All primary</a:t>
            </a:r>
            <a:r>
              <a:rPr lang="en-US" b="0" baseline="0" dirty="0" smtClean="0"/>
              <a:t> stakeholder efforts are individually and collectively undertaken with the sole ultimate purpose of achieving the project goal which is the foundation of their relationship.</a:t>
            </a:r>
          </a:p>
          <a:p>
            <a:pPr marL="228600" indent="-228600">
              <a:buAutoNum type="arabicParenBoth"/>
            </a:pPr>
            <a:r>
              <a:rPr lang="en-US" b="0" dirty="0" smtClean="0"/>
              <a:t>Contract-Based</a:t>
            </a:r>
            <a:r>
              <a:rPr lang="en-US" b="0" baseline="0" dirty="0" smtClean="0"/>
              <a:t> Stakeholder Relationship System: Stakeholders usually enter into a large number of contracts - some short and simple, others detailed and complex - outlining their respective commitments/responsibilities and obligations to each other in the context of the project. </a:t>
            </a:r>
            <a:endParaRPr lang="en-US" b="0" dirty="0" smtClean="0"/>
          </a:p>
          <a:p>
            <a:r>
              <a:rPr lang="en-US" b="1" baseline="0" dirty="0" smtClean="0"/>
              <a:t>(3) </a:t>
            </a:r>
            <a:r>
              <a:rPr lang="en-US" b="0" baseline="0" dirty="0" smtClean="0"/>
              <a:t>Multi-Organizational Entity: Primary stakeholders on a project typically come from diverse organizations, e.g., in construction-related projects they would include the owner, consultant, contractor, financer.</a:t>
            </a:r>
            <a:endParaRPr lang="en-US" b="0" dirty="0" smtClean="0"/>
          </a:p>
          <a:p>
            <a:r>
              <a:rPr lang="en-US" b="1" dirty="0" smtClean="0"/>
              <a:t>(4)</a:t>
            </a:r>
            <a:r>
              <a:rPr lang="en-US" dirty="0" smtClean="0"/>
              <a:t> Voluntary</a:t>
            </a:r>
            <a:r>
              <a:rPr lang="en-US" baseline="0" dirty="0" smtClean="0"/>
              <a:t> Participation: Freedom to enter into contracts. However, sometimes stakeholder involvement is not purely voluntary but mandatory because their mission requires (e.g. policing of controversial events with high risk of violence).</a:t>
            </a:r>
            <a:endParaRPr lang="en-US" dirty="0" smtClean="0"/>
          </a:p>
          <a:p>
            <a:r>
              <a:rPr lang="en-US" b="1" dirty="0" smtClean="0"/>
              <a:t>(5)</a:t>
            </a:r>
            <a:r>
              <a:rPr lang="en-US" dirty="0" smtClean="0"/>
              <a:t> Expected</a:t>
            </a:r>
            <a:r>
              <a:rPr lang="en-US" baseline="0" dirty="0" smtClean="0"/>
              <a:t> Net Benefits: Financial, Non-Financial. Experience, Exposure, Image, Contacts, Relationships and Networking etc. </a:t>
            </a:r>
            <a:endParaRPr lang="en-US" dirty="0" smtClean="0"/>
          </a:p>
          <a:p>
            <a:r>
              <a:rPr lang="en-US" b="1" dirty="0" smtClean="0"/>
              <a:t>(6)</a:t>
            </a:r>
            <a:r>
              <a:rPr lang="en-US" dirty="0" smtClean="0"/>
              <a:t> Legal and Moral Obligation to</a:t>
            </a:r>
            <a:r>
              <a:rPr lang="en-US" baseline="0" dirty="0" smtClean="0"/>
              <a:t> Cooperate: Contractual, hence legal. Also there is an ethical component. </a:t>
            </a: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t>(7) </a:t>
            </a:r>
            <a:r>
              <a:rPr lang="en-US" dirty="0" smtClean="0"/>
              <a:t>Mutual Dependence: All Primary Stakeholders share the r</a:t>
            </a:r>
            <a:r>
              <a:rPr lang="en-US" baseline="0" dirty="0" smtClean="0"/>
              <a:t>esponsibility (directly, indirectly, explicitly, implicitly) to achieve the project goal and outcomes. This cannot be done individually. </a:t>
            </a:r>
          </a:p>
          <a:p>
            <a:r>
              <a:rPr lang="en-US" b="1" dirty="0" smtClean="0"/>
              <a:t>(8) </a:t>
            </a:r>
            <a:r>
              <a:rPr lang="en-US" b="0" dirty="0" smtClean="0"/>
              <a:t>Assigned Task Responsibilities: Depends</a:t>
            </a:r>
            <a:r>
              <a:rPr lang="en-US" b="0" baseline="0" dirty="0" smtClean="0"/>
              <a:t> on specialization (technical, managerial). Given time-frame and requirements/quality standards for executing project activities. Coordination required.</a:t>
            </a:r>
          </a:p>
          <a:p>
            <a:r>
              <a:rPr lang="en-US" b="1" baseline="0" dirty="0" smtClean="0"/>
              <a:t>(9)</a:t>
            </a:r>
            <a:r>
              <a:rPr lang="en-US" b="0" baseline="0" dirty="0" smtClean="0"/>
              <a:t> Distribution of Risk: In principle, risk is allocated to the stakeholder best equipped to manage it. </a:t>
            </a:r>
          </a:p>
          <a:p>
            <a:r>
              <a:rPr lang="en-US" b="1" dirty="0" smtClean="0"/>
              <a:t>(10)</a:t>
            </a:r>
            <a:r>
              <a:rPr lang="en-US" dirty="0" smtClean="0"/>
              <a:t> Specialized Knowledge, Expertise, Experience and Resources: For e.g.: Labor, Equipment, Managerial Skills,</a:t>
            </a:r>
            <a:r>
              <a:rPr lang="en-US" baseline="0" dirty="0" smtClean="0"/>
              <a:t> Finance, Contacts and Networks.</a:t>
            </a:r>
          </a:p>
          <a:p>
            <a:r>
              <a:rPr lang="en-US" b="1" dirty="0" smtClean="0"/>
              <a:t>(11) </a:t>
            </a:r>
            <a:r>
              <a:rPr lang="en-US" b="0" dirty="0" smtClean="0"/>
              <a:t>Technical and Managerial Processes and Tools: All projects have two components: technical and managerial. These can be quite complex. Managerial processes include, for instance, feasibility analyses, scope determination and change control, costing and scheduling, quality assurance and control, risk management, stakeholder management and engagement, information and systems (s</a:t>
            </a:r>
            <a:r>
              <a:rPr lang="en-US" baseline="0" dirty="0" smtClean="0"/>
              <a:t>pecialized application of knowledge and content-based flow of information to coordinate and get work done within required parameters, varying intensity) etc.</a:t>
            </a:r>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(13) </a:t>
            </a:r>
            <a:r>
              <a:rPr lang="en-US" baseline="0" dirty="0" smtClean="0"/>
              <a:t>System of Reporting Relationships: Who reports to whom, about what and when, in what format etc.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14) </a:t>
            </a:r>
            <a:r>
              <a:rPr lang="en-US" baseline="0" dirty="0" smtClean="0"/>
              <a:t>Professionalism: This is expected of all primary/internal stakeholders so that the project can proceed smoothly according to plan.</a:t>
            </a: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(15) </a:t>
            </a:r>
            <a:r>
              <a:rPr lang="en-US" b="0" baseline="0" dirty="0" smtClean="0"/>
              <a:t>Performance Monitoring and Evaluation Accountability: Meeting contractual obligations and quality standards and taking responsibility when work does not meet the agreed standards/specifications. Complex monitoring, evaluation and control processes may be needed in order to assure this. </a:t>
            </a:r>
          </a:p>
          <a:p>
            <a:endParaRPr lang="en-US" dirty="0" smtClean="0"/>
          </a:p>
          <a:p>
            <a:endParaRPr lang="en-US" dirty="0" smtClean="0"/>
          </a:p>
          <a:p>
            <a:r>
              <a:rPr lang="en-US" dirty="0" smtClean="0"/>
              <a:t>Other Factors: Knowledge System,</a:t>
            </a:r>
            <a:r>
              <a:rPr lang="en-US" baseline="0" dirty="0" smtClean="0"/>
              <a:t> project organization and system of authority relationships.</a:t>
            </a:r>
            <a:endParaRPr lang="en-US"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8DFC61-4922-49C0-95C9-CC2B6D27AAAB}" type="slidenum">
              <a:rPr lang="de-DE"/>
              <a:pPr/>
              <a:t>58</a:t>
            </a:fld>
            <a:endParaRPr lang="de-DE"/>
          </a:p>
        </p:txBody>
      </p:sp>
      <p:sp>
        <p:nvSpPr>
          <p:cNvPr id="496642" name="Rectangle 2"/>
          <p:cNvSpPr>
            <a:spLocks noGrp="1" noRot="1" noChangeAspect="1" noChangeArrowheads="1" noTextEdit="1"/>
          </p:cNvSpPr>
          <p:nvPr>
            <p:ph type="sldImg"/>
          </p:nvPr>
        </p:nvSpPr>
        <p:spPr>
          <a:ln/>
        </p:spPr>
      </p:sp>
      <p:sp>
        <p:nvSpPr>
          <p:cNvPr id="496643" name="Rectangle 3"/>
          <p:cNvSpPr>
            <a:spLocks noGrp="1" noChangeArrowheads="1"/>
          </p:cNvSpPr>
          <p:nvPr>
            <p:ph type="body" idx="1"/>
          </p:nvPr>
        </p:nvSpPr>
        <p:spPr/>
        <p:txBody>
          <a:bodyPr/>
          <a:lstStyle/>
          <a:p>
            <a:endParaRPr lang="en-US"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gn="ctr"/>
            <a:r>
              <a:rPr lang="en-US" b="1" dirty="0" smtClean="0"/>
              <a:t>Slide: </a:t>
            </a:r>
            <a:r>
              <a:rPr lang="en-US" b="1" i="1" dirty="0" smtClean="0"/>
              <a:t>Managing and Engaging Project Stakeholders –</a:t>
            </a:r>
            <a:r>
              <a:rPr lang="en-US" b="1" i="1" baseline="0" dirty="0" smtClean="0"/>
              <a:t> Dimensions of Complexity</a:t>
            </a:r>
            <a:endParaRPr lang="en-US" b="1" i="1" dirty="0" smtClean="0"/>
          </a:p>
          <a:p>
            <a:endParaRPr lang="en-US" dirty="0" smtClean="0"/>
          </a:p>
          <a:p>
            <a:r>
              <a:rPr lang="en-US" dirty="0" smtClean="0"/>
              <a:t>With primary stakeholders (internal) the focus</a:t>
            </a:r>
            <a:r>
              <a:rPr lang="en-US" baseline="0" dirty="0" smtClean="0"/>
              <a:t> is on the exercise of traditional management functions (i.e. directing, planning, staffing, communicating, motivating, controlling) possibly with some level of engagement (for e.g. keeping the sponsor and client informed, consultations).</a:t>
            </a:r>
          </a:p>
          <a:p>
            <a:r>
              <a:rPr lang="en-US" baseline="0" dirty="0" smtClean="0"/>
              <a:t> </a:t>
            </a:r>
          </a:p>
          <a:p>
            <a:r>
              <a:rPr lang="en-US" baseline="0" dirty="0" smtClean="0"/>
              <a:t>With primary stakeholders (external) the focus is on both management and engagement. Different entities independently manage their respective segments of the project but coordinate to ensure consistency and harmony </a:t>
            </a:r>
            <a:r>
              <a:rPr lang="en-US" baseline="0" dirty="0" err="1" smtClean="0"/>
              <a:t>w.r.t</a:t>
            </a:r>
            <a:r>
              <a:rPr lang="en-US" baseline="0" dirty="0" smtClean="0"/>
              <a:t> the achievement of the project goal and outcomes for which all stakeholders are (directly and indirectly, explicitly and implicitly) responsible. Engagement takes the form of relationship-building, seeking to motivate and retain commitment to the project and especially provision of information and communication to reduce risk. </a:t>
            </a:r>
            <a:endParaRPr lang="en-US" dirty="0" smtClean="0"/>
          </a:p>
          <a:p>
            <a:endParaRPr lang="en-US" dirty="0" smtClean="0"/>
          </a:p>
          <a:p>
            <a:r>
              <a:rPr lang="en-US" dirty="0" smtClean="0"/>
              <a:t>With secondary stakeholders (external) the focus is not on “management” (these stakeholders are not subordinate to managers and do not take orders from them) but on “engagement strategies” (e.g.: information and communication,</a:t>
            </a:r>
            <a:r>
              <a:rPr lang="en-US" baseline="0" dirty="0" smtClean="0"/>
              <a:t> relationship-building, provision of incentives, partnering mechanisms, innovative approaches etc.)</a:t>
            </a:r>
            <a:r>
              <a:rPr lang="en-US" dirty="0" smtClean="0"/>
              <a:t>. </a:t>
            </a:r>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59</a:t>
            </a:fld>
            <a:endParaRPr lang="de-DE"/>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With primary stakeholders (internal) the focus</a:t>
            </a:r>
            <a:r>
              <a:rPr lang="en-US" baseline="0" dirty="0" smtClean="0"/>
              <a:t> is on the exercise of traditional management functions (i.e. directing, planning, staffing, communicating, motivating, controlling) possibly with some level of engagement (for e.g. proactively building a strong relationship with the project sponsor and client).</a:t>
            </a:r>
          </a:p>
          <a:p>
            <a:r>
              <a:rPr lang="en-US" baseline="0" dirty="0" smtClean="0"/>
              <a:t> </a:t>
            </a:r>
          </a:p>
          <a:p>
            <a:r>
              <a:rPr lang="en-US" baseline="0" dirty="0" smtClean="0"/>
              <a:t>With primary stakeholders (external) the focus is on both management and engagement. Different entities independently manage their respective segments of the project but coordinate to ensure consistency and harmony </a:t>
            </a:r>
            <a:r>
              <a:rPr lang="en-US" baseline="0" dirty="0" err="1" smtClean="0"/>
              <a:t>w.r.t</a:t>
            </a:r>
            <a:r>
              <a:rPr lang="en-US" baseline="0" dirty="0" smtClean="0"/>
              <a:t> the achievement of the project goal and outcomes for which all stakeholders are (directly and indirectly, explicitly and implicitly) responsible. Engagement takes the form of relationship-building, seeking to motivate and retain commitment to the project and especially provision of information and communication to reduce risk. </a:t>
            </a:r>
            <a:endParaRPr lang="en-US" dirty="0" smtClean="0"/>
          </a:p>
          <a:p>
            <a:endParaRPr lang="en-US" dirty="0" smtClean="0"/>
          </a:p>
          <a:p>
            <a:r>
              <a:rPr lang="en-US" dirty="0" smtClean="0"/>
              <a:t>With secondary stakeholders (external) the focus is not on “management” (these stakeholders are not subordinate to managers and do not take orders from them) but on “engagement strategies” (e.g.: information and communication,</a:t>
            </a:r>
            <a:r>
              <a:rPr lang="en-US" baseline="0" dirty="0" smtClean="0"/>
              <a:t> relationship-building, provision of incentives, partnering mechanisms, innovative approaches etc.)</a:t>
            </a:r>
            <a:r>
              <a:rPr lang="en-US" dirty="0" smtClean="0"/>
              <a:t>. </a:t>
            </a:r>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60</a:t>
            </a:fld>
            <a:endParaRPr lang="de-DE"/>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NPD</a:t>
            </a:r>
            <a:r>
              <a:rPr lang="en-US" baseline="0" dirty="0" smtClean="0"/>
              <a:t> projects too may fall under </a:t>
            </a:r>
            <a:r>
              <a:rPr lang="en-US" baseline="0" smtClean="0"/>
              <a:t>this category. </a:t>
            </a:r>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61</a:t>
            </a:fld>
            <a:endParaRPr lang="de-DE"/>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External stakeholders which, incidentally, may be quite powerful</a:t>
            </a:r>
            <a:r>
              <a:rPr lang="en-US" baseline="0" dirty="0" smtClean="0"/>
              <a:t> and have a spectrum of concerns in connection with the project.</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62</a:t>
            </a:fld>
            <a:endParaRPr lang="de-DE"/>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Neglected in the sense that courses on project stakeholder management </a:t>
            </a:r>
            <a:r>
              <a:rPr lang="en-US" smtClean="0"/>
              <a:t>are rare.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64</a:t>
            </a:fld>
            <a:endParaRPr lang="de-DE"/>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a:t>
            </a:r>
            <a:r>
              <a:rPr lang="en-US" b="1" baseline="0" dirty="0" smtClean="0"/>
              <a:t> </a:t>
            </a:r>
            <a:r>
              <a:rPr lang="en-US" b="1" i="1" baseline="0" dirty="0" smtClean="0"/>
              <a:t>Involvement of Stakeholders in Projects</a:t>
            </a:r>
            <a:endParaRPr lang="en-US" b="1" i="1" dirty="0" smtClean="0"/>
          </a:p>
          <a:p>
            <a:endParaRPr lang="en-US" b="1" dirty="0" smtClean="0"/>
          </a:p>
          <a:p>
            <a:r>
              <a:rPr lang="en-US" b="1" dirty="0" smtClean="0"/>
              <a:t>Pre-Project Phase:</a:t>
            </a:r>
            <a:r>
              <a:rPr lang="en-US" dirty="0" smtClean="0"/>
              <a:t> Every  project starts with a </a:t>
            </a:r>
            <a:r>
              <a:rPr lang="en-US" b="1" dirty="0" smtClean="0"/>
              <a:t>Need</a:t>
            </a:r>
            <a:r>
              <a:rPr lang="en-US" dirty="0" smtClean="0"/>
              <a:t> (E.g.: to construct a road, bridge, sewage treatment facility, vocational training center),</a:t>
            </a:r>
            <a:r>
              <a:rPr lang="en-US" baseline="0" dirty="0" smtClean="0"/>
              <a:t> a </a:t>
            </a:r>
            <a:r>
              <a:rPr lang="en-US" b="1" baseline="0" dirty="0" smtClean="0"/>
              <a:t>Want</a:t>
            </a:r>
            <a:r>
              <a:rPr lang="en-US" baseline="0" dirty="0" smtClean="0"/>
              <a:t> (E.g.: to organize a sporting event such as the Olympics), an </a:t>
            </a:r>
            <a:r>
              <a:rPr lang="en-US" b="1" baseline="0" dirty="0" smtClean="0"/>
              <a:t>Opportunity</a:t>
            </a:r>
            <a:r>
              <a:rPr lang="en-US" baseline="0" dirty="0" smtClean="0"/>
              <a:t> (E.g.: to launch innovative feature-rich new products or services with high profit potential on the market based on research undertaken by the marketing department of a commercial organization) or when necessitated by a </a:t>
            </a:r>
            <a:r>
              <a:rPr lang="en-US" b="1" baseline="0" dirty="0" smtClean="0"/>
              <a:t>Legal Compulsion or Requirement</a:t>
            </a:r>
            <a:r>
              <a:rPr lang="en-US" baseline="0" dirty="0" smtClean="0"/>
              <a:t> (e.g. for installation of pollution emission control systems in factories, mandatory fireproofing of residential buildings). This presupposes a deficiency or a constraint which is preventing or obstructing the attainment of a desired state (goal, objective, target). </a:t>
            </a:r>
          </a:p>
          <a:p>
            <a:endParaRPr lang="en-US" baseline="0" dirty="0" smtClean="0"/>
          </a:p>
          <a:p>
            <a:r>
              <a:rPr lang="en-US" baseline="0" dirty="0" smtClean="0"/>
              <a:t>Note the difference between real, perceived or contrived needs (contrived indicates that some stakeholders want to unduly benefit). </a:t>
            </a:r>
            <a:r>
              <a:rPr lang="en-US" dirty="0" smtClean="0"/>
              <a:t>Needs can be classified according to their</a:t>
            </a:r>
            <a:r>
              <a:rPr lang="en-US" baseline="0" dirty="0" smtClean="0"/>
              <a:t> time horizon </a:t>
            </a:r>
            <a:r>
              <a:rPr lang="en-US" dirty="0" smtClean="0"/>
              <a:t>into (a) current or immediate period (b) the near or foreseeable future, and</a:t>
            </a:r>
            <a:r>
              <a:rPr lang="en-US" baseline="0" dirty="0" smtClean="0"/>
              <a:t> (c) the distant future. A need presupposes the existence of a deficiency or a constraint (or deficiencies/constraints) which is/are preventing/obstructing the attainment of existing or future desired goals and objectives, targets, conditions or situations, and which must be systematically addressed and overcome. For example, by using demographic forecasting tools, a need in five years time for additional secondary schools (and possibly also for primary schools as well as tertiary educational institutions) to cater to an expanding student population may be identified. A problem or sudden crisis situation may constitute the basis of an immediate need for action, for example, for initiating relief (and consequent rehabilitation) measures, projects and programs in the event of massive earthquakes, flooding or volcanic eruptions as have been witnessed several times in living memory.</a:t>
            </a:r>
            <a:endParaRPr lang="en-US" dirty="0" smtClean="0"/>
          </a:p>
          <a:p>
            <a:endParaRPr lang="en-US" dirty="0" smtClean="0"/>
          </a:p>
          <a:p>
            <a:r>
              <a:rPr lang="en-US" b="1" dirty="0" smtClean="0"/>
              <a:t>Post-Project Phase:</a:t>
            </a:r>
          </a:p>
          <a:p>
            <a:r>
              <a:rPr lang="en-US" dirty="0" smtClean="0"/>
              <a:t>Time-Frame: Short-Term, Medium-Term, Long-Term</a:t>
            </a:r>
          </a:p>
          <a:p>
            <a:r>
              <a:rPr lang="en-US" dirty="0" smtClean="0"/>
              <a:t>Outcome and Impact Dimensions and Intensities: Economic, Financial, Social, Cultural, Political, Technological, Institutional, Legal etc.</a:t>
            </a:r>
          </a:p>
          <a:p>
            <a:r>
              <a:rPr lang="en-US" dirty="0" smtClean="0"/>
              <a:t>Example (Social</a:t>
            </a:r>
            <a:r>
              <a:rPr lang="en-US" baseline="0" dirty="0" smtClean="0"/>
              <a:t> Development): Capacity-Building Project to Train Local Youth in Technical Skills (e.g. Carpentry, Welding, Mechanics)</a:t>
            </a:r>
          </a:p>
          <a:p>
            <a:endParaRPr lang="en-US" baseline="0" dirty="0" smtClean="0"/>
          </a:p>
          <a:p>
            <a:r>
              <a:rPr lang="en-US" b="1" baseline="0" dirty="0" smtClean="0"/>
              <a:t>Note: </a:t>
            </a:r>
            <a:r>
              <a:rPr lang="en-US" b="0" baseline="0" dirty="0" smtClean="0"/>
              <a:t>It should be kept in mind that often </a:t>
            </a:r>
            <a:r>
              <a:rPr lang="en-US" baseline="0" dirty="0" smtClean="0"/>
              <a:t>people get hooked on the notion of the project output as symbolizing the purpose of the project. It is not! The purpose is actually the outcomes and anticipated benefits for economy, society and natural environment which are often not tangible but perceivable.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65</a:t>
            </a:fld>
            <a:endParaRPr lang="de-DE"/>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 </a:t>
            </a:r>
            <a:r>
              <a:rPr lang="en-US" b="1" i="1" dirty="0" smtClean="0"/>
              <a:t>Project Stakeholder Management –</a:t>
            </a:r>
            <a:r>
              <a:rPr lang="en-US" b="1" i="1" baseline="0" dirty="0" smtClean="0"/>
              <a:t> Practical Value</a:t>
            </a:r>
            <a:endParaRPr lang="en-US" b="1" i="1" dirty="0" smtClean="0"/>
          </a:p>
          <a:p>
            <a:endParaRPr lang="en-US" dirty="0" smtClean="0"/>
          </a:p>
          <a:p>
            <a:r>
              <a:rPr lang="en-US" dirty="0" smtClean="0"/>
              <a:t>As a discipline which has now attained </a:t>
            </a:r>
            <a:r>
              <a:rPr lang="en-US" baseline="0" dirty="0" smtClean="0"/>
              <a:t>a reasonably high level of sophistication</a:t>
            </a:r>
            <a:r>
              <a:rPr lang="en-US" dirty="0" smtClean="0"/>
              <a:t>, project stakeholder management offers a</a:t>
            </a:r>
            <a:r>
              <a:rPr lang="en-US" baseline="0" dirty="0" smtClean="0"/>
              <a:t> robust framework which encompasses guidelines, principles, policies, strategies, plans, processes and tools etc. which within financial, time, informational and other given constraints permits a rigorous individualized analysis and assessment of a project’s identified stakeholder community. This gives it a clear advantage over conventional management (general management, strategic management) where stakeholders are usually “lumped together” in categories such as shareholders, suppliers, employees, customers and clients etc. and analyzed comparatively superficially.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66</a:t>
            </a:fld>
            <a:endParaRPr lang="de-DE"/>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69</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70</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71</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pPr algn="ctr"/>
            <a:r>
              <a:rPr lang="en-US" b="1" dirty="0" smtClean="0"/>
              <a:t>Slide: </a:t>
            </a:r>
            <a:r>
              <a:rPr lang="en-US" b="1" i="1" dirty="0" smtClean="0"/>
              <a:t>Project Stakeholder Management – The Importance of Relationships</a:t>
            </a:r>
          </a:p>
          <a:p>
            <a:endParaRPr lang="en-US" dirty="0" smtClean="0"/>
          </a:p>
          <a:p>
            <a:r>
              <a:rPr lang="en-US" dirty="0" smtClean="0"/>
              <a:t>Off course, this is possible only when all stakeholders are willing to interact and give and</a:t>
            </a:r>
            <a:r>
              <a:rPr lang="en-US" baseline="0" dirty="0" smtClean="0"/>
              <a:t> take on a fair basis. Additional prerequisites: Flexibility, Understanding, Humility, Courteousness. Symbiotic relationship?</a:t>
            </a:r>
          </a:p>
          <a:p>
            <a:endParaRPr lang="en-US" baseline="0" dirty="0" smtClean="0"/>
          </a:p>
          <a:p>
            <a:r>
              <a:rPr lang="en-US" baseline="0" dirty="0" smtClean="0"/>
              <a:t>Examples of </a:t>
            </a:r>
            <a:r>
              <a:rPr lang="en-US" baseline="0" dirty="0" err="1" smtClean="0"/>
              <a:t>behavioural</a:t>
            </a:r>
            <a:r>
              <a:rPr lang="en-US" baseline="0" dirty="0" smtClean="0"/>
              <a:t> attributes which are inappropriate/non-conducive for building relationships between stakeholders: condescending, discourteous, unfeeling or uncaring, arrogant. </a:t>
            </a:r>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72</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pPr algn="ctr"/>
            <a:r>
              <a:rPr lang="en-US" b="1" dirty="0" smtClean="0"/>
              <a:t>Slide: </a:t>
            </a:r>
            <a:r>
              <a:rPr lang="en-US" b="1" i="1" dirty="0" smtClean="0"/>
              <a:t>Project</a:t>
            </a:r>
            <a:r>
              <a:rPr lang="en-US" b="1" i="1" baseline="0" dirty="0" smtClean="0"/>
              <a:t> Stakeholder Management – A Collective Responsibility</a:t>
            </a:r>
            <a:endParaRPr lang="en-US" b="1" i="1" dirty="0" smtClean="0"/>
          </a:p>
          <a:p>
            <a:endParaRPr lang="en-US" dirty="0" smtClean="0"/>
          </a:p>
          <a:p>
            <a:r>
              <a:rPr lang="en-US" dirty="0" smtClean="0"/>
              <a:t>Example: The project team fails to appropriately engage a powerful external adversarial stakeholder which may result in that stakeholder</a:t>
            </a:r>
            <a:r>
              <a:rPr lang="en-US" baseline="0" dirty="0" smtClean="0"/>
              <a:t> pursuing a course of action which is detrimental to the achievement of the project output and/or its outcomes.  </a:t>
            </a:r>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73</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pPr algn="ctr"/>
            <a:r>
              <a:rPr lang="en-US" b="1" dirty="0" smtClean="0"/>
              <a:t>Slide: </a:t>
            </a:r>
            <a:r>
              <a:rPr lang="en-US" b="1" i="1" dirty="0" smtClean="0"/>
              <a:t>Project Stakeholder Management – The Importance of Finding Win-Win Solutions</a:t>
            </a:r>
          </a:p>
          <a:p>
            <a:endParaRPr lang="en-US" dirty="0" smtClean="0"/>
          </a:p>
          <a:p>
            <a:r>
              <a:rPr lang="en-US" dirty="0" smtClean="0"/>
              <a:t>Three</a:t>
            </a:r>
            <a:r>
              <a:rPr lang="en-US" baseline="0" dirty="0" smtClean="0"/>
              <a:t> scenarios s</a:t>
            </a:r>
            <a:r>
              <a:rPr lang="en-US" dirty="0" smtClean="0"/>
              <a:t>hown in order of desirability from top to bottom:</a:t>
            </a:r>
            <a:r>
              <a:rPr lang="en-US" baseline="0" dirty="0" smtClean="0"/>
              <a:t> (1) Win/Win is the best case, (2) </a:t>
            </a:r>
            <a:r>
              <a:rPr lang="en-US" dirty="0" smtClean="0"/>
              <a:t>Win/Lose is the usual</a:t>
            </a:r>
            <a:r>
              <a:rPr lang="en-US" baseline="0" dirty="0" smtClean="0"/>
              <a:t> outcome on most projects, and (3) Lose/Lose is the worst case which may happen when project planners and implementers commit serious blunders in dealing with their stakeholders. </a:t>
            </a:r>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74</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23789C-853F-4DF4-A592-88460FD36839}" type="slidenum">
              <a:rPr lang="de-DE"/>
              <a:pPr/>
              <a:t>75</a:t>
            </a:fld>
            <a:endParaRPr lang="de-DE"/>
          </a:p>
        </p:txBody>
      </p:sp>
      <p:sp>
        <p:nvSpPr>
          <p:cNvPr id="494594" name="Rectangle 2"/>
          <p:cNvSpPr>
            <a:spLocks noGrp="1" noRot="1" noChangeAspect="1" noChangeArrowheads="1" noTextEdit="1"/>
          </p:cNvSpPr>
          <p:nvPr>
            <p:ph type="sldImg"/>
          </p:nvPr>
        </p:nvSpPr>
        <p:spPr>
          <a:ln/>
        </p:spPr>
      </p:sp>
      <p:sp>
        <p:nvSpPr>
          <p:cNvPr id="494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76</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r>
              <a:rPr lang="en-US" dirty="0" smtClean="0"/>
              <a:t>Care must be taken to avoid overspending project resources</a:t>
            </a:r>
            <a:r>
              <a:rPr lang="en-US" baseline="0" dirty="0" smtClean="0"/>
              <a:t> but at the same time to ensure that adequate funds and support are made available, failing which the consequential costs may be very high</a:t>
            </a:r>
            <a:r>
              <a:rPr lang="en-US" b="0" baseline="0" dirty="0" smtClean="0"/>
              <a:t>. </a:t>
            </a:r>
            <a:r>
              <a:rPr lang="de-DE" b="0" dirty="0" smtClean="0">
                <a:solidFill>
                  <a:srgbClr val="FFFF99"/>
                </a:solidFill>
                <a:latin typeface="Calibri" pitchFamily="34" charset="0"/>
              </a:rPr>
              <a:t>Determining the appropriate level of spending can be very difficult and may increase dramatically if issues with stakeholders surface. </a:t>
            </a:r>
            <a:endParaRPr lang="en-US" b="0"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from an organizational (not a project) perspective. The organization can be an</a:t>
            </a:r>
            <a:r>
              <a:rPr lang="en-US" baseline="0" dirty="0" smtClean="0"/>
              <a:t> entity in the public, private or not-for-profit sector. </a:t>
            </a:r>
          </a:p>
          <a:p>
            <a:endParaRPr lang="en-US" baseline="0" dirty="0" smtClean="0"/>
          </a:p>
          <a:p>
            <a:r>
              <a:rPr lang="en-US" baseline="0" dirty="0" smtClean="0"/>
              <a:t>Cost of operations here does not imply cost on individual projects which, off course, would fall under project-specific direct costs. </a:t>
            </a:r>
            <a:endParaRPr lang="en-US" dirty="0" smtClean="0"/>
          </a:p>
        </p:txBody>
      </p:sp>
      <p:sp>
        <p:nvSpPr>
          <p:cNvPr id="4" name="Slide Number Placeholder 3"/>
          <p:cNvSpPr>
            <a:spLocks noGrp="1"/>
          </p:cNvSpPr>
          <p:nvPr>
            <p:ph type="sldNum" sz="quarter" idx="10"/>
          </p:nvPr>
        </p:nvSpPr>
        <p:spPr/>
        <p:txBody>
          <a:bodyPr/>
          <a:lstStyle/>
          <a:p>
            <a:fld id="{A5A96E06-45EF-4F6E-9DE9-6CDB8788C602}" type="slidenum">
              <a:rPr lang="de-DE" smtClean="0"/>
              <a:pPr/>
              <a:t>77</a:t>
            </a:fld>
            <a:endParaRPr lang="de-DE"/>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i="0" dirty="0" smtClean="0"/>
              <a:t>Slide: </a:t>
            </a:r>
            <a:r>
              <a:rPr lang="en-US" b="1" i="1" dirty="0" smtClean="0"/>
              <a:t>Managing and Engaging Project Stakeholders – The Cost of Stakeholder Management &amp; Engagement</a:t>
            </a:r>
          </a:p>
          <a:p>
            <a:endParaRPr lang="en-US" b="1" i="0" dirty="0" smtClean="0"/>
          </a:p>
          <a:p>
            <a:r>
              <a:rPr lang="en-US" b="1" i="0" dirty="0" smtClean="0"/>
              <a:t>Processes &amp; Deliverables:</a:t>
            </a:r>
            <a:r>
              <a:rPr lang="en-US" dirty="0" smtClean="0"/>
              <a:t> These also include the process of requirements elicitation, integrated change processes, and procurement processes. Deliverables include training courses in non-technical</a:t>
            </a:r>
            <a:r>
              <a:rPr lang="en-US" baseline="0" dirty="0" smtClean="0"/>
              <a:t> and </a:t>
            </a:r>
            <a:r>
              <a:rPr lang="en-US" dirty="0" smtClean="0"/>
              <a:t>social/inter-personal skill-building</a:t>
            </a:r>
            <a:r>
              <a:rPr lang="en-US" baseline="0" dirty="0" smtClean="0"/>
              <a:t> </a:t>
            </a:r>
            <a:r>
              <a:rPr lang="en-US" dirty="0" smtClean="0"/>
              <a:t>for project team members, e.g. communication, negotiation, motivation, conflict and crisis management. Also,</a:t>
            </a:r>
            <a:r>
              <a:rPr lang="en-US" baseline="0" dirty="0" smtClean="0"/>
              <a:t> arranging meetings with the project team, sponsor, clients and end users etc., producing reports/audits for project steering committee and senior management, consultations with state entities entrusted with periodically monitoring and evaluating the project.   </a:t>
            </a:r>
            <a:r>
              <a:rPr lang="en-US" dirty="0" smtClean="0"/>
              <a:t> </a:t>
            </a:r>
          </a:p>
          <a:p>
            <a:r>
              <a:rPr lang="en-US" b="1" dirty="0" smtClean="0"/>
              <a:t>Performance Incentives:</a:t>
            </a:r>
            <a:r>
              <a:rPr lang="en-US" dirty="0" smtClean="0"/>
              <a:t> For e.g., for good effort</a:t>
            </a:r>
            <a:r>
              <a:rPr lang="en-US" baseline="0" dirty="0" smtClean="0"/>
              <a:t> and achievements in connection with managing and engaging stakeholders. </a:t>
            </a:r>
          </a:p>
          <a:p>
            <a:endParaRPr lang="en-US" baseline="0" dirty="0" smtClean="0"/>
          </a:p>
          <a:p>
            <a:r>
              <a:rPr lang="en-US" b="1" baseline="0" dirty="0" smtClean="0"/>
              <a:t>Note:</a:t>
            </a:r>
            <a:r>
              <a:rPr lang="en-US" baseline="0" dirty="0" smtClean="0"/>
              <a:t> The salaries of project employees who are engaged in stakeholder management and engagement responsibilities, but who have not been hired specifically for this purpose, must also be counted as cost. In this case the cost covers only that amount which can be attributed to stakeholder management and engagement activities.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78</a:t>
            </a:fld>
            <a:endParaRPr lang="de-DE"/>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i="0" dirty="0" smtClean="0"/>
              <a:t>Slide: </a:t>
            </a:r>
            <a:r>
              <a:rPr lang="en-US" b="1" i="1" dirty="0" smtClean="0"/>
              <a:t>Managing and Engaging Project Stakeholders – The Cost of Stakeholder Management &amp; Engagement</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i="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i="0" dirty="0" smtClean="0"/>
              <a:t>Hiring Staff: </a:t>
            </a:r>
            <a:r>
              <a:rPr lang="en-US" b="0" i="0" dirty="0" smtClean="0"/>
              <a:t>Equal</a:t>
            </a:r>
            <a:r>
              <a:rPr lang="en-US" b="0" i="0" baseline="0" dirty="0" smtClean="0"/>
              <a:t> to the amount of salary paid to them while employed with the project.</a:t>
            </a:r>
            <a:endParaRPr lang="en-US" b="0" i="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i="0" dirty="0" smtClean="0"/>
              <a:t>Training</a:t>
            </a:r>
            <a:r>
              <a:rPr lang="en-US" b="1" i="0" baseline="0" dirty="0" smtClean="0"/>
              <a:t> &amp; Educating</a:t>
            </a:r>
            <a:r>
              <a:rPr lang="en-US" b="0" i="0" baseline="0" dirty="0" smtClean="0"/>
              <a:t>: For example, for short-term general, customized or specific theme-centered stakeholder management and engagement courses, seminars or workshops. </a:t>
            </a:r>
            <a:endParaRPr lang="en-US" b="0" i="0" dirty="0" smtClean="0"/>
          </a:p>
          <a:p>
            <a:r>
              <a:rPr lang="en-US" b="1" dirty="0" smtClean="0"/>
              <a:t>Infrastructure:</a:t>
            </a:r>
            <a:r>
              <a:rPr lang="en-US" dirty="0" smtClean="0"/>
              <a:t> For example, for setting up, operating</a:t>
            </a:r>
            <a:r>
              <a:rPr lang="en-US" baseline="0" dirty="0" smtClean="0"/>
              <a:t> and maintaining a Stakeholder Information and Communication System for the project.</a:t>
            </a:r>
            <a:endParaRPr lang="en-US" dirty="0" smtClean="0"/>
          </a:p>
        </p:txBody>
      </p:sp>
      <p:sp>
        <p:nvSpPr>
          <p:cNvPr id="4" name="Slide Number Placeholder 3"/>
          <p:cNvSpPr>
            <a:spLocks noGrp="1"/>
          </p:cNvSpPr>
          <p:nvPr>
            <p:ph type="sldNum" sz="quarter" idx="10"/>
          </p:nvPr>
        </p:nvSpPr>
        <p:spPr/>
        <p:txBody>
          <a:bodyPr/>
          <a:lstStyle/>
          <a:p>
            <a:fld id="{A5A96E06-45EF-4F6E-9DE9-6CDB8788C602}" type="slidenum">
              <a:rPr lang="de-DE" smtClean="0"/>
              <a:pPr/>
              <a:t>79</a:t>
            </a:fld>
            <a:endParaRPr lang="de-DE"/>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ctr" defTabSz="914400" rtl="0" eaLnBrk="1" fontAlgn="base" latinLnBrk="0" hangingPunct="1">
              <a:lnSpc>
                <a:spcPct val="100000"/>
              </a:lnSpc>
              <a:spcBef>
                <a:spcPct val="30000"/>
              </a:spcBef>
              <a:spcAft>
                <a:spcPct val="0"/>
              </a:spcAft>
              <a:buClrTx/>
              <a:buSzTx/>
              <a:buFontTx/>
              <a:buNone/>
              <a:tabLst/>
              <a:defRPr/>
            </a:pPr>
            <a:r>
              <a:rPr lang="en-US" b="1" i="0" dirty="0" smtClean="0"/>
              <a:t>Slide: </a:t>
            </a:r>
            <a:r>
              <a:rPr lang="en-US" b="1" i="1" dirty="0" smtClean="0"/>
              <a:t>Managing and Engaging Project Stakeholders – The Cost of Stakeholder Management &amp; Engagement</a:t>
            </a:r>
          </a:p>
          <a:p>
            <a:endParaRPr lang="en-US" dirty="0" smtClean="0"/>
          </a:p>
          <a:p>
            <a:r>
              <a:rPr lang="en-US" b="1" dirty="0" smtClean="0"/>
              <a:t>Customized Incentives: </a:t>
            </a:r>
            <a:r>
              <a:rPr lang="en-US" dirty="0" smtClean="0"/>
              <a:t>For e.g., donations to local community</a:t>
            </a:r>
            <a:r>
              <a:rPr lang="en-US" baseline="0" dirty="0" smtClean="0"/>
              <a:t> clubs and educational establishments.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80</a:t>
            </a:fld>
            <a:endParaRPr lang="de-DE"/>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81</a:t>
            </a:fld>
            <a:endParaRPr lang="de-DE"/>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t>Project Cancellation:</a:t>
            </a:r>
            <a:r>
              <a:rPr lang="en-US" dirty="0" smtClean="0"/>
              <a:t> The </a:t>
            </a:r>
            <a:r>
              <a:rPr lang="en-US" dirty="0" err="1" smtClean="0"/>
              <a:t>Singur</a:t>
            </a:r>
            <a:r>
              <a:rPr lang="en-US" baseline="0" dirty="0" smtClean="0"/>
              <a:t> Car Factory project in the Indian state of West Bengal is a good case in point. Considerable expense was incurred on the project by the Tata company and a section of the local community which sold land to the company for a project that ultimately had to be prematurely terminated due to powerful resistance.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82</a:t>
            </a:fld>
            <a:endParaRPr lang="de-DE"/>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84</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86</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87</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88</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89</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pPr algn="ctr"/>
            <a:r>
              <a:rPr lang="en-US" b="1" dirty="0" smtClean="0"/>
              <a:t>Slide: </a:t>
            </a:r>
            <a:r>
              <a:rPr lang="en-US" b="1" i="1" dirty="0" smtClean="0"/>
              <a:t>The Centrality of Stakeholders</a:t>
            </a:r>
            <a:r>
              <a:rPr lang="en-US" b="1" i="1" baseline="0" dirty="0" smtClean="0"/>
              <a:t> on Projects – Stakeholders and Project Risk</a:t>
            </a:r>
            <a:endParaRPr lang="en-US" b="1" i="1" dirty="0" smtClean="0"/>
          </a:p>
          <a:p>
            <a:endParaRPr lang="en-US" dirty="0" smtClean="0"/>
          </a:p>
          <a:p>
            <a:r>
              <a:rPr lang="en-US" dirty="0" smtClean="0"/>
              <a:t>Note that besides constituting </a:t>
            </a:r>
            <a:r>
              <a:rPr lang="en-US" baseline="0" dirty="0" smtClean="0"/>
              <a:t>a source of danger or threat (i.e. negative risks) for projects, </a:t>
            </a:r>
            <a:r>
              <a:rPr lang="en-US" dirty="0" smtClean="0"/>
              <a:t>stakeholders also may present opportunities (i.e. positive risks) which can benefit projects, sometimes immensely,</a:t>
            </a:r>
            <a:r>
              <a:rPr lang="en-US" baseline="0" dirty="0" smtClean="0"/>
              <a:t> </a:t>
            </a:r>
            <a:r>
              <a:rPr lang="en-US" dirty="0" smtClean="0"/>
              <a:t>if appropriately</a:t>
            </a:r>
            <a:r>
              <a:rPr lang="en-US" baseline="0" dirty="0" smtClean="0"/>
              <a:t> managed.</a:t>
            </a:r>
            <a:endParaRPr 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90</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91</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92</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pPr algn="ctr"/>
            <a:r>
              <a:rPr lang="en-US" b="1" dirty="0" smtClean="0"/>
              <a:t>Slide: </a:t>
            </a:r>
            <a:r>
              <a:rPr lang="en-US" b="1" i="1" dirty="0" smtClean="0"/>
              <a:t>The Centrality of Stakeholders on Projects – Stakeholders and Project Procurement</a:t>
            </a:r>
          </a:p>
          <a:p>
            <a:endParaRPr lang="en-US" dirty="0" smtClean="0"/>
          </a:p>
          <a:p>
            <a:r>
              <a:rPr lang="en-US" dirty="0" smtClean="0"/>
              <a:t>Construction -based projects are a very good example. </a:t>
            </a:r>
            <a:endParaRPr 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93</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94</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pPr algn="ctr"/>
            <a:r>
              <a:rPr lang="en-US" b="1" dirty="0" smtClean="0"/>
              <a:t>Slide: </a:t>
            </a:r>
            <a:r>
              <a:rPr lang="en-US" b="1" i="1" dirty="0" smtClean="0"/>
              <a:t>The Centrality of Stakeholders on Projects – Stakeholders and Project</a:t>
            </a:r>
            <a:r>
              <a:rPr lang="en-US" b="1" i="1" baseline="0" dirty="0" smtClean="0"/>
              <a:t> Portfolios</a:t>
            </a:r>
            <a:endParaRPr lang="en-US" b="1" i="1" dirty="0" smtClean="0"/>
          </a:p>
          <a:p>
            <a:endParaRPr lang="en-US" dirty="0" smtClean="0"/>
          </a:p>
          <a:p>
            <a:r>
              <a:rPr lang="en-US" dirty="0" smtClean="0"/>
              <a:t>Portfolios can be for programs and projects</a:t>
            </a:r>
            <a:r>
              <a:rPr lang="en-US" baseline="0" dirty="0" smtClean="0"/>
              <a:t> and they can be broken down into sub-portfolios and broken down further.</a:t>
            </a:r>
            <a:endParaRPr 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581A-0FB2-432A-BE11-1C9A3B97BBB3}" type="slidenum">
              <a:rPr lang="de-DE"/>
              <a:pPr/>
              <a:t>95</a:t>
            </a:fld>
            <a:endParaRPr lang="de-DE"/>
          </a:p>
        </p:txBody>
      </p:sp>
      <p:sp>
        <p:nvSpPr>
          <p:cNvPr id="493570" name="Rectangle 2"/>
          <p:cNvSpPr>
            <a:spLocks noGrp="1" noRot="1" noChangeAspect="1" noChangeArrowheads="1" noTextEdit="1"/>
          </p:cNvSpPr>
          <p:nvPr>
            <p:ph type="sldImg"/>
          </p:nvPr>
        </p:nvSpPr>
        <p:spPr>
          <a:ln/>
        </p:spPr>
      </p:sp>
      <p:sp>
        <p:nvSpPr>
          <p:cNvPr id="49357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5"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2" r:id="rId13"/>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2.wmf"/></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5.wmf"/></Relationships>
</file>

<file path=ppt/slides/_rels/slide24.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9.gif"/></Relationships>
</file>

<file path=ppt/slides/_rels/slide27.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wmf"/><Relationship Id="rId7" Type="http://schemas.openxmlformats.org/officeDocument/2006/relationships/image" Target="../media/image35.gif"/><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hyperlink" Target="http://www.azkhan.de/documents/PM_SpringSemester2006_FirstSessional%20Examination_(DayClass).pdf" TargetMode="External"/><Relationship Id="rId5" Type="http://schemas.openxmlformats.org/officeDocument/2006/relationships/hyperlink" Target="http://www.azkhan.de/documents/PM_FallSemester2006_FirstSessionalExamination_%20(CombinedClass).pdf" TargetMode="External"/><Relationship Id="rId4" Type="http://schemas.openxmlformats.org/officeDocument/2006/relationships/hyperlink" Target="http://www.azkhan.de/documents/PM_SpringSemester2006_FirstSessionalExamination_(EveningClass).pdf"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darden.virginia.edu/web/Faculty-Research/Directory/Full-time/R-Edward-Freeman/" TargetMode="External"/><Relationship Id="rId2" Type="http://schemas.openxmlformats.org/officeDocument/2006/relationships/image" Target="../media/image38.jpeg"/><Relationship Id="rId1" Type="http://schemas.openxmlformats.org/officeDocument/2006/relationships/slideLayout" Target="../slideLayouts/slideLayout6.xml"/><Relationship Id="rId6" Type="http://schemas.openxmlformats.org/officeDocument/2006/relationships/image" Target="../media/image40.jpeg"/><Relationship Id="rId5" Type="http://schemas.openxmlformats.org/officeDocument/2006/relationships/hyperlink" Target="http://www.amazon.com/Stakeholder-Theory-R-Edward-Freeman/dp/0521137934" TargetMode="External"/><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6.xml"/><Relationship Id="rId5" Type="http://schemas.openxmlformats.org/officeDocument/2006/relationships/image" Target="../media/image49.gif"/><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12.xml"/><Relationship Id="rId5" Type="http://schemas.openxmlformats.org/officeDocument/2006/relationships/image" Target="../media/image53.jpeg"/><Relationship Id="rId4" Type="http://schemas.openxmlformats.org/officeDocument/2006/relationships/image" Target="../media/image52.jpeg"/></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7.xml"/><Relationship Id="rId1" Type="http://schemas.openxmlformats.org/officeDocument/2006/relationships/slideLayout" Target="../slideLayouts/slideLayout12.xml"/><Relationship Id="rId5" Type="http://schemas.openxmlformats.org/officeDocument/2006/relationships/image" Target="../media/image53.jpeg"/><Relationship Id="rId4" Type="http://schemas.openxmlformats.org/officeDocument/2006/relationships/image" Target="../media/image52.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6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6.xml"/><Relationship Id="rId4" Type="http://schemas.openxmlformats.org/officeDocument/2006/relationships/image" Target="../media/image61.jpeg"/></Relationships>
</file>

<file path=ppt/slides/_rels/slide6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6.xml"/><Relationship Id="rId4" Type="http://schemas.openxmlformats.org/officeDocument/2006/relationships/image" Target="../media/image63.jpeg"/></Relationships>
</file>

<file path=ppt/slides/_rels/slide63.xml.rels><?xml version="1.0" encoding="UTF-8" standalone="yes"?>
<Relationships xmlns="http://schemas.openxmlformats.org/package/2006/relationships"><Relationship Id="rId3" Type="http://schemas.openxmlformats.org/officeDocument/2006/relationships/hyperlink" Target="http://shop.history.com/detail.php?p=70058&amp;v=history_subject_ancient-civilization_engineering-an-empire" TargetMode="External"/><Relationship Id="rId2" Type="http://schemas.openxmlformats.org/officeDocument/2006/relationships/image" Target="../media/image64.jpeg"/><Relationship Id="rId1" Type="http://schemas.openxmlformats.org/officeDocument/2006/relationships/slideLayout" Target="../slideLayouts/slideLayout6.xml"/><Relationship Id="rId4" Type="http://schemas.openxmlformats.org/officeDocument/2006/relationships/image" Target="../media/image65.jpeg"/></Relationships>
</file>

<file path=ppt/slides/_rels/slide64.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9.gif"/><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70.gi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diagramData" Target="../diagrams/data1.xml"/><Relationship Id="rId7" Type="http://schemas.openxmlformats.org/officeDocument/2006/relationships/image" Target="../media/image71.gif"/><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diagramDrawing" Target="../diagrams/drawing1.xml"/><Relationship Id="rId4" Type="http://schemas.openxmlformats.org/officeDocument/2006/relationships/diagramLayout" Target="../diagrams/layout1.xml"/><Relationship Id="rId9" Type="http://schemas.openxmlformats.org/officeDocument/2006/relationships/image" Target="../media/image73.gif"/></Relationships>
</file>

<file path=ppt/slides/_rels/slide71.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5.gif"/><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74.xml.rels><?xml version="1.0" encoding="UTF-8" standalone="yes"?>
<Relationships xmlns="http://schemas.openxmlformats.org/package/2006/relationships"><Relationship Id="rId3" Type="http://schemas.openxmlformats.org/officeDocument/2006/relationships/image" Target="../media/image78.gi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0.gif"/><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1.gi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2.gi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2.gi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2.gif"/><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3.gif"/><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3.gif"/><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image" Target="../media/image90.gif"/><Relationship Id="rId3" Type="http://schemas.openxmlformats.org/officeDocument/2006/relationships/image" Target="../media/image85.gif"/><Relationship Id="rId7" Type="http://schemas.openxmlformats.org/officeDocument/2006/relationships/image" Target="../media/image89.png"/><Relationship Id="rId2" Type="http://schemas.openxmlformats.org/officeDocument/2006/relationships/image" Target="../media/image84.gif"/><Relationship Id="rId1" Type="http://schemas.openxmlformats.org/officeDocument/2006/relationships/slideLayout" Target="../slideLayouts/slideLayout6.xml"/><Relationship Id="rId6" Type="http://schemas.openxmlformats.org/officeDocument/2006/relationships/image" Target="../media/image88.jpeg"/><Relationship Id="rId5" Type="http://schemas.openxmlformats.org/officeDocument/2006/relationships/image" Target="../media/image87.gif"/><Relationship Id="rId10" Type="http://schemas.openxmlformats.org/officeDocument/2006/relationships/image" Target="../media/image92.gif"/><Relationship Id="rId4" Type="http://schemas.openxmlformats.org/officeDocument/2006/relationships/image" Target="../media/image86.gif"/><Relationship Id="rId9" Type="http://schemas.openxmlformats.org/officeDocument/2006/relationships/image" Target="../media/image91.gif"/></Relationships>
</file>

<file path=ppt/slides/_rels/slide84.xml.rels><?xml version="1.0" encoding="UTF-8" standalone="yes"?>
<Relationships xmlns="http://schemas.openxmlformats.org/package/2006/relationships"><Relationship Id="rId3" Type="http://schemas.openxmlformats.org/officeDocument/2006/relationships/image" Target="../media/image84.gif"/><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85.gif"/><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7.gif"/><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90.gif"/><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91.gif"/><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97.gif"/><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98.gif"/><Relationship Id="rId2" Type="http://schemas.openxmlformats.org/officeDocument/2006/relationships/notesSlide" Target="../notesSlides/notesSlide88.xml"/><Relationship Id="rId1" Type="http://schemas.openxmlformats.org/officeDocument/2006/relationships/slideLayout" Target="../slideLayouts/slideLayout2.xml"/><Relationship Id="rId5" Type="http://schemas.openxmlformats.org/officeDocument/2006/relationships/image" Target="../media/image100.gif"/><Relationship Id="rId4" Type="http://schemas.openxmlformats.org/officeDocument/2006/relationships/image" Target="../media/image99.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4545839"/>
            <a:ext cx="8234362" cy="1569660"/>
          </a:xfrm>
          <a:prstGeom prst="rect">
            <a:avLst/>
          </a:prstGeom>
          <a:noFill/>
        </p:spPr>
        <p:txBody>
          <a:bodyPr wrap="square" rtlCol="0">
            <a:spAutoFit/>
          </a:bodyPr>
          <a:lstStyle/>
          <a:p>
            <a:pPr algn="ctr"/>
            <a:r>
              <a:rPr lang="en-US" sz="2400" b="1" dirty="0" smtClean="0">
                <a:solidFill>
                  <a:srgbClr val="FFC000"/>
                </a:solidFill>
                <a:latin typeface="Calibri" pitchFamily="34" charset="0"/>
              </a:rPr>
              <a:t>COMSATS VIRTUAL UNIVERSITY </a:t>
            </a:r>
          </a:p>
          <a:p>
            <a:pPr algn="ctr"/>
            <a:endParaRPr lang="en-US" sz="2400" b="1" dirty="0" smtClean="0">
              <a:solidFill>
                <a:srgbClr val="FFC000"/>
              </a:solidFill>
              <a:latin typeface="Calibri" pitchFamily="34" charset="0"/>
            </a:endParaRPr>
          </a:p>
          <a:p>
            <a:pPr algn="ctr"/>
            <a:r>
              <a:rPr lang="en-US" sz="2400" b="1" dirty="0" smtClean="0">
                <a:solidFill>
                  <a:srgbClr val="FFC000"/>
                </a:solidFill>
                <a:latin typeface="Calibri" pitchFamily="34" charset="0"/>
              </a:rPr>
              <a:t>PART I: INTRODUCTION TO PROJECT STAKEHOLDER MANAGEMENT AND ENGAGEMENT</a:t>
            </a:r>
            <a:endParaRPr lang="en-US" sz="2400" b="1" dirty="0">
              <a:solidFill>
                <a:srgbClr val="FFC000"/>
              </a:solidFill>
              <a:latin typeface="Calibri" pitchFamily="34" charset="0"/>
            </a:endParaRPr>
          </a:p>
        </p:txBody>
      </p:sp>
      <p:sp>
        <p:nvSpPr>
          <p:cNvPr id="5" name="Rectangle 4"/>
          <p:cNvSpPr/>
          <p:nvPr/>
        </p:nvSpPr>
        <p:spPr>
          <a:xfrm>
            <a:off x="455612" y="482868"/>
            <a:ext cx="8234363" cy="1384995"/>
          </a:xfrm>
          <a:prstGeom prst="rect">
            <a:avLst/>
          </a:prstGeom>
          <a:noFill/>
        </p:spPr>
        <p:txBody>
          <a:bodyPr wrap="squar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2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 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1932754"/>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5"/>
          <p:cNvSpPr txBox="1">
            <a:spLocks noChangeArrowheads="1"/>
          </p:cNvSpPr>
          <p:nvPr/>
        </p:nvSpPr>
        <p:spPr bwMode="auto">
          <a:xfrm>
            <a:off x="17693" y="4341273"/>
            <a:ext cx="8821055" cy="1926168"/>
          </a:xfrm>
          <a:prstGeom prst="rect">
            <a:avLst/>
          </a:prstGeom>
          <a:noFill/>
          <a:ln w="9525">
            <a:noFill/>
            <a:miter lim="800000"/>
            <a:headEnd/>
            <a:tailEnd/>
          </a:ln>
        </p:spPr>
        <p:txBody>
          <a:bodyPr wrap="square">
            <a:spAutoFit/>
          </a:bodyPr>
          <a:lstStyle/>
          <a:p>
            <a:pPr marL="231775" indent="-231775">
              <a:lnSpc>
                <a:spcPts val="2500"/>
              </a:lnSpc>
              <a:spcAft>
                <a:spcPts val="1800"/>
              </a:spcAft>
            </a:pPr>
            <a:r>
              <a:rPr lang="de-DE" sz="1800" b="1" dirty="0">
                <a:solidFill>
                  <a:schemeClr val="bg1"/>
                </a:solidFill>
              </a:rPr>
              <a:t>     </a:t>
            </a:r>
            <a:r>
              <a:rPr lang="de-DE" sz="2000" b="1" dirty="0" smtClean="0">
                <a:solidFill>
                  <a:srgbClr val="FFC000"/>
                </a:solidFill>
              </a:rPr>
              <a:t>Professional </a:t>
            </a:r>
            <a:r>
              <a:rPr lang="de-DE" sz="2000" b="1" dirty="0">
                <a:solidFill>
                  <a:srgbClr val="FFC000"/>
                </a:solidFill>
              </a:rPr>
              <a:t>Work Experience</a:t>
            </a:r>
            <a:r>
              <a:rPr lang="de-DE" b="1" dirty="0">
                <a:solidFill>
                  <a:schemeClr val="bg1"/>
                </a:solidFill>
              </a:rPr>
              <a:t> </a:t>
            </a:r>
            <a:endParaRPr lang="de-DE" sz="1600" b="1" dirty="0">
              <a:solidFill>
                <a:schemeClr val="bg1"/>
              </a:solidFill>
            </a:endParaRPr>
          </a:p>
          <a:p>
            <a:pPr marL="623888" lvl="1" indent="-277813">
              <a:lnSpc>
                <a:spcPts val="2500"/>
              </a:lnSpc>
              <a:buClr>
                <a:srgbClr val="FFC000"/>
              </a:buClr>
              <a:buFont typeface="Wingdings" pitchFamily="2" charset="2"/>
              <a:buChar char="§"/>
            </a:pPr>
            <a:r>
              <a:rPr lang="de-DE" sz="1900" b="1" dirty="0" smtClean="0">
                <a:solidFill>
                  <a:srgbClr val="FFFF00"/>
                </a:solidFill>
                <a:latin typeface="Calibri" pitchFamily="34" charset="0"/>
              </a:rPr>
              <a:t>1992:</a:t>
            </a:r>
            <a:r>
              <a:rPr lang="de-DE" sz="1900" b="1" dirty="0" smtClean="0">
                <a:solidFill>
                  <a:schemeClr val="bg1"/>
                </a:solidFill>
                <a:latin typeface="Calibri" pitchFamily="34" charset="0"/>
              </a:rPr>
              <a:t>      	Executive </a:t>
            </a:r>
            <a:r>
              <a:rPr lang="de-DE" sz="1900" b="1" dirty="0">
                <a:solidFill>
                  <a:schemeClr val="bg1"/>
                </a:solidFill>
                <a:latin typeface="Calibri" pitchFamily="34" charset="0"/>
              </a:rPr>
              <a:t>Assistant at Hilal Consultants Pvt. Ltd., Islamabad </a:t>
            </a:r>
          </a:p>
          <a:p>
            <a:pPr marL="623888" lvl="1" indent="-277813">
              <a:lnSpc>
                <a:spcPts val="2500"/>
              </a:lnSpc>
              <a:buClr>
                <a:srgbClr val="FFC000"/>
              </a:buClr>
              <a:buFont typeface="Wingdings" pitchFamily="2" charset="2"/>
              <a:buChar char="§"/>
            </a:pPr>
            <a:r>
              <a:rPr lang="de-DE" sz="1900" b="1" dirty="0" smtClean="0">
                <a:solidFill>
                  <a:srgbClr val="FFFF00"/>
                </a:solidFill>
                <a:latin typeface="Calibri" pitchFamily="34" charset="0"/>
              </a:rPr>
              <a:t>1993-96:</a:t>
            </a:r>
            <a:r>
              <a:rPr lang="de-DE" sz="1900" b="1" dirty="0" smtClean="0">
                <a:solidFill>
                  <a:schemeClr val="bg1"/>
                </a:solidFill>
                <a:latin typeface="Calibri" pitchFamily="34" charset="0"/>
              </a:rPr>
              <a:t> 	Programme </a:t>
            </a:r>
            <a:r>
              <a:rPr lang="de-DE" sz="1900" b="1" dirty="0">
                <a:solidFill>
                  <a:schemeClr val="bg1"/>
                </a:solidFill>
                <a:latin typeface="Calibri" pitchFamily="34" charset="0"/>
              </a:rPr>
              <a:t>Coordinator at the Hanns-Seidel Foundation, Islamabad </a:t>
            </a:r>
          </a:p>
          <a:p>
            <a:pPr marL="623888" lvl="1" indent="-277813">
              <a:lnSpc>
                <a:spcPts val="2500"/>
              </a:lnSpc>
              <a:buClr>
                <a:srgbClr val="FFC000"/>
              </a:buClr>
              <a:buFont typeface="Wingdings" pitchFamily="2" charset="2"/>
              <a:buChar char="§"/>
            </a:pPr>
            <a:r>
              <a:rPr lang="de-DE" sz="1900" b="1" dirty="0" smtClean="0">
                <a:solidFill>
                  <a:srgbClr val="FFFF00"/>
                </a:solidFill>
                <a:latin typeface="Calibri" pitchFamily="34" charset="0"/>
              </a:rPr>
              <a:t>1997-98: </a:t>
            </a:r>
            <a:r>
              <a:rPr lang="de-DE" sz="1900" b="1" dirty="0" smtClean="0">
                <a:solidFill>
                  <a:schemeClr val="bg1"/>
                </a:solidFill>
                <a:latin typeface="Calibri" pitchFamily="34" charset="0"/>
              </a:rPr>
              <a:t>	Research </a:t>
            </a:r>
            <a:r>
              <a:rPr lang="de-DE" sz="1900" b="1" dirty="0">
                <a:solidFill>
                  <a:schemeClr val="bg1"/>
                </a:solidFill>
                <a:latin typeface="Calibri" pitchFamily="34" charset="0"/>
              </a:rPr>
              <a:t>Fellow at the Institute of Strategic Studies, Islamabad </a:t>
            </a:r>
          </a:p>
          <a:p>
            <a:pPr marL="623888" lvl="1" indent="-277813">
              <a:lnSpc>
                <a:spcPts val="2500"/>
              </a:lnSpc>
              <a:buClr>
                <a:srgbClr val="FFC000"/>
              </a:buClr>
              <a:buFont typeface="Wingdings" pitchFamily="2" charset="2"/>
              <a:buChar char="§"/>
            </a:pPr>
            <a:r>
              <a:rPr lang="de-DE" sz="1900" b="1" dirty="0" smtClean="0">
                <a:solidFill>
                  <a:srgbClr val="FFFF00"/>
                </a:solidFill>
                <a:latin typeface="Calibri" pitchFamily="34" charset="0"/>
              </a:rPr>
              <a:t>Since 2005: </a:t>
            </a:r>
            <a:r>
              <a:rPr lang="de-DE" sz="1900" b="1" dirty="0" smtClean="0">
                <a:solidFill>
                  <a:schemeClr val="bg1"/>
                </a:solidFill>
                <a:latin typeface="Calibri" pitchFamily="34" charset="0"/>
              </a:rPr>
              <a:t>	Asst. Prof. in the Dept. of Management Sciences, CIIT Islamabad </a:t>
            </a:r>
            <a:endParaRPr lang="de-DE" sz="1800" b="1" dirty="0">
              <a:solidFill>
                <a:schemeClr val="bg1"/>
              </a:solidFill>
              <a:latin typeface="Calibri" pitchFamily="34" charset="0"/>
            </a:endParaRPr>
          </a:p>
        </p:txBody>
      </p:sp>
      <p:sp>
        <p:nvSpPr>
          <p:cNvPr id="4" name="Rectangle 2"/>
          <p:cNvSpPr txBox="1">
            <a:spLocks noChangeArrowheads="1"/>
          </p:cNvSpPr>
          <p:nvPr/>
        </p:nvSpPr>
        <p:spPr bwMode="auto">
          <a:xfrm>
            <a:off x="457200" y="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Tx/>
              <a:buSzTx/>
              <a:tabLst/>
              <a:defRPr/>
            </a:pPr>
            <a:r>
              <a:rPr lang="de-DE" sz="2400" b="1" dirty="0" smtClean="0">
                <a:solidFill>
                  <a:srgbClr val="FF9900"/>
                </a:solidFill>
                <a:latin typeface="+mj-lt"/>
                <a:ea typeface="+mj-ea"/>
                <a:cs typeface="+mj-cs"/>
              </a:rPr>
              <a:t>Your Course Instructor</a:t>
            </a:r>
          </a:p>
        </p:txBody>
      </p:sp>
      <p:pic>
        <p:nvPicPr>
          <p:cNvPr id="5" name="Picture 4" descr="Photo - 3.jpg"/>
          <p:cNvPicPr>
            <a:picLocks noChangeAspect="1"/>
          </p:cNvPicPr>
          <p:nvPr/>
        </p:nvPicPr>
        <p:blipFill>
          <a:blip r:embed="rId3" cstate="print"/>
          <a:stretch>
            <a:fillRect/>
          </a:stretch>
        </p:blipFill>
        <p:spPr>
          <a:xfrm>
            <a:off x="446075" y="1144588"/>
            <a:ext cx="2365665" cy="3029206"/>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img130.jpg"/>
          <p:cNvPicPr>
            <a:picLocks noChangeAspect="1"/>
          </p:cNvPicPr>
          <p:nvPr/>
        </p:nvPicPr>
        <p:blipFill>
          <a:blip r:embed="rId4" cstate="print"/>
          <a:stretch>
            <a:fillRect/>
          </a:stretch>
        </p:blipFill>
        <p:spPr>
          <a:xfrm>
            <a:off x="3198812" y="1144587"/>
            <a:ext cx="5487255" cy="304803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0"/>
            <a:ext cx="8229600" cy="1143000"/>
          </a:xfrm>
          <a:noFill/>
          <a:ln w="9525" algn="ctr">
            <a:noFill/>
            <a:miter lim="800000"/>
            <a:headEnd/>
            <a:tailEnd/>
          </a:ln>
        </p:spPr>
        <p:txBody>
          <a:bodyPr anchor="ctr"/>
          <a:lstStyle/>
          <a:p>
            <a:pPr eaLnBrk="1" hangingPunct="1"/>
            <a:r>
              <a:rPr lang="en-US" sz="2400" kern="1200" dirty="0" smtClean="0">
                <a:latin typeface="Verdana" pitchFamily="34" charset="0"/>
                <a:ea typeface="+mn-ea"/>
                <a:cs typeface="+mn-cs"/>
              </a:rPr>
              <a:t>Subjects I Taught at CIIT Islamabad</a:t>
            </a:r>
            <a:br>
              <a:rPr lang="en-US" sz="2400" kern="1200" dirty="0" smtClean="0">
                <a:latin typeface="Verdana" pitchFamily="34" charset="0"/>
                <a:ea typeface="+mn-ea"/>
                <a:cs typeface="+mn-cs"/>
              </a:rPr>
            </a:br>
            <a:r>
              <a:rPr lang="en-US" sz="1800" kern="1200" dirty="0" smtClean="0">
                <a:latin typeface="Verdana" pitchFamily="34" charset="0"/>
                <a:ea typeface="+mn-ea"/>
                <a:cs typeface="+mn-cs"/>
              </a:rPr>
              <a:t>(Period: Spring Semester 2005 – Spring Semester 2010)</a:t>
            </a:r>
          </a:p>
        </p:txBody>
      </p:sp>
      <p:sp>
        <p:nvSpPr>
          <p:cNvPr id="3" name="Content Placeholder 2"/>
          <p:cNvSpPr>
            <a:spLocks noGrp="1"/>
          </p:cNvSpPr>
          <p:nvPr>
            <p:ph sz="half" idx="1"/>
          </p:nvPr>
        </p:nvSpPr>
        <p:spPr>
          <a:xfrm>
            <a:off x="2054800" y="1144589"/>
            <a:ext cx="6761941" cy="2817812"/>
          </a:xfrm>
        </p:spPr>
        <p:txBody>
          <a:bodyPr/>
          <a:lstStyle/>
          <a:p>
            <a:pPr eaLnBrk="1" hangingPunct="1">
              <a:lnSpc>
                <a:spcPts val="3200"/>
              </a:lnSpc>
              <a:buFont typeface="Arial" charset="0"/>
              <a:buBlip>
                <a:blip r:embed="rId3"/>
              </a:buBlip>
            </a:pPr>
            <a:r>
              <a:rPr lang="en-US" sz="2200" b="1" dirty="0" smtClean="0">
                <a:solidFill>
                  <a:schemeClr val="bg1"/>
                </a:solidFill>
                <a:latin typeface="Calibri" pitchFamily="34" charset="0"/>
              </a:rPr>
              <a:t>Business Research Methods (MBA)</a:t>
            </a:r>
          </a:p>
          <a:p>
            <a:pPr eaLnBrk="1" hangingPunct="1">
              <a:lnSpc>
                <a:spcPts val="3200"/>
              </a:lnSpc>
              <a:buFont typeface="Arial" charset="0"/>
              <a:buBlip>
                <a:blip r:embed="rId3"/>
              </a:buBlip>
            </a:pPr>
            <a:r>
              <a:rPr lang="en-US" sz="2200" b="1" dirty="0" smtClean="0">
                <a:solidFill>
                  <a:schemeClr val="bg1"/>
                </a:solidFill>
                <a:latin typeface="Calibri" pitchFamily="34" charset="0"/>
              </a:rPr>
              <a:t>International Human Resource Management (MBA)</a:t>
            </a:r>
          </a:p>
          <a:p>
            <a:pPr eaLnBrk="1" hangingPunct="1">
              <a:lnSpc>
                <a:spcPts val="3200"/>
              </a:lnSpc>
              <a:buFont typeface="Arial" charset="0"/>
              <a:buBlip>
                <a:blip r:embed="rId3"/>
              </a:buBlip>
            </a:pPr>
            <a:r>
              <a:rPr lang="en-US" sz="2200" b="1" dirty="0" smtClean="0">
                <a:solidFill>
                  <a:schemeClr val="bg1"/>
                </a:solidFill>
                <a:latin typeface="Calibri" pitchFamily="34" charset="0"/>
              </a:rPr>
              <a:t>Operations Management (MBA, MS)</a:t>
            </a:r>
          </a:p>
          <a:p>
            <a:pPr eaLnBrk="1" hangingPunct="1">
              <a:lnSpc>
                <a:spcPts val="3200"/>
              </a:lnSpc>
              <a:buFont typeface="Arial" charset="0"/>
              <a:buBlip>
                <a:blip r:embed="rId3"/>
              </a:buBlip>
            </a:pPr>
            <a:r>
              <a:rPr lang="en-US" sz="2200" b="1" dirty="0" smtClean="0">
                <a:solidFill>
                  <a:schemeClr val="bg1"/>
                </a:solidFill>
                <a:latin typeface="Calibri" pitchFamily="34" charset="0"/>
              </a:rPr>
              <a:t>Project Management (MBA, MS)</a:t>
            </a:r>
          </a:p>
          <a:p>
            <a:pPr eaLnBrk="1" hangingPunct="1">
              <a:lnSpc>
                <a:spcPts val="3200"/>
              </a:lnSpc>
              <a:buFont typeface="Arial" charset="0"/>
              <a:buBlip>
                <a:blip r:embed="rId3"/>
              </a:buBlip>
            </a:pPr>
            <a:r>
              <a:rPr lang="en-US" sz="2200" b="1" dirty="0" smtClean="0">
                <a:solidFill>
                  <a:schemeClr val="bg1"/>
                </a:solidFill>
                <a:latin typeface="Calibri" pitchFamily="34" charset="0"/>
              </a:rPr>
              <a:t>Seminar in Human Resource Management (MBO)</a:t>
            </a:r>
          </a:p>
          <a:p>
            <a:pPr eaLnBrk="1" hangingPunct="1">
              <a:lnSpc>
                <a:spcPts val="3200"/>
              </a:lnSpc>
              <a:buFont typeface="Arial" charset="0"/>
              <a:buBlip>
                <a:blip r:embed="rId3"/>
              </a:buBlip>
            </a:pPr>
            <a:r>
              <a:rPr lang="en-US" sz="2200" b="1" dirty="0" smtClean="0">
                <a:solidFill>
                  <a:schemeClr val="bg1"/>
                </a:solidFill>
                <a:latin typeface="Calibri" pitchFamily="34" charset="0"/>
              </a:rPr>
              <a:t>Total Quality Management (MS)</a:t>
            </a:r>
          </a:p>
        </p:txBody>
      </p:sp>
      <p:sp>
        <p:nvSpPr>
          <p:cNvPr id="4" name="Oval 3"/>
          <p:cNvSpPr/>
          <p:nvPr/>
        </p:nvSpPr>
        <p:spPr>
          <a:xfrm>
            <a:off x="255663" y="1819278"/>
            <a:ext cx="1543050" cy="1543050"/>
          </a:xfrm>
          <a:prstGeom prst="ellipse">
            <a:avLst/>
          </a:prstGeom>
          <a:solidFill>
            <a:srgbClr val="92D05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ysClr val="windowText" lastClr="000000"/>
                </a:solidFill>
              </a:rPr>
              <a:t>MS </a:t>
            </a:r>
          </a:p>
          <a:p>
            <a:pPr algn="ctr"/>
            <a:r>
              <a:rPr lang="en-US" b="1" dirty="0" smtClean="0">
                <a:solidFill>
                  <a:sysClr val="windowText" lastClr="000000"/>
                </a:solidFill>
              </a:rPr>
              <a:t>MBA MBO</a:t>
            </a:r>
            <a:endParaRPr lang="en-US" sz="2000" b="1" dirty="0" smtClean="0">
              <a:solidFill>
                <a:sysClr val="windowText" lastClr="000000"/>
              </a:solidFill>
            </a:endParaRPr>
          </a:p>
        </p:txBody>
      </p:sp>
      <p:sp>
        <p:nvSpPr>
          <p:cNvPr id="5" name="Oval 4"/>
          <p:cNvSpPr/>
          <p:nvPr/>
        </p:nvSpPr>
        <p:spPr>
          <a:xfrm>
            <a:off x="255663" y="4299415"/>
            <a:ext cx="1543050" cy="1543050"/>
          </a:xfrm>
          <a:prstGeom prst="ellipse">
            <a:avLst/>
          </a:prstGeom>
          <a:solidFill>
            <a:srgbClr val="FFD653"/>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ysClr val="windowText" lastClr="000000"/>
                </a:solidFill>
              </a:rPr>
              <a:t>MPM</a:t>
            </a:r>
            <a:endParaRPr lang="en-US" sz="1000" b="1" dirty="0">
              <a:solidFill>
                <a:sysClr val="windowText" lastClr="000000"/>
              </a:solidFill>
            </a:endParaRPr>
          </a:p>
        </p:txBody>
      </p:sp>
      <p:sp>
        <p:nvSpPr>
          <p:cNvPr id="6" name="Content Placeholder 2"/>
          <p:cNvSpPr>
            <a:spLocks noGrp="1"/>
          </p:cNvSpPr>
          <p:nvPr>
            <p:ph sz="half" idx="1"/>
          </p:nvPr>
        </p:nvSpPr>
        <p:spPr>
          <a:xfrm>
            <a:off x="2054800" y="4320057"/>
            <a:ext cx="6958571" cy="1501767"/>
          </a:xfrm>
        </p:spPr>
        <p:txBody>
          <a:bodyPr/>
          <a:lstStyle/>
          <a:p>
            <a:pPr eaLnBrk="1" hangingPunct="1">
              <a:lnSpc>
                <a:spcPts val="3200"/>
              </a:lnSpc>
              <a:buFont typeface="Arial" charset="0"/>
              <a:buBlip>
                <a:blip r:embed="rId3"/>
              </a:buBlip>
            </a:pPr>
            <a:r>
              <a:rPr lang="en-US" sz="2200" b="1" dirty="0" smtClean="0">
                <a:solidFill>
                  <a:schemeClr val="bg1"/>
                </a:solidFill>
                <a:latin typeface="Calibri" pitchFamily="34" charset="0"/>
              </a:rPr>
              <a:t>Fundamentals of Project Management</a:t>
            </a:r>
          </a:p>
          <a:p>
            <a:pPr eaLnBrk="1" hangingPunct="1">
              <a:lnSpc>
                <a:spcPts val="3200"/>
              </a:lnSpc>
              <a:buFont typeface="Arial" charset="0"/>
              <a:buBlip>
                <a:blip r:embed="rId3"/>
              </a:buBlip>
            </a:pPr>
            <a:r>
              <a:rPr lang="en-US" sz="2200" b="1" dirty="0" smtClean="0">
                <a:solidFill>
                  <a:schemeClr val="bg1"/>
                </a:solidFill>
                <a:latin typeface="Calibri" pitchFamily="34" charset="0"/>
              </a:rPr>
              <a:t>Project Stakeholder and Communication Management </a:t>
            </a:r>
          </a:p>
          <a:p>
            <a:pPr eaLnBrk="1" hangingPunct="1">
              <a:lnSpc>
                <a:spcPts val="3200"/>
              </a:lnSpc>
              <a:buFont typeface="Arial" charset="0"/>
              <a:buBlip>
                <a:blip r:embed="rId3"/>
              </a:buBlip>
            </a:pPr>
            <a:r>
              <a:rPr lang="de-DE" sz="2200" b="1" dirty="0" smtClean="0">
                <a:solidFill>
                  <a:schemeClr val="bg1"/>
                </a:solidFill>
                <a:latin typeface="Calibri" pitchFamily="34" charset="0"/>
              </a:rPr>
              <a:t>Project Controlling</a:t>
            </a:r>
          </a:p>
          <a:p>
            <a:pPr eaLnBrk="1" hangingPunct="1">
              <a:lnSpc>
                <a:spcPts val="3200"/>
              </a:lnSpc>
              <a:buFont typeface="Arial" charset="0"/>
              <a:buBlip>
                <a:blip r:embed="rId3"/>
              </a:buBlip>
            </a:pPr>
            <a:r>
              <a:rPr lang="de-DE" sz="2200" b="1" dirty="0" smtClean="0">
                <a:solidFill>
                  <a:schemeClr val="bg1"/>
                </a:solidFill>
                <a:latin typeface="Calibri" pitchFamily="34" charset="0"/>
              </a:rPr>
              <a:t>Seminar in Project Management</a:t>
            </a:r>
            <a:endParaRPr lang="en-US" sz="2200" b="1" dirty="0" smtClean="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3000"/>
                                        <p:tgtEl>
                                          <p:spTgt spid="4"/>
                                        </p:tgtEl>
                                      </p:cBhvr>
                                    </p:animEffect>
                                  </p:childTnLst>
                                </p:cTn>
                              </p:par>
                            </p:childTnLst>
                          </p:cTn>
                        </p:par>
                        <p:par>
                          <p:cTn id="8" fill="hold">
                            <p:stCondLst>
                              <p:cond delay="30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3000"/>
                                        <p:tgtEl>
                                          <p:spTgt spid="3">
                                            <p:txEl>
                                              <p:pRg st="0" end="0"/>
                                            </p:txEl>
                                          </p:spTgt>
                                        </p:tgtEl>
                                      </p:cBhvr>
                                    </p:animEffect>
                                  </p:childTnLst>
                                </p:cTn>
                              </p:par>
                            </p:childTnLst>
                          </p:cTn>
                        </p:par>
                        <p:par>
                          <p:cTn id="12" fill="hold">
                            <p:stCondLst>
                              <p:cond delay="6000"/>
                            </p:stCondLst>
                            <p:childTnLst>
                              <p:par>
                                <p:cTn id="13" presetID="22" presetClass="entr" presetSubtype="8"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3000"/>
                                        <p:tgtEl>
                                          <p:spTgt spid="3">
                                            <p:txEl>
                                              <p:pRg st="1" end="1"/>
                                            </p:txEl>
                                          </p:spTgt>
                                        </p:tgtEl>
                                      </p:cBhvr>
                                    </p:animEffect>
                                  </p:childTnLst>
                                </p:cTn>
                              </p:par>
                            </p:childTnLst>
                          </p:cTn>
                        </p:par>
                        <p:par>
                          <p:cTn id="16" fill="hold">
                            <p:stCondLst>
                              <p:cond delay="9000"/>
                            </p:stCondLst>
                            <p:childTnLst>
                              <p:par>
                                <p:cTn id="17" presetID="22" presetClass="entr" presetSubtype="8"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left)">
                                      <p:cBhvr>
                                        <p:cTn id="19" dur="3000"/>
                                        <p:tgtEl>
                                          <p:spTgt spid="3">
                                            <p:txEl>
                                              <p:pRg st="2" end="2"/>
                                            </p:txEl>
                                          </p:spTgt>
                                        </p:tgtEl>
                                      </p:cBhvr>
                                    </p:animEffect>
                                  </p:childTnLst>
                                </p:cTn>
                              </p:par>
                            </p:childTnLst>
                          </p:cTn>
                        </p:par>
                        <p:par>
                          <p:cTn id="20" fill="hold">
                            <p:stCondLst>
                              <p:cond delay="12000"/>
                            </p:stCondLst>
                            <p:childTnLst>
                              <p:par>
                                <p:cTn id="21" presetID="22" presetClass="entr" presetSubtype="8" fill="hold" grpId="0"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left)">
                                      <p:cBhvr>
                                        <p:cTn id="23" dur="3000"/>
                                        <p:tgtEl>
                                          <p:spTgt spid="3">
                                            <p:txEl>
                                              <p:pRg st="3" end="3"/>
                                            </p:txEl>
                                          </p:spTgt>
                                        </p:tgtEl>
                                      </p:cBhvr>
                                    </p:animEffect>
                                  </p:childTnLst>
                                </p:cTn>
                              </p:par>
                            </p:childTnLst>
                          </p:cTn>
                        </p:par>
                        <p:par>
                          <p:cTn id="24" fill="hold">
                            <p:stCondLst>
                              <p:cond delay="15000"/>
                            </p:stCondLst>
                            <p:childTnLst>
                              <p:par>
                                <p:cTn id="25" presetID="22" presetClass="entr" presetSubtype="8" fill="hold" grpId="0"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3000"/>
                                        <p:tgtEl>
                                          <p:spTgt spid="3">
                                            <p:txEl>
                                              <p:pRg st="4" end="4"/>
                                            </p:txEl>
                                          </p:spTgt>
                                        </p:tgtEl>
                                      </p:cBhvr>
                                    </p:animEffect>
                                  </p:childTnLst>
                                </p:cTn>
                              </p:par>
                            </p:childTnLst>
                          </p:cTn>
                        </p:par>
                        <p:par>
                          <p:cTn id="28" fill="hold">
                            <p:stCondLst>
                              <p:cond delay="18000"/>
                            </p:stCondLst>
                            <p:childTnLst>
                              <p:par>
                                <p:cTn id="29" presetID="22" presetClass="entr" presetSubtype="8" fill="hold" grpId="0"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wipe(left)">
                                      <p:cBhvr>
                                        <p:cTn id="31" dur="3000"/>
                                        <p:tgtEl>
                                          <p:spTgt spid="3">
                                            <p:txEl>
                                              <p:pRg st="5" end="5"/>
                                            </p:txEl>
                                          </p:spTgt>
                                        </p:tgtEl>
                                      </p:cBhvr>
                                    </p:animEffect>
                                  </p:childTnLst>
                                </p:cTn>
                              </p:par>
                            </p:childTnLst>
                          </p:cTn>
                        </p:par>
                        <p:par>
                          <p:cTn id="32" fill="hold">
                            <p:stCondLst>
                              <p:cond delay="21000"/>
                            </p:stCondLst>
                            <p:childTnLst>
                              <p:par>
                                <p:cTn id="33" presetID="9"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dissolve">
                                      <p:cBhvr>
                                        <p:cTn id="35" dur="3000"/>
                                        <p:tgtEl>
                                          <p:spTgt spid="5"/>
                                        </p:tgtEl>
                                      </p:cBhvr>
                                    </p:animEffect>
                                  </p:childTnLst>
                                </p:cTn>
                              </p:par>
                            </p:childTnLst>
                          </p:cTn>
                        </p:par>
                        <p:par>
                          <p:cTn id="36" fill="hold">
                            <p:stCondLst>
                              <p:cond delay="24000"/>
                            </p:stCondLst>
                            <p:childTnLst>
                              <p:par>
                                <p:cTn id="37" presetID="22" presetClass="entr" presetSubtype="8" fill="hold" grpId="0" nodeType="afterEffect">
                                  <p:stCondLst>
                                    <p:cond delay="0"/>
                                  </p:stCondLst>
                                  <p:childTnLst>
                                    <p:set>
                                      <p:cBhvr>
                                        <p:cTn id="38" dur="1" fill="hold">
                                          <p:stCondLst>
                                            <p:cond delay="0"/>
                                          </p:stCondLst>
                                        </p:cTn>
                                        <p:tgtEl>
                                          <p:spTgt spid="6">
                                            <p:txEl>
                                              <p:pRg st="0" end="0"/>
                                            </p:txEl>
                                          </p:spTgt>
                                        </p:tgtEl>
                                        <p:attrNameLst>
                                          <p:attrName>style.visibility</p:attrName>
                                        </p:attrNameLst>
                                      </p:cBhvr>
                                      <p:to>
                                        <p:strVal val="visible"/>
                                      </p:to>
                                    </p:set>
                                    <p:animEffect transition="in" filter="wipe(left)">
                                      <p:cBhvr>
                                        <p:cTn id="39" dur="3000"/>
                                        <p:tgtEl>
                                          <p:spTgt spid="6">
                                            <p:txEl>
                                              <p:pRg st="0" end="0"/>
                                            </p:txEl>
                                          </p:spTgt>
                                        </p:tgtEl>
                                      </p:cBhvr>
                                    </p:animEffect>
                                  </p:childTnLst>
                                </p:cTn>
                              </p:par>
                            </p:childTnLst>
                          </p:cTn>
                        </p:par>
                        <p:par>
                          <p:cTn id="40" fill="hold">
                            <p:stCondLst>
                              <p:cond delay="27000"/>
                            </p:stCondLst>
                            <p:childTnLst>
                              <p:par>
                                <p:cTn id="41" presetID="22" presetClass="entr" presetSubtype="8" fill="hold" grpId="0" nodeType="after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animEffect transition="in" filter="wipe(left)">
                                      <p:cBhvr>
                                        <p:cTn id="43" dur="3000"/>
                                        <p:tgtEl>
                                          <p:spTgt spid="6">
                                            <p:txEl>
                                              <p:pRg st="1" end="1"/>
                                            </p:txEl>
                                          </p:spTgt>
                                        </p:tgtEl>
                                      </p:cBhvr>
                                    </p:animEffect>
                                  </p:childTnLst>
                                </p:cTn>
                              </p:par>
                            </p:childTnLst>
                          </p:cTn>
                        </p:par>
                        <p:par>
                          <p:cTn id="44" fill="hold">
                            <p:stCondLst>
                              <p:cond delay="30000"/>
                            </p:stCondLst>
                            <p:childTnLst>
                              <p:par>
                                <p:cTn id="45" presetID="22" presetClass="entr" presetSubtype="8" fill="hold" grpId="0" nodeType="afterEffect">
                                  <p:stCondLst>
                                    <p:cond delay="0"/>
                                  </p:stCondLst>
                                  <p:childTnLst>
                                    <p:set>
                                      <p:cBhvr>
                                        <p:cTn id="46" dur="1" fill="hold">
                                          <p:stCondLst>
                                            <p:cond delay="0"/>
                                          </p:stCondLst>
                                        </p:cTn>
                                        <p:tgtEl>
                                          <p:spTgt spid="6">
                                            <p:txEl>
                                              <p:pRg st="2" end="2"/>
                                            </p:txEl>
                                          </p:spTgt>
                                        </p:tgtEl>
                                        <p:attrNameLst>
                                          <p:attrName>style.visibility</p:attrName>
                                        </p:attrNameLst>
                                      </p:cBhvr>
                                      <p:to>
                                        <p:strVal val="visible"/>
                                      </p:to>
                                    </p:set>
                                    <p:animEffect transition="in" filter="wipe(left)">
                                      <p:cBhvr>
                                        <p:cTn id="47" dur="3000"/>
                                        <p:tgtEl>
                                          <p:spTgt spid="6">
                                            <p:txEl>
                                              <p:pRg st="2" end="2"/>
                                            </p:txEl>
                                          </p:spTgt>
                                        </p:tgtEl>
                                      </p:cBhvr>
                                    </p:animEffect>
                                  </p:childTnLst>
                                </p:cTn>
                              </p:par>
                            </p:childTnLst>
                          </p:cTn>
                        </p:par>
                        <p:par>
                          <p:cTn id="48" fill="hold">
                            <p:stCondLst>
                              <p:cond delay="33000"/>
                            </p:stCondLst>
                            <p:childTnLst>
                              <p:par>
                                <p:cTn id="49" presetID="22" presetClass="entr" presetSubtype="8" fill="hold" grpId="0" nodeType="afterEffect">
                                  <p:stCondLst>
                                    <p:cond delay="0"/>
                                  </p:stCondLst>
                                  <p:childTnLst>
                                    <p:set>
                                      <p:cBhvr>
                                        <p:cTn id="50" dur="1" fill="hold">
                                          <p:stCondLst>
                                            <p:cond delay="0"/>
                                          </p:stCondLst>
                                        </p:cTn>
                                        <p:tgtEl>
                                          <p:spTgt spid="6">
                                            <p:txEl>
                                              <p:pRg st="3" end="3"/>
                                            </p:txEl>
                                          </p:spTgt>
                                        </p:tgtEl>
                                        <p:attrNameLst>
                                          <p:attrName>style.visibility</p:attrName>
                                        </p:attrNameLst>
                                      </p:cBhvr>
                                      <p:to>
                                        <p:strVal val="visible"/>
                                      </p:to>
                                    </p:set>
                                    <p:animEffect transition="in" filter="wipe(left)">
                                      <p:cBhvr>
                                        <p:cTn id="51" dur="3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st Teacher Award 2007 - Certificate.jpg"/>
          <p:cNvPicPr>
            <a:picLocks noChangeAspect="1"/>
          </p:cNvPicPr>
          <p:nvPr/>
        </p:nvPicPr>
        <p:blipFill>
          <a:blip r:embed="rId3" cstate="print"/>
          <a:srcRect/>
          <a:stretch>
            <a:fillRect/>
          </a:stretch>
        </p:blipFill>
        <p:spPr bwMode="auto">
          <a:xfrm>
            <a:off x="728134" y="270937"/>
            <a:ext cx="7696200" cy="59309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360"/>
                                          </p:val>
                                        </p:tav>
                                        <p:tav tm="100000">
                                          <p:val>
                                            <p:fltVal val="0"/>
                                          </p:val>
                                        </p:tav>
                                      </p:tavLst>
                                    </p:anim>
                                    <p:animEffect transition="in" filter="fade">
                                      <p:cBhvr>
                                        <p:cTn id="1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0"/>
            <a:ext cx="8229600" cy="1143000"/>
          </a:xfrm>
          <a:noFill/>
          <a:ln w="9525" algn="ctr">
            <a:noFill/>
            <a:miter lim="800000"/>
            <a:headEnd/>
            <a:tailEnd/>
          </a:ln>
        </p:spPr>
        <p:txBody>
          <a:bodyPr vert="horz" wrap="square" lIns="91440" tIns="45720" rIns="91440" bIns="45720" numCol="1" anchor="ctr" anchorCtr="0" compatLnSpc="1">
            <a:prstTxWarp prst="textNoShape">
              <a:avLst/>
            </a:prstTxWarp>
          </a:bodyPr>
          <a:lstStyle/>
          <a:p>
            <a:pPr eaLnBrk="1" hangingPunct="1"/>
            <a:r>
              <a:rPr lang="en-US" sz="2400" kern="1200" dirty="0" smtClean="0">
                <a:latin typeface="Verdana" pitchFamily="34" charset="0"/>
                <a:ea typeface="+mn-ea"/>
                <a:cs typeface="+mn-cs"/>
              </a:rPr>
              <a:t>Presentation of the National Award</a:t>
            </a:r>
            <a:br>
              <a:rPr lang="en-US" sz="2400" kern="1200" dirty="0" smtClean="0">
                <a:latin typeface="Verdana" pitchFamily="34" charset="0"/>
                <a:ea typeface="+mn-ea"/>
                <a:cs typeface="+mn-cs"/>
              </a:rPr>
            </a:br>
            <a:r>
              <a:rPr lang="en-US" sz="2400" kern="1200" dirty="0" smtClean="0">
                <a:latin typeface="Verdana" pitchFamily="34" charset="0"/>
                <a:ea typeface="+mn-ea"/>
                <a:cs typeface="+mn-cs"/>
              </a:rPr>
              <a:t>“</a:t>
            </a:r>
            <a:r>
              <a:rPr lang="en-US" sz="2400" i="1" kern="1200" dirty="0" smtClean="0">
                <a:latin typeface="Verdana" pitchFamily="34" charset="0"/>
                <a:ea typeface="+mn-ea"/>
                <a:cs typeface="+mn-cs"/>
              </a:rPr>
              <a:t>Best University Teacher” </a:t>
            </a:r>
            <a:r>
              <a:rPr lang="en-US" sz="2400" kern="1200" dirty="0" smtClean="0">
                <a:latin typeface="Verdana" pitchFamily="34" charset="0"/>
                <a:ea typeface="+mn-ea"/>
                <a:cs typeface="+mn-cs"/>
              </a:rPr>
              <a:t>for the Year 2007 </a:t>
            </a:r>
          </a:p>
        </p:txBody>
      </p:sp>
      <p:pic>
        <p:nvPicPr>
          <p:cNvPr id="20483" name="Picture 2" descr="Best Teacher Award 2007 - Award Presentation 1.jpg"/>
          <p:cNvPicPr>
            <a:picLocks noChangeAspect="1"/>
          </p:cNvPicPr>
          <p:nvPr/>
        </p:nvPicPr>
        <p:blipFill>
          <a:blip r:embed="rId3" cstate="print"/>
          <a:srcRect/>
          <a:stretch>
            <a:fillRect/>
          </a:stretch>
        </p:blipFill>
        <p:spPr bwMode="auto">
          <a:xfrm>
            <a:off x="1147901" y="1113929"/>
            <a:ext cx="6825025" cy="5118769"/>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0"/>
            <a:ext cx="8229600" cy="1143000"/>
          </a:xfrm>
          <a:noFill/>
          <a:ln w="9525" algn="ctr">
            <a:noFill/>
            <a:miter lim="800000"/>
            <a:headEnd/>
            <a:tailEnd/>
          </a:ln>
        </p:spPr>
        <p:txBody>
          <a:bodyPr vert="horz" wrap="square" lIns="91440" tIns="45720" rIns="91440" bIns="45720" numCol="1" anchor="ctr" anchorCtr="0" compatLnSpc="1">
            <a:prstTxWarp prst="textNoShape">
              <a:avLst/>
            </a:prstTxWarp>
          </a:bodyPr>
          <a:lstStyle/>
          <a:p>
            <a:pPr eaLnBrk="1" hangingPunct="1"/>
            <a:r>
              <a:rPr lang="en-US" sz="2400" kern="1200" dirty="0" smtClean="0">
                <a:latin typeface="Verdana" pitchFamily="34" charset="0"/>
                <a:ea typeface="+mn-ea"/>
                <a:cs typeface="+mn-cs"/>
              </a:rPr>
              <a:t>With My Parents After The Award Ceremony</a:t>
            </a:r>
          </a:p>
        </p:txBody>
      </p:sp>
      <p:pic>
        <p:nvPicPr>
          <p:cNvPr id="4" name="Picture 3" descr="Best Teacher Award 2007 - With Parents.jpg"/>
          <p:cNvPicPr>
            <a:picLocks noChangeAspect="1"/>
          </p:cNvPicPr>
          <p:nvPr/>
        </p:nvPicPr>
        <p:blipFill>
          <a:blip r:embed="rId3" cstate="print"/>
          <a:stretch>
            <a:fillRect/>
          </a:stretch>
        </p:blipFill>
        <p:spPr>
          <a:xfrm>
            <a:off x="1182705" y="1099872"/>
            <a:ext cx="6763104" cy="5072328"/>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0"/>
            <a:ext cx="8229600" cy="1143000"/>
          </a:xfrm>
        </p:spPr>
        <p:txBody>
          <a:bodyPr/>
          <a:lstStyle/>
          <a:p>
            <a:pPr eaLnBrk="1" hangingPunct="1"/>
            <a:r>
              <a:rPr lang="de-DE" sz="2400" dirty="0" smtClean="0"/>
              <a:t>Self-Introduction by the Course Participants</a:t>
            </a:r>
          </a:p>
        </p:txBody>
      </p:sp>
      <p:sp>
        <p:nvSpPr>
          <p:cNvPr id="5123" name="Rectangle 3"/>
          <p:cNvSpPr>
            <a:spLocks noGrp="1" noChangeArrowheads="1"/>
          </p:cNvSpPr>
          <p:nvPr>
            <p:ph idx="1"/>
          </p:nvPr>
        </p:nvSpPr>
        <p:spPr>
          <a:xfrm>
            <a:off x="457199" y="1157626"/>
            <a:ext cx="8485833" cy="5014574"/>
          </a:xfrm>
        </p:spPr>
        <p:txBody>
          <a:bodyPr/>
          <a:lstStyle/>
          <a:p>
            <a:pPr eaLnBrk="1" hangingPunct="1">
              <a:lnSpc>
                <a:spcPts val="2600"/>
              </a:lnSpc>
              <a:buFontTx/>
              <a:buNone/>
            </a:pPr>
            <a:r>
              <a:rPr lang="de-DE" sz="2800" b="1" dirty="0" smtClean="0">
                <a:solidFill>
                  <a:schemeClr val="bg1"/>
                </a:solidFill>
                <a:latin typeface="Calibri" pitchFamily="34" charset="0"/>
              </a:rPr>
              <a:t>All course participants are requested to introduce</a:t>
            </a:r>
          </a:p>
          <a:p>
            <a:pPr eaLnBrk="1" hangingPunct="1">
              <a:lnSpc>
                <a:spcPts val="2600"/>
              </a:lnSpc>
              <a:spcAft>
                <a:spcPts val="1800"/>
              </a:spcAft>
              <a:buFontTx/>
              <a:buNone/>
            </a:pPr>
            <a:r>
              <a:rPr lang="de-DE" sz="2800" b="1" dirty="0" smtClean="0">
                <a:solidFill>
                  <a:schemeClr val="bg1"/>
                </a:solidFill>
                <a:latin typeface="Calibri" pitchFamily="34" charset="0"/>
              </a:rPr>
              <a:t>themselves, individually and briefly, stating their:</a:t>
            </a:r>
          </a:p>
          <a:p>
            <a:pPr eaLnBrk="1" hangingPunct="1">
              <a:lnSpc>
                <a:spcPts val="3900"/>
              </a:lnSpc>
              <a:buClr>
                <a:srgbClr val="FFC000"/>
              </a:buClr>
              <a:buFont typeface="Wingdings" pitchFamily="2" charset="2"/>
              <a:buChar char="§"/>
            </a:pPr>
            <a:r>
              <a:rPr lang="de-DE" sz="2800" b="1" dirty="0" smtClean="0">
                <a:solidFill>
                  <a:schemeClr val="bg1"/>
                </a:solidFill>
                <a:latin typeface="Calibri" pitchFamily="34" charset="0"/>
              </a:rPr>
              <a:t>Full Name</a:t>
            </a:r>
          </a:p>
          <a:p>
            <a:pPr eaLnBrk="1" hangingPunct="1">
              <a:lnSpc>
                <a:spcPts val="3900"/>
              </a:lnSpc>
              <a:buClr>
                <a:srgbClr val="FFC000"/>
              </a:buClr>
              <a:buFont typeface="Wingdings" pitchFamily="2" charset="2"/>
              <a:buChar char="§"/>
            </a:pPr>
            <a:r>
              <a:rPr lang="de-DE" sz="2800" b="1" dirty="0" smtClean="0">
                <a:solidFill>
                  <a:schemeClr val="bg1"/>
                </a:solidFill>
                <a:latin typeface="Calibri" pitchFamily="34" charset="0"/>
              </a:rPr>
              <a:t>Higher Education and Professional Background</a:t>
            </a:r>
          </a:p>
          <a:p>
            <a:pPr eaLnBrk="1" hangingPunct="1">
              <a:lnSpc>
                <a:spcPts val="3900"/>
              </a:lnSpc>
              <a:buClr>
                <a:srgbClr val="FFC000"/>
              </a:buClr>
              <a:buFont typeface="Wingdings" pitchFamily="2" charset="2"/>
              <a:buChar char="§"/>
            </a:pPr>
            <a:r>
              <a:rPr lang="de-DE" sz="2800" b="1" dirty="0" smtClean="0">
                <a:solidFill>
                  <a:schemeClr val="bg1"/>
                </a:solidFill>
                <a:latin typeface="Calibri" pitchFamily="34" charset="0"/>
              </a:rPr>
              <a:t>Designation and Name of Employing Organization</a:t>
            </a:r>
          </a:p>
          <a:p>
            <a:pPr eaLnBrk="1" hangingPunct="1">
              <a:lnSpc>
                <a:spcPts val="3900"/>
              </a:lnSpc>
              <a:buClr>
                <a:srgbClr val="FFC000"/>
              </a:buClr>
              <a:buFont typeface="Wingdings" pitchFamily="2" charset="2"/>
              <a:buChar char="§"/>
            </a:pPr>
            <a:r>
              <a:rPr lang="de-DE" sz="2800" b="1" dirty="0" smtClean="0">
                <a:solidFill>
                  <a:schemeClr val="bg1"/>
                </a:solidFill>
                <a:latin typeface="Calibri" pitchFamily="34" charset="0"/>
              </a:rPr>
              <a:t>Experience Managing/Engaging Project Stakeholders </a:t>
            </a:r>
          </a:p>
          <a:p>
            <a:pPr>
              <a:lnSpc>
                <a:spcPts val="3900"/>
              </a:lnSpc>
              <a:buClr>
                <a:srgbClr val="FFC000"/>
              </a:buClr>
              <a:buFont typeface="Wingdings" pitchFamily="2" charset="2"/>
              <a:buChar char="§"/>
            </a:pPr>
            <a:r>
              <a:rPr lang="de-DE" sz="2800" b="1" dirty="0" smtClean="0">
                <a:solidFill>
                  <a:schemeClr val="bg1"/>
                </a:solidFill>
                <a:latin typeface="Calibri" pitchFamily="34" charset="0"/>
              </a:rPr>
              <a:t>Stakeholder and Project Mgmt. Courses Attended</a:t>
            </a:r>
          </a:p>
          <a:p>
            <a:pPr eaLnBrk="1" hangingPunct="1">
              <a:lnSpc>
                <a:spcPts val="3900"/>
              </a:lnSpc>
              <a:buClr>
                <a:srgbClr val="FFC000"/>
              </a:buClr>
              <a:buFont typeface="Wingdings" pitchFamily="2" charset="2"/>
              <a:buChar char="§"/>
            </a:pPr>
            <a:r>
              <a:rPr lang="de-DE" sz="2800" b="1" dirty="0" smtClean="0">
                <a:solidFill>
                  <a:schemeClr val="bg1"/>
                </a:solidFill>
                <a:latin typeface="Calibri" pitchFamily="34" charset="0"/>
              </a:rPr>
              <a:t>Reason(s) for Interest in this Course</a:t>
            </a:r>
          </a:p>
          <a:p>
            <a:pPr eaLnBrk="1" hangingPunct="1">
              <a:lnSpc>
                <a:spcPts val="3900"/>
              </a:lnSpc>
              <a:buClr>
                <a:srgbClr val="FFC000"/>
              </a:buClr>
              <a:buFont typeface="Wingdings" pitchFamily="2" charset="2"/>
              <a:buChar char="§"/>
            </a:pPr>
            <a:r>
              <a:rPr lang="de-DE" sz="2800" b="1" dirty="0" smtClean="0">
                <a:solidFill>
                  <a:schemeClr val="bg1"/>
                </a:solidFill>
                <a:latin typeface="Calibri" pitchFamily="34" charset="0"/>
              </a:rPr>
              <a:t>Expectations from this Course</a:t>
            </a: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How This Course Will Be Conducted </a:t>
            </a:r>
            <a:endParaRPr lang="en-US" sz="2400" dirty="0"/>
          </a:p>
        </p:txBody>
      </p:sp>
      <p:sp>
        <p:nvSpPr>
          <p:cNvPr id="3" name="Rectangle 2"/>
          <p:cNvSpPr/>
          <p:nvPr/>
        </p:nvSpPr>
        <p:spPr>
          <a:xfrm>
            <a:off x="716280" y="1005840"/>
            <a:ext cx="7696200" cy="624840"/>
          </a:xfrm>
          <a:prstGeom prst="rect">
            <a:avLst/>
          </a:prstGeom>
          <a:solidFill>
            <a:schemeClr val="tx1"/>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
        <p:nvSpPr>
          <p:cNvPr id="4" name="TextBox 3"/>
          <p:cNvSpPr txBox="1"/>
          <p:nvPr/>
        </p:nvSpPr>
        <p:spPr>
          <a:xfrm>
            <a:off x="1749335" y="1118196"/>
            <a:ext cx="5584371" cy="461665"/>
          </a:xfrm>
          <a:prstGeom prst="rect">
            <a:avLst/>
          </a:prstGeom>
          <a:noFill/>
        </p:spPr>
        <p:txBody>
          <a:bodyPr wrap="square" rtlCol="0">
            <a:spAutoFit/>
          </a:bodyPr>
          <a:lstStyle/>
          <a:p>
            <a:pPr algn="ctr"/>
            <a:r>
              <a:rPr lang="en-US" sz="2400" b="1" dirty="0" smtClean="0">
                <a:solidFill>
                  <a:schemeClr val="bg1"/>
                </a:solidFill>
              </a:rPr>
              <a:t>15 Classes @ 2.5 Hours = 37.5 Hours</a:t>
            </a:r>
            <a:endParaRPr lang="en-US" sz="2400" b="1" dirty="0">
              <a:solidFill>
                <a:schemeClr val="bg1"/>
              </a:solidFill>
            </a:endParaRPr>
          </a:p>
        </p:txBody>
      </p:sp>
      <p:sp>
        <p:nvSpPr>
          <p:cNvPr id="9" name="Rounded Rectangle 8"/>
          <p:cNvSpPr/>
          <p:nvPr/>
        </p:nvSpPr>
        <p:spPr>
          <a:xfrm>
            <a:off x="701040" y="2762243"/>
            <a:ext cx="3606463"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Subject Exposure: </a:t>
            </a:r>
          </a:p>
          <a:p>
            <a:pPr algn="ctr"/>
            <a:r>
              <a:rPr lang="en-US" sz="1500" b="1" dirty="0" smtClean="0">
                <a:solidFill>
                  <a:sysClr val="windowText" lastClr="000000"/>
                </a:solidFill>
                <a:latin typeface="Calibri" pitchFamily="34" charset="0"/>
              </a:rPr>
              <a:t>Comprehensive and Insightful</a:t>
            </a:r>
          </a:p>
        </p:txBody>
      </p:sp>
      <p:sp>
        <p:nvSpPr>
          <p:cNvPr id="10" name="Rounded Rectangle 9"/>
          <p:cNvSpPr/>
          <p:nvPr/>
        </p:nvSpPr>
        <p:spPr>
          <a:xfrm>
            <a:off x="701040" y="3658817"/>
            <a:ext cx="3606463"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Real-Life Examples and Case Studies</a:t>
            </a:r>
          </a:p>
        </p:txBody>
      </p:sp>
      <p:sp>
        <p:nvSpPr>
          <p:cNvPr id="11" name="Rounded Rectangle 10"/>
          <p:cNvSpPr/>
          <p:nvPr/>
        </p:nvSpPr>
        <p:spPr>
          <a:xfrm>
            <a:off x="709127" y="5582265"/>
            <a:ext cx="7772400" cy="589935"/>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ysClr val="windowText" lastClr="000000"/>
                </a:solidFill>
                <a:latin typeface="Calibri" pitchFamily="34" charset="0"/>
              </a:rPr>
              <a:t>Extensive Class Interaction: Vertical and Horizontal!</a:t>
            </a:r>
          </a:p>
        </p:txBody>
      </p:sp>
      <p:sp>
        <p:nvSpPr>
          <p:cNvPr id="13" name="Rounded Rectangle 12"/>
          <p:cNvSpPr/>
          <p:nvPr/>
        </p:nvSpPr>
        <p:spPr>
          <a:xfrm>
            <a:off x="4807974" y="2762243"/>
            <a:ext cx="3650226"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Original MS PowerPoint Presentations</a:t>
            </a:r>
          </a:p>
        </p:txBody>
      </p:sp>
      <p:sp>
        <p:nvSpPr>
          <p:cNvPr id="14" name="Rounded Rectangle 13"/>
          <p:cNvSpPr/>
          <p:nvPr/>
        </p:nvSpPr>
        <p:spPr>
          <a:xfrm>
            <a:off x="4807974" y="4555390"/>
            <a:ext cx="3650226"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Two Examinations (Midterm, Final)</a:t>
            </a:r>
          </a:p>
          <a:p>
            <a:pPr algn="ctr"/>
            <a:r>
              <a:rPr lang="en-US" sz="1500" b="1" dirty="0" smtClean="0">
                <a:solidFill>
                  <a:sysClr val="windowText" lastClr="000000"/>
                </a:solidFill>
                <a:latin typeface="Calibri" pitchFamily="34" charset="0"/>
              </a:rPr>
              <a:t>One Group Assignment &amp; Periodic Mini-Assignments</a:t>
            </a:r>
          </a:p>
        </p:txBody>
      </p:sp>
      <p:sp>
        <p:nvSpPr>
          <p:cNvPr id="47" name="Rounded Rectangle 46"/>
          <p:cNvSpPr/>
          <p:nvPr/>
        </p:nvSpPr>
        <p:spPr>
          <a:xfrm>
            <a:off x="701040" y="4555390"/>
            <a:ext cx="3606463"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Encourage Analytical, Critical and Creative Thinking (Cramming Severely Penalized!)</a:t>
            </a:r>
          </a:p>
        </p:txBody>
      </p:sp>
      <p:sp>
        <p:nvSpPr>
          <p:cNvPr id="51" name="Rounded Rectangle 50"/>
          <p:cNvSpPr/>
          <p:nvPr/>
        </p:nvSpPr>
        <p:spPr>
          <a:xfrm>
            <a:off x="4823214" y="3658817"/>
            <a:ext cx="3650226"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Excellent Course Literature</a:t>
            </a:r>
          </a:p>
          <a:p>
            <a:pPr algn="ctr"/>
            <a:r>
              <a:rPr lang="en-US" sz="1500" b="1" dirty="0" smtClean="0">
                <a:solidFill>
                  <a:sysClr val="windowText" lastClr="000000"/>
                </a:solidFill>
                <a:latin typeface="Calibri" pitchFamily="34" charset="0"/>
              </a:rPr>
              <a:t> Supplemented by Occasional Handouts</a:t>
            </a:r>
          </a:p>
        </p:txBody>
      </p:sp>
      <p:sp>
        <p:nvSpPr>
          <p:cNvPr id="85" name="Rounded Rectangle 84"/>
          <p:cNvSpPr/>
          <p:nvPr/>
        </p:nvSpPr>
        <p:spPr>
          <a:xfrm>
            <a:off x="701040" y="1865669"/>
            <a:ext cx="3606463"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Holistic &amp; Integrated Teaching Approach</a:t>
            </a:r>
          </a:p>
        </p:txBody>
      </p:sp>
      <p:sp>
        <p:nvSpPr>
          <p:cNvPr id="99" name="Rounded Rectangle 98"/>
          <p:cNvSpPr/>
          <p:nvPr/>
        </p:nvSpPr>
        <p:spPr>
          <a:xfrm>
            <a:off x="4807974" y="1865669"/>
            <a:ext cx="3650226" cy="746902"/>
          </a:xfrm>
          <a:prstGeom prst="roundRect">
            <a:avLst/>
          </a:prstGeom>
          <a:gradFill flip="none" rotWithShape="1">
            <a:gsLst>
              <a:gs pos="0">
                <a:srgbClr val="FFD653">
                  <a:shade val="30000"/>
                  <a:satMod val="115000"/>
                </a:srgbClr>
              </a:gs>
              <a:gs pos="50000">
                <a:srgbClr val="FFD653">
                  <a:shade val="67500"/>
                  <a:satMod val="115000"/>
                </a:srgbClr>
              </a:gs>
              <a:gs pos="100000">
                <a:srgbClr val="FFD653">
                  <a:shade val="100000"/>
                  <a:satMod val="115000"/>
                </a:srgbClr>
              </a:gs>
            </a:gsLst>
            <a:lin ang="5400000" scaled="1"/>
            <a:tileRect/>
          </a:gra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ysClr val="windowText" lastClr="000000"/>
                </a:solidFill>
                <a:latin typeface="Calibri" pitchFamily="34" charset="0"/>
              </a:rPr>
              <a:t>Entire Course Material Available on the ELMS On-Line Blackboard System</a:t>
            </a: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The „Formula for Success“ In This Course</a:t>
            </a:r>
            <a:endParaRPr lang="en-US" sz="2400" dirty="0"/>
          </a:p>
        </p:txBody>
      </p:sp>
      <p:sp>
        <p:nvSpPr>
          <p:cNvPr id="3" name="TextBox 2"/>
          <p:cNvSpPr txBox="1"/>
          <p:nvPr/>
        </p:nvSpPr>
        <p:spPr>
          <a:xfrm>
            <a:off x="441203" y="1129565"/>
            <a:ext cx="8226424" cy="954107"/>
          </a:xfrm>
          <a:prstGeom prst="rect">
            <a:avLst/>
          </a:prstGeom>
          <a:noFill/>
        </p:spPr>
        <p:txBody>
          <a:bodyPr wrap="square" rtlCol="0">
            <a:spAutoFit/>
          </a:bodyPr>
          <a:lstStyle/>
          <a:p>
            <a:r>
              <a:rPr lang="de-DE" sz="2800" b="1" dirty="0" smtClean="0">
                <a:solidFill>
                  <a:schemeClr val="bg1"/>
                </a:solidFill>
                <a:latin typeface="Calibri" pitchFamily="34" charset="0"/>
              </a:rPr>
              <a:t>Success in this course can be attained by following a simple formula:</a:t>
            </a:r>
            <a:endParaRPr lang="en-US" sz="2800" b="1" dirty="0">
              <a:solidFill>
                <a:schemeClr val="bg1"/>
              </a:solidFill>
              <a:latin typeface="Calibri" pitchFamily="34" charset="0"/>
            </a:endParaRPr>
          </a:p>
        </p:txBody>
      </p:sp>
      <p:sp>
        <p:nvSpPr>
          <p:cNvPr id="4" name="TextBox 3"/>
          <p:cNvSpPr txBox="1"/>
          <p:nvPr/>
        </p:nvSpPr>
        <p:spPr>
          <a:xfrm>
            <a:off x="504509" y="2447775"/>
            <a:ext cx="8075612" cy="646331"/>
          </a:xfrm>
          <a:prstGeom prst="rect">
            <a:avLst/>
          </a:prstGeom>
          <a:noFill/>
          <a:ln>
            <a:solidFill>
              <a:srgbClr val="FFFF00"/>
            </a:solidFill>
          </a:ln>
        </p:spPr>
        <p:txBody>
          <a:bodyPr wrap="square" rtlCol="0">
            <a:spAutoFit/>
          </a:bodyPr>
          <a:lstStyle/>
          <a:p>
            <a:pPr algn="ctr"/>
            <a:r>
              <a:rPr lang="de-DE" sz="3600" b="1" i="1" dirty="0" smtClean="0">
                <a:solidFill>
                  <a:schemeClr val="bg1"/>
                </a:solidFill>
                <a:latin typeface="Calibri" pitchFamily="34" charset="0"/>
              </a:rPr>
              <a:t>Success</a:t>
            </a:r>
            <a:r>
              <a:rPr lang="de-DE" sz="3600" b="1" dirty="0" smtClean="0">
                <a:solidFill>
                  <a:schemeClr val="bg1"/>
                </a:solidFill>
                <a:latin typeface="Calibri" pitchFamily="34" charset="0"/>
              </a:rPr>
              <a:t> </a:t>
            </a:r>
            <a:r>
              <a:rPr lang="de-DE" sz="2800" b="1" dirty="0" smtClean="0">
                <a:solidFill>
                  <a:schemeClr val="bg1"/>
                </a:solidFill>
                <a:latin typeface="Calibri" pitchFamily="34" charset="0"/>
              </a:rPr>
              <a:t>= </a:t>
            </a:r>
            <a:r>
              <a:rPr lang="de-DE" sz="2800" b="1" dirty="0" smtClean="0">
                <a:solidFill>
                  <a:srgbClr val="FFFF00"/>
                </a:solidFill>
                <a:latin typeface="Calibri" pitchFamily="34" charset="0"/>
              </a:rPr>
              <a:t>f</a:t>
            </a:r>
            <a:r>
              <a:rPr lang="de-DE" sz="2800" b="1" dirty="0" smtClean="0">
                <a:solidFill>
                  <a:schemeClr val="bg1"/>
                </a:solidFill>
                <a:latin typeface="Calibri" pitchFamily="34" charset="0"/>
              </a:rPr>
              <a:t>(ABL, INT, INQ, ABS, CRIT, ALY, CRE, CS)</a:t>
            </a:r>
            <a:endParaRPr lang="en-US" sz="2800" b="1" dirty="0">
              <a:solidFill>
                <a:schemeClr val="bg1"/>
              </a:solidFill>
              <a:latin typeface="Calibri" pitchFamily="34" charset="0"/>
            </a:endParaRPr>
          </a:p>
        </p:txBody>
      </p:sp>
      <p:sp>
        <p:nvSpPr>
          <p:cNvPr id="5" name="TextBox 4"/>
          <p:cNvSpPr txBox="1"/>
          <p:nvPr/>
        </p:nvSpPr>
        <p:spPr>
          <a:xfrm>
            <a:off x="458788" y="3483663"/>
            <a:ext cx="4094162" cy="2677656"/>
          </a:xfrm>
          <a:prstGeom prst="rect">
            <a:avLst/>
          </a:prstGeom>
          <a:noFill/>
        </p:spPr>
        <p:txBody>
          <a:bodyPr wrap="square" rtlCol="0">
            <a:spAutoFit/>
          </a:bodyPr>
          <a:lstStyle/>
          <a:p>
            <a:pPr>
              <a:lnSpc>
                <a:spcPct val="150000"/>
              </a:lnSpc>
            </a:pPr>
            <a:r>
              <a:rPr lang="de-DE" sz="2800" b="1" dirty="0" smtClean="0">
                <a:solidFill>
                  <a:schemeClr val="bg1"/>
                </a:solidFill>
                <a:latin typeface="Calibri" pitchFamily="34" charset="0"/>
              </a:rPr>
              <a:t>ABL:	General Ability </a:t>
            </a:r>
          </a:p>
          <a:p>
            <a:pPr>
              <a:lnSpc>
                <a:spcPct val="150000"/>
              </a:lnSpc>
            </a:pPr>
            <a:r>
              <a:rPr lang="de-DE" sz="2800" b="1" dirty="0" smtClean="0">
                <a:solidFill>
                  <a:schemeClr val="bg1"/>
                </a:solidFill>
                <a:latin typeface="Calibri" pitchFamily="34" charset="0"/>
              </a:rPr>
              <a:t>INT:	Interest</a:t>
            </a:r>
          </a:p>
          <a:p>
            <a:pPr>
              <a:lnSpc>
                <a:spcPct val="150000"/>
              </a:lnSpc>
            </a:pPr>
            <a:r>
              <a:rPr lang="de-DE" sz="2800" b="1" dirty="0" smtClean="0">
                <a:solidFill>
                  <a:schemeClr val="bg1"/>
                </a:solidFill>
                <a:latin typeface="Calibri" pitchFamily="34" charset="0"/>
              </a:rPr>
              <a:t>INQ:	Inquisitiveness</a:t>
            </a:r>
          </a:p>
          <a:p>
            <a:pPr>
              <a:lnSpc>
                <a:spcPct val="150000"/>
              </a:lnSpc>
            </a:pPr>
            <a:r>
              <a:rPr lang="de-DE" sz="2800" b="1" dirty="0" smtClean="0">
                <a:solidFill>
                  <a:schemeClr val="bg1"/>
                </a:solidFill>
                <a:latin typeface="Calibri" pitchFamily="34" charset="0"/>
              </a:rPr>
              <a:t>ABS:	Absorption Capacity </a:t>
            </a:r>
            <a:endParaRPr lang="en-US" sz="2800" b="1" dirty="0">
              <a:solidFill>
                <a:schemeClr val="bg1"/>
              </a:solidFill>
              <a:latin typeface="Calibri" pitchFamily="34" charset="0"/>
            </a:endParaRPr>
          </a:p>
        </p:txBody>
      </p:sp>
      <p:sp>
        <p:nvSpPr>
          <p:cNvPr id="7" name="TextBox 6"/>
          <p:cNvSpPr txBox="1"/>
          <p:nvPr/>
        </p:nvSpPr>
        <p:spPr>
          <a:xfrm>
            <a:off x="4975518" y="3483663"/>
            <a:ext cx="3714457" cy="2677656"/>
          </a:xfrm>
          <a:prstGeom prst="rect">
            <a:avLst/>
          </a:prstGeom>
          <a:noFill/>
        </p:spPr>
        <p:txBody>
          <a:bodyPr wrap="square" rtlCol="0">
            <a:spAutoFit/>
          </a:bodyPr>
          <a:lstStyle/>
          <a:p>
            <a:pPr>
              <a:lnSpc>
                <a:spcPct val="150000"/>
              </a:lnSpc>
            </a:pPr>
            <a:r>
              <a:rPr lang="de-DE" sz="2800" b="1" dirty="0" smtClean="0">
                <a:solidFill>
                  <a:schemeClr val="bg1"/>
                </a:solidFill>
                <a:latin typeface="Calibri" pitchFamily="34" charset="0"/>
              </a:rPr>
              <a:t>CRIT:	Critical Thinking</a:t>
            </a:r>
          </a:p>
          <a:p>
            <a:pPr>
              <a:lnSpc>
                <a:spcPct val="150000"/>
              </a:lnSpc>
            </a:pPr>
            <a:r>
              <a:rPr lang="de-DE" sz="2800" b="1" dirty="0" smtClean="0">
                <a:solidFill>
                  <a:schemeClr val="bg1"/>
                </a:solidFill>
                <a:latin typeface="Calibri" pitchFamily="34" charset="0"/>
              </a:rPr>
              <a:t>ALY:	Analytical Skill</a:t>
            </a:r>
          </a:p>
          <a:p>
            <a:pPr>
              <a:lnSpc>
                <a:spcPct val="150000"/>
              </a:lnSpc>
            </a:pPr>
            <a:r>
              <a:rPr lang="de-DE" sz="2800" b="1" dirty="0" smtClean="0">
                <a:solidFill>
                  <a:schemeClr val="bg1"/>
                </a:solidFill>
                <a:latin typeface="Calibri" pitchFamily="34" charset="0"/>
              </a:rPr>
              <a:t>CRE:	Creative Skill  </a:t>
            </a:r>
          </a:p>
          <a:p>
            <a:pPr>
              <a:lnSpc>
                <a:spcPct val="150000"/>
              </a:lnSpc>
            </a:pPr>
            <a:r>
              <a:rPr lang="de-DE" sz="2800" b="1" dirty="0" smtClean="0">
                <a:solidFill>
                  <a:schemeClr val="bg1"/>
                </a:solidFill>
                <a:latin typeface="Calibri" pitchFamily="34" charset="0"/>
              </a:rPr>
              <a:t>CS:	Common Sense </a:t>
            </a:r>
            <a:endParaRPr lang="en-US" sz="2800"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fucius.jpg"/>
          <p:cNvPicPr>
            <a:picLocks noChangeAspect="1"/>
          </p:cNvPicPr>
          <p:nvPr/>
        </p:nvPicPr>
        <p:blipFill>
          <a:blip r:embed="rId3" cstate="print"/>
          <a:stretch>
            <a:fillRect/>
          </a:stretch>
        </p:blipFill>
        <p:spPr>
          <a:xfrm>
            <a:off x="5616972" y="1129565"/>
            <a:ext cx="2560253" cy="4682359"/>
          </a:xfrm>
          <a:prstGeom prst="rect">
            <a:avLst/>
          </a:prstGeom>
        </p:spPr>
      </p:pic>
      <p:sp>
        <p:nvSpPr>
          <p:cNvPr id="3" name="Rectangle 2"/>
          <p:cNvSpPr/>
          <p:nvPr/>
        </p:nvSpPr>
        <p:spPr>
          <a:xfrm>
            <a:off x="458788" y="1129565"/>
            <a:ext cx="4552950" cy="3662541"/>
          </a:xfrm>
          <a:prstGeom prst="rect">
            <a:avLst/>
          </a:prstGeom>
          <a:noFill/>
        </p:spPr>
        <p:txBody>
          <a:bodyPr wrap="square" lIns="91440" tIns="45720" rIns="91440" bIns="45720">
            <a:spAutoFit/>
            <a:scene3d>
              <a:camera prst="orthographicFront"/>
              <a:lightRig rig="soft" dir="tl">
                <a:rot lat="0" lon="0" rev="0"/>
              </a:lightRig>
            </a:scene3d>
            <a:sp3d extrusionH="57150" contourW="25400" prstMaterial="matte">
              <a:bevelT w="25400" h="55880" prst="angle"/>
              <a:contourClr>
                <a:schemeClr val="accent2">
                  <a:tint val="20000"/>
                </a:schemeClr>
              </a:contourClr>
            </a:sp3d>
          </a:bodyPr>
          <a:lstStyle/>
          <a:p>
            <a:pPr algn="ctr"/>
            <a:r>
              <a:rPr lang="en-US" sz="5800" b="1" cap="none" spc="50" dirty="0" smtClean="0">
                <a:ln w="11430"/>
                <a:solidFill>
                  <a:srgbClr val="80C535"/>
                </a:solidFill>
                <a:effectLst>
                  <a:outerShdw blurRad="50800" dist="38100" dir="5400000" algn="t" rotWithShape="0">
                    <a:prstClr val="black">
                      <a:alpha val="40000"/>
                    </a:prstClr>
                  </a:outerShdw>
                </a:effectLst>
                <a:latin typeface="Calibri" pitchFamily="34" charset="0"/>
              </a:rPr>
              <a:t>The Essence of Knowledge </a:t>
            </a:r>
          </a:p>
          <a:p>
            <a:pPr algn="ctr"/>
            <a:r>
              <a:rPr lang="en-US" sz="5800" b="1" spc="50" dirty="0" smtClean="0">
                <a:ln w="11430"/>
                <a:solidFill>
                  <a:srgbClr val="80C535"/>
                </a:solidFill>
                <a:effectLst>
                  <a:outerShdw blurRad="50800" dist="38100" dir="5400000" algn="t" rotWithShape="0">
                    <a:prstClr val="black">
                      <a:alpha val="40000"/>
                    </a:prstClr>
                  </a:outerShdw>
                </a:effectLst>
                <a:latin typeface="Calibri" pitchFamily="34" charset="0"/>
              </a:rPr>
              <a:t>Is Having It To Apply It</a:t>
            </a:r>
            <a:endParaRPr lang="en-US" sz="5800" b="1" cap="none" spc="50" dirty="0">
              <a:ln w="11430"/>
              <a:solidFill>
                <a:srgbClr val="80C535"/>
              </a:solidFill>
              <a:effectLst>
                <a:outerShdw blurRad="50800" dist="38100" dir="5400000" algn="t" rotWithShape="0">
                  <a:prstClr val="black">
                    <a:alpha val="40000"/>
                  </a:prstClr>
                </a:outerShdw>
              </a:effectLst>
              <a:latin typeface="Calibri" pitchFamily="34" charset="0"/>
            </a:endParaRPr>
          </a:p>
        </p:txBody>
      </p:sp>
      <p:sp>
        <p:nvSpPr>
          <p:cNvPr id="4" name="TextBox 3"/>
          <p:cNvSpPr txBox="1"/>
          <p:nvPr/>
        </p:nvSpPr>
        <p:spPr>
          <a:xfrm>
            <a:off x="662098" y="5077713"/>
            <a:ext cx="4146331" cy="769441"/>
          </a:xfrm>
          <a:prstGeom prst="rect">
            <a:avLst/>
          </a:prstGeom>
          <a:noFill/>
        </p:spPr>
        <p:txBody>
          <a:bodyPr wrap="square" rtlCol="0">
            <a:spAutoFit/>
          </a:bodyPr>
          <a:lstStyle/>
          <a:p>
            <a:pPr algn="ctr"/>
            <a:r>
              <a:rPr lang="en-US" sz="2200" i="1" dirty="0" smtClean="0">
                <a:solidFill>
                  <a:srgbClr val="FFC000"/>
                </a:solidFill>
                <a:latin typeface="Calibri" pitchFamily="34" charset="0"/>
              </a:rPr>
              <a:t>(Chinese Philosopher Confucious)</a:t>
            </a:r>
          </a:p>
          <a:p>
            <a:pPr algn="ctr"/>
            <a:r>
              <a:rPr lang="en-US" sz="2200" i="1" dirty="0" smtClean="0">
                <a:solidFill>
                  <a:srgbClr val="FFC000"/>
                </a:solidFill>
                <a:latin typeface="Calibri" pitchFamily="34" charset="0"/>
              </a:rPr>
              <a:t>(551 B.C – 479 B.C)</a:t>
            </a:r>
            <a:endParaRPr lang="en-US" sz="2200" i="1" dirty="0">
              <a:solidFill>
                <a:srgbClr val="FFC000"/>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767177" y="4817460"/>
            <a:ext cx="7600950" cy="707886"/>
          </a:xfrm>
          <a:prstGeom prst="rect">
            <a:avLst/>
          </a:prstGeom>
          <a:noFill/>
          <a:ln w="9525">
            <a:noFill/>
            <a:miter lim="800000"/>
            <a:headEnd/>
            <a:tailEnd/>
          </a:ln>
        </p:spPr>
        <p:txBody>
          <a:bodyPr>
            <a:spAutoFit/>
          </a:bodyPr>
          <a:lstStyle/>
          <a:p>
            <a:pPr algn="ctr">
              <a:spcBef>
                <a:spcPct val="50000"/>
              </a:spcBef>
            </a:pPr>
            <a:r>
              <a:rPr lang="de-DE" sz="4000" b="1" dirty="0" smtClean="0">
                <a:solidFill>
                  <a:srgbClr val="FF9900"/>
                </a:solidFill>
                <a:latin typeface="+mn-lt"/>
              </a:rPr>
              <a:t>Course Objectives</a:t>
            </a:r>
            <a:endParaRPr lang="de-DE" sz="4000" b="1" dirty="0">
              <a:solidFill>
                <a:srgbClr val="FF9900"/>
              </a:solidFill>
              <a:latin typeface="+mn-lt"/>
            </a:endParaRPr>
          </a:p>
        </p:txBody>
      </p:sp>
      <p:pic>
        <p:nvPicPr>
          <p:cNvPr id="5" name="Picture 4" descr="Goal8.gif"/>
          <p:cNvPicPr>
            <a:picLocks noChangeAspect="1"/>
          </p:cNvPicPr>
          <p:nvPr/>
        </p:nvPicPr>
        <p:blipFill>
          <a:blip r:embed="rId3" cstate="print"/>
          <a:stretch>
            <a:fillRect/>
          </a:stretch>
        </p:blipFill>
        <p:spPr>
          <a:xfrm>
            <a:off x="3162042" y="690880"/>
            <a:ext cx="2823092" cy="4171263"/>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Prime Objectives of this Course</a:t>
            </a:r>
            <a:endParaRPr lang="en-US" sz="2400" dirty="0"/>
          </a:p>
        </p:txBody>
      </p:sp>
      <p:sp>
        <p:nvSpPr>
          <p:cNvPr id="3" name="Content Placeholder 2"/>
          <p:cNvSpPr>
            <a:spLocks noGrp="1"/>
          </p:cNvSpPr>
          <p:nvPr>
            <p:ph idx="1"/>
          </p:nvPr>
        </p:nvSpPr>
        <p:spPr>
          <a:xfrm>
            <a:off x="2919661" y="1128624"/>
            <a:ext cx="6099648" cy="4997450"/>
          </a:xfrm>
        </p:spPr>
        <p:txBody>
          <a:bodyPr/>
          <a:lstStyle/>
          <a:p>
            <a:pPr>
              <a:lnSpc>
                <a:spcPts val="3300"/>
              </a:lnSpc>
              <a:spcAft>
                <a:spcPts val="1800"/>
              </a:spcAft>
              <a:buClr>
                <a:srgbClr val="FFC000"/>
              </a:buClr>
              <a:buNone/>
            </a:pPr>
            <a:r>
              <a:rPr lang="en-US" sz="2800" b="1" dirty="0" smtClean="0">
                <a:solidFill>
                  <a:schemeClr val="bg1"/>
                </a:solidFill>
                <a:latin typeface="Calibri" pitchFamily="34" charset="0"/>
              </a:rPr>
              <a:t>	This course aims to acquaint </a:t>
            </a:r>
            <a:r>
              <a:rPr lang="de-DE" sz="2800" b="1" kern="1200" dirty="0" smtClean="0">
                <a:solidFill>
                  <a:schemeClr val="bg1"/>
                </a:solidFill>
                <a:latin typeface="Calibri" pitchFamily="34" charset="0"/>
              </a:rPr>
              <a:t>the stu-dents comprehensively and in-depth with the subject of project stakehol-der management and engagement from a theoreticians as well as prac-titioner‘s perspective using high-quality textual/visual material and numerous real-life examples drawn from across the globe on this exci-ting, challenging, fast evolving and increasingly important specialized field of project management. </a:t>
            </a:r>
            <a:endParaRPr lang="en-US" sz="2800" b="1" dirty="0" smtClean="0">
              <a:solidFill>
                <a:schemeClr val="bg1"/>
              </a:solidFill>
              <a:latin typeface="Calibri" pitchFamily="34" charset="0"/>
            </a:endParaRPr>
          </a:p>
        </p:txBody>
      </p:sp>
      <p:pic>
        <p:nvPicPr>
          <p:cNvPr id="6" name="Picture 5" descr="Goal1.gif"/>
          <p:cNvPicPr>
            <a:picLocks noChangeAspect="1"/>
          </p:cNvPicPr>
          <p:nvPr/>
        </p:nvPicPr>
        <p:blipFill>
          <a:blip r:embed="rId3" cstate="print"/>
          <a:stretch>
            <a:fillRect/>
          </a:stretch>
        </p:blipFill>
        <p:spPr>
          <a:xfrm>
            <a:off x="460307" y="2305153"/>
            <a:ext cx="2738506" cy="2247694"/>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Prime Objectives of this Course</a:t>
            </a:r>
            <a:endParaRPr lang="en-US" sz="2400" dirty="0"/>
          </a:p>
        </p:txBody>
      </p:sp>
      <p:sp>
        <p:nvSpPr>
          <p:cNvPr id="3" name="Content Placeholder 2"/>
          <p:cNvSpPr>
            <a:spLocks noGrp="1"/>
          </p:cNvSpPr>
          <p:nvPr>
            <p:ph idx="1"/>
          </p:nvPr>
        </p:nvSpPr>
        <p:spPr>
          <a:xfrm>
            <a:off x="2919661" y="1128624"/>
            <a:ext cx="6016521" cy="4997450"/>
          </a:xfrm>
        </p:spPr>
        <p:txBody>
          <a:bodyPr/>
          <a:lstStyle/>
          <a:p>
            <a:pPr>
              <a:lnSpc>
                <a:spcPts val="3500"/>
              </a:lnSpc>
              <a:spcAft>
                <a:spcPts val="1800"/>
              </a:spcAft>
              <a:buClr>
                <a:srgbClr val="FFC000"/>
              </a:buClr>
              <a:buNone/>
            </a:pPr>
            <a:r>
              <a:rPr lang="en-US" sz="2800" b="1" dirty="0" smtClean="0">
                <a:solidFill>
                  <a:schemeClr val="bg1"/>
                </a:solidFill>
                <a:latin typeface="Calibri" pitchFamily="34" charset="0"/>
              </a:rPr>
              <a:t>	</a:t>
            </a:r>
            <a:r>
              <a:rPr lang="de-DE" sz="2800" b="1" kern="1200" dirty="0" smtClean="0">
                <a:solidFill>
                  <a:schemeClr val="bg1"/>
                </a:solidFill>
                <a:latin typeface="Calibri" pitchFamily="34" charset="0"/>
              </a:rPr>
              <a:t>It aims to motivate the students to deepen their insight of project stake-holder management and engage-ment after course completion and to apply their class-acquired knowledge creatively for the systematic, effec-tive and efficient management and engagement of stakeholders on pre-sent and future projects of </a:t>
            </a:r>
            <a:r>
              <a:rPr lang="en-US" sz="2800" b="1" kern="1200" dirty="0" smtClean="0">
                <a:solidFill>
                  <a:schemeClr val="bg1"/>
                </a:solidFill>
                <a:latin typeface="Calibri" pitchFamily="34" charset="0"/>
              </a:rPr>
              <a:t>varying complexity </a:t>
            </a:r>
            <a:r>
              <a:rPr lang="de-DE" sz="2800" b="1" kern="1200" dirty="0" smtClean="0">
                <a:solidFill>
                  <a:schemeClr val="bg1"/>
                </a:solidFill>
                <a:latin typeface="Calibri" pitchFamily="34" charset="0"/>
              </a:rPr>
              <a:t>in their professional work environments. </a:t>
            </a:r>
            <a:endParaRPr lang="en-US" sz="2800" b="1" kern="1200" dirty="0" smtClean="0">
              <a:solidFill>
                <a:schemeClr val="bg1"/>
              </a:solidFill>
              <a:latin typeface="Calibri" pitchFamily="34" charset="0"/>
            </a:endParaRPr>
          </a:p>
        </p:txBody>
      </p:sp>
      <p:pic>
        <p:nvPicPr>
          <p:cNvPr id="7" name="Picture 6" descr="BullsEye1.gif"/>
          <p:cNvPicPr>
            <a:picLocks noChangeAspect="1"/>
          </p:cNvPicPr>
          <p:nvPr/>
        </p:nvPicPr>
        <p:blipFill>
          <a:blip r:embed="rId3" cstate="print"/>
          <a:stretch>
            <a:fillRect/>
          </a:stretch>
        </p:blipFill>
        <p:spPr>
          <a:xfrm>
            <a:off x="455614" y="2201089"/>
            <a:ext cx="2743200" cy="252208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Prime Objectives of this Course</a:t>
            </a:r>
            <a:endParaRPr lang="en-US" sz="2400" dirty="0"/>
          </a:p>
        </p:txBody>
      </p:sp>
      <p:sp>
        <p:nvSpPr>
          <p:cNvPr id="3" name="Content Placeholder 2"/>
          <p:cNvSpPr>
            <a:spLocks noGrp="1"/>
          </p:cNvSpPr>
          <p:nvPr>
            <p:ph idx="1"/>
          </p:nvPr>
        </p:nvSpPr>
        <p:spPr>
          <a:xfrm>
            <a:off x="2919662" y="1128624"/>
            <a:ext cx="5964565" cy="4997450"/>
          </a:xfrm>
        </p:spPr>
        <p:txBody>
          <a:bodyPr/>
          <a:lstStyle/>
          <a:p>
            <a:pPr>
              <a:lnSpc>
                <a:spcPts val="3500"/>
              </a:lnSpc>
              <a:spcAft>
                <a:spcPts val="1800"/>
              </a:spcAft>
              <a:buClr>
                <a:srgbClr val="FFC000"/>
              </a:buClr>
              <a:buNone/>
            </a:pPr>
            <a:r>
              <a:rPr lang="en-US" sz="2800" b="1" dirty="0" smtClean="0">
                <a:solidFill>
                  <a:schemeClr val="bg1"/>
                </a:solidFill>
                <a:latin typeface="Calibri" pitchFamily="34" charset="0"/>
              </a:rPr>
              <a:t>	This course furthermore aims to </a:t>
            </a:r>
            <a:r>
              <a:rPr lang="de-DE" sz="2800" b="1" dirty="0" smtClean="0">
                <a:solidFill>
                  <a:schemeClr val="bg1"/>
                </a:solidFill>
                <a:latin typeface="Calibri" pitchFamily="34" charset="0"/>
              </a:rPr>
              <a:t>en-courage organizations through their current and future employees who are participating in it to put  their project stakeholder management and engagement policies, strategies, plans, processes and tools on a more stakeholder-responsive footing which in time will bring more „win-win solutions“ for both them and their stakeholders. </a:t>
            </a:r>
            <a:endParaRPr lang="en-US" sz="2800" b="1" dirty="0" smtClean="0">
              <a:solidFill>
                <a:schemeClr val="bg1"/>
              </a:solidFill>
              <a:latin typeface="Calibri" pitchFamily="34" charset="0"/>
            </a:endParaRPr>
          </a:p>
          <a:p>
            <a:pPr>
              <a:lnSpc>
                <a:spcPts val="3500"/>
              </a:lnSpc>
              <a:spcAft>
                <a:spcPts val="1800"/>
              </a:spcAft>
              <a:buClr>
                <a:srgbClr val="FFC000"/>
              </a:buClr>
              <a:buNone/>
            </a:pPr>
            <a:r>
              <a:rPr lang="de-DE" sz="2800" b="1" dirty="0" smtClean="0">
                <a:solidFill>
                  <a:schemeClr val="bg1"/>
                </a:solidFill>
                <a:latin typeface="Calibri" pitchFamily="34" charset="0"/>
              </a:rPr>
              <a:t>	</a:t>
            </a:r>
            <a:endParaRPr lang="en-US" sz="2800" b="1" dirty="0" smtClean="0">
              <a:solidFill>
                <a:schemeClr val="bg1"/>
              </a:solidFill>
              <a:latin typeface="Calibri" pitchFamily="34" charset="0"/>
            </a:endParaRPr>
          </a:p>
        </p:txBody>
      </p:sp>
      <p:pic>
        <p:nvPicPr>
          <p:cNvPr id="6" name="Picture 5" descr="Goal4.gif"/>
          <p:cNvPicPr>
            <a:picLocks noChangeAspect="1"/>
          </p:cNvPicPr>
          <p:nvPr/>
        </p:nvPicPr>
        <p:blipFill>
          <a:blip r:embed="rId3" cstate="print"/>
          <a:stretch>
            <a:fillRect/>
          </a:stretch>
        </p:blipFill>
        <p:spPr>
          <a:xfrm>
            <a:off x="455613" y="1964887"/>
            <a:ext cx="2743200" cy="2928225"/>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Prime Objectives of this Course</a:t>
            </a:r>
            <a:endParaRPr lang="en-US" sz="2400" dirty="0"/>
          </a:p>
        </p:txBody>
      </p:sp>
      <p:sp>
        <p:nvSpPr>
          <p:cNvPr id="3" name="Content Placeholder 2"/>
          <p:cNvSpPr>
            <a:spLocks noGrp="1"/>
          </p:cNvSpPr>
          <p:nvPr>
            <p:ph idx="1"/>
          </p:nvPr>
        </p:nvSpPr>
        <p:spPr>
          <a:xfrm>
            <a:off x="2919662" y="1128624"/>
            <a:ext cx="5933393" cy="4997450"/>
          </a:xfrm>
        </p:spPr>
        <p:txBody>
          <a:bodyPr/>
          <a:lstStyle/>
          <a:p>
            <a:pPr>
              <a:lnSpc>
                <a:spcPts val="3500"/>
              </a:lnSpc>
              <a:spcAft>
                <a:spcPts val="1800"/>
              </a:spcAft>
              <a:buClr>
                <a:srgbClr val="FFC000"/>
              </a:buClr>
              <a:buNone/>
            </a:pPr>
            <a:r>
              <a:rPr lang="en-US" sz="2800" b="1" dirty="0" smtClean="0">
                <a:solidFill>
                  <a:schemeClr val="bg1"/>
                </a:solidFill>
                <a:latin typeface="Calibri" pitchFamily="34" charset="0"/>
              </a:rPr>
              <a:t>	</a:t>
            </a:r>
            <a:r>
              <a:rPr lang="de-DE" sz="2800" b="1" dirty="0" smtClean="0">
                <a:solidFill>
                  <a:schemeClr val="bg1"/>
                </a:solidFill>
                <a:latin typeface="Calibri" pitchFamily="34" charset="0"/>
              </a:rPr>
              <a:t>Through the awareness and interest generated by this course, which at the present point in time is one of just a handful offered at universities across the world, it is hoped that more focussed research on project stakeholder management and engagement practices in public, for-profit and not-for-profit organiza-tions will be encouraged and spon-sored in future.</a:t>
            </a:r>
            <a:endParaRPr lang="en-US" sz="2800" b="1" dirty="0" smtClean="0">
              <a:solidFill>
                <a:schemeClr val="bg1"/>
              </a:solidFill>
              <a:latin typeface="Calibri" pitchFamily="34" charset="0"/>
            </a:endParaRPr>
          </a:p>
        </p:txBody>
      </p:sp>
      <p:pic>
        <p:nvPicPr>
          <p:cNvPr id="5" name="Picture 4" descr="Goal7.gif"/>
          <p:cNvPicPr>
            <a:picLocks noChangeAspect="1"/>
          </p:cNvPicPr>
          <p:nvPr/>
        </p:nvPicPr>
        <p:blipFill>
          <a:blip r:embed="rId3" cstate="print"/>
          <a:stretch>
            <a:fillRect/>
          </a:stretch>
        </p:blipFill>
        <p:spPr>
          <a:xfrm>
            <a:off x="455613" y="2218963"/>
            <a:ext cx="2758283" cy="2420074"/>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ules.gif"/>
          <p:cNvPicPr>
            <a:picLocks noChangeAspect="1"/>
          </p:cNvPicPr>
          <p:nvPr/>
        </p:nvPicPr>
        <p:blipFill>
          <a:blip r:embed="rId3" cstate="print"/>
          <a:stretch>
            <a:fillRect/>
          </a:stretch>
        </p:blipFill>
        <p:spPr>
          <a:xfrm>
            <a:off x="3306781" y="1235075"/>
            <a:ext cx="2533650" cy="2752725"/>
          </a:xfrm>
          <a:prstGeom prst="rect">
            <a:avLst/>
          </a:prstGeom>
          <a:noFill/>
          <a:ln>
            <a:noFill/>
          </a:ln>
        </p:spPr>
      </p:pic>
      <p:sp>
        <p:nvSpPr>
          <p:cNvPr id="3" name="Text Box 4"/>
          <p:cNvSpPr txBox="1">
            <a:spLocks noChangeArrowheads="1"/>
          </p:cNvSpPr>
          <p:nvPr/>
        </p:nvSpPr>
        <p:spPr bwMode="auto">
          <a:xfrm>
            <a:off x="767177" y="4278980"/>
            <a:ext cx="7600950" cy="1323439"/>
          </a:xfrm>
          <a:prstGeom prst="rect">
            <a:avLst/>
          </a:prstGeom>
          <a:noFill/>
          <a:ln w="9525">
            <a:noFill/>
            <a:miter lim="800000"/>
            <a:headEnd/>
            <a:tailEnd/>
          </a:ln>
        </p:spPr>
        <p:txBody>
          <a:bodyPr>
            <a:spAutoFit/>
          </a:bodyPr>
          <a:lstStyle/>
          <a:p>
            <a:pPr algn="ctr">
              <a:spcBef>
                <a:spcPct val="50000"/>
              </a:spcBef>
            </a:pPr>
            <a:r>
              <a:rPr lang="de-DE" sz="4000" b="1" dirty="0" smtClean="0">
                <a:solidFill>
                  <a:srgbClr val="FF9900"/>
                </a:solidFill>
                <a:latin typeface="+mn-lt"/>
              </a:rPr>
              <a:t>Rules for the           Course Participants</a:t>
            </a:r>
            <a:endParaRPr lang="de-DE" sz="4000" b="1" dirty="0">
              <a:solidFill>
                <a:srgbClr val="FF9900"/>
              </a:solidFill>
              <a:latin typeface="+mn-lt"/>
            </a:endParaRPr>
          </a:p>
        </p:txBody>
      </p:sp>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7" name="Rectangle 3"/>
          <p:cNvSpPr>
            <a:spLocks noGrp="1" noChangeArrowheads="1"/>
          </p:cNvSpPr>
          <p:nvPr>
            <p:ph idx="1"/>
          </p:nvPr>
        </p:nvSpPr>
        <p:spPr>
          <a:xfrm>
            <a:off x="2025196" y="1022576"/>
            <a:ext cx="6660017" cy="1910405"/>
          </a:xfrm>
        </p:spPr>
        <p:txBody>
          <a:bodyPr/>
          <a:lstStyle/>
          <a:p>
            <a:pPr eaLnBrk="1" hangingPunct="1">
              <a:lnSpc>
                <a:spcPts val="2700"/>
              </a:lnSpc>
              <a:buFontTx/>
              <a:buNone/>
            </a:pPr>
            <a:r>
              <a:rPr lang="de-DE" b="1" dirty="0" smtClean="0">
                <a:solidFill>
                  <a:schemeClr val="bg1"/>
                </a:solidFill>
                <a:latin typeface="Calibri" pitchFamily="34" charset="0"/>
              </a:rPr>
              <a:t>	</a:t>
            </a:r>
            <a:r>
              <a:rPr lang="de-DE" b="1" dirty="0" smtClean="0">
                <a:solidFill>
                  <a:srgbClr val="FFFF00"/>
                </a:solidFill>
                <a:latin typeface="Calibri" pitchFamily="34" charset="0"/>
              </a:rPr>
              <a:t>Do listen to my lectures very attentively and carefully!</a:t>
            </a:r>
            <a:r>
              <a:rPr lang="de-DE" b="1" dirty="0" smtClean="0">
                <a:solidFill>
                  <a:schemeClr val="bg1"/>
                </a:solidFill>
                <a:latin typeface="Calibri" pitchFamily="34" charset="0"/>
              </a:rPr>
              <a:t>  Listening is the basis for comprehension which is the prerequisite for performing well in this course. If you are having comprehension problems, inform me imme-diately. Do not hesitate otherwise it may be too late for me to help you.    </a:t>
            </a:r>
          </a:p>
        </p:txBody>
      </p:sp>
      <p:pic>
        <p:nvPicPr>
          <p:cNvPr id="400390" name="Picture 6" descr="listen"/>
          <p:cNvPicPr>
            <a:picLocks noChangeAspect="1" noChangeArrowheads="1"/>
          </p:cNvPicPr>
          <p:nvPr/>
        </p:nvPicPr>
        <p:blipFill>
          <a:blip r:embed="rId3" cstate="print"/>
          <a:srcRect/>
          <a:stretch>
            <a:fillRect/>
          </a:stretch>
        </p:blipFill>
        <p:spPr bwMode="auto">
          <a:xfrm>
            <a:off x="687965" y="1396063"/>
            <a:ext cx="1261022" cy="1547266"/>
          </a:xfrm>
          <a:prstGeom prst="rect">
            <a:avLst/>
          </a:prstGeom>
          <a:noFill/>
          <a:effectLst>
            <a:outerShdw dist="35921" dir="2700000" algn="ctr" rotWithShape="0">
              <a:srgbClr val="808080"/>
            </a:outerShdw>
          </a:effectLst>
        </p:spPr>
      </p:pic>
      <p:sp>
        <p:nvSpPr>
          <p:cNvPr id="6" name="Text Box 8"/>
          <p:cNvSpPr txBox="1">
            <a:spLocks noChangeArrowheads="1"/>
          </p:cNvSpPr>
          <p:nvPr/>
        </p:nvSpPr>
        <p:spPr bwMode="auto">
          <a:xfrm>
            <a:off x="1984021" y="3604217"/>
            <a:ext cx="6705954" cy="25679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nSpc>
                <a:spcPct val="125000"/>
              </a:lnSpc>
              <a:spcBef>
                <a:spcPct val="20000"/>
              </a:spcBef>
            </a:pPr>
            <a:r>
              <a:rPr lang="de-DE" sz="2000" b="1" dirty="0" smtClean="0">
                <a:solidFill>
                  <a:schemeClr val="bg1"/>
                </a:solidFill>
                <a:latin typeface="Calibri" pitchFamily="34" charset="0"/>
              </a:rPr>
              <a:t>	</a:t>
            </a:r>
            <a:r>
              <a:rPr lang="de-DE" sz="2000" b="1" dirty="0" smtClean="0">
                <a:solidFill>
                  <a:srgbClr val="FFFF00"/>
                </a:solidFill>
                <a:latin typeface="Calibri" pitchFamily="34" charset="0"/>
              </a:rPr>
              <a:t>Do ask questions or bring </a:t>
            </a:r>
            <a:r>
              <a:rPr lang="de-DE" sz="2000" b="1" dirty="0">
                <a:solidFill>
                  <a:srgbClr val="FFFF00"/>
                </a:solidFill>
                <a:latin typeface="Calibri" pitchFamily="34" charset="0"/>
              </a:rPr>
              <a:t>up </a:t>
            </a:r>
            <a:r>
              <a:rPr lang="de-DE" sz="2000" b="1" dirty="0" smtClean="0">
                <a:solidFill>
                  <a:srgbClr val="FFFF00"/>
                </a:solidFill>
                <a:latin typeface="Calibri" pitchFamily="34" charset="0"/>
              </a:rPr>
              <a:t>relevant points </a:t>
            </a:r>
            <a:r>
              <a:rPr lang="de-DE" sz="2000" b="1" dirty="0">
                <a:solidFill>
                  <a:srgbClr val="FFFF00"/>
                </a:solidFill>
                <a:latin typeface="Calibri" pitchFamily="34" charset="0"/>
              </a:rPr>
              <a:t>for </a:t>
            </a:r>
            <a:r>
              <a:rPr lang="de-DE" sz="2000" b="1" dirty="0" smtClean="0">
                <a:solidFill>
                  <a:srgbClr val="FFFF00"/>
                </a:solidFill>
                <a:latin typeface="Calibri" pitchFamily="34" charset="0"/>
              </a:rPr>
              <a:t>discussion </a:t>
            </a:r>
            <a:r>
              <a:rPr lang="de-DE" sz="2000" b="1" dirty="0">
                <a:solidFill>
                  <a:srgbClr val="FFFF00"/>
                </a:solidFill>
                <a:latin typeface="Calibri" pitchFamily="34" charset="0"/>
              </a:rPr>
              <a:t>in the </a:t>
            </a:r>
            <a:r>
              <a:rPr lang="de-DE" sz="2000" b="1" dirty="0" smtClean="0">
                <a:solidFill>
                  <a:srgbClr val="FFFF00"/>
                </a:solidFill>
                <a:latin typeface="Calibri" pitchFamily="34" charset="0"/>
              </a:rPr>
              <a:t>classroom!</a:t>
            </a:r>
            <a:r>
              <a:rPr lang="de-DE" sz="2000" b="1" dirty="0" smtClean="0">
                <a:solidFill>
                  <a:schemeClr val="bg1"/>
                </a:solidFill>
                <a:latin typeface="Calibri" pitchFamily="34" charset="0"/>
              </a:rPr>
              <a:t> </a:t>
            </a:r>
            <a:r>
              <a:rPr lang="de-DE" sz="2000" b="1" dirty="0">
                <a:solidFill>
                  <a:schemeClr val="bg1"/>
                </a:solidFill>
                <a:latin typeface="Calibri" pitchFamily="34" charset="0"/>
              </a:rPr>
              <a:t>You will not be punished for this</a:t>
            </a:r>
            <a:r>
              <a:rPr lang="de-DE" sz="2000" b="1" dirty="0" smtClean="0">
                <a:solidFill>
                  <a:schemeClr val="bg1"/>
                </a:solidFill>
                <a:latin typeface="Calibri" pitchFamily="34" charset="0"/>
              </a:rPr>
              <a:t>! There is no such thing as a stupid question or discussion and I am very patient with students.</a:t>
            </a:r>
          </a:p>
          <a:p>
            <a:pPr marL="342900" indent="-342900">
              <a:spcBef>
                <a:spcPts val="1800"/>
              </a:spcBef>
            </a:pPr>
            <a:r>
              <a:rPr lang="de-DE" sz="2000" b="1" dirty="0" smtClean="0">
                <a:solidFill>
                  <a:schemeClr val="bg1"/>
                </a:solidFill>
                <a:latin typeface="Calibri" pitchFamily="34" charset="0"/>
              </a:rPr>
              <a:t>	Always be inquisitive, analytical, critical and creative in your approach to learning project management!</a:t>
            </a:r>
            <a:endParaRPr lang="en-US" sz="2000" b="1" dirty="0">
              <a:solidFill>
                <a:schemeClr val="bg1"/>
              </a:solidFill>
              <a:latin typeface="Calibri" pitchFamily="34" charset="0"/>
            </a:endParaRPr>
          </a:p>
        </p:txBody>
      </p:sp>
      <p:pic>
        <p:nvPicPr>
          <p:cNvPr id="7" name="Picture 13" descr="qmarks"/>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99460" y="4098601"/>
            <a:ext cx="1438033" cy="1487951"/>
          </a:xfrm>
          <a:prstGeom prst="rect">
            <a:avLst/>
          </a:prstGeom>
          <a:noFill/>
          <a:effectLst>
            <a:outerShdw dist="35921" dir="2700000" algn="ctr" rotWithShape="0">
              <a:srgbClr val="808080"/>
            </a:outerShdw>
          </a:effectLst>
        </p:spPr>
      </p:pic>
      <p:sp>
        <p:nvSpPr>
          <p:cNvPr id="8" name="Title 1"/>
          <p:cNvSpPr>
            <a:spLocks noGrp="1"/>
          </p:cNvSpPr>
          <p:nvPr>
            <p:ph type="title"/>
          </p:nvPr>
        </p:nvSpPr>
        <p:spPr>
          <a:xfrm>
            <a:off x="457200" y="0"/>
            <a:ext cx="8229600" cy="1143000"/>
          </a:xfrm>
        </p:spPr>
        <p:txBody>
          <a:bodyPr/>
          <a:lstStyle/>
          <a:p>
            <a:r>
              <a:rPr lang="de-DE" sz="2400" dirty="0" smtClean="0"/>
              <a:t>Rules for Course Participants: The Do‘s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7" name="Rectangle 3"/>
          <p:cNvSpPr>
            <a:spLocks noGrp="1" noChangeArrowheads="1"/>
          </p:cNvSpPr>
          <p:nvPr>
            <p:ph idx="1"/>
          </p:nvPr>
        </p:nvSpPr>
        <p:spPr>
          <a:xfrm>
            <a:off x="2351776" y="1022576"/>
            <a:ext cx="6333437" cy="5149624"/>
          </a:xfrm>
        </p:spPr>
        <p:txBody>
          <a:bodyPr/>
          <a:lstStyle/>
          <a:p>
            <a:pPr eaLnBrk="1" hangingPunct="1">
              <a:lnSpc>
                <a:spcPct val="125000"/>
              </a:lnSpc>
              <a:spcBef>
                <a:spcPts val="0"/>
              </a:spcBef>
              <a:spcAft>
                <a:spcPts val="1200"/>
              </a:spcAft>
              <a:buFontTx/>
              <a:buNone/>
            </a:pPr>
            <a:r>
              <a:rPr lang="de-DE" b="1" dirty="0" smtClean="0">
                <a:solidFill>
                  <a:schemeClr val="bg1"/>
                </a:solidFill>
                <a:latin typeface="Calibri" pitchFamily="34" charset="0"/>
                <a:cs typeface="Arial" pitchFamily="34" charset="0"/>
              </a:rPr>
              <a:t>	</a:t>
            </a:r>
            <a:r>
              <a:rPr lang="de-DE" b="1" dirty="0" smtClean="0">
                <a:solidFill>
                  <a:srgbClr val="FFFF00"/>
                </a:solidFill>
                <a:latin typeface="Calibri" pitchFamily="34" charset="0"/>
                <a:cs typeface="Arial" pitchFamily="34" charset="0"/>
              </a:rPr>
              <a:t>Do read the prescribed course literature!</a:t>
            </a:r>
            <a:r>
              <a:rPr lang="de-DE" b="1" dirty="0" smtClean="0">
                <a:solidFill>
                  <a:schemeClr val="bg1"/>
                </a:solidFill>
                <a:latin typeface="Calibri" pitchFamily="34" charset="0"/>
                <a:cs typeface="Arial" pitchFamily="34" charset="0"/>
              </a:rPr>
              <a:t> It is the basic requirement for comprehending project stakeholder management and the prerequisite for performing well in this demanding course! </a:t>
            </a:r>
          </a:p>
          <a:p>
            <a:pPr eaLnBrk="1" hangingPunct="1">
              <a:lnSpc>
                <a:spcPct val="125000"/>
              </a:lnSpc>
              <a:spcBef>
                <a:spcPts val="0"/>
              </a:spcBef>
              <a:spcAft>
                <a:spcPts val="1200"/>
              </a:spcAft>
              <a:buFontTx/>
              <a:buNone/>
            </a:pPr>
            <a:r>
              <a:rPr lang="de-DE" b="1" dirty="0" smtClean="0">
                <a:solidFill>
                  <a:schemeClr val="bg1"/>
                </a:solidFill>
                <a:latin typeface="Calibri" pitchFamily="34" charset="0"/>
                <a:cs typeface="Arial" pitchFamily="34" charset="0"/>
              </a:rPr>
              <a:t>	Please note that using only my PowerPoint slides for your examination preparation is NOT sufficient! </a:t>
            </a:r>
            <a:r>
              <a:rPr lang="de-DE" b="1" u="sng" dirty="0" smtClean="0">
                <a:solidFill>
                  <a:schemeClr val="bg1"/>
                </a:solidFill>
                <a:latin typeface="Calibri" pitchFamily="34" charset="0"/>
                <a:cs typeface="Arial" pitchFamily="34" charset="0"/>
              </a:rPr>
              <a:t>YOU MAY FAIL IF YOU DO SO</a:t>
            </a:r>
            <a:r>
              <a:rPr lang="de-DE" b="1" dirty="0" smtClean="0">
                <a:solidFill>
                  <a:schemeClr val="bg1"/>
                </a:solidFill>
                <a:latin typeface="Calibri" pitchFamily="34" charset="0"/>
                <a:cs typeface="Arial" pitchFamily="34" charset="0"/>
              </a:rPr>
              <a:t>! Some or all of the questions in all your examinations over the semester may relate to material in the recommended course text books and </a:t>
            </a:r>
            <a:r>
              <a:rPr lang="de-DE" b="1" dirty="0" smtClean="0">
                <a:solidFill>
                  <a:schemeClr val="bg1"/>
                </a:solidFill>
                <a:latin typeface="Calibri" pitchFamily="34" charset="0"/>
              </a:rPr>
              <a:t>handouts which in class may not have been dis-cussed in detail or at all!  An excellent piece of advice for you: </a:t>
            </a:r>
            <a:r>
              <a:rPr lang="de-DE" b="1" u="sng" dirty="0" smtClean="0">
                <a:solidFill>
                  <a:schemeClr val="bg1"/>
                </a:solidFill>
                <a:latin typeface="Calibri" pitchFamily="34" charset="0"/>
              </a:rPr>
              <a:t>Read from the beginning of the course and NOT towards the end</a:t>
            </a:r>
            <a:r>
              <a:rPr lang="de-DE" b="1" dirty="0" smtClean="0">
                <a:solidFill>
                  <a:schemeClr val="bg1"/>
                </a:solidFill>
                <a:latin typeface="Calibri" pitchFamily="34" charset="0"/>
              </a:rPr>
              <a:t>! You won‘t regret it. </a:t>
            </a:r>
            <a:endParaRPr lang="en-US" b="1" dirty="0" smtClean="0">
              <a:latin typeface="Calibri" pitchFamily="34" charset="0"/>
            </a:endParaRPr>
          </a:p>
          <a:p>
            <a:pPr eaLnBrk="1" hangingPunct="1">
              <a:lnSpc>
                <a:spcPct val="125000"/>
              </a:lnSpc>
              <a:spcBef>
                <a:spcPts val="1800"/>
              </a:spcBef>
              <a:buFontTx/>
              <a:buNone/>
            </a:pPr>
            <a:endParaRPr lang="de-DE" b="1" dirty="0" smtClean="0">
              <a:solidFill>
                <a:schemeClr val="bg1"/>
              </a:solidFill>
              <a:latin typeface="Calibri" pitchFamily="34" charset="0"/>
              <a:cs typeface="Arial" pitchFamily="34" charset="0"/>
            </a:endParaRPr>
          </a:p>
        </p:txBody>
      </p:sp>
      <p:pic>
        <p:nvPicPr>
          <p:cNvPr id="400391" name="Picture 7" descr="books"/>
          <p:cNvPicPr>
            <a:picLocks noChangeAspect="1" noChangeArrowheads="1"/>
          </p:cNvPicPr>
          <p:nvPr/>
        </p:nvPicPr>
        <p:blipFill>
          <a:blip r:embed="rId3" cstate="print"/>
          <a:srcRect/>
          <a:stretch>
            <a:fillRect/>
          </a:stretch>
        </p:blipFill>
        <p:spPr bwMode="auto">
          <a:xfrm>
            <a:off x="207450" y="2364135"/>
            <a:ext cx="2354263" cy="2120900"/>
          </a:xfrm>
          <a:prstGeom prst="rect">
            <a:avLst/>
          </a:prstGeom>
          <a:noFill/>
          <a:ln w="9525">
            <a:noFill/>
            <a:miter lim="800000"/>
            <a:headEnd/>
            <a:tailEnd/>
          </a:ln>
        </p:spPr>
      </p:pic>
      <p:sp>
        <p:nvSpPr>
          <p:cNvPr id="6" name="Title 1"/>
          <p:cNvSpPr>
            <a:spLocks noGrp="1"/>
          </p:cNvSpPr>
          <p:nvPr>
            <p:ph type="title"/>
          </p:nvPr>
        </p:nvSpPr>
        <p:spPr>
          <a:xfrm>
            <a:off x="457200" y="0"/>
            <a:ext cx="8229600" cy="1143000"/>
          </a:xfrm>
        </p:spPr>
        <p:txBody>
          <a:bodyPr/>
          <a:lstStyle/>
          <a:p>
            <a:r>
              <a:rPr lang="de-DE" sz="2400" dirty="0" smtClean="0"/>
              <a:t>Rules for Course Participants: The Do‘s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p:cNvSpPr>
            <a:spLocks noGrp="1" noChangeArrowheads="1"/>
          </p:cNvSpPr>
          <p:nvPr>
            <p:ph idx="1"/>
          </p:nvPr>
        </p:nvSpPr>
        <p:spPr>
          <a:xfrm>
            <a:off x="1698172" y="1134236"/>
            <a:ext cx="6987042" cy="5037964"/>
          </a:xfrm>
        </p:spPr>
        <p:txBody>
          <a:bodyPr/>
          <a:lstStyle/>
          <a:p>
            <a:pPr eaLnBrk="1" hangingPunct="1">
              <a:lnSpc>
                <a:spcPts val="2600"/>
              </a:lnSpc>
              <a:buFontTx/>
              <a:buNone/>
            </a:pPr>
            <a:r>
              <a:rPr lang="de-DE" b="1" dirty="0" smtClean="0">
                <a:solidFill>
                  <a:schemeClr val="bg1"/>
                </a:solidFill>
                <a:latin typeface="Calibri" pitchFamily="34" charset="0"/>
                <a:cs typeface="Arial" pitchFamily="34" charset="0"/>
              </a:rPr>
              <a:t>	</a:t>
            </a:r>
            <a:r>
              <a:rPr lang="de-DE" b="1" dirty="0" smtClean="0">
                <a:solidFill>
                  <a:srgbClr val="FFFF00"/>
                </a:solidFill>
                <a:latin typeface="Calibri" pitchFamily="34" charset="0"/>
                <a:cs typeface="Arial" pitchFamily="34" charset="0"/>
              </a:rPr>
              <a:t>Do visit me at my office</a:t>
            </a:r>
            <a:r>
              <a:rPr lang="de-DE" b="1" dirty="0" smtClean="0">
                <a:solidFill>
                  <a:schemeClr val="bg1"/>
                </a:solidFill>
                <a:latin typeface="Calibri" pitchFamily="34" charset="0"/>
                <a:cs typeface="Arial" pitchFamily="34" charset="0"/>
              </a:rPr>
              <a:t> (room 0147B in the Glenn Martin Hall) </a:t>
            </a:r>
            <a:r>
              <a:rPr lang="de-DE" b="1" dirty="0" smtClean="0">
                <a:solidFill>
                  <a:srgbClr val="FFFF00"/>
                </a:solidFill>
                <a:latin typeface="Calibri" pitchFamily="34" charset="0"/>
                <a:cs typeface="Arial" pitchFamily="34" charset="0"/>
              </a:rPr>
              <a:t>individually or as a group, if you have a course-related problem or problems and desire counseling!</a:t>
            </a:r>
            <a:r>
              <a:rPr lang="de-DE" b="1" dirty="0" smtClean="0">
                <a:solidFill>
                  <a:schemeClr val="bg1"/>
                </a:solidFill>
                <a:latin typeface="Calibri" pitchFamily="34" charset="0"/>
                <a:cs typeface="Arial" pitchFamily="34" charset="0"/>
              </a:rPr>
              <a:t> I am in office everyday from 9 AM to evenings. Mondays to Fridays are class evenings. My e-Mail is azkhan@umd.edu  </a:t>
            </a:r>
          </a:p>
          <a:p>
            <a:pPr eaLnBrk="1" hangingPunct="1">
              <a:lnSpc>
                <a:spcPts val="2600"/>
              </a:lnSpc>
              <a:buFontTx/>
              <a:buNone/>
            </a:pPr>
            <a:endParaRPr lang="de-DE" b="1" dirty="0" smtClean="0">
              <a:solidFill>
                <a:schemeClr val="bg1"/>
              </a:solidFill>
              <a:latin typeface="Calibri" pitchFamily="34" charset="0"/>
              <a:cs typeface="Arial" pitchFamily="34" charset="0"/>
            </a:endParaRPr>
          </a:p>
          <a:p>
            <a:pPr eaLnBrk="1" hangingPunct="1">
              <a:lnSpc>
                <a:spcPts val="2600"/>
              </a:lnSpc>
              <a:buFontTx/>
              <a:buNone/>
            </a:pPr>
            <a:r>
              <a:rPr lang="de-DE" b="1" dirty="0" smtClean="0">
                <a:solidFill>
                  <a:schemeClr val="bg1"/>
                </a:solidFill>
                <a:latin typeface="Calibri" pitchFamily="34" charset="0"/>
                <a:cs typeface="Arial" pitchFamily="34" charset="0"/>
              </a:rPr>
              <a:t>	</a:t>
            </a:r>
            <a:r>
              <a:rPr lang="de-DE" b="1" dirty="0" smtClean="0">
                <a:solidFill>
                  <a:srgbClr val="FFFF00"/>
                </a:solidFill>
                <a:latin typeface="Calibri" pitchFamily="34" charset="0"/>
                <a:cs typeface="Arial" pitchFamily="34" charset="0"/>
              </a:rPr>
              <a:t>Do fill out the anonymous course evaluation and course instructor evaluation forms</a:t>
            </a:r>
            <a:r>
              <a:rPr lang="de-DE" b="1" dirty="0" smtClean="0">
                <a:solidFill>
                  <a:schemeClr val="bg1"/>
                </a:solidFill>
                <a:latin typeface="Calibri" pitchFamily="34" charset="0"/>
                <a:cs typeface="Arial" pitchFamily="34" charset="0"/>
              </a:rPr>
              <a:t> </a:t>
            </a:r>
            <a:r>
              <a:rPr lang="de-DE" b="1" dirty="0" smtClean="0">
                <a:solidFill>
                  <a:srgbClr val="FFFF00"/>
                </a:solidFill>
                <a:latin typeface="Calibri" pitchFamily="34" charset="0"/>
                <a:cs typeface="Arial" pitchFamily="34" charset="0"/>
              </a:rPr>
              <a:t>at our online blackboard system at the end of the semester!</a:t>
            </a:r>
            <a:r>
              <a:rPr lang="de-DE" b="1" dirty="0" smtClean="0">
                <a:solidFill>
                  <a:schemeClr val="bg1"/>
                </a:solidFill>
                <a:latin typeface="Calibri" pitchFamily="34" charset="0"/>
                <a:cs typeface="Arial" pitchFamily="34" charset="0"/>
              </a:rPr>
              <a:t> All instructors have worked very hard to provide you with the best possible insights into project management and its specialized areas and over time we want to continuously and significantly improve the quality of our modules. Your honest and constructive criticism is very valuable for us and we certainly welcome it! </a:t>
            </a:r>
            <a:endParaRPr lang="de-DE" b="1" dirty="0" smtClean="0">
              <a:solidFill>
                <a:srgbClr val="FFFF00"/>
              </a:solidFill>
              <a:latin typeface="Calibri" pitchFamily="34" charset="0"/>
              <a:cs typeface="Arial" pitchFamily="34" charset="0"/>
            </a:endParaRPr>
          </a:p>
          <a:p>
            <a:pPr eaLnBrk="1" hangingPunct="1">
              <a:lnSpc>
                <a:spcPts val="2600"/>
              </a:lnSpc>
            </a:pPr>
            <a:endParaRPr lang="de-DE" b="1" dirty="0" smtClean="0">
              <a:solidFill>
                <a:schemeClr val="bg1"/>
              </a:solidFill>
              <a:latin typeface="Calibri" pitchFamily="34" charset="0"/>
              <a:cs typeface="Arial" pitchFamily="34" charset="0"/>
            </a:endParaRPr>
          </a:p>
          <a:p>
            <a:pPr eaLnBrk="1" hangingPunct="1">
              <a:lnSpc>
                <a:spcPts val="2600"/>
              </a:lnSpc>
            </a:pPr>
            <a:endParaRPr lang="de-DE" b="1" dirty="0" smtClean="0">
              <a:solidFill>
                <a:schemeClr val="bg1"/>
              </a:solidFill>
              <a:latin typeface="Calibri" pitchFamily="34" charset="0"/>
              <a:cs typeface="Arial" pitchFamily="34" charset="0"/>
            </a:endParaRPr>
          </a:p>
        </p:txBody>
      </p:sp>
      <p:pic>
        <p:nvPicPr>
          <p:cNvPr id="534532" name="Picture 4" descr="cubicle_office_male"/>
          <p:cNvPicPr>
            <a:picLocks noChangeAspect="1" noChangeArrowheads="1"/>
          </p:cNvPicPr>
          <p:nvPr/>
        </p:nvPicPr>
        <p:blipFill>
          <a:blip r:embed="rId3" cstate="print"/>
          <a:srcRect/>
          <a:stretch>
            <a:fillRect/>
          </a:stretch>
        </p:blipFill>
        <p:spPr bwMode="auto">
          <a:xfrm>
            <a:off x="248733" y="1557644"/>
            <a:ext cx="1600200" cy="1152525"/>
          </a:xfrm>
          <a:prstGeom prst="rect">
            <a:avLst/>
          </a:prstGeom>
          <a:noFill/>
          <a:effectLst>
            <a:outerShdw dist="35921" dir="2700000" algn="ctr" rotWithShape="0">
              <a:srgbClr val="808080"/>
            </a:outerShdw>
          </a:effectLst>
        </p:spPr>
      </p:pic>
      <p:pic>
        <p:nvPicPr>
          <p:cNvPr id="534533" name="Picture 5" descr="form"/>
          <p:cNvPicPr>
            <a:picLocks noChangeAspect="1" noChangeArrowheads="1"/>
          </p:cNvPicPr>
          <p:nvPr/>
        </p:nvPicPr>
        <p:blipFill>
          <a:blip r:embed="rId4" cstate="print"/>
          <a:srcRect/>
          <a:stretch>
            <a:fillRect/>
          </a:stretch>
        </p:blipFill>
        <p:spPr bwMode="auto">
          <a:xfrm>
            <a:off x="310646" y="3959990"/>
            <a:ext cx="1476375" cy="1282700"/>
          </a:xfrm>
          <a:prstGeom prst="rect">
            <a:avLst/>
          </a:prstGeom>
          <a:noFill/>
          <a:ln w="9525">
            <a:noFill/>
            <a:miter lim="800000"/>
            <a:headEnd/>
            <a:tailEnd/>
          </a:ln>
        </p:spPr>
      </p:pic>
      <p:sp>
        <p:nvSpPr>
          <p:cNvPr id="6" name="Title 1"/>
          <p:cNvSpPr>
            <a:spLocks noGrp="1"/>
          </p:cNvSpPr>
          <p:nvPr>
            <p:ph type="title"/>
          </p:nvPr>
        </p:nvSpPr>
        <p:spPr>
          <a:xfrm>
            <a:off x="457200" y="0"/>
            <a:ext cx="8229600" cy="1143000"/>
          </a:xfrm>
        </p:spPr>
        <p:txBody>
          <a:bodyPr/>
          <a:lstStyle/>
          <a:p>
            <a:r>
              <a:rPr lang="de-DE" sz="2400" dirty="0" smtClean="0"/>
              <a:t>Rules for Course Participants: The Do‘s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0" name="Text Box 10"/>
          <p:cNvSpPr txBox="1">
            <a:spLocks noChangeArrowheads="1"/>
          </p:cNvSpPr>
          <p:nvPr/>
        </p:nvSpPr>
        <p:spPr bwMode="auto">
          <a:xfrm>
            <a:off x="2667000" y="858838"/>
            <a:ext cx="6022975" cy="4139595"/>
          </a:xfrm>
          <a:prstGeom prst="rect">
            <a:avLst/>
          </a:prstGeom>
          <a:noFill/>
          <a:ln w="9525">
            <a:noFill/>
            <a:miter lim="800000"/>
            <a:headEnd/>
            <a:tailEnd/>
          </a:ln>
        </p:spPr>
        <p:txBody>
          <a:bodyPr wrap="square">
            <a:spAutoFit/>
          </a:bodyPr>
          <a:lstStyle/>
          <a:p>
            <a:pPr>
              <a:lnSpc>
                <a:spcPct val="115000"/>
              </a:lnSpc>
              <a:spcBef>
                <a:spcPct val="20000"/>
              </a:spcBef>
            </a:pPr>
            <a:r>
              <a:rPr lang="de-DE" sz="2000" b="1" dirty="0">
                <a:solidFill>
                  <a:srgbClr val="FFFF00"/>
                </a:solidFill>
                <a:latin typeface="Calibri" pitchFamily="34" charset="0"/>
              </a:rPr>
              <a:t>Don‘t be late to </a:t>
            </a:r>
            <a:r>
              <a:rPr lang="de-DE" sz="2000" b="1" dirty="0" smtClean="0">
                <a:solidFill>
                  <a:srgbClr val="FFFF00"/>
                </a:solidFill>
                <a:latin typeface="Calibri" pitchFamily="34" charset="0"/>
              </a:rPr>
              <a:t>class!</a:t>
            </a:r>
            <a:r>
              <a:rPr lang="de-DE" sz="2000" b="1" dirty="0" smtClean="0">
                <a:solidFill>
                  <a:schemeClr val="bg1"/>
                </a:solidFill>
                <a:latin typeface="Calibri" pitchFamily="34" charset="0"/>
              </a:rPr>
              <a:t> 6 PM </a:t>
            </a:r>
            <a:r>
              <a:rPr lang="de-DE" sz="2000" b="1" dirty="0">
                <a:solidFill>
                  <a:schemeClr val="bg1"/>
                </a:solidFill>
                <a:latin typeface="Calibri" pitchFamily="34" charset="0"/>
              </a:rPr>
              <a:t>means </a:t>
            </a:r>
            <a:r>
              <a:rPr lang="de-DE" sz="2000" b="1" dirty="0" smtClean="0">
                <a:solidFill>
                  <a:schemeClr val="bg1"/>
                </a:solidFill>
                <a:latin typeface="Calibri" pitchFamily="34" charset="0"/>
              </a:rPr>
              <a:t>6 PM </a:t>
            </a:r>
            <a:r>
              <a:rPr lang="de-DE" sz="2000" b="1" dirty="0">
                <a:solidFill>
                  <a:schemeClr val="bg1"/>
                </a:solidFill>
                <a:latin typeface="Calibri" pitchFamily="34" charset="0"/>
              </a:rPr>
              <a:t>sharp and not a second later! Two roll calls will be taken </a:t>
            </a:r>
            <a:r>
              <a:rPr lang="de-DE" sz="2000" b="1" dirty="0" smtClean="0">
                <a:solidFill>
                  <a:schemeClr val="bg1"/>
                </a:solidFill>
                <a:latin typeface="Calibri" pitchFamily="34" charset="0"/>
              </a:rPr>
              <a:t>(at the beginning of class and after the break). Students who </a:t>
            </a:r>
            <a:r>
              <a:rPr lang="de-DE" sz="2000" b="1" dirty="0">
                <a:solidFill>
                  <a:schemeClr val="bg1"/>
                </a:solidFill>
                <a:latin typeface="Calibri" pitchFamily="34" charset="0"/>
              </a:rPr>
              <a:t>are late </a:t>
            </a:r>
            <a:r>
              <a:rPr lang="de-DE" sz="2000" b="1" dirty="0" smtClean="0">
                <a:solidFill>
                  <a:schemeClr val="bg1"/>
                </a:solidFill>
                <a:latin typeface="Calibri" pitchFamily="34" charset="0"/>
              </a:rPr>
              <a:t>will be marked absent! </a:t>
            </a:r>
          </a:p>
          <a:p>
            <a:pPr>
              <a:lnSpc>
                <a:spcPct val="115000"/>
              </a:lnSpc>
              <a:spcBef>
                <a:spcPts val="1200"/>
              </a:spcBef>
              <a:spcAft>
                <a:spcPts val="0"/>
              </a:spcAft>
            </a:pPr>
            <a:r>
              <a:rPr lang="de-DE" sz="2000" b="1" dirty="0" smtClean="0">
                <a:solidFill>
                  <a:srgbClr val="FFFF00"/>
                </a:solidFill>
                <a:latin typeface="Calibri" pitchFamily="34" charset="0"/>
              </a:rPr>
              <a:t>Don‘t </a:t>
            </a:r>
            <a:r>
              <a:rPr lang="de-DE" sz="2000" b="1" dirty="0">
                <a:solidFill>
                  <a:srgbClr val="FFFF00"/>
                </a:solidFill>
                <a:latin typeface="Calibri" pitchFamily="34" charset="0"/>
              </a:rPr>
              <a:t>ask me to mark you present if you are going to be absent in that </a:t>
            </a:r>
            <a:r>
              <a:rPr lang="de-DE" sz="2000" b="1" dirty="0" smtClean="0">
                <a:solidFill>
                  <a:srgbClr val="FFFF00"/>
                </a:solidFill>
                <a:latin typeface="Calibri" pitchFamily="34" charset="0"/>
              </a:rPr>
              <a:t>class!</a:t>
            </a:r>
            <a:r>
              <a:rPr lang="de-DE" sz="2000" b="1" dirty="0" smtClean="0">
                <a:solidFill>
                  <a:schemeClr val="bg1"/>
                </a:solidFill>
                <a:latin typeface="Calibri" pitchFamily="34" charset="0"/>
              </a:rPr>
              <a:t> </a:t>
            </a:r>
            <a:r>
              <a:rPr lang="de-DE" sz="2000" b="1" dirty="0">
                <a:solidFill>
                  <a:schemeClr val="bg1"/>
                </a:solidFill>
                <a:latin typeface="Calibri" pitchFamily="34" charset="0"/>
              </a:rPr>
              <a:t>I don‘t care what </a:t>
            </a:r>
            <a:r>
              <a:rPr lang="de-DE" sz="2000" b="1" dirty="0" smtClean="0">
                <a:solidFill>
                  <a:schemeClr val="bg1"/>
                </a:solidFill>
                <a:latin typeface="Calibri" pitchFamily="34" charset="0"/>
              </a:rPr>
              <a:t>events in your personal </a:t>
            </a:r>
            <a:r>
              <a:rPr lang="de-DE" sz="2000" b="1" dirty="0">
                <a:solidFill>
                  <a:schemeClr val="bg1"/>
                </a:solidFill>
                <a:latin typeface="Calibri" pitchFamily="34" charset="0"/>
              </a:rPr>
              <a:t>or professional </a:t>
            </a:r>
            <a:r>
              <a:rPr lang="de-DE" sz="2000" b="1" dirty="0" smtClean="0">
                <a:solidFill>
                  <a:schemeClr val="bg1"/>
                </a:solidFill>
                <a:latin typeface="Calibri" pitchFamily="34" charset="0"/>
              </a:rPr>
              <a:t>lives prevent you from coming to my class. Visiting family and friends, engagements, weddings, hospitalizations, funerals, official committ-ments etc. are your issues, not mine. If </a:t>
            </a:r>
            <a:r>
              <a:rPr lang="de-DE" sz="2000" b="1" dirty="0">
                <a:solidFill>
                  <a:schemeClr val="bg1"/>
                </a:solidFill>
                <a:latin typeface="Calibri" pitchFamily="34" charset="0"/>
              </a:rPr>
              <a:t>you are absent in my class, you‘ll </a:t>
            </a:r>
            <a:r>
              <a:rPr lang="de-DE" sz="2000" b="1" dirty="0" smtClean="0">
                <a:solidFill>
                  <a:schemeClr val="bg1"/>
                </a:solidFill>
                <a:latin typeface="Calibri" pitchFamily="34" charset="0"/>
              </a:rPr>
              <a:t>simply be </a:t>
            </a:r>
            <a:r>
              <a:rPr lang="de-DE" sz="2000" b="1" dirty="0">
                <a:solidFill>
                  <a:schemeClr val="bg1"/>
                </a:solidFill>
                <a:latin typeface="Calibri" pitchFamily="34" charset="0"/>
              </a:rPr>
              <a:t>marked absent. Period</a:t>
            </a:r>
            <a:r>
              <a:rPr lang="de-DE" sz="2000" b="1" dirty="0" smtClean="0">
                <a:solidFill>
                  <a:schemeClr val="bg1"/>
                </a:solidFill>
                <a:latin typeface="Calibri" pitchFamily="34" charset="0"/>
              </a:rPr>
              <a:t>!</a:t>
            </a:r>
          </a:p>
        </p:txBody>
      </p:sp>
      <p:pic>
        <p:nvPicPr>
          <p:cNvPr id="573452" name="Picture 12" descr="G0107535"/>
          <p:cNvPicPr>
            <a:picLocks noChangeAspect="1" noChangeArrowheads="1"/>
          </p:cNvPicPr>
          <p:nvPr/>
        </p:nvPicPr>
        <p:blipFill>
          <a:blip r:embed="rId3" cstate="print"/>
          <a:srcRect/>
          <a:stretch>
            <a:fillRect/>
          </a:stretch>
        </p:blipFill>
        <p:spPr bwMode="auto">
          <a:xfrm>
            <a:off x="-63500" y="1689352"/>
            <a:ext cx="3117850" cy="3027362"/>
          </a:xfrm>
          <a:prstGeom prst="rect">
            <a:avLst/>
          </a:prstGeom>
          <a:noFill/>
          <a:ln w="9525">
            <a:noFill/>
            <a:miter lim="800000"/>
            <a:headEnd/>
            <a:tailEnd/>
          </a:ln>
        </p:spPr>
      </p:pic>
      <p:sp>
        <p:nvSpPr>
          <p:cNvPr id="5" name="Title 1"/>
          <p:cNvSpPr>
            <a:spLocks noGrp="1"/>
          </p:cNvSpPr>
          <p:nvPr>
            <p:ph type="title"/>
          </p:nvPr>
        </p:nvSpPr>
        <p:spPr>
          <a:xfrm>
            <a:off x="457200" y="0"/>
            <a:ext cx="8229600" cy="1143000"/>
          </a:xfrm>
        </p:spPr>
        <p:txBody>
          <a:bodyPr/>
          <a:lstStyle/>
          <a:p>
            <a:r>
              <a:rPr lang="de-DE" sz="2400" dirty="0" smtClean="0"/>
              <a:t>Rules for Course Participants: The Dont‘s</a:t>
            </a:r>
            <a:endParaRPr lang="en-US" sz="2400" dirty="0"/>
          </a:p>
        </p:txBody>
      </p:sp>
      <p:sp>
        <p:nvSpPr>
          <p:cNvPr id="8" name="TextBox 7"/>
          <p:cNvSpPr txBox="1"/>
          <p:nvPr/>
        </p:nvSpPr>
        <p:spPr>
          <a:xfrm>
            <a:off x="30777" y="5062080"/>
            <a:ext cx="8659198" cy="1144929"/>
          </a:xfrm>
          <a:prstGeom prst="rect">
            <a:avLst/>
          </a:prstGeom>
          <a:noFill/>
        </p:spPr>
        <p:txBody>
          <a:bodyPr wrap="square" rtlCol="0">
            <a:spAutoFit/>
          </a:bodyPr>
          <a:lstStyle/>
          <a:p>
            <a:pPr>
              <a:lnSpc>
                <a:spcPct val="114000"/>
              </a:lnSpc>
            </a:pPr>
            <a:r>
              <a:rPr lang="de-DE" sz="2000" b="1" dirty="0" smtClean="0">
                <a:solidFill>
                  <a:schemeClr val="bg1"/>
                </a:solidFill>
                <a:latin typeface="Calibri" pitchFamily="34" charset="0"/>
              </a:rPr>
              <a:t>Don‘t come to class just to get marked present and then wander of to the can-teen for gossip or refreshments, or leave the campus, outside the 20-minute customary pause. Anyone caught doing this will have their attendance </a:t>
            </a:r>
            <a:r>
              <a:rPr lang="de-DE" sz="2000" b="1" dirty="0" smtClean="0">
                <a:solidFill>
                  <a:srgbClr val="FFFF00"/>
                </a:solidFill>
                <a:latin typeface="Calibri" pitchFamily="34" charset="0"/>
              </a:rPr>
              <a:t>revoked</a:t>
            </a:r>
            <a:r>
              <a:rPr lang="de-DE" sz="2000" b="1" dirty="0" smtClean="0">
                <a:solidFill>
                  <a:schemeClr val="bg1"/>
                </a:solidFill>
                <a:latin typeface="Calibri" pitchFamily="34" charset="0"/>
              </a:rPr>
              <a:t>. </a:t>
            </a:r>
            <a:endParaRPr lang="en-US" sz="2000" b="1" dirty="0"/>
          </a:p>
        </p:txBody>
      </p:sp>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6"/>
          <p:cNvSpPr txBox="1">
            <a:spLocks noChangeArrowheads="1"/>
          </p:cNvSpPr>
          <p:nvPr/>
        </p:nvSpPr>
        <p:spPr bwMode="auto">
          <a:xfrm>
            <a:off x="2667000" y="1038809"/>
            <a:ext cx="6018213" cy="2942857"/>
          </a:xfrm>
          <a:prstGeom prst="rect">
            <a:avLst/>
          </a:prstGeom>
          <a:noFill/>
          <a:ln w="9525">
            <a:noFill/>
            <a:miter lim="800000"/>
            <a:headEnd/>
            <a:tailEnd/>
          </a:ln>
        </p:spPr>
        <p:txBody>
          <a:bodyPr wrap="square">
            <a:spAutoFit/>
          </a:bodyPr>
          <a:lstStyle/>
          <a:p>
            <a:pPr>
              <a:lnSpc>
                <a:spcPts val="2700"/>
              </a:lnSpc>
              <a:spcBef>
                <a:spcPct val="50000"/>
              </a:spcBef>
            </a:pPr>
            <a:r>
              <a:rPr lang="de-DE" sz="2000" b="1" dirty="0">
                <a:solidFill>
                  <a:srgbClr val="FFFF00"/>
                </a:solidFill>
                <a:latin typeface="Calibri" pitchFamily="34" charset="0"/>
                <a:cs typeface="Arial" pitchFamily="34" charset="0"/>
              </a:rPr>
              <a:t>Don‘t use cell phones in </a:t>
            </a:r>
            <a:r>
              <a:rPr lang="de-DE" sz="2000" b="1" dirty="0" smtClean="0">
                <a:solidFill>
                  <a:srgbClr val="FFFF00"/>
                </a:solidFill>
                <a:latin typeface="Calibri" pitchFamily="34" charset="0"/>
                <a:cs typeface="Arial" pitchFamily="34" charset="0"/>
              </a:rPr>
              <a:t>class!</a:t>
            </a:r>
            <a:r>
              <a:rPr lang="de-DE" sz="2000" b="1" dirty="0" smtClean="0">
                <a:solidFill>
                  <a:schemeClr val="bg1"/>
                </a:solidFill>
                <a:latin typeface="Calibri" pitchFamily="34" charset="0"/>
                <a:cs typeface="Arial" pitchFamily="34" charset="0"/>
              </a:rPr>
              <a:t> Switch them off or put on silent mode prior </a:t>
            </a:r>
            <a:r>
              <a:rPr lang="de-DE" sz="2000" b="1" dirty="0">
                <a:solidFill>
                  <a:schemeClr val="bg1"/>
                </a:solidFill>
                <a:latin typeface="Calibri" pitchFamily="34" charset="0"/>
                <a:cs typeface="Arial" pitchFamily="34" charset="0"/>
              </a:rPr>
              <a:t>to entering the </a:t>
            </a:r>
            <a:r>
              <a:rPr lang="de-DE" sz="2000" b="1" dirty="0" smtClean="0">
                <a:solidFill>
                  <a:schemeClr val="bg1"/>
                </a:solidFill>
                <a:latin typeface="Calibri" pitchFamily="34" charset="0"/>
                <a:cs typeface="Arial" pitchFamily="34" charset="0"/>
              </a:rPr>
              <a:t>classroom. Do </a:t>
            </a:r>
            <a:r>
              <a:rPr lang="de-DE" sz="2000" b="1" dirty="0">
                <a:solidFill>
                  <a:schemeClr val="bg1"/>
                </a:solidFill>
                <a:latin typeface="Calibri" pitchFamily="34" charset="0"/>
                <a:cs typeface="Arial" pitchFamily="34" charset="0"/>
              </a:rPr>
              <a:t>not run in and out for making or </a:t>
            </a:r>
            <a:r>
              <a:rPr lang="de-DE" sz="2000" b="1" dirty="0" smtClean="0">
                <a:solidFill>
                  <a:schemeClr val="bg1"/>
                </a:solidFill>
                <a:latin typeface="Calibri" pitchFamily="34" charset="0"/>
                <a:cs typeface="Arial" pitchFamily="34" charset="0"/>
              </a:rPr>
              <a:t>taking calls and do not send SMS messages while the class is in progress. </a:t>
            </a:r>
            <a:r>
              <a:rPr lang="de-DE" sz="2000" b="1" dirty="0">
                <a:solidFill>
                  <a:schemeClr val="bg1"/>
                </a:solidFill>
                <a:latin typeface="Calibri" pitchFamily="34" charset="0"/>
                <a:cs typeface="Arial" pitchFamily="34" charset="0"/>
              </a:rPr>
              <a:t>Such behaviour distracts the class and disrupts </a:t>
            </a:r>
            <a:r>
              <a:rPr lang="de-DE" sz="2000" b="1" dirty="0" smtClean="0">
                <a:solidFill>
                  <a:schemeClr val="bg1"/>
                </a:solidFill>
                <a:latin typeface="Calibri" pitchFamily="34" charset="0"/>
                <a:cs typeface="Arial" pitchFamily="34" charset="0"/>
              </a:rPr>
              <a:t>my presen-tation</a:t>
            </a:r>
            <a:r>
              <a:rPr lang="de-DE" sz="2000" b="1" dirty="0">
                <a:solidFill>
                  <a:schemeClr val="bg1"/>
                </a:solidFill>
                <a:latin typeface="Calibri" pitchFamily="34" charset="0"/>
                <a:cs typeface="Arial" pitchFamily="34" charset="0"/>
              </a:rPr>
              <a:t>. If making or answering calls is so important to you, stay at your home or office and do them there, but do not come to my class!</a:t>
            </a:r>
            <a:endParaRPr lang="en-US" sz="2000" b="1" dirty="0">
              <a:solidFill>
                <a:schemeClr val="bg1"/>
              </a:solidFill>
              <a:latin typeface="Calibri" pitchFamily="34" charset="0"/>
              <a:cs typeface="Arial" pitchFamily="34" charset="0"/>
            </a:endParaRPr>
          </a:p>
        </p:txBody>
      </p:sp>
      <p:sp>
        <p:nvSpPr>
          <p:cNvPr id="15364" name="Text Box 7"/>
          <p:cNvSpPr txBox="1">
            <a:spLocks noChangeArrowheads="1"/>
          </p:cNvSpPr>
          <p:nvPr/>
        </p:nvSpPr>
        <p:spPr bwMode="auto">
          <a:xfrm>
            <a:off x="2667000" y="4079931"/>
            <a:ext cx="6018213" cy="2246769"/>
          </a:xfrm>
          <a:prstGeom prst="rect">
            <a:avLst/>
          </a:prstGeom>
          <a:noFill/>
          <a:ln w="9525">
            <a:noFill/>
            <a:miter lim="800000"/>
            <a:headEnd/>
            <a:tailEnd/>
          </a:ln>
        </p:spPr>
        <p:txBody>
          <a:bodyPr wrap="square">
            <a:spAutoFit/>
          </a:bodyPr>
          <a:lstStyle/>
          <a:p>
            <a:pPr>
              <a:lnSpc>
                <a:spcPts val="2800"/>
              </a:lnSpc>
              <a:spcBef>
                <a:spcPct val="20000"/>
              </a:spcBef>
            </a:pPr>
            <a:r>
              <a:rPr lang="de-DE" sz="2000" b="1" dirty="0">
                <a:solidFill>
                  <a:srgbClr val="FFFF00"/>
                </a:solidFill>
                <a:latin typeface="Calibri" pitchFamily="34" charset="0"/>
                <a:cs typeface="Arial" pitchFamily="34" charset="0"/>
              </a:rPr>
              <a:t>Don‘t chit-chat among yourselves, distract the </a:t>
            </a:r>
            <a:r>
              <a:rPr lang="de-DE" sz="2000" b="1" dirty="0" smtClean="0">
                <a:solidFill>
                  <a:srgbClr val="FFFF00"/>
                </a:solidFill>
                <a:latin typeface="Calibri" pitchFamily="34" charset="0"/>
                <a:cs typeface="Arial" pitchFamily="34" charset="0"/>
              </a:rPr>
              <a:t>atten-tion </a:t>
            </a:r>
            <a:r>
              <a:rPr lang="de-DE" sz="2000" b="1" dirty="0">
                <a:solidFill>
                  <a:srgbClr val="FFFF00"/>
                </a:solidFill>
                <a:latin typeface="Calibri" pitchFamily="34" charset="0"/>
                <a:cs typeface="Arial" pitchFamily="34" charset="0"/>
              </a:rPr>
              <a:t>of other </a:t>
            </a:r>
            <a:r>
              <a:rPr lang="de-DE" sz="2000" b="1" dirty="0" smtClean="0">
                <a:solidFill>
                  <a:srgbClr val="FFFF00"/>
                </a:solidFill>
                <a:latin typeface="Calibri" pitchFamily="34" charset="0"/>
                <a:cs typeface="Arial" pitchFamily="34" charset="0"/>
              </a:rPr>
              <a:t>course participants </a:t>
            </a:r>
            <a:r>
              <a:rPr lang="de-DE" sz="2000" b="1" dirty="0">
                <a:solidFill>
                  <a:srgbClr val="FFFF00"/>
                </a:solidFill>
                <a:latin typeface="Calibri" pitchFamily="34" charset="0"/>
                <a:cs typeface="Arial" pitchFamily="34" charset="0"/>
              </a:rPr>
              <a:t>or behave immaturely in the </a:t>
            </a:r>
            <a:r>
              <a:rPr lang="de-DE" sz="2000" b="1" dirty="0" smtClean="0">
                <a:solidFill>
                  <a:srgbClr val="FFFF00"/>
                </a:solidFill>
                <a:latin typeface="Calibri" pitchFamily="34" charset="0"/>
                <a:cs typeface="Arial" pitchFamily="34" charset="0"/>
              </a:rPr>
              <a:t>class!</a:t>
            </a:r>
            <a:r>
              <a:rPr lang="de-DE" sz="2000" b="1" dirty="0" smtClean="0">
                <a:solidFill>
                  <a:schemeClr val="bg1"/>
                </a:solidFill>
                <a:latin typeface="Calibri" pitchFamily="34" charset="0"/>
                <a:cs typeface="Arial" pitchFamily="34" charset="0"/>
              </a:rPr>
              <a:t> You are only hurting yourself and your colleagues, not me. As educated adults, I expect you all without exception to behave </a:t>
            </a:r>
            <a:r>
              <a:rPr lang="de-DE" sz="2000" b="1" dirty="0">
                <a:solidFill>
                  <a:schemeClr val="bg1"/>
                </a:solidFill>
                <a:latin typeface="Calibri" pitchFamily="34" charset="0"/>
                <a:cs typeface="Arial" pitchFamily="34" charset="0"/>
              </a:rPr>
              <a:t>as </a:t>
            </a:r>
            <a:r>
              <a:rPr lang="de-DE" sz="2000" b="1" dirty="0" smtClean="0">
                <a:solidFill>
                  <a:schemeClr val="bg1"/>
                </a:solidFill>
                <a:latin typeface="Calibri" pitchFamily="34" charset="0"/>
                <a:cs typeface="Arial" pitchFamily="34" charset="0"/>
              </a:rPr>
              <a:t>such from the minute you enter my class to the minute you leave it! </a:t>
            </a:r>
            <a:endParaRPr lang="en-US" sz="2000" b="1" dirty="0">
              <a:solidFill>
                <a:schemeClr val="bg1"/>
              </a:solidFill>
              <a:latin typeface="Calibri" pitchFamily="34" charset="0"/>
              <a:cs typeface="Arial" pitchFamily="34" charset="0"/>
            </a:endParaRPr>
          </a:p>
        </p:txBody>
      </p:sp>
      <p:pic>
        <p:nvPicPr>
          <p:cNvPr id="575498" name="Picture 10" descr="vocab-quiet"/>
          <p:cNvPicPr>
            <a:picLocks noChangeAspect="1" noChangeArrowheads="1"/>
          </p:cNvPicPr>
          <p:nvPr/>
        </p:nvPicPr>
        <p:blipFill>
          <a:blip r:embed="rId3" cstate="print"/>
          <a:srcRect/>
          <a:stretch>
            <a:fillRect/>
          </a:stretch>
        </p:blipFill>
        <p:spPr bwMode="auto">
          <a:xfrm>
            <a:off x="575815" y="4493964"/>
            <a:ext cx="1838325" cy="1152525"/>
          </a:xfrm>
          <a:prstGeom prst="rect">
            <a:avLst/>
          </a:prstGeom>
          <a:noFill/>
          <a:effectLst>
            <a:outerShdw dist="35921" dir="2700000" algn="ctr" rotWithShape="0">
              <a:srgbClr val="808080"/>
            </a:outerShdw>
          </a:effectLst>
        </p:spPr>
      </p:pic>
      <p:pic>
        <p:nvPicPr>
          <p:cNvPr id="15367" name="Picture 11" descr="G0107495"/>
          <p:cNvPicPr>
            <a:picLocks noChangeAspect="1" noChangeArrowheads="1"/>
          </p:cNvPicPr>
          <p:nvPr/>
        </p:nvPicPr>
        <p:blipFill>
          <a:blip r:embed="rId4" cstate="print"/>
          <a:srcRect/>
          <a:stretch>
            <a:fillRect/>
          </a:stretch>
        </p:blipFill>
        <p:spPr bwMode="auto">
          <a:xfrm>
            <a:off x="382140" y="1222959"/>
            <a:ext cx="2225675" cy="2036762"/>
          </a:xfrm>
          <a:prstGeom prst="rect">
            <a:avLst/>
          </a:prstGeom>
          <a:noFill/>
          <a:ln w="9525">
            <a:noFill/>
            <a:miter lim="800000"/>
            <a:headEnd/>
            <a:tailEnd/>
          </a:ln>
        </p:spPr>
      </p:pic>
      <p:sp>
        <p:nvSpPr>
          <p:cNvPr id="7" name="Title 1"/>
          <p:cNvSpPr>
            <a:spLocks noGrp="1"/>
          </p:cNvSpPr>
          <p:nvPr>
            <p:ph type="title"/>
          </p:nvPr>
        </p:nvSpPr>
        <p:spPr>
          <a:xfrm>
            <a:off x="457200" y="0"/>
            <a:ext cx="8229600" cy="1143000"/>
          </a:xfrm>
        </p:spPr>
        <p:txBody>
          <a:bodyPr/>
          <a:lstStyle/>
          <a:p>
            <a:r>
              <a:rPr lang="de-DE" sz="2400" dirty="0" smtClean="0"/>
              <a:t>Rules for Course Participants: The Dont‘s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198813" y="1123310"/>
            <a:ext cx="5465865" cy="50488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nSpc>
                <a:spcPts val="2800"/>
              </a:lnSpc>
              <a:spcBef>
                <a:spcPct val="20000"/>
              </a:spcBef>
              <a:spcAft>
                <a:spcPts val="1200"/>
              </a:spcAft>
            </a:pPr>
            <a:r>
              <a:rPr lang="de-DE" sz="2000" b="1" dirty="0" smtClean="0">
                <a:solidFill>
                  <a:schemeClr val="bg1"/>
                </a:solidFill>
                <a:latin typeface="Calibri" pitchFamily="34" charset="0"/>
                <a:cs typeface="Arial" pitchFamily="34" charset="0"/>
              </a:rPr>
              <a:t>	</a:t>
            </a:r>
            <a:r>
              <a:rPr lang="de-DE" sz="2000" b="1" dirty="0" smtClean="0">
                <a:solidFill>
                  <a:srgbClr val="FFFF00"/>
                </a:solidFill>
                <a:latin typeface="Calibri" pitchFamily="34" charset="0"/>
                <a:cs typeface="Arial" pitchFamily="34" charset="0"/>
              </a:rPr>
              <a:t>Don‘t come to me before, during or after classes with the request that I permit you to transfer data files from my laptop onto your USB flash or external hard drives!</a:t>
            </a:r>
            <a:r>
              <a:rPr lang="de-DE" sz="2000" b="1" dirty="0" smtClean="0">
                <a:solidFill>
                  <a:schemeClr val="bg1"/>
                </a:solidFill>
                <a:latin typeface="Calibri" pitchFamily="34" charset="0"/>
                <a:cs typeface="Arial" pitchFamily="34" charset="0"/>
              </a:rPr>
              <a:t>	</a:t>
            </a:r>
          </a:p>
          <a:p>
            <a:pPr marL="342900" indent="-342900">
              <a:lnSpc>
                <a:spcPts val="2800"/>
              </a:lnSpc>
              <a:spcBef>
                <a:spcPct val="20000"/>
              </a:spcBef>
              <a:spcAft>
                <a:spcPts val="1200"/>
              </a:spcAft>
            </a:pPr>
            <a:r>
              <a:rPr lang="de-DE" sz="2000" b="1" dirty="0" smtClean="0">
                <a:solidFill>
                  <a:schemeClr val="bg1"/>
                </a:solidFill>
                <a:latin typeface="Calibri" pitchFamily="34" charset="0"/>
                <a:cs typeface="Arial" pitchFamily="34" charset="0"/>
              </a:rPr>
              <a:t>	From experience, students‘ flash drives often contain a number of very nasty viruses, worms, trojans etc. and their use entails a high risk of file infection and data corruption on my system which is unacceptable. </a:t>
            </a:r>
          </a:p>
          <a:p>
            <a:pPr marL="342900" indent="-342900">
              <a:lnSpc>
                <a:spcPts val="2800"/>
              </a:lnSpc>
              <a:spcBef>
                <a:spcPct val="20000"/>
              </a:spcBef>
            </a:pPr>
            <a:r>
              <a:rPr lang="de-DE" sz="2000" b="1" dirty="0" smtClean="0">
                <a:solidFill>
                  <a:schemeClr val="bg1"/>
                </a:solidFill>
                <a:latin typeface="Calibri" pitchFamily="34" charset="0"/>
                <a:cs typeface="Arial" pitchFamily="34" charset="0"/>
              </a:rPr>
              <a:t>	Class PowerPoint Presentations and supple-mentary files will be uploaded by me every week onto our online blackboard system for easy accessibility. </a:t>
            </a:r>
          </a:p>
        </p:txBody>
      </p:sp>
      <p:pic>
        <p:nvPicPr>
          <p:cNvPr id="1026" name="Picture 2"/>
          <p:cNvPicPr>
            <a:picLocks noChangeAspect="1" noChangeArrowheads="1"/>
          </p:cNvPicPr>
          <p:nvPr/>
        </p:nvPicPr>
        <p:blipFill>
          <a:blip r:embed="rId3" cstate="print"/>
          <a:srcRect l="37844" t="42928" r="27119" b="34667"/>
          <a:stretch>
            <a:fillRect/>
          </a:stretch>
        </p:blipFill>
        <p:spPr bwMode="auto">
          <a:xfrm rot="5400000">
            <a:off x="53349" y="2760020"/>
            <a:ext cx="3669170" cy="1759703"/>
          </a:xfrm>
          <a:prstGeom prst="rect">
            <a:avLst/>
          </a:prstGeom>
          <a:noFill/>
          <a:ln w="9525">
            <a:noFill/>
            <a:miter lim="800000"/>
            <a:headEnd/>
            <a:tailEnd/>
          </a:ln>
          <a:effectLst/>
        </p:spPr>
      </p:pic>
      <p:sp>
        <p:nvSpPr>
          <p:cNvPr id="5" name="Title 1"/>
          <p:cNvSpPr>
            <a:spLocks noGrp="1"/>
          </p:cNvSpPr>
          <p:nvPr>
            <p:ph type="title"/>
          </p:nvPr>
        </p:nvSpPr>
        <p:spPr>
          <a:xfrm>
            <a:off x="457200" y="0"/>
            <a:ext cx="8229600" cy="1143000"/>
          </a:xfrm>
        </p:spPr>
        <p:txBody>
          <a:bodyPr/>
          <a:lstStyle/>
          <a:p>
            <a:r>
              <a:rPr lang="de-DE" sz="2400" dirty="0" smtClean="0"/>
              <a:t>Rules for Course Participants: The Dont‘s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idx="1"/>
          </p:nvPr>
        </p:nvSpPr>
        <p:spPr>
          <a:xfrm>
            <a:off x="1792288" y="1013900"/>
            <a:ext cx="6892925" cy="2623603"/>
          </a:xfrm>
          <a:noFill/>
          <a:ln w="9525">
            <a:noFill/>
            <a:miter lim="800000"/>
            <a:headEnd/>
            <a:tailEnd/>
          </a:ln>
        </p:spPr>
        <p:txBody>
          <a:bodyPr vert="horz" wrap="square" lIns="91440" tIns="45720" rIns="91440" bIns="45720" numCol="1" anchor="t" anchorCtr="0" compatLnSpc="1">
            <a:prstTxWarp prst="textNoShape">
              <a:avLst/>
            </a:prstTxWarp>
          </a:bodyPr>
          <a:lstStyle/>
          <a:p>
            <a:pPr eaLnBrk="1" hangingPunct="1">
              <a:lnSpc>
                <a:spcPts val="2800"/>
              </a:lnSpc>
              <a:buNone/>
              <a:defRPr/>
            </a:pPr>
            <a:r>
              <a:rPr lang="de-DE" b="1" kern="1200" dirty="0" smtClean="0">
                <a:solidFill>
                  <a:schemeClr val="bg1"/>
                </a:solidFill>
                <a:latin typeface="Calibri" pitchFamily="34" charset="0"/>
                <a:cs typeface="Arial" pitchFamily="34" charset="0"/>
              </a:rPr>
              <a:t>	</a:t>
            </a:r>
            <a:r>
              <a:rPr lang="de-DE" b="1" kern="1200" dirty="0" smtClean="0">
                <a:solidFill>
                  <a:srgbClr val="FFFF00"/>
                </a:solidFill>
                <a:latin typeface="Calibri" pitchFamily="34" charset="0"/>
                <a:cs typeface="Arial" pitchFamily="34" charset="0"/>
              </a:rPr>
              <a:t>Don‘t procrastinate on your project assignments! </a:t>
            </a:r>
            <a:r>
              <a:rPr lang="de-DE" b="1" kern="1200" dirty="0" smtClean="0">
                <a:solidFill>
                  <a:schemeClr val="bg1"/>
                </a:solidFill>
                <a:latin typeface="Calibri" pitchFamily="34" charset="0"/>
                <a:cs typeface="Arial" pitchFamily="34" charset="0"/>
              </a:rPr>
              <a:t>Start work immediately after receiving your topics. Many students do nothing until the submission deadline is around the corner and then run frantically to me at the eleventh hour complaining about the problems they are having in getting information for their assignments. If you start working early you won‘t stress yourself out. </a:t>
            </a:r>
          </a:p>
          <a:p>
            <a:pPr eaLnBrk="1" hangingPunct="1">
              <a:lnSpc>
                <a:spcPts val="2800"/>
              </a:lnSpc>
              <a:buNone/>
              <a:defRPr/>
            </a:pPr>
            <a:endParaRPr lang="de-DE" b="1" kern="1200" dirty="0" smtClean="0">
              <a:solidFill>
                <a:schemeClr val="bg1"/>
              </a:solidFill>
              <a:latin typeface="Calibri" pitchFamily="34" charset="0"/>
              <a:cs typeface="Arial" pitchFamily="34" charset="0"/>
            </a:endParaRPr>
          </a:p>
          <a:p>
            <a:pPr eaLnBrk="1" hangingPunct="1">
              <a:lnSpc>
                <a:spcPts val="2800"/>
              </a:lnSpc>
              <a:buNone/>
              <a:defRPr/>
            </a:pPr>
            <a:endParaRPr lang="de-DE" b="1" kern="1200" dirty="0" smtClean="0">
              <a:solidFill>
                <a:schemeClr val="bg1"/>
              </a:solidFill>
              <a:latin typeface="Calibri" pitchFamily="34" charset="0"/>
              <a:cs typeface="Arial" pitchFamily="34" charset="0"/>
            </a:endParaRPr>
          </a:p>
        </p:txBody>
      </p:sp>
      <p:sp>
        <p:nvSpPr>
          <p:cNvPr id="6" name="Rectangle 2"/>
          <p:cNvSpPr txBox="1">
            <a:spLocks noChangeArrowheads="1"/>
          </p:cNvSpPr>
          <p:nvPr/>
        </p:nvSpPr>
        <p:spPr bwMode="auto">
          <a:xfrm>
            <a:off x="1792288" y="4061470"/>
            <a:ext cx="6892926" cy="21107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defTabSz="914400" eaLnBrk="1" latinLnBrk="0" hangingPunct="1">
              <a:lnSpc>
                <a:spcPts val="2800"/>
              </a:lnSpc>
              <a:spcBef>
                <a:spcPct val="20000"/>
              </a:spcBef>
              <a:buClrTx/>
              <a:buSzTx/>
              <a:buFontTx/>
              <a:buNone/>
              <a:tabLst/>
              <a:defRPr/>
            </a:pPr>
            <a:r>
              <a:rPr lang="de-DE" sz="2000" b="1" dirty="0" smtClean="0">
                <a:solidFill>
                  <a:schemeClr val="bg1"/>
                </a:solidFill>
                <a:latin typeface="Calibri" pitchFamily="34" charset="0"/>
                <a:cs typeface="Arial" pitchFamily="34" charset="0"/>
              </a:rPr>
              <a:t>	</a:t>
            </a:r>
            <a:r>
              <a:rPr lang="de-DE" sz="2000" b="1" dirty="0" smtClean="0">
                <a:solidFill>
                  <a:srgbClr val="FFFF00"/>
                </a:solidFill>
                <a:latin typeface="Calibri" pitchFamily="34" charset="0"/>
                <a:cs typeface="Arial" pitchFamily="34" charset="0"/>
              </a:rPr>
              <a:t>Don‘t pester me for more marks!</a:t>
            </a:r>
            <a:r>
              <a:rPr lang="de-DE" sz="2000" b="1" dirty="0" smtClean="0">
                <a:solidFill>
                  <a:schemeClr val="bg1"/>
                </a:solidFill>
                <a:latin typeface="Calibri" pitchFamily="34" charset="0"/>
                <a:cs typeface="Arial" pitchFamily="34" charset="0"/>
              </a:rPr>
              <a:t> I evaluate my students objectively and actually devote considerable time to read line by line through each examination paper and project assignment. From nothing comes nothing – if your work is crap, be prepared to get a crappy evaluation from me! And please don‘t whine about it. </a:t>
            </a:r>
          </a:p>
        </p:txBody>
      </p:sp>
      <p:pic>
        <p:nvPicPr>
          <p:cNvPr id="7" name="Picture 6" descr="Sandglass1.gif"/>
          <p:cNvPicPr>
            <a:picLocks noChangeAspect="1"/>
          </p:cNvPicPr>
          <p:nvPr/>
        </p:nvPicPr>
        <p:blipFill>
          <a:blip r:embed="rId3" cstate="print"/>
          <a:stretch>
            <a:fillRect/>
          </a:stretch>
        </p:blipFill>
        <p:spPr>
          <a:xfrm>
            <a:off x="553295" y="1322252"/>
            <a:ext cx="1173480" cy="2286000"/>
          </a:xfrm>
          <a:prstGeom prst="rect">
            <a:avLst/>
          </a:prstGeom>
        </p:spPr>
      </p:pic>
      <p:sp>
        <p:nvSpPr>
          <p:cNvPr id="8" name="Title 1"/>
          <p:cNvSpPr>
            <a:spLocks noGrp="1"/>
          </p:cNvSpPr>
          <p:nvPr>
            <p:ph type="title"/>
          </p:nvPr>
        </p:nvSpPr>
        <p:spPr>
          <a:xfrm>
            <a:off x="457200" y="0"/>
            <a:ext cx="8229600" cy="1143000"/>
          </a:xfrm>
        </p:spPr>
        <p:txBody>
          <a:bodyPr/>
          <a:lstStyle/>
          <a:p>
            <a:r>
              <a:rPr lang="de-DE" sz="2400" dirty="0" smtClean="0"/>
              <a:t>Rules for Course Participants: The Dont‘s</a:t>
            </a:r>
            <a:endParaRPr lang="en-US" sz="2400" dirty="0"/>
          </a:p>
        </p:txBody>
      </p:sp>
      <p:pic>
        <p:nvPicPr>
          <p:cNvPr id="9" name="Picture 8" descr="BABYA005.WMF"/>
          <p:cNvPicPr>
            <a:picLocks noChangeAspect="1"/>
          </p:cNvPicPr>
          <p:nvPr/>
        </p:nvPicPr>
        <p:blipFill>
          <a:blip r:embed="rId4" cstate="print"/>
          <a:stretch>
            <a:fillRect/>
          </a:stretch>
        </p:blipFill>
        <p:spPr>
          <a:xfrm>
            <a:off x="221845" y="4090737"/>
            <a:ext cx="1836381" cy="186553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arrot-Learning.gif"/>
          <p:cNvPicPr>
            <a:picLocks noChangeAspect="1"/>
          </p:cNvPicPr>
          <p:nvPr/>
        </p:nvPicPr>
        <p:blipFill>
          <a:blip r:embed="rId3" cstate="print"/>
          <a:stretch>
            <a:fillRect/>
          </a:stretch>
        </p:blipFill>
        <p:spPr>
          <a:xfrm>
            <a:off x="5075011" y="1573184"/>
            <a:ext cx="3276600" cy="3604260"/>
          </a:xfrm>
          <a:prstGeom prst="rect">
            <a:avLst/>
          </a:prstGeom>
        </p:spPr>
      </p:pic>
      <p:sp>
        <p:nvSpPr>
          <p:cNvPr id="12" name="TextBox 11"/>
          <p:cNvSpPr txBox="1"/>
          <p:nvPr/>
        </p:nvSpPr>
        <p:spPr>
          <a:xfrm>
            <a:off x="68263" y="1150561"/>
            <a:ext cx="4984999" cy="41549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lnSpc>
                <a:spcPct val="115000"/>
              </a:lnSpc>
              <a:spcBef>
                <a:spcPct val="20000"/>
              </a:spcBef>
            </a:pPr>
            <a:r>
              <a:rPr lang="de-DE" sz="2000" b="1" dirty="0" smtClean="0">
                <a:solidFill>
                  <a:schemeClr val="bg1"/>
                </a:solidFill>
                <a:latin typeface="Calibri" pitchFamily="34" charset="0"/>
                <a:cs typeface="Arial" pitchFamily="34" charset="0"/>
              </a:rPr>
              <a:t>	</a:t>
            </a:r>
            <a:r>
              <a:rPr lang="de-DE" sz="2000" b="1" dirty="0" smtClean="0">
                <a:solidFill>
                  <a:srgbClr val="FFFF00"/>
                </a:solidFill>
                <a:latin typeface="Calibri" pitchFamily="34" charset="0"/>
                <a:cs typeface="Arial" pitchFamily="34" charset="0"/>
              </a:rPr>
              <a:t>Don‘t follow the „rote“ (Learning by Memorization) approach </a:t>
            </a:r>
            <a:r>
              <a:rPr lang="de-DE" sz="2000" b="1" dirty="0" smtClean="0">
                <a:solidFill>
                  <a:schemeClr val="bg1"/>
                </a:solidFill>
                <a:latin typeface="Calibri" pitchFamily="34" charset="0"/>
                <a:cs typeface="Arial" pitchFamily="34" charset="0"/>
              </a:rPr>
              <a:t>which you may have grown accustomed to since your schooldays. It is the worst thing you can do in my class – apart from outright misbehaviour, cheating or plagiarism. </a:t>
            </a:r>
          </a:p>
          <a:p>
            <a:pPr marL="342900" indent="-342900">
              <a:lnSpc>
                <a:spcPct val="115000"/>
              </a:lnSpc>
              <a:spcBef>
                <a:spcPts val="1200"/>
              </a:spcBef>
            </a:pPr>
            <a:r>
              <a:rPr lang="de-DE" sz="2000" b="1" dirty="0" smtClean="0">
                <a:solidFill>
                  <a:schemeClr val="bg1"/>
                </a:solidFill>
                <a:latin typeface="Calibri" pitchFamily="34" charset="0"/>
                <a:cs typeface="Arial" pitchFamily="34" charset="0"/>
              </a:rPr>
              <a:t>	My PowerPoint slides are designed as a subject guideline only and are </a:t>
            </a:r>
            <a:r>
              <a:rPr lang="de-DE" sz="2000" b="1" u="sng" dirty="0" smtClean="0">
                <a:solidFill>
                  <a:schemeClr val="bg1"/>
                </a:solidFill>
                <a:latin typeface="Calibri" pitchFamily="34" charset="0"/>
                <a:cs typeface="Arial" pitchFamily="34" charset="0"/>
              </a:rPr>
              <a:t>NOT</a:t>
            </a:r>
            <a:r>
              <a:rPr lang="de-DE" sz="2000" b="1" dirty="0" smtClean="0">
                <a:solidFill>
                  <a:schemeClr val="bg1"/>
                </a:solidFill>
                <a:latin typeface="Calibri" pitchFamily="34" charset="0"/>
                <a:cs typeface="Arial" pitchFamily="34" charset="0"/>
              </a:rPr>
              <a:t> meant to be memorized.  </a:t>
            </a:r>
            <a:r>
              <a:rPr lang="de-DE" sz="2000" b="1" u="sng" dirty="0" smtClean="0">
                <a:solidFill>
                  <a:schemeClr val="bg1"/>
                </a:solidFill>
                <a:latin typeface="Calibri" pitchFamily="34" charset="0"/>
                <a:cs typeface="Arial" pitchFamily="34" charset="0"/>
              </a:rPr>
              <a:t>DO NOT</a:t>
            </a:r>
            <a:r>
              <a:rPr lang="de-DE" sz="2000" b="1" dirty="0" smtClean="0">
                <a:solidFill>
                  <a:schemeClr val="bg1"/>
                </a:solidFill>
                <a:latin typeface="Calibri" pitchFamily="34" charset="0"/>
                <a:cs typeface="Arial" pitchFamily="34" charset="0"/>
              </a:rPr>
              <a:t> reproduce the contents of my or someone elses slides in your project assignments/examinations.</a:t>
            </a:r>
          </a:p>
        </p:txBody>
      </p:sp>
      <p:sp>
        <p:nvSpPr>
          <p:cNvPr id="5" name="TextBox 4"/>
          <p:cNvSpPr txBox="1"/>
          <p:nvPr/>
        </p:nvSpPr>
        <p:spPr>
          <a:xfrm>
            <a:off x="421211" y="5489151"/>
            <a:ext cx="8133852" cy="707886"/>
          </a:xfrm>
          <a:prstGeom prst="rect">
            <a:avLst/>
          </a:prstGeom>
          <a:noFill/>
        </p:spPr>
        <p:txBody>
          <a:bodyPr wrap="square" rtlCol="0">
            <a:spAutoFit/>
          </a:bodyPr>
          <a:lstStyle/>
          <a:p>
            <a:r>
              <a:rPr lang="de-DE" sz="2000" b="1" dirty="0" smtClean="0">
                <a:solidFill>
                  <a:schemeClr val="bg1"/>
                </a:solidFill>
                <a:latin typeface="Calibri" pitchFamily="34" charset="0"/>
              </a:rPr>
              <a:t>In case of reproduction, marks will be heavily deducted and your grade in this course will drop like a stone from the sky</a:t>
            </a:r>
            <a:r>
              <a:rPr lang="de-DE" sz="2000" dirty="0" smtClean="0">
                <a:solidFill>
                  <a:schemeClr val="bg1"/>
                </a:solidFill>
                <a:latin typeface="Calibri" pitchFamily="34" charset="0"/>
              </a:rPr>
              <a:t>.</a:t>
            </a:r>
            <a:endParaRPr lang="en-US" sz="2000"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Rules for Course Participants: The Dont‘s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idx="1"/>
          </p:nvPr>
        </p:nvSpPr>
        <p:spPr>
          <a:xfrm>
            <a:off x="2527069" y="1107044"/>
            <a:ext cx="6158144" cy="5065156"/>
          </a:xfrm>
        </p:spPr>
        <p:txBody>
          <a:bodyPr/>
          <a:lstStyle/>
          <a:p>
            <a:pPr eaLnBrk="1" hangingPunct="1">
              <a:lnSpc>
                <a:spcPts val="2800"/>
              </a:lnSpc>
              <a:buFontTx/>
              <a:buNone/>
            </a:pPr>
            <a:r>
              <a:rPr lang="de-DE" b="1" dirty="0" smtClean="0">
                <a:latin typeface="Calibri" pitchFamily="34" charset="0"/>
                <a:cs typeface="Arial" pitchFamily="34" charset="0"/>
              </a:rPr>
              <a:t>	</a:t>
            </a:r>
            <a:r>
              <a:rPr lang="de-DE" b="1" dirty="0" smtClean="0">
                <a:solidFill>
                  <a:srgbClr val="FFFF00"/>
                </a:solidFill>
                <a:latin typeface="Calibri" pitchFamily="34" charset="0"/>
                <a:cs typeface="Arial" pitchFamily="34" charset="0"/>
              </a:rPr>
              <a:t>Don‘t miss out on your project assignment and your examinations!</a:t>
            </a:r>
            <a:r>
              <a:rPr lang="de-DE" b="1" dirty="0" smtClean="0">
                <a:solidFill>
                  <a:schemeClr val="bg1"/>
                </a:solidFill>
                <a:latin typeface="Calibri" pitchFamily="34" charset="0"/>
                <a:cs typeface="Arial" pitchFamily="34" charset="0"/>
              </a:rPr>
              <a:t> Setting repeat examinations is a big nuisance for me and some marks are normally man-datorily deducted by </a:t>
            </a:r>
            <a:r>
              <a:rPr lang="de-DE" b="1" dirty="0" smtClean="0">
                <a:solidFill>
                  <a:schemeClr val="bg1">
                    <a:lumMod val="95000"/>
                  </a:schemeClr>
                </a:solidFill>
                <a:latin typeface="Calibri" pitchFamily="34" charset="0"/>
                <a:cs typeface="Arial" pitchFamily="34" charset="0"/>
              </a:rPr>
              <a:t>our department as a disincen-tive for being absent! In the event that you have mis-sed out on your midterm examination due to </a:t>
            </a:r>
            <a:r>
              <a:rPr lang="de-DE" b="1" dirty="0" smtClean="0">
                <a:solidFill>
                  <a:schemeClr val="bg1"/>
                </a:solidFill>
                <a:latin typeface="Calibri" pitchFamily="34" charset="0"/>
                <a:cs typeface="Arial" pitchFamily="34" charset="0"/>
              </a:rPr>
              <a:t>com-pelling circumstances, I will – if department policy permits - schedule one repeat examination, but no additional repeats. If you also fail to show up for the repeat examination, you will be given zero marks which this will then be considered as final.</a:t>
            </a:r>
          </a:p>
          <a:p>
            <a:pPr eaLnBrk="1" hangingPunct="1">
              <a:lnSpc>
                <a:spcPts val="2800"/>
              </a:lnSpc>
              <a:spcBef>
                <a:spcPts val="1200"/>
              </a:spcBef>
              <a:buFontTx/>
              <a:buNone/>
            </a:pPr>
            <a:r>
              <a:rPr lang="de-DE" b="1" dirty="0" smtClean="0">
                <a:solidFill>
                  <a:schemeClr val="bg1"/>
                </a:solidFill>
                <a:latin typeface="Calibri" pitchFamily="34" charset="0"/>
                <a:cs typeface="Arial" pitchFamily="34" charset="0"/>
              </a:rPr>
              <a:t>	Note that as per CIIT rules absolutely </a:t>
            </a:r>
            <a:r>
              <a:rPr lang="de-DE" b="1" dirty="0" smtClean="0">
                <a:solidFill>
                  <a:srgbClr val="FFFF00"/>
                </a:solidFill>
                <a:latin typeface="Calibri" pitchFamily="34" charset="0"/>
                <a:cs typeface="Arial" pitchFamily="34" charset="0"/>
              </a:rPr>
              <a:t>NO RETAKE OF FINAL EXAMINATIONS IS ALLOWED!</a:t>
            </a:r>
          </a:p>
        </p:txBody>
      </p:sp>
      <p:pic>
        <p:nvPicPr>
          <p:cNvPr id="6" name="Picture 5" descr="Examination.gif"/>
          <p:cNvPicPr>
            <a:picLocks noChangeAspect="1"/>
          </p:cNvPicPr>
          <p:nvPr/>
        </p:nvPicPr>
        <p:blipFill>
          <a:blip r:embed="rId3" cstate="print"/>
          <a:stretch>
            <a:fillRect/>
          </a:stretch>
        </p:blipFill>
        <p:spPr>
          <a:xfrm>
            <a:off x="450236" y="1681327"/>
            <a:ext cx="2187546" cy="2465070"/>
          </a:xfrm>
          <a:prstGeom prst="rect">
            <a:avLst/>
          </a:prstGeom>
        </p:spPr>
      </p:pic>
      <p:sp>
        <p:nvSpPr>
          <p:cNvPr id="5" name="TextBox 4"/>
          <p:cNvSpPr txBox="1"/>
          <p:nvPr/>
        </p:nvSpPr>
        <p:spPr>
          <a:xfrm>
            <a:off x="287913" y="4334908"/>
            <a:ext cx="2512193" cy="1077218"/>
          </a:xfrm>
          <a:prstGeom prst="rect">
            <a:avLst/>
          </a:prstGeom>
          <a:noFill/>
        </p:spPr>
        <p:txBody>
          <a:bodyPr wrap="square" rtlCol="0">
            <a:spAutoFit/>
          </a:bodyPr>
          <a:lstStyle/>
          <a:p>
            <a:r>
              <a:rPr lang="de-DE" sz="1600" b="1" dirty="0" smtClean="0">
                <a:solidFill>
                  <a:schemeClr val="bg1"/>
                </a:solidFill>
                <a:latin typeface="Calibri" pitchFamily="34" charset="0"/>
              </a:rPr>
              <a:t>It is </a:t>
            </a:r>
            <a:r>
              <a:rPr lang="de-DE" sz="1600" b="1" u="sng" dirty="0" smtClean="0">
                <a:solidFill>
                  <a:schemeClr val="bg1"/>
                </a:solidFill>
                <a:latin typeface="Calibri" pitchFamily="34" charset="0"/>
              </a:rPr>
              <a:t>your</a:t>
            </a:r>
            <a:r>
              <a:rPr lang="de-DE" sz="1600" b="1" dirty="0" smtClean="0">
                <a:solidFill>
                  <a:schemeClr val="bg1"/>
                </a:solidFill>
                <a:latin typeface="Calibri" pitchFamily="34" charset="0"/>
              </a:rPr>
              <a:t> responsibility to immediately contact me if you missed a class assign-ment or examination! </a:t>
            </a:r>
            <a:endParaRPr lang="en-US" sz="1600" b="1" dirty="0">
              <a:latin typeface="Calibri" pitchFamily="34" charset="0"/>
            </a:endParaRPr>
          </a:p>
        </p:txBody>
      </p:sp>
      <p:sp>
        <p:nvSpPr>
          <p:cNvPr id="7" name="Title 1"/>
          <p:cNvSpPr>
            <a:spLocks noGrp="1"/>
          </p:cNvSpPr>
          <p:nvPr>
            <p:ph type="title"/>
          </p:nvPr>
        </p:nvSpPr>
        <p:spPr>
          <a:xfrm>
            <a:off x="457200" y="0"/>
            <a:ext cx="8229600" cy="1143000"/>
          </a:xfrm>
        </p:spPr>
        <p:txBody>
          <a:bodyPr/>
          <a:lstStyle/>
          <a:p>
            <a:r>
              <a:rPr lang="de-DE" sz="2400" dirty="0" smtClean="0"/>
              <a:t>Rules for Course Participants: The Dont‘s</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eating2.gif"/>
          <p:cNvPicPr>
            <a:picLocks noChangeAspect="1"/>
          </p:cNvPicPr>
          <p:nvPr/>
        </p:nvPicPr>
        <p:blipFill>
          <a:blip r:embed="rId3" cstate="print"/>
          <a:stretch>
            <a:fillRect/>
          </a:stretch>
        </p:blipFill>
        <p:spPr>
          <a:xfrm>
            <a:off x="4837450" y="1918607"/>
            <a:ext cx="3771900" cy="2628900"/>
          </a:xfrm>
          <a:prstGeom prst="rect">
            <a:avLst/>
          </a:prstGeom>
        </p:spPr>
      </p:pic>
      <p:sp>
        <p:nvSpPr>
          <p:cNvPr id="8" name="Rounded Rectangle 7"/>
          <p:cNvSpPr/>
          <p:nvPr/>
        </p:nvSpPr>
        <p:spPr>
          <a:xfrm>
            <a:off x="4756826" y="4727643"/>
            <a:ext cx="3933149" cy="1302996"/>
          </a:xfrm>
          <a:prstGeom prst="roundRect">
            <a:avLst/>
          </a:prstGeom>
          <a:solidFill>
            <a:srgbClr val="FFC000"/>
          </a:solidFill>
          <a:ln>
            <a:solidFill>
              <a:srgbClr val="2CF4F4"/>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de-DE" sz="2400" b="1" dirty="0" smtClean="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ZERO </a:t>
            </a:r>
          </a:p>
          <a:p>
            <a:pPr algn="r"/>
            <a:r>
              <a:rPr lang="de-DE" sz="2400" b="1" dirty="0" smtClean="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rPr>
              <a:t>TOLERANCE!</a:t>
            </a:r>
            <a:endParaRPr lang="en-US" sz="2400" b="1" dirty="0">
              <a:ln w="12700">
                <a:solidFill>
                  <a:schemeClr val="tx2">
                    <a:satMod val="155000"/>
                  </a:schemeClr>
                </a:solidFill>
                <a:prstDash val="solid"/>
              </a:ln>
              <a:solidFill>
                <a:sysClr val="windowText" lastClr="000000"/>
              </a:solidFill>
              <a:effectLst>
                <a:outerShdw blurRad="41275" dist="20320" dir="1800000" algn="tl" rotWithShape="0">
                  <a:srgbClr val="000000">
                    <a:alpha val="40000"/>
                  </a:srgbClr>
                </a:outerShdw>
              </a:effectLst>
            </a:endParaRPr>
          </a:p>
        </p:txBody>
      </p:sp>
      <p:sp>
        <p:nvSpPr>
          <p:cNvPr id="7" name="TextBox 6"/>
          <p:cNvSpPr txBox="1"/>
          <p:nvPr/>
        </p:nvSpPr>
        <p:spPr>
          <a:xfrm>
            <a:off x="4959927" y="1385470"/>
            <a:ext cx="3725286" cy="338554"/>
          </a:xfrm>
          <a:prstGeom prst="rect">
            <a:avLst/>
          </a:prstGeom>
          <a:noFill/>
        </p:spPr>
        <p:txBody>
          <a:bodyPr wrap="square" rtlCol="0">
            <a:spAutoFit/>
          </a:bodyPr>
          <a:lstStyle/>
          <a:p>
            <a:r>
              <a:rPr lang="de-DE" sz="1600" b="1" dirty="0" smtClean="0">
                <a:solidFill>
                  <a:srgbClr val="92D050"/>
                </a:solidFill>
                <a:latin typeface="+mn-lt"/>
              </a:rPr>
              <a:t>NO CHEATING &amp; PLAGIARISM!</a:t>
            </a:r>
            <a:endParaRPr lang="en-US" sz="1600" b="1" dirty="0" smtClean="0">
              <a:solidFill>
                <a:srgbClr val="92D050"/>
              </a:solidFill>
              <a:latin typeface="+mn-lt"/>
            </a:endParaRPr>
          </a:p>
        </p:txBody>
      </p:sp>
      <p:sp>
        <p:nvSpPr>
          <p:cNvPr id="9" name="Title 1"/>
          <p:cNvSpPr>
            <a:spLocks noGrp="1"/>
          </p:cNvSpPr>
          <p:nvPr>
            <p:ph type="title"/>
          </p:nvPr>
        </p:nvSpPr>
        <p:spPr>
          <a:xfrm>
            <a:off x="457200" y="0"/>
            <a:ext cx="8229600" cy="1143000"/>
          </a:xfrm>
        </p:spPr>
        <p:txBody>
          <a:bodyPr/>
          <a:lstStyle/>
          <a:p>
            <a:r>
              <a:rPr lang="de-DE" sz="2400" dirty="0" smtClean="0"/>
              <a:t>Rules for Course Participants: The Dont‘s</a:t>
            </a:r>
            <a:endParaRPr lang="en-US" sz="2400" dirty="0"/>
          </a:p>
        </p:txBody>
      </p:sp>
      <p:sp>
        <p:nvSpPr>
          <p:cNvPr id="10" name="TextBox 9"/>
          <p:cNvSpPr txBox="1"/>
          <p:nvPr/>
        </p:nvSpPr>
        <p:spPr>
          <a:xfrm>
            <a:off x="68263" y="1139825"/>
            <a:ext cx="4484687" cy="5093702"/>
          </a:xfrm>
          <a:prstGeom prst="rect">
            <a:avLst/>
          </a:prstGeom>
          <a:noFill/>
        </p:spPr>
        <p:txBody>
          <a:bodyPr wrap="square" rtlCol="0">
            <a:spAutoFit/>
          </a:bodyPr>
          <a:lstStyle/>
          <a:p>
            <a:pPr marL="342900" indent="-342900" eaLnBrk="1" hangingPunct="1">
              <a:lnSpc>
                <a:spcPts val="2700"/>
              </a:lnSpc>
              <a:buFontTx/>
              <a:buNone/>
            </a:pPr>
            <a:r>
              <a:rPr lang="de-DE" sz="2000" b="1" dirty="0" smtClean="0">
                <a:solidFill>
                  <a:srgbClr val="FFFF00"/>
                </a:solidFill>
                <a:latin typeface="Calibri" pitchFamily="34" charset="0"/>
                <a:cs typeface="Arial" pitchFamily="34" charset="0"/>
              </a:rPr>
              <a:t>	Don‘t cheat in the midterm or final examinations!</a:t>
            </a:r>
            <a:r>
              <a:rPr lang="de-DE" sz="2000" b="1" dirty="0" smtClean="0">
                <a:solidFill>
                  <a:schemeClr val="bg1"/>
                </a:solidFill>
                <a:latin typeface="Calibri" pitchFamily="34" charset="0"/>
                <a:cs typeface="Arial" pitchFamily="34" charset="0"/>
              </a:rPr>
              <a:t> Your paper may be cancelled by the department or, at the very least, you will lose a percen-tage of your marks. </a:t>
            </a:r>
          </a:p>
          <a:p>
            <a:pPr marL="342900" indent="-342900" eaLnBrk="1" hangingPunct="1">
              <a:lnSpc>
                <a:spcPts val="2700"/>
              </a:lnSpc>
              <a:spcBef>
                <a:spcPts val="1200"/>
              </a:spcBef>
              <a:buFontTx/>
              <a:buNone/>
            </a:pPr>
            <a:r>
              <a:rPr lang="de-DE" sz="2000" b="1" dirty="0" smtClean="0">
                <a:solidFill>
                  <a:schemeClr val="bg1"/>
                </a:solidFill>
                <a:latin typeface="Calibri" pitchFamily="34" charset="0"/>
                <a:cs typeface="Arial" pitchFamily="34" charset="0"/>
              </a:rPr>
              <a:t>	If your project assignments have, in full or in part, been plagiarized or simply copy-pasted from the World Wide Web without referencing, you will get zero marks and be reassigned another topic. Plagiarism can be de-termined using specialized software on material submitted electronically to me for evaluation.</a:t>
            </a:r>
            <a:endParaRPr lang="en-US" sz="2000" b="1" dirty="0"/>
          </a:p>
        </p:txBody>
      </p:sp>
      <p:pic>
        <p:nvPicPr>
          <p:cNvPr id="11" name="Picture 10" descr="Cheat.gif"/>
          <p:cNvPicPr>
            <a:picLocks noChangeAspect="1"/>
          </p:cNvPicPr>
          <p:nvPr/>
        </p:nvPicPr>
        <p:blipFill>
          <a:blip r:embed="rId4" cstate="print"/>
          <a:stretch>
            <a:fillRect/>
          </a:stretch>
        </p:blipFill>
        <p:spPr>
          <a:xfrm>
            <a:off x="4875146" y="4834648"/>
            <a:ext cx="1190812" cy="104085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767177" y="4278980"/>
            <a:ext cx="7600950" cy="1323439"/>
          </a:xfrm>
          <a:prstGeom prst="rect">
            <a:avLst/>
          </a:prstGeom>
          <a:noFill/>
          <a:ln w="9525">
            <a:noFill/>
            <a:miter lim="800000"/>
            <a:headEnd/>
            <a:tailEnd/>
          </a:ln>
        </p:spPr>
        <p:txBody>
          <a:bodyPr>
            <a:spAutoFit/>
          </a:bodyPr>
          <a:lstStyle/>
          <a:p>
            <a:pPr algn="ctr">
              <a:spcBef>
                <a:spcPct val="50000"/>
              </a:spcBef>
            </a:pPr>
            <a:r>
              <a:rPr lang="de-DE" sz="4000" b="1" dirty="0" smtClean="0">
                <a:solidFill>
                  <a:srgbClr val="FF9900"/>
                </a:solidFill>
                <a:latin typeface="+mn-lt"/>
              </a:rPr>
              <a:t>Course Structure and Student Assessment</a:t>
            </a:r>
            <a:endParaRPr lang="de-DE" sz="4000" b="1" dirty="0">
              <a:solidFill>
                <a:srgbClr val="FF9900"/>
              </a:solidFill>
              <a:latin typeface="+mn-lt"/>
            </a:endParaRPr>
          </a:p>
        </p:txBody>
      </p:sp>
      <p:pic>
        <p:nvPicPr>
          <p:cNvPr id="6" name="Picture 5" descr="Grade A 1.gif"/>
          <p:cNvPicPr>
            <a:picLocks noChangeAspect="1"/>
          </p:cNvPicPr>
          <p:nvPr/>
        </p:nvPicPr>
        <p:blipFill>
          <a:blip r:embed="rId3" cstate="print"/>
          <a:stretch>
            <a:fillRect/>
          </a:stretch>
        </p:blipFill>
        <p:spPr>
          <a:xfrm>
            <a:off x="2824345" y="1144588"/>
            <a:ext cx="3498485" cy="285625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Course Structure and Materials</a:t>
            </a:r>
            <a:endParaRPr lang="en-US" sz="2400" dirty="0"/>
          </a:p>
        </p:txBody>
      </p:sp>
      <p:sp>
        <p:nvSpPr>
          <p:cNvPr id="5" name="Content Placeholder 2"/>
          <p:cNvSpPr txBox="1">
            <a:spLocks/>
          </p:cNvSpPr>
          <p:nvPr/>
        </p:nvSpPr>
        <p:spPr>
          <a:xfrm>
            <a:off x="3198812" y="1020994"/>
            <a:ext cx="5945187" cy="4997450"/>
          </a:xfrm>
          <a:prstGeom prst="rect">
            <a:avLst/>
          </a:prstGeom>
        </p:spPr>
        <p:txBody>
          <a:bodyPr/>
          <a:lstStyle/>
          <a:p>
            <a:pPr marL="342900" marR="0" lvl="0" indent="-342900" algn="l" defTabSz="914400" rtl="0" eaLnBrk="1" fontAlgn="base" latinLnBrk="0" hangingPunct="1">
              <a:lnSpc>
                <a:spcPts val="3000"/>
              </a:lnSpc>
              <a:spcBef>
                <a:spcPts val="0"/>
              </a:spcBef>
              <a:spcAft>
                <a:spcPts val="600"/>
              </a:spcAft>
              <a:buClr>
                <a:srgbClr val="FFC000"/>
              </a:buClr>
              <a:buSzTx/>
              <a:buFontTx/>
              <a:buNone/>
              <a:tabLst/>
              <a:defRPr/>
            </a:pPr>
            <a:r>
              <a:rPr kumimoji="0" lang="en-US" sz="24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lang="en-US" sz="2400" b="1" kern="0" dirty="0" smtClean="0">
                <a:solidFill>
                  <a:srgbClr val="FFFF00"/>
                </a:solidFill>
                <a:latin typeface="Calibri" pitchFamily="34" charset="0"/>
              </a:rPr>
              <a:t>Weeks 1-2:</a:t>
            </a:r>
            <a:r>
              <a:rPr lang="en-US" sz="2400" b="1" kern="0" dirty="0" smtClean="0">
                <a:solidFill>
                  <a:schemeClr val="bg1"/>
                </a:solidFill>
                <a:latin typeface="Calibri" pitchFamily="34" charset="0"/>
              </a:rPr>
              <a:t> Introduction to Project Stake-holder Management and Engagement. </a:t>
            </a:r>
          </a:p>
          <a:p>
            <a:pPr marL="342900" marR="0" lvl="0" indent="-342900" algn="l" defTabSz="914400" rtl="0" eaLnBrk="1" fontAlgn="base" latinLnBrk="0" hangingPunct="1">
              <a:lnSpc>
                <a:spcPts val="3000"/>
              </a:lnSpc>
              <a:spcBef>
                <a:spcPts val="0"/>
              </a:spcBef>
              <a:spcAft>
                <a:spcPts val="600"/>
              </a:spcAft>
              <a:buClr>
                <a:srgbClr val="FFC000"/>
              </a:buClr>
              <a:buSzTx/>
              <a:buFontTx/>
              <a:buNone/>
              <a:tabLst/>
              <a:defRPr/>
            </a:pPr>
            <a:r>
              <a:rPr kumimoji="0" lang="en-US" sz="24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en-US" sz="2400" b="1" i="0" u="none" strike="noStrike" kern="0" cap="none" spc="0" normalizeH="0" baseline="0" noProof="0" dirty="0" smtClean="0">
                <a:ln>
                  <a:noFill/>
                </a:ln>
                <a:solidFill>
                  <a:srgbClr val="FFFF00"/>
                </a:solidFill>
                <a:effectLst/>
                <a:uLnTx/>
                <a:uFillTx/>
                <a:latin typeface="Calibri" pitchFamily="34" charset="0"/>
                <a:ea typeface="+mn-ea"/>
                <a:cs typeface="+mn-cs"/>
              </a:rPr>
              <a:t>Weeks</a:t>
            </a:r>
            <a:r>
              <a:rPr kumimoji="0" lang="en-US" sz="2400" b="1" i="0" u="none" strike="noStrike" kern="0" cap="none" spc="0" normalizeH="0" noProof="0" dirty="0" smtClean="0">
                <a:ln>
                  <a:noFill/>
                </a:ln>
                <a:solidFill>
                  <a:srgbClr val="FFFF00"/>
                </a:solidFill>
                <a:effectLst/>
                <a:uLnTx/>
                <a:uFillTx/>
                <a:latin typeface="Calibri" pitchFamily="34" charset="0"/>
                <a:ea typeface="+mn-ea"/>
                <a:cs typeface="+mn-cs"/>
              </a:rPr>
              <a:t> 3-4:</a:t>
            </a:r>
            <a:r>
              <a:rPr kumimoji="0" lang="en-US" sz="2400" b="1" i="0" u="none" strike="noStrike" kern="0" cap="none" spc="0" normalizeH="0" noProof="0" dirty="0" smtClean="0">
                <a:ln>
                  <a:noFill/>
                </a:ln>
                <a:solidFill>
                  <a:schemeClr val="bg1"/>
                </a:solidFill>
                <a:effectLst/>
                <a:uLnTx/>
                <a:uFillTx/>
                <a:latin typeface="Calibri" pitchFamily="34" charset="0"/>
                <a:ea typeface="+mn-ea"/>
                <a:cs typeface="+mn-cs"/>
              </a:rPr>
              <a:t> Stakeholders: Their Interests (Stakes), Roles and Responsibilities, and Relationship to Projects.</a:t>
            </a:r>
          </a:p>
          <a:p>
            <a:pPr marL="342900" marR="0" lvl="0" indent="-342900" algn="l" defTabSz="914400" rtl="0" eaLnBrk="1" fontAlgn="base" latinLnBrk="0" hangingPunct="1">
              <a:lnSpc>
                <a:spcPts val="3000"/>
              </a:lnSpc>
              <a:spcBef>
                <a:spcPts val="0"/>
              </a:spcBef>
              <a:spcAft>
                <a:spcPts val="600"/>
              </a:spcAft>
              <a:buClr>
                <a:srgbClr val="FFC000"/>
              </a:buClr>
              <a:buSzTx/>
              <a:buFontTx/>
              <a:buNone/>
              <a:tabLst/>
              <a:defRPr/>
            </a:pPr>
            <a:r>
              <a:rPr lang="en-US" sz="2400" b="1" kern="0" baseline="0" dirty="0" smtClean="0">
                <a:solidFill>
                  <a:schemeClr val="bg1"/>
                </a:solidFill>
                <a:latin typeface="Calibri" pitchFamily="34" charset="0"/>
              </a:rPr>
              <a:t>	</a:t>
            </a:r>
            <a:r>
              <a:rPr lang="en-US" sz="2400" b="1" kern="0" baseline="0" dirty="0" smtClean="0">
                <a:solidFill>
                  <a:srgbClr val="FFFF00"/>
                </a:solidFill>
                <a:latin typeface="Calibri" pitchFamily="34" charset="0"/>
              </a:rPr>
              <a:t>Week 5:</a:t>
            </a:r>
            <a:r>
              <a:rPr lang="en-US" sz="2400" b="1" kern="0" baseline="0" dirty="0" smtClean="0">
                <a:solidFill>
                  <a:schemeClr val="bg1"/>
                </a:solidFill>
                <a:latin typeface="Calibri" pitchFamily="34" charset="0"/>
              </a:rPr>
              <a:t> </a:t>
            </a:r>
            <a:r>
              <a:rPr lang="en-US" sz="2400" b="1" kern="0" dirty="0" smtClean="0">
                <a:solidFill>
                  <a:schemeClr val="bg1"/>
                </a:solidFill>
                <a:latin typeface="Calibri" pitchFamily="34" charset="0"/>
              </a:rPr>
              <a:t>Brief Overview of the Nine Principal “Drivers” of Project Stakeholder Management and Engagement.</a:t>
            </a:r>
          </a:p>
          <a:p>
            <a:pPr marL="342900" marR="0" lvl="0" indent="-342900" algn="l" defTabSz="914400" rtl="0" eaLnBrk="1" fontAlgn="base" latinLnBrk="0" hangingPunct="1">
              <a:lnSpc>
                <a:spcPts val="3000"/>
              </a:lnSpc>
              <a:spcBef>
                <a:spcPts val="0"/>
              </a:spcBef>
              <a:spcAft>
                <a:spcPts val="600"/>
              </a:spcAft>
              <a:buClr>
                <a:srgbClr val="FFC000"/>
              </a:buClr>
              <a:buSzTx/>
              <a:buFontTx/>
              <a:buNone/>
              <a:tabLst/>
              <a:defRPr/>
            </a:pPr>
            <a:r>
              <a:rPr kumimoji="0" lang="en-US" sz="24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kumimoji="0" lang="en-US" sz="2400" b="1" i="0" u="none" strike="noStrike" kern="0" cap="none" spc="0" normalizeH="0" baseline="0" noProof="0" dirty="0" smtClean="0">
                <a:ln>
                  <a:noFill/>
                </a:ln>
                <a:solidFill>
                  <a:srgbClr val="FFFF00"/>
                </a:solidFill>
                <a:effectLst/>
                <a:uLnTx/>
                <a:uFillTx/>
                <a:latin typeface="Calibri" pitchFamily="34" charset="0"/>
                <a:ea typeface="+mn-ea"/>
                <a:cs typeface="+mn-cs"/>
              </a:rPr>
              <a:t>Weeks 6–15:</a:t>
            </a:r>
            <a:r>
              <a:rPr kumimoji="0" lang="en-US" sz="2400" b="1" i="0" u="none" strike="noStrike" kern="0" cap="none" spc="0" normalizeH="0" baseline="0" noProof="0" dirty="0" smtClean="0">
                <a:ln>
                  <a:noFill/>
                </a:ln>
                <a:solidFill>
                  <a:schemeClr val="bg1"/>
                </a:solidFill>
                <a:effectLst/>
                <a:uLnTx/>
                <a:uFillTx/>
                <a:latin typeface="Calibri" pitchFamily="34" charset="0"/>
                <a:ea typeface="+mn-ea"/>
                <a:cs typeface="+mn-cs"/>
              </a:rPr>
              <a:t> Managing and Engaging Project Stakeholders </a:t>
            </a:r>
            <a:r>
              <a:rPr lang="en-US" sz="2400" b="1" kern="0" dirty="0" smtClean="0">
                <a:solidFill>
                  <a:schemeClr val="bg1"/>
                </a:solidFill>
                <a:latin typeface="Calibri" pitchFamily="34" charset="0"/>
              </a:rPr>
              <a:t>Professionally: The Project Stakeholder Governance Model (Institutional, Directional, Methodological, Technical, and Educational Components).</a:t>
            </a:r>
            <a:endParaRPr kumimoji="0" lang="en-US" sz="2400" b="1" i="0" u="none" strike="noStrike" kern="0" cap="none" spc="0" normalizeH="0" baseline="0" noProof="0" dirty="0" smtClean="0">
              <a:ln>
                <a:noFill/>
              </a:ln>
              <a:solidFill>
                <a:schemeClr val="bg1"/>
              </a:solidFill>
              <a:effectLst/>
              <a:uLnTx/>
              <a:uFillTx/>
              <a:latin typeface="Calibri" pitchFamily="34" charset="0"/>
              <a:ea typeface="+mn-ea"/>
              <a:cs typeface="+mn-cs"/>
            </a:endParaRPr>
          </a:p>
        </p:txBody>
      </p:sp>
      <p:sp>
        <p:nvSpPr>
          <p:cNvPr id="6" name="TextBox 5"/>
          <p:cNvSpPr txBox="1"/>
          <p:nvPr/>
        </p:nvSpPr>
        <p:spPr>
          <a:xfrm>
            <a:off x="55986" y="5319757"/>
            <a:ext cx="3363400" cy="746358"/>
          </a:xfrm>
          <a:prstGeom prst="rect">
            <a:avLst/>
          </a:prstGeom>
          <a:noFill/>
        </p:spPr>
        <p:txBody>
          <a:bodyPr wrap="square" rtlCol="0">
            <a:spAutoFit/>
          </a:bodyPr>
          <a:lstStyle/>
          <a:p>
            <a:pPr>
              <a:lnSpc>
                <a:spcPts val="1700"/>
              </a:lnSpc>
            </a:pPr>
            <a:r>
              <a:rPr lang="en-US" sz="1500" b="1" dirty="0" smtClean="0">
                <a:solidFill>
                  <a:srgbClr val="FFFF99"/>
                </a:solidFill>
                <a:latin typeface="Calibri" pitchFamily="34" charset="0"/>
              </a:rPr>
              <a:t>Students can access all course-related material through the University of Maryland’s online Blackboard System.</a:t>
            </a:r>
            <a:endParaRPr lang="en-US" sz="1500" b="1" dirty="0">
              <a:solidFill>
                <a:srgbClr val="FFFF99"/>
              </a:solidFill>
              <a:latin typeface="Calibri" pitchFamily="34" charset="0"/>
            </a:endParaRPr>
          </a:p>
        </p:txBody>
      </p:sp>
      <p:pic>
        <p:nvPicPr>
          <p:cNvPr id="1027" name="Picture 3"/>
          <p:cNvPicPr>
            <a:picLocks noChangeAspect="1" noChangeArrowheads="1"/>
          </p:cNvPicPr>
          <p:nvPr/>
        </p:nvPicPr>
        <p:blipFill>
          <a:blip r:embed="rId2" cstate="print"/>
          <a:srcRect l="12816" t="15251" r="50715" b="9429"/>
          <a:stretch>
            <a:fillRect/>
          </a:stretch>
        </p:blipFill>
        <p:spPr bwMode="auto">
          <a:xfrm>
            <a:off x="148579" y="1172581"/>
            <a:ext cx="3144252" cy="4058652"/>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Team-Based Class Assignment</a:t>
            </a:r>
            <a:endParaRPr lang="en-US" sz="2400" dirty="0"/>
          </a:p>
        </p:txBody>
      </p:sp>
      <p:sp>
        <p:nvSpPr>
          <p:cNvPr id="3" name="Content Placeholder 2"/>
          <p:cNvSpPr>
            <a:spLocks noGrp="1"/>
          </p:cNvSpPr>
          <p:nvPr>
            <p:ph idx="1"/>
          </p:nvPr>
        </p:nvSpPr>
        <p:spPr>
          <a:xfrm>
            <a:off x="3198813" y="1114304"/>
            <a:ext cx="5491162" cy="4997450"/>
          </a:xfrm>
        </p:spPr>
        <p:txBody>
          <a:bodyPr/>
          <a:lstStyle/>
          <a:p>
            <a:pPr>
              <a:lnSpc>
                <a:spcPts val="3200"/>
              </a:lnSpc>
              <a:spcAft>
                <a:spcPts val="1200"/>
              </a:spcAft>
              <a:buClr>
                <a:srgbClr val="FFC000"/>
              </a:buClr>
              <a:buNone/>
            </a:pPr>
            <a:r>
              <a:rPr lang="en-US" sz="2400" dirty="0" smtClean="0">
                <a:solidFill>
                  <a:schemeClr val="bg1"/>
                </a:solidFill>
                <a:latin typeface="Calibri" pitchFamily="34" charset="0"/>
              </a:rPr>
              <a:t>	</a:t>
            </a:r>
            <a:r>
              <a:rPr lang="en-US" sz="2800" b="1" dirty="0" smtClean="0">
                <a:solidFill>
                  <a:schemeClr val="bg1"/>
                </a:solidFill>
                <a:latin typeface="Calibri" pitchFamily="34" charset="0"/>
              </a:rPr>
              <a:t>The Team-Based Class Assign-</a:t>
            </a:r>
            <a:r>
              <a:rPr lang="en-US" sz="2800" b="1" dirty="0" err="1" smtClean="0">
                <a:solidFill>
                  <a:schemeClr val="bg1"/>
                </a:solidFill>
                <a:latin typeface="Calibri" pitchFamily="34" charset="0"/>
              </a:rPr>
              <a:t>ment</a:t>
            </a:r>
            <a:r>
              <a:rPr lang="en-US" sz="2800" b="1" dirty="0" smtClean="0">
                <a:solidFill>
                  <a:schemeClr val="bg1"/>
                </a:solidFill>
                <a:latin typeface="Calibri" pitchFamily="34" charset="0"/>
              </a:rPr>
              <a:t> is a mandatory part of the course. It carries 25% of the total course marks. </a:t>
            </a:r>
            <a:endParaRPr lang="de-DE" sz="2400" dirty="0" smtClean="0">
              <a:solidFill>
                <a:schemeClr val="bg1"/>
              </a:solidFill>
              <a:latin typeface="Calibri" pitchFamily="34" charset="0"/>
            </a:endParaRPr>
          </a:p>
          <a:p>
            <a:pPr>
              <a:lnSpc>
                <a:spcPts val="3200"/>
              </a:lnSpc>
              <a:buClr>
                <a:srgbClr val="FFC000"/>
              </a:buClr>
              <a:buNone/>
            </a:pPr>
            <a:r>
              <a:rPr lang="de-DE" sz="2400" dirty="0" smtClean="0">
                <a:solidFill>
                  <a:schemeClr val="bg1"/>
                </a:solidFill>
                <a:latin typeface="Calibri" pitchFamily="34" charset="0"/>
              </a:rPr>
              <a:t>	</a:t>
            </a:r>
            <a:r>
              <a:rPr lang="de-DE" sz="2800" b="1" dirty="0" smtClean="0">
                <a:solidFill>
                  <a:schemeClr val="bg1"/>
                </a:solidFill>
                <a:latin typeface="Calibri" pitchFamily="34" charset="0"/>
              </a:rPr>
              <a:t>The class assignment‘s purpose is to determine if, how and to what extent the concepts, processes, tools etc. studied in this course have been, or can be, applied in projects which the students un-dertook in the past or which they are presently undertaking. </a:t>
            </a:r>
            <a:endParaRPr lang="en-US" sz="2400" b="1" dirty="0" smtClean="0">
              <a:solidFill>
                <a:schemeClr val="bg1"/>
              </a:solidFill>
              <a:latin typeface="Calibri" pitchFamily="34" charset="0"/>
            </a:endParaRPr>
          </a:p>
        </p:txBody>
      </p:sp>
      <p:sp>
        <p:nvSpPr>
          <p:cNvPr id="4" name="TextBox 3"/>
          <p:cNvSpPr txBox="1"/>
          <p:nvPr/>
        </p:nvSpPr>
        <p:spPr>
          <a:xfrm>
            <a:off x="458788" y="4100953"/>
            <a:ext cx="2646362" cy="1200329"/>
          </a:xfrm>
          <a:prstGeom prst="rect">
            <a:avLst/>
          </a:prstGeom>
          <a:noFill/>
        </p:spPr>
        <p:txBody>
          <a:bodyPr wrap="square" rtlCol="0">
            <a:spAutoFit/>
          </a:bodyPr>
          <a:lstStyle/>
          <a:p>
            <a:r>
              <a:rPr lang="en-US" b="1" dirty="0" smtClean="0">
                <a:solidFill>
                  <a:schemeClr val="bg1"/>
                </a:solidFill>
                <a:latin typeface="Calibri" pitchFamily="34" charset="0"/>
              </a:rPr>
              <a:t>Assignments have a bridging function, directly linking classroom learning with on-the-job work. </a:t>
            </a:r>
            <a:endParaRPr lang="en-US" b="1" dirty="0">
              <a:solidFill>
                <a:schemeClr val="bg1"/>
              </a:solidFill>
              <a:latin typeface="Calibri" pitchFamily="34" charset="0"/>
            </a:endParaRPr>
          </a:p>
        </p:txBody>
      </p:sp>
      <p:pic>
        <p:nvPicPr>
          <p:cNvPr id="6" name="Picture 5" descr="Assignment.gif"/>
          <p:cNvPicPr>
            <a:picLocks noChangeAspect="1"/>
          </p:cNvPicPr>
          <p:nvPr/>
        </p:nvPicPr>
        <p:blipFill>
          <a:blip r:embed="rId3" cstate="print"/>
          <a:stretch>
            <a:fillRect/>
          </a:stretch>
        </p:blipFill>
        <p:spPr>
          <a:xfrm>
            <a:off x="638969" y="1593120"/>
            <a:ext cx="2286000" cy="231648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Assignment Guidelines</a:t>
            </a:r>
            <a:endParaRPr lang="en-US" sz="2400" dirty="0"/>
          </a:p>
        </p:txBody>
      </p:sp>
      <p:sp>
        <p:nvSpPr>
          <p:cNvPr id="3" name="Content Placeholder 2"/>
          <p:cNvSpPr>
            <a:spLocks noGrp="1"/>
          </p:cNvSpPr>
          <p:nvPr>
            <p:ph idx="1"/>
          </p:nvPr>
        </p:nvSpPr>
        <p:spPr>
          <a:xfrm>
            <a:off x="3198812" y="1114304"/>
            <a:ext cx="5799715" cy="4997450"/>
          </a:xfrm>
        </p:spPr>
        <p:txBody>
          <a:bodyPr/>
          <a:lstStyle/>
          <a:p>
            <a:pPr>
              <a:lnSpc>
                <a:spcPts val="2900"/>
              </a:lnSpc>
              <a:buClr>
                <a:srgbClr val="FFC000"/>
              </a:buClr>
            </a:pPr>
            <a:r>
              <a:rPr lang="en-US" sz="2600" b="1" dirty="0" smtClean="0">
                <a:solidFill>
                  <a:schemeClr val="bg1"/>
                </a:solidFill>
                <a:latin typeface="Calibri" pitchFamily="34" charset="0"/>
              </a:rPr>
              <a:t>Think Carefully Before Attempting.</a:t>
            </a:r>
          </a:p>
          <a:p>
            <a:pPr>
              <a:lnSpc>
                <a:spcPts val="2900"/>
              </a:lnSpc>
              <a:buClr>
                <a:srgbClr val="FFC000"/>
              </a:buClr>
            </a:pPr>
            <a:r>
              <a:rPr lang="en-US" sz="2600" b="1" dirty="0" smtClean="0">
                <a:solidFill>
                  <a:schemeClr val="bg1"/>
                </a:solidFill>
                <a:latin typeface="Calibri" pitchFamily="34" charset="0"/>
              </a:rPr>
              <a:t>Quality and Original Work Only.</a:t>
            </a:r>
          </a:p>
          <a:p>
            <a:pPr>
              <a:lnSpc>
                <a:spcPts val="2900"/>
              </a:lnSpc>
              <a:buClr>
                <a:srgbClr val="FFC000"/>
              </a:buClr>
            </a:pPr>
            <a:r>
              <a:rPr lang="en-US" sz="2600" b="1" dirty="0" smtClean="0">
                <a:solidFill>
                  <a:schemeClr val="bg1"/>
                </a:solidFill>
                <a:latin typeface="Calibri" pitchFamily="34" charset="0"/>
              </a:rPr>
              <a:t>Contribution by all Team Members.</a:t>
            </a:r>
          </a:p>
          <a:p>
            <a:pPr>
              <a:lnSpc>
                <a:spcPts val="2900"/>
              </a:lnSpc>
              <a:buClr>
                <a:srgbClr val="FFC000"/>
              </a:buClr>
            </a:pPr>
            <a:r>
              <a:rPr lang="en-US" sz="2600" b="1" dirty="0" smtClean="0">
                <a:solidFill>
                  <a:schemeClr val="bg1"/>
                </a:solidFill>
                <a:latin typeface="Calibri" pitchFamily="34" charset="0"/>
              </a:rPr>
              <a:t>Relate to Your Work Experience.</a:t>
            </a:r>
          </a:p>
          <a:p>
            <a:pPr>
              <a:lnSpc>
                <a:spcPts val="2900"/>
              </a:lnSpc>
              <a:buClr>
                <a:srgbClr val="FFC000"/>
              </a:buClr>
            </a:pPr>
            <a:r>
              <a:rPr lang="en-US" sz="2600" b="1" dirty="0" smtClean="0">
                <a:solidFill>
                  <a:schemeClr val="bg1"/>
                </a:solidFill>
                <a:latin typeface="Calibri" pitchFamily="34" charset="0"/>
              </a:rPr>
              <a:t>Late Submissions, Voluminous Sub-missions, and Resubmissions will not be accepted. </a:t>
            </a:r>
          </a:p>
          <a:p>
            <a:pPr>
              <a:lnSpc>
                <a:spcPts val="2900"/>
              </a:lnSpc>
              <a:buClr>
                <a:srgbClr val="FFC000"/>
              </a:buClr>
            </a:pPr>
            <a:r>
              <a:rPr lang="en-US" sz="2600" b="1" dirty="0" smtClean="0">
                <a:solidFill>
                  <a:schemeClr val="bg1"/>
                </a:solidFill>
                <a:latin typeface="Calibri" pitchFamily="34" charset="0"/>
              </a:rPr>
              <a:t>Submit Hard Copy </a:t>
            </a:r>
            <a:r>
              <a:rPr lang="en-US" sz="2600" b="1" u="sng" dirty="0" smtClean="0">
                <a:solidFill>
                  <a:schemeClr val="bg1"/>
                </a:solidFill>
                <a:latin typeface="Calibri" pitchFamily="34" charset="0"/>
              </a:rPr>
              <a:t>and</a:t>
            </a:r>
            <a:r>
              <a:rPr lang="en-US" sz="2600" b="1" dirty="0" smtClean="0">
                <a:solidFill>
                  <a:schemeClr val="bg1"/>
                </a:solidFill>
                <a:latin typeface="Calibri" pitchFamily="34" charset="0"/>
              </a:rPr>
              <a:t> </a:t>
            </a:r>
            <a:r>
              <a:rPr lang="en-US" sz="2600" b="1" dirty="0" err="1" smtClean="0">
                <a:solidFill>
                  <a:schemeClr val="bg1"/>
                </a:solidFill>
                <a:latin typeface="Calibri" pitchFamily="34" charset="0"/>
              </a:rPr>
              <a:t>eDocument</a:t>
            </a:r>
            <a:r>
              <a:rPr lang="en-US" sz="2600" b="1" dirty="0" smtClean="0">
                <a:solidFill>
                  <a:schemeClr val="bg1"/>
                </a:solidFill>
                <a:latin typeface="Calibri" pitchFamily="34" charset="0"/>
              </a:rPr>
              <a:t>. </a:t>
            </a:r>
          </a:p>
          <a:p>
            <a:pPr>
              <a:lnSpc>
                <a:spcPts val="2900"/>
              </a:lnSpc>
              <a:buClr>
                <a:srgbClr val="FFC000"/>
              </a:buClr>
            </a:pPr>
            <a:r>
              <a:rPr lang="en-US" sz="2600" b="1" dirty="0" smtClean="0">
                <a:solidFill>
                  <a:schemeClr val="bg1"/>
                </a:solidFill>
                <a:latin typeface="Calibri" pitchFamily="34" charset="0"/>
              </a:rPr>
              <a:t>Use Assignment Structure Template.</a:t>
            </a:r>
          </a:p>
          <a:p>
            <a:pPr>
              <a:lnSpc>
                <a:spcPts val="2900"/>
              </a:lnSpc>
              <a:buClr>
                <a:srgbClr val="FFC000"/>
              </a:buClr>
            </a:pPr>
            <a:r>
              <a:rPr lang="en-US" sz="2600" b="1" dirty="0" smtClean="0">
                <a:solidFill>
                  <a:schemeClr val="bg1"/>
                </a:solidFill>
                <a:latin typeface="Calibri" pitchFamily="34" charset="0"/>
              </a:rPr>
              <a:t>No Copy-Pasting from the Internet (</a:t>
            </a:r>
            <a:r>
              <a:rPr lang="en-US" sz="2600" b="1" u="sng" dirty="0" smtClean="0">
                <a:solidFill>
                  <a:schemeClr val="bg1"/>
                </a:solidFill>
                <a:latin typeface="Calibri" pitchFamily="34" charset="0"/>
              </a:rPr>
              <a:t>assignment gets zero marks for this</a:t>
            </a:r>
            <a:r>
              <a:rPr lang="en-US" sz="2600" b="1" dirty="0" smtClean="0">
                <a:solidFill>
                  <a:schemeClr val="bg1"/>
                </a:solidFill>
                <a:latin typeface="Calibri" pitchFamily="34" charset="0"/>
              </a:rPr>
              <a:t>!).</a:t>
            </a:r>
          </a:p>
          <a:p>
            <a:pPr>
              <a:lnSpc>
                <a:spcPts val="2900"/>
              </a:lnSpc>
              <a:buClr>
                <a:srgbClr val="FFC000"/>
              </a:buClr>
            </a:pPr>
            <a:r>
              <a:rPr lang="en-US" sz="2600" b="1" dirty="0" smtClean="0">
                <a:solidFill>
                  <a:schemeClr val="bg1"/>
                </a:solidFill>
                <a:latin typeface="Calibri" pitchFamily="34" charset="0"/>
              </a:rPr>
              <a:t>No Arguing Over Marks!</a:t>
            </a:r>
          </a:p>
          <a:p>
            <a:pPr>
              <a:lnSpc>
                <a:spcPts val="2900"/>
              </a:lnSpc>
              <a:buClr>
                <a:srgbClr val="FFC000"/>
              </a:buClr>
            </a:pPr>
            <a:endParaRPr lang="en-US" sz="2600" b="1" dirty="0" smtClean="0">
              <a:solidFill>
                <a:schemeClr val="bg1"/>
              </a:solidFill>
              <a:latin typeface="Calibri" pitchFamily="34" charset="0"/>
            </a:endParaRPr>
          </a:p>
        </p:txBody>
      </p:sp>
      <p:sp>
        <p:nvSpPr>
          <p:cNvPr id="4" name="TextBox 3"/>
          <p:cNvSpPr txBox="1"/>
          <p:nvPr/>
        </p:nvSpPr>
        <p:spPr>
          <a:xfrm>
            <a:off x="458788" y="4100953"/>
            <a:ext cx="2646362" cy="1908215"/>
          </a:xfrm>
          <a:prstGeom prst="rect">
            <a:avLst/>
          </a:prstGeom>
          <a:noFill/>
        </p:spPr>
        <p:txBody>
          <a:bodyPr wrap="square" rtlCol="0">
            <a:spAutoFit/>
          </a:bodyPr>
          <a:lstStyle/>
          <a:p>
            <a:r>
              <a:rPr lang="en-US" b="1" dirty="0" smtClean="0">
                <a:solidFill>
                  <a:schemeClr val="bg1"/>
                </a:solidFill>
                <a:latin typeface="Calibri" pitchFamily="34" charset="0"/>
              </a:rPr>
              <a:t>Time flies! Therefore, do not procrastinate over </a:t>
            </a:r>
            <a:r>
              <a:rPr lang="en-US" b="1" smtClean="0">
                <a:solidFill>
                  <a:schemeClr val="bg1"/>
                </a:solidFill>
                <a:latin typeface="Calibri" pitchFamily="34" charset="0"/>
              </a:rPr>
              <a:t>your assignments. </a:t>
            </a:r>
            <a:endParaRPr lang="en-US" b="1" dirty="0" smtClean="0">
              <a:solidFill>
                <a:schemeClr val="bg1"/>
              </a:solidFill>
              <a:latin typeface="Calibri" pitchFamily="34" charset="0"/>
            </a:endParaRPr>
          </a:p>
          <a:p>
            <a:pPr>
              <a:spcBef>
                <a:spcPts val="1200"/>
              </a:spcBef>
            </a:pPr>
            <a:r>
              <a:rPr lang="en-US" b="1" dirty="0" smtClean="0">
                <a:solidFill>
                  <a:schemeClr val="bg1"/>
                </a:solidFill>
                <a:latin typeface="Calibri" pitchFamily="34" charset="0"/>
              </a:rPr>
              <a:t>You may find them to be more demanding than they seem at first glance. </a:t>
            </a:r>
            <a:endParaRPr lang="en-US" b="1" dirty="0">
              <a:solidFill>
                <a:schemeClr val="bg1"/>
              </a:solidFill>
              <a:latin typeface="Calibri" pitchFamily="34" charset="0"/>
            </a:endParaRPr>
          </a:p>
        </p:txBody>
      </p:sp>
      <p:pic>
        <p:nvPicPr>
          <p:cNvPr id="6" name="Picture 5" descr="Assignment.gif"/>
          <p:cNvPicPr>
            <a:picLocks noChangeAspect="1"/>
          </p:cNvPicPr>
          <p:nvPr/>
        </p:nvPicPr>
        <p:blipFill>
          <a:blip r:embed="rId3" cstate="print"/>
          <a:stretch>
            <a:fillRect/>
          </a:stretch>
        </p:blipFill>
        <p:spPr>
          <a:xfrm>
            <a:off x="638969" y="1593120"/>
            <a:ext cx="2286000" cy="231648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Assignment Structure Template</a:t>
            </a:r>
            <a:endParaRPr lang="en-US" sz="2400" dirty="0"/>
          </a:p>
        </p:txBody>
      </p:sp>
      <p:sp>
        <p:nvSpPr>
          <p:cNvPr id="3" name="Content Placeholder 2"/>
          <p:cNvSpPr>
            <a:spLocks noGrp="1"/>
          </p:cNvSpPr>
          <p:nvPr>
            <p:ph idx="1"/>
          </p:nvPr>
        </p:nvSpPr>
        <p:spPr>
          <a:xfrm>
            <a:off x="3198812" y="1134183"/>
            <a:ext cx="5945188" cy="5276554"/>
          </a:xfrm>
        </p:spPr>
        <p:txBody>
          <a:bodyPr/>
          <a:lstStyle/>
          <a:p>
            <a:pPr>
              <a:lnSpc>
                <a:spcPts val="2500"/>
              </a:lnSpc>
              <a:buClr>
                <a:srgbClr val="FFC000"/>
              </a:buClr>
              <a:buFont typeface="Wingdings" pitchFamily="2" charset="2"/>
              <a:buChar char="§"/>
            </a:pPr>
            <a:r>
              <a:rPr lang="en-US" sz="2400" b="1" dirty="0" smtClean="0">
                <a:solidFill>
                  <a:srgbClr val="FFFF00"/>
                </a:solidFill>
                <a:latin typeface="Calibri" pitchFamily="34" charset="0"/>
              </a:rPr>
              <a:t>EXECUTIVE SUMMARY</a:t>
            </a:r>
          </a:p>
          <a:p>
            <a:pPr>
              <a:lnSpc>
                <a:spcPts val="2500"/>
              </a:lnSpc>
              <a:spcBef>
                <a:spcPts val="0"/>
              </a:spcBef>
              <a:spcAft>
                <a:spcPts val="0"/>
              </a:spcAft>
              <a:buClr>
                <a:srgbClr val="FFC000"/>
              </a:buClr>
              <a:buNone/>
            </a:pPr>
            <a:r>
              <a:rPr lang="en-US" sz="1800" b="1" dirty="0" smtClean="0">
                <a:solidFill>
                  <a:schemeClr val="bg1"/>
                </a:solidFill>
                <a:latin typeface="Calibri" pitchFamily="34" charset="0"/>
              </a:rPr>
              <a:t>	One-page summarization of your class assignment.</a:t>
            </a:r>
          </a:p>
          <a:p>
            <a:pPr>
              <a:lnSpc>
                <a:spcPts val="2500"/>
              </a:lnSpc>
              <a:spcBef>
                <a:spcPts val="0"/>
              </a:spcBef>
              <a:buClr>
                <a:srgbClr val="FFC000"/>
              </a:buClr>
              <a:buFont typeface="Wingdings" pitchFamily="2" charset="2"/>
              <a:buChar char="§"/>
            </a:pPr>
            <a:r>
              <a:rPr lang="en-US" sz="2400" b="1" dirty="0" err="1" smtClean="0">
                <a:solidFill>
                  <a:srgbClr val="FFFF00"/>
                </a:solidFill>
                <a:latin typeface="Calibri" pitchFamily="34" charset="0"/>
              </a:rPr>
              <a:t>ToC</a:t>
            </a:r>
            <a:r>
              <a:rPr lang="en-US" sz="2400" b="1" dirty="0" smtClean="0">
                <a:solidFill>
                  <a:srgbClr val="FFFF00"/>
                </a:solidFill>
                <a:latin typeface="Calibri" pitchFamily="34" charset="0"/>
              </a:rPr>
              <a:t>, LIST OF TABLES, FIGURES &amp; ABB.  </a:t>
            </a:r>
          </a:p>
          <a:p>
            <a:pPr lvl="0">
              <a:lnSpc>
                <a:spcPts val="2500"/>
              </a:lnSpc>
              <a:spcBef>
                <a:spcPts val="0"/>
              </a:spcBef>
              <a:buClr>
                <a:srgbClr val="FFC000"/>
              </a:buClr>
              <a:buFont typeface="Wingdings" pitchFamily="2" charset="2"/>
              <a:buChar char="§"/>
              <a:defRPr/>
            </a:pPr>
            <a:r>
              <a:rPr lang="en-US" sz="2400" b="1" dirty="0" smtClean="0">
                <a:solidFill>
                  <a:srgbClr val="FFFF00"/>
                </a:solidFill>
                <a:latin typeface="Calibri" pitchFamily="34" charset="0"/>
              </a:rPr>
              <a:t>INTRODUCTION</a:t>
            </a:r>
          </a:p>
          <a:p>
            <a:pPr lvl="0">
              <a:lnSpc>
                <a:spcPts val="2200"/>
              </a:lnSpc>
              <a:spcBef>
                <a:spcPts val="0"/>
              </a:spcBef>
              <a:spcAft>
                <a:spcPts val="0"/>
              </a:spcAft>
              <a:buClr>
                <a:srgbClr val="FFC000"/>
              </a:buClr>
              <a:buNone/>
              <a:defRPr/>
            </a:pPr>
            <a:r>
              <a:rPr lang="en-US" sz="1800" b="1" dirty="0" smtClean="0">
                <a:solidFill>
                  <a:schemeClr val="bg1"/>
                </a:solidFill>
                <a:latin typeface="Calibri" pitchFamily="34" charset="0"/>
              </a:rPr>
              <a:t>	Context, justification, scope, objectives, methodology and value of the assignment.</a:t>
            </a:r>
          </a:p>
          <a:p>
            <a:pPr lvl="0">
              <a:lnSpc>
                <a:spcPts val="2500"/>
              </a:lnSpc>
              <a:spcBef>
                <a:spcPts val="0"/>
              </a:spcBef>
              <a:buClr>
                <a:srgbClr val="FFC000"/>
              </a:buClr>
              <a:buFont typeface="Wingdings" pitchFamily="2" charset="2"/>
              <a:buChar char="§"/>
              <a:defRPr/>
            </a:pPr>
            <a:r>
              <a:rPr lang="en-US" sz="2400" b="1" dirty="0" smtClean="0">
                <a:solidFill>
                  <a:srgbClr val="FFFF00"/>
                </a:solidFill>
                <a:latin typeface="Calibri" pitchFamily="34" charset="0"/>
              </a:rPr>
              <a:t>ANALYSIS</a:t>
            </a:r>
            <a:endParaRPr lang="en-US" sz="3200" b="1" dirty="0" smtClean="0">
              <a:solidFill>
                <a:srgbClr val="FFFF00"/>
              </a:solidFill>
              <a:latin typeface="Calibri" pitchFamily="34" charset="0"/>
            </a:endParaRPr>
          </a:p>
          <a:p>
            <a:pPr lvl="0">
              <a:lnSpc>
                <a:spcPts val="2200"/>
              </a:lnSpc>
              <a:spcBef>
                <a:spcPts val="0"/>
              </a:spcBef>
              <a:spcAft>
                <a:spcPts val="0"/>
              </a:spcAft>
              <a:buClr>
                <a:srgbClr val="FFC000"/>
              </a:buClr>
              <a:buNone/>
              <a:defRPr/>
            </a:pPr>
            <a:r>
              <a:rPr lang="en-US" sz="1800" b="1" dirty="0" smtClean="0">
                <a:solidFill>
                  <a:schemeClr val="bg1"/>
                </a:solidFill>
                <a:latin typeface="Calibri" pitchFamily="34" charset="0"/>
              </a:rPr>
              <a:t>	Application of class-acquired knowledge and personal experience to the given situation; holistic, analytical, critical, creative and thorough.</a:t>
            </a:r>
          </a:p>
          <a:p>
            <a:pPr>
              <a:lnSpc>
                <a:spcPts val="2500"/>
              </a:lnSpc>
              <a:spcBef>
                <a:spcPts val="0"/>
              </a:spcBef>
              <a:spcAft>
                <a:spcPts val="0"/>
              </a:spcAft>
              <a:buClr>
                <a:srgbClr val="FFC000"/>
              </a:buClr>
              <a:buFont typeface="Wingdings" pitchFamily="2" charset="2"/>
              <a:buChar char="§"/>
            </a:pPr>
            <a:r>
              <a:rPr lang="en-US" sz="2400" b="1" dirty="0" smtClean="0">
                <a:solidFill>
                  <a:srgbClr val="FFFF00"/>
                </a:solidFill>
                <a:latin typeface="Calibri" pitchFamily="34" charset="0"/>
              </a:rPr>
              <a:t>CONCLUSION &amp; RECOMMENDATIONS </a:t>
            </a:r>
          </a:p>
          <a:p>
            <a:pPr>
              <a:lnSpc>
                <a:spcPts val="2500"/>
              </a:lnSpc>
              <a:spcBef>
                <a:spcPts val="0"/>
              </a:spcBef>
              <a:buClr>
                <a:srgbClr val="FFC000"/>
              </a:buClr>
              <a:buNone/>
              <a:defRPr/>
            </a:pPr>
            <a:r>
              <a:rPr lang="en-US" sz="2400" b="1" dirty="0" smtClean="0">
                <a:solidFill>
                  <a:schemeClr val="bg1"/>
                </a:solidFill>
                <a:latin typeface="Calibri" pitchFamily="34" charset="0"/>
              </a:rPr>
              <a:t>	</a:t>
            </a:r>
            <a:r>
              <a:rPr lang="en-US" sz="1800" b="1" dirty="0" smtClean="0">
                <a:solidFill>
                  <a:schemeClr val="bg1"/>
                </a:solidFill>
                <a:latin typeface="Calibri" pitchFamily="34" charset="0"/>
              </a:rPr>
              <a:t>Restrict to a maximum of three pages. </a:t>
            </a:r>
            <a:endParaRPr lang="en-US" sz="2400" b="1" dirty="0" smtClean="0">
              <a:solidFill>
                <a:srgbClr val="FFFF00"/>
              </a:solidFill>
              <a:latin typeface="Calibri" pitchFamily="34" charset="0"/>
            </a:endParaRPr>
          </a:p>
          <a:p>
            <a:pPr lvl="0">
              <a:lnSpc>
                <a:spcPts val="2500"/>
              </a:lnSpc>
              <a:spcBef>
                <a:spcPts val="0"/>
              </a:spcBef>
              <a:buClr>
                <a:srgbClr val="FFC000"/>
              </a:buClr>
              <a:buFont typeface="Wingdings" pitchFamily="2" charset="2"/>
              <a:buChar char="§"/>
              <a:defRPr/>
            </a:pPr>
            <a:r>
              <a:rPr lang="en-US" sz="2400" b="1" dirty="0" smtClean="0">
                <a:solidFill>
                  <a:srgbClr val="FFFF00"/>
                </a:solidFill>
                <a:latin typeface="Calibri" pitchFamily="34" charset="0"/>
              </a:rPr>
              <a:t>APPENDIX</a:t>
            </a:r>
          </a:p>
          <a:p>
            <a:pPr lvl="0">
              <a:lnSpc>
                <a:spcPts val="2500"/>
              </a:lnSpc>
              <a:spcBef>
                <a:spcPts val="0"/>
              </a:spcBef>
              <a:buClr>
                <a:srgbClr val="FFC000"/>
              </a:buClr>
              <a:buNone/>
              <a:defRPr/>
            </a:pPr>
            <a:r>
              <a:rPr lang="en-US" sz="1800" b="1" dirty="0" smtClean="0">
                <a:solidFill>
                  <a:schemeClr val="bg1"/>
                </a:solidFill>
                <a:latin typeface="Calibri" pitchFamily="34" charset="0"/>
              </a:rPr>
              <a:t>	Include only relevant assignment-supporting documents. </a:t>
            </a:r>
          </a:p>
          <a:p>
            <a:pPr>
              <a:lnSpc>
                <a:spcPts val="2500"/>
              </a:lnSpc>
              <a:spcBef>
                <a:spcPts val="0"/>
              </a:spcBef>
              <a:buClr>
                <a:srgbClr val="FFC000"/>
              </a:buClr>
              <a:buFont typeface="Wingdings" pitchFamily="2" charset="2"/>
              <a:buChar char="§"/>
              <a:defRPr/>
            </a:pPr>
            <a:r>
              <a:rPr lang="en-US" sz="2400" b="1" dirty="0" smtClean="0">
                <a:solidFill>
                  <a:srgbClr val="FFFF00"/>
                </a:solidFill>
                <a:latin typeface="Calibri" pitchFamily="34" charset="0"/>
              </a:rPr>
              <a:t>BIBLIOGRAPHY &amp; WEBLIOGRAPHY</a:t>
            </a:r>
          </a:p>
          <a:p>
            <a:pPr>
              <a:lnSpc>
                <a:spcPts val="2200"/>
              </a:lnSpc>
              <a:spcBef>
                <a:spcPts val="0"/>
              </a:spcBef>
              <a:buClr>
                <a:srgbClr val="FFC000"/>
              </a:buClr>
              <a:buNone/>
              <a:defRPr/>
            </a:pPr>
            <a:r>
              <a:rPr lang="en-US" sz="1800" b="1" dirty="0" smtClean="0">
                <a:solidFill>
                  <a:schemeClr val="bg1"/>
                </a:solidFill>
                <a:latin typeface="Calibri" pitchFamily="34" charset="0"/>
              </a:rPr>
              <a:t>	Alphabetical listing of all documents (books, articles, reports etc.) and websites used in the assignment.</a:t>
            </a:r>
            <a:endParaRPr lang="en-US" sz="2400" b="1" dirty="0" smtClean="0">
              <a:solidFill>
                <a:schemeClr val="bg1"/>
              </a:solidFill>
              <a:latin typeface="Calibri" pitchFamily="34" charset="0"/>
            </a:endParaRPr>
          </a:p>
          <a:p>
            <a:pPr lvl="0">
              <a:lnSpc>
                <a:spcPts val="2500"/>
              </a:lnSpc>
              <a:spcBef>
                <a:spcPts val="0"/>
              </a:spcBef>
              <a:buClr>
                <a:srgbClr val="FFC000"/>
              </a:buClr>
              <a:buFont typeface="Wingdings" pitchFamily="2" charset="2"/>
              <a:buChar char="§"/>
              <a:defRPr/>
            </a:pPr>
            <a:endParaRPr lang="en-US" sz="2400" b="1" dirty="0" smtClean="0">
              <a:solidFill>
                <a:schemeClr val="bg1"/>
              </a:solidFill>
              <a:latin typeface="Calibri" pitchFamily="34" charset="0"/>
            </a:endParaRPr>
          </a:p>
          <a:p>
            <a:pPr>
              <a:lnSpc>
                <a:spcPts val="2500"/>
              </a:lnSpc>
              <a:spcBef>
                <a:spcPts val="0"/>
              </a:spcBef>
              <a:buClr>
                <a:srgbClr val="FFC000"/>
              </a:buClr>
              <a:buFont typeface="Wingdings" pitchFamily="2" charset="2"/>
              <a:buChar char="§"/>
              <a:defRPr/>
            </a:pPr>
            <a:endParaRPr lang="en-US" sz="2400" b="1" dirty="0" smtClean="0">
              <a:solidFill>
                <a:schemeClr val="bg1"/>
              </a:solidFill>
              <a:latin typeface="Calibri" pitchFamily="34" charset="0"/>
            </a:endParaRPr>
          </a:p>
          <a:p>
            <a:pPr lvl="0">
              <a:lnSpc>
                <a:spcPts val="2500"/>
              </a:lnSpc>
              <a:spcBef>
                <a:spcPts val="0"/>
              </a:spcBef>
              <a:buClr>
                <a:srgbClr val="FFC000"/>
              </a:buClr>
              <a:buFont typeface="Wingdings" pitchFamily="2" charset="2"/>
              <a:buChar char="§"/>
              <a:defRPr/>
            </a:pPr>
            <a:endParaRPr lang="en-US" sz="2400" b="1" dirty="0" smtClean="0">
              <a:solidFill>
                <a:schemeClr val="bg1"/>
              </a:solidFill>
              <a:latin typeface="Calibri" pitchFamily="34" charset="0"/>
            </a:endParaRPr>
          </a:p>
        </p:txBody>
      </p:sp>
      <p:sp>
        <p:nvSpPr>
          <p:cNvPr id="4" name="TextBox 3"/>
          <p:cNvSpPr txBox="1"/>
          <p:nvPr/>
        </p:nvSpPr>
        <p:spPr>
          <a:xfrm>
            <a:off x="458788" y="4100953"/>
            <a:ext cx="2646362" cy="1908215"/>
          </a:xfrm>
          <a:prstGeom prst="rect">
            <a:avLst/>
          </a:prstGeom>
          <a:noFill/>
        </p:spPr>
        <p:txBody>
          <a:bodyPr wrap="square" rtlCol="0">
            <a:spAutoFit/>
          </a:bodyPr>
          <a:lstStyle/>
          <a:p>
            <a:r>
              <a:rPr lang="en-US" b="1" dirty="0" smtClean="0">
                <a:solidFill>
                  <a:schemeClr val="bg1"/>
                </a:solidFill>
                <a:latin typeface="Calibri" pitchFamily="34" charset="0"/>
              </a:rPr>
              <a:t>Quality takes precedence over quantity! </a:t>
            </a:r>
          </a:p>
          <a:p>
            <a:pPr>
              <a:spcBef>
                <a:spcPts val="1200"/>
              </a:spcBef>
            </a:pPr>
            <a:r>
              <a:rPr lang="en-US" b="1" dirty="0" smtClean="0">
                <a:solidFill>
                  <a:schemeClr val="bg1"/>
                </a:solidFill>
                <a:latin typeface="Calibri" pitchFamily="34" charset="0"/>
              </a:rPr>
              <a:t>Class assignments must show originality and the ability to apply know-ledge learned in class.</a:t>
            </a:r>
            <a:endParaRPr lang="en-US" b="1" dirty="0">
              <a:solidFill>
                <a:schemeClr val="bg1"/>
              </a:solidFill>
              <a:latin typeface="Calibri" pitchFamily="34" charset="0"/>
            </a:endParaRPr>
          </a:p>
        </p:txBody>
      </p:sp>
      <p:pic>
        <p:nvPicPr>
          <p:cNvPr id="6" name="Picture 5" descr="Assignment.gif"/>
          <p:cNvPicPr>
            <a:picLocks noChangeAspect="1"/>
          </p:cNvPicPr>
          <p:nvPr/>
        </p:nvPicPr>
        <p:blipFill>
          <a:blip r:embed="rId3" cstate="print"/>
          <a:stretch>
            <a:fillRect/>
          </a:stretch>
        </p:blipFill>
        <p:spPr>
          <a:xfrm>
            <a:off x="638969" y="1593120"/>
            <a:ext cx="2286000" cy="231648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Midterm &amp; Final Examinations</a:t>
            </a:r>
            <a:endParaRPr lang="en-US" sz="2400" dirty="0"/>
          </a:p>
        </p:txBody>
      </p:sp>
      <p:sp>
        <p:nvSpPr>
          <p:cNvPr id="4" name="TextBox 3"/>
          <p:cNvSpPr txBox="1"/>
          <p:nvPr/>
        </p:nvSpPr>
        <p:spPr>
          <a:xfrm>
            <a:off x="457119" y="3922821"/>
            <a:ext cx="2741694" cy="1200329"/>
          </a:xfrm>
          <a:prstGeom prst="rect">
            <a:avLst/>
          </a:prstGeom>
          <a:noFill/>
        </p:spPr>
        <p:txBody>
          <a:bodyPr wrap="square" rtlCol="0">
            <a:spAutoFit/>
          </a:bodyPr>
          <a:lstStyle/>
          <a:p>
            <a:r>
              <a:rPr lang="en-US" b="1" dirty="0" smtClean="0">
                <a:solidFill>
                  <a:schemeClr val="bg1"/>
                </a:solidFill>
                <a:latin typeface="Calibri" pitchFamily="34" charset="0"/>
              </a:rPr>
              <a:t>Do not underestimate the difficulty level of these two examinations. You will be challenged! </a:t>
            </a:r>
            <a:endParaRPr lang="en-US" b="1" dirty="0">
              <a:solidFill>
                <a:schemeClr val="bg1"/>
              </a:solidFill>
              <a:latin typeface="Calibri" pitchFamily="34" charset="0"/>
            </a:endParaRPr>
          </a:p>
        </p:txBody>
      </p:sp>
      <p:sp>
        <p:nvSpPr>
          <p:cNvPr id="10" name="Content Placeholder 2"/>
          <p:cNvSpPr>
            <a:spLocks noGrp="1"/>
          </p:cNvSpPr>
          <p:nvPr>
            <p:ph idx="1"/>
          </p:nvPr>
        </p:nvSpPr>
        <p:spPr>
          <a:xfrm>
            <a:off x="3198813" y="1114304"/>
            <a:ext cx="5491162" cy="4997450"/>
          </a:xfrm>
        </p:spPr>
        <p:txBody>
          <a:bodyPr/>
          <a:lstStyle/>
          <a:p>
            <a:pPr>
              <a:spcAft>
                <a:spcPts val="600"/>
              </a:spcAft>
              <a:buClr>
                <a:srgbClr val="FFC000"/>
              </a:buClr>
              <a:buNone/>
            </a:pPr>
            <a:r>
              <a:rPr lang="en-US" sz="2400" b="1" dirty="0" smtClean="0">
                <a:solidFill>
                  <a:schemeClr val="bg1"/>
                </a:solidFill>
                <a:latin typeface="Calibri" pitchFamily="34" charset="0"/>
              </a:rPr>
              <a:t>	All students must sit through a mid-term examination (1 hour in duration, 25% total course marks) and a final examination (3 hours, 50% total course marks).  </a:t>
            </a:r>
          </a:p>
          <a:p>
            <a:pPr>
              <a:spcAft>
                <a:spcPts val="600"/>
              </a:spcAft>
              <a:buClr>
                <a:srgbClr val="FFC000"/>
              </a:buClr>
              <a:buNone/>
            </a:pPr>
            <a:r>
              <a:rPr lang="de-DE" sz="2400" b="1" dirty="0" smtClean="0">
                <a:solidFill>
                  <a:schemeClr val="bg1"/>
                </a:solidFill>
                <a:latin typeface="Calibri" pitchFamily="34" charset="0"/>
              </a:rPr>
              <a:t>	The examinations cover the material studied in class from the beginning of the course until the respective exami-nation date. </a:t>
            </a:r>
          </a:p>
          <a:p>
            <a:pPr>
              <a:spcAft>
                <a:spcPts val="1200"/>
              </a:spcAft>
              <a:buClr>
                <a:srgbClr val="FFC000"/>
              </a:buClr>
              <a:buNone/>
            </a:pPr>
            <a:r>
              <a:rPr lang="de-DE" sz="2400" b="1" dirty="0" smtClean="0">
                <a:solidFill>
                  <a:schemeClr val="bg1"/>
                </a:solidFill>
                <a:latin typeface="Calibri" pitchFamily="34" charset="0"/>
              </a:rPr>
              <a:t>	Students who can holistically and crea-tively apply their knowledge to given situations can expect to perform well in all the examinations. </a:t>
            </a:r>
          </a:p>
        </p:txBody>
      </p:sp>
      <p:sp>
        <p:nvSpPr>
          <p:cNvPr id="6" name="TextBox 5"/>
          <p:cNvSpPr txBox="1"/>
          <p:nvPr/>
        </p:nvSpPr>
        <p:spPr>
          <a:xfrm>
            <a:off x="454413" y="5189799"/>
            <a:ext cx="2744400" cy="923330"/>
          </a:xfrm>
          <a:prstGeom prst="rect">
            <a:avLst/>
          </a:prstGeom>
          <a:noFill/>
        </p:spPr>
        <p:txBody>
          <a:bodyPr wrap="square" rtlCol="0">
            <a:spAutoFit/>
          </a:bodyPr>
          <a:lstStyle/>
          <a:p>
            <a:r>
              <a:rPr lang="en-US" b="1" dirty="0" smtClean="0">
                <a:solidFill>
                  <a:srgbClr val="FFFF00"/>
                </a:solidFill>
                <a:latin typeface="Calibri" pitchFamily="34" charset="0"/>
              </a:rPr>
              <a:t>USE YOUR MINDS AND READ THE QUESTIONS VERY CAREFULLY!</a:t>
            </a:r>
            <a:endParaRPr lang="en-US" b="1" dirty="0">
              <a:solidFill>
                <a:srgbClr val="FFFF00"/>
              </a:solidFill>
              <a:latin typeface="Calibri" pitchFamily="34" charset="0"/>
            </a:endParaRPr>
          </a:p>
        </p:txBody>
      </p:sp>
      <p:pic>
        <p:nvPicPr>
          <p:cNvPr id="7" name="Picture 7" descr="SCHLK051"/>
          <p:cNvPicPr>
            <a:picLocks noChangeAspect="1" noChangeArrowheads="1"/>
          </p:cNvPicPr>
          <p:nvPr/>
        </p:nvPicPr>
        <p:blipFill>
          <a:blip r:embed="rId3" cstate="print"/>
          <a:stretch>
            <a:fillRect/>
          </a:stretch>
        </p:blipFill>
        <p:spPr bwMode="auto">
          <a:xfrm>
            <a:off x="514862" y="1410918"/>
            <a:ext cx="2530877" cy="2444226"/>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Guidelines for Midterm &amp; Final Examinations</a:t>
            </a:r>
            <a:endParaRPr lang="en-US" sz="2400" dirty="0"/>
          </a:p>
        </p:txBody>
      </p:sp>
      <p:sp>
        <p:nvSpPr>
          <p:cNvPr id="3" name="Content Placeholder 2"/>
          <p:cNvSpPr>
            <a:spLocks noGrp="1"/>
          </p:cNvSpPr>
          <p:nvPr>
            <p:ph idx="1"/>
          </p:nvPr>
        </p:nvSpPr>
        <p:spPr>
          <a:xfrm>
            <a:off x="3198813" y="1114304"/>
            <a:ext cx="5750634" cy="4997450"/>
          </a:xfrm>
        </p:spPr>
        <p:txBody>
          <a:bodyPr/>
          <a:lstStyle/>
          <a:p>
            <a:pPr>
              <a:buClr>
                <a:srgbClr val="FFC000"/>
              </a:buClr>
            </a:pPr>
            <a:r>
              <a:rPr lang="en-US" sz="2400" b="1" dirty="0" smtClean="0">
                <a:solidFill>
                  <a:schemeClr val="bg1"/>
                </a:solidFill>
                <a:latin typeface="Calibri" pitchFamily="34" charset="0"/>
              </a:rPr>
              <a:t>Mid-term Examination (two mandatory questions); </a:t>
            </a:r>
            <a:r>
              <a:rPr lang="de-DE" sz="2400" b="1" dirty="0" smtClean="0">
                <a:solidFill>
                  <a:schemeClr val="bg1"/>
                </a:solidFill>
                <a:latin typeface="Calibri" pitchFamily="34" charset="0"/>
              </a:rPr>
              <a:t>Final Examination (three or four mandatory questions max.).  </a:t>
            </a:r>
          </a:p>
          <a:p>
            <a:pPr>
              <a:buClr>
                <a:srgbClr val="FFC000"/>
              </a:buClr>
            </a:pPr>
            <a:r>
              <a:rPr lang="de-DE" sz="2400" b="1" dirty="0" smtClean="0">
                <a:solidFill>
                  <a:schemeClr val="bg1"/>
                </a:solidFill>
                <a:latin typeface="Calibri" pitchFamily="34" charset="0"/>
              </a:rPr>
              <a:t>Questions may contain subquestions which must be answered. Questions do not necessarily carry equal marks. </a:t>
            </a:r>
          </a:p>
          <a:p>
            <a:pPr>
              <a:buClr>
                <a:srgbClr val="FFC000"/>
              </a:buClr>
            </a:pPr>
            <a:r>
              <a:rPr lang="de-DE" sz="2400" b="1" dirty="0" smtClean="0">
                <a:solidFill>
                  <a:schemeClr val="bg1"/>
                </a:solidFill>
                <a:latin typeface="Calibri" pitchFamily="34" charset="0"/>
              </a:rPr>
              <a:t>Quality of answers, not quantity is the main criteria of evaluation.</a:t>
            </a:r>
          </a:p>
          <a:p>
            <a:pPr>
              <a:buClr>
                <a:srgbClr val="FFC000"/>
              </a:buClr>
            </a:pPr>
            <a:r>
              <a:rPr lang="de-DE" sz="2400" b="1" dirty="0" smtClean="0">
                <a:solidFill>
                  <a:schemeClr val="bg1"/>
                </a:solidFill>
                <a:latin typeface="Calibri" pitchFamily="34" charset="0"/>
              </a:rPr>
              <a:t>Zero marks for irrelevant material or „reproducing“ my PPT-slides.</a:t>
            </a:r>
          </a:p>
          <a:p>
            <a:pPr>
              <a:buClr>
                <a:srgbClr val="FFC000"/>
              </a:buClr>
            </a:pPr>
            <a:r>
              <a:rPr lang="en-US" sz="2400" b="1" dirty="0" smtClean="0">
                <a:solidFill>
                  <a:schemeClr val="bg1"/>
                </a:solidFill>
                <a:latin typeface="Calibri" pitchFamily="34" charset="0"/>
              </a:rPr>
              <a:t>Laptops, digital diaries, calculators, cell phones, books, notes etc. are </a:t>
            </a:r>
            <a:r>
              <a:rPr lang="en-US" sz="2400" b="1" u="sng" dirty="0" smtClean="0">
                <a:solidFill>
                  <a:schemeClr val="bg1"/>
                </a:solidFill>
                <a:latin typeface="Calibri" pitchFamily="34" charset="0"/>
              </a:rPr>
              <a:t>not</a:t>
            </a:r>
            <a:r>
              <a:rPr lang="en-US" sz="2400" b="1" dirty="0" smtClean="0">
                <a:solidFill>
                  <a:schemeClr val="bg1"/>
                </a:solidFill>
                <a:latin typeface="Calibri" pitchFamily="34" charset="0"/>
              </a:rPr>
              <a:t> per-mitted in the examinations. </a:t>
            </a:r>
          </a:p>
          <a:p>
            <a:pPr>
              <a:buClr>
                <a:srgbClr val="FFC000"/>
              </a:buClr>
            </a:pPr>
            <a:endParaRPr lang="de-DE" sz="2400" b="1" dirty="0" smtClean="0">
              <a:solidFill>
                <a:schemeClr val="bg1"/>
              </a:solidFill>
              <a:latin typeface="Calibri" pitchFamily="34" charset="0"/>
            </a:endParaRPr>
          </a:p>
        </p:txBody>
      </p:sp>
      <p:sp>
        <p:nvSpPr>
          <p:cNvPr id="9" name="TextBox 8"/>
          <p:cNvSpPr txBox="1"/>
          <p:nvPr/>
        </p:nvSpPr>
        <p:spPr>
          <a:xfrm>
            <a:off x="456075" y="3932103"/>
            <a:ext cx="2742738" cy="2339102"/>
          </a:xfrm>
          <a:prstGeom prst="rect">
            <a:avLst/>
          </a:prstGeom>
          <a:noFill/>
        </p:spPr>
        <p:txBody>
          <a:bodyPr wrap="square" rtlCol="0">
            <a:spAutoFit/>
          </a:bodyPr>
          <a:lstStyle/>
          <a:p>
            <a:pPr>
              <a:spcAft>
                <a:spcPts val="1200"/>
              </a:spcAft>
            </a:pPr>
            <a:r>
              <a:rPr lang="en-US" b="1" dirty="0" smtClean="0">
                <a:solidFill>
                  <a:schemeClr val="bg1"/>
                </a:solidFill>
                <a:latin typeface="Calibri" pitchFamily="34" charset="0"/>
              </a:rPr>
              <a:t>All questions are essay-style (conceptual, </a:t>
            </a:r>
            <a:r>
              <a:rPr lang="en-US" b="1" dirty="0" err="1" smtClean="0">
                <a:solidFill>
                  <a:schemeClr val="bg1"/>
                </a:solidFill>
                <a:latin typeface="Calibri" pitchFamily="34" charset="0"/>
              </a:rPr>
              <a:t>applica-tive</a:t>
            </a:r>
            <a:r>
              <a:rPr lang="en-US" b="1" dirty="0" smtClean="0">
                <a:solidFill>
                  <a:schemeClr val="bg1"/>
                </a:solidFill>
                <a:latin typeface="Calibri" pitchFamily="34" charset="0"/>
              </a:rPr>
              <a:t>) in nature. </a:t>
            </a:r>
          </a:p>
          <a:p>
            <a:pPr>
              <a:spcAft>
                <a:spcPts val="1200"/>
              </a:spcAft>
            </a:pPr>
            <a:r>
              <a:rPr lang="en-US" b="1" dirty="0" smtClean="0">
                <a:solidFill>
                  <a:schemeClr val="bg1"/>
                </a:solidFill>
                <a:latin typeface="Calibri" pitchFamily="34" charset="0"/>
              </a:rPr>
              <a:t>Often not much writing is expected – but definitely plenty of thinking! </a:t>
            </a:r>
          </a:p>
          <a:p>
            <a:r>
              <a:rPr lang="en-US" b="1" dirty="0" smtClean="0">
                <a:solidFill>
                  <a:srgbClr val="FFFF00"/>
                </a:solidFill>
                <a:latin typeface="Calibri" pitchFamily="34" charset="0"/>
              </a:rPr>
              <a:t>NO MCQ’s WILL BE ASKED!</a:t>
            </a:r>
            <a:endParaRPr lang="en-US" b="1" dirty="0">
              <a:solidFill>
                <a:srgbClr val="FFFF00"/>
              </a:solidFill>
              <a:latin typeface="Calibri" pitchFamily="34" charset="0"/>
            </a:endParaRPr>
          </a:p>
        </p:txBody>
      </p:sp>
      <p:pic>
        <p:nvPicPr>
          <p:cNvPr id="7" name="Picture 7" descr="SCHLK051"/>
          <p:cNvPicPr>
            <a:picLocks noChangeAspect="1" noChangeArrowheads="1"/>
          </p:cNvPicPr>
          <p:nvPr/>
        </p:nvPicPr>
        <p:blipFill>
          <a:blip r:embed="rId3" cstate="print"/>
          <a:stretch>
            <a:fillRect/>
          </a:stretch>
        </p:blipFill>
        <p:spPr bwMode="auto">
          <a:xfrm>
            <a:off x="513818" y="1410918"/>
            <a:ext cx="2530877" cy="2444226"/>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a:xfrm>
            <a:off x="457200" y="0"/>
            <a:ext cx="8229600" cy="1143000"/>
          </a:xfrm>
        </p:spPr>
        <p:txBody>
          <a:bodyPr/>
          <a:lstStyle/>
          <a:p>
            <a:pPr eaLnBrk="1" hangingPunct="1"/>
            <a:r>
              <a:rPr lang="de-DE" sz="2400" dirty="0" smtClean="0"/>
              <a:t>Samples of Examination Papers</a:t>
            </a:r>
            <a:br>
              <a:rPr lang="de-DE" sz="2400" dirty="0" smtClean="0"/>
            </a:br>
            <a:r>
              <a:rPr lang="de-DE" sz="1800" dirty="0" smtClean="0"/>
              <a:t>(Project Stakeholder and Communication Management)</a:t>
            </a:r>
            <a:endParaRPr lang="de-DE" sz="2400" dirty="0" smtClean="0"/>
          </a:p>
        </p:txBody>
      </p:sp>
      <p:pic>
        <p:nvPicPr>
          <p:cNvPr id="7172" name="Picture 6" descr="SCHLK049"/>
          <p:cNvPicPr>
            <a:picLocks noChangeAspect="1" noChangeArrowheads="1"/>
          </p:cNvPicPr>
          <p:nvPr/>
        </p:nvPicPr>
        <p:blipFill>
          <a:blip r:embed="rId3" cstate="print"/>
          <a:stretch>
            <a:fillRect/>
          </a:stretch>
        </p:blipFill>
        <p:spPr bwMode="auto">
          <a:xfrm>
            <a:off x="153750" y="4178466"/>
            <a:ext cx="3565217" cy="1987585"/>
          </a:xfrm>
          <a:prstGeom prst="rect">
            <a:avLst/>
          </a:prstGeom>
          <a:noFill/>
          <a:ln>
            <a:noFill/>
          </a:ln>
        </p:spPr>
      </p:pic>
      <p:sp>
        <p:nvSpPr>
          <p:cNvPr id="416778" name="Text Box 10">
            <a:hlinkClick r:id="rId4"/>
          </p:cNvPr>
          <p:cNvSpPr txBox="1">
            <a:spLocks noChangeArrowheads="1"/>
          </p:cNvSpPr>
          <p:nvPr/>
        </p:nvSpPr>
        <p:spPr bwMode="auto">
          <a:xfrm>
            <a:off x="3408363" y="1158509"/>
            <a:ext cx="5264518" cy="369332"/>
          </a:xfrm>
          <a:prstGeom prst="rect">
            <a:avLst/>
          </a:prstGeom>
          <a:solidFill>
            <a:srgbClr val="CCCC00"/>
          </a:solidFill>
          <a:ln w="9525">
            <a:noFill/>
            <a:miter lim="800000"/>
            <a:headEnd/>
            <a:tailEnd/>
          </a:ln>
          <a:effectLst>
            <a:outerShdw dist="53882" dir="2700000" algn="ctr" rotWithShape="0">
              <a:srgbClr val="DA0000"/>
            </a:outerShdw>
          </a:effectLst>
        </p:spPr>
        <p:txBody>
          <a:bodyPr wrap="square">
            <a:spAutoFit/>
          </a:bodyPr>
          <a:lstStyle/>
          <a:p>
            <a:pPr>
              <a:defRPr/>
            </a:pPr>
            <a:r>
              <a:rPr lang="de-DE" b="1" dirty="0" smtClean="0"/>
              <a:t>Midterm Examination                          (Fall 2008)</a:t>
            </a:r>
            <a:endParaRPr lang="de-DE" b="1" dirty="0"/>
          </a:p>
        </p:txBody>
      </p:sp>
      <p:sp>
        <p:nvSpPr>
          <p:cNvPr id="416784" name="Text Box 16"/>
          <p:cNvSpPr txBox="1">
            <a:spLocks noChangeArrowheads="1"/>
          </p:cNvSpPr>
          <p:nvPr/>
        </p:nvSpPr>
        <p:spPr bwMode="auto">
          <a:xfrm>
            <a:off x="4210984" y="4335450"/>
            <a:ext cx="3868013" cy="338554"/>
          </a:xfrm>
          <a:prstGeom prst="rect">
            <a:avLst/>
          </a:prstGeom>
          <a:solidFill>
            <a:schemeClr val="accent1">
              <a:lumMod val="25000"/>
            </a:schemeClr>
          </a:solidFill>
          <a:ln w="9525">
            <a:noFill/>
            <a:miter lim="800000"/>
            <a:headEnd/>
            <a:tailEnd/>
          </a:ln>
          <a:effectLst>
            <a:outerShdw dist="53882" dir="2700000" algn="ctr" rotWithShape="0">
              <a:srgbClr val="FFC000"/>
            </a:outerShdw>
          </a:effectLst>
        </p:spPr>
        <p:txBody>
          <a:bodyPr wrap="square">
            <a:spAutoFit/>
          </a:bodyPr>
          <a:lstStyle/>
          <a:p>
            <a:pPr>
              <a:defRPr/>
            </a:pPr>
            <a:r>
              <a:rPr lang="de-DE" sz="1600" b="1" dirty="0" smtClean="0">
                <a:solidFill>
                  <a:srgbClr val="FFFF00"/>
                </a:solidFill>
              </a:rPr>
              <a:t>Final Examination                (Fall 2008)</a:t>
            </a:r>
            <a:endParaRPr lang="de-DE" sz="1600" b="1" dirty="0">
              <a:solidFill>
                <a:srgbClr val="FFFF00"/>
              </a:solidFill>
            </a:endParaRPr>
          </a:p>
        </p:txBody>
      </p:sp>
      <p:sp>
        <p:nvSpPr>
          <p:cNvPr id="416787" name="Text Box 19"/>
          <p:cNvSpPr txBox="1">
            <a:spLocks noChangeArrowheads="1"/>
          </p:cNvSpPr>
          <p:nvPr/>
        </p:nvSpPr>
        <p:spPr bwMode="auto">
          <a:xfrm>
            <a:off x="4210984" y="4834849"/>
            <a:ext cx="3868013" cy="338554"/>
          </a:xfrm>
          <a:prstGeom prst="rect">
            <a:avLst/>
          </a:prstGeom>
          <a:solidFill>
            <a:schemeClr val="accent1">
              <a:lumMod val="25000"/>
            </a:schemeClr>
          </a:solidFill>
          <a:ln w="9525">
            <a:noFill/>
            <a:miter lim="800000"/>
            <a:headEnd/>
            <a:tailEnd/>
          </a:ln>
          <a:effectLst>
            <a:outerShdw dist="53882" dir="2700000" algn="ctr" rotWithShape="0">
              <a:srgbClr val="FFC000"/>
            </a:outerShdw>
          </a:effectLst>
        </p:spPr>
        <p:txBody>
          <a:bodyPr wrap="square">
            <a:spAutoFit/>
          </a:bodyPr>
          <a:lstStyle/>
          <a:p>
            <a:pPr>
              <a:defRPr/>
            </a:pPr>
            <a:r>
              <a:rPr lang="de-DE" sz="1600" b="1" dirty="0" smtClean="0">
                <a:solidFill>
                  <a:srgbClr val="FFFF00"/>
                </a:solidFill>
              </a:rPr>
              <a:t>Final Examination           (Spring 2009)</a:t>
            </a:r>
            <a:endParaRPr lang="de-DE" sz="1600" b="1" dirty="0">
              <a:solidFill>
                <a:srgbClr val="FFFF00"/>
              </a:solidFill>
            </a:endParaRPr>
          </a:p>
        </p:txBody>
      </p:sp>
      <p:sp>
        <p:nvSpPr>
          <p:cNvPr id="416791" name="Text Box 23">
            <a:hlinkClick r:id="rId5"/>
          </p:cNvPr>
          <p:cNvSpPr txBox="1">
            <a:spLocks noChangeArrowheads="1"/>
          </p:cNvSpPr>
          <p:nvPr/>
        </p:nvSpPr>
        <p:spPr bwMode="auto">
          <a:xfrm>
            <a:off x="3408363" y="1641357"/>
            <a:ext cx="5264518" cy="369332"/>
          </a:xfrm>
          <a:prstGeom prst="rect">
            <a:avLst/>
          </a:prstGeom>
          <a:solidFill>
            <a:srgbClr val="CCCC00"/>
          </a:solidFill>
          <a:ln w="9525">
            <a:noFill/>
            <a:miter lim="800000"/>
            <a:headEnd/>
            <a:tailEnd/>
          </a:ln>
          <a:effectLst>
            <a:outerShdw dist="53882" dir="2700000" algn="ctr" rotWithShape="0">
              <a:srgbClr val="DA0000"/>
            </a:outerShdw>
          </a:effectLst>
        </p:spPr>
        <p:txBody>
          <a:bodyPr wrap="square">
            <a:spAutoFit/>
          </a:bodyPr>
          <a:lstStyle/>
          <a:p>
            <a:pPr>
              <a:defRPr/>
            </a:pPr>
            <a:r>
              <a:rPr lang="de-DE" b="1" dirty="0" smtClean="0"/>
              <a:t>First Sessional Examination         (Spring 2009)</a:t>
            </a:r>
            <a:endParaRPr lang="de-DE" b="1" dirty="0"/>
          </a:p>
        </p:txBody>
      </p:sp>
      <p:sp>
        <p:nvSpPr>
          <p:cNvPr id="416792" name="Text Box 24">
            <a:hlinkClick r:id="rId6"/>
          </p:cNvPr>
          <p:cNvSpPr txBox="1">
            <a:spLocks noChangeArrowheads="1"/>
          </p:cNvSpPr>
          <p:nvPr/>
        </p:nvSpPr>
        <p:spPr bwMode="auto">
          <a:xfrm>
            <a:off x="3408363" y="2124205"/>
            <a:ext cx="5264518" cy="369332"/>
          </a:xfrm>
          <a:prstGeom prst="rect">
            <a:avLst/>
          </a:prstGeom>
          <a:solidFill>
            <a:srgbClr val="CCCC00"/>
          </a:solidFill>
          <a:ln w="9525">
            <a:noFill/>
            <a:miter lim="800000"/>
            <a:headEnd/>
            <a:tailEnd/>
          </a:ln>
          <a:effectLst>
            <a:outerShdw dist="53882" dir="2700000" algn="ctr" rotWithShape="0">
              <a:srgbClr val="DA0000"/>
            </a:outerShdw>
          </a:effectLst>
        </p:spPr>
        <p:txBody>
          <a:bodyPr wrap="square">
            <a:spAutoFit/>
          </a:bodyPr>
          <a:lstStyle/>
          <a:p>
            <a:pPr>
              <a:defRPr/>
            </a:pPr>
            <a:r>
              <a:rPr lang="de-DE" b="1" dirty="0" smtClean="0"/>
              <a:t>Second Sessional Examination    (Spring 2009)</a:t>
            </a:r>
            <a:endParaRPr lang="de-DE" b="1" dirty="0"/>
          </a:p>
        </p:txBody>
      </p:sp>
      <p:pic>
        <p:nvPicPr>
          <p:cNvPr id="19" name="Picture 18" descr="Examination Paper.gif"/>
          <p:cNvPicPr>
            <a:picLocks noChangeAspect="1"/>
          </p:cNvPicPr>
          <p:nvPr/>
        </p:nvPicPr>
        <p:blipFill>
          <a:blip r:embed="rId7" cstate="print"/>
          <a:stretch>
            <a:fillRect/>
          </a:stretch>
        </p:blipFill>
        <p:spPr>
          <a:xfrm>
            <a:off x="377789" y="1276668"/>
            <a:ext cx="2553917" cy="2553917"/>
          </a:xfrm>
          <a:prstGeom prst="rect">
            <a:avLst/>
          </a:prstGeom>
          <a:noFill/>
          <a:ln>
            <a:noFill/>
          </a:ln>
        </p:spPr>
      </p:pic>
      <p:sp>
        <p:nvSpPr>
          <p:cNvPr id="20" name="Text Box 24">
            <a:hlinkClick r:id="rId6"/>
          </p:cNvPr>
          <p:cNvSpPr txBox="1">
            <a:spLocks noChangeArrowheads="1"/>
          </p:cNvSpPr>
          <p:nvPr/>
        </p:nvSpPr>
        <p:spPr bwMode="auto">
          <a:xfrm>
            <a:off x="3408363" y="2607053"/>
            <a:ext cx="5264518" cy="369332"/>
          </a:xfrm>
          <a:prstGeom prst="rect">
            <a:avLst/>
          </a:prstGeom>
          <a:solidFill>
            <a:srgbClr val="CCCC00"/>
          </a:solidFill>
          <a:ln w="9525">
            <a:noFill/>
            <a:miter lim="800000"/>
            <a:headEnd/>
            <a:tailEnd/>
          </a:ln>
          <a:effectLst>
            <a:outerShdw dist="53882" dir="2700000" algn="ctr" rotWithShape="0">
              <a:srgbClr val="DA0000"/>
            </a:outerShdw>
          </a:effectLst>
        </p:spPr>
        <p:txBody>
          <a:bodyPr wrap="square">
            <a:spAutoFit/>
          </a:bodyPr>
          <a:lstStyle/>
          <a:p>
            <a:pPr>
              <a:defRPr/>
            </a:pPr>
            <a:r>
              <a:rPr lang="de-DE" b="1" dirty="0" smtClean="0"/>
              <a:t>First Sessional Examination              (Fall 2009)</a:t>
            </a:r>
            <a:endParaRPr lang="de-DE" b="1" dirty="0"/>
          </a:p>
        </p:txBody>
      </p:sp>
      <p:sp>
        <p:nvSpPr>
          <p:cNvPr id="22" name="Text Box 19"/>
          <p:cNvSpPr txBox="1">
            <a:spLocks noChangeArrowheads="1"/>
          </p:cNvSpPr>
          <p:nvPr/>
        </p:nvSpPr>
        <p:spPr bwMode="auto">
          <a:xfrm>
            <a:off x="4210984" y="5334248"/>
            <a:ext cx="3868013" cy="338554"/>
          </a:xfrm>
          <a:prstGeom prst="rect">
            <a:avLst/>
          </a:prstGeom>
          <a:solidFill>
            <a:schemeClr val="accent1">
              <a:lumMod val="25000"/>
            </a:schemeClr>
          </a:solidFill>
          <a:ln w="9525">
            <a:noFill/>
            <a:miter lim="800000"/>
            <a:headEnd/>
            <a:tailEnd/>
          </a:ln>
          <a:effectLst>
            <a:outerShdw dist="53882" dir="2700000" algn="ctr" rotWithShape="0">
              <a:srgbClr val="FFC000"/>
            </a:outerShdw>
          </a:effectLst>
        </p:spPr>
        <p:txBody>
          <a:bodyPr wrap="square">
            <a:spAutoFit/>
          </a:bodyPr>
          <a:lstStyle/>
          <a:p>
            <a:pPr>
              <a:defRPr/>
            </a:pPr>
            <a:r>
              <a:rPr lang="de-DE" sz="1600" b="1" dirty="0" smtClean="0">
                <a:solidFill>
                  <a:srgbClr val="FFFF00"/>
                </a:solidFill>
              </a:rPr>
              <a:t>Final Examination                (Fall 2009)</a:t>
            </a:r>
            <a:endParaRPr lang="de-DE" sz="1600" b="1" dirty="0">
              <a:solidFill>
                <a:srgbClr val="FFFF00"/>
              </a:solidFill>
            </a:endParaRPr>
          </a:p>
        </p:txBody>
      </p:sp>
      <p:sp>
        <p:nvSpPr>
          <p:cNvPr id="12" name="Text Box 19"/>
          <p:cNvSpPr txBox="1">
            <a:spLocks noChangeArrowheads="1"/>
          </p:cNvSpPr>
          <p:nvPr/>
        </p:nvSpPr>
        <p:spPr bwMode="auto">
          <a:xfrm>
            <a:off x="4210984" y="5833646"/>
            <a:ext cx="3868013" cy="338554"/>
          </a:xfrm>
          <a:prstGeom prst="rect">
            <a:avLst/>
          </a:prstGeom>
          <a:solidFill>
            <a:schemeClr val="accent1">
              <a:lumMod val="25000"/>
            </a:schemeClr>
          </a:solidFill>
          <a:ln w="9525">
            <a:noFill/>
            <a:miter lim="800000"/>
            <a:headEnd/>
            <a:tailEnd/>
          </a:ln>
          <a:effectLst>
            <a:outerShdw dist="53882" dir="2700000" algn="ctr" rotWithShape="0">
              <a:srgbClr val="FFC000"/>
            </a:outerShdw>
          </a:effectLst>
        </p:spPr>
        <p:txBody>
          <a:bodyPr wrap="square">
            <a:spAutoFit/>
          </a:bodyPr>
          <a:lstStyle/>
          <a:p>
            <a:pPr>
              <a:defRPr/>
            </a:pPr>
            <a:r>
              <a:rPr lang="de-DE" sz="1600" b="1" dirty="0" smtClean="0">
                <a:solidFill>
                  <a:srgbClr val="FFFF00"/>
                </a:solidFill>
              </a:rPr>
              <a:t>Final Examination           (Spring 2010)</a:t>
            </a:r>
            <a:endParaRPr lang="de-DE" sz="1600" b="1" dirty="0">
              <a:solidFill>
                <a:srgbClr val="FFFF00"/>
              </a:solidFill>
            </a:endParaRPr>
          </a:p>
        </p:txBody>
      </p:sp>
      <p:sp>
        <p:nvSpPr>
          <p:cNvPr id="13" name="Text Box 24">
            <a:hlinkClick r:id="rId6"/>
          </p:cNvPr>
          <p:cNvSpPr txBox="1">
            <a:spLocks noChangeArrowheads="1"/>
          </p:cNvSpPr>
          <p:nvPr/>
        </p:nvSpPr>
        <p:spPr bwMode="auto">
          <a:xfrm>
            <a:off x="3408363" y="3089901"/>
            <a:ext cx="5264518" cy="369332"/>
          </a:xfrm>
          <a:prstGeom prst="rect">
            <a:avLst/>
          </a:prstGeom>
          <a:solidFill>
            <a:srgbClr val="CCCC00"/>
          </a:solidFill>
          <a:ln w="9525">
            <a:noFill/>
            <a:miter lim="800000"/>
            <a:headEnd/>
            <a:tailEnd/>
          </a:ln>
          <a:effectLst>
            <a:outerShdw dist="53882" dir="2700000" algn="ctr" rotWithShape="0">
              <a:srgbClr val="DA0000"/>
            </a:outerShdw>
          </a:effectLst>
        </p:spPr>
        <p:txBody>
          <a:bodyPr wrap="square">
            <a:spAutoFit/>
          </a:bodyPr>
          <a:lstStyle/>
          <a:p>
            <a:pPr>
              <a:defRPr/>
            </a:pPr>
            <a:r>
              <a:rPr lang="de-DE" b="1" dirty="0" smtClean="0"/>
              <a:t>Second Sessional Examination         (Fall 2009)</a:t>
            </a:r>
            <a:endParaRPr lang="de-DE" b="1" dirty="0"/>
          </a:p>
        </p:txBody>
      </p:sp>
      <p:sp>
        <p:nvSpPr>
          <p:cNvPr id="14" name="Text Box 24">
            <a:hlinkClick r:id="rId6"/>
          </p:cNvPr>
          <p:cNvSpPr txBox="1">
            <a:spLocks noChangeArrowheads="1"/>
          </p:cNvSpPr>
          <p:nvPr/>
        </p:nvSpPr>
        <p:spPr bwMode="auto">
          <a:xfrm>
            <a:off x="3408363" y="3572748"/>
            <a:ext cx="5264518" cy="369332"/>
          </a:xfrm>
          <a:prstGeom prst="rect">
            <a:avLst/>
          </a:prstGeom>
          <a:solidFill>
            <a:srgbClr val="CCCC00"/>
          </a:solidFill>
          <a:ln w="9525">
            <a:noFill/>
            <a:miter lim="800000"/>
            <a:headEnd/>
            <a:tailEnd/>
          </a:ln>
          <a:effectLst>
            <a:outerShdw dist="53882" dir="2700000" algn="ctr" rotWithShape="0">
              <a:srgbClr val="DA0000"/>
            </a:outerShdw>
          </a:effectLst>
        </p:spPr>
        <p:txBody>
          <a:bodyPr wrap="square">
            <a:spAutoFit/>
          </a:bodyPr>
          <a:lstStyle/>
          <a:p>
            <a:pPr>
              <a:defRPr/>
            </a:pPr>
            <a:r>
              <a:rPr lang="de-DE" b="1" dirty="0" smtClean="0"/>
              <a:t>First Sessional Examination         (Spring 2010)</a:t>
            </a:r>
            <a:endParaRPr lang="de-DE" b="1" dirty="0"/>
          </a:p>
        </p:txBody>
      </p:sp>
    </p:spTree>
  </p:cSld>
  <p:clrMapOvr>
    <a:masterClrMapping/>
  </p:clrMapOvr>
  <p:transition spd="slow">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455612" y="1142757"/>
            <a:ext cx="8234363" cy="5055230"/>
          </a:xfrm>
          <a:prstGeom prst="rect">
            <a:avLst/>
          </a:prstGeom>
          <a:noFill/>
          <a:ln w="9525" algn="ctr">
            <a:noFill/>
            <a:miter lim="800000"/>
            <a:headEnd/>
            <a:tailEnd/>
          </a:ln>
          <a:effectLst/>
        </p:spPr>
        <p:txBody>
          <a:bodyPr wrap="square">
            <a:spAutoFit/>
          </a:bodyPr>
          <a:lstStyle/>
          <a:p>
            <a:pPr algn="ctr">
              <a:lnSpc>
                <a:spcPts val="4300"/>
              </a:lnSpc>
              <a:tabLst>
                <a:tab pos="4511675" algn="l"/>
              </a:tabLst>
            </a:pPr>
            <a:r>
              <a:rPr lang="de-DE" sz="3200" b="1" dirty="0" smtClean="0">
                <a:solidFill>
                  <a:schemeClr val="bg1"/>
                </a:solidFill>
                <a:latin typeface="Calibri" pitchFamily="34" charset="0"/>
              </a:rPr>
              <a:t>Project Stakeholder Management is an evolving subject which has risen to prominence as a specialized area of project management in the past twenty or so years. Several factors have contributed to the surge in interest in this field. </a:t>
            </a:r>
          </a:p>
          <a:p>
            <a:pPr algn="ctr">
              <a:lnSpc>
                <a:spcPts val="4300"/>
              </a:lnSpc>
              <a:tabLst>
                <a:tab pos="4511675" algn="l"/>
              </a:tabLst>
            </a:pPr>
            <a:endParaRPr lang="de-DE" sz="3200" b="1" dirty="0" smtClean="0">
              <a:solidFill>
                <a:schemeClr val="bg1"/>
              </a:solidFill>
              <a:latin typeface="Calibri" pitchFamily="34" charset="0"/>
            </a:endParaRPr>
          </a:p>
          <a:p>
            <a:pPr algn="ctr">
              <a:lnSpc>
                <a:spcPts val="4300"/>
              </a:lnSpc>
              <a:tabLst>
                <a:tab pos="4511675" algn="l"/>
              </a:tabLst>
            </a:pPr>
            <a:r>
              <a:rPr lang="de-DE" sz="3200" b="1" dirty="0" smtClean="0">
                <a:solidFill>
                  <a:schemeClr val="bg1"/>
                </a:solidFill>
                <a:latin typeface="Calibri" pitchFamily="34" charset="0"/>
              </a:rPr>
              <a:t>Much work remains to be done in spreading awareness in the project management community about stakeholder management. </a:t>
            </a:r>
            <a:endParaRPr lang="de-DE" sz="32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Interest in Project Stakeholder Management</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(Neglect in Project Management Degree Programs)</a:t>
            </a:r>
            <a:endParaRPr lang="en-US" sz="2400" dirty="0"/>
          </a:p>
        </p:txBody>
      </p:sp>
      <p:sp>
        <p:nvSpPr>
          <p:cNvPr id="3" name="Content Placeholder 2"/>
          <p:cNvSpPr>
            <a:spLocks noGrp="1"/>
          </p:cNvSpPr>
          <p:nvPr>
            <p:ph idx="1"/>
          </p:nvPr>
        </p:nvSpPr>
        <p:spPr>
          <a:xfrm>
            <a:off x="3198812" y="1144588"/>
            <a:ext cx="5487987" cy="4981575"/>
          </a:xfrm>
        </p:spPr>
        <p:txBody>
          <a:bodyPr/>
          <a:lstStyle/>
          <a:p>
            <a:pPr>
              <a:lnSpc>
                <a:spcPts val="3000"/>
              </a:lnSpc>
              <a:buClr>
                <a:srgbClr val="FFC000"/>
              </a:buClr>
              <a:buFont typeface="Wingdings" pitchFamily="2" charset="2"/>
              <a:buChar char="§"/>
            </a:pPr>
            <a:r>
              <a:rPr lang="en-US" sz="2800" b="1" dirty="0" smtClean="0">
                <a:solidFill>
                  <a:schemeClr val="bg1"/>
                </a:solidFill>
                <a:latin typeface="Calibri" pitchFamily="34" charset="0"/>
              </a:rPr>
              <a:t>Not Well Understood Specialized Field of </a:t>
            </a:r>
            <a:r>
              <a:rPr lang="en-US" sz="2800" b="1" smtClean="0">
                <a:solidFill>
                  <a:schemeClr val="bg1"/>
                </a:solidFill>
                <a:latin typeface="Calibri" pitchFamily="34" charset="0"/>
              </a:rPr>
              <a:t>Project Management </a:t>
            </a:r>
            <a:endParaRPr lang="en-US" sz="2800" b="1" dirty="0" smtClean="0">
              <a:solidFill>
                <a:schemeClr val="bg1"/>
              </a:solidFill>
              <a:latin typeface="Calibri" pitchFamily="34" charset="0"/>
            </a:endParaRPr>
          </a:p>
          <a:p>
            <a:pPr>
              <a:lnSpc>
                <a:spcPts val="3000"/>
              </a:lnSpc>
              <a:buClr>
                <a:srgbClr val="FFC000"/>
              </a:buClr>
              <a:buFont typeface="Wingdings" pitchFamily="2" charset="2"/>
              <a:buChar char="§"/>
            </a:pPr>
            <a:r>
              <a:rPr lang="en-US" sz="2800" b="1" dirty="0" smtClean="0">
                <a:solidFill>
                  <a:schemeClr val="bg1"/>
                </a:solidFill>
                <a:latin typeface="Calibri" pitchFamily="34" charset="0"/>
              </a:rPr>
              <a:t>Dearth of Qualified Faculty and Lack of Subject Text Books</a:t>
            </a:r>
          </a:p>
          <a:p>
            <a:pPr>
              <a:lnSpc>
                <a:spcPts val="3000"/>
              </a:lnSpc>
              <a:buClr>
                <a:srgbClr val="FFC000"/>
              </a:buClr>
              <a:buFont typeface="Wingdings" pitchFamily="2" charset="2"/>
              <a:buChar char="§"/>
            </a:pPr>
            <a:r>
              <a:rPr lang="en-US" sz="2800" b="1" dirty="0" smtClean="0">
                <a:solidFill>
                  <a:schemeClr val="bg1"/>
                </a:solidFill>
                <a:latin typeface="Calibri" pitchFamily="34" charset="0"/>
              </a:rPr>
              <a:t>Dominating Influence of PMI’s PMBOK Standard</a:t>
            </a:r>
          </a:p>
          <a:p>
            <a:pPr>
              <a:lnSpc>
                <a:spcPts val="3000"/>
              </a:lnSpc>
              <a:buClr>
                <a:srgbClr val="FFC000"/>
              </a:buClr>
              <a:buFont typeface="Wingdings" pitchFamily="2" charset="2"/>
              <a:buChar char="§"/>
            </a:pPr>
            <a:r>
              <a:rPr lang="en-US" sz="2800" b="1" dirty="0" smtClean="0">
                <a:solidFill>
                  <a:schemeClr val="bg1"/>
                </a:solidFill>
                <a:latin typeface="Calibri" pitchFamily="34" charset="0"/>
              </a:rPr>
              <a:t>Tendency to Focus Teaching on “Hard” (Technical) Aspects of PM</a:t>
            </a:r>
          </a:p>
          <a:p>
            <a:pPr>
              <a:lnSpc>
                <a:spcPts val="3000"/>
              </a:lnSpc>
              <a:buClr>
                <a:srgbClr val="FFC000"/>
              </a:buClr>
              <a:buFont typeface="Wingdings" pitchFamily="2" charset="2"/>
              <a:buChar char="§"/>
            </a:pPr>
            <a:r>
              <a:rPr lang="en-US" sz="2800" b="1" dirty="0" smtClean="0">
                <a:solidFill>
                  <a:schemeClr val="bg1"/>
                </a:solidFill>
                <a:latin typeface="Calibri" pitchFamily="34" charset="0"/>
              </a:rPr>
              <a:t>Confusion with Project-HRM</a:t>
            </a:r>
          </a:p>
          <a:p>
            <a:pPr>
              <a:lnSpc>
                <a:spcPts val="3000"/>
              </a:lnSpc>
              <a:buClr>
                <a:srgbClr val="FFC000"/>
              </a:buClr>
              <a:buFont typeface="Wingdings" pitchFamily="2" charset="2"/>
              <a:buChar char="§"/>
            </a:pPr>
            <a:r>
              <a:rPr lang="en-US" sz="2800" b="1" dirty="0" smtClean="0">
                <a:solidFill>
                  <a:schemeClr val="bg1"/>
                </a:solidFill>
                <a:latin typeface="Calibri" pitchFamily="34" charset="0"/>
              </a:rPr>
              <a:t>Academic Disinterest</a:t>
            </a:r>
          </a:p>
          <a:p>
            <a:pPr>
              <a:lnSpc>
                <a:spcPts val="3000"/>
              </a:lnSpc>
              <a:buClr>
                <a:srgbClr val="FFC000"/>
              </a:buClr>
              <a:buFont typeface="Wingdings" pitchFamily="2" charset="2"/>
              <a:buChar char="§"/>
            </a:pPr>
            <a:r>
              <a:rPr lang="en-US" sz="2800" b="1" dirty="0" smtClean="0">
                <a:solidFill>
                  <a:schemeClr val="bg1"/>
                </a:solidFill>
                <a:latin typeface="Calibri" pitchFamily="34" charset="0"/>
              </a:rPr>
              <a:t>Perceived Subject Vastness and Complexity</a:t>
            </a:r>
          </a:p>
          <a:p>
            <a:pPr>
              <a:lnSpc>
                <a:spcPts val="3000"/>
              </a:lnSpc>
              <a:buClr>
                <a:srgbClr val="FFC000"/>
              </a:buClr>
              <a:buFont typeface="Wingdings" pitchFamily="2" charset="2"/>
              <a:buChar char="§"/>
            </a:pPr>
            <a:endParaRPr lang="en-US" sz="2800" b="1" dirty="0" smtClean="0">
              <a:solidFill>
                <a:schemeClr val="bg1"/>
              </a:solidFill>
              <a:latin typeface="Calibri" pitchFamily="34" charset="0"/>
            </a:endParaRPr>
          </a:p>
          <a:p>
            <a:pPr>
              <a:lnSpc>
                <a:spcPts val="3000"/>
              </a:lnSpc>
              <a:buClr>
                <a:srgbClr val="FFC000"/>
              </a:buClr>
              <a:buFont typeface="Wingdings" pitchFamily="2" charset="2"/>
              <a:buChar char="§"/>
            </a:pPr>
            <a:endParaRPr lang="en-US" sz="2800" b="1" dirty="0" smtClean="0">
              <a:solidFill>
                <a:schemeClr val="bg1"/>
              </a:solidFill>
              <a:latin typeface="Calibri" pitchFamily="34" charset="0"/>
            </a:endParaRPr>
          </a:p>
          <a:p>
            <a:pPr>
              <a:lnSpc>
                <a:spcPts val="3000"/>
              </a:lnSpc>
              <a:buClr>
                <a:srgbClr val="FFC000"/>
              </a:buClr>
              <a:buFont typeface="Wingdings" pitchFamily="2" charset="2"/>
              <a:buChar char="§"/>
            </a:pPr>
            <a:endParaRPr lang="en-US" sz="2800" b="1" dirty="0" smtClean="0">
              <a:solidFill>
                <a:schemeClr val="bg1"/>
              </a:solidFill>
              <a:latin typeface="Calibri" pitchFamily="34" charset="0"/>
            </a:endParaRPr>
          </a:p>
          <a:p>
            <a:pPr>
              <a:lnSpc>
                <a:spcPts val="3000"/>
              </a:lnSpc>
              <a:buClr>
                <a:srgbClr val="FFC000"/>
              </a:buClr>
              <a:buFont typeface="Wingdings" pitchFamily="2" charset="2"/>
              <a:buChar char="§"/>
            </a:pPr>
            <a:endParaRPr lang="en-US" sz="2800" b="1" dirty="0">
              <a:solidFill>
                <a:schemeClr val="bg1"/>
              </a:solidFill>
              <a:latin typeface="Calibri" pitchFamily="34" charset="0"/>
            </a:endParaRPr>
          </a:p>
        </p:txBody>
      </p:sp>
      <p:pic>
        <p:nvPicPr>
          <p:cNvPr id="4" name="Picture 3" descr="classroom.gif"/>
          <p:cNvPicPr>
            <a:picLocks noChangeAspect="1"/>
          </p:cNvPicPr>
          <p:nvPr/>
        </p:nvPicPr>
        <p:blipFill>
          <a:blip r:embed="rId3" cstate="print"/>
          <a:stretch>
            <a:fillRect/>
          </a:stretch>
        </p:blipFill>
        <p:spPr>
          <a:xfrm>
            <a:off x="162928" y="1547683"/>
            <a:ext cx="2930010" cy="2810661"/>
          </a:xfrm>
          <a:prstGeom prst="rect">
            <a:avLst/>
          </a:prstGeom>
        </p:spPr>
      </p:pic>
      <p:sp>
        <p:nvSpPr>
          <p:cNvPr id="5" name="TextBox 4"/>
          <p:cNvSpPr txBox="1"/>
          <p:nvPr/>
        </p:nvSpPr>
        <p:spPr>
          <a:xfrm>
            <a:off x="259661" y="4419838"/>
            <a:ext cx="2939151" cy="1815882"/>
          </a:xfrm>
          <a:prstGeom prst="rect">
            <a:avLst/>
          </a:prstGeom>
          <a:noFill/>
        </p:spPr>
        <p:txBody>
          <a:bodyPr wrap="square" rtlCol="0">
            <a:spAutoFit/>
          </a:bodyPr>
          <a:lstStyle/>
          <a:p>
            <a:r>
              <a:rPr lang="en-US" sz="1600" b="1" dirty="0" smtClean="0">
                <a:solidFill>
                  <a:srgbClr val="FFFF99"/>
                </a:solidFill>
                <a:latin typeface="Calibri" pitchFamily="34" charset="0"/>
              </a:rPr>
              <a:t>There exists a considerable body of published research on project stakeholder management and engagement but not a single comprehensive textbook on the subject is available at this point in time.</a:t>
            </a:r>
            <a:endParaRPr lang="en-US" sz="16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(Neglect by Project Managers and Practitioners)</a:t>
            </a:r>
            <a:endParaRPr lang="en-US" sz="2400" dirty="0"/>
          </a:p>
        </p:txBody>
      </p:sp>
      <p:sp>
        <p:nvSpPr>
          <p:cNvPr id="3" name="Content Placeholder 2"/>
          <p:cNvSpPr>
            <a:spLocks noGrp="1"/>
          </p:cNvSpPr>
          <p:nvPr>
            <p:ph idx="1"/>
          </p:nvPr>
        </p:nvSpPr>
        <p:spPr>
          <a:xfrm>
            <a:off x="3198812" y="1144588"/>
            <a:ext cx="5487987" cy="4981575"/>
          </a:xfrm>
        </p:spPr>
        <p:txBody>
          <a:bodyPr/>
          <a:lstStyle/>
          <a:p>
            <a:pPr>
              <a:lnSpc>
                <a:spcPts val="3000"/>
              </a:lnSpc>
              <a:buClr>
                <a:srgbClr val="FFC000"/>
              </a:buClr>
              <a:buFont typeface="Wingdings" pitchFamily="2" charset="2"/>
              <a:buChar char="§"/>
            </a:pPr>
            <a:r>
              <a:rPr lang="en-US" sz="2800" b="1" dirty="0" smtClean="0">
                <a:solidFill>
                  <a:schemeClr val="bg1"/>
                </a:solidFill>
                <a:latin typeface="Calibri" pitchFamily="34" charset="0"/>
              </a:rPr>
              <a:t>Fear of Critical Awareness and Scrutiny by Project Stakeholders</a:t>
            </a:r>
          </a:p>
          <a:p>
            <a:pPr>
              <a:lnSpc>
                <a:spcPts val="3000"/>
              </a:lnSpc>
              <a:buClr>
                <a:srgbClr val="FFC000"/>
              </a:buClr>
              <a:buFont typeface="Wingdings" pitchFamily="2" charset="2"/>
              <a:buChar char="§"/>
            </a:pPr>
            <a:r>
              <a:rPr lang="en-US" sz="2800" b="1" dirty="0" smtClean="0">
                <a:solidFill>
                  <a:schemeClr val="bg1"/>
                </a:solidFill>
                <a:latin typeface="Calibri" pitchFamily="34" charset="0"/>
              </a:rPr>
              <a:t>Reluctance to Add Another Layer of Managerial Complexity </a:t>
            </a:r>
          </a:p>
          <a:p>
            <a:pPr>
              <a:lnSpc>
                <a:spcPts val="3000"/>
              </a:lnSpc>
              <a:buClr>
                <a:srgbClr val="FFC000"/>
              </a:buClr>
              <a:buFont typeface="Wingdings" pitchFamily="2" charset="2"/>
              <a:buChar char="§"/>
            </a:pPr>
            <a:r>
              <a:rPr lang="en-US" sz="2800" b="1" dirty="0" smtClean="0">
                <a:solidFill>
                  <a:schemeClr val="bg1"/>
                </a:solidFill>
                <a:latin typeface="Calibri" pitchFamily="34" charset="0"/>
              </a:rPr>
              <a:t>Limited Time, Resources, Subject Knowledge and Standards</a:t>
            </a:r>
          </a:p>
          <a:p>
            <a:pPr>
              <a:lnSpc>
                <a:spcPts val="3000"/>
              </a:lnSpc>
              <a:buClr>
                <a:srgbClr val="FFC000"/>
              </a:buClr>
              <a:buFont typeface="Wingdings" pitchFamily="2" charset="2"/>
              <a:buChar char="§"/>
            </a:pPr>
            <a:r>
              <a:rPr lang="en-US" sz="2800" b="1" dirty="0" smtClean="0">
                <a:solidFill>
                  <a:schemeClr val="bg1"/>
                </a:solidFill>
                <a:latin typeface="Calibri" pitchFamily="34" charset="0"/>
              </a:rPr>
              <a:t>Focus on the “Triple Constraint”</a:t>
            </a:r>
          </a:p>
          <a:p>
            <a:pPr>
              <a:lnSpc>
                <a:spcPts val="3000"/>
              </a:lnSpc>
              <a:buClr>
                <a:srgbClr val="FFC000"/>
              </a:buClr>
              <a:buFont typeface="Wingdings" pitchFamily="2" charset="2"/>
              <a:buChar char="§"/>
            </a:pPr>
            <a:r>
              <a:rPr lang="en-US" sz="2800" b="1" dirty="0" smtClean="0">
                <a:solidFill>
                  <a:schemeClr val="bg1"/>
                </a:solidFill>
                <a:latin typeface="Calibri" pitchFamily="34" charset="0"/>
              </a:rPr>
              <a:t>(</a:t>
            </a:r>
            <a:r>
              <a:rPr lang="en-US" sz="2800" b="1" dirty="0" err="1" smtClean="0">
                <a:solidFill>
                  <a:schemeClr val="bg1"/>
                </a:solidFill>
                <a:latin typeface="Calibri" pitchFamily="34" charset="0"/>
              </a:rPr>
              <a:t>Mis</a:t>
            </a:r>
            <a:r>
              <a:rPr lang="en-US" sz="2800" b="1" dirty="0" smtClean="0">
                <a:solidFill>
                  <a:schemeClr val="bg1"/>
                </a:solidFill>
                <a:latin typeface="Calibri" pitchFamily="34" charset="0"/>
              </a:rPr>
              <a:t>-)Perception that Stake-holder Issues are Routine and Usually Easy to Resolve</a:t>
            </a:r>
          </a:p>
          <a:p>
            <a:pPr>
              <a:lnSpc>
                <a:spcPts val="3000"/>
              </a:lnSpc>
              <a:buClr>
                <a:srgbClr val="FFC000"/>
              </a:buClr>
              <a:buFont typeface="Wingdings" pitchFamily="2" charset="2"/>
              <a:buChar char="§"/>
            </a:pPr>
            <a:r>
              <a:rPr lang="en-US" sz="2800" b="1" dirty="0" smtClean="0">
                <a:solidFill>
                  <a:schemeClr val="bg1"/>
                </a:solidFill>
                <a:latin typeface="Calibri" pitchFamily="34" charset="0"/>
              </a:rPr>
              <a:t>Belief that Stakeholder Manage-</a:t>
            </a:r>
            <a:r>
              <a:rPr lang="en-US" sz="2800" b="1" dirty="0" err="1" smtClean="0">
                <a:solidFill>
                  <a:schemeClr val="bg1"/>
                </a:solidFill>
                <a:latin typeface="Calibri" pitchFamily="34" charset="0"/>
              </a:rPr>
              <a:t>ment</a:t>
            </a:r>
            <a:r>
              <a:rPr lang="en-US" sz="2800" b="1" dirty="0" smtClean="0">
                <a:solidFill>
                  <a:schemeClr val="bg1"/>
                </a:solidFill>
                <a:latin typeface="Calibri" pitchFamily="34" charset="0"/>
              </a:rPr>
              <a:t> is not their Responsibility</a:t>
            </a:r>
          </a:p>
        </p:txBody>
      </p:sp>
      <p:pic>
        <p:nvPicPr>
          <p:cNvPr id="4" name="Picture 3" descr="Engineer.jpg"/>
          <p:cNvPicPr>
            <a:picLocks noChangeAspect="1"/>
          </p:cNvPicPr>
          <p:nvPr/>
        </p:nvPicPr>
        <p:blipFill>
          <a:blip r:embed="rId3" cstate="print"/>
          <a:stretch>
            <a:fillRect/>
          </a:stretch>
        </p:blipFill>
        <p:spPr>
          <a:xfrm>
            <a:off x="264287" y="1691544"/>
            <a:ext cx="2828650" cy="2709645"/>
          </a:xfrm>
          <a:prstGeom prst="rect">
            <a:avLst/>
          </a:prstGeom>
        </p:spPr>
      </p:pic>
      <p:sp>
        <p:nvSpPr>
          <p:cNvPr id="5" name="TextBox 4"/>
          <p:cNvSpPr txBox="1"/>
          <p:nvPr/>
        </p:nvSpPr>
        <p:spPr>
          <a:xfrm>
            <a:off x="259661" y="4590654"/>
            <a:ext cx="2939151" cy="1569660"/>
          </a:xfrm>
          <a:prstGeom prst="rect">
            <a:avLst/>
          </a:prstGeom>
          <a:noFill/>
        </p:spPr>
        <p:txBody>
          <a:bodyPr wrap="square" rtlCol="0">
            <a:spAutoFit/>
          </a:bodyPr>
          <a:lstStyle/>
          <a:p>
            <a:r>
              <a:rPr lang="en-US" sz="1600" b="1" dirty="0" smtClean="0">
                <a:solidFill>
                  <a:srgbClr val="FFFF99"/>
                </a:solidFill>
                <a:latin typeface="Calibri" pitchFamily="34" charset="0"/>
              </a:rPr>
              <a:t>Many project managers have technical (e.g. engineering) backgrounds and often are unaware of the need for and intricacies of complex </a:t>
            </a:r>
            <a:r>
              <a:rPr lang="en-US" sz="1600" b="1" dirty="0" err="1" smtClean="0">
                <a:solidFill>
                  <a:srgbClr val="FFFF99"/>
                </a:solidFill>
                <a:latin typeface="Calibri" pitchFamily="34" charset="0"/>
              </a:rPr>
              <a:t>stakehol-der</a:t>
            </a:r>
            <a:r>
              <a:rPr lang="en-US" sz="1600" b="1" dirty="0" smtClean="0">
                <a:solidFill>
                  <a:srgbClr val="FFFF99"/>
                </a:solidFill>
                <a:latin typeface="Calibri" pitchFamily="34" charset="0"/>
              </a:rPr>
              <a:t> management/engagement. </a:t>
            </a:r>
            <a:endParaRPr lang="en-US" sz="16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Professor R. Edward Freeman’s Contribution</a:t>
            </a:r>
            <a:endParaRPr lang="en-US" sz="2400" dirty="0"/>
          </a:p>
        </p:txBody>
      </p:sp>
      <p:sp>
        <p:nvSpPr>
          <p:cNvPr id="3" name="Text Box 9"/>
          <p:cNvSpPr txBox="1">
            <a:spLocks noChangeArrowheads="1"/>
          </p:cNvSpPr>
          <p:nvPr/>
        </p:nvSpPr>
        <p:spPr bwMode="auto">
          <a:xfrm>
            <a:off x="2902998" y="1142757"/>
            <a:ext cx="5786976" cy="5080878"/>
          </a:xfrm>
          <a:prstGeom prst="rect">
            <a:avLst/>
          </a:prstGeom>
          <a:noFill/>
          <a:ln w="9525" algn="ctr">
            <a:noFill/>
            <a:miter lim="800000"/>
            <a:headEnd/>
            <a:tailEnd/>
          </a:ln>
          <a:effectLst/>
        </p:spPr>
        <p:txBody>
          <a:bodyPr wrap="square">
            <a:spAutoFit/>
          </a:bodyPr>
          <a:lstStyle/>
          <a:p>
            <a:pPr>
              <a:lnSpc>
                <a:spcPts val="2900"/>
              </a:lnSpc>
              <a:spcAft>
                <a:spcPts val="1200"/>
              </a:spcAft>
              <a:tabLst>
                <a:tab pos="4511675" algn="l"/>
              </a:tabLst>
            </a:pPr>
            <a:r>
              <a:rPr lang="de-DE" sz="2500" b="1" dirty="0" smtClean="0">
                <a:solidFill>
                  <a:schemeClr val="bg1"/>
                </a:solidFill>
                <a:latin typeface="Calibri" pitchFamily="34" charset="0"/>
              </a:rPr>
              <a:t>Though „Stakeholder Management“ has been practised for a long time, academic interest in it surged after the American R. Edward Freeman published his highly  acclaimed book </a:t>
            </a:r>
            <a:r>
              <a:rPr lang="de-DE" sz="2500" b="1" i="1" dirty="0" smtClean="0">
                <a:solidFill>
                  <a:srgbClr val="FFFF99"/>
                </a:solidFill>
                <a:latin typeface="Calibri" pitchFamily="34" charset="0"/>
              </a:rPr>
              <a:t>Strategic Management: A Stakeholder Approach</a:t>
            </a:r>
            <a:r>
              <a:rPr lang="de-DE" sz="2500" b="1" dirty="0" smtClean="0">
                <a:solidFill>
                  <a:schemeClr val="bg1"/>
                </a:solidFill>
                <a:latin typeface="Calibri" pitchFamily="34" charset="0"/>
              </a:rPr>
              <a:t> in 1984. He has since authored numerous publications on stakeholder management. </a:t>
            </a:r>
          </a:p>
          <a:p>
            <a:pPr>
              <a:lnSpc>
                <a:spcPts val="2900"/>
              </a:lnSpc>
              <a:tabLst>
                <a:tab pos="4511675" algn="l"/>
              </a:tabLst>
            </a:pPr>
            <a:r>
              <a:rPr lang="de-DE" sz="2500" b="1" dirty="0" smtClean="0">
                <a:solidFill>
                  <a:schemeClr val="bg1"/>
                </a:solidFill>
                <a:latin typeface="Calibri" pitchFamily="34" charset="0"/>
              </a:rPr>
              <a:t>One of the world‘s foremost experts on business ethics and CSR, Freeman is a Professor of Business Administration at the University of Virginia‘s Darden School of Business in Charlottesville. </a:t>
            </a:r>
            <a:endParaRPr lang="de-DE" sz="2500" b="1" dirty="0">
              <a:solidFill>
                <a:schemeClr val="bg1"/>
              </a:solidFill>
              <a:latin typeface="Calibri" pitchFamily="34" charset="0"/>
            </a:endParaRPr>
          </a:p>
        </p:txBody>
      </p:sp>
      <p:pic>
        <p:nvPicPr>
          <p:cNvPr id="4" name="Picture 3" descr="Edward_Freeman_Image_opt_11(1).jpg"/>
          <p:cNvPicPr>
            <a:picLocks noChangeAspect="1"/>
          </p:cNvPicPr>
          <p:nvPr/>
        </p:nvPicPr>
        <p:blipFill>
          <a:blip r:embed="rId2" cstate="print"/>
          <a:stretch>
            <a:fillRect/>
          </a:stretch>
        </p:blipFill>
        <p:spPr>
          <a:xfrm>
            <a:off x="455613" y="1298221"/>
            <a:ext cx="2222500" cy="2590800"/>
          </a:xfrm>
          <a:prstGeom prst="rect">
            <a:avLst/>
          </a:prstGeom>
          <a:noFill/>
          <a:ln w="28575">
            <a:solidFill>
              <a:schemeClr val="bg1"/>
            </a:solidFill>
          </a:ln>
        </p:spPr>
      </p:pic>
      <p:pic>
        <p:nvPicPr>
          <p:cNvPr id="496641" name="Picture 1">
            <a:hlinkClick r:id="rId3"/>
          </p:cNvPr>
          <p:cNvPicPr>
            <a:picLocks noChangeAspect="1" noChangeArrowheads="1"/>
          </p:cNvPicPr>
          <p:nvPr/>
        </p:nvPicPr>
        <p:blipFill>
          <a:blip r:embed="rId4" cstate="print"/>
          <a:srcRect l="25949" t="12615" r="63112" b="80984"/>
          <a:stretch>
            <a:fillRect/>
          </a:stretch>
        </p:blipFill>
        <p:spPr bwMode="auto">
          <a:xfrm>
            <a:off x="455612" y="4112848"/>
            <a:ext cx="2250265" cy="823046"/>
          </a:xfrm>
          <a:prstGeom prst="rect">
            <a:avLst/>
          </a:prstGeom>
          <a:noFill/>
          <a:ln w="9525">
            <a:noFill/>
            <a:miter lim="800000"/>
            <a:headEnd/>
            <a:tailEnd/>
          </a:ln>
        </p:spPr>
      </p:pic>
      <p:pic>
        <p:nvPicPr>
          <p:cNvPr id="6" name="Picture 5" descr="Freeman.jpg">
            <a:hlinkClick r:id="rId5" tooltip="Freeman: Stakeholder Theory. State of the Art"/>
          </p:cNvPr>
          <p:cNvPicPr>
            <a:picLocks noChangeAspect="1"/>
          </p:cNvPicPr>
          <p:nvPr/>
        </p:nvPicPr>
        <p:blipFill>
          <a:blip r:embed="rId6" cstate="print"/>
          <a:srcRect l="17117" t="13592" r="22149"/>
          <a:stretch>
            <a:fillRect/>
          </a:stretch>
        </p:blipFill>
        <p:spPr>
          <a:xfrm>
            <a:off x="455613" y="5094073"/>
            <a:ext cx="757796" cy="1078127"/>
          </a:xfrm>
          <a:prstGeom prst="rect">
            <a:avLst/>
          </a:prstGeom>
        </p:spPr>
      </p:pic>
      <p:sp>
        <p:nvSpPr>
          <p:cNvPr id="7" name="TextBox 6"/>
          <p:cNvSpPr txBox="1"/>
          <p:nvPr/>
        </p:nvSpPr>
        <p:spPr>
          <a:xfrm>
            <a:off x="1194318" y="5215805"/>
            <a:ext cx="1715245" cy="830997"/>
          </a:xfrm>
          <a:prstGeom prst="rect">
            <a:avLst/>
          </a:prstGeom>
          <a:noFill/>
        </p:spPr>
        <p:txBody>
          <a:bodyPr wrap="square" rtlCol="0">
            <a:spAutoFit/>
          </a:bodyPr>
          <a:lstStyle/>
          <a:p>
            <a:r>
              <a:rPr lang="en-US" sz="1600" b="1" dirty="0" smtClean="0">
                <a:solidFill>
                  <a:srgbClr val="FFFF99"/>
                </a:solidFill>
                <a:latin typeface="Calibri" pitchFamily="34" charset="0"/>
              </a:rPr>
              <a:t>Click to read about Freeman’s latest book.</a:t>
            </a:r>
            <a:endParaRPr lang="en-US" sz="16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3198814" y="1142757"/>
            <a:ext cx="5491162" cy="5119350"/>
          </a:xfrm>
          <a:prstGeom prst="rect">
            <a:avLst/>
          </a:prstGeom>
          <a:noFill/>
          <a:ln w="9525" algn="ctr">
            <a:noFill/>
            <a:miter lim="800000"/>
            <a:headEnd/>
            <a:tailEnd/>
          </a:ln>
          <a:effectLst/>
        </p:spPr>
        <p:txBody>
          <a:bodyPr wrap="square">
            <a:spAutoFit/>
          </a:bodyPr>
          <a:lstStyle/>
          <a:p>
            <a:pPr>
              <a:lnSpc>
                <a:spcPts val="3400"/>
              </a:lnSpc>
              <a:spcAft>
                <a:spcPts val="1800"/>
              </a:spcAft>
              <a:tabLst>
                <a:tab pos="4511675" algn="l"/>
              </a:tabLst>
            </a:pPr>
            <a:r>
              <a:rPr lang="de-DE" sz="2800" b="1" dirty="0" smtClean="0">
                <a:solidFill>
                  <a:schemeClr val="bg1"/>
                </a:solidFill>
                <a:latin typeface="Calibri" pitchFamily="34" charset="0"/>
              </a:rPr>
              <a:t>The literature on project manage-ment offers numerous definitions of the term </a:t>
            </a:r>
            <a:r>
              <a:rPr lang="de-DE" sz="2800" b="1" i="1" dirty="0" smtClean="0">
                <a:solidFill>
                  <a:schemeClr val="bg1"/>
                </a:solidFill>
                <a:latin typeface="Calibri" pitchFamily="34" charset="0"/>
              </a:rPr>
              <a:t>project stakeholder</a:t>
            </a:r>
            <a:r>
              <a:rPr lang="de-DE" sz="2800" b="1" dirty="0" smtClean="0">
                <a:solidFill>
                  <a:schemeClr val="bg1"/>
                </a:solidFill>
                <a:latin typeface="Calibri" pitchFamily="34" charset="0"/>
              </a:rPr>
              <a:t>, ranging from the very narrow to the very broad</a:t>
            </a:r>
            <a:r>
              <a:rPr lang="de-DE" sz="2800" b="1" i="1" dirty="0" smtClean="0">
                <a:solidFill>
                  <a:schemeClr val="bg1"/>
                </a:solidFill>
                <a:latin typeface="Calibri" pitchFamily="34" charset="0"/>
              </a:rPr>
              <a:t>.</a:t>
            </a:r>
            <a:r>
              <a:rPr lang="de-DE" sz="2800" b="1" dirty="0" smtClean="0">
                <a:solidFill>
                  <a:schemeClr val="bg1"/>
                </a:solidFill>
                <a:latin typeface="Calibri" pitchFamily="34" charset="0"/>
              </a:rPr>
              <a:t>  </a:t>
            </a:r>
          </a:p>
          <a:p>
            <a:pPr>
              <a:lnSpc>
                <a:spcPts val="3400"/>
              </a:lnSpc>
              <a:tabLst>
                <a:tab pos="4511675" algn="l"/>
              </a:tabLst>
            </a:pPr>
            <a:r>
              <a:rPr lang="de-DE" sz="2800" b="1" dirty="0" smtClean="0">
                <a:solidFill>
                  <a:schemeClr val="bg1"/>
                </a:solidFill>
                <a:latin typeface="Calibri" pitchFamily="34" charset="0"/>
              </a:rPr>
              <a:t>Some definitions restrict stakehol-ders to entities which have an in-terest in the successful completion of the project, are actively involved in it and/or are directly affected by it and/or can influence it. </a:t>
            </a:r>
            <a:endParaRPr lang="de-DE" sz="28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Defining Project Stakeholders</a:t>
            </a:r>
            <a:endParaRPr lang="en-US" sz="2400" dirty="0"/>
          </a:p>
        </p:txBody>
      </p:sp>
      <p:pic>
        <p:nvPicPr>
          <p:cNvPr id="4" name="Picture 3" descr="ABC1.gif"/>
          <p:cNvPicPr>
            <a:picLocks noChangeAspect="1"/>
          </p:cNvPicPr>
          <p:nvPr/>
        </p:nvPicPr>
        <p:blipFill>
          <a:blip r:embed="rId3" cstate="print"/>
          <a:stretch>
            <a:fillRect/>
          </a:stretch>
        </p:blipFill>
        <p:spPr>
          <a:xfrm>
            <a:off x="710946" y="2385550"/>
            <a:ext cx="2306574" cy="20869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3198814" y="1142757"/>
            <a:ext cx="5491162" cy="5170646"/>
          </a:xfrm>
          <a:prstGeom prst="rect">
            <a:avLst/>
          </a:prstGeom>
          <a:noFill/>
          <a:ln w="9525" algn="ctr">
            <a:noFill/>
            <a:miter lim="800000"/>
            <a:headEnd/>
            <a:tailEnd/>
          </a:ln>
          <a:effectLst/>
        </p:spPr>
        <p:txBody>
          <a:bodyPr wrap="square">
            <a:spAutoFit/>
          </a:bodyPr>
          <a:lstStyle/>
          <a:p>
            <a:pPr>
              <a:lnSpc>
                <a:spcPts val="3300"/>
              </a:lnSpc>
              <a:spcAft>
                <a:spcPts val="1800"/>
              </a:spcAft>
              <a:tabLst>
                <a:tab pos="4511675" algn="l"/>
              </a:tabLst>
            </a:pPr>
            <a:r>
              <a:rPr lang="de-DE" sz="2800" b="1" dirty="0" smtClean="0">
                <a:solidFill>
                  <a:schemeClr val="bg1"/>
                </a:solidFill>
                <a:latin typeface="Calibri" pitchFamily="34" charset="0"/>
              </a:rPr>
              <a:t>Broader definitions of the term project stakeholder extend the con-cept to include any entity which may directly or indirectly, positively or negatively, be affected by the project, may or may not be able to influence it or which has some in-terest in the project during its life-cycle and/or subsequent to its com-pletion. Though more realistic and inclusive, it raises complications from a practical standpoint. </a:t>
            </a:r>
            <a:endParaRPr lang="de-DE" sz="28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Defining Project Stakeholders</a:t>
            </a:r>
            <a:endParaRPr lang="en-US" sz="2400" dirty="0"/>
          </a:p>
        </p:txBody>
      </p:sp>
      <p:pic>
        <p:nvPicPr>
          <p:cNvPr id="4" name="Picture 3" descr="ABC1.gif"/>
          <p:cNvPicPr>
            <a:picLocks noChangeAspect="1"/>
          </p:cNvPicPr>
          <p:nvPr/>
        </p:nvPicPr>
        <p:blipFill>
          <a:blip r:embed="rId3" cstate="print"/>
          <a:stretch>
            <a:fillRect/>
          </a:stretch>
        </p:blipFill>
        <p:spPr>
          <a:xfrm>
            <a:off x="710946" y="2385550"/>
            <a:ext cx="2306574" cy="20869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7" name="Text Box 3"/>
          <p:cNvSpPr txBox="1">
            <a:spLocks noChangeArrowheads="1"/>
          </p:cNvSpPr>
          <p:nvPr/>
        </p:nvSpPr>
        <p:spPr bwMode="auto">
          <a:xfrm>
            <a:off x="455612" y="1134745"/>
            <a:ext cx="8234363" cy="5147563"/>
          </a:xfrm>
          <a:prstGeom prst="rect">
            <a:avLst/>
          </a:prstGeom>
          <a:noFill/>
          <a:ln w="9525">
            <a:noFill/>
            <a:miter lim="800000"/>
            <a:headEnd/>
            <a:tailEnd/>
          </a:ln>
          <a:effectLst/>
        </p:spPr>
        <p:txBody>
          <a:bodyPr wrap="square">
            <a:spAutoFit/>
          </a:bodyPr>
          <a:lstStyle/>
          <a:p>
            <a:pPr algn="ctr">
              <a:spcAft>
                <a:spcPts val="3600"/>
              </a:spcAft>
              <a:tabLst>
                <a:tab pos="4511675" algn="l"/>
              </a:tabLst>
            </a:pPr>
            <a:r>
              <a:rPr lang="de-DE" sz="2800" b="1" dirty="0" smtClean="0">
                <a:solidFill>
                  <a:schemeClr val="bg1"/>
                </a:solidFill>
                <a:latin typeface="Calibri" pitchFamily="34" charset="0"/>
              </a:rPr>
              <a:t>The Project Management Institute PMI                   defines stakeholders as:</a:t>
            </a:r>
          </a:p>
          <a:p>
            <a:pPr algn="ctr">
              <a:lnSpc>
                <a:spcPts val="4500"/>
              </a:lnSpc>
              <a:spcAft>
                <a:spcPts val="3000"/>
              </a:spcAft>
              <a:tabLst>
                <a:tab pos="4511675" algn="l"/>
              </a:tabLst>
            </a:pPr>
            <a:r>
              <a:rPr lang="de-DE" sz="3200" b="1" dirty="0" smtClean="0">
                <a:solidFill>
                  <a:schemeClr val="bg1"/>
                </a:solidFill>
                <a:latin typeface="Calibri" pitchFamily="34" charset="0"/>
              </a:rPr>
              <a:t> „</a:t>
            </a:r>
            <a:r>
              <a:rPr lang="de-DE" sz="4400" b="1" dirty="0" smtClean="0">
                <a:solidFill>
                  <a:srgbClr val="FFFF99"/>
                </a:solidFill>
                <a:latin typeface="Calibri" pitchFamily="34" charset="0"/>
              </a:rPr>
              <a:t>individuals </a:t>
            </a:r>
            <a:r>
              <a:rPr lang="de-DE" sz="4400" b="1" dirty="0">
                <a:solidFill>
                  <a:srgbClr val="FFFF99"/>
                </a:solidFill>
                <a:latin typeface="Calibri" pitchFamily="34" charset="0"/>
              </a:rPr>
              <a:t>and organizations that are actively involved in the project, or whose interests may be affected as a result of project execution or project completion</a:t>
            </a:r>
            <a:r>
              <a:rPr lang="de-DE" sz="3200" b="1" dirty="0" smtClean="0">
                <a:solidFill>
                  <a:schemeClr val="bg1"/>
                </a:solidFill>
                <a:latin typeface="Calibri" pitchFamily="34" charset="0"/>
              </a:rPr>
              <a:t>“. </a:t>
            </a:r>
          </a:p>
          <a:p>
            <a:pPr algn="ctr">
              <a:lnSpc>
                <a:spcPct val="125000"/>
              </a:lnSpc>
              <a:tabLst>
                <a:tab pos="4511675" algn="l"/>
              </a:tabLst>
            </a:pPr>
            <a:r>
              <a:rPr lang="de-DE" sz="2400" b="1" dirty="0" smtClean="0">
                <a:solidFill>
                  <a:schemeClr val="bg1"/>
                </a:solidFill>
                <a:latin typeface="Calibri" pitchFamily="34" charset="0"/>
              </a:rPr>
              <a:t>[</a:t>
            </a:r>
            <a:r>
              <a:rPr lang="de-DE" sz="2400" b="1" dirty="0">
                <a:solidFill>
                  <a:schemeClr val="bg1"/>
                </a:solidFill>
                <a:latin typeface="Calibri" pitchFamily="34" charset="0"/>
              </a:rPr>
              <a:t>Project Management Body of Knowledge, 2004, p.24]</a:t>
            </a:r>
          </a:p>
        </p:txBody>
      </p:sp>
      <p:sp>
        <p:nvSpPr>
          <p:cNvPr id="6" name="Title 1"/>
          <p:cNvSpPr>
            <a:spLocks noGrp="1"/>
          </p:cNvSpPr>
          <p:nvPr>
            <p:ph type="title"/>
          </p:nvPr>
        </p:nvSpPr>
        <p:spPr>
          <a:xfrm>
            <a:off x="457200" y="0"/>
            <a:ext cx="8229600" cy="1143000"/>
          </a:xfrm>
        </p:spPr>
        <p:txBody>
          <a:bodyPr/>
          <a:lstStyle/>
          <a:p>
            <a:r>
              <a:rPr lang="de-DE" sz="2400" dirty="0" smtClean="0"/>
              <a:t>Project Stakeholders</a:t>
            </a:r>
            <a:br>
              <a:rPr lang="de-DE" sz="2400" dirty="0" smtClean="0"/>
            </a:br>
            <a:r>
              <a:rPr lang="de-DE" sz="2000" dirty="0" smtClean="0"/>
              <a:t>(The Project Management Institute‘s Definition)</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455612" y="1142757"/>
            <a:ext cx="8234363" cy="5221942"/>
          </a:xfrm>
          <a:prstGeom prst="rect">
            <a:avLst/>
          </a:prstGeom>
          <a:noFill/>
          <a:ln w="9525" algn="ctr">
            <a:noFill/>
            <a:miter lim="800000"/>
            <a:headEnd/>
            <a:tailEnd/>
          </a:ln>
          <a:effectLst/>
        </p:spPr>
        <p:txBody>
          <a:bodyPr wrap="square">
            <a:spAutoFit/>
          </a:bodyPr>
          <a:lstStyle/>
          <a:p>
            <a:pPr algn="ctr">
              <a:lnSpc>
                <a:spcPts val="4000"/>
              </a:lnSpc>
              <a:tabLst>
                <a:tab pos="4511675" algn="l"/>
              </a:tabLst>
            </a:pPr>
            <a:r>
              <a:rPr lang="de-DE" sz="3200" b="1" dirty="0" smtClean="0">
                <a:solidFill>
                  <a:schemeClr val="bg1"/>
                </a:solidFill>
                <a:latin typeface="Calibri" pitchFamily="34" charset="0"/>
              </a:rPr>
              <a:t>Project Stakeholders are: </a:t>
            </a:r>
          </a:p>
          <a:p>
            <a:pPr algn="ctr">
              <a:lnSpc>
                <a:spcPts val="4000"/>
              </a:lnSpc>
              <a:tabLst>
                <a:tab pos="4511675" algn="l"/>
              </a:tabLst>
            </a:pPr>
            <a:r>
              <a:rPr lang="de-DE" sz="3200" b="1" dirty="0" smtClean="0">
                <a:solidFill>
                  <a:schemeClr val="bg1"/>
                </a:solidFill>
                <a:latin typeface="Calibri" pitchFamily="34" charset="0"/>
              </a:rPr>
              <a:t>„</a:t>
            </a:r>
            <a:r>
              <a:rPr lang="de-DE" sz="3200" b="1" dirty="0" smtClean="0">
                <a:solidFill>
                  <a:srgbClr val="FFFF99"/>
                </a:solidFill>
                <a:latin typeface="Calibri" pitchFamily="34" charset="0"/>
              </a:rPr>
              <a:t>individuals</a:t>
            </a:r>
            <a:r>
              <a:rPr lang="de-DE" sz="3200" b="1" dirty="0">
                <a:solidFill>
                  <a:srgbClr val="FFFF99"/>
                </a:solidFill>
                <a:latin typeface="Calibri" pitchFamily="34" charset="0"/>
              </a:rPr>
              <a:t>, groups </a:t>
            </a:r>
            <a:r>
              <a:rPr lang="de-DE" sz="3200" b="1" dirty="0" smtClean="0">
                <a:solidFill>
                  <a:srgbClr val="FFFF99"/>
                </a:solidFill>
                <a:latin typeface="Calibri" pitchFamily="34" charset="0"/>
              </a:rPr>
              <a:t>or associations of indivi-duals, communities, commercial and not-for-profit organizations, government institutions, and countries who/which have </a:t>
            </a:r>
            <a:r>
              <a:rPr lang="de-DE" sz="3200" b="1" dirty="0">
                <a:solidFill>
                  <a:srgbClr val="FFFF99"/>
                </a:solidFill>
                <a:latin typeface="Calibri" pitchFamily="34" charset="0"/>
              </a:rPr>
              <a:t>– or </a:t>
            </a:r>
            <a:r>
              <a:rPr lang="de-DE" sz="3200" b="1" dirty="0" smtClean="0">
                <a:solidFill>
                  <a:srgbClr val="FFFF99"/>
                </a:solidFill>
                <a:latin typeface="Calibri" pitchFamily="34" charset="0"/>
              </a:rPr>
              <a:t>believe </a:t>
            </a:r>
            <a:r>
              <a:rPr lang="de-DE" sz="3200" b="1" dirty="0">
                <a:solidFill>
                  <a:srgbClr val="FFFF99"/>
                </a:solidFill>
                <a:latin typeface="Calibri" pitchFamily="34" charset="0"/>
              </a:rPr>
              <a:t>they have – </a:t>
            </a:r>
            <a:r>
              <a:rPr lang="de-DE" sz="3200" b="1" dirty="0" smtClean="0">
                <a:solidFill>
                  <a:srgbClr val="FFFF99"/>
                </a:solidFill>
                <a:latin typeface="Calibri" pitchFamily="34" charset="0"/>
              </a:rPr>
              <a:t>some </a:t>
            </a:r>
            <a:r>
              <a:rPr lang="de-DE" sz="3200" b="1" dirty="0">
                <a:solidFill>
                  <a:srgbClr val="FFFF99"/>
                </a:solidFill>
                <a:latin typeface="Calibri" pitchFamily="34" charset="0"/>
              </a:rPr>
              <a:t>„stake“ </a:t>
            </a:r>
            <a:r>
              <a:rPr lang="de-DE" sz="3200" b="1" dirty="0" smtClean="0">
                <a:solidFill>
                  <a:srgbClr val="FFFF99"/>
                </a:solidFill>
                <a:latin typeface="Calibri" pitchFamily="34" charset="0"/>
              </a:rPr>
              <a:t>(i.e. interest</a:t>
            </a:r>
            <a:r>
              <a:rPr lang="de-DE" sz="3200" b="1" dirty="0">
                <a:solidFill>
                  <a:srgbClr val="FFFF99"/>
                </a:solidFill>
                <a:latin typeface="Calibri" pitchFamily="34" charset="0"/>
              </a:rPr>
              <a:t>) in the project </a:t>
            </a:r>
            <a:r>
              <a:rPr lang="de-DE" sz="3200" b="1" dirty="0" smtClean="0">
                <a:solidFill>
                  <a:srgbClr val="FFFF99"/>
                </a:solidFill>
                <a:latin typeface="Calibri" pitchFamily="34" charset="0"/>
              </a:rPr>
              <a:t>which is being undertaken (or </a:t>
            </a:r>
            <a:r>
              <a:rPr lang="de-DE" sz="3200" b="1" dirty="0">
                <a:solidFill>
                  <a:srgbClr val="FFFF99"/>
                </a:solidFill>
                <a:latin typeface="Calibri" pitchFamily="34" charset="0"/>
              </a:rPr>
              <a:t>which </a:t>
            </a:r>
            <a:r>
              <a:rPr lang="de-DE" sz="3200" b="1" dirty="0" smtClean="0">
                <a:solidFill>
                  <a:srgbClr val="FFFF99"/>
                </a:solidFill>
                <a:latin typeface="Calibri" pitchFamily="34" charset="0"/>
              </a:rPr>
              <a:t>is proposed to be </a:t>
            </a:r>
            <a:r>
              <a:rPr lang="de-DE" sz="3200" b="1" dirty="0">
                <a:solidFill>
                  <a:srgbClr val="FFFF99"/>
                </a:solidFill>
                <a:latin typeface="Calibri" pitchFamily="34" charset="0"/>
              </a:rPr>
              <a:t>undertaken at a future point in </a:t>
            </a:r>
            <a:r>
              <a:rPr lang="de-DE" sz="3200" b="1" dirty="0" smtClean="0">
                <a:solidFill>
                  <a:srgbClr val="FFFF99"/>
                </a:solidFill>
                <a:latin typeface="Calibri" pitchFamily="34" charset="0"/>
              </a:rPr>
              <a:t>time), and/or in the project‘s outcomes/ impacts subsequent to its completion</a:t>
            </a:r>
            <a:r>
              <a:rPr lang="de-DE" sz="3200" b="1" dirty="0" smtClean="0">
                <a:solidFill>
                  <a:schemeClr val="bg1"/>
                </a:solidFill>
                <a:latin typeface="Calibri" pitchFamily="34" charset="0"/>
              </a:rPr>
              <a:t>“. </a:t>
            </a:r>
            <a:endParaRPr lang="de-DE" sz="32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Project Stakeholders</a:t>
            </a:r>
            <a:br>
              <a:rPr lang="de-DE" sz="2400" dirty="0" smtClean="0"/>
            </a:br>
            <a:r>
              <a:rPr lang="de-DE" sz="2000" dirty="0" smtClean="0"/>
              <a:t>(Dr. Aurangzeb Z. Khan‘s Definition)</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3198814" y="1142757"/>
            <a:ext cx="5491162" cy="5119350"/>
          </a:xfrm>
          <a:prstGeom prst="rect">
            <a:avLst/>
          </a:prstGeom>
          <a:noFill/>
          <a:ln w="9525" algn="ctr">
            <a:noFill/>
            <a:miter lim="800000"/>
            <a:headEnd/>
            <a:tailEnd/>
          </a:ln>
          <a:effectLst/>
        </p:spPr>
        <p:txBody>
          <a:bodyPr wrap="square">
            <a:spAutoFit/>
          </a:bodyPr>
          <a:lstStyle/>
          <a:p>
            <a:pPr>
              <a:lnSpc>
                <a:spcPts val="3400"/>
              </a:lnSpc>
              <a:spcAft>
                <a:spcPts val="1800"/>
              </a:spcAft>
              <a:tabLst>
                <a:tab pos="4511675" algn="l"/>
              </a:tabLst>
            </a:pPr>
            <a:r>
              <a:rPr lang="de-DE" sz="2800" b="1" dirty="0" smtClean="0">
                <a:solidFill>
                  <a:schemeClr val="bg1"/>
                </a:solidFill>
                <a:latin typeface="Calibri" pitchFamily="34" charset="0"/>
              </a:rPr>
              <a:t>Some researchers and activists have (rightly) extended the concept of project stakeholders to include non-human entities, i.e., fauna and flora.  </a:t>
            </a:r>
          </a:p>
          <a:p>
            <a:pPr>
              <a:lnSpc>
                <a:spcPts val="3400"/>
              </a:lnSpc>
              <a:spcAft>
                <a:spcPts val="1800"/>
              </a:spcAft>
              <a:tabLst>
                <a:tab pos="4511675" algn="l"/>
              </a:tabLst>
            </a:pPr>
            <a:r>
              <a:rPr lang="de-DE" sz="2800" b="1" dirty="0" smtClean="0">
                <a:solidFill>
                  <a:schemeClr val="bg1"/>
                </a:solidFill>
                <a:latin typeface="Calibri" pitchFamily="34" charset="0"/>
              </a:rPr>
              <a:t>Many projects have caused exten-sive damage to our world‘s fauna and flora over time, resulting in the endangerment and sometimes the near extinction of once thriving animal and plant species.</a:t>
            </a:r>
            <a:endParaRPr lang="de-DE" sz="28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Project Stakeholders</a:t>
            </a:r>
            <a:br>
              <a:rPr lang="de-DE" sz="2400" dirty="0" smtClean="0"/>
            </a:br>
            <a:r>
              <a:rPr lang="de-DE" sz="2000" dirty="0" smtClean="0"/>
              <a:t>(Non-Human and Non-Organizational Entities)</a:t>
            </a:r>
            <a:endParaRPr lang="en-US" sz="2400" dirty="0"/>
          </a:p>
        </p:txBody>
      </p:sp>
      <p:pic>
        <p:nvPicPr>
          <p:cNvPr id="4" name="Picture 3" descr="Orangutan.jpg"/>
          <p:cNvPicPr>
            <a:picLocks noChangeAspect="1"/>
          </p:cNvPicPr>
          <p:nvPr/>
        </p:nvPicPr>
        <p:blipFill>
          <a:blip r:embed="rId3" cstate="print"/>
          <a:stretch>
            <a:fillRect/>
          </a:stretch>
        </p:blipFill>
        <p:spPr>
          <a:xfrm>
            <a:off x="745720" y="3715353"/>
            <a:ext cx="1786984" cy="2334992"/>
          </a:xfrm>
          <a:prstGeom prst="rect">
            <a:avLst/>
          </a:prstGeom>
          <a:ln w="28575">
            <a:solidFill>
              <a:schemeClr val="bg1"/>
            </a:solidFill>
          </a:ln>
        </p:spPr>
      </p:pic>
      <p:pic>
        <p:nvPicPr>
          <p:cNvPr id="5" name="Picture 4" descr="Autumn-Forest.jpg"/>
          <p:cNvPicPr>
            <a:picLocks noChangeAspect="1"/>
          </p:cNvPicPr>
          <p:nvPr/>
        </p:nvPicPr>
        <p:blipFill>
          <a:blip r:embed="rId4" cstate="print"/>
          <a:stretch>
            <a:fillRect/>
          </a:stretch>
        </p:blipFill>
        <p:spPr>
          <a:xfrm>
            <a:off x="214984" y="1323472"/>
            <a:ext cx="2897204" cy="2172903"/>
          </a:xfrm>
          <a:prstGeom prst="rect">
            <a:avLst/>
          </a:prstGeom>
          <a:ln w="28575">
            <a:solidFill>
              <a:schemeClr val="bg1"/>
            </a:solidFill>
          </a:ln>
        </p:spPr>
      </p:pic>
    </p:spTree>
  </p:cSld>
  <p:clrMapOvr>
    <a:masterClrMapping/>
  </p:clrMapOvr>
  <p:transition spd="slow">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3189188" y="1142757"/>
            <a:ext cx="5779714" cy="5247590"/>
          </a:xfrm>
          <a:prstGeom prst="rect">
            <a:avLst/>
          </a:prstGeom>
          <a:noFill/>
          <a:ln w="9525" algn="ctr">
            <a:noFill/>
            <a:miter lim="800000"/>
            <a:headEnd/>
            <a:tailEnd/>
          </a:ln>
          <a:effectLst/>
        </p:spPr>
        <p:txBody>
          <a:bodyPr wrap="square">
            <a:spAutoFit/>
          </a:bodyPr>
          <a:lstStyle/>
          <a:p>
            <a:pPr>
              <a:lnSpc>
                <a:spcPts val="3200"/>
              </a:lnSpc>
              <a:spcAft>
                <a:spcPts val="1800"/>
              </a:spcAft>
              <a:tabLst>
                <a:tab pos="4511675" algn="l"/>
              </a:tabLst>
            </a:pPr>
            <a:r>
              <a:rPr lang="de-DE" sz="2800" b="1" dirty="0" smtClean="0">
                <a:solidFill>
                  <a:schemeClr val="bg1"/>
                </a:solidFill>
                <a:latin typeface="Calibri" pitchFamily="34" charset="0"/>
              </a:rPr>
              <a:t>A case in point for the damage cau-sed by projects is the Indus Dolphin (see endangered species list). </a:t>
            </a:r>
          </a:p>
          <a:p>
            <a:pPr>
              <a:lnSpc>
                <a:spcPts val="3200"/>
              </a:lnSpc>
              <a:spcAft>
                <a:spcPts val="1800"/>
              </a:spcAft>
              <a:tabLst>
                <a:tab pos="4511675" algn="l"/>
              </a:tabLst>
            </a:pPr>
            <a:r>
              <a:rPr lang="de-DE" sz="2800" b="1" dirty="0" smtClean="0">
                <a:solidFill>
                  <a:schemeClr val="bg1"/>
                </a:solidFill>
                <a:latin typeface="Calibri" pitchFamily="34" charset="0"/>
              </a:rPr>
              <a:t>The construction of barrages, canals and dams on Pakistan‘s Indus river before and after independence in 1947 has severely curtailed the Dol-phins‘ mobility and jeopardized their survivability, which is already under threat from fisherfolk, pollution, depleting water levels and myriad other factors.</a:t>
            </a:r>
            <a:endParaRPr lang="de-DE" sz="28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Project Stakeholders</a:t>
            </a:r>
            <a:br>
              <a:rPr lang="de-DE" sz="2400" dirty="0" smtClean="0"/>
            </a:br>
            <a:r>
              <a:rPr lang="de-DE" sz="2000" dirty="0" smtClean="0"/>
              <a:t>(Non-Human and Non-Organizational Entities)</a:t>
            </a:r>
            <a:endParaRPr lang="en-US" sz="2400" dirty="0"/>
          </a:p>
        </p:txBody>
      </p:sp>
      <p:pic>
        <p:nvPicPr>
          <p:cNvPr id="4" name="Picture 3" descr="Indus River Dolphin.jpg"/>
          <p:cNvPicPr>
            <a:picLocks noChangeAspect="1"/>
          </p:cNvPicPr>
          <p:nvPr/>
        </p:nvPicPr>
        <p:blipFill>
          <a:blip r:embed="rId3" cstate="print"/>
          <a:stretch>
            <a:fillRect/>
          </a:stretch>
        </p:blipFill>
        <p:spPr>
          <a:xfrm>
            <a:off x="173250" y="1298927"/>
            <a:ext cx="2963779" cy="1867181"/>
          </a:xfrm>
          <a:prstGeom prst="rect">
            <a:avLst/>
          </a:prstGeom>
          <a:ln w="28575">
            <a:solidFill>
              <a:schemeClr val="bg1"/>
            </a:solidFill>
          </a:ln>
        </p:spPr>
      </p:pic>
      <p:sp>
        <p:nvSpPr>
          <p:cNvPr id="5" name="TextBox 4"/>
          <p:cNvSpPr txBox="1"/>
          <p:nvPr/>
        </p:nvSpPr>
        <p:spPr>
          <a:xfrm>
            <a:off x="198015" y="3429000"/>
            <a:ext cx="2743200" cy="2031325"/>
          </a:xfrm>
          <a:prstGeom prst="rect">
            <a:avLst/>
          </a:prstGeom>
          <a:noFill/>
        </p:spPr>
        <p:txBody>
          <a:bodyPr wrap="square" rtlCol="0">
            <a:spAutoFit/>
          </a:bodyPr>
          <a:lstStyle/>
          <a:p>
            <a:r>
              <a:rPr lang="en-US" b="1" dirty="0" smtClean="0">
                <a:solidFill>
                  <a:srgbClr val="FFFF99"/>
                </a:solidFill>
                <a:latin typeface="Calibri" pitchFamily="34" charset="0"/>
              </a:rPr>
              <a:t>The Indus Dolphin is one of the rarest mammals in the world. Once found throughout Pakistan’s Indus river, supposedly only about 1200 remain alive today. </a:t>
            </a:r>
            <a:endParaRPr lang="en-US"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3198813" y="1142757"/>
            <a:ext cx="5789544" cy="5119350"/>
          </a:xfrm>
          <a:prstGeom prst="rect">
            <a:avLst/>
          </a:prstGeom>
          <a:noFill/>
          <a:ln w="9525" algn="ctr">
            <a:noFill/>
            <a:miter lim="800000"/>
            <a:headEnd/>
            <a:tailEnd/>
          </a:ln>
          <a:effectLst/>
        </p:spPr>
        <p:txBody>
          <a:bodyPr wrap="square">
            <a:spAutoFit/>
          </a:bodyPr>
          <a:lstStyle/>
          <a:p>
            <a:pPr>
              <a:lnSpc>
                <a:spcPts val="3400"/>
              </a:lnSpc>
              <a:spcAft>
                <a:spcPts val="1800"/>
              </a:spcAft>
              <a:tabLst>
                <a:tab pos="4511675" algn="l"/>
              </a:tabLst>
            </a:pPr>
            <a:r>
              <a:rPr lang="de-DE" sz="2800" b="1" dirty="0" smtClean="0">
                <a:solidFill>
                  <a:schemeClr val="bg1"/>
                </a:solidFill>
                <a:latin typeface="Calibri" pitchFamily="34" charset="0"/>
              </a:rPr>
              <a:t>There are those who claim that some project stakeholders may not even (yet) be living entities! </a:t>
            </a:r>
          </a:p>
          <a:p>
            <a:pPr>
              <a:lnSpc>
                <a:spcPts val="3400"/>
              </a:lnSpc>
              <a:spcAft>
                <a:spcPts val="1800"/>
              </a:spcAft>
              <a:tabLst>
                <a:tab pos="4511675" algn="l"/>
              </a:tabLst>
            </a:pPr>
            <a:r>
              <a:rPr lang="de-DE" sz="2800" b="1" dirty="0" smtClean="0">
                <a:solidFill>
                  <a:schemeClr val="bg1"/>
                </a:solidFill>
                <a:latin typeface="Calibri" pitchFamily="34" charset="0"/>
              </a:rPr>
              <a:t>Such would apply to the „unborn generations“ which stand to gain or lose from projects undertaken in the past/present - for example, factories and coal/oil-fired power generation plants which are major sources of global warming which is profoundly negatively affecting our planet.</a:t>
            </a:r>
            <a:endParaRPr lang="de-DE" sz="28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Project Stakeholders</a:t>
            </a:r>
            <a:br>
              <a:rPr lang="de-DE" sz="2400" dirty="0" smtClean="0"/>
            </a:br>
            <a:r>
              <a:rPr lang="de-DE" sz="2000" dirty="0" smtClean="0"/>
              <a:t>(Non-Human and Non-Organizational Entities)</a:t>
            </a:r>
            <a:endParaRPr lang="en-US" sz="2400" dirty="0"/>
          </a:p>
        </p:txBody>
      </p:sp>
      <p:pic>
        <p:nvPicPr>
          <p:cNvPr id="4" name="Picture 3" descr="Pregnant.jpg"/>
          <p:cNvPicPr>
            <a:picLocks noChangeAspect="1"/>
          </p:cNvPicPr>
          <p:nvPr/>
        </p:nvPicPr>
        <p:blipFill>
          <a:blip r:embed="rId3" cstate="print"/>
          <a:stretch>
            <a:fillRect/>
          </a:stretch>
        </p:blipFill>
        <p:spPr>
          <a:xfrm>
            <a:off x="572294" y="1307434"/>
            <a:ext cx="1887267" cy="2526885"/>
          </a:xfrm>
          <a:prstGeom prst="rect">
            <a:avLst/>
          </a:prstGeom>
        </p:spPr>
      </p:pic>
      <p:pic>
        <p:nvPicPr>
          <p:cNvPr id="5" name="Picture 4" descr="Baby.jpg"/>
          <p:cNvPicPr>
            <a:picLocks noChangeAspect="1"/>
          </p:cNvPicPr>
          <p:nvPr/>
        </p:nvPicPr>
        <p:blipFill>
          <a:blip r:embed="rId4" cstate="print"/>
          <a:stretch>
            <a:fillRect/>
          </a:stretch>
        </p:blipFill>
        <p:spPr>
          <a:xfrm>
            <a:off x="144327" y="4284955"/>
            <a:ext cx="2743200" cy="179767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(Types of Project Stakeholders)</a:t>
            </a:r>
            <a:endParaRPr lang="en-US" sz="2400" dirty="0"/>
          </a:p>
        </p:txBody>
      </p:sp>
      <p:sp>
        <p:nvSpPr>
          <p:cNvPr id="3" name="Rounded Rectangle 2"/>
          <p:cNvSpPr/>
          <p:nvPr/>
        </p:nvSpPr>
        <p:spPr>
          <a:xfrm>
            <a:off x="3198813" y="1144588"/>
            <a:ext cx="5024437" cy="741964"/>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smtClean="0">
                <a:latin typeface="Calibri" pitchFamily="34" charset="0"/>
              </a:rPr>
              <a:t>Stakeholder is very cooperative and receptive to management &amp; engagement strategies  </a:t>
            </a:r>
            <a:endParaRPr lang="en-US" sz="1900" b="1" dirty="0">
              <a:latin typeface="Calibri" pitchFamily="34" charset="0"/>
            </a:endParaRPr>
          </a:p>
        </p:txBody>
      </p:sp>
      <p:sp>
        <p:nvSpPr>
          <p:cNvPr id="4" name="Rounded Rectangle 3"/>
          <p:cNvSpPr/>
          <p:nvPr/>
        </p:nvSpPr>
        <p:spPr>
          <a:xfrm>
            <a:off x="3198813" y="5430236"/>
            <a:ext cx="5024437" cy="741964"/>
          </a:xfrm>
          <a:prstGeom prst="roundRect">
            <a:avLst/>
          </a:prstGeom>
          <a:solidFill>
            <a:srgbClr val="CC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b="1" dirty="0" smtClean="0">
                <a:latin typeface="Calibri" pitchFamily="34" charset="0"/>
              </a:rPr>
              <a:t>Stakeholder is totally uncooperative/</a:t>
            </a:r>
            <a:r>
              <a:rPr lang="en-US" sz="1900" b="1" dirty="0" err="1" smtClean="0">
                <a:latin typeface="Calibri" pitchFamily="34" charset="0"/>
              </a:rPr>
              <a:t>unrecep-tive</a:t>
            </a:r>
            <a:r>
              <a:rPr lang="en-US" sz="1900" b="1" dirty="0" smtClean="0">
                <a:latin typeface="Calibri" pitchFamily="34" charset="0"/>
              </a:rPr>
              <a:t> to management &amp; engagement strategies  </a:t>
            </a:r>
            <a:endParaRPr lang="en-US" sz="1900" b="1" dirty="0">
              <a:latin typeface="Calibri" pitchFamily="34" charset="0"/>
            </a:endParaRPr>
          </a:p>
        </p:txBody>
      </p:sp>
      <p:sp>
        <p:nvSpPr>
          <p:cNvPr id="5" name="Up-Down Arrow 4"/>
          <p:cNvSpPr/>
          <p:nvPr/>
        </p:nvSpPr>
        <p:spPr>
          <a:xfrm>
            <a:off x="8377211" y="1144588"/>
            <a:ext cx="593533" cy="5027612"/>
          </a:xfrm>
          <a:prstGeom prst="upDownArrow">
            <a:avLst/>
          </a:prstGeom>
          <a:gradFill>
            <a:gsLst>
              <a:gs pos="13000">
                <a:schemeClr val="accent1">
                  <a:lumMod val="25000"/>
                </a:schemeClr>
              </a:gs>
              <a:gs pos="28000">
                <a:schemeClr val="accent1">
                  <a:lumMod val="50000"/>
                </a:schemeClr>
              </a:gs>
              <a:gs pos="42999">
                <a:schemeClr val="accent1">
                  <a:lumMod val="75000"/>
                </a:schemeClr>
              </a:gs>
              <a:gs pos="58000">
                <a:srgbClr val="FF7C80"/>
              </a:gs>
              <a:gs pos="72000">
                <a:srgbClr val="FF6600"/>
              </a:gs>
              <a:gs pos="87000">
                <a:srgbClr val="BC0000"/>
              </a:gs>
              <a:gs pos="100000">
                <a:srgbClr val="550B27"/>
              </a:gs>
            </a:gsLst>
            <a:lin ang="54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198813" y="2059806"/>
            <a:ext cx="5024437" cy="3176337"/>
          </a:xfrm>
          <a:prstGeom prst="rect">
            <a:avLst/>
          </a:prstGeom>
          <a:solidFill>
            <a:schemeClr val="accent1">
              <a:lumMod val="1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1800"/>
              </a:spcAft>
            </a:pPr>
            <a:r>
              <a:rPr lang="en-US" sz="2400" b="1" dirty="0" smtClean="0">
                <a:latin typeface="Calibri" pitchFamily="34" charset="0"/>
              </a:rPr>
              <a:t>Project Stakeholders exhibit varying degrees of cooperativeness and receptiveness to management and engagement strategies directed at them. Many factors determine this. </a:t>
            </a:r>
          </a:p>
          <a:p>
            <a:pPr algn="ctr">
              <a:spcAft>
                <a:spcPts val="1800"/>
              </a:spcAft>
            </a:pPr>
            <a:r>
              <a:rPr lang="en-US" sz="2400" b="1" dirty="0" smtClean="0">
                <a:latin typeface="Calibri" pitchFamily="34" charset="0"/>
              </a:rPr>
              <a:t>Most stakeholders would usually fit somewhere in this space.</a:t>
            </a:r>
            <a:endParaRPr lang="en-US" sz="2400" b="1" dirty="0">
              <a:latin typeface="Calibri" pitchFamily="34" charset="0"/>
            </a:endParaRPr>
          </a:p>
        </p:txBody>
      </p:sp>
      <p:pic>
        <p:nvPicPr>
          <p:cNvPr id="22" name="Picture 21" descr="Emoticon 01.png"/>
          <p:cNvPicPr>
            <a:picLocks noChangeAspect="1"/>
          </p:cNvPicPr>
          <p:nvPr/>
        </p:nvPicPr>
        <p:blipFill>
          <a:blip r:embed="rId3" cstate="print"/>
          <a:stretch>
            <a:fillRect/>
          </a:stretch>
        </p:blipFill>
        <p:spPr>
          <a:xfrm>
            <a:off x="8477816" y="1297353"/>
            <a:ext cx="444804" cy="444804"/>
          </a:xfrm>
          <a:prstGeom prst="rect">
            <a:avLst/>
          </a:prstGeom>
        </p:spPr>
      </p:pic>
      <p:pic>
        <p:nvPicPr>
          <p:cNvPr id="23" name="Picture 22" descr="Emoticon 02.png"/>
          <p:cNvPicPr>
            <a:picLocks noChangeAspect="1"/>
          </p:cNvPicPr>
          <p:nvPr/>
        </p:nvPicPr>
        <p:blipFill>
          <a:blip r:embed="rId4" cstate="print"/>
          <a:stretch>
            <a:fillRect/>
          </a:stretch>
        </p:blipFill>
        <p:spPr>
          <a:xfrm>
            <a:off x="8468191" y="5576883"/>
            <a:ext cx="444804" cy="444804"/>
          </a:xfrm>
          <a:prstGeom prst="rect">
            <a:avLst/>
          </a:prstGeom>
        </p:spPr>
      </p:pic>
      <p:sp>
        <p:nvSpPr>
          <p:cNvPr id="12" name="Pentagon 11"/>
          <p:cNvSpPr/>
          <p:nvPr/>
        </p:nvSpPr>
        <p:spPr>
          <a:xfrm>
            <a:off x="125129" y="1222430"/>
            <a:ext cx="2906830" cy="606392"/>
          </a:xfrm>
          <a:prstGeom prst="homePlate">
            <a:avLst/>
          </a:prstGeom>
          <a:solidFill>
            <a:srgbClr val="3F2D2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smtClean="0">
                <a:latin typeface="Calibri" pitchFamily="34" charset="0"/>
              </a:rPr>
              <a:t>TYPE A</a:t>
            </a:r>
          </a:p>
        </p:txBody>
      </p:sp>
      <p:sp>
        <p:nvSpPr>
          <p:cNvPr id="13" name="Pentagon 12"/>
          <p:cNvSpPr/>
          <p:nvPr/>
        </p:nvSpPr>
        <p:spPr>
          <a:xfrm>
            <a:off x="125129" y="5505649"/>
            <a:ext cx="2906830" cy="606392"/>
          </a:xfrm>
          <a:prstGeom prst="homePlate">
            <a:avLst/>
          </a:prstGeom>
          <a:solidFill>
            <a:srgbClr val="3F2D2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smtClean="0">
                <a:latin typeface="Calibri" pitchFamily="34" charset="0"/>
              </a:rPr>
              <a:t>TYPE Z</a:t>
            </a:r>
          </a:p>
        </p:txBody>
      </p:sp>
      <p:sp>
        <p:nvSpPr>
          <p:cNvPr id="14" name="Pentagon 13"/>
          <p:cNvSpPr/>
          <p:nvPr/>
        </p:nvSpPr>
        <p:spPr>
          <a:xfrm>
            <a:off x="125129" y="3364040"/>
            <a:ext cx="2906830" cy="606392"/>
          </a:xfrm>
          <a:prstGeom prst="homePlate">
            <a:avLst/>
          </a:prstGeom>
          <a:solidFill>
            <a:srgbClr val="3F2D29"/>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smtClean="0">
                <a:latin typeface="Calibri" pitchFamily="34" charset="0"/>
              </a:rPr>
              <a:t>TYPES B-Y</a:t>
            </a:r>
          </a:p>
        </p:txBody>
      </p:sp>
      <p:pic>
        <p:nvPicPr>
          <p:cNvPr id="19" name="Picture 18" descr="clock.gif"/>
          <p:cNvPicPr>
            <a:picLocks noChangeAspect="1"/>
          </p:cNvPicPr>
          <p:nvPr/>
        </p:nvPicPr>
        <p:blipFill>
          <a:blip r:embed="rId5" cstate="print"/>
          <a:stretch>
            <a:fillRect/>
          </a:stretch>
        </p:blipFill>
        <p:spPr>
          <a:xfrm rot="5400000">
            <a:off x="8198991" y="3176974"/>
            <a:ext cx="981966" cy="723689"/>
          </a:xfrm>
          <a:prstGeom prst="rect">
            <a:avLst/>
          </a:prstGeom>
        </p:spPr>
      </p:pic>
    </p:spTree>
  </p:cSld>
  <p:clrMapOvr>
    <a:masterClrMapping/>
  </p:clrMapOvr>
  <p:transition spd="slow">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7" name="Text Box 7"/>
          <p:cNvSpPr txBox="1">
            <a:spLocks noChangeArrowheads="1"/>
          </p:cNvSpPr>
          <p:nvPr/>
        </p:nvSpPr>
        <p:spPr bwMode="auto">
          <a:xfrm>
            <a:off x="3054096" y="1144588"/>
            <a:ext cx="5781994" cy="5216813"/>
          </a:xfrm>
          <a:prstGeom prst="rect">
            <a:avLst/>
          </a:prstGeom>
          <a:noFill/>
          <a:ln w="9525" algn="ctr">
            <a:noFill/>
            <a:miter lim="800000"/>
            <a:headEnd/>
            <a:tailEnd/>
          </a:ln>
          <a:effectLst/>
        </p:spPr>
        <p:txBody>
          <a:bodyPr wrap="square">
            <a:spAutoFit/>
          </a:bodyPr>
          <a:lstStyle/>
          <a:p>
            <a:pPr>
              <a:spcAft>
                <a:spcPts val="3000"/>
              </a:spcAft>
              <a:tabLst>
                <a:tab pos="4511675" algn="l"/>
              </a:tabLst>
            </a:pPr>
            <a:r>
              <a:rPr lang="de-DE" sz="2800" b="1" dirty="0" smtClean="0">
                <a:solidFill>
                  <a:schemeClr val="bg1"/>
                </a:solidFill>
                <a:latin typeface="Calibri" pitchFamily="34" charset="0"/>
              </a:rPr>
              <a:t>Several stakeholder categorization systems are encountered in the litera-ture. Examples: </a:t>
            </a:r>
          </a:p>
          <a:p>
            <a:pPr>
              <a:tabLst>
                <a:tab pos="4511675" algn="l"/>
              </a:tabLst>
            </a:pPr>
            <a:r>
              <a:rPr lang="de-DE" sz="2800" b="1" dirty="0" smtClean="0">
                <a:solidFill>
                  <a:schemeClr val="bg1"/>
                </a:solidFill>
                <a:latin typeface="Calibri" pitchFamily="34" charset="0"/>
              </a:rPr>
              <a:t> - </a:t>
            </a:r>
            <a:r>
              <a:rPr lang="de-DE" sz="2800" i="1" dirty="0" smtClean="0">
                <a:solidFill>
                  <a:schemeClr val="bg1"/>
                </a:solidFill>
                <a:latin typeface="Calibri" pitchFamily="34" charset="0"/>
              </a:rPr>
              <a:t>Primary , Secondary, Tertiary</a:t>
            </a:r>
            <a:r>
              <a:rPr lang="de-DE" sz="2800" dirty="0" smtClean="0">
                <a:solidFill>
                  <a:schemeClr val="bg1"/>
                </a:solidFill>
                <a:latin typeface="Calibri" pitchFamily="34" charset="0"/>
              </a:rPr>
              <a:t> </a:t>
            </a:r>
          </a:p>
          <a:p>
            <a:pPr>
              <a:tabLst>
                <a:tab pos="4511675" algn="l"/>
              </a:tabLst>
            </a:pPr>
            <a:r>
              <a:rPr lang="de-DE" sz="2800" i="1" dirty="0" smtClean="0">
                <a:solidFill>
                  <a:schemeClr val="bg1"/>
                </a:solidFill>
                <a:latin typeface="Calibri" pitchFamily="34" charset="0"/>
              </a:rPr>
              <a:t>-  Internal</a:t>
            </a:r>
            <a:r>
              <a:rPr lang="de-DE" sz="2800" dirty="0" smtClean="0">
                <a:solidFill>
                  <a:schemeClr val="bg1"/>
                </a:solidFill>
                <a:latin typeface="Calibri" pitchFamily="34" charset="0"/>
              </a:rPr>
              <a:t> </a:t>
            </a:r>
            <a:r>
              <a:rPr lang="de-DE" sz="2800" dirty="0">
                <a:solidFill>
                  <a:schemeClr val="bg1"/>
                </a:solidFill>
                <a:latin typeface="Calibri" pitchFamily="34" charset="0"/>
              </a:rPr>
              <a:t>and </a:t>
            </a:r>
            <a:r>
              <a:rPr lang="de-DE" sz="2800" i="1" dirty="0" smtClean="0">
                <a:solidFill>
                  <a:schemeClr val="bg1"/>
                </a:solidFill>
                <a:latin typeface="Calibri" pitchFamily="34" charset="0"/>
              </a:rPr>
              <a:t>External </a:t>
            </a:r>
          </a:p>
          <a:p>
            <a:pPr>
              <a:tabLst>
                <a:tab pos="4511675" algn="l"/>
              </a:tabLst>
            </a:pPr>
            <a:r>
              <a:rPr lang="de-DE" sz="2800" i="1" dirty="0" smtClean="0">
                <a:solidFill>
                  <a:schemeClr val="bg1"/>
                </a:solidFill>
                <a:latin typeface="Calibri" pitchFamily="34" charset="0"/>
              </a:rPr>
              <a:t>-  Direct and Indirect</a:t>
            </a:r>
          </a:p>
          <a:p>
            <a:pPr>
              <a:tabLst>
                <a:tab pos="4511675" algn="l"/>
              </a:tabLst>
            </a:pPr>
            <a:r>
              <a:rPr lang="de-DE" sz="2800" i="1" dirty="0" smtClean="0">
                <a:solidFill>
                  <a:schemeClr val="bg1"/>
                </a:solidFill>
                <a:latin typeface="Calibri" pitchFamily="34" charset="0"/>
              </a:rPr>
              <a:t>-  Supportive and Adversarial </a:t>
            </a:r>
          </a:p>
          <a:p>
            <a:pPr>
              <a:buFontTx/>
              <a:buChar char="-"/>
              <a:tabLst>
                <a:tab pos="4511675" algn="l"/>
              </a:tabLst>
            </a:pPr>
            <a:r>
              <a:rPr lang="de-DE" sz="2800" i="1" dirty="0" smtClean="0">
                <a:solidFill>
                  <a:schemeClr val="bg1"/>
                </a:solidFill>
                <a:latin typeface="Calibri" pitchFamily="34" charset="0"/>
              </a:rPr>
              <a:t>Fixed and Variable</a:t>
            </a:r>
          </a:p>
          <a:p>
            <a:pPr>
              <a:buFontTx/>
              <a:buChar char="-"/>
              <a:tabLst>
                <a:tab pos="4511675" algn="l"/>
              </a:tabLst>
            </a:pPr>
            <a:r>
              <a:rPr lang="de-DE" sz="2800" i="1" dirty="0" smtClean="0">
                <a:solidFill>
                  <a:schemeClr val="bg1"/>
                </a:solidFill>
                <a:latin typeface="Calibri" pitchFamily="34" charset="0"/>
              </a:rPr>
              <a:t> Actual, Potential</a:t>
            </a:r>
          </a:p>
          <a:p>
            <a:pPr>
              <a:buFontTx/>
              <a:buChar char="-"/>
              <a:tabLst>
                <a:tab pos="4511675" algn="l"/>
              </a:tabLst>
            </a:pPr>
            <a:r>
              <a:rPr lang="de-DE" sz="2800" i="1" dirty="0" smtClean="0">
                <a:solidFill>
                  <a:schemeClr val="bg1"/>
                </a:solidFill>
                <a:latin typeface="Calibri" pitchFamily="34" charset="0"/>
              </a:rPr>
              <a:t> Key Stakeholders</a:t>
            </a:r>
          </a:p>
          <a:p>
            <a:pPr>
              <a:buFontTx/>
              <a:buChar char="-"/>
              <a:tabLst>
                <a:tab pos="4511675" algn="l"/>
              </a:tabLst>
            </a:pPr>
            <a:r>
              <a:rPr lang="de-DE" sz="2800" i="1" dirty="0" smtClean="0">
                <a:solidFill>
                  <a:schemeClr val="bg1"/>
                </a:solidFill>
                <a:latin typeface="Calibri" pitchFamily="34" charset="0"/>
              </a:rPr>
              <a:t> Power, Legitimacy, Urgency</a:t>
            </a:r>
            <a:endParaRPr lang="de-DE" sz="2800" i="1" dirty="0">
              <a:solidFill>
                <a:schemeClr val="bg1"/>
              </a:solidFill>
              <a:latin typeface="Calibri" pitchFamily="34" charset="0"/>
            </a:endParaRP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(Categorizing Project Stakeholders)</a:t>
            </a:r>
            <a:endParaRPr lang="en-US" sz="2400" dirty="0"/>
          </a:p>
        </p:txBody>
      </p:sp>
      <p:sp>
        <p:nvSpPr>
          <p:cNvPr id="6" name="Rectangle 5"/>
          <p:cNvSpPr/>
          <p:nvPr/>
        </p:nvSpPr>
        <p:spPr>
          <a:xfrm>
            <a:off x="560955" y="1906631"/>
            <a:ext cx="2234907" cy="3770263"/>
          </a:xfrm>
          <a:prstGeom prst="rect">
            <a:avLst/>
          </a:prstGeom>
          <a:noFill/>
          <a:ln>
            <a:solidFill>
              <a:srgbClr val="FFC000"/>
            </a:solidFill>
          </a:ln>
          <a:effectLst>
            <a:outerShdw blurRad="50800" dist="38100" dir="5400000" algn="t" rotWithShape="0">
              <a:prstClr val="black">
                <a:alpha val="40000"/>
              </a:prstClr>
            </a:outerShdw>
          </a:effectLst>
          <a:scene3d>
            <a:camera prst="orthographicFront"/>
            <a:lightRig rig="soft" dir="tl">
              <a:rot lat="0" lon="0" rev="0"/>
            </a:lightRig>
          </a:scene3d>
          <a:sp3d>
            <a:bevelT prst="angle"/>
          </a:sp3d>
        </p:spPr>
        <p:txBody>
          <a:bodyPr wrap="none" lIns="91440" tIns="45720" rIns="91440" bIns="45720">
            <a:spAutoFit/>
            <a:sp3d contourW="25400" prstMaterial="matte">
              <a:bevelT w="25400" h="55880" prst="artDeco"/>
              <a:contourClr>
                <a:schemeClr val="accent2">
                  <a:tint val="20000"/>
                </a:schemeClr>
              </a:contourClr>
            </a:sp3d>
          </a:bodyPr>
          <a:lstStyle/>
          <a:p>
            <a:pPr algn="ctr"/>
            <a:r>
              <a:rPr lang="en-US" sz="23900" b="1" cap="none" spc="50" dirty="0" smtClean="0">
                <a:ln w="76200">
                  <a:solidFill>
                    <a:schemeClr val="accent1">
                      <a:lumMod val="25000"/>
                    </a:schemeClr>
                  </a:solidFill>
                </a:ln>
                <a:blipFill>
                  <a:blip r:embed="rId3"/>
                  <a:stretch>
                    <a:fillRect/>
                  </a:stretch>
                </a:blipFill>
                <a:effectLst>
                  <a:glow rad="63500">
                    <a:schemeClr val="accent4">
                      <a:satMod val="175000"/>
                      <a:alpha val="40000"/>
                    </a:schemeClr>
                  </a:glow>
                </a:effectLst>
              </a:rPr>
              <a:t>S</a:t>
            </a:r>
            <a:endParaRPr lang="en-US" sz="23900" b="1" cap="none" spc="50" dirty="0">
              <a:ln w="76200">
                <a:solidFill>
                  <a:schemeClr val="accent1">
                    <a:lumMod val="25000"/>
                  </a:schemeClr>
                </a:solidFill>
              </a:ln>
              <a:blipFill>
                <a:blip r:embed="rId3"/>
                <a:stretch>
                  <a:fillRect/>
                </a:stretch>
              </a:blipFill>
              <a:effectLst>
                <a:glow rad="63500">
                  <a:schemeClr val="accent4">
                    <a:satMod val="175000"/>
                    <a:alpha val="40000"/>
                  </a:schemeClr>
                </a:glow>
              </a:effectLst>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35207"/>
                                        </p:tgtEl>
                                        <p:attrNameLst>
                                          <p:attrName>style.visibility</p:attrName>
                                        </p:attrNameLst>
                                      </p:cBhvr>
                                      <p:to>
                                        <p:strVal val="visible"/>
                                      </p:to>
                                    </p:set>
                                    <p:animEffect transition="in" filter="wipe(up)">
                                      <p:cBhvr>
                                        <p:cTn id="7" dur="1000"/>
                                        <p:tgtEl>
                                          <p:spTgt spid="435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9" name="Rectangle 3"/>
          <p:cNvSpPr>
            <a:spLocks noGrp="1" noChangeArrowheads="1"/>
          </p:cNvSpPr>
          <p:nvPr>
            <p:ph type="title"/>
          </p:nvPr>
        </p:nvSpPr>
        <p:spPr>
          <a:xfrm>
            <a:off x="0" y="0"/>
            <a:ext cx="9144000" cy="1143000"/>
          </a:xfrm>
          <a:noFill/>
          <a:ln/>
        </p:spPr>
        <p:txBody>
          <a:bodyPr/>
          <a:lstStyle/>
          <a:p>
            <a:r>
              <a:rPr lang="de-DE" sz="2400" dirty="0"/>
              <a:t>Project Primary &amp; Secondary Stakeholders </a:t>
            </a:r>
          </a:p>
        </p:txBody>
      </p:sp>
      <p:sp>
        <p:nvSpPr>
          <p:cNvPr id="423951" name="Rectangle 15"/>
          <p:cNvSpPr>
            <a:spLocks noChangeArrowheads="1"/>
          </p:cNvSpPr>
          <p:nvPr/>
        </p:nvSpPr>
        <p:spPr bwMode="auto">
          <a:xfrm>
            <a:off x="3236976" y="1007046"/>
            <a:ext cx="5577840" cy="5262979"/>
          </a:xfrm>
          <a:prstGeom prst="rect">
            <a:avLst/>
          </a:prstGeom>
          <a:noFill/>
          <a:ln w="9525">
            <a:noFill/>
            <a:miter lim="800000"/>
            <a:headEnd/>
            <a:tailEnd/>
          </a:ln>
          <a:effectLst/>
        </p:spPr>
        <p:txBody>
          <a:bodyPr wrap="square">
            <a:spAutoFit/>
          </a:bodyPr>
          <a:lstStyle/>
          <a:p>
            <a:pPr>
              <a:buClr>
                <a:srgbClr val="FFFF00"/>
              </a:buClr>
              <a:buFont typeface="Wingdings" pitchFamily="2" charset="2"/>
              <a:buNone/>
            </a:pPr>
            <a:r>
              <a:rPr lang="de-DE" sz="2800" b="1" dirty="0">
                <a:solidFill>
                  <a:schemeClr val="bg1"/>
                </a:solidFill>
                <a:latin typeface="Calibri" pitchFamily="34" charset="0"/>
              </a:rPr>
              <a:t>According to Cleland/Ireland [Strategic Design and </a:t>
            </a:r>
            <a:r>
              <a:rPr lang="de-DE" sz="2800" b="1" dirty="0" smtClean="0">
                <a:solidFill>
                  <a:schemeClr val="bg1"/>
                </a:solidFill>
                <a:latin typeface="Calibri" pitchFamily="34" charset="0"/>
              </a:rPr>
              <a:t>Implemen-tation</a:t>
            </a:r>
            <a:r>
              <a:rPr lang="de-DE" sz="2800" b="1" dirty="0">
                <a:solidFill>
                  <a:schemeClr val="bg1"/>
                </a:solidFill>
                <a:latin typeface="Calibri" pitchFamily="34" charset="0"/>
              </a:rPr>
              <a:t>, 2002]: „</a:t>
            </a:r>
            <a:r>
              <a:rPr lang="de-DE" sz="2800" b="1" dirty="0">
                <a:solidFill>
                  <a:srgbClr val="FFFF99"/>
                </a:solidFill>
                <a:latin typeface="Calibri" pitchFamily="34" charset="0"/>
              </a:rPr>
              <a:t>Project primary </a:t>
            </a:r>
            <a:r>
              <a:rPr lang="de-DE" sz="2800" b="1" dirty="0" smtClean="0">
                <a:solidFill>
                  <a:srgbClr val="FFFF99"/>
                </a:solidFill>
                <a:latin typeface="Calibri" pitchFamily="34" charset="0"/>
              </a:rPr>
              <a:t>stakeholders </a:t>
            </a:r>
            <a:r>
              <a:rPr lang="de-DE" sz="2800" b="1" dirty="0">
                <a:solidFill>
                  <a:srgbClr val="FFFF99"/>
                </a:solidFill>
                <a:latin typeface="Calibri" pitchFamily="34" charset="0"/>
              </a:rPr>
              <a:t>are those individuals or organizational entities who or which have a contractual or legal obligation to the project team and have the </a:t>
            </a:r>
            <a:r>
              <a:rPr lang="de-DE" sz="2800" b="1" dirty="0" smtClean="0">
                <a:solidFill>
                  <a:srgbClr val="FFFF99"/>
                </a:solidFill>
                <a:latin typeface="Calibri" pitchFamily="34" charset="0"/>
              </a:rPr>
              <a:t>responsibility </a:t>
            </a:r>
            <a:r>
              <a:rPr lang="de-DE" sz="2800" b="1" dirty="0">
                <a:solidFill>
                  <a:srgbClr val="FFFF99"/>
                </a:solidFill>
                <a:latin typeface="Calibri" pitchFamily="34" charset="0"/>
              </a:rPr>
              <a:t>and </a:t>
            </a:r>
            <a:r>
              <a:rPr lang="de-DE" sz="2800" b="1" dirty="0" smtClean="0">
                <a:solidFill>
                  <a:srgbClr val="FFFF99"/>
                </a:solidFill>
                <a:latin typeface="Calibri" pitchFamily="34" charset="0"/>
              </a:rPr>
              <a:t>authority </a:t>
            </a:r>
            <a:r>
              <a:rPr lang="de-DE" sz="2800" b="1" dirty="0">
                <a:solidFill>
                  <a:srgbClr val="FFFF99"/>
                </a:solidFill>
                <a:latin typeface="Calibri" pitchFamily="34" charset="0"/>
              </a:rPr>
              <a:t>to manage and commit resources according to schedule, cost and </a:t>
            </a:r>
            <a:r>
              <a:rPr lang="de-DE" sz="2800" b="1" dirty="0" smtClean="0">
                <a:solidFill>
                  <a:srgbClr val="FFFF99"/>
                </a:solidFill>
                <a:latin typeface="Calibri" pitchFamily="34" charset="0"/>
              </a:rPr>
              <a:t>technical </a:t>
            </a:r>
            <a:r>
              <a:rPr lang="de-DE" sz="2800" b="1" dirty="0">
                <a:solidFill>
                  <a:srgbClr val="FFFF99"/>
                </a:solidFill>
                <a:latin typeface="Calibri" pitchFamily="34" charset="0"/>
              </a:rPr>
              <a:t>performance objectives</a:t>
            </a:r>
            <a:r>
              <a:rPr lang="de-DE" sz="2800" b="1" dirty="0">
                <a:solidFill>
                  <a:schemeClr val="bg1"/>
                </a:solidFill>
                <a:latin typeface="Calibri" pitchFamily="34" charset="0"/>
              </a:rPr>
              <a:t>.“ </a:t>
            </a:r>
          </a:p>
        </p:txBody>
      </p:sp>
      <p:pic>
        <p:nvPicPr>
          <p:cNvPr id="301057" name="Picture 1"/>
          <p:cNvPicPr>
            <a:picLocks noChangeAspect="1" noChangeArrowheads="1"/>
          </p:cNvPicPr>
          <p:nvPr/>
        </p:nvPicPr>
        <p:blipFill>
          <a:blip r:embed="rId3" cstate="print"/>
          <a:srcRect l="28849" t="3616" r="31296" b="11999"/>
          <a:stretch>
            <a:fillRect/>
          </a:stretch>
        </p:blipFill>
        <p:spPr bwMode="auto">
          <a:xfrm>
            <a:off x="390996" y="2275526"/>
            <a:ext cx="2413789" cy="3833034"/>
          </a:xfrm>
          <a:prstGeom prst="rect">
            <a:avLst/>
          </a:prstGeom>
          <a:noFill/>
          <a:ln w="9525">
            <a:noFill/>
            <a:miter lim="800000"/>
            <a:headEnd/>
            <a:tailEnd/>
          </a:ln>
          <a:effectLst/>
        </p:spPr>
      </p:pic>
      <p:pic>
        <p:nvPicPr>
          <p:cNvPr id="6" name="Picture 5" descr="Professor Lewis Ireland.jpg"/>
          <p:cNvPicPr>
            <a:picLocks noChangeAspect="1"/>
          </p:cNvPicPr>
          <p:nvPr/>
        </p:nvPicPr>
        <p:blipFill>
          <a:blip r:embed="rId4" cstate="print"/>
          <a:stretch>
            <a:fillRect/>
          </a:stretch>
        </p:blipFill>
        <p:spPr>
          <a:xfrm>
            <a:off x="1620001" y="1169730"/>
            <a:ext cx="669450" cy="913320"/>
          </a:xfrm>
          <a:prstGeom prst="rect">
            <a:avLst/>
          </a:prstGeom>
        </p:spPr>
      </p:pic>
      <p:pic>
        <p:nvPicPr>
          <p:cNvPr id="7" name="Picture 6" descr="Professor David Cleland.jpg"/>
          <p:cNvPicPr>
            <a:picLocks noChangeAspect="1"/>
          </p:cNvPicPr>
          <p:nvPr/>
        </p:nvPicPr>
        <p:blipFill>
          <a:blip r:embed="rId5" cstate="print"/>
          <a:stretch>
            <a:fillRect/>
          </a:stretch>
        </p:blipFill>
        <p:spPr>
          <a:xfrm>
            <a:off x="732208" y="1164650"/>
            <a:ext cx="734500" cy="91596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9" name="Rectangle 3"/>
          <p:cNvSpPr>
            <a:spLocks noGrp="1" noChangeArrowheads="1"/>
          </p:cNvSpPr>
          <p:nvPr>
            <p:ph type="title"/>
          </p:nvPr>
        </p:nvSpPr>
        <p:spPr>
          <a:xfrm>
            <a:off x="0" y="0"/>
            <a:ext cx="9144000" cy="1143000"/>
          </a:xfrm>
          <a:noFill/>
          <a:ln/>
        </p:spPr>
        <p:txBody>
          <a:bodyPr/>
          <a:lstStyle/>
          <a:p>
            <a:r>
              <a:rPr lang="de-DE" sz="2400" dirty="0"/>
              <a:t>Project Primary &amp; Secondary Stakeholders </a:t>
            </a:r>
          </a:p>
        </p:txBody>
      </p:sp>
      <p:sp>
        <p:nvSpPr>
          <p:cNvPr id="423952" name="Rectangle 16"/>
          <p:cNvSpPr>
            <a:spLocks noChangeArrowheads="1"/>
          </p:cNvSpPr>
          <p:nvPr/>
        </p:nvSpPr>
        <p:spPr bwMode="auto">
          <a:xfrm>
            <a:off x="2889504" y="1017588"/>
            <a:ext cx="5800471" cy="2038350"/>
          </a:xfrm>
          <a:prstGeom prst="rect">
            <a:avLst/>
          </a:prstGeom>
          <a:noFill/>
          <a:ln w="9525">
            <a:noFill/>
            <a:miter lim="800000"/>
            <a:headEnd/>
            <a:tailEnd/>
          </a:ln>
          <a:effectLst/>
        </p:spPr>
        <p:txBody>
          <a:bodyPr/>
          <a:lstStyle/>
          <a:p>
            <a:pPr marL="342900" indent="-342900"/>
            <a:r>
              <a:rPr lang="de-DE" sz="2800" b="1" dirty="0" smtClean="0">
                <a:solidFill>
                  <a:schemeClr val="bg1"/>
                </a:solidFill>
                <a:latin typeface="Calibri" pitchFamily="34" charset="0"/>
              </a:rPr>
              <a:t>	Using </a:t>
            </a:r>
            <a:r>
              <a:rPr lang="de-DE" sz="2800" b="1" dirty="0">
                <a:solidFill>
                  <a:schemeClr val="bg1"/>
                </a:solidFill>
                <a:latin typeface="Calibri" pitchFamily="34" charset="0"/>
              </a:rPr>
              <a:t>Cleland/Ireland‘s definition of primary </a:t>
            </a:r>
            <a:r>
              <a:rPr lang="de-DE" sz="2800" b="1" dirty="0" smtClean="0">
                <a:solidFill>
                  <a:schemeClr val="bg1"/>
                </a:solidFill>
                <a:latin typeface="Calibri" pitchFamily="34" charset="0"/>
              </a:rPr>
              <a:t>stakeholders </a:t>
            </a:r>
            <a:r>
              <a:rPr lang="de-DE" sz="2800" b="1" dirty="0">
                <a:solidFill>
                  <a:schemeClr val="bg1"/>
                </a:solidFill>
                <a:latin typeface="Calibri" pitchFamily="34" charset="0"/>
              </a:rPr>
              <a:t>as a </a:t>
            </a:r>
            <a:r>
              <a:rPr lang="de-DE" sz="2800" b="1" dirty="0" smtClean="0">
                <a:solidFill>
                  <a:schemeClr val="bg1"/>
                </a:solidFill>
                <a:latin typeface="Calibri" pitchFamily="34" charset="0"/>
              </a:rPr>
              <a:t>refer-ence</a:t>
            </a:r>
            <a:r>
              <a:rPr lang="de-DE" sz="2800" b="1" dirty="0">
                <a:solidFill>
                  <a:schemeClr val="bg1"/>
                </a:solidFill>
                <a:latin typeface="Calibri" pitchFamily="34" charset="0"/>
              </a:rPr>
              <a:t>, project secondary </a:t>
            </a:r>
            <a:r>
              <a:rPr lang="de-DE" sz="2800" b="1" dirty="0" smtClean="0">
                <a:solidFill>
                  <a:schemeClr val="bg1"/>
                </a:solidFill>
                <a:latin typeface="Calibri" pitchFamily="34" charset="0"/>
              </a:rPr>
              <a:t>stakehol-ders </a:t>
            </a:r>
            <a:r>
              <a:rPr lang="de-DE" sz="2800" b="1" dirty="0">
                <a:solidFill>
                  <a:schemeClr val="bg1"/>
                </a:solidFill>
                <a:latin typeface="Calibri" pitchFamily="34" charset="0"/>
              </a:rPr>
              <a:t>are those individuals, groups of </a:t>
            </a:r>
            <a:r>
              <a:rPr lang="de-DE" sz="2800" b="1" dirty="0" smtClean="0">
                <a:solidFill>
                  <a:schemeClr val="bg1"/>
                </a:solidFill>
                <a:latin typeface="Calibri" pitchFamily="34" charset="0"/>
              </a:rPr>
              <a:t>individuals </a:t>
            </a:r>
            <a:r>
              <a:rPr lang="de-DE" sz="2800" b="1" dirty="0">
                <a:solidFill>
                  <a:schemeClr val="bg1"/>
                </a:solidFill>
                <a:latin typeface="Calibri" pitchFamily="34" charset="0"/>
              </a:rPr>
              <a:t>and </a:t>
            </a:r>
            <a:r>
              <a:rPr lang="de-DE" sz="2800" b="1" dirty="0" smtClean="0">
                <a:solidFill>
                  <a:schemeClr val="bg1"/>
                </a:solidFill>
                <a:latin typeface="Calibri" pitchFamily="34" charset="0"/>
              </a:rPr>
              <a:t>organizational </a:t>
            </a:r>
            <a:r>
              <a:rPr lang="de-DE" sz="2800" b="1" dirty="0">
                <a:solidFill>
                  <a:schemeClr val="bg1"/>
                </a:solidFill>
                <a:latin typeface="Calibri" pitchFamily="34" charset="0"/>
              </a:rPr>
              <a:t>entities </a:t>
            </a:r>
            <a:r>
              <a:rPr lang="de-DE" sz="2800" b="1" dirty="0" smtClean="0">
                <a:solidFill>
                  <a:schemeClr val="bg1"/>
                </a:solidFill>
                <a:latin typeface="Calibri" pitchFamily="34" charset="0"/>
              </a:rPr>
              <a:t>[and</a:t>
            </a:r>
            <a:r>
              <a:rPr lang="de-DE" sz="2800" b="1" dirty="0">
                <a:solidFill>
                  <a:schemeClr val="bg1"/>
                </a:solidFill>
                <a:latin typeface="Calibri" pitchFamily="34" charset="0"/>
              </a:rPr>
              <a:t>, as we shall see, </a:t>
            </a:r>
            <a:r>
              <a:rPr lang="de-DE" sz="2800" b="1" dirty="0" smtClean="0">
                <a:solidFill>
                  <a:schemeClr val="bg1"/>
                </a:solidFill>
                <a:latin typeface="Calibri" pitchFamily="34" charset="0"/>
              </a:rPr>
              <a:t>com-munities </a:t>
            </a:r>
            <a:r>
              <a:rPr lang="de-DE" sz="2800" b="1" dirty="0">
                <a:solidFill>
                  <a:schemeClr val="bg1"/>
                </a:solidFill>
                <a:latin typeface="Calibri" pitchFamily="34" charset="0"/>
              </a:rPr>
              <a:t>and </a:t>
            </a:r>
            <a:r>
              <a:rPr lang="de-DE" sz="2800" b="1" dirty="0" smtClean="0">
                <a:solidFill>
                  <a:schemeClr val="bg1"/>
                </a:solidFill>
                <a:latin typeface="Calibri" pitchFamily="34" charset="0"/>
              </a:rPr>
              <a:t>even countries] who/  </a:t>
            </a:r>
            <a:r>
              <a:rPr lang="de-DE" sz="2800" b="1" dirty="0">
                <a:solidFill>
                  <a:schemeClr val="bg1"/>
                </a:solidFill>
                <a:latin typeface="Calibri" pitchFamily="34" charset="0"/>
              </a:rPr>
              <a:t>which have no </a:t>
            </a:r>
            <a:r>
              <a:rPr lang="de-DE" sz="2800" b="1" dirty="0" smtClean="0">
                <a:solidFill>
                  <a:schemeClr val="bg1"/>
                </a:solidFill>
                <a:latin typeface="Calibri" pitchFamily="34" charset="0"/>
              </a:rPr>
              <a:t>formal contractual relationship or legal obligation to </a:t>
            </a:r>
            <a:r>
              <a:rPr lang="de-DE" sz="2800" b="1" dirty="0">
                <a:solidFill>
                  <a:schemeClr val="bg1"/>
                </a:solidFill>
                <a:latin typeface="Calibri" pitchFamily="34" charset="0"/>
              </a:rPr>
              <a:t>the project in </a:t>
            </a:r>
            <a:r>
              <a:rPr lang="de-DE" sz="2800" b="1" dirty="0" smtClean="0">
                <a:solidFill>
                  <a:schemeClr val="bg1"/>
                </a:solidFill>
                <a:latin typeface="Calibri" pitchFamily="34" charset="0"/>
              </a:rPr>
              <a:t>question</a:t>
            </a:r>
            <a:r>
              <a:rPr lang="de-DE" sz="2800" b="1" dirty="0">
                <a:solidFill>
                  <a:schemeClr val="bg1"/>
                </a:solidFill>
                <a:latin typeface="Calibri" pitchFamily="34" charset="0"/>
              </a:rPr>
              <a:t>, but </a:t>
            </a:r>
            <a:r>
              <a:rPr lang="de-DE" sz="2800" b="1" dirty="0" smtClean="0">
                <a:solidFill>
                  <a:schemeClr val="bg1"/>
                </a:solidFill>
                <a:latin typeface="Calibri" pitchFamily="34" charset="0"/>
              </a:rPr>
              <a:t>believe </a:t>
            </a:r>
            <a:r>
              <a:rPr lang="de-DE" sz="2800" b="1" dirty="0">
                <a:solidFill>
                  <a:schemeClr val="bg1"/>
                </a:solidFill>
                <a:latin typeface="Calibri" pitchFamily="34" charset="0"/>
              </a:rPr>
              <a:t>they have a stake in </a:t>
            </a:r>
            <a:r>
              <a:rPr lang="de-DE" sz="2800" b="1" dirty="0" smtClean="0">
                <a:solidFill>
                  <a:schemeClr val="bg1"/>
                </a:solidFill>
                <a:latin typeface="Calibri" pitchFamily="34" charset="0"/>
              </a:rPr>
              <a:t>it </a:t>
            </a:r>
            <a:r>
              <a:rPr lang="de-DE" sz="2800" b="1" dirty="0">
                <a:solidFill>
                  <a:schemeClr val="bg1"/>
                </a:solidFill>
                <a:latin typeface="Calibri" pitchFamily="34" charset="0"/>
              </a:rPr>
              <a:t>because it can affect them </a:t>
            </a:r>
            <a:r>
              <a:rPr lang="de-DE" sz="2800" b="1" dirty="0" smtClean="0">
                <a:solidFill>
                  <a:schemeClr val="bg1"/>
                </a:solidFill>
                <a:latin typeface="Calibri" pitchFamily="34" charset="0"/>
              </a:rPr>
              <a:t>some </a:t>
            </a:r>
            <a:r>
              <a:rPr lang="de-DE" sz="2800" b="1" dirty="0">
                <a:solidFill>
                  <a:schemeClr val="bg1"/>
                </a:solidFill>
                <a:latin typeface="Calibri" pitchFamily="34" charset="0"/>
              </a:rPr>
              <a:t>way or other. </a:t>
            </a:r>
          </a:p>
        </p:txBody>
      </p:sp>
      <p:pic>
        <p:nvPicPr>
          <p:cNvPr id="8" name="Picture 1"/>
          <p:cNvPicPr>
            <a:picLocks noChangeAspect="1" noChangeArrowheads="1"/>
          </p:cNvPicPr>
          <p:nvPr/>
        </p:nvPicPr>
        <p:blipFill>
          <a:blip r:embed="rId3" cstate="print"/>
          <a:srcRect l="28849" t="3616" r="31296" b="11999"/>
          <a:stretch>
            <a:fillRect/>
          </a:stretch>
        </p:blipFill>
        <p:spPr bwMode="auto">
          <a:xfrm>
            <a:off x="390996" y="2275526"/>
            <a:ext cx="2413789" cy="3833034"/>
          </a:xfrm>
          <a:prstGeom prst="rect">
            <a:avLst/>
          </a:prstGeom>
          <a:noFill/>
          <a:ln w="9525">
            <a:noFill/>
            <a:miter lim="800000"/>
            <a:headEnd/>
            <a:tailEnd/>
          </a:ln>
          <a:effectLst/>
        </p:spPr>
      </p:pic>
      <p:pic>
        <p:nvPicPr>
          <p:cNvPr id="9" name="Picture 8" descr="Professor Lewis Ireland.jpg"/>
          <p:cNvPicPr>
            <a:picLocks noChangeAspect="1"/>
          </p:cNvPicPr>
          <p:nvPr/>
        </p:nvPicPr>
        <p:blipFill>
          <a:blip r:embed="rId4" cstate="print"/>
          <a:stretch>
            <a:fillRect/>
          </a:stretch>
        </p:blipFill>
        <p:spPr>
          <a:xfrm>
            <a:off x="1620001" y="1169730"/>
            <a:ext cx="669450" cy="913320"/>
          </a:xfrm>
          <a:prstGeom prst="rect">
            <a:avLst/>
          </a:prstGeom>
        </p:spPr>
      </p:pic>
      <p:pic>
        <p:nvPicPr>
          <p:cNvPr id="10" name="Picture 9" descr="Professor David Cleland.jpg"/>
          <p:cNvPicPr>
            <a:picLocks noChangeAspect="1"/>
          </p:cNvPicPr>
          <p:nvPr/>
        </p:nvPicPr>
        <p:blipFill>
          <a:blip r:embed="rId5" cstate="print"/>
          <a:stretch>
            <a:fillRect/>
          </a:stretch>
        </p:blipFill>
        <p:spPr>
          <a:xfrm>
            <a:off x="732208" y="1164650"/>
            <a:ext cx="734500" cy="91596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a:xfrm>
            <a:off x="457200" y="0"/>
            <a:ext cx="8229600" cy="1143000"/>
          </a:xfrm>
        </p:spPr>
        <p:txBody>
          <a:bodyPr/>
          <a:lstStyle/>
          <a:p>
            <a:r>
              <a:rPr lang="de-DE" sz="2400" dirty="0"/>
              <a:t>The Project </a:t>
            </a:r>
            <a:r>
              <a:rPr lang="de-DE" sz="2400" dirty="0" smtClean="0"/>
              <a:t>Primary Stakeholders</a:t>
            </a:r>
            <a:br>
              <a:rPr lang="de-DE" sz="2400" dirty="0" smtClean="0"/>
            </a:br>
            <a:r>
              <a:rPr lang="de-DE" sz="2000" dirty="0" smtClean="0"/>
              <a:t>(Cleland / Ireland)</a:t>
            </a:r>
            <a:endParaRPr lang="de-DE" sz="2400" dirty="0"/>
          </a:p>
        </p:txBody>
      </p:sp>
      <p:sp>
        <p:nvSpPr>
          <p:cNvPr id="393219" name="Rectangle 3"/>
          <p:cNvSpPr>
            <a:spLocks noGrp="1" noChangeArrowheads="1"/>
          </p:cNvSpPr>
          <p:nvPr>
            <p:ph idx="1"/>
          </p:nvPr>
        </p:nvSpPr>
        <p:spPr>
          <a:xfrm>
            <a:off x="321548" y="1131459"/>
            <a:ext cx="8500906" cy="5040742"/>
          </a:xfrm>
        </p:spPr>
        <p:txBody>
          <a:bodyPr/>
          <a:lstStyle/>
          <a:p>
            <a:pPr algn="ctr">
              <a:lnSpc>
                <a:spcPts val="4000"/>
              </a:lnSpc>
              <a:spcAft>
                <a:spcPts val="1800"/>
              </a:spcAft>
              <a:buClr>
                <a:srgbClr val="FFFF00"/>
              </a:buClr>
              <a:buFont typeface="Wingdings" pitchFamily="2" charset="2"/>
              <a:buNone/>
            </a:pPr>
            <a:r>
              <a:rPr lang="de-DE" sz="3200" b="1" dirty="0">
                <a:solidFill>
                  <a:schemeClr val="bg1"/>
                </a:solidFill>
                <a:latin typeface="Calibri" pitchFamily="34" charset="0"/>
              </a:rPr>
              <a:t>	</a:t>
            </a:r>
            <a:r>
              <a:rPr lang="de-DE" sz="3200" b="1" dirty="0" smtClean="0">
                <a:solidFill>
                  <a:schemeClr val="bg1"/>
                </a:solidFill>
                <a:latin typeface="Calibri" pitchFamily="34" charset="0"/>
              </a:rPr>
              <a:t>According to Cleland/Ireland, the project primary stakeholders have: </a:t>
            </a:r>
          </a:p>
          <a:p>
            <a:pPr algn="ctr">
              <a:lnSpc>
                <a:spcPts val="4000"/>
              </a:lnSpc>
              <a:spcAft>
                <a:spcPts val="1800"/>
              </a:spcAft>
              <a:buClr>
                <a:srgbClr val="FFFF00"/>
              </a:buClr>
              <a:buFont typeface="Wingdings" pitchFamily="2" charset="2"/>
              <a:buNone/>
            </a:pPr>
            <a:r>
              <a:rPr lang="de-DE" sz="3200" b="1" dirty="0" smtClean="0">
                <a:solidFill>
                  <a:schemeClr val="bg1"/>
                </a:solidFill>
                <a:latin typeface="Calibri" pitchFamily="34" charset="0"/>
              </a:rPr>
              <a:t>„direct </a:t>
            </a:r>
            <a:r>
              <a:rPr lang="de-DE" sz="3200" b="1" dirty="0">
                <a:solidFill>
                  <a:schemeClr val="bg1"/>
                </a:solidFill>
                <a:latin typeface="Calibri" pitchFamily="34" charset="0"/>
              </a:rPr>
              <a:t>and </a:t>
            </a:r>
            <a:r>
              <a:rPr lang="de-DE" sz="3200" b="1" dirty="0" smtClean="0">
                <a:solidFill>
                  <a:schemeClr val="bg1"/>
                </a:solidFill>
                <a:latin typeface="Calibri" pitchFamily="34" charset="0"/>
              </a:rPr>
              <a:t>operational </a:t>
            </a:r>
            <a:r>
              <a:rPr lang="de-DE" sz="3200" b="1" dirty="0">
                <a:solidFill>
                  <a:schemeClr val="bg1"/>
                </a:solidFill>
                <a:latin typeface="Calibri" pitchFamily="34" charset="0"/>
              </a:rPr>
              <a:t>roles through their </a:t>
            </a:r>
            <a:r>
              <a:rPr lang="de-DE" sz="3200" b="1" dirty="0" smtClean="0">
                <a:solidFill>
                  <a:schemeClr val="bg1"/>
                </a:solidFill>
                <a:latin typeface="Calibri" pitchFamily="34" charset="0"/>
              </a:rPr>
              <a:t>par-ticipation </a:t>
            </a:r>
            <a:r>
              <a:rPr lang="de-DE" sz="3200" b="1" dirty="0">
                <a:solidFill>
                  <a:schemeClr val="bg1"/>
                </a:solidFill>
                <a:latin typeface="Calibri" pitchFamily="34" charset="0"/>
              </a:rPr>
              <a:t>in the </a:t>
            </a:r>
            <a:r>
              <a:rPr lang="de-DE" sz="3200" b="1" dirty="0" smtClean="0">
                <a:solidFill>
                  <a:schemeClr val="bg1"/>
                </a:solidFill>
                <a:latin typeface="Calibri" pitchFamily="34" charset="0"/>
              </a:rPr>
              <a:t>design</a:t>
            </a:r>
            <a:r>
              <a:rPr lang="de-DE" sz="3200" b="1" dirty="0">
                <a:solidFill>
                  <a:schemeClr val="bg1"/>
                </a:solidFill>
                <a:latin typeface="Calibri" pitchFamily="34" charset="0"/>
              </a:rPr>
              <a:t>, </a:t>
            </a:r>
            <a:r>
              <a:rPr lang="de-DE" sz="3200" b="1" dirty="0" smtClean="0">
                <a:solidFill>
                  <a:schemeClr val="bg1"/>
                </a:solidFill>
                <a:latin typeface="Calibri" pitchFamily="34" charset="0"/>
              </a:rPr>
              <a:t>engineering</a:t>
            </a:r>
            <a:r>
              <a:rPr lang="de-DE" sz="3200" b="1" dirty="0">
                <a:solidFill>
                  <a:schemeClr val="bg1"/>
                </a:solidFill>
                <a:latin typeface="Calibri" pitchFamily="34" charset="0"/>
              </a:rPr>
              <a:t>, </a:t>
            </a:r>
            <a:r>
              <a:rPr lang="de-DE" sz="3200" b="1" dirty="0" smtClean="0">
                <a:solidFill>
                  <a:schemeClr val="bg1"/>
                </a:solidFill>
                <a:latin typeface="Calibri" pitchFamily="34" charset="0"/>
              </a:rPr>
              <a:t>develop-ment </a:t>
            </a:r>
            <a:r>
              <a:rPr lang="de-DE" sz="3200" b="1" dirty="0">
                <a:solidFill>
                  <a:schemeClr val="bg1"/>
                </a:solidFill>
                <a:latin typeface="Calibri" pitchFamily="34" charset="0"/>
              </a:rPr>
              <a:t>and </a:t>
            </a:r>
            <a:r>
              <a:rPr lang="de-DE" sz="3200" b="1" dirty="0" smtClean="0">
                <a:solidFill>
                  <a:schemeClr val="bg1"/>
                </a:solidFill>
                <a:latin typeface="Calibri" pitchFamily="34" charset="0"/>
              </a:rPr>
              <a:t>production</a:t>
            </a:r>
            <a:r>
              <a:rPr lang="de-DE" sz="3200" b="1" dirty="0">
                <a:solidFill>
                  <a:schemeClr val="bg1"/>
                </a:solidFill>
                <a:latin typeface="Calibri" pitchFamily="34" charset="0"/>
              </a:rPr>
              <a:t>, and after-sales logistical support of the </a:t>
            </a:r>
            <a:r>
              <a:rPr lang="de-DE" sz="3200" b="1" dirty="0" smtClean="0">
                <a:solidFill>
                  <a:schemeClr val="bg1"/>
                </a:solidFill>
                <a:latin typeface="Calibri" pitchFamily="34" charset="0"/>
              </a:rPr>
              <a:t>project output/outcomes“. </a:t>
            </a:r>
          </a:p>
          <a:p>
            <a:pPr algn="ctr">
              <a:lnSpc>
                <a:spcPts val="4000"/>
              </a:lnSpc>
              <a:spcAft>
                <a:spcPts val="1800"/>
              </a:spcAft>
              <a:buClr>
                <a:srgbClr val="FFFF00"/>
              </a:buClr>
              <a:buFont typeface="Wingdings" pitchFamily="2" charset="2"/>
              <a:buNone/>
            </a:pPr>
            <a:r>
              <a:rPr lang="de-DE" sz="3200" b="1" dirty="0" smtClean="0">
                <a:solidFill>
                  <a:schemeClr val="bg1"/>
                </a:solidFill>
                <a:latin typeface="Calibri" pitchFamily="34" charset="0"/>
              </a:rPr>
              <a:t>Cleland/Ireland view project stakeholders from a corporate / business perspective. </a:t>
            </a:r>
            <a:endParaRPr lang="de-DE" sz="32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Project Primary &amp; Secondary Stakeholders: </a:t>
            </a:r>
            <a:br>
              <a:rPr lang="en-US" sz="2400" dirty="0" smtClean="0"/>
            </a:br>
            <a:r>
              <a:rPr lang="en-US" sz="2000" dirty="0" smtClean="0"/>
              <a:t>Perspective from Development Programmes &amp; Projects</a:t>
            </a:r>
            <a:endParaRPr lang="en-US" sz="2000" dirty="0"/>
          </a:p>
        </p:txBody>
      </p:sp>
      <p:sp>
        <p:nvSpPr>
          <p:cNvPr id="3" name="TextBox 2"/>
          <p:cNvSpPr txBox="1"/>
          <p:nvPr/>
        </p:nvSpPr>
        <p:spPr>
          <a:xfrm>
            <a:off x="455613" y="1148991"/>
            <a:ext cx="8234362" cy="1815882"/>
          </a:xfrm>
          <a:prstGeom prst="rect">
            <a:avLst/>
          </a:prstGeom>
          <a:noFill/>
        </p:spPr>
        <p:txBody>
          <a:bodyPr wrap="square" rtlCol="0">
            <a:spAutoFit/>
          </a:bodyPr>
          <a:lstStyle/>
          <a:p>
            <a:r>
              <a:rPr lang="en-US" sz="2800" b="1" dirty="0" smtClean="0">
                <a:solidFill>
                  <a:schemeClr val="bg1"/>
                </a:solidFill>
                <a:latin typeface="Calibri" pitchFamily="34" charset="0"/>
              </a:rPr>
              <a:t>Development Financing Institutions and Implementing Agencies, and Non-Governmental Organizations’ per-</a:t>
            </a:r>
            <a:r>
              <a:rPr lang="en-US" sz="2800" b="1" dirty="0" err="1" smtClean="0">
                <a:solidFill>
                  <a:schemeClr val="bg1"/>
                </a:solidFill>
                <a:latin typeface="Calibri" pitchFamily="34" charset="0"/>
              </a:rPr>
              <a:t>ception</a:t>
            </a:r>
            <a:r>
              <a:rPr lang="en-US" sz="2800" b="1" dirty="0" smtClean="0">
                <a:solidFill>
                  <a:schemeClr val="bg1"/>
                </a:solidFill>
                <a:latin typeface="Calibri" pitchFamily="34" charset="0"/>
              </a:rPr>
              <a:t> of a project’s </a:t>
            </a:r>
            <a:r>
              <a:rPr lang="en-US" sz="2800" b="1" i="1" dirty="0" smtClean="0">
                <a:solidFill>
                  <a:schemeClr val="bg1"/>
                </a:solidFill>
                <a:latin typeface="Calibri" pitchFamily="34" charset="0"/>
              </a:rPr>
              <a:t>primary</a:t>
            </a:r>
            <a:r>
              <a:rPr lang="en-US" sz="2800" b="1" dirty="0" smtClean="0">
                <a:solidFill>
                  <a:schemeClr val="bg1"/>
                </a:solidFill>
                <a:latin typeface="Calibri" pitchFamily="34" charset="0"/>
              </a:rPr>
              <a:t> and </a:t>
            </a:r>
            <a:r>
              <a:rPr lang="en-US" sz="2800" b="1" i="1" dirty="0" smtClean="0">
                <a:solidFill>
                  <a:schemeClr val="bg1"/>
                </a:solidFill>
                <a:latin typeface="Calibri" pitchFamily="34" charset="0"/>
              </a:rPr>
              <a:t>secondary</a:t>
            </a:r>
            <a:r>
              <a:rPr lang="en-US" sz="2800" b="1" dirty="0" smtClean="0">
                <a:solidFill>
                  <a:schemeClr val="bg1"/>
                </a:solidFill>
                <a:latin typeface="Calibri" pitchFamily="34" charset="0"/>
              </a:rPr>
              <a:t> </a:t>
            </a:r>
            <a:r>
              <a:rPr lang="en-US" sz="2800" b="1" i="1" dirty="0" err="1" smtClean="0">
                <a:solidFill>
                  <a:schemeClr val="bg1"/>
                </a:solidFill>
                <a:latin typeface="Calibri" pitchFamily="34" charset="0"/>
              </a:rPr>
              <a:t>stakehol-ders</a:t>
            </a:r>
            <a:r>
              <a:rPr lang="en-US" sz="2800" b="1" i="1" dirty="0" smtClean="0">
                <a:solidFill>
                  <a:schemeClr val="bg1"/>
                </a:solidFill>
                <a:latin typeface="Calibri" pitchFamily="34" charset="0"/>
              </a:rPr>
              <a:t> </a:t>
            </a:r>
            <a:r>
              <a:rPr lang="en-US" sz="2800" b="1" dirty="0" smtClean="0">
                <a:solidFill>
                  <a:schemeClr val="bg1"/>
                </a:solidFill>
                <a:latin typeface="Calibri" pitchFamily="34" charset="0"/>
              </a:rPr>
              <a:t>differs from Cleland/Ireland. </a:t>
            </a:r>
            <a:endParaRPr lang="en-US" sz="2800" b="1" dirty="0">
              <a:solidFill>
                <a:schemeClr val="bg1"/>
              </a:solidFill>
              <a:latin typeface="Calibri" pitchFamily="34" charset="0"/>
            </a:endParaRPr>
          </a:p>
        </p:txBody>
      </p:sp>
      <p:sp>
        <p:nvSpPr>
          <p:cNvPr id="4" name="TextBox 3"/>
          <p:cNvSpPr txBox="1"/>
          <p:nvPr/>
        </p:nvSpPr>
        <p:spPr>
          <a:xfrm>
            <a:off x="455613" y="3429000"/>
            <a:ext cx="8234362" cy="2721488"/>
          </a:xfrm>
          <a:prstGeom prst="rect">
            <a:avLst/>
          </a:prstGeom>
          <a:noFill/>
        </p:spPr>
        <p:txBody>
          <a:bodyPr wrap="square" rtlCol="0">
            <a:spAutoFit/>
          </a:bodyPr>
          <a:lstStyle/>
          <a:p>
            <a:r>
              <a:rPr lang="en-US" sz="2800" b="1" dirty="0" smtClean="0">
                <a:solidFill>
                  <a:schemeClr val="bg1"/>
                </a:solidFill>
                <a:latin typeface="Calibri" pitchFamily="34" charset="0"/>
              </a:rPr>
              <a:t>According to the African Development Bank’s </a:t>
            </a:r>
            <a:r>
              <a:rPr lang="en-US" sz="2800" b="1" i="1" dirty="0" smtClean="0">
                <a:solidFill>
                  <a:schemeClr val="bg1"/>
                </a:solidFill>
                <a:latin typeface="Calibri" pitchFamily="34" charset="0"/>
              </a:rPr>
              <a:t>Hand-book on Stakeholder Consultation and Participation in ADB Operations</a:t>
            </a:r>
            <a:r>
              <a:rPr lang="en-US" sz="2800" b="1" dirty="0" smtClean="0">
                <a:solidFill>
                  <a:schemeClr val="bg1"/>
                </a:solidFill>
                <a:latin typeface="Calibri" pitchFamily="34" charset="0"/>
              </a:rPr>
              <a:t>, Stakeholders are people/</a:t>
            </a:r>
            <a:r>
              <a:rPr lang="en-US" sz="2800" b="1" dirty="0" err="1" smtClean="0">
                <a:solidFill>
                  <a:schemeClr val="bg1"/>
                </a:solidFill>
                <a:latin typeface="Calibri" pitchFamily="34" charset="0"/>
              </a:rPr>
              <a:t>communi</a:t>
            </a:r>
            <a:r>
              <a:rPr lang="en-US" sz="2800" b="1" dirty="0" smtClean="0">
                <a:solidFill>
                  <a:schemeClr val="bg1"/>
                </a:solidFill>
                <a:latin typeface="Calibri" pitchFamily="34" charset="0"/>
              </a:rPr>
              <a:t>-ties who may - directly or indirectly, positively or negatively – affect or be affected by the outcomes of projects or programmes, whereby:</a:t>
            </a:r>
          </a:p>
        </p:txBody>
      </p:sp>
    </p:spTree>
  </p:cSld>
  <p:clrMapOvr>
    <a:masterClrMapping/>
  </p:clrMapOvr>
  <p:transition spd="slow">
    <p:fade thruBlk="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39312" y="1137523"/>
            <a:ext cx="5050663" cy="5260414"/>
          </a:xfrm>
          <a:prstGeom prst="rect">
            <a:avLst/>
          </a:prstGeom>
          <a:noFill/>
        </p:spPr>
        <p:txBody>
          <a:bodyPr wrap="square" rtlCol="0">
            <a:spAutoFit/>
          </a:bodyPr>
          <a:lstStyle/>
          <a:p>
            <a:pPr>
              <a:lnSpc>
                <a:spcPts val="3100"/>
              </a:lnSpc>
              <a:spcAft>
                <a:spcPts val="2400"/>
              </a:spcAft>
            </a:pPr>
            <a:r>
              <a:rPr lang="en-US" sz="2800" b="1" dirty="0" smtClean="0">
                <a:solidFill>
                  <a:schemeClr val="bg1"/>
                </a:solidFill>
                <a:latin typeface="Calibri" pitchFamily="34" charset="0"/>
              </a:rPr>
              <a:t>“</a:t>
            </a:r>
            <a:r>
              <a:rPr lang="en-US" sz="2800" b="1" dirty="0" smtClean="0">
                <a:solidFill>
                  <a:srgbClr val="FFFF99"/>
                </a:solidFill>
                <a:latin typeface="Calibri" pitchFamily="34" charset="0"/>
              </a:rPr>
              <a:t>Primary Stakeholders are the beneficiaries of a development intervention or those directly affected (positively or negative-</a:t>
            </a:r>
            <a:r>
              <a:rPr lang="en-US" sz="2800" b="1" dirty="0" err="1" smtClean="0">
                <a:solidFill>
                  <a:srgbClr val="FFFF99"/>
                </a:solidFill>
                <a:latin typeface="Calibri" pitchFamily="34" charset="0"/>
              </a:rPr>
              <a:t>ly</a:t>
            </a:r>
            <a:r>
              <a:rPr lang="en-US" sz="2800" b="1" dirty="0" smtClean="0">
                <a:solidFill>
                  <a:srgbClr val="FFFF99"/>
                </a:solidFill>
                <a:latin typeface="Calibri" pitchFamily="34" charset="0"/>
              </a:rPr>
              <a:t>) by it. They include local </a:t>
            </a:r>
            <a:r>
              <a:rPr lang="en-US" sz="2800" b="1" dirty="0" err="1" smtClean="0">
                <a:solidFill>
                  <a:srgbClr val="FFFF99"/>
                </a:solidFill>
                <a:latin typeface="Calibri" pitchFamily="34" charset="0"/>
              </a:rPr>
              <a:t>popu-lations</a:t>
            </a:r>
            <a:r>
              <a:rPr lang="en-US" sz="2800" b="1" dirty="0" smtClean="0">
                <a:solidFill>
                  <a:srgbClr val="FFFF99"/>
                </a:solidFill>
                <a:latin typeface="Calibri" pitchFamily="34" charset="0"/>
              </a:rPr>
              <a:t> (individuals and </a:t>
            </a:r>
            <a:r>
              <a:rPr lang="en-US" sz="2800" b="1" dirty="0" err="1" smtClean="0">
                <a:solidFill>
                  <a:srgbClr val="FFFF99"/>
                </a:solidFill>
                <a:latin typeface="Calibri" pitchFamily="34" charset="0"/>
              </a:rPr>
              <a:t>commu-nity</a:t>
            </a:r>
            <a:r>
              <a:rPr lang="en-US" sz="2800" b="1" dirty="0" smtClean="0">
                <a:solidFill>
                  <a:srgbClr val="FFFF99"/>
                </a:solidFill>
                <a:latin typeface="Calibri" pitchFamily="34" charset="0"/>
              </a:rPr>
              <a:t> based organizations) in the project/program area, in par-</a:t>
            </a:r>
            <a:r>
              <a:rPr lang="en-US" sz="2800" b="1" dirty="0" err="1" smtClean="0">
                <a:solidFill>
                  <a:srgbClr val="FFFF99"/>
                </a:solidFill>
                <a:latin typeface="Calibri" pitchFamily="34" charset="0"/>
              </a:rPr>
              <a:t>ticular</a:t>
            </a:r>
            <a:r>
              <a:rPr lang="en-US" sz="2800" b="1" dirty="0" smtClean="0">
                <a:solidFill>
                  <a:srgbClr val="FFFF99"/>
                </a:solidFill>
                <a:latin typeface="Calibri" pitchFamily="34" charset="0"/>
              </a:rPr>
              <a:t>, poor and marginalized groups who have traditionally been excluded from </a:t>
            </a:r>
            <a:r>
              <a:rPr lang="en-US" sz="2800" b="1" dirty="0" err="1" smtClean="0">
                <a:solidFill>
                  <a:srgbClr val="FFFF99"/>
                </a:solidFill>
                <a:latin typeface="Calibri" pitchFamily="34" charset="0"/>
              </a:rPr>
              <a:t>participa</a:t>
            </a:r>
            <a:r>
              <a:rPr lang="en-US" sz="2800" b="1" dirty="0" smtClean="0">
                <a:solidFill>
                  <a:srgbClr val="FFFF99"/>
                </a:solidFill>
                <a:latin typeface="Calibri" pitchFamily="34" charset="0"/>
              </a:rPr>
              <a:t>-ting in development efforts, and</a:t>
            </a:r>
            <a:r>
              <a:rPr lang="en-US" sz="2800" b="1" dirty="0" smtClean="0">
                <a:solidFill>
                  <a:schemeClr val="bg1"/>
                </a:solidFill>
                <a:latin typeface="Calibri" pitchFamily="34" charset="0"/>
              </a:rPr>
              <a:t> …</a:t>
            </a:r>
          </a:p>
        </p:txBody>
      </p:sp>
      <p:pic>
        <p:nvPicPr>
          <p:cNvPr id="5" name="Picture 4" descr="lib1_idps_well.jpg"/>
          <p:cNvPicPr>
            <a:picLocks noChangeAspect="1"/>
          </p:cNvPicPr>
          <p:nvPr/>
        </p:nvPicPr>
        <p:blipFill>
          <a:blip r:embed="rId3" cstate="print"/>
          <a:stretch>
            <a:fillRect/>
          </a:stretch>
        </p:blipFill>
        <p:spPr>
          <a:xfrm>
            <a:off x="197803" y="2207686"/>
            <a:ext cx="3387852" cy="2544653"/>
          </a:xfrm>
          <a:prstGeom prst="rect">
            <a:avLst/>
          </a:prstGeom>
        </p:spPr>
      </p:pic>
      <p:sp>
        <p:nvSpPr>
          <p:cNvPr id="7" name="Title 1"/>
          <p:cNvSpPr>
            <a:spLocks noGrp="1"/>
          </p:cNvSpPr>
          <p:nvPr>
            <p:ph type="title"/>
          </p:nvPr>
        </p:nvSpPr>
        <p:spPr>
          <a:xfrm>
            <a:off x="457200" y="0"/>
            <a:ext cx="8229600" cy="1143000"/>
          </a:xfrm>
        </p:spPr>
        <p:txBody>
          <a:bodyPr/>
          <a:lstStyle/>
          <a:p>
            <a:r>
              <a:rPr lang="en-US" sz="2400" dirty="0" smtClean="0"/>
              <a:t>Project Primary &amp; Secondary Stakeholders: </a:t>
            </a:r>
            <a:br>
              <a:rPr lang="en-US" sz="2400" dirty="0" smtClean="0"/>
            </a:br>
            <a:r>
              <a:rPr lang="en-US" sz="2000" dirty="0" smtClean="0"/>
              <a:t>Perspective from Development Programmes &amp; Projects</a:t>
            </a:r>
            <a:endParaRPr lang="en-US" sz="2000" dirty="0"/>
          </a:p>
        </p:txBody>
      </p:sp>
      <p:sp>
        <p:nvSpPr>
          <p:cNvPr id="6" name="TextBox 5"/>
          <p:cNvSpPr txBox="1"/>
          <p:nvPr/>
        </p:nvSpPr>
        <p:spPr>
          <a:xfrm>
            <a:off x="121297" y="4879915"/>
            <a:ext cx="3415004" cy="584775"/>
          </a:xfrm>
          <a:prstGeom prst="rect">
            <a:avLst/>
          </a:prstGeom>
          <a:noFill/>
        </p:spPr>
        <p:txBody>
          <a:bodyPr wrap="square" rtlCol="0">
            <a:spAutoFit/>
          </a:bodyPr>
          <a:lstStyle/>
          <a:p>
            <a:r>
              <a:rPr lang="en-US" sz="1600" b="1" dirty="0" smtClean="0">
                <a:solidFill>
                  <a:srgbClr val="FFFF99"/>
                </a:solidFill>
                <a:latin typeface="Calibri" pitchFamily="34" charset="0"/>
              </a:rPr>
              <a:t>A USAID funded development project in West Africa.</a:t>
            </a:r>
            <a:endParaRPr lang="en-US" sz="16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39312" y="1137523"/>
            <a:ext cx="5050663" cy="5170646"/>
          </a:xfrm>
          <a:prstGeom prst="rect">
            <a:avLst/>
          </a:prstGeom>
          <a:noFill/>
        </p:spPr>
        <p:txBody>
          <a:bodyPr wrap="square" rtlCol="0">
            <a:spAutoFit/>
          </a:bodyPr>
          <a:lstStyle/>
          <a:p>
            <a:pPr>
              <a:lnSpc>
                <a:spcPts val="3100"/>
              </a:lnSpc>
              <a:spcAft>
                <a:spcPts val="2400"/>
              </a:spcAft>
            </a:pPr>
            <a:r>
              <a:rPr lang="en-US" sz="2800" b="1" dirty="0" smtClean="0">
                <a:solidFill>
                  <a:schemeClr val="bg1"/>
                </a:solidFill>
                <a:latin typeface="Calibri" pitchFamily="34" charset="0"/>
              </a:rPr>
              <a:t>“… </a:t>
            </a:r>
            <a:r>
              <a:rPr lang="en-US" sz="2800" b="1" dirty="0" smtClean="0">
                <a:solidFill>
                  <a:srgbClr val="FFFF99"/>
                </a:solidFill>
                <a:latin typeface="Calibri" pitchFamily="34" charset="0"/>
              </a:rPr>
              <a:t>Secondary Stakeholders are those who influence a develop-</a:t>
            </a:r>
            <a:r>
              <a:rPr lang="en-US" sz="2800" b="1" dirty="0" err="1" smtClean="0">
                <a:solidFill>
                  <a:srgbClr val="FFFF99"/>
                </a:solidFill>
                <a:latin typeface="Calibri" pitchFamily="34" charset="0"/>
              </a:rPr>
              <a:t>ment</a:t>
            </a:r>
            <a:r>
              <a:rPr lang="en-US" sz="2800" b="1" dirty="0" smtClean="0">
                <a:solidFill>
                  <a:srgbClr val="FFFF99"/>
                </a:solidFill>
                <a:latin typeface="Calibri" pitchFamily="34" charset="0"/>
              </a:rPr>
              <a:t> intervention or are </a:t>
            </a:r>
            <a:r>
              <a:rPr lang="en-US" sz="2800" b="1" dirty="0" err="1" smtClean="0">
                <a:solidFill>
                  <a:srgbClr val="FFFF99"/>
                </a:solidFill>
                <a:latin typeface="Calibri" pitchFamily="34" charset="0"/>
              </a:rPr>
              <a:t>indi-rectly</a:t>
            </a:r>
            <a:r>
              <a:rPr lang="en-US" sz="2800" b="1" dirty="0" smtClean="0">
                <a:solidFill>
                  <a:srgbClr val="FFFF99"/>
                </a:solidFill>
                <a:latin typeface="Calibri" pitchFamily="34" charset="0"/>
              </a:rPr>
              <a:t> affected by it. </a:t>
            </a:r>
          </a:p>
          <a:p>
            <a:pPr>
              <a:lnSpc>
                <a:spcPts val="3100"/>
              </a:lnSpc>
              <a:spcAft>
                <a:spcPts val="2400"/>
              </a:spcAft>
            </a:pPr>
            <a:r>
              <a:rPr lang="en-US" sz="2800" b="1" dirty="0" smtClean="0">
                <a:solidFill>
                  <a:srgbClr val="FFFF99"/>
                </a:solidFill>
                <a:latin typeface="Calibri" pitchFamily="34" charset="0"/>
              </a:rPr>
              <a:t>They include the borrowing </a:t>
            </a:r>
            <a:r>
              <a:rPr lang="en-US" sz="2800" b="1" dirty="0" err="1" smtClean="0">
                <a:solidFill>
                  <a:srgbClr val="FFFF99"/>
                </a:solidFill>
                <a:latin typeface="Calibri" pitchFamily="34" charset="0"/>
              </a:rPr>
              <a:t>gov-ernment</a:t>
            </a:r>
            <a:r>
              <a:rPr lang="en-US" sz="2800" b="1" dirty="0" smtClean="0">
                <a:solidFill>
                  <a:srgbClr val="FFFF99"/>
                </a:solidFill>
                <a:latin typeface="Calibri" pitchFamily="34" charset="0"/>
              </a:rPr>
              <a:t>, line ministry and pro-</a:t>
            </a:r>
            <a:r>
              <a:rPr lang="en-US" sz="2800" b="1" dirty="0" err="1" smtClean="0">
                <a:solidFill>
                  <a:srgbClr val="FFFF99"/>
                </a:solidFill>
                <a:latin typeface="Calibri" pitchFamily="34" charset="0"/>
              </a:rPr>
              <a:t>ject</a:t>
            </a:r>
            <a:r>
              <a:rPr lang="en-US" sz="2800" b="1" dirty="0" smtClean="0">
                <a:solidFill>
                  <a:srgbClr val="FFFF99"/>
                </a:solidFill>
                <a:latin typeface="Calibri" pitchFamily="34" charset="0"/>
              </a:rPr>
              <a:t> staff, implementing </a:t>
            </a:r>
            <a:r>
              <a:rPr lang="en-US" sz="2800" b="1" dirty="0" err="1" smtClean="0">
                <a:solidFill>
                  <a:srgbClr val="FFFF99"/>
                </a:solidFill>
                <a:latin typeface="Calibri" pitchFamily="34" charset="0"/>
              </a:rPr>
              <a:t>agen-cies</a:t>
            </a:r>
            <a:r>
              <a:rPr lang="en-US" sz="2800" b="1" dirty="0" smtClean="0">
                <a:solidFill>
                  <a:srgbClr val="FFFF99"/>
                </a:solidFill>
                <a:latin typeface="Calibri" pitchFamily="34" charset="0"/>
              </a:rPr>
              <a:t>, local governments, civil society organizations, private sector firms, the Bank and its shareholders and other develop-</a:t>
            </a:r>
            <a:r>
              <a:rPr lang="en-US" sz="2800" b="1" dirty="0" err="1" smtClean="0">
                <a:solidFill>
                  <a:srgbClr val="FFFF99"/>
                </a:solidFill>
                <a:latin typeface="Calibri" pitchFamily="34" charset="0"/>
              </a:rPr>
              <a:t>ment</a:t>
            </a:r>
            <a:r>
              <a:rPr lang="en-US" sz="2800" b="1" dirty="0" smtClean="0">
                <a:solidFill>
                  <a:srgbClr val="FFFF99"/>
                </a:solidFill>
                <a:latin typeface="Calibri" pitchFamily="34" charset="0"/>
              </a:rPr>
              <a:t> agencies</a:t>
            </a:r>
            <a:r>
              <a:rPr lang="en-US" sz="2800" b="1" dirty="0" smtClean="0">
                <a:solidFill>
                  <a:schemeClr val="bg1"/>
                </a:solidFill>
                <a:latin typeface="Calibri" pitchFamily="34" charset="0"/>
              </a:rPr>
              <a:t>”.</a:t>
            </a:r>
          </a:p>
        </p:txBody>
      </p:sp>
      <p:pic>
        <p:nvPicPr>
          <p:cNvPr id="5" name="Picture 4" descr="lib1_idps_well.jpg"/>
          <p:cNvPicPr>
            <a:picLocks noChangeAspect="1"/>
          </p:cNvPicPr>
          <p:nvPr/>
        </p:nvPicPr>
        <p:blipFill>
          <a:blip r:embed="rId3" cstate="print"/>
          <a:stretch>
            <a:fillRect/>
          </a:stretch>
        </p:blipFill>
        <p:spPr>
          <a:xfrm>
            <a:off x="197803" y="2207686"/>
            <a:ext cx="3387852" cy="2544653"/>
          </a:xfrm>
          <a:prstGeom prst="rect">
            <a:avLst/>
          </a:prstGeom>
        </p:spPr>
      </p:pic>
      <p:sp>
        <p:nvSpPr>
          <p:cNvPr id="7" name="Title 1"/>
          <p:cNvSpPr>
            <a:spLocks noGrp="1"/>
          </p:cNvSpPr>
          <p:nvPr>
            <p:ph type="title"/>
          </p:nvPr>
        </p:nvSpPr>
        <p:spPr>
          <a:xfrm>
            <a:off x="457200" y="0"/>
            <a:ext cx="8229600" cy="1143000"/>
          </a:xfrm>
        </p:spPr>
        <p:txBody>
          <a:bodyPr/>
          <a:lstStyle/>
          <a:p>
            <a:r>
              <a:rPr lang="en-US" sz="2400" dirty="0" smtClean="0"/>
              <a:t>Project Primary &amp; Secondary Stakeholders: </a:t>
            </a:r>
            <a:br>
              <a:rPr lang="en-US" sz="2400" dirty="0" smtClean="0"/>
            </a:br>
            <a:r>
              <a:rPr lang="en-US" sz="2000" dirty="0" smtClean="0"/>
              <a:t>Perspective from Development Programmes &amp; Projects</a:t>
            </a:r>
            <a:endParaRPr lang="en-US" sz="2000" dirty="0"/>
          </a:p>
        </p:txBody>
      </p:sp>
      <p:sp>
        <p:nvSpPr>
          <p:cNvPr id="6" name="TextBox 5"/>
          <p:cNvSpPr txBox="1"/>
          <p:nvPr/>
        </p:nvSpPr>
        <p:spPr>
          <a:xfrm>
            <a:off x="121297" y="4879915"/>
            <a:ext cx="3415004" cy="584775"/>
          </a:xfrm>
          <a:prstGeom prst="rect">
            <a:avLst/>
          </a:prstGeom>
          <a:noFill/>
        </p:spPr>
        <p:txBody>
          <a:bodyPr wrap="square" rtlCol="0">
            <a:spAutoFit/>
          </a:bodyPr>
          <a:lstStyle/>
          <a:p>
            <a:r>
              <a:rPr lang="en-US" sz="1600" b="1" dirty="0" smtClean="0">
                <a:solidFill>
                  <a:srgbClr val="FFFF99"/>
                </a:solidFill>
                <a:latin typeface="Calibri" pitchFamily="34" charset="0"/>
              </a:rPr>
              <a:t>A USAID funded development project in West Africa.</a:t>
            </a:r>
            <a:endParaRPr lang="en-US" sz="1600"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p:cNvSpPr>
            <a:spLocks noChangeArrowheads="1"/>
          </p:cNvSpPr>
          <p:nvPr/>
        </p:nvSpPr>
        <p:spPr bwMode="auto">
          <a:xfrm>
            <a:off x="3924300" y="801688"/>
            <a:ext cx="5070475" cy="5416550"/>
          </a:xfrm>
          <a:prstGeom prst="rect">
            <a:avLst/>
          </a:prstGeom>
          <a:gradFill rotWithShape="1">
            <a:gsLst>
              <a:gs pos="0">
                <a:srgbClr val="5BD793">
                  <a:gamma/>
                  <a:shade val="46275"/>
                  <a:invGamma/>
                </a:srgbClr>
              </a:gs>
              <a:gs pos="50000">
                <a:srgbClr val="5BD793"/>
              </a:gs>
              <a:gs pos="100000">
                <a:srgbClr val="5BD793">
                  <a:gamma/>
                  <a:shade val="46275"/>
                  <a:invGamma/>
                </a:srgbClr>
              </a:gs>
            </a:gsLst>
            <a:lin ang="5400000" scaled="1"/>
          </a:gradFill>
          <a:ln w="28575">
            <a:solidFill>
              <a:srgbClr val="FFFF00"/>
            </a:solidFill>
            <a:miter lim="800000"/>
            <a:headEnd/>
            <a:tailEnd/>
          </a:ln>
          <a:effectLst/>
        </p:spPr>
        <p:txBody>
          <a:bodyPr wrap="none" anchor="ctr"/>
          <a:lstStyle/>
          <a:p>
            <a:endParaRPr lang="en-US"/>
          </a:p>
        </p:txBody>
      </p:sp>
      <p:sp>
        <p:nvSpPr>
          <p:cNvPr id="422915" name="Rectangle 3"/>
          <p:cNvSpPr>
            <a:spLocks noGrp="1" noChangeArrowheads="1"/>
          </p:cNvSpPr>
          <p:nvPr>
            <p:ph type="title"/>
          </p:nvPr>
        </p:nvSpPr>
        <p:spPr>
          <a:xfrm>
            <a:off x="457200" y="0"/>
            <a:ext cx="8229600" cy="876300"/>
          </a:xfrm>
        </p:spPr>
        <p:txBody>
          <a:bodyPr/>
          <a:lstStyle/>
          <a:p>
            <a:r>
              <a:rPr lang="en-US" sz="2400" dirty="0" smtClean="0"/>
              <a:t>A Project’s ‘Primary’ Stakeholder Community</a:t>
            </a:r>
            <a:endParaRPr lang="en-US" sz="2400" dirty="0"/>
          </a:p>
        </p:txBody>
      </p:sp>
      <p:grpSp>
        <p:nvGrpSpPr>
          <p:cNvPr id="26" name="Group 25"/>
          <p:cNvGrpSpPr/>
          <p:nvPr/>
        </p:nvGrpSpPr>
        <p:grpSpPr>
          <a:xfrm>
            <a:off x="224632" y="800100"/>
            <a:ext cx="2841625" cy="2376488"/>
            <a:chOff x="223838" y="901700"/>
            <a:chExt cx="2841625" cy="2376488"/>
          </a:xfrm>
        </p:grpSpPr>
        <p:sp>
          <p:nvSpPr>
            <p:cNvPr id="422916" name="Rectangle 4"/>
            <p:cNvSpPr>
              <a:spLocks noChangeArrowheads="1"/>
            </p:cNvSpPr>
            <p:nvPr/>
          </p:nvSpPr>
          <p:spPr bwMode="auto">
            <a:xfrm>
              <a:off x="223838" y="901700"/>
              <a:ext cx="2841625" cy="2376488"/>
            </a:xfrm>
            <a:prstGeom prst="rect">
              <a:avLst/>
            </a:prstGeom>
            <a:gradFill rotWithShape="1">
              <a:gsLst>
                <a:gs pos="0">
                  <a:srgbClr val="99FF33">
                    <a:gamma/>
                    <a:shade val="65882"/>
                    <a:invGamma/>
                  </a:srgbClr>
                </a:gs>
                <a:gs pos="50000">
                  <a:srgbClr val="99FF33"/>
                </a:gs>
                <a:gs pos="100000">
                  <a:srgbClr val="99FF33">
                    <a:gamma/>
                    <a:shade val="65882"/>
                    <a:invGamma/>
                  </a:srgbClr>
                </a:gs>
              </a:gsLst>
              <a:lin ang="5400000" scaled="1"/>
            </a:gradFill>
            <a:ln w="28575">
              <a:solidFill>
                <a:srgbClr val="FFFF00"/>
              </a:solidFill>
              <a:miter lim="800000"/>
              <a:headEnd/>
              <a:tailEnd/>
            </a:ln>
            <a:effectLst/>
          </p:spPr>
          <p:txBody>
            <a:bodyPr wrap="none" anchor="ctr"/>
            <a:lstStyle/>
            <a:p>
              <a:pPr algn="ctr"/>
              <a:endParaRPr lang="de-DE" dirty="0"/>
            </a:p>
            <a:p>
              <a:pPr algn="ctr"/>
              <a:endParaRPr lang="de-DE" dirty="0"/>
            </a:p>
            <a:p>
              <a:pPr algn="ctr"/>
              <a:endParaRPr lang="de-DE" dirty="0"/>
            </a:p>
            <a:p>
              <a:pPr algn="ctr"/>
              <a:endParaRPr lang="de-DE" dirty="0"/>
            </a:p>
            <a:p>
              <a:pPr algn="ctr"/>
              <a:endParaRPr lang="de-DE" dirty="0"/>
            </a:p>
            <a:p>
              <a:pPr algn="ctr"/>
              <a:endParaRPr lang="de-DE" dirty="0"/>
            </a:p>
            <a:p>
              <a:pPr algn="ctr"/>
              <a:endParaRPr lang="de-DE" b="1" dirty="0"/>
            </a:p>
            <a:p>
              <a:pPr algn="ctr"/>
              <a:r>
                <a:rPr lang="de-DE" b="1" dirty="0"/>
                <a:t>Primary Stakeholders</a:t>
              </a:r>
            </a:p>
          </p:txBody>
        </p:sp>
        <p:pic>
          <p:nvPicPr>
            <p:cNvPr id="422917" name="Picture 5" descr="g0126147"/>
            <p:cNvPicPr>
              <a:picLocks noChangeAspect="1" noChangeArrowheads="1"/>
            </p:cNvPicPr>
            <p:nvPr/>
          </p:nvPicPr>
          <p:blipFill>
            <a:blip r:embed="rId3" cstate="print"/>
            <a:srcRect/>
            <a:stretch>
              <a:fillRect/>
            </a:stretch>
          </p:blipFill>
          <p:spPr bwMode="auto">
            <a:xfrm>
              <a:off x="307976" y="1022350"/>
              <a:ext cx="2613025" cy="1792288"/>
            </a:xfrm>
            <a:prstGeom prst="rect">
              <a:avLst/>
            </a:prstGeom>
            <a:noFill/>
            <a:ln>
              <a:noFill/>
            </a:ln>
          </p:spPr>
        </p:pic>
      </p:grpSp>
      <p:sp>
        <p:nvSpPr>
          <p:cNvPr id="422918" name="Rectangle 6"/>
          <p:cNvSpPr>
            <a:spLocks noChangeArrowheads="1"/>
          </p:cNvSpPr>
          <p:nvPr/>
        </p:nvSpPr>
        <p:spPr bwMode="auto">
          <a:xfrm>
            <a:off x="4044950" y="1594897"/>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Senior Management</a:t>
            </a:r>
          </a:p>
        </p:txBody>
      </p:sp>
      <p:sp>
        <p:nvSpPr>
          <p:cNvPr id="422919" name="Rectangle 7"/>
          <p:cNvSpPr>
            <a:spLocks noChangeArrowheads="1"/>
          </p:cNvSpPr>
          <p:nvPr/>
        </p:nvSpPr>
        <p:spPr bwMode="auto">
          <a:xfrm>
            <a:off x="4044950" y="4902127"/>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Functional </a:t>
            </a:r>
            <a:r>
              <a:rPr lang="en-US" sz="1500" b="1" dirty="0" smtClean="0">
                <a:latin typeface="Calibri" pitchFamily="34" charset="0"/>
              </a:rPr>
              <a:t>&amp;</a:t>
            </a:r>
            <a:endParaRPr lang="en-US" sz="1500" b="1" dirty="0">
              <a:latin typeface="Calibri" pitchFamily="34" charset="0"/>
            </a:endParaRPr>
          </a:p>
          <a:p>
            <a:pPr algn="ctr">
              <a:lnSpc>
                <a:spcPts val="1500"/>
              </a:lnSpc>
            </a:pPr>
            <a:r>
              <a:rPr lang="en-US" sz="1500" b="1" dirty="0">
                <a:latin typeface="Calibri" pitchFamily="34" charset="0"/>
              </a:rPr>
              <a:t>Resource Managers</a:t>
            </a:r>
          </a:p>
        </p:txBody>
      </p:sp>
      <p:sp>
        <p:nvSpPr>
          <p:cNvPr id="422920" name="Rectangle 8"/>
          <p:cNvSpPr>
            <a:spLocks noChangeArrowheads="1"/>
          </p:cNvSpPr>
          <p:nvPr/>
        </p:nvSpPr>
        <p:spPr bwMode="auto">
          <a:xfrm>
            <a:off x="4044950" y="933450"/>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Corporate Shareholders</a:t>
            </a:r>
          </a:p>
        </p:txBody>
      </p:sp>
      <p:sp>
        <p:nvSpPr>
          <p:cNvPr id="422921" name="Rectangle 9"/>
          <p:cNvSpPr>
            <a:spLocks noChangeArrowheads="1"/>
          </p:cNvSpPr>
          <p:nvPr/>
        </p:nvSpPr>
        <p:spPr bwMode="auto">
          <a:xfrm>
            <a:off x="4044950" y="2256343"/>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Project Sponsor</a:t>
            </a:r>
          </a:p>
        </p:txBody>
      </p:sp>
      <p:sp>
        <p:nvSpPr>
          <p:cNvPr id="422922" name="Rectangle 10"/>
          <p:cNvSpPr>
            <a:spLocks noChangeArrowheads="1"/>
          </p:cNvSpPr>
          <p:nvPr/>
        </p:nvSpPr>
        <p:spPr bwMode="auto">
          <a:xfrm>
            <a:off x="4044950" y="5563576"/>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Project Manager</a:t>
            </a:r>
          </a:p>
        </p:txBody>
      </p:sp>
      <p:sp>
        <p:nvSpPr>
          <p:cNvPr id="422923" name="Rectangle 11"/>
          <p:cNvSpPr>
            <a:spLocks noChangeArrowheads="1"/>
          </p:cNvSpPr>
          <p:nvPr/>
        </p:nvSpPr>
        <p:spPr bwMode="auto">
          <a:xfrm>
            <a:off x="6551667" y="926991"/>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Project Team</a:t>
            </a:r>
          </a:p>
        </p:txBody>
      </p:sp>
      <p:sp>
        <p:nvSpPr>
          <p:cNvPr id="422924" name="Rectangle 12"/>
          <p:cNvSpPr>
            <a:spLocks noChangeArrowheads="1"/>
          </p:cNvSpPr>
          <p:nvPr/>
        </p:nvSpPr>
        <p:spPr bwMode="auto">
          <a:xfrm>
            <a:off x="4044950" y="3579235"/>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latin typeface="Calibri" pitchFamily="34" charset="0"/>
              </a:rPr>
              <a:t>Program or Project </a:t>
            </a:r>
          </a:p>
          <a:p>
            <a:pPr algn="ctr">
              <a:lnSpc>
                <a:spcPts val="1500"/>
              </a:lnSpc>
            </a:pPr>
            <a:r>
              <a:rPr lang="en-US" sz="1500" b="1" dirty="0" smtClean="0">
                <a:latin typeface="Calibri" pitchFamily="34" charset="0"/>
              </a:rPr>
              <a:t>Management Office</a:t>
            </a:r>
            <a:endParaRPr lang="en-US" sz="1500" b="1" dirty="0">
              <a:latin typeface="Calibri" pitchFamily="34" charset="0"/>
            </a:endParaRPr>
          </a:p>
        </p:txBody>
      </p:sp>
      <p:sp>
        <p:nvSpPr>
          <p:cNvPr id="422925" name="Rectangle 13"/>
          <p:cNvSpPr>
            <a:spLocks noChangeArrowheads="1"/>
          </p:cNvSpPr>
          <p:nvPr/>
        </p:nvSpPr>
        <p:spPr bwMode="auto">
          <a:xfrm>
            <a:off x="6580188" y="2911330"/>
            <a:ext cx="2271712"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latin typeface="Calibri" pitchFamily="34" charset="0"/>
              </a:rPr>
              <a:t>Project Input Suppliers </a:t>
            </a:r>
          </a:p>
          <a:p>
            <a:pPr algn="ctr">
              <a:lnSpc>
                <a:spcPts val="1500"/>
              </a:lnSpc>
            </a:pPr>
            <a:r>
              <a:rPr lang="en-US" sz="1500" b="1" dirty="0" smtClean="0">
                <a:latin typeface="Calibri" pitchFamily="34" charset="0"/>
              </a:rPr>
              <a:t>&amp; Vendors (ext.)</a:t>
            </a:r>
            <a:endParaRPr lang="en-US" sz="1500" b="1" dirty="0">
              <a:latin typeface="Calibri" pitchFamily="34" charset="0"/>
            </a:endParaRPr>
          </a:p>
        </p:txBody>
      </p:sp>
      <p:sp>
        <p:nvSpPr>
          <p:cNvPr id="422926" name="Rectangle 14"/>
          <p:cNvSpPr>
            <a:spLocks noChangeArrowheads="1"/>
          </p:cNvSpPr>
          <p:nvPr/>
        </p:nvSpPr>
        <p:spPr bwMode="auto">
          <a:xfrm>
            <a:off x="6580188" y="2249884"/>
            <a:ext cx="2271712"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Project </a:t>
            </a:r>
            <a:r>
              <a:rPr lang="en-US" sz="1500" b="1" dirty="0" smtClean="0">
                <a:latin typeface="Calibri" pitchFamily="34" charset="0"/>
              </a:rPr>
              <a:t>Client / Output </a:t>
            </a:r>
          </a:p>
          <a:p>
            <a:pPr algn="ctr">
              <a:lnSpc>
                <a:spcPts val="1500"/>
              </a:lnSpc>
            </a:pPr>
            <a:r>
              <a:rPr lang="en-US" sz="1500" b="1" dirty="0" smtClean="0">
                <a:latin typeface="Calibri" pitchFamily="34" charset="0"/>
              </a:rPr>
              <a:t>Users / Customers</a:t>
            </a:r>
            <a:endParaRPr lang="en-US" sz="1500" b="1" dirty="0">
              <a:latin typeface="Calibri" pitchFamily="34" charset="0"/>
            </a:endParaRPr>
          </a:p>
        </p:txBody>
      </p:sp>
      <p:sp>
        <p:nvSpPr>
          <p:cNvPr id="422927" name="Rectangle 15"/>
          <p:cNvSpPr>
            <a:spLocks noChangeArrowheads="1"/>
          </p:cNvSpPr>
          <p:nvPr/>
        </p:nvSpPr>
        <p:spPr bwMode="auto">
          <a:xfrm>
            <a:off x="6591300" y="4895670"/>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smtClean="0">
                <a:latin typeface="Calibri" pitchFamily="34" charset="0"/>
              </a:rPr>
              <a:t>Project Financers (ext.)</a:t>
            </a:r>
            <a:endParaRPr lang="en-US" sz="1500" b="1" dirty="0">
              <a:latin typeface="Calibri" pitchFamily="34" charset="0"/>
            </a:endParaRPr>
          </a:p>
        </p:txBody>
      </p:sp>
      <p:sp>
        <p:nvSpPr>
          <p:cNvPr id="422928" name="Rectangle 16"/>
          <p:cNvSpPr>
            <a:spLocks noChangeArrowheads="1"/>
          </p:cNvSpPr>
          <p:nvPr/>
        </p:nvSpPr>
        <p:spPr bwMode="auto">
          <a:xfrm>
            <a:off x="6591300" y="4234223"/>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Project </a:t>
            </a:r>
            <a:r>
              <a:rPr lang="en-US" sz="1500" b="1" dirty="0" smtClean="0">
                <a:latin typeface="Calibri" pitchFamily="34" charset="0"/>
              </a:rPr>
              <a:t>Advisors </a:t>
            </a:r>
          </a:p>
          <a:p>
            <a:pPr algn="ctr">
              <a:lnSpc>
                <a:spcPts val="1500"/>
              </a:lnSpc>
            </a:pPr>
            <a:r>
              <a:rPr lang="en-US" sz="1500" b="1" dirty="0" smtClean="0">
                <a:latin typeface="Calibri" pitchFamily="34" charset="0"/>
              </a:rPr>
              <a:t>and Consultants</a:t>
            </a:r>
            <a:endParaRPr lang="en-US" sz="1500" b="1" dirty="0">
              <a:latin typeface="Calibri" pitchFamily="34" charset="0"/>
            </a:endParaRPr>
          </a:p>
        </p:txBody>
      </p:sp>
      <p:sp>
        <p:nvSpPr>
          <p:cNvPr id="422929" name="Rectangle 17"/>
          <p:cNvSpPr>
            <a:spLocks noChangeArrowheads="1"/>
          </p:cNvSpPr>
          <p:nvPr/>
        </p:nvSpPr>
        <p:spPr bwMode="auto">
          <a:xfrm>
            <a:off x="6591300" y="5557117"/>
            <a:ext cx="2271713"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Local, </a:t>
            </a:r>
            <a:r>
              <a:rPr lang="en-US" sz="1500" b="1" dirty="0" smtClean="0">
                <a:latin typeface="Calibri" pitchFamily="34" charset="0"/>
              </a:rPr>
              <a:t>State </a:t>
            </a:r>
            <a:r>
              <a:rPr lang="en-US" sz="1500" b="1" dirty="0">
                <a:latin typeface="Calibri" pitchFamily="34" charset="0"/>
              </a:rPr>
              <a:t>and </a:t>
            </a:r>
            <a:r>
              <a:rPr lang="en-US" sz="1500" b="1" dirty="0" smtClean="0">
                <a:latin typeface="Calibri" pitchFamily="34" charset="0"/>
              </a:rPr>
              <a:t>Federal </a:t>
            </a:r>
            <a:endParaRPr lang="en-US" sz="1500" b="1" dirty="0">
              <a:latin typeface="Calibri" pitchFamily="34" charset="0"/>
            </a:endParaRPr>
          </a:p>
          <a:p>
            <a:pPr algn="ctr">
              <a:lnSpc>
                <a:spcPts val="1500"/>
              </a:lnSpc>
            </a:pPr>
            <a:r>
              <a:rPr lang="en-US" sz="1500" b="1" dirty="0" smtClean="0">
                <a:latin typeface="Calibri" pitchFamily="34" charset="0"/>
              </a:rPr>
              <a:t>Government Entities</a:t>
            </a:r>
            <a:endParaRPr lang="en-US" sz="1500" b="1" dirty="0">
              <a:latin typeface="Calibri" pitchFamily="34" charset="0"/>
            </a:endParaRPr>
          </a:p>
        </p:txBody>
      </p:sp>
      <p:sp>
        <p:nvSpPr>
          <p:cNvPr id="422932" name="AutoShape 20"/>
          <p:cNvSpPr>
            <a:spLocks noChangeArrowheads="1"/>
          </p:cNvSpPr>
          <p:nvPr/>
        </p:nvSpPr>
        <p:spPr bwMode="auto">
          <a:xfrm>
            <a:off x="3187700" y="1503363"/>
            <a:ext cx="660400" cy="11811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5BD793">
                  <a:gamma/>
                  <a:shade val="46275"/>
                  <a:invGamma/>
                </a:srgbClr>
              </a:gs>
              <a:gs pos="50000">
                <a:srgbClr val="5BD793"/>
              </a:gs>
              <a:gs pos="100000">
                <a:srgbClr val="5BD793">
                  <a:gamma/>
                  <a:shade val="46275"/>
                  <a:invGamma/>
                </a:srgbClr>
              </a:gs>
            </a:gsLst>
            <a:lin ang="5400000" scaled="1"/>
          </a:gradFill>
          <a:ln w="12700">
            <a:solidFill>
              <a:schemeClr val="bg1"/>
            </a:solidFill>
            <a:miter lim="800000"/>
            <a:headEnd/>
            <a:tailEnd/>
          </a:ln>
          <a:effectLst/>
        </p:spPr>
        <p:txBody>
          <a:bodyPr wrap="none" anchor="ctr"/>
          <a:lstStyle/>
          <a:p>
            <a:endParaRPr lang="en-US"/>
          </a:p>
        </p:txBody>
      </p:sp>
      <p:sp>
        <p:nvSpPr>
          <p:cNvPr id="422935" name="Rectangle 23"/>
          <p:cNvSpPr>
            <a:spLocks noChangeArrowheads="1"/>
          </p:cNvSpPr>
          <p:nvPr/>
        </p:nvSpPr>
        <p:spPr bwMode="auto">
          <a:xfrm>
            <a:off x="4044950" y="4240681"/>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Chief Project Officer / </a:t>
            </a:r>
          </a:p>
          <a:p>
            <a:pPr algn="ctr">
              <a:lnSpc>
                <a:spcPts val="1500"/>
              </a:lnSpc>
            </a:pPr>
            <a:r>
              <a:rPr lang="en-US" sz="1500" b="1" dirty="0" smtClean="0">
                <a:latin typeface="Calibri" pitchFamily="34" charset="0"/>
              </a:rPr>
              <a:t>Program </a:t>
            </a:r>
            <a:r>
              <a:rPr lang="en-US" sz="1500" b="1" dirty="0">
                <a:latin typeface="Calibri" pitchFamily="34" charset="0"/>
              </a:rPr>
              <a:t>Manager</a:t>
            </a:r>
          </a:p>
        </p:txBody>
      </p:sp>
      <p:sp>
        <p:nvSpPr>
          <p:cNvPr id="422937" name="Rectangle 25"/>
          <p:cNvSpPr>
            <a:spLocks noChangeArrowheads="1"/>
          </p:cNvSpPr>
          <p:nvPr/>
        </p:nvSpPr>
        <p:spPr bwMode="auto">
          <a:xfrm>
            <a:off x="6580188" y="3572776"/>
            <a:ext cx="2271712" cy="490538"/>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Project Contractors </a:t>
            </a:r>
            <a:r>
              <a:rPr lang="en-US" sz="1500" b="1" dirty="0" smtClean="0">
                <a:latin typeface="Calibri" pitchFamily="34" charset="0"/>
              </a:rPr>
              <a:t>&amp; </a:t>
            </a:r>
            <a:endParaRPr lang="en-US" sz="1500" b="1" dirty="0">
              <a:latin typeface="Calibri" pitchFamily="34" charset="0"/>
            </a:endParaRPr>
          </a:p>
          <a:p>
            <a:pPr algn="ctr">
              <a:lnSpc>
                <a:spcPts val="1500"/>
              </a:lnSpc>
            </a:pPr>
            <a:r>
              <a:rPr lang="en-US" sz="1500" b="1" dirty="0" smtClean="0">
                <a:latin typeface="Calibri" pitchFamily="34" charset="0"/>
              </a:rPr>
              <a:t>Subcontractors</a:t>
            </a:r>
            <a:endParaRPr lang="en-US" sz="1500" b="1" dirty="0">
              <a:latin typeface="Calibri" pitchFamily="34" charset="0"/>
            </a:endParaRPr>
          </a:p>
        </p:txBody>
      </p:sp>
      <p:sp>
        <p:nvSpPr>
          <p:cNvPr id="422938" name="Rectangle 26"/>
          <p:cNvSpPr>
            <a:spLocks noChangeArrowheads="1"/>
          </p:cNvSpPr>
          <p:nvPr/>
        </p:nvSpPr>
        <p:spPr bwMode="auto">
          <a:xfrm>
            <a:off x="6567488" y="1588438"/>
            <a:ext cx="2271712"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r>
              <a:rPr lang="en-US" sz="1500" b="1" dirty="0">
                <a:latin typeface="Calibri" pitchFamily="34" charset="0"/>
              </a:rPr>
              <a:t>Project Partners</a:t>
            </a:r>
          </a:p>
        </p:txBody>
      </p:sp>
      <p:sp>
        <p:nvSpPr>
          <p:cNvPr id="25" name="Rectangle 9"/>
          <p:cNvSpPr>
            <a:spLocks noChangeArrowheads="1"/>
          </p:cNvSpPr>
          <p:nvPr/>
        </p:nvSpPr>
        <p:spPr bwMode="auto">
          <a:xfrm>
            <a:off x="4044950" y="2917789"/>
            <a:ext cx="2271713" cy="490537"/>
          </a:xfrm>
          <a:prstGeom prst="rect">
            <a:avLst/>
          </a:prstGeom>
          <a:solidFill>
            <a:srgbClr val="FFFF00"/>
          </a:solidFill>
          <a:ln w="28575" algn="ctr">
            <a:solidFill>
              <a:srgbClr val="FF660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latin typeface="Calibri" pitchFamily="34" charset="0"/>
              </a:rPr>
              <a:t>Project </a:t>
            </a:r>
            <a:r>
              <a:rPr lang="en-US" sz="1500" b="1" dirty="0" smtClean="0">
                <a:latin typeface="Calibri" pitchFamily="34" charset="0"/>
              </a:rPr>
              <a:t>Board / </a:t>
            </a:r>
          </a:p>
          <a:p>
            <a:pPr algn="ctr">
              <a:lnSpc>
                <a:spcPts val="1500"/>
              </a:lnSpc>
            </a:pPr>
            <a:r>
              <a:rPr lang="en-US" sz="1500" b="1" dirty="0" smtClean="0">
                <a:latin typeface="Calibri" pitchFamily="34" charset="0"/>
              </a:rPr>
              <a:t>Steering Committee </a:t>
            </a:r>
            <a:endParaRPr lang="en-US" sz="1500" b="1" dirty="0">
              <a:latin typeface="Calibri" pitchFamily="34" charset="0"/>
            </a:endParaRPr>
          </a:p>
        </p:txBody>
      </p:sp>
      <p:sp>
        <p:nvSpPr>
          <p:cNvPr id="27" name="Rounded Rectangle 26"/>
          <p:cNvSpPr/>
          <p:nvPr/>
        </p:nvSpPr>
        <p:spPr>
          <a:xfrm>
            <a:off x="195104" y="3429000"/>
            <a:ext cx="2926080" cy="2743200"/>
          </a:xfrm>
          <a:prstGeom prst="roundRect">
            <a:avLst/>
          </a:prstGeom>
          <a:solidFill>
            <a:srgbClr val="19393B"/>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smtClean="0">
                <a:solidFill>
                  <a:schemeClr val="bg1"/>
                </a:solidFill>
                <a:latin typeface="Calibri" pitchFamily="34" charset="0"/>
              </a:rPr>
              <a:t>Cleland/Ireland provide a fairly</a:t>
            </a:r>
          </a:p>
          <a:p>
            <a:r>
              <a:rPr lang="en-US" sz="1400" b="1" dirty="0" smtClean="0">
                <a:solidFill>
                  <a:schemeClr val="bg1"/>
                </a:solidFill>
                <a:latin typeface="Calibri" pitchFamily="34" charset="0"/>
              </a:rPr>
              <a:t>comprehensive listing of a pro-</a:t>
            </a:r>
          </a:p>
          <a:p>
            <a:r>
              <a:rPr lang="en-US" sz="1400" b="1" dirty="0" err="1" smtClean="0">
                <a:solidFill>
                  <a:schemeClr val="bg1"/>
                </a:solidFill>
                <a:latin typeface="Calibri" pitchFamily="34" charset="0"/>
              </a:rPr>
              <a:t>ject’s</a:t>
            </a:r>
            <a:r>
              <a:rPr lang="en-US" sz="1400" b="1" dirty="0" smtClean="0">
                <a:solidFill>
                  <a:schemeClr val="bg1"/>
                </a:solidFill>
                <a:latin typeface="Calibri" pitchFamily="34" charset="0"/>
              </a:rPr>
              <a:t> “primary” and “secondary” </a:t>
            </a:r>
          </a:p>
          <a:p>
            <a:r>
              <a:rPr lang="en-US" sz="1400" b="1" dirty="0" smtClean="0">
                <a:solidFill>
                  <a:schemeClr val="bg1"/>
                </a:solidFill>
                <a:latin typeface="Calibri" pitchFamily="34" charset="0"/>
              </a:rPr>
              <a:t>Stakeholders, whereby primary stakeholders can be internal or external to the project-</a:t>
            </a:r>
            <a:r>
              <a:rPr lang="en-US" sz="1400" b="1" dirty="0" err="1" smtClean="0">
                <a:solidFill>
                  <a:schemeClr val="bg1"/>
                </a:solidFill>
                <a:latin typeface="Calibri" pitchFamily="34" charset="0"/>
              </a:rPr>
              <a:t>impleme</a:t>
            </a:r>
            <a:r>
              <a:rPr lang="en-US" sz="1400" b="1" dirty="0" smtClean="0">
                <a:solidFill>
                  <a:schemeClr val="bg1"/>
                </a:solidFill>
                <a:latin typeface="Calibri" pitchFamily="34" charset="0"/>
              </a:rPr>
              <a:t>-</a:t>
            </a:r>
            <a:r>
              <a:rPr lang="en-US" sz="1400" b="1" dirty="0" err="1" smtClean="0">
                <a:solidFill>
                  <a:schemeClr val="bg1"/>
                </a:solidFill>
                <a:latin typeface="Calibri" pitchFamily="34" charset="0"/>
              </a:rPr>
              <a:t>menting</a:t>
            </a:r>
            <a:r>
              <a:rPr lang="en-US" sz="1400" b="1" dirty="0" smtClean="0">
                <a:solidFill>
                  <a:schemeClr val="bg1"/>
                </a:solidFill>
                <a:latin typeface="Calibri" pitchFamily="34" charset="0"/>
              </a:rPr>
              <a:t> entity. </a:t>
            </a:r>
          </a:p>
          <a:p>
            <a:endParaRPr lang="en-US" sz="1400" b="1" dirty="0" smtClean="0">
              <a:solidFill>
                <a:schemeClr val="bg1"/>
              </a:solidFill>
              <a:latin typeface="Calibri" pitchFamily="34" charset="0"/>
            </a:endParaRPr>
          </a:p>
          <a:p>
            <a:r>
              <a:rPr lang="en-US" sz="1400" b="1" dirty="0" smtClean="0">
                <a:solidFill>
                  <a:schemeClr val="bg1"/>
                </a:solidFill>
                <a:latin typeface="Calibri" pitchFamily="34" charset="0"/>
              </a:rPr>
              <a:t>Managing all these stakeholders </a:t>
            </a:r>
          </a:p>
          <a:p>
            <a:r>
              <a:rPr lang="en-US" sz="1400" b="1" dirty="0" smtClean="0">
                <a:solidFill>
                  <a:schemeClr val="bg1"/>
                </a:solidFill>
                <a:latin typeface="Calibri" pitchFamily="34" charset="0"/>
              </a:rPr>
              <a:t>Is challenging but “routine” for </a:t>
            </a:r>
          </a:p>
          <a:p>
            <a:r>
              <a:rPr lang="en-US" sz="1400" b="1" dirty="0" smtClean="0">
                <a:solidFill>
                  <a:schemeClr val="bg1"/>
                </a:solidFill>
                <a:latin typeface="Calibri" pitchFamily="34" charset="0"/>
              </a:rPr>
              <a:t>the project manager and project </a:t>
            </a:r>
          </a:p>
          <a:p>
            <a:r>
              <a:rPr lang="en-US" sz="1400" b="1" dirty="0" smtClean="0">
                <a:solidFill>
                  <a:schemeClr val="bg1"/>
                </a:solidFill>
                <a:latin typeface="Calibri" pitchFamily="34" charset="0"/>
              </a:rPr>
              <a:t>team.</a:t>
            </a:r>
            <a:endParaRPr lang="en-US" sz="14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2000"/>
                                        <p:tgtEl>
                                          <p:spTgt spid="26"/>
                                        </p:tgtEl>
                                      </p:cBhvr>
                                    </p:animEffect>
                                  </p:childTnLst>
                                </p:cTn>
                              </p:par>
                            </p:childTnLst>
                          </p:cTn>
                        </p:par>
                        <p:par>
                          <p:cTn id="8" fill="hold">
                            <p:stCondLst>
                              <p:cond delay="2000"/>
                            </p:stCondLst>
                            <p:childTnLst>
                              <p:par>
                                <p:cTn id="9" presetID="9"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dissolve">
                                      <p:cBhvr>
                                        <p:cTn id="11" dur="2000"/>
                                        <p:tgtEl>
                                          <p:spTgt spid="27"/>
                                        </p:tgtEl>
                                      </p:cBhvr>
                                    </p:animEffect>
                                  </p:childTnLst>
                                </p:cTn>
                              </p:par>
                            </p:childTnLst>
                          </p:cTn>
                        </p:par>
                        <p:par>
                          <p:cTn id="12" fill="hold">
                            <p:stCondLst>
                              <p:cond delay="4000"/>
                            </p:stCondLst>
                            <p:childTnLst>
                              <p:par>
                                <p:cTn id="13" presetID="17" presetClass="entr" presetSubtype="8" fill="hold" grpId="0" nodeType="afterEffect">
                                  <p:stCondLst>
                                    <p:cond delay="0"/>
                                  </p:stCondLst>
                                  <p:childTnLst>
                                    <p:set>
                                      <p:cBhvr>
                                        <p:cTn id="14" dur="1" fill="hold">
                                          <p:stCondLst>
                                            <p:cond delay="0"/>
                                          </p:stCondLst>
                                        </p:cTn>
                                        <p:tgtEl>
                                          <p:spTgt spid="422932"/>
                                        </p:tgtEl>
                                        <p:attrNameLst>
                                          <p:attrName>style.visibility</p:attrName>
                                        </p:attrNameLst>
                                      </p:cBhvr>
                                      <p:to>
                                        <p:strVal val="visible"/>
                                      </p:to>
                                    </p:set>
                                    <p:anim calcmode="lin" valueType="num">
                                      <p:cBhvr>
                                        <p:cTn id="15" dur="1000" fill="hold"/>
                                        <p:tgtEl>
                                          <p:spTgt spid="422932"/>
                                        </p:tgtEl>
                                        <p:attrNameLst>
                                          <p:attrName>ppt_x</p:attrName>
                                        </p:attrNameLst>
                                      </p:cBhvr>
                                      <p:tavLst>
                                        <p:tav tm="0">
                                          <p:val>
                                            <p:strVal val="#ppt_x-#ppt_w/2"/>
                                          </p:val>
                                        </p:tav>
                                        <p:tav tm="100000">
                                          <p:val>
                                            <p:strVal val="#ppt_x"/>
                                          </p:val>
                                        </p:tav>
                                      </p:tavLst>
                                    </p:anim>
                                    <p:anim calcmode="lin" valueType="num">
                                      <p:cBhvr>
                                        <p:cTn id="16" dur="1000" fill="hold"/>
                                        <p:tgtEl>
                                          <p:spTgt spid="422932"/>
                                        </p:tgtEl>
                                        <p:attrNameLst>
                                          <p:attrName>ppt_y</p:attrName>
                                        </p:attrNameLst>
                                      </p:cBhvr>
                                      <p:tavLst>
                                        <p:tav tm="0">
                                          <p:val>
                                            <p:strVal val="#ppt_y"/>
                                          </p:val>
                                        </p:tav>
                                        <p:tav tm="100000">
                                          <p:val>
                                            <p:strVal val="#ppt_y"/>
                                          </p:val>
                                        </p:tav>
                                      </p:tavLst>
                                    </p:anim>
                                    <p:anim calcmode="lin" valueType="num">
                                      <p:cBhvr>
                                        <p:cTn id="17" dur="1000" fill="hold"/>
                                        <p:tgtEl>
                                          <p:spTgt spid="422932"/>
                                        </p:tgtEl>
                                        <p:attrNameLst>
                                          <p:attrName>ppt_w</p:attrName>
                                        </p:attrNameLst>
                                      </p:cBhvr>
                                      <p:tavLst>
                                        <p:tav tm="0">
                                          <p:val>
                                            <p:fltVal val="0"/>
                                          </p:val>
                                        </p:tav>
                                        <p:tav tm="100000">
                                          <p:val>
                                            <p:strVal val="#ppt_w"/>
                                          </p:val>
                                        </p:tav>
                                      </p:tavLst>
                                    </p:anim>
                                    <p:anim calcmode="lin" valueType="num">
                                      <p:cBhvr>
                                        <p:cTn id="18" dur="1000" fill="hold"/>
                                        <p:tgtEl>
                                          <p:spTgt spid="422932"/>
                                        </p:tgtEl>
                                        <p:attrNameLst>
                                          <p:attrName>ppt_h</p:attrName>
                                        </p:attrNameLst>
                                      </p:cBhvr>
                                      <p:tavLst>
                                        <p:tav tm="0">
                                          <p:val>
                                            <p:strVal val="#ppt_h"/>
                                          </p:val>
                                        </p:tav>
                                        <p:tav tm="100000">
                                          <p:val>
                                            <p:strVal val="#ppt_h"/>
                                          </p:val>
                                        </p:tav>
                                      </p:tavLst>
                                    </p:anim>
                                  </p:childTnLst>
                                </p:cTn>
                              </p:par>
                            </p:childTnLst>
                          </p:cTn>
                        </p:par>
                        <p:par>
                          <p:cTn id="19" fill="hold">
                            <p:stCondLst>
                              <p:cond delay="5000"/>
                            </p:stCondLst>
                            <p:childTnLst>
                              <p:par>
                                <p:cTn id="20" presetID="9" presetClass="entr" presetSubtype="0" fill="hold" grpId="0" nodeType="afterEffect">
                                  <p:stCondLst>
                                    <p:cond delay="0"/>
                                  </p:stCondLst>
                                  <p:childTnLst>
                                    <p:set>
                                      <p:cBhvr>
                                        <p:cTn id="21" dur="1" fill="hold">
                                          <p:stCondLst>
                                            <p:cond delay="0"/>
                                          </p:stCondLst>
                                        </p:cTn>
                                        <p:tgtEl>
                                          <p:spTgt spid="422914"/>
                                        </p:tgtEl>
                                        <p:attrNameLst>
                                          <p:attrName>style.visibility</p:attrName>
                                        </p:attrNameLst>
                                      </p:cBhvr>
                                      <p:to>
                                        <p:strVal val="visible"/>
                                      </p:to>
                                    </p:set>
                                    <p:animEffect transition="in" filter="dissolve">
                                      <p:cBhvr>
                                        <p:cTn id="22" dur="3000"/>
                                        <p:tgtEl>
                                          <p:spTgt spid="422914"/>
                                        </p:tgtEl>
                                      </p:cBhvr>
                                    </p:animEffect>
                                  </p:childTnLst>
                                </p:cTn>
                              </p:par>
                            </p:childTnLst>
                          </p:cTn>
                        </p:par>
                        <p:par>
                          <p:cTn id="23" fill="hold">
                            <p:stCondLst>
                              <p:cond delay="8000"/>
                            </p:stCondLst>
                            <p:childTnLst>
                              <p:par>
                                <p:cTn id="24" presetID="9" presetClass="entr" presetSubtype="0" fill="hold" grpId="0" nodeType="afterEffect">
                                  <p:stCondLst>
                                    <p:cond delay="0"/>
                                  </p:stCondLst>
                                  <p:childTnLst>
                                    <p:set>
                                      <p:cBhvr>
                                        <p:cTn id="25" dur="1" fill="hold">
                                          <p:stCondLst>
                                            <p:cond delay="0"/>
                                          </p:stCondLst>
                                        </p:cTn>
                                        <p:tgtEl>
                                          <p:spTgt spid="422920"/>
                                        </p:tgtEl>
                                        <p:attrNameLst>
                                          <p:attrName>style.visibility</p:attrName>
                                        </p:attrNameLst>
                                      </p:cBhvr>
                                      <p:to>
                                        <p:strVal val="visible"/>
                                      </p:to>
                                    </p:set>
                                    <p:animEffect transition="in" filter="dissolve">
                                      <p:cBhvr>
                                        <p:cTn id="26" dur="2000"/>
                                        <p:tgtEl>
                                          <p:spTgt spid="422920"/>
                                        </p:tgtEl>
                                      </p:cBhvr>
                                    </p:animEffect>
                                  </p:childTnLst>
                                </p:cTn>
                              </p:par>
                            </p:childTnLst>
                          </p:cTn>
                        </p:par>
                        <p:par>
                          <p:cTn id="27" fill="hold">
                            <p:stCondLst>
                              <p:cond delay="10000"/>
                            </p:stCondLst>
                            <p:childTnLst>
                              <p:par>
                                <p:cTn id="28" presetID="9" presetClass="entr" presetSubtype="0" fill="hold" grpId="0" nodeType="afterEffect">
                                  <p:stCondLst>
                                    <p:cond delay="0"/>
                                  </p:stCondLst>
                                  <p:childTnLst>
                                    <p:set>
                                      <p:cBhvr>
                                        <p:cTn id="29" dur="1" fill="hold">
                                          <p:stCondLst>
                                            <p:cond delay="0"/>
                                          </p:stCondLst>
                                        </p:cTn>
                                        <p:tgtEl>
                                          <p:spTgt spid="422918"/>
                                        </p:tgtEl>
                                        <p:attrNameLst>
                                          <p:attrName>style.visibility</p:attrName>
                                        </p:attrNameLst>
                                      </p:cBhvr>
                                      <p:to>
                                        <p:strVal val="visible"/>
                                      </p:to>
                                    </p:set>
                                    <p:animEffect transition="in" filter="dissolve">
                                      <p:cBhvr>
                                        <p:cTn id="30" dur="2000"/>
                                        <p:tgtEl>
                                          <p:spTgt spid="422918"/>
                                        </p:tgtEl>
                                      </p:cBhvr>
                                    </p:animEffect>
                                  </p:childTnLst>
                                </p:cTn>
                              </p:par>
                            </p:childTnLst>
                          </p:cTn>
                        </p:par>
                        <p:par>
                          <p:cTn id="31" fill="hold">
                            <p:stCondLst>
                              <p:cond delay="12000"/>
                            </p:stCondLst>
                            <p:childTnLst>
                              <p:par>
                                <p:cTn id="32" presetID="9" presetClass="entr" presetSubtype="0" fill="hold" grpId="0" nodeType="afterEffect">
                                  <p:stCondLst>
                                    <p:cond delay="0"/>
                                  </p:stCondLst>
                                  <p:childTnLst>
                                    <p:set>
                                      <p:cBhvr>
                                        <p:cTn id="33" dur="1" fill="hold">
                                          <p:stCondLst>
                                            <p:cond delay="0"/>
                                          </p:stCondLst>
                                        </p:cTn>
                                        <p:tgtEl>
                                          <p:spTgt spid="422921"/>
                                        </p:tgtEl>
                                        <p:attrNameLst>
                                          <p:attrName>style.visibility</p:attrName>
                                        </p:attrNameLst>
                                      </p:cBhvr>
                                      <p:to>
                                        <p:strVal val="visible"/>
                                      </p:to>
                                    </p:set>
                                    <p:animEffect transition="in" filter="dissolve">
                                      <p:cBhvr>
                                        <p:cTn id="34" dur="2000"/>
                                        <p:tgtEl>
                                          <p:spTgt spid="422921"/>
                                        </p:tgtEl>
                                      </p:cBhvr>
                                    </p:animEffect>
                                  </p:childTnLst>
                                </p:cTn>
                              </p:par>
                            </p:childTnLst>
                          </p:cTn>
                        </p:par>
                        <p:par>
                          <p:cTn id="35" fill="hold">
                            <p:stCondLst>
                              <p:cond delay="14000"/>
                            </p:stCondLst>
                            <p:childTnLst>
                              <p:par>
                                <p:cTn id="36" presetID="9" presetClass="entr" presetSubtype="0"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dissolve">
                                      <p:cBhvr>
                                        <p:cTn id="38" dur="2000"/>
                                        <p:tgtEl>
                                          <p:spTgt spid="25"/>
                                        </p:tgtEl>
                                      </p:cBhvr>
                                    </p:animEffect>
                                  </p:childTnLst>
                                </p:cTn>
                              </p:par>
                            </p:childTnLst>
                          </p:cTn>
                        </p:par>
                        <p:par>
                          <p:cTn id="39" fill="hold">
                            <p:stCondLst>
                              <p:cond delay="16000"/>
                            </p:stCondLst>
                            <p:childTnLst>
                              <p:par>
                                <p:cTn id="40" presetID="9" presetClass="entr" presetSubtype="0" fill="hold" grpId="0" nodeType="afterEffect">
                                  <p:stCondLst>
                                    <p:cond delay="0"/>
                                  </p:stCondLst>
                                  <p:childTnLst>
                                    <p:set>
                                      <p:cBhvr>
                                        <p:cTn id="41" dur="1" fill="hold">
                                          <p:stCondLst>
                                            <p:cond delay="0"/>
                                          </p:stCondLst>
                                        </p:cTn>
                                        <p:tgtEl>
                                          <p:spTgt spid="422924"/>
                                        </p:tgtEl>
                                        <p:attrNameLst>
                                          <p:attrName>style.visibility</p:attrName>
                                        </p:attrNameLst>
                                      </p:cBhvr>
                                      <p:to>
                                        <p:strVal val="visible"/>
                                      </p:to>
                                    </p:set>
                                    <p:animEffect transition="in" filter="dissolve">
                                      <p:cBhvr>
                                        <p:cTn id="42" dur="2000"/>
                                        <p:tgtEl>
                                          <p:spTgt spid="422924"/>
                                        </p:tgtEl>
                                      </p:cBhvr>
                                    </p:animEffect>
                                  </p:childTnLst>
                                </p:cTn>
                              </p:par>
                            </p:childTnLst>
                          </p:cTn>
                        </p:par>
                        <p:par>
                          <p:cTn id="43" fill="hold">
                            <p:stCondLst>
                              <p:cond delay="18000"/>
                            </p:stCondLst>
                            <p:childTnLst>
                              <p:par>
                                <p:cTn id="44" presetID="9" presetClass="entr" presetSubtype="0" fill="hold" grpId="0" nodeType="afterEffect">
                                  <p:stCondLst>
                                    <p:cond delay="0"/>
                                  </p:stCondLst>
                                  <p:childTnLst>
                                    <p:set>
                                      <p:cBhvr>
                                        <p:cTn id="45" dur="1" fill="hold">
                                          <p:stCondLst>
                                            <p:cond delay="0"/>
                                          </p:stCondLst>
                                        </p:cTn>
                                        <p:tgtEl>
                                          <p:spTgt spid="422935"/>
                                        </p:tgtEl>
                                        <p:attrNameLst>
                                          <p:attrName>style.visibility</p:attrName>
                                        </p:attrNameLst>
                                      </p:cBhvr>
                                      <p:to>
                                        <p:strVal val="visible"/>
                                      </p:to>
                                    </p:set>
                                    <p:animEffect transition="in" filter="dissolve">
                                      <p:cBhvr>
                                        <p:cTn id="46" dur="2000"/>
                                        <p:tgtEl>
                                          <p:spTgt spid="422935"/>
                                        </p:tgtEl>
                                      </p:cBhvr>
                                    </p:animEffect>
                                  </p:childTnLst>
                                </p:cTn>
                              </p:par>
                            </p:childTnLst>
                          </p:cTn>
                        </p:par>
                        <p:par>
                          <p:cTn id="47" fill="hold">
                            <p:stCondLst>
                              <p:cond delay="20000"/>
                            </p:stCondLst>
                            <p:childTnLst>
                              <p:par>
                                <p:cTn id="48" presetID="9" presetClass="entr" presetSubtype="0" fill="hold" grpId="0" nodeType="afterEffect">
                                  <p:stCondLst>
                                    <p:cond delay="0"/>
                                  </p:stCondLst>
                                  <p:childTnLst>
                                    <p:set>
                                      <p:cBhvr>
                                        <p:cTn id="49" dur="1" fill="hold">
                                          <p:stCondLst>
                                            <p:cond delay="0"/>
                                          </p:stCondLst>
                                        </p:cTn>
                                        <p:tgtEl>
                                          <p:spTgt spid="422919"/>
                                        </p:tgtEl>
                                        <p:attrNameLst>
                                          <p:attrName>style.visibility</p:attrName>
                                        </p:attrNameLst>
                                      </p:cBhvr>
                                      <p:to>
                                        <p:strVal val="visible"/>
                                      </p:to>
                                    </p:set>
                                    <p:animEffect transition="in" filter="dissolve">
                                      <p:cBhvr>
                                        <p:cTn id="50" dur="2000"/>
                                        <p:tgtEl>
                                          <p:spTgt spid="422919"/>
                                        </p:tgtEl>
                                      </p:cBhvr>
                                    </p:animEffect>
                                  </p:childTnLst>
                                </p:cTn>
                              </p:par>
                            </p:childTnLst>
                          </p:cTn>
                        </p:par>
                        <p:par>
                          <p:cTn id="51" fill="hold">
                            <p:stCondLst>
                              <p:cond delay="22000"/>
                            </p:stCondLst>
                            <p:childTnLst>
                              <p:par>
                                <p:cTn id="52" presetID="9" presetClass="entr" presetSubtype="0" fill="hold" grpId="0" nodeType="afterEffect">
                                  <p:stCondLst>
                                    <p:cond delay="0"/>
                                  </p:stCondLst>
                                  <p:childTnLst>
                                    <p:set>
                                      <p:cBhvr>
                                        <p:cTn id="53" dur="1" fill="hold">
                                          <p:stCondLst>
                                            <p:cond delay="0"/>
                                          </p:stCondLst>
                                        </p:cTn>
                                        <p:tgtEl>
                                          <p:spTgt spid="422922"/>
                                        </p:tgtEl>
                                        <p:attrNameLst>
                                          <p:attrName>style.visibility</p:attrName>
                                        </p:attrNameLst>
                                      </p:cBhvr>
                                      <p:to>
                                        <p:strVal val="visible"/>
                                      </p:to>
                                    </p:set>
                                    <p:animEffect transition="in" filter="dissolve">
                                      <p:cBhvr>
                                        <p:cTn id="54" dur="2000"/>
                                        <p:tgtEl>
                                          <p:spTgt spid="422922"/>
                                        </p:tgtEl>
                                      </p:cBhvr>
                                    </p:animEffect>
                                  </p:childTnLst>
                                </p:cTn>
                              </p:par>
                            </p:childTnLst>
                          </p:cTn>
                        </p:par>
                        <p:par>
                          <p:cTn id="55" fill="hold">
                            <p:stCondLst>
                              <p:cond delay="24000"/>
                            </p:stCondLst>
                            <p:childTnLst>
                              <p:par>
                                <p:cTn id="56" presetID="9" presetClass="entr" presetSubtype="0" fill="hold" grpId="0" nodeType="afterEffect">
                                  <p:stCondLst>
                                    <p:cond delay="0"/>
                                  </p:stCondLst>
                                  <p:childTnLst>
                                    <p:set>
                                      <p:cBhvr>
                                        <p:cTn id="57" dur="1" fill="hold">
                                          <p:stCondLst>
                                            <p:cond delay="0"/>
                                          </p:stCondLst>
                                        </p:cTn>
                                        <p:tgtEl>
                                          <p:spTgt spid="422923"/>
                                        </p:tgtEl>
                                        <p:attrNameLst>
                                          <p:attrName>style.visibility</p:attrName>
                                        </p:attrNameLst>
                                      </p:cBhvr>
                                      <p:to>
                                        <p:strVal val="visible"/>
                                      </p:to>
                                    </p:set>
                                    <p:animEffect transition="in" filter="dissolve">
                                      <p:cBhvr>
                                        <p:cTn id="58" dur="2000"/>
                                        <p:tgtEl>
                                          <p:spTgt spid="422923"/>
                                        </p:tgtEl>
                                      </p:cBhvr>
                                    </p:animEffect>
                                  </p:childTnLst>
                                </p:cTn>
                              </p:par>
                            </p:childTnLst>
                          </p:cTn>
                        </p:par>
                        <p:par>
                          <p:cTn id="59" fill="hold">
                            <p:stCondLst>
                              <p:cond delay="26000"/>
                            </p:stCondLst>
                            <p:childTnLst>
                              <p:par>
                                <p:cTn id="60" presetID="9" presetClass="entr" presetSubtype="0" fill="hold" grpId="0" nodeType="afterEffect">
                                  <p:stCondLst>
                                    <p:cond delay="0"/>
                                  </p:stCondLst>
                                  <p:childTnLst>
                                    <p:set>
                                      <p:cBhvr>
                                        <p:cTn id="61" dur="1" fill="hold">
                                          <p:stCondLst>
                                            <p:cond delay="0"/>
                                          </p:stCondLst>
                                        </p:cTn>
                                        <p:tgtEl>
                                          <p:spTgt spid="422938"/>
                                        </p:tgtEl>
                                        <p:attrNameLst>
                                          <p:attrName>style.visibility</p:attrName>
                                        </p:attrNameLst>
                                      </p:cBhvr>
                                      <p:to>
                                        <p:strVal val="visible"/>
                                      </p:to>
                                    </p:set>
                                    <p:animEffect transition="in" filter="dissolve">
                                      <p:cBhvr>
                                        <p:cTn id="62" dur="2000"/>
                                        <p:tgtEl>
                                          <p:spTgt spid="422938"/>
                                        </p:tgtEl>
                                      </p:cBhvr>
                                    </p:animEffect>
                                  </p:childTnLst>
                                </p:cTn>
                              </p:par>
                            </p:childTnLst>
                          </p:cTn>
                        </p:par>
                        <p:par>
                          <p:cTn id="63" fill="hold">
                            <p:stCondLst>
                              <p:cond delay="28000"/>
                            </p:stCondLst>
                            <p:childTnLst>
                              <p:par>
                                <p:cTn id="64" presetID="9" presetClass="entr" presetSubtype="0" fill="hold" grpId="0" nodeType="afterEffect">
                                  <p:stCondLst>
                                    <p:cond delay="0"/>
                                  </p:stCondLst>
                                  <p:childTnLst>
                                    <p:set>
                                      <p:cBhvr>
                                        <p:cTn id="65" dur="1" fill="hold">
                                          <p:stCondLst>
                                            <p:cond delay="0"/>
                                          </p:stCondLst>
                                        </p:cTn>
                                        <p:tgtEl>
                                          <p:spTgt spid="422926"/>
                                        </p:tgtEl>
                                        <p:attrNameLst>
                                          <p:attrName>style.visibility</p:attrName>
                                        </p:attrNameLst>
                                      </p:cBhvr>
                                      <p:to>
                                        <p:strVal val="visible"/>
                                      </p:to>
                                    </p:set>
                                    <p:animEffect transition="in" filter="dissolve">
                                      <p:cBhvr>
                                        <p:cTn id="66" dur="2000"/>
                                        <p:tgtEl>
                                          <p:spTgt spid="422926"/>
                                        </p:tgtEl>
                                      </p:cBhvr>
                                    </p:animEffect>
                                  </p:childTnLst>
                                </p:cTn>
                              </p:par>
                            </p:childTnLst>
                          </p:cTn>
                        </p:par>
                        <p:par>
                          <p:cTn id="67" fill="hold">
                            <p:stCondLst>
                              <p:cond delay="30000"/>
                            </p:stCondLst>
                            <p:childTnLst>
                              <p:par>
                                <p:cTn id="68" presetID="9" presetClass="entr" presetSubtype="0" fill="hold" grpId="0" nodeType="afterEffect">
                                  <p:stCondLst>
                                    <p:cond delay="0"/>
                                  </p:stCondLst>
                                  <p:childTnLst>
                                    <p:set>
                                      <p:cBhvr>
                                        <p:cTn id="69" dur="1" fill="hold">
                                          <p:stCondLst>
                                            <p:cond delay="0"/>
                                          </p:stCondLst>
                                        </p:cTn>
                                        <p:tgtEl>
                                          <p:spTgt spid="422925"/>
                                        </p:tgtEl>
                                        <p:attrNameLst>
                                          <p:attrName>style.visibility</p:attrName>
                                        </p:attrNameLst>
                                      </p:cBhvr>
                                      <p:to>
                                        <p:strVal val="visible"/>
                                      </p:to>
                                    </p:set>
                                    <p:animEffect transition="in" filter="dissolve">
                                      <p:cBhvr>
                                        <p:cTn id="70" dur="2000"/>
                                        <p:tgtEl>
                                          <p:spTgt spid="422925"/>
                                        </p:tgtEl>
                                      </p:cBhvr>
                                    </p:animEffect>
                                  </p:childTnLst>
                                </p:cTn>
                              </p:par>
                            </p:childTnLst>
                          </p:cTn>
                        </p:par>
                        <p:par>
                          <p:cTn id="71" fill="hold">
                            <p:stCondLst>
                              <p:cond delay="32000"/>
                            </p:stCondLst>
                            <p:childTnLst>
                              <p:par>
                                <p:cTn id="72" presetID="9" presetClass="entr" presetSubtype="0" fill="hold" grpId="0" nodeType="afterEffect">
                                  <p:stCondLst>
                                    <p:cond delay="0"/>
                                  </p:stCondLst>
                                  <p:childTnLst>
                                    <p:set>
                                      <p:cBhvr>
                                        <p:cTn id="73" dur="1" fill="hold">
                                          <p:stCondLst>
                                            <p:cond delay="0"/>
                                          </p:stCondLst>
                                        </p:cTn>
                                        <p:tgtEl>
                                          <p:spTgt spid="422937"/>
                                        </p:tgtEl>
                                        <p:attrNameLst>
                                          <p:attrName>style.visibility</p:attrName>
                                        </p:attrNameLst>
                                      </p:cBhvr>
                                      <p:to>
                                        <p:strVal val="visible"/>
                                      </p:to>
                                    </p:set>
                                    <p:animEffect transition="in" filter="dissolve">
                                      <p:cBhvr>
                                        <p:cTn id="74" dur="2000"/>
                                        <p:tgtEl>
                                          <p:spTgt spid="422937"/>
                                        </p:tgtEl>
                                      </p:cBhvr>
                                    </p:animEffect>
                                  </p:childTnLst>
                                </p:cTn>
                              </p:par>
                            </p:childTnLst>
                          </p:cTn>
                        </p:par>
                        <p:par>
                          <p:cTn id="75" fill="hold">
                            <p:stCondLst>
                              <p:cond delay="34000"/>
                            </p:stCondLst>
                            <p:childTnLst>
                              <p:par>
                                <p:cTn id="76" presetID="9" presetClass="entr" presetSubtype="0" fill="hold" grpId="0" nodeType="afterEffect">
                                  <p:stCondLst>
                                    <p:cond delay="0"/>
                                  </p:stCondLst>
                                  <p:childTnLst>
                                    <p:set>
                                      <p:cBhvr>
                                        <p:cTn id="77" dur="1" fill="hold">
                                          <p:stCondLst>
                                            <p:cond delay="0"/>
                                          </p:stCondLst>
                                        </p:cTn>
                                        <p:tgtEl>
                                          <p:spTgt spid="422928"/>
                                        </p:tgtEl>
                                        <p:attrNameLst>
                                          <p:attrName>style.visibility</p:attrName>
                                        </p:attrNameLst>
                                      </p:cBhvr>
                                      <p:to>
                                        <p:strVal val="visible"/>
                                      </p:to>
                                    </p:set>
                                    <p:animEffect transition="in" filter="dissolve">
                                      <p:cBhvr>
                                        <p:cTn id="78" dur="2000"/>
                                        <p:tgtEl>
                                          <p:spTgt spid="422928"/>
                                        </p:tgtEl>
                                      </p:cBhvr>
                                    </p:animEffect>
                                  </p:childTnLst>
                                </p:cTn>
                              </p:par>
                            </p:childTnLst>
                          </p:cTn>
                        </p:par>
                        <p:par>
                          <p:cTn id="79" fill="hold">
                            <p:stCondLst>
                              <p:cond delay="36000"/>
                            </p:stCondLst>
                            <p:childTnLst>
                              <p:par>
                                <p:cTn id="80" presetID="9" presetClass="entr" presetSubtype="0" fill="hold" grpId="0" nodeType="afterEffect">
                                  <p:stCondLst>
                                    <p:cond delay="0"/>
                                  </p:stCondLst>
                                  <p:childTnLst>
                                    <p:set>
                                      <p:cBhvr>
                                        <p:cTn id="81" dur="1" fill="hold">
                                          <p:stCondLst>
                                            <p:cond delay="0"/>
                                          </p:stCondLst>
                                        </p:cTn>
                                        <p:tgtEl>
                                          <p:spTgt spid="422927"/>
                                        </p:tgtEl>
                                        <p:attrNameLst>
                                          <p:attrName>style.visibility</p:attrName>
                                        </p:attrNameLst>
                                      </p:cBhvr>
                                      <p:to>
                                        <p:strVal val="visible"/>
                                      </p:to>
                                    </p:set>
                                    <p:animEffect transition="in" filter="dissolve">
                                      <p:cBhvr>
                                        <p:cTn id="82" dur="2000"/>
                                        <p:tgtEl>
                                          <p:spTgt spid="422927"/>
                                        </p:tgtEl>
                                      </p:cBhvr>
                                    </p:animEffect>
                                  </p:childTnLst>
                                </p:cTn>
                              </p:par>
                            </p:childTnLst>
                          </p:cTn>
                        </p:par>
                        <p:par>
                          <p:cTn id="83" fill="hold">
                            <p:stCondLst>
                              <p:cond delay="38000"/>
                            </p:stCondLst>
                            <p:childTnLst>
                              <p:par>
                                <p:cTn id="84" presetID="9" presetClass="entr" presetSubtype="0" fill="hold" grpId="0" nodeType="afterEffect">
                                  <p:stCondLst>
                                    <p:cond delay="0"/>
                                  </p:stCondLst>
                                  <p:childTnLst>
                                    <p:set>
                                      <p:cBhvr>
                                        <p:cTn id="85" dur="1" fill="hold">
                                          <p:stCondLst>
                                            <p:cond delay="0"/>
                                          </p:stCondLst>
                                        </p:cTn>
                                        <p:tgtEl>
                                          <p:spTgt spid="422929"/>
                                        </p:tgtEl>
                                        <p:attrNameLst>
                                          <p:attrName>style.visibility</p:attrName>
                                        </p:attrNameLst>
                                      </p:cBhvr>
                                      <p:to>
                                        <p:strVal val="visible"/>
                                      </p:to>
                                    </p:set>
                                    <p:animEffect transition="in" filter="dissolve">
                                      <p:cBhvr>
                                        <p:cTn id="86" dur="2000"/>
                                        <p:tgtEl>
                                          <p:spTgt spid="4229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4" grpId="0" animBg="1"/>
      <p:bldP spid="422918" grpId="0" animBg="1"/>
      <p:bldP spid="422919" grpId="0" animBg="1"/>
      <p:bldP spid="422920" grpId="0" animBg="1"/>
      <p:bldP spid="422921" grpId="0" animBg="1"/>
      <p:bldP spid="422922" grpId="0" animBg="1"/>
      <p:bldP spid="422923" grpId="0" animBg="1"/>
      <p:bldP spid="422924" grpId="0" animBg="1"/>
      <p:bldP spid="422925" grpId="0" animBg="1"/>
      <p:bldP spid="422926" grpId="0" animBg="1"/>
      <p:bldP spid="422927" grpId="0" animBg="1"/>
      <p:bldP spid="422928" grpId="0" animBg="1"/>
      <p:bldP spid="422929" grpId="0" animBg="1"/>
      <p:bldP spid="422932" grpId="0" animBg="1"/>
      <p:bldP spid="422935" grpId="0" animBg="1"/>
      <p:bldP spid="422937" grpId="0" animBg="1"/>
      <p:bldP spid="422938" grpId="0" animBg="1"/>
      <p:bldP spid="25" grpId="0" animBg="1"/>
      <p:bldP spid="2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Roles &amp; Responsibilities of the                 Project Primary Stakeholders</a:t>
            </a:r>
            <a:endParaRPr lang="en-US" sz="2400" dirty="0"/>
          </a:p>
        </p:txBody>
      </p:sp>
      <p:sp>
        <p:nvSpPr>
          <p:cNvPr id="3" name="Rectangle 3"/>
          <p:cNvSpPr txBox="1">
            <a:spLocks noChangeArrowheads="1"/>
          </p:cNvSpPr>
          <p:nvPr/>
        </p:nvSpPr>
        <p:spPr>
          <a:xfrm>
            <a:off x="457200" y="1144588"/>
            <a:ext cx="8232775" cy="5027612"/>
          </a:xfrm>
          <a:prstGeom prst="rect">
            <a:avLst/>
          </a:prstGeom>
        </p:spPr>
        <p:txBody>
          <a:bodyPr/>
          <a:lstStyle/>
          <a:p>
            <a:pPr marL="342900" marR="0" lvl="0" indent="-342900" algn="l" defTabSz="914400" rtl="0" eaLnBrk="1" fontAlgn="base" latinLnBrk="0" hangingPunct="1">
              <a:lnSpc>
                <a:spcPts val="3000"/>
              </a:lnSpc>
              <a:spcBef>
                <a:spcPct val="0"/>
              </a:spcBef>
              <a:spcAft>
                <a:spcPts val="1800"/>
              </a:spcAft>
              <a:buClrTx/>
              <a:buSzTx/>
              <a:buFontTx/>
              <a:buNone/>
              <a:tabLst/>
              <a:defRPr/>
            </a:pPr>
            <a:r>
              <a:rPr kumimoji="0" lang="de-DE" sz="2400" b="1" i="0" u="none" strike="noStrike" kern="0" cap="none" spc="0" normalizeH="0" baseline="0" noProof="0" dirty="0" smtClean="0">
                <a:ln>
                  <a:noFill/>
                </a:ln>
                <a:solidFill>
                  <a:schemeClr val="bg1"/>
                </a:solidFill>
                <a:effectLst/>
                <a:uLnTx/>
                <a:uFillTx/>
                <a:latin typeface="Calibri" pitchFamily="34" charset="0"/>
              </a:rPr>
              <a:t>Project Primary Stakeholders are typically entrusted with:</a:t>
            </a:r>
          </a:p>
          <a:p>
            <a:pPr marL="342900" marR="0" lvl="0" indent="-342900" algn="l" defTabSz="914400" rtl="0" eaLnBrk="1" fontAlgn="base" latinLnBrk="0" hangingPunct="1">
              <a:lnSpc>
                <a:spcPts val="3000"/>
              </a:lnSpc>
              <a:spcBef>
                <a:spcPct val="0"/>
              </a:spcBef>
              <a:spcAft>
                <a:spcPct val="0"/>
              </a:spcAft>
              <a:buClr>
                <a:srgbClr val="FFFF00"/>
              </a:buClr>
              <a:buSzPct val="150000"/>
              <a:buFont typeface="Berlin Sans FB" pitchFamily="34" charset="0"/>
              <a:buChar char="-"/>
              <a:tabLst/>
              <a:defRPr/>
            </a:pPr>
            <a:r>
              <a:rPr kumimoji="0" lang="de-DE" sz="2400" b="1" i="0" u="none" strike="noStrike" kern="0" cap="none" spc="0" normalizeH="0" baseline="0" noProof="0" dirty="0" smtClean="0">
                <a:ln>
                  <a:noFill/>
                </a:ln>
                <a:solidFill>
                  <a:schemeClr val="bg1"/>
                </a:solidFill>
                <a:effectLst/>
                <a:uLnTx/>
                <a:uFillTx/>
                <a:latin typeface="Calibri" pitchFamily="34" charset="0"/>
              </a:rPr>
              <a:t>Providing leadership to the project team</a:t>
            </a:r>
          </a:p>
          <a:p>
            <a:pPr marL="342900" marR="0" lvl="0" indent="-342900" algn="l" defTabSz="914400" rtl="0" eaLnBrk="1" fontAlgn="base" latinLnBrk="0" hangingPunct="1">
              <a:lnSpc>
                <a:spcPts val="3000"/>
              </a:lnSpc>
              <a:spcBef>
                <a:spcPct val="0"/>
              </a:spcBef>
              <a:spcAft>
                <a:spcPct val="0"/>
              </a:spcAft>
              <a:buClr>
                <a:srgbClr val="FFFF00"/>
              </a:buClr>
              <a:buSzPct val="150000"/>
              <a:buFont typeface="Berlin Sans FB" pitchFamily="34" charset="0"/>
              <a:buChar char="-"/>
              <a:tabLst/>
              <a:defRPr/>
            </a:pPr>
            <a:r>
              <a:rPr kumimoji="0" lang="de-DE" sz="2400" b="1" i="0" u="none" strike="noStrike" kern="0" cap="none" spc="0" normalizeH="0" baseline="0" noProof="0" dirty="0" smtClean="0">
                <a:ln>
                  <a:noFill/>
                </a:ln>
                <a:solidFill>
                  <a:schemeClr val="bg1"/>
                </a:solidFill>
                <a:effectLst/>
                <a:uLnTx/>
                <a:uFillTx/>
                <a:latin typeface="Calibri" pitchFamily="34" charset="0"/>
              </a:rPr>
              <a:t>Allocating resources to be used in the design, development and production of project results</a:t>
            </a:r>
          </a:p>
          <a:p>
            <a:pPr marL="342900" marR="0" lvl="0" indent="-342900" algn="l" defTabSz="914400" rtl="0" eaLnBrk="1" fontAlgn="base" latinLnBrk="0" hangingPunct="1">
              <a:lnSpc>
                <a:spcPts val="3000"/>
              </a:lnSpc>
              <a:spcBef>
                <a:spcPct val="20000"/>
              </a:spcBef>
              <a:spcAft>
                <a:spcPct val="0"/>
              </a:spcAft>
              <a:buClr>
                <a:srgbClr val="FFFF00"/>
              </a:buClr>
              <a:buSzPct val="150000"/>
              <a:buFont typeface="Berlin Sans FB" pitchFamily="34" charset="0"/>
              <a:buChar char="-"/>
              <a:tabLst/>
              <a:defRPr/>
            </a:pPr>
            <a:r>
              <a:rPr kumimoji="0" lang="de-DE" sz="2400" b="1" i="0" u="none" strike="noStrike" kern="0" cap="none" spc="0" normalizeH="0" baseline="0" noProof="0" dirty="0" smtClean="0">
                <a:ln>
                  <a:noFill/>
                </a:ln>
                <a:solidFill>
                  <a:schemeClr val="bg1"/>
                </a:solidFill>
                <a:effectLst/>
                <a:uLnTx/>
                <a:uFillTx/>
                <a:latin typeface="Calibri" pitchFamily="34" charset="0"/>
              </a:rPr>
              <a:t>Building and maintaining relationships with all stakeholders</a:t>
            </a:r>
          </a:p>
          <a:p>
            <a:pPr marL="342900" marR="0" lvl="0" indent="-342900" algn="l" defTabSz="914400" rtl="0" eaLnBrk="1" fontAlgn="base" latinLnBrk="0" hangingPunct="1">
              <a:lnSpc>
                <a:spcPts val="3000"/>
              </a:lnSpc>
              <a:spcBef>
                <a:spcPct val="20000"/>
              </a:spcBef>
              <a:spcAft>
                <a:spcPct val="0"/>
              </a:spcAft>
              <a:buClr>
                <a:srgbClr val="FFFF00"/>
              </a:buClr>
              <a:buSzPct val="150000"/>
              <a:buFont typeface="Berlin Sans FB" pitchFamily="34" charset="0"/>
              <a:buChar char="-"/>
              <a:tabLst/>
              <a:defRPr/>
            </a:pPr>
            <a:r>
              <a:rPr kumimoji="0" lang="de-DE" sz="2400" b="1" i="0" u="none" strike="noStrike" kern="0" cap="none" spc="0" normalizeH="0" baseline="0" noProof="0" dirty="0" smtClean="0">
                <a:ln>
                  <a:noFill/>
                </a:ln>
                <a:solidFill>
                  <a:schemeClr val="bg1"/>
                </a:solidFill>
                <a:effectLst/>
                <a:uLnTx/>
                <a:uFillTx/>
                <a:latin typeface="Calibri" pitchFamily="34" charset="0"/>
              </a:rPr>
              <a:t>Managing the decision context in the design and execution of strategies to commit project resources</a:t>
            </a:r>
          </a:p>
          <a:p>
            <a:pPr marL="342900" marR="0" lvl="0" indent="-342900" algn="l" defTabSz="914400" rtl="0" eaLnBrk="1" fontAlgn="base" latinLnBrk="0" hangingPunct="1">
              <a:lnSpc>
                <a:spcPts val="3000"/>
              </a:lnSpc>
              <a:spcBef>
                <a:spcPct val="20000"/>
              </a:spcBef>
              <a:spcAft>
                <a:spcPct val="0"/>
              </a:spcAft>
              <a:buClr>
                <a:srgbClr val="FFFF00"/>
              </a:buClr>
              <a:buSzPct val="150000"/>
              <a:buFont typeface="Berlin Sans FB" pitchFamily="34" charset="0"/>
              <a:buChar char="-"/>
              <a:tabLst/>
              <a:defRPr/>
            </a:pPr>
            <a:r>
              <a:rPr kumimoji="0" lang="de-DE" sz="2400" b="1" i="0" u="none" strike="noStrike" kern="0" cap="none" spc="0" normalizeH="0" baseline="0" noProof="0" dirty="0" smtClean="0">
                <a:ln>
                  <a:noFill/>
                </a:ln>
                <a:solidFill>
                  <a:schemeClr val="bg1"/>
                </a:solidFill>
                <a:effectLst/>
                <a:uLnTx/>
                <a:uFillTx/>
                <a:latin typeface="Calibri" pitchFamily="34" charset="0"/>
              </a:rPr>
              <a:t>Motivating the project team members</a:t>
            </a:r>
          </a:p>
          <a:p>
            <a:pPr marL="342900" marR="0" lvl="0" indent="-342900" algn="l" defTabSz="914400" rtl="0" eaLnBrk="1" fontAlgn="base" latinLnBrk="0" hangingPunct="1">
              <a:lnSpc>
                <a:spcPts val="3000"/>
              </a:lnSpc>
              <a:spcBef>
                <a:spcPct val="20000"/>
              </a:spcBef>
              <a:spcAft>
                <a:spcPct val="0"/>
              </a:spcAft>
              <a:buClr>
                <a:srgbClr val="FFFF00"/>
              </a:buClr>
              <a:buSzPct val="150000"/>
              <a:buFont typeface="Berlin Sans FB" pitchFamily="34" charset="0"/>
              <a:buChar char="-"/>
              <a:tabLst/>
              <a:defRPr/>
            </a:pPr>
            <a:r>
              <a:rPr kumimoji="0" lang="de-DE" sz="2400" b="1" i="0" u="none" strike="noStrike" kern="0" cap="none" spc="0" normalizeH="0" baseline="0" noProof="0" dirty="0" smtClean="0">
                <a:ln>
                  <a:noFill/>
                </a:ln>
                <a:solidFill>
                  <a:schemeClr val="bg1"/>
                </a:solidFill>
                <a:effectLst/>
                <a:uLnTx/>
                <a:uFillTx/>
                <a:latin typeface="Calibri" pitchFamily="34" charset="0"/>
              </a:rPr>
              <a:t>Assessing the project‘s progress and initiate corrective measures, if and when necessary</a:t>
            </a:r>
          </a:p>
          <a:p>
            <a:pPr marL="342900" marR="0" lvl="0" indent="-342900" algn="l" defTabSz="914400" rtl="0" eaLnBrk="1" fontAlgn="base" latinLnBrk="0" hangingPunct="1">
              <a:lnSpc>
                <a:spcPts val="3000"/>
              </a:lnSpc>
              <a:spcBef>
                <a:spcPct val="0"/>
              </a:spcBef>
              <a:spcAft>
                <a:spcPct val="0"/>
              </a:spcAft>
              <a:buClr>
                <a:srgbClr val="FFFF00"/>
              </a:buClr>
              <a:buSzPct val="150000"/>
              <a:buFont typeface="Berlin Sans FB" pitchFamily="34" charset="0"/>
              <a:buChar char="-"/>
              <a:tabLst/>
              <a:defRPr/>
            </a:pPr>
            <a:r>
              <a:rPr kumimoji="0" lang="de-DE" sz="2400" b="1" i="0" u="none" strike="noStrike" kern="0" cap="none" spc="0" normalizeH="0" baseline="0" noProof="0" dirty="0" smtClean="0">
                <a:ln>
                  <a:noFill/>
                </a:ln>
                <a:solidFill>
                  <a:schemeClr val="bg1"/>
                </a:solidFill>
                <a:effectLst/>
                <a:uLnTx/>
                <a:uFillTx/>
                <a:latin typeface="Calibri" pitchFamily="34" charset="0"/>
              </a:rPr>
              <a:t>Periodically assessing the proj. team‘s effectiveness and efficiency</a:t>
            </a:r>
          </a:p>
          <a:p>
            <a:pPr marL="342900" marR="0" lvl="0" indent="-342900" algn="l" defTabSz="914400" rtl="0" eaLnBrk="1" fontAlgn="base" latinLnBrk="0" hangingPunct="1">
              <a:lnSpc>
                <a:spcPts val="3000"/>
              </a:lnSpc>
              <a:spcBef>
                <a:spcPct val="20000"/>
              </a:spcBef>
              <a:spcAft>
                <a:spcPct val="0"/>
              </a:spcAft>
              <a:buClrTx/>
              <a:buSzTx/>
              <a:buFontTx/>
              <a:buNone/>
              <a:tabLst/>
              <a:defRPr/>
            </a:pPr>
            <a:endParaRPr kumimoji="0" lang="de-DE" sz="2400" b="1" i="0" u="none" strike="noStrike" kern="0" cap="none" spc="0" normalizeH="0" baseline="0" noProof="0" dirty="0">
              <a:ln>
                <a:noFill/>
              </a:ln>
              <a:solidFill>
                <a:schemeClr val="bg1"/>
              </a:solidFill>
              <a:effectLst/>
              <a:uLnTx/>
              <a:uFillTx/>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49" name="AutoShape 21"/>
          <p:cNvSpPr>
            <a:spLocks noChangeArrowheads="1"/>
          </p:cNvSpPr>
          <p:nvPr/>
        </p:nvSpPr>
        <p:spPr bwMode="auto">
          <a:xfrm>
            <a:off x="185057" y="3429000"/>
            <a:ext cx="2950029" cy="2743200"/>
          </a:xfrm>
          <a:prstGeom prst="roundRect">
            <a:avLst>
              <a:gd name="adj" fmla="val 16667"/>
            </a:avLst>
          </a:prstGeom>
          <a:solidFill>
            <a:srgbClr val="FFFF99"/>
          </a:solidFill>
          <a:ln w="57150" algn="ctr">
            <a:solidFill>
              <a:srgbClr val="00B0F0"/>
            </a:solidFill>
            <a:round/>
            <a:headEnd/>
            <a:tailEnd/>
          </a:ln>
          <a:effectLst/>
        </p:spPr>
        <p:txBody>
          <a:bodyPr wrap="none" anchor="ctr"/>
          <a:lstStyle/>
          <a:p>
            <a:r>
              <a:rPr lang="en-US" sz="1400" b="1" dirty="0" smtClean="0">
                <a:latin typeface="Calibri" pitchFamily="34" charset="0"/>
              </a:rPr>
              <a:t>Cleland/Ireland show that </a:t>
            </a:r>
            <a:r>
              <a:rPr lang="en-US" sz="1400" b="1" dirty="0" err="1" smtClean="0">
                <a:latin typeface="Calibri" pitchFamily="34" charset="0"/>
              </a:rPr>
              <a:t>secon</a:t>
            </a:r>
            <a:r>
              <a:rPr lang="en-US" sz="1400" b="1" dirty="0" smtClean="0">
                <a:latin typeface="Calibri" pitchFamily="34" charset="0"/>
              </a:rPr>
              <a:t>-</a:t>
            </a:r>
          </a:p>
          <a:p>
            <a:r>
              <a:rPr lang="en-US" sz="1400" b="1" dirty="0" err="1" smtClean="0">
                <a:latin typeface="Calibri" pitchFamily="34" charset="0"/>
              </a:rPr>
              <a:t>dary</a:t>
            </a:r>
            <a:r>
              <a:rPr lang="en-US" sz="1400" b="1" dirty="0" smtClean="0">
                <a:latin typeface="Calibri" pitchFamily="34" charset="0"/>
              </a:rPr>
              <a:t> stakeholders are typically </a:t>
            </a:r>
          </a:p>
          <a:p>
            <a:r>
              <a:rPr lang="en-US" sz="1400" b="1" dirty="0" smtClean="0">
                <a:latin typeface="Calibri" pitchFamily="34" charset="0"/>
              </a:rPr>
              <a:t>external to the project organization</a:t>
            </a:r>
          </a:p>
          <a:p>
            <a:r>
              <a:rPr lang="en-US" sz="1400" b="1" dirty="0" smtClean="0">
                <a:latin typeface="Calibri" pitchFamily="34" charset="0"/>
              </a:rPr>
              <a:t>and can be numerous and </a:t>
            </a:r>
            <a:r>
              <a:rPr lang="en-US" sz="1400" b="1" dirty="0" err="1" smtClean="0">
                <a:latin typeface="Calibri" pitchFamily="34" charset="0"/>
              </a:rPr>
              <a:t>unpre</a:t>
            </a:r>
            <a:r>
              <a:rPr lang="en-US" sz="1400" b="1" dirty="0" smtClean="0">
                <a:latin typeface="Calibri" pitchFamily="34" charset="0"/>
              </a:rPr>
              <a:t>-</a:t>
            </a:r>
          </a:p>
          <a:p>
            <a:r>
              <a:rPr lang="en-US" sz="1400" b="1" dirty="0" err="1" smtClean="0">
                <a:latin typeface="Calibri" pitchFamily="34" charset="0"/>
              </a:rPr>
              <a:t>dictable</a:t>
            </a:r>
            <a:r>
              <a:rPr lang="en-US" sz="1400" b="1" dirty="0" smtClean="0">
                <a:latin typeface="Calibri" pitchFamily="34" charset="0"/>
              </a:rPr>
              <a:t>. </a:t>
            </a:r>
          </a:p>
          <a:p>
            <a:endParaRPr lang="en-US" sz="1400" b="1" dirty="0" smtClean="0">
              <a:latin typeface="Calibri" pitchFamily="34" charset="0"/>
            </a:endParaRPr>
          </a:p>
          <a:p>
            <a:r>
              <a:rPr lang="en-US" sz="1400" b="1" dirty="0" smtClean="0">
                <a:latin typeface="Calibri" pitchFamily="34" charset="0"/>
              </a:rPr>
              <a:t>Managing secondary stakeholders </a:t>
            </a:r>
          </a:p>
          <a:p>
            <a:r>
              <a:rPr lang="en-US" sz="1400" b="1" dirty="0" smtClean="0">
                <a:latin typeface="Calibri" pitchFamily="34" charset="0"/>
              </a:rPr>
              <a:t>can be especially complex and </a:t>
            </a:r>
          </a:p>
          <a:p>
            <a:r>
              <a:rPr lang="en-US" sz="1400" b="1" dirty="0" smtClean="0">
                <a:latin typeface="Calibri" pitchFamily="34" charset="0"/>
              </a:rPr>
              <a:t>challenging for the project manager </a:t>
            </a:r>
          </a:p>
          <a:p>
            <a:r>
              <a:rPr lang="en-US" sz="1400" b="1" dirty="0" smtClean="0">
                <a:latin typeface="Calibri" pitchFamily="34" charset="0"/>
              </a:rPr>
              <a:t>and project team.</a:t>
            </a:r>
          </a:p>
        </p:txBody>
      </p:sp>
      <p:sp>
        <p:nvSpPr>
          <p:cNvPr id="432130" name="Rectangle 2"/>
          <p:cNvSpPr>
            <a:spLocks noChangeArrowheads="1"/>
          </p:cNvSpPr>
          <p:nvPr/>
        </p:nvSpPr>
        <p:spPr bwMode="auto">
          <a:xfrm>
            <a:off x="3924300" y="801688"/>
            <a:ext cx="5070475" cy="5416550"/>
          </a:xfrm>
          <a:prstGeom prst="rect">
            <a:avLst/>
          </a:prstGeom>
          <a:solidFill>
            <a:srgbClr val="FFCC66"/>
          </a:solidFill>
          <a:ln w="28575">
            <a:solidFill>
              <a:srgbClr val="92D050"/>
            </a:solidFill>
            <a:miter lim="800000"/>
            <a:headEnd/>
            <a:tailEnd/>
          </a:ln>
          <a:effectLst/>
        </p:spPr>
        <p:txBody>
          <a:bodyPr wrap="none" anchor="ctr"/>
          <a:lstStyle/>
          <a:p>
            <a:endParaRPr lang="en-US"/>
          </a:p>
        </p:txBody>
      </p:sp>
      <p:sp>
        <p:nvSpPr>
          <p:cNvPr id="432131" name="Rectangle 3"/>
          <p:cNvSpPr>
            <a:spLocks noGrp="1" noChangeArrowheads="1"/>
          </p:cNvSpPr>
          <p:nvPr>
            <p:ph type="title"/>
          </p:nvPr>
        </p:nvSpPr>
        <p:spPr>
          <a:xfrm>
            <a:off x="346507" y="0"/>
            <a:ext cx="8446168" cy="876300"/>
          </a:xfrm>
        </p:spPr>
        <p:txBody>
          <a:bodyPr/>
          <a:lstStyle/>
          <a:p>
            <a:r>
              <a:rPr lang="en-US" sz="2400" dirty="0" smtClean="0"/>
              <a:t>A Project’s ‘Secondary’ Stakeholder Community</a:t>
            </a:r>
            <a:endParaRPr lang="en-US" sz="2400" dirty="0"/>
          </a:p>
        </p:txBody>
      </p:sp>
      <p:sp>
        <p:nvSpPr>
          <p:cNvPr id="432135" name="Rectangle 7"/>
          <p:cNvSpPr>
            <a:spLocks noChangeArrowheads="1"/>
          </p:cNvSpPr>
          <p:nvPr/>
        </p:nvSpPr>
        <p:spPr bwMode="auto">
          <a:xfrm>
            <a:off x="4044950" y="1691745"/>
            <a:ext cx="2271713" cy="640200"/>
          </a:xfrm>
          <a:prstGeom prst="rect">
            <a:avLst/>
          </a:prstGeom>
          <a:solidFill>
            <a:srgbClr val="8F270B"/>
          </a:solidFill>
          <a:ln w="19050" algn="ctr">
            <a:solidFill>
              <a:srgbClr val="00B0F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solidFill>
                  <a:srgbClr val="FFFF00"/>
                </a:solidFill>
                <a:latin typeface="Calibri" pitchFamily="34" charset="0"/>
              </a:rPr>
              <a:t>Consumer </a:t>
            </a:r>
            <a:r>
              <a:rPr lang="en-US" sz="1500" b="1" dirty="0" smtClean="0">
                <a:solidFill>
                  <a:srgbClr val="FFFF00"/>
                </a:solidFill>
                <a:latin typeface="Calibri" pitchFamily="34" charset="0"/>
              </a:rPr>
              <a:t>Inter. Groups</a:t>
            </a:r>
            <a:endParaRPr lang="en-US" sz="1500" b="1" dirty="0">
              <a:solidFill>
                <a:srgbClr val="FFFF00"/>
              </a:solidFill>
              <a:latin typeface="Calibri" pitchFamily="34" charset="0"/>
            </a:endParaRPr>
          </a:p>
        </p:txBody>
      </p:sp>
      <p:sp>
        <p:nvSpPr>
          <p:cNvPr id="432136" name="Rectangle 8"/>
          <p:cNvSpPr>
            <a:spLocks noChangeArrowheads="1"/>
          </p:cNvSpPr>
          <p:nvPr/>
        </p:nvSpPr>
        <p:spPr bwMode="auto">
          <a:xfrm>
            <a:off x="6591300" y="2450040"/>
            <a:ext cx="2271713" cy="640201"/>
          </a:xfrm>
          <a:prstGeom prst="rect">
            <a:avLst/>
          </a:prstGeom>
          <a:solidFill>
            <a:srgbClr val="8F270B"/>
          </a:solidFill>
          <a:ln w="19050" algn="ctr">
            <a:solidFill>
              <a:srgbClr val="00B0F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solidFill>
                  <a:srgbClr val="FFFF00"/>
                </a:solidFill>
                <a:latin typeface="Calibri" pitchFamily="34" charset="0"/>
              </a:rPr>
              <a:t>Academia and Researchers</a:t>
            </a:r>
            <a:endParaRPr lang="en-US" sz="1500" b="1" dirty="0">
              <a:solidFill>
                <a:srgbClr val="FFFF00"/>
              </a:solidFill>
              <a:latin typeface="Calibri" pitchFamily="34" charset="0"/>
            </a:endParaRPr>
          </a:p>
        </p:txBody>
      </p:sp>
      <p:sp>
        <p:nvSpPr>
          <p:cNvPr id="432137" name="Rectangle 9"/>
          <p:cNvSpPr>
            <a:spLocks noChangeArrowheads="1"/>
          </p:cNvSpPr>
          <p:nvPr/>
        </p:nvSpPr>
        <p:spPr bwMode="auto">
          <a:xfrm>
            <a:off x="4044950" y="933449"/>
            <a:ext cx="2271713" cy="640201"/>
          </a:xfrm>
          <a:prstGeom prst="rect">
            <a:avLst/>
          </a:prstGeom>
          <a:solidFill>
            <a:srgbClr val="8F270B"/>
          </a:solidFill>
          <a:ln w="19050" algn="ctr">
            <a:solidFill>
              <a:srgbClr val="00B0F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solidFill>
                  <a:srgbClr val="FFFF00"/>
                </a:solidFill>
                <a:latin typeface="Calibri" pitchFamily="34" charset="0"/>
              </a:rPr>
              <a:t>Competitors</a:t>
            </a:r>
          </a:p>
        </p:txBody>
      </p:sp>
      <p:sp>
        <p:nvSpPr>
          <p:cNvPr id="432139" name="Rectangle 11"/>
          <p:cNvSpPr>
            <a:spLocks noChangeArrowheads="1"/>
          </p:cNvSpPr>
          <p:nvPr/>
        </p:nvSpPr>
        <p:spPr bwMode="auto">
          <a:xfrm>
            <a:off x="6591300" y="933449"/>
            <a:ext cx="2271713" cy="640201"/>
          </a:xfrm>
          <a:prstGeom prst="rect">
            <a:avLst/>
          </a:prstGeom>
          <a:solidFill>
            <a:srgbClr val="8F270B"/>
          </a:solidFill>
          <a:ln w="19050" algn="ctr">
            <a:solidFill>
              <a:srgbClr val="00B0F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solidFill>
                  <a:srgbClr val="FFFF00"/>
                </a:solidFill>
                <a:latin typeface="Calibri" pitchFamily="34" charset="0"/>
              </a:rPr>
              <a:t>Tourists</a:t>
            </a:r>
            <a:endParaRPr lang="en-US" sz="1500" b="1" dirty="0">
              <a:solidFill>
                <a:srgbClr val="FFFF00"/>
              </a:solidFill>
              <a:latin typeface="Calibri" pitchFamily="34" charset="0"/>
            </a:endParaRPr>
          </a:p>
        </p:txBody>
      </p:sp>
      <p:sp>
        <p:nvSpPr>
          <p:cNvPr id="432140" name="Rectangle 12"/>
          <p:cNvSpPr>
            <a:spLocks noChangeArrowheads="1"/>
          </p:cNvSpPr>
          <p:nvPr/>
        </p:nvSpPr>
        <p:spPr bwMode="auto">
          <a:xfrm>
            <a:off x="4044950" y="5483224"/>
            <a:ext cx="2271713" cy="640201"/>
          </a:xfrm>
          <a:prstGeom prst="rect">
            <a:avLst/>
          </a:prstGeom>
          <a:solidFill>
            <a:srgbClr val="8F270B"/>
          </a:solidFill>
          <a:ln w="19050" algn="ctr">
            <a:solidFill>
              <a:srgbClr val="00B0F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solidFill>
                  <a:srgbClr val="FFFF00"/>
                </a:solidFill>
                <a:latin typeface="Calibri" pitchFamily="34" charset="0"/>
              </a:rPr>
              <a:t>Private Individuals and</a:t>
            </a:r>
          </a:p>
          <a:p>
            <a:pPr algn="ctr">
              <a:lnSpc>
                <a:spcPts val="1500"/>
              </a:lnSpc>
            </a:pPr>
            <a:r>
              <a:rPr lang="en-US" sz="1500" b="1" dirty="0" smtClean="0">
                <a:solidFill>
                  <a:srgbClr val="FFFF00"/>
                </a:solidFill>
                <a:latin typeface="Calibri" pitchFamily="34" charset="0"/>
              </a:rPr>
              <a:t>Local Communities</a:t>
            </a:r>
            <a:endParaRPr lang="en-US" sz="1500" b="1" dirty="0">
              <a:solidFill>
                <a:srgbClr val="FFFF00"/>
              </a:solidFill>
              <a:latin typeface="Calibri" pitchFamily="34" charset="0"/>
            </a:endParaRPr>
          </a:p>
        </p:txBody>
      </p:sp>
      <p:sp>
        <p:nvSpPr>
          <p:cNvPr id="432141" name="Rectangle 13"/>
          <p:cNvSpPr>
            <a:spLocks noChangeArrowheads="1"/>
          </p:cNvSpPr>
          <p:nvPr/>
        </p:nvSpPr>
        <p:spPr bwMode="auto">
          <a:xfrm>
            <a:off x="4044950" y="2450040"/>
            <a:ext cx="2271713" cy="640201"/>
          </a:xfrm>
          <a:prstGeom prst="rect">
            <a:avLst/>
          </a:prstGeom>
          <a:solidFill>
            <a:srgbClr val="8F270B"/>
          </a:solidFill>
          <a:ln w="19050" algn="ctr">
            <a:solidFill>
              <a:srgbClr val="00B0F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solidFill>
                  <a:srgbClr val="FFFF00"/>
                </a:solidFill>
                <a:latin typeface="Calibri" pitchFamily="34" charset="0"/>
              </a:rPr>
              <a:t>Civic Organizations</a:t>
            </a:r>
            <a:endParaRPr lang="en-US" sz="1500" b="1" dirty="0">
              <a:solidFill>
                <a:srgbClr val="FFFF00"/>
              </a:solidFill>
              <a:latin typeface="Calibri" pitchFamily="34" charset="0"/>
            </a:endParaRPr>
          </a:p>
        </p:txBody>
      </p:sp>
      <p:sp>
        <p:nvSpPr>
          <p:cNvPr id="432143" name="Rectangle 15"/>
          <p:cNvSpPr>
            <a:spLocks noChangeArrowheads="1"/>
          </p:cNvSpPr>
          <p:nvPr/>
        </p:nvSpPr>
        <p:spPr bwMode="auto">
          <a:xfrm>
            <a:off x="4044950" y="4724926"/>
            <a:ext cx="2271713" cy="640201"/>
          </a:xfrm>
          <a:prstGeom prst="rect">
            <a:avLst/>
          </a:prstGeom>
          <a:solidFill>
            <a:srgbClr val="8F270B"/>
          </a:solidFill>
          <a:ln w="19050" algn="ctr">
            <a:solidFill>
              <a:srgbClr val="00B0F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solidFill>
                  <a:srgbClr val="FFFF00"/>
                </a:solidFill>
                <a:latin typeface="Calibri" pitchFamily="34" charset="0"/>
              </a:rPr>
              <a:t>Religious Organizations</a:t>
            </a:r>
            <a:endParaRPr lang="en-US" sz="1500" b="1" dirty="0">
              <a:solidFill>
                <a:srgbClr val="FFFF00"/>
              </a:solidFill>
              <a:latin typeface="Calibri" pitchFamily="34" charset="0"/>
            </a:endParaRPr>
          </a:p>
        </p:txBody>
      </p:sp>
      <p:sp>
        <p:nvSpPr>
          <p:cNvPr id="432144" name="Rectangle 16"/>
          <p:cNvSpPr>
            <a:spLocks noChangeArrowheads="1"/>
          </p:cNvSpPr>
          <p:nvPr/>
        </p:nvSpPr>
        <p:spPr bwMode="auto">
          <a:xfrm>
            <a:off x="6591300" y="4724926"/>
            <a:ext cx="2271713" cy="640201"/>
          </a:xfrm>
          <a:prstGeom prst="rect">
            <a:avLst/>
          </a:prstGeom>
          <a:solidFill>
            <a:srgbClr val="8F270B"/>
          </a:solidFill>
          <a:ln w="19050" algn="ctr">
            <a:solidFill>
              <a:srgbClr val="00B0F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solidFill>
                  <a:srgbClr val="FFFF00"/>
                </a:solidFill>
                <a:latin typeface="Calibri" pitchFamily="34" charset="0"/>
              </a:rPr>
              <a:t>The General </a:t>
            </a:r>
            <a:r>
              <a:rPr lang="en-US" sz="1500" b="1" dirty="0" smtClean="0">
                <a:solidFill>
                  <a:srgbClr val="FFFF00"/>
                </a:solidFill>
                <a:latin typeface="Calibri" pitchFamily="34" charset="0"/>
              </a:rPr>
              <a:t>Public</a:t>
            </a:r>
            <a:endParaRPr lang="en-US" sz="1500" b="1" dirty="0">
              <a:solidFill>
                <a:srgbClr val="FFFF00"/>
              </a:solidFill>
              <a:latin typeface="Calibri" pitchFamily="34" charset="0"/>
            </a:endParaRPr>
          </a:p>
        </p:txBody>
      </p:sp>
      <p:sp>
        <p:nvSpPr>
          <p:cNvPr id="432145" name="Rectangle 17"/>
          <p:cNvSpPr>
            <a:spLocks noChangeArrowheads="1"/>
          </p:cNvSpPr>
          <p:nvPr/>
        </p:nvSpPr>
        <p:spPr bwMode="auto">
          <a:xfrm>
            <a:off x="6591300" y="3966631"/>
            <a:ext cx="2271713" cy="640200"/>
          </a:xfrm>
          <a:prstGeom prst="rect">
            <a:avLst/>
          </a:prstGeom>
          <a:solidFill>
            <a:srgbClr val="8F270B"/>
          </a:solidFill>
          <a:ln w="19050" algn="ctr">
            <a:solidFill>
              <a:srgbClr val="00B0F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solidFill>
                  <a:srgbClr val="FFFF00"/>
                </a:solidFill>
                <a:latin typeface="Calibri" pitchFamily="34" charset="0"/>
              </a:rPr>
              <a:t>Local, State and Federal </a:t>
            </a:r>
          </a:p>
          <a:p>
            <a:pPr algn="ctr">
              <a:lnSpc>
                <a:spcPts val="1500"/>
              </a:lnSpc>
            </a:pPr>
            <a:r>
              <a:rPr lang="en-US" sz="1500" b="1" dirty="0" smtClean="0">
                <a:solidFill>
                  <a:srgbClr val="FFFF00"/>
                </a:solidFill>
                <a:latin typeface="Calibri" pitchFamily="34" charset="0"/>
              </a:rPr>
              <a:t>Government Entities</a:t>
            </a:r>
            <a:endParaRPr lang="en-US" sz="1500" b="1" dirty="0">
              <a:solidFill>
                <a:srgbClr val="FFFF00"/>
              </a:solidFill>
              <a:latin typeface="Calibri" pitchFamily="34" charset="0"/>
            </a:endParaRPr>
          </a:p>
        </p:txBody>
      </p:sp>
      <p:sp>
        <p:nvSpPr>
          <p:cNvPr id="432146" name="Rectangle 18"/>
          <p:cNvSpPr>
            <a:spLocks noChangeArrowheads="1"/>
          </p:cNvSpPr>
          <p:nvPr/>
        </p:nvSpPr>
        <p:spPr bwMode="auto">
          <a:xfrm>
            <a:off x="4044950" y="3966631"/>
            <a:ext cx="2271713" cy="640200"/>
          </a:xfrm>
          <a:prstGeom prst="rect">
            <a:avLst/>
          </a:prstGeom>
          <a:solidFill>
            <a:srgbClr val="8F270B"/>
          </a:solidFill>
          <a:ln w="19050" algn="ctr">
            <a:solidFill>
              <a:srgbClr val="00B0F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solidFill>
                  <a:srgbClr val="FFFF00"/>
                </a:solidFill>
                <a:latin typeface="Calibri" pitchFamily="34" charset="0"/>
              </a:rPr>
              <a:t>Political Organizations</a:t>
            </a:r>
            <a:endParaRPr lang="en-US" sz="1500" b="1" dirty="0">
              <a:solidFill>
                <a:srgbClr val="FFFF00"/>
              </a:solidFill>
              <a:latin typeface="Calibri" pitchFamily="34" charset="0"/>
            </a:endParaRPr>
          </a:p>
        </p:txBody>
      </p:sp>
      <p:sp>
        <p:nvSpPr>
          <p:cNvPr id="432147" name="AutoShape 19"/>
          <p:cNvSpPr>
            <a:spLocks noChangeArrowheads="1"/>
          </p:cNvSpPr>
          <p:nvPr/>
        </p:nvSpPr>
        <p:spPr bwMode="auto">
          <a:xfrm>
            <a:off x="3187700" y="1523683"/>
            <a:ext cx="660400" cy="11811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A8ED37"/>
          </a:solidFill>
          <a:ln w="9525" algn="ctr">
            <a:solidFill>
              <a:srgbClr val="FF0000"/>
            </a:solidFill>
            <a:miter lim="800000"/>
            <a:headEnd/>
            <a:tailEnd/>
          </a:ln>
          <a:effectLst/>
        </p:spPr>
        <p:txBody>
          <a:bodyPr wrap="none" anchor="ctr"/>
          <a:lstStyle/>
          <a:p>
            <a:endParaRPr lang="en-US"/>
          </a:p>
        </p:txBody>
      </p:sp>
      <p:sp>
        <p:nvSpPr>
          <p:cNvPr id="432148" name="Rectangle 20"/>
          <p:cNvSpPr>
            <a:spLocks noChangeArrowheads="1"/>
          </p:cNvSpPr>
          <p:nvPr/>
        </p:nvSpPr>
        <p:spPr bwMode="auto">
          <a:xfrm>
            <a:off x="4044950" y="3208336"/>
            <a:ext cx="2271713" cy="640200"/>
          </a:xfrm>
          <a:prstGeom prst="rect">
            <a:avLst/>
          </a:prstGeom>
          <a:solidFill>
            <a:srgbClr val="8F270B"/>
          </a:solidFill>
          <a:ln w="19050" algn="ctr">
            <a:solidFill>
              <a:srgbClr val="00B0F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solidFill>
                  <a:srgbClr val="FFFF00"/>
                </a:solidFill>
                <a:latin typeface="Calibri" pitchFamily="34" charset="0"/>
              </a:rPr>
              <a:t>Professional Organizations</a:t>
            </a:r>
            <a:endParaRPr lang="en-US" sz="1500" b="1" dirty="0">
              <a:solidFill>
                <a:srgbClr val="FFFF00"/>
              </a:solidFill>
              <a:latin typeface="Calibri" pitchFamily="34" charset="0"/>
            </a:endParaRPr>
          </a:p>
        </p:txBody>
      </p:sp>
      <p:sp>
        <p:nvSpPr>
          <p:cNvPr id="432150" name="Rectangle 22"/>
          <p:cNvSpPr>
            <a:spLocks noChangeArrowheads="1"/>
          </p:cNvSpPr>
          <p:nvPr/>
        </p:nvSpPr>
        <p:spPr bwMode="auto">
          <a:xfrm>
            <a:off x="6591300" y="3208336"/>
            <a:ext cx="2271713" cy="640200"/>
          </a:xfrm>
          <a:prstGeom prst="rect">
            <a:avLst/>
          </a:prstGeom>
          <a:solidFill>
            <a:srgbClr val="8F270B"/>
          </a:solidFill>
          <a:ln w="19050" algn="ctr">
            <a:solidFill>
              <a:srgbClr val="00B0F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solidFill>
                  <a:srgbClr val="FFFF00"/>
                </a:solidFill>
                <a:latin typeface="Calibri" pitchFamily="34" charset="0"/>
              </a:rPr>
              <a:t>The Media</a:t>
            </a:r>
            <a:endParaRPr lang="en-US" sz="1500" b="1" dirty="0">
              <a:solidFill>
                <a:srgbClr val="FFFF00"/>
              </a:solidFill>
              <a:latin typeface="Calibri" pitchFamily="34" charset="0"/>
            </a:endParaRPr>
          </a:p>
        </p:txBody>
      </p:sp>
      <p:sp>
        <p:nvSpPr>
          <p:cNvPr id="432151" name="Rectangle 23"/>
          <p:cNvSpPr>
            <a:spLocks noChangeArrowheads="1"/>
          </p:cNvSpPr>
          <p:nvPr/>
        </p:nvSpPr>
        <p:spPr bwMode="auto">
          <a:xfrm>
            <a:off x="6591300" y="1691745"/>
            <a:ext cx="2271713" cy="640200"/>
          </a:xfrm>
          <a:prstGeom prst="rect">
            <a:avLst/>
          </a:prstGeom>
          <a:solidFill>
            <a:srgbClr val="8F270B"/>
          </a:solidFill>
          <a:ln w="19050" algn="ctr">
            <a:solidFill>
              <a:srgbClr val="00B0F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smtClean="0">
                <a:solidFill>
                  <a:srgbClr val="FFFF00"/>
                </a:solidFill>
                <a:latin typeface="Calibri" pitchFamily="34" charset="0"/>
              </a:rPr>
              <a:t>Environmentalists and </a:t>
            </a:r>
          </a:p>
          <a:p>
            <a:pPr algn="ctr">
              <a:lnSpc>
                <a:spcPts val="1500"/>
              </a:lnSpc>
            </a:pPr>
            <a:r>
              <a:rPr lang="en-US" sz="1500" b="1" dirty="0" smtClean="0">
                <a:solidFill>
                  <a:srgbClr val="FFFF00"/>
                </a:solidFill>
                <a:latin typeface="Calibri" pitchFamily="34" charset="0"/>
              </a:rPr>
              <a:t>Intervener Groups</a:t>
            </a:r>
            <a:endParaRPr lang="en-US" sz="1500" b="1" dirty="0">
              <a:solidFill>
                <a:srgbClr val="FFFF00"/>
              </a:solidFill>
              <a:latin typeface="Calibri" pitchFamily="34" charset="0"/>
            </a:endParaRPr>
          </a:p>
        </p:txBody>
      </p:sp>
      <p:sp>
        <p:nvSpPr>
          <p:cNvPr id="432133" name="Rectangle 5"/>
          <p:cNvSpPr>
            <a:spLocks noChangeArrowheads="1"/>
          </p:cNvSpPr>
          <p:nvPr/>
        </p:nvSpPr>
        <p:spPr bwMode="auto">
          <a:xfrm>
            <a:off x="223838" y="820420"/>
            <a:ext cx="2841625" cy="2376488"/>
          </a:xfrm>
          <a:prstGeom prst="rect">
            <a:avLst/>
          </a:prstGeom>
          <a:solidFill>
            <a:srgbClr val="CCFF33"/>
          </a:solidFill>
          <a:ln w="28575" algn="ctr">
            <a:solidFill>
              <a:srgbClr val="FF0000"/>
            </a:solidFill>
            <a:miter lim="800000"/>
            <a:headEnd/>
            <a:tailEnd/>
          </a:ln>
          <a:effectLst/>
        </p:spPr>
        <p:txBody>
          <a:bodyPr wrap="none" anchor="ctr"/>
          <a:lstStyle/>
          <a:p>
            <a:pPr algn="ctr"/>
            <a:endParaRPr lang="de-DE"/>
          </a:p>
          <a:p>
            <a:pPr algn="ctr"/>
            <a:endParaRPr lang="de-DE"/>
          </a:p>
          <a:p>
            <a:pPr algn="ctr"/>
            <a:endParaRPr lang="de-DE"/>
          </a:p>
          <a:p>
            <a:pPr algn="ctr"/>
            <a:endParaRPr lang="de-DE"/>
          </a:p>
          <a:p>
            <a:pPr algn="ctr"/>
            <a:endParaRPr lang="de-DE"/>
          </a:p>
          <a:p>
            <a:pPr algn="ctr"/>
            <a:endParaRPr lang="de-DE"/>
          </a:p>
          <a:p>
            <a:pPr algn="ctr"/>
            <a:endParaRPr lang="de-DE" b="1"/>
          </a:p>
          <a:p>
            <a:pPr algn="ctr"/>
            <a:r>
              <a:rPr lang="de-DE" b="1"/>
              <a:t>Secondary Stakeholders</a:t>
            </a:r>
          </a:p>
        </p:txBody>
      </p:sp>
      <p:pic>
        <p:nvPicPr>
          <p:cNvPr id="432153" name="Picture 25" descr="Gruppe"/>
          <p:cNvPicPr>
            <a:picLocks noChangeAspect="1" noChangeArrowheads="1"/>
          </p:cNvPicPr>
          <p:nvPr/>
        </p:nvPicPr>
        <p:blipFill>
          <a:blip r:embed="rId3" cstate="print"/>
          <a:srcRect/>
          <a:stretch>
            <a:fillRect/>
          </a:stretch>
        </p:blipFill>
        <p:spPr bwMode="auto">
          <a:xfrm>
            <a:off x="449263" y="1060133"/>
            <a:ext cx="2381250" cy="1571625"/>
          </a:xfrm>
          <a:prstGeom prst="rect">
            <a:avLst/>
          </a:prstGeom>
          <a:solidFill>
            <a:srgbClr val="CCFF33"/>
          </a:solidFill>
          <a:ln w="9525" algn="ctr">
            <a:solidFill>
              <a:schemeClr val="tx1"/>
            </a:solidFill>
            <a:miter lim="800000"/>
            <a:headEnd/>
            <a:tailEnd/>
          </a:ln>
          <a:effectLst>
            <a:outerShdw dist="81320" dir="3080412" algn="ctr" rotWithShape="0">
              <a:schemeClr val="bg2"/>
            </a:outerShdw>
          </a:effectLst>
        </p:spPr>
      </p:pic>
      <p:sp>
        <p:nvSpPr>
          <p:cNvPr id="432154" name="Rectangle 26"/>
          <p:cNvSpPr>
            <a:spLocks noChangeArrowheads="1"/>
          </p:cNvSpPr>
          <p:nvPr/>
        </p:nvSpPr>
        <p:spPr bwMode="auto">
          <a:xfrm>
            <a:off x="6591300" y="5483224"/>
            <a:ext cx="2271713" cy="640201"/>
          </a:xfrm>
          <a:prstGeom prst="rect">
            <a:avLst/>
          </a:prstGeom>
          <a:solidFill>
            <a:srgbClr val="8F270B"/>
          </a:solidFill>
          <a:ln w="19050" algn="ctr">
            <a:solidFill>
              <a:srgbClr val="00B0F0"/>
            </a:solidFill>
            <a:miter lim="800000"/>
            <a:headEnd/>
            <a:tailEnd/>
          </a:ln>
          <a:effectLst>
            <a:outerShdw dist="71842" dir="2700000" algn="ctr" rotWithShape="0">
              <a:schemeClr val="bg2"/>
            </a:outerShdw>
          </a:effectLst>
        </p:spPr>
        <p:txBody>
          <a:bodyPr wrap="none" anchor="ctr"/>
          <a:lstStyle/>
          <a:p>
            <a:pPr algn="ctr">
              <a:lnSpc>
                <a:spcPts val="1500"/>
              </a:lnSpc>
            </a:pPr>
            <a:r>
              <a:rPr lang="en-US" sz="1500" b="1" dirty="0">
                <a:solidFill>
                  <a:srgbClr val="FFFF00"/>
                </a:solidFill>
                <a:latin typeface="Calibri" pitchFamily="34" charset="0"/>
              </a:rPr>
              <a:t>Countries, </a:t>
            </a:r>
            <a:r>
              <a:rPr lang="en-US" sz="1500" b="1" dirty="0" smtClean="0">
                <a:solidFill>
                  <a:srgbClr val="FFFF00"/>
                </a:solidFill>
                <a:latin typeface="Calibri" pitchFamily="34" charset="0"/>
              </a:rPr>
              <a:t>Country Group-</a:t>
            </a:r>
          </a:p>
          <a:p>
            <a:pPr algn="ctr">
              <a:lnSpc>
                <a:spcPts val="1500"/>
              </a:lnSpc>
            </a:pPr>
            <a:r>
              <a:rPr lang="en-US" sz="1500" b="1" dirty="0" err="1" smtClean="0">
                <a:solidFill>
                  <a:srgbClr val="FFFF00"/>
                </a:solidFill>
                <a:latin typeface="Calibri" pitchFamily="34" charset="0"/>
              </a:rPr>
              <a:t>Ings</a:t>
            </a:r>
            <a:r>
              <a:rPr lang="en-US" sz="1500" b="1" dirty="0" smtClean="0">
                <a:solidFill>
                  <a:srgbClr val="FFFF00"/>
                </a:solidFill>
                <a:latin typeface="Calibri" pitchFamily="34" charset="0"/>
              </a:rPr>
              <a:t>, World </a:t>
            </a:r>
            <a:r>
              <a:rPr lang="en-US" sz="1500" b="1" dirty="0">
                <a:solidFill>
                  <a:srgbClr val="FFFF00"/>
                </a:solidFill>
                <a:latin typeface="Calibri" pitchFamily="34" charset="0"/>
              </a:rPr>
              <a:t>Community</a:t>
            </a:r>
          </a:p>
        </p:txBody>
      </p:sp>
    </p:spTree>
  </p:cSld>
  <p:clrMapOvr>
    <a:masterClrMapping/>
  </p:clrMapOvr>
  <p:transition spd="slow">
    <p:fade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a:xfrm>
            <a:off x="457200" y="0"/>
            <a:ext cx="8229600" cy="1143000"/>
          </a:xfrm>
        </p:spPr>
        <p:txBody>
          <a:bodyPr/>
          <a:lstStyle/>
          <a:p>
            <a:r>
              <a:rPr lang="de-DE" sz="2400" dirty="0"/>
              <a:t>The Project </a:t>
            </a:r>
            <a:r>
              <a:rPr lang="de-DE" sz="2400" dirty="0" smtClean="0"/>
              <a:t>Primary Stakeholders</a:t>
            </a:r>
            <a:br>
              <a:rPr lang="de-DE" sz="2400" dirty="0" smtClean="0"/>
            </a:br>
            <a:r>
              <a:rPr lang="de-DE" sz="2000" dirty="0" smtClean="0"/>
              <a:t>(Primary Stakeholder Community: Shared Attributes)</a:t>
            </a:r>
            <a:endParaRPr lang="de-DE" sz="2400" dirty="0"/>
          </a:p>
        </p:txBody>
      </p:sp>
      <p:sp>
        <p:nvSpPr>
          <p:cNvPr id="4" name="Content Placeholder 3"/>
          <p:cNvSpPr>
            <a:spLocks noGrp="1"/>
          </p:cNvSpPr>
          <p:nvPr>
            <p:ph idx="1"/>
          </p:nvPr>
        </p:nvSpPr>
        <p:spPr>
          <a:xfrm>
            <a:off x="3198811" y="1144588"/>
            <a:ext cx="5764319" cy="5205970"/>
          </a:xfrm>
        </p:spPr>
        <p:txBody>
          <a:bodyPr/>
          <a:lstStyle/>
          <a:p>
            <a:pPr>
              <a:lnSpc>
                <a:spcPts val="3000"/>
              </a:lnSpc>
              <a:buClr>
                <a:srgbClr val="FFC000"/>
              </a:buClr>
            </a:pPr>
            <a:r>
              <a:rPr lang="en-US" sz="2600" b="1" dirty="0" smtClean="0">
                <a:solidFill>
                  <a:schemeClr val="bg1"/>
                </a:solidFill>
                <a:latin typeface="Calibri" pitchFamily="34" charset="0"/>
              </a:rPr>
              <a:t>Sense of Purpose/Direction &amp; Pursuit of Common Overarching Goal</a:t>
            </a:r>
          </a:p>
          <a:p>
            <a:pPr>
              <a:lnSpc>
                <a:spcPts val="3000"/>
              </a:lnSpc>
              <a:buClr>
                <a:srgbClr val="FFC000"/>
              </a:buClr>
            </a:pPr>
            <a:r>
              <a:rPr lang="en-US" sz="2600" b="1" dirty="0" smtClean="0">
                <a:solidFill>
                  <a:schemeClr val="bg1"/>
                </a:solidFill>
                <a:latin typeface="Calibri" pitchFamily="34" charset="0"/>
              </a:rPr>
              <a:t>Contract-Based Relationship System </a:t>
            </a:r>
          </a:p>
          <a:p>
            <a:pPr>
              <a:lnSpc>
                <a:spcPts val="3000"/>
              </a:lnSpc>
              <a:buClr>
                <a:srgbClr val="FFC000"/>
              </a:buClr>
            </a:pPr>
            <a:r>
              <a:rPr lang="en-US" sz="2600" b="1" dirty="0" smtClean="0">
                <a:solidFill>
                  <a:schemeClr val="bg1"/>
                </a:solidFill>
                <a:latin typeface="Calibri" pitchFamily="34" charset="0"/>
              </a:rPr>
              <a:t>Voluntary Participation in a </a:t>
            </a:r>
            <a:r>
              <a:rPr lang="en-US" sz="2600" b="1" dirty="0" err="1" smtClean="0">
                <a:solidFill>
                  <a:schemeClr val="bg1"/>
                </a:solidFill>
                <a:latin typeface="Calibri" pitchFamily="34" charset="0"/>
              </a:rPr>
              <a:t>Uni</a:t>
            </a:r>
            <a:r>
              <a:rPr lang="en-US" sz="2600" b="1" dirty="0" smtClean="0">
                <a:solidFill>
                  <a:schemeClr val="bg1"/>
                </a:solidFill>
                <a:latin typeface="Calibri" pitchFamily="34" charset="0"/>
              </a:rPr>
              <a:t>- or Multi-Organizational Context</a:t>
            </a:r>
          </a:p>
          <a:p>
            <a:pPr>
              <a:lnSpc>
                <a:spcPts val="3000"/>
              </a:lnSpc>
              <a:buClr>
                <a:srgbClr val="FFC000"/>
              </a:buClr>
            </a:pPr>
            <a:r>
              <a:rPr lang="en-US" sz="2600" b="1" dirty="0" smtClean="0">
                <a:solidFill>
                  <a:schemeClr val="bg1"/>
                </a:solidFill>
                <a:latin typeface="Calibri" pitchFamily="34" charset="0"/>
              </a:rPr>
              <a:t>Expected Net Benefits (Financial, Re-</a:t>
            </a:r>
            <a:r>
              <a:rPr lang="en-US" sz="2600" b="1" dirty="0" err="1" smtClean="0">
                <a:solidFill>
                  <a:schemeClr val="bg1"/>
                </a:solidFill>
                <a:latin typeface="Calibri" pitchFamily="34" charset="0"/>
              </a:rPr>
              <a:t>putational</a:t>
            </a:r>
            <a:r>
              <a:rPr lang="en-US" sz="2600" b="1" dirty="0" smtClean="0">
                <a:solidFill>
                  <a:schemeClr val="bg1"/>
                </a:solidFill>
                <a:latin typeface="Calibri" pitchFamily="34" charset="0"/>
              </a:rPr>
              <a:t>, Relational etc.)</a:t>
            </a:r>
          </a:p>
          <a:p>
            <a:pPr>
              <a:lnSpc>
                <a:spcPts val="3000"/>
              </a:lnSpc>
              <a:buClr>
                <a:srgbClr val="FFC000"/>
              </a:buClr>
            </a:pPr>
            <a:r>
              <a:rPr lang="en-US" sz="2600" b="1" dirty="0" smtClean="0">
                <a:solidFill>
                  <a:schemeClr val="bg1"/>
                </a:solidFill>
                <a:latin typeface="Calibri" pitchFamily="34" charset="0"/>
              </a:rPr>
              <a:t>Legal/Moral Obligation to Cooperate </a:t>
            </a:r>
          </a:p>
          <a:p>
            <a:pPr>
              <a:lnSpc>
                <a:spcPts val="3000"/>
              </a:lnSpc>
              <a:buClr>
                <a:srgbClr val="FFC000"/>
              </a:buClr>
            </a:pPr>
            <a:r>
              <a:rPr lang="en-US" sz="2600" b="1" dirty="0" smtClean="0">
                <a:solidFill>
                  <a:schemeClr val="bg1"/>
                </a:solidFill>
                <a:latin typeface="Calibri" pitchFamily="34" charset="0"/>
              </a:rPr>
              <a:t>Mutual Dependence &amp; Need for Close Coordination</a:t>
            </a:r>
          </a:p>
          <a:p>
            <a:pPr>
              <a:lnSpc>
                <a:spcPts val="3000"/>
              </a:lnSpc>
              <a:buClr>
                <a:srgbClr val="FFC000"/>
              </a:buClr>
            </a:pPr>
            <a:r>
              <a:rPr lang="en-US" sz="2600" b="1" dirty="0" smtClean="0">
                <a:solidFill>
                  <a:schemeClr val="bg1"/>
                </a:solidFill>
                <a:latin typeface="Calibri" pitchFamily="34" charset="0"/>
              </a:rPr>
              <a:t>Assigned Responsibilities for Project Phases, Tasks and Activities</a:t>
            </a:r>
          </a:p>
        </p:txBody>
      </p:sp>
      <p:sp>
        <p:nvSpPr>
          <p:cNvPr id="6" name="TextBox 5"/>
          <p:cNvSpPr txBox="1"/>
          <p:nvPr/>
        </p:nvSpPr>
        <p:spPr>
          <a:xfrm>
            <a:off x="130629" y="4534668"/>
            <a:ext cx="3068184" cy="1077218"/>
          </a:xfrm>
          <a:prstGeom prst="rect">
            <a:avLst/>
          </a:prstGeom>
          <a:noFill/>
        </p:spPr>
        <p:txBody>
          <a:bodyPr wrap="square" rtlCol="0">
            <a:spAutoFit/>
          </a:bodyPr>
          <a:lstStyle/>
          <a:p>
            <a:r>
              <a:rPr lang="en-US" sz="1600" b="1" dirty="0" smtClean="0">
                <a:solidFill>
                  <a:srgbClr val="FFFF99"/>
                </a:solidFill>
                <a:latin typeface="Calibri" pitchFamily="34" charset="0"/>
              </a:rPr>
              <a:t>Primary / Internal Stakeholders share a collective responsibility to achieve the project goal within its given framework of constraints.</a:t>
            </a:r>
            <a:endParaRPr lang="en-US" sz="1600" b="1" dirty="0">
              <a:solidFill>
                <a:srgbClr val="FFFF99"/>
              </a:solidFill>
              <a:latin typeface="Calibri" pitchFamily="34" charset="0"/>
            </a:endParaRPr>
          </a:p>
        </p:txBody>
      </p:sp>
      <p:pic>
        <p:nvPicPr>
          <p:cNvPr id="7" name="Picture 6" descr="Network.gif"/>
          <p:cNvPicPr>
            <a:picLocks noChangeAspect="1"/>
          </p:cNvPicPr>
          <p:nvPr/>
        </p:nvPicPr>
        <p:blipFill>
          <a:blip r:embed="rId3" cstate="print"/>
          <a:stretch>
            <a:fillRect/>
          </a:stretch>
        </p:blipFill>
        <p:spPr>
          <a:xfrm>
            <a:off x="178808" y="2440490"/>
            <a:ext cx="2971826" cy="197702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a:xfrm>
            <a:off x="457200" y="0"/>
            <a:ext cx="8229600" cy="1143000"/>
          </a:xfrm>
        </p:spPr>
        <p:txBody>
          <a:bodyPr/>
          <a:lstStyle/>
          <a:p>
            <a:r>
              <a:rPr lang="de-DE" sz="2400" dirty="0"/>
              <a:t>The Project </a:t>
            </a:r>
            <a:r>
              <a:rPr lang="de-DE" sz="2400" dirty="0" smtClean="0"/>
              <a:t>Primary Stakeholders</a:t>
            </a:r>
            <a:br>
              <a:rPr lang="de-DE" sz="2400" dirty="0" smtClean="0"/>
            </a:br>
            <a:r>
              <a:rPr lang="de-DE" sz="2000" dirty="0" smtClean="0"/>
              <a:t>(Primary Stakeholder Community: Shared Attributes)</a:t>
            </a:r>
            <a:endParaRPr lang="de-DE" sz="2400" dirty="0"/>
          </a:p>
        </p:txBody>
      </p:sp>
      <p:sp>
        <p:nvSpPr>
          <p:cNvPr id="4" name="Content Placeholder 3"/>
          <p:cNvSpPr>
            <a:spLocks noGrp="1"/>
          </p:cNvSpPr>
          <p:nvPr>
            <p:ph idx="1"/>
          </p:nvPr>
        </p:nvSpPr>
        <p:spPr>
          <a:xfrm>
            <a:off x="3198814" y="1144588"/>
            <a:ext cx="5768542" cy="5027612"/>
          </a:xfrm>
        </p:spPr>
        <p:txBody>
          <a:bodyPr/>
          <a:lstStyle/>
          <a:p>
            <a:pPr>
              <a:lnSpc>
                <a:spcPts val="3000"/>
              </a:lnSpc>
              <a:buClr>
                <a:srgbClr val="FFC000"/>
              </a:buClr>
            </a:pPr>
            <a:r>
              <a:rPr lang="en-US" sz="2600" b="1" dirty="0" smtClean="0">
                <a:solidFill>
                  <a:schemeClr val="bg1"/>
                </a:solidFill>
                <a:latin typeface="Calibri" pitchFamily="34" charset="0"/>
              </a:rPr>
              <a:t>Distribution </a:t>
            </a:r>
            <a:r>
              <a:rPr lang="en-US" sz="2600" b="1" smtClean="0">
                <a:solidFill>
                  <a:schemeClr val="bg1"/>
                </a:solidFill>
                <a:latin typeface="Calibri" pitchFamily="34" charset="0"/>
              </a:rPr>
              <a:t>of Risks</a:t>
            </a:r>
            <a:endParaRPr lang="en-US" sz="2600" b="1" dirty="0" smtClean="0">
              <a:solidFill>
                <a:schemeClr val="bg1"/>
              </a:solidFill>
              <a:latin typeface="Calibri" pitchFamily="34" charset="0"/>
            </a:endParaRPr>
          </a:p>
          <a:p>
            <a:pPr>
              <a:lnSpc>
                <a:spcPts val="3000"/>
              </a:lnSpc>
              <a:buClr>
                <a:srgbClr val="FFC000"/>
              </a:buClr>
            </a:pPr>
            <a:r>
              <a:rPr lang="en-US" sz="2600" b="1" dirty="0" smtClean="0">
                <a:solidFill>
                  <a:schemeClr val="bg1"/>
                </a:solidFill>
                <a:latin typeface="Calibri" pitchFamily="34" charset="0"/>
              </a:rPr>
              <a:t>Inputs: Material, Labor and Financial, Specialized Knowledge &amp; Skills, </a:t>
            </a:r>
            <a:r>
              <a:rPr lang="en-US" sz="2600" b="1" dirty="0" err="1" smtClean="0">
                <a:solidFill>
                  <a:schemeClr val="bg1"/>
                </a:solidFill>
                <a:latin typeface="Calibri" pitchFamily="34" charset="0"/>
              </a:rPr>
              <a:t>Exper-tise</a:t>
            </a:r>
            <a:r>
              <a:rPr lang="en-US" sz="2600" b="1" dirty="0" smtClean="0">
                <a:solidFill>
                  <a:schemeClr val="bg1"/>
                </a:solidFill>
                <a:latin typeface="Calibri" pitchFamily="34" charset="0"/>
              </a:rPr>
              <a:t> and Experience </a:t>
            </a:r>
          </a:p>
          <a:p>
            <a:pPr>
              <a:lnSpc>
                <a:spcPts val="3000"/>
              </a:lnSpc>
              <a:buClr>
                <a:srgbClr val="FFC000"/>
              </a:buClr>
            </a:pPr>
            <a:r>
              <a:rPr lang="en-US" sz="2600" b="1" dirty="0" smtClean="0">
                <a:solidFill>
                  <a:schemeClr val="bg1"/>
                </a:solidFill>
                <a:latin typeface="Calibri" pitchFamily="34" charset="0"/>
              </a:rPr>
              <a:t>Application of (Complex) Technical &amp; Managerial Systems, Processes, Tools etc.</a:t>
            </a:r>
          </a:p>
          <a:p>
            <a:pPr>
              <a:lnSpc>
                <a:spcPts val="3000"/>
              </a:lnSpc>
              <a:buClr>
                <a:srgbClr val="FFC000"/>
              </a:buClr>
            </a:pPr>
            <a:r>
              <a:rPr lang="en-US" sz="2600" b="1" dirty="0" smtClean="0">
                <a:solidFill>
                  <a:schemeClr val="bg1"/>
                </a:solidFill>
                <a:latin typeface="Calibri" pitchFamily="34" charset="0"/>
              </a:rPr>
              <a:t>System of Reporting Relationships </a:t>
            </a:r>
          </a:p>
          <a:p>
            <a:pPr>
              <a:lnSpc>
                <a:spcPts val="3000"/>
              </a:lnSpc>
              <a:buClr>
                <a:srgbClr val="FFC000"/>
              </a:buClr>
            </a:pPr>
            <a:r>
              <a:rPr lang="en-US" sz="2600" b="1" dirty="0" smtClean="0">
                <a:solidFill>
                  <a:schemeClr val="bg1"/>
                </a:solidFill>
                <a:latin typeface="Calibri" pitchFamily="34" charset="0"/>
              </a:rPr>
              <a:t>Performance Monitoring, Evaluation and Accountability</a:t>
            </a:r>
          </a:p>
          <a:p>
            <a:pPr>
              <a:lnSpc>
                <a:spcPts val="3000"/>
              </a:lnSpc>
              <a:buClr>
                <a:srgbClr val="FFC000"/>
              </a:buClr>
            </a:pPr>
            <a:r>
              <a:rPr lang="en-US" sz="2600" b="1" dirty="0" smtClean="0">
                <a:solidFill>
                  <a:schemeClr val="bg1"/>
                </a:solidFill>
                <a:latin typeface="Calibri" pitchFamily="34" charset="0"/>
              </a:rPr>
              <a:t>Standards of Professionalism</a:t>
            </a:r>
          </a:p>
          <a:p>
            <a:pPr>
              <a:lnSpc>
                <a:spcPts val="3000"/>
              </a:lnSpc>
              <a:buClr>
                <a:srgbClr val="FFC000"/>
              </a:buClr>
              <a:buNone/>
            </a:pPr>
            <a:endParaRPr lang="en-US" sz="2600" b="1" dirty="0" smtClean="0">
              <a:solidFill>
                <a:schemeClr val="bg1"/>
              </a:solidFill>
              <a:latin typeface="Calibri" pitchFamily="34" charset="0"/>
            </a:endParaRPr>
          </a:p>
        </p:txBody>
      </p:sp>
      <p:sp>
        <p:nvSpPr>
          <p:cNvPr id="6" name="TextBox 5"/>
          <p:cNvSpPr txBox="1"/>
          <p:nvPr/>
        </p:nvSpPr>
        <p:spPr>
          <a:xfrm>
            <a:off x="149289" y="4516006"/>
            <a:ext cx="3021531" cy="830997"/>
          </a:xfrm>
          <a:prstGeom prst="rect">
            <a:avLst/>
          </a:prstGeom>
          <a:noFill/>
        </p:spPr>
        <p:txBody>
          <a:bodyPr wrap="square" rtlCol="0">
            <a:spAutoFit/>
          </a:bodyPr>
          <a:lstStyle/>
          <a:p>
            <a:r>
              <a:rPr lang="en-US" sz="1600" b="1" dirty="0" smtClean="0">
                <a:solidFill>
                  <a:srgbClr val="FFFF99"/>
                </a:solidFill>
                <a:latin typeface="Calibri" pitchFamily="34" charset="0"/>
              </a:rPr>
              <a:t>Good relationships between all primary stakeholders are a pre-requisite for project success. </a:t>
            </a:r>
            <a:endParaRPr lang="en-US" sz="1600" b="1" dirty="0">
              <a:solidFill>
                <a:srgbClr val="FFFF99"/>
              </a:solidFill>
              <a:latin typeface="Calibri" pitchFamily="34" charset="0"/>
            </a:endParaRPr>
          </a:p>
        </p:txBody>
      </p:sp>
      <p:pic>
        <p:nvPicPr>
          <p:cNvPr id="8" name="Picture 7" descr="Network.gif"/>
          <p:cNvPicPr>
            <a:picLocks noChangeAspect="1"/>
          </p:cNvPicPr>
          <p:nvPr/>
        </p:nvPicPr>
        <p:blipFill>
          <a:blip r:embed="rId3" cstate="print"/>
          <a:stretch>
            <a:fillRect/>
          </a:stretch>
        </p:blipFill>
        <p:spPr>
          <a:xfrm>
            <a:off x="178808" y="2440490"/>
            <a:ext cx="2971826" cy="197702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707297" y="3419062"/>
            <a:ext cx="4065104" cy="2733261"/>
          </a:xfrm>
          <a:prstGeom prst="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lstStyle/>
          <a:p>
            <a:r>
              <a:rPr lang="de-DE" sz="2400" dirty="0" smtClean="0"/>
              <a:t>Managing and Engaging Project Stakeholders</a:t>
            </a:r>
            <a:r>
              <a:rPr lang="de-DE" dirty="0" smtClean="0"/>
              <a:t/>
            </a:r>
            <a:br>
              <a:rPr lang="de-DE" dirty="0" smtClean="0"/>
            </a:br>
            <a:r>
              <a:rPr lang="de-DE" sz="2000" dirty="0" smtClean="0"/>
              <a:t>(Dimensions of Complexity)</a:t>
            </a:r>
            <a:endParaRPr lang="en-US" dirty="0"/>
          </a:p>
        </p:txBody>
      </p:sp>
      <p:sp>
        <p:nvSpPr>
          <p:cNvPr id="3" name="Rounded Rectangle 2"/>
          <p:cNvSpPr/>
          <p:nvPr/>
        </p:nvSpPr>
        <p:spPr>
          <a:xfrm>
            <a:off x="3864726" y="5506280"/>
            <a:ext cx="3728761" cy="487018"/>
          </a:xfrm>
          <a:prstGeom prst="roundRect">
            <a:avLst/>
          </a:prstGeom>
          <a:solidFill>
            <a:srgbClr val="1963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Intra-Departmental</a:t>
            </a:r>
            <a:endParaRPr lang="en-US" sz="2400" b="1" dirty="0">
              <a:latin typeface="Calibri" pitchFamily="34" charset="0"/>
            </a:endParaRPr>
          </a:p>
        </p:txBody>
      </p:sp>
      <p:sp>
        <p:nvSpPr>
          <p:cNvPr id="4" name="Rounded Rectangle 3"/>
          <p:cNvSpPr/>
          <p:nvPr/>
        </p:nvSpPr>
        <p:spPr>
          <a:xfrm>
            <a:off x="3874665" y="4866863"/>
            <a:ext cx="3728761" cy="487018"/>
          </a:xfrm>
          <a:prstGeom prst="roundRect">
            <a:avLst/>
          </a:prstGeom>
          <a:solidFill>
            <a:srgbClr val="1963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Department-Wide</a:t>
            </a:r>
          </a:p>
        </p:txBody>
      </p:sp>
      <p:sp>
        <p:nvSpPr>
          <p:cNvPr id="5" name="Rounded Rectangle 4"/>
          <p:cNvSpPr/>
          <p:nvPr/>
        </p:nvSpPr>
        <p:spPr>
          <a:xfrm>
            <a:off x="3874665" y="4227446"/>
            <a:ext cx="3728761" cy="487018"/>
          </a:xfrm>
          <a:prstGeom prst="roundRect">
            <a:avLst/>
          </a:prstGeom>
          <a:solidFill>
            <a:srgbClr val="1963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Inter-Departmental</a:t>
            </a:r>
          </a:p>
        </p:txBody>
      </p:sp>
      <p:sp>
        <p:nvSpPr>
          <p:cNvPr id="6" name="Rounded Rectangle 5"/>
          <p:cNvSpPr/>
          <p:nvPr/>
        </p:nvSpPr>
        <p:spPr>
          <a:xfrm>
            <a:off x="3874665" y="3588029"/>
            <a:ext cx="3728761" cy="487018"/>
          </a:xfrm>
          <a:prstGeom prst="roundRect">
            <a:avLst/>
          </a:prstGeom>
          <a:solidFill>
            <a:srgbClr val="19636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Organization-Wide</a:t>
            </a:r>
          </a:p>
        </p:txBody>
      </p:sp>
      <p:sp>
        <p:nvSpPr>
          <p:cNvPr id="7" name="Rounded Rectangle 6"/>
          <p:cNvSpPr/>
          <p:nvPr/>
        </p:nvSpPr>
        <p:spPr>
          <a:xfrm>
            <a:off x="3677479" y="2281825"/>
            <a:ext cx="4084983" cy="844826"/>
          </a:xfrm>
          <a:prstGeom prst="roundRect">
            <a:avLst/>
          </a:prstGeom>
          <a:solidFill>
            <a:schemeClr val="accent1">
              <a:lumMod val="1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Inter-Organizational</a:t>
            </a:r>
          </a:p>
          <a:p>
            <a:pPr algn="ctr"/>
            <a:r>
              <a:rPr lang="en-US" sz="1600" b="1" dirty="0" smtClean="0">
                <a:latin typeface="Calibri" pitchFamily="34" charset="0"/>
              </a:rPr>
              <a:t>(Simple Int./Ext. Stakeholder Community)</a:t>
            </a:r>
            <a:endParaRPr lang="en-US" sz="2400" b="1" dirty="0" smtClean="0">
              <a:latin typeface="Calibri" pitchFamily="34" charset="0"/>
            </a:endParaRPr>
          </a:p>
        </p:txBody>
      </p:sp>
      <p:sp>
        <p:nvSpPr>
          <p:cNvPr id="8" name="Rounded Rectangle 7"/>
          <p:cNvSpPr/>
          <p:nvPr/>
        </p:nvSpPr>
        <p:spPr>
          <a:xfrm>
            <a:off x="3677479" y="1144588"/>
            <a:ext cx="4084983" cy="844826"/>
          </a:xfrm>
          <a:prstGeom prst="roundRect">
            <a:avLst/>
          </a:prstGeom>
          <a:solidFill>
            <a:srgbClr val="550B2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atin typeface="Calibri" pitchFamily="34" charset="0"/>
              </a:rPr>
              <a:t>Inter-Organizational</a:t>
            </a:r>
          </a:p>
          <a:p>
            <a:pPr algn="ctr"/>
            <a:r>
              <a:rPr lang="en-US" sz="1600" b="1" dirty="0" smtClean="0">
                <a:latin typeface="Calibri" pitchFamily="34" charset="0"/>
              </a:rPr>
              <a:t>(Complex Int./Ext. Stakeholder Community)</a:t>
            </a:r>
            <a:endParaRPr lang="en-US" sz="2400" b="1" dirty="0">
              <a:latin typeface="Calibri" pitchFamily="34" charset="0"/>
            </a:endParaRPr>
          </a:p>
        </p:txBody>
      </p:sp>
      <p:sp>
        <p:nvSpPr>
          <p:cNvPr id="9" name="Oval 8"/>
          <p:cNvSpPr/>
          <p:nvPr/>
        </p:nvSpPr>
        <p:spPr>
          <a:xfrm>
            <a:off x="237745" y="2136914"/>
            <a:ext cx="2723322" cy="2723322"/>
          </a:xfrm>
          <a:prstGeom prst="ellipse">
            <a:avLst/>
          </a:prstGeom>
          <a:solidFill>
            <a:srgbClr val="383648"/>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smtClean="0">
                <a:latin typeface="Calibri" pitchFamily="34" charset="0"/>
              </a:rPr>
              <a:t>Project Stakeholder Management &amp; Engagement</a:t>
            </a:r>
            <a:endParaRPr lang="en-US" sz="2200" b="1" dirty="0">
              <a:latin typeface="Calibri" pitchFamily="34" charset="0"/>
            </a:endParaRPr>
          </a:p>
        </p:txBody>
      </p:sp>
      <p:sp>
        <p:nvSpPr>
          <p:cNvPr id="10" name="Up Arrow 9"/>
          <p:cNvSpPr/>
          <p:nvPr/>
        </p:nvSpPr>
        <p:spPr>
          <a:xfrm>
            <a:off x="7891669" y="1144588"/>
            <a:ext cx="1123121" cy="5027612"/>
          </a:xfrm>
          <a:prstGeom prst="upArrow">
            <a:avLst/>
          </a:prstGeom>
          <a:solidFill>
            <a:schemeClr val="accent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000" b="1" dirty="0" smtClean="0">
                <a:solidFill>
                  <a:srgbClr val="FFFF00"/>
                </a:solidFill>
                <a:latin typeface="Calibri" pitchFamily="34" charset="0"/>
              </a:rPr>
              <a:t>Management &amp; Engagement Complexity</a:t>
            </a:r>
            <a:endParaRPr lang="en-US" sz="2000" b="1" dirty="0">
              <a:solidFill>
                <a:srgbClr val="FFFF00"/>
              </a:solidFill>
              <a:latin typeface="Calibri" pitchFamily="34" charset="0"/>
            </a:endParaRPr>
          </a:p>
        </p:txBody>
      </p:sp>
      <p:grpSp>
        <p:nvGrpSpPr>
          <p:cNvPr id="21" name="Group 20"/>
          <p:cNvGrpSpPr/>
          <p:nvPr/>
        </p:nvGrpSpPr>
        <p:grpSpPr>
          <a:xfrm>
            <a:off x="3487677" y="2082467"/>
            <a:ext cx="399861" cy="407978"/>
            <a:chOff x="3722820" y="2501607"/>
            <a:chExt cx="399861" cy="407978"/>
          </a:xfrm>
        </p:grpSpPr>
        <p:sp>
          <p:nvSpPr>
            <p:cNvPr id="17" name="Oval 16"/>
            <p:cNvSpPr/>
            <p:nvPr/>
          </p:nvSpPr>
          <p:spPr>
            <a:xfrm>
              <a:off x="3722820" y="2501607"/>
              <a:ext cx="399861" cy="399861"/>
            </a:xfrm>
            <a:prstGeom prst="ellipse">
              <a:avLst/>
            </a:prstGeom>
            <a:solidFill>
              <a:schemeClr val="accent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TextBox 17"/>
            <p:cNvSpPr txBox="1"/>
            <p:nvPr/>
          </p:nvSpPr>
          <p:spPr>
            <a:xfrm>
              <a:off x="3748023" y="2509475"/>
              <a:ext cx="370242" cy="400110"/>
            </a:xfrm>
            <a:prstGeom prst="rect">
              <a:avLst/>
            </a:prstGeom>
            <a:noFill/>
          </p:spPr>
          <p:txBody>
            <a:bodyPr wrap="square" rtlCol="0">
              <a:spAutoFit/>
            </a:bodyPr>
            <a:lstStyle/>
            <a:p>
              <a:pPr algn="ctr"/>
              <a:r>
                <a:rPr lang="en-US" sz="2000" b="1" dirty="0" smtClean="0">
                  <a:solidFill>
                    <a:srgbClr val="FFFF00"/>
                  </a:solidFill>
                  <a:latin typeface="Calibri" pitchFamily="34" charset="0"/>
                </a:rPr>
                <a:t>B</a:t>
              </a:r>
              <a:endParaRPr lang="en-US" sz="2000" b="1" dirty="0">
                <a:solidFill>
                  <a:srgbClr val="FFFF00"/>
                </a:solidFill>
                <a:latin typeface="Calibri" pitchFamily="34" charset="0"/>
              </a:endParaRPr>
            </a:p>
          </p:txBody>
        </p:sp>
      </p:grpSp>
      <p:grpSp>
        <p:nvGrpSpPr>
          <p:cNvPr id="22" name="Group 21"/>
          <p:cNvGrpSpPr/>
          <p:nvPr/>
        </p:nvGrpSpPr>
        <p:grpSpPr>
          <a:xfrm>
            <a:off x="3486587" y="940597"/>
            <a:ext cx="399861" cy="407978"/>
            <a:chOff x="3722820" y="2501607"/>
            <a:chExt cx="399861" cy="407978"/>
          </a:xfrm>
        </p:grpSpPr>
        <p:sp>
          <p:nvSpPr>
            <p:cNvPr id="23" name="Oval 22"/>
            <p:cNvSpPr/>
            <p:nvPr/>
          </p:nvSpPr>
          <p:spPr>
            <a:xfrm>
              <a:off x="3722820" y="2501607"/>
              <a:ext cx="399861" cy="399861"/>
            </a:xfrm>
            <a:prstGeom prst="ellipse">
              <a:avLst/>
            </a:prstGeom>
            <a:solidFill>
              <a:schemeClr val="accent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4" name="TextBox 23"/>
            <p:cNvSpPr txBox="1"/>
            <p:nvPr/>
          </p:nvSpPr>
          <p:spPr>
            <a:xfrm>
              <a:off x="3748023" y="2509475"/>
              <a:ext cx="370242" cy="400110"/>
            </a:xfrm>
            <a:prstGeom prst="rect">
              <a:avLst/>
            </a:prstGeom>
            <a:noFill/>
          </p:spPr>
          <p:txBody>
            <a:bodyPr wrap="square" rtlCol="0">
              <a:spAutoFit/>
            </a:bodyPr>
            <a:lstStyle/>
            <a:p>
              <a:pPr algn="ctr"/>
              <a:r>
                <a:rPr lang="en-US" sz="2000" b="1" dirty="0" smtClean="0">
                  <a:solidFill>
                    <a:srgbClr val="FFFF00"/>
                  </a:solidFill>
                  <a:latin typeface="Calibri" pitchFamily="34" charset="0"/>
                </a:rPr>
                <a:t>C</a:t>
              </a:r>
              <a:endParaRPr lang="en-US" sz="2000" b="1" dirty="0">
                <a:solidFill>
                  <a:srgbClr val="FFFF00"/>
                </a:solidFill>
                <a:latin typeface="Calibri" pitchFamily="34" charset="0"/>
              </a:endParaRPr>
            </a:p>
          </p:txBody>
        </p:sp>
      </p:grpSp>
      <p:grpSp>
        <p:nvGrpSpPr>
          <p:cNvPr id="28" name="Group 27"/>
          <p:cNvGrpSpPr/>
          <p:nvPr/>
        </p:nvGrpSpPr>
        <p:grpSpPr>
          <a:xfrm>
            <a:off x="3519478" y="3219469"/>
            <a:ext cx="399861" cy="407978"/>
            <a:chOff x="3722820" y="2501607"/>
            <a:chExt cx="399861" cy="407978"/>
          </a:xfrm>
        </p:grpSpPr>
        <p:sp>
          <p:nvSpPr>
            <p:cNvPr id="29" name="Oval 28"/>
            <p:cNvSpPr/>
            <p:nvPr/>
          </p:nvSpPr>
          <p:spPr>
            <a:xfrm>
              <a:off x="3722820" y="2501607"/>
              <a:ext cx="399861" cy="399861"/>
            </a:xfrm>
            <a:prstGeom prst="ellipse">
              <a:avLst/>
            </a:prstGeom>
            <a:solidFill>
              <a:schemeClr val="accent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0" name="TextBox 29"/>
            <p:cNvSpPr txBox="1"/>
            <p:nvPr/>
          </p:nvSpPr>
          <p:spPr>
            <a:xfrm>
              <a:off x="3748023" y="2509475"/>
              <a:ext cx="370242" cy="400110"/>
            </a:xfrm>
            <a:prstGeom prst="rect">
              <a:avLst/>
            </a:prstGeom>
            <a:noFill/>
          </p:spPr>
          <p:txBody>
            <a:bodyPr wrap="square" rtlCol="0">
              <a:spAutoFit/>
            </a:bodyPr>
            <a:lstStyle/>
            <a:p>
              <a:pPr algn="ctr"/>
              <a:r>
                <a:rPr lang="en-US" sz="2000" b="1" dirty="0" smtClean="0">
                  <a:solidFill>
                    <a:srgbClr val="FFFF00"/>
                  </a:solidFill>
                  <a:latin typeface="Calibri" pitchFamily="34" charset="0"/>
                </a:rPr>
                <a:t>A</a:t>
              </a:r>
              <a:endParaRPr lang="en-US" sz="2000" b="1" dirty="0">
                <a:solidFill>
                  <a:srgbClr val="FFFF00"/>
                </a:solidFill>
                <a:latin typeface="Calibri" pitchFamily="34" charset="0"/>
              </a:endParaRPr>
            </a:p>
          </p:txBody>
        </p:sp>
      </p:grpSp>
      <p:cxnSp>
        <p:nvCxnSpPr>
          <p:cNvPr id="32" name="Shape 31"/>
          <p:cNvCxnSpPr>
            <a:stCxn id="9" idx="4"/>
            <a:endCxn id="11" idx="1"/>
          </p:cNvCxnSpPr>
          <p:nvPr/>
        </p:nvCxnSpPr>
        <p:spPr>
          <a:xfrm rot="5400000" flipH="1" flipV="1">
            <a:off x="2616079" y="3769019"/>
            <a:ext cx="74543" cy="2107891"/>
          </a:xfrm>
          <a:prstGeom prst="bentConnector4">
            <a:avLst>
              <a:gd name="adj1" fmla="val -1350999"/>
              <a:gd name="adj2" fmla="val 82299"/>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9" idx="6"/>
            <a:endCxn id="7" idx="1"/>
          </p:cNvCxnSpPr>
          <p:nvPr/>
        </p:nvCxnSpPr>
        <p:spPr>
          <a:xfrm flipV="1">
            <a:off x="2961067" y="2704238"/>
            <a:ext cx="716412" cy="794337"/>
          </a:xfrm>
          <a:prstGeom prst="bentConnector3">
            <a:avLst>
              <a:gd name="adj1" fmla="val 50000"/>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6" name="Shape 35"/>
          <p:cNvCxnSpPr>
            <a:stCxn id="9" idx="0"/>
            <a:endCxn id="8" idx="1"/>
          </p:cNvCxnSpPr>
          <p:nvPr/>
        </p:nvCxnSpPr>
        <p:spPr>
          <a:xfrm rot="5400000" flipH="1" flipV="1">
            <a:off x="2353486" y="812922"/>
            <a:ext cx="569913" cy="2078073"/>
          </a:xfrm>
          <a:prstGeom prst="bentConnector2">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(Context A: Low Level of Stakeholder Complexity)</a:t>
            </a:r>
            <a:endParaRPr lang="en-US" dirty="0"/>
          </a:p>
        </p:txBody>
      </p:sp>
      <p:sp>
        <p:nvSpPr>
          <p:cNvPr id="3" name="Text Box 9"/>
          <p:cNvSpPr txBox="1">
            <a:spLocks noChangeArrowheads="1"/>
          </p:cNvSpPr>
          <p:nvPr/>
        </p:nvSpPr>
        <p:spPr bwMode="auto">
          <a:xfrm>
            <a:off x="3189188" y="1142757"/>
            <a:ext cx="5779714" cy="5157822"/>
          </a:xfrm>
          <a:prstGeom prst="rect">
            <a:avLst/>
          </a:prstGeom>
          <a:noFill/>
          <a:ln w="9525" algn="ctr">
            <a:noFill/>
            <a:miter lim="800000"/>
            <a:headEnd/>
            <a:tailEnd/>
          </a:ln>
          <a:effectLst/>
        </p:spPr>
        <p:txBody>
          <a:bodyPr wrap="square">
            <a:spAutoFit/>
          </a:bodyPr>
          <a:lstStyle/>
          <a:p>
            <a:pPr>
              <a:lnSpc>
                <a:spcPts val="2900"/>
              </a:lnSpc>
              <a:spcAft>
                <a:spcPts val="1800"/>
              </a:spcAft>
              <a:tabLst>
                <a:tab pos="4511675" algn="l"/>
              </a:tabLst>
            </a:pPr>
            <a:r>
              <a:rPr lang="de-DE" sz="2800" b="1" dirty="0" smtClean="0">
                <a:solidFill>
                  <a:schemeClr val="bg1"/>
                </a:solidFill>
                <a:latin typeface="Calibri" pitchFamily="34" charset="0"/>
              </a:rPr>
              <a:t>Project stakeholder management and engagement in its simplest form usually (but not always!) occurs on projects which are conducted inter-nally by an organization in one or more of its functional departments. </a:t>
            </a:r>
          </a:p>
          <a:p>
            <a:pPr>
              <a:lnSpc>
                <a:spcPts val="2900"/>
              </a:lnSpc>
              <a:spcAft>
                <a:spcPts val="1800"/>
              </a:spcAft>
              <a:tabLst>
                <a:tab pos="4511675" algn="l"/>
              </a:tabLst>
            </a:pPr>
            <a:r>
              <a:rPr lang="de-DE" sz="2800" b="1" dirty="0" smtClean="0">
                <a:solidFill>
                  <a:schemeClr val="bg1"/>
                </a:solidFill>
                <a:latin typeface="Calibri" pitchFamily="34" charset="0"/>
              </a:rPr>
              <a:t>The focus here of management and engagement is to assign and coordi-nate project work among the stake-holders, overcome their resistance to change and motivate them to put in their best efforts to make the project a success.</a:t>
            </a:r>
          </a:p>
        </p:txBody>
      </p:sp>
      <p:sp>
        <p:nvSpPr>
          <p:cNvPr id="5" name="Rounded Rectangle 4"/>
          <p:cNvSpPr/>
          <p:nvPr/>
        </p:nvSpPr>
        <p:spPr>
          <a:xfrm>
            <a:off x="148394" y="5299787"/>
            <a:ext cx="2930015" cy="796551"/>
          </a:xfrm>
          <a:prstGeom prst="roundRect">
            <a:avLst/>
          </a:prstGeom>
          <a:solidFill>
            <a:srgbClr val="196365"/>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99"/>
                </a:solidFill>
                <a:latin typeface="Calibri" pitchFamily="34" charset="0"/>
              </a:rPr>
              <a:t>Heavy Management</a:t>
            </a:r>
          </a:p>
          <a:p>
            <a:pPr algn="ctr"/>
            <a:r>
              <a:rPr lang="en-US" sz="2000" b="1" dirty="0" smtClean="0">
                <a:solidFill>
                  <a:srgbClr val="FFFF99"/>
                </a:solidFill>
                <a:latin typeface="Calibri" pitchFamily="34" charset="0"/>
              </a:rPr>
              <a:t>Moderate Engagement</a:t>
            </a:r>
          </a:p>
        </p:txBody>
      </p:sp>
      <p:pic>
        <p:nvPicPr>
          <p:cNvPr id="6" name="Picture 5" descr="Office Team Work.jpg"/>
          <p:cNvPicPr>
            <a:picLocks noChangeAspect="1"/>
          </p:cNvPicPr>
          <p:nvPr/>
        </p:nvPicPr>
        <p:blipFill>
          <a:blip r:embed="rId3" cstate="print"/>
          <a:stretch>
            <a:fillRect/>
          </a:stretch>
        </p:blipFill>
        <p:spPr>
          <a:xfrm>
            <a:off x="154450" y="1306287"/>
            <a:ext cx="2917903" cy="1973424"/>
          </a:xfrm>
          <a:prstGeom prst="rect">
            <a:avLst/>
          </a:prstGeom>
          <a:ln w="19050">
            <a:solidFill>
              <a:schemeClr val="bg1"/>
            </a:solidFill>
          </a:ln>
        </p:spPr>
      </p:pic>
      <p:pic>
        <p:nvPicPr>
          <p:cNvPr id="7" name="Picture 6" descr="Office Leasing. The Process.jpg"/>
          <p:cNvPicPr>
            <a:picLocks noChangeAspect="1"/>
          </p:cNvPicPr>
          <p:nvPr/>
        </p:nvPicPr>
        <p:blipFill>
          <a:blip r:embed="rId4" cstate="print"/>
          <a:stretch>
            <a:fillRect/>
          </a:stretch>
        </p:blipFill>
        <p:spPr>
          <a:xfrm>
            <a:off x="376667" y="3415432"/>
            <a:ext cx="2473469" cy="1748633"/>
          </a:xfrm>
          <a:prstGeom prst="rect">
            <a:avLst/>
          </a:prstGeom>
          <a:ln w="19050">
            <a:solidFill>
              <a:schemeClr val="bg1"/>
            </a:solidFill>
          </a:ln>
        </p:spPr>
      </p:pic>
    </p:spTree>
  </p:cSld>
  <p:clrMapOvr>
    <a:masterClrMapping/>
  </p:clrMapOvr>
  <p:transition spd="slow">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(Context B: High Level of Stakeholder Complexity)</a:t>
            </a:r>
            <a:endParaRPr lang="en-US" dirty="0"/>
          </a:p>
        </p:txBody>
      </p:sp>
      <p:sp>
        <p:nvSpPr>
          <p:cNvPr id="3" name="Text Box 9"/>
          <p:cNvSpPr txBox="1">
            <a:spLocks noChangeArrowheads="1"/>
          </p:cNvSpPr>
          <p:nvPr/>
        </p:nvSpPr>
        <p:spPr bwMode="auto">
          <a:xfrm>
            <a:off x="3189186" y="1142757"/>
            <a:ext cx="5835071" cy="5157822"/>
          </a:xfrm>
          <a:prstGeom prst="rect">
            <a:avLst/>
          </a:prstGeom>
          <a:noFill/>
          <a:ln w="9525" algn="ctr">
            <a:noFill/>
            <a:miter lim="800000"/>
            <a:headEnd/>
            <a:tailEnd/>
          </a:ln>
          <a:effectLst/>
        </p:spPr>
        <p:txBody>
          <a:bodyPr wrap="square">
            <a:spAutoFit/>
          </a:bodyPr>
          <a:lstStyle/>
          <a:p>
            <a:pPr>
              <a:lnSpc>
                <a:spcPts val="2900"/>
              </a:lnSpc>
              <a:spcAft>
                <a:spcPts val="1800"/>
              </a:spcAft>
              <a:tabLst>
                <a:tab pos="4511675" algn="l"/>
              </a:tabLst>
            </a:pPr>
            <a:r>
              <a:rPr lang="de-DE" sz="2800" b="1" dirty="0" smtClean="0">
                <a:solidFill>
                  <a:schemeClr val="bg1"/>
                </a:solidFill>
                <a:latin typeface="Calibri" pitchFamily="34" charset="0"/>
              </a:rPr>
              <a:t>More complex project stakeholder management and engagement nor-mally is found on projects undertaken in a collaborative environment by multiple contracting entities, for e.g. in partial ICT outsourcing projects. </a:t>
            </a:r>
          </a:p>
          <a:p>
            <a:pPr>
              <a:lnSpc>
                <a:spcPts val="2900"/>
              </a:lnSpc>
              <a:spcAft>
                <a:spcPts val="1800"/>
              </a:spcAft>
              <a:tabLst>
                <a:tab pos="4511675" algn="l"/>
              </a:tabLst>
            </a:pPr>
            <a:r>
              <a:rPr lang="de-DE" sz="2800" b="1" dirty="0" smtClean="0">
                <a:solidFill>
                  <a:schemeClr val="bg1"/>
                </a:solidFill>
                <a:latin typeface="Calibri" pitchFamily="34" charset="0"/>
              </a:rPr>
              <a:t>Here stakeholder management and engagement is both intra- as well as inter-organizational. More importance is accorded to monitoring, communication, negotiation and trust and relationship-building between stakeholders.</a:t>
            </a:r>
          </a:p>
        </p:txBody>
      </p:sp>
      <p:sp>
        <p:nvSpPr>
          <p:cNvPr id="6" name="Rounded Rectangle 5"/>
          <p:cNvSpPr/>
          <p:nvPr/>
        </p:nvSpPr>
        <p:spPr>
          <a:xfrm>
            <a:off x="149086" y="5299787"/>
            <a:ext cx="2930015" cy="796551"/>
          </a:xfrm>
          <a:prstGeom prst="roundRect">
            <a:avLst/>
          </a:prstGeom>
          <a:solidFill>
            <a:srgbClr val="163436"/>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99"/>
                </a:solidFill>
                <a:latin typeface="Calibri" pitchFamily="34" charset="0"/>
              </a:rPr>
              <a:t>Heavy Management</a:t>
            </a:r>
          </a:p>
          <a:p>
            <a:pPr algn="ctr"/>
            <a:r>
              <a:rPr lang="en-US" sz="2000" b="1" dirty="0" smtClean="0">
                <a:solidFill>
                  <a:srgbClr val="FFFF99"/>
                </a:solidFill>
                <a:latin typeface="Calibri" pitchFamily="34" charset="0"/>
              </a:rPr>
              <a:t>Moderate Engagement</a:t>
            </a:r>
          </a:p>
        </p:txBody>
      </p:sp>
      <p:pic>
        <p:nvPicPr>
          <p:cNvPr id="7" name="Picture 6" descr="Software Development Center St. Petersburg.jpg"/>
          <p:cNvPicPr>
            <a:picLocks noChangeAspect="1"/>
          </p:cNvPicPr>
          <p:nvPr/>
        </p:nvPicPr>
        <p:blipFill>
          <a:blip r:embed="rId3" cstate="print"/>
          <a:stretch>
            <a:fillRect/>
          </a:stretch>
        </p:blipFill>
        <p:spPr>
          <a:xfrm>
            <a:off x="186579" y="1296954"/>
            <a:ext cx="2855028" cy="1908110"/>
          </a:xfrm>
          <a:prstGeom prst="rect">
            <a:avLst/>
          </a:prstGeom>
          <a:ln w="19050">
            <a:solidFill>
              <a:schemeClr val="bg1"/>
            </a:solidFill>
          </a:ln>
        </p:spPr>
      </p:pic>
      <p:pic>
        <p:nvPicPr>
          <p:cNvPr id="8" name="Picture 7" descr="Software Development Center St. Petersburg 1.jpg"/>
          <p:cNvPicPr>
            <a:picLocks noChangeAspect="1"/>
          </p:cNvPicPr>
          <p:nvPr/>
        </p:nvPicPr>
        <p:blipFill>
          <a:blip r:embed="rId4" cstate="print"/>
          <a:stretch>
            <a:fillRect/>
          </a:stretch>
        </p:blipFill>
        <p:spPr>
          <a:xfrm>
            <a:off x="184549" y="3297014"/>
            <a:ext cx="2859088" cy="1910824"/>
          </a:xfrm>
          <a:prstGeom prst="rect">
            <a:avLst/>
          </a:prstGeom>
          <a:ln w="19050">
            <a:solidFill>
              <a:schemeClr val="bg1"/>
            </a:solidFill>
          </a:ln>
        </p:spPr>
      </p:pic>
    </p:spTree>
  </p:cSld>
  <p:clrMapOvr>
    <a:masterClrMapping/>
  </p:clrMapOvr>
  <p:transition spd="slow">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(Context C: Highest Level of Stakeholder Complexity)</a:t>
            </a:r>
            <a:endParaRPr lang="en-US" dirty="0"/>
          </a:p>
        </p:txBody>
      </p:sp>
      <p:sp>
        <p:nvSpPr>
          <p:cNvPr id="3" name="Text Box 9"/>
          <p:cNvSpPr txBox="1">
            <a:spLocks noChangeArrowheads="1"/>
          </p:cNvSpPr>
          <p:nvPr/>
        </p:nvSpPr>
        <p:spPr bwMode="auto">
          <a:xfrm>
            <a:off x="3189186" y="1142757"/>
            <a:ext cx="5877229" cy="5157822"/>
          </a:xfrm>
          <a:prstGeom prst="rect">
            <a:avLst/>
          </a:prstGeom>
          <a:noFill/>
          <a:ln w="9525" algn="ctr">
            <a:noFill/>
            <a:miter lim="800000"/>
            <a:headEnd/>
            <a:tailEnd/>
          </a:ln>
          <a:effectLst/>
        </p:spPr>
        <p:txBody>
          <a:bodyPr wrap="square">
            <a:spAutoFit/>
          </a:bodyPr>
          <a:lstStyle/>
          <a:p>
            <a:pPr>
              <a:lnSpc>
                <a:spcPts val="2900"/>
              </a:lnSpc>
              <a:spcAft>
                <a:spcPts val="1800"/>
              </a:spcAft>
              <a:tabLst>
                <a:tab pos="4511675" algn="l"/>
              </a:tabLst>
            </a:pPr>
            <a:r>
              <a:rPr lang="de-DE" sz="2800" b="1" dirty="0" smtClean="0">
                <a:solidFill>
                  <a:schemeClr val="bg1"/>
                </a:solidFill>
                <a:latin typeface="Calibri" pitchFamily="34" charset="0"/>
              </a:rPr>
              <a:t>The most complex project stakeholder management/engagement occurs on large-scale projects as in construction and civil engineering, also major events and development initiatives. </a:t>
            </a:r>
          </a:p>
          <a:p>
            <a:pPr>
              <a:lnSpc>
                <a:spcPts val="2900"/>
              </a:lnSpc>
              <a:spcAft>
                <a:spcPts val="1800"/>
              </a:spcAft>
              <a:tabLst>
                <a:tab pos="4511675" algn="l"/>
              </a:tabLst>
            </a:pPr>
            <a:r>
              <a:rPr lang="de-DE" sz="2800" b="1" dirty="0" smtClean="0">
                <a:solidFill>
                  <a:schemeClr val="bg1"/>
                </a:solidFill>
                <a:latin typeface="Calibri" pitchFamily="34" charset="0"/>
              </a:rPr>
              <a:t>Here stakeholder management/enga-gement not only has the complexity level of context B, but also must con-tend with engaging (many) external (non-contracting) stakeholders which may support or (often), oppose the project. Key Requirements are Caution, Consideration and Creativity.</a:t>
            </a:r>
          </a:p>
        </p:txBody>
      </p:sp>
      <p:sp>
        <p:nvSpPr>
          <p:cNvPr id="6" name="Rounded Rectangle 5"/>
          <p:cNvSpPr/>
          <p:nvPr/>
        </p:nvSpPr>
        <p:spPr>
          <a:xfrm>
            <a:off x="150545" y="5299787"/>
            <a:ext cx="2930015" cy="796551"/>
          </a:xfrm>
          <a:prstGeom prst="roundRect">
            <a:avLst/>
          </a:prstGeom>
          <a:solidFill>
            <a:srgbClr val="550B27"/>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FF99"/>
                </a:solidFill>
                <a:latin typeface="Calibri" pitchFamily="34" charset="0"/>
              </a:rPr>
              <a:t>Heavy Management</a:t>
            </a:r>
          </a:p>
          <a:p>
            <a:pPr algn="ctr"/>
            <a:r>
              <a:rPr lang="en-US" sz="2000" b="1" dirty="0" smtClean="0">
                <a:solidFill>
                  <a:srgbClr val="FFFF99"/>
                </a:solidFill>
                <a:latin typeface="Calibri" pitchFamily="34" charset="0"/>
              </a:rPr>
              <a:t>Heavy Engagement</a:t>
            </a:r>
          </a:p>
        </p:txBody>
      </p:sp>
      <p:pic>
        <p:nvPicPr>
          <p:cNvPr id="7" name="Picture 6" descr="Shasta Dam.jpg"/>
          <p:cNvPicPr>
            <a:picLocks noChangeAspect="1"/>
          </p:cNvPicPr>
          <p:nvPr/>
        </p:nvPicPr>
        <p:blipFill>
          <a:blip r:embed="rId3" cstate="print"/>
          <a:stretch>
            <a:fillRect/>
          </a:stretch>
        </p:blipFill>
        <p:spPr>
          <a:xfrm>
            <a:off x="187735" y="1247229"/>
            <a:ext cx="2855635" cy="1878526"/>
          </a:xfrm>
          <a:prstGeom prst="rect">
            <a:avLst/>
          </a:prstGeom>
          <a:ln w="19050">
            <a:solidFill>
              <a:schemeClr val="bg1"/>
            </a:solidFill>
          </a:ln>
        </p:spPr>
      </p:pic>
      <p:pic>
        <p:nvPicPr>
          <p:cNvPr id="8" name="Picture 7" descr="Beijing Olympics Closing Ceremony.jpg"/>
          <p:cNvPicPr>
            <a:picLocks noChangeAspect="1"/>
          </p:cNvPicPr>
          <p:nvPr/>
        </p:nvPicPr>
        <p:blipFill>
          <a:blip r:embed="rId4" cstate="print"/>
          <a:stretch>
            <a:fillRect/>
          </a:stretch>
        </p:blipFill>
        <p:spPr>
          <a:xfrm>
            <a:off x="183148" y="3258790"/>
            <a:ext cx="2864808" cy="1907962"/>
          </a:xfrm>
          <a:prstGeom prst="rect">
            <a:avLst/>
          </a:prstGeom>
          <a:ln w="19050">
            <a:solidFill>
              <a:schemeClr val="bg1"/>
            </a:solidFill>
          </a:ln>
        </p:spPr>
      </p:pic>
    </p:spTree>
  </p:cSld>
  <p:clrMapOvr>
    <a:masterClrMapping/>
  </p:clrMapOvr>
  <p:transition spd="slow">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err="1" smtClean="0"/>
              <a:t>Ubiquitousness</a:t>
            </a:r>
            <a:r>
              <a:rPr lang="en-US" sz="2400" dirty="0" smtClean="0"/>
              <a:t> of Project Stakeholders</a:t>
            </a:r>
            <a:endParaRPr lang="en-US" sz="2400" dirty="0"/>
          </a:p>
        </p:txBody>
      </p:sp>
      <p:pic>
        <p:nvPicPr>
          <p:cNvPr id="3" name="Picture 2" descr="Giza Pyramids.jpg"/>
          <p:cNvPicPr>
            <a:picLocks noChangeAspect="1"/>
          </p:cNvPicPr>
          <p:nvPr/>
        </p:nvPicPr>
        <p:blipFill>
          <a:blip r:embed="rId2" cstate="print"/>
          <a:stretch>
            <a:fillRect/>
          </a:stretch>
        </p:blipFill>
        <p:spPr>
          <a:xfrm>
            <a:off x="455613" y="1327463"/>
            <a:ext cx="3982743" cy="2987058"/>
          </a:xfrm>
          <a:prstGeom prst="rect">
            <a:avLst/>
          </a:prstGeom>
          <a:ln>
            <a:solidFill>
              <a:schemeClr val="bg1"/>
            </a:solidFill>
          </a:ln>
        </p:spPr>
      </p:pic>
      <p:sp>
        <p:nvSpPr>
          <p:cNvPr id="4" name="Text Box 9"/>
          <p:cNvSpPr txBox="1">
            <a:spLocks noChangeArrowheads="1"/>
          </p:cNvSpPr>
          <p:nvPr/>
        </p:nvSpPr>
        <p:spPr bwMode="auto">
          <a:xfrm>
            <a:off x="4573588" y="1144588"/>
            <a:ext cx="4116388"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No project in history – from the dawn of man-kind down to the present era – has been „stakeholderless“. </a:t>
            </a:r>
          </a:p>
          <a:p>
            <a:pPr>
              <a:lnSpc>
                <a:spcPts val="3800"/>
              </a:lnSpc>
              <a:spcAft>
                <a:spcPts val="1200"/>
              </a:spcAft>
              <a:tabLst>
                <a:tab pos="4511675" algn="l"/>
              </a:tabLst>
            </a:pPr>
            <a:r>
              <a:rPr lang="de-DE" sz="3200" b="1" dirty="0" smtClean="0">
                <a:solidFill>
                  <a:schemeClr val="bg1"/>
                </a:solidFill>
                <a:latin typeface="Calibri" pitchFamily="34" charset="0"/>
              </a:rPr>
              <a:t>Stakeholders are as na-tural to a project as are its conventional para-meters of goal/scope, cost and duration. </a:t>
            </a:r>
            <a:endParaRPr lang="de-DE" sz="3200" b="1" dirty="0">
              <a:solidFill>
                <a:schemeClr val="bg1"/>
              </a:solidFill>
              <a:latin typeface="Calibri" pitchFamily="34" charset="0"/>
            </a:endParaRPr>
          </a:p>
        </p:txBody>
      </p:sp>
      <p:sp>
        <p:nvSpPr>
          <p:cNvPr id="5" name="TextBox 4"/>
          <p:cNvSpPr txBox="1"/>
          <p:nvPr/>
        </p:nvSpPr>
        <p:spPr>
          <a:xfrm>
            <a:off x="1463044" y="4581620"/>
            <a:ext cx="3110544" cy="1569660"/>
          </a:xfrm>
          <a:prstGeom prst="rect">
            <a:avLst/>
          </a:prstGeom>
          <a:noFill/>
        </p:spPr>
        <p:txBody>
          <a:bodyPr wrap="square" rtlCol="0">
            <a:spAutoFit/>
          </a:bodyPr>
          <a:lstStyle/>
          <a:p>
            <a:r>
              <a:rPr lang="en-US" sz="1600" b="1" dirty="0" smtClean="0">
                <a:solidFill>
                  <a:srgbClr val="FFFF99"/>
                </a:solidFill>
                <a:latin typeface="Calibri" pitchFamily="34" charset="0"/>
              </a:rPr>
              <a:t>The History Channel’s acclaimed documentary series </a:t>
            </a:r>
            <a:r>
              <a:rPr lang="en-US" sz="1600" b="1" i="1" dirty="0" smtClean="0">
                <a:solidFill>
                  <a:srgbClr val="FFFF99"/>
                </a:solidFill>
                <a:latin typeface="Calibri" pitchFamily="34" charset="0"/>
              </a:rPr>
              <a:t>Engineering an Empire</a:t>
            </a:r>
            <a:r>
              <a:rPr lang="en-US" sz="1600" b="1" dirty="0" smtClean="0">
                <a:solidFill>
                  <a:srgbClr val="FFFF99"/>
                </a:solidFill>
                <a:latin typeface="Calibri" pitchFamily="34" charset="0"/>
              </a:rPr>
              <a:t> gives excellent insight on major projects undertaken by great civilizations, and sheds light on their “stakeholders”.</a:t>
            </a:r>
            <a:endParaRPr lang="en-US" sz="1600" b="1" dirty="0">
              <a:solidFill>
                <a:srgbClr val="FFFF99"/>
              </a:solidFill>
              <a:latin typeface="Calibri" pitchFamily="34" charset="0"/>
            </a:endParaRPr>
          </a:p>
        </p:txBody>
      </p:sp>
      <p:pic>
        <p:nvPicPr>
          <p:cNvPr id="6" name="Picture 5" descr="DVD Engineering an Empire.jpg">
            <a:hlinkClick r:id="rId3"/>
          </p:cNvPr>
          <p:cNvPicPr>
            <a:picLocks noChangeAspect="1"/>
          </p:cNvPicPr>
          <p:nvPr/>
        </p:nvPicPr>
        <p:blipFill>
          <a:blip r:embed="rId4" cstate="print"/>
          <a:srcRect l="14025" t="629" r="14429" b="552"/>
          <a:stretch>
            <a:fillRect/>
          </a:stretch>
        </p:blipFill>
        <p:spPr>
          <a:xfrm>
            <a:off x="455613" y="4658624"/>
            <a:ext cx="984331" cy="1359568"/>
          </a:xfrm>
          <a:prstGeom prst="rect">
            <a:avLst/>
          </a:prstGeom>
          <a:ln>
            <a:solidFill>
              <a:schemeClr val="bg1"/>
            </a:solidFill>
          </a:ln>
        </p:spPr>
      </p:pic>
    </p:spTree>
  </p:cSld>
  <p:clrMapOvr>
    <a:masterClrMapping/>
  </p:clrMapOvr>
  <p:transition spd="slow">
    <p:fade thruBlk="1"/>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Project Stakeholder Management </a:t>
            </a:r>
            <a:br>
              <a:rPr lang="en-US" sz="2400" dirty="0" smtClean="0"/>
            </a:br>
            <a:r>
              <a:rPr lang="en-US" sz="2000" dirty="0" smtClean="0"/>
              <a:t>(An Evolving Discipline)</a:t>
            </a:r>
            <a:endParaRPr lang="en-US" sz="2400" dirty="0"/>
          </a:p>
        </p:txBody>
      </p:sp>
      <p:pic>
        <p:nvPicPr>
          <p:cNvPr id="3" name="Picture 2" descr="Evolve.gif"/>
          <p:cNvPicPr>
            <a:picLocks noChangeAspect="1"/>
          </p:cNvPicPr>
          <p:nvPr/>
        </p:nvPicPr>
        <p:blipFill>
          <a:blip r:embed="rId3" cstate="print"/>
          <a:stretch>
            <a:fillRect/>
          </a:stretch>
        </p:blipFill>
        <p:spPr>
          <a:xfrm>
            <a:off x="1782763" y="1255100"/>
            <a:ext cx="5581650" cy="1962150"/>
          </a:xfrm>
          <a:prstGeom prst="rect">
            <a:avLst/>
          </a:prstGeom>
          <a:ln>
            <a:solidFill>
              <a:srgbClr val="FFFF00"/>
            </a:solidFill>
          </a:ln>
        </p:spPr>
      </p:pic>
      <p:sp>
        <p:nvSpPr>
          <p:cNvPr id="4" name="Text Box 9"/>
          <p:cNvSpPr txBox="1">
            <a:spLocks noChangeArrowheads="1"/>
          </p:cNvSpPr>
          <p:nvPr/>
        </p:nvSpPr>
        <p:spPr bwMode="auto">
          <a:xfrm>
            <a:off x="202130" y="3269882"/>
            <a:ext cx="8710863" cy="3016210"/>
          </a:xfrm>
          <a:prstGeom prst="rect">
            <a:avLst/>
          </a:prstGeom>
          <a:noFill/>
          <a:ln w="9525" algn="ctr">
            <a:noFill/>
            <a:miter lim="800000"/>
            <a:headEnd/>
            <a:tailEnd/>
          </a:ln>
          <a:effectLst/>
        </p:spPr>
        <p:txBody>
          <a:bodyPr wrap="square">
            <a:spAutoFit/>
          </a:bodyPr>
          <a:lstStyle/>
          <a:p>
            <a:pPr algn="ctr">
              <a:lnSpc>
                <a:spcPts val="3800"/>
              </a:lnSpc>
              <a:tabLst>
                <a:tab pos="4511675" algn="l"/>
              </a:tabLst>
            </a:pPr>
            <a:r>
              <a:rPr lang="de-DE" sz="3200" b="1" dirty="0" smtClean="0">
                <a:solidFill>
                  <a:schemeClr val="bg1"/>
                </a:solidFill>
                <a:latin typeface="Calibri" pitchFamily="34" charset="0"/>
              </a:rPr>
              <a:t>Project Stakeholder Management is an evolving and specialized project mgmt. subject area. Lar-gely neglected in project mgmt. degree programs and text books, interest in it among researchers and practitioners has grown immensely in recent years and a voluminous body of lit. now exists. </a:t>
            </a:r>
            <a:endParaRPr lang="de-DE" sz="32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1251" y="1005840"/>
            <a:ext cx="1371600" cy="608885"/>
          </a:xfrm>
          <a:prstGeom prst="rect">
            <a:avLst/>
          </a:prstGeom>
          <a:noFill/>
          <a:ln>
            <a:solidFill>
              <a:srgbClr val="FFFF00"/>
            </a:solidFill>
          </a:ln>
        </p:spPr>
        <p:txBody>
          <a:bodyPr wrap="square" rtlCol="0">
            <a:spAutoFit/>
          </a:bodyPr>
          <a:lstStyle/>
          <a:p>
            <a:pPr>
              <a:lnSpc>
                <a:spcPts val="2000"/>
              </a:lnSpc>
            </a:pPr>
            <a:r>
              <a:rPr lang="en-US" sz="2000" b="1" dirty="0" smtClean="0">
                <a:solidFill>
                  <a:srgbClr val="FFC000"/>
                </a:solidFill>
                <a:latin typeface="Calibri" pitchFamily="34" charset="0"/>
              </a:rPr>
              <a:t>Pre-Project Phase</a:t>
            </a:r>
            <a:endParaRPr lang="en-US" sz="2000" b="1" dirty="0">
              <a:solidFill>
                <a:srgbClr val="FFC000"/>
              </a:solidFill>
              <a:latin typeface="Calibri" pitchFamily="34" charset="0"/>
            </a:endParaRPr>
          </a:p>
        </p:txBody>
      </p:sp>
      <p:sp>
        <p:nvSpPr>
          <p:cNvPr id="3" name="Rounded Rectangle 2"/>
          <p:cNvSpPr/>
          <p:nvPr/>
        </p:nvSpPr>
        <p:spPr>
          <a:xfrm>
            <a:off x="1684421" y="990599"/>
            <a:ext cx="5428648" cy="488005"/>
          </a:xfrm>
          <a:prstGeom prst="roundRect">
            <a:avLst/>
          </a:prstGeom>
          <a:solidFill>
            <a:schemeClr val="bg2">
              <a:lumMod val="5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Need, Want, Opportunity, Legal Compulsion</a:t>
            </a:r>
            <a:endParaRPr lang="en-US" b="1" dirty="0">
              <a:latin typeface="Calibri" pitchFamily="34" charset="0"/>
            </a:endParaRPr>
          </a:p>
        </p:txBody>
      </p:sp>
      <p:sp>
        <p:nvSpPr>
          <p:cNvPr id="4" name="Rounded Rectangle 3"/>
          <p:cNvSpPr/>
          <p:nvPr/>
        </p:nvSpPr>
        <p:spPr>
          <a:xfrm>
            <a:off x="1684421" y="1627761"/>
            <a:ext cx="5428648" cy="406947"/>
          </a:xfrm>
          <a:prstGeom prst="roundRect">
            <a:avLst/>
          </a:prstGeom>
          <a:solidFill>
            <a:schemeClr val="bg2">
              <a:lumMod val="5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Project Conceptualization &amp; Feasibility Analysis </a:t>
            </a:r>
            <a:endParaRPr lang="en-US" b="1" dirty="0">
              <a:latin typeface="Calibri" pitchFamily="34" charset="0"/>
            </a:endParaRPr>
          </a:p>
        </p:txBody>
      </p:sp>
      <p:sp>
        <p:nvSpPr>
          <p:cNvPr id="5" name="Rounded Rectangle 4"/>
          <p:cNvSpPr/>
          <p:nvPr/>
        </p:nvSpPr>
        <p:spPr>
          <a:xfrm>
            <a:off x="1684421" y="2183864"/>
            <a:ext cx="5428648" cy="462057"/>
          </a:xfrm>
          <a:prstGeom prst="roundRect">
            <a:avLst/>
          </a:prstGeom>
          <a:solidFill>
            <a:schemeClr val="bg2">
              <a:lumMod val="5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Project Pre-Initiation Activities</a:t>
            </a:r>
            <a:endParaRPr lang="en-US" b="1" dirty="0">
              <a:latin typeface="Calibri" pitchFamily="34" charset="0"/>
            </a:endParaRPr>
          </a:p>
        </p:txBody>
      </p:sp>
      <p:sp>
        <p:nvSpPr>
          <p:cNvPr id="6" name="Rounded Rectangle 5"/>
          <p:cNvSpPr/>
          <p:nvPr/>
        </p:nvSpPr>
        <p:spPr>
          <a:xfrm>
            <a:off x="2569946" y="3174464"/>
            <a:ext cx="3262964" cy="381000"/>
          </a:xfrm>
          <a:prstGeom prst="round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Project Initiation</a:t>
            </a:r>
            <a:endParaRPr lang="en-US" b="1" dirty="0">
              <a:latin typeface="Calibri" pitchFamily="34" charset="0"/>
            </a:endParaRPr>
          </a:p>
        </p:txBody>
      </p:sp>
      <p:sp>
        <p:nvSpPr>
          <p:cNvPr id="7" name="Rounded Rectangle 6"/>
          <p:cNvSpPr/>
          <p:nvPr/>
        </p:nvSpPr>
        <p:spPr>
          <a:xfrm>
            <a:off x="2569946" y="3707864"/>
            <a:ext cx="3262964" cy="381000"/>
          </a:xfrm>
          <a:prstGeom prst="round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Project Planning</a:t>
            </a:r>
            <a:endParaRPr lang="en-US" b="1" dirty="0">
              <a:latin typeface="Calibri" pitchFamily="34" charset="0"/>
            </a:endParaRPr>
          </a:p>
        </p:txBody>
      </p:sp>
      <p:sp>
        <p:nvSpPr>
          <p:cNvPr id="8" name="Rounded Rectangle 7"/>
          <p:cNvSpPr/>
          <p:nvPr/>
        </p:nvSpPr>
        <p:spPr>
          <a:xfrm>
            <a:off x="2569946" y="4241264"/>
            <a:ext cx="3262964" cy="381000"/>
          </a:xfrm>
          <a:prstGeom prst="round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Project Execution</a:t>
            </a:r>
            <a:endParaRPr lang="en-US" b="1" dirty="0">
              <a:latin typeface="Calibri" pitchFamily="34" charset="0"/>
            </a:endParaRPr>
          </a:p>
        </p:txBody>
      </p:sp>
      <p:sp>
        <p:nvSpPr>
          <p:cNvPr id="9" name="Rounded Rectangle 8"/>
          <p:cNvSpPr/>
          <p:nvPr/>
        </p:nvSpPr>
        <p:spPr>
          <a:xfrm>
            <a:off x="2569946" y="4774664"/>
            <a:ext cx="3262964" cy="381000"/>
          </a:xfrm>
          <a:prstGeom prst="round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Project Closure</a:t>
            </a:r>
            <a:endParaRPr lang="en-US" b="1" dirty="0">
              <a:latin typeface="Calibri" pitchFamily="34" charset="0"/>
            </a:endParaRPr>
          </a:p>
        </p:txBody>
      </p:sp>
      <p:sp>
        <p:nvSpPr>
          <p:cNvPr id="10" name="Rounded Rectangle 9"/>
          <p:cNvSpPr/>
          <p:nvPr/>
        </p:nvSpPr>
        <p:spPr>
          <a:xfrm>
            <a:off x="1684421" y="5562600"/>
            <a:ext cx="5428648" cy="609600"/>
          </a:xfrm>
          <a:prstGeom prst="roundRect">
            <a:avLst/>
          </a:prstGeom>
          <a:solidFill>
            <a:srgbClr val="760000"/>
          </a:solidFill>
          <a:ln>
            <a:solidFill>
              <a:srgbClr val="F1C6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Calibri" pitchFamily="34" charset="0"/>
              </a:rPr>
              <a:t>Monitoring/Evaluation of Project Outcomes &amp; Impacts</a:t>
            </a:r>
            <a:endParaRPr lang="en-US" b="1" dirty="0">
              <a:latin typeface="Calibri" pitchFamily="34" charset="0"/>
            </a:endParaRPr>
          </a:p>
        </p:txBody>
      </p:sp>
      <p:sp>
        <p:nvSpPr>
          <p:cNvPr id="11" name="Rounded Rectangle 10"/>
          <p:cNvSpPr/>
          <p:nvPr/>
        </p:nvSpPr>
        <p:spPr>
          <a:xfrm rot="16200000">
            <a:off x="1006089" y="3860264"/>
            <a:ext cx="1981200" cy="609600"/>
          </a:xfrm>
          <a:prstGeom prst="round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Project Monitoring, Evaluation, Control</a:t>
            </a:r>
            <a:endParaRPr lang="en-US" sz="1600" b="1" dirty="0">
              <a:latin typeface="Calibri" pitchFamily="34" charset="0"/>
            </a:endParaRPr>
          </a:p>
        </p:txBody>
      </p:sp>
      <p:sp>
        <p:nvSpPr>
          <p:cNvPr id="12" name="TextBox 11"/>
          <p:cNvSpPr txBox="1"/>
          <p:nvPr/>
        </p:nvSpPr>
        <p:spPr>
          <a:xfrm>
            <a:off x="131251" y="3196548"/>
            <a:ext cx="1371600" cy="608885"/>
          </a:xfrm>
          <a:prstGeom prst="rect">
            <a:avLst/>
          </a:prstGeom>
          <a:noFill/>
          <a:ln>
            <a:solidFill>
              <a:srgbClr val="FFFF00"/>
            </a:solidFill>
          </a:ln>
        </p:spPr>
        <p:txBody>
          <a:bodyPr wrap="square" rtlCol="0">
            <a:spAutoFit/>
          </a:bodyPr>
          <a:lstStyle/>
          <a:p>
            <a:pPr>
              <a:lnSpc>
                <a:spcPts val="2000"/>
              </a:lnSpc>
            </a:pPr>
            <a:r>
              <a:rPr lang="en-US" sz="2000" b="1" dirty="0" smtClean="0">
                <a:solidFill>
                  <a:srgbClr val="FFC000"/>
                </a:solidFill>
                <a:latin typeface="Calibri" pitchFamily="34" charset="0"/>
              </a:rPr>
              <a:t>Project </a:t>
            </a:r>
          </a:p>
          <a:p>
            <a:pPr>
              <a:lnSpc>
                <a:spcPts val="2000"/>
              </a:lnSpc>
            </a:pPr>
            <a:r>
              <a:rPr lang="en-US" sz="2000" b="1" dirty="0" smtClean="0">
                <a:solidFill>
                  <a:srgbClr val="FFC000"/>
                </a:solidFill>
                <a:latin typeface="Calibri" pitchFamily="34" charset="0"/>
              </a:rPr>
              <a:t>Life-Cycle</a:t>
            </a:r>
            <a:endParaRPr lang="en-US" sz="2000" b="1" dirty="0">
              <a:solidFill>
                <a:srgbClr val="FFC000"/>
              </a:solidFill>
              <a:latin typeface="Calibri" pitchFamily="34" charset="0"/>
            </a:endParaRPr>
          </a:p>
        </p:txBody>
      </p:sp>
      <p:sp>
        <p:nvSpPr>
          <p:cNvPr id="13" name="TextBox 12"/>
          <p:cNvSpPr txBox="1"/>
          <p:nvPr/>
        </p:nvSpPr>
        <p:spPr>
          <a:xfrm>
            <a:off x="131251" y="5557520"/>
            <a:ext cx="1483360" cy="608885"/>
          </a:xfrm>
          <a:prstGeom prst="rect">
            <a:avLst/>
          </a:prstGeom>
          <a:noFill/>
          <a:ln>
            <a:solidFill>
              <a:srgbClr val="FFFF00"/>
            </a:solidFill>
          </a:ln>
        </p:spPr>
        <p:txBody>
          <a:bodyPr wrap="square" rtlCol="0">
            <a:spAutoFit/>
          </a:bodyPr>
          <a:lstStyle/>
          <a:p>
            <a:pPr>
              <a:lnSpc>
                <a:spcPts val="2000"/>
              </a:lnSpc>
            </a:pPr>
            <a:r>
              <a:rPr lang="en-US" sz="2000" b="1" dirty="0" smtClean="0">
                <a:solidFill>
                  <a:srgbClr val="FFC000"/>
                </a:solidFill>
                <a:latin typeface="Calibri" pitchFamily="34" charset="0"/>
              </a:rPr>
              <a:t>Post-Project Phase</a:t>
            </a:r>
            <a:endParaRPr lang="en-US" sz="2000" b="1" dirty="0">
              <a:solidFill>
                <a:srgbClr val="FFC000"/>
              </a:solidFill>
              <a:latin typeface="Calibri" pitchFamily="34" charset="0"/>
            </a:endParaRPr>
          </a:p>
        </p:txBody>
      </p:sp>
      <p:cxnSp>
        <p:nvCxnSpPr>
          <p:cNvPr id="19" name="Shape 18"/>
          <p:cNvCxnSpPr>
            <a:stCxn id="14" idx="0"/>
            <a:endCxn id="3" idx="3"/>
          </p:cNvCxnSpPr>
          <p:nvPr/>
        </p:nvCxnSpPr>
        <p:spPr>
          <a:xfrm rot="16200000" flipV="1">
            <a:off x="6581050" y="1766621"/>
            <a:ext cx="1787462" cy="723424"/>
          </a:xfrm>
          <a:prstGeom prst="bentConnector2">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hape 20"/>
          <p:cNvCxnSpPr>
            <a:stCxn id="14" idx="0"/>
            <a:endCxn id="4" idx="3"/>
          </p:cNvCxnSpPr>
          <p:nvPr/>
        </p:nvCxnSpPr>
        <p:spPr>
          <a:xfrm rot="16200000" flipV="1">
            <a:off x="6879367" y="2064938"/>
            <a:ext cx="1190829" cy="723424"/>
          </a:xfrm>
          <a:prstGeom prst="bentConnector2">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hape 22"/>
          <p:cNvCxnSpPr>
            <a:stCxn id="14" idx="0"/>
            <a:endCxn id="5" idx="3"/>
          </p:cNvCxnSpPr>
          <p:nvPr/>
        </p:nvCxnSpPr>
        <p:spPr>
          <a:xfrm rot="16200000" flipV="1">
            <a:off x="7171196" y="2356767"/>
            <a:ext cx="607171" cy="723424"/>
          </a:xfrm>
          <a:prstGeom prst="bentConnector2">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hape 24"/>
          <p:cNvCxnSpPr>
            <a:stCxn id="14" idx="4"/>
            <a:endCxn id="10" idx="3"/>
          </p:cNvCxnSpPr>
          <p:nvPr/>
        </p:nvCxnSpPr>
        <p:spPr>
          <a:xfrm rot="5400000">
            <a:off x="7233213" y="5264120"/>
            <a:ext cx="483136" cy="723424"/>
          </a:xfrm>
          <a:prstGeom prst="bentConnector2">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3" name="Shape 32"/>
          <p:cNvCxnSpPr>
            <a:stCxn id="14" idx="3"/>
            <a:endCxn id="9" idx="3"/>
          </p:cNvCxnSpPr>
          <p:nvPr/>
        </p:nvCxnSpPr>
        <p:spPr>
          <a:xfrm rot="5400000" flipH="1">
            <a:off x="6380538" y="4417537"/>
            <a:ext cx="73164" cy="1168419"/>
          </a:xfrm>
          <a:prstGeom prst="bentConnector4">
            <a:avLst>
              <a:gd name="adj1" fmla="val -312449"/>
              <a:gd name="adj2" fmla="val 64804"/>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hape 34"/>
          <p:cNvCxnSpPr>
            <a:stCxn id="14" idx="1"/>
            <a:endCxn id="6" idx="3"/>
          </p:cNvCxnSpPr>
          <p:nvPr/>
        </p:nvCxnSpPr>
        <p:spPr>
          <a:xfrm rot="16200000" flipV="1">
            <a:off x="6415602" y="2782272"/>
            <a:ext cx="3036" cy="1168419"/>
          </a:xfrm>
          <a:prstGeom prst="bentConnector4">
            <a:avLst>
              <a:gd name="adj1" fmla="val 7529644"/>
              <a:gd name="adj2" fmla="val 64804"/>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7" name="Elbow Connector 36"/>
          <p:cNvCxnSpPr>
            <a:stCxn id="14" idx="2"/>
            <a:endCxn id="7" idx="3"/>
          </p:cNvCxnSpPr>
          <p:nvPr/>
        </p:nvCxnSpPr>
        <p:spPr>
          <a:xfrm rot="10800000">
            <a:off x="5832911" y="3898364"/>
            <a:ext cx="822483" cy="304800"/>
          </a:xfrm>
          <a:prstGeom prst="bentConnector3">
            <a:avLst>
              <a:gd name="adj1" fmla="val 50000"/>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9" name="Elbow Connector 38"/>
          <p:cNvCxnSpPr>
            <a:stCxn id="14" idx="3"/>
            <a:endCxn id="8" idx="3"/>
          </p:cNvCxnSpPr>
          <p:nvPr/>
        </p:nvCxnSpPr>
        <p:spPr>
          <a:xfrm rot="5400000" flipH="1">
            <a:off x="6113838" y="4150837"/>
            <a:ext cx="606564" cy="1168419"/>
          </a:xfrm>
          <a:prstGeom prst="bentConnector4">
            <a:avLst>
              <a:gd name="adj1" fmla="val -37688"/>
              <a:gd name="adj2" fmla="val 64804"/>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6" name="Title 4"/>
          <p:cNvSpPr txBox="1">
            <a:spLocks/>
          </p:cNvSpPr>
          <p:nvPr/>
        </p:nvSpPr>
        <p:spPr>
          <a:xfrm>
            <a:off x="457200" y="0"/>
            <a:ext cx="8229600" cy="1143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0" cap="none" spc="0" normalizeH="0" baseline="0" noProof="0" dirty="0" smtClean="0">
              <a:ln>
                <a:noFill/>
              </a:ln>
              <a:solidFill>
                <a:srgbClr val="FF9900"/>
              </a:solidFill>
              <a:effectLst/>
              <a:uLnTx/>
              <a:uFillTx/>
              <a:latin typeface="+mj-lt"/>
              <a:ea typeface="+mj-ea"/>
              <a:cs typeface="+mj-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smtClean="0">
                <a:ln>
                  <a:noFill/>
                </a:ln>
                <a:solidFill>
                  <a:srgbClr val="FF9900"/>
                </a:solidFill>
                <a:effectLst/>
                <a:uLnTx/>
                <a:uFillTx/>
                <a:latin typeface="+mj-lt"/>
                <a:ea typeface="+mj-ea"/>
                <a:cs typeface="+mj-cs"/>
              </a:rPr>
              <a:t>Involvement of Stakeholders in Projects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cxnSp>
        <p:nvCxnSpPr>
          <p:cNvPr id="30" name="Straight Connector 29"/>
          <p:cNvCxnSpPr>
            <a:stCxn id="11" idx="2"/>
            <a:endCxn id="6" idx="1"/>
          </p:cNvCxnSpPr>
          <p:nvPr/>
        </p:nvCxnSpPr>
        <p:spPr>
          <a:xfrm flipV="1">
            <a:off x="2301489" y="3364964"/>
            <a:ext cx="268457" cy="8001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11" idx="2"/>
            <a:endCxn id="7" idx="1"/>
          </p:cNvCxnSpPr>
          <p:nvPr/>
        </p:nvCxnSpPr>
        <p:spPr>
          <a:xfrm flipV="1">
            <a:off x="2301489" y="3898364"/>
            <a:ext cx="268457" cy="2667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1" idx="2"/>
            <a:endCxn id="8" idx="1"/>
          </p:cNvCxnSpPr>
          <p:nvPr/>
        </p:nvCxnSpPr>
        <p:spPr>
          <a:xfrm>
            <a:off x="2301489" y="4165064"/>
            <a:ext cx="268457" cy="2667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1" idx="2"/>
            <a:endCxn id="9" idx="1"/>
          </p:cNvCxnSpPr>
          <p:nvPr/>
        </p:nvCxnSpPr>
        <p:spPr>
          <a:xfrm>
            <a:off x="2301489" y="4165064"/>
            <a:ext cx="268457" cy="8001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6655393" y="3022064"/>
            <a:ext cx="2362200" cy="2362200"/>
          </a:xfrm>
          <a:prstGeom prst="ellipse">
            <a:avLst/>
          </a:prstGeom>
          <a:solidFill>
            <a:srgbClr val="002060"/>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1900" b="1" dirty="0" smtClean="0">
                <a:latin typeface="Calibri" pitchFamily="34" charset="0"/>
              </a:rPr>
              <a:t>INT. &amp; EXT. STAKEHOLDER INVOLVEMENT</a:t>
            </a:r>
          </a:p>
          <a:p>
            <a:pPr algn="ctr"/>
            <a:r>
              <a:rPr lang="en-US" sz="1600" b="1" dirty="0" smtClean="0">
                <a:latin typeface="Calibri" pitchFamily="34" charset="0"/>
              </a:rPr>
              <a:t>(Direct, Indirect)</a:t>
            </a:r>
            <a:endParaRPr lang="en-US" sz="1600" b="1" dirty="0">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(Practical Value)</a:t>
            </a:r>
            <a:endParaRPr lang="en-US" sz="2400" dirty="0"/>
          </a:p>
        </p:txBody>
      </p:sp>
      <p:sp>
        <p:nvSpPr>
          <p:cNvPr id="4" name="Text Box 9"/>
          <p:cNvSpPr txBox="1">
            <a:spLocks noChangeArrowheads="1"/>
          </p:cNvSpPr>
          <p:nvPr/>
        </p:nvSpPr>
        <p:spPr bwMode="auto">
          <a:xfrm>
            <a:off x="3532471" y="1144588"/>
            <a:ext cx="5467150" cy="4965462"/>
          </a:xfrm>
          <a:prstGeom prst="rect">
            <a:avLst/>
          </a:prstGeom>
          <a:noFill/>
          <a:ln w="9525" algn="ctr">
            <a:noFill/>
            <a:miter lim="800000"/>
            <a:headEnd/>
            <a:tailEnd/>
          </a:ln>
          <a:effectLst/>
        </p:spPr>
        <p:txBody>
          <a:bodyPr wrap="square">
            <a:spAutoFit/>
          </a:bodyPr>
          <a:lstStyle/>
          <a:p>
            <a:pPr>
              <a:lnSpc>
                <a:spcPts val="3800"/>
              </a:lnSpc>
              <a:tabLst>
                <a:tab pos="4511675" algn="l"/>
              </a:tabLst>
            </a:pPr>
            <a:r>
              <a:rPr lang="de-DE" sz="3200" b="1" dirty="0" smtClean="0">
                <a:solidFill>
                  <a:schemeClr val="bg1"/>
                </a:solidFill>
                <a:latin typeface="Calibri" pitchFamily="34" charset="0"/>
              </a:rPr>
              <a:t>Project Stakeholder Manage-ment provides a sophisticated analytical and evaluative framework for a rigorous indi-vidualized analysis of stakehol-ders to an extent not possible in conventional management which tends to view stakehol-ders in a macro-perspective (shareholders, suppliers, etc.). </a:t>
            </a:r>
            <a:endParaRPr lang="de-DE" sz="3200" b="1" dirty="0">
              <a:solidFill>
                <a:schemeClr val="bg1"/>
              </a:solidFill>
              <a:latin typeface="Calibri" pitchFamily="34" charset="0"/>
            </a:endParaRPr>
          </a:p>
        </p:txBody>
      </p:sp>
      <p:pic>
        <p:nvPicPr>
          <p:cNvPr id="7" name="Picture 6" descr="Gold.gif"/>
          <p:cNvPicPr>
            <a:picLocks noChangeAspect="1"/>
          </p:cNvPicPr>
          <p:nvPr/>
        </p:nvPicPr>
        <p:blipFill>
          <a:blip r:embed="rId3" cstate="print"/>
          <a:stretch>
            <a:fillRect/>
          </a:stretch>
        </p:blipFill>
        <p:spPr>
          <a:xfrm>
            <a:off x="615305" y="2006330"/>
            <a:ext cx="2476500" cy="25146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(Fundamental Limitations)</a:t>
            </a:r>
            <a:endParaRPr lang="en-US" sz="2400" dirty="0"/>
          </a:p>
        </p:txBody>
      </p:sp>
      <p:pic>
        <p:nvPicPr>
          <p:cNvPr id="3" name="Picture 2" descr="Magician Merlin.jpg"/>
          <p:cNvPicPr>
            <a:picLocks noChangeAspect="1"/>
          </p:cNvPicPr>
          <p:nvPr/>
        </p:nvPicPr>
        <p:blipFill>
          <a:blip r:embed="rId2" cstate="print"/>
          <a:stretch>
            <a:fillRect/>
          </a:stretch>
        </p:blipFill>
        <p:spPr>
          <a:xfrm>
            <a:off x="455613" y="1775374"/>
            <a:ext cx="2743199" cy="2999230"/>
          </a:xfrm>
          <a:prstGeom prst="rect">
            <a:avLst/>
          </a:prstGeom>
          <a:ln w="19050">
            <a:solidFill>
              <a:schemeClr val="bg1">
                <a:lumMod val="95000"/>
              </a:schemeClr>
            </a:solidFill>
          </a:ln>
        </p:spPr>
      </p:pic>
      <p:sp>
        <p:nvSpPr>
          <p:cNvPr id="4" name="Text Box 9"/>
          <p:cNvSpPr txBox="1">
            <a:spLocks noChangeArrowheads="1"/>
          </p:cNvSpPr>
          <p:nvPr/>
        </p:nvSpPr>
        <p:spPr bwMode="auto">
          <a:xfrm>
            <a:off x="3532472" y="1144588"/>
            <a:ext cx="5353111" cy="5170646"/>
          </a:xfrm>
          <a:prstGeom prst="rect">
            <a:avLst/>
          </a:prstGeom>
          <a:noFill/>
          <a:ln w="9525" algn="ctr">
            <a:noFill/>
            <a:miter lim="800000"/>
            <a:headEnd/>
            <a:tailEnd/>
          </a:ln>
          <a:effectLst/>
        </p:spPr>
        <p:txBody>
          <a:bodyPr wrap="square">
            <a:spAutoFit/>
          </a:bodyPr>
          <a:lstStyle/>
          <a:p>
            <a:pPr>
              <a:lnSpc>
                <a:spcPts val="3600"/>
              </a:lnSpc>
              <a:tabLst>
                <a:tab pos="4511675" algn="l"/>
              </a:tabLst>
            </a:pPr>
            <a:r>
              <a:rPr lang="de-DE" sz="3200" b="1" dirty="0" smtClean="0">
                <a:solidFill>
                  <a:schemeClr val="bg1"/>
                </a:solidFill>
                <a:latin typeface="Calibri" pitchFamily="34" charset="0"/>
              </a:rPr>
              <a:t>Just as medical science cannot heal all diseases of the body and psychiatry cannot cure all diseases of the mind, stake-holder management &amp; enga-gement cannot always be ex-pected to successfully resolve all complications which may and likely will arise between stakeholders over the course of the project life-cycle.</a:t>
            </a:r>
            <a:endParaRPr lang="de-DE" sz="3200" b="1" dirty="0">
              <a:solidFill>
                <a:schemeClr val="bg1"/>
              </a:solidFill>
              <a:latin typeface="Calibri" pitchFamily="34" charset="0"/>
            </a:endParaRPr>
          </a:p>
        </p:txBody>
      </p:sp>
      <p:sp>
        <p:nvSpPr>
          <p:cNvPr id="5" name="TextBox 4"/>
          <p:cNvSpPr txBox="1"/>
          <p:nvPr/>
        </p:nvSpPr>
        <p:spPr>
          <a:xfrm>
            <a:off x="455613" y="4995504"/>
            <a:ext cx="2743200" cy="861774"/>
          </a:xfrm>
          <a:prstGeom prst="rect">
            <a:avLst/>
          </a:prstGeom>
          <a:noFill/>
        </p:spPr>
        <p:txBody>
          <a:bodyPr wrap="square" rtlCol="0">
            <a:spAutoFit/>
          </a:bodyPr>
          <a:lstStyle/>
          <a:p>
            <a:pPr algn="ctr">
              <a:lnSpc>
                <a:spcPts val="3000"/>
              </a:lnSpc>
              <a:tabLst>
                <a:tab pos="4511675" algn="l"/>
              </a:tabLst>
            </a:pPr>
            <a:r>
              <a:rPr lang="de-DE" sz="2800" b="1" dirty="0" smtClean="0">
                <a:solidFill>
                  <a:srgbClr val="FFFF00"/>
                </a:solidFill>
                <a:latin typeface="Calibri" pitchFamily="34" charset="0"/>
              </a:rPr>
              <a:t>It‘s Not Magic! </a:t>
            </a:r>
            <a:r>
              <a:rPr lang="de-DE" sz="2000" b="1" dirty="0" smtClean="0">
                <a:solidFill>
                  <a:srgbClr val="FFFF00"/>
                </a:solidFill>
                <a:latin typeface="Calibri" pitchFamily="34" charset="0"/>
              </a:rPr>
              <a:t>(Don‘t expect miracles!)</a:t>
            </a:r>
          </a:p>
        </p:txBody>
      </p:sp>
    </p:spTree>
  </p:cSld>
  <p:clrMapOvr>
    <a:masterClrMapping/>
  </p:clrMapOvr>
  <p:transition spd="slow">
    <p:fade thruBlk="1"/>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(Managing/Engaging Project Stakeholders Properly)</a:t>
            </a:r>
            <a:endParaRPr lang="en-US" sz="2400" dirty="0"/>
          </a:p>
        </p:txBody>
      </p:sp>
      <p:sp>
        <p:nvSpPr>
          <p:cNvPr id="3" name="Text Box 9"/>
          <p:cNvSpPr txBox="1">
            <a:spLocks noChangeArrowheads="1"/>
          </p:cNvSpPr>
          <p:nvPr/>
        </p:nvSpPr>
        <p:spPr bwMode="auto">
          <a:xfrm>
            <a:off x="3532472" y="1144588"/>
            <a:ext cx="5341364" cy="4965462"/>
          </a:xfrm>
          <a:prstGeom prst="rect">
            <a:avLst/>
          </a:prstGeom>
          <a:noFill/>
          <a:ln w="9525" algn="ctr">
            <a:noFill/>
            <a:miter lim="800000"/>
            <a:headEnd/>
            <a:tailEnd/>
          </a:ln>
          <a:effectLst/>
        </p:spPr>
        <p:txBody>
          <a:bodyPr wrap="square">
            <a:spAutoFit/>
          </a:bodyPr>
          <a:lstStyle/>
          <a:p>
            <a:pPr>
              <a:lnSpc>
                <a:spcPts val="3800"/>
              </a:lnSpc>
              <a:tabLst>
                <a:tab pos="4511675" algn="l"/>
              </a:tabLst>
            </a:pPr>
            <a:r>
              <a:rPr lang="de-DE" sz="3200" b="1" dirty="0" smtClean="0">
                <a:solidFill>
                  <a:schemeClr val="bg1"/>
                </a:solidFill>
                <a:latin typeface="Calibri" pitchFamily="34" charset="0"/>
              </a:rPr>
              <a:t>The key to „effective“ stake-holder management and en-gagement is to carefully iden-tify and understand the inte-rests and concerns shaping stakeholders‘ attitude and be-haviour towards the project, and to manage and engage these prudently &amp; profession-ally over the project life-cycle. </a:t>
            </a:r>
            <a:endParaRPr lang="de-DE" sz="3200" b="1" dirty="0">
              <a:solidFill>
                <a:schemeClr val="bg1"/>
              </a:solidFill>
              <a:latin typeface="Calibri" pitchFamily="34" charset="0"/>
            </a:endParaRPr>
          </a:p>
        </p:txBody>
      </p:sp>
      <p:pic>
        <p:nvPicPr>
          <p:cNvPr id="4" name="Picture 3" descr="Key.gif"/>
          <p:cNvPicPr>
            <a:picLocks noChangeAspect="1"/>
          </p:cNvPicPr>
          <p:nvPr/>
        </p:nvPicPr>
        <p:blipFill>
          <a:blip r:embed="rId2" cstate="print"/>
          <a:stretch>
            <a:fillRect/>
          </a:stretch>
        </p:blipFill>
        <p:spPr>
          <a:xfrm rot="18421228">
            <a:off x="-662354" y="2088556"/>
            <a:ext cx="4591050" cy="280987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1" y="1136079"/>
            <a:ext cx="5330973" cy="4965462"/>
          </a:xfrm>
          <a:prstGeom prst="rect">
            <a:avLst/>
          </a:prstGeom>
          <a:noFill/>
          <a:ln w="9525" algn="ctr">
            <a:noFill/>
            <a:miter lim="800000"/>
            <a:headEnd/>
            <a:tailEnd/>
          </a:ln>
          <a:effectLst/>
        </p:spPr>
        <p:txBody>
          <a:bodyPr wrap="square">
            <a:spAutoFit/>
          </a:bodyPr>
          <a:lstStyle/>
          <a:p>
            <a:pPr>
              <a:lnSpc>
                <a:spcPts val="3800"/>
              </a:lnSpc>
              <a:tabLst>
                <a:tab pos="4511675" algn="l"/>
              </a:tabLst>
            </a:pPr>
            <a:r>
              <a:rPr lang="de-DE" sz="3200" b="1" dirty="0" smtClean="0">
                <a:solidFill>
                  <a:schemeClr val="bg1"/>
                </a:solidFill>
                <a:latin typeface="Calibri" pitchFamily="34" charset="0"/>
              </a:rPr>
              <a:t>On all projects stakeholders </a:t>
            </a:r>
            <a:r>
              <a:rPr lang="de-DE" sz="3200" b="1" dirty="0">
                <a:solidFill>
                  <a:schemeClr val="bg1"/>
                </a:solidFill>
                <a:latin typeface="Calibri" pitchFamily="34" charset="0"/>
              </a:rPr>
              <a:t>must be </a:t>
            </a:r>
            <a:r>
              <a:rPr lang="de-DE" sz="3200" b="1" dirty="0" smtClean="0">
                <a:solidFill>
                  <a:schemeClr val="bg1"/>
                </a:solidFill>
                <a:latin typeface="Calibri" pitchFamily="34" charset="0"/>
              </a:rPr>
              <a:t>carefully and professionally  managed and engaged so </a:t>
            </a:r>
            <a:r>
              <a:rPr lang="de-DE" sz="3200" b="1" dirty="0">
                <a:solidFill>
                  <a:schemeClr val="bg1"/>
                </a:solidFill>
                <a:latin typeface="Calibri" pitchFamily="34" charset="0"/>
              </a:rPr>
              <a:t>that </a:t>
            </a:r>
            <a:r>
              <a:rPr lang="de-DE" sz="3200" b="1" dirty="0" smtClean="0">
                <a:solidFill>
                  <a:schemeClr val="bg1"/>
                </a:solidFill>
                <a:latin typeface="Calibri" pitchFamily="34" charset="0"/>
              </a:rPr>
              <a:t>they </a:t>
            </a:r>
            <a:r>
              <a:rPr lang="de-DE" sz="3200" b="1" dirty="0">
                <a:solidFill>
                  <a:schemeClr val="bg1"/>
                </a:solidFill>
                <a:latin typeface="Calibri" pitchFamily="34" charset="0"/>
              </a:rPr>
              <a:t>can </a:t>
            </a:r>
            <a:r>
              <a:rPr lang="de-DE" sz="3200" b="1" dirty="0" smtClean="0">
                <a:solidFill>
                  <a:schemeClr val="bg1"/>
                </a:solidFill>
                <a:latin typeface="Calibri" pitchFamily="34" charset="0"/>
              </a:rPr>
              <a:t>con-tribute </a:t>
            </a:r>
            <a:r>
              <a:rPr lang="de-DE" sz="3200" b="1" dirty="0">
                <a:solidFill>
                  <a:schemeClr val="bg1"/>
                </a:solidFill>
                <a:latin typeface="Calibri" pitchFamily="34" charset="0"/>
              </a:rPr>
              <a:t>to the </a:t>
            </a:r>
            <a:r>
              <a:rPr lang="de-DE" sz="3200" b="1" dirty="0" smtClean="0">
                <a:solidFill>
                  <a:schemeClr val="bg1"/>
                </a:solidFill>
                <a:latin typeface="Calibri" pitchFamily="34" charset="0"/>
              </a:rPr>
              <a:t>project</a:t>
            </a:r>
            <a:r>
              <a:rPr lang="de-DE" sz="3200" b="1" dirty="0">
                <a:solidFill>
                  <a:schemeClr val="bg1"/>
                </a:solidFill>
                <a:latin typeface="Calibri" pitchFamily="34" charset="0"/>
              </a:rPr>
              <a:t>, </a:t>
            </a:r>
            <a:r>
              <a:rPr lang="de-DE" sz="3200" b="1" dirty="0" smtClean="0">
                <a:solidFill>
                  <a:schemeClr val="bg1"/>
                </a:solidFill>
                <a:latin typeface="Calibri" pitchFamily="34" charset="0"/>
              </a:rPr>
              <a:t>under-stand </a:t>
            </a:r>
            <a:r>
              <a:rPr lang="de-DE" sz="3200" b="1" dirty="0">
                <a:solidFill>
                  <a:schemeClr val="bg1"/>
                </a:solidFill>
                <a:latin typeface="Calibri" pitchFamily="34" charset="0"/>
              </a:rPr>
              <a:t>the </a:t>
            </a:r>
            <a:r>
              <a:rPr lang="de-DE" sz="3200" b="1" dirty="0" smtClean="0">
                <a:solidFill>
                  <a:schemeClr val="bg1"/>
                </a:solidFill>
                <a:latin typeface="Calibri" pitchFamily="34" charset="0"/>
              </a:rPr>
              <a:t>project </a:t>
            </a:r>
            <a:r>
              <a:rPr lang="de-DE" sz="3200" b="1" dirty="0">
                <a:solidFill>
                  <a:schemeClr val="bg1"/>
                </a:solidFill>
                <a:latin typeface="Calibri" pitchFamily="34" charset="0"/>
              </a:rPr>
              <a:t>decisions taken and accept them more readily and they will be </a:t>
            </a:r>
            <a:r>
              <a:rPr lang="de-DE" sz="3200" b="1" dirty="0" smtClean="0">
                <a:solidFill>
                  <a:schemeClr val="bg1"/>
                </a:solidFill>
                <a:latin typeface="Calibri" pitchFamily="34" charset="0"/>
              </a:rPr>
              <a:t>pro-ject supporters instead </a:t>
            </a:r>
            <a:r>
              <a:rPr lang="de-DE" sz="3200" b="1" dirty="0">
                <a:solidFill>
                  <a:schemeClr val="bg1"/>
                </a:solidFill>
                <a:latin typeface="Calibri" pitchFamily="34" charset="0"/>
              </a:rPr>
              <a:t>of </a:t>
            </a:r>
            <a:r>
              <a:rPr lang="de-DE" sz="3200" b="1" dirty="0" smtClean="0">
                <a:solidFill>
                  <a:schemeClr val="bg1"/>
                </a:solidFill>
                <a:latin typeface="Calibri" pitchFamily="34" charset="0"/>
              </a:rPr>
              <a:t>pro-ject adversaries.</a:t>
            </a:r>
            <a:endParaRPr lang="de-DE" sz="3200" b="1" dirty="0">
              <a:solidFill>
                <a:schemeClr val="bg1"/>
              </a:solidFill>
              <a:latin typeface="Calibri" pitchFamily="34" charset="0"/>
            </a:endParaRP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 </a:t>
            </a:r>
            <a:br>
              <a:rPr lang="en-US" sz="2400" dirty="0" smtClean="0"/>
            </a:br>
            <a:r>
              <a:rPr lang="en-US" sz="2000" dirty="0" smtClean="0"/>
              <a:t>(The Logic Behind Stakeholder Management)</a:t>
            </a:r>
            <a:endParaRPr lang="en-US" sz="2400" dirty="0"/>
          </a:p>
        </p:txBody>
      </p:sp>
      <p:pic>
        <p:nvPicPr>
          <p:cNvPr id="10" name="Picture 9" descr="handshake3.gif"/>
          <p:cNvPicPr>
            <a:picLocks noChangeAspect="1"/>
          </p:cNvPicPr>
          <p:nvPr/>
        </p:nvPicPr>
        <p:blipFill>
          <a:blip r:embed="rId3" cstate="print"/>
          <a:stretch>
            <a:fillRect/>
          </a:stretch>
        </p:blipFill>
        <p:spPr>
          <a:xfrm>
            <a:off x="455613" y="2507581"/>
            <a:ext cx="2624971" cy="184283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Centrality of Stakeholders on Projects)</a:t>
            </a:r>
            <a:endParaRPr lang="en-US" sz="2400" dirty="0"/>
          </a:p>
        </p:txBody>
      </p:sp>
      <p:graphicFrame>
        <p:nvGraphicFramePr>
          <p:cNvPr id="4" name="Diagram 3"/>
          <p:cNvGraphicFramePr/>
          <p:nvPr/>
        </p:nvGraphicFramePr>
        <p:xfrm>
          <a:off x="-757121" y="1193556"/>
          <a:ext cx="5130642" cy="3420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Box 3"/>
          <p:cNvSpPr txBox="1">
            <a:spLocks noChangeArrowheads="1"/>
          </p:cNvSpPr>
          <p:nvPr/>
        </p:nvSpPr>
        <p:spPr bwMode="auto">
          <a:xfrm>
            <a:off x="3532472" y="1136079"/>
            <a:ext cx="5157504" cy="4965462"/>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Stakeholders are central to all projects in every respect because they are the entities which are responsible for conceiving, defining and initi-ating, planning, executing, closing (or occasionally pre-maturely terminating), and monitoring, evaluating and controlling projects. </a:t>
            </a:r>
          </a:p>
        </p:txBody>
      </p:sp>
      <p:sp>
        <p:nvSpPr>
          <p:cNvPr id="7" name="TextBox 6"/>
          <p:cNvSpPr txBox="1"/>
          <p:nvPr/>
        </p:nvSpPr>
        <p:spPr>
          <a:xfrm>
            <a:off x="445988" y="4504636"/>
            <a:ext cx="2874728" cy="1477328"/>
          </a:xfrm>
          <a:prstGeom prst="rect">
            <a:avLst/>
          </a:prstGeom>
          <a:noFill/>
        </p:spPr>
        <p:txBody>
          <a:bodyPr wrap="square" rtlCol="0">
            <a:spAutoFit/>
          </a:bodyPr>
          <a:lstStyle/>
          <a:p>
            <a:r>
              <a:rPr lang="de-DE" b="1" dirty="0" smtClean="0">
                <a:solidFill>
                  <a:srgbClr val="FFFF99"/>
                </a:solidFill>
                <a:latin typeface="Calibri" pitchFamily="34" charset="0"/>
              </a:rPr>
              <a:t>A project‘s ‚triple constraint‘ (goal/scope, cost and time) should be modified to depict the central role of its stakeholders.</a:t>
            </a:r>
            <a:endParaRPr lang="en-US" dirty="0">
              <a:solidFill>
                <a:srgbClr val="FFFF99"/>
              </a:solidFill>
            </a:endParaRPr>
          </a:p>
        </p:txBody>
      </p:sp>
      <p:sp>
        <p:nvSpPr>
          <p:cNvPr id="8" name="Left-Right Arrow 7"/>
          <p:cNvSpPr/>
          <p:nvPr/>
        </p:nvSpPr>
        <p:spPr>
          <a:xfrm rot="16200000">
            <a:off x="1617444" y="2112560"/>
            <a:ext cx="397650" cy="240632"/>
          </a:xfrm>
          <a:prstGeom prst="leftRightArrow">
            <a:avLst/>
          </a:prstGeom>
          <a:solidFill>
            <a:schemeClr val="accent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Right Arrow 12"/>
          <p:cNvSpPr/>
          <p:nvPr/>
        </p:nvSpPr>
        <p:spPr>
          <a:xfrm rot="19650700">
            <a:off x="909034" y="3286074"/>
            <a:ext cx="397650" cy="240632"/>
          </a:xfrm>
          <a:prstGeom prst="leftRightArrow">
            <a:avLst/>
          </a:prstGeom>
          <a:solidFill>
            <a:schemeClr val="accent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Right Arrow 13"/>
          <p:cNvSpPr/>
          <p:nvPr/>
        </p:nvSpPr>
        <p:spPr>
          <a:xfrm rot="13054653">
            <a:off x="2270587" y="3318731"/>
            <a:ext cx="397650" cy="240632"/>
          </a:xfrm>
          <a:prstGeom prst="leftRightArrow">
            <a:avLst/>
          </a:prstGeom>
          <a:solidFill>
            <a:schemeClr val="accent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Money5.gif"/>
          <p:cNvPicPr>
            <a:picLocks noChangeAspect="1"/>
          </p:cNvPicPr>
          <p:nvPr/>
        </p:nvPicPr>
        <p:blipFill>
          <a:blip r:embed="rId7" cstate="print"/>
          <a:stretch>
            <a:fillRect/>
          </a:stretch>
        </p:blipFill>
        <p:spPr>
          <a:xfrm>
            <a:off x="407488" y="3696102"/>
            <a:ext cx="422224" cy="266299"/>
          </a:xfrm>
          <a:prstGeom prst="rect">
            <a:avLst/>
          </a:prstGeom>
          <a:ln>
            <a:solidFill>
              <a:schemeClr val="tx1"/>
            </a:solidFill>
          </a:ln>
        </p:spPr>
      </p:pic>
      <p:pic>
        <p:nvPicPr>
          <p:cNvPr id="16" name="Picture 15" descr="clock2.jpg"/>
          <p:cNvPicPr>
            <a:picLocks noChangeAspect="1"/>
          </p:cNvPicPr>
          <p:nvPr/>
        </p:nvPicPr>
        <p:blipFill>
          <a:blip r:embed="rId8" cstate="print"/>
          <a:stretch>
            <a:fillRect/>
          </a:stretch>
        </p:blipFill>
        <p:spPr>
          <a:xfrm>
            <a:off x="2823694" y="3686476"/>
            <a:ext cx="394369" cy="295777"/>
          </a:xfrm>
          <a:prstGeom prst="rect">
            <a:avLst/>
          </a:prstGeom>
          <a:ln>
            <a:solidFill>
              <a:schemeClr val="tx1"/>
            </a:solidFill>
          </a:ln>
        </p:spPr>
      </p:pic>
      <p:pic>
        <p:nvPicPr>
          <p:cNvPr id="17" name="Picture 16" descr="Goal6.gif"/>
          <p:cNvPicPr>
            <a:picLocks noChangeAspect="1"/>
          </p:cNvPicPr>
          <p:nvPr/>
        </p:nvPicPr>
        <p:blipFill>
          <a:blip r:embed="rId9" cstate="print"/>
          <a:stretch>
            <a:fillRect/>
          </a:stretch>
        </p:blipFill>
        <p:spPr>
          <a:xfrm>
            <a:off x="1643765" y="1626670"/>
            <a:ext cx="319338" cy="354530"/>
          </a:xfrm>
          <a:prstGeom prst="rect">
            <a:avLst/>
          </a:prstGeom>
          <a:ln>
            <a:solidFill>
              <a:schemeClr val="tx1"/>
            </a:solidFill>
          </a:ln>
        </p:spPr>
      </p:pic>
    </p:spTree>
  </p:cSld>
  <p:clrMapOvr>
    <a:masterClrMapping/>
  </p:clrMapOvr>
  <p:transition spd="slow">
    <p:fade thruBlk="1"/>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Criticality of Stakeholder Relationships)</a:t>
            </a:r>
            <a:endParaRPr lang="en-US" sz="2400" dirty="0"/>
          </a:p>
        </p:txBody>
      </p:sp>
      <p:sp>
        <p:nvSpPr>
          <p:cNvPr id="6" name="Text Box 3"/>
          <p:cNvSpPr txBox="1">
            <a:spLocks noChangeArrowheads="1"/>
          </p:cNvSpPr>
          <p:nvPr/>
        </p:nvSpPr>
        <p:spPr bwMode="auto">
          <a:xfrm>
            <a:off x="3532470" y="1136079"/>
            <a:ext cx="5476448" cy="5183470"/>
          </a:xfrm>
          <a:prstGeom prst="rect">
            <a:avLst/>
          </a:prstGeom>
          <a:noFill/>
          <a:ln w="9525" algn="ctr">
            <a:noFill/>
            <a:miter lim="800000"/>
            <a:headEnd/>
            <a:tailEnd/>
          </a:ln>
          <a:effectLst/>
        </p:spPr>
        <p:txBody>
          <a:bodyPr wrap="square">
            <a:spAutoFit/>
          </a:bodyPr>
          <a:lstStyle/>
          <a:p>
            <a:pPr>
              <a:lnSpc>
                <a:spcPts val="3500"/>
              </a:lnSpc>
              <a:spcAft>
                <a:spcPts val="1200"/>
              </a:spcAft>
              <a:tabLst>
                <a:tab pos="4511675" algn="l"/>
              </a:tabLst>
            </a:pPr>
            <a:r>
              <a:rPr lang="de-DE" sz="3200" b="1" dirty="0" smtClean="0">
                <a:solidFill>
                  <a:schemeClr val="bg1"/>
                </a:solidFill>
                <a:latin typeface="Calibri" pitchFamily="34" charset="0"/>
              </a:rPr>
              <a:t>Building, expanding, consoli-dating and sustaining relation-ships lie at the core of success-ful project stakeholder mana-gement and engagement.   </a:t>
            </a:r>
          </a:p>
          <a:p>
            <a:pPr>
              <a:lnSpc>
                <a:spcPts val="3500"/>
              </a:lnSpc>
              <a:spcAft>
                <a:spcPts val="1200"/>
              </a:spcAft>
              <a:tabLst>
                <a:tab pos="4511675" algn="l"/>
              </a:tabLst>
            </a:pPr>
            <a:r>
              <a:rPr lang="de-DE" sz="3200" b="1" dirty="0" smtClean="0">
                <a:solidFill>
                  <a:schemeClr val="bg1"/>
                </a:solidFill>
                <a:latin typeface="Calibri" pitchFamily="34" charset="0"/>
              </a:rPr>
              <a:t>Prerequisites: Trust, mutual respect, empathy, sincerity, in-tegrity, communication, ability to listen and pursue construc-tive dialogue, and willingness to cooperate and compromise. </a:t>
            </a:r>
          </a:p>
        </p:txBody>
      </p:sp>
      <p:sp>
        <p:nvSpPr>
          <p:cNvPr id="7" name="TextBox 6"/>
          <p:cNvSpPr txBox="1"/>
          <p:nvPr/>
        </p:nvSpPr>
        <p:spPr>
          <a:xfrm>
            <a:off x="213360" y="3453076"/>
            <a:ext cx="3185160" cy="2862322"/>
          </a:xfrm>
          <a:prstGeom prst="rect">
            <a:avLst/>
          </a:prstGeom>
          <a:noFill/>
        </p:spPr>
        <p:txBody>
          <a:bodyPr wrap="square" rtlCol="0">
            <a:spAutoFit/>
          </a:bodyPr>
          <a:lstStyle/>
          <a:p>
            <a:r>
              <a:rPr lang="de-DE" b="1" dirty="0" smtClean="0">
                <a:solidFill>
                  <a:srgbClr val="FFFF99"/>
                </a:solidFill>
                <a:latin typeface="Calibri" pitchFamily="34" charset="0"/>
              </a:rPr>
              <a:t>Relationship management can sometimes work wonders – even to the extent that it can bring stakeholders with diver-ging objectives, priorities and perceptions into a dialogue for the purpose of devising mutu-ally acceptable workable solu-tions to problem or conflict situations. </a:t>
            </a:r>
            <a:endParaRPr lang="en-US" dirty="0">
              <a:solidFill>
                <a:srgbClr val="FFFF99"/>
              </a:solidFill>
            </a:endParaRPr>
          </a:p>
        </p:txBody>
      </p:sp>
      <p:pic>
        <p:nvPicPr>
          <p:cNvPr id="8" name="Picture 7" descr="Mowgli Dance.gif"/>
          <p:cNvPicPr>
            <a:picLocks noChangeAspect="1"/>
          </p:cNvPicPr>
          <p:nvPr/>
        </p:nvPicPr>
        <p:blipFill>
          <a:blip r:embed="rId3" cstate="print"/>
          <a:stretch>
            <a:fillRect/>
          </a:stretch>
        </p:blipFill>
        <p:spPr>
          <a:xfrm>
            <a:off x="220345" y="1276668"/>
            <a:ext cx="3165933" cy="207032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(A Collective Responsibility)</a:t>
            </a:r>
            <a:endParaRPr lang="en-US" sz="2400" dirty="0"/>
          </a:p>
        </p:txBody>
      </p:sp>
      <p:sp>
        <p:nvSpPr>
          <p:cNvPr id="6" name="Text Box 3"/>
          <p:cNvSpPr txBox="1">
            <a:spLocks noChangeArrowheads="1"/>
          </p:cNvSpPr>
          <p:nvPr/>
        </p:nvSpPr>
        <p:spPr bwMode="auto">
          <a:xfrm>
            <a:off x="3532471" y="1136079"/>
            <a:ext cx="5467150" cy="4991110"/>
          </a:xfrm>
          <a:prstGeom prst="rect">
            <a:avLst/>
          </a:prstGeom>
          <a:noFill/>
          <a:ln w="9525" algn="ctr">
            <a:noFill/>
            <a:miter lim="800000"/>
            <a:headEnd/>
            <a:tailEnd/>
          </a:ln>
          <a:effectLst/>
        </p:spPr>
        <p:txBody>
          <a:bodyPr wrap="square">
            <a:spAutoFit/>
          </a:bodyPr>
          <a:lstStyle/>
          <a:p>
            <a:pPr>
              <a:lnSpc>
                <a:spcPts val="3700"/>
              </a:lnSpc>
              <a:spcAft>
                <a:spcPts val="1200"/>
              </a:spcAft>
              <a:tabLst>
                <a:tab pos="4511675" algn="l"/>
              </a:tabLst>
            </a:pPr>
            <a:r>
              <a:rPr lang="de-DE" sz="3200" b="1" dirty="0" smtClean="0">
                <a:solidFill>
                  <a:schemeClr val="bg1"/>
                </a:solidFill>
                <a:latin typeface="Calibri" pitchFamily="34" charset="0"/>
              </a:rPr>
              <a:t>Managing and engaging stake-holders is NOT a „centralized“ responsibility entrusted to a single or few entities, such as the project sponsor, manager, team members or consultants. </a:t>
            </a:r>
          </a:p>
          <a:p>
            <a:pPr>
              <a:lnSpc>
                <a:spcPts val="3700"/>
              </a:lnSpc>
              <a:spcAft>
                <a:spcPts val="1200"/>
              </a:spcAft>
              <a:tabLst>
                <a:tab pos="4511675" algn="l"/>
              </a:tabLst>
            </a:pPr>
            <a:r>
              <a:rPr lang="de-DE" sz="3200" b="1" dirty="0" smtClean="0">
                <a:solidFill>
                  <a:schemeClr val="bg1"/>
                </a:solidFill>
                <a:latin typeface="Calibri" pitchFamily="34" charset="0"/>
              </a:rPr>
              <a:t>It is a shared collective respon-sibility: </a:t>
            </a:r>
            <a:r>
              <a:rPr lang="de-DE" sz="3200" b="1" u="sng" dirty="0" smtClean="0">
                <a:solidFill>
                  <a:schemeClr val="bg1"/>
                </a:solidFill>
                <a:latin typeface="Calibri" pitchFamily="34" charset="0"/>
              </a:rPr>
              <a:t>All</a:t>
            </a:r>
            <a:r>
              <a:rPr lang="de-DE" sz="3200" b="1" dirty="0" smtClean="0">
                <a:solidFill>
                  <a:schemeClr val="bg1"/>
                </a:solidFill>
                <a:latin typeface="Calibri" pitchFamily="34" charset="0"/>
              </a:rPr>
              <a:t> stakeholders must manage and engage each other over the project life-cycle.  </a:t>
            </a:r>
          </a:p>
        </p:txBody>
      </p:sp>
      <p:sp>
        <p:nvSpPr>
          <p:cNvPr id="7" name="TextBox 6"/>
          <p:cNvSpPr txBox="1"/>
          <p:nvPr/>
        </p:nvSpPr>
        <p:spPr>
          <a:xfrm>
            <a:off x="213360" y="3453076"/>
            <a:ext cx="3185160" cy="2585323"/>
          </a:xfrm>
          <a:prstGeom prst="rect">
            <a:avLst/>
          </a:prstGeom>
          <a:noFill/>
        </p:spPr>
        <p:txBody>
          <a:bodyPr wrap="square" rtlCol="0">
            <a:spAutoFit/>
          </a:bodyPr>
          <a:lstStyle/>
          <a:p>
            <a:r>
              <a:rPr lang="de-DE" b="1" dirty="0" smtClean="0">
                <a:solidFill>
                  <a:srgbClr val="FFFF99"/>
                </a:solidFill>
                <a:latin typeface="Calibri" pitchFamily="34" charset="0"/>
              </a:rPr>
              <a:t>A chain is acknowledgeably only as strong as its weakest link.  Deficiencies within an otherwise good  stakeholder management and engagement system at one or more inter-facing points may result in potentially serious consequen-ces for the project. </a:t>
            </a:r>
            <a:endParaRPr lang="en-US" dirty="0">
              <a:solidFill>
                <a:srgbClr val="FFFF99"/>
              </a:solidFill>
            </a:endParaRPr>
          </a:p>
        </p:txBody>
      </p:sp>
      <p:pic>
        <p:nvPicPr>
          <p:cNvPr id="9" name="Picture 8" descr="Chain2.gif"/>
          <p:cNvPicPr>
            <a:picLocks noChangeAspect="1"/>
          </p:cNvPicPr>
          <p:nvPr/>
        </p:nvPicPr>
        <p:blipFill>
          <a:blip r:embed="rId3" cstate="print"/>
          <a:stretch>
            <a:fillRect/>
          </a:stretch>
        </p:blipFill>
        <p:spPr>
          <a:xfrm>
            <a:off x="109855" y="1251268"/>
            <a:ext cx="3134678" cy="195644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Importance of Finding Win-Win Solutions)</a:t>
            </a:r>
            <a:endParaRPr lang="en-US" sz="2400" dirty="0"/>
          </a:p>
        </p:txBody>
      </p:sp>
      <p:sp>
        <p:nvSpPr>
          <p:cNvPr id="6" name="Text Box 3"/>
          <p:cNvSpPr txBox="1">
            <a:spLocks noChangeArrowheads="1"/>
          </p:cNvSpPr>
          <p:nvPr/>
        </p:nvSpPr>
        <p:spPr bwMode="auto">
          <a:xfrm>
            <a:off x="3532470" y="1136079"/>
            <a:ext cx="5467151" cy="5183470"/>
          </a:xfrm>
          <a:prstGeom prst="rect">
            <a:avLst/>
          </a:prstGeom>
          <a:noFill/>
          <a:ln w="9525" algn="ctr">
            <a:noFill/>
            <a:miter lim="800000"/>
            <a:headEnd/>
            <a:tailEnd/>
          </a:ln>
          <a:effectLst/>
        </p:spPr>
        <p:txBody>
          <a:bodyPr wrap="square">
            <a:spAutoFit/>
          </a:bodyPr>
          <a:lstStyle/>
          <a:p>
            <a:pPr>
              <a:lnSpc>
                <a:spcPts val="3500"/>
              </a:lnSpc>
              <a:spcAft>
                <a:spcPts val="1200"/>
              </a:spcAft>
              <a:tabLst>
                <a:tab pos="4511675" algn="l"/>
              </a:tabLst>
            </a:pPr>
            <a:r>
              <a:rPr lang="de-DE" sz="3200" b="1" dirty="0" smtClean="0">
                <a:solidFill>
                  <a:schemeClr val="bg1"/>
                </a:solidFill>
                <a:latin typeface="Calibri" pitchFamily="34" charset="0"/>
              </a:rPr>
              <a:t>Stakeholders normally support projects when they perceive they will gain therefrom, i.e., net benefits &gt; net costs. </a:t>
            </a:r>
          </a:p>
          <a:p>
            <a:pPr>
              <a:lnSpc>
                <a:spcPts val="3500"/>
              </a:lnSpc>
              <a:spcAft>
                <a:spcPts val="1200"/>
              </a:spcAft>
              <a:tabLst>
                <a:tab pos="4511675" algn="l"/>
              </a:tabLst>
            </a:pPr>
            <a:r>
              <a:rPr lang="de-DE" sz="3200" b="1" dirty="0" smtClean="0">
                <a:solidFill>
                  <a:schemeClr val="bg1"/>
                </a:solidFill>
                <a:latin typeface="Calibri" pitchFamily="34" charset="0"/>
              </a:rPr>
              <a:t>Stakeholder management and engagement involves creative pursuit of „win-win solutions“ that add net value to and are acceptable by (preferably) all or the largest number of stake-holders possible. </a:t>
            </a:r>
          </a:p>
        </p:txBody>
      </p:sp>
      <p:sp>
        <p:nvSpPr>
          <p:cNvPr id="8" name="Rounded Rectangle 7"/>
          <p:cNvSpPr/>
          <p:nvPr/>
        </p:nvSpPr>
        <p:spPr>
          <a:xfrm>
            <a:off x="1569720" y="1310640"/>
            <a:ext cx="1888173" cy="929640"/>
          </a:xfrm>
          <a:prstGeom prst="roundRect">
            <a:avLst/>
          </a:prstGeom>
          <a:solidFill>
            <a:schemeClr val="accent1">
              <a:lumMod val="25000"/>
            </a:schemeClr>
          </a:solidFill>
          <a:ln>
            <a:solidFill>
              <a:srgbClr val="FFFF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WIN/WIN</a:t>
            </a:r>
          </a:p>
          <a:p>
            <a:pPr algn="ctr"/>
            <a:r>
              <a:rPr lang="en-US" sz="1200" b="1" dirty="0" smtClean="0"/>
              <a:t>(Ideal, Best Case)</a:t>
            </a:r>
            <a:endParaRPr lang="en-US" sz="1200" b="1" dirty="0"/>
          </a:p>
        </p:txBody>
      </p:sp>
      <p:sp>
        <p:nvSpPr>
          <p:cNvPr id="10" name="Rounded Rectangle 9"/>
          <p:cNvSpPr/>
          <p:nvPr/>
        </p:nvSpPr>
        <p:spPr>
          <a:xfrm>
            <a:off x="1569720" y="3208020"/>
            <a:ext cx="1888173" cy="929640"/>
          </a:xfrm>
          <a:prstGeom prst="roundRect">
            <a:avLst/>
          </a:prstGeom>
          <a:solidFill>
            <a:srgbClr val="0070C0"/>
          </a:solidFill>
          <a:ln>
            <a:solidFill>
              <a:srgbClr val="FFFF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WIN/LOSE</a:t>
            </a:r>
          </a:p>
          <a:p>
            <a:pPr algn="ctr"/>
            <a:r>
              <a:rPr lang="en-US" sz="1200" b="1" dirty="0" smtClean="0"/>
              <a:t>(Typical Case)</a:t>
            </a:r>
            <a:endParaRPr lang="en-US" sz="1200" b="1" dirty="0"/>
          </a:p>
        </p:txBody>
      </p:sp>
      <p:sp>
        <p:nvSpPr>
          <p:cNvPr id="11" name="Rounded Rectangle 10"/>
          <p:cNvSpPr/>
          <p:nvPr/>
        </p:nvSpPr>
        <p:spPr>
          <a:xfrm>
            <a:off x="1569720" y="5105400"/>
            <a:ext cx="1888173" cy="929640"/>
          </a:xfrm>
          <a:prstGeom prst="roundRect">
            <a:avLst/>
          </a:prstGeom>
          <a:solidFill>
            <a:srgbClr val="BC0000"/>
          </a:solidFill>
          <a:ln>
            <a:solidFill>
              <a:srgbClr val="FFFF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LOSE/LOSE</a:t>
            </a:r>
          </a:p>
          <a:p>
            <a:pPr algn="ctr"/>
            <a:r>
              <a:rPr lang="en-US" sz="1200" b="1" dirty="0" smtClean="0"/>
              <a:t>(Frequent, </a:t>
            </a:r>
          </a:p>
          <a:p>
            <a:pPr algn="ctr"/>
            <a:r>
              <a:rPr lang="en-US" sz="1200" b="1" dirty="0" smtClean="0"/>
              <a:t>Worst Case)</a:t>
            </a:r>
            <a:endParaRPr lang="en-US" sz="1200" b="1" dirty="0"/>
          </a:p>
        </p:txBody>
      </p:sp>
      <p:pic>
        <p:nvPicPr>
          <p:cNvPr id="7" name="Picture 6" descr="Emoticon 01.png"/>
          <p:cNvPicPr>
            <a:picLocks noChangeAspect="1"/>
          </p:cNvPicPr>
          <p:nvPr/>
        </p:nvPicPr>
        <p:blipFill>
          <a:blip r:embed="rId3" cstate="print"/>
          <a:stretch>
            <a:fillRect/>
          </a:stretch>
        </p:blipFill>
        <p:spPr>
          <a:xfrm>
            <a:off x="188563" y="3202692"/>
            <a:ext cx="636069" cy="636069"/>
          </a:xfrm>
          <a:prstGeom prst="rect">
            <a:avLst/>
          </a:prstGeom>
        </p:spPr>
      </p:pic>
      <p:pic>
        <p:nvPicPr>
          <p:cNvPr id="9" name="Picture 8" descr="Emoticon 02.png"/>
          <p:cNvPicPr>
            <a:picLocks noChangeAspect="1"/>
          </p:cNvPicPr>
          <p:nvPr/>
        </p:nvPicPr>
        <p:blipFill>
          <a:blip r:embed="rId4" cstate="print"/>
          <a:stretch>
            <a:fillRect/>
          </a:stretch>
        </p:blipFill>
        <p:spPr>
          <a:xfrm>
            <a:off x="831947" y="3202692"/>
            <a:ext cx="636069" cy="636069"/>
          </a:xfrm>
          <a:prstGeom prst="rect">
            <a:avLst/>
          </a:prstGeom>
        </p:spPr>
      </p:pic>
      <p:pic>
        <p:nvPicPr>
          <p:cNvPr id="13" name="Picture 12" descr="Emoticon 01.png"/>
          <p:cNvPicPr>
            <a:picLocks noChangeAspect="1"/>
          </p:cNvPicPr>
          <p:nvPr/>
        </p:nvPicPr>
        <p:blipFill>
          <a:blip r:embed="rId3" cstate="print"/>
          <a:stretch>
            <a:fillRect/>
          </a:stretch>
        </p:blipFill>
        <p:spPr>
          <a:xfrm>
            <a:off x="188563" y="1327239"/>
            <a:ext cx="636069" cy="636069"/>
          </a:xfrm>
          <a:prstGeom prst="rect">
            <a:avLst/>
          </a:prstGeom>
        </p:spPr>
      </p:pic>
      <p:pic>
        <p:nvPicPr>
          <p:cNvPr id="14" name="Picture 13" descr="Emoticon 01.png"/>
          <p:cNvPicPr>
            <a:picLocks noChangeAspect="1"/>
          </p:cNvPicPr>
          <p:nvPr/>
        </p:nvPicPr>
        <p:blipFill>
          <a:blip r:embed="rId3" cstate="print"/>
          <a:stretch>
            <a:fillRect/>
          </a:stretch>
        </p:blipFill>
        <p:spPr>
          <a:xfrm>
            <a:off x="831947" y="1327239"/>
            <a:ext cx="636069" cy="636069"/>
          </a:xfrm>
          <a:prstGeom prst="rect">
            <a:avLst/>
          </a:prstGeom>
        </p:spPr>
      </p:pic>
      <p:pic>
        <p:nvPicPr>
          <p:cNvPr id="15" name="Picture 14" descr="Emoticon 02.png"/>
          <p:cNvPicPr>
            <a:picLocks noChangeAspect="1"/>
          </p:cNvPicPr>
          <p:nvPr/>
        </p:nvPicPr>
        <p:blipFill>
          <a:blip r:embed="rId4" cstate="print"/>
          <a:stretch>
            <a:fillRect/>
          </a:stretch>
        </p:blipFill>
        <p:spPr>
          <a:xfrm>
            <a:off x="831947" y="5110803"/>
            <a:ext cx="636069" cy="636069"/>
          </a:xfrm>
          <a:prstGeom prst="rect">
            <a:avLst/>
          </a:prstGeom>
        </p:spPr>
      </p:pic>
      <p:pic>
        <p:nvPicPr>
          <p:cNvPr id="16" name="Picture 15" descr="Emoticon 02.png"/>
          <p:cNvPicPr>
            <a:picLocks noChangeAspect="1"/>
          </p:cNvPicPr>
          <p:nvPr/>
        </p:nvPicPr>
        <p:blipFill>
          <a:blip r:embed="rId4" cstate="print"/>
          <a:stretch>
            <a:fillRect/>
          </a:stretch>
        </p:blipFill>
        <p:spPr>
          <a:xfrm>
            <a:off x="188563" y="5110803"/>
            <a:ext cx="636069" cy="636069"/>
          </a:xfrm>
          <a:prstGeom prst="rect">
            <a:avLst/>
          </a:prstGeom>
        </p:spPr>
      </p:pic>
      <p:sp>
        <p:nvSpPr>
          <p:cNvPr id="17" name="Rectangle 16"/>
          <p:cNvSpPr/>
          <p:nvPr/>
        </p:nvSpPr>
        <p:spPr>
          <a:xfrm>
            <a:off x="193562" y="1816743"/>
            <a:ext cx="524101" cy="707886"/>
          </a:xfrm>
          <a:prstGeom prst="rect">
            <a:avLst/>
          </a:prstGeom>
        </p:spPr>
        <p:txBody>
          <a:bodyPr wrap="square">
            <a:spAutoFit/>
          </a:bodyPr>
          <a:lstStyle/>
          <a:p>
            <a:r>
              <a:rPr lang="de-DE" sz="4000" b="1" dirty="0" smtClean="0">
                <a:solidFill>
                  <a:srgbClr val="92D050"/>
                </a:solidFill>
                <a:latin typeface="Calibri" pitchFamily="34" charset="0"/>
                <a:sym typeface="Wingdings"/>
              </a:rPr>
              <a:t></a:t>
            </a:r>
            <a:endParaRPr lang="en-US" sz="4000" dirty="0">
              <a:solidFill>
                <a:srgbClr val="92D050"/>
              </a:solidFill>
            </a:endParaRPr>
          </a:p>
        </p:txBody>
      </p:sp>
      <p:sp>
        <p:nvSpPr>
          <p:cNvPr id="19" name="Rectangle 18"/>
          <p:cNvSpPr/>
          <p:nvPr/>
        </p:nvSpPr>
        <p:spPr>
          <a:xfrm>
            <a:off x="193561" y="3701522"/>
            <a:ext cx="524101" cy="707886"/>
          </a:xfrm>
          <a:prstGeom prst="rect">
            <a:avLst/>
          </a:prstGeom>
        </p:spPr>
        <p:txBody>
          <a:bodyPr wrap="square">
            <a:spAutoFit/>
          </a:bodyPr>
          <a:lstStyle/>
          <a:p>
            <a:r>
              <a:rPr lang="de-DE" sz="4000" b="1" dirty="0" smtClean="0">
                <a:solidFill>
                  <a:srgbClr val="92D050"/>
                </a:solidFill>
                <a:latin typeface="Calibri" pitchFamily="34" charset="0"/>
                <a:sym typeface="Wingdings"/>
              </a:rPr>
              <a:t></a:t>
            </a:r>
            <a:endParaRPr lang="en-US" sz="4000" dirty="0">
              <a:solidFill>
                <a:srgbClr val="92D050"/>
              </a:solidFill>
            </a:endParaRPr>
          </a:p>
        </p:txBody>
      </p:sp>
      <p:sp>
        <p:nvSpPr>
          <p:cNvPr id="20" name="Rectangle 19"/>
          <p:cNvSpPr/>
          <p:nvPr/>
        </p:nvSpPr>
        <p:spPr>
          <a:xfrm>
            <a:off x="871162" y="3701522"/>
            <a:ext cx="448663" cy="707886"/>
          </a:xfrm>
          <a:prstGeom prst="rect">
            <a:avLst/>
          </a:prstGeom>
        </p:spPr>
        <p:txBody>
          <a:bodyPr wrap="square">
            <a:spAutoFit/>
          </a:bodyPr>
          <a:lstStyle/>
          <a:p>
            <a:r>
              <a:rPr lang="de-DE" sz="4000" b="1" dirty="0" smtClean="0">
                <a:solidFill>
                  <a:srgbClr val="FF0000"/>
                </a:solidFill>
                <a:latin typeface="Calibri" pitchFamily="34" charset="0"/>
                <a:sym typeface="Wingdings"/>
              </a:rPr>
              <a:t></a:t>
            </a:r>
            <a:endParaRPr lang="en-US" sz="4000" dirty="0">
              <a:solidFill>
                <a:srgbClr val="FF0000"/>
              </a:solidFill>
            </a:endParaRPr>
          </a:p>
        </p:txBody>
      </p:sp>
      <p:sp>
        <p:nvSpPr>
          <p:cNvPr id="22" name="Rectangle 21"/>
          <p:cNvSpPr/>
          <p:nvPr/>
        </p:nvSpPr>
        <p:spPr>
          <a:xfrm>
            <a:off x="871159" y="5595634"/>
            <a:ext cx="448663" cy="707886"/>
          </a:xfrm>
          <a:prstGeom prst="rect">
            <a:avLst/>
          </a:prstGeom>
        </p:spPr>
        <p:txBody>
          <a:bodyPr wrap="square">
            <a:spAutoFit/>
          </a:bodyPr>
          <a:lstStyle/>
          <a:p>
            <a:r>
              <a:rPr lang="de-DE" sz="4000" b="1" dirty="0" smtClean="0">
                <a:solidFill>
                  <a:srgbClr val="FF0000"/>
                </a:solidFill>
                <a:latin typeface="Calibri" pitchFamily="34" charset="0"/>
                <a:sym typeface="Wingdings"/>
              </a:rPr>
              <a:t></a:t>
            </a:r>
            <a:endParaRPr lang="en-US" sz="4000" dirty="0">
              <a:solidFill>
                <a:srgbClr val="FF0000"/>
              </a:solidFill>
            </a:endParaRPr>
          </a:p>
        </p:txBody>
      </p:sp>
      <p:sp>
        <p:nvSpPr>
          <p:cNvPr id="23" name="Rectangle 22"/>
          <p:cNvSpPr/>
          <p:nvPr/>
        </p:nvSpPr>
        <p:spPr>
          <a:xfrm>
            <a:off x="846704" y="1798082"/>
            <a:ext cx="524101" cy="707886"/>
          </a:xfrm>
          <a:prstGeom prst="rect">
            <a:avLst/>
          </a:prstGeom>
        </p:spPr>
        <p:txBody>
          <a:bodyPr wrap="square">
            <a:spAutoFit/>
          </a:bodyPr>
          <a:lstStyle/>
          <a:p>
            <a:r>
              <a:rPr lang="de-DE" sz="4000" b="1" dirty="0" smtClean="0">
                <a:solidFill>
                  <a:srgbClr val="92D050"/>
                </a:solidFill>
                <a:latin typeface="Calibri" pitchFamily="34" charset="0"/>
                <a:sym typeface="Wingdings"/>
              </a:rPr>
              <a:t></a:t>
            </a:r>
            <a:endParaRPr lang="en-US" sz="4000" dirty="0">
              <a:solidFill>
                <a:srgbClr val="92D050"/>
              </a:solidFill>
            </a:endParaRPr>
          </a:p>
        </p:txBody>
      </p:sp>
      <p:sp>
        <p:nvSpPr>
          <p:cNvPr id="24" name="Rectangle 23"/>
          <p:cNvSpPr/>
          <p:nvPr/>
        </p:nvSpPr>
        <p:spPr>
          <a:xfrm>
            <a:off x="231281" y="5595632"/>
            <a:ext cx="448663" cy="707886"/>
          </a:xfrm>
          <a:prstGeom prst="rect">
            <a:avLst/>
          </a:prstGeom>
        </p:spPr>
        <p:txBody>
          <a:bodyPr wrap="square">
            <a:spAutoFit/>
          </a:bodyPr>
          <a:lstStyle/>
          <a:p>
            <a:r>
              <a:rPr lang="de-DE" sz="4000" b="1" dirty="0" smtClean="0">
                <a:solidFill>
                  <a:srgbClr val="FF0000"/>
                </a:solidFill>
                <a:latin typeface="Calibri" pitchFamily="34" charset="0"/>
                <a:sym typeface="Wingdings"/>
              </a:rPr>
              <a:t></a:t>
            </a:r>
            <a:endParaRPr lang="en-US" sz="4000" dirty="0">
              <a:solidFill>
                <a:srgbClr val="FF0000"/>
              </a:solidFill>
            </a:endParaRPr>
          </a:p>
        </p:txBody>
      </p:sp>
    </p:spTree>
  </p:cSld>
  <p:clrMapOvr>
    <a:masterClrMapping/>
  </p:clrMapOvr>
  <p:transition spd="slow">
    <p:fade thruBlk="1"/>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7" name="Text Box 7"/>
          <p:cNvSpPr txBox="1">
            <a:spLocks noChangeArrowheads="1"/>
          </p:cNvSpPr>
          <p:nvPr/>
        </p:nvSpPr>
        <p:spPr bwMode="auto">
          <a:xfrm>
            <a:off x="2944368" y="1138132"/>
            <a:ext cx="6002205" cy="5025735"/>
          </a:xfrm>
          <a:prstGeom prst="rect">
            <a:avLst/>
          </a:prstGeom>
          <a:noFill/>
          <a:ln w="9525" algn="ctr">
            <a:noFill/>
            <a:miter lim="800000"/>
            <a:headEnd/>
            <a:tailEnd/>
          </a:ln>
          <a:effectLst/>
        </p:spPr>
        <p:txBody>
          <a:bodyPr wrap="square">
            <a:spAutoFit/>
          </a:bodyPr>
          <a:lstStyle/>
          <a:p>
            <a:pPr>
              <a:lnSpc>
                <a:spcPts val="4300"/>
              </a:lnSpc>
              <a:spcAft>
                <a:spcPts val="1200"/>
              </a:spcAft>
              <a:tabLst>
                <a:tab pos="4511675" algn="l"/>
              </a:tabLst>
            </a:pPr>
            <a:r>
              <a:rPr lang="de-DE" sz="3200" b="1" dirty="0">
                <a:solidFill>
                  <a:schemeClr val="bg1"/>
                </a:solidFill>
                <a:latin typeface="Calibri" pitchFamily="34" charset="0"/>
              </a:rPr>
              <a:t>Depending on the </a:t>
            </a:r>
            <a:r>
              <a:rPr lang="de-DE" sz="3200" b="1" dirty="0" smtClean="0">
                <a:solidFill>
                  <a:schemeClr val="bg1"/>
                </a:solidFill>
                <a:latin typeface="Calibri" pitchFamily="34" charset="0"/>
              </a:rPr>
              <a:t>project</a:t>
            </a:r>
            <a:r>
              <a:rPr lang="de-DE" sz="3200" b="1" dirty="0">
                <a:solidFill>
                  <a:schemeClr val="bg1"/>
                </a:solidFill>
                <a:latin typeface="Calibri" pitchFamily="34" charset="0"/>
              </a:rPr>
              <a:t>, the </a:t>
            </a:r>
            <a:r>
              <a:rPr lang="de-DE" sz="3200" b="1" dirty="0" smtClean="0">
                <a:solidFill>
                  <a:schemeClr val="bg1"/>
                </a:solidFill>
                <a:latin typeface="Calibri" pitchFamily="34" charset="0"/>
              </a:rPr>
              <a:t>stakeholder community can range from being very small and homo-genous, easy to identify, analyze and manage/engage to being very large, diverse in terms of attribu-tes, spatially highly dispersed and very difficult and costly to iden-tify, analyze and manage/engage. </a:t>
            </a:r>
            <a:endParaRPr lang="de-DE" sz="3200" b="1" dirty="0">
              <a:solidFill>
                <a:schemeClr val="bg1"/>
              </a:solidFill>
              <a:latin typeface="Calibri" pitchFamily="34" charset="0"/>
            </a:endParaRPr>
          </a:p>
        </p:txBody>
      </p:sp>
      <p:sp>
        <p:nvSpPr>
          <p:cNvPr id="5" name="Title 4"/>
          <p:cNvSpPr>
            <a:spLocks noGrp="1"/>
          </p:cNvSpPr>
          <p:nvPr>
            <p:ph type="title"/>
          </p:nvPr>
        </p:nvSpPr>
        <p:spPr>
          <a:xfrm>
            <a:off x="457200" y="0"/>
            <a:ext cx="8229600" cy="1143000"/>
          </a:xfrm>
        </p:spPr>
        <p:txBody>
          <a:bodyPr/>
          <a:lstStyle/>
          <a:p>
            <a:r>
              <a:rPr lang="en-US" sz="2400" dirty="0" smtClean="0"/>
              <a:t>The Project Stakeholder Community</a:t>
            </a:r>
            <a:br>
              <a:rPr lang="en-US" sz="2400" dirty="0" smtClean="0"/>
            </a:br>
            <a:r>
              <a:rPr lang="en-US" sz="2000" dirty="0" smtClean="0"/>
              <a:t>(Size, Dispersion, Complexity)</a:t>
            </a:r>
            <a:endParaRPr lang="en-US" sz="2400" dirty="0"/>
          </a:p>
        </p:txBody>
      </p:sp>
      <p:pic>
        <p:nvPicPr>
          <p:cNvPr id="4" name="Picture 3" descr="Confused.gif"/>
          <p:cNvPicPr>
            <a:picLocks noChangeAspect="1"/>
          </p:cNvPicPr>
          <p:nvPr/>
        </p:nvPicPr>
        <p:blipFill>
          <a:blip r:embed="rId3" cstate="print"/>
          <a:stretch>
            <a:fillRect/>
          </a:stretch>
        </p:blipFill>
        <p:spPr>
          <a:xfrm>
            <a:off x="420624" y="1325879"/>
            <a:ext cx="2403608" cy="479253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5" name="Text Box 3"/>
          <p:cNvSpPr txBox="1">
            <a:spLocks noChangeArrowheads="1"/>
          </p:cNvSpPr>
          <p:nvPr/>
        </p:nvSpPr>
        <p:spPr bwMode="auto">
          <a:xfrm>
            <a:off x="2062883" y="1352406"/>
            <a:ext cx="6748606" cy="1415772"/>
          </a:xfrm>
          <a:prstGeom prst="rect">
            <a:avLst/>
          </a:prstGeom>
          <a:noFill/>
          <a:ln w="9525">
            <a:noFill/>
            <a:miter lim="800000"/>
            <a:headEnd/>
            <a:tailEnd/>
          </a:ln>
          <a:effectLst/>
        </p:spPr>
        <p:txBody>
          <a:bodyPr wrap="square">
            <a:spAutoFit/>
          </a:bodyPr>
          <a:lstStyle/>
          <a:p>
            <a:pPr algn="ctr">
              <a:spcBef>
                <a:spcPts val="2400"/>
              </a:spcBef>
              <a:tabLst>
                <a:tab pos="4511675" algn="l"/>
              </a:tabLst>
            </a:pPr>
            <a:r>
              <a:rPr lang="de-DE" sz="4300" b="1" dirty="0" smtClean="0">
                <a:solidFill>
                  <a:schemeClr val="bg1"/>
                </a:solidFill>
                <a:latin typeface="Calibri" pitchFamily="34" charset="0"/>
              </a:rPr>
              <a:t>NEVER UNDERESTIMATE THE PROJECT STAKEHOLDERS!</a:t>
            </a:r>
            <a:endParaRPr lang="de-DE" sz="4300" b="1" dirty="0">
              <a:latin typeface="Calibri" pitchFamily="34" charset="0"/>
            </a:endParaRPr>
          </a:p>
        </p:txBody>
      </p:sp>
      <p:sp>
        <p:nvSpPr>
          <p:cNvPr id="7" name="Title 6"/>
          <p:cNvSpPr>
            <a:spLocks noGrp="1"/>
          </p:cNvSpPr>
          <p:nvPr>
            <p:ph type="title"/>
          </p:nvPr>
        </p:nvSpPr>
        <p:spPr>
          <a:xfrm>
            <a:off x="457200" y="0"/>
            <a:ext cx="8229600" cy="1143000"/>
          </a:xfrm>
        </p:spPr>
        <p:txBody>
          <a:bodyPr/>
          <a:lstStyle/>
          <a:p>
            <a:r>
              <a:rPr lang="en-US" sz="2400" dirty="0" smtClean="0"/>
              <a:t>Managing and Engaging Project Stakeholders </a:t>
            </a:r>
            <a:r>
              <a:rPr lang="en-US" sz="2000" dirty="0" smtClean="0"/>
              <a:t>(BEWARE!)</a:t>
            </a:r>
            <a:endParaRPr lang="en-US" sz="2400" dirty="0"/>
          </a:p>
        </p:txBody>
      </p:sp>
      <p:sp>
        <p:nvSpPr>
          <p:cNvPr id="12" name="Text Box 3"/>
          <p:cNvSpPr txBox="1">
            <a:spLocks noChangeArrowheads="1"/>
          </p:cNvSpPr>
          <p:nvPr/>
        </p:nvSpPr>
        <p:spPr bwMode="auto">
          <a:xfrm>
            <a:off x="135081" y="3292914"/>
            <a:ext cx="8811491" cy="2862322"/>
          </a:xfrm>
          <a:prstGeom prst="rect">
            <a:avLst/>
          </a:prstGeom>
          <a:noFill/>
          <a:ln w="28575">
            <a:solidFill>
              <a:srgbClr val="FF0000"/>
            </a:solidFill>
            <a:prstDash val="sysDash"/>
            <a:miter lim="800000"/>
            <a:headEnd/>
            <a:tailEnd/>
          </a:ln>
          <a:effectLst/>
        </p:spPr>
        <p:txBody>
          <a:bodyPr wrap="square">
            <a:spAutoFit/>
          </a:bodyPr>
          <a:lstStyle/>
          <a:p>
            <a:pPr>
              <a:lnSpc>
                <a:spcPts val="3200"/>
              </a:lnSpc>
              <a:spcBef>
                <a:spcPts val="2400"/>
              </a:spcBef>
              <a:spcAft>
                <a:spcPts val="2400"/>
              </a:spcAft>
              <a:tabLst>
                <a:tab pos="4511675" algn="l"/>
              </a:tabLst>
            </a:pPr>
            <a:r>
              <a:rPr lang="de-DE" sz="2900" b="1" dirty="0" smtClean="0">
                <a:solidFill>
                  <a:srgbClr val="FFFF99"/>
                </a:solidFill>
                <a:latin typeface="Calibri" pitchFamily="34" charset="0"/>
              </a:rPr>
              <a:t>Ineffective or inadequate stakeholder management/en-gagement is widely acknowledged (and empirically pro-ven) as constituting a principal cause of project failure. </a:t>
            </a:r>
          </a:p>
          <a:p>
            <a:pPr>
              <a:lnSpc>
                <a:spcPts val="3200"/>
              </a:lnSpc>
            </a:pPr>
            <a:r>
              <a:rPr lang="en-US" sz="2900" b="1" dirty="0" smtClean="0">
                <a:solidFill>
                  <a:srgbClr val="FFFF99"/>
                </a:solidFill>
                <a:latin typeface="Calibri" pitchFamily="34" charset="0"/>
              </a:rPr>
              <a:t>Projects which fail to manage/engage their stakeholders properly can expect to experience potentially serious consequences!</a:t>
            </a:r>
            <a:endParaRPr lang="de-DE" sz="2900" b="1" dirty="0">
              <a:solidFill>
                <a:srgbClr val="FFFF99"/>
              </a:solidFill>
              <a:latin typeface="Calibri" pitchFamily="34" charset="0"/>
            </a:endParaRPr>
          </a:p>
        </p:txBody>
      </p:sp>
      <p:pic>
        <p:nvPicPr>
          <p:cNvPr id="6" name="Picture 5" descr="Caution"/>
          <p:cNvPicPr>
            <a:picLocks noChangeAspect="1"/>
          </p:cNvPicPr>
          <p:nvPr/>
        </p:nvPicPr>
        <p:blipFill>
          <a:blip r:embed="rId3" cstate="print"/>
          <a:stretch>
            <a:fillRect/>
          </a:stretch>
        </p:blipFill>
        <p:spPr>
          <a:xfrm>
            <a:off x="83125" y="1090420"/>
            <a:ext cx="2441872" cy="2034892"/>
          </a:xfrm>
          <a:prstGeom prst="rect">
            <a:avLst/>
          </a:prstGeom>
        </p:spPr>
      </p:pic>
    </p:spTree>
  </p:cSld>
  <p:clrMapOvr>
    <a:masterClrMapping/>
  </p:clrMapOvr>
  <p:transition spd="slow">
    <p:fade thruBlk="1"/>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198812" y="1136081"/>
            <a:ext cx="5835717" cy="5196294"/>
          </a:xfrm>
          <a:prstGeom prst="rect">
            <a:avLst/>
          </a:prstGeom>
          <a:noFill/>
          <a:ln w="9525" algn="ctr">
            <a:noFill/>
            <a:miter lim="800000"/>
            <a:headEnd/>
            <a:tailEnd/>
          </a:ln>
          <a:effectLst/>
        </p:spPr>
        <p:txBody>
          <a:bodyPr wrap="square">
            <a:spAutoFit/>
          </a:bodyPr>
          <a:lstStyle/>
          <a:p>
            <a:pPr>
              <a:lnSpc>
                <a:spcPts val="3400"/>
              </a:lnSpc>
              <a:spcAft>
                <a:spcPts val="1200"/>
              </a:spcAft>
              <a:tabLst>
                <a:tab pos="4511675" algn="l"/>
              </a:tabLst>
            </a:pPr>
            <a:r>
              <a:rPr lang="de-DE" sz="3200" b="1" dirty="0" smtClean="0">
                <a:solidFill>
                  <a:schemeClr val="bg1"/>
                </a:solidFill>
                <a:latin typeface="Calibri" pitchFamily="34" charset="0"/>
              </a:rPr>
              <a:t>For projects there is a cost – or investment - involved in mana-ging and engaging project stake-holders. </a:t>
            </a:r>
          </a:p>
          <a:p>
            <a:pPr>
              <a:lnSpc>
                <a:spcPts val="3400"/>
              </a:lnSpc>
              <a:spcAft>
                <a:spcPts val="1200"/>
              </a:spcAft>
              <a:tabLst>
                <a:tab pos="4511675" algn="l"/>
              </a:tabLst>
            </a:pPr>
            <a:r>
              <a:rPr lang="de-DE" sz="3200" b="1" dirty="0" smtClean="0">
                <a:solidFill>
                  <a:schemeClr val="bg1"/>
                </a:solidFill>
                <a:latin typeface="Calibri" pitchFamily="34" charset="0"/>
              </a:rPr>
              <a:t>There is also a return: A (much) higher likelihood that the pro-ject will be completed within set parameters (time, budget etc.).</a:t>
            </a:r>
          </a:p>
          <a:p>
            <a:pPr>
              <a:lnSpc>
                <a:spcPts val="3400"/>
              </a:lnSpc>
              <a:spcAft>
                <a:spcPts val="1200"/>
              </a:spcAft>
              <a:tabLst>
                <a:tab pos="4511675" algn="l"/>
              </a:tabLst>
            </a:pPr>
            <a:r>
              <a:rPr lang="de-DE" sz="3200" b="1" dirty="0" smtClean="0">
                <a:solidFill>
                  <a:schemeClr val="bg1"/>
                </a:solidFill>
                <a:latin typeface="Calibri" pitchFamily="34" charset="0"/>
              </a:rPr>
              <a:t>A challenge is to ensure that the cost/investment on the project is commensurate with return. </a:t>
            </a: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Cost of Stakeholder Management &amp; Engagement)</a:t>
            </a:r>
            <a:endParaRPr lang="en-US" sz="2400" dirty="0"/>
          </a:p>
        </p:txBody>
      </p:sp>
      <p:sp>
        <p:nvSpPr>
          <p:cNvPr id="6" name="TextBox 5"/>
          <p:cNvSpPr txBox="1"/>
          <p:nvPr/>
        </p:nvSpPr>
        <p:spPr>
          <a:xfrm>
            <a:off x="455613" y="3299793"/>
            <a:ext cx="2743200" cy="2939266"/>
          </a:xfrm>
          <a:prstGeom prst="rect">
            <a:avLst/>
          </a:prstGeom>
          <a:noFill/>
        </p:spPr>
        <p:txBody>
          <a:bodyPr wrap="square" rtlCol="0">
            <a:spAutoFit/>
          </a:bodyPr>
          <a:lstStyle/>
          <a:p>
            <a:r>
              <a:rPr lang="de-DE" b="1" dirty="0" smtClean="0">
                <a:solidFill>
                  <a:srgbClr val="FFFF99"/>
                </a:solidFill>
                <a:latin typeface="Calibri" pitchFamily="34" charset="0"/>
              </a:rPr>
              <a:t>Low investment in stake-holder management and engagement may result in avoidable complications which are costly to rectify subsequently. </a:t>
            </a:r>
          </a:p>
          <a:p>
            <a:pPr>
              <a:spcBef>
                <a:spcPts val="600"/>
              </a:spcBef>
            </a:pPr>
            <a:r>
              <a:rPr lang="de-DE" b="1" dirty="0" smtClean="0">
                <a:solidFill>
                  <a:srgbClr val="FFFF99"/>
                </a:solidFill>
                <a:latin typeface="Calibri" pitchFamily="34" charset="0"/>
              </a:rPr>
              <a:t>On the other hand, exces-sive investment would constitute a waste of pro-ject resources. </a:t>
            </a:r>
            <a:endParaRPr lang="en-US" b="1" dirty="0">
              <a:solidFill>
                <a:srgbClr val="FFFF99"/>
              </a:solidFill>
              <a:latin typeface="Calibri" pitchFamily="34" charset="0"/>
            </a:endParaRPr>
          </a:p>
        </p:txBody>
      </p:sp>
      <p:pic>
        <p:nvPicPr>
          <p:cNvPr id="7" name="Picture 6" descr="SeeSaw.gif"/>
          <p:cNvPicPr>
            <a:picLocks noChangeAspect="1"/>
          </p:cNvPicPr>
          <p:nvPr/>
        </p:nvPicPr>
        <p:blipFill>
          <a:blip r:embed="rId3" cstate="print"/>
          <a:stretch>
            <a:fillRect/>
          </a:stretch>
        </p:blipFill>
        <p:spPr>
          <a:xfrm>
            <a:off x="455613" y="1285967"/>
            <a:ext cx="2579448" cy="197406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Cost of Stakeholder Management &amp; Engagement)</a:t>
            </a:r>
            <a:endParaRPr lang="en-US" sz="2400" dirty="0"/>
          </a:p>
        </p:txBody>
      </p:sp>
      <p:sp>
        <p:nvSpPr>
          <p:cNvPr id="3" name="Content Placeholder 2"/>
          <p:cNvSpPr>
            <a:spLocks noGrp="1"/>
          </p:cNvSpPr>
          <p:nvPr>
            <p:ph idx="1"/>
          </p:nvPr>
        </p:nvSpPr>
        <p:spPr>
          <a:xfrm>
            <a:off x="2187573" y="1134198"/>
            <a:ext cx="6850837" cy="5038002"/>
          </a:xfrm>
        </p:spPr>
        <p:txBody>
          <a:bodyPr/>
          <a:lstStyle/>
          <a:p>
            <a:pPr>
              <a:lnSpc>
                <a:spcPts val="3300"/>
              </a:lnSpc>
              <a:spcAft>
                <a:spcPts val="1200"/>
              </a:spcAft>
              <a:buClr>
                <a:srgbClr val="FF5050"/>
              </a:buClr>
              <a:buNone/>
            </a:pPr>
            <a:r>
              <a:rPr lang="en-US" sz="2800" b="1" dirty="0" smtClean="0">
                <a:solidFill>
                  <a:schemeClr val="bg1"/>
                </a:solidFill>
                <a:latin typeface="Calibri" pitchFamily="34" charset="0"/>
              </a:rPr>
              <a:t>	The main overhead cost (or investment) incurred by an organization on project stakeholder management &amp; engagement is for creation, operation, coordination and supervision of the requisite </a:t>
            </a:r>
            <a:r>
              <a:rPr lang="en-US" sz="2800" b="1" dirty="0" err="1" smtClean="0">
                <a:solidFill>
                  <a:schemeClr val="bg1"/>
                </a:solidFill>
                <a:latin typeface="Calibri" pitchFamily="34" charset="0"/>
              </a:rPr>
              <a:t>infrastruc-ture</a:t>
            </a:r>
            <a:r>
              <a:rPr lang="en-US" sz="2800" b="1" dirty="0" smtClean="0">
                <a:solidFill>
                  <a:schemeClr val="bg1"/>
                </a:solidFill>
                <a:latin typeface="Calibri" pitchFamily="34" charset="0"/>
              </a:rPr>
              <a:t> for </a:t>
            </a:r>
            <a:r>
              <a:rPr lang="en-US" sz="2800" b="1" u="sng" dirty="0" smtClean="0">
                <a:solidFill>
                  <a:schemeClr val="bg1"/>
                </a:solidFill>
                <a:latin typeface="Calibri" pitchFamily="34" charset="0"/>
              </a:rPr>
              <a:t>all</a:t>
            </a:r>
            <a:r>
              <a:rPr lang="en-US" sz="2800" b="1" dirty="0" smtClean="0">
                <a:solidFill>
                  <a:schemeClr val="bg1"/>
                </a:solidFill>
                <a:latin typeface="Calibri" pitchFamily="34" charset="0"/>
              </a:rPr>
              <a:t> its projects with modifications/ improvements to them over time:</a:t>
            </a:r>
          </a:p>
          <a:p>
            <a:pPr>
              <a:lnSpc>
                <a:spcPts val="3000"/>
              </a:lnSpc>
              <a:buClr>
                <a:srgbClr val="FF5050"/>
              </a:buClr>
              <a:buFont typeface="Wingdings" pitchFamily="2" charset="2"/>
              <a:buChar char="§"/>
            </a:pPr>
            <a:r>
              <a:rPr lang="en-US" sz="2800" b="1" dirty="0" smtClean="0">
                <a:solidFill>
                  <a:schemeClr val="bg1"/>
                </a:solidFill>
                <a:latin typeface="Calibri" pitchFamily="34" charset="0"/>
              </a:rPr>
              <a:t>Institutional (Committees)</a:t>
            </a:r>
          </a:p>
          <a:p>
            <a:pPr>
              <a:lnSpc>
                <a:spcPts val="3000"/>
              </a:lnSpc>
              <a:buClr>
                <a:srgbClr val="FF5050"/>
              </a:buClr>
              <a:buFont typeface="Wingdings" pitchFamily="2" charset="2"/>
              <a:buChar char="§"/>
            </a:pPr>
            <a:r>
              <a:rPr lang="en-US" sz="2800" b="1" dirty="0" smtClean="0">
                <a:solidFill>
                  <a:schemeClr val="bg1"/>
                </a:solidFill>
                <a:latin typeface="Calibri" pitchFamily="34" charset="0"/>
              </a:rPr>
              <a:t>Methodological (Processes, Tools)</a:t>
            </a:r>
          </a:p>
          <a:p>
            <a:pPr>
              <a:lnSpc>
                <a:spcPts val="3000"/>
              </a:lnSpc>
              <a:buClr>
                <a:srgbClr val="FF5050"/>
              </a:buClr>
              <a:buFont typeface="Wingdings" pitchFamily="2" charset="2"/>
              <a:buChar char="§"/>
            </a:pPr>
            <a:r>
              <a:rPr lang="en-US" sz="2800" b="1" dirty="0" smtClean="0">
                <a:solidFill>
                  <a:schemeClr val="bg1"/>
                </a:solidFill>
                <a:latin typeface="Calibri" pitchFamily="34" charset="0"/>
              </a:rPr>
              <a:t>Educational (Training)</a:t>
            </a:r>
          </a:p>
          <a:p>
            <a:pPr>
              <a:lnSpc>
                <a:spcPts val="3000"/>
              </a:lnSpc>
              <a:buClr>
                <a:srgbClr val="FF5050"/>
              </a:buClr>
              <a:buFont typeface="Wingdings" pitchFamily="2" charset="2"/>
              <a:buChar char="§"/>
            </a:pPr>
            <a:r>
              <a:rPr lang="en-US" sz="2800" b="1" dirty="0" smtClean="0">
                <a:solidFill>
                  <a:schemeClr val="bg1"/>
                </a:solidFill>
                <a:latin typeface="Calibri" pitchFamily="34" charset="0"/>
              </a:rPr>
              <a:t>Technical (Information System)</a:t>
            </a:r>
          </a:p>
        </p:txBody>
      </p:sp>
      <p:sp>
        <p:nvSpPr>
          <p:cNvPr id="5" name="Rounded Rectangle 4"/>
          <p:cNvSpPr/>
          <p:nvPr/>
        </p:nvSpPr>
        <p:spPr>
          <a:xfrm>
            <a:off x="124978" y="1318849"/>
            <a:ext cx="1984665" cy="1497088"/>
          </a:xfrm>
          <a:prstGeom prst="round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spcAft>
                <a:spcPts val="0"/>
              </a:spcAft>
            </a:pPr>
            <a:r>
              <a:rPr lang="en-US" sz="3000" b="1" dirty="0" smtClean="0">
                <a:latin typeface="Calibri" pitchFamily="34" charset="0"/>
              </a:rPr>
              <a:t>Overhead </a:t>
            </a:r>
          </a:p>
          <a:p>
            <a:pPr algn="ctr">
              <a:lnSpc>
                <a:spcPts val="2500"/>
              </a:lnSpc>
              <a:spcAft>
                <a:spcPts val="0"/>
              </a:spcAft>
            </a:pPr>
            <a:r>
              <a:rPr lang="en-US" sz="3000" b="1" dirty="0" smtClean="0">
                <a:latin typeface="Calibri" pitchFamily="34" charset="0"/>
              </a:rPr>
              <a:t>Costs</a:t>
            </a:r>
          </a:p>
          <a:p>
            <a:pPr algn="ctr">
              <a:lnSpc>
                <a:spcPts val="2500"/>
              </a:lnSpc>
              <a:spcAft>
                <a:spcPts val="0"/>
              </a:spcAft>
            </a:pPr>
            <a:r>
              <a:rPr lang="en-US" b="1" dirty="0" smtClean="0">
                <a:latin typeface="Calibri" pitchFamily="34" charset="0"/>
              </a:rPr>
              <a:t>(for all projects)</a:t>
            </a:r>
          </a:p>
        </p:txBody>
      </p:sp>
      <p:pic>
        <p:nvPicPr>
          <p:cNvPr id="6" name="Picture 5" descr="money3.gif"/>
          <p:cNvPicPr>
            <a:picLocks noChangeAspect="1"/>
          </p:cNvPicPr>
          <p:nvPr/>
        </p:nvPicPr>
        <p:blipFill>
          <a:blip r:embed="rId3" cstate="print"/>
          <a:stretch>
            <a:fillRect/>
          </a:stretch>
        </p:blipFill>
        <p:spPr>
          <a:xfrm>
            <a:off x="155865" y="3075706"/>
            <a:ext cx="1937327" cy="1326386"/>
          </a:xfrm>
          <a:prstGeom prst="rect">
            <a:avLst/>
          </a:prstGeom>
        </p:spPr>
      </p:pic>
    </p:spTree>
  </p:cSld>
  <p:clrMapOvr>
    <a:masterClrMapping/>
  </p:clrMapOvr>
  <p:transition spd="slow">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Cost of Stakeholder Management &amp; Engagement)</a:t>
            </a:r>
            <a:endParaRPr lang="en-US" sz="2400" dirty="0"/>
          </a:p>
        </p:txBody>
      </p:sp>
      <p:sp>
        <p:nvSpPr>
          <p:cNvPr id="4" name="Content Placeholder 2"/>
          <p:cNvSpPr txBox="1">
            <a:spLocks/>
          </p:cNvSpPr>
          <p:nvPr/>
        </p:nvSpPr>
        <p:spPr bwMode="auto">
          <a:xfrm>
            <a:off x="2187575" y="1142046"/>
            <a:ext cx="6854011" cy="50301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Stakeholder-focused PM Processes &amp; Deliverables (e.g. Requirements, Scope Change and Contract Management)</a:t>
            </a:r>
          </a:p>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Unplanned Modifications to the Project’s Scope based on (external) Stakeholder In-put and Suggestions</a:t>
            </a:r>
          </a:p>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Process Modifications &amp; Innovations (Responsiveness to Stakeholders)</a:t>
            </a:r>
          </a:p>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Creating a stakeholder-friendly work, interaction &amp; collaboration environment</a:t>
            </a:r>
          </a:p>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Performance Incentives</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p:txBody>
      </p:sp>
      <p:sp>
        <p:nvSpPr>
          <p:cNvPr id="6" name="Rounded Rectangle 5"/>
          <p:cNvSpPr/>
          <p:nvPr/>
        </p:nvSpPr>
        <p:spPr>
          <a:xfrm>
            <a:off x="124978" y="1318849"/>
            <a:ext cx="1984665" cy="1497088"/>
          </a:xfrm>
          <a:prstGeom prst="roundRect">
            <a:avLst/>
          </a:prstGeom>
          <a:solidFill>
            <a:srgbClr val="04353A"/>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spcAft>
                <a:spcPts val="0"/>
              </a:spcAft>
            </a:pPr>
            <a:r>
              <a:rPr lang="en-US" sz="3000" b="1" dirty="0" smtClean="0">
                <a:latin typeface="Calibri" pitchFamily="34" charset="0"/>
              </a:rPr>
              <a:t>Direct </a:t>
            </a:r>
          </a:p>
          <a:p>
            <a:pPr algn="ctr">
              <a:lnSpc>
                <a:spcPts val="2500"/>
              </a:lnSpc>
              <a:spcAft>
                <a:spcPts val="0"/>
              </a:spcAft>
            </a:pPr>
            <a:r>
              <a:rPr lang="en-US" sz="3000" b="1" dirty="0" smtClean="0">
                <a:latin typeface="Calibri" pitchFamily="34" charset="0"/>
              </a:rPr>
              <a:t>Costs</a:t>
            </a:r>
          </a:p>
          <a:p>
            <a:pPr algn="ctr">
              <a:lnSpc>
                <a:spcPts val="2500"/>
              </a:lnSpc>
              <a:spcAft>
                <a:spcPts val="0"/>
              </a:spcAft>
            </a:pPr>
            <a:r>
              <a:rPr lang="en-US" b="1" dirty="0" smtClean="0">
                <a:latin typeface="Calibri" pitchFamily="34" charset="0"/>
              </a:rPr>
              <a:t>(project-specific)</a:t>
            </a:r>
          </a:p>
        </p:txBody>
      </p:sp>
      <p:sp>
        <p:nvSpPr>
          <p:cNvPr id="5" name="TextBox 4"/>
          <p:cNvSpPr txBox="1"/>
          <p:nvPr/>
        </p:nvSpPr>
        <p:spPr>
          <a:xfrm>
            <a:off x="114299" y="5094850"/>
            <a:ext cx="2000539" cy="1066959"/>
          </a:xfrm>
          <a:prstGeom prst="rect">
            <a:avLst/>
          </a:prstGeom>
          <a:noFill/>
        </p:spPr>
        <p:txBody>
          <a:bodyPr wrap="square" rtlCol="0">
            <a:spAutoFit/>
          </a:bodyPr>
          <a:lstStyle/>
          <a:p>
            <a:pPr>
              <a:lnSpc>
                <a:spcPts val="1900"/>
              </a:lnSpc>
              <a:spcAft>
                <a:spcPts val="0"/>
              </a:spcAft>
            </a:pPr>
            <a:r>
              <a:rPr lang="de-DE" sz="1600" b="1" dirty="0" smtClean="0">
                <a:solidFill>
                  <a:srgbClr val="FFFF99"/>
                </a:solidFill>
                <a:latin typeface="Calibri" pitchFamily="34" charset="0"/>
              </a:rPr>
              <a:t>Fixed Cost</a:t>
            </a:r>
          </a:p>
          <a:p>
            <a:pPr>
              <a:lnSpc>
                <a:spcPts val="1900"/>
              </a:lnSpc>
              <a:spcAft>
                <a:spcPts val="0"/>
              </a:spcAft>
            </a:pPr>
            <a:r>
              <a:rPr lang="de-DE" sz="1600" b="1" dirty="0" smtClean="0">
                <a:solidFill>
                  <a:srgbClr val="FFFF99"/>
                </a:solidFill>
                <a:latin typeface="Calibri" pitchFamily="34" charset="0"/>
              </a:rPr>
              <a:t>Variable Cost</a:t>
            </a:r>
          </a:p>
          <a:p>
            <a:pPr>
              <a:lnSpc>
                <a:spcPts val="1900"/>
              </a:lnSpc>
              <a:spcAft>
                <a:spcPts val="0"/>
              </a:spcAft>
            </a:pPr>
            <a:r>
              <a:rPr lang="de-DE" sz="1600" b="1" dirty="0" smtClean="0">
                <a:solidFill>
                  <a:srgbClr val="FFFF99"/>
                </a:solidFill>
                <a:latin typeface="Calibri" pitchFamily="34" charset="0"/>
              </a:rPr>
              <a:t>Recurring Cost</a:t>
            </a:r>
          </a:p>
          <a:p>
            <a:pPr>
              <a:lnSpc>
                <a:spcPts val="1900"/>
              </a:lnSpc>
              <a:spcAft>
                <a:spcPts val="0"/>
              </a:spcAft>
            </a:pPr>
            <a:r>
              <a:rPr lang="de-DE" sz="1600" b="1" dirty="0" smtClean="0">
                <a:solidFill>
                  <a:srgbClr val="FFFF99"/>
                </a:solidFill>
                <a:latin typeface="Calibri" pitchFamily="34" charset="0"/>
              </a:rPr>
              <a:t>Non-Recurring Cost</a:t>
            </a:r>
            <a:endParaRPr lang="en-US" sz="1600" dirty="0">
              <a:solidFill>
                <a:srgbClr val="FFFF99"/>
              </a:solidFill>
            </a:endParaRPr>
          </a:p>
        </p:txBody>
      </p:sp>
      <p:pic>
        <p:nvPicPr>
          <p:cNvPr id="7" name="Picture 6" descr="money.gif"/>
          <p:cNvPicPr>
            <a:picLocks noChangeAspect="1"/>
          </p:cNvPicPr>
          <p:nvPr/>
        </p:nvPicPr>
        <p:blipFill>
          <a:blip r:embed="rId3" cstate="print"/>
          <a:stretch>
            <a:fillRect/>
          </a:stretch>
        </p:blipFill>
        <p:spPr>
          <a:xfrm>
            <a:off x="168239" y="2968771"/>
            <a:ext cx="1898142" cy="1946129"/>
          </a:xfrm>
          <a:prstGeom prst="rect">
            <a:avLst/>
          </a:prstGeom>
        </p:spPr>
      </p:pic>
    </p:spTree>
  </p:cSld>
  <p:clrMapOvr>
    <a:masterClrMapping/>
  </p:clrMapOvr>
  <p:transition spd="slow">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Cost of Stakeholder Management &amp; Engagement)</a:t>
            </a:r>
            <a:endParaRPr lang="en-US" sz="2400" dirty="0"/>
          </a:p>
        </p:txBody>
      </p:sp>
      <p:sp>
        <p:nvSpPr>
          <p:cNvPr id="4" name="Content Placeholder 2"/>
          <p:cNvSpPr txBox="1">
            <a:spLocks/>
          </p:cNvSpPr>
          <p:nvPr/>
        </p:nvSpPr>
        <p:spPr bwMode="auto">
          <a:xfrm>
            <a:off x="2187575" y="1142046"/>
            <a:ext cx="6854011" cy="50301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Hiring Project Staff for Stakeholder Management &amp; Engagement Activities </a:t>
            </a:r>
          </a:p>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Training &amp; Educating Project Staff in Stakeholder Management &amp; Engagement </a:t>
            </a:r>
          </a:p>
          <a:p>
            <a:pPr marL="34290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Infrastructure (tech., informational, etc.)</a:t>
            </a:r>
          </a:p>
          <a:p>
            <a:pPr marL="342900" lvl="0" indent="-342900">
              <a:lnSpc>
                <a:spcPts val="3300"/>
              </a:lnSpc>
              <a:spcBef>
                <a:spcPct val="20000"/>
              </a:spcBef>
              <a:buClr>
                <a:srgbClr val="92D050"/>
              </a:buClr>
              <a:buFont typeface="Wingdings" pitchFamily="2" charset="2"/>
              <a:buChar char="§"/>
              <a:defRPr/>
            </a:pPr>
            <a:r>
              <a:rPr lang="en-US" sz="2800" b="1" kern="0" dirty="0" smtClean="0">
                <a:solidFill>
                  <a:schemeClr val="bg1"/>
                </a:solidFill>
                <a:latin typeface="Calibri" pitchFamily="34" charset="0"/>
              </a:rPr>
              <a:t>Information Collection, Identification &amp; Analysis of the Project Stakeholders (</a:t>
            </a:r>
            <a:r>
              <a:rPr lang="en-US" sz="2800" b="1" kern="0" dirty="0" err="1" smtClean="0">
                <a:solidFill>
                  <a:schemeClr val="bg1"/>
                </a:solidFill>
                <a:latin typeface="Calibri" pitchFamily="34" charset="0"/>
              </a:rPr>
              <a:t>Ap-plication</a:t>
            </a:r>
            <a:r>
              <a:rPr lang="en-US" sz="2800" b="1" kern="0" dirty="0" smtClean="0">
                <a:solidFill>
                  <a:schemeClr val="bg1"/>
                </a:solidFill>
                <a:latin typeface="Calibri" pitchFamily="34" charset="0"/>
              </a:rPr>
              <a:t> of Processes, Tools)</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342900" marR="0" lvl="0" indent="-342900" algn="l" defTabSz="914400" rtl="0" eaLnBrk="1" fontAlgn="base" latinLnBrk="0" hangingPunct="1">
              <a:lnSpc>
                <a:spcPts val="3300"/>
              </a:lnSpc>
              <a:spcBef>
                <a:spcPct val="20000"/>
              </a:spcBef>
              <a:spcAft>
                <a:spcPct val="0"/>
              </a:spcAft>
              <a:buClr>
                <a:srgbClr val="92D050"/>
              </a:buClr>
              <a:buSzTx/>
              <a:buFont typeface="Wingdings" pitchFamily="2" charset="2"/>
              <a:buChar char="§"/>
              <a:tabLst/>
              <a:defRPr/>
            </a:pPr>
            <a:r>
              <a:rPr lang="en-US" sz="2800" b="1" kern="0" dirty="0" smtClean="0">
                <a:solidFill>
                  <a:schemeClr val="bg1"/>
                </a:solidFill>
                <a:latin typeface="Calibri" pitchFamily="34" charset="0"/>
              </a:rPr>
              <a:t>Design, Periodic Review &amp; Modification of Stakeholder Management &amp; Engagement Strategies</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p:txBody>
      </p:sp>
      <p:sp>
        <p:nvSpPr>
          <p:cNvPr id="8" name="Rounded Rectangle 7"/>
          <p:cNvSpPr/>
          <p:nvPr/>
        </p:nvSpPr>
        <p:spPr>
          <a:xfrm>
            <a:off x="124978" y="1318849"/>
            <a:ext cx="1984665" cy="1497088"/>
          </a:xfrm>
          <a:prstGeom prst="roundRect">
            <a:avLst/>
          </a:prstGeom>
          <a:solidFill>
            <a:srgbClr val="04353A"/>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spcAft>
                <a:spcPts val="0"/>
              </a:spcAft>
            </a:pPr>
            <a:r>
              <a:rPr lang="en-US" sz="3000" b="1" dirty="0" smtClean="0">
                <a:latin typeface="Calibri" pitchFamily="34" charset="0"/>
              </a:rPr>
              <a:t>Direct </a:t>
            </a:r>
          </a:p>
          <a:p>
            <a:pPr algn="ctr">
              <a:lnSpc>
                <a:spcPts val="2500"/>
              </a:lnSpc>
              <a:spcAft>
                <a:spcPts val="0"/>
              </a:spcAft>
            </a:pPr>
            <a:r>
              <a:rPr lang="en-US" sz="3000" b="1" dirty="0" smtClean="0">
                <a:latin typeface="Calibri" pitchFamily="34" charset="0"/>
              </a:rPr>
              <a:t>Costs</a:t>
            </a:r>
          </a:p>
          <a:p>
            <a:pPr algn="ctr">
              <a:lnSpc>
                <a:spcPts val="2500"/>
              </a:lnSpc>
              <a:spcAft>
                <a:spcPts val="0"/>
              </a:spcAft>
            </a:pPr>
            <a:r>
              <a:rPr lang="en-US" b="1" dirty="0" smtClean="0">
                <a:latin typeface="Calibri" pitchFamily="34" charset="0"/>
              </a:rPr>
              <a:t>(project-specific)</a:t>
            </a:r>
          </a:p>
        </p:txBody>
      </p:sp>
      <p:sp>
        <p:nvSpPr>
          <p:cNvPr id="9" name="TextBox 8"/>
          <p:cNvSpPr txBox="1"/>
          <p:nvPr/>
        </p:nvSpPr>
        <p:spPr>
          <a:xfrm>
            <a:off x="114299" y="5094850"/>
            <a:ext cx="2000539" cy="1066959"/>
          </a:xfrm>
          <a:prstGeom prst="rect">
            <a:avLst/>
          </a:prstGeom>
          <a:noFill/>
        </p:spPr>
        <p:txBody>
          <a:bodyPr wrap="square" rtlCol="0">
            <a:spAutoFit/>
          </a:bodyPr>
          <a:lstStyle/>
          <a:p>
            <a:pPr>
              <a:lnSpc>
                <a:spcPts val="1900"/>
              </a:lnSpc>
              <a:spcAft>
                <a:spcPts val="0"/>
              </a:spcAft>
            </a:pPr>
            <a:r>
              <a:rPr lang="de-DE" sz="1600" b="1" dirty="0" smtClean="0">
                <a:solidFill>
                  <a:srgbClr val="FFFF99"/>
                </a:solidFill>
                <a:latin typeface="Calibri" pitchFamily="34" charset="0"/>
              </a:rPr>
              <a:t>Fixed Cost</a:t>
            </a:r>
          </a:p>
          <a:p>
            <a:pPr>
              <a:lnSpc>
                <a:spcPts val="1900"/>
              </a:lnSpc>
              <a:spcAft>
                <a:spcPts val="0"/>
              </a:spcAft>
            </a:pPr>
            <a:r>
              <a:rPr lang="de-DE" sz="1600" b="1" dirty="0" smtClean="0">
                <a:solidFill>
                  <a:srgbClr val="FFFF99"/>
                </a:solidFill>
                <a:latin typeface="Calibri" pitchFamily="34" charset="0"/>
              </a:rPr>
              <a:t>Variable Cost</a:t>
            </a:r>
          </a:p>
          <a:p>
            <a:pPr>
              <a:lnSpc>
                <a:spcPts val="1900"/>
              </a:lnSpc>
              <a:spcAft>
                <a:spcPts val="0"/>
              </a:spcAft>
            </a:pPr>
            <a:r>
              <a:rPr lang="de-DE" sz="1600" b="1" dirty="0" smtClean="0">
                <a:solidFill>
                  <a:srgbClr val="FFFF99"/>
                </a:solidFill>
                <a:latin typeface="Calibri" pitchFamily="34" charset="0"/>
              </a:rPr>
              <a:t>Recurring Cost</a:t>
            </a:r>
          </a:p>
          <a:p>
            <a:pPr>
              <a:lnSpc>
                <a:spcPts val="1900"/>
              </a:lnSpc>
              <a:spcAft>
                <a:spcPts val="0"/>
              </a:spcAft>
            </a:pPr>
            <a:r>
              <a:rPr lang="de-DE" sz="1600" b="1" dirty="0" smtClean="0">
                <a:solidFill>
                  <a:srgbClr val="FFFF99"/>
                </a:solidFill>
                <a:latin typeface="Calibri" pitchFamily="34" charset="0"/>
              </a:rPr>
              <a:t>Non-Recurring Cost</a:t>
            </a:r>
            <a:endParaRPr lang="en-US" sz="1600" dirty="0">
              <a:solidFill>
                <a:srgbClr val="FFFF99"/>
              </a:solidFill>
            </a:endParaRPr>
          </a:p>
        </p:txBody>
      </p:sp>
      <p:pic>
        <p:nvPicPr>
          <p:cNvPr id="10" name="Picture 9" descr="money.gif"/>
          <p:cNvPicPr>
            <a:picLocks noChangeAspect="1"/>
          </p:cNvPicPr>
          <p:nvPr/>
        </p:nvPicPr>
        <p:blipFill>
          <a:blip r:embed="rId3" cstate="print"/>
          <a:stretch>
            <a:fillRect/>
          </a:stretch>
        </p:blipFill>
        <p:spPr>
          <a:xfrm>
            <a:off x="168239" y="2968771"/>
            <a:ext cx="1898142" cy="1946129"/>
          </a:xfrm>
          <a:prstGeom prst="rect">
            <a:avLst/>
          </a:prstGeom>
        </p:spPr>
      </p:pic>
    </p:spTree>
  </p:cSld>
  <p:clrMapOvr>
    <a:masterClrMapping/>
  </p:clrMapOvr>
  <p:transition spd="slow">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Cost of Stakeholder Management &amp; Engagement)</a:t>
            </a:r>
            <a:endParaRPr lang="en-US" sz="2400" dirty="0"/>
          </a:p>
        </p:txBody>
      </p:sp>
      <p:sp>
        <p:nvSpPr>
          <p:cNvPr id="4" name="Content Placeholder 2"/>
          <p:cNvSpPr txBox="1">
            <a:spLocks/>
          </p:cNvSpPr>
          <p:nvPr/>
        </p:nvSpPr>
        <p:spPr bwMode="auto">
          <a:xfrm>
            <a:off x="2187575" y="1142046"/>
            <a:ext cx="6854011" cy="50301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300"/>
              </a:lnSpc>
              <a:spcBef>
                <a:spcPct val="20000"/>
              </a:spcBef>
              <a:spcAft>
                <a:spcPct val="0"/>
              </a:spcAft>
              <a:buClr>
                <a:srgbClr val="92D050"/>
              </a:buClr>
              <a:buSzTx/>
              <a:buFont typeface="Wingdings" pitchFamily="2" charset="2"/>
              <a:buChar char="§"/>
              <a:tabLst/>
              <a:defRPr/>
            </a:pPr>
            <a:r>
              <a:rPr lang="en-US" sz="2800" b="1" kern="0" dirty="0" smtClean="0">
                <a:solidFill>
                  <a:schemeClr val="bg1"/>
                </a:solidFill>
                <a:latin typeface="Calibri" pitchFamily="34" charset="0"/>
              </a:rPr>
              <a:t>Provision of Information to Stakeholders (Internal, External)</a:t>
            </a:r>
          </a:p>
          <a:p>
            <a:pPr marL="342900" marR="0" lvl="0" indent="-342900" algn="l" defTabSz="914400" rtl="0" eaLnBrk="1" fontAlgn="base" latinLnBrk="0" hangingPunct="1">
              <a:lnSpc>
                <a:spcPts val="3300"/>
              </a:lnSpc>
              <a:spcBef>
                <a:spcPct val="20000"/>
              </a:spcBef>
              <a:spcAft>
                <a:spcPct val="0"/>
              </a:spcAft>
              <a:buClr>
                <a:srgbClr val="92D050"/>
              </a:buClr>
              <a:buSzTx/>
              <a:buFont typeface="Wingdings" pitchFamily="2" charset="2"/>
              <a:buChar char="§"/>
              <a:tabLst/>
              <a:defRPr/>
            </a:pPr>
            <a:r>
              <a:rPr lang="en-US" sz="2800" b="1" kern="0" dirty="0" smtClean="0">
                <a:solidFill>
                  <a:schemeClr val="bg1"/>
                </a:solidFill>
                <a:latin typeface="Calibri" pitchFamily="34" charset="0"/>
              </a:rPr>
              <a:t>Consultation Activities with Stakeholders (Internal, External)</a:t>
            </a:r>
          </a:p>
          <a:p>
            <a:pPr marL="342900" marR="0" lvl="0" indent="-342900" algn="l" defTabSz="914400" rtl="0" eaLnBrk="1" fontAlgn="base" latinLnBrk="0" hangingPunct="1">
              <a:lnSpc>
                <a:spcPts val="3300"/>
              </a:lnSpc>
              <a:spcBef>
                <a:spcPct val="20000"/>
              </a:spcBef>
              <a:spcAft>
                <a:spcPct val="0"/>
              </a:spcAft>
              <a:buClr>
                <a:srgbClr val="92D050"/>
              </a:buClr>
              <a:buSzTx/>
              <a:buFont typeface="Wingdings" pitchFamily="2" charset="2"/>
              <a:buChar char="§"/>
              <a:tabLst/>
              <a:defRPr/>
            </a:pPr>
            <a:r>
              <a:rPr lang="en-US" sz="2800" b="1" kern="0" dirty="0" smtClean="0">
                <a:solidFill>
                  <a:schemeClr val="bg1"/>
                </a:solidFill>
                <a:latin typeface="Calibri" pitchFamily="34" charset="0"/>
              </a:rPr>
              <a:t>Customized Incentives for Stakeholders (Financial, Material) </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p:txBody>
      </p:sp>
      <p:sp>
        <p:nvSpPr>
          <p:cNvPr id="8" name="Rounded Rectangle 7"/>
          <p:cNvSpPr/>
          <p:nvPr/>
        </p:nvSpPr>
        <p:spPr>
          <a:xfrm>
            <a:off x="124978" y="1318849"/>
            <a:ext cx="1984665" cy="1497088"/>
          </a:xfrm>
          <a:prstGeom prst="roundRect">
            <a:avLst/>
          </a:prstGeom>
          <a:solidFill>
            <a:srgbClr val="04353A"/>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spcAft>
                <a:spcPts val="0"/>
              </a:spcAft>
            </a:pPr>
            <a:r>
              <a:rPr lang="en-US" sz="3000" b="1" dirty="0" smtClean="0">
                <a:latin typeface="Calibri" pitchFamily="34" charset="0"/>
              </a:rPr>
              <a:t>Direct </a:t>
            </a:r>
          </a:p>
          <a:p>
            <a:pPr algn="ctr">
              <a:lnSpc>
                <a:spcPts val="2500"/>
              </a:lnSpc>
              <a:spcAft>
                <a:spcPts val="0"/>
              </a:spcAft>
            </a:pPr>
            <a:r>
              <a:rPr lang="en-US" sz="3000" b="1" dirty="0" smtClean="0">
                <a:latin typeface="Calibri" pitchFamily="34" charset="0"/>
              </a:rPr>
              <a:t>Costs</a:t>
            </a:r>
          </a:p>
          <a:p>
            <a:pPr algn="ctr">
              <a:lnSpc>
                <a:spcPts val="2500"/>
              </a:lnSpc>
              <a:spcAft>
                <a:spcPts val="0"/>
              </a:spcAft>
            </a:pPr>
            <a:r>
              <a:rPr lang="en-US" b="1" dirty="0" smtClean="0">
                <a:latin typeface="Calibri" pitchFamily="34" charset="0"/>
              </a:rPr>
              <a:t>(project-specific)</a:t>
            </a:r>
          </a:p>
        </p:txBody>
      </p:sp>
      <p:sp>
        <p:nvSpPr>
          <p:cNvPr id="9" name="TextBox 8"/>
          <p:cNvSpPr txBox="1"/>
          <p:nvPr/>
        </p:nvSpPr>
        <p:spPr>
          <a:xfrm>
            <a:off x="114299" y="5094850"/>
            <a:ext cx="2000539" cy="1066959"/>
          </a:xfrm>
          <a:prstGeom prst="rect">
            <a:avLst/>
          </a:prstGeom>
          <a:noFill/>
        </p:spPr>
        <p:txBody>
          <a:bodyPr wrap="square" rtlCol="0">
            <a:spAutoFit/>
          </a:bodyPr>
          <a:lstStyle/>
          <a:p>
            <a:pPr>
              <a:lnSpc>
                <a:spcPts val="1900"/>
              </a:lnSpc>
              <a:spcAft>
                <a:spcPts val="0"/>
              </a:spcAft>
            </a:pPr>
            <a:r>
              <a:rPr lang="de-DE" sz="1600" b="1" dirty="0" smtClean="0">
                <a:solidFill>
                  <a:srgbClr val="FFFF99"/>
                </a:solidFill>
                <a:latin typeface="Calibri" pitchFamily="34" charset="0"/>
              </a:rPr>
              <a:t>Fixed Cost</a:t>
            </a:r>
          </a:p>
          <a:p>
            <a:pPr>
              <a:lnSpc>
                <a:spcPts val="1900"/>
              </a:lnSpc>
              <a:spcAft>
                <a:spcPts val="0"/>
              </a:spcAft>
            </a:pPr>
            <a:r>
              <a:rPr lang="de-DE" sz="1600" b="1" dirty="0" smtClean="0">
                <a:solidFill>
                  <a:srgbClr val="FFFF99"/>
                </a:solidFill>
                <a:latin typeface="Calibri" pitchFamily="34" charset="0"/>
              </a:rPr>
              <a:t>Variable Cost</a:t>
            </a:r>
          </a:p>
          <a:p>
            <a:pPr>
              <a:lnSpc>
                <a:spcPts val="1900"/>
              </a:lnSpc>
              <a:spcAft>
                <a:spcPts val="0"/>
              </a:spcAft>
            </a:pPr>
            <a:r>
              <a:rPr lang="de-DE" sz="1600" b="1" dirty="0" smtClean="0">
                <a:solidFill>
                  <a:srgbClr val="FFFF99"/>
                </a:solidFill>
                <a:latin typeface="Calibri" pitchFamily="34" charset="0"/>
              </a:rPr>
              <a:t>Recurring Cost</a:t>
            </a:r>
          </a:p>
          <a:p>
            <a:pPr>
              <a:lnSpc>
                <a:spcPts val="1900"/>
              </a:lnSpc>
              <a:spcAft>
                <a:spcPts val="0"/>
              </a:spcAft>
            </a:pPr>
            <a:r>
              <a:rPr lang="de-DE" sz="1600" b="1" dirty="0" smtClean="0">
                <a:solidFill>
                  <a:srgbClr val="FFFF99"/>
                </a:solidFill>
                <a:latin typeface="Calibri" pitchFamily="34" charset="0"/>
              </a:rPr>
              <a:t>Non-Recurring Cost</a:t>
            </a:r>
            <a:endParaRPr lang="en-US" sz="1600" dirty="0">
              <a:solidFill>
                <a:srgbClr val="FFFF99"/>
              </a:solidFill>
            </a:endParaRPr>
          </a:p>
        </p:txBody>
      </p:sp>
      <p:pic>
        <p:nvPicPr>
          <p:cNvPr id="10" name="Picture 9" descr="money.gif"/>
          <p:cNvPicPr>
            <a:picLocks noChangeAspect="1"/>
          </p:cNvPicPr>
          <p:nvPr/>
        </p:nvPicPr>
        <p:blipFill>
          <a:blip r:embed="rId3" cstate="print"/>
          <a:stretch>
            <a:fillRect/>
          </a:stretch>
        </p:blipFill>
        <p:spPr>
          <a:xfrm>
            <a:off x="168239" y="2968771"/>
            <a:ext cx="1898142" cy="1946129"/>
          </a:xfrm>
          <a:prstGeom prst="rect">
            <a:avLst/>
          </a:prstGeom>
        </p:spPr>
      </p:pic>
    </p:spTree>
  </p:cSld>
  <p:clrMapOvr>
    <a:masterClrMapping/>
  </p:clrMapOvr>
  <p:transition spd="slow">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Cost of Stakeholder Management &amp; Engagement)</a:t>
            </a:r>
            <a:endParaRPr lang="en-US" sz="2400" dirty="0"/>
          </a:p>
        </p:txBody>
      </p:sp>
      <p:sp>
        <p:nvSpPr>
          <p:cNvPr id="3" name="Content Placeholder 2"/>
          <p:cNvSpPr>
            <a:spLocks noGrp="1"/>
          </p:cNvSpPr>
          <p:nvPr>
            <p:ph idx="1"/>
          </p:nvPr>
        </p:nvSpPr>
        <p:spPr>
          <a:xfrm>
            <a:off x="2187575" y="1134649"/>
            <a:ext cx="6748607" cy="5027612"/>
          </a:xfrm>
        </p:spPr>
        <p:txBody>
          <a:bodyPr/>
          <a:lstStyle/>
          <a:p>
            <a:pPr>
              <a:lnSpc>
                <a:spcPts val="3000"/>
              </a:lnSpc>
              <a:buClr>
                <a:srgbClr val="FF0000"/>
              </a:buClr>
              <a:buFont typeface="Wingdings" pitchFamily="2" charset="2"/>
              <a:buChar char="§"/>
            </a:pPr>
            <a:r>
              <a:rPr lang="en-US" sz="2800" b="1" dirty="0" smtClean="0">
                <a:solidFill>
                  <a:schemeClr val="bg1"/>
                </a:solidFill>
                <a:latin typeface="Calibri" pitchFamily="34" charset="0"/>
              </a:rPr>
              <a:t>Loss of Executive &amp; Collegial Support</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Unanticipated, Undesired or Excessive Changes to the Project’s Scope </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Delayed Commencement and/or </a:t>
            </a:r>
            <a:r>
              <a:rPr lang="en-US" sz="2800" b="1" dirty="0" err="1" smtClean="0">
                <a:solidFill>
                  <a:schemeClr val="bg1"/>
                </a:solidFill>
                <a:latin typeface="Calibri" pitchFamily="34" charset="0"/>
              </a:rPr>
              <a:t>Exten-ded</a:t>
            </a:r>
            <a:r>
              <a:rPr lang="en-US" sz="2800" b="1" dirty="0" smtClean="0">
                <a:solidFill>
                  <a:schemeClr val="bg1"/>
                </a:solidFill>
                <a:latin typeface="Calibri" pitchFamily="34" charset="0"/>
              </a:rPr>
              <a:t> Duration of the Project, its </a:t>
            </a:r>
            <a:r>
              <a:rPr lang="en-US" sz="2800" b="1" dirty="0" err="1" smtClean="0">
                <a:solidFill>
                  <a:schemeClr val="bg1"/>
                </a:solidFill>
                <a:latin typeface="Calibri" pitchFamily="34" charset="0"/>
              </a:rPr>
              <a:t>Constitu-ent</a:t>
            </a:r>
            <a:r>
              <a:rPr lang="en-US" sz="2800" b="1" dirty="0" smtClean="0">
                <a:solidFill>
                  <a:schemeClr val="bg1"/>
                </a:solidFill>
                <a:latin typeface="Calibri" pitchFamily="34" charset="0"/>
              </a:rPr>
              <a:t> Phases or Work Activities</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Overlooked Requirements/Specifications</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Project Design and Execution </a:t>
            </a:r>
            <a:r>
              <a:rPr lang="en-US" sz="2800" b="1" dirty="0" err="1" smtClean="0">
                <a:solidFill>
                  <a:schemeClr val="bg1"/>
                </a:solidFill>
                <a:latin typeface="Calibri" pitchFamily="34" charset="0"/>
              </a:rPr>
              <a:t>Deficien-cies</a:t>
            </a:r>
            <a:r>
              <a:rPr lang="en-US" sz="2800" b="1" dirty="0" smtClean="0">
                <a:solidFill>
                  <a:schemeClr val="bg1"/>
                </a:solidFill>
                <a:latin typeface="Calibri" pitchFamily="34" charset="0"/>
              </a:rPr>
              <a:t>, Errors and Omissions</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Stress, </a:t>
            </a:r>
            <a:r>
              <a:rPr lang="en-US" sz="2800" b="1" dirty="0" err="1" smtClean="0">
                <a:solidFill>
                  <a:schemeClr val="bg1"/>
                </a:solidFill>
                <a:latin typeface="Calibri" pitchFamily="34" charset="0"/>
              </a:rPr>
              <a:t>Demotivation</a:t>
            </a:r>
            <a:r>
              <a:rPr lang="en-US" sz="2800" b="1" dirty="0" smtClean="0">
                <a:solidFill>
                  <a:schemeClr val="bg1"/>
                </a:solidFill>
                <a:latin typeface="Calibri" pitchFamily="34" charset="0"/>
              </a:rPr>
              <a:t>, Dissatisfaction, </a:t>
            </a:r>
            <a:r>
              <a:rPr lang="en-US" sz="2800" b="1" dirty="0" err="1" smtClean="0">
                <a:solidFill>
                  <a:schemeClr val="bg1"/>
                </a:solidFill>
                <a:latin typeface="Calibri" pitchFamily="34" charset="0"/>
              </a:rPr>
              <a:t>Traumatisation</a:t>
            </a:r>
            <a:r>
              <a:rPr lang="en-US" sz="2800" b="1" dirty="0" smtClean="0">
                <a:solidFill>
                  <a:schemeClr val="bg1"/>
                </a:solidFill>
                <a:latin typeface="Calibri" pitchFamily="34" charset="0"/>
              </a:rPr>
              <a:t> and Emotional Distress for (Internal) Stakeholders</a:t>
            </a:r>
          </a:p>
        </p:txBody>
      </p:sp>
      <p:sp>
        <p:nvSpPr>
          <p:cNvPr id="7" name="Rounded Rectangle 6"/>
          <p:cNvSpPr/>
          <p:nvPr/>
        </p:nvSpPr>
        <p:spPr>
          <a:xfrm>
            <a:off x="143886" y="3574473"/>
            <a:ext cx="1871950" cy="2286000"/>
          </a:xfrm>
          <a:prstGeom prst="roundRect">
            <a:avLst/>
          </a:prstGeom>
          <a:solidFill>
            <a:srgbClr val="550B27"/>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Calibri" pitchFamily="34" charset="0"/>
              </a:rPr>
              <a:t>Some major costs (</a:t>
            </a:r>
            <a:r>
              <a:rPr lang="en-US" sz="1600" b="1" dirty="0" err="1" smtClean="0">
                <a:solidFill>
                  <a:schemeClr val="bg1"/>
                </a:solidFill>
                <a:latin typeface="Calibri" pitchFamily="34" charset="0"/>
              </a:rPr>
              <a:t>monetizable</a:t>
            </a:r>
            <a:r>
              <a:rPr lang="en-US" sz="1600" b="1" dirty="0" smtClean="0">
                <a:solidFill>
                  <a:schemeClr val="bg1"/>
                </a:solidFill>
                <a:latin typeface="Calibri" pitchFamily="34" charset="0"/>
              </a:rPr>
              <a:t>/ non-</a:t>
            </a:r>
            <a:r>
              <a:rPr lang="en-US" sz="1600" b="1" dirty="0" err="1" smtClean="0">
                <a:solidFill>
                  <a:schemeClr val="bg1"/>
                </a:solidFill>
                <a:latin typeface="Calibri" pitchFamily="34" charset="0"/>
              </a:rPr>
              <a:t>monetizable</a:t>
            </a:r>
            <a:r>
              <a:rPr lang="en-US" sz="1600" b="1" dirty="0" smtClean="0">
                <a:solidFill>
                  <a:schemeClr val="bg1"/>
                </a:solidFill>
                <a:latin typeface="Calibri" pitchFamily="34" charset="0"/>
              </a:rPr>
              <a:t>) of inadequate stakeholder management and engagement on projects</a:t>
            </a:r>
            <a:endParaRPr lang="en-US" sz="1600" b="1" dirty="0">
              <a:solidFill>
                <a:schemeClr val="bg1"/>
              </a:solidFill>
              <a:latin typeface="Calibri" pitchFamily="34" charset="0"/>
            </a:endParaRPr>
          </a:p>
        </p:txBody>
      </p:sp>
      <p:pic>
        <p:nvPicPr>
          <p:cNvPr id="5" name="Picture 4" descr="BurningMoney.gif"/>
          <p:cNvPicPr>
            <a:picLocks noChangeAspect="1"/>
          </p:cNvPicPr>
          <p:nvPr/>
        </p:nvPicPr>
        <p:blipFill>
          <a:blip r:embed="rId3" cstate="print"/>
          <a:stretch>
            <a:fillRect/>
          </a:stretch>
        </p:blipFill>
        <p:spPr>
          <a:xfrm>
            <a:off x="128320" y="1810176"/>
            <a:ext cx="1944954" cy="1175479"/>
          </a:xfrm>
          <a:prstGeom prst="rect">
            <a:avLst/>
          </a:prstGeom>
        </p:spPr>
      </p:pic>
    </p:spTree>
  </p:cSld>
  <p:clrMapOvr>
    <a:masterClrMapping/>
  </p:clrMapOvr>
  <p:transition spd="slow">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Cost of Stakeholder Management &amp; Engagement)</a:t>
            </a:r>
            <a:endParaRPr lang="en-US" sz="2400" dirty="0"/>
          </a:p>
        </p:txBody>
      </p:sp>
      <p:sp>
        <p:nvSpPr>
          <p:cNvPr id="3" name="Content Placeholder 2"/>
          <p:cNvSpPr>
            <a:spLocks noGrp="1"/>
          </p:cNvSpPr>
          <p:nvPr>
            <p:ph idx="1"/>
          </p:nvPr>
        </p:nvSpPr>
        <p:spPr>
          <a:xfrm>
            <a:off x="2187575" y="1134649"/>
            <a:ext cx="6748607" cy="5027612"/>
          </a:xfrm>
        </p:spPr>
        <p:txBody>
          <a:bodyPr/>
          <a:lstStyle/>
          <a:p>
            <a:pPr>
              <a:lnSpc>
                <a:spcPts val="3000"/>
              </a:lnSpc>
              <a:buClr>
                <a:srgbClr val="FF0000"/>
              </a:buClr>
              <a:buFont typeface="Wingdings" pitchFamily="2" charset="2"/>
              <a:buChar char="§"/>
            </a:pPr>
            <a:r>
              <a:rPr lang="en-US" sz="2800" b="1" dirty="0" smtClean="0">
                <a:solidFill>
                  <a:schemeClr val="bg1"/>
                </a:solidFill>
                <a:latin typeface="Calibri" pitchFamily="34" charset="0"/>
              </a:rPr>
              <a:t>Safety and Security, Sabotage of Project Assets, Injuries/Deaths of </a:t>
            </a:r>
            <a:r>
              <a:rPr lang="en-US" sz="2800" b="1" dirty="0" err="1" smtClean="0">
                <a:solidFill>
                  <a:schemeClr val="bg1"/>
                </a:solidFill>
                <a:latin typeface="Calibri" pitchFamily="34" charset="0"/>
              </a:rPr>
              <a:t>Proj</a:t>
            </a:r>
            <a:r>
              <a:rPr lang="en-US" sz="2800" b="1" dirty="0" smtClean="0">
                <a:solidFill>
                  <a:schemeClr val="bg1"/>
                </a:solidFill>
                <a:latin typeface="Calibri" pitchFamily="34" charset="0"/>
              </a:rPr>
              <a:t>. Personnel</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Damage to the Image/Reputation of Key Stakeholders (e.g. Project Owner, Con-tractors, Financers) and Consequent Cost for their Future Projects</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Hiring Consultants (Trouble-Shooting) </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Mediation, Arbitration, Litigation</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Project Failure or Premature Termination</a:t>
            </a:r>
          </a:p>
          <a:p>
            <a:pPr>
              <a:lnSpc>
                <a:spcPts val="3000"/>
              </a:lnSpc>
              <a:buClr>
                <a:srgbClr val="FF0000"/>
              </a:buClr>
              <a:buFont typeface="Wingdings" pitchFamily="2" charset="2"/>
              <a:buChar char="§"/>
            </a:pPr>
            <a:r>
              <a:rPr lang="en-US" sz="2800" b="1" dirty="0" smtClean="0">
                <a:solidFill>
                  <a:schemeClr val="bg1"/>
                </a:solidFill>
                <a:latin typeface="Calibri" pitchFamily="34" charset="0"/>
              </a:rPr>
              <a:t>Reduction in the Real or Perceived Quality of Life of Local Communities and other External Stakeholders </a:t>
            </a:r>
          </a:p>
          <a:p>
            <a:pPr>
              <a:lnSpc>
                <a:spcPts val="3000"/>
              </a:lnSpc>
              <a:buClr>
                <a:srgbClr val="FF0000"/>
              </a:buClr>
              <a:buFont typeface="Wingdings" pitchFamily="2" charset="2"/>
              <a:buChar char="§"/>
            </a:pPr>
            <a:endParaRPr lang="en-US" sz="2800" b="1" dirty="0" smtClean="0">
              <a:solidFill>
                <a:schemeClr val="bg1"/>
              </a:solidFill>
              <a:latin typeface="Calibri" pitchFamily="34" charset="0"/>
            </a:endParaRPr>
          </a:p>
          <a:p>
            <a:pPr>
              <a:lnSpc>
                <a:spcPts val="3000"/>
              </a:lnSpc>
              <a:buClr>
                <a:srgbClr val="FF0000"/>
              </a:buClr>
              <a:buFont typeface="Wingdings" pitchFamily="2" charset="2"/>
              <a:buChar char="§"/>
            </a:pPr>
            <a:endParaRPr lang="en-US" sz="2800" b="1" dirty="0" smtClean="0">
              <a:solidFill>
                <a:schemeClr val="bg1"/>
              </a:solidFill>
              <a:latin typeface="Calibri" pitchFamily="34" charset="0"/>
            </a:endParaRPr>
          </a:p>
        </p:txBody>
      </p:sp>
      <p:sp>
        <p:nvSpPr>
          <p:cNvPr id="7" name="Rounded Rectangle 6"/>
          <p:cNvSpPr/>
          <p:nvPr/>
        </p:nvSpPr>
        <p:spPr>
          <a:xfrm>
            <a:off x="143886" y="3574473"/>
            <a:ext cx="1871950" cy="2286000"/>
          </a:xfrm>
          <a:prstGeom prst="roundRect">
            <a:avLst/>
          </a:prstGeom>
          <a:solidFill>
            <a:srgbClr val="550B27"/>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Some major costs (</a:t>
            </a:r>
            <a:r>
              <a:rPr lang="en-US" sz="1600" b="1" dirty="0" err="1" smtClean="0">
                <a:latin typeface="Calibri" pitchFamily="34" charset="0"/>
              </a:rPr>
              <a:t>monetizable</a:t>
            </a:r>
            <a:r>
              <a:rPr lang="en-US" sz="1600" b="1" dirty="0" smtClean="0">
                <a:latin typeface="Calibri" pitchFamily="34" charset="0"/>
              </a:rPr>
              <a:t>/ non-</a:t>
            </a:r>
            <a:r>
              <a:rPr lang="en-US" sz="1600" b="1" dirty="0" err="1" smtClean="0">
                <a:latin typeface="Calibri" pitchFamily="34" charset="0"/>
              </a:rPr>
              <a:t>monetizable</a:t>
            </a:r>
            <a:r>
              <a:rPr lang="en-US" sz="1600" b="1" dirty="0" smtClean="0">
                <a:latin typeface="Calibri" pitchFamily="34" charset="0"/>
              </a:rPr>
              <a:t>) of inadequate stakeholder management and engagement on projects</a:t>
            </a:r>
            <a:endParaRPr lang="en-US" sz="1600" b="1" dirty="0">
              <a:latin typeface="Calibri" pitchFamily="34" charset="0"/>
            </a:endParaRPr>
          </a:p>
        </p:txBody>
      </p:sp>
      <p:pic>
        <p:nvPicPr>
          <p:cNvPr id="5" name="Picture 4" descr="BurningMoney.gif"/>
          <p:cNvPicPr>
            <a:picLocks noChangeAspect="1"/>
          </p:cNvPicPr>
          <p:nvPr/>
        </p:nvPicPr>
        <p:blipFill>
          <a:blip r:embed="rId3" cstate="print"/>
          <a:stretch>
            <a:fillRect/>
          </a:stretch>
        </p:blipFill>
        <p:spPr>
          <a:xfrm>
            <a:off x="128320" y="1810176"/>
            <a:ext cx="1944954" cy="1175479"/>
          </a:xfrm>
          <a:prstGeom prst="rect">
            <a:avLst/>
          </a:prstGeom>
        </p:spPr>
      </p:pic>
    </p:spTree>
  </p:cSld>
  <p:clrMapOvr>
    <a:masterClrMapping/>
  </p:clrMapOvr>
  <p:transition spd="slow">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Stakeholders and PMBOK Project Management</a:t>
            </a:r>
            <a:endParaRPr lang="en-US" sz="2400" dirty="0"/>
          </a:p>
        </p:txBody>
      </p:sp>
      <p:pic>
        <p:nvPicPr>
          <p:cNvPr id="3" name="Picture 2" descr="communication.gif"/>
          <p:cNvPicPr>
            <a:picLocks noChangeAspect="1"/>
          </p:cNvPicPr>
          <p:nvPr/>
        </p:nvPicPr>
        <p:blipFill>
          <a:blip r:embed="rId2" cstate="print"/>
          <a:stretch>
            <a:fillRect/>
          </a:stretch>
        </p:blipFill>
        <p:spPr>
          <a:xfrm>
            <a:off x="4938933" y="4102769"/>
            <a:ext cx="763512" cy="797106"/>
          </a:xfrm>
          <a:prstGeom prst="rect">
            <a:avLst/>
          </a:prstGeom>
        </p:spPr>
      </p:pic>
      <p:pic>
        <p:nvPicPr>
          <p:cNvPr id="4" name="Picture 3" descr="road.gif"/>
          <p:cNvPicPr>
            <a:picLocks noChangeAspect="1"/>
          </p:cNvPicPr>
          <p:nvPr/>
        </p:nvPicPr>
        <p:blipFill>
          <a:blip r:embed="rId3" cstate="print"/>
          <a:stretch>
            <a:fillRect/>
          </a:stretch>
        </p:blipFill>
        <p:spPr>
          <a:xfrm>
            <a:off x="546053" y="2017026"/>
            <a:ext cx="672802" cy="682965"/>
          </a:xfrm>
          <a:prstGeom prst="rect">
            <a:avLst/>
          </a:prstGeom>
        </p:spPr>
      </p:pic>
      <p:pic>
        <p:nvPicPr>
          <p:cNvPr id="5" name="Picture 4" descr="Money1.gif"/>
          <p:cNvPicPr>
            <a:picLocks noChangeAspect="1"/>
          </p:cNvPicPr>
          <p:nvPr/>
        </p:nvPicPr>
        <p:blipFill>
          <a:blip r:embed="rId4" cstate="print">
            <a:clrChange>
              <a:clrFrom>
                <a:srgbClr val="FFFFFF"/>
              </a:clrFrom>
              <a:clrTo>
                <a:srgbClr val="FFFFFF">
                  <a:alpha val="0"/>
                </a:srgbClr>
              </a:clrTo>
            </a:clrChange>
          </a:blip>
          <a:stretch>
            <a:fillRect/>
          </a:stretch>
        </p:blipFill>
        <p:spPr>
          <a:xfrm>
            <a:off x="445570" y="3085881"/>
            <a:ext cx="953626" cy="613327"/>
          </a:xfrm>
          <a:prstGeom prst="rect">
            <a:avLst/>
          </a:prstGeom>
        </p:spPr>
      </p:pic>
      <p:pic>
        <p:nvPicPr>
          <p:cNvPr id="6" name="Picture 5" descr="clock1.gif"/>
          <p:cNvPicPr>
            <a:picLocks noChangeAspect="1"/>
          </p:cNvPicPr>
          <p:nvPr/>
        </p:nvPicPr>
        <p:blipFill>
          <a:blip r:embed="rId5" cstate="print"/>
          <a:stretch>
            <a:fillRect/>
          </a:stretch>
        </p:blipFill>
        <p:spPr>
          <a:xfrm>
            <a:off x="501284" y="4085098"/>
            <a:ext cx="687126" cy="804395"/>
          </a:xfrm>
          <a:prstGeom prst="rect">
            <a:avLst/>
          </a:prstGeom>
        </p:spPr>
      </p:pic>
      <p:pic>
        <p:nvPicPr>
          <p:cNvPr id="7" name="Picture 6" descr="Tiger1.jpg"/>
          <p:cNvPicPr>
            <a:picLocks noChangeAspect="1"/>
          </p:cNvPicPr>
          <p:nvPr/>
        </p:nvPicPr>
        <p:blipFill>
          <a:blip r:embed="rId6" cstate="print">
            <a:clrChange>
              <a:clrFrom>
                <a:srgbClr val="FFFFFF"/>
              </a:clrFrom>
              <a:clrTo>
                <a:srgbClr val="FFFFFF">
                  <a:alpha val="0"/>
                </a:srgbClr>
              </a:clrTo>
            </a:clrChange>
          </a:blip>
          <a:stretch>
            <a:fillRect/>
          </a:stretch>
        </p:blipFill>
        <p:spPr>
          <a:xfrm>
            <a:off x="472216" y="5275382"/>
            <a:ext cx="918889" cy="878050"/>
          </a:xfrm>
          <a:prstGeom prst="rect">
            <a:avLst/>
          </a:prstGeom>
        </p:spPr>
      </p:pic>
      <p:pic>
        <p:nvPicPr>
          <p:cNvPr id="8" name="Content Placeholder 6" descr="TheStructorr_Lamborghini_Gallardo"/>
          <p:cNvPicPr>
            <a:picLocks noChangeAspect="1" noChangeArrowheads="1"/>
          </p:cNvPicPr>
          <p:nvPr/>
        </p:nvPicPr>
        <p:blipFill>
          <a:blip r:embed="rId7" cstate="print"/>
          <a:stretch>
            <a:fillRect/>
          </a:stretch>
        </p:blipFill>
        <p:spPr>
          <a:xfrm>
            <a:off x="4550088" y="1139815"/>
            <a:ext cx="1541203" cy="601069"/>
          </a:xfrm>
          <a:prstGeom prst="rect">
            <a:avLst/>
          </a:prstGeom>
          <a:noFill/>
          <a:ln>
            <a:noFill/>
          </a:ln>
        </p:spPr>
      </p:pic>
      <p:pic>
        <p:nvPicPr>
          <p:cNvPr id="9" name="Picture 8" descr="Warehouse.gif"/>
          <p:cNvPicPr>
            <a:picLocks noChangeAspect="1"/>
          </p:cNvPicPr>
          <p:nvPr/>
        </p:nvPicPr>
        <p:blipFill>
          <a:blip r:embed="rId8" cstate="print"/>
          <a:stretch>
            <a:fillRect/>
          </a:stretch>
        </p:blipFill>
        <p:spPr>
          <a:xfrm>
            <a:off x="4910880" y="2011058"/>
            <a:ext cx="819619" cy="808513"/>
          </a:xfrm>
          <a:prstGeom prst="rect">
            <a:avLst/>
          </a:prstGeom>
        </p:spPr>
      </p:pic>
      <p:pic>
        <p:nvPicPr>
          <p:cNvPr id="10" name="Picture 9" descr="group.gif"/>
          <p:cNvPicPr>
            <a:picLocks noChangeAspect="1"/>
          </p:cNvPicPr>
          <p:nvPr/>
        </p:nvPicPr>
        <p:blipFill>
          <a:blip r:embed="rId9" cstate="print"/>
          <a:stretch>
            <a:fillRect/>
          </a:stretch>
        </p:blipFill>
        <p:spPr>
          <a:xfrm>
            <a:off x="4905135" y="3089745"/>
            <a:ext cx="831108" cy="742849"/>
          </a:xfrm>
          <a:prstGeom prst="rect">
            <a:avLst/>
          </a:prstGeom>
        </p:spPr>
      </p:pic>
      <p:sp>
        <p:nvSpPr>
          <p:cNvPr id="11" name="TextBox 10"/>
          <p:cNvSpPr txBox="1"/>
          <p:nvPr/>
        </p:nvSpPr>
        <p:spPr>
          <a:xfrm>
            <a:off x="1487160" y="2184694"/>
            <a:ext cx="2512088" cy="400110"/>
          </a:xfrm>
          <a:prstGeom prst="rect">
            <a:avLst/>
          </a:prstGeom>
          <a:noFill/>
        </p:spPr>
        <p:txBody>
          <a:bodyPr wrap="square" rtlCol="0">
            <a:spAutoFit/>
          </a:bodyPr>
          <a:lstStyle/>
          <a:p>
            <a:r>
              <a:rPr lang="en-US" sz="2000" b="1" dirty="0" smtClean="0">
                <a:solidFill>
                  <a:schemeClr val="bg1"/>
                </a:solidFill>
                <a:latin typeface="Calibri" pitchFamily="34" charset="0"/>
              </a:rPr>
              <a:t>Scope Management</a:t>
            </a:r>
            <a:endParaRPr lang="en-US" sz="2000" b="1" dirty="0">
              <a:solidFill>
                <a:schemeClr val="bg1"/>
              </a:solidFill>
              <a:latin typeface="Calibri" pitchFamily="34" charset="0"/>
            </a:endParaRPr>
          </a:p>
        </p:txBody>
      </p:sp>
      <p:sp>
        <p:nvSpPr>
          <p:cNvPr id="12" name="TextBox 11"/>
          <p:cNvSpPr txBox="1"/>
          <p:nvPr/>
        </p:nvSpPr>
        <p:spPr>
          <a:xfrm>
            <a:off x="1487160" y="3215976"/>
            <a:ext cx="2230730" cy="400110"/>
          </a:xfrm>
          <a:prstGeom prst="rect">
            <a:avLst/>
          </a:prstGeom>
          <a:noFill/>
        </p:spPr>
        <p:txBody>
          <a:bodyPr wrap="square" rtlCol="0">
            <a:spAutoFit/>
          </a:bodyPr>
          <a:lstStyle/>
          <a:p>
            <a:r>
              <a:rPr lang="en-US" sz="2000" b="1" dirty="0" smtClean="0">
                <a:solidFill>
                  <a:schemeClr val="bg1"/>
                </a:solidFill>
                <a:latin typeface="Calibri" pitchFamily="34" charset="0"/>
              </a:rPr>
              <a:t>Cost Management</a:t>
            </a:r>
            <a:endParaRPr lang="en-US" sz="2000" b="1" dirty="0">
              <a:solidFill>
                <a:schemeClr val="bg1"/>
              </a:solidFill>
              <a:latin typeface="Calibri" pitchFamily="34" charset="0"/>
            </a:endParaRPr>
          </a:p>
        </p:txBody>
      </p:sp>
      <p:sp>
        <p:nvSpPr>
          <p:cNvPr id="13" name="TextBox 12"/>
          <p:cNvSpPr txBox="1"/>
          <p:nvPr/>
        </p:nvSpPr>
        <p:spPr>
          <a:xfrm>
            <a:off x="1487160" y="4327642"/>
            <a:ext cx="2230730" cy="400110"/>
          </a:xfrm>
          <a:prstGeom prst="rect">
            <a:avLst/>
          </a:prstGeom>
          <a:noFill/>
        </p:spPr>
        <p:txBody>
          <a:bodyPr wrap="square" rtlCol="0">
            <a:spAutoFit/>
          </a:bodyPr>
          <a:lstStyle/>
          <a:p>
            <a:r>
              <a:rPr lang="en-US" sz="2000" b="1" dirty="0" smtClean="0">
                <a:solidFill>
                  <a:schemeClr val="bg1"/>
                </a:solidFill>
                <a:latin typeface="Calibri" pitchFamily="34" charset="0"/>
              </a:rPr>
              <a:t>Time Management</a:t>
            </a:r>
            <a:endParaRPr lang="en-US" sz="2000" b="1" dirty="0">
              <a:solidFill>
                <a:schemeClr val="bg1"/>
              </a:solidFill>
              <a:latin typeface="Calibri" pitchFamily="34" charset="0"/>
            </a:endParaRPr>
          </a:p>
        </p:txBody>
      </p:sp>
      <p:sp>
        <p:nvSpPr>
          <p:cNvPr id="14" name="TextBox 13"/>
          <p:cNvSpPr txBox="1"/>
          <p:nvPr/>
        </p:nvSpPr>
        <p:spPr>
          <a:xfrm>
            <a:off x="1487160" y="5569933"/>
            <a:ext cx="2220682" cy="400110"/>
          </a:xfrm>
          <a:prstGeom prst="rect">
            <a:avLst/>
          </a:prstGeom>
          <a:noFill/>
        </p:spPr>
        <p:txBody>
          <a:bodyPr wrap="square" rtlCol="0">
            <a:spAutoFit/>
          </a:bodyPr>
          <a:lstStyle/>
          <a:p>
            <a:r>
              <a:rPr lang="en-US" sz="2000" b="1" dirty="0" smtClean="0">
                <a:solidFill>
                  <a:schemeClr val="bg1"/>
                </a:solidFill>
                <a:latin typeface="Calibri" pitchFamily="34" charset="0"/>
              </a:rPr>
              <a:t>Risk Management</a:t>
            </a:r>
            <a:endParaRPr lang="en-US" sz="2000" b="1" dirty="0">
              <a:solidFill>
                <a:schemeClr val="bg1"/>
              </a:solidFill>
              <a:latin typeface="Calibri" pitchFamily="34" charset="0"/>
            </a:endParaRPr>
          </a:p>
        </p:txBody>
      </p:sp>
      <p:sp>
        <p:nvSpPr>
          <p:cNvPr id="15" name="TextBox 14"/>
          <p:cNvSpPr txBox="1"/>
          <p:nvPr/>
        </p:nvSpPr>
        <p:spPr>
          <a:xfrm>
            <a:off x="6018958" y="1205809"/>
            <a:ext cx="2512088" cy="400110"/>
          </a:xfrm>
          <a:prstGeom prst="rect">
            <a:avLst/>
          </a:prstGeom>
          <a:noFill/>
        </p:spPr>
        <p:txBody>
          <a:bodyPr wrap="square" rtlCol="0">
            <a:spAutoFit/>
          </a:bodyPr>
          <a:lstStyle/>
          <a:p>
            <a:r>
              <a:rPr lang="en-US" sz="2000" b="1" dirty="0" smtClean="0">
                <a:solidFill>
                  <a:schemeClr val="bg1"/>
                </a:solidFill>
                <a:latin typeface="Calibri" pitchFamily="34" charset="0"/>
              </a:rPr>
              <a:t>Quality Management</a:t>
            </a:r>
            <a:endParaRPr lang="en-US" sz="2000" b="1" dirty="0">
              <a:solidFill>
                <a:schemeClr val="bg1"/>
              </a:solidFill>
              <a:latin typeface="Calibri" pitchFamily="34" charset="0"/>
            </a:endParaRPr>
          </a:p>
        </p:txBody>
      </p:sp>
      <p:sp>
        <p:nvSpPr>
          <p:cNvPr id="16" name="TextBox 15"/>
          <p:cNvSpPr txBox="1"/>
          <p:nvPr/>
        </p:nvSpPr>
        <p:spPr>
          <a:xfrm>
            <a:off x="6018959" y="2069973"/>
            <a:ext cx="1708224" cy="707886"/>
          </a:xfrm>
          <a:prstGeom prst="rect">
            <a:avLst/>
          </a:prstGeom>
          <a:noFill/>
        </p:spPr>
        <p:txBody>
          <a:bodyPr wrap="square" rtlCol="0">
            <a:spAutoFit/>
          </a:bodyPr>
          <a:lstStyle/>
          <a:p>
            <a:r>
              <a:rPr lang="en-US" sz="2000" b="1" dirty="0" smtClean="0">
                <a:solidFill>
                  <a:schemeClr val="bg1"/>
                </a:solidFill>
                <a:latin typeface="Calibri" pitchFamily="34" charset="0"/>
              </a:rPr>
              <a:t>Procurement  </a:t>
            </a:r>
          </a:p>
          <a:p>
            <a:r>
              <a:rPr lang="en-US" sz="2000" b="1" dirty="0" smtClean="0">
                <a:solidFill>
                  <a:schemeClr val="bg1"/>
                </a:solidFill>
                <a:latin typeface="Calibri" pitchFamily="34" charset="0"/>
              </a:rPr>
              <a:t>Management</a:t>
            </a:r>
            <a:endParaRPr lang="en-US" sz="2000" b="1" dirty="0">
              <a:solidFill>
                <a:schemeClr val="bg1"/>
              </a:solidFill>
              <a:latin typeface="Calibri" pitchFamily="34" charset="0"/>
            </a:endParaRPr>
          </a:p>
        </p:txBody>
      </p:sp>
      <p:sp>
        <p:nvSpPr>
          <p:cNvPr id="17" name="TextBox 16"/>
          <p:cNvSpPr txBox="1"/>
          <p:nvPr/>
        </p:nvSpPr>
        <p:spPr>
          <a:xfrm>
            <a:off x="6018958" y="3094916"/>
            <a:ext cx="2215405" cy="707886"/>
          </a:xfrm>
          <a:prstGeom prst="rect">
            <a:avLst/>
          </a:prstGeom>
          <a:noFill/>
        </p:spPr>
        <p:txBody>
          <a:bodyPr wrap="square" rtlCol="0">
            <a:spAutoFit/>
          </a:bodyPr>
          <a:lstStyle/>
          <a:p>
            <a:r>
              <a:rPr lang="en-US" sz="2000" b="1" dirty="0" smtClean="0">
                <a:solidFill>
                  <a:schemeClr val="bg1"/>
                </a:solidFill>
                <a:latin typeface="Calibri" pitchFamily="34" charset="0"/>
              </a:rPr>
              <a:t>Human Resource  Management</a:t>
            </a:r>
            <a:endParaRPr lang="en-US" sz="2000" b="1" dirty="0">
              <a:solidFill>
                <a:schemeClr val="bg1"/>
              </a:solidFill>
              <a:latin typeface="Calibri" pitchFamily="34" charset="0"/>
            </a:endParaRPr>
          </a:p>
        </p:txBody>
      </p:sp>
      <p:sp>
        <p:nvSpPr>
          <p:cNvPr id="18" name="TextBox 17"/>
          <p:cNvSpPr txBox="1"/>
          <p:nvPr/>
        </p:nvSpPr>
        <p:spPr>
          <a:xfrm>
            <a:off x="6018959" y="4170093"/>
            <a:ext cx="1979530" cy="707886"/>
          </a:xfrm>
          <a:prstGeom prst="rect">
            <a:avLst/>
          </a:prstGeom>
          <a:noFill/>
        </p:spPr>
        <p:txBody>
          <a:bodyPr wrap="square" rtlCol="0">
            <a:spAutoFit/>
          </a:bodyPr>
          <a:lstStyle/>
          <a:p>
            <a:r>
              <a:rPr lang="en-US" sz="2000" b="1" dirty="0" smtClean="0">
                <a:solidFill>
                  <a:schemeClr val="bg1"/>
                </a:solidFill>
                <a:latin typeface="Calibri" pitchFamily="34" charset="0"/>
              </a:rPr>
              <a:t>Communication Management</a:t>
            </a:r>
            <a:endParaRPr lang="en-US" sz="2000" b="1" dirty="0">
              <a:solidFill>
                <a:schemeClr val="bg1"/>
              </a:solidFill>
              <a:latin typeface="Calibri" pitchFamily="34" charset="0"/>
            </a:endParaRPr>
          </a:p>
        </p:txBody>
      </p:sp>
      <p:pic>
        <p:nvPicPr>
          <p:cNvPr id="19" name="Picture 18" descr="chain.gif"/>
          <p:cNvPicPr>
            <a:picLocks noChangeAspect="1"/>
          </p:cNvPicPr>
          <p:nvPr/>
        </p:nvPicPr>
        <p:blipFill>
          <a:blip r:embed="rId10" cstate="print"/>
          <a:stretch>
            <a:fillRect/>
          </a:stretch>
        </p:blipFill>
        <p:spPr>
          <a:xfrm>
            <a:off x="495042" y="1145501"/>
            <a:ext cx="749437" cy="485635"/>
          </a:xfrm>
          <a:prstGeom prst="rect">
            <a:avLst/>
          </a:prstGeom>
        </p:spPr>
      </p:pic>
      <p:sp>
        <p:nvSpPr>
          <p:cNvPr id="20" name="TextBox 19"/>
          <p:cNvSpPr txBox="1"/>
          <p:nvPr/>
        </p:nvSpPr>
        <p:spPr>
          <a:xfrm>
            <a:off x="1487160" y="1203652"/>
            <a:ext cx="2905562" cy="400110"/>
          </a:xfrm>
          <a:prstGeom prst="rect">
            <a:avLst/>
          </a:prstGeom>
          <a:noFill/>
        </p:spPr>
        <p:txBody>
          <a:bodyPr wrap="square" rtlCol="0">
            <a:spAutoFit/>
          </a:bodyPr>
          <a:lstStyle/>
          <a:p>
            <a:r>
              <a:rPr lang="en-US" sz="2000" b="1" dirty="0" smtClean="0">
                <a:solidFill>
                  <a:schemeClr val="bg1"/>
                </a:solidFill>
                <a:latin typeface="Calibri" pitchFamily="34" charset="0"/>
              </a:rPr>
              <a:t>Integration Management</a:t>
            </a:r>
            <a:endParaRPr lang="en-US" sz="2000" b="1" dirty="0">
              <a:solidFill>
                <a:schemeClr val="bg1"/>
              </a:solidFill>
              <a:latin typeface="Calibri" pitchFamily="34" charset="0"/>
            </a:endParaRPr>
          </a:p>
        </p:txBody>
      </p:sp>
      <p:sp>
        <p:nvSpPr>
          <p:cNvPr id="21" name="TextBox 20"/>
          <p:cNvSpPr txBox="1"/>
          <p:nvPr/>
        </p:nvSpPr>
        <p:spPr>
          <a:xfrm>
            <a:off x="4923690" y="5156537"/>
            <a:ext cx="3959055" cy="1015663"/>
          </a:xfrm>
          <a:prstGeom prst="rect">
            <a:avLst/>
          </a:prstGeom>
          <a:noFill/>
        </p:spPr>
        <p:txBody>
          <a:bodyPr wrap="square" rtlCol="0">
            <a:spAutoFit/>
          </a:bodyPr>
          <a:lstStyle/>
          <a:p>
            <a:r>
              <a:rPr lang="en-US" sz="2000" b="1" dirty="0" smtClean="0">
                <a:solidFill>
                  <a:srgbClr val="FFFF00"/>
                </a:solidFill>
              </a:rPr>
              <a:t>Stakeholders interface in a complex manner with each of these knowledge areas!</a:t>
            </a:r>
            <a:endParaRPr lang="en-US" sz="2000" b="1" dirty="0">
              <a:solidFill>
                <a:srgbClr val="FFFF00"/>
              </a:solidFill>
            </a:endParaRPr>
          </a:p>
        </p:txBody>
      </p:sp>
    </p:spTree>
  </p:cSld>
  <p:clrMapOvr>
    <a:masterClrMapping/>
  </p:clrMapOvr>
  <p:transition spd="slow">
    <p:fade thruBlk="1"/>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157504"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Communication is considered the „life blood“ of a project. It constitutes the basis for all stakeholder interactions. </a:t>
            </a:r>
          </a:p>
          <a:p>
            <a:pPr>
              <a:lnSpc>
                <a:spcPts val="3800"/>
              </a:lnSpc>
              <a:spcAft>
                <a:spcPts val="1200"/>
              </a:spcAft>
              <a:tabLst>
                <a:tab pos="4511675" algn="l"/>
              </a:tabLst>
            </a:pPr>
            <a:r>
              <a:rPr lang="de-DE" sz="3200" b="1" dirty="0" smtClean="0">
                <a:solidFill>
                  <a:schemeClr val="bg1"/>
                </a:solidFill>
                <a:latin typeface="Calibri" pitchFamily="34" charset="0"/>
              </a:rPr>
              <a:t>Occuring throughout a pro-ject‘s life-cycle, project com-munication takes place in many forms: written and ver-bal, by listening and through body language.  </a:t>
            </a:r>
            <a:endParaRPr lang="de-DE" sz="3200" b="1" dirty="0">
              <a:solidFill>
                <a:schemeClr val="bg1"/>
              </a:solidFill>
              <a:latin typeface="Calibri" pitchFamily="34" charset="0"/>
            </a:endParaRP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Communication)</a:t>
            </a:r>
            <a:endParaRPr lang="en-US" sz="2400" dirty="0"/>
          </a:p>
        </p:txBody>
      </p:sp>
      <p:pic>
        <p:nvPicPr>
          <p:cNvPr id="4" name="Picture 3" descr="communication.gif"/>
          <p:cNvPicPr>
            <a:picLocks noChangeAspect="1"/>
          </p:cNvPicPr>
          <p:nvPr/>
        </p:nvPicPr>
        <p:blipFill>
          <a:blip r:embed="rId3" cstate="print"/>
          <a:stretch>
            <a:fillRect/>
          </a:stretch>
        </p:blipFill>
        <p:spPr>
          <a:xfrm>
            <a:off x="636588" y="2031987"/>
            <a:ext cx="2381250" cy="2486025"/>
          </a:xfrm>
          <a:prstGeom prst="rect">
            <a:avLst/>
          </a:prstGeom>
        </p:spPr>
      </p:pic>
      <p:sp>
        <p:nvSpPr>
          <p:cNvPr id="6" name="TextBox 5"/>
          <p:cNvSpPr txBox="1"/>
          <p:nvPr/>
        </p:nvSpPr>
        <p:spPr>
          <a:xfrm>
            <a:off x="445988" y="4677883"/>
            <a:ext cx="2743200" cy="1477328"/>
          </a:xfrm>
          <a:prstGeom prst="rect">
            <a:avLst/>
          </a:prstGeom>
          <a:noFill/>
        </p:spPr>
        <p:txBody>
          <a:bodyPr wrap="square" rtlCol="0">
            <a:spAutoFit/>
          </a:bodyPr>
          <a:lstStyle/>
          <a:p>
            <a:r>
              <a:rPr lang="en-US" b="1" dirty="0" smtClean="0">
                <a:solidFill>
                  <a:srgbClr val="FFFF99"/>
                </a:solidFill>
                <a:latin typeface="Calibri" pitchFamily="34" charset="0"/>
              </a:rPr>
              <a:t>Numerous surveys indicate that communication short-comings are a principal cause of project trouble or failure.</a:t>
            </a:r>
            <a:endParaRPr lang="en-US"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Consequences of Comm. Shortcomings</a:t>
            </a:r>
            <a:endParaRPr lang="en-US" sz="2400" dirty="0"/>
          </a:p>
        </p:txBody>
      </p:sp>
      <p:pic>
        <p:nvPicPr>
          <p:cNvPr id="3" name="Picture 2" descr="Project Requirements.jpg"/>
          <p:cNvPicPr>
            <a:picLocks noChangeAspect="1"/>
          </p:cNvPicPr>
          <p:nvPr/>
        </p:nvPicPr>
        <p:blipFill>
          <a:blip r:embed="rId2" cstate="print"/>
          <a:srcRect/>
          <a:stretch>
            <a:fillRect/>
          </a:stretch>
        </p:blipFill>
        <p:spPr bwMode="auto">
          <a:xfrm>
            <a:off x="134754" y="1026294"/>
            <a:ext cx="8797491" cy="5145906"/>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403710"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A project‘s goal along with its requirements &amp; specifications primarily determine its scope of work. </a:t>
            </a:r>
          </a:p>
          <a:p>
            <a:pPr>
              <a:lnSpc>
                <a:spcPts val="3800"/>
              </a:lnSpc>
              <a:spcAft>
                <a:spcPts val="1200"/>
              </a:spcAft>
              <a:tabLst>
                <a:tab pos="4511675" algn="l"/>
              </a:tabLst>
            </a:pPr>
            <a:r>
              <a:rPr lang="de-DE" sz="3200" b="1" dirty="0" smtClean="0">
                <a:solidFill>
                  <a:schemeClr val="bg1"/>
                </a:solidFill>
                <a:latin typeface="Calibri" pitchFamily="34" charset="0"/>
              </a:rPr>
              <a:t>Stakeholders define a project‘s scope of work and authorize the occasional changes/modi-fications to it which normally occur over the course of the project‘s life-cycle.  </a:t>
            </a: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Scope)</a:t>
            </a:r>
            <a:endParaRPr lang="en-US" sz="2400" dirty="0"/>
          </a:p>
        </p:txBody>
      </p:sp>
      <p:sp>
        <p:nvSpPr>
          <p:cNvPr id="6" name="TextBox 5"/>
          <p:cNvSpPr txBox="1"/>
          <p:nvPr/>
        </p:nvSpPr>
        <p:spPr>
          <a:xfrm>
            <a:off x="445988" y="3890642"/>
            <a:ext cx="2743200" cy="2308324"/>
          </a:xfrm>
          <a:prstGeom prst="rect">
            <a:avLst/>
          </a:prstGeom>
          <a:noFill/>
        </p:spPr>
        <p:txBody>
          <a:bodyPr wrap="square" rtlCol="0">
            <a:spAutoFit/>
          </a:bodyPr>
          <a:lstStyle/>
          <a:p>
            <a:r>
              <a:rPr lang="de-DE" b="1" dirty="0" smtClean="0">
                <a:solidFill>
                  <a:srgbClr val="FFFF99"/>
                </a:solidFill>
                <a:latin typeface="Calibri" pitchFamily="34" charset="0"/>
              </a:rPr>
              <a:t>Precise scope definition, especially on complex pro-jects, can be quite challen-ging and stakeholder-induced shortcomings in this regard  may prove costly for the project over time. </a:t>
            </a:r>
            <a:endParaRPr lang="en-US" b="1" dirty="0">
              <a:solidFill>
                <a:srgbClr val="FFFF99"/>
              </a:solidFill>
              <a:latin typeface="Calibri" pitchFamily="34" charset="0"/>
            </a:endParaRPr>
          </a:p>
        </p:txBody>
      </p:sp>
      <p:pic>
        <p:nvPicPr>
          <p:cNvPr id="9" name="Picture 8" descr="road.gif"/>
          <p:cNvPicPr>
            <a:picLocks noChangeAspect="1"/>
          </p:cNvPicPr>
          <p:nvPr/>
        </p:nvPicPr>
        <p:blipFill>
          <a:blip r:embed="rId3" cstate="print"/>
          <a:stretch>
            <a:fillRect/>
          </a:stretch>
        </p:blipFill>
        <p:spPr>
          <a:xfrm>
            <a:off x="455613" y="1398491"/>
            <a:ext cx="2384731" cy="242075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1" y="1136079"/>
            <a:ext cx="5414101"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Cost is a key consideration in selecting a project. </a:t>
            </a:r>
          </a:p>
          <a:p>
            <a:pPr>
              <a:lnSpc>
                <a:spcPts val="3800"/>
              </a:lnSpc>
              <a:spcAft>
                <a:spcPts val="1200"/>
              </a:spcAft>
              <a:tabLst>
                <a:tab pos="4511675" algn="l"/>
              </a:tabLst>
            </a:pPr>
            <a:r>
              <a:rPr lang="de-DE" sz="3200" b="1" dirty="0" smtClean="0">
                <a:solidFill>
                  <a:schemeClr val="bg1"/>
                </a:solidFill>
                <a:latin typeface="Calibri" pitchFamily="34" charset="0"/>
              </a:rPr>
              <a:t>Stakeholders determine, assess and revise a project‘s costs and benefits on the basis of available information using estimating tools and proces-ses, and monitor cost incurred in relation to project work performed.</a:t>
            </a:r>
            <a:endParaRPr lang="de-DE" sz="3200" b="1" dirty="0">
              <a:solidFill>
                <a:schemeClr val="bg1"/>
              </a:solidFill>
              <a:latin typeface="Calibri" pitchFamily="34" charset="0"/>
            </a:endParaRP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Cost)</a:t>
            </a:r>
            <a:endParaRPr lang="en-US" sz="2400" dirty="0"/>
          </a:p>
        </p:txBody>
      </p:sp>
      <p:pic>
        <p:nvPicPr>
          <p:cNvPr id="6" name="Picture 5" descr="Money1.gif"/>
          <p:cNvPicPr>
            <a:picLocks noChangeAspect="1"/>
          </p:cNvPicPr>
          <p:nvPr/>
        </p:nvPicPr>
        <p:blipFill>
          <a:blip r:embed="rId3" cstate="print">
            <a:clrChange>
              <a:clrFrom>
                <a:srgbClr val="FFFFFF"/>
              </a:clrFrom>
              <a:clrTo>
                <a:srgbClr val="FFFFFF">
                  <a:alpha val="0"/>
                </a:srgbClr>
              </a:clrTo>
            </a:clrChange>
          </a:blip>
          <a:stretch>
            <a:fillRect/>
          </a:stretch>
        </p:blipFill>
        <p:spPr>
          <a:xfrm>
            <a:off x="172403" y="2551151"/>
            <a:ext cx="3331193" cy="214246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157504" cy="5230919"/>
          </a:xfrm>
          <a:prstGeom prst="rect">
            <a:avLst/>
          </a:prstGeom>
          <a:noFill/>
          <a:ln w="9525" algn="ctr">
            <a:noFill/>
            <a:miter lim="800000"/>
            <a:headEnd/>
            <a:tailEnd/>
          </a:ln>
          <a:effectLst/>
        </p:spPr>
        <p:txBody>
          <a:bodyPr wrap="square">
            <a:spAutoFit/>
          </a:bodyPr>
          <a:lstStyle/>
          <a:p>
            <a:pPr>
              <a:lnSpc>
                <a:spcPts val="3900"/>
              </a:lnSpc>
              <a:spcAft>
                <a:spcPts val="1200"/>
              </a:spcAft>
              <a:tabLst>
                <a:tab pos="4511675" algn="l"/>
              </a:tabLst>
            </a:pPr>
            <a:r>
              <a:rPr lang="de-DE" sz="3200" b="1" dirty="0" smtClean="0">
                <a:solidFill>
                  <a:schemeClr val="bg1"/>
                </a:solidFill>
                <a:latin typeface="Calibri" pitchFamily="34" charset="0"/>
              </a:rPr>
              <a:t>Stakeholders determine the time a project will take to complete. </a:t>
            </a:r>
          </a:p>
          <a:p>
            <a:pPr>
              <a:lnSpc>
                <a:spcPts val="3900"/>
              </a:lnSpc>
              <a:spcAft>
                <a:spcPts val="1200"/>
              </a:spcAft>
              <a:tabLst>
                <a:tab pos="4511675" algn="l"/>
              </a:tabLst>
            </a:pPr>
            <a:r>
              <a:rPr lang="de-DE" sz="3200" b="1" dirty="0" smtClean="0">
                <a:solidFill>
                  <a:schemeClr val="bg1"/>
                </a:solidFill>
                <a:latin typeface="Calibri" pitchFamily="34" charset="0"/>
              </a:rPr>
              <a:t>They define the project‘s act-ivities, estimate their dura-tions and identify their de-pendency relationships, de-velop the project schedule, and monitor and modify it when circumstances require. </a:t>
            </a:r>
            <a:endParaRPr lang="de-DE" sz="3200" b="1" dirty="0">
              <a:solidFill>
                <a:schemeClr val="bg1"/>
              </a:solidFill>
              <a:latin typeface="Calibri" pitchFamily="34" charset="0"/>
            </a:endParaRP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Duration)</a:t>
            </a:r>
            <a:endParaRPr lang="en-US" sz="2400" dirty="0"/>
          </a:p>
        </p:txBody>
      </p:sp>
      <p:pic>
        <p:nvPicPr>
          <p:cNvPr id="7" name="Picture 6" descr="clock1.gif"/>
          <p:cNvPicPr>
            <a:picLocks noChangeAspect="1"/>
          </p:cNvPicPr>
          <p:nvPr/>
        </p:nvPicPr>
        <p:blipFill>
          <a:blip r:embed="rId3" cstate="print"/>
          <a:stretch>
            <a:fillRect/>
          </a:stretch>
        </p:blipFill>
        <p:spPr>
          <a:xfrm>
            <a:off x="1122129" y="1302026"/>
            <a:ext cx="1684489" cy="1971975"/>
          </a:xfrm>
          <a:prstGeom prst="rect">
            <a:avLst/>
          </a:prstGeom>
        </p:spPr>
      </p:pic>
      <p:sp>
        <p:nvSpPr>
          <p:cNvPr id="6" name="TextBox 5"/>
          <p:cNvSpPr txBox="1"/>
          <p:nvPr/>
        </p:nvSpPr>
        <p:spPr>
          <a:xfrm>
            <a:off x="592773" y="3300911"/>
            <a:ext cx="2743200" cy="3016210"/>
          </a:xfrm>
          <a:prstGeom prst="rect">
            <a:avLst/>
          </a:prstGeom>
          <a:noFill/>
        </p:spPr>
        <p:txBody>
          <a:bodyPr wrap="square" rtlCol="0">
            <a:spAutoFit/>
          </a:bodyPr>
          <a:lstStyle/>
          <a:p>
            <a:pPr>
              <a:spcAft>
                <a:spcPts val="1200"/>
              </a:spcAft>
            </a:pPr>
            <a:r>
              <a:rPr lang="en-US" b="1" dirty="0" smtClean="0">
                <a:solidFill>
                  <a:srgbClr val="FFFF99"/>
                </a:solidFill>
                <a:latin typeface="Calibri" pitchFamily="34" charset="0"/>
              </a:rPr>
              <a:t>Activity Managers (also Stakeholders) manage the project’s work activities which constitute the pro-</a:t>
            </a:r>
            <a:r>
              <a:rPr lang="en-US" b="1" dirty="0" err="1" smtClean="0">
                <a:solidFill>
                  <a:srgbClr val="FFFF99"/>
                </a:solidFill>
                <a:latin typeface="Calibri" pitchFamily="34" charset="0"/>
              </a:rPr>
              <a:t>ject’s</a:t>
            </a:r>
            <a:r>
              <a:rPr lang="en-US" b="1" dirty="0" smtClean="0">
                <a:solidFill>
                  <a:srgbClr val="FFFF99"/>
                </a:solidFill>
                <a:latin typeface="Calibri" pitchFamily="34" charset="0"/>
              </a:rPr>
              <a:t> schedule. </a:t>
            </a:r>
          </a:p>
          <a:p>
            <a:r>
              <a:rPr lang="en-US" b="1" dirty="0" smtClean="0">
                <a:solidFill>
                  <a:srgbClr val="FFFF99"/>
                </a:solidFill>
                <a:latin typeface="Calibri" pitchFamily="34" charset="0"/>
              </a:rPr>
              <a:t>Their actions - and those of the other stakeholders who interface with them -  determine whether or not the project ‘stays on track’.</a:t>
            </a:r>
            <a:endParaRPr lang="en-US" b="1" dirty="0">
              <a:solidFill>
                <a:srgbClr val="FFFF99"/>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157504"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Risk is inherent to most pro-jects. If unmanaged, project risks may threaten a project‘s existence. </a:t>
            </a:r>
          </a:p>
          <a:p>
            <a:pPr>
              <a:lnSpc>
                <a:spcPts val="3800"/>
              </a:lnSpc>
              <a:spcAft>
                <a:spcPts val="1200"/>
              </a:spcAft>
              <a:tabLst>
                <a:tab pos="4511675" algn="l"/>
              </a:tabLst>
            </a:pPr>
            <a:r>
              <a:rPr lang="de-DE" sz="3200" b="1" dirty="0" smtClean="0">
                <a:solidFill>
                  <a:schemeClr val="bg1"/>
                </a:solidFill>
                <a:latin typeface="Calibri" pitchFamily="34" charset="0"/>
              </a:rPr>
              <a:t>Stakeholders identify, assess and prioritize a project‘s risks, and develop and imple-ment appropriate strategies to avoid, mitigate, transfer or eliminate them. </a:t>
            </a:r>
            <a:endParaRPr lang="de-DE" sz="3200" b="1" dirty="0">
              <a:solidFill>
                <a:schemeClr val="bg1"/>
              </a:solidFill>
              <a:latin typeface="Calibri" pitchFamily="34" charset="0"/>
            </a:endParaRP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Risk)</a:t>
            </a:r>
            <a:endParaRPr lang="en-US" sz="2400" dirty="0"/>
          </a:p>
        </p:txBody>
      </p:sp>
      <p:sp>
        <p:nvSpPr>
          <p:cNvPr id="6" name="TextBox 5"/>
          <p:cNvSpPr txBox="1"/>
          <p:nvPr/>
        </p:nvSpPr>
        <p:spPr>
          <a:xfrm>
            <a:off x="455613" y="4290336"/>
            <a:ext cx="2939340" cy="1754326"/>
          </a:xfrm>
          <a:prstGeom prst="rect">
            <a:avLst/>
          </a:prstGeom>
          <a:noFill/>
        </p:spPr>
        <p:txBody>
          <a:bodyPr wrap="square" rtlCol="0">
            <a:spAutoFit/>
          </a:bodyPr>
          <a:lstStyle/>
          <a:p>
            <a:r>
              <a:rPr lang="en-US" b="1" dirty="0" smtClean="0">
                <a:solidFill>
                  <a:srgbClr val="FFFF99"/>
                </a:solidFill>
                <a:latin typeface="Calibri" pitchFamily="34" charset="0"/>
              </a:rPr>
              <a:t>Stakeholder Management is - in the narrow sense - Risk Management because many risks  encountered by pro-</a:t>
            </a:r>
            <a:r>
              <a:rPr lang="en-US" b="1" dirty="0" err="1" smtClean="0">
                <a:solidFill>
                  <a:srgbClr val="FFFF99"/>
                </a:solidFill>
                <a:latin typeface="Calibri" pitchFamily="34" charset="0"/>
              </a:rPr>
              <a:t>jects</a:t>
            </a:r>
            <a:r>
              <a:rPr lang="en-US" b="1" dirty="0" smtClean="0">
                <a:solidFill>
                  <a:srgbClr val="FFFF99"/>
                </a:solidFill>
                <a:latin typeface="Calibri" pitchFamily="34" charset="0"/>
              </a:rPr>
              <a:t> over their life-cycles are in fact stakeholder-induced. </a:t>
            </a:r>
            <a:endParaRPr lang="en-US" b="1" dirty="0">
              <a:solidFill>
                <a:srgbClr val="FFFF99"/>
              </a:solidFill>
              <a:latin typeface="Calibri" pitchFamily="34" charset="0"/>
            </a:endParaRPr>
          </a:p>
        </p:txBody>
      </p:sp>
      <p:pic>
        <p:nvPicPr>
          <p:cNvPr id="7" name="Picture 6" descr="Tiger1.jpg"/>
          <p:cNvPicPr>
            <a:picLocks noChangeAspect="1"/>
          </p:cNvPicPr>
          <p:nvPr/>
        </p:nvPicPr>
        <p:blipFill>
          <a:blip r:embed="rId3" cstate="print">
            <a:clrChange>
              <a:clrFrom>
                <a:srgbClr val="FFFFFF"/>
              </a:clrFrom>
              <a:clrTo>
                <a:srgbClr val="FFFFFF">
                  <a:alpha val="0"/>
                </a:srgbClr>
              </a:clrTo>
            </a:clrChange>
          </a:blip>
          <a:stretch>
            <a:fillRect/>
          </a:stretch>
        </p:blipFill>
        <p:spPr>
          <a:xfrm>
            <a:off x="473799" y="1450205"/>
            <a:ext cx="2902968" cy="277394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lstStyle/>
          <a:p>
            <a:r>
              <a:rPr lang="en-US" sz="2400" dirty="0" smtClean="0"/>
              <a:t>The Centrality of Stakeholders on Projects</a:t>
            </a:r>
            <a:br>
              <a:rPr lang="en-US" sz="2400" dirty="0" smtClean="0"/>
            </a:br>
            <a:r>
              <a:rPr lang="en-US" sz="2400" dirty="0" smtClean="0"/>
              <a:t>(</a:t>
            </a:r>
            <a:r>
              <a:rPr lang="en-US" sz="2000" dirty="0" smtClean="0"/>
              <a:t>Stakeholders and Project Risk)</a:t>
            </a:r>
            <a:endParaRPr lang="en-US" sz="2400" dirty="0"/>
          </a:p>
        </p:txBody>
      </p:sp>
      <p:pic>
        <p:nvPicPr>
          <p:cNvPr id="734210" name="Picture 2"/>
          <p:cNvPicPr>
            <a:picLocks noChangeAspect="1" noChangeArrowheads="1"/>
          </p:cNvPicPr>
          <p:nvPr/>
        </p:nvPicPr>
        <p:blipFill>
          <a:blip r:embed="rId3" cstate="print"/>
          <a:srcRect l="9558" r="9714"/>
          <a:stretch>
            <a:fillRect/>
          </a:stretch>
        </p:blipFill>
        <p:spPr bwMode="auto">
          <a:xfrm>
            <a:off x="0" y="2167"/>
            <a:ext cx="9144000" cy="6855833"/>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1" y="1136079"/>
            <a:ext cx="5387594" cy="5324535"/>
          </a:xfrm>
          <a:prstGeom prst="rect">
            <a:avLst/>
          </a:prstGeom>
          <a:noFill/>
          <a:ln w="9525" algn="ctr">
            <a:noFill/>
            <a:miter lim="800000"/>
            <a:headEnd/>
            <a:tailEnd/>
          </a:ln>
          <a:effectLst/>
        </p:spPr>
        <p:txBody>
          <a:bodyPr wrap="square">
            <a:spAutoFit/>
          </a:bodyPr>
          <a:lstStyle/>
          <a:p>
            <a:pPr>
              <a:lnSpc>
                <a:spcPts val="3500"/>
              </a:lnSpc>
              <a:spcAft>
                <a:spcPts val="1200"/>
              </a:spcAft>
              <a:tabLst>
                <a:tab pos="4511675" algn="l"/>
              </a:tabLst>
            </a:pPr>
            <a:r>
              <a:rPr lang="de-DE" sz="3200" b="1" dirty="0" smtClean="0">
                <a:solidFill>
                  <a:schemeClr val="bg1"/>
                </a:solidFill>
                <a:latin typeface="Calibri" pitchFamily="34" charset="0"/>
              </a:rPr>
              <a:t>The acceptability of a project‘s deliverables hinges on meet-ing quality criteria which are set by its clients and users (i.e. stakeholders). </a:t>
            </a:r>
          </a:p>
          <a:p>
            <a:pPr>
              <a:lnSpc>
                <a:spcPts val="3500"/>
              </a:lnSpc>
              <a:spcAft>
                <a:spcPts val="1200"/>
              </a:spcAft>
              <a:tabLst>
                <a:tab pos="4511675" algn="l"/>
              </a:tabLst>
            </a:pPr>
            <a:r>
              <a:rPr lang="de-DE" sz="3200" b="1" dirty="0" smtClean="0">
                <a:solidFill>
                  <a:schemeClr val="bg1"/>
                </a:solidFill>
                <a:latin typeface="Calibri" pitchFamily="34" charset="0"/>
              </a:rPr>
              <a:t>Stakeholders ensure that the (managerial, technical) proces-ses which create the project deliverables meet quality stan-dards and are continuously improved over time. </a:t>
            </a: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Quality)</a:t>
            </a:r>
            <a:endParaRPr lang="en-US" sz="2400" dirty="0"/>
          </a:p>
        </p:txBody>
      </p:sp>
      <p:sp>
        <p:nvSpPr>
          <p:cNvPr id="6" name="TextBox 5"/>
          <p:cNvSpPr txBox="1"/>
          <p:nvPr/>
        </p:nvSpPr>
        <p:spPr>
          <a:xfrm>
            <a:off x="445988" y="4543133"/>
            <a:ext cx="2743200" cy="923330"/>
          </a:xfrm>
          <a:prstGeom prst="rect">
            <a:avLst/>
          </a:prstGeom>
          <a:noFill/>
        </p:spPr>
        <p:txBody>
          <a:bodyPr wrap="square" rtlCol="0">
            <a:spAutoFit/>
          </a:bodyPr>
          <a:lstStyle/>
          <a:p>
            <a:r>
              <a:rPr lang="de-DE" b="1" dirty="0" smtClean="0">
                <a:solidFill>
                  <a:srgbClr val="FFFF99"/>
                </a:solidFill>
                <a:latin typeface="Calibri" pitchFamily="34" charset="0"/>
              </a:rPr>
              <a:t>Quality Control and Qual-ity Assurance are crucial considerations in projects. </a:t>
            </a:r>
            <a:endParaRPr lang="en-US" b="1" dirty="0">
              <a:solidFill>
                <a:srgbClr val="FFFF99"/>
              </a:solidFill>
              <a:latin typeface="Calibri" pitchFamily="34" charset="0"/>
            </a:endParaRPr>
          </a:p>
        </p:txBody>
      </p:sp>
      <p:pic>
        <p:nvPicPr>
          <p:cNvPr id="7" name="Content Placeholder 6" descr="TheStructorr_Lamborghini_Gallardo"/>
          <p:cNvPicPr>
            <a:picLocks noGrp="1" noChangeAspect="1" noChangeArrowheads="1"/>
          </p:cNvPicPr>
          <p:nvPr>
            <p:ph idx="1"/>
          </p:nvPr>
        </p:nvPicPr>
        <p:blipFill>
          <a:blip r:embed="rId3" cstate="print"/>
          <a:stretch>
            <a:fillRect/>
          </a:stretch>
        </p:blipFill>
        <p:spPr>
          <a:xfrm>
            <a:off x="18297" y="2480102"/>
            <a:ext cx="3913872" cy="1526410"/>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280788" cy="5324535"/>
          </a:xfrm>
          <a:prstGeom prst="rect">
            <a:avLst/>
          </a:prstGeom>
          <a:noFill/>
          <a:ln w="9525" algn="ctr">
            <a:noFill/>
            <a:miter lim="800000"/>
            <a:headEnd/>
            <a:tailEnd/>
          </a:ln>
          <a:effectLst/>
        </p:spPr>
        <p:txBody>
          <a:bodyPr wrap="square">
            <a:spAutoFit/>
          </a:bodyPr>
          <a:lstStyle/>
          <a:p>
            <a:pPr>
              <a:lnSpc>
                <a:spcPts val="3600"/>
              </a:lnSpc>
              <a:spcAft>
                <a:spcPts val="1200"/>
              </a:spcAft>
              <a:tabLst>
                <a:tab pos="4511675" algn="l"/>
              </a:tabLst>
            </a:pPr>
            <a:r>
              <a:rPr lang="de-DE" sz="3200" b="1" dirty="0" smtClean="0">
                <a:solidFill>
                  <a:schemeClr val="bg1"/>
                </a:solidFill>
                <a:latin typeface="Calibri" pitchFamily="34" charset="0"/>
              </a:rPr>
              <a:t>Procurement management can be a highly complex un-dertaking on projects. </a:t>
            </a:r>
          </a:p>
          <a:p>
            <a:pPr>
              <a:lnSpc>
                <a:spcPts val="3600"/>
              </a:lnSpc>
              <a:spcAft>
                <a:spcPts val="1200"/>
              </a:spcAft>
              <a:tabLst>
                <a:tab pos="4511675" algn="l"/>
              </a:tabLst>
            </a:pPr>
            <a:r>
              <a:rPr lang="de-DE" sz="3200" b="1" dirty="0" smtClean="0">
                <a:solidFill>
                  <a:schemeClr val="bg1"/>
                </a:solidFill>
                <a:latin typeface="Calibri" pitchFamily="34" charset="0"/>
              </a:rPr>
              <a:t>It typically entails inviting ten-ders and RFPs, evaluating and selecting prospective vendors and service providers (stake-holders), and administering procurement contracts over the course of the project life-cycle. </a:t>
            </a: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Procurement)</a:t>
            </a:r>
            <a:endParaRPr lang="en-US" sz="2400" dirty="0"/>
          </a:p>
        </p:txBody>
      </p:sp>
      <p:sp>
        <p:nvSpPr>
          <p:cNvPr id="6" name="TextBox 5"/>
          <p:cNvSpPr txBox="1"/>
          <p:nvPr/>
        </p:nvSpPr>
        <p:spPr>
          <a:xfrm>
            <a:off x="348707" y="3692570"/>
            <a:ext cx="2948966" cy="2585323"/>
          </a:xfrm>
          <a:prstGeom prst="rect">
            <a:avLst/>
          </a:prstGeom>
          <a:noFill/>
        </p:spPr>
        <p:txBody>
          <a:bodyPr wrap="square" rtlCol="0">
            <a:spAutoFit/>
          </a:bodyPr>
          <a:lstStyle/>
          <a:p>
            <a:r>
              <a:rPr lang="de-DE" b="1" dirty="0" smtClean="0">
                <a:solidFill>
                  <a:srgbClr val="FFFF99"/>
                </a:solidFill>
                <a:latin typeface="Calibri" pitchFamily="34" charset="0"/>
              </a:rPr>
              <a:t>Many projects require a stream of tangible and in-tangible inputs over their life-cycles (especially in their execution phases), sourced from numerous suppliers (stakeholders) which may be spatially quite distributed (complex supply chains).</a:t>
            </a:r>
            <a:endParaRPr lang="en-US" b="1" dirty="0">
              <a:solidFill>
                <a:srgbClr val="FFFF99"/>
              </a:solidFill>
              <a:latin typeface="Calibri" pitchFamily="34" charset="0"/>
            </a:endParaRPr>
          </a:p>
        </p:txBody>
      </p:sp>
      <p:pic>
        <p:nvPicPr>
          <p:cNvPr id="7" name="Picture 6" descr="Warehouse.gif"/>
          <p:cNvPicPr>
            <a:picLocks noChangeAspect="1"/>
          </p:cNvPicPr>
          <p:nvPr/>
        </p:nvPicPr>
        <p:blipFill>
          <a:blip r:embed="rId3" cstate="print"/>
          <a:stretch>
            <a:fillRect/>
          </a:stretch>
        </p:blipFill>
        <p:spPr>
          <a:xfrm>
            <a:off x="455009" y="1279338"/>
            <a:ext cx="2440757" cy="240768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350272"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Human Resources – i.e. the project team and support staff – are key stakeholders. </a:t>
            </a:r>
          </a:p>
          <a:p>
            <a:pPr>
              <a:lnSpc>
                <a:spcPts val="3800"/>
              </a:lnSpc>
              <a:spcAft>
                <a:spcPts val="1200"/>
              </a:spcAft>
              <a:tabLst>
                <a:tab pos="4511675" algn="l"/>
              </a:tabLst>
            </a:pPr>
            <a:r>
              <a:rPr lang="de-DE" sz="3200" b="1" dirty="0" smtClean="0">
                <a:solidFill>
                  <a:schemeClr val="bg1"/>
                </a:solidFill>
                <a:latin typeface="Calibri" pitchFamily="34" charset="0"/>
              </a:rPr>
              <a:t>They must be recruited, train-ed, motivated, appropriately compensated, performance-assessed, and given the requi-site authority / resources to pursue project tasks effective-ly and efficiently. </a:t>
            </a: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Human Resources)</a:t>
            </a:r>
            <a:endParaRPr lang="en-US" sz="2400" dirty="0"/>
          </a:p>
        </p:txBody>
      </p:sp>
      <p:sp>
        <p:nvSpPr>
          <p:cNvPr id="6" name="TextBox 5"/>
          <p:cNvSpPr txBox="1"/>
          <p:nvPr/>
        </p:nvSpPr>
        <p:spPr>
          <a:xfrm>
            <a:off x="445988" y="4677883"/>
            <a:ext cx="2743200" cy="1477328"/>
          </a:xfrm>
          <a:prstGeom prst="rect">
            <a:avLst/>
          </a:prstGeom>
          <a:noFill/>
        </p:spPr>
        <p:txBody>
          <a:bodyPr wrap="square" rtlCol="0">
            <a:spAutoFit/>
          </a:bodyPr>
          <a:lstStyle/>
          <a:p>
            <a:r>
              <a:rPr lang="en-US" b="1" dirty="0" smtClean="0">
                <a:solidFill>
                  <a:srgbClr val="FFFF99"/>
                </a:solidFill>
                <a:latin typeface="Calibri" pitchFamily="34" charset="0"/>
              </a:rPr>
              <a:t>Human Resource Manage-</a:t>
            </a:r>
            <a:r>
              <a:rPr lang="en-US" b="1" dirty="0" err="1" smtClean="0">
                <a:solidFill>
                  <a:srgbClr val="FFFF99"/>
                </a:solidFill>
                <a:latin typeface="Calibri" pitchFamily="34" charset="0"/>
              </a:rPr>
              <a:t>ment</a:t>
            </a:r>
            <a:r>
              <a:rPr lang="en-US" b="1" dirty="0" smtClean="0">
                <a:solidFill>
                  <a:srgbClr val="FFFF99"/>
                </a:solidFill>
                <a:latin typeface="Calibri" pitchFamily="34" charset="0"/>
              </a:rPr>
              <a:t> is a subarea of stake-holder management. No project can be undertaken without human resources.   </a:t>
            </a:r>
            <a:endParaRPr lang="en-US" b="1" dirty="0">
              <a:solidFill>
                <a:srgbClr val="FFFF99"/>
              </a:solidFill>
              <a:latin typeface="Calibri" pitchFamily="34" charset="0"/>
            </a:endParaRPr>
          </a:p>
        </p:txBody>
      </p:sp>
      <p:pic>
        <p:nvPicPr>
          <p:cNvPr id="7" name="Picture 6" descr="group.gif"/>
          <p:cNvPicPr>
            <a:picLocks noChangeAspect="1"/>
          </p:cNvPicPr>
          <p:nvPr/>
        </p:nvPicPr>
        <p:blipFill>
          <a:blip r:embed="rId3" cstate="print"/>
          <a:stretch>
            <a:fillRect/>
          </a:stretch>
        </p:blipFill>
        <p:spPr>
          <a:xfrm>
            <a:off x="694724" y="2235969"/>
            <a:ext cx="2152650" cy="192405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157504"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All organizations maintain a set or </a:t>
            </a:r>
            <a:r>
              <a:rPr lang="de-DE" sz="3200" b="1" i="1" dirty="0" smtClean="0">
                <a:solidFill>
                  <a:schemeClr val="bg1"/>
                </a:solidFill>
                <a:latin typeface="Calibri" pitchFamily="34" charset="0"/>
              </a:rPr>
              <a:t>portfolio</a:t>
            </a:r>
            <a:r>
              <a:rPr lang="de-DE" sz="3200" b="1" dirty="0" smtClean="0">
                <a:solidFill>
                  <a:schemeClr val="bg1"/>
                </a:solidFill>
                <a:latin typeface="Calibri" pitchFamily="34" charset="0"/>
              </a:rPr>
              <a:t> of projects and programs at any point in time. </a:t>
            </a:r>
          </a:p>
          <a:p>
            <a:pPr>
              <a:lnSpc>
                <a:spcPts val="3800"/>
              </a:lnSpc>
              <a:spcAft>
                <a:spcPts val="1200"/>
              </a:spcAft>
              <a:tabLst>
                <a:tab pos="4511675" algn="l"/>
              </a:tabLst>
            </a:pPr>
            <a:r>
              <a:rPr lang="de-DE" sz="3200" b="1" dirty="0" smtClean="0">
                <a:solidFill>
                  <a:schemeClr val="bg1"/>
                </a:solidFill>
                <a:latin typeface="Calibri" pitchFamily="34" charset="0"/>
              </a:rPr>
              <a:t>Stakeholders (usually at a very senior level) are respon-sible for selecting projects for inclusion in their portfolios and, if the need arises, elimi-nating them prematurely.  </a:t>
            </a: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 </a:t>
            </a:r>
            <a:br>
              <a:rPr lang="en-US" sz="2400" dirty="0" smtClean="0"/>
            </a:br>
            <a:r>
              <a:rPr lang="en-US" sz="2400" dirty="0" smtClean="0"/>
              <a:t>(</a:t>
            </a:r>
            <a:r>
              <a:rPr lang="en-US" sz="2000" dirty="0" smtClean="0"/>
              <a:t>Stakeholders and Project Portfolios)</a:t>
            </a:r>
            <a:endParaRPr lang="en-US" sz="2400" dirty="0"/>
          </a:p>
        </p:txBody>
      </p:sp>
      <p:sp>
        <p:nvSpPr>
          <p:cNvPr id="6" name="TextBox 5"/>
          <p:cNvSpPr txBox="1"/>
          <p:nvPr/>
        </p:nvSpPr>
        <p:spPr>
          <a:xfrm>
            <a:off x="445988" y="4119633"/>
            <a:ext cx="2743200" cy="2031325"/>
          </a:xfrm>
          <a:prstGeom prst="rect">
            <a:avLst/>
          </a:prstGeom>
          <a:noFill/>
        </p:spPr>
        <p:txBody>
          <a:bodyPr wrap="square" rtlCol="0">
            <a:spAutoFit/>
          </a:bodyPr>
          <a:lstStyle/>
          <a:p>
            <a:r>
              <a:rPr lang="de-DE" b="1" dirty="0" smtClean="0">
                <a:solidFill>
                  <a:srgbClr val="FFFF99"/>
                </a:solidFill>
                <a:latin typeface="Calibri" pitchFamily="34" charset="0"/>
              </a:rPr>
              <a:t>All projects must be aligned with the owning organization‘s mission, goals and objectives, and strategies.  Misaligned projects do not add value to the organization! </a:t>
            </a:r>
            <a:endParaRPr lang="en-US" b="1" dirty="0">
              <a:solidFill>
                <a:srgbClr val="FFFF99"/>
              </a:solidFill>
              <a:latin typeface="Calibri" pitchFamily="34" charset="0"/>
            </a:endParaRPr>
          </a:p>
        </p:txBody>
      </p:sp>
      <p:pic>
        <p:nvPicPr>
          <p:cNvPr id="7" name="Picture 6" descr="Portfolio4.gif"/>
          <p:cNvPicPr>
            <a:picLocks noChangeAspect="1"/>
          </p:cNvPicPr>
          <p:nvPr/>
        </p:nvPicPr>
        <p:blipFill>
          <a:blip r:embed="rId3" cstate="print"/>
          <a:stretch>
            <a:fillRect/>
          </a:stretch>
        </p:blipFill>
        <p:spPr>
          <a:xfrm>
            <a:off x="455613" y="1375670"/>
            <a:ext cx="2887579" cy="246253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3" name="Text Box 3"/>
          <p:cNvSpPr txBox="1">
            <a:spLocks noChangeArrowheads="1"/>
          </p:cNvSpPr>
          <p:nvPr/>
        </p:nvSpPr>
        <p:spPr bwMode="auto">
          <a:xfrm>
            <a:off x="3532472" y="1136079"/>
            <a:ext cx="5157504"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To be undertaken effectively and efficiently, projects need a comprehensive organizat. support framework which would include: </a:t>
            </a:r>
          </a:p>
          <a:p>
            <a:pPr>
              <a:lnSpc>
                <a:spcPts val="3800"/>
              </a:lnSpc>
              <a:spcAft>
                <a:spcPts val="0"/>
              </a:spcAft>
              <a:buClr>
                <a:srgbClr val="92D050"/>
              </a:buClr>
              <a:buFont typeface="Wingdings" pitchFamily="2" charset="2"/>
              <a:buChar char="§"/>
              <a:tabLst>
                <a:tab pos="4511675" algn="l"/>
              </a:tabLst>
            </a:pPr>
            <a:r>
              <a:rPr lang="de-DE" sz="2800" b="1" dirty="0" smtClean="0">
                <a:solidFill>
                  <a:schemeClr val="bg1"/>
                </a:solidFill>
                <a:latin typeface="Calibri" pitchFamily="34" charset="0"/>
              </a:rPr>
              <a:t> Institutional (e.g.: PMO) </a:t>
            </a:r>
          </a:p>
          <a:p>
            <a:pPr>
              <a:lnSpc>
                <a:spcPts val="3800"/>
              </a:lnSpc>
              <a:spcAft>
                <a:spcPts val="0"/>
              </a:spcAft>
              <a:buClr>
                <a:srgbClr val="92D050"/>
              </a:buClr>
              <a:buFont typeface="Wingdings" pitchFamily="2" charset="2"/>
              <a:buChar char="§"/>
              <a:tabLst>
                <a:tab pos="4511675" algn="l"/>
              </a:tabLst>
            </a:pPr>
            <a:r>
              <a:rPr lang="de-DE" sz="2800" b="1" dirty="0" smtClean="0">
                <a:solidFill>
                  <a:schemeClr val="bg1"/>
                </a:solidFill>
                <a:latin typeface="Calibri" pitchFamily="34" charset="0"/>
              </a:rPr>
              <a:t> Standards (e.g.: PMI, PRINCE2)</a:t>
            </a:r>
          </a:p>
          <a:p>
            <a:pPr>
              <a:lnSpc>
                <a:spcPts val="3800"/>
              </a:lnSpc>
              <a:spcAft>
                <a:spcPts val="0"/>
              </a:spcAft>
              <a:buClr>
                <a:srgbClr val="92D050"/>
              </a:buClr>
              <a:buFont typeface="Wingdings" pitchFamily="2" charset="2"/>
              <a:buChar char="§"/>
              <a:tabLst>
                <a:tab pos="4511675" algn="l"/>
              </a:tabLst>
            </a:pPr>
            <a:r>
              <a:rPr lang="de-DE" sz="2800" b="1" dirty="0" smtClean="0">
                <a:solidFill>
                  <a:schemeClr val="bg1"/>
                </a:solidFill>
                <a:latin typeface="Calibri" pitchFamily="34" charset="0"/>
              </a:rPr>
              <a:t> Inform. Systems (e.g.: PMIS)</a:t>
            </a:r>
          </a:p>
          <a:p>
            <a:pPr>
              <a:lnSpc>
                <a:spcPts val="3800"/>
              </a:lnSpc>
              <a:spcAft>
                <a:spcPts val="0"/>
              </a:spcAft>
              <a:buClr>
                <a:srgbClr val="92D050"/>
              </a:buClr>
              <a:buFont typeface="Wingdings" pitchFamily="2" charset="2"/>
              <a:buChar char="§"/>
              <a:tabLst>
                <a:tab pos="4511675" algn="l"/>
              </a:tabLst>
            </a:pPr>
            <a:r>
              <a:rPr lang="de-DE" sz="2800" b="1" dirty="0" smtClean="0">
                <a:solidFill>
                  <a:schemeClr val="bg1"/>
                </a:solidFill>
                <a:latin typeface="Calibri" pitchFamily="34" charset="0"/>
              </a:rPr>
              <a:t> Incentives (e.g: monetary)</a:t>
            </a:r>
          </a:p>
          <a:p>
            <a:pPr>
              <a:lnSpc>
                <a:spcPts val="3800"/>
              </a:lnSpc>
              <a:spcAft>
                <a:spcPts val="0"/>
              </a:spcAft>
              <a:buClr>
                <a:srgbClr val="92D050"/>
              </a:buClr>
              <a:buFont typeface="Wingdings" pitchFamily="2" charset="2"/>
              <a:buChar char="§"/>
              <a:tabLst>
                <a:tab pos="4511675" algn="l"/>
              </a:tabLst>
            </a:pPr>
            <a:r>
              <a:rPr lang="de-DE" sz="2800" b="1" dirty="0" smtClean="0">
                <a:solidFill>
                  <a:schemeClr val="bg1"/>
                </a:solidFill>
                <a:latin typeface="Calibri" pitchFamily="34" charset="0"/>
              </a:rPr>
              <a:t> Supporting Organizat. Culture </a:t>
            </a:r>
          </a:p>
        </p:txBody>
      </p:sp>
      <p:sp>
        <p:nvSpPr>
          <p:cNvPr id="5" name="Title 4"/>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400" dirty="0" smtClean="0"/>
              <a:t>(</a:t>
            </a:r>
            <a:r>
              <a:rPr lang="en-US" sz="2000" dirty="0" smtClean="0"/>
              <a:t>Stakeholders and Project Support Infrastructure)</a:t>
            </a:r>
            <a:endParaRPr lang="en-US" sz="2400" dirty="0"/>
          </a:p>
        </p:txBody>
      </p:sp>
      <p:sp>
        <p:nvSpPr>
          <p:cNvPr id="6" name="TextBox 5"/>
          <p:cNvSpPr txBox="1"/>
          <p:nvPr/>
        </p:nvSpPr>
        <p:spPr>
          <a:xfrm>
            <a:off x="455613" y="3970120"/>
            <a:ext cx="2743200" cy="2308324"/>
          </a:xfrm>
          <a:prstGeom prst="rect">
            <a:avLst/>
          </a:prstGeom>
          <a:noFill/>
        </p:spPr>
        <p:txBody>
          <a:bodyPr wrap="square" rtlCol="0">
            <a:spAutoFit/>
          </a:bodyPr>
          <a:lstStyle/>
          <a:p>
            <a:r>
              <a:rPr lang="de-DE" b="1" dirty="0" smtClean="0">
                <a:solidFill>
                  <a:srgbClr val="FFFF99"/>
                </a:solidFill>
                <a:latin typeface="Calibri" pitchFamily="34" charset="0"/>
              </a:rPr>
              <a:t>Project and Program Sup-port frameworks are de-veloped by stakeholders.  </a:t>
            </a:r>
          </a:p>
          <a:p>
            <a:endParaRPr lang="de-DE" b="1" dirty="0" smtClean="0">
              <a:solidFill>
                <a:srgbClr val="FFFF99"/>
              </a:solidFill>
              <a:latin typeface="Calibri" pitchFamily="34" charset="0"/>
            </a:endParaRPr>
          </a:p>
          <a:p>
            <a:r>
              <a:rPr lang="de-DE" b="1" dirty="0" smtClean="0">
                <a:solidFill>
                  <a:srgbClr val="FFFF99"/>
                </a:solidFill>
                <a:latin typeface="Calibri" pitchFamily="34" charset="0"/>
              </a:rPr>
              <a:t>Some may be rudimentary, others complex and continuously evolving over time. </a:t>
            </a:r>
            <a:endParaRPr lang="en-US" b="1" dirty="0">
              <a:solidFill>
                <a:srgbClr val="FFFF99"/>
              </a:solidFill>
              <a:latin typeface="Calibri" pitchFamily="34" charset="0"/>
            </a:endParaRPr>
          </a:p>
        </p:txBody>
      </p:sp>
      <p:pic>
        <p:nvPicPr>
          <p:cNvPr id="7" name="Picture 6" descr="Management.gif"/>
          <p:cNvPicPr>
            <a:picLocks noChangeAspect="1"/>
          </p:cNvPicPr>
          <p:nvPr/>
        </p:nvPicPr>
        <p:blipFill>
          <a:blip r:embed="rId3" cstate="print"/>
          <a:stretch>
            <a:fillRect/>
          </a:stretch>
        </p:blipFill>
        <p:spPr>
          <a:xfrm>
            <a:off x="455613" y="1287460"/>
            <a:ext cx="2774842" cy="1409213"/>
          </a:xfrm>
          <a:prstGeom prst="rect">
            <a:avLst/>
          </a:prstGeom>
        </p:spPr>
      </p:pic>
      <p:pic>
        <p:nvPicPr>
          <p:cNvPr id="8" name="Picture 7" descr="Money.gif"/>
          <p:cNvPicPr>
            <a:picLocks noChangeAspect="1"/>
          </p:cNvPicPr>
          <p:nvPr/>
        </p:nvPicPr>
        <p:blipFill>
          <a:blip r:embed="rId4" cstate="print"/>
          <a:stretch>
            <a:fillRect/>
          </a:stretch>
        </p:blipFill>
        <p:spPr>
          <a:xfrm>
            <a:off x="455612" y="2813179"/>
            <a:ext cx="1553423" cy="984380"/>
          </a:xfrm>
          <a:prstGeom prst="rect">
            <a:avLst/>
          </a:prstGeom>
        </p:spPr>
      </p:pic>
      <p:pic>
        <p:nvPicPr>
          <p:cNvPr id="9" name="Picture 8" descr="computer.gif"/>
          <p:cNvPicPr>
            <a:picLocks noChangeAspect="1"/>
          </p:cNvPicPr>
          <p:nvPr/>
        </p:nvPicPr>
        <p:blipFill>
          <a:blip r:embed="rId5" cstate="print"/>
          <a:stretch>
            <a:fillRect/>
          </a:stretch>
        </p:blipFill>
        <p:spPr>
          <a:xfrm>
            <a:off x="2085261" y="2822509"/>
            <a:ext cx="1113552" cy="984381"/>
          </a:xfrm>
          <a:prstGeom prst="rect">
            <a:avLst/>
          </a:prstGeom>
        </p:spPr>
      </p:pic>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9661</TotalTime>
  <Words>10882</Words>
  <Application>Microsoft Office PowerPoint</Application>
  <PresentationFormat>On-screen Show (4:3)</PresentationFormat>
  <Paragraphs>893</Paragraphs>
  <Slides>95</Slides>
  <Notes>88</Notes>
  <HiddenSlides>0</HiddenSlides>
  <MMClips>0</MMClips>
  <ScaleCrop>false</ScaleCrop>
  <HeadingPairs>
    <vt:vector size="4" baseType="variant">
      <vt:variant>
        <vt:lpstr>Theme</vt:lpstr>
      </vt:variant>
      <vt:variant>
        <vt:i4>1</vt:i4>
      </vt:variant>
      <vt:variant>
        <vt:lpstr>Slide Titles</vt:lpstr>
      </vt:variant>
      <vt:variant>
        <vt:i4>95</vt:i4>
      </vt:variant>
    </vt:vector>
  </HeadingPairs>
  <TitlesOfParts>
    <vt:vector size="96" baseType="lpstr">
      <vt:lpstr>MyTemplate</vt:lpstr>
      <vt:lpstr>Slide 1</vt:lpstr>
      <vt:lpstr>Slide 2</vt:lpstr>
      <vt:lpstr>Subjects I Taught at CIIT Islamabad (Period: Spring Semester 2005 – Spring Semester 2010)</vt:lpstr>
      <vt:lpstr>Slide 4</vt:lpstr>
      <vt:lpstr>Presentation of the National Award “Best University Teacher” for the Year 2007 </vt:lpstr>
      <vt:lpstr>With My Parents After The Award Ceremony</vt:lpstr>
      <vt:lpstr>Self-Introduction by the Course Participants</vt:lpstr>
      <vt:lpstr>How This Course Will Be Conducted </vt:lpstr>
      <vt:lpstr>The „Formula for Success“ In This Course</vt:lpstr>
      <vt:lpstr>Slide 10</vt:lpstr>
      <vt:lpstr>Slide 11</vt:lpstr>
      <vt:lpstr>Prime Objectives of this Course</vt:lpstr>
      <vt:lpstr>Prime Objectives of this Course</vt:lpstr>
      <vt:lpstr>Prime Objectives of this Course</vt:lpstr>
      <vt:lpstr>Prime Objectives of this Course</vt:lpstr>
      <vt:lpstr>Slide 16</vt:lpstr>
      <vt:lpstr>Rules for Course Participants: The Do‘s</vt:lpstr>
      <vt:lpstr>Rules for Course Participants: The Do‘s</vt:lpstr>
      <vt:lpstr>Rules for Course Participants: The Do‘s</vt:lpstr>
      <vt:lpstr>Rules for Course Participants: The Dont‘s</vt:lpstr>
      <vt:lpstr>Rules for Course Participants: The Dont‘s</vt:lpstr>
      <vt:lpstr>Rules for Course Participants: The Dont‘s</vt:lpstr>
      <vt:lpstr>Rules for Course Participants: The Dont‘s</vt:lpstr>
      <vt:lpstr>Rules for Course Participants: The Dont‘s</vt:lpstr>
      <vt:lpstr>Rules for Course Participants: The Dont‘s</vt:lpstr>
      <vt:lpstr>Rules for Course Participants: The Dont‘s</vt:lpstr>
      <vt:lpstr>Slide 27</vt:lpstr>
      <vt:lpstr>Course Structure and Materials</vt:lpstr>
      <vt:lpstr>The Team-Based Class Assignment</vt:lpstr>
      <vt:lpstr>The Assignment Guidelines</vt:lpstr>
      <vt:lpstr>The Assignment Structure Template</vt:lpstr>
      <vt:lpstr>The Midterm &amp; Final Examinations</vt:lpstr>
      <vt:lpstr>Guidelines for Midterm &amp; Final Examinations</vt:lpstr>
      <vt:lpstr>Samples of Examination Papers (Project Stakeholder and Communication Management)</vt:lpstr>
      <vt:lpstr>Interest in Project Stakeholder Management</vt:lpstr>
      <vt:lpstr>Managing and Engaging Project Stakeholders (Neglect in Project Management Degree Programs)</vt:lpstr>
      <vt:lpstr>Managing and Engaging Project Stakeholders (Neglect by Project Managers and Practitioners)</vt:lpstr>
      <vt:lpstr>Professor R. Edward Freeman’s Contribution</vt:lpstr>
      <vt:lpstr>Defining Project Stakeholders</vt:lpstr>
      <vt:lpstr>Defining Project Stakeholders</vt:lpstr>
      <vt:lpstr>Project Stakeholders (The Project Management Institute‘s Definition)</vt:lpstr>
      <vt:lpstr>Project Stakeholders (Dr. Aurangzeb Z. Khan‘s Definition)</vt:lpstr>
      <vt:lpstr>Project Stakeholders (Non-Human and Non-Organizational Entities)</vt:lpstr>
      <vt:lpstr>Project Stakeholders (Non-Human and Non-Organizational Entities)</vt:lpstr>
      <vt:lpstr>Project Stakeholders (Non-Human and Non-Organizational Entities)</vt:lpstr>
      <vt:lpstr>Managing and Engaging Project Stakeholders (Types of Project Stakeholders)</vt:lpstr>
      <vt:lpstr>Managing and Engaging Project Stakeholders (Categorizing Project Stakeholders)</vt:lpstr>
      <vt:lpstr>Project Primary &amp; Secondary Stakeholders </vt:lpstr>
      <vt:lpstr>Project Primary &amp; Secondary Stakeholders </vt:lpstr>
      <vt:lpstr>The Project Primary Stakeholders (Cleland / Ireland)</vt:lpstr>
      <vt:lpstr>Project Primary &amp; Secondary Stakeholders:  Perspective from Development Programmes &amp; Projects</vt:lpstr>
      <vt:lpstr>Project Primary &amp; Secondary Stakeholders:  Perspective from Development Programmes &amp; Projects</vt:lpstr>
      <vt:lpstr>Project Primary &amp; Secondary Stakeholders:  Perspective from Development Programmes &amp; Projects</vt:lpstr>
      <vt:lpstr>A Project’s ‘Primary’ Stakeholder Community</vt:lpstr>
      <vt:lpstr>Roles &amp; Responsibilities of the                 Project Primary Stakeholders</vt:lpstr>
      <vt:lpstr>A Project’s ‘Secondary’ Stakeholder Community</vt:lpstr>
      <vt:lpstr>The Project Primary Stakeholders (Primary Stakeholder Community: Shared Attributes)</vt:lpstr>
      <vt:lpstr>The Project Primary Stakeholders (Primary Stakeholder Community: Shared Attributes)</vt:lpstr>
      <vt:lpstr>Managing and Engaging Project Stakeholders (Dimensions of Complexity)</vt:lpstr>
      <vt:lpstr>Managing and Engaging Project Stakeholders (Context A: Low Level of Stakeholder Complexity)</vt:lpstr>
      <vt:lpstr>Managing and Engaging Project Stakeholders (Context B: High Level of Stakeholder Complexity)</vt:lpstr>
      <vt:lpstr>Managing and Engaging Project Stakeholders (Context C: Highest Level of Stakeholder Complexity)</vt:lpstr>
      <vt:lpstr>Ubiquitousness of Project Stakeholders</vt:lpstr>
      <vt:lpstr>Project Stakeholder Management  (An Evolving Discipline)</vt:lpstr>
      <vt:lpstr>Slide 65</vt:lpstr>
      <vt:lpstr>Managing and Engaging Project Stakeholders (Practical Value)</vt:lpstr>
      <vt:lpstr>Managing and Engaging Project Stakeholders (Fundamental Limitations)</vt:lpstr>
      <vt:lpstr>Managing and Engaging Project Stakeholders (Managing/Engaging Project Stakeholders Properly)</vt:lpstr>
      <vt:lpstr>Managing and Engaging Project Stakeholders  (The Logic Behind Stakeholder Management)</vt:lpstr>
      <vt:lpstr>Managing and Engaging Project Stakeholders (The Centrality of Stakeholders on Projects)</vt:lpstr>
      <vt:lpstr>Managing and Engaging Project Stakeholders (The Criticality of Stakeholder Relationships)</vt:lpstr>
      <vt:lpstr>Managing and Engaging Project Stakeholders (A Collective Responsibility)</vt:lpstr>
      <vt:lpstr>Managing and Engaging Project Stakeholders (The Importance of Finding Win-Win Solutions)</vt:lpstr>
      <vt:lpstr>The Project Stakeholder Community (Size, Dispersion, Complexity)</vt:lpstr>
      <vt:lpstr>Managing and Engaging Project Stakeholders (BEWARE!)</vt:lpstr>
      <vt:lpstr>Managing and Engaging Project Stakeholders (The Cost of Stakeholder Management &amp; Engagement)</vt:lpstr>
      <vt:lpstr>Managing and Engaging Project Stakeholders (The Cost of Stakeholder Management &amp; Engagement)</vt:lpstr>
      <vt:lpstr>Managing and Engaging Project Stakeholders (The Cost of Stakeholder Management &amp; Engagement)</vt:lpstr>
      <vt:lpstr>Managing and Engaging Project Stakeholders (The Cost of Stakeholder Management &amp; Engagement)</vt:lpstr>
      <vt:lpstr>Managing and Engaging Project Stakeholders (The Cost of Stakeholder Management &amp; Engagement)</vt:lpstr>
      <vt:lpstr>Managing and Engaging Project Stakeholders (The Cost of Stakeholder Management &amp; Engagement)</vt:lpstr>
      <vt:lpstr>Managing and Engaging Project Stakeholders (The Cost of Stakeholder Management &amp; Engagement)</vt:lpstr>
      <vt:lpstr>Stakeholders and PMBOK Project Management</vt:lpstr>
      <vt:lpstr>Managing and Engaging Project Stakeholders (Stakeholders and Project Communication)</vt:lpstr>
      <vt:lpstr>Consequences of Comm. Shortcomings</vt:lpstr>
      <vt:lpstr>Managing and Engaging Project Stakeholders (Stakeholders and Project Scope)</vt:lpstr>
      <vt:lpstr>Managing and Engaging Project Stakeholders (Stakeholders and Project Cost)</vt:lpstr>
      <vt:lpstr>Managing and Engaging Project Stakeholders (Stakeholders and Project Duration)</vt:lpstr>
      <vt:lpstr>Managing and Engaging Project Stakeholders (Stakeholders and Project Risk)</vt:lpstr>
      <vt:lpstr>The Centrality of Stakeholders on Projects (Stakeholders and Project Risk)</vt:lpstr>
      <vt:lpstr>Managing and Engaging Project Stakeholders (Stakeholders and Project Quality)</vt:lpstr>
      <vt:lpstr>Managing and Engaging Project Stakeholders (Stakeholders and Project Procurement)</vt:lpstr>
      <vt:lpstr>Managing and Engaging Project Stakeholders (Stakeholders and Project Human Resources)</vt:lpstr>
      <vt:lpstr>Managing and Engaging Project Stakeholders  (Stakeholders and Project Portfolios)</vt:lpstr>
      <vt:lpstr>Managing and Engaging Project Stakeholders (Stakeholders and Project Support Infrastructure)</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NTS</cp:lastModifiedBy>
  <cp:revision>4020</cp:revision>
  <dcterms:created xsi:type="dcterms:W3CDTF">2005-03-14T10:32:02Z</dcterms:created>
  <dcterms:modified xsi:type="dcterms:W3CDTF">2013-01-02T09:49:59Z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