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ustom.xml" ContentType="application/vnd.openxmlformats-officedocument.custom-properties+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Lst>
  <p:notesMasterIdLst>
    <p:notesMasterId r:id="rId20"/>
  </p:notesMasterIdLst>
  <p:handoutMasterIdLst>
    <p:handoutMasterId r:id="rId21"/>
  </p:handoutMasterIdLst>
  <p:sldIdLst>
    <p:sldId id="1417" r:id="rId2"/>
    <p:sldId id="1089" r:id="rId3"/>
    <p:sldId id="1090" r:id="rId4"/>
    <p:sldId id="950" r:id="rId5"/>
    <p:sldId id="783" r:id="rId6"/>
    <p:sldId id="831" r:id="rId7"/>
    <p:sldId id="857" r:id="rId8"/>
    <p:sldId id="858" r:id="rId9"/>
    <p:sldId id="357" r:id="rId10"/>
    <p:sldId id="1038" r:id="rId11"/>
    <p:sldId id="328" r:id="rId12"/>
    <p:sldId id="580" r:id="rId13"/>
    <p:sldId id="1234" r:id="rId14"/>
    <p:sldId id="348" r:id="rId15"/>
    <p:sldId id="825" r:id="rId16"/>
    <p:sldId id="822" r:id="rId17"/>
    <p:sldId id="823" r:id="rId18"/>
    <p:sldId id="824" r:id="rId19"/>
  </p:sldIdLst>
  <p:sldSz cx="9144000" cy="6858000" type="screen4x3"/>
  <p:notesSz cx="6854825" cy="9871075"/>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8181"/>
    <a:srgbClr val="CAE8AA"/>
    <a:srgbClr val="B6DF89"/>
    <a:srgbClr val="FFFF99"/>
    <a:srgbClr val="FF8D3F"/>
    <a:srgbClr val="550B27"/>
    <a:srgbClr val="214C4F"/>
    <a:srgbClr val="FFD581"/>
    <a:srgbClr val="29A4A7"/>
    <a:srgbClr val="196365"/>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90" autoAdjust="0"/>
    <p:restoredTop sz="89806" autoAdjust="0"/>
  </p:normalViewPr>
  <p:slideViewPr>
    <p:cSldViewPr snapToGrid="0" showGuides="1">
      <p:cViewPr varScale="1">
        <p:scale>
          <a:sx n="102" d="100"/>
          <a:sy n="102" d="100"/>
        </p:scale>
        <p:origin x="-1266" y="-84"/>
      </p:cViewPr>
      <p:guideLst>
        <p:guide orient="horz" pos="3888"/>
        <p:guide orient="horz" pos="721"/>
        <p:guide orient="horz" pos="2160"/>
        <p:guide pos="287"/>
        <p:guide pos="2881"/>
        <p:guide pos="5180"/>
        <p:guide pos="5474"/>
        <p:guide pos="2015"/>
        <p:guide pos="1378"/>
      </p:guideLst>
    </p:cSldViewPr>
  </p:slideViewPr>
  <p:outlineViewPr>
    <p:cViewPr>
      <p:scale>
        <a:sx n="33" d="100"/>
        <a:sy n="33" d="100"/>
      </p:scale>
      <p:origin x="66" y="78570"/>
    </p:cViewPr>
  </p:outlineViewPr>
  <p:notesTextViewPr>
    <p:cViewPr>
      <p:scale>
        <a:sx n="100" d="100"/>
        <a:sy n="100" d="100"/>
      </p:scale>
      <p:origin x="0" y="0"/>
    </p:cViewPr>
  </p:notesTextViewPr>
  <p:sorterViewPr>
    <p:cViewPr>
      <p:scale>
        <a:sx n="98" d="100"/>
        <a:sy n="98" d="100"/>
      </p:scale>
      <p:origin x="0" y="90900"/>
    </p:cViewPr>
  </p:sorterViewPr>
  <p:gridSpacing cx="936345600" cy="9363456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22" name="Rectangle 2"/>
          <p:cNvSpPr>
            <a:spLocks noGrp="1" noChangeArrowheads="1"/>
          </p:cNvSpPr>
          <p:nvPr>
            <p:ph type="hdr" sz="quarter"/>
          </p:nvPr>
        </p:nvSpPr>
        <p:spPr bwMode="auto">
          <a:xfrm>
            <a:off x="0"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de-DE"/>
          </a:p>
        </p:txBody>
      </p:sp>
      <p:sp>
        <p:nvSpPr>
          <p:cNvPr id="337923" name="Rectangle 3"/>
          <p:cNvSpPr>
            <a:spLocks noGrp="1" noChangeArrowheads="1"/>
          </p:cNvSpPr>
          <p:nvPr>
            <p:ph type="dt" sz="quarter" idx="1"/>
          </p:nvPr>
        </p:nvSpPr>
        <p:spPr bwMode="auto">
          <a:xfrm>
            <a:off x="3883025"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de-DE"/>
          </a:p>
        </p:txBody>
      </p:sp>
      <p:sp>
        <p:nvSpPr>
          <p:cNvPr id="337924" name="Rectangle 4"/>
          <p:cNvSpPr>
            <a:spLocks noGrp="1" noChangeArrowheads="1"/>
          </p:cNvSpPr>
          <p:nvPr>
            <p:ph type="ftr" sz="quarter" idx="2"/>
          </p:nvPr>
        </p:nvSpPr>
        <p:spPr bwMode="auto">
          <a:xfrm>
            <a:off x="0"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de-DE"/>
          </a:p>
        </p:txBody>
      </p:sp>
      <p:sp>
        <p:nvSpPr>
          <p:cNvPr id="337925" name="Rectangle 5"/>
          <p:cNvSpPr>
            <a:spLocks noGrp="1" noChangeArrowheads="1"/>
          </p:cNvSpPr>
          <p:nvPr>
            <p:ph type="sldNum" sz="quarter" idx="3"/>
          </p:nvPr>
        </p:nvSpPr>
        <p:spPr bwMode="auto">
          <a:xfrm>
            <a:off x="3883025"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F42BB605-9BE6-4159-9B1E-DA2DC4E355A7}" type="slidenum">
              <a:rPr lang="de-DE"/>
              <a:pPr/>
              <a:t>‹#›</a:t>
            </a:fld>
            <a:endParaRPr lang="de-DE"/>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hdr" sz="quarter"/>
          </p:nvPr>
        </p:nvSpPr>
        <p:spPr bwMode="auto">
          <a:xfrm>
            <a:off x="0"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de-DE"/>
          </a:p>
        </p:txBody>
      </p:sp>
      <p:sp>
        <p:nvSpPr>
          <p:cNvPr id="73731" name="Rectangle 3"/>
          <p:cNvSpPr>
            <a:spLocks noGrp="1" noChangeArrowheads="1"/>
          </p:cNvSpPr>
          <p:nvPr>
            <p:ph type="dt" idx="1"/>
          </p:nvPr>
        </p:nvSpPr>
        <p:spPr bwMode="auto">
          <a:xfrm>
            <a:off x="3883025"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de-DE"/>
          </a:p>
        </p:txBody>
      </p:sp>
      <p:sp>
        <p:nvSpPr>
          <p:cNvPr id="73732" name="Rectangle 4"/>
          <p:cNvSpPr>
            <a:spLocks noGrp="1" noRot="1" noChangeAspect="1" noChangeArrowheads="1" noTextEdit="1"/>
          </p:cNvSpPr>
          <p:nvPr>
            <p:ph type="sldImg" idx="2"/>
          </p:nvPr>
        </p:nvSpPr>
        <p:spPr bwMode="auto">
          <a:xfrm>
            <a:off x="958850" y="739775"/>
            <a:ext cx="4937125" cy="3702050"/>
          </a:xfrm>
          <a:prstGeom prst="rect">
            <a:avLst/>
          </a:prstGeom>
          <a:noFill/>
          <a:ln w="9525">
            <a:solidFill>
              <a:srgbClr val="000000"/>
            </a:solidFill>
            <a:miter lim="800000"/>
            <a:headEnd/>
            <a:tailEnd/>
          </a:ln>
          <a:effectLst/>
        </p:spPr>
      </p:sp>
      <p:sp>
        <p:nvSpPr>
          <p:cNvPr id="73733" name="Rectangle 5"/>
          <p:cNvSpPr>
            <a:spLocks noGrp="1" noChangeArrowheads="1"/>
          </p:cNvSpPr>
          <p:nvPr>
            <p:ph type="body" sz="quarter" idx="3"/>
          </p:nvPr>
        </p:nvSpPr>
        <p:spPr bwMode="auto">
          <a:xfrm>
            <a:off x="685800" y="4689475"/>
            <a:ext cx="5483225" cy="44418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smtClean="0"/>
              <a:t>Click to edit Master text styles</a:t>
            </a:r>
          </a:p>
          <a:p>
            <a:pPr lvl="1"/>
            <a:r>
              <a:rPr lang="de-DE" smtClean="0"/>
              <a:t>Second level</a:t>
            </a:r>
          </a:p>
          <a:p>
            <a:pPr lvl="2"/>
            <a:r>
              <a:rPr lang="de-DE" smtClean="0"/>
              <a:t>Third level</a:t>
            </a:r>
          </a:p>
          <a:p>
            <a:pPr lvl="3"/>
            <a:r>
              <a:rPr lang="de-DE" smtClean="0"/>
              <a:t>Fourth level</a:t>
            </a:r>
          </a:p>
          <a:p>
            <a:pPr lvl="4"/>
            <a:r>
              <a:rPr lang="de-DE" smtClean="0"/>
              <a:t>Fifth level</a:t>
            </a:r>
          </a:p>
        </p:txBody>
      </p:sp>
      <p:sp>
        <p:nvSpPr>
          <p:cNvPr id="73734" name="Rectangle 6"/>
          <p:cNvSpPr>
            <a:spLocks noGrp="1" noChangeArrowheads="1"/>
          </p:cNvSpPr>
          <p:nvPr>
            <p:ph type="ftr" sz="quarter" idx="4"/>
          </p:nvPr>
        </p:nvSpPr>
        <p:spPr bwMode="auto">
          <a:xfrm>
            <a:off x="0"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de-DE"/>
          </a:p>
        </p:txBody>
      </p:sp>
      <p:sp>
        <p:nvSpPr>
          <p:cNvPr id="73735" name="Rectangle 7"/>
          <p:cNvSpPr>
            <a:spLocks noGrp="1" noChangeArrowheads="1"/>
          </p:cNvSpPr>
          <p:nvPr>
            <p:ph type="sldNum" sz="quarter" idx="5"/>
          </p:nvPr>
        </p:nvSpPr>
        <p:spPr bwMode="auto">
          <a:xfrm>
            <a:off x="3883025"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A5A96E06-45EF-4F6E-9DE9-6CDB8788C602}" type="slidenum">
              <a:rPr lang="de-DE"/>
              <a:pPr/>
              <a:t>‹#›</a:t>
            </a:fld>
            <a:endParaRPr lang="de-D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1</a:t>
            </a:fld>
            <a:endParaRPr 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2</a:t>
            </a:fld>
            <a:endParaRPr 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3</a:t>
            </a:fld>
            <a:endParaRPr 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4</a:t>
            </a:fld>
            <a:endParaRPr 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5A96E06-45EF-4F6E-9DE9-6CDB8788C602}" type="slidenum">
              <a:rPr lang="de-DE" smtClean="0"/>
              <a:pPr/>
              <a:t>5</a:t>
            </a:fld>
            <a:endParaRPr lang="de-D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5A96E06-45EF-4F6E-9DE9-6CDB8788C602}" type="slidenum">
              <a:rPr lang="de-DE" smtClean="0"/>
              <a:pPr/>
              <a:t>6</a:t>
            </a:fld>
            <a:endParaRPr lang="de-D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5A96E06-45EF-4F6E-9DE9-6CDB8788C602}" type="slidenum">
              <a:rPr lang="de-DE" smtClean="0"/>
              <a:pPr/>
              <a:t>7</a:t>
            </a:fld>
            <a:endParaRPr 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5A96E06-45EF-4F6E-9DE9-6CDB8788C602}" type="slidenum">
              <a:rPr lang="de-DE" smtClean="0"/>
              <a:pPr/>
              <a:t>8</a:t>
            </a:fld>
            <a:endParaRPr 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AA319E9-E949-40CF-AB50-C4805DA028B9}" type="slidenum">
              <a:rPr lang="de-DE"/>
              <a:pPr/>
              <a:t>9</a:t>
            </a:fld>
            <a:endParaRPr lang="de-DE"/>
          </a:p>
        </p:txBody>
      </p:sp>
      <p:sp>
        <p:nvSpPr>
          <p:cNvPr id="545794" name="Rectangle 2"/>
          <p:cNvSpPr>
            <a:spLocks noGrp="1" noRot="1" noChangeAspect="1" noChangeArrowheads="1" noTextEdit="1"/>
          </p:cNvSpPr>
          <p:nvPr>
            <p:ph type="sldImg"/>
          </p:nvPr>
        </p:nvSpPr>
        <p:spPr>
          <a:ln/>
        </p:spPr>
      </p:sp>
      <p:sp>
        <p:nvSpPr>
          <p:cNvPr id="5457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AA319E9-E949-40CF-AB50-C4805DA028B9}" type="slidenum">
              <a:rPr lang="de-DE"/>
              <a:pPr/>
              <a:t>10</a:t>
            </a:fld>
            <a:endParaRPr lang="de-DE"/>
          </a:p>
        </p:txBody>
      </p:sp>
      <p:sp>
        <p:nvSpPr>
          <p:cNvPr id="545794" name="Rectangle 2"/>
          <p:cNvSpPr>
            <a:spLocks noGrp="1" noRot="1" noChangeAspect="1" noChangeArrowheads="1" noTextEdit="1"/>
          </p:cNvSpPr>
          <p:nvPr>
            <p:ph type="sldImg"/>
          </p:nvPr>
        </p:nvSpPr>
        <p:spPr>
          <a:ln/>
        </p:spPr>
      </p:sp>
      <p:sp>
        <p:nvSpPr>
          <p:cNvPr id="5457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D77D8F-A342-417F-BD46-25E06FEE91CF}" type="slidenum">
              <a:rPr lang="de-DE"/>
              <a:pPr/>
              <a:t>11</a:t>
            </a:fld>
            <a:endParaRPr lang="de-DE"/>
          </a:p>
        </p:txBody>
      </p:sp>
      <p:sp>
        <p:nvSpPr>
          <p:cNvPr id="542722" name="Rectangle 2"/>
          <p:cNvSpPr>
            <a:spLocks noGrp="1" noRot="1" noChangeAspect="1" noChangeArrowheads="1" noTextEdit="1"/>
          </p:cNvSpPr>
          <p:nvPr>
            <p:ph type="sldImg"/>
          </p:nvPr>
        </p:nvSpPr>
        <p:spPr>
          <a:ln/>
        </p:spPr>
      </p:sp>
      <p:sp>
        <p:nvSpPr>
          <p:cNvPr id="5427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5A96E06-45EF-4F6E-9DE9-6CDB8788C602}" type="slidenum">
              <a:rPr lang="de-DE" smtClean="0"/>
              <a:pPr/>
              <a:t>12</a:t>
            </a:fld>
            <a:endParaRPr lang="de-D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310095E-2BD7-4893-A259-03ECA2492A79}" type="slidenum">
              <a:rPr lang="de-DE"/>
              <a:pPr/>
              <a:t>14</a:t>
            </a:fld>
            <a:endParaRPr lang="de-DE"/>
          </a:p>
        </p:txBody>
      </p:sp>
      <p:sp>
        <p:nvSpPr>
          <p:cNvPr id="543746" name="Rectangle 2"/>
          <p:cNvSpPr>
            <a:spLocks noGrp="1" noRot="1" noChangeAspect="1" noChangeArrowheads="1" noTextEdit="1"/>
          </p:cNvSpPr>
          <p:nvPr>
            <p:ph type="sldImg"/>
          </p:nvPr>
        </p:nvSpPr>
        <p:spPr>
          <a:ln/>
        </p:spPr>
      </p:sp>
      <p:sp>
        <p:nvSpPr>
          <p:cNvPr id="5437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6236D5-D693-4525-A117-C25A56A5E918}" type="slidenum">
              <a:rPr lang="de-DE"/>
              <a:pPr/>
              <a:t>15</a:t>
            </a:fld>
            <a:endParaRPr lang="de-DE"/>
          </a:p>
        </p:txBody>
      </p:sp>
      <p:sp>
        <p:nvSpPr>
          <p:cNvPr id="544770" name="Rectangle 2"/>
          <p:cNvSpPr>
            <a:spLocks noGrp="1" noRot="1" noChangeAspect="1" noChangeArrowheads="1" noTextEdit="1"/>
          </p:cNvSpPr>
          <p:nvPr>
            <p:ph type="sldImg"/>
          </p:nvPr>
        </p:nvSpPr>
        <p:spPr>
          <a:ln/>
        </p:spPr>
      </p:sp>
      <p:sp>
        <p:nvSpPr>
          <p:cNvPr id="5447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6236D5-D693-4525-A117-C25A56A5E918}" type="slidenum">
              <a:rPr lang="de-DE"/>
              <a:pPr/>
              <a:t>16</a:t>
            </a:fld>
            <a:endParaRPr lang="de-DE"/>
          </a:p>
        </p:txBody>
      </p:sp>
      <p:sp>
        <p:nvSpPr>
          <p:cNvPr id="544770" name="Rectangle 2"/>
          <p:cNvSpPr>
            <a:spLocks noGrp="1" noRot="1" noChangeAspect="1" noChangeArrowheads="1" noTextEdit="1"/>
          </p:cNvSpPr>
          <p:nvPr>
            <p:ph type="sldImg"/>
          </p:nvPr>
        </p:nvSpPr>
        <p:spPr>
          <a:ln/>
        </p:spPr>
      </p:sp>
      <p:sp>
        <p:nvSpPr>
          <p:cNvPr id="5447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6236D5-D693-4525-A117-C25A56A5E918}" type="slidenum">
              <a:rPr lang="de-DE"/>
              <a:pPr/>
              <a:t>17</a:t>
            </a:fld>
            <a:endParaRPr lang="de-DE"/>
          </a:p>
        </p:txBody>
      </p:sp>
      <p:sp>
        <p:nvSpPr>
          <p:cNvPr id="544770" name="Rectangle 2"/>
          <p:cNvSpPr>
            <a:spLocks noGrp="1" noRot="1" noChangeAspect="1" noChangeArrowheads="1" noTextEdit="1"/>
          </p:cNvSpPr>
          <p:nvPr>
            <p:ph type="sldImg"/>
          </p:nvPr>
        </p:nvSpPr>
        <p:spPr>
          <a:ln/>
        </p:spPr>
      </p:sp>
      <p:sp>
        <p:nvSpPr>
          <p:cNvPr id="5447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6236D5-D693-4525-A117-C25A56A5E918}" type="slidenum">
              <a:rPr lang="de-DE"/>
              <a:pPr/>
              <a:t>18</a:t>
            </a:fld>
            <a:endParaRPr lang="de-DE"/>
          </a:p>
        </p:txBody>
      </p:sp>
      <p:sp>
        <p:nvSpPr>
          <p:cNvPr id="544770" name="Rectangle 2"/>
          <p:cNvSpPr>
            <a:spLocks noGrp="1" noRot="1" noChangeAspect="1" noChangeArrowheads="1" noTextEdit="1"/>
          </p:cNvSpPr>
          <p:nvPr>
            <p:ph type="sldImg"/>
          </p:nvPr>
        </p:nvSpPr>
        <p:spPr>
          <a:ln/>
        </p:spPr>
      </p:sp>
      <p:sp>
        <p:nvSpPr>
          <p:cNvPr id="544771"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spd="slow">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spd="slow">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slow">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tx2"/>
            </a:gs>
            <a:gs pos="50000">
              <a:srgbClr val="000046"/>
            </a:gs>
            <a:gs pos="100000">
              <a:schemeClr val="tx2"/>
            </a:gs>
          </a:gsLst>
          <a:lin ang="5400000" scaled="1"/>
        </a:gra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smtClean="0"/>
          </a:p>
        </p:txBody>
      </p:sp>
      <p:sp>
        <p:nvSpPr>
          <p:cNvPr id="4100" name="Rectangle 4"/>
          <p:cNvSpPr>
            <a:spLocks noChangeArrowheads="1"/>
          </p:cNvSpPr>
          <p:nvPr/>
        </p:nvSpPr>
        <p:spPr bwMode="auto">
          <a:xfrm>
            <a:off x="602456" y="6362700"/>
            <a:ext cx="7939088" cy="457200"/>
          </a:xfrm>
          <a:prstGeom prst="rect">
            <a:avLst/>
          </a:prstGeom>
          <a:noFill/>
          <a:ln w="9525">
            <a:noFill/>
            <a:miter lim="800000"/>
            <a:headEnd/>
            <a:tailEnd/>
          </a:ln>
          <a:effectLst/>
        </p:spPr>
        <p:txBody>
          <a:bodyPr/>
          <a:lstStyle/>
          <a:p>
            <a:pPr algn="ctr"/>
            <a:r>
              <a:rPr lang="en-US" sz="1000" b="1" dirty="0">
                <a:solidFill>
                  <a:srgbClr val="FF9900"/>
                </a:solidFill>
                <a:latin typeface="Verdana" pitchFamily="34" charset="0"/>
              </a:rPr>
              <a:t>Assistant Professor Dr. Aurangzeb </a:t>
            </a:r>
            <a:r>
              <a:rPr lang="en-US" sz="1000" b="1" dirty="0" err="1" smtClean="0">
                <a:solidFill>
                  <a:srgbClr val="FF9900"/>
                </a:solidFill>
                <a:latin typeface="Verdana" pitchFamily="34" charset="0"/>
              </a:rPr>
              <a:t>Zulfiqar</a:t>
            </a:r>
            <a:r>
              <a:rPr lang="en-US" sz="1000" b="1" dirty="0" smtClean="0">
                <a:solidFill>
                  <a:srgbClr val="FF9900"/>
                </a:solidFill>
                <a:latin typeface="Verdana" pitchFamily="34" charset="0"/>
              </a:rPr>
              <a:t> </a:t>
            </a:r>
            <a:r>
              <a:rPr lang="en-US" sz="1000" b="1" dirty="0">
                <a:solidFill>
                  <a:srgbClr val="FF9900"/>
                </a:solidFill>
                <a:latin typeface="Verdana" pitchFamily="34" charset="0"/>
              </a:rPr>
              <a:t>Khan</a:t>
            </a:r>
          </a:p>
          <a:p>
            <a:pPr algn="ctr"/>
            <a:r>
              <a:rPr lang="en-US" sz="1000" b="1" dirty="0">
                <a:solidFill>
                  <a:srgbClr val="FF9900"/>
                </a:solidFill>
                <a:latin typeface="Verdana" pitchFamily="34" charset="0"/>
              </a:rPr>
              <a:t>Department of Management Sciences, COMSATS Institute of Information Technology, Islamabad, Pakistan</a:t>
            </a:r>
          </a:p>
        </p:txBody>
      </p:sp>
      <p:sp>
        <p:nvSpPr>
          <p:cNvPr id="4103" name="Rectangle 7"/>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de-DE" smtClean="0"/>
          </a:p>
        </p:txBody>
      </p:sp>
      <p:sp>
        <p:nvSpPr>
          <p:cNvPr id="9" name="TextBox 8"/>
          <p:cNvSpPr txBox="1"/>
          <p:nvPr/>
        </p:nvSpPr>
        <p:spPr>
          <a:xfrm>
            <a:off x="8563904" y="6535579"/>
            <a:ext cx="723900" cy="246221"/>
          </a:xfrm>
          <a:prstGeom prst="rect">
            <a:avLst/>
          </a:prstGeom>
          <a:noFill/>
        </p:spPr>
        <p:txBody>
          <a:bodyPr wrap="square" rtlCol="0">
            <a:spAutoFit/>
          </a:bodyPr>
          <a:lstStyle/>
          <a:p>
            <a:fld id="{E54BC6DF-81E5-4A32-BF26-0379DD93938C}" type="slidenum">
              <a:rPr lang="en-US" sz="1000" b="1" kern="1200" smtClean="0">
                <a:solidFill>
                  <a:srgbClr val="FF9900"/>
                </a:solidFill>
                <a:latin typeface="Verdana" pitchFamily="34" charset="0"/>
                <a:ea typeface="+mn-ea"/>
                <a:cs typeface="+mn-cs"/>
              </a:rPr>
              <a:pPr/>
              <a:t>‹#›</a:t>
            </a:fld>
            <a:endParaRPr lang="en-US" sz="1000" b="1" kern="1200" dirty="0">
              <a:solidFill>
                <a:srgbClr val="FF9900"/>
              </a:solidFill>
              <a:latin typeface="Verdana" pitchFamily="34" charset="0"/>
              <a:ea typeface="+mn-ea"/>
              <a:cs typeface="+mn-cs"/>
            </a:endParaRPr>
          </a:p>
        </p:txBody>
      </p:sp>
      <p:pic>
        <p:nvPicPr>
          <p:cNvPr id="10" name="Picture 9" descr="ciitttttttt.jpg"/>
          <p:cNvPicPr>
            <a:picLocks noChangeAspect="1"/>
          </p:cNvPicPr>
          <p:nvPr/>
        </p:nvPicPr>
        <p:blipFill>
          <a:blip r:embed="rId13" cstate="print"/>
          <a:srcRect r="74477" b="-1689"/>
          <a:stretch>
            <a:fillRect/>
          </a:stretch>
        </p:blipFill>
        <p:spPr>
          <a:xfrm>
            <a:off x="126613" y="6316394"/>
            <a:ext cx="476722" cy="471266"/>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ransition spd="slow">
    <p:fade/>
  </p:transition>
  <p:timing>
    <p:tnLst>
      <p:par>
        <p:cTn id="1" dur="indefinite" restart="never" nodeType="tmRoot"/>
      </p:par>
    </p:tnLst>
  </p:timing>
  <p:txStyles>
    <p:titleStyle>
      <a:lvl1pPr algn="ctr" rtl="0" eaLnBrk="1" fontAlgn="base" hangingPunct="1">
        <a:spcBef>
          <a:spcPct val="0"/>
        </a:spcBef>
        <a:spcAft>
          <a:spcPct val="0"/>
        </a:spcAft>
        <a:defRPr sz="2800" b="1">
          <a:solidFill>
            <a:srgbClr val="FF9900"/>
          </a:solidFill>
          <a:latin typeface="+mj-lt"/>
          <a:ea typeface="+mj-ea"/>
          <a:cs typeface="+mj-cs"/>
        </a:defRPr>
      </a:lvl1pPr>
      <a:lvl2pPr algn="ctr" rtl="0" eaLnBrk="1" fontAlgn="base" hangingPunct="1">
        <a:spcBef>
          <a:spcPct val="0"/>
        </a:spcBef>
        <a:spcAft>
          <a:spcPct val="0"/>
        </a:spcAft>
        <a:defRPr sz="2800" b="1">
          <a:solidFill>
            <a:srgbClr val="FF9900"/>
          </a:solidFill>
          <a:latin typeface="Verdana" pitchFamily="34" charset="0"/>
        </a:defRPr>
      </a:lvl2pPr>
      <a:lvl3pPr algn="ctr" rtl="0" eaLnBrk="1" fontAlgn="base" hangingPunct="1">
        <a:spcBef>
          <a:spcPct val="0"/>
        </a:spcBef>
        <a:spcAft>
          <a:spcPct val="0"/>
        </a:spcAft>
        <a:defRPr sz="2800" b="1">
          <a:solidFill>
            <a:srgbClr val="FF9900"/>
          </a:solidFill>
          <a:latin typeface="Verdana" pitchFamily="34" charset="0"/>
        </a:defRPr>
      </a:lvl3pPr>
      <a:lvl4pPr algn="ctr" rtl="0" eaLnBrk="1" fontAlgn="base" hangingPunct="1">
        <a:spcBef>
          <a:spcPct val="0"/>
        </a:spcBef>
        <a:spcAft>
          <a:spcPct val="0"/>
        </a:spcAft>
        <a:defRPr sz="2800" b="1">
          <a:solidFill>
            <a:srgbClr val="FF9900"/>
          </a:solidFill>
          <a:latin typeface="Verdana" pitchFamily="34" charset="0"/>
        </a:defRPr>
      </a:lvl4pPr>
      <a:lvl5pPr algn="ctr" rtl="0" eaLnBrk="1" fontAlgn="base" hangingPunct="1">
        <a:spcBef>
          <a:spcPct val="0"/>
        </a:spcBef>
        <a:spcAft>
          <a:spcPct val="0"/>
        </a:spcAft>
        <a:defRPr sz="2800" b="1">
          <a:solidFill>
            <a:srgbClr val="FF9900"/>
          </a:solidFill>
          <a:latin typeface="Verdana" pitchFamily="34" charset="0"/>
        </a:defRPr>
      </a:lvl5pPr>
      <a:lvl6pPr marL="457200" algn="ctr" rtl="0" eaLnBrk="1" fontAlgn="base" hangingPunct="1">
        <a:spcBef>
          <a:spcPct val="0"/>
        </a:spcBef>
        <a:spcAft>
          <a:spcPct val="0"/>
        </a:spcAft>
        <a:defRPr sz="2800" b="1">
          <a:solidFill>
            <a:srgbClr val="FF9900"/>
          </a:solidFill>
          <a:latin typeface="Verdana" pitchFamily="34" charset="0"/>
        </a:defRPr>
      </a:lvl6pPr>
      <a:lvl7pPr marL="914400" algn="ctr" rtl="0" eaLnBrk="1" fontAlgn="base" hangingPunct="1">
        <a:spcBef>
          <a:spcPct val="0"/>
        </a:spcBef>
        <a:spcAft>
          <a:spcPct val="0"/>
        </a:spcAft>
        <a:defRPr sz="2800" b="1">
          <a:solidFill>
            <a:srgbClr val="FF9900"/>
          </a:solidFill>
          <a:latin typeface="Verdana" pitchFamily="34" charset="0"/>
        </a:defRPr>
      </a:lvl7pPr>
      <a:lvl8pPr marL="1371600" algn="ctr" rtl="0" eaLnBrk="1" fontAlgn="base" hangingPunct="1">
        <a:spcBef>
          <a:spcPct val="0"/>
        </a:spcBef>
        <a:spcAft>
          <a:spcPct val="0"/>
        </a:spcAft>
        <a:defRPr sz="2800" b="1">
          <a:solidFill>
            <a:srgbClr val="FF9900"/>
          </a:solidFill>
          <a:latin typeface="Verdana" pitchFamily="34" charset="0"/>
        </a:defRPr>
      </a:lvl8pPr>
      <a:lvl9pPr marL="1828800" algn="ctr" rtl="0" eaLnBrk="1" fontAlgn="base" hangingPunct="1">
        <a:spcBef>
          <a:spcPct val="0"/>
        </a:spcBef>
        <a:spcAft>
          <a:spcPct val="0"/>
        </a:spcAft>
        <a:defRPr sz="2800" b="1">
          <a:solidFill>
            <a:srgbClr val="FF9900"/>
          </a:solidFill>
          <a:latin typeface="Verdana" pitchFamily="34" charset="0"/>
        </a:defRPr>
      </a:lvl9pPr>
    </p:titleStyle>
    <p:bodyStyle>
      <a:lvl1pPr marL="342900" indent="-342900" algn="l" rtl="0" eaLnBrk="1" fontAlgn="base" hangingPunct="1">
        <a:spcBef>
          <a:spcPct val="20000"/>
        </a:spcBef>
        <a:spcAft>
          <a:spcPct val="0"/>
        </a:spcAft>
        <a:buChar char="•"/>
        <a:defRPr sz="2000">
          <a:solidFill>
            <a:srgbClr val="D0FDFE"/>
          </a:solidFill>
          <a:latin typeface="+mn-lt"/>
          <a:ea typeface="+mn-ea"/>
          <a:cs typeface="+mn-cs"/>
        </a:defRPr>
      </a:lvl1pPr>
      <a:lvl2pPr marL="742950" indent="-285750" algn="l" rtl="0" eaLnBrk="1" fontAlgn="base" hangingPunct="1">
        <a:spcBef>
          <a:spcPct val="20000"/>
        </a:spcBef>
        <a:spcAft>
          <a:spcPct val="0"/>
        </a:spcAft>
        <a:buChar char="–"/>
        <a:defRPr>
          <a:solidFill>
            <a:srgbClr val="D0FDFE"/>
          </a:solidFill>
          <a:latin typeface="+mn-lt"/>
        </a:defRPr>
      </a:lvl2pPr>
      <a:lvl3pPr marL="1143000" indent="-228600" algn="l" rtl="0" eaLnBrk="1" fontAlgn="base" hangingPunct="1">
        <a:spcBef>
          <a:spcPct val="20000"/>
        </a:spcBef>
        <a:spcAft>
          <a:spcPct val="0"/>
        </a:spcAft>
        <a:buChar char="•"/>
        <a:defRPr sz="1600">
          <a:solidFill>
            <a:srgbClr val="D0FDFE"/>
          </a:solidFill>
          <a:latin typeface="+mn-lt"/>
        </a:defRPr>
      </a:lvl3pPr>
      <a:lvl4pPr marL="1600200" indent="-228600" algn="l" rtl="0" eaLnBrk="1" fontAlgn="base" hangingPunct="1">
        <a:spcBef>
          <a:spcPct val="20000"/>
        </a:spcBef>
        <a:spcAft>
          <a:spcPct val="0"/>
        </a:spcAft>
        <a:buChar char="–"/>
        <a:defRPr sz="1400">
          <a:solidFill>
            <a:srgbClr val="D0FDFE"/>
          </a:solidFill>
          <a:latin typeface="+mn-lt"/>
        </a:defRPr>
      </a:lvl4pPr>
      <a:lvl5pPr marL="2057400" indent="-228600" algn="l" rtl="0" eaLnBrk="1" fontAlgn="base" hangingPunct="1">
        <a:spcBef>
          <a:spcPct val="20000"/>
        </a:spcBef>
        <a:spcAft>
          <a:spcPct val="0"/>
        </a:spcAft>
        <a:buChar char="»"/>
        <a:defRPr sz="1200">
          <a:solidFill>
            <a:srgbClr val="D0FDFE"/>
          </a:solidFill>
          <a:latin typeface="+mn-lt"/>
        </a:defRPr>
      </a:lvl5pPr>
      <a:lvl6pPr marL="2514600" indent="-228600" algn="l" rtl="0" eaLnBrk="1" fontAlgn="base" hangingPunct="1">
        <a:spcBef>
          <a:spcPct val="20000"/>
        </a:spcBef>
        <a:spcAft>
          <a:spcPct val="0"/>
        </a:spcAft>
        <a:buChar char="»"/>
        <a:defRPr sz="1200">
          <a:solidFill>
            <a:srgbClr val="D0FDFE"/>
          </a:solidFill>
          <a:latin typeface="+mn-lt"/>
        </a:defRPr>
      </a:lvl6pPr>
      <a:lvl7pPr marL="2971800" indent="-228600" algn="l" rtl="0" eaLnBrk="1" fontAlgn="base" hangingPunct="1">
        <a:spcBef>
          <a:spcPct val="20000"/>
        </a:spcBef>
        <a:spcAft>
          <a:spcPct val="0"/>
        </a:spcAft>
        <a:buChar char="»"/>
        <a:defRPr sz="1200">
          <a:solidFill>
            <a:srgbClr val="D0FDFE"/>
          </a:solidFill>
          <a:latin typeface="+mn-lt"/>
        </a:defRPr>
      </a:lvl7pPr>
      <a:lvl8pPr marL="3429000" indent="-228600" algn="l" rtl="0" eaLnBrk="1" fontAlgn="base" hangingPunct="1">
        <a:spcBef>
          <a:spcPct val="20000"/>
        </a:spcBef>
        <a:spcAft>
          <a:spcPct val="0"/>
        </a:spcAft>
        <a:buChar char="»"/>
        <a:defRPr sz="1200">
          <a:solidFill>
            <a:srgbClr val="D0FDFE"/>
          </a:solidFill>
          <a:latin typeface="+mn-lt"/>
        </a:defRPr>
      </a:lvl8pPr>
      <a:lvl9pPr marL="3886200" indent="-228600" algn="l" rtl="0" eaLnBrk="1" fontAlgn="base" hangingPunct="1">
        <a:spcBef>
          <a:spcPct val="20000"/>
        </a:spcBef>
        <a:spcAft>
          <a:spcPct val="0"/>
        </a:spcAft>
        <a:buChar char="»"/>
        <a:defRPr sz="1200">
          <a:solidFill>
            <a:srgbClr val="D0FDFE"/>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6.gi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5613" y="5329643"/>
            <a:ext cx="8234361" cy="461665"/>
          </a:xfrm>
          <a:prstGeom prst="rect">
            <a:avLst/>
          </a:prstGeom>
          <a:noFill/>
        </p:spPr>
        <p:txBody>
          <a:bodyPr wrap="square" rtlCol="0">
            <a:spAutoFit/>
          </a:bodyPr>
          <a:lstStyle/>
          <a:p>
            <a:pPr algn="ctr"/>
            <a:r>
              <a:rPr lang="en-US" sz="2400" b="1" dirty="0" smtClean="0">
                <a:solidFill>
                  <a:srgbClr val="FFC000"/>
                </a:solidFill>
                <a:latin typeface="Calibri" pitchFamily="34" charset="0"/>
              </a:rPr>
              <a:t>LECTURE 19: PROJECT STAKEHOLDER ANALYSIS </a:t>
            </a:r>
            <a:r>
              <a:rPr lang="en-US" sz="2400" b="1" smtClean="0">
                <a:solidFill>
                  <a:srgbClr val="FFC000"/>
                </a:solidFill>
                <a:latin typeface="Calibri" pitchFamily="34" charset="0"/>
              </a:rPr>
              <a:t>PART </a:t>
            </a:r>
            <a:r>
              <a:rPr lang="en-US" sz="2400" b="1" smtClean="0">
                <a:solidFill>
                  <a:srgbClr val="FFC000"/>
                </a:solidFill>
                <a:latin typeface="Calibri" pitchFamily="34" charset="0"/>
              </a:rPr>
              <a:t>3 </a:t>
            </a:r>
            <a:endParaRPr lang="en-US" sz="2400" b="1" dirty="0">
              <a:solidFill>
                <a:srgbClr val="FFC000"/>
              </a:solidFill>
              <a:latin typeface="Calibri" pitchFamily="34" charset="0"/>
            </a:endParaRPr>
          </a:p>
        </p:txBody>
      </p:sp>
      <p:sp>
        <p:nvSpPr>
          <p:cNvPr id="5" name="Rectangle 4"/>
          <p:cNvSpPr/>
          <p:nvPr/>
        </p:nvSpPr>
        <p:spPr>
          <a:xfrm>
            <a:off x="1881000" y="482868"/>
            <a:ext cx="5363392" cy="1446550"/>
          </a:xfrm>
          <a:prstGeom prst="rect">
            <a:avLst/>
          </a:prstGeom>
          <a:noFill/>
        </p:spPr>
        <p:txBody>
          <a:bodyPr wrap="none" lIns="91440" tIns="45720" rIns="91440" bIns="45720">
            <a:spAutoFit/>
            <a:scene3d>
              <a:camera prst="orthographicFront"/>
              <a:lightRig rig="soft" dir="tl">
                <a:rot lat="0" lon="0" rev="0"/>
              </a:lightRig>
            </a:scene3d>
            <a:sp3d extrusionH="57150" contourW="25400" prstMaterial="matte">
              <a:bevelT w="25400" h="55880"/>
              <a:contourClr>
                <a:schemeClr val="accent2">
                  <a:tint val="20000"/>
                </a:schemeClr>
              </a:contourClr>
            </a:sp3d>
          </a:bodyPr>
          <a:lstStyle/>
          <a:p>
            <a:pPr algn="ctr"/>
            <a:r>
              <a:rPr lang="en-US" sz="4400" b="1" cap="none" spc="50" dirty="0" smtClean="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rPr>
              <a:t>Master of Science in</a:t>
            </a:r>
          </a:p>
          <a:p>
            <a:pPr algn="ctr"/>
            <a:r>
              <a:rPr lang="en-US" sz="4400" b="1" cap="none" spc="50" smtClean="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rPr>
              <a:t>Project </a:t>
            </a:r>
            <a:r>
              <a:rPr lang="en-US" sz="4400" b="1" cap="none" spc="50" dirty="0" smtClean="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rPr>
              <a:t>Management</a:t>
            </a:r>
          </a:p>
        </p:txBody>
      </p:sp>
      <p:sp>
        <p:nvSpPr>
          <p:cNvPr id="6" name="Rectangle 5"/>
          <p:cNvSpPr/>
          <p:nvPr/>
        </p:nvSpPr>
        <p:spPr>
          <a:xfrm>
            <a:off x="455613" y="2516533"/>
            <a:ext cx="8234362" cy="2400657"/>
          </a:xfrm>
          <a:prstGeom prst="rect">
            <a:avLst/>
          </a:prstGeom>
          <a:noFill/>
          <a:scene3d>
            <a:camera prst="orthographicFront">
              <a:rot lat="0" lon="0" rev="0"/>
            </a:camera>
            <a:lightRig rig="contrasting" dir="t">
              <a:rot lat="0" lon="0" rev="4500000"/>
            </a:lightRig>
          </a:scene3d>
          <a:sp3d>
            <a:bevelT/>
          </a:sp3d>
        </p:spPr>
        <p:txBody>
          <a:bodyPr wrap="square" lIns="91440" tIns="45720" rIns="91440" bIns="45720">
            <a:spAutoFit/>
            <a:sp3d contourW="6350" prstMaterial="metal">
              <a:bevelT w="127000" h="31750" prst="relaxedInset"/>
              <a:contourClr>
                <a:schemeClr val="accent1">
                  <a:shade val="75000"/>
                </a:schemeClr>
              </a:contourClr>
            </a:sp3d>
          </a:bodyPr>
          <a:lstStyle/>
          <a:p>
            <a:pPr algn="ctr">
              <a:lnSpc>
                <a:spcPts val="6000"/>
              </a:lnSpc>
            </a:pPr>
            <a:r>
              <a:rPr lang="en-US" sz="6000" b="1" cap="all" dirty="0" smtClean="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rPr>
              <a:t>Project Stakeholder </a:t>
            </a:r>
          </a:p>
          <a:p>
            <a:pPr algn="ctr">
              <a:lnSpc>
                <a:spcPts val="6000"/>
              </a:lnSpc>
            </a:pPr>
            <a:r>
              <a:rPr lang="en-US" sz="6000" b="1" cap="all" dirty="0" smtClean="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rPr>
              <a:t>AND COMMUNICATION Management</a:t>
            </a:r>
            <a:endParaRPr lang="en-US" sz="6000" b="1" cap="all" dirty="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8788" y="566928"/>
            <a:ext cx="8229600" cy="1143000"/>
          </a:xfrm>
        </p:spPr>
        <p:txBody>
          <a:bodyPr/>
          <a:lstStyle/>
          <a:p>
            <a:r>
              <a:rPr lang="en-US" sz="4000" dirty="0" smtClean="0"/>
              <a:t>Key Attributes of </a:t>
            </a:r>
            <a:br>
              <a:rPr lang="en-US" sz="4000" dirty="0" smtClean="0"/>
            </a:br>
            <a:r>
              <a:rPr lang="en-US" sz="4000" dirty="0" smtClean="0"/>
              <a:t>Project Stakeholders</a:t>
            </a:r>
            <a:endParaRPr lang="en-US" sz="4000" dirty="0"/>
          </a:p>
        </p:txBody>
      </p:sp>
      <p:pic>
        <p:nvPicPr>
          <p:cNvPr id="4" name="Picture 3" descr="Purpose of Communication.gif"/>
          <p:cNvPicPr>
            <a:picLocks noChangeAspect="1"/>
          </p:cNvPicPr>
          <p:nvPr/>
        </p:nvPicPr>
        <p:blipFill>
          <a:blip r:embed="rId3" cstate="print"/>
          <a:stretch>
            <a:fillRect/>
          </a:stretch>
        </p:blipFill>
        <p:spPr>
          <a:xfrm>
            <a:off x="3203431" y="1979241"/>
            <a:ext cx="2718816" cy="2968707"/>
          </a:xfrm>
          <a:prstGeom prst="rect">
            <a:avLst/>
          </a:prstGeom>
        </p:spPr>
      </p:pic>
      <p:sp>
        <p:nvSpPr>
          <p:cNvPr id="6" name="Title 1"/>
          <p:cNvSpPr txBox="1">
            <a:spLocks/>
          </p:cNvSpPr>
          <p:nvPr/>
        </p:nvSpPr>
        <p:spPr bwMode="auto">
          <a:xfrm>
            <a:off x="455613" y="502920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rgbClr val="FF9900"/>
                </a:solidFill>
                <a:effectLst/>
                <a:uLnTx/>
                <a:uFillTx/>
                <a:latin typeface="+mj-lt"/>
                <a:ea typeface="+mj-ea"/>
                <a:cs typeface="+mj-cs"/>
              </a:rPr>
              <a:t>Power, Interests, Concerns,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rgbClr val="FF9900"/>
                </a:solidFill>
                <a:effectLst/>
                <a:uLnTx/>
                <a:uFillTx/>
                <a:latin typeface="+mj-lt"/>
                <a:ea typeface="+mj-ea"/>
                <a:cs typeface="+mj-cs"/>
              </a:rPr>
              <a:t>Attitudes, Behaviors</a:t>
            </a:r>
            <a:endParaRPr kumimoji="0" lang="en-US" sz="2800" b="1" i="0" u="none" strike="noStrike" kern="0" cap="none" spc="0" normalizeH="0" baseline="0" noProof="0" dirty="0">
              <a:ln>
                <a:noFill/>
              </a:ln>
              <a:solidFill>
                <a:srgbClr val="FF9900"/>
              </a:solidFill>
              <a:effectLst/>
              <a:uLnTx/>
              <a:uFillTx/>
              <a:latin typeface="+mj-lt"/>
              <a:ea typeface="+mj-ea"/>
              <a:cs typeface="+mj-cs"/>
            </a:endParaRPr>
          </a:p>
        </p:txBody>
      </p:sp>
    </p:spTree>
  </p:cSld>
  <p:clrMapOvr>
    <a:masterClrMapping/>
  </p:clrMapOvr>
  <p:transition spd="slow">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Stakeholder Attribute: Attitude</a:t>
            </a:r>
            <a:endParaRPr lang="en-US" sz="2400" dirty="0"/>
          </a:p>
        </p:txBody>
      </p:sp>
      <p:sp>
        <p:nvSpPr>
          <p:cNvPr id="5" name="Content Placeholder 2"/>
          <p:cNvSpPr txBox="1">
            <a:spLocks/>
          </p:cNvSpPr>
          <p:nvPr/>
        </p:nvSpPr>
        <p:spPr>
          <a:xfrm>
            <a:off x="3198813" y="1143000"/>
            <a:ext cx="5617928" cy="5029200"/>
          </a:xfrm>
          <a:prstGeom prst="rect">
            <a:avLst/>
          </a:prstGeom>
        </p:spPr>
        <p:txBody>
          <a:bodyPr/>
          <a:lstStyle/>
          <a:p>
            <a:pPr marL="342900" marR="0" lvl="0" indent="-342900" algn="l" defTabSz="914400" rtl="0" eaLnBrk="1" fontAlgn="base" latinLnBrk="0" hangingPunct="1">
              <a:lnSpc>
                <a:spcPts val="3600"/>
              </a:lnSpc>
              <a:spcBef>
                <a:spcPct val="20000"/>
              </a:spcBef>
              <a:spcAft>
                <a:spcPts val="1200"/>
              </a:spcAft>
              <a:buClr>
                <a:srgbClr val="FFC000"/>
              </a:buClr>
              <a:buSzTx/>
              <a:buFont typeface="Wingdings" pitchFamily="2" charset="2"/>
              <a:buChar char="§"/>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Attitude is the feeling of like, </a:t>
            </a:r>
            <a:r>
              <a:rPr kumimoji="0" lang="en-US" sz="2800" b="1" i="0" u="none" strike="noStrike" kern="0" cap="none" spc="0" normalizeH="0" baseline="0" noProof="0" dirty="0" err="1" smtClean="0">
                <a:ln>
                  <a:noFill/>
                </a:ln>
                <a:solidFill>
                  <a:schemeClr val="bg1"/>
                </a:solidFill>
                <a:effectLst/>
                <a:uLnTx/>
                <a:uFillTx/>
                <a:latin typeface="Calibri" pitchFamily="34" charset="0"/>
                <a:ea typeface="+mn-ea"/>
                <a:cs typeface="+mn-cs"/>
              </a:rPr>
              <a:t>dis</a:t>
            </a: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-like or indifference stakeholders</a:t>
            </a:r>
            <a:r>
              <a:rPr kumimoji="0" lang="en-US" sz="2800" b="1" i="0" u="none" strike="noStrike" kern="0" cap="none" spc="0" normalizeH="0" noProof="0" dirty="0" smtClean="0">
                <a:ln>
                  <a:noFill/>
                </a:ln>
                <a:solidFill>
                  <a:schemeClr val="bg1"/>
                </a:solidFill>
                <a:effectLst/>
                <a:uLnTx/>
                <a:uFillTx/>
                <a:latin typeface="Calibri" pitchFamily="34" charset="0"/>
                <a:ea typeface="+mn-ea"/>
                <a:cs typeface="+mn-cs"/>
              </a:rPr>
              <a:t> exhibit </a:t>
            </a:r>
            <a:r>
              <a:rPr lang="en-US" sz="2800" b="1" kern="0" dirty="0" smtClean="0">
                <a:solidFill>
                  <a:schemeClr val="bg1"/>
                </a:solidFill>
                <a:latin typeface="Calibri" pitchFamily="34" charset="0"/>
              </a:rPr>
              <a:t>towards a project or parts thereof (for e.g. other project stakeholders, project events). </a:t>
            </a:r>
            <a:r>
              <a:rPr kumimoji="0" lang="en-US" sz="2800" b="1" i="0" u="none" strike="noStrike" kern="0" cap="none" spc="0" normalizeH="0" noProof="0" dirty="0" smtClean="0">
                <a:ln>
                  <a:noFill/>
                </a:ln>
                <a:solidFill>
                  <a:schemeClr val="bg1"/>
                </a:solidFill>
                <a:effectLst/>
                <a:uLnTx/>
                <a:uFillTx/>
                <a:latin typeface="Calibri" pitchFamily="34" charset="0"/>
                <a:ea typeface="+mn-ea"/>
                <a:cs typeface="+mn-cs"/>
              </a:rPr>
              <a:t> </a:t>
            </a:r>
          </a:p>
          <a:p>
            <a:pPr marL="342900" marR="0" lvl="0" indent="-342900" algn="l" defTabSz="914400" rtl="0" eaLnBrk="1" fontAlgn="base" latinLnBrk="0" hangingPunct="1">
              <a:lnSpc>
                <a:spcPts val="3600"/>
              </a:lnSpc>
              <a:spcBef>
                <a:spcPct val="20000"/>
              </a:spcBef>
              <a:spcAft>
                <a:spcPct val="0"/>
              </a:spcAft>
              <a:buClr>
                <a:srgbClr val="FFC000"/>
              </a:buClr>
              <a:buSzTx/>
              <a:buFont typeface="Wingdings" pitchFamily="2" charset="2"/>
              <a:buChar char="§"/>
              <a:tabLst/>
              <a:defRPr/>
            </a:pPr>
            <a:r>
              <a:rPr kumimoji="0" lang="en-US" sz="2800" b="1" i="0" u="none" strike="noStrike" kern="0" cap="none" spc="0" normalizeH="0" noProof="0" dirty="0" smtClean="0">
                <a:ln>
                  <a:noFill/>
                </a:ln>
                <a:solidFill>
                  <a:schemeClr val="bg1"/>
                </a:solidFill>
                <a:effectLst/>
                <a:uLnTx/>
                <a:uFillTx/>
                <a:latin typeface="Calibri" pitchFamily="34" charset="0"/>
                <a:ea typeface="+mn-ea"/>
                <a:cs typeface="+mn-cs"/>
              </a:rPr>
              <a:t>Attitudes are determined by many factors and can change over time. Good stakeholder engage-</a:t>
            </a:r>
            <a:r>
              <a:rPr kumimoji="0" lang="en-US" sz="2800" b="1" i="0" u="none" strike="noStrike" kern="0" cap="none" spc="0" normalizeH="0" noProof="0" dirty="0" err="1" smtClean="0">
                <a:ln>
                  <a:noFill/>
                </a:ln>
                <a:solidFill>
                  <a:schemeClr val="bg1"/>
                </a:solidFill>
                <a:effectLst/>
                <a:uLnTx/>
                <a:uFillTx/>
                <a:latin typeface="Calibri" pitchFamily="34" charset="0"/>
                <a:ea typeface="+mn-ea"/>
                <a:cs typeface="+mn-cs"/>
              </a:rPr>
              <a:t>ment</a:t>
            </a:r>
            <a:r>
              <a:rPr kumimoji="0" lang="en-US" sz="2800" b="1" i="0" u="none" strike="noStrike" kern="0" cap="none" spc="0" normalizeH="0" noProof="0" dirty="0" smtClean="0">
                <a:ln>
                  <a:noFill/>
                </a:ln>
                <a:solidFill>
                  <a:schemeClr val="bg1"/>
                </a:solidFill>
                <a:effectLst/>
                <a:uLnTx/>
                <a:uFillTx/>
                <a:latin typeface="Calibri" pitchFamily="34" charset="0"/>
                <a:ea typeface="+mn-ea"/>
                <a:cs typeface="+mn-cs"/>
              </a:rPr>
              <a:t> strategies seek to influence attitudes in favor of the project.  </a:t>
            </a:r>
            <a:endParaRPr kumimoji="0" lang="en-US" sz="2800" b="1" i="0" u="none" strike="noStrike" kern="0" cap="none" spc="0" normalizeH="0" baseline="0" noProof="0" dirty="0">
              <a:ln>
                <a:noFill/>
              </a:ln>
              <a:solidFill>
                <a:schemeClr val="bg1"/>
              </a:solidFill>
              <a:effectLst/>
              <a:uLnTx/>
              <a:uFillTx/>
              <a:latin typeface="Calibri" pitchFamily="34" charset="0"/>
              <a:ea typeface="+mn-ea"/>
              <a:cs typeface="+mn-cs"/>
            </a:endParaRPr>
          </a:p>
        </p:txBody>
      </p:sp>
      <p:sp>
        <p:nvSpPr>
          <p:cNvPr id="6" name="Rectangle 5"/>
          <p:cNvSpPr/>
          <p:nvPr/>
        </p:nvSpPr>
        <p:spPr>
          <a:xfrm>
            <a:off x="319818" y="786110"/>
            <a:ext cx="2864888" cy="538609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4400" b="1" cap="none" spc="50" dirty="0" smtClean="0">
                <a:ln w="11430"/>
                <a:blipFill>
                  <a:blip r:embed="rId3"/>
                  <a:stretch>
                    <a:fillRect/>
                  </a:stretch>
                </a:blipFill>
                <a:effectLst>
                  <a:outerShdw blurRad="76200" dist="50800" dir="5400000" algn="tl" rotWithShape="0">
                    <a:srgbClr val="000000">
                      <a:alpha val="65000"/>
                    </a:srgbClr>
                  </a:outerShdw>
                </a:effectLst>
                <a:latin typeface="Calibri" pitchFamily="34" charset="0"/>
              </a:rPr>
              <a:t>A</a:t>
            </a:r>
            <a:endParaRPr lang="en-US" sz="41300" b="1" cap="none" spc="50" dirty="0">
              <a:ln w="11430"/>
              <a:blipFill>
                <a:blip r:embed="rId3"/>
                <a:stretch>
                  <a:fillRect/>
                </a:stretch>
              </a:blipFill>
              <a:effectLst>
                <a:outerShdw blurRad="76200" dist="50800" dir="5400000" algn="tl" rotWithShape="0">
                  <a:srgbClr val="000000">
                    <a:alpha val="65000"/>
                  </a:srgbClr>
                </a:outerShdw>
              </a:effectLst>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Stakeholder Attribute: Attitude</a:t>
            </a:r>
            <a:br>
              <a:rPr lang="en-US" sz="2400" dirty="0" smtClean="0"/>
            </a:br>
            <a:r>
              <a:rPr lang="en-US" sz="2000" dirty="0" smtClean="0"/>
              <a:t>(Key Determinants of Stakeholder Attitudes)</a:t>
            </a:r>
            <a:endParaRPr lang="en-US" sz="2400" dirty="0"/>
          </a:p>
        </p:txBody>
      </p:sp>
      <p:sp>
        <p:nvSpPr>
          <p:cNvPr id="4" name="Rectangle 3"/>
          <p:cNvSpPr/>
          <p:nvPr/>
        </p:nvSpPr>
        <p:spPr>
          <a:xfrm>
            <a:off x="319818" y="786110"/>
            <a:ext cx="2864888" cy="538609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4400" b="1" cap="none" spc="50" dirty="0" smtClean="0">
                <a:ln w="11430"/>
                <a:blipFill>
                  <a:blip r:embed="rId3"/>
                  <a:stretch>
                    <a:fillRect/>
                  </a:stretch>
                </a:blipFill>
                <a:effectLst>
                  <a:outerShdw blurRad="76200" dist="50800" dir="5400000" algn="tl" rotWithShape="0">
                    <a:srgbClr val="000000">
                      <a:alpha val="65000"/>
                    </a:srgbClr>
                  </a:outerShdw>
                </a:effectLst>
                <a:latin typeface="Calibri" pitchFamily="34" charset="0"/>
              </a:rPr>
              <a:t>A</a:t>
            </a:r>
            <a:endParaRPr lang="en-US" sz="41300" b="1" cap="none" spc="50" dirty="0">
              <a:ln w="11430"/>
              <a:blipFill>
                <a:blip r:embed="rId3"/>
                <a:stretch>
                  <a:fillRect/>
                </a:stretch>
              </a:blipFill>
              <a:effectLst>
                <a:outerShdw blurRad="76200" dist="50800" dir="5400000" algn="tl" rotWithShape="0">
                  <a:srgbClr val="000000">
                    <a:alpha val="65000"/>
                  </a:srgbClr>
                </a:outerShdw>
              </a:effectLst>
              <a:latin typeface="Calibri" pitchFamily="34" charset="0"/>
            </a:endParaRPr>
          </a:p>
        </p:txBody>
      </p:sp>
      <p:sp>
        <p:nvSpPr>
          <p:cNvPr id="5" name="Rectangle 4"/>
          <p:cNvSpPr/>
          <p:nvPr/>
        </p:nvSpPr>
        <p:spPr>
          <a:xfrm>
            <a:off x="3449370" y="1130863"/>
            <a:ext cx="5240605" cy="598373"/>
          </a:xfrm>
          <a:prstGeom prst="rect">
            <a:avLst/>
          </a:prstGeom>
          <a:solidFill>
            <a:schemeClr val="accent5">
              <a:lumMod val="25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latin typeface="Calibri" pitchFamily="34" charset="0"/>
              </a:rPr>
              <a:t>Family, Peers, Community, Society, Nation</a:t>
            </a:r>
            <a:endParaRPr lang="en-US" sz="1600" b="1" dirty="0">
              <a:latin typeface="Calibri" pitchFamily="34" charset="0"/>
            </a:endParaRPr>
          </a:p>
        </p:txBody>
      </p:sp>
      <p:sp>
        <p:nvSpPr>
          <p:cNvPr id="6" name="Rectangle 5"/>
          <p:cNvSpPr/>
          <p:nvPr/>
        </p:nvSpPr>
        <p:spPr>
          <a:xfrm>
            <a:off x="3449370" y="1897464"/>
            <a:ext cx="5240605" cy="598373"/>
          </a:xfrm>
          <a:prstGeom prst="rect">
            <a:avLst/>
          </a:prstGeom>
          <a:solidFill>
            <a:schemeClr val="accent5">
              <a:lumMod val="25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latin typeface="Calibri" pitchFamily="34" charset="0"/>
              </a:rPr>
              <a:t>Culture, Tradition, Religion, Value System</a:t>
            </a:r>
            <a:endParaRPr lang="en-US" sz="1600" b="1" dirty="0">
              <a:latin typeface="Calibri" pitchFamily="34" charset="0"/>
            </a:endParaRPr>
          </a:p>
        </p:txBody>
      </p:sp>
      <p:sp>
        <p:nvSpPr>
          <p:cNvPr id="7" name="Rectangle 6"/>
          <p:cNvSpPr/>
          <p:nvPr/>
        </p:nvSpPr>
        <p:spPr>
          <a:xfrm>
            <a:off x="3449370" y="3396810"/>
            <a:ext cx="5240605" cy="564517"/>
          </a:xfrm>
          <a:prstGeom prst="rect">
            <a:avLst/>
          </a:prstGeom>
          <a:solidFill>
            <a:schemeClr val="accent5">
              <a:lumMod val="25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latin typeface="Calibri" pitchFamily="34" charset="0"/>
              </a:rPr>
              <a:t>Knowledge, Intelligence, Personal Experiences</a:t>
            </a:r>
            <a:endParaRPr lang="en-US" sz="1600" b="1" dirty="0">
              <a:latin typeface="Calibri" pitchFamily="34" charset="0"/>
            </a:endParaRPr>
          </a:p>
        </p:txBody>
      </p:sp>
      <p:sp>
        <p:nvSpPr>
          <p:cNvPr id="8" name="Rectangle 7"/>
          <p:cNvSpPr/>
          <p:nvPr/>
        </p:nvSpPr>
        <p:spPr>
          <a:xfrm>
            <a:off x="3449370" y="4862300"/>
            <a:ext cx="5240605" cy="564517"/>
          </a:xfrm>
          <a:prstGeom prst="rect">
            <a:avLst/>
          </a:prstGeom>
          <a:solidFill>
            <a:schemeClr val="accent5">
              <a:lumMod val="25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latin typeface="Calibri" pitchFamily="34" charset="0"/>
              </a:rPr>
              <a:t>Systems (Education, Administrative, Political, Legal etc.)</a:t>
            </a:r>
            <a:endParaRPr lang="en-US" sz="1600" b="1" dirty="0">
              <a:latin typeface="Calibri" pitchFamily="34" charset="0"/>
            </a:endParaRPr>
          </a:p>
        </p:txBody>
      </p:sp>
      <p:sp>
        <p:nvSpPr>
          <p:cNvPr id="9" name="Rectangle 8"/>
          <p:cNvSpPr/>
          <p:nvPr/>
        </p:nvSpPr>
        <p:spPr>
          <a:xfrm>
            <a:off x="3449370" y="5595042"/>
            <a:ext cx="5240605" cy="564517"/>
          </a:xfrm>
          <a:prstGeom prst="rect">
            <a:avLst/>
          </a:prstGeom>
          <a:solidFill>
            <a:schemeClr val="accent5">
              <a:lumMod val="25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latin typeface="Calibri" pitchFamily="34" charset="0"/>
              </a:rPr>
              <a:t>Attributes of the Attitude-Shaping Entity (Time Factor)</a:t>
            </a:r>
            <a:endParaRPr lang="en-US" sz="1600" b="1" dirty="0">
              <a:latin typeface="Calibri" pitchFamily="34" charset="0"/>
            </a:endParaRPr>
          </a:p>
        </p:txBody>
      </p:sp>
      <p:sp>
        <p:nvSpPr>
          <p:cNvPr id="10" name="Rectangle 9"/>
          <p:cNvSpPr/>
          <p:nvPr/>
        </p:nvSpPr>
        <p:spPr>
          <a:xfrm>
            <a:off x="3449370" y="4129555"/>
            <a:ext cx="5240605" cy="564517"/>
          </a:xfrm>
          <a:prstGeom prst="rect">
            <a:avLst/>
          </a:prstGeom>
          <a:solidFill>
            <a:schemeClr val="accent5">
              <a:lumMod val="25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latin typeface="Calibri" pitchFamily="34" charset="0"/>
              </a:rPr>
              <a:t>Access to Information and Knowledge</a:t>
            </a:r>
            <a:endParaRPr lang="en-US" sz="1600" b="1" dirty="0">
              <a:latin typeface="Calibri" pitchFamily="34" charset="0"/>
            </a:endParaRPr>
          </a:p>
        </p:txBody>
      </p:sp>
      <p:sp>
        <p:nvSpPr>
          <p:cNvPr id="11" name="Rectangle 10"/>
          <p:cNvSpPr/>
          <p:nvPr/>
        </p:nvSpPr>
        <p:spPr>
          <a:xfrm>
            <a:off x="3449370" y="2664065"/>
            <a:ext cx="5240605" cy="564517"/>
          </a:xfrm>
          <a:prstGeom prst="rect">
            <a:avLst/>
          </a:prstGeom>
          <a:solidFill>
            <a:schemeClr val="accent5">
              <a:lumMod val="25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latin typeface="Calibri" pitchFamily="34" charset="0"/>
              </a:rPr>
              <a:t>Needs, Wants and Desires, Goals, Concerns</a:t>
            </a:r>
            <a:endParaRPr lang="en-US" sz="1600" b="1" dirty="0">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Stakeholder Attribute: Behavior</a:t>
            </a:r>
            <a:endParaRPr lang="en-US" sz="2400" dirty="0"/>
          </a:p>
        </p:txBody>
      </p:sp>
      <p:sp>
        <p:nvSpPr>
          <p:cNvPr id="4" name="Rectangle 3"/>
          <p:cNvSpPr/>
          <p:nvPr/>
        </p:nvSpPr>
        <p:spPr>
          <a:xfrm>
            <a:off x="12016" y="205040"/>
            <a:ext cx="3159839" cy="6447919"/>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41300" b="1" cap="none" spc="50" dirty="0" smtClean="0">
                <a:ln w="11430"/>
                <a:blipFill dpi="0" rotWithShape="1">
                  <a:blip r:embed="rId3"/>
                  <a:srcRect/>
                  <a:stretch>
                    <a:fillRect/>
                  </a:stretch>
                </a:blipFill>
                <a:effectLst>
                  <a:outerShdw blurRad="76200" dist="50800" dir="5400000" algn="tl" rotWithShape="0">
                    <a:srgbClr val="000000">
                      <a:alpha val="65000"/>
                    </a:srgbClr>
                  </a:outerShdw>
                </a:effectLst>
                <a:latin typeface="Calibri" pitchFamily="34" charset="0"/>
              </a:rPr>
              <a:t>B</a:t>
            </a:r>
            <a:endParaRPr lang="en-US" sz="41300" b="1" cap="none" spc="50" dirty="0">
              <a:ln w="11430"/>
              <a:blipFill dpi="0" rotWithShape="1">
                <a:blip r:embed="rId3"/>
                <a:srcRect/>
                <a:stretch>
                  <a:fillRect/>
                </a:stretch>
              </a:blipFill>
              <a:effectLst>
                <a:outerShdw blurRad="76200" dist="50800" dir="5400000" algn="tl" rotWithShape="0">
                  <a:srgbClr val="000000">
                    <a:alpha val="65000"/>
                  </a:srgbClr>
                </a:outerShdw>
              </a:effectLst>
              <a:latin typeface="Calibri" pitchFamily="34" charset="0"/>
            </a:endParaRPr>
          </a:p>
        </p:txBody>
      </p:sp>
      <p:sp>
        <p:nvSpPr>
          <p:cNvPr id="6" name="Content Placeholder 2"/>
          <p:cNvSpPr txBox="1">
            <a:spLocks/>
          </p:cNvSpPr>
          <p:nvPr/>
        </p:nvSpPr>
        <p:spPr>
          <a:xfrm>
            <a:off x="3198813" y="1143000"/>
            <a:ext cx="5487987" cy="5029200"/>
          </a:xfrm>
          <a:prstGeom prst="rect">
            <a:avLst/>
          </a:prstGeom>
        </p:spPr>
        <p:txBody>
          <a:bodyPr/>
          <a:lstStyle/>
          <a:p>
            <a:pPr marL="342900" marR="0" lvl="0" indent="-342900" algn="l" defTabSz="914400" rtl="0" eaLnBrk="1" fontAlgn="base" latinLnBrk="0" hangingPunct="1">
              <a:lnSpc>
                <a:spcPts val="3600"/>
              </a:lnSpc>
              <a:spcBef>
                <a:spcPct val="20000"/>
              </a:spcBef>
              <a:spcAft>
                <a:spcPts val="1200"/>
              </a:spcAft>
              <a:buClr>
                <a:srgbClr val="FFC000"/>
              </a:buClr>
              <a:buSzTx/>
              <a:buFont typeface="Wingdings" pitchFamily="2" charset="2"/>
              <a:buChar char="§"/>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Behavior</a:t>
            </a:r>
            <a:r>
              <a:rPr kumimoji="0" lang="en-US" sz="2800" b="1" i="0" u="none" strike="noStrike" kern="0" cap="none" spc="0" normalizeH="0" noProof="0" dirty="0" smtClean="0">
                <a:ln>
                  <a:noFill/>
                </a:ln>
                <a:solidFill>
                  <a:schemeClr val="bg1"/>
                </a:solidFill>
                <a:effectLst/>
                <a:uLnTx/>
                <a:uFillTx/>
                <a:latin typeface="Calibri" pitchFamily="34" charset="0"/>
                <a:ea typeface="+mn-ea"/>
                <a:cs typeface="+mn-cs"/>
              </a:rPr>
              <a:t> is the conduct of a stakeholder towards a project. It is usually – but not always – a re-</a:t>
            </a:r>
            <a:r>
              <a:rPr kumimoji="0" lang="en-US" sz="2800" b="1" i="0" u="none" strike="noStrike" kern="0" cap="none" spc="0" normalizeH="0" noProof="0" dirty="0" err="1" smtClean="0">
                <a:ln>
                  <a:noFill/>
                </a:ln>
                <a:solidFill>
                  <a:schemeClr val="bg1"/>
                </a:solidFill>
                <a:effectLst/>
                <a:uLnTx/>
                <a:uFillTx/>
                <a:latin typeface="Calibri" pitchFamily="34" charset="0"/>
                <a:ea typeface="+mn-ea"/>
                <a:cs typeface="+mn-cs"/>
              </a:rPr>
              <a:t>flection</a:t>
            </a:r>
            <a:r>
              <a:rPr kumimoji="0" lang="en-US" sz="2800" b="1" i="0" u="none" strike="noStrike" kern="0" cap="none" spc="0" normalizeH="0" noProof="0" dirty="0" smtClean="0">
                <a:ln>
                  <a:noFill/>
                </a:ln>
                <a:solidFill>
                  <a:schemeClr val="bg1"/>
                </a:solidFill>
                <a:effectLst/>
                <a:uLnTx/>
                <a:uFillTx/>
                <a:latin typeface="Calibri" pitchFamily="34" charset="0"/>
                <a:ea typeface="+mn-ea"/>
                <a:cs typeface="+mn-cs"/>
              </a:rPr>
              <a:t> of the stakeholder’s </a:t>
            </a:r>
            <a:r>
              <a:rPr kumimoji="0" lang="en-US" sz="2800" b="1" i="0" u="none" strike="noStrike" kern="0" cap="none" spc="0" normalizeH="0" noProof="0" dirty="0" err="1" smtClean="0">
                <a:ln>
                  <a:noFill/>
                </a:ln>
                <a:solidFill>
                  <a:schemeClr val="bg1"/>
                </a:solidFill>
                <a:effectLst/>
                <a:uLnTx/>
                <a:uFillTx/>
                <a:latin typeface="Calibri" pitchFamily="34" charset="0"/>
                <a:ea typeface="+mn-ea"/>
                <a:cs typeface="+mn-cs"/>
              </a:rPr>
              <a:t>atti-tude</a:t>
            </a:r>
            <a:r>
              <a:rPr kumimoji="0" lang="en-US" sz="2800" b="1" i="0" u="none" strike="noStrike" kern="0" cap="none" spc="0" normalizeH="0" noProof="0" dirty="0" smtClean="0">
                <a:ln>
                  <a:noFill/>
                </a:ln>
                <a:solidFill>
                  <a:schemeClr val="bg1"/>
                </a:solidFill>
                <a:effectLst/>
                <a:uLnTx/>
                <a:uFillTx/>
                <a:latin typeface="Calibri" pitchFamily="34" charset="0"/>
                <a:ea typeface="+mn-ea"/>
                <a:cs typeface="+mn-cs"/>
              </a:rPr>
              <a:t> towards the project. </a:t>
            </a:r>
          </a:p>
          <a:p>
            <a:pPr marL="342900" marR="0" lvl="0" indent="-342900" algn="l" defTabSz="914400" rtl="0" eaLnBrk="1" fontAlgn="base" latinLnBrk="0" hangingPunct="1">
              <a:lnSpc>
                <a:spcPts val="3600"/>
              </a:lnSpc>
              <a:spcBef>
                <a:spcPct val="20000"/>
              </a:spcBef>
              <a:spcAft>
                <a:spcPct val="0"/>
              </a:spcAft>
              <a:buClr>
                <a:srgbClr val="FFC000"/>
              </a:buClr>
              <a:buSzTx/>
              <a:buFont typeface="Wingdings" pitchFamily="2" charset="2"/>
              <a:buChar char="§"/>
              <a:tabLst/>
              <a:defRPr/>
            </a:pPr>
            <a:r>
              <a:rPr kumimoji="0" lang="en-US" sz="2800" b="1" i="0" u="none" strike="noStrike" kern="0" cap="none" spc="0" normalizeH="0" noProof="0" dirty="0" smtClean="0">
                <a:ln>
                  <a:noFill/>
                </a:ln>
                <a:solidFill>
                  <a:schemeClr val="bg1"/>
                </a:solidFill>
                <a:effectLst/>
                <a:uLnTx/>
                <a:uFillTx/>
                <a:latin typeface="Calibri" pitchFamily="34" charset="0"/>
                <a:ea typeface="+mn-ea"/>
                <a:cs typeface="+mn-cs"/>
              </a:rPr>
              <a:t>Stakeholders may exhibit </a:t>
            </a:r>
            <a:r>
              <a:rPr lang="en-US" sz="2800" b="1" kern="0" dirty="0" smtClean="0">
                <a:solidFill>
                  <a:schemeClr val="bg1"/>
                </a:solidFill>
                <a:latin typeface="Calibri" pitchFamily="34" charset="0"/>
              </a:rPr>
              <a:t>sup-</a:t>
            </a:r>
            <a:r>
              <a:rPr lang="en-US" sz="2800" b="1" kern="0" dirty="0" err="1" smtClean="0">
                <a:solidFill>
                  <a:schemeClr val="bg1"/>
                </a:solidFill>
                <a:latin typeface="Calibri" pitchFamily="34" charset="0"/>
              </a:rPr>
              <a:t>portive</a:t>
            </a:r>
            <a:r>
              <a:rPr lang="en-US" sz="2800" b="1" kern="0" dirty="0" smtClean="0">
                <a:solidFill>
                  <a:schemeClr val="bg1"/>
                </a:solidFill>
                <a:latin typeface="Calibri" pitchFamily="34" charset="0"/>
              </a:rPr>
              <a:t>, indifferent or adversarial b</a:t>
            </a:r>
            <a:r>
              <a:rPr kumimoji="0" lang="en-US" sz="2800" b="1" i="0" u="none" strike="noStrike" kern="0" cap="none" spc="0" normalizeH="0" noProof="0" dirty="0" err="1" smtClean="0">
                <a:ln>
                  <a:noFill/>
                </a:ln>
                <a:solidFill>
                  <a:schemeClr val="bg1"/>
                </a:solidFill>
                <a:effectLst/>
                <a:uLnTx/>
                <a:uFillTx/>
                <a:latin typeface="Calibri" pitchFamily="34" charset="0"/>
                <a:ea typeface="+mn-ea"/>
                <a:cs typeface="+mn-cs"/>
              </a:rPr>
              <a:t>ehavior</a:t>
            </a:r>
            <a:r>
              <a:rPr kumimoji="0" lang="en-US" sz="2800" b="1" i="0" u="none" strike="noStrike" kern="0" cap="none" spc="0" normalizeH="0" noProof="0" dirty="0" smtClean="0">
                <a:ln>
                  <a:noFill/>
                </a:ln>
                <a:solidFill>
                  <a:schemeClr val="bg1"/>
                </a:solidFill>
                <a:effectLst/>
                <a:uLnTx/>
                <a:uFillTx/>
                <a:latin typeface="Calibri" pitchFamily="34" charset="0"/>
                <a:ea typeface="+mn-ea"/>
                <a:cs typeface="+mn-cs"/>
              </a:rPr>
              <a:t> towards a project with varying intensities. Behavior can change over time. </a:t>
            </a:r>
            <a:endParaRPr kumimoji="0" lang="en-US" sz="2800" b="1" i="0" u="none" strike="noStrike" kern="0" cap="none" spc="0" normalizeH="0" baseline="0" noProof="0" dirty="0">
              <a:ln>
                <a:noFill/>
              </a:ln>
              <a:solidFill>
                <a:schemeClr val="bg1"/>
              </a:solidFill>
              <a:effectLst/>
              <a:uLnTx/>
              <a:uFillTx/>
              <a:latin typeface="Calibri" pitchFamily="34" charset="0"/>
              <a:ea typeface="+mn-ea"/>
              <a:cs typeface="+mn-cs"/>
            </a:endParaRPr>
          </a:p>
        </p:txBody>
      </p:sp>
    </p:spTree>
  </p:cSld>
  <p:clrMapOvr>
    <a:masterClrMapping/>
  </p:clrMapOvr>
  <p:transition spd="slow">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Stakeholder Attributes: Consistency and Inconsistency of Attitude and Behavior</a:t>
            </a:r>
            <a:endParaRPr lang="en-US" sz="2400" dirty="0"/>
          </a:p>
        </p:txBody>
      </p:sp>
      <p:sp>
        <p:nvSpPr>
          <p:cNvPr id="4" name="Rectangle 3"/>
          <p:cNvSpPr/>
          <p:nvPr/>
        </p:nvSpPr>
        <p:spPr>
          <a:xfrm>
            <a:off x="3165698" y="995044"/>
            <a:ext cx="1383712" cy="2646878"/>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16600" b="1" cap="none" spc="50" dirty="0" smtClean="0">
                <a:ln w="11430"/>
                <a:blipFill dpi="0" rotWithShape="1">
                  <a:blip r:embed="rId3"/>
                  <a:srcRect/>
                  <a:stretch>
                    <a:fillRect/>
                  </a:stretch>
                </a:blipFill>
                <a:effectLst>
                  <a:outerShdw blurRad="76200" dist="50800" dir="5400000" algn="tl" rotWithShape="0">
                    <a:srgbClr val="000000">
                      <a:alpha val="65000"/>
                    </a:srgbClr>
                  </a:outerShdw>
                </a:effectLst>
                <a:latin typeface="Calibri" pitchFamily="34" charset="0"/>
              </a:rPr>
              <a:t>B</a:t>
            </a:r>
            <a:endParaRPr lang="en-US" sz="16600" b="1" cap="none" spc="50" dirty="0">
              <a:ln w="11430"/>
              <a:blipFill dpi="0" rotWithShape="1">
                <a:blip r:embed="rId3"/>
                <a:srcRect/>
                <a:stretch>
                  <a:fillRect/>
                </a:stretch>
              </a:blipFill>
              <a:effectLst>
                <a:outerShdw blurRad="76200" dist="50800" dir="5400000" algn="tl" rotWithShape="0">
                  <a:srgbClr val="000000">
                    <a:alpha val="65000"/>
                  </a:srgbClr>
                </a:outerShdw>
              </a:effectLst>
              <a:latin typeface="Calibri" pitchFamily="34" charset="0"/>
            </a:endParaRPr>
          </a:p>
        </p:txBody>
      </p:sp>
      <p:sp>
        <p:nvSpPr>
          <p:cNvPr id="6" name="Content Placeholder 2"/>
          <p:cNvSpPr txBox="1">
            <a:spLocks/>
          </p:cNvSpPr>
          <p:nvPr/>
        </p:nvSpPr>
        <p:spPr>
          <a:xfrm>
            <a:off x="4573587" y="1334624"/>
            <a:ext cx="4430454" cy="1571171"/>
          </a:xfrm>
          <a:prstGeom prst="rect">
            <a:avLst/>
          </a:prstGeom>
        </p:spPr>
        <p:txBody>
          <a:bodyPr/>
          <a:lstStyle/>
          <a:p>
            <a:pPr marL="342900" marR="0" lvl="0" indent="-342900" algn="l" defTabSz="914400" rtl="0" eaLnBrk="1" fontAlgn="base" latinLnBrk="0" hangingPunct="1">
              <a:lnSpc>
                <a:spcPts val="3600"/>
              </a:lnSpc>
              <a:spcBef>
                <a:spcPct val="20000"/>
              </a:spcBef>
              <a:spcAft>
                <a:spcPct val="0"/>
              </a:spcAft>
              <a:buClr>
                <a:srgbClr val="FFC000"/>
              </a:buClr>
              <a:buSzTx/>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	</a:t>
            </a:r>
            <a:r>
              <a:rPr kumimoji="0" lang="en-US" sz="2800" b="1" i="1" u="none" strike="noStrike" kern="0" cap="none" spc="0" normalizeH="0" baseline="0" noProof="0" dirty="0" smtClean="0">
                <a:ln>
                  <a:noFill/>
                </a:ln>
                <a:solidFill>
                  <a:schemeClr val="bg1"/>
                </a:solidFill>
                <a:effectLst/>
                <a:uLnTx/>
                <a:uFillTx/>
                <a:latin typeface="Calibri" pitchFamily="34" charset="0"/>
                <a:ea typeface="+mn-ea"/>
                <a:cs typeface="+mn-cs"/>
              </a:rPr>
              <a:t>Attitude</a:t>
            </a: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 and </a:t>
            </a:r>
            <a:r>
              <a:rPr kumimoji="0" lang="en-US" sz="2800" b="1" i="1" u="none" strike="noStrike" kern="0" cap="none" spc="0" normalizeH="0" baseline="0" noProof="0" dirty="0" smtClean="0">
                <a:ln>
                  <a:noFill/>
                </a:ln>
                <a:solidFill>
                  <a:schemeClr val="bg1"/>
                </a:solidFill>
                <a:effectLst/>
                <a:uLnTx/>
                <a:uFillTx/>
                <a:latin typeface="Calibri" pitchFamily="34" charset="0"/>
                <a:ea typeface="+mn-ea"/>
                <a:cs typeface="+mn-cs"/>
              </a:rPr>
              <a:t>Behavior</a:t>
            </a: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 of Project Stakeholders are Consistent (i.e. behavior reflects attitude)</a:t>
            </a:r>
            <a:endParaRPr kumimoji="0" lang="en-US" sz="2800" b="1" i="0" u="none" strike="noStrike" kern="0" cap="none" spc="0" normalizeH="0" baseline="0" noProof="0" dirty="0">
              <a:ln>
                <a:noFill/>
              </a:ln>
              <a:solidFill>
                <a:schemeClr val="bg1"/>
              </a:solidFill>
              <a:effectLst/>
              <a:uLnTx/>
              <a:uFillTx/>
              <a:latin typeface="Calibri" pitchFamily="34" charset="0"/>
              <a:ea typeface="+mn-ea"/>
              <a:cs typeface="+mn-cs"/>
            </a:endParaRPr>
          </a:p>
        </p:txBody>
      </p:sp>
      <p:sp>
        <p:nvSpPr>
          <p:cNvPr id="5" name="Rectangle 4"/>
          <p:cNvSpPr/>
          <p:nvPr/>
        </p:nvSpPr>
        <p:spPr>
          <a:xfrm>
            <a:off x="455613" y="995044"/>
            <a:ext cx="1481495" cy="2646878"/>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16600" b="1" cap="none" spc="50" dirty="0" smtClean="0">
                <a:ln w="11430"/>
                <a:blipFill>
                  <a:blip r:embed="rId4"/>
                  <a:stretch>
                    <a:fillRect/>
                  </a:stretch>
                </a:blipFill>
                <a:effectLst>
                  <a:outerShdw blurRad="76200" dist="50800" dir="5400000" algn="tl" rotWithShape="0">
                    <a:srgbClr val="000000">
                      <a:alpha val="65000"/>
                    </a:srgbClr>
                  </a:outerShdw>
                </a:effectLst>
                <a:latin typeface="Calibri" pitchFamily="34" charset="0"/>
              </a:rPr>
              <a:t>A</a:t>
            </a:r>
            <a:endParaRPr lang="en-US" sz="41300" b="1" cap="none" spc="50" dirty="0">
              <a:ln w="11430"/>
              <a:blipFill>
                <a:blip r:embed="rId4"/>
                <a:stretch>
                  <a:fillRect/>
                </a:stretch>
              </a:blipFill>
              <a:effectLst>
                <a:outerShdw blurRad="76200" dist="50800" dir="5400000" algn="tl" rotWithShape="0">
                  <a:srgbClr val="000000">
                    <a:alpha val="65000"/>
                  </a:srgbClr>
                </a:outerShdw>
              </a:effectLst>
              <a:latin typeface="Calibri" pitchFamily="34" charset="0"/>
            </a:endParaRPr>
          </a:p>
        </p:txBody>
      </p:sp>
      <p:sp>
        <p:nvSpPr>
          <p:cNvPr id="7" name="Rectangle 6"/>
          <p:cNvSpPr/>
          <p:nvPr/>
        </p:nvSpPr>
        <p:spPr>
          <a:xfrm>
            <a:off x="1776413" y="1387459"/>
            <a:ext cx="1526380" cy="1862048"/>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11500" b="1" cap="none" spc="50" dirty="0" smtClean="0">
                <a:ln w="11430"/>
                <a:solidFill>
                  <a:schemeClr val="bg1"/>
                </a:solidFill>
                <a:effectLst>
                  <a:outerShdw blurRad="76200" dist="50800" dir="5400000" algn="tl" rotWithShape="0">
                    <a:srgbClr val="000000">
                      <a:alpha val="65000"/>
                    </a:srgbClr>
                  </a:outerShdw>
                </a:effectLst>
                <a:latin typeface="Calibri" pitchFamily="34" charset="0"/>
              </a:rPr>
              <a:t>→</a:t>
            </a:r>
            <a:endParaRPr lang="en-US" sz="28700" b="1" cap="none" spc="50" dirty="0">
              <a:ln w="11430"/>
              <a:solidFill>
                <a:schemeClr val="bg1"/>
              </a:solidFill>
              <a:effectLst>
                <a:outerShdw blurRad="76200" dist="50800" dir="5400000" algn="tl" rotWithShape="0">
                  <a:srgbClr val="000000">
                    <a:alpha val="65000"/>
                  </a:srgbClr>
                </a:outerShdw>
              </a:effectLst>
              <a:latin typeface="Calibri" pitchFamily="34" charset="0"/>
            </a:endParaRPr>
          </a:p>
        </p:txBody>
      </p:sp>
      <p:sp>
        <p:nvSpPr>
          <p:cNvPr id="8" name="Rectangle 7"/>
          <p:cNvSpPr/>
          <p:nvPr/>
        </p:nvSpPr>
        <p:spPr>
          <a:xfrm>
            <a:off x="3189876" y="3603168"/>
            <a:ext cx="1383712" cy="2646878"/>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16600" b="1" cap="none" spc="50" dirty="0" smtClean="0">
                <a:ln w="11430"/>
                <a:blipFill dpi="0" rotWithShape="1">
                  <a:blip r:embed="rId3"/>
                  <a:srcRect/>
                  <a:stretch>
                    <a:fillRect/>
                  </a:stretch>
                </a:blipFill>
                <a:effectLst>
                  <a:outerShdw blurRad="76200" dist="50800" dir="5400000" algn="tl" rotWithShape="0">
                    <a:srgbClr val="000000">
                      <a:alpha val="65000"/>
                    </a:srgbClr>
                  </a:outerShdw>
                </a:effectLst>
                <a:latin typeface="Calibri" pitchFamily="34" charset="0"/>
              </a:rPr>
              <a:t>B</a:t>
            </a:r>
            <a:endParaRPr lang="en-US" sz="16600" b="1" cap="none" spc="50" dirty="0">
              <a:ln w="11430"/>
              <a:blipFill dpi="0" rotWithShape="1">
                <a:blip r:embed="rId3"/>
                <a:srcRect/>
                <a:stretch>
                  <a:fillRect/>
                </a:stretch>
              </a:blipFill>
              <a:effectLst>
                <a:outerShdw blurRad="76200" dist="50800" dir="5400000" algn="tl" rotWithShape="0">
                  <a:srgbClr val="000000">
                    <a:alpha val="65000"/>
                  </a:srgbClr>
                </a:outerShdw>
              </a:effectLst>
              <a:latin typeface="Calibri" pitchFamily="34" charset="0"/>
            </a:endParaRPr>
          </a:p>
        </p:txBody>
      </p:sp>
      <p:sp>
        <p:nvSpPr>
          <p:cNvPr id="9" name="Rectangle 8"/>
          <p:cNvSpPr/>
          <p:nvPr/>
        </p:nvSpPr>
        <p:spPr>
          <a:xfrm>
            <a:off x="479791" y="3603168"/>
            <a:ext cx="1481495" cy="2646878"/>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16600" b="1" cap="none" spc="50" dirty="0" smtClean="0">
                <a:ln w="11430"/>
                <a:blipFill>
                  <a:blip r:embed="rId4"/>
                  <a:stretch>
                    <a:fillRect/>
                  </a:stretch>
                </a:blipFill>
                <a:effectLst>
                  <a:outerShdw blurRad="76200" dist="50800" dir="5400000" algn="tl" rotWithShape="0">
                    <a:srgbClr val="000000">
                      <a:alpha val="65000"/>
                    </a:srgbClr>
                  </a:outerShdw>
                </a:effectLst>
                <a:latin typeface="Calibri" pitchFamily="34" charset="0"/>
              </a:rPr>
              <a:t>A</a:t>
            </a:r>
            <a:endParaRPr lang="en-US" sz="41300" b="1" cap="none" spc="50" dirty="0">
              <a:ln w="11430"/>
              <a:blipFill>
                <a:blip r:embed="rId4"/>
                <a:stretch>
                  <a:fillRect/>
                </a:stretch>
              </a:blipFill>
              <a:effectLst>
                <a:outerShdw blurRad="76200" dist="50800" dir="5400000" algn="tl" rotWithShape="0">
                  <a:srgbClr val="000000">
                    <a:alpha val="65000"/>
                  </a:srgbClr>
                </a:outerShdw>
              </a:effectLst>
              <a:latin typeface="Calibri" pitchFamily="34" charset="0"/>
            </a:endParaRPr>
          </a:p>
        </p:txBody>
      </p:sp>
      <p:sp>
        <p:nvSpPr>
          <p:cNvPr id="10" name="Rectangle 9"/>
          <p:cNvSpPr/>
          <p:nvPr/>
        </p:nvSpPr>
        <p:spPr>
          <a:xfrm>
            <a:off x="1800591" y="3995583"/>
            <a:ext cx="1526380" cy="1862048"/>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11500" b="1" cap="none" spc="50" dirty="0" smtClean="0">
                <a:ln w="11430"/>
                <a:solidFill>
                  <a:schemeClr val="bg1"/>
                </a:solidFill>
                <a:effectLst>
                  <a:outerShdw blurRad="76200" dist="50800" dir="5400000" algn="tl" rotWithShape="0">
                    <a:srgbClr val="000000">
                      <a:alpha val="65000"/>
                    </a:srgbClr>
                  </a:outerShdw>
                </a:effectLst>
                <a:latin typeface="Calibri" pitchFamily="34" charset="0"/>
              </a:rPr>
              <a:t>→</a:t>
            </a:r>
            <a:endParaRPr lang="en-US" sz="28700" b="1" cap="none" spc="50" dirty="0">
              <a:ln w="11430"/>
              <a:solidFill>
                <a:schemeClr val="bg1"/>
              </a:solidFill>
              <a:effectLst>
                <a:outerShdw blurRad="76200" dist="50800" dir="5400000" algn="tl" rotWithShape="0">
                  <a:srgbClr val="000000">
                    <a:alpha val="65000"/>
                  </a:srgbClr>
                </a:outerShdw>
              </a:effectLst>
              <a:latin typeface="Calibri" pitchFamily="34" charset="0"/>
            </a:endParaRPr>
          </a:p>
        </p:txBody>
      </p:sp>
      <p:sp>
        <p:nvSpPr>
          <p:cNvPr id="11" name="Rectangle 10"/>
          <p:cNvSpPr/>
          <p:nvPr/>
        </p:nvSpPr>
        <p:spPr>
          <a:xfrm>
            <a:off x="1953066" y="4203332"/>
            <a:ext cx="813043" cy="144655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8800" b="1" cap="none" spc="50" dirty="0" smtClean="0">
                <a:ln w="11430"/>
                <a:solidFill>
                  <a:srgbClr val="FF0000"/>
                </a:solidFill>
                <a:effectLst>
                  <a:outerShdw blurRad="76200" dist="50800" dir="5400000" algn="tl" rotWithShape="0">
                    <a:srgbClr val="000000">
                      <a:alpha val="65000"/>
                    </a:srgbClr>
                  </a:outerShdw>
                </a:effectLst>
                <a:latin typeface="Calibri" pitchFamily="34" charset="0"/>
              </a:rPr>
              <a:t>X</a:t>
            </a:r>
            <a:endParaRPr lang="en-US" sz="23900" b="1" cap="none" spc="50" dirty="0">
              <a:ln w="11430"/>
              <a:solidFill>
                <a:srgbClr val="FF0000"/>
              </a:solidFill>
              <a:effectLst>
                <a:outerShdw blurRad="76200" dist="50800" dir="5400000" algn="tl" rotWithShape="0">
                  <a:srgbClr val="000000">
                    <a:alpha val="65000"/>
                  </a:srgbClr>
                </a:outerShdw>
              </a:effectLst>
              <a:latin typeface="Calibri" pitchFamily="34" charset="0"/>
            </a:endParaRPr>
          </a:p>
        </p:txBody>
      </p:sp>
      <p:sp>
        <p:nvSpPr>
          <p:cNvPr id="12" name="Content Placeholder 2"/>
          <p:cNvSpPr txBox="1">
            <a:spLocks/>
          </p:cNvSpPr>
          <p:nvPr/>
        </p:nvSpPr>
        <p:spPr>
          <a:xfrm>
            <a:off x="4576763" y="3858562"/>
            <a:ext cx="4427278" cy="1571171"/>
          </a:xfrm>
          <a:prstGeom prst="rect">
            <a:avLst/>
          </a:prstGeom>
        </p:spPr>
        <p:txBody>
          <a:bodyPr/>
          <a:lstStyle/>
          <a:p>
            <a:pPr marL="342900" marR="0" lvl="0" indent="-342900" algn="l" defTabSz="914400" rtl="0" eaLnBrk="1" fontAlgn="base" latinLnBrk="0" hangingPunct="1">
              <a:lnSpc>
                <a:spcPts val="3600"/>
              </a:lnSpc>
              <a:spcBef>
                <a:spcPct val="20000"/>
              </a:spcBef>
              <a:spcAft>
                <a:spcPct val="0"/>
              </a:spcAft>
              <a:buClr>
                <a:srgbClr val="FFC000"/>
              </a:buClr>
              <a:buSzTx/>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	</a:t>
            </a:r>
            <a:r>
              <a:rPr kumimoji="0" lang="en-US" sz="2800" b="1" i="1" u="none" strike="noStrike" kern="0" cap="none" spc="0" normalizeH="0" baseline="0" noProof="0" dirty="0" smtClean="0">
                <a:ln>
                  <a:noFill/>
                </a:ln>
                <a:solidFill>
                  <a:schemeClr val="bg1"/>
                </a:solidFill>
                <a:effectLst/>
                <a:uLnTx/>
                <a:uFillTx/>
                <a:latin typeface="Calibri" pitchFamily="34" charset="0"/>
                <a:ea typeface="+mn-ea"/>
                <a:cs typeface="+mn-cs"/>
              </a:rPr>
              <a:t>Attitude</a:t>
            </a: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 and </a:t>
            </a:r>
            <a:r>
              <a:rPr kumimoji="0" lang="en-US" sz="2800" b="1" i="1" u="none" strike="noStrike" kern="0" cap="none" spc="0" normalizeH="0" baseline="0" noProof="0" dirty="0" smtClean="0">
                <a:ln>
                  <a:noFill/>
                </a:ln>
                <a:solidFill>
                  <a:schemeClr val="bg1"/>
                </a:solidFill>
                <a:effectLst/>
                <a:uLnTx/>
                <a:uFillTx/>
                <a:latin typeface="Calibri" pitchFamily="34" charset="0"/>
                <a:ea typeface="+mn-ea"/>
                <a:cs typeface="+mn-cs"/>
              </a:rPr>
              <a:t>Behavior</a:t>
            </a: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 of Project Stakeholders are Inconsistent (i.e. behavior does not reflect attitude)</a:t>
            </a:r>
            <a:endParaRPr kumimoji="0" lang="en-US" sz="2800" b="1" i="0" u="none" strike="noStrike" kern="0" cap="none" spc="0" normalizeH="0" baseline="0" noProof="0" dirty="0">
              <a:ln>
                <a:noFill/>
              </a:ln>
              <a:solidFill>
                <a:schemeClr val="bg1"/>
              </a:solidFill>
              <a:effectLst/>
              <a:uLnTx/>
              <a:uFillTx/>
              <a:latin typeface="Calibri" pitchFamily="34" charset="0"/>
              <a:ea typeface="+mn-ea"/>
              <a:cs typeface="+mn-cs"/>
            </a:endParaRPr>
          </a:p>
        </p:txBody>
      </p:sp>
    </p:spTree>
  </p:cSld>
  <p:clrMapOvr>
    <a:masterClrMapping/>
  </p:clrMapOvr>
  <p:transition spd="slow">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Stakeholder Attributes: Consistency and Inconsistency of Attitude and Behavior</a:t>
            </a:r>
            <a:endParaRPr lang="en-US" sz="2400" dirty="0"/>
          </a:p>
        </p:txBody>
      </p:sp>
      <p:sp>
        <p:nvSpPr>
          <p:cNvPr id="4" name="Rectangle 3"/>
          <p:cNvSpPr/>
          <p:nvPr/>
        </p:nvSpPr>
        <p:spPr>
          <a:xfrm>
            <a:off x="3165698" y="995044"/>
            <a:ext cx="1383712" cy="2646878"/>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16600" b="1" cap="none" spc="50" dirty="0" smtClean="0">
                <a:ln w="11430"/>
                <a:blipFill dpi="0" rotWithShape="1">
                  <a:blip r:embed="rId3"/>
                  <a:srcRect/>
                  <a:stretch>
                    <a:fillRect/>
                  </a:stretch>
                </a:blipFill>
                <a:effectLst>
                  <a:outerShdw blurRad="76200" dist="50800" dir="5400000" algn="tl" rotWithShape="0">
                    <a:srgbClr val="000000">
                      <a:alpha val="65000"/>
                    </a:srgbClr>
                  </a:outerShdw>
                </a:effectLst>
                <a:latin typeface="Calibri" pitchFamily="34" charset="0"/>
              </a:rPr>
              <a:t>B</a:t>
            </a:r>
            <a:endParaRPr lang="en-US" sz="16600" b="1" cap="none" spc="50" dirty="0">
              <a:ln w="11430"/>
              <a:blipFill dpi="0" rotWithShape="1">
                <a:blip r:embed="rId3"/>
                <a:srcRect/>
                <a:stretch>
                  <a:fillRect/>
                </a:stretch>
              </a:blipFill>
              <a:effectLst>
                <a:outerShdw blurRad="76200" dist="50800" dir="5400000" algn="tl" rotWithShape="0">
                  <a:srgbClr val="000000">
                    <a:alpha val="65000"/>
                  </a:srgbClr>
                </a:outerShdw>
              </a:effectLst>
              <a:latin typeface="Calibri" pitchFamily="34" charset="0"/>
            </a:endParaRPr>
          </a:p>
        </p:txBody>
      </p:sp>
      <p:sp>
        <p:nvSpPr>
          <p:cNvPr id="6" name="Content Placeholder 2"/>
          <p:cNvSpPr txBox="1">
            <a:spLocks/>
          </p:cNvSpPr>
          <p:nvPr/>
        </p:nvSpPr>
        <p:spPr>
          <a:xfrm>
            <a:off x="4573587" y="1361258"/>
            <a:ext cx="4365139" cy="1571171"/>
          </a:xfrm>
          <a:prstGeom prst="rect">
            <a:avLst/>
          </a:prstGeom>
        </p:spPr>
        <p:txBody>
          <a:bodyPr/>
          <a:lstStyle/>
          <a:p>
            <a:pPr marL="342900" marR="0" lvl="0" indent="-342900" algn="l" defTabSz="914400" rtl="0" eaLnBrk="1" fontAlgn="base" latinLnBrk="0" hangingPunct="1">
              <a:lnSpc>
                <a:spcPts val="3600"/>
              </a:lnSpc>
              <a:spcBef>
                <a:spcPct val="20000"/>
              </a:spcBef>
              <a:spcAft>
                <a:spcPct val="0"/>
              </a:spcAft>
              <a:buClr>
                <a:srgbClr val="FFC000"/>
              </a:buClr>
              <a:buSzTx/>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	</a:t>
            </a:r>
            <a:r>
              <a:rPr kumimoji="0" lang="en-US" sz="2800" b="1" i="1" u="none" strike="noStrike" kern="0" cap="none" spc="0" normalizeH="0" baseline="0" noProof="0" dirty="0" smtClean="0">
                <a:ln>
                  <a:noFill/>
                </a:ln>
                <a:solidFill>
                  <a:schemeClr val="bg1"/>
                </a:solidFill>
                <a:effectLst/>
                <a:uLnTx/>
                <a:uFillTx/>
                <a:latin typeface="Calibri" pitchFamily="34" charset="0"/>
                <a:ea typeface="+mn-ea"/>
                <a:cs typeface="+mn-cs"/>
              </a:rPr>
              <a:t>Attitude</a:t>
            </a: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 and </a:t>
            </a:r>
            <a:r>
              <a:rPr kumimoji="0" lang="en-US" sz="2800" b="1" i="1" u="none" strike="noStrike" kern="0" cap="none" spc="0" normalizeH="0" baseline="0" noProof="0" dirty="0" smtClean="0">
                <a:ln>
                  <a:noFill/>
                </a:ln>
                <a:solidFill>
                  <a:schemeClr val="bg1"/>
                </a:solidFill>
                <a:effectLst/>
                <a:uLnTx/>
                <a:uFillTx/>
                <a:latin typeface="Calibri" pitchFamily="34" charset="0"/>
                <a:ea typeface="+mn-ea"/>
                <a:cs typeface="+mn-cs"/>
              </a:rPr>
              <a:t>Behavior</a:t>
            </a: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 of Project Stakeholders are Consistent (i.e. behavior reflects attitude)</a:t>
            </a:r>
            <a:endParaRPr kumimoji="0" lang="en-US" sz="2800" b="1" i="0" u="none" strike="noStrike" kern="0" cap="none" spc="0" normalizeH="0" baseline="0" noProof="0" dirty="0">
              <a:ln>
                <a:noFill/>
              </a:ln>
              <a:solidFill>
                <a:schemeClr val="bg1"/>
              </a:solidFill>
              <a:effectLst/>
              <a:uLnTx/>
              <a:uFillTx/>
              <a:latin typeface="Calibri" pitchFamily="34" charset="0"/>
              <a:ea typeface="+mn-ea"/>
              <a:cs typeface="+mn-cs"/>
            </a:endParaRPr>
          </a:p>
        </p:txBody>
      </p:sp>
      <p:sp>
        <p:nvSpPr>
          <p:cNvPr id="5" name="Rectangle 4"/>
          <p:cNvSpPr/>
          <p:nvPr/>
        </p:nvSpPr>
        <p:spPr>
          <a:xfrm>
            <a:off x="464491" y="995044"/>
            <a:ext cx="1481495" cy="2646878"/>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16600" b="1" cap="none" spc="50" dirty="0" smtClean="0">
                <a:ln w="11430"/>
                <a:blipFill>
                  <a:blip r:embed="rId4"/>
                  <a:stretch>
                    <a:fillRect/>
                  </a:stretch>
                </a:blipFill>
                <a:effectLst>
                  <a:outerShdw blurRad="76200" dist="50800" dir="5400000" algn="tl" rotWithShape="0">
                    <a:srgbClr val="000000">
                      <a:alpha val="65000"/>
                    </a:srgbClr>
                  </a:outerShdw>
                </a:effectLst>
                <a:latin typeface="Calibri" pitchFamily="34" charset="0"/>
              </a:rPr>
              <a:t>A</a:t>
            </a:r>
            <a:endParaRPr lang="en-US" sz="41300" b="1" cap="none" spc="50" dirty="0">
              <a:ln w="11430"/>
              <a:blipFill>
                <a:blip r:embed="rId4"/>
                <a:stretch>
                  <a:fillRect/>
                </a:stretch>
              </a:blipFill>
              <a:effectLst>
                <a:outerShdw blurRad="76200" dist="50800" dir="5400000" algn="tl" rotWithShape="0">
                  <a:srgbClr val="000000">
                    <a:alpha val="65000"/>
                  </a:srgbClr>
                </a:outerShdw>
              </a:effectLst>
              <a:latin typeface="Calibri" pitchFamily="34" charset="0"/>
            </a:endParaRPr>
          </a:p>
        </p:txBody>
      </p:sp>
      <p:sp>
        <p:nvSpPr>
          <p:cNvPr id="7" name="Rectangle 6"/>
          <p:cNvSpPr/>
          <p:nvPr/>
        </p:nvSpPr>
        <p:spPr>
          <a:xfrm>
            <a:off x="1776413" y="1387459"/>
            <a:ext cx="1526380" cy="1862048"/>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11500" b="1" cap="none" spc="50" dirty="0" smtClean="0">
                <a:ln w="11430"/>
                <a:solidFill>
                  <a:schemeClr val="bg1"/>
                </a:solidFill>
                <a:effectLst>
                  <a:outerShdw blurRad="76200" dist="50800" dir="5400000" algn="tl" rotWithShape="0">
                    <a:srgbClr val="000000">
                      <a:alpha val="65000"/>
                    </a:srgbClr>
                  </a:outerShdw>
                </a:effectLst>
                <a:latin typeface="Calibri" pitchFamily="34" charset="0"/>
              </a:rPr>
              <a:t>→</a:t>
            </a:r>
            <a:endParaRPr lang="en-US" sz="28700" b="1" cap="none" spc="50" dirty="0">
              <a:ln w="11430"/>
              <a:solidFill>
                <a:schemeClr val="bg1"/>
              </a:solidFill>
              <a:effectLst>
                <a:outerShdw blurRad="76200" dist="50800" dir="5400000" algn="tl" rotWithShape="0">
                  <a:srgbClr val="000000">
                    <a:alpha val="65000"/>
                  </a:srgbClr>
                </a:outerShdw>
              </a:effectLst>
              <a:latin typeface="Calibri" pitchFamily="34" charset="0"/>
            </a:endParaRPr>
          </a:p>
        </p:txBody>
      </p:sp>
      <p:sp>
        <p:nvSpPr>
          <p:cNvPr id="13" name="Content Placeholder 2"/>
          <p:cNvSpPr txBox="1">
            <a:spLocks/>
          </p:cNvSpPr>
          <p:nvPr/>
        </p:nvSpPr>
        <p:spPr>
          <a:xfrm>
            <a:off x="455613" y="3429000"/>
            <a:ext cx="8231187" cy="2743200"/>
          </a:xfrm>
          <a:prstGeom prst="rect">
            <a:avLst/>
          </a:prstGeom>
          <a:ln>
            <a:solidFill>
              <a:srgbClr val="FFFF00"/>
            </a:solidFill>
          </a:ln>
        </p:spPr>
        <p:txBody>
          <a:bodyPr/>
          <a:lstStyle/>
          <a:p>
            <a:pPr marL="342900" marR="0" lvl="0" indent="-342900" algn="l" defTabSz="914400" rtl="0" eaLnBrk="1" fontAlgn="base" latinLnBrk="0" hangingPunct="1">
              <a:lnSpc>
                <a:spcPts val="2800"/>
              </a:lnSpc>
              <a:spcBef>
                <a:spcPct val="20000"/>
              </a:spcBef>
              <a:spcAft>
                <a:spcPts val="1200"/>
              </a:spcAft>
              <a:buClr>
                <a:srgbClr val="FFC000"/>
              </a:buClr>
              <a:buSzTx/>
              <a:buFont typeface="Wingdings" pitchFamily="2" charset="2"/>
              <a:buChar char="§"/>
              <a:tabLst/>
              <a:defRPr/>
            </a:pPr>
            <a:r>
              <a:rPr lang="en-US" sz="2000" b="1" kern="0" noProof="0" dirty="0" smtClean="0">
                <a:solidFill>
                  <a:srgbClr val="FFFF00"/>
                </a:solidFill>
                <a:latin typeface="Calibri" pitchFamily="34" charset="0"/>
              </a:rPr>
              <a:t>Example 1:</a:t>
            </a:r>
            <a:r>
              <a:rPr lang="en-US" sz="2000" b="1" kern="0" noProof="0" dirty="0" smtClean="0">
                <a:solidFill>
                  <a:schemeClr val="bg1"/>
                </a:solidFill>
                <a:latin typeface="Calibri" pitchFamily="34" charset="0"/>
              </a:rPr>
              <a:t> (A) Stakeholder X is passionate about preserving old colonial era buildings </a:t>
            </a:r>
            <a:r>
              <a:rPr lang="en-US" sz="2000" b="1" kern="0" noProof="0" dirty="0" smtClean="0">
                <a:solidFill>
                  <a:schemeClr val="bg1"/>
                </a:solidFill>
                <a:latin typeface="Calibri" pitchFamily="34" charset="0"/>
                <a:sym typeface="Wingdings"/>
              </a:rPr>
              <a:t> (B) Stakeholder X will (possibly fiercely) oppose projects to construct commercial plazas in the old part of his/her town.</a:t>
            </a:r>
          </a:p>
          <a:p>
            <a:pPr marL="342900" lvl="0" indent="-342900">
              <a:lnSpc>
                <a:spcPts val="2800"/>
              </a:lnSpc>
              <a:spcBef>
                <a:spcPct val="20000"/>
              </a:spcBef>
              <a:spcAft>
                <a:spcPts val="1200"/>
              </a:spcAft>
              <a:buClr>
                <a:srgbClr val="FFC000"/>
              </a:buClr>
              <a:buFont typeface="Wingdings" pitchFamily="2" charset="2"/>
              <a:buChar char="§"/>
              <a:defRPr/>
            </a:pPr>
            <a:r>
              <a:rPr lang="en-US" sz="2000" b="1" kern="0" dirty="0" smtClean="0">
                <a:solidFill>
                  <a:srgbClr val="FFFF00"/>
                </a:solidFill>
                <a:latin typeface="Calibri" pitchFamily="34" charset="0"/>
                <a:sym typeface="Wingdings"/>
              </a:rPr>
              <a:t>Example 2:</a:t>
            </a:r>
            <a:r>
              <a:rPr lang="en-US" sz="2000" b="1" kern="0" dirty="0" smtClean="0">
                <a:solidFill>
                  <a:schemeClr val="bg1"/>
                </a:solidFill>
                <a:latin typeface="Calibri" pitchFamily="34" charset="0"/>
                <a:sym typeface="Wingdings"/>
              </a:rPr>
              <a:t> (A) </a:t>
            </a:r>
            <a:r>
              <a:rPr lang="en-US" sz="2000" b="1" kern="0" noProof="0" dirty="0" smtClean="0">
                <a:solidFill>
                  <a:schemeClr val="bg1"/>
                </a:solidFill>
                <a:latin typeface="Calibri" pitchFamily="34" charset="0"/>
                <a:sym typeface="Wingdings"/>
              </a:rPr>
              <a:t>Stakeholder Y is </a:t>
            </a:r>
            <a:r>
              <a:rPr lang="en-US" sz="2000" b="1" kern="0" dirty="0" smtClean="0">
                <a:solidFill>
                  <a:schemeClr val="bg1"/>
                </a:solidFill>
                <a:latin typeface="Calibri" pitchFamily="34" charset="0"/>
                <a:sym typeface="Wingdings"/>
              </a:rPr>
              <a:t>a local government official who desires to alleviate poverty in his/her provincial district  (B) Stakeholder Y will support a project by a large foreign development-implementing agency to provide training to local youths in developing technical skills.  </a:t>
            </a:r>
            <a:endParaRPr kumimoji="0" lang="en-US" sz="2000" b="1" i="0" u="none" strike="noStrike" kern="0" cap="none" spc="0" normalizeH="0" baseline="0" noProof="0" dirty="0">
              <a:ln>
                <a:noFill/>
              </a:ln>
              <a:solidFill>
                <a:schemeClr val="bg1"/>
              </a:solidFill>
              <a:effectLst/>
              <a:uLnTx/>
              <a:uFillTx/>
              <a:latin typeface="Calibri" pitchFamily="34" charset="0"/>
              <a:ea typeface="+mn-ea"/>
              <a:cs typeface="+mn-cs"/>
            </a:endParaRPr>
          </a:p>
        </p:txBody>
      </p:sp>
    </p:spTree>
  </p:cSld>
  <p:clrMapOvr>
    <a:masterClrMapping/>
  </p:clrMapOvr>
  <p:transition spd="slow">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163242" y="993036"/>
            <a:ext cx="1383712" cy="2646878"/>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16600" b="1" cap="none" spc="50" dirty="0" smtClean="0">
                <a:ln w="11430"/>
                <a:blipFill dpi="0" rotWithShape="1">
                  <a:blip r:embed="rId3"/>
                  <a:srcRect/>
                  <a:stretch>
                    <a:fillRect/>
                  </a:stretch>
                </a:blipFill>
                <a:effectLst>
                  <a:outerShdw blurRad="76200" dist="50800" dir="5400000" algn="tl" rotWithShape="0">
                    <a:srgbClr val="000000">
                      <a:alpha val="65000"/>
                    </a:srgbClr>
                  </a:outerShdw>
                </a:effectLst>
                <a:latin typeface="Calibri" pitchFamily="34" charset="0"/>
              </a:rPr>
              <a:t>B</a:t>
            </a:r>
            <a:endParaRPr lang="en-US" sz="16600" b="1" cap="none" spc="50" dirty="0">
              <a:ln w="11430"/>
              <a:blipFill dpi="0" rotWithShape="1">
                <a:blip r:embed="rId3"/>
                <a:srcRect/>
                <a:stretch>
                  <a:fillRect/>
                </a:stretch>
              </a:blipFill>
              <a:effectLst>
                <a:outerShdw blurRad="76200" dist="50800" dir="5400000" algn="tl" rotWithShape="0">
                  <a:srgbClr val="000000">
                    <a:alpha val="65000"/>
                  </a:srgbClr>
                </a:outerShdw>
              </a:effectLst>
              <a:latin typeface="Calibri" pitchFamily="34" charset="0"/>
            </a:endParaRPr>
          </a:p>
        </p:txBody>
      </p:sp>
      <p:sp>
        <p:nvSpPr>
          <p:cNvPr id="10" name="Rectangle 9"/>
          <p:cNvSpPr/>
          <p:nvPr/>
        </p:nvSpPr>
        <p:spPr>
          <a:xfrm>
            <a:off x="1773957" y="1385451"/>
            <a:ext cx="1526380" cy="1862048"/>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11500" b="1" cap="none" spc="50" dirty="0" smtClean="0">
                <a:ln w="11430"/>
                <a:solidFill>
                  <a:schemeClr val="bg1"/>
                </a:solidFill>
                <a:effectLst>
                  <a:outerShdw blurRad="76200" dist="50800" dir="5400000" algn="tl" rotWithShape="0">
                    <a:srgbClr val="000000">
                      <a:alpha val="65000"/>
                    </a:srgbClr>
                  </a:outerShdw>
                </a:effectLst>
                <a:latin typeface="Calibri" pitchFamily="34" charset="0"/>
              </a:rPr>
              <a:t>→</a:t>
            </a:r>
            <a:endParaRPr lang="en-US" sz="28700" b="1" cap="none" spc="50" dirty="0">
              <a:ln w="11430"/>
              <a:solidFill>
                <a:schemeClr val="bg1"/>
              </a:solidFill>
              <a:effectLst>
                <a:outerShdw blurRad="76200" dist="50800" dir="5400000" algn="tl" rotWithShape="0">
                  <a:srgbClr val="000000">
                    <a:alpha val="65000"/>
                  </a:srgbClr>
                </a:outerShdw>
              </a:effectLst>
              <a:latin typeface="Calibri" pitchFamily="34" charset="0"/>
            </a:endParaRPr>
          </a:p>
        </p:txBody>
      </p:sp>
      <p:sp>
        <p:nvSpPr>
          <p:cNvPr id="11" name="Rectangle 10"/>
          <p:cNvSpPr/>
          <p:nvPr/>
        </p:nvSpPr>
        <p:spPr>
          <a:xfrm>
            <a:off x="1926432" y="1593200"/>
            <a:ext cx="813043" cy="144655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8800" b="1" cap="none" spc="50" dirty="0" smtClean="0">
                <a:ln w="11430"/>
                <a:solidFill>
                  <a:srgbClr val="FF0000"/>
                </a:solidFill>
                <a:effectLst>
                  <a:outerShdw blurRad="76200" dist="50800" dir="5400000" algn="tl" rotWithShape="0">
                    <a:srgbClr val="000000">
                      <a:alpha val="65000"/>
                    </a:srgbClr>
                  </a:outerShdw>
                </a:effectLst>
                <a:latin typeface="Calibri" pitchFamily="34" charset="0"/>
              </a:rPr>
              <a:t>X</a:t>
            </a:r>
            <a:endParaRPr lang="en-US" sz="23900" b="1" cap="none" spc="50" dirty="0">
              <a:ln w="11430"/>
              <a:solidFill>
                <a:srgbClr val="FF0000"/>
              </a:solidFill>
              <a:effectLst>
                <a:outerShdw blurRad="76200" dist="50800" dir="5400000" algn="tl" rotWithShape="0">
                  <a:srgbClr val="000000">
                    <a:alpha val="65000"/>
                  </a:srgbClr>
                </a:outerShdw>
              </a:effectLst>
              <a:latin typeface="Calibri" pitchFamily="34" charset="0"/>
            </a:endParaRPr>
          </a:p>
        </p:txBody>
      </p:sp>
      <p:sp>
        <p:nvSpPr>
          <p:cNvPr id="12" name="Content Placeholder 2"/>
          <p:cNvSpPr txBox="1">
            <a:spLocks/>
          </p:cNvSpPr>
          <p:nvPr/>
        </p:nvSpPr>
        <p:spPr>
          <a:xfrm>
            <a:off x="4550129" y="1141894"/>
            <a:ext cx="4369936" cy="1769257"/>
          </a:xfrm>
          <a:prstGeom prst="rect">
            <a:avLst/>
          </a:prstGeom>
        </p:spPr>
        <p:txBody>
          <a:bodyPr/>
          <a:lstStyle/>
          <a:p>
            <a:pPr marL="342900" marR="0" lvl="0" indent="-342900" algn="l" defTabSz="914400" rtl="0" eaLnBrk="1" fontAlgn="base" latinLnBrk="0" hangingPunct="1">
              <a:lnSpc>
                <a:spcPts val="3300"/>
              </a:lnSpc>
              <a:spcBef>
                <a:spcPct val="20000"/>
              </a:spcBef>
              <a:spcAft>
                <a:spcPct val="0"/>
              </a:spcAft>
              <a:buClr>
                <a:srgbClr val="FFC000"/>
              </a:buClr>
              <a:buSzTx/>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	</a:t>
            </a:r>
            <a:r>
              <a:rPr kumimoji="0" lang="en-US" sz="2800" b="1" i="1" u="none" strike="noStrike" kern="0" cap="none" spc="0" normalizeH="0" baseline="0" noProof="0" dirty="0" smtClean="0">
                <a:ln>
                  <a:noFill/>
                </a:ln>
                <a:solidFill>
                  <a:schemeClr val="bg1"/>
                </a:solidFill>
                <a:effectLst/>
                <a:uLnTx/>
                <a:uFillTx/>
                <a:latin typeface="Calibri" pitchFamily="34" charset="0"/>
                <a:ea typeface="+mn-ea"/>
                <a:cs typeface="+mn-cs"/>
              </a:rPr>
              <a:t>Attitude</a:t>
            </a: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 and </a:t>
            </a:r>
            <a:r>
              <a:rPr kumimoji="0" lang="en-US" sz="2800" b="1" i="1" u="none" strike="noStrike" kern="0" cap="none" spc="0" normalizeH="0" baseline="0" noProof="0" dirty="0" smtClean="0">
                <a:ln>
                  <a:noFill/>
                </a:ln>
                <a:solidFill>
                  <a:schemeClr val="bg1"/>
                </a:solidFill>
                <a:effectLst/>
                <a:uLnTx/>
                <a:uFillTx/>
                <a:latin typeface="Calibri" pitchFamily="34" charset="0"/>
                <a:ea typeface="+mn-ea"/>
                <a:cs typeface="+mn-cs"/>
              </a:rPr>
              <a:t>Behavior</a:t>
            </a: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 of Project Stakeholders are Inconsistent (i.e.</a:t>
            </a:r>
            <a:r>
              <a:rPr lang="en-US" sz="2800" b="1" kern="0" dirty="0" smtClean="0">
                <a:solidFill>
                  <a:schemeClr val="bg1"/>
                </a:solidFill>
                <a:latin typeface="Calibri" pitchFamily="34" charset="0"/>
              </a:rPr>
              <a:t> </a:t>
            </a: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behavior does not reflect attitude)</a:t>
            </a:r>
            <a:endParaRPr kumimoji="0" lang="en-US" sz="2800" b="1" i="0" u="none" strike="noStrike" kern="0" cap="none" spc="0" normalizeH="0" baseline="0" noProof="0" dirty="0">
              <a:ln>
                <a:noFill/>
              </a:ln>
              <a:solidFill>
                <a:schemeClr val="bg1"/>
              </a:solidFill>
              <a:effectLst/>
              <a:uLnTx/>
              <a:uFillTx/>
              <a:latin typeface="Calibri" pitchFamily="34" charset="0"/>
              <a:ea typeface="+mn-ea"/>
              <a:cs typeface="+mn-cs"/>
            </a:endParaRPr>
          </a:p>
        </p:txBody>
      </p:sp>
      <p:sp>
        <p:nvSpPr>
          <p:cNvPr id="2" name="Title 1"/>
          <p:cNvSpPr>
            <a:spLocks noGrp="1"/>
          </p:cNvSpPr>
          <p:nvPr>
            <p:ph type="title"/>
          </p:nvPr>
        </p:nvSpPr>
        <p:spPr>
          <a:xfrm>
            <a:off x="457200" y="0"/>
            <a:ext cx="8229600" cy="1143000"/>
          </a:xfrm>
        </p:spPr>
        <p:txBody>
          <a:bodyPr/>
          <a:lstStyle/>
          <a:p>
            <a:r>
              <a:rPr lang="en-US" sz="2400" dirty="0" smtClean="0"/>
              <a:t>Stakeholder Attributes: Consistency and Inconsistency of Attitude and Behavior</a:t>
            </a:r>
            <a:endParaRPr lang="en-US" sz="2400" dirty="0"/>
          </a:p>
        </p:txBody>
      </p:sp>
      <p:sp>
        <p:nvSpPr>
          <p:cNvPr id="13" name="Content Placeholder 2"/>
          <p:cNvSpPr txBox="1">
            <a:spLocks/>
          </p:cNvSpPr>
          <p:nvPr/>
        </p:nvSpPr>
        <p:spPr>
          <a:xfrm>
            <a:off x="455613" y="3429000"/>
            <a:ext cx="8231187" cy="2743200"/>
          </a:xfrm>
          <a:prstGeom prst="rect">
            <a:avLst/>
          </a:prstGeom>
          <a:ln>
            <a:solidFill>
              <a:srgbClr val="FFFF00"/>
            </a:solidFill>
          </a:ln>
        </p:spPr>
        <p:txBody>
          <a:bodyPr/>
          <a:lstStyle/>
          <a:p>
            <a:pPr marL="342900" marR="0" lvl="0" indent="-342900" algn="l" defTabSz="914400" rtl="0" eaLnBrk="1" fontAlgn="base" latinLnBrk="0" hangingPunct="1">
              <a:lnSpc>
                <a:spcPts val="2800"/>
              </a:lnSpc>
              <a:spcBef>
                <a:spcPct val="20000"/>
              </a:spcBef>
              <a:spcAft>
                <a:spcPts val="1200"/>
              </a:spcAft>
              <a:buClr>
                <a:srgbClr val="FFC000"/>
              </a:buClr>
              <a:buSzTx/>
              <a:buFont typeface="Wingdings" pitchFamily="2" charset="2"/>
              <a:buChar char="§"/>
              <a:tabLst/>
              <a:defRPr/>
            </a:pPr>
            <a:r>
              <a:rPr lang="en-US" sz="2000" b="1" kern="0" noProof="0" dirty="0" smtClean="0">
                <a:solidFill>
                  <a:srgbClr val="FFFF00"/>
                </a:solidFill>
                <a:latin typeface="Calibri" pitchFamily="34" charset="0"/>
              </a:rPr>
              <a:t>Example 1:</a:t>
            </a:r>
            <a:r>
              <a:rPr lang="en-US" sz="2000" b="1" kern="0" noProof="0" dirty="0" smtClean="0">
                <a:solidFill>
                  <a:schemeClr val="bg1"/>
                </a:solidFill>
                <a:latin typeface="Calibri" pitchFamily="34" charset="0"/>
              </a:rPr>
              <a:t> (A) Stakeholder D strongly believes the rights of </a:t>
            </a:r>
            <a:r>
              <a:rPr lang="en-US" sz="2000" b="1" kern="0" dirty="0" smtClean="0">
                <a:solidFill>
                  <a:schemeClr val="bg1"/>
                </a:solidFill>
                <a:latin typeface="Calibri" pitchFamily="34" charset="0"/>
              </a:rPr>
              <a:t>minorities must be respected </a:t>
            </a:r>
            <a:r>
              <a:rPr lang="en-US" sz="2000" b="1" kern="0" noProof="0" dirty="0" smtClean="0">
                <a:solidFill>
                  <a:schemeClr val="bg1"/>
                </a:solidFill>
                <a:latin typeface="Calibri" pitchFamily="34" charset="0"/>
                <a:sym typeface="Wingdings"/>
              </a:rPr>
              <a:t> (B) Stakeholder D pickets the construction site of a planned counseling center for immigrants. </a:t>
            </a:r>
          </a:p>
          <a:p>
            <a:pPr marL="342900" lvl="0" indent="-342900">
              <a:lnSpc>
                <a:spcPts val="2800"/>
              </a:lnSpc>
              <a:spcBef>
                <a:spcPct val="20000"/>
              </a:spcBef>
              <a:spcAft>
                <a:spcPts val="1200"/>
              </a:spcAft>
              <a:buClr>
                <a:srgbClr val="FFC000"/>
              </a:buClr>
              <a:buFont typeface="Wingdings" pitchFamily="2" charset="2"/>
              <a:buChar char="§"/>
              <a:defRPr/>
            </a:pPr>
            <a:r>
              <a:rPr lang="en-US" sz="2000" b="1" kern="0" dirty="0" smtClean="0">
                <a:solidFill>
                  <a:srgbClr val="FFFF00"/>
                </a:solidFill>
                <a:latin typeface="Calibri" pitchFamily="34" charset="0"/>
                <a:sym typeface="Wingdings"/>
              </a:rPr>
              <a:t>Example 2:</a:t>
            </a:r>
            <a:r>
              <a:rPr lang="en-US" sz="2000" b="1" kern="0" dirty="0" smtClean="0">
                <a:solidFill>
                  <a:schemeClr val="bg1"/>
                </a:solidFill>
                <a:latin typeface="Calibri" pitchFamily="34" charset="0"/>
                <a:sym typeface="Wingdings"/>
              </a:rPr>
              <a:t> (A) </a:t>
            </a:r>
            <a:r>
              <a:rPr lang="en-US" sz="2000" b="1" kern="0" noProof="0" dirty="0" smtClean="0">
                <a:solidFill>
                  <a:schemeClr val="bg1"/>
                </a:solidFill>
                <a:latin typeface="Calibri" pitchFamily="34" charset="0"/>
                <a:sym typeface="Wingdings"/>
              </a:rPr>
              <a:t>Stakeholder F is a devoted environmentalist </a:t>
            </a:r>
            <a:r>
              <a:rPr lang="en-US" sz="2000" b="1" kern="0" dirty="0" smtClean="0">
                <a:solidFill>
                  <a:schemeClr val="bg1"/>
                </a:solidFill>
                <a:latin typeface="Calibri" pitchFamily="34" charset="0"/>
                <a:sym typeface="Wingdings"/>
              </a:rPr>
              <a:t> (B) Stake-holder F votes in a community referendum to support a large copper mining project in close proximity which has been proposed by a foreign company. </a:t>
            </a:r>
            <a:endParaRPr kumimoji="0" lang="en-US" sz="2000" b="1" i="0" u="none" strike="noStrike" kern="0" cap="none" spc="0" normalizeH="0" baseline="0" noProof="0" dirty="0">
              <a:ln>
                <a:noFill/>
              </a:ln>
              <a:solidFill>
                <a:schemeClr val="bg1"/>
              </a:solidFill>
              <a:effectLst/>
              <a:uLnTx/>
              <a:uFillTx/>
              <a:latin typeface="Calibri" pitchFamily="34" charset="0"/>
              <a:ea typeface="+mn-ea"/>
              <a:cs typeface="+mn-cs"/>
            </a:endParaRPr>
          </a:p>
        </p:txBody>
      </p:sp>
      <p:sp>
        <p:nvSpPr>
          <p:cNvPr id="14" name="Rectangle 13"/>
          <p:cNvSpPr/>
          <p:nvPr/>
        </p:nvSpPr>
        <p:spPr>
          <a:xfrm>
            <a:off x="464491" y="995044"/>
            <a:ext cx="1481495" cy="2646878"/>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16600" b="1" cap="none" spc="50" dirty="0" smtClean="0">
                <a:ln w="11430"/>
                <a:blipFill>
                  <a:blip r:embed="rId4"/>
                  <a:stretch>
                    <a:fillRect/>
                  </a:stretch>
                </a:blipFill>
                <a:effectLst>
                  <a:outerShdw blurRad="76200" dist="50800" dir="5400000" algn="tl" rotWithShape="0">
                    <a:srgbClr val="000000">
                      <a:alpha val="65000"/>
                    </a:srgbClr>
                  </a:outerShdw>
                </a:effectLst>
                <a:latin typeface="Calibri" pitchFamily="34" charset="0"/>
              </a:rPr>
              <a:t>A</a:t>
            </a:r>
            <a:endParaRPr lang="en-US" sz="41300" b="1" cap="none" spc="50" dirty="0">
              <a:ln w="11430"/>
              <a:blipFill>
                <a:blip r:embed="rId4"/>
                <a:stretch>
                  <a:fillRect/>
                </a:stretch>
              </a:blipFill>
              <a:effectLst>
                <a:outerShdw blurRad="76200" dist="50800" dir="5400000" algn="tl" rotWithShape="0">
                  <a:srgbClr val="000000">
                    <a:alpha val="65000"/>
                  </a:srgbClr>
                </a:outerShdw>
              </a:effectLst>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3" name="Rectangle 3"/>
          <p:cNvSpPr>
            <a:spLocks noGrp="1" noChangeArrowheads="1"/>
          </p:cNvSpPr>
          <p:nvPr>
            <p:ph idx="1"/>
          </p:nvPr>
        </p:nvSpPr>
        <p:spPr>
          <a:xfrm>
            <a:off x="455613" y="1135886"/>
            <a:ext cx="8202830" cy="5036313"/>
          </a:xfrm>
        </p:spPr>
        <p:txBody>
          <a:bodyPr/>
          <a:lstStyle/>
          <a:p>
            <a:pPr>
              <a:lnSpc>
                <a:spcPts val="3300"/>
              </a:lnSpc>
              <a:spcBef>
                <a:spcPts val="0"/>
              </a:spcBef>
              <a:spcAft>
                <a:spcPts val="600"/>
              </a:spcAft>
              <a:buClr>
                <a:srgbClr val="FFC000"/>
              </a:buClr>
              <a:buFont typeface="Wingdings" pitchFamily="2" charset="2"/>
              <a:buChar char="§"/>
            </a:pPr>
            <a:r>
              <a:rPr lang="en-US" sz="2800" b="1" dirty="0" smtClean="0">
                <a:solidFill>
                  <a:schemeClr val="bg1"/>
                </a:solidFill>
                <a:latin typeface="Calibri" pitchFamily="34" charset="0"/>
                <a:sym typeface="Wingdings" pitchFamily="2" charset="2"/>
              </a:rPr>
              <a:t>Economic and Financial Gains and Losses</a:t>
            </a:r>
          </a:p>
          <a:p>
            <a:pPr>
              <a:lnSpc>
                <a:spcPts val="3300"/>
              </a:lnSpc>
              <a:spcBef>
                <a:spcPts val="0"/>
              </a:spcBef>
              <a:buClr>
                <a:srgbClr val="FFC000"/>
              </a:buClr>
              <a:buNone/>
            </a:pPr>
            <a:r>
              <a:rPr lang="en-US" sz="2800" dirty="0" smtClean="0">
                <a:solidFill>
                  <a:schemeClr val="bg1"/>
                </a:solidFill>
                <a:latin typeface="Calibri" pitchFamily="34" charset="0"/>
                <a:sym typeface="Wingdings" pitchFamily="2" charset="2"/>
              </a:rPr>
              <a:t>	</a:t>
            </a:r>
            <a:r>
              <a:rPr lang="en-US" sz="2400" dirty="0" smtClean="0">
                <a:solidFill>
                  <a:schemeClr val="bg1"/>
                </a:solidFill>
                <a:latin typeface="Calibri" pitchFamily="34" charset="0"/>
                <a:sym typeface="Wingdings" pitchFamily="2" charset="2"/>
              </a:rPr>
              <a:t>(Individual, Neighborhood, Community, Organizational)</a:t>
            </a:r>
            <a:endParaRPr lang="en-US" sz="2800" dirty="0" smtClean="0">
              <a:solidFill>
                <a:schemeClr val="bg1"/>
              </a:solidFill>
              <a:latin typeface="Calibri" pitchFamily="34" charset="0"/>
              <a:sym typeface="Wingdings" pitchFamily="2" charset="2"/>
            </a:endParaRPr>
          </a:p>
          <a:p>
            <a:pPr>
              <a:lnSpc>
                <a:spcPts val="3300"/>
              </a:lnSpc>
              <a:buClr>
                <a:srgbClr val="FFC000"/>
              </a:buClr>
              <a:buFont typeface="Wingdings" pitchFamily="2" charset="2"/>
              <a:buChar char="§"/>
            </a:pPr>
            <a:r>
              <a:rPr lang="en-US" sz="2800" b="1" dirty="0" smtClean="0">
                <a:solidFill>
                  <a:schemeClr val="bg1"/>
                </a:solidFill>
                <a:latin typeface="Calibri" pitchFamily="34" charset="0"/>
                <a:sym typeface="Wingdings" pitchFamily="2" charset="2"/>
              </a:rPr>
              <a:t>Impact on Society</a:t>
            </a:r>
          </a:p>
          <a:p>
            <a:pPr>
              <a:lnSpc>
                <a:spcPts val="3300"/>
              </a:lnSpc>
              <a:spcBef>
                <a:spcPts val="0"/>
              </a:spcBef>
              <a:buClr>
                <a:srgbClr val="FFC000"/>
              </a:buClr>
              <a:buNone/>
            </a:pPr>
            <a:r>
              <a:rPr lang="en-US" sz="2800" dirty="0" smtClean="0">
                <a:solidFill>
                  <a:schemeClr val="bg1"/>
                </a:solidFill>
                <a:latin typeface="Calibri" pitchFamily="34" charset="0"/>
                <a:sym typeface="Wingdings" pitchFamily="2" charset="2"/>
              </a:rPr>
              <a:t>	</a:t>
            </a:r>
            <a:r>
              <a:rPr lang="en-US" sz="2400" dirty="0" smtClean="0">
                <a:solidFill>
                  <a:schemeClr val="bg1"/>
                </a:solidFill>
                <a:latin typeface="Calibri" pitchFamily="34" charset="0"/>
                <a:sym typeface="Wingdings" pitchFamily="2" charset="2"/>
              </a:rPr>
              <a:t>(Neighborhood </a:t>
            </a:r>
            <a:r>
              <a:rPr lang="en-US" sz="2400" dirty="0">
                <a:solidFill>
                  <a:schemeClr val="bg1"/>
                </a:solidFill>
                <a:latin typeface="Calibri" pitchFamily="34" charset="0"/>
                <a:sym typeface="Wingdings" pitchFamily="2" charset="2"/>
              </a:rPr>
              <a:t>and </a:t>
            </a:r>
            <a:r>
              <a:rPr lang="en-US" sz="2400" dirty="0" smtClean="0">
                <a:solidFill>
                  <a:schemeClr val="bg1"/>
                </a:solidFill>
                <a:latin typeface="Calibri" pitchFamily="34" charset="0"/>
                <a:sym typeface="Wingdings" pitchFamily="2" charset="2"/>
              </a:rPr>
              <a:t>Community Cohesion </a:t>
            </a:r>
            <a:r>
              <a:rPr lang="en-US" sz="2400" dirty="0">
                <a:solidFill>
                  <a:schemeClr val="bg1"/>
                </a:solidFill>
                <a:latin typeface="Calibri" pitchFamily="34" charset="0"/>
                <a:sym typeface="Wingdings" pitchFamily="2" charset="2"/>
              </a:rPr>
              <a:t>and </a:t>
            </a:r>
            <a:r>
              <a:rPr lang="en-US" sz="2400" dirty="0" smtClean="0">
                <a:solidFill>
                  <a:schemeClr val="bg1"/>
                </a:solidFill>
                <a:latin typeface="Calibri" pitchFamily="34" charset="0"/>
                <a:sym typeface="Wingdings" pitchFamily="2" charset="2"/>
              </a:rPr>
              <a:t>Spirit, Cultural and Religious Perspective, National Sensitivities)</a:t>
            </a:r>
            <a:endParaRPr lang="en-US" sz="2800" dirty="0">
              <a:solidFill>
                <a:schemeClr val="bg1"/>
              </a:solidFill>
              <a:latin typeface="Calibri" pitchFamily="34" charset="0"/>
              <a:sym typeface="Wingdings" pitchFamily="2" charset="2"/>
            </a:endParaRPr>
          </a:p>
          <a:p>
            <a:pPr>
              <a:lnSpc>
                <a:spcPts val="3300"/>
              </a:lnSpc>
              <a:buClr>
                <a:srgbClr val="FFC000"/>
              </a:buClr>
              <a:buFont typeface="Wingdings" pitchFamily="2" charset="2"/>
              <a:buChar char="§"/>
            </a:pPr>
            <a:r>
              <a:rPr lang="en-US" sz="2800" b="1" dirty="0" smtClean="0">
                <a:solidFill>
                  <a:schemeClr val="bg1"/>
                </a:solidFill>
                <a:latin typeface="Calibri" pitchFamily="34" charset="0"/>
                <a:sym typeface="Wingdings" pitchFamily="2" charset="2"/>
              </a:rPr>
              <a:t>Impact on Health</a:t>
            </a:r>
          </a:p>
          <a:p>
            <a:pPr>
              <a:lnSpc>
                <a:spcPts val="3300"/>
              </a:lnSpc>
              <a:spcBef>
                <a:spcPts val="0"/>
              </a:spcBef>
              <a:buClr>
                <a:srgbClr val="FFC000"/>
              </a:buClr>
              <a:buNone/>
            </a:pPr>
            <a:r>
              <a:rPr lang="en-US" sz="2400" dirty="0" smtClean="0">
                <a:solidFill>
                  <a:schemeClr val="bg1"/>
                </a:solidFill>
                <a:latin typeface="Calibri" pitchFamily="34" charset="0"/>
                <a:sym typeface="Wingdings" pitchFamily="2" charset="2"/>
              </a:rPr>
              <a:t>	(Physical, Psychological, Emotional)</a:t>
            </a:r>
            <a:endParaRPr lang="en-US" sz="2800" dirty="0">
              <a:solidFill>
                <a:schemeClr val="bg1"/>
              </a:solidFill>
              <a:latin typeface="Calibri" pitchFamily="34" charset="0"/>
              <a:sym typeface="Wingdings" pitchFamily="2" charset="2"/>
            </a:endParaRPr>
          </a:p>
          <a:p>
            <a:pPr>
              <a:lnSpc>
                <a:spcPts val="3300"/>
              </a:lnSpc>
              <a:buClr>
                <a:srgbClr val="FFC000"/>
              </a:buClr>
              <a:buFont typeface="Wingdings" pitchFamily="2" charset="2"/>
              <a:buChar char="§"/>
            </a:pPr>
            <a:r>
              <a:rPr lang="en-US" sz="2800" b="1" dirty="0" smtClean="0">
                <a:solidFill>
                  <a:schemeClr val="bg1"/>
                </a:solidFill>
                <a:latin typeface="Calibri" pitchFamily="34" charset="0"/>
                <a:sym typeface="Wingdings" pitchFamily="2" charset="2"/>
              </a:rPr>
              <a:t>Impact on the Physical </a:t>
            </a:r>
            <a:r>
              <a:rPr lang="en-US" sz="2800" b="1" dirty="0">
                <a:solidFill>
                  <a:schemeClr val="bg1"/>
                </a:solidFill>
                <a:latin typeface="Calibri" pitchFamily="34" charset="0"/>
                <a:sym typeface="Wingdings" pitchFamily="2" charset="2"/>
              </a:rPr>
              <a:t>Environment </a:t>
            </a:r>
            <a:endParaRPr lang="en-US" sz="2800" b="1" dirty="0" smtClean="0">
              <a:solidFill>
                <a:schemeClr val="bg1"/>
              </a:solidFill>
              <a:latin typeface="Calibri" pitchFamily="34" charset="0"/>
              <a:sym typeface="Wingdings" pitchFamily="2" charset="2"/>
            </a:endParaRPr>
          </a:p>
          <a:p>
            <a:pPr>
              <a:lnSpc>
                <a:spcPts val="3300"/>
              </a:lnSpc>
              <a:spcBef>
                <a:spcPts val="0"/>
              </a:spcBef>
              <a:spcAft>
                <a:spcPts val="600"/>
              </a:spcAft>
              <a:buClr>
                <a:srgbClr val="FFC000"/>
              </a:buClr>
              <a:buNone/>
            </a:pPr>
            <a:r>
              <a:rPr lang="en-US" sz="2400" dirty="0" smtClean="0">
                <a:solidFill>
                  <a:schemeClr val="bg1"/>
                </a:solidFill>
                <a:latin typeface="Calibri" pitchFamily="34" charset="0"/>
                <a:sym typeface="Wingdings" pitchFamily="2" charset="2"/>
              </a:rPr>
              <a:t>	(Air, Water, Land, Acoustics, Aesthetics)</a:t>
            </a:r>
            <a:r>
              <a:rPr lang="en-US" sz="3200" b="1" dirty="0" smtClean="0">
                <a:solidFill>
                  <a:schemeClr val="bg1"/>
                </a:solidFill>
                <a:latin typeface="Calibri" pitchFamily="34" charset="0"/>
                <a:sym typeface="Wingdings" pitchFamily="2" charset="2"/>
              </a:rPr>
              <a:t> </a:t>
            </a:r>
          </a:p>
          <a:p>
            <a:pPr>
              <a:lnSpc>
                <a:spcPts val="3300"/>
              </a:lnSpc>
              <a:spcBef>
                <a:spcPts val="24"/>
              </a:spcBef>
              <a:buClr>
                <a:srgbClr val="FFC000"/>
              </a:buClr>
              <a:buFont typeface="Wingdings" pitchFamily="2" charset="2"/>
              <a:buChar char="§"/>
            </a:pPr>
            <a:r>
              <a:rPr lang="en-US" sz="2800" b="1" dirty="0" smtClean="0">
                <a:solidFill>
                  <a:schemeClr val="bg1"/>
                </a:solidFill>
                <a:latin typeface="Calibri" pitchFamily="34" charset="0"/>
                <a:sym typeface="Wingdings" pitchFamily="2" charset="2"/>
              </a:rPr>
              <a:t>Impact on Ecology</a:t>
            </a:r>
          </a:p>
          <a:p>
            <a:pPr>
              <a:lnSpc>
                <a:spcPts val="3300"/>
              </a:lnSpc>
              <a:spcBef>
                <a:spcPts val="0"/>
              </a:spcBef>
              <a:buClr>
                <a:srgbClr val="FFC000"/>
              </a:buClr>
              <a:buNone/>
            </a:pPr>
            <a:r>
              <a:rPr lang="en-US" sz="2800" dirty="0" smtClean="0">
                <a:solidFill>
                  <a:schemeClr val="bg1"/>
                </a:solidFill>
                <a:latin typeface="Calibri" pitchFamily="34" charset="0"/>
                <a:sym typeface="Wingdings" pitchFamily="2" charset="2"/>
              </a:rPr>
              <a:t>	</a:t>
            </a:r>
            <a:r>
              <a:rPr lang="en-US" sz="2400" dirty="0" smtClean="0">
                <a:solidFill>
                  <a:schemeClr val="bg1"/>
                </a:solidFill>
                <a:latin typeface="Calibri" pitchFamily="34" charset="0"/>
                <a:sym typeface="Wingdings" pitchFamily="2" charset="2"/>
              </a:rPr>
              <a:t>(Bio-/Ecosystems (Fauna, Flora))</a:t>
            </a:r>
            <a:endParaRPr lang="en-US" sz="3200" dirty="0" smtClean="0">
              <a:solidFill>
                <a:schemeClr val="bg1"/>
              </a:solidFill>
              <a:latin typeface="Calibri" pitchFamily="34" charset="0"/>
              <a:sym typeface="Wingdings" pitchFamily="2" charset="2"/>
            </a:endParaRPr>
          </a:p>
          <a:p>
            <a:pPr>
              <a:lnSpc>
                <a:spcPts val="3300"/>
              </a:lnSpc>
              <a:spcBef>
                <a:spcPts val="0"/>
              </a:spcBef>
              <a:buClr>
                <a:srgbClr val="FFC000"/>
              </a:buClr>
              <a:buFont typeface="Wingdings" pitchFamily="2" charset="2"/>
              <a:buChar char="§"/>
            </a:pPr>
            <a:endParaRPr lang="en-US" sz="2800" dirty="0">
              <a:solidFill>
                <a:schemeClr val="bg1"/>
              </a:solidFill>
              <a:latin typeface="Calibri" pitchFamily="34" charset="0"/>
              <a:sym typeface="Wingdings" pitchFamily="2" charset="2"/>
            </a:endParaRPr>
          </a:p>
        </p:txBody>
      </p:sp>
      <p:sp>
        <p:nvSpPr>
          <p:cNvPr id="5" name="Title 13"/>
          <p:cNvSpPr>
            <a:spLocks noGrp="1"/>
          </p:cNvSpPr>
          <p:nvPr>
            <p:ph type="title"/>
          </p:nvPr>
        </p:nvSpPr>
        <p:spPr>
          <a:xfrm>
            <a:off x="457200" y="0"/>
            <a:ext cx="8229600" cy="1143000"/>
          </a:xfrm>
        </p:spPr>
        <p:txBody>
          <a:bodyPr/>
          <a:lstStyle/>
          <a:p>
            <a:r>
              <a:rPr lang="de-DE" sz="2400" dirty="0" smtClean="0"/>
              <a:t>Project Stakeholders‘ Attitude and Behavior </a:t>
            </a:r>
            <a:br>
              <a:rPr lang="de-DE" sz="2400" dirty="0" smtClean="0"/>
            </a:br>
            <a:r>
              <a:rPr lang="de-DE" sz="2000" dirty="0" smtClean="0"/>
              <a:t>(Key Determining Factors)</a:t>
            </a:r>
            <a:endParaRPr lang="en-US" sz="2400" dirty="0"/>
          </a:p>
        </p:txBody>
      </p:sp>
    </p:spTree>
  </p:cSld>
  <p:clrMapOvr>
    <a:masterClrMapping/>
  </p:clrMapOvr>
  <p:transition spd="slow">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3" name="Rectangle 3"/>
          <p:cNvSpPr>
            <a:spLocks noGrp="1" noChangeArrowheads="1"/>
          </p:cNvSpPr>
          <p:nvPr>
            <p:ph idx="1"/>
          </p:nvPr>
        </p:nvSpPr>
        <p:spPr>
          <a:xfrm>
            <a:off x="455613" y="1135887"/>
            <a:ext cx="8202830" cy="4864100"/>
          </a:xfrm>
        </p:spPr>
        <p:txBody>
          <a:bodyPr/>
          <a:lstStyle/>
          <a:p>
            <a:pPr>
              <a:lnSpc>
                <a:spcPts val="3300"/>
              </a:lnSpc>
              <a:buClr>
                <a:srgbClr val="FFC000"/>
              </a:buClr>
              <a:buFont typeface="Wingdings" pitchFamily="2" charset="2"/>
              <a:buChar char="§"/>
            </a:pPr>
            <a:r>
              <a:rPr lang="en-US" sz="2800" b="1" dirty="0" smtClean="0">
                <a:solidFill>
                  <a:schemeClr val="bg1"/>
                </a:solidFill>
                <a:latin typeface="Calibri" pitchFamily="34" charset="0"/>
                <a:sym typeface="Wingdings" pitchFamily="2" charset="2"/>
              </a:rPr>
              <a:t>Conservation</a:t>
            </a:r>
            <a:r>
              <a:rPr lang="en-US" sz="2800" dirty="0" smtClean="0">
                <a:solidFill>
                  <a:schemeClr val="bg1"/>
                </a:solidFill>
                <a:latin typeface="Calibri" pitchFamily="34" charset="0"/>
                <a:sym typeface="Wingdings" pitchFamily="2" charset="2"/>
              </a:rPr>
              <a:t> </a:t>
            </a:r>
          </a:p>
          <a:p>
            <a:pPr>
              <a:lnSpc>
                <a:spcPts val="3300"/>
              </a:lnSpc>
              <a:spcBef>
                <a:spcPts val="0"/>
              </a:spcBef>
              <a:buClr>
                <a:srgbClr val="FFC000"/>
              </a:buClr>
              <a:buNone/>
            </a:pPr>
            <a:r>
              <a:rPr lang="en-US" sz="2800" dirty="0" smtClean="0">
                <a:solidFill>
                  <a:schemeClr val="bg1"/>
                </a:solidFill>
                <a:latin typeface="Calibri" pitchFamily="34" charset="0"/>
                <a:sym typeface="Wingdings" pitchFamily="2" charset="2"/>
              </a:rPr>
              <a:t>	</a:t>
            </a:r>
            <a:r>
              <a:rPr lang="en-US" sz="2400" dirty="0" smtClean="0">
                <a:solidFill>
                  <a:schemeClr val="bg1"/>
                </a:solidFill>
                <a:latin typeface="Calibri" pitchFamily="34" charset="0"/>
                <a:sym typeface="Wingdings" pitchFamily="2" charset="2"/>
              </a:rPr>
              <a:t>(Cultural Assets, Archeological and Historical Heritage)</a:t>
            </a:r>
          </a:p>
          <a:p>
            <a:pPr>
              <a:lnSpc>
                <a:spcPts val="3300"/>
              </a:lnSpc>
              <a:buClr>
                <a:srgbClr val="FFC000"/>
              </a:buClr>
              <a:buFont typeface="Wingdings" pitchFamily="2" charset="2"/>
              <a:buChar char="§"/>
            </a:pPr>
            <a:r>
              <a:rPr lang="en-US" sz="2800" b="1" dirty="0" smtClean="0">
                <a:solidFill>
                  <a:schemeClr val="bg1"/>
                </a:solidFill>
                <a:latin typeface="Calibri" pitchFamily="34" charset="0"/>
                <a:sym typeface="Wingdings" pitchFamily="2" charset="2"/>
              </a:rPr>
              <a:t>Political Dimension</a:t>
            </a:r>
          </a:p>
          <a:p>
            <a:pPr>
              <a:lnSpc>
                <a:spcPts val="3300"/>
              </a:lnSpc>
              <a:spcBef>
                <a:spcPts val="0"/>
              </a:spcBef>
              <a:buClr>
                <a:srgbClr val="FFC000"/>
              </a:buClr>
              <a:buNone/>
            </a:pPr>
            <a:r>
              <a:rPr lang="en-US" sz="2800" dirty="0" smtClean="0">
                <a:solidFill>
                  <a:schemeClr val="bg1"/>
                </a:solidFill>
                <a:latin typeface="Calibri" pitchFamily="34" charset="0"/>
                <a:sym typeface="Wingdings" pitchFamily="2" charset="2"/>
              </a:rPr>
              <a:t>	</a:t>
            </a:r>
            <a:r>
              <a:rPr lang="en-US" sz="2400" dirty="0" smtClean="0">
                <a:solidFill>
                  <a:schemeClr val="bg1"/>
                </a:solidFill>
                <a:latin typeface="Calibri" pitchFamily="34" charset="0"/>
                <a:sym typeface="Wingdings" pitchFamily="2" charset="2"/>
              </a:rPr>
              <a:t>(Personal Ideology, Local, Regional and National Outlook)</a:t>
            </a:r>
            <a:endParaRPr lang="en-US" sz="2800" dirty="0" smtClean="0">
              <a:solidFill>
                <a:schemeClr val="bg1"/>
              </a:solidFill>
              <a:latin typeface="Calibri" pitchFamily="34" charset="0"/>
              <a:sym typeface="Wingdings" pitchFamily="2" charset="2"/>
            </a:endParaRPr>
          </a:p>
          <a:p>
            <a:pPr>
              <a:lnSpc>
                <a:spcPts val="3300"/>
              </a:lnSpc>
              <a:buClr>
                <a:srgbClr val="FFC000"/>
              </a:buClr>
              <a:buFont typeface="Wingdings" pitchFamily="2" charset="2"/>
              <a:buChar char="§"/>
            </a:pPr>
            <a:r>
              <a:rPr lang="en-US" sz="2800" b="1" dirty="0" smtClean="0">
                <a:solidFill>
                  <a:schemeClr val="bg1"/>
                </a:solidFill>
                <a:latin typeface="Calibri" pitchFamily="34" charset="0"/>
                <a:sym typeface="Wingdings" pitchFamily="2" charset="2"/>
              </a:rPr>
              <a:t>Attitude To Change </a:t>
            </a:r>
          </a:p>
          <a:p>
            <a:pPr>
              <a:lnSpc>
                <a:spcPts val="3300"/>
              </a:lnSpc>
              <a:spcBef>
                <a:spcPts val="0"/>
              </a:spcBef>
              <a:buClr>
                <a:srgbClr val="FFC000"/>
              </a:buClr>
              <a:buNone/>
            </a:pPr>
            <a:r>
              <a:rPr lang="en-US" sz="2800" dirty="0" smtClean="0">
                <a:solidFill>
                  <a:schemeClr val="bg1"/>
                </a:solidFill>
                <a:latin typeface="Calibri" pitchFamily="34" charset="0"/>
                <a:sym typeface="Wingdings" pitchFamily="2" charset="2"/>
              </a:rPr>
              <a:t>	</a:t>
            </a:r>
            <a:r>
              <a:rPr lang="en-US" sz="2400" dirty="0" smtClean="0">
                <a:solidFill>
                  <a:schemeClr val="bg1"/>
                </a:solidFill>
                <a:latin typeface="Calibri" pitchFamily="34" charset="0"/>
                <a:sym typeface="Wingdings" pitchFamily="2" charset="2"/>
              </a:rPr>
              <a:t>(Life Style, Sentiments, Anticipated Opportunities for Personal and Organizational Development etc.)</a:t>
            </a:r>
          </a:p>
          <a:p>
            <a:pPr>
              <a:lnSpc>
                <a:spcPts val="3300"/>
              </a:lnSpc>
              <a:spcBef>
                <a:spcPts val="600"/>
              </a:spcBef>
              <a:buClr>
                <a:srgbClr val="FFC000"/>
              </a:buClr>
              <a:buFont typeface="Wingdings" pitchFamily="2" charset="2"/>
              <a:buChar char="§"/>
            </a:pPr>
            <a:r>
              <a:rPr lang="en-US" sz="2800" b="1" dirty="0" smtClean="0">
                <a:solidFill>
                  <a:schemeClr val="bg1"/>
                </a:solidFill>
                <a:latin typeface="Calibri" pitchFamily="34" charset="0"/>
                <a:sym typeface="Wingdings" pitchFamily="2" charset="2"/>
              </a:rPr>
              <a:t>Security </a:t>
            </a:r>
          </a:p>
          <a:p>
            <a:pPr>
              <a:lnSpc>
                <a:spcPts val="3300"/>
              </a:lnSpc>
              <a:spcBef>
                <a:spcPts val="0"/>
              </a:spcBef>
              <a:spcAft>
                <a:spcPts val="600"/>
              </a:spcAft>
              <a:buClr>
                <a:srgbClr val="FFC000"/>
              </a:buClr>
              <a:buNone/>
            </a:pPr>
            <a:r>
              <a:rPr lang="en-US" sz="2800" dirty="0" smtClean="0">
                <a:solidFill>
                  <a:schemeClr val="bg1"/>
                </a:solidFill>
                <a:latin typeface="Calibri" pitchFamily="34" charset="0"/>
                <a:sym typeface="Wingdings" pitchFamily="2" charset="2"/>
              </a:rPr>
              <a:t>	</a:t>
            </a:r>
            <a:r>
              <a:rPr lang="en-US" sz="2400" dirty="0" smtClean="0">
                <a:solidFill>
                  <a:schemeClr val="bg1"/>
                </a:solidFill>
                <a:latin typeface="Calibri" pitchFamily="34" charset="0"/>
                <a:sym typeface="Wingdings" pitchFamily="2" charset="2"/>
              </a:rPr>
              <a:t>(Individual, Group, Organizational)</a:t>
            </a:r>
          </a:p>
          <a:p>
            <a:pPr>
              <a:lnSpc>
                <a:spcPts val="3300"/>
              </a:lnSpc>
              <a:spcBef>
                <a:spcPts val="0"/>
              </a:spcBef>
              <a:buClr>
                <a:srgbClr val="FFC000"/>
              </a:buClr>
              <a:buFont typeface="Wingdings" pitchFamily="2" charset="2"/>
              <a:buChar char="§"/>
            </a:pPr>
            <a:r>
              <a:rPr lang="en-US" sz="2800" b="1" dirty="0" smtClean="0">
                <a:solidFill>
                  <a:schemeClr val="bg1"/>
                </a:solidFill>
                <a:latin typeface="Calibri" pitchFamily="34" charset="0"/>
                <a:sym typeface="Wingdings" pitchFamily="2" charset="2"/>
              </a:rPr>
              <a:t>Reputation</a:t>
            </a:r>
            <a:endParaRPr lang="en-US" sz="2400" b="1" dirty="0" smtClean="0">
              <a:solidFill>
                <a:schemeClr val="bg1"/>
              </a:solidFill>
              <a:latin typeface="Calibri" pitchFamily="34" charset="0"/>
              <a:sym typeface="Wingdings" pitchFamily="2" charset="2"/>
            </a:endParaRPr>
          </a:p>
          <a:p>
            <a:pPr>
              <a:lnSpc>
                <a:spcPts val="3300"/>
              </a:lnSpc>
              <a:spcBef>
                <a:spcPts val="0"/>
              </a:spcBef>
              <a:buClr>
                <a:srgbClr val="FFC000"/>
              </a:buClr>
              <a:buNone/>
            </a:pPr>
            <a:r>
              <a:rPr lang="en-US" sz="2400" dirty="0" smtClean="0">
                <a:solidFill>
                  <a:schemeClr val="bg1"/>
                </a:solidFill>
                <a:latin typeface="Calibri" pitchFamily="34" charset="0"/>
                <a:sym typeface="Wingdings" pitchFamily="2" charset="2"/>
              </a:rPr>
              <a:t>	(Project Owners / Developers)</a:t>
            </a:r>
            <a:endParaRPr lang="en-US" sz="2800" dirty="0" smtClean="0">
              <a:solidFill>
                <a:schemeClr val="bg1"/>
              </a:solidFill>
              <a:latin typeface="Calibri" pitchFamily="34" charset="0"/>
              <a:sym typeface="Wingdings" pitchFamily="2" charset="2"/>
            </a:endParaRPr>
          </a:p>
          <a:p>
            <a:pPr>
              <a:lnSpc>
                <a:spcPts val="3300"/>
              </a:lnSpc>
              <a:spcBef>
                <a:spcPts val="0"/>
              </a:spcBef>
              <a:buClr>
                <a:srgbClr val="FFC000"/>
              </a:buClr>
              <a:buFont typeface="Wingdings" pitchFamily="2" charset="2"/>
              <a:buChar char="§"/>
            </a:pPr>
            <a:endParaRPr lang="en-US" sz="2800" dirty="0" smtClean="0">
              <a:solidFill>
                <a:schemeClr val="bg1"/>
              </a:solidFill>
              <a:latin typeface="Calibri" pitchFamily="34" charset="0"/>
              <a:sym typeface="Wingdings" pitchFamily="2" charset="2"/>
            </a:endParaRPr>
          </a:p>
          <a:p>
            <a:pPr>
              <a:lnSpc>
                <a:spcPts val="3300"/>
              </a:lnSpc>
              <a:buClr>
                <a:srgbClr val="FFC000"/>
              </a:buClr>
              <a:buFont typeface="Wingdings" pitchFamily="2" charset="2"/>
              <a:buChar char="§"/>
            </a:pPr>
            <a:endParaRPr lang="en-US" sz="2800" dirty="0">
              <a:solidFill>
                <a:schemeClr val="bg1"/>
              </a:solidFill>
              <a:latin typeface="Calibri" pitchFamily="34" charset="0"/>
              <a:sym typeface="Wingdings" pitchFamily="2" charset="2"/>
            </a:endParaRPr>
          </a:p>
        </p:txBody>
      </p:sp>
      <p:sp>
        <p:nvSpPr>
          <p:cNvPr id="5" name="Title 13"/>
          <p:cNvSpPr>
            <a:spLocks noGrp="1"/>
          </p:cNvSpPr>
          <p:nvPr>
            <p:ph type="title"/>
          </p:nvPr>
        </p:nvSpPr>
        <p:spPr>
          <a:xfrm>
            <a:off x="457200" y="0"/>
            <a:ext cx="8229600" cy="1143000"/>
          </a:xfrm>
        </p:spPr>
        <p:txBody>
          <a:bodyPr/>
          <a:lstStyle/>
          <a:p>
            <a:r>
              <a:rPr lang="de-DE" sz="2400" dirty="0" smtClean="0"/>
              <a:t>Project Stakeholders‘ Attitude and Behavior </a:t>
            </a:r>
            <a:r>
              <a:rPr lang="de-DE" sz="2000" dirty="0" smtClean="0"/>
              <a:t>(Key Determining Factors)</a:t>
            </a:r>
            <a:endParaRPr lang="en-US" sz="2400" dirty="0"/>
          </a:p>
        </p:txBody>
      </p:sp>
    </p:spTree>
  </p:cSld>
  <p:clrMapOvr>
    <a:masterClrMapping/>
  </p:clrMapOvr>
  <p:transition spd="slow">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7" name="AutoShape 5"/>
          <p:cNvSpPr>
            <a:spLocks noChangeArrowheads="1"/>
          </p:cNvSpPr>
          <p:nvPr/>
        </p:nvSpPr>
        <p:spPr bwMode="auto">
          <a:xfrm>
            <a:off x="822325" y="1906588"/>
            <a:ext cx="1582738" cy="536575"/>
          </a:xfrm>
          <a:prstGeom prst="roundRect">
            <a:avLst>
              <a:gd name="adj" fmla="val 16667"/>
            </a:avLst>
          </a:prstGeom>
          <a:gradFill rotWithShape="1">
            <a:gsLst>
              <a:gs pos="0">
                <a:srgbClr val="33CC33"/>
              </a:gs>
              <a:gs pos="100000">
                <a:srgbClr val="009900"/>
              </a:gs>
            </a:gsLst>
            <a:lin ang="5400000" scaled="1"/>
          </a:gradFill>
          <a:ln w="9525">
            <a:solidFill>
              <a:schemeClr val="tx1"/>
            </a:solidFill>
            <a:round/>
            <a:headEnd/>
            <a:tailEnd/>
          </a:ln>
          <a:effectLst>
            <a:outerShdw dist="35921" dir="2700000" algn="ctr" rotWithShape="0">
              <a:schemeClr val="bg2"/>
            </a:outerShdw>
          </a:effectLst>
        </p:spPr>
        <p:txBody>
          <a:bodyPr wrap="none" anchor="ctr"/>
          <a:lstStyle/>
          <a:p>
            <a:pPr algn="ctr"/>
            <a:r>
              <a:rPr lang="de-DE" sz="2000" b="1" dirty="0">
                <a:latin typeface="Calibri" pitchFamily="34" charset="0"/>
              </a:rPr>
              <a:t>Supportive</a:t>
            </a:r>
          </a:p>
        </p:txBody>
      </p:sp>
      <p:sp>
        <p:nvSpPr>
          <p:cNvPr id="402438" name="AutoShape 6"/>
          <p:cNvSpPr>
            <a:spLocks noChangeArrowheads="1"/>
          </p:cNvSpPr>
          <p:nvPr/>
        </p:nvSpPr>
        <p:spPr bwMode="auto">
          <a:xfrm>
            <a:off x="822325" y="3370263"/>
            <a:ext cx="1582738" cy="536575"/>
          </a:xfrm>
          <a:prstGeom prst="roundRect">
            <a:avLst>
              <a:gd name="adj" fmla="val 16667"/>
            </a:avLst>
          </a:prstGeom>
          <a:gradFill rotWithShape="1">
            <a:gsLst>
              <a:gs pos="0">
                <a:srgbClr val="FFFF00"/>
              </a:gs>
              <a:gs pos="100000">
                <a:srgbClr val="FF9900"/>
              </a:gs>
            </a:gsLst>
            <a:lin ang="5400000" scaled="1"/>
          </a:gradFill>
          <a:ln w="9525">
            <a:solidFill>
              <a:schemeClr val="tx1"/>
            </a:solidFill>
            <a:round/>
            <a:headEnd/>
            <a:tailEnd/>
          </a:ln>
          <a:effectLst>
            <a:outerShdw dist="35921" dir="2700000" algn="ctr" rotWithShape="0">
              <a:schemeClr val="bg2"/>
            </a:outerShdw>
          </a:effectLst>
        </p:spPr>
        <p:txBody>
          <a:bodyPr wrap="none" anchor="ctr"/>
          <a:lstStyle/>
          <a:p>
            <a:pPr algn="ctr"/>
            <a:r>
              <a:rPr lang="de-DE" sz="2000" b="1">
                <a:latin typeface="Calibri" pitchFamily="34" charset="0"/>
              </a:rPr>
              <a:t>Indifferent</a:t>
            </a:r>
          </a:p>
        </p:txBody>
      </p:sp>
      <p:sp>
        <p:nvSpPr>
          <p:cNvPr id="402439" name="AutoShape 7"/>
          <p:cNvSpPr>
            <a:spLocks noChangeArrowheads="1"/>
          </p:cNvSpPr>
          <p:nvPr/>
        </p:nvSpPr>
        <p:spPr bwMode="auto">
          <a:xfrm>
            <a:off x="822325" y="4764088"/>
            <a:ext cx="1582738" cy="536575"/>
          </a:xfrm>
          <a:prstGeom prst="roundRect">
            <a:avLst>
              <a:gd name="adj" fmla="val 16667"/>
            </a:avLst>
          </a:prstGeom>
          <a:gradFill rotWithShape="1">
            <a:gsLst>
              <a:gs pos="0">
                <a:srgbClr val="FF5050"/>
              </a:gs>
              <a:gs pos="100000">
                <a:srgbClr val="FF0000"/>
              </a:gs>
            </a:gsLst>
            <a:lin ang="5400000" scaled="1"/>
          </a:gradFill>
          <a:ln w="9525">
            <a:solidFill>
              <a:schemeClr val="tx1"/>
            </a:solidFill>
            <a:round/>
            <a:headEnd/>
            <a:tailEnd/>
          </a:ln>
          <a:effectLst>
            <a:outerShdw dist="35921" dir="2700000" algn="ctr" rotWithShape="0">
              <a:schemeClr val="bg2"/>
            </a:outerShdw>
          </a:effectLst>
        </p:spPr>
        <p:txBody>
          <a:bodyPr wrap="none" anchor="ctr"/>
          <a:lstStyle/>
          <a:p>
            <a:pPr algn="ctr"/>
            <a:r>
              <a:rPr lang="de-DE" sz="2000" b="1">
                <a:latin typeface="Calibri" pitchFamily="34" charset="0"/>
              </a:rPr>
              <a:t>Adversarial</a:t>
            </a:r>
          </a:p>
        </p:txBody>
      </p:sp>
      <p:sp>
        <p:nvSpPr>
          <p:cNvPr id="402440" name="AutoShape 8"/>
          <p:cNvSpPr>
            <a:spLocks noChangeArrowheads="1"/>
          </p:cNvSpPr>
          <p:nvPr/>
        </p:nvSpPr>
        <p:spPr bwMode="auto">
          <a:xfrm>
            <a:off x="3289300" y="1212741"/>
            <a:ext cx="1582738" cy="536575"/>
          </a:xfrm>
          <a:prstGeom prst="roundRect">
            <a:avLst>
              <a:gd name="adj" fmla="val 16667"/>
            </a:avLst>
          </a:prstGeom>
          <a:solidFill>
            <a:srgbClr val="A9DA74"/>
          </a:solidFill>
          <a:ln w="9525">
            <a:solidFill>
              <a:schemeClr val="tx1"/>
            </a:solidFill>
            <a:round/>
            <a:headEnd/>
            <a:tailEnd/>
          </a:ln>
          <a:effectLst>
            <a:outerShdw dist="35921" dir="2700000" algn="ctr" rotWithShape="0">
              <a:schemeClr val="bg2"/>
            </a:outerShdw>
          </a:effectLst>
        </p:spPr>
        <p:txBody>
          <a:bodyPr wrap="none" anchor="ctr"/>
          <a:lstStyle/>
          <a:p>
            <a:pPr algn="ctr"/>
            <a:r>
              <a:rPr lang="de-DE" sz="2000" b="1" dirty="0">
                <a:latin typeface="Calibri" pitchFamily="34" charset="0"/>
              </a:rPr>
              <a:t>Strongly</a:t>
            </a:r>
          </a:p>
        </p:txBody>
      </p:sp>
      <p:sp>
        <p:nvSpPr>
          <p:cNvPr id="402441" name="AutoShape 9"/>
          <p:cNvSpPr>
            <a:spLocks noChangeArrowheads="1"/>
          </p:cNvSpPr>
          <p:nvPr/>
        </p:nvSpPr>
        <p:spPr bwMode="auto">
          <a:xfrm>
            <a:off x="3305175" y="1896954"/>
            <a:ext cx="1582738" cy="536575"/>
          </a:xfrm>
          <a:prstGeom prst="roundRect">
            <a:avLst>
              <a:gd name="adj" fmla="val 16667"/>
            </a:avLst>
          </a:prstGeom>
          <a:solidFill>
            <a:srgbClr val="A9DA74"/>
          </a:solidFill>
          <a:ln w="9525">
            <a:solidFill>
              <a:schemeClr val="tx1"/>
            </a:solidFill>
            <a:round/>
            <a:headEnd/>
            <a:tailEnd/>
          </a:ln>
          <a:effectLst>
            <a:outerShdw dist="35921" dir="2700000" algn="ctr" rotWithShape="0">
              <a:schemeClr val="bg2"/>
            </a:outerShdw>
          </a:effectLst>
        </p:spPr>
        <p:txBody>
          <a:bodyPr wrap="none" anchor="ctr"/>
          <a:lstStyle/>
          <a:p>
            <a:pPr algn="ctr"/>
            <a:r>
              <a:rPr lang="de-DE" sz="2000" b="1">
                <a:latin typeface="Calibri" pitchFamily="34" charset="0"/>
              </a:rPr>
              <a:t>Moderately</a:t>
            </a:r>
          </a:p>
        </p:txBody>
      </p:sp>
      <p:sp>
        <p:nvSpPr>
          <p:cNvPr id="402442" name="AutoShape 10"/>
          <p:cNvSpPr>
            <a:spLocks noChangeArrowheads="1"/>
          </p:cNvSpPr>
          <p:nvPr/>
        </p:nvSpPr>
        <p:spPr bwMode="auto">
          <a:xfrm>
            <a:off x="3319463" y="2574816"/>
            <a:ext cx="1582737" cy="536575"/>
          </a:xfrm>
          <a:prstGeom prst="roundRect">
            <a:avLst>
              <a:gd name="adj" fmla="val 16667"/>
            </a:avLst>
          </a:prstGeom>
          <a:solidFill>
            <a:srgbClr val="A9DA74"/>
          </a:solidFill>
          <a:ln w="9525">
            <a:solidFill>
              <a:schemeClr val="tx1"/>
            </a:solidFill>
            <a:round/>
            <a:headEnd/>
            <a:tailEnd/>
          </a:ln>
          <a:effectLst>
            <a:outerShdw dist="35921" dir="2700000" algn="ctr" rotWithShape="0">
              <a:schemeClr val="bg2"/>
            </a:outerShdw>
          </a:effectLst>
        </p:spPr>
        <p:txBody>
          <a:bodyPr wrap="none" anchor="ctr"/>
          <a:lstStyle/>
          <a:p>
            <a:pPr algn="ctr"/>
            <a:r>
              <a:rPr lang="de-DE" sz="2000" b="1">
                <a:latin typeface="Calibri" pitchFamily="34" charset="0"/>
              </a:rPr>
              <a:t>Marginally</a:t>
            </a:r>
          </a:p>
        </p:txBody>
      </p:sp>
      <p:sp>
        <p:nvSpPr>
          <p:cNvPr id="402443" name="AutoShape 11"/>
          <p:cNvSpPr>
            <a:spLocks noChangeArrowheads="1"/>
          </p:cNvSpPr>
          <p:nvPr/>
        </p:nvSpPr>
        <p:spPr bwMode="auto">
          <a:xfrm>
            <a:off x="3298825" y="4089400"/>
            <a:ext cx="1582738" cy="536575"/>
          </a:xfrm>
          <a:prstGeom prst="roundRect">
            <a:avLst>
              <a:gd name="adj" fmla="val 16667"/>
            </a:avLst>
          </a:prstGeom>
          <a:solidFill>
            <a:srgbClr val="FF8181"/>
          </a:solidFill>
          <a:ln w="9525">
            <a:solidFill>
              <a:schemeClr val="tx1"/>
            </a:solidFill>
            <a:round/>
            <a:headEnd/>
            <a:tailEnd/>
          </a:ln>
          <a:effectLst>
            <a:outerShdw dist="35921" dir="2700000" algn="ctr" rotWithShape="0">
              <a:schemeClr val="bg2"/>
            </a:outerShdw>
          </a:effectLst>
        </p:spPr>
        <p:txBody>
          <a:bodyPr wrap="none" anchor="ctr"/>
          <a:lstStyle/>
          <a:p>
            <a:pPr algn="ctr"/>
            <a:r>
              <a:rPr lang="de-DE" sz="2000" b="1" dirty="0" smtClean="0">
                <a:latin typeface="Calibri" pitchFamily="34" charset="0"/>
              </a:rPr>
              <a:t>Marginally</a:t>
            </a:r>
            <a:endParaRPr lang="de-DE" sz="2000" b="1" dirty="0">
              <a:latin typeface="Calibri" pitchFamily="34" charset="0"/>
            </a:endParaRPr>
          </a:p>
        </p:txBody>
      </p:sp>
      <p:sp>
        <p:nvSpPr>
          <p:cNvPr id="402444" name="AutoShape 12"/>
          <p:cNvSpPr>
            <a:spLocks noChangeArrowheads="1"/>
          </p:cNvSpPr>
          <p:nvPr/>
        </p:nvSpPr>
        <p:spPr bwMode="auto">
          <a:xfrm>
            <a:off x="3298825" y="4786313"/>
            <a:ext cx="1582738" cy="536575"/>
          </a:xfrm>
          <a:prstGeom prst="roundRect">
            <a:avLst>
              <a:gd name="adj" fmla="val 16667"/>
            </a:avLst>
          </a:prstGeom>
          <a:solidFill>
            <a:srgbClr val="FF8181"/>
          </a:solidFill>
          <a:ln w="9525">
            <a:solidFill>
              <a:schemeClr val="tx1"/>
            </a:solidFill>
            <a:round/>
            <a:headEnd/>
            <a:tailEnd/>
          </a:ln>
          <a:effectLst>
            <a:outerShdw dist="35921" dir="2700000" algn="ctr" rotWithShape="0">
              <a:schemeClr val="bg2"/>
            </a:outerShdw>
          </a:effectLst>
        </p:spPr>
        <p:txBody>
          <a:bodyPr wrap="none" anchor="ctr"/>
          <a:lstStyle/>
          <a:p>
            <a:pPr algn="ctr"/>
            <a:r>
              <a:rPr lang="de-DE" sz="2000" b="1" dirty="0">
                <a:latin typeface="Calibri" pitchFamily="34" charset="0"/>
              </a:rPr>
              <a:t>Moderately</a:t>
            </a:r>
          </a:p>
        </p:txBody>
      </p:sp>
      <p:sp>
        <p:nvSpPr>
          <p:cNvPr id="402445" name="AutoShape 13"/>
          <p:cNvSpPr>
            <a:spLocks noChangeArrowheads="1"/>
          </p:cNvSpPr>
          <p:nvPr/>
        </p:nvSpPr>
        <p:spPr bwMode="auto">
          <a:xfrm>
            <a:off x="3298825" y="5476875"/>
            <a:ext cx="1582738" cy="536575"/>
          </a:xfrm>
          <a:prstGeom prst="roundRect">
            <a:avLst>
              <a:gd name="adj" fmla="val 16667"/>
            </a:avLst>
          </a:prstGeom>
          <a:solidFill>
            <a:srgbClr val="FF8181"/>
          </a:solidFill>
          <a:ln w="9525">
            <a:solidFill>
              <a:schemeClr val="tx1"/>
            </a:solidFill>
            <a:round/>
            <a:headEnd/>
            <a:tailEnd/>
          </a:ln>
          <a:effectLst>
            <a:outerShdw dist="35921" dir="2700000" algn="ctr" rotWithShape="0">
              <a:schemeClr val="bg2"/>
            </a:outerShdw>
          </a:effectLst>
        </p:spPr>
        <p:txBody>
          <a:bodyPr wrap="none" anchor="ctr"/>
          <a:lstStyle/>
          <a:p>
            <a:pPr algn="ctr"/>
            <a:r>
              <a:rPr lang="de-DE" sz="2000" b="1" dirty="0" smtClean="0">
                <a:latin typeface="Calibri" pitchFamily="34" charset="0"/>
              </a:rPr>
              <a:t>Strongly</a:t>
            </a:r>
            <a:endParaRPr lang="de-DE" sz="2000" b="1" dirty="0">
              <a:latin typeface="Calibri" pitchFamily="34" charset="0"/>
            </a:endParaRPr>
          </a:p>
        </p:txBody>
      </p:sp>
      <p:sp>
        <p:nvSpPr>
          <p:cNvPr id="402462" name="AutoShape 30"/>
          <p:cNvSpPr>
            <a:spLocks noChangeArrowheads="1"/>
          </p:cNvSpPr>
          <p:nvPr/>
        </p:nvSpPr>
        <p:spPr bwMode="auto">
          <a:xfrm>
            <a:off x="6945313" y="1222374"/>
            <a:ext cx="696912" cy="4835525"/>
          </a:xfrm>
          <a:prstGeom prst="upArrow">
            <a:avLst>
              <a:gd name="adj1" fmla="val 50000"/>
              <a:gd name="adj2" fmla="val 178360"/>
            </a:avLst>
          </a:prstGeom>
          <a:gradFill rotWithShape="1">
            <a:gsLst>
              <a:gs pos="0">
                <a:srgbClr val="006600"/>
              </a:gs>
              <a:gs pos="50000">
                <a:srgbClr val="00CC00"/>
              </a:gs>
              <a:gs pos="100000">
                <a:srgbClr val="006600"/>
              </a:gs>
            </a:gsLst>
            <a:lin ang="5400000" scaled="1"/>
          </a:gradFill>
          <a:ln w="9525">
            <a:noFill/>
            <a:miter lim="800000"/>
            <a:headEnd/>
            <a:tailEnd/>
          </a:ln>
          <a:effectLst>
            <a:prstShdw prst="shdw17" dist="17961" dir="2700000">
              <a:srgbClr val="006600">
                <a:gamma/>
                <a:shade val="60000"/>
                <a:invGamma/>
              </a:srgbClr>
            </a:prstShdw>
          </a:effectLst>
        </p:spPr>
        <p:txBody>
          <a:bodyPr vert="eaVert" wrap="none" anchor="ctr"/>
          <a:lstStyle/>
          <a:p>
            <a:pPr algn="ctr"/>
            <a:r>
              <a:rPr lang="de-DE" sz="2000" b="1" dirty="0">
                <a:solidFill>
                  <a:srgbClr val="FFFF00"/>
                </a:solidFill>
                <a:latin typeface="Calibri" pitchFamily="34" charset="0"/>
              </a:rPr>
              <a:t>Perceptoion of Net Gain </a:t>
            </a:r>
          </a:p>
        </p:txBody>
      </p:sp>
      <p:sp>
        <p:nvSpPr>
          <p:cNvPr id="402464" name="AutoShape 32"/>
          <p:cNvSpPr>
            <a:spLocks noChangeArrowheads="1"/>
          </p:cNvSpPr>
          <p:nvPr/>
        </p:nvSpPr>
        <p:spPr bwMode="auto">
          <a:xfrm rot="10800000">
            <a:off x="7585074" y="1279525"/>
            <a:ext cx="696913" cy="4783138"/>
          </a:xfrm>
          <a:prstGeom prst="upArrow">
            <a:avLst>
              <a:gd name="adj1" fmla="val 50000"/>
              <a:gd name="adj2" fmla="val 176082"/>
            </a:avLst>
          </a:prstGeom>
          <a:gradFill rotWithShape="1">
            <a:gsLst>
              <a:gs pos="0">
                <a:srgbClr val="FF0000"/>
              </a:gs>
              <a:gs pos="50000">
                <a:srgbClr val="FF3300"/>
              </a:gs>
              <a:gs pos="100000">
                <a:srgbClr val="FF0000"/>
              </a:gs>
            </a:gsLst>
            <a:lin ang="5400000" scaled="1"/>
          </a:gradFill>
          <a:ln w="9525">
            <a:noFill/>
            <a:miter lim="800000"/>
            <a:headEnd/>
            <a:tailEnd/>
          </a:ln>
          <a:effectLst>
            <a:prstShdw prst="shdw17" dist="17961" dir="2700000">
              <a:srgbClr val="FF0000">
                <a:gamma/>
                <a:shade val="60000"/>
                <a:invGamma/>
              </a:srgbClr>
            </a:prstShdw>
          </a:effectLst>
        </p:spPr>
        <p:txBody>
          <a:bodyPr vert="eaVert" wrap="none" anchor="ctr"/>
          <a:lstStyle/>
          <a:p>
            <a:pPr algn="ctr"/>
            <a:r>
              <a:rPr lang="de-DE" b="1">
                <a:latin typeface="Calibri" pitchFamily="34" charset="0"/>
              </a:rPr>
              <a:t>Perceptoion of Net Loss</a:t>
            </a:r>
          </a:p>
        </p:txBody>
      </p:sp>
      <p:sp>
        <p:nvSpPr>
          <p:cNvPr id="402466" name="Oval 34"/>
          <p:cNvSpPr>
            <a:spLocks noChangeArrowheads="1"/>
          </p:cNvSpPr>
          <p:nvPr/>
        </p:nvSpPr>
        <p:spPr bwMode="auto">
          <a:xfrm>
            <a:off x="5329238" y="2227154"/>
            <a:ext cx="942975" cy="942975"/>
          </a:xfrm>
          <a:prstGeom prst="ellipse">
            <a:avLst/>
          </a:prstGeom>
          <a:solidFill>
            <a:srgbClr val="FF962D"/>
          </a:solidFill>
          <a:ln w="9525">
            <a:solidFill>
              <a:schemeClr val="bg1"/>
            </a:solidFill>
            <a:round/>
            <a:headEnd/>
            <a:tailEnd/>
          </a:ln>
          <a:effectLst/>
        </p:spPr>
        <p:txBody>
          <a:bodyPr wrap="none" anchor="ctr"/>
          <a:lstStyle/>
          <a:p>
            <a:pPr algn="ctr"/>
            <a:r>
              <a:rPr lang="de-DE" sz="2000" b="1">
                <a:latin typeface="Calibri" pitchFamily="34" charset="0"/>
              </a:rPr>
              <a:t>Passive</a:t>
            </a:r>
          </a:p>
        </p:txBody>
      </p:sp>
      <p:sp>
        <p:nvSpPr>
          <p:cNvPr id="402467" name="Oval 35"/>
          <p:cNvSpPr>
            <a:spLocks noChangeArrowheads="1"/>
          </p:cNvSpPr>
          <p:nvPr/>
        </p:nvSpPr>
        <p:spPr bwMode="auto">
          <a:xfrm>
            <a:off x="5314950" y="1166704"/>
            <a:ext cx="942975" cy="942975"/>
          </a:xfrm>
          <a:prstGeom prst="ellipse">
            <a:avLst/>
          </a:prstGeom>
          <a:solidFill>
            <a:srgbClr val="91B9F3"/>
          </a:solidFill>
          <a:ln w="9525">
            <a:solidFill>
              <a:schemeClr val="bg1"/>
            </a:solidFill>
            <a:round/>
            <a:headEnd/>
            <a:tailEnd/>
          </a:ln>
          <a:effectLst/>
        </p:spPr>
        <p:txBody>
          <a:bodyPr wrap="none" anchor="ctr"/>
          <a:lstStyle/>
          <a:p>
            <a:pPr algn="ctr"/>
            <a:r>
              <a:rPr lang="de-DE" sz="2000" b="1">
                <a:latin typeface="Calibri" pitchFamily="34" charset="0"/>
              </a:rPr>
              <a:t>Active</a:t>
            </a:r>
          </a:p>
        </p:txBody>
      </p:sp>
      <p:sp>
        <p:nvSpPr>
          <p:cNvPr id="402474" name="Oval 42"/>
          <p:cNvSpPr>
            <a:spLocks noChangeArrowheads="1"/>
          </p:cNvSpPr>
          <p:nvPr/>
        </p:nvSpPr>
        <p:spPr bwMode="auto">
          <a:xfrm>
            <a:off x="5354638" y="5119688"/>
            <a:ext cx="942975" cy="942975"/>
          </a:xfrm>
          <a:prstGeom prst="ellipse">
            <a:avLst/>
          </a:prstGeom>
          <a:solidFill>
            <a:srgbClr val="FF962D"/>
          </a:solidFill>
          <a:ln w="9525">
            <a:solidFill>
              <a:schemeClr val="bg1"/>
            </a:solidFill>
            <a:round/>
            <a:headEnd/>
            <a:tailEnd/>
          </a:ln>
          <a:effectLst/>
        </p:spPr>
        <p:txBody>
          <a:bodyPr wrap="none" anchor="ctr"/>
          <a:lstStyle/>
          <a:p>
            <a:pPr algn="ctr"/>
            <a:r>
              <a:rPr lang="de-DE" sz="2000" b="1">
                <a:latin typeface="Calibri" pitchFamily="34" charset="0"/>
              </a:rPr>
              <a:t>Passive</a:t>
            </a:r>
          </a:p>
        </p:txBody>
      </p:sp>
      <p:sp>
        <p:nvSpPr>
          <p:cNvPr id="402475" name="Oval 43"/>
          <p:cNvSpPr>
            <a:spLocks noChangeArrowheads="1"/>
          </p:cNvSpPr>
          <p:nvPr/>
        </p:nvSpPr>
        <p:spPr bwMode="auto">
          <a:xfrm>
            <a:off x="5340350" y="4059238"/>
            <a:ext cx="942975" cy="942975"/>
          </a:xfrm>
          <a:prstGeom prst="ellipse">
            <a:avLst/>
          </a:prstGeom>
          <a:solidFill>
            <a:srgbClr val="91B9F3"/>
          </a:solidFill>
          <a:ln w="9525">
            <a:solidFill>
              <a:schemeClr val="bg1"/>
            </a:solidFill>
            <a:round/>
            <a:headEnd/>
            <a:tailEnd/>
          </a:ln>
          <a:effectLst/>
        </p:spPr>
        <p:txBody>
          <a:bodyPr wrap="none" anchor="ctr"/>
          <a:lstStyle/>
          <a:p>
            <a:pPr algn="ctr"/>
            <a:r>
              <a:rPr lang="de-DE" sz="2000" b="1">
                <a:latin typeface="Calibri" pitchFamily="34" charset="0"/>
              </a:rPr>
              <a:t>Active</a:t>
            </a:r>
          </a:p>
        </p:txBody>
      </p:sp>
      <p:sp>
        <p:nvSpPr>
          <p:cNvPr id="402485" name="Text Box 53"/>
          <p:cNvSpPr txBox="1">
            <a:spLocks noChangeArrowheads="1"/>
          </p:cNvSpPr>
          <p:nvPr/>
        </p:nvSpPr>
        <p:spPr bwMode="auto">
          <a:xfrm rot="16200000">
            <a:off x="-1740274" y="3393080"/>
            <a:ext cx="4186990" cy="461665"/>
          </a:xfrm>
          <a:prstGeom prst="rect">
            <a:avLst/>
          </a:prstGeom>
          <a:noFill/>
          <a:ln w="28575">
            <a:solidFill>
              <a:srgbClr val="FFFF00"/>
            </a:solidFill>
            <a:miter lim="800000"/>
            <a:headEnd/>
            <a:tailEnd/>
          </a:ln>
          <a:effectLst/>
        </p:spPr>
        <p:txBody>
          <a:bodyPr wrap="square">
            <a:spAutoFit/>
          </a:bodyPr>
          <a:lstStyle/>
          <a:p>
            <a:pPr algn="ctr"/>
            <a:r>
              <a:rPr lang="de-DE" sz="2400" b="1" dirty="0" smtClean="0">
                <a:solidFill>
                  <a:schemeClr val="bg1"/>
                </a:solidFill>
                <a:latin typeface="Calibri" pitchFamily="34" charset="0"/>
              </a:rPr>
              <a:t> STAKEHOLDER    COMMUNITY</a:t>
            </a:r>
            <a:endParaRPr lang="de-DE" sz="2400" b="1" dirty="0">
              <a:solidFill>
                <a:schemeClr val="bg1"/>
              </a:solidFill>
              <a:latin typeface="Calibri" pitchFamily="34" charset="0"/>
            </a:endParaRPr>
          </a:p>
        </p:txBody>
      </p:sp>
      <p:sp>
        <p:nvSpPr>
          <p:cNvPr id="402487" name="Text Box 55"/>
          <p:cNvSpPr txBox="1">
            <a:spLocks noChangeArrowheads="1"/>
          </p:cNvSpPr>
          <p:nvPr/>
        </p:nvSpPr>
        <p:spPr bwMode="auto">
          <a:xfrm rot="5400000">
            <a:off x="6316822" y="3325104"/>
            <a:ext cx="4739951" cy="646331"/>
          </a:xfrm>
          <a:prstGeom prst="rect">
            <a:avLst/>
          </a:prstGeom>
          <a:noFill/>
          <a:ln w="19050">
            <a:solidFill>
              <a:srgbClr val="FFFF00"/>
            </a:solidFill>
            <a:miter lim="800000"/>
            <a:headEnd/>
            <a:tailEnd/>
          </a:ln>
          <a:effectLst/>
        </p:spPr>
        <p:txBody>
          <a:bodyPr wrap="square">
            <a:spAutoFit/>
          </a:bodyPr>
          <a:lstStyle/>
          <a:p>
            <a:pPr algn="ctr"/>
            <a:r>
              <a:rPr lang="de-DE" b="1" dirty="0">
                <a:solidFill>
                  <a:schemeClr val="bg1"/>
                </a:solidFill>
                <a:latin typeface="Calibri" pitchFamily="34" charset="0"/>
              </a:rPr>
              <a:t>PROJECT </a:t>
            </a:r>
            <a:r>
              <a:rPr lang="de-DE" b="1" dirty="0" smtClean="0">
                <a:solidFill>
                  <a:schemeClr val="bg1"/>
                </a:solidFill>
                <a:latin typeface="Calibri" pitchFamily="34" charset="0"/>
              </a:rPr>
              <a:t> STAKEHOLDER MANAGEMENT </a:t>
            </a:r>
          </a:p>
          <a:p>
            <a:pPr algn="ctr"/>
            <a:r>
              <a:rPr lang="de-DE" b="1" dirty="0" smtClean="0">
                <a:solidFill>
                  <a:schemeClr val="bg1"/>
                </a:solidFill>
                <a:latin typeface="Calibri" pitchFamily="34" charset="0"/>
              </a:rPr>
              <a:t>AND ENGAGEMENT  STRATEGIES</a:t>
            </a:r>
            <a:endParaRPr lang="de-DE" b="1" dirty="0">
              <a:solidFill>
                <a:schemeClr val="bg1"/>
              </a:solidFill>
              <a:latin typeface="Calibri" pitchFamily="34" charset="0"/>
            </a:endParaRPr>
          </a:p>
        </p:txBody>
      </p:sp>
      <p:sp>
        <p:nvSpPr>
          <p:cNvPr id="402488" name="AutoShape 56"/>
          <p:cNvSpPr>
            <a:spLocks noChangeArrowheads="1"/>
          </p:cNvSpPr>
          <p:nvPr/>
        </p:nvSpPr>
        <p:spPr bwMode="auto">
          <a:xfrm>
            <a:off x="571500" y="2098766"/>
            <a:ext cx="440871" cy="161834"/>
          </a:xfrm>
          <a:prstGeom prst="rightArrow">
            <a:avLst>
              <a:gd name="adj1" fmla="val 50000"/>
              <a:gd name="adj2" fmla="val 81818"/>
            </a:avLst>
          </a:prstGeom>
          <a:solidFill>
            <a:schemeClr val="bg1"/>
          </a:solidFill>
          <a:ln w="9525">
            <a:solidFill>
              <a:schemeClr val="tx1"/>
            </a:solidFill>
            <a:miter lim="800000"/>
            <a:headEnd/>
            <a:tailEnd/>
          </a:ln>
          <a:effectLst/>
        </p:spPr>
        <p:txBody>
          <a:bodyPr wrap="none" anchor="ctr"/>
          <a:lstStyle/>
          <a:p>
            <a:endParaRPr lang="en-US"/>
          </a:p>
        </p:txBody>
      </p:sp>
      <p:sp>
        <p:nvSpPr>
          <p:cNvPr id="402491" name="AutoShape 59"/>
          <p:cNvSpPr>
            <a:spLocks noChangeArrowheads="1"/>
          </p:cNvSpPr>
          <p:nvPr/>
        </p:nvSpPr>
        <p:spPr bwMode="auto">
          <a:xfrm>
            <a:off x="571500" y="3546566"/>
            <a:ext cx="440871" cy="161834"/>
          </a:xfrm>
          <a:prstGeom prst="rightArrow">
            <a:avLst>
              <a:gd name="adj1" fmla="val 50000"/>
              <a:gd name="adj2" fmla="val 81818"/>
            </a:avLst>
          </a:prstGeom>
          <a:solidFill>
            <a:schemeClr val="bg1"/>
          </a:solidFill>
          <a:ln w="9525">
            <a:solidFill>
              <a:schemeClr val="tx1"/>
            </a:solidFill>
            <a:miter lim="800000"/>
            <a:headEnd/>
            <a:tailEnd/>
          </a:ln>
          <a:effectLst/>
        </p:spPr>
        <p:txBody>
          <a:bodyPr wrap="none" anchor="ctr"/>
          <a:lstStyle/>
          <a:p>
            <a:endParaRPr lang="en-US"/>
          </a:p>
        </p:txBody>
      </p:sp>
      <p:sp>
        <p:nvSpPr>
          <p:cNvPr id="402492" name="AutoShape 60"/>
          <p:cNvSpPr>
            <a:spLocks noChangeArrowheads="1"/>
          </p:cNvSpPr>
          <p:nvPr/>
        </p:nvSpPr>
        <p:spPr bwMode="auto">
          <a:xfrm>
            <a:off x="558800" y="4956266"/>
            <a:ext cx="440871" cy="161834"/>
          </a:xfrm>
          <a:prstGeom prst="rightArrow">
            <a:avLst>
              <a:gd name="adj1" fmla="val 50000"/>
              <a:gd name="adj2" fmla="val 81818"/>
            </a:avLst>
          </a:prstGeom>
          <a:solidFill>
            <a:schemeClr val="bg1"/>
          </a:solidFill>
          <a:ln w="9525">
            <a:solidFill>
              <a:schemeClr val="tx1"/>
            </a:solidFill>
            <a:miter lim="800000"/>
            <a:headEnd/>
            <a:tailEnd/>
          </a:ln>
          <a:effectLst/>
        </p:spPr>
        <p:txBody>
          <a:bodyPr wrap="none" anchor="ctr"/>
          <a:lstStyle/>
          <a:p>
            <a:endParaRPr lang="en-US"/>
          </a:p>
        </p:txBody>
      </p:sp>
      <p:sp>
        <p:nvSpPr>
          <p:cNvPr id="402495" name="Text Box 63"/>
          <p:cNvSpPr txBox="1">
            <a:spLocks noChangeArrowheads="1"/>
          </p:cNvSpPr>
          <p:nvPr/>
        </p:nvSpPr>
        <p:spPr bwMode="auto">
          <a:xfrm rot="5400000">
            <a:off x="5661798" y="2048461"/>
            <a:ext cx="1954253" cy="338554"/>
          </a:xfrm>
          <a:prstGeom prst="rect">
            <a:avLst/>
          </a:prstGeom>
          <a:noFill/>
          <a:ln w="28575">
            <a:solidFill>
              <a:srgbClr val="00B0F0"/>
            </a:solidFill>
            <a:miter lim="800000"/>
            <a:headEnd/>
            <a:tailEnd/>
          </a:ln>
          <a:effectLst/>
        </p:spPr>
        <p:txBody>
          <a:bodyPr wrap="none">
            <a:spAutoFit/>
          </a:bodyPr>
          <a:lstStyle/>
          <a:p>
            <a:r>
              <a:rPr lang="de-DE" sz="1600" b="1">
                <a:solidFill>
                  <a:schemeClr val="bg1"/>
                </a:solidFill>
                <a:latin typeface="Calibri" pitchFamily="34" charset="0"/>
              </a:rPr>
              <a:t>Strongly - Marginally</a:t>
            </a:r>
          </a:p>
        </p:txBody>
      </p:sp>
      <p:sp>
        <p:nvSpPr>
          <p:cNvPr id="402498" name="Text Box 66"/>
          <p:cNvSpPr txBox="1">
            <a:spLocks noChangeArrowheads="1"/>
          </p:cNvSpPr>
          <p:nvPr/>
        </p:nvSpPr>
        <p:spPr bwMode="auto">
          <a:xfrm rot="5400000">
            <a:off x="5699898" y="4918661"/>
            <a:ext cx="1954253" cy="338554"/>
          </a:xfrm>
          <a:prstGeom prst="rect">
            <a:avLst/>
          </a:prstGeom>
          <a:noFill/>
          <a:ln w="28575">
            <a:solidFill>
              <a:srgbClr val="00B0F0"/>
            </a:solidFill>
            <a:miter lim="800000"/>
            <a:headEnd/>
            <a:tailEnd/>
          </a:ln>
          <a:effectLst/>
        </p:spPr>
        <p:txBody>
          <a:bodyPr wrap="none">
            <a:spAutoFit/>
          </a:bodyPr>
          <a:lstStyle/>
          <a:p>
            <a:r>
              <a:rPr lang="de-DE" sz="1600" b="1">
                <a:solidFill>
                  <a:schemeClr val="bg1"/>
                </a:solidFill>
                <a:latin typeface="Calibri" pitchFamily="34" charset="0"/>
              </a:rPr>
              <a:t>Strongly - Marginally</a:t>
            </a:r>
          </a:p>
        </p:txBody>
      </p:sp>
      <p:sp>
        <p:nvSpPr>
          <p:cNvPr id="57" name="Title 56"/>
          <p:cNvSpPr>
            <a:spLocks noGrp="1"/>
          </p:cNvSpPr>
          <p:nvPr>
            <p:ph type="title"/>
          </p:nvPr>
        </p:nvSpPr>
        <p:spPr>
          <a:xfrm>
            <a:off x="458788" y="1588"/>
            <a:ext cx="8229600" cy="1143000"/>
          </a:xfrm>
          <a:ln>
            <a:noFill/>
          </a:ln>
        </p:spPr>
        <p:txBody>
          <a:bodyPr/>
          <a:lstStyle/>
          <a:p>
            <a:r>
              <a:rPr lang="de-DE" sz="2400" dirty="0" smtClean="0"/>
              <a:t>Managing and Engaging Project Stakeholders </a:t>
            </a:r>
            <a:br>
              <a:rPr lang="de-DE" sz="2400" dirty="0" smtClean="0"/>
            </a:br>
            <a:r>
              <a:rPr lang="de-DE" sz="2400" dirty="0" smtClean="0"/>
              <a:t>(</a:t>
            </a:r>
            <a:r>
              <a:rPr lang="de-DE" sz="2000" dirty="0" smtClean="0"/>
              <a:t>Attitude and Behavior Patterns)</a:t>
            </a:r>
            <a:endParaRPr lang="en-US" sz="2400" dirty="0"/>
          </a:p>
        </p:txBody>
      </p:sp>
      <p:cxnSp>
        <p:nvCxnSpPr>
          <p:cNvPr id="64" name="Straight Arrow Connector 63"/>
          <p:cNvCxnSpPr>
            <a:stCxn id="402440" idx="3"/>
            <a:endCxn id="402467" idx="2"/>
          </p:cNvCxnSpPr>
          <p:nvPr/>
        </p:nvCxnSpPr>
        <p:spPr>
          <a:xfrm>
            <a:off x="4872038" y="1481029"/>
            <a:ext cx="442912" cy="157163"/>
          </a:xfrm>
          <a:prstGeom prst="straightConnector1">
            <a:avLst/>
          </a:prstGeom>
          <a:ln w="127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a:stCxn id="402441" idx="3"/>
            <a:endCxn id="402467" idx="2"/>
          </p:cNvCxnSpPr>
          <p:nvPr/>
        </p:nvCxnSpPr>
        <p:spPr>
          <a:xfrm flipV="1">
            <a:off x="4887913" y="1638192"/>
            <a:ext cx="427037" cy="527050"/>
          </a:xfrm>
          <a:prstGeom prst="straightConnector1">
            <a:avLst/>
          </a:prstGeom>
          <a:ln w="127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71" name="Straight Arrow Connector 70"/>
          <p:cNvCxnSpPr>
            <a:stCxn id="402442" idx="3"/>
            <a:endCxn id="402467" idx="2"/>
          </p:cNvCxnSpPr>
          <p:nvPr/>
        </p:nvCxnSpPr>
        <p:spPr>
          <a:xfrm flipV="1">
            <a:off x="4902200" y="1638192"/>
            <a:ext cx="412750" cy="1204912"/>
          </a:xfrm>
          <a:prstGeom prst="straightConnector1">
            <a:avLst/>
          </a:prstGeom>
          <a:ln w="127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a:stCxn id="402440" idx="3"/>
            <a:endCxn id="402466" idx="2"/>
          </p:cNvCxnSpPr>
          <p:nvPr/>
        </p:nvCxnSpPr>
        <p:spPr>
          <a:xfrm>
            <a:off x="4872038" y="1481029"/>
            <a:ext cx="457200" cy="1217613"/>
          </a:xfrm>
          <a:prstGeom prst="straightConnector1">
            <a:avLst/>
          </a:prstGeom>
          <a:ln w="127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a:stCxn id="402441" idx="3"/>
            <a:endCxn id="402466" idx="2"/>
          </p:cNvCxnSpPr>
          <p:nvPr/>
        </p:nvCxnSpPr>
        <p:spPr>
          <a:xfrm>
            <a:off x="4887913" y="2165242"/>
            <a:ext cx="441325" cy="533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a:stCxn id="402442" idx="3"/>
            <a:endCxn id="402466" idx="2"/>
          </p:cNvCxnSpPr>
          <p:nvPr/>
        </p:nvCxnSpPr>
        <p:spPr>
          <a:xfrm flipV="1">
            <a:off x="4902200" y="2698642"/>
            <a:ext cx="427038" cy="14446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1" name="Straight Arrow Connector 80"/>
          <p:cNvCxnSpPr>
            <a:stCxn id="402437" idx="3"/>
            <a:endCxn id="402440" idx="1"/>
          </p:cNvCxnSpPr>
          <p:nvPr/>
        </p:nvCxnSpPr>
        <p:spPr>
          <a:xfrm flipV="1">
            <a:off x="2405063" y="1481029"/>
            <a:ext cx="884237" cy="693847"/>
          </a:xfrm>
          <a:prstGeom prst="straightConnector1">
            <a:avLst/>
          </a:prstGeom>
          <a:ln w="127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83" name="Straight Arrow Connector 82"/>
          <p:cNvCxnSpPr>
            <a:stCxn id="402437" idx="3"/>
            <a:endCxn id="402441" idx="1"/>
          </p:cNvCxnSpPr>
          <p:nvPr/>
        </p:nvCxnSpPr>
        <p:spPr>
          <a:xfrm flipV="1">
            <a:off x="2405063" y="2165242"/>
            <a:ext cx="900112" cy="9634"/>
          </a:xfrm>
          <a:prstGeom prst="straightConnector1">
            <a:avLst/>
          </a:prstGeom>
          <a:ln w="127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87" name="Straight Arrow Connector 86"/>
          <p:cNvCxnSpPr>
            <a:stCxn id="402437" idx="3"/>
            <a:endCxn id="402442" idx="1"/>
          </p:cNvCxnSpPr>
          <p:nvPr/>
        </p:nvCxnSpPr>
        <p:spPr>
          <a:xfrm>
            <a:off x="2405063" y="2174876"/>
            <a:ext cx="914400" cy="668228"/>
          </a:xfrm>
          <a:prstGeom prst="straightConnector1">
            <a:avLst/>
          </a:prstGeom>
          <a:ln w="127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91" name="Straight Arrow Connector 90"/>
          <p:cNvCxnSpPr>
            <a:stCxn id="402439" idx="3"/>
            <a:endCxn id="402443" idx="1"/>
          </p:cNvCxnSpPr>
          <p:nvPr/>
        </p:nvCxnSpPr>
        <p:spPr>
          <a:xfrm flipV="1">
            <a:off x="2405063" y="4357688"/>
            <a:ext cx="893762" cy="6746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5" name="Straight Arrow Connector 94"/>
          <p:cNvCxnSpPr>
            <a:stCxn id="402439" idx="3"/>
            <a:endCxn id="402444" idx="1"/>
          </p:cNvCxnSpPr>
          <p:nvPr/>
        </p:nvCxnSpPr>
        <p:spPr>
          <a:xfrm>
            <a:off x="2405063" y="5032376"/>
            <a:ext cx="893762" cy="222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7" name="Straight Arrow Connector 96"/>
          <p:cNvCxnSpPr>
            <a:stCxn id="402439" idx="3"/>
            <a:endCxn id="402445" idx="1"/>
          </p:cNvCxnSpPr>
          <p:nvPr/>
        </p:nvCxnSpPr>
        <p:spPr>
          <a:xfrm>
            <a:off x="2405063" y="5032376"/>
            <a:ext cx="893762" cy="7127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9" name="Straight Arrow Connector 98"/>
          <p:cNvCxnSpPr>
            <a:stCxn id="402443" idx="3"/>
            <a:endCxn id="402475" idx="2"/>
          </p:cNvCxnSpPr>
          <p:nvPr/>
        </p:nvCxnSpPr>
        <p:spPr>
          <a:xfrm>
            <a:off x="4881563" y="4357688"/>
            <a:ext cx="458787" cy="1730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1" name="Straight Arrow Connector 100"/>
          <p:cNvCxnSpPr>
            <a:stCxn id="402443" idx="3"/>
            <a:endCxn id="402474" idx="2"/>
          </p:cNvCxnSpPr>
          <p:nvPr/>
        </p:nvCxnSpPr>
        <p:spPr>
          <a:xfrm>
            <a:off x="4881563" y="4357688"/>
            <a:ext cx="473075" cy="12334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3" name="Straight Arrow Connector 102"/>
          <p:cNvCxnSpPr>
            <a:stCxn id="402444" idx="3"/>
            <a:endCxn id="402475" idx="2"/>
          </p:cNvCxnSpPr>
          <p:nvPr/>
        </p:nvCxnSpPr>
        <p:spPr>
          <a:xfrm flipV="1">
            <a:off x="4881563" y="4530726"/>
            <a:ext cx="458787" cy="5238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5" name="Straight Arrow Connector 104"/>
          <p:cNvCxnSpPr>
            <a:stCxn id="402444" idx="3"/>
            <a:endCxn id="402474" idx="2"/>
          </p:cNvCxnSpPr>
          <p:nvPr/>
        </p:nvCxnSpPr>
        <p:spPr>
          <a:xfrm>
            <a:off x="4881563" y="5054601"/>
            <a:ext cx="473075" cy="5365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7" name="Straight Arrow Connector 106"/>
          <p:cNvCxnSpPr>
            <a:stCxn id="402445" idx="3"/>
            <a:endCxn id="402475" idx="2"/>
          </p:cNvCxnSpPr>
          <p:nvPr/>
        </p:nvCxnSpPr>
        <p:spPr>
          <a:xfrm flipV="1">
            <a:off x="4881563" y="4530726"/>
            <a:ext cx="458787" cy="121443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9" name="Straight Arrow Connector 108"/>
          <p:cNvCxnSpPr>
            <a:stCxn id="402445" idx="3"/>
            <a:endCxn id="402474" idx="2"/>
          </p:cNvCxnSpPr>
          <p:nvPr/>
        </p:nvCxnSpPr>
        <p:spPr>
          <a:xfrm flipV="1">
            <a:off x="4881563" y="5591176"/>
            <a:ext cx="473075" cy="1539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5" name="AutoShape 69"/>
          <p:cNvSpPr>
            <a:spLocks noChangeArrowheads="1"/>
          </p:cNvSpPr>
          <p:nvPr/>
        </p:nvSpPr>
        <p:spPr bwMode="auto">
          <a:xfrm>
            <a:off x="7793458" y="4973151"/>
            <a:ext cx="296182" cy="345388"/>
          </a:xfrm>
          <a:prstGeom prst="plus">
            <a:avLst>
              <a:gd name="adj" fmla="val 25000"/>
            </a:avLst>
          </a:prstGeom>
          <a:solidFill>
            <a:srgbClr val="FFFF00"/>
          </a:solidFill>
          <a:ln w="9525">
            <a:noFill/>
            <a:miter lim="800000"/>
            <a:headEnd/>
            <a:tailEnd/>
          </a:ln>
          <a:effectLst>
            <a:prstShdw prst="shdw17" dist="17961" dir="2700000">
              <a:schemeClr val="folHlink">
                <a:gamma/>
                <a:shade val="60000"/>
                <a:invGamma/>
              </a:schemeClr>
            </a:prstShdw>
          </a:effectLst>
          <a:scene3d>
            <a:camera prst="orthographicFront"/>
            <a:lightRig rig="threePt" dir="t"/>
          </a:scene3d>
          <a:sp3d>
            <a:bevelT/>
          </a:sp3d>
        </p:spPr>
        <p:txBody>
          <a:bodyPr wrap="none" anchor="ctr"/>
          <a:lstStyle/>
          <a:p>
            <a:endParaRPr lang="en-US"/>
          </a:p>
        </p:txBody>
      </p:sp>
      <p:sp>
        <p:nvSpPr>
          <p:cNvPr id="46" name="Rectangle 70"/>
          <p:cNvSpPr>
            <a:spLocks noChangeArrowheads="1"/>
          </p:cNvSpPr>
          <p:nvPr/>
        </p:nvSpPr>
        <p:spPr bwMode="auto">
          <a:xfrm>
            <a:off x="7863664" y="1399672"/>
            <a:ext cx="142002" cy="535734"/>
          </a:xfrm>
          <a:prstGeom prst="rect">
            <a:avLst/>
          </a:prstGeom>
          <a:solidFill>
            <a:srgbClr val="FFFF00"/>
          </a:solidFill>
          <a:ln w="9525">
            <a:solidFill>
              <a:schemeClr val="tx1"/>
            </a:solidFill>
            <a:miter lim="800000"/>
            <a:headEnd/>
            <a:tailEnd/>
          </a:ln>
          <a:effectLst/>
          <a:scene3d>
            <a:camera prst="orthographicFront"/>
            <a:lightRig rig="threePt" dir="t"/>
          </a:scene3d>
          <a:sp3d>
            <a:bevelT/>
          </a:sp3d>
        </p:spPr>
        <p:txBody>
          <a:bodyPr wrap="none" anchor="ctr"/>
          <a:lstStyle/>
          <a:p>
            <a:endParaRPr lang="en-US"/>
          </a:p>
        </p:txBody>
      </p:sp>
      <p:sp>
        <p:nvSpPr>
          <p:cNvPr id="49" name="AutoShape 69"/>
          <p:cNvSpPr>
            <a:spLocks noChangeArrowheads="1"/>
          </p:cNvSpPr>
          <p:nvPr/>
        </p:nvSpPr>
        <p:spPr bwMode="auto">
          <a:xfrm>
            <a:off x="7140316" y="2006018"/>
            <a:ext cx="296182" cy="345388"/>
          </a:xfrm>
          <a:prstGeom prst="plus">
            <a:avLst>
              <a:gd name="adj" fmla="val 25000"/>
            </a:avLst>
          </a:prstGeom>
          <a:solidFill>
            <a:srgbClr val="FFFF00"/>
          </a:solidFill>
          <a:ln w="9525">
            <a:noFill/>
            <a:miter lim="800000"/>
            <a:headEnd/>
            <a:tailEnd/>
          </a:ln>
          <a:effectLst>
            <a:prstShdw prst="shdw17" dist="17961" dir="2700000">
              <a:schemeClr val="folHlink">
                <a:gamma/>
                <a:shade val="60000"/>
                <a:invGamma/>
              </a:schemeClr>
            </a:prstShdw>
          </a:effectLst>
          <a:scene3d>
            <a:camera prst="orthographicFront"/>
            <a:lightRig rig="threePt" dir="t"/>
          </a:scene3d>
          <a:sp3d>
            <a:bevelT/>
          </a:sp3d>
        </p:spPr>
        <p:txBody>
          <a:bodyPr wrap="none" anchor="ctr"/>
          <a:lstStyle/>
          <a:p>
            <a:endParaRPr lang="en-US"/>
          </a:p>
        </p:txBody>
      </p:sp>
      <p:sp>
        <p:nvSpPr>
          <p:cNvPr id="50" name="Rectangle 70"/>
          <p:cNvSpPr>
            <a:spLocks noChangeArrowheads="1"/>
          </p:cNvSpPr>
          <p:nvPr/>
        </p:nvSpPr>
        <p:spPr bwMode="auto">
          <a:xfrm>
            <a:off x="7201191" y="5411838"/>
            <a:ext cx="142002" cy="535734"/>
          </a:xfrm>
          <a:prstGeom prst="rect">
            <a:avLst/>
          </a:prstGeom>
          <a:solidFill>
            <a:srgbClr val="FFFF00"/>
          </a:solidFill>
          <a:ln w="9525">
            <a:solidFill>
              <a:schemeClr val="tx1"/>
            </a:solidFill>
            <a:miter lim="800000"/>
            <a:headEnd/>
            <a:tailEnd/>
          </a:ln>
          <a:effectLst/>
          <a:scene3d>
            <a:camera prst="orthographicFront"/>
            <a:lightRig rig="threePt" dir="t"/>
          </a:scene3d>
          <a:sp3d>
            <a:bevelT/>
          </a:sp3d>
        </p:spPr>
        <p:txBody>
          <a:bodyPr wrap="none" anchor="ctr"/>
          <a:lstStyle/>
          <a:p>
            <a:endParaRPr lang="en-US"/>
          </a:p>
        </p:txBody>
      </p:sp>
    </p:spTree>
  </p:cSld>
  <p:clrMapOvr>
    <a:masterClrMapping/>
  </p:clrMapOvr>
  <p:transition spd="slow">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Rectangle 66"/>
          <p:cNvSpPr/>
          <p:nvPr/>
        </p:nvSpPr>
        <p:spPr>
          <a:xfrm>
            <a:off x="2994212" y="3810000"/>
            <a:ext cx="2940423" cy="2474260"/>
          </a:xfrm>
          <a:prstGeom prst="rect">
            <a:avLst/>
          </a:prstGeom>
          <a:solidFill>
            <a:srgbClr val="19393B"/>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2" name="Straight Arrow Connector 41"/>
          <p:cNvCxnSpPr>
            <a:stCxn id="6" idx="3"/>
            <a:endCxn id="57" idx="1"/>
          </p:cNvCxnSpPr>
          <p:nvPr/>
        </p:nvCxnSpPr>
        <p:spPr>
          <a:xfrm>
            <a:off x="5755405" y="1251054"/>
            <a:ext cx="839722" cy="2066432"/>
          </a:xfrm>
          <a:prstGeom prst="straightConnector1">
            <a:avLst/>
          </a:prstGeom>
          <a:ln w="19050">
            <a:solidFill>
              <a:srgbClr val="CCFF33"/>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0"/>
            <a:ext cx="8229600" cy="1143000"/>
          </a:xfrm>
        </p:spPr>
        <p:txBody>
          <a:bodyPr/>
          <a:lstStyle/>
          <a:p>
            <a:r>
              <a:rPr lang="en-US" sz="2400" dirty="0" smtClean="0"/>
              <a:t>Project Impact on Stakeholders</a:t>
            </a:r>
            <a:endParaRPr lang="en-US" sz="2400" dirty="0"/>
          </a:p>
        </p:txBody>
      </p:sp>
      <p:pic>
        <p:nvPicPr>
          <p:cNvPr id="4" name="Picture 3" descr="coaster.gif"/>
          <p:cNvPicPr>
            <a:picLocks noChangeAspect="1"/>
          </p:cNvPicPr>
          <p:nvPr/>
        </p:nvPicPr>
        <p:blipFill>
          <a:blip r:embed="rId3" cstate="print"/>
          <a:stretch>
            <a:fillRect/>
          </a:stretch>
        </p:blipFill>
        <p:spPr>
          <a:xfrm>
            <a:off x="235636" y="989312"/>
            <a:ext cx="2404047" cy="1803036"/>
          </a:xfrm>
          <a:prstGeom prst="rect">
            <a:avLst/>
          </a:prstGeom>
        </p:spPr>
      </p:pic>
      <p:sp>
        <p:nvSpPr>
          <p:cNvPr id="5" name="Rounded Rectangle 4"/>
          <p:cNvSpPr/>
          <p:nvPr/>
        </p:nvSpPr>
        <p:spPr>
          <a:xfrm>
            <a:off x="3046710" y="1639244"/>
            <a:ext cx="2708695" cy="500331"/>
          </a:xfrm>
          <a:prstGeom prst="roundRect">
            <a:avLst/>
          </a:prstGeom>
          <a:solidFill>
            <a:schemeClr val="accent5">
              <a:lumMod val="2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FFFF00"/>
                </a:solidFill>
                <a:latin typeface="Calibri" pitchFamily="34" charset="0"/>
              </a:rPr>
              <a:t>Project Phase</a:t>
            </a:r>
          </a:p>
        </p:txBody>
      </p:sp>
      <p:sp>
        <p:nvSpPr>
          <p:cNvPr id="7" name="Rounded Rectangle 6"/>
          <p:cNvSpPr/>
          <p:nvPr/>
        </p:nvSpPr>
        <p:spPr>
          <a:xfrm>
            <a:off x="3046710" y="2266022"/>
            <a:ext cx="2708695" cy="500331"/>
          </a:xfrm>
          <a:prstGeom prst="roundRect">
            <a:avLst/>
          </a:prstGeom>
          <a:solidFill>
            <a:schemeClr val="accent5">
              <a:lumMod val="2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FFFF00"/>
                </a:solidFill>
                <a:latin typeface="Calibri" pitchFamily="34" charset="0"/>
              </a:rPr>
              <a:t>Post-Project Phase</a:t>
            </a:r>
          </a:p>
        </p:txBody>
      </p:sp>
      <p:sp>
        <p:nvSpPr>
          <p:cNvPr id="6" name="Rounded Rectangle 5"/>
          <p:cNvSpPr/>
          <p:nvPr/>
        </p:nvSpPr>
        <p:spPr>
          <a:xfrm>
            <a:off x="3046710" y="989311"/>
            <a:ext cx="2708695" cy="523485"/>
          </a:xfrm>
          <a:prstGeom prst="roundRect">
            <a:avLst/>
          </a:prstGeom>
          <a:solidFill>
            <a:schemeClr val="accent5">
              <a:lumMod val="2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FFFF00"/>
                </a:solidFill>
                <a:latin typeface="Calibri" pitchFamily="34" charset="0"/>
              </a:rPr>
              <a:t>Pre-Project Phase</a:t>
            </a:r>
            <a:endParaRPr lang="en-US" sz="2400" b="1" dirty="0">
              <a:solidFill>
                <a:srgbClr val="FFFF00"/>
              </a:solidFill>
              <a:latin typeface="Calibri" pitchFamily="34" charset="0"/>
            </a:endParaRPr>
          </a:p>
        </p:txBody>
      </p:sp>
      <p:sp>
        <p:nvSpPr>
          <p:cNvPr id="10" name="Rounded Rectangle 9"/>
          <p:cNvSpPr/>
          <p:nvPr/>
        </p:nvSpPr>
        <p:spPr>
          <a:xfrm>
            <a:off x="6455229" y="1014250"/>
            <a:ext cx="2234746" cy="1753887"/>
          </a:xfrm>
          <a:prstGeom prst="roundRect">
            <a:avLst/>
          </a:prstGeom>
          <a:solidFill>
            <a:srgbClr val="FFFEB8"/>
          </a:solidFill>
          <a:ln>
            <a:solidFill>
              <a:srgbClr val="74C0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latin typeface="Calibri" pitchFamily="34" charset="0"/>
              </a:rPr>
              <a:t>Project’s </a:t>
            </a:r>
          </a:p>
          <a:p>
            <a:pPr algn="ctr"/>
            <a:r>
              <a:rPr lang="en-US" sz="2400" b="1" dirty="0" smtClean="0">
                <a:solidFill>
                  <a:schemeClr val="tx1"/>
                </a:solidFill>
                <a:latin typeface="Calibri" pitchFamily="34" charset="0"/>
              </a:rPr>
              <a:t>Change Impact</a:t>
            </a:r>
          </a:p>
          <a:p>
            <a:pPr algn="ctr">
              <a:spcBef>
                <a:spcPts val="900"/>
              </a:spcBef>
            </a:pPr>
            <a:r>
              <a:rPr lang="en-US" sz="1600" dirty="0" smtClean="0">
                <a:solidFill>
                  <a:schemeClr val="tx1"/>
                </a:solidFill>
                <a:latin typeface="Calibri" pitchFamily="34" charset="0"/>
              </a:rPr>
              <a:t>(economic, financial, social, ecological , security, etc.)</a:t>
            </a:r>
            <a:endParaRPr lang="en-US" sz="1600" dirty="0">
              <a:solidFill>
                <a:schemeClr val="tx1"/>
              </a:solidFill>
              <a:latin typeface="Calibri" pitchFamily="34" charset="0"/>
            </a:endParaRPr>
          </a:p>
        </p:txBody>
      </p:sp>
      <p:sp>
        <p:nvSpPr>
          <p:cNvPr id="11" name="Rounded Rectangle 10"/>
          <p:cNvSpPr/>
          <p:nvPr/>
        </p:nvSpPr>
        <p:spPr>
          <a:xfrm>
            <a:off x="3118827" y="3916391"/>
            <a:ext cx="2708695" cy="385464"/>
          </a:xfrm>
          <a:prstGeom prst="roundRect">
            <a:avLst/>
          </a:prstGeom>
          <a:solidFill>
            <a:srgbClr val="CCFF33"/>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chemeClr val="tx1"/>
                </a:solidFill>
                <a:latin typeface="Calibri" pitchFamily="34" charset="0"/>
              </a:rPr>
              <a:t>Level of Interest </a:t>
            </a:r>
            <a:endParaRPr lang="en-US" sz="1600" b="1" dirty="0">
              <a:solidFill>
                <a:schemeClr val="tx1"/>
              </a:solidFill>
              <a:latin typeface="Calibri" pitchFamily="34" charset="0"/>
            </a:endParaRPr>
          </a:p>
        </p:txBody>
      </p:sp>
      <p:sp>
        <p:nvSpPr>
          <p:cNvPr id="12" name="Rounded Rectangle 11"/>
          <p:cNvSpPr/>
          <p:nvPr/>
        </p:nvSpPr>
        <p:spPr>
          <a:xfrm>
            <a:off x="3118827" y="4391593"/>
            <a:ext cx="2708695" cy="385464"/>
          </a:xfrm>
          <a:prstGeom prst="roundRect">
            <a:avLst/>
          </a:prstGeom>
          <a:solidFill>
            <a:srgbClr val="CCFF33"/>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chemeClr val="tx1"/>
                </a:solidFill>
                <a:latin typeface="Calibri" pitchFamily="34" charset="0"/>
              </a:rPr>
              <a:t>Concerns and Motivations</a:t>
            </a:r>
            <a:endParaRPr lang="en-US" sz="1600" b="1" dirty="0">
              <a:solidFill>
                <a:schemeClr val="tx1"/>
              </a:solidFill>
              <a:latin typeface="Calibri" pitchFamily="34" charset="0"/>
            </a:endParaRPr>
          </a:p>
        </p:txBody>
      </p:sp>
      <p:sp>
        <p:nvSpPr>
          <p:cNvPr id="13" name="Rounded Rectangle 12"/>
          <p:cNvSpPr/>
          <p:nvPr/>
        </p:nvSpPr>
        <p:spPr>
          <a:xfrm>
            <a:off x="3118827" y="4866795"/>
            <a:ext cx="2708695" cy="385464"/>
          </a:xfrm>
          <a:prstGeom prst="roundRect">
            <a:avLst/>
          </a:prstGeom>
          <a:solidFill>
            <a:srgbClr val="CCFF33"/>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chemeClr val="tx1"/>
                </a:solidFill>
                <a:latin typeface="Calibri" pitchFamily="34" charset="0"/>
              </a:rPr>
              <a:t>Expectations and Perceptions</a:t>
            </a:r>
            <a:endParaRPr lang="en-US" sz="1600" b="1" dirty="0">
              <a:solidFill>
                <a:schemeClr val="tx1"/>
              </a:solidFill>
              <a:latin typeface="Calibri" pitchFamily="34" charset="0"/>
            </a:endParaRPr>
          </a:p>
        </p:txBody>
      </p:sp>
      <p:sp>
        <p:nvSpPr>
          <p:cNvPr id="14" name="Rounded Rectangle 13"/>
          <p:cNvSpPr/>
          <p:nvPr/>
        </p:nvSpPr>
        <p:spPr>
          <a:xfrm>
            <a:off x="3118827" y="5341997"/>
            <a:ext cx="2708695" cy="385464"/>
          </a:xfrm>
          <a:prstGeom prst="roundRect">
            <a:avLst/>
          </a:prstGeom>
          <a:solidFill>
            <a:srgbClr val="CCFF33"/>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chemeClr val="tx1"/>
                </a:solidFill>
                <a:latin typeface="Calibri" pitchFamily="34" charset="0"/>
              </a:rPr>
              <a:t>Attitude and Behavior</a:t>
            </a:r>
            <a:endParaRPr lang="en-US" sz="1600" b="1" dirty="0">
              <a:solidFill>
                <a:schemeClr val="tx1"/>
              </a:solidFill>
              <a:latin typeface="Calibri" pitchFamily="34" charset="0"/>
            </a:endParaRPr>
          </a:p>
        </p:txBody>
      </p:sp>
      <p:sp>
        <p:nvSpPr>
          <p:cNvPr id="15" name="Rounded Rectangle 14"/>
          <p:cNvSpPr/>
          <p:nvPr/>
        </p:nvSpPr>
        <p:spPr>
          <a:xfrm>
            <a:off x="3118827" y="5817197"/>
            <a:ext cx="2708695" cy="385464"/>
          </a:xfrm>
          <a:prstGeom prst="roundRect">
            <a:avLst/>
          </a:prstGeom>
          <a:solidFill>
            <a:srgbClr val="CCFF33"/>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chemeClr val="tx1"/>
                </a:solidFill>
                <a:latin typeface="Calibri" pitchFamily="34" charset="0"/>
              </a:rPr>
              <a:t>Power / Influence</a:t>
            </a:r>
            <a:endParaRPr lang="en-US" sz="1600" b="1" dirty="0">
              <a:solidFill>
                <a:schemeClr val="tx1"/>
              </a:solidFill>
              <a:latin typeface="Calibri" pitchFamily="34" charset="0"/>
            </a:endParaRPr>
          </a:p>
        </p:txBody>
      </p:sp>
      <p:pic>
        <p:nvPicPr>
          <p:cNvPr id="16" name="Picture 15" descr="Society.gif"/>
          <p:cNvPicPr>
            <a:picLocks noChangeAspect="1"/>
          </p:cNvPicPr>
          <p:nvPr/>
        </p:nvPicPr>
        <p:blipFill>
          <a:blip r:embed="rId4" cstate="print"/>
          <a:stretch>
            <a:fillRect/>
          </a:stretch>
        </p:blipFill>
        <p:spPr>
          <a:xfrm>
            <a:off x="6429707" y="3900345"/>
            <a:ext cx="2317684" cy="2317684"/>
          </a:xfrm>
          <a:prstGeom prst="rect">
            <a:avLst/>
          </a:prstGeom>
        </p:spPr>
      </p:pic>
      <p:sp>
        <p:nvSpPr>
          <p:cNvPr id="18" name="Rounded Rectangle 17"/>
          <p:cNvSpPr/>
          <p:nvPr/>
        </p:nvSpPr>
        <p:spPr>
          <a:xfrm>
            <a:off x="218650" y="3883956"/>
            <a:ext cx="2294627" cy="2355281"/>
          </a:xfrm>
          <a:prstGeom prst="roundRect">
            <a:avLst/>
          </a:prstGeom>
          <a:solidFill>
            <a:srgbClr val="74C0C6"/>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tx1"/>
                </a:solidFill>
                <a:latin typeface="Calibri" pitchFamily="34" charset="0"/>
              </a:rPr>
              <a:t>CONSIDERATIONS </a:t>
            </a:r>
          </a:p>
          <a:p>
            <a:pPr algn="ctr"/>
            <a:endParaRPr lang="en-US" dirty="0" smtClean="0">
              <a:solidFill>
                <a:schemeClr val="tx1"/>
              </a:solidFill>
              <a:latin typeface="Calibri" pitchFamily="34" charset="0"/>
            </a:endParaRPr>
          </a:p>
          <a:p>
            <a:pPr algn="ctr"/>
            <a:r>
              <a:rPr lang="en-US" sz="1700" b="1" dirty="0" smtClean="0">
                <a:solidFill>
                  <a:schemeClr val="tx1"/>
                </a:solidFill>
                <a:latin typeface="Calibri" pitchFamily="34" charset="0"/>
              </a:rPr>
              <a:t>Rational Behavior, Access to </a:t>
            </a:r>
            <a:r>
              <a:rPr lang="en-US" sz="1700" b="1" dirty="0" err="1" smtClean="0">
                <a:solidFill>
                  <a:schemeClr val="tx1"/>
                </a:solidFill>
                <a:latin typeface="Calibri" pitchFamily="34" charset="0"/>
              </a:rPr>
              <a:t>Informa-tion</a:t>
            </a:r>
            <a:r>
              <a:rPr lang="en-US" sz="1700" b="1" dirty="0" smtClean="0">
                <a:solidFill>
                  <a:schemeClr val="tx1"/>
                </a:solidFill>
                <a:latin typeface="Calibri" pitchFamily="34" charset="0"/>
              </a:rPr>
              <a:t>, Long-Term Per-</a:t>
            </a:r>
            <a:r>
              <a:rPr lang="en-US" sz="1700" b="1" dirty="0" err="1" smtClean="0">
                <a:solidFill>
                  <a:schemeClr val="tx1"/>
                </a:solidFill>
                <a:latin typeface="Calibri" pitchFamily="34" charset="0"/>
              </a:rPr>
              <a:t>spective</a:t>
            </a:r>
            <a:r>
              <a:rPr lang="en-US" sz="1700" b="1" dirty="0" smtClean="0">
                <a:solidFill>
                  <a:schemeClr val="tx1"/>
                </a:solidFill>
                <a:latin typeface="Calibri" pitchFamily="34" charset="0"/>
              </a:rPr>
              <a:t>, Relational Constellations</a:t>
            </a:r>
            <a:endParaRPr lang="en-US" sz="1700" b="1" dirty="0">
              <a:solidFill>
                <a:schemeClr val="tx1"/>
              </a:solidFill>
              <a:latin typeface="Calibri" pitchFamily="34" charset="0"/>
            </a:endParaRPr>
          </a:p>
        </p:txBody>
      </p:sp>
      <p:cxnSp>
        <p:nvCxnSpPr>
          <p:cNvPr id="20" name="Elbow Connector 19"/>
          <p:cNvCxnSpPr>
            <a:stCxn id="4" idx="3"/>
            <a:endCxn id="6" idx="1"/>
          </p:cNvCxnSpPr>
          <p:nvPr/>
        </p:nvCxnSpPr>
        <p:spPr>
          <a:xfrm flipV="1">
            <a:off x="2639683" y="1251054"/>
            <a:ext cx="407027" cy="639776"/>
          </a:xfrm>
          <a:prstGeom prst="bentConnector3">
            <a:avLst>
              <a:gd name="adj1" fmla="val 50000"/>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22" name="Elbow Connector 21"/>
          <p:cNvCxnSpPr>
            <a:stCxn id="4" idx="3"/>
            <a:endCxn id="5" idx="1"/>
          </p:cNvCxnSpPr>
          <p:nvPr/>
        </p:nvCxnSpPr>
        <p:spPr>
          <a:xfrm flipV="1">
            <a:off x="2639683" y="1889410"/>
            <a:ext cx="407027" cy="1420"/>
          </a:xfrm>
          <a:prstGeom prst="bentConnector3">
            <a:avLst>
              <a:gd name="adj1" fmla="val 50000"/>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24" name="Elbow Connector 23"/>
          <p:cNvCxnSpPr>
            <a:stCxn id="4" idx="3"/>
            <a:endCxn id="7" idx="1"/>
          </p:cNvCxnSpPr>
          <p:nvPr/>
        </p:nvCxnSpPr>
        <p:spPr>
          <a:xfrm>
            <a:off x="2639683" y="1890830"/>
            <a:ext cx="407027" cy="625358"/>
          </a:xfrm>
          <a:prstGeom prst="bentConnector3">
            <a:avLst>
              <a:gd name="adj1" fmla="val 50000"/>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26" name="Elbow Connector 25"/>
          <p:cNvCxnSpPr>
            <a:stCxn id="6" idx="3"/>
            <a:endCxn id="10" idx="1"/>
          </p:cNvCxnSpPr>
          <p:nvPr/>
        </p:nvCxnSpPr>
        <p:spPr>
          <a:xfrm>
            <a:off x="5755405" y="1251054"/>
            <a:ext cx="699824" cy="640140"/>
          </a:xfrm>
          <a:prstGeom prst="bentConnector3">
            <a:avLst>
              <a:gd name="adj1" fmla="val 50000"/>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28" name="Elbow Connector 27"/>
          <p:cNvCxnSpPr>
            <a:stCxn id="5" idx="3"/>
            <a:endCxn id="10" idx="1"/>
          </p:cNvCxnSpPr>
          <p:nvPr/>
        </p:nvCxnSpPr>
        <p:spPr>
          <a:xfrm>
            <a:off x="5755405" y="1889410"/>
            <a:ext cx="699824" cy="1784"/>
          </a:xfrm>
          <a:prstGeom prst="bentConnector3">
            <a:avLst>
              <a:gd name="adj1" fmla="val 50000"/>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30" name="Elbow Connector 29"/>
          <p:cNvCxnSpPr>
            <a:stCxn id="7" idx="3"/>
            <a:endCxn id="10" idx="1"/>
          </p:cNvCxnSpPr>
          <p:nvPr/>
        </p:nvCxnSpPr>
        <p:spPr>
          <a:xfrm flipV="1">
            <a:off x="5755405" y="1891194"/>
            <a:ext cx="699824" cy="624994"/>
          </a:xfrm>
          <a:prstGeom prst="bentConnector3">
            <a:avLst>
              <a:gd name="adj1" fmla="val 50000"/>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57" name="Rectangle 56"/>
          <p:cNvSpPr/>
          <p:nvPr/>
        </p:nvSpPr>
        <p:spPr>
          <a:xfrm>
            <a:off x="6595127" y="2988525"/>
            <a:ext cx="1973766" cy="657922"/>
          </a:xfrm>
          <a:prstGeom prst="rect">
            <a:avLst/>
          </a:prstGeom>
          <a:solidFill>
            <a:srgbClr val="FFC00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latin typeface="Calibri" pitchFamily="34" charset="0"/>
              </a:rPr>
              <a:t>Stakeholder Engagement</a:t>
            </a:r>
            <a:endParaRPr lang="en-US" b="1" dirty="0">
              <a:solidFill>
                <a:schemeClr val="tx1"/>
              </a:solidFill>
              <a:latin typeface="Calibri" pitchFamily="34" charset="0"/>
            </a:endParaRPr>
          </a:p>
        </p:txBody>
      </p:sp>
      <p:cxnSp>
        <p:nvCxnSpPr>
          <p:cNvPr id="62" name="Straight Arrow Connector 61"/>
          <p:cNvCxnSpPr>
            <a:stCxn id="5" idx="3"/>
            <a:endCxn id="57" idx="1"/>
          </p:cNvCxnSpPr>
          <p:nvPr/>
        </p:nvCxnSpPr>
        <p:spPr>
          <a:xfrm>
            <a:off x="5755405" y="1889410"/>
            <a:ext cx="839722" cy="1428076"/>
          </a:xfrm>
          <a:prstGeom prst="straightConnector1">
            <a:avLst/>
          </a:prstGeom>
          <a:ln w="19050">
            <a:solidFill>
              <a:srgbClr val="CCFF33"/>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a:stCxn id="57" idx="2"/>
            <a:endCxn id="16" idx="0"/>
          </p:cNvCxnSpPr>
          <p:nvPr/>
        </p:nvCxnSpPr>
        <p:spPr>
          <a:xfrm rot="16200000" flipH="1">
            <a:off x="7458330" y="3770126"/>
            <a:ext cx="253898" cy="6539"/>
          </a:xfrm>
          <a:prstGeom prst="straightConnector1">
            <a:avLst/>
          </a:prstGeom>
          <a:ln w="19050">
            <a:solidFill>
              <a:srgbClr val="CCFF33"/>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66" name="Elbow Connector 65"/>
          <p:cNvCxnSpPr>
            <a:stCxn id="10" idx="3"/>
            <a:endCxn id="16" idx="3"/>
          </p:cNvCxnSpPr>
          <p:nvPr/>
        </p:nvCxnSpPr>
        <p:spPr>
          <a:xfrm>
            <a:off x="8689975" y="1891194"/>
            <a:ext cx="57416" cy="3167993"/>
          </a:xfrm>
          <a:prstGeom prst="bentConnector3">
            <a:avLst>
              <a:gd name="adj1" fmla="val 498147"/>
            </a:avLst>
          </a:prstGeom>
          <a:ln w="38100">
            <a:solidFill>
              <a:schemeClr val="accent6">
                <a:lumMod val="20000"/>
                <a:lumOff val="80000"/>
              </a:schemeClr>
            </a:solidFill>
            <a:prstDash val="lgDash"/>
            <a:tailEnd type="arrow"/>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a:stCxn id="7" idx="3"/>
            <a:endCxn id="57" idx="1"/>
          </p:cNvCxnSpPr>
          <p:nvPr/>
        </p:nvCxnSpPr>
        <p:spPr>
          <a:xfrm>
            <a:off x="5755405" y="2516188"/>
            <a:ext cx="839722" cy="801298"/>
          </a:xfrm>
          <a:prstGeom prst="straightConnector1">
            <a:avLst/>
          </a:prstGeom>
          <a:ln w="19050">
            <a:solidFill>
              <a:srgbClr val="CCFF33"/>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68" name="Right Arrow 67"/>
          <p:cNvSpPr/>
          <p:nvPr/>
        </p:nvSpPr>
        <p:spPr>
          <a:xfrm>
            <a:off x="2589622" y="4673048"/>
            <a:ext cx="334779" cy="621102"/>
          </a:xfrm>
          <a:prstGeom prst="rightArrow">
            <a:avLst/>
          </a:prstGeom>
          <a:solidFill>
            <a:srgbClr val="760000"/>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7" name="Elbow Connector 36"/>
          <p:cNvCxnSpPr>
            <a:stCxn id="57" idx="1"/>
            <a:endCxn id="67" idx="0"/>
          </p:cNvCxnSpPr>
          <p:nvPr/>
        </p:nvCxnSpPr>
        <p:spPr>
          <a:xfrm rot="10800000" flipV="1">
            <a:off x="4464425" y="3317486"/>
            <a:ext cx="2130703" cy="492514"/>
          </a:xfrm>
          <a:prstGeom prst="bentConnector2">
            <a:avLst/>
          </a:prstGeom>
          <a:ln w="38100">
            <a:solidFill>
              <a:srgbClr val="E8A06A"/>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38" name="Left-Right Arrow 37"/>
          <p:cNvSpPr/>
          <p:nvPr/>
        </p:nvSpPr>
        <p:spPr>
          <a:xfrm>
            <a:off x="5976630" y="4745254"/>
            <a:ext cx="420693" cy="490888"/>
          </a:xfrm>
          <a:prstGeom prst="leftRightArrow">
            <a:avLst>
              <a:gd name="adj1" fmla="val 50000"/>
              <a:gd name="adj2" fmla="val 33710"/>
            </a:avLst>
          </a:prstGeom>
          <a:solidFill>
            <a:srgbClr val="760000"/>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(Stakeholder Expectations and Perceptions)</a:t>
            </a:r>
            <a:endParaRPr lang="en-US" sz="2400" dirty="0"/>
          </a:p>
        </p:txBody>
      </p:sp>
      <p:sp>
        <p:nvSpPr>
          <p:cNvPr id="3" name="Oval 2"/>
          <p:cNvSpPr/>
          <p:nvPr/>
        </p:nvSpPr>
        <p:spPr>
          <a:xfrm>
            <a:off x="1298694" y="1336442"/>
            <a:ext cx="6539030" cy="954594"/>
          </a:xfrm>
          <a:prstGeom prst="ellipse">
            <a:avLst/>
          </a:prstGeom>
          <a:solidFill>
            <a:schemeClr val="accent2">
              <a:lumMod val="75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PROJECT STAKEHOLDERS</a:t>
            </a:r>
            <a:endParaRPr lang="en-US" sz="2400" b="1" dirty="0"/>
          </a:p>
        </p:txBody>
      </p:sp>
      <p:sp>
        <p:nvSpPr>
          <p:cNvPr id="4" name="Rounded Rectangle 3"/>
          <p:cNvSpPr/>
          <p:nvPr/>
        </p:nvSpPr>
        <p:spPr>
          <a:xfrm>
            <a:off x="455612" y="2887649"/>
            <a:ext cx="3612535" cy="841549"/>
          </a:xfrm>
          <a:prstGeom prst="roundRect">
            <a:avLst/>
          </a:prstGeom>
          <a:solidFill>
            <a:srgbClr val="3F2D29"/>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Expectations </a:t>
            </a:r>
            <a:endParaRPr lang="en-US" sz="2000" b="1" dirty="0" smtClean="0"/>
          </a:p>
          <a:p>
            <a:pPr algn="ctr"/>
            <a:r>
              <a:rPr lang="en-US" sz="1200" b="1" dirty="0" smtClean="0"/>
              <a:t>(What Outcomes Will Project Bring?)</a:t>
            </a:r>
            <a:endParaRPr lang="en-US" sz="1600" b="1" dirty="0"/>
          </a:p>
        </p:txBody>
      </p:sp>
      <p:sp>
        <p:nvSpPr>
          <p:cNvPr id="5" name="Rounded Rectangle 4"/>
          <p:cNvSpPr/>
          <p:nvPr/>
        </p:nvSpPr>
        <p:spPr>
          <a:xfrm>
            <a:off x="5103846" y="2887649"/>
            <a:ext cx="3569218" cy="841549"/>
          </a:xfrm>
          <a:prstGeom prst="roundRect">
            <a:avLst/>
          </a:prstGeom>
          <a:solidFill>
            <a:schemeClr val="accent5">
              <a:lumMod val="25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Perceptions </a:t>
            </a:r>
            <a:endParaRPr lang="en-US" sz="2000" b="1" dirty="0" smtClean="0"/>
          </a:p>
          <a:p>
            <a:pPr algn="ctr"/>
            <a:r>
              <a:rPr lang="en-US" sz="1200" b="1" dirty="0" smtClean="0"/>
              <a:t>(What Outcomes Is Project Bringing?)</a:t>
            </a:r>
            <a:endParaRPr lang="en-US" sz="1200" b="1" dirty="0"/>
          </a:p>
        </p:txBody>
      </p:sp>
      <p:sp>
        <p:nvSpPr>
          <p:cNvPr id="6" name="Rectangle 5"/>
          <p:cNvSpPr/>
          <p:nvPr/>
        </p:nvSpPr>
        <p:spPr>
          <a:xfrm>
            <a:off x="455613" y="4471520"/>
            <a:ext cx="8234362" cy="994785"/>
          </a:xfrm>
          <a:prstGeom prst="rect">
            <a:avLst/>
          </a:prstGeom>
          <a:solidFill>
            <a:srgbClr val="99CC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tx1"/>
                </a:solidFill>
              </a:rPr>
              <a:t>Information * Observation * Experience * Interaction With Other Stakeholders * Attitude</a:t>
            </a:r>
            <a:endParaRPr lang="en-US" sz="2000" b="1" dirty="0">
              <a:solidFill>
                <a:schemeClr val="tx1"/>
              </a:solidFill>
            </a:endParaRPr>
          </a:p>
        </p:txBody>
      </p:sp>
      <p:sp>
        <p:nvSpPr>
          <p:cNvPr id="7" name="Rectangle 6"/>
          <p:cNvSpPr/>
          <p:nvPr/>
        </p:nvSpPr>
        <p:spPr>
          <a:xfrm>
            <a:off x="455613" y="5596932"/>
            <a:ext cx="8234362" cy="575269"/>
          </a:xfrm>
          <a:prstGeom prst="rect">
            <a:avLst/>
          </a:prstGeom>
          <a:solidFill>
            <a:schemeClr val="accent5">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rPr>
              <a:t>Cognitive &amp; Intuitive Process</a:t>
            </a:r>
            <a:endParaRPr lang="en-US" sz="2400" b="1" dirty="0">
              <a:solidFill>
                <a:schemeClr val="tx1"/>
              </a:solidFill>
            </a:endParaRPr>
          </a:p>
        </p:txBody>
      </p:sp>
      <p:cxnSp>
        <p:nvCxnSpPr>
          <p:cNvPr id="9" name="Elbow Connector 8"/>
          <p:cNvCxnSpPr>
            <a:stCxn id="3" idx="2"/>
            <a:endCxn id="4" idx="1"/>
          </p:cNvCxnSpPr>
          <p:nvPr/>
        </p:nvCxnSpPr>
        <p:spPr>
          <a:xfrm rot="10800000" flipV="1">
            <a:off x="455612" y="1813738"/>
            <a:ext cx="843082" cy="1494685"/>
          </a:xfrm>
          <a:prstGeom prst="bentConnector3">
            <a:avLst>
              <a:gd name="adj1" fmla="val 127115"/>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3" name="Elbow Connector 12"/>
          <p:cNvCxnSpPr>
            <a:stCxn id="3" idx="6"/>
            <a:endCxn id="5" idx="3"/>
          </p:cNvCxnSpPr>
          <p:nvPr/>
        </p:nvCxnSpPr>
        <p:spPr>
          <a:xfrm>
            <a:off x="7837724" y="1813739"/>
            <a:ext cx="835340" cy="1494685"/>
          </a:xfrm>
          <a:prstGeom prst="bentConnector3">
            <a:avLst>
              <a:gd name="adj1" fmla="val 127366"/>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5" name="Shape 14"/>
          <p:cNvCxnSpPr>
            <a:stCxn id="4" idx="2"/>
            <a:endCxn id="6" idx="1"/>
          </p:cNvCxnSpPr>
          <p:nvPr/>
        </p:nvCxnSpPr>
        <p:spPr>
          <a:xfrm rot="5400000">
            <a:off x="738890" y="3445922"/>
            <a:ext cx="1239715" cy="1806267"/>
          </a:xfrm>
          <a:prstGeom prst="bentConnector4">
            <a:avLst>
              <a:gd name="adj1" fmla="val 29939"/>
              <a:gd name="adj2" fmla="val 112656"/>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7" name="Shape 16"/>
          <p:cNvCxnSpPr>
            <a:stCxn id="6" idx="3"/>
            <a:endCxn id="5" idx="2"/>
          </p:cNvCxnSpPr>
          <p:nvPr/>
        </p:nvCxnSpPr>
        <p:spPr>
          <a:xfrm flipH="1" flipV="1">
            <a:off x="6888455" y="3729198"/>
            <a:ext cx="1801520" cy="1239715"/>
          </a:xfrm>
          <a:prstGeom prst="bentConnector4">
            <a:avLst>
              <a:gd name="adj1" fmla="val -12689"/>
              <a:gd name="adj2" fmla="val 70061"/>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a:stCxn id="3" idx="4"/>
            <a:endCxn id="6" idx="0"/>
          </p:cNvCxnSpPr>
          <p:nvPr/>
        </p:nvCxnSpPr>
        <p:spPr>
          <a:xfrm rot="16200000" flipH="1">
            <a:off x="3480259" y="3378985"/>
            <a:ext cx="2180484" cy="4585"/>
          </a:xfrm>
          <a:prstGeom prst="line">
            <a:avLst/>
          </a:prstGeom>
          <a:ln w="28575">
            <a:solidFill>
              <a:schemeClr val="bg1"/>
            </a:solidFill>
            <a:prstDash val="sysDash"/>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2" name="Down Arrow 21"/>
          <p:cNvSpPr/>
          <p:nvPr/>
        </p:nvSpPr>
        <p:spPr>
          <a:xfrm>
            <a:off x="834013" y="5285433"/>
            <a:ext cx="582805" cy="703385"/>
          </a:xfrm>
          <a:prstGeom prst="downArrow">
            <a:avLst/>
          </a:prstGeom>
          <a:solidFill>
            <a:schemeClr val="bg1"/>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Down Arrow 22"/>
          <p:cNvSpPr/>
          <p:nvPr/>
        </p:nvSpPr>
        <p:spPr>
          <a:xfrm>
            <a:off x="7651558" y="5285433"/>
            <a:ext cx="582805" cy="703385"/>
          </a:xfrm>
          <a:prstGeom prst="downArrow">
            <a:avLst/>
          </a:prstGeom>
          <a:solidFill>
            <a:schemeClr val="bg1"/>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010" name="Rectangle 2"/>
          <p:cNvSpPr>
            <a:spLocks noGrp="1" noChangeArrowheads="1"/>
          </p:cNvSpPr>
          <p:nvPr>
            <p:ph type="title"/>
          </p:nvPr>
        </p:nvSpPr>
        <p:spPr>
          <a:xfrm>
            <a:off x="0" y="0"/>
            <a:ext cx="9144000" cy="1143000"/>
          </a:xfrm>
        </p:spPr>
        <p:txBody>
          <a:bodyPr/>
          <a:lstStyle/>
          <a:p>
            <a:r>
              <a:rPr lang="en-US" sz="2400" dirty="0" smtClean="0"/>
              <a:t>Stakeholder </a:t>
            </a:r>
            <a:r>
              <a:rPr lang="en-US" sz="2400" dirty="0"/>
              <a:t>Perceptions </a:t>
            </a:r>
            <a:r>
              <a:rPr lang="en-US" sz="2400" dirty="0" smtClean="0"/>
              <a:t>Of Projects</a:t>
            </a:r>
            <a:endParaRPr lang="en-US" sz="2400" dirty="0"/>
          </a:p>
        </p:txBody>
      </p:sp>
      <p:pic>
        <p:nvPicPr>
          <p:cNvPr id="427011" name="Picture 3" descr="PM01_WaltDisney"/>
          <p:cNvPicPr>
            <a:picLocks noChangeAspect="1" noChangeArrowheads="1"/>
          </p:cNvPicPr>
          <p:nvPr/>
        </p:nvPicPr>
        <p:blipFill>
          <a:blip r:embed="rId3" cstate="print"/>
          <a:stretch>
            <a:fillRect/>
          </a:stretch>
        </p:blipFill>
        <p:spPr bwMode="auto">
          <a:xfrm>
            <a:off x="6832600" y="3686175"/>
            <a:ext cx="2226469" cy="2671763"/>
          </a:xfrm>
          <a:prstGeom prst="rect">
            <a:avLst/>
          </a:prstGeom>
          <a:noFill/>
          <a:ln>
            <a:noFill/>
          </a:ln>
        </p:spPr>
      </p:pic>
      <p:pic>
        <p:nvPicPr>
          <p:cNvPr id="427012" name="Picture 4" descr="PM01_AtomicPowerStation"/>
          <p:cNvPicPr>
            <a:picLocks noChangeAspect="1" noChangeArrowheads="1"/>
          </p:cNvPicPr>
          <p:nvPr/>
        </p:nvPicPr>
        <p:blipFill>
          <a:blip r:embed="rId4" cstate="print"/>
          <a:srcRect/>
          <a:stretch>
            <a:fillRect/>
          </a:stretch>
        </p:blipFill>
        <p:spPr bwMode="auto">
          <a:xfrm>
            <a:off x="247650" y="3816350"/>
            <a:ext cx="2600325" cy="2189163"/>
          </a:xfrm>
          <a:prstGeom prst="rect">
            <a:avLst/>
          </a:prstGeom>
          <a:noFill/>
          <a:effectLst/>
        </p:spPr>
      </p:pic>
      <p:sp>
        <p:nvSpPr>
          <p:cNvPr id="427013" name="Text Box 5"/>
          <p:cNvSpPr txBox="1">
            <a:spLocks noChangeArrowheads="1"/>
          </p:cNvSpPr>
          <p:nvPr/>
        </p:nvSpPr>
        <p:spPr bwMode="auto">
          <a:xfrm>
            <a:off x="2933700" y="3914239"/>
            <a:ext cx="3940175" cy="2147767"/>
          </a:xfrm>
          <a:prstGeom prst="rect">
            <a:avLst/>
          </a:prstGeom>
          <a:noFill/>
          <a:ln w="9525">
            <a:noFill/>
            <a:miter lim="800000"/>
            <a:headEnd/>
            <a:tailEnd/>
          </a:ln>
          <a:effectLst/>
        </p:spPr>
        <p:txBody>
          <a:bodyPr>
            <a:spAutoFit/>
          </a:bodyPr>
          <a:lstStyle/>
          <a:p>
            <a:pPr>
              <a:lnSpc>
                <a:spcPts val="2000"/>
              </a:lnSpc>
            </a:pPr>
            <a:r>
              <a:rPr lang="en-US" sz="2000" dirty="0" smtClean="0">
                <a:solidFill>
                  <a:schemeClr val="bg1"/>
                </a:solidFill>
                <a:latin typeface="Calibri" pitchFamily="34" charset="0"/>
                <a:cs typeface="Arial" charset="0"/>
              </a:rPr>
              <a:t>A </a:t>
            </a:r>
            <a:r>
              <a:rPr lang="en-US" sz="2000" dirty="0">
                <a:solidFill>
                  <a:schemeClr val="bg1"/>
                </a:solidFill>
                <a:latin typeface="Calibri" pitchFamily="34" charset="0"/>
                <a:cs typeface="Arial" charset="0"/>
              </a:rPr>
              <a:t>project to develop a </a:t>
            </a:r>
            <a:r>
              <a:rPr lang="en-US" sz="2000" dirty="0" smtClean="0">
                <a:solidFill>
                  <a:schemeClr val="bg1"/>
                </a:solidFill>
                <a:latin typeface="Calibri" pitchFamily="34" charset="0"/>
                <a:cs typeface="Arial" charset="0"/>
              </a:rPr>
              <a:t>Walt </a:t>
            </a:r>
            <a:r>
              <a:rPr lang="en-US" sz="2000" dirty="0">
                <a:solidFill>
                  <a:schemeClr val="bg1"/>
                </a:solidFill>
                <a:latin typeface="Calibri" pitchFamily="34" charset="0"/>
                <a:cs typeface="Arial" charset="0"/>
              </a:rPr>
              <a:t>Disney Theme Park near a township </a:t>
            </a:r>
            <a:r>
              <a:rPr lang="en-US" sz="2000" dirty="0" smtClean="0">
                <a:solidFill>
                  <a:schemeClr val="bg1"/>
                </a:solidFill>
                <a:latin typeface="Calibri" pitchFamily="34" charset="0"/>
                <a:cs typeface="Arial" charset="0"/>
              </a:rPr>
              <a:t>would </a:t>
            </a:r>
            <a:r>
              <a:rPr lang="en-US" sz="2000" dirty="0">
                <a:solidFill>
                  <a:schemeClr val="bg1"/>
                </a:solidFill>
                <a:latin typeface="Calibri" pitchFamily="34" charset="0"/>
                <a:cs typeface="Arial" charset="0"/>
              </a:rPr>
              <a:t>probably </a:t>
            </a:r>
            <a:r>
              <a:rPr lang="en-US" sz="2000" dirty="0" smtClean="0">
                <a:solidFill>
                  <a:schemeClr val="bg1"/>
                </a:solidFill>
                <a:latin typeface="Calibri" pitchFamily="34" charset="0"/>
                <a:cs typeface="Arial" charset="0"/>
              </a:rPr>
              <a:t>generate more support among stakeholders than a project </a:t>
            </a:r>
            <a:r>
              <a:rPr lang="en-US" sz="2000" dirty="0">
                <a:solidFill>
                  <a:schemeClr val="bg1"/>
                </a:solidFill>
                <a:latin typeface="Calibri" pitchFamily="34" charset="0"/>
                <a:cs typeface="Arial" charset="0"/>
              </a:rPr>
              <a:t>for construction </a:t>
            </a:r>
            <a:r>
              <a:rPr lang="en-US" sz="2000" dirty="0" smtClean="0">
                <a:solidFill>
                  <a:schemeClr val="bg1"/>
                </a:solidFill>
                <a:latin typeface="Calibri" pitchFamily="34" charset="0"/>
                <a:cs typeface="Arial" charset="0"/>
              </a:rPr>
              <a:t>of </a:t>
            </a:r>
            <a:r>
              <a:rPr lang="en-US" sz="2000" dirty="0">
                <a:solidFill>
                  <a:schemeClr val="bg1"/>
                </a:solidFill>
                <a:latin typeface="Calibri" pitchFamily="34" charset="0"/>
                <a:cs typeface="Arial" charset="0"/>
              </a:rPr>
              <a:t>a nuclear power </a:t>
            </a:r>
            <a:r>
              <a:rPr lang="en-US" sz="2000" dirty="0" smtClean="0">
                <a:solidFill>
                  <a:schemeClr val="bg1"/>
                </a:solidFill>
                <a:latin typeface="Calibri" pitchFamily="34" charset="0"/>
                <a:cs typeface="Arial" charset="0"/>
              </a:rPr>
              <a:t>station because of the stigma which is attached to the nuclear power industry. </a:t>
            </a:r>
            <a:endParaRPr lang="en-US" sz="2000" dirty="0">
              <a:solidFill>
                <a:schemeClr val="bg1"/>
              </a:solidFill>
              <a:latin typeface="Calibri" pitchFamily="34" charset="0"/>
              <a:cs typeface="Arial" charset="0"/>
            </a:endParaRPr>
          </a:p>
        </p:txBody>
      </p:sp>
      <p:sp>
        <p:nvSpPr>
          <p:cNvPr id="427014" name="Rectangle 6"/>
          <p:cNvSpPr>
            <a:spLocks noChangeArrowheads="1"/>
          </p:cNvSpPr>
          <p:nvPr/>
        </p:nvSpPr>
        <p:spPr bwMode="auto">
          <a:xfrm>
            <a:off x="440055" y="922637"/>
            <a:ext cx="8216900" cy="2677656"/>
          </a:xfrm>
          <a:prstGeom prst="rect">
            <a:avLst/>
          </a:prstGeom>
          <a:noFill/>
          <a:ln w="9525">
            <a:noFill/>
            <a:miter lim="800000"/>
            <a:headEnd/>
            <a:tailEnd/>
          </a:ln>
          <a:effectLst/>
        </p:spPr>
        <p:txBody>
          <a:bodyPr wrap="square">
            <a:spAutoFit/>
          </a:bodyPr>
          <a:lstStyle/>
          <a:p>
            <a:pPr algn="ctr"/>
            <a:r>
              <a:rPr lang="en-US" sz="2800" b="1" dirty="0">
                <a:solidFill>
                  <a:schemeClr val="bg1"/>
                </a:solidFill>
                <a:latin typeface="Calibri" pitchFamily="34" charset="0"/>
              </a:rPr>
              <a:t>The intensity of </a:t>
            </a:r>
            <a:r>
              <a:rPr lang="en-US" sz="2800" b="1" dirty="0" smtClean="0">
                <a:solidFill>
                  <a:schemeClr val="bg1"/>
                </a:solidFill>
                <a:latin typeface="Calibri" pitchFamily="34" charset="0"/>
              </a:rPr>
              <a:t>stakeholder </a:t>
            </a:r>
            <a:r>
              <a:rPr lang="en-US" sz="2800" b="1" dirty="0">
                <a:solidFill>
                  <a:schemeClr val="bg1"/>
                </a:solidFill>
                <a:latin typeface="Calibri" pitchFamily="34" charset="0"/>
              </a:rPr>
              <a:t>supportiveness, </a:t>
            </a:r>
            <a:r>
              <a:rPr lang="en-US" sz="2800" b="1" dirty="0" smtClean="0">
                <a:solidFill>
                  <a:schemeClr val="bg1"/>
                </a:solidFill>
                <a:latin typeface="Calibri" pitchFamily="34" charset="0"/>
              </a:rPr>
              <a:t>indif-ference </a:t>
            </a:r>
            <a:r>
              <a:rPr lang="en-US" sz="2800" b="1" dirty="0">
                <a:solidFill>
                  <a:schemeClr val="bg1"/>
                </a:solidFill>
                <a:latin typeface="Calibri" pitchFamily="34" charset="0"/>
              </a:rPr>
              <a:t>or adversity towards a project is determined </a:t>
            </a:r>
            <a:r>
              <a:rPr lang="en-US" sz="2800" b="1" dirty="0" smtClean="0">
                <a:solidFill>
                  <a:schemeClr val="bg1"/>
                </a:solidFill>
                <a:latin typeface="Calibri" pitchFamily="34" charset="0"/>
              </a:rPr>
              <a:t>primarily by </a:t>
            </a:r>
            <a:r>
              <a:rPr lang="en-US" sz="2800" b="1" dirty="0">
                <a:solidFill>
                  <a:schemeClr val="bg1"/>
                </a:solidFill>
                <a:latin typeface="Calibri" pitchFamily="34" charset="0"/>
              </a:rPr>
              <a:t>the nature of the project and the </a:t>
            </a:r>
            <a:r>
              <a:rPr lang="en-US" sz="2800" b="1" dirty="0" smtClean="0">
                <a:solidFill>
                  <a:schemeClr val="bg1"/>
                </a:solidFill>
                <a:latin typeface="Calibri" pitchFamily="34" charset="0"/>
              </a:rPr>
              <a:t>per-ceptions which the stakeholders develop about it based on the information they have and, possibly their previous experience with similar projects</a:t>
            </a:r>
            <a:endParaRPr lang="en-US" sz="2800" b="1" dirty="0">
              <a:solidFill>
                <a:schemeClr val="bg1"/>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a:xfrm>
            <a:off x="457200" y="0"/>
            <a:ext cx="8229600" cy="1143000"/>
          </a:xfrm>
        </p:spPr>
        <p:txBody>
          <a:bodyPr/>
          <a:lstStyle/>
          <a:p>
            <a:r>
              <a:rPr lang="de-DE" sz="2400" dirty="0" smtClean="0"/>
              <a:t>Stakeholder Perceptions of Projects: </a:t>
            </a:r>
            <a:br>
              <a:rPr lang="de-DE" sz="2400" dirty="0" smtClean="0"/>
            </a:br>
            <a:r>
              <a:rPr lang="de-DE" sz="2400" dirty="0" smtClean="0"/>
              <a:t>The Concept of Rational Behavior </a:t>
            </a:r>
            <a:endParaRPr lang="en-US" sz="2400" dirty="0"/>
          </a:p>
        </p:txBody>
      </p:sp>
      <p:sp>
        <p:nvSpPr>
          <p:cNvPr id="19" name="Rectangle 18"/>
          <p:cNvSpPr/>
          <p:nvPr/>
        </p:nvSpPr>
        <p:spPr>
          <a:xfrm>
            <a:off x="443028" y="1497725"/>
            <a:ext cx="3860964" cy="4658710"/>
          </a:xfrm>
          <a:prstGeom prst="rect">
            <a:avLst/>
          </a:prstGeom>
          <a:solidFill>
            <a:schemeClr val="accent5">
              <a:lumMod val="25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50000"/>
              </a:spcBef>
            </a:pPr>
            <a:r>
              <a:rPr lang="de-DE" sz="2800" b="1" dirty="0" smtClean="0">
                <a:solidFill>
                  <a:schemeClr val="bg1"/>
                </a:solidFill>
                <a:latin typeface="Calibri" pitchFamily="34" charset="0"/>
                <a:sym typeface="Wingdings" pitchFamily="2" charset="2"/>
              </a:rPr>
              <a:t>Project stakeholders who „behave rationally“ will try to maximize their „quality of life“ </a:t>
            </a:r>
          </a:p>
          <a:p>
            <a:pPr algn="ctr">
              <a:spcBef>
                <a:spcPts val="3000"/>
              </a:spcBef>
            </a:pPr>
            <a:r>
              <a:rPr lang="de-DE" sz="1600" b="1" dirty="0" smtClean="0">
                <a:solidFill>
                  <a:schemeClr val="bg1"/>
                </a:solidFill>
                <a:latin typeface="Calibri" pitchFamily="34" charset="0"/>
                <a:sym typeface="Wingdings" pitchFamily="2" charset="2"/>
              </a:rPr>
              <a:t>In evaluating a project, stakeholders will carefully consider its respective pros and cons. To do this they must have access to all the requisite information they require in order to carefully analyze the project‘s potential impact on them over time, which includes the period of time both before as well as after the project‘s completion.</a:t>
            </a:r>
            <a:endParaRPr lang="en-US" sz="1600" b="1" dirty="0">
              <a:solidFill>
                <a:schemeClr val="bg1"/>
              </a:solidFill>
              <a:latin typeface="Calibri" pitchFamily="34" charset="0"/>
              <a:sym typeface="Wingdings" pitchFamily="2" charset="2"/>
            </a:endParaRPr>
          </a:p>
        </p:txBody>
      </p:sp>
      <p:sp>
        <p:nvSpPr>
          <p:cNvPr id="20" name="Rectangle 19"/>
          <p:cNvSpPr/>
          <p:nvPr/>
        </p:nvSpPr>
        <p:spPr>
          <a:xfrm>
            <a:off x="5297214" y="2061342"/>
            <a:ext cx="3362831" cy="3531476"/>
          </a:xfrm>
          <a:prstGeom prst="rect">
            <a:avLst/>
          </a:prstGeom>
          <a:solidFill>
            <a:srgbClr val="76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latin typeface="Calibri" pitchFamily="34" charset="0"/>
              </a:rPr>
              <a:t>Is the stakeholder’s perceived gain from the project greater than (&gt;), equal (=) to or less than (&lt;) its perceived loss from the project?</a:t>
            </a:r>
          </a:p>
        </p:txBody>
      </p:sp>
      <p:sp>
        <p:nvSpPr>
          <p:cNvPr id="21" name="Right Arrow 20"/>
          <p:cNvSpPr/>
          <p:nvPr/>
        </p:nvSpPr>
        <p:spPr>
          <a:xfrm>
            <a:off x="4414346" y="2999391"/>
            <a:ext cx="772510" cy="1655379"/>
          </a:xfrm>
          <a:prstGeom prst="rightArrow">
            <a:avLst/>
          </a:prstGeom>
          <a:solidFill>
            <a:schemeClr val="accent6">
              <a:lumMod val="75000"/>
            </a:schemeClr>
          </a:solidFill>
          <a:ln w="285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a:xfrm>
            <a:off x="457200" y="0"/>
            <a:ext cx="8229600" cy="1143000"/>
          </a:xfrm>
        </p:spPr>
        <p:txBody>
          <a:bodyPr/>
          <a:lstStyle/>
          <a:p>
            <a:r>
              <a:rPr lang="de-DE" sz="2400" dirty="0" smtClean="0"/>
              <a:t>Stakeholder Perceptions of Projects: </a:t>
            </a:r>
            <a:br>
              <a:rPr lang="de-DE" sz="2400" dirty="0" smtClean="0"/>
            </a:br>
            <a:r>
              <a:rPr lang="de-DE" sz="2400" dirty="0" smtClean="0"/>
              <a:t>The „Quality of Life“ Dimension</a:t>
            </a:r>
            <a:endParaRPr lang="en-US" sz="2400" dirty="0"/>
          </a:p>
        </p:txBody>
      </p:sp>
      <p:sp>
        <p:nvSpPr>
          <p:cNvPr id="15" name="Text Box 7"/>
          <p:cNvSpPr txBox="1">
            <a:spLocks noChangeArrowheads="1"/>
          </p:cNvSpPr>
          <p:nvPr/>
        </p:nvSpPr>
        <p:spPr bwMode="auto">
          <a:xfrm>
            <a:off x="455613" y="2538268"/>
            <a:ext cx="8234361" cy="3570208"/>
          </a:xfrm>
          <a:prstGeom prst="rect">
            <a:avLst/>
          </a:prstGeom>
          <a:noFill/>
          <a:ln w="9525">
            <a:noFill/>
            <a:miter lim="800000"/>
            <a:headEnd/>
            <a:tailEnd/>
          </a:ln>
          <a:effectLst/>
          <a:scene3d>
            <a:camera prst="orthographicFront"/>
            <a:lightRig rig="threePt" dir="t"/>
          </a:scene3d>
          <a:sp3d>
            <a:bevelT w="114300" prst="artDeco"/>
          </a:sp3d>
        </p:spPr>
        <p:txBody>
          <a:bodyPr wrap="square">
            <a:spAutoFit/>
          </a:bodyPr>
          <a:lstStyle/>
          <a:p>
            <a:pPr algn="ctr">
              <a:spcAft>
                <a:spcPts val="1200"/>
              </a:spcAft>
            </a:pPr>
            <a:r>
              <a:rPr lang="de-DE" sz="3600" b="1" dirty="0">
                <a:solidFill>
                  <a:schemeClr val="bg1"/>
                </a:solidFill>
                <a:latin typeface="Calibri" pitchFamily="34" charset="0"/>
              </a:rPr>
              <a:t>When </a:t>
            </a:r>
            <a:r>
              <a:rPr lang="de-DE" sz="3600" b="1" dirty="0" smtClean="0">
                <a:solidFill>
                  <a:schemeClr val="bg1"/>
                </a:solidFill>
                <a:latin typeface="Calibri" pitchFamily="34" charset="0"/>
              </a:rPr>
              <a:t>the </a:t>
            </a:r>
            <a:r>
              <a:rPr lang="de-DE" sz="3600" b="1" i="1" dirty="0" smtClean="0">
                <a:solidFill>
                  <a:schemeClr val="bg1"/>
                </a:solidFill>
                <a:latin typeface="Calibri" pitchFamily="34" charset="0"/>
              </a:rPr>
              <a:t>Perceived </a:t>
            </a:r>
            <a:r>
              <a:rPr lang="de-DE" sz="3600" b="1" i="1" dirty="0">
                <a:solidFill>
                  <a:schemeClr val="bg1"/>
                </a:solidFill>
                <a:latin typeface="Calibri" pitchFamily="34" charset="0"/>
              </a:rPr>
              <a:t>Gain </a:t>
            </a:r>
            <a:r>
              <a:rPr lang="de-DE" sz="3600" b="1" dirty="0">
                <a:solidFill>
                  <a:schemeClr val="bg1"/>
                </a:solidFill>
                <a:latin typeface="Calibri" pitchFamily="34" charset="0"/>
              </a:rPr>
              <a:t>from </a:t>
            </a:r>
            <a:r>
              <a:rPr lang="de-DE" sz="3600" b="1" dirty="0" smtClean="0">
                <a:solidFill>
                  <a:schemeClr val="bg1"/>
                </a:solidFill>
                <a:latin typeface="Calibri" pitchFamily="34" charset="0"/>
              </a:rPr>
              <a:t>the Pro-ject [i.e. Improvement </a:t>
            </a:r>
            <a:r>
              <a:rPr lang="de-DE" sz="3600" b="1" dirty="0">
                <a:solidFill>
                  <a:schemeClr val="bg1"/>
                </a:solidFill>
                <a:latin typeface="Calibri" pitchFamily="34" charset="0"/>
              </a:rPr>
              <a:t>in </a:t>
            </a:r>
            <a:r>
              <a:rPr lang="de-DE" sz="3600" b="1" dirty="0" smtClean="0">
                <a:solidFill>
                  <a:schemeClr val="bg1"/>
                </a:solidFill>
                <a:latin typeface="Calibri" pitchFamily="34" charset="0"/>
              </a:rPr>
              <a:t>the Stakehol-der‘s Quality </a:t>
            </a:r>
            <a:r>
              <a:rPr lang="de-DE" sz="3600" b="1" dirty="0">
                <a:solidFill>
                  <a:schemeClr val="bg1"/>
                </a:solidFill>
                <a:latin typeface="Calibri" pitchFamily="34" charset="0"/>
              </a:rPr>
              <a:t>of Life] </a:t>
            </a:r>
            <a:r>
              <a:rPr lang="de-DE" sz="3600" b="1" dirty="0">
                <a:solidFill>
                  <a:srgbClr val="FFFF00"/>
                </a:solidFill>
                <a:latin typeface="Calibri" pitchFamily="34" charset="0"/>
              </a:rPr>
              <a:t>&gt;</a:t>
            </a:r>
            <a:r>
              <a:rPr lang="de-DE" sz="3600" b="1" dirty="0">
                <a:solidFill>
                  <a:schemeClr val="bg1"/>
                </a:solidFill>
                <a:latin typeface="Calibri" pitchFamily="34" charset="0"/>
              </a:rPr>
              <a:t> </a:t>
            </a:r>
            <a:r>
              <a:rPr lang="de-DE" sz="3600" b="1" dirty="0" smtClean="0">
                <a:solidFill>
                  <a:schemeClr val="bg1"/>
                </a:solidFill>
                <a:latin typeface="Calibri" pitchFamily="34" charset="0"/>
              </a:rPr>
              <a:t>the </a:t>
            </a:r>
            <a:r>
              <a:rPr lang="de-DE" sz="3600" b="1" i="1" dirty="0" smtClean="0">
                <a:solidFill>
                  <a:schemeClr val="bg1"/>
                </a:solidFill>
                <a:latin typeface="Calibri" pitchFamily="34" charset="0"/>
              </a:rPr>
              <a:t>Perceived Loss</a:t>
            </a:r>
            <a:r>
              <a:rPr lang="de-DE" sz="3600" b="1" dirty="0" smtClean="0">
                <a:solidFill>
                  <a:schemeClr val="bg1"/>
                </a:solidFill>
                <a:latin typeface="Calibri" pitchFamily="34" charset="0"/>
              </a:rPr>
              <a:t> </a:t>
            </a:r>
            <a:r>
              <a:rPr lang="de-DE" sz="3600" b="1" dirty="0">
                <a:solidFill>
                  <a:schemeClr val="bg1"/>
                </a:solidFill>
                <a:latin typeface="Calibri" pitchFamily="34" charset="0"/>
              </a:rPr>
              <a:t>from </a:t>
            </a:r>
            <a:r>
              <a:rPr lang="de-DE" sz="3600" b="1" dirty="0" smtClean="0">
                <a:solidFill>
                  <a:schemeClr val="bg1"/>
                </a:solidFill>
                <a:latin typeface="Calibri" pitchFamily="34" charset="0"/>
              </a:rPr>
              <a:t>the Project [i.e. Reduction </a:t>
            </a:r>
            <a:r>
              <a:rPr lang="de-DE" sz="3600" b="1" dirty="0">
                <a:solidFill>
                  <a:schemeClr val="bg1"/>
                </a:solidFill>
                <a:latin typeface="Calibri" pitchFamily="34" charset="0"/>
              </a:rPr>
              <a:t>in </a:t>
            </a:r>
            <a:r>
              <a:rPr lang="de-DE" sz="3600" b="1" dirty="0" smtClean="0">
                <a:solidFill>
                  <a:schemeClr val="bg1"/>
                </a:solidFill>
                <a:latin typeface="Calibri" pitchFamily="34" charset="0"/>
              </a:rPr>
              <a:t>the Stakeholder‘s Quality </a:t>
            </a:r>
            <a:r>
              <a:rPr lang="de-DE" sz="3600" b="1" dirty="0">
                <a:solidFill>
                  <a:schemeClr val="bg1"/>
                </a:solidFill>
                <a:latin typeface="Calibri" pitchFamily="34" charset="0"/>
              </a:rPr>
              <a:t>of Life</a:t>
            </a:r>
            <a:r>
              <a:rPr lang="de-DE" sz="3600" b="1" dirty="0" smtClean="0">
                <a:solidFill>
                  <a:schemeClr val="bg1"/>
                </a:solidFill>
                <a:latin typeface="Calibri" pitchFamily="34" charset="0"/>
              </a:rPr>
              <a:t>]: </a:t>
            </a:r>
          </a:p>
          <a:p>
            <a:pPr algn="ctr"/>
            <a:r>
              <a:rPr lang="de-DE" sz="3600" b="1" dirty="0" smtClean="0">
                <a:solidFill>
                  <a:srgbClr val="FFC000"/>
                </a:solidFill>
                <a:latin typeface="Calibri" pitchFamily="34" charset="0"/>
                <a:sym typeface="Wingdings"/>
              </a:rPr>
              <a:t> </a:t>
            </a:r>
            <a:r>
              <a:rPr lang="de-DE" sz="3600" b="1" dirty="0" smtClean="0">
                <a:solidFill>
                  <a:srgbClr val="FFC000"/>
                </a:solidFill>
                <a:latin typeface="Calibri" pitchFamily="34" charset="0"/>
              </a:rPr>
              <a:t>S</a:t>
            </a:r>
            <a:r>
              <a:rPr lang="de-DE" sz="3600" b="1" dirty="0" smtClean="0">
                <a:solidFill>
                  <a:srgbClr val="FFC000"/>
                </a:solidFill>
                <a:latin typeface="Calibri" pitchFamily="34" charset="0"/>
                <a:sym typeface="Wingdings" pitchFamily="2" charset="2"/>
              </a:rPr>
              <a:t>takeholders </a:t>
            </a:r>
            <a:r>
              <a:rPr lang="de-DE" sz="3600" b="1" dirty="0">
                <a:solidFill>
                  <a:srgbClr val="FFC000"/>
                </a:solidFill>
                <a:latin typeface="Calibri" pitchFamily="34" charset="0"/>
                <a:sym typeface="Wingdings" pitchFamily="2" charset="2"/>
              </a:rPr>
              <a:t>will </a:t>
            </a:r>
            <a:r>
              <a:rPr lang="de-DE" sz="3600" b="1" dirty="0" smtClean="0">
                <a:solidFill>
                  <a:srgbClr val="FFC000"/>
                </a:solidFill>
                <a:latin typeface="Calibri" pitchFamily="34" charset="0"/>
                <a:sym typeface="Wingdings" pitchFamily="2" charset="2"/>
              </a:rPr>
              <a:t>Support the Project!</a:t>
            </a:r>
            <a:endParaRPr lang="de-DE" sz="2800" b="1" dirty="0">
              <a:solidFill>
                <a:srgbClr val="FFC000"/>
              </a:solidFill>
              <a:latin typeface="Calibri" pitchFamily="34" charset="0"/>
            </a:endParaRPr>
          </a:p>
        </p:txBody>
      </p:sp>
      <p:sp>
        <p:nvSpPr>
          <p:cNvPr id="16" name="TextBox 15"/>
          <p:cNvSpPr txBox="1"/>
          <p:nvPr/>
        </p:nvSpPr>
        <p:spPr>
          <a:xfrm>
            <a:off x="660571" y="1554504"/>
            <a:ext cx="7778750" cy="769441"/>
          </a:xfrm>
          <a:prstGeom prst="rect">
            <a:avLst/>
          </a:prstGeom>
          <a:noFill/>
        </p:spPr>
        <p:txBody>
          <a:bodyPr wrap="square" rtlCol="0">
            <a:spAutoFit/>
          </a:bodyPr>
          <a:lstStyle/>
          <a:p>
            <a:pPr algn="ctr"/>
            <a:r>
              <a:rPr lang="en-US" sz="4400" b="1" dirty="0" smtClean="0">
                <a:solidFill>
                  <a:srgbClr val="FFC000"/>
                </a:solidFill>
                <a:latin typeface="Calibri" pitchFamily="34" charset="0"/>
              </a:rPr>
              <a:t>Project Gain &gt; Project Loss</a:t>
            </a:r>
            <a:endParaRPr lang="en-US" sz="4400" b="1" dirty="0">
              <a:solidFill>
                <a:srgbClr val="FFC000"/>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a:xfrm>
            <a:off x="457200" y="0"/>
            <a:ext cx="8229600" cy="1143000"/>
          </a:xfrm>
        </p:spPr>
        <p:txBody>
          <a:bodyPr/>
          <a:lstStyle/>
          <a:p>
            <a:r>
              <a:rPr lang="de-DE" sz="2400" dirty="0" smtClean="0"/>
              <a:t>Stakeholder Perceptions of Projects: </a:t>
            </a:r>
            <a:br>
              <a:rPr lang="de-DE" sz="2400" dirty="0" smtClean="0"/>
            </a:br>
            <a:r>
              <a:rPr lang="de-DE" sz="2400" dirty="0" smtClean="0"/>
              <a:t>The „Quality of Life“ Dimension</a:t>
            </a:r>
            <a:endParaRPr lang="en-US" sz="2400" dirty="0"/>
          </a:p>
        </p:txBody>
      </p:sp>
      <p:sp>
        <p:nvSpPr>
          <p:cNvPr id="15" name="Text Box 7"/>
          <p:cNvSpPr txBox="1">
            <a:spLocks noChangeArrowheads="1"/>
          </p:cNvSpPr>
          <p:nvPr/>
        </p:nvSpPr>
        <p:spPr bwMode="auto">
          <a:xfrm>
            <a:off x="455613" y="2538268"/>
            <a:ext cx="8234361" cy="3570208"/>
          </a:xfrm>
          <a:prstGeom prst="rect">
            <a:avLst/>
          </a:prstGeom>
          <a:noFill/>
          <a:ln w="9525">
            <a:noFill/>
            <a:miter lim="800000"/>
            <a:headEnd/>
            <a:tailEnd/>
          </a:ln>
          <a:effectLst/>
          <a:scene3d>
            <a:camera prst="orthographicFront"/>
            <a:lightRig rig="threePt" dir="t"/>
          </a:scene3d>
          <a:sp3d>
            <a:bevelT w="114300" prst="artDeco"/>
          </a:sp3d>
        </p:spPr>
        <p:txBody>
          <a:bodyPr wrap="square">
            <a:spAutoFit/>
          </a:bodyPr>
          <a:lstStyle/>
          <a:p>
            <a:pPr algn="ctr">
              <a:spcAft>
                <a:spcPts val="1200"/>
              </a:spcAft>
            </a:pPr>
            <a:r>
              <a:rPr lang="de-DE" sz="3600" b="1" dirty="0">
                <a:solidFill>
                  <a:schemeClr val="bg1"/>
                </a:solidFill>
                <a:latin typeface="Calibri" pitchFamily="34" charset="0"/>
              </a:rPr>
              <a:t>When </a:t>
            </a:r>
            <a:r>
              <a:rPr lang="de-DE" sz="3600" b="1" dirty="0" smtClean="0">
                <a:solidFill>
                  <a:schemeClr val="bg1"/>
                </a:solidFill>
                <a:latin typeface="Calibri" pitchFamily="34" charset="0"/>
              </a:rPr>
              <a:t>the </a:t>
            </a:r>
            <a:r>
              <a:rPr lang="de-DE" sz="3600" b="1" i="1" dirty="0" smtClean="0">
                <a:solidFill>
                  <a:schemeClr val="bg1"/>
                </a:solidFill>
                <a:latin typeface="Calibri" pitchFamily="34" charset="0"/>
              </a:rPr>
              <a:t>Perceived </a:t>
            </a:r>
            <a:r>
              <a:rPr lang="de-DE" sz="3600" b="1" i="1" dirty="0">
                <a:solidFill>
                  <a:schemeClr val="bg1"/>
                </a:solidFill>
                <a:latin typeface="Calibri" pitchFamily="34" charset="0"/>
              </a:rPr>
              <a:t>Gain </a:t>
            </a:r>
            <a:r>
              <a:rPr lang="de-DE" sz="3600" b="1" dirty="0">
                <a:solidFill>
                  <a:schemeClr val="bg1"/>
                </a:solidFill>
                <a:latin typeface="Calibri" pitchFamily="34" charset="0"/>
              </a:rPr>
              <a:t>from </a:t>
            </a:r>
            <a:r>
              <a:rPr lang="de-DE" sz="3600" b="1" dirty="0" smtClean="0">
                <a:solidFill>
                  <a:schemeClr val="bg1"/>
                </a:solidFill>
                <a:latin typeface="Calibri" pitchFamily="34" charset="0"/>
              </a:rPr>
              <a:t>the Pro-ject [i.e. Improvement </a:t>
            </a:r>
            <a:r>
              <a:rPr lang="de-DE" sz="3600" b="1" dirty="0">
                <a:solidFill>
                  <a:schemeClr val="bg1"/>
                </a:solidFill>
                <a:latin typeface="Calibri" pitchFamily="34" charset="0"/>
              </a:rPr>
              <a:t>in </a:t>
            </a:r>
            <a:r>
              <a:rPr lang="de-DE" sz="3600" b="1" dirty="0" smtClean="0">
                <a:solidFill>
                  <a:schemeClr val="bg1"/>
                </a:solidFill>
                <a:latin typeface="Calibri" pitchFamily="34" charset="0"/>
              </a:rPr>
              <a:t>the Stakehol-der‘s Quality </a:t>
            </a:r>
            <a:r>
              <a:rPr lang="de-DE" sz="3600" b="1" dirty="0">
                <a:solidFill>
                  <a:schemeClr val="bg1"/>
                </a:solidFill>
                <a:latin typeface="Calibri" pitchFamily="34" charset="0"/>
              </a:rPr>
              <a:t>of Life] </a:t>
            </a:r>
            <a:r>
              <a:rPr lang="de-DE" sz="3600" b="1" dirty="0" smtClean="0">
                <a:solidFill>
                  <a:srgbClr val="FFFF00"/>
                </a:solidFill>
                <a:latin typeface="Calibri" pitchFamily="34" charset="0"/>
              </a:rPr>
              <a:t>=</a:t>
            </a:r>
            <a:r>
              <a:rPr lang="de-DE" sz="3600" b="1" dirty="0" smtClean="0">
                <a:solidFill>
                  <a:schemeClr val="bg1"/>
                </a:solidFill>
                <a:latin typeface="Calibri" pitchFamily="34" charset="0"/>
              </a:rPr>
              <a:t> the </a:t>
            </a:r>
            <a:r>
              <a:rPr lang="de-DE" sz="3600" b="1" i="1" dirty="0" smtClean="0">
                <a:solidFill>
                  <a:schemeClr val="bg1"/>
                </a:solidFill>
                <a:latin typeface="Calibri" pitchFamily="34" charset="0"/>
              </a:rPr>
              <a:t>Perceived Loss</a:t>
            </a:r>
            <a:r>
              <a:rPr lang="de-DE" sz="3600" b="1" dirty="0" smtClean="0">
                <a:solidFill>
                  <a:schemeClr val="bg1"/>
                </a:solidFill>
                <a:latin typeface="Calibri" pitchFamily="34" charset="0"/>
              </a:rPr>
              <a:t> </a:t>
            </a:r>
            <a:r>
              <a:rPr lang="de-DE" sz="3600" b="1" dirty="0">
                <a:solidFill>
                  <a:schemeClr val="bg1"/>
                </a:solidFill>
                <a:latin typeface="Calibri" pitchFamily="34" charset="0"/>
              </a:rPr>
              <a:t>from </a:t>
            </a:r>
            <a:r>
              <a:rPr lang="de-DE" sz="3600" b="1" dirty="0" smtClean="0">
                <a:solidFill>
                  <a:schemeClr val="bg1"/>
                </a:solidFill>
                <a:latin typeface="Calibri" pitchFamily="34" charset="0"/>
              </a:rPr>
              <a:t>the Project [i.e. Reduction </a:t>
            </a:r>
            <a:r>
              <a:rPr lang="de-DE" sz="3600" b="1" dirty="0">
                <a:solidFill>
                  <a:schemeClr val="bg1"/>
                </a:solidFill>
                <a:latin typeface="Calibri" pitchFamily="34" charset="0"/>
              </a:rPr>
              <a:t>in </a:t>
            </a:r>
            <a:r>
              <a:rPr lang="de-DE" sz="3600" b="1" dirty="0" smtClean="0">
                <a:solidFill>
                  <a:schemeClr val="bg1"/>
                </a:solidFill>
                <a:latin typeface="Calibri" pitchFamily="34" charset="0"/>
              </a:rPr>
              <a:t>the Stakeholder‘s Quality </a:t>
            </a:r>
            <a:r>
              <a:rPr lang="de-DE" sz="3600" b="1" dirty="0">
                <a:solidFill>
                  <a:schemeClr val="bg1"/>
                </a:solidFill>
                <a:latin typeface="Calibri" pitchFamily="34" charset="0"/>
              </a:rPr>
              <a:t>of Life</a:t>
            </a:r>
            <a:r>
              <a:rPr lang="de-DE" sz="3600" b="1" dirty="0" smtClean="0">
                <a:solidFill>
                  <a:schemeClr val="bg1"/>
                </a:solidFill>
                <a:latin typeface="Calibri" pitchFamily="34" charset="0"/>
              </a:rPr>
              <a:t>]: </a:t>
            </a:r>
          </a:p>
          <a:p>
            <a:pPr algn="ctr"/>
            <a:r>
              <a:rPr lang="de-DE" sz="3600" b="1" dirty="0" smtClean="0">
                <a:solidFill>
                  <a:srgbClr val="FFC000"/>
                </a:solidFill>
                <a:latin typeface="Calibri" pitchFamily="34" charset="0"/>
                <a:sym typeface="Wingdings"/>
              </a:rPr>
              <a:t> </a:t>
            </a:r>
            <a:r>
              <a:rPr lang="de-DE" sz="3600" b="1" dirty="0" smtClean="0">
                <a:solidFill>
                  <a:srgbClr val="FFC000"/>
                </a:solidFill>
                <a:latin typeface="Calibri" pitchFamily="34" charset="0"/>
              </a:rPr>
              <a:t>S</a:t>
            </a:r>
            <a:r>
              <a:rPr lang="de-DE" sz="3600" b="1" dirty="0" smtClean="0">
                <a:solidFill>
                  <a:srgbClr val="FFC000"/>
                </a:solidFill>
                <a:latin typeface="Calibri" pitchFamily="34" charset="0"/>
                <a:sym typeface="Wingdings" pitchFamily="2" charset="2"/>
              </a:rPr>
              <a:t>takeholders </a:t>
            </a:r>
            <a:r>
              <a:rPr lang="de-DE" sz="3600" b="1" dirty="0">
                <a:solidFill>
                  <a:srgbClr val="FFC000"/>
                </a:solidFill>
                <a:latin typeface="Calibri" pitchFamily="34" charset="0"/>
                <a:sym typeface="Wingdings" pitchFamily="2" charset="2"/>
              </a:rPr>
              <a:t>will </a:t>
            </a:r>
            <a:r>
              <a:rPr lang="de-DE" sz="3600" b="1" dirty="0" smtClean="0">
                <a:solidFill>
                  <a:srgbClr val="FFC000"/>
                </a:solidFill>
                <a:latin typeface="Calibri" pitchFamily="34" charset="0"/>
                <a:sym typeface="Wingdings" pitchFamily="2" charset="2"/>
              </a:rPr>
              <a:t>be Indifferent!</a:t>
            </a:r>
            <a:endParaRPr lang="de-DE" sz="2800" b="1" dirty="0">
              <a:solidFill>
                <a:srgbClr val="FFC000"/>
              </a:solidFill>
              <a:latin typeface="Calibri" pitchFamily="34" charset="0"/>
            </a:endParaRPr>
          </a:p>
        </p:txBody>
      </p:sp>
      <p:sp>
        <p:nvSpPr>
          <p:cNvPr id="16" name="TextBox 15"/>
          <p:cNvSpPr txBox="1"/>
          <p:nvPr/>
        </p:nvSpPr>
        <p:spPr>
          <a:xfrm>
            <a:off x="660571" y="1554504"/>
            <a:ext cx="7778750" cy="769441"/>
          </a:xfrm>
          <a:prstGeom prst="rect">
            <a:avLst/>
          </a:prstGeom>
          <a:noFill/>
        </p:spPr>
        <p:txBody>
          <a:bodyPr wrap="square" rtlCol="0">
            <a:spAutoFit/>
          </a:bodyPr>
          <a:lstStyle/>
          <a:p>
            <a:pPr algn="ctr"/>
            <a:r>
              <a:rPr lang="en-US" sz="4400" b="1" dirty="0" smtClean="0">
                <a:solidFill>
                  <a:srgbClr val="FFC000"/>
                </a:solidFill>
                <a:latin typeface="Calibri" pitchFamily="34" charset="0"/>
              </a:rPr>
              <a:t>Project Gain = Project Loss</a:t>
            </a:r>
            <a:endParaRPr lang="en-US" sz="4400" b="1" dirty="0">
              <a:solidFill>
                <a:srgbClr val="FFC000"/>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a:xfrm>
            <a:off x="457200" y="0"/>
            <a:ext cx="8229600" cy="1143000"/>
          </a:xfrm>
        </p:spPr>
        <p:txBody>
          <a:bodyPr/>
          <a:lstStyle/>
          <a:p>
            <a:r>
              <a:rPr lang="de-DE" sz="2400" dirty="0" smtClean="0"/>
              <a:t>Stakeholder Perceptions of Projects: </a:t>
            </a:r>
            <a:br>
              <a:rPr lang="de-DE" sz="2400" dirty="0" smtClean="0"/>
            </a:br>
            <a:r>
              <a:rPr lang="de-DE" sz="2400" dirty="0" smtClean="0"/>
              <a:t>The „Quality of Life“ Dimension</a:t>
            </a:r>
            <a:endParaRPr lang="en-US" sz="2400" dirty="0"/>
          </a:p>
        </p:txBody>
      </p:sp>
      <p:sp>
        <p:nvSpPr>
          <p:cNvPr id="15" name="Text Box 7"/>
          <p:cNvSpPr txBox="1">
            <a:spLocks noChangeArrowheads="1"/>
          </p:cNvSpPr>
          <p:nvPr/>
        </p:nvSpPr>
        <p:spPr bwMode="auto">
          <a:xfrm>
            <a:off x="455613" y="2538268"/>
            <a:ext cx="8234361" cy="3570208"/>
          </a:xfrm>
          <a:prstGeom prst="rect">
            <a:avLst/>
          </a:prstGeom>
          <a:noFill/>
          <a:ln w="9525">
            <a:noFill/>
            <a:miter lim="800000"/>
            <a:headEnd/>
            <a:tailEnd/>
          </a:ln>
          <a:effectLst/>
          <a:scene3d>
            <a:camera prst="orthographicFront"/>
            <a:lightRig rig="threePt" dir="t"/>
          </a:scene3d>
          <a:sp3d>
            <a:bevelT w="114300" prst="artDeco"/>
          </a:sp3d>
        </p:spPr>
        <p:txBody>
          <a:bodyPr wrap="square">
            <a:spAutoFit/>
          </a:bodyPr>
          <a:lstStyle/>
          <a:p>
            <a:pPr algn="ctr">
              <a:spcAft>
                <a:spcPts val="1200"/>
              </a:spcAft>
            </a:pPr>
            <a:r>
              <a:rPr lang="de-DE" sz="3600" b="1" dirty="0">
                <a:solidFill>
                  <a:schemeClr val="bg1"/>
                </a:solidFill>
                <a:latin typeface="Calibri" pitchFamily="34" charset="0"/>
              </a:rPr>
              <a:t>When </a:t>
            </a:r>
            <a:r>
              <a:rPr lang="de-DE" sz="3600" b="1" dirty="0" smtClean="0">
                <a:solidFill>
                  <a:schemeClr val="bg1"/>
                </a:solidFill>
                <a:latin typeface="Calibri" pitchFamily="34" charset="0"/>
              </a:rPr>
              <a:t>the </a:t>
            </a:r>
            <a:r>
              <a:rPr lang="de-DE" sz="3600" b="1" i="1" dirty="0" smtClean="0">
                <a:solidFill>
                  <a:schemeClr val="bg1"/>
                </a:solidFill>
                <a:latin typeface="Calibri" pitchFamily="34" charset="0"/>
              </a:rPr>
              <a:t>Perceived </a:t>
            </a:r>
            <a:r>
              <a:rPr lang="de-DE" sz="3600" b="1" i="1" dirty="0">
                <a:solidFill>
                  <a:schemeClr val="bg1"/>
                </a:solidFill>
                <a:latin typeface="Calibri" pitchFamily="34" charset="0"/>
              </a:rPr>
              <a:t>Gain </a:t>
            </a:r>
            <a:r>
              <a:rPr lang="de-DE" sz="3600" b="1" dirty="0">
                <a:solidFill>
                  <a:schemeClr val="bg1"/>
                </a:solidFill>
                <a:latin typeface="Calibri" pitchFamily="34" charset="0"/>
              </a:rPr>
              <a:t>from </a:t>
            </a:r>
            <a:r>
              <a:rPr lang="de-DE" sz="3600" b="1" dirty="0" smtClean="0">
                <a:solidFill>
                  <a:schemeClr val="bg1"/>
                </a:solidFill>
                <a:latin typeface="Calibri" pitchFamily="34" charset="0"/>
              </a:rPr>
              <a:t>the Pro-ject [i.e. Improvement </a:t>
            </a:r>
            <a:r>
              <a:rPr lang="de-DE" sz="3600" b="1" dirty="0">
                <a:solidFill>
                  <a:schemeClr val="bg1"/>
                </a:solidFill>
                <a:latin typeface="Calibri" pitchFamily="34" charset="0"/>
              </a:rPr>
              <a:t>in </a:t>
            </a:r>
            <a:r>
              <a:rPr lang="de-DE" sz="3600" b="1" dirty="0" smtClean="0">
                <a:solidFill>
                  <a:schemeClr val="bg1"/>
                </a:solidFill>
                <a:latin typeface="Calibri" pitchFamily="34" charset="0"/>
              </a:rPr>
              <a:t>the Stakehol-der‘s Quality </a:t>
            </a:r>
            <a:r>
              <a:rPr lang="de-DE" sz="3600" b="1" dirty="0">
                <a:solidFill>
                  <a:schemeClr val="bg1"/>
                </a:solidFill>
                <a:latin typeface="Calibri" pitchFamily="34" charset="0"/>
              </a:rPr>
              <a:t>of Life] </a:t>
            </a:r>
            <a:r>
              <a:rPr lang="de-DE" sz="3600" b="1" dirty="0" smtClean="0">
                <a:solidFill>
                  <a:srgbClr val="FFFF00"/>
                </a:solidFill>
                <a:latin typeface="Calibri" pitchFamily="34" charset="0"/>
              </a:rPr>
              <a:t>&lt;</a:t>
            </a:r>
            <a:r>
              <a:rPr lang="de-DE" sz="3600" b="1" dirty="0" smtClean="0">
                <a:solidFill>
                  <a:schemeClr val="bg1"/>
                </a:solidFill>
                <a:latin typeface="Calibri" pitchFamily="34" charset="0"/>
              </a:rPr>
              <a:t> the </a:t>
            </a:r>
            <a:r>
              <a:rPr lang="de-DE" sz="3600" b="1" i="1" dirty="0" smtClean="0">
                <a:solidFill>
                  <a:schemeClr val="bg1"/>
                </a:solidFill>
                <a:latin typeface="Calibri" pitchFamily="34" charset="0"/>
              </a:rPr>
              <a:t>Perceived Loss</a:t>
            </a:r>
            <a:r>
              <a:rPr lang="de-DE" sz="3600" b="1" dirty="0" smtClean="0">
                <a:solidFill>
                  <a:schemeClr val="bg1"/>
                </a:solidFill>
                <a:latin typeface="Calibri" pitchFamily="34" charset="0"/>
              </a:rPr>
              <a:t> </a:t>
            </a:r>
            <a:r>
              <a:rPr lang="de-DE" sz="3600" b="1" dirty="0">
                <a:solidFill>
                  <a:schemeClr val="bg1"/>
                </a:solidFill>
                <a:latin typeface="Calibri" pitchFamily="34" charset="0"/>
              </a:rPr>
              <a:t>from </a:t>
            </a:r>
            <a:r>
              <a:rPr lang="de-DE" sz="3600" b="1" dirty="0" smtClean="0">
                <a:solidFill>
                  <a:schemeClr val="bg1"/>
                </a:solidFill>
                <a:latin typeface="Calibri" pitchFamily="34" charset="0"/>
              </a:rPr>
              <a:t>the Project [i.e. Reduction </a:t>
            </a:r>
            <a:r>
              <a:rPr lang="de-DE" sz="3600" b="1" dirty="0">
                <a:solidFill>
                  <a:schemeClr val="bg1"/>
                </a:solidFill>
                <a:latin typeface="Calibri" pitchFamily="34" charset="0"/>
              </a:rPr>
              <a:t>in </a:t>
            </a:r>
            <a:r>
              <a:rPr lang="de-DE" sz="3600" b="1" dirty="0" smtClean="0">
                <a:solidFill>
                  <a:schemeClr val="bg1"/>
                </a:solidFill>
                <a:latin typeface="Calibri" pitchFamily="34" charset="0"/>
              </a:rPr>
              <a:t>the Stakeholder‘s Quality </a:t>
            </a:r>
            <a:r>
              <a:rPr lang="de-DE" sz="3600" b="1" dirty="0">
                <a:solidFill>
                  <a:schemeClr val="bg1"/>
                </a:solidFill>
                <a:latin typeface="Calibri" pitchFamily="34" charset="0"/>
              </a:rPr>
              <a:t>of Life</a:t>
            </a:r>
            <a:r>
              <a:rPr lang="de-DE" sz="3600" b="1" dirty="0" smtClean="0">
                <a:solidFill>
                  <a:schemeClr val="bg1"/>
                </a:solidFill>
                <a:latin typeface="Calibri" pitchFamily="34" charset="0"/>
              </a:rPr>
              <a:t>]: </a:t>
            </a:r>
          </a:p>
          <a:p>
            <a:pPr algn="ctr"/>
            <a:r>
              <a:rPr lang="de-DE" sz="3600" b="1" dirty="0" smtClean="0">
                <a:solidFill>
                  <a:srgbClr val="FFC000"/>
                </a:solidFill>
                <a:latin typeface="Calibri" pitchFamily="34" charset="0"/>
                <a:sym typeface="Wingdings"/>
              </a:rPr>
              <a:t> </a:t>
            </a:r>
            <a:r>
              <a:rPr lang="de-DE" sz="3600" b="1" dirty="0" smtClean="0">
                <a:solidFill>
                  <a:srgbClr val="FFC000"/>
                </a:solidFill>
                <a:latin typeface="Calibri" pitchFamily="34" charset="0"/>
              </a:rPr>
              <a:t>S</a:t>
            </a:r>
            <a:r>
              <a:rPr lang="de-DE" sz="3600" b="1" dirty="0" smtClean="0">
                <a:solidFill>
                  <a:srgbClr val="FFC000"/>
                </a:solidFill>
                <a:latin typeface="Calibri" pitchFamily="34" charset="0"/>
                <a:sym typeface="Wingdings" pitchFamily="2" charset="2"/>
              </a:rPr>
              <a:t>takeholders </a:t>
            </a:r>
            <a:r>
              <a:rPr lang="de-DE" sz="3600" b="1" dirty="0">
                <a:solidFill>
                  <a:srgbClr val="FFC000"/>
                </a:solidFill>
                <a:latin typeface="Calibri" pitchFamily="34" charset="0"/>
                <a:sym typeface="Wingdings" pitchFamily="2" charset="2"/>
              </a:rPr>
              <a:t>will </a:t>
            </a:r>
            <a:r>
              <a:rPr lang="de-DE" sz="3600" b="1" dirty="0" smtClean="0">
                <a:solidFill>
                  <a:srgbClr val="FFC000"/>
                </a:solidFill>
                <a:latin typeface="Calibri" pitchFamily="34" charset="0"/>
                <a:sym typeface="Wingdings" pitchFamily="2" charset="2"/>
              </a:rPr>
              <a:t>Oppose the Project!</a:t>
            </a:r>
            <a:endParaRPr lang="de-DE" sz="2800" b="1" dirty="0">
              <a:solidFill>
                <a:srgbClr val="FFC000"/>
              </a:solidFill>
              <a:latin typeface="Calibri" pitchFamily="34" charset="0"/>
            </a:endParaRPr>
          </a:p>
        </p:txBody>
      </p:sp>
      <p:sp>
        <p:nvSpPr>
          <p:cNvPr id="16" name="TextBox 15"/>
          <p:cNvSpPr txBox="1"/>
          <p:nvPr/>
        </p:nvSpPr>
        <p:spPr>
          <a:xfrm>
            <a:off x="660571" y="1554504"/>
            <a:ext cx="7778750" cy="769441"/>
          </a:xfrm>
          <a:prstGeom prst="rect">
            <a:avLst/>
          </a:prstGeom>
          <a:noFill/>
        </p:spPr>
        <p:txBody>
          <a:bodyPr wrap="square" rtlCol="0">
            <a:spAutoFit/>
          </a:bodyPr>
          <a:lstStyle/>
          <a:p>
            <a:pPr algn="ctr"/>
            <a:r>
              <a:rPr lang="en-US" sz="4400" b="1" dirty="0" smtClean="0">
                <a:solidFill>
                  <a:srgbClr val="FFC000"/>
                </a:solidFill>
                <a:latin typeface="Calibri" pitchFamily="34" charset="0"/>
              </a:rPr>
              <a:t>Project Gain &lt; Project Loss</a:t>
            </a:r>
            <a:endParaRPr lang="en-US" sz="4400" b="1" dirty="0">
              <a:solidFill>
                <a:srgbClr val="FFC000"/>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theme/theme1.xml><?xml version="1.0" encoding="utf-8"?>
<a:theme xmlns:a="http://schemas.openxmlformats.org/drawingml/2006/main" name="MyTemplate">
  <a:themeElements>
    <a:clrScheme name="Beautiful Template 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eautiful Template 01">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eautiful Template 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autiful Template 0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autiful Template 0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autiful Template 0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autiful Template 0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autiful Template 0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autiful Template 0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autiful Template 0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autiful Template 0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autiful Template 0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autiful Template 0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autiful Template 0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11924</TotalTime>
  <Words>952</Words>
  <Application>Microsoft Office PowerPoint</Application>
  <PresentationFormat>On-screen Show (4:3)</PresentationFormat>
  <Paragraphs>153</Paragraphs>
  <Slides>18</Slides>
  <Notes>17</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MyTemplate</vt:lpstr>
      <vt:lpstr>Slide 1</vt:lpstr>
      <vt:lpstr>Key Attributes of  Project Stakeholders</vt:lpstr>
      <vt:lpstr>Stakeholder Attribute: Attitude</vt:lpstr>
      <vt:lpstr>Stakeholder Attribute: Attitude (Key Determinants of Stakeholder Attitudes)</vt:lpstr>
      <vt:lpstr>Stakeholder Attribute: Behavior</vt:lpstr>
      <vt:lpstr>Stakeholder Attributes: Consistency and Inconsistency of Attitude and Behavior</vt:lpstr>
      <vt:lpstr>Stakeholder Attributes: Consistency and Inconsistency of Attitude and Behavior</vt:lpstr>
      <vt:lpstr>Stakeholder Attributes: Consistency and Inconsistency of Attitude and Behavior</vt:lpstr>
      <vt:lpstr>Project Stakeholders‘ Attitude and Behavior  (Key Determining Factors)</vt:lpstr>
      <vt:lpstr>Project Stakeholders‘ Attitude and Behavior (Key Determining Factors)</vt:lpstr>
      <vt:lpstr>Managing and Engaging Project Stakeholders  (Attitude and Behavior Patterns)</vt:lpstr>
      <vt:lpstr>Project Impact on Stakeholders</vt:lpstr>
      <vt:lpstr>Managing and Engaging Project Stakeholders (Stakeholder Expectations and Perceptions)</vt:lpstr>
      <vt:lpstr>Stakeholder Perceptions Of Projects</vt:lpstr>
      <vt:lpstr>Stakeholder Perceptions of Projects:  The Concept of Rational Behavior </vt:lpstr>
      <vt:lpstr>Stakeholder Perceptions of Projects:  The „Quality of Life“ Dimension</vt:lpstr>
      <vt:lpstr>Stakeholder Perceptions of Projects:  The „Quality of Life“ Dimension</vt:lpstr>
      <vt:lpstr>Stakeholder Perceptions of Projects:  The „Quality of Life“ Dimension</vt:lpstr>
    </vt:vector>
  </TitlesOfParts>
  <Company>FSC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FSC</dc:creator>
  <cp:lastModifiedBy>Dr. Aurangzeb Khan</cp:lastModifiedBy>
  <cp:revision>4439</cp:revision>
  <dcterms:created xsi:type="dcterms:W3CDTF">2005-03-14T10:32:02Z</dcterms:created>
  <dcterms:modified xsi:type="dcterms:W3CDTF">2013-01-30T05:00:00Z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