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46"/>
  </p:notesMasterIdLst>
  <p:handoutMasterIdLst>
    <p:handoutMasterId r:id="rId47"/>
  </p:handoutMasterIdLst>
  <p:sldIdLst>
    <p:sldId id="1417" r:id="rId2"/>
    <p:sldId id="1089" r:id="rId3"/>
    <p:sldId id="1091" r:id="rId4"/>
    <p:sldId id="1213" r:id="rId5"/>
    <p:sldId id="532" r:id="rId6"/>
    <p:sldId id="1054" r:id="rId7"/>
    <p:sldId id="1087" r:id="rId8"/>
    <p:sldId id="1053" r:id="rId9"/>
    <p:sldId id="539" r:id="rId10"/>
    <p:sldId id="1056" r:id="rId11"/>
    <p:sldId id="1060" r:id="rId12"/>
    <p:sldId id="1057" r:id="rId13"/>
    <p:sldId id="1058" r:id="rId14"/>
    <p:sldId id="1059" r:id="rId15"/>
    <p:sldId id="1055" r:id="rId16"/>
    <p:sldId id="540" r:id="rId17"/>
    <p:sldId id="533" r:id="rId18"/>
    <p:sldId id="785" r:id="rId19"/>
    <p:sldId id="949" r:id="rId20"/>
    <p:sldId id="784" r:id="rId21"/>
    <p:sldId id="829" r:id="rId22"/>
    <p:sldId id="792" r:id="rId23"/>
    <p:sldId id="469" r:id="rId24"/>
    <p:sldId id="794" r:id="rId25"/>
    <p:sldId id="952" r:id="rId26"/>
    <p:sldId id="953" r:id="rId27"/>
    <p:sldId id="954" r:id="rId28"/>
    <p:sldId id="955" r:id="rId29"/>
    <p:sldId id="1090" r:id="rId30"/>
    <p:sldId id="950" r:id="rId31"/>
    <p:sldId id="783" r:id="rId32"/>
    <p:sldId id="831" r:id="rId33"/>
    <p:sldId id="857" r:id="rId34"/>
    <p:sldId id="858" r:id="rId35"/>
    <p:sldId id="357" r:id="rId36"/>
    <p:sldId id="1038" r:id="rId37"/>
    <p:sldId id="328" r:id="rId38"/>
    <p:sldId id="580" r:id="rId39"/>
    <p:sldId id="1234" r:id="rId40"/>
    <p:sldId id="348" r:id="rId41"/>
    <p:sldId id="825" r:id="rId42"/>
    <p:sldId id="822" r:id="rId43"/>
    <p:sldId id="823" r:id="rId44"/>
    <p:sldId id="824" r:id="rId45"/>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181"/>
    <a:srgbClr val="CAE8AA"/>
    <a:srgbClr val="B6DF89"/>
    <a:srgbClr val="FFFF99"/>
    <a:srgbClr val="FF8D3F"/>
    <a:srgbClr val="550B27"/>
    <a:srgbClr val="214C4F"/>
    <a:srgbClr val="FFD581"/>
    <a:srgbClr val="29A4A7"/>
    <a:srgbClr val="19636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0" autoAdjust="0"/>
    <p:restoredTop sz="89806" autoAdjust="0"/>
  </p:normalViewPr>
  <p:slideViewPr>
    <p:cSldViewPr snapToGrid="0" showGuides="1">
      <p:cViewPr varScale="1">
        <p:scale>
          <a:sx n="102" d="100"/>
          <a:sy n="102" d="100"/>
        </p:scale>
        <p:origin x="-1266"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Coercion: Exercise of unethical or illegal means by project stakeholders to bring about, or seek</a:t>
            </a:r>
            <a:r>
              <a:rPr lang="en-US" baseline="0" dirty="0" smtClean="0"/>
              <a:t> to bring about, desired changes to a project, its phases or its constituent activities and deliverables. Examples: Intimidation, harassment, physical violence.</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lnSpc>
                <a:spcPts val="4200"/>
              </a:lnSpc>
            </a:pPr>
            <a:r>
              <a:rPr lang="de-DE" sz="1200" b="1" dirty="0" smtClean="0">
                <a:solidFill>
                  <a:schemeClr val="bg1"/>
                </a:solidFill>
                <a:latin typeface="Calibri" pitchFamily="34" charset="0"/>
              </a:rPr>
              <a:t>Some stakeholders may be unaware of the power they wield on a project or may simply refrain from using their power. </a:t>
            </a:r>
          </a:p>
          <a:p>
            <a:pPr algn="l">
              <a:lnSpc>
                <a:spcPts val="4200"/>
              </a:lnSpc>
            </a:pPr>
            <a:endParaRPr lang="de-DE" sz="1200" b="1" dirty="0" smtClean="0">
              <a:solidFill>
                <a:schemeClr val="bg1"/>
              </a:solidFill>
              <a:latin typeface="Calibri" pitchFamily="34" charset="0"/>
            </a:endParaRPr>
          </a:p>
          <a:p>
            <a:pPr algn="l">
              <a:lnSpc>
                <a:spcPts val="4200"/>
              </a:lnSpc>
            </a:pPr>
            <a:r>
              <a:rPr lang="de-DE" sz="1200" b="1" dirty="0" smtClean="0">
                <a:solidFill>
                  <a:schemeClr val="bg1"/>
                </a:solidFill>
                <a:latin typeface="Calibri" pitchFamily="34" charset="0"/>
              </a:rPr>
              <a:t>The power of a project stakeholder may be vested in it by an organization (e.g.: positional authority in the organization‘s hierarchy) or may stem from its ability to influence the attitude and behaviour of other project stakeholders.</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16</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17</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smtClean="0"/>
          </a:p>
          <a:p>
            <a:pPr eaLnBrk="1" hangingPunct="1"/>
            <a:endParaRPr lang="en-US" dirty="0" smtClean="0"/>
          </a:p>
        </p:txBody>
      </p:sp>
      <p:sp>
        <p:nvSpPr>
          <p:cNvPr id="181252" name="Slide Number Placeholder 3"/>
          <p:cNvSpPr>
            <a:spLocks noGrp="1"/>
          </p:cNvSpPr>
          <p:nvPr>
            <p:ph type="sldNum" sz="quarter" idx="5"/>
          </p:nvPr>
        </p:nvSpPr>
        <p:spPr>
          <a:noFill/>
        </p:spPr>
        <p:txBody>
          <a:bodyPr/>
          <a:lstStyle/>
          <a:p>
            <a:fld id="{F8CC7E83-BC85-433F-BC81-200CF95A0F8C}" type="slidenum">
              <a:rPr lang="de-DE"/>
              <a:pPr/>
              <a:t>23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smtClean="0"/>
          </a:p>
          <a:p>
            <a:pPr eaLnBrk="1" hangingPunct="1"/>
            <a:endParaRPr lang="en-US" dirty="0" smtClean="0"/>
          </a:p>
        </p:txBody>
      </p:sp>
      <p:sp>
        <p:nvSpPr>
          <p:cNvPr id="181252" name="Slide Number Placeholder 3"/>
          <p:cNvSpPr>
            <a:spLocks noGrp="1"/>
          </p:cNvSpPr>
          <p:nvPr>
            <p:ph type="sldNum" sz="quarter" idx="5"/>
          </p:nvPr>
        </p:nvSpPr>
        <p:spPr>
          <a:noFill/>
        </p:spPr>
        <p:txBody>
          <a:bodyPr/>
          <a:lstStyle/>
          <a:p>
            <a:fld id="{F8CC7E83-BC85-433F-BC81-200CF95A0F8C}" type="slidenum">
              <a:rPr lang="de-DE"/>
              <a:pPr/>
              <a:t>24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smtClean="0"/>
          </a:p>
          <a:p>
            <a:pPr eaLnBrk="1" hangingPunct="1"/>
            <a:endParaRPr lang="en-US" dirty="0" smtClean="0"/>
          </a:p>
        </p:txBody>
      </p:sp>
      <p:sp>
        <p:nvSpPr>
          <p:cNvPr id="181252" name="Slide Number Placeholder 3"/>
          <p:cNvSpPr>
            <a:spLocks noGrp="1"/>
          </p:cNvSpPr>
          <p:nvPr>
            <p:ph type="sldNum" sz="quarter" idx="5"/>
          </p:nvPr>
        </p:nvSpPr>
        <p:spPr>
          <a:noFill/>
        </p:spPr>
        <p:txBody>
          <a:bodyPr/>
          <a:lstStyle/>
          <a:p>
            <a:fld id="{F8CC7E83-BC85-433F-BC81-200CF95A0F8C}" type="slidenum">
              <a:rPr lang="de-DE"/>
              <a:pPr/>
              <a:t>25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smtClean="0"/>
          </a:p>
          <a:p>
            <a:pPr eaLnBrk="1" hangingPunct="1"/>
            <a:endParaRPr lang="en-US" dirty="0" smtClean="0"/>
          </a:p>
        </p:txBody>
      </p:sp>
      <p:sp>
        <p:nvSpPr>
          <p:cNvPr id="181252" name="Slide Number Placeholder 3"/>
          <p:cNvSpPr>
            <a:spLocks noGrp="1"/>
          </p:cNvSpPr>
          <p:nvPr>
            <p:ph type="sldNum" sz="quarter" idx="5"/>
          </p:nvPr>
        </p:nvSpPr>
        <p:spPr>
          <a:noFill/>
        </p:spPr>
        <p:txBody>
          <a:bodyPr/>
          <a:lstStyle/>
          <a:p>
            <a:fld id="{F8CC7E83-BC85-433F-BC81-200CF95A0F8C}" type="slidenum">
              <a:rPr lang="de-DE"/>
              <a:pPr/>
              <a:t>26</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smtClean="0"/>
          </a:p>
          <a:p>
            <a:pPr eaLnBrk="1" hangingPunct="1"/>
            <a:endParaRPr lang="en-US" dirty="0" smtClean="0"/>
          </a:p>
        </p:txBody>
      </p:sp>
      <p:sp>
        <p:nvSpPr>
          <p:cNvPr id="181252" name="Slide Number Placeholder 3"/>
          <p:cNvSpPr>
            <a:spLocks noGrp="1"/>
          </p:cNvSpPr>
          <p:nvPr>
            <p:ph type="sldNum" sz="quarter" idx="5"/>
          </p:nvPr>
        </p:nvSpPr>
        <p:spPr>
          <a:noFill/>
        </p:spPr>
        <p:txBody>
          <a:bodyPr/>
          <a:lstStyle/>
          <a:p>
            <a:fld id="{F8CC7E83-BC85-433F-BC81-200CF95A0F8C}" type="slidenum">
              <a:rPr lang="de-DE"/>
              <a:pPr/>
              <a:t>27</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None/>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In question form these could be: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1200" b="1" i="0" u="none" strike="noStrike" kern="0" cap="none" spc="0" normalizeH="0" baseline="0" noProof="0" dirty="0" smtClean="0">
              <a:ln>
                <a:noFill/>
              </a:ln>
              <a:solidFill>
                <a:schemeClr val="bg1"/>
              </a:solidFill>
              <a:effectLst/>
              <a:uLnTx/>
              <a:uFillTx/>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job?</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income be affected?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I lose my work incentives (monetary and non-monetary) and fringe benefits?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promotion be jeopardized?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1200" b="1" kern="0" dirty="0" smtClean="0">
                <a:solidFill>
                  <a:schemeClr val="bg1"/>
                </a:solidFill>
                <a:latin typeface="Calibri" pitchFamily="34" charset="0"/>
              </a:rPr>
              <a:t>Will my work become more interes-ting, exciting and challenging?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kumimoji="0" lang="de-DE" sz="1200" b="1" i="0" u="none" strike="noStrike" kern="0" cap="none" spc="0" normalizeH="0" baseline="0" noProof="0" dirty="0" smtClean="0">
                <a:ln>
                  <a:noFill/>
                </a:ln>
                <a:solidFill>
                  <a:schemeClr val="bg1"/>
                </a:solidFill>
                <a:effectLst/>
                <a:uLnTx/>
                <a:uFillTx/>
                <a:latin typeface="Calibri" pitchFamily="34" charset="0"/>
              </a:rPr>
              <a:t>Will my </a:t>
            </a:r>
            <a:r>
              <a:rPr kumimoji="0" lang="de-DE" sz="1200" b="1" i="0" u="none" strike="noStrike" kern="0" cap="none" spc="0" normalizeH="0" noProof="0" dirty="0" smtClean="0">
                <a:ln>
                  <a:noFill/>
                </a:ln>
                <a:solidFill>
                  <a:schemeClr val="bg1"/>
                </a:solidFill>
                <a:effectLst/>
                <a:uLnTx/>
                <a:uFillTx/>
                <a:latin typeface="Calibri" pitchFamily="34" charset="0"/>
              </a:rPr>
              <a:t>knowledge, skills and expe-rience be enhanced?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authority, status and privi-liges in the organization be eroded?</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take on additional responsibilities (desired, undesired)?</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more opportunities for travelling, training and professional development?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able to utilize my creative potential to a greater extent?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work load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stress level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health and emotional well-being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weekly working hours in-crease?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allowed to work with flexi-ble working time?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adapt easily to the new work environment?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company policies, rules, pro-cesses etc. be changed?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subject to more formal and informal monitoring and control by my superiors?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to compete harder for access to work resources?</a:t>
            </a:r>
          </a:p>
          <a:p>
            <a:pPr marL="34290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experience conflicts at work?</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under more pressure to conform and perform?</a:t>
            </a:r>
            <a:endParaRPr lang="en-US" sz="1200" b="1" kern="0" dirty="0" smtClean="0">
              <a:solidFill>
                <a:schemeClr val="bg1"/>
              </a:solidFill>
              <a:latin typeface="Calibri" pitchFamily="34" charset="0"/>
            </a:endParaRP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concealed deficiencies be exposed?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lose recognition and respect?</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required to relocate?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accustomed work routine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colleagues benefit more than me?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compelled to give up or share my office space?</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told to work together with or under people whom I dislike or I‘d rather avoid?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be taken off my current work assignments?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my existing social network (in the organization) be disrupted?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make new social networks? </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I have less time for my family and friends?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 organization‘s culture and image be affected?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Was I consulted or taken into confidence before the project went ahead?</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Is there a real need for this project and will its benefits exceed its costs?</a:t>
            </a:r>
          </a:p>
          <a:p>
            <a:pPr marL="342900" lvl="0" indent="-342900">
              <a:lnSpc>
                <a:spcPts val="3500"/>
              </a:lnSpc>
              <a:spcBef>
                <a:spcPct val="20000"/>
              </a:spcBef>
              <a:buClr>
                <a:srgbClr val="FFC000"/>
              </a:buClr>
              <a:buFont typeface="Wingdings" pitchFamily="2" charset="2"/>
              <a:buChar char="§"/>
              <a:defRPr/>
            </a:pPr>
            <a:r>
              <a:rPr lang="de-DE" sz="1200" b="1" kern="0" dirty="0" smtClean="0">
                <a:solidFill>
                  <a:schemeClr val="bg1"/>
                </a:solidFill>
                <a:latin typeface="Calibri" pitchFamily="34" charset="0"/>
              </a:rPr>
              <a:t>Will there be follow-up projects in future and how will they affect me?</a:t>
            </a:r>
          </a:p>
          <a:p>
            <a:endParaRPr lang="en-US" dirty="0" smtClean="0"/>
          </a:p>
          <a:p>
            <a:pPr eaLnBrk="1" hangingPunct="1"/>
            <a:endParaRPr lang="en-US" dirty="0" smtClean="0"/>
          </a:p>
        </p:txBody>
      </p:sp>
      <p:sp>
        <p:nvSpPr>
          <p:cNvPr id="181252" name="Slide Number Placeholder 3"/>
          <p:cNvSpPr>
            <a:spLocks noGrp="1"/>
          </p:cNvSpPr>
          <p:nvPr>
            <p:ph type="sldNum" sz="quarter" idx="5"/>
          </p:nvPr>
        </p:nvSpPr>
        <p:spPr>
          <a:noFill/>
        </p:spPr>
        <p:txBody>
          <a:bodyPr/>
          <a:lstStyle/>
          <a:p>
            <a:fld id="{F8CC7E83-BC85-433F-BC81-200CF95A0F8C}" type="slidenum">
              <a:rPr lang="de-DE"/>
              <a:pPr/>
              <a:t>28</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29</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31</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32</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33</a:t>
            </a:fld>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34</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A319E9-E949-40CF-AB50-C4805DA028B9}" type="slidenum">
              <a:rPr lang="de-DE"/>
              <a:pPr/>
              <a:t>35</a:t>
            </a:fld>
            <a:endParaRPr lang="de-DE"/>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A319E9-E949-40CF-AB50-C4805DA028B9}" type="slidenum">
              <a:rPr lang="de-DE"/>
              <a:pPr/>
              <a:t>36</a:t>
            </a:fld>
            <a:endParaRPr lang="de-DE"/>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D77D8F-A342-417F-BD46-25E06FEE91CF}" type="slidenum">
              <a:rPr lang="de-DE"/>
              <a:pPr/>
              <a:t>37</a:t>
            </a:fld>
            <a:endParaRPr lang="de-DE"/>
          </a:p>
        </p:txBody>
      </p:sp>
      <p:sp>
        <p:nvSpPr>
          <p:cNvPr id="542722" name="Rectangle 2"/>
          <p:cNvSpPr>
            <a:spLocks noGrp="1" noRot="1" noChangeAspect="1" noChangeArrowheads="1" noTextEdit="1"/>
          </p:cNvSpPr>
          <p:nvPr>
            <p:ph type="sldImg"/>
          </p:nvPr>
        </p:nvSpPr>
        <p:spPr>
          <a:ln/>
        </p:spPr>
      </p:sp>
      <p:sp>
        <p:nvSpPr>
          <p:cNvPr id="54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38</a:t>
            </a:fld>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10095E-2BD7-4893-A259-03ECA2492A79}" type="slidenum">
              <a:rPr lang="de-DE"/>
              <a:pPr/>
              <a:t>40</a:t>
            </a:fld>
            <a:endParaRPr lang="de-DE"/>
          </a:p>
        </p:txBody>
      </p:sp>
      <p:sp>
        <p:nvSpPr>
          <p:cNvPr id="543746" name="Rectangle 2"/>
          <p:cNvSpPr>
            <a:spLocks noGrp="1" noRot="1" noChangeAspect="1" noChangeArrowheads="1" noTextEdit="1"/>
          </p:cNvSpPr>
          <p:nvPr>
            <p:ph type="sldImg"/>
          </p:nvPr>
        </p:nvSpPr>
        <p:spPr>
          <a:ln/>
        </p:spPr>
      </p:sp>
      <p:sp>
        <p:nvSpPr>
          <p:cNvPr id="543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41</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42</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43</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44</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14.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461665"/>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18: PROJECT STAKEHOLDER ANALYSIS PART 2 </a:t>
            </a:r>
            <a:endParaRPr lang="en-US" sz="2400" b="1" dirty="0">
              <a:solidFill>
                <a:srgbClr val="FFC000"/>
              </a:solidFill>
              <a:latin typeface="Calibri" pitchFamily="34" charset="0"/>
            </a:endParaRPr>
          </a:p>
        </p:txBody>
      </p:sp>
      <p:sp>
        <p:nvSpPr>
          <p:cNvPr id="5" name="Rectangle 4"/>
          <p:cNvSpPr/>
          <p:nvPr/>
        </p:nvSpPr>
        <p:spPr>
          <a:xfrm>
            <a:off x="1881000" y="482868"/>
            <a:ext cx="5363392"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566928"/>
            <a:ext cx="8229600" cy="1143000"/>
          </a:xfrm>
        </p:spPr>
        <p:txBody>
          <a:bodyPr/>
          <a:lstStyle/>
          <a:p>
            <a:r>
              <a:rPr lang="en-US" sz="4000" dirty="0" smtClean="0"/>
              <a:t>Key Attributes of </a:t>
            </a:r>
            <a:br>
              <a:rPr lang="en-US" sz="4000" dirty="0" smtClean="0"/>
            </a:br>
            <a:r>
              <a:rPr lang="en-US" sz="4000" dirty="0" smtClean="0"/>
              <a:t>Project Stakeholders</a:t>
            </a:r>
            <a:endParaRPr lang="en-US" sz="4000" dirty="0"/>
          </a:p>
        </p:txBody>
      </p:sp>
      <p:pic>
        <p:nvPicPr>
          <p:cNvPr id="4" name="Picture 3" descr="Purpose of Communication.gif"/>
          <p:cNvPicPr>
            <a:picLocks noChangeAspect="1"/>
          </p:cNvPicPr>
          <p:nvPr/>
        </p:nvPicPr>
        <p:blipFill>
          <a:blip r:embed="rId3" cstate="print"/>
          <a:stretch>
            <a:fillRect/>
          </a:stretch>
        </p:blipFill>
        <p:spPr>
          <a:xfrm>
            <a:off x="3203431" y="1979241"/>
            <a:ext cx="2718816" cy="2968707"/>
          </a:xfrm>
          <a:prstGeom prst="rect">
            <a:avLst/>
          </a:prstGeom>
        </p:spPr>
      </p:pic>
      <p:sp>
        <p:nvSpPr>
          <p:cNvPr id="6" name="Title 1"/>
          <p:cNvSpPr txBox="1">
            <a:spLocks/>
          </p:cNvSpPr>
          <p:nvPr/>
        </p:nvSpPr>
        <p:spPr bwMode="auto">
          <a:xfrm>
            <a:off x="455613" y="50292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9900"/>
                </a:solidFill>
                <a:effectLst/>
                <a:uLnTx/>
                <a:uFillTx/>
                <a:latin typeface="+mj-lt"/>
                <a:ea typeface="+mj-ea"/>
                <a:cs typeface="+mj-cs"/>
              </a:rPr>
              <a:t>Power, Interests, Concerns,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9900"/>
                </a:solidFill>
                <a:effectLst/>
                <a:uLnTx/>
                <a:uFillTx/>
                <a:latin typeface="+mj-lt"/>
                <a:ea typeface="+mj-ea"/>
                <a:cs typeface="+mj-cs"/>
              </a:rPr>
              <a:t>Attitudes, Behaviors</a:t>
            </a:r>
            <a:endParaRPr kumimoji="0" lang="en-US" sz="28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455613" y="4741219"/>
            <a:ext cx="8229600" cy="1143000"/>
          </a:xfrm>
          <a:prstGeom prst="rect">
            <a:avLst/>
          </a:prstGeom>
          <a:noFill/>
          <a:ln w="9525">
            <a:noFill/>
            <a:miter lim="800000"/>
            <a:headEnd/>
            <a:tailEnd/>
          </a:ln>
          <a:effectLst/>
          <a:scene3d>
            <a:camera prst="perspectiveFront"/>
            <a:lightRig rig="threePt" dir="t"/>
          </a:scene3d>
        </p:spPr>
        <p:txBody>
          <a:bodyPr vert="horz" wrap="square" lIns="91440" tIns="45720" rIns="91440" bIns="45720" numCol="1" anchor="ctr" anchorCtr="0" compatLnSpc="1">
            <a:prstTxWarp prst="textNoShape">
              <a:avLst/>
            </a:prstTxWarp>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0" b="1" i="0" u="none" strike="noStrike" kern="0" spc="50" normalizeH="0" baseline="0" noProof="0" dirty="0" smtClean="0">
                <a:ln w="11430"/>
                <a:solidFill>
                  <a:srgbClr val="006699"/>
                </a:solidFill>
                <a:effectLst>
                  <a:outerShdw blurRad="76200" dist="50800" dir="5400000" algn="tl" rotWithShape="0">
                    <a:srgbClr val="000000">
                      <a:alpha val="65000"/>
                    </a:srgbClr>
                  </a:outerShdw>
                </a:effectLst>
                <a:uLnTx/>
                <a:uFillTx/>
                <a:latin typeface="+mj-lt"/>
                <a:ea typeface="+mj-ea"/>
                <a:cs typeface="+mj-cs"/>
              </a:rPr>
              <a:t>Power</a:t>
            </a:r>
            <a:endParaRPr kumimoji="0" lang="en-US" sz="8000" b="1" i="0" u="none" strike="noStrike" kern="0" spc="50" normalizeH="0" baseline="0" noProof="0" dirty="0">
              <a:ln w="11430"/>
              <a:solidFill>
                <a:srgbClr val="006699"/>
              </a:solidFill>
              <a:effectLst>
                <a:outerShdw blurRad="76200" dist="50800" dir="5400000" algn="tl" rotWithShape="0">
                  <a:srgbClr val="000000">
                    <a:alpha val="65000"/>
                  </a:srgbClr>
                </a:outerShdw>
              </a:effectLst>
              <a:uLnTx/>
              <a:uFillTx/>
              <a:latin typeface="+mj-lt"/>
              <a:ea typeface="+mj-ea"/>
              <a:cs typeface="+mj-cs"/>
            </a:endParaRPr>
          </a:p>
        </p:txBody>
      </p:sp>
      <p:pic>
        <p:nvPicPr>
          <p:cNvPr id="5" name="Picture 4" descr="Hulk.gif"/>
          <p:cNvPicPr>
            <a:picLocks noChangeAspect="1"/>
          </p:cNvPicPr>
          <p:nvPr/>
        </p:nvPicPr>
        <p:blipFill>
          <a:blip r:embed="rId3" cstate="print"/>
          <a:stretch>
            <a:fillRect/>
          </a:stretch>
        </p:blipFill>
        <p:spPr>
          <a:xfrm>
            <a:off x="3068638" y="785535"/>
            <a:ext cx="3009900" cy="394335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Power and Project Stakeholder Management</a:t>
            </a:r>
            <a:endParaRPr lang="en-US" sz="2400" dirty="0"/>
          </a:p>
        </p:txBody>
      </p:sp>
      <p:sp>
        <p:nvSpPr>
          <p:cNvPr id="3" name="Oval 2"/>
          <p:cNvSpPr/>
          <p:nvPr/>
        </p:nvSpPr>
        <p:spPr>
          <a:xfrm>
            <a:off x="197475" y="2604077"/>
            <a:ext cx="3980200" cy="2101174"/>
          </a:xfrm>
          <a:prstGeom prst="ellipse">
            <a:avLst/>
          </a:prstGeom>
          <a:ln w="28575">
            <a:solidFill>
              <a:srgbClr val="FFFF00"/>
            </a:solidFill>
          </a:ln>
        </p:spPr>
        <p:style>
          <a:lnRef idx="0">
            <a:schemeClr val="accent6"/>
          </a:lnRef>
          <a:fillRef idx="3">
            <a:schemeClr val="accent6"/>
          </a:fillRef>
          <a:effectRef idx="3">
            <a:schemeClr val="accent6"/>
          </a:effectRef>
          <a:fontRef idx="minor">
            <a:schemeClr val="lt1"/>
          </a:fontRef>
        </p:style>
        <p:txBody>
          <a:bodyPr rtlCol="0" anchor="ctr"/>
          <a:lstStyle/>
          <a:p>
            <a:pPr algn="ctr">
              <a:spcAft>
                <a:spcPts val="600"/>
              </a:spcAft>
            </a:pPr>
            <a:r>
              <a:rPr lang="en-US" sz="3200" b="1" dirty="0" smtClean="0">
                <a:solidFill>
                  <a:srgbClr val="FFFF00"/>
                </a:solidFill>
              </a:rPr>
              <a:t>POWER</a:t>
            </a:r>
          </a:p>
          <a:p>
            <a:pPr algn="ctr"/>
            <a:r>
              <a:rPr lang="en-US" sz="1400" b="1" dirty="0" smtClean="0"/>
              <a:t>Complex, Multi-Faceted Concept in Project Stakeholder Management</a:t>
            </a:r>
            <a:endParaRPr lang="en-US" sz="1400" b="1" dirty="0"/>
          </a:p>
        </p:txBody>
      </p:sp>
      <p:sp>
        <p:nvSpPr>
          <p:cNvPr id="6" name="Rounded Rectangle 5"/>
          <p:cNvSpPr/>
          <p:nvPr/>
        </p:nvSpPr>
        <p:spPr>
          <a:xfrm>
            <a:off x="4837822" y="1144588"/>
            <a:ext cx="3852153" cy="1386191"/>
          </a:xfrm>
          <a:prstGeom prst="roundRect">
            <a:avLst/>
          </a:prstGeom>
          <a:solidFill>
            <a:schemeClr val="accent1">
              <a:lumMod val="2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t>Formal Authority and Control Over Project Resources</a:t>
            </a:r>
            <a:endParaRPr lang="en-US" sz="2200" b="1" dirty="0"/>
          </a:p>
        </p:txBody>
      </p:sp>
      <p:sp>
        <p:nvSpPr>
          <p:cNvPr id="7" name="Rounded Rectangle 6"/>
          <p:cNvSpPr/>
          <p:nvPr/>
        </p:nvSpPr>
        <p:spPr>
          <a:xfrm>
            <a:off x="4837822" y="2965298"/>
            <a:ext cx="3852153" cy="1386191"/>
          </a:xfrm>
          <a:prstGeom prst="roundRect">
            <a:avLst/>
          </a:prstGeom>
          <a:solidFill>
            <a:srgbClr val="0070C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t>Spectrum of Abilities (Individual, Group, Organizational)</a:t>
            </a:r>
            <a:endParaRPr lang="en-US" sz="2200" b="1" dirty="0"/>
          </a:p>
        </p:txBody>
      </p:sp>
      <p:sp>
        <p:nvSpPr>
          <p:cNvPr id="8" name="Rounded Rectangle 7"/>
          <p:cNvSpPr/>
          <p:nvPr/>
        </p:nvSpPr>
        <p:spPr>
          <a:xfrm>
            <a:off x="4837822" y="4786009"/>
            <a:ext cx="3852153" cy="1386191"/>
          </a:xfrm>
          <a:prstGeom prst="roundRect">
            <a:avLst/>
          </a:prstGeom>
          <a:solidFill>
            <a:srgbClr val="C0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t>Coercion</a:t>
            </a:r>
            <a:endParaRPr lang="en-US" sz="2200" b="1" dirty="0"/>
          </a:p>
        </p:txBody>
      </p:sp>
      <p:cxnSp>
        <p:nvCxnSpPr>
          <p:cNvPr id="10" name="Shape 9"/>
          <p:cNvCxnSpPr>
            <a:stCxn id="3" idx="0"/>
            <a:endCxn id="6" idx="1"/>
          </p:cNvCxnSpPr>
          <p:nvPr/>
        </p:nvCxnSpPr>
        <p:spPr>
          <a:xfrm rot="5400000" flipH="1" flipV="1">
            <a:off x="3129502" y="895758"/>
            <a:ext cx="766393" cy="2650247"/>
          </a:xfrm>
          <a:prstGeom prst="bentConnector2">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2" name="Shape 11"/>
          <p:cNvCxnSpPr>
            <a:stCxn id="3" idx="4"/>
            <a:endCxn id="8" idx="1"/>
          </p:cNvCxnSpPr>
          <p:nvPr/>
        </p:nvCxnSpPr>
        <p:spPr>
          <a:xfrm rot="16200000" flipH="1">
            <a:off x="3125771" y="3767054"/>
            <a:ext cx="773854" cy="2650247"/>
          </a:xfrm>
          <a:prstGeom prst="bentConnector2">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3" idx="6"/>
            <a:endCxn id="7" idx="1"/>
          </p:cNvCxnSpPr>
          <p:nvPr/>
        </p:nvCxnSpPr>
        <p:spPr>
          <a:xfrm>
            <a:off x="4177675" y="3654664"/>
            <a:ext cx="660147" cy="3730"/>
          </a:xfrm>
          <a:prstGeom prst="straightConnector1">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Stakeholders: The Power Factor</a:t>
            </a:r>
            <a:endParaRPr lang="en-US" sz="2400" dirty="0"/>
          </a:p>
        </p:txBody>
      </p:sp>
      <p:sp>
        <p:nvSpPr>
          <p:cNvPr id="3" name="TextBox 2"/>
          <p:cNvSpPr txBox="1"/>
          <p:nvPr/>
        </p:nvSpPr>
        <p:spPr>
          <a:xfrm>
            <a:off x="455613" y="1132294"/>
            <a:ext cx="8234362" cy="5170646"/>
          </a:xfrm>
          <a:prstGeom prst="rect">
            <a:avLst/>
          </a:prstGeom>
          <a:noFill/>
        </p:spPr>
        <p:txBody>
          <a:bodyPr wrap="square" rtlCol="0">
            <a:spAutoFit/>
          </a:bodyPr>
          <a:lstStyle/>
          <a:p>
            <a:pPr algn="ctr">
              <a:lnSpc>
                <a:spcPts val="4200"/>
              </a:lnSpc>
              <a:spcAft>
                <a:spcPts val="1800"/>
              </a:spcAft>
            </a:pPr>
            <a:r>
              <a:rPr lang="de-DE" sz="3000" b="1" i="1" dirty="0" smtClean="0">
                <a:solidFill>
                  <a:schemeClr val="bg1"/>
                </a:solidFill>
                <a:latin typeface="Calibri" pitchFamily="34" charset="0"/>
              </a:rPr>
              <a:t>Power</a:t>
            </a:r>
            <a:r>
              <a:rPr lang="de-DE" sz="3000" b="1" dirty="0" smtClean="0">
                <a:solidFill>
                  <a:schemeClr val="bg1"/>
                </a:solidFill>
                <a:latin typeface="Calibri" pitchFamily="34" charset="0"/>
              </a:rPr>
              <a:t> in the context of project management may be broadly defined as the degree to which project stakeholders can excercize authority, influence and /or coercion with a consequent (positive, negative) impact on a project‘s (managerial, technical) pro-cesses and work activities, and its deliverables.</a:t>
            </a:r>
          </a:p>
          <a:p>
            <a:pPr algn="ctr">
              <a:lnSpc>
                <a:spcPts val="4200"/>
              </a:lnSpc>
              <a:spcAft>
                <a:spcPts val="1200"/>
              </a:spcAft>
            </a:pPr>
            <a:r>
              <a:rPr lang="de-DE" sz="3000" b="1" dirty="0" smtClean="0">
                <a:solidFill>
                  <a:schemeClr val="bg1"/>
                </a:solidFill>
                <a:latin typeface="Calibri" pitchFamily="34" charset="0"/>
              </a:rPr>
              <a:t> A project‘s cost, time, quality, risk and other para-meters can be affected, sometimes profoundly, by the application of stakeholder power. </a:t>
            </a: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Stakeholders: The Power Factor</a:t>
            </a:r>
            <a:endParaRPr lang="en-US" sz="2400" dirty="0"/>
          </a:p>
        </p:txBody>
      </p:sp>
      <p:sp>
        <p:nvSpPr>
          <p:cNvPr id="3" name="TextBox 2"/>
          <p:cNvSpPr txBox="1"/>
          <p:nvPr/>
        </p:nvSpPr>
        <p:spPr>
          <a:xfrm>
            <a:off x="455613" y="1132294"/>
            <a:ext cx="8234362" cy="5093702"/>
          </a:xfrm>
          <a:prstGeom prst="rect">
            <a:avLst/>
          </a:prstGeom>
          <a:noFill/>
        </p:spPr>
        <p:txBody>
          <a:bodyPr wrap="square" rtlCol="0">
            <a:spAutoFit/>
          </a:bodyPr>
          <a:lstStyle/>
          <a:p>
            <a:pPr algn="ctr">
              <a:lnSpc>
                <a:spcPts val="4200"/>
              </a:lnSpc>
              <a:spcAft>
                <a:spcPts val="1200"/>
              </a:spcAft>
            </a:pPr>
            <a:r>
              <a:rPr lang="de-DE" sz="3000" b="1" dirty="0" smtClean="0">
                <a:solidFill>
                  <a:schemeClr val="bg1"/>
                </a:solidFill>
                <a:latin typeface="Calibri" pitchFamily="34" charset="0"/>
              </a:rPr>
              <a:t>The power of some stakeholders may be transitory (i.e., it applies only at a certain point in time in the project life-cycle or over a short period of time in one or more project phases), while the power of other stakeholders may be non-transitory (i.e., it may apply over one or more phases of a project or even extend over the entire project life-cycle). </a:t>
            </a:r>
          </a:p>
          <a:p>
            <a:pPr algn="ctr">
              <a:lnSpc>
                <a:spcPts val="4200"/>
              </a:lnSpc>
            </a:pPr>
            <a:r>
              <a:rPr lang="de-DE" sz="3000" b="1" dirty="0" smtClean="0">
                <a:solidFill>
                  <a:schemeClr val="bg1"/>
                </a:solidFill>
                <a:latin typeface="Calibri" pitchFamily="34" charset="0"/>
              </a:rPr>
              <a:t>The intensity of stakeholder power may change (increase, decrease) over the project life-cycle. </a:t>
            </a:r>
            <a:endParaRPr lang="en-US" sz="30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Stakeholders: The Power Factor</a:t>
            </a:r>
            <a:endParaRPr lang="en-US" sz="2400" dirty="0"/>
          </a:p>
        </p:txBody>
      </p:sp>
      <p:sp>
        <p:nvSpPr>
          <p:cNvPr id="3" name="TextBox 2"/>
          <p:cNvSpPr txBox="1"/>
          <p:nvPr/>
        </p:nvSpPr>
        <p:spPr>
          <a:xfrm>
            <a:off x="455613" y="1132294"/>
            <a:ext cx="8234362" cy="5195268"/>
          </a:xfrm>
          <a:prstGeom prst="rect">
            <a:avLst/>
          </a:prstGeom>
          <a:noFill/>
        </p:spPr>
        <p:txBody>
          <a:bodyPr wrap="square" rtlCol="0">
            <a:spAutoFit/>
          </a:bodyPr>
          <a:lstStyle/>
          <a:p>
            <a:pPr algn="ctr">
              <a:lnSpc>
                <a:spcPts val="4000"/>
              </a:lnSpc>
            </a:pPr>
            <a:r>
              <a:rPr lang="de-DE" sz="3000" b="1" dirty="0" smtClean="0">
                <a:solidFill>
                  <a:schemeClr val="bg1"/>
                </a:solidFill>
                <a:latin typeface="Calibri" pitchFamily="34" charset="0"/>
              </a:rPr>
              <a:t>Some stakeholders may have a narrow power focus which is confined to one or a few specialized project areas and activities (such as, an external quality consultant who advises the project team on quality issues), others may have a very broad power focus which can determine the course of the whole project (such as, the project steering committee or senior management which can authorize the premature termination of the project under certain conditions). </a:t>
            </a:r>
            <a:endParaRPr lang="en-US" sz="30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Stakeholders: The Power Factor</a:t>
            </a:r>
            <a:endParaRPr lang="en-US" sz="2400" dirty="0"/>
          </a:p>
        </p:txBody>
      </p:sp>
      <p:sp>
        <p:nvSpPr>
          <p:cNvPr id="3" name="TextBox 2"/>
          <p:cNvSpPr txBox="1"/>
          <p:nvPr/>
        </p:nvSpPr>
        <p:spPr>
          <a:xfrm>
            <a:off x="455613" y="1132294"/>
            <a:ext cx="8234362" cy="4939814"/>
          </a:xfrm>
          <a:prstGeom prst="rect">
            <a:avLst/>
          </a:prstGeom>
          <a:noFill/>
        </p:spPr>
        <p:txBody>
          <a:bodyPr wrap="square" rtlCol="0">
            <a:spAutoFit/>
          </a:bodyPr>
          <a:lstStyle/>
          <a:p>
            <a:pPr algn="ctr">
              <a:lnSpc>
                <a:spcPts val="4200"/>
              </a:lnSpc>
            </a:pPr>
            <a:r>
              <a:rPr lang="de-DE" sz="3000" b="1" dirty="0" smtClean="0">
                <a:solidFill>
                  <a:schemeClr val="bg1"/>
                </a:solidFill>
                <a:latin typeface="Calibri" pitchFamily="34" charset="0"/>
              </a:rPr>
              <a:t>On a project, powerful „supportive“ stakeholders may intervene in it </a:t>
            </a:r>
            <a:r>
              <a:rPr lang="de-DE" sz="3000" b="1" dirty="0" smtClean="0">
                <a:solidFill>
                  <a:srgbClr val="92D050"/>
                </a:solidFill>
                <a:latin typeface="Calibri" pitchFamily="34" charset="0"/>
              </a:rPr>
              <a:t>positively</a:t>
            </a:r>
            <a:r>
              <a:rPr lang="de-DE" sz="3000" b="1" dirty="0" smtClean="0">
                <a:solidFill>
                  <a:schemeClr val="bg1"/>
                </a:solidFill>
                <a:latin typeface="Calibri" pitchFamily="34" charset="0"/>
              </a:rPr>
              <a:t> as facilitators by providing resources, support and encouragement to the project while powerful „adversarial“ stake-holders‘ may intervene in it </a:t>
            </a:r>
            <a:r>
              <a:rPr lang="de-DE" sz="3000" b="1" dirty="0" smtClean="0">
                <a:solidFill>
                  <a:srgbClr val="FF0000"/>
                </a:solidFill>
                <a:latin typeface="Calibri" pitchFamily="34" charset="0"/>
              </a:rPr>
              <a:t>negatively</a:t>
            </a:r>
            <a:r>
              <a:rPr lang="de-DE" sz="3000" b="1" dirty="0" smtClean="0">
                <a:solidFill>
                  <a:schemeClr val="bg1"/>
                </a:solidFill>
                <a:latin typeface="Calibri" pitchFamily="34" charset="0"/>
              </a:rPr>
              <a:t> as obstructers causing an increase in the cost of the project, schedule slippage, undesired changes in the project scope or (in the very worst case) its eventual abandonment or premature termination. </a:t>
            </a: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a:t>
            </a:r>
            <a:br>
              <a:rPr lang="en-US" sz="2400" dirty="0" smtClean="0"/>
            </a:br>
            <a:r>
              <a:rPr lang="en-US" sz="2000" dirty="0" smtClean="0"/>
              <a:t>(Manifestations of Project Stakeholders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4588"/>
            <a:ext cx="5487987" cy="5027613"/>
          </a:xfrm>
          <a:prstGeom prst="rect">
            <a:avLst/>
          </a:prstGeom>
        </p:spPr>
        <p:txBody>
          <a:bodyPr/>
          <a:lstStyle/>
          <a:p>
            <a:pPr marL="342900" marR="0" lvl="0" indent="-342900" algn="l" defTabSz="914400" rtl="0" eaLnBrk="1" fontAlgn="base" latinLnBrk="0" hangingPunct="1">
              <a:lnSpc>
                <a:spcPts val="3600"/>
              </a:lnSpc>
              <a:spcBef>
                <a:spcPct val="20000"/>
              </a:spcBef>
              <a:spcAft>
                <a:spcPts val="600"/>
              </a:spcAft>
              <a:buClr>
                <a:srgbClr val="FFC000"/>
              </a:buClr>
              <a:buSzTx/>
              <a:buFont typeface="Wingdings" pitchFamily="2" charset="2"/>
              <a:buChar char="§"/>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Authority of stakeholders,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inde-pendently</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or jointly with other stakeholders, to make, shape, amend, defer, expedite, prevent, challenge, halt,</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suspend and/or revoke decisions affecting the project, its phases, activities, processes and/or deliverables.</a:t>
            </a:r>
            <a:endParaRPr lang="en-US" sz="2800" b="1" kern="0" dirty="0" smtClean="0">
              <a:solidFill>
                <a:schemeClr val="bg1"/>
              </a:solidFill>
              <a:latin typeface="Calibri" pitchFamily="34" charset="0"/>
            </a:endParaRPr>
          </a:p>
          <a:p>
            <a:pPr marL="342900" lvl="0" indent="-342900">
              <a:lnSpc>
                <a:spcPts val="3600"/>
              </a:lnSpc>
              <a:spcBef>
                <a:spcPct val="20000"/>
              </a:spcBef>
              <a:spcAft>
                <a:spcPts val="600"/>
              </a:spcAft>
              <a:buClr>
                <a:srgbClr val="FFC000"/>
              </a:buClr>
              <a:buFont typeface="Wingdings" pitchFamily="2" charset="2"/>
              <a:buChar char="§"/>
              <a:defRPr/>
            </a:pPr>
            <a:r>
              <a:rPr lang="en-US" sz="2800" b="1" kern="0" dirty="0" smtClean="0">
                <a:solidFill>
                  <a:schemeClr val="bg1"/>
                </a:solidFill>
                <a:latin typeface="Calibri" pitchFamily="34" charset="0"/>
              </a:rPr>
              <a:t>Delegation of decision-making and control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over decision-making processes.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a:t>
            </a:r>
            <a:br>
              <a:rPr lang="en-US" sz="2400" dirty="0" smtClean="0"/>
            </a:br>
            <a:r>
              <a:rPr lang="en-US" sz="2000" dirty="0" smtClean="0"/>
              <a:t>(Manifestations of Project Stakeholders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4588"/>
            <a:ext cx="5487987" cy="5027613"/>
          </a:xfrm>
          <a:prstGeom prst="rect">
            <a:avLst/>
          </a:prstGeom>
        </p:spPr>
        <p:txBody>
          <a:bodyPr/>
          <a:lstStyle/>
          <a:p>
            <a:pPr marL="342900" lvl="0" indent="-342900">
              <a:lnSpc>
                <a:spcPts val="3600"/>
              </a:lnSpc>
              <a:spcBef>
                <a:spcPct val="20000"/>
              </a:spcBef>
              <a:buClr>
                <a:srgbClr val="FFC000"/>
              </a:buClr>
              <a:buFont typeface="Wingdings" pitchFamily="2" charset="2"/>
              <a:buChar cha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Permanent or temporary access of project stakeholders to (or the control over their access to) in-formational, financial, human, physical (e.g.: facilities, infra-structure),</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and technological resources as well as all </a:t>
            </a:r>
            <a:r>
              <a:rPr lang="en-US" sz="2800" b="1" kern="0" dirty="0" smtClean="0">
                <a:solidFill>
                  <a:schemeClr val="bg1"/>
                </a:solidFill>
                <a:latin typeface="Calibri" pitchFamily="34" charset="0"/>
              </a:rPr>
              <a:t>tangible and intangible inputs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needed for undertaking the project, its phases, processes and activities, and creating its deliverables.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a:t>
            </a:r>
            <a:br>
              <a:rPr lang="en-US" sz="2400" dirty="0" smtClean="0"/>
            </a:br>
            <a:r>
              <a:rPr lang="en-US" sz="2000" dirty="0" smtClean="0"/>
              <a:t>(Manifestations of Project Stakeholders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3000"/>
            <a:ext cx="5487987" cy="5029200"/>
          </a:xfrm>
          <a:prstGeom prst="rect">
            <a:avLst/>
          </a:prstGeom>
        </p:spPr>
        <p:txBody>
          <a:bodyPr/>
          <a:lstStyle/>
          <a:p>
            <a:pPr marL="342900" lvl="0" indent="-342900">
              <a:lnSpc>
                <a:spcPts val="3600"/>
              </a:lnSpc>
              <a:spcBef>
                <a:spcPct val="20000"/>
              </a:spcBef>
              <a:spcAft>
                <a:spcPts val="600"/>
              </a:spcAft>
              <a:buClr>
                <a:srgbClr val="FFC000"/>
              </a:buClr>
              <a:buFont typeface="Wingdings" pitchFamily="2" charset="2"/>
              <a:buChar char="§"/>
              <a:defRPr/>
            </a:pPr>
            <a:r>
              <a:rPr lang="en-US" sz="2800" b="1" kern="0" dirty="0" smtClean="0">
                <a:solidFill>
                  <a:schemeClr val="bg1"/>
                </a:solidFill>
                <a:latin typeface="Calibri" pitchFamily="34" charset="0"/>
              </a:rPr>
              <a:t>Ability of stakeholders to shape project contracts with a view to enhancing their interests vis-à-vis other stakeholders. </a:t>
            </a:r>
          </a:p>
          <a:p>
            <a:pPr marL="342900" lvl="0" indent="-342900">
              <a:lnSpc>
                <a:spcPts val="3600"/>
              </a:lnSpc>
              <a:spcBef>
                <a:spcPct val="20000"/>
              </a:spcBef>
              <a:spcAft>
                <a:spcPts val="600"/>
              </a:spcAft>
              <a:buClr>
                <a:srgbClr val="FFC000"/>
              </a:buClr>
              <a:buFont typeface="Wingdings" pitchFamily="2" charset="2"/>
              <a:buChar cha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Authority to formulate and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modi-fy</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policies, </a:t>
            </a:r>
            <a:r>
              <a:rPr lang="en-US" sz="2800" b="1" kern="0" dirty="0" smtClean="0">
                <a:solidFill>
                  <a:schemeClr val="bg1"/>
                </a:solidFill>
                <a:latin typeface="Calibri" pitchFamily="34" charset="0"/>
              </a:rPr>
              <a:t>rules and processes which govern the conduct of pro-</a:t>
            </a:r>
            <a:r>
              <a:rPr lang="en-US" sz="2800" b="1" kern="0" dirty="0" err="1" smtClean="0">
                <a:solidFill>
                  <a:schemeClr val="bg1"/>
                </a:solidFill>
                <a:latin typeface="Calibri" pitchFamily="34" charset="0"/>
              </a:rPr>
              <a:t>ject</a:t>
            </a:r>
            <a:r>
              <a:rPr lang="en-US" sz="2800" b="1" kern="0" dirty="0" smtClean="0">
                <a:solidFill>
                  <a:schemeClr val="bg1"/>
                </a:solidFill>
                <a:latin typeface="Calibri" pitchFamily="34" charset="0"/>
              </a:rPr>
              <a:t> stakeholders.</a:t>
            </a:r>
          </a:p>
          <a:p>
            <a:pPr marL="342900" lvl="0" indent="-342900">
              <a:lnSpc>
                <a:spcPts val="3600"/>
              </a:lnSpc>
              <a:spcBef>
                <a:spcPct val="20000"/>
              </a:spcBef>
              <a:spcAft>
                <a:spcPts val="600"/>
              </a:spcAft>
              <a:buClr>
                <a:srgbClr val="FFC000"/>
              </a:buClr>
              <a:buFont typeface="Wingdings" pitchFamily="2" charset="2"/>
              <a:buChar cha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Authority to give, change and re-</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voke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permits, concessions etc.</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a:t>
            </a:r>
            <a:br>
              <a:rPr lang="en-US" sz="2400" dirty="0" smtClean="0"/>
            </a:br>
            <a:r>
              <a:rPr lang="en-US" sz="2000" dirty="0" smtClean="0"/>
              <a:t>(Manifestations of Project Stakeholders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3000"/>
            <a:ext cx="5487987" cy="5029200"/>
          </a:xfrm>
          <a:prstGeom prst="rect">
            <a:avLst/>
          </a:prstGeom>
        </p:spPr>
        <p:txBody>
          <a:bodyPr/>
          <a:lstStyle/>
          <a:p>
            <a:pPr marL="342900" lvl="0" indent="-342900">
              <a:lnSpc>
                <a:spcPts val="3600"/>
              </a:lnSpc>
              <a:spcBef>
                <a:spcPct val="20000"/>
              </a:spcBef>
              <a:spcAft>
                <a:spcPts val="600"/>
              </a:spcAft>
              <a:buClr>
                <a:srgbClr val="FFC000"/>
              </a:buClr>
              <a:buFont typeface="Wingdings" pitchFamily="2" charset="2"/>
              <a:buChar char="§"/>
              <a:defRPr/>
            </a:pPr>
            <a:r>
              <a:rPr lang="en-US" sz="2800" b="1" kern="0" dirty="0" smtClean="0">
                <a:solidFill>
                  <a:schemeClr val="bg1"/>
                </a:solidFill>
                <a:latin typeface="Calibri" pitchFamily="34" charset="0"/>
              </a:rPr>
              <a:t>The </a:t>
            </a:r>
            <a:r>
              <a:rPr lang="en-US" sz="2800" b="1" kern="0" dirty="0" err="1" smtClean="0">
                <a:solidFill>
                  <a:schemeClr val="bg1"/>
                </a:solidFill>
                <a:latin typeface="Calibri" pitchFamily="34" charset="0"/>
              </a:rPr>
              <a:t>excercizing</a:t>
            </a:r>
            <a:r>
              <a:rPr lang="en-US" sz="2800" b="1" kern="0" dirty="0" smtClean="0">
                <a:solidFill>
                  <a:schemeClr val="bg1"/>
                </a:solidFill>
                <a:latin typeface="Calibri" pitchFamily="34" charset="0"/>
              </a:rPr>
              <a:t> by project stake-holders of a range of options at their disposal to influence the perceptions, attitudes and </a:t>
            </a:r>
            <a:r>
              <a:rPr lang="en-US" sz="2800" b="1" kern="0" dirty="0" err="1" smtClean="0">
                <a:solidFill>
                  <a:schemeClr val="bg1"/>
                </a:solidFill>
                <a:latin typeface="Calibri" pitchFamily="34" charset="0"/>
              </a:rPr>
              <a:t>beha-vior</a:t>
            </a:r>
            <a:r>
              <a:rPr lang="en-US" sz="2800" b="1" kern="0" dirty="0" smtClean="0">
                <a:solidFill>
                  <a:schemeClr val="bg1"/>
                </a:solidFill>
                <a:latin typeface="Calibri" pitchFamily="34" charset="0"/>
              </a:rPr>
              <a:t> of other stakeholders for or against the project.</a:t>
            </a:r>
          </a:p>
          <a:p>
            <a:pPr marL="342900" lvl="0" indent="-342900">
              <a:lnSpc>
                <a:spcPts val="3600"/>
              </a:lnSpc>
              <a:spcBef>
                <a:spcPct val="20000"/>
              </a:spcBef>
              <a:buClr>
                <a:srgbClr val="FFC000"/>
              </a:buClr>
              <a:buFont typeface="Wingdings" pitchFamily="2" charset="2"/>
              <a:buChar char="§"/>
              <a:defRPr/>
            </a:pPr>
            <a:r>
              <a:rPr lang="en-US" sz="2800" b="1" kern="0" dirty="0" smtClean="0">
                <a:solidFill>
                  <a:schemeClr val="bg1"/>
                </a:solidFill>
                <a:latin typeface="Calibri" pitchFamily="34" charset="0"/>
              </a:rPr>
              <a:t>Use of a</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dministrative</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political, legal and/or legislative entities to further stakeholders goals in relation to the project.</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a:t>
            </a:r>
            <a:br>
              <a:rPr lang="en-US" sz="2400" dirty="0" smtClean="0"/>
            </a:br>
            <a:r>
              <a:rPr lang="en-US" sz="2000" dirty="0" smtClean="0"/>
              <a:t>(Manifestations of Project Stakeholders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3000"/>
            <a:ext cx="5487987" cy="5029200"/>
          </a:xfrm>
          <a:prstGeom prst="rect">
            <a:avLst/>
          </a:prstGeom>
        </p:spPr>
        <p:txBody>
          <a:bodyPr/>
          <a:lstStyle/>
          <a:p>
            <a:pPr marL="342900" marR="0" lvl="0" indent="-342900" algn="l" defTabSz="914400" rtl="0" eaLnBrk="1" fontAlgn="base" latinLnBrk="0" hangingPunct="1">
              <a:lnSpc>
                <a:spcPts val="3600"/>
              </a:lnSpc>
              <a:spcBef>
                <a:spcPct val="20000"/>
              </a:spcBef>
              <a:spcAft>
                <a:spcPts val="600"/>
              </a:spcAft>
              <a:buClr>
                <a:srgbClr val="FFC000"/>
              </a:buClr>
              <a:buSzTx/>
              <a:buFont typeface="Wingdings" pitchFamily="2" charset="2"/>
              <a:buChar char="§"/>
              <a:tabLst/>
              <a:defRPr/>
            </a:pPr>
            <a:r>
              <a:rPr lang="en-US" sz="2800" b="1" kern="0" dirty="0" smtClean="0">
                <a:solidFill>
                  <a:schemeClr val="bg1"/>
                </a:solidFill>
                <a:latin typeface="Calibri" pitchFamily="34" charset="0"/>
              </a:rPr>
              <a:t>Possession of specialist know-ledge, skills and long experience. </a:t>
            </a:r>
          </a:p>
          <a:p>
            <a:pPr marL="342900" marR="0" lvl="0" indent="-342900" algn="l" defTabSz="914400" rtl="0" eaLnBrk="1" fontAlgn="base" latinLnBrk="0" hangingPunct="1">
              <a:lnSpc>
                <a:spcPts val="3600"/>
              </a:lnSpc>
              <a:spcBef>
                <a:spcPct val="20000"/>
              </a:spcBef>
              <a:spcAft>
                <a:spcPts val="600"/>
              </a:spcAft>
              <a:buClr>
                <a:srgbClr val="FFC000"/>
              </a:buClr>
              <a:buSzTx/>
              <a:buFont typeface="Wingdings" pitchFamily="2" charset="2"/>
              <a:buChar char="§"/>
              <a:tabLst/>
              <a:defRPr/>
            </a:pPr>
            <a:r>
              <a:rPr lang="en-US" sz="2800" b="1" kern="0" dirty="0" smtClean="0">
                <a:solidFill>
                  <a:schemeClr val="bg1"/>
                </a:solidFill>
                <a:latin typeface="Calibri" pitchFamily="34" charset="0"/>
              </a:rPr>
              <a:t>Personality (charisma, charm), status, reputation, respect and admiration commanded among project stakeholders.  </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en-US" sz="2800" b="1" kern="0" dirty="0" smtClean="0">
                <a:solidFill>
                  <a:schemeClr val="bg1"/>
                </a:solidFill>
                <a:latin typeface="Calibri" pitchFamily="34" charset="0"/>
              </a:rPr>
              <a:t>Inter-personal and leadership skills (e.g.: communication, </a:t>
            </a:r>
            <a:r>
              <a:rPr lang="en-US" sz="2800" b="1" kern="0" dirty="0" err="1" smtClean="0">
                <a:solidFill>
                  <a:schemeClr val="bg1"/>
                </a:solidFill>
                <a:latin typeface="Calibri" pitchFamily="34" charset="0"/>
              </a:rPr>
              <a:t>moti-vation</a:t>
            </a:r>
            <a:r>
              <a:rPr lang="en-US" sz="2800" b="1" kern="0" dirty="0" smtClean="0">
                <a:solidFill>
                  <a:schemeClr val="bg1"/>
                </a:solidFill>
                <a:latin typeface="Calibri" pitchFamily="34" charset="0"/>
              </a:rPr>
              <a:t>, inspiration, negotiation, persuasion, manipulation).</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a:t>
            </a:r>
            <a:br>
              <a:rPr lang="en-US" sz="2400" dirty="0" smtClean="0"/>
            </a:br>
            <a:r>
              <a:rPr lang="en-US" sz="2000" dirty="0" smtClean="0"/>
              <a:t>(Manifestations of Project Stakeholders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3000"/>
            <a:ext cx="5487987" cy="5029200"/>
          </a:xfrm>
          <a:prstGeom prst="rect">
            <a:avLst/>
          </a:prstGeom>
        </p:spPr>
        <p:txBody>
          <a:bodyPr/>
          <a:lstStyle/>
          <a:p>
            <a:pPr marL="342900" lvl="0" indent="-342900">
              <a:lnSpc>
                <a:spcPts val="3600"/>
              </a:lnSpc>
              <a:spcBef>
                <a:spcPct val="20000"/>
              </a:spcBef>
              <a:buClr>
                <a:srgbClr val="FFC000"/>
              </a:buClr>
              <a:buFont typeface="Wingdings" pitchFamily="2" charset="2"/>
              <a:buChar cha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Ability</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of project stakeholders to n</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etwork and form c</a:t>
            </a:r>
            <a:r>
              <a:rPr lang="en-US" sz="2800" b="1" kern="0" dirty="0" err="1" smtClean="0">
                <a:solidFill>
                  <a:schemeClr val="bg1"/>
                </a:solidFill>
                <a:latin typeface="Calibri" pitchFamily="34" charset="0"/>
              </a:rPr>
              <a:t>oalitions</a:t>
            </a:r>
            <a:r>
              <a:rPr lang="en-US" sz="2800" b="1" kern="0" dirty="0" smtClean="0">
                <a:solidFill>
                  <a:schemeClr val="bg1"/>
                </a:solidFill>
                <a:latin typeface="Calibri" pitchFamily="34" charset="0"/>
              </a:rPr>
              <a:t> with other stakeholders, or to prevent the emergence of such networks and coalitions.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a:r>
          </a:p>
          <a:p>
            <a:pPr marL="342900" lvl="0" indent="-342900">
              <a:lnSpc>
                <a:spcPts val="3600"/>
              </a:lnSpc>
              <a:spcBef>
                <a:spcPct val="20000"/>
              </a:spcBef>
              <a:buClr>
                <a:srgbClr val="FFC000"/>
              </a:buClr>
              <a:buFont typeface="Wingdings" pitchFamily="2" charset="2"/>
              <a:buChar char="§"/>
              <a:defRPr/>
            </a:pPr>
            <a:r>
              <a:rPr lang="en-US" sz="2800" b="1" kern="0" dirty="0" smtClean="0">
                <a:solidFill>
                  <a:schemeClr val="bg1"/>
                </a:solidFill>
                <a:latin typeface="Calibri" pitchFamily="34" charset="0"/>
              </a:rPr>
              <a:t>Creativity and resourcefulness. </a:t>
            </a:r>
            <a:endParaRPr kumimoji="0" lang="en-US" sz="2800" b="1" i="0" u="none" strike="noStrike" kern="0" cap="none" spc="0" normalizeH="0" noProof="0" dirty="0" smtClean="0">
              <a:ln>
                <a:noFill/>
              </a:ln>
              <a:solidFill>
                <a:schemeClr val="bg1"/>
              </a:solidFill>
              <a:effectLst/>
              <a:uLnTx/>
              <a:uFillTx/>
              <a:latin typeface="Calibri" pitchFamily="34" charset="0"/>
              <a:ea typeface="+mn-ea"/>
              <a:cs typeface="+mn-cs"/>
            </a:endParaRPr>
          </a:p>
          <a:p>
            <a:pPr marL="342900" lvl="0" indent="-342900">
              <a:lnSpc>
                <a:spcPts val="3600"/>
              </a:lnSpc>
              <a:spcBef>
                <a:spcPct val="20000"/>
              </a:spcBef>
              <a:buClr>
                <a:srgbClr val="FFC000"/>
              </a:buClr>
              <a:buFont typeface="Wingdings" pitchFamily="2" charset="2"/>
              <a:buChar char="§"/>
              <a:defRPr/>
            </a:pPr>
            <a:r>
              <a:rPr lang="en-US" sz="2800" b="1" kern="0" dirty="0" smtClean="0">
                <a:solidFill>
                  <a:schemeClr val="bg1"/>
                </a:solidFill>
                <a:latin typeface="Calibri" pitchFamily="34" charset="0"/>
              </a:rPr>
              <a:t>Effective use of Information and Communication Technology -  and the media in support of or in opposition to the project.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“Power” of Project Stakeholders </a:t>
            </a:r>
            <a:br>
              <a:rPr lang="en-US" sz="2400" dirty="0" smtClean="0"/>
            </a:br>
            <a:r>
              <a:rPr lang="en-US" sz="2000" dirty="0" smtClean="0"/>
              <a:t>(How Project Stakeholders Apply Power)</a:t>
            </a:r>
            <a:endParaRPr lang="en-US" sz="2400" dirty="0"/>
          </a:p>
        </p:txBody>
      </p:sp>
      <p:sp>
        <p:nvSpPr>
          <p:cNvPr id="4" name="Rectangle 3"/>
          <p:cNvSpPr/>
          <p:nvPr/>
        </p:nvSpPr>
        <p:spPr>
          <a:xfrm>
            <a:off x="455613" y="723964"/>
            <a:ext cx="2539477"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P</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4588"/>
            <a:ext cx="5487987" cy="5027613"/>
          </a:xfrm>
          <a:prstGeom prst="rect">
            <a:avLst/>
          </a:prstGeom>
        </p:spPr>
        <p:txBody>
          <a:bodyPr/>
          <a:lstStyle/>
          <a:p>
            <a:pPr marL="342900" lvl="0" indent="-342900">
              <a:lnSpc>
                <a:spcPts val="3600"/>
              </a:lnSpc>
              <a:spcBef>
                <a:spcPct val="20000"/>
              </a:spcBef>
              <a:buClr>
                <a:srgbClr val="FFC000"/>
              </a:buClr>
              <a:buFont typeface="Wingdings" pitchFamily="2" charset="2"/>
              <a:buChar char="§"/>
              <a:defRPr/>
            </a:pPr>
            <a:r>
              <a:rPr lang="en-US" sz="2800" b="1" kern="0" dirty="0" smtClean="0">
                <a:solidFill>
                  <a:schemeClr val="bg1"/>
                </a:solidFill>
                <a:latin typeface="Calibri" pitchFamily="34" charset="0"/>
              </a:rPr>
              <a:t>Authority to compel reluctant stakeholders to involuntarily </a:t>
            </a:r>
            <a:r>
              <a:rPr lang="en-US" sz="2800" b="1" kern="0" dirty="0" err="1" smtClean="0">
                <a:solidFill>
                  <a:schemeClr val="bg1"/>
                </a:solidFill>
                <a:latin typeface="Calibri" pitchFamily="34" charset="0"/>
              </a:rPr>
              <a:t>pur</a:t>
            </a:r>
            <a:r>
              <a:rPr lang="en-US" sz="2800" b="1" kern="0" dirty="0" smtClean="0">
                <a:solidFill>
                  <a:schemeClr val="bg1"/>
                </a:solidFill>
                <a:latin typeface="Calibri" pitchFamily="34" charset="0"/>
              </a:rPr>
              <a:t>-sue certain courses of action or to compel them to do likewise by resorting to illicit means such as violence and intimidation.</a:t>
            </a:r>
          </a:p>
          <a:p>
            <a:pPr marL="342900" lvl="0" indent="-342900">
              <a:lnSpc>
                <a:spcPts val="3600"/>
              </a:lnSpc>
              <a:spcBef>
                <a:spcPct val="20000"/>
              </a:spcBef>
              <a:buClr>
                <a:srgbClr val="FFC000"/>
              </a:buClr>
              <a:buFont typeface="Wingdings" pitchFamily="2" charset="2"/>
              <a:buChar char="§"/>
              <a:defRPr/>
            </a:pPr>
            <a:r>
              <a:rPr lang="en-US" sz="2800" b="1" kern="0" dirty="0" smtClean="0">
                <a:solidFill>
                  <a:schemeClr val="bg1"/>
                </a:solidFill>
                <a:latin typeface="Calibri" pitchFamily="34" charset="0"/>
              </a:rPr>
              <a:t>Control over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incentives, rewards and punishments (monetary</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and</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non-monetary, hiring and firing, promotion, suspension and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tran-sfer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staff etc).</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Power in Project Stakeholder Networks </a:t>
            </a:r>
            <a:endParaRPr lang="en-US" sz="2400" dirty="0"/>
          </a:p>
        </p:txBody>
      </p:sp>
      <p:sp>
        <p:nvSpPr>
          <p:cNvPr id="3" name="Oval 2"/>
          <p:cNvSpPr/>
          <p:nvPr/>
        </p:nvSpPr>
        <p:spPr>
          <a:xfrm>
            <a:off x="1038720" y="1004212"/>
            <a:ext cx="672861" cy="672861"/>
          </a:xfrm>
          <a:prstGeom prst="ellipse">
            <a:avLst/>
          </a:prstGeom>
          <a:solidFill>
            <a:srgbClr val="DEEF89"/>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Med-</a:t>
            </a:r>
            <a:endParaRPr lang="en-US" sz="900" dirty="0">
              <a:solidFill>
                <a:schemeClr val="tx1"/>
              </a:solidFill>
              <a:latin typeface="Calibri" pitchFamily="34" charset="0"/>
            </a:endParaRPr>
          </a:p>
        </p:txBody>
      </p:sp>
      <p:sp>
        <p:nvSpPr>
          <p:cNvPr id="4" name="Oval 3"/>
          <p:cNvSpPr/>
          <p:nvPr/>
        </p:nvSpPr>
        <p:spPr>
          <a:xfrm>
            <a:off x="2126833" y="2713933"/>
            <a:ext cx="672861" cy="672861"/>
          </a:xfrm>
          <a:prstGeom prst="ellipse">
            <a:avLst/>
          </a:prstGeom>
          <a:solidFill>
            <a:srgbClr val="C0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Calibri" pitchFamily="34" charset="0"/>
              </a:rPr>
              <a:t>High</a:t>
            </a:r>
            <a:endParaRPr lang="en-US" sz="900" dirty="0">
              <a:latin typeface="Calibri" pitchFamily="34" charset="0"/>
            </a:endParaRPr>
          </a:p>
        </p:txBody>
      </p:sp>
      <p:sp>
        <p:nvSpPr>
          <p:cNvPr id="5" name="Oval 4"/>
          <p:cNvSpPr/>
          <p:nvPr/>
        </p:nvSpPr>
        <p:spPr>
          <a:xfrm>
            <a:off x="2708694" y="1069670"/>
            <a:ext cx="672861" cy="672861"/>
          </a:xfrm>
          <a:prstGeom prst="ellipse">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Calibri" pitchFamily="34" charset="0"/>
              </a:rPr>
              <a:t>Med+</a:t>
            </a:r>
            <a:endParaRPr lang="en-US" sz="900" dirty="0">
              <a:latin typeface="Calibri" pitchFamily="34" charset="0"/>
            </a:endParaRPr>
          </a:p>
        </p:txBody>
      </p:sp>
      <p:sp>
        <p:nvSpPr>
          <p:cNvPr id="6" name="Oval 5"/>
          <p:cNvSpPr/>
          <p:nvPr/>
        </p:nvSpPr>
        <p:spPr>
          <a:xfrm>
            <a:off x="3551477" y="1818076"/>
            <a:ext cx="672861" cy="672861"/>
          </a:xfrm>
          <a:prstGeom prst="ellipse">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7" name="Oval 6"/>
          <p:cNvSpPr/>
          <p:nvPr/>
        </p:nvSpPr>
        <p:spPr>
          <a:xfrm>
            <a:off x="737732" y="3944373"/>
            <a:ext cx="672861" cy="672861"/>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8" name="Oval 7"/>
          <p:cNvSpPr/>
          <p:nvPr/>
        </p:nvSpPr>
        <p:spPr>
          <a:xfrm>
            <a:off x="3551477" y="3984741"/>
            <a:ext cx="672861" cy="67286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9" name="Oval 8"/>
          <p:cNvSpPr/>
          <p:nvPr/>
        </p:nvSpPr>
        <p:spPr>
          <a:xfrm>
            <a:off x="310552" y="1837423"/>
            <a:ext cx="672861" cy="672861"/>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Calibri" pitchFamily="34" charset="0"/>
              </a:rPr>
              <a:t>High+</a:t>
            </a:r>
            <a:endParaRPr lang="en-US" sz="900" dirty="0">
              <a:latin typeface="Calibri" pitchFamily="34" charset="0"/>
            </a:endParaRPr>
          </a:p>
        </p:txBody>
      </p:sp>
      <p:sp>
        <p:nvSpPr>
          <p:cNvPr id="10" name="Oval 9"/>
          <p:cNvSpPr/>
          <p:nvPr/>
        </p:nvSpPr>
        <p:spPr>
          <a:xfrm>
            <a:off x="1947309" y="3925395"/>
            <a:ext cx="672861" cy="672861"/>
          </a:xfrm>
          <a:prstGeom prst="ellipse">
            <a:avLst/>
          </a:prstGeom>
          <a:solidFill>
            <a:schemeClr val="accent3">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11" name="Oval 10"/>
          <p:cNvSpPr/>
          <p:nvPr/>
        </p:nvSpPr>
        <p:spPr>
          <a:xfrm>
            <a:off x="1576028" y="5063047"/>
            <a:ext cx="672861" cy="672861"/>
          </a:xfrm>
          <a:prstGeom prst="ellipse">
            <a:avLst/>
          </a:prstGeom>
          <a:solidFill>
            <a:srgbClr val="DA10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Calibri" pitchFamily="34" charset="0"/>
              </a:rPr>
              <a:t>Med</a:t>
            </a:r>
            <a:endParaRPr lang="en-US" sz="900" dirty="0">
              <a:latin typeface="Calibri" pitchFamily="34" charset="0"/>
            </a:endParaRPr>
          </a:p>
        </p:txBody>
      </p:sp>
      <p:sp>
        <p:nvSpPr>
          <p:cNvPr id="12" name="Oval 11"/>
          <p:cNvSpPr/>
          <p:nvPr/>
        </p:nvSpPr>
        <p:spPr>
          <a:xfrm>
            <a:off x="3551477" y="4993215"/>
            <a:ext cx="672861" cy="67286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13" name="Oval 12"/>
          <p:cNvSpPr/>
          <p:nvPr/>
        </p:nvSpPr>
        <p:spPr>
          <a:xfrm>
            <a:off x="2868163" y="4562714"/>
            <a:ext cx="672861" cy="67286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14" name="Oval 13"/>
          <p:cNvSpPr/>
          <p:nvPr/>
        </p:nvSpPr>
        <p:spPr>
          <a:xfrm>
            <a:off x="2695635" y="5373598"/>
            <a:ext cx="672861" cy="672861"/>
          </a:xfrm>
          <a:prstGeom prst="ellipse">
            <a:avLst/>
          </a:prstGeom>
          <a:solidFill>
            <a:srgbClr val="7738E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latin typeface="Calibri" pitchFamily="34" charset="0"/>
              </a:rPr>
              <a:t>Med</a:t>
            </a:r>
            <a:endParaRPr lang="en-US" sz="900" dirty="0">
              <a:latin typeface="Calibri" pitchFamily="34" charset="0"/>
            </a:endParaRPr>
          </a:p>
        </p:txBody>
      </p:sp>
      <p:sp>
        <p:nvSpPr>
          <p:cNvPr id="15" name="Oval 14"/>
          <p:cNvSpPr/>
          <p:nvPr/>
        </p:nvSpPr>
        <p:spPr>
          <a:xfrm>
            <a:off x="1242203" y="5839423"/>
            <a:ext cx="672861" cy="672861"/>
          </a:xfrm>
          <a:prstGeom prst="ellipse">
            <a:avLst/>
          </a:prstGeom>
          <a:solidFill>
            <a:srgbClr val="45F1E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16" name="Oval 15"/>
          <p:cNvSpPr/>
          <p:nvPr/>
        </p:nvSpPr>
        <p:spPr>
          <a:xfrm>
            <a:off x="3551477" y="2949574"/>
            <a:ext cx="672861" cy="672861"/>
          </a:xfrm>
          <a:prstGeom prst="ellipse">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sp>
        <p:nvSpPr>
          <p:cNvPr id="17" name="Oval 16"/>
          <p:cNvSpPr/>
          <p:nvPr/>
        </p:nvSpPr>
        <p:spPr>
          <a:xfrm>
            <a:off x="221681" y="5235575"/>
            <a:ext cx="672861" cy="672861"/>
          </a:xfrm>
          <a:prstGeom prst="ellips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latin typeface="Calibri" pitchFamily="34" charset="0"/>
              </a:rPr>
              <a:t>Low</a:t>
            </a:r>
            <a:endParaRPr lang="en-US" sz="900" dirty="0">
              <a:solidFill>
                <a:schemeClr val="tx1"/>
              </a:solidFill>
              <a:latin typeface="Calibri" pitchFamily="34" charset="0"/>
            </a:endParaRPr>
          </a:p>
        </p:txBody>
      </p:sp>
      <p:cxnSp>
        <p:nvCxnSpPr>
          <p:cNvPr id="19" name="Straight Connector 18"/>
          <p:cNvCxnSpPr>
            <a:stCxn id="9" idx="7"/>
            <a:endCxn id="3" idx="3"/>
          </p:cNvCxnSpPr>
          <p:nvPr/>
        </p:nvCxnSpPr>
        <p:spPr>
          <a:xfrm rot="5400000" flipH="1" flipV="1">
            <a:off x="832353" y="1631057"/>
            <a:ext cx="357426" cy="25238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6"/>
            <a:endCxn id="4" idx="1"/>
          </p:cNvCxnSpPr>
          <p:nvPr/>
        </p:nvCxnSpPr>
        <p:spPr>
          <a:xfrm>
            <a:off x="983413" y="2173854"/>
            <a:ext cx="1241958" cy="638617"/>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3" idx="5"/>
            <a:endCxn id="4" idx="0"/>
          </p:cNvCxnSpPr>
          <p:nvPr/>
        </p:nvCxnSpPr>
        <p:spPr>
          <a:xfrm rot="16200000" flipH="1">
            <a:off x="1470454" y="1721123"/>
            <a:ext cx="1135398" cy="85022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3" idx="6"/>
            <a:endCxn id="5" idx="2"/>
          </p:cNvCxnSpPr>
          <p:nvPr/>
        </p:nvCxnSpPr>
        <p:spPr>
          <a:xfrm>
            <a:off x="1711581" y="1340643"/>
            <a:ext cx="997113" cy="6545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5" idx="3"/>
            <a:endCxn id="4" idx="0"/>
          </p:cNvCxnSpPr>
          <p:nvPr/>
        </p:nvCxnSpPr>
        <p:spPr>
          <a:xfrm rot="5400000">
            <a:off x="2100278" y="2006979"/>
            <a:ext cx="1069940" cy="34396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4" idx="7"/>
            <a:endCxn id="6" idx="2"/>
          </p:cNvCxnSpPr>
          <p:nvPr/>
        </p:nvCxnSpPr>
        <p:spPr>
          <a:xfrm rot="5400000" flipH="1" flipV="1">
            <a:off x="2797334" y="2058329"/>
            <a:ext cx="657964" cy="85032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6" idx="1"/>
            <a:endCxn id="5" idx="5"/>
          </p:cNvCxnSpPr>
          <p:nvPr/>
        </p:nvCxnSpPr>
        <p:spPr>
          <a:xfrm rot="16200000" flipV="1">
            <a:off x="3330206" y="1596805"/>
            <a:ext cx="272621" cy="36699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10" idx="2"/>
            <a:endCxn id="7" idx="6"/>
          </p:cNvCxnSpPr>
          <p:nvPr/>
        </p:nvCxnSpPr>
        <p:spPr>
          <a:xfrm rot="10800000" flipV="1">
            <a:off x="1410593" y="4261826"/>
            <a:ext cx="536716" cy="1897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0" idx="7"/>
            <a:endCxn id="16" idx="3"/>
          </p:cNvCxnSpPr>
          <p:nvPr/>
        </p:nvCxnSpPr>
        <p:spPr>
          <a:xfrm rot="5400000" flipH="1" flipV="1">
            <a:off x="2835805" y="3209724"/>
            <a:ext cx="500036" cy="112838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4" idx="6"/>
            <a:endCxn id="16" idx="2"/>
          </p:cNvCxnSpPr>
          <p:nvPr/>
        </p:nvCxnSpPr>
        <p:spPr>
          <a:xfrm>
            <a:off x="2799694" y="3050364"/>
            <a:ext cx="751783" cy="23564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9" idx="6"/>
            <a:endCxn id="6" idx="2"/>
          </p:cNvCxnSpPr>
          <p:nvPr/>
        </p:nvCxnSpPr>
        <p:spPr>
          <a:xfrm flipV="1">
            <a:off x="983413" y="2154507"/>
            <a:ext cx="2568064" cy="19347"/>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3" idx="5"/>
            <a:endCxn id="6" idx="2"/>
          </p:cNvCxnSpPr>
          <p:nvPr/>
        </p:nvCxnSpPr>
        <p:spPr>
          <a:xfrm rot="16200000" flipH="1">
            <a:off x="2294274" y="897304"/>
            <a:ext cx="575972" cy="193843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17" idx="6"/>
            <a:endCxn id="11" idx="2"/>
          </p:cNvCxnSpPr>
          <p:nvPr/>
        </p:nvCxnSpPr>
        <p:spPr>
          <a:xfrm flipV="1">
            <a:off x="894542" y="5399478"/>
            <a:ext cx="681486" cy="17252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11" idx="6"/>
            <a:endCxn id="14" idx="2"/>
          </p:cNvCxnSpPr>
          <p:nvPr/>
        </p:nvCxnSpPr>
        <p:spPr>
          <a:xfrm>
            <a:off x="2248889" y="5399478"/>
            <a:ext cx="446746" cy="31055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8" idx="3"/>
            <a:endCxn id="13" idx="7"/>
          </p:cNvCxnSpPr>
          <p:nvPr/>
        </p:nvCxnSpPr>
        <p:spPr>
          <a:xfrm rot="5400000">
            <a:off x="3495157" y="4506394"/>
            <a:ext cx="102188" cy="20752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8" idx="4"/>
            <a:endCxn id="12" idx="0"/>
          </p:cNvCxnSpPr>
          <p:nvPr/>
        </p:nvCxnSpPr>
        <p:spPr>
          <a:xfrm rot="5400000">
            <a:off x="3720102" y="4825408"/>
            <a:ext cx="335613" cy="158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a:stCxn id="9" idx="4"/>
            <a:endCxn id="17" idx="0"/>
          </p:cNvCxnSpPr>
          <p:nvPr/>
        </p:nvCxnSpPr>
        <p:spPr>
          <a:xfrm rot="5400000">
            <a:off x="-760097" y="3828494"/>
            <a:ext cx="2725291" cy="88871"/>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6" idx="4"/>
            <a:endCxn id="16" idx="0"/>
          </p:cNvCxnSpPr>
          <p:nvPr/>
        </p:nvCxnSpPr>
        <p:spPr>
          <a:xfrm rot="5400000">
            <a:off x="3658590" y="2720255"/>
            <a:ext cx="458637" cy="158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15" idx="1"/>
            <a:endCxn id="17" idx="5"/>
          </p:cNvCxnSpPr>
          <p:nvPr/>
        </p:nvCxnSpPr>
        <p:spPr>
          <a:xfrm rot="16200000" flipV="1">
            <a:off x="1004342" y="5601561"/>
            <a:ext cx="128063" cy="544737"/>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9" idx="6"/>
            <a:endCxn id="5" idx="2"/>
          </p:cNvCxnSpPr>
          <p:nvPr/>
        </p:nvCxnSpPr>
        <p:spPr>
          <a:xfrm flipV="1">
            <a:off x="983413" y="1406101"/>
            <a:ext cx="1725281" cy="76775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0" idx="1"/>
            <a:endCxn id="9" idx="5"/>
          </p:cNvCxnSpPr>
          <p:nvPr/>
        </p:nvCxnSpPr>
        <p:spPr>
          <a:xfrm rot="16200000" flipV="1">
            <a:off x="659268" y="2637354"/>
            <a:ext cx="1612187" cy="1160972"/>
          </a:xfrm>
          <a:prstGeom prst="line">
            <a:avLst/>
          </a:prstGeom>
          <a:ln w="57150">
            <a:solidFill>
              <a:srgbClr val="45F1E1"/>
            </a:solidFill>
            <a:prstDash val="sysDot"/>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4555635" y="1136736"/>
            <a:ext cx="4123454" cy="5106526"/>
          </a:xfrm>
          <a:prstGeom prst="rect">
            <a:avLst/>
          </a:prstGeom>
          <a:noFill/>
        </p:spPr>
        <p:txBody>
          <a:bodyPr wrap="square" rtlCol="0">
            <a:spAutoFit/>
          </a:bodyPr>
          <a:lstStyle/>
          <a:p>
            <a:pPr>
              <a:lnSpc>
                <a:spcPts val="2300"/>
              </a:lnSpc>
              <a:spcAft>
                <a:spcPts val="1200"/>
              </a:spcAft>
            </a:pPr>
            <a:r>
              <a:rPr lang="en-US" b="1" dirty="0" smtClean="0">
                <a:solidFill>
                  <a:schemeClr val="bg1"/>
                </a:solidFill>
                <a:latin typeface="Calibri" pitchFamily="34" charset="0"/>
              </a:rPr>
              <a:t>Managing stakeholder relationships and networks can be an especially complex and challenging task for the project manager and team. </a:t>
            </a:r>
          </a:p>
          <a:p>
            <a:pPr>
              <a:lnSpc>
                <a:spcPts val="2300"/>
              </a:lnSpc>
              <a:spcAft>
                <a:spcPts val="1200"/>
              </a:spcAft>
            </a:pPr>
            <a:r>
              <a:rPr lang="en-US" b="1" dirty="0" smtClean="0">
                <a:solidFill>
                  <a:schemeClr val="bg1"/>
                </a:solidFill>
                <a:latin typeface="Calibri" pitchFamily="34" charset="0"/>
              </a:rPr>
              <a:t>Even identifying and evaluating relation-ships between stakeholders can be very difficult, especially when there is a large and </a:t>
            </a:r>
            <a:r>
              <a:rPr lang="en-US" b="1" dirty="0" err="1" smtClean="0">
                <a:solidFill>
                  <a:schemeClr val="bg1"/>
                </a:solidFill>
                <a:latin typeface="Calibri" pitchFamily="34" charset="0"/>
              </a:rPr>
              <a:t>heterogenous</a:t>
            </a:r>
            <a:r>
              <a:rPr lang="en-US" b="1" dirty="0" smtClean="0">
                <a:solidFill>
                  <a:schemeClr val="bg1"/>
                </a:solidFill>
                <a:latin typeface="Calibri" pitchFamily="34" charset="0"/>
              </a:rPr>
              <a:t> (external) stakeholder community. Considerable skill, experience and resources may be needed to perform a satisfactory analysis. </a:t>
            </a:r>
          </a:p>
          <a:p>
            <a:pPr>
              <a:lnSpc>
                <a:spcPts val="2300"/>
              </a:lnSpc>
            </a:pPr>
            <a:r>
              <a:rPr lang="en-US" b="1" dirty="0" smtClean="0">
                <a:solidFill>
                  <a:schemeClr val="bg1"/>
                </a:solidFill>
                <a:latin typeface="Calibri" pitchFamily="34" charset="0"/>
              </a:rPr>
              <a:t>Some project stakeholders may appear relatively “powerless” and, hence, “un-important” but in fact they may be able to influence powerful stakeholders for or against the project. </a:t>
            </a:r>
            <a:endParaRPr lang="en-US" b="1" dirty="0">
              <a:solidFill>
                <a:schemeClr val="bg1"/>
              </a:solidFill>
              <a:latin typeface="Calibri" pitchFamily="34" charset="0"/>
            </a:endParaRPr>
          </a:p>
        </p:txBody>
      </p:sp>
      <p:sp>
        <p:nvSpPr>
          <p:cNvPr id="163" name="Right Arrow 162"/>
          <p:cNvSpPr/>
          <p:nvPr/>
        </p:nvSpPr>
        <p:spPr>
          <a:xfrm>
            <a:off x="41565" y="3671455"/>
            <a:ext cx="512618" cy="3048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ight Arrow 163"/>
          <p:cNvSpPr/>
          <p:nvPr/>
        </p:nvSpPr>
        <p:spPr>
          <a:xfrm>
            <a:off x="928256" y="3186546"/>
            <a:ext cx="512618" cy="3048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30000"/>
                                  </p:stCondLst>
                                  <p:childTnLst>
                                    <p:set>
                                      <p:cBhvr>
                                        <p:cTn id="6" dur="1" fill="hold">
                                          <p:stCondLst>
                                            <p:cond delay="0"/>
                                          </p:stCondLst>
                                        </p:cTn>
                                        <p:tgtEl>
                                          <p:spTgt spid="102"/>
                                        </p:tgtEl>
                                        <p:attrNameLst>
                                          <p:attrName>style.visibility</p:attrName>
                                        </p:attrNameLst>
                                      </p:cBhvr>
                                      <p:to>
                                        <p:strVal val="visible"/>
                                      </p:to>
                                    </p:set>
                                    <p:animEffect transition="in" filter="wipe(down)">
                                      <p:cBhvr>
                                        <p:cTn id="7" dur="3000"/>
                                        <p:tgtEl>
                                          <p:spTgt spid="102"/>
                                        </p:tgtEl>
                                      </p:cBhvr>
                                    </p:animEffect>
                                  </p:childTnLst>
                                </p:cTn>
                              </p:par>
                            </p:childTnLst>
                          </p:cTn>
                        </p:par>
                        <p:par>
                          <p:cTn id="8" fill="hold">
                            <p:stCondLst>
                              <p:cond delay="33000"/>
                            </p:stCondLst>
                            <p:childTnLst>
                              <p:par>
                                <p:cTn id="9" presetID="22" presetClass="entr" presetSubtype="8"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Effect transition="in" filter="wipe(left)">
                                      <p:cBhvr>
                                        <p:cTn id="11" dur="2000"/>
                                        <p:tgtEl>
                                          <p:spTgt spid="163"/>
                                        </p:tgtEl>
                                      </p:cBhvr>
                                    </p:animEffect>
                                  </p:childTnLst>
                                </p:cTn>
                              </p:par>
                            </p:childTnLst>
                          </p:cTn>
                        </p:par>
                        <p:par>
                          <p:cTn id="12" fill="hold">
                            <p:stCondLst>
                              <p:cond delay="35000"/>
                            </p:stCondLst>
                            <p:childTnLst>
                              <p:par>
                                <p:cTn id="13" presetID="22" presetClass="entr" presetSubtype="4" fill="hold" nodeType="afterEffect">
                                  <p:stCondLst>
                                    <p:cond delay="0"/>
                                  </p:stCondLst>
                                  <p:childTnLst>
                                    <p:set>
                                      <p:cBhvr>
                                        <p:cTn id="14" dur="1" fill="hold">
                                          <p:stCondLst>
                                            <p:cond delay="0"/>
                                          </p:stCondLst>
                                        </p:cTn>
                                        <p:tgtEl>
                                          <p:spTgt spid="151"/>
                                        </p:tgtEl>
                                        <p:attrNameLst>
                                          <p:attrName>style.visibility</p:attrName>
                                        </p:attrNameLst>
                                      </p:cBhvr>
                                      <p:to>
                                        <p:strVal val="visible"/>
                                      </p:to>
                                    </p:set>
                                    <p:animEffect transition="in" filter="wipe(down)">
                                      <p:cBhvr>
                                        <p:cTn id="15" dur="3000"/>
                                        <p:tgtEl>
                                          <p:spTgt spid="151"/>
                                        </p:tgtEl>
                                      </p:cBhvr>
                                    </p:animEffect>
                                  </p:childTnLst>
                                </p:cTn>
                              </p:par>
                            </p:childTnLst>
                          </p:cTn>
                        </p:par>
                        <p:par>
                          <p:cTn id="16" fill="hold">
                            <p:stCondLst>
                              <p:cond delay="38000"/>
                            </p:stCondLst>
                            <p:childTnLst>
                              <p:par>
                                <p:cTn id="17" presetID="22" presetClass="entr" presetSubtype="8" fill="hold" grpId="0" nodeType="afterEffect">
                                  <p:stCondLst>
                                    <p:cond delay="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2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Power and Project Stakeholder Engagement</a:t>
            </a:r>
            <a:endParaRPr lang="en-US" sz="2400" dirty="0"/>
          </a:p>
        </p:txBody>
      </p:sp>
      <p:cxnSp>
        <p:nvCxnSpPr>
          <p:cNvPr id="4" name="Straight Connector 3"/>
          <p:cNvCxnSpPr/>
          <p:nvPr/>
        </p:nvCxnSpPr>
        <p:spPr>
          <a:xfrm rot="5400000">
            <a:off x="-1022896" y="3487118"/>
            <a:ext cx="464949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976385" y="5235575"/>
            <a:ext cx="7988321"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16200000">
            <a:off x="-1556144" y="2920005"/>
            <a:ext cx="3933718" cy="51144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Power of Stakeholder</a:t>
            </a:r>
            <a:endParaRPr lang="en-US" sz="2000" b="1" dirty="0">
              <a:solidFill>
                <a:schemeClr val="tx1"/>
              </a:solidFill>
            </a:endParaRPr>
          </a:p>
        </p:txBody>
      </p:sp>
      <p:sp>
        <p:nvSpPr>
          <p:cNvPr id="9" name="Rectangle 8"/>
          <p:cNvSpPr/>
          <p:nvPr/>
        </p:nvSpPr>
        <p:spPr>
          <a:xfrm rot="16200000">
            <a:off x="279227" y="2952427"/>
            <a:ext cx="1455791" cy="41845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ysClr val="windowText" lastClr="000000"/>
                </a:solidFill>
              </a:rPr>
              <a:t>Moderate</a:t>
            </a:r>
            <a:endParaRPr lang="en-US" sz="1600" b="1" dirty="0">
              <a:solidFill>
                <a:sysClr val="windowText" lastClr="000000"/>
              </a:solidFill>
            </a:endParaRPr>
          </a:p>
        </p:txBody>
      </p:sp>
      <p:sp>
        <p:nvSpPr>
          <p:cNvPr id="10" name="Rectangle 9"/>
          <p:cNvSpPr/>
          <p:nvPr/>
        </p:nvSpPr>
        <p:spPr>
          <a:xfrm rot="16200000">
            <a:off x="510907" y="1487840"/>
            <a:ext cx="992430" cy="4184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ysClr val="windowText" lastClr="000000"/>
                </a:solidFill>
              </a:rPr>
              <a:t>High</a:t>
            </a:r>
            <a:endParaRPr lang="en-US" sz="1600" b="1" dirty="0">
              <a:solidFill>
                <a:sysClr val="windowText" lastClr="000000"/>
              </a:solidFill>
            </a:endParaRPr>
          </a:p>
        </p:txBody>
      </p:sp>
      <p:sp>
        <p:nvSpPr>
          <p:cNvPr id="11" name="Rectangle 10"/>
          <p:cNvSpPr/>
          <p:nvPr/>
        </p:nvSpPr>
        <p:spPr>
          <a:xfrm rot="16200000">
            <a:off x="510907" y="4417015"/>
            <a:ext cx="992430" cy="41845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ysClr val="windowText" lastClr="000000"/>
                </a:solidFill>
              </a:rPr>
              <a:t>Low</a:t>
            </a:r>
            <a:endParaRPr lang="en-US" sz="1600" b="1" dirty="0">
              <a:solidFill>
                <a:sysClr val="windowText" lastClr="000000"/>
              </a:solidFill>
            </a:endParaRPr>
          </a:p>
        </p:txBody>
      </p:sp>
      <p:sp>
        <p:nvSpPr>
          <p:cNvPr id="16" name="Rectangle 15"/>
          <p:cNvSpPr/>
          <p:nvPr/>
        </p:nvSpPr>
        <p:spPr>
          <a:xfrm>
            <a:off x="2318570" y="5424406"/>
            <a:ext cx="5787029" cy="635431"/>
          </a:xfrm>
          <a:prstGeom prst="rect">
            <a:avLst/>
          </a:prstGeom>
          <a:solidFill>
            <a:srgbClr val="DEEF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chemeClr val="tx1"/>
                </a:solidFill>
              </a:rPr>
              <a:t>Importance of Developing and Implementing Effective Project Stakeholder Engagement Strategies</a:t>
            </a:r>
            <a:endParaRPr lang="en-US" sz="1400" b="1" dirty="0">
              <a:solidFill>
                <a:schemeClr val="tx1"/>
              </a:solidFill>
            </a:endParaRPr>
          </a:p>
        </p:txBody>
      </p:sp>
      <p:sp>
        <p:nvSpPr>
          <p:cNvPr id="17" name="Rectangle 16"/>
          <p:cNvSpPr/>
          <p:nvPr/>
        </p:nvSpPr>
        <p:spPr>
          <a:xfrm>
            <a:off x="1440800" y="5532891"/>
            <a:ext cx="728958" cy="41845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ysClr val="windowText" lastClr="000000"/>
                </a:solidFill>
              </a:rPr>
              <a:t>Low</a:t>
            </a:r>
            <a:endParaRPr lang="en-US" sz="1600" b="1" dirty="0">
              <a:solidFill>
                <a:sysClr val="windowText" lastClr="000000"/>
              </a:solidFill>
            </a:endParaRPr>
          </a:p>
        </p:txBody>
      </p:sp>
      <p:sp>
        <p:nvSpPr>
          <p:cNvPr id="19" name="Rectangle 18"/>
          <p:cNvSpPr/>
          <p:nvPr/>
        </p:nvSpPr>
        <p:spPr>
          <a:xfrm>
            <a:off x="8213559" y="5563888"/>
            <a:ext cx="728958" cy="4184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ysClr val="windowText" lastClr="000000"/>
                </a:solidFill>
              </a:rPr>
              <a:t>High</a:t>
            </a:r>
            <a:endParaRPr lang="en-US" sz="1600" b="1" dirty="0" smtClean="0">
              <a:solidFill>
                <a:sysClr val="windowText" lastClr="000000"/>
              </a:solidFill>
            </a:endParaRPr>
          </a:p>
        </p:txBody>
      </p:sp>
      <p:sp>
        <p:nvSpPr>
          <p:cNvPr id="14" name="Rounded Rectangle 13"/>
          <p:cNvSpPr/>
          <p:nvPr/>
        </p:nvSpPr>
        <p:spPr>
          <a:xfrm>
            <a:off x="5030789" y="1144588"/>
            <a:ext cx="3814632" cy="1427584"/>
          </a:xfrm>
          <a:prstGeom prst="roundRect">
            <a:avLst/>
          </a:prstGeom>
          <a:solidFill>
            <a:srgbClr val="FFC0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More time, cost and effort must be expended to keep these stakeholders </a:t>
            </a:r>
            <a:r>
              <a:rPr lang="en-US" b="1" dirty="0" err="1" smtClean="0">
                <a:solidFill>
                  <a:schemeClr val="tx1"/>
                </a:solidFill>
              </a:rPr>
              <a:t>satis-fied</a:t>
            </a:r>
            <a:r>
              <a:rPr lang="en-US" b="1" dirty="0" smtClean="0">
                <a:solidFill>
                  <a:schemeClr val="tx1"/>
                </a:solidFill>
              </a:rPr>
              <a:t> and supportive</a:t>
            </a:r>
          </a:p>
        </p:txBody>
      </p:sp>
      <p:sp>
        <p:nvSpPr>
          <p:cNvPr id="15" name="Left Arrow 14"/>
          <p:cNvSpPr/>
          <p:nvPr/>
        </p:nvSpPr>
        <p:spPr>
          <a:xfrm>
            <a:off x="1390261" y="1324947"/>
            <a:ext cx="3536303" cy="989045"/>
          </a:xfrm>
          <a:prstGeom prst="leftArrow">
            <a:avLst/>
          </a:prstGeom>
          <a:solidFill>
            <a:schemeClr val="accent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492898" y="4124131"/>
            <a:ext cx="2379306" cy="961053"/>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Less need for intensive resource allocation for stakeholder engagement</a:t>
            </a:r>
            <a:endParaRPr lang="en-US" sz="1200" b="1" dirty="0">
              <a:solidFill>
                <a:schemeClr val="tx1"/>
              </a:solidFill>
            </a:endParaRP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Interests</a:t>
            </a:r>
            <a:endParaRPr lang="en-US" sz="2400" dirty="0"/>
          </a:p>
        </p:txBody>
      </p:sp>
      <p:sp>
        <p:nvSpPr>
          <p:cNvPr id="4" name="Rectangle 3"/>
          <p:cNvSpPr/>
          <p:nvPr/>
        </p:nvSpPr>
        <p:spPr>
          <a:xfrm>
            <a:off x="455613" y="205040"/>
            <a:ext cx="1603324" cy="644791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13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I</a:t>
            </a:r>
            <a:endParaRPr lang="en-US" sz="413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7" name="Content Placeholder 2"/>
          <p:cNvSpPr txBox="1">
            <a:spLocks/>
          </p:cNvSpPr>
          <p:nvPr/>
        </p:nvSpPr>
        <p:spPr>
          <a:xfrm>
            <a:off x="3198814" y="1143000"/>
            <a:ext cx="5646804" cy="5029200"/>
          </a:xfrm>
          <a:prstGeom prst="rect">
            <a:avLst/>
          </a:prstGeom>
        </p:spPr>
        <p:txBody>
          <a:bodyPr/>
          <a:lstStyle/>
          <a:p>
            <a:pPr marL="342900" lvl="0" indent="-342900">
              <a:lnSpc>
                <a:spcPts val="3400"/>
              </a:lnSpc>
              <a:spcBef>
                <a:spcPct val="20000"/>
              </a:spcBef>
              <a:spcAft>
                <a:spcPts val="1200"/>
              </a:spcAft>
              <a:buClr>
                <a:srgbClr val="FFC000"/>
              </a:buClr>
              <a:buFont typeface="Wingdings" pitchFamily="2" charset="2"/>
              <a:buChar cha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Stakeholders have by definition some “interest” in</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 project. </a:t>
            </a:r>
          </a:p>
          <a:p>
            <a:pPr marL="342900" lvl="0" indent="-342900">
              <a:lnSpc>
                <a:spcPts val="3400"/>
              </a:lnSpc>
              <a:spcBef>
                <a:spcPct val="20000"/>
              </a:spcBef>
              <a:spcAft>
                <a:spcPts val="1200"/>
              </a:spcAft>
              <a:buClr>
                <a:srgbClr val="FFC000"/>
              </a:buClr>
              <a:buFont typeface="Wingdings" pitchFamily="2" charset="2"/>
              <a:buChar char="§"/>
              <a:defRPr/>
            </a:pPr>
            <a:r>
              <a:rPr lang="en-US" sz="2800" b="1" kern="0" dirty="0" smtClean="0">
                <a:solidFill>
                  <a:schemeClr val="bg1"/>
                </a:solidFill>
                <a:latin typeface="Calibri" pitchFamily="34" charset="0"/>
              </a:rPr>
              <a:t>There are many possible interests, for e.g., economic, financial, social and ecological. </a:t>
            </a:r>
          </a:p>
          <a:p>
            <a:pPr marL="342900" lvl="0" indent="-342900">
              <a:lnSpc>
                <a:spcPts val="3400"/>
              </a:lnSpc>
              <a:spcBef>
                <a:spcPct val="20000"/>
              </a:spcBef>
              <a:spcAft>
                <a:spcPts val="1200"/>
              </a:spcAft>
              <a:buClr>
                <a:srgbClr val="FFC000"/>
              </a:buClr>
              <a:buFont typeface="Wingdings" pitchFamily="2" charset="2"/>
              <a:buChar char="§"/>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The intensity of interest will vary for different stakeholders as they are affected by the </a:t>
            </a:r>
            <a:r>
              <a:rPr lang="en-US" sz="2800" b="1" kern="0" dirty="0" smtClean="0">
                <a:solidFill>
                  <a:schemeClr val="bg1"/>
                </a:solidFill>
                <a:latin typeface="Calibri" pitchFamily="34" charset="0"/>
              </a:rPr>
              <a:t>project </a:t>
            </a:r>
            <a:r>
              <a:rPr lang="en-US" sz="2800" b="1" kern="0" dirty="0" err="1" smtClean="0">
                <a:solidFill>
                  <a:schemeClr val="bg1"/>
                </a:solidFill>
                <a:latin typeface="Calibri" pitchFamily="34" charset="0"/>
              </a:rPr>
              <a:t>diffe-rently</a:t>
            </a:r>
            <a:r>
              <a:rPr lang="en-US" sz="2800" b="1" kern="0" dirty="0" smtClean="0">
                <a:solidFill>
                  <a:schemeClr val="bg1"/>
                </a:solidFill>
                <a:latin typeface="Calibri" pitchFamily="34" charset="0"/>
              </a:rPr>
              <a:t>. Interests can change over time.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a:r>
          </a:p>
        </p:txBody>
      </p:sp>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Interests in a Project</a:t>
            </a:r>
            <a:endParaRPr lang="en-US" sz="2400" dirty="0"/>
          </a:p>
        </p:txBody>
      </p:sp>
      <p:sp>
        <p:nvSpPr>
          <p:cNvPr id="3" name="Rounded Rectangle 2"/>
          <p:cNvSpPr/>
          <p:nvPr/>
        </p:nvSpPr>
        <p:spPr>
          <a:xfrm>
            <a:off x="301881" y="3025806"/>
            <a:ext cx="3064058" cy="1308543"/>
          </a:xfrm>
          <a:prstGeom prst="roundRect">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bg1"/>
                </a:solidFill>
                <a:latin typeface="Calibri" pitchFamily="34" charset="0"/>
              </a:rPr>
              <a:t>Does Stakeholder </a:t>
            </a:r>
          </a:p>
          <a:p>
            <a:pPr algn="ctr"/>
            <a:r>
              <a:rPr lang="en-US" sz="2200" dirty="0" smtClean="0">
                <a:solidFill>
                  <a:schemeClr val="bg1"/>
                </a:solidFill>
                <a:latin typeface="Calibri" pitchFamily="34" charset="0"/>
              </a:rPr>
              <a:t>have an “Interest” in the Project?</a:t>
            </a:r>
            <a:endParaRPr lang="en-US" sz="2200" dirty="0">
              <a:solidFill>
                <a:schemeClr val="bg1"/>
              </a:solidFill>
              <a:latin typeface="Calibri" pitchFamily="34" charset="0"/>
            </a:endParaRPr>
          </a:p>
        </p:txBody>
      </p:sp>
      <p:sp>
        <p:nvSpPr>
          <p:cNvPr id="4" name="Oval 3"/>
          <p:cNvSpPr/>
          <p:nvPr/>
        </p:nvSpPr>
        <p:spPr>
          <a:xfrm>
            <a:off x="3958740" y="3077829"/>
            <a:ext cx="1204496" cy="1204496"/>
          </a:xfrm>
          <a:prstGeom prst="ellipse">
            <a:avLst/>
          </a:prstGeom>
          <a:solidFill>
            <a:srgbClr val="FF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tx1"/>
                </a:solidFill>
                <a:latin typeface="Calibri" pitchFamily="34" charset="0"/>
              </a:rPr>
              <a:t>YES</a:t>
            </a:r>
            <a:endParaRPr lang="en-US" sz="2200" dirty="0">
              <a:solidFill>
                <a:schemeClr val="tx1"/>
              </a:solidFill>
              <a:latin typeface="Calibri" pitchFamily="34" charset="0"/>
            </a:endParaRPr>
          </a:p>
        </p:txBody>
      </p:sp>
      <p:sp>
        <p:nvSpPr>
          <p:cNvPr id="5" name="Oval 4"/>
          <p:cNvSpPr/>
          <p:nvPr/>
        </p:nvSpPr>
        <p:spPr>
          <a:xfrm>
            <a:off x="1409983" y="4966157"/>
            <a:ext cx="867104" cy="867104"/>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latin typeface="Calibri" pitchFamily="34" charset="0"/>
              </a:rPr>
              <a:t>No</a:t>
            </a:r>
            <a:endParaRPr lang="en-US" sz="2200" dirty="0">
              <a:latin typeface="Calibri" pitchFamily="34" charset="0"/>
            </a:endParaRPr>
          </a:p>
        </p:txBody>
      </p:sp>
      <p:sp>
        <p:nvSpPr>
          <p:cNvPr id="6" name="Rectangle 5"/>
          <p:cNvSpPr/>
          <p:nvPr/>
        </p:nvSpPr>
        <p:spPr>
          <a:xfrm>
            <a:off x="6077925" y="1144588"/>
            <a:ext cx="1622260" cy="1598612"/>
          </a:xfrm>
          <a:prstGeom prst="rect">
            <a:avLst/>
          </a:prstGeom>
          <a:solidFill>
            <a:srgbClr val="FFC000"/>
          </a:solidFill>
          <a:ln w="38100">
            <a:solidFill>
              <a:srgbClr val="7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Calibri" pitchFamily="34" charset="0"/>
              </a:rPr>
              <a:t>High Interest?</a:t>
            </a:r>
          </a:p>
        </p:txBody>
      </p:sp>
      <p:sp>
        <p:nvSpPr>
          <p:cNvPr id="7" name="Rectangle 6"/>
          <p:cNvSpPr/>
          <p:nvPr/>
        </p:nvSpPr>
        <p:spPr>
          <a:xfrm>
            <a:off x="6077925" y="2863649"/>
            <a:ext cx="1622260" cy="1598612"/>
          </a:xfrm>
          <a:prstGeom prst="rect">
            <a:avLst/>
          </a:prstGeom>
          <a:solidFill>
            <a:srgbClr val="FFFF99"/>
          </a:solidFill>
          <a:ln w="38100">
            <a:solidFill>
              <a:srgbClr val="7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Calibri" pitchFamily="34" charset="0"/>
              </a:rPr>
              <a:t>Moderate Interest?</a:t>
            </a:r>
            <a:endParaRPr lang="en-US" sz="2800" dirty="0">
              <a:solidFill>
                <a:schemeClr val="tx1"/>
              </a:solidFill>
              <a:latin typeface="Calibri" pitchFamily="34" charset="0"/>
            </a:endParaRPr>
          </a:p>
        </p:txBody>
      </p:sp>
      <p:sp>
        <p:nvSpPr>
          <p:cNvPr id="8" name="Rectangle 7"/>
          <p:cNvSpPr/>
          <p:nvPr/>
        </p:nvSpPr>
        <p:spPr>
          <a:xfrm>
            <a:off x="6077925" y="4582710"/>
            <a:ext cx="1622260" cy="1598612"/>
          </a:xfrm>
          <a:prstGeom prst="rect">
            <a:avLst/>
          </a:prstGeom>
          <a:solidFill>
            <a:srgbClr val="A9DA74"/>
          </a:solidFill>
          <a:ln w="38100">
            <a:solidFill>
              <a:srgbClr val="7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Calibri" pitchFamily="34" charset="0"/>
              </a:rPr>
              <a:t>Low Interest?</a:t>
            </a:r>
            <a:endParaRPr lang="en-US" sz="2800" dirty="0">
              <a:solidFill>
                <a:schemeClr val="tx1"/>
              </a:solidFill>
              <a:latin typeface="Calibri" pitchFamily="34" charset="0"/>
            </a:endParaRPr>
          </a:p>
        </p:txBody>
      </p:sp>
      <p:sp>
        <p:nvSpPr>
          <p:cNvPr id="13" name="Left-Up Arrow 12"/>
          <p:cNvSpPr/>
          <p:nvPr/>
        </p:nvSpPr>
        <p:spPr>
          <a:xfrm rot="10800000">
            <a:off x="4256348" y="1560786"/>
            <a:ext cx="1575990" cy="1229706"/>
          </a:xfrm>
          <a:prstGeom prst="leftUpArrow">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Left-Up Arrow 13"/>
          <p:cNvSpPr/>
          <p:nvPr/>
        </p:nvSpPr>
        <p:spPr>
          <a:xfrm rot="5400000">
            <a:off x="4321449" y="4468626"/>
            <a:ext cx="1370012" cy="1499515"/>
          </a:xfrm>
          <a:prstGeom prst="leftUpArrow">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Left-Right Arrow 14"/>
          <p:cNvSpPr/>
          <p:nvPr/>
        </p:nvSpPr>
        <p:spPr>
          <a:xfrm>
            <a:off x="5235747" y="3413234"/>
            <a:ext cx="747804" cy="496614"/>
          </a:xfrm>
          <a:prstGeom prst="leftRightArrow">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Down Arrow 15"/>
          <p:cNvSpPr/>
          <p:nvPr/>
        </p:nvSpPr>
        <p:spPr>
          <a:xfrm>
            <a:off x="1621076" y="4461642"/>
            <a:ext cx="425669" cy="378373"/>
          </a:xfrm>
          <a:prstGeom prst="downArrow">
            <a:avLst/>
          </a:prstGeom>
          <a:solidFill>
            <a:srgbClr val="A9DA74"/>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Down Arrow 17"/>
          <p:cNvSpPr/>
          <p:nvPr/>
        </p:nvSpPr>
        <p:spPr>
          <a:xfrm rot="16200000">
            <a:off x="3457756" y="3499946"/>
            <a:ext cx="425669" cy="378373"/>
          </a:xfrm>
          <a:prstGeom prst="downArrow">
            <a:avLst/>
          </a:prstGeom>
          <a:solidFill>
            <a:srgbClr val="A9DA74"/>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a:off x="301881" y="1144588"/>
            <a:ext cx="3064058" cy="1308543"/>
          </a:xfrm>
          <a:prstGeom prst="roundRect">
            <a:avLst/>
          </a:prstGeom>
          <a:solidFill>
            <a:schemeClr val="tx2">
              <a:lumMod val="75000"/>
              <a:lumOff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bg1"/>
                </a:solidFill>
                <a:latin typeface="Calibri" pitchFamily="34" charset="0"/>
              </a:rPr>
              <a:t>Interest-Precipitating Issues and Concerns</a:t>
            </a:r>
            <a:endParaRPr lang="en-US" sz="2200" dirty="0">
              <a:solidFill>
                <a:schemeClr val="bg1"/>
              </a:solidFill>
              <a:latin typeface="Calibri" pitchFamily="34" charset="0"/>
            </a:endParaRPr>
          </a:p>
        </p:txBody>
      </p:sp>
      <p:sp>
        <p:nvSpPr>
          <p:cNvPr id="22" name="Down Arrow 21"/>
          <p:cNvSpPr/>
          <p:nvPr/>
        </p:nvSpPr>
        <p:spPr>
          <a:xfrm>
            <a:off x="1621076" y="2554015"/>
            <a:ext cx="425669" cy="378373"/>
          </a:xfrm>
          <a:prstGeom prst="downArrow">
            <a:avLst/>
          </a:prstGeom>
          <a:solidFill>
            <a:srgbClr val="A9DA74"/>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5400000">
            <a:off x="5922304" y="3134251"/>
            <a:ext cx="5011557" cy="1032233"/>
          </a:xfrm>
          <a:prstGeom prst="rect">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smtClean="0">
              <a:solidFill>
                <a:srgbClr val="FFFF00"/>
              </a:solidFill>
            </a:endParaRPr>
          </a:p>
          <a:p>
            <a:pPr algn="ctr"/>
            <a:endParaRPr lang="en-US" dirty="0" smtClean="0">
              <a:solidFill>
                <a:srgbClr val="FFFF00"/>
              </a:solidFill>
            </a:endParaRPr>
          </a:p>
          <a:p>
            <a:pPr algn="ctr"/>
            <a:endParaRPr lang="en-US" dirty="0" smtClean="0">
              <a:solidFill>
                <a:srgbClr val="FFFF00"/>
              </a:solidFill>
            </a:endParaRPr>
          </a:p>
          <a:p>
            <a:pPr algn="ctr"/>
            <a:endParaRPr lang="en-US" dirty="0" smtClean="0">
              <a:solidFill>
                <a:srgbClr val="FFFF00"/>
              </a:solidFill>
            </a:endParaRPr>
          </a:p>
          <a:p>
            <a:pPr algn="ctr"/>
            <a:endParaRPr lang="en-US" dirty="0" smtClean="0">
              <a:solidFill>
                <a:srgbClr val="FFFF00"/>
              </a:solidFill>
            </a:endParaRPr>
          </a:p>
          <a:p>
            <a:pPr algn="ctr"/>
            <a:r>
              <a:rPr lang="en-US" dirty="0" smtClean="0">
                <a:solidFill>
                  <a:srgbClr val="FFFF00"/>
                </a:solidFill>
              </a:rPr>
              <a:t>T</a:t>
            </a:r>
          </a:p>
          <a:p>
            <a:pPr algn="ctr"/>
            <a:r>
              <a:rPr lang="en-US" dirty="0" smtClean="0">
                <a:solidFill>
                  <a:srgbClr val="FFFF00"/>
                </a:solidFill>
              </a:rPr>
              <a:t>I</a:t>
            </a:r>
          </a:p>
          <a:p>
            <a:pPr algn="ctr"/>
            <a:r>
              <a:rPr lang="en-US" dirty="0" smtClean="0">
                <a:solidFill>
                  <a:srgbClr val="FFFF00"/>
                </a:solidFill>
              </a:rPr>
              <a:t>M</a:t>
            </a:r>
          </a:p>
          <a:p>
            <a:pPr algn="ctr"/>
            <a:r>
              <a:rPr lang="en-US" dirty="0" smtClean="0">
                <a:solidFill>
                  <a:srgbClr val="FFFF00"/>
                </a:solidFill>
              </a:rPr>
              <a:t>E</a:t>
            </a:r>
          </a:p>
          <a:p>
            <a:pPr algn="ctr"/>
            <a:endParaRPr lang="en-US" dirty="0" smtClean="0">
              <a:solidFill>
                <a:srgbClr val="FFFF00"/>
              </a:solidFill>
            </a:endParaRPr>
          </a:p>
          <a:p>
            <a:pPr algn="ctr"/>
            <a:r>
              <a:rPr lang="en-US" dirty="0" smtClean="0">
                <a:solidFill>
                  <a:srgbClr val="FFFF00"/>
                </a:solidFill>
              </a:rPr>
              <a:t>F</a:t>
            </a:r>
          </a:p>
          <a:p>
            <a:pPr algn="ctr"/>
            <a:r>
              <a:rPr lang="en-US" dirty="0" smtClean="0">
                <a:solidFill>
                  <a:srgbClr val="FFFF00"/>
                </a:solidFill>
              </a:rPr>
              <a:t>A</a:t>
            </a:r>
          </a:p>
          <a:p>
            <a:pPr algn="ctr"/>
            <a:r>
              <a:rPr lang="en-US" dirty="0" smtClean="0">
                <a:solidFill>
                  <a:srgbClr val="FFFF00"/>
                </a:solidFill>
              </a:rPr>
              <a:t>C</a:t>
            </a:r>
          </a:p>
          <a:p>
            <a:pPr algn="ctr"/>
            <a:r>
              <a:rPr lang="en-US" dirty="0" smtClean="0">
                <a:solidFill>
                  <a:srgbClr val="FFFF00"/>
                </a:solidFill>
              </a:rPr>
              <a:t>T</a:t>
            </a:r>
          </a:p>
          <a:p>
            <a:pPr algn="ctr"/>
            <a:r>
              <a:rPr lang="en-US" dirty="0" smtClean="0">
                <a:solidFill>
                  <a:srgbClr val="FFFF00"/>
                </a:solidFill>
              </a:rPr>
              <a:t>O</a:t>
            </a:r>
          </a:p>
          <a:p>
            <a:pPr algn="ctr"/>
            <a:r>
              <a:rPr lang="en-US" dirty="0" smtClean="0">
                <a:solidFill>
                  <a:srgbClr val="FFFF00"/>
                </a:solidFill>
              </a:rPr>
              <a:t>R</a:t>
            </a:r>
            <a:endParaRPr lang="en-US" dirty="0">
              <a:solidFill>
                <a:srgbClr val="FFFF00"/>
              </a:solidFill>
            </a:endParaRPr>
          </a:p>
        </p:txBody>
      </p:sp>
      <p:pic>
        <p:nvPicPr>
          <p:cNvPr id="19" name="Picture 18" descr="clock1.gif"/>
          <p:cNvPicPr>
            <a:picLocks noChangeAspect="1"/>
          </p:cNvPicPr>
          <p:nvPr/>
        </p:nvPicPr>
        <p:blipFill>
          <a:blip r:embed="rId2" cstate="print"/>
          <a:stretch>
            <a:fillRect/>
          </a:stretch>
        </p:blipFill>
        <p:spPr>
          <a:xfrm>
            <a:off x="7947338" y="1509719"/>
            <a:ext cx="893518" cy="104601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Concerns</a:t>
            </a:r>
            <a:endParaRPr lang="en-US" sz="2400" dirty="0"/>
          </a:p>
        </p:txBody>
      </p:sp>
      <p:sp>
        <p:nvSpPr>
          <p:cNvPr id="4" name="Rectangle 3"/>
          <p:cNvSpPr/>
          <p:nvPr/>
        </p:nvSpPr>
        <p:spPr>
          <a:xfrm>
            <a:off x="455613" y="723964"/>
            <a:ext cx="2526654"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2"/>
                  <a:stretch>
                    <a:fillRect/>
                  </a:stretch>
                </a:blipFill>
                <a:effectLst>
                  <a:outerShdw blurRad="76200" dist="50800" dir="5400000" algn="tl" rotWithShape="0">
                    <a:srgbClr val="000000">
                      <a:alpha val="65000"/>
                    </a:srgbClr>
                  </a:outerShdw>
                </a:effectLst>
                <a:latin typeface="Calibri" pitchFamily="34" charset="0"/>
              </a:rPr>
              <a:t>C</a:t>
            </a:r>
            <a:endParaRPr lang="en-US" sz="34400" b="1" cap="none" spc="50" dirty="0">
              <a:ln w="11430"/>
              <a:blipFill>
                <a:blip r:embed="rId2"/>
                <a:stretch>
                  <a:fillRect/>
                </a:stretch>
              </a:blipFill>
              <a:effectLst>
                <a:outerShdw blurRad="76200" dist="50800" dir="5400000" algn="tl" rotWithShape="0">
                  <a:srgbClr val="000000">
                    <a:alpha val="65000"/>
                  </a:srgbClr>
                </a:outerShdw>
              </a:effectLst>
              <a:latin typeface="Calibri" pitchFamily="34" charset="0"/>
            </a:endParaRPr>
          </a:p>
        </p:txBody>
      </p:sp>
      <p:sp>
        <p:nvSpPr>
          <p:cNvPr id="5" name="Content Placeholder 2"/>
          <p:cNvSpPr txBox="1">
            <a:spLocks/>
          </p:cNvSpPr>
          <p:nvPr/>
        </p:nvSpPr>
        <p:spPr>
          <a:xfrm>
            <a:off x="3198814" y="1143000"/>
            <a:ext cx="5646804" cy="5029200"/>
          </a:xfrm>
          <a:prstGeom prst="rect">
            <a:avLst/>
          </a:prstGeom>
        </p:spPr>
        <p:txBody>
          <a:bodyPr/>
          <a:lstStyle/>
          <a:p>
            <a:pPr marL="342900" lvl="0" indent="-342900">
              <a:lnSpc>
                <a:spcPts val="3400"/>
              </a:lnSpc>
              <a:spcBef>
                <a:spcPct val="20000"/>
              </a:spcBef>
              <a:spcAft>
                <a:spcPts val="1200"/>
              </a:spcAft>
              <a:buClr>
                <a:srgbClr val="FFC000"/>
              </a:buClr>
              <a:buFont typeface="Wingdings" pitchFamily="2" charset="2"/>
              <a:buChar cha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 concern is</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 feeling or emotion which a stakeholder has towards an </a:t>
            </a:r>
            <a:r>
              <a:rPr lang="en-US" sz="2800" b="1" kern="0" dirty="0" smtClean="0">
                <a:solidFill>
                  <a:schemeClr val="bg1"/>
                </a:solidFill>
                <a:latin typeface="Calibri" pitchFamily="34" charset="0"/>
              </a:rPr>
              <a:t>issue (economic, financial, eco-logical, and so forth) associated with a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project.  </a:t>
            </a:r>
            <a:endParaRPr lang="en-US" sz="2800" b="1" kern="0" dirty="0" smtClean="0">
              <a:solidFill>
                <a:schemeClr val="bg1"/>
              </a:solidFill>
              <a:latin typeface="Calibri" pitchFamily="34" charset="0"/>
            </a:endParaRPr>
          </a:p>
          <a:p>
            <a:pPr marL="342900" marR="0" lvl="0" indent="-342900" algn="l" defTabSz="914400" rtl="0" eaLnBrk="1" fontAlgn="base" latinLnBrk="0" hangingPunct="1">
              <a:lnSpc>
                <a:spcPts val="3400"/>
              </a:lnSpc>
              <a:spcBef>
                <a:spcPct val="20000"/>
              </a:spcBef>
              <a:spcAft>
                <a:spcPts val="1200"/>
              </a:spcAft>
              <a:buClr>
                <a:srgbClr val="FFC000"/>
              </a:buClr>
              <a:buSzTx/>
              <a:buFont typeface="Wingdings" pitchFamily="2" charset="2"/>
              <a:buChar char="§"/>
              <a:tabLst/>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A stakeholder may have several concerns of varying priority which influence his/her/its attitude and behavior towards the project. Concerns are not static – they may change over time.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Abraham Maslow’s Pyramid of Needs</a:t>
            </a:r>
            <a:endParaRPr lang="en-US" sz="2400" dirty="0"/>
          </a:p>
        </p:txBody>
      </p:sp>
      <p:grpSp>
        <p:nvGrpSpPr>
          <p:cNvPr id="7" name="Group 6"/>
          <p:cNvGrpSpPr/>
          <p:nvPr/>
        </p:nvGrpSpPr>
        <p:grpSpPr>
          <a:xfrm>
            <a:off x="121299" y="996952"/>
            <a:ext cx="9022702" cy="5380522"/>
            <a:chOff x="1424539" y="791678"/>
            <a:chExt cx="7265436" cy="5380522"/>
          </a:xfrm>
        </p:grpSpPr>
        <p:sp>
          <p:nvSpPr>
            <p:cNvPr id="6" name="Rectangle 5"/>
            <p:cNvSpPr/>
            <p:nvPr/>
          </p:nvSpPr>
          <p:spPr>
            <a:xfrm>
              <a:off x="1424539" y="2781700"/>
              <a:ext cx="3368841" cy="32052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slow's Hierarchy of Needs.svg.png"/>
            <p:cNvPicPr>
              <a:picLocks noChangeAspect="1"/>
            </p:cNvPicPr>
            <p:nvPr/>
          </p:nvPicPr>
          <p:blipFill>
            <a:blip r:embed="rId3" cstate="print"/>
            <a:stretch>
              <a:fillRect/>
            </a:stretch>
          </p:blipFill>
          <p:spPr>
            <a:xfrm>
              <a:off x="1515946" y="791678"/>
              <a:ext cx="7174029" cy="5380522"/>
            </a:xfrm>
            <a:prstGeom prst="rect">
              <a:avLst/>
            </a:prstGeom>
          </p:spPr>
        </p:pic>
      </p:grpSp>
      <p:pic>
        <p:nvPicPr>
          <p:cNvPr id="8" name="Picture 7" descr="Abraham_maslow.jpg"/>
          <p:cNvPicPr>
            <a:picLocks noChangeAspect="1"/>
          </p:cNvPicPr>
          <p:nvPr/>
        </p:nvPicPr>
        <p:blipFill>
          <a:blip r:embed="rId4" cstate="print"/>
          <a:stretch>
            <a:fillRect/>
          </a:stretch>
        </p:blipFill>
        <p:spPr>
          <a:xfrm>
            <a:off x="138359" y="1144588"/>
            <a:ext cx="1347730" cy="1710580"/>
          </a:xfrm>
          <a:prstGeom prst="rect">
            <a:avLst/>
          </a:prstGeom>
        </p:spPr>
      </p:pic>
      <p:sp>
        <p:nvSpPr>
          <p:cNvPr id="9" name="TextBox 8"/>
          <p:cNvSpPr txBox="1"/>
          <p:nvPr/>
        </p:nvSpPr>
        <p:spPr>
          <a:xfrm>
            <a:off x="1463302" y="1051278"/>
            <a:ext cx="3351289" cy="1877694"/>
          </a:xfrm>
          <a:prstGeom prst="rect">
            <a:avLst/>
          </a:prstGeom>
          <a:noFill/>
        </p:spPr>
        <p:txBody>
          <a:bodyPr wrap="square" rtlCol="0">
            <a:spAutoFit/>
          </a:bodyPr>
          <a:lstStyle/>
          <a:p>
            <a:pPr>
              <a:lnSpc>
                <a:spcPts val="2000"/>
              </a:lnSpc>
            </a:pPr>
            <a:r>
              <a:rPr lang="en-US" sz="1600" b="1" dirty="0" smtClean="0">
                <a:solidFill>
                  <a:schemeClr val="bg1"/>
                </a:solidFill>
                <a:latin typeface="Calibri" pitchFamily="34" charset="0"/>
              </a:rPr>
              <a:t>Abraham Maslow (1908-70) was an American psychologist and Professor at Brandeis University. His pyramid of needs was first proposed in his paper </a:t>
            </a:r>
            <a:r>
              <a:rPr lang="en-US" sz="1600" b="1" i="1" dirty="0" smtClean="0">
                <a:solidFill>
                  <a:schemeClr val="bg1"/>
                </a:solidFill>
                <a:latin typeface="Calibri" pitchFamily="34" charset="0"/>
              </a:rPr>
              <a:t>A Theory of Human Motivation</a:t>
            </a:r>
            <a:r>
              <a:rPr lang="en-US" sz="1600" b="1" dirty="0" smtClean="0">
                <a:solidFill>
                  <a:schemeClr val="bg1"/>
                </a:solidFill>
                <a:latin typeface="Calibri" pitchFamily="34" charset="0"/>
              </a:rPr>
              <a:t> dating from 1943 and subsequently modified. </a:t>
            </a:r>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443022" y="377736"/>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rgbClr val="FF9900"/>
                </a:solidFill>
                <a:effectLst/>
                <a:uLnTx/>
                <a:uFillTx/>
                <a:latin typeface="+mj-lt"/>
                <a:ea typeface="+mj-ea"/>
                <a:cs typeface="+mj-cs"/>
              </a:rPr>
              <a:t>Class Discussion</a:t>
            </a:r>
            <a:endParaRPr kumimoji="0" lang="en-US" sz="4000" b="1" i="0" u="none" strike="noStrike" kern="0" cap="none" spc="0" normalizeH="0" baseline="0" noProof="0" dirty="0">
              <a:ln>
                <a:noFill/>
              </a:ln>
              <a:solidFill>
                <a:srgbClr val="FF9900"/>
              </a:solidFill>
              <a:effectLst/>
              <a:uLnTx/>
              <a:uFillTx/>
              <a:latin typeface="+mj-lt"/>
              <a:ea typeface="+mj-ea"/>
              <a:cs typeface="+mj-cs"/>
            </a:endParaRPr>
          </a:p>
        </p:txBody>
      </p:sp>
      <p:sp>
        <p:nvSpPr>
          <p:cNvPr id="5" name="Rectangle 4"/>
          <p:cNvSpPr/>
          <p:nvPr/>
        </p:nvSpPr>
        <p:spPr>
          <a:xfrm>
            <a:off x="1586685" y="906119"/>
            <a:ext cx="1997763"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6" name="Picture 5"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580706" y="4046922"/>
            <a:ext cx="2006574" cy="1613214"/>
          </a:xfrm>
          <a:prstGeom prst="rect">
            <a:avLst/>
          </a:prstGeom>
        </p:spPr>
      </p:pic>
      <p:sp>
        <p:nvSpPr>
          <p:cNvPr id="7" name="TextBox 6"/>
          <p:cNvSpPr txBox="1"/>
          <p:nvPr/>
        </p:nvSpPr>
        <p:spPr>
          <a:xfrm>
            <a:off x="4553712" y="1551810"/>
            <a:ext cx="4136263" cy="4717189"/>
          </a:xfrm>
          <a:prstGeom prst="rect">
            <a:avLst/>
          </a:prstGeom>
          <a:noFill/>
        </p:spPr>
        <p:txBody>
          <a:bodyPr wrap="square" rtlCol="0">
            <a:spAutoFit/>
          </a:bodyPr>
          <a:lstStyle/>
          <a:p>
            <a:pPr>
              <a:lnSpc>
                <a:spcPts val="3500"/>
              </a:lnSpc>
              <a:spcAft>
                <a:spcPts val="1200"/>
              </a:spcAft>
            </a:pPr>
            <a:r>
              <a:rPr lang="en-US" sz="2800" b="1" dirty="0" smtClean="0">
                <a:solidFill>
                  <a:schemeClr val="bg1"/>
                </a:solidFill>
                <a:latin typeface="Calibri" pitchFamily="34" charset="0"/>
              </a:rPr>
              <a:t>As part of an acquisition project, a large IT software developer will be taking over one its smaller com-petitors. </a:t>
            </a:r>
          </a:p>
          <a:p>
            <a:pPr>
              <a:lnSpc>
                <a:spcPts val="3500"/>
              </a:lnSpc>
            </a:pPr>
            <a:r>
              <a:rPr lang="en-US" sz="2800" b="1" dirty="0" smtClean="0">
                <a:solidFill>
                  <a:schemeClr val="bg1"/>
                </a:solidFill>
                <a:latin typeface="Calibri" pitchFamily="34" charset="0"/>
              </a:rPr>
              <a:t>Identify as many concerns as you can which an em-ployee in the smaller orga-nization may have in con-nection with this project. </a:t>
            </a: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228600" y="0"/>
            <a:ext cx="8686800" cy="1143000"/>
          </a:xfrm>
        </p:spPr>
        <p:txBody>
          <a:bodyPr/>
          <a:lstStyle/>
          <a:p>
            <a:pPr eaLnBrk="1" hangingPunct="1"/>
            <a:r>
              <a:rPr lang="de-DE" sz="2400" dirty="0" smtClean="0"/>
              <a:t>The Complexity and Multifacetedness of Project Stakeholder Concerns (Acquisition Project) </a:t>
            </a:r>
            <a:endParaRPr lang="en-US" sz="2400" dirty="0" smtClean="0"/>
          </a:p>
        </p:txBody>
      </p:sp>
      <p:sp>
        <p:nvSpPr>
          <p:cNvPr id="19" name="Rectangle 18"/>
          <p:cNvSpPr/>
          <p:nvPr/>
        </p:nvSpPr>
        <p:spPr>
          <a:xfrm>
            <a:off x="123645" y="426109"/>
            <a:ext cx="2711152"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20" name="Picture 19"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17666" y="3982916"/>
            <a:ext cx="2723110" cy="2189284"/>
          </a:xfrm>
          <a:prstGeom prst="rect">
            <a:avLst/>
          </a:prstGeom>
        </p:spPr>
      </p:pic>
      <p:sp>
        <p:nvSpPr>
          <p:cNvPr id="16" name="Content Placeholder 3"/>
          <p:cNvSpPr txBox="1">
            <a:spLocks/>
          </p:cNvSpPr>
          <p:nvPr/>
        </p:nvSpPr>
        <p:spPr>
          <a:xfrm>
            <a:off x="2857500" y="1142988"/>
            <a:ext cx="5932488" cy="4525963"/>
          </a:xfrm>
          <a:prstGeom prst="rect">
            <a:avLst/>
          </a:prstGeom>
        </p:spPr>
        <p:txBody>
          <a:bodyPr/>
          <a:lstStyle/>
          <a:p>
            <a:pPr marL="342900" marR="0" lvl="0" indent="-342900" algn="l" defTabSz="914400" rtl="0" eaLnBrk="1" fontAlgn="base" latinLnBrk="0" hangingPunct="1">
              <a:lnSpc>
                <a:spcPts val="2900"/>
              </a:lnSpc>
              <a:spcBef>
                <a:spcPct val="20000"/>
              </a:spcBef>
              <a:spcAft>
                <a:spcPts val="1800"/>
              </a:spcAft>
              <a:buClr>
                <a:srgbClr val="FFC000"/>
              </a:buClr>
              <a:buSzTx/>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	A multitude of questions about the pro-posed corporate acquisition project would probably be floating in the mind of the affected employee of the to-be-acquired firm. </a:t>
            </a:r>
            <a:r>
              <a:rPr kumimoji="0" lang="de-DE" sz="2400" b="1" i="0" u="none" strike="noStrike" kern="0" cap="none" spc="0" normalizeH="0" noProof="0" dirty="0" smtClean="0">
                <a:ln>
                  <a:noFill/>
                </a:ln>
                <a:solidFill>
                  <a:schemeClr val="bg1"/>
                </a:solidFill>
                <a:effectLst/>
                <a:uLnTx/>
                <a:uFillTx/>
                <a:latin typeface="Calibri" pitchFamily="34" charset="0"/>
              </a:rPr>
              <a:t>These evolve against the backdrop of his individual concerns which are derived from his needs, desires, ambitions, hopes and fears. </a:t>
            </a:r>
          </a:p>
          <a:p>
            <a:pPr marL="342900" marR="0" lvl="0" indent="-342900" algn="l" defTabSz="914400" rtl="0" eaLnBrk="1" fontAlgn="base" latinLnBrk="0" hangingPunct="1">
              <a:lnSpc>
                <a:spcPts val="2900"/>
              </a:lnSpc>
              <a:spcBef>
                <a:spcPct val="20000"/>
              </a:spcBef>
              <a:spcAft>
                <a:spcPct val="0"/>
              </a:spcAft>
              <a:buClr>
                <a:srgbClr val="FFC000"/>
              </a:buClr>
              <a:buSzTx/>
              <a:tabLst/>
              <a:defRPr/>
            </a:pPr>
            <a:r>
              <a:rPr kumimoji="0" lang="de-DE" sz="2400" b="1" i="0" u="none" strike="noStrike" kern="0" cap="none" spc="0" normalizeH="0" noProof="0" dirty="0" smtClean="0">
                <a:ln>
                  <a:noFill/>
                </a:ln>
                <a:solidFill>
                  <a:schemeClr val="bg1"/>
                </a:solidFill>
                <a:effectLst/>
                <a:uLnTx/>
                <a:uFillTx/>
                <a:latin typeface="Calibri" pitchFamily="34" charset="0"/>
              </a:rPr>
              <a:t>	If the employee feels he will benefit over-all significantly, then he is more likely to support the project. An effective informa-tion strategy of the project planners /im- plementers would focus on this. </a:t>
            </a:r>
            <a:endParaRPr kumimoji="0" lang="en-US" sz="2400" b="1" i="0" u="none" strike="noStrike" kern="0" cap="none" spc="0" normalizeH="0" baseline="0" noProof="0" dirty="0">
              <a:ln>
                <a:noFill/>
              </a:ln>
              <a:solidFill>
                <a:schemeClr val="bg1"/>
              </a:solidFill>
              <a:effectLst/>
              <a:uLnTx/>
              <a:uFillTx/>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23645" y="426109"/>
            <a:ext cx="2711152"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20" name="Picture 19"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17666" y="3982916"/>
            <a:ext cx="2723110" cy="2189284"/>
          </a:xfrm>
          <a:prstGeom prst="rect">
            <a:avLst/>
          </a:prstGeom>
        </p:spPr>
      </p:pic>
      <p:sp>
        <p:nvSpPr>
          <p:cNvPr id="16" name="Content Placeholder 3"/>
          <p:cNvSpPr txBox="1">
            <a:spLocks/>
          </p:cNvSpPr>
          <p:nvPr/>
        </p:nvSpPr>
        <p:spPr>
          <a:xfrm>
            <a:off x="2857500" y="1142988"/>
            <a:ext cx="5932488" cy="5161559"/>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de-DE" sz="2800" b="1" i="0" u="none" strike="noStrike" kern="0" cap="none" spc="0" normalizeH="0" baseline="0" noProof="0" dirty="0" smtClean="0">
                <a:ln>
                  <a:noFill/>
                </a:ln>
                <a:solidFill>
                  <a:schemeClr val="bg1"/>
                </a:solidFill>
                <a:effectLst/>
                <a:uLnTx/>
                <a:uFillTx/>
                <a:latin typeface="Calibri" pitchFamily="34" charset="0"/>
              </a:rPr>
              <a:t>Job Security</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de-DE" sz="2800" b="1" i="0" u="none" strike="noStrike" kern="0" cap="none" spc="0" normalizeH="0" baseline="0" noProof="0" dirty="0" smtClean="0">
                <a:ln>
                  <a:noFill/>
                </a:ln>
                <a:solidFill>
                  <a:schemeClr val="bg1"/>
                </a:solidFill>
                <a:effectLst/>
                <a:uLnTx/>
                <a:uFillTx/>
                <a:latin typeface="Calibri" pitchFamily="34" charset="0"/>
              </a:rPr>
              <a:t>Income</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de-DE" sz="2800" b="1" i="0" u="none" strike="noStrike" kern="0" cap="none" spc="0" normalizeH="0" baseline="0" noProof="0" dirty="0" smtClean="0">
                <a:ln>
                  <a:noFill/>
                </a:ln>
                <a:solidFill>
                  <a:schemeClr val="bg1"/>
                </a:solidFill>
                <a:effectLst/>
                <a:uLnTx/>
                <a:uFillTx/>
                <a:latin typeface="Calibri" pitchFamily="34" charset="0"/>
              </a:rPr>
              <a:t>Monetary and Non-Monetary Incen-tives</a:t>
            </a:r>
            <a:r>
              <a:rPr kumimoji="0" lang="de-DE" sz="2800" b="1" i="0" u="none" strike="noStrike" kern="0" cap="none" spc="0" normalizeH="0" noProof="0" dirty="0" smtClean="0">
                <a:ln>
                  <a:noFill/>
                </a:ln>
                <a:solidFill>
                  <a:schemeClr val="bg1"/>
                </a:solidFill>
                <a:effectLst/>
                <a:uLnTx/>
                <a:uFillTx/>
                <a:latin typeface="Calibri" pitchFamily="34" charset="0"/>
              </a:rPr>
              <a:t> </a:t>
            </a:r>
            <a:r>
              <a:rPr kumimoji="0" lang="de-DE" sz="2800" b="1" i="0" u="none" strike="noStrike" kern="0" cap="none" spc="0" normalizeH="0" baseline="0" noProof="0" dirty="0" smtClean="0">
                <a:ln>
                  <a:noFill/>
                </a:ln>
                <a:solidFill>
                  <a:schemeClr val="bg1"/>
                </a:solidFill>
                <a:effectLst/>
                <a:uLnTx/>
                <a:uFillTx/>
                <a:latin typeface="Calibri" pitchFamily="34" charset="0"/>
              </a:rPr>
              <a:t>and Fringe Benefits</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de-DE" sz="2800" b="1" i="0" u="none" strike="noStrike" kern="0" cap="none" spc="0" normalizeH="0" baseline="0" noProof="0" dirty="0" smtClean="0">
                <a:ln>
                  <a:noFill/>
                </a:ln>
                <a:solidFill>
                  <a:schemeClr val="bg1"/>
                </a:solidFill>
                <a:effectLst/>
                <a:uLnTx/>
                <a:uFillTx/>
                <a:latin typeface="Calibri" pitchFamily="34" charset="0"/>
              </a:rPr>
              <a:t>Promotional Prospects</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Interesting, Exciting and Challenging Work Environment</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de-DE" sz="2800" b="1" i="0" u="none" strike="noStrike" kern="0" cap="none" spc="0" normalizeH="0" noProof="0" dirty="0" smtClean="0">
                <a:ln>
                  <a:noFill/>
                </a:ln>
                <a:solidFill>
                  <a:schemeClr val="bg1"/>
                </a:solidFill>
                <a:effectLst/>
                <a:uLnTx/>
                <a:uFillTx/>
                <a:latin typeface="Calibri" pitchFamily="34" charset="0"/>
              </a:rPr>
              <a:t>Knowledge, Skills and Experience</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Additional Responsibilities (Desired, Undesired)</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de-DE" sz="2800" b="1" i="0" u="none" strike="noStrike" kern="0" cap="none" spc="0" normalizeH="0" noProof="0" dirty="0" smtClean="0">
              <a:ln>
                <a:noFill/>
              </a:ln>
              <a:solidFill>
                <a:schemeClr val="bg1"/>
              </a:solidFill>
              <a:effectLst/>
              <a:uLnTx/>
              <a:uFillTx/>
              <a:latin typeface="Calibri" pitchFamily="34" charset="0"/>
            </a:endParaRPr>
          </a:p>
        </p:txBody>
      </p:sp>
      <p:sp>
        <p:nvSpPr>
          <p:cNvPr id="7" name="Title 1"/>
          <p:cNvSpPr>
            <a:spLocks noGrp="1"/>
          </p:cNvSpPr>
          <p:nvPr>
            <p:ph type="title"/>
          </p:nvPr>
        </p:nvSpPr>
        <p:spPr>
          <a:xfrm>
            <a:off x="228600" y="0"/>
            <a:ext cx="8686800" cy="1143000"/>
          </a:xfrm>
        </p:spPr>
        <p:txBody>
          <a:bodyPr/>
          <a:lstStyle/>
          <a:p>
            <a:pPr eaLnBrk="1" hangingPunct="1"/>
            <a:r>
              <a:rPr lang="de-DE" sz="2400" dirty="0" smtClean="0"/>
              <a:t>Possible Stakeholder Concerns </a:t>
            </a:r>
            <a:br>
              <a:rPr lang="de-DE" sz="2400" dirty="0" smtClean="0"/>
            </a:br>
            <a:r>
              <a:rPr lang="de-DE" sz="2000" dirty="0" smtClean="0"/>
              <a:t>(Acquisition Project)</a:t>
            </a:r>
            <a:r>
              <a:rPr lang="de-DE" sz="2400" dirty="0" smtClean="0"/>
              <a:t> </a:t>
            </a:r>
            <a:endParaRPr lang="en-US" sz="2400" dirty="0" smtClean="0"/>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23645" y="426109"/>
            <a:ext cx="2711152"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20" name="Picture 19"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17666" y="3982916"/>
            <a:ext cx="2723110" cy="2189284"/>
          </a:xfrm>
          <a:prstGeom prst="rect">
            <a:avLst/>
          </a:prstGeom>
        </p:spPr>
      </p:pic>
      <p:sp>
        <p:nvSpPr>
          <p:cNvPr id="16" name="Content Placeholder 3"/>
          <p:cNvSpPr txBox="1">
            <a:spLocks/>
          </p:cNvSpPr>
          <p:nvPr/>
        </p:nvSpPr>
        <p:spPr>
          <a:xfrm>
            <a:off x="2857500" y="1142988"/>
            <a:ext cx="5932488" cy="5171185"/>
          </a:xfrm>
          <a:prstGeom prst="rect">
            <a:avLst/>
          </a:prstGeom>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Authority, Status and Privileges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Travelling, Training and Professional Development</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Utilization of Creative Potential</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Adaptation to New Work Environ. </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Workload</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Stress Level</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Health and Emotional Well-Being</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Aggregate Working Hours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Flexible Working Hours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2800" b="1" i="0" u="none" strike="noStrike" kern="0" cap="none" spc="0" normalizeH="0" noProof="0" dirty="0" smtClean="0">
              <a:ln>
                <a:noFill/>
              </a:ln>
              <a:solidFill>
                <a:schemeClr val="bg1"/>
              </a:solidFill>
              <a:effectLst/>
              <a:uLnTx/>
              <a:uFillTx/>
              <a:latin typeface="Calibri" pitchFamily="34" charset="0"/>
            </a:endParaRPr>
          </a:p>
        </p:txBody>
      </p:sp>
      <p:sp>
        <p:nvSpPr>
          <p:cNvPr id="7" name="Title 1"/>
          <p:cNvSpPr>
            <a:spLocks noGrp="1"/>
          </p:cNvSpPr>
          <p:nvPr>
            <p:ph type="title"/>
          </p:nvPr>
        </p:nvSpPr>
        <p:spPr>
          <a:xfrm>
            <a:off x="228600" y="0"/>
            <a:ext cx="8686800" cy="1143000"/>
          </a:xfrm>
        </p:spPr>
        <p:txBody>
          <a:bodyPr/>
          <a:lstStyle/>
          <a:p>
            <a:pPr eaLnBrk="1" hangingPunct="1"/>
            <a:r>
              <a:rPr lang="de-DE" sz="2400" dirty="0" smtClean="0"/>
              <a:t>Possible Stakeholder Concerns </a:t>
            </a:r>
            <a:br>
              <a:rPr lang="de-DE" sz="2400" dirty="0" smtClean="0"/>
            </a:br>
            <a:r>
              <a:rPr lang="de-DE" sz="2000" dirty="0" smtClean="0"/>
              <a:t>(Acquisition Project)</a:t>
            </a:r>
            <a:r>
              <a:rPr lang="de-DE" sz="2400" dirty="0" smtClean="0"/>
              <a:t> </a:t>
            </a:r>
            <a:endParaRPr lang="en-US" sz="2400" dirty="0" smtClean="0"/>
          </a:p>
        </p:txBody>
      </p:sp>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23645" y="426109"/>
            <a:ext cx="2711152"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20" name="Picture 19"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17666" y="3982916"/>
            <a:ext cx="2723110" cy="2189284"/>
          </a:xfrm>
          <a:prstGeom prst="rect">
            <a:avLst/>
          </a:prstGeom>
        </p:spPr>
      </p:pic>
      <p:sp>
        <p:nvSpPr>
          <p:cNvPr id="16" name="Content Placeholder 3"/>
          <p:cNvSpPr txBox="1">
            <a:spLocks/>
          </p:cNvSpPr>
          <p:nvPr/>
        </p:nvSpPr>
        <p:spPr>
          <a:xfrm>
            <a:off x="2857500" y="1142988"/>
            <a:ext cx="5932488" cy="5161559"/>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Formal and Informal Monitoring, Assessment and Control</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Organization‘s Culture, Policies, Rules, Standards and Processes</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Competition for Work Resources</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Conflicts at Work</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Conformance and Performance Pressure</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Exposure of Concealed Deficiences</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Recognition and Respect</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de-DE" sz="2800" b="1" i="0" u="none" strike="noStrike" kern="0" cap="none" spc="0" normalizeH="0" noProof="0" dirty="0" smtClean="0">
              <a:ln>
                <a:noFill/>
              </a:ln>
              <a:solidFill>
                <a:schemeClr val="bg1"/>
              </a:solidFill>
              <a:effectLst/>
              <a:uLnTx/>
              <a:uFillTx/>
              <a:latin typeface="Calibri" pitchFamily="34" charset="0"/>
            </a:endParaRPr>
          </a:p>
        </p:txBody>
      </p:sp>
      <p:sp>
        <p:nvSpPr>
          <p:cNvPr id="7" name="Title 1"/>
          <p:cNvSpPr>
            <a:spLocks noGrp="1"/>
          </p:cNvSpPr>
          <p:nvPr>
            <p:ph type="title"/>
          </p:nvPr>
        </p:nvSpPr>
        <p:spPr>
          <a:xfrm>
            <a:off x="228600" y="0"/>
            <a:ext cx="8686800" cy="1143000"/>
          </a:xfrm>
        </p:spPr>
        <p:txBody>
          <a:bodyPr/>
          <a:lstStyle/>
          <a:p>
            <a:pPr eaLnBrk="1" hangingPunct="1"/>
            <a:r>
              <a:rPr lang="de-DE" sz="2400" dirty="0" smtClean="0"/>
              <a:t>Possible Stakeholder Concerns </a:t>
            </a:r>
            <a:br>
              <a:rPr lang="de-DE" sz="2400" dirty="0" smtClean="0"/>
            </a:br>
            <a:r>
              <a:rPr lang="de-DE" sz="2000" dirty="0" smtClean="0"/>
              <a:t>(Acquisition Project)</a:t>
            </a:r>
            <a:r>
              <a:rPr lang="de-DE" sz="2400" dirty="0" smtClean="0"/>
              <a:t> </a:t>
            </a:r>
            <a:endParaRPr lang="en-US" sz="2400" dirty="0" smtClean="0"/>
          </a:p>
        </p:txBody>
      </p:sp>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23645" y="426109"/>
            <a:ext cx="2711152"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20" name="Picture 19"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17666" y="3982916"/>
            <a:ext cx="2723110" cy="2189284"/>
          </a:xfrm>
          <a:prstGeom prst="rect">
            <a:avLst/>
          </a:prstGeom>
        </p:spPr>
      </p:pic>
      <p:sp>
        <p:nvSpPr>
          <p:cNvPr id="16" name="Content Placeholder 3"/>
          <p:cNvSpPr txBox="1">
            <a:spLocks/>
          </p:cNvSpPr>
          <p:nvPr/>
        </p:nvSpPr>
        <p:spPr>
          <a:xfrm>
            <a:off x="2857500" y="1142988"/>
            <a:ext cx="5932488" cy="5151934"/>
          </a:xfrm>
          <a:prstGeom prst="rect">
            <a:avLst/>
          </a:prstGeom>
        </p:spPr>
        <p:txBody>
          <a:bodyPr/>
          <a:lstStyle/>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Relocation</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Modification of Work Routine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Benefits to Colleagues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Office Space</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Compulsion to Work With or Under Unliked Persons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Current Work Assignments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Disruption of Social Networks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Creation of New Social Networks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Time for Family and Friends</a:t>
            </a: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500"/>
              </a:lnSpc>
              <a:spcBef>
                <a:spcPct val="20000"/>
              </a:spcBef>
              <a:spcAft>
                <a:spcPct val="0"/>
              </a:spcAft>
              <a:buClr>
                <a:srgbClr val="FFC000"/>
              </a:buClr>
              <a:buSzTx/>
              <a:buFont typeface="Wingdings" pitchFamily="2" charset="2"/>
              <a:buChar char="§"/>
              <a:tabLst/>
              <a:defRPr/>
            </a:pPr>
            <a:endParaRPr kumimoji="0" lang="de-DE" sz="2800" b="1" i="0" u="none" strike="noStrike" kern="0" cap="none" spc="0" normalizeH="0" noProof="0" dirty="0" smtClean="0">
              <a:ln>
                <a:noFill/>
              </a:ln>
              <a:solidFill>
                <a:schemeClr val="bg1"/>
              </a:solidFill>
              <a:effectLst/>
              <a:uLnTx/>
              <a:uFillTx/>
              <a:latin typeface="Calibri" pitchFamily="34" charset="0"/>
            </a:endParaRPr>
          </a:p>
        </p:txBody>
      </p:sp>
      <p:sp>
        <p:nvSpPr>
          <p:cNvPr id="7" name="Title 1"/>
          <p:cNvSpPr>
            <a:spLocks noGrp="1"/>
          </p:cNvSpPr>
          <p:nvPr>
            <p:ph type="title"/>
          </p:nvPr>
        </p:nvSpPr>
        <p:spPr>
          <a:xfrm>
            <a:off x="228600" y="0"/>
            <a:ext cx="8686800" cy="1143000"/>
          </a:xfrm>
        </p:spPr>
        <p:txBody>
          <a:bodyPr/>
          <a:lstStyle/>
          <a:p>
            <a:pPr eaLnBrk="1" hangingPunct="1"/>
            <a:r>
              <a:rPr lang="de-DE" sz="2400" dirty="0" smtClean="0"/>
              <a:t>Possible Stakeholder Concerns </a:t>
            </a:r>
            <a:br>
              <a:rPr lang="de-DE" sz="2400" dirty="0" smtClean="0"/>
            </a:br>
            <a:r>
              <a:rPr lang="de-DE" sz="2000" dirty="0" smtClean="0"/>
              <a:t>(Acquisition Project)</a:t>
            </a:r>
            <a:r>
              <a:rPr lang="de-DE" sz="2400" dirty="0" smtClean="0"/>
              <a:t> </a:t>
            </a:r>
            <a:endParaRPr lang="en-US" sz="2400" dirty="0" smtClean="0"/>
          </a:p>
        </p:txBody>
      </p:sp>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23645" y="426109"/>
            <a:ext cx="2711152" cy="3770263"/>
          </a:xfrm>
          <a:prstGeom prst="rect">
            <a:avLst/>
          </a:prstGeom>
          <a:noFill/>
          <a:effectLst>
            <a:glow rad="101600">
              <a:schemeClr val="accent2">
                <a:satMod val="175000"/>
                <a:alpha val="40000"/>
              </a:schemeClr>
            </a:glow>
            <a:outerShdw blurRad="50800" dist="38100" dir="2700000" sx="32000" sy="32000" algn="tl" rotWithShape="0">
              <a:srgbClr val="92D050">
                <a:alpha val="40000"/>
              </a:srgbClr>
            </a:outerShdw>
          </a:effectLst>
        </p:spPr>
        <p:txBody>
          <a:bodyPr wrap="squar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57150">
                  <a:solidFill>
                    <a:srgbClr val="FFC000"/>
                  </a:solidFill>
                </a:ln>
                <a:solidFill>
                  <a:srgbClr val="760000"/>
                </a:solidFill>
                <a:effectLst>
                  <a:outerShdw blurRad="76200" dist="50800" dir="5400000" algn="tl" rotWithShape="0">
                    <a:srgbClr val="000000">
                      <a:alpha val="65000"/>
                    </a:srgbClr>
                  </a:outerShdw>
                </a:effectLst>
              </a:rPr>
              <a:t>?</a:t>
            </a:r>
            <a:endParaRPr lang="en-US" sz="23900" b="1" cap="none" spc="50" dirty="0">
              <a:ln w="57150">
                <a:solidFill>
                  <a:srgbClr val="FFC000"/>
                </a:solidFill>
              </a:ln>
              <a:solidFill>
                <a:srgbClr val="760000"/>
              </a:solidFill>
              <a:effectLst>
                <a:outerShdw blurRad="76200" dist="50800" dir="5400000" algn="tl" rotWithShape="0">
                  <a:srgbClr val="000000">
                    <a:alpha val="65000"/>
                  </a:srgbClr>
                </a:outerShdw>
              </a:effectLst>
            </a:endParaRPr>
          </a:p>
        </p:txBody>
      </p:sp>
      <p:pic>
        <p:nvPicPr>
          <p:cNvPr id="20" name="Picture 19" descr="Bored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17666" y="3982916"/>
            <a:ext cx="2723110" cy="2189284"/>
          </a:xfrm>
          <a:prstGeom prst="rect">
            <a:avLst/>
          </a:prstGeom>
        </p:spPr>
      </p:pic>
      <p:sp>
        <p:nvSpPr>
          <p:cNvPr id="16" name="Content Placeholder 3"/>
          <p:cNvSpPr txBox="1">
            <a:spLocks/>
          </p:cNvSpPr>
          <p:nvPr/>
        </p:nvSpPr>
        <p:spPr>
          <a:xfrm>
            <a:off x="2857500" y="1142988"/>
            <a:ext cx="5932488" cy="5029212"/>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Impact on Organization‘s Image</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Consultation About the Acquisition</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Understanding of the Need for the Acquisition</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lang="de-DE" sz="2800" b="1" kern="0" dirty="0" smtClean="0">
                <a:solidFill>
                  <a:schemeClr val="bg1"/>
                </a:solidFill>
                <a:latin typeface="Calibri" pitchFamily="34" charset="0"/>
              </a:rPr>
              <a:t>Follow-On Projects in Future</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lang="de-DE" sz="2800" b="1" kern="0" dirty="0" smtClean="0">
              <a:solidFill>
                <a:schemeClr val="bg1"/>
              </a:solidFill>
              <a:latin typeface="Calibri" pitchFamily="34" charset="0"/>
            </a:endParaRP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endParaRPr kumimoji="0" lang="de-DE" sz="2800" b="1" i="0" u="none" strike="noStrike" kern="0" cap="none" spc="0" normalizeH="0" noProof="0" dirty="0" smtClean="0">
              <a:ln>
                <a:noFill/>
              </a:ln>
              <a:solidFill>
                <a:schemeClr val="bg1"/>
              </a:solidFill>
              <a:effectLst/>
              <a:uLnTx/>
              <a:uFillTx/>
              <a:latin typeface="Calibri" pitchFamily="34" charset="0"/>
            </a:endParaRPr>
          </a:p>
        </p:txBody>
      </p:sp>
      <p:sp>
        <p:nvSpPr>
          <p:cNvPr id="7" name="Title 1"/>
          <p:cNvSpPr>
            <a:spLocks noGrp="1"/>
          </p:cNvSpPr>
          <p:nvPr>
            <p:ph type="title"/>
          </p:nvPr>
        </p:nvSpPr>
        <p:spPr>
          <a:xfrm>
            <a:off x="228600" y="0"/>
            <a:ext cx="8686800" cy="1143000"/>
          </a:xfrm>
        </p:spPr>
        <p:txBody>
          <a:bodyPr/>
          <a:lstStyle/>
          <a:p>
            <a:pPr eaLnBrk="1" hangingPunct="1"/>
            <a:r>
              <a:rPr lang="de-DE" sz="2400" dirty="0" smtClean="0"/>
              <a:t>Possible Stakeholder Concerns </a:t>
            </a:r>
            <a:br>
              <a:rPr lang="de-DE" sz="2400" dirty="0" smtClean="0"/>
            </a:br>
            <a:r>
              <a:rPr lang="de-DE" sz="2000" dirty="0" smtClean="0"/>
              <a:t>(Acquisition Project)</a:t>
            </a:r>
            <a:r>
              <a:rPr lang="de-DE" sz="2400" dirty="0" smtClean="0"/>
              <a:t> </a:t>
            </a:r>
            <a:endParaRPr lang="en-US" sz="2400" dirty="0" smtClean="0"/>
          </a:p>
        </p:txBody>
      </p:sp>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Attitude</a:t>
            </a:r>
            <a:endParaRPr lang="en-US" sz="2400" dirty="0"/>
          </a:p>
        </p:txBody>
      </p:sp>
      <p:sp>
        <p:nvSpPr>
          <p:cNvPr id="5" name="Content Placeholder 2"/>
          <p:cNvSpPr txBox="1">
            <a:spLocks/>
          </p:cNvSpPr>
          <p:nvPr/>
        </p:nvSpPr>
        <p:spPr>
          <a:xfrm>
            <a:off x="3198813" y="1143000"/>
            <a:ext cx="5617928" cy="5029200"/>
          </a:xfrm>
          <a:prstGeom prst="rect">
            <a:avLst/>
          </a:prstGeom>
        </p:spPr>
        <p:txBody>
          <a:bodyPr/>
          <a:lstStyle/>
          <a:p>
            <a:pPr marL="342900" marR="0" lvl="0" indent="-342900" algn="l" defTabSz="914400" rtl="0" eaLnBrk="1" fontAlgn="base" latinLnBrk="0" hangingPunct="1">
              <a:lnSpc>
                <a:spcPts val="3600"/>
              </a:lnSpc>
              <a:spcBef>
                <a:spcPct val="20000"/>
              </a:spcBef>
              <a:spcAft>
                <a:spcPts val="1200"/>
              </a:spcAft>
              <a:buClr>
                <a:srgbClr val="FFC000"/>
              </a:buClr>
              <a:buSzTx/>
              <a:buFont typeface="Wingdings" pitchFamily="2" charset="2"/>
              <a:buChar char="§"/>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Attitude is the feeling of like,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dis</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-like or indifference stakeholders</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exhibit </a:t>
            </a:r>
            <a:r>
              <a:rPr lang="en-US" sz="2800" b="1" kern="0" dirty="0" smtClean="0">
                <a:solidFill>
                  <a:schemeClr val="bg1"/>
                </a:solidFill>
                <a:latin typeface="Calibri" pitchFamily="34" charset="0"/>
              </a:rPr>
              <a:t>towards a project or parts thereof (for e.g. other project stakeholders, project events).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Attitudes are determined by many factors and can change over time. Good stakeholder engage-</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ment</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strategies seek to influence attitudes in favor of the project.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6" name="Rectangle 5"/>
          <p:cNvSpPr/>
          <p:nvPr/>
        </p:nvSpPr>
        <p:spPr>
          <a:xfrm>
            <a:off x="319818" y="786110"/>
            <a:ext cx="2864888"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3"/>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3"/>
                <a:stretch>
                  <a:fillRect/>
                </a:stretch>
              </a:blipFill>
              <a:effectLst>
                <a:outerShdw blurRad="76200" dist="50800" dir="5400000" algn="tl" rotWithShape="0">
                  <a:srgbClr val="000000">
                    <a:alpha val="65000"/>
                  </a:srgbClr>
                </a:outerShdw>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Attitude</a:t>
            </a:r>
            <a:br>
              <a:rPr lang="en-US" sz="2400" dirty="0" smtClean="0"/>
            </a:br>
            <a:r>
              <a:rPr lang="en-US" sz="2000" dirty="0" smtClean="0"/>
              <a:t>(Key Determinants of Stakeholder Attitudes)</a:t>
            </a:r>
            <a:endParaRPr lang="en-US" sz="2400" dirty="0"/>
          </a:p>
        </p:txBody>
      </p:sp>
      <p:sp>
        <p:nvSpPr>
          <p:cNvPr id="4" name="Rectangle 3"/>
          <p:cNvSpPr/>
          <p:nvPr/>
        </p:nvSpPr>
        <p:spPr>
          <a:xfrm>
            <a:off x="319818" y="786110"/>
            <a:ext cx="2864888"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3"/>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3"/>
                <a:stretch>
                  <a:fillRect/>
                </a:stretch>
              </a:blipFill>
              <a:effectLst>
                <a:outerShdw blurRad="76200" dist="50800" dir="5400000" algn="tl" rotWithShape="0">
                  <a:srgbClr val="000000">
                    <a:alpha val="65000"/>
                  </a:srgbClr>
                </a:outerShdw>
              </a:effectLst>
              <a:latin typeface="Calibri" pitchFamily="34" charset="0"/>
            </a:endParaRPr>
          </a:p>
        </p:txBody>
      </p:sp>
      <p:sp>
        <p:nvSpPr>
          <p:cNvPr id="5" name="Rectangle 4"/>
          <p:cNvSpPr/>
          <p:nvPr/>
        </p:nvSpPr>
        <p:spPr>
          <a:xfrm>
            <a:off x="3449370" y="1130863"/>
            <a:ext cx="5240605" cy="598373"/>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Family, Peers, Community, Society, Nation</a:t>
            </a:r>
            <a:endParaRPr lang="en-US" sz="1600" b="1" dirty="0">
              <a:latin typeface="Calibri" pitchFamily="34" charset="0"/>
            </a:endParaRPr>
          </a:p>
        </p:txBody>
      </p:sp>
      <p:sp>
        <p:nvSpPr>
          <p:cNvPr id="6" name="Rectangle 5"/>
          <p:cNvSpPr/>
          <p:nvPr/>
        </p:nvSpPr>
        <p:spPr>
          <a:xfrm>
            <a:off x="3449370" y="1897464"/>
            <a:ext cx="5240605" cy="598373"/>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Culture, Tradition, Religion, Value System</a:t>
            </a:r>
            <a:endParaRPr lang="en-US" sz="1600" b="1" dirty="0">
              <a:latin typeface="Calibri" pitchFamily="34" charset="0"/>
            </a:endParaRPr>
          </a:p>
        </p:txBody>
      </p:sp>
      <p:sp>
        <p:nvSpPr>
          <p:cNvPr id="7" name="Rectangle 6"/>
          <p:cNvSpPr/>
          <p:nvPr/>
        </p:nvSpPr>
        <p:spPr>
          <a:xfrm>
            <a:off x="3449370" y="3396810"/>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Knowledge, Intelligence, Personal Experiences</a:t>
            </a:r>
            <a:endParaRPr lang="en-US" sz="1600" b="1" dirty="0">
              <a:latin typeface="Calibri" pitchFamily="34" charset="0"/>
            </a:endParaRPr>
          </a:p>
        </p:txBody>
      </p:sp>
      <p:sp>
        <p:nvSpPr>
          <p:cNvPr id="8" name="Rectangle 7"/>
          <p:cNvSpPr/>
          <p:nvPr/>
        </p:nvSpPr>
        <p:spPr>
          <a:xfrm>
            <a:off x="3449370" y="4862300"/>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Systems (Education, Administrative, Political, Legal etc.)</a:t>
            </a:r>
            <a:endParaRPr lang="en-US" sz="1600" b="1" dirty="0">
              <a:latin typeface="Calibri" pitchFamily="34" charset="0"/>
            </a:endParaRPr>
          </a:p>
        </p:txBody>
      </p:sp>
      <p:sp>
        <p:nvSpPr>
          <p:cNvPr id="9" name="Rectangle 8"/>
          <p:cNvSpPr/>
          <p:nvPr/>
        </p:nvSpPr>
        <p:spPr>
          <a:xfrm>
            <a:off x="3449370" y="5595042"/>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Attributes of the Attitude-Shaping Entity (Time Factor)</a:t>
            </a:r>
            <a:endParaRPr lang="en-US" sz="1600" b="1" dirty="0">
              <a:latin typeface="Calibri" pitchFamily="34" charset="0"/>
            </a:endParaRPr>
          </a:p>
        </p:txBody>
      </p:sp>
      <p:sp>
        <p:nvSpPr>
          <p:cNvPr id="10" name="Rectangle 9"/>
          <p:cNvSpPr/>
          <p:nvPr/>
        </p:nvSpPr>
        <p:spPr>
          <a:xfrm>
            <a:off x="3449370" y="4129555"/>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Access to Information and Knowledge</a:t>
            </a:r>
            <a:endParaRPr lang="en-US" sz="1600" b="1" dirty="0">
              <a:latin typeface="Calibri" pitchFamily="34" charset="0"/>
            </a:endParaRPr>
          </a:p>
        </p:txBody>
      </p:sp>
      <p:sp>
        <p:nvSpPr>
          <p:cNvPr id="11" name="Rectangle 10"/>
          <p:cNvSpPr/>
          <p:nvPr/>
        </p:nvSpPr>
        <p:spPr>
          <a:xfrm>
            <a:off x="3449370" y="2664065"/>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Needs, Wants and Desires, Goals, Concerns</a:t>
            </a:r>
            <a:endParaRPr lang="en-US" sz="16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Behavior</a:t>
            </a:r>
            <a:endParaRPr lang="en-US" sz="2400" dirty="0"/>
          </a:p>
        </p:txBody>
      </p:sp>
      <p:sp>
        <p:nvSpPr>
          <p:cNvPr id="4" name="Rectangle 3"/>
          <p:cNvSpPr/>
          <p:nvPr/>
        </p:nvSpPr>
        <p:spPr>
          <a:xfrm>
            <a:off x="12016" y="205040"/>
            <a:ext cx="3159839" cy="644791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13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413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3000"/>
            <a:ext cx="5487987" cy="5029200"/>
          </a:xfrm>
          <a:prstGeom prst="rect">
            <a:avLst/>
          </a:prstGeom>
        </p:spPr>
        <p:txBody>
          <a:bodyPr/>
          <a:lstStyle/>
          <a:p>
            <a:pPr marL="342900" marR="0" lvl="0" indent="-342900" algn="l" defTabSz="914400" rtl="0" eaLnBrk="1" fontAlgn="base" latinLnBrk="0" hangingPunct="1">
              <a:lnSpc>
                <a:spcPts val="3600"/>
              </a:lnSpc>
              <a:spcBef>
                <a:spcPct val="20000"/>
              </a:spcBef>
              <a:spcAft>
                <a:spcPts val="1200"/>
              </a:spcAft>
              <a:buClr>
                <a:srgbClr val="FFC000"/>
              </a:buClr>
              <a:buSzTx/>
              <a:buFont typeface="Wingdings" pitchFamily="2" charset="2"/>
              <a:buChar char="§"/>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is the conduct of a stakeholder towards a project. It is usually – but not always – a re-</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flection</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of the stakeholder’s </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towards the project. </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Stakeholders may exhibit </a:t>
            </a:r>
            <a:r>
              <a:rPr lang="en-US" sz="2800" b="1" kern="0" dirty="0" smtClean="0">
                <a:solidFill>
                  <a:schemeClr val="bg1"/>
                </a:solidFill>
                <a:latin typeface="Calibri" pitchFamily="34" charset="0"/>
              </a:rPr>
              <a:t>sup-</a:t>
            </a:r>
            <a:r>
              <a:rPr lang="en-US" sz="2800" b="1" kern="0" dirty="0" err="1" smtClean="0">
                <a:solidFill>
                  <a:schemeClr val="bg1"/>
                </a:solidFill>
                <a:latin typeface="Calibri" pitchFamily="34" charset="0"/>
              </a:rPr>
              <a:t>portive</a:t>
            </a:r>
            <a:r>
              <a:rPr lang="en-US" sz="2800" b="1" kern="0" dirty="0" smtClean="0">
                <a:solidFill>
                  <a:schemeClr val="bg1"/>
                </a:solidFill>
                <a:latin typeface="Calibri" pitchFamily="34" charset="0"/>
              </a:rPr>
              <a:t>, indifferent or adversarial b</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ehavior</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towards a project with varying intensities. Behavior can change over time.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Attributes: Consistency and Inconsistency of Attitude and Behavior</a:t>
            </a:r>
            <a:endParaRPr lang="en-US" sz="2400" dirty="0"/>
          </a:p>
        </p:txBody>
      </p:sp>
      <p:sp>
        <p:nvSpPr>
          <p:cNvPr id="4" name="Rectangle 3"/>
          <p:cNvSpPr/>
          <p:nvPr/>
        </p:nvSpPr>
        <p:spPr>
          <a:xfrm>
            <a:off x="3165698" y="995044"/>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4573587" y="1334624"/>
            <a:ext cx="4430454" cy="1571171"/>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Consistent (i.e. behavior reflects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5" name="Rectangle 4"/>
          <p:cNvSpPr/>
          <p:nvPr/>
        </p:nvSpPr>
        <p:spPr>
          <a:xfrm>
            <a:off x="455613" y="995044"/>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
        <p:nvSpPr>
          <p:cNvPr id="7" name="Rectangle 6"/>
          <p:cNvSpPr/>
          <p:nvPr/>
        </p:nvSpPr>
        <p:spPr>
          <a:xfrm>
            <a:off x="1776413" y="1387459"/>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8" name="Rectangle 7"/>
          <p:cNvSpPr/>
          <p:nvPr/>
        </p:nvSpPr>
        <p:spPr>
          <a:xfrm>
            <a:off x="3189876" y="3603168"/>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9" name="Rectangle 8"/>
          <p:cNvSpPr/>
          <p:nvPr/>
        </p:nvSpPr>
        <p:spPr>
          <a:xfrm>
            <a:off x="479791" y="3603168"/>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
        <p:nvSpPr>
          <p:cNvPr id="10" name="Rectangle 9"/>
          <p:cNvSpPr/>
          <p:nvPr/>
        </p:nvSpPr>
        <p:spPr>
          <a:xfrm>
            <a:off x="1800591" y="3995583"/>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11" name="Rectangle 10"/>
          <p:cNvSpPr/>
          <p:nvPr/>
        </p:nvSpPr>
        <p:spPr>
          <a:xfrm>
            <a:off x="1953066" y="4203332"/>
            <a:ext cx="813043"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smtClean="0">
                <a:ln w="11430"/>
                <a:solidFill>
                  <a:srgbClr val="FF0000"/>
                </a:solidFill>
                <a:effectLst>
                  <a:outerShdw blurRad="76200" dist="50800" dir="5400000" algn="tl" rotWithShape="0">
                    <a:srgbClr val="000000">
                      <a:alpha val="65000"/>
                    </a:srgbClr>
                  </a:outerShdw>
                </a:effectLst>
                <a:latin typeface="Calibri" pitchFamily="34" charset="0"/>
              </a:rPr>
              <a:t>X</a:t>
            </a:r>
            <a:endParaRPr lang="en-US" sz="23900" b="1" cap="none" spc="50" dirty="0">
              <a:ln w="11430"/>
              <a:solidFill>
                <a:srgbClr val="FF0000"/>
              </a:solidFill>
              <a:effectLst>
                <a:outerShdw blurRad="76200" dist="50800" dir="5400000" algn="tl" rotWithShape="0">
                  <a:srgbClr val="000000">
                    <a:alpha val="65000"/>
                  </a:srgbClr>
                </a:outerShdw>
              </a:effectLst>
              <a:latin typeface="Calibri" pitchFamily="34" charset="0"/>
            </a:endParaRPr>
          </a:p>
        </p:txBody>
      </p:sp>
      <p:sp>
        <p:nvSpPr>
          <p:cNvPr id="12" name="Content Placeholder 2"/>
          <p:cNvSpPr txBox="1">
            <a:spLocks/>
          </p:cNvSpPr>
          <p:nvPr/>
        </p:nvSpPr>
        <p:spPr>
          <a:xfrm>
            <a:off x="4576763" y="3858562"/>
            <a:ext cx="4427278" cy="1571171"/>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Inconsistent (i.e. behavior does not reflect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Attributes: Consistency and Inconsistency of Attitude and Behavior</a:t>
            </a:r>
            <a:endParaRPr lang="en-US" sz="2400" dirty="0"/>
          </a:p>
        </p:txBody>
      </p:sp>
      <p:sp>
        <p:nvSpPr>
          <p:cNvPr id="4" name="Rectangle 3"/>
          <p:cNvSpPr/>
          <p:nvPr/>
        </p:nvSpPr>
        <p:spPr>
          <a:xfrm>
            <a:off x="3165698" y="995044"/>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4573587" y="1361258"/>
            <a:ext cx="4365139" cy="1571171"/>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Consistent (i.e. behavior reflects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5" name="Rectangle 4"/>
          <p:cNvSpPr/>
          <p:nvPr/>
        </p:nvSpPr>
        <p:spPr>
          <a:xfrm>
            <a:off x="464491" y="995044"/>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
        <p:nvSpPr>
          <p:cNvPr id="7" name="Rectangle 6"/>
          <p:cNvSpPr/>
          <p:nvPr/>
        </p:nvSpPr>
        <p:spPr>
          <a:xfrm>
            <a:off x="1776413" y="1387459"/>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13" name="Content Placeholder 2"/>
          <p:cNvSpPr txBox="1">
            <a:spLocks/>
          </p:cNvSpPr>
          <p:nvPr/>
        </p:nvSpPr>
        <p:spPr>
          <a:xfrm>
            <a:off x="455613" y="3429000"/>
            <a:ext cx="8231187" cy="2743200"/>
          </a:xfrm>
          <a:prstGeom prst="rect">
            <a:avLst/>
          </a:prstGeom>
          <a:ln>
            <a:solidFill>
              <a:srgbClr val="FFFF00"/>
            </a:solidFill>
          </a:ln>
        </p:spPr>
        <p:txBody>
          <a:bodyPr/>
          <a:lstStyle/>
          <a:p>
            <a:pPr marL="342900" marR="0" lvl="0" indent="-342900" algn="l" defTabSz="914400" rtl="0" eaLnBrk="1" fontAlgn="base" latinLnBrk="0" hangingPunct="1">
              <a:lnSpc>
                <a:spcPts val="2800"/>
              </a:lnSpc>
              <a:spcBef>
                <a:spcPct val="20000"/>
              </a:spcBef>
              <a:spcAft>
                <a:spcPts val="1200"/>
              </a:spcAft>
              <a:buClr>
                <a:srgbClr val="FFC000"/>
              </a:buClr>
              <a:buSzTx/>
              <a:buFont typeface="Wingdings" pitchFamily="2" charset="2"/>
              <a:buChar char="§"/>
              <a:tabLst/>
              <a:defRPr/>
            </a:pPr>
            <a:r>
              <a:rPr lang="en-US" sz="2000" b="1" kern="0" noProof="0" dirty="0" smtClean="0">
                <a:solidFill>
                  <a:srgbClr val="FFFF00"/>
                </a:solidFill>
                <a:latin typeface="Calibri" pitchFamily="34" charset="0"/>
              </a:rPr>
              <a:t>Example 1:</a:t>
            </a:r>
            <a:r>
              <a:rPr lang="en-US" sz="2000" b="1" kern="0" noProof="0" dirty="0" smtClean="0">
                <a:solidFill>
                  <a:schemeClr val="bg1"/>
                </a:solidFill>
                <a:latin typeface="Calibri" pitchFamily="34" charset="0"/>
              </a:rPr>
              <a:t> (A) Stakeholder X is passionate about preserving old colonial era buildings </a:t>
            </a:r>
            <a:r>
              <a:rPr lang="en-US" sz="2000" b="1" kern="0" noProof="0" dirty="0" smtClean="0">
                <a:solidFill>
                  <a:schemeClr val="bg1"/>
                </a:solidFill>
                <a:latin typeface="Calibri" pitchFamily="34" charset="0"/>
                <a:sym typeface="Wingdings"/>
              </a:rPr>
              <a:t> (B) Stakeholder X will (possibly fiercely) oppose projects to construct commercial plazas in the old part of his/her town.</a:t>
            </a:r>
          </a:p>
          <a:p>
            <a:pPr marL="342900" lvl="0" indent="-342900">
              <a:lnSpc>
                <a:spcPts val="2800"/>
              </a:lnSpc>
              <a:spcBef>
                <a:spcPct val="20000"/>
              </a:spcBef>
              <a:spcAft>
                <a:spcPts val="1200"/>
              </a:spcAft>
              <a:buClr>
                <a:srgbClr val="FFC000"/>
              </a:buClr>
              <a:buFont typeface="Wingdings" pitchFamily="2" charset="2"/>
              <a:buChar char="§"/>
              <a:defRPr/>
            </a:pPr>
            <a:r>
              <a:rPr lang="en-US" sz="2000" b="1" kern="0" dirty="0" smtClean="0">
                <a:solidFill>
                  <a:srgbClr val="FFFF00"/>
                </a:solidFill>
                <a:latin typeface="Calibri" pitchFamily="34" charset="0"/>
                <a:sym typeface="Wingdings"/>
              </a:rPr>
              <a:t>Example 2:</a:t>
            </a:r>
            <a:r>
              <a:rPr lang="en-US" sz="2000" b="1" kern="0" dirty="0" smtClean="0">
                <a:solidFill>
                  <a:schemeClr val="bg1"/>
                </a:solidFill>
                <a:latin typeface="Calibri" pitchFamily="34" charset="0"/>
                <a:sym typeface="Wingdings"/>
              </a:rPr>
              <a:t> (A) </a:t>
            </a:r>
            <a:r>
              <a:rPr lang="en-US" sz="2000" b="1" kern="0" noProof="0" dirty="0" smtClean="0">
                <a:solidFill>
                  <a:schemeClr val="bg1"/>
                </a:solidFill>
                <a:latin typeface="Calibri" pitchFamily="34" charset="0"/>
                <a:sym typeface="Wingdings"/>
              </a:rPr>
              <a:t>Stakeholder Y is </a:t>
            </a:r>
            <a:r>
              <a:rPr lang="en-US" sz="2000" b="1" kern="0" dirty="0" smtClean="0">
                <a:solidFill>
                  <a:schemeClr val="bg1"/>
                </a:solidFill>
                <a:latin typeface="Calibri" pitchFamily="34" charset="0"/>
                <a:sym typeface="Wingdings"/>
              </a:rPr>
              <a:t>a local government official who desires to alleviate poverty in his/her provincial district  (B) Stakeholder Y will support a project by a large foreign development-implementing agency to provide training to local youths in developing technical skills.  </a:t>
            </a:r>
            <a:endParaRPr kumimoji="0" lang="en-US" sz="20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63242" y="993036"/>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10" name="Rectangle 9"/>
          <p:cNvSpPr/>
          <p:nvPr/>
        </p:nvSpPr>
        <p:spPr>
          <a:xfrm>
            <a:off x="1773957" y="1385451"/>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11" name="Rectangle 10"/>
          <p:cNvSpPr/>
          <p:nvPr/>
        </p:nvSpPr>
        <p:spPr>
          <a:xfrm>
            <a:off x="1926432" y="1593200"/>
            <a:ext cx="813043"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smtClean="0">
                <a:ln w="11430"/>
                <a:solidFill>
                  <a:srgbClr val="FF0000"/>
                </a:solidFill>
                <a:effectLst>
                  <a:outerShdw blurRad="76200" dist="50800" dir="5400000" algn="tl" rotWithShape="0">
                    <a:srgbClr val="000000">
                      <a:alpha val="65000"/>
                    </a:srgbClr>
                  </a:outerShdw>
                </a:effectLst>
                <a:latin typeface="Calibri" pitchFamily="34" charset="0"/>
              </a:rPr>
              <a:t>X</a:t>
            </a:r>
            <a:endParaRPr lang="en-US" sz="23900" b="1" cap="none" spc="50" dirty="0">
              <a:ln w="11430"/>
              <a:solidFill>
                <a:srgbClr val="FF0000"/>
              </a:solidFill>
              <a:effectLst>
                <a:outerShdw blurRad="76200" dist="50800" dir="5400000" algn="tl" rotWithShape="0">
                  <a:srgbClr val="000000">
                    <a:alpha val="65000"/>
                  </a:srgbClr>
                </a:outerShdw>
              </a:effectLst>
              <a:latin typeface="Calibri" pitchFamily="34" charset="0"/>
            </a:endParaRPr>
          </a:p>
        </p:txBody>
      </p:sp>
      <p:sp>
        <p:nvSpPr>
          <p:cNvPr id="12" name="Content Placeholder 2"/>
          <p:cNvSpPr txBox="1">
            <a:spLocks/>
          </p:cNvSpPr>
          <p:nvPr/>
        </p:nvSpPr>
        <p:spPr>
          <a:xfrm>
            <a:off x="4550129" y="1141894"/>
            <a:ext cx="4369936" cy="1769257"/>
          </a:xfrm>
          <a:prstGeom prst="rect">
            <a:avLst/>
          </a:prstGeom>
        </p:spPr>
        <p:txBody>
          <a:bodyPr/>
          <a:lstStyle/>
          <a:p>
            <a:pPr marL="342900" marR="0" lvl="0" indent="-342900" algn="l" defTabSz="914400" rtl="0" eaLnBrk="1" fontAlgn="base" latinLnBrk="0" hangingPunct="1">
              <a:lnSpc>
                <a:spcPts val="33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Inconsistent (i.e.</a:t>
            </a:r>
            <a:r>
              <a:rPr lang="en-US" sz="2800" b="1" kern="0" dirty="0" smtClean="0">
                <a:solidFill>
                  <a:schemeClr val="bg1"/>
                </a:solidFill>
                <a:latin typeface="Calibri" pitchFamily="34" charset="0"/>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behavior does not reflect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2" name="Title 1"/>
          <p:cNvSpPr>
            <a:spLocks noGrp="1"/>
          </p:cNvSpPr>
          <p:nvPr>
            <p:ph type="title"/>
          </p:nvPr>
        </p:nvSpPr>
        <p:spPr>
          <a:xfrm>
            <a:off x="457200" y="0"/>
            <a:ext cx="8229600" cy="1143000"/>
          </a:xfrm>
        </p:spPr>
        <p:txBody>
          <a:bodyPr/>
          <a:lstStyle/>
          <a:p>
            <a:r>
              <a:rPr lang="en-US" sz="2400" dirty="0" smtClean="0"/>
              <a:t>Stakeholder Attributes: Consistency and Inconsistency of Attitude and Behavior</a:t>
            </a:r>
            <a:endParaRPr lang="en-US" sz="2400" dirty="0"/>
          </a:p>
        </p:txBody>
      </p:sp>
      <p:sp>
        <p:nvSpPr>
          <p:cNvPr id="13" name="Content Placeholder 2"/>
          <p:cNvSpPr txBox="1">
            <a:spLocks/>
          </p:cNvSpPr>
          <p:nvPr/>
        </p:nvSpPr>
        <p:spPr>
          <a:xfrm>
            <a:off x="455613" y="3429000"/>
            <a:ext cx="8231187" cy="2743200"/>
          </a:xfrm>
          <a:prstGeom prst="rect">
            <a:avLst/>
          </a:prstGeom>
          <a:ln>
            <a:solidFill>
              <a:srgbClr val="FFFF00"/>
            </a:solidFill>
          </a:ln>
        </p:spPr>
        <p:txBody>
          <a:bodyPr/>
          <a:lstStyle/>
          <a:p>
            <a:pPr marL="342900" marR="0" lvl="0" indent="-342900" algn="l" defTabSz="914400" rtl="0" eaLnBrk="1" fontAlgn="base" latinLnBrk="0" hangingPunct="1">
              <a:lnSpc>
                <a:spcPts val="2800"/>
              </a:lnSpc>
              <a:spcBef>
                <a:spcPct val="20000"/>
              </a:spcBef>
              <a:spcAft>
                <a:spcPts val="1200"/>
              </a:spcAft>
              <a:buClr>
                <a:srgbClr val="FFC000"/>
              </a:buClr>
              <a:buSzTx/>
              <a:buFont typeface="Wingdings" pitchFamily="2" charset="2"/>
              <a:buChar char="§"/>
              <a:tabLst/>
              <a:defRPr/>
            </a:pPr>
            <a:r>
              <a:rPr lang="en-US" sz="2000" b="1" kern="0" noProof="0" dirty="0" smtClean="0">
                <a:solidFill>
                  <a:srgbClr val="FFFF00"/>
                </a:solidFill>
                <a:latin typeface="Calibri" pitchFamily="34" charset="0"/>
              </a:rPr>
              <a:t>Example 1:</a:t>
            </a:r>
            <a:r>
              <a:rPr lang="en-US" sz="2000" b="1" kern="0" noProof="0" dirty="0" smtClean="0">
                <a:solidFill>
                  <a:schemeClr val="bg1"/>
                </a:solidFill>
                <a:latin typeface="Calibri" pitchFamily="34" charset="0"/>
              </a:rPr>
              <a:t> (A) Stakeholder D strongly believes the rights of </a:t>
            </a:r>
            <a:r>
              <a:rPr lang="en-US" sz="2000" b="1" kern="0" dirty="0" smtClean="0">
                <a:solidFill>
                  <a:schemeClr val="bg1"/>
                </a:solidFill>
                <a:latin typeface="Calibri" pitchFamily="34" charset="0"/>
              </a:rPr>
              <a:t>minorities must be respected </a:t>
            </a:r>
            <a:r>
              <a:rPr lang="en-US" sz="2000" b="1" kern="0" noProof="0" dirty="0" smtClean="0">
                <a:solidFill>
                  <a:schemeClr val="bg1"/>
                </a:solidFill>
                <a:latin typeface="Calibri" pitchFamily="34" charset="0"/>
                <a:sym typeface="Wingdings"/>
              </a:rPr>
              <a:t> (B) Stakeholder D pickets the construction site of a planned counseling center for immigrants. </a:t>
            </a:r>
          </a:p>
          <a:p>
            <a:pPr marL="342900" lvl="0" indent="-342900">
              <a:lnSpc>
                <a:spcPts val="2800"/>
              </a:lnSpc>
              <a:spcBef>
                <a:spcPct val="20000"/>
              </a:spcBef>
              <a:spcAft>
                <a:spcPts val="1200"/>
              </a:spcAft>
              <a:buClr>
                <a:srgbClr val="FFC000"/>
              </a:buClr>
              <a:buFont typeface="Wingdings" pitchFamily="2" charset="2"/>
              <a:buChar char="§"/>
              <a:defRPr/>
            </a:pPr>
            <a:r>
              <a:rPr lang="en-US" sz="2000" b="1" kern="0" dirty="0" smtClean="0">
                <a:solidFill>
                  <a:srgbClr val="FFFF00"/>
                </a:solidFill>
                <a:latin typeface="Calibri" pitchFamily="34" charset="0"/>
                <a:sym typeface="Wingdings"/>
              </a:rPr>
              <a:t>Example 2:</a:t>
            </a:r>
            <a:r>
              <a:rPr lang="en-US" sz="2000" b="1" kern="0" dirty="0" smtClean="0">
                <a:solidFill>
                  <a:schemeClr val="bg1"/>
                </a:solidFill>
                <a:latin typeface="Calibri" pitchFamily="34" charset="0"/>
                <a:sym typeface="Wingdings"/>
              </a:rPr>
              <a:t> (A) </a:t>
            </a:r>
            <a:r>
              <a:rPr lang="en-US" sz="2000" b="1" kern="0" noProof="0" dirty="0" smtClean="0">
                <a:solidFill>
                  <a:schemeClr val="bg1"/>
                </a:solidFill>
                <a:latin typeface="Calibri" pitchFamily="34" charset="0"/>
                <a:sym typeface="Wingdings"/>
              </a:rPr>
              <a:t>Stakeholder F is a devoted environmentalist </a:t>
            </a:r>
            <a:r>
              <a:rPr lang="en-US" sz="2000" b="1" kern="0" dirty="0" smtClean="0">
                <a:solidFill>
                  <a:schemeClr val="bg1"/>
                </a:solidFill>
                <a:latin typeface="Calibri" pitchFamily="34" charset="0"/>
                <a:sym typeface="Wingdings"/>
              </a:rPr>
              <a:t> (B) Stake-holder F votes in a community referendum to support a large copper mining project in close proximity which has been proposed by a foreign company. </a:t>
            </a:r>
            <a:endParaRPr kumimoji="0" lang="en-US" sz="20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4" name="Rectangle 13"/>
          <p:cNvSpPr/>
          <p:nvPr/>
        </p:nvSpPr>
        <p:spPr>
          <a:xfrm>
            <a:off x="464491" y="995044"/>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Rectangle 3"/>
          <p:cNvSpPr>
            <a:spLocks noGrp="1" noChangeArrowheads="1"/>
          </p:cNvSpPr>
          <p:nvPr>
            <p:ph idx="1"/>
          </p:nvPr>
        </p:nvSpPr>
        <p:spPr>
          <a:xfrm>
            <a:off x="455613" y="1135886"/>
            <a:ext cx="8202830" cy="5036313"/>
          </a:xfrm>
        </p:spPr>
        <p:txBody>
          <a:bodyPr/>
          <a:lstStyle/>
          <a:p>
            <a:pPr>
              <a:lnSpc>
                <a:spcPts val="3300"/>
              </a:lnSpc>
              <a:spcBef>
                <a:spcPts val="0"/>
              </a:spcBef>
              <a:spcAft>
                <a:spcPts val="600"/>
              </a:spcAft>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Economic and Financial Gains and Losses</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(Individual, Neighborhood, Community, Organizational)</a:t>
            </a:r>
            <a:endParaRPr lang="en-US" sz="2800" dirty="0" smtClean="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Society</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(Neighborhood </a:t>
            </a:r>
            <a:r>
              <a:rPr lang="en-US" sz="2400" dirty="0">
                <a:solidFill>
                  <a:schemeClr val="bg1"/>
                </a:solidFill>
                <a:latin typeface="Calibri" pitchFamily="34" charset="0"/>
                <a:sym typeface="Wingdings" pitchFamily="2" charset="2"/>
              </a:rPr>
              <a:t>and </a:t>
            </a:r>
            <a:r>
              <a:rPr lang="en-US" sz="2400" dirty="0" smtClean="0">
                <a:solidFill>
                  <a:schemeClr val="bg1"/>
                </a:solidFill>
                <a:latin typeface="Calibri" pitchFamily="34" charset="0"/>
                <a:sym typeface="Wingdings" pitchFamily="2" charset="2"/>
              </a:rPr>
              <a:t>Community Cohesion </a:t>
            </a:r>
            <a:r>
              <a:rPr lang="en-US" sz="2400" dirty="0">
                <a:solidFill>
                  <a:schemeClr val="bg1"/>
                </a:solidFill>
                <a:latin typeface="Calibri" pitchFamily="34" charset="0"/>
                <a:sym typeface="Wingdings" pitchFamily="2" charset="2"/>
              </a:rPr>
              <a:t>and </a:t>
            </a:r>
            <a:r>
              <a:rPr lang="en-US" sz="2400" dirty="0" smtClean="0">
                <a:solidFill>
                  <a:schemeClr val="bg1"/>
                </a:solidFill>
                <a:latin typeface="Calibri" pitchFamily="34" charset="0"/>
                <a:sym typeface="Wingdings" pitchFamily="2" charset="2"/>
              </a:rPr>
              <a:t>Spirit, Cultural and Religious Perspective, National Sensitivities)</a:t>
            </a:r>
            <a:endParaRPr lang="en-US" sz="2800" dirty="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Health</a:t>
            </a:r>
          </a:p>
          <a:p>
            <a:pPr>
              <a:lnSpc>
                <a:spcPts val="3300"/>
              </a:lnSpc>
              <a:spcBef>
                <a:spcPts val="0"/>
              </a:spcBef>
              <a:buClr>
                <a:srgbClr val="FFC000"/>
              </a:buClr>
              <a:buNone/>
            </a:pPr>
            <a:r>
              <a:rPr lang="en-US" sz="2400" dirty="0" smtClean="0">
                <a:solidFill>
                  <a:schemeClr val="bg1"/>
                </a:solidFill>
                <a:latin typeface="Calibri" pitchFamily="34" charset="0"/>
                <a:sym typeface="Wingdings" pitchFamily="2" charset="2"/>
              </a:rPr>
              <a:t>	(Physical, Psychological, Emotional)</a:t>
            </a:r>
            <a:endParaRPr lang="en-US" sz="2800" dirty="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the Physical </a:t>
            </a:r>
            <a:r>
              <a:rPr lang="en-US" sz="2800" b="1" dirty="0">
                <a:solidFill>
                  <a:schemeClr val="bg1"/>
                </a:solidFill>
                <a:latin typeface="Calibri" pitchFamily="34" charset="0"/>
                <a:sym typeface="Wingdings" pitchFamily="2" charset="2"/>
              </a:rPr>
              <a:t>Environment </a:t>
            </a:r>
            <a:endParaRPr lang="en-US" sz="2800" b="1" dirty="0" smtClean="0">
              <a:solidFill>
                <a:schemeClr val="bg1"/>
              </a:solidFill>
              <a:latin typeface="Calibri" pitchFamily="34" charset="0"/>
              <a:sym typeface="Wingdings" pitchFamily="2" charset="2"/>
            </a:endParaRPr>
          </a:p>
          <a:p>
            <a:pPr>
              <a:lnSpc>
                <a:spcPts val="3300"/>
              </a:lnSpc>
              <a:spcBef>
                <a:spcPts val="0"/>
              </a:spcBef>
              <a:spcAft>
                <a:spcPts val="600"/>
              </a:spcAft>
              <a:buClr>
                <a:srgbClr val="FFC000"/>
              </a:buClr>
              <a:buNone/>
            </a:pPr>
            <a:r>
              <a:rPr lang="en-US" sz="2400" dirty="0" smtClean="0">
                <a:solidFill>
                  <a:schemeClr val="bg1"/>
                </a:solidFill>
                <a:latin typeface="Calibri" pitchFamily="34" charset="0"/>
                <a:sym typeface="Wingdings" pitchFamily="2" charset="2"/>
              </a:rPr>
              <a:t>	(Air, Water, Land, Acoustics, Aesthetics)</a:t>
            </a:r>
            <a:r>
              <a:rPr lang="en-US" sz="3200" b="1" dirty="0" smtClean="0">
                <a:solidFill>
                  <a:schemeClr val="bg1"/>
                </a:solidFill>
                <a:latin typeface="Calibri" pitchFamily="34" charset="0"/>
                <a:sym typeface="Wingdings" pitchFamily="2" charset="2"/>
              </a:rPr>
              <a:t> </a:t>
            </a:r>
          </a:p>
          <a:p>
            <a:pPr>
              <a:lnSpc>
                <a:spcPts val="3300"/>
              </a:lnSpc>
              <a:spcBef>
                <a:spcPts val="24"/>
              </a:spcBef>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Ecology</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(Bio-/Ecosystems (Fauna, Flora))</a:t>
            </a:r>
            <a:endParaRPr lang="en-US" sz="3200" dirty="0" smtClean="0">
              <a:solidFill>
                <a:schemeClr val="bg1"/>
              </a:solidFill>
              <a:latin typeface="Calibri" pitchFamily="34" charset="0"/>
              <a:sym typeface="Wingdings" pitchFamily="2" charset="2"/>
            </a:endParaRPr>
          </a:p>
          <a:p>
            <a:pPr>
              <a:lnSpc>
                <a:spcPts val="3300"/>
              </a:lnSpc>
              <a:spcBef>
                <a:spcPts val="0"/>
              </a:spcBef>
              <a:buClr>
                <a:srgbClr val="FFC000"/>
              </a:buClr>
              <a:buFont typeface="Wingdings" pitchFamily="2" charset="2"/>
              <a:buChar char="§"/>
            </a:pPr>
            <a:endParaRPr lang="en-US" sz="2800" dirty="0">
              <a:solidFill>
                <a:schemeClr val="bg1"/>
              </a:solidFill>
              <a:latin typeface="Calibri" pitchFamily="34" charset="0"/>
              <a:sym typeface="Wingdings" pitchFamily="2" charset="2"/>
            </a:endParaRPr>
          </a:p>
        </p:txBody>
      </p:sp>
      <p:sp>
        <p:nvSpPr>
          <p:cNvPr id="5" name="Title 13"/>
          <p:cNvSpPr>
            <a:spLocks noGrp="1"/>
          </p:cNvSpPr>
          <p:nvPr>
            <p:ph type="title"/>
          </p:nvPr>
        </p:nvSpPr>
        <p:spPr>
          <a:xfrm>
            <a:off x="457200" y="0"/>
            <a:ext cx="8229600" cy="1143000"/>
          </a:xfrm>
        </p:spPr>
        <p:txBody>
          <a:bodyPr/>
          <a:lstStyle/>
          <a:p>
            <a:r>
              <a:rPr lang="de-DE" sz="2400" dirty="0" smtClean="0"/>
              <a:t>Project Stakeholders‘ Attitude and Behavior </a:t>
            </a:r>
            <a:br>
              <a:rPr lang="de-DE" sz="2400" dirty="0" smtClean="0"/>
            </a:br>
            <a:r>
              <a:rPr lang="de-DE" sz="2000" dirty="0" smtClean="0"/>
              <a:t>(Key Determining Factors)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Rectangle 3"/>
          <p:cNvSpPr>
            <a:spLocks noGrp="1" noChangeArrowheads="1"/>
          </p:cNvSpPr>
          <p:nvPr>
            <p:ph idx="1"/>
          </p:nvPr>
        </p:nvSpPr>
        <p:spPr>
          <a:xfrm>
            <a:off x="455613" y="1135887"/>
            <a:ext cx="8202830" cy="4864100"/>
          </a:xfrm>
        </p:spPr>
        <p:txBody>
          <a:bodyPr/>
          <a:lstStyle/>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Conservation</a:t>
            </a:r>
            <a:r>
              <a:rPr lang="en-US" sz="2800" dirty="0" smtClean="0">
                <a:solidFill>
                  <a:schemeClr val="bg1"/>
                </a:solidFill>
                <a:latin typeface="Calibri" pitchFamily="34" charset="0"/>
                <a:sym typeface="Wingdings" pitchFamily="2" charset="2"/>
              </a:rPr>
              <a:t> </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(Cultural Assets, Archeological and Historical Heritage)</a:t>
            </a: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Political Dimension</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(Personal Ideology, Local, Regional and National Outlook)</a:t>
            </a:r>
            <a:endParaRPr lang="en-US" sz="2800" dirty="0" smtClean="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Attitude To Change </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(Life Style, Sentiments, Anticipated Opportunities for Personal and Organizational Development etc.)</a:t>
            </a:r>
          </a:p>
          <a:p>
            <a:pPr>
              <a:lnSpc>
                <a:spcPts val="3300"/>
              </a:lnSpc>
              <a:spcBef>
                <a:spcPts val="600"/>
              </a:spcBef>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Security </a:t>
            </a:r>
          </a:p>
          <a:p>
            <a:pPr>
              <a:lnSpc>
                <a:spcPts val="3300"/>
              </a:lnSpc>
              <a:spcBef>
                <a:spcPts val="0"/>
              </a:spcBef>
              <a:spcAft>
                <a:spcPts val="600"/>
              </a:spcAft>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(Individual, Group, Organizational)</a:t>
            </a:r>
          </a:p>
          <a:p>
            <a:pPr>
              <a:lnSpc>
                <a:spcPts val="3300"/>
              </a:lnSpc>
              <a:spcBef>
                <a:spcPts val="0"/>
              </a:spcBef>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Reputation</a:t>
            </a:r>
            <a:endParaRPr lang="en-US" sz="2400" b="1" dirty="0" smtClean="0">
              <a:solidFill>
                <a:schemeClr val="bg1"/>
              </a:solidFill>
              <a:latin typeface="Calibri" pitchFamily="34" charset="0"/>
              <a:sym typeface="Wingdings" pitchFamily="2" charset="2"/>
            </a:endParaRPr>
          </a:p>
          <a:p>
            <a:pPr>
              <a:lnSpc>
                <a:spcPts val="3300"/>
              </a:lnSpc>
              <a:spcBef>
                <a:spcPts val="0"/>
              </a:spcBef>
              <a:buClr>
                <a:srgbClr val="FFC000"/>
              </a:buClr>
              <a:buNone/>
            </a:pPr>
            <a:r>
              <a:rPr lang="en-US" sz="2400" dirty="0" smtClean="0">
                <a:solidFill>
                  <a:schemeClr val="bg1"/>
                </a:solidFill>
                <a:latin typeface="Calibri" pitchFamily="34" charset="0"/>
                <a:sym typeface="Wingdings" pitchFamily="2" charset="2"/>
              </a:rPr>
              <a:t>	(Project Owners / Developers)</a:t>
            </a:r>
            <a:endParaRPr lang="en-US" sz="2800" dirty="0" smtClean="0">
              <a:solidFill>
                <a:schemeClr val="bg1"/>
              </a:solidFill>
              <a:latin typeface="Calibri" pitchFamily="34" charset="0"/>
              <a:sym typeface="Wingdings" pitchFamily="2" charset="2"/>
            </a:endParaRPr>
          </a:p>
          <a:p>
            <a:pPr>
              <a:lnSpc>
                <a:spcPts val="3300"/>
              </a:lnSpc>
              <a:spcBef>
                <a:spcPts val="0"/>
              </a:spcBef>
              <a:buClr>
                <a:srgbClr val="FFC000"/>
              </a:buClr>
              <a:buFont typeface="Wingdings" pitchFamily="2" charset="2"/>
              <a:buChar char="§"/>
            </a:pPr>
            <a:endParaRPr lang="en-US" sz="2800" dirty="0" smtClean="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endParaRPr lang="en-US" sz="2800" dirty="0">
              <a:solidFill>
                <a:schemeClr val="bg1"/>
              </a:solidFill>
              <a:latin typeface="Calibri" pitchFamily="34" charset="0"/>
              <a:sym typeface="Wingdings" pitchFamily="2" charset="2"/>
            </a:endParaRPr>
          </a:p>
        </p:txBody>
      </p:sp>
      <p:sp>
        <p:nvSpPr>
          <p:cNvPr id="5" name="Title 13"/>
          <p:cNvSpPr>
            <a:spLocks noGrp="1"/>
          </p:cNvSpPr>
          <p:nvPr>
            <p:ph type="title"/>
          </p:nvPr>
        </p:nvSpPr>
        <p:spPr>
          <a:xfrm>
            <a:off x="457200" y="0"/>
            <a:ext cx="8229600" cy="1143000"/>
          </a:xfrm>
        </p:spPr>
        <p:txBody>
          <a:bodyPr/>
          <a:lstStyle/>
          <a:p>
            <a:r>
              <a:rPr lang="de-DE" sz="2400" dirty="0" smtClean="0"/>
              <a:t>Project Stakeholders‘ Attitude and Behavior </a:t>
            </a:r>
            <a:r>
              <a:rPr lang="de-DE" sz="2000" dirty="0" smtClean="0"/>
              <a:t>(Key Determining Factors)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7" name="AutoShape 5"/>
          <p:cNvSpPr>
            <a:spLocks noChangeArrowheads="1"/>
          </p:cNvSpPr>
          <p:nvPr/>
        </p:nvSpPr>
        <p:spPr bwMode="auto">
          <a:xfrm>
            <a:off x="822325" y="1906588"/>
            <a:ext cx="1582738" cy="536575"/>
          </a:xfrm>
          <a:prstGeom prst="roundRect">
            <a:avLst>
              <a:gd name="adj" fmla="val 16667"/>
            </a:avLst>
          </a:prstGeom>
          <a:gradFill rotWithShape="1">
            <a:gsLst>
              <a:gs pos="0">
                <a:srgbClr val="33CC33"/>
              </a:gs>
              <a:gs pos="100000">
                <a:srgbClr val="009900"/>
              </a:gs>
            </a:gsLst>
            <a:lin ang="5400000" scaled="1"/>
          </a:gra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a:latin typeface="Calibri" pitchFamily="34" charset="0"/>
              </a:rPr>
              <a:t>Supportive</a:t>
            </a:r>
          </a:p>
        </p:txBody>
      </p:sp>
      <p:sp>
        <p:nvSpPr>
          <p:cNvPr id="402438" name="AutoShape 6"/>
          <p:cNvSpPr>
            <a:spLocks noChangeArrowheads="1"/>
          </p:cNvSpPr>
          <p:nvPr/>
        </p:nvSpPr>
        <p:spPr bwMode="auto">
          <a:xfrm>
            <a:off x="822325" y="3370263"/>
            <a:ext cx="1582738" cy="536575"/>
          </a:xfrm>
          <a:prstGeom prst="roundRect">
            <a:avLst>
              <a:gd name="adj" fmla="val 16667"/>
            </a:avLst>
          </a:prstGeom>
          <a:gradFill rotWithShape="1">
            <a:gsLst>
              <a:gs pos="0">
                <a:srgbClr val="FFFF00"/>
              </a:gs>
              <a:gs pos="100000">
                <a:srgbClr val="FF9900"/>
              </a:gs>
            </a:gsLst>
            <a:lin ang="5400000" scaled="1"/>
          </a:gra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Indifferent</a:t>
            </a:r>
          </a:p>
        </p:txBody>
      </p:sp>
      <p:sp>
        <p:nvSpPr>
          <p:cNvPr id="402439" name="AutoShape 7"/>
          <p:cNvSpPr>
            <a:spLocks noChangeArrowheads="1"/>
          </p:cNvSpPr>
          <p:nvPr/>
        </p:nvSpPr>
        <p:spPr bwMode="auto">
          <a:xfrm>
            <a:off x="822325" y="4764088"/>
            <a:ext cx="1582738" cy="536575"/>
          </a:xfrm>
          <a:prstGeom prst="roundRect">
            <a:avLst>
              <a:gd name="adj" fmla="val 16667"/>
            </a:avLst>
          </a:prstGeom>
          <a:gradFill rotWithShape="1">
            <a:gsLst>
              <a:gs pos="0">
                <a:srgbClr val="FF5050"/>
              </a:gs>
              <a:gs pos="100000">
                <a:srgbClr val="FF0000"/>
              </a:gs>
            </a:gsLst>
            <a:lin ang="5400000" scaled="1"/>
          </a:gra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Adversarial</a:t>
            </a:r>
          </a:p>
        </p:txBody>
      </p:sp>
      <p:sp>
        <p:nvSpPr>
          <p:cNvPr id="402440" name="AutoShape 8"/>
          <p:cNvSpPr>
            <a:spLocks noChangeArrowheads="1"/>
          </p:cNvSpPr>
          <p:nvPr/>
        </p:nvSpPr>
        <p:spPr bwMode="auto">
          <a:xfrm>
            <a:off x="3289300" y="1212741"/>
            <a:ext cx="1582738" cy="536575"/>
          </a:xfrm>
          <a:prstGeom prst="roundRect">
            <a:avLst>
              <a:gd name="adj" fmla="val 16667"/>
            </a:avLst>
          </a:prstGeom>
          <a:solidFill>
            <a:srgbClr val="A9DA74"/>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a:latin typeface="Calibri" pitchFamily="34" charset="0"/>
              </a:rPr>
              <a:t>Strongly</a:t>
            </a:r>
          </a:p>
        </p:txBody>
      </p:sp>
      <p:sp>
        <p:nvSpPr>
          <p:cNvPr id="402441" name="AutoShape 9"/>
          <p:cNvSpPr>
            <a:spLocks noChangeArrowheads="1"/>
          </p:cNvSpPr>
          <p:nvPr/>
        </p:nvSpPr>
        <p:spPr bwMode="auto">
          <a:xfrm>
            <a:off x="3305175" y="1896954"/>
            <a:ext cx="1582738" cy="536575"/>
          </a:xfrm>
          <a:prstGeom prst="roundRect">
            <a:avLst>
              <a:gd name="adj" fmla="val 16667"/>
            </a:avLst>
          </a:prstGeom>
          <a:solidFill>
            <a:srgbClr val="A9DA74"/>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Moderately</a:t>
            </a:r>
          </a:p>
        </p:txBody>
      </p:sp>
      <p:sp>
        <p:nvSpPr>
          <p:cNvPr id="402442" name="AutoShape 10"/>
          <p:cNvSpPr>
            <a:spLocks noChangeArrowheads="1"/>
          </p:cNvSpPr>
          <p:nvPr/>
        </p:nvSpPr>
        <p:spPr bwMode="auto">
          <a:xfrm>
            <a:off x="3319463" y="2574816"/>
            <a:ext cx="1582737" cy="536575"/>
          </a:xfrm>
          <a:prstGeom prst="roundRect">
            <a:avLst>
              <a:gd name="adj" fmla="val 16667"/>
            </a:avLst>
          </a:prstGeom>
          <a:solidFill>
            <a:srgbClr val="A9DA74"/>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Marginally</a:t>
            </a:r>
          </a:p>
        </p:txBody>
      </p:sp>
      <p:sp>
        <p:nvSpPr>
          <p:cNvPr id="402443" name="AutoShape 11"/>
          <p:cNvSpPr>
            <a:spLocks noChangeArrowheads="1"/>
          </p:cNvSpPr>
          <p:nvPr/>
        </p:nvSpPr>
        <p:spPr bwMode="auto">
          <a:xfrm>
            <a:off x="3298825" y="4089400"/>
            <a:ext cx="1582738" cy="536575"/>
          </a:xfrm>
          <a:prstGeom prst="roundRect">
            <a:avLst>
              <a:gd name="adj" fmla="val 16667"/>
            </a:avLst>
          </a:prstGeom>
          <a:solidFill>
            <a:srgbClr val="FF8181"/>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smtClean="0">
                <a:latin typeface="Calibri" pitchFamily="34" charset="0"/>
              </a:rPr>
              <a:t>Marginally</a:t>
            </a:r>
            <a:endParaRPr lang="de-DE" sz="2000" b="1" dirty="0">
              <a:latin typeface="Calibri" pitchFamily="34" charset="0"/>
            </a:endParaRPr>
          </a:p>
        </p:txBody>
      </p:sp>
      <p:sp>
        <p:nvSpPr>
          <p:cNvPr id="402444" name="AutoShape 12"/>
          <p:cNvSpPr>
            <a:spLocks noChangeArrowheads="1"/>
          </p:cNvSpPr>
          <p:nvPr/>
        </p:nvSpPr>
        <p:spPr bwMode="auto">
          <a:xfrm>
            <a:off x="3298825" y="4786313"/>
            <a:ext cx="1582738" cy="536575"/>
          </a:xfrm>
          <a:prstGeom prst="roundRect">
            <a:avLst>
              <a:gd name="adj" fmla="val 16667"/>
            </a:avLst>
          </a:prstGeom>
          <a:solidFill>
            <a:srgbClr val="FF8181"/>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a:latin typeface="Calibri" pitchFamily="34" charset="0"/>
              </a:rPr>
              <a:t>Moderately</a:t>
            </a:r>
          </a:p>
        </p:txBody>
      </p:sp>
      <p:sp>
        <p:nvSpPr>
          <p:cNvPr id="402445" name="AutoShape 13"/>
          <p:cNvSpPr>
            <a:spLocks noChangeArrowheads="1"/>
          </p:cNvSpPr>
          <p:nvPr/>
        </p:nvSpPr>
        <p:spPr bwMode="auto">
          <a:xfrm>
            <a:off x="3298825" y="5476875"/>
            <a:ext cx="1582738" cy="536575"/>
          </a:xfrm>
          <a:prstGeom prst="roundRect">
            <a:avLst>
              <a:gd name="adj" fmla="val 16667"/>
            </a:avLst>
          </a:prstGeom>
          <a:solidFill>
            <a:srgbClr val="FF8181"/>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smtClean="0">
                <a:latin typeface="Calibri" pitchFamily="34" charset="0"/>
              </a:rPr>
              <a:t>Strongly</a:t>
            </a:r>
            <a:endParaRPr lang="de-DE" sz="2000" b="1" dirty="0">
              <a:latin typeface="Calibri" pitchFamily="34" charset="0"/>
            </a:endParaRPr>
          </a:p>
        </p:txBody>
      </p:sp>
      <p:sp>
        <p:nvSpPr>
          <p:cNvPr id="402462" name="AutoShape 30"/>
          <p:cNvSpPr>
            <a:spLocks noChangeArrowheads="1"/>
          </p:cNvSpPr>
          <p:nvPr/>
        </p:nvSpPr>
        <p:spPr bwMode="auto">
          <a:xfrm>
            <a:off x="6945313" y="1222374"/>
            <a:ext cx="696912" cy="4835525"/>
          </a:xfrm>
          <a:prstGeom prst="upArrow">
            <a:avLst>
              <a:gd name="adj1" fmla="val 50000"/>
              <a:gd name="adj2" fmla="val 178360"/>
            </a:avLst>
          </a:prstGeom>
          <a:gradFill rotWithShape="1">
            <a:gsLst>
              <a:gs pos="0">
                <a:srgbClr val="006600"/>
              </a:gs>
              <a:gs pos="50000">
                <a:srgbClr val="00CC00"/>
              </a:gs>
              <a:gs pos="100000">
                <a:srgbClr val="006600"/>
              </a:gs>
            </a:gsLst>
            <a:lin ang="5400000" scaled="1"/>
          </a:gradFill>
          <a:ln w="9525">
            <a:noFill/>
            <a:miter lim="800000"/>
            <a:headEnd/>
            <a:tailEnd/>
          </a:ln>
          <a:effectLst>
            <a:prstShdw prst="shdw17" dist="17961" dir="2700000">
              <a:srgbClr val="006600">
                <a:gamma/>
                <a:shade val="60000"/>
                <a:invGamma/>
              </a:srgbClr>
            </a:prstShdw>
          </a:effectLst>
        </p:spPr>
        <p:txBody>
          <a:bodyPr vert="eaVert" wrap="none" anchor="ctr"/>
          <a:lstStyle/>
          <a:p>
            <a:pPr algn="ctr"/>
            <a:r>
              <a:rPr lang="de-DE" sz="2000" b="1" dirty="0">
                <a:solidFill>
                  <a:srgbClr val="FFFF00"/>
                </a:solidFill>
                <a:latin typeface="Calibri" pitchFamily="34" charset="0"/>
              </a:rPr>
              <a:t>Perceptoion of Net Gain </a:t>
            </a:r>
          </a:p>
        </p:txBody>
      </p:sp>
      <p:sp>
        <p:nvSpPr>
          <p:cNvPr id="402464" name="AutoShape 32"/>
          <p:cNvSpPr>
            <a:spLocks noChangeArrowheads="1"/>
          </p:cNvSpPr>
          <p:nvPr/>
        </p:nvSpPr>
        <p:spPr bwMode="auto">
          <a:xfrm rot="10800000">
            <a:off x="7585074" y="1279525"/>
            <a:ext cx="696913" cy="4783138"/>
          </a:xfrm>
          <a:prstGeom prst="upArrow">
            <a:avLst>
              <a:gd name="adj1" fmla="val 50000"/>
              <a:gd name="adj2" fmla="val 176082"/>
            </a:avLst>
          </a:prstGeom>
          <a:gradFill rotWithShape="1">
            <a:gsLst>
              <a:gs pos="0">
                <a:srgbClr val="FF0000"/>
              </a:gs>
              <a:gs pos="50000">
                <a:srgbClr val="FF3300"/>
              </a:gs>
              <a:gs pos="100000">
                <a:srgbClr val="FF0000"/>
              </a:gs>
            </a:gsLst>
            <a:lin ang="5400000" scaled="1"/>
          </a:gradFill>
          <a:ln w="9525">
            <a:noFill/>
            <a:miter lim="800000"/>
            <a:headEnd/>
            <a:tailEnd/>
          </a:ln>
          <a:effectLst>
            <a:prstShdw prst="shdw17" dist="17961" dir="2700000">
              <a:srgbClr val="FF0000">
                <a:gamma/>
                <a:shade val="60000"/>
                <a:invGamma/>
              </a:srgbClr>
            </a:prstShdw>
          </a:effectLst>
        </p:spPr>
        <p:txBody>
          <a:bodyPr vert="eaVert" wrap="none" anchor="ctr"/>
          <a:lstStyle/>
          <a:p>
            <a:pPr algn="ctr"/>
            <a:r>
              <a:rPr lang="de-DE" b="1">
                <a:latin typeface="Calibri" pitchFamily="34" charset="0"/>
              </a:rPr>
              <a:t>Perceptoion of Net Loss</a:t>
            </a:r>
          </a:p>
        </p:txBody>
      </p:sp>
      <p:sp>
        <p:nvSpPr>
          <p:cNvPr id="402466" name="Oval 34"/>
          <p:cNvSpPr>
            <a:spLocks noChangeArrowheads="1"/>
          </p:cNvSpPr>
          <p:nvPr/>
        </p:nvSpPr>
        <p:spPr bwMode="auto">
          <a:xfrm>
            <a:off x="5329238" y="2227154"/>
            <a:ext cx="942975" cy="942975"/>
          </a:xfrm>
          <a:prstGeom prst="ellipse">
            <a:avLst/>
          </a:prstGeom>
          <a:solidFill>
            <a:srgbClr val="FF962D"/>
          </a:solidFill>
          <a:ln w="9525">
            <a:solidFill>
              <a:schemeClr val="bg1"/>
            </a:solidFill>
            <a:round/>
            <a:headEnd/>
            <a:tailEnd/>
          </a:ln>
          <a:effectLst/>
        </p:spPr>
        <p:txBody>
          <a:bodyPr wrap="none" anchor="ctr"/>
          <a:lstStyle/>
          <a:p>
            <a:pPr algn="ctr"/>
            <a:r>
              <a:rPr lang="de-DE" sz="2000" b="1">
                <a:latin typeface="Calibri" pitchFamily="34" charset="0"/>
              </a:rPr>
              <a:t>Passive</a:t>
            </a:r>
          </a:p>
        </p:txBody>
      </p:sp>
      <p:sp>
        <p:nvSpPr>
          <p:cNvPr id="402467" name="Oval 35"/>
          <p:cNvSpPr>
            <a:spLocks noChangeArrowheads="1"/>
          </p:cNvSpPr>
          <p:nvPr/>
        </p:nvSpPr>
        <p:spPr bwMode="auto">
          <a:xfrm>
            <a:off x="5314950" y="1166704"/>
            <a:ext cx="942975" cy="942975"/>
          </a:xfrm>
          <a:prstGeom prst="ellipse">
            <a:avLst/>
          </a:prstGeom>
          <a:solidFill>
            <a:srgbClr val="91B9F3"/>
          </a:solidFill>
          <a:ln w="9525">
            <a:solidFill>
              <a:schemeClr val="bg1"/>
            </a:solidFill>
            <a:round/>
            <a:headEnd/>
            <a:tailEnd/>
          </a:ln>
          <a:effectLst/>
        </p:spPr>
        <p:txBody>
          <a:bodyPr wrap="none" anchor="ctr"/>
          <a:lstStyle/>
          <a:p>
            <a:pPr algn="ctr"/>
            <a:r>
              <a:rPr lang="de-DE" sz="2000" b="1">
                <a:latin typeface="Calibri" pitchFamily="34" charset="0"/>
              </a:rPr>
              <a:t>Active</a:t>
            </a:r>
          </a:p>
        </p:txBody>
      </p:sp>
      <p:sp>
        <p:nvSpPr>
          <p:cNvPr id="402474" name="Oval 42"/>
          <p:cNvSpPr>
            <a:spLocks noChangeArrowheads="1"/>
          </p:cNvSpPr>
          <p:nvPr/>
        </p:nvSpPr>
        <p:spPr bwMode="auto">
          <a:xfrm>
            <a:off x="5354638" y="5119688"/>
            <a:ext cx="942975" cy="942975"/>
          </a:xfrm>
          <a:prstGeom prst="ellipse">
            <a:avLst/>
          </a:prstGeom>
          <a:solidFill>
            <a:srgbClr val="FF962D"/>
          </a:solidFill>
          <a:ln w="9525">
            <a:solidFill>
              <a:schemeClr val="bg1"/>
            </a:solidFill>
            <a:round/>
            <a:headEnd/>
            <a:tailEnd/>
          </a:ln>
          <a:effectLst/>
        </p:spPr>
        <p:txBody>
          <a:bodyPr wrap="none" anchor="ctr"/>
          <a:lstStyle/>
          <a:p>
            <a:pPr algn="ctr"/>
            <a:r>
              <a:rPr lang="de-DE" sz="2000" b="1">
                <a:latin typeface="Calibri" pitchFamily="34" charset="0"/>
              </a:rPr>
              <a:t>Passive</a:t>
            </a:r>
          </a:p>
        </p:txBody>
      </p:sp>
      <p:sp>
        <p:nvSpPr>
          <p:cNvPr id="402475" name="Oval 43"/>
          <p:cNvSpPr>
            <a:spLocks noChangeArrowheads="1"/>
          </p:cNvSpPr>
          <p:nvPr/>
        </p:nvSpPr>
        <p:spPr bwMode="auto">
          <a:xfrm>
            <a:off x="5340350" y="4059238"/>
            <a:ext cx="942975" cy="942975"/>
          </a:xfrm>
          <a:prstGeom prst="ellipse">
            <a:avLst/>
          </a:prstGeom>
          <a:solidFill>
            <a:srgbClr val="91B9F3"/>
          </a:solidFill>
          <a:ln w="9525">
            <a:solidFill>
              <a:schemeClr val="bg1"/>
            </a:solidFill>
            <a:round/>
            <a:headEnd/>
            <a:tailEnd/>
          </a:ln>
          <a:effectLst/>
        </p:spPr>
        <p:txBody>
          <a:bodyPr wrap="none" anchor="ctr"/>
          <a:lstStyle/>
          <a:p>
            <a:pPr algn="ctr"/>
            <a:r>
              <a:rPr lang="de-DE" sz="2000" b="1">
                <a:latin typeface="Calibri" pitchFamily="34" charset="0"/>
              </a:rPr>
              <a:t>Active</a:t>
            </a:r>
          </a:p>
        </p:txBody>
      </p:sp>
      <p:sp>
        <p:nvSpPr>
          <p:cNvPr id="402485" name="Text Box 53"/>
          <p:cNvSpPr txBox="1">
            <a:spLocks noChangeArrowheads="1"/>
          </p:cNvSpPr>
          <p:nvPr/>
        </p:nvSpPr>
        <p:spPr bwMode="auto">
          <a:xfrm rot="16200000">
            <a:off x="-1740274" y="3393080"/>
            <a:ext cx="4186990" cy="461665"/>
          </a:xfrm>
          <a:prstGeom prst="rect">
            <a:avLst/>
          </a:prstGeom>
          <a:noFill/>
          <a:ln w="28575">
            <a:solidFill>
              <a:srgbClr val="FFFF00"/>
            </a:solidFill>
            <a:miter lim="800000"/>
            <a:headEnd/>
            <a:tailEnd/>
          </a:ln>
          <a:effectLst/>
        </p:spPr>
        <p:txBody>
          <a:bodyPr wrap="square">
            <a:spAutoFit/>
          </a:bodyPr>
          <a:lstStyle/>
          <a:p>
            <a:pPr algn="ctr"/>
            <a:r>
              <a:rPr lang="de-DE" sz="2400" b="1" dirty="0" smtClean="0">
                <a:solidFill>
                  <a:schemeClr val="bg1"/>
                </a:solidFill>
                <a:latin typeface="Calibri" pitchFamily="34" charset="0"/>
              </a:rPr>
              <a:t> STAKEHOLDER    COMMUNITY</a:t>
            </a:r>
            <a:endParaRPr lang="de-DE" sz="2400" b="1" dirty="0">
              <a:solidFill>
                <a:schemeClr val="bg1"/>
              </a:solidFill>
              <a:latin typeface="Calibri" pitchFamily="34" charset="0"/>
            </a:endParaRPr>
          </a:p>
        </p:txBody>
      </p:sp>
      <p:sp>
        <p:nvSpPr>
          <p:cNvPr id="402487" name="Text Box 55"/>
          <p:cNvSpPr txBox="1">
            <a:spLocks noChangeArrowheads="1"/>
          </p:cNvSpPr>
          <p:nvPr/>
        </p:nvSpPr>
        <p:spPr bwMode="auto">
          <a:xfrm rot="5400000">
            <a:off x="6316822" y="3325104"/>
            <a:ext cx="4739951" cy="646331"/>
          </a:xfrm>
          <a:prstGeom prst="rect">
            <a:avLst/>
          </a:prstGeom>
          <a:noFill/>
          <a:ln w="19050">
            <a:solidFill>
              <a:srgbClr val="FFFF00"/>
            </a:solidFill>
            <a:miter lim="800000"/>
            <a:headEnd/>
            <a:tailEnd/>
          </a:ln>
          <a:effectLst/>
        </p:spPr>
        <p:txBody>
          <a:bodyPr wrap="square">
            <a:spAutoFit/>
          </a:bodyPr>
          <a:lstStyle/>
          <a:p>
            <a:pPr algn="ctr"/>
            <a:r>
              <a:rPr lang="de-DE" b="1" dirty="0">
                <a:solidFill>
                  <a:schemeClr val="bg1"/>
                </a:solidFill>
                <a:latin typeface="Calibri" pitchFamily="34" charset="0"/>
              </a:rPr>
              <a:t>PROJECT </a:t>
            </a:r>
            <a:r>
              <a:rPr lang="de-DE" b="1" dirty="0" smtClean="0">
                <a:solidFill>
                  <a:schemeClr val="bg1"/>
                </a:solidFill>
                <a:latin typeface="Calibri" pitchFamily="34" charset="0"/>
              </a:rPr>
              <a:t> STAKEHOLDER MANAGEMENT </a:t>
            </a:r>
          </a:p>
          <a:p>
            <a:pPr algn="ctr"/>
            <a:r>
              <a:rPr lang="de-DE" b="1" dirty="0" smtClean="0">
                <a:solidFill>
                  <a:schemeClr val="bg1"/>
                </a:solidFill>
                <a:latin typeface="Calibri" pitchFamily="34" charset="0"/>
              </a:rPr>
              <a:t>AND ENGAGEMENT  STRATEGIES</a:t>
            </a:r>
            <a:endParaRPr lang="de-DE" b="1" dirty="0">
              <a:solidFill>
                <a:schemeClr val="bg1"/>
              </a:solidFill>
              <a:latin typeface="Calibri" pitchFamily="34" charset="0"/>
            </a:endParaRPr>
          </a:p>
        </p:txBody>
      </p:sp>
      <p:sp>
        <p:nvSpPr>
          <p:cNvPr id="402488" name="AutoShape 56"/>
          <p:cNvSpPr>
            <a:spLocks noChangeArrowheads="1"/>
          </p:cNvSpPr>
          <p:nvPr/>
        </p:nvSpPr>
        <p:spPr bwMode="auto">
          <a:xfrm>
            <a:off x="571500" y="2098766"/>
            <a:ext cx="440871" cy="161834"/>
          </a:xfrm>
          <a:prstGeom prst="rightArrow">
            <a:avLst>
              <a:gd name="adj1" fmla="val 50000"/>
              <a:gd name="adj2" fmla="val 81818"/>
            </a:avLst>
          </a:prstGeom>
          <a:solidFill>
            <a:schemeClr val="bg1"/>
          </a:solidFill>
          <a:ln w="9525">
            <a:solidFill>
              <a:schemeClr val="tx1"/>
            </a:solidFill>
            <a:miter lim="800000"/>
            <a:headEnd/>
            <a:tailEnd/>
          </a:ln>
          <a:effectLst/>
        </p:spPr>
        <p:txBody>
          <a:bodyPr wrap="none" anchor="ctr"/>
          <a:lstStyle/>
          <a:p>
            <a:endParaRPr lang="en-US"/>
          </a:p>
        </p:txBody>
      </p:sp>
      <p:sp>
        <p:nvSpPr>
          <p:cNvPr id="402491" name="AutoShape 59"/>
          <p:cNvSpPr>
            <a:spLocks noChangeArrowheads="1"/>
          </p:cNvSpPr>
          <p:nvPr/>
        </p:nvSpPr>
        <p:spPr bwMode="auto">
          <a:xfrm>
            <a:off x="571500" y="3546566"/>
            <a:ext cx="440871" cy="161834"/>
          </a:xfrm>
          <a:prstGeom prst="rightArrow">
            <a:avLst>
              <a:gd name="adj1" fmla="val 50000"/>
              <a:gd name="adj2" fmla="val 81818"/>
            </a:avLst>
          </a:prstGeom>
          <a:solidFill>
            <a:schemeClr val="bg1"/>
          </a:solidFill>
          <a:ln w="9525">
            <a:solidFill>
              <a:schemeClr val="tx1"/>
            </a:solidFill>
            <a:miter lim="800000"/>
            <a:headEnd/>
            <a:tailEnd/>
          </a:ln>
          <a:effectLst/>
        </p:spPr>
        <p:txBody>
          <a:bodyPr wrap="none" anchor="ctr"/>
          <a:lstStyle/>
          <a:p>
            <a:endParaRPr lang="en-US"/>
          </a:p>
        </p:txBody>
      </p:sp>
      <p:sp>
        <p:nvSpPr>
          <p:cNvPr id="402492" name="AutoShape 60"/>
          <p:cNvSpPr>
            <a:spLocks noChangeArrowheads="1"/>
          </p:cNvSpPr>
          <p:nvPr/>
        </p:nvSpPr>
        <p:spPr bwMode="auto">
          <a:xfrm>
            <a:off x="558800" y="4956266"/>
            <a:ext cx="440871" cy="161834"/>
          </a:xfrm>
          <a:prstGeom prst="rightArrow">
            <a:avLst>
              <a:gd name="adj1" fmla="val 50000"/>
              <a:gd name="adj2" fmla="val 81818"/>
            </a:avLst>
          </a:prstGeom>
          <a:solidFill>
            <a:schemeClr val="bg1"/>
          </a:solidFill>
          <a:ln w="9525">
            <a:solidFill>
              <a:schemeClr val="tx1"/>
            </a:solidFill>
            <a:miter lim="800000"/>
            <a:headEnd/>
            <a:tailEnd/>
          </a:ln>
          <a:effectLst/>
        </p:spPr>
        <p:txBody>
          <a:bodyPr wrap="none" anchor="ctr"/>
          <a:lstStyle/>
          <a:p>
            <a:endParaRPr lang="en-US"/>
          </a:p>
        </p:txBody>
      </p:sp>
      <p:sp>
        <p:nvSpPr>
          <p:cNvPr id="402495" name="Text Box 63"/>
          <p:cNvSpPr txBox="1">
            <a:spLocks noChangeArrowheads="1"/>
          </p:cNvSpPr>
          <p:nvPr/>
        </p:nvSpPr>
        <p:spPr bwMode="auto">
          <a:xfrm rot="5400000">
            <a:off x="5661798" y="2048461"/>
            <a:ext cx="1954253" cy="338554"/>
          </a:xfrm>
          <a:prstGeom prst="rect">
            <a:avLst/>
          </a:prstGeom>
          <a:noFill/>
          <a:ln w="28575">
            <a:solidFill>
              <a:srgbClr val="00B0F0"/>
            </a:solidFill>
            <a:miter lim="800000"/>
            <a:headEnd/>
            <a:tailEnd/>
          </a:ln>
          <a:effectLst/>
        </p:spPr>
        <p:txBody>
          <a:bodyPr wrap="none">
            <a:spAutoFit/>
          </a:bodyPr>
          <a:lstStyle/>
          <a:p>
            <a:r>
              <a:rPr lang="de-DE" sz="1600" b="1">
                <a:solidFill>
                  <a:schemeClr val="bg1"/>
                </a:solidFill>
                <a:latin typeface="Calibri" pitchFamily="34" charset="0"/>
              </a:rPr>
              <a:t>Strongly - Marginally</a:t>
            </a:r>
          </a:p>
        </p:txBody>
      </p:sp>
      <p:sp>
        <p:nvSpPr>
          <p:cNvPr id="402498" name="Text Box 66"/>
          <p:cNvSpPr txBox="1">
            <a:spLocks noChangeArrowheads="1"/>
          </p:cNvSpPr>
          <p:nvPr/>
        </p:nvSpPr>
        <p:spPr bwMode="auto">
          <a:xfrm rot="5400000">
            <a:off x="5699898" y="4918661"/>
            <a:ext cx="1954253" cy="338554"/>
          </a:xfrm>
          <a:prstGeom prst="rect">
            <a:avLst/>
          </a:prstGeom>
          <a:noFill/>
          <a:ln w="28575">
            <a:solidFill>
              <a:srgbClr val="00B0F0"/>
            </a:solidFill>
            <a:miter lim="800000"/>
            <a:headEnd/>
            <a:tailEnd/>
          </a:ln>
          <a:effectLst/>
        </p:spPr>
        <p:txBody>
          <a:bodyPr wrap="none">
            <a:spAutoFit/>
          </a:bodyPr>
          <a:lstStyle/>
          <a:p>
            <a:r>
              <a:rPr lang="de-DE" sz="1600" b="1">
                <a:solidFill>
                  <a:schemeClr val="bg1"/>
                </a:solidFill>
                <a:latin typeface="Calibri" pitchFamily="34" charset="0"/>
              </a:rPr>
              <a:t>Strongly - Marginally</a:t>
            </a:r>
          </a:p>
        </p:txBody>
      </p:sp>
      <p:sp>
        <p:nvSpPr>
          <p:cNvPr id="57" name="Title 56"/>
          <p:cNvSpPr>
            <a:spLocks noGrp="1"/>
          </p:cNvSpPr>
          <p:nvPr>
            <p:ph type="title"/>
          </p:nvPr>
        </p:nvSpPr>
        <p:spPr>
          <a:xfrm>
            <a:off x="458788" y="1588"/>
            <a:ext cx="8229600" cy="1143000"/>
          </a:xfrm>
          <a:ln>
            <a:noFill/>
          </a:ln>
        </p:spPr>
        <p:txBody>
          <a:bodyPr/>
          <a:lstStyle/>
          <a:p>
            <a:r>
              <a:rPr lang="de-DE" sz="2400" dirty="0" smtClean="0"/>
              <a:t>Managing and Engaging Project Stakeholders </a:t>
            </a:r>
            <a:br>
              <a:rPr lang="de-DE" sz="2400" dirty="0" smtClean="0"/>
            </a:br>
            <a:r>
              <a:rPr lang="de-DE" sz="2400" dirty="0" smtClean="0"/>
              <a:t>(</a:t>
            </a:r>
            <a:r>
              <a:rPr lang="de-DE" sz="2000" dirty="0" smtClean="0"/>
              <a:t>Attitude and Behavior Patterns)</a:t>
            </a:r>
            <a:endParaRPr lang="en-US" sz="2400" dirty="0"/>
          </a:p>
        </p:txBody>
      </p:sp>
      <p:cxnSp>
        <p:nvCxnSpPr>
          <p:cNvPr id="64" name="Straight Arrow Connector 63"/>
          <p:cNvCxnSpPr>
            <a:stCxn id="402440" idx="3"/>
            <a:endCxn id="402467" idx="2"/>
          </p:cNvCxnSpPr>
          <p:nvPr/>
        </p:nvCxnSpPr>
        <p:spPr>
          <a:xfrm>
            <a:off x="4872038" y="1481029"/>
            <a:ext cx="442912" cy="157163"/>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402441" idx="3"/>
            <a:endCxn id="402467" idx="2"/>
          </p:cNvCxnSpPr>
          <p:nvPr/>
        </p:nvCxnSpPr>
        <p:spPr>
          <a:xfrm flipV="1">
            <a:off x="4887913" y="1638192"/>
            <a:ext cx="427037" cy="527050"/>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402442" idx="3"/>
            <a:endCxn id="402467" idx="2"/>
          </p:cNvCxnSpPr>
          <p:nvPr/>
        </p:nvCxnSpPr>
        <p:spPr>
          <a:xfrm flipV="1">
            <a:off x="4902200" y="1638192"/>
            <a:ext cx="412750" cy="1204912"/>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402440" idx="3"/>
            <a:endCxn id="402466" idx="2"/>
          </p:cNvCxnSpPr>
          <p:nvPr/>
        </p:nvCxnSpPr>
        <p:spPr>
          <a:xfrm>
            <a:off x="4872038" y="1481029"/>
            <a:ext cx="457200" cy="1217613"/>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402441" idx="3"/>
            <a:endCxn id="402466" idx="2"/>
          </p:cNvCxnSpPr>
          <p:nvPr/>
        </p:nvCxnSpPr>
        <p:spPr>
          <a:xfrm>
            <a:off x="4887913" y="2165242"/>
            <a:ext cx="441325"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02442" idx="3"/>
            <a:endCxn id="402466" idx="2"/>
          </p:cNvCxnSpPr>
          <p:nvPr/>
        </p:nvCxnSpPr>
        <p:spPr>
          <a:xfrm flipV="1">
            <a:off x="4902200" y="2698642"/>
            <a:ext cx="42703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402437" idx="3"/>
            <a:endCxn id="402440" idx="1"/>
          </p:cNvCxnSpPr>
          <p:nvPr/>
        </p:nvCxnSpPr>
        <p:spPr>
          <a:xfrm flipV="1">
            <a:off x="2405063" y="1481029"/>
            <a:ext cx="884237" cy="693847"/>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402437" idx="3"/>
            <a:endCxn id="402441" idx="1"/>
          </p:cNvCxnSpPr>
          <p:nvPr/>
        </p:nvCxnSpPr>
        <p:spPr>
          <a:xfrm flipV="1">
            <a:off x="2405063" y="2165242"/>
            <a:ext cx="900112" cy="9634"/>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402437" idx="3"/>
            <a:endCxn id="402442" idx="1"/>
          </p:cNvCxnSpPr>
          <p:nvPr/>
        </p:nvCxnSpPr>
        <p:spPr>
          <a:xfrm>
            <a:off x="2405063" y="2174876"/>
            <a:ext cx="914400" cy="668228"/>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a:stCxn id="402439" idx="3"/>
            <a:endCxn id="402443" idx="1"/>
          </p:cNvCxnSpPr>
          <p:nvPr/>
        </p:nvCxnSpPr>
        <p:spPr>
          <a:xfrm flipV="1">
            <a:off x="2405063" y="4357688"/>
            <a:ext cx="893762" cy="6746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stCxn id="402439" idx="3"/>
            <a:endCxn id="402444" idx="1"/>
          </p:cNvCxnSpPr>
          <p:nvPr/>
        </p:nvCxnSpPr>
        <p:spPr>
          <a:xfrm>
            <a:off x="2405063" y="5032376"/>
            <a:ext cx="893762" cy="22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stCxn id="402439" idx="3"/>
            <a:endCxn id="402445" idx="1"/>
          </p:cNvCxnSpPr>
          <p:nvPr/>
        </p:nvCxnSpPr>
        <p:spPr>
          <a:xfrm>
            <a:off x="2405063" y="5032376"/>
            <a:ext cx="893762" cy="7127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402443" idx="3"/>
            <a:endCxn id="402475" idx="2"/>
          </p:cNvCxnSpPr>
          <p:nvPr/>
        </p:nvCxnSpPr>
        <p:spPr>
          <a:xfrm>
            <a:off x="4881563" y="4357688"/>
            <a:ext cx="458787" cy="173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402443" idx="3"/>
            <a:endCxn id="402474" idx="2"/>
          </p:cNvCxnSpPr>
          <p:nvPr/>
        </p:nvCxnSpPr>
        <p:spPr>
          <a:xfrm>
            <a:off x="4881563" y="4357688"/>
            <a:ext cx="473075" cy="1233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402444" idx="3"/>
            <a:endCxn id="402475" idx="2"/>
          </p:cNvCxnSpPr>
          <p:nvPr/>
        </p:nvCxnSpPr>
        <p:spPr>
          <a:xfrm flipV="1">
            <a:off x="4881563" y="4530726"/>
            <a:ext cx="458787" cy="523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402444" idx="3"/>
            <a:endCxn id="402474" idx="2"/>
          </p:cNvCxnSpPr>
          <p:nvPr/>
        </p:nvCxnSpPr>
        <p:spPr>
          <a:xfrm>
            <a:off x="4881563" y="5054601"/>
            <a:ext cx="473075" cy="536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a:stCxn id="402445" idx="3"/>
            <a:endCxn id="402475" idx="2"/>
          </p:cNvCxnSpPr>
          <p:nvPr/>
        </p:nvCxnSpPr>
        <p:spPr>
          <a:xfrm flipV="1">
            <a:off x="4881563" y="4530726"/>
            <a:ext cx="458787" cy="1214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a:stCxn id="402445" idx="3"/>
            <a:endCxn id="402474" idx="2"/>
          </p:cNvCxnSpPr>
          <p:nvPr/>
        </p:nvCxnSpPr>
        <p:spPr>
          <a:xfrm flipV="1">
            <a:off x="4881563" y="5591176"/>
            <a:ext cx="473075" cy="1539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AutoShape 69"/>
          <p:cNvSpPr>
            <a:spLocks noChangeArrowheads="1"/>
          </p:cNvSpPr>
          <p:nvPr/>
        </p:nvSpPr>
        <p:spPr bwMode="auto">
          <a:xfrm>
            <a:off x="7793458" y="4973151"/>
            <a:ext cx="296182" cy="345388"/>
          </a:xfrm>
          <a:prstGeom prst="plus">
            <a:avLst>
              <a:gd name="adj" fmla="val 25000"/>
            </a:avLst>
          </a:prstGeom>
          <a:solidFill>
            <a:srgbClr val="FFFF00"/>
          </a:solidFill>
          <a:ln w="9525">
            <a:noFill/>
            <a:miter lim="800000"/>
            <a:headEnd/>
            <a:tailEnd/>
          </a:ln>
          <a:effectLst>
            <a:prstShdw prst="shdw17" dist="17961" dir="2700000">
              <a:schemeClr val="folHlink">
                <a:gamma/>
                <a:shade val="60000"/>
                <a:invGamma/>
              </a:schemeClr>
            </a:prstShdw>
          </a:effectLst>
          <a:scene3d>
            <a:camera prst="orthographicFront"/>
            <a:lightRig rig="threePt" dir="t"/>
          </a:scene3d>
          <a:sp3d>
            <a:bevelT/>
          </a:sp3d>
        </p:spPr>
        <p:txBody>
          <a:bodyPr wrap="none" anchor="ctr"/>
          <a:lstStyle/>
          <a:p>
            <a:endParaRPr lang="en-US"/>
          </a:p>
        </p:txBody>
      </p:sp>
      <p:sp>
        <p:nvSpPr>
          <p:cNvPr id="46" name="Rectangle 70"/>
          <p:cNvSpPr>
            <a:spLocks noChangeArrowheads="1"/>
          </p:cNvSpPr>
          <p:nvPr/>
        </p:nvSpPr>
        <p:spPr bwMode="auto">
          <a:xfrm>
            <a:off x="7863664" y="1399672"/>
            <a:ext cx="142002" cy="535734"/>
          </a:xfrm>
          <a:prstGeom prst="rect">
            <a:avLst/>
          </a:prstGeom>
          <a:solidFill>
            <a:srgbClr val="FFFF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US"/>
          </a:p>
        </p:txBody>
      </p:sp>
      <p:sp>
        <p:nvSpPr>
          <p:cNvPr id="49" name="AutoShape 69"/>
          <p:cNvSpPr>
            <a:spLocks noChangeArrowheads="1"/>
          </p:cNvSpPr>
          <p:nvPr/>
        </p:nvSpPr>
        <p:spPr bwMode="auto">
          <a:xfrm>
            <a:off x="7140316" y="2006018"/>
            <a:ext cx="296182" cy="345388"/>
          </a:xfrm>
          <a:prstGeom prst="plus">
            <a:avLst>
              <a:gd name="adj" fmla="val 25000"/>
            </a:avLst>
          </a:prstGeom>
          <a:solidFill>
            <a:srgbClr val="FFFF00"/>
          </a:solidFill>
          <a:ln w="9525">
            <a:noFill/>
            <a:miter lim="800000"/>
            <a:headEnd/>
            <a:tailEnd/>
          </a:ln>
          <a:effectLst>
            <a:prstShdw prst="shdw17" dist="17961" dir="2700000">
              <a:schemeClr val="folHlink">
                <a:gamma/>
                <a:shade val="60000"/>
                <a:invGamma/>
              </a:schemeClr>
            </a:prstShdw>
          </a:effectLst>
          <a:scene3d>
            <a:camera prst="orthographicFront"/>
            <a:lightRig rig="threePt" dir="t"/>
          </a:scene3d>
          <a:sp3d>
            <a:bevelT/>
          </a:sp3d>
        </p:spPr>
        <p:txBody>
          <a:bodyPr wrap="none" anchor="ctr"/>
          <a:lstStyle/>
          <a:p>
            <a:endParaRPr lang="en-US"/>
          </a:p>
        </p:txBody>
      </p:sp>
      <p:sp>
        <p:nvSpPr>
          <p:cNvPr id="50" name="Rectangle 70"/>
          <p:cNvSpPr>
            <a:spLocks noChangeArrowheads="1"/>
          </p:cNvSpPr>
          <p:nvPr/>
        </p:nvSpPr>
        <p:spPr bwMode="auto">
          <a:xfrm>
            <a:off x="7201191" y="5411838"/>
            <a:ext cx="142002" cy="535734"/>
          </a:xfrm>
          <a:prstGeom prst="rect">
            <a:avLst/>
          </a:prstGeom>
          <a:solidFill>
            <a:srgbClr val="FFFF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US"/>
          </a:p>
        </p:txBody>
      </p:sp>
    </p:spTree>
  </p:cSld>
  <p:clrMapOvr>
    <a:masterClrMapping/>
  </p:clrMapOvr>
  <p:transition spd="slow">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a:xfrm>
            <a:off x="2994212" y="3810000"/>
            <a:ext cx="2940423" cy="2474260"/>
          </a:xfrm>
          <a:prstGeom prst="rect">
            <a:avLst/>
          </a:prstGeom>
          <a:solidFill>
            <a:srgbClr val="19393B"/>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p:cNvCxnSpPr>
            <a:stCxn id="6" idx="3"/>
            <a:endCxn id="57" idx="1"/>
          </p:cNvCxnSpPr>
          <p:nvPr/>
        </p:nvCxnSpPr>
        <p:spPr>
          <a:xfrm>
            <a:off x="5755405" y="1251054"/>
            <a:ext cx="839722" cy="2066432"/>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sz="2400" dirty="0" smtClean="0"/>
              <a:t>Project Impact on Stakeholders</a:t>
            </a:r>
            <a:endParaRPr lang="en-US" sz="2400" dirty="0"/>
          </a:p>
        </p:txBody>
      </p:sp>
      <p:pic>
        <p:nvPicPr>
          <p:cNvPr id="4" name="Picture 3" descr="coaster.gif"/>
          <p:cNvPicPr>
            <a:picLocks noChangeAspect="1"/>
          </p:cNvPicPr>
          <p:nvPr/>
        </p:nvPicPr>
        <p:blipFill>
          <a:blip r:embed="rId3" cstate="print"/>
          <a:stretch>
            <a:fillRect/>
          </a:stretch>
        </p:blipFill>
        <p:spPr>
          <a:xfrm>
            <a:off x="235636" y="989312"/>
            <a:ext cx="2404047" cy="1803036"/>
          </a:xfrm>
          <a:prstGeom prst="rect">
            <a:avLst/>
          </a:prstGeom>
        </p:spPr>
      </p:pic>
      <p:sp>
        <p:nvSpPr>
          <p:cNvPr id="5" name="Rounded Rectangle 4"/>
          <p:cNvSpPr/>
          <p:nvPr/>
        </p:nvSpPr>
        <p:spPr>
          <a:xfrm>
            <a:off x="3046710" y="1639244"/>
            <a:ext cx="2708695" cy="500331"/>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Project Phase</a:t>
            </a:r>
          </a:p>
        </p:txBody>
      </p:sp>
      <p:sp>
        <p:nvSpPr>
          <p:cNvPr id="7" name="Rounded Rectangle 6"/>
          <p:cNvSpPr/>
          <p:nvPr/>
        </p:nvSpPr>
        <p:spPr>
          <a:xfrm>
            <a:off x="3046710" y="2266022"/>
            <a:ext cx="2708695" cy="500331"/>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Post-Project Phase</a:t>
            </a:r>
          </a:p>
        </p:txBody>
      </p:sp>
      <p:sp>
        <p:nvSpPr>
          <p:cNvPr id="6" name="Rounded Rectangle 5"/>
          <p:cNvSpPr/>
          <p:nvPr/>
        </p:nvSpPr>
        <p:spPr>
          <a:xfrm>
            <a:off x="3046710" y="989311"/>
            <a:ext cx="2708695" cy="523485"/>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Pre-Project Phase</a:t>
            </a:r>
            <a:endParaRPr lang="en-US" sz="2400" b="1" dirty="0">
              <a:solidFill>
                <a:srgbClr val="FFFF00"/>
              </a:solidFill>
              <a:latin typeface="Calibri" pitchFamily="34" charset="0"/>
            </a:endParaRPr>
          </a:p>
        </p:txBody>
      </p:sp>
      <p:sp>
        <p:nvSpPr>
          <p:cNvPr id="10" name="Rounded Rectangle 9"/>
          <p:cNvSpPr/>
          <p:nvPr/>
        </p:nvSpPr>
        <p:spPr>
          <a:xfrm>
            <a:off x="6455229" y="1014250"/>
            <a:ext cx="2234746" cy="1753887"/>
          </a:xfrm>
          <a:prstGeom prst="roundRect">
            <a:avLst/>
          </a:prstGeom>
          <a:solidFill>
            <a:srgbClr val="FFFEB8"/>
          </a:solidFill>
          <a:ln>
            <a:solidFill>
              <a:srgbClr val="74C0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Calibri" pitchFamily="34" charset="0"/>
              </a:rPr>
              <a:t>Project’s </a:t>
            </a:r>
          </a:p>
          <a:p>
            <a:pPr algn="ctr"/>
            <a:r>
              <a:rPr lang="en-US" sz="2400" b="1" dirty="0" smtClean="0">
                <a:solidFill>
                  <a:schemeClr val="tx1"/>
                </a:solidFill>
                <a:latin typeface="Calibri" pitchFamily="34" charset="0"/>
              </a:rPr>
              <a:t>Change Impact</a:t>
            </a:r>
          </a:p>
          <a:p>
            <a:pPr algn="ctr">
              <a:spcBef>
                <a:spcPts val="900"/>
              </a:spcBef>
            </a:pPr>
            <a:r>
              <a:rPr lang="en-US" sz="1600" dirty="0" smtClean="0">
                <a:solidFill>
                  <a:schemeClr val="tx1"/>
                </a:solidFill>
                <a:latin typeface="Calibri" pitchFamily="34" charset="0"/>
              </a:rPr>
              <a:t>(economic, financial, social, ecological , security, etc.)</a:t>
            </a:r>
            <a:endParaRPr lang="en-US" sz="1600" dirty="0">
              <a:solidFill>
                <a:schemeClr val="tx1"/>
              </a:solidFill>
              <a:latin typeface="Calibri" pitchFamily="34" charset="0"/>
            </a:endParaRPr>
          </a:p>
        </p:txBody>
      </p:sp>
      <p:sp>
        <p:nvSpPr>
          <p:cNvPr id="11" name="Rounded Rectangle 10"/>
          <p:cNvSpPr/>
          <p:nvPr/>
        </p:nvSpPr>
        <p:spPr>
          <a:xfrm>
            <a:off x="3118827" y="3916391"/>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Level of Interest </a:t>
            </a:r>
            <a:endParaRPr lang="en-US" sz="1600" b="1" dirty="0">
              <a:solidFill>
                <a:schemeClr val="tx1"/>
              </a:solidFill>
              <a:latin typeface="Calibri" pitchFamily="34" charset="0"/>
            </a:endParaRPr>
          </a:p>
        </p:txBody>
      </p:sp>
      <p:sp>
        <p:nvSpPr>
          <p:cNvPr id="12" name="Rounded Rectangle 11"/>
          <p:cNvSpPr/>
          <p:nvPr/>
        </p:nvSpPr>
        <p:spPr>
          <a:xfrm>
            <a:off x="3118827" y="4391593"/>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Concerns and Motivations</a:t>
            </a:r>
            <a:endParaRPr lang="en-US" sz="1600" b="1" dirty="0">
              <a:solidFill>
                <a:schemeClr val="tx1"/>
              </a:solidFill>
              <a:latin typeface="Calibri" pitchFamily="34" charset="0"/>
            </a:endParaRPr>
          </a:p>
        </p:txBody>
      </p:sp>
      <p:sp>
        <p:nvSpPr>
          <p:cNvPr id="13" name="Rounded Rectangle 12"/>
          <p:cNvSpPr/>
          <p:nvPr/>
        </p:nvSpPr>
        <p:spPr>
          <a:xfrm>
            <a:off x="3118827" y="4866795"/>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Expectations and Perceptions</a:t>
            </a:r>
            <a:endParaRPr lang="en-US" sz="1600" b="1" dirty="0">
              <a:solidFill>
                <a:schemeClr val="tx1"/>
              </a:solidFill>
              <a:latin typeface="Calibri" pitchFamily="34" charset="0"/>
            </a:endParaRPr>
          </a:p>
        </p:txBody>
      </p:sp>
      <p:sp>
        <p:nvSpPr>
          <p:cNvPr id="14" name="Rounded Rectangle 13"/>
          <p:cNvSpPr/>
          <p:nvPr/>
        </p:nvSpPr>
        <p:spPr>
          <a:xfrm>
            <a:off x="3118827" y="5341997"/>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Attitude and Behavior</a:t>
            </a:r>
            <a:endParaRPr lang="en-US" sz="1600" b="1" dirty="0">
              <a:solidFill>
                <a:schemeClr val="tx1"/>
              </a:solidFill>
              <a:latin typeface="Calibri" pitchFamily="34" charset="0"/>
            </a:endParaRPr>
          </a:p>
        </p:txBody>
      </p:sp>
      <p:sp>
        <p:nvSpPr>
          <p:cNvPr id="15" name="Rounded Rectangle 14"/>
          <p:cNvSpPr/>
          <p:nvPr/>
        </p:nvSpPr>
        <p:spPr>
          <a:xfrm>
            <a:off x="3118827" y="5817197"/>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Power / Influence</a:t>
            </a:r>
            <a:endParaRPr lang="en-US" sz="1600" b="1" dirty="0">
              <a:solidFill>
                <a:schemeClr val="tx1"/>
              </a:solidFill>
              <a:latin typeface="Calibri" pitchFamily="34" charset="0"/>
            </a:endParaRPr>
          </a:p>
        </p:txBody>
      </p:sp>
      <p:pic>
        <p:nvPicPr>
          <p:cNvPr id="16" name="Picture 15" descr="Society.gif"/>
          <p:cNvPicPr>
            <a:picLocks noChangeAspect="1"/>
          </p:cNvPicPr>
          <p:nvPr/>
        </p:nvPicPr>
        <p:blipFill>
          <a:blip r:embed="rId4" cstate="print"/>
          <a:stretch>
            <a:fillRect/>
          </a:stretch>
        </p:blipFill>
        <p:spPr>
          <a:xfrm>
            <a:off x="6429707" y="3900345"/>
            <a:ext cx="2317684" cy="2317684"/>
          </a:xfrm>
          <a:prstGeom prst="rect">
            <a:avLst/>
          </a:prstGeom>
        </p:spPr>
      </p:pic>
      <p:sp>
        <p:nvSpPr>
          <p:cNvPr id="18" name="Rounded Rectangle 17"/>
          <p:cNvSpPr/>
          <p:nvPr/>
        </p:nvSpPr>
        <p:spPr>
          <a:xfrm>
            <a:off x="218650" y="3883956"/>
            <a:ext cx="2294627" cy="2355281"/>
          </a:xfrm>
          <a:prstGeom prst="roundRect">
            <a:avLst/>
          </a:prstGeom>
          <a:solidFill>
            <a:srgbClr val="74C0C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Calibri" pitchFamily="34" charset="0"/>
              </a:rPr>
              <a:t>CONSIDERATIONS </a:t>
            </a:r>
          </a:p>
          <a:p>
            <a:pPr algn="ctr"/>
            <a:endParaRPr lang="en-US" dirty="0" smtClean="0">
              <a:solidFill>
                <a:schemeClr val="tx1"/>
              </a:solidFill>
              <a:latin typeface="Calibri" pitchFamily="34" charset="0"/>
            </a:endParaRPr>
          </a:p>
          <a:p>
            <a:pPr algn="ctr"/>
            <a:r>
              <a:rPr lang="en-US" sz="1700" b="1" dirty="0" smtClean="0">
                <a:solidFill>
                  <a:schemeClr val="tx1"/>
                </a:solidFill>
                <a:latin typeface="Calibri" pitchFamily="34" charset="0"/>
              </a:rPr>
              <a:t>Rational Behavior, Access to </a:t>
            </a:r>
            <a:r>
              <a:rPr lang="en-US" sz="1700" b="1" dirty="0" err="1" smtClean="0">
                <a:solidFill>
                  <a:schemeClr val="tx1"/>
                </a:solidFill>
                <a:latin typeface="Calibri" pitchFamily="34" charset="0"/>
              </a:rPr>
              <a:t>Informa-tion</a:t>
            </a:r>
            <a:r>
              <a:rPr lang="en-US" sz="1700" b="1" dirty="0" smtClean="0">
                <a:solidFill>
                  <a:schemeClr val="tx1"/>
                </a:solidFill>
                <a:latin typeface="Calibri" pitchFamily="34" charset="0"/>
              </a:rPr>
              <a:t>, Long-Term Per-</a:t>
            </a:r>
            <a:r>
              <a:rPr lang="en-US" sz="1700" b="1" dirty="0" err="1" smtClean="0">
                <a:solidFill>
                  <a:schemeClr val="tx1"/>
                </a:solidFill>
                <a:latin typeface="Calibri" pitchFamily="34" charset="0"/>
              </a:rPr>
              <a:t>spective</a:t>
            </a:r>
            <a:r>
              <a:rPr lang="en-US" sz="1700" b="1" dirty="0" smtClean="0">
                <a:solidFill>
                  <a:schemeClr val="tx1"/>
                </a:solidFill>
                <a:latin typeface="Calibri" pitchFamily="34" charset="0"/>
              </a:rPr>
              <a:t>, Relational Constellations</a:t>
            </a:r>
            <a:endParaRPr lang="en-US" sz="1700" b="1" dirty="0">
              <a:solidFill>
                <a:schemeClr val="tx1"/>
              </a:solidFill>
              <a:latin typeface="Calibri" pitchFamily="34" charset="0"/>
            </a:endParaRPr>
          </a:p>
        </p:txBody>
      </p:sp>
      <p:cxnSp>
        <p:nvCxnSpPr>
          <p:cNvPr id="20" name="Elbow Connector 19"/>
          <p:cNvCxnSpPr>
            <a:stCxn id="4" idx="3"/>
            <a:endCxn id="6" idx="1"/>
          </p:cNvCxnSpPr>
          <p:nvPr/>
        </p:nvCxnSpPr>
        <p:spPr>
          <a:xfrm flipV="1">
            <a:off x="2639683" y="1251054"/>
            <a:ext cx="407027" cy="639776"/>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4" idx="3"/>
            <a:endCxn id="5" idx="1"/>
          </p:cNvCxnSpPr>
          <p:nvPr/>
        </p:nvCxnSpPr>
        <p:spPr>
          <a:xfrm flipV="1">
            <a:off x="2639683" y="1889410"/>
            <a:ext cx="407027" cy="142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4" idx="3"/>
            <a:endCxn id="7" idx="1"/>
          </p:cNvCxnSpPr>
          <p:nvPr/>
        </p:nvCxnSpPr>
        <p:spPr>
          <a:xfrm>
            <a:off x="2639683" y="1890830"/>
            <a:ext cx="407027" cy="625358"/>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6" idx="3"/>
            <a:endCxn id="10" idx="1"/>
          </p:cNvCxnSpPr>
          <p:nvPr/>
        </p:nvCxnSpPr>
        <p:spPr>
          <a:xfrm>
            <a:off x="5755405" y="1251054"/>
            <a:ext cx="699824" cy="64014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5" idx="3"/>
            <a:endCxn id="10" idx="1"/>
          </p:cNvCxnSpPr>
          <p:nvPr/>
        </p:nvCxnSpPr>
        <p:spPr>
          <a:xfrm>
            <a:off x="5755405" y="1889410"/>
            <a:ext cx="699824" cy="1784"/>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7" idx="3"/>
            <a:endCxn id="10" idx="1"/>
          </p:cNvCxnSpPr>
          <p:nvPr/>
        </p:nvCxnSpPr>
        <p:spPr>
          <a:xfrm flipV="1">
            <a:off x="5755405" y="1891194"/>
            <a:ext cx="699824" cy="624994"/>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6595127" y="2988525"/>
            <a:ext cx="1973766" cy="657922"/>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Stakeholder Engagement</a:t>
            </a:r>
            <a:endParaRPr lang="en-US" b="1" dirty="0">
              <a:solidFill>
                <a:schemeClr val="tx1"/>
              </a:solidFill>
              <a:latin typeface="Calibri" pitchFamily="34" charset="0"/>
            </a:endParaRPr>
          </a:p>
        </p:txBody>
      </p:sp>
      <p:cxnSp>
        <p:nvCxnSpPr>
          <p:cNvPr id="62" name="Straight Arrow Connector 61"/>
          <p:cNvCxnSpPr>
            <a:stCxn id="5" idx="3"/>
            <a:endCxn id="57" idx="1"/>
          </p:cNvCxnSpPr>
          <p:nvPr/>
        </p:nvCxnSpPr>
        <p:spPr>
          <a:xfrm>
            <a:off x="5755405" y="1889410"/>
            <a:ext cx="839722" cy="1428076"/>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57" idx="2"/>
            <a:endCxn id="16" idx="0"/>
          </p:cNvCxnSpPr>
          <p:nvPr/>
        </p:nvCxnSpPr>
        <p:spPr>
          <a:xfrm rot="16200000" flipH="1">
            <a:off x="7458330" y="3770126"/>
            <a:ext cx="253898" cy="6539"/>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10" idx="3"/>
            <a:endCxn id="16" idx="3"/>
          </p:cNvCxnSpPr>
          <p:nvPr/>
        </p:nvCxnSpPr>
        <p:spPr>
          <a:xfrm>
            <a:off x="8689975" y="1891194"/>
            <a:ext cx="57416" cy="3167993"/>
          </a:xfrm>
          <a:prstGeom prst="bentConnector3">
            <a:avLst>
              <a:gd name="adj1" fmla="val 498147"/>
            </a:avLst>
          </a:prstGeom>
          <a:ln w="38100">
            <a:solidFill>
              <a:schemeClr val="accent6">
                <a:lumMod val="20000"/>
                <a:lumOff val="80000"/>
              </a:schemeClr>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 idx="3"/>
            <a:endCxn id="57" idx="1"/>
          </p:cNvCxnSpPr>
          <p:nvPr/>
        </p:nvCxnSpPr>
        <p:spPr>
          <a:xfrm>
            <a:off x="5755405" y="2516188"/>
            <a:ext cx="839722" cy="801298"/>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8" name="Right Arrow 67"/>
          <p:cNvSpPr/>
          <p:nvPr/>
        </p:nvSpPr>
        <p:spPr>
          <a:xfrm>
            <a:off x="2589622" y="4673048"/>
            <a:ext cx="334779" cy="621102"/>
          </a:xfrm>
          <a:prstGeom prst="rightArrow">
            <a:avLst/>
          </a:prstGeom>
          <a:solidFill>
            <a:srgbClr val="76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Elbow Connector 36"/>
          <p:cNvCxnSpPr>
            <a:stCxn id="57" idx="1"/>
            <a:endCxn id="67" idx="0"/>
          </p:cNvCxnSpPr>
          <p:nvPr/>
        </p:nvCxnSpPr>
        <p:spPr>
          <a:xfrm rot="10800000" flipV="1">
            <a:off x="4464425" y="3317486"/>
            <a:ext cx="2130703" cy="492514"/>
          </a:xfrm>
          <a:prstGeom prst="bentConnector2">
            <a:avLst/>
          </a:prstGeom>
          <a:ln w="38100">
            <a:solidFill>
              <a:srgbClr val="E8A06A"/>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8" name="Left-Right Arrow 37"/>
          <p:cNvSpPr/>
          <p:nvPr/>
        </p:nvSpPr>
        <p:spPr>
          <a:xfrm>
            <a:off x="5976630" y="4745254"/>
            <a:ext cx="420693" cy="490888"/>
          </a:xfrm>
          <a:prstGeom prst="leftRightArrow">
            <a:avLst>
              <a:gd name="adj1" fmla="val 50000"/>
              <a:gd name="adj2" fmla="val 33710"/>
            </a:avLst>
          </a:prstGeom>
          <a:solidFill>
            <a:srgbClr val="76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(Stakeholder Expectations and Perceptions)</a:t>
            </a:r>
            <a:endParaRPr lang="en-US" sz="2400" dirty="0"/>
          </a:p>
        </p:txBody>
      </p:sp>
      <p:sp>
        <p:nvSpPr>
          <p:cNvPr id="3" name="Oval 2"/>
          <p:cNvSpPr/>
          <p:nvPr/>
        </p:nvSpPr>
        <p:spPr>
          <a:xfrm>
            <a:off x="1298694" y="1336442"/>
            <a:ext cx="6539030" cy="954594"/>
          </a:xfrm>
          <a:prstGeom prst="ellipse">
            <a:avLst/>
          </a:prstGeom>
          <a:solidFill>
            <a:schemeClr val="accent2">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PROJECT STAKEHOLDERS</a:t>
            </a:r>
            <a:endParaRPr lang="en-US" sz="2400" b="1" dirty="0"/>
          </a:p>
        </p:txBody>
      </p:sp>
      <p:sp>
        <p:nvSpPr>
          <p:cNvPr id="4" name="Rounded Rectangle 3"/>
          <p:cNvSpPr/>
          <p:nvPr/>
        </p:nvSpPr>
        <p:spPr>
          <a:xfrm>
            <a:off x="455612" y="2887649"/>
            <a:ext cx="3612535" cy="841549"/>
          </a:xfrm>
          <a:prstGeom prst="roundRect">
            <a:avLst/>
          </a:prstGeom>
          <a:solidFill>
            <a:srgbClr val="3F2D2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Expectations </a:t>
            </a:r>
            <a:endParaRPr lang="en-US" sz="2000" b="1" dirty="0" smtClean="0"/>
          </a:p>
          <a:p>
            <a:pPr algn="ctr"/>
            <a:r>
              <a:rPr lang="en-US" sz="1200" b="1" dirty="0" smtClean="0"/>
              <a:t>(What Outcomes Will Project Bring?)</a:t>
            </a:r>
            <a:endParaRPr lang="en-US" sz="1600" b="1" dirty="0"/>
          </a:p>
        </p:txBody>
      </p:sp>
      <p:sp>
        <p:nvSpPr>
          <p:cNvPr id="5" name="Rounded Rectangle 4"/>
          <p:cNvSpPr/>
          <p:nvPr/>
        </p:nvSpPr>
        <p:spPr>
          <a:xfrm>
            <a:off x="5103846" y="2887649"/>
            <a:ext cx="3569218" cy="841549"/>
          </a:xfrm>
          <a:prstGeom prst="round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Perceptions </a:t>
            </a:r>
            <a:endParaRPr lang="en-US" sz="2000" b="1" dirty="0" smtClean="0"/>
          </a:p>
          <a:p>
            <a:pPr algn="ctr"/>
            <a:r>
              <a:rPr lang="en-US" sz="1200" b="1" dirty="0" smtClean="0"/>
              <a:t>(What Outcomes Is Project Bringing?)</a:t>
            </a:r>
            <a:endParaRPr lang="en-US" sz="1200" b="1" dirty="0"/>
          </a:p>
        </p:txBody>
      </p:sp>
      <p:sp>
        <p:nvSpPr>
          <p:cNvPr id="6" name="Rectangle 5"/>
          <p:cNvSpPr/>
          <p:nvPr/>
        </p:nvSpPr>
        <p:spPr>
          <a:xfrm>
            <a:off x="455613" y="4471520"/>
            <a:ext cx="8234362" cy="994785"/>
          </a:xfrm>
          <a:prstGeom prst="rect">
            <a:avLst/>
          </a:prstGeom>
          <a:solidFill>
            <a:srgbClr val="99CC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Information * Observation * Experience * Interaction With Other Stakeholders * Attitude</a:t>
            </a:r>
            <a:endParaRPr lang="en-US" sz="2000" b="1" dirty="0">
              <a:solidFill>
                <a:schemeClr val="tx1"/>
              </a:solidFill>
            </a:endParaRPr>
          </a:p>
        </p:txBody>
      </p:sp>
      <p:sp>
        <p:nvSpPr>
          <p:cNvPr id="7" name="Rectangle 6"/>
          <p:cNvSpPr/>
          <p:nvPr/>
        </p:nvSpPr>
        <p:spPr>
          <a:xfrm>
            <a:off x="455613" y="5596932"/>
            <a:ext cx="8234362" cy="575269"/>
          </a:xfrm>
          <a:prstGeom prst="rect">
            <a:avLst/>
          </a:prstGeom>
          <a:solidFill>
            <a:schemeClr val="accent5">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Cognitive &amp; Intuitive Process</a:t>
            </a:r>
            <a:endParaRPr lang="en-US" sz="2400" b="1" dirty="0">
              <a:solidFill>
                <a:schemeClr val="tx1"/>
              </a:solidFill>
            </a:endParaRPr>
          </a:p>
        </p:txBody>
      </p:sp>
      <p:cxnSp>
        <p:nvCxnSpPr>
          <p:cNvPr id="9" name="Elbow Connector 8"/>
          <p:cNvCxnSpPr>
            <a:stCxn id="3" idx="2"/>
            <a:endCxn id="4" idx="1"/>
          </p:cNvCxnSpPr>
          <p:nvPr/>
        </p:nvCxnSpPr>
        <p:spPr>
          <a:xfrm rot="10800000" flipV="1">
            <a:off x="455612" y="1813738"/>
            <a:ext cx="843082" cy="1494685"/>
          </a:xfrm>
          <a:prstGeom prst="bentConnector3">
            <a:avLst>
              <a:gd name="adj1" fmla="val 127115"/>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3" idx="6"/>
            <a:endCxn id="5" idx="3"/>
          </p:cNvCxnSpPr>
          <p:nvPr/>
        </p:nvCxnSpPr>
        <p:spPr>
          <a:xfrm>
            <a:off x="7837724" y="1813739"/>
            <a:ext cx="835340" cy="1494685"/>
          </a:xfrm>
          <a:prstGeom prst="bentConnector3">
            <a:avLst>
              <a:gd name="adj1" fmla="val 127366"/>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4" idx="2"/>
            <a:endCxn id="6" idx="1"/>
          </p:cNvCxnSpPr>
          <p:nvPr/>
        </p:nvCxnSpPr>
        <p:spPr>
          <a:xfrm rot="5400000">
            <a:off x="738890" y="3445922"/>
            <a:ext cx="1239715" cy="1806267"/>
          </a:xfrm>
          <a:prstGeom prst="bentConnector4">
            <a:avLst>
              <a:gd name="adj1" fmla="val 29939"/>
              <a:gd name="adj2" fmla="val 112656"/>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7" name="Shape 16"/>
          <p:cNvCxnSpPr>
            <a:stCxn id="6" idx="3"/>
            <a:endCxn id="5" idx="2"/>
          </p:cNvCxnSpPr>
          <p:nvPr/>
        </p:nvCxnSpPr>
        <p:spPr>
          <a:xfrm flipH="1" flipV="1">
            <a:off x="6888455" y="3729198"/>
            <a:ext cx="1801520" cy="1239715"/>
          </a:xfrm>
          <a:prstGeom prst="bentConnector4">
            <a:avLst>
              <a:gd name="adj1" fmla="val -12689"/>
              <a:gd name="adj2" fmla="val 7006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3" idx="4"/>
            <a:endCxn id="6" idx="0"/>
          </p:cNvCxnSpPr>
          <p:nvPr/>
        </p:nvCxnSpPr>
        <p:spPr>
          <a:xfrm rot="16200000" flipH="1">
            <a:off x="3480259" y="3378985"/>
            <a:ext cx="2180484" cy="4585"/>
          </a:xfrm>
          <a:prstGeom prst="line">
            <a:avLst/>
          </a:prstGeom>
          <a:ln w="28575">
            <a:solidFill>
              <a:schemeClr val="bg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Down Arrow 21"/>
          <p:cNvSpPr/>
          <p:nvPr/>
        </p:nvSpPr>
        <p:spPr>
          <a:xfrm>
            <a:off x="834013" y="5285433"/>
            <a:ext cx="582805" cy="703385"/>
          </a:xfrm>
          <a:prstGeom prst="downArrow">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7651558" y="5285433"/>
            <a:ext cx="582805" cy="703385"/>
          </a:xfrm>
          <a:prstGeom prst="downArrow">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a:xfrm>
            <a:off x="0" y="0"/>
            <a:ext cx="9144000" cy="1143000"/>
          </a:xfrm>
        </p:spPr>
        <p:txBody>
          <a:bodyPr/>
          <a:lstStyle/>
          <a:p>
            <a:r>
              <a:rPr lang="en-US" sz="2400" dirty="0" smtClean="0"/>
              <a:t>Stakeholder </a:t>
            </a:r>
            <a:r>
              <a:rPr lang="en-US" sz="2400" dirty="0"/>
              <a:t>Perceptions </a:t>
            </a:r>
            <a:r>
              <a:rPr lang="en-US" sz="2400" dirty="0" smtClean="0"/>
              <a:t>Of Projects</a:t>
            </a:r>
            <a:endParaRPr lang="en-US" sz="2400" dirty="0"/>
          </a:p>
        </p:txBody>
      </p:sp>
      <p:pic>
        <p:nvPicPr>
          <p:cNvPr id="427011" name="Picture 3" descr="PM01_WaltDisney"/>
          <p:cNvPicPr>
            <a:picLocks noChangeAspect="1" noChangeArrowheads="1"/>
          </p:cNvPicPr>
          <p:nvPr/>
        </p:nvPicPr>
        <p:blipFill>
          <a:blip r:embed="rId3" cstate="print"/>
          <a:stretch>
            <a:fillRect/>
          </a:stretch>
        </p:blipFill>
        <p:spPr bwMode="auto">
          <a:xfrm>
            <a:off x="6832600" y="3686175"/>
            <a:ext cx="2226469" cy="2671763"/>
          </a:xfrm>
          <a:prstGeom prst="rect">
            <a:avLst/>
          </a:prstGeom>
          <a:noFill/>
          <a:ln>
            <a:noFill/>
          </a:ln>
        </p:spPr>
      </p:pic>
      <p:pic>
        <p:nvPicPr>
          <p:cNvPr id="427012" name="Picture 4" descr="PM01_AtomicPowerStation"/>
          <p:cNvPicPr>
            <a:picLocks noChangeAspect="1" noChangeArrowheads="1"/>
          </p:cNvPicPr>
          <p:nvPr/>
        </p:nvPicPr>
        <p:blipFill>
          <a:blip r:embed="rId4" cstate="print"/>
          <a:srcRect/>
          <a:stretch>
            <a:fillRect/>
          </a:stretch>
        </p:blipFill>
        <p:spPr bwMode="auto">
          <a:xfrm>
            <a:off x="247650" y="3816350"/>
            <a:ext cx="2600325" cy="2189163"/>
          </a:xfrm>
          <a:prstGeom prst="rect">
            <a:avLst/>
          </a:prstGeom>
          <a:noFill/>
          <a:effectLst/>
        </p:spPr>
      </p:pic>
      <p:sp>
        <p:nvSpPr>
          <p:cNvPr id="427013" name="Text Box 5"/>
          <p:cNvSpPr txBox="1">
            <a:spLocks noChangeArrowheads="1"/>
          </p:cNvSpPr>
          <p:nvPr/>
        </p:nvSpPr>
        <p:spPr bwMode="auto">
          <a:xfrm>
            <a:off x="2933700" y="3914239"/>
            <a:ext cx="3940175" cy="2147767"/>
          </a:xfrm>
          <a:prstGeom prst="rect">
            <a:avLst/>
          </a:prstGeom>
          <a:noFill/>
          <a:ln w="9525">
            <a:noFill/>
            <a:miter lim="800000"/>
            <a:headEnd/>
            <a:tailEnd/>
          </a:ln>
          <a:effectLst/>
        </p:spPr>
        <p:txBody>
          <a:bodyPr>
            <a:spAutoFit/>
          </a:bodyPr>
          <a:lstStyle/>
          <a:p>
            <a:pPr>
              <a:lnSpc>
                <a:spcPts val="2000"/>
              </a:lnSpc>
            </a:pPr>
            <a:r>
              <a:rPr lang="en-US" sz="2000" dirty="0" smtClean="0">
                <a:solidFill>
                  <a:schemeClr val="bg1"/>
                </a:solidFill>
                <a:latin typeface="Calibri" pitchFamily="34" charset="0"/>
                <a:cs typeface="Arial" charset="0"/>
              </a:rPr>
              <a:t>A </a:t>
            </a:r>
            <a:r>
              <a:rPr lang="en-US" sz="2000" dirty="0">
                <a:solidFill>
                  <a:schemeClr val="bg1"/>
                </a:solidFill>
                <a:latin typeface="Calibri" pitchFamily="34" charset="0"/>
                <a:cs typeface="Arial" charset="0"/>
              </a:rPr>
              <a:t>project to develop a </a:t>
            </a:r>
            <a:r>
              <a:rPr lang="en-US" sz="2000" dirty="0" smtClean="0">
                <a:solidFill>
                  <a:schemeClr val="bg1"/>
                </a:solidFill>
                <a:latin typeface="Calibri" pitchFamily="34" charset="0"/>
                <a:cs typeface="Arial" charset="0"/>
              </a:rPr>
              <a:t>Walt </a:t>
            </a:r>
            <a:r>
              <a:rPr lang="en-US" sz="2000" dirty="0">
                <a:solidFill>
                  <a:schemeClr val="bg1"/>
                </a:solidFill>
                <a:latin typeface="Calibri" pitchFamily="34" charset="0"/>
                <a:cs typeface="Arial" charset="0"/>
              </a:rPr>
              <a:t>Disney Theme Park near a township </a:t>
            </a:r>
            <a:r>
              <a:rPr lang="en-US" sz="2000" dirty="0" smtClean="0">
                <a:solidFill>
                  <a:schemeClr val="bg1"/>
                </a:solidFill>
                <a:latin typeface="Calibri" pitchFamily="34" charset="0"/>
                <a:cs typeface="Arial" charset="0"/>
              </a:rPr>
              <a:t>would </a:t>
            </a:r>
            <a:r>
              <a:rPr lang="en-US" sz="2000" dirty="0">
                <a:solidFill>
                  <a:schemeClr val="bg1"/>
                </a:solidFill>
                <a:latin typeface="Calibri" pitchFamily="34" charset="0"/>
                <a:cs typeface="Arial" charset="0"/>
              </a:rPr>
              <a:t>probably </a:t>
            </a:r>
            <a:r>
              <a:rPr lang="en-US" sz="2000" dirty="0" smtClean="0">
                <a:solidFill>
                  <a:schemeClr val="bg1"/>
                </a:solidFill>
                <a:latin typeface="Calibri" pitchFamily="34" charset="0"/>
                <a:cs typeface="Arial" charset="0"/>
              </a:rPr>
              <a:t>generate more support among stakeholders than a project </a:t>
            </a:r>
            <a:r>
              <a:rPr lang="en-US" sz="2000" dirty="0">
                <a:solidFill>
                  <a:schemeClr val="bg1"/>
                </a:solidFill>
                <a:latin typeface="Calibri" pitchFamily="34" charset="0"/>
                <a:cs typeface="Arial" charset="0"/>
              </a:rPr>
              <a:t>for construction </a:t>
            </a:r>
            <a:r>
              <a:rPr lang="en-US" sz="2000" dirty="0" smtClean="0">
                <a:solidFill>
                  <a:schemeClr val="bg1"/>
                </a:solidFill>
                <a:latin typeface="Calibri" pitchFamily="34" charset="0"/>
                <a:cs typeface="Arial" charset="0"/>
              </a:rPr>
              <a:t>of </a:t>
            </a:r>
            <a:r>
              <a:rPr lang="en-US" sz="2000" dirty="0">
                <a:solidFill>
                  <a:schemeClr val="bg1"/>
                </a:solidFill>
                <a:latin typeface="Calibri" pitchFamily="34" charset="0"/>
                <a:cs typeface="Arial" charset="0"/>
              </a:rPr>
              <a:t>a nuclear power </a:t>
            </a:r>
            <a:r>
              <a:rPr lang="en-US" sz="2000" dirty="0" smtClean="0">
                <a:solidFill>
                  <a:schemeClr val="bg1"/>
                </a:solidFill>
                <a:latin typeface="Calibri" pitchFamily="34" charset="0"/>
                <a:cs typeface="Arial" charset="0"/>
              </a:rPr>
              <a:t>station because of the stigma which is attached to the nuclear power industry. </a:t>
            </a:r>
            <a:endParaRPr lang="en-US" sz="2000" dirty="0">
              <a:solidFill>
                <a:schemeClr val="bg1"/>
              </a:solidFill>
              <a:latin typeface="Calibri" pitchFamily="34" charset="0"/>
              <a:cs typeface="Arial" charset="0"/>
            </a:endParaRPr>
          </a:p>
        </p:txBody>
      </p:sp>
      <p:sp>
        <p:nvSpPr>
          <p:cNvPr id="427014" name="Rectangle 6"/>
          <p:cNvSpPr>
            <a:spLocks noChangeArrowheads="1"/>
          </p:cNvSpPr>
          <p:nvPr/>
        </p:nvSpPr>
        <p:spPr bwMode="auto">
          <a:xfrm>
            <a:off x="440055" y="922637"/>
            <a:ext cx="8216900" cy="2677656"/>
          </a:xfrm>
          <a:prstGeom prst="rect">
            <a:avLst/>
          </a:prstGeom>
          <a:noFill/>
          <a:ln w="9525">
            <a:noFill/>
            <a:miter lim="800000"/>
            <a:headEnd/>
            <a:tailEnd/>
          </a:ln>
          <a:effectLst/>
        </p:spPr>
        <p:txBody>
          <a:bodyPr wrap="square">
            <a:spAutoFit/>
          </a:bodyPr>
          <a:lstStyle/>
          <a:p>
            <a:pPr algn="ctr"/>
            <a:r>
              <a:rPr lang="en-US" sz="2800" b="1" dirty="0">
                <a:solidFill>
                  <a:schemeClr val="bg1"/>
                </a:solidFill>
                <a:latin typeface="Calibri" pitchFamily="34" charset="0"/>
              </a:rPr>
              <a:t>The intensity of </a:t>
            </a:r>
            <a:r>
              <a:rPr lang="en-US" sz="2800" b="1" dirty="0" smtClean="0">
                <a:solidFill>
                  <a:schemeClr val="bg1"/>
                </a:solidFill>
                <a:latin typeface="Calibri" pitchFamily="34" charset="0"/>
              </a:rPr>
              <a:t>stakeholder </a:t>
            </a:r>
            <a:r>
              <a:rPr lang="en-US" sz="2800" b="1" dirty="0">
                <a:solidFill>
                  <a:schemeClr val="bg1"/>
                </a:solidFill>
                <a:latin typeface="Calibri" pitchFamily="34" charset="0"/>
              </a:rPr>
              <a:t>supportiveness, </a:t>
            </a:r>
            <a:r>
              <a:rPr lang="en-US" sz="2800" b="1" dirty="0" smtClean="0">
                <a:solidFill>
                  <a:schemeClr val="bg1"/>
                </a:solidFill>
                <a:latin typeface="Calibri" pitchFamily="34" charset="0"/>
              </a:rPr>
              <a:t>indif-ference </a:t>
            </a:r>
            <a:r>
              <a:rPr lang="en-US" sz="2800" b="1" dirty="0">
                <a:solidFill>
                  <a:schemeClr val="bg1"/>
                </a:solidFill>
                <a:latin typeface="Calibri" pitchFamily="34" charset="0"/>
              </a:rPr>
              <a:t>or adversity towards a project is determined </a:t>
            </a:r>
            <a:r>
              <a:rPr lang="en-US" sz="2800" b="1" dirty="0" smtClean="0">
                <a:solidFill>
                  <a:schemeClr val="bg1"/>
                </a:solidFill>
                <a:latin typeface="Calibri" pitchFamily="34" charset="0"/>
              </a:rPr>
              <a:t>primarily by </a:t>
            </a:r>
            <a:r>
              <a:rPr lang="en-US" sz="2800" b="1" dirty="0">
                <a:solidFill>
                  <a:schemeClr val="bg1"/>
                </a:solidFill>
                <a:latin typeface="Calibri" pitchFamily="34" charset="0"/>
              </a:rPr>
              <a:t>the nature of the project and the </a:t>
            </a:r>
            <a:r>
              <a:rPr lang="en-US" sz="2800" b="1" dirty="0" smtClean="0">
                <a:solidFill>
                  <a:schemeClr val="bg1"/>
                </a:solidFill>
                <a:latin typeface="Calibri" pitchFamily="34" charset="0"/>
              </a:rPr>
              <a:t>per-ceptions which the stakeholders develop about it based on the information they have and, possibly their previous experience with similar projects</a:t>
            </a:r>
            <a:endParaRPr lang="en-US" sz="28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Concept of Rational Behavior </a:t>
            </a:r>
            <a:endParaRPr lang="en-US" sz="2400" dirty="0"/>
          </a:p>
        </p:txBody>
      </p:sp>
      <p:sp>
        <p:nvSpPr>
          <p:cNvPr id="19" name="Rectangle 18"/>
          <p:cNvSpPr/>
          <p:nvPr/>
        </p:nvSpPr>
        <p:spPr>
          <a:xfrm>
            <a:off x="443028" y="1497725"/>
            <a:ext cx="3860964" cy="4658710"/>
          </a:xfrm>
          <a:prstGeom prst="rect">
            <a:avLst/>
          </a:prstGeom>
          <a:solidFill>
            <a:schemeClr val="accent5">
              <a:lumMod val="2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de-DE" sz="2800" b="1" dirty="0" smtClean="0">
                <a:solidFill>
                  <a:schemeClr val="bg1"/>
                </a:solidFill>
                <a:latin typeface="Calibri" pitchFamily="34" charset="0"/>
                <a:sym typeface="Wingdings" pitchFamily="2" charset="2"/>
              </a:rPr>
              <a:t>Project stakeholders who „behave rationally“ will try to maximize their „quality of life“ </a:t>
            </a:r>
          </a:p>
          <a:p>
            <a:pPr algn="ctr">
              <a:spcBef>
                <a:spcPts val="3000"/>
              </a:spcBef>
            </a:pPr>
            <a:r>
              <a:rPr lang="de-DE" sz="1600" b="1" dirty="0" smtClean="0">
                <a:solidFill>
                  <a:schemeClr val="bg1"/>
                </a:solidFill>
                <a:latin typeface="Calibri" pitchFamily="34" charset="0"/>
                <a:sym typeface="Wingdings" pitchFamily="2" charset="2"/>
              </a:rPr>
              <a:t>In evaluating a project, stakeholders will carefully consider its respective pros and cons. To do this they must have access to all the requisite information they require in order to carefully analyze the project‘s potential impact on them over time, which includes the period of time both before as well as after the project‘s completion.</a:t>
            </a:r>
            <a:endParaRPr lang="en-US" sz="1600" b="1" dirty="0">
              <a:solidFill>
                <a:schemeClr val="bg1"/>
              </a:solidFill>
              <a:latin typeface="Calibri" pitchFamily="34" charset="0"/>
              <a:sym typeface="Wingdings" pitchFamily="2" charset="2"/>
            </a:endParaRPr>
          </a:p>
        </p:txBody>
      </p:sp>
      <p:sp>
        <p:nvSpPr>
          <p:cNvPr id="20" name="Rectangle 19"/>
          <p:cNvSpPr/>
          <p:nvPr/>
        </p:nvSpPr>
        <p:spPr>
          <a:xfrm>
            <a:off x="5297214" y="2061342"/>
            <a:ext cx="3362831" cy="3531476"/>
          </a:xfrm>
          <a:prstGeom prst="rect">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Is the stakeholder’s perceived gain from the project greater than (&gt;), equal (=) to or less than (&lt;) its perceived loss from the project?</a:t>
            </a:r>
          </a:p>
        </p:txBody>
      </p:sp>
      <p:sp>
        <p:nvSpPr>
          <p:cNvPr id="21" name="Right Arrow 20"/>
          <p:cNvSpPr/>
          <p:nvPr/>
        </p:nvSpPr>
        <p:spPr>
          <a:xfrm>
            <a:off x="4414346" y="2999391"/>
            <a:ext cx="772510" cy="1655379"/>
          </a:xfrm>
          <a:prstGeom prst="rightArrow">
            <a:avLst/>
          </a:prstGeom>
          <a:solidFill>
            <a:schemeClr val="accent6">
              <a:lumMod val="75000"/>
            </a:scheme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„Quality of Life“ Dimension</a:t>
            </a:r>
            <a:endParaRPr lang="en-US" sz="2400" dirty="0"/>
          </a:p>
        </p:txBody>
      </p:sp>
      <p:sp>
        <p:nvSpPr>
          <p:cNvPr id="15" name="Text Box 7"/>
          <p:cNvSpPr txBox="1">
            <a:spLocks noChangeArrowheads="1"/>
          </p:cNvSpPr>
          <p:nvPr/>
        </p:nvSpPr>
        <p:spPr bwMode="auto">
          <a:xfrm>
            <a:off x="455613" y="2538268"/>
            <a:ext cx="8234361" cy="3570208"/>
          </a:xfrm>
          <a:prstGeom prst="rect">
            <a:avLst/>
          </a:prstGeom>
          <a:noFill/>
          <a:ln w="9525">
            <a:noFill/>
            <a:miter lim="800000"/>
            <a:headEnd/>
            <a:tailEnd/>
          </a:ln>
          <a:effectLst/>
          <a:scene3d>
            <a:camera prst="orthographicFront"/>
            <a:lightRig rig="threePt" dir="t"/>
          </a:scene3d>
          <a:sp3d>
            <a:bevelT w="114300" prst="artDeco"/>
          </a:sp3d>
        </p:spPr>
        <p:txBody>
          <a:bodyPr wrap="square">
            <a:spAutoFit/>
          </a:bodyPr>
          <a:lstStyle/>
          <a:p>
            <a:pPr algn="ctr">
              <a:spcAft>
                <a:spcPts val="1200"/>
              </a:spcAft>
            </a:pPr>
            <a:r>
              <a:rPr lang="de-DE" sz="3600" b="1" dirty="0">
                <a:solidFill>
                  <a:schemeClr val="bg1"/>
                </a:solidFill>
                <a:latin typeface="Calibri" pitchFamily="34" charset="0"/>
              </a:rPr>
              <a:t>When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a:t>
            </a:r>
            <a:r>
              <a:rPr lang="de-DE" sz="3600" b="1" i="1" dirty="0">
                <a:solidFill>
                  <a:schemeClr val="bg1"/>
                </a:solidFill>
                <a:latin typeface="Calibri" pitchFamily="34" charset="0"/>
              </a:rPr>
              <a:t>Gain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Improvement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 </a:t>
            </a:r>
            <a:r>
              <a:rPr lang="de-DE" sz="3600" b="1" dirty="0">
                <a:solidFill>
                  <a:srgbClr val="FFFF00"/>
                </a:solidFill>
                <a:latin typeface="Calibri" pitchFamily="34" charset="0"/>
              </a:rPr>
              <a:t>&gt;</a:t>
            </a:r>
            <a:r>
              <a:rPr lang="de-DE" sz="3600" b="1" dirty="0">
                <a:solidFill>
                  <a:schemeClr val="bg1"/>
                </a:solidFill>
                <a:latin typeface="Calibri" pitchFamily="34" charset="0"/>
              </a:rPr>
              <a:t>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Loss</a:t>
            </a:r>
            <a:r>
              <a:rPr lang="de-DE" sz="3600" b="1" dirty="0" smtClean="0">
                <a:solidFill>
                  <a:schemeClr val="bg1"/>
                </a:solidFill>
                <a:latin typeface="Calibri" pitchFamily="34" charset="0"/>
              </a:rPr>
              <a:t>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Reduction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a:t>
            </a:r>
            <a:r>
              <a:rPr lang="de-DE" sz="3600" b="1" dirty="0" smtClean="0">
                <a:solidFill>
                  <a:schemeClr val="bg1"/>
                </a:solidFill>
                <a:latin typeface="Calibri" pitchFamily="34" charset="0"/>
              </a:rPr>
              <a:t>]: </a:t>
            </a:r>
          </a:p>
          <a:p>
            <a:pPr algn="ctr"/>
            <a:r>
              <a:rPr lang="de-DE" sz="3600" b="1" dirty="0" smtClean="0">
                <a:solidFill>
                  <a:srgbClr val="FFC000"/>
                </a:solidFill>
                <a:latin typeface="Calibri" pitchFamily="34" charset="0"/>
                <a:sym typeface="Wingdings"/>
              </a:rPr>
              <a:t> </a:t>
            </a:r>
            <a:r>
              <a:rPr lang="de-DE" sz="3600" b="1" dirty="0" smtClean="0">
                <a:solidFill>
                  <a:srgbClr val="FFC000"/>
                </a:solidFill>
                <a:latin typeface="Calibri" pitchFamily="34" charset="0"/>
              </a:rPr>
              <a:t>S</a:t>
            </a:r>
            <a:r>
              <a:rPr lang="de-DE" sz="3600" b="1" dirty="0" smtClean="0">
                <a:solidFill>
                  <a:srgbClr val="FFC000"/>
                </a:solidFill>
                <a:latin typeface="Calibri" pitchFamily="34" charset="0"/>
                <a:sym typeface="Wingdings" pitchFamily="2" charset="2"/>
              </a:rPr>
              <a:t>takeholders </a:t>
            </a:r>
            <a:r>
              <a:rPr lang="de-DE" sz="3600" b="1" dirty="0">
                <a:solidFill>
                  <a:srgbClr val="FFC000"/>
                </a:solidFill>
                <a:latin typeface="Calibri" pitchFamily="34" charset="0"/>
                <a:sym typeface="Wingdings" pitchFamily="2" charset="2"/>
              </a:rPr>
              <a:t>will </a:t>
            </a:r>
            <a:r>
              <a:rPr lang="de-DE" sz="3600" b="1" dirty="0" smtClean="0">
                <a:solidFill>
                  <a:srgbClr val="FFC000"/>
                </a:solidFill>
                <a:latin typeface="Calibri" pitchFamily="34" charset="0"/>
                <a:sym typeface="Wingdings" pitchFamily="2" charset="2"/>
              </a:rPr>
              <a:t>Support the Project!</a:t>
            </a:r>
            <a:endParaRPr lang="de-DE" sz="2800" b="1" dirty="0">
              <a:solidFill>
                <a:srgbClr val="FFC000"/>
              </a:solidFill>
              <a:latin typeface="Calibri" pitchFamily="34" charset="0"/>
            </a:endParaRPr>
          </a:p>
        </p:txBody>
      </p:sp>
      <p:sp>
        <p:nvSpPr>
          <p:cNvPr id="16" name="TextBox 15"/>
          <p:cNvSpPr txBox="1"/>
          <p:nvPr/>
        </p:nvSpPr>
        <p:spPr>
          <a:xfrm>
            <a:off x="660571" y="1554504"/>
            <a:ext cx="7778750" cy="769441"/>
          </a:xfrm>
          <a:prstGeom prst="rect">
            <a:avLst/>
          </a:prstGeom>
          <a:noFill/>
        </p:spPr>
        <p:txBody>
          <a:bodyPr wrap="square" rtlCol="0">
            <a:spAutoFit/>
          </a:bodyPr>
          <a:lstStyle/>
          <a:p>
            <a:pPr algn="ctr"/>
            <a:r>
              <a:rPr lang="en-US" sz="4400" b="1" dirty="0" smtClean="0">
                <a:solidFill>
                  <a:srgbClr val="FFC000"/>
                </a:solidFill>
                <a:latin typeface="Calibri" pitchFamily="34" charset="0"/>
              </a:rPr>
              <a:t>Project Gain &gt; Project Loss</a:t>
            </a:r>
            <a:endParaRPr lang="en-US" sz="44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„Quality of Life“ Dimension</a:t>
            </a:r>
            <a:endParaRPr lang="en-US" sz="2400" dirty="0"/>
          </a:p>
        </p:txBody>
      </p:sp>
      <p:sp>
        <p:nvSpPr>
          <p:cNvPr id="15" name="Text Box 7"/>
          <p:cNvSpPr txBox="1">
            <a:spLocks noChangeArrowheads="1"/>
          </p:cNvSpPr>
          <p:nvPr/>
        </p:nvSpPr>
        <p:spPr bwMode="auto">
          <a:xfrm>
            <a:off x="455613" y="2538268"/>
            <a:ext cx="8234361" cy="3570208"/>
          </a:xfrm>
          <a:prstGeom prst="rect">
            <a:avLst/>
          </a:prstGeom>
          <a:noFill/>
          <a:ln w="9525">
            <a:noFill/>
            <a:miter lim="800000"/>
            <a:headEnd/>
            <a:tailEnd/>
          </a:ln>
          <a:effectLst/>
          <a:scene3d>
            <a:camera prst="orthographicFront"/>
            <a:lightRig rig="threePt" dir="t"/>
          </a:scene3d>
          <a:sp3d>
            <a:bevelT w="114300" prst="artDeco"/>
          </a:sp3d>
        </p:spPr>
        <p:txBody>
          <a:bodyPr wrap="square">
            <a:spAutoFit/>
          </a:bodyPr>
          <a:lstStyle/>
          <a:p>
            <a:pPr algn="ctr">
              <a:spcAft>
                <a:spcPts val="1200"/>
              </a:spcAft>
            </a:pPr>
            <a:r>
              <a:rPr lang="de-DE" sz="3600" b="1" dirty="0">
                <a:solidFill>
                  <a:schemeClr val="bg1"/>
                </a:solidFill>
                <a:latin typeface="Calibri" pitchFamily="34" charset="0"/>
              </a:rPr>
              <a:t>When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a:t>
            </a:r>
            <a:r>
              <a:rPr lang="de-DE" sz="3600" b="1" i="1" dirty="0">
                <a:solidFill>
                  <a:schemeClr val="bg1"/>
                </a:solidFill>
                <a:latin typeface="Calibri" pitchFamily="34" charset="0"/>
              </a:rPr>
              <a:t>Gain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Improvement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 </a:t>
            </a:r>
            <a:r>
              <a:rPr lang="de-DE" sz="3600" b="1" dirty="0" smtClean="0">
                <a:solidFill>
                  <a:srgbClr val="FFFF00"/>
                </a:solidFill>
                <a:latin typeface="Calibri" pitchFamily="34" charset="0"/>
              </a:rPr>
              <a:t>=</a:t>
            </a:r>
            <a:r>
              <a:rPr lang="de-DE" sz="3600" b="1" dirty="0" smtClean="0">
                <a:solidFill>
                  <a:schemeClr val="bg1"/>
                </a:solidFill>
                <a:latin typeface="Calibri" pitchFamily="34" charset="0"/>
              </a:rPr>
              <a:t> the </a:t>
            </a:r>
            <a:r>
              <a:rPr lang="de-DE" sz="3600" b="1" i="1" dirty="0" smtClean="0">
                <a:solidFill>
                  <a:schemeClr val="bg1"/>
                </a:solidFill>
                <a:latin typeface="Calibri" pitchFamily="34" charset="0"/>
              </a:rPr>
              <a:t>Perceived Loss</a:t>
            </a:r>
            <a:r>
              <a:rPr lang="de-DE" sz="3600" b="1" dirty="0" smtClean="0">
                <a:solidFill>
                  <a:schemeClr val="bg1"/>
                </a:solidFill>
                <a:latin typeface="Calibri" pitchFamily="34" charset="0"/>
              </a:rPr>
              <a:t>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Reduction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a:t>
            </a:r>
            <a:r>
              <a:rPr lang="de-DE" sz="3600" b="1" dirty="0" smtClean="0">
                <a:solidFill>
                  <a:schemeClr val="bg1"/>
                </a:solidFill>
                <a:latin typeface="Calibri" pitchFamily="34" charset="0"/>
              </a:rPr>
              <a:t>]: </a:t>
            </a:r>
          </a:p>
          <a:p>
            <a:pPr algn="ctr"/>
            <a:r>
              <a:rPr lang="de-DE" sz="3600" b="1" dirty="0" smtClean="0">
                <a:solidFill>
                  <a:srgbClr val="FFC000"/>
                </a:solidFill>
                <a:latin typeface="Calibri" pitchFamily="34" charset="0"/>
                <a:sym typeface="Wingdings"/>
              </a:rPr>
              <a:t> </a:t>
            </a:r>
            <a:r>
              <a:rPr lang="de-DE" sz="3600" b="1" dirty="0" smtClean="0">
                <a:solidFill>
                  <a:srgbClr val="FFC000"/>
                </a:solidFill>
                <a:latin typeface="Calibri" pitchFamily="34" charset="0"/>
              </a:rPr>
              <a:t>S</a:t>
            </a:r>
            <a:r>
              <a:rPr lang="de-DE" sz="3600" b="1" dirty="0" smtClean="0">
                <a:solidFill>
                  <a:srgbClr val="FFC000"/>
                </a:solidFill>
                <a:latin typeface="Calibri" pitchFamily="34" charset="0"/>
                <a:sym typeface="Wingdings" pitchFamily="2" charset="2"/>
              </a:rPr>
              <a:t>takeholders </a:t>
            </a:r>
            <a:r>
              <a:rPr lang="de-DE" sz="3600" b="1" dirty="0">
                <a:solidFill>
                  <a:srgbClr val="FFC000"/>
                </a:solidFill>
                <a:latin typeface="Calibri" pitchFamily="34" charset="0"/>
                <a:sym typeface="Wingdings" pitchFamily="2" charset="2"/>
              </a:rPr>
              <a:t>will </a:t>
            </a:r>
            <a:r>
              <a:rPr lang="de-DE" sz="3600" b="1" dirty="0" smtClean="0">
                <a:solidFill>
                  <a:srgbClr val="FFC000"/>
                </a:solidFill>
                <a:latin typeface="Calibri" pitchFamily="34" charset="0"/>
                <a:sym typeface="Wingdings" pitchFamily="2" charset="2"/>
              </a:rPr>
              <a:t>be Indifferent!</a:t>
            </a:r>
            <a:endParaRPr lang="de-DE" sz="2800" b="1" dirty="0">
              <a:solidFill>
                <a:srgbClr val="FFC000"/>
              </a:solidFill>
              <a:latin typeface="Calibri" pitchFamily="34" charset="0"/>
            </a:endParaRPr>
          </a:p>
        </p:txBody>
      </p:sp>
      <p:sp>
        <p:nvSpPr>
          <p:cNvPr id="16" name="TextBox 15"/>
          <p:cNvSpPr txBox="1"/>
          <p:nvPr/>
        </p:nvSpPr>
        <p:spPr>
          <a:xfrm>
            <a:off x="660571" y="1554504"/>
            <a:ext cx="7778750" cy="769441"/>
          </a:xfrm>
          <a:prstGeom prst="rect">
            <a:avLst/>
          </a:prstGeom>
          <a:noFill/>
        </p:spPr>
        <p:txBody>
          <a:bodyPr wrap="square" rtlCol="0">
            <a:spAutoFit/>
          </a:bodyPr>
          <a:lstStyle/>
          <a:p>
            <a:pPr algn="ctr"/>
            <a:r>
              <a:rPr lang="en-US" sz="4400" b="1" dirty="0" smtClean="0">
                <a:solidFill>
                  <a:srgbClr val="FFC000"/>
                </a:solidFill>
                <a:latin typeface="Calibri" pitchFamily="34" charset="0"/>
              </a:rPr>
              <a:t>Project Gain = Project Loss</a:t>
            </a:r>
            <a:endParaRPr lang="en-US" sz="44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„Quality of Life“ Dimension</a:t>
            </a:r>
            <a:endParaRPr lang="en-US" sz="2400" dirty="0"/>
          </a:p>
        </p:txBody>
      </p:sp>
      <p:sp>
        <p:nvSpPr>
          <p:cNvPr id="15" name="Text Box 7"/>
          <p:cNvSpPr txBox="1">
            <a:spLocks noChangeArrowheads="1"/>
          </p:cNvSpPr>
          <p:nvPr/>
        </p:nvSpPr>
        <p:spPr bwMode="auto">
          <a:xfrm>
            <a:off x="455613" y="2538268"/>
            <a:ext cx="8234361" cy="3570208"/>
          </a:xfrm>
          <a:prstGeom prst="rect">
            <a:avLst/>
          </a:prstGeom>
          <a:noFill/>
          <a:ln w="9525">
            <a:noFill/>
            <a:miter lim="800000"/>
            <a:headEnd/>
            <a:tailEnd/>
          </a:ln>
          <a:effectLst/>
          <a:scene3d>
            <a:camera prst="orthographicFront"/>
            <a:lightRig rig="threePt" dir="t"/>
          </a:scene3d>
          <a:sp3d>
            <a:bevelT w="114300" prst="artDeco"/>
          </a:sp3d>
        </p:spPr>
        <p:txBody>
          <a:bodyPr wrap="square">
            <a:spAutoFit/>
          </a:bodyPr>
          <a:lstStyle/>
          <a:p>
            <a:pPr algn="ctr">
              <a:spcAft>
                <a:spcPts val="1200"/>
              </a:spcAft>
            </a:pPr>
            <a:r>
              <a:rPr lang="de-DE" sz="3600" b="1" dirty="0">
                <a:solidFill>
                  <a:schemeClr val="bg1"/>
                </a:solidFill>
                <a:latin typeface="Calibri" pitchFamily="34" charset="0"/>
              </a:rPr>
              <a:t>When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a:t>
            </a:r>
            <a:r>
              <a:rPr lang="de-DE" sz="3600" b="1" i="1" dirty="0">
                <a:solidFill>
                  <a:schemeClr val="bg1"/>
                </a:solidFill>
                <a:latin typeface="Calibri" pitchFamily="34" charset="0"/>
              </a:rPr>
              <a:t>Gain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Improvement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 </a:t>
            </a:r>
            <a:r>
              <a:rPr lang="de-DE" sz="3600" b="1" dirty="0" smtClean="0">
                <a:solidFill>
                  <a:srgbClr val="FFFF00"/>
                </a:solidFill>
                <a:latin typeface="Calibri" pitchFamily="34" charset="0"/>
              </a:rPr>
              <a:t>&lt;</a:t>
            </a:r>
            <a:r>
              <a:rPr lang="de-DE" sz="3600" b="1" dirty="0" smtClean="0">
                <a:solidFill>
                  <a:schemeClr val="bg1"/>
                </a:solidFill>
                <a:latin typeface="Calibri" pitchFamily="34" charset="0"/>
              </a:rPr>
              <a:t> the </a:t>
            </a:r>
            <a:r>
              <a:rPr lang="de-DE" sz="3600" b="1" i="1" dirty="0" smtClean="0">
                <a:solidFill>
                  <a:schemeClr val="bg1"/>
                </a:solidFill>
                <a:latin typeface="Calibri" pitchFamily="34" charset="0"/>
              </a:rPr>
              <a:t>Perceived Loss</a:t>
            </a:r>
            <a:r>
              <a:rPr lang="de-DE" sz="3600" b="1" dirty="0" smtClean="0">
                <a:solidFill>
                  <a:schemeClr val="bg1"/>
                </a:solidFill>
                <a:latin typeface="Calibri" pitchFamily="34" charset="0"/>
              </a:rPr>
              <a:t>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Reduction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a:t>
            </a:r>
            <a:r>
              <a:rPr lang="de-DE" sz="3600" b="1" dirty="0" smtClean="0">
                <a:solidFill>
                  <a:schemeClr val="bg1"/>
                </a:solidFill>
                <a:latin typeface="Calibri" pitchFamily="34" charset="0"/>
              </a:rPr>
              <a:t>]: </a:t>
            </a:r>
          </a:p>
          <a:p>
            <a:pPr algn="ctr"/>
            <a:r>
              <a:rPr lang="de-DE" sz="3600" b="1" dirty="0" smtClean="0">
                <a:solidFill>
                  <a:srgbClr val="FFC000"/>
                </a:solidFill>
                <a:latin typeface="Calibri" pitchFamily="34" charset="0"/>
                <a:sym typeface="Wingdings"/>
              </a:rPr>
              <a:t> </a:t>
            </a:r>
            <a:r>
              <a:rPr lang="de-DE" sz="3600" b="1" dirty="0" smtClean="0">
                <a:solidFill>
                  <a:srgbClr val="FFC000"/>
                </a:solidFill>
                <a:latin typeface="Calibri" pitchFamily="34" charset="0"/>
              </a:rPr>
              <a:t>S</a:t>
            </a:r>
            <a:r>
              <a:rPr lang="de-DE" sz="3600" b="1" dirty="0" smtClean="0">
                <a:solidFill>
                  <a:srgbClr val="FFC000"/>
                </a:solidFill>
                <a:latin typeface="Calibri" pitchFamily="34" charset="0"/>
                <a:sym typeface="Wingdings" pitchFamily="2" charset="2"/>
              </a:rPr>
              <a:t>takeholders </a:t>
            </a:r>
            <a:r>
              <a:rPr lang="de-DE" sz="3600" b="1" dirty="0">
                <a:solidFill>
                  <a:srgbClr val="FFC000"/>
                </a:solidFill>
                <a:latin typeface="Calibri" pitchFamily="34" charset="0"/>
                <a:sym typeface="Wingdings" pitchFamily="2" charset="2"/>
              </a:rPr>
              <a:t>will </a:t>
            </a:r>
            <a:r>
              <a:rPr lang="de-DE" sz="3600" b="1" dirty="0" smtClean="0">
                <a:solidFill>
                  <a:srgbClr val="FFC000"/>
                </a:solidFill>
                <a:latin typeface="Calibri" pitchFamily="34" charset="0"/>
                <a:sym typeface="Wingdings" pitchFamily="2" charset="2"/>
              </a:rPr>
              <a:t>Oppose the Project!</a:t>
            </a:r>
            <a:endParaRPr lang="de-DE" sz="2800" b="1" dirty="0">
              <a:solidFill>
                <a:srgbClr val="FFC000"/>
              </a:solidFill>
              <a:latin typeface="Calibri" pitchFamily="34" charset="0"/>
            </a:endParaRPr>
          </a:p>
        </p:txBody>
      </p:sp>
      <p:sp>
        <p:nvSpPr>
          <p:cNvPr id="16" name="TextBox 15"/>
          <p:cNvSpPr txBox="1"/>
          <p:nvPr/>
        </p:nvSpPr>
        <p:spPr>
          <a:xfrm>
            <a:off x="660571" y="1554504"/>
            <a:ext cx="7778750" cy="769441"/>
          </a:xfrm>
          <a:prstGeom prst="rect">
            <a:avLst/>
          </a:prstGeom>
          <a:noFill/>
        </p:spPr>
        <p:txBody>
          <a:bodyPr wrap="square" rtlCol="0">
            <a:spAutoFit/>
          </a:bodyPr>
          <a:lstStyle/>
          <a:p>
            <a:pPr algn="ctr"/>
            <a:r>
              <a:rPr lang="en-US" sz="4400" b="1" dirty="0" smtClean="0">
                <a:solidFill>
                  <a:srgbClr val="FFC000"/>
                </a:solidFill>
                <a:latin typeface="Calibri" pitchFamily="34" charset="0"/>
              </a:rPr>
              <a:t>Project Gain &lt; Project Loss</a:t>
            </a:r>
            <a:endParaRPr lang="en-US" sz="44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11924</TotalTime>
  <Words>5168</Words>
  <Application>Microsoft Office PowerPoint</Application>
  <PresentationFormat>On-screen Show (4:3)</PresentationFormat>
  <Paragraphs>630</Paragraphs>
  <Slides>44</Slides>
  <Notes>33</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MyTemplate</vt:lpstr>
      <vt:lpstr>Slide 1</vt:lpstr>
      <vt:lpstr>Key Attributes of  Project Stakeholders</vt:lpstr>
      <vt:lpstr>Slide 3</vt:lpstr>
      <vt:lpstr>Power and Project Stakeholder Management</vt:lpstr>
      <vt:lpstr>Project Stakeholders: The Power Factor</vt:lpstr>
      <vt:lpstr>Project Stakeholders: The Power Factor</vt:lpstr>
      <vt:lpstr>Project Stakeholders: The Power Factor</vt:lpstr>
      <vt:lpstr>Project Stakeholders: The Power Factor</vt:lpstr>
      <vt:lpstr>The “Power” of Project Stakeholders (Manifestations of Project Stakeholders Power)</vt:lpstr>
      <vt:lpstr>The “Power” of Project Stakeholders (Manifestations of Project Stakeholders Power)</vt:lpstr>
      <vt:lpstr>The “Power” of Project Stakeholders (Manifestations of Project Stakeholders Power)</vt:lpstr>
      <vt:lpstr>The “Power” of Project Stakeholders (Manifestations of Project Stakeholders Power)</vt:lpstr>
      <vt:lpstr>The “Power” of Project Stakeholders (Manifestations of Project Stakeholders Power)</vt:lpstr>
      <vt:lpstr>The “Power” of Project Stakeholders (Manifestations of Project Stakeholders Power)</vt:lpstr>
      <vt:lpstr>The “Power” of Project Stakeholders  (How Project Stakeholders Apply Power)</vt:lpstr>
      <vt:lpstr>Power in Project Stakeholder Networks </vt:lpstr>
      <vt:lpstr>Power and Project Stakeholder Engagement</vt:lpstr>
      <vt:lpstr>Stakeholder Attribute: Interests</vt:lpstr>
      <vt:lpstr>Stakeholder Interests in a Project</vt:lpstr>
      <vt:lpstr>Stakeholder Attribute: Concerns</vt:lpstr>
      <vt:lpstr>Abraham Maslow’s Pyramid of Needs</vt:lpstr>
      <vt:lpstr>Slide 22</vt:lpstr>
      <vt:lpstr>The Complexity and Multifacetedness of Project Stakeholder Concerns (Acquisition Project) </vt:lpstr>
      <vt:lpstr>Possible Stakeholder Concerns  (Acquisition Project) </vt:lpstr>
      <vt:lpstr>Possible Stakeholder Concerns  (Acquisition Project) </vt:lpstr>
      <vt:lpstr>Possible Stakeholder Concerns  (Acquisition Project) </vt:lpstr>
      <vt:lpstr>Possible Stakeholder Concerns  (Acquisition Project) </vt:lpstr>
      <vt:lpstr>Possible Stakeholder Concerns  (Acquisition Project) </vt:lpstr>
      <vt:lpstr>Stakeholder Attribute: Attitude</vt:lpstr>
      <vt:lpstr>Stakeholder Attribute: Attitude (Key Determinants of Stakeholder Attitudes)</vt:lpstr>
      <vt:lpstr>Stakeholder Attribute: Behavior</vt:lpstr>
      <vt:lpstr>Stakeholder Attributes: Consistency and Inconsistency of Attitude and Behavior</vt:lpstr>
      <vt:lpstr>Stakeholder Attributes: Consistency and Inconsistency of Attitude and Behavior</vt:lpstr>
      <vt:lpstr>Stakeholder Attributes: Consistency and Inconsistency of Attitude and Behavior</vt:lpstr>
      <vt:lpstr>Project Stakeholders‘ Attitude and Behavior  (Key Determining Factors)</vt:lpstr>
      <vt:lpstr>Project Stakeholders‘ Attitude and Behavior (Key Determining Factors)</vt:lpstr>
      <vt:lpstr>Managing and Engaging Project Stakeholders  (Attitude and Behavior Patterns)</vt:lpstr>
      <vt:lpstr>Project Impact on Stakeholders</vt:lpstr>
      <vt:lpstr>Managing and Engaging Project Stakeholders (Stakeholder Expectations and Perceptions)</vt:lpstr>
      <vt:lpstr>Stakeholder Perceptions Of Projects</vt:lpstr>
      <vt:lpstr>Stakeholder Perceptions of Projects:  The Concept of Rational Behavior </vt:lpstr>
      <vt:lpstr>Stakeholder Perceptions of Projects:  The „Quality of Life“ Dimension</vt:lpstr>
      <vt:lpstr>Stakeholder Perceptions of Projects:  The „Quality of Life“ Dimension</vt:lpstr>
      <vt:lpstr>Stakeholder Perceptions of Projects:  The „Quality of Life“ Dimension</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4437</cp:revision>
  <dcterms:created xsi:type="dcterms:W3CDTF">2005-03-14T10:32:02Z</dcterms:created>
  <dcterms:modified xsi:type="dcterms:W3CDTF">2013-01-25T04:52:20Z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