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31"/>
  </p:notesMasterIdLst>
  <p:handoutMasterIdLst>
    <p:handoutMasterId r:id="rId32"/>
  </p:handoutMasterIdLst>
  <p:sldIdLst>
    <p:sldId id="1415" r:id="rId2"/>
    <p:sldId id="1418" r:id="rId3"/>
    <p:sldId id="1414" r:id="rId4"/>
    <p:sldId id="529" r:id="rId5"/>
    <p:sldId id="541" r:id="rId6"/>
    <p:sldId id="772" r:id="rId7"/>
    <p:sldId id="820" r:id="rId8"/>
    <p:sldId id="818" r:id="rId9"/>
    <p:sldId id="817" r:id="rId10"/>
    <p:sldId id="821" r:id="rId11"/>
    <p:sldId id="819" r:id="rId12"/>
    <p:sldId id="779" r:id="rId13"/>
    <p:sldId id="542" r:id="rId14"/>
    <p:sldId id="780" r:id="rId15"/>
    <p:sldId id="766" r:id="rId16"/>
    <p:sldId id="1416" r:id="rId17"/>
    <p:sldId id="550" r:id="rId18"/>
    <p:sldId id="551" r:id="rId19"/>
    <p:sldId id="543" r:id="rId20"/>
    <p:sldId id="552" r:id="rId21"/>
    <p:sldId id="544" r:id="rId22"/>
    <p:sldId id="545" r:id="rId23"/>
    <p:sldId id="546" r:id="rId24"/>
    <p:sldId id="547" r:id="rId25"/>
    <p:sldId id="781" r:id="rId26"/>
    <p:sldId id="548" r:id="rId27"/>
    <p:sldId id="549" r:id="rId28"/>
    <p:sldId id="572" r:id="rId29"/>
    <p:sldId id="1406" r:id="rId30"/>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181"/>
    <a:srgbClr val="CAE8AA"/>
    <a:srgbClr val="B6DF89"/>
    <a:srgbClr val="FFFF99"/>
    <a:srgbClr val="FF8D3F"/>
    <a:srgbClr val="550B27"/>
    <a:srgbClr val="214C4F"/>
    <a:srgbClr val="FFD581"/>
    <a:srgbClr val="29A4A7"/>
    <a:srgbClr val="196365"/>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89806" autoAdjust="0"/>
  </p:normalViewPr>
  <p:slideViewPr>
    <p:cSldViewPr snapToGrid="0" showGuides="1">
      <p:cViewPr varScale="1">
        <p:scale>
          <a:sx n="102" d="100"/>
          <a:sy n="102" d="100"/>
        </p:scale>
        <p:origin x="-1272" y="-84"/>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90900"/>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pPr algn="ctr" eaLnBrk="1" hangingPunct="1"/>
            <a:r>
              <a:rPr lang="de-DE" b="1" dirty="0" smtClean="0"/>
              <a:t>Slide: </a:t>
            </a:r>
            <a:r>
              <a:rPr lang="de-DE" b="1" i="1" dirty="0" smtClean="0"/>
              <a:t>Managing Project Stakeholders Professionally: The Project Stakeholder Management Process Framework</a:t>
            </a:r>
          </a:p>
          <a:p>
            <a:pPr eaLnBrk="1" hangingPunct="1"/>
            <a:endParaRPr lang="de-DE" dirty="0" smtClean="0"/>
          </a:p>
          <a:p>
            <a:pPr marL="228600" indent="-228600" eaLnBrk="1" hangingPunct="1">
              <a:buAutoNum type="arabicParenBoth"/>
            </a:pPr>
            <a:r>
              <a:rPr lang="de-DE" baseline="0" dirty="0" smtClean="0"/>
              <a:t>Understand the Project Context: The most basic and frequently ignored step in the project stakeholder management process. All projects are unique and hence their context must likewise be viewed as unique. Context is a framework term which encompasses, inter alia, economic, financial, social, political, ecological, ideological, and institutional facets.  </a:t>
            </a:r>
          </a:p>
          <a:p>
            <a:pPr marL="228600" indent="-228600" eaLnBrk="1" hangingPunct="1">
              <a:buAutoNum type="arabicParenBoth"/>
            </a:pPr>
            <a:endParaRPr lang="de-DE" baseline="0" dirty="0" smtClean="0"/>
          </a:p>
          <a:p>
            <a:pPr marL="228600" indent="-228600" eaLnBrk="1" hangingPunct="1">
              <a:buAutoNum type="arabicParenBoth"/>
            </a:pPr>
            <a:r>
              <a:rPr lang="de-DE" baseline="0" dirty="0" smtClean="0"/>
              <a:t>Identify All Project Stakeholders: Determing with the appropriate tools who the stakeholders are. Often this is a straightforward excercise, sometimes it can be quite difficult to achieve. The number of stakeholders can range from a few in number on simple projects to many millions with great diversity of interests and power on very complex projects.  Overlooking stakeholders can pose problems later on, especially if they are powerful, unpredictable and possibly disinclined towards the project. </a:t>
            </a:r>
          </a:p>
          <a:p>
            <a:pPr marL="228600" indent="-228600" eaLnBrk="1" hangingPunct="1">
              <a:buAutoNum type="arabicParenBoth"/>
            </a:pPr>
            <a:endParaRPr lang="de-DE" baseline="0" dirty="0" smtClean="0"/>
          </a:p>
          <a:p>
            <a:pPr>
              <a:lnSpc>
                <a:spcPts val="1100"/>
              </a:lnSpc>
              <a:spcBef>
                <a:spcPts val="600"/>
              </a:spcBef>
              <a:spcAft>
                <a:spcPts val="0"/>
              </a:spcAft>
            </a:pPr>
            <a:r>
              <a:rPr lang="en-US" sz="1200" b="1" dirty="0" smtClean="0">
                <a:solidFill>
                  <a:srgbClr val="FFFF99"/>
                </a:solidFill>
                <a:latin typeface="Calibri" pitchFamily="34" charset="0"/>
              </a:rPr>
              <a:t>Note: Identification of some “overlooked“ stakeholders is possible in the analysis phase which itself may require review and reevaluation when the engagement strategy is being developed and implemented. </a:t>
            </a:r>
          </a:p>
          <a:p>
            <a:pPr>
              <a:lnSpc>
                <a:spcPts val="1100"/>
              </a:lnSpc>
              <a:spcBef>
                <a:spcPts val="600"/>
              </a:spcBef>
              <a:spcAft>
                <a:spcPts val="0"/>
              </a:spcAft>
            </a:pPr>
            <a:endParaRPr lang="en-US" sz="1200" b="1" dirty="0" smtClean="0">
              <a:solidFill>
                <a:srgbClr val="FFFF99"/>
              </a:solidFill>
              <a:latin typeface="Calibri" pitchFamily="34" charset="0"/>
            </a:endParaRPr>
          </a:p>
          <a:p>
            <a:pPr>
              <a:lnSpc>
                <a:spcPts val="1100"/>
              </a:lnSpc>
              <a:spcBef>
                <a:spcPts val="600"/>
              </a:spcBef>
              <a:spcAft>
                <a:spcPts val="0"/>
              </a:spcAft>
            </a:pPr>
            <a:r>
              <a:rPr lang="en-US" sz="1200" b="1" dirty="0" smtClean="0">
                <a:solidFill>
                  <a:srgbClr val="FFFF99"/>
                </a:solidFill>
                <a:latin typeface="Calibri" pitchFamily="34" charset="0"/>
              </a:rPr>
              <a:t>Periodic monitoring and evaluation of effectiveness and efficiency of the stakeholder engagement strategy must take place along with consequent appropriate revision or modification if this is deemed necessary and feasible.</a:t>
            </a:r>
            <a:endParaRPr lang="en-US" dirty="0" smtClean="0"/>
          </a:p>
        </p:txBody>
      </p:sp>
      <p:sp>
        <p:nvSpPr>
          <p:cNvPr id="21508" name="Slide Number Placeholder 3"/>
          <p:cNvSpPr txBox="1">
            <a:spLocks noGrp="1"/>
          </p:cNvSpPr>
          <p:nvPr/>
        </p:nvSpPr>
        <p:spPr bwMode="auto">
          <a:xfrm>
            <a:off x="3882815" y="9375808"/>
            <a:ext cx="2970424" cy="493554"/>
          </a:xfrm>
          <a:prstGeom prst="rect">
            <a:avLst/>
          </a:prstGeom>
          <a:noFill/>
          <a:ln w="9525">
            <a:noFill/>
            <a:miter lim="800000"/>
            <a:headEnd/>
            <a:tailEnd/>
          </a:ln>
        </p:spPr>
        <p:txBody>
          <a:bodyPr anchor="b"/>
          <a:lstStyle/>
          <a:p>
            <a:pPr algn="r"/>
            <a:fld id="{0A2C0315-0245-4C7C-BEDC-D777B0C6393C}" type="slidenum">
              <a:rPr lang="de-DE" sz="1200"/>
              <a:pPr algn="r"/>
              <a:t>2</a:t>
            </a:fld>
            <a:endParaRPr lang="de-DE"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3</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4</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5</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6</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7</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8</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e-DE" sz="1200" kern="0" dirty="0" smtClean="0">
                <a:solidFill>
                  <a:schemeClr val="bg1"/>
                </a:solidFill>
                <a:latin typeface="Calibri" pitchFamily="34" charset="0"/>
              </a:rPr>
              <a:t>Data should be tabulated in a „Project Stakeholder Register“. </a:t>
            </a:r>
          </a:p>
          <a:p>
            <a:r>
              <a:rPr lang="de-DE" sz="1200" kern="0" dirty="0" smtClean="0">
                <a:solidFill>
                  <a:schemeClr val="bg1"/>
                </a:solidFill>
                <a:latin typeface="Calibri" pitchFamily="34" charset="0"/>
              </a:rPr>
              <a:t>Simple visual tools (e.g.: Quadrant Diagrammes) can be used to depict the relationship which exists between two attributes (e.g.: Interest &amp; Power) for each stakeholder. </a:t>
            </a:r>
          </a:p>
          <a:p>
            <a:r>
              <a:rPr lang="de-DE" sz="1200" kern="0" dirty="0" smtClean="0">
                <a:solidFill>
                  <a:schemeClr val="bg1"/>
                </a:solidFill>
                <a:latin typeface="Calibri" pitchFamily="34" charset="0"/>
              </a:rPr>
              <a:t>More complex visual tools can be used to depict the relationship between multiple (or all of) the key attributes of the project stakeholders at a given single point in time or over a time continuum (such as a phase of the project or over its entire life-cycle from planning through implementation and closure).</a:t>
            </a:r>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9</a:t>
            </a:fld>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e-DE" sz="1200" kern="0" dirty="0" smtClean="0">
                <a:solidFill>
                  <a:schemeClr val="bg1"/>
                </a:solidFill>
                <a:latin typeface="Calibri" pitchFamily="34" charset="0"/>
              </a:rPr>
              <a:t>Data should be tabulated in a „Project Stakeholder Register“. </a:t>
            </a:r>
          </a:p>
          <a:p>
            <a:r>
              <a:rPr lang="de-DE" sz="1200" kern="0" dirty="0" smtClean="0">
                <a:solidFill>
                  <a:schemeClr val="bg1"/>
                </a:solidFill>
                <a:latin typeface="Calibri" pitchFamily="34" charset="0"/>
              </a:rPr>
              <a:t>Simple visual tools (e.g.: Quadrant Diagrammes) can be used to depict the relationship which exists between two attributes (e.g.: Interest &amp; Power) for each stakeholder. </a:t>
            </a:r>
          </a:p>
          <a:p>
            <a:r>
              <a:rPr lang="de-DE" sz="1200" kern="0" dirty="0" smtClean="0">
                <a:solidFill>
                  <a:schemeClr val="bg1"/>
                </a:solidFill>
                <a:latin typeface="Calibri" pitchFamily="34" charset="0"/>
              </a:rPr>
              <a:t>More complex visual tools can be used to depict the relationship between multiple (or all of) the key attributes of the project stakeholders at a given single point in time or over a time continuum (such as a phase of the project or over its entire life-cycle from planning through implementation and closure).</a:t>
            </a:r>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10</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Scenario (= What-If) Analysis. </a:t>
            </a:r>
          </a:p>
          <a:p>
            <a:r>
              <a:rPr lang="en-US" dirty="0" smtClean="0"/>
              <a:t>A project’s key variables = Goal, cost, time-frame, scope and specifications, outcomes/final deliverables.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11</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12</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13</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14</a:t>
            </a:fld>
            <a:endParaRPr 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15</a:t>
            </a:fld>
            <a:endParaRPr 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17</a:t>
            </a:fld>
            <a:endParaRPr 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29</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5329643"/>
            <a:ext cx="8234361" cy="461665"/>
          </a:xfrm>
          <a:prstGeom prst="rect">
            <a:avLst/>
          </a:prstGeom>
          <a:noFill/>
        </p:spPr>
        <p:txBody>
          <a:bodyPr wrap="square" rtlCol="0">
            <a:spAutoFit/>
          </a:bodyPr>
          <a:lstStyle/>
          <a:p>
            <a:pPr algn="ctr"/>
            <a:r>
              <a:rPr lang="en-US" sz="2400" b="1" dirty="0" smtClean="0">
                <a:solidFill>
                  <a:srgbClr val="FFC000"/>
                </a:solidFill>
                <a:latin typeface="Calibri" pitchFamily="34" charset="0"/>
              </a:rPr>
              <a:t>LECTURE 17: PROJECT STAKEHOLDER ANALYSIS PART 1 </a:t>
            </a:r>
            <a:endParaRPr lang="en-US" sz="2400" b="1" dirty="0">
              <a:solidFill>
                <a:srgbClr val="FFC000"/>
              </a:solidFill>
              <a:latin typeface="Calibri" pitchFamily="34" charset="0"/>
            </a:endParaRPr>
          </a:p>
        </p:txBody>
      </p:sp>
      <p:sp>
        <p:nvSpPr>
          <p:cNvPr id="5" name="Rectangle 4"/>
          <p:cNvSpPr/>
          <p:nvPr/>
        </p:nvSpPr>
        <p:spPr>
          <a:xfrm>
            <a:off x="1953135" y="482868"/>
            <a:ext cx="5219121" cy="1446550"/>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Science in</a:t>
            </a:r>
          </a:p>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Management</a:t>
            </a:r>
          </a:p>
        </p:txBody>
      </p:sp>
      <p:sp>
        <p:nvSpPr>
          <p:cNvPr id="6" name="Rectangle 5"/>
          <p:cNvSpPr/>
          <p:nvPr/>
        </p:nvSpPr>
        <p:spPr>
          <a:xfrm>
            <a:off x="455613" y="2516533"/>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159222" y="1059232"/>
            <a:ext cx="5041673" cy="493713"/>
          </a:xfrm>
          <a:prstGeom prst="roundRect">
            <a:avLst/>
          </a:prstGeom>
          <a:solidFill>
            <a:schemeClr val="accent1">
              <a:lumMod val="2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a:solidFill>
                  <a:srgbClr val="FFFFFF"/>
                </a:solidFill>
                <a:latin typeface="Calibri" pitchFamily="34" charset="0"/>
              </a:rPr>
              <a:t>Project Stakeholder Management </a:t>
            </a:r>
            <a:r>
              <a:rPr lang="de-DE" sz="1600" b="1" dirty="0" smtClean="0">
                <a:solidFill>
                  <a:srgbClr val="FFFFFF"/>
                </a:solidFill>
                <a:latin typeface="Calibri" pitchFamily="34" charset="0"/>
              </a:rPr>
              <a:t>Process Framework</a:t>
            </a:r>
            <a:endParaRPr lang="en-US" sz="1600" b="1" dirty="0">
              <a:solidFill>
                <a:srgbClr val="FFFFFF"/>
              </a:solidFill>
              <a:latin typeface="Calibri" pitchFamily="34" charset="0"/>
            </a:endParaRPr>
          </a:p>
        </p:txBody>
      </p:sp>
      <p:sp>
        <p:nvSpPr>
          <p:cNvPr id="4" name="Rounded Rectangle 3"/>
          <p:cNvSpPr/>
          <p:nvPr/>
        </p:nvSpPr>
        <p:spPr>
          <a:xfrm>
            <a:off x="2436816" y="1797645"/>
            <a:ext cx="4379912" cy="493713"/>
          </a:xfrm>
          <a:prstGeom prst="roundRect">
            <a:avLst/>
          </a:prstGeom>
          <a:solidFill>
            <a:schemeClr val="accent5">
              <a:lumMod val="9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a:solidFill>
                  <a:sysClr val="windowText" lastClr="000000"/>
                </a:solidFill>
                <a:latin typeface="Calibri" pitchFamily="34" charset="0"/>
              </a:rPr>
              <a:t>Understand the Project Context</a:t>
            </a:r>
            <a:endParaRPr lang="en-US" sz="1600" b="1" dirty="0">
              <a:solidFill>
                <a:sysClr val="windowText" lastClr="000000"/>
              </a:solidFill>
              <a:latin typeface="Calibri" pitchFamily="34" charset="0"/>
            </a:endParaRPr>
          </a:p>
        </p:txBody>
      </p:sp>
      <p:sp>
        <p:nvSpPr>
          <p:cNvPr id="5" name="Rounded Rectangle 4"/>
          <p:cNvSpPr/>
          <p:nvPr/>
        </p:nvSpPr>
        <p:spPr>
          <a:xfrm>
            <a:off x="2436816" y="2580283"/>
            <a:ext cx="4379912" cy="495300"/>
          </a:xfrm>
          <a:prstGeom prst="roundRect">
            <a:avLst/>
          </a:prstGeom>
          <a:solidFill>
            <a:srgbClr val="A9DA7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smtClean="0">
                <a:solidFill>
                  <a:sysClr val="windowText" lastClr="000000"/>
                </a:solidFill>
                <a:latin typeface="Calibri" pitchFamily="34" charset="0"/>
              </a:rPr>
              <a:t>Identification of </a:t>
            </a:r>
            <a:r>
              <a:rPr lang="de-DE" sz="1600" b="1" dirty="0">
                <a:solidFill>
                  <a:sysClr val="windowText" lastClr="000000"/>
                </a:solidFill>
                <a:latin typeface="Calibri" pitchFamily="34" charset="0"/>
              </a:rPr>
              <a:t>All Project Stakeholders</a:t>
            </a:r>
            <a:endParaRPr lang="en-US" sz="1600" b="1" dirty="0">
              <a:solidFill>
                <a:sysClr val="windowText" lastClr="000000"/>
              </a:solidFill>
              <a:latin typeface="Calibri" pitchFamily="34" charset="0"/>
            </a:endParaRPr>
          </a:p>
        </p:txBody>
      </p:sp>
      <p:sp>
        <p:nvSpPr>
          <p:cNvPr id="6" name="Rounded Rectangle 5"/>
          <p:cNvSpPr/>
          <p:nvPr/>
        </p:nvSpPr>
        <p:spPr>
          <a:xfrm>
            <a:off x="2436816" y="3364508"/>
            <a:ext cx="4379912" cy="493712"/>
          </a:xfrm>
          <a:prstGeom prst="roundRect">
            <a:avLst/>
          </a:prstGeom>
          <a:solidFill>
            <a:srgbClr val="FFD58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r>
              <a:rPr lang="de-DE" sz="1600" b="1" dirty="0" smtClean="0">
                <a:solidFill>
                  <a:sysClr val="windowText" lastClr="000000"/>
                </a:solidFill>
                <a:latin typeface="Calibri" pitchFamily="34" charset="0"/>
              </a:rPr>
              <a:t>Stakeholder Analysis &amp; Impact Evaluation</a:t>
            </a:r>
            <a:endParaRPr lang="en-US" sz="1600" b="1" dirty="0">
              <a:solidFill>
                <a:sysClr val="windowText" lastClr="000000"/>
              </a:solidFill>
              <a:latin typeface="Calibri" pitchFamily="34" charset="0"/>
            </a:endParaRPr>
          </a:p>
        </p:txBody>
      </p:sp>
      <p:sp>
        <p:nvSpPr>
          <p:cNvPr id="7" name="Rounded Rectangle 6"/>
          <p:cNvSpPr/>
          <p:nvPr/>
        </p:nvSpPr>
        <p:spPr>
          <a:xfrm>
            <a:off x="2436816" y="4147145"/>
            <a:ext cx="4379912" cy="493713"/>
          </a:xfrm>
          <a:prstGeom prst="roundRect">
            <a:avLst/>
          </a:prstGeom>
          <a:solidFill>
            <a:srgbClr val="FFCF3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smtClean="0">
                <a:solidFill>
                  <a:sysClr val="windowText" lastClr="000000"/>
                </a:solidFill>
                <a:latin typeface="Calibri" pitchFamily="34" charset="0"/>
              </a:rPr>
              <a:t>Design Management &amp; Engagement </a:t>
            </a:r>
            <a:r>
              <a:rPr lang="de-DE" sz="1600" b="1" dirty="0">
                <a:solidFill>
                  <a:sysClr val="windowText" lastClr="000000"/>
                </a:solidFill>
                <a:latin typeface="Calibri" pitchFamily="34" charset="0"/>
              </a:rPr>
              <a:t>Strategy</a:t>
            </a:r>
            <a:endParaRPr lang="en-US" sz="1600" b="1" dirty="0">
              <a:solidFill>
                <a:sysClr val="windowText" lastClr="000000"/>
              </a:solidFill>
              <a:latin typeface="Calibri" pitchFamily="34" charset="0"/>
            </a:endParaRPr>
          </a:p>
        </p:txBody>
      </p:sp>
      <p:sp>
        <p:nvSpPr>
          <p:cNvPr id="8" name="Rounded Rectangle 7"/>
          <p:cNvSpPr/>
          <p:nvPr/>
        </p:nvSpPr>
        <p:spPr>
          <a:xfrm>
            <a:off x="2436816" y="4931370"/>
            <a:ext cx="4379912" cy="493713"/>
          </a:xfrm>
          <a:prstGeom prst="roundRect">
            <a:avLst/>
          </a:prstGeom>
          <a:solidFill>
            <a:srgbClr val="FF8D3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smtClean="0">
                <a:solidFill>
                  <a:sysClr val="windowText" lastClr="000000"/>
                </a:solidFill>
                <a:latin typeface="Calibri" pitchFamily="34" charset="0"/>
              </a:rPr>
              <a:t>Implement Management &amp; Engagement Strategy</a:t>
            </a:r>
            <a:endParaRPr lang="en-US" sz="1600" b="1" dirty="0">
              <a:solidFill>
                <a:sysClr val="windowText" lastClr="000000"/>
              </a:solidFill>
              <a:latin typeface="Calibri" pitchFamily="34" charset="0"/>
            </a:endParaRPr>
          </a:p>
        </p:txBody>
      </p:sp>
      <p:sp>
        <p:nvSpPr>
          <p:cNvPr id="9" name="Rounded Rectangle 8"/>
          <p:cNvSpPr/>
          <p:nvPr/>
        </p:nvSpPr>
        <p:spPr>
          <a:xfrm>
            <a:off x="2159222" y="5687246"/>
            <a:ext cx="5041673" cy="495300"/>
          </a:xfrm>
          <a:prstGeom prst="roundRect">
            <a:avLst/>
          </a:prstGeom>
          <a:solidFill>
            <a:srgbClr val="03450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smtClean="0">
                <a:solidFill>
                  <a:srgbClr val="FFFFFF"/>
                </a:solidFill>
                <a:latin typeface="Calibri" pitchFamily="34" charset="0"/>
              </a:rPr>
              <a:t>The Project Life-Cycle (Initiation to Completion)</a:t>
            </a:r>
            <a:endParaRPr lang="en-US" sz="1600" b="1" dirty="0">
              <a:solidFill>
                <a:srgbClr val="FFFFFF"/>
              </a:solidFill>
              <a:latin typeface="Calibri" pitchFamily="34" charset="0"/>
            </a:endParaRPr>
          </a:p>
        </p:txBody>
      </p:sp>
      <p:cxnSp>
        <p:nvCxnSpPr>
          <p:cNvPr id="2058" name="Elbow Connector 10"/>
          <p:cNvCxnSpPr>
            <a:cxnSpLocks noChangeShapeType="1"/>
            <a:stCxn id="3" idx="1"/>
            <a:endCxn id="9" idx="1"/>
          </p:cNvCxnSpPr>
          <p:nvPr/>
        </p:nvCxnSpPr>
        <p:spPr bwMode="auto">
          <a:xfrm rot="10800000" flipV="1">
            <a:off x="2159222" y="1306088"/>
            <a:ext cx="1588" cy="4628807"/>
          </a:xfrm>
          <a:prstGeom prst="bentConnector3">
            <a:avLst>
              <a:gd name="adj1" fmla="val 119799597"/>
            </a:avLst>
          </a:prstGeom>
          <a:noFill/>
          <a:ln w="28575" algn="ctr">
            <a:solidFill>
              <a:srgbClr val="FFFF00"/>
            </a:solidFill>
            <a:prstDash val="sysDot"/>
            <a:miter lim="800000"/>
            <a:headEnd/>
            <a:tailEnd/>
          </a:ln>
        </p:spPr>
      </p:cxnSp>
      <p:cxnSp>
        <p:nvCxnSpPr>
          <p:cNvPr id="2059" name="Elbow Connector 14"/>
          <p:cNvCxnSpPr>
            <a:cxnSpLocks noChangeShapeType="1"/>
            <a:stCxn id="3" idx="3"/>
            <a:endCxn id="9" idx="3"/>
          </p:cNvCxnSpPr>
          <p:nvPr/>
        </p:nvCxnSpPr>
        <p:spPr bwMode="auto">
          <a:xfrm>
            <a:off x="7200895" y="1306089"/>
            <a:ext cx="1588" cy="4628807"/>
          </a:xfrm>
          <a:prstGeom prst="bentConnector3">
            <a:avLst>
              <a:gd name="adj1" fmla="val 114135552"/>
            </a:avLst>
          </a:prstGeom>
          <a:noFill/>
          <a:ln w="28575" algn="ctr">
            <a:solidFill>
              <a:srgbClr val="FFFF00"/>
            </a:solidFill>
            <a:prstDash val="sysDot"/>
            <a:miter lim="800000"/>
            <a:headEnd/>
            <a:tailEnd/>
          </a:ln>
        </p:spPr>
      </p:cxnSp>
      <p:sp>
        <p:nvSpPr>
          <p:cNvPr id="2069" name="Oval 30"/>
          <p:cNvSpPr>
            <a:spLocks noChangeArrowheads="1"/>
          </p:cNvSpPr>
          <p:nvPr/>
        </p:nvSpPr>
        <p:spPr bwMode="auto">
          <a:xfrm>
            <a:off x="105225" y="1949766"/>
            <a:ext cx="298730" cy="298729"/>
          </a:xfrm>
          <a:prstGeom prst="ellipse">
            <a:avLst/>
          </a:prstGeom>
          <a:solidFill>
            <a:srgbClr val="9711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200" b="1">
                <a:solidFill>
                  <a:srgbClr val="FFFFFF"/>
                </a:solidFill>
                <a:latin typeface="+mn-lt"/>
              </a:rPr>
              <a:t>1</a:t>
            </a:r>
          </a:p>
        </p:txBody>
      </p:sp>
      <p:sp>
        <p:nvSpPr>
          <p:cNvPr id="2070" name="Oval 31"/>
          <p:cNvSpPr>
            <a:spLocks noChangeArrowheads="1"/>
          </p:cNvSpPr>
          <p:nvPr/>
        </p:nvSpPr>
        <p:spPr bwMode="auto">
          <a:xfrm>
            <a:off x="105225" y="2720768"/>
            <a:ext cx="298730" cy="298730"/>
          </a:xfrm>
          <a:prstGeom prst="ellipse">
            <a:avLst/>
          </a:prstGeom>
          <a:solidFill>
            <a:srgbClr val="9711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200" b="1">
                <a:solidFill>
                  <a:srgbClr val="FFFFFF"/>
                </a:solidFill>
                <a:latin typeface="+mn-lt"/>
              </a:rPr>
              <a:t>2</a:t>
            </a:r>
          </a:p>
        </p:txBody>
      </p:sp>
      <p:sp>
        <p:nvSpPr>
          <p:cNvPr id="2071" name="Oval 32"/>
          <p:cNvSpPr>
            <a:spLocks noChangeArrowheads="1"/>
          </p:cNvSpPr>
          <p:nvPr/>
        </p:nvSpPr>
        <p:spPr bwMode="auto">
          <a:xfrm>
            <a:off x="106813" y="3491771"/>
            <a:ext cx="298729" cy="298729"/>
          </a:xfrm>
          <a:prstGeom prst="ellipse">
            <a:avLst/>
          </a:prstGeom>
          <a:solidFill>
            <a:srgbClr val="9711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200" b="1">
                <a:solidFill>
                  <a:srgbClr val="FFFFFF"/>
                </a:solidFill>
                <a:latin typeface="+mn-lt"/>
              </a:rPr>
              <a:t>3</a:t>
            </a:r>
          </a:p>
        </p:txBody>
      </p:sp>
      <p:sp>
        <p:nvSpPr>
          <p:cNvPr id="2072" name="Oval 33"/>
          <p:cNvSpPr>
            <a:spLocks noChangeArrowheads="1"/>
          </p:cNvSpPr>
          <p:nvPr/>
        </p:nvSpPr>
        <p:spPr bwMode="auto">
          <a:xfrm>
            <a:off x="106813" y="4262773"/>
            <a:ext cx="298729" cy="298730"/>
          </a:xfrm>
          <a:prstGeom prst="ellipse">
            <a:avLst/>
          </a:prstGeom>
          <a:solidFill>
            <a:srgbClr val="9711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200" b="1">
                <a:solidFill>
                  <a:srgbClr val="FFFFFF"/>
                </a:solidFill>
                <a:latin typeface="+mn-lt"/>
              </a:rPr>
              <a:t>4</a:t>
            </a:r>
          </a:p>
        </p:txBody>
      </p:sp>
      <p:sp>
        <p:nvSpPr>
          <p:cNvPr id="2073" name="Oval 34"/>
          <p:cNvSpPr>
            <a:spLocks noChangeArrowheads="1"/>
          </p:cNvSpPr>
          <p:nvPr/>
        </p:nvSpPr>
        <p:spPr bwMode="auto">
          <a:xfrm>
            <a:off x="106813" y="5033778"/>
            <a:ext cx="298729" cy="298730"/>
          </a:xfrm>
          <a:prstGeom prst="ellipse">
            <a:avLst/>
          </a:prstGeom>
          <a:solidFill>
            <a:srgbClr val="9711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200" b="1">
                <a:solidFill>
                  <a:srgbClr val="FFFFFF"/>
                </a:solidFill>
                <a:latin typeface="+mn-lt"/>
              </a:rPr>
              <a:t>5</a:t>
            </a:r>
          </a:p>
        </p:txBody>
      </p:sp>
      <p:sp>
        <p:nvSpPr>
          <p:cNvPr id="2075" name="AutoShape 37"/>
          <p:cNvSpPr>
            <a:spLocks noChangeArrowheads="1"/>
          </p:cNvSpPr>
          <p:nvPr/>
        </p:nvSpPr>
        <p:spPr bwMode="auto">
          <a:xfrm>
            <a:off x="7766263" y="3266984"/>
            <a:ext cx="1111952" cy="2139050"/>
          </a:xfrm>
          <a:prstGeom prst="foldedCorner">
            <a:avLst>
              <a:gd name="adj" fmla="val 12500"/>
            </a:avLst>
          </a:prstGeom>
          <a:solidFill>
            <a:srgbClr val="CCFCB2"/>
          </a:solidFill>
          <a:ln w="9525">
            <a:solidFill>
              <a:schemeClr val="tx1"/>
            </a:solidFill>
            <a:round/>
            <a:headEnd/>
            <a:tailEnd/>
          </a:ln>
        </p:spPr>
        <p:txBody>
          <a:bodyPr wrap="none" anchor="ctr"/>
          <a:lstStyle/>
          <a:p>
            <a:pPr algn="ctr"/>
            <a:endParaRPr lang="de-DE" sz="1600" b="1" dirty="0">
              <a:latin typeface="Calibri" pitchFamily="34" charset="0"/>
            </a:endParaRPr>
          </a:p>
          <a:p>
            <a:pPr algn="ctr"/>
            <a:endParaRPr lang="de-DE" sz="1600" b="1" dirty="0" smtClean="0">
              <a:latin typeface="Calibri" pitchFamily="34" charset="0"/>
            </a:endParaRPr>
          </a:p>
          <a:p>
            <a:pPr algn="ctr"/>
            <a:endParaRPr lang="de-DE" sz="1600" b="1" dirty="0" smtClean="0">
              <a:latin typeface="Calibri" pitchFamily="34" charset="0"/>
            </a:endParaRPr>
          </a:p>
          <a:p>
            <a:pPr algn="ctr"/>
            <a:endParaRPr lang="de-DE" sz="800" b="1" dirty="0" smtClean="0">
              <a:latin typeface="Calibri" pitchFamily="34" charset="0"/>
            </a:endParaRPr>
          </a:p>
          <a:p>
            <a:pPr algn="ctr"/>
            <a:r>
              <a:rPr lang="de-DE" sz="2400" b="1" dirty="0" smtClean="0">
                <a:latin typeface="Calibri" pitchFamily="34" charset="0"/>
              </a:rPr>
              <a:t>(PSIS)</a:t>
            </a:r>
          </a:p>
          <a:p>
            <a:pPr algn="ctr"/>
            <a:r>
              <a:rPr lang="de-DE" sz="1400" b="1" dirty="0" smtClean="0">
                <a:latin typeface="Calibri" pitchFamily="34" charset="0"/>
              </a:rPr>
              <a:t>Project </a:t>
            </a:r>
          </a:p>
          <a:p>
            <a:pPr algn="ctr"/>
            <a:r>
              <a:rPr lang="de-DE" sz="1400" b="1" dirty="0" smtClean="0">
                <a:latin typeface="Calibri" pitchFamily="34" charset="0"/>
              </a:rPr>
              <a:t>Stakeholder </a:t>
            </a:r>
          </a:p>
          <a:p>
            <a:pPr algn="ctr"/>
            <a:r>
              <a:rPr lang="de-DE" sz="1400" b="1" dirty="0" smtClean="0">
                <a:latin typeface="Calibri" pitchFamily="34" charset="0"/>
              </a:rPr>
              <a:t>Information </a:t>
            </a:r>
          </a:p>
          <a:p>
            <a:pPr algn="ctr"/>
            <a:r>
              <a:rPr lang="de-DE" sz="1400" b="1" dirty="0" smtClean="0">
                <a:latin typeface="Calibri" pitchFamily="34" charset="0"/>
              </a:rPr>
              <a:t>System</a:t>
            </a:r>
            <a:endParaRPr lang="de-DE" sz="6000" b="1" dirty="0">
              <a:latin typeface="Calibri" pitchFamily="34" charset="0"/>
            </a:endParaRPr>
          </a:p>
        </p:txBody>
      </p:sp>
      <p:pic>
        <p:nvPicPr>
          <p:cNvPr id="35" name="Picture 34" descr="computer2.gif"/>
          <p:cNvPicPr>
            <a:picLocks noChangeAspect="1"/>
          </p:cNvPicPr>
          <p:nvPr/>
        </p:nvPicPr>
        <p:blipFill>
          <a:blip r:embed="rId3" cstate="print"/>
          <a:stretch>
            <a:fillRect/>
          </a:stretch>
        </p:blipFill>
        <p:spPr>
          <a:xfrm>
            <a:off x="7845625" y="3357976"/>
            <a:ext cx="961748" cy="663825"/>
          </a:xfrm>
          <a:prstGeom prst="rect">
            <a:avLst/>
          </a:prstGeom>
        </p:spPr>
      </p:pic>
      <p:sp>
        <p:nvSpPr>
          <p:cNvPr id="38" name="Down Arrow 37"/>
          <p:cNvSpPr/>
          <p:nvPr/>
        </p:nvSpPr>
        <p:spPr>
          <a:xfrm>
            <a:off x="4414946" y="2345075"/>
            <a:ext cx="429370" cy="184167"/>
          </a:xfrm>
          <a:prstGeom prst="downArrow">
            <a:avLst/>
          </a:prstGeom>
          <a:solidFill>
            <a:srgbClr val="DE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Down Arrow 38"/>
          <p:cNvSpPr/>
          <p:nvPr/>
        </p:nvSpPr>
        <p:spPr>
          <a:xfrm>
            <a:off x="4414946" y="3129488"/>
            <a:ext cx="429370" cy="184167"/>
          </a:xfrm>
          <a:prstGeom prst="downArrow">
            <a:avLst/>
          </a:prstGeom>
          <a:solidFill>
            <a:srgbClr val="DE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Down Arrow 39"/>
          <p:cNvSpPr/>
          <p:nvPr/>
        </p:nvSpPr>
        <p:spPr>
          <a:xfrm>
            <a:off x="4414946" y="3913302"/>
            <a:ext cx="429370" cy="184167"/>
          </a:xfrm>
          <a:prstGeom prst="downArrow">
            <a:avLst/>
          </a:prstGeom>
          <a:solidFill>
            <a:srgbClr val="DE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Down Arrow 41"/>
          <p:cNvSpPr/>
          <p:nvPr/>
        </p:nvSpPr>
        <p:spPr>
          <a:xfrm>
            <a:off x="4414946" y="4698908"/>
            <a:ext cx="429370" cy="184167"/>
          </a:xfrm>
          <a:prstGeom prst="downArrow">
            <a:avLst/>
          </a:prstGeom>
          <a:solidFill>
            <a:srgbClr val="DE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7062952" y="1828800"/>
            <a:ext cx="598051" cy="3566160"/>
          </a:xfrm>
          <a:prstGeom prst="rect">
            <a:avLst/>
          </a:prstGeom>
          <a:solidFill>
            <a:srgbClr val="F98FD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1050" b="1" u="sng" dirty="0" smtClean="0">
                <a:solidFill>
                  <a:sysClr val="windowText" lastClr="000000"/>
                </a:solidFill>
                <a:latin typeface="Calibri" pitchFamily="34" charset="0"/>
              </a:rPr>
              <a:t>External Factors</a:t>
            </a:r>
            <a:r>
              <a:rPr lang="en-US" sz="1050" b="1" dirty="0" smtClean="0">
                <a:solidFill>
                  <a:sysClr val="windowText" lastClr="000000"/>
                </a:solidFill>
                <a:latin typeface="Calibri" pitchFamily="34" charset="0"/>
              </a:rPr>
              <a:t>: Laws, Culture, Politics etc.; </a:t>
            </a:r>
            <a:r>
              <a:rPr lang="en-US" sz="1050" b="1" u="sng" dirty="0" smtClean="0">
                <a:solidFill>
                  <a:sysClr val="windowText" lastClr="000000"/>
                </a:solidFill>
                <a:latin typeface="Calibri" pitchFamily="34" charset="0"/>
              </a:rPr>
              <a:t>Internal Factors</a:t>
            </a:r>
            <a:r>
              <a:rPr lang="en-US" sz="1050" b="1" dirty="0" smtClean="0">
                <a:solidFill>
                  <a:sysClr val="windowText" lastClr="000000"/>
                </a:solidFill>
                <a:latin typeface="Calibri" pitchFamily="34" charset="0"/>
              </a:rPr>
              <a:t>: Principles, Policies, Experience, Information, Knowledge Project Complexity, Cost &amp; Time Constraints, Innovation, etc. </a:t>
            </a:r>
            <a:endParaRPr lang="en-US" sz="1050" b="1" dirty="0">
              <a:solidFill>
                <a:sysClr val="windowText" lastClr="000000"/>
              </a:solidFill>
              <a:latin typeface="Calibri" pitchFamily="34" charset="0"/>
            </a:endParaRPr>
          </a:p>
        </p:txBody>
      </p:sp>
      <p:cxnSp>
        <p:nvCxnSpPr>
          <p:cNvPr id="65" name="Elbow Connector 64"/>
          <p:cNvCxnSpPr>
            <a:stCxn id="45" idx="1"/>
            <a:endCxn id="4" idx="3"/>
          </p:cNvCxnSpPr>
          <p:nvPr/>
        </p:nvCxnSpPr>
        <p:spPr>
          <a:xfrm rot="10800000">
            <a:off x="6816728" y="2044502"/>
            <a:ext cx="246224" cy="1567378"/>
          </a:xfrm>
          <a:prstGeom prst="bentConnector3">
            <a:avLst>
              <a:gd name="adj1" fmla="val 50000"/>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67" name="Elbow Connector 66"/>
          <p:cNvCxnSpPr>
            <a:stCxn id="45" idx="1"/>
            <a:endCxn id="5" idx="3"/>
          </p:cNvCxnSpPr>
          <p:nvPr/>
        </p:nvCxnSpPr>
        <p:spPr>
          <a:xfrm rot="10800000">
            <a:off x="6816728" y="2827934"/>
            <a:ext cx="246224" cy="783947"/>
          </a:xfrm>
          <a:prstGeom prst="bentConnector3">
            <a:avLst>
              <a:gd name="adj1" fmla="val 50000"/>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69" name="Elbow Connector 68"/>
          <p:cNvCxnSpPr>
            <a:stCxn id="45" idx="1"/>
            <a:endCxn id="6" idx="3"/>
          </p:cNvCxnSpPr>
          <p:nvPr/>
        </p:nvCxnSpPr>
        <p:spPr>
          <a:xfrm rot="10800000">
            <a:off x="6816728" y="3611364"/>
            <a:ext cx="246224" cy="516"/>
          </a:xfrm>
          <a:prstGeom prst="bentConnector3">
            <a:avLst>
              <a:gd name="adj1" fmla="val 50000"/>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71" name="Elbow Connector 70"/>
          <p:cNvCxnSpPr>
            <a:stCxn id="45" idx="1"/>
            <a:endCxn id="7" idx="3"/>
          </p:cNvCxnSpPr>
          <p:nvPr/>
        </p:nvCxnSpPr>
        <p:spPr>
          <a:xfrm rot="10800000" flipV="1">
            <a:off x="6816728" y="3611880"/>
            <a:ext cx="246224" cy="782122"/>
          </a:xfrm>
          <a:prstGeom prst="bentConnector3">
            <a:avLst>
              <a:gd name="adj1" fmla="val 50000"/>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45" idx="1"/>
            <a:endCxn id="8" idx="3"/>
          </p:cNvCxnSpPr>
          <p:nvPr/>
        </p:nvCxnSpPr>
        <p:spPr>
          <a:xfrm rot="10800000" flipV="1">
            <a:off x="6816728" y="3611879"/>
            <a:ext cx="246224" cy="1566347"/>
          </a:xfrm>
          <a:prstGeom prst="bentConnector3">
            <a:avLst>
              <a:gd name="adj1" fmla="val 50000"/>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75" name="Rectangle 74"/>
          <p:cNvSpPr/>
          <p:nvPr/>
        </p:nvSpPr>
        <p:spPr>
          <a:xfrm>
            <a:off x="7788005" y="1840377"/>
            <a:ext cx="1070920" cy="961644"/>
          </a:xfrm>
          <a:prstGeom prst="rect">
            <a:avLst/>
          </a:prstGeom>
          <a:solidFill>
            <a:schemeClr val="accent6">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latin typeface="Calibri" pitchFamily="34" charset="0"/>
              </a:rPr>
              <a:t>Process</a:t>
            </a:r>
          </a:p>
          <a:p>
            <a:pPr algn="ctr"/>
            <a:r>
              <a:rPr lang="en-US" sz="1400" b="1" dirty="0" smtClean="0">
                <a:latin typeface="Calibri" pitchFamily="34" charset="0"/>
              </a:rPr>
              <a:t>Framework Influencing Factors</a:t>
            </a:r>
            <a:endParaRPr lang="en-US" sz="1400" b="1" dirty="0">
              <a:latin typeface="Calibri" pitchFamily="34" charset="0"/>
            </a:endParaRPr>
          </a:p>
        </p:txBody>
      </p:sp>
      <p:cxnSp>
        <p:nvCxnSpPr>
          <p:cNvPr id="77" name="Shape 76"/>
          <p:cNvCxnSpPr>
            <a:stCxn id="75" idx="2"/>
          </p:cNvCxnSpPr>
          <p:nvPr/>
        </p:nvCxnSpPr>
        <p:spPr>
          <a:xfrm rot="5400000">
            <a:off x="7835735" y="2621945"/>
            <a:ext cx="307654" cy="667806"/>
          </a:xfrm>
          <a:prstGeom prst="bentConnector2">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612648" y="3350744"/>
            <a:ext cx="1399032" cy="1336576"/>
          </a:xfrm>
          <a:prstGeom prst="roundRect">
            <a:avLst/>
          </a:prstGeom>
          <a:solidFill>
            <a:srgbClr val="FFFF99"/>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642027" y="3373276"/>
            <a:ext cx="1330074" cy="1277273"/>
          </a:xfrm>
          <a:prstGeom prst="rect">
            <a:avLst/>
          </a:prstGeom>
          <a:noFill/>
        </p:spPr>
        <p:txBody>
          <a:bodyPr wrap="square" rtlCol="0">
            <a:spAutoFit/>
          </a:bodyPr>
          <a:lstStyle/>
          <a:p>
            <a:pPr algn="ctr"/>
            <a:r>
              <a:rPr lang="en-US" sz="1400" b="1" dirty="0" smtClean="0">
                <a:latin typeface="Calibri" pitchFamily="34" charset="0"/>
              </a:rPr>
              <a:t>MONITORING </a:t>
            </a:r>
          </a:p>
          <a:p>
            <a:pPr algn="ctr"/>
            <a:r>
              <a:rPr lang="en-US" sz="1400" b="1" dirty="0" smtClean="0">
                <a:latin typeface="Calibri" pitchFamily="34" charset="0"/>
              </a:rPr>
              <a:t>EVALUATION</a:t>
            </a:r>
          </a:p>
          <a:p>
            <a:pPr algn="ctr"/>
            <a:r>
              <a:rPr lang="en-US" sz="1400" b="1" dirty="0" smtClean="0">
                <a:latin typeface="Calibri" pitchFamily="34" charset="0"/>
              </a:rPr>
              <a:t>&amp; CONTROL</a:t>
            </a:r>
          </a:p>
          <a:p>
            <a:pPr algn="ctr"/>
            <a:endParaRPr lang="en-US" sz="800" b="1" dirty="0" smtClean="0">
              <a:latin typeface="Calibri" pitchFamily="34" charset="0"/>
            </a:endParaRPr>
          </a:p>
          <a:p>
            <a:pPr algn="ctr"/>
            <a:r>
              <a:rPr lang="en-US" sz="900" b="1" dirty="0" smtClean="0">
                <a:latin typeface="Calibri" pitchFamily="34" charset="0"/>
              </a:rPr>
              <a:t>Periodic Revision and Modification When and Where Appropriate</a:t>
            </a:r>
            <a:endParaRPr lang="en-US" sz="1600" b="1" dirty="0" smtClean="0">
              <a:latin typeface="Calibri" pitchFamily="34" charset="0"/>
            </a:endParaRPr>
          </a:p>
        </p:txBody>
      </p:sp>
      <p:cxnSp>
        <p:nvCxnSpPr>
          <p:cNvPr id="56" name="Shape 55"/>
          <p:cNvCxnSpPr>
            <a:stCxn id="5" idx="1"/>
            <a:endCxn id="51" idx="0"/>
          </p:cNvCxnSpPr>
          <p:nvPr/>
        </p:nvCxnSpPr>
        <p:spPr>
          <a:xfrm rot="10800000" flipV="1">
            <a:off x="1307064" y="2827932"/>
            <a:ext cx="1129752" cy="545343"/>
          </a:xfrm>
          <a:prstGeom prst="bentConnector2">
            <a:avLst/>
          </a:prstGeom>
          <a:ln w="12700">
            <a:solidFill>
              <a:srgbClr val="E8A06A"/>
            </a:solidFill>
            <a:prstDash val="lgDash"/>
            <a:tailEnd type="arrow"/>
          </a:ln>
        </p:spPr>
        <p:style>
          <a:lnRef idx="1">
            <a:schemeClr val="accent1"/>
          </a:lnRef>
          <a:fillRef idx="0">
            <a:schemeClr val="accent1"/>
          </a:fillRef>
          <a:effectRef idx="0">
            <a:schemeClr val="accent1"/>
          </a:effectRef>
          <a:fontRef idx="minor">
            <a:schemeClr val="tx1"/>
          </a:fontRef>
        </p:style>
      </p:cxnSp>
      <p:cxnSp>
        <p:nvCxnSpPr>
          <p:cNvPr id="62" name="Elbow Connector 61"/>
          <p:cNvCxnSpPr>
            <a:stCxn id="7" idx="1"/>
            <a:endCxn id="53" idx="3"/>
          </p:cNvCxnSpPr>
          <p:nvPr/>
        </p:nvCxnSpPr>
        <p:spPr>
          <a:xfrm rot="10800000">
            <a:off x="2011680" y="4019032"/>
            <a:ext cx="425136" cy="374970"/>
          </a:xfrm>
          <a:prstGeom prst="bentConnector3">
            <a:avLst>
              <a:gd name="adj1" fmla="val 50000"/>
            </a:avLst>
          </a:prstGeom>
          <a:ln w="12700">
            <a:solidFill>
              <a:srgbClr val="E8A06A"/>
            </a:solidFill>
            <a:prstDash val="lgDash"/>
            <a:tailEnd type="arrow"/>
          </a:ln>
        </p:spPr>
        <p:style>
          <a:lnRef idx="1">
            <a:schemeClr val="accent1"/>
          </a:lnRef>
          <a:fillRef idx="0">
            <a:schemeClr val="accent1"/>
          </a:fillRef>
          <a:effectRef idx="0">
            <a:schemeClr val="accent1"/>
          </a:effectRef>
          <a:fontRef idx="minor">
            <a:schemeClr val="tx1"/>
          </a:fontRef>
        </p:style>
      </p:cxnSp>
      <p:cxnSp>
        <p:nvCxnSpPr>
          <p:cNvPr id="64" name="Elbow Connector 63"/>
          <p:cNvCxnSpPr>
            <a:stCxn id="6" idx="1"/>
            <a:endCxn id="53" idx="3"/>
          </p:cNvCxnSpPr>
          <p:nvPr/>
        </p:nvCxnSpPr>
        <p:spPr>
          <a:xfrm rot="10800000" flipV="1">
            <a:off x="2011680" y="3611364"/>
            <a:ext cx="425136" cy="407668"/>
          </a:xfrm>
          <a:prstGeom prst="bentConnector3">
            <a:avLst>
              <a:gd name="adj1" fmla="val 50000"/>
            </a:avLst>
          </a:prstGeom>
          <a:ln w="12700">
            <a:solidFill>
              <a:srgbClr val="E8A06A"/>
            </a:solidFill>
            <a:prstDash val="lgDash"/>
            <a:tailEnd type="arrow"/>
          </a:ln>
        </p:spPr>
        <p:style>
          <a:lnRef idx="1">
            <a:schemeClr val="accent1"/>
          </a:lnRef>
          <a:fillRef idx="0">
            <a:schemeClr val="accent1"/>
          </a:fillRef>
          <a:effectRef idx="0">
            <a:schemeClr val="accent1"/>
          </a:effectRef>
          <a:fontRef idx="minor">
            <a:schemeClr val="tx1"/>
          </a:fontRef>
        </p:style>
      </p:cxnSp>
      <p:cxnSp>
        <p:nvCxnSpPr>
          <p:cNvPr id="99" name="Shape 98"/>
          <p:cNvCxnSpPr>
            <a:stCxn id="8" idx="1"/>
            <a:endCxn id="53" idx="2"/>
          </p:cNvCxnSpPr>
          <p:nvPr/>
        </p:nvCxnSpPr>
        <p:spPr>
          <a:xfrm rot="10800000">
            <a:off x="1312164" y="4687321"/>
            <a:ext cx="1124652" cy="490907"/>
          </a:xfrm>
          <a:prstGeom prst="bentConnector2">
            <a:avLst/>
          </a:prstGeom>
          <a:ln w="12700">
            <a:solidFill>
              <a:srgbClr val="E8A06A"/>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37" name="Title 1"/>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Managing and Engaging Project Stakeholders </a:t>
            </a:r>
            <a:r>
              <a:rPr kumimoji="0" lang="de-DE" sz="2000" b="1" i="0" u="none" strike="noStrike" kern="0" cap="none" spc="0" normalizeH="0" baseline="0" noProof="0" dirty="0" smtClean="0">
                <a:ln>
                  <a:noFill/>
                </a:ln>
                <a:solidFill>
                  <a:srgbClr val="FF9900"/>
                </a:solidFill>
                <a:effectLst/>
                <a:uLnTx/>
                <a:uFillTx/>
                <a:latin typeface="+mj-lt"/>
                <a:ea typeface="+mj-ea"/>
                <a:cs typeface="+mj-cs"/>
              </a:rPr>
              <a:t>(</a:t>
            </a:r>
            <a:r>
              <a:rPr kumimoji="0" lang="de-DE" sz="1800" b="1" i="0" u="none" strike="noStrike" kern="0" cap="none" spc="0" normalizeH="0" baseline="0" noProof="0" dirty="0" smtClean="0">
                <a:ln>
                  <a:noFill/>
                </a:ln>
                <a:solidFill>
                  <a:srgbClr val="FF9900"/>
                </a:solidFill>
                <a:effectLst/>
                <a:uLnTx/>
                <a:uFillTx/>
                <a:latin typeface="+mj-lt"/>
                <a:ea typeface="+mj-ea"/>
                <a:cs typeface="+mj-cs"/>
              </a:rPr>
              <a:t>The Project Stakeholder Mgmt. &amp; Engt. Process Framework)</a:t>
            </a:r>
            <a:endParaRPr kumimoji="0" lang="en-US" sz="2400" b="1" i="0" u="none" strike="noStrike" kern="0" cap="none" spc="0" normalizeH="0" baseline="0" noProof="0" dirty="0" smtClean="0">
              <a:ln>
                <a:noFill/>
              </a:ln>
              <a:solidFill>
                <a:srgbClr val="FF9900"/>
              </a:solidFill>
              <a:effectLst/>
              <a:uLnTx/>
              <a:uFillTx/>
              <a:latin typeface="+mj-lt"/>
              <a:ea typeface="+mj-ea"/>
              <a:cs typeface="+mj-cs"/>
            </a:endParaRPr>
          </a:p>
        </p:txBody>
      </p:sp>
      <p:sp>
        <p:nvSpPr>
          <p:cNvPr id="41" name="Rounded Rectangle 40"/>
          <p:cNvSpPr/>
          <p:nvPr/>
        </p:nvSpPr>
        <p:spPr>
          <a:xfrm>
            <a:off x="7299702" y="5517398"/>
            <a:ext cx="1549831" cy="294468"/>
          </a:xfrm>
          <a:prstGeom prst="roundRect">
            <a:avLst/>
          </a:prstGeom>
          <a:solidFill>
            <a:srgbClr val="CC66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Proactive Focus</a:t>
            </a:r>
            <a:endParaRPr lang="en-US" sz="1600" b="1" dirty="0">
              <a:latin typeface="Calibri" pitchFamily="34" charset="0"/>
            </a:endParaRPr>
          </a:p>
        </p:txBody>
      </p:sp>
      <p:sp>
        <p:nvSpPr>
          <p:cNvPr id="43" name="Rectangle 42"/>
          <p:cNvSpPr/>
          <p:nvPr/>
        </p:nvSpPr>
        <p:spPr>
          <a:xfrm>
            <a:off x="644895" y="1655545"/>
            <a:ext cx="1347534" cy="837398"/>
          </a:xfrm>
          <a:prstGeom prst="rect">
            <a:avLst/>
          </a:prstGeom>
          <a:solidFill>
            <a:srgbClr val="78984E"/>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smtClean="0"/>
              <a:t>Stakeholder Management Maturity Levels</a:t>
            </a:r>
          </a:p>
          <a:p>
            <a:pPr algn="ctr"/>
            <a:r>
              <a:rPr lang="en-US" sz="1050" b="1" dirty="0" smtClean="0"/>
              <a:t>(Evolution)</a:t>
            </a:r>
            <a:endParaRPr lang="en-US" sz="1050" b="1" dirty="0"/>
          </a:p>
        </p:txBody>
      </p:sp>
      <p:cxnSp>
        <p:nvCxnSpPr>
          <p:cNvPr id="49" name="Shape 48"/>
          <p:cNvCxnSpPr>
            <a:stCxn id="53" idx="1"/>
            <a:endCxn id="43" idx="3"/>
          </p:cNvCxnSpPr>
          <p:nvPr/>
        </p:nvCxnSpPr>
        <p:spPr>
          <a:xfrm rot="10800000" flipH="1">
            <a:off x="612647" y="2074244"/>
            <a:ext cx="1379781" cy="1944788"/>
          </a:xfrm>
          <a:prstGeom prst="bentConnector5">
            <a:avLst>
              <a:gd name="adj1" fmla="val -9592"/>
              <a:gd name="adj2" fmla="val 71759"/>
              <a:gd name="adj3" fmla="val 116568"/>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8" y="221681"/>
            <a:ext cx="8229600" cy="1143000"/>
          </a:xfrm>
        </p:spPr>
        <p:txBody>
          <a:bodyPr/>
          <a:lstStyle/>
          <a:p>
            <a:r>
              <a:rPr lang="en-US" sz="3200" dirty="0" smtClean="0"/>
              <a:t>Project Stakeholder Management Process Framework</a:t>
            </a:r>
            <a:endParaRPr lang="en-US" sz="4400" dirty="0"/>
          </a:p>
        </p:txBody>
      </p:sp>
      <p:sp>
        <p:nvSpPr>
          <p:cNvPr id="6" name="Title 1"/>
          <p:cNvSpPr txBox="1">
            <a:spLocks/>
          </p:cNvSpPr>
          <p:nvPr/>
        </p:nvSpPr>
        <p:spPr bwMode="auto">
          <a:xfrm>
            <a:off x="455613" y="5234482"/>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spcAft>
                <a:spcPts val="600"/>
              </a:spcAft>
              <a:defRPr/>
            </a:pPr>
            <a:r>
              <a:rPr lang="en-US" sz="2200" b="1" kern="0" dirty="0" smtClean="0">
                <a:solidFill>
                  <a:srgbClr val="FF9900"/>
                </a:solidFill>
                <a:latin typeface="+mj-lt"/>
                <a:ea typeface="+mj-ea"/>
                <a:cs typeface="+mj-cs"/>
              </a:rPr>
              <a:t>STEP 3: </a:t>
            </a:r>
          </a:p>
          <a:p>
            <a:pPr lvl="0" algn="ctr">
              <a:defRPr/>
            </a:pPr>
            <a:r>
              <a:rPr lang="en-US" sz="2200" b="1" kern="0" dirty="0" smtClean="0">
                <a:solidFill>
                  <a:srgbClr val="FF9900"/>
                </a:solidFill>
                <a:latin typeface="+mj-lt"/>
                <a:ea typeface="+mj-ea"/>
                <a:cs typeface="+mj-cs"/>
              </a:rPr>
              <a:t>Analysis: How Stakeholders Affect the Project</a:t>
            </a:r>
            <a:endParaRPr kumimoji="0" lang="en-US" sz="2200" b="1" i="0" u="none" strike="noStrike" kern="0" cap="none" spc="0" normalizeH="0" baseline="0" noProof="0" dirty="0">
              <a:ln>
                <a:noFill/>
              </a:ln>
              <a:solidFill>
                <a:srgbClr val="FF9900"/>
              </a:solidFill>
              <a:effectLst/>
              <a:uLnTx/>
              <a:uFillTx/>
              <a:latin typeface="+mj-lt"/>
              <a:ea typeface="+mj-ea"/>
              <a:cs typeface="+mj-cs"/>
            </a:endParaRPr>
          </a:p>
        </p:txBody>
      </p:sp>
      <p:pic>
        <p:nvPicPr>
          <p:cNvPr id="11" name="Picture 10" descr="arrows.gif"/>
          <p:cNvPicPr>
            <a:picLocks noChangeAspect="1"/>
          </p:cNvPicPr>
          <p:nvPr/>
        </p:nvPicPr>
        <p:blipFill>
          <a:blip r:embed="rId3" cstate="print"/>
          <a:stretch>
            <a:fillRect/>
          </a:stretch>
        </p:blipFill>
        <p:spPr>
          <a:xfrm>
            <a:off x="1997075" y="1915593"/>
            <a:ext cx="5153025" cy="338137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Project Stakeholder Management:  Stakeholder Analysis</a:t>
            </a:r>
            <a:endParaRPr lang="en-US" sz="2400" dirty="0"/>
          </a:p>
        </p:txBody>
      </p:sp>
      <p:sp>
        <p:nvSpPr>
          <p:cNvPr id="3" name="TextBox 2"/>
          <p:cNvSpPr txBox="1"/>
          <p:nvPr/>
        </p:nvSpPr>
        <p:spPr>
          <a:xfrm>
            <a:off x="455613" y="1137238"/>
            <a:ext cx="8234362" cy="4939814"/>
          </a:xfrm>
          <a:prstGeom prst="rect">
            <a:avLst/>
          </a:prstGeom>
          <a:noFill/>
        </p:spPr>
        <p:txBody>
          <a:bodyPr wrap="square" rtlCol="0">
            <a:spAutoFit/>
          </a:bodyPr>
          <a:lstStyle/>
          <a:p>
            <a:pPr algn="ctr">
              <a:lnSpc>
                <a:spcPts val="4200"/>
              </a:lnSpc>
            </a:pPr>
            <a:r>
              <a:rPr lang="de-DE" sz="3200" b="1" dirty="0" smtClean="0">
                <a:solidFill>
                  <a:schemeClr val="bg1"/>
                </a:solidFill>
                <a:latin typeface="Calibri" pitchFamily="34" charset="0"/>
              </a:rPr>
              <a:t>Stakeholder Analysis is an indispensable pro-cess used by project managers and team members (and other stakeholders) for under-standing stakeholder interests in a project and is a prerequisite for planning for engaging the project stakeholders with a view to increasing the likelihood of the project „succeeding“ – i.e. at least achieving its goal within the budget and time-frame allocated for it.  </a:t>
            </a:r>
            <a:endParaRPr lang="en-US" sz="32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Project Stakeholder Analysis Process</a:t>
            </a:r>
            <a:endParaRPr lang="en-US" sz="2400" dirty="0"/>
          </a:p>
        </p:txBody>
      </p:sp>
      <p:sp>
        <p:nvSpPr>
          <p:cNvPr id="3" name="Rounded Rectangle 2"/>
          <p:cNvSpPr/>
          <p:nvPr/>
        </p:nvSpPr>
        <p:spPr>
          <a:xfrm>
            <a:off x="396816" y="1017915"/>
            <a:ext cx="3743865" cy="586596"/>
          </a:xfrm>
          <a:prstGeom prst="roundRect">
            <a:avLst/>
          </a:prstGeom>
          <a:solidFill>
            <a:srgbClr val="CAE8AA"/>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Context Understanding and Identification of Project Stakeholders</a:t>
            </a:r>
            <a:endParaRPr lang="en-US" sz="1600" b="1" dirty="0">
              <a:solidFill>
                <a:sysClr val="windowText" lastClr="000000"/>
              </a:solidFill>
              <a:latin typeface="Calibri" pitchFamily="34" charset="0"/>
            </a:endParaRPr>
          </a:p>
        </p:txBody>
      </p:sp>
      <p:sp>
        <p:nvSpPr>
          <p:cNvPr id="4" name="Rounded Rectangle 3"/>
          <p:cNvSpPr/>
          <p:nvPr/>
        </p:nvSpPr>
        <p:spPr>
          <a:xfrm>
            <a:off x="396816" y="1949568"/>
            <a:ext cx="3743865" cy="862642"/>
          </a:xfrm>
          <a:prstGeom prst="roundRect">
            <a:avLst/>
          </a:prstGeom>
          <a:solidFill>
            <a:srgbClr val="FFCC66"/>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Systematic Collection of Information </a:t>
            </a:r>
          </a:p>
          <a:p>
            <a:pPr algn="ctr">
              <a:lnSpc>
                <a:spcPts val="1800"/>
              </a:lnSpc>
              <a:defRPr/>
            </a:pPr>
            <a:r>
              <a:rPr lang="en-US" sz="1600" b="1" dirty="0" smtClean="0">
                <a:solidFill>
                  <a:sysClr val="windowText" lastClr="000000"/>
                </a:solidFill>
                <a:latin typeface="Calibri" pitchFamily="34" charset="0"/>
              </a:rPr>
              <a:t>on Project Stakeholders</a:t>
            </a:r>
            <a:endParaRPr lang="en-US" sz="1600" b="1" dirty="0">
              <a:solidFill>
                <a:sysClr val="windowText" lastClr="000000"/>
              </a:solidFill>
              <a:latin typeface="Calibri" pitchFamily="34" charset="0"/>
            </a:endParaRPr>
          </a:p>
        </p:txBody>
      </p:sp>
      <p:sp>
        <p:nvSpPr>
          <p:cNvPr id="5" name="Rounded Rectangle 4"/>
          <p:cNvSpPr/>
          <p:nvPr/>
        </p:nvSpPr>
        <p:spPr>
          <a:xfrm>
            <a:off x="396816" y="3157267"/>
            <a:ext cx="3743865" cy="862642"/>
          </a:xfrm>
          <a:prstGeom prst="roundRect">
            <a:avLst/>
          </a:prstGeom>
          <a:solidFill>
            <a:srgbClr val="FFCC66"/>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Attributes, Options </a:t>
            </a:r>
          </a:p>
          <a:p>
            <a:pPr algn="ctr">
              <a:lnSpc>
                <a:spcPts val="1800"/>
              </a:lnSpc>
              <a:defRPr/>
            </a:pPr>
            <a:r>
              <a:rPr lang="en-US" sz="1600" b="1" dirty="0" smtClean="0">
                <a:solidFill>
                  <a:sysClr val="windowText" lastClr="000000"/>
                </a:solidFill>
                <a:latin typeface="Calibri" pitchFamily="34" charset="0"/>
              </a:rPr>
              <a:t>&amp; SWOT Analysis </a:t>
            </a:r>
          </a:p>
        </p:txBody>
      </p:sp>
      <p:sp>
        <p:nvSpPr>
          <p:cNvPr id="6" name="Rounded Rectangle 5"/>
          <p:cNvSpPr/>
          <p:nvPr/>
        </p:nvSpPr>
        <p:spPr>
          <a:xfrm>
            <a:off x="396816" y="4364966"/>
            <a:ext cx="3743865" cy="862642"/>
          </a:xfrm>
          <a:prstGeom prst="roundRect">
            <a:avLst/>
          </a:prstGeom>
          <a:solidFill>
            <a:srgbClr val="FFCC66"/>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Impact Assessment </a:t>
            </a:r>
          </a:p>
          <a:p>
            <a:pPr algn="ctr">
              <a:lnSpc>
                <a:spcPts val="1800"/>
              </a:lnSpc>
              <a:defRPr/>
            </a:pPr>
            <a:r>
              <a:rPr lang="en-US" sz="1600" b="1" dirty="0" smtClean="0">
                <a:solidFill>
                  <a:sysClr val="windowText" lastClr="000000"/>
                </a:solidFill>
                <a:latin typeface="Calibri" pitchFamily="34" charset="0"/>
              </a:rPr>
              <a:t>(Positive, Negative)</a:t>
            </a:r>
            <a:endParaRPr lang="en-US" sz="1600" b="1" dirty="0">
              <a:solidFill>
                <a:sysClr val="windowText" lastClr="000000"/>
              </a:solidFill>
              <a:latin typeface="Calibri" pitchFamily="34" charset="0"/>
            </a:endParaRPr>
          </a:p>
        </p:txBody>
      </p:sp>
      <p:sp>
        <p:nvSpPr>
          <p:cNvPr id="7" name="Rounded Rectangle 6"/>
          <p:cNvSpPr/>
          <p:nvPr/>
        </p:nvSpPr>
        <p:spPr>
          <a:xfrm>
            <a:off x="396816" y="5572664"/>
            <a:ext cx="3743865" cy="586596"/>
          </a:xfrm>
          <a:prstGeom prst="roundRect">
            <a:avLst/>
          </a:prstGeom>
          <a:solidFill>
            <a:schemeClr val="accent5">
              <a:lumMod val="9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Engagement</a:t>
            </a:r>
          </a:p>
          <a:p>
            <a:pPr algn="ctr">
              <a:lnSpc>
                <a:spcPts val="1800"/>
              </a:lnSpc>
              <a:defRPr/>
            </a:pPr>
            <a:r>
              <a:rPr lang="en-US" sz="1600" b="1" dirty="0" smtClean="0">
                <a:solidFill>
                  <a:sysClr val="windowText" lastClr="000000"/>
                </a:solidFill>
                <a:latin typeface="Calibri" pitchFamily="34" charset="0"/>
              </a:rPr>
              <a:t>(Strategy Design and Implementation) </a:t>
            </a:r>
          </a:p>
        </p:txBody>
      </p:sp>
      <p:sp>
        <p:nvSpPr>
          <p:cNvPr id="18" name="Rectangle 17"/>
          <p:cNvSpPr/>
          <p:nvPr/>
        </p:nvSpPr>
        <p:spPr>
          <a:xfrm>
            <a:off x="5348376" y="1846051"/>
            <a:ext cx="3588589" cy="1096213"/>
          </a:xfrm>
          <a:prstGeom prst="rect">
            <a:avLst/>
          </a:prstGeom>
          <a:solidFill>
            <a:schemeClr val="accent1">
              <a:lumMod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spcAft>
                <a:spcPts val="600"/>
              </a:spcAft>
            </a:pPr>
            <a:r>
              <a:rPr lang="en-US" sz="2200" b="1" dirty="0" smtClean="0">
                <a:solidFill>
                  <a:srgbClr val="FFFF00"/>
                </a:solidFill>
                <a:latin typeface="Calibri" pitchFamily="34" charset="0"/>
              </a:rPr>
              <a:t>PHASE 1:</a:t>
            </a:r>
          </a:p>
          <a:p>
            <a:pPr algn="ctr">
              <a:lnSpc>
                <a:spcPts val="2200"/>
              </a:lnSpc>
            </a:pPr>
            <a:r>
              <a:rPr lang="en-US" sz="2200" b="1" dirty="0" smtClean="0">
                <a:solidFill>
                  <a:srgbClr val="FFFF00"/>
                </a:solidFill>
                <a:latin typeface="Calibri" pitchFamily="34" charset="0"/>
              </a:rPr>
              <a:t>STAKEHOLDER ANALYSIS</a:t>
            </a:r>
            <a:endParaRPr lang="en-US" sz="2200" b="1" dirty="0">
              <a:solidFill>
                <a:srgbClr val="FFFF00"/>
              </a:solidFill>
              <a:latin typeface="Calibri" pitchFamily="34" charset="0"/>
            </a:endParaRPr>
          </a:p>
        </p:txBody>
      </p:sp>
      <p:sp>
        <p:nvSpPr>
          <p:cNvPr id="19" name="Rectangle 18"/>
          <p:cNvSpPr/>
          <p:nvPr/>
        </p:nvSpPr>
        <p:spPr>
          <a:xfrm>
            <a:off x="5348376" y="3057733"/>
            <a:ext cx="3588589" cy="1096213"/>
          </a:xfrm>
          <a:prstGeom prst="rect">
            <a:avLst/>
          </a:prstGeom>
          <a:solidFill>
            <a:schemeClr val="accent1">
              <a:lumMod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spcAft>
                <a:spcPts val="600"/>
              </a:spcAft>
            </a:pPr>
            <a:r>
              <a:rPr lang="en-US" sz="2200" b="1" dirty="0" smtClean="0">
                <a:solidFill>
                  <a:srgbClr val="FFFF00"/>
                </a:solidFill>
                <a:latin typeface="Calibri" pitchFamily="34" charset="0"/>
              </a:rPr>
              <a:t>PHASE 2: </a:t>
            </a:r>
          </a:p>
          <a:p>
            <a:pPr algn="ctr">
              <a:lnSpc>
                <a:spcPts val="2200"/>
              </a:lnSpc>
            </a:pPr>
            <a:r>
              <a:rPr lang="en-US" sz="2200" b="1" dirty="0" smtClean="0">
                <a:solidFill>
                  <a:srgbClr val="FFFF00"/>
                </a:solidFill>
                <a:latin typeface="Calibri" pitchFamily="34" charset="0"/>
              </a:rPr>
              <a:t>STAKEHOLDER ANALYSIS</a:t>
            </a:r>
          </a:p>
        </p:txBody>
      </p:sp>
      <p:sp>
        <p:nvSpPr>
          <p:cNvPr id="20" name="Rectangle 19"/>
          <p:cNvSpPr/>
          <p:nvPr/>
        </p:nvSpPr>
        <p:spPr>
          <a:xfrm>
            <a:off x="5348376" y="4269415"/>
            <a:ext cx="3588589" cy="1096213"/>
          </a:xfrm>
          <a:prstGeom prst="rect">
            <a:avLst/>
          </a:prstGeom>
          <a:solidFill>
            <a:schemeClr val="accent1">
              <a:lumMod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spcAft>
                <a:spcPts val="600"/>
              </a:spcAft>
            </a:pPr>
            <a:r>
              <a:rPr lang="en-US" sz="2200" b="1" dirty="0" smtClean="0">
                <a:solidFill>
                  <a:srgbClr val="FFFF00"/>
                </a:solidFill>
                <a:latin typeface="Calibri" pitchFamily="34" charset="0"/>
              </a:rPr>
              <a:t>PHASE 3:</a:t>
            </a:r>
          </a:p>
          <a:p>
            <a:pPr algn="ctr">
              <a:lnSpc>
                <a:spcPts val="2200"/>
              </a:lnSpc>
            </a:pPr>
            <a:r>
              <a:rPr lang="en-US" sz="2200" b="1" dirty="0" smtClean="0">
                <a:solidFill>
                  <a:srgbClr val="FFFF00"/>
                </a:solidFill>
                <a:latin typeface="Calibri" pitchFamily="34" charset="0"/>
              </a:rPr>
              <a:t>STAKEHOLDER ANALYSIS</a:t>
            </a:r>
          </a:p>
        </p:txBody>
      </p:sp>
      <p:sp>
        <p:nvSpPr>
          <p:cNvPr id="25" name="Left Arrow 24"/>
          <p:cNvSpPr/>
          <p:nvPr/>
        </p:nvSpPr>
        <p:spPr>
          <a:xfrm>
            <a:off x="4310603" y="2139352"/>
            <a:ext cx="830741" cy="483079"/>
          </a:xfrm>
          <a:prstGeom prst="leftArrow">
            <a:avLst/>
          </a:prstGeom>
          <a:solidFill>
            <a:srgbClr val="91B9F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Left Arrow 25"/>
          <p:cNvSpPr/>
          <p:nvPr/>
        </p:nvSpPr>
        <p:spPr>
          <a:xfrm>
            <a:off x="4310603" y="3329797"/>
            <a:ext cx="830741" cy="483079"/>
          </a:xfrm>
          <a:prstGeom prst="leftArrow">
            <a:avLst/>
          </a:prstGeom>
          <a:solidFill>
            <a:srgbClr val="91B9F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Left Arrow 26"/>
          <p:cNvSpPr/>
          <p:nvPr/>
        </p:nvSpPr>
        <p:spPr>
          <a:xfrm>
            <a:off x="4310603" y="4537495"/>
            <a:ext cx="830741" cy="483079"/>
          </a:xfrm>
          <a:prstGeom prst="leftArrow">
            <a:avLst/>
          </a:prstGeom>
          <a:solidFill>
            <a:srgbClr val="91B9F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own Arrow 20"/>
          <p:cNvSpPr/>
          <p:nvPr/>
        </p:nvSpPr>
        <p:spPr>
          <a:xfrm>
            <a:off x="1999515" y="16707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own Arrow 21"/>
          <p:cNvSpPr/>
          <p:nvPr/>
        </p:nvSpPr>
        <p:spPr>
          <a:xfrm>
            <a:off x="1999515" y="28766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p:cNvSpPr/>
          <p:nvPr/>
        </p:nvSpPr>
        <p:spPr>
          <a:xfrm>
            <a:off x="1999515" y="40825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own Arrow 23"/>
          <p:cNvSpPr/>
          <p:nvPr/>
        </p:nvSpPr>
        <p:spPr>
          <a:xfrm>
            <a:off x="1999515" y="52884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Project Stakeholder Analysis Process</a:t>
            </a:r>
            <a:endParaRPr lang="en-US" sz="2400" dirty="0"/>
          </a:p>
        </p:txBody>
      </p:sp>
      <p:sp>
        <p:nvSpPr>
          <p:cNvPr id="3" name="Rounded Rectangle 2"/>
          <p:cNvSpPr/>
          <p:nvPr/>
        </p:nvSpPr>
        <p:spPr>
          <a:xfrm>
            <a:off x="396816" y="1017915"/>
            <a:ext cx="3743865" cy="586596"/>
          </a:xfrm>
          <a:prstGeom prst="roundRect">
            <a:avLst/>
          </a:prstGeom>
          <a:solidFill>
            <a:srgbClr val="CAE8AA"/>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Context Understanding and Identification of Project Stakeholders </a:t>
            </a:r>
            <a:endParaRPr lang="en-US" sz="1600" b="1" dirty="0">
              <a:solidFill>
                <a:sysClr val="windowText" lastClr="000000"/>
              </a:solidFill>
              <a:latin typeface="Calibri" pitchFamily="34" charset="0"/>
            </a:endParaRPr>
          </a:p>
        </p:txBody>
      </p:sp>
      <p:sp>
        <p:nvSpPr>
          <p:cNvPr id="4" name="Rounded Rectangle 3"/>
          <p:cNvSpPr/>
          <p:nvPr/>
        </p:nvSpPr>
        <p:spPr>
          <a:xfrm>
            <a:off x="396816" y="1949568"/>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Systematic Collection of Information </a:t>
            </a:r>
          </a:p>
          <a:p>
            <a:pPr algn="ctr">
              <a:lnSpc>
                <a:spcPts val="1800"/>
              </a:lnSpc>
              <a:defRPr/>
            </a:pPr>
            <a:r>
              <a:rPr lang="en-US" sz="1600" b="1" dirty="0" smtClean="0">
                <a:solidFill>
                  <a:sysClr val="windowText" lastClr="000000"/>
                </a:solidFill>
                <a:latin typeface="Calibri" pitchFamily="34" charset="0"/>
              </a:rPr>
              <a:t>on Project Stakeholders</a:t>
            </a:r>
            <a:endParaRPr lang="en-US" sz="1600" b="1" dirty="0">
              <a:solidFill>
                <a:sysClr val="windowText" lastClr="000000"/>
              </a:solidFill>
              <a:latin typeface="Calibri" pitchFamily="34" charset="0"/>
            </a:endParaRPr>
          </a:p>
        </p:txBody>
      </p:sp>
      <p:sp>
        <p:nvSpPr>
          <p:cNvPr id="5" name="Rounded Rectangle 4"/>
          <p:cNvSpPr/>
          <p:nvPr/>
        </p:nvSpPr>
        <p:spPr>
          <a:xfrm>
            <a:off x="396816" y="3157267"/>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Attributes, Options </a:t>
            </a:r>
          </a:p>
          <a:p>
            <a:pPr algn="ctr">
              <a:lnSpc>
                <a:spcPts val="1800"/>
              </a:lnSpc>
              <a:defRPr/>
            </a:pPr>
            <a:r>
              <a:rPr lang="en-US" sz="1600" b="1" dirty="0" smtClean="0">
                <a:solidFill>
                  <a:sysClr val="windowText" lastClr="000000"/>
                </a:solidFill>
                <a:latin typeface="Calibri" pitchFamily="34" charset="0"/>
              </a:rPr>
              <a:t>&amp; SWOT Analysis </a:t>
            </a:r>
            <a:endParaRPr lang="en-US" sz="1600" b="1" dirty="0">
              <a:solidFill>
                <a:sysClr val="windowText" lastClr="000000"/>
              </a:solidFill>
              <a:latin typeface="Calibri" pitchFamily="34" charset="0"/>
            </a:endParaRPr>
          </a:p>
        </p:txBody>
      </p:sp>
      <p:sp>
        <p:nvSpPr>
          <p:cNvPr id="6" name="Rounded Rectangle 5"/>
          <p:cNvSpPr/>
          <p:nvPr/>
        </p:nvSpPr>
        <p:spPr>
          <a:xfrm>
            <a:off x="396816" y="4364966"/>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Impact Assessment </a:t>
            </a:r>
          </a:p>
          <a:p>
            <a:pPr algn="ctr">
              <a:lnSpc>
                <a:spcPts val="1800"/>
              </a:lnSpc>
              <a:defRPr/>
            </a:pPr>
            <a:r>
              <a:rPr lang="en-US" sz="1600" b="1" dirty="0" smtClean="0">
                <a:solidFill>
                  <a:sysClr val="windowText" lastClr="000000"/>
                </a:solidFill>
                <a:latin typeface="Calibri" pitchFamily="34" charset="0"/>
              </a:rPr>
              <a:t>(Positive, Negative)</a:t>
            </a:r>
            <a:endParaRPr lang="en-US" sz="1600" b="1" dirty="0">
              <a:solidFill>
                <a:sysClr val="windowText" lastClr="000000"/>
              </a:solidFill>
              <a:latin typeface="Calibri" pitchFamily="34" charset="0"/>
            </a:endParaRPr>
          </a:p>
        </p:txBody>
      </p:sp>
      <p:sp>
        <p:nvSpPr>
          <p:cNvPr id="7" name="Rounded Rectangle 6"/>
          <p:cNvSpPr/>
          <p:nvPr/>
        </p:nvSpPr>
        <p:spPr>
          <a:xfrm>
            <a:off x="396816" y="5572664"/>
            <a:ext cx="3743865" cy="586596"/>
          </a:xfrm>
          <a:prstGeom prst="roundRect">
            <a:avLst/>
          </a:prstGeom>
          <a:solidFill>
            <a:schemeClr val="accent5">
              <a:lumMod val="9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Engagement</a:t>
            </a:r>
          </a:p>
          <a:p>
            <a:pPr algn="ctr">
              <a:lnSpc>
                <a:spcPts val="1800"/>
              </a:lnSpc>
              <a:defRPr/>
            </a:pPr>
            <a:r>
              <a:rPr lang="en-US" sz="1600" b="1" dirty="0" smtClean="0">
                <a:solidFill>
                  <a:sysClr val="windowText" lastClr="000000"/>
                </a:solidFill>
                <a:latin typeface="Calibri" pitchFamily="34" charset="0"/>
              </a:rPr>
              <a:t>(Strategy Design and Implementation)</a:t>
            </a:r>
            <a:endParaRPr lang="en-US" sz="1600" b="1" dirty="0">
              <a:solidFill>
                <a:sysClr val="windowText" lastClr="000000"/>
              </a:solidFill>
              <a:latin typeface="Calibri" pitchFamily="34" charset="0"/>
            </a:endParaRPr>
          </a:p>
        </p:txBody>
      </p:sp>
      <p:sp>
        <p:nvSpPr>
          <p:cNvPr id="25" name="Down Arrow 24"/>
          <p:cNvSpPr/>
          <p:nvPr/>
        </p:nvSpPr>
        <p:spPr>
          <a:xfrm>
            <a:off x="1999515" y="16707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wn Arrow 25"/>
          <p:cNvSpPr/>
          <p:nvPr/>
        </p:nvSpPr>
        <p:spPr>
          <a:xfrm>
            <a:off x="1999515" y="28766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Down Arrow 26"/>
          <p:cNvSpPr/>
          <p:nvPr/>
        </p:nvSpPr>
        <p:spPr>
          <a:xfrm>
            <a:off x="1999515" y="40825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own Arrow 27"/>
          <p:cNvSpPr/>
          <p:nvPr/>
        </p:nvSpPr>
        <p:spPr>
          <a:xfrm>
            <a:off x="1999515" y="52884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756468" y="1042416"/>
            <a:ext cx="3933507" cy="1374735"/>
          </a:xfrm>
          <a:prstGeom prst="rect">
            <a:avLst/>
          </a:prstGeom>
          <a:noFill/>
          <a:ln w="19050">
            <a:solidFill>
              <a:srgbClr val="FFFF00"/>
            </a:solidFill>
            <a:prstDash val="sysDash"/>
          </a:ln>
        </p:spPr>
        <p:txBody>
          <a:bodyPr wrap="square" rtlCol="0">
            <a:spAutoFit/>
          </a:bodyPr>
          <a:lstStyle/>
          <a:p>
            <a:pPr>
              <a:lnSpc>
                <a:spcPts val="2500"/>
              </a:lnSpc>
              <a:spcAft>
                <a:spcPts val="1200"/>
              </a:spcAft>
            </a:pPr>
            <a:r>
              <a:rPr lang="en-US" sz="2400" b="1" kern="0" dirty="0" smtClean="0">
                <a:solidFill>
                  <a:schemeClr val="bg1"/>
                </a:solidFill>
                <a:latin typeface="Calibri" pitchFamily="34" charset="0"/>
              </a:rPr>
              <a:t>What information is required by the analysts in order to conduct an effective Project Stakeholder Analysis?</a:t>
            </a:r>
          </a:p>
        </p:txBody>
      </p:sp>
      <p:sp>
        <p:nvSpPr>
          <p:cNvPr id="21" name="TextBox 20"/>
          <p:cNvSpPr txBox="1"/>
          <p:nvPr/>
        </p:nvSpPr>
        <p:spPr>
          <a:xfrm>
            <a:off x="4756468" y="2915222"/>
            <a:ext cx="3933507" cy="1695336"/>
          </a:xfrm>
          <a:prstGeom prst="rect">
            <a:avLst/>
          </a:prstGeom>
          <a:noFill/>
          <a:ln w="19050">
            <a:solidFill>
              <a:srgbClr val="CC9900"/>
            </a:solidFill>
            <a:prstDash val="sysDash"/>
          </a:ln>
        </p:spPr>
        <p:txBody>
          <a:bodyPr wrap="square" rtlCol="0">
            <a:spAutoFit/>
          </a:bodyPr>
          <a:lstStyle/>
          <a:p>
            <a:pPr lvl="0">
              <a:lnSpc>
                <a:spcPts val="2500"/>
              </a:lnSpc>
              <a:spcAft>
                <a:spcPts val="1200"/>
              </a:spcAft>
            </a:pPr>
            <a:r>
              <a:rPr lang="en-US" sz="2400" b="1" kern="0" dirty="0" smtClean="0">
                <a:solidFill>
                  <a:schemeClr val="bg1"/>
                </a:solidFill>
                <a:latin typeface="Calibri" pitchFamily="34" charset="0"/>
              </a:rPr>
              <a:t>What current available sour-</a:t>
            </a:r>
            <a:r>
              <a:rPr lang="en-US" sz="2400" b="1" kern="0" dirty="0" err="1" smtClean="0">
                <a:solidFill>
                  <a:schemeClr val="bg1"/>
                </a:solidFill>
                <a:latin typeface="Calibri" pitchFamily="34" charset="0"/>
              </a:rPr>
              <a:t>ces</a:t>
            </a:r>
            <a:r>
              <a:rPr lang="en-US" sz="2400" b="1" kern="0" dirty="0" smtClean="0">
                <a:solidFill>
                  <a:schemeClr val="bg1"/>
                </a:solidFill>
                <a:latin typeface="Calibri" pitchFamily="34" charset="0"/>
              </a:rPr>
              <a:t> of (quality) information on the project stakeholders exist and which sources are prioritized?</a:t>
            </a:r>
          </a:p>
        </p:txBody>
      </p:sp>
      <p:sp>
        <p:nvSpPr>
          <p:cNvPr id="23" name="TextBox 22"/>
          <p:cNvSpPr txBox="1"/>
          <p:nvPr/>
        </p:nvSpPr>
        <p:spPr>
          <a:xfrm>
            <a:off x="4756468" y="5108629"/>
            <a:ext cx="3933507" cy="1055225"/>
          </a:xfrm>
          <a:prstGeom prst="rect">
            <a:avLst/>
          </a:prstGeom>
          <a:noFill/>
          <a:ln w="19050">
            <a:solidFill>
              <a:srgbClr val="00B0F0"/>
            </a:solidFill>
            <a:prstDash val="sysDash"/>
          </a:ln>
        </p:spPr>
        <p:txBody>
          <a:bodyPr wrap="square" rtlCol="0">
            <a:spAutoFit/>
          </a:bodyPr>
          <a:lstStyle/>
          <a:p>
            <a:pPr>
              <a:lnSpc>
                <a:spcPts val="2500"/>
              </a:lnSpc>
              <a:spcAft>
                <a:spcPts val="1200"/>
              </a:spcAft>
            </a:pPr>
            <a:r>
              <a:rPr lang="en-US" sz="2400" b="1" kern="0" dirty="0" smtClean="0">
                <a:solidFill>
                  <a:schemeClr val="bg1"/>
                </a:solidFill>
                <a:latin typeface="Calibri" pitchFamily="34" charset="0"/>
              </a:rPr>
              <a:t>Which tools can/will be used to obtain information on the stakeholders?</a:t>
            </a:r>
          </a:p>
        </p:txBody>
      </p:sp>
      <p:sp>
        <p:nvSpPr>
          <p:cNvPr id="30" name="Right Arrow 29"/>
          <p:cNvSpPr/>
          <p:nvPr/>
        </p:nvSpPr>
        <p:spPr>
          <a:xfrm>
            <a:off x="4224339" y="2104845"/>
            <a:ext cx="410414" cy="621102"/>
          </a:xfrm>
          <a:prstGeom prst="rightArrow">
            <a:avLst/>
          </a:prstGeom>
          <a:solidFill>
            <a:srgbClr val="91B9F3"/>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Project Stakeholder Analysis Process</a:t>
            </a:r>
            <a:endParaRPr lang="en-US" sz="2400" dirty="0"/>
          </a:p>
        </p:txBody>
      </p:sp>
      <p:sp>
        <p:nvSpPr>
          <p:cNvPr id="3" name="Rounded Rectangle 2"/>
          <p:cNvSpPr/>
          <p:nvPr/>
        </p:nvSpPr>
        <p:spPr>
          <a:xfrm>
            <a:off x="396816" y="1017915"/>
            <a:ext cx="3743865" cy="586596"/>
          </a:xfrm>
          <a:prstGeom prst="roundRect">
            <a:avLst/>
          </a:prstGeom>
          <a:solidFill>
            <a:srgbClr val="CAE8AA"/>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Context Understanding and Identification of Project Stakeholders</a:t>
            </a:r>
            <a:endParaRPr lang="en-US" sz="1600" b="1" dirty="0">
              <a:solidFill>
                <a:sysClr val="windowText" lastClr="000000"/>
              </a:solidFill>
              <a:latin typeface="Calibri" pitchFamily="34" charset="0"/>
            </a:endParaRPr>
          </a:p>
        </p:txBody>
      </p:sp>
      <p:sp>
        <p:nvSpPr>
          <p:cNvPr id="4" name="Rounded Rectangle 3"/>
          <p:cNvSpPr/>
          <p:nvPr/>
        </p:nvSpPr>
        <p:spPr>
          <a:xfrm>
            <a:off x="396816" y="1949568"/>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Systematic Collection of Information </a:t>
            </a:r>
          </a:p>
          <a:p>
            <a:pPr algn="ctr">
              <a:lnSpc>
                <a:spcPts val="1800"/>
              </a:lnSpc>
              <a:defRPr/>
            </a:pPr>
            <a:r>
              <a:rPr lang="en-US" sz="1600" b="1" dirty="0" smtClean="0">
                <a:solidFill>
                  <a:sysClr val="windowText" lastClr="000000"/>
                </a:solidFill>
                <a:latin typeface="Calibri" pitchFamily="34" charset="0"/>
              </a:rPr>
              <a:t>on Project Stakeholders</a:t>
            </a:r>
            <a:endParaRPr lang="en-US" sz="1600" b="1" dirty="0">
              <a:solidFill>
                <a:sysClr val="windowText" lastClr="000000"/>
              </a:solidFill>
              <a:latin typeface="Calibri" pitchFamily="34" charset="0"/>
            </a:endParaRPr>
          </a:p>
        </p:txBody>
      </p:sp>
      <p:sp>
        <p:nvSpPr>
          <p:cNvPr id="5" name="Rounded Rectangle 4"/>
          <p:cNvSpPr/>
          <p:nvPr/>
        </p:nvSpPr>
        <p:spPr>
          <a:xfrm>
            <a:off x="396816" y="3157267"/>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Attributes, Options </a:t>
            </a:r>
          </a:p>
          <a:p>
            <a:pPr algn="ctr">
              <a:lnSpc>
                <a:spcPts val="1800"/>
              </a:lnSpc>
              <a:defRPr/>
            </a:pPr>
            <a:r>
              <a:rPr lang="en-US" sz="1600" b="1" dirty="0" smtClean="0">
                <a:solidFill>
                  <a:sysClr val="windowText" lastClr="000000"/>
                </a:solidFill>
                <a:latin typeface="Calibri" pitchFamily="34" charset="0"/>
              </a:rPr>
              <a:t>&amp; SWOT Analysis </a:t>
            </a:r>
            <a:endParaRPr lang="en-US" sz="1600" b="1" dirty="0">
              <a:solidFill>
                <a:sysClr val="windowText" lastClr="000000"/>
              </a:solidFill>
              <a:latin typeface="Calibri" pitchFamily="34" charset="0"/>
            </a:endParaRPr>
          </a:p>
        </p:txBody>
      </p:sp>
      <p:sp>
        <p:nvSpPr>
          <p:cNvPr id="6" name="Rounded Rectangle 5"/>
          <p:cNvSpPr/>
          <p:nvPr/>
        </p:nvSpPr>
        <p:spPr>
          <a:xfrm>
            <a:off x="396816" y="4364966"/>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Impact Assessment </a:t>
            </a:r>
          </a:p>
          <a:p>
            <a:pPr algn="ctr">
              <a:lnSpc>
                <a:spcPts val="1800"/>
              </a:lnSpc>
              <a:defRPr/>
            </a:pPr>
            <a:r>
              <a:rPr lang="en-US" sz="1600" b="1" dirty="0" smtClean="0">
                <a:solidFill>
                  <a:sysClr val="windowText" lastClr="000000"/>
                </a:solidFill>
                <a:latin typeface="Calibri" pitchFamily="34" charset="0"/>
              </a:rPr>
              <a:t>(Positive, Negative)</a:t>
            </a:r>
            <a:endParaRPr lang="en-US" sz="1600" b="1" dirty="0">
              <a:solidFill>
                <a:sysClr val="windowText" lastClr="000000"/>
              </a:solidFill>
              <a:latin typeface="Calibri" pitchFamily="34" charset="0"/>
            </a:endParaRPr>
          </a:p>
        </p:txBody>
      </p:sp>
      <p:sp>
        <p:nvSpPr>
          <p:cNvPr id="7" name="Rounded Rectangle 6"/>
          <p:cNvSpPr/>
          <p:nvPr/>
        </p:nvSpPr>
        <p:spPr>
          <a:xfrm>
            <a:off x="396816" y="5572664"/>
            <a:ext cx="3743865" cy="586596"/>
          </a:xfrm>
          <a:prstGeom prst="roundRect">
            <a:avLst/>
          </a:prstGeom>
          <a:solidFill>
            <a:schemeClr val="accent5">
              <a:lumMod val="9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Engagement</a:t>
            </a:r>
          </a:p>
          <a:p>
            <a:pPr algn="ctr">
              <a:lnSpc>
                <a:spcPts val="1800"/>
              </a:lnSpc>
              <a:defRPr/>
            </a:pPr>
            <a:r>
              <a:rPr lang="en-US" sz="1600" b="1" dirty="0" smtClean="0">
                <a:solidFill>
                  <a:sysClr val="windowText" lastClr="000000"/>
                </a:solidFill>
                <a:latin typeface="Calibri" pitchFamily="34" charset="0"/>
              </a:rPr>
              <a:t>(Strategy Design and Implementation)</a:t>
            </a:r>
            <a:endParaRPr lang="en-US" sz="1600" b="1" dirty="0">
              <a:solidFill>
                <a:sysClr val="windowText" lastClr="000000"/>
              </a:solidFill>
              <a:latin typeface="Calibri" pitchFamily="34" charset="0"/>
            </a:endParaRPr>
          </a:p>
        </p:txBody>
      </p:sp>
      <p:sp>
        <p:nvSpPr>
          <p:cNvPr id="25" name="Down Arrow 24"/>
          <p:cNvSpPr/>
          <p:nvPr/>
        </p:nvSpPr>
        <p:spPr>
          <a:xfrm>
            <a:off x="1999515" y="16707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wn Arrow 25"/>
          <p:cNvSpPr/>
          <p:nvPr/>
        </p:nvSpPr>
        <p:spPr>
          <a:xfrm>
            <a:off x="1999515" y="28766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Down Arrow 26"/>
          <p:cNvSpPr/>
          <p:nvPr/>
        </p:nvSpPr>
        <p:spPr>
          <a:xfrm>
            <a:off x="1999515" y="40825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own Arrow 27"/>
          <p:cNvSpPr/>
          <p:nvPr/>
        </p:nvSpPr>
        <p:spPr>
          <a:xfrm>
            <a:off x="1999515" y="52884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756468" y="1037883"/>
            <a:ext cx="3933507" cy="1374735"/>
          </a:xfrm>
          <a:prstGeom prst="rect">
            <a:avLst/>
          </a:prstGeom>
          <a:noFill/>
          <a:ln w="19050">
            <a:solidFill>
              <a:srgbClr val="FFFF00"/>
            </a:solidFill>
            <a:prstDash val="sysDash"/>
          </a:ln>
        </p:spPr>
        <p:txBody>
          <a:bodyPr wrap="square" rtlCol="0">
            <a:spAutoFit/>
          </a:bodyPr>
          <a:lstStyle/>
          <a:p>
            <a:pPr>
              <a:lnSpc>
                <a:spcPts val="2500"/>
              </a:lnSpc>
              <a:spcAft>
                <a:spcPts val="1200"/>
              </a:spcAft>
            </a:pPr>
            <a:r>
              <a:rPr lang="en-US" sz="2400" b="1" kern="0" dirty="0" smtClean="0">
                <a:solidFill>
                  <a:schemeClr val="bg1"/>
                </a:solidFill>
                <a:latin typeface="Calibri" pitchFamily="34" charset="0"/>
              </a:rPr>
              <a:t>Who will collect the </a:t>
            </a:r>
            <a:r>
              <a:rPr lang="en-US" sz="2400" b="1" kern="0" dirty="0" err="1" smtClean="0">
                <a:solidFill>
                  <a:schemeClr val="bg1"/>
                </a:solidFill>
                <a:latin typeface="Calibri" pitchFamily="34" charset="0"/>
              </a:rPr>
              <a:t>informa-tion</a:t>
            </a:r>
            <a:r>
              <a:rPr lang="en-US" sz="2400" b="1" kern="0" dirty="0" smtClean="0">
                <a:solidFill>
                  <a:schemeClr val="bg1"/>
                </a:solidFill>
                <a:latin typeface="Calibri" pitchFamily="34" charset="0"/>
              </a:rPr>
              <a:t> needed for the analysis or supervise the information collection activity? </a:t>
            </a:r>
          </a:p>
        </p:txBody>
      </p:sp>
      <p:sp>
        <p:nvSpPr>
          <p:cNvPr id="30" name="Right Arrow 29"/>
          <p:cNvSpPr/>
          <p:nvPr/>
        </p:nvSpPr>
        <p:spPr>
          <a:xfrm>
            <a:off x="4224339" y="2104845"/>
            <a:ext cx="410414" cy="621102"/>
          </a:xfrm>
          <a:prstGeom prst="rightArrow">
            <a:avLst/>
          </a:prstGeom>
          <a:solidFill>
            <a:srgbClr val="91B9F3"/>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4756468" y="3186821"/>
            <a:ext cx="3933507" cy="2657138"/>
          </a:xfrm>
          <a:prstGeom prst="rect">
            <a:avLst/>
          </a:prstGeom>
          <a:noFill/>
          <a:ln w="19050">
            <a:solidFill>
              <a:srgbClr val="CC9900"/>
            </a:solidFill>
            <a:prstDash val="sysDash"/>
          </a:ln>
        </p:spPr>
        <p:txBody>
          <a:bodyPr wrap="square" rtlCol="0">
            <a:spAutoFit/>
          </a:bodyPr>
          <a:lstStyle/>
          <a:p>
            <a:pPr>
              <a:lnSpc>
                <a:spcPts val="2500"/>
              </a:lnSpc>
              <a:spcAft>
                <a:spcPts val="1200"/>
              </a:spcAft>
            </a:pPr>
            <a:r>
              <a:rPr lang="en-US" sz="2400" b="1" kern="0" dirty="0" smtClean="0">
                <a:solidFill>
                  <a:schemeClr val="bg1"/>
                </a:solidFill>
                <a:latin typeface="Calibri" pitchFamily="34" charset="0"/>
              </a:rPr>
              <a:t>How much time is allocated for developing the stake-holder profiles and when are the periodic review time points in the project life-cycle set for the purpose of repeating and updating the Analysis? </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Project Stakeholder Analysis Process</a:t>
            </a:r>
            <a:endParaRPr lang="en-US" sz="2400" dirty="0"/>
          </a:p>
        </p:txBody>
      </p:sp>
      <p:sp>
        <p:nvSpPr>
          <p:cNvPr id="3" name="Rounded Rectangle 2"/>
          <p:cNvSpPr/>
          <p:nvPr/>
        </p:nvSpPr>
        <p:spPr>
          <a:xfrm>
            <a:off x="396816" y="1017915"/>
            <a:ext cx="3743865" cy="586596"/>
          </a:xfrm>
          <a:prstGeom prst="roundRect">
            <a:avLst/>
          </a:prstGeom>
          <a:solidFill>
            <a:srgbClr val="CAE8AA"/>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Context Understanding and Identification of Project Stakeholders</a:t>
            </a:r>
            <a:endParaRPr lang="en-US" sz="1600" b="1" dirty="0">
              <a:solidFill>
                <a:sysClr val="windowText" lastClr="000000"/>
              </a:solidFill>
              <a:latin typeface="Calibri" pitchFamily="34" charset="0"/>
            </a:endParaRPr>
          </a:p>
        </p:txBody>
      </p:sp>
      <p:sp>
        <p:nvSpPr>
          <p:cNvPr id="4" name="Rounded Rectangle 3"/>
          <p:cNvSpPr/>
          <p:nvPr/>
        </p:nvSpPr>
        <p:spPr>
          <a:xfrm>
            <a:off x="396816" y="1949568"/>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Systematic Collection of Information </a:t>
            </a:r>
          </a:p>
          <a:p>
            <a:pPr algn="ctr">
              <a:lnSpc>
                <a:spcPts val="1800"/>
              </a:lnSpc>
              <a:defRPr/>
            </a:pPr>
            <a:r>
              <a:rPr lang="en-US" sz="1600" b="1" dirty="0" smtClean="0">
                <a:solidFill>
                  <a:sysClr val="windowText" lastClr="000000"/>
                </a:solidFill>
                <a:latin typeface="Calibri" pitchFamily="34" charset="0"/>
              </a:rPr>
              <a:t>on Project Stakeholders</a:t>
            </a:r>
            <a:endParaRPr lang="en-US" sz="1600" b="1" dirty="0">
              <a:solidFill>
                <a:sysClr val="windowText" lastClr="000000"/>
              </a:solidFill>
              <a:latin typeface="Calibri" pitchFamily="34" charset="0"/>
            </a:endParaRPr>
          </a:p>
        </p:txBody>
      </p:sp>
      <p:sp>
        <p:nvSpPr>
          <p:cNvPr id="5" name="Rounded Rectangle 4"/>
          <p:cNvSpPr/>
          <p:nvPr/>
        </p:nvSpPr>
        <p:spPr>
          <a:xfrm>
            <a:off x="396816" y="3157267"/>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Attributes, Options </a:t>
            </a:r>
          </a:p>
          <a:p>
            <a:pPr algn="ctr">
              <a:lnSpc>
                <a:spcPts val="1800"/>
              </a:lnSpc>
              <a:defRPr/>
            </a:pPr>
            <a:r>
              <a:rPr lang="en-US" sz="1600" b="1" dirty="0" smtClean="0">
                <a:solidFill>
                  <a:sysClr val="windowText" lastClr="000000"/>
                </a:solidFill>
                <a:latin typeface="Calibri" pitchFamily="34" charset="0"/>
              </a:rPr>
              <a:t>&amp; SWOT Analysis </a:t>
            </a:r>
            <a:endParaRPr lang="en-US" sz="1600" b="1" dirty="0">
              <a:solidFill>
                <a:sysClr val="windowText" lastClr="000000"/>
              </a:solidFill>
              <a:latin typeface="Calibri" pitchFamily="34" charset="0"/>
            </a:endParaRPr>
          </a:p>
        </p:txBody>
      </p:sp>
      <p:sp>
        <p:nvSpPr>
          <p:cNvPr id="6" name="Rounded Rectangle 5"/>
          <p:cNvSpPr/>
          <p:nvPr/>
        </p:nvSpPr>
        <p:spPr>
          <a:xfrm>
            <a:off x="396816" y="4364966"/>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Impact Assessment </a:t>
            </a:r>
          </a:p>
          <a:p>
            <a:pPr algn="ctr">
              <a:lnSpc>
                <a:spcPts val="1800"/>
              </a:lnSpc>
              <a:defRPr/>
            </a:pPr>
            <a:r>
              <a:rPr lang="en-US" sz="1600" b="1" dirty="0" smtClean="0">
                <a:solidFill>
                  <a:sysClr val="windowText" lastClr="000000"/>
                </a:solidFill>
                <a:latin typeface="Calibri" pitchFamily="34" charset="0"/>
              </a:rPr>
              <a:t>(Positive, Negative)</a:t>
            </a:r>
            <a:endParaRPr lang="en-US" sz="1600" b="1" dirty="0">
              <a:solidFill>
                <a:sysClr val="windowText" lastClr="000000"/>
              </a:solidFill>
              <a:latin typeface="Calibri" pitchFamily="34" charset="0"/>
            </a:endParaRPr>
          </a:p>
        </p:txBody>
      </p:sp>
      <p:sp>
        <p:nvSpPr>
          <p:cNvPr id="7" name="Rounded Rectangle 6"/>
          <p:cNvSpPr/>
          <p:nvPr/>
        </p:nvSpPr>
        <p:spPr>
          <a:xfrm>
            <a:off x="396816" y="5572664"/>
            <a:ext cx="3743865" cy="586596"/>
          </a:xfrm>
          <a:prstGeom prst="roundRect">
            <a:avLst/>
          </a:prstGeom>
          <a:solidFill>
            <a:schemeClr val="accent5">
              <a:lumMod val="9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Engagement</a:t>
            </a:r>
          </a:p>
          <a:p>
            <a:pPr algn="ctr">
              <a:lnSpc>
                <a:spcPts val="1800"/>
              </a:lnSpc>
              <a:defRPr/>
            </a:pPr>
            <a:r>
              <a:rPr lang="en-US" sz="1600" b="1" dirty="0" smtClean="0">
                <a:solidFill>
                  <a:sysClr val="windowText" lastClr="000000"/>
                </a:solidFill>
                <a:latin typeface="Calibri" pitchFamily="34" charset="0"/>
              </a:rPr>
              <a:t>(Strategy Design and Implementation)</a:t>
            </a:r>
            <a:endParaRPr lang="en-US" sz="1600" b="1" dirty="0">
              <a:solidFill>
                <a:sysClr val="windowText" lastClr="000000"/>
              </a:solidFill>
              <a:latin typeface="Calibri" pitchFamily="34" charset="0"/>
            </a:endParaRPr>
          </a:p>
        </p:txBody>
      </p:sp>
      <p:sp>
        <p:nvSpPr>
          <p:cNvPr id="25" name="Down Arrow 24"/>
          <p:cNvSpPr/>
          <p:nvPr/>
        </p:nvSpPr>
        <p:spPr>
          <a:xfrm>
            <a:off x="1999515" y="16707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wn Arrow 25"/>
          <p:cNvSpPr/>
          <p:nvPr/>
        </p:nvSpPr>
        <p:spPr>
          <a:xfrm>
            <a:off x="1999515" y="28766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Down Arrow 26"/>
          <p:cNvSpPr/>
          <p:nvPr/>
        </p:nvSpPr>
        <p:spPr>
          <a:xfrm>
            <a:off x="1999515" y="40825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own Arrow 27"/>
          <p:cNvSpPr/>
          <p:nvPr/>
        </p:nvSpPr>
        <p:spPr>
          <a:xfrm>
            <a:off x="1999515" y="52884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4756468" y="1028393"/>
            <a:ext cx="3933507" cy="3131627"/>
          </a:xfrm>
          <a:prstGeom prst="rect">
            <a:avLst/>
          </a:prstGeom>
          <a:noFill/>
          <a:ln w="19050">
            <a:solidFill>
              <a:srgbClr val="FFFF00"/>
            </a:solidFill>
            <a:prstDash val="sysDash"/>
          </a:ln>
        </p:spPr>
        <p:txBody>
          <a:bodyPr wrap="square" rtlCol="0">
            <a:spAutoFit/>
          </a:bodyPr>
          <a:lstStyle/>
          <a:p>
            <a:pPr>
              <a:lnSpc>
                <a:spcPts val="2500"/>
              </a:lnSpc>
              <a:spcAft>
                <a:spcPts val="1200"/>
              </a:spcAft>
            </a:pPr>
            <a:r>
              <a:rPr lang="en-US" sz="2400" b="1" kern="0" dirty="0" smtClean="0">
                <a:solidFill>
                  <a:schemeClr val="bg1"/>
                </a:solidFill>
                <a:latin typeface="Calibri" pitchFamily="34" charset="0"/>
              </a:rPr>
              <a:t>How is the information’s value (i.e. its quality) and  cost-effectiveness assessed?</a:t>
            </a:r>
          </a:p>
          <a:p>
            <a:pPr>
              <a:lnSpc>
                <a:spcPts val="2500"/>
              </a:lnSpc>
              <a:spcAft>
                <a:spcPts val="1200"/>
              </a:spcAft>
            </a:pPr>
            <a:r>
              <a:rPr lang="en-US" sz="2400" b="1" kern="0" dirty="0" smtClean="0">
                <a:solidFill>
                  <a:schemeClr val="bg1"/>
                </a:solidFill>
                <a:latin typeface="Calibri" pitchFamily="34" charset="0"/>
              </a:rPr>
              <a:t>What processes are develop-</a:t>
            </a:r>
            <a:r>
              <a:rPr lang="en-US" sz="2400" b="1" kern="0" dirty="0" err="1" smtClean="0">
                <a:solidFill>
                  <a:schemeClr val="bg1"/>
                </a:solidFill>
                <a:latin typeface="Calibri" pitchFamily="34" charset="0"/>
              </a:rPr>
              <a:t>ed</a:t>
            </a:r>
            <a:r>
              <a:rPr lang="en-US" sz="2400" b="1" kern="0" dirty="0" smtClean="0">
                <a:solidFill>
                  <a:schemeClr val="bg1"/>
                </a:solidFill>
                <a:latin typeface="Calibri" pitchFamily="34" charset="0"/>
              </a:rPr>
              <a:t> for ensuring the security of the obtained information and its subsequent disposal when the need for it no </a:t>
            </a:r>
            <a:r>
              <a:rPr lang="en-US" sz="2400" b="1" kern="0" dirty="0" err="1" smtClean="0">
                <a:solidFill>
                  <a:schemeClr val="bg1"/>
                </a:solidFill>
                <a:latin typeface="Calibri" pitchFamily="34" charset="0"/>
              </a:rPr>
              <a:t>lon-ger</a:t>
            </a:r>
            <a:r>
              <a:rPr lang="en-US" sz="2400" b="1" kern="0" dirty="0" smtClean="0">
                <a:solidFill>
                  <a:schemeClr val="bg1"/>
                </a:solidFill>
                <a:latin typeface="Calibri" pitchFamily="34" charset="0"/>
              </a:rPr>
              <a:t> exists?</a:t>
            </a:r>
          </a:p>
        </p:txBody>
      </p:sp>
      <p:sp>
        <p:nvSpPr>
          <p:cNvPr id="18" name="Right Arrow 17"/>
          <p:cNvSpPr/>
          <p:nvPr/>
        </p:nvSpPr>
        <p:spPr>
          <a:xfrm>
            <a:off x="4224339" y="2104845"/>
            <a:ext cx="410414" cy="621102"/>
          </a:xfrm>
          <a:prstGeom prst="rightArrow">
            <a:avLst/>
          </a:prstGeom>
          <a:solidFill>
            <a:srgbClr val="91B9F3"/>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4756468" y="4273137"/>
            <a:ext cx="3933507" cy="734625"/>
          </a:xfrm>
          <a:prstGeom prst="rect">
            <a:avLst/>
          </a:prstGeom>
          <a:noFill/>
          <a:ln w="19050">
            <a:solidFill>
              <a:srgbClr val="CC9900"/>
            </a:solidFill>
            <a:prstDash val="sysDash"/>
          </a:ln>
        </p:spPr>
        <p:txBody>
          <a:bodyPr wrap="square" rtlCol="0">
            <a:spAutoFit/>
          </a:bodyPr>
          <a:lstStyle/>
          <a:p>
            <a:pPr>
              <a:lnSpc>
                <a:spcPts val="2500"/>
              </a:lnSpc>
              <a:spcAft>
                <a:spcPts val="1200"/>
              </a:spcAft>
            </a:pPr>
            <a:r>
              <a:rPr lang="de-DE" sz="2400" b="1" kern="0" dirty="0" smtClean="0">
                <a:solidFill>
                  <a:schemeClr val="bg1"/>
                </a:solidFill>
                <a:latin typeface="Calibri" pitchFamily="34" charset="0"/>
              </a:rPr>
              <a:t>Update: Project Stakeholder Information System.</a:t>
            </a:r>
            <a:endParaRPr lang="en-US" sz="2400" b="1" kern="0" dirty="0" smtClean="0">
              <a:solidFill>
                <a:schemeClr val="bg1"/>
              </a:solidFill>
              <a:latin typeface="Calibri" pitchFamily="34" charset="0"/>
            </a:endParaRPr>
          </a:p>
        </p:txBody>
      </p:sp>
      <p:sp>
        <p:nvSpPr>
          <p:cNvPr id="17" name="TextBox 16"/>
          <p:cNvSpPr txBox="1"/>
          <p:nvPr/>
        </p:nvSpPr>
        <p:spPr>
          <a:xfrm>
            <a:off x="4756468" y="5120880"/>
            <a:ext cx="3933507" cy="1054135"/>
          </a:xfrm>
          <a:prstGeom prst="rect">
            <a:avLst/>
          </a:prstGeom>
          <a:noFill/>
          <a:ln w="19050">
            <a:solidFill>
              <a:srgbClr val="00B0F0"/>
            </a:solidFill>
            <a:prstDash val="sysDash"/>
          </a:ln>
        </p:spPr>
        <p:txBody>
          <a:bodyPr wrap="square" rtlCol="0">
            <a:spAutoFit/>
          </a:bodyPr>
          <a:lstStyle/>
          <a:p>
            <a:pPr>
              <a:lnSpc>
                <a:spcPts val="2500"/>
              </a:lnSpc>
              <a:spcAft>
                <a:spcPts val="1200"/>
              </a:spcAft>
            </a:pPr>
            <a:r>
              <a:rPr lang="de-DE" sz="2400" b="1" kern="0" dirty="0" smtClean="0">
                <a:solidFill>
                  <a:schemeClr val="bg1"/>
                </a:solidFill>
                <a:latin typeface="Calibri" pitchFamily="34" charset="0"/>
              </a:rPr>
              <a:t>Constraints: Cost, time, ex-pertise, access to informa-tion and requisite skills. </a:t>
            </a:r>
            <a:endParaRPr lang="en-US" sz="2400" b="1" kern="0" dirty="0" smtClean="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Project Stakeholder Analysis Process</a:t>
            </a:r>
            <a:endParaRPr lang="en-US" sz="2400" dirty="0"/>
          </a:p>
        </p:txBody>
      </p:sp>
      <p:sp>
        <p:nvSpPr>
          <p:cNvPr id="3" name="Rounded Rectangle 2"/>
          <p:cNvSpPr/>
          <p:nvPr/>
        </p:nvSpPr>
        <p:spPr>
          <a:xfrm>
            <a:off x="396816" y="1017915"/>
            <a:ext cx="3743865" cy="586596"/>
          </a:xfrm>
          <a:prstGeom prst="roundRect">
            <a:avLst/>
          </a:prstGeom>
          <a:solidFill>
            <a:srgbClr val="CAE8AA"/>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Context Understanding and Identification of Project Stakeholders</a:t>
            </a:r>
            <a:endParaRPr lang="en-US" sz="1600" b="1" dirty="0">
              <a:solidFill>
                <a:sysClr val="windowText" lastClr="000000"/>
              </a:solidFill>
              <a:latin typeface="Calibri" pitchFamily="34" charset="0"/>
            </a:endParaRPr>
          </a:p>
        </p:txBody>
      </p:sp>
      <p:sp>
        <p:nvSpPr>
          <p:cNvPr id="4" name="Rounded Rectangle 3"/>
          <p:cNvSpPr/>
          <p:nvPr/>
        </p:nvSpPr>
        <p:spPr>
          <a:xfrm>
            <a:off x="396816" y="1949568"/>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Systematic Collection of Information </a:t>
            </a:r>
          </a:p>
          <a:p>
            <a:pPr algn="ctr">
              <a:lnSpc>
                <a:spcPts val="1800"/>
              </a:lnSpc>
              <a:defRPr/>
            </a:pPr>
            <a:r>
              <a:rPr lang="en-US" sz="1600" b="1" dirty="0" smtClean="0">
                <a:solidFill>
                  <a:sysClr val="windowText" lastClr="000000"/>
                </a:solidFill>
                <a:latin typeface="Calibri" pitchFamily="34" charset="0"/>
              </a:rPr>
              <a:t>on Project Stakeholders</a:t>
            </a:r>
            <a:endParaRPr lang="en-US" sz="1600" b="1" dirty="0">
              <a:solidFill>
                <a:sysClr val="windowText" lastClr="000000"/>
              </a:solidFill>
              <a:latin typeface="Calibri" pitchFamily="34" charset="0"/>
            </a:endParaRPr>
          </a:p>
        </p:txBody>
      </p:sp>
      <p:sp>
        <p:nvSpPr>
          <p:cNvPr id="5" name="Rounded Rectangle 4"/>
          <p:cNvSpPr/>
          <p:nvPr/>
        </p:nvSpPr>
        <p:spPr>
          <a:xfrm>
            <a:off x="396816" y="3157267"/>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Attributes, Options </a:t>
            </a:r>
          </a:p>
          <a:p>
            <a:pPr algn="ctr">
              <a:lnSpc>
                <a:spcPts val="1800"/>
              </a:lnSpc>
              <a:defRPr/>
            </a:pPr>
            <a:r>
              <a:rPr lang="en-US" sz="1600" b="1" dirty="0" smtClean="0">
                <a:solidFill>
                  <a:sysClr val="windowText" lastClr="000000"/>
                </a:solidFill>
                <a:latin typeface="Calibri" pitchFamily="34" charset="0"/>
              </a:rPr>
              <a:t>&amp; SWOT Analysis </a:t>
            </a:r>
            <a:endParaRPr lang="en-US" sz="1600" b="1" dirty="0">
              <a:solidFill>
                <a:sysClr val="windowText" lastClr="000000"/>
              </a:solidFill>
              <a:latin typeface="Calibri" pitchFamily="34" charset="0"/>
            </a:endParaRPr>
          </a:p>
        </p:txBody>
      </p:sp>
      <p:sp>
        <p:nvSpPr>
          <p:cNvPr id="6" name="Rounded Rectangle 5"/>
          <p:cNvSpPr/>
          <p:nvPr/>
        </p:nvSpPr>
        <p:spPr>
          <a:xfrm>
            <a:off x="396816" y="4364966"/>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Impact Assessment </a:t>
            </a:r>
          </a:p>
          <a:p>
            <a:pPr algn="ctr">
              <a:lnSpc>
                <a:spcPts val="1800"/>
              </a:lnSpc>
              <a:defRPr/>
            </a:pPr>
            <a:r>
              <a:rPr lang="en-US" sz="1600" b="1" dirty="0" smtClean="0">
                <a:solidFill>
                  <a:sysClr val="windowText" lastClr="000000"/>
                </a:solidFill>
                <a:latin typeface="Calibri" pitchFamily="34" charset="0"/>
              </a:rPr>
              <a:t>(Positive, Negative)</a:t>
            </a:r>
            <a:endParaRPr lang="en-US" sz="1600" b="1" dirty="0">
              <a:solidFill>
                <a:sysClr val="windowText" lastClr="000000"/>
              </a:solidFill>
              <a:latin typeface="Calibri" pitchFamily="34" charset="0"/>
            </a:endParaRPr>
          </a:p>
        </p:txBody>
      </p:sp>
      <p:sp>
        <p:nvSpPr>
          <p:cNvPr id="7" name="Rounded Rectangle 6"/>
          <p:cNvSpPr/>
          <p:nvPr/>
        </p:nvSpPr>
        <p:spPr>
          <a:xfrm>
            <a:off x="396816" y="5572664"/>
            <a:ext cx="3743865" cy="586596"/>
          </a:xfrm>
          <a:prstGeom prst="roundRect">
            <a:avLst/>
          </a:prstGeom>
          <a:solidFill>
            <a:schemeClr val="accent5">
              <a:lumMod val="9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Engagement</a:t>
            </a:r>
          </a:p>
          <a:p>
            <a:pPr algn="ctr">
              <a:lnSpc>
                <a:spcPts val="1800"/>
              </a:lnSpc>
              <a:defRPr/>
            </a:pPr>
            <a:r>
              <a:rPr lang="en-US" sz="1600" b="1" dirty="0" smtClean="0">
                <a:solidFill>
                  <a:sysClr val="windowText" lastClr="000000"/>
                </a:solidFill>
                <a:latin typeface="Calibri" pitchFamily="34" charset="0"/>
              </a:rPr>
              <a:t>(Strategy Design and Implementation)</a:t>
            </a:r>
            <a:endParaRPr lang="en-US" sz="1600" b="1" dirty="0">
              <a:solidFill>
                <a:sysClr val="windowText" lastClr="000000"/>
              </a:solidFill>
              <a:latin typeface="Calibri" pitchFamily="34" charset="0"/>
            </a:endParaRPr>
          </a:p>
        </p:txBody>
      </p:sp>
      <p:sp>
        <p:nvSpPr>
          <p:cNvPr id="16" name="Right Arrow 15"/>
          <p:cNvSpPr/>
          <p:nvPr/>
        </p:nvSpPr>
        <p:spPr>
          <a:xfrm>
            <a:off x="4224339" y="3293565"/>
            <a:ext cx="410414" cy="621102"/>
          </a:xfrm>
          <a:prstGeom prst="rightArrow">
            <a:avLst/>
          </a:prstGeom>
          <a:solidFill>
            <a:srgbClr val="91B9F3"/>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Down Arrow 24"/>
          <p:cNvSpPr/>
          <p:nvPr/>
        </p:nvSpPr>
        <p:spPr>
          <a:xfrm>
            <a:off x="1999515" y="16707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wn Arrow 25"/>
          <p:cNvSpPr/>
          <p:nvPr/>
        </p:nvSpPr>
        <p:spPr>
          <a:xfrm>
            <a:off x="1999515" y="28766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Down Arrow 26"/>
          <p:cNvSpPr/>
          <p:nvPr/>
        </p:nvSpPr>
        <p:spPr>
          <a:xfrm>
            <a:off x="1999515" y="40825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own Arrow 27"/>
          <p:cNvSpPr/>
          <p:nvPr/>
        </p:nvSpPr>
        <p:spPr>
          <a:xfrm>
            <a:off x="1999515" y="52884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756468" y="1039441"/>
            <a:ext cx="3933507" cy="3285515"/>
          </a:xfrm>
          <a:prstGeom prst="rect">
            <a:avLst/>
          </a:prstGeom>
          <a:noFill/>
          <a:ln w="19050">
            <a:solidFill>
              <a:srgbClr val="FFC000"/>
            </a:solidFill>
            <a:prstDash val="sysDash"/>
          </a:ln>
        </p:spPr>
        <p:txBody>
          <a:bodyPr wrap="square" rtlCol="0">
            <a:spAutoFit/>
          </a:bodyPr>
          <a:lstStyle/>
          <a:p>
            <a:pPr>
              <a:lnSpc>
                <a:spcPts val="2500"/>
              </a:lnSpc>
              <a:spcAft>
                <a:spcPts val="1200"/>
              </a:spcAft>
            </a:pPr>
            <a:r>
              <a:rPr lang="en-US" sz="2400" b="1" kern="0" dirty="0" smtClean="0">
                <a:solidFill>
                  <a:schemeClr val="bg1"/>
                </a:solidFill>
                <a:latin typeface="Calibri" pitchFamily="34" charset="0"/>
              </a:rPr>
              <a:t>What are, inter alia, the </a:t>
            </a:r>
          </a:p>
          <a:p>
            <a:pPr>
              <a:lnSpc>
                <a:spcPts val="2500"/>
              </a:lnSpc>
              <a:spcAft>
                <a:spcPts val="0"/>
              </a:spcAft>
              <a:buFontTx/>
              <a:buChar char="-"/>
            </a:pPr>
            <a:r>
              <a:rPr lang="en-US" sz="2400" b="1" kern="0" dirty="0" smtClean="0">
                <a:solidFill>
                  <a:schemeClr val="bg1"/>
                </a:solidFill>
                <a:latin typeface="Calibri" pitchFamily="34" charset="0"/>
              </a:rPr>
              <a:t> Interests </a:t>
            </a:r>
          </a:p>
          <a:p>
            <a:pPr>
              <a:lnSpc>
                <a:spcPts val="2500"/>
              </a:lnSpc>
              <a:spcAft>
                <a:spcPts val="0"/>
              </a:spcAft>
              <a:buFontTx/>
              <a:buChar char="-"/>
            </a:pPr>
            <a:r>
              <a:rPr lang="en-US" sz="2400" b="1" kern="0" dirty="0" smtClean="0">
                <a:solidFill>
                  <a:schemeClr val="bg1"/>
                </a:solidFill>
                <a:latin typeface="Calibri" pitchFamily="34" charset="0"/>
              </a:rPr>
              <a:t> Concerns</a:t>
            </a:r>
          </a:p>
          <a:p>
            <a:pPr>
              <a:lnSpc>
                <a:spcPts val="2500"/>
              </a:lnSpc>
              <a:spcAft>
                <a:spcPts val="0"/>
              </a:spcAft>
            </a:pPr>
            <a:r>
              <a:rPr lang="en-US" sz="2400" b="1" kern="0" dirty="0" smtClean="0">
                <a:solidFill>
                  <a:schemeClr val="bg1"/>
                </a:solidFill>
                <a:latin typeface="Calibri" pitchFamily="34" charset="0"/>
              </a:rPr>
              <a:t>- Attitudes &amp; Behaviors </a:t>
            </a:r>
          </a:p>
          <a:p>
            <a:pPr>
              <a:lnSpc>
                <a:spcPts val="2500"/>
              </a:lnSpc>
              <a:spcAft>
                <a:spcPts val="0"/>
              </a:spcAft>
            </a:pPr>
            <a:r>
              <a:rPr lang="en-US" sz="2400" b="1" kern="0" dirty="0" smtClean="0">
                <a:solidFill>
                  <a:schemeClr val="bg1"/>
                </a:solidFill>
                <a:latin typeface="Calibri" pitchFamily="34" charset="0"/>
              </a:rPr>
              <a:t>- Expectations &amp; Perceptions  </a:t>
            </a:r>
          </a:p>
          <a:p>
            <a:pPr>
              <a:lnSpc>
                <a:spcPts val="2500"/>
              </a:lnSpc>
              <a:spcAft>
                <a:spcPts val="1200"/>
              </a:spcAft>
            </a:pPr>
            <a:r>
              <a:rPr lang="en-US" sz="2400" b="1" kern="0" dirty="0" smtClean="0">
                <a:solidFill>
                  <a:schemeClr val="bg1"/>
                </a:solidFill>
                <a:latin typeface="Calibri" pitchFamily="34" charset="0"/>
              </a:rPr>
              <a:t>- Power </a:t>
            </a:r>
          </a:p>
          <a:p>
            <a:pPr>
              <a:lnSpc>
                <a:spcPts val="2500"/>
              </a:lnSpc>
              <a:spcAft>
                <a:spcPts val="1200"/>
              </a:spcAft>
            </a:pPr>
            <a:r>
              <a:rPr lang="en-US" sz="2400" b="1" kern="0" dirty="0" smtClean="0">
                <a:solidFill>
                  <a:schemeClr val="bg1"/>
                </a:solidFill>
                <a:latin typeface="Calibri" pitchFamily="34" charset="0"/>
              </a:rPr>
              <a:t>of the stakeholders and to what extent do these </a:t>
            </a:r>
            <a:r>
              <a:rPr lang="en-US" sz="2400" b="1" kern="0" dirty="0" err="1" smtClean="0">
                <a:solidFill>
                  <a:schemeClr val="bg1"/>
                </a:solidFill>
                <a:latin typeface="Calibri" pitchFamily="34" charset="0"/>
              </a:rPr>
              <a:t>attribu-tes</a:t>
            </a:r>
            <a:r>
              <a:rPr lang="en-US" sz="2400" b="1" kern="0" dirty="0" smtClean="0">
                <a:solidFill>
                  <a:schemeClr val="bg1"/>
                </a:solidFill>
                <a:latin typeface="Calibri" pitchFamily="34" charset="0"/>
              </a:rPr>
              <a:t> change over time?</a:t>
            </a:r>
          </a:p>
        </p:txBody>
      </p:sp>
      <p:sp>
        <p:nvSpPr>
          <p:cNvPr id="14" name="TextBox 13"/>
          <p:cNvSpPr txBox="1"/>
          <p:nvPr/>
        </p:nvSpPr>
        <p:spPr>
          <a:xfrm>
            <a:off x="4756468" y="4469349"/>
            <a:ext cx="3933507" cy="1696426"/>
          </a:xfrm>
          <a:prstGeom prst="rect">
            <a:avLst/>
          </a:prstGeom>
          <a:noFill/>
          <a:ln w="19050">
            <a:solidFill>
              <a:srgbClr val="00B0F0"/>
            </a:solidFill>
            <a:prstDash val="sysDash"/>
          </a:ln>
        </p:spPr>
        <p:txBody>
          <a:bodyPr wrap="square" rtlCol="0">
            <a:spAutoFit/>
          </a:bodyPr>
          <a:lstStyle/>
          <a:p>
            <a:pPr>
              <a:lnSpc>
                <a:spcPts val="2500"/>
              </a:lnSpc>
              <a:spcAft>
                <a:spcPts val="1200"/>
              </a:spcAft>
            </a:pPr>
            <a:r>
              <a:rPr lang="en-US" sz="2400" b="1" kern="0" dirty="0" smtClean="0">
                <a:solidFill>
                  <a:schemeClr val="bg1"/>
                </a:solidFill>
                <a:latin typeface="Calibri" pitchFamily="34" charset="0"/>
              </a:rPr>
              <a:t>What </a:t>
            </a:r>
            <a:r>
              <a:rPr lang="de-DE" sz="2400" b="1" kern="0" dirty="0" smtClean="0">
                <a:solidFill>
                  <a:schemeClr val="bg1"/>
                </a:solidFill>
                <a:latin typeface="Calibri" pitchFamily="34" charset="0"/>
              </a:rPr>
              <a:t>licit &amp; illicit options may stakeholders excercise for and against the project, </a:t>
            </a:r>
            <a:r>
              <a:rPr lang="en-US" sz="2400" b="1" kern="0" dirty="0" smtClean="0">
                <a:solidFill>
                  <a:schemeClr val="bg1"/>
                </a:solidFill>
                <a:latin typeface="Calibri" pitchFamily="34" charset="0"/>
              </a:rPr>
              <a:t>or any of its phases and con-</a:t>
            </a:r>
            <a:r>
              <a:rPr lang="en-US" sz="2400" b="1" kern="0" dirty="0" err="1" smtClean="0">
                <a:solidFill>
                  <a:schemeClr val="bg1"/>
                </a:solidFill>
                <a:latin typeface="Calibri" pitchFamily="34" charset="0"/>
              </a:rPr>
              <a:t>stituent</a:t>
            </a:r>
            <a:r>
              <a:rPr lang="en-US" sz="2400" b="1" kern="0" dirty="0" smtClean="0">
                <a:solidFill>
                  <a:schemeClr val="bg1"/>
                </a:solidFill>
                <a:latin typeface="Calibri" pitchFamily="34" charset="0"/>
              </a:rPr>
              <a:t> activities?</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Project Stakeholder Analysis Process</a:t>
            </a:r>
            <a:endParaRPr lang="en-US" sz="2400" dirty="0"/>
          </a:p>
        </p:txBody>
      </p:sp>
      <p:sp>
        <p:nvSpPr>
          <p:cNvPr id="3" name="Rounded Rectangle 2"/>
          <p:cNvSpPr/>
          <p:nvPr/>
        </p:nvSpPr>
        <p:spPr>
          <a:xfrm>
            <a:off x="396816" y="1017915"/>
            <a:ext cx="3743865" cy="586596"/>
          </a:xfrm>
          <a:prstGeom prst="roundRect">
            <a:avLst/>
          </a:prstGeom>
          <a:solidFill>
            <a:srgbClr val="CAE8AA"/>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Context Understanding and Identification of Project Stakeholders</a:t>
            </a:r>
            <a:endParaRPr lang="en-US" sz="1600" b="1" dirty="0">
              <a:solidFill>
                <a:sysClr val="windowText" lastClr="000000"/>
              </a:solidFill>
              <a:latin typeface="Calibri" pitchFamily="34" charset="0"/>
            </a:endParaRPr>
          </a:p>
        </p:txBody>
      </p:sp>
      <p:sp>
        <p:nvSpPr>
          <p:cNvPr id="4" name="Rounded Rectangle 3"/>
          <p:cNvSpPr/>
          <p:nvPr/>
        </p:nvSpPr>
        <p:spPr>
          <a:xfrm>
            <a:off x="396816" y="1949568"/>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Systematic Collection of Information </a:t>
            </a:r>
          </a:p>
          <a:p>
            <a:pPr algn="ctr">
              <a:lnSpc>
                <a:spcPts val="1800"/>
              </a:lnSpc>
              <a:defRPr/>
            </a:pPr>
            <a:r>
              <a:rPr lang="en-US" sz="1600" b="1" dirty="0" smtClean="0">
                <a:solidFill>
                  <a:sysClr val="windowText" lastClr="000000"/>
                </a:solidFill>
                <a:latin typeface="Calibri" pitchFamily="34" charset="0"/>
              </a:rPr>
              <a:t>on Project Stakeholders</a:t>
            </a:r>
            <a:endParaRPr lang="en-US" sz="1600" b="1" dirty="0">
              <a:solidFill>
                <a:sysClr val="windowText" lastClr="000000"/>
              </a:solidFill>
              <a:latin typeface="Calibri" pitchFamily="34" charset="0"/>
            </a:endParaRPr>
          </a:p>
        </p:txBody>
      </p:sp>
      <p:sp>
        <p:nvSpPr>
          <p:cNvPr id="5" name="Rounded Rectangle 4"/>
          <p:cNvSpPr/>
          <p:nvPr/>
        </p:nvSpPr>
        <p:spPr>
          <a:xfrm>
            <a:off x="396816" y="3157267"/>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Attributes, Options </a:t>
            </a:r>
          </a:p>
          <a:p>
            <a:pPr algn="ctr">
              <a:lnSpc>
                <a:spcPts val="1800"/>
              </a:lnSpc>
              <a:defRPr/>
            </a:pPr>
            <a:r>
              <a:rPr lang="en-US" sz="1600" b="1" dirty="0" smtClean="0">
                <a:solidFill>
                  <a:sysClr val="windowText" lastClr="000000"/>
                </a:solidFill>
                <a:latin typeface="Calibri" pitchFamily="34" charset="0"/>
              </a:rPr>
              <a:t>&amp; SWOT Analysis </a:t>
            </a:r>
            <a:endParaRPr lang="en-US" sz="1600" b="1" dirty="0">
              <a:solidFill>
                <a:sysClr val="windowText" lastClr="000000"/>
              </a:solidFill>
              <a:latin typeface="Calibri" pitchFamily="34" charset="0"/>
            </a:endParaRPr>
          </a:p>
        </p:txBody>
      </p:sp>
      <p:sp>
        <p:nvSpPr>
          <p:cNvPr id="6" name="Rounded Rectangle 5"/>
          <p:cNvSpPr/>
          <p:nvPr/>
        </p:nvSpPr>
        <p:spPr>
          <a:xfrm>
            <a:off x="396816" y="4364966"/>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Impact Assessment </a:t>
            </a:r>
          </a:p>
          <a:p>
            <a:pPr algn="ctr">
              <a:lnSpc>
                <a:spcPts val="1800"/>
              </a:lnSpc>
              <a:defRPr/>
            </a:pPr>
            <a:r>
              <a:rPr lang="en-US" sz="1600" b="1" dirty="0" smtClean="0">
                <a:solidFill>
                  <a:sysClr val="windowText" lastClr="000000"/>
                </a:solidFill>
                <a:latin typeface="Calibri" pitchFamily="34" charset="0"/>
              </a:rPr>
              <a:t>(Positive, Negative)</a:t>
            </a:r>
            <a:endParaRPr lang="en-US" sz="1600" b="1" dirty="0">
              <a:solidFill>
                <a:sysClr val="windowText" lastClr="000000"/>
              </a:solidFill>
              <a:latin typeface="Calibri" pitchFamily="34" charset="0"/>
            </a:endParaRPr>
          </a:p>
        </p:txBody>
      </p:sp>
      <p:sp>
        <p:nvSpPr>
          <p:cNvPr id="7" name="Rounded Rectangle 6"/>
          <p:cNvSpPr/>
          <p:nvPr/>
        </p:nvSpPr>
        <p:spPr>
          <a:xfrm>
            <a:off x="396816" y="5572664"/>
            <a:ext cx="3743865" cy="586596"/>
          </a:xfrm>
          <a:prstGeom prst="roundRect">
            <a:avLst/>
          </a:prstGeom>
          <a:solidFill>
            <a:schemeClr val="accent5">
              <a:lumMod val="9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Engagement</a:t>
            </a:r>
          </a:p>
          <a:p>
            <a:pPr algn="ctr">
              <a:lnSpc>
                <a:spcPts val="1800"/>
              </a:lnSpc>
              <a:defRPr/>
            </a:pPr>
            <a:r>
              <a:rPr lang="en-US" sz="1600" b="1" dirty="0" smtClean="0">
                <a:solidFill>
                  <a:sysClr val="windowText" lastClr="000000"/>
                </a:solidFill>
                <a:latin typeface="Calibri" pitchFamily="34" charset="0"/>
              </a:rPr>
              <a:t>(Strategy Design and Implementation)</a:t>
            </a:r>
            <a:endParaRPr lang="en-US" sz="1600" b="1" dirty="0">
              <a:solidFill>
                <a:sysClr val="windowText" lastClr="000000"/>
              </a:solidFill>
              <a:latin typeface="Calibri" pitchFamily="34" charset="0"/>
            </a:endParaRPr>
          </a:p>
        </p:txBody>
      </p:sp>
      <p:sp>
        <p:nvSpPr>
          <p:cNvPr id="16" name="Right Arrow 15"/>
          <p:cNvSpPr/>
          <p:nvPr/>
        </p:nvSpPr>
        <p:spPr>
          <a:xfrm>
            <a:off x="4224339" y="3293565"/>
            <a:ext cx="410414" cy="621102"/>
          </a:xfrm>
          <a:prstGeom prst="rightArrow">
            <a:avLst/>
          </a:prstGeom>
          <a:solidFill>
            <a:srgbClr val="91B9F3"/>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Down Arrow 24"/>
          <p:cNvSpPr/>
          <p:nvPr/>
        </p:nvSpPr>
        <p:spPr>
          <a:xfrm>
            <a:off x="1999515" y="16707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wn Arrow 25"/>
          <p:cNvSpPr/>
          <p:nvPr/>
        </p:nvSpPr>
        <p:spPr>
          <a:xfrm>
            <a:off x="1999515" y="28766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Down Arrow 26"/>
          <p:cNvSpPr/>
          <p:nvPr/>
        </p:nvSpPr>
        <p:spPr>
          <a:xfrm>
            <a:off x="1999515" y="40825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own Arrow 27"/>
          <p:cNvSpPr/>
          <p:nvPr/>
        </p:nvSpPr>
        <p:spPr>
          <a:xfrm>
            <a:off x="1999515" y="52884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756468" y="1067859"/>
            <a:ext cx="3933507" cy="2246769"/>
          </a:xfrm>
          <a:prstGeom prst="rect">
            <a:avLst/>
          </a:prstGeom>
          <a:noFill/>
          <a:ln w="19050">
            <a:solidFill>
              <a:srgbClr val="FFFF00"/>
            </a:solidFill>
            <a:prstDash val="sysDash"/>
          </a:ln>
        </p:spPr>
        <p:txBody>
          <a:bodyPr wrap="square" rtlCol="0">
            <a:spAutoFit/>
          </a:bodyPr>
          <a:lstStyle/>
          <a:p>
            <a:pPr>
              <a:lnSpc>
                <a:spcPts val="2800"/>
              </a:lnSpc>
              <a:spcAft>
                <a:spcPts val="1200"/>
              </a:spcAft>
            </a:pPr>
            <a:r>
              <a:rPr lang="de-DE" sz="2400" b="1" kern="0" dirty="0" smtClean="0">
                <a:solidFill>
                  <a:srgbClr val="FFFF00"/>
                </a:solidFill>
                <a:latin typeface="Calibri" pitchFamily="34" charset="0"/>
              </a:rPr>
              <a:t>SWOT</a:t>
            </a:r>
            <a:r>
              <a:rPr lang="de-DE" sz="2400" b="1" kern="0" dirty="0" smtClean="0">
                <a:solidFill>
                  <a:schemeClr val="bg1"/>
                </a:solidFill>
                <a:latin typeface="Calibri" pitchFamily="34" charset="0"/>
              </a:rPr>
              <a:t> (</a:t>
            </a:r>
            <a:r>
              <a:rPr lang="de-DE" sz="2400" b="1" kern="0" dirty="0" smtClean="0">
                <a:solidFill>
                  <a:srgbClr val="FFFF00"/>
                </a:solidFill>
                <a:latin typeface="Calibri" pitchFamily="34" charset="0"/>
              </a:rPr>
              <a:t>S</a:t>
            </a:r>
            <a:r>
              <a:rPr lang="de-DE" sz="2400" b="1" kern="0" dirty="0" smtClean="0">
                <a:solidFill>
                  <a:schemeClr val="bg1"/>
                </a:solidFill>
                <a:latin typeface="Calibri" pitchFamily="34" charset="0"/>
              </a:rPr>
              <a:t>trength, </a:t>
            </a:r>
            <a:r>
              <a:rPr lang="de-DE" sz="2400" b="1" kern="0" dirty="0" smtClean="0">
                <a:solidFill>
                  <a:srgbClr val="FFFF00"/>
                </a:solidFill>
                <a:latin typeface="Calibri" pitchFamily="34" charset="0"/>
              </a:rPr>
              <a:t>W</a:t>
            </a:r>
            <a:r>
              <a:rPr lang="de-DE" sz="2400" b="1" kern="0" dirty="0" smtClean="0">
                <a:solidFill>
                  <a:schemeClr val="bg1"/>
                </a:solidFill>
                <a:latin typeface="Calibri" pitchFamily="34" charset="0"/>
              </a:rPr>
              <a:t>eakness, </a:t>
            </a:r>
            <a:r>
              <a:rPr lang="de-DE" sz="2400" b="1" kern="0" dirty="0" smtClean="0">
                <a:solidFill>
                  <a:srgbClr val="FFFF00"/>
                </a:solidFill>
                <a:latin typeface="Calibri" pitchFamily="34" charset="0"/>
              </a:rPr>
              <a:t>O</a:t>
            </a:r>
            <a:r>
              <a:rPr lang="de-DE" sz="2400" b="1" kern="0" dirty="0" smtClean="0">
                <a:solidFill>
                  <a:schemeClr val="bg1"/>
                </a:solidFill>
                <a:latin typeface="Calibri" pitchFamily="34" charset="0"/>
              </a:rPr>
              <a:t>pportunities, </a:t>
            </a:r>
            <a:r>
              <a:rPr lang="de-DE" sz="2400" b="1" kern="0" dirty="0" smtClean="0">
                <a:solidFill>
                  <a:srgbClr val="FFFF00"/>
                </a:solidFill>
                <a:latin typeface="Calibri" pitchFamily="34" charset="0"/>
              </a:rPr>
              <a:t>T</a:t>
            </a:r>
            <a:r>
              <a:rPr lang="de-DE" sz="2400" b="1" kern="0" dirty="0" smtClean="0">
                <a:solidFill>
                  <a:schemeClr val="bg1"/>
                </a:solidFill>
                <a:latin typeface="Calibri" pitchFamily="34" charset="0"/>
              </a:rPr>
              <a:t>hreats) Ana-lysis of the project from the perspective of the project owners/planners/implementers </a:t>
            </a:r>
            <a:r>
              <a:rPr lang="de-DE" sz="2400" b="1" u="sng" kern="0" dirty="0" smtClean="0">
                <a:solidFill>
                  <a:schemeClr val="bg1"/>
                </a:solidFill>
                <a:latin typeface="Calibri" pitchFamily="34" charset="0"/>
              </a:rPr>
              <a:t>and</a:t>
            </a:r>
            <a:r>
              <a:rPr lang="de-DE" sz="2400" b="1" kern="0" dirty="0" smtClean="0">
                <a:solidFill>
                  <a:schemeClr val="bg1"/>
                </a:solidFill>
                <a:latin typeface="Calibri" pitchFamily="34" charset="0"/>
              </a:rPr>
              <a:t> project stakeholders.</a:t>
            </a:r>
            <a:endParaRPr lang="en-US" sz="2400" b="1" kern="0" dirty="0" smtClean="0">
              <a:solidFill>
                <a:schemeClr val="bg1"/>
              </a:solidFill>
              <a:latin typeface="Calibri" pitchFamily="34" charset="0"/>
            </a:endParaRPr>
          </a:p>
        </p:txBody>
      </p:sp>
      <p:sp>
        <p:nvSpPr>
          <p:cNvPr id="14" name="TextBox 13"/>
          <p:cNvSpPr txBox="1"/>
          <p:nvPr/>
        </p:nvSpPr>
        <p:spPr>
          <a:xfrm>
            <a:off x="4756468" y="3571670"/>
            <a:ext cx="3933507" cy="810478"/>
          </a:xfrm>
          <a:prstGeom prst="rect">
            <a:avLst/>
          </a:prstGeom>
          <a:noFill/>
          <a:ln w="19050">
            <a:solidFill>
              <a:srgbClr val="FFC000"/>
            </a:solidFill>
            <a:prstDash val="sysDash"/>
          </a:ln>
        </p:spPr>
        <p:txBody>
          <a:bodyPr wrap="square" rtlCol="0">
            <a:spAutoFit/>
          </a:bodyPr>
          <a:lstStyle/>
          <a:p>
            <a:pPr>
              <a:lnSpc>
                <a:spcPts val="2800"/>
              </a:lnSpc>
              <a:spcAft>
                <a:spcPts val="1200"/>
              </a:spcAft>
            </a:pPr>
            <a:r>
              <a:rPr lang="de-DE" sz="2400" b="1" kern="0" dirty="0" smtClean="0">
                <a:solidFill>
                  <a:schemeClr val="bg1"/>
                </a:solidFill>
                <a:latin typeface="Calibri" pitchFamily="34" charset="0"/>
              </a:rPr>
              <a:t>Update: Project Stakeholder Information System.</a:t>
            </a:r>
            <a:endParaRPr lang="en-US" sz="2400" b="1" kern="0" dirty="0" smtClean="0">
              <a:solidFill>
                <a:schemeClr val="bg1"/>
              </a:solidFill>
              <a:latin typeface="Calibri" pitchFamily="34" charset="0"/>
            </a:endParaRPr>
          </a:p>
        </p:txBody>
      </p:sp>
      <p:sp>
        <p:nvSpPr>
          <p:cNvPr id="15" name="TextBox 14"/>
          <p:cNvSpPr txBox="1"/>
          <p:nvPr/>
        </p:nvSpPr>
        <p:spPr>
          <a:xfrm>
            <a:off x="4756468" y="4639191"/>
            <a:ext cx="3933507" cy="1528624"/>
          </a:xfrm>
          <a:prstGeom prst="rect">
            <a:avLst/>
          </a:prstGeom>
          <a:noFill/>
          <a:ln w="19050">
            <a:solidFill>
              <a:srgbClr val="00B0F0"/>
            </a:solidFill>
            <a:prstDash val="sysDash"/>
          </a:ln>
        </p:spPr>
        <p:txBody>
          <a:bodyPr wrap="square" rtlCol="0">
            <a:spAutoFit/>
          </a:bodyPr>
          <a:lstStyle/>
          <a:p>
            <a:pPr>
              <a:lnSpc>
                <a:spcPts val="2800"/>
              </a:lnSpc>
              <a:spcAft>
                <a:spcPts val="1200"/>
              </a:spcAft>
            </a:pPr>
            <a:r>
              <a:rPr lang="de-DE" sz="2400" b="1" kern="0" dirty="0" smtClean="0">
                <a:solidFill>
                  <a:schemeClr val="bg1"/>
                </a:solidFill>
                <a:latin typeface="Calibri" pitchFamily="34" charset="0"/>
              </a:rPr>
              <a:t>Constraints: Cost, time, com-plexity of the stakeholder context, analytical skills and experience.</a:t>
            </a:r>
            <a:endParaRPr lang="en-US" sz="2400" b="1" kern="0" dirty="0" smtClean="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The Project Stakeholder Analysis Process</a:t>
            </a:r>
            <a:endParaRPr lang="en-US" sz="2400" dirty="0"/>
          </a:p>
        </p:txBody>
      </p:sp>
      <p:sp>
        <p:nvSpPr>
          <p:cNvPr id="3" name="Rounded Rectangle 2"/>
          <p:cNvSpPr/>
          <p:nvPr/>
        </p:nvSpPr>
        <p:spPr>
          <a:xfrm>
            <a:off x="396816" y="1017915"/>
            <a:ext cx="3743865" cy="586596"/>
          </a:xfrm>
          <a:prstGeom prst="roundRect">
            <a:avLst/>
          </a:prstGeom>
          <a:solidFill>
            <a:srgbClr val="CAE8AA"/>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Context Understanding and Identification of Project Stakeholders</a:t>
            </a:r>
            <a:endParaRPr lang="en-US" sz="1600" b="1" dirty="0">
              <a:solidFill>
                <a:sysClr val="windowText" lastClr="000000"/>
              </a:solidFill>
              <a:latin typeface="Calibri" pitchFamily="34" charset="0"/>
            </a:endParaRPr>
          </a:p>
        </p:txBody>
      </p:sp>
      <p:sp>
        <p:nvSpPr>
          <p:cNvPr id="4" name="Rounded Rectangle 3"/>
          <p:cNvSpPr/>
          <p:nvPr/>
        </p:nvSpPr>
        <p:spPr>
          <a:xfrm>
            <a:off x="396816" y="1949568"/>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Systematic Collection of Information </a:t>
            </a:r>
          </a:p>
          <a:p>
            <a:pPr algn="ctr">
              <a:lnSpc>
                <a:spcPts val="1800"/>
              </a:lnSpc>
              <a:defRPr/>
            </a:pPr>
            <a:r>
              <a:rPr lang="en-US" sz="1600" b="1" dirty="0" smtClean="0">
                <a:solidFill>
                  <a:sysClr val="windowText" lastClr="000000"/>
                </a:solidFill>
                <a:latin typeface="Calibri" pitchFamily="34" charset="0"/>
              </a:rPr>
              <a:t>on Project Stakeholders</a:t>
            </a:r>
            <a:endParaRPr lang="en-US" sz="1600" b="1" dirty="0">
              <a:solidFill>
                <a:sysClr val="windowText" lastClr="000000"/>
              </a:solidFill>
              <a:latin typeface="Calibri" pitchFamily="34" charset="0"/>
            </a:endParaRPr>
          </a:p>
        </p:txBody>
      </p:sp>
      <p:sp>
        <p:nvSpPr>
          <p:cNvPr id="5" name="Rounded Rectangle 4"/>
          <p:cNvSpPr/>
          <p:nvPr/>
        </p:nvSpPr>
        <p:spPr>
          <a:xfrm>
            <a:off x="396816" y="3157267"/>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Attributes, Options </a:t>
            </a:r>
          </a:p>
          <a:p>
            <a:pPr algn="ctr">
              <a:lnSpc>
                <a:spcPts val="1800"/>
              </a:lnSpc>
              <a:defRPr/>
            </a:pPr>
            <a:r>
              <a:rPr lang="en-US" sz="1600" b="1" dirty="0" smtClean="0">
                <a:solidFill>
                  <a:sysClr val="windowText" lastClr="000000"/>
                </a:solidFill>
                <a:latin typeface="Calibri" pitchFamily="34" charset="0"/>
              </a:rPr>
              <a:t>&amp; SWOT Analysis </a:t>
            </a:r>
            <a:endParaRPr lang="en-US" sz="1600" b="1" dirty="0">
              <a:solidFill>
                <a:sysClr val="windowText" lastClr="000000"/>
              </a:solidFill>
              <a:latin typeface="Calibri" pitchFamily="34" charset="0"/>
            </a:endParaRPr>
          </a:p>
        </p:txBody>
      </p:sp>
      <p:sp>
        <p:nvSpPr>
          <p:cNvPr id="6" name="Rounded Rectangle 5"/>
          <p:cNvSpPr/>
          <p:nvPr/>
        </p:nvSpPr>
        <p:spPr>
          <a:xfrm>
            <a:off x="396816" y="4364966"/>
            <a:ext cx="3743865" cy="862642"/>
          </a:xfrm>
          <a:prstGeom prst="roundRect">
            <a:avLst/>
          </a:prstGeom>
          <a:solidFill>
            <a:srgbClr val="FFCC66"/>
          </a:solidFill>
          <a:ln w="38100">
            <a:solidFill>
              <a:srgbClr val="91B9F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Impact Assessment </a:t>
            </a:r>
          </a:p>
          <a:p>
            <a:pPr algn="ctr">
              <a:lnSpc>
                <a:spcPts val="1800"/>
              </a:lnSpc>
              <a:defRPr/>
            </a:pPr>
            <a:r>
              <a:rPr lang="en-US" sz="1600" b="1" dirty="0" smtClean="0">
                <a:solidFill>
                  <a:sysClr val="windowText" lastClr="000000"/>
                </a:solidFill>
                <a:latin typeface="Calibri" pitchFamily="34" charset="0"/>
              </a:rPr>
              <a:t>(Positive, Negative)</a:t>
            </a:r>
            <a:endParaRPr lang="en-US" sz="1600" b="1" dirty="0">
              <a:solidFill>
                <a:sysClr val="windowText" lastClr="000000"/>
              </a:solidFill>
              <a:latin typeface="Calibri" pitchFamily="34" charset="0"/>
            </a:endParaRPr>
          </a:p>
        </p:txBody>
      </p:sp>
      <p:sp>
        <p:nvSpPr>
          <p:cNvPr id="7" name="Rounded Rectangle 6"/>
          <p:cNvSpPr/>
          <p:nvPr/>
        </p:nvSpPr>
        <p:spPr>
          <a:xfrm>
            <a:off x="396816" y="5572664"/>
            <a:ext cx="3743865" cy="586596"/>
          </a:xfrm>
          <a:prstGeom prst="roundRect">
            <a:avLst/>
          </a:prstGeom>
          <a:solidFill>
            <a:schemeClr val="accent5">
              <a:lumMod val="9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r>
              <a:rPr lang="en-US" sz="1600" b="1" dirty="0" smtClean="0">
                <a:solidFill>
                  <a:sysClr val="windowText" lastClr="000000"/>
                </a:solidFill>
                <a:latin typeface="Calibri" pitchFamily="34" charset="0"/>
              </a:rPr>
              <a:t>Project Stakeholder Engagement</a:t>
            </a:r>
          </a:p>
          <a:p>
            <a:pPr algn="ctr">
              <a:lnSpc>
                <a:spcPts val="1800"/>
              </a:lnSpc>
              <a:defRPr/>
            </a:pPr>
            <a:r>
              <a:rPr lang="en-US" sz="1600" b="1" dirty="0" smtClean="0">
                <a:solidFill>
                  <a:sysClr val="windowText" lastClr="000000"/>
                </a:solidFill>
                <a:latin typeface="Calibri" pitchFamily="34" charset="0"/>
              </a:rPr>
              <a:t>(Strategy Design and Implementation)</a:t>
            </a:r>
            <a:endParaRPr lang="en-US" sz="1600" b="1" dirty="0">
              <a:solidFill>
                <a:sysClr val="windowText" lastClr="000000"/>
              </a:solidFill>
              <a:latin typeface="Calibri" pitchFamily="34" charset="0"/>
            </a:endParaRPr>
          </a:p>
        </p:txBody>
      </p:sp>
      <p:sp>
        <p:nvSpPr>
          <p:cNvPr id="25" name="Down Arrow 24"/>
          <p:cNvSpPr/>
          <p:nvPr/>
        </p:nvSpPr>
        <p:spPr>
          <a:xfrm>
            <a:off x="1999515" y="16707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wn Arrow 25"/>
          <p:cNvSpPr/>
          <p:nvPr/>
        </p:nvSpPr>
        <p:spPr>
          <a:xfrm>
            <a:off x="1999515" y="28766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Down Arrow 26"/>
          <p:cNvSpPr/>
          <p:nvPr/>
        </p:nvSpPr>
        <p:spPr>
          <a:xfrm>
            <a:off x="1999515" y="40825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own Arrow 27"/>
          <p:cNvSpPr/>
          <p:nvPr/>
        </p:nvSpPr>
        <p:spPr>
          <a:xfrm>
            <a:off x="1999515" y="5288416"/>
            <a:ext cx="513398" cy="219076"/>
          </a:xfrm>
          <a:prstGeom prst="downArrow">
            <a:avLst/>
          </a:prstGeom>
          <a:solidFill>
            <a:srgbClr val="FF860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4756468" y="1073023"/>
            <a:ext cx="3933507" cy="2657138"/>
          </a:xfrm>
          <a:prstGeom prst="rect">
            <a:avLst/>
          </a:prstGeom>
          <a:noFill/>
          <a:ln w="19050">
            <a:solidFill>
              <a:srgbClr val="92D050"/>
            </a:solidFill>
            <a:prstDash val="sysDash"/>
          </a:ln>
        </p:spPr>
        <p:txBody>
          <a:bodyPr wrap="square" rtlCol="0">
            <a:spAutoFit/>
          </a:bodyPr>
          <a:lstStyle/>
          <a:p>
            <a:pPr>
              <a:lnSpc>
                <a:spcPts val="2500"/>
              </a:lnSpc>
              <a:spcAft>
                <a:spcPts val="1200"/>
              </a:spcAft>
            </a:pPr>
            <a:r>
              <a:rPr lang="de-DE" sz="2400" b="1" kern="0" dirty="0" smtClean="0">
                <a:solidFill>
                  <a:schemeClr val="bg1"/>
                </a:solidFill>
                <a:latin typeface="Calibri" pitchFamily="34" charset="0"/>
              </a:rPr>
              <a:t>Which Models, Simulations &amp; Scenarios are applied to de-termine the extent and range of possible pos. and neg.  effects on the project and its key variables which result from stakeholder action for or against the project? </a:t>
            </a:r>
            <a:endParaRPr lang="en-US" sz="2400" b="1" kern="0" dirty="0" smtClean="0">
              <a:solidFill>
                <a:schemeClr val="bg1"/>
              </a:solidFill>
              <a:latin typeface="Calibri" pitchFamily="34" charset="0"/>
            </a:endParaRPr>
          </a:p>
        </p:txBody>
      </p:sp>
      <p:sp>
        <p:nvSpPr>
          <p:cNvPr id="17" name="Right Arrow 16"/>
          <p:cNvSpPr/>
          <p:nvPr/>
        </p:nvSpPr>
        <p:spPr>
          <a:xfrm>
            <a:off x="4224339" y="4451253"/>
            <a:ext cx="410414" cy="621102"/>
          </a:xfrm>
          <a:prstGeom prst="rightArrow">
            <a:avLst/>
          </a:prstGeom>
          <a:solidFill>
            <a:srgbClr val="91B9F3"/>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4756468" y="4138680"/>
            <a:ext cx="3933507" cy="810478"/>
          </a:xfrm>
          <a:prstGeom prst="rect">
            <a:avLst/>
          </a:prstGeom>
          <a:noFill/>
          <a:ln w="19050">
            <a:solidFill>
              <a:srgbClr val="FFC000"/>
            </a:solidFill>
            <a:prstDash val="sysDash"/>
          </a:ln>
        </p:spPr>
        <p:txBody>
          <a:bodyPr wrap="square" rtlCol="0">
            <a:spAutoFit/>
          </a:bodyPr>
          <a:lstStyle/>
          <a:p>
            <a:pPr>
              <a:lnSpc>
                <a:spcPts val="2800"/>
              </a:lnSpc>
              <a:spcAft>
                <a:spcPts val="1200"/>
              </a:spcAft>
            </a:pPr>
            <a:r>
              <a:rPr lang="de-DE" sz="2400" b="1" kern="0" dirty="0" smtClean="0">
                <a:solidFill>
                  <a:schemeClr val="bg1"/>
                </a:solidFill>
                <a:latin typeface="Calibri" pitchFamily="34" charset="0"/>
              </a:rPr>
              <a:t>Update: Project Stakeholder Information System.</a:t>
            </a:r>
            <a:endParaRPr lang="en-US" sz="2400" b="1" kern="0" dirty="0" smtClean="0">
              <a:solidFill>
                <a:schemeClr val="bg1"/>
              </a:solidFill>
              <a:latin typeface="Calibri" pitchFamily="34" charset="0"/>
            </a:endParaRPr>
          </a:p>
        </p:txBody>
      </p:sp>
      <p:sp>
        <p:nvSpPr>
          <p:cNvPr id="19" name="TextBox 18"/>
          <p:cNvSpPr txBox="1"/>
          <p:nvPr/>
        </p:nvSpPr>
        <p:spPr>
          <a:xfrm>
            <a:off x="4756468" y="5357678"/>
            <a:ext cx="3933507" cy="810478"/>
          </a:xfrm>
          <a:prstGeom prst="rect">
            <a:avLst/>
          </a:prstGeom>
          <a:noFill/>
          <a:ln w="19050">
            <a:solidFill>
              <a:srgbClr val="00B0F0"/>
            </a:solidFill>
            <a:prstDash val="sysDash"/>
          </a:ln>
        </p:spPr>
        <p:txBody>
          <a:bodyPr wrap="square" rtlCol="0">
            <a:spAutoFit/>
          </a:bodyPr>
          <a:lstStyle/>
          <a:p>
            <a:pPr>
              <a:lnSpc>
                <a:spcPts val="2800"/>
              </a:lnSpc>
              <a:spcAft>
                <a:spcPts val="1200"/>
              </a:spcAft>
            </a:pPr>
            <a:r>
              <a:rPr lang="de-DE" sz="2400" b="1" kern="0" dirty="0" smtClean="0">
                <a:solidFill>
                  <a:schemeClr val="bg1"/>
                </a:solidFill>
                <a:latin typeface="Calibri" pitchFamily="34" charset="0"/>
              </a:rPr>
              <a:t>Constraints: Limitations in Models etc. </a:t>
            </a:r>
            <a:endParaRPr lang="en-US" sz="2400" b="1" kern="0" dirty="0" smtClean="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Finding Information on Project Stakeholders</a:t>
            </a:r>
            <a:endParaRPr lang="en-US" sz="2400" dirty="0"/>
          </a:p>
        </p:txBody>
      </p:sp>
      <p:sp>
        <p:nvSpPr>
          <p:cNvPr id="3" name="TextBox 2"/>
          <p:cNvSpPr txBox="1"/>
          <p:nvPr/>
        </p:nvSpPr>
        <p:spPr>
          <a:xfrm>
            <a:off x="3198813" y="1145930"/>
            <a:ext cx="5739914" cy="4914166"/>
          </a:xfrm>
          <a:prstGeom prst="rect">
            <a:avLst/>
          </a:prstGeom>
          <a:noFill/>
        </p:spPr>
        <p:txBody>
          <a:bodyPr wrap="square" rtlCol="0">
            <a:spAutoFit/>
          </a:bodyPr>
          <a:lstStyle/>
          <a:p>
            <a:pPr>
              <a:lnSpc>
                <a:spcPts val="3200"/>
              </a:lnSpc>
              <a:spcAft>
                <a:spcPts val="1200"/>
              </a:spcAft>
            </a:pPr>
            <a:r>
              <a:rPr lang="en-US" sz="2800" b="1" dirty="0" smtClean="0">
                <a:solidFill>
                  <a:schemeClr val="bg1"/>
                </a:solidFill>
                <a:latin typeface="Calibri" pitchFamily="34" charset="0"/>
              </a:rPr>
              <a:t>Information is the </a:t>
            </a:r>
            <a:r>
              <a:rPr lang="en-US" sz="2800" b="1" i="1" dirty="0" smtClean="0">
                <a:solidFill>
                  <a:schemeClr val="bg1"/>
                </a:solidFill>
                <a:latin typeface="Calibri" pitchFamily="34" charset="0"/>
              </a:rPr>
              <a:t>key input</a:t>
            </a:r>
            <a:r>
              <a:rPr lang="en-US" sz="2800" b="1" dirty="0" smtClean="0">
                <a:solidFill>
                  <a:schemeClr val="bg1"/>
                </a:solidFill>
                <a:latin typeface="Calibri" pitchFamily="34" charset="0"/>
              </a:rPr>
              <a:t> in the process of analyzing the project stakeholders. </a:t>
            </a:r>
          </a:p>
          <a:p>
            <a:pPr>
              <a:lnSpc>
                <a:spcPts val="3200"/>
              </a:lnSpc>
              <a:spcAft>
                <a:spcPts val="1200"/>
              </a:spcAft>
            </a:pPr>
            <a:r>
              <a:rPr lang="en-US" sz="2800" b="1" dirty="0" smtClean="0">
                <a:solidFill>
                  <a:schemeClr val="bg1"/>
                </a:solidFill>
                <a:latin typeface="Calibri" pitchFamily="34" charset="0"/>
              </a:rPr>
              <a:t>The effectiveness of stakeholder en-</a:t>
            </a:r>
            <a:r>
              <a:rPr lang="en-US" sz="2800" b="1" dirty="0" err="1" smtClean="0">
                <a:solidFill>
                  <a:schemeClr val="bg1"/>
                </a:solidFill>
                <a:latin typeface="Calibri" pitchFamily="34" charset="0"/>
              </a:rPr>
              <a:t>gagement</a:t>
            </a:r>
            <a:r>
              <a:rPr lang="en-US" sz="2800" b="1" dirty="0" smtClean="0">
                <a:solidFill>
                  <a:schemeClr val="bg1"/>
                </a:solidFill>
                <a:latin typeface="Calibri" pitchFamily="34" charset="0"/>
              </a:rPr>
              <a:t> strategies hinges, there-fore, primarily on obtaining “quality information”.</a:t>
            </a:r>
          </a:p>
          <a:p>
            <a:pPr>
              <a:lnSpc>
                <a:spcPts val="3200"/>
              </a:lnSpc>
              <a:spcAft>
                <a:spcPts val="1200"/>
              </a:spcAft>
            </a:pPr>
            <a:r>
              <a:rPr lang="en-US" sz="2800" b="1" dirty="0" smtClean="0">
                <a:solidFill>
                  <a:schemeClr val="bg1"/>
                </a:solidFill>
                <a:latin typeface="Calibri" pitchFamily="34" charset="0"/>
              </a:rPr>
              <a:t>In obtaining, processing and </a:t>
            </a:r>
            <a:r>
              <a:rPr lang="en-US" sz="2800" b="1" dirty="0" err="1" smtClean="0">
                <a:solidFill>
                  <a:schemeClr val="bg1"/>
                </a:solidFill>
                <a:latin typeface="Calibri" pitchFamily="34" charset="0"/>
              </a:rPr>
              <a:t>distribu</a:t>
            </a:r>
            <a:r>
              <a:rPr lang="en-US" sz="2800" b="1" dirty="0" smtClean="0">
                <a:solidFill>
                  <a:schemeClr val="bg1"/>
                </a:solidFill>
                <a:latin typeface="Calibri" pitchFamily="34" charset="0"/>
              </a:rPr>
              <a:t>-ting information on project </a:t>
            </a:r>
            <a:r>
              <a:rPr lang="en-US" sz="2800" b="1" dirty="0" err="1" smtClean="0">
                <a:solidFill>
                  <a:schemeClr val="bg1"/>
                </a:solidFill>
                <a:latin typeface="Calibri" pitchFamily="34" charset="0"/>
              </a:rPr>
              <a:t>stakehol-ders</a:t>
            </a:r>
            <a:r>
              <a:rPr lang="en-US" sz="2800" b="1" dirty="0" smtClean="0">
                <a:solidFill>
                  <a:schemeClr val="bg1"/>
                </a:solidFill>
                <a:latin typeface="Calibri" pitchFamily="34" charset="0"/>
              </a:rPr>
              <a:t>, the highest standards of ethics and professionalism must be upheld. </a:t>
            </a:r>
            <a:endParaRPr lang="en-US" sz="2800" b="1" dirty="0">
              <a:solidFill>
                <a:schemeClr val="bg1"/>
              </a:solidFill>
              <a:latin typeface="Calibri" pitchFamily="34" charset="0"/>
            </a:endParaRPr>
          </a:p>
        </p:txBody>
      </p:sp>
      <p:pic>
        <p:nvPicPr>
          <p:cNvPr id="4" name="Picture 3" descr="Information.png"/>
          <p:cNvPicPr>
            <a:picLocks noChangeAspect="1"/>
          </p:cNvPicPr>
          <p:nvPr/>
        </p:nvPicPr>
        <p:blipFill>
          <a:blip r:embed="rId3" cstate="print"/>
          <a:stretch>
            <a:fillRect/>
          </a:stretch>
        </p:blipFill>
        <p:spPr>
          <a:xfrm>
            <a:off x="128016" y="2077276"/>
            <a:ext cx="2743200" cy="27432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Finding Information on Project Stakeholders</a:t>
            </a:r>
            <a:endParaRPr lang="en-US" sz="2400" dirty="0"/>
          </a:p>
        </p:txBody>
      </p:sp>
      <p:sp>
        <p:nvSpPr>
          <p:cNvPr id="3" name="TextBox 2"/>
          <p:cNvSpPr txBox="1"/>
          <p:nvPr/>
        </p:nvSpPr>
        <p:spPr>
          <a:xfrm>
            <a:off x="2980942" y="1145930"/>
            <a:ext cx="5985775" cy="5170646"/>
          </a:xfrm>
          <a:prstGeom prst="rect">
            <a:avLst/>
          </a:prstGeom>
          <a:noFill/>
        </p:spPr>
        <p:txBody>
          <a:bodyPr wrap="square" rtlCol="0">
            <a:spAutoFit/>
          </a:bodyPr>
          <a:lstStyle/>
          <a:p>
            <a:pPr>
              <a:lnSpc>
                <a:spcPts val="3200"/>
              </a:lnSpc>
              <a:spcAft>
                <a:spcPts val="1200"/>
              </a:spcAft>
            </a:pPr>
            <a:r>
              <a:rPr lang="en-US" sz="2800" b="1" dirty="0" smtClean="0">
                <a:solidFill>
                  <a:schemeClr val="bg1"/>
                </a:solidFill>
                <a:latin typeface="Calibri" pitchFamily="34" charset="0"/>
              </a:rPr>
              <a:t>There are several ways and means –overt and covert - of finding informa-tion on project stakeholders. </a:t>
            </a:r>
          </a:p>
          <a:p>
            <a:pPr>
              <a:lnSpc>
                <a:spcPts val="3200"/>
              </a:lnSpc>
              <a:spcAft>
                <a:spcPts val="1200"/>
              </a:spcAft>
            </a:pPr>
            <a:r>
              <a:rPr lang="en-US" sz="2800" b="1" dirty="0" smtClean="0">
                <a:solidFill>
                  <a:schemeClr val="bg1"/>
                </a:solidFill>
                <a:latin typeface="Calibri" pitchFamily="34" charset="0"/>
              </a:rPr>
              <a:t>Sometimes the information needed to undertake a stakeholder analysis can be “easy” to obtain, for e.g., on the (in-</a:t>
            </a:r>
            <a:r>
              <a:rPr lang="en-US" sz="2800" b="1" dirty="0" err="1" smtClean="0">
                <a:solidFill>
                  <a:schemeClr val="bg1"/>
                </a:solidFill>
                <a:latin typeface="Calibri" pitchFamily="34" charset="0"/>
              </a:rPr>
              <a:t>ternal</a:t>
            </a:r>
            <a:r>
              <a:rPr lang="en-US" sz="2800" b="1" dirty="0" smtClean="0">
                <a:solidFill>
                  <a:schemeClr val="bg1"/>
                </a:solidFill>
                <a:latin typeface="Calibri" pitchFamily="34" charset="0"/>
              </a:rPr>
              <a:t>) stakeholders of an ERP project in a corporation. Finding information on stakeholders may also be a </a:t>
            </a:r>
            <a:r>
              <a:rPr lang="en-US" sz="2800" b="1" dirty="0" err="1" smtClean="0">
                <a:solidFill>
                  <a:schemeClr val="bg1"/>
                </a:solidFill>
                <a:latin typeface="Calibri" pitchFamily="34" charset="0"/>
              </a:rPr>
              <a:t>challen-ging</a:t>
            </a:r>
            <a:r>
              <a:rPr lang="en-US" sz="2800" b="1" dirty="0" smtClean="0">
                <a:solidFill>
                  <a:schemeClr val="bg1"/>
                </a:solidFill>
                <a:latin typeface="Calibri" pitchFamily="34" charset="0"/>
              </a:rPr>
              <a:t> task on occasions, for e.g., on pro-</a:t>
            </a:r>
            <a:r>
              <a:rPr lang="en-US" sz="2800" b="1" dirty="0" err="1" smtClean="0">
                <a:solidFill>
                  <a:schemeClr val="bg1"/>
                </a:solidFill>
                <a:latin typeface="Calibri" pitchFamily="34" charset="0"/>
              </a:rPr>
              <a:t>jects</a:t>
            </a:r>
            <a:r>
              <a:rPr lang="en-US" sz="2800" b="1" dirty="0" smtClean="0">
                <a:solidFill>
                  <a:schemeClr val="bg1"/>
                </a:solidFill>
                <a:latin typeface="Calibri" pitchFamily="34" charset="0"/>
              </a:rPr>
              <a:t> where they include local </a:t>
            </a:r>
            <a:r>
              <a:rPr lang="en-US" sz="2800" b="1" dirty="0" err="1" smtClean="0">
                <a:solidFill>
                  <a:schemeClr val="bg1"/>
                </a:solidFill>
                <a:latin typeface="Calibri" pitchFamily="34" charset="0"/>
              </a:rPr>
              <a:t>commu-nities</a:t>
            </a:r>
            <a:r>
              <a:rPr lang="en-US" sz="2800" b="1" dirty="0" smtClean="0">
                <a:solidFill>
                  <a:schemeClr val="bg1"/>
                </a:solidFill>
                <a:latin typeface="Calibri" pitchFamily="34" charset="0"/>
              </a:rPr>
              <a:t> and interest groups. </a:t>
            </a:r>
            <a:endParaRPr lang="en-US" sz="2800" b="1" dirty="0">
              <a:solidFill>
                <a:schemeClr val="bg1"/>
              </a:solidFill>
              <a:latin typeface="Calibri" pitchFamily="34" charset="0"/>
            </a:endParaRPr>
          </a:p>
        </p:txBody>
      </p:sp>
      <p:pic>
        <p:nvPicPr>
          <p:cNvPr id="4" name="Picture 3" descr="Information.png"/>
          <p:cNvPicPr>
            <a:picLocks noChangeAspect="1"/>
          </p:cNvPicPr>
          <p:nvPr/>
        </p:nvPicPr>
        <p:blipFill>
          <a:blip r:embed="rId3" cstate="print"/>
          <a:stretch>
            <a:fillRect/>
          </a:stretch>
        </p:blipFill>
        <p:spPr>
          <a:xfrm>
            <a:off x="128016" y="2077276"/>
            <a:ext cx="2743200" cy="27432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Finding Information on Project Stakeholders</a:t>
            </a:r>
            <a:endParaRPr lang="en-US" sz="2400" dirty="0"/>
          </a:p>
        </p:txBody>
      </p:sp>
      <p:sp>
        <p:nvSpPr>
          <p:cNvPr id="3" name="TextBox 2"/>
          <p:cNvSpPr txBox="1"/>
          <p:nvPr/>
        </p:nvSpPr>
        <p:spPr>
          <a:xfrm>
            <a:off x="3198813" y="1145930"/>
            <a:ext cx="5730583" cy="4914166"/>
          </a:xfrm>
          <a:prstGeom prst="rect">
            <a:avLst/>
          </a:prstGeom>
          <a:noFill/>
        </p:spPr>
        <p:txBody>
          <a:bodyPr wrap="square" rtlCol="0">
            <a:spAutoFit/>
          </a:bodyPr>
          <a:lstStyle/>
          <a:p>
            <a:pPr>
              <a:lnSpc>
                <a:spcPts val="3200"/>
              </a:lnSpc>
              <a:spcAft>
                <a:spcPts val="1200"/>
              </a:spcAft>
            </a:pPr>
            <a:r>
              <a:rPr lang="en-US" sz="2800" b="1" dirty="0" smtClean="0">
                <a:solidFill>
                  <a:schemeClr val="bg1"/>
                </a:solidFill>
                <a:latin typeface="Calibri" pitchFamily="34" charset="0"/>
              </a:rPr>
              <a:t>The informational needs of the stakeholder analysts will change in the course of the project life-cycle as stakeholders adapt to changes in the focus and intensity of the project activities. </a:t>
            </a:r>
          </a:p>
          <a:p>
            <a:pPr>
              <a:lnSpc>
                <a:spcPts val="3200"/>
              </a:lnSpc>
              <a:spcAft>
                <a:spcPts val="1200"/>
              </a:spcAft>
            </a:pPr>
            <a:r>
              <a:rPr lang="en-US" sz="2800" b="1" dirty="0" smtClean="0">
                <a:solidFill>
                  <a:schemeClr val="bg1"/>
                </a:solidFill>
                <a:latin typeface="Calibri" pitchFamily="34" charset="0"/>
              </a:rPr>
              <a:t>Therefore, gathering information on stakeholders is not a one-time event but a periodic undertaking.</a:t>
            </a:r>
          </a:p>
          <a:p>
            <a:pPr>
              <a:lnSpc>
                <a:spcPts val="3200"/>
              </a:lnSpc>
              <a:spcAft>
                <a:spcPts val="1200"/>
              </a:spcAft>
            </a:pPr>
            <a:r>
              <a:rPr lang="en-US" sz="2800" b="1" dirty="0" smtClean="0">
                <a:solidFill>
                  <a:schemeClr val="bg1"/>
                </a:solidFill>
                <a:latin typeface="Calibri" pitchFamily="34" charset="0"/>
              </a:rPr>
              <a:t>Licit means should always be used to gather information on stakeholders!</a:t>
            </a:r>
            <a:endParaRPr lang="en-US" sz="2800" b="1" dirty="0">
              <a:solidFill>
                <a:schemeClr val="bg1"/>
              </a:solidFill>
              <a:latin typeface="Calibri" pitchFamily="34" charset="0"/>
            </a:endParaRPr>
          </a:p>
        </p:txBody>
      </p:sp>
      <p:pic>
        <p:nvPicPr>
          <p:cNvPr id="4" name="Picture 3" descr="Information.png"/>
          <p:cNvPicPr>
            <a:picLocks noChangeAspect="1"/>
          </p:cNvPicPr>
          <p:nvPr/>
        </p:nvPicPr>
        <p:blipFill>
          <a:blip r:embed="rId3" cstate="print"/>
          <a:stretch>
            <a:fillRect/>
          </a:stretch>
        </p:blipFill>
        <p:spPr>
          <a:xfrm>
            <a:off x="128016" y="2077276"/>
            <a:ext cx="2743200" cy="27432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0"/>
            <a:ext cx="8229600" cy="1143000"/>
          </a:xfrm>
        </p:spPr>
        <p:txBody>
          <a:bodyPr/>
          <a:lstStyle/>
          <a:p>
            <a:r>
              <a:rPr lang="en-US" sz="2400" dirty="0" smtClean="0"/>
              <a:t>Finding Information on Project Stakeholders </a:t>
            </a:r>
            <a:br>
              <a:rPr lang="en-US" sz="2400" dirty="0" smtClean="0"/>
            </a:br>
            <a:r>
              <a:rPr lang="en-US" sz="2000" dirty="0" smtClean="0"/>
              <a:t>(Quantity Vs. Quality)</a:t>
            </a:r>
            <a:endParaRPr lang="en-US" sz="2400" dirty="0"/>
          </a:p>
        </p:txBody>
      </p:sp>
      <p:sp>
        <p:nvSpPr>
          <p:cNvPr id="5" name="TextBox 4"/>
          <p:cNvSpPr txBox="1"/>
          <p:nvPr/>
        </p:nvSpPr>
        <p:spPr>
          <a:xfrm>
            <a:off x="2177950" y="1142504"/>
            <a:ext cx="6502401" cy="5132174"/>
          </a:xfrm>
          <a:prstGeom prst="rect">
            <a:avLst/>
          </a:prstGeom>
          <a:noFill/>
        </p:spPr>
        <p:txBody>
          <a:bodyPr wrap="square" rtlCol="0">
            <a:spAutoFit/>
          </a:bodyPr>
          <a:lstStyle/>
          <a:p>
            <a:pPr>
              <a:lnSpc>
                <a:spcPts val="3300"/>
              </a:lnSpc>
              <a:spcAft>
                <a:spcPts val="3000"/>
              </a:spcAft>
            </a:pPr>
            <a:r>
              <a:rPr lang="en-US" sz="2800" b="1" dirty="0" smtClean="0">
                <a:solidFill>
                  <a:schemeClr val="bg1"/>
                </a:solidFill>
                <a:latin typeface="Calibri" pitchFamily="34" charset="0"/>
              </a:rPr>
              <a:t>Information in abundance does not mean that the information is appropriate for a rigorous stakeholder analysis and for de-signing and implementing effective stake-holder engagement strategies! </a:t>
            </a:r>
          </a:p>
          <a:p>
            <a:pPr>
              <a:lnSpc>
                <a:spcPts val="3300"/>
              </a:lnSpc>
            </a:pPr>
            <a:r>
              <a:rPr lang="en-US" sz="2800" b="1" dirty="0" smtClean="0">
                <a:solidFill>
                  <a:schemeClr val="bg1"/>
                </a:solidFill>
                <a:latin typeface="Calibri" pitchFamily="34" charset="0"/>
              </a:rPr>
              <a:t>Before collecting information on project stakeholders, the stakeholder analysts must have a clear idea exactly what </a:t>
            </a:r>
            <a:r>
              <a:rPr lang="en-US" sz="2800" b="1" dirty="0" err="1" smtClean="0">
                <a:solidFill>
                  <a:schemeClr val="bg1"/>
                </a:solidFill>
                <a:latin typeface="Calibri" pitchFamily="34" charset="0"/>
              </a:rPr>
              <a:t>infor-mation</a:t>
            </a:r>
            <a:r>
              <a:rPr lang="en-US" sz="2800" b="1" dirty="0" smtClean="0">
                <a:solidFill>
                  <a:schemeClr val="bg1"/>
                </a:solidFill>
                <a:latin typeface="Calibri" pitchFamily="34" charset="0"/>
              </a:rPr>
              <a:t> is required to avoid wasting time, cost and effort on amassing and process-</a:t>
            </a:r>
            <a:r>
              <a:rPr lang="en-US" sz="2800" b="1" dirty="0" err="1" smtClean="0">
                <a:solidFill>
                  <a:schemeClr val="bg1"/>
                </a:solidFill>
                <a:latin typeface="Calibri" pitchFamily="34" charset="0"/>
              </a:rPr>
              <a:t>ing</a:t>
            </a:r>
            <a:r>
              <a:rPr lang="en-US" sz="2800" b="1" dirty="0" smtClean="0">
                <a:solidFill>
                  <a:schemeClr val="bg1"/>
                </a:solidFill>
                <a:latin typeface="Calibri" pitchFamily="34" charset="0"/>
              </a:rPr>
              <a:t> </a:t>
            </a:r>
            <a:r>
              <a:rPr lang="en-US" sz="2800" b="1" smtClean="0">
                <a:solidFill>
                  <a:schemeClr val="bg1"/>
                </a:solidFill>
                <a:latin typeface="Calibri" pitchFamily="34" charset="0"/>
              </a:rPr>
              <a:t>“redundant</a:t>
            </a:r>
            <a:r>
              <a:rPr lang="en-US" sz="2800" b="1" dirty="0" smtClean="0">
                <a:solidFill>
                  <a:schemeClr val="bg1"/>
                </a:solidFill>
                <a:latin typeface="Calibri" pitchFamily="34" charset="0"/>
              </a:rPr>
              <a:t>” information.</a:t>
            </a:r>
            <a:endParaRPr lang="en-US" sz="2800" b="1" dirty="0">
              <a:solidFill>
                <a:schemeClr val="bg1"/>
              </a:solidFill>
              <a:latin typeface="Calibri" pitchFamily="34" charset="0"/>
            </a:endParaRPr>
          </a:p>
        </p:txBody>
      </p:sp>
      <p:pic>
        <p:nvPicPr>
          <p:cNvPr id="7" name="Picture 6" descr="Information Overload.gif"/>
          <p:cNvPicPr>
            <a:picLocks noChangeAspect="1"/>
          </p:cNvPicPr>
          <p:nvPr/>
        </p:nvPicPr>
        <p:blipFill>
          <a:blip r:embed="rId3" cstate="print"/>
          <a:stretch>
            <a:fillRect/>
          </a:stretch>
        </p:blipFill>
        <p:spPr>
          <a:xfrm>
            <a:off x="451854" y="2310434"/>
            <a:ext cx="1485900" cy="2200275"/>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Updating Information on Project Stakeholders</a:t>
            </a:r>
            <a:endParaRPr lang="en-US" sz="2400" dirty="0"/>
          </a:p>
        </p:txBody>
      </p:sp>
      <p:sp>
        <p:nvSpPr>
          <p:cNvPr id="3" name="Rounded Rectangle 2"/>
          <p:cNvSpPr/>
          <p:nvPr/>
        </p:nvSpPr>
        <p:spPr>
          <a:xfrm>
            <a:off x="295724" y="4693794"/>
            <a:ext cx="3401983" cy="1466494"/>
          </a:xfrm>
          <a:prstGeom prst="roundRect">
            <a:avLst/>
          </a:prstGeom>
          <a:solidFill>
            <a:srgbClr val="92D05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latin typeface="Calibri" pitchFamily="34" charset="0"/>
              </a:rPr>
              <a:t>Project Stakeholders who are directly involved in financing, planning, implementing or overseeing the project  </a:t>
            </a:r>
            <a:endParaRPr lang="en-US" sz="1600" b="1" dirty="0">
              <a:solidFill>
                <a:schemeClr val="tx1"/>
              </a:solidFill>
              <a:latin typeface="Calibri" pitchFamily="34" charset="0"/>
            </a:endParaRPr>
          </a:p>
        </p:txBody>
      </p:sp>
      <p:sp>
        <p:nvSpPr>
          <p:cNvPr id="4" name="Rounded Rectangle 3"/>
          <p:cNvSpPr/>
          <p:nvPr/>
        </p:nvSpPr>
        <p:spPr>
          <a:xfrm>
            <a:off x="295724" y="2919420"/>
            <a:ext cx="3401983" cy="1466494"/>
          </a:xfrm>
          <a:prstGeom prst="roundRect">
            <a:avLst/>
          </a:prstGeom>
          <a:solidFill>
            <a:schemeClr val="accent1">
              <a:lumMod val="25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latin typeface="Calibri" pitchFamily="34" charset="0"/>
              </a:rPr>
              <a:t>Project Stakeholders who are required by mission or law to provide support to the project but are not directly involved in the activities mentioned above </a:t>
            </a:r>
          </a:p>
        </p:txBody>
      </p:sp>
      <p:sp>
        <p:nvSpPr>
          <p:cNvPr id="5" name="Rounded Rectangle 4"/>
          <p:cNvSpPr/>
          <p:nvPr/>
        </p:nvSpPr>
        <p:spPr>
          <a:xfrm>
            <a:off x="295724" y="1145047"/>
            <a:ext cx="3401983" cy="1466494"/>
          </a:xfrm>
          <a:prstGeom prst="roundRect">
            <a:avLst/>
          </a:prstGeom>
          <a:solidFill>
            <a:schemeClr val="tx2">
              <a:lumMod val="75000"/>
              <a:lumOff val="25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FF00"/>
                </a:solidFill>
                <a:latin typeface="Calibri" pitchFamily="34" charset="0"/>
              </a:rPr>
              <a:t>Project Stakeholders who are not involved in the project contractually or through legal obligation but are affected by it and may intervene in it at some point in time  </a:t>
            </a:r>
          </a:p>
        </p:txBody>
      </p:sp>
      <p:sp>
        <p:nvSpPr>
          <p:cNvPr id="6" name="Rounded Rectangle 5"/>
          <p:cNvSpPr/>
          <p:nvPr/>
        </p:nvSpPr>
        <p:spPr>
          <a:xfrm>
            <a:off x="4588507" y="4693794"/>
            <a:ext cx="3401983" cy="1466494"/>
          </a:xfrm>
          <a:prstGeom prst="roundRect">
            <a:avLst/>
          </a:prstGeom>
          <a:solidFill>
            <a:srgbClr val="FFFF99"/>
          </a:solidFill>
          <a:ln w="38100">
            <a:solidFill>
              <a:srgbClr val="5CA0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latin typeface="Calibri" pitchFamily="34" charset="0"/>
              </a:rPr>
              <a:t>Project Owner, Customer, Users, Financers, Sponsor, Manager and Team Members </a:t>
            </a:r>
          </a:p>
        </p:txBody>
      </p:sp>
      <p:sp>
        <p:nvSpPr>
          <p:cNvPr id="7" name="Rounded Rectangle 6"/>
          <p:cNvSpPr/>
          <p:nvPr/>
        </p:nvSpPr>
        <p:spPr>
          <a:xfrm>
            <a:off x="4588507" y="2919420"/>
            <a:ext cx="3401983" cy="1466494"/>
          </a:xfrm>
          <a:prstGeom prst="roundRect">
            <a:avLst/>
          </a:prstGeom>
          <a:solidFill>
            <a:srgbClr val="FFCC66"/>
          </a:solidFill>
          <a:ln w="38100">
            <a:solidFill>
              <a:srgbClr val="5CA0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latin typeface="Calibri" pitchFamily="34" charset="0"/>
              </a:rPr>
              <a:t>Local Administration, Government Agencies and other Public-Sector Organizations</a:t>
            </a:r>
            <a:endParaRPr lang="en-US" sz="1600" b="1" dirty="0">
              <a:solidFill>
                <a:schemeClr val="tx1"/>
              </a:solidFill>
              <a:latin typeface="Calibri" pitchFamily="34" charset="0"/>
            </a:endParaRPr>
          </a:p>
        </p:txBody>
      </p:sp>
      <p:sp>
        <p:nvSpPr>
          <p:cNvPr id="8" name="Rounded Rectangle 7"/>
          <p:cNvSpPr/>
          <p:nvPr/>
        </p:nvSpPr>
        <p:spPr>
          <a:xfrm>
            <a:off x="4588507" y="1145047"/>
            <a:ext cx="3401983" cy="1466494"/>
          </a:xfrm>
          <a:prstGeom prst="roundRect">
            <a:avLst/>
          </a:prstGeom>
          <a:solidFill>
            <a:srgbClr val="FF962D"/>
          </a:solidFill>
          <a:ln w="38100">
            <a:solidFill>
              <a:srgbClr val="5CA0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latin typeface="Calibri" pitchFamily="34" charset="0"/>
              </a:rPr>
              <a:t>Local Community (for certain projects), Diverse Professional Organizations, Environmentalists, NGOs, Media etc. </a:t>
            </a:r>
            <a:endParaRPr lang="en-US" sz="1600" b="1" dirty="0">
              <a:solidFill>
                <a:schemeClr val="tx1"/>
              </a:solidFill>
              <a:latin typeface="Calibri" pitchFamily="34" charset="0"/>
            </a:endParaRPr>
          </a:p>
        </p:txBody>
      </p:sp>
      <p:sp>
        <p:nvSpPr>
          <p:cNvPr id="9" name="Left Arrow 8"/>
          <p:cNvSpPr/>
          <p:nvPr/>
        </p:nvSpPr>
        <p:spPr>
          <a:xfrm rot="5400000">
            <a:off x="6094433" y="3272363"/>
            <a:ext cx="4928408" cy="879894"/>
          </a:xfrm>
          <a:prstGeom prst="leftArrow">
            <a:avLst/>
          </a:prstGeom>
          <a:solidFill>
            <a:schemeClr val="accent5">
              <a:lumMod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FF00"/>
                </a:solidFill>
              </a:rPr>
              <a:t>Increasing Need for Periodic Updates</a:t>
            </a:r>
            <a:endParaRPr lang="en-US" sz="1600" b="1" dirty="0">
              <a:solidFill>
                <a:srgbClr val="FFFF00"/>
              </a:solidFill>
            </a:endParaRPr>
          </a:p>
        </p:txBody>
      </p:sp>
      <p:sp>
        <p:nvSpPr>
          <p:cNvPr id="14" name="Right Arrow 13"/>
          <p:cNvSpPr/>
          <p:nvPr/>
        </p:nvSpPr>
        <p:spPr>
          <a:xfrm>
            <a:off x="3823649" y="5129077"/>
            <a:ext cx="673059" cy="634983"/>
          </a:xfrm>
          <a:prstGeom prst="rightArrow">
            <a:avLst/>
          </a:prstGeom>
          <a:solidFill>
            <a:srgbClr val="7600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3823649" y="3388451"/>
            <a:ext cx="673059" cy="634983"/>
          </a:xfrm>
          <a:prstGeom prst="rightArrow">
            <a:avLst/>
          </a:prstGeom>
          <a:solidFill>
            <a:srgbClr val="7600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a:off x="3823649" y="1517191"/>
            <a:ext cx="673059" cy="634983"/>
          </a:xfrm>
          <a:prstGeom prst="rightArrow">
            <a:avLst/>
          </a:prstGeom>
          <a:solidFill>
            <a:srgbClr val="7600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Information on Project Stakeholders</a:t>
            </a:r>
            <a:br>
              <a:rPr lang="en-US" sz="2400" dirty="0" smtClean="0"/>
            </a:br>
            <a:r>
              <a:rPr lang="en-US" sz="2000" dirty="0" smtClean="0"/>
              <a:t>(Ask Other Project Managers)</a:t>
            </a:r>
            <a:endParaRPr lang="en-US" sz="2400" dirty="0"/>
          </a:p>
        </p:txBody>
      </p:sp>
      <p:sp>
        <p:nvSpPr>
          <p:cNvPr id="5" name="TextBox 4"/>
          <p:cNvSpPr txBox="1"/>
          <p:nvPr/>
        </p:nvSpPr>
        <p:spPr>
          <a:xfrm>
            <a:off x="3198813" y="1136264"/>
            <a:ext cx="5767905" cy="5170646"/>
          </a:xfrm>
          <a:prstGeom prst="rect">
            <a:avLst/>
          </a:prstGeom>
          <a:noFill/>
        </p:spPr>
        <p:txBody>
          <a:bodyPr wrap="square" rtlCol="0">
            <a:spAutoFit/>
          </a:bodyPr>
          <a:lstStyle/>
          <a:p>
            <a:pPr>
              <a:lnSpc>
                <a:spcPts val="3200"/>
              </a:lnSpc>
              <a:spcAft>
                <a:spcPts val="1200"/>
              </a:spcAft>
            </a:pPr>
            <a:r>
              <a:rPr lang="en-US" sz="2800" b="1" dirty="0" smtClean="0">
                <a:solidFill>
                  <a:schemeClr val="bg1"/>
                </a:solidFill>
                <a:latin typeface="Calibri" pitchFamily="34" charset="0"/>
              </a:rPr>
              <a:t>When looking for information on pro-</a:t>
            </a:r>
            <a:r>
              <a:rPr lang="en-US" sz="2800" b="1" dirty="0" err="1" smtClean="0">
                <a:solidFill>
                  <a:schemeClr val="bg1"/>
                </a:solidFill>
                <a:latin typeface="Calibri" pitchFamily="34" charset="0"/>
              </a:rPr>
              <a:t>ject</a:t>
            </a:r>
            <a:r>
              <a:rPr lang="en-US" sz="2800" b="1" dirty="0" smtClean="0">
                <a:solidFill>
                  <a:schemeClr val="bg1"/>
                </a:solidFill>
                <a:latin typeface="Calibri" pitchFamily="34" charset="0"/>
              </a:rPr>
              <a:t> stakeholders, it can be helpful to consult with other stakeholders (for e.g. project managers) who are inter-acting (or in the past interacted) with the stakeholders who are the focus of current interest.  </a:t>
            </a:r>
          </a:p>
          <a:p>
            <a:pPr>
              <a:lnSpc>
                <a:spcPts val="3200"/>
              </a:lnSpc>
            </a:pPr>
            <a:r>
              <a:rPr lang="en-US" sz="2800" b="1" dirty="0" smtClean="0">
                <a:solidFill>
                  <a:schemeClr val="bg1"/>
                </a:solidFill>
                <a:latin typeface="Calibri" pitchFamily="34" charset="0"/>
              </a:rPr>
              <a:t>By adopting this simple, direct and cost-effective approach, the </a:t>
            </a:r>
            <a:r>
              <a:rPr lang="en-US" sz="2800" b="1" dirty="0" err="1" smtClean="0">
                <a:solidFill>
                  <a:schemeClr val="bg1"/>
                </a:solidFill>
                <a:latin typeface="Calibri" pitchFamily="34" charset="0"/>
              </a:rPr>
              <a:t>stakehol-der</a:t>
            </a:r>
            <a:r>
              <a:rPr lang="en-US" sz="2800" b="1" dirty="0" smtClean="0">
                <a:solidFill>
                  <a:schemeClr val="bg1"/>
                </a:solidFill>
                <a:latin typeface="Calibri" pitchFamily="34" charset="0"/>
              </a:rPr>
              <a:t> analysts can discretely acquire good first-hand information for their analysis. </a:t>
            </a:r>
          </a:p>
        </p:txBody>
      </p:sp>
      <p:pic>
        <p:nvPicPr>
          <p:cNvPr id="7" name="Picture 6" descr="man_and_woman_talking.gif"/>
          <p:cNvPicPr>
            <a:picLocks noChangeAspect="1"/>
          </p:cNvPicPr>
          <p:nvPr/>
        </p:nvPicPr>
        <p:blipFill>
          <a:blip r:embed="rId3" cstate="print"/>
          <a:stretch>
            <a:fillRect/>
          </a:stretch>
        </p:blipFill>
        <p:spPr>
          <a:xfrm>
            <a:off x="452631" y="2033282"/>
            <a:ext cx="2644140" cy="277368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Information on Project Stakeholders</a:t>
            </a:r>
            <a:br>
              <a:rPr lang="en-US" sz="2400" dirty="0" smtClean="0"/>
            </a:br>
            <a:r>
              <a:rPr lang="en-US" sz="2000" dirty="0" smtClean="0"/>
              <a:t>(Ask the Stakeholders Directly)</a:t>
            </a:r>
            <a:endParaRPr lang="en-US" sz="2400" dirty="0"/>
          </a:p>
        </p:txBody>
      </p:sp>
      <p:sp>
        <p:nvSpPr>
          <p:cNvPr id="5" name="TextBox 4"/>
          <p:cNvSpPr txBox="1"/>
          <p:nvPr/>
        </p:nvSpPr>
        <p:spPr>
          <a:xfrm>
            <a:off x="3198814" y="1136264"/>
            <a:ext cx="5730582" cy="5324535"/>
          </a:xfrm>
          <a:prstGeom prst="rect">
            <a:avLst/>
          </a:prstGeom>
          <a:noFill/>
        </p:spPr>
        <p:txBody>
          <a:bodyPr wrap="square" rtlCol="0">
            <a:spAutoFit/>
          </a:bodyPr>
          <a:lstStyle/>
          <a:p>
            <a:pPr>
              <a:lnSpc>
                <a:spcPts val="3200"/>
              </a:lnSpc>
              <a:spcAft>
                <a:spcPts val="1200"/>
              </a:spcAft>
            </a:pPr>
            <a:r>
              <a:rPr lang="en-US" sz="2800" b="1" dirty="0" smtClean="0">
                <a:solidFill>
                  <a:schemeClr val="bg1"/>
                </a:solidFill>
                <a:latin typeface="Calibri" pitchFamily="34" charset="0"/>
              </a:rPr>
              <a:t>Information on (ext.) stakeholders such as individuals and local com-munities can be got by approaching them directly. </a:t>
            </a:r>
          </a:p>
          <a:p>
            <a:pPr>
              <a:lnSpc>
                <a:spcPts val="3200"/>
              </a:lnSpc>
              <a:spcAft>
                <a:spcPts val="1200"/>
              </a:spcAft>
            </a:pPr>
            <a:r>
              <a:rPr lang="en-US" sz="2800" b="1" dirty="0" smtClean="0">
                <a:solidFill>
                  <a:schemeClr val="bg1"/>
                </a:solidFill>
                <a:latin typeface="Calibri" pitchFamily="34" charset="0"/>
              </a:rPr>
              <a:t>The interaction may leave a good </a:t>
            </a:r>
            <a:r>
              <a:rPr lang="en-US" sz="2800" b="1" dirty="0" err="1" smtClean="0">
                <a:solidFill>
                  <a:schemeClr val="bg1"/>
                </a:solidFill>
                <a:latin typeface="Calibri" pitchFamily="34" charset="0"/>
              </a:rPr>
              <a:t>im-pression</a:t>
            </a:r>
            <a:r>
              <a:rPr lang="en-US" sz="2800" b="1" dirty="0" smtClean="0">
                <a:solidFill>
                  <a:schemeClr val="bg1"/>
                </a:solidFill>
                <a:latin typeface="Calibri" pitchFamily="34" charset="0"/>
              </a:rPr>
              <a:t> of the project and project staff but sometimes, it may arouse distrust of the project.</a:t>
            </a:r>
          </a:p>
          <a:p>
            <a:pPr>
              <a:lnSpc>
                <a:spcPts val="3200"/>
              </a:lnSpc>
              <a:spcAft>
                <a:spcPts val="1200"/>
              </a:spcAft>
            </a:pPr>
            <a:r>
              <a:rPr lang="en-US" sz="2800" b="1" dirty="0" smtClean="0">
                <a:solidFill>
                  <a:schemeClr val="bg1"/>
                </a:solidFill>
                <a:latin typeface="Calibri" pitchFamily="34" charset="0"/>
              </a:rPr>
              <a:t> The stakeholder analysts are advised to ensure that information about the project is provided judiciously and selectively. </a:t>
            </a:r>
          </a:p>
        </p:txBody>
      </p:sp>
      <p:pic>
        <p:nvPicPr>
          <p:cNvPr id="4" name="Picture 3" descr="hangoutscolor.jpg"/>
          <p:cNvPicPr>
            <a:picLocks noChangeAspect="1"/>
          </p:cNvPicPr>
          <p:nvPr/>
        </p:nvPicPr>
        <p:blipFill>
          <a:blip r:embed="rId2" cstate="print"/>
          <a:stretch>
            <a:fillRect/>
          </a:stretch>
        </p:blipFill>
        <p:spPr>
          <a:xfrm>
            <a:off x="455613" y="2187726"/>
            <a:ext cx="2533911" cy="248254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Information on Project Stakeholders</a:t>
            </a:r>
            <a:br>
              <a:rPr lang="en-US" sz="2400" dirty="0" smtClean="0"/>
            </a:br>
            <a:r>
              <a:rPr lang="en-US" sz="2000" dirty="0" smtClean="0"/>
              <a:t>(Use Internal Information Sources)</a:t>
            </a:r>
            <a:endParaRPr lang="en-US" sz="2400" dirty="0"/>
          </a:p>
        </p:txBody>
      </p:sp>
      <p:pic>
        <p:nvPicPr>
          <p:cNvPr id="4" name="Picture 3" descr="Coordinating%20Task%20Force.gif"/>
          <p:cNvPicPr>
            <a:picLocks noChangeAspect="1"/>
          </p:cNvPicPr>
          <p:nvPr/>
        </p:nvPicPr>
        <p:blipFill>
          <a:blip r:embed="rId2" cstate="print"/>
          <a:stretch>
            <a:fillRect/>
          </a:stretch>
        </p:blipFill>
        <p:spPr>
          <a:xfrm>
            <a:off x="455613" y="2285346"/>
            <a:ext cx="2615580" cy="2339919"/>
          </a:xfrm>
          <a:prstGeom prst="rect">
            <a:avLst/>
          </a:prstGeom>
        </p:spPr>
      </p:pic>
      <p:sp>
        <p:nvSpPr>
          <p:cNvPr id="5" name="TextBox 4"/>
          <p:cNvSpPr txBox="1"/>
          <p:nvPr/>
        </p:nvSpPr>
        <p:spPr>
          <a:xfrm>
            <a:off x="3198813" y="1141788"/>
            <a:ext cx="5739913" cy="5170646"/>
          </a:xfrm>
          <a:prstGeom prst="rect">
            <a:avLst/>
          </a:prstGeom>
          <a:noFill/>
        </p:spPr>
        <p:txBody>
          <a:bodyPr wrap="square" rtlCol="0">
            <a:spAutoFit/>
          </a:bodyPr>
          <a:lstStyle/>
          <a:p>
            <a:pPr>
              <a:lnSpc>
                <a:spcPts val="3200"/>
              </a:lnSpc>
              <a:spcAft>
                <a:spcPts val="1200"/>
              </a:spcAft>
            </a:pPr>
            <a:r>
              <a:rPr lang="en-US" sz="2800" b="1" dirty="0" smtClean="0">
                <a:solidFill>
                  <a:schemeClr val="bg1"/>
                </a:solidFill>
                <a:latin typeface="Calibri" pitchFamily="34" charset="0"/>
              </a:rPr>
              <a:t>For projects undertaken in-house,   information on stakeholders can (usually) easily be got from sources inside the organization.  </a:t>
            </a:r>
          </a:p>
          <a:p>
            <a:pPr>
              <a:lnSpc>
                <a:spcPts val="3200"/>
              </a:lnSpc>
            </a:pPr>
            <a:r>
              <a:rPr lang="en-US" sz="2800" b="1" dirty="0" smtClean="0">
                <a:solidFill>
                  <a:schemeClr val="bg1"/>
                </a:solidFill>
                <a:latin typeface="Calibri" pitchFamily="34" charset="0"/>
              </a:rPr>
              <a:t>Information on ext. stakeholders such as customers, competitors, con-tractors, suppliers, consultants, </a:t>
            </a:r>
            <a:r>
              <a:rPr lang="en-US" sz="2800" b="1" dirty="0" err="1" smtClean="0">
                <a:solidFill>
                  <a:schemeClr val="bg1"/>
                </a:solidFill>
                <a:latin typeface="Calibri" pitchFamily="34" charset="0"/>
              </a:rPr>
              <a:t>regu-lators</a:t>
            </a:r>
            <a:r>
              <a:rPr lang="en-US" sz="2800" b="1" dirty="0" smtClean="0">
                <a:solidFill>
                  <a:schemeClr val="bg1"/>
                </a:solidFill>
                <a:latin typeface="Calibri" pitchFamily="34" charset="0"/>
              </a:rPr>
              <a:t> etc. with which the </a:t>
            </a:r>
            <a:r>
              <a:rPr lang="en-US" sz="2800" b="1" dirty="0" err="1" smtClean="0">
                <a:solidFill>
                  <a:schemeClr val="bg1"/>
                </a:solidFill>
                <a:latin typeface="Calibri" pitchFamily="34" charset="0"/>
              </a:rPr>
              <a:t>organiza-tion</a:t>
            </a:r>
            <a:r>
              <a:rPr lang="en-US" sz="2800" b="1" dirty="0" smtClean="0">
                <a:solidFill>
                  <a:schemeClr val="bg1"/>
                </a:solidFill>
                <a:latin typeface="Calibri" pitchFamily="34" charset="0"/>
              </a:rPr>
              <a:t> has interacted with previously on its projects may be obtained from the organization’s documentation and databases. </a:t>
            </a:r>
            <a:endParaRPr lang="en-US" sz="28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Information on Project Stakeholders</a:t>
            </a:r>
            <a:br>
              <a:rPr lang="en-US" sz="2400" dirty="0" smtClean="0"/>
            </a:br>
            <a:r>
              <a:rPr lang="en-US" sz="2000" dirty="0" smtClean="0"/>
              <a:t>(Use Existing Project Documentation)</a:t>
            </a:r>
            <a:endParaRPr lang="en-US" sz="2400" dirty="0"/>
          </a:p>
        </p:txBody>
      </p:sp>
      <p:sp>
        <p:nvSpPr>
          <p:cNvPr id="5" name="TextBox 4"/>
          <p:cNvSpPr txBox="1"/>
          <p:nvPr/>
        </p:nvSpPr>
        <p:spPr>
          <a:xfrm>
            <a:off x="3198813" y="1141439"/>
            <a:ext cx="5749244" cy="5170646"/>
          </a:xfrm>
          <a:prstGeom prst="rect">
            <a:avLst/>
          </a:prstGeom>
          <a:noFill/>
        </p:spPr>
        <p:txBody>
          <a:bodyPr wrap="square" rtlCol="0">
            <a:spAutoFit/>
          </a:bodyPr>
          <a:lstStyle/>
          <a:p>
            <a:pPr>
              <a:lnSpc>
                <a:spcPts val="3200"/>
              </a:lnSpc>
              <a:spcAft>
                <a:spcPts val="1200"/>
              </a:spcAft>
            </a:pPr>
            <a:r>
              <a:rPr lang="en-US" sz="2800" b="1" dirty="0" smtClean="0">
                <a:solidFill>
                  <a:schemeClr val="bg1"/>
                </a:solidFill>
                <a:latin typeface="Calibri" pitchFamily="34" charset="0"/>
              </a:rPr>
              <a:t>Projects usually generate mountains of documents over their life-cycles which can be very useful sources of information for project managers and the project team. </a:t>
            </a:r>
          </a:p>
          <a:p>
            <a:pPr>
              <a:lnSpc>
                <a:spcPts val="3200"/>
              </a:lnSpc>
              <a:spcAft>
                <a:spcPts val="1200"/>
              </a:spcAft>
            </a:pPr>
            <a:r>
              <a:rPr lang="en-US" sz="2800" b="1" dirty="0" smtClean="0">
                <a:solidFill>
                  <a:schemeClr val="bg1"/>
                </a:solidFill>
                <a:latin typeface="Calibri" pitchFamily="34" charset="0"/>
              </a:rPr>
              <a:t>The documentation may reveal much about the stakeholders - how </a:t>
            </a:r>
            <a:r>
              <a:rPr lang="en-US" sz="2800" b="1" dirty="0" err="1" smtClean="0">
                <a:solidFill>
                  <a:schemeClr val="bg1"/>
                </a:solidFill>
                <a:latin typeface="Calibri" pitchFamily="34" charset="0"/>
              </a:rPr>
              <a:t>infor-mation</a:t>
            </a:r>
            <a:r>
              <a:rPr lang="en-US" sz="2800" b="1" dirty="0" smtClean="0">
                <a:solidFill>
                  <a:schemeClr val="bg1"/>
                </a:solidFill>
                <a:latin typeface="Calibri" pitchFamily="34" charset="0"/>
              </a:rPr>
              <a:t> on them was obtained, how the stakeholder analysis was </a:t>
            </a:r>
            <a:r>
              <a:rPr lang="en-US" sz="2800" b="1" dirty="0" err="1" smtClean="0">
                <a:solidFill>
                  <a:schemeClr val="bg1"/>
                </a:solidFill>
                <a:latin typeface="Calibri" pitchFamily="34" charset="0"/>
              </a:rPr>
              <a:t>conduc</a:t>
            </a:r>
            <a:r>
              <a:rPr lang="en-US" sz="2800" b="1" dirty="0" smtClean="0">
                <a:solidFill>
                  <a:schemeClr val="bg1"/>
                </a:solidFill>
                <a:latin typeface="Calibri" pitchFamily="34" charset="0"/>
              </a:rPr>
              <a:t>-ted, and how successful or </a:t>
            </a:r>
            <a:r>
              <a:rPr lang="en-US" sz="2800" b="1" dirty="0" err="1" smtClean="0">
                <a:solidFill>
                  <a:schemeClr val="bg1"/>
                </a:solidFill>
                <a:latin typeface="Calibri" pitchFamily="34" charset="0"/>
              </a:rPr>
              <a:t>unsuc-cessful</a:t>
            </a:r>
            <a:r>
              <a:rPr lang="en-US" sz="2800" b="1" dirty="0" smtClean="0">
                <a:solidFill>
                  <a:schemeClr val="bg1"/>
                </a:solidFill>
                <a:latin typeface="Calibri" pitchFamily="34" charset="0"/>
              </a:rPr>
              <a:t> the stakeholder engagement strategies were.</a:t>
            </a:r>
          </a:p>
        </p:txBody>
      </p:sp>
      <p:pic>
        <p:nvPicPr>
          <p:cNvPr id="4" name="Picture 3" descr="File.gif"/>
          <p:cNvPicPr>
            <a:picLocks noChangeAspect="1"/>
          </p:cNvPicPr>
          <p:nvPr/>
        </p:nvPicPr>
        <p:blipFill>
          <a:blip r:embed="rId2" cstate="print"/>
          <a:stretch>
            <a:fillRect/>
          </a:stretch>
        </p:blipFill>
        <p:spPr>
          <a:xfrm>
            <a:off x="270785" y="2830874"/>
            <a:ext cx="2745153" cy="2059643"/>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Information on Project Stakeholders</a:t>
            </a:r>
            <a:br>
              <a:rPr lang="en-US" sz="2400" dirty="0" smtClean="0"/>
            </a:br>
            <a:r>
              <a:rPr lang="en-US" sz="2000" dirty="0" smtClean="0"/>
              <a:t>(Newspapers &amp; Magazines)</a:t>
            </a:r>
            <a:endParaRPr lang="en-US" sz="2400" dirty="0"/>
          </a:p>
        </p:txBody>
      </p:sp>
      <p:sp>
        <p:nvSpPr>
          <p:cNvPr id="5" name="TextBox 4"/>
          <p:cNvSpPr txBox="1"/>
          <p:nvPr/>
        </p:nvSpPr>
        <p:spPr>
          <a:xfrm>
            <a:off x="3198813" y="1149493"/>
            <a:ext cx="5739913" cy="5170646"/>
          </a:xfrm>
          <a:prstGeom prst="rect">
            <a:avLst/>
          </a:prstGeom>
          <a:noFill/>
        </p:spPr>
        <p:txBody>
          <a:bodyPr wrap="square" rtlCol="0">
            <a:spAutoFit/>
          </a:bodyPr>
          <a:lstStyle/>
          <a:p>
            <a:pPr>
              <a:lnSpc>
                <a:spcPts val="3200"/>
              </a:lnSpc>
              <a:spcAft>
                <a:spcPts val="1200"/>
              </a:spcAft>
            </a:pPr>
            <a:r>
              <a:rPr lang="en-US" sz="2800" b="1" dirty="0" smtClean="0">
                <a:solidFill>
                  <a:schemeClr val="bg1"/>
                </a:solidFill>
                <a:latin typeface="Calibri" pitchFamily="34" charset="0"/>
              </a:rPr>
              <a:t>Newspapers and magazines are often valuable sources of general and/or sometimes specific information on project stakeholders. </a:t>
            </a:r>
          </a:p>
          <a:p>
            <a:pPr>
              <a:lnSpc>
                <a:spcPts val="3200"/>
              </a:lnSpc>
            </a:pPr>
            <a:r>
              <a:rPr lang="en-US" sz="2800" b="1" dirty="0" smtClean="0">
                <a:solidFill>
                  <a:schemeClr val="bg1"/>
                </a:solidFill>
                <a:latin typeface="Calibri" pitchFamily="34" charset="0"/>
              </a:rPr>
              <a:t>Back issues of newspapers, </a:t>
            </a:r>
            <a:r>
              <a:rPr lang="en-US" sz="2800" b="1" dirty="0" err="1" smtClean="0">
                <a:solidFill>
                  <a:schemeClr val="bg1"/>
                </a:solidFill>
                <a:latin typeface="Calibri" pitchFamily="34" charset="0"/>
              </a:rPr>
              <a:t>maga-zines</a:t>
            </a:r>
            <a:r>
              <a:rPr lang="en-US" sz="2800" b="1" dirty="0" smtClean="0">
                <a:solidFill>
                  <a:schemeClr val="bg1"/>
                </a:solidFill>
                <a:latin typeface="Calibri" pitchFamily="34" charset="0"/>
              </a:rPr>
              <a:t> and other printed (and some-times videographic) material </a:t>
            </a:r>
            <a:r>
              <a:rPr lang="en-US" sz="2800" b="1" dirty="0" err="1" smtClean="0">
                <a:solidFill>
                  <a:schemeClr val="bg1"/>
                </a:solidFill>
                <a:latin typeface="Calibri" pitchFamily="34" charset="0"/>
              </a:rPr>
              <a:t>deposi</a:t>
            </a:r>
            <a:r>
              <a:rPr lang="en-US" sz="2800" b="1" dirty="0" smtClean="0">
                <a:solidFill>
                  <a:schemeClr val="bg1"/>
                </a:solidFill>
                <a:latin typeface="Calibri" pitchFamily="34" charset="0"/>
              </a:rPr>
              <a:t>-ted in newspaper or library archives can be systematically analyzed to de-</a:t>
            </a:r>
            <a:r>
              <a:rPr lang="en-US" sz="2800" b="1" dirty="0" err="1" smtClean="0">
                <a:solidFill>
                  <a:schemeClr val="bg1"/>
                </a:solidFill>
                <a:latin typeface="Calibri" pitchFamily="34" charset="0"/>
              </a:rPr>
              <a:t>termine</a:t>
            </a:r>
            <a:r>
              <a:rPr lang="en-US" sz="2800" b="1" dirty="0" smtClean="0">
                <a:solidFill>
                  <a:schemeClr val="bg1"/>
                </a:solidFill>
                <a:latin typeface="Calibri" pitchFamily="34" charset="0"/>
              </a:rPr>
              <a:t> trends in stakeholder </a:t>
            </a:r>
            <a:r>
              <a:rPr lang="en-US" sz="2800" b="1" dirty="0" err="1" smtClean="0">
                <a:solidFill>
                  <a:schemeClr val="bg1"/>
                </a:solidFill>
                <a:latin typeface="Calibri" pitchFamily="34" charset="0"/>
              </a:rPr>
              <a:t>atti-tudes</a:t>
            </a:r>
            <a:r>
              <a:rPr lang="en-US" sz="2800" b="1" dirty="0" smtClean="0">
                <a:solidFill>
                  <a:schemeClr val="bg1"/>
                </a:solidFill>
                <a:latin typeface="Calibri" pitchFamily="34" charset="0"/>
              </a:rPr>
              <a:t> and behaviour over the course of time.</a:t>
            </a:r>
          </a:p>
        </p:txBody>
      </p:sp>
      <p:pic>
        <p:nvPicPr>
          <p:cNvPr id="7" name="Picture 6" descr="Newspaper.gif"/>
          <p:cNvPicPr>
            <a:picLocks noChangeAspect="1"/>
          </p:cNvPicPr>
          <p:nvPr/>
        </p:nvPicPr>
        <p:blipFill>
          <a:blip r:embed="rId2" cstate="print">
            <a:clrChange>
              <a:clrFrom>
                <a:srgbClr val="FFFFFF"/>
              </a:clrFrom>
              <a:clrTo>
                <a:srgbClr val="FFFFFF">
                  <a:alpha val="0"/>
                </a:srgbClr>
              </a:clrTo>
            </a:clrChange>
          </a:blip>
          <a:stretch>
            <a:fillRect/>
          </a:stretch>
        </p:blipFill>
        <p:spPr>
          <a:xfrm>
            <a:off x="300036" y="2839453"/>
            <a:ext cx="2674945" cy="218908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Information on Project Stakeholders</a:t>
            </a:r>
            <a:br>
              <a:rPr lang="en-US" sz="2400" dirty="0" smtClean="0"/>
            </a:br>
            <a:r>
              <a:rPr lang="en-US" sz="2000" dirty="0" smtClean="0"/>
              <a:t>(Case Studies)</a:t>
            </a:r>
            <a:endParaRPr lang="en-US" sz="2400" dirty="0"/>
          </a:p>
        </p:txBody>
      </p:sp>
      <p:sp>
        <p:nvSpPr>
          <p:cNvPr id="5" name="TextBox 4"/>
          <p:cNvSpPr txBox="1"/>
          <p:nvPr/>
        </p:nvSpPr>
        <p:spPr>
          <a:xfrm>
            <a:off x="3198813" y="1139143"/>
            <a:ext cx="5711922" cy="4914166"/>
          </a:xfrm>
          <a:prstGeom prst="rect">
            <a:avLst/>
          </a:prstGeom>
          <a:noFill/>
        </p:spPr>
        <p:txBody>
          <a:bodyPr wrap="square" rtlCol="0">
            <a:spAutoFit/>
          </a:bodyPr>
          <a:lstStyle/>
          <a:p>
            <a:pPr>
              <a:lnSpc>
                <a:spcPts val="3200"/>
              </a:lnSpc>
              <a:spcAft>
                <a:spcPts val="1200"/>
              </a:spcAft>
            </a:pPr>
            <a:r>
              <a:rPr lang="en-US" sz="2800" b="1" dirty="0" smtClean="0">
                <a:solidFill>
                  <a:schemeClr val="bg1"/>
                </a:solidFill>
                <a:latin typeface="Calibri" pitchFamily="34" charset="0"/>
              </a:rPr>
              <a:t>Like newspapers and magazines, case studies too can constitute valuable sources of information on project stakeholders.  </a:t>
            </a:r>
          </a:p>
          <a:p>
            <a:pPr>
              <a:lnSpc>
                <a:spcPts val="3200"/>
              </a:lnSpc>
              <a:spcAft>
                <a:spcPts val="1200"/>
              </a:spcAft>
            </a:pPr>
            <a:r>
              <a:rPr lang="en-US" sz="2800" b="1" dirty="0" smtClean="0">
                <a:solidFill>
                  <a:schemeClr val="bg1"/>
                </a:solidFill>
                <a:latin typeface="Calibri" pitchFamily="34" charset="0"/>
              </a:rPr>
              <a:t>Case Studies can usually be easily (though not always cheaply) obtain-</a:t>
            </a:r>
            <a:r>
              <a:rPr lang="en-US" sz="2800" b="1" dirty="0" err="1" smtClean="0">
                <a:solidFill>
                  <a:schemeClr val="bg1"/>
                </a:solidFill>
                <a:latin typeface="Calibri" pitchFamily="34" charset="0"/>
              </a:rPr>
              <a:t>ed</a:t>
            </a:r>
            <a:r>
              <a:rPr lang="en-US" sz="2800" b="1" dirty="0" smtClean="0">
                <a:solidFill>
                  <a:schemeClr val="bg1"/>
                </a:solidFill>
                <a:latin typeface="Calibri" pitchFamily="34" charset="0"/>
              </a:rPr>
              <a:t> from a library, university, research center, consultant or other source. </a:t>
            </a:r>
          </a:p>
          <a:p>
            <a:pPr>
              <a:lnSpc>
                <a:spcPts val="3200"/>
              </a:lnSpc>
            </a:pPr>
            <a:r>
              <a:rPr lang="en-US" sz="2800" b="1" dirty="0" smtClean="0">
                <a:solidFill>
                  <a:schemeClr val="bg1"/>
                </a:solidFill>
                <a:latin typeface="Calibri" pitchFamily="34" charset="0"/>
              </a:rPr>
              <a:t>Case Studies may provide detailed in-sight into stakeholder issues in </a:t>
            </a:r>
            <a:r>
              <a:rPr lang="en-US" sz="2800" b="1" dirty="0" err="1" smtClean="0">
                <a:solidFill>
                  <a:schemeClr val="bg1"/>
                </a:solidFill>
                <a:latin typeface="Calibri" pitchFamily="34" charset="0"/>
              </a:rPr>
              <a:t>speci-fic</a:t>
            </a:r>
            <a:r>
              <a:rPr lang="en-US" sz="2800" b="1" dirty="0" smtClean="0">
                <a:solidFill>
                  <a:schemeClr val="bg1"/>
                </a:solidFill>
                <a:latin typeface="Calibri" pitchFamily="34" charset="0"/>
              </a:rPr>
              <a:t> project contexts. </a:t>
            </a:r>
          </a:p>
        </p:txBody>
      </p:sp>
      <p:pic>
        <p:nvPicPr>
          <p:cNvPr id="6" name="Picture 5" descr="Books.gif"/>
          <p:cNvPicPr>
            <a:picLocks noChangeAspect="1"/>
          </p:cNvPicPr>
          <p:nvPr/>
        </p:nvPicPr>
        <p:blipFill>
          <a:blip r:embed="rId2" cstate="print">
            <a:clrChange>
              <a:clrFrom>
                <a:srgbClr val="FFFFFF"/>
              </a:clrFrom>
              <a:clrTo>
                <a:srgbClr val="FFFFFF">
                  <a:alpha val="0"/>
                </a:srgbClr>
              </a:clrTo>
            </a:clrChange>
          </a:blip>
          <a:stretch>
            <a:fillRect/>
          </a:stretch>
        </p:blipFill>
        <p:spPr>
          <a:xfrm>
            <a:off x="302016" y="2435192"/>
            <a:ext cx="2786575" cy="2432406"/>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Information on Project Stakeholders</a:t>
            </a:r>
            <a:br>
              <a:rPr lang="en-US" sz="2400" dirty="0" smtClean="0"/>
            </a:br>
            <a:r>
              <a:rPr lang="en-US" sz="2000" dirty="0" smtClean="0"/>
              <a:t>(Printed Material of Stakeholders)</a:t>
            </a:r>
            <a:endParaRPr lang="en-US" sz="2400" dirty="0"/>
          </a:p>
        </p:txBody>
      </p:sp>
      <p:sp>
        <p:nvSpPr>
          <p:cNvPr id="5" name="TextBox 4"/>
          <p:cNvSpPr txBox="1"/>
          <p:nvPr/>
        </p:nvSpPr>
        <p:spPr>
          <a:xfrm>
            <a:off x="3198813" y="1134503"/>
            <a:ext cx="5749244" cy="5170646"/>
          </a:xfrm>
          <a:prstGeom prst="rect">
            <a:avLst/>
          </a:prstGeom>
          <a:noFill/>
        </p:spPr>
        <p:txBody>
          <a:bodyPr wrap="square" rtlCol="0">
            <a:spAutoFit/>
          </a:bodyPr>
          <a:lstStyle/>
          <a:p>
            <a:pPr>
              <a:lnSpc>
                <a:spcPts val="3200"/>
              </a:lnSpc>
              <a:spcAft>
                <a:spcPts val="1200"/>
              </a:spcAft>
            </a:pPr>
            <a:r>
              <a:rPr lang="en-US" sz="2800" b="1" dirty="0" smtClean="0">
                <a:solidFill>
                  <a:schemeClr val="bg1"/>
                </a:solidFill>
                <a:latin typeface="Calibri" pitchFamily="34" charset="0"/>
              </a:rPr>
              <a:t>Stakeholder entities such as </a:t>
            </a:r>
            <a:r>
              <a:rPr lang="en-US" sz="2800" b="1" dirty="0" err="1" smtClean="0">
                <a:solidFill>
                  <a:schemeClr val="bg1"/>
                </a:solidFill>
                <a:latin typeface="Calibri" pitchFamily="34" charset="0"/>
              </a:rPr>
              <a:t>contrac-tors</a:t>
            </a:r>
            <a:r>
              <a:rPr lang="en-US" sz="2800" b="1" dirty="0" smtClean="0">
                <a:solidFill>
                  <a:schemeClr val="bg1"/>
                </a:solidFill>
                <a:latin typeface="Calibri" pitchFamily="34" charset="0"/>
              </a:rPr>
              <a:t>/sub-contractors, consultants, traders, importers and exporters,  manufacturers, NGOs and </a:t>
            </a:r>
            <a:r>
              <a:rPr lang="en-US" sz="2800" b="1" dirty="0" err="1" smtClean="0">
                <a:solidFill>
                  <a:schemeClr val="bg1"/>
                </a:solidFill>
                <a:latin typeface="Calibri" pitchFamily="34" charset="0"/>
              </a:rPr>
              <a:t>commu-nity</a:t>
            </a:r>
            <a:r>
              <a:rPr lang="en-US" sz="2800" b="1" dirty="0" smtClean="0">
                <a:solidFill>
                  <a:schemeClr val="bg1"/>
                </a:solidFill>
                <a:latin typeface="Calibri" pitchFamily="34" charset="0"/>
              </a:rPr>
              <a:t> groups publish and distribute material (for e.g. reports, brochures, newsletters, white papers, leaflets, videos etc.) in printed or electronic form on a regular, periodic or one-time basis to inform the public about their objectives, interests and </a:t>
            </a:r>
            <a:r>
              <a:rPr lang="en-US" sz="2800" b="1" dirty="0" err="1" smtClean="0">
                <a:solidFill>
                  <a:schemeClr val="bg1"/>
                </a:solidFill>
                <a:latin typeface="Calibri" pitchFamily="34" charset="0"/>
              </a:rPr>
              <a:t>activi</a:t>
            </a:r>
            <a:r>
              <a:rPr lang="en-US" sz="2800" b="1" dirty="0" smtClean="0">
                <a:solidFill>
                  <a:schemeClr val="bg1"/>
                </a:solidFill>
                <a:latin typeface="Calibri" pitchFamily="34" charset="0"/>
              </a:rPr>
              <a:t>-ties. </a:t>
            </a:r>
          </a:p>
        </p:txBody>
      </p:sp>
      <p:pic>
        <p:nvPicPr>
          <p:cNvPr id="7" name="Picture 6" descr="Newsletter.gif"/>
          <p:cNvPicPr>
            <a:picLocks noChangeAspect="1"/>
          </p:cNvPicPr>
          <p:nvPr/>
        </p:nvPicPr>
        <p:blipFill>
          <a:blip r:embed="rId2" cstate="print"/>
          <a:stretch>
            <a:fillRect/>
          </a:stretch>
        </p:blipFill>
        <p:spPr>
          <a:xfrm>
            <a:off x="233364" y="2569945"/>
            <a:ext cx="2809618" cy="2383918"/>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Information on Project Stakeholders</a:t>
            </a:r>
            <a:br>
              <a:rPr lang="en-US" sz="2400" dirty="0" smtClean="0"/>
            </a:br>
            <a:r>
              <a:rPr lang="en-US" sz="2000" dirty="0" smtClean="0"/>
              <a:t>(The Internet)</a:t>
            </a:r>
            <a:endParaRPr lang="en-US" sz="2400" dirty="0"/>
          </a:p>
        </p:txBody>
      </p:sp>
      <p:sp>
        <p:nvSpPr>
          <p:cNvPr id="5" name="TextBox 4"/>
          <p:cNvSpPr txBox="1"/>
          <p:nvPr/>
        </p:nvSpPr>
        <p:spPr>
          <a:xfrm>
            <a:off x="3198814" y="1149687"/>
            <a:ext cx="5767904" cy="5170646"/>
          </a:xfrm>
          <a:prstGeom prst="rect">
            <a:avLst/>
          </a:prstGeom>
          <a:noFill/>
        </p:spPr>
        <p:txBody>
          <a:bodyPr wrap="square" rtlCol="0">
            <a:spAutoFit/>
          </a:bodyPr>
          <a:lstStyle/>
          <a:p>
            <a:pPr>
              <a:lnSpc>
                <a:spcPts val="3200"/>
              </a:lnSpc>
              <a:spcAft>
                <a:spcPts val="1200"/>
              </a:spcAft>
            </a:pPr>
            <a:r>
              <a:rPr lang="en-US" sz="2800" b="1" dirty="0" smtClean="0">
                <a:solidFill>
                  <a:schemeClr val="bg1"/>
                </a:solidFill>
                <a:latin typeface="Calibri" pitchFamily="34" charset="0"/>
              </a:rPr>
              <a:t>The internet is the defining symbol of the information age. From its humble beginnings it has grown over the past fifteen years at a phenomenal rate to encompass billions of webpages from across the globe which are accessible from the comfort of our homes and offices at a mouse-click. </a:t>
            </a:r>
          </a:p>
          <a:p>
            <a:pPr>
              <a:lnSpc>
                <a:spcPts val="3200"/>
              </a:lnSpc>
            </a:pPr>
            <a:r>
              <a:rPr lang="en-US" sz="2800" b="1" dirty="0" smtClean="0">
                <a:solidFill>
                  <a:schemeClr val="bg1"/>
                </a:solidFill>
                <a:latin typeface="Calibri" pitchFamily="34" charset="0"/>
              </a:rPr>
              <a:t>Through the use of search engines, the Internet offers a wealth of pro-</a:t>
            </a:r>
            <a:r>
              <a:rPr lang="en-US" sz="2800" b="1" dirty="0" err="1" smtClean="0">
                <a:solidFill>
                  <a:schemeClr val="bg1"/>
                </a:solidFill>
                <a:latin typeface="Calibri" pitchFamily="34" charset="0"/>
              </a:rPr>
              <a:t>ject</a:t>
            </a:r>
            <a:r>
              <a:rPr lang="en-US" sz="2800" b="1" dirty="0" smtClean="0">
                <a:solidFill>
                  <a:schemeClr val="bg1"/>
                </a:solidFill>
                <a:latin typeface="Calibri" pitchFamily="34" charset="0"/>
              </a:rPr>
              <a:t>-relevant relevant information on project stakeholders. </a:t>
            </a:r>
          </a:p>
        </p:txBody>
      </p:sp>
      <p:pic>
        <p:nvPicPr>
          <p:cNvPr id="6" name="Picture 5" descr="World Wide Web.gif"/>
          <p:cNvPicPr>
            <a:picLocks noChangeAspect="1"/>
          </p:cNvPicPr>
          <p:nvPr/>
        </p:nvPicPr>
        <p:blipFill>
          <a:blip r:embed="rId2" cstate="print"/>
          <a:stretch>
            <a:fillRect/>
          </a:stretch>
        </p:blipFill>
        <p:spPr>
          <a:xfrm>
            <a:off x="216499" y="2252312"/>
            <a:ext cx="2840236" cy="3078816"/>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Information on Project Stakeholders</a:t>
            </a:r>
            <a:br>
              <a:rPr lang="en-US" sz="2400" dirty="0" smtClean="0"/>
            </a:br>
            <a:r>
              <a:rPr lang="en-US" sz="2000" dirty="0" smtClean="0"/>
              <a:t>(The Internet)</a:t>
            </a:r>
            <a:endParaRPr lang="en-US" sz="2400" dirty="0"/>
          </a:p>
        </p:txBody>
      </p:sp>
      <p:sp>
        <p:nvSpPr>
          <p:cNvPr id="5" name="TextBox 4"/>
          <p:cNvSpPr txBox="1"/>
          <p:nvPr/>
        </p:nvSpPr>
        <p:spPr>
          <a:xfrm>
            <a:off x="3198813" y="1149687"/>
            <a:ext cx="5749243" cy="5170646"/>
          </a:xfrm>
          <a:prstGeom prst="rect">
            <a:avLst/>
          </a:prstGeom>
          <a:noFill/>
        </p:spPr>
        <p:txBody>
          <a:bodyPr wrap="square" rtlCol="0">
            <a:spAutoFit/>
          </a:bodyPr>
          <a:lstStyle/>
          <a:p>
            <a:pPr>
              <a:lnSpc>
                <a:spcPts val="3200"/>
              </a:lnSpc>
              <a:spcAft>
                <a:spcPts val="1200"/>
              </a:spcAft>
            </a:pPr>
            <a:r>
              <a:rPr lang="en-US" sz="2800" b="1" dirty="0" smtClean="0">
                <a:solidFill>
                  <a:schemeClr val="bg1"/>
                </a:solidFill>
                <a:latin typeface="Calibri" pitchFamily="34" charset="0"/>
              </a:rPr>
              <a:t>Much of the information is available free of cost. </a:t>
            </a:r>
          </a:p>
          <a:p>
            <a:pPr>
              <a:lnSpc>
                <a:spcPts val="3200"/>
              </a:lnSpc>
            </a:pPr>
            <a:r>
              <a:rPr lang="en-US" sz="2800" b="1" dirty="0" smtClean="0">
                <a:solidFill>
                  <a:schemeClr val="bg1"/>
                </a:solidFill>
                <a:latin typeface="Calibri" pitchFamily="34" charset="0"/>
              </a:rPr>
              <a:t>For stakeholder analysts, the internet is probably the quickest, most </a:t>
            </a:r>
            <a:r>
              <a:rPr lang="en-US" sz="2800" b="1" dirty="0" err="1" smtClean="0">
                <a:solidFill>
                  <a:schemeClr val="bg1"/>
                </a:solidFill>
                <a:latin typeface="Calibri" pitchFamily="34" charset="0"/>
              </a:rPr>
              <a:t>anony-mous</a:t>
            </a:r>
            <a:r>
              <a:rPr lang="en-US" sz="2800" b="1" dirty="0" smtClean="0">
                <a:solidFill>
                  <a:schemeClr val="bg1"/>
                </a:solidFill>
                <a:latin typeface="Calibri" pitchFamily="34" charset="0"/>
              </a:rPr>
              <a:t> and cost-effective way of find-</a:t>
            </a:r>
            <a:r>
              <a:rPr lang="en-US" sz="2800" b="1" dirty="0" err="1" smtClean="0">
                <a:solidFill>
                  <a:schemeClr val="bg1"/>
                </a:solidFill>
                <a:latin typeface="Calibri" pitchFamily="34" charset="0"/>
              </a:rPr>
              <a:t>ing</a:t>
            </a:r>
            <a:r>
              <a:rPr lang="en-US" sz="2800" b="1" dirty="0" smtClean="0">
                <a:solidFill>
                  <a:schemeClr val="bg1"/>
                </a:solidFill>
                <a:latin typeface="Calibri" pitchFamily="34" charset="0"/>
              </a:rPr>
              <a:t> information on stakeholders as individuals as well as groups, </a:t>
            </a:r>
            <a:r>
              <a:rPr lang="en-US" sz="2800" b="1" dirty="0" err="1" smtClean="0">
                <a:solidFill>
                  <a:schemeClr val="bg1"/>
                </a:solidFill>
                <a:latin typeface="Calibri" pitchFamily="34" charset="0"/>
              </a:rPr>
              <a:t>associa-tions</a:t>
            </a:r>
            <a:r>
              <a:rPr lang="en-US" sz="2800" b="1" dirty="0" smtClean="0">
                <a:solidFill>
                  <a:schemeClr val="bg1"/>
                </a:solidFill>
                <a:latin typeface="Calibri" pitchFamily="34" charset="0"/>
              </a:rPr>
              <a:t> and organizations. </a:t>
            </a:r>
          </a:p>
          <a:p>
            <a:pPr>
              <a:lnSpc>
                <a:spcPts val="3200"/>
              </a:lnSpc>
            </a:pPr>
            <a:endParaRPr lang="en-US" sz="2800" b="1" dirty="0" smtClean="0">
              <a:solidFill>
                <a:schemeClr val="bg1"/>
              </a:solidFill>
              <a:latin typeface="Calibri" pitchFamily="34" charset="0"/>
            </a:endParaRPr>
          </a:p>
          <a:p>
            <a:pPr>
              <a:lnSpc>
                <a:spcPts val="3200"/>
              </a:lnSpc>
            </a:pPr>
            <a:r>
              <a:rPr lang="en-US" sz="2800" b="1" dirty="0" smtClean="0">
                <a:solidFill>
                  <a:schemeClr val="bg1"/>
                </a:solidFill>
                <a:latin typeface="Calibri" pitchFamily="34" charset="0"/>
              </a:rPr>
              <a:t>A note of caution: The information may not always be accurate and must not be trusted blindly. </a:t>
            </a:r>
          </a:p>
        </p:txBody>
      </p:sp>
      <p:pic>
        <p:nvPicPr>
          <p:cNvPr id="7" name="Picture 6" descr="World Wide Web.gif"/>
          <p:cNvPicPr>
            <a:picLocks noChangeAspect="1"/>
          </p:cNvPicPr>
          <p:nvPr/>
        </p:nvPicPr>
        <p:blipFill>
          <a:blip r:embed="rId2" cstate="print"/>
          <a:stretch>
            <a:fillRect/>
          </a:stretch>
        </p:blipFill>
        <p:spPr>
          <a:xfrm>
            <a:off x="216499" y="2252312"/>
            <a:ext cx="2840236" cy="3078816"/>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Information on Project Stakeholders</a:t>
            </a:r>
            <a:br>
              <a:rPr lang="en-US" sz="2400" dirty="0" smtClean="0"/>
            </a:br>
            <a:r>
              <a:rPr lang="en-US" sz="2000" dirty="0" smtClean="0"/>
              <a:t>(Government Sources)</a:t>
            </a:r>
            <a:endParaRPr lang="en-US" sz="2400" dirty="0"/>
          </a:p>
        </p:txBody>
      </p:sp>
      <p:sp>
        <p:nvSpPr>
          <p:cNvPr id="5" name="TextBox 4"/>
          <p:cNvSpPr txBox="1"/>
          <p:nvPr/>
        </p:nvSpPr>
        <p:spPr>
          <a:xfrm>
            <a:off x="3198813" y="1134887"/>
            <a:ext cx="5749243" cy="4914166"/>
          </a:xfrm>
          <a:prstGeom prst="rect">
            <a:avLst/>
          </a:prstGeom>
          <a:noFill/>
        </p:spPr>
        <p:txBody>
          <a:bodyPr wrap="square" rtlCol="0">
            <a:spAutoFit/>
          </a:bodyPr>
          <a:lstStyle/>
          <a:p>
            <a:pPr>
              <a:lnSpc>
                <a:spcPts val="3200"/>
              </a:lnSpc>
              <a:spcAft>
                <a:spcPts val="1200"/>
              </a:spcAft>
            </a:pPr>
            <a:r>
              <a:rPr lang="en-US" sz="2800" b="1" dirty="0" smtClean="0">
                <a:solidFill>
                  <a:schemeClr val="bg1"/>
                </a:solidFill>
                <a:latin typeface="Calibri" pitchFamily="34" charset="0"/>
              </a:rPr>
              <a:t>Government agencies collect vast amounts of inform. on individuals and organizations. </a:t>
            </a:r>
          </a:p>
          <a:p>
            <a:pPr>
              <a:lnSpc>
                <a:spcPts val="3200"/>
              </a:lnSpc>
              <a:spcAft>
                <a:spcPts val="1200"/>
              </a:spcAft>
            </a:pPr>
            <a:r>
              <a:rPr lang="en-US" sz="2800" b="1" dirty="0" smtClean="0">
                <a:solidFill>
                  <a:schemeClr val="bg1"/>
                </a:solidFill>
                <a:latin typeface="Calibri" pitchFamily="34" charset="0"/>
              </a:rPr>
              <a:t>Much non-confidential information is available on demand may prove use-</a:t>
            </a:r>
            <a:r>
              <a:rPr lang="en-US" sz="2800" b="1" dirty="0" err="1" smtClean="0">
                <a:solidFill>
                  <a:schemeClr val="bg1"/>
                </a:solidFill>
                <a:latin typeface="Calibri" pitchFamily="34" charset="0"/>
              </a:rPr>
              <a:t>ful</a:t>
            </a:r>
            <a:r>
              <a:rPr lang="en-US" sz="2800" b="1" dirty="0" smtClean="0">
                <a:solidFill>
                  <a:schemeClr val="bg1"/>
                </a:solidFill>
                <a:latin typeface="Calibri" pitchFamily="34" charset="0"/>
              </a:rPr>
              <a:t> for the stakeholder analysts in preparing their analysis. </a:t>
            </a:r>
          </a:p>
          <a:p>
            <a:pPr>
              <a:lnSpc>
                <a:spcPts val="3200"/>
              </a:lnSpc>
            </a:pPr>
            <a:r>
              <a:rPr lang="en-US" sz="2800" b="1" dirty="0" smtClean="0">
                <a:solidFill>
                  <a:schemeClr val="bg1"/>
                </a:solidFill>
                <a:latin typeface="Calibri" pitchFamily="34" charset="0"/>
              </a:rPr>
              <a:t>Government also undertakes a lot of research and this material may also be valueable for the stakeholder analysts. </a:t>
            </a:r>
          </a:p>
        </p:txBody>
      </p:sp>
      <p:pic>
        <p:nvPicPr>
          <p:cNvPr id="7" name="Picture 6" descr="Capitol.gif"/>
          <p:cNvPicPr>
            <a:picLocks noChangeAspect="1"/>
          </p:cNvPicPr>
          <p:nvPr/>
        </p:nvPicPr>
        <p:blipFill>
          <a:blip r:embed="rId2" cstate="print"/>
          <a:stretch>
            <a:fillRect/>
          </a:stretch>
        </p:blipFill>
        <p:spPr>
          <a:xfrm>
            <a:off x="308265" y="2560319"/>
            <a:ext cx="2750747" cy="2179967"/>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Information on Project Stakeholders</a:t>
            </a:r>
            <a:br>
              <a:rPr lang="en-US" sz="2400" dirty="0" smtClean="0"/>
            </a:br>
            <a:r>
              <a:rPr lang="en-US" sz="2000" dirty="0" smtClean="0"/>
              <a:t>(Private Investigator)</a:t>
            </a:r>
            <a:endParaRPr lang="en-US" sz="2400" dirty="0"/>
          </a:p>
        </p:txBody>
      </p:sp>
      <p:sp>
        <p:nvSpPr>
          <p:cNvPr id="5" name="TextBox 4"/>
          <p:cNvSpPr txBox="1"/>
          <p:nvPr/>
        </p:nvSpPr>
        <p:spPr>
          <a:xfrm>
            <a:off x="3198814" y="1136264"/>
            <a:ext cx="5767904" cy="4914166"/>
          </a:xfrm>
          <a:prstGeom prst="rect">
            <a:avLst/>
          </a:prstGeom>
          <a:noFill/>
        </p:spPr>
        <p:txBody>
          <a:bodyPr wrap="square" rtlCol="0">
            <a:spAutoFit/>
          </a:bodyPr>
          <a:lstStyle/>
          <a:p>
            <a:pPr>
              <a:lnSpc>
                <a:spcPts val="3200"/>
              </a:lnSpc>
              <a:spcAft>
                <a:spcPts val="1200"/>
              </a:spcAft>
            </a:pPr>
            <a:r>
              <a:rPr lang="en-US" sz="2800" b="1" dirty="0" smtClean="0">
                <a:solidFill>
                  <a:schemeClr val="bg1"/>
                </a:solidFill>
                <a:latin typeface="Calibri" pitchFamily="34" charset="0"/>
              </a:rPr>
              <a:t>Sometimes, information on some key stakeholders cannot be acquired through conventional means.  </a:t>
            </a:r>
          </a:p>
          <a:p>
            <a:pPr>
              <a:lnSpc>
                <a:spcPts val="3200"/>
              </a:lnSpc>
              <a:spcAft>
                <a:spcPts val="1200"/>
              </a:spcAft>
            </a:pPr>
            <a:r>
              <a:rPr lang="en-US" sz="2800" b="1" dirty="0" smtClean="0">
                <a:solidFill>
                  <a:schemeClr val="bg1"/>
                </a:solidFill>
                <a:latin typeface="Calibri" pitchFamily="34" charset="0"/>
              </a:rPr>
              <a:t>In such cases, a “private investiga-tor” who can discretely collect </a:t>
            </a:r>
            <a:r>
              <a:rPr lang="en-US" sz="2800" b="1" dirty="0" err="1" smtClean="0">
                <a:solidFill>
                  <a:schemeClr val="bg1"/>
                </a:solidFill>
                <a:latin typeface="Calibri" pitchFamily="34" charset="0"/>
              </a:rPr>
              <a:t>infor-mation</a:t>
            </a:r>
            <a:r>
              <a:rPr lang="en-US" sz="2800" b="1" dirty="0" smtClean="0">
                <a:solidFill>
                  <a:schemeClr val="bg1"/>
                </a:solidFill>
                <a:latin typeface="Calibri" pitchFamily="34" charset="0"/>
              </a:rPr>
              <a:t> on the stakeholders may be the solution.  </a:t>
            </a:r>
          </a:p>
          <a:p>
            <a:pPr>
              <a:lnSpc>
                <a:spcPts val="3200"/>
              </a:lnSpc>
            </a:pPr>
            <a:r>
              <a:rPr lang="en-US" sz="2800" b="1" dirty="0" smtClean="0">
                <a:solidFill>
                  <a:schemeClr val="bg1"/>
                </a:solidFill>
                <a:latin typeface="Calibri" pitchFamily="34" charset="0"/>
              </a:rPr>
              <a:t>When availing the services of a </a:t>
            </a:r>
            <a:r>
              <a:rPr lang="en-US" sz="2800" b="1" dirty="0" err="1" smtClean="0">
                <a:solidFill>
                  <a:schemeClr val="bg1"/>
                </a:solidFill>
                <a:latin typeface="Calibri" pitchFamily="34" charset="0"/>
              </a:rPr>
              <a:t>pri-vate</a:t>
            </a:r>
            <a:r>
              <a:rPr lang="en-US" sz="2800" b="1" dirty="0" smtClean="0">
                <a:solidFill>
                  <a:schemeClr val="bg1"/>
                </a:solidFill>
                <a:latin typeface="Calibri" pitchFamily="34" charset="0"/>
              </a:rPr>
              <a:t> investigator, it is essential that legal and ethical boundaries are not overstepped. </a:t>
            </a:r>
          </a:p>
        </p:txBody>
      </p:sp>
      <p:pic>
        <p:nvPicPr>
          <p:cNvPr id="6" name="Picture 5" descr="Detective.gif"/>
          <p:cNvPicPr>
            <a:picLocks noChangeAspect="1"/>
          </p:cNvPicPr>
          <p:nvPr/>
        </p:nvPicPr>
        <p:blipFill>
          <a:blip r:embed="rId2" cstate="print"/>
          <a:stretch>
            <a:fillRect/>
          </a:stretch>
        </p:blipFill>
        <p:spPr>
          <a:xfrm>
            <a:off x="619945" y="1764017"/>
            <a:ext cx="2213538" cy="3705999"/>
          </a:xfrm>
          <a:prstGeom prst="rect">
            <a:avLst/>
          </a:prstGeom>
        </p:spPr>
      </p:pic>
    </p:spTree>
  </p:cSld>
  <p:clrMapOvr>
    <a:masterClrMapping/>
  </p:clrMapOvr>
  <p:transition spd="slow">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Access to Project Stakeholder Information</a:t>
            </a:r>
            <a:endParaRPr lang="en-US" sz="2400" dirty="0"/>
          </a:p>
        </p:txBody>
      </p:sp>
      <p:pic>
        <p:nvPicPr>
          <p:cNvPr id="3" name="Picture 4" descr="people%20computer"/>
          <p:cNvPicPr>
            <a:picLocks noChangeAspect="1" noChangeArrowheads="1"/>
          </p:cNvPicPr>
          <p:nvPr/>
        </p:nvPicPr>
        <p:blipFill>
          <a:blip r:embed="rId2" cstate="print"/>
          <a:srcRect/>
          <a:stretch>
            <a:fillRect/>
          </a:stretch>
        </p:blipFill>
        <p:spPr bwMode="auto">
          <a:xfrm>
            <a:off x="449675" y="1141702"/>
            <a:ext cx="3408593" cy="2260121"/>
          </a:xfrm>
          <a:prstGeom prst="rect">
            <a:avLst/>
          </a:prstGeom>
          <a:noFill/>
          <a:effectLst/>
        </p:spPr>
      </p:pic>
      <p:sp>
        <p:nvSpPr>
          <p:cNvPr id="4" name="TextBox 3"/>
          <p:cNvSpPr txBox="1"/>
          <p:nvPr/>
        </p:nvSpPr>
        <p:spPr>
          <a:xfrm>
            <a:off x="4071486" y="1004979"/>
            <a:ext cx="4876571" cy="5427127"/>
          </a:xfrm>
          <a:prstGeom prst="rect">
            <a:avLst/>
          </a:prstGeom>
          <a:noFill/>
        </p:spPr>
        <p:txBody>
          <a:bodyPr wrap="square" rtlCol="0">
            <a:spAutoFit/>
          </a:bodyPr>
          <a:lstStyle/>
          <a:p>
            <a:pPr>
              <a:lnSpc>
                <a:spcPts val="3200"/>
              </a:lnSpc>
              <a:spcAft>
                <a:spcPts val="900"/>
              </a:spcAft>
            </a:pPr>
            <a:r>
              <a:rPr lang="en-US" sz="2800" b="1" dirty="0" smtClean="0">
                <a:solidFill>
                  <a:schemeClr val="bg1"/>
                </a:solidFill>
                <a:latin typeface="Calibri" pitchFamily="34" charset="0"/>
              </a:rPr>
              <a:t>In principle, full access to the available information on the project stakeholders should be confined to those persons (for e.g.: the project manager, team members, consultants) tasked with analyzing, monitoring and /or evaluating their actual or potential impact on the project and devising and implementing (and periodically revising) </a:t>
            </a:r>
            <a:r>
              <a:rPr lang="en-US" sz="2800" b="1" dirty="0" err="1" smtClean="0">
                <a:solidFill>
                  <a:schemeClr val="bg1"/>
                </a:solidFill>
                <a:latin typeface="Calibri" pitchFamily="34" charset="0"/>
              </a:rPr>
              <a:t>stra-tegies</a:t>
            </a:r>
            <a:r>
              <a:rPr lang="en-US" sz="2800" b="1" dirty="0" smtClean="0">
                <a:solidFill>
                  <a:schemeClr val="bg1"/>
                </a:solidFill>
                <a:latin typeface="Calibri" pitchFamily="34" charset="0"/>
              </a:rPr>
              <a:t> for effectively managing and engaging them. </a:t>
            </a:r>
          </a:p>
        </p:txBody>
      </p:sp>
      <p:sp>
        <p:nvSpPr>
          <p:cNvPr id="5" name="Rectangle 4"/>
          <p:cNvSpPr/>
          <p:nvPr/>
        </p:nvSpPr>
        <p:spPr>
          <a:xfrm>
            <a:off x="448213" y="3638349"/>
            <a:ext cx="3416059" cy="2581346"/>
          </a:xfrm>
          <a:prstGeom prst="rect">
            <a:avLst/>
          </a:prstGeom>
          <a:solidFill>
            <a:srgbClr val="1939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Care must be taken to ensure the security of information stored in electronic and/or file-based systems in order to avoid any complications for the project which unintended disclosure to project </a:t>
            </a:r>
            <a:r>
              <a:rPr lang="en-US" sz="2000" b="1" dirty="0" err="1" smtClean="0">
                <a:solidFill>
                  <a:schemeClr val="bg1"/>
                </a:solidFill>
                <a:latin typeface="Calibri" pitchFamily="34" charset="0"/>
              </a:rPr>
              <a:t>stakehol-ders</a:t>
            </a:r>
            <a:r>
              <a:rPr lang="en-US" sz="2000" b="1" dirty="0" smtClean="0">
                <a:solidFill>
                  <a:schemeClr val="bg1"/>
                </a:solidFill>
                <a:latin typeface="Calibri" pitchFamily="34" charset="0"/>
              </a:rPr>
              <a:t> may cause. </a:t>
            </a:r>
            <a:endParaRPr lang="en-US"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Project Stakeholder Information Systems</a:t>
            </a:r>
            <a:endParaRPr lang="en-US" sz="2400" dirty="0"/>
          </a:p>
        </p:txBody>
      </p:sp>
      <p:pic>
        <p:nvPicPr>
          <p:cNvPr id="6" name="Picture 5" descr="File.gif"/>
          <p:cNvPicPr>
            <a:picLocks noChangeAspect="1"/>
          </p:cNvPicPr>
          <p:nvPr/>
        </p:nvPicPr>
        <p:blipFill>
          <a:blip r:embed="rId3" cstate="print"/>
          <a:stretch>
            <a:fillRect/>
          </a:stretch>
        </p:blipFill>
        <p:spPr>
          <a:xfrm>
            <a:off x="3936058" y="3933646"/>
            <a:ext cx="3070203" cy="2303523"/>
          </a:xfrm>
          <a:prstGeom prst="rect">
            <a:avLst/>
          </a:prstGeom>
        </p:spPr>
      </p:pic>
      <p:sp>
        <p:nvSpPr>
          <p:cNvPr id="9" name="Rounded Rectangle 8"/>
          <p:cNvSpPr/>
          <p:nvPr/>
        </p:nvSpPr>
        <p:spPr>
          <a:xfrm>
            <a:off x="2363637" y="3088255"/>
            <a:ext cx="1290797" cy="1035171"/>
          </a:xfrm>
          <a:prstGeom prst="roundRect">
            <a:avLst/>
          </a:prstGeom>
          <a:solidFill>
            <a:srgbClr val="00B050"/>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Calibri" pitchFamily="34" charset="0"/>
              </a:rPr>
              <a:t>PSIS</a:t>
            </a:r>
          </a:p>
          <a:p>
            <a:pPr algn="ctr"/>
            <a:r>
              <a:rPr lang="en-US" sz="900" b="1" dirty="0" smtClean="0">
                <a:solidFill>
                  <a:schemeClr val="bg1"/>
                </a:solidFill>
                <a:latin typeface="Calibri" pitchFamily="34" charset="0"/>
              </a:rPr>
              <a:t>Project Stakeholder Information System</a:t>
            </a:r>
            <a:endParaRPr lang="en-US" sz="1050" b="1" dirty="0" smtClean="0">
              <a:solidFill>
                <a:schemeClr val="bg1"/>
              </a:solidFill>
              <a:latin typeface="Calibri" pitchFamily="34" charset="0"/>
            </a:endParaRPr>
          </a:p>
        </p:txBody>
      </p:sp>
      <p:cxnSp>
        <p:nvCxnSpPr>
          <p:cNvPr id="20" name="Shape 19"/>
          <p:cNvCxnSpPr>
            <a:stCxn id="6" idx="1"/>
            <a:endCxn id="9" idx="2"/>
          </p:cNvCxnSpPr>
          <p:nvPr/>
        </p:nvCxnSpPr>
        <p:spPr>
          <a:xfrm rot="10800000">
            <a:off x="3009036" y="4123426"/>
            <a:ext cx="927022" cy="961982"/>
          </a:xfrm>
          <a:prstGeom prst="bentConnector2">
            <a:avLst/>
          </a:prstGeom>
          <a:ln w="38100">
            <a:solidFill>
              <a:srgbClr val="FFFF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2" name="Shape 21"/>
          <p:cNvCxnSpPr>
            <a:endCxn id="9" idx="0"/>
          </p:cNvCxnSpPr>
          <p:nvPr/>
        </p:nvCxnSpPr>
        <p:spPr>
          <a:xfrm rot="10800000" flipV="1">
            <a:off x="3009037" y="2204185"/>
            <a:ext cx="927697" cy="884070"/>
          </a:xfrm>
          <a:prstGeom prst="bentConnector2">
            <a:avLst/>
          </a:prstGeom>
          <a:ln w="38100">
            <a:solidFill>
              <a:srgbClr val="FFFF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7315208" y="1774109"/>
            <a:ext cx="1687602" cy="862642"/>
          </a:xfrm>
          <a:prstGeom prst="roundRect">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Calibri" pitchFamily="34" charset="0"/>
              </a:rPr>
              <a:t>Electronic</a:t>
            </a:r>
          </a:p>
          <a:p>
            <a:pPr algn="ctr"/>
            <a:r>
              <a:rPr lang="en-US" sz="1000" b="1" dirty="0" smtClean="0">
                <a:solidFill>
                  <a:schemeClr val="tx1"/>
                </a:solidFill>
                <a:latin typeface="Calibri" pitchFamily="34" charset="0"/>
              </a:rPr>
              <a:t>(PC, Software, Databases, Networking Infrastructure) </a:t>
            </a:r>
            <a:endParaRPr lang="en-US" sz="2000" b="1" dirty="0">
              <a:solidFill>
                <a:schemeClr val="tx1"/>
              </a:solidFill>
              <a:latin typeface="Calibri" pitchFamily="34" charset="0"/>
            </a:endParaRPr>
          </a:p>
        </p:txBody>
      </p:sp>
      <p:sp>
        <p:nvSpPr>
          <p:cNvPr id="24" name="Rounded Rectangle 23"/>
          <p:cNvSpPr/>
          <p:nvPr/>
        </p:nvSpPr>
        <p:spPr>
          <a:xfrm>
            <a:off x="7315208" y="4655160"/>
            <a:ext cx="1687602" cy="862642"/>
          </a:xfrm>
          <a:prstGeom prst="roundRect">
            <a:avLst/>
          </a:prstGeom>
          <a:solidFill>
            <a:srgbClr val="FFC00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latin typeface="Calibri" pitchFamily="34" charset="0"/>
              </a:rPr>
              <a:t>Paper-Based</a:t>
            </a:r>
          </a:p>
          <a:p>
            <a:pPr algn="ctr"/>
            <a:r>
              <a:rPr lang="en-US" sz="1000" b="1" dirty="0" smtClean="0">
                <a:solidFill>
                  <a:schemeClr val="tx1"/>
                </a:solidFill>
                <a:latin typeface="Calibri" pitchFamily="34" charset="0"/>
              </a:rPr>
              <a:t>(Filing Cabinets, Achives, Cataloguing Systems)</a:t>
            </a:r>
            <a:endParaRPr lang="en-US" sz="1000" b="1" dirty="0">
              <a:solidFill>
                <a:schemeClr val="tx1"/>
              </a:solidFill>
              <a:latin typeface="Calibri" pitchFamily="34" charset="0"/>
            </a:endParaRPr>
          </a:p>
        </p:txBody>
      </p:sp>
      <p:sp>
        <p:nvSpPr>
          <p:cNvPr id="31" name="Rounded Rectangle 30"/>
          <p:cNvSpPr/>
          <p:nvPr/>
        </p:nvSpPr>
        <p:spPr>
          <a:xfrm>
            <a:off x="517584" y="3088255"/>
            <a:ext cx="1290797" cy="1035171"/>
          </a:xfrm>
          <a:prstGeom prst="roundRect">
            <a:avLst/>
          </a:prstGeom>
          <a:solidFill>
            <a:srgbClr val="FF6600"/>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latin typeface="Calibri" pitchFamily="34" charset="0"/>
              </a:rPr>
              <a:t>PMIS</a:t>
            </a:r>
          </a:p>
          <a:p>
            <a:pPr algn="ctr"/>
            <a:r>
              <a:rPr lang="en-US" sz="900" b="1" dirty="0" smtClean="0">
                <a:solidFill>
                  <a:schemeClr val="tx1"/>
                </a:solidFill>
                <a:latin typeface="Calibri" pitchFamily="34" charset="0"/>
              </a:rPr>
              <a:t>Project Management Information System</a:t>
            </a:r>
            <a:endParaRPr lang="en-US" sz="3200" dirty="0" smtClean="0">
              <a:solidFill>
                <a:schemeClr val="tx1"/>
              </a:solidFill>
              <a:latin typeface="Calibri" pitchFamily="34" charset="0"/>
            </a:endParaRPr>
          </a:p>
        </p:txBody>
      </p:sp>
      <p:sp>
        <p:nvSpPr>
          <p:cNvPr id="38" name="Rounded Rectangle 37"/>
          <p:cNvSpPr/>
          <p:nvPr/>
        </p:nvSpPr>
        <p:spPr>
          <a:xfrm>
            <a:off x="468278" y="1140685"/>
            <a:ext cx="2729122" cy="956893"/>
          </a:xfrm>
          <a:prstGeom prst="roundRect">
            <a:avLst/>
          </a:prstGeom>
          <a:solidFill>
            <a:schemeClr val="accent1">
              <a:lumMod val="50000"/>
            </a:schemeClr>
          </a:solidFill>
          <a:ln w="38100">
            <a:solidFill>
              <a:srgbClr val="45F1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bg1"/>
                </a:solidFill>
                <a:latin typeface="Calibri" pitchFamily="34" charset="0"/>
              </a:rPr>
              <a:t>Modern and increasingly popular way of storing, processing and distributing pro-</a:t>
            </a:r>
            <a:r>
              <a:rPr lang="en-US" sz="1100" b="1" dirty="0" err="1" smtClean="0">
                <a:solidFill>
                  <a:schemeClr val="bg1"/>
                </a:solidFill>
                <a:latin typeface="Calibri" pitchFamily="34" charset="0"/>
              </a:rPr>
              <a:t>ject</a:t>
            </a:r>
            <a:r>
              <a:rPr lang="en-US" sz="1100" b="1" dirty="0" smtClean="0">
                <a:solidFill>
                  <a:schemeClr val="bg1"/>
                </a:solidFill>
                <a:latin typeface="Calibri" pitchFamily="34" charset="0"/>
              </a:rPr>
              <a:t> information. Has several significant advantages over the paper-based method but also several inherent drawbacks.  </a:t>
            </a:r>
            <a:endParaRPr lang="en-US" sz="1100" b="1" dirty="0">
              <a:solidFill>
                <a:schemeClr val="bg1"/>
              </a:solidFill>
              <a:latin typeface="Calibri" pitchFamily="34" charset="0"/>
            </a:endParaRPr>
          </a:p>
        </p:txBody>
      </p:sp>
      <p:sp>
        <p:nvSpPr>
          <p:cNvPr id="42" name="Rounded Rectangle 41"/>
          <p:cNvSpPr/>
          <p:nvPr/>
        </p:nvSpPr>
        <p:spPr>
          <a:xfrm>
            <a:off x="497153" y="5197643"/>
            <a:ext cx="2729122" cy="956893"/>
          </a:xfrm>
          <a:prstGeom prst="roundRect">
            <a:avLst/>
          </a:prstGeom>
          <a:solidFill>
            <a:srgbClr val="F1C6A5"/>
          </a:solidFill>
          <a:ln w="38100">
            <a:solidFill>
              <a:srgbClr val="45F1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smtClean="0">
                <a:solidFill>
                  <a:schemeClr val="tx1"/>
                </a:solidFill>
                <a:latin typeface="Calibri" pitchFamily="34" charset="0"/>
              </a:rPr>
              <a:t>Traditional but still widely used way of storing project information. Many paper documents, e.g. feasibility study, project charter, contracts and various reports are generated by a project.</a:t>
            </a:r>
            <a:endParaRPr lang="en-US" sz="1100" b="1" dirty="0">
              <a:solidFill>
                <a:schemeClr val="tx1"/>
              </a:solidFill>
              <a:latin typeface="Calibri" pitchFamily="34" charset="0"/>
            </a:endParaRPr>
          </a:p>
        </p:txBody>
      </p:sp>
      <p:sp>
        <p:nvSpPr>
          <p:cNvPr id="19" name="Left Arrow 18"/>
          <p:cNvSpPr/>
          <p:nvPr/>
        </p:nvSpPr>
        <p:spPr>
          <a:xfrm>
            <a:off x="1862918" y="3264408"/>
            <a:ext cx="420897" cy="594360"/>
          </a:xfrm>
          <a:prstGeom prst="leftArrow">
            <a:avLst/>
          </a:prstGeom>
          <a:solidFill>
            <a:srgbClr val="76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p:cNvSpPr/>
          <p:nvPr/>
        </p:nvSpPr>
        <p:spPr>
          <a:xfrm>
            <a:off x="3328415" y="5456633"/>
            <a:ext cx="527077" cy="438912"/>
          </a:xfrm>
          <a:prstGeom prst="rightArrow">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p:cNvSpPr/>
          <p:nvPr/>
        </p:nvSpPr>
        <p:spPr>
          <a:xfrm>
            <a:off x="3310127" y="1399675"/>
            <a:ext cx="527077" cy="438912"/>
          </a:xfrm>
          <a:prstGeom prst="rightArrow">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Elbow Connector 26"/>
          <p:cNvCxnSpPr>
            <a:stCxn id="23" idx="1"/>
          </p:cNvCxnSpPr>
          <p:nvPr/>
        </p:nvCxnSpPr>
        <p:spPr>
          <a:xfrm rot="10800000">
            <a:off x="7006262" y="2202688"/>
            <a:ext cx="308947" cy="2743"/>
          </a:xfrm>
          <a:prstGeom prst="bentConnector3">
            <a:avLst>
              <a:gd name="adj1" fmla="val 5000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9" name="Elbow Connector 28"/>
          <p:cNvCxnSpPr>
            <a:stCxn id="24" idx="1"/>
            <a:endCxn id="6" idx="3"/>
          </p:cNvCxnSpPr>
          <p:nvPr/>
        </p:nvCxnSpPr>
        <p:spPr>
          <a:xfrm rot="10800000">
            <a:off x="7006262" y="5085409"/>
            <a:ext cx="308947" cy="1073"/>
          </a:xfrm>
          <a:prstGeom prst="bentConnector3">
            <a:avLst>
              <a:gd name="adj1" fmla="val 50000"/>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30" name="Content Placeholder 4" descr="computer1.gif"/>
          <p:cNvPicPr>
            <a:picLocks noChangeAspect="1"/>
          </p:cNvPicPr>
          <p:nvPr/>
        </p:nvPicPr>
        <p:blipFill>
          <a:blip r:embed="rId4" cstate="print"/>
          <a:stretch>
            <a:fillRect/>
          </a:stretch>
        </p:blipFill>
        <p:spPr>
          <a:xfrm>
            <a:off x="4024963" y="1009550"/>
            <a:ext cx="2857500" cy="2409825"/>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11924</TotalTime>
  <Words>2657</Words>
  <Application>Microsoft Office PowerPoint</Application>
  <PresentationFormat>On-screen Show (4:3)</PresentationFormat>
  <Paragraphs>250</Paragraphs>
  <Slides>29</Slides>
  <Notes>17</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MyTemplate</vt:lpstr>
      <vt:lpstr>Slide 1</vt:lpstr>
      <vt:lpstr>Slide 2</vt:lpstr>
      <vt:lpstr>Project Stakeholder Management Process Framework</vt:lpstr>
      <vt:lpstr>Project Stakeholder Management:  Stakeholder Analysis</vt:lpstr>
      <vt:lpstr>The Project Stakeholder Analysis Process</vt:lpstr>
      <vt:lpstr>The Project Stakeholder Analysis Process</vt:lpstr>
      <vt:lpstr>The Project Stakeholder Analysis Process</vt:lpstr>
      <vt:lpstr>The Project Stakeholder Analysis Process</vt:lpstr>
      <vt:lpstr>The Project Stakeholder Analysis Process</vt:lpstr>
      <vt:lpstr>The Project Stakeholder Analysis Process</vt:lpstr>
      <vt:lpstr>The Project Stakeholder Analysis Process</vt:lpstr>
      <vt:lpstr>Finding Information on Project Stakeholders</vt:lpstr>
      <vt:lpstr>Finding Information on Project Stakeholders</vt:lpstr>
      <vt:lpstr>Finding Information on Project Stakeholders</vt:lpstr>
      <vt:lpstr>Finding Information on Project Stakeholders  (Quantity Vs. Quality)</vt:lpstr>
      <vt:lpstr>Updating Information on Project Stakeholders</vt:lpstr>
      <vt:lpstr>Information on Project Stakeholders (Ask Other Project Managers)</vt:lpstr>
      <vt:lpstr>Information on Project Stakeholders (Ask the Stakeholders Directly)</vt:lpstr>
      <vt:lpstr>Information on Project Stakeholders (Use Internal Information Sources)</vt:lpstr>
      <vt:lpstr>Information on Project Stakeholders (Use Existing Project Documentation)</vt:lpstr>
      <vt:lpstr>Information on Project Stakeholders (Newspapers &amp; Magazines)</vt:lpstr>
      <vt:lpstr>Information on Project Stakeholders (Case Studies)</vt:lpstr>
      <vt:lpstr>Information on Project Stakeholders (Printed Material of Stakeholders)</vt:lpstr>
      <vt:lpstr>Information on Project Stakeholders (The Internet)</vt:lpstr>
      <vt:lpstr>Information on Project Stakeholders (The Internet)</vt:lpstr>
      <vt:lpstr>Information on Project Stakeholders (Government Sources)</vt:lpstr>
      <vt:lpstr>Information on Project Stakeholders (Private Investigator)</vt:lpstr>
      <vt:lpstr>Access to Project Stakeholder Information</vt:lpstr>
      <vt:lpstr>Project Stakeholder Information Systems</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4435</cp:revision>
  <dcterms:created xsi:type="dcterms:W3CDTF">2005-03-14T10:32:02Z</dcterms:created>
  <dcterms:modified xsi:type="dcterms:W3CDTF">2013-01-25T04:51:11Z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