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23"/>
  </p:notesMasterIdLst>
  <p:handoutMasterIdLst>
    <p:handoutMasterId r:id="rId24"/>
  </p:handoutMasterIdLst>
  <p:sldIdLst>
    <p:sldId id="1414" r:id="rId2"/>
    <p:sldId id="1092" r:id="rId3"/>
    <p:sldId id="862" r:id="rId4"/>
    <p:sldId id="775" r:id="rId5"/>
    <p:sldId id="518" r:id="rId6"/>
    <p:sldId id="517" r:id="rId7"/>
    <p:sldId id="514" r:id="rId8"/>
    <p:sldId id="515" r:id="rId9"/>
    <p:sldId id="516" r:id="rId10"/>
    <p:sldId id="519" r:id="rId11"/>
    <p:sldId id="744" r:id="rId12"/>
    <p:sldId id="521" r:id="rId13"/>
    <p:sldId id="1413" r:id="rId14"/>
    <p:sldId id="538" r:id="rId15"/>
    <p:sldId id="562" r:id="rId16"/>
    <p:sldId id="563" r:id="rId17"/>
    <p:sldId id="564" r:id="rId18"/>
    <p:sldId id="565" r:id="rId19"/>
    <p:sldId id="566" r:id="rId20"/>
    <p:sldId id="567" r:id="rId21"/>
    <p:sldId id="1412" r:id="rId22"/>
  </p:sldIdLst>
  <p:sldSz cx="9144000" cy="6858000" type="screen4x3"/>
  <p:notesSz cx="6854825" cy="9871075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8D3F"/>
    <a:srgbClr val="550B27"/>
    <a:srgbClr val="214C4F"/>
    <a:srgbClr val="FFD581"/>
    <a:srgbClr val="29A4A7"/>
    <a:srgbClr val="196365"/>
    <a:srgbClr val="383648"/>
    <a:srgbClr val="56536D"/>
    <a:srgbClr val="16343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0" autoAdjust="0"/>
    <p:restoredTop sz="89806" autoAdjust="0"/>
  </p:normalViewPr>
  <p:slideViewPr>
    <p:cSldViewPr snapToGrid="0" showGuides="1">
      <p:cViewPr varScale="1">
        <p:scale>
          <a:sx n="102" d="100"/>
          <a:sy n="102" d="100"/>
        </p:scale>
        <p:origin x="-1272" y="-84"/>
      </p:cViewPr>
      <p:guideLst>
        <p:guide orient="horz" pos="3888"/>
        <p:guide orient="horz" pos="721"/>
        <p:guide orient="horz" pos="2160"/>
        <p:guide pos="287"/>
        <p:guide pos="2881"/>
        <p:guide pos="5180"/>
        <p:guide pos="5474"/>
        <p:guide pos="2015"/>
        <p:guide pos="1378"/>
      </p:guideLst>
    </p:cSldViewPr>
  </p:slideViewPr>
  <p:outlineViewPr>
    <p:cViewPr>
      <p:scale>
        <a:sx n="33" d="100"/>
        <a:sy n="33" d="100"/>
      </p:scale>
      <p:origin x="66" y="7857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8" d="100"/>
        <a:sy n="98" d="100"/>
      </p:scale>
      <p:origin x="0" y="87234"/>
    </p:cViewPr>
  </p:sorterViewPr>
  <p:gridSpacing cx="936345600" cy="9363456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</p:txBody>
      </p:sp>
      <p:sp>
        <p:nvSpPr>
          <p:cNvPr id="337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3025" y="0"/>
            <a:ext cx="29702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de-DE"/>
          </a:p>
        </p:txBody>
      </p:sp>
      <p:sp>
        <p:nvSpPr>
          <p:cNvPr id="337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5775"/>
            <a:ext cx="29702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</p:txBody>
      </p:sp>
      <p:sp>
        <p:nvSpPr>
          <p:cNvPr id="337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3025" y="9375775"/>
            <a:ext cx="29702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42BB605-9BE6-4159-9B1E-DA2DC4E355A7}" type="slidenum">
              <a:rPr lang="de-DE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3025" y="0"/>
            <a:ext cx="29702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de-DE"/>
          </a:p>
        </p:txBody>
      </p:sp>
      <p:sp>
        <p:nvSpPr>
          <p:cNvPr id="737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58850" y="739775"/>
            <a:ext cx="4937125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37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689475"/>
            <a:ext cx="5483225" cy="444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</a:p>
        </p:txBody>
      </p:sp>
      <p:sp>
        <p:nvSpPr>
          <p:cNvPr id="737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5775"/>
            <a:ext cx="29702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</p:txBody>
      </p:sp>
      <p:sp>
        <p:nvSpPr>
          <p:cNvPr id="737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025" y="9375775"/>
            <a:ext cx="29702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5A96E06-45EF-4F6E-9DE9-6CDB8788C602}" type="slidenum">
              <a:rPr lang="de-DE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B53FDA-9DA4-41CE-B371-EB179D0E2C0F}" type="slidenum">
              <a:rPr lang="de-DE" smtClean="0"/>
              <a:pPr>
                <a:defRPr/>
              </a:pPr>
              <a:t>1</a:t>
            </a:fld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A96E06-45EF-4F6E-9DE9-6CDB8788C602}" type="slidenum">
              <a:rPr lang="de-DE" smtClean="0"/>
              <a:pPr/>
              <a:t>2</a:t>
            </a:fld>
            <a:endParaRPr 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A96E06-45EF-4F6E-9DE9-6CDB8788C602}" type="slidenum">
              <a:rPr lang="de-DE" smtClean="0"/>
              <a:pPr/>
              <a:t>3</a:t>
            </a:fld>
            <a:endParaRPr 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A96E06-45EF-4F6E-9DE9-6CDB8788C602}" type="slidenum">
              <a:rPr lang="de-DE" smtClean="0"/>
              <a:pPr/>
              <a:t>4</a:t>
            </a:fld>
            <a:endParaRPr 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A96E06-45EF-4F6E-9DE9-6CDB8788C602}" type="slidenum">
              <a:rPr lang="de-DE" smtClean="0"/>
              <a:pPr/>
              <a:t>5</a:t>
            </a:fld>
            <a:endParaRPr 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A96E06-45EF-4F6E-9DE9-6CDB8788C602}" type="slidenum">
              <a:rPr lang="de-DE" smtClean="0"/>
              <a:pPr/>
              <a:t>6</a:t>
            </a:fld>
            <a:endParaRPr lang="de-D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A96E06-45EF-4F6E-9DE9-6CDB8788C602}" type="slidenum">
              <a:rPr lang="de-DE" smtClean="0"/>
              <a:pPr/>
              <a:t>7</a:t>
            </a:fld>
            <a:endParaRPr lang="de-D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A96E06-45EF-4F6E-9DE9-6CDB8788C602}" type="slidenum">
              <a:rPr lang="de-DE" smtClean="0"/>
              <a:pPr/>
              <a:t>8</a:t>
            </a:fld>
            <a:endParaRPr lang="de-D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A96E06-45EF-4F6E-9DE9-6CDB8788C602}" type="slidenum">
              <a:rPr lang="de-DE" smtClean="0"/>
              <a:pPr/>
              <a:t>9</a:t>
            </a:fld>
            <a:endParaRPr lang="de-D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A96E06-45EF-4F6E-9DE9-6CDB8788C602}" type="slidenum">
              <a:rPr lang="de-DE" smtClean="0"/>
              <a:pPr/>
              <a:t>10</a:t>
            </a:fld>
            <a:endParaRPr lang="de-D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Published in </a:t>
            </a:r>
            <a:r>
              <a:rPr lang="en-US" i="1" dirty="0" smtClean="0"/>
              <a:t>The News</a:t>
            </a:r>
            <a:r>
              <a:rPr lang="en-US" dirty="0" smtClean="0"/>
              <a:t>, October 18, 2008.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A96E06-45EF-4F6E-9DE9-6CDB8788C602}" type="slidenum">
              <a:rPr lang="de-DE" smtClean="0"/>
              <a:pPr/>
              <a:t>11</a:t>
            </a:fld>
            <a:endParaRPr lang="de-DE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A96E06-45EF-4F6E-9DE9-6CDB8788C602}" type="slidenum">
              <a:rPr lang="de-DE" smtClean="0"/>
              <a:pPr/>
              <a:t>12</a:t>
            </a:fld>
            <a:endParaRPr lang="de-D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A96E06-45EF-4F6E-9DE9-6CDB8788C602}" type="slidenum">
              <a:rPr lang="de-DE" smtClean="0"/>
              <a:pPr/>
              <a:t>14</a:t>
            </a:fld>
            <a:endParaRPr lang="de-DE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A96E06-45EF-4F6E-9DE9-6CDB8788C602}" type="slidenum">
              <a:rPr lang="de-DE" smtClean="0"/>
              <a:pPr/>
              <a:t>15</a:t>
            </a:fld>
            <a:endParaRPr lang="de-DE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A96E06-45EF-4F6E-9DE9-6CDB8788C602}" type="slidenum">
              <a:rPr lang="de-DE" smtClean="0"/>
              <a:pPr/>
              <a:t>16</a:t>
            </a:fld>
            <a:endParaRPr lang="de-DE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A96E06-45EF-4F6E-9DE9-6CDB8788C602}" type="slidenum">
              <a:rPr lang="de-DE" smtClean="0"/>
              <a:pPr/>
              <a:t>17</a:t>
            </a:fld>
            <a:endParaRPr lang="de-DE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A96E06-45EF-4F6E-9DE9-6CDB8788C602}" type="slidenum">
              <a:rPr lang="de-DE" smtClean="0"/>
              <a:pPr/>
              <a:t>18</a:t>
            </a:fld>
            <a:endParaRPr lang="de-DE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A96E06-45EF-4F6E-9DE9-6CDB8788C602}" type="slidenum">
              <a:rPr lang="de-DE" smtClean="0"/>
              <a:pPr/>
              <a:t>19</a:t>
            </a:fld>
            <a:endParaRPr lang="de-DE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A96E06-45EF-4F6E-9DE9-6CDB8788C602}" type="slidenum">
              <a:rPr lang="de-DE" smtClean="0"/>
              <a:pPr/>
              <a:t>20</a:t>
            </a:fld>
            <a:endParaRPr lang="de-DE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A96E06-45EF-4F6E-9DE9-6CDB8788C602}" type="slidenum">
              <a:rPr lang="de-DE" smtClean="0"/>
              <a:pPr/>
              <a:t>21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tx2"/>
            </a:gs>
            <a:gs pos="50000">
              <a:srgbClr val="000046"/>
            </a:gs>
            <a:gs pos="10000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 dirty="0" smtClean="0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602456" y="6362700"/>
            <a:ext cx="7939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 sz="1000" b="1" dirty="0">
                <a:solidFill>
                  <a:srgbClr val="FF9900"/>
                </a:solidFill>
                <a:latin typeface="Verdana" pitchFamily="34" charset="0"/>
              </a:rPr>
              <a:t>Assistant Professor Dr. Aurangzeb </a:t>
            </a:r>
            <a:r>
              <a:rPr lang="en-US" sz="1000" b="1" dirty="0" err="1" smtClean="0">
                <a:solidFill>
                  <a:srgbClr val="FF9900"/>
                </a:solidFill>
                <a:latin typeface="Verdana" pitchFamily="34" charset="0"/>
              </a:rPr>
              <a:t>Zulfiqar</a:t>
            </a:r>
            <a:r>
              <a:rPr lang="en-US" sz="1000" b="1" dirty="0" smtClean="0">
                <a:solidFill>
                  <a:srgbClr val="FF9900"/>
                </a:solidFill>
                <a:latin typeface="Verdana" pitchFamily="34" charset="0"/>
              </a:rPr>
              <a:t> </a:t>
            </a:r>
            <a:r>
              <a:rPr lang="en-US" sz="1000" b="1" dirty="0">
                <a:solidFill>
                  <a:srgbClr val="FF9900"/>
                </a:solidFill>
                <a:latin typeface="Verdana" pitchFamily="34" charset="0"/>
              </a:rPr>
              <a:t>Khan</a:t>
            </a:r>
          </a:p>
          <a:p>
            <a:pPr algn="ctr"/>
            <a:r>
              <a:rPr lang="en-US" sz="1000" b="1" dirty="0">
                <a:solidFill>
                  <a:srgbClr val="FF9900"/>
                </a:solidFill>
                <a:latin typeface="Verdana" pitchFamily="34" charset="0"/>
              </a:rPr>
              <a:t>Department of Management Sciences, COMSATS Institute of Information Technology, Islamabad, Pakistan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de-DE" smtClean="0"/>
          </a:p>
        </p:txBody>
      </p:sp>
      <p:sp>
        <p:nvSpPr>
          <p:cNvPr id="9" name="TextBox 8"/>
          <p:cNvSpPr txBox="1"/>
          <p:nvPr/>
        </p:nvSpPr>
        <p:spPr>
          <a:xfrm>
            <a:off x="8563904" y="6535579"/>
            <a:ext cx="7239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E54BC6DF-81E5-4A32-BF26-0379DD93938C}" type="slidenum">
              <a:rPr lang="en-US" sz="1000" b="1" kern="1200" smtClean="0">
                <a:solidFill>
                  <a:srgbClr val="FF9900"/>
                </a:solidFill>
                <a:latin typeface="Verdana" pitchFamily="34" charset="0"/>
                <a:ea typeface="+mn-ea"/>
                <a:cs typeface="+mn-cs"/>
              </a:rPr>
              <a:pPr/>
              <a:t>‹#›</a:t>
            </a:fld>
            <a:endParaRPr lang="en-US" sz="1000" b="1" kern="1200" dirty="0">
              <a:solidFill>
                <a:srgbClr val="FF9900"/>
              </a:solidFill>
              <a:latin typeface="Verdana" pitchFamily="34" charset="0"/>
              <a:ea typeface="+mn-ea"/>
              <a:cs typeface="+mn-cs"/>
            </a:endParaRPr>
          </a:p>
        </p:txBody>
      </p:sp>
      <p:pic>
        <p:nvPicPr>
          <p:cNvPr id="10" name="Picture 9" descr="ciitttttttt.jpg"/>
          <p:cNvPicPr>
            <a:picLocks noChangeAspect="1"/>
          </p:cNvPicPr>
          <p:nvPr/>
        </p:nvPicPr>
        <p:blipFill>
          <a:blip r:embed="rId13" cstate="print"/>
          <a:srcRect r="74477" b="-1689"/>
          <a:stretch>
            <a:fillRect/>
          </a:stretch>
        </p:blipFill>
        <p:spPr>
          <a:xfrm>
            <a:off x="126613" y="6316394"/>
            <a:ext cx="476722" cy="47126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Verdan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Verdan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Verdan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Verdan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Verdan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Verdan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Verdan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rgbClr val="D0FDFE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rgbClr val="D0FDFE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rgbClr val="D0FDFE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400">
          <a:solidFill>
            <a:srgbClr val="D0FDFE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rgbClr val="D0FDFE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rgbClr val="D0FDFE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rgbClr val="D0FDFE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rgbClr val="D0FDFE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rgbClr val="D0FDFE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hyperlink" Target="http://en.wikipedia.org/wiki/Brainstorming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SUPPORT%20FILES/Regional%20Stakeholders%20in%20Targeted%20Youth%20Support.xls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5613" y="5329643"/>
            <a:ext cx="82343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C000"/>
                </a:solidFill>
                <a:latin typeface="Calibri" pitchFamily="34" charset="0"/>
              </a:rPr>
              <a:t>LECTURE 16: IDENTIFYING PROJECT STAKEHOLDERS</a:t>
            </a:r>
            <a:endParaRPr lang="en-US" sz="2400" b="1" dirty="0">
              <a:solidFill>
                <a:srgbClr val="FFC000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53135" y="482868"/>
            <a:ext cx="5219121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cap="none" spc="50" dirty="0" smtClean="0">
                <a:ln w="3175">
                  <a:solidFill>
                    <a:srgbClr val="FF0000">
                      <a:alpha val="69000"/>
                    </a:srgbClr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</a:rPr>
              <a:t>Master of Science in</a:t>
            </a:r>
          </a:p>
          <a:p>
            <a:pPr algn="ctr"/>
            <a:r>
              <a:rPr lang="en-US" sz="4400" b="1" cap="none" spc="50" dirty="0" smtClean="0">
                <a:ln w="3175">
                  <a:solidFill>
                    <a:srgbClr val="FF0000">
                      <a:alpha val="69000"/>
                    </a:srgbClr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</a:rPr>
              <a:t>Project Management</a:t>
            </a:r>
          </a:p>
          <a:p>
            <a:pPr algn="ctr"/>
            <a:endParaRPr lang="en-US" sz="4400" b="1" cap="none" spc="50" dirty="0">
              <a:ln w="3175">
                <a:solidFill>
                  <a:srgbClr val="FF0000">
                    <a:alpha val="69000"/>
                  </a:srgbClr>
                </a:solidFill>
              </a:ln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6407" y="2433946"/>
            <a:ext cx="8234362" cy="2400657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contrasting" dir="t">
              <a:rot lat="0" lon="0" rev="4500000"/>
            </a:lightRig>
          </a:scene3d>
          <a:sp3d>
            <a:bevelT/>
          </a:sp3d>
        </p:spPr>
        <p:txBody>
          <a:bodyPr wrap="square" lIns="91440" tIns="45720" rIns="91440" bIns="45720">
            <a:spAutoFit/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lnSpc>
                <a:spcPts val="6000"/>
              </a:lnSpc>
            </a:pPr>
            <a:r>
              <a:rPr lang="en-US" sz="6000" b="1" cap="all" dirty="0" smtClean="0">
                <a:ln w="0"/>
                <a:gradFill flip="none">
                  <a:gsLst>
                    <a:gs pos="0">
                      <a:schemeClr val="bg1"/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Calibri" pitchFamily="34" charset="0"/>
              </a:rPr>
              <a:t>Project Stakeholder </a:t>
            </a:r>
          </a:p>
          <a:p>
            <a:pPr algn="ctr">
              <a:lnSpc>
                <a:spcPts val="6000"/>
              </a:lnSpc>
            </a:pPr>
            <a:r>
              <a:rPr lang="en-US" sz="6000" b="1" cap="all" dirty="0" smtClean="0">
                <a:ln w="0"/>
                <a:gradFill flip="none">
                  <a:gsLst>
                    <a:gs pos="0">
                      <a:schemeClr val="bg1"/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Calibri" pitchFamily="34" charset="0"/>
              </a:rPr>
              <a:t>AND COMMUNICATION Management</a:t>
            </a:r>
            <a:endParaRPr lang="en-US" sz="6000" b="1" cap="all" dirty="0">
              <a:ln w="0"/>
              <a:gradFill flip="none">
                <a:gsLst>
                  <a:gs pos="0">
                    <a:schemeClr val="bg1"/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Calibri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566928"/>
            <a:ext cx="8229600" cy="1143000"/>
          </a:xfrm>
        </p:spPr>
        <p:txBody>
          <a:bodyPr/>
          <a:lstStyle/>
          <a:p>
            <a:r>
              <a:rPr lang="en-US" sz="3200" dirty="0" smtClean="0"/>
              <a:t>Project Stakeholder Management Process Framework</a:t>
            </a:r>
            <a:endParaRPr lang="en-US" sz="4400" dirty="0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455613" y="50292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>
              <a:spcAft>
                <a:spcPts val="600"/>
              </a:spcAft>
              <a:defRPr/>
            </a:pPr>
            <a:r>
              <a:rPr lang="en-US" sz="2800" b="1" kern="0" dirty="0" smtClean="0">
                <a:solidFill>
                  <a:srgbClr val="FF9900"/>
                </a:solidFill>
                <a:latin typeface="+mj-lt"/>
                <a:ea typeface="+mj-ea"/>
                <a:cs typeface="+mj-cs"/>
              </a:rPr>
              <a:t>STEP 2: </a:t>
            </a:r>
          </a:p>
          <a:p>
            <a:pPr lvl="0" algn="ctr">
              <a:defRPr/>
            </a:pPr>
            <a:r>
              <a:rPr lang="en-US" sz="2400" b="1" kern="0" dirty="0" smtClean="0">
                <a:solidFill>
                  <a:srgbClr val="FF9900"/>
                </a:solidFill>
                <a:latin typeface="+mj-lt"/>
                <a:ea typeface="+mj-ea"/>
                <a:cs typeface="+mj-cs"/>
              </a:rPr>
              <a:t>Identification of all Project Stakeholders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 descr="Microscope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29010" y="2014061"/>
            <a:ext cx="1889155" cy="2829877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06624" y="1135718"/>
            <a:ext cx="5980176" cy="5036482"/>
          </a:xfrm>
        </p:spPr>
        <p:txBody>
          <a:bodyPr/>
          <a:lstStyle/>
          <a:p>
            <a:pPr>
              <a:lnSpc>
                <a:spcPts val="3400"/>
              </a:lnSpc>
              <a:buClr>
                <a:srgbClr val="FFC000"/>
              </a:buClr>
            </a:pPr>
            <a:r>
              <a:rPr lang="de-DE" sz="2800" b="1" dirty="0" smtClean="0">
                <a:solidFill>
                  <a:schemeClr val="bg1"/>
                </a:solidFill>
                <a:latin typeface="Calibri" pitchFamily="34" charset="0"/>
              </a:rPr>
              <a:t>How will the project stakeholders be categorized and who will identify the project stakeholders? </a:t>
            </a:r>
          </a:p>
          <a:p>
            <a:pPr>
              <a:lnSpc>
                <a:spcPts val="3400"/>
              </a:lnSpc>
              <a:buClr>
                <a:srgbClr val="FFC000"/>
              </a:buClr>
            </a:pPr>
            <a:r>
              <a:rPr lang="de-DE" sz="2800" b="1" dirty="0" smtClean="0">
                <a:solidFill>
                  <a:schemeClr val="bg1"/>
                </a:solidFill>
                <a:latin typeface="Calibri" pitchFamily="34" charset="0"/>
              </a:rPr>
              <a:t>Which methods and tools can (and will) be used to identify the project stakeholders and what are their comparative advantages and limita-tions? </a:t>
            </a:r>
          </a:p>
          <a:p>
            <a:pPr>
              <a:lnSpc>
                <a:spcPts val="3400"/>
              </a:lnSpc>
              <a:buClr>
                <a:srgbClr val="FFC000"/>
              </a:buClr>
            </a:pPr>
            <a:r>
              <a:rPr lang="de-DE" sz="2800" b="1" dirty="0" smtClean="0">
                <a:solidFill>
                  <a:schemeClr val="bg1"/>
                </a:solidFill>
                <a:latin typeface="Calibri" pitchFamily="34" charset="0"/>
              </a:rPr>
              <a:t>Can (and how) will the comprehen-siveness of the stakeholder identifi-cation be assured?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de-DE" sz="2400" dirty="0" smtClean="0"/>
              <a:t>Identification of All Project Stakeholders </a:t>
            </a:r>
            <a:br>
              <a:rPr lang="de-DE" sz="2400" dirty="0" smtClean="0"/>
            </a:br>
            <a:r>
              <a:rPr lang="de-DE" sz="1800" dirty="0" smtClean="0"/>
              <a:t>(Some Basic Questions for Consideration)</a:t>
            </a:r>
            <a:endParaRPr lang="en-US" sz="2400" dirty="0"/>
          </a:p>
        </p:txBody>
      </p:sp>
      <p:pic>
        <p:nvPicPr>
          <p:cNvPr id="5" name="Picture 4" descr="question1.gif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25374" y="2058710"/>
            <a:ext cx="3655378" cy="2740580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06624" y="1135718"/>
            <a:ext cx="5980176" cy="5036482"/>
          </a:xfrm>
        </p:spPr>
        <p:txBody>
          <a:bodyPr/>
          <a:lstStyle/>
          <a:p>
            <a:pPr>
              <a:lnSpc>
                <a:spcPts val="3400"/>
              </a:lnSpc>
              <a:buClr>
                <a:srgbClr val="FFC000"/>
              </a:buClr>
            </a:pPr>
            <a:r>
              <a:rPr lang="de-DE" sz="2800" b="1" dirty="0" smtClean="0">
                <a:solidFill>
                  <a:schemeClr val="bg1"/>
                </a:solidFill>
                <a:latin typeface="Calibri" pitchFamily="34" charset="0"/>
              </a:rPr>
              <a:t>What will the identification of the stakeholders cost, how long will the identification process take and how will the accuracy of the identifica-tion result be ensured? </a:t>
            </a:r>
          </a:p>
          <a:p>
            <a:pPr>
              <a:lnSpc>
                <a:spcPts val="3400"/>
              </a:lnSpc>
              <a:buClr>
                <a:srgbClr val="FFC000"/>
              </a:buClr>
            </a:pPr>
            <a:r>
              <a:rPr lang="de-DE" sz="2800" b="1" dirty="0" smtClean="0">
                <a:solidFill>
                  <a:schemeClr val="bg1"/>
                </a:solidFill>
                <a:latin typeface="Calibri" pitchFamily="34" charset="0"/>
              </a:rPr>
              <a:t>Will the stakeholder directory be up-dated periodically and, if affirma-tive, when?</a:t>
            </a:r>
          </a:p>
          <a:p>
            <a:pPr>
              <a:lnSpc>
                <a:spcPts val="3400"/>
              </a:lnSpc>
              <a:buClr>
                <a:srgbClr val="FFC000"/>
              </a:buClr>
            </a:pPr>
            <a:r>
              <a:rPr lang="de-DE" sz="2800" b="1" dirty="0" smtClean="0">
                <a:solidFill>
                  <a:schemeClr val="bg1"/>
                </a:solidFill>
                <a:latin typeface="Calibri" pitchFamily="34" charset="0"/>
              </a:rPr>
              <a:t>Who is responsible for updating the stakeholder directory and what items of information will it contain?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de-DE" sz="2400" dirty="0" smtClean="0"/>
              <a:t>Identification of All Project Stakeholders </a:t>
            </a:r>
            <a:br>
              <a:rPr lang="de-DE" sz="2400" dirty="0" smtClean="0"/>
            </a:br>
            <a:r>
              <a:rPr lang="de-DE" sz="1800" dirty="0" smtClean="0"/>
              <a:t>(Some Basic Questions for Consideration)</a:t>
            </a:r>
            <a:endParaRPr lang="en-US" sz="2400" dirty="0"/>
          </a:p>
        </p:txBody>
      </p:sp>
      <p:pic>
        <p:nvPicPr>
          <p:cNvPr id="5" name="Picture 4" descr="question1.gif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25374" y="2058710"/>
            <a:ext cx="3655378" cy="2740580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4338" y="1140628"/>
            <a:ext cx="4639744" cy="5031571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None/>
            </a:pPr>
            <a:r>
              <a:rPr lang="de-DE" sz="2800" b="1" dirty="0" smtClean="0">
                <a:solidFill>
                  <a:schemeClr val="bg1"/>
                </a:solidFill>
                <a:latin typeface="Calibri" pitchFamily="34" charset="0"/>
              </a:rPr>
              <a:t>	Organizations undertaking projects (presumably) would have documentation on their stakeholders, in-cluding „stakeholder regis-ters“. </a:t>
            </a:r>
          </a:p>
          <a:p>
            <a:pPr>
              <a:spcBef>
                <a:spcPts val="2400"/>
              </a:spcBef>
              <a:buNone/>
            </a:pPr>
            <a:r>
              <a:rPr lang="de-DE" sz="2800" b="1" dirty="0" smtClean="0">
                <a:solidFill>
                  <a:schemeClr val="bg1"/>
                </a:solidFill>
                <a:latin typeface="Calibri" pitchFamily="34" charset="0"/>
              </a:rPr>
              <a:t>	This is a quick and reliable method for identifying stakeholders, especially on „similar“ projects. 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de-DE" sz="2400" dirty="0" smtClean="0"/>
              <a:t>Identification of All Project Stakeholders </a:t>
            </a:r>
            <a:br>
              <a:rPr lang="de-DE" sz="2400" dirty="0" smtClean="0"/>
            </a:br>
            <a:r>
              <a:rPr lang="de-DE" sz="1800" dirty="0" smtClean="0"/>
              <a:t>(Tools of Stakeholder Identification: Documentation)</a:t>
            </a:r>
            <a:endParaRPr lang="en-US" sz="2400" dirty="0"/>
          </a:p>
        </p:txBody>
      </p:sp>
      <p:pic>
        <p:nvPicPr>
          <p:cNvPr id="7" name="Picture 6" descr="form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6501" y="1990402"/>
            <a:ext cx="3192780" cy="2773680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6080" y="1147910"/>
            <a:ext cx="4733316" cy="5024290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None/>
            </a:pPr>
            <a:r>
              <a:rPr lang="de-DE" sz="2800" b="1" dirty="0" smtClean="0">
                <a:solidFill>
                  <a:schemeClr val="bg1"/>
                </a:solidFill>
                <a:latin typeface="Calibri" pitchFamily="34" charset="0"/>
              </a:rPr>
              <a:t>	Project Managers and team members are a valuable source of information for identifying project stakehol-ders. </a:t>
            </a:r>
          </a:p>
          <a:p>
            <a:pPr>
              <a:buNone/>
            </a:pPr>
            <a:r>
              <a:rPr lang="de-DE" sz="2800" b="1" dirty="0" smtClean="0">
                <a:solidFill>
                  <a:schemeClr val="bg1"/>
                </a:solidFill>
                <a:latin typeface="Calibri" pitchFamily="34" charset="0"/>
              </a:rPr>
              <a:t>	This tool works well for projects being undertaken by a Project Manager and Team for the first time. It can be used along with the stakeholder register. 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de-DE" sz="2400" dirty="0" smtClean="0"/>
              <a:t>Identification of All Project Stakeholders </a:t>
            </a:r>
            <a:br>
              <a:rPr lang="de-DE" sz="2400" dirty="0" smtClean="0"/>
            </a:br>
            <a:r>
              <a:rPr lang="de-DE" sz="1800" dirty="0" smtClean="0"/>
              <a:t>(Tools of Stakeholder Identification: Proj. Mgrs. and Teams)</a:t>
            </a:r>
            <a:endParaRPr lang="en-US" sz="2400" dirty="0"/>
          </a:p>
        </p:txBody>
      </p:sp>
      <p:pic>
        <p:nvPicPr>
          <p:cNvPr id="8" name="Picture 7" descr="man_and_woman_talking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0250" y="1975104"/>
            <a:ext cx="3305175" cy="3467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30671" y="1144588"/>
            <a:ext cx="4817386" cy="5027612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None/>
            </a:pPr>
            <a:r>
              <a:rPr lang="de-DE" sz="2800" b="1" dirty="0" smtClean="0">
                <a:solidFill>
                  <a:schemeClr val="bg1"/>
                </a:solidFill>
                <a:latin typeface="Calibri" pitchFamily="34" charset="0"/>
              </a:rPr>
              <a:t>	Brainstorming is a popular and effective tool for gene-rating creative ideas and sol-ving problems. </a:t>
            </a:r>
          </a:p>
          <a:p>
            <a:pPr>
              <a:spcBef>
                <a:spcPts val="2400"/>
              </a:spcBef>
              <a:buNone/>
            </a:pPr>
            <a:r>
              <a:rPr lang="de-DE" sz="2800" b="1" dirty="0" smtClean="0">
                <a:solidFill>
                  <a:schemeClr val="bg1"/>
                </a:solidFill>
                <a:latin typeface="Calibri" pitchFamily="34" charset="0"/>
              </a:rPr>
              <a:t>	Brainstorming can be indivi-dual or group-based. Very effective in the group envi-ronment, it has many appli-cations, including in project management and engineer-ing disciplines.</a:t>
            </a:r>
          </a:p>
          <a:p>
            <a:pPr>
              <a:buNone/>
            </a:pPr>
            <a:r>
              <a:rPr lang="de-DE" sz="2800" b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de-DE" sz="2400" dirty="0" smtClean="0"/>
              <a:t>Identification of All Project Stakeholders </a:t>
            </a:r>
            <a:br>
              <a:rPr lang="de-DE" sz="2400" dirty="0" smtClean="0"/>
            </a:br>
            <a:r>
              <a:rPr lang="de-DE" sz="1800" dirty="0" smtClean="0"/>
              <a:t>(Tools of Stakeholder Identification: Brainstorming)</a:t>
            </a:r>
            <a:endParaRPr lang="en-US" sz="2400" dirty="0"/>
          </a:p>
        </p:txBody>
      </p:sp>
      <p:pic>
        <p:nvPicPr>
          <p:cNvPr id="6" name="Picture 5" descr="Brainstorm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90103" y="1287624"/>
            <a:ext cx="1326006" cy="1149479"/>
          </a:xfrm>
          <a:prstGeom prst="rect">
            <a:avLst/>
          </a:prstGeom>
        </p:spPr>
      </p:pic>
      <p:pic>
        <p:nvPicPr>
          <p:cNvPr id="5" name="Picture 4" descr="Brainstorming.png">
            <a:hlinkClick r:id="rId4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65015" y="2425959"/>
            <a:ext cx="3555549" cy="3848882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35120" y="1144588"/>
            <a:ext cx="4794276" cy="5027612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None/>
            </a:pPr>
            <a:r>
              <a:rPr lang="de-DE" sz="2800" b="1" dirty="0" smtClean="0">
                <a:solidFill>
                  <a:schemeClr val="bg1"/>
                </a:solidFill>
                <a:latin typeface="Calibri" pitchFamily="34" charset="0"/>
              </a:rPr>
              <a:t>	Surveying is a useful and universally used data/infor-mation-gathering tool for identifying project stakehol-ders and (within limits) to determine their interests, concerns and expectations.</a:t>
            </a:r>
          </a:p>
          <a:p>
            <a:pPr>
              <a:spcBef>
                <a:spcPts val="2400"/>
              </a:spcBef>
              <a:buNone/>
            </a:pPr>
            <a:r>
              <a:rPr lang="de-DE" sz="2800" b="1" dirty="0" smtClean="0">
                <a:solidFill>
                  <a:schemeClr val="bg1"/>
                </a:solidFill>
                <a:latin typeface="Calibri" pitchFamily="34" charset="0"/>
              </a:rPr>
              <a:t>	May not be practical (time, resources, effort) with very large and heterogenous stakeholder populations.  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de-DE" sz="2400" dirty="0" smtClean="0"/>
              <a:t>Identification of All Project Stakeholders </a:t>
            </a:r>
            <a:br>
              <a:rPr lang="de-DE" sz="2400" dirty="0" smtClean="0"/>
            </a:br>
            <a:r>
              <a:rPr lang="de-DE" sz="1800" dirty="0" smtClean="0"/>
              <a:t>(Tool of Stakeholder Identification: Surveying)</a:t>
            </a:r>
            <a:endParaRPr lang="en-US" sz="2400" dirty="0"/>
          </a:p>
        </p:txBody>
      </p:sp>
      <p:pic>
        <p:nvPicPr>
          <p:cNvPr id="6" name="Picture 5" descr="survey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79564" y="1838960"/>
            <a:ext cx="4653152" cy="3489864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5280" y="1147910"/>
            <a:ext cx="4737463" cy="5024290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None/>
            </a:pPr>
            <a:r>
              <a:rPr lang="de-DE" sz="2800" b="1" dirty="0" smtClean="0">
                <a:solidFill>
                  <a:schemeClr val="bg1"/>
                </a:solidFill>
                <a:latin typeface="Calibri" pitchFamily="34" charset="0"/>
              </a:rPr>
              <a:t>	Consultants have considera-ble exposure to projects and, based on their (often) years-long experience, can provide advice as to who the Stakeholders of a pro-ject are. </a:t>
            </a:r>
          </a:p>
          <a:p>
            <a:pPr>
              <a:spcBef>
                <a:spcPts val="2400"/>
              </a:spcBef>
              <a:buNone/>
            </a:pPr>
            <a:r>
              <a:rPr lang="de-DE" sz="2800" b="1" dirty="0" smtClean="0">
                <a:solidFill>
                  <a:schemeClr val="bg1"/>
                </a:solidFill>
                <a:latin typeface="Calibri" pitchFamily="34" charset="0"/>
              </a:rPr>
              <a:t>	Consultant input does, off course, come with a price which can be quite substan-tial. </a:t>
            </a:r>
          </a:p>
          <a:p>
            <a:pPr>
              <a:buNone/>
            </a:pPr>
            <a:r>
              <a:rPr lang="de-DE" sz="2800" b="1" dirty="0" smtClean="0">
                <a:solidFill>
                  <a:schemeClr val="bg1"/>
                </a:solidFill>
                <a:latin typeface="Calibri" pitchFamily="34" charset="0"/>
              </a:rPr>
              <a:t>	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de-DE" sz="2400" dirty="0" smtClean="0"/>
              <a:t>Identification of All Project Stakeholders </a:t>
            </a:r>
            <a:br>
              <a:rPr lang="de-DE" sz="2400" dirty="0" smtClean="0"/>
            </a:br>
            <a:r>
              <a:rPr lang="de-DE" sz="1800" dirty="0" smtClean="0"/>
              <a:t>(Tools of Stakeholder Identification: Ask the Consultants)</a:t>
            </a:r>
            <a:endParaRPr lang="en-US" sz="2400" dirty="0"/>
          </a:p>
        </p:txBody>
      </p:sp>
      <p:pic>
        <p:nvPicPr>
          <p:cNvPr id="6" name="Picture 5" descr="Consultants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8446" y="2448560"/>
            <a:ext cx="3456806" cy="2787015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6081" y="1147910"/>
            <a:ext cx="4695992" cy="4839804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None/>
            </a:pPr>
            <a:r>
              <a:rPr lang="de-DE" sz="2800" b="1" dirty="0" smtClean="0">
                <a:solidFill>
                  <a:schemeClr val="bg1"/>
                </a:solidFill>
                <a:latin typeface="Calibri" pitchFamily="34" charset="0"/>
              </a:rPr>
              <a:t>	Case Studies of (similar) projects can be a useful source of information for identifying stakeholders in a current project. There are many sources where such studies can be obtained. </a:t>
            </a:r>
          </a:p>
          <a:p>
            <a:pPr>
              <a:spcBef>
                <a:spcPts val="2400"/>
              </a:spcBef>
              <a:buNone/>
            </a:pPr>
            <a:r>
              <a:rPr lang="de-DE" sz="2800" b="1" dirty="0" smtClean="0">
                <a:solidFill>
                  <a:schemeClr val="bg1"/>
                </a:solidFill>
                <a:latin typeface="Calibri" pitchFamily="34" charset="0"/>
              </a:rPr>
              <a:t>	When using case studies it is important not to forget the unique context of the project in hand. 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de-DE" sz="2400" dirty="0" smtClean="0"/>
              <a:t>Identification of All Project Stakeholders </a:t>
            </a:r>
            <a:br>
              <a:rPr lang="de-DE" sz="2400" dirty="0" smtClean="0"/>
            </a:br>
            <a:r>
              <a:rPr lang="de-DE" sz="1800" dirty="0" smtClean="0"/>
              <a:t>(Tools of Stakeholder Identification: Case Studies)</a:t>
            </a:r>
            <a:endParaRPr lang="en-US" sz="2400" dirty="0"/>
          </a:p>
        </p:txBody>
      </p:sp>
      <p:pic>
        <p:nvPicPr>
          <p:cNvPr id="7" name="Picture 6" descr="Case Studies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06753" y="2081212"/>
            <a:ext cx="2657475" cy="2695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4337" y="1147910"/>
            <a:ext cx="4658406" cy="4839804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None/>
            </a:pPr>
            <a:r>
              <a:rPr lang="de-DE" sz="2800" b="1" dirty="0" smtClean="0">
                <a:solidFill>
                  <a:schemeClr val="bg1"/>
                </a:solidFill>
                <a:latin typeface="Calibri" pitchFamily="34" charset="0"/>
              </a:rPr>
              <a:t>	By appealing to the stake-holders of a project to come forward, the print media can help in identify-ing them. </a:t>
            </a:r>
          </a:p>
          <a:p>
            <a:pPr>
              <a:spcBef>
                <a:spcPts val="2400"/>
              </a:spcBef>
              <a:buNone/>
            </a:pPr>
            <a:r>
              <a:rPr lang="de-DE" sz="2800" b="1" dirty="0" smtClean="0">
                <a:solidFill>
                  <a:schemeClr val="bg1"/>
                </a:solidFill>
                <a:latin typeface="Calibri" pitchFamily="34" charset="0"/>
              </a:rPr>
              <a:t>	This would be the case, for example, when a public hearing for a civil engineer-ing project is announced in the newspaper. 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de-DE" sz="2400" dirty="0" smtClean="0"/>
              <a:t>Identification of All Project Stakeholders </a:t>
            </a:r>
            <a:br>
              <a:rPr lang="de-DE" sz="2400" dirty="0" smtClean="0"/>
            </a:br>
            <a:r>
              <a:rPr lang="de-DE" sz="1800" dirty="0" smtClean="0"/>
              <a:t>(Tools of Stakeholder Identification: The Media)</a:t>
            </a:r>
            <a:endParaRPr lang="en-US" sz="2400" dirty="0"/>
          </a:p>
        </p:txBody>
      </p:sp>
      <p:pic>
        <p:nvPicPr>
          <p:cNvPr id="5" name="Picture 4" descr="Newspaper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58000" y="5409502"/>
            <a:ext cx="931975" cy="762698"/>
          </a:xfrm>
          <a:prstGeom prst="rect">
            <a:avLst/>
          </a:prstGeom>
        </p:spPr>
      </p:pic>
      <p:pic>
        <p:nvPicPr>
          <p:cNvPr id="6" name="Picture 5" descr="Stakeholder-Adver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06119" y="1251174"/>
            <a:ext cx="2844795" cy="4855709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smtClean="0"/>
              <a:t>The Project Stakeholder Directory</a:t>
            </a:r>
            <a:br>
              <a:rPr lang="de-DE" sz="2400" dirty="0" smtClean="0"/>
            </a:br>
            <a:r>
              <a:rPr lang="de-DE" sz="1800" dirty="0" smtClean="0"/>
              <a:t>(Identification Only)</a:t>
            </a:r>
            <a:r>
              <a:rPr lang="de-DE" sz="2400" dirty="0" smtClean="0"/>
              <a:t/>
            </a:r>
            <a:br>
              <a:rPr lang="de-DE" sz="2400" dirty="0" smtClean="0"/>
            </a:br>
            <a:endParaRPr lang="en-US" sz="2400" dirty="0"/>
          </a:p>
        </p:txBody>
      </p:sp>
      <p:sp>
        <p:nvSpPr>
          <p:cNvPr id="6" name="Rounded Rectangle 5"/>
          <p:cNvSpPr/>
          <p:nvPr/>
        </p:nvSpPr>
        <p:spPr>
          <a:xfrm>
            <a:off x="236163" y="1410365"/>
            <a:ext cx="3436938" cy="604433"/>
          </a:xfrm>
          <a:prstGeom prst="roundRect">
            <a:avLst/>
          </a:prstGeom>
          <a:solidFill>
            <a:srgbClr val="0B7393"/>
          </a:solidFill>
          <a:ln w="5715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bg1"/>
                </a:solidFill>
                <a:latin typeface="Calibri" pitchFamily="34" charset="0"/>
              </a:rPr>
              <a:t>Name </a:t>
            </a:r>
            <a:endParaRPr lang="en-US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36163" y="2370537"/>
            <a:ext cx="3436938" cy="604433"/>
          </a:xfrm>
          <a:prstGeom prst="roundRect">
            <a:avLst/>
          </a:prstGeom>
          <a:solidFill>
            <a:srgbClr val="0B7393"/>
          </a:solidFill>
          <a:ln w="5715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bg1"/>
                </a:solidFill>
                <a:latin typeface="Calibri" pitchFamily="34" charset="0"/>
              </a:rPr>
              <a:t>Organization </a:t>
            </a:r>
            <a:endParaRPr lang="en-US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36163" y="4290881"/>
            <a:ext cx="3436938" cy="604433"/>
          </a:xfrm>
          <a:prstGeom prst="roundRect">
            <a:avLst/>
          </a:prstGeom>
          <a:solidFill>
            <a:srgbClr val="0B7393"/>
          </a:solidFill>
          <a:ln w="5715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bg1"/>
                </a:solidFill>
                <a:latin typeface="Calibri" pitchFamily="34" charset="0"/>
              </a:rPr>
              <a:t>Designation</a:t>
            </a:r>
            <a:endParaRPr lang="en-US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425983" y="2370537"/>
            <a:ext cx="3436938" cy="604433"/>
          </a:xfrm>
          <a:prstGeom prst="roundRect">
            <a:avLst/>
          </a:prstGeom>
          <a:solidFill>
            <a:srgbClr val="0B7393"/>
          </a:solidFill>
          <a:ln w="5715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bg1"/>
                </a:solidFill>
                <a:latin typeface="Calibri" pitchFamily="34" charset="0"/>
              </a:rPr>
              <a:t>Office or Residential Tel. Number</a:t>
            </a:r>
            <a:endParaRPr lang="en-US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425983" y="3330709"/>
            <a:ext cx="3436938" cy="604433"/>
          </a:xfrm>
          <a:prstGeom prst="roundRect">
            <a:avLst/>
          </a:prstGeom>
          <a:solidFill>
            <a:srgbClr val="0B7393"/>
          </a:solidFill>
          <a:ln w="5715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bg1"/>
                </a:solidFill>
                <a:latin typeface="Calibri" pitchFamily="34" charset="0"/>
              </a:rPr>
              <a:t>Fax &amp; Cell Phone Number</a:t>
            </a:r>
            <a:endParaRPr lang="en-US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425983" y="1410365"/>
            <a:ext cx="3436938" cy="604433"/>
          </a:xfrm>
          <a:prstGeom prst="roundRect">
            <a:avLst/>
          </a:prstGeom>
          <a:solidFill>
            <a:srgbClr val="0B7393"/>
          </a:solidFill>
          <a:ln w="5715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bg1"/>
                </a:solidFill>
                <a:latin typeface="Calibri" pitchFamily="34" charset="0"/>
              </a:rPr>
              <a:t>Office or Residential Address</a:t>
            </a:r>
            <a:endParaRPr lang="en-US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425983" y="4290881"/>
            <a:ext cx="3436938" cy="604433"/>
          </a:xfrm>
          <a:prstGeom prst="roundRect">
            <a:avLst/>
          </a:prstGeom>
          <a:solidFill>
            <a:srgbClr val="0B7393"/>
          </a:solidFill>
          <a:ln w="5715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bg1"/>
                </a:solidFill>
                <a:latin typeface="Calibri" pitchFamily="34" charset="0"/>
              </a:rPr>
              <a:t>eMail Addresse</a:t>
            </a:r>
            <a:endParaRPr lang="en-US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425983" y="5251054"/>
            <a:ext cx="3436938" cy="604433"/>
          </a:xfrm>
          <a:prstGeom prst="roundRect">
            <a:avLst/>
          </a:prstGeom>
          <a:solidFill>
            <a:srgbClr val="0B7393"/>
          </a:solidFill>
          <a:ln w="5715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bg1"/>
                </a:solidFill>
                <a:latin typeface="Calibri" pitchFamily="34" charset="0"/>
              </a:rPr>
              <a:t>Website</a:t>
            </a:r>
            <a:endParaRPr lang="en-US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36163" y="5251054"/>
            <a:ext cx="3436938" cy="604433"/>
          </a:xfrm>
          <a:prstGeom prst="roundRect">
            <a:avLst/>
          </a:prstGeom>
          <a:solidFill>
            <a:srgbClr val="0B7393"/>
          </a:solidFill>
          <a:ln w="5715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bg1"/>
                </a:solidFill>
                <a:latin typeface="Calibri" pitchFamily="34" charset="0"/>
              </a:rPr>
              <a:t>Role in the Project</a:t>
            </a:r>
            <a:endParaRPr lang="en-US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236163" y="3330709"/>
            <a:ext cx="3436938" cy="604433"/>
          </a:xfrm>
          <a:prstGeom prst="roundRect">
            <a:avLst/>
          </a:prstGeom>
          <a:solidFill>
            <a:srgbClr val="0B7393"/>
          </a:solidFill>
          <a:ln w="5715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bg1"/>
                </a:solidFill>
                <a:latin typeface="Calibri" pitchFamily="34" charset="0"/>
              </a:rPr>
              <a:t>Department</a:t>
            </a:r>
            <a:endParaRPr lang="en-US" b="1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19" name="Picture 18" descr="work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03198" y="3020390"/>
            <a:ext cx="1288736" cy="1103764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426" name="Picture 2"/>
          <p:cNvPicPr>
            <a:picLocks noChangeAspect="1" noChangeArrowheads="1"/>
          </p:cNvPicPr>
          <p:nvPr/>
        </p:nvPicPr>
        <p:blipFill>
          <a:blip r:embed="rId2" cstate="print"/>
          <a:srcRect l="17624" t="15110" r="17534" b="6984"/>
          <a:stretch>
            <a:fillRect/>
          </a:stretch>
        </p:blipFill>
        <p:spPr bwMode="auto">
          <a:xfrm>
            <a:off x="0" y="0"/>
            <a:ext cx="913282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2400" dirty="0" smtClean="0"/>
              <a:t>Project Stakeholder Identification</a:t>
            </a:r>
            <a:br>
              <a:rPr lang="en-US" sz="2400" dirty="0" smtClean="0"/>
            </a:br>
            <a:r>
              <a:rPr lang="en-US" sz="2000" dirty="0" smtClean="0"/>
              <a:t>(Targeted Youth Support, UK)</a:t>
            </a:r>
            <a:endParaRPr lang="en-US" sz="2400" dirty="0"/>
          </a:p>
        </p:txBody>
      </p:sp>
      <p:pic>
        <p:nvPicPr>
          <p:cNvPr id="10" name="Picture 9" descr="ClipBoard.gif">
            <a:hlinkClick r:id="rId3" action="ppaction://hlinkfile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2707" y="1321325"/>
            <a:ext cx="4137660" cy="4549140"/>
          </a:xfrm>
          <a:prstGeom prst="rect">
            <a:avLst/>
          </a:prstGeom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4196081" y="1147910"/>
            <a:ext cx="4695992" cy="4839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	REVIEW THIS EXAMPLE WITH CLASS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sz="4800" b="1" kern="0" dirty="0" smtClean="0">
                <a:solidFill>
                  <a:schemeClr val="bg1"/>
                </a:solidFill>
                <a:latin typeface="Calibri" pitchFamily="34" charset="0"/>
              </a:rPr>
              <a:t>	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sz="4800" b="1" kern="0" dirty="0" smtClean="0">
                <a:solidFill>
                  <a:schemeClr val="bg1"/>
                </a:solidFill>
                <a:latin typeface="Calibri" pitchFamily="34" charset="0"/>
              </a:rPr>
              <a:t>	</a:t>
            </a:r>
            <a:r>
              <a:rPr lang="de-DE" sz="3600" b="1" kern="0" dirty="0" smtClean="0">
                <a:solidFill>
                  <a:schemeClr val="bg1"/>
                </a:solidFill>
                <a:latin typeface="Calibri" pitchFamily="34" charset="0"/>
              </a:rPr>
              <a:t>Information-Sharing Index Project: Wigan Borough, UK</a:t>
            </a:r>
            <a:endParaRPr kumimoji="0" lang="de-DE" sz="48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2400" dirty="0" smtClean="0"/>
              <a:t>Project Stakeholder Identification </a:t>
            </a:r>
            <a:br>
              <a:rPr lang="en-US" sz="2400" dirty="0" smtClean="0"/>
            </a:br>
            <a:r>
              <a:rPr lang="en-US" sz="2000" dirty="0" smtClean="0"/>
              <a:t>Information Sharing Index Project (Wigan, UK)</a:t>
            </a:r>
            <a:endParaRPr 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911225" y="1144588"/>
            <a:ext cx="7315200" cy="5213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2400" dirty="0" smtClean="0"/>
              <a:t>Project Stakeholder Identification </a:t>
            </a:r>
            <a:br>
              <a:rPr lang="en-US" sz="2400" dirty="0" smtClean="0"/>
            </a:br>
            <a:r>
              <a:rPr lang="en-US" sz="2000" dirty="0" smtClean="0"/>
              <a:t>Information Sharing Index Project (</a:t>
            </a:r>
            <a:r>
              <a:rPr lang="en-US" sz="2000" dirty="0" err="1" smtClean="0"/>
              <a:t>Wigan</a:t>
            </a:r>
            <a:r>
              <a:rPr lang="en-US" sz="2000" dirty="0" smtClean="0"/>
              <a:t>, UK)</a:t>
            </a:r>
            <a:endParaRPr lang="en-US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911225" y="1144588"/>
            <a:ext cx="7315199" cy="52007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2400" dirty="0" smtClean="0"/>
              <a:t>Project Stakeholder Identification </a:t>
            </a:r>
            <a:br>
              <a:rPr lang="en-US" sz="2400" dirty="0" smtClean="0"/>
            </a:br>
            <a:r>
              <a:rPr lang="en-US" sz="2000" dirty="0" smtClean="0"/>
              <a:t>Information Sharing Index Project (</a:t>
            </a:r>
            <a:r>
              <a:rPr lang="en-US" sz="2000" dirty="0" err="1" smtClean="0"/>
              <a:t>Wigan</a:t>
            </a:r>
            <a:r>
              <a:rPr lang="en-US" sz="2000" dirty="0" smtClean="0"/>
              <a:t>, UK)</a:t>
            </a:r>
            <a:endParaRPr lang="en-US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911225" y="1144588"/>
            <a:ext cx="7315200" cy="5213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2400" dirty="0" smtClean="0"/>
              <a:t>Project Stakeholder Identification</a:t>
            </a:r>
            <a:br>
              <a:rPr lang="en-US" sz="2400" dirty="0" smtClean="0"/>
            </a:br>
            <a:r>
              <a:rPr lang="en-US" sz="2000" dirty="0" smtClean="0"/>
              <a:t>Information Sharing Index Project (</a:t>
            </a:r>
            <a:r>
              <a:rPr lang="en-US" sz="2000" dirty="0" err="1" smtClean="0"/>
              <a:t>Wigan</a:t>
            </a:r>
            <a:r>
              <a:rPr lang="en-US" sz="2000" dirty="0" smtClean="0"/>
              <a:t>, UK)</a:t>
            </a:r>
            <a:endParaRPr lang="en-US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911225" y="1144588"/>
            <a:ext cx="7315200" cy="521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2400" dirty="0" smtClean="0"/>
              <a:t>Project Stakeholder Identification </a:t>
            </a:r>
            <a:br>
              <a:rPr lang="en-US" sz="2400" dirty="0" smtClean="0"/>
            </a:br>
            <a:r>
              <a:rPr lang="en-US" sz="2000" dirty="0" smtClean="0"/>
              <a:t>Information Sharing Index Project (</a:t>
            </a:r>
            <a:r>
              <a:rPr lang="en-US" sz="2000" dirty="0" err="1" smtClean="0"/>
              <a:t>Wigan</a:t>
            </a:r>
            <a:r>
              <a:rPr lang="en-US" sz="2000" dirty="0" smtClean="0"/>
              <a:t>, UK)</a:t>
            </a:r>
            <a:endParaRPr lang="en-US" sz="2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911225" y="1144589"/>
            <a:ext cx="7315200" cy="5213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2400" dirty="0" smtClean="0"/>
              <a:t>Project Stakeholder Identification </a:t>
            </a:r>
            <a:br>
              <a:rPr lang="en-US" sz="2400" dirty="0" smtClean="0"/>
            </a:br>
            <a:r>
              <a:rPr lang="en-US" sz="2000" dirty="0" smtClean="0"/>
              <a:t>Information Sharing Index Project (</a:t>
            </a:r>
            <a:r>
              <a:rPr lang="en-US" sz="2000" dirty="0" err="1" smtClean="0"/>
              <a:t>Wigan</a:t>
            </a:r>
            <a:r>
              <a:rPr lang="en-US" sz="2000" dirty="0" smtClean="0"/>
              <a:t>, UK)</a:t>
            </a:r>
            <a:endParaRPr lang="en-US" sz="24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911225" y="1144588"/>
            <a:ext cx="7315200" cy="5213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2400" dirty="0" smtClean="0"/>
              <a:t>Project Stakeholder Identification </a:t>
            </a:r>
            <a:br>
              <a:rPr lang="en-US" sz="2400" dirty="0" smtClean="0"/>
            </a:br>
            <a:r>
              <a:rPr lang="en-US" sz="2400" dirty="0" smtClean="0"/>
              <a:t>UK Youth Support Project</a:t>
            </a:r>
            <a:endParaRPr lang="en-US" sz="2400" dirty="0"/>
          </a:p>
        </p:txBody>
      </p:sp>
      <p:pic>
        <p:nvPicPr>
          <p:cNvPr id="4" name="Picture 3" descr="MS Exce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5966" y="1539551"/>
            <a:ext cx="4427376" cy="442737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63885" y="2099388"/>
            <a:ext cx="372608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Calibri" pitchFamily="34" charset="0"/>
              </a:rPr>
              <a:t>See MS Excel Datasheet of the project stake-holders</a:t>
            </a:r>
            <a:endParaRPr lang="en-US" sz="4000" b="1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yTemplate">
  <a:themeElements>
    <a:clrScheme name="Beautiful Template 0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eautiful Template 0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eautiful Template 0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utiful Template 0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utiful Template 0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utiful Template 0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utiful Template 0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utiful Template 0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utiful Template 0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utiful Template 0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utiful Template 0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utiful Template 0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utiful Template 0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utiful Template 0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11664</TotalTime>
  <Words>277</Words>
  <Application>Microsoft Office PowerPoint</Application>
  <PresentationFormat>On-screen Show (4:3)</PresentationFormat>
  <Paragraphs>83</Paragraphs>
  <Slides>21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MyTemplate</vt:lpstr>
      <vt:lpstr>Slide 1</vt:lpstr>
      <vt:lpstr>Project Stakeholder Management Process Framework</vt:lpstr>
      <vt:lpstr>Identification of All Project Stakeholders  (Some Basic Questions for Consideration)</vt:lpstr>
      <vt:lpstr>Identification of All Project Stakeholders  (Some Basic Questions for Consideration)</vt:lpstr>
      <vt:lpstr>Identification of All Project Stakeholders  (Tools of Stakeholder Identification: Documentation)</vt:lpstr>
      <vt:lpstr>Identification of All Project Stakeholders  (Tools of Stakeholder Identification: Proj. Mgrs. and Teams)</vt:lpstr>
      <vt:lpstr>Identification of All Project Stakeholders  (Tools of Stakeholder Identification: Brainstorming)</vt:lpstr>
      <vt:lpstr>Identification of All Project Stakeholders  (Tool of Stakeholder Identification: Surveying)</vt:lpstr>
      <vt:lpstr>Identification of All Project Stakeholders  (Tools of Stakeholder Identification: Ask the Consultants)</vt:lpstr>
      <vt:lpstr>Identification of All Project Stakeholders  (Tools of Stakeholder Identification: Case Studies)</vt:lpstr>
      <vt:lpstr>Identification of All Project Stakeholders  (Tools of Stakeholder Identification: The Media)</vt:lpstr>
      <vt:lpstr> The Project Stakeholder Directory (Identification Only) </vt:lpstr>
      <vt:lpstr>Slide 13</vt:lpstr>
      <vt:lpstr>Project Stakeholder Identification (Targeted Youth Support, UK)</vt:lpstr>
      <vt:lpstr>Project Stakeholder Identification  Information Sharing Index Project (Wigan, UK)</vt:lpstr>
      <vt:lpstr>Project Stakeholder Identification  Information Sharing Index Project (Wigan, UK)</vt:lpstr>
      <vt:lpstr>Project Stakeholder Identification  Information Sharing Index Project (Wigan, UK)</vt:lpstr>
      <vt:lpstr>Project Stakeholder Identification Information Sharing Index Project (Wigan, UK)</vt:lpstr>
      <vt:lpstr>Project Stakeholder Identification  Information Sharing Index Project (Wigan, UK)</vt:lpstr>
      <vt:lpstr>Project Stakeholder Identification  Information Sharing Index Project (Wigan, UK)</vt:lpstr>
      <vt:lpstr>Project Stakeholder Identification  UK Youth Support Project</vt:lpstr>
    </vt:vector>
  </TitlesOfParts>
  <Company>FSC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FSC</dc:creator>
  <cp:lastModifiedBy>Dr. Aurangzeb Khan</cp:lastModifiedBy>
  <cp:revision>4380</cp:revision>
  <dcterms:created xsi:type="dcterms:W3CDTF">2005-03-14T10:32:02Z</dcterms:created>
  <dcterms:modified xsi:type="dcterms:W3CDTF">2013-01-23T03:13:42Z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