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8"/>
  </p:notesMasterIdLst>
  <p:handoutMasterIdLst>
    <p:handoutMasterId r:id="rId19"/>
  </p:handoutMasterIdLst>
  <p:sldIdLst>
    <p:sldId id="1217" r:id="rId2"/>
    <p:sldId id="1088" r:id="rId3"/>
    <p:sldId id="520" r:id="rId4"/>
    <p:sldId id="522" r:id="rId5"/>
    <p:sldId id="1226" r:id="rId6"/>
    <p:sldId id="1227" r:id="rId7"/>
    <p:sldId id="1228" r:id="rId8"/>
    <p:sldId id="1229" r:id="rId9"/>
    <p:sldId id="1230" r:id="rId10"/>
    <p:sldId id="1231" r:id="rId11"/>
    <p:sldId id="1411" r:id="rId12"/>
    <p:sldId id="861" r:id="rId13"/>
    <p:sldId id="513" r:id="rId14"/>
    <p:sldId id="864" r:id="rId15"/>
    <p:sldId id="865" r:id="rId16"/>
    <p:sldId id="863" r:id="rId17"/>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872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Suppliers and Vendors who provided inputs for one</a:t>
            </a:r>
            <a:r>
              <a:rPr lang="en-US" baseline="0" dirty="0" smtClean="0"/>
              <a:t> phase of the project only, not for others. </a:t>
            </a:r>
          </a:p>
          <a:p>
            <a:r>
              <a:rPr lang="en-US" baseline="0" dirty="0" smtClean="0"/>
              <a:t>A Consultant who was commissioned to undertake a feasibility study. </a:t>
            </a:r>
          </a:p>
          <a:p>
            <a:r>
              <a:rPr lang="en-US" baseline="0" dirty="0" smtClean="0"/>
              <a:t>A Contractor who was initially undertaking building work but was replaced due to shortcomings in the work.</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Undefined: Relief and Rehabilitation Projects (Crises), Mining, Law</a:t>
            </a:r>
            <a:r>
              <a:rPr lang="en-US" baseline="0" dirty="0" smtClean="0"/>
              <a:t> Enforcement (Crime Prevention, Reaction), Urban Regeneration, Community Cohesion, Museums, Parks etc.  </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10</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13</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14</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15</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16</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image" Target="../media/image24.jpeg"/><Relationship Id="rId7" Type="http://schemas.openxmlformats.org/officeDocument/2006/relationships/image" Target="../media/image27.gif"/><Relationship Id="rId2" Type="http://schemas.openxmlformats.org/officeDocument/2006/relationships/image" Target="../media/image23.gif"/><Relationship Id="rId1" Type="http://schemas.openxmlformats.org/officeDocument/2006/relationships/slideLayout" Target="../slideLayouts/slideLayout6.xml"/><Relationship Id="rId6" Type="http://schemas.openxmlformats.org/officeDocument/2006/relationships/image" Target="../media/image26.gif"/><Relationship Id="rId11" Type="http://schemas.openxmlformats.org/officeDocument/2006/relationships/image" Target="../media/image31.gif"/><Relationship Id="rId5" Type="http://schemas.openxmlformats.org/officeDocument/2006/relationships/image" Target="../media/image11.gif"/><Relationship Id="rId10" Type="http://schemas.openxmlformats.org/officeDocument/2006/relationships/image" Target="../media/image30.gif"/><Relationship Id="rId4" Type="http://schemas.openxmlformats.org/officeDocument/2006/relationships/image" Target="../media/image25.gif"/><Relationship Id="rId9" Type="http://schemas.openxmlformats.org/officeDocument/2006/relationships/image" Target="../media/image29.gif"/></Relationships>
</file>

<file path=ppt/slides/_rels/slide1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461665"/>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15: THE PROJECT CONTEXT</a:t>
            </a:r>
            <a:endParaRPr lang="en-US" sz="2400" b="1" dirty="0">
              <a:solidFill>
                <a:srgbClr val="FFC000"/>
              </a:solidFill>
              <a:latin typeface="Calibri" pitchFamily="34" charset="0"/>
            </a:endParaRPr>
          </a:p>
        </p:txBody>
      </p:sp>
      <p:sp>
        <p:nvSpPr>
          <p:cNvPr id="5" name="Rectangle 4"/>
          <p:cNvSpPr/>
          <p:nvPr/>
        </p:nvSpPr>
        <p:spPr>
          <a:xfrm>
            <a:off x="1953135" y="482868"/>
            <a:ext cx="5219121" cy="2123658"/>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p>
          <a:p>
            <a:pPr algn="ct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6407" y="2433946"/>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21681"/>
            <a:ext cx="8229600" cy="1143000"/>
          </a:xfrm>
        </p:spPr>
        <p:txBody>
          <a:bodyPr/>
          <a:lstStyle/>
          <a:p>
            <a:r>
              <a:rPr lang="en-US" sz="3200" dirty="0" smtClean="0"/>
              <a:t>Project Stakeholder Management Process Framework</a:t>
            </a:r>
            <a:endParaRPr lang="en-US" sz="4400" dirty="0"/>
          </a:p>
        </p:txBody>
      </p:sp>
      <p:sp>
        <p:nvSpPr>
          <p:cNvPr id="6" name="Title 1"/>
          <p:cNvSpPr txBox="1">
            <a:spLocks/>
          </p:cNvSpPr>
          <p:nvPr/>
        </p:nvSpPr>
        <p:spPr bwMode="auto">
          <a:xfrm>
            <a:off x="455613" y="5234482"/>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spcAft>
                <a:spcPts val="600"/>
              </a:spcAft>
              <a:defRPr/>
            </a:pPr>
            <a:r>
              <a:rPr lang="en-US" sz="2800" b="1" kern="0" dirty="0" smtClean="0">
                <a:solidFill>
                  <a:srgbClr val="FF9900"/>
                </a:solidFill>
                <a:latin typeface="+mj-lt"/>
                <a:ea typeface="+mj-ea"/>
                <a:cs typeface="+mj-cs"/>
              </a:rPr>
              <a:t>STEP 1: </a:t>
            </a:r>
          </a:p>
          <a:p>
            <a:pPr lvl="0" algn="ctr">
              <a:defRPr/>
            </a:pPr>
            <a:r>
              <a:rPr lang="en-US" sz="2800" b="1" kern="0" dirty="0" smtClean="0">
                <a:solidFill>
                  <a:srgbClr val="FF9900"/>
                </a:solidFill>
                <a:latin typeface="+mj-lt"/>
                <a:ea typeface="+mj-ea"/>
                <a:cs typeface="+mj-cs"/>
              </a:rPr>
              <a:t>Understand the Project Context </a:t>
            </a:r>
            <a:endParaRPr kumimoji="0" lang="en-US" sz="28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Bridge.bmp"/>
          <p:cNvPicPr>
            <a:picLocks noChangeAspect="1"/>
          </p:cNvPicPr>
          <p:nvPr/>
        </p:nvPicPr>
        <p:blipFill>
          <a:blip r:embed="rId3" cstate="print"/>
          <a:stretch>
            <a:fillRect/>
          </a:stretch>
        </p:blipFill>
        <p:spPr>
          <a:xfrm>
            <a:off x="455613" y="1619971"/>
            <a:ext cx="1722510" cy="1809029"/>
          </a:xfrm>
          <a:prstGeom prst="rect">
            <a:avLst/>
          </a:prstGeom>
        </p:spPr>
      </p:pic>
      <p:pic>
        <p:nvPicPr>
          <p:cNvPr id="5" name="Picture 4" descr="Dam.gif"/>
          <p:cNvPicPr>
            <a:picLocks noChangeAspect="1"/>
          </p:cNvPicPr>
          <p:nvPr/>
        </p:nvPicPr>
        <p:blipFill>
          <a:blip r:embed="rId4" cstate="print"/>
          <a:stretch>
            <a:fillRect/>
          </a:stretch>
        </p:blipFill>
        <p:spPr>
          <a:xfrm>
            <a:off x="2891696" y="1628190"/>
            <a:ext cx="1883200" cy="1800810"/>
          </a:xfrm>
          <a:prstGeom prst="rect">
            <a:avLst/>
          </a:prstGeom>
        </p:spPr>
      </p:pic>
      <p:pic>
        <p:nvPicPr>
          <p:cNvPr id="7" name="Picture 6" descr="Laptop.gif"/>
          <p:cNvPicPr>
            <a:picLocks noChangeAspect="1"/>
          </p:cNvPicPr>
          <p:nvPr/>
        </p:nvPicPr>
        <p:blipFill>
          <a:blip r:embed="rId5" cstate="print"/>
          <a:stretch>
            <a:fillRect/>
          </a:stretch>
        </p:blipFill>
        <p:spPr>
          <a:xfrm>
            <a:off x="455613" y="3718248"/>
            <a:ext cx="1731962" cy="1510270"/>
          </a:xfrm>
          <a:prstGeom prst="rect">
            <a:avLst/>
          </a:prstGeom>
        </p:spPr>
      </p:pic>
      <p:pic>
        <p:nvPicPr>
          <p:cNvPr id="8" name="Picture 7" descr="Hospital.gif"/>
          <p:cNvPicPr>
            <a:picLocks noChangeAspect="1"/>
          </p:cNvPicPr>
          <p:nvPr/>
        </p:nvPicPr>
        <p:blipFill>
          <a:blip r:embed="rId6" cstate="print"/>
          <a:stretch>
            <a:fillRect/>
          </a:stretch>
        </p:blipFill>
        <p:spPr>
          <a:xfrm>
            <a:off x="2875355" y="3732246"/>
            <a:ext cx="1915883" cy="1511557"/>
          </a:xfrm>
          <a:prstGeom prst="rect">
            <a:avLst/>
          </a:prstGeom>
        </p:spPr>
      </p:pic>
      <p:pic>
        <p:nvPicPr>
          <p:cNvPr id="9" name="Picture 8" descr="Olympics.gif"/>
          <p:cNvPicPr>
            <a:picLocks noChangeAspect="1"/>
          </p:cNvPicPr>
          <p:nvPr/>
        </p:nvPicPr>
        <p:blipFill>
          <a:blip r:embed="rId7" cstate="print"/>
          <a:stretch>
            <a:fillRect/>
          </a:stretch>
        </p:blipFill>
        <p:spPr>
          <a:xfrm>
            <a:off x="5327780" y="3722912"/>
            <a:ext cx="3362195" cy="1492899"/>
          </a:xfrm>
          <a:prstGeom prst="rect">
            <a:avLst/>
          </a:prstGeom>
        </p:spPr>
      </p:pic>
      <p:pic>
        <p:nvPicPr>
          <p:cNvPr id="10" name="Picture 9" descr="ERP1.gif"/>
          <p:cNvPicPr>
            <a:picLocks noChangeAspect="1"/>
          </p:cNvPicPr>
          <p:nvPr/>
        </p:nvPicPr>
        <p:blipFill>
          <a:blip r:embed="rId8" cstate="print"/>
          <a:stretch>
            <a:fillRect/>
          </a:stretch>
        </p:blipFill>
        <p:spPr>
          <a:xfrm>
            <a:off x="5327414" y="1575855"/>
            <a:ext cx="3362561" cy="185314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3" y="1142962"/>
            <a:ext cx="8234362" cy="5029237"/>
          </a:xfrm>
        </p:spPr>
        <p:txBody>
          <a:bodyPr/>
          <a:lstStyle/>
          <a:p>
            <a:pPr>
              <a:lnSpc>
                <a:spcPts val="3300"/>
              </a:lnSpc>
              <a:spcAft>
                <a:spcPts val="1800"/>
              </a:spcAft>
              <a:buNone/>
            </a:pPr>
            <a:r>
              <a:rPr lang="de-DE" sz="2800" b="1" dirty="0" smtClean="0">
                <a:solidFill>
                  <a:schemeClr val="bg1"/>
                </a:solidFill>
                <a:latin typeface="Calibri" pitchFamily="34" charset="0"/>
              </a:rPr>
              <a:t>	The first step in managing/engaging project stake-holders is to identify, carefully study and under-stand the </a:t>
            </a:r>
            <a:r>
              <a:rPr lang="de-DE" sz="2800" b="1" u="sng" dirty="0" smtClean="0">
                <a:solidFill>
                  <a:schemeClr val="bg1"/>
                </a:solidFill>
                <a:latin typeface="Calibri" pitchFamily="34" charset="0"/>
              </a:rPr>
              <a:t>context</a:t>
            </a:r>
            <a:r>
              <a:rPr lang="de-DE" sz="2800" b="1" dirty="0" smtClean="0">
                <a:solidFill>
                  <a:schemeClr val="bg1"/>
                </a:solidFill>
                <a:latin typeface="Calibri" pitchFamily="34" charset="0"/>
              </a:rPr>
              <a:t> in which the project takes place - in other words, to look at its broader picture. </a:t>
            </a:r>
          </a:p>
          <a:p>
            <a:pPr>
              <a:lnSpc>
                <a:spcPts val="3300"/>
              </a:lnSpc>
              <a:spcAft>
                <a:spcPts val="1800"/>
              </a:spcAft>
              <a:buNone/>
            </a:pPr>
            <a:r>
              <a:rPr lang="de-DE" sz="2800" b="1" dirty="0" smtClean="0">
                <a:solidFill>
                  <a:schemeClr val="bg1"/>
                </a:solidFill>
                <a:latin typeface="Calibri" pitchFamily="34" charset="0"/>
              </a:rPr>
              <a:t>	All projects are unique, and even if two projects appear very similar, contextual differences may necessitate quite different approaches for managing/engaging their respective stakeholders. </a:t>
            </a:r>
          </a:p>
          <a:p>
            <a:pPr>
              <a:lnSpc>
                <a:spcPts val="3300"/>
              </a:lnSpc>
              <a:spcAft>
                <a:spcPts val="1800"/>
              </a:spcAft>
              <a:buNone/>
            </a:pPr>
            <a:r>
              <a:rPr lang="de-DE" sz="2800" b="1" dirty="0" smtClean="0">
                <a:solidFill>
                  <a:schemeClr val="bg1"/>
                </a:solidFill>
                <a:latin typeface="Calibri" pitchFamily="34" charset="0"/>
              </a:rPr>
              <a:t>	There is no universal stakeholder management/ engagement model that fits all projects! </a:t>
            </a:r>
            <a:endParaRPr lang="en-US" sz="2800" b="1" dirty="0">
              <a:solidFill>
                <a:schemeClr val="bg1"/>
              </a:solidFill>
              <a:latin typeface="Calibri" pitchFamily="34" charset="0"/>
            </a:endParaRPr>
          </a:p>
        </p:txBody>
      </p:sp>
      <p:sp>
        <p:nvSpPr>
          <p:cNvPr id="4" name="Title 1"/>
          <p:cNvSpPr>
            <a:spLocks noGrp="1"/>
          </p:cNvSpPr>
          <p:nvPr>
            <p:ph type="title"/>
          </p:nvPr>
        </p:nvSpPr>
        <p:spPr>
          <a:xfrm>
            <a:off x="457200" y="0"/>
            <a:ext cx="8229600" cy="1143000"/>
          </a:xfrm>
        </p:spPr>
        <p:txBody>
          <a:bodyPr/>
          <a:lstStyle/>
          <a:p>
            <a:r>
              <a:rPr lang="de-DE" sz="2400" dirty="0" smtClean="0"/>
              <a:t>Understand the Project Context</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998"/>
            <a:ext cx="8229600" cy="2075107"/>
          </a:xfrm>
          <a:noFill/>
          <a:ln w="9525">
            <a:noFill/>
            <a:miter lim="800000"/>
            <a:headEnd/>
            <a:tailEnd/>
          </a:ln>
          <a:effectLst/>
        </p:spPr>
        <p:txBody>
          <a:bodyPr vert="horz" wrap="square" lIns="91440" tIns="45720" rIns="91440" bIns="45720" numCol="1" anchor="t" anchorCtr="0" compatLnSpc="1">
            <a:prstTxWarp prst="textNoShape">
              <a:avLst/>
            </a:prstTxWarp>
          </a:bodyPr>
          <a:lstStyle/>
          <a:p>
            <a:pPr>
              <a:lnSpc>
                <a:spcPts val="3500"/>
              </a:lnSpc>
              <a:spcAft>
                <a:spcPts val="2400"/>
              </a:spcAft>
              <a:buNone/>
            </a:pPr>
            <a:r>
              <a:rPr lang="de-DE" sz="2800" b="1" dirty="0" smtClean="0">
                <a:solidFill>
                  <a:schemeClr val="bg1"/>
                </a:solidFill>
                <a:latin typeface="Calibri" pitchFamily="34" charset="0"/>
              </a:rPr>
              <a:t>	Projects come in many shapes and sizes in many categories. Each category may have different implications for the way project stakeholders are managed/engaged. </a:t>
            </a:r>
          </a:p>
        </p:txBody>
      </p:sp>
      <p:sp>
        <p:nvSpPr>
          <p:cNvPr id="4" name="Title 1"/>
          <p:cNvSpPr>
            <a:spLocks noGrp="1"/>
          </p:cNvSpPr>
          <p:nvPr>
            <p:ph type="title"/>
          </p:nvPr>
        </p:nvSpPr>
        <p:spPr>
          <a:xfrm>
            <a:off x="457200" y="0"/>
            <a:ext cx="8229600" cy="1143000"/>
          </a:xfrm>
        </p:spPr>
        <p:txBody>
          <a:bodyPr/>
          <a:lstStyle/>
          <a:p>
            <a:r>
              <a:rPr lang="de-DE" sz="2400" dirty="0" smtClean="0"/>
              <a:t>Understand the Project Context</a:t>
            </a:r>
            <a:endParaRPr lang="en-US" sz="2400" dirty="0"/>
          </a:p>
        </p:txBody>
      </p:sp>
      <p:sp>
        <p:nvSpPr>
          <p:cNvPr id="5" name="Content Placeholder 2"/>
          <p:cNvSpPr txBox="1">
            <a:spLocks/>
          </p:cNvSpPr>
          <p:nvPr/>
        </p:nvSpPr>
        <p:spPr bwMode="auto">
          <a:xfrm>
            <a:off x="2769586" y="3066184"/>
            <a:ext cx="5920389" cy="310601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500"/>
              </a:lnSpc>
              <a:spcBef>
                <a:spcPct val="20000"/>
              </a:spcBef>
              <a:spcAft>
                <a:spcPts val="2400"/>
              </a:spcAft>
              <a:buClrTx/>
              <a:buSzTx/>
              <a:buFontTx/>
              <a:buNone/>
              <a:tabLst/>
              <a:defRPr/>
            </a:pPr>
            <a:r>
              <a:rPr kumimoji="0" lang="de-DE" sz="2400" b="1" i="0" u="none" strike="noStrike" kern="0" cap="none" spc="0" normalizeH="0" baseline="0" noProof="0" dirty="0" smtClean="0">
                <a:ln>
                  <a:noFill/>
                </a:ln>
                <a:solidFill>
                  <a:schemeClr val="bg1"/>
                </a:solidFill>
                <a:effectLst/>
                <a:uLnTx/>
                <a:uFillTx/>
                <a:latin typeface="Calibri" pitchFamily="34" charset="0"/>
                <a:ea typeface="+mn-ea"/>
                <a:cs typeface="+mn-cs"/>
              </a:rPr>
              <a:t>	Example: Stakeholder management/ engagement on a corporation‘s project to introduce a computerized human resource information system would be (presumably far) less complex than the stakeholder management/engagement required on a project for constructing a new airport. </a:t>
            </a:r>
          </a:p>
        </p:txBody>
      </p:sp>
      <p:pic>
        <p:nvPicPr>
          <p:cNvPr id="6" name="Picture 5" descr="Computers.jpg"/>
          <p:cNvPicPr>
            <a:picLocks noChangeAspect="1"/>
          </p:cNvPicPr>
          <p:nvPr/>
        </p:nvPicPr>
        <p:blipFill>
          <a:blip r:embed="rId3" cstate="print"/>
          <a:stretch>
            <a:fillRect/>
          </a:stretch>
        </p:blipFill>
        <p:spPr>
          <a:xfrm>
            <a:off x="865402" y="3172404"/>
            <a:ext cx="1901578" cy="1480515"/>
          </a:xfrm>
          <a:prstGeom prst="rect">
            <a:avLst/>
          </a:prstGeom>
        </p:spPr>
      </p:pic>
      <p:pic>
        <p:nvPicPr>
          <p:cNvPr id="7" name="Picture 6" descr="Airport.jpg"/>
          <p:cNvPicPr>
            <a:picLocks noChangeAspect="1"/>
          </p:cNvPicPr>
          <p:nvPr/>
        </p:nvPicPr>
        <p:blipFill>
          <a:blip r:embed="rId4" cstate="print"/>
          <a:stretch>
            <a:fillRect/>
          </a:stretch>
        </p:blipFill>
        <p:spPr>
          <a:xfrm>
            <a:off x="877078" y="4749276"/>
            <a:ext cx="1884783" cy="141358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8788" y="1127720"/>
            <a:ext cx="4094161" cy="1461939"/>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Aerospace / Defence Projects:</a:t>
            </a:r>
          </a:p>
          <a:p>
            <a:pPr>
              <a:buClr>
                <a:srgbClr val="92D050"/>
              </a:buClr>
              <a:buFont typeface="Wingdings" pitchFamily="2" charset="2"/>
              <a:buChar char="§"/>
            </a:pPr>
            <a:r>
              <a:rPr lang="en-US" b="1" dirty="0" smtClean="0">
                <a:solidFill>
                  <a:schemeClr val="bg1"/>
                </a:solidFill>
                <a:latin typeface="Calibri" pitchFamily="34" charset="0"/>
              </a:rPr>
              <a:t> Defense Systems</a:t>
            </a:r>
          </a:p>
          <a:p>
            <a:pPr>
              <a:buClr>
                <a:srgbClr val="92D050"/>
              </a:buClr>
              <a:buFont typeface="Wingdings" pitchFamily="2" charset="2"/>
              <a:buChar char="§"/>
            </a:pPr>
            <a:r>
              <a:rPr lang="en-US" b="1" dirty="0" smtClean="0">
                <a:solidFill>
                  <a:schemeClr val="bg1"/>
                </a:solidFill>
                <a:latin typeface="Calibri" pitchFamily="34" charset="0"/>
              </a:rPr>
              <a:t> Space</a:t>
            </a:r>
          </a:p>
          <a:p>
            <a:pPr>
              <a:buClr>
                <a:srgbClr val="92D050"/>
              </a:buClr>
              <a:buFont typeface="Wingdings" pitchFamily="2" charset="2"/>
              <a:buChar char="§"/>
            </a:pPr>
            <a:r>
              <a:rPr lang="en-US" b="1" dirty="0" smtClean="0">
                <a:solidFill>
                  <a:schemeClr val="bg1"/>
                </a:solidFill>
                <a:latin typeface="Calibri" pitchFamily="34" charset="0"/>
              </a:rPr>
              <a:t> Military Projects</a:t>
            </a:r>
            <a:endParaRPr lang="en-US" b="1" dirty="0">
              <a:solidFill>
                <a:schemeClr val="bg1"/>
              </a:solidFill>
              <a:latin typeface="Calibri" pitchFamily="34" charset="0"/>
            </a:endParaRPr>
          </a:p>
        </p:txBody>
      </p:sp>
      <p:sp>
        <p:nvSpPr>
          <p:cNvPr id="5" name="TextBox 4"/>
          <p:cNvSpPr txBox="1"/>
          <p:nvPr/>
        </p:nvSpPr>
        <p:spPr>
          <a:xfrm>
            <a:off x="458789" y="3428671"/>
            <a:ext cx="4084536" cy="2446824"/>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Business &amp; Organization Change Projects:</a:t>
            </a:r>
            <a:endParaRPr lang="en-US" b="1" dirty="0" smtClean="0">
              <a:solidFill>
                <a:srgbClr val="FFC000"/>
              </a:solidFill>
              <a:latin typeface="Calibri" pitchFamily="34" charset="0"/>
            </a:endParaRPr>
          </a:p>
          <a:p>
            <a:pPr>
              <a:buClr>
                <a:srgbClr val="92D050"/>
              </a:buClr>
              <a:buFont typeface="Wingdings" pitchFamily="2" charset="2"/>
              <a:buChar char="§"/>
            </a:pPr>
            <a:r>
              <a:rPr lang="en-US" b="1" dirty="0" smtClean="0">
                <a:solidFill>
                  <a:schemeClr val="bg1"/>
                </a:solidFill>
                <a:latin typeface="Calibri" pitchFamily="34" charset="0"/>
              </a:rPr>
              <a:t> Acquisition / Merger</a:t>
            </a:r>
          </a:p>
          <a:p>
            <a:pPr>
              <a:buClr>
                <a:srgbClr val="92D050"/>
              </a:buClr>
              <a:buFont typeface="Wingdings" pitchFamily="2" charset="2"/>
              <a:buChar char="§"/>
            </a:pPr>
            <a:r>
              <a:rPr lang="en-US" b="1" dirty="0" smtClean="0">
                <a:solidFill>
                  <a:schemeClr val="bg1"/>
                </a:solidFill>
                <a:latin typeface="Calibri" pitchFamily="34" charset="0"/>
              </a:rPr>
              <a:t> Mgmt. Process Improvement</a:t>
            </a:r>
          </a:p>
          <a:p>
            <a:pPr>
              <a:buClr>
                <a:srgbClr val="92D050"/>
              </a:buClr>
              <a:buFont typeface="Wingdings" pitchFamily="2" charset="2"/>
              <a:buChar char="§"/>
            </a:pPr>
            <a:r>
              <a:rPr lang="en-US" b="1" dirty="0" smtClean="0">
                <a:solidFill>
                  <a:schemeClr val="bg1"/>
                </a:solidFill>
                <a:latin typeface="Calibri" pitchFamily="34" charset="0"/>
              </a:rPr>
              <a:t> New Business Venture</a:t>
            </a:r>
          </a:p>
          <a:p>
            <a:pPr>
              <a:buClr>
                <a:srgbClr val="92D050"/>
              </a:buClr>
              <a:buFont typeface="Wingdings" pitchFamily="2" charset="2"/>
              <a:buChar char="§"/>
            </a:pPr>
            <a:r>
              <a:rPr lang="en-US" b="1" dirty="0" smtClean="0">
                <a:solidFill>
                  <a:schemeClr val="bg1"/>
                </a:solidFill>
                <a:latin typeface="Calibri" pitchFamily="34" charset="0"/>
              </a:rPr>
              <a:t> Organization Restructuring</a:t>
            </a:r>
          </a:p>
          <a:p>
            <a:pPr>
              <a:buClr>
                <a:srgbClr val="92D050"/>
              </a:buClr>
              <a:buFont typeface="Wingdings" pitchFamily="2" charset="2"/>
              <a:buChar char="§"/>
            </a:pPr>
            <a:r>
              <a:rPr lang="en-US" b="1" dirty="0" smtClean="0">
                <a:solidFill>
                  <a:schemeClr val="bg1"/>
                </a:solidFill>
                <a:latin typeface="Calibri" pitchFamily="34" charset="0"/>
              </a:rPr>
              <a:t> Legal Proceeding</a:t>
            </a:r>
            <a:endParaRPr lang="en-US" b="1" dirty="0">
              <a:solidFill>
                <a:schemeClr val="bg1"/>
              </a:solidFill>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en-US" sz="2400" dirty="0" smtClean="0"/>
              <a:t>Project Categorization Scheme</a:t>
            </a:r>
            <a:br>
              <a:rPr lang="en-US" sz="2400" dirty="0" smtClean="0"/>
            </a:br>
            <a:r>
              <a:rPr lang="en-US" sz="2000" dirty="0" smtClean="0"/>
              <a:t>(Based on Russel Archibald)</a:t>
            </a:r>
            <a:endParaRPr lang="en-US" sz="2400" dirty="0"/>
          </a:p>
        </p:txBody>
      </p:sp>
      <p:pic>
        <p:nvPicPr>
          <p:cNvPr id="8" name="Picture 7" descr="Submarine.gif"/>
          <p:cNvPicPr>
            <a:picLocks noChangeAspect="1"/>
          </p:cNvPicPr>
          <p:nvPr/>
        </p:nvPicPr>
        <p:blipFill>
          <a:blip r:embed="rId2" cstate="print"/>
          <a:stretch>
            <a:fillRect/>
          </a:stretch>
        </p:blipFill>
        <p:spPr>
          <a:xfrm>
            <a:off x="2567459" y="1879430"/>
            <a:ext cx="889513" cy="456067"/>
          </a:xfrm>
          <a:prstGeom prst="rect">
            <a:avLst/>
          </a:prstGeom>
        </p:spPr>
      </p:pic>
      <p:pic>
        <p:nvPicPr>
          <p:cNvPr id="9" name="Picture 8" descr="Consultants.gif"/>
          <p:cNvPicPr>
            <a:picLocks noChangeAspect="1"/>
          </p:cNvPicPr>
          <p:nvPr/>
        </p:nvPicPr>
        <p:blipFill>
          <a:blip r:embed="rId3" cstate="print"/>
          <a:stretch>
            <a:fillRect/>
          </a:stretch>
        </p:blipFill>
        <p:spPr>
          <a:xfrm>
            <a:off x="3710211" y="3608886"/>
            <a:ext cx="669282" cy="539602"/>
          </a:xfrm>
          <a:prstGeom prst="rect">
            <a:avLst/>
          </a:prstGeom>
        </p:spPr>
      </p:pic>
      <p:sp>
        <p:nvSpPr>
          <p:cNvPr id="10" name="TextBox 9"/>
          <p:cNvSpPr txBox="1"/>
          <p:nvPr/>
        </p:nvSpPr>
        <p:spPr>
          <a:xfrm>
            <a:off x="4552949" y="1130200"/>
            <a:ext cx="4132263" cy="1651911"/>
          </a:xfrm>
          <a:prstGeom prst="rect">
            <a:avLst/>
          </a:prstGeom>
          <a:noFill/>
          <a:ln>
            <a:solidFill>
              <a:schemeClr val="bg1"/>
            </a:solidFill>
          </a:ln>
        </p:spPr>
        <p:txBody>
          <a:bodyPr wrap="square" rtlCol="0">
            <a:spAutoFit/>
          </a:bodyPr>
          <a:lstStyle/>
          <a:p>
            <a:pPr>
              <a:spcAft>
                <a:spcPts val="600"/>
              </a:spcAft>
            </a:pPr>
            <a:r>
              <a:rPr lang="en-US" sz="2400" b="1" dirty="0" smtClean="0">
                <a:solidFill>
                  <a:srgbClr val="6DC9F7"/>
                </a:solidFill>
                <a:latin typeface="Calibri" pitchFamily="34" charset="0"/>
              </a:rPr>
              <a:t>Examples:</a:t>
            </a:r>
          </a:p>
          <a:p>
            <a:r>
              <a:rPr lang="en-US" b="1" dirty="0" smtClean="0">
                <a:solidFill>
                  <a:schemeClr val="bg1"/>
                </a:solidFill>
                <a:latin typeface="Calibri" pitchFamily="34" charset="0"/>
              </a:rPr>
              <a:t>New Weapon System, Major Weapon System Upgrade, Satellite Development Launch, Space Station Mod, Task Force Invasion.</a:t>
            </a:r>
            <a:endParaRPr lang="en-US" dirty="0"/>
          </a:p>
        </p:txBody>
      </p:sp>
      <p:sp>
        <p:nvSpPr>
          <p:cNvPr id="12" name="TextBox 11"/>
          <p:cNvSpPr txBox="1"/>
          <p:nvPr/>
        </p:nvSpPr>
        <p:spPr>
          <a:xfrm>
            <a:off x="4552950" y="3432175"/>
            <a:ext cx="4132263" cy="2239051"/>
          </a:xfrm>
          <a:prstGeom prst="rect">
            <a:avLst/>
          </a:prstGeom>
          <a:noFill/>
          <a:ln>
            <a:solidFill>
              <a:schemeClr val="bg1"/>
            </a:solidFill>
          </a:ln>
        </p:spPr>
        <p:txBody>
          <a:bodyPr wrap="square" rtlCol="0">
            <a:spAutoFit/>
          </a:bodyPr>
          <a:lstStyle/>
          <a:p>
            <a:pPr>
              <a:spcAft>
                <a:spcPts val="600"/>
              </a:spcAft>
            </a:pPr>
            <a:r>
              <a:rPr lang="en-US" sz="2400" b="1" dirty="0" smtClean="0">
                <a:solidFill>
                  <a:srgbClr val="6DC9F7"/>
                </a:solidFill>
                <a:latin typeface="Calibri" pitchFamily="34" charset="0"/>
              </a:rPr>
              <a:t>Examples:</a:t>
            </a:r>
          </a:p>
          <a:p>
            <a:r>
              <a:rPr lang="en-US" b="1" dirty="0" smtClean="0">
                <a:solidFill>
                  <a:schemeClr val="bg1"/>
                </a:solidFill>
                <a:latin typeface="Calibri" pitchFamily="34" charset="0"/>
              </a:rPr>
              <a:t>Acquire and Integrate Competing Company, Major Improvement in Project Management, Form and Launch New Company, Consolidate Divisions and Downsize Company, Major Litigation Case.</a:t>
            </a:r>
            <a:endParaRPr lang="en-US" dirty="0"/>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8788" y="1133602"/>
            <a:ext cx="4094161" cy="1523494"/>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Communication Systems Projects:</a:t>
            </a:r>
          </a:p>
          <a:p>
            <a:pPr>
              <a:buClr>
                <a:srgbClr val="92D050"/>
              </a:buClr>
              <a:buFont typeface="Wingdings" pitchFamily="2" charset="2"/>
              <a:buChar char="§"/>
            </a:pPr>
            <a:r>
              <a:rPr lang="en-US" b="1" dirty="0" smtClean="0">
                <a:solidFill>
                  <a:schemeClr val="bg1"/>
                </a:solidFill>
                <a:latin typeface="Calibri" pitchFamily="34" charset="0"/>
              </a:rPr>
              <a:t> Network Communication Systems</a:t>
            </a:r>
          </a:p>
          <a:p>
            <a:pPr>
              <a:buClr>
                <a:srgbClr val="92D050"/>
              </a:buClr>
              <a:buFont typeface="Wingdings" pitchFamily="2" charset="2"/>
              <a:buChar char="§"/>
            </a:pPr>
            <a:r>
              <a:rPr lang="en-US" b="1" dirty="0" smtClean="0">
                <a:solidFill>
                  <a:schemeClr val="bg1"/>
                </a:solidFill>
                <a:latin typeface="Calibri" pitchFamily="34" charset="0"/>
              </a:rPr>
              <a:t> Switching Communication Systems</a:t>
            </a:r>
            <a:endParaRPr lang="en-US" b="1" dirty="0">
              <a:solidFill>
                <a:schemeClr val="bg1"/>
              </a:solidFill>
              <a:latin typeface="Calibri" pitchFamily="34" charset="0"/>
            </a:endParaRPr>
          </a:p>
        </p:txBody>
      </p:sp>
      <p:sp>
        <p:nvSpPr>
          <p:cNvPr id="5" name="TextBox 4"/>
          <p:cNvSpPr txBox="1"/>
          <p:nvPr/>
        </p:nvSpPr>
        <p:spPr>
          <a:xfrm>
            <a:off x="458788" y="3111520"/>
            <a:ext cx="4094162" cy="1154162"/>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Event Projects:</a:t>
            </a:r>
            <a:endParaRPr lang="en-US" b="1" dirty="0" smtClean="0">
              <a:solidFill>
                <a:srgbClr val="FFC000"/>
              </a:solidFill>
              <a:latin typeface="Calibri" pitchFamily="34" charset="0"/>
            </a:endParaRPr>
          </a:p>
          <a:p>
            <a:pPr>
              <a:buClr>
                <a:srgbClr val="92D050"/>
              </a:buClr>
              <a:buFont typeface="Wingdings" pitchFamily="2" charset="2"/>
              <a:buChar char="§"/>
            </a:pPr>
            <a:r>
              <a:rPr lang="en-US" b="1" dirty="0" smtClean="0">
                <a:solidFill>
                  <a:schemeClr val="bg1"/>
                </a:solidFill>
                <a:latin typeface="Calibri" pitchFamily="34" charset="0"/>
              </a:rPr>
              <a:t> International Events</a:t>
            </a:r>
          </a:p>
          <a:p>
            <a:pPr>
              <a:buClr>
                <a:srgbClr val="92D050"/>
              </a:buClr>
              <a:buFont typeface="Wingdings" pitchFamily="2" charset="2"/>
              <a:buChar char="§"/>
            </a:pPr>
            <a:r>
              <a:rPr lang="en-US" b="1" dirty="0" smtClean="0">
                <a:solidFill>
                  <a:schemeClr val="bg1"/>
                </a:solidFill>
                <a:latin typeface="Calibri" pitchFamily="34" charset="0"/>
              </a:rPr>
              <a:t> National Events</a:t>
            </a:r>
            <a:endParaRPr lang="en-US" b="1" dirty="0">
              <a:solidFill>
                <a:schemeClr val="bg1"/>
              </a:solidFill>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en-US" sz="2400" dirty="0" smtClean="0"/>
              <a:t>Project Categorization Scheme</a:t>
            </a:r>
            <a:br>
              <a:rPr lang="en-US" sz="2400" dirty="0" smtClean="0"/>
            </a:br>
            <a:r>
              <a:rPr lang="en-US" sz="2000" dirty="0" smtClean="0"/>
              <a:t>(Based on Russel Archibald)</a:t>
            </a:r>
            <a:endParaRPr lang="en-US" sz="2400" dirty="0"/>
          </a:p>
        </p:txBody>
      </p:sp>
      <p:sp>
        <p:nvSpPr>
          <p:cNvPr id="10" name="TextBox 9"/>
          <p:cNvSpPr txBox="1"/>
          <p:nvPr/>
        </p:nvSpPr>
        <p:spPr>
          <a:xfrm>
            <a:off x="458788" y="5100535"/>
            <a:ext cx="4094162" cy="830997"/>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Information Systems          (software) Projects:</a:t>
            </a:r>
            <a:endParaRPr lang="en-US" b="1" dirty="0">
              <a:solidFill>
                <a:schemeClr val="bg1"/>
              </a:solidFill>
              <a:latin typeface="Calibri" pitchFamily="34" charset="0"/>
            </a:endParaRPr>
          </a:p>
        </p:txBody>
      </p:sp>
      <p:pic>
        <p:nvPicPr>
          <p:cNvPr id="11" name="Picture 10" descr="communication1.gif"/>
          <p:cNvPicPr>
            <a:picLocks noChangeAspect="1"/>
          </p:cNvPicPr>
          <p:nvPr/>
        </p:nvPicPr>
        <p:blipFill>
          <a:blip r:embed="rId2" cstate="print"/>
          <a:stretch>
            <a:fillRect/>
          </a:stretch>
        </p:blipFill>
        <p:spPr>
          <a:xfrm>
            <a:off x="3832650" y="1309036"/>
            <a:ext cx="560637" cy="513917"/>
          </a:xfrm>
          <a:prstGeom prst="rect">
            <a:avLst/>
          </a:prstGeom>
        </p:spPr>
      </p:pic>
      <p:sp>
        <p:nvSpPr>
          <p:cNvPr id="15" name="TextBox 14"/>
          <p:cNvSpPr txBox="1"/>
          <p:nvPr/>
        </p:nvSpPr>
        <p:spPr>
          <a:xfrm>
            <a:off x="4552949" y="1130201"/>
            <a:ext cx="4132263" cy="1389264"/>
          </a:xfrm>
          <a:prstGeom prst="rect">
            <a:avLst/>
          </a:prstGeom>
          <a:noFill/>
          <a:ln>
            <a:solidFill>
              <a:schemeClr val="bg1"/>
            </a:solidFill>
          </a:ln>
        </p:spPr>
        <p:txBody>
          <a:bodyPr wrap="square" rtlCol="0">
            <a:spAutoFit/>
          </a:bodyPr>
          <a:lstStyle/>
          <a:p>
            <a:pPr>
              <a:spcAft>
                <a:spcPts val="600"/>
              </a:spcAft>
            </a:pPr>
            <a:r>
              <a:rPr lang="en-US" sz="2400" b="1" dirty="0" smtClean="0">
                <a:solidFill>
                  <a:srgbClr val="6DC9F7"/>
                </a:solidFill>
                <a:latin typeface="Calibri" pitchFamily="34" charset="0"/>
              </a:rPr>
              <a:t>Examples:</a:t>
            </a:r>
          </a:p>
          <a:p>
            <a:r>
              <a:rPr lang="en-US" b="1" dirty="0" smtClean="0">
                <a:solidFill>
                  <a:schemeClr val="bg1"/>
                </a:solidFill>
                <a:latin typeface="Calibri" pitchFamily="34" charset="0"/>
              </a:rPr>
              <a:t>Microwave Communications Network, 3</a:t>
            </a:r>
            <a:r>
              <a:rPr lang="en-US" b="1" baseline="30000" dirty="0" smtClean="0">
                <a:solidFill>
                  <a:schemeClr val="bg1"/>
                </a:solidFill>
                <a:latin typeface="Calibri" pitchFamily="34" charset="0"/>
              </a:rPr>
              <a:t>rd</a:t>
            </a:r>
            <a:r>
              <a:rPr lang="en-US" b="1" dirty="0" smtClean="0">
                <a:solidFill>
                  <a:schemeClr val="bg1"/>
                </a:solidFill>
                <a:latin typeface="Calibri" pitchFamily="34" charset="0"/>
              </a:rPr>
              <a:t> Generation Wireless Communication System. </a:t>
            </a:r>
            <a:endParaRPr lang="en-US" dirty="0"/>
          </a:p>
        </p:txBody>
      </p:sp>
      <p:sp>
        <p:nvSpPr>
          <p:cNvPr id="17" name="Rectangle 16"/>
          <p:cNvSpPr/>
          <p:nvPr/>
        </p:nvSpPr>
        <p:spPr>
          <a:xfrm>
            <a:off x="4552949" y="2957633"/>
            <a:ext cx="4132263" cy="1390632"/>
          </a:xfrm>
          <a:prstGeom prst="rect">
            <a:avLst/>
          </a:prstGeom>
          <a:ln>
            <a:solidFill>
              <a:schemeClr val="bg1"/>
            </a:solidFill>
          </a:ln>
        </p:spPr>
        <p:txBody>
          <a:bodyPr wrap="square">
            <a:spAutoFit/>
          </a:bodyPr>
          <a:lstStyle/>
          <a:p>
            <a:pPr>
              <a:spcAft>
                <a:spcPts val="600"/>
              </a:spcAft>
            </a:pPr>
            <a:r>
              <a:rPr lang="en-US" sz="2400" b="1" dirty="0" smtClean="0">
                <a:solidFill>
                  <a:srgbClr val="6DC9F7"/>
                </a:solidFill>
                <a:latin typeface="Calibri" pitchFamily="34" charset="0"/>
              </a:rPr>
              <a:t>Examples:</a:t>
            </a:r>
          </a:p>
          <a:p>
            <a:r>
              <a:rPr lang="en-US" b="1" dirty="0" smtClean="0">
                <a:solidFill>
                  <a:schemeClr val="bg1"/>
                </a:solidFill>
                <a:latin typeface="Calibri" pitchFamily="34" charset="0"/>
              </a:rPr>
              <a:t>2004 Summer Olympics, 2006 World Cup Match, 2005 U.S. Super Bowl, 2004 Political Conventions.</a:t>
            </a:r>
            <a:endParaRPr lang="en-US" b="1" dirty="0">
              <a:solidFill>
                <a:schemeClr val="bg1"/>
              </a:solidFill>
              <a:latin typeface="Calibri" pitchFamily="34" charset="0"/>
            </a:endParaRPr>
          </a:p>
        </p:txBody>
      </p:sp>
      <p:sp>
        <p:nvSpPr>
          <p:cNvPr id="18" name="Rectangle 17"/>
          <p:cNvSpPr/>
          <p:nvPr/>
        </p:nvSpPr>
        <p:spPr>
          <a:xfrm>
            <a:off x="4551349" y="4785065"/>
            <a:ext cx="4132263" cy="1387136"/>
          </a:xfrm>
          <a:prstGeom prst="rect">
            <a:avLst/>
          </a:prstGeom>
          <a:ln>
            <a:solidFill>
              <a:schemeClr val="bg1"/>
            </a:solidFill>
          </a:ln>
        </p:spPr>
        <p:txBody>
          <a:bodyPr wrap="square">
            <a:spAutoFit/>
          </a:bodyPr>
          <a:lstStyle/>
          <a:p>
            <a:pPr>
              <a:spcAft>
                <a:spcPts val="600"/>
              </a:spcAft>
            </a:pPr>
            <a:r>
              <a:rPr lang="en-US" sz="2400" b="1" dirty="0" smtClean="0">
                <a:solidFill>
                  <a:srgbClr val="6DC9F7"/>
                </a:solidFill>
                <a:latin typeface="Calibri" pitchFamily="34" charset="0"/>
              </a:rPr>
              <a:t>Examples:</a:t>
            </a:r>
          </a:p>
          <a:p>
            <a:r>
              <a:rPr lang="en-US" b="1" dirty="0" smtClean="0">
                <a:solidFill>
                  <a:schemeClr val="bg1"/>
                </a:solidFill>
                <a:latin typeface="Calibri" pitchFamily="34" charset="0"/>
              </a:rPr>
              <a:t>New Project Management </a:t>
            </a:r>
            <a:r>
              <a:rPr lang="en-US" b="1" dirty="0" err="1" smtClean="0">
                <a:solidFill>
                  <a:schemeClr val="bg1"/>
                </a:solidFill>
                <a:latin typeface="Calibri" pitchFamily="34" charset="0"/>
              </a:rPr>
              <a:t>Informa-tion</a:t>
            </a:r>
            <a:r>
              <a:rPr lang="en-US" b="1" dirty="0" smtClean="0">
                <a:solidFill>
                  <a:schemeClr val="bg1"/>
                </a:solidFill>
                <a:latin typeface="Calibri" pitchFamily="34" charset="0"/>
              </a:rPr>
              <a:t> System (IS Hardware is in the Product Development Category).</a:t>
            </a:r>
            <a:endParaRPr lang="en-US" b="1" dirty="0">
              <a:solidFill>
                <a:schemeClr val="bg1"/>
              </a:solidFill>
              <a:latin typeface="Calibri" pitchFamily="34" charset="0"/>
            </a:endParaRPr>
          </a:p>
        </p:txBody>
      </p:sp>
      <p:pic>
        <p:nvPicPr>
          <p:cNvPr id="12" name="Picture 11" descr="cd.gif"/>
          <p:cNvPicPr>
            <a:picLocks noChangeAspect="1"/>
          </p:cNvPicPr>
          <p:nvPr/>
        </p:nvPicPr>
        <p:blipFill>
          <a:blip r:embed="rId3" cstate="print"/>
          <a:stretch>
            <a:fillRect/>
          </a:stretch>
        </p:blipFill>
        <p:spPr>
          <a:xfrm>
            <a:off x="3771900" y="5234405"/>
            <a:ext cx="626845" cy="635551"/>
          </a:xfrm>
          <a:prstGeom prst="rect">
            <a:avLst/>
          </a:prstGeom>
        </p:spPr>
      </p:pic>
      <p:pic>
        <p:nvPicPr>
          <p:cNvPr id="13" name="Picture 12" descr="Beijing 2008.jpg"/>
          <p:cNvPicPr>
            <a:picLocks noChangeAspect="1"/>
          </p:cNvPicPr>
          <p:nvPr/>
        </p:nvPicPr>
        <p:blipFill>
          <a:blip r:embed="rId4" cstate="print"/>
          <a:stretch>
            <a:fillRect/>
          </a:stretch>
        </p:blipFill>
        <p:spPr>
          <a:xfrm>
            <a:off x="3719083" y="3289041"/>
            <a:ext cx="689581" cy="555171"/>
          </a:xfrm>
          <a:prstGeom prst="rect">
            <a:avLst/>
          </a:prstGeom>
        </p:spPr>
      </p:pic>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8788" y="1127537"/>
            <a:ext cx="4094161" cy="4293483"/>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Facilities Projects:</a:t>
            </a:r>
          </a:p>
          <a:p>
            <a:pPr>
              <a:buClr>
                <a:srgbClr val="92D050"/>
              </a:buClr>
              <a:buFont typeface="Wingdings" pitchFamily="2" charset="2"/>
              <a:buChar char="§"/>
            </a:pPr>
            <a:r>
              <a:rPr lang="en-US" b="1" dirty="0" smtClean="0">
                <a:solidFill>
                  <a:schemeClr val="bg1"/>
                </a:solidFill>
                <a:latin typeface="Calibri" pitchFamily="34" charset="0"/>
              </a:rPr>
              <a:t> Facility Decommissioning</a:t>
            </a:r>
          </a:p>
          <a:p>
            <a:pPr>
              <a:buClr>
                <a:srgbClr val="92D050"/>
              </a:buClr>
              <a:buFont typeface="Wingdings" pitchFamily="2" charset="2"/>
              <a:buChar char="§"/>
            </a:pPr>
            <a:r>
              <a:rPr lang="en-US" b="1" dirty="0" smtClean="0">
                <a:solidFill>
                  <a:schemeClr val="bg1"/>
                </a:solidFill>
                <a:latin typeface="Calibri" pitchFamily="34" charset="0"/>
              </a:rPr>
              <a:t> Facility Demolition</a:t>
            </a:r>
          </a:p>
          <a:p>
            <a:pPr>
              <a:buClr>
                <a:srgbClr val="92D050"/>
              </a:buClr>
              <a:buFont typeface="Wingdings" pitchFamily="2" charset="2"/>
              <a:buChar char="§"/>
            </a:pPr>
            <a:r>
              <a:rPr lang="en-US" b="1" dirty="0" smtClean="0">
                <a:solidFill>
                  <a:schemeClr val="bg1"/>
                </a:solidFill>
                <a:latin typeface="Calibri" pitchFamily="34" charset="0"/>
              </a:rPr>
              <a:t> Facility Maintenance &amp; Modification</a:t>
            </a:r>
          </a:p>
          <a:p>
            <a:pPr>
              <a:buClr>
                <a:srgbClr val="92D050"/>
              </a:buClr>
              <a:buFont typeface="Wingdings" pitchFamily="2" charset="2"/>
              <a:buChar char="§"/>
            </a:pPr>
            <a:r>
              <a:rPr lang="en-US" b="1" dirty="0" smtClean="0">
                <a:solidFill>
                  <a:schemeClr val="bg1"/>
                </a:solidFill>
                <a:latin typeface="Calibri" pitchFamily="34" charset="0"/>
              </a:rPr>
              <a:t> Facility Design/Procurement/</a:t>
            </a:r>
          </a:p>
          <a:p>
            <a:pPr>
              <a:spcAft>
                <a:spcPts val="1200"/>
              </a:spcAft>
              <a:buClr>
                <a:srgbClr val="92D050"/>
              </a:buClr>
            </a:pPr>
            <a:r>
              <a:rPr lang="en-US" b="1" dirty="0" smtClean="0">
                <a:solidFill>
                  <a:schemeClr val="bg1"/>
                </a:solidFill>
                <a:latin typeface="Calibri" pitchFamily="34" charset="0"/>
              </a:rPr>
              <a:t>   Construction</a:t>
            </a:r>
            <a:endParaRPr lang="en-US" sz="1800" b="1" dirty="0" smtClean="0">
              <a:solidFill>
                <a:schemeClr val="bg1"/>
              </a:solidFill>
              <a:latin typeface="Calibri" pitchFamily="34" charset="0"/>
            </a:endParaRPr>
          </a:p>
          <a:p>
            <a:pPr lvl="1"/>
            <a:r>
              <a:rPr lang="en-US" sz="1800" b="1" dirty="0" smtClean="0">
                <a:solidFill>
                  <a:schemeClr val="bg1"/>
                </a:solidFill>
                <a:latin typeface="Calibri" pitchFamily="34" charset="0"/>
              </a:rPr>
              <a:t>Civil</a:t>
            </a:r>
          </a:p>
          <a:p>
            <a:pPr lvl="1"/>
            <a:r>
              <a:rPr lang="en-US" sz="1800" b="1" dirty="0" smtClean="0">
                <a:solidFill>
                  <a:schemeClr val="bg1"/>
                </a:solidFill>
                <a:latin typeface="Calibri" pitchFamily="34" charset="0"/>
              </a:rPr>
              <a:t>Energy</a:t>
            </a:r>
          </a:p>
          <a:p>
            <a:pPr lvl="1"/>
            <a:r>
              <a:rPr lang="en-US" sz="1800" b="1" dirty="0" smtClean="0">
                <a:solidFill>
                  <a:schemeClr val="bg1"/>
                </a:solidFill>
                <a:latin typeface="Calibri" pitchFamily="34" charset="0"/>
              </a:rPr>
              <a:t>Environmental </a:t>
            </a:r>
          </a:p>
          <a:p>
            <a:pPr lvl="1"/>
            <a:r>
              <a:rPr lang="en-US" sz="1800" b="1" dirty="0" smtClean="0">
                <a:solidFill>
                  <a:schemeClr val="bg1"/>
                </a:solidFill>
                <a:latin typeface="Calibri" pitchFamily="34" charset="0"/>
              </a:rPr>
              <a:t>High-rise </a:t>
            </a:r>
          </a:p>
          <a:p>
            <a:pPr lvl="1"/>
            <a:r>
              <a:rPr lang="en-US" sz="1800" b="1" dirty="0" smtClean="0">
                <a:solidFill>
                  <a:schemeClr val="bg1"/>
                </a:solidFill>
                <a:latin typeface="Calibri" pitchFamily="34" charset="0"/>
              </a:rPr>
              <a:t>Industrial</a:t>
            </a:r>
          </a:p>
          <a:p>
            <a:pPr lvl="1"/>
            <a:r>
              <a:rPr lang="en-US" sz="1800" b="1" dirty="0" smtClean="0">
                <a:solidFill>
                  <a:schemeClr val="bg1"/>
                </a:solidFill>
                <a:latin typeface="Calibri" pitchFamily="34" charset="0"/>
              </a:rPr>
              <a:t>Commercial </a:t>
            </a:r>
          </a:p>
          <a:p>
            <a:pPr lvl="1"/>
            <a:r>
              <a:rPr lang="en-US" sz="1800" b="1" dirty="0" smtClean="0">
                <a:solidFill>
                  <a:schemeClr val="bg1"/>
                </a:solidFill>
                <a:latin typeface="Calibri" pitchFamily="34" charset="0"/>
              </a:rPr>
              <a:t>Residential</a:t>
            </a:r>
          </a:p>
          <a:p>
            <a:pPr lvl="1"/>
            <a:r>
              <a:rPr lang="en-US" sz="1800" b="1" dirty="0" smtClean="0">
                <a:solidFill>
                  <a:schemeClr val="bg1"/>
                </a:solidFill>
                <a:latin typeface="Calibri" pitchFamily="34" charset="0"/>
              </a:rPr>
              <a:t>Ships</a:t>
            </a:r>
            <a:endParaRPr lang="en-US" sz="1800" b="1" dirty="0">
              <a:solidFill>
                <a:schemeClr val="bg1"/>
              </a:solidFill>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en-US" sz="2400" dirty="0" smtClean="0"/>
              <a:t>Project Categorization Scheme</a:t>
            </a:r>
            <a:br>
              <a:rPr lang="en-US" sz="2400" dirty="0" smtClean="0"/>
            </a:br>
            <a:r>
              <a:rPr lang="en-US" sz="2000" dirty="0" smtClean="0"/>
              <a:t>(Based on Russel Archibald)</a:t>
            </a:r>
            <a:endParaRPr lang="en-US" sz="2400" dirty="0"/>
          </a:p>
        </p:txBody>
      </p:sp>
      <p:pic>
        <p:nvPicPr>
          <p:cNvPr id="10" name="Picture 14" descr="power"/>
          <p:cNvPicPr>
            <a:picLocks noChangeAspect="1" noChangeArrowheads="1"/>
          </p:cNvPicPr>
          <p:nvPr/>
        </p:nvPicPr>
        <p:blipFill>
          <a:blip r:embed="rId2" cstate="print"/>
          <a:srcRect/>
          <a:stretch>
            <a:fillRect/>
          </a:stretch>
        </p:blipFill>
        <p:spPr bwMode="auto">
          <a:xfrm>
            <a:off x="3198813" y="3234440"/>
            <a:ext cx="672796" cy="669214"/>
          </a:xfrm>
          <a:prstGeom prst="rect">
            <a:avLst/>
          </a:prstGeom>
          <a:noFill/>
          <a:ln w="9525">
            <a:noFill/>
            <a:miter lim="800000"/>
            <a:headEnd/>
            <a:tailEnd/>
          </a:ln>
        </p:spPr>
      </p:pic>
      <p:sp>
        <p:nvSpPr>
          <p:cNvPr id="8" name="Rectangle 7"/>
          <p:cNvSpPr/>
          <p:nvPr/>
        </p:nvSpPr>
        <p:spPr>
          <a:xfrm>
            <a:off x="4552950" y="1130200"/>
            <a:ext cx="4132263" cy="4293483"/>
          </a:xfrm>
          <a:prstGeom prst="rect">
            <a:avLst/>
          </a:prstGeom>
          <a:ln>
            <a:solidFill>
              <a:schemeClr val="bg1"/>
            </a:solidFill>
          </a:ln>
        </p:spPr>
        <p:txBody>
          <a:bodyPr wrap="square">
            <a:spAutoFit/>
          </a:bodyPr>
          <a:lstStyle/>
          <a:p>
            <a:pPr>
              <a:spcAft>
                <a:spcPts val="600"/>
              </a:spcAft>
            </a:pPr>
            <a:r>
              <a:rPr lang="en-US" sz="2400" b="1" dirty="0" smtClean="0">
                <a:solidFill>
                  <a:srgbClr val="6DC9F7"/>
                </a:solidFill>
                <a:latin typeface="Calibri" pitchFamily="34" charset="0"/>
              </a:rPr>
              <a:t>Examples:</a:t>
            </a:r>
          </a:p>
          <a:p>
            <a:pPr>
              <a:spcAft>
                <a:spcPts val="1200"/>
              </a:spcAft>
            </a:pPr>
            <a:r>
              <a:rPr lang="en-US" b="1" dirty="0" smtClean="0">
                <a:solidFill>
                  <a:schemeClr val="bg1"/>
                </a:solidFill>
                <a:latin typeface="Calibri" pitchFamily="34" charset="0"/>
              </a:rPr>
              <a:t>Closure of Nuclear Power Stations, Demolition of High-Rise Buildings, Process Plant Maintenance Turn-around, Conversion of Plant for New Products/ Market.</a:t>
            </a:r>
          </a:p>
          <a:p>
            <a:r>
              <a:rPr lang="en-US" b="1" dirty="0" smtClean="0">
                <a:solidFill>
                  <a:schemeClr val="bg1"/>
                </a:solidFill>
                <a:latin typeface="Calibri" pitchFamily="34" charset="0"/>
              </a:rPr>
              <a:t>Flood Control Dam, Highway Inter-change, New Gas-fired Power Generation Plant, Pipeline, Chemical Waste Cleanup, 40 Story Office Building, New Manufacturing Plant, New Shopping Center, Office Building, New Housing Sub-division, New Tanker, Container or Passenger Ship.</a:t>
            </a:r>
            <a:endParaRPr lang="en-US" b="1" dirty="0">
              <a:solidFill>
                <a:schemeClr val="bg1"/>
              </a:solidFill>
              <a:latin typeface="Calibri" pitchFamily="34" charset="0"/>
            </a:endParaRPr>
          </a:p>
        </p:txBody>
      </p:sp>
      <p:pic>
        <p:nvPicPr>
          <p:cNvPr id="11" name="Picture 10" descr="Dam_clipart.jpg"/>
          <p:cNvPicPr>
            <a:picLocks noChangeAspect="1"/>
          </p:cNvPicPr>
          <p:nvPr/>
        </p:nvPicPr>
        <p:blipFill>
          <a:blip r:embed="rId3" cstate="print"/>
          <a:stretch>
            <a:fillRect/>
          </a:stretch>
        </p:blipFill>
        <p:spPr>
          <a:xfrm>
            <a:off x="3198813" y="4791429"/>
            <a:ext cx="666489" cy="574560"/>
          </a:xfrm>
          <a:prstGeom prst="rect">
            <a:avLst/>
          </a:prstGeom>
        </p:spPr>
      </p:pic>
      <p:pic>
        <p:nvPicPr>
          <p:cNvPr id="12" name="Picture 11" descr="factory_1.png"/>
          <p:cNvPicPr>
            <a:picLocks noChangeAspect="1"/>
          </p:cNvPicPr>
          <p:nvPr/>
        </p:nvPicPr>
        <p:blipFill>
          <a:blip r:embed="rId4" cstate="print"/>
          <a:stretch>
            <a:fillRect/>
          </a:stretch>
        </p:blipFill>
        <p:spPr>
          <a:xfrm>
            <a:off x="3198813" y="4060409"/>
            <a:ext cx="664832" cy="54682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8788" y="1131510"/>
            <a:ext cx="4094161" cy="5347618"/>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International Development Projects:</a:t>
            </a:r>
          </a:p>
          <a:p>
            <a:pPr>
              <a:buClr>
                <a:srgbClr val="92D050"/>
              </a:buClr>
              <a:buFont typeface="Wingdings" pitchFamily="2" charset="2"/>
              <a:buChar char="§"/>
            </a:pPr>
            <a:r>
              <a:rPr lang="en-US" b="1" dirty="0" smtClean="0">
                <a:solidFill>
                  <a:schemeClr val="bg1"/>
                </a:solidFill>
                <a:latin typeface="Calibri" pitchFamily="34" charset="0"/>
              </a:rPr>
              <a:t> Agriculture/Rural Develop.  </a:t>
            </a:r>
          </a:p>
          <a:p>
            <a:pPr>
              <a:buClr>
                <a:srgbClr val="92D050"/>
              </a:buClr>
              <a:buFont typeface="Wingdings" pitchFamily="2" charset="2"/>
              <a:buChar char="§"/>
            </a:pPr>
            <a:r>
              <a:rPr lang="en-US" b="1" dirty="0" smtClean="0">
                <a:solidFill>
                  <a:schemeClr val="bg1"/>
                </a:solidFill>
                <a:latin typeface="Calibri" pitchFamily="34" charset="0"/>
              </a:rPr>
              <a:t> Education</a:t>
            </a:r>
          </a:p>
          <a:p>
            <a:pPr>
              <a:buClr>
                <a:srgbClr val="92D050"/>
              </a:buClr>
              <a:buFont typeface="Wingdings" pitchFamily="2" charset="2"/>
              <a:buChar char="§"/>
            </a:pPr>
            <a:r>
              <a:rPr lang="en-US" b="1" dirty="0" smtClean="0">
                <a:solidFill>
                  <a:schemeClr val="bg1"/>
                </a:solidFill>
                <a:latin typeface="Calibri" pitchFamily="34" charset="0"/>
              </a:rPr>
              <a:t> Health</a:t>
            </a:r>
          </a:p>
          <a:p>
            <a:pPr>
              <a:buClr>
                <a:srgbClr val="92D050"/>
              </a:buClr>
              <a:buFont typeface="Wingdings" pitchFamily="2" charset="2"/>
              <a:buChar char="§"/>
            </a:pPr>
            <a:r>
              <a:rPr lang="en-US" b="1" dirty="0" smtClean="0">
                <a:solidFill>
                  <a:schemeClr val="bg1"/>
                </a:solidFill>
                <a:latin typeface="Calibri" pitchFamily="34" charset="0"/>
              </a:rPr>
              <a:t> Nutrition</a:t>
            </a:r>
          </a:p>
          <a:p>
            <a:pPr>
              <a:buClr>
                <a:srgbClr val="92D050"/>
              </a:buClr>
              <a:buFont typeface="Wingdings" pitchFamily="2" charset="2"/>
              <a:buChar char="§"/>
            </a:pPr>
            <a:r>
              <a:rPr lang="en-US" b="1" dirty="0" smtClean="0">
                <a:solidFill>
                  <a:schemeClr val="bg1"/>
                </a:solidFill>
                <a:latin typeface="Calibri" pitchFamily="34" charset="0"/>
              </a:rPr>
              <a:t> Population</a:t>
            </a:r>
          </a:p>
          <a:p>
            <a:pPr>
              <a:buClr>
                <a:srgbClr val="92D050"/>
              </a:buClr>
              <a:buFont typeface="Wingdings" pitchFamily="2" charset="2"/>
              <a:buChar char="§"/>
            </a:pPr>
            <a:r>
              <a:rPr lang="en-US" b="1" dirty="0" smtClean="0">
                <a:solidFill>
                  <a:schemeClr val="bg1"/>
                </a:solidFill>
                <a:latin typeface="Calibri" pitchFamily="34" charset="0"/>
              </a:rPr>
              <a:t> Small-Scale Enterprise</a:t>
            </a:r>
          </a:p>
          <a:p>
            <a:pPr>
              <a:spcBef>
                <a:spcPts val="600"/>
              </a:spcBef>
              <a:spcAft>
                <a:spcPts val="900"/>
              </a:spcAft>
              <a:buClr>
                <a:srgbClr val="92D050"/>
              </a:buClr>
            </a:pPr>
            <a:r>
              <a:rPr lang="en-US" sz="2400" b="1" dirty="0" smtClean="0">
                <a:solidFill>
                  <a:srgbClr val="FFC000"/>
                </a:solidFill>
                <a:latin typeface="Calibri" pitchFamily="34" charset="0"/>
              </a:rPr>
              <a:t>Infrastructure</a:t>
            </a:r>
          </a:p>
          <a:p>
            <a:pPr lvl="1"/>
            <a:r>
              <a:rPr lang="en-US" sz="1800" b="1" dirty="0" smtClean="0">
                <a:solidFill>
                  <a:schemeClr val="bg1"/>
                </a:solidFill>
                <a:latin typeface="Calibri" pitchFamily="34" charset="0"/>
              </a:rPr>
              <a:t>Energy (Oil, Gas, Coal, Power Generation and Distribution)</a:t>
            </a:r>
          </a:p>
          <a:p>
            <a:pPr lvl="1"/>
            <a:r>
              <a:rPr lang="en-US" sz="1800" b="1" dirty="0" smtClean="0">
                <a:solidFill>
                  <a:schemeClr val="bg1"/>
                </a:solidFill>
                <a:latin typeface="Calibri" pitchFamily="34" charset="0"/>
              </a:rPr>
              <a:t>Industrial</a:t>
            </a:r>
          </a:p>
          <a:p>
            <a:pPr lvl="1"/>
            <a:r>
              <a:rPr lang="en-US" sz="1800" b="1" dirty="0" smtClean="0">
                <a:solidFill>
                  <a:schemeClr val="bg1"/>
                </a:solidFill>
                <a:latin typeface="Calibri" pitchFamily="34" charset="0"/>
              </a:rPr>
              <a:t>Telecommunications</a:t>
            </a:r>
          </a:p>
          <a:p>
            <a:pPr lvl="1"/>
            <a:r>
              <a:rPr lang="en-US" sz="1800" b="1" dirty="0" smtClean="0">
                <a:solidFill>
                  <a:schemeClr val="bg1"/>
                </a:solidFill>
                <a:latin typeface="Calibri" pitchFamily="34" charset="0"/>
              </a:rPr>
              <a:t>Transportation</a:t>
            </a:r>
          </a:p>
          <a:p>
            <a:pPr lvl="1"/>
            <a:r>
              <a:rPr lang="en-US" sz="1800" b="1" dirty="0" smtClean="0">
                <a:solidFill>
                  <a:schemeClr val="bg1"/>
                </a:solidFill>
                <a:latin typeface="Calibri" pitchFamily="34" charset="0"/>
              </a:rPr>
              <a:t>Urbanization</a:t>
            </a:r>
          </a:p>
          <a:p>
            <a:pPr lvl="1"/>
            <a:r>
              <a:rPr lang="en-US" sz="1800" b="1" dirty="0" smtClean="0">
                <a:solidFill>
                  <a:schemeClr val="bg1"/>
                </a:solidFill>
                <a:latin typeface="Calibri" pitchFamily="34" charset="0"/>
              </a:rPr>
              <a:t>Water Supply and Sewage</a:t>
            </a:r>
          </a:p>
          <a:p>
            <a:pPr lvl="1"/>
            <a:r>
              <a:rPr lang="en-US" sz="1800" b="1" dirty="0" smtClean="0">
                <a:solidFill>
                  <a:schemeClr val="bg1"/>
                </a:solidFill>
                <a:latin typeface="Calibri" pitchFamily="34" charset="0"/>
              </a:rPr>
              <a:t>Irrigation</a:t>
            </a:r>
            <a:endParaRPr lang="en-US" sz="1800" b="1" dirty="0">
              <a:solidFill>
                <a:schemeClr val="bg1"/>
              </a:solidFill>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en-US" sz="2400" dirty="0" smtClean="0"/>
              <a:t>Project Categorization Scheme</a:t>
            </a:r>
            <a:br>
              <a:rPr lang="en-US" sz="2400" dirty="0" smtClean="0"/>
            </a:br>
            <a:r>
              <a:rPr lang="en-US" sz="2000" dirty="0" smtClean="0"/>
              <a:t>(Based on Russel Archibald)</a:t>
            </a:r>
            <a:endParaRPr lang="en-US" sz="2400" dirty="0"/>
          </a:p>
        </p:txBody>
      </p:sp>
      <p:sp>
        <p:nvSpPr>
          <p:cNvPr id="9" name="Rectangle 8"/>
          <p:cNvSpPr/>
          <p:nvPr/>
        </p:nvSpPr>
        <p:spPr>
          <a:xfrm>
            <a:off x="4552950" y="1130200"/>
            <a:ext cx="4132263" cy="4847481"/>
          </a:xfrm>
          <a:prstGeom prst="rect">
            <a:avLst/>
          </a:prstGeom>
          <a:ln>
            <a:solidFill>
              <a:schemeClr val="bg1"/>
            </a:solidFill>
          </a:ln>
        </p:spPr>
        <p:txBody>
          <a:bodyPr wrap="square">
            <a:spAutoFit/>
          </a:bodyPr>
          <a:lstStyle/>
          <a:p>
            <a:pPr>
              <a:spcAft>
                <a:spcPts val="600"/>
              </a:spcAft>
            </a:pPr>
            <a:r>
              <a:rPr lang="en-US" sz="2400" b="1" dirty="0" smtClean="0">
                <a:solidFill>
                  <a:srgbClr val="6DC9F7"/>
                </a:solidFill>
                <a:latin typeface="Calibri" pitchFamily="34" charset="0"/>
              </a:rPr>
              <a:t>Examples: </a:t>
            </a:r>
          </a:p>
          <a:p>
            <a:pPr>
              <a:spcAft>
                <a:spcPts val="600"/>
              </a:spcAft>
            </a:pPr>
            <a:r>
              <a:rPr lang="en-US" b="1" dirty="0" smtClean="0">
                <a:solidFill>
                  <a:schemeClr val="bg1"/>
                </a:solidFill>
                <a:latin typeface="Calibri" pitchFamily="34" charset="0"/>
              </a:rPr>
              <a:t>People and Process Intensive Projects in developing countries funded by the World Bank, Regional Development Banks, US Agency for International Development (USAID), UNIDO, and other UN and Government Agencies.</a:t>
            </a:r>
          </a:p>
          <a:p>
            <a:pPr>
              <a:spcAft>
                <a:spcPts val="600"/>
              </a:spcAft>
            </a:pPr>
            <a:endParaRPr lang="en-US" b="1" dirty="0" smtClean="0">
              <a:solidFill>
                <a:schemeClr val="bg1"/>
              </a:solidFill>
              <a:latin typeface="Calibri" pitchFamily="34" charset="0"/>
            </a:endParaRPr>
          </a:p>
          <a:p>
            <a:pPr>
              <a:spcAft>
                <a:spcPts val="600"/>
              </a:spcAft>
            </a:pPr>
            <a:r>
              <a:rPr lang="en-US" b="1" dirty="0" smtClean="0">
                <a:solidFill>
                  <a:schemeClr val="bg1"/>
                </a:solidFill>
                <a:latin typeface="Calibri" pitchFamily="34" charset="0"/>
              </a:rPr>
              <a:t>Capital/ Civil Works Intensive Projects, which are often different from Facilities Projects (see previous slide) in that they include, as part of the project, creating an organizational entity to operate and maintain the Facility, and Lending Agencies impose their Project Life-Cycle and Reporting Requirements. </a:t>
            </a:r>
            <a:endParaRPr lang="en-US" b="1" dirty="0">
              <a:solidFill>
                <a:schemeClr val="bg1"/>
              </a:solidFill>
              <a:latin typeface="Calibri" pitchFamily="34" charset="0"/>
            </a:endParaRPr>
          </a:p>
        </p:txBody>
      </p:sp>
      <p:pic>
        <p:nvPicPr>
          <p:cNvPr id="5" name="Picture 15" descr="Health"/>
          <p:cNvPicPr>
            <a:picLocks noChangeAspect="1" noChangeArrowheads="1"/>
          </p:cNvPicPr>
          <p:nvPr/>
        </p:nvPicPr>
        <p:blipFill>
          <a:blip r:embed="rId2" cstate="print"/>
          <a:srcRect/>
          <a:stretch>
            <a:fillRect/>
          </a:stretch>
        </p:blipFill>
        <p:spPr bwMode="auto">
          <a:xfrm>
            <a:off x="3347871" y="2273815"/>
            <a:ext cx="982401" cy="987358"/>
          </a:xfrm>
          <a:prstGeom prst="rect">
            <a:avLst/>
          </a:prstGeom>
          <a:noFill/>
          <a:ln w="9525">
            <a:noFill/>
            <a:miter lim="800000"/>
            <a:headEnd/>
            <a:tailEnd/>
          </a:ln>
        </p:spPr>
      </p:pic>
      <p:pic>
        <p:nvPicPr>
          <p:cNvPr id="8" name="Picture 17" descr="bridge"/>
          <p:cNvPicPr>
            <a:picLocks noChangeAspect="1" noChangeArrowheads="1"/>
          </p:cNvPicPr>
          <p:nvPr/>
        </p:nvPicPr>
        <p:blipFill>
          <a:blip r:embed="rId3" cstate="print"/>
          <a:srcRect/>
          <a:stretch>
            <a:fillRect/>
          </a:stretch>
        </p:blipFill>
        <p:spPr bwMode="auto">
          <a:xfrm>
            <a:off x="3497297" y="4902648"/>
            <a:ext cx="715321" cy="748231"/>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8788" y="1132729"/>
            <a:ext cx="4094161" cy="1831271"/>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Media and Entertainment Projects:</a:t>
            </a:r>
          </a:p>
          <a:p>
            <a:pPr>
              <a:buClr>
                <a:srgbClr val="92D050"/>
              </a:buClr>
              <a:buFont typeface="Wingdings" pitchFamily="2" charset="2"/>
              <a:buChar char="§"/>
            </a:pPr>
            <a:r>
              <a:rPr lang="en-US" b="1" dirty="0" smtClean="0">
                <a:solidFill>
                  <a:schemeClr val="bg1"/>
                </a:solidFill>
                <a:latin typeface="Calibri" pitchFamily="34" charset="0"/>
              </a:rPr>
              <a:t> Motion Picture</a:t>
            </a:r>
          </a:p>
          <a:p>
            <a:pPr>
              <a:buClr>
                <a:srgbClr val="92D050"/>
              </a:buClr>
              <a:buFont typeface="Wingdings" pitchFamily="2" charset="2"/>
              <a:buChar char="§"/>
            </a:pPr>
            <a:r>
              <a:rPr lang="en-US" b="1" dirty="0" smtClean="0">
                <a:solidFill>
                  <a:schemeClr val="bg1"/>
                </a:solidFill>
                <a:latin typeface="Calibri" pitchFamily="34" charset="0"/>
              </a:rPr>
              <a:t> TV Segment</a:t>
            </a:r>
          </a:p>
          <a:p>
            <a:pPr>
              <a:buClr>
                <a:srgbClr val="92D050"/>
              </a:buClr>
              <a:buFont typeface="Wingdings" pitchFamily="2" charset="2"/>
              <a:buChar char="§"/>
            </a:pPr>
            <a:r>
              <a:rPr lang="en-US" b="1" dirty="0" smtClean="0">
                <a:solidFill>
                  <a:schemeClr val="bg1"/>
                </a:solidFill>
                <a:latin typeface="Calibri" pitchFamily="34" charset="0"/>
              </a:rPr>
              <a:t> Live Play or Music Event</a:t>
            </a:r>
            <a:endParaRPr lang="en-US" b="1" dirty="0">
              <a:solidFill>
                <a:schemeClr val="bg1"/>
              </a:solidFill>
              <a:latin typeface="Calibri" pitchFamily="34" charset="0"/>
            </a:endParaRPr>
          </a:p>
        </p:txBody>
      </p:sp>
      <p:sp>
        <p:nvSpPr>
          <p:cNvPr id="5" name="TextBox 4"/>
          <p:cNvSpPr txBox="1"/>
          <p:nvPr/>
        </p:nvSpPr>
        <p:spPr>
          <a:xfrm>
            <a:off x="458788" y="3615189"/>
            <a:ext cx="4094161" cy="2523768"/>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Product and Service     Development Projects:</a:t>
            </a:r>
            <a:endParaRPr lang="en-US" b="1" dirty="0" smtClean="0">
              <a:solidFill>
                <a:srgbClr val="FFC000"/>
              </a:solidFill>
              <a:latin typeface="Calibri" pitchFamily="34" charset="0"/>
            </a:endParaRPr>
          </a:p>
          <a:p>
            <a:pPr>
              <a:buClr>
                <a:srgbClr val="92D050"/>
              </a:buClr>
              <a:buFont typeface="Wingdings" pitchFamily="2" charset="2"/>
              <a:buChar char="§"/>
            </a:pPr>
            <a:r>
              <a:rPr lang="en-US" b="1" dirty="0" smtClean="0">
                <a:solidFill>
                  <a:schemeClr val="bg1"/>
                </a:solidFill>
                <a:latin typeface="Calibri" pitchFamily="34" charset="0"/>
              </a:rPr>
              <a:t> Information Technology Hardware</a:t>
            </a:r>
          </a:p>
          <a:p>
            <a:pPr>
              <a:buClr>
                <a:srgbClr val="92D050"/>
              </a:buClr>
              <a:buFont typeface="Wingdings" pitchFamily="2" charset="2"/>
              <a:buChar char="§"/>
            </a:pPr>
            <a:r>
              <a:rPr lang="en-US" b="1" dirty="0" smtClean="0">
                <a:solidFill>
                  <a:schemeClr val="bg1"/>
                </a:solidFill>
                <a:latin typeface="Calibri" pitchFamily="34" charset="0"/>
              </a:rPr>
              <a:t> Industrial Product/Process</a:t>
            </a:r>
          </a:p>
          <a:p>
            <a:pPr>
              <a:buClr>
                <a:srgbClr val="92D050"/>
              </a:buClr>
              <a:buFont typeface="Wingdings" pitchFamily="2" charset="2"/>
              <a:buChar char="§"/>
            </a:pPr>
            <a:r>
              <a:rPr lang="en-US" b="1" dirty="0" smtClean="0">
                <a:solidFill>
                  <a:schemeClr val="bg1"/>
                </a:solidFill>
                <a:latin typeface="Calibri" pitchFamily="34" charset="0"/>
              </a:rPr>
              <a:t> Consumer Product/Process</a:t>
            </a:r>
          </a:p>
          <a:p>
            <a:pPr>
              <a:buClr>
                <a:srgbClr val="92D050"/>
              </a:buClr>
              <a:buFont typeface="Wingdings" pitchFamily="2" charset="2"/>
              <a:buChar char="§"/>
            </a:pPr>
            <a:r>
              <a:rPr lang="en-US" b="1" dirty="0" smtClean="0">
                <a:solidFill>
                  <a:schemeClr val="bg1"/>
                </a:solidFill>
                <a:latin typeface="Calibri" pitchFamily="34" charset="0"/>
              </a:rPr>
              <a:t> Pharmaceutical Product/Process</a:t>
            </a:r>
          </a:p>
          <a:p>
            <a:pPr>
              <a:buClr>
                <a:srgbClr val="92D050"/>
              </a:buClr>
              <a:buFont typeface="Wingdings" pitchFamily="2" charset="2"/>
              <a:buChar char="§"/>
            </a:pPr>
            <a:r>
              <a:rPr lang="en-US" b="1" dirty="0" smtClean="0">
                <a:solidFill>
                  <a:schemeClr val="bg1"/>
                </a:solidFill>
                <a:latin typeface="Calibri" pitchFamily="34" charset="0"/>
              </a:rPr>
              <a:t> Service (Financial, Other)</a:t>
            </a:r>
            <a:endParaRPr lang="en-US" b="1" dirty="0">
              <a:solidFill>
                <a:schemeClr val="bg1"/>
              </a:solidFill>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en-US" sz="2400" dirty="0" smtClean="0"/>
              <a:t>Project Categorization Scheme</a:t>
            </a:r>
            <a:br>
              <a:rPr lang="en-US" sz="2400" dirty="0" smtClean="0"/>
            </a:br>
            <a:r>
              <a:rPr lang="en-US" sz="2000" dirty="0" smtClean="0"/>
              <a:t>(Based on Russel Archibald)</a:t>
            </a:r>
            <a:endParaRPr lang="en-US" sz="2400" dirty="0"/>
          </a:p>
        </p:txBody>
      </p:sp>
      <p:pic>
        <p:nvPicPr>
          <p:cNvPr id="18" name="Picture 17" descr="Movie1.gif"/>
          <p:cNvPicPr>
            <a:picLocks noChangeAspect="1"/>
          </p:cNvPicPr>
          <p:nvPr/>
        </p:nvPicPr>
        <p:blipFill>
          <a:blip r:embed="rId2" cstate="print"/>
          <a:stretch>
            <a:fillRect/>
          </a:stretch>
        </p:blipFill>
        <p:spPr>
          <a:xfrm>
            <a:off x="3185963" y="1666128"/>
            <a:ext cx="635267" cy="662664"/>
          </a:xfrm>
          <a:prstGeom prst="rect">
            <a:avLst/>
          </a:prstGeom>
        </p:spPr>
      </p:pic>
      <p:sp>
        <p:nvSpPr>
          <p:cNvPr id="9" name="TextBox 8"/>
          <p:cNvSpPr txBox="1"/>
          <p:nvPr/>
        </p:nvSpPr>
        <p:spPr>
          <a:xfrm>
            <a:off x="4552949" y="1130201"/>
            <a:ext cx="4132263" cy="1092607"/>
          </a:xfrm>
          <a:prstGeom prst="rect">
            <a:avLst/>
          </a:prstGeom>
          <a:noFill/>
          <a:ln>
            <a:solidFill>
              <a:schemeClr val="bg1"/>
            </a:solidFill>
          </a:ln>
        </p:spPr>
        <p:txBody>
          <a:bodyPr wrap="square" rtlCol="0">
            <a:spAutoFit/>
          </a:bodyPr>
          <a:lstStyle/>
          <a:p>
            <a:pPr>
              <a:spcAft>
                <a:spcPts val="600"/>
              </a:spcAft>
            </a:pPr>
            <a:r>
              <a:rPr lang="en-US" sz="2400" b="1" dirty="0" smtClean="0">
                <a:solidFill>
                  <a:srgbClr val="6DC9F7"/>
                </a:solidFill>
                <a:latin typeface="Calibri" pitchFamily="34" charset="0"/>
              </a:rPr>
              <a:t>Examples:</a:t>
            </a:r>
          </a:p>
          <a:p>
            <a:r>
              <a:rPr lang="en-US" b="1" dirty="0" smtClean="0">
                <a:solidFill>
                  <a:schemeClr val="bg1"/>
                </a:solidFill>
                <a:latin typeface="Calibri" pitchFamily="34" charset="0"/>
              </a:rPr>
              <a:t>New Motion Picture (Film or Digital), New TV Episode, New Opera Premiere.</a:t>
            </a:r>
            <a:endParaRPr lang="en-US" dirty="0"/>
          </a:p>
        </p:txBody>
      </p:sp>
      <p:sp>
        <p:nvSpPr>
          <p:cNvPr id="10" name="TextBox 9"/>
          <p:cNvSpPr txBox="1"/>
          <p:nvPr/>
        </p:nvSpPr>
        <p:spPr>
          <a:xfrm>
            <a:off x="4552950" y="3838327"/>
            <a:ext cx="4132263" cy="1930175"/>
          </a:xfrm>
          <a:prstGeom prst="rect">
            <a:avLst/>
          </a:prstGeom>
          <a:noFill/>
          <a:ln>
            <a:solidFill>
              <a:schemeClr val="bg1"/>
            </a:solidFill>
          </a:ln>
        </p:spPr>
        <p:txBody>
          <a:bodyPr wrap="square" rtlCol="0">
            <a:spAutoFit/>
          </a:bodyPr>
          <a:lstStyle/>
          <a:p>
            <a:pPr>
              <a:spcAft>
                <a:spcPts val="600"/>
              </a:spcAft>
            </a:pPr>
            <a:r>
              <a:rPr lang="en-US" sz="2400" b="1" dirty="0" smtClean="0">
                <a:solidFill>
                  <a:srgbClr val="6DC9F7"/>
                </a:solidFill>
                <a:latin typeface="Calibri" pitchFamily="34" charset="0"/>
              </a:rPr>
              <a:t>Examples:</a:t>
            </a:r>
          </a:p>
          <a:p>
            <a:r>
              <a:rPr lang="en-US" b="1" dirty="0" smtClean="0">
                <a:solidFill>
                  <a:schemeClr val="bg1"/>
                </a:solidFill>
                <a:latin typeface="Calibri" pitchFamily="34" charset="0"/>
              </a:rPr>
              <a:t>New Desktop Computer, New Earth-Moving Machine, New Automobile and New Food Product, New Cholesterol-Lowering Drug, New Life Insurance or Annuity Offering.</a:t>
            </a:r>
            <a:endParaRPr lang="en-US" dirty="0"/>
          </a:p>
        </p:txBody>
      </p:sp>
      <p:pic>
        <p:nvPicPr>
          <p:cNvPr id="11" name="Picture 10" descr="Pill2.gif"/>
          <p:cNvPicPr>
            <a:picLocks noChangeAspect="1"/>
          </p:cNvPicPr>
          <p:nvPr/>
        </p:nvPicPr>
        <p:blipFill>
          <a:blip r:embed="rId3" cstate="print"/>
          <a:stretch>
            <a:fillRect/>
          </a:stretch>
        </p:blipFill>
        <p:spPr>
          <a:xfrm>
            <a:off x="3725379" y="3642344"/>
            <a:ext cx="384609" cy="74421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8788" y="1127567"/>
            <a:ext cx="4094161" cy="2446824"/>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Research and Development Projects:</a:t>
            </a:r>
          </a:p>
          <a:p>
            <a:pPr>
              <a:buClr>
                <a:srgbClr val="92D050"/>
              </a:buClr>
              <a:buFont typeface="Wingdings" pitchFamily="2" charset="2"/>
              <a:buChar char="§"/>
            </a:pPr>
            <a:r>
              <a:rPr lang="en-US" b="1" dirty="0" smtClean="0">
                <a:solidFill>
                  <a:schemeClr val="bg1"/>
                </a:solidFill>
                <a:latin typeface="Calibri" pitchFamily="34" charset="0"/>
              </a:rPr>
              <a:t> Environmental</a:t>
            </a:r>
          </a:p>
          <a:p>
            <a:pPr>
              <a:buClr>
                <a:srgbClr val="92D050"/>
              </a:buClr>
              <a:buFont typeface="Wingdings" pitchFamily="2" charset="2"/>
              <a:buChar char="§"/>
            </a:pPr>
            <a:r>
              <a:rPr lang="en-US" b="1" dirty="0" smtClean="0">
                <a:solidFill>
                  <a:schemeClr val="bg1"/>
                </a:solidFill>
                <a:latin typeface="Calibri" pitchFamily="34" charset="0"/>
              </a:rPr>
              <a:t> Industrial</a:t>
            </a:r>
          </a:p>
          <a:p>
            <a:pPr>
              <a:buClr>
                <a:srgbClr val="92D050"/>
              </a:buClr>
              <a:buFont typeface="Wingdings" pitchFamily="2" charset="2"/>
              <a:buChar char="§"/>
            </a:pPr>
            <a:r>
              <a:rPr lang="en-US" b="1" dirty="0" smtClean="0">
                <a:solidFill>
                  <a:schemeClr val="bg1"/>
                </a:solidFill>
                <a:latin typeface="Calibri" pitchFamily="34" charset="0"/>
              </a:rPr>
              <a:t> Economic Development</a:t>
            </a:r>
          </a:p>
          <a:p>
            <a:pPr>
              <a:buClr>
                <a:srgbClr val="92D050"/>
              </a:buClr>
              <a:buFont typeface="Wingdings" pitchFamily="2" charset="2"/>
              <a:buChar char="§"/>
            </a:pPr>
            <a:r>
              <a:rPr lang="en-US" b="1" dirty="0" smtClean="0">
                <a:solidFill>
                  <a:schemeClr val="bg1"/>
                </a:solidFill>
                <a:latin typeface="Calibri" pitchFamily="34" charset="0"/>
              </a:rPr>
              <a:t> Medical</a:t>
            </a:r>
          </a:p>
          <a:p>
            <a:pPr>
              <a:buClr>
                <a:srgbClr val="92D050"/>
              </a:buClr>
              <a:buFont typeface="Wingdings" pitchFamily="2" charset="2"/>
              <a:buChar char="§"/>
            </a:pPr>
            <a:r>
              <a:rPr lang="en-US" b="1" dirty="0" smtClean="0">
                <a:solidFill>
                  <a:schemeClr val="bg1"/>
                </a:solidFill>
                <a:latin typeface="Calibri" pitchFamily="34" charset="0"/>
              </a:rPr>
              <a:t> Scientific</a:t>
            </a:r>
          </a:p>
        </p:txBody>
      </p:sp>
      <p:sp>
        <p:nvSpPr>
          <p:cNvPr id="5" name="TextBox 4"/>
          <p:cNvSpPr txBox="1"/>
          <p:nvPr/>
        </p:nvSpPr>
        <p:spPr>
          <a:xfrm>
            <a:off x="458788" y="4173736"/>
            <a:ext cx="4094161" cy="461665"/>
          </a:xfrm>
          <a:prstGeom prst="rect">
            <a:avLst/>
          </a:prstGeom>
          <a:noFill/>
        </p:spPr>
        <p:txBody>
          <a:bodyPr wrap="square" rtlCol="0">
            <a:spAutoFit/>
          </a:bodyPr>
          <a:lstStyle/>
          <a:p>
            <a:pPr>
              <a:spcAft>
                <a:spcPts val="600"/>
              </a:spcAft>
            </a:pPr>
            <a:r>
              <a:rPr lang="en-US" sz="2400" b="1" dirty="0" smtClean="0">
                <a:solidFill>
                  <a:srgbClr val="FFC000"/>
                </a:solidFill>
                <a:latin typeface="Calibri" pitchFamily="34" charset="0"/>
              </a:rPr>
              <a:t>Other Categories of Projects:</a:t>
            </a:r>
            <a:endParaRPr lang="en-US" b="1" dirty="0">
              <a:solidFill>
                <a:schemeClr val="bg1"/>
              </a:solidFill>
              <a:latin typeface="Calibri" pitchFamily="34" charset="0"/>
            </a:endParaRPr>
          </a:p>
        </p:txBody>
      </p:sp>
      <p:sp>
        <p:nvSpPr>
          <p:cNvPr id="7" name="Title 1"/>
          <p:cNvSpPr>
            <a:spLocks noGrp="1"/>
          </p:cNvSpPr>
          <p:nvPr>
            <p:ph type="title"/>
          </p:nvPr>
        </p:nvSpPr>
        <p:spPr>
          <a:xfrm>
            <a:off x="457200" y="0"/>
            <a:ext cx="8229600" cy="1143000"/>
          </a:xfrm>
        </p:spPr>
        <p:txBody>
          <a:bodyPr/>
          <a:lstStyle/>
          <a:p>
            <a:r>
              <a:rPr lang="en-US" sz="2400" dirty="0" smtClean="0"/>
              <a:t>Project Categorization Scheme</a:t>
            </a:r>
            <a:br>
              <a:rPr lang="en-US" sz="2400" dirty="0" smtClean="0"/>
            </a:br>
            <a:r>
              <a:rPr lang="en-US" sz="2000" dirty="0" smtClean="0"/>
              <a:t>(Based on Russel Archibald)</a:t>
            </a:r>
            <a:endParaRPr lang="en-US" sz="2400" dirty="0"/>
          </a:p>
        </p:txBody>
      </p:sp>
      <p:pic>
        <p:nvPicPr>
          <p:cNvPr id="15" name="Picture 14" descr="scientist.gif"/>
          <p:cNvPicPr>
            <a:picLocks noChangeAspect="1"/>
          </p:cNvPicPr>
          <p:nvPr/>
        </p:nvPicPr>
        <p:blipFill>
          <a:blip r:embed="rId3" cstate="print"/>
          <a:stretch>
            <a:fillRect/>
          </a:stretch>
        </p:blipFill>
        <p:spPr>
          <a:xfrm>
            <a:off x="3559049" y="2252313"/>
            <a:ext cx="776375" cy="677935"/>
          </a:xfrm>
          <a:prstGeom prst="rect">
            <a:avLst/>
          </a:prstGeom>
        </p:spPr>
      </p:pic>
      <p:sp>
        <p:nvSpPr>
          <p:cNvPr id="8" name="TextBox 7"/>
          <p:cNvSpPr txBox="1"/>
          <p:nvPr/>
        </p:nvSpPr>
        <p:spPr>
          <a:xfrm>
            <a:off x="4552949" y="1130200"/>
            <a:ext cx="4132263" cy="2200602"/>
          </a:xfrm>
          <a:prstGeom prst="rect">
            <a:avLst/>
          </a:prstGeom>
          <a:noFill/>
          <a:ln>
            <a:solidFill>
              <a:schemeClr val="bg1"/>
            </a:solidFill>
          </a:ln>
        </p:spPr>
        <p:txBody>
          <a:bodyPr wrap="square" rtlCol="0">
            <a:spAutoFit/>
          </a:bodyPr>
          <a:lstStyle/>
          <a:p>
            <a:pPr>
              <a:spcAft>
                <a:spcPts val="600"/>
              </a:spcAft>
            </a:pPr>
            <a:r>
              <a:rPr lang="en-US" sz="2400" b="1" dirty="0" smtClean="0">
                <a:solidFill>
                  <a:srgbClr val="6DC9F7"/>
                </a:solidFill>
                <a:latin typeface="Calibri" pitchFamily="34" charset="0"/>
              </a:rPr>
              <a:t>Examples:</a:t>
            </a:r>
          </a:p>
          <a:p>
            <a:r>
              <a:rPr lang="en-US" b="1" dirty="0" smtClean="0">
                <a:solidFill>
                  <a:schemeClr val="bg1"/>
                </a:solidFill>
                <a:latin typeface="Calibri" pitchFamily="34" charset="0"/>
              </a:rPr>
              <a:t>Measure Changes in the Ozone Layer, How to Reduce Pollutant Emission, Determine Best Crop for Sub-Sahara Africa, Test New Treatment for Breast Cancer, Determine the Possibility of Life on Mars.</a:t>
            </a:r>
            <a:endParaRPr lang="en-US" dirty="0"/>
          </a:p>
        </p:txBody>
      </p:sp>
      <p:sp>
        <p:nvSpPr>
          <p:cNvPr id="9" name="TextBox 8"/>
          <p:cNvSpPr txBox="1"/>
          <p:nvPr/>
        </p:nvSpPr>
        <p:spPr>
          <a:xfrm>
            <a:off x="4552950" y="3981375"/>
            <a:ext cx="4132263" cy="846386"/>
          </a:xfrm>
          <a:prstGeom prst="rect">
            <a:avLst/>
          </a:prstGeom>
          <a:noFill/>
          <a:ln>
            <a:solidFill>
              <a:schemeClr val="bg1"/>
            </a:solidFill>
          </a:ln>
        </p:spPr>
        <p:txBody>
          <a:bodyPr wrap="square" rtlCol="0">
            <a:spAutoFit/>
          </a:bodyPr>
          <a:lstStyle/>
          <a:p>
            <a:pPr>
              <a:spcAft>
                <a:spcPts val="600"/>
              </a:spcAft>
            </a:pPr>
            <a:r>
              <a:rPr lang="en-US" sz="2400" b="1" dirty="0" smtClean="0">
                <a:solidFill>
                  <a:srgbClr val="6DC9F7"/>
                </a:solidFill>
                <a:latin typeface="Calibri" pitchFamily="34" charset="0"/>
              </a:rPr>
              <a:t>Examples:</a:t>
            </a:r>
          </a:p>
          <a:p>
            <a:pPr>
              <a:spcAft>
                <a:spcPts val="600"/>
              </a:spcAft>
            </a:pPr>
            <a:r>
              <a:rPr lang="en-US" b="1" dirty="0" smtClean="0">
                <a:solidFill>
                  <a:schemeClr val="bg1"/>
                </a:solidFill>
                <a:latin typeface="Calibri" pitchFamily="34" charset="0"/>
              </a:rPr>
              <a:t>As yet undefined.</a:t>
            </a:r>
            <a:endParaRPr lang="en-US" sz="2400" b="1" dirty="0" smtClean="0">
              <a:solidFill>
                <a:srgbClr val="6DC9F7"/>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1143000"/>
          </a:xfrm>
        </p:spPr>
        <p:txBody>
          <a:bodyPr/>
          <a:lstStyle/>
          <a:p>
            <a:r>
              <a:rPr lang="de-DE" sz="2400" dirty="0" smtClean="0"/>
              <a:t>Understand the Project Context</a:t>
            </a:r>
            <a:br>
              <a:rPr lang="de-DE" sz="2400" dirty="0" smtClean="0"/>
            </a:br>
            <a:r>
              <a:rPr lang="de-DE" sz="1800" dirty="0" smtClean="0"/>
              <a:t>(Importance of Project)</a:t>
            </a:r>
            <a:endParaRPr lang="en-US" sz="2400" dirty="0"/>
          </a:p>
        </p:txBody>
      </p:sp>
      <p:cxnSp>
        <p:nvCxnSpPr>
          <p:cNvPr id="6" name="Straight Connector 5"/>
          <p:cNvCxnSpPr/>
          <p:nvPr/>
        </p:nvCxnSpPr>
        <p:spPr>
          <a:xfrm>
            <a:off x="414067" y="5210359"/>
            <a:ext cx="8350371" cy="2521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1250579" y="3527660"/>
            <a:ext cx="5088795" cy="1885"/>
          </a:xfrm>
          <a:prstGeom prst="line">
            <a:avLst/>
          </a:prstGeom>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rot="16200000">
            <a:off x="-621101" y="2700068"/>
            <a:ext cx="2829467" cy="655608"/>
          </a:xfrm>
          <a:prstGeom prst="roundRect">
            <a:avLst/>
          </a:prstGeom>
          <a:solidFill>
            <a:srgbClr val="997D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ysClr val="windowText" lastClr="000000"/>
                </a:solidFill>
                <a:latin typeface="Calibri" pitchFamily="34" charset="0"/>
              </a:rPr>
              <a:t> Importance of Project</a:t>
            </a:r>
            <a:endParaRPr lang="en-US" sz="2000" b="1" dirty="0">
              <a:solidFill>
                <a:sysClr val="windowText" lastClr="000000"/>
              </a:solidFill>
              <a:latin typeface="Calibri" pitchFamily="34" charset="0"/>
            </a:endParaRPr>
          </a:p>
        </p:txBody>
      </p:sp>
      <p:sp>
        <p:nvSpPr>
          <p:cNvPr id="15" name="Rounded Rectangle 14"/>
          <p:cNvSpPr/>
          <p:nvPr/>
        </p:nvSpPr>
        <p:spPr>
          <a:xfrm>
            <a:off x="2268749" y="5390852"/>
            <a:ext cx="5710686" cy="65560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latin typeface="Calibri" pitchFamily="34" charset="0"/>
              </a:rPr>
              <a:t>Criticality of Effectively Managing &amp; Engaging </a:t>
            </a:r>
          </a:p>
          <a:p>
            <a:pPr algn="ctr"/>
            <a:r>
              <a:rPr lang="en-US" b="1" dirty="0" smtClean="0">
                <a:solidFill>
                  <a:schemeClr val="tx1"/>
                </a:solidFill>
                <a:latin typeface="Calibri" pitchFamily="34" charset="0"/>
              </a:rPr>
              <a:t>Project Stakeholders</a:t>
            </a:r>
            <a:endParaRPr lang="en-US" b="1" dirty="0">
              <a:solidFill>
                <a:schemeClr val="tx1"/>
              </a:solidFill>
              <a:latin typeface="Calibri" pitchFamily="34" charset="0"/>
            </a:endParaRPr>
          </a:p>
        </p:txBody>
      </p:sp>
      <p:sp>
        <p:nvSpPr>
          <p:cNvPr id="17" name="Rectangle 16"/>
          <p:cNvSpPr/>
          <p:nvPr/>
        </p:nvSpPr>
        <p:spPr>
          <a:xfrm>
            <a:off x="465828" y="1000664"/>
            <a:ext cx="690113" cy="43132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High</a:t>
            </a:r>
          </a:p>
        </p:txBody>
      </p:sp>
      <p:sp>
        <p:nvSpPr>
          <p:cNvPr id="18" name="Rectangle 17"/>
          <p:cNvSpPr/>
          <p:nvPr/>
        </p:nvSpPr>
        <p:spPr>
          <a:xfrm>
            <a:off x="465828" y="4623759"/>
            <a:ext cx="690113" cy="431321"/>
          </a:xfrm>
          <a:prstGeom prst="rect">
            <a:avLst/>
          </a:prstGeom>
          <a:solidFill>
            <a:srgbClr val="0B73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Low</a:t>
            </a:r>
          </a:p>
        </p:txBody>
      </p:sp>
      <p:sp>
        <p:nvSpPr>
          <p:cNvPr id="23" name="Rectangle 22"/>
          <p:cNvSpPr/>
          <p:nvPr/>
        </p:nvSpPr>
        <p:spPr>
          <a:xfrm>
            <a:off x="1431987" y="5502996"/>
            <a:ext cx="690113" cy="431321"/>
          </a:xfrm>
          <a:prstGeom prst="rect">
            <a:avLst/>
          </a:prstGeom>
          <a:solidFill>
            <a:srgbClr val="0B73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Low</a:t>
            </a:r>
          </a:p>
        </p:txBody>
      </p:sp>
      <p:sp>
        <p:nvSpPr>
          <p:cNvPr id="24" name="Rectangle 23"/>
          <p:cNvSpPr/>
          <p:nvPr/>
        </p:nvSpPr>
        <p:spPr>
          <a:xfrm>
            <a:off x="8126084" y="5502996"/>
            <a:ext cx="690113" cy="431321"/>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High</a:t>
            </a:r>
          </a:p>
        </p:txBody>
      </p:sp>
      <p:sp>
        <p:nvSpPr>
          <p:cNvPr id="35" name="TextBox 34"/>
          <p:cNvSpPr txBox="1"/>
          <p:nvPr/>
        </p:nvSpPr>
        <p:spPr>
          <a:xfrm>
            <a:off x="4954554" y="1209905"/>
            <a:ext cx="3660773" cy="2585323"/>
          </a:xfrm>
          <a:prstGeom prst="rect">
            <a:avLst/>
          </a:prstGeom>
          <a:noFill/>
          <a:ln>
            <a:solidFill>
              <a:srgbClr val="FFFF00"/>
            </a:solidFill>
          </a:ln>
        </p:spPr>
        <p:txBody>
          <a:bodyPr wrap="square" rtlCol="0">
            <a:spAutoFit/>
          </a:bodyPr>
          <a:lstStyle/>
          <a:p>
            <a:r>
              <a:rPr lang="en-US" b="1" dirty="0" smtClean="0">
                <a:solidFill>
                  <a:schemeClr val="bg1"/>
                </a:solidFill>
                <a:latin typeface="Calibri" pitchFamily="34" charset="0"/>
              </a:rPr>
              <a:t>As a project’s importance increases, more effort and resources need to be invested by the project planners and implementers in managing and engaging the project stakeholders. In case of project failure due to issues with stakeholder , the fallout in terms of lost resources, damage to reputation etc. may be immense. </a:t>
            </a:r>
            <a:endParaRPr lang="en-US" b="1" dirty="0">
              <a:solidFill>
                <a:schemeClr val="bg1"/>
              </a:solidFill>
              <a:latin typeface="Calibri" pitchFamily="34" charset="0"/>
            </a:endParaRPr>
          </a:p>
        </p:txBody>
      </p:sp>
      <p:sp>
        <p:nvSpPr>
          <p:cNvPr id="28" name="TextBox 27"/>
          <p:cNvSpPr txBox="1"/>
          <p:nvPr/>
        </p:nvSpPr>
        <p:spPr>
          <a:xfrm>
            <a:off x="1371644" y="3085946"/>
            <a:ext cx="3201943" cy="2031325"/>
          </a:xfrm>
          <a:prstGeom prst="rect">
            <a:avLst/>
          </a:prstGeom>
          <a:noFill/>
          <a:ln>
            <a:solidFill>
              <a:srgbClr val="FFFF00"/>
            </a:solidFill>
          </a:ln>
        </p:spPr>
        <p:txBody>
          <a:bodyPr wrap="square" rtlCol="0">
            <a:spAutoFit/>
          </a:bodyPr>
          <a:lstStyle/>
          <a:p>
            <a:r>
              <a:rPr lang="en-US" b="1" dirty="0" smtClean="0">
                <a:solidFill>
                  <a:schemeClr val="bg1"/>
                </a:solidFill>
                <a:latin typeface="Calibri" pitchFamily="34" charset="0"/>
              </a:rPr>
              <a:t>On projects, the level of </a:t>
            </a:r>
            <a:r>
              <a:rPr lang="en-US" b="1" dirty="0" err="1" smtClean="0">
                <a:solidFill>
                  <a:schemeClr val="bg1"/>
                </a:solidFill>
                <a:latin typeface="Calibri" pitchFamily="34" charset="0"/>
              </a:rPr>
              <a:t>atten-tion</a:t>
            </a:r>
            <a:r>
              <a:rPr lang="en-US" b="1" dirty="0" smtClean="0">
                <a:solidFill>
                  <a:schemeClr val="bg1"/>
                </a:solidFill>
                <a:latin typeface="Calibri" pitchFamily="34" charset="0"/>
              </a:rPr>
              <a:t> given to managing and engaging the stakeholders will vary. On smaller, less significant projects comparatively smaller effort and resources may be invested in it. </a:t>
            </a:r>
            <a:endParaRPr lang="en-US" b="1" dirty="0">
              <a:solidFill>
                <a:schemeClr val="bg1"/>
              </a:solidFill>
              <a:latin typeface="Calibri" pitchFamily="34" charset="0"/>
            </a:endParaRPr>
          </a:p>
        </p:txBody>
      </p:sp>
      <p:cxnSp>
        <p:nvCxnSpPr>
          <p:cNvPr id="20" name="Shape 19"/>
          <p:cNvCxnSpPr>
            <a:stCxn id="28" idx="3"/>
            <a:endCxn id="35" idx="2"/>
          </p:cNvCxnSpPr>
          <p:nvPr/>
        </p:nvCxnSpPr>
        <p:spPr>
          <a:xfrm flipV="1">
            <a:off x="4573587" y="3795228"/>
            <a:ext cx="2211354" cy="306381"/>
          </a:xfrm>
          <a:prstGeom prst="bentConnector2">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55612" y="1144588"/>
            <a:ext cx="4000977" cy="2324278"/>
          </a:xfrm>
          <a:prstGeom prst="rect">
            <a:avLst/>
          </a:prstGeom>
          <a:solidFill>
            <a:srgbClr val="0070C0"/>
          </a:solidFill>
          <a:ln w="38100">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688998" y="1144588"/>
            <a:ext cx="4000977" cy="2324278"/>
          </a:xfrm>
          <a:prstGeom prst="rect">
            <a:avLst/>
          </a:prstGeom>
          <a:solidFill>
            <a:srgbClr val="760000"/>
          </a:solidFill>
          <a:ln w="38100">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5612" y="3847922"/>
            <a:ext cx="4000977" cy="2324278"/>
          </a:xfrm>
          <a:prstGeom prst="rect">
            <a:avLst/>
          </a:prstGeom>
          <a:solidFill>
            <a:srgbClr val="CC6600"/>
          </a:solidFill>
          <a:ln w="38100">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688998" y="3847922"/>
            <a:ext cx="4000977" cy="2324278"/>
          </a:xfrm>
          <a:prstGeom prst="rect">
            <a:avLst/>
          </a:prstGeom>
          <a:solidFill>
            <a:srgbClr val="659A2A"/>
          </a:solidFill>
          <a:ln w="38100">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4822523" y="1248069"/>
            <a:ext cx="3733927" cy="1056219"/>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ts val="2200"/>
              </a:lnSpc>
              <a:spcAft>
                <a:spcPts val="600"/>
              </a:spcAft>
            </a:pPr>
            <a:r>
              <a:rPr lang="en-US" sz="2600" b="1" dirty="0" smtClean="0">
                <a:latin typeface="Calibri" pitchFamily="34" charset="0"/>
              </a:rPr>
              <a:t>Stakeholders Category D: </a:t>
            </a:r>
          </a:p>
          <a:p>
            <a:pPr algn="ctr">
              <a:lnSpc>
                <a:spcPts val="2200"/>
              </a:lnSpc>
            </a:pPr>
            <a:r>
              <a:rPr lang="en-US" b="1" dirty="0" smtClean="0">
                <a:latin typeface="Calibri" pitchFamily="34" charset="0"/>
              </a:rPr>
              <a:t>Very Numerous and Heterogeneous, Very Difficult to Manage </a:t>
            </a:r>
            <a:endParaRPr lang="en-US" b="1" dirty="0">
              <a:latin typeface="Calibri" pitchFamily="34" charset="0"/>
            </a:endParaRPr>
          </a:p>
        </p:txBody>
      </p:sp>
      <p:pic>
        <p:nvPicPr>
          <p:cNvPr id="8" name="Picture 7" descr="airport_sm.gif"/>
          <p:cNvPicPr>
            <a:picLocks noChangeAspect="1"/>
          </p:cNvPicPr>
          <p:nvPr/>
        </p:nvPicPr>
        <p:blipFill>
          <a:blip r:embed="rId2" cstate="print"/>
          <a:stretch>
            <a:fillRect/>
          </a:stretch>
        </p:blipFill>
        <p:spPr>
          <a:xfrm>
            <a:off x="7384337" y="2513888"/>
            <a:ext cx="1143000" cy="762000"/>
          </a:xfrm>
          <a:prstGeom prst="rect">
            <a:avLst/>
          </a:prstGeom>
        </p:spPr>
      </p:pic>
      <p:pic>
        <p:nvPicPr>
          <p:cNvPr id="9" name="Picture 8" descr="IDS_122C.jpg"/>
          <p:cNvPicPr>
            <a:picLocks noChangeAspect="1"/>
          </p:cNvPicPr>
          <p:nvPr/>
        </p:nvPicPr>
        <p:blipFill>
          <a:blip r:embed="rId3" cstate="print"/>
          <a:stretch>
            <a:fillRect/>
          </a:stretch>
        </p:blipFill>
        <p:spPr>
          <a:xfrm>
            <a:off x="6228594" y="2493695"/>
            <a:ext cx="822960" cy="802386"/>
          </a:xfrm>
          <a:prstGeom prst="rect">
            <a:avLst/>
          </a:prstGeom>
        </p:spPr>
      </p:pic>
      <p:pic>
        <p:nvPicPr>
          <p:cNvPr id="10" name="Picture 9" descr="dam_reservoir.gif"/>
          <p:cNvPicPr>
            <a:picLocks noChangeAspect="1"/>
          </p:cNvPicPr>
          <p:nvPr/>
        </p:nvPicPr>
        <p:blipFill>
          <a:blip r:embed="rId4" cstate="print"/>
          <a:stretch>
            <a:fillRect/>
          </a:stretch>
        </p:blipFill>
        <p:spPr>
          <a:xfrm>
            <a:off x="4820476" y="2446832"/>
            <a:ext cx="1075335" cy="896112"/>
          </a:xfrm>
          <a:prstGeom prst="rect">
            <a:avLst/>
          </a:prstGeom>
        </p:spPr>
      </p:pic>
      <p:sp>
        <p:nvSpPr>
          <p:cNvPr id="11" name="Rounded Rectangle 10"/>
          <p:cNvSpPr/>
          <p:nvPr/>
        </p:nvSpPr>
        <p:spPr>
          <a:xfrm>
            <a:off x="589137" y="1311691"/>
            <a:ext cx="3733927" cy="1056219"/>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ts val="2200"/>
              </a:lnSpc>
              <a:spcAft>
                <a:spcPts val="600"/>
              </a:spcAft>
            </a:pPr>
            <a:r>
              <a:rPr lang="en-US" sz="2600" b="1" dirty="0" smtClean="0">
                <a:latin typeface="Calibri" pitchFamily="34" charset="0"/>
              </a:rPr>
              <a:t>Stakeholders Category A: </a:t>
            </a:r>
          </a:p>
          <a:p>
            <a:pPr algn="ctr">
              <a:lnSpc>
                <a:spcPts val="2200"/>
              </a:lnSpc>
            </a:pPr>
            <a:r>
              <a:rPr lang="en-US" b="1" dirty="0" smtClean="0">
                <a:latin typeface="Calibri" pitchFamily="34" charset="0"/>
              </a:rPr>
              <a:t>Few in Number and Relatively Homogenous, Easy to Manage </a:t>
            </a:r>
            <a:endParaRPr lang="en-US" b="1" dirty="0">
              <a:latin typeface="Calibri" pitchFamily="34" charset="0"/>
            </a:endParaRPr>
          </a:p>
        </p:txBody>
      </p:sp>
      <p:pic>
        <p:nvPicPr>
          <p:cNvPr id="12" name="Picture 11" descr="Consultants.gif"/>
          <p:cNvPicPr>
            <a:picLocks noChangeAspect="1"/>
          </p:cNvPicPr>
          <p:nvPr/>
        </p:nvPicPr>
        <p:blipFill>
          <a:blip r:embed="rId5" cstate="print"/>
          <a:stretch>
            <a:fillRect/>
          </a:stretch>
        </p:blipFill>
        <p:spPr>
          <a:xfrm>
            <a:off x="2651384" y="2511692"/>
            <a:ext cx="966978" cy="779616"/>
          </a:xfrm>
          <a:prstGeom prst="rect">
            <a:avLst/>
          </a:prstGeom>
        </p:spPr>
      </p:pic>
      <p:pic>
        <p:nvPicPr>
          <p:cNvPr id="13" name="Picture 12" descr="business_25_1.gif"/>
          <p:cNvPicPr>
            <a:picLocks noChangeAspect="1"/>
          </p:cNvPicPr>
          <p:nvPr/>
        </p:nvPicPr>
        <p:blipFill>
          <a:blip r:embed="rId6" cstate="print"/>
          <a:stretch>
            <a:fillRect/>
          </a:stretch>
        </p:blipFill>
        <p:spPr>
          <a:xfrm>
            <a:off x="1130606" y="2514081"/>
            <a:ext cx="1100351" cy="774839"/>
          </a:xfrm>
          <a:prstGeom prst="rect">
            <a:avLst/>
          </a:prstGeom>
        </p:spPr>
      </p:pic>
      <p:sp>
        <p:nvSpPr>
          <p:cNvPr id="16" name="Rounded Rectangle 15"/>
          <p:cNvSpPr/>
          <p:nvPr/>
        </p:nvSpPr>
        <p:spPr>
          <a:xfrm>
            <a:off x="589137" y="3974992"/>
            <a:ext cx="3733927" cy="1056219"/>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ts val="2200"/>
              </a:lnSpc>
              <a:spcAft>
                <a:spcPts val="600"/>
              </a:spcAft>
            </a:pPr>
            <a:r>
              <a:rPr lang="en-US" sz="2600" b="1" dirty="0" smtClean="0">
                <a:latin typeface="Calibri" pitchFamily="34" charset="0"/>
              </a:rPr>
              <a:t>Stakeholders Category B: </a:t>
            </a:r>
          </a:p>
          <a:p>
            <a:pPr algn="ctr">
              <a:lnSpc>
                <a:spcPts val="2200"/>
              </a:lnSpc>
            </a:pPr>
            <a:r>
              <a:rPr lang="en-US" b="1" dirty="0" smtClean="0">
                <a:latin typeface="Calibri" pitchFamily="34" charset="0"/>
              </a:rPr>
              <a:t>Numerous and Heterogeneous,  Relatively Easy to Manage </a:t>
            </a:r>
            <a:endParaRPr lang="en-US" b="1" dirty="0">
              <a:latin typeface="Calibri" pitchFamily="34" charset="0"/>
            </a:endParaRPr>
          </a:p>
        </p:txBody>
      </p:sp>
      <p:pic>
        <p:nvPicPr>
          <p:cNvPr id="17" name="Picture 16" descr="Car.gif"/>
          <p:cNvPicPr>
            <a:picLocks noChangeAspect="1"/>
          </p:cNvPicPr>
          <p:nvPr/>
        </p:nvPicPr>
        <p:blipFill>
          <a:blip r:embed="rId7" cstate="print"/>
          <a:stretch>
            <a:fillRect/>
          </a:stretch>
        </p:blipFill>
        <p:spPr>
          <a:xfrm>
            <a:off x="731668" y="5192891"/>
            <a:ext cx="1013638" cy="783850"/>
          </a:xfrm>
          <a:prstGeom prst="rect">
            <a:avLst/>
          </a:prstGeom>
        </p:spPr>
      </p:pic>
      <p:pic>
        <p:nvPicPr>
          <p:cNvPr id="18" name="Picture 17" descr="Video Camera.gif"/>
          <p:cNvPicPr>
            <a:picLocks noChangeAspect="1"/>
          </p:cNvPicPr>
          <p:nvPr/>
        </p:nvPicPr>
        <p:blipFill>
          <a:blip r:embed="rId8" cstate="print"/>
          <a:stretch>
            <a:fillRect/>
          </a:stretch>
        </p:blipFill>
        <p:spPr>
          <a:xfrm>
            <a:off x="2038683" y="5188576"/>
            <a:ext cx="949234" cy="792480"/>
          </a:xfrm>
          <a:prstGeom prst="rect">
            <a:avLst/>
          </a:prstGeom>
        </p:spPr>
      </p:pic>
      <p:pic>
        <p:nvPicPr>
          <p:cNvPr id="19" name="Picture 18" descr="Massage.gif"/>
          <p:cNvPicPr>
            <a:picLocks noChangeAspect="1"/>
          </p:cNvPicPr>
          <p:nvPr/>
        </p:nvPicPr>
        <p:blipFill>
          <a:blip r:embed="rId9" cstate="print"/>
          <a:stretch>
            <a:fillRect/>
          </a:stretch>
        </p:blipFill>
        <p:spPr>
          <a:xfrm>
            <a:off x="3281295" y="5214484"/>
            <a:ext cx="905256" cy="740664"/>
          </a:xfrm>
          <a:prstGeom prst="rect">
            <a:avLst/>
          </a:prstGeom>
        </p:spPr>
      </p:pic>
      <p:sp>
        <p:nvSpPr>
          <p:cNvPr id="21" name="Title 1"/>
          <p:cNvSpPr>
            <a:spLocks noGrp="1"/>
          </p:cNvSpPr>
          <p:nvPr>
            <p:ph type="title"/>
          </p:nvPr>
        </p:nvSpPr>
        <p:spPr>
          <a:xfrm>
            <a:off x="457200" y="0"/>
            <a:ext cx="8229600" cy="1143000"/>
          </a:xfrm>
        </p:spPr>
        <p:txBody>
          <a:bodyPr/>
          <a:lstStyle/>
          <a:p>
            <a:r>
              <a:rPr lang="de-DE" sz="2400" dirty="0" smtClean="0"/>
              <a:t>Understand the Project Context</a:t>
            </a:r>
            <a:br>
              <a:rPr lang="de-DE" sz="2400" dirty="0" smtClean="0"/>
            </a:br>
            <a:r>
              <a:rPr lang="de-DE" sz="1600" dirty="0" smtClean="0"/>
              <a:t>(Categorizing Stakeholders by Number, Diversity and Complexity)</a:t>
            </a:r>
            <a:endParaRPr lang="en-US" sz="2400" dirty="0"/>
          </a:p>
        </p:txBody>
      </p:sp>
      <p:sp>
        <p:nvSpPr>
          <p:cNvPr id="22" name="Rounded Rectangle 21"/>
          <p:cNvSpPr/>
          <p:nvPr/>
        </p:nvSpPr>
        <p:spPr>
          <a:xfrm>
            <a:off x="4822523" y="3921726"/>
            <a:ext cx="3733927" cy="1056219"/>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ts val="2200"/>
              </a:lnSpc>
              <a:spcAft>
                <a:spcPts val="600"/>
              </a:spcAft>
            </a:pPr>
            <a:r>
              <a:rPr lang="en-US" sz="2600" b="1" dirty="0" smtClean="0">
                <a:latin typeface="Calibri" pitchFamily="34" charset="0"/>
              </a:rPr>
              <a:t>Stakeholders Category C: </a:t>
            </a:r>
          </a:p>
          <a:p>
            <a:pPr algn="ctr">
              <a:lnSpc>
                <a:spcPts val="2200"/>
              </a:lnSpc>
            </a:pPr>
            <a:r>
              <a:rPr lang="en-US" b="1" dirty="0" smtClean="0">
                <a:latin typeface="Calibri" pitchFamily="34" charset="0"/>
              </a:rPr>
              <a:t>Numerous and Heterogeneous, </a:t>
            </a:r>
          </a:p>
          <a:p>
            <a:pPr algn="ctr">
              <a:lnSpc>
                <a:spcPts val="2200"/>
              </a:lnSpc>
            </a:pPr>
            <a:r>
              <a:rPr lang="en-US" b="1" dirty="0" smtClean="0">
                <a:latin typeface="Calibri" pitchFamily="34" charset="0"/>
              </a:rPr>
              <a:t>Sometimes Difficult to Manage</a:t>
            </a:r>
            <a:endParaRPr lang="en-US" b="1" dirty="0">
              <a:latin typeface="Calibri" pitchFamily="34" charset="0"/>
            </a:endParaRPr>
          </a:p>
        </p:txBody>
      </p:sp>
      <p:pic>
        <p:nvPicPr>
          <p:cNvPr id="23" name="Picture 22" descr="Village.gif"/>
          <p:cNvPicPr>
            <a:picLocks noChangeAspect="1"/>
          </p:cNvPicPr>
          <p:nvPr/>
        </p:nvPicPr>
        <p:blipFill>
          <a:blip r:embed="rId10" cstate="print"/>
          <a:stretch>
            <a:fillRect/>
          </a:stretch>
        </p:blipFill>
        <p:spPr>
          <a:xfrm>
            <a:off x="5607313" y="5000002"/>
            <a:ext cx="784617" cy="1089745"/>
          </a:xfrm>
          <a:prstGeom prst="rect">
            <a:avLst/>
          </a:prstGeom>
        </p:spPr>
      </p:pic>
      <p:pic>
        <p:nvPicPr>
          <p:cNvPr id="24" name="Picture 23" descr="Community Involvement.gif"/>
          <p:cNvPicPr>
            <a:picLocks noChangeAspect="1"/>
          </p:cNvPicPr>
          <p:nvPr/>
        </p:nvPicPr>
        <p:blipFill>
          <a:blip r:embed="rId11" cstate="print"/>
          <a:stretch>
            <a:fillRect/>
          </a:stretch>
        </p:blipFill>
        <p:spPr>
          <a:xfrm>
            <a:off x="6584895" y="5088359"/>
            <a:ext cx="1251966" cy="97064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4" y="1135718"/>
            <a:ext cx="5487986" cy="5036482"/>
          </a:xfrm>
        </p:spPr>
        <p:txBody>
          <a:bodyPr/>
          <a:lstStyle/>
          <a:p>
            <a:pPr>
              <a:lnSpc>
                <a:spcPts val="3400"/>
              </a:lnSpc>
              <a:spcAft>
                <a:spcPts val="1200"/>
              </a:spcAft>
              <a:buClr>
                <a:srgbClr val="FFC000"/>
              </a:buClr>
            </a:pPr>
            <a:r>
              <a:rPr lang="en-US" sz="2800" b="1" dirty="0" smtClean="0">
                <a:solidFill>
                  <a:schemeClr val="bg1"/>
                </a:solidFill>
                <a:latin typeface="Calibri" pitchFamily="34" charset="0"/>
              </a:rPr>
              <a:t>Comparatively smaller projects being executed within or across departments/divisions in </a:t>
            </a:r>
            <a:r>
              <a:rPr lang="en-US" sz="2800" b="1" dirty="0" err="1" smtClean="0">
                <a:solidFill>
                  <a:schemeClr val="bg1"/>
                </a:solidFill>
                <a:latin typeface="Calibri" pitchFamily="34" charset="0"/>
              </a:rPr>
              <a:t>organi-zations</a:t>
            </a:r>
            <a:r>
              <a:rPr lang="en-US" sz="2800" b="1" dirty="0" smtClean="0">
                <a:solidFill>
                  <a:schemeClr val="bg1"/>
                </a:solidFill>
                <a:latin typeface="Calibri" pitchFamily="34" charset="0"/>
              </a:rPr>
              <a:t>. </a:t>
            </a:r>
          </a:p>
          <a:p>
            <a:pPr>
              <a:lnSpc>
                <a:spcPts val="3400"/>
              </a:lnSpc>
              <a:buClr>
                <a:srgbClr val="FFC000"/>
              </a:buClr>
            </a:pPr>
            <a:r>
              <a:rPr lang="en-US" sz="2800" b="1" dirty="0" smtClean="0">
                <a:solidFill>
                  <a:schemeClr val="bg1"/>
                </a:solidFill>
                <a:latin typeface="Calibri" pitchFamily="34" charset="0"/>
              </a:rPr>
              <a:t>Cat. A project stakeholders are usually few in number, easy to identify, and their roles and res-</a:t>
            </a:r>
            <a:r>
              <a:rPr lang="en-US" sz="2800" b="1" dirty="0" err="1" smtClean="0">
                <a:solidFill>
                  <a:schemeClr val="bg1"/>
                </a:solidFill>
                <a:latin typeface="Calibri" pitchFamily="34" charset="0"/>
              </a:rPr>
              <a:t>ponsibilities</a:t>
            </a:r>
            <a:r>
              <a:rPr lang="en-US" sz="2800" b="1" dirty="0" smtClean="0">
                <a:solidFill>
                  <a:schemeClr val="bg1"/>
                </a:solidFill>
                <a:latin typeface="Calibri" pitchFamily="34" charset="0"/>
              </a:rPr>
              <a:t> in the projects clearly defined. On the difficulty spectrum they are (usually) the easiest to manage. </a:t>
            </a:r>
            <a:endParaRPr lang="de-DE" sz="2800" b="1" dirty="0" smtClean="0">
              <a:solidFill>
                <a:schemeClr val="bg1"/>
              </a:solidFill>
              <a:latin typeface="Calibri" pitchFamily="34" charset="0"/>
            </a:endParaRPr>
          </a:p>
        </p:txBody>
      </p:sp>
      <p:sp>
        <p:nvSpPr>
          <p:cNvPr id="4" name="Title 1"/>
          <p:cNvSpPr>
            <a:spLocks noGrp="1"/>
          </p:cNvSpPr>
          <p:nvPr>
            <p:ph type="title"/>
          </p:nvPr>
        </p:nvSpPr>
        <p:spPr>
          <a:xfrm>
            <a:off x="457200" y="0"/>
            <a:ext cx="8229600" cy="1143000"/>
          </a:xfrm>
        </p:spPr>
        <p:txBody>
          <a:bodyPr/>
          <a:lstStyle/>
          <a:p>
            <a:r>
              <a:rPr lang="de-DE" sz="2400" dirty="0" smtClean="0"/>
              <a:t>Project Stakeholders Category A</a:t>
            </a:r>
            <a:endParaRPr lang="en-US" sz="2400" dirty="0"/>
          </a:p>
        </p:txBody>
      </p:sp>
      <p:pic>
        <p:nvPicPr>
          <p:cNvPr id="7" name="Picture 6" descr="business_25_1.gif"/>
          <p:cNvPicPr>
            <a:picLocks noChangeAspect="1"/>
          </p:cNvPicPr>
          <p:nvPr/>
        </p:nvPicPr>
        <p:blipFill>
          <a:blip r:embed="rId3" cstate="print"/>
          <a:stretch>
            <a:fillRect/>
          </a:stretch>
        </p:blipFill>
        <p:spPr>
          <a:xfrm>
            <a:off x="455613" y="2460006"/>
            <a:ext cx="2743200" cy="1931691"/>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4" y="1135718"/>
            <a:ext cx="5487986" cy="5036482"/>
          </a:xfrm>
        </p:spPr>
        <p:txBody>
          <a:bodyPr/>
          <a:lstStyle/>
          <a:p>
            <a:pPr>
              <a:lnSpc>
                <a:spcPts val="3400"/>
              </a:lnSpc>
              <a:spcAft>
                <a:spcPts val="1200"/>
              </a:spcAft>
              <a:buClr>
                <a:srgbClr val="FFC000"/>
              </a:buClr>
            </a:pPr>
            <a:r>
              <a:rPr lang="en-US" sz="2800" b="1" dirty="0" smtClean="0">
                <a:solidFill>
                  <a:schemeClr val="bg1"/>
                </a:solidFill>
                <a:latin typeface="Calibri" pitchFamily="34" charset="0"/>
              </a:rPr>
              <a:t>Projects usually tending to recur over time: New Product/Service Development Projects or </a:t>
            </a:r>
            <a:r>
              <a:rPr lang="en-US" sz="2800" b="1" dirty="0" err="1" smtClean="0">
                <a:solidFill>
                  <a:schemeClr val="bg1"/>
                </a:solidFill>
                <a:latin typeface="Calibri" pitchFamily="34" charset="0"/>
              </a:rPr>
              <a:t>modifi-cations</a:t>
            </a:r>
            <a:r>
              <a:rPr lang="en-US" sz="2800" b="1" dirty="0" smtClean="0">
                <a:solidFill>
                  <a:schemeClr val="bg1"/>
                </a:solidFill>
                <a:latin typeface="Calibri" pitchFamily="34" charset="0"/>
              </a:rPr>
              <a:t> to existing product or service offerings. Also: Larger IT projects, and military, scientific and movie projects.     </a:t>
            </a:r>
          </a:p>
          <a:p>
            <a:pPr>
              <a:lnSpc>
                <a:spcPts val="3400"/>
              </a:lnSpc>
              <a:buClr>
                <a:srgbClr val="FFC000"/>
              </a:buClr>
            </a:pPr>
            <a:r>
              <a:rPr lang="en-US" sz="2800" b="1" dirty="0" smtClean="0">
                <a:solidFill>
                  <a:schemeClr val="bg1"/>
                </a:solidFill>
                <a:latin typeface="Calibri" pitchFamily="34" charset="0"/>
              </a:rPr>
              <a:t>Cat. B project stakeholders may be numerous and heterogeneous but are usually (relatively) easily managed. </a:t>
            </a:r>
          </a:p>
        </p:txBody>
      </p:sp>
      <p:sp>
        <p:nvSpPr>
          <p:cNvPr id="4" name="Title 1"/>
          <p:cNvSpPr>
            <a:spLocks noGrp="1"/>
          </p:cNvSpPr>
          <p:nvPr>
            <p:ph type="title"/>
          </p:nvPr>
        </p:nvSpPr>
        <p:spPr>
          <a:xfrm>
            <a:off x="457200" y="0"/>
            <a:ext cx="8229600" cy="1143000"/>
          </a:xfrm>
        </p:spPr>
        <p:txBody>
          <a:bodyPr/>
          <a:lstStyle/>
          <a:p>
            <a:r>
              <a:rPr lang="de-DE" sz="2400" dirty="0" smtClean="0"/>
              <a:t>Project Stakeholders Category B</a:t>
            </a:r>
            <a:endParaRPr lang="en-US" sz="2400" dirty="0"/>
          </a:p>
        </p:txBody>
      </p:sp>
      <p:pic>
        <p:nvPicPr>
          <p:cNvPr id="5" name="Picture 4" descr="Car.gif"/>
          <p:cNvPicPr>
            <a:picLocks noChangeAspect="1"/>
          </p:cNvPicPr>
          <p:nvPr/>
        </p:nvPicPr>
        <p:blipFill>
          <a:blip r:embed="rId3" cstate="print"/>
          <a:stretch>
            <a:fillRect/>
          </a:stretch>
        </p:blipFill>
        <p:spPr>
          <a:xfrm>
            <a:off x="455613" y="2379208"/>
            <a:ext cx="2706073" cy="209262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4" y="1135718"/>
            <a:ext cx="5487986" cy="5036482"/>
          </a:xfrm>
        </p:spPr>
        <p:txBody>
          <a:bodyPr/>
          <a:lstStyle/>
          <a:p>
            <a:pPr>
              <a:lnSpc>
                <a:spcPts val="3400"/>
              </a:lnSpc>
              <a:spcAft>
                <a:spcPts val="1200"/>
              </a:spcAft>
              <a:buClr>
                <a:srgbClr val="FFC000"/>
              </a:buClr>
            </a:pPr>
            <a:r>
              <a:rPr lang="en-US" sz="2800" b="1" dirty="0" smtClean="0">
                <a:solidFill>
                  <a:schemeClr val="bg1"/>
                </a:solidFill>
                <a:latin typeface="Calibri" pitchFamily="34" charset="0"/>
              </a:rPr>
              <a:t>Projects undertaken by NGOs (e.g.: small/medium-sized social development type projects), small construction and urban projects, and joint ventures.  </a:t>
            </a:r>
          </a:p>
          <a:p>
            <a:pPr>
              <a:lnSpc>
                <a:spcPts val="3400"/>
              </a:lnSpc>
              <a:buClr>
                <a:srgbClr val="FFC000"/>
              </a:buClr>
            </a:pPr>
            <a:r>
              <a:rPr lang="en-US" sz="2800" b="1" dirty="0" smtClean="0">
                <a:solidFill>
                  <a:schemeClr val="bg1"/>
                </a:solidFill>
                <a:latin typeface="Calibri" pitchFamily="34" charset="0"/>
              </a:rPr>
              <a:t>Cat. C project stakeholders can be numerous and </a:t>
            </a:r>
            <a:r>
              <a:rPr lang="en-US" sz="2800" b="1" dirty="0" err="1" smtClean="0">
                <a:solidFill>
                  <a:schemeClr val="bg1"/>
                </a:solidFill>
                <a:latin typeface="Calibri" pitchFamily="34" charset="0"/>
              </a:rPr>
              <a:t>heterogene-ous</a:t>
            </a:r>
            <a:r>
              <a:rPr lang="en-US" sz="2800" b="1" dirty="0" smtClean="0">
                <a:solidFill>
                  <a:schemeClr val="bg1"/>
                </a:solidFill>
                <a:latin typeface="Calibri" pitchFamily="34" charset="0"/>
              </a:rPr>
              <a:t>. Though mostly supportive, careful management of them is required to avoid complications over the project life-cycle.  </a:t>
            </a:r>
          </a:p>
        </p:txBody>
      </p:sp>
      <p:sp>
        <p:nvSpPr>
          <p:cNvPr id="4" name="Title 1"/>
          <p:cNvSpPr>
            <a:spLocks noGrp="1"/>
          </p:cNvSpPr>
          <p:nvPr>
            <p:ph type="title"/>
          </p:nvPr>
        </p:nvSpPr>
        <p:spPr>
          <a:xfrm>
            <a:off x="457200" y="0"/>
            <a:ext cx="8229600" cy="1143000"/>
          </a:xfrm>
        </p:spPr>
        <p:txBody>
          <a:bodyPr/>
          <a:lstStyle/>
          <a:p>
            <a:r>
              <a:rPr lang="de-DE" sz="2400" dirty="0" smtClean="0"/>
              <a:t>Project Stakeholders Category C</a:t>
            </a:r>
            <a:endParaRPr lang="en-US" sz="2400" dirty="0"/>
          </a:p>
        </p:txBody>
      </p:sp>
      <p:pic>
        <p:nvPicPr>
          <p:cNvPr id="6" name="Picture 5" descr="Community Involvement.gif"/>
          <p:cNvPicPr>
            <a:picLocks noChangeAspect="1"/>
          </p:cNvPicPr>
          <p:nvPr/>
        </p:nvPicPr>
        <p:blipFill>
          <a:blip r:embed="rId3" cstate="print"/>
          <a:stretch>
            <a:fillRect/>
          </a:stretch>
        </p:blipFill>
        <p:spPr>
          <a:xfrm>
            <a:off x="460716" y="2367576"/>
            <a:ext cx="2738097" cy="2122847"/>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98813" y="1135718"/>
            <a:ext cx="5693259" cy="5036482"/>
          </a:xfrm>
        </p:spPr>
        <p:txBody>
          <a:bodyPr/>
          <a:lstStyle/>
          <a:p>
            <a:pPr>
              <a:lnSpc>
                <a:spcPts val="3400"/>
              </a:lnSpc>
              <a:spcAft>
                <a:spcPts val="1200"/>
              </a:spcAft>
              <a:buClr>
                <a:srgbClr val="FFC000"/>
              </a:buClr>
            </a:pPr>
            <a:r>
              <a:rPr lang="en-US" sz="2800" b="1" dirty="0" smtClean="0">
                <a:solidFill>
                  <a:schemeClr val="bg1"/>
                </a:solidFill>
                <a:latin typeface="Calibri" pitchFamily="34" charset="0"/>
              </a:rPr>
              <a:t>Highly complex, time- and cost-intensive projects: Dams, power stations, oil and gas pipelines, big factories, mines, highways, airports, major events and large social development projects.</a:t>
            </a:r>
          </a:p>
          <a:p>
            <a:pPr>
              <a:lnSpc>
                <a:spcPts val="3400"/>
              </a:lnSpc>
              <a:buClr>
                <a:srgbClr val="FFC000"/>
              </a:buClr>
            </a:pPr>
            <a:r>
              <a:rPr lang="en-US" sz="2800" b="1" dirty="0" smtClean="0">
                <a:solidFill>
                  <a:schemeClr val="bg1"/>
                </a:solidFill>
                <a:latin typeface="Calibri" pitchFamily="34" charset="0"/>
              </a:rPr>
              <a:t>Cat. D project stakeholders are usually difficult to comprehensive-</a:t>
            </a:r>
            <a:r>
              <a:rPr lang="en-US" sz="2800" b="1" dirty="0" err="1" smtClean="0">
                <a:solidFill>
                  <a:schemeClr val="bg1"/>
                </a:solidFill>
                <a:latin typeface="Calibri" pitchFamily="34" charset="0"/>
              </a:rPr>
              <a:t>ly</a:t>
            </a:r>
            <a:r>
              <a:rPr lang="en-US" sz="2800" b="1" dirty="0" smtClean="0">
                <a:solidFill>
                  <a:schemeClr val="bg1"/>
                </a:solidFill>
                <a:latin typeface="Calibri" pitchFamily="34" charset="0"/>
              </a:rPr>
              <a:t> identify and effectively manage. Some exhibit unpredictable and very hostile behavior. </a:t>
            </a:r>
            <a:endParaRPr lang="de-DE" sz="2800" b="1" dirty="0" smtClean="0">
              <a:solidFill>
                <a:schemeClr val="bg1"/>
              </a:solidFill>
              <a:latin typeface="Calibri" pitchFamily="34" charset="0"/>
            </a:endParaRPr>
          </a:p>
        </p:txBody>
      </p:sp>
      <p:sp>
        <p:nvSpPr>
          <p:cNvPr id="4" name="Title 1"/>
          <p:cNvSpPr>
            <a:spLocks noGrp="1"/>
          </p:cNvSpPr>
          <p:nvPr>
            <p:ph type="title"/>
          </p:nvPr>
        </p:nvSpPr>
        <p:spPr>
          <a:xfrm>
            <a:off x="457200" y="0"/>
            <a:ext cx="8229600" cy="1143000"/>
          </a:xfrm>
        </p:spPr>
        <p:txBody>
          <a:bodyPr/>
          <a:lstStyle/>
          <a:p>
            <a:r>
              <a:rPr lang="de-DE" sz="2400" dirty="0" smtClean="0"/>
              <a:t>Project Stakeholders Category D</a:t>
            </a:r>
            <a:endParaRPr lang="en-US" sz="2400" dirty="0"/>
          </a:p>
        </p:txBody>
      </p:sp>
      <p:pic>
        <p:nvPicPr>
          <p:cNvPr id="6" name="Picture 5" descr="dam_reservoir.gif"/>
          <p:cNvPicPr>
            <a:picLocks noChangeAspect="1"/>
          </p:cNvPicPr>
          <p:nvPr/>
        </p:nvPicPr>
        <p:blipFill>
          <a:blip r:embed="rId3" cstate="print"/>
          <a:stretch>
            <a:fillRect/>
          </a:stretch>
        </p:blipFill>
        <p:spPr>
          <a:xfrm>
            <a:off x="337252" y="2207128"/>
            <a:ext cx="2891112" cy="240926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11664</TotalTime>
  <Words>1094</Words>
  <Application>Microsoft Office PowerPoint</Application>
  <PresentationFormat>On-screen Show (4:3)</PresentationFormat>
  <Paragraphs>155</Paragraphs>
  <Slides>16</Slides>
  <Notes>10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MyTemplate</vt:lpstr>
      <vt:lpstr>Slide 1</vt:lpstr>
      <vt:lpstr>Project Stakeholder Management Process Framework</vt:lpstr>
      <vt:lpstr>Understand the Project Context</vt:lpstr>
      <vt:lpstr>Understand the Project Context</vt:lpstr>
      <vt:lpstr>Project Categorization Scheme (Based on Russel Archibald)</vt:lpstr>
      <vt:lpstr>Project Categorization Scheme (Based on Russel Archibald)</vt:lpstr>
      <vt:lpstr>Project Categorization Scheme (Based on Russel Archibald)</vt:lpstr>
      <vt:lpstr>Project Categorization Scheme (Based on Russel Archibald)</vt:lpstr>
      <vt:lpstr>Project Categorization Scheme (Based on Russel Archibald)</vt:lpstr>
      <vt:lpstr>Project Categorization Scheme (Based on Russel Archibald)</vt:lpstr>
      <vt:lpstr>Understand the Project Context (Importance of Project)</vt:lpstr>
      <vt:lpstr>Understand the Project Context (Categorizing Stakeholders by Number, Diversity and Complexity)</vt:lpstr>
      <vt:lpstr>Project Stakeholders Category A</vt:lpstr>
      <vt:lpstr>Project Stakeholders Category B</vt:lpstr>
      <vt:lpstr>Project Stakeholders Category C</vt:lpstr>
      <vt:lpstr>Project Stakeholders Category D</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4380</cp:revision>
  <dcterms:created xsi:type="dcterms:W3CDTF">2005-03-14T10:32:02Z</dcterms:created>
  <dcterms:modified xsi:type="dcterms:W3CDTF">2013-01-23T03:13:05Z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