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ustom.xml" ContentType="application/vnd.openxmlformats-officedocument.custom-propertie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Default Extension="gif" ContentType="image/gif"/>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Lst>
  <p:notesMasterIdLst>
    <p:notesMasterId r:id="rId18"/>
  </p:notesMasterIdLst>
  <p:handoutMasterIdLst>
    <p:handoutMasterId r:id="rId19"/>
  </p:handoutMasterIdLst>
  <p:sldIdLst>
    <p:sldId id="1412" r:id="rId2"/>
    <p:sldId id="1223" r:id="rId3"/>
    <p:sldId id="502" r:id="rId4"/>
    <p:sldId id="1094" r:id="rId5"/>
    <p:sldId id="1095" r:id="rId6"/>
    <p:sldId id="530" r:id="rId7"/>
    <p:sldId id="978" r:id="rId8"/>
    <p:sldId id="762" r:id="rId9"/>
    <p:sldId id="763" r:id="rId10"/>
    <p:sldId id="979" r:id="rId11"/>
    <p:sldId id="764" r:id="rId12"/>
    <p:sldId id="571" r:id="rId13"/>
    <p:sldId id="1108" r:id="rId14"/>
    <p:sldId id="1178" r:id="rId15"/>
    <p:sldId id="1407" r:id="rId16"/>
    <p:sldId id="1405" r:id="rId17"/>
  </p:sldIdLst>
  <p:sldSz cx="9144000" cy="6858000" type="screen4x3"/>
  <p:notesSz cx="6854825" cy="9871075"/>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FF8D3F"/>
    <a:srgbClr val="550B27"/>
    <a:srgbClr val="214C4F"/>
    <a:srgbClr val="FFD581"/>
    <a:srgbClr val="29A4A7"/>
    <a:srgbClr val="196365"/>
    <a:srgbClr val="383648"/>
    <a:srgbClr val="56536D"/>
    <a:srgbClr val="16343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0" autoAdjust="0"/>
    <p:restoredTop sz="89806" autoAdjust="0"/>
  </p:normalViewPr>
  <p:slideViewPr>
    <p:cSldViewPr snapToGrid="0" showGuides="1">
      <p:cViewPr varScale="1">
        <p:scale>
          <a:sx n="102" d="100"/>
          <a:sy n="102" d="100"/>
        </p:scale>
        <p:origin x="-1272" y="-84"/>
      </p:cViewPr>
      <p:guideLst>
        <p:guide orient="horz" pos="3888"/>
        <p:guide orient="horz" pos="721"/>
        <p:guide orient="horz" pos="2160"/>
        <p:guide pos="287"/>
        <p:guide pos="2881"/>
        <p:guide pos="5180"/>
        <p:guide pos="5474"/>
        <p:guide pos="2015"/>
        <p:guide pos="1378"/>
      </p:guideLst>
    </p:cSldViewPr>
  </p:slideViewPr>
  <p:outlineViewPr>
    <p:cViewPr>
      <p:scale>
        <a:sx n="33" d="100"/>
        <a:sy n="33" d="100"/>
      </p:scale>
      <p:origin x="66" y="78570"/>
    </p:cViewPr>
  </p:outlineViewPr>
  <p:notesTextViewPr>
    <p:cViewPr>
      <p:scale>
        <a:sx n="100" d="100"/>
        <a:sy n="100" d="100"/>
      </p:scale>
      <p:origin x="0" y="0"/>
    </p:cViewPr>
  </p:notesTextViewPr>
  <p:sorterViewPr>
    <p:cViewPr>
      <p:scale>
        <a:sx n="98" d="100"/>
        <a:sy n="98" d="100"/>
      </p:scale>
      <p:origin x="0" y="87234"/>
    </p:cViewPr>
  </p:sorterViewPr>
  <p:gridSpacing cx="936345600" cy="9363456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22" name="Rectangle 2"/>
          <p:cNvSpPr>
            <a:spLocks noGrp="1" noChangeArrowheads="1"/>
          </p:cNvSpPr>
          <p:nvPr>
            <p:ph type="hdr" sz="quarter"/>
          </p:nvPr>
        </p:nvSpPr>
        <p:spPr bwMode="auto">
          <a:xfrm>
            <a:off x="0"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337923" name="Rectangle 3"/>
          <p:cNvSpPr>
            <a:spLocks noGrp="1" noChangeArrowheads="1"/>
          </p:cNvSpPr>
          <p:nvPr>
            <p:ph type="dt" sz="quarter" idx="1"/>
          </p:nvPr>
        </p:nvSpPr>
        <p:spPr bwMode="auto">
          <a:xfrm>
            <a:off x="3883025"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337924" name="Rectangle 4"/>
          <p:cNvSpPr>
            <a:spLocks noGrp="1" noChangeArrowheads="1"/>
          </p:cNvSpPr>
          <p:nvPr>
            <p:ph type="ftr" sz="quarter" idx="2"/>
          </p:nvPr>
        </p:nvSpPr>
        <p:spPr bwMode="auto">
          <a:xfrm>
            <a:off x="0"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337925" name="Rectangle 5"/>
          <p:cNvSpPr>
            <a:spLocks noGrp="1" noChangeArrowheads="1"/>
          </p:cNvSpPr>
          <p:nvPr>
            <p:ph type="sldNum" sz="quarter" idx="3"/>
          </p:nvPr>
        </p:nvSpPr>
        <p:spPr bwMode="auto">
          <a:xfrm>
            <a:off x="3883025"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F42BB605-9BE6-4159-9B1E-DA2DC4E355A7}" type="slidenum">
              <a:rPr lang="de-DE"/>
              <a:pPr/>
              <a:t>‹#›</a:t>
            </a:fld>
            <a:endParaRPr lang="de-DE"/>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bwMode="auto">
          <a:xfrm>
            <a:off x="0"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73731" name="Rectangle 3"/>
          <p:cNvSpPr>
            <a:spLocks noGrp="1" noChangeArrowheads="1"/>
          </p:cNvSpPr>
          <p:nvPr>
            <p:ph type="dt" idx="1"/>
          </p:nvPr>
        </p:nvSpPr>
        <p:spPr bwMode="auto">
          <a:xfrm>
            <a:off x="3883025"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73732" name="Rectangle 4"/>
          <p:cNvSpPr>
            <a:spLocks noGrp="1" noRot="1" noChangeAspect="1" noChangeArrowheads="1" noTextEdit="1"/>
          </p:cNvSpPr>
          <p:nvPr>
            <p:ph type="sldImg" idx="2"/>
          </p:nvPr>
        </p:nvSpPr>
        <p:spPr bwMode="auto">
          <a:xfrm>
            <a:off x="958850" y="739775"/>
            <a:ext cx="4937125" cy="3702050"/>
          </a:xfrm>
          <a:prstGeom prst="rect">
            <a:avLst/>
          </a:prstGeom>
          <a:noFill/>
          <a:ln w="9525">
            <a:solidFill>
              <a:srgbClr val="000000"/>
            </a:solidFill>
            <a:miter lim="800000"/>
            <a:headEnd/>
            <a:tailEnd/>
          </a:ln>
          <a:effectLst/>
        </p:spPr>
      </p:sp>
      <p:sp>
        <p:nvSpPr>
          <p:cNvPr id="73733" name="Rectangle 5"/>
          <p:cNvSpPr>
            <a:spLocks noGrp="1" noChangeArrowheads="1"/>
          </p:cNvSpPr>
          <p:nvPr>
            <p:ph type="body" sz="quarter" idx="3"/>
          </p:nvPr>
        </p:nvSpPr>
        <p:spPr bwMode="auto">
          <a:xfrm>
            <a:off x="685800" y="4689475"/>
            <a:ext cx="5483225" cy="44418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p>
        </p:txBody>
      </p:sp>
      <p:sp>
        <p:nvSpPr>
          <p:cNvPr id="73734" name="Rectangle 6"/>
          <p:cNvSpPr>
            <a:spLocks noGrp="1" noChangeArrowheads="1"/>
          </p:cNvSpPr>
          <p:nvPr>
            <p:ph type="ftr" sz="quarter" idx="4"/>
          </p:nvPr>
        </p:nvSpPr>
        <p:spPr bwMode="auto">
          <a:xfrm>
            <a:off x="0"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73735" name="Rectangle 7"/>
          <p:cNvSpPr>
            <a:spLocks noGrp="1" noChangeArrowheads="1"/>
          </p:cNvSpPr>
          <p:nvPr>
            <p:ph type="sldNum" sz="quarter" idx="5"/>
          </p:nvPr>
        </p:nvSpPr>
        <p:spPr bwMode="auto">
          <a:xfrm>
            <a:off x="3883025"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A5A96E06-45EF-4F6E-9DE9-6CDB8788C602}" type="slidenum">
              <a:rPr lang="de-DE"/>
              <a:pPr/>
              <a:t>‹#›</a:t>
            </a:fld>
            <a:endParaRPr lang="de-D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1</a:t>
            </a:fld>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3</a:t>
            </a:fld>
            <a:endParaRPr 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4</a:t>
            </a:fld>
            <a:endParaRPr 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5</a:t>
            </a:fld>
            <a:endParaRPr 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Effective and actionable platform too!</a:t>
            </a:r>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6</a:t>
            </a:fld>
            <a:endParaRPr 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7</a:t>
            </a:fld>
            <a:endParaRPr 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8</a:t>
            </a:fld>
            <a:endParaRPr 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9</a:t>
            </a:fld>
            <a:endParaRPr 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10</a:t>
            </a:fld>
            <a:endParaRPr 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11</a:t>
            </a:fld>
            <a:endParaRPr 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12</a:t>
            </a:fld>
            <a:endParaRPr 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13</a:t>
            </a:fld>
            <a:endParaRPr 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14</a:t>
            </a:fld>
            <a:endParaRPr 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16</a:t>
            </a:fld>
            <a:endParaRPr lang="de-D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spd="slow">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spd="slow">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slow">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tx2"/>
            </a:gs>
            <a:gs pos="50000">
              <a:srgbClr val="000046"/>
            </a:gs>
            <a:gs pos="100000">
              <a:schemeClr val="tx2"/>
            </a:gs>
          </a:gsLst>
          <a:lin ang="5400000" scaled="1"/>
        </a:gra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smtClean="0"/>
          </a:p>
        </p:txBody>
      </p:sp>
      <p:sp>
        <p:nvSpPr>
          <p:cNvPr id="4100" name="Rectangle 4"/>
          <p:cNvSpPr>
            <a:spLocks noChangeArrowheads="1"/>
          </p:cNvSpPr>
          <p:nvPr/>
        </p:nvSpPr>
        <p:spPr bwMode="auto">
          <a:xfrm>
            <a:off x="602456" y="6362700"/>
            <a:ext cx="7939088" cy="457200"/>
          </a:xfrm>
          <a:prstGeom prst="rect">
            <a:avLst/>
          </a:prstGeom>
          <a:noFill/>
          <a:ln w="9525">
            <a:noFill/>
            <a:miter lim="800000"/>
            <a:headEnd/>
            <a:tailEnd/>
          </a:ln>
          <a:effectLst/>
        </p:spPr>
        <p:txBody>
          <a:bodyPr/>
          <a:lstStyle/>
          <a:p>
            <a:pPr algn="ctr"/>
            <a:r>
              <a:rPr lang="en-US" sz="1000" b="1" dirty="0">
                <a:solidFill>
                  <a:srgbClr val="FF9900"/>
                </a:solidFill>
                <a:latin typeface="Verdana" pitchFamily="34" charset="0"/>
              </a:rPr>
              <a:t>Assistant Professor Dr. Aurangzeb </a:t>
            </a:r>
            <a:r>
              <a:rPr lang="en-US" sz="1000" b="1" dirty="0" err="1" smtClean="0">
                <a:solidFill>
                  <a:srgbClr val="FF9900"/>
                </a:solidFill>
                <a:latin typeface="Verdana" pitchFamily="34" charset="0"/>
              </a:rPr>
              <a:t>Zulfiqar</a:t>
            </a:r>
            <a:r>
              <a:rPr lang="en-US" sz="1000" b="1" dirty="0" smtClean="0">
                <a:solidFill>
                  <a:srgbClr val="FF9900"/>
                </a:solidFill>
                <a:latin typeface="Verdana" pitchFamily="34" charset="0"/>
              </a:rPr>
              <a:t> </a:t>
            </a:r>
            <a:r>
              <a:rPr lang="en-US" sz="1000" b="1" dirty="0">
                <a:solidFill>
                  <a:srgbClr val="FF9900"/>
                </a:solidFill>
                <a:latin typeface="Verdana" pitchFamily="34" charset="0"/>
              </a:rPr>
              <a:t>Khan</a:t>
            </a:r>
          </a:p>
          <a:p>
            <a:pPr algn="ctr"/>
            <a:r>
              <a:rPr lang="en-US" sz="1000" b="1" dirty="0">
                <a:solidFill>
                  <a:srgbClr val="FF9900"/>
                </a:solidFill>
                <a:latin typeface="Verdana" pitchFamily="34" charset="0"/>
              </a:rPr>
              <a:t>Department of Management Sciences, COMSATS Institute of Information Technology, Islamabad, Pakistan</a:t>
            </a:r>
          </a:p>
        </p:txBody>
      </p:sp>
      <p:sp>
        <p:nvSpPr>
          <p:cNvPr id="4103" name="Rectangle 7"/>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de-DE" smtClean="0"/>
          </a:p>
        </p:txBody>
      </p:sp>
      <p:sp>
        <p:nvSpPr>
          <p:cNvPr id="9" name="TextBox 8"/>
          <p:cNvSpPr txBox="1"/>
          <p:nvPr/>
        </p:nvSpPr>
        <p:spPr>
          <a:xfrm>
            <a:off x="8563904" y="6535579"/>
            <a:ext cx="723900" cy="246221"/>
          </a:xfrm>
          <a:prstGeom prst="rect">
            <a:avLst/>
          </a:prstGeom>
          <a:noFill/>
        </p:spPr>
        <p:txBody>
          <a:bodyPr wrap="square" rtlCol="0">
            <a:spAutoFit/>
          </a:bodyPr>
          <a:lstStyle/>
          <a:p>
            <a:fld id="{E54BC6DF-81E5-4A32-BF26-0379DD93938C}" type="slidenum">
              <a:rPr lang="en-US" sz="1000" b="1" kern="1200" smtClean="0">
                <a:solidFill>
                  <a:srgbClr val="FF9900"/>
                </a:solidFill>
                <a:latin typeface="Verdana" pitchFamily="34" charset="0"/>
                <a:ea typeface="+mn-ea"/>
                <a:cs typeface="+mn-cs"/>
              </a:rPr>
              <a:pPr/>
              <a:t>‹#›</a:t>
            </a:fld>
            <a:endParaRPr lang="en-US" sz="1000" b="1" kern="1200" dirty="0">
              <a:solidFill>
                <a:srgbClr val="FF9900"/>
              </a:solidFill>
              <a:latin typeface="Verdana" pitchFamily="34" charset="0"/>
              <a:ea typeface="+mn-ea"/>
              <a:cs typeface="+mn-cs"/>
            </a:endParaRPr>
          </a:p>
        </p:txBody>
      </p:sp>
      <p:pic>
        <p:nvPicPr>
          <p:cNvPr id="10" name="Picture 9" descr="ciitttttttt.jpg"/>
          <p:cNvPicPr>
            <a:picLocks noChangeAspect="1"/>
          </p:cNvPicPr>
          <p:nvPr/>
        </p:nvPicPr>
        <p:blipFill>
          <a:blip r:embed="rId13" cstate="print"/>
          <a:srcRect r="74477" b="-1689"/>
          <a:stretch>
            <a:fillRect/>
          </a:stretch>
        </p:blipFill>
        <p:spPr>
          <a:xfrm>
            <a:off x="126613" y="6316394"/>
            <a:ext cx="476722" cy="471266"/>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ransition spd="slow">
    <p:fade/>
  </p:transition>
  <p:timing>
    <p:tnLst>
      <p:par>
        <p:cTn id="1" dur="indefinite" restart="never" nodeType="tmRoot"/>
      </p:par>
    </p:tnLst>
  </p:timing>
  <p:txStyles>
    <p:titleStyle>
      <a:lvl1pPr algn="ctr" rtl="0" eaLnBrk="1" fontAlgn="base" hangingPunct="1">
        <a:spcBef>
          <a:spcPct val="0"/>
        </a:spcBef>
        <a:spcAft>
          <a:spcPct val="0"/>
        </a:spcAft>
        <a:defRPr sz="2800" b="1">
          <a:solidFill>
            <a:srgbClr val="FF9900"/>
          </a:solidFill>
          <a:latin typeface="+mj-lt"/>
          <a:ea typeface="+mj-ea"/>
          <a:cs typeface="+mj-cs"/>
        </a:defRPr>
      </a:lvl1pPr>
      <a:lvl2pPr algn="ctr" rtl="0" eaLnBrk="1" fontAlgn="base" hangingPunct="1">
        <a:spcBef>
          <a:spcPct val="0"/>
        </a:spcBef>
        <a:spcAft>
          <a:spcPct val="0"/>
        </a:spcAft>
        <a:defRPr sz="2800" b="1">
          <a:solidFill>
            <a:srgbClr val="FF9900"/>
          </a:solidFill>
          <a:latin typeface="Verdana" pitchFamily="34" charset="0"/>
        </a:defRPr>
      </a:lvl2pPr>
      <a:lvl3pPr algn="ctr" rtl="0" eaLnBrk="1" fontAlgn="base" hangingPunct="1">
        <a:spcBef>
          <a:spcPct val="0"/>
        </a:spcBef>
        <a:spcAft>
          <a:spcPct val="0"/>
        </a:spcAft>
        <a:defRPr sz="2800" b="1">
          <a:solidFill>
            <a:srgbClr val="FF9900"/>
          </a:solidFill>
          <a:latin typeface="Verdana" pitchFamily="34" charset="0"/>
        </a:defRPr>
      </a:lvl3pPr>
      <a:lvl4pPr algn="ctr" rtl="0" eaLnBrk="1" fontAlgn="base" hangingPunct="1">
        <a:spcBef>
          <a:spcPct val="0"/>
        </a:spcBef>
        <a:spcAft>
          <a:spcPct val="0"/>
        </a:spcAft>
        <a:defRPr sz="2800" b="1">
          <a:solidFill>
            <a:srgbClr val="FF9900"/>
          </a:solidFill>
          <a:latin typeface="Verdana" pitchFamily="34" charset="0"/>
        </a:defRPr>
      </a:lvl4pPr>
      <a:lvl5pPr algn="ctr" rtl="0" eaLnBrk="1" fontAlgn="base" hangingPunct="1">
        <a:spcBef>
          <a:spcPct val="0"/>
        </a:spcBef>
        <a:spcAft>
          <a:spcPct val="0"/>
        </a:spcAft>
        <a:defRPr sz="2800" b="1">
          <a:solidFill>
            <a:srgbClr val="FF9900"/>
          </a:solidFill>
          <a:latin typeface="Verdana" pitchFamily="34" charset="0"/>
        </a:defRPr>
      </a:lvl5pPr>
      <a:lvl6pPr marL="457200" algn="ctr" rtl="0" eaLnBrk="1" fontAlgn="base" hangingPunct="1">
        <a:spcBef>
          <a:spcPct val="0"/>
        </a:spcBef>
        <a:spcAft>
          <a:spcPct val="0"/>
        </a:spcAft>
        <a:defRPr sz="2800" b="1">
          <a:solidFill>
            <a:srgbClr val="FF9900"/>
          </a:solidFill>
          <a:latin typeface="Verdana" pitchFamily="34" charset="0"/>
        </a:defRPr>
      </a:lvl6pPr>
      <a:lvl7pPr marL="914400" algn="ctr" rtl="0" eaLnBrk="1" fontAlgn="base" hangingPunct="1">
        <a:spcBef>
          <a:spcPct val="0"/>
        </a:spcBef>
        <a:spcAft>
          <a:spcPct val="0"/>
        </a:spcAft>
        <a:defRPr sz="2800" b="1">
          <a:solidFill>
            <a:srgbClr val="FF9900"/>
          </a:solidFill>
          <a:latin typeface="Verdana" pitchFamily="34" charset="0"/>
        </a:defRPr>
      </a:lvl7pPr>
      <a:lvl8pPr marL="1371600" algn="ctr" rtl="0" eaLnBrk="1" fontAlgn="base" hangingPunct="1">
        <a:spcBef>
          <a:spcPct val="0"/>
        </a:spcBef>
        <a:spcAft>
          <a:spcPct val="0"/>
        </a:spcAft>
        <a:defRPr sz="2800" b="1">
          <a:solidFill>
            <a:srgbClr val="FF9900"/>
          </a:solidFill>
          <a:latin typeface="Verdana" pitchFamily="34" charset="0"/>
        </a:defRPr>
      </a:lvl8pPr>
      <a:lvl9pPr marL="1828800" algn="ctr" rtl="0" eaLnBrk="1" fontAlgn="base" hangingPunct="1">
        <a:spcBef>
          <a:spcPct val="0"/>
        </a:spcBef>
        <a:spcAft>
          <a:spcPct val="0"/>
        </a:spcAft>
        <a:defRPr sz="2800" b="1">
          <a:solidFill>
            <a:srgbClr val="FF9900"/>
          </a:solidFill>
          <a:latin typeface="Verdana" pitchFamily="34" charset="0"/>
        </a:defRPr>
      </a:lvl9pPr>
    </p:titleStyle>
    <p:bodyStyle>
      <a:lvl1pPr marL="342900" indent="-342900" algn="l" rtl="0" eaLnBrk="1" fontAlgn="base" hangingPunct="1">
        <a:spcBef>
          <a:spcPct val="20000"/>
        </a:spcBef>
        <a:spcAft>
          <a:spcPct val="0"/>
        </a:spcAft>
        <a:buChar char="•"/>
        <a:defRPr sz="2000">
          <a:solidFill>
            <a:srgbClr val="D0FDFE"/>
          </a:solidFill>
          <a:latin typeface="+mn-lt"/>
          <a:ea typeface="+mn-ea"/>
          <a:cs typeface="+mn-cs"/>
        </a:defRPr>
      </a:lvl1pPr>
      <a:lvl2pPr marL="742950" indent="-285750" algn="l" rtl="0" eaLnBrk="1" fontAlgn="base" hangingPunct="1">
        <a:spcBef>
          <a:spcPct val="20000"/>
        </a:spcBef>
        <a:spcAft>
          <a:spcPct val="0"/>
        </a:spcAft>
        <a:buChar char="–"/>
        <a:defRPr>
          <a:solidFill>
            <a:srgbClr val="D0FDFE"/>
          </a:solidFill>
          <a:latin typeface="+mn-lt"/>
        </a:defRPr>
      </a:lvl2pPr>
      <a:lvl3pPr marL="1143000" indent="-228600" algn="l" rtl="0" eaLnBrk="1" fontAlgn="base" hangingPunct="1">
        <a:spcBef>
          <a:spcPct val="20000"/>
        </a:spcBef>
        <a:spcAft>
          <a:spcPct val="0"/>
        </a:spcAft>
        <a:buChar char="•"/>
        <a:defRPr sz="1600">
          <a:solidFill>
            <a:srgbClr val="D0FDFE"/>
          </a:solidFill>
          <a:latin typeface="+mn-lt"/>
        </a:defRPr>
      </a:lvl3pPr>
      <a:lvl4pPr marL="1600200" indent="-228600" algn="l" rtl="0" eaLnBrk="1" fontAlgn="base" hangingPunct="1">
        <a:spcBef>
          <a:spcPct val="20000"/>
        </a:spcBef>
        <a:spcAft>
          <a:spcPct val="0"/>
        </a:spcAft>
        <a:buChar char="–"/>
        <a:defRPr sz="1400">
          <a:solidFill>
            <a:srgbClr val="D0FDFE"/>
          </a:solidFill>
          <a:latin typeface="+mn-lt"/>
        </a:defRPr>
      </a:lvl4pPr>
      <a:lvl5pPr marL="2057400" indent="-228600" algn="l" rtl="0" eaLnBrk="1" fontAlgn="base" hangingPunct="1">
        <a:spcBef>
          <a:spcPct val="20000"/>
        </a:spcBef>
        <a:spcAft>
          <a:spcPct val="0"/>
        </a:spcAft>
        <a:buChar char="»"/>
        <a:defRPr sz="1200">
          <a:solidFill>
            <a:srgbClr val="D0FDFE"/>
          </a:solidFill>
          <a:latin typeface="+mn-lt"/>
        </a:defRPr>
      </a:lvl5pPr>
      <a:lvl6pPr marL="2514600" indent="-228600" algn="l" rtl="0" eaLnBrk="1" fontAlgn="base" hangingPunct="1">
        <a:spcBef>
          <a:spcPct val="20000"/>
        </a:spcBef>
        <a:spcAft>
          <a:spcPct val="0"/>
        </a:spcAft>
        <a:buChar char="»"/>
        <a:defRPr sz="1200">
          <a:solidFill>
            <a:srgbClr val="D0FDFE"/>
          </a:solidFill>
          <a:latin typeface="+mn-lt"/>
        </a:defRPr>
      </a:lvl6pPr>
      <a:lvl7pPr marL="2971800" indent="-228600" algn="l" rtl="0" eaLnBrk="1" fontAlgn="base" hangingPunct="1">
        <a:spcBef>
          <a:spcPct val="20000"/>
        </a:spcBef>
        <a:spcAft>
          <a:spcPct val="0"/>
        </a:spcAft>
        <a:buChar char="»"/>
        <a:defRPr sz="1200">
          <a:solidFill>
            <a:srgbClr val="D0FDFE"/>
          </a:solidFill>
          <a:latin typeface="+mn-lt"/>
        </a:defRPr>
      </a:lvl7pPr>
      <a:lvl8pPr marL="3429000" indent="-228600" algn="l" rtl="0" eaLnBrk="1" fontAlgn="base" hangingPunct="1">
        <a:spcBef>
          <a:spcPct val="20000"/>
        </a:spcBef>
        <a:spcAft>
          <a:spcPct val="0"/>
        </a:spcAft>
        <a:buChar char="»"/>
        <a:defRPr sz="1200">
          <a:solidFill>
            <a:srgbClr val="D0FDFE"/>
          </a:solidFill>
          <a:latin typeface="+mn-lt"/>
        </a:defRPr>
      </a:lvl8pPr>
      <a:lvl9pPr marL="3886200" indent="-228600" algn="l" rtl="0" eaLnBrk="1" fontAlgn="base" hangingPunct="1">
        <a:spcBef>
          <a:spcPct val="20000"/>
        </a:spcBef>
        <a:spcAft>
          <a:spcPct val="0"/>
        </a:spcAft>
        <a:buChar char="»"/>
        <a:defRPr sz="1200">
          <a:solidFill>
            <a:srgbClr val="D0FDFE"/>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5.gif"/></Relationships>
</file>

<file path=ppt/slides/_rels/slide13.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hyperlink" Target="http://www.edumine.com/xutility/html/menu.asp?category=xcourse&amp;course=xlicence" TargetMode="External"/><Relationship Id="rId7" Type="http://schemas.openxmlformats.org/officeDocument/2006/relationships/hyperlink" Target="https://courses.cce.auckland.ac.nz/cart/jsp/course.jsp?categoryId=10013&amp;courseId=CE.PFDEVP10075" TargetMode="External"/><Relationship Id="rId2" Type="http://schemas.openxmlformats.org/officeDocument/2006/relationships/image" Target="../media/image7.gif"/><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hyperlink" Target="http://www.lindsaymckennalimited.com/workshops/change/stakeholder.html" TargetMode="External"/><Relationship Id="rId10" Type="http://schemas.openxmlformats.org/officeDocument/2006/relationships/image" Target="../media/image11.png"/><Relationship Id="rId4" Type="http://schemas.openxmlformats.org/officeDocument/2006/relationships/image" Target="../media/image8.gif"/><Relationship Id="rId9" Type="http://schemas.openxmlformats.org/officeDocument/2006/relationships/hyperlink" Target="http://www.emagister.co.uk/engaging_your_project_stakeholders_courses-ec170095405.htm"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5613" y="5329643"/>
            <a:ext cx="8234361" cy="830997"/>
          </a:xfrm>
          <a:prstGeom prst="rect">
            <a:avLst/>
          </a:prstGeom>
          <a:noFill/>
        </p:spPr>
        <p:txBody>
          <a:bodyPr wrap="square" rtlCol="0">
            <a:spAutoFit/>
          </a:bodyPr>
          <a:lstStyle/>
          <a:p>
            <a:pPr algn="ctr"/>
            <a:r>
              <a:rPr lang="en-US" sz="2400" b="1" dirty="0" smtClean="0">
                <a:solidFill>
                  <a:srgbClr val="FFC000"/>
                </a:solidFill>
                <a:latin typeface="Calibri" pitchFamily="34" charset="0"/>
              </a:rPr>
              <a:t>LECTURE 14: THE PROJECT STAKEHOLDER MANAGEMENT AND ENGAGEMENT GOVERNANCE MODEL</a:t>
            </a:r>
            <a:endParaRPr lang="en-US" sz="2400" b="1" dirty="0">
              <a:solidFill>
                <a:srgbClr val="FFC000"/>
              </a:solidFill>
              <a:latin typeface="Calibri" pitchFamily="34" charset="0"/>
            </a:endParaRPr>
          </a:p>
        </p:txBody>
      </p:sp>
      <p:sp>
        <p:nvSpPr>
          <p:cNvPr id="5" name="Rectangle 4"/>
          <p:cNvSpPr/>
          <p:nvPr/>
        </p:nvSpPr>
        <p:spPr>
          <a:xfrm>
            <a:off x="1953135" y="482868"/>
            <a:ext cx="5219121" cy="1446550"/>
          </a:xfrm>
          <a:prstGeom prst="rect">
            <a:avLst/>
          </a:prstGeom>
          <a:noFill/>
        </p:spPr>
        <p:txBody>
          <a:bodyPr wrap="none" lIns="91440" tIns="45720" rIns="91440" bIns="45720">
            <a:spAutoFit/>
            <a:scene3d>
              <a:camera prst="orthographicFront"/>
              <a:lightRig rig="soft" dir="tl">
                <a:rot lat="0" lon="0" rev="0"/>
              </a:lightRig>
            </a:scene3d>
            <a:sp3d extrusionH="57150" contourW="25400" prstMaterial="matte">
              <a:bevelT w="25400" h="55880"/>
              <a:contourClr>
                <a:schemeClr val="accent2">
                  <a:tint val="20000"/>
                </a:schemeClr>
              </a:contourClr>
            </a:sp3d>
          </a:bodyPr>
          <a:lstStyle/>
          <a:p>
            <a:pPr algn="ctr"/>
            <a:r>
              <a:rPr lang="en-US" sz="4400" b="1" cap="none" spc="50" dirty="0" smtClean="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rPr>
              <a:t>Master of Science in </a:t>
            </a:r>
          </a:p>
          <a:p>
            <a:pPr algn="ctr"/>
            <a:r>
              <a:rPr lang="en-US" sz="4400" b="1" cap="none" spc="50" dirty="0" smtClean="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rPr>
              <a:t>Project Management</a:t>
            </a:r>
          </a:p>
        </p:txBody>
      </p:sp>
      <p:sp>
        <p:nvSpPr>
          <p:cNvPr id="6" name="Rectangle 5"/>
          <p:cNvSpPr/>
          <p:nvPr/>
        </p:nvSpPr>
        <p:spPr>
          <a:xfrm>
            <a:off x="455613" y="2516533"/>
            <a:ext cx="8234362" cy="2400657"/>
          </a:xfrm>
          <a:prstGeom prst="rect">
            <a:avLst/>
          </a:prstGeom>
          <a:noFill/>
          <a:scene3d>
            <a:camera prst="orthographicFront">
              <a:rot lat="0" lon="0" rev="0"/>
            </a:camera>
            <a:lightRig rig="contrasting" dir="t">
              <a:rot lat="0" lon="0" rev="4500000"/>
            </a:lightRig>
          </a:scene3d>
          <a:sp3d>
            <a:bevelT/>
          </a:sp3d>
        </p:spPr>
        <p:txBody>
          <a:bodyPr wrap="square" lIns="91440" tIns="45720" rIns="91440" bIns="45720">
            <a:spAutoFit/>
            <a:sp3d contourW="6350" prstMaterial="metal">
              <a:bevelT w="127000" h="31750" prst="relaxedInset"/>
              <a:contourClr>
                <a:schemeClr val="accent1">
                  <a:shade val="75000"/>
                </a:schemeClr>
              </a:contourClr>
            </a:sp3d>
          </a:bodyPr>
          <a:lstStyle/>
          <a:p>
            <a:pPr algn="ctr">
              <a:lnSpc>
                <a:spcPts val="6000"/>
              </a:lnSpc>
            </a:pPr>
            <a:r>
              <a:rPr lang="en-US" sz="6000" b="1" cap="all" dirty="0" smtClean="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rPr>
              <a:t>Project Stakeholder </a:t>
            </a:r>
          </a:p>
          <a:p>
            <a:pPr algn="ctr">
              <a:lnSpc>
                <a:spcPts val="6000"/>
              </a:lnSpc>
            </a:pPr>
            <a:r>
              <a:rPr lang="en-US" sz="6000" b="1" cap="all" dirty="0" smtClean="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rPr>
              <a:t>AND COMMUNICATION Management</a:t>
            </a:r>
            <a:endParaRPr lang="en-US" sz="6000" b="1" cap="all" dirty="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 </a:t>
            </a:r>
            <a:br>
              <a:rPr lang="en-US" sz="2400" dirty="0" smtClean="0"/>
            </a:br>
            <a:r>
              <a:rPr lang="en-US" sz="2000" dirty="0" smtClean="0"/>
              <a:t>(The Cleland/Ireland Framework)</a:t>
            </a:r>
            <a:endParaRPr lang="en-US" sz="2400" dirty="0"/>
          </a:p>
        </p:txBody>
      </p:sp>
      <p:pic>
        <p:nvPicPr>
          <p:cNvPr id="3" name="Picture 2" descr="img120.jpg"/>
          <p:cNvPicPr>
            <a:picLocks noChangeAspect="1"/>
          </p:cNvPicPr>
          <p:nvPr/>
        </p:nvPicPr>
        <p:blipFill>
          <a:blip r:embed="rId2" cstate="print"/>
          <a:stretch>
            <a:fillRect/>
          </a:stretch>
        </p:blipFill>
        <p:spPr>
          <a:xfrm>
            <a:off x="203540" y="1330814"/>
            <a:ext cx="3560177" cy="3182582"/>
          </a:xfrm>
          <a:prstGeom prst="rect">
            <a:avLst/>
          </a:prstGeom>
        </p:spPr>
      </p:pic>
      <p:sp>
        <p:nvSpPr>
          <p:cNvPr id="5" name="Content Placeholder 2"/>
          <p:cNvSpPr txBox="1">
            <a:spLocks/>
          </p:cNvSpPr>
          <p:nvPr/>
        </p:nvSpPr>
        <p:spPr>
          <a:xfrm>
            <a:off x="3715954" y="1147498"/>
            <a:ext cx="5197765" cy="503443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ts val="3500"/>
              </a:lnSpc>
              <a:spcBef>
                <a:spcPct val="20000"/>
              </a:spcBef>
              <a:spcAft>
                <a:spcPts val="2400"/>
              </a:spcAft>
              <a:buClr>
                <a:srgbClr val="FFC000"/>
              </a:buClr>
              <a:buSzTx/>
              <a:buFontTx/>
              <a:buNone/>
              <a:tabLst/>
              <a:defRPr/>
            </a:pPr>
            <a:r>
              <a:rPr kumimoji="0" lang="de-DE" sz="3000" b="1" i="0" u="none" strike="noStrike" kern="0" cap="none" spc="0" normalizeH="0" baseline="0" noProof="0" dirty="0" smtClean="0">
                <a:ln>
                  <a:noFill/>
                </a:ln>
                <a:solidFill>
                  <a:schemeClr val="bg1"/>
                </a:solidFill>
                <a:effectLst/>
                <a:uLnTx/>
                <a:uFillTx/>
                <a:latin typeface="Calibri" pitchFamily="34" charset="0"/>
                <a:ea typeface="+mn-ea"/>
                <a:cs typeface="+mn-cs"/>
              </a:rPr>
              <a:t>	S</a:t>
            </a:r>
            <a:r>
              <a:rPr kumimoji="0" lang="de-DE" sz="3000" b="1" i="0" u="none" strike="noStrike" kern="0" cap="none" spc="0" normalizeH="0" noProof="0" dirty="0" smtClean="0">
                <a:ln>
                  <a:noFill/>
                </a:ln>
                <a:solidFill>
                  <a:schemeClr val="bg1"/>
                </a:solidFill>
                <a:effectLst/>
                <a:uLnTx/>
                <a:uFillTx/>
                <a:latin typeface="Calibri" pitchFamily="34" charset="0"/>
                <a:ea typeface="+mn-ea"/>
                <a:cs typeface="+mn-cs"/>
              </a:rPr>
              <a:t>takeholder management and engagement frameworks have appeared in the project management literature over time, such as the one on the left which was proposed by David Cleland and Lewis Ireland in their insightful book </a:t>
            </a:r>
            <a:r>
              <a:rPr kumimoji="0" lang="de-DE" sz="3000" b="1" i="1" u="none" strike="noStrike" kern="0" cap="none" spc="0" normalizeH="0" noProof="0" dirty="0" smtClean="0">
                <a:ln>
                  <a:noFill/>
                </a:ln>
                <a:solidFill>
                  <a:schemeClr val="bg1"/>
                </a:solidFill>
                <a:effectLst/>
                <a:uLnTx/>
                <a:uFillTx/>
                <a:latin typeface="Calibri" pitchFamily="34" charset="0"/>
                <a:ea typeface="+mn-ea"/>
                <a:cs typeface="+mn-cs"/>
              </a:rPr>
              <a:t>Project Management: Strategic Design and Imple-mentation</a:t>
            </a:r>
            <a:r>
              <a:rPr kumimoji="0" lang="de-DE" sz="3000" b="1" i="0" u="none" strike="noStrike" kern="0" cap="none" spc="0" normalizeH="0" noProof="0" dirty="0" smtClean="0">
                <a:ln>
                  <a:noFill/>
                </a:ln>
                <a:solidFill>
                  <a:schemeClr val="bg1"/>
                </a:solidFill>
                <a:effectLst/>
                <a:uLnTx/>
                <a:uFillTx/>
                <a:latin typeface="Calibri" pitchFamily="34" charset="0"/>
                <a:ea typeface="+mn-ea"/>
                <a:cs typeface="+mn-cs"/>
              </a:rPr>
              <a:t>.</a:t>
            </a:r>
          </a:p>
        </p:txBody>
      </p:sp>
      <p:sp>
        <p:nvSpPr>
          <p:cNvPr id="6" name="TextBox 5"/>
          <p:cNvSpPr txBox="1"/>
          <p:nvPr/>
        </p:nvSpPr>
        <p:spPr>
          <a:xfrm>
            <a:off x="99392" y="4522307"/>
            <a:ext cx="3687415" cy="1600438"/>
          </a:xfrm>
          <a:prstGeom prst="rect">
            <a:avLst/>
          </a:prstGeom>
          <a:noFill/>
        </p:spPr>
        <p:txBody>
          <a:bodyPr wrap="square" rtlCol="0">
            <a:spAutoFit/>
          </a:bodyPr>
          <a:lstStyle/>
          <a:p>
            <a:r>
              <a:rPr lang="en-US" sz="1400" b="1" dirty="0" smtClean="0">
                <a:solidFill>
                  <a:schemeClr val="bg1"/>
                </a:solidFill>
                <a:latin typeface="Calibri" pitchFamily="34" charset="0"/>
              </a:rPr>
              <a:t>Cleland &amp; Ireland take a centric approach </a:t>
            </a:r>
            <a:r>
              <a:rPr lang="en-US" sz="1400" b="1" dirty="0" err="1" smtClean="0">
                <a:solidFill>
                  <a:schemeClr val="bg1"/>
                </a:solidFill>
                <a:latin typeface="Calibri" pitchFamily="34" charset="0"/>
              </a:rPr>
              <a:t>w.r.t</a:t>
            </a:r>
            <a:r>
              <a:rPr lang="en-US" sz="1400" b="1" dirty="0" smtClean="0">
                <a:solidFill>
                  <a:schemeClr val="bg1"/>
                </a:solidFill>
                <a:latin typeface="Calibri" pitchFamily="34" charset="0"/>
              </a:rPr>
              <a:t> stakeholder management and engagement, making it a project management team </a:t>
            </a:r>
            <a:r>
              <a:rPr lang="en-US" sz="1400" b="1" dirty="0" err="1" smtClean="0">
                <a:solidFill>
                  <a:schemeClr val="bg1"/>
                </a:solidFill>
                <a:latin typeface="Calibri" pitchFamily="34" charset="0"/>
              </a:rPr>
              <a:t>respon-sibility</a:t>
            </a:r>
            <a:r>
              <a:rPr lang="en-US" sz="1400" b="1" dirty="0" smtClean="0">
                <a:solidFill>
                  <a:schemeClr val="bg1"/>
                </a:solidFill>
                <a:latin typeface="Calibri" pitchFamily="34" charset="0"/>
              </a:rPr>
              <a:t>. Though centralization is necessary to some extent, it must not be overlooked that ALL (internal/primary) stakeholders must </a:t>
            </a:r>
            <a:r>
              <a:rPr lang="en-US" sz="1400" b="1" dirty="0" err="1" smtClean="0">
                <a:solidFill>
                  <a:schemeClr val="bg1"/>
                </a:solidFill>
                <a:latin typeface="Calibri" pitchFamily="34" charset="0"/>
              </a:rPr>
              <a:t>prac-tice</a:t>
            </a:r>
            <a:r>
              <a:rPr lang="en-US" sz="1400" b="1" dirty="0" smtClean="0">
                <a:solidFill>
                  <a:schemeClr val="bg1"/>
                </a:solidFill>
                <a:latin typeface="Calibri" pitchFamily="34" charset="0"/>
              </a:rPr>
              <a:t> stakeholder management &amp; engagement. </a:t>
            </a:r>
            <a:endParaRPr lang="en-US" sz="1400" b="1" dirty="0">
              <a:solidFill>
                <a:schemeClr val="bg1"/>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5612" y="1135718"/>
            <a:ext cx="8390213" cy="5036482"/>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3400"/>
              </a:lnSpc>
              <a:spcAft>
                <a:spcPts val="600"/>
              </a:spcAft>
              <a:buClr>
                <a:srgbClr val="FFC000"/>
              </a:buClr>
              <a:buFont typeface="Wingdings" pitchFamily="2" charset="2"/>
              <a:buChar char="§"/>
            </a:pPr>
            <a:r>
              <a:rPr lang="de-DE" sz="3200" b="1" dirty="0" smtClean="0">
                <a:solidFill>
                  <a:schemeClr val="bg1"/>
                </a:solidFill>
                <a:latin typeface="Calibri" pitchFamily="34" charset="0"/>
              </a:rPr>
              <a:t>provide a deep understanding of the project‘s stakeholder community and its distinguishing attributes – identity, heterogenity, spatial dis-persion, power-interest constellations, attitu-des and behaviors, expectations and options etc.  </a:t>
            </a:r>
          </a:p>
          <a:p>
            <a:pPr>
              <a:lnSpc>
                <a:spcPts val="3600"/>
              </a:lnSpc>
              <a:spcBef>
                <a:spcPts val="1200"/>
              </a:spcBef>
              <a:spcAft>
                <a:spcPts val="600"/>
              </a:spcAft>
              <a:buClr>
                <a:srgbClr val="FFC000"/>
              </a:buClr>
              <a:buFont typeface="Wingdings" pitchFamily="2" charset="2"/>
              <a:buChar char="§"/>
            </a:pPr>
            <a:r>
              <a:rPr lang="de-DE" sz="3200" b="1" dirty="0" smtClean="0">
                <a:solidFill>
                  <a:schemeClr val="bg1"/>
                </a:solidFill>
                <a:latin typeface="Calibri" pitchFamily="34" charset="0"/>
              </a:rPr>
              <a:t>help the internal project stakeholders design and implement an effective strategy to try to manage and engage the stakeholder commu-nity systematically and efficiently in the best interest of the project</a:t>
            </a:r>
            <a:endParaRPr lang="en-US" sz="3200" b="1" dirty="0">
              <a:solidFill>
                <a:schemeClr val="bg1"/>
              </a:solidFill>
              <a:latin typeface="Calibri" pitchFamily="34" charset="0"/>
            </a:endParaRPr>
          </a:p>
        </p:txBody>
      </p:sp>
      <p:sp>
        <p:nvSpPr>
          <p:cNvPr id="4" name="Title 1"/>
          <p:cNvSpPr>
            <a:spLocks noGrp="1"/>
          </p:cNvSpPr>
          <p:nvPr>
            <p:ph type="title"/>
          </p:nvPr>
        </p:nvSpPr>
        <p:spPr>
          <a:xfrm>
            <a:off x="457200" y="0"/>
            <a:ext cx="8229600" cy="1143000"/>
          </a:xfrm>
        </p:spPr>
        <p:txBody>
          <a:bodyPr/>
          <a:lstStyle/>
          <a:p>
            <a:r>
              <a:rPr lang="de-DE" sz="2400" dirty="0" smtClean="0"/>
              <a:t>Some Basic Functions of the Project Stake-holder Management Process Framework</a:t>
            </a:r>
            <a:endParaRPr lang="en-US" sz="2400" dirty="0"/>
          </a:p>
        </p:txBody>
      </p:sp>
    </p:spTree>
  </p:cSld>
  <p:clrMapOvr>
    <a:masterClrMapping/>
  </p:clrMapOvr>
  <p:transition spd="slow">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5613" y="1135718"/>
            <a:ext cx="8380274" cy="5036482"/>
          </a:xfrm>
        </p:spPr>
        <p:txBody>
          <a:bodyPr/>
          <a:lstStyle/>
          <a:p>
            <a:pPr>
              <a:lnSpc>
                <a:spcPts val="3600"/>
              </a:lnSpc>
              <a:spcAft>
                <a:spcPts val="600"/>
              </a:spcAft>
              <a:buClr>
                <a:srgbClr val="FFC000"/>
              </a:buClr>
              <a:buFont typeface="Wingdings" pitchFamily="2" charset="2"/>
              <a:buChar char="§"/>
            </a:pPr>
            <a:r>
              <a:rPr lang="de-DE" sz="3200" b="1" dirty="0" smtClean="0">
                <a:solidFill>
                  <a:schemeClr val="bg1"/>
                </a:solidFill>
                <a:latin typeface="Calibri" pitchFamily="34" charset="0"/>
              </a:rPr>
              <a:t>reduce/minimize the risk to the project stem-ming from possible neg. intervention actions by project stakeholders</a:t>
            </a:r>
            <a:endParaRPr lang="en-US" sz="3200" b="1" dirty="0" smtClean="0">
              <a:solidFill>
                <a:schemeClr val="bg1"/>
              </a:solidFill>
              <a:latin typeface="Calibri" pitchFamily="34" charset="0"/>
            </a:endParaRPr>
          </a:p>
          <a:p>
            <a:pPr>
              <a:lnSpc>
                <a:spcPts val="3600"/>
              </a:lnSpc>
              <a:spcAft>
                <a:spcPts val="600"/>
              </a:spcAft>
              <a:buClr>
                <a:srgbClr val="FFC000"/>
              </a:buClr>
              <a:buFont typeface="Wingdings" pitchFamily="2" charset="2"/>
              <a:buChar char="§"/>
            </a:pPr>
            <a:r>
              <a:rPr lang="de-DE" sz="3200" b="1" dirty="0" smtClean="0">
                <a:solidFill>
                  <a:schemeClr val="bg1"/>
                </a:solidFill>
                <a:latin typeface="Calibri" pitchFamily="34" charset="0"/>
              </a:rPr>
              <a:t>provide insight into opportunities for project through interaction with its stakeholders</a:t>
            </a:r>
          </a:p>
          <a:p>
            <a:pPr>
              <a:lnSpc>
                <a:spcPts val="3600"/>
              </a:lnSpc>
              <a:spcAft>
                <a:spcPts val="600"/>
              </a:spcAft>
              <a:buClr>
                <a:srgbClr val="FFC000"/>
              </a:buClr>
              <a:buFont typeface="Wingdings" pitchFamily="2" charset="2"/>
              <a:buChar char="§"/>
            </a:pPr>
            <a:r>
              <a:rPr lang="de-DE" sz="3200" b="1" dirty="0" smtClean="0">
                <a:solidFill>
                  <a:schemeClr val="bg1"/>
                </a:solidFill>
                <a:latin typeface="Calibri" pitchFamily="34" charset="0"/>
              </a:rPr>
              <a:t>show the project stakeholder situation at any point in time during the project and its consti-tuent phases</a:t>
            </a:r>
            <a:endParaRPr lang="en-US" sz="3200" b="1" dirty="0" smtClean="0">
              <a:solidFill>
                <a:schemeClr val="bg1"/>
              </a:solidFill>
              <a:latin typeface="Calibri" pitchFamily="34" charset="0"/>
            </a:endParaRPr>
          </a:p>
          <a:p>
            <a:pPr>
              <a:lnSpc>
                <a:spcPts val="3600"/>
              </a:lnSpc>
              <a:spcAft>
                <a:spcPts val="600"/>
              </a:spcAft>
              <a:buClr>
                <a:srgbClr val="FFC000"/>
              </a:buClr>
              <a:buFont typeface="Wingdings" pitchFamily="2" charset="2"/>
              <a:buChar char="§"/>
            </a:pPr>
            <a:r>
              <a:rPr lang="de-DE" sz="3200" b="1" dirty="0" smtClean="0">
                <a:solidFill>
                  <a:schemeClr val="bg1"/>
                </a:solidFill>
                <a:latin typeface="Calibri" pitchFamily="34" charset="0"/>
              </a:rPr>
              <a:t>facilitate proactive project stakeholder mana-gement and engagement </a:t>
            </a:r>
          </a:p>
          <a:p>
            <a:pPr>
              <a:lnSpc>
                <a:spcPts val="3600"/>
              </a:lnSpc>
              <a:spcAft>
                <a:spcPts val="600"/>
              </a:spcAft>
              <a:buClr>
                <a:srgbClr val="FFC000"/>
              </a:buClr>
              <a:buFont typeface="Wingdings" pitchFamily="2" charset="2"/>
              <a:buChar char="§"/>
            </a:pPr>
            <a:endParaRPr lang="en-US" sz="3200" b="1" dirty="0">
              <a:solidFill>
                <a:schemeClr val="bg1"/>
              </a:solidFill>
              <a:latin typeface="Calibri" pitchFamily="34" charset="0"/>
            </a:endParaRPr>
          </a:p>
        </p:txBody>
      </p:sp>
      <p:sp>
        <p:nvSpPr>
          <p:cNvPr id="4" name="Title 1"/>
          <p:cNvSpPr>
            <a:spLocks noGrp="1"/>
          </p:cNvSpPr>
          <p:nvPr>
            <p:ph type="title"/>
          </p:nvPr>
        </p:nvSpPr>
        <p:spPr>
          <a:xfrm>
            <a:off x="457200" y="0"/>
            <a:ext cx="8229600" cy="1143000"/>
          </a:xfrm>
        </p:spPr>
        <p:txBody>
          <a:bodyPr/>
          <a:lstStyle/>
          <a:p>
            <a:r>
              <a:rPr lang="de-DE" sz="2400" dirty="0" smtClean="0"/>
              <a:t>Some Basic Functions of the Project Stake-holder Management Process Framework</a:t>
            </a:r>
            <a:endParaRPr lang="en-US" sz="2400" dirty="0"/>
          </a:p>
        </p:txBody>
      </p:sp>
    </p:spTree>
  </p:cSld>
  <p:clrMapOvr>
    <a:masterClrMapping/>
  </p:clrMapOvr>
  <p:transition spd="slow">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5613" y="1135718"/>
            <a:ext cx="8400152" cy="5036482"/>
          </a:xfrm>
        </p:spPr>
        <p:txBody>
          <a:bodyPr/>
          <a:lstStyle/>
          <a:p>
            <a:pPr>
              <a:lnSpc>
                <a:spcPts val="3600"/>
              </a:lnSpc>
              <a:spcAft>
                <a:spcPts val="600"/>
              </a:spcAft>
              <a:buClr>
                <a:srgbClr val="FFC000"/>
              </a:buClr>
              <a:buFont typeface="Wingdings" pitchFamily="2" charset="2"/>
              <a:buChar char="§"/>
            </a:pPr>
            <a:r>
              <a:rPr lang="de-DE" sz="3200" b="1" dirty="0" smtClean="0">
                <a:solidFill>
                  <a:schemeClr val="bg1"/>
                </a:solidFill>
                <a:latin typeface="Calibri" pitchFamily="34" charset="0"/>
              </a:rPr>
              <a:t>ensure adherence to laws, regulations and policies which are applicable w.r.t the project stakeholders </a:t>
            </a:r>
          </a:p>
          <a:p>
            <a:pPr>
              <a:lnSpc>
                <a:spcPts val="3600"/>
              </a:lnSpc>
              <a:spcAft>
                <a:spcPts val="600"/>
              </a:spcAft>
              <a:buClr>
                <a:srgbClr val="FFC000"/>
              </a:buClr>
              <a:buFont typeface="Wingdings" pitchFamily="2" charset="2"/>
              <a:buChar char="§"/>
            </a:pPr>
            <a:r>
              <a:rPr lang="de-DE" sz="3200" b="1" dirty="0" smtClean="0">
                <a:solidFill>
                  <a:schemeClr val="bg1"/>
                </a:solidFill>
                <a:latin typeface="Calibri" pitchFamily="34" charset="0"/>
              </a:rPr>
              <a:t>track transparency, accountability and the up-holding of the project‘s ethical standards</a:t>
            </a:r>
          </a:p>
          <a:p>
            <a:pPr>
              <a:lnSpc>
                <a:spcPts val="3600"/>
              </a:lnSpc>
              <a:spcAft>
                <a:spcPts val="600"/>
              </a:spcAft>
              <a:buClr>
                <a:srgbClr val="FFC000"/>
              </a:buClr>
              <a:buFont typeface="Wingdings" pitchFamily="2" charset="2"/>
              <a:buChar char="§"/>
            </a:pPr>
            <a:r>
              <a:rPr lang="de-DE" sz="3200" b="1" dirty="0" smtClean="0">
                <a:solidFill>
                  <a:schemeClr val="bg1"/>
                </a:solidFill>
                <a:latin typeface="Calibri" pitchFamily="34" charset="0"/>
              </a:rPr>
              <a:t>Gain insights which can benefit future projects</a:t>
            </a:r>
          </a:p>
          <a:p>
            <a:pPr>
              <a:lnSpc>
                <a:spcPts val="3600"/>
              </a:lnSpc>
              <a:spcAft>
                <a:spcPts val="600"/>
              </a:spcAft>
              <a:buClr>
                <a:srgbClr val="FFC000"/>
              </a:buClr>
              <a:buFont typeface="Wingdings" pitchFamily="2" charset="2"/>
              <a:buChar char="§"/>
            </a:pPr>
            <a:r>
              <a:rPr lang="de-DE" sz="3200" b="1" dirty="0" smtClean="0">
                <a:solidFill>
                  <a:schemeClr val="bg1"/>
                </a:solidFill>
                <a:latin typeface="Calibri" pitchFamily="34" charset="0"/>
              </a:rPr>
              <a:t>constitutes the basis for research studies</a:t>
            </a:r>
          </a:p>
          <a:p>
            <a:pPr>
              <a:lnSpc>
                <a:spcPts val="3600"/>
              </a:lnSpc>
              <a:spcAft>
                <a:spcPts val="600"/>
              </a:spcAft>
              <a:buClr>
                <a:srgbClr val="FFC000"/>
              </a:buClr>
              <a:buFont typeface="Wingdings" pitchFamily="2" charset="2"/>
              <a:buChar char="§"/>
            </a:pPr>
            <a:r>
              <a:rPr lang="de-DE" sz="3200" b="1" dirty="0" smtClean="0">
                <a:solidFill>
                  <a:schemeClr val="bg1"/>
                </a:solidFill>
                <a:latin typeface="Calibri" pitchFamily="34" charset="0"/>
              </a:rPr>
              <a:t>demonstrate a professional approach and is a „best project management practice“</a:t>
            </a:r>
            <a:endParaRPr lang="en-US" sz="3200" b="1" dirty="0">
              <a:solidFill>
                <a:schemeClr val="bg1"/>
              </a:solidFill>
              <a:latin typeface="Calibri" pitchFamily="34" charset="0"/>
            </a:endParaRPr>
          </a:p>
        </p:txBody>
      </p:sp>
      <p:sp>
        <p:nvSpPr>
          <p:cNvPr id="4" name="Title 1"/>
          <p:cNvSpPr>
            <a:spLocks noGrp="1"/>
          </p:cNvSpPr>
          <p:nvPr>
            <p:ph type="title"/>
          </p:nvPr>
        </p:nvSpPr>
        <p:spPr>
          <a:xfrm>
            <a:off x="457200" y="0"/>
            <a:ext cx="8229600" cy="1143000"/>
          </a:xfrm>
        </p:spPr>
        <p:txBody>
          <a:bodyPr/>
          <a:lstStyle/>
          <a:p>
            <a:r>
              <a:rPr lang="de-DE" sz="2400" dirty="0" smtClean="0"/>
              <a:t>Some Basic Functions of the Project Stake-holder Management Process Framework</a:t>
            </a:r>
            <a:endParaRPr lang="en-US" sz="2400" dirty="0"/>
          </a:p>
        </p:txBody>
      </p:sp>
    </p:spTree>
  </p:cSld>
  <p:clrMapOvr>
    <a:masterClrMapping/>
  </p:clrMapOvr>
  <p:transition spd="slow">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de-DE" sz="2400" dirty="0" smtClean="0"/>
              <a:t>Proj. Stakeholder Mgmt. Process Framework: </a:t>
            </a:r>
            <a:r>
              <a:rPr lang="de-DE" sz="2000" dirty="0" smtClean="0"/>
              <a:t>(Strengths &amp; Limitations)</a:t>
            </a:r>
            <a:endParaRPr lang="en-US" sz="2400" dirty="0"/>
          </a:p>
        </p:txBody>
      </p:sp>
      <p:sp>
        <p:nvSpPr>
          <p:cNvPr id="3" name="Content Placeholder 2"/>
          <p:cNvSpPr>
            <a:spLocks noGrp="1"/>
          </p:cNvSpPr>
          <p:nvPr>
            <p:ph idx="1"/>
          </p:nvPr>
        </p:nvSpPr>
        <p:spPr>
          <a:xfrm>
            <a:off x="3198813" y="1137770"/>
            <a:ext cx="5740905" cy="5034430"/>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3300"/>
              </a:lnSpc>
              <a:spcAft>
                <a:spcPts val="2400"/>
              </a:spcAft>
              <a:buClr>
                <a:srgbClr val="FFC000"/>
              </a:buClr>
              <a:buNone/>
            </a:pPr>
            <a:r>
              <a:rPr lang="de-DE" sz="2800" b="1" dirty="0" smtClean="0">
                <a:solidFill>
                  <a:schemeClr val="bg1"/>
                </a:solidFill>
                <a:latin typeface="Calibri" pitchFamily="34" charset="0"/>
              </a:rPr>
              <a:t>	The Framework offers a systema-tic, customizable, practical &amp; pro-fessional knowledge platform, in-ter alia, for identifying the project stakeholder community, analyzing it‘s diverse concerns, expectations, power constellation, relationships, supportive and adversarial atti-tude and behaviour towards the project, and effectively engaging stakeholders so that the project stays on track.</a:t>
            </a:r>
            <a:endParaRPr lang="en-US" sz="2800" b="1" dirty="0" smtClean="0">
              <a:solidFill>
                <a:schemeClr val="bg1"/>
              </a:solidFill>
              <a:latin typeface="Calibri" pitchFamily="34" charset="0"/>
            </a:endParaRPr>
          </a:p>
        </p:txBody>
      </p:sp>
      <p:pic>
        <p:nvPicPr>
          <p:cNvPr id="5" name="Picture 4" descr="Thumbs Up.bmp"/>
          <p:cNvPicPr>
            <a:picLocks noChangeAspect="1"/>
          </p:cNvPicPr>
          <p:nvPr/>
        </p:nvPicPr>
        <p:blipFill>
          <a:blip r:embed="rId3" cstate="print"/>
          <a:stretch>
            <a:fillRect/>
          </a:stretch>
        </p:blipFill>
        <p:spPr>
          <a:xfrm>
            <a:off x="384452" y="2130373"/>
            <a:ext cx="2814361" cy="2597253"/>
          </a:xfrm>
          <a:prstGeom prst="rect">
            <a:avLst/>
          </a:prstGeom>
          <a:noFill/>
          <a:ln>
            <a:noFill/>
          </a:ln>
        </p:spPr>
      </p:pic>
    </p:spTree>
  </p:cSld>
  <p:clrMapOvr>
    <a:masterClrMapping/>
  </p:clrMapOvr>
  <p:transition spd="slow">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98814" y="1137770"/>
            <a:ext cx="5663084" cy="5034430"/>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3500"/>
              </a:lnSpc>
              <a:spcAft>
                <a:spcPts val="2400"/>
              </a:spcAft>
              <a:buClr>
                <a:srgbClr val="FFC000"/>
              </a:buClr>
              <a:buNone/>
            </a:pPr>
            <a:r>
              <a:rPr lang="de-DE" sz="2800" b="1" dirty="0" smtClean="0">
                <a:solidFill>
                  <a:schemeClr val="bg1"/>
                </a:solidFill>
                <a:latin typeface="Calibri" pitchFamily="34" charset="0"/>
              </a:rPr>
              <a:t>	The Framework provides the means for designing and imple-menting customized and modifia-ble strategies of management/ engagement towards the project stakeholders. </a:t>
            </a:r>
          </a:p>
          <a:p>
            <a:pPr>
              <a:lnSpc>
                <a:spcPts val="3500"/>
              </a:lnSpc>
              <a:spcAft>
                <a:spcPts val="2400"/>
              </a:spcAft>
              <a:buClr>
                <a:srgbClr val="FFC000"/>
              </a:buClr>
              <a:buNone/>
            </a:pPr>
            <a:r>
              <a:rPr lang="de-DE" sz="2800" b="1" dirty="0" smtClean="0">
                <a:solidFill>
                  <a:schemeClr val="bg1"/>
                </a:solidFill>
                <a:latin typeface="Calibri" pitchFamily="34" charset="0"/>
              </a:rPr>
              <a:t>	It helps create better understan-ding of (and therewith increase the level of support for) the pro-ject among its stakeholders. 	</a:t>
            </a:r>
            <a:endParaRPr lang="en-US" sz="2800" b="1" dirty="0" smtClean="0">
              <a:solidFill>
                <a:schemeClr val="bg1"/>
              </a:solidFill>
              <a:latin typeface="Calibri" pitchFamily="34" charset="0"/>
            </a:endParaRPr>
          </a:p>
        </p:txBody>
      </p:sp>
      <p:sp>
        <p:nvSpPr>
          <p:cNvPr id="6" name="Title 1"/>
          <p:cNvSpPr>
            <a:spLocks noGrp="1"/>
          </p:cNvSpPr>
          <p:nvPr>
            <p:ph type="title"/>
          </p:nvPr>
        </p:nvSpPr>
        <p:spPr>
          <a:xfrm>
            <a:off x="457200" y="0"/>
            <a:ext cx="8229600" cy="1143000"/>
          </a:xfrm>
        </p:spPr>
        <p:txBody>
          <a:bodyPr/>
          <a:lstStyle/>
          <a:p>
            <a:r>
              <a:rPr lang="de-DE" sz="2400" dirty="0" smtClean="0"/>
              <a:t>Proj. Stakeholder Mgmt. Process Framework: </a:t>
            </a:r>
            <a:r>
              <a:rPr lang="de-DE" sz="2000" dirty="0" smtClean="0"/>
              <a:t>(Strengths &amp; Limitations)</a:t>
            </a:r>
            <a:endParaRPr lang="en-US" sz="2400" dirty="0"/>
          </a:p>
        </p:txBody>
      </p:sp>
      <p:pic>
        <p:nvPicPr>
          <p:cNvPr id="5" name="Picture 4" descr="Thumbs Up.bmp"/>
          <p:cNvPicPr>
            <a:picLocks noChangeAspect="1"/>
          </p:cNvPicPr>
          <p:nvPr/>
        </p:nvPicPr>
        <p:blipFill>
          <a:blip r:embed="rId3" cstate="print"/>
          <a:stretch>
            <a:fillRect/>
          </a:stretch>
        </p:blipFill>
        <p:spPr>
          <a:xfrm>
            <a:off x="384452" y="2130373"/>
            <a:ext cx="2814361" cy="2597253"/>
          </a:xfrm>
          <a:prstGeom prst="rect">
            <a:avLst/>
          </a:prstGeom>
          <a:noFill/>
          <a:ln>
            <a:noFill/>
          </a:ln>
        </p:spPr>
      </p:pic>
    </p:spTree>
  </p:cSld>
  <p:clrMapOvr>
    <a:masterClrMapping/>
  </p:clrMapOvr>
  <p:transition spd="slow">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98813" y="1137770"/>
            <a:ext cx="5731177" cy="5034430"/>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3500"/>
              </a:lnSpc>
              <a:spcAft>
                <a:spcPts val="1200"/>
              </a:spcAft>
              <a:buClr>
                <a:srgbClr val="FFC000"/>
              </a:buClr>
              <a:buNone/>
            </a:pPr>
            <a:r>
              <a:rPr lang="de-DE" sz="2800" b="1" dirty="0" smtClean="0">
                <a:solidFill>
                  <a:schemeClr val="bg1"/>
                </a:solidFill>
                <a:latin typeface="Calibri" pitchFamily="34" charset="0"/>
              </a:rPr>
              <a:t>	The Framework permits periodic revision of the stakeholder analy-sis with consequent modification of the stakeholder engagement strategies if and when the need for improvements are observed over time.     </a:t>
            </a:r>
          </a:p>
          <a:p>
            <a:pPr>
              <a:lnSpc>
                <a:spcPts val="3500"/>
              </a:lnSpc>
              <a:spcAft>
                <a:spcPts val="1200"/>
              </a:spcAft>
              <a:buClr>
                <a:srgbClr val="FFC000"/>
              </a:buClr>
              <a:buNone/>
            </a:pPr>
            <a:r>
              <a:rPr lang="de-DE" sz="2800" b="1" dirty="0" smtClean="0">
                <a:solidFill>
                  <a:schemeClr val="bg1"/>
                </a:solidFill>
                <a:latin typeface="Calibri" pitchFamily="34" charset="0"/>
              </a:rPr>
              <a:t>	The Framework ensures trans-parency and accountability which is a good project management practice.</a:t>
            </a:r>
          </a:p>
          <a:p>
            <a:pPr>
              <a:lnSpc>
                <a:spcPts val="3500"/>
              </a:lnSpc>
              <a:spcAft>
                <a:spcPts val="2400"/>
              </a:spcAft>
              <a:buClr>
                <a:srgbClr val="FFC000"/>
              </a:buClr>
              <a:buNone/>
            </a:pPr>
            <a:r>
              <a:rPr lang="de-DE" sz="2800" b="1" dirty="0" smtClean="0">
                <a:solidFill>
                  <a:schemeClr val="bg1"/>
                </a:solidFill>
                <a:latin typeface="Calibri" pitchFamily="34" charset="0"/>
              </a:rPr>
              <a:t> </a:t>
            </a:r>
            <a:endParaRPr lang="en-US" sz="2800" b="1" dirty="0" smtClean="0">
              <a:solidFill>
                <a:schemeClr val="bg1"/>
              </a:solidFill>
              <a:latin typeface="Calibri" pitchFamily="34" charset="0"/>
            </a:endParaRPr>
          </a:p>
        </p:txBody>
      </p:sp>
      <p:sp>
        <p:nvSpPr>
          <p:cNvPr id="6" name="Title 1"/>
          <p:cNvSpPr>
            <a:spLocks noGrp="1"/>
          </p:cNvSpPr>
          <p:nvPr>
            <p:ph type="title"/>
          </p:nvPr>
        </p:nvSpPr>
        <p:spPr>
          <a:xfrm>
            <a:off x="457200" y="0"/>
            <a:ext cx="8229600" cy="1143000"/>
          </a:xfrm>
        </p:spPr>
        <p:txBody>
          <a:bodyPr/>
          <a:lstStyle/>
          <a:p>
            <a:r>
              <a:rPr lang="de-DE" sz="2400" dirty="0" smtClean="0"/>
              <a:t>Proj. Stakeholder Mgmt. Process Framework: </a:t>
            </a:r>
            <a:r>
              <a:rPr lang="de-DE" sz="2000" dirty="0" smtClean="0"/>
              <a:t>(Strengths &amp; Limitations)</a:t>
            </a:r>
            <a:endParaRPr lang="en-US" sz="2400" dirty="0"/>
          </a:p>
        </p:txBody>
      </p:sp>
      <p:pic>
        <p:nvPicPr>
          <p:cNvPr id="5" name="Picture 4" descr="Thumbs Up.bmp"/>
          <p:cNvPicPr>
            <a:picLocks noChangeAspect="1"/>
          </p:cNvPicPr>
          <p:nvPr/>
        </p:nvPicPr>
        <p:blipFill>
          <a:blip r:embed="rId3" cstate="print"/>
          <a:stretch>
            <a:fillRect/>
          </a:stretch>
        </p:blipFill>
        <p:spPr>
          <a:xfrm>
            <a:off x="384452" y="2130373"/>
            <a:ext cx="2814361" cy="2597253"/>
          </a:xfrm>
          <a:prstGeom prst="rect">
            <a:avLst/>
          </a:prstGeom>
          <a:noFill/>
          <a:ln>
            <a:noFill/>
          </a:ln>
        </p:spPr>
      </p:pic>
    </p:spTree>
  </p:cSld>
  <p:clrMapOvr>
    <a:masterClrMapping/>
  </p:clrMapOvr>
  <p:transition spd="slow">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98814" y="1137770"/>
            <a:ext cx="5711722" cy="5034430"/>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3500"/>
              </a:lnSpc>
              <a:spcAft>
                <a:spcPts val="1200"/>
              </a:spcAft>
              <a:buClr>
                <a:srgbClr val="FFC000"/>
              </a:buClr>
              <a:buNone/>
            </a:pPr>
            <a:r>
              <a:rPr lang="de-DE" sz="2800" b="1" dirty="0" smtClean="0">
                <a:solidFill>
                  <a:schemeClr val="bg1"/>
                </a:solidFill>
                <a:latin typeface="Calibri" pitchFamily="34" charset="0"/>
              </a:rPr>
              <a:t>	The Framework does not guaran-tee that all issues and complica-tions encountered with stakehol-ders, especially those of serious nature, can and will be resolved. </a:t>
            </a:r>
          </a:p>
          <a:p>
            <a:pPr>
              <a:lnSpc>
                <a:spcPts val="3500"/>
              </a:lnSpc>
              <a:spcAft>
                <a:spcPts val="1200"/>
              </a:spcAft>
              <a:buClr>
                <a:srgbClr val="FFC000"/>
              </a:buClr>
              <a:buNone/>
            </a:pPr>
            <a:r>
              <a:rPr lang="de-DE" sz="2800" b="1" dirty="0" smtClean="0">
                <a:solidFill>
                  <a:schemeClr val="bg1"/>
                </a:solidFill>
                <a:latin typeface="Calibri" pitchFamily="34" charset="0"/>
              </a:rPr>
              <a:t>	Its application requires sustained commitment, and can be complex, time-consuming and costly espe-cially if the stakeholder communi-ty is large, heterogenous and spa-tially dispersed. </a:t>
            </a:r>
            <a:endParaRPr lang="en-US" sz="2800" b="1" dirty="0" smtClean="0">
              <a:solidFill>
                <a:schemeClr val="bg1"/>
              </a:solidFill>
              <a:latin typeface="Calibri" pitchFamily="34" charset="0"/>
            </a:endParaRPr>
          </a:p>
        </p:txBody>
      </p:sp>
      <p:sp>
        <p:nvSpPr>
          <p:cNvPr id="6" name="Title 1"/>
          <p:cNvSpPr>
            <a:spLocks noGrp="1"/>
          </p:cNvSpPr>
          <p:nvPr>
            <p:ph type="title"/>
          </p:nvPr>
        </p:nvSpPr>
        <p:spPr>
          <a:xfrm>
            <a:off x="457200" y="0"/>
            <a:ext cx="8229600" cy="1143000"/>
          </a:xfrm>
        </p:spPr>
        <p:txBody>
          <a:bodyPr/>
          <a:lstStyle/>
          <a:p>
            <a:r>
              <a:rPr lang="de-DE" sz="2400" dirty="0" smtClean="0"/>
              <a:t>Proj. Stakeholder Mgmt. Process Framework: </a:t>
            </a:r>
            <a:r>
              <a:rPr lang="de-DE" sz="2000" dirty="0" smtClean="0"/>
              <a:t>(Strengths &amp; Limitations)</a:t>
            </a:r>
            <a:endParaRPr lang="en-US" sz="2400" dirty="0"/>
          </a:p>
        </p:txBody>
      </p:sp>
      <p:pic>
        <p:nvPicPr>
          <p:cNvPr id="5" name="Picture 4" descr="Thumbs Up.bmp"/>
          <p:cNvPicPr>
            <a:picLocks noChangeAspect="1"/>
          </p:cNvPicPr>
          <p:nvPr/>
        </p:nvPicPr>
        <p:blipFill>
          <a:blip r:embed="rId3" cstate="print"/>
          <a:stretch>
            <a:fillRect/>
          </a:stretch>
        </p:blipFill>
        <p:spPr>
          <a:xfrm rot="10800000">
            <a:off x="384452" y="2130373"/>
            <a:ext cx="2814361" cy="2597253"/>
          </a:xfrm>
          <a:prstGeom prst="rect">
            <a:avLst/>
          </a:prstGeom>
          <a:noFill/>
          <a:ln>
            <a:noFill/>
          </a:ln>
        </p:spPr>
      </p:pic>
    </p:spTree>
  </p:cSld>
  <p:clrMapOvr>
    <a:masterClrMapping/>
  </p:clrMapOvr>
  <p:transition spd="slow">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98814" y="1137770"/>
            <a:ext cx="5487986" cy="5034430"/>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3500"/>
              </a:lnSpc>
              <a:spcAft>
                <a:spcPts val="1200"/>
              </a:spcAft>
              <a:buClr>
                <a:srgbClr val="FFC000"/>
              </a:buClr>
              <a:buNone/>
            </a:pPr>
            <a:r>
              <a:rPr lang="de-DE" sz="2800" b="1" dirty="0" smtClean="0">
                <a:solidFill>
                  <a:schemeClr val="bg1"/>
                </a:solidFill>
                <a:latin typeface="Calibri" pitchFamily="34" charset="0"/>
              </a:rPr>
              <a:t>	The quality of stakeholder identi-fication, analysis &amp; management /engagement strategies depends on the informational input, and skill, experience and creativity of (trained) project staff. </a:t>
            </a:r>
          </a:p>
          <a:p>
            <a:pPr>
              <a:lnSpc>
                <a:spcPts val="3500"/>
              </a:lnSpc>
              <a:spcAft>
                <a:spcPts val="1200"/>
              </a:spcAft>
              <a:buClr>
                <a:srgbClr val="FFC000"/>
              </a:buClr>
              <a:buNone/>
            </a:pPr>
            <a:r>
              <a:rPr lang="de-DE" sz="2800" b="1" dirty="0" smtClean="0">
                <a:solidFill>
                  <a:schemeClr val="bg1"/>
                </a:solidFill>
                <a:latin typeface="Calibri" pitchFamily="34" charset="0"/>
              </a:rPr>
              <a:t>	Crucial information about the project stakeholders may be im-possible, difficult or too costly or take too long to obtain. </a:t>
            </a:r>
            <a:endParaRPr lang="en-US" sz="2800" b="1" dirty="0" smtClean="0">
              <a:solidFill>
                <a:schemeClr val="bg1"/>
              </a:solidFill>
              <a:latin typeface="Calibri" pitchFamily="34" charset="0"/>
            </a:endParaRPr>
          </a:p>
        </p:txBody>
      </p:sp>
      <p:sp>
        <p:nvSpPr>
          <p:cNvPr id="6" name="Title 1"/>
          <p:cNvSpPr>
            <a:spLocks noGrp="1"/>
          </p:cNvSpPr>
          <p:nvPr>
            <p:ph type="title"/>
          </p:nvPr>
        </p:nvSpPr>
        <p:spPr>
          <a:xfrm>
            <a:off x="457200" y="0"/>
            <a:ext cx="8229600" cy="1143000"/>
          </a:xfrm>
        </p:spPr>
        <p:txBody>
          <a:bodyPr/>
          <a:lstStyle/>
          <a:p>
            <a:r>
              <a:rPr lang="de-DE" sz="2400" dirty="0" smtClean="0"/>
              <a:t>Proj. Stakeholder Mgmt. Process Framework: </a:t>
            </a:r>
            <a:r>
              <a:rPr lang="de-DE" sz="2000" dirty="0" smtClean="0"/>
              <a:t>(Strengths &amp; Limitations)</a:t>
            </a:r>
            <a:endParaRPr lang="en-US" sz="2400" dirty="0"/>
          </a:p>
        </p:txBody>
      </p:sp>
      <p:pic>
        <p:nvPicPr>
          <p:cNvPr id="5" name="Picture 4" descr="Thumbs Up.bmp"/>
          <p:cNvPicPr>
            <a:picLocks noChangeAspect="1"/>
          </p:cNvPicPr>
          <p:nvPr/>
        </p:nvPicPr>
        <p:blipFill>
          <a:blip r:embed="rId3" cstate="print"/>
          <a:stretch>
            <a:fillRect/>
          </a:stretch>
        </p:blipFill>
        <p:spPr>
          <a:xfrm rot="10800000">
            <a:off x="384452" y="2130373"/>
            <a:ext cx="2814361" cy="2597253"/>
          </a:xfrm>
          <a:prstGeom prst="rect">
            <a:avLst/>
          </a:prstGeom>
          <a:noFill/>
          <a:ln>
            <a:noFill/>
          </a:ln>
        </p:spPr>
      </p:pic>
    </p:spTree>
  </p:cSld>
  <p:clrMapOvr>
    <a:masterClrMapping/>
  </p:clrMapOvr>
  <p:transition spd="slow">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98813" y="1137770"/>
            <a:ext cx="5676829" cy="5034430"/>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3400"/>
              </a:lnSpc>
              <a:spcAft>
                <a:spcPts val="1200"/>
              </a:spcAft>
              <a:buClr>
                <a:srgbClr val="FFC000"/>
              </a:buClr>
              <a:buNone/>
            </a:pPr>
            <a:r>
              <a:rPr lang="de-DE" sz="2800" b="1" dirty="0" smtClean="0">
                <a:solidFill>
                  <a:schemeClr val="bg1"/>
                </a:solidFill>
                <a:latin typeface="Calibri" pitchFamily="34" charset="0"/>
              </a:rPr>
              <a:t>	Stakeholder interest, concerns, ex-pectations, power/influence, per-ceptions, and support for or oppo-sition to the project may change considerably over (even very short periods of) time. Recording and documenting rapid changes may not be possible.  </a:t>
            </a:r>
          </a:p>
          <a:p>
            <a:pPr>
              <a:lnSpc>
                <a:spcPts val="3400"/>
              </a:lnSpc>
              <a:spcAft>
                <a:spcPts val="1200"/>
              </a:spcAft>
              <a:buClr>
                <a:srgbClr val="FFC000"/>
              </a:buClr>
              <a:buNone/>
            </a:pPr>
            <a:r>
              <a:rPr lang="de-DE" sz="2800" b="1" dirty="0" smtClean="0">
                <a:solidFill>
                  <a:schemeClr val="bg1"/>
                </a:solidFill>
                <a:latin typeface="Calibri" pitchFamily="34" charset="0"/>
              </a:rPr>
              <a:t>	It may not be possible to devise management/engagement strate-gies satisfying all the stakeholders.</a:t>
            </a:r>
            <a:endParaRPr lang="en-US" sz="2800" b="1" dirty="0" smtClean="0">
              <a:solidFill>
                <a:schemeClr val="bg1"/>
              </a:solidFill>
              <a:latin typeface="Calibri" pitchFamily="34" charset="0"/>
            </a:endParaRPr>
          </a:p>
        </p:txBody>
      </p:sp>
      <p:sp>
        <p:nvSpPr>
          <p:cNvPr id="6" name="Title 1"/>
          <p:cNvSpPr>
            <a:spLocks noGrp="1"/>
          </p:cNvSpPr>
          <p:nvPr>
            <p:ph type="title"/>
          </p:nvPr>
        </p:nvSpPr>
        <p:spPr>
          <a:xfrm>
            <a:off x="457200" y="0"/>
            <a:ext cx="8229600" cy="1143000"/>
          </a:xfrm>
        </p:spPr>
        <p:txBody>
          <a:bodyPr/>
          <a:lstStyle/>
          <a:p>
            <a:r>
              <a:rPr lang="de-DE" sz="2400" dirty="0" smtClean="0"/>
              <a:t>Proj. Stakeholder Mgmt. Process Framework: </a:t>
            </a:r>
            <a:r>
              <a:rPr lang="de-DE" sz="2000" dirty="0" smtClean="0"/>
              <a:t>(Strengths &amp; Limitations)</a:t>
            </a:r>
            <a:endParaRPr lang="en-US" sz="2400" dirty="0"/>
          </a:p>
        </p:txBody>
      </p:sp>
      <p:pic>
        <p:nvPicPr>
          <p:cNvPr id="5" name="Picture 4" descr="Thumbs Up.bmp"/>
          <p:cNvPicPr>
            <a:picLocks noChangeAspect="1"/>
          </p:cNvPicPr>
          <p:nvPr/>
        </p:nvPicPr>
        <p:blipFill>
          <a:blip r:embed="rId3" cstate="print"/>
          <a:stretch>
            <a:fillRect/>
          </a:stretch>
        </p:blipFill>
        <p:spPr>
          <a:xfrm rot="10800000">
            <a:off x="384452" y="2130373"/>
            <a:ext cx="2814361" cy="2597253"/>
          </a:xfrm>
          <a:prstGeom prst="rect">
            <a:avLst/>
          </a:prstGeom>
          <a:noFill/>
          <a:ln>
            <a:noFill/>
          </a:ln>
        </p:spPr>
      </p:pic>
    </p:spTree>
  </p:cSld>
  <p:clrMapOvr>
    <a:masterClrMapping/>
  </p:clrMapOvr>
  <p:transition spd="slow">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(Project Stakeholder Information Systems)</a:t>
            </a:r>
            <a:endParaRPr lang="en-US" sz="2400" dirty="0"/>
          </a:p>
        </p:txBody>
      </p:sp>
      <p:pic>
        <p:nvPicPr>
          <p:cNvPr id="6" name="Picture 5" descr="File.gif"/>
          <p:cNvPicPr>
            <a:picLocks noChangeAspect="1"/>
          </p:cNvPicPr>
          <p:nvPr/>
        </p:nvPicPr>
        <p:blipFill>
          <a:blip r:embed="rId3" cstate="print"/>
          <a:stretch>
            <a:fillRect/>
          </a:stretch>
        </p:blipFill>
        <p:spPr>
          <a:xfrm>
            <a:off x="3936058" y="3933646"/>
            <a:ext cx="3070203" cy="2303523"/>
          </a:xfrm>
          <a:prstGeom prst="rect">
            <a:avLst/>
          </a:prstGeom>
        </p:spPr>
      </p:pic>
      <p:sp>
        <p:nvSpPr>
          <p:cNvPr id="9" name="Rounded Rectangle 8"/>
          <p:cNvSpPr/>
          <p:nvPr/>
        </p:nvSpPr>
        <p:spPr>
          <a:xfrm>
            <a:off x="2363637" y="3088255"/>
            <a:ext cx="1290797" cy="1035171"/>
          </a:xfrm>
          <a:prstGeom prst="roundRect">
            <a:avLst/>
          </a:prstGeom>
          <a:solidFill>
            <a:srgbClr val="00B050"/>
          </a:solidFill>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latin typeface="Calibri" pitchFamily="34" charset="0"/>
              </a:rPr>
              <a:t>PSIS</a:t>
            </a:r>
          </a:p>
          <a:p>
            <a:pPr algn="ctr"/>
            <a:r>
              <a:rPr lang="en-US" sz="900" b="1" dirty="0" smtClean="0">
                <a:solidFill>
                  <a:schemeClr val="bg1"/>
                </a:solidFill>
                <a:latin typeface="Calibri" pitchFamily="34" charset="0"/>
              </a:rPr>
              <a:t>Project Stakeholder Information System</a:t>
            </a:r>
            <a:endParaRPr lang="en-US" sz="1050" b="1" dirty="0" smtClean="0">
              <a:solidFill>
                <a:schemeClr val="bg1"/>
              </a:solidFill>
              <a:latin typeface="Calibri" pitchFamily="34" charset="0"/>
            </a:endParaRPr>
          </a:p>
        </p:txBody>
      </p:sp>
      <p:cxnSp>
        <p:nvCxnSpPr>
          <p:cNvPr id="20" name="Shape 19"/>
          <p:cNvCxnSpPr>
            <a:stCxn id="6" idx="1"/>
            <a:endCxn id="9" idx="2"/>
          </p:cNvCxnSpPr>
          <p:nvPr/>
        </p:nvCxnSpPr>
        <p:spPr>
          <a:xfrm rot="10800000">
            <a:off x="3009036" y="4123426"/>
            <a:ext cx="927022" cy="961982"/>
          </a:xfrm>
          <a:prstGeom prst="bentConnector2">
            <a:avLst/>
          </a:prstGeom>
          <a:ln w="38100">
            <a:solidFill>
              <a:srgbClr val="FFFF00"/>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2" name="Shape 21"/>
          <p:cNvCxnSpPr>
            <a:endCxn id="9" idx="0"/>
          </p:cNvCxnSpPr>
          <p:nvPr/>
        </p:nvCxnSpPr>
        <p:spPr>
          <a:xfrm rot="10800000" flipV="1">
            <a:off x="3009037" y="2204185"/>
            <a:ext cx="927697" cy="884070"/>
          </a:xfrm>
          <a:prstGeom prst="bentConnector2">
            <a:avLst/>
          </a:prstGeom>
          <a:ln w="38100">
            <a:solidFill>
              <a:srgbClr val="FFFF00"/>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23" name="Rounded Rectangle 22"/>
          <p:cNvSpPr/>
          <p:nvPr/>
        </p:nvSpPr>
        <p:spPr>
          <a:xfrm>
            <a:off x="7315208" y="1774109"/>
            <a:ext cx="1687602" cy="862642"/>
          </a:xfrm>
          <a:prstGeom prst="roundRect">
            <a:avLst/>
          </a:prstGeom>
          <a:solidFill>
            <a:srgbClr val="FFC0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latin typeface="Calibri" pitchFamily="34" charset="0"/>
              </a:rPr>
              <a:t>Electronic</a:t>
            </a:r>
          </a:p>
          <a:p>
            <a:pPr algn="ctr"/>
            <a:r>
              <a:rPr lang="en-US" sz="1000" b="1" dirty="0" smtClean="0">
                <a:solidFill>
                  <a:schemeClr val="tx1"/>
                </a:solidFill>
                <a:latin typeface="Calibri" pitchFamily="34" charset="0"/>
              </a:rPr>
              <a:t>(PC, Software, Databases, Networking Infrastructure) </a:t>
            </a:r>
            <a:endParaRPr lang="en-US" sz="2000" b="1" dirty="0">
              <a:solidFill>
                <a:schemeClr val="tx1"/>
              </a:solidFill>
              <a:latin typeface="Calibri" pitchFamily="34" charset="0"/>
            </a:endParaRPr>
          </a:p>
        </p:txBody>
      </p:sp>
      <p:sp>
        <p:nvSpPr>
          <p:cNvPr id="24" name="Rounded Rectangle 23"/>
          <p:cNvSpPr/>
          <p:nvPr/>
        </p:nvSpPr>
        <p:spPr>
          <a:xfrm>
            <a:off x="7315208" y="4655160"/>
            <a:ext cx="1687602" cy="862642"/>
          </a:xfrm>
          <a:prstGeom prst="roundRect">
            <a:avLst/>
          </a:prstGeom>
          <a:solidFill>
            <a:srgbClr val="FFC0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latin typeface="Calibri" pitchFamily="34" charset="0"/>
              </a:rPr>
              <a:t>Paper-Based</a:t>
            </a:r>
          </a:p>
          <a:p>
            <a:pPr algn="ctr"/>
            <a:r>
              <a:rPr lang="en-US" sz="1000" b="1" dirty="0" smtClean="0">
                <a:solidFill>
                  <a:schemeClr val="tx1"/>
                </a:solidFill>
                <a:latin typeface="Calibri" pitchFamily="34" charset="0"/>
              </a:rPr>
              <a:t>(Filing Cabinets, Achives, Cataloguing Systems)</a:t>
            </a:r>
            <a:endParaRPr lang="en-US" sz="1000" b="1" dirty="0">
              <a:solidFill>
                <a:schemeClr val="tx1"/>
              </a:solidFill>
              <a:latin typeface="Calibri" pitchFamily="34" charset="0"/>
            </a:endParaRPr>
          </a:p>
        </p:txBody>
      </p:sp>
      <p:sp>
        <p:nvSpPr>
          <p:cNvPr id="31" name="Rounded Rectangle 30"/>
          <p:cNvSpPr/>
          <p:nvPr/>
        </p:nvSpPr>
        <p:spPr>
          <a:xfrm>
            <a:off x="517584" y="3088255"/>
            <a:ext cx="1290797" cy="1035171"/>
          </a:xfrm>
          <a:prstGeom prst="roundRect">
            <a:avLst/>
          </a:prstGeom>
          <a:solidFill>
            <a:srgbClr val="FF6600"/>
          </a:solidFill>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tx1"/>
                </a:solidFill>
                <a:latin typeface="Calibri" pitchFamily="34" charset="0"/>
              </a:rPr>
              <a:t>PMIS</a:t>
            </a:r>
          </a:p>
          <a:p>
            <a:pPr algn="ctr"/>
            <a:r>
              <a:rPr lang="en-US" sz="900" b="1" dirty="0" smtClean="0">
                <a:solidFill>
                  <a:schemeClr val="tx1"/>
                </a:solidFill>
                <a:latin typeface="Calibri" pitchFamily="34" charset="0"/>
              </a:rPr>
              <a:t>Project Management Information System</a:t>
            </a:r>
            <a:endParaRPr lang="en-US" sz="3200" dirty="0" smtClean="0">
              <a:solidFill>
                <a:schemeClr val="tx1"/>
              </a:solidFill>
              <a:latin typeface="Calibri" pitchFamily="34" charset="0"/>
            </a:endParaRPr>
          </a:p>
        </p:txBody>
      </p:sp>
      <p:sp>
        <p:nvSpPr>
          <p:cNvPr id="38" name="Rounded Rectangle 37"/>
          <p:cNvSpPr/>
          <p:nvPr/>
        </p:nvSpPr>
        <p:spPr>
          <a:xfrm>
            <a:off x="468278" y="1140685"/>
            <a:ext cx="2729122" cy="956893"/>
          </a:xfrm>
          <a:prstGeom prst="roundRect">
            <a:avLst/>
          </a:prstGeom>
          <a:solidFill>
            <a:schemeClr val="accent1">
              <a:lumMod val="50000"/>
            </a:schemeClr>
          </a:solidFill>
          <a:ln w="38100">
            <a:solidFill>
              <a:srgbClr val="45F1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solidFill>
                  <a:schemeClr val="bg1"/>
                </a:solidFill>
                <a:latin typeface="Calibri" pitchFamily="34" charset="0"/>
              </a:rPr>
              <a:t>Modern and popular way of storing, pro-</a:t>
            </a:r>
            <a:r>
              <a:rPr lang="en-US" sz="1100" b="1" dirty="0" err="1" smtClean="0">
                <a:solidFill>
                  <a:schemeClr val="bg1"/>
                </a:solidFill>
                <a:latin typeface="Calibri" pitchFamily="34" charset="0"/>
              </a:rPr>
              <a:t>cessing</a:t>
            </a:r>
            <a:r>
              <a:rPr lang="en-US" sz="1100" b="1" dirty="0" smtClean="0">
                <a:solidFill>
                  <a:schemeClr val="bg1"/>
                </a:solidFill>
                <a:latin typeface="Calibri" pitchFamily="34" charset="0"/>
              </a:rPr>
              <a:t> and distributing project </a:t>
            </a:r>
            <a:r>
              <a:rPr lang="en-US" sz="1100" b="1" dirty="0" err="1" smtClean="0">
                <a:solidFill>
                  <a:schemeClr val="bg1"/>
                </a:solidFill>
                <a:latin typeface="Calibri" pitchFamily="34" charset="0"/>
              </a:rPr>
              <a:t>informa-tion</a:t>
            </a:r>
            <a:r>
              <a:rPr lang="en-US" sz="1100" b="1" dirty="0" smtClean="0">
                <a:solidFill>
                  <a:schemeClr val="bg1"/>
                </a:solidFill>
                <a:latin typeface="Calibri" pitchFamily="34" charset="0"/>
              </a:rPr>
              <a:t>. Has several significant advantages over the paper-based method but also some drawbacks.  </a:t>
            </a:r>
            <a:endParaRPr lang="en-US" sz="1100" b="1" dirty="0">
              <a:solidFill>
                <a:schemeClr val="bg1"/>
              </a:solidFill>
              <a:latin typeface="Calibri" pitchFamily="34" charset="0"/>
            </a:endParaRPr>
          </a:p>
        </p:txBody>
      </p:sp>
      <p:sp>
        <p:nvSpPr>
          <p:cNvPr id="42" name="Rounded Rectangle 41"/>
          <p:cNvSpPr/>
          <p:nvPr/>
        </p:nvSpPr>
        <p:spPr>
          <a:xfrm>
            <a:off x="497153" y="5197643"/>
            <a:ext cx="2729122" cy="956893"/>
          </a:xfrm>
          <a:prstGeom prst="roundRect">
            <a:avLst/>
          </a:prstGeom>
          <a:solidFill>
            <a:srgbClr val="F1C6A5"/>
          </a:solidFill>
          <a:ln w="38100">
            <a:solidFill>
              <a:srgbClr val="45F1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solidFill>
                  <a:schemeClr val="tx1"/>
                </a:solidFill>
                <a:latin typeface="Calibri" pitchFamily="34" charset="0"/>
              </a:rPr>
              <a:t>Traditional but still widely used way of storing project information. Many paper documents, e.g. feasibility study, project charter, contracts and various reports are generated by a project.</a:t>
            </a:r>
            <a:endParaRPr lang="en-US" sz="1100" b="1" dirty="0">
              <a:solidFill>
                <a:schemeClr val="tx1"/>
              </a:solidFill>
              <a:latin typeface="Calibri" pitchFamily="34" charset="0"/>
            </a:endParaRPr>
          </a:p>
        </p:txBody>
      </p:sp>
      <p:sp>
        <p:nvSpPr>
          <p:cNvPr id="19" name="Left Arrow 18"/>
          <p:cNvSpPr/>
          <p:nvPr/>
        </p:nvSpPr>
        <p:spPr>
          <a:xfrm>
            <a:off x="1862918" y="3264408"/>
            <a:ext cx="420897" cy="594360"/>
          </a:xfrm>
          <a:prstGeom prst="leftArrow">
            <a:avLst/>
          </a:prstGeom>
          <a:solidFill>
            <a:srgbClr val="76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ight Arrow 20"/>
          <p:cNvSpPr/>
          <p:nvPr/>
        </p:nvSpPr>
        <p:spPr>
          <a:xfrm>
            <a:off x="3328415" y="5456633"/>
            <a:ext cx="527077" cy="438912"/>
          </a:xfrm>
          <a:prstGeom prst="rightArrow">
            <a:avLst/>
          </a:prstGeom>
          <a:solidFill>
            <a:srgbClr val="00B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ight Arrow 24"/>
          <p:cNvSpPr/>
          <p:nvPr/>
        </p:nvSpPr>
        <p:spPr>
          <a:xfrm>
            <a:off x="3310127" y="1399675"/>
            <a:ext cx="527077" cy="438912"/>
          </a:xfrm>
          <a:prstGeom prst="rightArrow">
            <a:avLst/>
          </a:prstGeom>
          <a:solidFill>
            <a:srgbClr val="00B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Content Placeholder 4" descr="computer1.gif"/>
          <p:cNvPicPr>
            <a:picLocks noChangeAspect="1"/>
          </p:cNvPicPr>
          <p:nvPr/>
        </p:nvPicPr>
        <p:blipFill>
          <a:blip r:embed="rId4" cstate="print"/>
          <a:stretch>
            <a:fillRect/>
          </a:stretch>
        </p:blipFill>
        <p:spPr>
          <a:xfrm>
            <a:off x="4024963" y="1009550"/>
            <a:ext cx="2857500" cy="2409825"/>
          </a:xfrm>
          <a:prstGeom prst="rect">
            <a:avLst/>
          </a:prstGeom>
          <a:noFill/>
          <a:ln>
            <a:noFill/>
          </a:ln>
        </p:spPr>
      </p:pic>
      <p:sp>
        <p:nvSpPr>
          <p:cNvPr id="18" name="Left Arrow 17"/>
          <p:cNvSpPr/>
          <p:nvPr/>
        </p:nvSpPr>
        <p:spPr>
          <a:xfrm>
            <a:off x="7017026" y="4780722"/>
            <a:ext cx="225450" cy="594360"/>
          </a:xfrm>
          <a:prstGeom prst="leftArrow">
            <a:avLst/>
          </a:prstGeom>
          <a:solidFill>
            <a:schemeClr val="accent6">
              <a:lumMod val="60000"/>
              <a:lumOff val="4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Left Arrow 25"/>
          <p:cNvSpPr/>
          <p:nvPr/>
        </p:nvSpPr>
        <p:spPr>
          <a:xfrm>
            <a:off x="7007087" y="1918253"/>
            <a:ext cx="225450" cy="594360"/>
          </a:xfrm>
          <a:prstGeom prst="leftArrow">
            <a:avLst/>
          </a:prstGeom>
          <a:solidFill>
            <a:schemeClr val="accent6">
              <a:lumMod val="60000"/>
              <a:lumOff val="4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0"/>
            <a:ext cx="8229600" cy="1143000"/>
          </a:xfrm>
        </p:spPr>
        <p:txBody>
          <a:bodyPr/>
          <a:lstStyle/>
          <a:p>
            <a:r>
              <a:rPr lang="en-US" sz="2400" dirty="0" smtClean="0"/>
              <a:t>Information About Project Stakeholders  </a:t>
            </a:r>
            <a:br>
              <a:rPr lang="en-US" sz="2400" dirty="0" smtClean="0"/>
            </a:br>
            <a:r>
              <a:rPr lang="en-US" sz="1800" dirty="0" smtClean="0"/>
              <a:t>(Parameters of Information Quality)</a:t>
            </a:r>
            <a:endParaRPr lang="en-US" sz="2400" dirty="0"/>
          </a:p>
        </p:txBody>
      </p:sp>
      <p:sp>
        <p:nvSpPr>
          <p:cNvPr id="6" name="Rounded Rectangle 5"/>
          <p:cNvSpPr/>
          <p:nvPr/>
        </p:nvSpPr>
        <p:spPr>
          <a:xfrm>
            <a:off x="455613" y="1140029"/>
            <a:ext cx="2652835" cy="722303"/>
          </a:xfrm>
          <a:prstGeom prst="roundRect">
            <a:avLst/>
          </a:prstGeom>
          <a:solidFill>
            <a:schemeClr val="accent1">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schemeClr val="bg1"/>
                </a:solidFill>
                <a:latin typeface="Calibri" pitchFamily="34" charset="0"/>
              </a:rPr>
              <a:t>Accurate</a:t>
            </a:r>
            <a:endParaRPr lang="en-US" sz="2600" b="1" dirty="0">
              <a:solidFill>
                <a:schemeClr val="bg1"/>
              </a:solidFill>
              <a:latin typeface="Calibri" pitchFamily="34" charset="0"/>
            </a:endParaRPr>
          </a:p>
        </p:txBody>
      </p:sp>
      <p:sp>
        <p:nvSpPr>
          <p:cNvPr id="7" name="Rounded Rectangle 6"/>
          <p:cNvSpPr/>
          <p:nvPr/>
        </p:nvSpPr>
        <p:spPr>
          <a:xfrm>
            <a:off x="455613" y="2217496"/>
            <a:ext cx="2652835" cy="722303"/>
          </a:xfrm>
          <a:prstGeom prst="roundRect">
            <a:avLst/>
          </a:prstGeom>
          <a:solidFill>
            <a:schemeClr val="accent1">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schemeClr val="bg1"/>
                </a:solidFill>
                <a:latin typeface="Calibri" pitchFamily="34" charset="0"/>
              </a:rPr>
              <a:t>Adequate</a:t>
            </a:r>
            <a:endParaRPr lang="en-US" sz="2600" b="1" dirty="0">
              <a:solidFill>
                <a:schemeClr val="bg1"/>
              </a:solidFill>
              <a:latin typeface="Calibri" pitchFamily="34" charset="0"/>
            </a:endParaRPr>
          </a:p>
        </p:txBody>
      </p:sp>
      <p:sp>
        <p:nvSpPr>
          <p:cNvPr id="8" name="Rounded Rectangle 7"/>
          <p:cNvSpPr/>
          <p:nvPr/>
        </p:nvSpPr>
        <p:spPr>
          <a:xfrm>
            <a:off x="455613" y="3294963"/>
            <a:ext cx="2652835" cy="722303"/>
          </a:xfrm>
          <a:prstGeom prst="roundRect">
            <a:avLst/>
          </a:prstGeom>
          <a:solidFill>
            <a:schemeClr val="accent1">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schemeClr val="bg1"/>
                </a:solidFill>
                <a:latin typeface="Calibri" pitchFamily="34" charset="0"/>
              </a:rPr>
              <a:t>Relevant</a:t>
            </a:r>
            <a:endParaRPr lang="en-US" sz="2600" b="1" dirty="0">
              <a:solidFill>
                <a:schemeClr val="bg1"/>
              </a:solidFill>
              <a:latin typeface="Calibri" pitchFamily="34" charset="0"/>
            </a:endParaRPr>
          </a:p>
        </p:txBody>
      </p:sp>
      <p:sp>
        <p:nvSpPr>
          <p:cNvPr id="9" name="Rounded Rectangle 8"/>
          <p:cNvSpPr/>
          <p:nvPr/>
        </p:nvSpPr>
        <p:spPr>
          <a:xfrm>
            <a:off x="455613" y="4372430"/>
            <a:ext cx="2652835" cy="722303"/>
          </a:xfrm>
          <a:prstGeom prst="roundRect">
            <a:avLst/>
          </a:prstGeom>
          <a:solidFill>
            <a:schemeClr val="accent1">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schemeClr val="bg1"/>
                </a:solidFill>
                <a:latin typeface="Calibri" pitchFamily="34" charset="0"/>
              </a:rPr>
              <a:t>Current</a:t>
            </a:r>
            <a:endParaRPr lang="en-US" sz="2600" b="1" dirty="0">
              <a:solidFill>
                <a:schemeClr val="bg1"/>
              </a:solidFill>
              <a:latin typeface="Calibri" pitchFamily="34" charset="0"/>
            </a:endParaRPr>
          </a:p>
        </p:txBody>
      </p:sp>
      <p:sp>
        <p:nvSpPr>
          <p:cNvPr id="10" name="Rounded Rectangle 9"/>
          <p:cNvSpPr/>
          <p:nvPr/>
        </p:nvSpPr>
        <p:spPr>
          <a:xfrm>
            <a:off x="455613" y="5449897"/>
            <a:ext cx="2652835" cy="722303"/>
          </a:xfrm>
          <a:prstGeom prst="roundRect">
            <a:avLst/>
          </a:prstGeom>
          <a:solidFill>
            <a:schemeClr val="accent1">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schemeClr val="bg1"/>
                </a:solidFill>
                <a:latin typeface="Calibri" pitchFamily="34" charset="0"/>
              </a:rPr>
              <a:t>Specific</a:t>
            </a:r>
            <a:endParaRPr lang="en-US" sz="2600" b="1" dirty="0">
              <a:solidFill>
                <a:schemeClr val="bg1"/>
              </a:solidFill>
              <a:latin typeface="Calibri" pitchFamily="34" charset="0"/>
            </a:endParaRPr>
          </a:p>
        </p:txBody>
      </p:sp>
      <p:sp>
        <p:nvSpPr>
          <p:cNvPr id="11" name="Rounded Rectangle 10"/>
          <p:cNvSpPr/>
          <p:nvPr/>
        </p:nvSpPr>
        <p:spPr>
          <a:xfrm>
            <a:off x="6037140" y="1139405"/>
            <a:ext cx="2652835" cy="722303"/>
          </a:xfrm>
          <a:prstGeom prst="roundRect">
            <a:avLst/>
          </a:prstGeom>
          <a:solidFill>
            <a:schemeClr val="accent1">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schemeClr val="bg1"/>
                </a:solidFill>
                <a:latin typeface="Calibri" pitchFamily="34" charset="0"/>
              </a:rPr>
              <a:t>Reliable</a:t>
            </a:r>
            <a:endParaRPr lang="en-US" sz="2600" b="1" dirty="0">
              <a:solidFill>
                <a:schemeClr val="bg1"/>
              </a:solidFill>
              <a:latin typeface="Calibri" pitchFamily="34" charset="0"/>
            </a:endParaRPr>
          </a:p>
        </p:txBody>
      </p:sp>
      <p:sp>
        <p:nvSpPr>
          <p:cNvPr id="12" name="Rounded Rectangle 11"/>
          <p:cNvSpPr/>
          <p:nvPr/>
        </p:nvSpPr>
        <p:spPr>
          <a:xfrm>
            <a:off x="6037140" y="2217028"/>
            <a:ext cx="2652835" cy="722303"/>
          </a:xfrm>
          <a:prstGeom prst="roundRect">
            <a:avLst/>
          </a:prstGeom>
          <a:solidFill>
            <a:schemeClr val="accent1">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schemeClr val="bg1"/>
                </a:solidFill>
                <a:latin typeface="Calibri" pitchFamily="34" charset="0"/>
              </a:rPr>
              <a:t>Actionable</a:t>
            </a:r>
            <a:endParaRPr lang="en-US" sz="2600" b="1" dirty="0">
              <a:solidFill>
                <a:schemeClr val="bg1"/>
              </a:solidFill>
              <a:latin typeface="Calibri" pitchFamily="34" charset="0"/>
            </a:endParaRPr>
          </a:p>
        </p:txBody>
      </p:sp>
      <p:sp>
        <p:nvSpPr>
          <p:cNvPr id="13" name="Rounded Rectangle 12"/>
          <p:cNvSpPr/>
          <p:nvPr/>
        </p:nvSpPr>
        <p:spPr>
          <a:xfrm>
            <a:off x="6037140" y="3294651"/>
            <a:ext cx="2652835" cy="722303"/>
          </a:xfrm>
          <a:prstGeom prst="roundRect">
            <a:avLst/>
          </a:prstGeom>
          <a:solidFill>
            <a:schemeClr val="accent1">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schemeClr val="bg1"/>
                </a:solidFill>
                <a:latin typeface="Calibri" pitchFamily="34" charset="0"/>
              </a:rPr>
              <a:t>Proactive</a:t>
            </a:r>
            <a:endParaRPr lang="en-US" sz="2600" b="1" dirty="0">
              <a:solidFill>
                <a:schemeClr val="bg1"/>
              </a:solidFill>
              <a:latin typeface="Calibri" pitchFamily="34" charset="0"/>
            </a:endParaRPr>
          </a:p>
        </p:txBody>
      </p:sp>
      <p:sp>
        <p:nvSpPr>
          <p:cNvPr id="14" name="Rounded Rectangle 13"/>
          <p:cNvSpPr/>
          <p:nvPr/>
        </p:nvSpPr>
        <p:spPr>
          <a:xfrm>
            <a:off x="6037140" y="4372274"/>
            <a:ext cx="2652835" cy="722303"/>
          </a:xfrm>
          <a:prstGeom prst="roundRect">
            <a:avLst/>
          </a:prstGeom>
          <a:solidFill>
            <a:schemeClr val="accent1">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schemeClr val="bg1"/>
                </a:solidFill>
                <a:latin typeface="Calibri" pitchFamily="34" charset="0"/>
              </a:rPr>
              <a:t>Verifiable </a:t>
            </a:r>
            <a:endParaRPr lang="en-US" sz="2600" b="1" dirty="0">
              <a:solidFill>
                <a:schemeClr val="bg1"/>
              </a:solidFill>
              <a:latin typeface="Calibri" pitchFamily="34" charset="0"/>
            </a:endParaRPr>
          </a:p>
        </p:txBody>
      </p:sp>
      <p:sp>
        <p:nvSpPr>
          <p:cNvPr id="15" name="Rounded Rectangle 14"/>
          <p:cNvSpPr/>
          <p:nvPr/>
        </p:nvSpPr>
        <p:spPr>
          <a:xfrm>
            <a:off x="6037140" y="5449897"/>
            <a:ext cx="2652835" cy="722303"/>
          </a:xfrm>
          <a:prstGeom prst="roundRect">
            <a:avLst/>
          </a:prstGeom>
          <a:solidFill>
            <a:schemeClr val="accent1">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schemeClr val="bg1"/>
                </a:solidFill>
                <a:latin typeface="Calibri" pitchFamily="34" charset="0"/>
              </a:rPr>
              <a:t>Source Integrity</a:t>
            </a:r>
            <a:endParaRPr lang="en-US" sz="2600" b="1" dirty="0">
              <a:solidFill>
                <a:schemeClr val="bg1"/>
              </a:solidFill>
              <a:latin typeface="Calibri" pitchFamily="34" charset="0"/>
            </a:endParaRPr>
          </a:p>
        </p:txBody>
      </p:sp>
      <p:pic>
        <p:nvPicPr>
          <p:cNvPr id="16" name="Picture 15" descr="GoldPot.gif"/>
          <p:cNvPicPr>
            <a:picLocks noChangeAspect="1"/>
          </p:cNvPicPr>
          <p:nvPr/>
        </p:nvPicPr>
        <p:blipFill>
          <a:blip r:embed="rId3" cstate="print">
            <a:clrChange>
              <a:clrFrom>
                <a:srgbClr val="FFFFFF"/>
              </a:clrFrom>
              <a:clrTo>
                <a:srgbClr val="FFFFFF">
                  <a:alpha val="0"/>
                </a:srgbClr>
              </a:clrTo>
            </a:clrChange>
          </a:blip>
          <a:stretch>
            <a:fillRect/>
          </a:stretch>
        </p:blipFill>
        <p:spPr>
          <a:xfrm>
            <a:off x="3402777" y="1706631"/>
            <a:ext cx="2516760" cy="3484411"/>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0"/>
            <a:ext cx="8229600" cy="1143000"/>
          </a:xfrm>
        </p:spPr>
        <p:txBody>
          <a:bodyPr/>
          <a:lstStyle/>
          <a:p>
            <a:r>
              <a:rPr lang="en-US" sz="2400" dirty="0" smtClean="0"/>
              <a:t>Information About Project Stakeholders  </a:t>
            </a:r>
            <a:br>
              <a:rPr lang="en-US" sz="2400" dirty="0" smtClean="0"/>
            </a:br>
            <a:r>
              <a:rPr lang="en-US" sz="1800" dirty="0" smtClean="0"/>
              <a:t>(Parameters of Information Quality)</a:t>
            </a:r>
            <a:endParaRPr lang="en-US" sz="2400" dirty="0"/>
          </a:p>
        </p:txBody>
      </p:sp>
      <p:sp>
        <p:nvSpPr>
          <p:cNvPr id="6" name="Rounded Rectangle 5"/>
          <p:cNvSpPr/>
          <p:nvPr/>
        </p:nvSpPr>
        <p:spPr>
          <a:xfrm>
            <a:off x="455613" y="1140029"/>
            <a:ext cx="2652835" cy="722303"/>
          </a:xfrm>
          <a:prstGeom prst="roundRect">
            <a:avLst/>
          </a:prstGeom>
          <a:solidFill>
            <a:schemeClr val="accent1">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schemeClr val="bg1"/>
                </a:solidFill>
                <a:latin typeface="Calibri" pitchFamily="34" charset="0"/>
              </a:rPr>
              <a:t>Comprehensible</a:t>
            </a:r>
            <a:endParaRPr lang="en-US" sz="2600" b="1" dirty="0">
              <a:solidFill>
                <a:schemeClr val="bg1"/>
              </a:solidFill>
              <a:latin typeface="Calibri" pitchFamily="34" charset="0"/>
            </a:endParaRPr>
          </a:p>
        </p:txBody>
      </p:sp>
      <p:sp>
        <p:nvSpPr>
          <p:cNvPr id="7" name="Rounded Rectangle 6"/>
          <p:cNvSpPr/>
          <p:nvPr/>
        </p:nvSpPr>
        <p:spPr>
          <a:xfrm>
            <a:off x="455613" y="2217496"/>
            <a:ext cx="2652835" cy="722303"/>
          </a:xfrm>
          <a:prstGeom prst="roundRect">
            <a:avLst/>
          </a:prstGeom>
          <a:solidFill>
            <a:schemeClr val="accent1">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schemeClr val="bg1"/>
                </a:solidFill>
                <a:latin typeface="Calibri" pitchFamily="34" charset="0"/>
              </a:rPr>
              <a:t>Affordable</a:t>
            </a:r>
            <a:endParaRPr lang="en-US" sz="2600" b="1" dirty="0">
              <a:solidFill>
                <a:schemeClr val="bg1"/>
              </a:solidFill>
              <a:latin typeface="Calibri" pitchFamily="34" charset="0"/>
            </a:endParaRPr>
          </a:p>
        </p:txBody>
      </p:sp>
      <p:sp>
        <p:nvSpPr>
          <p:cNvPr id="8" name="Rounded Rectangle 7"/>
          <p:cNvSpPr/>
          <p:nvPr/>
        </p:nvSpPr>
        <p:spPr>
          <a:xfrm>
            <a:off x="455613" y="3294963"/>
            <a:ext cx="2652835" cy="722303"/>
          </a:xfrm>
          <a:prstGeom prst="roundRect">
            <a:avLst/>
          </a:prstGeom>
          <a:solidFill>
            <a:schemeClr val="accent1">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schemeClr val="bg1"/>
                </a:solidFill>
                <a:latin typeface="Calibri" pitchFamily="34" charset="0"/>
              </a:rPr>
              <a:t>Usable</a:t>
            </a:r>
            <a:endParaRPr lang="en-US" sz="2600" b="1" dirty="0">
              <a:solidFill>
                <a:schemeClr val="bg1"/>
              </a:solidFill>
              <a:latin typeface="Calibri" pitchFamily="34" charset="0"/>
            </a:endParaRPr>
          </a:p>
        </p:txBody>
      </p:sp>
      <p:sp>
        <p:nvSpPr>
          <p:cNvPr id="9" name="Rounded Rectangle 8"/>
          <p:cNvSpPr/>
          <p:nvPr/>
        </p:nvSpPr>
        <p:spPr>
          <a:xfrm>
            <a:off x="455613" y="4372430"/>
            <a:ext cx="2652835" cy="722303"/>
          </a:xfrm>
          <a:prstGeom prst="roundRect">
            <a:avLst/>
          </a:prstGeom>
          <a:solidFill>
            <a:schemeClr val="accent1">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err="1" smtClean="0">
                <a:solidFill>
                  <a:schemeClr val="bg1"/>
                </a:solidFill>
                <a:latin typeface="Calibri" pitchFamily="34" charset="0"/>
              </a:rPr>
              <a:t>Integratable</a:t>
            </a:r>
            <a:endParaRPr lang="en-US" sz="2600" b="1" dirty="0">
              <a:solidFill>
                <a:schemeClr val="bg1"/>
              </a:solidFill>
              <a:latin typeface="Calibri" pitchFamily="34" charset="0"/>
            </a:endParaRPr>
          </a:p>
        </p:txBody>
      </p:sp>
      <p:sp>
        <p:nvSpPr>
          <p:cNvPr id="11" name="Rounded Rectangle 10"/>
          <p:cNvSpPr/>
          <p:nvPr/>
        </p:nvSpPr>
        <p:spPr>
          <a:xfrm>
            <a:off x="6037140" y="1139405"/>
            <a:ext cx="2652835" cy="722303"/>
          </a:xfrm>
          <a:prstGeom prst="roundRect">
            <a:avLst/>
          </a:prstGeom>
          <a:solidFill>
            <a:schemeClr val="accent1">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schemeClr val="bg1"/>
                </a:solidFill>
                <a:latin typeface="Calibri" pitchFamily="34" charset="0"/>
              </a:rPr>
              <a:t>Documentable</a:t>
            </a:r>
            <a:endParaRPr lang="en-US" sz="2600" b="1" dirty="0">
              <a:solidFill>
                <a:schemeClr val="bg1"/>
              </a:solidFill>
              <a:latin typeface="Calibri" pitchFamily="34" charset="0"/>
            </a:endParaRPr>
          </a:p>
        </p:txBody>
      </p:sp>
      <p:sp>
        <p:nvSpPr>
          <p:cNvPr id="12" name="Rounded Rectangle 11"/>
          <p:cNvSpPr/>
          <p:nvPr/>
        </p:nvSpPr>
        <p:spPr>
          <a:xfrm>
            <a:off x="6037140" y="2217028"/>
            <a:ext cx="2652835" cy="722303"/>
          </a:xfrm>
          <a:prstGeom prst="roundRect">
            <a:avLst/>
          </a:prstGeom>
          <a:solidFill>
            <a:schemeClr val="accent1">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schemeClr val="bg1"/>
                </a:solidFill>
                <a:latin typeface="Calibri" pitchFamily="34" charset="0"/>
              </a:rPr>
              <a:t>Transferrable</a:t>
            </a:r>
            <a:endParaRPr lang="en-US" sz="2600" b="1" dirty="0">
              <a:solidFill>
                <a:schemeClr val="bg1"/>
              </a:solidFill>
              <a:latin typeface="Calibri" pitchFamily="34" charset="0"/>
            </a:endParaRPr>
          </a:p>
        </p:txBody>
      </p:sp>
      <p:sp>
        <p:nvSpPr>
          <p:cNvPr id="13" name="Rounded Rectangle 12"/>
          <p:cNvSpPr/>
          <p:nvPr/>
        </p:nvSpPr>
        <p:spPr>
          <a:xfrm>
            <a:off x="6037140" y="3294651"/>
            <a:ext cx="2652835" cy="722303"/>
          </a:xfrm>
          <a:prstGeom prst="roundRect">
            <a:avLst/>
          </a:prstGeom>
          <a:solidFill>
            <a:schemeClr val="accent1">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schemeClr val="bg1"/>
                </a:solidFill>
                <a:latin typeface="Calibri" pitchFamily="34" charset="0"/>
              </a:rPr>
              <a:t>Legal</a:t>
            </a:r>
            <a:endParaRPr lang="en-US" sz="2600" b="1" dirty="0">
              <a:solidFill>
                <a:schemeClr val="bg1"/>
              </a:solidFill>
              <a:latin typeface="Calibri" pitchFamily="34" charset="0"/>
            </a:endParaRPr>
          </a:p>
        </p:txBody>
      </p:sp>
      <p:sp>
        <p:nvSpPr>
          <p:cNvPr id="14" name="Rounded Rectangle 13"/>
          <p:cNvSpPr/>
          <p:nvPr/>
        </p:nvSpPr>
        <p:spPr>
          <a:xfrm>
            <a:off x="6037140" y="4372274"/>
            <a:ext cx="2652835" cy="722303"/>
          </a:xfrm>
          <a:prstGeom prst="roundRect">
            <a:avLst/>
          </a:prstGeom>
          <a:solidFill>
            <a:schemeClr val="accent1">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schemeClr val="bg1"/>
                </a:solidFill>
                <a:latin typeface="Calibri" pitchFamily="34" charset="0"/>
              </a:rPr>
              <a:t>Duration</a:t>
            </a:r>
            <a:endParaRPr lang="en-US" sz="2600" b="1" dirty="0">
              <a:solidFill>
                <a:schemeClr val="bg1"/>
              </a:solidFill>
              <a:latin typeface="Calibri" pitchFamily="34" charset="0"/>
            </a:endParaRPr>
          </a:p>
        </p:txBody>
      </p:sp>
      <p:pic>
        <p:nvPicPr>
          <p:cNvPr id="16" name="Picture 15" descr="GoldPot.gif"/>
          <p:cNvPicPr>
            <a:picLocks noChangeAspect="1"/>
          </p:cNvPicPr>
          <p:nvPr/>
        </p:nvPicPr>
        <p:blipFill>
          <a:blip r:embed="rId3" cstate="print">
            <a:clrChange>
              <a:clrFrom>
                <a:srgbClr val="FFFFFF"/>
              </a:clrFrom>
              <a:clrTo>
                <a:srgbClr val="FFFFFF">
                  <a:alpha val="0"/>
                </a:srgbClr>
              </a:clrTo>
            </a:clrChange>
          </a:blip>
          <a:stretch>
            <a:fillRect/>
          </a:stretch>
        </p:blipFill>
        <p:spPr>
          <a:xfrm>
            <a:off x="3402777" y="1706631"/>
            <a:ext cx="2516760" cy="3484411"/>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(Training and Education)</a:t>
            </a:r>
            <a:endParaRPr lang="en-US" sz="2400" dirty="0"/>
          </a:p>
        </p:txBody>
      </p:sp>
      <p:sp>
        <p:nvSpPr>
          <p:cNvPr id="6" name="Content Placeholder 2"/>
          <p:cNvSpPr txBox="1">
            <a:spLocks/>
          </p:cNvSpPr>
          <p:nvPr/>
        </p:nvSpPr>
        <p:spPr>
          <a:xfrm>
            <a:off x="3198814" y="1147498"/>
            <a:ext cx="5786160" cy="503443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ts val="3300"/>
              </a:lnSpc>
              <a:spcBef>
                <a:spcPct val="20000"/>
              </a:spcBef>
              <a:spcAft>
                <a:spcPts val="2400"/>
              </a:spcAft>
              <a:buClr>
                <a:srgbClr val="FFC000"/>
              </a:buClr>
              <a:buSzTx/>
              <a:buFontTx/>
              <a:buNone/>
              <a:tabLst/>
              <a:defRPr/>
            </a:pPr>
            <a:r>
              <a:rPr kumimoji="0" lang="de-DE" sz="3000" b="1" i="0" u="none" strike="noStrike" kern="0" cap="none" spc="0" normalizeH="0" baseline="0" noProof="0" dirty="0" smtClean="0">
                <a:ln>
                  <a:noFill/>
                </a:ln>
                <a:solidFill>
                  <a:schemeClr val="bg1"/>
                </a:solidFill>
                <a:effectLst/>
                <a:uLnTx/>
                <a:uFillTx/>
                <a:latin typeface="Calibri" pitchFamily="34" charset="0"/>
                <a:ea typeface="+mn-ea"/>
                <a:cs typeface="+mn-cs"/>
              </a:rPr>
              <a:t>	Project s</a:t>
            </a:r>
            <a:r>
              <a:rPr kumimoji="0" lang="de-DE" sz="3000" b="1" i="0" u="none" strike="noStrike" kern="0" cap="none" spc="0" normalizeH="0" noProof="0" dirty="0" smtClean="0">
                <a:ln>
                  <a:noFill/>
                </a:ln>
                <a:solidFill>
                  <a:schemeClr val="bg1"/>
                </a:solidFill>
                <a:effectLst/>
                <a:uLnTx/>
                <a:uFillTx/>
                <a:latin typeface="Calibri" pitchFamily="34" charset="0"/>
                <a:ea typeface="+mn-ea"/>
                <a:cs typeface="+mn-cs"/>
              </a:rPr>
              <a:t>takeholder manage-ment &amp; engagement needs to be learned. This is the function of education and training. </a:t>
            </a:r>
          </a:p>
          <a:p>
            <a:pPr marL="342900" marR="0" lvl="0" indent="-342900" algn="l" defTabSz="914400" rtl="0" eaLnBrk="1" fontAlgn="base" latinLnBrk="0" hangingPunct="1">
              <a:lnSpc>
                <a:spcPts val="3300"/>
              </a:lnSpc>
              <a:spcBef>
                <a:spcPct val="20000"/>
              </a:spcBef>
              <a:spcAft>
                <a:spcPts val="2400"/>
              </a:spcAft>
              <a:buClr>
                <a:srgbClr val="FFC000"/>
              </a:buClr>
              <a:buSzTx/>
              <a:buFontTx/>
              <a:buNone/>
              <a:tabLst/>
              <a:defRPr/>
            </a:pPr>
            <a:r>
              <a:rPr lang="de-DE" sz="3000" b="1" kern="0" dirty="0" smtClean="0">
                <a:solidFill>
                  <a:schemeClr val="bg1"/>
                </a:solidFill>
                <a:latin typeface="Calibri" pitchFamily="34" charset="0"/>
              </a:rPr>
              <a:t>	Education and training can be in-sourced or out-sourced (e.g. to consultants or experienced prac-titioners conducting short-term generic or customized compre-hensive or subject-specific cour-ses/seminars/workshops). </a:t>
            </a:r>
            <a:endParaRPr kumimoji="0" lang="de-DE" sz="3000" b="1" i="0" u="none" strike="noStrike" kern="0" cap="none" spc="0" normalizeH="0" noProof="0" dirty="0" smtClean="0">
              <a:ln>
                <a:noFill/>
              </a:ln>
              <a:solidFill>
                <a:schemeClr val="bg1"/>
              </a:solidFill>
              <a:effectLst/>
              <a:uLnTx/>
              <a:uFillTx/>
              <a:latin typeface="Calibri" pitchFamily="34" charset="0"/>
              <a:ea typeface="+mn-ea"/>
              <a:cs typeface="+mn-cs"/>
            </a:endParaRPr>
          </a:p>
        </p:txBody>
      </p:sp>
      <p:pic>
        <p:nvPicPr>
          <p:cNvPr id="5" name="Picture 4" descr="meeting1.gif"/>
          <p:cNvPicPr>
            <a:picLocks noChangeAspect="1"/>
          </p:cNvPicPr>
          <p:nvPr/>
        </p:nvPicPr>
        <p:blipFill>
          <a:blip r:embed="rId2" cstate="print"/>
          <a:stretch>
            <a:fillRect/>
          </a:stretch>
        </p:blipFill>
        <p:spPr>
          <a:xfrm>
            <a:off x="455613" y="1310307"/>
            <a:ext cx="2743200" cy="2247900"/>
          </a:xfrm>
          <a:prstGeom prst="rect">
            <a:avLst/>
          </a:prstGeom>
          <a:noFill/>
          <a:ln>
            <a:noFill/>
          </a:ln>
        </p:spPr>
      </p:pic>
      <p:pic>
        <p:nvPicPr>
          <p:cNvPr id="7" name="Picture 6" descr="EduMine.gif">
            <a:hlinkClick r:id="rId3" tooltip="Click on Image to View Course Details"/>
          </p:cNvPr>
          <p:cNvPicPr>
            <a:picLocks noChangeAspect="1"/>
          </p:cNvPicPr>
          <p:nvPr/>
        </p:nvPicPr>
        <p:blipFill>
          <a:blip r:embed="rId4" cstate="print"/>
          <a:stretch>
            <a:fillRect/>
          </a:stretch>
        </p:blipFill>
        <p:spPr>
          <a:xfrm>
            <a:off x="455613" y="3987786"/>
            <a:ext cx="952500" cy="962025"/>
          </a:xfrm>
          <a:prstGeom prst="rect">
            <a:avLst/>
          </a:prstGeom>
        </p:spPr>
      </p:pic>
      <p:pic>
        <p:nvPicPr>
          <p:cNvPr id="1001473" name="Picture 1">
            <a:hlinkClick r:id="rId5" tooltip="Click on Image to View Course Details"/>
          </p:cNvPr>
          <p:cNvPicPr>
            <a:picLocks noChangeAspect="1" noChangeArrowheads="1"/>
          </p:cNvPicPr>
          <p:nvPr/>
        </p:nvPicPr>
        <p:blipFill>
          <a:blip r:embed="rId6" cstate="print"/>
          <a:srcRect l="16915" t="19348" r="73763" b="68684"/>
          <a:stretch>
            <a:fillRect/>
          </a:stretch>
        </p:blipFill>
        <p:spPr bwMode="auto">
          <a:xfrm>
            <a:off x="1533000" y="3985587"/>
            <a:ext cx="921965" cy="946925"/>
          </a:xfrm>
          <a:prstGeom prst="rect">
            <a:avLst/>
          </a:prstGeom>
          <a:noFill/>
          <a:ln w="9525">
            <a:noFill/>
            <a:miter lim="800000"/>
            <a:headEnd/>
            <a:tailEnd/>
          </a:ln>
        </p:spPr>
      </p:pic>
      <p:pic>
        <p:nvPicPr>
          <p:cNvPr id="1001474" name="Picture 2">
            <a:hlinkClick r:id="rId7" tooltip="Click on Image to View Course Details"/>
          </p:cNvPr>
          <p:cNvPicPr>
            <a:picLocks noChangeAspect="1" noChangeArrowheads="1"/>
          </p:cNvPicPr>
          <p:nvPr/>
        </p:nvPicPr>
        <p:blipFill>
          <a:blip r:embed="rId8" cstate="print"/>
          <a:srcRect l="1495" t="19124" r="84973" b="72113"/>
          <a:stretch>
            <a:fillRect/>
          </a:stretch>
        </p:blipFill>
        <p:spPr bwMode="auto">
          <a:xfrm>
            <a:off x="455613" y="5072083"/>
            <a:ext cx="1432822" cy="742306"/>
          </a:xfrm>
          <a:prstGeom prst="rect">
            <a:avLst/>
          </a:prstGeom>
          <a:noFill/>
          <a:ln w="9525">
            <a:noFill/>
            <a:miter lim="800000"/>
            <a:headEnd/>
            <a:tailEnd/>
          </a:ln>
        </p:spPr>
      </p:pic>
      <p:pic>
        <p:nvPicPr>
          <p:cNvPr id="8" name="Picture 7" descr="emagister.png">
            <a:hlinkClick r:id="rId9" tooltip="Click on Image to View Course Details"/>
          </p:cNvPr>
          <p:cNvPicPr>
            <a:picLocks noChangeAspect="1"/>
          </p:cNvPicPr>
          <p:nvPr/>
        </p:nvPicPr>
        <p:blipFill>
          <a:blip r:embed="rId10" cstate="print"/>
          <a:stretch>
            <a:fillRect/>
          </a:stretch>
        </p:blipFill>
        <p:spPr>
          <a:xfrm>
            <a:off x="455613" y="5973000"/>
            <a:ext cx="2352675" cy="219075"/>
          </a:xfrm>
          <a:prstGeom prst="rect">
            <a:avLst/>
          </a:prstGeom>
        </p:spPr>
      </p:pic>
      <p:sp>
        <p:nvSpPr>
          <p:cNvPr id="9" name="TextBox 8"/>
          <p:cNvSpPr txBox="1"/>
          <p:nvPr/>
        </p:nvSpPr>
        <p:spPr>
          <a:xfrm>
            <a:off x="346283" y="3558209"/>
            <a:ext cx="2852529" cy="369332"/>
          </a:xfrm>
          <a:prstGeom prst="rect">
            <a:avLst/>
          </a:prstGeom>
          <a:noFill/>
        </p:spPr>
        <p:txBody>
          <a:bodyPr wrap="square" rtlCol="0">
            <a:spAutoFit/>
          </a:bodyPr>
          <a:lstStyle/>
          <a:p>
            <a:r>
              <a:rPr lang="en-US" b="1" dirty="0" smtClean="0">
                <a:solidFill>
                  <a:schemeClr val="bg1"/>
                </a:solidFill>
                <a:latin typeface="Calibri" pitchFamily="34" charset="0"/>
              </a:rPr>
              <a:t>Examples of Short Courses:</a:t>
            </a:r>
            <a:endParaRPr lang="en-US" b="1" dirty="0">
              <a:solidFill>
                <a:schemeClr val="bg1"/>
              </a:solidFill>
              <a:latin typeface="Calibri" pitchFamily="34" charset="0"/>
            </a:endParaRPr>
          </a:p>
        </p:txBody>
      </p:sp>
    </p:spTree>
  </p:cSld>
  <p:clrMapOvr>
    <a:masterClrMapping/>
  </p:clrMapOvr>
  <p:transition spd="slow">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458788"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400" b="1" i="0" u="none" strike="noStrike" kern="0" cap="none" spc="0" normalizeH="0" baseline="0" noProof="0" dirty="0" smtClean="0">
                <a:ln>
                  <a:noFill/>
                </a:ln>
                <a:solidFill>
                  <a:srgbClr val="FF9900"/>
                </a:solidFill>
                <a:effectLst/>
                <a:uLnTx/>
                <a:uFillTx/>
                <a:latin typeface="+mj-lt"/>
                <a:ea typeface="+mj-ea"/>
                <a:cs typeface="+mj-cs"/>
              </a:rPr>
              <a:t>Thank You for Your Patience!</a:t>
            </a:r>
            <a:endParaRPr kumimoji="0" lang="en-US" sz="3400" b="1" i="0" u="none" strike="noStrike" kern="0" cap="none" spc="0" normalizeH="0" baseline="0" noProof="0" dirty="0">
              <a:ln>
                <a:noFill/>
              </a:ln>
              <a:solidFill>
                <a:srgbClr val="FF9900"/>
              </a:solidFill>
              <a:effectLst/>
              <a:uLnTx/>
              <a:uFillTx/>
              <a:latin typeface="+mj-lt"/>
              <a:ea typeface="+mj-ea"/>
              <a:cs typeface="+mj-cs"/>
            </a:endParaRPr>
          </a:p>
        </p:txBody>
      </p:sp>
      <p:sp>
        <p:nvSpPr>
          <p:cNvPr id="5" name="TextBox 4"/>
          <p:cNvSpPr txBox="1"/>
          <p:nvPr/>
        </p:nvSpPr>
        <p:spPr>
          <a:xfrm>
            <a:off x="455614" y="1135064"/>
            <a:ext cx="8234362" cy="4991110"/>
          </a:xfrm>
          <a:prstGeom prst="rect">
            <a:avLst/>
          </a:prstGeom>
          <a:noFill/>
        </p:spPr>
        <p:txBody>
          <a:bodyPr wrap="square" rtlCol="0">
            <a:spAutoFit/>
          </a:bodyPr>
          <a:lstStyle/>
          <a:p>
            <a:pPr algn="ctr">
              <a:lnSpc>
                <a:spcPts val="4600"/>
              </a:lnSpc>
              <a:spcAft>
                <a:spcPts val="1200"/>
              </a:spcAft>
            </a:pPr>
            <a:r>
              <a:rPr lang="en-US" sz="4000" b="1" dirty="0" smtClean="0">
                <a:solidFill>
                  <a:schemeClr val="bg1"/>
                </a:solidFill>
                <a:latin typeface="Calibri" pitchFamily="34" charset="0"/>
              </a:rPr>
              <a:t>In the next lecture we shall start looking at Steps 1 &amp; 2 of the Project Stakeholder Management &amp; Engagement Process Framework: </a:t>
            </a:r>
          </a:p>
          <a:p>
            <a:pPr algn="ctr">
              <a:lnSpc>
                <a:spcPts val="4600"/>
              </a:lnSpc>
              <a:spcAft>
                <a:spcPts val="1200"/>
              </a:spcAft>
            </a:pPr>
            <a:r>
              <a:rPr lang="en-US" sz="4000" b="1" dirty="0" smtClean="0">
                <a:solidFill>
                  <a:schemeClr val="bg1"/>
                </a:solidFill>
                <a:latin typeface="Calibri" pitchFamily="34" charset="0"/>
              </a:rPr>
              <a:t>Understanding the Project Context &amp; Identifying Project Stakeholders. </a:t>
            </a:r>
          </a:p>
          <a:p>
            <a:pPr algn="ctr">
              <a:lnSpc>
                <a:spcPts val="4600"/>
              </a:lnSpc>
              <a:spcBef>
                <a:spcPts val="3600"/>
              </a:spcBef>
              <a:spcAft>
                <a:spcPts val="1200"/>
              </a:spcAft>
            </a:pPr>
            <a:r>
              <a:rPr lang="en-US" sz="4000" b="1" dirty="0" smtClean="0">
                <a:solidFill>
                  <a:schemeClr val="bg1"/>
                </a:solidFill>
                <a:latin typeface="Calibri" pitchFamily="34" charset="0"/>
              </a:rPr>
              <a:t>See you </a:t>
            </a:r>
            <a:r>
              <a:rPr lang="en-US" sz="4000" b="1" smtClean="0">
                <a:solidFill>
                  <a:schemeClr val="bg1"/>
                </a:solidFill>
                <a:latin typeface="Calibri" pitchFamily="34" charset="0"/>
              </a:rPr>
              <a:t>all soon! </a:t>
            </a:r>
            <a:endParaRPr lang="en-US" sz="4000" b="1" dirty="0" smtClean="0">
              <a:solidFill>
                <a:schemeClr val="bg1"/>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theme/theme1.xml><?xml version="1.0" encoding="utf-8"?>
<a:theme xmlns:a="http://schemas.openxmlformats.org/drawingml/2006/main" name="MyTemplate">
  <a:themeElements>
    <a:clrScheme name="Beautiful Template 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autiful Template 01">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eautiful Template 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autiful Template 0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autiful Template 0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autiful Template 0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autiful Template 0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autiful Template 0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autiful Template 0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autiful Template 0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autiful Template 0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autiful Template 0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autiful Template 0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autiful Template 0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11421</TotalTime>
  <Words>544</Words>
  <Application>Microsoft Office PowerPoint</Application>
  <PresentationFormat>On-screen Show (4:3)</PresentationFormat>
  <Paragraphs>94</Paragraphs>
  <Slides>16</Slides>
  <Notes>14</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MyTemplate</vt:lpstr>
      <vt:lpstr>Slide 1</vt:lpstr>
      <vt:lpstr>Managing and Engaging Project Stakeholders  (The Cleland/Ireland Framework)</vt:lpstr>
      <vt:lpstr>Some Basic Functions of the Project Stake-holder Management Process Framework</vt:lpstr>
      <vt:lpstr>Some Basic Functions of the Project Stake-holder Management Process Framework</vt:lpstr>
      <vt:lpstr>Some Basic Functions of the Project Stake-holder Management Process Framework</vt:lpstr>
      <vt:lpstr>Proj. Stakeholder Mgmt. Process Framework: (Strengths &amp; Limitations)</vt:lpstr>
      <vt:lpstr>Proj. Stakeholder Mgmt. Process Framework: (Strengths &amp; Limitations)</vt:lpstr>
      <vt:lpstr>Proj. Stakeholder Mgmt. Process Framework: (Strengths &amp; Limitations)</vt:lpstr>
      <vt:lpstr>Proj. Stakeholder Mgmt. Process Framework: (Strengths &amp; Limitations)</vt:lpstr>
      <vt:lpstr>Proj. Stakeholder Mgmt. Process Framework: (Strengths &amp; Limitations)</vt:lpstr>
      <vt:lpstr>Proj. Stakeholder Mgmt. Process Framework: (Strengths &amp; Limitations)</vt:lpstr>
      <vt:lpstr>Managing and Engaging Project Stakeholders (Project Stakeholder Information Systems)</vt:lpstr>
      <vt:lpstr>Information About Project Stakeholders   (Parameters of Information Quality)</vt:lpstr>
      <vt:lpstr>Information About Project Stakeholders   (Parameters of Information Quality)</vt:lpstr>
      <vt:lpstr>Managing and Engaging Project Stakeholders (Training and Education)</vt:lpstr>
      <vt:lpstr>Slide 16</vt:lpstr>
    </vt:vector>
  </TitlesOfParts>
  <Company>FSC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FSC</dc:creator>
  <cp:lastModifiedBy>Dr. Aurangzeb Khan</cp:lastModifiedBy>
  <cp:revision>4355</cp:revision>
  <dcterms:created xsi:type="dcterms:W3CDTF">2005-03-14T10:32:02Z</dcterms:created>
  <dcterms:modified xsi:type="dcterms:W3CDTF">2013-01-18T04:43:39Z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