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1"/>
  </p:notesMasterIdLst>
  <p:handoutMasterIdLst>
    <p:handoutMasterId r:id="rId12"/>
  </p:handoutMasterIdLst>
  <p:sldIdLst>
    <p:sldId id="1217" r:id="rId2"/>
    <p:sldId id="1140" r:id="rId3"/>
    <p:sldId id="1236" r:id="rId4"/>
    <p:sldId id="1403" r:id="rId5"/>
    <p:sldId id="1404" r:id="rId6"/>
    <p:sldId id="1409" r:id="rId7"/>
    <p:sldId id="1410" r:id="rId8"/>
    <p:sldId id="898" r:id="rId9"/>
    <p:sldId id="947" r:id="rId10"/>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872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F710DDBC-87D2-4692-A46E-FD7887DF07F0}" type="slidenum">
              <a:rPr lang="de-DE" smtClean="0"/>
              <a:pPr/>
              <a:t>2</a:t>
            </a:fld>
            <a:endParaRPr lang="de-DE" smtClean="0"/>
          </a:p>
        </p:txBody>
      </p:sp>
      <p:sp>
        <p:nvSpPr>
          <p:cNvPr id="275459" name="Rectangle 2"/>
          <p:cNvSpPr>
            <a:spLocks noGrp="1" noRot="1" noChangeAspect="1" noChangeArrowheads="1" noTextEdit="1"/>
          </p:cNvSpPr>
          <p:nvPr>
            <p:ph type="sldImg"/>
          </p:nvPr>
        </p:nvSpPr>
        <p:spPr>
          <a:ln/>
        </p:spPr>
      </p:sp>
      <p:sp>
        <p:nvSpPr>
          <p:cNvPr id="275460" name="Rectangle 3"/>
          <p:cNvSpPr>
            <a:spLocks noGrp="1" noChangeArrowheads="1"/>
          </p:cNvSpPr>
          <p:nvPr>
            <p:ph type="body" idx="1"/>
          </p:nvPr>
        </p:nvSpPr>
        <p:spPr>
          <a:noFill/>
          <a:ln/>
        </p:spPr>
        <p:txBody>
          <a:bodyPr/>
          <a:lstStyle/>
          <a:p>
            <a:pPr eaLnBrk="1" hangingPunct="1"/>
            <a:r>
              <a:rPr lang="en-US" dirty="0" smtClean="0"/>
              <a:t>Add “Technological” and “Policies” to the list of external considerations.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a:noFill/>
          <a:ln/>
        </p:spPr>
        <p:txBody>
          <a:bodyPr/>
          <a:lstStyle/>
          <a:p>
            <a:pPr algn="ctr" eaLnBrk="1" hangingPunct="1"/>
            <a:r>
              <a:rPr lang="de-DE" b="1" dirty="0" smtClean="0"/>
              <a:t>Slide: </a:t>
            </a:r>
            <a:r>
              <a:rPr lang="de-DE" b="1" i="1" dirty="0" smtClean="0"/>
              <a:t>Managing Project Stakeholders Professionally: The Project Stakeholder Management Process Framework</a:t>
            </a:r>
          </a:p>
          <a:p>
            <a:pPr eaLnBrk="1" hangingPunct="1"/>
            <a:endParaRPr lang="de-DE" dirty="0" smtClean="0"/>
          </a:p>
          <a:p>
            <a:pPr marL="228600" indent="-228600" eaLnBrk="1" hangingPunct="1">
              <a:buAutoNum type="arabicParenBoth"/>
            </a:pPr>
            <a:r>
              <a:rPr lang="de-DE" baseline="0" dirty="0" smtClean="0"/>
              <a:t>Understand the Project Context: The most basic and frequently ignored step in the project stakeholder management process. All projects are unique and hence their context must likewise be viewed as unique. Context is a framework term which encompasses, inter alia, economic, financial, social, political, ecological, ideological, and institutional facets.  </a:t>
            </a:r>
          </a:p>
          <a:p>
            <a:pPr marL="228600" indent="-228600" eaLnBrk="1" hangingPunct="1">
              <a:buAutoNum type="arabicParenBoth"/>
            </a:pPr>
            <a:endParaRPr lang="de-DE" baseline="0" dirty="0" smtClean="0"/>
          </a:p>
          <a:p>
            <a:pPr marL="228600" indent="-228600" eaLnBrk="1" hangingPunct="1">
              <a:buAutoNum type="arabicParenBoth"/>
            </a:pPr>
            <a:r>
              <a:rPr lang="de-DE" baseline="0" dirty="0" smtClean="0"/>
              <a:t>Identify All Project Stakeholders: Determing with the appropriate tools who the stakeholders are. Often this is a straightforward excercise, sometimes it can be quite difficult to achieve. The number of stakeholders can range from a few in number on simple projects to many millions with great diversity of interests and power on very complex projects.  Overlooking stakeholders can pose problems later on, especially if they are powerful, unpredictable and possibly disinclined towards the project. </a:t>
            </a:r>
          </a:p>
          <a:p>
            <a:pPr marL="228600" indent="-228600" eaLnBrk="1" hangingPunct="1">
              <a:buAutoNum type="arabicParenBoth"/>
            </a:pPr>
            <a:endParaRPr lang="de-DE" baseline="0" dirty="0" smtClean="0"/>
          </a:p>
          <a:p>
            <a:pPr>
              <a:lnSpc>
                <a:spcPts val="1100"/>
              </a:lnSpc>
              <a:spcBef>
                <a:spcPts val="600"/>
              </a:spcBef>
              <a:spcAft>
                <a:spcPts val="0"/>
              </a:spcAft>
            </a:pPr>
            <a:r>
              <a:rPr lang="en-US" sz="1200" b="1" dirty="0" smtClean="0">
                <a:solidFill>
                  <a:srgbClr val="FFFF99"/>
                </a:solidFill>
                <a:latin typeface="Calibri" pitchFamily="34" charset="0"/>
              </a:rPr>
              <a:t>Note: Identification of some “overlooked“ stakeholders is possible in the analysis phase which itself may require review and reevaluation when the engagement strategy is being developed and implemented. </a:t>
            </a:r>
          </a:p>
          <a:p>
            <a:pPr>
              <a:lnSpc>
                <a:spcPts val="1100"/>
              </a:lnSpc>
              <a:spcBef>
                <a:spcPts val="600"/>
              </a:spcBef>
              <a:spcAft>
                <a:spcPts val="0"/>
              </a:spcAft>
            </a:pPr>
            <a:endParaRPr lang="en-US" sz="1200" b="1" dirty="0" smtClean="0">
              <a:solidFill>
                <a:srgbClr val="FFFF99"/>
              </a:solidFill>
              <a:latin typeface="Calibri" pitchFamily="34" charset="0"/>
            </a:endParaRPr>
          </a:p>
          <a:p>
            <a:pPr>
              <a:lnSpc>
                <a:spcPts val="1100"/>
              </a:lnSpc>
              <a:spcBef>
                <a:spcPts val="600"/>
              </a:spcBef>
              <a:spcAft>
                <a:spcPts val="0"/>
              </a:spcAft>
            </a:pPr>
            <a:r>
              <a:rPr lang="en-US" sz="1200" b="1" dirty="0" smtClean="0">
                <a:solidFill>
                  <a:srgbClr val="FFFF99"/>
                </a:solidFill>
                <a:latin typeface="Calibri" pitchFamily="34" charset="0"/>
              </a:rPr>
              <a:t>Periodic monitoring and evaluation of effectiveness and efficiency of the stakeholder engagement strategy must take place along with consequent appropriate revision or modification if this is deemed necessary and feasible.</a:t>
            </a:r>
            <a:endParaRPr lang="en-US" dirty="0" smtClean="0"/>
          </a:p>
        </p:txBody>
      </p:sp>
      <p:sp>
        <p:nvSpPr>
          <p:cNvPr id="21508" name="Slide Number Placeholder 3"/>
          <p:cNvSpPr txBox="1">
            <a:spLocks noGrp="1"/>
          </p:cNvSpPr>
          <p:nvPr/>
        </p:nvSpPr>
        <p:spPr bwMode="auto">
          <a:xfrm>
            <a:off x="3882815" y="9375808"/>
            <a:ext cx="2970424" cy="493554"/>
          </a:xfrm>
          <a:prstGeom prst="rect">
            <a:avLst/>
          </a:prstGeom>
          <a:noFill/>
          <a:ln w="9525">
            <a:noFill/>
            <a:miter lim="800000"/>
            <a:headEnd/>
            <a:tailEnd/>
          </a:ln>
        </p:spPr>
        <p:txBody>
          <a:bodyPr anchor="b"/>
          <a:lstStyle/>
          <a:p>
            <a:pPr algn="r"/>
            <a:fld id="{0A2C0315-0245-4C7C-BEDC-D777B0C6393C}" type="slidenum">
              <a:rPr lang="de-DE" sz="1200"/>
              <a:pPr algn="r"/>
              <a:t>8</a:t>
            </a:fld>
            <a:endParaRPr lang="de-DE"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Project</a:t>
            </a:r>
            <a:r>
              <a:rPr lang="en-US" b="1" i="1" baseline="0" dirty="0" smtClean="0"/>
              <a:t> Stakeholder Management: Processes</a:t>
            </a:r>
            <a:endParaRPr lang="en-US" b="1" i="1" dirty="0" smtClean="0"/>
          </a:p>
          <a:p>
            <a:endParaRPr lang="en-US" dirty="0" smtClean="0"/>
          </a:p>
          <a:p>
            <a:r>
              <a:rPr lang="en-US" dirty="0" smtClean="0"/>
              <a:t>Some considerations when designing / redesigning / optimizing a project process: Simplicity, Scalability, Flexibility, Improvability, Minimization of Requisite Cost and Time,</a:t>
            </a:r>
            <a:r>
              <a:rPr lang="en-US" baseline="0" dirty="0" smtClean="0"/>
              <a:t> Minimization of Risk, Monitoring, Evaluation and Control. </a:t>
            </a:r>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13: THE PROJECT STAKEHOLDER MANAGEMENT AND ENGAGEMENT GOVERNANCE MODEL</a:t>
            </a:r>
            <a:endParaRPr lang="en-US" sz="2400" b="1" dirty="0">
              <a:solidFill>
                <a:srgbClr val="FFC000"/>
              </a:solidFill>
              <a:latin typeface="Calibri" pitchFamily="34" charset="0"/>
            </a:endParaRPr>
          </a:p>
        </p:txBody>
      </p:sp>
      <p:sp>
        <p:nvSpPr>
          <p:cNvPr id="5" name="Rectangle 4"/>
          <p:cNvSpPr/>
          <p:nvPr/>
        </p:nvSpPr>
        <p:spPr>
          <a:xfrm>
            <a:off x="1953135"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 </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0"/>
            <a:ext cx="8229600" cy="1143000"/>
          </a:xfrm>
        </p:spPr>
        <p:txBody>
          <a:bodyPr/>
          <a:lstStyle/>
          <a:p>
            <a:pPr eaLnBrk="1" hangingPunct="1"/>
            <a:r>
              <a:rPr lang="de-DE" sz="2400" dirty="0" smtClean="0"/>
              <a:t>Projects &amp; Organizations: Holistic Perspective</a:t>
            </a:r>
          </a:p>
        </p:txBody>
      </p:sp>
      <p:sp>
        <p:nvSpPr>
          <p:cNvPr id="98307" name="Rectangle 3"/>
          <p:cNvSpPr>
            <a:spLocks noChangeArrowheads="1"/>
          </p:cNvSpPr>
          <p:nvPr/>
        </p:nvSpPr>
        <p:spPr bwMode="auto">
          <a:xfrm>
            <a:off x="2590800" y="1164312"/>
            <a:ext cx="6324600" cy="2819400"/>
          </a:xfrm>
          <a:prstGeom prst="rect">
            <a:avLst/>
          </a:prstGeom>
          <a:solidFill>
            <a:srgbClr val="FFFF99"/>
          </a:solidFill>
          <a:ln w="28575">
            <a:solidFill>
              <a:schemeClr val="tx1"/>
            </a:solidFill>
            <a:miter lim="800000"/>
            <a:headEnd/>
            <a:tailEnd/>
          </a:ln>
        </p:spPr>
        <p:txBody>
          <a:bodyPr wrap="none" anchor="ctr"/>
          <a:lstStyle/>
          <a:p>
            <a:endParaRPr lang="en-US"/>
          </a:p>
        </p:txBody>
      </p:sp>
      <p:sp>
        <p:nvSpPr>
          <p:cNvPr id="98308" name="Text Box 4"/>
          <p:cNvSpPr txBox="1">
            <a:spLocks noChangeArrowheads="1"/>
          </p:cNvSpPr>
          <p:nvPr/>
        </p:nvSpPr>
        <p:spPr bwMode="auto">
          <a:xfrm rot="-5400000">
            <a:off x="6711382" y="2426432"/>
            <a:ext cx="2539157" cy="271346"/>
          </a:xfrm>
          <a:prstGeom prst="rect">
            <a:avLst/>
          </a:prstGeom>
          <a:solidFill>
            <a:srgbClr val="CC6600"/>
          </a:solidFill>
          <a:ln w="19050">
            <a:solidFill>
              <a:schemeClr val="folHlink"/>
            </a:solidFill>
            <a:miter lim="800000"/>
            <a:headEnd/>
            <a:tailEnd/>
          </a:ln>
          <a:effectLst/>
        </p:spPr>
        <p:txBody>
          <a:bodyPr vert="eaVert" wrap="square">
            <a:spAutoFit/>
          </a:bodyPr>
          <a:lstStyle/>
          <a:p>
            <a:pPr algn="ctr">
              <a:spcBef>
                <a:spcPct val="50000"/>
              </a:spcBef>
            </a:pPr>
            <a:r>
              <a:rPr lang="de-DE" sz="1800" b="1">
                <a:solidFill>
                  <a:schemeClr val="bg1"/>
                </a:solidFill>
                <a:latin typeface="Calibri" pitchFamily="34" charset="0"/>
                <a:cs typeface="Arial" charset="0"/>
              </a:rPr>
              <a:t>PROJ</a:t>
            </a:r>
          </a:p>
          <a:p>
            <a:pPr algn="ctr">
              <a:spcBef>
                <a:spcPct val="50000"/>
              </a:spcBef>
            </a:pPr>
            <a:r>
              <a:rPr lang="de-DE" sz="1800" b="1">
                <a:solidFill>
                  <a:schemeClr val="bg1"/>
                </a:solidFill>
                <a:latin typeface="Calibri" pitchFamily="34" charset="0"/>
                <a:cs typeface="Arial" charset="0"/>
              </a:rPr>
              <a:t>ECTS</a:t>
            </a:r>
          </a:p>
        </p:txBody>
      </p:sp>
      <p:sp>
        <p:nvSpPr>
          <p:cNvPr id="576517" name="AutoShape 5"/>
          <p:cNvSpPr>
            <a:spLocks noChangeArrowheads="1"/>
          </p:cNvSpPr>
          <p:nvPr/>
        </p:nvSpPr>
        <p:spPr bwMode="auto">
          <a:xfrm>
            <a:off x="2667000" y="1926312"/>
            <a:ext cx="4953000" cy="1905000"/>
          </a:xfrm>
          <a:prstGeom prst="homePlate">
            <a:avLst>
              <a:gd name="adj" fmla="val 65000"/>
            </a:avLst>
          </a:prstGeom>
          <a:solidFill>
            <a:schemeClr val="tx2"/>
          </a:solidFill>
          <a:ln w="9525" algn="ctr">
            <a:solidFill>
              <a:srgbClr val="9E0A06"/>
            </a:solidFill>
            <a:miter lim="800000"/>
            <a:headEnd/>
            <a:tailEnd/>
          </a:ln>
          <a:effectLst>
            <a:outerShdw dist="35921" dir="2700000" algn="ctr" rotWithShape="0">
              <a:schemeClr val="bg2"/>
            </a:outerShdw>
          </a:effectLst>
        </p:spPr>
        <p:txBody>
          <a:bodyPr wrap="none" anchor="ctr"/>
          <a:lstStyle/>
          <a:p>
            <a:pPr>
              <a:lnSpc>
                <a:spcPts val="2000"/>
              </a:lnSpc>
              <a:defRPr/>
            </a:pPr>
            <a:r>
              <a:rPr lang="de-DE" sz="1800" b="1" dirty="0">
                <a:solidFill>
                  <a:schemeClr val="bg1"/>
                </a:solidFill>
                <a:latin typeface="Calibri" pitchFamily="34" charset="0"/>
                <a:cs typeface="Arial" charset="0"/>
              </a:rPr>
              <a:t>Organization‘s mission, goals, object-</a:t>
            </a:r>
          </a:p>
          <a:p>
            <a:pPr>
              <a:lnSpc>
                <a:spcPts val="2000"/>
              </a:lnSpc>
              <a:defRPr/>
            </a:pPr>
            <a:r>
              <a:rPr lang="de-DE" sz="1800" b="1" dirty="0">
                <a:solidFill>
                  <a:schemeClr val="bg1"/>
                </a:solidFill>
                <a:latin typeface="Calibri" pitchFamily="34" charset="0"/>
                <a:cs typeface="Arial" charset="0"/>
              </a:rPr>
              <a:t>ives &amp; </a:t>
            </a:r>
            <a:r>
              <a:rPr lang="de-DE" sz="1800" b="1" dirty="0" smtClean="0">
                <a:solidFill>
                  <a:schemeClr val="bg1"/>
                </a:solidFill>
                <a:latin typeface="Calibri" pitchFamily="34" charset="0"/>
                <a:cs typeface="Arial" charset="0"/>
              </a:rPr>
              <a:t>strategies, </a:t>
            </a:r>
            <a:r>
              <a:rPr lang="de-DE" sz="1800" b="1" dirty="0">
                <a:solidFill>
                  <a:schemeClr val="bg1"/>
                </a:solidFill>
                <a:latin typeface="Calibri" pitchFamily="34" charset="0"/>
                <a:cs typeface="Arial" charset="0"/>
              </a:rPr>
              <a:t>priorities, current </a:t>
            </a:r>
          </a:p>
          <a:p>
            <a:pPr>
              <a:lnSpc>
                <a:spcPts val="2000"/>
              </a:lnSpc>
              <a:defRPr/>
            </a:pPr>
            <a:r>
              <a:rPr lang="de-DE" sz="1800" b="1" dirty="0">
                <a:solidFill>
                  <a:schemeClr val="bg1"/>
                </a:solidFill>
                <a:latin typeface="Calibri" pitchFamily="34" charset="0"/>
                <a:cs typeface="Arial" charset="0"/>
              </a:rPr>
              <a:t>programme and project portfolio, project </a:t>
            </a:r>
          </a:p>
          <a:p>
            <a:pPr>
              <a:lnSpc>
                <a:spcPts val="2000"/>
              </a:lnSpc>
              <a:defRPr/>
            </a:pPr>
            <a:r>
              <a:rPr lang="de-DE" sz="1800" b="1" dirty="0" smtClean="0">
                <a:solidFill>
                  <a:schemeClr val="bg1"/>
                </a:solidFill>
                <a:latin typeface="Calibri" pitchFamily="34" charset="0"/>
                <a:cs typeface="Arial" charset="0"/>
              </a:rPr>
              <a:t>organization, resource </a:t>
            </a:r>
            <a:r>
              <a:rPr lang="de-DE" sz="1800" b="1" dirty="0">
                <a:solidFill>
                  <a:schemeClr val="bg1"/>
                </a:solidFill>
                <a:latin typeface="Calibri" pitchFamily="34" charset="0"/>
                <a:cs typeface="Arial" charset="0"/>
              </a:rPr>
              <a:t>base, </a:t>
            </a:r>
            <a:r>
              <a:rPr lang="de-DE" sz="1800" b="1" dirty="0" smtClean="0">
                <a:solidFill>
                  <a:schemeClr val="bg1"/>
                </a:solidFill>
                <a:latin typeface="Calibri" pitchFamily="34" charset="0"/>
                <a:cs typeface="Arial" charset="0"/>
              </a:rPr>
              <a:t>competency</a:t>
            </a:r>
            <a:r>
              <a:rPr lang="de-DE" sz="1800" b="1" dirty="0">
                <a:solidFill>
                  <a:schemeClr val="bg1"/>
                </a:solidFill>
                <a:latin typeface="Calibri" pitchFamily="34" charset="0"/>
                <a:cs typeface="Arial" charset="0"/>
              </a:rPr>
              <a:t>, </a:t>
            </a:r>
            <a:endParaRPr lang="de-DE" sz="1800" b="1" dirty="0" smtClean="0">
              <a:solidFill>
                <a:schemeClr val="bg1"/>
              </a:solidFill>
              <a:latin typeface="Calibri" pitchFamily="34" charset="0"/>
              <a:cs typeface="Arial" charset="0"/>
            </a:endParaRPr>
          </a:p>
          <a:p>
            <a:pPr>
              <a:lnSpc>
                <a:spcPts val="2000"/>
              </a:lnSpc>
              <a:defRPr/>
            </a:pPr>
            <a:r>
              <a:rPr lang="de-DE" sz="1800" b="1" dirty="0" smtClean="0">
                <a:solidFill>
                  <a:schemeClr val="bg1"/>
                </a:solidFill>
                <a:latin typeface="Calibri" pitchFamily="34" charset="0"/>
                <a:cs typeface="Arial" charset="0"/>
              </a:rPr>
              <a:t>Experience, culture</a:t>
            </a:r>
            <a:r>
              <a:rPr lang="de-DE" sz="1800" b="1" dirty="0">
                <a:solidFill>
                  <a:schemeClr val="bg1"/>
                </a:solidFill>
                <a:latin typeface="Calibri" pitchFamily="34" charset="0"/>
                <a:cs typeface="Arial" charset="0"/>
              </a:rPr>
              <a:t>, policies, </a:t>
            </a:r>
            <a:r>
              <a:rPr lang="de-DE" sz="1800" b="1" dirty="0" smtClean="0">
                <a:solidFill>
                  <a:schemeClr val="bg1"/>
                </a:solidFill>
                <a:latin typeface="Calibri" pitchFamily="34" charset="0"/>
                <a:cs typeface="Arial" charset="0"/>
              </a:rPr>
              <a:t>project-focussed </a:t>
            </a:r>
          </a:p>
          <a:p>
            <a:pPr>
              <a:lnSpc>
                <a:spcPts val="2000"/>
              </a:lnSpc>
              <a:defRPr/>
            </a:pPr>
            <a:r>
              <a:rPr lang="de-DE" sz="1800" b="1" smtClean="0">
                <a:solidFill>
                  <a:schemeClr val="bg1"/>
                </a:solidFill>
                <a:latin typeface="Calibri" pitchFamily="34" charset="0"/>
                <a:cs typeface="Arial" charset="0"/>
              </a:rPr>
              <a:t>knowledge</a:t>
            </a:r>
            <a:r>
              <a:rPr lang="de-DE" sz="1800" b="1" dirty="0">
                <a:solidFill>
                  <a:schemeClr val="bg1"/>
                </a:solidFill>
                <a:latin typeface="Calibri" pitchFamily="34" charset="0"/>
                <a:cs typeface="Arial" charset="0"/>
              </a:rPr>
              <a:t>, </a:t>
            </a:r>
            <a:r>
              <a:rPr lang="de-DE" sz="1800" b="1" dirty="0" smtClean="0">
                <a:solidFill>
                  <a:schemeClr val="bg1"/>
                </a:solidFill>
                <a:latin typeface="Calibri" pitchFamily="34" charset="0"/>
                <a:cs typeface="Arial" charset="0"/>
              </a:rPr>
              <a:t>process, informational , In-</a:t>
            </a:r>
          </a:p>
          <a:p>
            <a:pPr>
              <a:lnSpc>
                <a:spcPts val="2000"/>
              </a:lnSpc>
              <a:defRPr/>
            </a:pPr>
            <a:r>
              <a:rPr lang="de-DE" sz="1800" b="1" dirty="0" smtClean="0">
                <a:solidFill>
                  <a:schemeClr val="bg1"/>
                </a:solidFill>
                <a:latin typeface="Calibri" pitchFamily="34" charset="0"/>
                <a:cs typeface="Arial" charset="0"/>
              </a:rPr>
              <a:t>stitutional &amp; infrastructural  assets</a:t>
            </a:r>
            <a:endParaRPr lang="de-DE" sz="1800" b="1" dirty="0">
              <a:solidFill>
                <a:schemeClr val="bg1"/>
              </a:solidFill>
              <a:latin typeface="Calibri" pitchFamily="34" charset="0"/>
              <a:cs typeface="Arial" charset="0"/>
            </a:endParaRPr>
          </a:p>
        </p:txBody>
      </p:sp>
      <p:sp>
        <p:nvSpPr>
          <p:cNvPr id="576518" name="AutoShape 6"/>
          <p:cNvSpPr>
            <a:spLocks noChangeArrowheads="1"/>
          </p:cNvSpPr>
          <p:nvPr/>
        </p:nvSpPr>
        <p:spPr bwMode="auto">
          <a:xfrm>
            <a:off x="2743200" y="4364712"/>
            <a:ext cx="2844800" cy="1143000"/>
          </a:xfrm>
          <a:prstGeom prst="flowChartAlternateProcess">
            <a:avLst/>
          </a:prstGeom>
          <a:gradFill rotWithShape="1">
            <a:gsLst>
              <a:gs pos="0">
                <a:srgbClr val="007D7A">
                  <a:gamma/>
                  <a:shade val="46275"/>
                  <a:invGamma/>
                </a:srgbClr>
              </a:gs>
              <a:gs pos="50000">
                <a:srgbClr val="007D7A"/>
              </a:gs>
              <a:gs pos="100000">
                <a:srgbClr val="007D7A">
                  <a:gamma/>
                  <a:shade val="46275"/>
                  <a:invGamma/>
                </a:srgbClr>
              </a:gs>
            </a:gsLst>
            <a:lin ang="5400000" scaled="1"/>
          </a:gradFill>
          <a:ln w="9525">
            <a:solidFill>
              <a:schemeClr val="folHlink"/>
            </a:solidFill>
            <a:miter lim="800000"/>
            <a:headEnd/>
            <a:tailEnd/>
          </a:ln>
          <a:effectLst>
            <a:outerShdw dist="35921" dir="2700000" algn="ctr" rotWithShape="0">
              <a:schemeClr val="bg2"/>
            </a:outerShdw>
          </a:effectLst>
        </p:spPr>
        <p:txBody>
          <a:bodyPr wrap="none" anchor="ctr"/>
          <a:lstStyle/>
          <a:p>
            <a:pPr algn="ctr">
              <a:defRPr/>
            </a:pPr>
            <a:r>
              <a:rPr lang="de-DE" sz="1400" b="1" dirty="0">
                <a:solidFill>
                  <a:srgbClr val="FFFF99"/>
                </a:solidFill>
                <a:latin typeface="Calibri" pitchFamily="34" charset="0"/>
                <a:cs typeface="Arial" charset="0"/>
              </a:rPr>
              <a:t>Integration, Scope, Cost, </a:t>
            </a:r>
            <a:r>
              <a:rPr lang="de-DE" sz="1400" b="1" dirty="0" smtClean="0">
                <a:solidFill>
                  <a:srgbClr val="FFFF99"/>
                </a:solidFill>
                <a:latin typeface="Calibri" pitchFamily="34" charset="0"/>
                <a:cs typeface="Arial" charset="0"/>
              </a:rPr>
              <a:t>Sche-</a:t>
            </a:r>
          </a:p>
          <a:p>
            <a:pPr algn="ctr">
              <a:defRPr/>
            </a:pPr>
            <a:r>
              <a:rPr lang="de-DE" sz="1400" b="1" dirty="0" smtClean="0">
                <a:solidFill>
                  <a:srgbClr val="FFFF99"/>
                </a:solidFill>
                <a:latin typeface="Calibri" pitchFamily="34" charset="0"/>
                <a:cs typeface="Arial" charset="0"/>
              </a:rPr>
              <a:t>duling, Risk, Quality, Procurement, </a:t>
            </a:r>
          </a:p>
          <a:p>
            <a:pPr algn="ctr">
              <a:defRPr/>
            </a:pPr>
            <a:r>
              <a:rPr lang="de-DE" sz="1400" b="1" dirty="0" smtClean="0">
                <a:solidFill>
                  <a:srgbClr val="FFFF99"/>
                </a:solidFill>
                <a:latin typeface="Calibri" pitchFamily="34" charset="0"/>
                <a:cs typeface="Arial" charset="0"/>
              </a:rPr>
              <a:t>Human </a:t>
            </a:r>
            <a:r>
              <a:rPr lang="de-DE" sz="1400" b="1" dirty="0">
                <a:solidFill>
                  <a:srgbClr val="FFFF99"/>
                </a:solidFill>
                <a:latin typeface="Calibri" pitchFamily="34" charset="0"/>
                <a:cs typeface="Arial" charset="0"/>
              </a:rPr>
              <a:t>Resources, </a:t>
            </a:r>
            <a:r>
              <a:rPr lang="de-DE" sz="1400" b="1" dirty="0" smtClean="0">
                <a:solidFill>
                  <a:srgbClr val="FFFF99"/>
                </a:solidFill>
                <a:latin typeface="Calibri" pitchFamily="34" charset="0"/>
                <a:cs typeface="Arial" charset="0"/>
              </a:rPr>
              <a:t>Stakeholders,</a:t>
            </a:r>
          </a:p>
          <a:p>
            <a:pPr algn="ctr">
              <a:defRPr/>
            </a:pPr>
            <a:r>
              <a:rPr lang="de-DE" sz="1400" b="1" dirty="0" smtClean="0">
                <a:solidFill>
                  <a:srgbClr val="FFFF99"/>
                </a:solidFill>
                <a:latin typeface="Calibri" pitchFamily="34" charset="0"/>
                <a:cs typeface="Arial" charset="0"/>
              </a:rPr>
              <a:t>Communications</a:t>
            </a:r>
            <a:endParaRPr lang="de-DE" sz="1400" b="1" dirty="0">
              <a:solidFill>
                <a:srgbClr val="FFFF99"/>
              </a:solidFill>
              <a:latin typeface="Calibri" pitchFamily="34" charset="0"/>
              <a:cs typeface="Arial" charset="0"/>
            </a:endParaRPr>
          </a:p>
        </p:txBody>
      </p:sp>
      <p:sp>
        <p:nvSpPr>
          <p:cNvPr id="576519" name="Rectangle 7"/>
          <p:cNvSpPr>
            <a:spLocks noChangeArrowheads="1"/>
          </p:cNvSpPr>
          <p:nvPr/>
        </p:nvSpPr>
        <p:spPr bwMode="auto">
          <a:xfrm>
            <a:off x="6197600" y="4364712"/>
            <a:ext cx="2565400" cy="1143000"/>
          </a:xfrm>
          <a:prstGeom prst="rect">
            <a:avLst/>
          </a:prstGeom>
          <a:gradFill rotWithShape="1">
            <a:gsLst>
              <a:gs pos="0">
                <a:srgbClr val="E00C44">
                  <a:gamma/>
                  <a:shade val="46275"/>
                  <a:invGamma/>
                </a:srgbClr>
              </a:gs>
              <a:gs pos="50000">
                <a:srgbClr val="E00C44"/>
              </a:gs>
              <a:gs pos="100000">
                <a:srgbClr val="E00C44">
                  <a:gamma/>
                  <a:shade val="46275"/>
                  <a:invGamma/>
                </a:srgbClr>
              </a:gs>
            </a:gsLst>
            <a:lin ang="5400000" scaled="1"/>
          </a:gradFill>
          <a:ln w="9525" algn="ctr">
            <a:solidFill>
              <a:srgbClr val="A1FB85"/>
            </a:solidFill>
            <a:miter lim="800000"/>
            <a:headEnd/>
            <a:tailEnd/>
          </a:ln>
          <a:effectLst>
            <a:outerShdw dist="35921" dir="2700000" algn="ctr" rotWithShape="0">
              <a:schemeClr val="bg2"/>
            </a:outerShdw>
          </a:effectLst>
        </p:spPr>
        <p:txBody>
          <a:bodyPr wrap="none" anchor="ctr"/>
          <a:lstStyle/>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endParaRPr lang="de-DE" sz="1600" b="1" dirty="0" smtClean="0">
              <a:solidFill>
                <a:srgbClr val="FFFF99"/>
              </a:solidFill>
              <a:latin typeface="Calibri" pitchFamily="34" charset="0"/>
              <a:cs typeface="Arial" charset="0"/>
            </a:endParaRPr>
          </a:p>
          <a:p>
            <a:pPr algn="ctr">
              <a:lnSpc>
                <a:spcPts val="100"/>
              </a:lnSpc>
              <a:defRPr/>
            </a:pPr>
            <a:r>
              <a:rPr lang="de-DE" sz="1600" b="1" dirty="0" smtClean="0">
                <a:solidFill>
                  <a:srgbClr val="FFFF99"/>
                </a:solidFill>
                <a:latin typeface="Calibri" pitchFamily="34" charset="0"/>
                <a:cs typeface="Arial" charset="0"/>
              </a:rPr>
              <a:t>Bodies of Knowledge, </a:t>
            </a:r>
          </a:p>
          <a:p>
            <a:pPr algn="ctr">
              <a:defRPr/>
            </a:pPr>
            <a:r>
              <a:rPr lang="de-DE" sz="1600" b="1" dirty="0" smtClean="0">
                <a:solidFill>
                  <a:srgbClr val="FFFF99"/>
                </a:solidFill>
                <a:latin typeface="Calibri" pitchFamily="34" charset="0"/>
                <a:cs typeface="Arial" charset="0"/>
              </a:rPr>
              <a:t>Standards &amp; Methodologies</a:t>
            </a:r>
          </a:p>
          <a:p>
            <a:pPr algn="ctr">
              <a:defRPr/>
            </a:pPr>
            <a:r>
              <a:rPr lang="de-DE" sz="1200" b="1" dirty="0" smtClean="0">
                <a:solidFill>
                  <a:srgbClr val="FFFF99"/>
                </a:solidFill>
                <a:latin typeface="Calibri" pitchFamily="34" charset="0"/>
                <a:cs typeface="Arial" charset="0"/>
              </a:rPr>
              <a:t>(Off-the-shelf: (e.g.: PMI, PRINCE2,</a:t>
            </a:r>
          </a:p>
          <a:p>
            <a:pPr algn="ctr">
              <a:defRPr/>
            </a:pPr>
            <a:r>
              <a:rPr lang="de-DE" sz="1200" b="1" dirty="0" smtClean="0">
                <a:solidFill>
                  <a:srgbClr val="FFFF99"/>
                </a:solidFill>
                <a:latin typeface="Calibri" pitchFamily="34" charset="0"/>
                <a:cs typeface="Arial" charset="0"/>
              </a:rPr>
              <a:t>IPMA, APMBOK, P2M, BS 6079), or</a:t>
            </a:r>
          </a:p>
          <a:p>
            <a:pPr algn="ctr">
              <a:defRPr/>
            </a:pPr>
            <a:r>
              <a:rPr lang="de-DE" sz="1200" b="1" dirty="0" smtClean="0">
                <a:solidFill>
                  <a:srgbClr val="FFFF99"/>
                </a:solidFill>
                <a:latin typeface="Calibri" pitchFamily="34" charset="0"/>
                <a:cs typeface="Arial" charset="0"/>
              </a:rPr>
              <a:t>developed inhouse by organizations)</a:t>
            </a:r>
            <a:endParaRPr lang="de-DE" sz="1200" b="1" dirty="0">
              <a:solidFill>
                <a:srgbClr val="FFFF99"/>
              </a:solidFill>
              <a:latin typeface="Calibri" pitchFamily="34" charset="0"/>
              <a:cs typeface="Arial" charset="0"/>
            </a:endParaRPr>
          </a:p>
        </p:txBody>
      </p:sp>
      <p:sp>
        <p:nvSpPr>
          <p:cNvPr id="98312" name="AutoShape 8"/>
          <p:cNvSpPr>
            <a:spLocks noChangeArrowheads="1"/>
          </p:cNvSpPr>
          <p:nvPr/>
        </p:nvSpPr>
        <p:spPr bwMode="auto">
          <a:xfrm>
            <a:off x="5689625" y="4364712"/>
            <a:ext cx="465847" cy="1143000"/>
          </a:xfrm>
          <a:prstGeom prst="leftRightArrowCallout">
            <a:avLst>
              <a:gd name="adj1" fmla="val 75000"/>
              <a:gd name="adj2" fmla="val 75000"/>
              <a:gd name="adj3" fmla="val 12500"/>
              <a:gd name="adj4" fmla="val 50000"/>
            </a:avLst>
          </a:prstGeom>
          <a:solidFill>
            <a:srgbClr val="FF9900"/>
          </a:solidFill>
          <a:ln w="9525">
            <a:solidFill>
              <a:schemeClr val="tx1"/>
            </a:solidFill>
            <a:miter lim="800000"/>
            <a:headEnd/>
            <a:tailEnd/>
          </a:ln>
        </p:spPr>
        <p:txBody>
          <a:bodyPr wrap="none" anchor="ctr"/>
          <a:lstStyle/>
          <a:p>
            <a:pPr algn="ctr"/>
            <a:endParaRPr lang="en-US"/>
          </a:p>
        </p:txBody>
      </p:sp>
      <p:sp>
        <p:nvSpPr>
          <p:cNvPr id="576521" name="AutoShape 9"/>
          <p:cNvSpPr>
            <a:spLocks noChangeArrowheads="1"/>
          </p:cNvSpPr>
          <p:nvPr/>
        </p:nvSpPr>
        <p:spPr bwMode="auto">
          <a:xfrm>
            <a:off x="2743200" y="5583912"/>
            <a:ext cx="6019800" cy="533400"/>
          </a:xfrm>
          <a:prstGeom prst="flowChartAlternateProcess">
            <a:avLst/>
          </a:prstGeom>
          <a:solidFill>
            <a:schemeClr val="accent6">
              <a:lumMod val="50000"/>
            </a:schemeClr>
          </a:solidFill>
          <a:ln w="9525">
            <a:solidFill>
              <a:srgbClr val="FFFF00"/>
            </a:solidFill>
            <a:miter lim="800000"/>
            <a:headEnd/>
            <a:tailEnd/>
          </a:ln>
          <a:effectLst>
            <a:outerShdw dist="35921" dir="2700000" algn="ctr" rotWithShape="0">
              <a:schemeClr val="bg2"/>
            </a:outerShdw>
          </a:effectLst>
        </p:spPr>
        <p:txBody>
          <a:bodyPr wrap="none" anchor="ctr"/>
          <a:lstStyle/>
          <a:p>
            <a:pPr algn="ctr">
              <a:defRPr/>
            </a:pPr>
            <a:r>
              <a:rPr lang="de-DE" sz="2400" b="1" dirty="0" smtClean="0">
                <a:solidFill>
                  <a:srgbClr val="FFFF00"/>
                </a:solidFill>
                <a:latin typeface="Calibri" pitchFamily="34" charset="0"/>
                <a:cs typeface="Arial" charset="0"/>
              </a:rPr>
              <a:t>Project Management Knowledge Framework</a:t>
            </a:r>
            <a:endParaRPr lang="de-DE" sz="2400" b="1" dirty="0">
              <a:solidFill>
                <a:srgbClr val="FFFF00"/>
              </a:solidFill>
              <a:latin typeface="Calibri" pitchFamily="34" charset="0"/>
              <a:cs typeface="Arial" charset="0"/>
            </a:endParaRPr>
          </a:p>
        </p:txBody>
      </p:sp>
      <p:sp>
        <p:nvSpPr>
          <p:cNvPr id="576523" name="AutoShape 11"/>
          <p:cNvSpPr>
            <a:spLocks noChangeArrowheads="1"/>
          </p:cNvSpPr>
          <p:nvPr/>
        </p:nvSpPr>
        <p:spPr bwMode="auto">
          <a:xfrm>
            <a:off x="685800" y="1154843"/>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dirty="0">
                <a:solidFill>
                  <a:srgbClr val="FFFF00"/>
                </a:solidFill>
                <a:latin typeface="Calibri" pitchFamily="34" charset="0"/>
                <a:cs typeface="Arial" charset="0"/>
              </a:rPr>
              <a:t>Economic </a:t>
            </a:r>
          </a:p>
        </p:txBody>
      </p:sp>
      <p:sp>
        <p:nvSpPr>
          <p:cNvPr id="576524" name="AutoShape 12"/>
          <p:cNvSpPr>
            <a:spLocks noChangeArrowheads="1"/>
          </p:cNvSpPr>
          <p:nvPr/>
        </p:nvSpPr>
        <p:spPr bwMode="auto">
          <a:xfrm>
            <a:off x="685800" y="2172815"/>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Political  </a:t>
            </a:r>
          </a:p>
        </p:txBody>
      </p:sp>
      <p:sp>
        <p:nvSpPr>
          <p:cNvPr id="576525" name="AutoShape 13"/>
          <p:cNvSpPr>
            <a:spLocks noChangeArrowheads="1"/>
          </p:cNvSpPr>
          <p:nvPr/>
        </p:nvSpPr>
        <p:spPr bwMode="auto">
          <a:xfrm>
            <a:off x="685800" y="3190787"/>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Regulatory  </a:t>
            </a:r>
          </a:p>
        </p:txBody>
      </p:sp>
      <p:sp>
        <p:nvSpPr>
          <p:cNvPr id="576527" name="AutoShape 15"/>
          <p:cNvSpPr>
            <a:spLocks noChangeArrowheads="1"/>
          </p:cNvSpPr>
          <p:nvPr/>
        </p:nvSpPr>
        <p:spPr bwMode="auto">
          <a:xfrm>
            <a:off x="685800" y="3699773"/>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Security</a:t>
            </a:r>
          </a:p>
        </p:txBody>
      </p:sp>
      <p:sp>
        <p:nvSpPr>
          <p:cNvPr id="576528" name="AutoShape 16"/>
          <p:cNvSpPr>
            <a:spLocks noChangeArrowheads="1"/>
          </p:cNvSpPr>
          <p:nvPr/>
        </p:nvSpPr>
        <p:spPr bwMode="auto">
          <a:xfrm>
            <a:off x="685800" y="5735716"/>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dirty="0" smtClean="0">
                <a:solidFill>
                  <a:srgbClr val="FFFF00"/>
                </a:solidFill>
                <a:latin typeface="Calibri" pitchFamily="34" charset="0"/>
                <a:cs typeface="Arial" charset="0"/>
              </a:rPr>
              <a:t>O-Resources</a:t>
            </a:r>
            <a:endParaRPr lang="de-DE" sz="1800" b="1" dirty="0">
              <a:solidFill>
                <a:srgbClr val="FFFF00"/>
              </a:solidFill>
              <a:latin typeface="Calibri" pitchFamily="34" charset="0"/>
              <a:cs typeface="Arial" charset="0"/>
            </a:endParaRPr>
          </a:p>
        </p:txBody>
      </p:sp>
      <p:sp>
        <p:nvSpPr>
          <p:cNvPr id="576530" name="AutoShape 18"/>
          <p:cNvSpPr>
            <a:spLocks noChangeArrowheads="1"/>
          </p:cNvSpPr>
          <p:nvPr/>
        </p:nvSpPr>
        <p:spPr bwMode="auto">
          <a:xfrm>
            <a:off x="685800" y="1663829"/>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Financial</a:t>
            </a:r>
          </a:p>
        </p:txBody>
      </p:sp>
      <p:sp>
        <p:nvSpPr>
          <p:cNvPr id="576531" name="AutoShape 19"/>
          <p:cNvSpPr>
            <a:spLocks noChangeArrowheads="1"/>
          </p:cNvSpPr>
          <p:nvPr/>
        </p:nvSpPr>
        <p:spPr bwMode="auto">
          <a:xfrm rot="16200000">
            <a:off x="-2095500" y="3412212"/>
            <a:ext cx="4953000" cy="457200"/>
          </a:xfrm>
          <a:prstGeom prst="flowChartAlternateProcess">
            <a:avLst/>
          </a:prstGeom>
          <a:solidFill>
            <a:schemeClr val="accent1">
              <a:lumMod val="25000"/>
            </a:schemeClr>
          </a:solidFill>
          <a:ln w="9525">
            <a:solidFill>
              <a:srgbClr val="FFFF00"/>
            </a:solidFill>
            <a:miter lim="800000"/>
            <a:headEnd/>
            <a:tailEnd/>
          </a:ln>
          <a:effectLst>
            <a:outerShdw dist="35921" dir="2700000" algn="ctr" rotWithShape="0">
              <a:schemeClr val="bg2"/>
            </a:outerShdw>
          </a:effectLst>
        </p:spPr>
        <p:txBody>
          <a:bodyPr wrap="none" anchor="ctr"/>
          <a:lstStyle/>
          <a:p>
            <a:pPr algn="ctr">
              <a:defRPr/>
            </a:pPr>
            <a:r>
              <a:rPr lang="de-DE" sz="2400" b="1" dirty="0" smtClean="0">
                <a:solidFill>
                  <a:schemeClr val="bg1"/>
                </a:solidFill>
                <a:latin typeface="Calibri" pitchFamily="34" charset="0"/>
                <a:cs typeface="Arial" charset="0"/>
              </a:rPr>
              <a:t>Organization‘s External Environment</a:t>
            </a:r>
            <a:endParaRPr lang="de-DE" sz="2400" b="1" dirty="0">
              <a:solidFill>
                <a:schemeClr val="bg1"/>
              </a:solidFill>
              <a:latin typeface="Calibri" pitchFamily="34" charset="0"/>
              <a:cs typeface="Arial" charset="0"/>
            </a:endParaRPr>
          </a:p>
        </p:txBody>
      </p:sp>
      <p:sp>
        <p:nvSpPr>
          <p:cNvPr id="576532" name="AutoShape 20"/>
          <p:cNvSpPr>
            <a:spLocks noChangeArrowheads="1"/>
          </p:cNvSpPr>
          <p:nvPr/>
        </p:nvSpPr>
        <p:spPr bwMode="auto">
          <a:xfrm>
            <a:off x="685800" y="2681801"/>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dirty="0" smtClean="0">
                <a:solidFill>
                  <a:srgbClr val="FFFF00"/>
                </a:solidFill>
                <a:latin typeface="Calibri" pitchFamily="34" charset="0"/>
                <a:cs typeface="Arial" charset="0"/>
              </a:rPr>
              <a:t>Social </a:t>
            </a:r>
            <a:endParaRPr lang="de-DE" sz="1800" b="1" dirty="0">
              <a:solidFill>
                <a:srgbClr val="FFFF00"/>
              </a:solidFill>
              <a:latin typeface="Calibri" pitchFamily="34" charset="0"/>
              <a:cs typeface="Arial" charset="0"/>
            </a:endParaRPr>
          </a:p>
        </p:txBody>
      </p:sp>
      <p:sp>
        <p:nvSpPr>
          <p:cNvPr id="576534" name="AutoShape 22"/>
          <p:cNvSpPr>
            <a:spLocks noChangeArrowheads="1"/>
          </p:cNvSpPr>
          <p:nvPr/>
        </p:nvSpPr>
        <p:spPr bwMode="auto">
          <a:xfrm>
            <a:off x="685800" y="5226731"/>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dirty="0" smtClean="0">
                <a:solidFill>
                  <a:srgbClr val="FFFF00"/>
                </a:solidFill>
                <a:latin typeface="Calibri" pitchFamily="34" charset="0"/>
                <a:cs typeface="Arial" charset="0"/>
              </a:rPr>
              <a:t>H-Resources  </a:t>
            </a:r>
            <a:endParaRPr lang="de-DE" sz="1800" b="1" dirty="0">
              <a:solidFill>
                <a:srgbClr val="FFFF00"/>
              </a:solidFill>
              <a:latin typeface="Calibri" pitchFamily="34" charset="0"/>
              <a:cs typeface="Arial" charset="0"/>
            </a:endParaRPr>
          </a:p>
        </p:txBody>
      </p:sp>
      <p:sp>
        <p:nvSpPr>
          <p:cNvPr id="576535" name="AutoShape 23"/>
          <p:cNvSpPr>
            <a:spLocks noChangeArrowheads="1"/>
          </p:cNvSpPr>
          <p:nvPr/>
        </p:nvSpPr>
        <p:spPr bwMode="auto">
          <a:xfrm>
            <a:off x="685800" y="4208759"/>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Infrastructure</a:t>
            </a:r>
          </a:p>
        </p:txBody>
      </p:sp>
      <p:grpSp>
        <p:nvGrpSpPr>
          <p:cNvPr id="2" name="Group 24"/>
          <p:cNvGrpSpPr>
            <a:grpSpLocks/>
          </p:cNvGrpSpPr>
          <p:nvPr/>
        </p:nvGrpSpPr>
        <p:grpSpPr bwMode="auto">
          <a:xfrm>
            <a:off x="76200" y="1088112"/>
            <a:ext cx="7696200" cy="5105400"/>
            <a:chOff x="48" y="816"/>
            <a:chExt cx="4848" cy="3216"/>
          </a:xfrm>
        </p:grpSpPr>
        <p:sp>
          <p:nvSpPr>
            <p:cNvPr id="98339" name="Line 25"/>
            <p:cNvSpPr>
              <a:spLocks noChangeShapeType="1"/>
            </p:cNvSpPr>
            <p:nvPr/>
          </p:nvSpPr>
          <p:spPr bwMode="auto">
            <a:xfrm>
              <a:off x="48" y="816"/>
              <a:ext cx="0" cy="3216"/>
            </a:xfrm>
            <a:prstGeom prst="line">
              <a:avLst/>
            </a:prstGeom>
            <a:noFill/>
            <a:ln w="38100">
              <a:solidFill>
                <a:srgbClr val="FF0000"/>
              </a:solidFill>
              <a:prstDash val="lgDash"/>
              <a:round/>
              <a:headEnd/>
              <a:tailEnd/>
            </a:ln>
          </p:spPr>
          <p:txBody>
            <a:bodyPr/>
            <a:lstStyle/>
            <a:p>
              <a:endParaRPr lang="en-US"/>
            </a:p>
          </p:txBody>
        </p:sp>
        <p:sp>
          <p:nvSpPr>
            <p:cNvPr id="98340" name="Line 26"/>
            <p:cNvSpPr>
              <a:spLocks noChangeShapeType="1"/>
            </p:cNvSpPr>
            <p:nvPr/>
          </p:nvSpPr>
          <p:spPr bwMode="auto">
            <a:xfrm>
              <a:off x="48" y="4032"/>
              <a:ext cx="1584" cy="0"/>
            </a:xfrm>
            <a:prstGeom prst="line">
              <a:avLst/>
            </a:prstGeom>
            <a:noFill/>
            <a:ln w="38100">
              <a:solidFill>
                <a:srgbClr val="FF0000"/>
              </a:solidFill>
              <a:prstDash val="lgDash"/>
              <a:round/>
              <a:headEnd/>
              <a:tailEnd/>
            </a:ln>
          </p:spPr>
          <p:txBody>
            <a:bodyPr/>
            <a:lstStyle/>
            <a:p>
              <a:endParaRPr lang="en-US"/>
            </a:p>
          </p:txBody>
        </p:sp>
        <p:sp>
          <p:nvSpPr>
            <p:cNvPr id="98341" name="Line 27"/>
            <p:cNvSpPr>
              <a:spLocks noChangeShapeType="1"/>
            </p:cNvSpPr>
            <p:nvPr/>
          </p:nvSpPr>
          <p:spPr bwMode="auto">
            <a:xfrm flipV="1">
              <a:off x="1632" y="2688"/>
              <a:ext cx="0" cy="1344"/>
            </a:xfrm>
            <a:prstGeom prst="line">
              <a:avLst/>
            </a:prstGeom>
            <a:noFill/>
            <a:ln w="38100">
              <a:solidFill>
                <a:srgbClr val="FF0000"/>
              </a:solidFill>
              <a:prstDash val="lgDash"/>
              <a:round/>
              <a:headEnd/>
              <a:tailEnd/>
            </a:ln>
          </p:spPr>
          <p:txBody>
            <a:bodyPr/>
            <a:lstStyle/>
            <a:p>
              <a:endParaRPr lang="en-US"/>
            </a:p>
          </p:txBody>
        </p:sp>
        <p:sp>
          <p:nvSpPr>
            <p:cNvPr id="98342" name="Line 28"/>
            <p:cNvSpPr>
              <a:spLocks noChangeShapeType="1"/>
            </p:cNvSpPr>
            <p:nvPr/>
          </p:nvSpPr>
          <p:spPr bwMode="auto">
            <a:xfrm>
              <a:off x="1632" y="2688"/>
              <a:ext cx="3264" cy="0"/>
            </a:xfrm>
            <a:prstGeom prst="line">
              <a:avLst/>
            </a:prstGeom>
            <a:noFill/>
            <a:ln w="38100">
              <a:solidFill>
                <a:srgbClr val="FF0000"/>
              </a:solidFill>
              <a:prstDash val="lgDash"/>
              <a:round/>
              <a:headEnd/>
              <a:tailEnd/>
            </a:ln>
          </p:spPr>
          <p:txBody>
            <a:bodyPr/>
            <a:lstStyle/>
            <a:p>
              <a:endParaRPr lang="en-US"/>
            </a:p>
          </p:txBody>
        </p:sp>
        <p:sp>
          <p:nvSpPr>
            <p:cNvPr id="98343" name="Line 29"/>
            <p:cNvSpPr>
              <a:spLocks noChangeShapeType="1"/>
            </p:cNvSpPr>
            <p:nvPr/>
          </p:nvSpPr>
          <p:spPr bwMode="auto">
            <a:xfrm flipV="1">
              <a:off x="4896" y="816"/>
              <a:ext cx="0" cy="1872"/>
            </a:xfrm>
            <a:prstGeom prst="line">
              <a:avLst/>
            </a:prstGeom>
            <a:noFill/>
            <a:ln w="38100">
              <a:solidFill>
                <a:srgbClr val="FF0000"/>
              </a:solidFill>
              <a:prstDash val="lgDash"/>
              <a:round/>
              <a:headEnd/>
              <a:tailEnd/>
            </a:ln>
          </p:spPr>
          <p:txBody>
            <a:bodyPr/>
            <a:lstStyle/>
            <a:p>
              <a:endParaRPr lang="en-US"/>
            </a:p>
          </p:txBody>
        </p:sp>
        <p:sp>
          <p:nvSpPr>
            <p:cNvPr id="98344" name="Line 30"/>
            <p:cNvSpPr>
              <a:spLocks noChangeShapeType="1"/>
            </p:cNvSpPr>
            <p:nvPr/>
          </p:nvSpPr>
          <p:spPr bwMode="auto">
            <a:xfrm flipH="1">
              <a:off x="48" y="816"/>
              <a:ext cx="4848" cy="0"/>
            </a:xfrm>
            <a:prstGeom prst="line">
              <a:avLst/>
            </a:prstGeom>
            <a:noFill/>
            <a:ln w="38100">
              <a:solidFill>
                <a:srgbClr val="FF0000"/>
              </a:solidFill>
              <a:prstDash val="lgDash"/>
              <a:round/>
              <a:headEnd/>
              <a:tailEnd/>
            </a:ln>
          </p:spPr>
          <p:txBody>
            <a:bodyPr/>
            <a:lstStyle/>
            <a:p>
              <a:endParaRPr lang="en-US"/>
            </a:p>
          </p:txBody>
        </p:sp>
      </p:grpSp>
      <p:sp>
        <p:nvSpPr>
          <p:cNvPr id="576543" name="AutoShape 31"/>
          <p:cNvSpPr>
            <a:spLocks noChangeArrowheads="1"/>
          </p:cNvSpPr>
          <p:nvPr/>
        </p:nvSpPr>
        <p:spPr bwMode="auto">
          <a:xfrm>
            <a:off x="685800" y="4717745"/>
            <a:ext cx="1828800" cy="389040"/>
          </a:xfrm>
          <a:prstGeom prst="flowChartAlternateProcess">
            <a:avLst/>
          </a:prstGeom>
          <a:solidFill>
            <a:srgbClr val="9E0A06"/>
          </a:solidFill>
          <a:ln w="9525">
            <a:solidFill>
              <a:schemeClr val="tx1"/>
            </a:solidFill>
            <a:miter lim="800000"/>
            <a:headEnd/>
            <a:tailEnd/>
          </a:ln>
          <a:effectLst>
            <a:outerShdw dist="35921" dir="2700000" algn="ctr" rotWithShape="0">
              <a:schemeClr val="bg2"/>
            </a:outerShdw>
          </a:effectLst>
          <a:scene3d>
            <a:camera prst="orthographicFront"/>
            <a:lightRig rig="threePt" dir="t"/>
          </a:scene3d>
          <a:sp3d>
            <a:bevelT/>
          </a:sp3d>
        </p:spPr>
        <p:txBody>
          <a:bodyPr wrap="none" anchor="ctr"/>
          <a:lstStyle/>
          <a:p>
            <a:pPr algn="ctr">
              <a:defRPr/>
            </a:pPr>
            <a:r>
              <a:rPr lang="de-DE" sz="1800" b="1">
                <a:solidFill>
                  <a:srgbClr val="FFFF00"/>
                </a:solidFill>
                <a:latin typeface="Calibri" pitchFamily="34" charset="0"/>
                <a:cs typeface="Arial" charset="0"/>
              </a:rPr>
              <a:t>Markets  </a:t>
            </a:r>
          </a:p>
        </p:txBody>
      </p:sp>
      <p:grpSp>
        <p:nvGrpSpPr>
          <p:cNvPr id="3" name="Group 32"/>
          <p:cNvGrpSpPr>
            <a:grpSpLocks/>
          </p:cNvGrpSpPr>
          <p:nvPr/>
        </p:nvGrpSpPr>
        <p:grpSpPr bwMode="auto">
          <a:xfrm>
            <a:off x="2667000" y="4288512"/>
            <a:ext cx="6248400" cy="1905000"/>
            <a:chOff x="1680" y="2832"/>
            <a:chExt cx="3936" cy="1200"/>
          </a:xfrm>
        </p:grpSpPr>
        <p:sp>
          <p:nvSpPr>
            <p:cNvPr id="98335" name="Line 33"/>
            <p:cNvSpPr>
              <a:spLocks noChangeShapeType="1"/>
            </p:cNvSpPr>
            <p:nvPr/>
          </p:nvSpPr>
          <p:spPr bwMode="auto">
            <a:xfrm>
              <a:off x="1680" y="2832"/>
              <a:ext cx="0" cy="1200"/>
            </a:xfrm>
            <a:prstGeom prst="line">
              <a:avLst/>
            </a:prstGeom>
            <a:noFill/>
            <a:ln w="38100">
              <a:solidFill>
                <a:srgbClr val="FFFF00"/>
              </a:solidFill>
              <a:prstDash val="lgDash"/>
              <a:round/>
              <a:headEnd/>
              <a:tailEnd/>
            </a:ln>
          </p:spPr>
          <p:txBody>
            <a:bodyPr/>
            <a:lstStyle/>
            <a:p>
              <a:endParaRPr lang="en-US"/>
            </a:p>
          </p:txBody>
        </p:sp>
        <p:sp>
          <p:nvSpPr>
            <p:cNvPr id="98336" name="Line 34"/>
            <p:cNvSpPr>
              <a:spLocks noChangeShapeType="1"/>
            </p:cNvSpPr>
            <p:nvPr/>
          </p:nvSpPr>
          <p:spPr bwMode="auto">
            <a:xfrm>
              <a:off x="1680" y="2832"/>
              <a:ext cx="3888" cy="0"/>
            </a:xfrm>
            <a:prstGeom prst="line">
              <a:avLst/>
            </a:prstGeom>
            <a:noFill/>
            <a:ln w="38100">
              <a:solidFill>
                <a:srgbClr val="FFFF00"/>
              </a:solidFill>
              <a:prstDash val="lgDash"/>
              <a:round/>
              <a:headEnd/>
              <a:tailEnd/>
            </a:ln>
          </p:spPr>
          <p:txBody>
            <a:bodyPr/>
            <a:lstStyle/>
            <a:p>
              <a:endParaRPr lang="en-US"/>
            </a:p>
          </p:txBody>
        </p:sp>
        <p:sp>
          <p:nvSpPr>
            <p:cNvPr id="98337" name="Line 35"/>
            <p:cNvSpPr>
              <a:spLocks noChangeShapeType="1"/>
            </p:cNvSpPr>
            <p:nvPr/>
          </p:nvSpPr>
          <p:spPr bwMode="auto">
            <a:xfrm>
              <a:off x="5616" y="2832"/>
              <a:ext cx="0" cy="1200"/>
            </a:xfrm>
            <a:prstGeom prst="line">
              <a:avLst/>
            </a:prstGeom>
            <a:noFill/>
            <a:ln w="38100">
              <a:solidFill>
                <a:srgbClr val="FFFF00"/>
              </a:solidFill>
              <a:prstDash val="lgDash"/>
              <a:round/>
              <a:headEnd/>
              <a:tailEnd/>
            </a:ln>
          </p:spPr>
          <p:txBody>
            <a:bodyPr/>
            <a:lstStyle/>
            <a:p>
              <a:endParaRPr lang="en-US"/>
            </a:p>
          </p:txBody>
        </p:sp>
        <p:sp>
          <p:nvSpPr>
            <p:cNvPr id="98338" name="Line 36"/>
            <p:cNvSpPr>
              <a:spLocks noChangeShapeType="1"/>
            </p:cNvSpPr>
            <p:nvPr/>
          </p:nvSpPr>
          <p:spPr bwMode="auto">
            <a:xfrm flipH="1">
              <a:off x="1680" y="4032"/>
              <a:ext cx="3888" cy="0"/>
            </a:xfrm>
            <a:prstGeom prst="line">
              <a:avLst/>
            </a:prstGeom>
            <a:noFill/>
            <a:ln w="38100">
              <a:solidFill>
                <a:srgbClr val="FFFF00"/>
              </a:solidFill>
              <a:prstDash val="lgDash"/>
              <a:round/>
              <a:headEnd/>
              <a:tailEnd/>
            </a:ln>
          </p:spPr>
          <p:txBody>
            <a:bodyPr/>
            <a:lstStyle/>
            <a:p>
              <a:endParaRPr lang="en-US"/>
            </a:p>
          </p:txBody>
        </p:sp>
      </p:grpSp>
      <p:sp>
        <p:nvSpPr>
          <p:cNvPr id="576549" name="Rectangle 37"/>
          <p:cNvSpPr>
            <a:spLocks noChangeArrowheads="1"/>
          </p:cNvSpPr>
          <p:nvPr/>
        </p:nvSpPr>
        <p:spPr bwMode="auto">
          <a:xfrm>
            <a:off x="2667001" y="1316712"/>
            <a:ext cx="3684104" cy="533400"/>
          </a:xfrm>
          <a:prstGeom prst="rect">
            <a:avLst/>
          </a:prstGeom>
          <a:solidFill>
            <a:srgbClr val="78ED53"/>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de-DE" sz="1800" b="1" dirty="0" smtClean="0">
                <a:latin typeface="Calibri" pitchFamily="34" charset="0"/>
                <a:cs typeface="Arial" charset="0"/>
              </a:rPr>
              <a:t>Organization‘s Internal Environment</a:t>
            </a:r>
            <a:endParaRPr lang="de-DE" sz="1800" b="1" dirty="0">
              <a:latin typeface="Calibri" pitchFamily="34" charset="0"/>
              <a:cs typeface="Arial" charset="0"/>
            </a:endParaRPr>
          </a:p>
        </p:txBody>
      </p:sp>
      <p:sp>
        <p:nvSpPr>
          <p:cNvPr id="98332" name="Oval 38"/>
          <p:cNvSpPr>
            <a:spLocks noChangeArrowheads="1"/>
          </p:cNvSpPr>
          <p:nvPr/>
        </p:nvSpPr>
        <p:spPr bwMode="auto">
          <a:xfrm rot="-5400000">
            <a:off x="7422101" y="2383512"/>
            <a:ext cx="2286000" cy="304800"/>
          </a:xfrm>
          <a:prstGeom prst="ellipse">
            <a:avLst/>
          </a:prstGeom>
          <a:solidFill>
            <a:srgbClr val="6DC9F7"/>
          </a:solidFill>
          <a:ln w="9525">
            <a:solidFill>
              <a:schemeClr val="tx1"/>
            </a:solidFill>
            <a:round/>
            <a:headEnd/>
            <a:tailEnd/>
          </a:ln>
        </p:spPr>
        <p:txBody>
          <a:bodyPr wrap="none" anchor="ctr"/>
          <a:lstStyle/>
          <a:p>
            <a:pPr algn="ctr"/>
            <a:r>
              <a:rPr lang="de-DE" sz="1600" b="1" dirty="0">
                <a:cs typeface="Arial" charset="0"/>
              </a:rPr>
              <a:t>Life-Cycle Modal</a:t>
            </a:r>
          </a:p>
        </p:txBody>
      </p:sp>
      <p:sp>
        <p:nvSpPr>
          <p:cNvPr id="98333" name="AutoShape 39"/>
          <p:cNvSpPr>
            <a:spLocks noChangeArrowheads="1"/>
          </p:cNvSpPr>
          <p:nvPr/>
        </p:nvSpPr>
        <p:spPr bwMode="auto">
          <a:xfrm>
            <a:off x="8150088" y="2459712"/>
            <a:ext cx="228600" cy="381000"/>
          </a:xfrm>
          <a:prstGeom prst="notchedRightArrow">
            <a:avLst>
              <a:gd name="adj1" fmla="val 50000"/>
              <a:gd name="adj2" fmla="val 25000"/>
            </a:avLst>
          </a:prstGeom>
          <a:solidFill>
            <a:schemeClr val="tx2"/>
          </a:solidFill>
          <a:ln w="9525">
            <a:solidFill>
              <a:schemeClr val="tx1"/>
            </a:solidFill>
            <a:miter lim="800000"/>
            <a:headEnd/>
            <a:tailEnd/>
          </a:ln>
        </p:spPr>
        <p:txBody>
          <a:bodyPr wrap="none" anchor="ctr"/>
          <a:lstStyle/>
          <a:p>
            <a:endParaRPr lang="en-US"/>
          </a:p>
        </p:txBody>
      </p:sp>
      <p:cxnSp>
        <p:nvCxnSpPr>
          <p:cNvPr id="98314" name="AutoShape 10"/>
          <p:cNvCxnSpPr>
            <a:cxnSpLocks noChangeShapeType="1"/>
            <a:stCxn id="98332" idx="4"/>
            <a:endCxn id="576519" idx="3"/>
          </p:cNvCxnSpPr>
          <p:nvPr/>
        </p:nvCxnSpPr>
        <p:spPr bwMode="auto">
          <a:xfrm>
            <a:off x="8717501" y="2535912"/>
            <a:ext cx="45499" cy="2400300"/>
          </a:xfrm>
          <a:prstGeom prst="bentConnector3">
            <a:avLst>
              <a:gd name="adj1" fmla="val 692233"/>
            </a:avLst>
          </a:prstGeom>
          <a:noFill/>
          <a:ln w="57150">
            <a:solidFill>
              <a:srgbClr val="6DC9F7"/>
            </a:solidFill>
            <a:miter lim="800000"/>
            <a:headEnd type="triangle" w="med" len="med"/>
            <a:tailEnd type="triangle" w="med" len="med"/>
          </a:ln>
        </p:spPr>
      </p:cxn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 </a:t>
            </a:r>
            <a:r>
              <a:rPr lang="en-US" sz="2000" dirty="0" smtClean="0"/>
              <a:t>(Suggested 5-Step Governance Model)</a:t>
            </a:r>
            <a:endParaRPr lang="en-US" sz="2400" dirty="0"/>
          </a:p>
        </p:txBody>
      </p:sp>
      <p:sp>
        <p:nvSpPr>
          <p:cNvPr id="5" name="Rounded Rectangle 4"/>
          <p:cNvSpPr/>
          <p:nvPr/>
        </p:nvSpPr>
        <p:spPr>
          <a:xfrm>
            <a:off x="4270550" y="4274713"/>
            <a:ext cx="4682532" cy="854110"/>
          </a:xfrm>
          <a:prstGeom prst="roundRect">
            <a:avLst/>
          </a:prstGeom>
          <a:no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Project Stakeholder Information </a:t>
            </a:r>
          </a:p>
          <a:p>
            <a:pPr algn="ctr"/>
            <a:r>
              <a:rPr lang="en-US" sz="2000" b="1" dirty="0" smtClean="0">
                <a:latin typeface="Calibri" pitchFamily="34" charset="0"/>
              </a:rPr>
              <a:t>and Communication System </a:t>
            </a:r>
            <a:endParaRPr lang="en-US" sz="2000" b="1" dirty="0">
              <a:latin typeface="Calibri" pitchFamily="34" charset="0"/>
            </a:endParaRPr>
          </a:p>
        </p:txBody>
      </p:sp>
      <p:sp>
        <p:nvSpPr>
          <p:cNvPr id="6" name="Rounded Rectangle 5"/>
          <p:cNvSpPr/>
          <p:nvPr/>
        </p:nvSpPr>
        <p:spPr>
          <a:xfrm>
            <a:off x="4260502" y="5328153"/>
            <a:ext cx="4682532" cy="854110"/>
          </a:xfrm>
          <a:prstGeom prst="roundRect">
            <a:avLst/>
          </a:prstGeom>
          <a:no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Project Stakeholder Management </a:t>
            </a:r>
          </a:p>
          <a:p>
            <a:pPr algn="ctr"/>
            <a:r>
              <a:rPr lang="en-US" sz="2000" b="1" dirty="0" smtClean="0">
                <a:latin typeface="Calibri" pitchFamily="34" charset="0"/>
              </a:rPr>
              <a:t>and Engagement Training Framework</a:t>
            </a:r>
            <a:endParaRPr lang="en-US" sz="2000" b="1" dirty="0">
              <a:latin typeface="Calibri" pitchFamily="34" charset="0"/>
            </a:endParaRPr>
          </a:p>
        </p:txBody>
      </p:sp>
      <p:sp>
        <p:nvSpPr>
          <p:cNvPr id="7" name="Rounded Rectangle 6"/>
          <p:cNvSpPr/>
          <p:nvPr/>
        </p:nvSpPr>
        <p:spPr>
          <a:xfrm>
            <a:off x="4260502" y="3231338"/>
            <a:ext cx="4682532" cy="854110"/>
          </a:xfrm>
          <a:prstGeom prst="roundRect">
            <a:avLst/>
          </a:prstGeom>
          <a:no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Project Stakeholder Management &amp; Engagement Process Framework</a:t>
            </a:r>
            <a:endParaRPr lang="en-US" sz="2000" b="1" dirty="0">
              <a:latin typeface="Calibri" pitchFamily="34" charset="0"/>
            </a:endParaRPr>
          </a:p>
        </p:txBody>
      </p:sp>
      <p:sp>
        <p:nvSpPr>
          <p:cNvPr id="8" name="Rounded Rectangle 7"/>
          <p:cNvSpPr/>
          <p:nvPr/>
        </p:nvSpPr>
        <p:spPr>
          <a:xfrm>
            <a:off x="4260502" y="2187963"/>
            <a:ext cx="4682532" cy="854110"/>
          </a:xfrm>
          <a:prstGeom prst="roundRect">
            <a:avLst/>
          </a:prstGeom>
          <a:no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Project Stakeholder Management &amp; En-</a:t>
            </a:r>
            <a:r>
              <a:rPr lang="en-US" sz="2000" b="1" dirty="0" err="1" smtClean="0">
                <a:latin typeface="Calibri" pitchFamily="34" charset="0"/>
              </a:rPr>
              <a:t>gagement</a:t>
            </a:r>
            <a:r>
              <a:rPr lang="en-US" sz="2000" b="1" dirty="0" smtClean="0">
                <a:latin typeface="Calibri" pitchFamily="34" charset="0"/>
              </a:rPr>
              <a:t> Policy and Strategy Framework</a:t>
            </a:r>
            <a:endParaRPr lang="en-US" sz="2000" b="1" dirty="0">
              <a:latin typeface="Calibri" pitchFamily="34" charset="0"/>
            </a:endParaRPr>
          </a:p>
        </p:txBody>
      </p:sp>
      <p:sp>
        <p:nvSpPr>
          <p:cNvPr id="9" name="Rounded Rectangle 8"/>
          <p:cNvSpPr/>
          <p:nvPr/>
        </p:nvSpPr>
        <p:spPr>
          <a:xfrm>
            <a:off x="4250454" y="1164689"/>
            <a:ext cx="4682532" cy="854110"/>
          </a:xfrm>
          <a:prstGeom prst="roundRect">
            <a:avLst/>
          </a:prstGeom>
          <a:noFill/>
          <a:ln>
            <a:solidFill>
              <a:srgbClr val="FF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Project Stakeholder Management </a:t>
            </a:r>
          </a:p>
          <a:p>
            <a:pPr algn="ctr"/>
            <a:r>
              <a:rPr lang="en-US" sz="2000" b="1" dirty="0" smtClean="0">
                <a:latin typeface="Calibri" pitchFamily="34" charset="0"/>
              </a:rPr>
              <a:t>and Engagement Executive Committee </a:t>
            </a:r>
            <a:endParaRPr lang="en-US" sz="2000" b="1" dirty="0">
              <a:latin typeface="Calibri" pitchFamily="34" charset="0"/>
            </a:endParaRPr>
          </a:p>
        </p:txBody>
      </p:sp>
      <p:sp>
        <p:nvSpPr>
          <p:cNvPr id="13" name="Pentagon 12"/>
          <p:cNvSpPr/>
          <p:nvPr/>
        </p:nvSpPr>
        <p:spPr>
          <a:xfrm>
            <a:off x="1276141" y="1219955"/>
            <a:ext cx="2863773" cy="743578"/>
          </a:xfrm>
          <a:prstGeom prst="homePlate">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INSTITUTIONAL</a:t>
            </a:r>
          </a:p>
        </p:txBody>
      </p:sp>
      <p:sp>
        <p:nvSpPr>
          <p:cNvPr id="14" name="Pentagon 13"/>
          <p:cNvSpPr/>
          <p:nvPr/>
        </p:nvSpPr>
        <p:spPr>
          <a:xfrm>
            <a:off x="1276141" y="2257050"/>
            <a:ext cx="2863773" cy="743578"/>
          </a:xfrm>
          <a:prstGeom prst="homePlate">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en-US" sz="2800" b="1" dirty="0" smtClean="0">
                <a:latin typeface="Calibri" pitchFamily="34" charset="0"/>
              </a:rPr>
              <a:t>DIRECTIONAL </a:t>
            </a:r>
          </a:p>
        </p:txBody>
      </p:sp>
      <p:sp>
        <p:nvSpPr>
          <p:cNvPr id="20" name="Pentagon 19"/>
          <p:cNvSpPr/>
          <p:nvPr/>
        </p:nvSpPr>
        <p:spPr>
          <a:xfrm>
            <a:off x="1276141" y="3294145"/>
            <a:ext cx="2863773" cy="743578"/>
          </a:xfrm>
          <a:prstGeom prst="homePlate">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en-US" sz="2800" b="1" dirty="0" smtClean="0">
                <a:latin typeface="Calibri" pitchFamily="34" charset="0"/>
              </a:rPr>
              <a:t>INSTRUMENTAL</a:t>
            </a:r>
          </a:p>
        </p:txBody>
      </p:sp>
      <p:sp>
        <p:nvSpPr>
          <p:cNvPr id="21" name="Pentagon 20"/>
          <p:cNvSpPr/>
          <p:nvPr/>
        </p:nvSpPr>
        <p:spPr>
          <a:xfrm>
            <a:off x="1276141" y="4331240"/>
            <a:ext cx="2863773" cy="743578"/>
          </a:xfrm>
          <a:prstGeom prst="homePlate">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TECHNICAL</a:t>
            </a:r>
          </a:p>
        </p:txBody>
      </p:sp>
      <p:sp>
        <p:nvSpPr>
          <p:cNvPr id="22" name="Pentagon 21"/>
          <p:cNvSpPr/>
          <p:nvPr/>
        </p:nvSpPr>
        <p:spPr>
          <a:xfrm>
            <a:off x="1276141" y="5368334"/>
            <a:ext cx="2863773" cy="743578"/>
          </a:xfrm>
          <a:prstGeom prst="homePlate">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atin typeface="Calibri" pitchFamily="34" charset="0"/>
              </a:rPr>
              <a:t>EDUCATIONAL</a:t>
            </a:r>
            <a:endParaRPr lang="en-US" sz="2800" dirty="0" smtClean="0">
              <a:latin typeface="Calibri" pitchFamily="34" charset="0"/>
            </a:endParaRPr>
          </a:p>
        </p:txBody>
      </p:sp>
      <p:pic>
        <p:nvPicPr>
          <p:cNvPr id="16" name="Picture 15" descr="meeting1.gif"/>
          <p:cNvPicPr>
            <a:picLocks noChangeAspect="1"/>
          </p:cNvPicPr>
          <p:nvPr/>
        </p:nvPicPr>
        <p:blipFill>
          <a:blip r:embed="rId3" cstate="print"/>
          <a:stretch>
            <a:fillRect/>
          </a:stretch>
        </p:blipFill>
        <p:spPr>
          <a:xfrm>
            <a:off x="156420" y="5375870"/>
            <a:ext cx="898221" cy="736042"/>
          </a:xfrm>
          <a:prstGeom prst="rect">
            <a:avLst/>
          </a:prstGeom>
        </p:spPr>
      </p:pic>
      <p:pic>
        <p:nvPicPr>
          <p:cNvPr id="17" name="Picture 16" descr="Meeting7.gif"/>
          <p:cNvPicPr>
            <a:picLocks noChangeAspect="1"/>
          </p:cNvPicPr>
          <p:nvPr/>
        </p:nvPicPr>
        <p:blipFill>
          <a:blip r:embed="rId4" cstate="print"/>
          <a:stretch>
            <a:fillRect/>
          </a:stretch>
        </p:blipFill>
        <p:spPr>
          <a:xfrm>
            <a:off x="118185" y="1144588"/>
            <a:ext cx="974690" cy="821974"/>
          </a:xfrm>
          <a:prstGeom prst="rect">
            <a:avLst/>
          </a:prstGeom>
        </p:spPr>
      </p:pic>
      <p:pic>
        <p:nvPicPr>
          <p:cNvPr id="18" name="Picture 17" descr="road.gif"/>
          <p:cNvPicPr>
            <a:picLocks noChangeAspect="1"/>
          </p:cNvPicPr>
          <p:nvPr/>
        </p:nvPicPr>
        <p:blipFill>
          <a:blip r:embed="rId5" cstate="print"/>
          <a:stretch>
            <a:fillRect/>
          </a:stretch>
        </p:blipFill>
        <p:spPr>
          <a:xfrm>
            <a:off x="226901" y="2220686"/>
            <a:ext cx="757259" cy="768698"/>
          </a:xfrm>
          <a:prstGeom prst="rect">
            <a:avLst/>
          </a:prstGeom>
        </p:spPr>
      </p:pic>
      <p:pic>
        <p:nvPicPr>
          <p:cNvPr id="19" name="Picture 18" descr="computer.gif"/>
          <p:cNvPicPr>
            <a:picLocks noChangeAspect="1"/>
          </p:cNvPicPr>
          <p:nvPr/>
        </p:nvPicPr>
        <p:blipFill>
          <a:blip r:embed="rId6" cstate="print"/>
          <a:stretch>
            <a:fillRect/>
          </a:stretch>
        </p:blipFill>
        <p:spPr>
          <a:xfrm>
            <a:off x="194552" y="4333673"/>
            <a:ext cx="817123" cy="722337"/>
          </a:xfrm>
          <a:prstGeom prst="rect">
            <a:avLst/>
          </a:prstGeom>
        </p:spPr>
      </p:pic>
      <p:pic>
        <p:nvPicPr>
          <p:cNvPr id="24" name="Picture 23" descr="Grantmaking Process.gif"/>
          <p:cNvPicPr>
            <a:picLocks noChangeAspect="1"/>
          </p:cNvPicPr>
          <p:nvPr/>
        </p:nvPicPr>
        <p:blipFill>
          <a:blip r:embed="rId7" cstate="print"/>
          <a:stretch>
            <a:fillRect/>
          </a:stretch>
        </p:blipFill>
        <p:spPr>
          <a:xfrm flipH="1">
            <a:off x="169164" y="3322763"/>
            <a:ext cx="920334" cy="68656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(Creating an Institutional Framework)</a:t>
            </a:r>
            <a:endParaRPr lang="en-US" sz="2400" dirty="0"/>
          </a:p>
        </p:txBody>
      </p:sp>
      <p:sp>
        <p:nvSpPr>
          <p:cNvPr id="6" name="Content Placeholder 2"/>
          <p:cNvSpPr txBox="1">
            <a:spLocks/>
          </p:cNvSpPr>
          <p:nvPr/>
        </p:nvSpPr>
        <p:spPr>
          <a:xfrm>
            <a:off x="3198814" y="1147498"/>
            <a:ext cx="5714906" cy="50344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kumimoji="0" lang="de-DE" sz="3000" b="1" i="0" u="none" strike="noStrike" kern="0" cap="none" spc="0" normalizeH="0" baseline="0" noProof="0" dirty="0" smtClean="0">
                <a:ln>
                  <a:noFill/>
                </a:ln>
                <a:solidFill>
                  <a:schemeClr val="bg1"/>
                </a:solidFill>
                <a:effectLst/>
                <a:uLnTx/>
                <a:uFillTx/>
                <a:latin typeface="Calibri" pitchFamily="34" charset="0"/>
                <a:ea typeface="+mn-ea"/>
                <a:cs typeface="+mn-cs"/>
              </a:rPr>
              <a:t>	Project s</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takeholder manage-ment &amp; engagement obviously needs to be taken seriously!</a:t>
            </a:r>
          </a:p>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lang="de-DE" sz="3000" b="1" kern="0" dirty="0" smtClean="0">
                <a:solidFill>
                  <a:schemeClr val="bg1"/>
                </a:solidFill>
                <a:latin typeface="Calibri" pitchFamily="34" charset="0"/>
              </a:rPr>
              <a:t>	</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An institutional support frame-work (e.g. Committee) created specifically and permanently for this as the first step at the orga-nizational level and with direct access to top-level management demonstrates committment and can help a lot. </a:t>
            </a:r>
          </a:p>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lang="de-DE" sz="3000" b="1" kern="0" dirty="0" smtClean="0">
                <a:solidFill>
                  <a:schemeClr val="bg1"/>
                </a:solidFill>
                <a:latin typeface="Calibri" pitchFamily="34" charset="0"/>
              </a:rPr>
              <a:t>	</a:t>
            </a:r>
            <a:endParaRPr kumimoji="0" lang="de-DE" sz="3000" b="1" i="0" u="none" strike="noStrike" kern="0" cap="none" spc="0" normalizeH="0" noProof="0" dirty="0" smtClean="0">
              <a:ln>
                <a:noFill/>
              </a:ln>
              <a:solidFill>
                <a:schemeClr val="bg1"/>
              </a:solidFill>
              <a:effectLst/>
              <a:uLnTx/>
              <a:uFillTx/>
              <a:latin typeface="Calibri" pitchFamily="34" charset="0"/>
              <a:ea typeface="+mn-ea"/>
              <a:cs typeface="+mn-cs"/>
            </a:endParaRPr>
          </a:p>
        </p:txBody>
      </p:sp>
      <p:pic>
        <p:nvPicPr>
          <p:cNvPr id="7" name="Picture 6" descr="Meeting7.gif"/>
          <p:cNvPicPr>
            <a:picLocks noChangeAspect="1"/>
          </p:cNvPicPr>
          <p:nvPr/>
        </p:nvPicPr>
        <p:blipFill>
          <a:blip r:embed="rId2" cstate="print"/>
          <a:stretch>
            <a:fillRect/>
          </a:stretch>
        </p:blipFill>
        <p:spPr>
          <a:xfrm>
            <a:off x="217695" y="1355331"/>
            <a:ext cx="3240156" cy="2732482"/>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(Institutional Framework: Committee Functions)</a:t>
            </a:r>
            <a:endParaRPr lang="en-US" sz="2400" dirty="0"/>
          </a:p>
        </p:txBody>
      </p:sp>
      <p:sp>
        <p:nvSpPr>
          <p:cNvPr id="3" name="Content Placeholder 2"/>
          <p:cNvSpPr>
            <a:spLocks noGrp="1"/>
          </p:cNvSpPr>
          <p:nvPr>
            <p:ph idx="1"/>
          </p:nvPr>
        </p:nvSpPr>
        <p:spPr>
          <a:xfrm>
            <a:off x="3487043" y="1144588"/>
            <a:ext cx="5487987" cy="4981575"/>
          </a:xfrm>
        </p:spPr>
        <p:txBody>
          <a:bodyPr/>
          <a:lstStyle/>
          <a:p>
            <a:pPr>
              <a:buClr>
                <a:srgbClr val="FFC000"/>
              </a:buClr>
            </a:pPr>
            <a:r>
              <a:rPr lang="en-US" sz="3200" b="1" dirty="0" smtClean="0">
                <a:solidFill>
                  <a:schemeClr val="bg1"/>
                </a:solidFill>
                <a:latin typeface="Calibri" pitchFamily="34" charset="0"/>
              </a:rPr>
              <a:t>Principles, Policies, Strategy</a:t>
            </a:r>
          </a:p>
          <a:p>
            <a:pPr>
              <a:buClr>
                <a:srgbClr val="FFC000"/>
              </a:buClr>
            </a:pPr>
            <a:r>
              <a:rPr lang="en-US" sz="3200" b="1" dirty="0" smtClean="0">
                <a:solidFill>
                  <a:schemeClr val="bg1"/>
                </a:solidFill>
                <a:latin typeface="Calibri" pitchFamily="34" charset="0"/>
              </a:rPr>
              <a:t>Standards &amp; Best Practices</a:t>
            </a:r>
          </a:p>
          <a:p>
            <a:pPr>
              <a:buClr>
                <a:srgbClr val="FFC000"/>
              </a:buClr>
            </a:pPr>
            <a:r>
              <a:rPr lang="en-US" sz="3200" b="1" dirty="0" smtClean="0">
                <a:solidFill>
                  <a:schemeClr val="bg1"/>
                </a:solidFill>
                <a:latin typeface="Calibri" pitchFamily="34" charset="0"/>
              </a:rPr>
              <a:t>Technical Infrastructure</a:t>
            </a:r>
          </a:p>
          <a:p>
            <a:pPr>
              <a:buClr>
                <a:srgbClr val="FFC000"/>
              </a:buClr>
            </a:pPr>
            <a:r>
              <a:rPr lang="en-US" sz="3200" b="1" dirty="0" smtClean="0">
                <a:solidFill>
                  <a:schemeClr val="bg1"/>
                </a:solidFill>
                <a:latin typeface="Calibri" pitchFamily="34" charset="0"/>
              </a:rPr>
              <a:t>Education &amp; Training</a:t>
            </a:r>
          </a:p>
          <a:p>
            <a:pPr>
              <a:buClr>
                <a:srgbClr val="FFC000"/>
              </a:buClr>
            </a:pPr>
            <a:r>
              <a:rPr lang="en-US" sz="3200" b="1" dirty="0" smtClean="0">
                <a:solidFill>
                  <a:schemeClr val="bg1"/>
                </a:solidFill>
                <a:latin typeface="Calibri" pitchFamily="34" charset="0"/>
              </a:rPr>
              <a:t>Research &amp; Evaluation</a:t>
            </a:r>
          </a:p>
          <a:p>
            <a:pPr>
              <a:buClr>
                <a:srgbClr val="FFC000"/>
              </a:buClr>
            </a:pPr>
            <a:r>
              <a:rPr lang="en-US" sz="3200" b="1" dirty="0" smtClean="0">
                <a:solidFill>
                  <a:schemeClr val="bg1"/>
                </a:solidFill>
                <a:latin typeface="Calibri" pitchFamily="34" charset="0"/>
              </a:rPr>
              <a:t>Oversight &amp; Grievances</a:t>
            </a:r>
          </a:p>
          <a:p>
            <a:pPr>
              <a:buClr>
                <a:srgbClr val="FFC000"/>
              </a:buClr>
            </a:pPr>
            <a:r>
              <a:rPr lang="en-US" sz="3200" b="1" dirty="0" smtClean="0">
                <a:solidFill>
                  <a:schemeClr val="bg1"/>
                </a:solidFill>
                <a:latin typeface="Calibri" pitchFamily="34" charset="0"/>
              </a:rPr>
              <a:t>Administrative and Financial Support</a:t>
            </a:r>
          </a:p>
        </p:txBody>
      </p:sp>
      <p:pic>
        <p:nvPicPr>
          <p:cNvPr id="4" name="Picture 3" descr="Committee2.gif"/>
          <p:cNvPicPr>
            <a:picLocks noChangeAspect="1"/>
          </p:cNvPicPr>
          <p:nvPr/>
        </p:nvPicPr>
        <p:blipFill>
          <a:blip r:embed="rId2" cstate="print"/>
          <a:stretch>
            <a:fillRect/>
          </a:stretch>
        </p:blipFill>
        <p:spPr>
          <a:xfrm>
            <a:off x="208721" y="1361661"/>
            <a:ext cx="2990091" cy="2272219"/>
          </a:xfrm>
          <a:prstGeom prst="rect">
            <a:avLst/>
          </a:prstGeom>
        </p:spPr>
      </p:pic>
      <p:sp>
        <p:nvSpPr>
          <p:cNvPr id="5" name="TextBox 4"/>
          <p:cNvSpPr txBox="1"/>
          <p:nvPr/>
        </p:nvSpPr>
        <p:spPr>
          <a:xfrm>
            <a:off x="208722" y="3846443"/>
            <a:ext cx="2990091" cy="2246769"/>
          </a:xfrm>
          <a:prstGeom prst="rect">
            <a:avLst/>
          </a:prstGeom>
          <a:noFill/>
        </p:spPr>
        <p:txBody>
          <a:bodyPr wrap="square" rtlCol="0">
            <a:spAutoFit/>
          </a:bodyPr>
          <a:lstStyle/>
          <a:p>
            <a:r>
              <a:rPr lang="en-US" sz="2000" b="1" dirty="0" smtClean="0">
                <a:solidFill>
                  <a:schemeClr val="bg1"/>
                </a:solidFill>
                <a:latin typeface="Calibri" pitchFamily="34" charset="0"/>
              </a:rPr>
              <a:t>Some typical functions a stakeholder management and engagement commit-tee would be expected to perform itself or through constituted purpose-specific subcommittees. </a:t>
            </a:r>
            <a:endParaRPr lang="en-US" sz="20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(Policy and Strategy Framework)</a:t>
            </a:r>
            <a:endParaRPr lang="en-US" sz="2400" dirty="0"/>
          </a:p>
        </p:txBody>
      </p:sp>
      <p:sp>
        <p:nvSpPr>
          <p:cNvPr id="6" name="Content Placeholder 2"/>
          <p:cNvSpPr txBox="1">
            <a:spLocks/>
          </p:cNvSpPr>
          <p:nvPr/>
        </p:nvSpPr>
        <p:spPr>
          <a:xfrm>
            <a:off x="3198814" y="1147498"/>
            <a:ext cx="5714906" cy="50344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kumimoji="0" lang="de-DE" sz="3000" b="1" i="0" u="none" strike="noStrike" kern="0" cap="none" spc="0" normalizeH="0" baseline="0" noProof="0" dirty="0" smtClean="0">
                <a:ln>
                  <a:noFill/>
                </a:ln>
                <a:solidFill>
                  <a:schemeClr val="bg1"/>
                </a:solidFill>
                <a:effectLst/>
                <a:uLnTx/>
                <a:uFillTx/>
                <a:latin typeface="Calibri" pitchFamily="34" charset="0"/>
                <a:ea typeface="+mn-ea"/>
                <a:cs typeface="+mn-cs"/>
              </a:rPr>
              <a:t>	Committment at the highest level is needed for project s</a:t>
            </a:r>
            <a:r>
              <a:rPr kumimoji="0" lang="de-DE" sz="3000" b="1" i="0" u="none" strike="noStrike" kern="0" cap="none" spc="0" normalizeH="0" noProof="0" dirty="0" smtClean="0">
                <a:ln>
                  <a:noFill/>
                </a:ln>
                <a:solidFill>
                  <a:schemeClr val="bg1"/>
                </a:solidFill>
                <a:effectLst/>
                <a:uLnTx/>
                <a:uFillTx/>
                <a:latin typeface="Calibri" pitchFamily="34" charset="0"/>
                <a:ea typeface="+mn-ea"/>
                <a:cs typeface="+mn-cs"/>
              </a:rPr>
              <a:t>take-holder management &amp; engage-ment activities to work. </a:t>
            </a:r>
          </a:p>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lang="de-DE" sz="3000" b="1" kern="0" dirty="0" smtClean="0">
                <a:solidFill>
                  <a:schemeClr val="bg1"/>
                </a:solidFill>
                <a:latin typeface="Calibri" pitchFamily="34" charset="0"/>
              </a:rPr>
              <a:t>	A written and meticulously ob-served policy &amp; strategy frame-work for dealing with project stakeholders is an expression of such commitment. Some orga-nizations have developed and are implementing these. </a:t>
            </a:r>
            <a:endParaRPr kumimoji="0" lang="de-DE" sz="3000" b="1" i="0" u="none" strike="noStrike" kern="0" cap="none" spc="0" normalizeH="0" noProof="0" dirty="0" smtClean="0">
              <a:ln>
                <a:noFill/>
              </a:ln>
              <a:solidFill>
                <a:schemeClr val="bg1"/>
              </a:solidFill>
              <a:effectLst/>
              <a:uLnTx/>
              <a:uFillTx/>
              <a:latin typeface="Calibri" pitchFamily="34" charset="0"/>
              <a:ea typeface="+mn-ea"/>
              <a:cs typeface="+mn-cs"/>
            </a:endParaRPr>
          </a:p>
        </p:txBody>
      </p:sp>
      <p:pic>
        <p:nvPicPr>
          <p:cNvPr id="5" name="Picture 4" descr="road.gif"/>
          <p:cNvPicPr>
            <a:picLocks noChangeAspect="1"/>
          </p:cNvPicPr>
          <p:nvPr/>
        </p:nvPicPr>
        <p:blipFill>
          <a:blip r:embed="rId2" cstate="print"/>
          <a:stretch>
            <a:fillRect/>
          </a:stretch>
        </p:blipFill>
        <p:spPr>
          <a:xfrm>
            <a:off x="226901" y="1653702"/>
            <a:ext cx="3152775" cy="3200400"/>
          </a:xfrm>
          <a:prstGeom prst="rect">
            <a:avLst/>
          </a:prstGeom>
          <a:noFill/>
          <a:ln>
            <a:noFill/>
          </a:ln>
        </p:spPr>
      </p:pic>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(Policy and Strategy Framework)</a:t>
            </a:r>
            <a:endParaRPr lang="en-US" sz="2400" dirty="0"/>
          </a:p>
        </p:txBody>
      </p:sp>
      <p:sp>
        <p:nvSpPr>
          <p:cNvPr id="6" name="Content Placeholder 2"/>
          <p:cNvSpPr txBox="1">
            <a:spLocks/>
          </p:cNvSpPr>
          <p:nvPr/>
        </p:nvSpPr>
        <p:spPr>
          <a:xfrm>
            <a:off x="4573588" y="1147498"/>
            <a:ext cx="4340132" cy="503443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3300"/>
              </a:lnSpc>
              <a:spcBef>
                <a:spcPct val="20000"/>
              </a:spcBef>
              <a:spcAft>
                <a:spcPts val="2400"/>
              </a:spcAft>
              <a:buClr>
                <a:srgbClr val="FFC000"/>
              </a:buClr>
              <a:buSzTx/>
              <a:buFontTx/>
              <a:buNone/>
              <a:tabLst/>
              <a:defRPr/>
            </a:pPr>
            <a:r>
              <a:rPr kumimoji="0" lang="de-DE" sz="3000" b="1" i="0" u="none" strike="noStrike" kern="0" cap="none" spc="0" normalizeH="0" baseline="0" noProof="0" dirty="0" smtClean="0">
                <a:ln>
                  <a:noFill/>
                </a:ln>
                <a:solidFill>
                  <a:schemeClr val="bg1"/>
                </a:solidFill>
                <a:effectLst/>
                <a:uLnTx/>
                <a:uFillTx/>
                <a:latin typeface="Calibri" pitchFamily="34" charset="0"/>
                <a:ea typeface="+mn-ea"/>
                <a:cs typeface="+mn-cs"/>
              </a:rPr>
              <a:t>	</a:t>
            </a:r>
            <a:r>
              <a:rPr lang="de-DE" sz="3000" b="1" kern="0" dirty="0" smtClean="0">
                <a:solidFill>
                  <a:schemeClr val="bg1"/>
                </a:solidFill>
                <a:latin typeface="Calibri" pitchFamily="34" charset="0"/>
              </a:rPr>
              <a:t>Review PetroCanada‘s </a:t>
            </a:r>
            <a:r>
              <a:rPr lang="de-DE" sz="3000" b="1" i="1" kern="0" dirty="0" smtClean="0">
                <a:solidFill>
                  <a:schemeClr val="bg1"/>
                </a:solidFill>
                <a:latin typeface="Calibri" pitchFamily="34" charset="0"/>
              </a:rPr>
              <a:t>Stakeholder &amp; Commu-nity Engagement Policy</a:t>
            </a:r>
            <a:r>
              <a:rPr lang="de-DE" sz="3000" b="1" kern="0" dirty="0" smtClean="0">
                <a:solidFill>
                  <a:schemeClr val="bg1"/>
                </a:solidFill>
                <a:latin typeface="Calibri" pitchFamily="34" charset="0"/>
              </a:rPr>
              <a:t> document (one page) with the class. </a:t>
            </a:r>
            <a:endParaRPr kumimoji="0" lang="de-DE" sz="3000" b="1" i="0" u="none" strike="noStrike" kern="0" cap="none" spc="0" normalizeH="0" noProof="0" dirty="0" smtClean="0">
              <a:ln>
                <a:noFill/>
              </a:ln>
              <a:solidFill>
                <a:schemeClr val="bg1"/>
              </a:solidFill>
              <a:effectLst/>
              <a:uLnTx/>
              <a:uFillTx/>
              <a:latin typeface="Calibri" pitchFamily="34" charset="0"/>
              <a:ea typeface="+mn-ea"/>
              <a:cs typeface="+mn-cs"/>
            </a:endParaRPr>
          </a:p>
        </p:txBody>
      </p:sp>
      <p:pic>
        <p:nvPicPr>
          <p:cNvPr id="1122306" name="Picture 2"/>
          <p:cNvPicPr>
            <a:picLocks noChangeAspect="1" noChangeArrowheads="1"/>
          </p:cNvPicPr>
          <p:nvPr/>
        </p:nvPicPr>
        <p:blipFill>
          <a:blip r:embed="rId2" cstate="print"/>
          <a:srcRect l="25213" t="14435" r="23207" b="4255"/>
          <a:stretch>
            <a:fillRect/>
          </a:stretch>
        </p:blipFill>
        <p:spPr bwMode="auto">
          <a:xfrm>
            <a:off x="455613" y="1144588"/>
            <a:ext cx="3986739" cy="5027612"/>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159222" y="1059232"/>
            <a:ext cx="5041673" cy="493713"/>
          </a:xfrm>
          <a:prstGeom prst="roundRect">
            <a:avLst/>
          </a:prstGeom>
          <a:solidFill>
            <a:schemeClr val="accent1">
              <a:lumMod val="2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rgbClr val="FFFFFF"/>
                </a:solidFill>
                <a:latin typeface="Calibri" pitchFamily="34" charset="0"/>
              </a:rPr>
              <a:t>Project Stakeholder Management </a:t>
            </a:r>
            <a:r>
              <a:rPr lang="de-DE" sz="1600" b="1" dirty="0" smtClean="0">
                <a:solidFill>
                  <a:srgbClr val="FFFFFF"/>
                </a:solidFill>
                <a:latin typeface="Calibri" pitchFamily="34" charset="0"/>
              </a:rPr>
              <a:t>Process Framework</a:t>
            </a:r>
            <a:endParaRPr lang="en-US" sz="1600" b="1" dirty="0">
              <a:solidFill>
                <a:srgbClr val="FFFFFF"/>
              </a:solidFill>
              <a:latin typeface="Calibri" pitchFamily="34" charset="0"/>
            </a:endParaRPr>
          </a:p>
        </p:txBody>
      </p:sp>
      <p:sp>
        <p:nvSpPr>
          <p:cNvPr id="4" name="Rounded Rectangle 3"/>
          <p:cNvSpPr/>
          <p:nvPr/>
        </p:nvSpPr>
        <p:spPr>
          <a:xfrm>
            <a:off x="2436816" y="1797645"/>
            <a:ext cx="4379912" cy="493713"/>
          </a:xfrm>
          <a:prstGeom prst="roundRect">
            <a:avLst/>
          </a:prstGeom>
          <a:solidFill>
            <a:schemeClr val="accent5">
              <a:lumMod val="9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a:solidFill>
                  <a:sysClr val="windowText" lastClr="000000"/>
                </a:solidFill>
                <a:latin typeface="Calibri" pitchFamily="34" charset="0"/>
              </a:rPr>
              <a:t>Understand the Project Context</a:t>
            </a:r>
            <a:endParaRPr lang="en-US" sz="1600" b="1" dirty="0">
              <a:solidFill>
                <a:sysClr val="windowText" lastClr="000000"/>
              </a:solidFill>
              <a:latin typeface="Calibri" pitchFamily="34" charset="0"/>
            </a:endParaRPr>
          </a:p>
        </p:txBody>
      </p:sp>
      <p:sp>
        <p:nvSpPr>
          <p:cNvPr id="5" name="Rounded Rectangle 4"/>
          <p:cNvSpPr/>
          <p:nvPr/>
        </p:nvSpPr>
        <p:spPr>
          <a:xfrm>
            <a:off x="2436816" y="2580283"/>
            <a:ext cx="4379912" cy="495300"/>
          </a:xfrm>
          <a:prstGeom prst="roundRect">
            <a:avLst/>
          </a:prstGeom>
          <a:solidFill>
            <a:srgbClr val="A9DA7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Identification of </a:t>
            </a:r>
            <a:r>
              <a:rPr lang="de-DE" sz="1600" b="1" dirty="0">
                <a:solidFill>
                  <a:sysClr val="windowText" lastClr="000000"/>
                </a:solidFill>
                <a:latin typeface="Calibri" pitchFamily="34" charset="0"/>
              </a:rPr>
              <a:t>All Project Stakeholders</a:t>
            </a:r>
            <a:endParaRPr lang="en-US" sz="1600" b="1" dirty="0">
              <a:solidFill>
                <a:sysClr val="windowText" lastClr="000000"/>
              </a:solidFill>
              <a:latin typeface="Calibri" pitchFamily="34" charset="0"/>
            </a:endParaRPr>
          </a:p>
        </p:txBody>
      </p:sp>
      <p:sp>
        <p:nvSpPr>
          <p:cNvPr id="6" name="Rounded Rectangle 5"/>
          <p:cNvSpPr/>
          <p:nvPr/>
        </p:nvSpPr>
        <p:spPr>
          <a:xfrm>
            <a:off x="2436816" y="3364508"/>
            <a:ext cx="4379912" cy="493712"/>
          </a:xfrm>
          <a:prstGeom prst="roundRect">
            <a:avLst/>
          </a:prstGeom>
          <a:solidFill>
            <a:srgbClr val="FFD58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500"/>
              </a:lnSpc>
              <a:defRPr/>
            </a:pPr>
            <a:r>
              <a:rPr lang="de-DE" sz="1600" b="1" dirty="0" smtClean="0">
                <a:solidFill>
                  <a:sysClr val="windowText" lastClr="000000"/>
                </a:solidFill>
                <a:latin typeface="Calibri" pitchFamily="34" charset="0"/>
              </a:rPr>
              <a:t>Stakeholder Analysis &amp; Impact Evaluation</a:t>
            </a:r>
            <a:endParaRPr lang="en-US" sz="1600" b="1" dirty="0">
              <a:solidFill>
                <a:sysClr val="windowText" lastClr="000000"/>
              </a:solidFill>
              <a:latin typeface="Calibri" pitchFamily="34" charset="0"/>
            </a:endParaRPr>
          </a:p>
        </p:txBody>
      </p:sp>
      <p:sp>
        <p:nvSpPr>
          <p:cNvPr id="7" name="Rounded Rectangle 6"/>
          <p:cNvSpPr/>
          <p:nvPr/>
        </p:nvSpPr>
        <p:spPr>
          <a:xfrm>
            <a:off x="2436816" y="4147145"/>
            <a:ext cx="4379912" cy="493713"/>
          </a:xfrm>
          <a:prstGeom prst="roundRect">
            <a:avLst/>
          </a:prstGeom>
          <a:solidFill>
            <a:srgbClr val="FFCF3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Design Management &amp; Engagement </a:t>
            </a:r>
            <a:r>
              <a:rPr lang="de-DE" sz="1600" b="1" dirty="0">
                <a:solidFill>
                  <a:sysClr val="windowText" lastClr="000000"/>
                </a:solidFill>
                <a:latin typeface="Calibri" pitchFamily="34" charset="0"/>
              </a:rPr>
              <a:t>Strategy</a:t>
            </a:r>
            <a:endParaRPr lang="en-US" sz="1600" b="1" dirty="0">
              <a:solidFill>
                <a:sysClr val="windowText" lastClr="000000"/>
              </a:solidFill>
              <a:latin typeface="Calibri" pitchFamily="34" charset="0"/>
            </a:endParaRPr>
          </a:p>
        </p:txBody>
      </p:sp>
      <p:sp>
        <p:nvSpPr>
          <p:cNvPr id="8" name="Rounded Rectangle 7"/>
          <p:cNvSpPr/>
          <p:nvPr/>
        </p:nvSpPr>
        <p:spPr>
          <a:xfrm>
            <a:off x="2436816" y="4931370"/>
            <a:ext cx="4379912" cy="493713"/>
          </a:xfrm>
          <a:prstGeom prst="roundRect">
            <a:avLst/>
          </a:prstGeom>
          <a:solidFill>
            <a:srgbClr val="FF8D3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ysClr val="windowText" lastClr="000000"/>
                </a:solidFill>
                <a:latin typeface="Calibri" pitchFamily="34" charset="0"/>
              </a:rPr>
              <a:t>Implement Management &amp; Engagement Strategy</a:t>
            </a:r>
            <a:endParaRPr lang="en-US" sz="1600" b="1" dirty="0">
              <a:solidFill>
                <a:sysClr val="windowText" lastClr="000000"/>
              </a:solidFill>
              <a:latin typeface="Calibri" pitchFamily="34" charset="0"/>
            </a:endParaRPr>
          </a:p>
        </p:txBody>
      </p:sp>
      <p:sp>
        <p:nvSpPr>
          <p:cNvPr id="9" name="Rounded Rectangle 8"/>
          <p:cNvSpPr/>
          <p:nvPr/>
        </p:nvSpPr>
        <p:spPr>
          <a:xfrm>
            <a:off x="2159222" y="5687246"/>
            <a:ext cx="5041673" cy="495300"/>
          </a:xfrm>
          <a:prstGeom prst="roundRect">
            <a:avLst/>
          </a:prstGeom>
          <a:solidFill>
            <a:srgbClr val="03450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600" b="1" dirty="0" smtClean="0">
                <a:solidFill>
                  <a:srgbClr val="FFFFFF"/>
                </a:solidFill>
                <a:latin typeface="Calibri" pitchFamily="34" charset="0"/>
              </a:rPr>
              <a:t>The Project Life-Cycle (Initiation to Completion)</a:t>
            </a:r>
            <a:endParaRPr lang="en-US" sz="1600" b="1" dirty="0">
              <a:solidFill>
                <a:srgbClr val="FFFFFF"/>
              </a:solidFill>
              <a:latin typeface="Calibri" pitchFamily="34" charset="0"/>
            </a:endParaRPr>
          </a:p>
        </p:txBody>
      </p:sp>
      <p:cxnSp>
        <p:nvCxnSpPr>
          <p:cNvPr id="2058" name="Elbow Connector 10"/>
          <p:cNvCxnSpPr>
            <a:cxnSpLocks noChangeShapeType="1"/>
            <a:stCxn id="3" idx="1"/>
            <a:endCxn id="9" idx="1"/>
          </p:cNvCxnSpPr>
          <p:nvPr/>
        </p:nvCxnSpPr>
        <p:spPr bwMode="auto">
          <a:xfrm rot="10800000" flipV="1">
            <a:off x="2159222" y="1306088"/>
            <a:ext cx="1588" cy="4628807"/>
          </a:xfrm>
          <a:prstGeom prst="bentConnector3">
            <a:avLst>
              <a:gd name="adj1" fmla="val 119799597"/>
            </a:avLst>
          </a:prstGeom>
          <a:noFill/>
          <a:ln w="28575" algn="ctr">
            <a:solidFill>
              <a:srgbClr val="FFFF00"/>
            </a:solidFill>
            <a:prstDash val="sysDot"/>
            <a:miter lim="800000"/>
            <a:headEnd/>
            <a:tailEnd/>
          </a:ln>
        </p:spPr>
      </p:cxnSp>
      <p:cxnSp>
        <p:nvCxnSpPr>
          <p:cNvPr id="2059" name="Elbow Connector 14"/>
          <p:cNvCxnSpPr>
            <a:cxnSpLocks noChangeShapeType="1"/>
            <a:stCxn id="3" idx="3"/>
            <a:endCxn id="9" idx="3"/>
          </p:cNvCxnSpPr>
          <p:nvPr/>
        </p:nvCxnSpPr>
        <p:spPr bwMode="auto">
          <a:xfrm>
            <a:off x="7200895" y="1306089"/>
            <a:ext cx="1588" cy="4628807"/>
          </a:xfrm>
          <a:prstGeom prst="bentConnector3">
            <a:avLst>
              <a:gd name="adj1" fmla="val 114135552"/>
            </a:avLst>
          </a:prstGeom>
          <a:noFill/>
          <a:ln w="28575" algn="ctr">
            <a:solidFill>
              <a:srgbClr val="FFFF00"/>
            </a:solidFill>
            <a:prstDash val="sysDot"/>
            <a:miter lim="800000"/>
            <a:headEnd/>
            <a:tailEnd/>
          </a:ln>
        </p:spPr>
      </p:cxnSp>
      <p:sp>
        <p:nvSpPr>
          <p:cNvPr id="2069" name="Oval 30"/>
          <p:cNvSpPr>
            <a:spLocks noChangeArrowheads="1"/>
          </p:cNvSpPr>
          <p:nvPr/>
        </p:nvSpPr>
        <p:spPr bwMode="auto">
          <a:xfrm>
            <a:off x="105225" y="1949766"/>
            <a:ext cx="298730"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1</a:t>
            </a:r>
          </a:p>
        </p:txBody>
      </p:sp>
      <p:sp>
        <p:nvSpPr>
          <p:cNvPr id="2070" name="Oval 31"/>
          <p:cNvSpPr>
            <a:spLocks noChangeArrowheads="1"/>
          </p:cNvSpPr>
          <p:nvPr/>
        </p:nvSpPr>
        <p:spPr bwMode="auto">
          <a:xfrm>
            <a:off x="105225" y="2720768"/>
            <a:ext cx="298730"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2</a:t>
            </a:r>
          </a:p>
        </p:txBody>
      </p:sp>
      <p:sp>
        <p:nvSpPr>
          <p:cNvPr id="2071" name="Oval 32"/>
          <p:cNvSpPr>
            <a:spLocks noChangeArrowheads="1"/>
          </p:cNvSpPr>
          <p:nvPr/>
        </p:nvSpPr>
        <p:spPr bwMode="auto">
          <a:xfrm>
            <a:off x="106813" y="3491771"/>
            <a:ext cx="298729" cy="298729"/>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3</a:t>
            </a:r>
          </a:p>
        </p:txBody>
      </p:sp>
      <p:sp>
        <p:nvSpPr>
          <p:cNvPr id="2072" name="Oval 33"/>
          <p:cNvSpPr>
            <a:spLocks noChangeArrowheads="1"/>
          </p:cNvSpPr>
          <p:nvPr/>
        </p:nvSpPr>
        <p:spPr bwMode="auto">
          <a:xfrm>
            <a:off x="106813" y="4262773"/>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4</a:t>
            </a:r>
          </a:p>
        </p:txBody>
      </p:sp>
      <p:sp>
        <p:nvSpPr>
          <p:cNvPr id="2073" name="Oval 34"/>
          <p:cNvSpPr>
            <a:spLocks noChangeArrowheads="1"/>
          </p:cNvSpPr>
          <p:nvPr/>
        </p:nvSpPr>
        <p:spPr bwMode="auto">
          <a:xfrm>
            <a:off x="106813" y="5033778"/>
            <a:ext cx="298729" cy="298730"/>
          </a:xfrm>
          <a:prstGeom prst="ellipse">
            <a:avLst/>
          </a:prstGeom>
          <a:solidFill>
            <a:srgbClr val="9711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e-DE" sz="1200" b="1">
                <a:solidFill>
                  <a:srgbClr val="FFFFFF"/>
                </a:solidFill>
                <a:latin typeface="+mn-lt"/>
              </a:rPr>
              <a:t>5</a:t>
            </a:r>
          </a:p>
        </p:txBody>
      </p:sp>
      <p:sp>
        <p:nvSpPr>
          <p:cNvPr id="2075" name="AutoShape 37"/>
          <p:cNvSpPr>
            <a:spLocks noChangeArrowheads="1"/>
          </p:cNvSpPr>
          <p:nvPr/>
        </p:nvSpPr>
        <p:spPr bwMode="auto">
          <a:xfrm>
            <a:off x="7766263" y="3266984"/>
            <a:ext cx="1111952" cy="2139050"/>
          </a:xfrm>
          <a:prstGeom prst="foldedCorner">
            <a:avLst>
              <a:gd name="adj" fmla="val 12500"/>
            </a:avLst>
          </a:prstGeom>
          <a:solidFill>
            <a:srgbClr val="CCFCB2"/>
          </a:solidFill>
          <a:ln w="9525">
            <a:solidFill>
              <a:schemeClr val="tx1"/>
            </a:solidFill>
            <a:round/>
            <a:headEnd/>
            <a:tailEnd/>
          </a:ln>
        </p:spPr>
        <p:txBody>
          <a:bodyPr wrap="none" anchor="ctr"/>
          <a:lstStyle/>
          <a:p>
            <a:pPr algn="ctr"/>
            <a:endParaRPr lang="de-DE" sz="1600" b="1" dirty="0">
              <a:latin typeface="Calibri" pitchFamily="34" charset="0"/>
            </a:endParaRPr>
          </a:p>
          <a:p>
            <a:pPr algn="ctr"/>
            <a:endParaRPr lang="de-DE" sz="1600" b="1" dirty="0" smtClean="0">
              <a:latin typeface="Calibri" pitchFamily="34" charset="0"/>
            </a:endParaRPr>
          </a:p>
          <a:p>
            <a:pPr algn="ctr"/>
            <a:endParaRPr lang="de-DE" sz="1600" b="1" dirty="0" smtClean="0">
              <a:latin typeface="Calibri" pitchFamily="34" charset="0"/>
            </a:endParaRPr>
          </a:p>
          <a:p>
            <a:pPr algn="ctr"/>
            <a:endParaRPr lang="de-DE" sz="800" b="1" dirty="0" smtClean="0">
              <a:latin typeface="Calibri" pitchFamily="34" charset="0"/>
            </a:endParaRPr>
          </a:p>
          <a:p>
            <a:pPr algn="ctr"/>
            <a:r>
              <a:rPr lang="de-DE" sz="2400" b="1" dirty="0" smtClean="0">
                <a:latin typeface="Calibri" pitchFamily="34" charset="0"/>
              </a:rPr>
              <a:t>(PSIS)</a:t>
            </a:r>
          </a:p>
          <a:p>
            <a:pPr algn="ctr"/>
            <a:r>
              <a:rPr lang="de-DE" sz="1400" b="1" dirty="0" smtClean="0">
                <a:latin typeface="Calibri" pitchFamily="34" charset="0"/>
              </a:rPr>
              <a:t>Project </a:t>
            </a:r>
          </a:p>
          <a:p>
            <a:pPr algn="ctr"/>
            <a:r>
              <a:rPr lang="de-DE" sz="1400" b="1" dirty="0" smtClean="0">
                <a:latin typeface="Calibri" pitchFamily="34" charset="0"/>
              </a:rPr>
              <a:t>Stakeholder </a:t>
            </a:r>
          </a:p>
          <a:p>
            <a:pPr algn="ctr"/>
            <a:r>
              <a:rPr lang="de-DE" sz="1400" b="1" dirty="0" smtClean="0">
                <a:latin typeface="Calibri" pitchFamily="34" charset="0"/>
              </a:rPr>
              <a:t>Information </a:t>
            </a:r>
          </a:p>
          <a:p>
            <a:pPr algn="ctr"/>
            <a:r>
              <a:rPr lang="de-DE" sz="1400" b="1" dirty="0" smtClean="0">
                <a:latin typeface="Calibri" pitchFamily="34" charset="0"/>
              </a:rPr>
              <a:t>System</a:t>
            </a:r>
            <a:endParaRPr lang="de-DE" sz="6000" b="1" dirty="0">
              <a:latin typeface="Calibri" pitchFamily="34" charset="0"/>
            </a:endParaRPr>
          </a:p>
        </p:txBody>
      </p:sp>
      <p:pic>
        <p:nvPicPr>
          <p:cNvPr id="35" name="Picture 34" descr="computer2.gif"/>
          <p:cNvPicPr>
            <a:picLocks noChangeAspect="1"/>
          </p:cNvPicPr>
          <p:nvPr/>
        </p:nvPicPr>
        <p:blipFill>
          <a:blip r:embed="rId3" cstate="print"/>
          <a:stretch>
            <a:fillRect/>
          </a:stretch>
        </p:blipFill>
        <p:spPr>
          <a:xfrm>
            <a:off x="7845625" y="3357976"/>
            <a:ext cx="961748" cy="663825"/>
          </a:xfrm>
          <a:prstGeom prst="rect">
            <a:avLst/>
          </a:prstGeom>
        </p:spPr>
      </p:pic>
      <p:sp>
        <p:nvSpPr>
          <p:cNvPr id="38" name="Down Arrow 37"/>
          <p:cNvSpPr/>
          <p:nvPr/>
        </p:nvSpPr>
        <p:spPr>
          <a:xfrm>
            <a:off x="4414946" y="2345075"/>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4414946" y="312948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a:off x="4414946" y="3913302"/>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Down Arrow 41"/>
          <p:cNvSpPr/>
          <p:nvPr/>
        </p:nvSpPr>
        <p:spPr>
          <a:xfrm>
            <a:off x="4414946" y="4698908"/>
            <a:ext cx="429370" cy="184167"/>
          </a:xfrm>
          <a:prstGeom prst="downArrow">
            <a:avLst/>
          </a:prstGeom>
          <a:solidFill>
            <a:srgbClr val="DE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062952" y="1828800"/>
            <a:ext cx="598051" cy="3566160"/>
          </a:xfrm>
          <a:prstGeom prst="rect">
            <a:avLst/>
          </a:prstGeom>
          <a:solidFill>
            <a:srgbClr val="F98FD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050" b="1" u="sng" dirty="0" smtClean="0">
                <a:solidFill>
                  <a:sysClr val="windowText" lastClr="000000"/>
                </a:solidFill>
                <a:latin typeface="Calibri" pitchFamily="34" charset="0"/>
              </a:rPr>
              <a:t>External Factors</a:t>
            </a:r>
            <a:r>
              <a:rPr lang="en-US" sz="1050" b="1" dirty="0" smtClean="0">
                <a:solidFill>
                  <a:sysClr val="windowText" lastClr="000000"/>
                </a:solidFill>
                <a:latin typeface="Calibri" pitchFamily="34" charset="0"/>
              </a:rPr>
              <a:t>: Laws, Culture, Politics etc.; </a:t>
            </a:r>
            <a:r>
              <a:rPr lang="en-US" sz="1050" b="1" u="sng" dirty="0" smtClean="0">
                <a:solidFill>
                  <a:sysClr val="windowText" lastClr="000000"/>
                </a:solidFill>
                <a:latin typeface="Calibri" pitchFamily="34" charset="0"/>
              </a:rPr>
              <a:t>Internal Factors</a:t>
            </a:r>
            <a:r>
              <a:rPr lang="en-US" sz="1050" b="1" dirty="0" smtClean="0">
                <a:solidFill>
                  <a:sysClr val="windowText" lastClr="000000"/>
                </a:solidFill>
                <a:latin typeface="Calibri" pitchFamily="34" charset="0"/>
              </a:rPr>
              <a:t>: Principles, Policies, Experience, Information, Knowledge Project Complexity, Cost &amp; Time Constraints, Innovation, etc. </a:t>
            </a:r>
            <a:endParaRPr lang="en-US" sz="1050" b="1" dirty="0">
              <a:solidFill>
                <a:sysClr val="windowText" lastClr="000000"/>
              </a:solidFill>
              <a:latin typeface="Calibri" pitchFamily="34" charset="0"/>
            </a:endParaRPr>
          </a:p>
        </p:txBody>
      </p:sp>
      <p:cxnSp>
        <p:nvCxnSpPr>
          <p:cNvPr id="65" name="Elbow Connector 64"/>
          <p:cNvCxnSpPr>
            <a:stCxn id="45" idx="1"/>
            <a:endCxn id="4" idx="3"/>
          </p:cNvCxnSpPr>
          <p:nvPr/>
        </p:nvCxnSpPr>
        <p:spPr>
          <a:xfrm rot="10800000">
            <a:off x="6816728" y="2044502"/>
            <a:ext cx="246224" cy="1567378"/>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7" name="Elbow Connector 66"/>
          <p:cNvCxnSpPr>
            <a:stCxn id="45" idx="1"/>
            <a:endCxn id="5" idx="3"/>
          </p:cNvCxnSpPr>
          <p:nvPr/>
        </p:nvCxnSpPr>
        <p:spPr>
          <a:xfrm rot="10800000">
            <a:off x="6816728" y="2827934"/>
            <a:ext cx="246224" cy="7839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9" name="Elbow Connector 68"/>
          <p:cNvCxnSpPr>
            <a:stCxn id="45" idx="1"/>
            <a:endCxn id="6" idx="3"/>
          </p:cNvCxnSpPr>
          <p:nvPr/>
        </p:nvCxnSpPr>
        <p:spPr>
          <a:xfrm rot="10800000">
            <a:off x="6816728" y="3611364"/>
            <a:ext cx="246224" cy="516"/>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1" name="Elbow Connector 70"/>
          <p:cNvCxnSpPr>
            <a:stCxn id="45" idx="1"/>
            <a:endCxn id="7" idx="3"/>
          </p:cNvCxnSpPr>
          <p:nvPr/>
        </p:nvCxnSpPr>
        <p:spPr>
          <a:xfrm rot="10800000" flipV="1">
            <a:off x="6816728" y="3611880"/>
            <a:ext cx="246224" cy="782122"/>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3" name="Elbow Connector 72"/>
          <p:cNvCxnSpPr>
            <a:stCxn id="45" idx="1"/>
            <a:endCxn id="8" idx="3"/>
          </p:cNvCxnSpPr>
          <p:nvPr/>
        </p:nvCxnSpPr>
        <p:spPr>
          <a:xfrm rot="10800000" flipV="1">
            <a:off x="6816728" y="3611879"/>
            <a:ext cx="246224" cy="1566347"/>
          </a:xfrm>
          <a:prstGeom prst="bentConnector3">
            <a:avLst>
              <a:gd name="adj1" fmla="val 50000"/>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7788005" y="1840377"/>
            <a:ext cx="1070920" cy="961644"/>
          </a:xfrm>
          <a:prstGeom prst="rect">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atin typeface="Calibri" pitchFamily="34" charset="0"/>
              </a:rPr>
              <a:t>Process</a:t>
            </a:r>
          </a:p>
          <a:p>
            <a:pPr algn="ctr"/>
            <a:r>
              <a:rPr lang="en-US" sz="1400" b="1" dirty="0" smtClean="0">
                <a:latin typeface="Calibri" pitchFamily="34" charset="0"/>
              </a:rPr>
              <a:t>Framework Influencing Factors</a:t>
            </a:r>
            <a:endParaRPr lang="en-US" sz="1400" b="1" dirty="0">
              <a:latin typeface="Calibri" pitchFamily="34" charset="0"/>
            </a:endParaRPr>
          </a:p>
        </p:txBody>
      </p:sp>
      <p:cxnSp>
        <p:nvCxnSpPr>
          <p:cNvPr id="77" name="Shape 76"/>
          <p:cNvCxnSpPr>
            <a:stCxn id="75" idx="2"/>
          </p:cNvCxnSpPr>
          <p:nvPr/>
        </p:nvCxnSpPr>
        <p:spPr>
          <a:xfrm rot="5400000">
            <a:off x="7835735" y="2621945"/>
            <a:ext cx="307654" cy="667806"/>
          </a:xfrm>
          <a:prstGeom prst="bentConnector2">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612648" y="3350744"/>
            <a:ext cx="1399032" cy="1336576"/>
          </a:xfrm>
          <a:prstGeom prst="round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642027" y="3373276"/>
            <a:ext cx="1330074" cy="1277273"/>
          </a:xfrm>
          <a:prstGeom prst="rect">
            <a:avLst/>
          </a:prstGeom>
          <a:noFill/>
        </p:spPr>
        <p:txBody>
          <a:bodyPr wrap="square" rtlCol="0">
            <a:spAutoFit/>
          </a:bodyPr>
          <a:lstStyle/>
          <a:p>
            <a:pPr algn="ctr"/>
            <a:r>
              <a:rPr lang="en-US" sz="1400" b="1" dirty="0" smtClean="0">
                <a:latin typeface="Calibri" pitchFamily="34" charset="0"/>
              </a:rPr>
              <a:t>MONITORING </a:t>
            </a:r>
          </a:p>
          <a:p>
            <a:pPr algn="ctr"/>
            <a:r>
              <a:rPr lang="en-US" sz="1400" b="1" dirty="0" smtClean="0">
                <a:latin typeface="Calibri" pitchFamily="34" charset="0"/>
              </a:rPr>
              <a:t>EVALUATION</a:t>
            </a:r>
          </a:p>
          <a:p>
            <a:pPr algn="ctr"/>
            <a:r>
              <a:rPr lang="en-US" sz="1400" b="1" dirty="0" smtClean="0">
                <a:latin typeface="Calibri" pitchFamily="34" charset="0"/>
              </a:rPr>
              <a:t>&amp; CONTROL</a:t>
            </a:r>
          </a:p>
          <a:p>
            <a:pPr algn="ctr"/>
            <a:endParaRPr lang="en-US" sz="800" b="1" dirty="0" smtClean="0">
              <a:latin typeface="Calibri" pitchFamily="34" charset="0"/>
            </a:endParaRPr>
          </a:p>
          <a:p>
            <a:pPr algn="ctr"/>
            <a:r>
              <a:rPr lang="en-US" sz="900" b="1" dirty="0" smtClean="0">
                <a:latin typeface="Calibri" pitchFamily="34" charset="0"/>
              </a:rPr>
              <a:t>Periodic Revision and Modification When and Where Appropriate</a:t>
            </a:r>
            <a:endParaRPr lang="en-US" sz="1600" b="1" dirty="0" smtClean="0">
              <a:latin typeface="Calibri" pitchFamily="34" charset="0"/>
            </a:endParaRPr>
          </a:p>
        </p:txBody>
      </p:sp>
      <p:cxnSp>
        <p:nvCxnSpPr>
          <p:cNvPr id="56" name="Shape 55"/>
          <p:cNvCxnSpPr>
            <a:stCxn id="5" idx="1"/>
            <a:endCxn id="51" idx="0"/>
          </p:cNvCxnSpPr>
          <p:nvPr/>
        </p:nvCxnSpPr>
        <p:spPr>
          <a:xfrm rot="10800000" flipV="1">
            <a:off x="1307064" y="2827932"/>
            <a:ext cx="1129752" cy="545343"/>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7" idx="1"/>
            <a:endCxn id="53" idx="3"/>
          </p:cNvCxnSpPr>
          <p:nvPr/>
        </p:nvCxnSpPr>
        <p:spPr>
          <a:xfrm rot="10800000">
            <a:off x="2011680" y="4019032"/>
            <a:ext cx="425136" cy="374970"/>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64" name="Elbow Connector 63"/>
          <p:cNvCxnSpPr>
            <a:stCxn id="6" idx="1"/>
            <a:endCxn id="53" idx="3"/>
          </p:cNvCxnSpPr>
          <p:nvPr/>
        </p:nvCxnSpPr>
        <p:spPr>
          <a:xfrm rot="10800000" flipV="1">
            <a:off x="2011680" y="3611364"/>
            <a:ext cx="425136" cy="407668"/>
          </a:xfrm>
          <a:prstGeom prst="bentConnector3">
            <a:avLst>
              <a:gd name="adj1" fmla="val 50000"/>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cxnSp>
        <p:nvCxnSpPr>
          <p:cNvPr id="99" name="Shape 98"/>
          <p:cNvCxnSpPr>
            <a:stCxn id="8" idx="1"/>
            <a:endCxn id="53" idx="2"/>
          </p:cNvCxnSpPr>
          <p:nvPr/>
        </p:nvCxnSpPr>
        <p:spPr>
          <a:xfrm rot="10800000">
            <a:off x="1312164" y="4687321"/>
            <a:ext cx="1124652" cy="490907"/>
          </a:xfrm>
          <a:prstGeom prst="bentConnector2">
            <a:avLst/>
          </a:prstGeom>
          <a:ln w="12700">
            <a:solidFill>
              <a:srgbClr val="E8A06A"/>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37" name="Title 1"/>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
            </a:r>
            <a:r>
              <a:rPr kumimoji="0" lang="de-DE" sz="1800" b="1" i="0" u="none" strike="noStrike" kern="0" cap="none" spc="0" normalizeH="0" baseline="0" noProof="0" dirty="0" smtClean="0">
                <a:ln>
                  <a:noFill/>
                </a:ln>
                <a:solidFill>
                  <a:srgbClr val="FF9900"/>
                </a:solidFill>
                <a:effectLst/>
                <a:uLnTx/>
                <a:uFillTx/>
                <a:latin typeface="+mj-lt"/>
                <a:ea typeface="+mj-ea"/>
                <a:cs typeface="+mj-cs"/>
              </a:rPr>
              <a:t>The Project Stakeholder Mgmt. &amp; Engt. Process Framework)</a:t>
            </a:r>
            <a:endParaRPr kumimoji="0" lang="en-US" sz="2400" b="1" i="0" u="none" strike="noStrike" kern="0" cap="none" spc="0" normalizeH="0" baseline="0" noProof="0" dirty="0" smtClean="0">
              <a:ln>
                <a:noFill/>
              </a:ln>
              <a:solidFill>
                <a:srgbClr val="FF9900"/>
              </a:solidFill>
              <a:effectLst/>
              <a:uLnTx/>
              <a:uFillTx/>
              <a:latin typeface="+mj-lt"/>
              <a:ea typeface="+mj-ea"/>
              <a:cs typeface="+mj-cs"/>
            </a:endParaRPr>
          </a:p>
        </p:txBody>
      </p:sp>
      <p:sp>
        <p:nvSpPr>
          <p:cNvPr id="41" name="Rounded Rectangle 40"/>
          <p:cNvSpPr/>
          <p:nvPr/>
        </p:nvSpPr>
        <p:spPr>
          <a:xfrm>
            <a:off x="7299702" y="5517398"/>
            <a:ext cx="1549831" cy="294468"/>
          </a:xfrm>
          <a:prstGeom prst="roundRect">
            <a:avLst/>
          </a:prstGeom>
          <a:solidFill>
            <a:srgbClr val="CC66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latin typeface="Calibri" pitchFamily="34" charset="0"/>
              </a:rPr>
              <a:t>Proactive Focus</a:t>
            </a:r>
            <a:endParaRPr lang="en-US" sz="1600" b="1" dirty="0">
              <a:latin typeface="Calibri" pitchFamily="34" charset="0"/>
            </a:endParaRPr>
          </a:p>
        </p:txBody>
      </p:sp>
      <p:sp>
        <p:nvSpPr>
          <p:cNvPr id="43" name="Rectangle 42"/>
          <p:cNvSpPr/>
          <p:nvPr/>
        </p:nvSpPr>
        <p:spPr>
          <a:xfrm>
            <a:off x="644895" y="1655545"/>
            <a:ext cx="1347534" cy="837398"/>
          </a:xfrm>
          <a:prstGeom prst="rect">
            <a:avLst/>
          </a:prstGeom>
          <a:solidFill>
            <a:srgbClr val="78984E"/>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smtClean="0"/>
              <a:t>Stakeholder Management Maturity Levels</a:t>
            </a:r>
          </a:p>
          <a:p>
            <a:pPr algn="ctr"/>
            <a:r>
              <a:rPr lang="en-US" sz="1050" b="1" dirty="0" smtClean="0"/>
              <a:t>(Evolution)</a:t>
            </a:r>
            <a:endParaRPr lang="en-US" sz="1050" b="1" dirty="0"/>
          </a:p>
        </p:txBody>
      </p:sp>
      <p:cxnSp>
        <p:nvCxnSpPr>
          <p:cNvPr id="49" name="Shape 48"/>
          <p:cNvCxnSpPr>
            <a:stCxn id="53" idx="1"/>
            <a:endCxn id="43" idx="3"/>
          </p:cNvCxnSpPr>
          <p:nvPr/>
        </p:nvCxnSpPr>
        <p:spPr>
          <a:xfrm rot="10800000" flipH="1">
            <a:off x="612647" y="2074244"/>
            <a:ext cx="1379781" cy="1944788"/>
          </a:xfrm>
          <a:prstGeom prst="bentConnector5">
            <a:avLst>
              <a:gd name="adj1" fmla="val -9592"/>
              <a:gd name="adj2" fmla="val 71759"/>
              <a:gd name="adj3" fmla="val 116568"/>
            </a:avLst>
          </a:prstGeom>
          <a:ln w="19050">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Elbow Connector 103"/>
          <p:cNvCxnSpPr>
            <a:stCxn id="17" idx="3"/>
            <a:endCxn id="83" idx="1"/>
          </p:cNvCxnSpPr>
          <p:nvPr/>
        </p:nvCxnSpPr>
        <p:spPr>
          <a:xfrm flipV="1">
            <a:off x="6549657" y="1954258"/>
            <a:ext cx="611458" cy="1510316"/>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Elbow Connector 105"/>
          <p:cNvCxnSpPr>
            <a:stCxn id="17" idx="3"/>
            <a:endCxn id="84" idx="1"/>
          </p:cNvCxnSpPr>
          <p:nvPr/>
        </p:nvCxnSpPr>
        <p:spPr>
          <a:xfrm flipV="1">
            <a:off x="6549657" y="2454179"/>
            <a:ext cx="611458" cy="1010395"/>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0" name="Elbow Connector 109"/>
          <p:cNvCxnSpPr>
            <a:stCxn id="17" idx="3"/>
            <a:endCxn id="85" idx="1"/>
          </p:cNvCxnSpPr>
          <p:nvPr/>
        </p:nvCxnSpPr>
        <p:spPr>
          <a:xfrm flipV="1">
            <a:off x="6549657" y="2954100"/>
            <a:ext cx="611458" cy="510474"/>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3" name="Elbow Connector 112"/>
          <p:cNvCxnSpPr>
            <a:stCxn id="17" idx="3"/>
            <a:endCxn id="86" idx="1"/>
          </p:cNvCxnSpPr>
          <p:nvPr/>
        </p:nvCxnSpPr>
        <p:spPr>
          <a:xfrm flipV="1">
            <a:off x="6549657" y="3454021"/>
            <a:ext cx="611458" cy="10553"/>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15" name="Elbow Connector 114"/>
          <p:cNvCxnSpPr>
            <a:stCxn id="17" idx="3"/>
            <a:endCxn id="87" idx="1"/>
          </p:cNvCxnSpPr>
          <p:nvPr/>
        </p:nvCxnSpPr>
        <p:spPr>
          <a:xfrm>
            <a:off x="6549657" y="3464574"/>
            <a:ext cx="611458" cy="489368"/>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9" name="Elbow Connector 118"/>
          <p:cNvCxnSpPr>
            <a:stCxn id="17" idx="3"/>
            <a:endCxn id="88" idx="1"/>
          </p:cNvCxnSpPr>
          <p:nvPr/>
        </p:nvCxnSpPr>
        <p:spPr>
          <a:xfrm>
            <a:off x="6549657" y="3464574"/>
            <a:ext cx="611458" cy="989289"/>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1" name="Elbow Connector 120"/>
          <p:cNvCxnSpPr>
            <a:stCxn id="17" idx="3"/>
            <a:endCxn id="89" idx="1"/>
          </p:cNvCxnSpPr>
          <p:nvPr/>
        </p:nvCxnSpPr>
        <p:spPr>
          <a:xfrm>
            <a:off x="6549657" y="3464574"/>
            <a:ext cx="611458" cy="1489212"/>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3" idx="3"/>
            <a:endCxn id="17" idx="1"/>
          </p:cNvCxnSpPr>
          <p:nvPr/>
        </p:nvCxnSpPr>
        <p:spPr>
          <a:xfrm>
            <a:off x="2068891" y="1970660"/>
            <a:ext cx="598110" cy="1493914"/>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4" idx="3"/>
            <a:endCxn id="17" idx="1"/>
          </p:cNvCxnSpPr>
          <p:nvPr/>
        </p:nvCxnSpPr>
        <p:spPr>
          <a:xfrm>
            <a:off x="2068891" y="2473164"/>
            <a:ext cx="598110" cy="991410"/>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Elbow Connector 90"/>
          <p:cNvCxnSpPr>
            <a:stCxn id="5" idx="3"/>
            <a:endCxn id="17" idx="1"/>
          </p:cNvCxnSpPr>
          <p:nvPr/>
        </p:nvCxnSpPr>
        <p:spPr>
          <a:xfrm>
            <a:off x="2068891" y="2975668"/>
            <a:ext cx="598110" cy="488906"/>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3" name="Elbow Connector 92"/>
          <p:cNvCxnSpPr>
            <a:stCxn id="6" idx="3"/>
            <a:endCxn id="17" idx="1"/>
          </p:cNvCxnSpPr>
          <p:nvPr/>
        </p:nvCxnSpPr>
        <p:spPr>
          <a:xfrm flipV="1">
            <a:off x="2068891" y="3464574"/>
            <a:ext cx="598110" cy="1359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97" name="Elbow Connector 96"/>
          <p:cNvCxnSpPr>
            <a:stCxn id="7" idx="3"/>
            <a:endCxn id="17" idx="1"/>
          </p:cNvCxnSpPr>
          <p:nvPr/>
        </p:nvCxnSpPr>
        <p:spPr>
          <a:xfrm flipV="1">
            <a:off x="2068891" y="3464574"/>
            <a:ext cx="598110" cy="516102"/>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Elbow Connector 98"/>
          <p:cNvCxnSpPr>
            <a:stCxn id="8" idx="3"/>
            <a:endCxn id="17" idx="1"/>
          </p:cNvCxnSpPr>
          <p:nvPr/>
        </p:nvCxnSpPr>
        <p:spPr>
          <a:xfrm flipV="1">
            <a:off x="2068891" y="3464574"/>
            <a:ext cx="598110" cy="1018606"/>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Elbow Connector 100"/>
          <p:cNvCxnSpPr>
            <a:stCxn id="9" idx="3"/>
            <a:endCxn id="17" idx="1"/>
          </p:cNvCxnSpPr>
          <p:nvPr/>
        </p:nvCxnSpPr>
        <p:spPr>
          <a:xfrm flipV="1">
            <a:off x="2068891" y="3464574"/>
            <a:ext cx="598110" cy="1521112"/>
          </a:xfrm>
          <a:prstGeom prst="bentConnector3">
            <a:avLst>
              <a:gd name="adj1" fmla="val 50000"/>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7045928" y="1689214"/>
            <a:ext cx="1952787" cy="3568509"/>
          </a:xfrm>
          <a:prstGeom prst="rect">
            <a:avLst/>
          </a:prstGeom>
          <a:ln w="2857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224596" y="1690118"/>
            <a:ext cx="1952787" cy="3568509"/>
          </a:xfrm>
          <a:prstGeom prst="rect">
            <a:avLst/>
          </a:prstGeom>
          <a:solidFill>
            <a:schemeClr val="bg1"/>
          </a:solidFill>
          <a:ln w="28575">
            <a:solidFill>
              <a:srgbClr val="CC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28613" y="0"/>
            <a:ext cx="8486775" cy="1143000"/>
          </a:xfrm>
        </p:spPr>
        <p:txBody>
          <a:bodyPr/>
          <a:lstStyle/>
          <a:p>
            <a:r>
              <a:rPr lang="en-US" sz="2400" dirty="0" smtClean="0"/>
              <a:t>Managing and Engaging Project Stakeholders </a:t>
            </a:r>
            <a:r>
              <a:rPr lang="en-US" sz="2000" dirty="0" smtClean="0"/>
              <a:t>(The Central Role of Processes)</a:t>
            </a:r>
            <a:endParaRPr lang="en-US" sz="2400" dirty="0"/>
          </a:p>
        </p:txBody>
      </p:sp>
      <p:sp>
        <p:nvSpPr>
          <p:cNvPr id="3" name="Rounded Rectangle 2"/>
          <p:cNvSpPr/>
          <p:nvPr/>
        </p:nvSpPr>
        <p:spPr>
          <a:xfrm>
            <a:off x="348583" y="1761433"/>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Information and Documentation</a:t>
            </a:r>
            <a:endParaRPr lang="en-US" sz="900" b="1" dirty="0">
              <a:latin typeface="Calibri" pitchFamily="34" charset="0"/>
            </a:endParaRPr>
          </a:p>
        </p:txBody>
      </p:sp>
      <p:sp>
        <p:nvSpPr>
          <p:cNvPr id="4" name="Rounded Rectangle 3"/>
          <p:cNvSpPr/>
          <p:nvPr/>
        </p:nvSpPr>
        <p:spPr>
          <a:xfrm>
            <a:off x="348583" y="2263937"/>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Technology</a:t>
            </a:r>
            <a:endParaRPr lang="en-US" sz="900" b="1" dirty="0">
              <a:latin typeface="Calibri" pitchFamily="34" charset="0"/>
            </a:endParaRPr>
          </a:p>
        </p:txBody>
      </p:sp>
      <p:sp>
        <p:nvSpPr>
          <p:cNvPr id="5" name="Rounded Rectangle 4"/>
          <p:cNvSpPr/>
          <p:nvPr/>
        </p:nvSpPr>
        <p:spPr>
          <a:xfrm>
            <a:off x="348583" y="2766441"/>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Tools </a:t>
            </a:r>
          </a:p>
          <a:p>
            <a:pPr algn="ctr"/>
            <a:r>
              <a:rPr lang="en-US" sz="900" b="1" dirty="0" smtClean="0">
                <a:latin typeface="Calibri" pitchFamily="34" charset="0"/>
              </a:rPr>
              <a:t>(Qualitative, Quantitative) </a:t>
            </a:r>
            <a:endParaRPr lang="en-US" sz="900" b="1" dirty="0">
              <a:latin typeface="Calibri" pitchFamily="34" charset="0"/>
            </a:endParaRPr>
          </a:p>
        </p:txBody>
      </p:sp>
      <p:sp>
        <p:nvSpPr>
          <p:cNvPr id="6" name="Rounded Rectangle 5"/>
          <p:cNvSpPr/>
          <p:nvPr/>
        </p:nvSpPr>
        <p:spPr>
          <a:xfrm>
            <a:off x="348583" y="3268945"/>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Outputs of Other Project Management Processes </a:t>
            </a:r>
            <a:endParaRPr lang="en-US" sz="900" b="1" dirty="0">
              <a:latin typeface="Calibri" pitchFamily="34" charset="0"/>
            </a:endParaRPr>
          </a:p>
        </p:txBody>
      </p:sp>
      <p:sp>
        <p:nvSpPr>
          <p:cNvPr id="7" name="Rounded Rectangle 6"/>
          <p:cNvSpPr/>
          <p:nvPr/>
        </p:nvSpPr>
        <p:spPr>
          <a:xfrm>
            <a:off x="348583" y="3771449"/>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Material Inputs</a:t>
            </a:r>
            <a:endParaRPr lang="en-US" sz="900" b="1" dirty="0">
              <a:latin typeface="Calibri" pitchFamily="34" charset="0"/>
            </a:endParaRPr>
          </a:p>
        </p:txBody>
      </p:sp>
      <p:sp>
        <p:nvSpPr>
          <p:cNvPr id="8" name="Rounded Rectangle 7"/>
          <p:cNvSpPr/>
          <p:nvPr/>
        </p:nvSpPr>
        <p:spPr>
          <a:xfrm>
            <a:off x="348583" y="4273953"/>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Stakeholder Interaction</a:t>
            </a:r>
            <a:endParaRPr lang="en-US" sz="900" b="1" dirty="0">
              <a:latin typeface="Calibri" pitchFamily="34" charset="0"/>
            </a:endParaRPr>
          </a:p>
        </p:txBody>
      </p:sp>
      <p:sp>
        <p:nvSpPr>
          <p:cNvPr id="9" name="Rounded Rectangle 8"/>
          <p:cNvSpPr/>
          <p:nvPr/>
        </p:nvSpPr>
        <p:spPr>
          <a:xfrm>
            <a:off x="348583" y="4776459"/>
            <a:ext cx="1720308" cy="418454"/>
          </a:xfrm>
          <a:prstGeom prst="roundRect">
            <a:avLst/>
          </a:prstGeom>
          <a:solidFill>
            <a:srgbClr val="074D14"/>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Need, Requests, Instructions</a:t>
            </a:r>
            <a:endParaRPr lang="en-US" sz="900" b="1" dirty="0">
              <a:latin typeface="Calibri" pitchFamily="34" charset="0"/>
            </a:endParaRPr>
          </a:p>
        </p:txBody>
      </p:sp>
      <p:sp>
        <p:nvSpPr>
          <p:cNvPr id="17" name="Rounded Rectangle 16"/>
          <p:cNvSpPr/>
          <p:nvPr/>
        </p:nvSpPr>
        <p:spPr>
          <a:xfrm>
            <a:off x="2667001" y="1919826"/>
            <a:ext cx="3882656" cy="3089495"/>
          </a:xfrm>
          <a:prstGeom prst="roundRect">
            <a:avLst/>
          </a:prstGeom>
          <a:gradFill flip="none" rotWithShape="1">
            <a:gsLst>
              <a:gs pos="0">
                <a:srgbClr val="023738"/>
              </a:gs>
              <a:gs pos="50000">
                <a:srgbClr val="167F82">
                  <a:shade val="67500"/>
                  <a:satMod val="115000"/>
                </a:srgbClr>
              </a:gs>
              <a:gs pos="100000">
                <a:srgbClr val="167F82">
                  <a:shade val="100000"/>
                  <a:satMod val="115000"/>
                </a:srgbClr>
              </a:gs>
            </a:gsLst>
            <a:lin ang="13500000" scaled="1"/>
            <a:tileRect/>
          </a:gra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797447" y="3045513"/>
            <a:ext cx="627585" cy="627585"/>
          </a:xfrm>
          <a:prstGeom prst="ellipse">
            <a:avLst/>
          </a:prstGeom>
          <a:solidFill>
            <a:srgbClr val="14064E"/>
          </a:solidFill>
          <a:ln w="57150">
            <a:solidFill>
              <a:srgbClr val="FFD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1</a:t>
            </a:r>
            <a:endParaRPr lang="en-US" sz="2400" b="1" dirty="0">
              <a:solidFill>
                <a:srgbClr val="FFFF00"/>
              </a:solidFill>
            </a:endParaRPr>
          </a:p>
        </p:txBody>
      </p:sp>
      <p:sp>
        <p:nvSpPr>
          <p:cNvPr id="20" name="Oval 19"/>
          <p:cNvSpPr/>
          <p:nvPr/>
        </p:nvSpPr>
        <p:spPr>
          <a:xfrm>
            <a:off x="3732511" y="3045513"/>
            <a:ext cx="627585" cy="627585"/>
          </a:xfrm>
          <a:prstGeom prst="ellipse">
            <a:avLst/>
          </a:prstGeom>
          <a:solidFill>
            <a:srgbClr val="14064E"/>
          </a:solidFill>
          <a:ln w="57150">
            <a:solidFill>
              <a:srgbClr val="FFD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2</a:t>
            </a:r>
          </a:p>
        </p:txBody>
      </p:sp>
      <p:sp>
        <p:nvSpPr>
          <p:cNvPr id="21" name="Oval 20"/>
          <p:cNvSpPr/>
          <p:nvPr/>
        </p:nvSpPr>
        <p:spPr>
          <a:xfrm>
            <a:off x="4667575" y="3045513"/>
            <a:ext cx="627585" cy="627585"/>
          </a:xfrm>
          <a:prstGeom prst="ellipse">
            <a:avLst/>
          </a:prstGeom>
          <a:solidFill>
            <a:srgbClr val="14064E"/>
          </a:solidFill>
          <a:ln w="57150">
            <a:solidFill>
              <a:srgbClr val="FFD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3</a:t>
            </a:r>
          </a:p>
        </p:txBody>
      </p:sp>
      <p:sp>
        <p:nvSpPr>
          <p:cNvPr id="22" name="Oval 21"/>
          <p:cNvSpPr/>
          <p:nvPr/>
        </p:nvSpPr>
        <p:spPr>
          <a:xfrm>
            <a:off x="5757619" y="3045513"/>
            <a:ext cx="627585" cy="627585"/>
          </a:xfrm>
          <a:prstGeom prst="ellipse">
            <a:avLst/>
          </a:prstGeom>
          <a:solidFill>
            <a:srgbClr val="14064E"/>
          </a:solidFill>
          <a:ln w="57150">
            <a:solidFill>
              <a:srgbClr val="FFD6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00"/>
                </a:solidFill>
              </a:rPr>
              <a:t>N</a:t>
            </a:r>
          </a:p>
        </p:txBody>
      </p:sp>
      <p:cxnSp>
        <p:nvCxnSpPr>
          <p:cNvPr id="24" name="Elbow Connector 23"/>
          <p:cNvCxnSpPr>
            <a:stCxn id="19" idx="6"/>
            <a:endCxn id="20" idx="2"/>
          </p:cNvCxnSpPr>
          <p:nvPr/>
        </p:nvCxnSpPr>
        <p:spPr>
          <a:xfrm>
            <a:off x="3425032" y="3359306"/>
            <a:ext cx="307479" cy="1588"/>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20" idx="6"/>
            <a:endCxn id="21" idx="2"/>
          </p:cNvCxnSpPr>
          <p:nvPr/>
        </p:nvCxnSpPr>
        <p:spPr>
          <a:xfrm>
            <a:off x="4360096" y="3359306"/>
            <a:ext cx="307479" cy="1588"/>
          </a:xfrm>
          <a:prstGeom prst="bentConnector3">
            <a:avLst>
              <a:gd name="adj1" fmla="val 50000"/>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21" idx="6"/>
            <a:endCxn id="22" idx="2"/>
          </p:cNvCxnSpPr>
          <p:nvPr/>
        </p:nvCxnSpPr>
        <p:spPr>
          <a:xfrm>
            <a:off x="5295160" y="3359306"/>
            <a:ext cx="462459" cy="1588"/>
          </a:xfrm>
          <a:prstGeom prst="bentConnector3">
            <a:avLst>
              <a:gd name="adj1" fmla="val 50000"/>
            </a:avLst>
          </a:prstGeom>
          <a:ln w="28575">
            <a:solidFill>
              <a:srgbClr val="FFC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9" name="Right Arrow 28"/>
          <p:cNvSpPr/>
          <p:nvPr/>
        </p:nvSpPr>
        <p:spPr>
          <a:xfrm>
            <a:off x="2882685" y="3781202"/>
            <a:ext cx="3456122" cy="495946"/>
          </a:xfrm>
          <a:prstGeom prst="rightArrow">
            <a:avLst/>
          </a:prstGeom>
          <a:solidFill>
            <a:srgbClr val="FFFF00"/>
          </a:solidFill>
          <a:ln w="38100">
            <a:solidFill>
              <a:srgbClr val="3B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rgbClr val="740000"/>
                </a:solidFill>
              </a:rPr>
              <a:t>Transformation of Inputs to Outputs</a:t>
            </a:r>
            <a:endParaRPr lang="en-US" sz="1200" b="1" dirty="0">
              <a:solidFill>
                <a:srgbClr val="740000"/>
              </a:solidFill>
            </a:endParaRPr>
          </a:p>
        </p:txBody>
      </p:sp>
      <p:sp>
        <p:nvSpPr>
          <p:cNvPr id="53" name="Rectangle 52"/>
          <p:cNvSpPr/>
          <p:nvPr/>
        </p:nvSpPr>
        <p:spPr>
          <a:xfrm>
            <a:off x="3037669" y="2183312"/>
            <a:ext cx="3115158" cy="465258"/>
          </a:xfrm>
          <a:prstGeom prst="rect">
            <a:avLst/>
          </a:prstGeom>
          <a:solidFill>
            <a:schemeClr val="accent5">
              <a:lumMod val="10000"/>
            </a:schemeClr>
          </a:solidFill>
          <a:ln>
            <a:solidFill>
              <a:srgbClr val="74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spc="300" dirty="0" smtClean="0">
                <a:solidFill>
                  <a:schemeClr val="bg1"/>
                </a:solidFill>
                <a:latin typeface="Lucida Handwriting" pitchFamily="66" charset="0"/>
              </a:rPr>
              <a:t>INTER-RELATED PROCESS STEPS / TASKS</a:t>
            </a:r>
            <a:endParaRPr lang="en-US" sz="1200" b="1" spc="300" dirty="0">
              <a:solidFill>
                <a:schemeClr val="bg1"/>
              </a:solidFill>
              <a:latin typeface="Lucida Handwriting" pitchFamily="66" charset="0"/>
            </a:endParaRPr>
          </a:p>
        </p:txBody>
      </p:sp>
      <p:pic>
        <p:nvPicPr>
          <p:cNvPr id="30" name="Picture 29" descr="clock1.gif"/>
          <p:cNvPicPr>
            <a:picLocks noChangeAspect="1"/>
          </p:cNvPicPr>
          <p:nvPr/>
        </p:nvPicPr>
        <p:blipFill>
          <a:blip r:embed="rId3" cstate="print"/>
          <a:stretch>
            <a:fillRect/>
          </a:stretch>
        </p:blipFill>
        <p:spPr>
          <a:xfrm>
            <a:off x="3326027" y="4205661"/>
            <a:ext cx="477812" cy="559358"/>
          </a:xfrm>
          <a:prstGeom prst="rect">
            <a:avLst/>
          </a:prstGeom>
        </p:spPr>
      </p:pic>
      <p:sp>
        <p:nvSpPr>
          <p:cNvPr id="32" name="TextBox 31"/>
          <p:cNvSpPr txBox="1"/>
          <p:nvPr/>
        </p:nvSpPr>
        <p:spPr>
          <a:xfrm>
            <a:off x="3886870" y="4351197"/>
            <a:ext cx="1332854" cy="307777"/>
          </a:xfrm>
          <a:prstGeom prst="rect">
            <a:avLst/>
          </a:prstGeom>
          <a:solidFill>
            <a:schemeClr val="tx1"/>
          </a:solidFill>
          <a:ln>
            <a:solidFill>
              <a:srgbClr val="FFC000"/>
            </a:solidFill>
          </a:ln>
        </p:spPr>
        <p:txBody>
          <a:bodyPr wrap="square" rtlCol="0">
            <a:spAutoFit/>
          </a:bodyPr>
          <a:lstStyle/>
          <a:p>
            <a:pPr algn="ctr"/>
            <a:r>
              <a:rPr lang="en-US" sz="1400" b="1" dirty="0" smtClean="0">
                <a:solidFill>
                  <a:schemeClr val="bg1"/>
                </a:solidFill>
              </a:rPr>
              <a:t>TIME &amp; COST</a:t>
            </a:r>
            <a:endParaRPr lang="en-US" sz="1400" b="1" dirty="0">
              <a:solidFill>
                <a:schemeClr val="bg1"/>
              </a:solidFill>
            </a:endParaRPr>
          </a:p>
        </p:txBody>
      </p:sp>
      <p:pic>
        <p:nvPicPr>
          <p:cNvPr id="52" name="Picture 51" descr="money.gif"/>
          <p:cNvPicPr>
            <a:picLocks noChangeAspect="1"/>
          </p:cNvPicPr>
          <p:nvPr/>
        </p:nvPicPr>
        <p:blipFill>
          <a:blip r:embed="rId4" cstate="print"/>
          <a:stretch>
            <a:fillRect/>
          </a:stretch>
        </p:blipFill>
        <p:spPr>
          <a:xfrm>
            <a:off x="5282771" y="4203850"/>
            <a:ext cx="524842" cy="503848"/>
          </a:xfrm>
          <a:prstGeom prst="rect">
            <a:avLst/>
          </a:prstGeom>
        </p:spPr>
      </p:pic>
      <p:cxnSp>
        <p:nvCxnSpPr>
          <p:cNvPr id="55" name="Elbow Connector 54"/>
          <p:cNvCxnSpPr>
            <a:stCxn id="53" idx="2"/>
            <a:endCxn id="19" idx="0"/>
          </p:cNvCxnSpPr>
          <p:nvPr/>
        </p:nvCxnSpPr>
        <p:spPr>
          <a:xfrm rot="5400000">
            <a:off x="3654773" y="2105037"/>
            <a:ext cx="396943" cy="1484008"/>
          </a:xfrm>
          <a:prstGeom prst="bentConnector3">
            <a:avLst>
              <a:gd name="adj1" fmla="val 50000"/>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53" idx="2"/>
            <a:endCxn id="20" idx="0"/>
          </p:cNvCxnSpPr>
          <p:nvPr/>
        </p:nvCxnSpPr>
        <p:spPr>
          <a:xfrm rot="5400000">
            <a:off x="4122305" y="2572569"/>
            <a:ext cx="396943" cy="548944"/>
          </a:xfrm>
          <a:prstGeom prst="bentConnector3">
            <a:avLst>
              <a:gd name="adj1" fmla="val 50000"/>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9" name="Elbow Connector 58"/>
          <p:cNvCxnSpPr>
            <a:stCxn id="53" idx="2"/>
            <a:endCxn id="21" idx="0"/>
          </p:cNvCxnSpPr>
          <p:nvPr/>
        </p:nvCxnSpPr>
        <p:spPr>
          <a:xfrm rot="16200000" flipH="1">
            <a:off x="4589837" y="2653981"/>
            <a:ext cx="396943" cy="386120"/>
          </a:xfrm>
          <a:prstGeom prst="bentConnector3">
            <a:avLst>
              <a:gd name="adj1" fmla="val 50000"/>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61" name="Elbow Connector 60"/>
          <p:cNvCxnSpPr>
            <a:stCxn id="53" idx="2"/>
            <a:endCxn id="22" idx="0"/>
          </p:cNvCxnSpPr>
          <p:nvPr/>
        </p:nvCxnSpPr>
        <p:spPr>
          <a:xfrm rot="16200000" flipH="1">
            <a:off x="5134859" y="2108959"/>
            <a:ext cx="396943" cy="1476164"/>
          </a:xfrm>
          <a:prstGeom prst="bentConnector3">
            <a:avLst>
              <a:gd name="adj1" fmla="val 50000"/>
            </a:avLst>
          </a:prstGeom>
          <a:ln w="28575">
            <a:solidFill>
              <a:schemeClr val="bg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3" name="Rounded Rectangle 82"/>
          <p:cNvSpPr/>
          <p:nvPr/>
        </p:nvSpPr>
        <p:spPr>
          <a:xfrm>
            <a:off x="7161115" y="1745031"/>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Stakeholder Register</a:t>
            </a:r>
            <a:endParaRPr lang="en-US" sz="900" b="1" dirty="0">
              <a:latin typeface="Calibri" pitchFamily="34" charset="0"/>
            </a:endParaRPr>
          </a:p>
        </p:txBody>
      </p:sp>
      <p:sp>
        <p:nvSpPr>
          <p:cNvPr id="84" name="Rounded Rectangle 83"/>
          <p:cNvSpPr/>
          <p:nvPr/>
        </p:nvSpPr>
        <p:spPr>
          <a:xfrm>
            <a:off x="7161115" y="2244952"/>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Stakeholder </a:t>
            </a:r>
          </a:p>
          <a:p>
            <a:pPr algn="ctr"/>
            <a:r>
              <a:rPr lang="en-US" sz="900" b="1" dirty="0" smtClean="0">
                <a:latin typeface="Calibri" pitchFamily="34" charset="0"/>
              </a:rPr>
              <a:t>SWOT-Analysis</a:t>
            </a:r>
            <a:endParaRPr lang="en-US" sz="900" b="1" dirty="0">
              <a:latin typeface="Calibri" pitchFamily="34" charset="0"/>
            </a:endParaRPr>
          </a:p>
        </p:txBody>
      </p:sp>
      <p:sp>
        <p:nvSpPr>
          <p:cNvPr id="85" name="Rounded Rectangle 84"/>
          <p:cNvSpPr/>
          <p:nvPr/>
        </p:nvSpPr>
        <p:spPr>
          <a:xfrm>
            <a:off x="7161115" y="2744873"/>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Communication Plan</a:t>
            </a:r>
            <a:endParaRPr lang="en-US" sz="900" b="1" dirty="0">
              <a:latin typeface="Calibri" pitchFamily="34" charset="0"/>
            </a:endParaRPr>
          </a:p>
        </p:txBody>
      </p:sp>
      <p:sp>
        <p:nvSpPr>
          <p:cNvPr id="86" name="Rounded Rectangle 85"/>
          <p:cNvSpPr/>
          <p:nvPr/>
        </p:nvSpPr>
        <p:spPr>
          <a:xfrm>
            <a:off x="7161115" y="3244794"/>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Stakeholder Map</a:t>
            </a:r>
            <a:endParaRPr lang="en-US" sz="900" b="1" dirty="0">
              <a:latin typeface="Calibri" pitchFamily="34" charset="0"/>
            </a:endParaRPr>
          </a:p>
        </p:txBody>
      </p:sp>
      <p:sp>
        <p:nvSpPr>
          <p:cNvPr id="87" name="Rounded Rectangle 86"/>
          <p:cNvSpPr/>
          <p:nvPr/>
        </p:nvSpPr>
        <p:spPr>
          <a:xfrm>
            <a:off x="7161115" y="3744715"/>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Responsibility Assignment Matrix</a:t>
            </a:r>
            <a:endParaRPr lang="en-US" sz="900" b="1" dirty="0">
              <a:latin typeface="Calibri" pitchFamily="34" charset="0"/>
            </a:endParaRPr>
          </a:p>
        </p:txBody>
      </p:sp>
      <p:sp>
        <p:nvSpPr>
          <p:cNvPr id="88" name="Rounded Rectangle 87"/>
          <p:cNvSpPr/>
          <p:nvPr/>
        </p:nvSpPr>
        <p:spPr>
          <a:xfrm>
            <a:off x="7161115" y="4244636"/>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Team Charter</a:t>
            </a:r>
            <a:endParaRPr lang="en-US" sz="900" b="1" dirty="0">
              <a:latin typeface="Calibri" pitchFamily="34" charset="0"/>
            </a:endParaRPr>
          </a:p>
        </p:txBody>
      </p:sp>
      <p:sp>
        <p:nvSpPr>
          <p:cNvPr id="89" name="Rounded Rectangle 88"/>
          <p:cNvSpPr/>
          <p:nvPr/>
        </p:nvSpPr>
        <p:spPr>
          <a:xfrm>
            <a:off x="7161115" y="4744559"/>
            <a:ext cx="1720308" cy="418454"/>
          </a:xfrm>
          <a:prstGeom prst="roundRect">
            <a:avLst/>
          </a:prstGeom>
          <a:solidFill>
            <a:srgbClr val="74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latin typeface="Calibri" pitchFamily="34" charset="0"/>
              </a:rPr>
              <a:t>Project Stakeholder Engagement Plan</a:t>
            </a:r>
            <a:endParaRPr lang="en-US" sz="900" b="1" dirty="0">
              <a:latin typeface="Calibri" pitchFamily="34" charset="0"/>
            </a:endParaRPr>
          </a:p>
        </p:txBody>
      </p:sp>
      <p:sp>
        <p:nvSpPr>
          <p:cNvPr id="41" name="Rounded Rectangle 40"/>
          <p:cNvSpPr/>
          <p:nvPr/>
        </p:nvSpPr>
        <p:spPr>
          <a:xfrm>
            <a:off x="2860082" y="1058180"/>
            <a:ext cx="3549112" cy="662478"/>
          </a:xfrm>
          <a:prstGeom prst="roundRect">
            <a:avLst/>
          </a:prstGeom>
          <a:solidFill>
            <a:schemeClr val="accent3">
              <a:lumMod val="85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Process Structure and Maturity, Optimization and Benchmarking, Templates, Constraints, Policies etc. </a:t>
            </a:r>
            <a:endParaRPr lang="en-US" sz="1200" b="1" dirty="0">
              <a:solidFill>
                <a:schemeClr val="tx1"/>
              </a:solidFill>
            </a:endParaRPr>
          </a:p>
        </p:txBody>
      </p:sp>
      <p:sp>
        <p:nvSpPr>
          <p:cNvPr id="42" name="Rectangle 41"/>
          <p:cNvSpPr/>
          <p:nvPr/>
        </p:nvSpPr>
        <p:spPr>
          <a:xfrm>
            <a:off x="221501" y="1073770"/>
            <a:ext cx="1948326" cy="495946"/>
          </a:xfrm>
          <a:prstGeom prst="rect">
            <a:avLst/>
          </a:prstGeom>
          <a:solidFill>
            <a:srgbClr val="FFC0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PROCESS INPUTS</a:t>
            </a:r>
          </a:p>
          <a:p>
            <a:pPr algn="ctr"/>
            <a:r>
              <a:rPr lang="en-US" sz="1200" b="1" dirty="0" smtClean="0">
                <a:solidFill>
                  <a:schemeClr val="tx1"/>
                </a:solidFill>
              </a:rPr>
              <a:t>(Managerial)</a:t>
            </a:r>
            <a:endParaRPr lang="en-US" sz="1200" b="1" dirty="0">
              <a:solidFill>
                <a:schemeClr val="tx1"/>
              </a:solidFill>
            </a:endParaRPr>
          </a:p>
        </p:txBody>
      </p:sp>
      <p:sp>
        <p:nvSpPr>
          <p:cNvPr id="43" name="Rectangle 42"/>
          <p:cNvSpPr/>
          <p:nvPr/>
        </p:nvSpPr>
        <p:spPr>
          <a:xfrm>
            <a:off x="7023798" y="1081218"/>
            <a:ext cx="1958516" cy="495946"/>
          </a:xfrm>
          <a:prstGeom prst="rec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PROCESS OUTPUTS</a:t>
            </a:r>
          </a:p>
          <a:p>
            <a:pPr algn="ctr"/>
            <a:r>
              <a:rPr lang="en-US" sz="1200" b="1" dirty="0" smtClean="0">
                <a:solidFill>
                  <a:schemeClr val="tx1"/>
                </a:solidFill>
              </a:rPr>
              <a:t>(Selected Examples)</a:t>
            </a:r>
            <a:endParaRPr lang="en-US" sz="1200" b="1" dirty="0">
              <a:solidFill>
                <a:schemeClr val="tx1"/>
              </a:solidFill>
            </a:endParaRPr>
          </a:p>
        </p:txBody>
      </p:sp>
      <p:sp>
        <p:nvSpPr>
          <p:cNvPr id="108" name="Notched Right Arrow 107"/>
          <p:cNvSpPr/>
          <p:nvPr/>
        </p:nvSpPr>
        <p:spPr>
          <a:xfrm rot="5400000">
            <a:off x="3445869" y="1764058"/>
            <a:ext cx="489138" cy="341222"/>
          </a:xfrm>
          <a:prstGeom prst="notchedRightArrow">
            <a:avLst/>
          </a:prstGeom>
          <a:solidFill>
            <a:schemeClr val="tx2">
              <a:lumMod val="95000"/>
              <a:lumOff val="5000"/>
            </a:schemeClr>
          </a:solidFill>
          <a:ln>
            <a:solidFill>
              <a:srgbClr val="FFC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Notched Right Arrow 108"/>
          <p:cNvSpPr/>
          <p:nvPr/>
        </p:nvSpPr>
        <p:spPr>
          <a:xfrm rot="5400000">
            <a:off x="5408787" y="1764062"/>
            <a:ext cx="489138" cy="341222"/>
          </a:xfrm>
          <a:prstGeom prst="notchedRightArrow">
            <a:avLst/>
          </a:prstGeom>
          <a:solidFill>
            <a:schemeClr val="tx2">
              <a:lumMod val="95000"/>
              <a:lumOff val="5000"/>
            </a:schemeClr>
          </a:solidFill>
          <a:ln>
            <a:solidFill>
              <a:srgbClr val="FFC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ounded Rectangle 111"/>
          <p:cNvSpPr/>
          <p:nvPr/>
        </p:nvSpPr>
        <p:spPr>
          <a:xfrm>
            <a:off x="228581" y="5401635"/>
            <a:ext cx="1971693" cy="830889"/>
          </a:xfrm>
          <a:prstGeom prst="roundRect">
            <a:avLst/>
          </a:prstGeom>
          <a:solidFill>
            <a:srgbClr val="00B05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900" b="1" dirty="0" smtClean="0">
                <a:solidFill>
                  <a:sysClr val="windowText" lastClr="000000"/>
                </a:solidFill>
                <a:latin typeface="Calibri" pitchFamily="34" charset="0"/>
              </a:rPr>
              <a:t>Quality of Information, Tool Effectiveness, Stakeholder </a:t>
            </a:r>
            <a:r>
              <a:rPr lang="en-US" sz="900" b="1" dirty="0" smtClean="0">
                <a:solidFill>
                  <a:sysClr val="windowText" lastClr="000000"/>
                </a:solidFill>
                <a:latin typeface="Calibri" pitchFamily="34" charset="0"/>
              </a:rPr>
              <a:t>Ability, Knowledge, Competence, Experi-ence, Insight, Communication, Cooperation and Coordination.  </a:t>
            </a:r>
            <a:endParaRPr lang="en-US" sz="900" b="1" dirty="0">
              <a:solidFill>
                <a:sysClr val="windowText" lastClr="000000"/>
              </a:solidFill>
              <a:latin typeface="Calibri" pitchFamily="34" charset="0"/>
            </a:endParaRPr>
          </a:p>
        </p:txBody>
      </p:sp>
      <p:sp>
        <p:nvSpPr>
          <p:cNvPr id="160" name="Rectangle 159"/>
          <p:cNvSpPr/>
          <p:nvPr/>
        </p:nvSpPr>
        <p:spPr>
          <a:xfrm>
            <a:off x="2956020" y="4836317"/>
            <a:ext cx="3285641" cy="278970"/>
          </a:xfrm>
          <a:prstGeom prst="rect">
            <a:avLst/>
          </a:prstGeom>
          <a:ln>
            <a:solidFill>
              <a:srgbClr val="FF6600"/>
            </a:solidFill>
          </a:ln>
          <a:effectLst>
            <a:outerShdw blurRad="50800" dist="38100" dir="5400000" algn="t" rotWithShape="0">
              <a:srgbClr val="FFFF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Process Effectiveness and Efficiency</a:t>
            </a:r>
            <a:endParaRPr lang="en-US" sz="1200" b="1" dirty="0">
              <a:solidFill>
                <a:schemeClr val="tx1"/>
              </a:solidFill>
            </a:endParaRPr>
          </a:p>
        </p:txBody>
      </p:sp>
      <p:sp>
        <p:nvSpPr>
          <p:cNvPr id="168" name="Rounded Rectangle 167"/>
          <p:cNvSpPr/>
          <p:nvPr/>
        </p:nvSpPr>
        <p:spPr>
          <a:xfrm>
            <a:off x="7026119" y="5401635"/>
            <a:ext cx="1971693" cy="830889"/>
          </a:xfrm>
          <a:prstGeom prst="roundRect">
            <a:avLst/>
          </a:prstGeom>
          <a:solidFill>
            <a:srgbClr val="FF6600"/>
          </a:solidFill>
          <a:ln w="38100">
            <a:solidFill>
              <a:srgbClr val="2CF4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chemeClr val="tx1"/>
                </a:solidFill>
                <a:latin typeface="Calibri" pitchFamily="34" charset="0"/>
              </a:rPr>
              <a:t>Project management uses processes extensively to produce “deliverables” (sample above). Some processes are quite complex and have a high risk of error. </a:t>
            </a:r>
            <a:endParaRPr lang="en-US" sz="900" b="1" dirty="0">
              <a:solidFill>
                <a:schemeClr val="tx1"/>
              </a:solidFill>
              <a:latin typeface="Calibri" pitchFamily="34" charset="0"/>
            </a:endParaRPr>
          </a:p>
        </p:txBody>
      </p:sp>
      <p:sp>
        <p:nvSpPr>
          <p:cNvPr id="169" name="Rounded Rectangle 168"/>
          <p:cNvSpPr/>
          <p:nvPr/>
        </p:nvSpPr>
        <p:spPr>
          <a:xfrm>
            <a:off x="2677308" y="5410200"/>
            <a:ext cx="3940468" cy="822324"/>
          </a:xfrm>
          <a:prstGeom prst="roundRect">
            <a:avLst/>
          </a:prstGeom>
          <a:solidFill>
            <a:srgbClr val="FF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ysClr val="windowText" lastClr="000000"/>
                </a:solidFill>
                <a:latin typeface="Calibri" pitchFamily="34" charset="0"/>
              </a:rPr>
              <a:t>The output of one project management process normally becomes input in another (or other) process(es). Deficiencies in one or more of the processes may consequently reverberate across the entire project management pro-cess chain, giving rise to problems and issues in the project life-cycle.</a:t>
            </a:r>
            <a:endParaRPr lang="en-US" sz="900" b="1" dirty="0">
              <a:solidFill>
                <a:sysClr val="windowText" lastClr="000000"/>
              </a:solidFill>
              <a:latin typeface="Calibri" pitchFamily="34" charset="0"/>
            </a:endParaRPr>
          </a:p>
        </p:txBody>
      </p:sp>
      <p:cxnSp>
        <p:nvCxnSpPr>
          <p:cNvPr id="63" name="Elbow Connector 62"/>
          <p:cNvCxnSpPr>
            <a:stCxn id="112" idx="1"/>
            <a:endCxn id="64" idx="1"/>
          </p:cNvCxnSpPr>
          <p:nvPr/>
        </p:nvCxnSpPr>
        <p:spPr>
          <a:xfrm rot="10800000">
            <a:off x="224597" y="3474374"/>
            <a:ext cx="3985" cy="2342707"/>
          </a:xfrm>
          <a:prstGeom prst="bentConnector3">
            <a:avLst>
              <a:gd name="adj1" fmla="val 2940026"/>
            </a:avLst>
          </a:prstGeom>
          <a:ln w="28575">
            <a:solidFill>
              <a:srgbClr val="FFABAB"/>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25" name="Notched Right Arrow 124"/>
          <p:cNvSpPr/>
          <p:nvPr/>
        </p:nvSpPr>
        <p:spPr>
          <a:xfrm>
            <a:off x="2132076" y="3302132"/>
            <a:ext cx="548062" cy="341222"/>
          </a:xfrm>
          <a:prstGeom prst="notchedRightArrow">
            <a:avLst/>
          </a:prstGeom>
          <a:solidFill>
            <a:srgbClr val="023738"/>
          </a:solidFill>
          <a:ln>
            <a:solidFill>
              <a:srgbClr val="FFC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Notched Right Arrow 125"/>
          <p:cNvSpPr/>
          <p:nvPr/>
        </p:nvSpPr>
        <p:spPr>
          <a:xfrm>
            <a:off x="6519582" y="3291621"/>
            <a:ext cx="548062" cy="341222"/>
          </a:xfrm>
          <a:prstGeom prst="notchedRightArrow">
            <a:avLst/>
          </a:prstGeom>
          <a:solidFill>
            <a:srgbClr val="C00000"/>
          </a:solidFill>
          <a:ln>
            <a:solidFill>
              <a:srgbClr val="FFC000"/>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Curved Right Arrow 126"/>
          <p:cNvSpPr/>
          <p:nvPr/>
        </p:nvSpPr>
        <p:spPr>
          <a:xfrm>
            <a:off x="2459421" y="4913588"/>
            <a:ext cx="199696" cy="420414"/>
          </a:xfrm>
          <a:prstGeom prst="curv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9" name="Curved Right Arrow 128"/>
          <p:cNvSpPr/>
          <p:nvPr/>
        </p:nvSpPr>
        <p:spPr>
          <a:xfrm rot="10800000">
            <a:off x="6537436" y="4913587"/>
            <a:ext cx="199696" cy="420414"/>
          </a:xfrm>
          <a:prstGeom prst="curv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11421</TotalTime>
  <Words>881</Words>
  <Application>Microsoft Office PowerPoint</Application>
  <PresentationFormat>On-screen Show (4:3)</PresentationFormat>
  <Paragraphs>161</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MyTemplate</vt:lpstr>
      <vt:lpstr>Slide 1</vt:lpstr>
      <vt:lpstr>Projects &amp; Organizations: Holistic Perspective</vt:lpstr>
      <vt:lpstr>Managing and Engaging Project Stakeholders (Suggested 5-Step Governance Model)</vt:lpstr>
      <vt:lpstr>Managing and Engaging Project Stakeholders (Creating an Institutional Framework)</vt:lpstr>
      <vt:lpstr>Managing and Engaging Project Stakeholders (Institutional Framework: Committee Functions)</vt:lpstr>
      <vt:lpstr>Managing and Engaging Project Stakeholders (Policy and Strategy Framework)</vt:lpstr>
      <vt:lpstr>Managing and Engaging Project Stakeholders (Policy and Strategy Framework)</vt:lpstr>
      <vt:lpstr>Slide 8</vt:lpstr>
      <vt:lpstr>Managing and Engaging Project Stakeholders (The Central Role of Processes)</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4355</cp:revision>
  <dcterms:created xsi:type="dcterms:W3CDTF">2005-03-14T10:32:02Z</dcterms:created>
  <dcterms:modified xsi:type="dcterms:W3CDTF">2013-01-18T04:42:55Z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