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7"/>
  </p:notesMasterIdLst>
  <p:handoutMasterIdLst>
    <p:handoutMasterId r:id="rId28"/>
  </p:handoutMasterIdLst>
  <p:sldIdLst>
    <p:sldId id="1216" r:id="rId2"/>
    <p:sldId id="1066" r:id="rId3"/>
    <p:sldId id="1180" r:id="rId4"/>
    <p:sldId id="1240" r:id="rId5"/>
    <p:sldId id="1242" r:id="rId6"/>
    <p:sldId id="1239" r:id="rId7"/>
    <p:sldId id="1238" r:id="rId8"/>
    <p:sldId id="1253" r:id="rId9"/>
    <p:sldId id="1401" r:id="rId10"/>
    <p:sldId id="1397" r:id="rId11"/>
    <p:sldId id="1398" r:id="rId12"/>
    <p:sldId id="965" r:id="rId13"/>
    <p:sldId id="966" r:id="rId14"/>
    <p:sldId id="1156" r:id="rId15"/>
    <p:sldId id="1303" r:id="rId16"/>
    <p:sldId id="1400" r:id="rId17"/>
    <p:sldId id="1399" r:id="rId18"/>
    <p:sldId id="1377" r:id="rId19"/>
    <p:sldId id="888" r:id="rId20"/>
    <p:sldId id="917" r:id="rId21"/>
    <p:sldId id="1077" r:id="rId22"/>
    <p:sldId id="1376" r:id="rId23"/>
    <p:sldId id="1313" r:id="rId24"/>
    <p:sldId id="1312" r:id="rId25"/>
    <p:sldId id="1402" r:id="rId26"/>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88956" autoAdjust="0"/>
  </p:normalViewPr>
  <p:slideViewPr>
    <p:cSldViewPr snapToGrid="0" showGuides="1">
      <p:cViewPr varScale="1">
        <p:scale>
          <a:sx n="101" d="100"/>
          <a:sy n="101" d="100"/>
        </p:scale>
        <p:origin x="-130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872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B330F0-CCAC-4696-A96B-21DEA16D4A4E}" type="doc">
      <dgm:prSet loTypeId="urn:microsoft.com/office/officeart/2005/8/layout/radial3" loCatId="cycle" qsTypeId="urn:microsoft.com/office/officeart/2005/8/quickstyle/3d3" qsCatId="3D" csTypeId="urn:microsoft.com/office/officeart/2005/8/colors/accent1_2" csCatId="accent1" phldr="1"/>
      <dgm:spPr/>
      <dgm:t>
        <a:bodyPr/>
        <a:lstStyle/>
        <a:p>
          <a:endParaRPr lang="en-US"/>
        </a:p>
      </dgm:t>
    </dgm:pt>
    <dgm:pt modelId="{315F4D1D-C048-442D-AAC7-9A54DCBBFBDD}">
      <dgm:prSet phldrT="[Text]"/>
      <dgm:spPr>
        <a:solidFill>
          <a:srgbClr val="FF0000"/>
        </a:solidFill>
        <a:ln w="38100">
          <a:solidFill>
            <a:schemeClr val="bg1"/>
          </a:solidFill>
        </a:ln>
      </dgm:spPr>
      <dgm:t>
        <a:bodyPr/>
        <a:lstStyle/>
        <a:p>
          <a:r>
            <a:rPr lang="en-US" dirty="0" smtClean="0">
              <a:solidFill>
                <a:srgbClr val="FFC000"/>
              </a:solidFill>
              <a:latin typeface="Britannic Bold" pitchFamily="34" charset="0"/>
            </a:rPr>
            <a:t>DRIVERS</a:t>
          </a:r>
          <a:endParaRPr lang="en-US" dirty="0">
            <a:solidFill>
              <a:srgbClr val="FFC000"/>
            </a:solidFill>
            <a:latin typeface="Britannic Bold" pitchFamily="34" charset="0"/>
          </a:endParaRPr>
        </a:p>
      </dgm:t>
    </dgm:pt>
    <dgm:pt modelId="{5404C530-8559-472A-8B1F-9A9B300CF695}" type="parTrans" cxnId="{2CD8959A-2DF0-4EAD-92B2-8CE3B193E338}">
      <dgm:prSet/>
      <dgm:spPr/>
      <dgm:t>
        <a:bodyPr/>
        <a:lstStyle/>
        <a:p>
          <a:endParaRPr lang="en-US"/>
        </a:p>
      </dgm:t>
    </dgm:pt>
    <dgm:pt modelId="{F7CB6C58-A6DF-4DFF-9A15-3DA3C8BABD00}" type="sibTrans" cxnId="{2CD8959A-2DF0-4EAD-92B2-8CE3B193E338}">
      <dgm:prSet/>
      <dgm:spPr/>
      <dgm:t>
        <a:bodyPr/>
        <a:lstStyle/>
        <a:p>
          <a:endParaRPr lang="en-US"/>
        </a:p>
      </dgm:t>
    </dgm:pt>
    <dgm:pt modelId="{F82DF3F6-960D-4418-89E5-A9D4142C27F4}">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Law &amp; Public Participation</a:t>
          </a:r>
          <a:endParaRPr lang="en-US" sz="1200" b="1" dirty="0">
            <a:solidFill>
              <a:srgbClr val="FFFF00"/>
            </a:solidFill>
            <a:latin typeface="Calibri" pitchFamily="34" charset="0"/>
          </a:endParaRPr>
        </a:p>
      </dgm:t>
    </dgm:pt>
    <dgm:pt modelId="{85A5F980-1B8A-4B39-B9BF-21C50E4C1BA2}" type="parTrans" cxnId="{8CD1DA28-18F1-4412-86BA-59590D9C27CC}">
      <dgm:prSet/>
      <dgm:spPr/>
      <dgm:t>
        <a:bodyPr/>
        <a:lstStyle/>
        <a:p>
          <a:endParaRPr lang="en-US"/>
        </a:p>
      </dgm:t>
    </dgm:pt>
    <dgm:pt modelId="{AD551320-A9F7-42C2-8735-CA0810517146}" type="sibTrans" cxnId="{8CD1DA28-18F1-4412-86BA-59590D9C27CC}">
      <dgm:prSet/>
      <dgm:spPr/>
      <dgm:t>
        <a:bodyPr/>
        <a:lstStyle/>
        <a:p>
          <a:endParaRPr lang="en-US"/>
        </a:p>
      </dgm:t>
    </dgm:pt>
    <dgm:pt modelId="{ADD3E487-CB36-4A93-84F5-E35B6781DAD8}">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NGOs</a:t>
          </a:r>
          <a:endParaRPr lang="en-US" sz="1200" b="1" dirty="0">
            <a:solidFill>
              <a:srgbClr val="FFFF00"/>
            </a:solidFill>
            <a:latin typeface="Calibri" pitchFamily="34" charset="0"/>
          </a:endParaRPr>
        </a:p>
      </dgm:t>
    </dgm:pt>
    <dgm:pt modelId="{34DE9214-6111-4CA8-A67C-F6ADDCD71579}" type="parTrans" cxnId="{FC0A2AC7-75FA-44DE-8235-CA2F3CEEF8AB}">
      <dgm:prSet/>
      <dgm:spPr/>
      <dgm:t>
        <a:bodyPr/>
        <a:lstStyle/>
        <a:p>
          <a:endParaRPr lang="en-US"/>
        </a:p>
      </dgm:t>
    </dgm:pt>
    <dgm:pt modelId="{59A47BE8-DA98-4965-B726-0124D59BA0FE}" type="sibTrans" cxnId="{FC0A2AC7-75FA-44DE-8235-CA2F3CEEF8AB}">
      <dgm:prSet/>
      <dgm:spPr/>
      <dgm:t>
        <a:bodyPr/>
        <a:lstStyle/>
        <a:p>
          <a:endParaRPr lang="en-US"/>
        </a:p>
      </dgm:t>
    </dgm:pt>
    <dgm:pt modelId="{552E3483-FED6-4B13-AF13-BE53BA502062}">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The Media</a:t>
          </a:r>
          <a:endParaRPr lang="en-US" sz="1200" b="1" dirty="0">
            <a:solidFill>
              <a:srgbClr val="FFFF00"/>
            </a:solidFill>
            <a:latin typeface="Calibri" pitchFamily="34" charset="0"/>
          </a:endParaRPr>
        </a:p>
      </dgm:t>
    </dgm:pt>
    <dgm:pt modelId="{73147F8D-76EA-44A2-84EF-09B096EE9C6E}" type="parTrans" cxnId="{3BBC630B-1392-41F9-A003-034D274AF6B3}">
      <dgm:prSet/>
      <dgm:spPr/>
      <dgm:t>
        <a:bodyPr/>
        <a:lstStyle/>
        <a:p>
          <a:endParaRPr lang="en-US"/>
        </a:p>
      </dgm:t>
    </dgm:pt>
    <dgm:pt modelId="{31AA6868-EF56-4CE6-882B-E950BBB4803E}" type="sibTrans" cxnId="{3BBC630B-1392-41F9-A003-034D274AF6B3}">
      <dgm:prSet/>
      <dgm:spPr/>
      <dgm:t>
        <a:bodyPr/>
        <a:lstStyle/>
        <a:p>
          <a:endParaRPr lang="en-US"/>
        </a:p>
      </dgm:t>
    </dgm:pt>
    <dgm:pt modelId="{3C3D57E7-14AB-459A-92EC-A506369E1AD5}">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Information &amp; Communication Technology</a:t>
          </a:r>
          <a:endParaRPr lang="en-US" sz="1200" b="1" dirty="0">
            <a:solidFill>
              <a:srgbClr val="FFFF00"/>
            </a:solidFill>
            <a:latin typeface="Calibri" pitchFamily="34" charset="0"/>
          </a:endParaRPr>
        </a:p>
      </dgm:t>
    </dgm:pt>
    <dgm:pt modelId="{68C50D01-2283-45AE-BA41-5280BA4DC0C1}" type="parTrans" cxnId="{C902C082-7411-458C-8E51-025F88DC313F}">
      <dgm:prSet/>
      <dgm:spPr/>
      <dgm:t>
        <a:bodyPr/>
        <a:lstStyle/>
        <a:p>
          <a:endParaRPr lang="en-US"/>
        </a:p>
      </dgm:t>
    </dgm:pt>
    <dgm:pt modelId="{E565A222-953A-45CB-86E3-883BEA61EBA7}" type="sibTrans" cxnId="{C902C082-7411-458C-8E51-025F88DC313F}">
      <dgm:prSet/>
      <dgm:spPr/>
      <dgm:t>
        <a:bodyPr/>
        <a:lstStyle/>
        <a:p>
          <a:endParaRPr lang="en-US"/>
        </a:p>
      </dgm:t>
    </dgm:pt>
    <dgm:pt modelId="{F949E021-CC94-4F30-AE4A-090F66440B3A}">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Project Environment Complexity</a:t>
          </a:r>
          <a:endParaRPr lang="en-US" sz="1200" b="1" dirty="0">
            <a:solidFill>
              <a:srgbClr val="FFFF00"/>
            </a:solidFill>
            <a:latin typeface="Calibri" pitchFamily="34" charset="0"/>
          </a:endParaRPr>
        </a:p>
      </dgm:t>
    </dgm:pt>
    <dgm:pt modelId="{1BC5E9C8-D8FC-4B2D-8293-7B039D12B263}" type="parTrans" cxnId="{89D04D8F-282D-4514-8256-751003049A41}">
      <dgm:prSet/>
      <dgm:spPr/>
      <dgm:t>
        <a:bodyPr/>
        <a:lstStyle/>
        <a:p>
          <a:endParaRPr lang="en-US"/>
        </a:p>
      </dgm:t>
    </dgm:pt>
    <dgm:pt modelId="{CEE50F10-7648-49B6-982B-6211369B94F3}" type="sibTrans" cxnId="{89D04D8F-282D-4514-8256-751003049A41}">
      <dgm:prSet/>
      <dgm:spPr/>
      <dgm:t>
        <a:bodyPr/>
        <a:lstStyle/>
        <a:p>
          <a:endParaRPr lang="en-US"/>
        </a:p>
      </dgm:t>
    </dgm:pt>
    <dgm:pt modelId="{C793A117-2C76-4AF2-8FD2-217B26A6211C}">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Corporations, Society and the Environment</a:t>
          </a:r>
          <a:endParaRPr lang="en-US" sz="1200" b="1" dirty="0">
            <a:solidFill>
              <a:srgbClr val="FFFF00"/>
            </a:solidFill>
            <a:latin typeface="Calibri" pitchFamily="34" charset="0"/>
          </a:endParaRPr>
        </a:p>
      </dgm:t>
    </dgm:pt>
    <dgm:pt modelId="{FAEA852E-1D1B-4751-AB82-E48E61AB5277}" type="parTrans" cxnId="{10706308-E981-4C4C-BBBB-CEA3A1B4CC38}">
      <dgm:prSet/>
      <dgm:spPr/>
      <dgm:t>
        <a:bodyPr/>
        <a:lstStyle/>
        <a:p>
          <a:endParaRPr lang="en-US"/>
        </a:p>
      </dgm:t>
    </dgm:pt>
    <dgm:pt modelId="{61E50678-B17F-42AE-B75A-C48F4EE2402A}" type="sibTrans" cxnId="{10706308-E981-4C4C-BBBB-CEA3A1B4CC38}">
      <dgm:prSet/>
      <dgm:spPr/>
      <dgm:t>
        <a:bodyPr/>
        <a:lstStyle/>
        <a:p>
          <a:endParaRPr lang="en-US"/>
        </a:p>
      </dgm:t>
    </dgm:pt>
    <dgm:pt modelId="{CCC16925-BC4A-4FF8-9E80-D73A89244594}">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Stakeholder Theory</a:t>
          </a:r>
          <a:endParaRPr lang="en-US" sz="1200" b="1" dirty="0">
            <a:solidFill>
              <a:srgbClr val="FFFF00"/>
            </a:solidFill>
            <a:latin typeface="Calibri" pitchFamily="34" charset="0"/>
          </a:endParaRPr>
        </a:p>
      </dgm:t>
    </dgm:pt>
    <dgm:pt modelId="{CCBF954B-1D90-469D-BCEF-6756A70B8AB6}" type="sibTrans" cxnId="{62C1F564-088A-42D6-B8FF-00095E8F19ED}">
      <dgm:prSet/>
      <dgm:spPr>
        <a:solidFill>
          <a:srgbClr val="F1C6A5"/>
        </a:solidFill>
      </dgm:spPr>
      <dgm:t>
        <a:bodyPr/>
        <a:lstStyle/>
        <a:p>
          <a:endParaRPr lang="en-US"/>
        </a:p>
      </dgm:t>
    </dgm:pt>
    <dgm:pt modelId="{41300E20-C058-4CB5-BA68-35CF12824ED8}" type="parTrans" cxnId="{62C1F564-088A-42D6-B8FF-00095E8F19ED}">
      <dgm:prSet/>
      <dgm:spPr/>
      <dgm:t>
        <a:bodyPr/>
        <a:lstStyle/>
        <a:p>
          <a:endParaRPr lang="en-US"/>
        </a:p>
      </dgm:t>
    </dgm:pt>
    <dgm:pt modelId="{07AA24BC-492F-414E-80F5-8F918430E35B}">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DFIs &amp; DIAs</a:t>
          </a:r>
          <a:endParaRPr lang="en-US" sz="1200" b="1" dirty="0">
            <a:solidFill>
              <a:srgbClr val="FFFF00"/>
            </a:solidFill>
            <a:latin typeface="Calibri" pitchFamily="34" charset="0"/>
          </a:endParaRPr>
        </a:p>
      </dgm:t>
    </dgm:pt>
    <dgm:pt modelId="{5BB7B54B-64AB-4B33-9BC4-5F9B756CC6E4}" type="parTrans" cxnId="{B6445C13-2606-449C-B983-F51FA18A1514}">
      <dgm:prSet/>
      <dgm:spPr/>
      <dgm:t>
        <a:bodyPr/>
        <a:lstStyle/>
        <a:p>
          <a:endParaRPr lang="en-US"/>
        </a:p>
      </dgm:t>
    </dgm:pt>
    <dgm:pt modelId="{DFF69621-F578-492B-97E9-CA5D1682E8BF}" type="sibTrans" cxnId="{B6445C13-2606-449C-B983-F51FA18A1514}">
      <dgm:prSet/>
      <dgm:spPr/>
      <dgm:t>
        <a:bodyPr/>
        <a:lstStyle/>
        <a:p>
          <a:endParaRPr lang="en-US"/>
        </a:p>
      </dgm:t>
    </dgm:pt>
    <dgm:pt modelId="{65DC4604-730F-4638-8124-BC5327C2D75F}">
      <dgm:prSet phldrT="[Text]" custT="1"/>
      <dgm:spPr>
        <a:solidFill>
          <a:schemeClr val="accent1">
            <a:lumMod val="75000"/>
          </a:schemeClr>
        </a:solidFill>
        <a:ln w="38100">
          <a:solidFill>
            <a:srgbClr val="FFFF00"/>
          </a:solidFill>
        </a:ln>
      </dgm:spPr>
      <dgm:t>
        <a:bodyPr/>
        <a:lstStyle/>
        <a:p>
          <a:r>
            <a:rPr lang="en-US" sz="1200" b="1" dirty="0" smtClean="0">
              <a:solidFill>
                <a:srgbClr val="FFFF00"/>
              </a:solidFill>
              <a:latin typeface="Calibri" pitchFamily="34" charset="0"/>
            </a:rPr>
            <a:t>Awareness</a:t>
          </a:r>
          <a:endParaRPr lang="en-US" sz="1200" b="1" dirty="0">
            <a:solidFill>
              <a:srgbClr val="FFFF00"/>
            </a:solidFill>
            <a:latin typeface="Calibri" pitchFamily="34" charset="0"/>
          </a:endParaRPr>
        </a:p>
      </dgm:t>
    </dgm:pt>
    <dgm:pt modelId="{2993CF2D-3CA4-46D8-B1FE-51D3DAA2CA5E}" type="parTrans" cxnId="{86EB435C-7E2F-4576-B1D1-649F08024BC1}">
      <dgm:prSet/>
      <dgm:spPr/>
      <dgm:t>
        <a:bodyPr/>
        <a:lstStyle/>
        <a:p>
          <a:endParaRPr lang="en-US"/>
        </a:p>
      </dgm:t>
    </dgm:pt>
    <dgm:pt modelId="{66668372-FCC2-4F0B-BD3B-8166310E12C9}" type="sibTrans" cxnId="{86EB435C-7E2F-4576-B1D1-649F08024BC1}">
      <dgm:prSet/>
      <dgm:spPr/>
      <dgm:t>
        <a:bodyPr/>
        <a:lstStyle/>
        <a:p>
          <a:endParaRPr lang="en-US"/>
        </a:p>
      </dgm:t>
    </dgm:pt>
    <dgm:pt modelId="{704A8F5B-11AC-48BD-AB89-284DF8967BFE}" type="pres">
      <dgm:prSet presAssocID="{0DB330F0-CCAC-4696-A96B-21DEA16D4A4E}" presName="composite" presStyleCnt="0">
        <dgm:presLayoutVars>
          <dgm:chMax val="1"/>
          <dgm:dir/>
          <dgm:resizeHandles val="exact"/>
        </dgm:presLayoutVars>
      </dgm:prSet>
      <dgm:spPr/>
      <dgm:t>
        <a:bodyPr/>
        <a:lstStyle/>
        <a:p>
          <a:endParaRPr lang="en-US"/>
        </a:p>
      </dgm:t>
    </dgm:pt>
    <dgm:pt modelId="{0FD319DD-D69E-4F95-8896-657E2084D8B6}" type="pres">
      <dgm:prSet presAssocID="{0DB330F0-CCAC-4696-A96B-21DEA16D4A4E}" presName="radial" presStyleCnt="0">
        <dgm:presLayoutVars>
          <dgm:animLvl val="ctr"/>
        </dgm:presLayoutVars>
      </dgm:prSet>
      <dgm:spPr/>
    </dgm:pt>
    <dgm:pt modelId="{B95E9CAA-368A-41EA-B0EB-96F8CB89AEBF}" type="pres">
      <dgm:prSet presAssocID="{315F4D1D-C048-442D-AAC7-9A54DCBBFBDD}" presName="centerShape" presStyleLbl="vennNode1" presStyleIdx="0" presStyleCnt="10" custScaleX="94491" custScaleY="94491"/>
      <dgm:spPr/>
      <dgm:t>
        <a:bodyPr/>
        <a:lstStyle/>
        <a:p>
          <a:endParaRPr lang="en-US"/>
        </a:p>
      </dgm:t>
    </dgm:pt>
    <dgm:pt modelId="{8CB5FC32-40BC-40CC-A904-676A2AA15410}" type="pres">
      <dgm:prSet presAssocID="{CCC16925-BC4A-4FF8-9E80-D73A89244594}" presName="node" presStyleLbl="vennNode1" presStyleIdx="1" presStyleCnt="10" custScaleX="111715" custScaleY="111715">
        <dgm:presLayoutVars>
          <dgm:bulletEnabled val="1"/>
        </dgm:presLayoutVars>
      </dgm:prSet>
      <dgm:spPr/>
      <dgm:t>
        <a:bodyPr/>
        <a:lstStyle/>
        <a:p>
          <a:endParaRPr lang="en-US"/>
        </a:p>
      </dgm:t>
    </dgm:pt>
    <dgm:pt modelId="{C668B0D7-C70B-4AC5-AE2F-4A137EC005EE}" type="pres">
      <dgm:prSet presAssocID="{65DC4604-730F-4638-8124-BC5327C2D75F}" presName="node" presStyleLbl="vennNode1" presStyleIdx="2" presStyleCnt="10" custScaleX="111715" custScaleY="111715">
        <dgm:presLayoutVars>
          <dgm:bulletEnabled val="1"/>
        </dgm:presLayoutVars>
      </dgm:prSet>
      <dgm:spPr/>
      <dgm:t>
        <a:bodyPr/>
        <a:lstStyle/>
        <a:p>
          <a:endParaRPr lang="en-US"/>
        </a:p>
      </dgm:t>
    </dgm:pt>
    <dgm:pt modelId="{312D0FB2-AB63-4681-A13A-7A1FACABCFA9}" type="pres">
      <dgm:prSet presAssocID="{F949E021-CC94-4F30-AE4A-090F66440B3A}" presName="node" presStyleLbl="vennNode1" presStyleIdx="3" presStyleCnt="10">
        <dgm:presLayoutVars>
          <dgm:bulletEnabled val="1"/>
        </dgm:presLayoutVars>
      </dgm:prSet>
      <dgm:spPr/>
      <dgm:t>
        <a:bodyPr/>
        <a:lstStyle/>
        <a:p>
          <a:endParaRPr lang="en-US"/>
        </a:p>
      </dgm:t>
    </dgm:pt>
    <dgm:pt modelId="{51C44F99-6C5D-4B14-9249-0FAFD4B2BE0D}" type="pres">
      <dgm:prSet presAssocID="{C793A117-2C76-4AF2-8FD2-217B26A6211C}" presName="node" presStyleLbl="vennNode1" presStyleIdx="4" presStyleCnt="10">
        <dgm:presLayoutVars>
          <dgm:bulletEnabled val="1"/>
        </dgm:presLayoutVars>
      </dgm:prSet>
      <dgm:spPr/>
      <dgm:t>
        <a:bodyPr/>
        <a:lstStyle/>
        <a:p>
          <a:endParaRPr lang="en-US"/>
        </a:p>
      </dgm:t>
    </dgm:pt>
    <dgm:pt modelId="{7CDB0BBC-F057-4C86-B61B-FE7337C0DEED}" type="pres">
      <dgm:prSet presAssocID="{F82DF3F6-960D-4418-89E5-A9D4142C27F4}" presName="node" presStyleLbl="vennNode1" presStyleIdx="5" presStyleCnt="10" custScaleX="111715" custScaleY="111715">
        <dgm:presLayoutVars>
          <dgm:bulletEnabled val="1"/>
        </dgm:presLayoutVars>
      </dgm:prSet>
      <dgm:spPr/>
      <dgm:t>
        <a:bodyPr/>
        <a:lstStyle/>
        <a:p>
          <a:endParaRPr lang="en-US"/>
        </a:p>
      </dgm:t>
    </dgm:pt>
    <dgm:pt modelId="{E579B943-7F76-4638-AC8B-5D8F24433FF7}" type="pres">
      <dgm:prSet presAssocID="{07AA24BC-492F-414E-80F5-8F918430E35B}" presName="node" presStyleLbl="vennNode1" presStyleIdx="6" presStyleCnt="10" custScaleX="111715" custScaleY="111715">
        <dgm:presLayoutVars>
          <dgm:bulletEnabled val="1"/>
        </dgm:presLayoutVars>
      </dgm:prSet>
      <dgm:spPr/>
      <dgm:t>
        <a:bodyPr/>
        <a:lstStyle/>
        <a:p>
          <a:endParaRPr lang="en-US"/>
        </a:p>
      </dgm:t>
    </dgm:pt>
    <dgm:pt modelId="{B573A36B-90AE-46F1-96BD-8885C5FD0E00}" type="pres">
      <dgm:prSet presAssocID="{ADD3E487-CB36-4A93-84F5-E35B6781DAD8}" presName="node" presStyleLbl="vennNode1" presStyleIdx="7" presStyleCnt="10" custScaleX="111715" custScaleY="111715">
        <dgm:presLayoutVars>
          <dgm:bulletEnabled val="1"/>
        </dgm:presLayoutVars>
      </dgm:prSet>
      <dgm:spPr/>
      <dgm:t>
        <a:bodyPr/>
        <a:lstStyle/>
        <a:p>
          <a:endParaRPr lang="en-US"/>
        </a:p>
      </dgm:t>
    </dgm:pt>
    <dgm:pt modelId="{0EA59B9A-55A2-4AA4-B117-7391DF832981}" type="pres">
      <dgm:prSet presAssocID="{552E3483-FED6-4B13-AF13-BE53BA502062}" presName="node" presStyleLbl="vennNode1" presStyleIdx="8" presStyleCnt="10" custScaleX="111715" custScaleY="111715">
        <dgm:presLayoutVars>
          <dgm:bulletEnabled val="1"/>
        </dgm:presLayoutVars>
      </dgm:prSet>
      <dgm:spPr/>
      <dgm:t>
        <a:bodyPr/>
        <a:lstStyle/>
        <a:p>
          <a:endParaRPr lang="en-US"/>
        </a:p>
      </dgm:t>
    </dgm:pt>
    <dgm:pt modelId="{264BAC2F-EF64-4686-87A0-3E4AAD81E5A4}" type="pres">
      <dgm:prSet presAssocID="{3C3D57E7-14AB-459A-92EC-A506369E1AD5}" presName="node" presStyleLbl="vennNode1" presStyleIdx="9" presStyleCnt="10" custScaleX="111715" custScaleY="111715">
        <dgm:presLayoutVars>
          <dgm:bulletEnabled val="1"/>
        </dgm:presLayoutVars>
      </dgm:prSet>
      <dgm:spPr/>
      <dgm:t>
        <a:bodyPr/>
        <a:lstStyle/>
        <a:p>
          <a:endParaRPr lang="en-US"/>
        </a:p>
      </dgm:t>
    </dgm:pt>
  </dgm:ptLst>
  <dgm:cxnLst>
    <dgm:cxn modelId="{EF52E695-216C-4F47-9B15-A15F54E1845B}" type="presOf" srcId="{65DC4604-730F-4638-8124-BC5327C2D75F}" destId="{C668B0D7-C70B-4AC5-AE2F-4A137EC005EE}" srcOrd="0" destOrd="0" presId="urn:microsoft.com/office/officeart/2005/8/layout/radial3"/>
    <dgm:cxn modelId="{588B7E4F-50A8-435B-B7D1-B0421303C278}" type="presOf" srcId="{0DB330F0-CCAC-4696-A96B-21DEA16D4A4E}" destId="{704A8F5B-11AC-48BD-AB89-284DF8967BFE}" srcOrd="0" destOrd="0" presId="urn:microsoft.com/office/officeart/2005/8/layout/radial3"/>
    <dgm:cxn modelId="{86EB435C-7E2F-4576-B1D1-649F08024BC1}" srcId="{315F4D1D-C048-442D-AAC7-9A54DCBBFBDD}" destId="{65DC4604-730F-4638-8124-BC5327C2D75F}" srcOrd="1" destOrd="0" parTransId="{2993CF2D-3CA4-46D8-B1FE-51D3DAA2CA5E}" sibTransId="{66668372-FCC2-4F0B-BD3B-8166310E12C9}"/>
    <dgm:cxn modelId="{89D04D8F-282D-4514-8256-751003049A41}" srcId="{315F4D1D-C048-442D-AAC7-9A54DCBBFBDD}" destId="{F949E021-CC94-4F30-AE4A-090F66440B3A}" srcOrd="2" destOrd="0" parTransId="{1BC5E9C8-D8FC-4B2D-8293-7B039D12B263}" sibTransId="{CEE50F10-7648-49B6-982B-6211369B94F3}"/>
    <dgm:cxn modelId="{2CD8959A-2DF0-4EAD-92B2-8CE3B193E338}" srcId="{0DB330F0-CCAC-4696-A96B-21DEA16D4A4E}" destId="{315F4D1D-C048-442D-AAC7-9A54DCBBFBDD}" srcOrd="0" destOrd="0" parTransId="{5404C530-8559-472A-8B1F-9A9B300CF695}" sibTransId="{F7CB6C58-A6DF-4DFF-9A15-3DA3C8BABD00}"/>
    <dgm:cxn modelId="{62C1F564-088A-42D6-B8FF-00095E8F19ED}" srcId="{315F4D1D-C048-442D-AAC7-9A54DCBBFBDD}" destId="{CCC16925-BC4A-4FF8-9E80-D73A89244594}" srcOrd="0" destOrd="0" parTransId="{41300E20-C058-4CB5-BA68-35CF12824ED8}" sibTransId="{CCBF954B-1D90-469D-BCEF-6756A70B8AB6}"/>
    <dgm:cxn modelId="{863CB6FD-4BCC-45D4-9D59-6E77DD247708}" type="presOf" srcId="{552E3483-FED6-4B13-AF13-BE53BA502062}" destId="{0EA59B9A-55A2-4AA4-B117-7391DF832981}" srcOrd="0" destOrd="0" presId="urn:microsoft.com/office/officeart/2005/8/layout/radial3"/>
    <dgm:cxn modelId="{35A59B0D-C8DC-4939-88FC-E10AE4272DF6}" type="presOf" srcId="{ADD3E487-CB36-4A93-84F5-E35B6781DAD8}" destId="{B573A36B-90AE-46F1-96BD-8885C5FD0E00}" srcOrd="0" destOrd="0" presId="urn:microsoft.com/office/officeart/2005/8/layout/radial3"/>
    <dgm:cxn modelId="{589DF27B-479A-4E5E-91DD-9B4983E19774}" type="presOf" srcId="{C793A117-2C76-4AF2-8FD2-217B26A6211C}" destId="{51C44F99-6C5D-4B14-9249-0FAFD4B2BE0D}" srcOrd="0" destOrd="0" presId="urn:microsoft.com/office/officeart/2005/8/layout/radial3"/>
    <dgm:cxn modelId="{C902C082-7411-458C-8E51-025F88DC313F}" srcId="{315F4D1D-C048-442D-AAC7-9A54DCBBFBDD}" destId="{3C3D57E7-14AB-459A-92EC-A506369E1AD5}" srcOrd="8" destOrd="0" parTransId="{68C50D01-2283-45AE-BA41-5280BA4DC0C1}" sibTransId="{E565A222-953A-45CB-86E3-883BEA61EBA7}"/>
    <dgm:cxn modelId="{B230DE4A-C658-4D2F-8580-16C7368A5B43}" type="presOf" srcId="{F82DF3F6-960D-4418-89E5-A9D4142C27F4}" destId="{7CDB0BBC-F057-4C86-B61B-FE7337C0DEED}" srcOrd="0" destOrd="0" presId="urn:microsoft.com/office/officeart/2005/8/layout/radial3"/>
    <dgm:cxn modelId="{8CD1DA28-18F1-4412-86BA-59590D9C27CC}" srcId="{315F4D1D-C048-442D-AAC7-9A54DCBBFBDD}" destId="{F82DF3F6-960D-4418-89E5-A9D4142C27F4}" srcOrd="4" destOrd="0" parTransId="{85A5F980-1B8A-4B39-B9BF-21C50E4C1BA2}" sibTransId="{AD551320-A9F7-42C2-8735-CA0810517146}"/>
    <dgm:cxn modelId="{10706308-E981-4C4C-BBBB-CEA3A1B4CC38}" srcId="{315F4D1D-C048-442D-AAC7-9A54DCBBFBDD}" destId="{C793A117-2C76-4AF2-8FD2-217B26A6211C}" srcOrd="3" destOrd="0" parTransId="{FAEA852E-1D1B-4751-AB82-E48E61AB5277}" sibTransId="{61E50678-B17F-42AE-B75A-C48F4EE2402A}"/>
    <dgm:cxn modelId="{B6445C13-2606-449C-B983-F51FA18A1514}" srcId="{315F4D1D-C048-442D-AAC7-9A54DCBBFBDD}" destId="{07AA24BC-492F-414E-80F5-8F918430E35B}" srcOrd="5" destOrd="0" parTransId="{5BB7B54B-64AB-4B33-9BC4-5F9B756CC6E4}" sibTransId="{DFF69621-F578-492B-97E9-CA5D1682E8BF}"/>
    <dgm:cxn modelId="{AD772649-2503-4AC2-9216-D99CC3B06729}" type="presOf" srcId="{3C3D57E7-14AB-459A-92EC-A506369E1AD5}" destId="{264BAC2F-EF64-4686-87A0-3E4AAD81E5A4}" srcOrd="0" destOrd="0" presId="urn:microsoft.com/office/officeart/2005/8/layout/radial3"/>
    <dgm:cxn modelId="{FC0A2AC7-75FA-44DE-8235-CA2F3CEEF8AB}" srcId="{315F4D1D-C048-442D-AAC7-9A54DCBBFBDD}" destId="{ADD3E487-CB36-4A93-84F5-E35B6781DAD8}" srcOrd="6" destOrd="0" parTransId="{34DE9214-6111-4CA8-A67C-F6ADDCD71579}" sibTransId="{59A47BE8-DA98-4965-B726-0124D59BA0FE}"/>
    <dgm:cxn modelId="{1FD748F1-CD66-48B5-BFB6-0ECCCEC8C627}" type="presOf" srcId="{315F4D1D-C048-442D-AAC7-9A54DCBBFBDD}" destId="{B95E9CAA-368A-41EA-B0EB-96F8CB89AEBF}" srcOrd="0" destOrd="0" presId="urn:microsoft.com/office/officeart/2005/8/layout/radial3"/>
    <dgm:cxn modelId="{57F424A8-194A-4758-96A9-1A1E4B289C68}" type="presOf" srcId="{F949E021-CC94-4F30-AE4A-090F66440B3A}" destId="{312D0FB2-AB63-4681-A13A-7A1FACABCFA9}" srcOrd="0" destOrd="0" presId="urn:microsoft.com/office/officeart/2005/8/layout/radial3"/>
    <dgm:cxn modelId="{76B968DA-808D-4697-9022-55F3D6400B9E}" type="presOf" srcId="{07AA24BC-492F-414E-80F5-8F918430E35B}" destId="{E579B943-7F76-4638-AC8B-5D8F24433FF7}" srcOrd="0" destOrd="0" presId="urn:microsoft.com/office/officeart/2005/8/layout/radial3"/>
    <dgm:cxn modelId="{3BBC630B-1392-41F9-A003-034D274AF6B3}" srcId="{315F4D1D-C048-442D-AAC7-9A54DCBBFBDD}" destId="{552E3483-FED6-4B13-AF13-BE53BA502062}" srcOrd="7" destOrd="0" parTransId="{73147F8D-76EA-44A2-84EF-09B096EE9C6E}" sibTransId="{31AA6868-EF56-4CE6-882B-E950BBB4803E}"/>
    <dgm:cxn modelId="{BFE0E95D-4F3D-4CF9-844D-3FD51FB2633F}" type="presOf" srcId="{CCC16925-BC4A-4FF8-9E80-D73A89244594}" destId="{8CB5FC32-40BC-40CC-A904-676A2AA15410}" srcOrd="0" destOrd="0" presId="urn:microsoft.com/office/officeart/2005/8/layout/radial3"/>
    <dgm:cxn modelId="{7AD7ACDD-A0BF-4563-80CA-AF4BE7622096}" type="presParOf" srcId="{704A8F5B-11AC-48BD-AB89-284DF8967BFE}" destId="{0FD319DD-D69E-4F95-8896-657E2084D8B6}" srcOrd="0" destOrd="0" presId="urn:microsoft.com/office/officeart/2005/8/layout/radial3"/>
    <dgm:cxn modelId="{C3C6EA94-918A-4CF2-A388-0A46B315FA00}" type="presParOf" srcId="{0FD319DD-D69E-4F95-8896-657E2084D8B6}" destId="{B95E9CAA-368A-41EA-B0EB-96F8CB89AEBF}" srcOrd="0" destOrd="0" presId="urn:microsoft.com/office/officeart/2005/8/layout/radial3"/>
    <dgm:cxn modelId="{8F1433C0-5CC3-4149-AB47-DAD6D783E5A3}" type="presParOf" srcId="{0FD319DD-D69E-4F95-8896-657E2084D8B6}" destId="{8CB5FC32-40BC-40CC-A904-676A2AA15410}" srcOrd="1" destOrd="0" presId="urn:microsoft.com/office/officeart/2005/8/layout/radial3"/>
    <dgm:cxn modelId="{97D9EF9B-B02D-4F62-9BAF-9E1E26AE0271}" type="presParOf" srcId="{0FD319DD-D69E-4F95-8896-657E2084D8B6}" destId="{C668B0D7-C70B-4AC5-AE2F-4A137EC005EE}" srcOrd="2" destOrd="0" presId="urn:microsoft.com/office/officeart/2005/8/layout/radial3"/>
    <dgm:cxn modelId="{4E31EF03-2D3D-4016-9AAC-F198D960C18D}" type="presParOf" srcId="{0FD319DD-D69E-4F95-8896-657E2084D8B6}" destId="{312D0FB2-AB63-4681-A13A-7A1FACABCFA9}" srcOrd="3" destOrd="0" presId="urn:microsoft.com/office/officeart/2005/8/layout/radial3"/>
    <dgm:cxn modelId="{8B76A7CA-FCB2-4696-BD49-1413C643A3BD}" type="presParOf" srcId="{0FD319DD-D69E-4F95-8896-657E2084D8B6}" destId="{51C44F99-6C5D-4B14-9249-0FAFD4B2BE0D}" srcOrd="4" destOrd="0" presId="urn:microsoft.com/office/officeart/2005/8/layout/radial3"/>
    <dgm:cxn modelId="{0F9F7F8D-AF98-42EC-B58C-A6B1B7592682}" type="presParOf" srcId="{0FD319DD-D69E-4F95-8896-657E2084D8B6}" destId="{7CDB0BBC-F057-4C86-B61B-FE7337C0DEED}" srcOrd="5" destOrd="0" presId="urn:microsoft.com/office/officeart/2005/8/layout/radial3"/>
    <dgm:cxn modelId="{F87AB721-F848-4F36-9ABC-96A9989AEDA2}" type="presParOf" srcId="{0FD319DD-D69E-4F95-8896-657E2084D8B6}" destId="{E579B943-7F76-4638-AC8B-5D8F24433FF7}" srcOrd="6" destOrd="0" presId="urn:microsoft.com/office/officeart/2005/8/layout/radial3"/>
    <dgm:cxn modelId="{9F18263F-1952-4126-A8EC-ED32FF5DA4BE}" type="presParOf" srcId="{0FD319DD-D69E-4F95-8896-657E2084D8B6}" destId="{B573A36B-90AE-46F1-96BD-8885C5FD0E00}" srcOrd="7" destOrd="0" presId="urn:microsoft.com/office/officeart/2005/8/layout/radial3"/>
    <dgm:cxn modelId="{6D1BF582-8F8F-4494-B58F-E778F17F1EAA}" type="presParOf" srcId="{0FD319DD-D69E-4F95-8896-657E2084D8B6}" destId="{0EA59B9A-55A2-4AA4-B117-7391DF832981}" srcOrd="8" destOrd="0" presId="urn:microsoft.com/office/officeart/2005/8/layout/radial3"/>
    <dgm:cxn modelId="{A01EEF21-5B6E-4AD1-ABD5-E0DE2F4CFAA3}" type="presParOf" srcId="{0FD319DD-D69E-4F95-8896-657E2084D8B6}" destId="{264BAC2F-EF64-4686-87A0-3E4AAD81E5A4}" srcOrd="9" destOrd="0" presId="urn:microsoft.com/office/officeart/2005/8/layout/radial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95E9CAA-368A-41EA-B0EB-96F8CB89AEBF}">
      <dsp:nvSpPr>
        <dsp:cNvPr id="0" name=""/>
        <dsp:cNvSpPr/>
      </dsp:nvSpPr>
      <dsp:spPr>
        <a:xfrm>
          <a:off x="2594393" y="1294543"/>
          <a:ext cx="2785227" cy="2785227"/>
        </a:xfrm>
        <a:prstGeom prst="ellipse">
          <a:avLst/>
        </a:prstGeom>
        <a:solidFill>
          <a:srgbClr val="FF0000"/>
        </a:solidFill>
        <a:ln w="38100">
          <a:solidFill>
            <a:schemeClr val="bg1"/>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solidFill>
                <a:srgbClr val="FFC000"/>
              </a:solidFill>
              <a:latin typeface="Britannic Bold" pitchFamily="34" charset="0"/>
            </a:rPr>
            <a:t>DRIVERS</a:t>
          </a:r>
          <a:endParaRPr lang="en-US" sz="3800" kern="1200" dirty="0">
            <a:solidFill>
              <a:srgbClr val="FFC000"/>
            </a:solidFill>
            <a:latin typeface="Britannic Bold" pitchFamily="34" charset="0"/>
          </a:endParaRPr>
        </a:p>
      </dsp:txBody>
      <dsp:txXfrm>
        <a:off x="2594393" y="1294543"/>
        <a:ext cx="2785227" cy="2785227"/>
      </dsp:txXfrm>
    </dsp:sp>
    <dsp:sp modelId="{8CB5FC32-40BC-40CC-A904-676A2AA15410}">
      <dsp:nvSpPr>
        <dsp:cNvPr id="0" name=""/>
        <dsp:cNvSpPr/>
      </dsp:nvSpPr>
      <dsp:spPr>
        <a:xfrm>
          <a:off x="3163776" y="-57182"/>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Stakeholder Theory</a:t>
          </a:r>
          <a:endParaRPr lang="en-US" sz="1200" b="1" kern="1200" dirty="0">
            <a:solidFill>
              <a:srgbClr val="FFFF00"/>
            </a:solidFill>
            <a:latin typeface="Calibri" pitchFamily="34" charset="0"/>
          </a:endParaRPr>
        </a:p>
      </dsp:txBody>
      <dsp:txXfrm>
        <a:off x="3163776" y="-57182"/>
        <a:ext cx="1646462" cy="1646462"/>
      </dsp:txXfrm>
    </dsp:sp>
    <dsp:sp modelId="{C668B0D7-C70B-4AC5-AE2F-4A137EC005EE}">
      <dsp:nvSpPr>
        <dsp:cNvPr id="0" name=""/>
        <dsp:cNvSpPr/>
      </dsp:nvSpPr>
      <dsp:spPr>
        <a:xfrm>
          <a:off x="4398641" y="392271"/>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Awareness</a:t>
          </a:r>
          <a:endParaRPr lang="en-US" sz="1200" b="1" kern="1200" dirty="0">
            <a:solidFill>
              <a:srgbClr val="FFFF00"/>
            </a:solidFill>
            <a:latin typeface="Calibri" pitchFamily="34" charset="0"/>
          </a:endParaRPr>
        </a:p>
      </dsp:txBody>
      <dsp:txXfrm>
        <a:off x="4398641" y="392271"/>
        <a:ext cx="1646462" cy="1646462"/>
      </dsp:txXfrm>
    </dsp:sp>
    <dsp:sp modelId="{312D0FB2-AB63-4681-A13A-7A1FACABCFA9}">
      <dsp:nvSpPr>
        <dsp:cNvPr id="0" name=""/>
        <dsp:cNvSpPr/>
      </dsp:nvSpPr>
      <dsp:spPr>
        <a:xfrm>
          <a:off x="5142027" y="1616657"/>
          <a:ext cx="1473805" cy="1473805"/>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Project Environment Complexity</a:t>
          </a:r>
          <a:endParaRPr lang="en-US" sz="1200" b="1" kern="1200" dirty="0">
            <a:solidFill>
              <a:srgbClr val="FFFF00"/>
            </a:solidFill>
            <a:latin typeface="Calibri" pitchFamily="34" charset="0"/>
          </a:endParaRPr>
        </a:p>
      </dsp:txBody>
      <dsp:txXfrm>
        <a:off x="5142027" y="1616657"/>
        <a:ext cx="1473805" cy="1473805"/>
      </dsp:txXfrm>
    </dsp:sp>
    <dsp:sp modelId="{51C44F99-6C5D-4B14-9249-0FAFD4B2BE0D}">
      <dsp:nvSpPr>
        <dsp:cNvPr id="0" name=""/>
        <dsp:cNvSpPr/>
      </dsp:nvSpPr>
      <dsp:spPr>
        <a:xfrm>
          <a:off x="4913833" y="2910808"/>
          <a:ext cx="1473805" cy="1473805"/>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Corporations, Society and the Environment</a:t>
          </a:r>
          <a:endParaRPr lang="en-US" sz="1200" b="1" kern="1200" dirty="0">
            <a:solidFill>
              <a:srgbClr val="FFFF00"/>
            </a:solidFill>
            <a:latin typeface="Calibri" pitchFamily="34" charset="0"/>
          </a:endParaRPr>
        </a:p>
      </dsp:txBody>
      <dsp:txXfrm>
        <a:off x="4913833" y="2910808"/>
        <a:ext cx="1473805" cy="1473805"/>
      </dsp:txXfrm>
    </dsp:sp>
    <dsp:sp modelId="{7CDB0BBC-F057-4C86-B61B-FE7337C0DEED}">
      <dsp:nvSpPr>
        <dsp:cNvPr id="0" name=""/>
        <dsp:cNvSpPr/>
      </dsp:nvSpPr>
      <dsp:spPr>
        <a:xfrm>
          <a:off x="3820833" y="3669177"/>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Law &amp; Public Participation</a:t>
          </a:r>
          <a:endParaRPr lang="en-US" sz="1200" b="1" kern="1200" dirty="0">
            <a:solidFill>
              <a:srgbClr val="FFFF00"/>
            </a:solidFill>
            <a:latin typeface="Calibri" pitchFamily="34" charset="0"/>
          </a:endParaRPr>
        </a:p>
      </dsp:txBody>
      <dsp:txXfrm>
        <a:off x="3820833" y="3669177"/>
        <a:ext cx="1646462" cy="1646462"/>
      </dsp:txXfrm>
    </dsp:sp>
    <dsp:sp modelId="{E579B943-7F76-4638-AC8B-5D8F24433FF7}">
      <dsp:nvSpPr>
        <dsp:cNvPr id="0" name=""/>
        <dsp:cNvSpPr/>
      </dsp:nvSpPr>
      <dsp:spPr>
        <a:xfrm>
          <a:off x="2506718" y="3669177"/>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DFIs &amp; DIAs</a:t>
          </a:r>
          <a:endParaRPr lang="en-US" sz="1200" b="1" kern="1200" dirty="0">
            <a:solidFill>
              <a:srgbClr val="FFFF00"/>
            </a:solidFill>
            <a:latin typeface="Calibri" pitchFamily="34" charset="0"/>
          </a:endParaRPr>
        </a:p>
      </dsp:txBody>
      <dsp:txXfrm>
        <a:off x="2506718" y="3669177"/>
        <a:ext cx="1646462" cy="1646462"/>
      </dsp:txXfrm>
    </dsp:sp>
    <dsp:sp modelId="{B573A36B-90AE-46F1-96BD-8885C5FD0E00}">
      <dsp:nvSpPr>
        <dsp:cNvPr id="0" name=""/>
        <dsp:cNvSpPr/>
      </dsp:nvSpPr>
      <dsp:spPr>
        <a:xfrm>
          <a:off x="1500046" y="2824480"/>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NGOs</a:t>
          </a:r>
          <a:endParaRPr lang="en-US" sz="1200" b="1" kern="1200" dirty="0">
            <a:solidFill>
              <a:srgbClr val="FFFF00"/>
            </a:solidFill>
            <a:latin typeface="Calibri" pitchFamily="34" charset="0"/>
          </a:endParaRPr>
        </a:p>
      </dsp:txBody>
      <dsp:txXfrm>
        <a:off x="1500046" y="2824480"/>
        <a:ext cx="1646462" cy="1646462"/>
      </dsp:txXfrm>
    </dsp:sp>
    <dsp:sp modelId="{0EA59B9A-55A2-4AA4-B117-7391DF832981}">
      <dsp:nvSpPr>
        <dsp:cNvPr id="0" name=""/>
        <dsp:cNvSpPr/>
      </dsp:nvSpPr>
      <dsp:spPr>
        <a:xfrm>
          <a:off x="1271853" y="1530328"/>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The Media</a:t>
          </a:r>
          <a:endParaRPr lang="en-US" sz="1200" b="1" kern="1200" dirty="0">
            <a:solidFill>
              <a:srgbClr val="FFFF00"/>
            </a:solidFill>
            <a:latin typeface="Calibri" pitchFamily="34" charset="0"/>
          </a:endParaRPr>
        </a:p>
      </dsp:txBody>
      <dsp:txXfrm>
        <a:off x="1271853" y="1530328"/>
        <a:ext cx="1646462" cy="1646462"/>
      </dsp:txXfrm>
    </dsp:sp>
    <dsp:sp modelId="{264BAC2F-EF64-4686-87A0-3E4AAD81E5A4}">
      <dsp:nvSpPr>
        <dsp:cNvPr id="0" name=""/>
        <dsp:cNvSpPr/>
      </dsp:nvSpPr>
      <dsp:spPr>
        <a:xfrm>
          <a:off x="1928910" y="392271"/>
          <a:ext cx="1646462" cy="1646462"/>
        </a:xfrm>
        <a:prstGeom prst="ellipse">
          <a:avLst/>
        </a:prstGeom>
        <a:solidFill>
          <a:schemeClr val="accent1">
            <a:lumMod val="75000"/>
          </a:schemeClr>
        </a:solidFill>
        <a:ln w="38100">
          <a:solidFill>
            <a:srgbClr val="FFFF00"/>
          </a:solid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FFFF00"/>
              </a:solidFill>
              <a:latin typeface="Calibri" pitchFamily="34" charset="0"/>
            </a:rPr>
            <a:t>Information &amp; Communication Technology</a:t>
          </a:r>
          <a:endParaRPr lang="en-US" sz="1200" b="1" kern="1200" dirty="0">
            <a:solidFill>
              <a:srgbClr val="FFFF00"/>
            </a:solidFill>
            <a:latin typeface="Calibri" pitchFamily="34" charset="0"/>
          </a:endParaRPr>
        </a:p>
      </dsp:txBody>
      <dsp:txXfrm>
        <a:off x="1928910" y="392271"/>
        <a:ext cx="1646462" cy="164646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2</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smtClean="0">
                <a:solidFill>
                  <a:schemeClr val="bg1"/>
                </a:solidFill>
                <a:latin typeface="Calibri" pitchFamily="34" charset="0"/>
              </a:rPr>
              <a:t>(1) Awareness : Widespread and increasing</a:t>
            </a:r>
            <a:r>
              <a:rPr lang="en-US" sz="1200" b="0" baseline="0" dirty="0" smtClean="0">
                <a:solidFill>
                  <a:schemeClr val="bg1"/>
                </a:solidFill>
                <a:latin typeface="Calibri" pitchFamily="34" charset="0"/>
              </a:rPr>
              <a:t> a</a:t>
            </a:r>
            <a:r>
              <a:rPr lang="en-US" sz="1200" b="0" dirty="0" smtClean="0">
                <a:solidFill>
                  <a:schemeClr val="bg1"/>
                </a:solidFill>
                <a:latin typeface="Calibri" pitchFamily="34" charset="0"/>
              </a:rPr>
              <a:t>wareness of the impact which stakeholders have on projects (project surveys, project</a:t>
            </a:r>
            <a:r>
              <a:rPr lang="en-US" sz="1200" b="0" baseline="0" dirty="0" smtClean="0">
                <a:solidFill>
                  <a:schemeClr val="bg1"/>
                </a:solidFill>
                <a:latin typeface="Calibri" pitchFamily="34" charset="0"/>
              </a:rPr>
              <a:t> success factors)</a:t>
            </a:r>
            <a:r>
              <a:rPr lang="en-US" sz="1200" b="0" dirty="0" smtClean="0">
                <a:solidFill>
                  <a:schemeClr val="bg1"/>
                </a:solidFill>
                <a:latin typeface="Calibri" pitchFamily="34" charset="0"/>
              </a:rPr>
              <a:t>. Also, knowledge about project stakeholder management imparted through education (project management degree programs and stakeholder management courses at universities and outside (consultants)) and</a:t>
            </a:r>
            <a:r>
              <a:rPr lang="en-US" sz="1200" b="0" baseline="0" dirty="0" smtClean="0">
                <a:solidFill>
                  <a:schemeClr val="bg1"/>
                </a:solidFill>
                <a:latin typeface="Calibri" pitchFamily="34" charset="0"/>
              </a:rPr>
              <a:t> documented knowledge (books, research articles, doctoral and master theses, reports, blogs etc.). Consider also undocumented knowledge.</a:t>
            </a:r>
            <a:endParaRPr lang="en-US" sz="1200" b="0" dirty="0" smtClean="0">
              <a:solidFill>
                <a:schemeClr val="bg1"/>
              </a:solidFill>
              <a:latin typeface="Calibri" pitchFamily="34" charset="0"/>
            </a:endParaRPr>
          </a:p>
          <a:p>
            <a:r>
              <a:rPr lang="en-US" sz="1200" b="0" dirty="0" smtClean="0">
                <a:solidFill>
                  <a:schemeClr val="bg1"/>
                </a:solidFill>
                <a:latin typeface="Calibri" pitchFamily="34" charset="0"/>
              </a:rPr>
              <a:t>(2) Stakeholder Theory: Emergence and Development Since 1984</a:t>
            </a:r>
          </a:p>
          <a:p>
            <a:r>
              <a:rPr lang="en-US" sz="1200" b="0" dirty="0" smtClean="0">
                <a:solidFill>
                  <a:schemeClr val="bg1"/>
                </a:solidFill>
                <a:latin typeface="Calibri" pitchFamily="34" charset="0"/>
              </a:rPr>
              <a:t>(3) Corporations,</a:t>
            </a:r>
            <a:r>
              <a:rPr lang="en-US" sz="1200" b="0" baseline="0" dirty="0" smtClean="0">
                <a:solidFill>
                  <a:schemeClr val="bg1"/>
                </a:solidFill>
                <a:latin typeface="Calibri" pitchFamily="34" charset="0"/>
              </a:rPr>
              <a:t> Society and the Environment (</a:t>
            </a:r>
            <a:r>
              <a:rPr lang="en-US" sz="1200" b="0" dirty="0" smtClean="0">
                <a:solidFill>
                  <a:schemeClr val="bg1"/>
                </a:solidFill>
                <a:latin typeface="Calibri" pitchFamily="34" charset="0"/>
              </a:rPr>
              <a:t>Corporate-Society Interfaces, Social Capital, CSR (Corporate Social Responsibility))</a:t>
            </a:r>
          </a:p>
          <a:p>
            <a:r>
              <a:rPr lang="en-US" sz="1200" b="0" dirty="0" smtClean="0">
                <a:solidFill>
                  <a:schemeClr val="bg1"/>
                </a:solidFill>
                <a:latin typeface="Calibri" pitchFamily="34" charset="0"/>
              </a:rPr>
              <a:t>(4) Project</a:t>
            </a:r>
            <a:r>
              <a:rPr lang="en-US" sz="1200" b="0" baseline="0" dirty="0" smtClean="0">
                <a:solidFill>
                  <a:schemeClr val="bg1"/>
                </a:solidFill>
                <a:latin typeface="Calibri" pitchFamily="34" charset="0"/>
              </a:rPr>
              <a:t> </a:t>
            </a:r>
            <a:r>
              <a:rPr lang="en-US" sz="1200" b="0" dirty="0" err="1" smtClean="0">
                <a:solidFill>
                  <a:schemeClr val="bg1"/>
                </a:solidFill>
                <a:latin typeface="Calibri" pitchFamily="34" charset="0"/>
              </a:rPr>
              <a:t>Complexification</a:t>
            </a:r>
            <a:r>
              <a:rPr lang="en-US" sz="1200" b="0" dirty="0" smtClean="0">
                <a:solidFill>
                  <a:schemeClr val="bg1"/>
                </a:solidFill>
                <a:latin typeface="Calibri" pitchFamily="34" charset="0"/>
              </a:rPr>
              <a:t>: </a:t>
            </a:r>
            <a:r>
              <a:rPr lang="en-US" sz="1200" b="0" dirty="0" err="1" smtClean="0">
                <a:solidFill>
                  <a:schemeClr val="bg1"/>
                </a:solidFill>
                <a:latin typeface="Calibri" pitchFamily="34" charset="0"/>
              </a:rPr>
              <a:t>Complexification</a:t>
            </a:r>
            <a:r>
              <a:rPr lang="en-US" sz="1200" b="0" dirty="0" smtClean="0">
                <a:solidFill>
                  <a:schemeClr val="bg1"/>
                </a:solidFill>
                <a:latin typeface="Calibri" pitchFamily="34" charset="0"/>
              </a:rPr>
              <a:t> of the Project Environment (Internal, External)</a:t>
            </a:r>
          </a:p>
          <a:p>
            <a:r>
              <a:rPr lang="en-US" sz="1200" b="0" dirty="0" smtClean="0">
                <a:solidFill>
                  <a:schemeClr val="bg1"/>
                </a:solidFill>
                <a:latin typeface="Calibri" pitchFamily="34" charset="0"/>
              </a:rPr>
              <a:t>(5) Laws and Public Participation: Laws at</a:t>
            </a:r>
            <a:r>
              <a:rPr lang="en-US" sz="1200" b="0" baseline="0" dirty="0" smtClean="0">
                <a:solidFill>
                  <a:schemeClr val="bg1"/>
                </a:solidFill>
                <a:latin typeface="Calibri" pitchFamily="34" charset="0"/>
              </a:rPr>
              <a:t> </a:t>
            </a:r>
            <a:r>
              <a:rPr lang="en-US" sz="1200" b="0" dirty="0" smtClean="0">
                <a:solidFill>
                  <a:schemeClr val="bg1"/>
                </a:solidFill>
                <a:latin typeface="Calibri" pitchFamily="34" charset="0"/>
              </a:rPr>
              <a:t>the Global, National, and Sub-national Levels; Empowerment Impact on People and Communities</a:t>
            </a:r>
          </a:p>
          <a:p>
            <a:r>
              <a:rPr lang="en-US" sz="1200" b="0" dirty="0" smtClean="0">
                <a:solidFill>
                  <a:schemeClr val="bg1"/>
                </a:solidFill>
                <a:latin typeface="Calibri" pitchFamily="34" charset="0"/>
              </a:rPr>
              <a:t>(6) DFIs &amp; DIIs: Development Financing Institutions and Implementing Agencies</a:t>
            </a:r>
          </a:p>
          <a:p>
            <a:r>
              <a:rPr lang="en-US" sz="1200" b="0" dirty="0" smtClean="0">
                <a:solidFill>
                  <a:schemeClr val="bg1"/>
                </a:solidFill>
                <a:latin typeface="Calibri" pitchFamily="34" charset="0"/>
              </a:rPr>
              <a:t>(7) NGOs: Non-Governmental Organizations (Advocacy Factor)</a:t>
            </a:r>
          </a:p>
          <a:p>
            <a:r>
              <a:rPr lang="en-US" sz="1200" b="0" dirty="0" smtClean="0">
                <a:solidFill>
                  <a:schemeClr val="bg1"/>
                </a:solidFill>
                <a:latin typeface="Calibri" pitchFamily="34" charset="0"/>
              </a:rPr>
              <a:t>(8) Media: Broadcast (TV, Radio) &amp; Print (Newspapers, Magazines) Media</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dirty="0" smtClean="0">
                <a:solidFill>
                  <a:schemeClr val="bg1"/>
                </a:solidFill>
                <a:latin typeface="Calibri" pitchFamily="34" charset="0"/>
              </a:rPr>
              <a:t>(9)</a:t>
            </a:r>
            <a:r>
              <a:rPr lang="en-US" sz="1200" b="0" baseline="0" dirty="0" smtClean="0">
                <a:solidFill>
                  <a:schemeClr val="bg1"/>
                </a:solidFill>
                <a:latin typeface="Calibri" pitchFamily="34" charset="0"/>
              </a:rPr>
              <a:t> ICT: </a:t>
            </a:r>
            <a:r>
              <a:rPr lang="en-US" sz="1200" b="0" dirty="0" smtClean="0">
                <a:solidFill>
                  <a:schemeClr val="bg1"/>
                </a:solidFill>
                <a:latin typeface="Calibri" pitchFamily="34" charset="0"/>
              </a:rPr>
              <a:t>Information and Communication Technology (incl. PMIS, World Wide Web, e-Mail)</a:t>
            </a:r>
          </a:p>
          <a:p>
            <a:endParaRPr lang="en-US" sz="1200" b="0" dirty="0" smtClean="0">
              <a:solidFill>
                <a:schemeClr val="bg1"/>
              </a:solidFill>
              <a:latin typeface="Calibri" pitchFamily="34" charset="0"/>
            </a:endParaRPr>
          </a:p>
          <a:p>
            <a:endParaRPr lang="en-US" sz="1200" b="0" dirty="0" smtClean="0">
              <a:solidFill>
                <a:schemeClr val="bg1"/>
              </a:solidFill>
              <a:latin typeface="Calibri" pitchFamily="34" charset="0"/>
            </a:endParaRPr>
          </a:p>
          <a:p>
            <a:endParaRPr lang="en-US" sz="1200" b="0" dirty="0" smtClean="0">
              <a:solidFill>
                <a:schemeClr val="bg1"/>
              </a:solidFill>
              <a:latin typeface="Calibri" pitchFamily="34" charset="0"/>
            </a:endParaRPr>
          </a:p>
          <a:p>
            <a:endParaRPr lang="en-US" b="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sz="1200" b="1" dirty="0" smtClean="0"/>
              <a:t>Slide: </a:t>
            </a:r>
            <a:r>
              <a:rPr lang="en-US" sz="1200" b="1" i="1" dirty="0" smtClean="0"/>
              <a:t>Project Stakeholder Management (Environmental Complexity)</a:t>
            </a:r>
            <a:endParaRPr lang="en-US" b="1" i="1" dirty="0" smtClean="0"/>
          </a:p>
          <a:p>
            <a:endParaRPr lang="en-US" dirty="0" smtClean="0"/>
          </a:p>
          <a:p>
            <a:r>
              <a:rPr lang="en-US" dirty="0" smtClean="0"/>
              <a:t>Discuss globalization with the class if there is ample time.</a:t>
            </a:r>
            <a:r>
              <a:rPr lang="en-US" baseline="0" dirty="0" smtClean="0"/>
              <a:t> What is globalization and how does it manifest itself in its economic/financial, political, institutional, legal, social, cultural, technological etc. forms? Some observers claim it is a “process” but I don’t agree with this viewpoint because a process in the scientific sense defines a set pattern of pre-defined steps with resource inputs going in and deliverables coming out which I don’t think holds true in the case of globalization unless one greatly stretches the definition of a process.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Project Stakeholder Management (Transformational Complexity)</a:t>
            </a:r>
          </a:p>
          <a:p>
            <a:pPr algn="ctr"/>
            <a:endParaRPr lang="en-US" dirty="0" smtClean="0"/>
          </a:p>
          <a:p>
            <a:r>
              <a:rPr lang="en-US" dirty="0" smtClean="0"/>
              <a:t>Pressure for organizations to reduce costs has been brought about by many intrinsic and extrinsic factors, such as, the growth in competition, increased cost of production</a:t>
            </a:r>
            <a:r>
              <a:rPr lang="en-US" baseline="0" dirty="0" smtClean="0"/>
              <a:t> inputs and R&amp;D, modernization of infrastructure, cutbacks in budget allocations etc.</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Project Stakeholder Management (Associational</a:t>
            </a:r>
            <a:r>
              <a:rPr lang="en-US" b="1" i="1" baseline="0" dirty="0" smtClean="0"/>
              <a:t> Complexity)</a:t>
            </a:r>
            <a:endParaRPr lang="en-US" b="1" i="1" dirty="0" smtClean="0"/>
          </a:p>
          <a:p>
            <a:endParaRPr lang="en-US" dirty="0" smtClean="0"/>
          </a:p>
          <a:p>
            <a:r>
              <a:rPr lang="en-US" dirty="0" smtClean="0"/>
              <a:t>Complexity spans many attributes including,</a:t>
            </a:r>
            <a:r>
              <a:rPr lang="en-US" baseline="0" dirty="0" smtClean="0"/>
              <a:t> for example, legal and c</a:t>
            </a:r>
            <a:r>
              <a:rPr lang="en-US" dirty="0" smtClean="0"/>
              <a:t>ontract-related issues and disputes between stakeholders, inter-cultural diversity, communication, cooperation and management/</a:t>
            </a:r>
            <a:r>
              <a:rPr lang="en-US" baseline="0" dirty="0" smtClean="0"/>
              <a:t>engagement, organizational alignment, ensuring adherence to required quality standards, supply chain management and logistics, information mobility and sharing, risk of project failure. </a:t>
            </a:r>
            <a:r>
              <a:rPr lang="en-US" dirty="0" smtClean="0"/>
              <a:t> </a:t>
            </a:r>
          </a:p>
          <a:p>
            <a:endParaRPr lang="en-US" dirty="0" smtClean="0"/>
          </a:p>
          <a:p>
            <a:r>
              <a:rPr lang="en-US" dirty="0" smtClean="0"/>
              <a:t>Outsourcing has emerged as a big industry.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9</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10</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p>
            <a:fld id="{E62D1930-5D8F-489F-9FA6-779CAB546D9C}" type="slidenum">
              <a:rPr lang="de-DE" smtClean="0"/>
              <a:pPr/>
              <a:t>12</a:t>
            </a:fld>
            <a:endParaRPr lang="de-DE" smtClean="0"/>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pPr eaLnBrk="1" hangingPunct="1"/>
            <a:endParaRPr lang="de-DE"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AACF8363-891E-4B45-A319-FCD7B75BD235}" type="slidenum">
              <a:rPr lang="de-DE" smtClean="0"/>
              <a:pPr/>
              <a:t>13</a:t>
            </a:fld>
            <a:endParaRPr lang="de-DE" smtClean="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pPr algn="ctr" eaLnBrk="1" hangingPunct="1"/>
            <a:r>
              <a:rPr lang="de-DE" b="1" dirty="0" smtClean="0"/>
              <a:t>Slide: </a:t>
            </a:r>
            <a:r>
              <a:rPr lang="de-DE" b="1" i="1" dirty="0" smtClean="0"/>
              <a:t>Major Development Implementing Agencies 1</a:t>
            </a:r>
          </a:p>
          <a:p>
            <a:pPr eaLnBrk="1" hangingPunct="1"/>
            <a:endParaRPr lang="de-DE" dirty="0" smtClean="0"/>
          </a:p>
          <a:p>
            <a:pPr eaLnBrk="1" hangingPunct="1"/>
            <a:r>
              <a:rPr lang="de-DE" dirty="0" smtClean="0"/>
              <a:t>Most international development agencies </a:t>
            </a:r>
            <a:r>
              <a:rPr lang="de-DE" baseline="0" dirty="0" smtClean="0"/>
              <a:t>offer access on their public websites to detailed information (includes publications, reports, case studies etc.) in connection with projects which were funded and/or implemented or assisted by them. </a:t>
            </a:r>
            <a:endParaRPr lang="de-DE" dirty="0" smtClean="0"/>
          </a:p>
          <a:p>
            <a:pPr eaLnBrk="1" hangingPunct="1"/>
            <a:endParaRPr lang="de-DE"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p>
            <a:fld id="{AACF8363-891E-4B45-A319-FCD7B75BD235}" type="slidenum">
              <a:rPr lang="de-DE" smtClean="0"/>
              <a:pPr/>
              <a:t>14</a:t>
            </a:fld>
            <a:endParaRPr lang="de-DE" smtClean="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a:ln/>
        </p:spPr>
        <p:txBody>
          <a:bodyPr/>
          <a:lstStyle/>
          <a:p>
            <a:pPr eaLnBrk="1" hangingPunct="1"/>
            <a:endParaRPr lang="de-DE"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15</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Community empowerment in a project in Newark.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16</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17</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18</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Advances</a:t>
            </a:r>
            <a:r>
              <a:rPr lang="en-US" baseline="0" dirty="0" smtClean="0"/>
              <a:t> manifest themselves in many ways. The processing power of today’s personal computers (desktops, laptops) greatly exceeds the processing power of the mainframes used in the 1960s and 1970s. Nowadays a 1 TB data storage drive sits in the palm of a hand. The internet and networking technology has revolutionized the way information is communicated across space.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22</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Administration:</a:t>
            </a:r>
            <a:r>
              <a:rPr lang="en-US" b="0" dirty="0" smtClean="0"/>
              <a:t> </a:t>
            </a:r>
            <a:r>
              <a:rPr lang="en-US" b="0" baseline="0" dirty="0" smtClean="0"/>
              <a:t>Database software (e.g. relational). </a:t>
            </a:r>
            <a:r>
              <a:rPr lang="en-US" b="0" dirty="0" smtClean="0"/>
              <a:t>MS Office software,</a:t>
            </a:r>
            <a:r>
              <a:rPr lang="en-US" b="0" baseline="0" dirty="0" smtClean="0"/>
              <a:t> esp. Word, Excel, PowerPoint. </a:t>
            </a:r>
            <a:r>
              <a:rPr lang="en-US" b="0" dirty="0" smtClean="0"/>
              <a:t>Data warehousing for archival purposes.</a:t>
            </a:r>
            <a:endParaRPr lang="en-US" b="0" baseline="0" dirty="0" smtClean="0"/>
          </a:p>
          <a:p>
            <a:r>
              <a:rPr lang="en-US" b="1" baseline="0" dirty="0" smtClean="0"/>
              <a:t>Analysis &amp; Management: </a:t>
            </a:r>
            <a:r>
              <a:rPr lang="en-US" b="0" baseline="0" dirty="0" smtClean="0"/>
              <a:t>Project management software programs of which there are a large number ranging from the highly sophisticated, functionally comprehensive and costly (e.g. Primavera) to cost-free simple ones.</a:t>
            </a:r>
            <a:r>
              <a:rPr lang="en-US" b="1" baseline="0" dirty="0" smtClean="0"/>
              <a:t> </a:t>
            </a:r>
            <a:r>
              <a:rPr lang="en-US" b="0" baseline="0" dirty="0" smtClean="0"/>
              <a:t>There are many specialized software programs now available which are used for specific project management functions, such as, scheduling and stakeholder management (e.g. </a:t>
            </a:r>
            <a:r>
              <a:rPr lang="en-US" b="0" baseline="0" dirty="0" err="1" smtClean="0"/>
              <a:t>Pertmaster</a:t>
            </a:r>
            <a:r>
              <a:rPr lang="en-US" b="0" baseline="0" dirty="0" smtClean="0"/>
              <a:t>, Stakeholder Circle). Enterprise-wide editions of software programs such as MS Project and Primavera help manage/administer portfolios of projects. </a:t>
            </a:r>
          </a:p>
          <a:p>
            <a:r>
              <a:rPr lang="en-US" b="1" baseline="0" dirty="0" smtClean="0"/>
              <a:t>Collaboration:</a:t>
            </a:r>
            <a:r>
              <a:rPr lang="en-US" b="0" baseline="0" dirty="0" smtClean="0"/>
              <a:t> Group Support Systems. Enabling of cooperation between stakeholders in a dispersed (i.e. not co-located) work environment. Project Websites (restricted access). PMIS systems. MS SharePoint and other web-based collaboration software programs and systems. </a:t>
            </a:r>
          </a:p>
          <a:p>
            <a:r>
              <a:rPr lang="en-US" b="1" baseline="0" dirty="0" smtClean="0"/>
              <a:t>Communication &amp; Coordination:</a:t>
            </a:r>
            <a:r>
              <a:rPr lang="en-US" b="0" baseline="0" dirty="0" smtClean="0"/>
              <a:t> Intranet, VPN, Internet, World Wide Web, e-Mail, web- and video-conferencing technology (the latter now having evolved to the extent where immersive experience is a possibility). Internet-based services such as Skype, Instant Messenger, SMS. Cell and satellite phones, </a:t>
            </a:r>
            <a:r>
              <a:rPr lang="en-US" b="0" baseline="0" dirty="0" err="1" smtClean="0"/>
              <a:t>walkie</a:t>
            </a:r>
            <a:r>
              <a:rPr lang="en-US" b="0" baseline="0" dirty="0" smtClean="0"/>
              <a:t> talkies. </a:t>
            </a:r>
            <a:endParaRPr lang="en-US" b="0" dirty="0" smtClean="0"/>
          </a:p>
          <a:p>
            <a:r>
              <a:rPr lang="en-US" b="1" dirty="0" smtClean="0"/>
              <a:t>Design &amp; Visualization: </a:t>
            </a:r>
            <a:r>
              <a:rPr lang="en-US" b="0" dirty="0" smtClean="0"/>
              <a:t>CAD/CAM. Software used for designing n</a:t>
            </a:r>
            <a:r>
              <a:rPr lang="en-US" dirty="0" smtClean="0"/>
              <a:t>ew products (e.g. automobiles,</a:t>
            </a:r>
            <a:r>
              <a:rPr lang="en-US" baseline="0" dirty="0" smtClean="0"/>
              <a:t> airplanes, textiles, shoes), construction and civil engineering (e.g. buildings, factories, airports, power stations, bridges). </a:t>
            </a:r>
            <a:r>
              <a:rPr lang="en-US" b="0" baseline="0" dirty="0" smtClean="0"/>
              <a:t>Visualization software </a:t>
            </a:r>
            <a:r>
              <a:rPr lang="en-US" baseline="0" dirty="0" smtClean="0"/>
              <a:t>programs like 3DS Max, Mind Mapping.</a:t>
            </a:r>
          </a:p>
          <a:p>
            <a:r>
              <a:rPr lang="en-US" b="1" baseline="0" dirty="0" smtClean="0"/>
              <a:t>Modeling &amp; Simulation:</a:t>
            </a:r>
            <a:r>
              <a:rPr lang="en-US" baseline="0" dirty="0" smtClean="0"/>
              <a:t> Software programs like STELLA. </a:t>
            </a:r>
          </a:p>
          <a:p>
            <a:r>
              <a:rPr lang="en-US" b="1" baseline="0" dirty="0" smtClean="0"/>
              <a:t>Monitoring &amp; Transparency:</a:t>
            </a:r>
            <a:r>
              <a:rPr lang="en-US" baseline="0" dirty="0" smtClean="0"/>
              <a:t> Satellite monitoring (of civil engineering projects), overt or surreptitious video surveillance of project sites, facilities and assets, SCADA software for pipelines, issues and incidents involving  internal and external stakeholders (e.g. number of complaints received about the project, staff absenteeism from work). Transparency in the sense that all project documents are accessible which reduces the element of concealment.  </a:t>
            </a:r>
          </a:p>
          <a:p>
            <a:r>
              <a:rPr lang="en-US" b="1" baseline="0" dirty="0" smtClean="0"/>
              <a:t>Publicity:</a:t>
            </a:r>
            <a:r>
              <a:rPr lang="en-US" baseline="0" dirty="0" smtClean="0"/>
              <a:t> Internet websites to inform external stakeholders. E-Mailing external stakeholders to keep them informed about the project. </a:t>
            </a:r>
          </a:p>
          <a:p>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23</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t>Information Security:</a:t>
            </a:r>
            <a:r>
              <a:rPr lang="en-US" baseline="0" dirty="0" smtClean="0"/>
              <a:t> Loss of information caused by inadequate data back-up systems, intentional leaking of information to hostile external stakeholders, cyber-attacks.</a:t>
            </a:r>
          </a:p>
          <a:p>
            <a:r>
              <a:rPr lang="en-US" b="1" dirty="0" smtClean="0"/>
              <a:t>Information</a:t>
            </a:r>
            <a:r>
              <a:rPr lang="en-US" b="1" baseline="0" dirty="0" smtClean="0"/>
              <a:t> Overload:</a:t>
            </a:r>
            <a:r>
              <a:rPr lang="en-US" baseline="0" dirty="0" smtClean="0"/>
              <a:t> Accumulation of too much information to process and analyze. Decision paralysis may result as a result of stakeholders being inundated with information.</a:t>
            </a:r>
          </a:p>
          <a:p>
            <a:r>
              <a:rPr lang="en-US" b="1" dirty="0" smtClean="0"/>
              <a:t>Over-Reliance on ICT:</a:t>
            </a:r>
            <a:r>
              <a:rPr lang="en-US" baseline="0" dirty="0" smtClean="0"/>
              <a:t> The project revolves around ICT and stakeholders forget that ICT is just an instrument meant to facilitate.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Adverse Publicity:</a:t>
            </a:r>
            <a:r>
              <a:rPr lang="en-US" baseline="0" dirty="0" smtClean="0"/>
              <a:t> Propagated by individuals/groups who/which are opposed to the project on internet websites (e.g. NGOs, blogs) and video channels (e.g. YouTube), CDs &amp; DVDs, TV documentaries (e.g. </a:t>
            </a:r>
            <a:r>
              <a:rPr lang="en-US" baseline="0" dirty="0" err="1" smtClean="0"/>
              <a:t>Ilisu</a:t>
            </a:r>
            <a:r>
              <a:rPr lang="en-US" baseline="0" dirty="0" smtClean="0"/>
              <a:t> Dam, Chevron Corp. in the Amazon, </a:t>
            </a:r>
            <a:r>
              <a:rPr lang="en-US" baseline="0" dirty="0" err="1" smtClean="0"/>
              <a:t>Sweetcrude</a:t>
            </a:r>
            <a:r>
              <a:rPr lang="en-US" baseline="0" dirty="0" smtClean="0"/>
              <a:t> in Nigeria, Chad-Cameroon Pipeline Project, </a:t>
            </a:r>
            <a:r>
              <a:rPr lang="en-US" baseline="0" dirty="0" err="1" smtClean="0"/>
              <a:t>Lyari</a:t>
            </a:r>
            <a:r>
              <a:rPr lang="en-US" baseline="0" dirty="0" smtClean="0"/>
              <a:t> Highway Project), e-Mail mailing lists and newsletters, online petitions.</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24</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25</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Corporate_social_responsibilit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hyperlink" Target="http://www.le.lt/en/main/atom/PAV_nuclea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www.iaia.org/" TargetMode="External"/><Relationship Id="rId4" Type="http://schemas.openxmlformats.org/officeDocument/2006/relationships/image" Target="../media/image15.gif"/></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hyperlink" Target="http://www.caribank.org/" TargetMode="External"/><Relationship Id="rId18" Type="http://schemas.openxmlformats.org/officeDocument/2006/relationships/image" Target="../media/image24.png"/><Relationship Id="rId26" Type="http://schemas.openxmlformats.org/officeDocument/2006/relationships/image" Target="../media/image28.gif"/><Relationship Id="rId3" Type="http://schemas.openxmlformats.org/officeDocument/2006/relationships/hyperlink" Target="http://www.worldbank.org/" TargetMode="External"/><Relationship Id="rId21" Type="http://schemas.openxmlformats.org/officeDocument/2006/relationships/hyperlink" Target="http://www.ndf.fi/" TargetMode="External"/><Relationship Id="rId7" Type="http://schemas.openxmlformats.org/officeDocument/2006/relationships/hyperlink" Target="http://www.eib.org/" TargetMode="External"/><Relationship Id="rId12" Type="http://schemas.openxmlformats.org/officeDocument/2006/relationships/image" Target="../media/image21.png"/><Relationship Id="rId17" Type="http://schemas.openxmlformats.org/officeDocument/2006/relationships/hyperlink" Target="http://www.ebrd.com/" TargetMode="External"/><Relationship Id="rId25" Type="http://schemas.openxmlformats.org/officeDocument/2006/relationships/hyperlink" Target="http://www.dbsa.org/Pages/default.aspx" TargetMode="External"/><Relationship Id="rId2" Type="http://schemas.openxmlformats.org/officeDocument/2006/relationships/notesSlide" Target="../notesSlides/notesSlide10.xml"/><Relationship Id="rId16" Type="http://schemas.openxmlformats.org/officeDocument/2006/relationships/image" Target="../media/image23.png"/><Relationship Id="rId20"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hyperlink" Target="http://www.nadb.org/" TargetMode="External"/><Relationship Id="rId24" Type="http://schemas.openxmlformats.org/officeDocument/2006/relationships/image" Target="../media/image27.png"/><Relationship Id="rId5" Type="http://schemas.openxmlformats.org/officeDocument/2006/relationships/hyperlink" Target="http://www.afdb.org/" TargetMode="External"/><Relationship Id="rId15" Type="http://schemas.openxmlformats.org/officeDocument/2006/relationships/hyperlink" Target="http://www.adb.org/" TargetMode="External"/><Relationship Id="rId23" Type="http://schemas.openxmlformats.org/officeDocument/2006/relationships/hyperlink" Target="http://www.caf.com/" TargetMode="External"/><Relationship Id="rId28" Type="http://schemas.openxmlformats.org/officeDocument/2006/relationships/image" Target="../media/image29.png"/><Relationship Id="rId10" Type="http://schemas.openxmlformats.org/officeDocument/2006/relationships/image" Target="../media/image20.png"/><Relationship Id="rId19" Type="http://schemas.openxmlformats.org/officeDocument/2006/relationships/hyperlink" Target="http://www.kuwait-fund.org/" TargetMode="External"/><Relationship Id="rId4" Type="http://schemas.openxmlformats.org/officeDocument/2006/relationships/image" Target="../media/image17.png"/><Relationship Id="rId9" Type="http://schemas.openxmlformats.org/officeDocument/2006/relationships/hyperlink" Target="http://www.isdb.org/" TargetMode="External"/><Relationship Id="rId14" Type="http://schemas.openxmlformats.org/officeDocument/2006/relationships/image" Target="../media/image22.gif"/><Relationship Id="rId22" Type="http://schemas.openxmlformats.org/officeDocument/2006/relationships/image" Target="../media/image26.png"/><Relationship Id="rId27" Type="http://schemas.openxmlformats.org/officeDocument/2006/relationships/hyperlink" Target="http://www.iadb.org/?lang=en"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hyperlink" Target="http://ec.europa.eu/europeaid/index_en.htm" TargetMode="External"/><Relationship Id="rId18" Type="http://schemas.openxmlformats.org/officeDocument/2006/relationships/hyperlink" Target="http://www.un.org/" TargetMode="External"/><Relationship Id="rId26" Type="http://schemas.openxmlformats.org/officeDocument/2006/relationships/hyperlink" Target="http://www.oecd.org/home/0,2987,en_2649_201185_1_1_1_1_1,00.html" TargetMode="External"/><Relationship Id="rId39" Type="http://schemas.openxmlformats.org/officeDocument/2006/relationships/image" Target="../media/image48.png"/><Relationship Id="rId3" Type="http://schemas.openxmlformats.org/officeDocument/2006/relationships/hyperlink" Target="http://www.gtz.de/en/index.htm" TargetMode="External"/><Relationship Id="rId21" Type="http://schemas.openxmlformats.org/officeDocument/2006/relationships/image" Target="../media/image39.png"/><Relationship Id="rId34" Type="http://schemas.openxmlformats.org/officeDocument/2006/relationships/hyperlink" Target="http://www.dgcd.be/" TargetMode="External"/><Relationship Id="rId42" Type="http://schemas.openxmlformats.org/officeDocument/2006/relationships/hyperlink" Target="http://www.koica.go.kr/english/main.html" TargetMode="External"/><Relationship Id="rId7" Type="http://schemas.openxmlformats.org/officeDocument/2006/relationships/hyperlink" Target="http://www.dfid.gov.uk/" TargetMode="External"/><Relationship Id="rId12" Type="http://schemas.openxmlformats.org/officeDocument/2006/relationships/image" Target="../media/image34.jpeg"/><Relationship Id="rId17" Type="http://schemas.openxmlformats.org/officeDocument/2006/relationships/image" Target="../media/image37.jpeg"/><Relationship Id="rId25" Type="http://schemas.openxmlformats.org/officeDocument/2006/relationships/image" Target="../media/image41.png"/><Relationship Id="rId33" Type="http://schemas.openxmlformats.org/officeDocument/2006/relationships/image" Target="../media/image45.png"/><Relationship Id="rId38" Type="http://schemas.openxmlformats.org/officeDocument/2006/relationships/hyperlink" Target="http://www.ddc.admin.ch/en/Home" TargetMode="External"/><Relationship Id="rId2" Type="http://schemas.openxmlformats.org/officeDocument/2006/relationships/notesSlide" Target="../notesSlides/notesSlide11.xml"/><Relationship Id="rId16" Type="http://schemas.openxmlformats.org/officeDocument/2006/relationships/hyperlink" Target="http://www.afd.fr/jahia/Jahia/site/myjahiasite/lang/en/home" TargetMode="External"/><Relationship Id="rId20" Type="http://schemas.openxmlformats.org/officeDocument/2006/relationships/hyperlink" Target="http://www.sida.se/English/" TargetMode="External"/><Relationship Id="rId29" Type="http://schemas.openxmlformats.org/officeDocument/2006/relationships/image" Target="../media/image43.png"/><Relationship Id="rId41"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hyperlink" Target="http://www.usaid.gov/" TargetMode="External"/><Relationship Id="rId24" Type="http://schemas.openxmlformats.org/officeDocument/2006/relationships/hyperlink" Target="http://www.jica.go.jp/english/" TargetMode="External"/><Relationship Id="rId32" Type="http://schemas.openxmlformats.org/officeDocument/2006/relationships/hyperlink" Target="http://www.entwicklung.at/en.html" TargetMode="External"/><Relationship Id="rId37" Type="http://schemas.openxmlformats.org/officeDocument/2006/relationships/image" Target="../media/image47.png"/><Relationship Id="rId40" Type="http://schemas.openxmlformats.org/officeDocument/2006/relationships/hyperlink" Target="http://www.lux-development.lu/" TargetMode="External"/><Relationship Id="rId45" Type="http://schemas.openxmlformats.org/officeDocument/2006/relationships/image" Target="../media/image51.gif"/><Relationship Id="rId5" Type="http://schemas.openxmlformats.org/officeDocument/2006/relationships/hyperlink" Target="http://www.norad.no/en/" TargetMode="External"/><Relationship Id="rId15" Type="http://schemas.openxmlformats.org/officeDocument/2006/relationships/image" Target="../media/image36.png"/><Relationship Id="rId23" Type="http://schemas.openxmlformats.org/officeDocument/2006/relationships/image" Target="../media/image40.png"/><Relationship Id="rId28" Type="http://schemas.openxmlformats.org/officeDocument/2006/relationships/hyperlink" Target="http://www.acdi-cida.gc.ca/cidaweb/acdicida.nsf/En/Home" TargetMode="External"/><Relationship Id="rId36" Type="http://schemas.openxmlformats.org/officeDocument/2006/relationships/hyperlink" Target="http://www.iceida.is/english" TargetMode="External"/><Relationship Id="rId10" Type="http://schemas.openxmlformats.org/officeDocument/2006/relationships/image" Target="../media/image33.png"/><Relationship Id="rId19" Type="http://schemas.openxmlformats.org/officeDocument/2006/relationships/image" Target="../media/image38.jpeg"/><Relationship Id="rId31" Type="http://schemas.openxmlformats.org/officeDocument/2006/relationships/image" Target="../media/image44.png"/><Relationship Id="rId44" Type="http://schemas.openxmlformats.org/officeDocument/2006/relationships/hyperlink" Target="http://www.irishaid.gov.ie/" TargetMode="External"/><Relationship Id="rId4" Type="http://schemas.openxmlformats.org/officeDocument/2006/relationships/image" Target="../media/image30.png"/><Relationship Id="rId9" Type="http://schemas.openxmlformats.org/officeDocument/2006/relationships/hyperlink" Target="http://www.nzaid.govt.nz/" TargetMode="External"/><Relationship Id="rId14" Type="http://schemas.openxmlformats.org/officeDocument/2006/relationships/image" Target="../media/image35.jpeg"/><Relationship Id="rId22" Type="http://schemas.openxmlformats.org/officeDocument/2006/relationships/hyperlink" Target="http://www.ausaid.gov.au/" TargetMode="External"/><Relationship Id="rId27" Type="http://schemas.openxmlformats.org/officeDocument/2006/relationships/image" Target="../media/image42.png"/><Relationship Id="rId30" Type="http://schemas.openxmlformats.org/officeDocument/2006/relationships/hyperlink" Target="http://www.um.dk/en/menu/DevelopmentPolicy/" TargetMode="External"/><Relationship Id="rId35" Type="http://schemas.openxmlformats.org/officeDocument/2006/relationships/image" Target="../media/image46.png"/><Relationship Id="rId43" Type="http://schemas.openxmlformats.org/officeDocument/2006/relationships/image" Target="../media/image50.gif"/></Relationships>
</file>

<file path=ppt/slides/_rels/slide14.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hyperlink" Target="http://www.icdf.org.tw/english/index.asp" TargetMode="External"/><Relationship Id="rId7" Type="http://schemas.openxmlformats.org/officeDocument/2006/relationships/hyperlink" Target="http://www.tika.gov.tr/EN/"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hyperlink" Target="http://www.led.li/content/home/index.php" TargetMode="External"/><Relationship Id="rId4" Type="http://schemas.openxmlformats.org/officeDocument/2006/relationships/image" Target="../media/image52.gif"/></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16.xml.rels><?xml version="1.0" encoding="UTF-8" standalone="yes"?>
<Relationships xmlns="http://schemas.openxmlformats.org/package/2006/relationships"><Relationship Id="rId3" Type="http://schemas.openxmlformats.org/officeDocument/2006/relationships/hyperlink" Target="http://www.iap2.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hyperlink" Target="http://blog.tstc.org/2008/08/06/in-newark-community-empowerment-via-traffic-calming/" TargetMode="External"/><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www.internationalrivers.org/" TargetMode="External"/><Relationship Id="rId13" Type="http://schemas.openxmlformats.org/officeDocument/2006/relationships/image" Target="../media/image65.png"/><Relationship Id="rId18" Type="http://schemas.openxmlformats.org/officeDocument/2006/relationships/hyperlink" Target="http://www.earthfirst.org/" TargetMode="External"/><Relationship Id="rId26" Type="http://schemas.openxmlformats.org/officeDocument/2006/relationships/hyperlink" Target="http://www.edlc.org/" TargetMode="External"/><Relationship Id="rId3" Type="http://schemas.openxmlformats.org/officeDocument/2006/relationships/image" Target="../media/image60.png"/><Relationship Id="rId21" Type="http://schemas.openxmlformats.org/officeDocument/2006/relationships/image" Target="../media/image69.png"/><Relationship Id="rId7" Type="http://schemas.openxmlformats.org/officeDocument/2006/relationships/image" Target="../media/image62.png"/><Relationship Id="rId12" Type="http://schemas.openxmlformats.org/officeDocument/2006/relationships/hyperlink" Target="http://ran.org/" TargetMode="External"/><Relationship Id="rId17" Type="http://schemas.openxmlformats.org/officeDocument/2006/relationships/image" Target="../media/image67.png"/><Relationship Id="rId25" Type="http://schemas.openxmlformats.org/officeDocument/2006/relationships/image" Target="../media/image71.png"/><Relationship Id="rId2" Type="http://schemas.openxmlformats.org/officeDocument/2006/relationships/hyperlink" Target="http://www.foei.org/" TargetMode="External"/><Relationship Id="rId16" Type="http://schemas.openxmlformats.org/officeDocument/2006/relationships/hyperlink" Target="http://www.cohre.org/" TargetMode="External"/><Relationship Id="rId20" Type="http://schemas.openxmlformats.org/officeDocument/2006/relationships/hyperlink" Target="http://www.oilsandstruth.org/" TargetMode="External"/><Relationship Id="rId29" Type="http://schemas.openxmlformats.org/officeDocument/2006/relationships/image" Target="../media/image73.png"/><Relationship Id="rId1" Type="http://schemas.openxmlformats.org/officeDocument/2006/relationships/slideLayout" Target="../slideLayouts/slideLayout6.xml"/><Relationship Id="rId6" Type="http://schemas.openxmlformats.org/officeDocument/2006/relationships/hyperlink" Target="http://www.survival-international.org/" TargetMode="External"/><Relationship Id="rId11" Type="http://schemas.openxmlformats.org/officeDocument/2006/relationships/image" Target="../media/image64.png"/><Relationship Id="rId24" Type="http://schemas.openxmlformats.org/officeDocument/2006/relationships/hyperlink" Target="http://www.earthworksaction.org/home.cfm" TargetMode="External"/><Relationship Id="rId5" Type="http://schemas.openxmlformats.org/officeDocument/2006/relationships/image" Target="../media/image61.png"/><Relationship Id="rId15" Type="http://schemas.openxmlformats.org/officeDocument/2006/relationships/image" Target="../media/image66.png"/><Relationship Id="rId23" Type="http://schemas.openxmlformats.org/officeDocument/2006/relationships/image" Target="../media/image70.png"/><Relationship Id="rId28" Type="http://schemas.openxmlformats.org/officeDocument/2006/relationships/hyperlink" Target="http://www.resistance-mining.org/english/index.php" TargetMode="External"/><Relationship Id="rId10" Type="http://schemas.openxmlformats.org/officeDocument/2006/relationships/hyperlink" Target="http://www.probeinternational.org/" TargetMode="External"/><Relationship Id="rId19" Type="http://schemas.openxmlformats.org/officeDocument/2006/relationships/image" Target="../media/image68.png"/><Relationship Id="rId31" Type="http://schemas.openxmlformats.org/officeDocument/2006/relationships/image" Target="../media/image74.png"/><Relationship Id="rId4" Type="http://schemas.openxmlformats.org/officeDocument/2006/relationships/hyperlink" Target="http://www.greenpeace.org/international/" TargetMode="External"/><Relationship Id="rId9" Type="http://schemas.openxmlformats.org/officeDocument/2006/relationships/image" Target="../media/image63.png"/><Relationship Id="rId14" Type="http://schemas.openxmlformats.org/officeDocument/2006/relationships/hyperlink" Target="http://www.amazonwatch.org/" TargetMode="External"/><Relationship Id="rId22" Type="http://schemas.openxmlformats.org/officeDocument/2006/relationships/hyperlink" Target="http://www.hrw.org/" TargetMode="External"/><Relationship Id="rId27" Type="http://schemas.openxmlformats.org/officeDocument/2006/relationships/image" Target="../media/image72.png"/><Relationship Id="rId30" Type="http://schemas.openxmlformats.org/officeDocument/2006/relationships/hyperlink" Target="http://www.earthrights.org/"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www.iwgia.org/" TargetMode="External"/><Relationship Id="rId13" Type="http://schemas.openxmlformats.org/officeDocument/2006/relationships/image" Target="../media/image80.png"/><Relationship Id="rId18" Type="http://schemas.openxmlformats.org/officeDocument/2006/relationships/hyperlink" Target="http://www.forestethics.org/" TargetMode="External"/><Relationship Id="rId3" Type="http://schemas.openxmlformats.org/officeDocument/2006/relationships/image" Target="../media/image75.png"/><Relationship Id="rId21" Type="http://schemas.openxmlformats.org/officeDocument/2006/relationships/image" Target="../media/image84.jpeg"/><Relationship Id="rId7" Type="http://schemas.openxmlformats.org/officeDocument/2006/relationships/image" Target="../media/image77.png"/><Relationship Id="rId12" Type="http://schemas.openxmlformats.org/officeDocument/2006/relationships/hyperlink" Target="http://www.minesandcommunities.org/" TargetMode="External"/><Relationship Id="rId17" Type="http://schemas.openxmlformats.org/officeDocument/2006/relationships/image" Target="../media/image82.png"/><Relationship Id="rId25" Type="http://schemas.openxmlformats.org/officeDocument/2006/relationships/image" Target="../media/image86.gif"/><Relationship Id="rId2" Type="http://schemas.openxmlformats.org/officeDocument/2006/relationships/hyperlink" Target="http://www.culturalsurvival.org/" TargetMode="External"/><Relationship Id="rId16" Type="http://schemas.openxmlformats.org/officeDocument/2006/relationships/hyperlink" Target="http://www.forestpeoples.org/index.shtml" TargetMode="External"/><Relationship Id="rId20" Type="http://schemas.openxmlformats.org/officeDocument/2006/relationships/hyperlink" Target="http://www.rainforest-alliance.org/index.cfm" TargetMode="External"/><Relationship Id="rId1" Type="http://schemas.openxmlformats.org/officeDocument/2006/relationships/slideLayout" Target="../slideLayouts/slideLayout6.xml"/><Relationship Id="rId6" Type="http://schemas.openxmlformats.org/officeDocument/2006/relationships/hyperlink" Target="http://www.sierraclub.org/" TargetMode="External"/><Relationship Id="rId11" Type="http://schemas.openxmlformats.org/officeDocument/2006/relationships/image" Target="../media/image79.png"/><Relationship Id="rId24" Type="http://schemas.openxmlformats.org/officeDocument/2006/relationships/hyperlink" Target="http://www.nrdc.org/" TargetMode="External"/><Relationship Id="rId5" Type="http://schemas.openxmlformats.org/officeDocument/2006/relationships/image" Target="../media/image76.png"/><Relationship Id="rId15" Type="http://schemas.openxmlformats.org/officeDocument/2006/relationships/image" Target="../media/image81.png"/><Relationship Id="rId23" Type="http://schemas.openxmlformats.org/officeDocument/2006/relationships/image" Target="../media/image85.png"/><Relationship Id="rId10" Type="http://schemas.openxmlformats.org/officeDocument/2006/relationships/hyperlink" Target="http://www.ciel.org/" TargetMode="External"/><Relationship Id="rId19" Type="http://schemas.openxmlformats.org/officeDocument/2006/relationships/image" Target="../media/image83.gif"/><Relationship Id="rId4" Type="http://schemas.openxmlformats.org/officeDocument/2006/relationships/hyperlink" Target="http://www.cbecal.org/" TargetMode="External"/><Relationship Id="rId9" Type="http://schemas.openxmlformats.org/officeDocument/2006/relationships/image" Target="../media/image78.png"/><Relationship Id="rId14" Type="http://schemas.openxmlformats.org/officeDocument/2006/relationships/hyperlink" Target="http://www.protestbarrick.net/index.php" TargetMode="External"/><Relationship Id="rId22" Type="http://schemas.openxmlformats.org/officeDocument/2006/relationships/hyperlink" Target="http://www.earthjustice.org/"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priceofoil.org/" TargetMode="External"/><Relationship Id="rId13" Type="http://schemas.openxmlformats.org/officeDocument/2006/relationships/image" Target="../media/image92.gif"/><Relationship Id="rId18" Type="http://schemas.openxmlformats.org/officeDocument/2006/relationships/hyperlink" Target="http://www.business-humanrights.org/" TargetMode="External"/><Relationship Id="rId3" Type="http://schemas.openxmlformats.org/officeDocument/2006/relationships/image" Target="../media/image87.gif"/><Relationship Id="rId21" Type="http://schemas.openxmlformats.org/officeDocument/2006/relationships/image" Target="../media/image96.gif"/><Relationship Id="rId7" Type="http://schemas.openxmlformats.org/officeDocument/2006/relationships/image" Target="../media/image89.jpeg"/><Relationship Id="rId12" Type="http://schemas.openxmlformats.org/officeDocument/2006/relationships/hyperlink" Target="http://www.bicusa.org/" TargetMode="External"/><Relationship Id="rId17" Type="http://schemas.openxmlformats.org/officeDocument/2006/relationships/image" Target="../media/image94.png"/><Relationship Id="rId2" Type="http://schemas.openxmlformats.org/officeDocument/2006/relationships/hyperlink" Target="http://www.icomos.org/" TargetMode="External"/><Relationship Id="rId16" Type="http://schemas.openxmlformats.org/officeDocument/2006/relationships/hyperlink" Target="http://wilderness.org/" TargetMode="External"/><Relationship Id="rId20" Type="http://schemas.openxmlformats.org/officeDocument/2006/relationships/hyperlink" Target="http://www.earthrights.org/" TargetMode="External"/><Relationship Id="rId1" Type="http://schemas.openxmlformats.org/officeDocument/2006/relationships/slideLayout" Target="../slideLayouts/slideLayout6.xml"/><Relationship Id="rId6" Type="http://schemas.openxmlformats.org/officeDocument/2006/relationships/hyperlink" Target="http://www.edf.org/" TargetMode="External"/><Relationship Id="rId11" Type="http://schemas.openxmlformats.org/officeDocument/2006/relationships/image" Target="../media/image91.jpeg"/><Relationship Id="rId5" Type="http://schemas.openxmlformats.org/officeDocument/2006/relationships/image" Target="../media/image88.png"/><Relationship Id="rId15" Type="http://schemas.openxmlformats.org/officeDocument/2006/relationships/image" Target="../media/image93.png"/><Relationship Id="rId23" Type="http://schemas.openxmlformats.org/officeDocument/2006/relationships/image" Target="../media/image97.gif"/><Relationship Id="rId10" Type="http://schemas.openxmlformats.org/officeDocument/2006/relationships/hyperlink" Target="http://www.nature.org/" TargetMode="External"/><Relationship Id="rId19" Type="http://schemas.openxmlformats.org/officeDocument/2006/relationships/image" Target="../media/image95.jpeg"/><Relationship Id="rId4" Type="http://schemas.openxmlformats.org/officeDocument/2006/relationships/hyperlink" Target="http://www.eli.org/" TargetMode="External"/><Relationship Id="rId9" Type="http://schemas.openxmlformats.org/officeDocument/2006/relationships/image" Target="../media/image90.gif"/><Relationship Id="rId14" Type="http://schemas.openxmlformats.org/officeDocument/2006/relationships/hyperlink" Target="http://www.stakeholderdemocracy.org/" TargetMode="External"/><Relationship Id="rId22" Type="http://schemas.openxmlformats.org/officeDocument/2006/relationships/hyperlink" Target="http://www.transparency.or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2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a:t>
            </a:r>
            <a:r>
              <a:rPr lang="en-US" sz="2400" b="1" dirty="0" smtClean="0">
                <a:solidFill>
                  <a:srgbClr val="FFC000"/>
                </a:solidFill>
                <a:latin typeface="Calibri" pitchFamily="34" charset="0"/>
              </a:rPr>
              <a:t>12: </a:t>
            </a:r>
            <a:r>
              <a:rPr lang="en-US" sz="2400" b="1" dirty="0" smtClean="0">
                <a:solidFill>
                  <a:srgbClr val="FFC000"/>
                </a:solidFill>
                <a:latin typeface="Calibri" pitchFamily="34" charset="0"/>
              </a:rPr>
              <a:t>THE PRINCIPAL INTEREST DRIVERS OF PROJECT STAKEHOLDER MANAGEMENT AND ENGAGEMENT Pt. </a:t>
            </a:r>
            <a:r>
              <a:rPr lang="en-US" sz="2400" b="1" dirty="0" smtClean="0">
                <a:solidFill>
                  <a:srgbClr val="FFC000"/>
                </a:solidFill>
                <a:latin typeface="Calibri" pitchFamily="34" charset="0"/>
              </a:rPr>
              <a:t>2</a:t>
            </a:r>
            <a:endParaRPr lang="en-US" sz="2400" b="1" dirty="0">
              <a:solidFill>
                <a:srgbClr val="FFC000"/>
              </a:solidFill>
              <a:latin typeface="Calibri" pitchFamily="34" charset="0"/>
            </a:endParaRPr>
          </a:p>
        </p:txBody>
      </p:sp>
      <p:sp>
        <p:nvSpPr>
          <p:cNvPr id="5" name="Rectangle 4"/>
          <p:cNvSpPr/>
          <p:nvPr/>
        </p:nvSpPr>
        <p:spPr>
          <a:xfrm>
            <a:off x="1953134"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aster of Science in </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516533"/>
            <a:ext cx="8234362" cy="2411429"/>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146417" y="1046092"/>
          <a:ext cx="7887686" cy="5258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Nine Principal “Interest Drivers”)</a:t>
            </a:r>
            <a:endParaRPr lang="en-US" sz="2400" dirty="0"/>
          </a:p>
        </p:txBody>
      </p:sp>
      <p:sp>
        <p:nvSpPr>
          <p:cNvPr id="10" name="TextBox 9"/>
          <p:cNvSpPr txBox="1"/>
          <p:nvPr/>
        </p:nvSpPr>
        <p:spPr>
          <a:xfrm>
            <a:off x="5641741" y="1256553"/>
            <a:ext cx="3378468" cy="4893647"/>
          </a:xfrm>
          <a:prstGeom prst="rect">
            <a:avLst/>
          </a:prstGeom>
          <a:noFill/>
        </p:spPr>
        <p:txBody>
          <a:bodyPr wrap="square" rtlCol="0">
            <a:spAutoFit/>
          </a:bodyPr>
          <a:lstStyle/>
          <a:p>
            <a:r>
              <a:rPr lang="en-US" sz="2600" b="1" dirty="0" smtClean="0">
                <a:solidFill>
                  <a:schemeClr val="bg1"/>
                </a:solidFill>
                <a:latin typeface="Calibri" pitchFamily="34" charset="0"/>
              </a:rPr>
              <a:t>My research has </a:t>
            </a:r>
            <a:r>
              <a:rPr lang="en-US" sz="2600" b="1" dirty="0" err="1" smtClean="0">
                <a:solidFill>
                  <a:schemeClr val="bg1"/>
                </a:solidFill>
                <a:latin typeface="Calibri" pitchFamily="34" charset="0"/>
              </a:rPr>
              <a:t>iden-tified</a:t>
            </a:r>
            <a:r>
              <a:rPr lang="en-US" sz="2600" b="1" dirty="0" smtClean="0">
                <a:solidFill>
                  <a:schemeClr val="bg1"/>
                </a:solidFill>
                <a:latin typeface="Calibri" pitchFamily="34" charset="0"/>
              </a:rPr>
              <a:t> nine basic and mutually influencing drivers which over the last two to three decades have been instrumental in gene-rating interest among academics and </a:t>
            </a:r>
            <a:r>
              <a:rPr lang="en-US" sz="2600" b="1" dirty="0" err="1" smtClean="0">
                <a:solidFill>
                  <a:schemeClr val="bg1"/>
                </a:solidFill>
                <a:latin typeface="Calibri" pitchFamily="34" charset="0"/>
              </a:rPr>
              <a:t>practi-tioners</a:t>
            </a:r>
            <a:r>
              <a:rPr lang="en-US" sz="2600" b="1" dirty="0" smtClean="0">
                <a:solidFill>
                  <a:schemeClr val="bg1"/>
                </a:solidFill>
                <a:latin typeface="Calibri" pitchFamily="34" charset="0"/>
              </a:rPr>
              <a:t> in </a:t>
            </a:r>
            <a:r>
              <a:rPr lang="en-US" sz="2600" b="1" dirty="0" err="1" smtClean="0">
                <a:solidFill>
                  <a:schemeClr val="bg1"/>
                </a:solidFill>
                <a:latin typeface="Calibri" pitchFamily="34" charset="0"/>
              </a:rPr>
              <a:t>proj</a:t>
            </a:r>
            <a:r>
              <a:rPr lang="en-US" sz="2600" b="1" dirty="0" smtClean="0">
                <a:solidFill>
                  <a:schemeClr val="bg1"/>
                </a:solidFill>
                <a:latin typeface="Calibri" pitchFamily="34" charset="0"/>
              </a:rPr>
              <a:t>. stake-holder management and engagement. </a:t>
            </a:r>
            <a:endParaRPr lang="en-US" sz="2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(Driver: </a:t>
            </a:r>
            <a:r>
              <a:rPr lang="en-US" sz="2000" dirty="0" err="1" smtClean="0"/>
              <a:t>Complexification</a:t>
            </a:r>
            <a:r>
              <a:rPr lang="en-US" sz="2000" dirty="0" smtClean="0"/>
              <a:t> of the Project Environment)</a:t>
            </a:r>
            <a:endParaRPr lang="en-US" sz="2000" dirty="0"/>
          </a:p>
        </p:txBody>
      </p:sp>
      <p:sp>
        <p:nvSpPr>
          <p:cNvPr id="5" name="Rounded Rectangle 4"/>
          <p:cNvSpPr/>
          <p:nvPr/>
        </p:nvSpPr>
        <p:spPr>
          <a:xfrm>
            <a:off x="4230347" y="1144588"/>
            <a:ext cx="4710829" cy="953311"/>
          </a:xfrm>
          <a:prstGeom prst="roundRect">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Environmental Complexity</a:t>
            </a:r>
            <a:endParaRPr lang="en-US" sz="2000" b="1" dirty="0"/>
          </a:p>
        </p:txBody>
      </p:sp>
      <p:sp>
        <p:nvSpPr>
          <p:cNvPr id="6" name="Rounded Rectangle 5"/>
          <p:cNvSpPr/>
          <p:nvPr/>
        </p:nvSpPr>
        <p:spPr>
          <a:xfrm>
            <a:off x="4230347" y="2502688"/>
            <a:ext cx="4710829" cy="953311"/>
          </a:xfrm>
          <a:prstGeom prst="roundRect">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Transformational Complexity</a:t>
            </a:r>
            <a:endParaRPr lang="en-US" sz="2000" b="1" dirty="0"/>
          </a:p>
        </p:txBody>
      </p:sp>
      <p:sp>
        <p:nvSpPr>
          <p:cNvPr id="7" name="Rounded Rectangle 6"/>
          <p:cNvSpPr/>
          <p:nvPr/>
        </p:nvSpPr>
        <p:spPr>
          <a:xfrm>
            <a:off x="4230347" y="3860788"/>
            <a:ext cx="4710829" cy="953311"/>
          </a:xfrm>
          <a:prstGeom prst="roundRect">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Associational Complexity</a:t>
            </a:r>
            <a:endParaRPr lang="en-US" sz="2000" b="1" dirty="0"/>
          </a:p>
        </p:txBody>
      </p:sp>
      <p:sp>
        <p:nvSpPr>
          <p:cNvPr id="8" name="Rounded Rectangle 7"/>
          <p:cNvSpPr/>
          <p:nvPr/>
        </p:nvSpPr>
        <p:spPr>
          <a:xfrm>
            <a:off x="4230347" y="5218889"/>
            <a:ext cx="4710829" cy="953311"/>
          </a:xfrm>
          <a:prstGeom prst="roundRect">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Complexity at Project Level</a:t>
            </a:r>
            <a:endParaRPr lang="en-US" sz="2000" b="1" dirty="0"/>
          </a:p>
        </p:txBody>
      </p:sp>
      <p:sp>
        <p:nvSpPr>
          <p:cNvPr id="9" name="Oval 8"/>
          <p:cNvSpPr/>
          <p:nvPr/>
        </p:nvSpPr>
        <p:spPr>
          <a:xfrm>
            <a:off x="147288" y="1885657"/>
            <a:ext cx="3399780" cy="3399780"/>
          </a:xfrm>
          <a:prstGeom prst="ellipse">
            <a:avLst/>
          </a:prstGeom>
          <a:solidFill>
            <a:srgbClr val="102A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t>Dimensions of Complexity</a:t>
            </a:r>
          </a:p>
          <a:p>
            <a:pPr algn="ctr"/>
            <a:endParaRPr lang="en-US" sz="1400" b="1" dirty="0" smtClean="0"/>
          </a:p>
          <a:p>
            <a:pPr algn="ctr"/>
            <a:r>
              <a:rPr lang="en-US" sz="1400" b="1" dirty="0" smtClean="0"/>
              <a:t>(selected)</a:t>
            </a:r>
            <a:endParaRPr lang="en-US" sz="2400" b="1" dirty="0"/>
          </a:p>
        </p:txBody>
      </p:sp>
      <p:cxnSp>
        <p:nvCxnSpPr>
          <p:cNvPr id="11" name="Shape 10"/>
          <p:cNvCxnSpPr>
            <a:stCxn id="9" idx="0"/>
            <a:endCxn id="5" idx="1"/>
          </p:cNvCxnSpPr>
          <p:nvPr/>
        </p:nvCxnSpPr>
        <p:spPr>
          <a:xfrm rot="5400000" flipH="1" flipV="1">
            <a:off x="2906556" y="561867"/>
            <a:ext cx="264413" cy="2383169"/>
          </a:xfrm>
          <a:prstGeom prst="bentConnector2">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9" idx="6"/>
            <a:endCxn id="6" idx="1"/>
          </p:cNvCxnSpPr>
          <p:nvPr/>
        </p:nvCxnSpPr>
        <p:spPr>
          <a:xfrm flipV="1">
            <a:off x="3547068" y="2979344"/>
            <a:ext cx="683279" cy="606203"/>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9" idx="6"/>
            <a:endCxn id="7" idx="1"/>
          </p:cNvCxnSpPr>
          <p:nvPr/>
        </p:nvCxnSpPr>
        <p:spPr>
          <a:xfrm>
            <a:off x="3547068" y="3585547"/>
            <a:ext cx="683279" cy="751897"/>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Shape 16"/>
          <p:cNvCxnSpPr>
            <a:stCxn id="9" idx="4"/>
            <a:endCxn id="8" idx="1"/>
          </p:cNvCxnSpPr>
          <p:nvPr/>
        </p:nvCxnSpPr>
        <p:spPr>
          <a:xfrm rot="16200000" flipH="1">
            <a:off x="2833708" y="4298906"/>
            <a:ext cx="410108" cy="2383169"/>
          </a:xfrm>
          <a:prstGeom prst="bentConnector2">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(Environmental Complexity)</a:t>
            </a:r>
            <a:endParaRPr lang="en-US" sz="2000" dirty="0"/>
          </a:p>
        </p:txBody>
      </p:sp>
      <p:sp>
        <p:nvSpPr>
          <p:cNvPr id="3" name="Content Placeholder 2"/>
          <p:cNvSpPr>
            <a:spLocks noGrp="1"/>
          </p:cNvSpPr>
          <p:nvPr>
            <p:ph idx="1"/>
          </p:nvPr>
        </p:nvSpPr>
        <p:spPr>
          <a:xfrm>
            <a:off x="3198811" y="1144588"/>
            <a:ext cx="5824609" cy="4981575"/>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400"/>
              </a:lnSpc>
              <a:buClr>
                <a:srgbClr val="FFC000"/>
              </a:buClr>
              <a:buNone/>
            </a:pPr>
            <a:r>
              <a:rPr lang="en-US" sz="2800" b="1" dirty="0" smtClean="0">
                <a:solidFill>
                  <a:schemeClr val="bg1"/>
                </a:solidFill>
                <a:latin typeface="Calibri" pitchFamily="34" charset="0"/>
              </a:rPr>
              <a:t>	Projects today take place in an (ext.) environment of far greater complexity than they did in past.  </a:t>
            </a:r>
          </a:p>
          <a:p>
            <a:pPr>
              <a:lnSpc>
                <a:spcPts val="3400"/>
              </a:lnSpc>
              <a:spcBef>
                <a:spcPts val="1200"/>
              </a:spcBef>
              <a:buClr>
                <a:srgbClr val="FFC000"/>
              </a:buClr>
              <a:buNone/>
            </a:pPr>
            <a:r>
              <a:rPr lang="en-US" sz="2800" b="1" dirty="0" smtClean="0">
                <a:solidFill>
                  <a:schemeClr val="bg1"/>
                </a:solidFill>
                <a:latin typeface="Calibri" pitchFamily="34" charset="0"/>
              </a:rPr>
              <a:t>	For example, in NPD/NSD projects these include heavy competition for products and services against the backdrop of globalization, pro-duct life-cycle compression, rapidly changing consumer preferences and demand for customized pro-ducts and services.</a:t>
            </a:r>
            <a:endParaRPr lang="en-US" sz="2800" b="1" dirty="0">
              <a:solidFill>
                <a:schemeClr val="bg1"/>
              </a:solidFill>
              <a:latin typeface="Calibri" pitchFamily="34" charset="0"/>
            </a:endParaRPr>
          </a:p>
        </p:txBody>
      </p:sp>
      <p:pic>
        <p:nvPicPr>
          <p:cNvPr id="4" name="Picture 3" descr="iPad.png"/>
          <p:cNvPicPr>
            <a:picLocks noChangeAspect="1"/>
          </p:cNvPicPr>
          <p:nvPr/>
        </p:nvPicPr>
        <p:blipFill>
          <a:blip r:embed="rId3" cstate="print"/>
          <a:stretch>
            <a:fillRect/>
          </a:stretch>
        </p:blipFill>
        <p:spPr>
          <a:xfrm>
            <a:off x="261259" y="1390059"/>
            <a:ext cx="3198813" cy="1707342"/>
          </a:xfrm>
          <a:prstGeom prst="rect">
            <a:avLst/>
          </a:prstGeom>
        </p:spPr>
      </p:pic>
      <p:pic>
        <p:nvPicPr>
          <p:cNvPr id="5" name="Picture 4" descr="Cereal Nestle Russia.jpg"/>
          <p:cNvPicPr>
            <a:picLocks noChangeAspect="1"/>
          </p:cNvPicPr>
          <p:nvPr/>
        </p:nvPicPr>
        <p:blipFill>
          <a:blip r:embed="rId4" cstate="print"/>
          <a:stretch>
            <a:fillRect/>
          </a:stretch>
        </p:blipFill>
        <p:spPr>
          <a:xfrm>
            <a:off x="355133" y="3529480"/>
            <a:ext cx="3022862" cy="244247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(Environmental Complexity)</a:t>
            </a:r>
            <a:endParaRPr lang="en-US" sz="2000" dirty="0"/>
          </a:p>
        </p:txBody>
      </p:sp>
      <p:sp>
        <p:nvSpPr>
          <p:cNvPr id="3" name="Content Placeholder 2"/>
          <p:cNvSpPr>
            <a:spLocks noGrp="1"/>
          </p:cNvSpPr>
          <p:nvPr>
            <p:ph idx="1"/>
          </p:nvPr>
        </p:nvSpPr>
        <p:spPr>
          <a:xfrm>
            <a:off x="3198811" y="1144588"/>
            <a:ext cx="5752683" cy="4981575"/>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300"/>
              </a:lnSpc>
              <a:buClr>
                <a:srgbClr val="FFC000"/>
              </a:buClr>
              <a:buNone/>
            </a:pPr>
            <a:r>
              <a:rPr lang="en-US" sz="2800" b="1" dirty="0" smtClean="0">
                <a:solidFill>
                  <a:schemeClr val="bg1"/>
                </a:solidFill>
                <a:latin typeface="Calibri" pitchFamily="34" charset="0"/>
              </a:rPr>
              <a:t>	Furthermore, the emergence of a powerful NGO sector, public con-</a:t>
            </a:r>
            <a:r>
              <a:rPr lang="en-US" sz="2800" b="1" dirty="0" err="1" smtClean="0">
                <a:solidFill>
                  <a:schemeClr val="bg1"/>
                </a:solidFill>
                <a:latin typeface="Calibri" pitchFamily="34" charset="0"/>
              </a:rPr>
              <a:t>cern</a:t>
            </a:r>
            <a:r>
              <a:rPr lang="en-US" sz="2800" b="1" dirty="0" smtClean="0">
                <a:solidFill>
                  <a:schemeClr val="bg1"/>
                </a:solidFill>
                <a:latin typeface="Calibri" pitchFamily="34" charset="0"/>
              </a:rPr>
              <a:t> over and politicization of a host of issues (e.g. natural environ-</a:t>
            </a:r>
            <a:r>
              <a:rPr lang="en-US" sz="2800" b="1" dirty="0" err="1" smtClean="0">
                <a:solidFill>
                  <a:schemeClr val="bg1"/>
                </a:solidFill>
                <a:latin typeface="Calibri" pitchFamily="34" charset="0"/>
              </a:rPr>
              <a:t>ment</a:t>
            </a:r>
            <a:r>
              <a:rPr lang="en-US" sz="2800" b="1" dirty="0" smtClean="0">
                <a:solidFill>
                  <a:schemeClr val="bg1"/>
                </a:solidFill>
                <a:latin typeface="Calibri" pitchFamily="34" charset="0"/>
              </a:rPr>
              <a:t>, human rights), critical media spotlight and ICT have added to the pressures experienced by pro-</a:t>
            </a:r>
            <a:r>
              <a:rPr lang="en-US" sz="2800" b="1" dirty="0" err="1" smtClean="0">
                <a:solidFill>
                  <a:schemeClr val="bg1"/>
                </a:solidFill>
                <a:latin typeface="Calibri" pitchFamily="34" charset="0"/>
              </a:rPr>
              <a:t>jects</a:t>
            </a:r>
            <a:r>
              <a:rPr lang="en-US" sz="2800" b="1" dirty="0" smtClean="0">
                <a:solidFill>
                  <a:schemeClr val="bg1"/>
                </a:solidFill>
                <a:latin typeface="Calibri" pitchFamily="34" charset="0"/>
              </a:rPr>
              <a:t> (especially in construction and civil engineering), resulting frequently in a diversion of project resources, time and energy into defensive measures. </a:t>
            </a:r>
            <a:endParaRPr lang="en-US" sz="2800" b="1" dirty="0">
              <a:solidFill>
                <a:schemeClr val="bg1"/>
              </a:solidFill>
              <a:latin typeface="Calibri" pitchFamily="34" charset="0"/>
            </a:endParaRPr>
          </a:p>
        </p:txBody>
      </p:sp>
      <p:pic>
        <p:nvPicPr>
          <p:cNvPr id="4" name="Picture 3" descr="Greenpeace Protest.jpg"/>
          <p:cNvPicPr>
            <a:picLocks noChangeAspect="1"/>
          </p:cNvPicPr>
          <p:nvPr/>
        </p:nvPicPr>
        <p:blipFill>
          <a:blip r:embed="rId2" cstate="print"/>
          <a:stretch>
            <a:fillRect/>
          </a:stretch>
        </p:blipFill>
        <p:spPr>
          <a:xfrm>
            <a:off x="180112" y="1639469"/>
            <a:ext cx="3215049" cy="2141223"/>
          </a:xfrm>
          <a:prstGeom prst="rect">
            <a:avLst/>
          </a:prstGeom>
        </p:spPr>
      </p:pic>
      <p:pic>
        <p:nvPicPr>
          <p:cNvPr id="5" name="Picture 4" descr="dam_protest.jpg"/>
          <p:cNvPicPr>
            <a:picLocks noChangeAspect="1"/>
          </p:cNvPicPr>
          <p:nvPr/>
        </p:nvPicPr>
        <p:blipFill>
          <a:blip r:embed="rId3" cstate="print"/>
          <a:stretch>
            <a:fillRect/>
          </a:stretch>
        </p:blipFill>
        <p:spPr>
          <a:xfrm>
            <a:off x="190918" y="4129873"/>
            <a:ext cx="3195933" cy="144882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(Transformational Complexity)</a:t>
            </a:r>
            <a:endParaRPr lang="en-US" sz="2000" dirty="0"/>
          </a:p>
        </p:txBody>
      </p:sp>
      <p:sp>
        <p:nvSpPr>
          <p:cNvPr id="3" name="Content Placeholder 2"/>
          <p:cNvSpPr>
            <a:spLocks noGrp="1"/>
          </p:cNvSpPr>
          <p:nvPr>
            <p:ph idx="1"/>
          </p:nvPr>
        </p:nvSpPr>
        <p:spPr>
          <a:xfrm>
            <a:off x="3198812" y="1144588"/>
            <a:ext cx="5724124" cy="4981575"/>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300"/>
              </a:lnSpc>
              <a:buClr>
                <a:srgbClr val="FFC000"/>
              </a:buClr>
              <a:buNone/>
            </a:pPr>
            <a:r>
              <a:rPr lang="en-US" sz="2800" b="1" dirty="0" smtClean="0">
                <a:solidFill>
                  <a:schemeClr val="bg1"/>
                </a:solidFill>
                <a:latin typeface="Calibri" pitchFamily="34" charset="0"/>
              </a:rPr>
              <a:t>	For years all organizations – private, public and not-for-profit - have been exposed to internal transformational (change) forces on an unprecedented level. Key drivers, inter alia, are pressure for cost reduction and efficient or optimal use of available resources, introduction of IT infrastructure, diversification, organizational restructuring, process reengineer-</a:t>
            </a:r>
            <a:r>
              <a:rPr lang="en-US" sz="2800" b="1" dirty="0" err="1" smtClean="0">
                <a:solidFill>
                  <a:schemeClr val="bg1"/>
                </a:solidFill>
                <a:latin typeface="Calibri" pitchFamily="34" charset="0"/>
              </a:rPr>
              <a:t>ing</a:t>
            </a:r>
            <a:r>
              <a:rPr lang="en-US" sz="2800" b="1" dirty="0" smtClean="0">
                <a:solidFill>
                  <a:schemeClr val="bg1"/>
                </a:solidFill>
                <a:latin typeface="Calibri" pitchFamily="34" charset="0"/>
              </a:rPr>
              <a:t>, total quality management.</a:t>
            </a:r>
            <a:endParaRPr lang="en-US" sz="2800" b="1" dirty="0">
              <a:solidFill>
                <a:schemeClr val="bg1"/>
              </a:solidFill>
              <a:latin typeface="Calibri" pitchFamily="34" charset="0"/>
            </a:endParaRPr>
          </a:p>
        </p:txBody>
      </p:sp>
      <p:pic>
        <p:nvPicPr>
          <p:cNvPr id="4" name="Picture 3" descr="ERP.jpg"/>
          <p:cNvPicPr>
            <a:picLocks noChangeAspect="1"/>
          </p:cNvPicPr>
          <p:nvPr/>
        </p:nvPicPr>
        <p:blipFill>
          <a:blip r:embed="rId3" cstate="print"/>
          <a:stretch>
            <a:fillRect/>
          </a:stretch>
        </p:blipFill>
        <p:spPr>
          <a:xfrm>
            <a:off x="130626" y="1325458"/>
            <a:ext cx="3198813" cy="3190611"/>
          </a:xfrm>
          <a:prstGeom prst="rect">
            <a:avLst/>
          </a:prstGeom>
        </p:spPr>
      </p:pic>
      <p:pic>
        <p:nvPicPr>
          <p:cNvPr id="5" name="Picture 4" descr="Automated%20Manufacturing%20Line_300x300.jpg"/>
          <p:cNvPicPr>
            <a:picLocks noChangeAspect="1"/>
          </p:cNvPicPr>
          <p:nvPr/>
        </p:nvPicPr>
        <p:blipFill>
          <a:blip r:embed="rId4" cstate="print"/>
          <a:stretch>
            <a:fillRect/>
          </a:stretch>
        </p:blipFill>
        <p:spPr>
          <a:xfrm>
            <a:off x="125692" y="4642337"/>
            <a:ext cx="1529863" cy="1529863"/>
          </a:xfrm>
          <a:prstGeom prst="rect">
            <a:avLst/>
          </a:prstGeom>
        </p:spPr>
      </p:pic>
      <p:pic>
        <p:nvPicPr>
          <p:cNvPr id="6" name="Picture 5" descr="swa_moving_line_lg.jpg"/>
          <p:cNvPicPr>
            <a:picLocks noChangeAspect="1"/>
          </p:cNvPicPr>
          <p:nvPr/>
        </p:nvPicPr>
        <p:blipFill>
          <a:blip r:embed="rId5" cstate="print"/>
          <a:stretch>
            <a:fillRect/>
          </a:stretch>
        </p:blipFill>
        <p:spPr>
          <a:xfrm>
            <a:off x="2074357" y="4616490"/>
            <a:ext cx="1244568" cy="155570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(Associational Complexity)</a:t>
            </a:r>
            <a:endParaRPr lang="en-US" sz="2000" dirty="0"/>
          </a:p>
        </p:txBody>
      </p:sp>
      <p:sp>
        <p:nvSpPr>
          <p:cNvPr id="3" name="Content Placeholder 2"/>
          <p:cNvSpPr>
            <a:spLocks noGrp="1"/>
          </p:cNvSpPr>
          <p:nvPr>
            <p:ph idx="1"/>
          </p:nvPr>
        </p:nvSpPr>
        <p:spPr>
          <a:xfrm>
            <a:off x="3198812" y="1144588"/>
            <a:ext cx="5724124" cy="4981575"/>
          </a:xfrm>
        </p:spPr>
        <p:txBody>
          <a:bodyPr/>
          <a:lstStyle/>
          <a:p>
            <a:pPr>
              <a:lnSpc>
                <a:spcPts val="3400"/>
              </a:lnSpc>
              <a:buClr>
                <a:srgbClr val="FFC000"/>
              </a:buClr>
              <a:buNone/>
            </a:pPr>
            <a:r>
              <a:rPr lang="en-US" sz="2800" b="1" dirty="0" smtClean="0">
                <a:solidFill>
                  <a:schemeClr val="bg1"/>
                </a:solidFill>
                <a:latin typeface="Calibri" pitchFamily="34" charset="0"/>
              </a:rPr>
              <a:t>	The last two to three decades have witnessed a significant growth in the level of associational complex-</a:t>
            </a:r>
            <a:r>
              <a:rPr lang="en-US" sz="2800" b="1" dirty="0" err="1" smtClean="0">
                <a:solidFill>
                  <a:schemeClr val="bg1"/>
                </a:solidFill>
                <a:latin typeface="Calibri" pitchFamily="34" charset="0"/>
              </a:rPr>
              <a:t>ity</a:t>
            </a:r>
            <a:r>
              <a:rPr lang="en-US" sz="2800" b="1" dirty="0" smtClean="0">
                <a:solidFill>
                  <a:schemeClr val="bg1"/>
                </a:solidFill>
                <a:latin typeface="Calibri" pitchFamily="34" charset="0"/>
              </a:rPr>
              <a:t> in connection with projects caused, inter alia, by an increase in the number of Joint Ventures (</a:t>
            </a:r>
            <a:r>
              <a:rPr lang="en-US" sz="2800" b="1" dirty="0" err="1" smtClean="0">
                <a:solidFill>
                  <a:schemeClr val="bg1"/>
                </a:solidFill>
                <a:latin typeface="Calibri" pitchFamily="34" charset="0"/>
              </a:rPr>
              <a:t>nat-ional</a:t>
            </a:r>
            <a:r>
              <a:rPr lang="en-US" sz="2800" b="1" dirty="0" smtClean="0">
                <a:solidFill>
                  <a:schemeClr val="bg1"/>
                </a:solidFill>
                <a:latin typeface="Calibri" pitchFamily="34" charset="0"/>
              </a:rPr>
              <a:t>, international), Strategic Alliances, Public-Private-Partner-ships, Mergers and Acquisitions, and the Outsourcing of projects/ project activities.</a:t>
            </a:r>
            <a:endParaRPr lang="en-US" sz="2800" b="1" dirty="0">
              <a:solidFill>
                <a:schemeClr val="bg1"/>
              </a:solidFill>
              <a:latin typeface="Calibri" pitchFamily="34" charset="0"/>
            </a:endParaRPr>
          </a:p>
        </p:txBody>
      </p:sp>
      <p:pic>
        <p:nvPicPr>
          <p:cNvPr id="4" name="Picture 3" descr="Daimler-Chrysler 1.jpg"/>
          <p:cNvPicPr>
            <a:picLocks noChangeAspect="1"/>
          </p:cNvPicPr>
          <p:nvPr/>
        </p:nvPicPr>
        <p:blipFill>
          <a:blip r:embed="rId3" cstate="print"/>
          <a:stretch>
            <a:fillRect/>
          </a:stretch>
        </p:blipFill>
        <p:spPr>
          <a:xfrm>
            <a:off x="115530" y="1144587"/>
            <a:ext cx="3083283" cy="3083283"/>
          </a:xfrm>
          <a:prstGeom prst="rect">
            <a:avLst/>
          </a:prstGeom>
        </p:spPr>
      </p:pic>
      <p:pic>
        <p:nvPicPr>
          <p:cNvPr id="5" name="Picture 4" descr="Daimler-Chrysler 2.jpg"/>
          <p:cNvPicPr>
            <a:picLocks noChangeAspect="1"/>
          </p:cNvPicPr>
          <p:nvPr/>
        </p:nvPicPr>
        <p:blipFill>
          <a:blip r:embed="rId4" cstate="print"/>
          <a:stretch>
            <a:fillRect/>
          </a:stretch>
        </p:blipFill>
        <p:spPr>
          <a:xfrm>
            <a:off x="213494" y="4326194"/>
            <a:ext cx="2769009" cy="184600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(Increasing Complexity at the Project Level)</a:t>
            </a:r>
            <a:endParaRPr lang="en-US" sz="2000" dirty="0"/>
          </a:p>
        </p:txBody>
      </p:sp>
      <p:sp>
        <p:nvSpPr>
          <p:cNvPr id="3" name="Content Placeholder 2"/>
          <p:cNvSpPr>
            <a:spLocks noGrp="1"/>
          </p:cNvSpPr>
          <p:nvPr>
            <p:ph idx="1"/>
          </p:nvPr>
        </p:nvSpPr>
        <p:spPr>
          <a:xfrm>
            <a:off x="3198812" y="1144588"/>
            <a:ext cx="5724124" cy="4981575"/>
          </a:xfrm>
        </p:spPr>
        <p:txBody>
          <a:bodyPr/>
          <a:lstStyle/>
          <a:p>
            <a:pPr>
              <a:lnSpc>
                <a:spcPts val="3400"/>
              </a:lnSpc>
              <a:spcBef>
                <a:spcPts val="1200"/>
              </a:spcBef>
              <a:buClr>
                <a:srgbClr val="FFC000"/>
              </a:buClr>
              <a:buNone/>
            </a:pPr>
            <a:r>
              <a:rPr lang="en-US" sz="2800" b="1" dirty="0" smtClean="0">
                <a:solidFill>
                  <a:schemeClr val="bg1"/>
                </a:solidFill>
                <a:latin typeface="Calibri" pitchFamily="34" charset="0"/>
              </a:rPr>
              <a:t>	Today’s projects tend to be </a:t>
            </a:r>
            <a:r>
              <a:rPr lang="en-US" sz="2800" b="1" dirty="0" err="1" smtClean="0">
                <a:solidFill>
                  <a:schemeClr val="bg1"/>
                </a:solidFill>
                <a:latin typeface="Calibri" pitchFamily="34" charset="0"/>
              </a:rPr>
              <a:t>inhe-rently</a:t>
            </a:r>
            <a:r>
              <a:rPr lang="en-US" sz="2800" b="1" dirty="0" smtClean="0">
                <a:solidFill>
                  <a:schemeClr val="bg1"/>
                </a:solidFill>
                <a:latin typeface="Calibri" pitchFamily="34" charset="0"/>
              </a:rPr>
              <a:t> more complex than their forbearers. </a:t>
            </a:r>
          </a:p>
          <a:p>
            <a:pPr>
              <a:lnSpc>
                <a:spcPts val="3400"/>
              </a:lnSpc>
              <a:spcBef>
                <a:spcPts val="1200"/>
              </a:spcBef>
              <a:buClr>
                <a:srgbClr val="FFC000"/>
              </a:buClr>
              <a:buNone/>
            </a:pPr>
            <a:r>
              <a:rPr lang="en-US" sz="2800" b="1" dirty="0" smtClean="0">
                <a:solidFill>
                  <a:schemeClr val="bg1"/>
                </a:solidFill>
                <a:latin typeface="Calibri" pitchFamily="34" charset="0"/>
              </a:rPr>
              <a:t>	An increasing number of projects, especially in construction/civil en-</a:t>
            </a:r>
            <a:r>
              <a:rPr lang="en-US" sz="2800" b="1" dirty="0" err="1" smtClean="0">
                <a:solidFill>
                  <a:schemeClr val="bg1"/>
                </a:solidFill>
                <a:latin typeface="Calibri" pitchFamily="34" charset="0"/>
              </a:rPr>
              <a:t>gineering</a:t>
            </a:r>
            <a:r>
              <a:rPr lang="en-US" sz="2800" b="1" dirty="0" smtClean="0">
                <a:solidFill>
                  <a:schemeClr val="bg1"/>
                </a:solidFill>
                <a:latin typeface="Calibri" pitchFamily="34" charset="0"/>
              </a:rPr>
              <a:t>, require astronomical sums of capital, take longer time to complete, and utilize inputs, technologies, processes and </a:t>
            </a:r>
            <a:r>
              <a:rPr lang="en-US" sz="2800" b="1" dirty="0" err="1" smtClean="0">
                <a:solidFill>
                  <a:schemeClr val="bg1"/>
                </a:solidFill>
                <a:latin typeface="Calibri" pitchFamily="34" charset="0"/>
              </a:rPr>
              <a:t>exper-tise</a:t>
            </a:r>
            <a:r>
              <a:rPr lang="en-US" sz="2800" b="1" dirty="0" smtClean="0">
                <a:solidFill>
                  <a:schemeClr val="bg1"/>
                </a:solidFill>
                <a:latin typeface="Calibri" pitchFamily="34" charset="0"/>
              </a:rPr>
              <a:t> supplied by numerous stake-holders from across the globe. </a:t>
            </a:r>
            <a:endParaRPr lang="en-US" sz="2800" b="1" dirty="0">
              <a:solidFill>
                <a:schemeClr val="bg1"/>
              </a:solidFill>
              <a:latin typeface="Calibri" pitchFamily="34" charset="0"/>
            </a:endParaRPr>
          </a:p>
        </p:txBody>
      </p:sp>
      <p:pic>
        <p:nvPicPr>
          <p:cNvPr id="5" name="Picture 4" descr="Petronas Towers.jpg"/>
          <p:cNvPicPr>
            <a:picLocks noChangeAspect="1"/>
          </p:cNvPicPr>
          <p:nvPr/>
        </p:nvPicPr>
        <p:blipFill>
          <a:blip r:embed="rId3" cstate="print"/>
          <a:stretch>
            <a:fillRect/>
          </a:stretch>
        </p:blipFill>
        <p:spPr>
          <a:xfrm>
            <a:off x="137888" y="1286188"/>
            <a:ext cx="3138716" cy="471267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(Corporations, Society &amp; The Environment)</a:t>
            </a:r>
            <a:endParaRPr lang="en-US" sz="2000" dirty="0"/>
          </a:p>
        </p:txBody>
      </p:sp>
      <p:sp>
        <p:nvSpPr>
          <p:cNvPr id="3" name="Content Placeholder 2"/>
          <p:cNvSpPr>
            <a:spLocks noGrp="1"/>
          </p:cNvSpPr>
          <p:nvPr>
            <p:ph idx="1"/>
          </p:nvPr>
        </p:nvSpPr>
        <p:spPr>
          <a:xfrm>
            <a:off x="3198812" y="1144588"/>
            <a:ext cx="5724124" cy="4981575"/>
          </a:xfrm>
        </p:spPr>
        <p:txBody>
          <a:bodyPr/>
          <a:lstStyle/>
          <a:p>
            <a:pPr>
              <a:lnSpc>
                <a:spcPts val="3400"/>
              </a:lnSpc>
              <a:spcBef>
                <a:spcPts val="1200"/>
              </a:spcBef>
              <a:buClr>
                <a:srgbClr val="FFC000"/>
              </a:buClr>
              <a:buNone/>
            </a:pPr>
            <a:r>
              <a:rPr lang="en-US" sz="2800" b="1" dirty="0" smtClean="0">
                <a:solidFill>
                  <a:schemeClr val="bg1"/>
                </a:solidFill>
                <a:latin typeface="Calibri" pitchFamily="34" charset="0"/>
              </a:rPr>
              <a:t>	Commercial organizations do not operate in a vacuum but are tight-</a:t>
            </a:r>
            <a:r>
              <a:rPr lang="en-US" sz="2800" b="1" dirty="0" err="1" smtClean="0">
                <a:solidFill>
                  <a:schemeClr val="bg1"/>
                </a:solidFill>
                <a:latin typeface="Calibri" pitchFamily="34" charset="0"/>
              </a:rPr>
              <a:t>ly</a:t>
            </a:r>
            <a:r>
              <a:rPr lang="en-US" sz="2800" b="1" dirty="0" smtClean="0">
                <a:solidFill>
                  <a:schemeClr val="bg1"/>
                </a:solidFill>
                <a:latin typeface="Calibri" pitchFamily="34" charset="0"/>
              </a:rPr>
              <a:t> embedded in a social and </a:t>
            </a:r>
            <a:r>
              <a:rPr lang="en-US" sz="2800" b="1" dirty="0" err="1" smtClean="0">
                <a:solidFill>
                  <a:schemeClr val="bg1"/>
                </a:solidFill>
                <a:latin typeface="Calibri" pitchFamily="34" charset="0"/>
              </a:rPr>
              <a:t>natu-ral</a:t>
            </a:r>
            <a:r>
              <a:rPr lang="en-US" sz="2800" b="1" dirty="0" smtClean="0">
                <a:solidFill>
                  <a:schemeClr val="bg1"/>
                </a:solidFill>
                <a:latin typeface="Calibri" pitchFamily="34" charset="0"/>
              </a:rPr>
              <a:t> environment for which they bear some responsibility.</a:t>
            </a:r>
          </a:p>
          <a:p>
            <a:pPr>
              <a:lnSpc>
                <a:spcPts val="3400"/>
              </a:lnSpc>
              <a:spcBef>
                <a:spcPts val="1200"/>
              </a:spcBef>
              <a:buClr>
                <a:srgbClr val="FFC000"/>
              </a:buClr>
              <a:buNone/>
            </a:pPr>
            <a:r>
              <a:rPr lang="en-US" sz="2800" b="1" dirty="0" smtClean="0">
                <a:solidFill>
                  <a:schemeClr val="bg1"/>
                </a:solidFill>
                <a:latin typeface="Calibri" pitchFamily="34" charset="0"/>
              </a:rPr>
              <a:t>	Corporations worldwide now spend countless billions every year on CSR programs.   </a:t>
            </a:r>
          </a:p>
          <a:p>
            <a:pPr>
              <a:lnSpc>
                <a:spcPts val="3400"/>
              </a:lnSpc>
              <a:spcBef>
                <a:spcPts val="1200"/>
              </a:spcBef>
              <a:buClr>
                <a:srgbClr val="FFC000"/>
              </a:buClr>
              <a:buNone/>
            </a:pPr>
            <a:r>
              <a:rPr lang="en-US" sz="2800" b="1" dirty="0" smtClean="0">
                <a:solidFill>
                  <a:schemeClr val="bg1"/>
                </a:solidFill>
                <a:latin typeface="Calibri" pitchFamily="34" charset="0"/>
              </a:rPr>
              <a:t>	Many corporations are engaged in dialogues on sustainability and other themes with civil society. </a:t>
            </a:r>
            <a:endParaRPr lang="en-US" sz="2800" b="1" dirty="0">
              <a:solidFill>
                <a:schemeClr val="bg1"/>
              </a:solidFill>
              <a:latin typeface="Calibri" pitchFamily="34" charset="0"/>
            </a:endParaRPr>
          </a:p>
        </p:txBody>
      </p:sp>
      <p:pic>
        <p:nvPicPr>
          <p:cNvPr id="6" name="Picture 5" descr="CSR.jpg">
            <a:hlinkClick r:id="rId3" tooltip="Click to Visit Wikipedia Webpage on Corporate Social Responsibility"/>
          </p:cNvPr>
          <p:cNvPicPr>
            <a:picLocks noChangeAspect="1"/>
          </p:cNvPicPr>
          <p:nvPr/>
        </p:nvPicPr>
        <p:blipFill>
          <a:blip r:embed="rId4" cstate="print"/>
          <a:stretch>
            <a:fillRect/>
          </a:stretch>
        </p:blipFill>
        <p:spPr>
          <a:xfrm>
            <a:off x="150813" y="1315410"/>
            <a:ext cx="3048000" cy="3752850"/>
          </a:xfrm>
          <a:prstGeom prst="rect">
            <a:avLst/>
          </a:prstGeom>
        </p:spPr>
      </p:pic>
      <p:sp>
        <p:nvSpPr>
          <p:cNvPr id="7" name="TextBox 6"/>
          <p:cNvSpPr txBox="1"/>
          <p:nvPr/>
        </p:nvSpPr>
        <p:spPr>
          <a:xfrm>
            <a:off x="70340" y="5104567"/>
            <a:ext cx="3128473" cy="1107996"/>
          </a:xfrm>
          <a:prstGeom prst="rect">
            <a:avLst/>
          </a:prstGeom>
          <a:noFill/>
        </p:spPr>
        <p:txBody>
          <a:bodyPr wrap="square" rtlCol="0">
            <a:spAutoFit/>
          </a:bodyPr>
          <a:lstStyle/>
          <a:p>
            <a:r>
              <a:rPr lang="en-US" sz="2200" b="1" dirty="0" smtClean="0">
                <a:solidFill>
                  <a:schemeClr val="bg1"/>
                </a:solidFill>
                <a:latin typeface="Calibri" pitchFamily="34" charset="0"/>
              </a:rPr>
              <a:t>The Triple Bottom Line  (3 P’s):</a:t>
            </a:r>
          </a:p>
          <a:p>
            <a:r>
              <a:rPr lang="en-US" sz="2200" b="1" u="sng" dirty="0" smtClean="0">
                <a:solidFill>
                  <a:schemeClr val="bg1"/>
                </a:solidFill>
                <a:latin typeface="Calibri" pitchFamily="34" charset="0"/>
              </a:rPr>
              <a:t>P</a:t>
            </a:r>
            <a:r>
              <a:rPr lang="en-US" sz="2200" b="1" dirty="0" smtClean="0">
                <a:solidFill>
                  <a:schemeClr val="bg1"/>
                </a:solidFill>
                <a:latin typeface="Calibri" pitchFamily="34" charset="0"/>
              </a:rPr>
              <a:t>rofit, </a:t>
            </a:r>
            <a:r>
              <a:rPr lang="en-US" sz="2200" b="1" u="sng" dirty="0" smtClean="0">
                <a:solidFill>
                  <a:schemeClr val="bg1"/>
                </a:solidFill>
                <a:latin typeface="Calibri" pitchFamily="34" charset="0"/>
              </a:rPr>
              <a:t>P</a:t>
            </a:r>
            <a:r>
              <a:rPr lang="en-US" sz="2200" b="1" dirty="0" smtClean="0">
                <a:solidFill>
                  <a:schemeClr val="bg1"/>
                </a:solidFill>
                <a:latin typeface="Calibri" pitchFamily="34" charset="0"/>
              </a:rPr>
              <a:t>lanet, </a:t>
            </a:r>
            <a:r>
              <a:rPr lang="en-US" sz="2200" b="1" u="sng" dirty="0" smtClean="0">
                <a:solidFill>
                  <a:schemeClr val="bg1"/>
                </a:solidFill>
                <a:latin typeface="Calibri" pitchFamily="34" charset="0"/>
              </a:rPr>
              <a:t>P</a:t>
            </a:r>
            <a:r>
              <a:rPr lang="en-US" sz="2200" b="1" dirty="0" smtClean="0">
                <a:solidFill>
                  <a:schemeClr val="bg1"/>
                </a:solidFill>
                <a:latin typeface="Calibri" pitchFamily="34" charset="0"/>
              </a:rPr>
              <a:t>eople</a:t>
            </a:r>
            <a:endParaRPr lang="en-US" sz="22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(Development Financing &amp; Implementing Institutions)</a:t>
            </a:r>
            <a:endParaRPr lang="en-US" sz="2000" dirty="0"/>
          </a:p>
        </p:txBody>
      </p:sp>
      <p:sp>
        <p:nvSpPr>
          <p:cNvPr id="3" name="Content Placeholder 2"/>
          <p:cNvSpPr>
            <a:spLocks noGrp="1"/>
          </p:cNvSpPr>
          <p:nvPr>
            <p:ph idx="1"/>
          </p:nvPr>
        </p:nvSpPr>
        <p:spPr>
          <a:xfrm>
            <a:off x="3198812" y="1144588"/>
            <a:ext cx="5724124" cy="4981575"/>
          </a:xfrm>
        </p:spPr>
        <p:txBody>
          <a:bodyPr/>
          <a:lstStyle/>
          <a:p>
            <a:pPr>
              <a:lnSpc>
                <a:spcPts val="3400"/>
              </a:lnSpc>
              <a:spcBef>
                <a:spcPts val="1200"/>
              </a:spcBef>
              <a:buClr>
                <a:srgbClr val="FFC000"/>
              </a:buClr>
              <a:buNone/>
            </a:pPr>
            <a:r>
              <a:rPr lang="en-US" sz="2800" b="1" dirty="0" smtClean="0">
                <a:solidFill>
                  <a:schemeClr val="bg1"/>
                </a:solidFill>
                <a:latin typeface="Calibri" pitchFamily="34" charset="0"/>
              </a:rPr>
              <a:t>	Vast sums of money are channeled into “developmental” programs &amp; projects by a multitude of </a:t>
            </a:r>
            <a:r>
              <a:rPr lang="en-US" sz="2800" b="1" dirty="0" err="1" smtClean="0">
                <a:solidFill>
                  <a:schemeClr val="bg1"/>
                </a:solidFill>
                <a:latin typeface="Calibri" pitchFamily="34" charset="0"/>
              </a:rPr>
              <a:t>institu-tions</a:t>
            </a:r>
            <a:r>
              <a:rPr lang="en-US" sz="2800" b="1" dirty="0" smtClean="0">
                <a:solidFill>
                  <a:schemeClr val="bg1"/>
                </a:solidFill>
                <a:latin typeface="Calibri" pitchFamily="34" charset="0"/>
              </a:rPr>
              <a:t> and agencies every year. </a:t>
            </a:r>
          </a:p>
          <a:p>
            <a:pPr>
              <a:lnSpc>
                <a:spcPts val="3400"/>
              </a:lnSpc>
              <a:spcBef>
                <a:spcPts val="1200"/>
              </a:spcBef>
              <a:buClr>
                <a:srgbClr val="FFC000"/>
              </a:buClr>
              <a:buNone/>
            </a:pPr>
            <a:r>
              <a:rPr lang="en-US" sz="2800" b="1" dirty="0" smtClean="0">
                <a:solidFill>
                  <a:schemeClr val="bg1"/>
                </a:solidFill>
                <a:latin typeface="Calibri" pitchFamily="34" charset="0"/>
              </a:rPr>
              <a:t>	A sophisticated level of </a:t>
            </a:r>
            <a:r>
              <a:rPr lang="en-US" sz="2800" b="1" dirty="0" err="1" smtClean="0">
                <a:solidFill>
                  <a:schemeClr val="bg1"/>
                </a:solidFill>
                <a:latin typeface="Calibri" pitchFamily="34" charset="0"/>
              </a:rPr>
              <a:t>stakehol-der</a:t>
            </a:r>
            <a:r>
              <a:rPr lang="en-US" sz="2800" b="1" dirty="0" smtClean="0">
                <a:solidFill>
                  <a:schemeClr val="bg1"/>
                </a:solidFill>
                <a:latin typeface="Calibri" pitchFamily="34" charset="0"/>
              </a:rPr>
              <a:t> management and engagement by funding recipients has now be-come an essential precondition for disbursement of development funds by these institutions and agencies.   </a:t>
            </a:r>
          </a:p>
        </p:txBody>
      </p:sp>
      <p:pic>
        <p:nvPicPr>
          <p:cNvPr id="6" name="Picture 5" descr="World Bank Headquarters.jpg"/>
          <p:cNvPicPr>
            <a:picLocks noChangeAspect="1"/>
          </p:cNvPicPr>
          <p:nvPr/>
        </p:nvPicPr>
        <p:blipFill>
          <a:blip r:embed="rId3" cstate="print"/>
          <a:stretch>
            <a:fillRect/>
          </a:stretch>
        </p:blipFill>
        <p:spPr>
          <a:xfrm>
            <a:off x="163740" y="1297532"/>
            <a:ext cx="3035073" cy="2276305"/>
          </a:xfrm>
          <a:prstGeom prst="rect">
            <a:avLst/>
          </a:prstGeom>
        </p:spPr>
      </p:pic>
      <p:pic>
        <p:nvPicPr>
          <p:cNvPr id="7" name="Picture 6" descr="Classroom Project Kenya.jpg"/>
          <p:cNvPicPr>
            <a:picLocks noChangeAspect="1"/>
          </p:cNvPicPr>
          <p:nvPr/>
        </p:nvPicPr>
        <p:blipFill>
          <a:blip r:embed="rId4" cstate="print"/>
          <a:stretch>
            <a:fillRect/>
          </a:stretch>
        </p:blipFill>
        <p:spPr>
          <a:xfrm>
            <a:off x="160750" y="3752975"/>
            <a:ext cx="3038063" cy="227854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(Development Financing &amp; Implementing Institutions)</a:t>
            </a:r>
            <a:endParaRPr lang="en-US" sz="2000" dirty="0"/>
          </a:p>
        </p:txBody>
      </p:sp>
      <p:sp>
        <p:nvSpPr>
          <p:cNvPr id="3" name="Content Placeholder 2"/>
          <p:cNvSpPr>
            <a:spLocks noGrp="1"/>
          </p:cNvSpPr>
          <p:nvPr>
            <p:ph idx="1"/>
          </p:nvPr>
        </p:nvSpPr>
        <p:spPr>
          <a:xfrm>
            <a:off x="3198812" y="1144588"/>
            <a:ext cx="5724124" cy="4981575"/>
          </a:xfrm>
        </p:spPr>
        <p:txBody>
          <a:bodyPr/>
          <a:lstStyle/>
          <a:p>
            <a:pPr>
              <a:lnSpc>
                <a:spcPts val="3400"/>
              </a:lnSpc>
              <a:spcBef>
                <a:spcPts val="1200"/>
              </a:spcBef>
              <a:buClr>
                <a:srgbClr val="FFC000"/>
              </a:buClr>
              <a:buNone/>
            </a:pPr>
            <a:r>
              <a:rPr lang="en-US" sz="2800" b="1" dirty="0" smtClean="0">
                <a:solidFill>
                  <a:schemeClr val="bg1"/>
                </a:solidFill>
                <a:latin typeface="Calibri" pitchFamily="34" charset="0"/>
              </a:rPr>
              <a:t>	Two tools used by development program &amp; project funding and </a:t>
            </a:r>
            <a:r>
              <a:rPr lang="en-US" sz="2800" b="1" dirty="0" err="1" smtClean="0">
                <a:solidFill>
                  <a:schemeClr val="bg1"/>
                </a:solidFill>
                <a:latin typeface="Calibri" pitchFamily="34" charset="0"/>
              </a:rPr>
              <a:t>im-plementing</a:t>
            </a:r>
            <a:r>
              <a:rPr lang="en-US" sz="2800" b="1" dirty="0" smtClean="0">
                <a:solidFill>
                  <a:schemeClr val="bg1"/>
                </a:solidFill>
                <a:latin typeface="Calibri" pitchFamily="34" charset="0"/>
              </a:rPr>
              <a:t> institutions and </a:t>
            </a:r>
            <a:r>
              <a:rPr lang="en-US" sz="2800" b="1" dirty="0" err="1" smtClean="0">
                <a:solidFill>
                  <a:schemeClr val="bg1"/>
                </a:solidFill>
                <a:latin typeface="Calibri" pitchFamily="34" charset="0"/>
              </a:rPr>
              <a:t>agen-cies</a:t>
            </a:r>
            <a:r>
              <a:rPr lang="en-US" sz="2800" b="1" dirty="0" smtClean="0">
                <a:solidFill>
                  <a:schemeClr val="bg1"/>
                </a:solidFill>
                <a:latin typeface="Calibri" pitchFamily="34" charset="0"/>
              </a:rPr>
              <a:t> which are especially relevant from a stakeholder perspective are </a:t>
            </a:r>
            <a:r>
              <a:rPr lang="en-US" sz="2800" b="1" i="1" dirty="0" smtClean="0">
                <a:solidFill>
                  <a:schemeClr val="bg1"/>
                </a:solidFill>
                <a:latin typeface="Calibri" pitchFamily="34" charset="0"/>
              </a:rPr>
              <a:t>environmental impact assessment</a:t>
            </a:r>
            <a:r>
              <a:rPr lang="en-US" sz="2800" b="1" dirty="0" smtClean="0">
                <a:solidFill>
                  <a:schemeClr val="bg1"/>
                </a:solidFill>
                <a:latin typeface="Calibri" pitchFamily="34" charset="0"/>
              </a:rPr>
              <a:t> and </a:t>
            </a:r>
            <a:r>
              <a:rPr lang="en-US" sz="2800" b="1" i="1" dirty="0" smtClean="0">
                <a:solidFill>
                  <a:schemeClr val="bg1"/>
                </a:solidFill>
                <a:latin typeface="Calibri" pitchFamily="34" charset="0"/>
              </a:rPr>
              <a:t>social impact assessment</a:t>
            </a:r>
            <a:r>
              <a:rPr lang="en-US" sz="2800" b="1" dirty="0" smtClean="0">
                <a:solidFill>
                  <a:schemeClr val="bg1"/>
                </a:solidFill>
                <a:latin typeface="Calibri" pitchFamily="34" charset="0"/>
              </a:rPr>
              <a:t>. </a:t>
            </a:r>
          </a:p>
          <a:p>
            <a:pPr>
              <a:lnSpc>
                <a:spcPts val="3400"/>
              </a:lnSpc>
              <a:spcBef>
                <a:spcPts val="1200"/>
              </a:spcBef>
              <a:buClr>
                <a:srgbClr val="FFC000"/>
              </a:buClr>
              <a:buNone/>
            </a:pPr>
            <a:r>
              <a:rPr lang="en-US" sz="2800" b="1" dirty="0" smtClean="0">
                <a:solidFill>
                  <a:schemeClr val="bg1"/>
                </a:solidFill>
                <a:latin typeface="Calibri" pitchFamily="34" charset="0"/>
              </a:rPr>
              <a:t>	Other forms include the </a:t>
            </a:r>
            <a:r>
              <a:rPr lang="en-US" sz="2800" b="1" i="1" dirty="0" smtClean="0">
                <a:solidFill>
                  <a:schemeClr val="bg1"/>
                </a:solidFill>
                <a:latin typeface="Calibri" pitchFamily="34" charset="0"/>
              </a:rPr>
              <a:t>economic impact assessment</a:t>
            </a:r>
            <a:r>
              <a:rPr lang="en-US" sz="2800" b="1" dirty="0" smtClean="0">
                <a:solidFill>
                  <a:schemeClr val="bg1"/>
                </a:solidFill>
                <a:latin typeface="Calibri" pitchFamily="34" charset="0"/>
              </a:rPr>
              <a:t> and </a:t>
            </a:r>
            <a:r>
              <a:rPr lang="en-US" sz="2800" b="1" i="1" dirty="0" err="1" smtClean="0">
                <a:solidFill>
                  <a:schemeClr val="bg1"/>
                </a:solidFill>
                <a:latin typeface="Calibri" pitchFamily="34" charset="0"/>
              </a:rPr>
              <a:t>archeolo-gical</a:t>
            </a:r>
            <a:r>
              <a:rPr lang="en-US" sz="2800" b="1" i="1" dirty="0" smtClean="0">
                <a:solidFill>
                  <a:schemeClr val="bg1"/>
                </a:solidFill>
                <a:latin typeface="Calibri" pitchFamily="34" charset="0"/>
              </a:rPr>
              <a:t> heritage                           impact assessment</a:t>
            </a:r>
            <a:r>
              <a:rPr lang="en-US" sz="2800" b="1" dirty="0" smtClean="0">
                <a:solidFill>
                  <a:schemeClr val="bg1"/>
                </a:solidFill>
                <a:latin typeface="Calibri" pitchFamily="34" charset="0"/>
              </a:rPr>
              <a:t>. </a:t>
            </a:r>
          </a:p>
        </p:txBody>
      </p:sp>
      <p:pic>
        <p:nvPicPr>
          <p:cNvPr id="8" name="Picture 7" descr="EIA Process.gif">
            <a:hlinkClick r:id="rId3" tooltip="Click on Image to View Webpage"/>
          </p:cNvPr>
          <p:cNvPicPr>
            <a:picLocks noChangeAspect="1"/>
          </p:cNvPicPr>
          <p:nvPr/>
        </p:nvPicPr>
        <p:blipFill>
          <a:blip r:embed="rId4" cstate="print"/>
          <a:stretch>
            <a:fillRect/>
          </a:stretch>
        </p:blipFill>
        <p:spPr>
          <a:xfrm>
            <a:off x="110854" y="1346477"/>
            <a:ext cx="3317255" cy="4672486"/>
          </a:xfrm>
          <a:prstGeom prst="rect">
            <a:avLst/>
          </a:prstGeom>
        </p:spPr>
      </p:pic>
      <p:pic>
        <p:nvPicPr>
          <p:cNvPr id="9" name="Picture 8" descr="IAIA.bmp">
            <a:hlinkClick r:id="rId5" tooltip="Click on Image for Information on Impact Assessments"/>
          </p:cNvPr>
          <p:cNvPicPr>
            <a:picLocks noChangeAspect="1"/>
          </p:cNvPicPr>
          <p:nvPr/>
        </p:nvPicPr>
        <p:blipFill>
          <a:blip r:embed="rId6" cstate="print"/>
          <a:stretch>
            <a:fillRect/>
          </a:stretch>
        </p:blipFill>
        <p:spPr>
          <a:xfrm>
            <a:off x="6584950" y="5362575"/>
            <a:ext cx="2105025" cy="80962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12"/>
          <p:cNvSpPr>
            <a:spLocks noChangeArrowheads="1"/>
          </p:cNvSpPr>
          <p:nvPr/>
        </p:nvSpPr>
        <p:spPr bwMode="auto">
          <a:xfrm>
            <a:off x="441855" y="1140141"/>
            <a:ext cx="8226425" cy="761669"/>
          </a:xfrm>
          <a:prstGeom prst="rect">
            <a:avLst/>
          </a:prstGeom>
          <a:noFill/>
          <a:ln w="9525">
            <a:noFill/>
            <a:miter lim="800000"/>
            <a:headEnd/>
            <a:tailEnd/>
          </a:ln>
        </p:spPr>
        <p:txBody>
          <a:bodyPr/>
          <a:lstStyle/>
          <a:p>
            <a:pPr marL="342900" indent="-342900" algn="ctr">
              <a:spcBef>
                <a:spcPct val="20000"/>
              </a:spcBef>
            </a:pPr>
            <a:r>
              <a:rPr lang="de-DE" sz="2100" b="1" dirty="0" smtClean="0">
                <a:solidFill>
                  <a:schemeClr val="bg1"/>
                </a:solidFill>
                <a:latin typeface="Calibri" pitchFamily="34" charset="0"/>
              </a:rPr>
              <a:t>These development project-financing institutions offer </a:t>
            </a:r>
            <a:r>
              <a:rPr lang="de-DE" sz="2100" b="1" dirty="0">
                <a:solidFill>
                  <a:schemeClr val="bg1"/>
                </a:solidFill>
                <a:latin typeface="Calibri" pitchFamily="34" charset="0"/>
              </a:rPr>
              <a:t>public access on their websites to </a:t>
            </a:r>
            <a:r>
              <a:rPr lang="de-DE" sz="2100" b="1" dirty="0" smtClean="0">
                <a:solidFill>
                  <a:schemeClr val="bg1"/>
                </a:solidFill>
                <a:latin typeface="Calibri" pitchFamily="34" charset="0"/>
              </a:rPr>
              <a:t>detailed project stakeholder-relevant documents:</a:t>
            </a:r>
            <a:endParaRPr lang="de-DE" sz="2100" b="1" dirty="0">
              <a:solidFill>
                <a:schemeClr val="bg1"/>
              </a:solidFill>
              <a:latin typeface="Calibri" pitchFamily="34" charset="0"/>
            </a:endParaRPr>
          </a:p>
        </p:txBody>
      </p:sp>
      <p:pic>
        <p:nvPicPr>
          <p:cNvPr id="64516" name="Picture 15" descr="WorldBank">
            <a:hlinkClick r:id="rId3"/>
          </p:cNvPr>
          <p:cNvPicPr>
            <a:picLocks noChangeAspect="1" noChangeArrowheads="1"/>
          </p:cNvPicPr>
          <p:nvPr/>
        </p:nvPicPr>
        <p:blipFill>
          <a:blip r:embed="rId4" cstate="print"/>
          <a:srcRect/>
          <a:stretch>
            <a:fillRect/>
          </a:stretch>
        </p:blipFill>
        <p:spPr bwMode="auto">
          <a:xfrm>
            <a:off x="460375" y="2018174"/>
            <a:ext cx="3524250" cy="647700"/>
          </a:xfrm>
          <a:prstGeom prst="rect">
            <a:avLst/>
          </a:prstGeom>
          <a:noFill/>
          <a:ln w="9525">
            <a:noFill/>
            <a:miter lim="800000"/>
            <a:headEnd/>
            <a:tailEnd/>
          </a:ln>
        </p:spPr>
      </p:pic>
      <p:pic>
        <p:nvPicPr>
          <p:cNvPr id="64517" name="Picture 16" descr="AfricanDevelopmentBank">
            <a:hlinkClick r:id="rId5"/>
          </p:cNvPr>
          <p:cNvPicPr>
            <a:picLocks noChangeAspect="1" noChangeArrowheads="1"/>
          </p:cNvPicPr>
          <p:nvPr/>
        </p:nvPicPr>
        <p:blipFill>
          <a:blip r:embed="rId6" cstate="print"/>
          <a:srcRect/>
          <a:stretch>
            <a:fillRect/>
          </a:stretch>
        </p:blipFill>
        <p:spPr bwMode="auto">
          <a:xfrm>
            <a:off x="5456238" y="1999615"/>
            <a:ext cx="3228975" cy="866775"/>
          </a:xfrm>
          <a:prstGeom prst="rect">
            <a:avLst/>
          </a:prstGeom>
          <a:noFill/>
          <a:ln w="9525">
            <a:noFill/>
            <a:miter lim="800000"/>
            <a:headEnd/>
            <a:tailEnd/>
          </a:ln>
        </p:spPr>
      </p:pic>
      <p:pic>
        <p:nvPicPr>
          <p:cNvPr id="64522" name="Picture 24" descr="EIB">
            <a:hlinkClick r:id="rId7"/>
          </p:cNvPr>
          <p:cNvPicPr>
            <a:picLocks noChangeAspect="1" noChangeArrowheads="1"/>
          </p:cNvPicPr>
          <p:nvPr/>
        </p:nvPicPr>
        <p:blipFill>
          <a:blip r:embed="rId8" cstate="print"/>
          <a:srcRect/>
          <a:stretch>
            <a:fillRect/>
          </a:stretch>
        </p:blipFill>
        <p:spPr bwMode="auto">
          <a:xfrm>
            <a:off x="458788" y="2875419"/>
            <a:ext cx="1790700" cy="828675"/>
          </a:xfrm>
          <a:prstGeom prst="rect">
            <a:avLst/>
          </a:prstGeom>
          <a:noFill/>
          <a:ln w="9525">
            <a:noFill/>
            <a:miter lim="800000"/>
            <a:headEnd/>
            <a:tailEnd/>
          </a:ln>
        </p:spPr>
      </p:pic>
      <p:pic>
        <p:nvPicPr>
          <p:cNvPr id="64523" name="Picture 25" descr="Islamic Development Bank">
            <a:hlinkClick r:id="rId9"/>
          </p:cNvPr>
          <p:cNvPicPr>
            <a:picLocks noChangeAspect="1" noChangeArrowheads="1"/>
          </p:cNvPicPr>
          <p:nvPr/>
        </p:nvPicPr>
        <p:blipFill>
          <a:blip r:embed="rId10" cstate="print"/>
          <a:srcRect r="42226" b="-1631"/>
          <a:stretch>
            <a:fillRect/>
          </a:stretch>
        </p:blipFill>
        <p:spPr bwMode="auto">
          <a:xfrm>
            <a:off x="458788" y="4484691"/>
            <a:ext cx="3775075" cy="890588"/>
          </a:xfrm>
          <a:prstGeom prst="rect">
            <a:avLst/>
          </a:prstGeom>
          <a:noFill/>
          <a:ln w="9525">
            <a:noFill/>
            <a:miter lim="800000"/>
            <a:headEnd/>
            <a:tailEnd/>
          </a:ln>
        </p:spPr>
      </p:pic>
      <p:sp>
        <p:nvSpPr>
          <p:cNvPr id="15" name="Title 1"/>
          <p:cNvSpPr txBox="1">
            <a:spLocks/>
          </p:cNvSpPr>
          <p:nvPr/>
        </p:nvSpPr>
        <p:spPr bwMode="auto">
          <a:xfrm>
            <a:off x="457200" y="31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r>
              <a:rPr lang="de-DE" sz="2400" b="1" kern="0" dirty="0" smtClean="0">
                <a:solidFill>
                  <a:srgbClr val="FF9900"/>
                </a:solidFill>
                <a:latin typeface="+mj-lt"/>
                <a:ea typeface="+mj-ea"/>
                <a:cs typeface="+mj-cs"/>
              </a:rPr>
              <a:t>Major National, Regional &amp; International </a:t>
            </a:r>
          </a:p>
          <a:p>
            <a:pPr lvl="0" algn="ctr" eaLnBrk="0" hangingPunct="0"/>
            <a:r>
              <a:rPr lang="de-DE" sz="2400" b="1" kern="0" dirty="0" smtClean="0">
                <a:solidFill>
                  <a:srgbClr val="FF9900"/>
                </a:solidFill>
                <a:latin typeface="+mj-lt"/>
                <a:ea typeface="+mj-ea"/>
                <a:cs typeface="+mj-cs"/>
              </a:rPr>
              <a:t>Development Project-Financing Institutions </a:t>
            </a:r>
            <a:endParaRPr lang="en-US" sz="2400" b="1" kern="0" dirty="0">
              <a:solidFill>
                <a:srgbClr val="FF9900"/>
              </a:solidFill>
              <a:latin typeface="+mj-lt"/>
              <a:ea typeface="+mj-ea"/>
              <a:cs typeface="+mj-cs"/>
            </a:endParaRPr>
          </a:p>
        </p:txBody>
      </p:sp>
      <p:pic>
        <p:nvPicPr>
          <p:cNvPr id="16" name="Picture 2">
            <a:hlinkClick r:id="rId11"/>
          </p:cNvPr>
          <p:cNvPicPr>
            <a:picLocks noChangeAspect="1" noChangeArrowheads="1"/>
          </p:cNvPicPr>
          <p:nvPr/>
        </p:nvPicPr>
        <p:blipFill>
          <a:blip r:embed="rId12" cstate="print"/>
          <a:srcRect l="14780" t="18758" r="42873" b="73829"/>
          <a:stretch>
            <a:fillRect/>
          </a:stretch>
        </p:blipFill>
        <p:spPr bwMode="auto">
          <a:xfrm>
            <a:off x="458788" y="3913639"/>
            <a:ext cx="2753626" cy="361507"/>
          </a:xfrm>
          <a:prstGeom prst="rect">
            <a:avLst/>
          </a:prstGeom>
          <a:noFill/>
          <a:ln w="9525">
            <a:noFill/>
            <a:miter lim="800000"/>
            <a:headEnd/>
            <a:tailEnd/>
          </a:ln>
          <a:effectLst/>
        </p:spPr>
      </p:pic>
      <p:pic>
        <p:nvPicPr>
          <p:cNvPr id="17" name="Picture 16" descr="Carribean Development Bank.gif">
            <a:hlinkClick r:id="rId13"/>
          </p:cNvPr>
          <p:cNvPicPr>
            <a:picLocks noChangeAspect="1"/>
          </p:cNvPicPr>
          <p:nvPr/>
        </p:nvPicPr>
        <p:blipFill>
          <a:blip r:embed="rId14" cstate="print"/>
          <a:stretch>
            <a:fillRect/>
          </a:stretch>
        </p:blipFill>
        <p:spPr>
          <a:xfrm>
            <a:off x="3246120" y="2838896"/>
            <a:ext cx="1219200" cy="1062543"/>
          </a:xfrm>
          <a:prstGeom prst="rect">
            <a:avLst/>
          </a:prstGeom>
        </p:spPr>
      </p:pic>
      <p:pic>
        <p:nvPicPr>
          <p:cNvPr id="18" name="Picture 3">
            <a:hlinkClick r:id="rId15"/>
          </p:cNvPr>
          <p:cNvPicPr>
            <a:picLocks noChangeAspect="1" noChangeArrowheads="1"/>
          </p:cNvPicPr>
          <p:nvPr/>
        </p:nvPicPr>
        <p:blipFill>
          <a:blip r:embed="rId16" cstate="print"/>
          <a:srcRect l="473" t="19201" r="67062" b="69656"/>
          <a:stretch>
            <a:fillRect/>
          </a:stretch>
        </p:blipFill>
        <p:spPr bwMode="auto">
          <a:xfrm>
            <a:off x="4743233" y="3084267"/>
            <a:ext cx="2110957" cy="543415"/>
          </a:xfrm>
          <a:prstGeom prst="rect">
            <a:avLst/>
          </a:prstGeom>
          <a:noFill/>
          <a:ln w="9525">
            <a:noFill/>
            <a:miter lim="800000"/>
            <a:headEnd/>
            <a:tailEnd/>
          </a:ln>
          <a:effectLst/>
        </p:spPr>
      </p:pic>
      <p:pic>
        <p:nvPicPr>
          <p:cNvPr id="19" name="Picture 2">
            <a:hlinkClick r:id="rId17"/>
          </p:cNvPr>
          <p:cNvPicPr>
            <a:picLocks noChangeAspect="1" noChangeArrowheads="1"/>
          </p:cNvPicPr>
          <p:nvPr/>
        </p:nvPicPr>
        <p:blipFill>
          <a:blip r:embed="rId18" cstate="print"/>
          <a:srcRect l="13400" t="19050" r="63131" b="73251"/>
          <a:stretch>
            <a:fillRect/>
          </a:stretch>
        </p:blipFill>
        <p:spPr bwMode="auto">
          <a:xfrm>
            <a:off x="7128715" y="3164076"/>
            <a:ext cx="1526018" cy="375449"/>
          </a:xfrm>
          <a:prstGeom prst="rect">
            <a:avLst/>
          </a:prstGeom>
          <a:noFill/>
          <a:ln w="9525">
            <a:noFill/>
            <a:miter lim="800000"/>
            <a:headEnd/>
            <a:tailEnd/>
          </a:ln>
          <a:effectLst/>
        </p:spPr>
      </p:pic>
      <p:pic>
        <p:nvPicPr>
          <p:cNvPr id="13" name="Picture 2">
            <a:hlinkClick r:id="rId19"/>
          </p:cNvPr>
          <p:cNvPicPr>
            <a:picLocks noChangeAspect="1" noChangeArrowheads="1"/>
          </p:cNvPicPr>
          <p:nvPr/>
        </p:nvPicPr>
        <p:blipFill>
          <a:blip r:embed="rId20" cstate="print"/>
          <a:srcRect l="21427" t="23884" r="6882" b="60184"/>
          <a:stretch>
            <a:fillRect/>
          </a:stretch>
        </p:blipFill>
        <p:spPr bwMode="auto">
          <a:xfrm>
            <a:off x="5056300" y="4682320"/>
            <a:ext cx="3628913" cy="604819"/>
          </a:xfrm>
          <a:prstGeom prst="rect">
            <a:avLst/>
          </a:prstGeom>
          <a:noFill/>
          <a:ln w="9525">
            <a:noFill/>
            <a:miter lim="800000"/>
            <a:headEnd/>
            <a:tailEnd/>
          </a:ln>
          <a:effectLst/>
        </p:spPr>
      </p:pic>
      <p:pic>
        <p:nvPicPr>
          <p:cNvPr id="14" name="Picture 2">
            <a:hlinkClick r:id="rId21"/>
          </p:cNvPr>
          <p:cNvPicPr>
            <a:picLocks noChangeAspect="1" noChangeArrowheads="1"/>
          </p:cNvPicPr>
          <p:nvPr/>
        </p:nvPicPr>
        <p:blipFill>
          <a:blip r:embed="rId22" cstate="print"/>
          <a:srcRect l="16875" t="27916" r="39844" b="64600"/>
          <a:stretch>
            <a:fillRect/>
          </a:stretch>
        </p:blipFill>
        <p:spPr bwMode="auto">
          <a:xfrm>
            <a:off x="4463733" y="3837212"/>
            <a:ext cx="4221480" cy="547421"/>
          </a:xfrm>
          <a:prstGeom prst="rect">
            <a:avLst/>
          </a:prstGeom>
          <a:noFill/>
          <a:ln w="9525">
            <a:noFill/>
            <a:miter lim="800000"/>
            <a:headEnd/>
            <a:tailEnd/>
          </a:ln>
          <a:effectLst/>
        </p:spPr>
      </p:pic>
      <p:pic>
        <p:nvPicPr>
          <p:cNvPr id="20" name="Picture 19" descr="CAF.png">
            <a:hlinkClick r:id="rId23"/>
          </p:cNvPr>
          <p:cNvPicPr>
            <a:picLocks noChangeAspect="1"/>
          </p:cNvPicPr>
          <p:nvPr/>
        </p:nvPicPr>
        <p:blipFill>
          <a:blip r:embed="rId24" cstate="print"/>
          <a:stretch>
            <a:fillRect/>
          </a:stretch>
        </p:blipFill>
        <p:spPr>
          <a:xfrm>
            <a:off x="2373343" y="3011105"/>
            <a:ext cx="939481" cy="668783"/>
          </a:xfrm>
          <a:prstGeom prst="rect">
            <a:avLst/>
          </a:prstGeom>
        </p:spPr>
      </p:pic>
      <p:pic>
        <p:nvPicPr>
          <p:cNvPr id="21" name="Picture 20" descr="DBSA.gif">
            <a:hlinkClick r:id="rId25"/>
          </p:cNvPr>
          <p:cNvPicPr>
            <a:picLocks noChangeAspect="1"/>
          </p:cNvPicPr>
          <p:nvPr/>
        </p:nvPicPr>
        <p:blipFill>
          <a:blip r:embed="rId26" cstate="print"/>
          <a:srcRect l="7140" r="29777" b="16113"/>
          <a:stretch>
            <a:fillRect/>
          </a:stretch>
        </p:blipFill>
        <p:spPr>
          <a:xfrm>
            <a:off x="8026902" y="5451624"/>
            <a:ext cx="663073" cy="720576"/>
          </a:xfrm>
          <a:prstGeom prst="rect">
            <a:avLst/>
          </a:prstGeom>
        </p:spPr>
      </p:pic>
      <p:pic>
        <p:nvPicPr>
          <p:cNvPr id="486401" name="Picture 1">
            <a:hlinkClick r:id="rId27"/>
          </p:cNvPr>
          <p:cNvPicPr>
            <a:picLocks noChangeAspect="1" noChangeArrowheads="1"/>
          </p:cNvPicPr>
          <p:nvPr/>
        </p:nvPicPr>
        <p:blipFill>
          <a:blip r:embed="rId28" cstate="print"/>
          <a:srcRect l="22204" t="17110" r="46776" b="75967"/>
          <a:stretch>
            <a:fillRect/>
          </a:stretch>
        </p:blipFill>
        <p:spPr bwMode="auto">
          <a:xfrm>
            <a:off x="455613" y="5479868"/>
            <a:ext cx="4963886" cy="69233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12" descr="gtz">
            <a:hlinkClick r:id="rId3"/>
          </p:cNvPr>
          <p:cNvPicPr>
            <a:picLocks noChangeAspect="1" noChangeArrowheads="1"/>
          </p:cNvPicPr>
          <p:nvPr/>
        </p:nvPicPr>
        <p:blipFill>
          <a:blip r:embed="rId4" cstate="print"/>
          <a:srcRect l="21757" r="23854"/>
          <a:stretch>
            <a:fillRect/>
          </a:stretch>
        </p:blipFill>
        <p:spPr bwMode="auto">
          <a:xfrm>
            <a:off x="7752706" y="2852753"/>
            <a:ext cx="932507" cy="762000"/>
          </a:xfrm>
          <a:prstGeom prst="rect">
            <a:avLst/>
          </a:prstGeom>
          <a:noFill/>
          <a:ln w="9525">
            <a:noFill/>
            <a:miter lim="800000"/>
            <a:headEnd/>
            <a:tailEnd/>
          </a:ln>
        </p:spPr>
      </p:pic>
      <p:pic>
        <p:nvPicPr>
          <p:cNvPr id="65542" name="Picture 19" descr="norad">
            <a:hlinkClick r:id="rId5"/>
          </p:cNvPr>
          <p:cNvPicPr>
            <a:picLocks noChangeAspect="1" noChangeArrowheads="1"/>
          </p:cNvPicPr>
          <p:nvPr/>
        </p:nvPicPr>
        <p:blipFill>
          <a:blip r:embed="rId6" cstate="print"/>
          <a:srcRect l="1514" t="17369" r="68657" b="9442"/>
          <a:stretch>
            <a:fillRect/>
          </a:stretch>
        </p:blipFill>
        <p:spPr bwMode="auto">
          <a:xfrm>
            <a:off x="4471473" y="4237937"/>
            <a:ext cx="1448552" cy="606531"/>
          </a:xfrm>
          <a:prstGeom prst="rect">
            <a:avLst/>
          </a:prstGeom>
          <a:noFill/>
          <a:ln w="9525">
            <a:noFill/>
            <a:miter lim="800000"/>
            <a:headEnd/>
            <a:tailEnd/>
          </a:ln>
        </p:spPr>
      </p:pic>
      <p:pic>
        <p:nvPicPr>
          <p:cNvPr id="65545" name="Picture 24" descr="DFID">
            <a:hlinkClick r:id="rId7"/>
          </p:cNvPr>
          <p:cNvPicPr>
            <a:picLocks noChangeAspect="1" noChangeArrowheads="1"/>
          </p:cNvPicPr>
          <p:nvPr/>
        </p:nvPicPr>
        <p:blipFill>
          <a:blip r:embed="rId8" cstate="print"/>
          <a:srcRect/>
          <a:stretch>
            <a:fillRect/>
          </a:stretch>
        </p:blipFill>
        <p:spPr bwMode="auto">
          <a:xfrm>
            <a:off x="5868425" y="2955925"/>
            <a:ext cx="1762125" cy="476250"/>
          </a:xfrm>
          <a:prstGeom prst="rect">
            <a:avLst/>
          </a:prstGeom>
          <a:noFill/>
          <a:ln w="9525">
            <a:noFill/>
            <a:miter lim="800000"/>
            <a:headEnd/>
            <a:tailEnd/>
          </a:ln>
        </p:spPr>
      </p:pic>
      <p:pic>
        <p:nvPicPr>
          <p:cNvPr id="65546" name="Picture 25" descr="nzaid">
            <a:hlinkClick r:id="rId9"/>
          </p:cNvPr>
          <p:cNvPicPr>
            <a:picLocks noChangeAspect="1" noChangeArrowheads="1"/>
          </p:cNvPicPr>
          <p:nvPr/>
        </p:nvPicPr>
        <p:blipFill>
          <a:blip r:embed="rId10" cstate="print"/>
          <a:srcRect l="10588" r="11789"/>
          <a:stretch>
            <a:fillRect/>
          </a:stretch>
        </p:blipFill>
        <p:spPr bwMode="auto">
          <a:xfrm>
            <a:off x="458788" y="5530850"/>
            <a:ext cx="1330859" cy="733425"/>
          </a:xfrm>
          <a:prstGeom prst="rect">
            <a:avLst/>
          </a:prstGeom>
          <a:noFill/>
          <a:ln w="9525">
            <a:noFill/>
            <a:miter lim="800000"/>
            <a:headEnd/>
            <a:tailEnd/>
          </a:ln>
        </p:spPr>
      </p:pic>
      <p:pic>
        <p:nvPicPr>
          <p:cNvPr id="65547" name="Picture 26" descr="usaid">
            <a:hlinkClick r:id="rId11"/>
          </p:cNvPr>
          <p:cNvPicPr>
            <a:picLocks noChangeAspect="1" noChangeArrowheads="1"/>
          </p:cNvPicPr>
          <p:nvPr/>
        </p:nvPicPr>
        <p:blipFill>
          <a:blip r:embed="rId12" cstate="print"/>
          <a:srcRect b="12034"/>
          <a:stretch>
            <a:fillRect/>
          </a:stretch>
        </p:blipFill>
        <p:spPr bwMode="auto">
          <a:xfrm>
            <a:off x="458788" y="1135492"/>
            <a:ext cx="2762250" cy="946805"/>
          </a:xfrm>
          <a:prstGeom prst="rect">
            <a:avLst/>
          </a:prstGeom>
          <a:noFill/>
          <a:ln w="9525">
            <a:noFill/>
            <a:miter lim="800000"/>
            <a:headEnd/>
            <a:tailEnd/>
          </a:ln>
        </p:spPr>
      </p:pic>
      <p:grpSp>
        <p:nvGrpSpPr>
          <p:cNvPr id="2" name="Group 29"/>
          <p:cNvGrpSpPr>
            <a:grpSpLocks/>
          </p:cNvGrpSpPr>
          <p:nvPr/>
        </p:nvGrpSpPr>
        <p:grpSpPr bwMode="auto">
          <a:xfrm>
            <a:off x="3707929" y="1135492"/>
            <a:ext cx="5354637" cy="822325"/>
            <a:chOff x="579" y="3509"/>
            <a:chExt cx="3373" cy="518"/>
          </a:xfrm>
        </p:grpSpPr>
        <p:pic>
          <p:nvPicPr>
            <p:cNvPr id="65555" name="Picture 27" descr="EUAID">
              <a:hlinkClick r:id="rId13"/>
            </p:cNvPr>
            <p:cNvPicPr>
              <a:picLocks noChangeAspect="1" noChangeArrowheads="1"/>
            </p:cNvPicPr>
            <p:nvPr/>
          </p:nvPicPr>
          <p:blipFill>
            <a:blip r:embed="rId14" cstate="print"/>
            <a:srcRect t="1894" r="38902"/>
            <a:stretch>
              <a:fillRect/>
            </a:stretch>
          </p:blipFill>
          <p:spPr bwMode="auto">
            <a:xfrm>
              <a:off x="579" y="3509"/>
              <a:ext cx="3127" cy="518"/>
            </a:xfrm>
            <a:prstGeom prst="rect">
              <a:avLst/>
            </a:prstGeom>
            <a:noFill/>
            <a:ln w="9525">
              <a:noFill/>
              <a:miter lim="800000"/>
              <a:headEnd/>
              <a:tailEnd/>
            </a:ln>
          </p:spPr>
        </p:pic>
        <p:pic>
          <p:nvPicPr>
            <p:cNvPr id="65556" name="Picture 28" descr="title_en">
              <a:hlinkClick r:id="rId13"/>
            </p:cNvPr>
            <p:cNvPicPr>
              <a:picLocks noChangeAspect="1" noChangeArrowheads="1"/>
            </p:cNvPicPr>
            <p:nvPr/>
          </p:nvPicPr>
          <p:blipFill>
            <a:blip r:embed="rId15" cstate="print"/>
            <a:srcRect/>
            <a:stretch>
              <a:fillRect/>
            </a:stretch>
          </p:blipFill>
          <p:spPr bwMode="auto">
            <a:xfrm>
              <a:off x="1168" y="3571"/>
              <a:ext cx="2784" cy="366"/>
            </a:xfrm>
            <a:prstGeom prst="rect">
              <a:avLst/>
            </a:prstGeom>
            <a:noFill/>
            <a:ln w="9525">
              <a:noFill/>
              <a:miter lim="800000"/>
              <a:headEnd/>
              <a:tailEnd/>
            </a:ln>
          </p:spPr>
        </p:pic>
      </p:grpSp>
      <p:pic>
        <p:nvPicPr>
          <p:cNvPr id="65550" name="Picture 32" descr="AFD">
            <a:hlinkClick r:id="rId16"/>
          </p:cNvPr>
          <p:cNvPicPr>
            <a:picLocks noChangeAspect="1" noChangeArrowheads="1"/>
          </p:cNvPicPr>
          <p:nvPr/>
        </p:nvPicPr>
        <p:blipFill>
          <a:blip r:embed="rId17" cstate="print"/>
          <a:srcRect t="4128"/>
          <a:stretch>
            <a:fillRect/>
          </a:stretch>
        </p:blipFill>
        <p:spPr bwMode="auto">
          <a:xfrm>
            <a:off x="5646407" y="5006024"/>
            <a:ext cx="576263" cy="592046"/>
          </a:xfrm>
          <a:prstGeom prst="rect">
            <a:avLst/>
          </a:prstGeom>
          <a:noFill/>
          <a:ln w="9525">
            <a:noFill/>
            <a:miter lim="800000"/>
            <a:headEnd/>
            <a:tailEnd/>
          </a:ln>
        </p:spPr>
      </p:pic>
      <p:pic>
        <p:nvPicPr>
          <p:cNvPr id="65551" name="Picture 34" descr="UN">
            <a:hlinkClick r:id="rId18"/>
          </p:cNvPr>
          <p:cNvPicPr>
            <a:picLocks noChangeAspect="1" noChangeArrowheads="1"/>
          </p:cNvPicPr>
          <p:nvPr/>
        </p:nvPicPr>
        <p:blipFill>
          <a:blip r:embed="rId19" cstate="print"/>
          <a:srcRect/>
          <a:stretch>
            <a:fillRect/>
          </a:stretch>
        </p:blipFill>
        <p:spPr bwMode="auto">
          <a:xfrm>
            <a:off x="458788" y="2242982"/>
            <a:ext cx="2058988" cy="1771650"/>
          </a:xfrm>
          <a:prstGeom prst="rect">
            <a:avLst/>
          </a:prstGeom>
          <a:noFill/>
          <a:ln w="9525">
            <a:noFill/>
            <a:miter lim="800000"/>
            <a:headEnd/>
            <a:tailEnd/>
          </a:ln>
        </p:spPr>
      </p:pic>
      <p:sp>
        <p:nvSpPr>
          <p:cNvPr id="23" name="Title 1"/>
          <p:cNvSpPr txBox="1">
            <a:spLocks/>
          </p:cNvSpPr>
          <p:nvPr/>
        </p:nvSpPr>
        <p:spPr bwMode="auto">
          <a:xfrm>
            <a:off x="457200" y="31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r>
              <a:rPr lang="de-DE" sz="2400" b="1" kern="0" dirty="0" smtClean="0">
                <a:solidFill>
                  <a:srgbClr val="FF9900"/>
                </a:solidFill>
                <a:latin typeface="+mj-lt"/>
                <a:ea typeface="+mj-ea"/>
                <a:cs typeface="+mj-cs"/>
              </a:rPr>
              <a:t>Major Development Implementing Agencies</a:t>
            </a:r>
            <a:endParaRPr lang="en-US" sz="2400" b="1" kern="0" dirty="0">
              <a:solidFill>
                <a:srgbClr val="FF9900"/>
              </a:solidFill>
              <a:latin typeface="+mj-lt"/>
              <a:ea typeface="+mj-ea"/>
              <a:cs typeface="+mj-cs"/>
            </a:endParaRPr>
          </a:p>
        </p:txBody>
      </p:sp>
      <p:pic>
        <p:nvPicPr>
          <p:cNvPr id="24" name="Picture 2">
            <a:hlinkClick r:id="rId20"/>
          </p:cNvPr>
          <p:cNvPicPr>
            <a:picLocks noChangeAspect="1" noChangeArrowheads="1"/>
          </p:cNvPicPr>
          <p:nvPr/>
        </p:nvPicPr>
        <p:blipFill>
          <a:blip r:embed="rId21" cstate="print"/>
          <a:srcRect l="11342" t="29236" r="45774" b="62224"/>
          <a:stretch>
            <a:fillRect/>
          </a:stretch>
        </p:blipFill>
        <p:spPr bwMode="auto">
          <a:xfrm>
            <a:off x="2722160" y="3577023"/>
            <a:ext cx="2788467" cy="416460"/>
          </a:xfrm>
          <a:prstGeom prst="rect">
            <a:avLst/>
          </a:prstGeom>
          <a:noFill/>
          <a:ln w="9525">
            <a:noFill/>
            <a:miter lim="800000"/>
            <a:headEnd/>
            <a:tailEnd/>
          </a:ln>
          <a:effectLst/>
        </p:spPr>
      </p:pic>
      <p:pic>
        <p:nvPicPr>
          <p:cNvPr id="21" name="Picture 2">
            <a:hlinkClick r:id="rId22"/>
          </p:cNvPr>
          <p:cNvPicPr>
            <a:picLocks noChangeAspect="1" noChangeArrowheads="1"/>
          </p:cNvPicPr>
          <p:nvPr/>
        </p:nvPicPr>
        <p:blipFill>
          <a:blip r:embed="rId23" cstate="print"/>
          <a:srcRect l="11933" t="18632" r="63936" b="72160"/>
          <a:stretch>
            <a:fillRect/>
          </a:stretch>
        </p:blipFill>
        <p:spPr bwMode="auto">
          <a:xfrm>
            <a:off x="6668318" y="2109366"/>
            <a:ext cx="2016895" cy="577249"/>
          </a:xfrm>
          <a:prstGeom prst="rect">
            <a:avLst/>
          </a:prstGeom>
          <a:noFill/>
          <a:ln w="9525">
            <a:noFill/>
            <a:miter lim="800000"/>
            <a:headEnd/>
            <a:tailEnd/>
          </a:ln>
          <a:effectLst/>
        </p:spPr>
      </p:pic>
      <p:pic>
        <p:nvPicPr>
          <p:cNvPr id="4098" name="Picture 2">
            <a:hlinkClick r:id="rId24"/>
          </p:cNvPr>
          <p:cNvPicPr>
            <a:picLocks noChangeAspect="1" noChangeArrowheads="1"/>
          </p:cNvPicPr>
          <p:nvPr/>
        </p:nvPicPr>
        <p:blipFill>
          <a:blip r:embed="rId25" cstate="print"/>
          <a:srcRect l="9825" t="18811" r="53809" b="72520"/>
          <a:stretch>
            <a:fillRect/>
          </a:stretch>
        </p:blipFill>
        <p:spPr bwMode="auto">
          <a:xfrm>
            <a:off x="2732633" y="2768395"/>
            <a:ext cx="2948950" cy="527255"/>
          </a:xfrm>
          <a:prstGeom prst="rect">
            <a:avLst/>
          </a:prstGeom>
          <a:noFill/>
          <a:ln w="9525">
            <a:noFill/>
            <a:miter lim="800000"/>
            <a:headEnd/>
            <a:tailEnd/>
          </a:ln>
          <a:effectLst/>
        </p:spPr>
      </p:pic>
      <p:pic>
        <p:nvPicPr>
          <p:cNvPr id="20" name="Picture 4">
            <a:hlinkClick r:id="rId26"/>
          </p:cNvPr>
          <p:cNvPicPr>
            <a:picLocks noChangeAspect="1" noChangeArrowheads="1"/>
          </p:cNvPicPr>
          <p:nvPr/>
        </p:nvPicPr>
        <p:blipFill>
          <a:blip r:embed="rId27" cstate="print"/>
          <a:srcRect l="5357" t="18787" r="74844" b="69987"/>
          <a:stretch>
            <a:fillRect/>
          </a:stretch>
        </p:blipFill>
        <p:spPr bwMode="auto">
          <a:xfrm>
            <a:off x="5760214" y="3571764"/>
            <a:ext cx="1287379" cy="547475"/>
          </a:xfrm>
          <a:prstGeom prst="rect">
            <a:avLst/>
          </a:prstGeom>
          <a:noFill/>
          <a:ln w="9525">
            <a:noFill/>
            <a:miter lim="800000"/>
            <a:headEnd/>
            <a:tailEnd/>
          </a:ln>
          <a:effectLst/>
        </p:spPr>
      </p:pic>
      <p:pic>
        <p:nvPicPr>
          <p:cNvPr id="22" name="Picture 5">
            <a:hlinkClick r:id="rId28"/>
          </p:cNvPr>
          <p:cNvPicPr>
            <a:picLocks noChangeAspect="1" noChangeArrowheads="1"/>
          </p:cNvPicPr>
          <p:nvPr/>
        </p:nvPicPr>
        <p:blipFill>
          <a:blip r:embed="rId29" cstate="print"/>
          <a:srcRect l="7702" t="18900" r="38227" b="75234"/>
          <a:stretch>
            <a:fillRect/>
          </a:stretch>
        </p:blipFill>
        <p:spPr bwMode="auto">
          <a:xfrm>
            <a:off x="2731619" y="2253928"/>
            <a:ext cx="3515920" cy="286101"/>
          </a:xfrm>
          <a:prstGeom prst="rect">
            <a:avLst/>
          </a:prstGeom>
          <a:noFill/>
          <a:ln w="9525">
            <a:noFill/>
            <a:miter lim="800000"/>
            <a:headEnd/>
            <a:tailEnd/>
          </a:ln>
          <a:effectLst/>
        </p:spPr>
      </p:pic>
      <p:pic>
        <p:nvPicPr>
          <p:cNvPr id="1026" name="Picture 2">
            <a:hlinkClick r:id="rId30"/>
          </p:cNvPr>
          <p:cNvPicPr>
            <a:picLocks noChangeAspect="1" noChangeArrowheads="1"/>
          </p:cNvPicPr>
          <p:nvPr/>
        </p:nvPicPr>
        <p:blipFill>
          <a:blip r:embed="rId31" cstate="print"/>
          <a:srcRect l="21985" t="13760" r="56483" b="80175"/>
          <a:stretch>
            <a:fillRect/>
          </a:stretch>
        </p:blipFill>
        <p:spPr bwMode="auto">
          <a:xfrm>
            <a:off x="2085978" y="4996419"/>
            <a:ext cx="3445497" cy="606582"/>
          </a:xfrm>
          <a:prstGeom prst="rect">
            <a:avLst/>
          </a:prstGeom>
          <a:noFill/>
          <a:ln w="9525">
            <a:noFill/>
            <a:miter lim="800000"/>
            <a:headEnd/>
            <a:tailEnd/>
          </a:ln>
        </p:spPr>
      </p:pic>
      <p:pic>
        <p:nvPicPr>
          <p:cNvPr id="1027" name="Picture 3">
            <a:hlinkClick r:id="rId32"/>
          </p:cNvPr>
          <p:cNvPicPr>
            <a:picLocks noChangeAspect="1" noChangeArrowheads="1"/>
          </p:cNvPicPr>
          <p:nvPr/>
        </p:nvPicPr>
        <p:blipFill>
          <a:blip r:embed="rId33" cstate="print"/>
          <a:srcRect l="22514" t="18155" r="60437" b="75052"/>
          <a:stretch>
            <a:fillRect/>
          </a:stretch>
        </p:blipFill>
        <p:spPr bwMode="auto">
          <a:xfrm>
            <a:off x="6322258" y="4997596"/>
            <a:ext cx="2362955" cy="588390"/>
          </a:xfrm>
          <a:prstGeom prst="rect">
            <a:avLst/>
          </a:prstGeom>
          <a:noFill/>
          <a:ln w="9525">
            <a:noFill/>
            <a:miter lim="800000"/>
            <a:headEnd/>
            <a:tailEnd/>
          </a:ln>
        </p:spPr>
      </p:pic>
      <p:pic>
        <p:nvPicPr>
          <p:cNvPr id="1029" name="Picture 5">
            <a:hlinkClick r:id="rId34"/>
          </p:cNvPr>
          <p:cNvPicPr>
            <a:picLocks noChangeAspect="1" noChangeArrowheads="1"/>
          </p:cNvPicPr>
          <p:nvPr/>
        </p:nvPicPr>
        <p:blipFill>
          <a:blip r:embed="rId35" cstate="print"/>
          <a:srcRect l="379" t="24391" r="88367" b="62641"/>
          <a:stretch>
            <a:fillRect/>
          </a:stretch>
        </p:blipFill>
        <p:spPr bwMode="auto">
          <a:xfrm>
            <a:off x="458788" y="4182677"/>
            <a:ext cx="1505582" cy="1084331"/>
          </a:xfrm>
          <a:prstGeom prst="rect">
            <a:avLst/>
          </a:prstGeom>
          <a:noFill/>
          <a:ln w="9525">
            <a:noFill/>
            <a:miter lim="800000"/>
            <a:headEnd/>
            <a:tailEnd/>
          </a:ln>
        </p:spPr>
      </p:pic>
      <p:pic>
        <p:nvPicPr>
          <p:cNvPr id="1030" name="Picture 6">
            <a:hlinkClick r:id="rId36"/>
          </p:cNvPr>
          <p:cNvPicPr>
            <a:picLocks noChangeAspect="1" noChangeArrowheads="1"/>
          </p:cNvPicPr>
          <p:nvPr/>
        </p:nvPicPr>
        <p:blipFill>
          <a:blip r:embed="rId37" cstate="print"/>
          <a:srcRect l="27959" t="16263" r="50119" b="78856"/>
          <a:stretch>
            <a:fillRect/>
          </a:stretch>
        </p:blipFill>
        <p:spPr bwMode="auto">
          <a:xfrm>
            <a:off x="5339311" y="5798762"/>
            <a:ext cx="3345902" cy="465513"/>
          </a:xfrm>
          <a:prstGeom prst="rect">
            <a:avLst/>
          </a:prstGeom>
          <a:noFill/>
          <a:ln w="9525">
            <a:noFill/>
            <a:miter lim="800000"/>
            <a:headEnd/>
            <a:tailEnd/>
          </a:ln>
        </p:spPr>
      </p:pic>
      <p:pic>
        <p:nvPicPr>
          <p:cNvPr id="1031" name="Picture 7">
            <a:hlinkClick r:id="rId38"/>
          </p:cNvPr>
          <p:cNvPicPr>
            <a:picLocks noChangeAspect="1" noChangeArrowheads="1"/>
          </p:cNvPicPr>
          <p:nvPr/>
        </p:nvPicPr>
        <p:blipFill>
          <a:blip r:embed="rId39" cstate="print"/>
          <a:srcRect l="855" t="13922" r="85397" b="79108"/>
          <a:stretch>
            <a:fillRect/>
          </a:stretch>
        </p:blipFill>
        <p:spPr bwMode="auto">
          <a:xfrm>
            <a:off x="2090421" y="4182696"/>
            <a:ext cx="2199992" cy="697117"/>
          </a:xfrm>
          <a:prstGeom prst="rect">
            <a:avLst/>
          </a:prstGeom>
          <a:noFill/>
          <a:ln w="9525">
            <a:noFill/>
            <a:miter lim="800000"/>
            <a:headEnd/>
            <a:tailEnd/>
          </a:ln>
        </p:spPr>
      </p:pic>
      <p:pic>
        <p:nvPicPr>
          <p:cNvPr id="1032" name="Picture 8">
            <a:hlinkClick r:id="rId40"/>
          </p:cNvPr>
          <p:cNvPicPr>
            <a:picLocks noChangeAspect="1" noChangeArrowheads="1"/>
          </p:cNvPicPr>
          <p:nvPr/>
        </p:nvPicPr>
        <p:blipFill>
          <a:blip r:embed="rId41" cstate="print"/>
          <a:srcRect l="26851" t="17163" r="54023" b="77406"/>
          <a:stretch>
            <a:fillRect/>
          </a:stretch>
        </p:blipFill>
        <p:spPr bwMode="auto">
          <a:xfrm>
            <a:off x="2080901" y="5721067"/>
            <a:ext cx="3060441" cy="543208"/>
          </a:xfrm>
          <a:prstGeom prst="rect">
            <a:avLst/>
          </a:prstGeom>
          <a:noFill/>
          <a:ln w="9525">
            <a:noFill/>
            <a:miter lim="800000"/>
            <a:headEnd/>
            <a:tailEnd/>
          </a:ln>
        </p:spPr>
      </p:pic>
      <p:pic>
        <p:nvPicPr>
          <p:cNvPr id="25" name="Picture 24" descr="Korean International Cooperation Agency.gif">
            <a:hlinkClick r:id="rId42"/>
          </p:cNvPr>
          <p:cNvPicPr>
            <a:picLocks noChangeAspect="1"/>
          </p:cNvPicPr>
          <p:nvPr/>
        </p:nvPicPr>
        <p:blipFill>
          <a:blip r:embed="rId43" cstate="print"/>
          <a:stretch>
            <a:fillRect/>
          </a:stretch>
        </p:blipFill>
        <p:spPr>
          <a:xfrm>
            <a:off x="6718300" y="4511974"/>
            <a:ext cx="1971675" cy="352425"/>
          </a:xfrm>
          <a:prstGeom prst="rect">
            <a:avLst/>
          </a:prstGeom>
        </p:spPr>
      </p:pic>
      <p:pic>
        <p:nvPicPr>
          <p:cNvPr id="26" name="Picture 25" descr="Irish Aid.gif">
            <a:hlinkClick r:id="rId44"/>
          </p:cNvPr>
          <p:cNvPicPr>
            <a:picLocks noChangeAspect="1"/>
          </p:cNvPicPr>
          <p:nvPr/>
        </p:nvPicPr>
        <p:blipFill>
          <a:blip r:embed="rId45" cstate="print"/>
          <a:srcRect t="8246"/>
          <a:stretch>
            <a:fillRect/>
          </a:stretch>
        </p:blipFill>
        <p:spPr>
          <a:xfrm>
            <a:off x="7223125" y="3684741"/>
            <a:ext cx="1466850" cy="75160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txBox="1">
            <a:spLocks/>
          </p:cNvSpPr>
          <p:nvPr/>
        </p:nvSpPr>
        <p:spPr bwMode="auto">
          <a:xfrm>
            <a:off x="457200" y="31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r>
              <a:rPr lang="de-DE" sz="2400" b="1" kern="0" dirty="0" smtClean="0">
                <a:solidFill>
                  <a:srgbClr val="FF9900"/>
                </a:solidFill>
                <a:latin typeface="+mj-lt"/>
                <a:ea typeface="+mj-ea"/>
                <a:cs typeface="+mj-cs"/>
              </a:rPr>
              <a:t>Major Development Implementing Agencies</a:t>
            </a:r>
            <a:endParaRPr lang="en-US" sz="2400" b="1" kern="0" dirty="0">
              <a:solidFill>
                <a:srgbClr val="FF9900"/>
              </a:solidFill>
              <a:latin typeface="+mj-lt"/>
              <a:ea typeface="+mj-ea"/>
              <a:cs typeface="+mj-cs"/>
            </a:endParaRPr>
          </a:p>
        </p:txBody>
      </p:sp>
      <p:pic>
        <p:nvPicPr>
          <p:cNvPr id="25" name="Picture 24" descr="Taiwan ICDF.gif">
            <a:hlinkClick r:id="rId3"/>
          </p:cNvPr>
          <p:cNvPicPr>
            <a:picLocks noChangeAspect="1"/>
          </p:cNvPicPr>
          <p:nvPr/>
        </p:nvPicPr>
        <p:blipFill>
          <a:blip r:embed="rId4" cstate="print"/>
          <a:stretch>
            <a:fillRect/>
          </a:stretch>
        </p:blipFill>
        <p:spPr>
          <a:xfrm>
            <a:off x="450850" y="1144588"/>
            <a:ext cx="5495925" cy="1343025"/>
          </a:xfrm>
          <a:prstGeom prst="rect">
            <a:avLst/>
          </a:prstGeom>
        </p:spPr>
      </p:pic>
      <p:pic>
        <p:nvPicPr>
          <p:cNvPr id="821250" name="Picture 2">
            <a:hlinkClick r:id="rId5"/>
          </p:cNvPr>
          <p:cNvPicPr>
            <a:picLocks noChangeAspect="1" noChangeArrowheads="1"/>
          </p:cNvPicPr>
          <p:nvPr/>
        </p:nvPicPr>
        <p:blipFill>
          <a:blip r:embed="rId6" cstate="print"/>
          <a:srcRect l="75083" t="15646" r="5254" b="72899"/>
          <a:stretch>
            <a:fillRect/>
          </a:stretch>
        </p:blipFill>
        <p:spPr bwMode="auto">
          <a:xfrm>
            <a:off x="6772163" y="1144588"/>
            <a:ext cx="1917812" cy="837961"/>
          </a:xfrm>
          <a:prstGeom prst="rect">
            <a:avLst/>
          </a:prstGeom>
          <a:noFill/>
          <a:ln w="9525">
            <a:noFill/>
            <a:miter lim="800000"/>
            <a:headEnd/>
            <a:tailEnd/>
          </a:ln>
          <a:effectLst/>
        </p:spPr>
      </p:pic>
      <p:pic>
        <p:nvPicPr>
          <p:cNvPr id="30" name="Picture 29" descr="TIKA.jpg">
            <a:hlinkClick r:id="rId7"/>
          </p:cNvPr>
          <p:cNvPicPr>
            <a:picLocks noChangeAspect="1"/>
          </p:cNvPicPr>
          <p:nvPr/>
        </p:nvPicPr>
        <p:blipFill>
          <a:blip r:embed="rId8" cstate="print"/>
          <a:srcRect b="22798"/>
          <a:stretch>
            <a:fillRect/>
          </a:stretch>
        </p:blipFill>
        <p:spPr>
          <a:xfrm>
            <a:off x="455613" y="2865139"/>
            <a:ext cx="7467600" cy="84565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(Law and Public Participation)</a:t>
            </a:r>
            <a:endParaRPr lang="en-US" sz="2000" dirty="0"/>
          </a:p>
        </p:txBody>
      </p:sp>
      <p:sp>
        <p:nvSpPr>
          <p:cNvPr id="3" name="Content Placeholder 2"/>
          <p:cNvSpPr>
            <a:spLocks noGrp="1"/>
          </p:cNvSpPr>
          <p:nvPr>
            <p:ph idx="1"/>
          </p:nvPr>
        </p:nvSpPr>
        <p:spPr>
          <a:xfrm>
            <a:off x="3198811" y="1134649"/>
            <a:ext cx="5806041" cy="4981575"/>
          </a:xfrm>
        </p:spPr>
        <p:txBody>
          <a:bodyPr/>
          <a:lstStyle/>
          <a:p>
            <a:pPr>
              <a:lnSpc>
                <a:spcPts val="3200"/>
              </a:lnSpc>
              <a:spcBef>
                <a:spcPts val="1200"/>
              </a:spcBef>
              <a:buClr>
                <a:srgbClr val="FFC000"/>
              </a:buClr>
              <a:buNone/>
            </a:pPr>
            <a:r>
              <a:rPr lang="en-US" sz="3200" b="1" dirty="0" smtClean="0">
                <a:solidFill>
                  <a:schemeClr val="bg1"/>
                </a:solidFill>
                <a:latin typeface="Calibri" pitchFamily="34" charset="0"/>
              </a:rPr>
              <a:t>	The law can be used for and against projects. Over time, laws relevant for projects have changed. Environmental law, in particular, has evolved con-</a:t>
            </a:r>
            <a:r>
              <a:rPr lang="en-US" sz="3200" b="1" dirty="0" err="1" smtClean="0">
                <a:solidFill>
                  <a:schemeClr val="bg1"/>
                </a:solidFill>
                <a:latin typeface="Calibri" pitchFamily="34" charset="0"/>
              </a:rPr>
              <a:t>siderably</a:t>
            </a:r>
            <a:r>
              <a:rPr lang="en-US" sz="3200" b="1" dirty="0" smtClean="0">
                <a:solidFill>
                  <a:schemeClr val="bg1"/>
                </a:solidFill>
                <a:latin typeface="Calibri" pitchFamily="34" charset="0"/>
              </a:rPr>
              <a:t>. From a project per-</a:t>
            </a:r>
            <a:r>
              <a:rPr lang="en-US" sz="3200" b="1" dirty="0" err="1" smtClean="0">
                <a:solidFill>
                  <a:schemeClr val="bg1"/>
                </a:solidFill>
                <a:latin typeface="Calibri" pitchFamily="34" charset="0"/>
              </a:rPr>
              <a:t>spective</a:t>
            </a:r>
            <a:r>
              <a:rPr lang="en-US" sz="3200" b="1" dirty="0" smtClean="0">
                <a:solidFill>
                  <a:schemeClr val="bg1"/>
                </a:solidFill>
                <a:latin typeface="Calibri" pitchFamily="34" charset="0"/>
              </a:rPr>
              <a:t> these changes </a:t>
            </a:r>
            <a:r>
              <a:rPr lang="en-US" sz="3200" b="1" dirty="0" err="1" smtClean="0">
                <a:solidFill>
                  <a:schemeClr val="bg1"/>
                </a:solidFill>
                <a:latin typeface="Calibri" pitchFamily="34" charset="0"/>
              </a:rPr>
              <a:t>consti-tute</a:t>
            </a:r>
            <a:r>
              <a:rPr lang="en-US" sz="3200" b="1" dirty="0" smtClean="0">
                <a:solidFill>
                  <a:schemeClr val="bg1"/>
                </a:solidFill>
                <a:latin typeface="Calibri" pitchFamily="34" charset="0"/>
              </a:rPr>
              <a:t> a potentially serious </a:t>
            </a:r>
            <a:r>
              <a:rPr lang="en-US" sz="3200" b="1" dirty="0" err="1" smtClean="0">
                <a:solidFill>
                  <a:schemeClr val="bg1"/>
                </a:solidFill>
                <a:latin typeface="Calibri" pitchFamily="34" charset="0"/>
              </a:rPr>
              <a:t>chal-lenge</a:t>
            </a:r>
            <a:r>
              <a:rPr lang="en-US" sz="3200" b="1" dirty="0" smtClean="0">
                <a:solidFill>
                  <a:schemeClr val="bg1"/>
                </a:solidFill>
                <a:latin typeface="Calibri" pitchFamily="34" charset="0"/>
              </a:rPr>
              <a:t> because any infringe-</a:t>
            </a:r>
            <a:r>
              <a:rPr lang="en-US" sz="3200" b="1" dirty="0" err="1" smtClean="0">
                <a:solidFill>
                  <a:schemeClr val="bg1"/>
                </a:solidFill>
                <a:latin typeface="Calibri" pitchFamily="34" charset="0"/>
              </a:rPr>
              <a:t>ment</a:t>
            </a:r>
            <a:r>
              <a:rPr lang="en-US" sz="3200" b="1" dirty="0" smtClean="0">
                <a:solidFill>
                  <a:schemeClr val="bg1"/>
                </a:solidFill>
                <a:latin typeface="Calibri" pitchFamily="34" charset="0"/>
              </a:rPr>
              <a:t> thereof can be used by project adversaries to adversely impact the project.  </a:t>
            </a:r>
          </a:p>
        </p:txBody>
      </p:sp>
      <p:pic>
        <p:nvPicPr>
          <p:cNvPr id="6" name="Picture 5" descr="Court.jpg"/>
          <p:cNvPicPr>
            <a:picLocks noChangeAspect="1"/>
          </p:cNvPicPr>
          <p:nvPr/>
        </p:nvPicPr>
        <p:blipFill>
          <a:blip r:embed="rId3" cstate="print"/>
          <a:stretch>
            <a:fillRect/>
          </a:stretch>
        </p:blipFill>
        <p:spPr>
          <a:xfrm>
            <a:off x="146900" y="1266091"/>
            <a:ext cx="3061962" cy="2471896"/>
          </a:xfrm>
          <a:prstGeom prst="rect">
            <a:avLst/>
          </a:prstGeom>
        </p:spPr>
      </p:pic>
      <p:pic>
        <p:nvPicPr>
          <p:cNvPr id="7" name="Picture 6" descr="OilPollution.jpg"/>
          <p:cNvPicPr>
            <a:picLocks noChangeAspect="1"/>
          </p:cNvPicPr>
          <p:nvPr/>
        </p:nvPicPr>
        <p:blipFill>
          <a:blip r:embed="rId4" cstate="print"/>
          <a:stretch>
            <a:fillRect/>
          </a:stretch>
        </p:blipFill>
        <p:spPr>
          <a:xfrm>
            <a:off x="133873" y="3915458"/>
            <a:ext cx="3064940" cy="204515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(Law and Public Participation)</a:t>
            </a:r>
            <a:endParaRPr lang="en-US" sz="2000" dirty="0"/>
          </a:p>
        </p:txBody>
      </p:sp>
      <p:sp>
        <p:nvSpPr>
          <p:cNvPr id="3" name="Content Placeholder 2"/>
          <p:cNvSpPr>
            <a:spLocks noGrp="1"/>
          </p:cNvSpPr>
          <p:nvPr>
            <p:ph idx="1"/>
          </p:nvPr>
        </p:nvSpPr>
        <p:spPr>
          <a:xfrm>
            <a:off x="3198811" y="1134649"/>
            <a:ext cx="5806041" cy="4981575"/>
          </a:xfrm>
        </p:spPr>
        <p:txBody>
          <a:bodyPr/>
          <a:lstStyle/>
          <a:p>
            <a:pPr>
              <a:lnSpc>
                <a:spcPts val="3200"/>
              </a:lnSpc>
              <a:spcBef>
                <a:spcPts val="1200"/>
              </a:spcBef>
              <a:buClr>
                <a:srgbClr val="FFC000"/>
              </a:buClr>
              <a:buNone/>
            </a:pPr>
            <a:r>
              <a:rPr lang="en-US" sz="3200" b="1" dirty="0" smtClean="0">
                <a:solidFill>
                  <a:schemeClr val="bg1"/>
                </a:solidFill>
                <a:latin typeface="Calibri" pitchFamily="34" charset="0"/>
              </a:rPr>
              <a:t>	Public participation in </a:t>
            </a:r>
            <a:r>
              <a:rPr lang="en-US" sz="3200" b="1" dirty="0" err="1" smtClean="0">
                <a:solidFill>
                  <a:schemeClr val="bg1"/>
                </a:solidFill>
                <a:latin typeface="Calibri" pitchFamily="34" charset="0"/>
              </a:rPr>
              <a:t>admini-strative</a:t>
            </a:r>
            <a:r>
              <a:rPr lang="en-US" sz="3200" b="1" dirty="0" smtClean="0">
                <a:solidFill>
                  <a:schemeClr val="bg1"/>
                </a:solidFill>
                <a:latin typeface="Calibri" pitchFamily="34" charset="0"/>
              </a:rPr>
              <a:t> decision-making pro-</a:t>
            </a:r>
            <a:r>
              <a:rPr lang="en-US" sz="3200" b="1" dirty="0" err="1" smtClean="0">
                <a:solidFill>
                  <a:schemeClr val="bg1"/>
                </a:solidFill>
                <a:latin typeface="Calibri" pitchFamily="34" charset="0"/>
              </a:rPr>
              <a:t>cesses</a:t>
            </a:r>
            <a:r>
              <a:rPr lang="en-US" sz="3200" b="1" dirty="0" smtClean="0">
                <a:solidFill>
                  <a:schemeClr val="bg1"/>
                </a:solidFill>
                <a:latin typeface="Calibri" pitchFamily="34" charset="0"/>
              </a:rPr>
              <a:t> (e.g. for issuance of project permits) has increased significantly over time in both developed and developing countries. </a:t>
            </a:r>
          </a:p>
          <a:p>
            <a:pPr>
              <a:lnSpc>
                <a:spcPts val="3200"/>
              </a:lnSpc>
              <a:spcBef>
                <a:spcPts val="1200"/>
              </a:spcBef>
              <a:buClr>
                <a:srgbClr val="FFC000"/>
              </a:buClr>
              <a:buNone/>
            </a:pPr>
            <a:r>
              <a:rPr lang="en-US" sz="3200" b="1" dirty="0" smtClean="0">
                <a:solidFill>
                  <a:schemeClr val="bg1"/>
                </a:solidFill>
                <a:latin typeface="Calibri" pitchFamily="34" charset="0"/>
              </a:rPr>
              <a:t>	From a project perspective, community and citizen </a:t>
            </a:r>
            <a:r>
              <a:rPr lang="en-US" sz="3200" b="1" dirty="0" err="1" smtClean="0">
                <a:solidFill>
                  <a:schemeClr val="bg1"/>
                </a:solidFill>
                <a:latin typeface="Calibri" pitchFamily="34" charset="0"/>
              </a:rPr>
              <a:t>empo-werment</a:t>
            </a:r>
            <a:r>
              <a:rPr lang="en-US" sz="3200" b="1" dirty="0" smtClean="0">
                <a:solidFill>
                  <a:schemeClr val="bg1"/>
                </a:solidFill>
                <a:latin typeface="Calibri" pitchFamily="34" charset="0"/>
              </a:rPr>
              <a:t> means that there is added pressure of “satisfying” the project stakeholders. </a:t>
            </a:r>
          </a:p>
        </p:txBody>
      </p:sp>
      <p:pic>
        <p:nvPicPr>
          <p:cNvPr id="1111042" name="Picture 2">
            <a:hlinkClick r:id="rId3" tooltip="Click on Image to View Website"/>
          </p:cNvPr>
          <p:cNvPicPr>
            <a:picLocks noChangeAspect="1" noChangeArrowheads="1"/>
          </p:cNvPicPr>
          <p:nvPr/>
        </p:nvPicPr>
        <p:blipFill>
          <a:blip r:embed="rId4" cstate="print"/>
          <a:srcRect l="11786" t="19162" r="75730" b="63530"/>
          <a:stretch>
            <a:fillRect/>
          </a:stretch>
        </p:blipFill>
        <p:spPr bwMode="auto">
          <a:xfrm>
            <a:off x="1182027" y="4420072"/>
            <a:ext cx="1522043" cy="1688123"/>
          </a:xfrm>
          <a:prstGeom prst="rect">
            <a:avLst/>
          </a:prstGeom>
          <a:noFill/>
          <a:ln w="9525">
            <a:noFill/>
            <a:miter lim="800000"/>
            <a:headEnd/>
            <a:tailEnd/>
          </a:ln>
        </p:spPr>
      </p:pic>
      <p:pic>
        <p:nvPicPr>
          <p:cNvPr id="9" name="Picture 8" descr="Community Empowerment.jpg">
            <a:hlinkClick r:id="rId5" tooltip="Click on Image to View webpage"/>
          </p:cNvPr>
          <p:cNvPicPr>
            <a:picLocks noChangeAspect="1"/>
          </p:cNvPicPr>
          <p:nvPr/>
        </p:nvPicPr>
        <p:blipFill>
          <a:blip r:embed="rId6" cstate="print"/>
          <a:stretch>
            <a:fillRect/>
          </a:stretch>
        </p:blipFill>
        <p:spPr>
          <a:xfrm>
            <a:off x="186864" y="1282236"/>
            <a:ext cx="3277419" cy="245806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(Non-Governmental Organizations)</a:t>
            </a:r>
            <a:endParaRPr lang="en-US" sz="2000" dirty="0"/>
          </a:p>
        </p:txBody>
      </p:sp>
      <p:sp>
        <p:nvSpPr>
          <p:cNvPr id="3" name="Content Placeholder 2"/>
          <p:cNvSpPr>
            <a:spLocks noGrp="1"/>
          </p:cNvSpPr>
          <p:nvPr>
            <p:ph idx="1"/>
          </p:nvPr>
        </p:nvSpPr>
        <p:spPr>
          <a:xfrm>
            <a:off x="3198811" y="1134649"/>
            <a:ext cx="5806041" cy="4981575"/>
          </a:xfrm>
        </p:spPr>
        <p:txBody>
          <a:bodyPr/>
          <a:lstStyle/>
          <a:p>
            <a:pPr>
              <a:lnSpc>
                <a:spcPts val="3200"/>
              </a:lnSpc>
              <a:spcBef>
                <a:spcPts val="1200"/>
              </a:spcBef>
              <a:buClr>
                <a:srgbClr val="FFC000"/>
              </a:buClr>
              <a:buNone/>
            </a:pPr>
            <a:r>
              <a:rPr lang="en-US" sz="3200" b="1" dirty="0" smtClean="0">
                <a:solidFill>
                  <a:schemeClr val="bg1"/>
                </a:solidFill>
                <a:latin typeface="Calibri" pitchFamily="34" charset="0"/>
              </a:rPr>
              <a:t>	NGOs have emerged over time as a major influencing force on many categories of projects being undertaken across our globe (especially construction and civil engineering projects).  </a:t>
            </a:r>
          </a:p>
          <a:p>
            <a:pPr>
              <a:lnSpc>
                <a:spcPts val="3200"/>
              </a:lnSpc>
              <a:spcBef>
                <a:spcPts val="1200"/>
              </a:spcBef>
              <a:buClr>
                <a:srgbClr val="FFC000"/>
              </a:buClr>
              <a:buNone/>
            </a:pPr>
            <a:r>
              <a:rPr lang="en-US" sz="3200" b="1" dirty="0" smtClean="0">
                <a:solidFill>
                  <a:schemeClr val="bg1"/>
                </a:solidFill>
                <a:latin typeface="Calibri" pitchFamily="34" charset="0"/>
              </a:rPr>
              <a:t>	NGOs are Issue-Driven in their approach. From the project perspective their impact is usually seen as negative. Many big projects have been severe-</a:t>
            </a:r>
            <a:r>
              <a:rPr lang="en-US" sz="3200" b="1" dirty="0" err="1" smtClean="0">
                <a:solidFill>
                  <a:schemeClr val="bg1"/>
                </a:solidFill>
                <a:latin typeface="Calibri" pitchFamily="34" charset="0"/>
              </a:rPr>
              <a:t>ly</a:t>
            </a:r>
            <a:r>
              <a:rPr lang="en-US" sz="3200" b="1" dirty="0" smtClean="0">
                <a:solidFill>
                  <a:schemeClr val="bg1"/>
                </a:solidFill>
                <a:latin typeface="Calibri" pitchFamily="34" charset="0"/>
              </a:rPr>
              <a:t> affected by NGO action. </a:t>
            </a:r>
          </a:p>
        </p:txBody>
      </p:sp>
      <p:pic>
        <p:nvPicPr>
          <p:cNvPr id="5" name="Picture 4" descr="NGOs.jpg"/>
          <p:cNvPicPr>
            <a:picLocks noChangeAspect="1"/>
          </p:cNvPicPr>
          <p:nvPr/>
        </p:nvPicPr>
        <p:blipFill>
          <a:blip r:embed="rId3" cstate="print"/>
          <a:stretch>
            <a:fillRect/>
          </a:stretch>
        </p:blipFill>
        <p:spPr>
          <a:xfrm>
            <a:off x="153326" y="1899138"/>
            <a:ext cx="3293349" cy="322175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(Non-Governmental Organizations)</a:t>
            </a:r>
            <a:endParaRPr lang="en-US" sz="2000" dirty="0"/>
          </a:p>
        </p:txBody>
      </p:sp>
      <p:sp>
        <p:nvSpPr>
          <p:cNvPr id="3" name="Content Placeholder 2"/>
          <p:cNvSpPr>
            <a:spLocks noGrp="1"/>
          </p:cNvSpPr>
          <p:nvPr>
            <p:ph idx="1"/>
          </p:nvPr>
        </p:nvSpPr>
        <p:spPr>
          <a:xfrm>
            <a:off x="3198811" y="1134649"/>
            <a:ext cx="5806041" cy="4981575"/>
          </a:xfrm>
        </p:spPr>
        <p:txBody>
          <a:bodyPr/>
          <a:lstStyle/>
          <a:p>
            <a:pPr>
              <a:lnSpc>
                <a:spcPts val="3200"/>
              </a:lnSpc>
              <a:spcBef>
                <a:spcPts val="1200"/>
              </a:spcBef>
              <a:buClr>
                <a:srgbClr val="FFC000"/>
              </a:buClr>
              <a:buNone/>
            </a:pPr>
            <a:r>
              <a:rPr lang="en-US" sz="3200" b="1" dirty="0" smtClean="0">
                <a:solidFill>
                  <a:schemeClr val="bg1"/>
                </a:solidFill>
                <a:latin typeface="Calibri" pitchFamily="34" charset="0"/>
              </a:rPr>
              <a:t>	Major contemporary issues for NGOs include protection of the natural environment, defense of human rights and the rights of indigenous communities and children, and archeological and cultural conservation.   </a:t>
            </a:r>
          </a:p>
          <a:p>
            <a:pPr>
              <a:lnSpc>
                <a:spcPts val="3200"/>
              </a:lnSpc>
              <a:spcBef>
                <a:spcPts val="1200"/>
              </a:spcBef>
              <a:buClr>
                <a:srgbClr val="FFC000"/>
              </a:buClr>
              <a:buNone/>
            </a:pPr>
            <a:r>
              <a:rPr lang="en-US" sz="3200" b="1" dirty="0" smtClean="0">
                <a:solidFill>
                  <a:schemeClr val="bg1"/>
                </a:solidFill>
                <a:latin typeface="Calibri" pitchFamily="34" charset="0"/>
              </a:rPr>
              <a:t>	Some (rel. few) NGOs have an international scope; others (the majority) are localized. Temporary alliances are often formed to challenge projects. </a:t>
            </a:r>
          </a:p>
        </p:txBody>
      </p:sp>
      <p:pic>
        <p:nvPicPr>
          <p:cNvPr id="5" name="Picture 4" descr="NGOs.jpg"/>
          <p:cNvPicPr>
            <a:picLocks noChangeAspect="1"/>
          </p:cNvPicPr>
          <p:nvPr/>
        </p:nvPicPr>
        <p:blipFill>
          <a:blip r:embed="rId3" cstate="print"/>
          <a:stretch>
            <a:fillRect/>
          </a:stretch>
        </p:blipFill>
        <p:spPr>
          <a:xfrm>
            <a:off x="153326" y="1899138"/>
            <a:ext cx="3293349" cy="322175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Examples of Non-Governmental Organizations</a:t>
            </a:r>
            <a:br>
              <a:rPr lang="en-US" sz="2400" dirty="0" smtClean="0"/>
            </a:br>
            <a:r>
              <a:rPr lang="en-US" sz="2000" dirty="0" smtClean="0"/>
              <a:t>(With a Critical Eye on Projects!)</a:t>
            </a:r>
            <a:r>
              <a:rPr lang="en-US" sz="2400" dirty="0" smtClean="0"/>
              <a:t> </a:t>
            </a:r>
            <a:endParaRPr lang="en-US" sz="2400" dirty="0"/>
          </a:p>
        </p:txBody>
      </p:sp>
      <p:pic>
        <p:nvPicPr>
          <p:cNvPr id="534531" name="Picture 3">
            <a:hlinkClick r:id="rId2"/>
          </p:cNvPr>
          <p:cNvPicPr>
            <a:picLocks noChangeAspect="1" noChangeArrowheads="1"/>
          </p:cNvPicPr>
          <p:nvPr/>
        </p:nvPicPr>
        <p:blipFill>
          <a:blip r:embed="rId3" cstate="print"/>
          <a:srcRect l="19788" t="12229" r="67253" b="80292"/>
          <a:stretch>
            <a:fillRect/>
          </a:stretch>
        </p:blipFill>
        <p:spPr bwMode="auto">
          <a:xfrm>
            <a:off x="2162015" y="1144588"/>
            <a:ext cx="2073595" cy="747943"/>
          </a:xfrm>
          <a:prstGeom prst="rect">
            <a:avLst/>
          </a:prstGeom>
          <a:noFill/>
          <a:ln w="9525">
            <a:noFill/>
            <a:miter lim="800000"/>
            <a:headEnd/>
            <a:tailEnd/>
          </a:ln>
        </p:spPr>
      </p:pic>
      <p:pic>
        <p:nvPicPr>
          <p:cNvPr id="534532" name="Picture 4">
            <a:hlinkClick r:id="rId4"/>
          </p:cNvPr>
          <p:cNvPicPr>
            <a:picLocks noChangeAspect="1" noChangeArrowheads="1"/>
          </p:cNvPicPr>
          <p:nvPr/>
        </p:nvPicPr>
        <p:blipFill>
          <a:blip r:embed="rId5" cstate="print"/>
          <a:srcRect l="27441" t="12768" r="63676" b="79779"/>
          <a:stretch>
            <a:fillRect/>
          </a:stretch>
        </p:blipFill>
        <p:spPr bwMode="auto">
          <a:xfrm>
            <a:off x="455613" y="1144588"/>
            <a:ext cx="1421437" cy="745388"/>
          </a:xfrm>
          <a:prstGeom prst="rect">
            <a:avLst/>
          </a:prstGeom>
          <a:noFill/>
          <a:ln w="9525">
            <a:noFill/>
            <a:miter lim="800000"/>
            <a:headEnd/>
            <a:tailEnd/>
          </a:ln>
        </p:spPr>
      </p:pic>
      <p:pic>
        <p:nvPicPr>
          <p:cNvPr id="534533" name="Picture 5">
            <a:hlinkClick r:id="rId6"/>
          </p:cNvPr>
          <p:cNvPicPr>
            <a:picLocks noChangeAspect="1" noChangeArrowheads="1"/>
          </p:cNvPicPr>
          <p:nvPr/>
        </p:nvPicPr>
        <p:blipFill>
          <a:blip r:embed="rId7" cstate="print"/>
          <a:srcRect l="27254" t="13850" r="57545" b="72841"/>
          <a:stretch>
            <a:fillRect/>
          </a:stretch>
        </p:blipFill>
        <p:spPr bwMode="auto">
          <a:xfrm>
            <a:off x="455613" y="2023333"/>
            <a:ext cx="2432482" cy="1331019"/>
          </a:xfrm>
          <a:prstGeom prst="rect">
            <a:avLst/>
          </a:prstGeom>
          <a:noFill/>
          <a:ln w="9525">
            <a:noFill/>
            <a:miter lim="800000"/>
            <a:headEnd/>
            <a:tailEnd/>
          </a:ln>
        </p:spPr>
      </p:pic>
      <p:pic>
        <p:nvPicPr>
          <p:cNvPr id="534534" name="Picture 6">
            <a:hlinkClick r:id="rId8"/>
          </p:cNvPr>
          <p:cNvPicPr>
            <a:picLocks noChangeAspect="1" noChangeArrowheads="1"/>
          </p:cNvPicPr>
          <p:nvPr/>
        </p:nvPicPr>
        <p:blipFill>
          <a:blip r:embed="rId9" cstate="print"/>
          <a:srcRect l="26643" t="11276" r="57102" b="77717"/>
          <a:stretch>
            <a:fillRect/>
          </a:stretch>
        </p:blipFill>
        <p:spPr bwMode="auto">
          <a:xfrm>
            <a:off x="3198813" y="2041995"/>
            <a:ext cx="2601157" cy="1100831"/>
          </a:xfrm>
          <a:prstGeom prst="rect">
            <a:avLst/>
          </a:prstGeom>
          <a:noFill/>
          <a:ln w="9525">
            <a:noFill/>
            <a:miter lim="800000"/>
            <a:headEnd/>
            <a:tailEnd/>
          </a:ln>
        </p:spPr>
      </p:pic>
      <p:pic>
        <p:nvPicPr>
          <p:cNvPr id="534535" name="Picture 7">
            <a:hlinkClick r:id="rId10"/>
          </p:cNvPr>
          <p:cNvPicPr>
            <a:picLocks noChangeAspect="1" noChangeArrowheads="1"/>
          </p:cNvPicPr>
          <p:nvPr/>
        </p:nvPicPr>
        <p:blipFill>
          <a:blip r:embed="rId11" cstate="print"/>
          <a:srcRect l="17823" t="11365" r="59931" b="80380"/>
          <a:stretch>
            <a:fillRect/>
          </a:stretch>
        </p:blipFill>
        <p:spPr bwMode="auto">
          <a:xfrm>
            <a:off x="5130029" y="1144588"/>
            <a:ext cx="3559946" cy="825623"/>
          </a:xfrm>
          <a:prstGeom prst="rect">
            <a:avLst/>
          </a:prstGeom>
          <a:noFill/>
          <a:ln w="9525">
            <a:noFill/>
            <a:miter lim="800000"/>
            <a:headEnd/>
            <a:tailEnd/>
          </a:ln>
        </p:spPr>
      </p:pic>
      <p:pic>
        <p:nvPicPr>
          <p:cNvPr id="534536" name="Picture 8">
            <a:hlinkClick r:id="rId12"/>
          </p:cNvPr>
          <p:cNvPicPr>
            <a:picLocks noChangeAspect="1" noChangeArrowheads="1"/>
          </p:cNvPicPr>
          <p:nvPr/>
        </p:nvPicPr>
        <p:blipFill>
          <a:blip r:embed="rId13" cstate="print"/>
          <a:srcRect l="20401" t="11103" r="69825" b="85528"/>
          <a:stretch>
            <a:fillRect/>
          </a:stretch>
        </p:blipFill>
        <p:spPr bwMode="auto">
          <a:xfrm>
            <a:off x="4942314" y="3429000"/>
            <a:ext cx="1564106" cy="336885"/>
          </a:xfrm>
          <a:prstGeom prst="rect">
            <a:avLst/>
          </a:prstGeom>
          <a:noFill/>
          <a:ln w="9525">
            <a:noFill/>
            <a:miter lim="800000"/>
            <a:headEnd/>
            <a:tailEnd/>
          </a:ln>
        </p:spPr>
      </p:pic>
      <p:pic>
        <p:nvPicPr>
          <p:cNvPr id="534537" name="Picture 9">
            <a:hlinkClick r:id="rId14"/>
          </p:cNvPr>
          <p:cNvPicPr>
            <a:picLocks noChangeAspect="1" noChangeArrowheads="1"/>
          </p:cNvPicPr>
          <p:nvPr/>
        </p:nvPicPr>
        <p:blipFill>
          <a:blip r:embed="rId15" cstate="print"/>
          <a:srcRect l="39007" t="11287" r="52998" b="79652"/>
          <a:stretch>
            <a:fillRect/>
          </a:stretch>
        </p:blipFill>
        <p:spPr bwMode="auto">
          <a:xfrm>
            <a:off x="3549754" y="5266001"/>
            <a:ext cx="1279340" cy="906199"/>
          </a:xfrm>
          <a:prstGeom prst="rect">
            <a:avLst/>
          </a:prstGeom>
          <a:noFill/>
          <a:ln w="9525">
            <a:noFill/>
            <a:miter lim="800000"/>
            <a:headEnd/>
            <a:tailEnd/>
          </a:ln>
        </p:spPr>
      </p:pic>
      <p:pic>
        <p:nvPicPr>
          <p:cNvPr id="534538" name="Picture 10">
            <a:hlinkClick r:id="rId16"/>
          </p:cNvPr>
          <p:cNvPicPr>
            <a:picLocks noChangeAspect="1" noChangeArrowheads="1"/>
          </p:cNvPicPr>
          <p:nvPr/>
        </p:nvPicPr>
        <p:blipFill>
          <a:blip r:embed="rId17" cstate="print"/>
          <a:srcRect l="22649" t="11365" r="58582" b="75143"/>
          <a:stretch>
            <a:fillRect/>
          </a:stretch>
        </p:blipFill>
        <p:spPr bwMode="auto">
          <a:xfrm>
            <a:off x="455613" y="3804176"/>
            <a:ext cx="3003504" cy="1349406"/>
          </a:xfrm>
          <a:prstGeom prst="rect">
            <a:avLst/>
          </a:prstGeom>
          <a:noFill/>
          <a:ln w="9525">
            <a:noFill/>
            <a:miter lim="800000"/>
            <a:headEnd/>
            <a:tailEnd/>
          </a:ln>
        </p:spPr>
      </p:pic>
      <p:pic>
        <p:nvPicPr>
          <p:cNvPr id="534539" name="Picture 11">
            <a:hlinkClick r:id="rId18"/>
          </p:cNvPr>
          <p:cNvPicPr>
            <a:picLocks noChangeAspect="1" noChangeArrowheads="1"/>
          </p:cNvPicPr>
          <p:nvPr/>
        </p:nvPicPr>
        <p:blipFill>
          <a:blip r:embed="rId19" cstate="print"/>
          <a:srcRect l="35243" t="11365" r="36407" b="76297"/>
          <a:stretch>
            <a:fillRect/>
          </a:stretch>
        </p:blipFill>
        <p:spPr bwMode="auto">
          <a:xfrm>
            <a:off x="455613" y="5373655"/>
            <a:ext cx="2935657" cy="798545"/>
          </a:xfrm>
          <a:prstGeom prst="rect">
            <a:avLst/>
          </a:prstGeom>
          <a:noFill/>
          <a:ln w="9525">
            <a:noFill/>
            <a:miter lim="800000"/>
            <a:headEnd/>
            <a:tailEnd/>
          </a:ln>
        </p:spPr>
      </p:pic>
      <p:pic>
        <p:nvPicPr>
          <p:cNvPr id="534540" name="Picture 12">
            <a:hlinkClick r:id="rId20"/>
          </p:cNvPr>
          <p:cNvPicPr>
            <a:picLocks noChangeAspect="1" noChangeArrowheads="1"/>
          </p:cNvPicPr>
          <p:nvPr/>
        </p:nvPicPr>
        <p:blipFill>
          <a:blip r:embed="rId21" cstate="print"/>
          <a:srcRect l="20020" t="14472" r="55826" b="71326"/>
          <a:stretch>
            <a:fillRect/>
          </a:stretch>
        </p:blipFill>
        <p:spPr bwMode="auto">
          <a:xfrm>
            <a:off x="6277540" y="2051326"/>
            <a:ext cx="2412435" cy="886553"/>
          </a:xfrm>
          <a:prstGeom prst="rect">
            <a:avLst/>
          </a:prstGeom>
          <a:noFill/>
          <a:ln w="9525">
            <a:noFill/>
            <a:miter lim="800000"/>
            <a:headEnd/>
            <a:tailEnd/>
          </a:ln>
        </p:spPr>
      </p:pic>
      <p:pic>
        <p:nvPicPr>
          <p:cNvPr id="534541" name="Picture 13">
            <a:hlinkClick r:id="rId22"/>
          </p:cNvPr>
          <p:cNvPicPr>
            <a:picLocks noChangeAspect="1" noChangeArrowheads="1"/>
          </p:cNvPicPr>
          <p:nvPr/>
        </p:nvPicPr>
        <p:blipFill>
          <a:blip r:embed="rId23" cstate="print"/>
          <a:srcRect l="19975" t="11368" r="73634" b="78428"/>
          <a:stretch>
            <a:fillRect/>
          </a:stretch>
        </p:blipFill>
        <p:spPr bwMode="auto">
          <a:xfrm>
            <a:off x="3550916" y="3429000"/>
            <a:ext cx="1022672" cy="1020565"/>
          </a:xfrm>
          <a:prstGeom prst="rect">
            <a:avLst/>
          </a:prstGeom>
          <a:noFill/>
          <a:ln w="9525">
            <a:noFill/>
            <a:miter lim="800000"/>
            <a:headEnd/>
            <a:tailEnd/>
          </a:ln>
        </p:spPr>
      </p:pic>
      <p:pic>
        <p:nvPicPr>
          <p:cNvPr id="534542" name="Picture 14">
            <a:hlinkClick r:id="rId24"/>
          </p:cNvPr>
          <p:cNvPicPr>
            <a:picLocks noChangeAspect="1" noChangeArrowheads="1"/>
          </p:cNvPicPr>
          <p:nvPr/>
        </p:nvPicPr>
        <p:blipFill>
          <a:blip r:embed="rId25" cstate="print"/>
          <a:srcRect l="22705" t="14028" r="68752" b="75054"/>
          <a:stretch>
            <a:fillRect/>
          </a:stretch>
        </p:blipFill>
        <p:spPr bwMode="auto">
          <a:xfrm>
            <a:off x="7322813" y="5080246"/>
            <a:ext cx="1367162" cy="1091954"/>
          </a:xfrm>
          <a:prstGeom prst="rect">
            <a:avLst/>
          </a:prstGeom>
          <a:noFill/>
          <a:ln w="9525">
            <a:noFill/>
            <a:miter lim="800000"/>
            <a:headEnd/>
            <a:tailEnd/>
          </a:ln>
        </p:spPr>
      </p:pic>
      <p:pic>
        <p:nvPicPr>
          <p:cNvPr id="534543" name="Picture 15">
            <a:hlinkClick r:id="rId26"/>
          </p:cNvPr>
          <p:cNvPicPr>
            <a:picLocks noChangeAspect="1" noChangeArrowheads="1"/>
          </p:cNvPicPr>
          <p:nvPr/>
        </p:nvPicPr>
        <p:blipFill>
          <a:blip r:embed="rId27" cstate="print"/>
          <a:srcRect l="24276" t="12164" r="62371" b="80291"/>
          <a:stretch>
            <a:fillRect/>
          </a:stretch>
        </p:blipFill>
        <p:spPr bwMode="auto">
          <a:xfrm>
            <a:off x="4947713" y="5417598"/>
            <a:ext cx="2136667" cy="754602"/>
          </a:xfrm>
          <a:prstGeom prst="rect">
            <a:avLst/>
          </a:prstGeom>
          <a:noFill/>
          <a:ln w="9525">
            <a:noFill/>
            <a:miter lim="800000"/>
            <a:headEnd/>
            <a:tailEnd/>
          </a:ln>
        </p:spPr>
      </p:pic>
      <p:pic>
        <p:nvPicPr>
          <p:cNvPr id="499713" name="Picture 1">
            <a:hlinkClick r:id="rId28"/>
          </p:cNvPr>
          <p:cNvPicPr>
            <a:picLocks noChangeAspect="1" noChangeArrowheads="1"/>
          </p:cNvPicPr>
          <p:nvPr/>
        </p:nvPicPr>
        <p:blipFill>
          <a:blip r:embed="rId29" cstate="print"/>
          <a:srcRect l="19333" t="30896" r="56214" b="61980"/>
          <a:stretch>
            <a:fillRect/>
          </a:stretch>
        </p:blipFill>
        <p:spPr bwMode="auto">
          <a:xfrm>
            <a:off x="4777105" y="4106497"/>
            <a:ext cx="3912870" cy="712470"/>
          </a:xfrm>
          <a:prstGeom prst="rect">
            <a:avLst/>
          </a:prstGeom>
          <a:noFill/>
          <a:ln w="9525">
            <a:noFill/>
            <a:miter lim="800000"/>
            <a:headEnd/>
            <a:tailEnd/>
          </a:ln>
        </p:spPr>
      </p:pic>
      <p:pic>
        <p:nvPicPr>
          <p:cNvPr id="504833" name="Picture 1">
            <a:hlinkClick r:id="rId30"/>
          </p:cNvPr>
          <p:cNvPicPr>
            <a:picLocks noChangeAspect="1" noChangeArrowheads="1"/>
          </p:cNvPicPr>
          <p:nvPr/>
        </p:nvPicPr>
        <p:blipFill>
          <a:blip r:embed="rId31" cstate="print"/>
          <a:srcRect l="25187" t="17842" r="65159" b="75678"/>
          <a:stretch>
            <a:fillRect/>
          </a:stretch>
        </p:blipFill>
        <p:spPr bwMode="auto">
          <a:xfrm>
            <a:off x="7145260" y="3151569"/>
            <a:ext cx="1544715" cy="64807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Examples of Non-Governmental Organizations</a:t>
            </a:r>
            <a:br>
              <a:rPr lang="en-US" sz="2400" dirty="0" smtClean="0"/>
            </a:br>
            <a:r>
              <a:rPr lang="en-US" sz="2000" dirty="0" smtClean="0"/>
              <a:t>(With a Critical Eye on Projects!)</a:t>
            </a:r>
            <a:r>
              <a:rPr lang="en-US" sz="2400" dirty="0" smtClean="0"/>
              <a:t> </a:t>
            </a:r>
            <a:endParaRPr lang="en-US" sz="2400" dirty="0"/>
          </a:p>
        </p:txBody>
      </p:sp>
      <p:pic>
        <p:nvPicPr>
          <p:cNvPr id="564226" name="Picture 2">
            <a:hlinkClick r:id="rId2"/>
          </p:cNvPr>
          <p:cNvPicPr>
            <a:picLocks noChangeAspect="1" noChangeArrowheads="1"/>
          </p:cNvPicPr>
          <p:nvPr/>
        </p:nvPicPr>
        <p:blipFill>
          <a:blip r:embed="rId3" cstate="print"/>
          <a:srcRect l="20749" t="13687" r="53494" b="75945"/>
          <a:stretch>
            <a:fillRect/>
          </a:stretch>
        </p:blipFill>
        <p:spPr bwMode="auto">
          <a:xfrm>
            <a:off x="455613" y="1144588"/>
            <a:ext cx="4121700" cy="1036923"/>
          </a:xfrm>
          <a:prstGeom prst="rect">
            <a:avLst/>
          </a:prstGeom>
          <a:noFill/>
          <a:ln w="9525">
            <a:noFill/>
            <a:miter lim="800000"/>
            <a:headEnd/>
            <a:tailEnd/>
          </a:ln>
        </p:spPr>
      </p:pic>
      <p:pic>
        <p:nvPicPr>
          <p:cNvPr id="564227" name="Picture 3">
            <a:hlinkClick r:id="rId4"/>
          </p:cNvPr>
          <p:cNvPicPr>
            <a:picLocks noChangeAspect="1" noChangeArrowheads="1"/>
          </p:cNvPicPr>
          <p:nvPr/>
        </p:nvPicPr>
        <p:blipFill>
          <a:blip r:embed="rId5" cstate="print"/>
          <a:srcRect l="19986" t="40658" r="52275" b="53129"/>
          <a:stretch>
            <a:fillRect/>
          </a:stretch>
        </p:blipFill>
        <p:spPr bwMode="auto">
          <a:xfrm>
            <a:off x="455613" y="2352401"/>
            <a:ext cx="4438835" cy="621437"/>
          </a:xfrm>
          <a:prstGeom prst="rect">
            <a:avLst/>
          </a:prstGeom>
          <a:noFill/>
          <a:ln w="9525">
            <a:noFill/>
            <a:miter lim="800000"/>
            <a:headEnd/>
            <a:tailEnd/>
          </a:ln>
        </p:spPr>
      </p:pic>
      <p:pic>
        <p:nvPicPr>
          <p:cNvPr id="564228" name="Picture 4">
            <a:hlinkClick r:id="rId6"/>
          </p:cNvPr>
          <p:cNvPicPr>
            <a:picLocks noChangeAspect="1" noChangeArrowheads="1"/>
          </p:cNvPicPr>
          <p:nvPr/>
        </p:nvPicPr>
        <p:blipFill>
          <a:blip r:embed="rId7" cstate="print"/>
          <a:srcRect l="22857" t="14646" r="65437" b="76566"/>
          <a:stretch>
            <a:fillRect/>
          </a:stretch>
        </p:blipFill>
        <p:spPr bwMode="auto">
          <a:xfrm>
            <a:off x="4891596" y="1144588"/>
            <a:ext cx="1873188" cy="878889"/>
          </a:xfrm>
          <a:prstGeom prst="rect">
            <a:avLst/>
          </a:prstGeom>
          <a:noFill/>
          <a:ln w="9525">
            <a:noFill/>
            <a:miter lim="800000"/>
            <a:headEnd/>
            <a:tailEnd/>
          </a:ln>
        </p:spPr>
      </p:pic>
      <p:pic>
        <p:nvPicPr>
          <p:cNvPr id="1026" name="Picture 2">
            <a:hlinkClick r:id="rId8"/>
          </p:cNvPr>
          <p:cNvPicPr>
            <a:picLocks noChangeAspect="1" noChangeArrowheads="1"/>
          </p:cNvPicPr>
          <p:nvPr/>
        </p:nvPicPr>
        <p:blipFill>
          <a:blip r:embed="rId9" cstate="print"/>
          <a:srcRect l="27074" t="15356" r="57454" b="78874"/>
          <a:stretch>
            <a:fillRect/>
          </a:stretch>
        </p:blipFill>
        <p:spPr bwMode="auto">
          <a:xfrm>
            <a:off x="6214072" y="3429000"/>
            <a:ext cx="2475903" cy="577048"/>
          </a:xfrm>
          <a:prstGeom prst="rect">
            <a:avLst/>
          </a:prstGeom>
          <a:noFill/>
          <a:ln w="9525">
            <a:noFill/>
            <a:miter lim="800000"/>
            <a:headEnd/>
            <a:tailEnd/>
          </a:ln>
        </p:spPr>
      </p:pic>
      <p:pic>
        <p:nvPicPr>
          <p:cNvPr id="1027" name="Picture 3">
            <a:hlinkClick r:id="rId10"/>
          </p:cNvPr>
          <p:cNvPicPr>
            <a:picLocks noChangeAspect="1" noChangeArrowheads="1"/>
          </p:cNvPicPr>
          <p:nvPr/>
        </p:nvPicPr>
        <p:blipFill>
          <a:blip r:embed="rId11" cstate="print"/>
          <a:srcRect l="15326" t="14117" r="44785" b="74255"/>
          <a:stretch>
            <a:fillRect/>
          </a:stretch>
        </p:blipFill>
        <p:spPr bwMode="auto">
          <a:xfrm>
            <a:off x="455613" y="3249949"/>
            <a:ext cx="5372431" cy="978844"/>
          </a:xfrm>
          <a:prstGeom prst="rect">
            <a:avLst/>
          </a:prstGeom>
          <a:noFill/>
          <a:ln w="9525">
            <a:noFill/>
            <a:miter lim="800000"/>
            <a:headEnd/>
            <a:tailEnd/>
          </a:ln>
        </p:spPr>
      </p:pic>
      <p:pic>
        <p:nvPicPr>
          <p:cNvPr id="375809" name="Picture 1">
            <a:hlinkClick r:id="rId12"/>
          </p:cNvPr>
          <p:cNvPicPr>
            <a:picLocks noChangeAspect="1" noChangeArrowheads="1"/>
          </p:cNvPicPr>
          <p:nvPr/>
        </p:nvPicPr>
        <p:blipFill>
          <a:blip r:embed="rId13" cstate="print"/>
          <a:srcRect l="440" t="13765" r="75134" b="82065"/>
          <a:stretch>
            <a:fillRect/>
          </a:stretch>
        </p:blipFill>
        <p:spPr bwMode="auto">
          <a:xfrm>
            <a:off x="455613" y="4601103"/>
            <a:ext cx="3908809" cy="417007"/>
          </a:xfrm>
          <a:prstGeom prst="rect">
            <a:avLst/>
          </a:prstGeom>
          <a:noFill/>
          <a:ln w="9525">
            <a:noFill/>
            <a:miter lim="800000"/>
            <a:headEnd/>
            <a:tailEnd/>
          </a:ln>
        </p:spPr>
      </p:pic>
      <p:pic>
        <p:nvPicPr>
          <p:cNvPr id="375810" name="Picture 2">
            <a:hlinkClick r:id="rId14"/>
          </p:cNvPr>
          <p:cNvPicPr>
            <a:picLocks noChangeAspect="1" noChangeArrowheads="1"/>
          </p:cNvPicPr>
          <p:nvPr/>
        </p:nvPicPr>
        <p:blipFill>
          <a:blip r:embed="rId15" cstate="print"/>
          <a:srcRect l="25696" t="13814" r="26661" b="66772"/>
          <a:stretch>
            <a:fillRect/>
          </a:stretch>
        </p:blipFill>
        <p:spPr bwMode="auto">
          <a:xfrm>
            <a:off x="4589050" y="4338867"/>
            <a:ext cx="4100925" cy="1044394"/>
          </a:xfrm>
          <a:prstGeom prst="rect">
            <a:avLst/>
          </a:prstGeom>
          <a:noFill/>
          <a:ln w="9525">
            <a:noFill/>
            <a:miter lim="800000"/>
            <a:headEnd/>
            <a:tailEnd/>
          </a:ln>
        </p:spPr>
      </p:pic>
      <p:pic>
        <p:nvPicPr>
          <p:cNvPr id="3" name="Picture 2">
            <a:hlinkClick r:id="rId16"/>
          </p:cNvPr>
          <p:cNvPicPr>
            <a:picLocks noChangeAspect="1" noChangeArrowheads="1"/>
          </p:cNvPicPr>
          <p:nvPr/>
        </p:nvPicPr>
        <p:blipFill>
          <a:blip r:embed="rId17" cstate="print"/>
          <a:srcRect l="28581" t="14020" r="39948" b="72460"/>
          <a:stretch>
            <a:fillRect/>
          </a:stretch>
        </p:blipFill>
        <p:spPr bwMode="auto">
          <a:xfrm>
            <a:off x="455613" y="5239624"/>
            <a:ext cx="3473132" cy="932576"/>
          </a:xfrm>
          <a:prstGeom prst="rect">
            <a:avLst/>
          </a:prstGeom>
          <a:noFill/>
          <a:ln w="9525">
            <a:noFill/>
            <a:miter lim="800000"/>
            <a:headEnd/>
            <a:tailEnd/>
          </a:ln>
        </p:spPr>
      </p:pic>
      <p:pic>
        <p:nvPicPr>
          <p:cNvPr id="11" name="Picture 10" descr="Forest Ethics.gif">
            <a:hlinkClick r:id="rId18"/>
          </p:cNvPr>
          <p:cNvPicPr>
            <a:picLocks noChangeAspect="1"/>
          </p:cNvPicPr>
          <p:nvPr/>
        </p:nvPicPr>
        <p:blipFill>
          <a:blip r:embed="rId19" cstate="print"/>
          <a:stretch>
            <a:fillRect/>
          </a:stretch>
        </p:blipFill>
        <p:spPr>
          <a:xfrm>
            <a:off x="5005668" y="2559518"/>
            <a:ext cx="1063538" cy="256532"/>
          </a:xfrm>
          <a:prstGeom prst="rect">
            <a:avLst/>
          </a:prstGeom>
        </p:spPr>
      </p:pic>
      <p:pic>
        <p:nvPicPr>
          <p:cNvPr id="12" name="Picture 11" descr="Rainforest Alliance.jpg">
            <a:hlinkClick r:id="rId20"/>
          </p:cNvPr>
          <p:cNvPicPr>
            <a:picLocks noChangeAspect="1"/>
          </p:cNvPicPr>
          <p:nvPr/>
        </p:nvPicPr>
        <p:blipFill>
          <a:blip r:embed="rId21" cstate="print"/>
          <a:stretch>
            <a:fillRect/>
          </a:stretch>
        </p:blipFill>
        <p:spPr>
          <a:xfrm>
            <a:off x="7280275" y="1144588"/>
            <a:ext cx="1409700" cy="981075"/>
          </a:xfrm>
          <a:prstGeom prst="rect">
            <a:avLst/>
          </a:prstGeom>
        </p:spPr>
      </p:pic>
      <p:pic>
        <p:nvPicPr>
          <p:cNvPr id="13" name="Picture 2">
            <a:hlinkClick r:id="rId22"/>
          </p:cNvPr>
          <p:cNvPicPr>
            <a:picLocks noChangeAspect="1" noChangeArrowheads="1"/>
          </p:cNvPicPr>
          <p:nvPr/>
        </p:nvPicPr>
        <p:blipFill>
          <a:blip r:embed="rId23" cstate="print"/>
          <a:srcRect l="19990" t="14387" r="64226" b="78915"/>
          <a:stretch>
            <a:fillRect/>
          </a:stretch>
        </p:blipFill>
        <p:spPr bwMode="auto">
          <a:xfrm>
            <a:off x="6164263" y="2330292"/>
            <a:ext cx="2525712" cy="669893"/>
          </a:xfrm>
          <a:prstGeom prst="rect">
            <a:avLst/>
          </a:prstGeom>
          <a:noFill/>
          <a:ln w="9525">
            <a:noFill/>
            <a:miter lim="800000"/>
            <a:headEnd/>
            <a:tailEnd/>
          </a:ln>
        </p:spPr>
      </p:pic>
      <p:pic>
        <p:nvPicPr>
          <p:cNvPr id="14" name="Picture 13" descr="NRDC.gif">
            <a:hlinkClick r:id="rId24"/>
          </p:cNvPr>
          <p:cNvPicPr>
            <a:picLocks noChangeAspect="1"/>
          </p:cNvPicPr>
          <p:nvPr/>
        </p:nvPicPr>
        <p:blipFill>
          <a:blip r:embed="rId25" cstate="print"/>
          <a:stretch>
            <a:fillRect/>
          </a:stretch>
        </p:blipFill>
        <p:spPr>
          <a:xfrm>
            <a:off x="4555798" y="5606981"/>
            <a:ext cx="4134178" cy="56522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Examples of Non-Governmental Organizations</a:t>
            </a:r>
            <a:br>
              <a:rPr lang="en-US" sz="2400" dirty="0" smtClean="0"/>
            </a:br>
            <a:r>
              <a:rPr lang="en-US" sz="2000" dirty="0" smtClean="0"/>
              <a:t>(With a Critical Eye on Projects!)</a:t>
            </a:r>
            <a:r>
              <a:rPr lang="en-US" sz="2400" dirty="0" smtClean="0"/>
              <a:t> </a:t>
            </a:r>
            <a:endParaRPr lang="en-US" sz="2400" dirty="0"/>
          </a:p>
        </p:txBody>
      </p:sp>
      <p:pic>
        <p:nvPicPr>
          <p:cNvPr id="11" name="Picture 10" descr="icomosmain1.gif">
            <a:hlinkClick r:id="rId2"/>
          </p:cNvPr>
          <p:cNvPicPr>
            <a:picLocks noChangeAspect="1"/>
          </p:cNvPicPr>
          <p:nvPr/>
        </p:nvPicPr>
        <p:blipFill>
          <a:blip r:embed="rId3" cstate="print"/>
          <a:stretch>
            <a:fillRect/>
          </a:stretch>
        </p:blipFill>
        <p:spPr>
          <a:xfrm>
            <a:off x="455613" y="1144588"/>
            <a:ext cx="4022948" cy="1181207"/>
          </a:xfrm>
          <a:prstGeom prst="rect">
            <a:avLst/>
          </a:prstGeom>
        </p:spPr>
      </p:pic>
      <p:pic>
        <p:nvPicPr>
          <p:cNvPr id="450561" name="Picture 1">
            <a:hlinkClick r:id="rId4"/>
          </p:cNvPr>
          <p:cNvPicPr>
            <a:picLocks noChangeAspect="1" noChangeArrowheads="1"/>
          </p:cNvPicPr>
          <p:nvPr/>
        </p:nvPicPr>
        <p:blipFill>
          <a:blip r:embed="rId5" cstate="print"/>
          <a:srcRect l="20688" t="16864" r="69100" b="68169"/>
          <a:stretch>
            <a:fillRect/>
          </a:stretch>
        </p:blipFill>
        <p:spPr bwMode="auto">
          <a:xfrm>
            <a:off x="4834467" y="1144588"/>
            <a:ext cx="1634066" cy="1496907"/>
          </a:xfrm>
          <a:prstGeom prst="rect">
            <a:avLst/>
          </a:prstGeom>
          <a:noFill/>
          <a:ln w="9525">
            <a:noFill/>
            <a:miter lim="800000"/>
            <a:headEnd/>
            <a:tailEnd/>
          </a:ln>
        </p:spPr>
      </p:pic>
      <p:pic>
        <p:nvPicPr>
          <p:cNvPr id="5" name="Picture 4" descr="EDF.jpg">
            <a:hlinkClick r:id="rId6"/>
          </p:cNvPr>
          <p:cNvPicPr>
            <a:picLocks noChangeAspect="1"/>
          </p:cNvPicPr>
          <p:nvPr/>
        </p:nvPicPr>
        <p:blipFill>
          <a:blip r:embed="rId7" cstate="print"/>
          <a:stretch>
            <a:fillRect/>
          </a:stretch>
        </p:blipFill>
        <p:spPr>
          <a:xfrm>
            <a:off x="6584950" y="1144588"/>
            <a:ext cx="2105025" cy="952500"/>
          </a:xfrm>
          <a:prstGeom prst="rect">
            <a:avLst/>
          </a:prstGeom>
        </p:spPr>
      </p:pic>
      <p:pic>
        <p:nvPicPr>
          <p:cNvPr id="6" name="Picture 5" descr="Price of Oil.gif">
            <a:hlinkClick r:id="rId8"/>
          </p:cNvPr>
          <p:cNvPicPr>
            <a:picLocks noChangeAspect="1"/>
          </p:cNvPicPr>
          <p:nvPr/>
        </p:nvPicPr>
        <p:blipFill>
          <a:blip r:embed="rId9" cstate="print"/>
          <a:stretch>
            <a:fillRect/>
          </a:stretch>
        </p:blipFill>
        <p:spPr>
          <a:xfrm>
            <a:off x="455613" y="2533650"/>
            <a:ext cx="2733675" cy="895350"/>
          </a:xfrm>
          <a:prstGeom prst="rect">
            <a:avLst/>
          </a:prstGeom>
        </p:spPr>
      </p:pic>
      <p:pic>
        <p:nvPicPr>
          <p:cNvPr id="8" name="Picture 7" descr="The Nature Conservancy.jpg">
            <a:hlinkClick r:id="rId10"/>
          </p:cNvPr>
          <p:cNvPicPr>
            <a:picLocks noChangeAspect="1"/>
          </p:cNvPicPr>
          <p:nvPr/>
        </p:nvPicPr>
        <p:blipFill>
          <a:blip r:embed="rId11" cstate="print"/>
          <a:stretch>
            <a:fillRect/>
          </a:stretch>
        </p:blipFill>
        <p:spPr>
          <a:xfrm>
            <a:off x="6823075" y="2401166"/>
            <a:ext cx="1866900" cy="731520"/>
          </a:xfrm>
          <a:prstGeom prst="rect">
            <a:avLst/>
          </a:prstGeom>
        </p:spPr>
      </p:pic>
      <p:pic>
        <p:nvPicPr>
          <p:cNvPr id="10" name="Picture 9" descr="Bank Information Center.gif">
            <a:hlinkClick r:id="rId12"/>
          </p:cNvPr>
          <p:cNvPicPr>
            <a:picLocks noChangeAspect="1"/>
          </p:cNvPicPr>
          <p:nvPr/>
        </p:nvPicPr>
        <p:blipFill>
          <a:blip r:embed="rId13" cstate="print"/>
          <a:stretch>
            <a:fillRect/>
          </a:stretch>
        </p:blipFill>
        <p:spPr>
          <a:xfrm>
            <a:off x="5794375" y="3429000"/>
            <a:ext cx="2895600" cy="1019175"/>
          </a:xfrm>
          <a:prstGeom prst="rect">
            <a:avLst/>
          </a:prstGeom>
        </p:spPr>
      </p:pic>
      <p:pic>
        <p:nvPicPr>
          <p:cNvPr id="654337" name="Picture 1">
            <a:hlinkClick r:id="rId14"/>
          </p:cNvPr>
          <p:cNvPicPr>
            <a:picLocks noChangeAspect="1" noChangeArrowheads="1"/>
          </p:cNvPicPr>
          <p:nvPr/>
        </p:nvPicPr>
        <p:blipFill>
          <a:blip r:embed="rId15" cstate="print"/>
          <a:srcRect l="10105" t="18506" r="71388" b="65341"/>
          <a:stretch>
            <a:fillRect/>
          </a:stretch>
        </p:blipFill>
        <p:spPr bwMode="auto">
          <a:xfrm>
            <a:off x="3264980" y="2572378"/>
            <a:ext cx="1308608" cy="856622"/>
          </a:xfrm>
          <a:prstGeom prst="rect">
            <a:avLst/>
          </a:prstGeom>
          <a:noFill/>
          <a:ln w="9525">
            <a:noFill/>
            <a:miter lim="800000"/>
            <a:headEnd/>
            <a:tailEnd/>
          </a:ln>
          <a:effectLst/>
        </p:spPr>
      </p:pic>
      <p:pic>
        <p:nvPicPr>
          <p:cNvPr id="654338" name="Picture 2">
            <a:hlinkClick r:id="rId16"/>
          </p:cNvPr>
          <p:cNvPicPr>
            <a:picLocks noChangeAspect="1" noChangeArrowheads="1"/>
          </p:cNvPicPr>
          <p:nvPr/>
        </p:nvPicPr>
        <p:blipFill>
          <a:blip r:embed="rId17" cstate="print"/>
          <a:srcRect l="3300" t="15647" r="83050" b="70200"/>
          <a:stretch>
            <a:fillRect/>
          </a:stretch>
        </p:blipFill>
        <p:spPr bwMode="auto">
          <a:xfrm>
            <a:off x="455613" y="3657600"/>
            <a:ext cx="1331366" cy="1035342"/>
          </a:xfrm>
          <a:prstGeom prst="rect">
            <a:avLst/>
          </a:prstGeom>
          <a:noFill/>
          <a:ln w="9525">
            <a:noFill/>
            <a:miter lim="800000"/>
            <a:headEnd/>
            <a:tailEnd/>
          </a:ln>
          <a:effectLst/>
        </p:spPr>
      </p:pic>
      <p:pic>
        <p:nvPicPr>
          <p:cNvPr id="12" name="Picture 11" descr="Business and Human Rights Resource Centre.jpg">
            <a:hlinkClick r:id="rId18"/>
          </p:cNvPr>
          <p:cNvPicPr>
            <a:picLocks noChangeAspect="1"/>
          </p:cNvPicPr>
          <p:nvPr/>
        </p:nvPicPr>
        <p:blipFill>
          <a:blip r:embed="rId19" cstate="print"/>
          <a:stretch>
            <a:fillRect/>
          </a:stretch>
        </p:blipFill>
        <p:spPr>
          <a:xfrm>
            <a:off x="455613" y="4825853"/>
            <a:ext cx="6667256" cy="733398"/>
          </a:xfrm>
          <a:prstGeom prst="rect">
            <a:avLst/>
          </a:prstGeom>
        </p:spPr>
      </p:pic>
      <p:pic>
        <p:nvPicPr>
          <p:cNvPr id="13" name="Picture 12" descr="Earthrights International.gif">
            <a:hlinkClick r:id="rId20"/>
          </p:cNvPr>
          <p:cNvPicPr>
            <a:picLocks noChangeAspect="1"/>
          </p:cNvPicPr>
          <p:nvPr/>
        </p:nvPicPr>
        <p:blipFill>
          <a:blip r:embed="rId21" cstate="print"/>
          <a:srcRect r="39173"/>
          <a:stretch>
            <a:fillRect/>
          </a:stretch>
        </p:blipFill>
        <p:spPr>
          <a:xfrm>
            <a:off x="1994135" y="3684726"/>
            <a:ext cx="3348718" cy="735973"/>
          </a:xfrm>
          <a:prstGeom prst="rect">
            <a:avLst/>
          </a:prstGeom>
        </p:spPr>
      </p:pic>
      <p:pic>
        <p:nvPicPr>
          <p:cNvPr id="14" name="Picture 13" descr="Transparency International.gif">
            <a:hlinkClick r:id="rId22"/>
          </p:cNvPr>
          <p:cNvPicPr>
            <a:picLocks noChangeAspect="1"/>
          </p:cNvPicPr>
          <p:nvPr/>
        </p:nvPicPr>
        <p:blipFill>
          <a:blip r:embed="rId23" cstate="print"/>
          <a:stretch>
            <a:fillRect/>
          </a:stretch>
        </p:blipFill>
        <p:spPr>
          <a:xfrm>
            <a:off x="3245984" y="5651659"/>
            <a:ext cx="5443991" cy="52054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(Information and Communication Technology)</a:t>
            </a:r>
            <a:endParaRPr lang="en-US" sz="2000" dirty="0"/>
          </a:p>
        </p:txBody>
      </p:sp>
      <p:sp>
        <p:nvSpPr>
          <p:cNvPr id="3" name="Content Placeholder 2"/>
          <p:cNvSpPr>
            <a:spLocks noGrp="1"/>
          </p:cNvSpPr>
          <p:nvPr>
            <p:ph idx="1"/>
          </p:nvPr>
        </p:nvSpPr>
        <p:spPr>
          <a:xfrm>
            <a:off x="3198811" y="1134649"/>
            <a:ext cx="5806041" cy="4981575"/>
          </a:xfrm>
        </p:spPr>
        <p:txBody>
          <a:bodyPr/>
          <a:lstStyle/>
          <a:p>
            <a:pPr>
              <a:lnSpc>
                <a:spcPts val="3600"/>
              </a:lnSpc>
              <a:spcBef>
                <a:spcPts val="1200"/>
              </a:spcBef>
              <a:buClr>
                <a:srgbClr val="FFC000"/>
              </a:buClr>
              <a:buNone/>
            </a:pPr>
            <a:r>
              <a:rPr lang="en-US" sz="3200" b="1" dirty="0" smtClean="0">
                <a:solidFill>
                  <a:schemeClr val="bg1"/>
                </a:solidFill>
                <a:latin typeface="Calibri" pitchFamily="34" charset="0"/>
              </a:rPr>
              <a:t>	Advances in ICT over the past 25 years have revolutionized the way we live and work. Pro-</a:t>
            </a:r>
            <a:r>
              <a:rPr lang="en-US" sz="3200" b="1" dirty="0" err="1" smtClean="0">
                <a:solidFill>
                  <a:schemeClr val="bg1"/>
                </a:solidFill>
                <a:latin typeface="Calibri" pitchFamily="34" charset="0"/>
              </a:rPr>
              <a:t>jects</a:t>
            </a:r>
            <a:r>
              <a:rPr lang="en-US" sz="3200" b="1" dirty="0" smtClean="0">
                <a:solidFill>
                  <a:schemeClr val="bg1"/>
                </a:solidFill>
                <a:latin typeface="Calibri" pitchFamily="34" charset="0"/>
              </a:rPr>
              <a:t> are no exception. </a:t>
            </a:r>
          </a:p>
          <a:p>
            <a:pPr>
              <a:lnSpc>
                <a:spcPts val="3600"/>
              </a:lnSpc>
              <a:spcBef>
                <a:spcPts val="1200"/>
              </a:spcBef>
              <a:buClr>
                <a:srgbClr val="FFC000"/>
              </a:buClr>
              <a:buNone/>
            </a:pPr>
            <a:r>
              <a:rPr lang="en-US" sz="3200" b="1" dirty="0">
                <a:solidFill>
                  <a:schemeClr val="bg1"/>
                </a:solidFill>
                <a:latin typeface="Calibri" pitchFamily="34" charset="0"/>
              </a:rPr>
              <a:t>	</a:t>
            </a:r>
            <a:r>
              <a:rPr lang="en-US" sz="3200" b="1" dirty="0" smtClean="0">
                <a:solidFill>
                  <a:schemeClr val="bg1"/>
                </a:solidFill>
                <a:latin typeface="Calibri" pitchFamily="34" charset="0"/>
              </a:rPr>
              <a:t>ICT has brought (internal) pro-</a:t>
            </a:r>
            <a:r>
              <a:rPr lang="en-US" sz="3200" b="1" dirty="0" err="1" smtClean="0">
                <a:solidFill>
                  <a:schemeClr val="bg1"/>
                </a:solidFill>
                <a:latin typeface="Calibri" pitchFamily="34" charset="0"/>
              </a:rPr>
              <a:t>ject</a:t>
            </a:r>
            <a:r>
              <a:rPr lang="en-US" sz="3200" b="1" dirty="0" smtClean="0">
                <a:solidFill>
                  <a:schemeClr val="bg1"/>
                </a:solidFill>
                <a:latin typeface="Calibri" pitchFamily="34" charset="0"/>
              </a:rPr>
              <a:t> stakeholders numerous and enormous benefits. </a:t>
            </a:r>
          </a:p>
          <a:p>
            <a:pPr>
              <a:lnSpc>
                <a:spcPts val="3600"/>
              </a:lnSpc>
              <a:spcBef>
                <a:spcPts val="1200"/>
              </a:spcBef>
              <a:buClr>
                <a:srgbClr val="FFC000"/>
              </a:buClr>
              <a:buNone/>
            </a:pPr>
            <a:r>
              <a:rPr lang="en-US" sz="3200" b="1" dirty="0" smtClean="0">
                <a:solidFill>
                  <a:schemeClr val="bg1"/>
                </a:solidFill>
                <a:latin typeface="Calibri" pitchFamily="34" charset="0"/>
              </a:rPr>
              <a:t>	It has also brought risks and dangers which sometimes can spell doom for projects. </a:t>
            </a:r>
          </a:p>
        </p:txBody>
      </p:sp>
      <p:pic>
        <p:nvPicPr>
          <p:cNvPr id="4" name="Picture 3" descr="Swords.png"/>
          <p:cNvPicPr>
            <a:picLocks noChangeAspect="1"/>
          </p:cNvPicPr>
          <p:nvPr/>
        </p:nvPicPr>
        <p:blipFill>
          <a:blip r:embed="rId3" cstate="print"/>
          <a:stretch>
            <a:fillRect/>
          </a:stretch>
        </p:blipFill>
        <p:spPr>
          <a:xfrm>
            <a:off x="275743" y="1328903"/>
            <a:ext cx="3159744" cy="3484578"/>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(ICT: Major Benefits for Internal Project Stakeholders)</a:t>
            </a:r>
            <a:endParaRPr lang="en-US" dirty="0"/>
          </a:p>
        </p:txBody>
      </p:sp>
      <p:sp>
        <p:nvSpPr>
          <p:cNvPr id="3" name="Content Placeholder 2"/>
          <p:cNvSpPr>
            <a:spLocks noGrp="1"/>
          </p:cNvSpPr>
          <p:nvPr>
            <p:ph idx="1"/>
          </p:nvPr>
        </p:nvSpPr>
        <p:spPr>
          <a:xfrm>
            <a:off x="3198812" y="1144588"/>
            <a:ext cx="5734173" cy="4981575"/>
          </a:xfrm>
        </p:spPr>
        <p:txBody>
          <a:bodyPr/>
          <a:lstStyle/>
          <a:p>
            <a:pPr>
              <a:lnSpc>
                <a:spcPts val="4000"/>
              </a:lnSpc>
              <a:buClr>
                <a:srgbClr val="FFFF00"/>
              </a:buClr>
              <a:buFont typeface="Wingdings" pitchFamily="2" charset="2"/>
              <a:buChar char="§"/>
            </a:pPr>
            <a:r>
              <a:rPr lang="en-US" sz="2400" b="1" dirty="0" smtClean="0">
                <a:solidFill>
                  <a:schemeClr val="bg1"/>
                </a:solidFill>
                <a:latin typeface="Calibri" pitchFamily="34" charset="0"/>
              </a:rPr>
              <a:t>Project Management  </a:t>
            </a:r>
          </a:p>
          <a:p>
            <a:pPr>
              <a:lnSpc>
                <a:spcPts val="4000"/>
              </a:lnSpc>
              <a:spcAft>
                <a:spcPts val="600"/>
              </a:spcAft>
              <a:buClr>
                <a:srgbClr val="FFFF00"/>
              </a:buClr>
              <a:buFont typeface="Wingdings" pitchFamily="2" charset="2"/>
              <a:buChar char="§"/>
            </a:pPr>
            <a:r>
              <a:rPr lang="en-US" sz="2400" b="1" dirty="0" smtClean="0">
                <a:solidFill>
                  <a:schemeClr val="bg1"/>
                </a:solidFill>
                <a:latin typeface="Calibri" pitchFamily="34" charset="0"/>
              </a:rPr>
              <a:t>Project </a:t>
            </a:r>
            <a:r>
              <a:rPr lang="en-US" sz="2400" b="1" dirty="0" err="1" smtClean="0">
                <a:solidFill>
                  <a:schemeClr val="bg1"/>
                </a:solidFill>
                <a:latin typeface="Calibri" pitchFamily="34" charset="0"/>
              </a:rPr>
              <a:t>Informatization</a:t>
            </a:r>
            <a:r>
              <a:rPr lang="en-US" sz="2400" b="1" dirty="0" smtClean="0">
                <a:solidFill>
                  <a:schemeClr val="bg1"/>
                </a:solidFill>
                <a:latin typeface="Calibri" pitchFamily="34" charset="0"/>
              </a:rPr>
              <a:t> &amp; Analysis </a:t>
            </a:r>
          </a:p>
          <a:p>
            <a:pPr>
              <a:lnSpc>
                <a:spcPts val="3000"/>
              </a:lnSpc>
              <a:buClr>
                <a:srgbClr val="FFFF00"/>
              </a:buClr>
              <a:buFont typeface="Wingdings" pitchFamily="2" charset="2"/>
              <a:buChar char="§"/>
            </a:pPr>
            <a:r>
              <a:rPr lang="en-US" sz="2400" b="1" dirty="0" smtClean="0">
                <a:solidFill>
                  <a:schemeClr val="bg1"/>
                </a:solidFill>
                <a:latin typeface="Calibri" pitchFamily="34" charset="0"/>
              </a:rPr>
              <a:t>Project Design, Modeling, Visualization &amp; Simulation </a:t>
            </a:r>
          </a:p>
          <a:p>
            <a:pPr>
              <a:lnSpc>
                <a:spcPts val="4000"/>
              </a:lnSpc>
              <a:buClr>
                <a:srgbClr val="FFFF00"/>
              </a:buClr>
              <a:buFont typeface="Wingdings" pitchFamily="2" charset="2"/>
              <a:buChar char="§"/>
            </a:pPr>
            <a:r>
              <a:rPr lang="en-US" sz="2400" b="1" dirty="0" smtClean="0">
                <a:solidFill>
                  <a:schemeClr val="bg1"/>
                </a:solidFill>
                <a:latin typeface="Calibri" pitchFamily="34" charset="0"/>
              </a:rPr>
              <a:t>Project Communication</a:t>
            </a:r>
          </a:p>
          <a:p>
            <a:pPr>
              <a:lnSpc>
                <a:spcPts val="4000"/>
              </a:lnSpc>
              <a:buClr>
                <a:srgbClr val="FFFF00"/>
              </a:buClr>
              <a:buFont typeface="Wingdings" pitchFamily="2" charset="2"/>
              <a:buChar char="§"/>
            </a:pPr>
            <a:r>
              <a:rPr lang="en-US" sz="2400" b="1" dirty="0" smtClean="0">
                <a:solidFill>
                  <a:schemeClr val="bg1"/>
                </a:solidFill>
                <a:latin typeface="Calibri" pitchFamily="34" charset="0"/>
              </a:rPr>
              <a:t>Project Collaboration </a:t>
            </a:r>
          </a:p>
          <a:p>
            <a:pPr>
              <a:lnSpc>
                <a:spcPts val="4000"/>
              </a:lnSpc>
              <a:buClr>
                <a:srgbClr val="FFFF00"/>
              </a:buClr>
              <a:buFont typeface="Wingdings" pitchFamily="2" charset="2"/>
              <a:buChar char="§"/>
            </a:pPr>
            <a:r>
              <a:rPr lang="en-US" sz="2400" b="1" dirty="0" smtClean="0">
                <a:solidFill>
                  <a:schemeClr val="bg1"/>
                </a:solidFill>
                <a:latin typeface="Calibri" pitchFamily="34" charset="0"/>
              </a:rPr>
              <a:t>Project Monitoring, Evaluation &amp; Control </a:t>
            </a:r>
          </a:p>
          <a:p>
            <a:pPr>
              <a:lnSpc>
                <a:spcPts val="4000"/>
              </a:lnSpc>
              <a:buClr>
                <a:srgbClr val="FFFF00"/>
              </a:buClr>
              <a:buFont typeface="Wingdings" pitchFamily="2" charset="2"/>
              <a:buChar char="§"/>
            </a:pPr>
            <a:r>
              <a:rPr lang="en-US" sz="2400" b="1" dirty="0" smtClean="0">
                <a:solidFill>
                  <a:schemeClr val="bg1"/>
                </a:solidFill>
                <a:latin typeface="Calibri" pitchFamily="34" charset="0"/>
              </a:rPr>
              <a:t>Project Input Procurement</a:t>
            </a:r>
          </a:p>
          <a:p>
            <a:pPr>
              <a:lnSpc>
                <a:spcPts val="4000"/>
              </a:lnSpc>
              <a:buClr>
                <a:srgbClr val="FFFF00"/>
              </a:buClr>
              <a:buFont typeface="Wingdings" pitchFamily="2" charset="2"/>
              <a:buChar char="§"/>
            </a:pPr>
            <a:r>
              <a:rPr lang="en-US" sz="2400" b="1" dirty="0" smtClean="0">
                <a:solidFill>
                  <a:schemeClr val="bg1"/>
                </a:solidFill>
                <a:latin typeface="Calibri" pitchFamily="34" charset="0"/>
              </a:rPr>
              <a:t>Project Publicity</a:t>
            </a:r>
            <a:endParaRPr lang="en-US" sz="2400" b="1" dirty="0">
              <a:solidFill>
                <a:schemeClr val="bg1"/>
              </a:solidFill>
              <a:latin typeface="Calibri" pitchFamily="34" charset="0"/>
            </a:endParaRPr>
          </a:p>
        </p:txBody>
      </p:sp>
      <p:pic>
        <p:nvPicPr>
          <p:cNvPr id="4" name="Picture 3" descr="Primavera.gif"/>
          <p:cNvPicPr>
            <a:picLocks noChangeAspect="1"/>
          </p:cNvPicPr>
          <p:nvPr/>
        </p:nvPicPr>
        <p:blipFill>
          <a:blip r:embed="rId3" cstate="print"/>
          <a:stretch>
            <a:fillRect/>
          </a:stretch>
        </p:blipFill>
        <p:spPr>
          <a:xfrm>
            <a:off x="156122" y="1331490"/>
            <a:ext cx="2942211" cy="2208038"/>
          </a:xfrm>
          <a:prstGeom prst="rect">
            <a:avLst/>
          </a:prstGeom>
        </p:spPr>
      </p:pic>
      <p:pic>
        <p:nvPicPr>
          <p:cNvPr id="5" name="Picture 4" descr="CAD.jpg"/>
          <p:cNvPicPr>
            <a:picLocks noChangeAspect="1"/>
          </p:cNvPicPr>
          <p:nvPr/>
        </p:nvPicPr>
        <p:blipFill>
          <a:blip r:embed="rId4" cstate="print"/>
          <a:stretch>
            <a:fillRect/>
          </a:stretch>
        </p:blipFill>
        <p:spPr>
          <a:xfrm>
            <a:off x="156165" y="3910054"/>
            <a:ext cx="2928815" cy="2200366"/>
          </a:xfrm>
          <a:prstGeom prst="rect">
            <a:avLst/>
          </a:prstGeom>
        </p:spPr>
      </p:pic>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(ICT: Common Issues for Intern. Project Stakeholders)</a:t>
            </a:r>
            <a:endParaRPr lang="en-US" dirty="0"/>
          </a:p>
        </p:txBody>
      </p:sp>
      <p:sp>
        <p:nvSpPr>
          <p:cNvPr id="8" name="Rounded Rectangle 7"/>
          <p:cNvSpPr/>
          <p:nvPr/>
        </p:nvSpPr>
        <p:spPr>
          <a:xfrm>
            <a:off x="3198813" y="1144588"/>
            <a:ext cx="5814330" cy="848360"/>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00"/>
              </a:lnSpc>
            </a:pPr>
            <a:r>
              <a:rPr lang="en-US" sz="2800" b="1" dirty="0" smtClean="0">
                <a:latin typeface="Calibri" pitchFamily="34" charset="0"/>
              </a:rPr>
              <a:t>INFORMATION SECURITY</a:t>
            </a:r>
            <a:endParaRPr lang="en-US" sz="2800" b="1" dirty="0">
              <a:latin typeface="Calibri" pitchFamily="34" charset="0"/>
            </a:endParaRPr>
          </a:p>
        </p:txBody>
      </p:sp>
      <p:sp>
        <p:nvSpPr>
          <p:cNvPr id="9" name="Rounded Rectangle 8"/>
          <p:cNvSpPr/>
          <p:nvPr/>
        </p:nvSpPr>
        <p:spPr>
          <a:xfrm>
            <a:off x="3198813" y="2189401"/>
            <a:ext cx="5814330" cy="848360"/>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00"/>
              </a:lnSpc>
            </a:pPr>
            <a:r>
              <a:rPr lang="en-US" sz="2800" b="1" dirty="0" smtClean="0">
                <a:latin typeface="Calibri" pitchFamily="34" charset="0"/>
              </a:rPr>
              <a:t>INFORMATION OVERLOAD</a:t>
            </a:r>
            <a:endParaRPr lang="en-US" sz="2800" b="1" dirty="0">
              <a:latin typeface="Calibri" pitchFamily="34" charset="0"/>
            </a:endParaRPr>
          </a:p>
        </p:txBody>
      </p:sp>
      <p:sp>
        <p:nvSpPr>
          <p:cNvPr id="10" name="Rounded Rectangle 9"/>
          <p:cNvSpPr/>
          <p:nvPr/>
        </p:nvSpPr>
        <p:spPr>
          <a:xfrm>
            <a:off x="3198813" y="3234214"/>
            <a:ext cx="5814330" cy="848360"/>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INFORMATION QUALITY</a:t>
            </a:r>
            <a:endParaRPr lang="en-US" sz="2800" b="1" dirty="0">
              <a:latin typeface="Calibri" pitchFamily="34" charset="0"/>
            </a:endParaRPr>
          </a:p>
        </p:txBody>
      </p:sp>
      <p:sp>
        <p:nvSpPr>
          <p:cNvPr id="11" name="Rounded Rectangle 10"/>
          <p:cNvSpPr/>
          <p:nvPr/>
        </p:nvSpPr>
        <p:spPr>
          <a:xfrm>
            <a:off x="3198813" y="4279027"/>
            <a:ext cx="5814330" cy="848360"/>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OVER-RELIANCE ON ICT</a:t>
            </a:r>
            <a:endParaRPr lang="en-US" sz="2800" b="1" dirty="0">
              <a:latin typeface="Calibri" pitchFamily="34" charset="0"/>
            </a:endParaRPr>
          </a:p>
        </p:txBody>
      </p:sp>
      <p:sp>
        <p:nvSpPr>
          <p:cNvPr id="12" name="Rounded Rectangle 11"/>
          <p:cNvSpPr/>
          <p:nvPr/>
        </p:nvSpPr>
        <p:spPr>
          <a:xfrm>
            <a:off x="3198813" y="5323840"/>
            <a:ext cx="5814330" cy="848360"/>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ADVERSE PUBLICITY ABOUT PROJECT</a:t>
            </a:r>
            <a:endParaRPr lang="en-US" sz="2800" b="1" dirty="0">
              <a:latin typeface="Calibri" pitchFamily="34" charset="0"/>
            </a:endParaRPr>
          </a:p>
        </p:txBody>
      </p:sp>
      <p:pic>
        <p:nvPicPr>
          <p:cNvPr id="14" name="Picture 13" descr="Information Overload.jpg"/>
          <p:cNvPicPr>
            <a:picLocks noChangeAspect="1"/>
          </p:cNvPicPr>
          <p:nvPr/>
        </p:nvPicPr>
        <p:blipFill>
          <a:blip r:embed="rId3" cstate="print"/>
          <a:srcRect l="12225" r="16016"/>
          <a:stretch>
            <a:fillRect/>
          </a:stretch>
        </p:blipFill>
        <p:spPr>
          <a:xfrm>
            <a:off x="140677" y="1224971"/>
            <a:ext cx="2813540" cy="4938411"/>
          </a:xfrm>
          <a:prstGeom prst="rect">
            <a:avLst/>
          </a:prstGeom>
        </p:spPr>
      </p:pic>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58788"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400" b="1" i="0" u="none" strike="noStrike" kern="0" cap="none" spc="0" normalizeH="0" baseline="0" noProof="0" dirty="0" smtClean="0">
                <a:ln>
                  <a:noFill/>
                </a:ln>
                <a:solidFill>
                  <a:srgbClr val="FF9900"/>
                </a:solidFill>
                <a:effectLst/>
                <a:uLnTx/>
                <a:uFillTx/>
                <a:latin typeface="+mj-lt"/>
                <a:ea typeface="+mj-ea"/>
                <a:cs typeface="+mj-cs"/>
              </a:rPr>
              <a:t>Thank You for Your Patience!</a:t>
            </a:r>
            <a:endParaRPr kumimoji="0" lang="en-US" sz="3400" b="1" i="0" u="none" strike="noStrike" kern="0" cap="none" spc="0" normalizeH="0" baseline="0" noProof="0" dirty="0">
              <a:ln>
                <a:noFill/>
              </a:ln>
              <a:solidFill>
                <a:srgbClr val="FF9900"/>
              </a:solidFill>
              <a:effectLst/>
              <a:uLnTx/>
              <a:uFillTx/>
              <a:latin typeface="+mj-lt"/>
              <a:ea typeface="+mj-ea"/>
              <a:cs typeface="+mj-cs"/>
            </a:endParaRPr>
          </a:p>
        </p:txBody>
      </p:sp>
      <p:sp>
        <p:nvSpPr>
          <p:cNvPr id="5" name="TextBox 4"/>
          <p:cNvSpPr txBox="1"/>
          <p:nvPr/>
        </p:nvSpPr>
        <p:spPr>
          <a:xfrm>
            <a:off x="455614" y="1135064"/>
            <a:ext cx="8234362" cy="4529445"/>
          </a:xfrm>
          <a:prstGeom prst="rect">
            <a:avLst/>
          </a:prstGeom>
          <a:noFill/>
        </p:spPr>
        <p:txBody>
          <a:bodyPr wrap="square" rtlCol="0">
            <a:spAutoFit/>
          </a:bodyPr>
          <a:lstStyle/>
          <a:p>
            <a:pPr algn="ctr">
              <a:lnSpc>
                <a:spcPts val="4600"/>
              </a:lnSpc>
              <a:spcAft>
                <a:spcPts val="1200"/>
              </a:spcAft>
            </a:pPr>
            <a:r>
              <a:rPr lang="en-US" sz="4000" b="1" dirty="0" smtClean="0">
                <a:solidFill>
                  <a:schemeClr val="bg1"/>
                </a:solidFill>
                <a:latin typeface="Calibri" pitchFamily="34" charset="0"/>
              </a:rPr>
              <a:t>In the next lecture we </a:t>
            </a:r>
            <a:r>
              <a:rPr lang="en-US" sz="4000" b="1" dirty="0" smtClean="0">
                <a:solidFill>
                  <a:schemeClr val="bg1"/>
                </a:solidFill>
                <a:latin typeface="Calibri" pitchFamily="34" charset="0"/>
              </a:rPr>
              <a:t>shall move on to Part IV of our course in which we will look at the strategies, processes and tools in project stakeholder management and engagement.  </a:t>
            </a:r>
          </a:p>
          <a:p>
            <a:pPr algn="ctr">
              <a:lnSpc>
                <a:spcPts val="4600"/>
              </a:lnSpc>
              <a:spcAft>
                <a:spcPts val="1200"/>
              </a:spcAft>
            </a:pPr>
            <a:endParaRPr lang="en-US" sz="4000" b="1" dirty="0" smtClean="0">
              <a:solidFill>
                <a:schemeClr val="bg1"/>
              </a:solidFill>
              <a:latin typeface="Calibri" pitchFamily="34" charset="0"/>
            </a:endParaRPr>
          </a:p>
          <a:p>
            <a:pPr algn="ctr">
              <a:lnSpc>
                <a:spcPts val="4600"/>
              </a:lnSpc>
              <a:spcAft>
                <a:spcPts val="1200"/>
              </a:spcAft>
            </a:pPr>
            <a:r>
              <a:rPr lang="en-US" sz="4000" b="1" dirty="0" smtClean="0">
                <a:solidFill>
                  <a:schemeClr val="bg1"/>
                </a:solidFill>
                <a:latin typeface="Calibri" pitchFamily="34" charset="0"/>
              </a:rPr>
              <a:t>See you </a:t>
            </a:r>
            <a:r>
              <a:rPr lang="en-US" sz="4000" b="1" smtClean="0">
                <a:solidFill>
                  <a:schemeClr val="bg1"/>
                </a:solidFill>
                <a:latin typeface="Calibri" pitchFamily="34" charset="0"/>
              </a:rPr>
              <a:t>all </a:t>
            </a:r>
            <a:r>
              <a:rPr lang="en-US" sz="4000" b="1" smtClean="0">
                <a:solidFill>
                  <a:schemeClr val="bg1"/>
                </a:solidFill>
                <a:latin typeface="Calibri" pitchFamily="34" charset="0"/>
              </a:rPr>
              <a:t>soon! </a:t>
            </a:r>
            <a:endParaRPr lang="en-US" sz="40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11049</TotalTime>
  <Words>1417</Words>
  <Application>Microsoft Office PowerPoint</Application>
  <PresentationFormat>On-screen Show (4:3)</PresentationFormat>
  <Paragraphs>152</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MyTemplate</vt:lpstr>
      <vt:lpstr>Slide 1</vt:lpstr>
      <vt:lpstr>Managing and Engaging Project Stakeholders (The Nine Principal “Interest Drivers”)</vt:lpstr>
      <vt:lpstr>Managing and Engaging Project Stakeholders (Driver: Complexification of the Project Environment)</vt:lpstr>
      <vt:lpstr>Managing and Engaging Project Stakeholders (Environmental Complexity)</vt:lpstr>
      <vt:lpstr>Managing and Engaging Project Stakeholders (Environmental Complexity)</vt:lpstr>
      <vt:lpstr>Managing and Engaging Project Stakeholders (Transformational Complexity)</vt:lpstr>
      <vt:lpstr>Managing and Engaging Project Stakeholders (Associational Complexity)</vt:lpstr>
      <vt:lpstr>Managing and Engaging Project Stakeholders (Increasing Complexity at the Project Level)</vt:lpstr>
      <vt:lpstr>Managing and Engaging Project Stakeholders (Corporations, Society &amp; The Environment)</vt:lpstr>
      <vt:lpstr>Managing and Engaging Project Stakeholders (Development Financing &amp; Implementing Institutions)</vt:lpstr>
      <vt:lpstr>Managing and Engaging Project Stakeholders (Development Financing &amp; Implementing Institutions)</vt:lpstr>
      <vt:lpstr>Slide 12</vt:lpstr>
      <vt:lpstr>Slide 13</vt:lpstr>
      <vt:lpstr>Slide 14</vt:lpstr>
      <vt:lpstr>Managing and Engaging Project Stakeholders (Law and Public Participation)</vt:lpstr>
      <vt:lpstr>Managing and Engaging Project Stakeholders (Law and Public Participation)</vt:lpstr>
      <vt:lpstr>Managing and Engaging Project Stakeholders (Non-Governmental Organizations)</vt:lpstr>
      <vt:lpstr>Managing and Engaging Project Stakeholders (Non-Governmental Organizations)</vt:lpstr>
      <vt:lpstr>Examples of Non-Governmental Organizations (With a Critical Eye on Projects!) </vt:lpstr>
      <vt:lpstr>Examples of Non-Governmental Organizations (With a Critical Eye on Projects!) </vt:lpstr>
      <vt:lpstr>Examples of Non-Governmental Organizations (With a Critical Eye on Projects!) </vt:lpstr>
      <vt:lpstr>Managing and Engaging Project Stakeholders (Information and Communication Technology)</vt:lpstr>
      <vt:lpstr>Managing and Engaging Project Stakeholders (ICT: Major Benefits for Internal Project Stakeholders)</vt:lpstr>
      <vt:lpstr>Managing and Engaging Project Stakeholders (ICT: Common Issues for Intern. Project Stakeholders)</vt:lpstr>
      <vt:lpstr>Slide 25</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4301</cp:revision>
  <dcterms:created xsi:type="dcterms:W3CDTF">2005-03-14T10:32:02Z</dcterms:created>
  <dcterms:modified xsi:type="dcterms:W3CDTF">2013-01-17T05:46:02Z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