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layout1.xml" ContentType="application/vnd.openxmlformats-officedocument.drawingml.diagram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35"/>
  </p:notesMasterIdLst>
  <p:handoutMasterIdLst>
    <p:handoutMasterId r:id="rId36"/>
  </p:handoutMasterIdLst>
  <p:sldIdLst>
    <p:sldId id="1216" r:id="rId2"/>
    <p:sldId id="1066" r:id="rId3"/>
    <p:sldId id="1214" r:id="rId4"/>
    <p:sldId id="896" r:id="rId5"/>
    <p:sldId id="1372" r:id="rId6"/>
    <p:sldId id="1373" r:id="rId7"/>
    <p:sldId id="1371" r:id="rId8"/>
    <p:sldId id="892" r:id="rId9"/>
    <p:sldId id="1374" r:id="rId10"/>
    <p:sldId id="1200" r:id="rId11"/>
    <p:sldId id="1062" r:id="rId12"/>
    <p:sldId id="1199" r:id="rId13"/>
    <p:sldId id="1378" r:id="rId14"/>
    <p:sldId id="1104" r:id="rId15"/>
    <p:sldId id="1063" r:id="rId16"/>
    <p:sldId id="1106" r:id="rId17"/>
    <p:sldId id="1396" r:id="rId18"/>
    <p:sldId id="1395" r:id="rId19"/>
    <p:sldId id="1254" r:id="rId20"/>
    <p:sldId id="1256" r:id="rId21"/>
    <p:sldId id="1083" r:id="rId22"/>
    <p:sldId id="895" r:id="rId23"/>
    <p:sldId id="1375" r:id="rId24"/>
    <p:sldId id="916" r:id="rId25"/>
    <p:sldId id="909" r:id="rId26"/>
    <p:sldId id="1394" r:id="rId27"/>
    <p:sldId id="900" r:id="rId28"/>
    <p:sldId id="901" r:id="rId29"/>
    <p:sldId id="921" r:id="rId30"/>
    <p:sldId id="1147" r:id="rId31"/>
    <p:sldId id="907" r:id="rId32"/>
    <p:sldId id="1138" r:id="rId33"/>
    <p:sldId id="908" r:id="rId34"/>
  </p:sldIdLst>
  <p:sldSz cx="9144000" cy="6858000" type="screen4x3"/>
  <p:notesSz cx="6854825" cy="9871075"/>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8D3F"/>
    <a:srgbClr val="550B27"/>
    <a:srgbClr val="214C4F"/>
    <a:srgbClr val="FFD581"/>
    <a:srgbClr val="29A4A7"/>
    <a:srgbClr val="196365"/>
    <a:srgbClr val="383648"/>
    <a:srgbClr val="56536D"/>
    <a:srgbClr val="16343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0" autoAdjust="0"/>
    <p:restoredTop sz="88956" autoAdjust="0"/>
  </p:normalViewPr>
  <p:slideViewPr>
    <p:cSldViewPr snapToGrid="0" showGuides="1">
      <p:cViewPr varScale="1">
        <p:scale>
          <a:sx n="101" d="100"/>
          <a:sy n="101" d="100"/>
        </p:scale>
        <p:origin x="-1302" y="-84"/>
      </p:cViewPr>
      <p:guideLst>
        <p:guide orient="horz" pos="3888"/>
        <p:guide orient="horz" pos="721"/>
        <p:guide orient="horz" pos="2160"/>
        <p:guide pos="287"/>
        <p:guide pos="2881"/>
        <p:guide pos="5180"/>
        <p:guide pos="5474"/>
        <p:guide pos="2015"/>
        <p:guide pos="1378"/>
      </p:guideLst>
    </p:cSldViewPr>
  </p:slideViewPr>
  <p:outlineViewPr>
    <p:cViewPr>
      <p:scale>
        <a:sx n="33" d="100"/>
        <a:sy n="33" d="100"/>
      </p:scale>
      <p:origin x="66" y="78570"/>
    </p:cViewPr>
  </p:outlineViewPr>
  <p:notesTextViewPr>
    <p:cViewPr>
      <p:scale>
        <a:sx n="100" d="100"/>
        <a:sy n="100" d="100"/>
      </p:scale>
      <p:origin x="0" y="0"/>
    </p:cViewPr>
  </p:notesTextViewPr>
  <p:sorterViewPr>
    <p:cViewPr>
      <p:scale>
        <a:sx n="98" d="100"/>
        <a:sy n="98" d="100"/>
      </p:scale>
      <p:origin x="0" y="87234"/>
    </p:cViewPr>
  </p:sorterViewPr>
  <p:gridSpacing cx="936345600" cy="9363456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B330F0-CCAC-4696-A96B-21DEA16D4A4E}" type="doc">
      <dgm:prSet loTypeId="urn:microsoft.com/office/officeart/2005/8/layout/radial3" loCatId="cycle" qsTypeId="urn:microsoft.com/office/officeart/2005/8/quickstyle/3d3" qsCatId="3D" csTypeId="urn:microsoft.com/office/officeart/2005/8/colors/accent1_2" csCatId="accent1" phldr="1"/>
      <dgm:spPr/>
      <dgm:t>
        <a:bodyPr/>
        <a:lstStyle/>
        <a:p>
          <a:endParaRPr lang="en-US"/>
        </a:p>
      </dgm:t>
    </dgm:pt>
    <dgm:pt modelId="{315F4D1D-C048-442D-AAC7-9A54DCBBFBDD}">
      <dgm:prSet phldrT="[Text]"/>
      <dgm:spPr>
        <a:solidFill>
          <a:srgbClr val="FF0000"/>
        </a:solidFill>
        <a:ln w="38100">
          <a:solidFill>
            <a:schemeClr val="bg1"/>
          </a:solidFill>
        </a:ln>
      </dgm:spPr>
      <dgm:t>
        <a:bodyPr/>
        <a:lstStyle/>
        <a:p>
          <a:r>
            <a:rPr lang="en-US" dirty="0" smtClean="0">
              <a:solidFill>
                <a:srgbClr val="FFC000"/>
              </a:solidFill>
              <a:latin typeface="Britannic Bold" pitchFamily="34" charset="0"/>
            </a:rPr>
            <a:t>DRIVERS</a:t>
          </a:r>
          <a:endParaRPr lang="en-US" dirty="0">
            <a:solidFill>
              <a:srgbClr val="FFC000"/>
            </a:solidFill>
            <a:latin typeface="Britannic Bold" pitchFamily="34" charset="0"/>
          </a:endParaRPr>
        </a:p>
      </dgm:t>
    </dgm:pt>
    <dgm:pt modelId="{5404C530-8559-472A-8B1F-9A9B300CF695}" type="parTrans" cxnId="{2CD8959A-2DF0-4EAD-92B2-8CE3B193E338}">
      <dgm:prSet/>
      <dgm:spPr/>
      <dgm:t>
        <a:bodyPr/>
        <a:lstStyle/>
        <a:p>
          <a:endParaRPr lang="en-US"/>
        </a:p>
      </dgm:t>
    </dgm:pt>
    <dgm:pt modelId="{F7CB6C58-A6DF-4DFF-9A15-3DA3C8BABD00}" type="sibTrans" cxnId="{2CD8959A-2DF0-4EAD-92B2-8CE3B193E338}">
      <dgm:prSet/>
      <dgm:spPr/>
      <dgm:t>
        <a:bodyPr/>
        <a:lstStyle/>
        <a:p>
          <a:endParaRPr lang="en-US"/>
        </a:p>
      </dgm:t>
    </dgm:pt>
    <dgm:pt modelId="{F82DF3F6-960D-4418-89E5-A9D4142C27F4}">
      <dgm:prSet phldrT="[Text]" custT="1"/>
      <dgm:spPr>
        <a:solidFill>
          <a:schemeClr val="accent1">
            <a:lumMod val="75000"/>
          </a:schemeClr>
        </a:solidFill>
        <a:ln w="38100">
          <a:solidFill>
            <a:srgbClr val="FFFF00"/>
          </a:solidFill>
        </a:ln>
      </dgm:spPr>
      <dgm:t>
        <a:bodyPr/>
        <a:lstStyle/>
        <a:p>
          <a:r>
            <a:rPr lang="en-US" sz="1200" b="1" dirty="0" smtClean="0">
              <a:solidFill>
                <a:srgbClr val="FFFF00"/>
              </a:solidFill>
              <a:latin typeface="Calibri" pitchFamily="34" charset="0"/>
            </a:rPr>
            <a:t>Law &amp; Public Participation</a:t>
          </a:r>
          <a:endParaRPr lang="en-US" sz="1200" b="1" dirty="0">
            <a:solidFill>
              <a:srgbClr val="FFFF00"/>
            </a:solidFill>
            <a:latin typeface="Calibri" pitchFamily="34" charset="0"/>
          </a:endParaRPr>
        </a:p>
      </dgm:t>
    </dgm:pt>
    <dgm:pt modelId="{85A5F980-1B8A-4B39-B9BF-21C50E4C1BA2}" type="parTrans" cxnId="{8CD1DA28-18F1-4412-86BA-59590D9C27CC}">
      <dgm:prSet/>
      <dgm:spPr/>
      <dgm:t>
        <a:bodyPr/>
        <a:lstStyle/>
        <a:p>
          <a:endParaRPr lang="en-US"/>
        </a:p>
      </dgm:t>
    </dgm:pt>
    <dgm:pt modelId="{AD551320-A9F7-42C2-8735-CA0810517146}" type="sibTrans" cxnId="{8CD1DA28-18F1-4412-86BA-59590D9C27CC}">
      <dgm:prSet/>
      <dgm:spPr/>
      <dgm:t>
        <a:bodyPr/>
        <a:lstStyle/>
        <a:p>
          <a:endParaRPr lang="en-US"/>
        </a:p>
      </dgm:t>
    </dgm:pt>
    <dgm:pt modelId="{ADD3E487-CB36-4A93-84F5-E35B6781DAD8}">
      <dgm:prSet phldrT="[Text]" custT="1"/>
      <dgm:spPr>
        <a:solidFill>
          <a:schemeClr val="accent1">
            <a:lumMod val="75000"/>
          </a:schemeClr>
        </a:solidFill>
        <a:ln w="38100">
          <a:solidFill>
            <a:srgbClr val="FFFF00"/>
          </a:solidFill>
        </a:ln>
      </dgm:spPr>
      <dgm:t>
        <a:bodyPr/>
        <a:lstStyle/>
        <a:p>
          <a:r>
            <a:rPr lang="en-US" sz="1200" b="1" dirty="0" smtClean="0">
              <a:solidFill>
                <a:srgbClr val="FFFF00"/>
              </a:solidFill>
              <a:latin typeface="Calibri" pitchFamily="34" charset="0"/>
            </a:rPr>
            <a:t>NGOs</a:t>
          </a:r>
          <a:endParaRPr lang="en-US" sz="1200" b="1" dirty="0">
            <a:solidFill>
              <a:srgbClr val="FFFF00"/>
            </a:solidFill>
            <a:latin typeface="Calibri" pitchFamily="34" charset="0"/>
          </a:endParaRPr>
        </a:p>
      </dgm:t>
    </dgm:pt>
    <dgm:pt modelId="{34DE9214-6111-4CA8-A67C-F6ADDCD71579}" type="parTrans" cxnId="{FC0A2AC7-75FA-44DE-8235-CA2F3CEEF8AB}">
      <dgm:prSet/>
      <dgm:spPr/>
      <dgm:t>
        <a:bodyPr/>
        <a:lstStyle/>
        <a:p>
          <a:endParaRPr lang="en-US"/>
        </a:p>
      </dgm:t>
    </dgm:pt>
    <dgm:pt modelId="{59A47BE8-DA98-4965-B726-0124D59BA0FE}" type="sibTrans" cxnId="{FC0A2AC7-75FA-44DE-8235-CA2F3CEEF8AB}">
      <dgm:prSet/>
      <dgm:spPr/>
      <dgm:t>
        <a:bodyPr/>
        <a:lstStyle/>
        <a:p>
          <a:endParaRPr lang="en-US"/>
        </a:p>
      </dgm:t>
    </dgm:pt>
    <dgm:pt modelId="{552E3483-FED6-4B13-AF13-BE53BA502062}">
      <dgm:prSet phldrT="[Text]" custT="1"/>
      <dgm:spPr>
        <a:solidFill>
          <a:schemeClr val="accent1">
            <a:lumMod val="75000"/>
          </a:schemeClr>
        </a:solidFill>
        <a:ln w="38100">
          <a:solidFill>
            <a:srgbClr val="FFFF00"/>
          </a:solidFill>
        </a:ln>
      </dgm:spPr>
      <dgm:t>
        <a:bodyPr/>
        <a:lstStyle/>
        <a:p>
          <a:r>
            <a:rPr lang="en-US" sz="1200" b="1" dirty="0" smtClean="0">
              <a:solidFill>
                <a:srgbClr val="FFFF00"/>
              </a:solidFill>
              <a:latin typeface="Calibri" pitchFamily="34" charset="0"/>
            </a:rPr>
            <a:t>The Media</a:t>
          </a:r>
          <a:endParaRPr lang="en-US" sz="1200" b="1" dirty="0">
            <a:solidFill>
              <a:srgbClr val="FFFF00"/>
            </a:solidFill>
            <a:latin typeface="Calibri" pitchFamily="34" charset="0"/>
          </a:endParaRPr>
        </a:p>
      </dgm:t>
    </dgm:pt>
    <dgm:pt modelId="{73147F8D-76EA-44A2-84EF-09B096EE9C6E}" type="parTrans" cxnId="{3BBC630B-1392-41F9-A003-034D274AF6B3}">
      <dgm:prSet/>
      <dgm:spPr/>
      <dgm:t>
        <a:bodyPr/>
        <a:lstStyle/>
        <a:p>
          <a:endParaRPr lang="en-US"/>
        </a:p>
      </dgm:t>
    </dgm:pt>
    <dgm:pt modelId="{31AA6868-EF56-4CE6-882B-E950BBB4803E}" type="sibTrans" cxnId="{3BBC630B-1392-41F9-A003-034D274AF6B3}">
      <dgm:prSet/>
      <dgm:spPr/>
      <dgm:t>
        <a:bodyPr/>
        <a:lstStyle/>
        <a:p>
          <a:endParaRPr lang="en-US"/>
        </a:p>
      </dgm:t>
    </dgm:pt>
    <dgm:pt modelId="{3C3D57E7-14AB-459A-92EC-A506369E1AD5}">
      <dgm:prSet phldrT="[Text]" custT="1"/>
      <dgm:spPr>
        <a:solidFill>
          <a:schemeClr val="accent1">
            <a:lumMod val="75000"/>
          </a:schemeClr>
        </a:solidFill>
        <a:ln w="38100">
          <a:solidFill>
            <a:srgbClr val="FFFF00"/>
          </a:solidFill>
        </a:ln>
      </dgm:spPr>
      <dgm:t>
        <a:bodyPr/>
        <a:lstStyle/>
        <a:p>
          <a:r>
            <a:rPr lang="en-US" sz="1200" b="1" dirty="0" smtClean="0">
              <a:solidFill>
                <a:srgbClr val="FFFF00"/>
              </a:solidFill>
              <a:latin typeface="Calibri" pitchFamily="34" charset="0"/>
            </a:rPr>
            <a:t>Information &amp; Communication Technology</a:t>
          </a:r>
          <a:endParaRPr lang="en-US" sz="1200" b="1" dirty="0">
            <a:solidFill>
              <a:srgbClr val="FFFF00"/>
            </a:solidFill>
            <a:latin typeface="Calibri" pitchFamily="34" charset="0"/>
          </a:endParaRPr>
        </a:p>
      </dgm:t>
    </dgm:pt>
    <dgm:pt modelId="{68C50D01-2283-45AE-BA41-5280BA4DC0C1}" type="parTrans" cxnId="{C902C082-7411-458C-8E51-025F88DC313F}">
      <dgm:prSet/>
      <dgm:spPr/>
      <dgm:t>
        <a:bodyPr/>
        <a:lstStyle/>
        <a:p>
          <a:endParaRPr lang="en-US"/>
        </a:p>
      </dgm:t>
    </dgm:pt>
    <dgm:pt modelId="{E565A222-953A-45CB-86E3-883BEA61EBA7}" type="sibTrans" cxnId="{C902C082-7411-458C-8E51-025F88DC313F}">
      <dgm:prSet/>
      <dgm:spPr/>
      <dgm:t>
        <a:bodyPr/>
        <a:lstStyle/>
        <a:p>
          <a:endParaRPr lang="en-US"/>
        </a:p>
      </dgm:t>
    </dgm:pt>
    <dgm:pt modelId="{F949E021-CC94-4F30-AE4A-090F66440B3A}">
      <dgm:prSet phldrT="[Text]" custT="1"/>
      <dgm:spPr>
        <a:solidFill>
          <a:schemeClr val="accent1">
            <a:lumMod val="75000"/>
          </a:schemeClr>
        </a:solidFill>
        <a:ln w="38100">
          <a:solidFill>
            <a:srgbClr val="FFFF00"/>
          </a:solidFill>
        </a:ln>
      </dgm:spPr>
      <dgm:t>
        <a:bodyPr/>
        <a:lstStyle/>
        <a:p>
          <a:r>
            <a:rPr lang="en-US" sz="1200" b="1" dirty="0" smtClean="0">
              <a:solidFill>
                <a:srgbClr val="FFFF00"/>
              </a:solidFill>
              <a:latin typeface="Calibri" pitchFamily="34" charset="0"/>
            </a:rPr>
            <a:t>Project Environment Complexity</a:t>
          </a:r>
          <a:endParaRPr lang="en-US" sz="1200" b="1" dirty="0">
            <a:solidFill>
              <a:srgbClr val="FFFF00"/>
            </a:solidFill>
            <a:latin typeface="Calibri" pitchFamily="34" charset="0"/>
          </a:endParaRPr>
        </a:p>
      </dgm:t>
    </dgm:pt>
    <dgm:pt modelId="{1BC5E9C8-D8FC-4B2D-8293-7B039D12B263}" type="parTrans" cxnId="{89D04D8F-282D-4514-8256-751003049A41}">
      <dgm:prSet/>
      <dgm:spPr/>
      <dgm:t>
        <a:bodyPr/>
        <a:lstStyle/>
        <a:p>
          <a:endParaRPr lang="en-US"/>
        </a:p>
      </dgm:t>
    </dgm:pt>
    <dgm:pt modelId="{CEE50F10-7648-49B6-982B-6211369B94F3}" type="sibTrans" cxnId="{89D04D8F-282D-4514-8256-751003049A41}">
      <dgm:prSet/>
      <dgm:spPr/>
      <dgm:t>
        <a:bodyPr/>
        <a:lstStyle/>
        <a:p>
          <a:endParaRPr lang="en-US"/>
        </a:p>
      </dgm:t>
    </dgm:pt>
    <dgm:pt modelId="{C793A117-2C76-4AF2-8FD2-217B26A6211C}">
      <dgm:prSet phldrT="[Text]" custT="1"/>
      <dgm:spPr>
        <a:solidFill>
          <a:schemeClr val="accent1">
            <a:lumMod val="75000"/>
          </a:schemeClr>
        </a:solidFill>
        <a:ln w="38100">
          <a:solidFill>
            <a:srgbClr val="FFFF00"/>
          </a:solidFill>
        </a:ln>
      </dgm:spPr>
      <dgm:t>
        <a:bodyPr/>
        <a:lstStyle/>
        <a:p>
          <a:r>
            <a:rPr lang="en-US" sz="1200" b="1" dirty="0" smtClean="0">
              <a:solidFill>
                <a:srgbClr val="FFFF00"/>
              </a:solidFill>
              <a:latin typeface="Calibri" pitchFamily="34" charset="0"/>
            </a:rPr>
            <a:t>Corporations, Society and the Environment</a:t>
          </a:r>
          <a:endParaRPr lang="en-US" sz="1200" b="1" dirty="0">
            <a:solidFill>
              <a:srgbClr val="FFFF00"/>
            </a:solidFill>
            <a:latin typeface="Calibri" pitchFamily="34" charset="0"/>
          </a:endParaRPr>
        </a:p>
      </dgm:t>
    </dgm:pt>
    <dgm:pt modelId="{FAEA852E-1D1B-4751-AB82-E48E61AB5277}" type="parTrans" cxnId="{10706308-E981-4C4C-BBBB-CEA3A1B4CC38}">
      <dgm:prSet/>
      <dgm:spPr/>
      <dgm:t>
        <a:bodyPr/>
        <a:lstStyle/>
        <a:p>
          <a:endParaRPr lang="en-US"/>
        </a:p>
      </dgm:t>
    </dgm:pt>
    <dgm:pt modelId="{61E50678-B17F-42AE-B75A-C48F4EE2402A}" type="sibTrans" cxnId="{10706308-E981-4C4C-BBBB-CEA3A1B4CC38}">
      <dgm:prSet/>
      <dgm:spPr/>
      <dgm:t>
        <a:bodyPr/>
        <a:lstStyle/>
        <a:p>
          <a:endParaRPr lang="en-US"/>
        </a:p>
      </dgm:t>
    </dgm:pt>
    <dgm:pt modelId="{CCC16925-BC4A-4FF8-9E80-D73A89244594}">
      <dgm:prSet phldrT="[Text]" custT="1"/>
      <dgm:spPr>
        <a:solidFill>
          <a:schemeClr val="accent1">
            <a:lumMod val="75000"/>
          </a:schemeClr>
        </a:solidFill>
        <a:ln w="38100">
          <a:solidFill>
            <a:srgbClr val="FFFF00"/>
          </a:solidFill>
        </a:ln>
      </dgm:spPr>
      <dgm:t>
        <a:bodyPr/>
        <a:lstStyle/>
        <a:p>
          <a:r>
            <a:rPr lang="en-US" sz="1200" b="1" dirty="0" smtClean="0">
              <a:solidFill>
                <a:srgbClr val="FFFF00"/>
              </a:solidFill>
              <a:latin typeface="Calibri" pitchFamily="34" charset="0"/>
            </a:rPr>
            <a:t>Stakeholder Theory</a:t>
          </a:r>
          <a:endParaRPr lang="en-US" sz="1200" b="1" dirty="0">
            <a:solidFill>
              <a:srgbClr val="FFFF00"/>
            </a:solidFill>
            <a:latin typeface="Calibri" pitchFamily="34" charset="0"/>
          </a:endParaRPr>
        </a:p>
      </dgm:t>
    </dgm:pt>
    <dgm:pt modelId="{CCBF954B-1D90-469D-BCEF-6756A70B8AB6}" type="sibTrans" cxnId="{62C1F564-088A-42D6-B8FF-00095E8F19ED}">
      <dgm:prSet/>
      <dgm:spPr>
        <a:solidFill>
          <a:srgbClr val="F1C6A5"/>
        </a:solidFill>
      </dgm:spPr>
      <dgm:t>
        <a:bodyPr/>
        <a:lstStyle/>
        <a:p>
          <a:endParaRPr lang="en-US"/>
        </a:p>
      </dgm:t>
    </dgm:pt>
    <dgm:pt modelId="{41300E20-C058-4CB5-BA68-35CF12824ED8}" type="parTrans" cxnId="{62C1F564-088A-42D6-B8FF-00095E8F19ED}">
      <dgm:prSet/>
      <dgm:spPr/>
      <dgm:t>
        <a:bodyPr/>
        <a:lstStyle/>
        <a:p>
          <a:endParaRPr lang="en-US"/>
        </a:p>
      </dgm:t>
    </dgm:pt>
    <dgm:pt modelId="{07AA24BC-492F-414E-80F5-8F918430E35B}">
      <dgm:prSet phldrT="[Text]" custT="1"/>
      <dgm:spPr>
        <a:solidFill>
          <a:schemeClr val="accent1">
            <a:lumMod val="75000"/>
          </a:schemeClr>
        </a:solidFill>
        <a:ln w="38100">
          <a:solidFill>
            <a:srgbClr val="FFFF00"/>
          </a:solidFill>
        </a:ln>
      </dgm:spPr>
      <dgm:t>
        <a:bodyPr/>
        <a:lstStyle/>
        <a:p>
          <a:r>
            <a:rPr lang="en-US" sz="1200" b="1" dirty="0" smtClean="0">
              <a:solidFill>
                <a:srgbClr val="FFFF00"/>
              </a:solidFill>
              <a:latin typeface="Calibri" pitchFamily="34" charset="0"/>
            </a:rPr>
            <a:t>DFIs &amp; DIAs</a:t>
          </a:r>
          <a:endParaRPr lang="en-US" sz="1200" b="1" dirty="0">
            <a:solidFill>
              <a:srgbClr val="FFFF00"/>
            </a:solidFill>
            <a:latin typeface="Calibri" pitchFamily="34" charset="0"/>
          </a:endParaRPr>
        </a:p>
      </dgm:t>
    </dgm:pt>
    <dgm:pt modelId="{5BB7B54B-64AB-4B33-9BC4-5F9B756CC6E4}" type="parTrans" cxnId="{B6445C13-2606-449C-B983-F51FA18A1514}">
      <dgm:prSet/>
      <dgm:spPr/>
      <dgm:t>
        <a:bodyPr/>
        <a:lstStyle/>
        <a:p>
          <a:endParaRPr lang="en-US"/>
        </a:p>
      </dgm:t>
    </dgm:pt>
    <dgm:pt modelId="{DFF69621-F578-492B-97E9-CA5D1682E8BF}" type="sibTrans" cxnId="{B6445C13-2606-449C-B983-F51FA18A1514}">
      <dgm:prSet/>
      <dgm:spPr/>
      <dgm:t>
        <a:bodyPr/>
        <a:lstStyle/>
        <a:p>
          <a:endParaRPr lang="en-US"/>
        </a:p>
      </dgm:t>
    </dgm:pt>
    <dgm:pt modelId="{65DC4604-730F-4638-8124-BC5327C2D75F}">
      <dgm:prSet phldrT="[Text]" custT="1"/>
      <dgm:spPr>
        <a:solidFill>
          <a:schemeClr val="accent1">
            <a:lumMod val="75000"/>
          </a:schemeClr>
        </a:solidFill>
        <a:ln w="38100">
          <a:solidFill>
            <a:srgbClr val="FFFF00"/>
          </a:solidFill>
        </a:ln>
      </dgm:spPr>
      <dgm:t>
        <a:bodyPr/>
        <a:lstStyle/>
        <a:p>
          <a:r>
            <a:rPr lang="en-US" sz="1200" b="1" dirty="0" smtClean="0">
              <a:solidFill>
                <a:srgbClr val="FFFF00"/>
              </a:solidFill>
              <a:latin typeface="Calibri" pitchFamily="34" charset="0"/>
            </a:rPr>
            <a:t>Awareness</a:t>
          </a:r>
          <a:endParaRPr lang="en-US" sz="1200" b="1" dirty="0">
            <a:solidFill>
              <a:srgbClr val="FFFF00"/>
            </a:solidFill>
            <a:latin typeface="Calibri" pitchFamily="34" charset="0"/>
          </a:endParaRPr>
        </a:p>
      </dgm:t>
    </dgm:pt>
    <dgm:pt modelId="{2993CF2D-3CA4-46D8-B1FE-51D3DAA2CA5E}" type="parTrans" cxnId="{86EB435C-7E2F-4576-B1D1-649F08024BC1}">
      <dgm:prSet/>
      <dgm:spPr/>
      <dgm:t>
        <a:bodyPr/>
        <a:lstStyle/>
        <a:p>
          <a:endParaRPr lang="en-US"/>
        </a:p>
      </dgm:t>
    </dgm:pt>
    <dgm:pt modelId="{66668372-FCC2-4F0B-BD3B-8166310E12C9}" type="sibTrans" cxnId="{86EB435C-7E2F-4576-B1D1-649F08024BC1}">
      <dgm:prSet/>
      <dgm:spPr/>
      <dgm:t>
        <a:bodyPr/>
        <a:lstStyle/>
        <a:p>
          <a:endParaRPr lang="en-US"/>
        </a:p>
      </dgm:t>
    </dgm:pt>
    <dgm:pt modelId="{704A8F5B-11AC-48BD-AB89-284DF8967BFE}" type="pres">
      <dgm:prSet presAssocID="{0DB330F0-CCAC-4696-A96B-21DEA16D4A4E}" presName="composite" presStyleCnt="0">
        <dgm:presLayoutVars>
          <dgm:chMax val="1"/>
          <dgm:dir/>
          <dgm:resizeHandles val="exact"/>
        </dgm:presLayoutVars>
      </dgm:prSet>
      <dgm:spPr/>
      <dgm:t>
        <a:bodyPr/>
        <a:lstStyle/>
        <a:p>
          <a:endParaRPr lang="en-US"/>
        </a:p>
      </dgm:t>
    </dgm:pt>
    <dgm:pt modelId="{0FD319DD-D69E-4F95-8896-657E2084D8B6}" type="pres">
      <dgm:prSet presAssocID="{0DB330F0-CCAC-4696-A96B-21DEA16D4A4E}" presName="radial" presStyleCnt="0">
        <dgm:presLayoutVars>
          <dgm:animLvl val="ctr"/>
        </dgm:presLayoutVars>
      </dgm:prSet>
      <dgm:spPr/>
    </dgm:pt>
    <dgm:pt modelId="{B95E9CAA-368A-41EA-B0EB-96F8CB89AEBF}" type="pres">
      <dgm:prSet presAssocID="{315F4D1D-C048-442D-AAC7-9A54DCBBFBDD}" presName="centerShape" presStyleLbl="vennNode1" presStyleIdx="0" presStyleCnt="10" custScaleX="94491" custScaleY="94491"/>
      <dgm:spPr/>
      <dgm:t>
        <a:bodyPr/>
        <a:lstStyle/>
        <a:p>
          <a:endParaRPr lang="en-US"/>
        </a:p>
      </dgm:t>
    </dgm:pt>
    <dgm:pt modelId="{8CB5FC32-40BC-40CC-A904-676A2AA15410}" type="pres">
      <dgm:prSet presAssocID="{CCC16925-BC4A-4FF8-9E80-D73A89244594}" presName="node" presStyleLbl="vennNode1" presStyleIdx="1" presStyleCnt="10" custScaleX="111715" custScaleY="111715">
        <dgm:presLayoutVars>
          <dgm:bulletEnabled val="1"/>
        </dgm:presLayoutVars>
      </dgm:prSet>
      <dgm:spPr/>
      <dgm:t>
        <a:bodyPr/>
        <a:lstStyle/>
        <a:p>
          <a:endParaRPr lang="en-US"/>
        </a:p>
      </dgm:t>
    </dgm:pt>
    <dgm:pt modelId="{C668B0D7-C70B-4AC5-AE2F-4A137EC005EE}" type="pres">
      <dgm:prSet presAssocID="{65DC4604-730F-4638-8124-BC5327C2D75F}" presName="node" presStyleLbl="vennNode1" presStyleIdx="2" presStyleCnt="10" custScaleX="111715" custScaleY="111715">
        <dgm:presLayoutVars>
          <dgm:bulletEnabled val="1"/>
        </dgm:presLayoutVars>
      </dgm:prSet>
      <dgm:spPr/>
      <dgm:t>
        <a:bodyPr/>
        <a:lstStyle/>
        <a:p>
          <a:endParaRPr lang="en-US"/>
        </a:p>
      </dgm:t>
    </dgm:pt>
    <dgm:pt modelId="{312D0FB2-AB63-4681-A13A-7A1FACABCFA9}" type="pres">
      <dgm:prSet presAssocID="{F949E021-CC94-4F30-AE4A-090F66440B3A}" presName="node" presStyleLbl="vennNode1" presStyleIdx="3" presStyleCnt="10">
        <dgm:presLayoutVars>
          <dgm:bulletEnabled val="1"/>
        </dgm:presLayoutVars>
      </dgm:prSet>
      <dgm:spPr/>
      <dgm:t>
        <a:bodyPr/>
        <a:lstStyle/>
        <a:p>
          <a:endParaRPr lang="en-US"/>
        </a:p>
      </dgm:t>
    </dgm:pt>
    <dgm:pt modelId="{51C44F99-6C5D-4B14-9249-0FAFD4B2BE0D}" type="pres">
      <dgm:prSet presAssocID="{C793A117-2C76-4AF2-8FD2-217B26A6211C}" presName="node" presStyleLbl="vennNode1" presStyleIdx="4" presStyleCnt="10">
        <dgm:presLayoutVars>
          <dgm:bulletEnabled val="1"/>
        </dgm:presLayoutVars>
      </dgm:prSet>
      <dgm:spPr/>
      <dgm:t>
        <a:bodyPr/>
        <a:lstStyle/>
        <a:p>
          <a:endParaRPr lang="en-US"/>
        </a:p>
      </dgm:t>
    </dgm:pt>
    <dgm:pt modelId="{7CDB0BBC-F057-4C86-B61B-FE7337C0DEED}" type="pres">
      <dgm:prSet presAssocID="{F82DF3F6-960D-4418-89E5-A9D4142C27F4}" presName="node" presStyleLbl="vennNode1" presStyleIdx="5" presStyleCnt="10" custScaleX="111715" custScaleY="111715">
        <dgm:presLayoutVars>
          <dgm:bulletEnabled val="1"/>
        </dgm:presLayoutVars>
      </dgm:prSet>
      <dgm:spPr/>
      <dgm:t>
        <a:bodyPr/>
        <a:lstStyle/>
        <a:p>
          <a:endParaRPr lang="en-US"/>
        </a:p>
      </dgm:t>
    </dgm:pt>
    <dgm:pt modelId="{E579B943-7F76-4638-AC8B-5D8F24433FF7}" type="pres">
      <dgm:prSet presAssocID="{07AA24BC-492F-414E-80F5-8F918430E35B}" presName="node" presStyleLbl="vennNode1" presStyleIdx="6" presStyleCnt="10" custScaleX="111715" custScaleY="111715">
        <dgm:presLayoutVars>
          <dgm:bulletEnabled val="1"/>
        </dgm:presLayoutVars>
      </dgm:prSet>
      <dgm:spPr/>
      <dgm:t>
        <a:bodyPr/>
        <a:lstStyle/>
        <a:p>
          <a:endParaRPr lang="en-US"/>
        </a:p>
      </dgm:t>
    </dgm:pt>
    <dgm:pt modelId="{B573A36B-90AE-46F1-96BD-8885C5FD0E00}" type="pres">
      <dgm:prSet presAssocID="{ADD3E487-CB36-4A93-84F5-E35B6781DAD8}" presName="node" presStyleLbl="vennNode1" presStyleIdx="7" presStyleCnt="10" custScaleX="111715" custScaleY="111715">
        <dgm:presLayoutVars>
          <dgm:bulletEnabled val="1"/>
        </dgm:presLayoutVars>
      </dgm:prSet>
      <dgm:spPr/>
      <dgm:t>
        <a:bodyPr/>
        <a:lstStyle/>
        <a:p>
          <a:endParaRPr lang="en-US"/>
        </a:p>
      </dgm:t>
    </dgm:pt>
    <dgm:pt modelId="{0EA59B9A-55A2-4AA4-B117-7391DF832981}" type="pres">
      <dgm:prSet presAssocID="{552E3483-FED6-4B13-AF13-BE53BA502062}" presName="node" presStyleLbl="vennNode1" presStyleIdx="8" presStyleCnt="10" custScaleX="111715" custScaleY="111715">
        <dgm:presLayoutVars>
          <dgm:bulletEnabled val="1"/>
        </dgm:presLayoutVars>
      </dgm:prSet>
      <dgm:spPr/>
      <dgm:t>
        <a:bodyPr/>
        <a:lstStyle/>
        <a:p>
          <a:endParaRPr lang="en-US"/>
        </a:p>
      </dgm:t>
    </dgm:pt>
    <dgm:pt modelId="{264BAC2F-EF64-4686-87A0-3E4AAD81E5A4}" type="pres">
      <dgm:prSet presAssocID="{3C3D57E7-14AB-459A-92EC-A506369E1AD5}" presName="node" presStyleLbl="vennNode1" presStyleIdx="9" presStyleCnt="10" custScaleX="111715" custScaleY="111715">
        <dgm:presLayoutVars>
          <dgm:bulletEnabled val="1"/>
        </dgm:presLayoutVars>
      </dgm:prSet>
      <dgm:spPr/>
      <dgm:t>
        <a:bodyPr/>
        <a:lstStyle/>
        <a:p>
          <a:endParaRPr lang="en-US"/>
        </a:p>
      </dgm:t>
    </dgm:pt>
  </dgm:ptLst>
  <dgm:cxnLst>
    <dgm:cxn modelId="{EF52E695-216C-4F47-9B15-A15F54E1845B}" type="presOf" srcId="{65DC4604-730F-4638-8124-BC5327C2D75F}" destId="{C668B0D7-C70B-4AC5-AE2F-4A137EC005EE}" srcOrd="0" destOrd="0" presId="urn:microsoft.com/office/officeart/2005/8/layout/radial3"/>
    <dgm:cxn modelId="{588B7E4F-50A8-435B-B7D1-B0421303C278}" type="presOf" srcId="{0DB330F0-CCAC-4696-A96B-21DEA16D4A4E}" destId="{704A8F5B-11AC-48BD-AB89-284DF8967BFE}" srcOrd="0" destOrd="0" presId="urn:microsoft.com/office/officeart/2005/8/layout/radial3"/>
    <dgm:cxn modelId="{86EB435C-7E2F-4576-B1D1-649F08024BC1}" srcId="{315F4D1D-C048-442D-AAC7-9A54DCBBFBDD}" destId="{65DC4604-730F-4638-8124-BC5327C2D75F}" srcOrd="1" destOrd="0" parTransId="{2993CF2D-3CA4-46D8-B1FE-51D3DAA2CA5E}" sibTransId="{66668372-FCC2-4F0B-BD3B-8166310E12C9}"/>
    <dgm:cxn modelId="{89D04D8F-282D-4514-8256-751003049A41}" srcId="{315F4D1D-C048-442D-AAC7-9A54DCBBFBDD}" destId="{F949E021-CC94-4F30-AE4A-090F66440B3A}" srcOrd="2" destOrd="0" parTransId="{1BC5E9C8-D8FC-4B2D-8293-7B039D12B263}" sibTransId="{CEE50F10-7648-49B6-982B-6211369B94F3}"/>
    <dgm:cxn modelId="{2CD8959A-2DF0-4EAD-92B2-8CE3B193E338}" srcId="{0DB330F0-CCAC-4696-A96B-21DEA16D4A4E}" destId="{315F4D1D-C048-442D-AAC7-9A54DCBBFBDD}" srcOrd="0" destOrd="0" parTransId="{5404C530-8559-472A-8B1F-9A9B300CF695}" sibTransId="{F7CB6C58-A6DF-4DFF-9A15-3DA3C8BABD00}"/>
    <dgm:cxn modelId="{62C1F564-088A-42D6-B8FF-00095E8F19ED}" srcId="{315F4D1D-C048-442D-AAC7-9A54DCBBFBDD}" destId="{CCC16925-BC4A-4FF8-9E80-D73A89244594}" srcOrd="0" destOrd="0" parTransId="{41300E20-C058-4CB5-BA68-35CF12824ED8}" sibTransId="{CCBF954B-1D90-469D-BCEF-6756A70B8AB6}"/>
    <dgm:cxn modelId="{863CB6FD-4BCC-45D4-9D59-6E77DD247708}" type="presOf" srcId="{552E3483-FED6-4B13-AF13-BE53BA502062}" destId="{0EA59B9A-55A2-4AA4-B117-7391DF832981}" srcOrd="0" destOrd="0" presId="urn:microsoft.com/office/officeart/2005/8/layout/radial3"/>
    <dgm:cxn modelId="{35A59B0D-C8DC-4939-88FC-E10AE4272DF6}" type="presOf" srcId="{ADD3E487-CB36-4A93-84F5-E35B6781DAD8}" destId="{B573A36B-90AE-46F1-96BD-8885C5FD0E00}" srcOrd="0" destOrd="0" presId="urn:microsoft.com/office/officeart/2005/8/layout/radial3"/>
    <dgm:cxn modelId="{589DF27B-479A-4E5E-91DD-9B4983E19774}" type="presOf" srcId="{C793A117-2C76-4AF2-8FD2-217B26A6211C}" destId="{51C44F99-6C5D-4B14-9249-0FAFD4B2BE0D}" srcOrd="0" destOrd="0" presId="urn:microsoft.com/office/officeart/2005/8/layout/radial3"/>
    <dgm:cxn modelId="{C902C082-7411-458C-8E51-025F88DC313F}" srcId="{315F4D1D-C048-442D-AAC7-9A54DCBBFBDD}" destId="{3C3D57E7-14AB-459A-92EC-A506369E1AD5}" srcOrd="8" destOrd="0" parTransId="{68C50D01-2283-45AE-BA41-5280BA4DC0C1}" sibTransId="{E565A222-953A-45CB-86E3-883BEA61EBA7}"/>
    <dgm:cxn modelId="{B230DE4A-C658-4D2F-8580-16C7368A5B43}" type="presOf" srcId="{F82DF3F6-960D-4418-89E5-A9D4142C27F4}" destId="{7CDB0BBC-F057-4C86-B61B-FE7337C0DEED}" srcOrd="0" destOrd="0" presId="urn:microsoft.com/office/officeart/2005/8/layout/radial3"/>
    <dgm:cxn modelId="{8CD1DA28-18F1-4412-86BA-59590D9C27CC}" srcId="{315F4D1D-C048-442D-AAC7-9A54DCBBFBDD}" destId="{F82DF3F6-960D-4418-89E5-A9D4142C27F4}" srcOrd="4" destOrd="0" parTransId="{85A5F980-1B8A-4B39-B9BF-21C50E4C1BA2}" sibTransId="{AD551320-A9F7-42C2-8735-CA0810517146}"/>
    <dgm:cxn modelId="{10706308-E981-4C4C-BBBB-CEA3A1B4CC38}" srcId="{315F4D1D-C048-442D-AAC7-9A54DCBBFBDD}" destId="{C793A117-2C76-4AF2-8FD2-217B26A6211C}" srcOrd="3" destOrd="0" parTransId="{FAEA852E-1D1B-4751-AB82-E48E61AB5277}" sibTransId="{61E50678-B17F-42AE-B75A-C48F4EE2402A}"/>
    <dgm:cxn modelId="{B6445C13-2606-449C-B983-F51FA18A1514}" srcId="{315F4D1D-C048-442D-AAC7-9A54DCBBFBDD}" destId="{07AA24BC-492F-414E-80F5-8F918430E35B}" srcOrd="5" destOrd="0" parTransId="{5BB7B54B-64AB-4B33-9BC4-5F9B756CC6E4}" sibTransId="{DFF69621-F578-492B-97E9-CA5D1682E8BF}"/>
    <dgm:cxn modelId="{AD772649-2503-4AC2-9216-D99CC3B06729}" type="presOf" srcId="{3C3D57E7-14AB-459A-92EC-A506369E1AD5}" destId="{264BAC2F-EF64-4686-87A0-3E4AAD81E5A4}" srcOrd="0" destOrd="0" presId="urn:microsoft.com/office/officeart/2005/8/layout/radial3"/>
    <dgm:cxn modelId="{FC0A2AC7-75FA-44DE-8235-CA2F3CEEF8AB}" srcId="{315F4D1D-C048-442D-AAC7-9A54DCBBFBDD}" destId="{ADD3E487-CB36-4A93-84F5-E35B6781DAD8}" srcOrd="6" destOrd="0" parTransId="{34DE9214-6111-4CA8-A67C-F6ADDCD71579}" sibTransId="{59A47BE8-DA98-4965-B726-0124D59BA0FE}"/>
    <dgm:cxn modelId="{1FD748F1-CD66-48B5-BFB6-0ECCCEC8C627}" type="presOf" srcId="{315F4D1D-C048-442D-AAC7-9A54DCBBFBDD}" destId="{B95E9CAA-368A-41EA-B0EB-96F8CB89AEBF}" srcOrd="0" destOrd="0" presId="urn:microsoft.com/office/officeart/2005/8/layout/radial3"/>
    <dgm:cxn modelId="{57F424A8-194A-4758-96A9-1A1E4B289C68}" type="presOf" srcId="{F949E021-CC94-4F30-AE4A-090F66440B3A}" destId="{312D0FB2-AB63-4681-A13A-7A1FACABCFA9}" srcOrd="0" destOrd="0" presId="urn:microsoft.com/office/officeart/2005/8/layout/radial3"/>
    <dgm:cxn modelId="{76B968DA-808D-4697-9022-55F3D6400B9E}" type="presOf" srcId="{07AA24BC-492F-414E-80F5-8F918430E35B}" destId="{E579B943-7F76-4638-AC8B-5D8F24433FF7}" srcOrd="0" destOrd="0" presId="urn:microsoft.com/office/officeart/2005/8/layout/radial3"/>
    <dgm:cxn modelId="{3BBC630B-1392-41F9-A003-034D274AF6B3}" srcId="{315F4D1D-C048-442D-AAC7-9A54DCBBFBDD}" destId="{552E3483-FED6-4B13-AF13-BE53BA502062}" srcOrd="7" destOrd="0" parTransId="{73147F8D-76EA-44A2-84EF-09B096EE9C6E}" sibTransId="{31AA6868-EF56-4CE6-882B-E950BBB4803E}"/>
    <dgm:cxn modelId="{BFE0E95D-4F3D-4CF9-844D-3FD51FB2633F}" type="presOf" srcId="{CCC16925-BC4A-4FF8-9E80-D73A89244594}" destId="{8CB5FC32-40BC-40CC-A904-676A2AA15410}" srcOrd="0" destOrd="0" presId="urn:microsoft.com/office/officeart/2005/8/layout/radial3"/>
    <dgm:cxn modelId="{7AD7ACDD-A0BF-4563-80CA-AF4BE7622096}" type="presParOf" srcId="{704A8F5B-11AC-48BD-AB89-284DF8967BFE}" destId="{0FD319DD-D69E-4F95-8896-657E2084D8B6}" srcOrd="0" destOrd="0" presId="urn:microsoft.com/office/officeart/2005/8/layout/radial3"/>
    <dgm:cxn modelId="{C3C6EA94-918A-4CF2-A388-0A46B315FA00}" type="presParOf" srcId="{0FD319DD-D69E-4F95-8896-657E2084D8B6}" destId="{B95E9CAA-368A-41EA-B0EB-96F8CB89AEBF}" srcOrd="0" destOrd="0" presId="urn:microsoft.com/office/officeart/2005/8/layout/radial3"/>
    <dgm:cxn modelId="{8F1433C0-5CC3-4149-AB47-DAD6D783E5A3}" type="presParOf" srcId="{0FD319DD-D69E-4F95-8896-657E2084D8B6}" destId="{8CB5FC32-40BC-40CC-A904-676A2AA15410}" srcOrd="1" destOrd="0" presId="urn:microsoft.com/office/officeart/2005/8/layout/radial3"/>
    <dgm:cxn modelId="{97D9EF9B-B02D-4F62-9BAF-9E1E26AE0271}" type="presParOf" srcId="{0FD319DD-D69E-4F95-8896-657E2084D8B6}" destId="{C668B0D7-C70B-4AC5-AE2F-4A137EC005EE}" srcOrd="2" destOrd="0" presId="urn:microsoft.com/office/officeart/2005/8/layout/radial3"/>
    <dgm:cxn modelId="{4E31EF03-2D3D-4016-9AAC-F198D960C18D}" type="presParOf" srcId="{0FD319DD-D69E-4F95-8896-657E2084D8B6}" destId="{312D0FB2-AB63-4681-A13A-7A1FACABCFA9}" srcOrd="3" destOrd="0" presId="urn:microsoft.com/office/officeart/2005/8/layout/radial3"/>
    <dgm:cxn modelId="{8B76A7CA-FCB2-4696-BD49-1413C643A3BD}" type="presParOf" srcId="{0FD319DD-D69E-4F95-8896-657E2084D8B6}" destId="{51C44F99-6C5D-4B14-9249-0FAFD4B2BE0D}" srcOrd="4" destOrd="0" presId="urn:microsoft.com/office/officeart/2005/8/layout/radial3"/>
    <dgm:cxn modelId="{0F9F7F8D-AF98-42EC-B58C-A6B1B7592682}" type="presParOf" srcId="{0FD319DD-D69E-4F95-8896-657E2084D8B6}" destId="{7CDB0BBC-F057-4C86-B61B-FE7337C0DEED}" srcOrd="5" destOrd="0" presId="urn:microsoft.com/office/officeart/2005/8/layout/radial3"/>
    <dgm:cxn modelId="{F87AB721-F848-4F36-9ABC-96A9989AEDA2}" type="presParOf" srcId="{0FD319DD-D69E-4F95-8896-657E2084D8B6}" destId="{E579B943-7F76-4638-AC8B-5D8F24433FF7}" srcOrd="6" destOrd="0" presId="urn:microsoft.com/office/officeart/2005/8/layout/radial3"/>
    <dgm:cxn modelId="{9F18263F-1952-4126-A8EC-ED32FF5DA4BE}" type="presParOf" srcId="{0FD319DD-D69E-4F95-8896-657E2084D8B6}" destId="{B573A36B-90AE-46F1-96BD-8885C5FD0E00}" srcOrd="7" destOrd="0" presId="urn:microsoft.com/office/officeart/2005/8/layout/radial3"/>
    <dgm:cxn modelId="{6D1BF582-8F8F-4494-B58F-E778F17F1EAA}" type="presParOf" srcId="{0FD319DD-D69E-4F95-8896-657E2084D8B6}" destId="{0EA59B9A-55A2-4AA4-B117-7391DF832981}" srcOrd="8" destOrd="0" presId="urn:microsoft.com/office/officeart/2005/8/layout/radial3"/>
    <dgm:cxn modelId="{A01EEF21-5B6E-4AD1-ABD5-E0DE2F4CFAA3}" type="presParOf" srcId="{0FD319DD-D69E-4F95-8896-657E2084D8B6}" destId="{264BAC2F-EF64-4686-87A0-3E4AAD81E5A4}" srcOrd="9" destOrd="0" presId="urn:microsoft.com/office/officeart/2005/8/layout/radial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95E9CAA-368A-41EA-B0EB-96F8CB89AEBF}">
      <dsp:nvSpPr>
        <dsp:cNvPr id="0" name=""/>
        <dsp:cNvSpPr/>
      </dsp:nvSpPr>
      <dsp:spPr>
        <a:xfrm>
          <a:off x="2594393" y="1294543"/>
          <a:ext cx="2785227" cy="2785227"/>
        </a:xfrm>
        <a:prstGeom prst="ellipse">
          <a:avLst/>
        </a:prstGeom>
        <a:solidFill>
          <a:srgbClr val="FF0000"/>
        </a:solidFill>
        <a:ln w="38100">
          <a:solidFill>
            <a:schemeClr val="bg1"/>
          </a:solid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48260" tIns="48260" rIns="48260" bIns="48260" numCol="1" spcCol="1270" anchor="ctr" anchorCtr="0">
          <a:noAutofit/>
        </a:bodyPr>
        <a:lstStyle/>
        <a:p>
          <a:pPr lvl="0" algn="ctr" defTabSz="1689100">
            <a:lnSpc>
              <a:spcPct val="90000"/>
            </a:lnSpc>
            <a:spcBef>
              <a:spcPct val="0"/>
            </a:spcBef>
            <a:spcAft>
              <a:spcPct val="35000"/>
            </a:spcAft>
          </a:pPr>
          <a:r>
            <a:rPr lang="en-US" sz="3800" kern="1200" dirty="0" smtClean="0">
              <a:solidFill>
                <a:srgbClr val="FFC000"/>
              </a:solidFill>
              <a:latin typeface="Britannic Bold" pitchFamily="34" charset="0"/>
            </a:rPr>
            <a:t>DRIVERS</a:t>
          </a:r>
          <a:endParaRPr lang="en-US" sz="3800" kern="1200" dirty="0">
            <a:solidFill>
              <a:srgbClr val="FFC000"/>
            </a:solidFill>
            <a:latin typeface="Britannic Bold" pitchFamily="34" charset="0"/>
          </a:endParaRPr>
        </a:p>
      </dsp:txBody>
      <dsp:txXfrm>
        <a:off x="2594393" y="1294543"/>
        <a:ext cx="2785227" cy="2785227"/>
      </dsp:txXfrm>
    </dsp:sp>
    <dsp:sp modelId="{8CB5FC32-40BC-40CC-A904-676A2AA15410}">
      <dsp:nvSpPr>
        <dsp:cNvPr id="0" name=""/>
        <dsp:cNvSpPr/>
      </dsp:nvSpPr>
      <dsp:spPr>
        <a:xfrm>
          <a:off x="3163776" y="-57182"/>
          <a:ext cx="1646462" cy="1646462"/>
        </a:xfrm>
        <a:prstGeom prst="ellipse">
          <a:avLst/>
        </a:prstGeom>
        <a:solidFill>
          <a:schemeClr val="accent1">
            <a:lumMod val="75000"/>
          </a:schemeClr>
        </a:solidFill>
        <a:ln w="38100">
          <a:solidFill>
            <a:srgbClr val="FFFF00"/>
          </a:solid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FFFF00"/>
              </a:solidFill>
              <a:latin typeface="Calibri" pitchFamily="34" charset="0"/>
            </a:rPr>
            <a:t>Stakeholder Theory</a:t>
          </a:r>
          <a:endParaRPr lang="en-US" sz="1200" b="1" kern="1200" dirty="0">
            <a:solidFill>
              <a:srgbClr val="FFFF00"/>
            </a:solidFill>
            <a:latin typeface="Calibri" pitchFamily="34" charset="0"/>
          </a:endParaRPr>
        </a:p>
      </dsp:txBody>
      <dsp:txXfrm>
        <a:off x="3163776" y="-57182"/>
        <a:ext cx="1646462" cy="1646462"/>
      </dsp:txXfrm>
    </dsp:sp>
    <dsp:sp modelId="{C668B0D7-C70B-4AC5-AE2F-4A137EC005EE}">
      <dsp:nvSpPr>
        <dsp:cNvPr id="0" name=""/>
        <dsp:cNvSpPr/>
      </dsp:nvSpPr>
      <dsp:spPr>
        <a:xfrm>
          <a:off x="4398641" y="392271"/>
          <a:ext cx="1646462" cy="1646462"/>
        </a:xfrm>
        <a:prstGeom prst="ellipse">
          <a:avLst/>
        </a:prstGeom>
        <a:solidFill>
          <a:schemeClr val="accent1">
            <a:lumMod val="75000"/>
          </a:schemeClr>
        </a:solidFill>
        <a:ln w="38100">
          <a:solidFill>
            <a:srgbClr val="FFFF00"/>
          </a:solid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FFFF00"/>
              </a:solidFill>
              <a:latin typeface="Calibri" pitchFamily="34" charset="0"/>
            </a:rPr>
            <a:t>Awareness</a:t>
          </a:r>
          <a:endParaRPr lang="en-US" sz="1200" b="1" kern="1200" dirty="0">
            <a:solidFill>
              <a:srgbClr val="FFFF00"/>
            </a:solidFill>
            <a:latin typeface="Calibri" pitchFamily="34" charset="0"/>
          </a:endParaRPr>
        </a:p>
      </dsp:txBody>
      <dsp:txXfrm>
        <a:off x="4398641" y="392271"/>
        <a:ext cx="1646462" cy="1646462"/>
      </dsp:txXfrm>
    </dsp:sp>
    <dsp:sp modelId="{312D0FB2-AB63-4681-A13A-7A1FACABCFA9}">
      <dsp:nvSpPr>
        <dsp:cNvPr id="0" name=""/>
        <dsp:cNvSpPr/>
      </dsp:nvSpPr>
      <dsp:spPr>
        <a:xfrm>
          <a:off x="5142027" y="1616657"/>
          <a:ext cx="1473805" cy="1473805"/>
        </a:xfrm>
        <a:prstGeom prst="ellipse">
          <a:avLst/>
        </a:prstGeom>
        <a:solidFill>
          <a:schemeClr val="accent1">
            <a:lumMod val="75000"/>
          </a:schemeClr>
        </a:solidFill>
        <a:ln w="38100">
          <a:solidFill>
            <a:srgbClr val="FFFF00"/>
          </a:solid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FFFF00"/>
              </a:solidFill>
              <a:latin typeface="Calibri" pitchFamily="34" charset="0"/>
            </a:rPr>
            <a:t>Project Environment Complexity</a:t>
          </a:r>
          <a:endParaRPr lang="en-US" sz="1200" b="1" kern="1200" dirty="0">
            <a:solidFill>
              <a:srgbClr val="FFFF00"/>
            </a:solidFill>
            <a:latin typeface="Calibri" pitchFamily="34" charset="0"/>
          </a:endParaRPr>
        </a:p>
      </dsp:txBody>
      <dsp:txXfrm>
        <a:off x="5142027" y="1616657"/>
        <a:ext cx="1473805" cy="1473805"/>
      </dsp:txXfrm>
    </dsp:sp>
    <dsp:sp modelId="{51C44F99-6C5D-4B14-9249-0FAFD4B2BE0D}">
      <dsp:nvSpPr>
        <dsp:cNvPr id="0" name=""/>
        <dsp:cNvSpPr/>
      </dsp:nvSpPr>
      <dsp:spPr>
        <a:xfrm>
          <a:off x="4913833" y="2910808"/>
          <a:ext cx="1473805" cy="1473805"/>
        </a:xfrm>
        <a:prstGeom prst="ellipse">
          <a:avLst/>
        </a:prstGeom>
        <a:solidFill>
          <a:schemeClr val="accent1">
            <a:lumMod val="75000"/>
          </a:schemeClr>
        </a:solidFill>
        <a:ln w="38100">
          <a:solidFill>
            <a:srgbClr val="FFFF00"/>
          </a:solid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FFFF00"/>
              </a:solidFill>
              <a:latin typeface="Calibri" pitchFamily="34" charset="0"/>
            </a:rPr>
            <a:t>Corporations, Society and the Environment</a:t>
          </a:r>
          <a:endParaRPr lang="en-US" sz="1200" b="1" kern="1200" dirty="0">
            <a:solidFill>
              <a:srgbClr val="FFFF00"/>
            </a:solidFill>
            <a:latin typeface="Calibri" pitchFamily="34" charset="0"/>
          </a:endParaRPr>
        </a:p>
      </dsp:txBody>
      <dsp:txXfrm>
        <a:off x="4913833" y="2910808"/>
        <a:ext cx="1473805" cy="1473805"/>
      </dsp:txXfrm>
    </dsp:sp>
    <dsp:sp modelId="{7CDB0BBC-F057-4C86-B61B-FE7337C0DEED}">
      <dsp:nvSpPr>
        <dsp:cNvPr id="0" name=""/>
        <dsp:cNvSpPr/>
      </dsp:nvSpPr>
      <dsp:spPr>
        <a:xfrm>
          <a:off x="3820833" y="3669177"/>
          <a:ext cx="1646462" cy="1646462"/>
        </a:xfrm>
        <a:prstGeom prst="ellipse">
          <a:avLst/>
        </a:prstGeom>
        <a:solidFill>
          <a:schemeClr val="accent1">
            <a:lumMod val="75000"/>
          </a:schemeClr>
        </a:solidFill>
        <a:ln w="38100">
          <a:solidFill>
            <a:srgbClr val="FFFF00"/>
          </a:solid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FFFF00"/>
              </a:solidFill>
              <a:latin typeface="Calibri" pitchFamily="34" charset="0"/>
            </a:rPr>
            <a:t>Law &amp; Public Participation</a:t>
          </a:r>
          <a:endParaRPr lang="en-US" sz="1200" b="1" kern="1200" dirty="0">
            <a:solidFill>
              <a:srgbClr val="FFFF00"/>
            </a:solidFill>
            <a:latin typeface="Calibri" pitchFamily="34" charset="0"/>
          </a:endParaRPr>
        </a:p>
      </dsp:txBody>
      <dsp:txXfrm>
        <a:off x="3820833" y="3669177"/>
        <a:ext cx="1646462" cy="1646462"/>
      </dsp:txXfrm>
    </dsp:sp>
    <dsp:sp modelId="{E579B943-7F76-4638-AC8B-5D8F24433FF7}">
      <dsp:nvSpPr>
        <dsp:cNvPr id="0" name=""/>
        <dsp:cNvSpPr/>
      </dsp:nvSpPr>
      <dsp:spPr>
        <a:xfrm>
          <a:off x="2506718" y="3669177"/>
          <a:ext cx="1646462" cy="1646462"/>
        </a:xfrm>
        <a:prstGeom prst="ellipse">
          <a:avLst/>
        </a:prstGeom>
        <a:solidFill>
          <a:schemeClr val="accent1">
            <a:lumMod val="75000"/>
          </a:schemeClr>
        </a:solidFill>
        <a:ln w="38100">
          <a:solidFill>
            <a:srgbClr val="FFFF00"/>
          </a:solid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FFFF00"/>
              </a:solidFill>
              <a:latin typeface="Calibri" pitchFamily="34" charset="0"/>
            </a:rPr>
            <a:t>DFIs &amp; DIAs</a:t>
          </a:r>
          <a:endParaRPr lang="en-US" sz="1200" b="1" kern="1200" dirty="0">
            <a:solidFill>
              <a:srgbClr val="FFFF00"/>
            </a:solidFill>
            <a:latin typeface="Calibri" pitchFamily="34" charset="0"/>
          </a:endParaRPr>
        </a:p>
      </dsp:txBody>
      <dsp:txXfrm>
        <a:off x="2506718" y="3669177"/>
        <a:ext cx="1646462" cy="1646462"/>
      </dsp:txXfrm>
    </dsp:sp>
    <dsp:sp modelId="{B573A36B-90AE-46F1-96BD-8885C5FD0E00}">
      <dsp:nvSpPr>
        <dsp:cNvPr id="0" name=""/>
        <dsp:cNvSpPr/>
      </dsp:nvSpPr>
      <dsp:spPr>
        <a:xfrm>
          <a:off x="1500046" y="2824480"/>
          <a:ext cx="1646462" cy="1646462"/>
        </a:xfrm>
        <a:prstGeom prst="ellipse">
          <a:avLst/>
        </a:prstGeom>
        <a:solidFill>
          <a:schemeClr val="accent1">
            <a:lumMod val="75000"/>
          </a:schemeClr>
        </a:solidFill>
        <a:ln w="38100">
          <a:solidFill>
            <a:srgbClr val="FFFF00"/>
          </a:solid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FFFF00"/>
              </a:solidFill>
              <a:latin typeface="Calibri" pitchFamily="34" charset="0"/>
            </a:rPr>
            <a:t>NGOs</a:t>
          </a:r>
          <a:endParaRPr lang="en-US" sz="1200" b="1" kern="1200" dirty="0">
            <a:solidFill>
              <a:srgbClr val="FFFF00"/>
            </a:solidFill>
            <a:latin typeface="Calibri" pitchFamily="34" charset="0"/>
          </a:endParaRPr>
        </a:p>
      </dsp:txBody>
      <dsp:txXfrm>
        <a:off x="1500046" y="2824480"/>
        <a:ext cx="1646462" cy="1646462"/>
      </dsp:txXfrm>
    </dsp:sp>
    <dsp:sp modelId="{0EA59B9A-55A2-4AA4-B117-7391DF832981}">
      <dsp:nvSpPr>
        <dsp:cNvPr id="0" name=""/>
        <dsp:cNvSpPr/>
      </dsp:nvSpPr>
      <dsp:spPr>
        <a:xfrm>
          <a:off x="1271853" y="1530328"/>
          <a:ext cx="1646462" cy="1646462"/>
        </a:xfrm>
        <a:prstGeom prst="ellipse">
          <a:avLst/>
        </a:prstGeom>
        <a:solidFill>
          <a:schemeClr val="accent1">
            <a:lumMod val="75000"/>
          </a:schemeClr>
        </a:solidFill>
        <a:ln w="38100">
          <a:solidFill>
            <a:srgbClr val="FFFF00"/>
          </a:solid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FFFF00"/>
              </a:solidFill>
              <a:latin typeface="Calibri" pitchFamily="34" charset="0"/>
            </a:rPr>
            <a:t>The Media</a:t>
          </a:r>
          <a:endParaRPr lang="en-US" sz="1200" b="1" kern="1200" dirty="0">
            <a:solidFill>
              <a:srgbClr val="FFFF00"/>
            </a:solidFill>
            <a:latin typeface="Calibri" pitchFamily="34" charset="0"/>
          </a:endParaRPr>
        </a:p>
      </dsp:txBody>
      <dsp:txXfrm>
        <a:off x="1271853" y="1530328"/>
        <a:ext cx="1646462" cy="1646462"/>
      </dsp:txXfrm>
    </dsp:sp>
    <dsp:sp modelId="{264BAC2F-EF64-4686-87A0-3E4AAD81E5A4}">
      <dsp:nvSpPr>
        <dsp:cNvPr id="0" name=""/>
        <dsp:cNvSpPr/>
      </dsp:nvSpPr>
      <dsp:spPr>
        <a:xfrm>
          <a:off x="1928910" y="392271"/>
          <a:ext cx="1646462" cy="1646462"/>
        </a:xfrm>
        <a:prstGeom prst="ellipse">
          <a:avLst/>
        </a:prstGeom>
        <a:solidFill>
          <a:schemeClr val="accent1">
            <a:lumMod val="75000"/>
          </a:schemeClr>
        </a:solidFill>
        <a:ln w="38100">
          <a:solidFill>
            <a:srgbClr val="FFFF00"/>
          </a:solid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FFFF00"/>
              </a:solidFill>
              <a:latin typeface="Calibri" pitchFamily="34" charset="0"/>
            </a:rPr>
            <a:t>Information &amp; Communication Technology</a:t>
          </a:r>
          <a:endParaRPr lang="en-US" sz="1200" b="1" kern="1200" dirty="0">
            <a:solidFill>
              <a:srgbClr val="FFFF00"/>
            </a:solidFill>
            <a:latin typeface="Calibri" pitchFamily="34" charset="0"/>
          </a:endParaRPr>
        </a:p>
      </dsp:txBody>
      <dsp:txXfrm>
        <a:off x="1928910" y="392271"/>
        <a:ext cx="1646462" cy="1646462"/>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22"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337923" name="Rectangle 3"/>
          <p:cNvSpPr>
            <a:spLocks noGrp="1" noChangeArrowheads="1"/>
          </p:cNvSpPr>
          <p:nvPr>
            <p:ph type="dt" sz="quarter"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337924" name="Rectangle 4"/>
          <p:cNvSpPr>
            <a:spLocks noGrp="1" noChangeArrowheads="1"/>
          </p:cNvSpPr>
          <p:nvPr>
            <p:ph type="ftr" sz="quarter" idx="2"/>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337925" name="Rectangle 5"/>
          <p:cNvSpPr>
            <a:spLocks noGrp="1" noChangeArrowheads="1"/>
          </p:cNvSpPr>
          <p:nvPr>
            <p:ph type="sldNum" sz="quarter" idx="3"/>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42BB605-9BE6-4159-9B1E-DA2DC4E355A7}" type="slidenum">
              <a:rPr lang="de-DE"/>
              <a:pPr/>
              <a:t>‹#›</a:t>
            </a:fld>
            <a:endParaRPr lang="de-D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73731" name="Rectangle 3"/>
          <p:cNvSpPr>
            <a:spLocks noGrp="1" noChangeArrowheads="1"/>
          </p:cNvSpPr>
          <p:nvPr>
            <p:ph type="dt"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73732" name="Rectangle 4"/>
          <p:cNvSpPr>
            <a:spLocks noGrp="1" noRot="1" noChangeAspect="1" noChangeArrowheads="1" noTextEdit="1"/>
          </p:cNvSpPr>
          <p:nvPr>
            <p:ph type="sldImg" idx="2"/>
          </p:nvPr>
        </p:nvSpPr>
        <p:spPr bwMode="auto">
          <a:xfrm>
            <a:off x="958850" y="739775"/>
            <a:ext cx="4937125" cy="3702050"/>
          </a:xfrm>
          <a:prstGeom prst="rect">
            <a:avLst/>
          </a:prstGeom>
          <a:noFill/>
          <a:ln w="9525">
            <a:solidFill>
              <a:srgbClr val="000000"/>
            </a:solidFill>
            <a:miter lim="800000"/>
            <a:headEnd/>
            <a:tailEnd/>
          </a:ln>
          <a:effectLst/>
        </p:spPr>
      </p:sp>
      <p:sp>
        <p:nvSpPr>
          <p:cNvPr id="73733" name="Rectangle 5"/>
          <p:cNvSpPr>
            <a:spLocks noGrp="1" noChangeArrowheads="1"/>
          </p:cNvSpPr>
          <p:nvPr>
            <p:ph type="body" sz="quarter" idx="3"/>
          </p:nvPr>
        </p:nvSpPr>
        <p:spPr bwMode="auto">
          <a:xfrm>
            <a:off x="685800" y="4689475"/>
            <a:ext cx="5483225" cy="44418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p>
        </p:txBody>
      </p:sp>
      <p:sp>
        <p:nvSpPr>
          <p:cNvPr id="73734" name="Rectangle 6"/>
          <p:cNvSpPr>
            <a:spLocks noGrp="1" noChangeArrowheads="1"/>
          </p:cNvSpPr>
          <p:nvPr>
            <p:ph type="ftr" sz="quarter" idx="4"/>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73735" name="Rectangle 7"/>
          <p:cNvSpPr>
            <a:spLocks noGrp="1" noChangeArrowheads="1"/>
          </p:cNvSpPr>
          <p:nvPr>
            <p:ph type="sldNum" sz="quarter" idx="5"/>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5A96E06-45EF-4F6E-9DE9-6CDB8788C602}" type="slidenum">
              <a:rPr lang="de-DE"/>
              <a:pPr/>
              <a:t>‹#›</a:t>
            </a:fld>
            <a:endParaRPr lang="de-D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1</a:t>
            </a:fld>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3A581A-0FB2-432A-BE11-1C9A3B97BBB3}" type="slidenum">
              <a:rPr lang="de-DE"/>
              <a:pPr/>
              <a:t>2</a:t>
            </a:fld>
            <a:endParaRPr lang="de-DE"/>
          </a:p>
        </p:txBody>
      </p:sp>
      <p:sp>
        <p:nvSpPr>
          <p:cNvPr id="493570" name="Rectangle 2"/>
          <p:cNvSpPr>
            <a:spLocks noGrp="1" noRot="1" noChangeAspect="1" noChangeArrowheads="1" noTextEdit="1"/>
          </p:cNvSpPr>
          <p:nvPr>
            <p:ph type="sldImg"/>
          </p:nvPr>
        </p:nvSpPr>
        <p:spPr>
          <a:ln/>
        </p:spPr>
      </p:sp>
      <p:sp>
        <p:nvSpPr>
          <p:cNvPr id="493571"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0" dirty="0" smtClean="0">
                <a:solidFill>
                  <a:schemeClr val="bg1"/>
                </a:solidFill>
                <a:latin typeface="Calibri" pitchFamily="34" charset="0"/>
              </a:rPr>
              <a:t>(1) Awareness : Widespread and increasing</a:t>
            </a:r>
            <a:r>
              <a:rPr lang="en-US" sz="1200" b="0" baseline="0" dirty="0" smtClean="0">
                <a:solidFill>
                  <a:schemeClr val="bg1"/>
                </a:solidFill>
                <a:latin typeface="Calibri" pitchFamily="34" charset="0"/>
              </a:rPr>
              <a:t> a</a:t>
            </a:r>
            <a:r>
              <a:rPr lang="en-US" sz="1200" b="0" dirty="0" smtClean="0">
                <a:solidFill>
                  <a:schemeClr val="bg1"/>
                </a:solidFill>
                <a:latin typeface="Calibri" pitchFamily="34" charset="0"/>
              </a:rPr>
              <a:t>wareness of the impact which stakeholders have on projects (project surveys, project</a:t>
            </a:r>
            <a:r>
              <a:rPr lang="en-US" sz="1200" b="0" baseline="0" dirty="0" smtClean="0">
                <a:solidFill>
                  <a:schemeClr val="bg1"/>
                </a:solidFill>
                <a:latin typeface="Calibri" pitchFamily="34" charset="0"/>
              </a:rPr>
              <a:t> success factors)</a:t>
            </a:r>
            <a:r>
              <a:rPr lang="en-US" sz="1200" b="0" dirty="0" smtClean="0">
                <a:solidFill>
                  <a:schemeClr val="bg1"/>
                </a:solidFill>
                <a:latin typeface="Calibri" pitchFamily="34" charset="0"/>
              </a:rPr>
              <a:t>. Also, knowledge about project stakeholder management imparted through education (project management degree programs and stakeholder management courses at universities and outside (consultants)) and</a:t>
            </a:r>
            <a:r>
              <a:rPr lang="en-US" sz="1200" b="0" baseline="0" dirty="0" smtClean="0">
                <a:solidFill>
                  <a:schemeClr val="bg1"/>
                </a:solidFill>
                <a:latin typeface="Calibri" pitchFamily="34" charset="0"/>
              </a:rPr>
              <a:t> documented knowledge (books, research articles, doctoral and master theses, reports, blogs etc.). Consider also undocumented knowledge.</a:t>
            </a:r>
            <a:endParaRPr lang="en-US" sz="1200" b="0" dirty="0" smtClean="0">
              <a:solidFill>
                <a:schemeClr val="bg1"/>
              </a:solidFill>
              <a:latin typeface="Calibri" pitchFamily="34" charset="0"/>
            </a:endParaRPr>
          </a:p>
          <a:p>
            <a:r>
              <a:rPr lang="en-US" sz="1200" b="0" dirty="0" smtClean="0">
                <a:solidFill>
                  <a:schemeClr val="bg1"/>
                </a:solidFill>
                <a:latin typeface="Calibri" pitchFamily="34" charset="0"/>
              </a:rPr>
              <a:t>(2) Stakeholder Theory: Emergence and Development Since 1984</a:t>
            </a:r>
          </a:p>
          <a:p>
            <a:r>
              <a:rPr lang="en-US" sz="1200" b="0" dirty="0" smtClean="0">
                <a:solidFill>
                  <a:schemeClr val="bg1"/>
                </a:solidFill>
                <a:latin typeface="Calibri" pitchFamily="34" charset="0"/>
              </a:rPr>
              <a:t>(3) Corporations,</a:t>
            </a:r>
            <a:r>
              <a:rPr lang="en-US" sz="1200" b="0" baseline="0" dirty="0" smtClean="0">
                <a:solidFill>
                  <a:schemeClr val="bg1"/>
                </a:solidFill>
                <a:latin typeface="Calibri" pitchFamily="34" charset="0"/>
              </a:rPr>
              <a:t> Society and the Environment (</a:t>
            </a:r>
            <a:r>
              <a:rPr lang="en-US" sz="1200" b="0" dirty="0" smtClean="0">
                <a:solidFill>
                  <a:schemeClr val="bg1"/>
                </a:solidFill>
                <a:latin typeface="Calibri" pitchFamily="34" charset="0"/>
              </a:rPr>
              <a:t>Corporate-Society Interfaces, Social Capital, CSR (Corporate Social Responsibility))</a:t>
            </a:r>
          </a:p>
          <a:p>
            <a:r>
              <a:rPr lang="en-US" sz="1200" b="0" dirty="0" smtClean="0">
                <a:solidFill>
                  <a:schemeClr val="bg1"/>
                </a:solidFill>
                <a:latin typeface="Calibri" pitchFamily="34" charset="0"/>
              </a:rPr>
              <a:t>(4) Project</a:t>
            </a:r>
            <a:r>
              <a:rPr lang="en-US" sz="1200" b="0" baseline="0" dirty="0" smtClean="0">
                <a:solidFill>
                  <a:schemeClr val="bg1"/>
                </a:solidFill>
                <a:latin typeface="Calibri" pitchFamily="34" charset="0"/>
              </a:rPr>
              <a:t> </a:t>
            </a:r>
            <a:r>
              <a:rPr lang="en-US" sz="1200" b="0" dirty="0" err="1" smtClean="0">
                <a:solidFill>
                  <a:schemeClr val="bg1"/>
                </a:solidFill>
                <a:latin typeface="Calibri" pitchFamily="34" charset="0"/>
              </a:rPr>
              <a:t>Complexification</a:t>
            </a:r>
            <a:r>
              <a:rPr lang="en-US" sz="1200" b="0" dirty="0" smtClean="0">
                <a:solidFill>
                  <a:schemeClr val="bg1"/>
                </a:solidFill>
                <a:latin typeface="Calibri" pitchFamily="34" charset="0"/>
              </a:rPr>
              <a:t>: </a:t>
            </a:r>
            <a:r>
              <a:rPr lang="en-US" sz="1200" b="0" dirty="0" err="1" smtClean="0">
                <a:solidFill>
                  <a:schemeClr val="bg1"/>
                </a:solidFill>
                <a:latin typeface="Calibri" pitchFamily="34" charset="0"/>
              </a:rPr>
              <a:t>Complexification</a:t>
            </a:r>
            <a:r>
              <a:rPr lang="en-US" sz="1200" b="0" dirty="0" smtClean="0">
                <a:solidFill>
                  <a:schemeClr val="bg1"/>
                </a:solidFill>
                <a:latin typeface="Calibri" pitchFamily="34" charset="0"/>
              </a:rPr>
              <a:t> of the Project Environment (Internal, External)</a:t>
            </a:r>
          </a:p>
          <a:p>
            <a:r>
              <a:rPr lang="en-US" sz="1200" b="0" dirty="0" smtClean="0">
                <a:solidFill>
                  <a:schemeClr val="bg1"/>
                </a:solidFill>
                <a:latin typeface="Calibri" pitchFamily="34" charset="0"/>
              </a:rPr>
              <a:t>(5) Laws and Public Participation: Laws at</a:t>
            </a:r>
            <a:r>
              <a:rPr lang="en-US" sz="1200" b="0" baseline="0" dirty="0" smtClean="0">
                <a:solidFill>
                  <a:schemeClr val="bg1"/>
                </a:solidFill>
                <a:latin typeface="Calibri" pitchFamily="34" charset="0"/>
              </a:rPr>
              <a:t> </a:t>
            </a:r>
            <a:r>
              <a:rPr lang="en-US" sz="1200" b="0" dirty="0" smtClean="0">
                <a:solidFill>
                  <a:schemeClr val="bg1"/>
                </a:solidFill>
                <a:latin typeface="Calibri" pitchFamily="34" charset="0"/>
              </a:rPr>
              <a:t>the Global, National, and Sub-national Levels; Empowerment Impact on People and Communities</a:t>
            </a:r>
          </a:p>
          <a:p>
            <a:r>
              <a:rPr lang="en-US" sz="1200" b="0" dirty="0" smtClean="0">
                <a:solidFill>
                  <a:schemeClr val="bg1"/>
                </a:solidFill>
                <a:latin typeface="Calibri" pitchFamily="34" charset="0"/>
              </a:rPr>
              <a:t>(6) DFIs &amp; DIIs: Development Financing Institutions and Implementing Agencies</a:t>
            </a:r>
          </a:p>
          <a:p>
            <a:r>
              <a:rPr lang="en-US" sz="1200" b="0" dirty="0" smtClean="0">
                <a:solidFill>
                  <a:schemeClr val="bg1"/>
                </a:solidFill>
                <a:latin typeface="Calibri" pitchFamily="34" charset="0"/>
              </a:rPr>
              <a:t>(7) NGOs: Non-Governmental Organizations (Advocacy Factor)</a:t>
            </a:r>
          </a:p>
          <a:p>
            <a:r>
              <a:rPr lang="en-US" sz="1200" b="0" dirty="0" smtClean="0">
                <a:solidFill>
                  <a:schemeClr val="bg1"/>
                </a:solidFill>
                <a:latin typeface="Calibri" pitchFamily="34" charset="0"/>
              </a:rPr>
              <a:t>(8) Media: Broadcast (TV, Radio) &amp; Print (Newspapers, Magazines) Media</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0" dirty="0" smtClean="0">
                <a:solidFill>
                  <a:schemeClr val="bg1"/>
                </a:solidFill>
                <a:latin typeface="Calibri" pitchFamily="34" charset="0"/>
              </a:rPr>
              <a:t>(9)</a:t>
            </a:r>
            <a:r>
              <a:rPr lang="en-US" sz="1200" b="0" baseline="0" dirty="0" smtClean="0">
                <a:solidFill>
                  <a:schemeClr val="bg1"/>
                </a:solidFill>
                <a:latin typeface="Calibri" pitchFamily="34" charset="0"/>
              </a:rPr>
              <a:t> ICT: </a:t>
            </a:r>
            <a:r>
              <a:rPr lang="en-US" sz="1200" b="0" dirty="0" smtClean="0">
                <a:solidFill>
                  <a:schemeClr val="bg1"/>
                </a:solidFill>
                <a:latin typeface="Calibri" pitchFamily="34" charset="0"/>
              </a:rPr>
              <a:t>Information and Communication Technology (incl. PMIS, World Wide Web, e-Mail)</a:t>
            </a:r>
          </a:p>
          <a:p>
            <a:endParaRPr lang="en-US" sz="1200" b="0" dirty="0" smtClean="0">
              <a:solidFill>
                <a:schemeClr val="bg1"/>
              </a:solidFill>
              <a:latin typeface="Calibri" pitchFamily="34" charset="0"/>
            </a:endParaRPr>
          </a:p>
          <a:p>
            <a:endParaRPr lang="en-US" sz="1200" b="0" dirty="0" smtClean="0">
              <a:solidFill>
                <a:schemeClr val="bg1"/>
              </a:solidFill>
              <a:latin typeface="Calibri" pitchFamily="34" charset="0"/>
            </a:endParaRPr>
          </a:p>
          <a:p>
            <a:endParaRPr lang="en-US" sz="1200" b="0" dirty="0" smtClean="0">
              <a:solidFill>
                <a:schemeClr val="bg1"/>
              </a:solidFill>
              <a:latin typeface="Calibri" pitchFamily="34" charset="0"/>
            </a:endParaRPr>
          </a:p>
          <a:p>
            <a:endParaRPr lang="en-US" b="0"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These are public sources and encompass:</a:t>
            </a:r>
          </a:p>
          <a:p>
            <a:endParaRPr lang="en-US" dirty="0" smtClean="0"/>
          </a:p>
          <a:p>
            <a:r>
              <a:rPr lang="en-US" dirty="0" smtClean="0"/>
              <a:t>Books and Chapters in Books (&lt;60)</a:t>
            </a:r>
          </a:p>
          <a:p>
            <a:r>
              <a:rPr lang="en-US" dirty="0" smtClean="0"/>
              <a:t>Articles in Research Journals (thousands)</a:t>
            </a:r>
          </a:p>
          <a:p>
            <a:r>
              <a:rPr lang="en-US" dirty="0" smtClean="0"/>
              <a:t>Publications by Organizations (hundreds): Manuals, Handbooks, Reports, Toolkits etc. </a:t>
            </a:r>
          </a:p>
          <a:p>
            <a:r>
              <a:rPr lang="en-US" dirty="0" smtClean="0"/>
              <a:t>Doctoral &amp; Master Theses (&lt;30)</a:t>
            </a:r>
          </a:p>
          <a:p>
            <a:r>
              <a:rPr lang="en-US" dirty="0" smtClean="0"/>
              <a:t>Internet Websites (hundreds)</a:t>
            </a:r>
          </a:p>
          <a:p>
            <a:r>
              <a:rPr lang="en-US" dirty="0" smtClean="0"/>
              <a:t>Project Documentations (hundreds)</a:t>
            </a:r>
          </a:p>
          <a:p>
            <a:r>
              <a:rPr lang="en-US" dirty="0" smtClean="0"/>
              <a:t>Newspapers and Magazines (hundreds)</a:t>
            </a:r>
          </a:p>
          <a:p>
            <a:r>
              <a:rPr lang="en-US" dirty="0" smtClean="0"/>
              <a:t>TV (dozens)</a:t>
            </a:r>
          </a:p>
          <a:p>
            <a:r>
              <a:rPr lang="en-US" dirty="0" smtClean="0"/>
              <a:t>CDs and DVDs (&lt;10)</a:t>
            </a:r>
          </a:p>
          <a:p>
            <a:endParaRPr lang="en-US" dirty="0" smtClean="0"/>
          </a:p>
          <a:p>
            <a:r>
              <a:rPr lang="en-US" dirty="0" smtClean="0"/>
              <a:t>Information and knowledge about project stakeholder management is also communicated in training courses,</a:t>
            </a:r>
            <a:r>
              <a:rPr lang="en-US" baseline="0" dirty="0" smtClean="0"/>
              <a:t> workshops, etc. </a:t>
            </a:r>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11</a:t>
            </a:fld>
            <a:endParaRPr 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764B9E-903E-4125-BDC9-CC3686EB9056}" type="slidenum">
              <a:rPr lang="de-DE"/>
              <a:pPr/>
              <a:t>12</a:t>
            </a:fld>
            <a:endParaRPr lang="de-DE"/>
          </a:p>
        </p:txBody>
      </p:sp>
      <p:sp>
        <p:nvSpPr>
          <p:cNvPr id="502786" name="Rectangle 2"/>
          <p:cNvSpPr>
            <a:spLocks noGrp="1" noRot="1" noChangeAspect="1" noChangeArrowheads="1" noTextEdit="1"/>
          </p:cNvSpPr>
          <p:nvPr>
            <p:ph type="sldImg"/>
          </p:nvPr>
        </p:nvSpPr>
        <p:spPr>
          <a:ln/>
        </p:spPr>
      </p:sp>
      <p:sp>
        <p:nvSpPr>
          <p:cNvPr id="5027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764B9E-903E-4125-BDC9-CC3686EB9056}" type="slidenum">
              <a:rPr lang="de-DE"/>
              <a:pPr/>
              <a:t>13</a:t>
            </a:fld>
            <a:endParaRPr lang="de-DE"/>
          </a:p>
        </p:txBody>
      </p:sp>
      <p:sp>
        <p:nvSpPr>
          <p:cNvPr id="502786" name="Rectangle 2"/>
          <p:cNvSpPr>
            <a:spLocks noGrp="1" noRot="1" noChangeAspect="1" noChangeArrowheads="1" noTextEdit="1"/>
          </p:cNvSpPr>
          <p:nvPr>
            <p:ph type="sldImg"/>
          </p:nvPr>
        </p:nvSpPr>
        <p:spPr>
          <a:ln/>
        </p:spPr>
      </p:sp>
      <p:sp>
        <p:nvSpPr>
          <p:cNvPr id="5027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6C1A0E-99CD-45D0-A415-54F832024ED1}" type="slidenum">
              <a:rPr lang="de-DE"/>
              <a:pPr/>
              <a:t>14</a:t>
            </a:fld>
            <a:endParaRPr lang="de-DE"/>
          </a:p>
        </p:txBody>
      </p:sp>
      <p:sp>
        <p:nvSpPr>
          <p:cNvPr id="492546" name="Rectangle 2"/>
          <p:cNvSpPr>
            <a:spLocks noGrp="1" noRot="1" noChangeAspect="1" noChangeArrowheads="1" noTextEdit="1"/>
          </p:cNvSpPr>
          <p:nvPr>
            <p:ph type="sldImg"/>
          </p:nvPr>
        </p:nvSpPr>
        <p:spPr>
          <a:ln/>
        </p:spPr>
      </p:sp>
      <p:sp>
        <p:nvSpPr>
          <p:cNvPr id="492547" name="Rectangle 3"/>
          <p:cNvSpPr>
            <a:spLocks noGrp="1" noChangeArrowheads="1"/>
          </p:cNvSpPr>
          <p:nvPr>
            <p:ph type="body" idx="1"/>
          </p:nvPr>
        </p:nvSpPr>
        <p:spPr/>
        <p:txBody>
          <a:bodyPr/>
          <a:lstStyle/>
          <a:p>
            <a:r>
              <a:rPr lang="en-US" dirty="0" smtClean="0"/>
              <a:t>The valuable knowledge may be systematically accessed through</a:t>
            </a:r>
            <a:r>
              <a:rPr lang="en-US" baseline="0" dirty="0" smtClean="0"/>
              <a:t> interaction with these practitioners and discussions, interviews, focus groups etc. </a:t>
            </a:r>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D1F949-0D86-4490-A437-D9360AFA9503}" type="slidenum">
              <a:rPr lang="de-DE"/>
              <a:pPr/>
              <a:t>15</a:t>
            </a:fld>
            <a:endParaRPr lang="de-DE"/>
          </a:p>
        </p:txBody>
      </p:sp>
      <p:sp>
        <p:nvSpPr>
          <p:cNvPr id="501762" name="Rectangle 2"/>
          <p:cNvSpPr>
            <a:spLocks noGrp="1" noRot="1" noChangeAspect="1" noChangeArrowheads="1" noTextEdit="1"/>
          </p:cNvSpPr>
          <p:nvPr>
            <p:ph type="sldImg"/>
          </p:nvPr>
        </p:nvSpPr>
        <p:spPr>
          <a:ln/>
        </p:spPr>
      </p:sp>
      <p:sp>
        <p:nvSpPr>
          <p:cNvPr id="50176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D1F949-0D86-4490-A437-D9360AFA9503}" type="slidenum">
              <a:rPr lang="de-DE"/>
              <a:pPr/>
              <a:t>16</a:t>
            </a:fld>
            <a:endParaRPr lang="de-DE"/>
          </a:p>
        </p:txBody>
      </p:sp>
      <p:sp>
        <p:nvSpPr>
          <p:cNvPr id="501762" name="Rectangle 2"/>
          <p:cNvSpPr>
            <a:spLocks noGrp="1" noRot="1" noChangeAspect="1" noChangeArrowheads="1" noTextEdit="1"/>
          </p:cNvSpPr>
          <p:nvPr>
            <p:ph type="sldImg"/>
          </p:nvPr>
        </p:nvSpPr>
        <p:spPr>
          <a:ln/>
        </p:spPr>
      </p:sp>
      <p:sp>
        <p:nvSpPr>
          <p:cNvPr id="50176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D1F949-0D86-4490-A437-D9360AFA9503}" type="slidenum">
              <a:rPr lang="de-DE"/>
              <a:pPr/>
              <a:t>17</a:t>
            </a:fld>
            <a:endParaRPr lang="de-DE"/>
          </a:p>
        </p:txBody>
      </p:sp>
      <p:sp>
        <p:nvSpPr>
          <p:cNvPr id="501762" name="Rectangle 2"/>
          <p:cNvSpPr>
            <a:spLocks noGrp="1" noRot="1" noChangeAspect="1" noChangeArrowheads="1" noTextEdit="1"/>
          </p:cNvSpPr>
          <p:nvPr>
            <p:ph type="sldImg"/>
          </p:nvPr>
        </p:nvSpPr>
        <p:spPr>
          <a:ln/>
        </p:spPr>
      </p:sp>
      <p:sp>
        <p:nvSpPr>
          <p:cNvPr id="50176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p:spPr>
        <p:txBody>
          <a:bodyPr/>
          <a:lstStyle/>
          <a:p>
            <a:fld id="{294DE862-1B9F-460D-A0ED-058B9F4A6649}" type="slidenum">
              <a:rPr lang="de-DE" smtClean="0"/>
              <a:pPr/>
              <a:t>30</a:t>
            </a:fld>
            <a:endParaRPr lang="de-DE" smtClean="0"/>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ln/>
        </p:spPr>
        <p:txBody>
          <a:bodyPr/>
          <a:lstStyle/>
          <a:p>
            <a:pPr eaLnBrk="1" hangingPunct="1"/>
            <a:r>
              <a:rPr lang="de-DE" dirty="0" smtClean="0"/>
              <a:t>http://www.visitask.com/</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tx2"/>
            </a:gs>
            <a:gs pos="50000">
              <a:srgbClr val="000046"/>
            </a:gs>
            <a:gs pos="100000">
              <a:schemeClr val="tx2"/>
            </a:gs>
          </a:gsLst>
          <a:lin ang="5400000" scaled="1"/>
        </a:gra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smtClean="0"/>
          </a:p>
        </p:txBody>
      </p:sp>
      <p:sp>
        <p:nvSpPr>
          <p:cNvPr id="4100" name="Rectangle 4"/>
          <p:cNvSpPr>
            <a:spLocks noChangeArrowheads="1"/>
          </p:cNvSpPr>
          <p:nvPr/>
        </p:nvSpPr>
        <p:spPr bwMode="auto">
          <a:xfrm>
            <a:off x="602456" y="6362700"/>
            <a:ext cx="7939088" cy="457200"/>
          </a:xfrm>
          <a:prstGeom prst="rect">
            <a:avLst/>
          </a:prstGeom>
          <a:noFill/>
          <a:ln w="9525">
            <a:noFill/>
            <a:miter lim="800000"/>
            <a:headEnd/>
            <a:tailEnd/>
          </a:ln>
          <a:effectLst/>
        </p:spPr>
        <p:txBody>
          <a:bodyPr/>
          <a:lstStyle/>
          <a:p>
            <a:pPr algn="ctr"/>
            <a:r>
              <a:rPr lang="en-US" sz="1000" b="1" dirty="0">
                <a:solidFill>
                  <a:srgbClr val="FF9900"/>
                </a:solidFill>
                <a:latin typeface="Verdana" pitchFamily="34" charset="0"/>
              </a:rPr>
              <a:t>Assistant Professor Dr. Aurangzeb </a:t>
            </a:r>
            <a:r>
              <a:rPr lang="en-US" sz="1000" b="1" dirty="0" err="1" smtClean="0">
                <a:solidFill>
                  <a:srgbClr val="FF9900"/>
                </a:solidFill>
                <a:latin typeface="Verdana" pitchFamily="34" charset="0"/>
              </a:rPr>
              <a:t>Zulfiqar</a:t>
            </a:r>
            <a:r>
              <a:rPr lang="en-US" sz="1000" b="1" dirty="0" smtClean="0">
                <a:solidFill>
                  <a:srgbClr val="FF9900"/>
                </a:solidFill>
                <a:latin typeface="Verdana" pitchFamily="34" charset="0"/>
              </a:rPr>
              <a:t> </a:t>
            </a:r>
            <a:r>
              <a:rPr lang="en-US" sz="1000" b="1" dirty="0">
                <a:solidFill>
                  <a:srgbClr val="FF9900"/>
                </a:solidFill>
                <a:latin typeface="Verdana" pitchFamily="34" charset="0"/>
              </a:rPr>
              <a:t>Khan</a:t>
            </a:r>
          </a:p>
          <a:p>
            <a:pPr algn="ctr"/>
            <a:r>
              <a:rPr lang="en-US" sz="1000" b="1" dirty="0">
                <a:solidFill>
                  <a:srgbClr val="FF9900"/>
                </a:solidFill>
                <a:latin typeface="Verdana" pitchFamily="34" charset="0"/>
              </a:rPr>
              <a:t>Department of Management Sciences, COMSATS Institute of Information Technology, Islamabad, Pakistan</a:t>
            </a:r>
          </a:p>
        </p:txBody>
      </p:sp>
      <p:sp>
        <p:nvSpPr>
          <p:cNvPr id="4103" name="Rectangle 7"/>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de-DE" smtClean="0"/>
          </a:p>
        </p:txBody>
      </p:sp>
      <p:sp>
        <p:nvSpPr>
          <p:cNvPr id="9" name="TextBox 8"/>
          <p:cNvSpPr txBox="1"/>
          <p:nvPr/>
        </p:nvSpPr>
        <p:spPr>
          <a:xfrm>
            <a:off x="8563904" y="6535579"/>
            <a:ext cx="723900" cy="246221"/>
          </a:xfrm>
          <a:prstGeom prst="rect">
            <a:avLst/>
          </a:prstGeom>
          <a:noFill/>
        </p:spPr>
        <p:txBody>
          <a:bodyPr wrap="square" rtlCol="0">
            <a:spAutoFit/>
          </a:bodyPr>
          <a:lstStyle/>
          <a:p>
            <a:fld id="{E54BC6DF-81E5-4A32-BF26-0379DD93938C}" type="slidenum">
              <a:rPr lang="en-US" sz="1000" b="1" kern="1200" smtClean="0">
                <a:solidFill>
                  <a:srgbClr val="FF9900"/>
                </a:solidFill>
                <a:latin typeface="Verdana" pitchFamily="34" charset="0"/>
                <a:ea typeface="+mn-ea"/>
                <a:cs typeface="+mn-cs"/>
              </a:rPr>
              <a:pPr/>
              <a:t>‹#›</a:t>
            </a:fld>
            <a:endParaRPr lang="en-US" sz="1000" b="1" kern="1200" dirty="0">
              <a:solidFill>
                <a:srgbClr val="FF9900"/>
              </a:solidFill>
              <a:latin typeface="Verdana" pitchFamily="34" charset="0"/>
              <a:ea typeface="+mn-ea"/>
              <a:cs typeface="+mn-cs"/>
            </a:endParaRPr>
          </a:p>
        </p:txBody>
      </p:sp>
      <p:pic>
        <p:nvPicPr>
          <p:cNvPr id="10" name="Picture 9" descr="ciitttttttt.jpg"/>
          <p:cNvPicPr>
            <a:picLocks noChangeAspect="1"/>
          </p:cNvPicPr>
          <p:nvPr/>
        </p:nvPicPr>
        <p:blipFill>
          <a:blip r:embed="rId14" cstate="print"/>
          <a:srcRect r="74477" b="-1689"/>
          <a:stretch>
            <a:fillRect/>
          </a:stretch>
        </p:blipFill>
        <p:spPr>
          <a:xfrm>
            <a:off x="126613" y="6316394"/>
            <a:ext cx="476722" cy="47126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80" r:id="rId12"/>
  </p:sldLayoutIdLst>
  <p:transition spd="slow">
    <p:fade/>
  </p:transition>
  <p:timing>
    <p:tnLst>
      <p:par>
        <p:cTn id="1" dur="indefinite" restart="never" nodeType="tmRoot"/>
      </p:par>
    </p:tnLst>
  </p:timing>
  <p:txStyles>
    <p:titleStyle>
      <a:lvl1pPr algn="ctr" rtl="0" eaLnBrk="1" fontAlgn="base" hangingPunct="1">
        <a:spcBef>
          <a:spcPct val="0"/>
        </a:spcBef>
        <a:spcAft>
          <a:spcPct val="0"/>
        </a:spcAft>
        <a:defRPr sz="2800" b="1">
          <a:solidFill>
            <a:srgbClr val="FF9900"/>
          </a:solidFill>
          <a:latin typeface="+mj-lt"/>
          <a:ea typeface="+mj-ea"/>
          <a:cs typeface="+mj-cs"/>
        </a:defRPr>
      </a:lvl1pPr>
      <a:lvl2pPr algn="ctr" rtl="0" eaLnBrk="1" fontAlgn="base" hangingPunct="1">
        <a:spcBef>
          <a:spcPct val="0"/>
        </a:spcBef>
        <a:spcAft>
          <a:spcPct val="0"/>
        </a:spcAft>
        <a:defRPr sz="2800" b="1">
          <a:solidFill>
            <a:srgbClr val="FF9900"/>
          </a:solidFill>
          <a:latin typeface="Verdana" pitchFamily="34" charset="0"/>
        </a:defRPr>
      </a:lvl2pPr>
      <a:lvl3pPr algn="ctr" rtl="0" eaLnBrk="1" fontAlgn="base" hangingPunct="1">
        <a:spcBef>
          <a:spcPct val="0"/>
        </a:spcBef>
        <a:spcAft>
          <a:spcPct val="0"/>
        </a:spcAft>
        <a:defRPr sz="2800" b="1">
          <a:solidFill>
            <a:srgbClr val="FF9900"/>
          </a:solidFill>
          <a:latin typeface="Verdana" pitchFamily="34" charset="0"/>
        </a:defRPr>
      </a:lvl3pPr>
      <a:lvl4pPr algn="ctr" rtl="0" eaLnBrk="1" fontAlgn="base" hangingPunct="1">
        <a:spcBef>
          <a:spcPct val="0"/>
        </a:spcBef>
        <a:spcAft>
          <a:spcPct val="0"/>
        </a:spcAft>
        <a:defRPr sz="2800" b="1">
          <a:solidFill>
            <a:srgbClr val="FF9900"/>
          </a:solidFill>
          <a:latin typeface="Verdana" pitchFamily="34" charset="0"/>
        </a:defRPr>
      </a:lvl4pPr>
      <a:lvl5pPr algn="ctr" rtl="0" eaLnBrk="1" fontAlgn="base" hangingPunct="1">
        <a:spcBef>
          <a:spcPct val="0"/>
        </a:spcBef>
        <a:spcAft>
          <a:spcPct val="0"/>
        </a:spcAft>
        <a:defRPr sz="2800" b="1">
          <a:solidFill>
            <a:srgbClr val="FF9900"/>
          </a:solidFill>
          <a:latin typeface="Verdana" pitchFamily="34" charset="0"/>
        </a:defRPr>
      </a:lvl5pPr>
      <a:lvl6pPr marL="457200" algn="ctr" rtl="0" eaLnBrk="1" fontAlgn="base" hangingPunct="1">
        <a:spcBef>
          <a:spcPct val="0"/>
        </a:spcBef>
        <a:spcAft>
          <a:spcPct val="0"/>
        </a:spcAft>
        <a:defRPr sz="2800" b="1">
          <a:solidFill>
            <a:srgbClr val="FF9900"/>
          </a:solidFill>
          <a:latin typeface="Verdana" pitchFamily="34" charset="0"/>
        </a:defRPr>
      </a:lvl6pPr>
      <a:lvl7pPr marL="914400" algn="ctr" rtl="0" eaLnBrk="1" fontAlgn="base" hangingPunct="1">
        <a:spcBef>
          <a:spcPct val="0"/>
        </a:spcBef>
        <a:spcAft>
          <a:spcPct val="0"/>
        </a:spcAft>
        <a:defRPr sz="2800" b="1">
          <a:solidFill>
            <a:srgbClr val="FF9900"/>
          </a:solidFill>
          <a:latin typeface="Verdana" pitchFamily="34" charset="0"/>
        </a:defRPr>
      </a:lvl7pPr>
      <a:lvl8pPr marL="1371600" algn="ctr" rtl="0" eaLnBrk="1" fontAlgn="base" hangingPunct="1">
        <a:spcBef>
          <a:spcPct val="0"/>
        </a:spcBef>
        <a:spcAft>
          <a:spcPct val="0"/>
        </a:spcAft>
        <a:defRPr sz="2800" b="1">
          <a:solidFill>
            <a:srgbClr val="FF9900"/>
          </a:solidFill>
          <a:latin typeface="Verdana" pitchFamily="34" charset="0"/>
        </a:defRPr>
      </a:lvl8pPr>
      <a:lvl9pPr marL="1828800" algn="ctr" rtl="0" eaLnBrk="1" fontAlgn="base" hangingPunct="1">
        <a:spcBef>
          <a:spcPct val="0"/>
        </a:spcBef>
        <a:spcAft>
          <a:spcPct val="0"/>
        </a:spcAft>
        <a:defRPr sz="2800" b="1">
          <a:solidFill>
            <a:srgbClr val="FF9900"/>
          </a:solidFill>
          <a:latin typeface="Verdana" pitchFamily="34" charset="0"/>
        </a:defRPr>
      </a:lvl9pPr>
    </p:titleStyle>
    <p:bodyStyle>
      <a:lvl1pPr marL="342900" indent="-342900" algn="l" rtl="0" eaLnBrk="1" fontAlgn="base" hangingPunct="1">
        <a:spcBef>
          <a:spcPct val="20000"/>
        </a:spcBef>
        <a:spcAft>
          <a:spcPct val="0"/>
        </a:spcAft>
        <a:buChar char="•"/>
        <a:defRPr sz="2000">
          <a:solidFill>
            <a:srgbClr val="D0FDFE"/>
          </a:solidFill>
          <a:latin typeface="+mn-lt"/>
          <a:ea typeface="+mn-ea"/>
          <a:cs typeface="+mn-cs"/>
        </a:defRPr>
      </a:lvl1pPr>
      <a:lvl2pPr marL="742950" indent="-285750" algn="l" rtl="0" eaLnBrk="1" fontAlgn="base" hangingPunct="1">
        <a:spcBef>
          <a:spcPct val="20000"/>
        </a:spcBef>
        <a:spcAft>
          <a:spcPct val="0"/>
        </a:spcAft>
        <a:buChar char="–"/>
        <a:defRPr>
          <a:solidFill>
            <a:srgbClr val="D0FDFE"/>
          </a:solidFill>
          <a:latin typeface="+mn-lt"/>
        </a:defRPr>
      </a:lvl2pPr>
      <a:lvl3pPr marL="1143000" indent="-228600" algn="l" rtl="0" eaLnBrk="1" fontAlgn="base" hangingPunct="1">
        <a:spcBef>
          <a:spcPct val="20000"/>
        </a:spcBef>
        <a:spcAft>
          <a:spcPct val="0"/>
        </a:spcAft>
        <a:buChar char="•"/>
        <a:defRPr sz="1600">
          <a:solidFill>
            <a:srgbClr val="D0FDFE"/>
          </a:solidFill>
          <a:latin typeface="+mn-lt"/>
        </a:defRPr>
      </a:lvl3pPr>
      <a:lvl4pPr marL="1600200" indent="-228600" algn="l" rtl="0" eaLnBrk="1" fontAlgn="base" hangingPunct="1">
        <a:spcBef>
          <a:spcPct val="20000"/>
        </a:spcBef>
        <a:spcAft>
          <a:spcPct val="0"/>
        </a:spcAft>
        <a:buChar char="–"/>
        <a:defRPr sz="1400">
          <a:solidFill>
            <a:srgbClr val="D0FDFE"/>
          </a:solidFill>
          <a:latin typeface="+mn-lt"/>
        </a:defRPr>
      </a:lvl4pPr>
      <a:lvl5pPr marL="2057400" indent="-228600" algn="l" rtl="0" eaLnBrk="1" fontAlgn="base" hangingPunct="1">
        <a:spcBef>
          <a:spcPct val="20000"/>
        </a:spcBef>
        <a:spcAft>
          <a:spcPct val="0"/>
        </a:spcAft>
        <a:buChar char="»"/>
        <a:defRPr sz="1200">
          <a:solidFill>
            <a:srgbClr val="D0FDFE"/>
          </a:solidFill>
          <a:latin typeface="+mn-lt"/>
        </a:defRPr>
      </a:lvl5pPr>
      <a:lvl6pPr marL="2514600" indent="-228600" algn="l" rtl="0" eaLnBrk="1" fontAlgn="base" hangingPunct="1">
        <a:spcBef>
          <a:spcPct val="20000"/>
        </a:spcBef>
        <a:spcAft>
          <a:spcPct val="0"/>
        </a:spcAft>
        <a:buChar char="»"/>
        <a:defRPr sz="1200">
          <a:solidFill>
            <a:srgbClr val="D0FDFE"/>
          </a:solidFill>
          <a:latin typeface="+mn-lt"/>
        </a:defRPr>
      </a:lvl6pPr>
      <a:lvl7pPr marL="2971800" indent="-228600" algn="l" rtl="0" eaLnBrk="1" fontAlgn="base" hangingPunct="1">
        <a:spcBef>
          <a:spcPct val="20000"/>
        </a:spcBef>
        <a:spcAft>
          <a:spcPct val="0"/>
        </a:spcAft>
        <a:buChar char="»"/>
        <a:defRPr sz="1200">
          <a:solidFill>
            <a:srgbClr val="D0FDFE"/>
          </a:solidFill>
          <a:latin typeface="+mn-lt"/>
        </a:defRPr>
      </a:lvl7pPr>
      <a:lvl8pPr marL="3429000" indent="-228600" algn="l" rtl="0" eaLnBrk="1" fontAlgn="base" hangingPunct="1">
        <a:spcBef>
          <a:spcPct val="20000"/>
        </a:spcBef>
        <a:spcAft>
          <a:spcPct val="0"/>
        </a:spcAft>
        <a:buChar char="»"/>
        <a:defRPr sz="1200">
          <a:solidFill>
            <a:srgbClr val="D0FDFE"/>
          </a:solidFill>
          <a:latin typeface="+mn-lt"/>
        </a:defRPr>
      </a:lvl8pPr>
      <a:lvl9pPr marL="3886200" indent="-228600" algn="l" rtl="0" eaLnBrk="1" fontAlgn="base" hangingPunct="1">
        <a:spcBef>
          <a:spcPct val="20000"/>
        </a:spcBef>
        <a:spcAft>
          <a:spcPct val="0"/>
        </a:spcAft>
        <a:buChar char="»"/>
        <a:defRPr sz="1200">
          <a:solidFill>
            <a:srgbClr val="D0FDFE"/>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www.prometheusbooks.com/index.php?main_page=product_info&amp;cPath=40_10&amp;products_id=1702" TargetMode="Externa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www.amazon.com/Stakeholders-Practice-Andrew-L-Friedman/dp/0199269874" TargetMode="Externa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www.cambridge.org/gb/knowledge/isbn/item2704045/?site_locale=en_GB" TargetMode="Externa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gif"/><Relationship Id="rId1" Type="http://schemas.openxmlformats.org/officeDocument/2006/relationships/slideLayout" Target="../slideLayouts/slideLayout6.xml"/><Relationship Id="rId6" Type="http://schemas.openxmlformats.org/officeDocument/2006/relationships/image" Target="../media/image14.gif"/><Relationship Id="rId5" Type="http://schemas.openxmlformats.org/officeDocument/2006/relationships/image" Target="../media/image13.gif"/><Relationship Id="rId4" Type="http://schemas.openxmlformats.org/officeDocument/2006/relationships/image" Target="../media/image12.gif"/></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hyperlink" Target="http://www.rsm.nl/portal/page/portal/home/about/RSM%20Corporate%202010.pdf" TargetMode="External"/><Relationship Id="rId3" Type="http://schemas.openxmlformats.org/officeDocument/2006/relationships/hyperlink" Target="http://www.rsm.nl/home/master/MScBA_Global_Business_Stakeholder_Management" TargetMode="External"/><Relationship Id="rId7"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hyperlink" Target="http://www.rsm.nl/home" TargetMode="External"/><Relationship Id="rId4" Type="http://schemas.openxmlformats.org/officeDocument/2006/relationships/image" Target="../media/image16.jpeg"/><Relationship Id="rId9" Type="http://schemas.openxmlformats.org/officeDocument/2006/relationships/image" Target="../media/image19.jpeg"/></Relationships>
</file>

<file path=ppt/slides/_rels/slide13.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hyperlink" Target="http://www.imr.arizona.edu/pdf/MNE_697M.pdf" TargetMode="External"/><Relationship Id="rId3" Type="http://schemas.openxmlformats.org/officeDocument/2006/relationships/hyperlink" Target="https://courseprofile.secure.griffith.edu.au/student_section_loader.php?section=1&amp;profileId=58519" TargetMode="External"/><Relationship Id="rId7" Type="http://schemas.openxmlformats.org/officeDocument/2006/relationships/hyperlink" Target="http://www.bcit.ca/study/courses/cmgt8600" TargetMode="External"/><Relationship Id="rId12"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1.gif"/><Relationship Id="rId11" Type="http://schemas.openxmlformats.org/officeDocument/2006/relationships/hyperlink" Target="http://www.imr.arizona.edu/pdf/MNE_697J.pdf" TargetMode="External"/><Relationship Id="rId5" Type="http://schemas.openxmlformats.org/officeDocument/2006/relationships/hyperlink" Target="http://www.handbook.unsw.edu.au/undergraduate/courses/2007/ACCT3583.html" TargetMode="External"/><Relationship Id="rId15" Type="http://schemas.openxmlformats.org/officeDocument/2006/relationships/image" Target="../media/image25.png"/><Relationship Id="rId10" Type="http://schemas.openxmlformats.org/officeDocument/2006/relationships/image" Target="../media/image23.png"/><Relationship Id="rId4" Type="http://schemas.openxmlformats.org/officeDocument/2006/relationships/image" Target="../media/image20.png"/><Relationship Id="rId9" Type="http://schemas.openxmlformats.org/officeDocument/2006/relationships/hyperlink" Target="https://www.jyu.fi/jsbe/en/manag/coursedescrip" TargetMode="External"/><Relationship Id="rId14" Type="http://schemas.openxmlformats.org/officeDocument/2006/relationships/hyperlink" Target="http://www.waldenu.edu/Degree-Programs/Masters/33323.ht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http://www.gowerpublishing.com/default.aspx?page=637&amp;calcTitle=1&amp;title_id=8469&amp;edition_id=11510" TargetMode="External"/><Relationship Id="rId1" Type="http://schemas.openxmlformats.org/officeDocument/2006/relationships/slideLayout" Target="../slideLayouts/slideLayout6.xml"/><Relationship Id="rId4" Type="http://schemas.openxmlformats.org/officeDocument/2006/relationships/image" Target="../media/image30.jpeg"/></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http://www.taylorandfrancis.com/books/details/9780415999168/" TargetMode="Externa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8" Type="http://schemas.openxmlformats.org/officeDocument/2006/relationships/hyperlink" Target="http://eu.wiley.com/WileyCDA/WileyTitle/productCd-1405135565.html" TargetMode="External"/><Relationship Id="rId13" Type="http://schemas.openxmlformats.org/officeDocument/2006/relationships/image" Target="../media/image37.jpeg"/><Relationship Id="rId18" Type="http://schemas.openxmlformats.org/officeDocument/2006/relationships/hyperlink" Target="http://eu.wiley.com/WileyCDA/WileyTitle/productCd-0471114650.html" TargetMode="External"/><Relationship Id="rId3" Type="http://schemas.openxmlformats.org/officeDocument/2006/relationships/image" Target="../media/image32.jpeg"/><Relationship Id="rId21" Type="http://schemas.openxmlformats.org/officeDocument/2006/relationships/image" Target="../media/image41.jpeg"/><Relationship Id="rId7" Type="http://schemas.openxmlformats.org/officeDocument/2006/relationships/image" Target="../media/image34.jpeg"/><Relationship Id="rId12" Type="http://schemas.openxmlformats.org/officeDocument/2006/relationships/hyperlink" Target="http://www.wiley.com/WileyCDA/WileyTitle/productCd-1405110864.html" TargetMode="External"/><Relationship Id="rId17" Type="http://schemas.openxmlformats.org/officeDocument/2006/relationships/image" Target="../media/image39.jpeg"/><Relationship Id="rId2" Type="http://schemas.openxmlformats.org/officeDocument/2006/relationships/hyperlink" Target="http://www.wiley.com/WileyCDA/WileyTitle/productCd-1405180986.html" TargetMode="External"/><Relationship Id="rId16" Type="http://schemas.openxmlformats.org/officeDocument/2006/relationships/hyperlink" Target="http://eu.wiley.com/WileyCDA/WileyTitle/productCd-0471107166.html" TargetMode="External"/><Relationship Id="rId20" Type="http://schemas.openxmlformats.org/officeDocument/2006/relationships/hyperlink" Target="http://eu.wiley.com/WileyCDA/WileyTitle/productCd-1405124318.html" TargetMode="External"/><Relationship Id="rId1" Type="http://schemas.openxmlformats.org/officeDocument/2006/relationships/slideLayout" Target="../slideLayouts/slideLayout6.xml"/><Relationship Id="rId6" Type="http://schemas.openxmlformats.org/officeDocument/2006/relationships/hyperlink" Target="http://eu.wiley.com/WileyCDA/WileyTitle/productCd-1405196459.html" TargetMode="External"/><Relationship Id="rId11" Type="http://schemas.openxmlformats.org/officeDocument/2006/relationships/image" Target="../media/image36.jpeg"/><Relationship Id="rId5" Type="http://schemas.openxmlformats.org/officeDocument/2006/relationships/image" Target="../media/image33.jpeg"/><Relationship Id="rId15" Type="http://schemas.openxmlformats.org/officeDocument/2006/relationships/image" Target="../media/image38.jpeg"/><Relationship Id="rId10" Type="http://schemas.openxmlformats.org/officeDocument/2006/relationships/hyperlink" Target="http://www.wiley.com/WileyCDA/WileyTitle/productCd-1405118164.html" TargetMode="External"/><Relationship Id="rId19" Type="http://schemas.openxmlformats.org/officeDocument/2006/relationships/image" Target="../media/image40.jpeg"/><Relationship Id="rId4" Type="http://schemas.openxmlformats.org/officeDocument/2006/relationships/hyperlink" Target="http://eu.wiley.com/WileyCDA/WileyTitle/productCd-1405180412.html" TargetMode="External"/><Relationship Id="rId9" Type="http://schemas.openxmlformats.org/officeDocument/2006/relationships/image" Target="../media/image35.jpeg"/><Relationship Id="rId14" Type="http://schemas.openxmlformats.org/officeDocument/2006/relationships/hyperlink" Target="http://eu.wiley.com/WileyCDA/WileyTitle/productCd-1405111100,descCd-tableOfContents.html"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hyperlink" Target="http://eu.wiley.com/WileyCDA/WileyTitle/productCd-0470754354.html" TargetMode="Externa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hyperlink" Target="http://www.amazon.com/Managing-Stakeholders-Software-Development-Professional/dp/075066455X/ref=sr_1_1?ie=UTF8&amp;s=books&amp;qid=1298837646&amp;sr=8-1-spell" TargetMode="Externa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44.jpeg"/><Relationship Id="rId7" Type="http://schemas.openxmlformats.org/officeDocument/2006/relationships/image" Target="../media/image46.jpeg"/><Relationship Id="rId2" Type="http://schemas.openxmlformats.org/officeDocument/2006/relationships/hyperlink" Target="http://www.iospress.nl/loadtop/load.php?isbn=9781586036508" TargetMode="External"/><Relationship Id="rId1" Type="http://schemas.openxmlformats.org/officeDocument/2006/relationships/slideLayout" Target="../slideLayouts/slideLayout6.xml"/><Relationship Id="rId6" Type="http://schemas.openxmlformats.org/officeDocument/2006/relationships/hyperlink" Target="http://www.springer.com/architecture+&amp;+design/architecture/book/978-3-211-31076-2" TargetMode="External"/><Relationship Id="rId5" Type="http://schemas.openxmlformats.org/officeDocument/2006/relationships/image" Target="../media/image45.jpeg"/><Relationship Id="rId4" Type="http://schemas.openxmlformats.org/officeDocument/2006/relationships/hyperlink" Target="http://eu.wiley.com/WileyCDA/WileyTitle/productCd-0471681199.html"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hyperlink" Target="http://www.springer.com/engineering/production+eng/book/978-3-540-77436-5" TargetMode="Externa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hyperlink" Target="http://www.springer.com/environment/environmental+management/book/978-3-540-36916-5" TargetMode="Externa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hyperlink" Target="http://www.vdf.ethz.ch/vdf.asp?showArtDetail=3235" TargetMode="External"/><Relationship Id="rId1" Type="http://schemas.openxmlformats.org/officeDocument/2006/relationships/slideLayout" Target="../slideLayouts/slideLayout6.xml"/><Relationship Id="rId6" Type="http://schemas.openxmlformats.org/officeDocument/2006/relationships/image" Target="../media/image51.jpeg"/><Relationship Id="rId5" Type="http://schemas.openxmlformats.org/officeDocument/2006/relationships/image" Target="../media/image50.png"/><Relationship Id="rId4" Type="http://schemas.openxmlformats.org/officeDocument/2006/relationships/hyperlink" Target="http://e-collection.ethbib.ethz.ch/eserv/eth:31158/eth-31158-02.pdf" TargetMode="External"/></Relationships>
</file>

<file path=ppt/slides/_rels/slide30.xml.rels><?xml version="1.0" encoding="UTF-8" standalone="yes"?>
<Relationships xmlns="http://schemas.openxmlformats.org/package/2006/relationships"><Relationship Id="rId8" Type="http://schemas.openxmlformats.org/officeDocument/2006/relationships/image" Target="../media/image54.jpeg"/><Relationship Id="rId13" Type="http://schemas.openxmlformats.org/officeDocument/2006/relationships/hyperlink" Target="http://www.allpm.com/" TargetMode="External"/><Relationship Id="rId18" Type="http://schemas.openxmlformats.org/officeDocument/2006/relationships/hyperlink" Target="http://www.projectmanagement.com/" TargetMode="External"/><Relationship Id="rId26" Type="http://schemas.openxmlformats.org/officeDocument/2006/relationships/hyperlink" Target="http://www.mosaicprojects.com.au/Resources.html" TargetMode="External"/><Relationship Id="rId3" Type="http://schemas.openxmlformats.org/officeDocument/2006/relationships/hyperlink" Target="http://www.gantthead.com/" TargetMode="External"/><Relationship Id="rId21" Type="http://schemas.openxmlformats.org/officeDocument/2006/relationships/image" Target="../media/image61.jpeg"/><Relationship Id="rId7" Type="http://schemas.openxmlformats.org/officeDocument/2006/relationships/hyperlink" Target="http://www.pmforum.org/" TargetMode="External"/><Relationship Id="rId12" Type="http://schemas.openxmlformats.org/officeDocument/2006/relationships/image" Target="../media/image56.png"/><Relationship Id="rId17" Type="http://schemas.openxmlformats.org/officeDocument/2006/relationships/image" Target="../media/image59.png"/><Relationship Id="rId25" Type="http://schemas.openxmlformats.org/officeDocument/2006/relationships/image" Target="../media/image63.jpeg"/><Relationship Id="rId2" Type="http://schemas.openxmlformats.org/officeDocument/2006/relationships/notesSlide" Target="../notesSlides/notesSlide10.xml"/><Relationship Id="rId16" Type="http://schemas.openxmlformats.org/officeDocument/2006/relationships/image" Target="../media/image58.jpeg"/><Relationship Id="rId20" Type="http://schemas.openxmlformats.org/officeDocument/2006/relationships/hyperlink" Target="http://www.pmboulevard.com/" TargetMode="External"/><Relationship Id="rId29" Type="http://schemas.openxmlformats.org/officeDocument/2006/relationships/image" Target="../media/image65.png"/><Relationship Id="rId1" Type="http://schemas.openxmlformats.org/officeDocument/2006/relationships/slideLayout" Target="../slideLayouts/slideLayout1.xml"/><Relationship Id="rId6" Type="http://schemas.openxmlformats.org/officeDocument/2006/relationships/image" Target="../media/image53.png"/><Relationship Id="rId11" Type="http://schemas.openxmlformats.org/officeDocument/2006/relationships/hyperlink" Target="http://www.projectsatwork.com/" TargetMode="External"/><Relationship Id="rId24" Type="http://schemas.openxmlformats.org/officeDocument/2006/relationships/hyperlink" Target="http://www.pmhut.com/" TargetMode="External"/><Relationship Id="rId5" Type="http://schemas.openxmlformats.org/officeDocument/2006/relationships/hyperlink" Target="http://www.projectconnections.com/" TargetMode="External"/><Relationship Id="rId15" Type="http://schemas.openxmlformats.org/officeDocument/2006/relationships/hyperlink" Target="http://www.chiefprojectofficer.com/" TargetMode="External"/><Relationship Id="rId23" Type="http://schemas.openxmlformats.org/officeDocument/2006/relationships/image" Target="../media/image62.jpeg"/><Relationship Id="rId28" Type="http://schemas.openxmlformats.org/officeDocument/2006/relationships/hyperlink" Target="http://www.slideshare.net/" TargetMode="External"/><Relationship Id="rId10" Type="http://schemas.openxmlformats.org/officeDocument/2006/relationships/image" Target="../media/image55.png"/><Relationship Id="rId19" Type="http://schemas.openxmlformats.org/officeDocument/2006/relationships/image" Target="../media/image60.png"/><Relationship Id="rId31" Type="http://schemas.openxmlformats.org/officeDocument/2006/relationships/image" Target="../media/image66.png"/><Relationship Id="rId4" Type="http://schemas.openxmlformats.org/officeDocument/2006/relationships/image" Target="../media/image52.png"/><Relationship Id="rId9" Type="http://schemas.openxmlformats.org/officeDocument/2006/relationships/hyperlink" Target="http://www.maxwideman.com/" TargetMode="External"/><Relationship Id="rId14" Type="http://schemas.openxmlformats.org/officeDocument/2006/relationships/image" Target="../media/image57.png"/><Relationship Id="rId22" Type="http://schemas.openxmlformats.org/officeDocument/2006/relationships/hyperlink" Target="http://www.projectsmart.co.uk/" TargetMode="External"/><Relationship Id="rId27" Type="http://schemas.openxmlformats.org/officeDocument/2006/relationships/image" Target="../media/image64.png"/><Relationship Id="rId30" Type="http://schemas.openxmlformats.org/officeDocument/2006/relationships/hyperlink" Target="http://www.docstoc.com/" TargetMode="External"/></Relationships>
</file>

<file path=ppt/slides/_rels/slide31.xml.rels><?xml version="1.0" encoding="UTF-8" standalone="yes"?>
<Relationships xmlns="http://schemas.openxmlformats.org/package/2006/relationships"><Relationship Id="rId8" Type="http://schemas.openxmlformats.org/officeDocument/2006/relationships/hyperlink" Target="http://www.springerlink.com/" TargetMode="External"/><Relationship Id="rId13" Type="http://schemas.openxmlformats.org/officeDocument/2006/relationships/image" Target="../media/image72.png"/><Relationship Id="rId18" Type="http://schemas.openxmlformats.org/officeDocument/2006/relationships/hyperlink" Target="http://portal.acm.org/portal.cfm" TargetMode="External"/><Relationship Id="rId26" Type="http://schemas.openxmlformats.org/officeDocument/2006/relationships/hyperlink" Target="http://online.sagepub.com/" TargetMode="External"/><Relationship Id="rId3" Type="http://schemas.openxmlformats.org/officeDocument/2006/relationships/image" Target="../media/image67.png"/><Relationship Id="rId21" Type="http://schemas.openxmlformats.org/officeDocument/2006/relationships/image" Target="../media/image76.png"/><Relationship Id="rId7" Type="http://schemas.openxmlformats.org/officeDocument/2006/relationships/image" Target="../media/image69.png"/><Relationship Id="rId12" Type="http://schemas.openxmlformats.org/officeDocument/2006/relationships/hyperlink" Target="http://www3.interscience.wiley.com/" TargetMode="External"/><Relationship Id="rId17" Type="http://schemas.openxmlformats.org/officeDocument/2006/relationships/image" Target="../media/image74.png"/><Relationship Id="rId25" Type="http://schemas.openxmlformats.org/officeDocument/2006/relationships/image" Target="../media/image78.png"/><Relationship Id="rId2" Type="http://schemas.openxmlformats.org/officeDocument/2006/relationships/hyperlink" Target="http://www.sciencedirect.com/" TargetMode="External"/><Relationship Id="rId16" Type="http://schemas.openxmlformats.org/officeDocument/2006/relationships/hyperlink" Target="http://www.oxfordjournals.org/" TargetMode="External"/><Relationship Id="rId20" Type="http://schemas.openxmlformats.org/officeDocument/2006/relationships/hyperlink" Target="http://www.eric.ed.gov/" TargetMode="External"/><Relationship Id="rId29" Type="http://schemas.openxmlformats.org/officeDocument/2006/relationships/image" Target="../media/image80.png"/><Relationship Id="rId1" Type="http://schemas.openxmlformats.org/officeDocument/2006/relationships/slideLayout" Target="../slideLayouts/slideLayout6.xml"/><Relationship Id="rId6" Type="http://schemas.openxmlformats.org/officeDocument/2006/relationships/hyperlink" Target="http://www.informaworld.com/smpp/home~db=all" TargetMode="External"/><Relationship Id="rId11" Type="http://schemas.openxmlformats.org/officeDocument/2006/relationships/image" Target="../media/image71.png"/><Relationship Id="rId24" Type="http://schemas.openxmlformats.org/officeDocument/2006/relationships/hyperlink" Target="http://www.ingentaconnect.com/" TargetMode="External"/><Relationship Id="rId5" Type="http://schemas.openxmlformats.org/officeDocument/2006/relationships/image" Target="../media/image68.png"/><Relationship Id="rId15" Type="http://schemas.openxmlformats.org/officeDocument/2006/relationships/image" Target="../media/image73.png"/><Relationship Id="rId23" Type="http://schemas.openxmlformats.org/officeDocument/2006/relationships/image" Target="../media/image77.png"/><Relationship Id="rId28" Type="http://schemas.openxmlformats.org/officeDocument/2006/relationships/hyperlink" Target="http://ieeexplore.ieee.org/Xplore/guesthome.jsp" TargetMode="External"/><Relationship Id="rId10" Type="http://schemas.openxmlformats.org/officeDocument/2006/relationships/hyperlink" Target="http://www.jstor.org/" TargetMode="External"/><Relationship Id="rId19" Type="http://schemas.openxmlformats.org/officeDocument/2006/relationships/image" Target="../media/image75.png"/><Relationship Id="rId31" Type="http://schemas.openxmlformats.org/officeDocument/2006/relationships/image" Target="../media/image81.png"/><Relationship Id="rId4" Type="http://schemas.openxmlformats.org/officeDocument/2006/relationships/hyperlink" Target="http://www.emeraldinsight.com/" TargetMode="External"/><Relationship Id="rId9" Type="http://schemas.openxmlformats.org/officeDocument/2006/relationships/image" Target="../media/image70.png"/><Relationship Id="rId14" Type="http://schemas.openxmlformats.org/officeDocument/2006/relationships/hyperlink" Target="http://search.ebscohost.com/" TargetMode="External"/><Relationship Id="rId22" Type="http://schemas.openxmlformats.org/officeDocument/2006/relationships/hyperlink" Target="http://journals.cambridge.org/action/login" TargetMode="External"/><Relationship Id="rId27" Type="http://schemas.openxmlformats.org/officeDocument/2006/relationships/image" Target="../media/image79.png"/><Relationship Id="rId30" Type="http://schemas.openxmlformats.org/officeDocument/2006/relationships/hyperlink" Target="http://www.questia.com/Index.jsp" TargetMode="External"/></Relationships>
</file>

<file path=ppt/slides/_rels/slide32.xml.rels><?xml version="1.0" encoding="UTF-8" standalone="yes"?>
<Relationships xmlns="http://schemas.openxmlformats.org/package/2006/relationships"><Relationship Id="rId8" Type="http://schemas.openxmlformats.org/officeDocument/2006/relationships/hyperlink" Target="http://www.collectionscanada.gc.ca/thesescanada/index-e.html" TargetMode="External"/><Relationship Id="rId3" Type="http://schemas.openxmlformats.org/officeDocument/2006/relationships/image" Target="../media/image82.jpeg"/><Relationship Id="rId7" Type="http://schemas.openxmlformats.org/officeDocument/2006/relationships/image" Target="../media/image84.png"/><Relationship Id="rId2" Type="http://schemas.openxmlformats.org/officeDocument/2006/relationships/hyperlink" Target="http://ethos.bl.uk/" TargetMode="External"/><Relationship Id="rId1" Type="http://schemas.openxmlformats.org/officeDocument/2006/relationships/slideLayout" Target="../slideLayouts/slideLayout6.xml"/><Relationship Id="rId6" Type="http://schemas.openxmlformats.org/officeDocument/2006/relationships/hyperlink" Target="http://adt.caul.edu.au/" TargetMode="External"/><Relationship Id="rId5" Type="http://schemas.openxmlformats.org/officeDocument/2006/relationships/image" Target="../media/image83.jpeg"/><Relationship Id="rId4" Type="http://schemas.openxmlformats.org/officeDocument/2006/relationships/hyperlink" Target="http://www.proquest.com/" TargetMode="External"/><Relationship Id="rId9" Type="http://schemas.openxmlformats.org/officeDocument/2006/relationships/image" Target="../media/image85.jpeg"/></Relationships>
</file>

<file path=ppt/slides/_rels/slide3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hyperlink" Target="http://www.cbtplanet.com/project_management/advanced_project_mgmt_training_building_productive_stakeholder_relationship.htm"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5613" y="5329643"/>
            <a:ext cx="8234361" cy="830997"/>
          </a:xfrm>
          <a:prstGeom prst="rect">
            <a:avLst/>
          </a:prstGeom>
          <a:noFill/>
        </p:spPr>
        <p:txBody>
          <a:bodyPr wrap="square" rtlCol="0">
            <a:spAutoFit/>
          </a:bodyPr>
          <a:lstStyle/>
          <a:p>
            <a:pPr algn="ctr"/>
            <a:r>
              <a:rPr lang="en-US" sz="2400" b="1" dirty="0" smtClean="0">
                <a:solidFill>
                  <a:srgbClr val="FFC000"/>
                </a:solidFill>
                <a:latin typeface="Calibri" pitchFamily="34" charset="0"/>
              </a:rPr>
              <a:t>LECTURE 11: THE PRINCIPAL INTEREST DRIVERS OF PROJECT STAKEHOLDER MANAGEMENT AND ENGAGEMENT Pt. </a:t>
            </a:r>
            <a:r>
              <a:rPr lang="en-US" sz="2400" b="1" smtClean="0">
                <a:solidFill>
                  <a:srgbClr val="FFC000"/>
                </a:solidFill>
                <a:latin typeface="Calibri" pitchFamily="34" charset="0"/>
              </a:rPr>
              <a:t>1</a:t>
            </a:r>
            <a:endParaRPr lang="en-US" sz="2400" b="1" dirty="0">
              <a:solidFill>
                <a:srgbClr val="FFC000"/>
              </a:solidFill>
              <a:latin typeface="Calibri" pitchFamily="34" charset="0"/>
            </a:endParaRPr>
          </a:p>
        </p:txBody>
      </p:sp>
      <p:sp>
        <p:nvSpPr>
          <p:cNvPr id="5" name="Rectangle 4"/>
          <p:cNvSpPr/>
          <p:nvPr/>
        </p:nvSpPr>
        <p:spPr>
          <a:xfrm>
            <a:off x="1953134" y="482868"/>
            <a:ext cx="5219121" cy="1446550"/>
          </a:xfrm>
          <a:prstGeom prst="rect">
            <a:avLst/>
          </a:prstGeom>
          <a:noFill/>
        </p:spPr>
        <p:txBody>
          <a:bodyPr wrap="none" lIns="91440" tIns="45720" rIns="91440" bIns="45720">
            <a:spAutoFit/>
            <a:scene3d>
              <a:camera prst="orthographicFront"/>
              <a:lightRig rig="soft" dir="tl">
                <a:rot lat="0" lon="0" rev="0"/>
              </a:lightRig>
            </a:scene3d>
            <a:sp3d extrusionH="57150" contourW="25400" prstMaterial="matte">
              <a:bevelT w="25400" h="55880"/>
              <a:contourClr>
                <a:schemeClr val="accent2">
                  <a:tint val="20000"/>
                </a:schemeClr>
              </a:contourClr>
            </a:sp3d>
          </a:bodyPr>
          <a:lstStyle/>
          <a:p>
            <a:pPr algn="ctr"/>
            <a:r>
              <a:rPr lang="en-US" sz="4400" b="1"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M</a:t>
            </a:r>
            <a:r>
              <a:rPr lang="en-US" sz="4400" b="1" cap="none"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aster of Science in </a:t>
            </a:r>
          </a:p>
          <a:p>
            <a:pPr algn="ctr"/>
            <a:r>
              <a:rPr lang="en-US" sz="4400" b="1" cap="none"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Project Management</a:t>
            </a:r>
            <a:endParaRPr lang="en-US" sz="4400" b="1" cap="none" spc="50" dirty="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endParaRPr>
          </a:p>
        </p:txBody>
      </p:sp>
      <p:sp>
        <p:nvSpPr>
          <p:cNvPr id="6" name="Rectangle 5"/>
          <p:cNvSpPr/>
          <p:nvPr/>
        </p:nvSpPr>
        <p:spPr>
          <a:xfrm>
            <a:off x="455613" y="2516533"/>
            <a:ext cx="8234362" cy="2411429"/>
          </a:xfrm>
          <a:prstGeom prst="rect">
            <a:avLst/>
          </a:prstGeom>
          <a:noFill/>
          <a:scene3d>
            <a:camera prst="orthographicFront">
              <a:rot lat="0" lon="0" rev="0"/>
            </a:camera>
            <a:lightRig rig="contrasting" dir="t">
              <a:rot lat="0" lon="0" rev="4500000"/>
            </a:lightRig>
          </a:scene3d>
          <a:sp3d>
            <a:bevelT/>
          </a:sp3d>
        </p:spPr>
        <p:txBody>
          <a:bodyPr wrap="square" lIns="91440" tIns="45720" rIns="91440" bIns="45720">
            <a:spAutoFit/>
            <a:sp3d contourW="6350" prstMaterial="metal">
              <a:bevelT w="127000" h="31750" prst="relaxedInset"/>
              <a:contourClr>
                <a:schemeClr val="accent1">
                  <a:shade val="75000"/>
                </a:schemeClr>
              </a:contourClr>
            </a:sp3d>
          </a:bodyPr>
          <a:lstStyle/>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Project Stakeholder </a:t>
            </a:r>
          </a:p>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and Communication </a:t>
            </a:r>
          </a:p>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Management</a:t>
            </a:r>
            <a:endParaRPr lang="en-US" sz="6000" b="1" cap="all" dirty="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1146417" y="1046092"/>
          <a:ext cx="7887686" cy="52584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(The Nine Principal “Interest Drivers”)</a:t>
            </a:r>
            <a:endParaRPr lang="en-US" sz="2400" dirty="0"/>
          </a:p>
        </p:txBody>
      </p:sp>
      <p:sp>
        <p:nvSpPr>
          <p:cNvPr id="10" name="TextBox 9"/>
          <p:cNvSpPr txBox="1"/>
          <p:nvPr/>
        </p:nvSpPr>
        <p:spPr>
          <a:xfrm>
            <a:off x="5641741" y="1256553"/>
            <a:ext cx="3378468" cy="4893647"/>
          </a:xfrm>
          <a:prstGeom prst="rect">
            <a:avLst/>
          </a:prstGeom>
          <a:noFill/>
        </p:spPr>
        <p:txBody>
          <a:bodyPr wrap="square" rtlCol="0">
            <a:spAutoFit/>
          </a:bodyPr>
          <a:lstStyle/>
          <a:p>
            <a:r>
              <a:rPr lang="en-US" sz="2600" b="1" dirty="0" smtClean="0">
                <a:solidFill>
                  <a:schemeClr val="bg1"/>
                </a:solidFill>
                <a:latin typeface="Calibri" pitchFamily="34" charset="0"/>
              </a:rPr>
              <a:t>My research has </a:t>
            </a:r>
            <a:r>
              <a:rPr lang="en-US" sz="2600" b="1" dirty="0" err="1" smtClean="0">
                <a:solidFill>
                  <a:schemeClr val="bg1"/>
                </a:solidFill>
                <a:latin typeface="Calibri" pitchFamily="34" charset="0"/>
              </a:rPr>
              <a:t>iden-tified</a:t>
            </a:r>
            <a:r>
              <a:rPr lang="en-US" sz="2600" b="1" dirty="0" smtClean="0">
                <a:solidFill>
                  <a:schemeClr val="bg1"/>
                </a:solidFill>
                <a:latin typeface="Calibri" pitchFamily="34" charset="0"/>
              </a:rPr>
              <a:t> nine basic and mutually influencing drivers which over the last two to three decades have been instrumental in gene-rating interest among academics and </a:t>
            </a:r>
            <a:r>
              <a:rPr lang="en-US" sz="2600" b="1" dirty="0" err="1" smtClean="0">
                <a:solidFill>
                  <a:schemeClr val="bg1"/>
                </a:solidFill>
                <a:latin typeface="Calibri" pitchFamily="34" charset="0"/>
              </a:rPr>
              <a:t>practi-tioners</a:t>
            </a:r>
            <a:r>
              <a:rPr lang="en-US" sz="2600" b="1" dirty="0" smtClean="0">
                <a:solidFill>
                  <a:schemeClr val="bg1"/>
                </a:solidFill>
                <a:latin typeface="Calibri" pitchFamily="34" charset="0"/>
              </a:rPr>
              <a:t> in </a:t>
            </a:r>
            <a:r>
              <a:rPr lang="en-US" sz="2600" b="1" dirty="0" err="1" smtClean="0">
                <a:solidFill>
                  <a:schemeClr val="bg1"/>
                </a:solidFill>
                <a:latin typeface="Calibri" pitchFamily="34" charset="0"/>
              </a:rPr>
              <a:t>proj</a:t>
            </a:r>
            <a:r>
              <a:rPr lang="en-US" sz="2600" b="1" dirty="0" smtClean="0">
                <a:solidFill>
                  <a:schemeClr val="bg1"/>
                </a:solidFill>
                <a:latin typeface="Calibri" pitchFamily="34" charset="0"/>
              </a:rPr>
              <a:t>. stake-holder management and engagement. </a:t>
            </a:r>
            <a:endParaRPr lang="en-US" sz="2600" b="1" dirty="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(Driver: Stakeholder Theory)</a:t>
            </a:r>
            <a:endParaRPr lang="en-US" sz="2400" dirty="0"/>
          </a:p>
        </p:txBody>
      </p:sp>
      <p:sp>
        <p:nvSpPr>
          <p:cNvPr id="4" name="Rounded Rectangle 3"/>
          <p:cNvSpPr/>
          <p:nvPr/>
        </p:nvSpPr>
        <p:spPr>
          <a:xfrm>
            <a:off x="4573587" y="1148237"/>
            <a:ext cx="4116387" cy="911675"/>
          </a:xfrm>
          <a:prstGeom prst="roundRect">
            <a:avLst/>
          </a:prstGeom>
          <a:solidFill>
            <a:schemeClr val="accent5">
              <a:lumMod val="25000"/>
            </a:schemeClr>
          </a:solid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DESCRIPTIVE</a:t>
            </a:r>
            <a:endParaRPr lang="en-US" sz="2400" b="1" dirty="0"/>
          </a:p>
        </p:txBody>
      </p:sp>
      <p:sp>
        <p:nvSpPr>
          <p:cNvPr id="5" name="Rounded Rectangle 4"/>
          <p:cNvSpPr/>
          <p:nvPr/>
        </p:nvSpPr>
        <p:spPr>
          <a:xfrm>
            <a:off x="4573587" y="2297303"/>
            <a:ext cx="4116387" cy="911675"/>
          </a:xfrm>
          <a:prstGeom prst="roundRect">
            <a:avLst/>
          </a:prstGeom>
          <a:solidFill>
            <a:schemeClr val="accent5">
              <a:lumMod val="25000"/>
            </a:schemeClr>
          </a:solid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INSTRUMENTAL</a:t>
            </a:r>
            <a:endParaRPr lang="en-US" sz="2400" b="1" dirty="0"/>
          </a:p>
        </p:txBody>
      </p:sp>
      <p:sp>
        <p:nvSpPr>
          <p:cNvPr id="6" name="Rounded Rectangle 5"/>
          <p:cNvSpPr/>
          <p:nvPr/>
        </p:nvSpPr>
        <p:spPr>
          <a:xfrm>
            <a:off x="4573587" y="3446369"/>
            <a:ext cx="4116387" cy="911675"/>
          </a:xfrm>
          <a:prstGeom prst="roundRect">
            <a:avLst/>
          </a:prstGeom>
          <a:solidFill>
            <a:schemeClr val="accent5">
              <a:lumMod val="25000"/>
            </a:schemeClr>
          </a:solid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NORMATIVE</a:t>
            </a:r>
            <a:endParaRPr lang="en-US" sz="2400" b="1" dirty="0"/>
          </a:p>
        </p:txBody>
      </p:sp>
      <p:sp>
        <p:nvSpPr>
          <p:cNvPr id="7" name="Oval 6"/>
          <p:cNvSpPr/>
          <p:nvPr/>
        </p:nvSpPr>
        <p:spPr>
          <a:xfrm>
            <a:off x="513981" y="2044124"/>
            <a:ext cx="3703598" cy="1410997"/>
          </a:xfrm>
          <a:prstGeom prst="ellipse">
            <a:avLst/>
          </a:prstGeom>
          <a:ln w="28575">
            <a:solidFill>
              <a:srgbClr val="FFFF00"/>
            </a:solid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2800" b="1" dirty="0" smtClean="0"/>
              <a:t>Stakeholder Theory</a:t>
            </a:r>
            <a:endParaRPr lang="en-US" sz="2800" b="1" dirty="0"/>
          </a:p>
        </p:txBody>
      </p:sp>
      <p:cxnSp>
        <p:nvCxnSpPr>
          <p:cNvPr id="10" name="Shape 9"/>
          <p:cNvCxnSpPr>
            <a:stCxn id="7" idx="2"/>
            <a:endCxn id="4" idx="1"/>
          </p:cNvCxnSpPr>
          <p:nvPr/>
        </p:nvCxnSpPr>
        <p:spPr>
          <a:xfrm rot="10800000" flipH="1">
            <a:off x="513981" y="1604075"/>
            <a:ext cx="4059606" cy="1145548"/>
          </a:xfrm>
          <a:prstGeom prst="bentConnector3">
            <a:avLst>
              <a:gd name="adj1" fmla="val -5631"/>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2" name="Elbow Connector 11"/>
          <p:cNvCxnSpPr>
            <a:stCxn id="7" idx="2"/>
            <a:endCxn id="6" idx="1"/>
          </p:cNvCxnSpPr>
          <p:nvPr/>
        </p:nvCxnSpPr>
        <p:spPr>
          <a:xfrm rot="10800000" flipH="1" flipV="1">
            <a:off x="513981" y="2749623"/>
            <a:ext cx="4059606" cy="1152584"/>
          </a:xfrm>
          <a:prstGeom prst="bentConnector3">
            <a:avLst>
              <a:gd name="adj1" fmla="val -5631"/>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7" idx="6"/>
            <a:endCxn id="5" idx="1"/>
          </p:cNvCxnSpPr>
          <p:nvPr/>
        </p:nvCxnSpPr>
        <p:spPr>
          <a:xfrm>
            <a:off x="4217579" y="2749623"/>
            <a:ext cx="356008" cy="3518"/>
          </a:xfrm>
          <a:prstGeom prst="straightConnector1">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221064" y="4471521"/>
            <a:ext cx="8468911" cy="1785104"/>
          </a:xfrm>
          <a:prstGeom prst="rect">
            <a:avLst/>
          </a:prstGeom>
          <a:noFill/>
        </p:spPr>
        <p:txBody>
          <a:bodyPr wrap="square" rtlCol="0">
            <a:spAutoFit/>
          </a:bodyPr>
          <a:lstStyle/>
          <a:p>
            <a:pPr>
              <a:lnSpc>
                <a:spcPts val="2200"/>
              </a:lnSpc>
            </a:pPr>
            <a:r>
              <a:rPr lang="en-US" sz="2000" b="1" dirty="0" smtClean="0">
                <a:solidFill>
                  <a:schemeClr val="bg1"/>
                </a:solidFill>
                <a:latin typeface="Calibri" pitchFamily="34" charset="0"/>
              </a:rPr>
              <a:t>Stakeholder Theory has evolved extensively since the mid-1980’s. Many of the article contributions contained in leading management and affiliated journals, such as the Journal of Business Ethics, discuss it. </a:t>
            </a:r>
          </a:p>
          <a:p>
            <a:pPr>
              <a:lnSpc>
                <a:spcPts val="2200"/>
              </a:lnSpc>
            </a:pPr>
            <a:endParaRPr lang="en-US" sz="2000" b="1" dirty="0" smtClean="0">
              <a:solidFill>
                <a:schemeClr val="bg1"/>
              </a:solidFill>
              <a:latin typeface="Calibri" pitchFamily="34" charset="0"/>
            </a:endParaRPr>
          </a:p>
          <a:p>
            <a:pPr>
              <a:lnSpc>
                <a:spcPts val="2200"/>
              </a:lnSpc>
            </a:pPr>
            <a:r>
              <a:rPr lang="en-US" sz="2000" b="1" dirty="0" smtClean="0">
                <a:solidFill>
                  <a:schemeClr val="bg1"/>
                </a:solidFill>
                <a:latin typeface="Calibri" pitchFamily="34" charset="0"/>
              </a:rPr>
              <a:t>Though stakeholder theory tends to focus on the corporate context, its </a:t>
            </a:r>
            <a:r>
              <a:rPr lang="en-US" sz="2000" b="1" dirty="0" err="1" smtClean="0">
                <a:solidFill>
                  <a:schemeClr val="bg1"/>
                </a:solidFill>
                <a:latin typeface="Calibri" pitchFamily="34" charset="0"/>
              </a:rPr>
              <a:t>princi-ples</a:t>
            </a:r>
            <a:r>
              <a:rPr lang="en-US" sz="2000" b="1" dirty="0" smtClean="0">
                <a:solidFill>
                  <a:schemeClr val="bg1"/>
                </a:solidFill>
                <a:latin typeface="Calibri" pitchFamily="34" charset="0"/>
              </a:rPr>
              <a:t> are highly relevant for managing/engaging stakeholders on all projects. </a:t>
            </a:r>
            <a:endParaRPr lang="en-US" sz="2000" b="1" dirty="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(Stakeholder Theory: Descriptive Dimension)</a:t>
            </a:r>
            <a:endParaRPr lang="en-US" sz="2400" dirty="0"/>
          </a:p>
        </p:txBody>
      </p:sp>
      <p:sp>
        <p:nvSpPr>
          <p:cNvPr id="5" name="Rectangle 3"/>
          <p:cNvSpPr txBox="1">
            <a:spLocks noChangeArrowheads="1"/>
          </p:cNvSpPr>
          <p:nvPr/>
        </p:nvSpPr>
        <p:spPr>
          <a:xfrm>
            <a:off x="3652838" y="1144588"/>
            <a:ext cx="5491162" cy="50276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ts val="3100"/>
              </a:lnSpc>
              <a:spcBef>
                <a:spcPct val="20000"/>
              </a:spcBef>
              <a:spcAft>
                <a:spcPts val="1200"/>
              </a:spcAft>
              <a:buClr>
                <a:schemeClr val="folHlink"/>
              </a:buClr>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The descriptive dimension of stakeholder theory is basically concerned with identifying and analyzing an organization’s – or project’s - set of stakeholders.</a:t>
            </a:r>
          </a:p>
          <a:p>
            <a:pPr marL="342900" marR="0" lvl="0" indent="-342900" algn="l" defTabSz="914400" rtl="0" eaLnBrk="1" fontAlgn="base" latinLnBrk="0" hangingPunct="1">
              <a:lnSpc>
                <a:spcPts val="3100"/>
              </a:lnSpc>
              <a:spcBef>
                <a:spcPct val="20000"/>
              </a:spcBef>
              <a:spcAft>
                <a:spcPts val="1200"/>
              </a:spcAft>
              <a:buClr>
                <a:schemeClr val="folHlink"/>
              </a:buClr>
              <a:buSzTx/>
              <a:buFontTx/>
              <a:buNone/>
              <a:tabLst/>
              <a:defRPr/>
            </a:pPr>
            <a:r>
              <a:rPr lang="en-US" sz="2800" b="1" kern="0" dirty="0" smtClean="0">
                <a:solidFill>
                  <a:schemeClr val="bg1"/>
                </a:solidFill>
                <a:latin typeface="Calibri" pitchFamily="34" charset="0"/>
              </a:rPr>
              <a:t>	This presupposes the existence of a definition or understanding (which may range from being quite narrow to quite broad) of who the stakeholders are as the basis for the identification exercise. </a:t>
            </a:r>
            <a:endParaRPr kumimoji="0" lang="de-DE" sz="2800" b="1" i="0" u="none" strike="noStrike" kern="0" cap="none" spc="0" normalizeH="0" baseline="0" noProof="0" dirty="0">
              <a:ln>
                <a:noFill/>
              </a:ln>
              <a:solidFill>
                <a:schemeClr val="bg1"/>
              </a:solidFill>
              <a:effectLst/>
              <a:uLnTx/>
              <a:uFillTx/>
              <a:latin typeface="Calibri" pitchFamily="34" charset="0"/>
              <a:ea typeface="+mn-ea"/>
              <a:cs typeface="+mn-cs"/>
            </a:endParaRPr>
          </a:p>
        </p:txBody>
      </p:sp>
      <p:pic>
        <p:nvPicPr>
          <p:cNvPr id="4" name="Picture 3" descr="groupatterian.jpg"/>
          <p:cNvPicPr>
            <a:picLocks noChangeAspect="1"/>
          </p:cNvPicPr>
          <p:nvPr/>
        </p:nvPicPr>
        <p:blipFill>
          <a:blip r:embed="rId2" cstate="print"/>
          <a:stretch>
            <a:fillRect/>
          </a:stretch>
        </p:blipFill>
        <p:spPr>
          <a:xfrm>
            <a:off x="236450" y="1269547"/>
            <a:ext cx="3571875" cy="2028825"/>
          </a:xfrm>
          <a:prstGeom prst="rect">
            <a:avLst/>
          </a:prstGeom>
        </p:spPr>
      </p:pic>
      <p:pic>
        <p:nvPicPr>
          <p:cNvPr id="6" name="Picture 5" descr="040806-ID-3042.jpg"/>
          <p:cNvPicPr>
            <a:picLocks noChangeAspect="1"/>
          </p:cNvPicPr>
          <p:nvPr/>
        </p:nvPicPr>
        <p:blipFill>
          <a:blip r:embed="rId3" cstate="print"/>
          <a:stretch>
            <a:fillRect/>
          </a:stretch>
        </p:blipFill>
        <p:spPr>
          <a:xfrm>
            <a:off x="232649" y="3661070"/>
            <a:ext cx="3565628" cy="2370763"/>
          </a:xfrm>
          <a:prstGeom prst="rect">
            <a:avLst/>
          </a:prstGeom>
        </p:spPr>
      </p:pic>
    </p:spTree>
  </p:cSld>
  <p:clrMapOvr>
    <a:masterClrMapping/>
  </p:clrMapOvr>
  <p:transition spd="slow">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(Stakeholder Theory: Instrumental Dimension)</a:t>
            </a:r>
            <a:endParaRPr lang="en-US" sz="2400" dirty="0"/>
          </a:p>
        </p:txBody>
      </p:sp>
      <p:sp>
        <p:nvSpPr>
          <p:cNvPr id="5" name="Rectangle 3"/>
          <p:cNvSpPr txBox="1">
            <a:spLocks noChangeArrowheads="1"/>
          </p:cNvSpPr>
          <p:nvPr/>
        </p:nvSpPr>
        <p:spPr>
          <a:xfrm>
            <a:off x="3652838" y="1144588"/>
            <a:ext cx="5491162" cy="50276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ts val="3100"/>
              </a:lnSpc>
              <a:spcBef>
                <a:spcPct val="20000"/>
              </a:spcBef>
              <a:spcAft>
                <a:spcPts val="1200"/>
              </a:spcAft>
              <a:buClr>
                <a:schemeClr val="folHlink"/>
              </a:buClr>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The instrumental dimension of stakeholder theory basically states that managers must deal with their stakeholders because failing to do so can result in </a:t>
            </a:r>
            <a:r>
              <a:rPr kumimoji="0" lang="en-US" sz="2800" b="1" i="0" u="none" strike="noStrike" kern="0" cap="none" spc="0" normalizeH="0" baseline="0" noProof="0" dirty="0" err="1" smtClean="0">
                <a:ln>
                  <a:noFill/>
                </a:ln>
                <a:solidFill>
                  <a:schemeClr val="bg1"/>
                </a:solidFill>
                <a:effectLst/>
                <a:uLnTx/>
                <a:uFillTx/>
                <a:latin typeface="Calibri" pitchFamily="34" charset="0"/>
                <a:ea typeface="+mn-ea"/>
                <a:cs typeface="+mn-cs"/>
              </a:rPr>
              <a:t>neg-ative</a:t>
            </a: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impacts for their </a:t>
            </a:r>
            <a:r>
              <a:rPr kumimoji="0" lang="en-US" sz="2800" b="1" i="0" u="none" strike="noStrike" kern="0" cap="none" spc="0" normalizeH="0" baseline="0" noProof="0" dirty="0" err="1" smtClean="0">
                <a:ln>
                  <a:noFill/>
                </a:ln>
                <a:solidFill>
                  <a:schemeClr val="bg1"/>
                </a:solidFill>
                <a:effectLst/>
                <a:uLnTx/>
                <a:uFillTx/>
                <a:latin typeface="Calibri" pitchFamily="34" charset="0"/>
                <a:ea typeface="+mn-ea"/>
                <a:cs typeface="+mn-cs"/>
              </a:rPr>
              <a:t>organiza-tions</a:t>
            </a: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 or their projects.</a:t>
            </a:r>
          </a:p>
          <a:p>
            <a:pPr marL="342900" marR="0" lvl="0" indent="-342900" algn="l" defTabSz="914400" rtl="0" eaLnBrk="1" fontAlgn="base" latinLnBrk="0" hangingPunct="1">
              <a:lnSpc>
                <a:spcPts val="3100"/>
              </a:lnSpc>
              <a:spcBef>
                <a:spcPct val="20000"/>
              </a:spcBef>
              <a:spcAft>
                <a:spcPts val="1200"/>
              </a:spcAft>
              <a:buClr>
                <a:schemeClr val="folHlink"/>
              </a:buClr>
              <a:buSzTx/>
              <a:buFontTx/>
              <a:buNone/>
              <a:tabLst/>
              <a:defRPr/>
            </a:pPr>
            <a:r>
              <a:rPr lang="en-US" sz="2800" b="1" kern="0" dirty="0" smtClean="0">
                <a:solidFill>
                  <a:schemeClr val="bg1"/>
                </a:solidFill>
                <a:latin typeface="Calibri" pitchFamily="34" charset="0"/>
              </a:rPr>
              <a:t>	Stakeholder management and engagement is considered </a:t>
            </a: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an “in-</a:t>
            </a:r>
            <a:r>
              <a:rPr kumimoji="0" lang="en-US" sz="2800" b="1" i="0" u="none" strike="noStrike" kern="0" cap="none" spc="0" normalizeH="0" baseline="0" noProof="0" dirty="0" err="1" smtClean="0">
                <a:ln>
                  <a:noFill/>
                </a:ln>
                <a:solidFill>
                  <a:schemeClr val="bg1"/>
                </a:solidFill>
                <a:effectLst/>
                <a:uLnTx/>
                <a:uFillTx/>
                <a:latin typeface="Calibri" pitchFamily="34" charset="0"/>
                <a:ea typeface="+mn-ea"/>
                <a:cs typeface="+mn-cs"/>
              </a:rPr>
              <a:t>strument</a:t>
            </a: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whose dividends are higher project efficiency and less risk of project failure. </a:t>
            </a:r>
            <a:endParaRPr kumimoji="0" lang="de-DE" sz="2800" b="1" i="0" u="none" strike="noStrike" kern="0" cap="none" spc="0" normalizeH="0" baseline="0" noProof="0" dirty="0">
              <a:ln>
                <a:noFill/>
              </a:ln>
              <a:solidFill>
                <a:schemeClr val="bg1"/>
              </a:solidFill>
              <a:effectLst/>
              <a:uLnTx/>
              <a:uFillTx/>
              <a:latin typeface="Calibri" pitchFamily="34" charset="0"/>
              <a:ea typeface="+mn-ea"/>
              <a:cs typeface="+mn-cs"/>
            </a:endParaRPr>
          </a:p>
        </p:txBody>
      </p:sp>
      <p:pic>
        <p:nvPicPr>
          <p:cNvPr id="4" name="Picture 3" descr="iStock_000005391288XSmall.jpg"/>
          <p:cNvPicPr>
            <a:picLocks noChangeAspect="1"/>
          </p:cNvPicPr>
          <p:nvPr/>
        </p:nvPicPr>
        <p:blipFill>
          <a:blip r:embed="rId2" cstate="print"/>
          <a:stretch>
            <a:fillRect/>
          </a:stretch>
        </p:blipFill>
        <p:spPr>
          <a:xfrm>
            <a:off x="455613" y="1275329"/>
            <a:ext cx="3314454" cy="2402368"/>
          </a:xfrm>
          <a:prstGeom prst="rect">
            <a:avLst/>
          </a:prstGeom>
        </p:spPr>
      </p:pic>
      <p:pic>
        <p:nvPicPr>
          <p:cNvPr id="6" name="Picture 5" descr="handshake-2.jpg"/>
          <p:cNvPicPr>
            <a:picLocks noChangeAspect="1"/>
          </p:cNvPicPr>
          <p:nvPr/>
        </p:nvPicPr>
        <p:blipFill>
          <a:blip r:embed="rId3" cstate="print"/>
          <a:stretch>
            <a:fillRect/>
          </a:stretch>
        </p:blipFill>
        <p:spPr>
          <a:xfrm>
            <a:off x="455613" y="3858568"/>
            <a:ext cx="3300580" cy="2193052"/>
          </a:xfrm>
          <a:prstGeom prst="rect">
            <a:avLst/>
          </a:prstGeom>
        </p:spPr>
      </p:pic>
    </p:spTree>
  </p:cSld>
  <p:clrMapOvr>
    <a:masterClrMapping/>
  </p:clrMapOvr>
  <p:transition spd="slow">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(Stakeholder Theory: Normative Dimension)</a:t>
            </a:r>
            <a:endParaRPr lang="en-US" sz="2400" dirty="0"/>
          </a:p>
        </p:txBody>
      </p:sp>
      <p:sp>
        <p:nvSpPr>
          <p:cNvPr id="5" name="Rectangle 3"/>
          <p:cNvSpPr txBox="1">
            <a:spLocks noChangeArrowheads="1"/>
          </p:cNvSpPr>
          <p:nvPr/>
        </p:nvSpPr>
        <p:spPr>
          <a:xfrm>
            <a:off x="3652838" y="1144588"/>
            <a:ext cx="5491162" cy="50276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ts val="3100"/>
              </a:lnSpc>
              <a:spcBef>
                <a:spcPct val="20000"/>
              </a:spcBef>
              <a:spcAft>
                <a:spcPts val="1200"/>
              </a:spcAft>
              <a:buClr>
                <a:schemeClr val="folHlink"/>
              </a:buClr>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The normative dimension is the moral philosophical foundation of stakeholder theory.</a:t>
            </a:r>
          </a:p>
          <a:p>
            <a:pPr marL="342900" marR="0" lvl="0" indent="-342900" algn="l" defTabSz="914400" rtl="0" eaLnBrk="1" fontAlgn="base" latinLnBrk="0" hangingPunct="1">
              <a:lnSpc>
                <a:spcPts val="3100"/>
              </a:lnSpc>
              <a:spcBef>
                <a:spcPct val="20000"/>
              </a:spcBef>
              <a:spcAft>
                <a:spcPts val="1200"/>
              </a:spcAft>
              <a:buClr>
                <a:schemeClr val="folHlink"/>
              </a:buClr>
              <a:buSzTx/>
              <a:buFontTx/>
              <a:buNone/>
              <a:tabLst/>
              <a:defRPr/>
            </a:pPr>
            <a:r>
              <a:rPr lang="en-US" sz="2800" b="1" kern="0" dirty="0" smtClean="0">
                <a:solidFill>
                  <a:schemeClr val="bg1"/>
                </a:solidFill>
                <a:latin typeface="Calibri" pitchFamily="34" charset="0"/>
              </a:rPr>
              <a:t>	Issues under debate include de-</a:t>
            </a:r>
            <a:r>
              <a:rPr lang="en-US" sz="2800" b="1" kern="0" dirty="0" err="1" smtClean="0">
                <a:solidFill>
                  <a:schemeClr val="bg1"/>
                </a:solidFill>
                <a:latin typeface="Calibri" pitchFamily="34" charset="0"/>
              </a:rPr>
              <a:t>termining</a:t>
            </a:r>
            <a:r>
              <a:rPr lang="en-US" sz="2800" b="1" kern="0" dirty="0" smtClean="0">
                <a:solidFill>
                  <a:schemeClr val="bg1"/>
                </a:solidFill>
                <a:latin typeface="Calibri" pitchFamily="34" charset="0"/>
              </a:rPr>
              <a:t> who the stakeholders are and whether they should include non-human entities, the responsibilities of organizations towards their stakeholders, and whether a corporation should focus more on its shareholders or other stakeholder categories. </a:t>
            </a:r>
            <a:endPar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endParaRPr>
          </a:p>
          <a:p>
            <a:pPr marL="342900" marR="0" lvl="0" indent="-342900" algn="l" defTabSz="914400" rtl="0" eaLnBrk="1" fontAlgn="base" latinLnBrk="0" hangingPunct="1">
              <a:lnSpc>
                <a:spcPts val="3100"/>
              </a:lnSpc>
              <a:spcBef>
                <a:spcPct val="20000"/>
              </a:spcBef>
              <a:spcAft>
                <a:spcPts val="1200"/>
              </a:spcAft>
              <a:buClr>
                <a:schemeClr val="folHlink"/>
              </a:buClr>
              <a:buSzTx/>
              <a:buFontTx/>
              <a:buNone/>
              <a:tabLst/>
              <a:defRPr/>
            </a:pPr>
            <a:r>
              <a:rPr lang="en-US" sz="2800" b="1" kern="0" dirty="0" smtClean="0">
                <a:solidFill>
                  <a:schemeClr val="bg1"/>
                </a:solidFill>
                <a:latin typeface="Calibri" pitchFamily="34" charset="0"/>
              </a:rPr>
              <a:t>	</a:t>
            </a:r>
            <a:endPar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endParaRPr>
          </a:p>
        </p:txBody>
      </p:sp>
      <p:pic>
        <p:nvPicPr>
          <p:cNvPr id="4" name="Picture 3" descr="Immanuel Kant.jpg"/>
          <p:cNvPicPr>
            <a:picLocks noChangeAspect="1"/>
          </p:cNvPicPr>
          <p:nvPr/>
        </p:nvPicPr>
        <p:blipFill>
          <a:blip r:embed="rId2" cstate="print"/>
          <a:stretch>
            <a:fillRect/>
          </a:stretch>
        </p:blipFill>
        <p:spPr>
          <a:xfrm>
            <a:off x="172901" y="1311312"/>
            <a:ext cx="3309624" cy="4376057"/>
          </a:xfrm>
          <a:prstGeom prst="rect">
            <a:avLst/>
          </a:prstGeom>
          <a:ln w="19050">
            <a:solidFill>
              <a:schemeClr val="bg1"/>
            </a:solidFill>
          </a:ln>
        </p:spPr>
      </p:pic>
      <p:sp>
        <p:nvSpPr>
          <p:cNvPr id="6" name="TextBox 5"/>
          <p:cNvSpPr txBox="1"/>
          <p:nvPr/>
        </p:nvSpPr>
        <p:spPr>
          <a:xfrm>
            <a:off x="90432" y="5787853"/>
            <a:ext cx="3526971" cy="276999"/>
          </a:xfrm>
          <a:prstGeom prst="rect">
            <a:avLst/>
          </a:prstGeom>
          <a:noFill/>
        </p:spPr>
        <p:txBody>
          <a:bodyPr wrap="square" rtlCol="0">
            <a:spAutoFit/>
          </a:bodyPr>
          <a:lstStyle/>
          <a:p>
            <a:pPr algn="ctr"/>
            <a:r>
              <a:rPr lang="en-US" sz="1200" b="1" dirty="0" smtClean="0">
                <a:solidFill>
                  <a:schemeClr val="bg1"/>
                </a:solidFill>
                <a:latin typeface="Calibri" pitchFamily="34" charset="0"/>
              </a:rPr>
              <a:t>German Philosopher Immanuel Kant (1724-1804)</a:t>
            </a:r>
            <a:endParaRPr lang="en-US" sz="1200" b="1" dirty="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(Good Literature on Stakeholder Theory)</a:t>
            </a:r>
            <a:endParaRPr lang="en-US" sz="2400" dirty="0"/>
          </a:p>
        </p:txBody>
      </p:sp>
      <p:pic>
        <p:nvPicPr>
          <p:cNvPr id="4" name="Picture 3" descr="img089.jpg">
            <a:hlinkClick r:id="rId2" tooltip="Click on Image for Book Details"/>
          </p:cNvPr>
          <p:cNvPicPr>
            <a:picLocks noChangeAspect="1"/>
          </p:cNvPicPr>
          <p:nvPr/>
        </p:nvPicPr>
        <p:blipFill>
          <a:blip r:embed="rId3" cstate="print"/>
          <a:stretch>
            <a:fillRect/>
          </a:stretch>
        </p:blipFill>
        <p:spPr>
          <a:xfrm>
            <a:off x="124873" y="1265164"/>
            <a:ext cx="3183712" cy="4824133"/>
          </a:xfrm>
          <a:prstGeom prst="rect">
            <a:avLst/>
          </a:prstGeom>
        </p:spPr>
      </p:pic>
      <p:sp>
        <p:nvSpPr>
          <p:cNvPr id="5" name="Rectangle 3"/>
          <p:cNvSpPr txBox="1">
            <a:spLocks noChangeArrowheads="1"/>
          </p:cNvSpPr>
          <p:nvPr/>
        </p:nvSpPr>
        <p:spPr>
          <a:xfrm>
            <a:off x="3652838" y="1144588"/>
            <a:ext cx="5343678" cy="50276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ts val="3200"/>
              </a:lnSpc>
              <a:spcBef>
                <a:spcPct val="20000"/>
              </a:spcBef>
              <a:spcAft>
                <a:spcPts val="1200"/>
              </a:spcAft>
              <a:buClr>
                <a:schemeClr val="folHlink"/>
              </a:buClr>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An excellent reference work on </a:t>
            </a: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stakeholder theory.</a:t>
            </a: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a:t>
            </a:r>
          </a:p>
          <a:p>
            <a:pPr marL="342900" marR="0" lvl="0" indent="-342900" algn="l" defTabSz="914400" rtl="0" eaLnBrk="1" fontAlgn="base" latinLnBrk="0" hangingPunct="1">
              <a:lnSpc>
                <a:spcPts val="3200"/>
              </a:lnSpc>
              <a:spcBef>
                <a:spcPct val="20000"/>
              </a:spcBef>
              <a:spcAft>
                <a:spcPts val="1200"/>
              </a:spcAft>
              <a:buClr>
                <a:schemeClr val="folHlink"/>
              </a:buClr>
              <a:buSzTx/>
              <a:buFontTx/>
              <a:buNone/>
              <a:tabLst/>
              <a:defRPr/>
            </a:pPr>
            <a:r>
              <a:rPr lang="en-US" sz="2800" b="1" kern="0" dirty="0" smtClean="0">
                <a:solidFill>
                  <a:schemeClr val="bg1"/>
                </a:solidFill>
                <a:latin typeface="Calibri" pitchFamily="34" charset="0"/>
              </a:rPr>
              <a:t>	The book contains twenty-five collected articles on the subject published in prestigious </a:t>
            </a:r>
            <a:r>
              <a:rPr lang="en-US" sz="2800" b="1" kern="0" dirty="0" err="1" smtClean="0">
                <a:solidFill>
                  <a:schemeClr val="bg1"/>
                </a:solidFill>
                <a:latin typeface="Calibri" pitchFamily="34" charset="0"/>
              </a:rPr>
              <a:t>aca-demic</a:t>
            </a:r>
            <a:r>
              <a:rPr lang="en-US" sz="2800" b="1" kern="0" dirty="0" smtClean="0">
                <a:solidFill>
                  <a:schemeClr val="bg1"/>
                </a:solidFill>
                <a:latin typeface="Calibri" pitchFamily="34" charset="0"/>
              </a:rPr>
              <a:t> journals. </a:t>
            </a:r>
          </a:p>
          <a:p>
            <a:pPr marL="342900" marR="0" lvl="0" indent="-342900" algn="l" defTabSz="914400" rtl="0" eaLnBrk="1" fontAlgn="base" latinLnBrk="0" hangingPunct="1">
              <a:lnSpc>
                <a:spcPts val="3200"/>
              </a:lnSpc>
              <a:spcBef>
                <a:spcPct val="20000"/>
              </a:spcBef>
              <a:spcAft>
                <a:spcPts val="1200"/>
              </a:spcAft>
              <a:buClr>
                <a:schemeClr val="folHlink"/>
              </a:buClr>
              <a:buSzTx/>
              <a:buFontTx/>
              <a:buNone/>
              <a:tabLst/>
              <a:defRPr/>
            </a:pPr>
            <a:r>
              <a:rPr lang="en-US" sz="2800" b="1" kern="0" dirty="0" smtClean="0">
                <a:solidFill>
                  <a:schemeClr val="bg1"/>
                </a:solidFill>
                <a:latin typeface="Calibri" pitchFamily="34" charset="0"/>
              </a:rPr>
              <a:t>	A must read for all interested in this subject! </a:t>
            </a:r>
          </a:p>
          <a:p>
            <a:pPr marL="342900" lvl="0" indent="-342900">
              <a:lnSpc>
                <a:spcPts val="3200"/>
              </a:lnSpc>
              <a:spcBef>
                <a:spcPct val="20000"/>
              </a:spcBef>
              <a:spcAft>
                <a:spcPts val="1200"/>
              </a:spcAft>
              <a:buClr>
                <a:schemeClr val="folHlink"/>
              </a:buClr>
              <a:defRPr/>
            </a:pPr>
            <a:r>
              <a:rPr lang="en-US" sz="2800" b="1" kern="0" dirty="0" smtClean="0">
                <a:solidFill>
                  <a:schemeClr val="bg1"/>
                </a:solidFill>
                <a:latin typeface="Calibri" pitchFamily="34" charset="0"/>
              </a:rPr>
              <a:t>	Click on image for book details.</a:t>
            </a:r>
            <a:endParaRPr kumimoji="0" lang="de-DE" sz="2800" b="1" i="0" u="none" strike="noStrike" kern="0" cap="none" spc="0" normalizeH="0" baseline="0" noProof="0" dirty="0">
              <a:ln>
                <a:noFill/>
              </a:ln>
              <a:solidFill>
                <a:schemeClr val="bg1"/>
              </a:solidFill>
              <a:effectLst/>
              <a:uLnTx/>
              <a:uFillTx/>
              <a:latin typeface="Calibri" pitchFamily="34" charset="0"/>
              <a:ea typeface="+mn-ea"/>
              <a:cs typeface="+mn-cs"/>
            </a:endParaRPr>
          </a:p>
        </p:txBody>
      </p:sp>
    </p:spTree>
  </p:cSld>
  <p:clrMapOvr>
    <a:masterClrMapping/>
  </p:clrMapOvr>
  <p:transition spd="slow">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(Good Literature on Stakeholder Theory)</a:t>
            </a:r>
            <a:endParaRPr lang="en-US" sz="2400" dirty="0"/>
          </a:p>
        </p:txBody>
      </p:sp>
      <p:sp>
        <p:nvSpPr>
          <p:cNvPr id="4" name="Rectangle 3"/>
          <p:cNvSpPr txBox="1">
            <a:spLocks noChangeArrowheads="1"/>
          </p:cNvSpPr>
          <p:nvPr/>
        </p:nvSpPr>
        <p:spPr>
          <a:xfrm>
            <a:off x="3652838" y="1144588"/>
            <a:ext cx="5300243" cy="50276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ts val="3200"/>
              </a:lnSpc>
              <a:spcBef>
                <a:spcPct val="20000"/>
              </a:spcBef>
              <a:spcAft>
                <a:spcPts val="1200"/>
              </a:spcAft>
              <a:buClr>
                <a:schemeClr val="folHlink"/>
              </a:buClr>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In the first half of their insight-</a:t>
            </a:r>
            <a:r>
              <a:rPr kumimoji="0" lang="en-US" sz="2800" b="1" i="0" u="none" strike="noStrike" kern="0" cap="none" spc="0" normalizeH="0" baseline="0" noProof="0" dirty="0" err="1" smtClean="0">
                <a:ln>
                  <a:noFill/>
                </a:ln>
                <a:solidFill>
                  <a:schemeClr val="bg1"/>
                </a:solidFill>
                <a:effectLst/>
                <a:uLnTx/>
                <a:uFillTx/>
                <a:latin typeface="Calibri" pitchFamily="34" charset="0"/>
                <a:ea typeface="+mn-ea"/>
                <a:cs typeface="+mn-cs"/>
              </a:rPr>
              <a:t>ful</a:t>
            </a: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book (2005), British Professors Friedman</a:t>
            </a: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 and Miles have comprehensively and systematically discussed various stakeholder theories spanning a twenty year period. </a:t>
            </a:r>
            <a:endPar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endParaRPr>
          </a:p>
          <a:p>
            <a:pPr marL="342900" lvl="0" indent="-342900">
              <a:lnSpc>
                <a:spcPts val="3200"/>
              </a:lnSpc>
              <a:spcBef>
                <a:spcPct val="20000"/>
              </a:spcBef>
              <a:spcAft>
                <a:spcPts val="1200"/>
              </a:spcAft>
              <a:buClr>
                <a:schemeClr val="folHlink"/>
              </a:buClr>
              <a:defRPr/>
            </a:pPr>
            <a:r>
              <a:rPr lang="en-US" sz="2800" b="1" kern="0" dirty="0" smtClean="0">
                <a:solidFill>
                  <a:schemeClr val="bg1"/>
                </a:solidFill>
                <a:latin typeface="Calibri" pitchFamily="34" charset="0"/>
              </a:rPr>
              <a:t>	 Click on image for book details.</a:t>
            </a:r>
            <a:endParaRPr kumimoji="0" lang="de-DE" sz="2800" b="1" i="0" u="none" strike="noStrike" kern="0" cap="none" spc="0" normalizeH="0" baseline="0" noProof="0" dirty="0">
              <a:ln>
                <a:noFill/>
              </a:ln>
              <a:solidFill>
                <a:schemeClr val="bg1"/>
              </a:solidFill>
              <a:effectLst/>
              <a:uLnTx/>
              <a:uFillTx/>
              <a:latin typeface="Calibri" pitchFamily="34" charset="0"/>
              <a:ea typeface="+mn-ea"/>
              <a:cs typeface="+mn-cs"/>
            </a:endParaRPr>
          </a:p>
        </p:txBody>
      </p:sp>
      <p:pic>
        <p:nvPicPr>
          <p:cNvPr id="5" name="Picture 4" descr="img090.jpg">
            <a:hlinkClick r:id="rId2" tooltip="Click on Image for Book Details"/>
          </p:cNvPr>
          <p:cNvPicPr>
            <a:picLocks noChangeAspect="1"/>
          </p:cNvPicPr>
          <p:nvPr/>
        </p:nvPicPr>
        <p:blipFill>
          <a:blip r:embed="rId3" cstate="print"/>
          <a:srcRect l="3751" r="4599"/>
          <a:stretch>
            <a:fillRect/>
          </a:stretch>
        </p:blipFill>
        <p:spPr>
          <a:xfrm>
            <a:off x="146549" y="1275212"/>
            <a:ext cx="3392702" cy="4804036"/>
          </a:xfrm>
          <a:prstGeom prst="rect">
            <a:avLst/>
          </a:prstGeom>
        </p:spPr>
      </p:pic>
    </p:spTree>
  </p:cSld>
  <p:clrMapOvr>
    <a:masterClrMapping/>
  </p:clrMapOvr>
  <p:transition spd="slow">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(Good Literature on Stakeholder Theory)</a:t>
            </a:r>
            <a:endParaRPr lang="en-US" sz="2400" dirty="0"/>
          </a:p>
        </p:txBody>
      </p:sp>
      <p:sp>
        <p:nvSpPr>
          <p:cNvPr id="5" name="Rectangle 3"/>
          <p:cNvSpPr txBox="1">
            <a:spLocks noChangeArrowheads="1"/>
          </p:cNvSpPr>
          <p:nvPr/>
        </p:nvSpPr>
        <p:spPr>
          <a:xfrm>
            <a:off x="3652838" y="1144588"/>
            <a:ext cx="5491162" cy="50276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lvl="0" indent="-342900">
              <a:lnSpc>
                <a:spcPts val="3000"/>
              </a:lnSpc>
              <a:spcBef>
                <a:spcPct val="20000"/>
              </a:spcBef>
              <a:spcAft>
                <a:spcPts val="1200"/>
              </a:spcAft>
              <a:buClr>
                <a:schemeClr val="folHlink"/>
              </a:buClr>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The most recent (2010) </a:t>
            </a:r>
            <a:r>
              <a:rPr kumimoji="0" lang="en-US" sz="2800" b="1" i="0" u="none" strike="noStrike" kern="0" cap="none" spc="0" normalizeH="0" baseline="0" noProof="0" dirty="0" err="1" smtClean="0">
                <a:ln>
                  <a:noFill/>
                </a:ln>
                <a:solidFill>
                  <a:schemeClr val="bg1"/>
                </a:solidFill>
                <a:effectLst/>
                <a:uLnTx/>
                <a:uFillTx/>
                <a:latin typeface="Calibri" pitchFamily="34" charset="0"/>
                <a:ea typeface="+mn-ea"/>
                <a:cs typeface="+mn-cs"/>
              </a:rPr>
              <a:t>publica-tion</a:t>
            </a: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on the subject of </a:t>
            </a:r>
            <a:r>
              <a:rPr kumimoji="0" lang="en-US" sz="2800" b="1" i="0" u="none" strike="noStrike" kern="0" cap="none" spc="0" normalizeH="0" noProof="0" dirty="0" err="1" smtClean="0">
                <a:ln>
                  <a:noFill/>
                </a:ln>
                <a:solidFill>
                  <a:schemeClr val="bg1"/>
                </a:solidFill>
                <a:effectLst/>
                <a:uLnTx/>
                <a:uFillTx/>
                <a:latin typeface="Calibri" pitchFamily="34" charset="0"/>
                <a:ea typeface="+mn-ea"/>
                <a:cs typeface="+mn-cs"/>
              </a:rPr>
              <a:t>stakehol-der</a:t>
            </a: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 theory, co-written </a:t>
            </a:r>
            <a:r>
              <a:rPr lang="en-US" sz="2800" b="1" kern="0" dirty="0" smtClean="0">
                <a:solidFill>
                  <a:schemeClr val="bg1"/>
                </a:solidFill>
                <a:latin typeface="Calibri" pitchFamily="34" charset="0"/>
              </a:rPr>
              <a:t>by Pro-</a:t>
            </a:r>
            <a:r>
              <a:rPr lang="en-US" sz="2800" b="1" kern="0" dirty="0" err="1" smtClean="0">
                <a:solidFill>
                  <a:schemeClr val="bg1"/>
                </a:solidFill>
                <a:latin typeface="Calibri" pitchFamily="34" charset="0"/>
              </a:rPr>
              <a:t>fessor</a:t>
            </a:r>
            <a:r>
              <a:rPr lang="en-US" sz="2800" b="1" kern="0" dirty="0" smtClean="0">
                <a:solidFill>
                  <a:schemeClr val="bg1"/>
                </a:solidFill>
                <a:latin typeface="Calibri" pitchFamily="34" charset="0"/>
              </a:rPr>
              <a:t> R. Edward Freeman </a:t>
            </a: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who spurred </a:t>
            </a:r>
            <a:r>
              <a:rPr lang="en-US" sz="2800" b="1" kern="0" dirty="0" smtClean="0">
                <a:solidFill>
                  <a:schemeClr val="bg1"/>
                </a:solidFill>
                <a:latin typeface="Calibri" pitchFamily="34" charset="0"/>
              </a:rPr>
              <a:t>the surge in interest in the subject of stakeholders. </a:t>
            </a:r>
            <a:endParaRPr kumimoji="0" lang="en-US" sz="2800" b="1" i="0" u="none" strike="noStrike" kern="0" cap="none" spc="0" normalizeH="0" noProof="0" dirty="0" smtClean="0">
              <a:ln>
                <a:noFill/>
              </a:ln>
              <a:solidFill>
                <a:schemeClr val="bg1"/>
              </a:solidFill>
              <a:effectLst/>
              <a:uLnTx/>
              <a:uFillTx/>
              <a:latin typeface="Calibri" pitchFamily="34" charset="0"/>
              <a:ea typeface="+mn-ea"/>
              <a:cs typeface="+mn-cs"/>
            </a:endParaRPr>
          </a:p>
          <a:p>
            <a:pPr marL="342900" marR="0" lvl="0" indent="-342900" algn="l" defTabSz="914400" rtl="0" eaLnBrk="1" fontAlgn="base" latinLnBrk="0" hangingPunct="1">
              <a:lnSpc>
                <a:spcPts val="3000"/>
              </a:lnSpc>
              <a:spcBef>
                <a:spcPct val="20000"/>
              </a:spcBef>
              <a:spcAft>
                <a:spcPts val="1200"/>
              </a:spcAft>
              <a:buClr>
                <a:schemeClr val="folHlink"/>
              </a:buClr>
              <a:buSzTx/>
              <a:buFontTx/>
              <a:buNone/>
              <a:tabLst/>
              <a:defRPr/>
            </a:pPr>
            <a:r>
              <a:rPr lang="en-US" sz="2800" b="1" kern="0" dirty="0" smtClean="0">
                <a:solidFill>
                  <a:schemeClr val="bg1"/>
                </a:solidFill>
                <a:latin typeface="Calibri" pitchFamily="34" charset="0"/>
              </a:rPr>
              <a:t>	This book looks, among other themes, at the evolution of stakeholder theory over the past 25 years in several key </a:t>
            </a:r>
            <a:r>
              <a:rPr lang="en-US" sz="2800" b="1" kern="0" dirty="0" err="1" smtClean="0">
                <a:solidFill>
                  <a:schemeClr val="bg1"/>
                </a:solidFill>
                <a:latin typeface="Calibri" pitchFamily="34" charset="0"/>
              </a:rPr>
              <a:t>applica-tion</a:t>
            </a:r>
            <a:r>
              <a:rPr lang="en-US" sz="2800" b="1" kern="0" dirty="0" smtClean="0">
                <a:solidFill>
                  <a:schemeClr val="bg1"/>
                </a:solidFill>
                <a:latin typeface="Calibri" pitchFamily="34" charset="0"/>
              </a:rPr>
              <a:t> areas. </a:t>
            </a:r>
          </a:p>
          <a:p>
            <a:pPr marL="342900" marR="0" lvl="0" indent="-342900" algn="l" defTabSz="914400" rtl="0" eaLnBrk="1" fontAlgn="base" latinLnBrk="0" hangingPunct="1">
              <a:lnSpc>
                <a:spcPts val="3000"/>
              </a:lnSpc>
              <a:spcBef>
                <a:spcPct val="20000"/>
              </a:spcBef>
              <a:spcAft>
                <a:spcPts val="1200"/>
              </a:spcAft>
              <a:buClr>
                <a:schemeClr val="folHlink"/>
              </a:buClr>
              <a:buSzTx/>
              <a:buFontTx/>
              <a:buNone/>
              <a:tabLst/>
              <a:defRPr/>
            </a:pP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	Click on image for book details. </a:t>
            </a:r>
          </a:p>
          <a:p>
            <a:pPr marL="342900" marR="0" lvl="0" indent="-342900" algn="l" defTabSz="914400" rtl="0" eaLnBrk="1" fontAlgn="base" latinLnBrk="0" hangingPunct="1">
              <a:lnSpc>
                <a:spcPts val="3000"/>
              </a:lnSpc>
              <a:spcBef>
                <a:spcPct val="20000"/>
              </a:spcBef>
              <a:spcAft>
                <a:spcPts val="1200"/>
              </a:spcAft>
              <a:buClr>
                <a:schemeClr val="folHlink"/>
              </a:buClr>
              <a:buSzTx/>
              <a:buFontTx/>
              <a:buNone/>
              <a:tabLst/>
              <a:defRPr/>
            </a:pPr>
            <a:endParaRPr kumimoji="0" lang="en-US" sz="2800" b="1" i="0" u="none" strike="noStrike" kern="0" cap="none" spc="0" normalizeH="0" noProof="0" dirty="0" smtClean="0">
              <a:ln>
                <a:noFill/>
              </a:ln>
              <a:solidFill>
                <a:schemeClr val="bg1"/>
              </a:solidFill>
              <a:effectLst/>
              <a:uLnTx/>
              <a:uFillTx/>
              <a:latin typeface="Calibri" pitchFamily="34" charset="0"/>
              <a:ea typeface="+mn-ea"/>
              <a:cs typeface="+mn-cs"/>
            </a:endParaRPr>
          </a:p>
          <a:p>
            <a:pPr marL="342900" marR="0" lvl="0" indent="-342900" algn="l" defTabSz="914400" rtl="0" eaLnBrk="1" fontAlgn="base" latinLnBrk="0" hangingPunct="1">
              <a:lnSpc>
                <a:spcPts val="3000"/>
              </a:lnSpc>
              <a:spcBef>
                <a:spcPct val="20000"/>
              </a:spcBef>
              <a:spcAft>
                <a:spcPts val="1200"/>
              </a:spcAft>
              <a:buClr>
                <a:schemeClr val="folHlink"/>
              </a:buClr>
              <a:buSzTx/>
              <a:buFontTx/>
              <a:buNone/>
              <a:tabLst/>
              <a:defRPr/>
            </a:pPr>
            <a:endParaRPr kumimoji="0" lang="de-DE" sz="2800" b="1" i="0" u="none" strike="noStrike" kern="0" cap="none" spc="0" normalizeH="0" baseline="0" noProof="0" dirty="0">
              <a:ln>
                <a:noFill/>
              </a:ln>
              <a:solidFill>
                <a:schemeClr val="bg1"/>
              </a:solidFill>
              <a:effectLst/>
              <a:uLnTx/>
              <a:uFillTx/>
              <a:latin typeface="Calibri" pitchFamily="34" charset="0"/>
              <a:ea typeface="+mn-ea"/>
              <a:cs typeface="+mn-cs"/>
            </a:endParaRPr>
          </a:p>
        </p:txBody>
      </p:sp>
      <p:pic>
        <p:nvPicPr>
          <p:cNvPr id="6" name="Picture 5" descr="Stakeholder Theory. State of the Art.jpg">
            <a:hlinkClick r:id="rId2" tooltip="Click on Image for Book Details"/>
          </p:cNvPr>
          <p:cNvPicPr>
            <a:picLocks noChangeAspect="1"/>
          </p:cNvPicPr>
          <p:nvPr/>
        </p:nvPicPr>
        <p:blipFill>
          <a:blip r:embed="rId3" cstate="print"/>
          <a:stretch>
            <a:fillRect/>
          </a:stretch>
        </p:blipFill>
        <p:spPr>
          <a:xfrm>
            <a:off x="144707" y="1276755"/>
            <a:ext cx="3394030" cy="4812542"/>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r>
              <a:rPr lang="en-US" dirty="0" smtClean="0"/>
              <a:t/>
            </a:r>
            <a:br>
              <a:rPr lang="en-US" dirty="0" smtClean="0"/>
            </a:br>
            <a:r>
              <a:rPr lang="en-US" sz="2000" dirty="0" smtClean="0"/>
              <a:t>(Driver: Awareness)</a:t>
            </a:r>
            <a:endParaRPr lang="en-US" dirty="0"/>
          </a:p>
        </p:txBody>
      </p:sp>
      <p:pic>
        <p:nvPicPr>
          <p:cNvPr id="3" name="Picture 2" descr="Awareness 1.gif"/>
          <p:cNvPicPr>
            <a:picLocks noChangeAspect="1"/>
          </p:cNvPicPr>
          <p:nvPr/>
        </p:nvPicPr>
        <p:blipFill>
          <a:blip r:embed="rId2" cstate="print"/>
          <a:stretch>
            <a:fillRect/>
          </a:stretch>
        </p:blipFill>
        <p:spPr>
          <a:xfrm>
            <a:off x="6374247" y="2435731"/>
            <a:ext cx="2315728" cy="2531306"/>
          </a:xfrm>
          <a:prstGeom prst="rect">
            <a:avLst/>
          </a:prstGeom>
          <a:noFill/>
          <a:ln>
            <a:noFill/>
          </a:ln>
        </p:spPr>
      </p:pic>
      <p:pic>
        <p:nvPicPr>
          <p:cNvPr id="8" name="Picture 7" descr="career.gif"/>
          <p:cNvPicPr>
            <a:picLocks noChangeAspect="1"/>
          </p:cNvPicPr>
          <p:nvPr/>
        </p:nvPicPr>
        <p:blipFill>
          <a:blip r:embed="rId3" cstate="print"/>
          <a:stretch>
            <a:fillRect/>
          </a:stretch>
        </p:blipFill>
        <p:spPr>
          <a:xfrm>
            <a:off x="464890" y="2382057"/>
            <a:ext cx="1613821" cy="1347540"/>
          </a:xfrm>
          <a:prstGeom prst="rect">
            <a:avLst/>
          </a:prstGeom>
        </p:spPr>
      </p:pic>
      <p:pic>
        <p:nvPicPr>
          <p:cNvPr id="9" name="Picture 8" descr="Graduation.gif"/>
          <p:cNvPicPr>
            <a:picLocks noChangeAspect="1"/>
          </p:cNvPicPr>
          <p:nvPr/>
        </p:nvPicPr>
        <p:blipFill>
          <a:blip r:embed="rId4" cstate="print"/>
          <a:stretch>
            <a:fillRect/>
          </a:stretch>
        </p:blipFill>
        <p:spPr>
          <a:xfrm>
            <a:off x="455613" y="1144588"/>
            <a:ext cx="1632374" cy="1062231"/>
          </a:xfrm>
          <a:prstGeom prst="rect">
            <a:avLst/>
          </a:prstGeom>
        </p:spPr>
      </p:pic>
      <p:pic>
        <p:nvPicPr>
          <p:cNvPr id="17" name="Picture 16" descr="News.gif"/>
          <p:cNvPicPr>
            <a:picLocks noChangeAspect="1"/>
          </p:cNvPicPr>
          <p:nvPr/>
        </p:nvPicPr>
        <p:blipFill>
          <a:blip r:embed="rId5" cstate="print"/>
          <a:stretch>
            <a:fillRect/>
          </a:stretch>
        </p:blipFill>
        <p:spPr>
          <a:xfrm>
            <a:off x="712479" y="3904835"/>
            <a:ext cx="1118642" cy="1012371"/>
          </a:xfrm>
          <a:prstGeom prst="rect">
            <a:avLst/>
          </a:prstGeom>
        </p:spPr>
      </p:pic>
      <p:sp>
        <p:nvSpPr>
          <p:cNvPr id="35" name="Rounded Rectangle 34"/>
          <p:cNvSpPr/>
          <p:nvPr/>
        </p:nvSpPr>
        <p:spPr>
          <a:xfrm>
            <a:off x="2360644" y="1299547"/>
            <a:ext cx="3310581" cy="752313"/>
          </a:xfrm>
          <a:prstGeom prst="roundRect">
            <a:avLst/>
          </a:prstGeom>
          <a:solidFill>
            <a:schemeClr val="accent5">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Education, Training, Documentation</a:t>
            </a:r>
          </a:p>
        </p:txBody>
      </p:sp>
      <p:sp>
        <p:nvSpPr>
          <p:cNvPr id="38" name="Rounded Rectangle 37"/>
          <p:cNvSpPr/>
          <p:nvPr/>
        </p:nvSpPr>
        <p:spPr>
          <a:xfrm>
            <a:off x="2360644" y="2679671"/>
            <a:ext cx="3310581" cy="752313"/>
          </a:xfrm>
          <a:prstGeom prst="roundRect">
            <a:avLst/>
          </a:prstGeom>
          <a:solidFill>
            <a:schemeClr val="accent5">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Project Experience</a:t>
            </a:r>
          </a:p>
        </p:txBody>
      </p:sp>
      <p:sp>
        <p:nvSpPr>
          <p:cNvPr id="39" name="Rounded Rectangle 38"/>
          <p:cNvSpPr/>
          <p:nvPr/>
        </p:nvSpPr>
        <p:spPr>
          <a:xfrm>
            <a:off x="2360644" y="4034864"/>
            <a:ext cx="3310581" cy="752313"/>
          </a:xfrm>
          <a:prstGeom prst="roundRect">
            <a:avLst/>
          </a:prstGeom>
          <a:solidFill>
            <a:schemeClr val="accent5">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The Print &amp; </a:t>
            </a:r>
          </a:p>
          <a:p>
            <a:pPr algn="ctr"/>
            <a:r>
              <a:rPr lang="en-US" b="1" dirty="0" smtClean="0"/>
              <a:t>Electronic Media</a:t>
            </a:r>
          </a:p>
        </p:txBody>
      </p:sp>
      <p:pic>
        <p:nvPicPr>
          <p:cNvPr id="13" name="Picture 12" descr="Computer3.gif"/>
          <p:cNvPicPr>
            <a:picLocks noChangeAspect="1"/>
          </p:cNvPicPr>
          <p:nvPr/>
        </p:nvPicPr>
        <p:blipFill>
          <a:blip r:embed="rId6" cstate="print"/>
          <a:stretch>
            <a:fillRect/>
          </a:stretch>
        </p:blipFill>
        <p:spPr>
          <a:xfrm>
            <a:off x="730807" y="5092443"/>
            <a:ext cx="1081987" cy="1079758"/>
          </a:xfrm>
          <a:prstGeom prst="rect">
            <a:avLst/>
          </a:prstGeom>
        </p:spPr>
      </p:pic>
      <p:sp>
        <p:nvSpPr>
          <p:cNvPr id="25" name="Rounded Rectangle 24"/>
          <p:cNvSpPr/>
          <p:nvPr/>
        </p:nvSpPr>
        <p:spPr>
          <a:xfrm>
            <a:off x="2331461" y="5256166"/>
            <a:ext cx="3310581" cy="752313"/>
          </a:xfrm>
          <a:prstGeom prst="roundRect">
            <a:avLst/>
          </a:prstGeom>
          <a:solidFill>
            <a:schemeClr val="accent5">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Information &amp; Communication Tech. </a:t>
            </a:r>
          </a:p>
        </p:txBody>
      </p:sp>
      <p:cxnSp>
        <p:nvCxnSpPr>
          <p:cNvPr id="48" name="Shape 47"/>
          <p:cNvCxnSpPr>
            <a:stCxn id="35" idx="3"/>
            <a:endCxn id="3" idx="0"/>
          </p:cNvCxnSpPr>
          <p:nvPr/>
        </p:nvCxnSpPr>
        <p:spPr>
          <a:xfrm>
            <a:off x="5671225" y="1675704"/>
            <a:ext cx="1860886" cy="760027"/>
          </a:xfrm>
          <a:prstGeom prst="bentConnector2">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50" name="Elbow Connector 49"/>
          <p:cNvCxnSpPr>
            <a:stCxn id="38" idx="3"/>
            <a:endCxn id="3" idx="1"/>
          </p:cNvCxnSpPr>
          <p:nvPr/>
        </p:nvCxnSpPr>
        <p:spPr>
          <a:xfrm>
            <a:off x="5671225" y="3055828"/>
            <a:ext cx="703022" cy="645556"/>
          </a:xfrm>
          <a:prstGeom prst="bentConnector3">
            <a:avLst>
              <a:gd name="adj1" fmla="val 50000"/>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52" name="Elbow Connector 51"/>
          <p:cNvCxnSpPr>
            <a:stCxn id="39" idx="3"/>
            <a:endCxn id="3" idx="1"/>
          </p:cNvCxnSpPr>
          <p:nvPr/>
        </p:nvCxnSpPr>
        <p:spPr>
          <a:xfrm flipV="1">
            <a:off x="5671225" y="3701384"/>
            <a:ext cx="703022" cy="709637"/>
          </a:xfrm>
          <a:prstGeom prst="bentConnector3">
            <a:avLst>
              <a:gd name="adj1" fmla="val 50000"/>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54" name="Shape 53"/>
          <p:cNvCxnSpPr>
            <a:stCxn id="25" idx="3"/>
            <a:endCxn id="3" idx="2"/>
          </p:cNvCxnSpPr>
          <p:nvPr/>
        </p:nvCxnSpPr>
        <p:spPr>
          <a:xfrm flipV="1">
            <a:off x="5642042" y="4967037"/>
            <a:ext cx="1890069" cy="665286"/>
          </a:xfrm>
          <a:prstGeom prst="bentConnector2">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19099" y="1144588"/>
            <a:ext cx="5067701" cy="4981575"/>
          </a:xfrm>
        </p:spPr>
        <p:txBody>
          <a:bodyPr/>
          <a:lstStyle/>
          <a:p>
            <a:pPr>
              <a:lnSpc>
                <a:spcPts val="2900"/>
              </a:lnSpc>
              <a:buClr>
                <a:srgbClr val="FFC000"/>
              </a:buClr>
            </a:pPr>
            <a:r>
              <a:rPr lang="en-US" sz="2400" b="1" dirty="0" smtClean="0">
                <a:solidFill>
                  <a:schemeClr val="bg1"/>
                </a:solidFill>
                <a:latin typeface="Calibri" pitchFamily="34" charset="0"/>
              </a:rPr>
              <a:t>Books and Chapters in Books</a:t>
            </a:r>
          </a:p>
          <a:p>
            <a:pPr>
              <a:lnSpc>
                <a:spcPts val="2900"/>
              </a:lnSpc>
              <a:buClr>
                <a:srgbClr val="FFC000"/>
              </a:buClr>
            </a:pPr>
            <a:r>
              <a:rPr lang="en-US" sz="2400" b="1" dirty="0" smtClean="0">
                <a:solidFill>
                  <a:schemeClr val="bg1"/>
                </a:solidFill>
                <a:latin typeface="Calibri" pitchFamily="34" charset="0"/>
              </a:rPr>
              <a:t>Articles in Research Journals</a:t>
            </a:r>
          </a:p>
          <a:p>
            <a:pPr>
              <a:lnSpc>
                <a:spcPts val="2900"/>
              </a:lnSpc>
              <a:buClr>
                <a:srgbClr val="FFC000"/>
              </a:buClr>
            </a:pPr>
            <a:r>
              <a:rPr lang="en-US" sz="2400" b="1" dirty="0" smtClean="0">
                <a:solidFill>
                  <a:schemeClr val="bg1"/>
                </a:solidFill>
                <a:latin typeface="Calibri" pitchFamily="34" charset="0"/>
              </a:rPr>
              <a:t>Theses (Master, Doctoral)</a:t>
            </a:r>
          </a:p>
          <a:p>
            <a:pPr>
              <a:lnSpc>
                <a:spcPts val="2900"/>
              </a:lnSpc>
              <a:buClr>
                <a:srgbClr val="FFC000"/>
              </a:buClr>
            </a:pPr>
            <a:r>
              <a:rPr lang="en-US" sz="2400" b="1" dirty="0" smtClean="0">
                <a:solidFill>
                  <a:schemeClr val="bg1"/>
                </a:solidFill>
                <a:latin typeface="Calibri" pitchFamily="34" charset="0"/>
              </a:rPr>
              <a:t>Publications by Organizations      </a:t>
            </a:r>
            <a:r>
              <a:rPr lang="en-US" sz="2200" b="1" dirty="0" smtClean="0">
                <a:solidFill>
                  <a:schemeClr val="bg1"/>
                </a:solidFill>
                <a:latin typeface="Calibri" pitchFamily="34" charset="0"/>
              </a:rPr>
              <a:t>(e.g. DFIs, DIAs, UN Agencies, NGOs, Corporations, Government Agencies, Research Institutes, Consultants)</a:t>
            </a:r>
          </a:p>
          <a:p>
            <a:pPr>
              <a:lnSpc>
                <a:spcPts val="2900"/>
              </a:lnSpc>
              <a:buClr>
                <a:srgbClr val="FFC000"/>
              </a:buClr>
            </a:pPr>
            <a:r>
              <a:rPr lang="en-US" sz="2400" b="1" dirty="0" smtClean="0">
                <a:solidFill>
                  <a:schemeClr val="bg1"/>
                </a:solidFill>
                <a:latin typeface="Calibri" pitchFamily="34" charset="0"/>
              </a:rPr>
              <a:t>Documentation from Projects</a:t>
            </a:r>
          </a:p>
          <a:p>
            <a:pPr>
              <a:lnSpc>
                <a:spcPts val="2900"/>
              </a:lnSpc>
              <a:buClr>
                <a:srgbClr val="FFC000"/>
              </a:buClr>
            </a:pPr>
            <a:r>
              <a:rPr lang="en-US" sz="2400" b="1" dirty="0" smtClean="0">
                <a:solidFill>
                  <a:schemeClr val="bg1"/>
                </a:solidFill>
                <a:latin typeface="Calibri" pitchFamily="34" charset="0"/>
              </a:rPr>
              <a:t>Internet Websites</a:t>
            </a:r>
          </a:p>
          <a:p>
            <a:pPr>
              <a:lnSpc>
                <a:spcPts val="2900"/>
              </a:lnSpc>
              <a:buClr>
                <a:srgbClr val="FFC000"/>
              </a:buClr>
            </a:pPr>
            <a:r>
              <a:rPr lang="en-US" sz="2400" b="1" dirty="0" smtClean="0">
                <a:solidFill>
                  <a:schemeClr val="bg1"/>
                </a:solidFill>
                <a:latin typeface="Calibri" pitchFamily="34" charset="0"/>
              </a:rPr>
              <a:t>Newspapers and Magazines</a:t>
            </a:r>
          </a:p>
          <a:p>
            <a:pPr>
              <a:lnSpc>
                <a:spcPts val="2900"/>
              </a:lnSpc>
              <a:buClr>
                <a:srgbClr val="FFC000"/>
              </a:buClr>
            </a:pPr>
            <a:r>
              <a:rPr lang="en-US" sz="2400" b="1" dirty="0" smtClean="0">
                <a:solidFill>
                  <a:schemeClr val="bg1"/>
                </a:solidFill>
                <a:latin typeface="Calibri" pitchFamily="34" charset="0"/>
              </a:rPr>
              <a:t>TV (Conventional and Web-based)</a:t>
            </a:r>
          </a:p>
          <a:p>
            <a:pPr>
              <a:lnSpc>
                <a:spcPts val="2900"/>
              </a:lnSpc>
              <a:buClr>
                <a:srgbClr val="FFC000"/>
              </a:buClr>
            </a:pPr>
            <a:r>
              <a:rPr lang="en-US" sz="2400" b="1" dirty="0" smtClean="0">
                <a:solidFill>
                  <a:schemeClr val="bg1"/>
                </a:solidFill>
                <a:latin typeface="Calibri" pitchFamily="34" charset="0"/>
              </a:rPr>
              <a:t>CDs and DVDs</a:t>
            </a:r>
          </a:p>
          <a:p>
            <a:pPr>
              <a:lnSpc>
                <a:spcPts val="2900"/>
              </a:lnSpc>
              <a:buClr>
                <a:srgbClr val="FFC000"/>
              </a:buClr>
            </a:pPr>
            <a:endParaRPr lang="en-US" sz="2400" b="1" dirty="0" smtClean="0">
              <a:solidFill>
                <a:schemeClr val="bg1"/>
              </a:solidFill>
              <a:latin typeface="Calibri" pitchFamily="34" charset="0"/>
            </a:endParaRPr>
          </a:p>
          <a:p>
            <a:pPr>
              <a:lnSpc>
                <a:spcPts val="2900"/>
              </a:lnSpc>
              <a:buClr>
                <a:srgbClr val="FFC000"/>
              </a:buClr>
            </a:pPr>
            <a:endParaRPr lang="en-US" sz="2400" b="1" dirty="0">
              <a:solidFill>
                <a:schemeClr val="bg1"/>
              </a:solidFill>
              <a:latin typeface="Calibri" pitchFamily="34" charset="0"/>
            </a:endParaRPr>
          </a:p>
        </p:txBody>
      </p:sp>
      <p:sp>
        <p:nvSpPr>
          <p:cNvPr id="4"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(Awareness: Information and Knowledge Sources)</a:t>
            </a:r>
            <a:endParaRPr lang="en-US" sz="2400" dirty="0"/>
          </a:p>
        </p:txBody>
      </p:sp>
      <p:pic>
        <p:nvPicPr>
          <p:cNvPr id="5" name="Picture 4" descr="Books.png"/>
          <p:cNvPicPr>
            <a:picLocks noChangeAspect="1"/>
          </p:cNvPicPr>
          <p:nvPr/>
        </p:nvPicPr>
        <p:blipFill>
          <a:blip r:embed="rId3" cstate="print"/>
          <a:stretch>
            <a:fillRect/>
          </a:stretch>
        </p:blipFill>
        <p:spPr>
          <a:xfrm>
            <a:off x="224550" y="2175309"/>
            <a:ext cx="3087131" cy="3175083"/>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Wheel of Global Business and Stakeholder Management.jpg">
            <a:hlinkClick r:id="rId3" tooltip="MScBA Global Business and Stakeholder Management Website"/>
          </p:cNvPr>
          <p:cNvPicPr>
            <a:picLocks noChangeAspect="1"/>
          </p:cNvPicPr>
          <p:nvPr/>
        </p:nvPicPr>
        <p:blipFill>
          <a:blip r:embed="rId4" cstate="print"/>
          <a:stretch>
            <a:fillRect/>
          </a:stretch>
        </p:blipFill>
        <p:spPr>
          <a:xfrm>
            <a:off x="140653" y="2743200"/>
            <a:ext cx="2657475" cy="3429000"/>
          </a:xfrm>
          <a:prstGeom prst="rect">
            <a:avLst/>
          </a:prstGeom>
        </p:spPr>
      </p:pic>
      <p:sp>
        <p:nvSpPr>
          <p:cNvPr id="378882" name="Rectangle 2"/>
          <p:cNvSpPr>
            <a:spLocks noGrp="1" noChangeArrowheads="1"/>
          </p:cNvSpPr>
          <p:nvPr>
            <p:ph type="title"/>
          </p:nvPr>
        </p:nvSpPr>
        <p:spPr>
          <a:xfrm>
            <a:off x="457200" y="0"/>
            <a:ext cx="8229600" cy="1143000"/>
          </a:xfrm>
        </p:spPr>
        <p:txBody>
          <a:bodyPr/>
          <a:lstStyle/>
          <a:p>
            <a:r>
              <a:rPr lang="de-DE" sz="2400" dirty="0" smtClean="0"/>
              <a:t>Managing and Engaging Project Stakeholders</a:t>
            </a:r>
            <a:br>
              <a:rPr lang="de-DE" sz="2400" dirty="0" smtClean="0"/>
            </a:br>
            <a:r>
              <a:rPr lang="de-DE" sz="2000" dirty="0" smtClean="0"/>
              <a:t>(Awareness: Degree Programs)</a:t>
            </a:r>
            <a:endParaRPr lang="de-DE" sz="2400" dirty="0"/>
          </a:p>
        </p:txBody>
      </p:sp>
      <p:sp>
        <p:nvSpPr>
          <p:cNvPr id="8" name="TextBox 7"/>
          <p:cNvSpPr txBox="1"/>
          <p:nvPr/>
        </p:nvSpPr>
        <p:spPr>
          <a:xfrm>
            <a:off x="3026092" y="993609"/>
            <a:ext cx="5646607" cy="5324535"/>
          </a:xfrm>
          <a:prstGeom prst="rect">
            <a:avLst/>
          </a:prstGeom>
          <a:noFill/>
        </p:spPr>
        <p:txBody>
          <a:bodyPr wrap="square" rtlCol="0">
            <a:spAutoFit/>
          </a:bodyPr>
          <a:lstStyle/>
          <a:p>
            <a:pPr lvl="0">
              <a:lnSpc>
                <a:spcPts val="3300"/>
              </a:lnSpc>
              <a:spcAft>
                <a:spcPts val="1200"/>
              </a:spcAft>
            </a:pPr>
            <a:r>
              <a:rPr lang="de-DE" sz="2800" b="1" kern="0" dirty="0" smtClean="0">
                <a:solidFill>
                  <a:schemeClr val="bg1"/>
                </a:solidFill>
                <a:latin typeface="Calibri" pitchFamily="34" charset="0"/>
              </a:rPr>
              <a:t>Erasmus University‘s School of Management in Rotterdam, Nether-lands, is the only institution in the world known to offer an advanced degree in Stakeholder Management: The MSc in Business Administration with specialization in </a:t>
            </a:r>
            <a:r>
              <a:rPr lang="de-DE" sz="2800" b="1" i="1" kern="0" dirty="0" smtClean="0">
                <a:solidFill>
                  <a:schemeClr val="bg1"/>
                </a:solidFill>
                <a:latin typeface="Calibri" pitchFamily="34" charset="0"/>
              </a:rPr>
              <a:t>Global Busi-ness and Stakeholder Management</a:t>
            </a:r>
            <a:r>
              <a:rPr lang="de-DE" sz="2800" b="1" kern="0" dirty="0" smtClean="0">
                <a:solidFill>
                  <a:schemeClr val="bg1"/>
                </a:solidFill>
                <a:latin typeface="Calibri" pitchFamily="34" charset="0"/>
              </a:rPr>
              <a:t>.</a:t>
            </a:r>
          </a:p>
          <a:p>
            <a:pPr lvl="0">
              <a:lnSpc>
                <a:spcPts val="3300"/>
              </a:lnSpc>
              <a:spcAft>
                <a:spcPts val="1200"/>
              </a:spcAft>
            </a:pPr>
            <a:r>
              <a:rPr lang="de-DE" sz="2800" b="1" kern="0" dirty="0" smtClean="0">
                <a:solidFill>
                  <a:schemeClr val="bg1"/>
                </a:solidFill>
                <a:latin typeface="Calibri" pitchFamily="34" charset="0"/>
              </a:rPr>
              <a:t>Predictably, stakeholder manage-ment practices and issues are the focus of the program‘s teaching and research components. </a:t>
            </a:r>
            <a:endParaRPr lang="en-US" sz="2800" dirty="0"/>
          </a:p>
        </p:txBody>
      </p:sp>
      <p:pic>
        <p:nvPicPr>
          <p:cNvPr id="10" name="Picture 9" descr="Rotterdam School of Management.jpg">
            <a:hlinkClick r:id="rId5" tooltip="Rotterdam School of Management (T-Building)"/>
          </p:cNvPr>
          <p:cNvPicPr>
            <a:picLocks noChangeAspect="1"/>
          </p:cNvPicPr>
          <p:nvPr/>
        </p:nvPicPr>
        <p:blipFill>
          <a:blip r:embed="rId6" cstate="print"/>
          <a:stretch>
            <a:fillRect/>
          </a:stretch>
        </p:blipFill>
        <p:spPr>
          <a:xfrm>
            <a:off x="140653" y="1144588"/>
            <a:ext cx="1581675" cy="1531937"/>
          </a:xfrm>
          <a:prstGeom prst="rect">
            <a:avLst/>
          </a:prstGeom>
        </p:spPr>
      </p:pic>
      <p:pic>
        <p:nvPicPr>
          <p:cNvPr id="11" name="Picture 10" descr="Rotterdam School of Management J-Building.jpg"/>
          <p:cNvPicPr>
            <a:picLocks noChangeAspect="1"/>
          </p:cNvPicPr>
          <p:nvPr/>
        </p:nvPicPr>
        <p:blipFill>
          <a:blip r:embed="rId7" cstate="print"/>
          <a:stretch>
            <a:fillRect/>
          </a:stretch>
        </p:blipFill>
        <p:spPr>
          <a:xfrm flipH="1">
            <a:off x="1786890" y="1144587"/>
            <a:ext cx="1016478" cy="674687"/>
          </a:xfrm>
          <a:prstGeom prst="rect">
            <a:avLst/>
          </a:prstGeom>
        </p:spPr>
      </p:pic>
      <p:pic>
        <p:nvPicPr>
          <p:cNvPr id="12" name="Picture 11" descr="Erasmus Statue.jpg">
            <a:hlinkClick r:id="rId8" tooltip="RSM Brochure"/>
          </p:cNvPr>
          <p:cNvPicPr>
            <a:picLocks noChangeAspect="1"/>
          </p:cNvPicPr>
          <p:nvPr/>
        </p:nvPicPr>
        <p:blipFill>
          <a:blip r:embed="rId9" cstate="print"/>
          <a:stretch>
            <a:fillRect/>
          </a:stretch>
        </p:blipFill>
        <p:spPr>
          <a:xfrm>
            <a:off x="1785126" y="1899809"/>
            <a:ext cx="1026293" cy="76972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2"/>
          <p:cNvSpPr>
            <a:spLocks noGrp="1" noChangeArrowheads="1"/>
          </p:cNvSpPr>
          <p:nvPr>
            <p:ph type="title"/>
          </p:nvPr>
        </p:nvSpPr>
        <p:spPr>
          <a:xfrm>
            <a:off x="457200" y="0"/>
            <a:ext cx="8229600" cy="1143000"/>
          </a:xfrm>
        </p:spPr>
        <p:txBody>
          <a:bodyPr/>
          <a:lstStyle/>
          <a:p>
            <a:r>
              <a:rPr lang="de-DE" sz="2400" dirty="0" smtClean="0"/>
              <a:t>Managing and Engaging Project Stakeholders</a:t>
            </a:r>
            <a:br>
              <a:rPr lang="de-DE" sz="2400" dirty="0" smtClean="0"/>
            </a:br>
            <a:r>
              <a:rPr lang="de-DE" sz="2000" dirty="0" smtClean="0"/>
              <a:t>(Awareness: Courses in Degree Programs)</a:t>
            </a:r>
            <a:endParaRPr lang="de-DE" sz="2400" dirty="0"/>
          </a:p>
        </p:txBody>
      </p:sp>
      <p:sp>
        <p:nvSpPr>
          <p:cNvPr id="8" name="TextBox 7"/>
          <p:cNvSpPr txBox="1"/>
          <p:nvPr/>
        </p:nvSpPr>
        <p:spPr>
          <a:xfrm>
            <a:off x="3026092" y="993609"/>
            <a:ext cx="5896844" cy="5324535"/>
          </a:xfrm>
          <a:prstGeom prst="rect">
            <a:avLst/>
          </a:prstGeom>
          <a:noFill/>
        </p:spPr>
        <p:txBody>
          <a:bodyPr wrap="square" rtlCol="0">
            <a:spAutoFit/>
          </a:bodyPr>
          <a:lstStyle/>
          <a:p>
            <a:pPr lvl="0">
              <a:lnSpc>
                <a:spcPts val="3300"/>
              </a:lnSpc>
              <a:spcAft>
                <a:spcPts val="1200"/>
              </a:spcAft>
            </a:pPr>
            <a:r>
              <a:rPr lang="de-DE" sz="2800" b="1" kern="0" dirty="0" smtClean="0">
                <a:solidFill>
                  <a:schemeClr val="bg1"/>
                </a:solidFill>
                <a:latin typeface="Calibri" pitchFamily="34" charset="0"/>
              </a:rPr>
              <a:t>Several universities are offering cour-ses or workshops specifically on stake-holder management and engagement. However, such courses are few and far between. Most project mgmt. degree programs include core and/or elective courses on project human resource &amp; team management. </a:t>
            </a:r>
          </a:p>
          <a:p>
            <a:pPr lvl="0">
              <a:lnSpc>
                <a:spcPts val="3300"/>
              </a:lnSpc>
              <a:spcAft>
                <a:spcPts val="1200"/>
              </a:spcAft>
            </a:pPr>
            <a:r>
              <a:rPr lang="de-DE" sz="2800" b="1" kern="0" dirty="0" smtClean="0">
                <a:solidFill>
                  <a:schemeClr val="bg1"/>
                </a:solidFill>
                <a:latin typeface="Calibri" pitchFamily="34" charset="0"/>
              </a:rPr>
              <a:t>Some knowledge on stakeholder management and engagement will, off course, be discussed in probably every project mgmt. degree program.  </a:t>
            </a:r>
            <a:endParaRPr lang="en-US" sz="2800" dirty="0"/>
          </a:p>
        </p:txBody>
      </p:sp>
      <p:pic>
        <p:nvPicPr>
          <p:cNvPr id="1026" name="Picture 2">
            <a:hlinkClick r:id="rId3" tooltip="Click for Course Information"/>
          </p:cNvPr>
          <p:cNvPicPr>
            <a:picLocks noChangeAspect="1" noChangeArrowheads="1"/>
          </p:cNvPicPr>
          <p:nvPr/>
        </p:nvPicPr>
        <p:blipFill>
          <a:blip r:embed="rId4" cstate="print"/>
          <a:srcRect l="12984" t="20766" r="62487" b="74093"/>
          <a:stretch>
            <a:fillRect/>
          </a:stretch>
        </p:blipFill>
        <p:spPr bwMode="auto">
          <a:xfrm>
            <a:off x="217974" y="1144588"/>
            <a:ext cx="2743200" cy="459963"/>
          </a:xfrm>
          <a:prstGeom prst="rect">
            <a:avLst/>
          </a:prstGeom>
          <a:noFill/>
          <a:ln w="9525">
            <a:noFill/>
            <a:miter lim="800000"/>
            <a:headEnd/>
            <a:tailEnd/>
          </a:ln>
        </p:spPr>
      </p:pic>
      <p:pic>
        <p:nvPicPr>
          <p:cNvPr id="5" name="Picture 4" descr="UNSW.gif">
            <a:hlinkClick r:id="rId5" tooltip="Click for Course Information"/>
          </p:cNvPr>
          <p:cNvPicPr>
            <a:picLocks noChangeAspect="1"/>
          </p:cNvPicPr>
          <p:nvPr/>
        </p:nvPicPr>
        <p:blipFill>
          <a:blip r:embed="rId6" cstate="print"/>
          <a:stretch>
            <a:fillRect/>
          </a:stretch>
        </p:blipFill>
        <p:spPr>
          <a:xfrm>
            <a:off x="234898" y="1884722"/>
            <a:ext cx="847725" cy="571500"/>
          </a:xfrm>
          <a:prstGeom prst="rect">
            <a:avLst/>
          </a:prstGeom>
        </p:spPr>
      </p:pic>
      <p:pic>
        <p:nvPicPr>
          <p:cNvPr id="1027" name="Picture 3">
            <a:hlinkClick r:id="rId7" tooltip="Click for Course Information"/>
          </p:cNvPr>
          <p:cNvPicPr>
            <a:picLocks noChangeAspect="1" noChangeArrowheads="1"/>
          </p:cNvPicPr>
          <p:nvPr/>
        </p:nvPicPr>
        <p:blipFill>
          <a:blip r:embed="rId8" cstate="print"/>
          <a:srcRect l="15000" t="19254" r="72742" b="66129"/>
          <a:stretch>
            <a:fillRect/>
          </a:stretch>
        </p:blipFill>
        <p:spPr bwMode="auto">
          <a:xfrm>
            <a:off x="1235603" y="1863273"/>
            <a:ext cx="1494503" cy="1425678"/>
          </a:xfrm>
          <a:prstGeom prst="rect">
            <a:avLst/>
          </a:prstGeom>
          <a:noFill/>
          <a:ln w="9525">
            <a:noFill/>
            <a:miter lim="800000"/>
            <a:headEnd/>
            <a:tailEnd/>
          </a:ln>
        </p:spPr>
      </p:pic>
      <p:pic>
        <p:nvPicPr>
          <p:cNvPr id="7" name="Picture 6" descr="Finnland.bmp">
            <a:hlinkClick r:id="rId9" tooltip="Click for Course Information"/>
          </p:cNvPr>
          <p:cNvPicPr>
            <a:picLocks noChangeAspect="1"/>
          </p:cNvPicPr>
          <p:nvPr/>
        </p:nvPicPr>
        <p:blipFill>
          <a:blip r:embed="rId10" cstate="print"/>
          <a:stretch>
            <a:fillRect/>
          </a:stretch>
        </p:blipFill>
        <p:spPr>
          <a:xfrm>
            <a:off x="275124" y="3547673"/>
            <a:ext cx="2628900" cy="666750"/>
          </a:xfrm>
          <a:prstGeom prst="rect">
            <a:avLst/>
          </a:prstGeom>
        </p:spPr>
      </p:pic>
      <p:pic>
        <p:nvPicPr>
          <p:cNvPr id="9" name="Picture 8" descr="Arizona.bmp">
            <a:hlinkClick r:id="rId11" tooltip="Click for Course Information"/>
          </p:cNvPr>
          <p:cNvPicPr>
            <a:picLocks noChangeAspect="1"/>
          </p:cNvPicPr>
          <p:nvPr/>
        </p:nvPicPr>
        <p:blipFill>
          <a:blip r:embed="rId12" cstate="print"/>
          <a:srcRect r="66882" b="2155"/>
          <a:stretch>
            <a:fillRect/>
          </a:stretch>
        </p:blipFill>
        <p:spPr>
          <a:xfrm>
            <a:off x="170478" y="4473145"/>
            <a:ext cx="2838193" cy="343922"/>
          </a:xfrm>
          <a:prstGeom prst="rect">
            <a:avLst/>
          </a:prstGeom>
        </p:spPr>
      </p:pic>
      <p:pic>
        <p:nvPicPr>
          <p:cNvPr id="10" name="Picture 9" descr="Arizona.bmp">
            <a:hlinkClick r:id="rId13" tooltip="Click for Course Information"/>
          </p:cNvPr>
          <p:cNvPicPr>
            <a:picLocks noChangeAspect="1"/>
          </p:cNvPicPr>
          <p:nvPr/>
        </p:nvPicPr>
        <p:blipFill>
          <a:blip r:embed="rId12" cstate="print"/>
          <a:srcRect r="66882" b="2155"/>
          <a:stretch>
            <a:fillRect/>
          </a:stretch>
        </p:blipFill>
        <p:spPr>
          <a:xfrm>
            <a:off x="170478" y="5075789"/>
            <a:ext cx="2838193" cy="343922"/>
          </a:xfrm>
          <a:prstGeom prst="rect">
            <a:avLst/>
          </a:prstGeom>
        </p:spPr>
      </p:pic>
      <p:pic>
        <p:nvPicPr>
          <p:cNvPr id="11" name="Picture 10" descr="Walden.bmp">
            <a:hlinkClick r:id="rId14" tooltip="Click for Course Information"/>
          </p:cNvPr>
          <p:cNvPicPr>
            <a:picLocks noChangeAspect="1"/>
          </p:cNvPicPr>
          <p:nvPr/>
        </p:nvPicPr>
        <p:blipFill>
          <a:blip r:embed="rId15" cstate="print"/>
          <a:stretch>
            <a:fillRect/>
          </a:stretch>
        </p:blipFill>
        <p:spPr>
          <a:xfrm>
            <a:off x="279887" y="5678431"/>
            <a:ext cx="2619375" cy="47625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73" name="Text Box 9"/>
          <p:cNvSpPr txBox="1">
            <a:spLocks noChangeArrowheads="1"/>
          </p:cNvSpPr>
          <p:nvPr/>
        </p:nvSpPr>
        <p:spPr bwMode="auto">
          <a:xfrm>
            <a:off x="3189189" y="1142757"/>
            <a:ext cx="5491162" cy="5170646"/>
          </a:xfrm>
          <a:prstGeom prst="rect">
            <a:avLst/>
          </a:prstGeom>
          <a:noFill/>
          <a:ln w="9525" algn="ctr">
            <a:noFill/>
            <a:miter lim="800000"/>
            <a:headEnd/>
            <a:tailEnd/>
          </a:ln>
          <a:effectLst/>
        </p:spPr>
        <p:txBody>
          <a:bodyPr wrap="square">
            <a:spAutoFit/>
          </a:bodyPr>
          <a:lstStyle/>
          <a:p>
            <a:pPr>
              <a:lnSpc>
                <a:spcPts val="3300"/>
              </a:lnSpc>
              <a:spcAft>
                <a:spcPts val="1800"/>
              </a:spcAft>
              <a:tabLst>
                <a:tab pos="4511675" algn="l"/>
              </a:tabLst>
            </a:pPr>
            <a:r>
              <a:rPr lang="de-DE" sz="2800" b="1" dirty="0" smtClean="0">
                <a:solidFill>
                  <a:schemeClr val="bg1"/>
                </a:solidFill>
                <a:latin typeface="Calibri" pitchFamily="34" charset="0"/>
              </a:rPr>
              <a:t>Some knowledge on the intricacies of project stakeholder management and engagement never finds its way into books, articles or other docu-mentation, namely, the </a:t>
            </a:r>
            <a:r>
              <a:rPr lang="de-DE" sz="2800" b="1" i="1" dirty="0" smtClean="0">
                <a:solidFill>
                  <a:schemeClr val="bg1"/>
                </a:solidFill>
                <a:latin typeface="Calibri" pitchFamily="34" charset="0"/>
              </a:rPr>
              <a:t>experential</a:t>
            </a:r>
            <a:r>
              <a:rPr lang="de-DE" sz="2800" b="1" dirty="0" smtClean="0">
                <a:solidFill>
                  <a:schemeClr val="bg1"/>
                </a:solidFill>
                <a:latin typeface="Calibri" pitchFamily="34" charset="0"/>
              </a:rPr>
              <a:t> </a:t>
            </a:r>
            <a:r>
              <a:rPr lang="de-DE" sz="2800" b="1" i="1" dirty="0" smtClean="0">
                <a:solidFill>
                  <a:schemeClr val="bg1"/>
                </a:solidFill>
                <a:latin typeface="Calibri" pitchFamily="34" charset="0"/>
              </a:rPr>
              <a:t>knowledge</a:t>
            </a:r>
            <a:r>
              <a:rPr lang="de-DE" sz="2800" b="1" dirty="0" smtClean="0">
                <a:solidFill>
                  <a:schemeClr val="bg1"/>
                </a:solidFill>
                <a:latin typeface="Calibri" pitchFamily="34" charset="0"/>
              </a:rPr>
              <a:t> which has accumulated over time in the minds of countless project managers and other stake-holders across our planet who rou-tinely interact and deal with each other to accomplish proj. work and resolve myriad issues/problems.</a:t>
            </a:r>
          </a:p>
        </p:txBody>
      </p:sp>
      <p:sp>
        <p:nvSpPr>
          <p:cNvPr id="6"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(Tacit Sources of Information and Knowledge)</a:t>
            </a:r>
            <a:endParaRPr lang="en-US" sz="2400" dirty="0"/>
          </a:p>
        </p:txBody>
      </p:sp>
      <p:pic>
        <p:nvPicPr>
          <p:cNvPr id="4" name="Picture 3" descr="Knowledge.jpg"/>
          <p:cNvPicPr>
            <a:picLocks noChangeAspect="1"/>
          </p:cNvPicPr>
          <p:nvPr/>
        </p:nvPicPr>
        <p:blipFill>
          <a:blip r:embed="rId3" cstate="print"/>
          <a:stretch>
            <a:fillRect/>
          </a:stretch>
        </p:blipFill>
        <p:spPr>
          <a:xfrm>
            <a:off x="374333" y="1917098"/>
            <a:ext cx="2571750" cy="300990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8" name="Rectangle 4"/>
          <p:cNvSpPr>
            <a:spLocks noGrp="1" noChangeArrowheads="1"/>
          </p:cNvSpPr>
          <p:nvPr>
            <p:ph type="title"/>
          </p:nvPr>
        </p:nvSpPr>
        <p:spPr>
          <a:xfrm>
            <a:off x="457200" y="0"/>
            <a:ext cx="8229600" cy="1143000"/>
          </a:xfrm>
          <a:noFill/>
          <a:ln/>
        </p:spPr>
        <p:txBody>
          <a:bodyPr/>
          <a:lstStyle/>
          <a:p>
            <a:r>
              <a:rPr lang="de-DE" sz="2400" dirty="0" smtClean="0"/>
              <a:t>Managing and Engaging Project Stakeholders</a:t>
            </a:r>
            <a:br>
              <a:rPr lang="de-DE" sz="2400" dirty="0" smtClean="0"/>
            </a:br>
            <a:r>
              <a:rPr lang="de-DE" sz="2000" dirty="0" smtClean="0"/>
              <a:t>(Awareness of Stakeholder Impacts on Eur. Projects)</a:t>
            </a:r>
            <a:endParaRPr lang="de-DE" sz="2400" dirty="0"/>
          </a:p>
        </p:txBody>
      </p:sp>
      <p:sp>
        <p:nvSpPr>
          <p:cNvPr id="379907" name="Rectangle 3"/>
          <p:cNvSpPr>
            <a:spLocks noGrp="1" noChangeArrowheads="1"/>
          </p:cNvSpPr>
          <p:nvPr>
            <p:ph type="body" sz="half" idx="1"/>
          </p:nvPr>
        </p:nvSpPr>
        <p:spPr>
          <a:xfrm>
            <a:off x="3628417" y="1144588"/>
            <a:ext cx="5263655" cy="5027612"/>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200"/>
              </a:lnSpc>
              <a:spcAft>
                <a:spcPts val="1200"/>
              </a:spcAft>
              <a:buClr>
                <a:schemeClr val="folHlink"/>
              </a:buClr>
              <a:buNone/>
            </a:pPr>
            <a:r>
              <a:rPr lang="en-US" sz="2800" b="1" dirty="0" smtClean="0">
                <a:solidFill>
                  <a:schemeClr val="bg1"/>
                </a:solidFill>
                <a:latin typeface="Calibri" pitchFamily="34" charset="0"/>
              </a:rPr>
              <a:t>	NETLIPSE = </a:t>
            </a:r>
            <a:r>
              <a:rPr lang="en-US" sz="2800" b="1" i="1" dirty="0" smtClean="0">
                <a:solidFill>
                  <a:schemeClr val="bg1"/>
                </a:solidFill>
                <a:latin typeface="Calibri" pitchFamily="34" charset="0"/>
              </a:rPr>
              <a:t>Network for Know-ledge Dissemination on the Management and Organization of Large Infrastructure Projects in Europe</a:t>
            </a:r>
            <a:r>
              <a:rPr lang="en-US" sz="2800" b="1" dirty="0" smtClean="0">
                <a:solidFill>
                  <a:schemeClr val="bg1"/>
                </a:solidFill>
                <a:latin typeface="Calibri" pitchFamily="34" charset="0"/>
              </a:rPr>
              <a:t>. </a:t>
            </a:r>
          </a:p>
          <a:p>
            <a:pPr>
              <a:lnSpc>
                <a:spcPts val="3200"/>
              </a:lnSpc>
              <a:spcAft>
                <a:spcPts val="1200"/>
              </a:spcAft>
              <a:buClr>
                <a:schemeClr val="folHlink"/>
              </a:buClr>
              <a:buNone/>
            </a:pPr>
            <a:r>
              <a:rPr lang="en-US" sz="2800" b="1" dirty="0" smtClean="0">
                <a:solidFill>
                  <a:schemeClr val="bg1"/>
                </a:solidFill>
                <a:latin typeface="Calibri" pitchFamily="34" charset="0"/>
              </a:rPr>
              <a:t>	NETLIPSE is a consortium of 8 org. from 5 EU states. This pub-</a:t>
            </a:r>
            <a:r>
              <a:rPr lang="en-US" sz="2800" b="1" dirty="0" err="1" smtClean="0">
                <a:solidFill>
                  <a:schemeClr val="bg1"/>
                </a:solidFill>
                <a:latin typeface="Calibri" pitchFamily="34" charset="0"/>
              </a:rPr>
              <a:t>lication</a:t>
            </a:r>
            <a:r>
              <a:rPr lang="en-US" sz="2800" b="1" dirty="0" smtClean="0">
                <a:solidFill>
                  <a:schemeClr val="bg1"/>
                </a:solidFill>
                <a:latin typeface="Calibri" pitchFamily="34" charset="0"/>
              </a:rPr>
              <a:t> (2008) analyzed 15 large transportation projects  highlighting the lessons learn-</a:t>
            </a:r>
            <a:r>
              <a:rPr lang="en-US" sz="2800" b="1" dirty="0" err="1" smtClean="0">
                <a:solidFill>
                  <a:schemeClr val="bg1"/>
                </a:solidFill>
                <a:latin typeface="Calibri" pitchFamily="34" charset="0"/>
              </a:rPr>
              <a:t>ed</a:t>
            </a:r>
            <a:r>
              <a:rPr lang="en-US" sz="2800" b="1" dirty="0" smtClean="0">
                <a:solidFill>
                  <a:schemeClr val="bg1"/>
                </a:solidFill>
                <a:latin typeface="Calibri" pitchFamily="34" charset="0"/>
              </a:rPr>
              <a:t> from their planning and execution.</a:t>
            </a:r>
            <a:endParaRPr lang="de-DE" sz="2800" b="1" dirty="0">
              <a:solidFill>
                <a:schemeClr val="bg1"/>
              </a:solidFill>
              <a:latin typeface="Calibri" pitchFamily="34" charset="0"/>
            </a:endParaRPr>
          </a:p>
        </p:txBody>
      </p:sp>
      <p:pic>
        <p:nvPicPr>
          <p:cNvPr id="6" name="Picture 5" descr="NETLIPSE.jpg"/>
          <p:cNvPicPr>
            <a:picLocks noChangeAspect="1"/>
          </p:cNvPicPr>
          <p:nvPr/>
        </p:nvPicPr>
        <p:blipFill>
          <a:blip r:embed="rId3" cstate="print"/>
          <a:stretch>
            <a:fillRect/>
          </a:stretch>
        </p:blipFill>
        <p:spPr>
          <a:xfrm>
            <a:off x="134589" y="1260088"/>
            <a:ext cx="3482362" cy="4912112"/>
          </a:xfrm>
          <a:prstGeom prst="rect">
            <a:avLst/>
          </a:prstGeom>
          <a:ln>
            <a:solidFill>
              <a:schemeClr val="bg1"/>
            </a:solidFill>
          </a:ln>
        </p:spPr>
      </p:pic>
    </p:spTree>
  </p:cSld>
  <p:clrMapOvr>
    <a:masterClrMapping/>
  </p:clrMapOvr>
  <p:transition spd="slow">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8" name="Rectangle 4"/>
          <p:cNvSpPr>
            <a:spLocks noGrp="1" noChangeArrowheads="1"/>
          </p:cNvSpPr>
          <p:nvPr>
            <p:ph type="title"/>
          </p:nvPr>
        </p:nvSpPr>
        <p:spPr>
          <a:xfrm>
            <a:off x="457200" y="0"/>
            <a:ext cx="8229600" cy="1143000"/>
          </a:xfrm>
          <a:noFill/>
          <a:ln/>
        </p:spPr>
        <p:txBody>
          <a:bodyPr/>
          <a:lstStyle/>
          <a:p>
            <a:r>
              <a:rPr lang="de-DE" sz="2400" dirty="0" smtClean="0"/>
              <a:t>Managing and Engaging Project Stakeholders</a:t>
            </a:r>
            <a:br>
              <a:rPr lang="de-DE" sz="2400" dirty="0" smtClean="0"/>
            </a:br>
            <a:r>
              <a:rPr lang="de-DE" sz="2000" dirty="0" smtClean="0"/>
              <a:t>(Awareness of Stakeholder Impacts on Eur. Projects)</a:t>
            </a:r>
            <a:endParaRPr lang="de-DE" sz="2400" dirty="0"/>
          </a:p>
        </p:txBody>
      </p:sp>
      <p:sp>
        <p:nvSpPr>
          <p:cNvPr id="379907" name="Rectangle 3"/>
          <p:cNvSpPr>
            <a:spLocks noGrp="1" noChangeArrowheads="1"/>
          </p:cNvSpPr>
          <p:nvPr>
            <p:ph type="body" sz="half" idx="1"/>
          </p:nvPr>
        </p:nvSpPr>
        <p:spPr>
          <a:xfrm>
            <a:off x="3628418" y="1144588"/>
            <a:ext cx="5061558" cy="5027612"/>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200"/>
              </a:lnSpc>
              <a:spcAft>
                <a:spcPts val="1200"/>
              </a:spcAft>
              <a:buClr>
                <a:schemeClr val="folHlink"/>
              </a:buClr>
              <a:buNone/>
            </a:pPr>
            <a:r>
              <a:rPr lang="en-US" sz="2800" b="1" dirty="0" smtClean="0">
                <a:solidFill>
                  <a:schemeClr val="bg1"/>
                </a:solidFill>
                <a:latin typeface="Calibri" pitchFamily="34" charset="0"/>
              </a:rPr>
              <a:t>	Among its main findings the research found that (p. 45) </a:t>
            </a:r>
          </a:p>
          <a:p>
            <a:pPr>
              <a:lnSpc>
                <a:spcPts val="3200"/>
              </a:lnSpc>
              <a:spcAft>
                <a:spcPts val="1200"/>
              </a:spcAft>
              <a:buClr>
                <a:schemeClr val="folHlink"/>
              </a:buClr>
              <a:buNone/>
            </a:pPr>
            <a:r>
              <a:rPr lang="en-US" sz="2800" b="1" dirty="0" smtClean="0">
                <a:solidFill>
                  <a:schemeClr val="bg1"/>
                </a:solidFill>
                <a:latin typeface="Calibri" pitchFamily="34" charset="0"/>
              </a:rPr>
              <a:t>	“</a:t>
            </a:r>
            <a:r>
              <a:rPr lang="en-US" b="1" dirty="0" smtClean="0">
                <a:solidFill>
                  <a:schemeClr val="bg1"/>
                </a:solidFill>
                <a:latin typeface="Calibri" pitchFamily="34" charset="0"/>
              </a:rPr>
              <a:t>Stakeholder Management in a project is critical … the need for continuing the dialogue with stakeholders at a meaning-</a:t>
            </a:r>
            <a:r>
              <a:rPr lang="en-US" b="1" dirty="0" err="1" smtClean="0">
                <a:solidFill>
                  <a:schemeClr val="bg1"/>
                </a:solidFill>
                <a:latin typeface="Calibri" pitchFamily="34" charset="0"/>
              </a:rPr>
              <a:t>ful</a:t>
            </a:r>
            <a:r>
              <a:rPr lang="en-US" b="1" dirty="0" smtClean="0">
                <a:solidFill>
                  <a:schemeClr val="bg1"/>
                </a:solidFill>
                <a:latin typeface="Calibri" pitchFamily="34" charset="0"/>
              </a:rPr>
              <a:t> level, once consents are given for construction, has however been rarely appreciated … sustaining the relationships and measuring the effectiveness of com-</a:t>
            </a:r>
            <a:r>
              <a:rPr lang="en-US" b="1" dirty="0" err="1" smtClean="0">
                <a:solidFill>
                  <a:schemeClr val="bg1"/>
                </a:solidFill>
                <a:latin typeface="Calibri" pitchFamily="34" charset="0"/>
              </a:rPr>
              <a:t>munication</a:t>
            </a:r>
            <a:r>
              <a:rPr lang="en-US" b="1" dirty="0" smtClean="0">
                <a:solidFill>
                  <a:schemeClr val="bg1"/>
                </a:solidFill>
                <a:latin typeface="Calibri" pitchFamily="34" charset="0"/>
              </a:rPr>
              <a:t> with stakeholders can yield strong benefits for a disproportionately low amount of time and expenditure</a:t>
            </a:r>
            <a:r>
              <a:rPr lang="en-US" sz="2800" b="1" dirty="0" smtClean="0">
                <a:solidFill>
                  <a:schemeClr val="bg1"/>
                </a:solidFill>
                <a:latin typeface="Calibri" pitchFamily="34" charset="0"/>
              </a:rPr>
              <a:t>”. </a:t>
            </a:r>
            <a:endParaRPr lang="de-DE" sz="2800" b="1" dirty="0">
              <a:solidFill>
                <a:schemeClr val="bg1"/>
              </a:solidFill>
              <a:latin typeface="Calibri" pitchFamily="34" charset="0"/>
            </a:endParaRPr>
          </a:p>
        </p:txBody>
      </p:sp>
      <p:pic>
        <p:nvPicPr>
          <p:cNvPr id="5" name="Picture 4" descr="NETLIPSE.jpg"/>
          <p:cNvPicPr>
            <a:picLocks noChangeAspect="1"/>
          </p:cNvPicPr>
          <p:nvPr/>
        </p:nvPicPr>
        <p:blipFill>
          <a:blip r:embed="rId3" cstate="print"/>
          <a:stretch>
            <a:fillRect/>
          </a:stretch>
        </p:blipFill>
        <p:spPr>
          <a:xfrm>
            <a:off x="134589" y="1260088"/>
            <a:ext cx="3482362" cy="4912112"/>
          </a:xfrm>
          <a:prstGeom prst="rect">
            <a:avLst/>
          </a:prstGeom>
          <a:ln>
            <a:solidFill>
              <a:schemeClr val="bg1"/>
            </a:solidFill>
          </a:ln>
        </p:spPr>
      </p:pic>
    </p:spTree>
  </p:cSld>
  <p:clrMapOvr>
    <a:masterClrMapping/>
  </p:clrMapOvr>
  <p:transition spd="slow">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8" name="Rectangle 4"/>
          <p:cNvSpPr>
            <a:spLocks noGrp="1" noChangeArrowheads="1"/>
          </p:cNvSpPr>
          <p:nvPr>
            <p:ph type="title"/>
          </p:nvPr>
        </p:nvSpPr>
        <p:spPr>
          <a:xfrm>
            <a:off x="457200" y="0"/>
            <a:ext cx="8229600" cy="1143000"/>
          </a:xfrm>
          <a:noFill/>
          <a:ln/>
        </p:spPr>
        <p:txBody>
          <a:bodyPr/>
          <a:lstStyle/>
          <a:p>
            <a:r>
              <a:rPr lang="de-DE" sz="2400" dirty="0" smtClean="0"/>
              <a:t>Managing and Engaging Project Stakeholders</a:t>
            </a:r>
            <a:br>
              <a:rPr lang="de-DE" sz="2400" dirty="0" smtClean="0"/>
            </a:br>
            <a:r>
              <a:rPr lang="de-DE" sz="2000" dirty="0" smtClean="0"/>
              <a:t>(Awareness of Stakeholder Impacts on Eur. Projects)</a:t>
            </a:r>
            <a:endParaRPr lang="de-DE" sz="2400" dirty="0"/>
          </a:p>
        </p:txBody>
      </p:sp>
      <p:sp>
        <p:nvSpPr>
          <p:cNvPr id="379907" name="Rectangle 3"/>
          <p:cNvSpPr>
            <a:spLocks noGrp="1" noChangeArrowheads="1"/>
          </p:cNvSpPr>
          <p:nvPr>
            <p:ph type="body" sz="half" idx="1"/>
          </p:nvPr>
        </p:nvSpPr>
        <p:spPr>
          <a:xfrm>
            <a:off x="3628418" y="1144588"/>
            <a:ext cx="5061558" cy="5027612"/>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200"/>
              </a:lnSpc>
              <a:spcAft>
                <a:spcPts val="1200"/>
              </a:spcAft>
              <a:buClr>
                <a:schemeClr val="folHlink"/>
              </a:buClr>
              <a:buNone/>
            </a:pPr>
            <a:r>
              <a:rPr lang="en-US" sz="2800" b="1" dirty="0" smtClean="0">
                <a:solidFill>
                  <a:schemeClr val="bg1"/>
                </a:solidFill>
                <a:latin typeface="Calibri" pitchFamily="34" charset="0"/>
              </a:rPr>
              <a:t>	The research also discovered that (p. 73) </a:t>
            </a:r>
          </a:p>
          <a:p>
            <a:pPr>
              <a:lnSpc>
                <a:spcPts val="2800"/>
              </a:lnSpc>
              <a:spcAft>
                <a:spcPts val="1200"/>
              </a:spcAft>
              <a:buClr>
                <a:schemeClr val="folHlink"/>
              </a:buClr>
              <a:buNone/>
            </a:pPr>
            <a:r>
              <a:rPr lang="en-US" sz="2800" b="1" dirty="0" smtClean="0">
                <a:solidFill>
                  <a:schemeClr val="bg1"/>
                </a:solidFill>
                <a:latin typeface="Calibri" pitchFamily="34" charset="0"/>
              </a:rPr>
              <a:t>	“</a:t>
            </a:r>
            <a:r>
              <a:rPr lang="en-US" b="1" dirty="0" smtClean="0">
                <a:solidFill>
                  <a:schemeClr val="bg1"/>
                </a:solidFill>
                <a:latin typeface="Calibri" pitchFamily="34" charset="0"/>
              </a:rPr>
              <a:t>The essential lesson learnt in the NETLIPSE project is that dialogue, </a:t>
            </a:r>
            <a:r>
              <a:rPr lang="en-US" b="1" dirty="0" err="1" smtClean="0">
                <a:solidFill>
                  <a:schemeClr val="bg1"/>
                </a:solidFill>
                <a:latin typeface="Calibri" pitchFamily="34" charset="0"/>
              </a:rPr>
              <a:t>commu-nication</a:t>
            </a:r>
            <a:r>
              <a:rPr lang="en-US" b="1" dirty="0" smtClean="0">
                <a:solidFill>
                  <a:schemeClr val="bg1"/>
                </a:solidFill>
                <a:latin typeface="Calibri" pitchFamily="34" charset="0"/>
              </a:rPr>
              <a:t> and cooperation are as useful as focusing on technique, contracts and other internal concerns … When comparing the NETLIPSE projects, it seems that those pro-</a:t>
            </a:r>
            <a:r>
              <a:rPr lang="en-US" b="1" dirty="0" err="1" smtClean="0">
                <a:solidFill>
                  <a:schemeClr val="bg1"/>
                </a:solidFill>
                <a:latin typeface="Calibri" pitchFamily="34" charset="0"/>
              </a:rPr>
              <a:t>jects</a:t>
            </a:r>
            <a:r>
              <a:rPr lang="en-US" b="1" dirty="0" smtClean="0">
                <a:solidFill>
                  <a:schemeClr val="bg1"/>
                </a:solidFill>
                <a:latin typeface="Calibri" pitchFamily="34" charset="0"/>
              </a:rPr>
              <a:t> which dealt with stakeholders on an ad hoc basis experienced far more </a:t>
            </a:r>
            <a:r>
              <a:rPr lang="en-US" b="1" dirty="0" err="1" smtClean="0">
                <a:solidFill>
                  <a:schemeClr val="bg1"/>
                </a:solidFill>
                <a:latin typeface="Calibri" pitchFamily="34" charset="0"/>
              </a:rPr>
              <a:t>prob-lems</a:t>
            </a:r>
            <a:r>
              <a:rPr lang="en-US" b="1" dirty="0" smtClean="0">
                <a:solidFill>
                  <a:schemeClr val="bg1"/>
                </a:solidFill>
                <a:latin typeface="Calibri" pitchFamily="34" charset="0"/>
              </a:rPr>
              <a:t> with their stakeholders than those projects which developed a stakeholder strategy early on in the project</a:t>
            </a:r>
            <a:r>
              <a:rPr lang="en-US" sz="2800" b="1" dirty="0" smtClean="0">
                <a:solidFill>
                  <a:schemeClr val="bg1"/>
                </a:solidFill>
                <a:latin typeface="Calibri" pitchFamily="34" charset="0"/>
              </a:rPr>
              <a:t>”. </a:t>
            </a:r>
            <a:endParaRPr lang="de-DE" sz="2800" b="1" dirty="0">
              <a:solidFill>
                <a:schemeClr val="bg1"/>
              </a:solidFill>
              <a:latin typeface="Calibri" pitchFamily="34" charset="0"/>
            </a:endParaRPr>
          </a:p>
        </p:txBody>
      </p:sp>
      <p:pic>
        <p:nvPicPr>
          <p:cNvPr id="5" name="Picture 4" descr="NETLIPSE.jpg"/>
          <p:cNvPicPr>
            <a:picLocks noChangeAspect="1"/>
          </p:cNvPicPr>
          <p:nvPr/>
        </p:nvPicPr>
        <p:blipFill>
          <a:blip r:embed="rId3" cstate="print"/>
          <a:stretch>
            <a:fillRect/>
          </a:stretch>
        </p:blipFill>
        <p:spPr>
          <a:xfrm>
            <a:off x="134589" y="1260088"/>
            <a:ext cx="3482362" cy="4912112"/>
          </a:xfrm>
          <a:prstGeom prst="rect">
            <a:avLst/>
          </a:prstGeom>
          <a:ln>
            <a:solidFill>
              <a:schemeClr val="bg1"/>
            </a:solidFill>
          </a:ln>
        </p:spPr>
      </p:pic>
    </p:spTree>
  </p:cSld>
  <p:clrMapOvr>
    <a:masterClrMapping/>
  </p:clrMapOvr>
  <p:transition spd="slow">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57200" y="0"/>
            <a:ext cx="8229600" cy="1143000"/>
          </a:xfrm>
        </p:spPr>
        <p:txBody>
          <a:bodyPr/>
          <a:lstStyle/>
          <a:p>
            <a:r>
              <a:rPr lang="de-DE" sz="2400" dirty="0" smtClean="0"/>
              <a:t>Managing and Engaging Project Stakeholders</a:t>
            </a:r>
            <a:br>
              <a:rPr lang="de-DE" sz="2400" dirty="0" smtClean="0"/>
            </a:br>
            <a:r>
              <a:rPr lang="de-DE" sz="2000" dirty="0" smtClean="0"/>
              <a:t>(Success Factors in ICT Projects)</a:t>
            </a:r>
            <a:endParaRPr lang="de-DE" sz="2400" dirty="0" smtClean="0"/>
          </a:p>
        </p:txBody>
      </p:sp>
      <p:sp>
        <p:nvSpPr>
          <p:cNvPr id="12291" name="TextBox 3"/>
          <p:cNvSpPr txBox="1">
            <a:spLocks noChangeArrowheads="1"/>
          </p:cNvSpPr>
          <p:nvPr/>
        </p:nvSpPr>
        <p:spPr bwMode="auto">
          <a:xfrm>
            <a:off x="4953838" y="1044108"/>
            <a:ext cx="3946769" cy="5201424"/>
          </a:xfrm>
          <a:prstGeom prst="rect">
            <a:avLst/>
          </a:prstGeom>
          <a:noFill/>
          <a:ln w="9525">
            <a:noFill/>
            <a:miter lim="800000"/>
            <a:headEnd/>
            <a:tailEnd/>
          </a:ln>
        </p:spPr>
        <p:txBody>
          <a:bodyPr wrap="square">
            <a:spAutoFit/>
          </a:bodyPr>
          <a:lstStyle/>
          <a:p>
            <a:pPr>
              <a:spcAft>
                <a:spcPts val="1200"/>
              </a:spcAft>
            </a:pPr>
            <a:r>
              <a:rPr lang="en-US" b="1" dirty="0">
                <a:solidFill>
                  <a:schemeClr val="bg1"/>
                </a:solidFill>
                <a:latin typeface="Calibri" pitchFamily="34" charset="0"/>
              </a:rPr>
              <a:t>Source: CHAOS Group Summary 2009, p. 3.</a:t>
            </a:r>
          </a:p>
          <a:p>
            <a:r>
              <a:rPr lang="en-US" sz="2600" b="1" dirty="0">
                <a:solidFill>
                  <a:schemeClr val="bg1"/>
                </a:solidFill>
                <a:latin typeface="Calibri" pitchFamily="34" charset="0"/>
              </a:rPr>
              <a:t>The CHAOS Success Factors list the factors in order of priority which contribute towards the success of ICT projects according to the Standish Group’s research based on a sample of ICT – Projects undertaken in government and commercial organizations mainly in the US.</a:t>
            </a:r>
          </a:p>
        </p:txBody>
      </p:sp>
      <p:pic>
        <p:nvPicPr>
          <p:cNvPr id="12292" name="Picture 2"/>
          <p:cNvPicPr>
            <a:picLocks noChangeAspect="1" noChangeArrowheads="1"/>
          </p:cNvPicPr>
          <p:nvPr/>
        </p:nvPicPr>
        <p:blipFill>
          <a:blip r:embed="rId2" cstate="print"/>
          <a:srcRect l="24405" t="13492" r="24850" b="11707"/>
          <a:stretch>
            <a:fillRect/>
          </a:stretch>
        </p:blipFill>
        <p:spPr bwMode="auto">
          <a:xfrm>
            <a:off x="231776" y="1144587"/>
            <a:ext cx="4518630" cy="4994275"/>
          </a:xfrm>
          <a:prstGeom prst="rect">
            <a:avLst/>
          </a:prstGeom>
          <a:noFill/>
          <a:ln w="9525">
            <a:noFill/>
            <a:miter lim="800000"/>
            <a:headEnd/>
            <a:tailEnd/>
          </a:ln>
        </p:spPr>
      </p:pic>
      <p:sp>
        <p:nvSpPr>
          <p:cNvPr id="5" name="Rectangle 4"/>
          <p:cNvSpPr/>
          <p:nvPr/>
        </p:nvSpPr>
        <p:spPr>
          <a:xfrm>
            <a:off x="455613" y="1718269"/>
            <a:ext cx="2743200" cy="84406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22990" y="1067588"/>
          <a:ext cx="8923214" cy="5093914"/>
        </p:xfrm>
        <a:graphic>
          <a:graphicData uri="http://schemas.openxmlformats.org/drawingml/2006/table">
            <a:tbl>
              <a:tblPr firstRow="1" bandRow="1">
                <a:tableStyleId>{10A1B5D5-9B99-4C35-A422-299274C87663}</a:tableStyleId>
              </a:tblPr>
              <a:tblGrid>
                <a:gridCol w="5448494"/>
                <a:gridCol w="1737360"/>
                <a:gridCol w="1737360"/>
              </a:tblGrid>
              <a:tr h="659874">
                <a:tc>
                  <a:txBody>
                    <a:bodyPr/>
                    <a:lstStyle/>
                    <a:p>
                      <a:r>
                        <a:rPr lang="en-US" sz="1200" b="1" dirty="0" smtClean="0"/>
                        <a:t>Project</a:t>
                      </a:r>
                      <a:r>
                        <a:rPr lang="en-US" sz="1200" b="1" baseline="0" dirty="0" smtClean="0"/>
                        <a:t> Leadership Skills</a:t>
                      </a:r>
                      <a:endParaRPr lang="en-US" sz="1200" b="1"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lang="en-US" sz="1200" b="1" dirty="0" smtClean="0"/>
                        <a:t>Ranking by “Excellent” Project Managers</a:t>
                      </a:r>
                      <a:endParaRPr lang="en-US" sz="1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lang="en-US" sz="1200" b="1" dirty="0" smtClean="0"/>
                        <a:t>Ranking by Other Project Managers</a:t>
                      </a:r>
                      <a:endParaRPr lang="en-US" sz="1200" b="1"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29937">
                <a:tc>
                  <a:txBody>
                    <a:bodyPr/>
                    <a:lstStyle/>
                    <a:p>
                      <a:r>
                        <a:rPr lang="en-US" sz="1000" b="1" dirty="0" smtClean="0"/>
                        <a:t>To assume ownership for the mission, and to refer to it at all times</a:t>
                      </a:r>
                      <a:endParaRPr lang="en-US" sz="1000" b="1"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sz="1000" b="1" dirty="0" smtClean="0"/>
                        <a:t>1</a:t>
                      </a:r>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sz="1000" b="1" dirty="0" smtClean="0"/>
                        <a:t>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329937">
                <a:tc>
                  <a:txBody>
                    <a:bodyPr/>
                    <a:lstStyle/>
                    <a:p>
                      <a:r>
                        <a:rPr lang="en-US" sz="1000" b="1" dirty="0" smtClean="0"/>
                        <a:t>To have long-term vision and the ability to anticipate problems</a:t>
                      </a:r>
                      <a:endParaRPr lang="en-US" sz="1000" b="1" dirty="0"/>
                    </a:p>
                  </a:txBody>
                  <a:tcPr>
                    <a:lnR w="12700" cap="flat" cmpd="sng" algn="ctr">
                      <a:solidFill>
                        <a:schemeClr val="tx1"/>
                      </a:solidFill>
                      <a:prstDash val="solid"/>
                      <a:round/>
                      <a:headEnd type="none" w="med" len="med"/>
                      <a:tailEnd type="none" w="med" len="med"/>
                    </a:lnR>
                  </a:tcPr>
                </a:tc>
                <a:tc>
                  <a:txBody>
                    <a:bodyPr/>
                    <a:lstStyle/>
                    <a:p>
                      <a:r>
                        <a:rPr lang="en-US" sz="1000" b="1" dirty="0" smtClean="0"/>
                        <a:t>2</a:t>
                      </a:r>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000" b="1" dirty="0" smtClean="0"/>
                        <a:t>6</a:t>
                      </a:r>
                      <a:endParaRPr lang="en-US" sz="1000" b="1" dirty="0"/>
                    </a:p>
                  </a:txBody>
                  <a:tcPr>
                    <a:lnL w="12700" cap="flat" cmpd="sng" algn="ctr">
                      <a:solidFill>
                        <a:schemeClr val="tx1"/>
                      </a:solidFill>
                      <a:prstDash val="solid"/>
                      <a:round/>
                      <a:headEnd type="none" w="med" len="med"/>
                      <a:tailEnd type="none" w="med" len="med"/>
                    </a:lnL>
                  </a:tcPr>
                </a:tc>
              </a:tr>
              <a:tr h="329937">
                <a:tc>
                  <a:txBody>
                    <a:bodyPr/>
                    <a:lstStyle/>
                    <a:p>
                      <a:r>
                        <a:rPr lang="en-US" sz="1000" b="1" dirty="0" smtClean="0"/>
                        <a:t>To know how to delegate and how to lead the team</a:t>
                      </a:r>
                      <a:endParaRPr lang="en-US" sz="1000" b="1" dirty="0"/>
                    </a:p>
                  </a:txBody>
                  <a:tcPr>
                    <a:lnR w="12700" cap="flat" cmpd="sng" algn="ctr">
                      <a:solidFill>
                        <a:schemeClr val="tx1"/>
                      </a:solidFill>
                      <a:prstDash val="solid"/>
                      <a:round/>
                      <a:headEnd type="none" w="med" len="med"/>
                      <a:tailEnd type="none" w="med" len="med"/>
                    </a:lnR>
                  </a:tcPr>
                </a:tc>
                <a:tc>
                  <a:txBody>
                    <a:bodyPr/>
                    <a:lstStyle/>
                    <a:p>
                      <a:r>
                        <a:rPr lang="en-US" sz="1000" b="1" dirty="0" smtClean="0"/>
                        <a:t>3</a:t>
                      </a:r>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000" b="1" dirty="0" smtClean="0"/>
                        <a:t>2</a:t>
                      </a:r>
                      <a:endParaRPr lang="en-US" sz="1000" b="1" dirty="0"/>
                    </a:p>
                  </a:txBody>
                  <a:tcPr>
                    <a:lnL w="12700" cap="flat" cmpd="sng" algn="ctr">
                      <a:solidFill>
                        <a:schemeClr val="tx1"/>
                      </a:solidFill>
                      <a:prstDash val="solid"/>
                      <a:round/>
                      <a:headEnd type="none" w="med" len="med"/>
                      <a:tailEnd type="none" w="med" len="med"/>
                    </a:lnL>
                  </a:tcPr>
                </a:tc>
              </a:tr>
              <a:tr h="408493">
                <a:tc>
                  <a:txBody>
                    <a:bodyPr/>
                    <a:lstStyle/>
                    <a:p>
                      <a:r>
                        <a:rPr lang="en-US" sz="1000" b="1" dirty="0" smtClean="0"/>
                        <a:t>To be conscious</a:t>
                      </a:r>
                      <a:r>
                        <a:rPr lang="en-US" sz="1000" b="1" baseline="0" dirty="0" smtClean="0"/>
                        <a:t> of the political aspects, to know the major players and their interests and to be able to work with them</a:t>
                      </a:r>
                      <a:endParaRPr lang="en-US" sz="1000" b="1" dirty="0"/>
                    </a:p>
                  </a:txBody>
                  <a:tcPr>
                    <a:lnR w="12700" cap="flat" cmpd="sng" algn="ctr">
                      <a:solidFill>
                        <a:schemeClr val="tx1"/>
                      </a:solidFill>
                      <a:prstDash val="solid"/>
                      <a:round/>
                      <a:headEnd type="none" w="med" len="med"/>
                      <a:tailEnd type="none" w="med" len="med"/>
                    </a:lnR>
                  </a:tcPr>
                </a:tc>
                <a:tc>
                  <a:txBody>
                    <a:bodyPr/>
                    <a:lstStyle/>
                    <a:p>
                      <a:r>
                        <a:rPr lang="en-US" sz="1000" b="1" dirty="0" smtClean="0"/>
                        <a:t>4</a:t>
                      </a:r>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000" b="1" dirty="0" smtClean="0"/>
                        <a:t>21</a:t>
                      </a:r>
                      <a:endParaRPr lang="en-US" sz="1000" b="1" dirty="0"/>
                    </a:p>
                  </a:txBody>
                  <a:tcPr>
                    <a:lnL w="12700" cap="flat" cmpd="sng" algn="ctr">
                      <a:solidFill>
                        <a:schemeClr val="tx1"/>
                      </a:solidFill>
                      <a:prstDash val="solid"/>
                      <a:round/>
                      <a:headEnd type="none" w="med" len="med"/>
                      <a:tailEnd type="none" w="med" len="med"/>
                    </a:lnL>
                  </a:tcPr>
                </a:tc>
              </a:tr>
              <a:tr h="329937">
                <a:tc>
                  <a:txBody>
                    <a:bodyPr/>
                    <a:lstStyle/>
                    <a:p>
                      <a:r>
                        <a:rPr lang="en-US" sz="1000" b="1" dirty="0" smtClean="0"/>
                        <a:t>To know how to analyze and to select the best alternative</a:t>
                      </a:r>
                      <a:endParaRPr lang="en-US" sz="1000" b="1" dirty="0"/>
                    </a:p>
                  </a:txBody>
                  <a:tcPr>
                    <a:lnR w="12700" cap="flat" cmpd="sng" algn="ctr">
                      <a:solidFill>
                        <a:schemeClr val="tx1"/>
                      </a:solidFill>
                      <a:prstDash val="solid"/>
                      <a:round/>
                      <a:headEnd type="none" w="med" len="med"/>
                      <a:tailEnd type="none" w="med" len="med"/>
                    </a:lnR>
                  </a:tcPr>
                </a:tc>
                <a:tc>
                  <a:txBody>
                    <a:bodyPr/>
                    <a:lstStyle/>
                    <a:p>
                      <a:r>
                        <a:rPr lang="en-US" sz="1000" b="1" dirty="0" smtClean="0"/>
                        <a:t>5</a:t>
                      </a:r>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000" b="1" dirty="0" smtClean="0"/>
                        <a:t>5</a:t>
                      </a:r>
                      <a:endParaRPr lang="en-US" sz="1000" b="1" dirty="0"/>
                    </a:p>
                  </a:txBody>
                  <a:tcPr>
                    <a:lnL w="12700" cap="flat" cmpd="sng" algn="ctr">
                      <a:solidFill>
                        <a:schemeClr val="tx1"/>
                      </a:solidFill>
                      <a:prstDash val="solid"/>
                      <a:round/>
                      <a:headEnd type="none" w="med" len="med"/>
                      <a:tailEnd type="none" w="med" len="med"/>
                    </a:lnL>
                  </a:tcPr>
                </a:tc>
              </a:tr>
              <a:tr h="329937">
                <a:tc>
                  <a:txBody>
                    <a:bodyPr/>
                    <a:lstStyle/>
                    <a:p>
                      <a:r>
                        <a:rPr lang="en-US" sz="1000" b="1" dirty="0" smtClean="0"/>
                        <a:t>To manage by results</a:t>
                      </a:r>
                      <a:endParaRPr lang="en-US" sz="1000" b="1" dirty="0"/>
                    </a:p>
                  </a:txBody>
                  <a:tcPr>
                    <a:lnR w="12700" cap="flat" cmpd="sng" algn="ctr">
                      <a:solidFill>
                        <a:schemeClr val="tx1"/>
                      </a:solidFill>
                      <a:prstDash val="solid"/>
                      <a:round/>
                      <a:headEnd type="none" w="med" len="med"/>
                      <a:tailEnd type="none" w="med" len="med"/>
                    </a:lnR>
                  </a:tcPr>
                </a:tc>
                <a:tc>
                  <a:txBody>
                    <a:bodyPr/>
                    <a:lstStyle/>
                    <a:p>
                      <a:r>
                        <a:rPr lang="en-US" sz="1000" b="1" dirty="0" smtClean="0"/>
                        <a:t>6</a:t>
                      </a:r>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000" b="1" dirty="0" smtClean="0"/>
                        <a:t>8</a:t>
                      </a:r>
                      <a:endParaRPr lang="en-US" sz="1000" b="1" dirty="0"/>
                    </a:p>
                  </a:txBody>
                  <a:tcPr>
                    <a:lnL w="12700" cap="flat" cmpd="sng" algn="ctr">
                      <a:solidFill>
                        <a:schemeClr val="tx1"/>
                      </a:solidFill>
                      <a:prstDash val="solid"/>
                      <a:round/>
                      <a:headEnd type="none" w="med" len="med"/>
                      <a:tailEnd type="none" w="med" len="med"/>
                    </a:lnL>
                  </a:tcPr>
                </a:tc>
              </a:tr>
              <a:tr h="329937">
                <a:tc>
                  <a:txBody>
                    <a:bodyPr/>
                    <a:lstStyle/>
                    <a:p>
                      <a:r>
                        <a:rPr lang="en-US" sz="1000" b="1" dirty="0" smtClean="0"/>
                        <a:t>To know how</a:t>
                      </a:r>
                      <a:r>
                        <a:rPr lang="en-US" sz="1000" b="1" baseline="0" dirty="0" smtClean="0"/>
                        <a:t> to analyze problems methodically</a:t>
                      </a:r>
                      <a:endParaRPr lang="en-US" sz="1000" b="1" dirty="0"/>
                    </a:p>
                  </a:txBody>
                  <a:tcPr>
                    <a:lnR w="12700" cap="flat" cmpd="sng" algn="ctr">
                      <a:solidFill>
                        <a:schemeClr val="tx1"/>
                      </a:solidFill>
                      <a:prstDash val="solid"/>
                      <a:round/>
                      <a:headEnd type="none" w="med" len="med"/>
                      <a:tailEnd type="none" w="med" len="med"/>
                    </a:lnR>
                  </a:tcPr>
                </a:tc>
                <a:tc>
                  <a:txBody>
                    <a:bodyPr/>
                    <a:lstStyle/>
                    <a:p>
                      <a:r>
                        <a:rPr lang="en-US" sz="1000" b="1" dirty="0" smtClean="0"/>
                        <a:t>7</a:t>
                      </a:r>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000" b="1" dirty="0" smtClean="0"/>
                        <a:t>3</a:t>
                      </a:r>
                      <a:endParaRPr lang="en-US" sz="1000" b="1" dirty="0"/>
                    </a:p>
                  </a:txBody>
                  <a:tcPr>
                    <a:lnL w="12700" cap="flat" cmpd="sng" algn="ctr">
                      <a:solidFill>
                        <a:schemeClr val="tx1"/>
                      </a:solidFill>
                      <a:prstDash val="solid"/>
                      <a:round/>
                      <a:headEnd type="none" w="med" len="med"/>
                      <a:tailEnd type="none" w="med" len="med"/>
                    </a:lnL>
                  </a:tcPr>
                </a:tc>
              </a:tr>
              <a:tr h="329937">
                <a:tc>
                  <a:txBody>
                    <a:bodyPr/>
                    <a:lstStyle/>
                    <a:p>
                      <a:r>
                        <a:rPr lang="en-US" sz="1000" b="1" dirty="0" smtClean="0"/>
                        <a:t>To encourage innovation and personal initiative</a:t>
                      </a:r>
                      <a:endParaRPr lang="en-US" sz="1000" b="1" dirty="0"/>
                    </a:p>
                  </a:txBody>
                  <a:tcPr>
                    <a:lnR w="12700" cap="flat" cmpd="sng" algn="ctr">
                      <a:solidFill>
                        <a:schemeClr val="tx1"/>
                      </a:solidFill>
                      <a:prstDash val="solid"/>
                      <a:round/>
                      <a:headEnd type="none" w="med" len="med"/>
                      <a:tailEnd type="none" w="med" len="med"/>
                    </a:lnR>
                  </a:tcPr>
                </a:tc>
                <a:tc>
                  <a:txBody>
                    <a:bodyPr/>
                    <a:lstStyle/>
                    <a:p>
                      <a:r>
                        <a:rPr lang="en-US" sz="1000" b="1" dirty="0" smtClean="0"/>
                        <a:t>8</a:t>
                      </a:r>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000" b="1" dirty="0" smtClean="0"/>
                        <a:t>11</a:t>
                      </a:r>
                      <a:endParaRPr lang="en-US" sz="1000" b="1" dirty="0"/>
                    </a:p>
                  </a:txBody>
                  <a:tcPr>
                    <a:lnL w="12700" cap="flat" cmpd="sng" algn="ctr">
                      <a:solidFill>
                        <a:schemeClr val="tx1"/>
                      </a:solidFill>
                      <a:prstDash val="solid"/>
                      <a:round/>
                      <a:headEnd type="none" w="med" len="med"/>
                      <a:tailEnd type="none" w="med" len="med"/>
                    </a:lnL>
                  </a:tcPr>
                </a:tc>
              </a:tr>
              <a:tr h="329937">
                <a:tc>
                  <a:txBody>
                    <a:bodyPr/>
                    <a:lstStyle/>
                    <a:p>
                      <a:r>
                        <a:rPr lang="en-US" sz="1000" b="1" dirty="0" smtClean="0"/>
                        <a:t>To demand excellent individual performance</a:t>
                      </a:r>
                      <a:endParaRPr lang="en-US" sz="1000" b="1" dirty="0"/>
                    </a:p>
                  </a:txBody>
                  <a:tcPr>
                    <a:lnR w="12700" cap="flat" cmpd="sng" algn="ctr">
                      <a:solidFill>
                        <a:schemeClr val="tx1"/>
                      </a:solidFill>
                      <a:prstDash val="solid"/>
                      <a:round/>
                      <a:headEnd type="none" w="med" len="med"/>
                      <a:tailEnd type="none" w="med" len="med"/>
                    </a:lnR>
                  </a:tcPr>
                </a:tc>
                <a:tc>
                  <a:txBody>
                    <a:bodyPr/>
                    <a:lstStyle/>
                    <a:p>
                      <a:r>
                        <a:rPr lang="en-US" sz="1000" b="1" dirty="0" smtClean="0"/>
                        <a:t>9</a:t>
                      </a:r>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000" b="1" dirty="0" smtClean="0"/>
                        <a:t>9</a:t>
                      </a:r>
                      <a:endParaRPr lang="en-US" sz="1000" b="1" dirty="0"/>
                    </a:p>
                  </a:txBody>
                  <a:tcPr>
                    <a:lnL w="12700" cap="flat" cmpd="sng" algn="ctr">
                      <a:solidFill>
                        <a:schemeClr val="tx1"/>
                      </a:solidFill>
                      <a:prstDash val="solid"/>
                      <a:round/>
                      <a:headEnd type="none" w="med" len="med"/>
                      <a:tailEnd type="none" w="med" len="med"/>
                    </a:lnL>
                  </a:tcPr>
                </a:tc>
              </a:tr>
              <a:tr h="329937">
                <a:tc>
                  <a:txBody>
                    <a:bodyPr/>
                    <a:lstStyle/>
                    <a:p>
                      <a:r>
                        <a:rPr lang="en-US" sz="1000" b="1" dirty="0" smtClean="0"/>
                        <a:t>To be action-oriented and to stress urgency</a:t>
                      </a:r>
                      <a:endParaRPr lang="en-US" sz="1000" b="1" dirty="0"/>
                    </a:p>
                  </a:txBody>
                  <a:tcPr>
                    <a:lnR w="12700" cap="flat" cmpd="sng" algn="ctr">
                      <a:solidFill>
                        <a:schemeClr val="tx1"/>
                      </a:solidFill>
                      <a:prstDash val="solid"/>
                      <a:round/>
                      <a:headEnd type="none" w="med" len="med"/>
                      <a:tailEnd type="none" w="med" len="med"/>
                    </a:lnR>
                  </a:tcPr>
                </a:tc>
                <a:tc>
                  <a:txBody>
                    <a:bodyPr/>
                    <a:lstStyle/>
                    <a:p>
                      <a:r>
                        <a:rPr lang="en-US" sz="1000" b="1" dirty="0" smtClean="0"/>
                        <a:t>10</a:t>
                      </a:r>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000" b="1" dirty="0" smtClean="0"/>
                        <a:t>10</a:t>
                      </a:r>
                      <a:endParaRPr lang="en-US" sz="1000" b="1" dirty="0"/>
                    </a:p>
                  </a:txBody>
                  <a:tcPr>
                    <a:lnL w="12700" cap="flat" cmpd="sng" algn="ctr">
                      <a:solidFill>
                        <a:schemeClr val="tx1"/>
                      </a:solidFill>
                      <a:prstDash val="solid"/>
                      <a:round/>
                      <a:headEnd type="none" w="med" len="med"/>
                      <a:tailEnd type="none" w="med" len="med"/>
                    </a:lnL>
                  </a:tcPr>
                </a:tc>
              </a:tr>
              <a:tr h="329937">
                <a:tc>
                  <a:txBody>
                    <a:bodyPr/>
                    <a:lstStyle/>
                    <a:p>
                      <a:r>
                        <a:rPr lang="en-US" sz="1000" b="1" dirty="0" smtClean="0"/>
                        <a:t>To develop good relations with the major stakeholders: clients, users, suppliers</a:t>
                      </a:r>
                      <a:endParaRPr lang="en-US" sz="1000" b="1" dirty="0"/>
                    </a:p>
                  </a:txBody>
                  <a:tcPr>
                    <a:lnR w="12700" cap="flat" cmpd="sng" algn="ctr">
                      <a:solidFill>
                        <a:schemeClr val="tx1"/>
                      </a:solidFill>
                      <a:prstDash val="solid"/>
                      <a:round/>
                      <a:headEnd type="none" w="med" len="med"/>
                      <a:tailEnd type="none" w="med" len="med"/>
                    </a:lnR>
                  </a:tcPr>
                </a:tc>
                <a:tc>
                  <a:txBody>
                    <a:bodyPr/>
                    <a:lstStyle/>
                    <a:p>
                      <a:r>
                        <a:rPr lang="en-US" sz="1000" b="1" dirty="0" smtClean="0"/>
                        <a:t>10</a:t>
                      </a:r>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000" b="1" dirty="0" smtClean="0"/>
                        <a:t>14</a:t>
                      </a:r>
                      <a:endParaRPr lang="en-US" sz="1000" b="1" dirty="0"/>
                    </a:p>
                  </a:txBody>
                  <a:tcPr>
                    <a:lnL w="12700" cap="flat" cmpd="sng" algn="ctr">
                      <a:solidFill>
                        <a:schemeClr val="tx1"/>
                      </a:solidFill>
                      <a:prstDash val="solid"/>
                      <a:round/>
                      <a:headEnd type="none" w="med" len="med"/>
                      <a:tailEnd type="none" w="med" len="med"/>
                    </a:lnL>
                  </a:tcPr>
                </a:tc>
              </a:tr>
              <a:tr h="329937">
                <a:tc>
                  <a:txBody>
                    <a:bodyPr/>
                    <a:lstStyle/>
                    <a:p>
                      <a:r>
                        <a:rPr lang="en-US" sz="1000" b="1" dirty="0" smtClean="0"/>
                        <a:t>To be a good coach and mentor</a:t>
                      </a:r>
                      <a:endParaRPr lang="en-US" sz="1000" b="1" dirty="0"/>
                    </a:p>
                  </a:txBody>
                  <a:tcPr>
                    <a:lnR w="12700" cap="flat" cmpd="sng" algn="ctr">
                      <a:solidFill>
                        <a:schemeClr val="tx1"/>
                      </a:solidFill>
                      <a:prstDash val="solid"/>
                      <a:round/>
                      <a:headEnd type="none" w="med" len="med"/>
                      <a:tailEnd type="none" w="med" len="med"/>
                    </a:lnR>
                  </a:tcPr>
                </a:tc>
                <a:tc>
                  <a:txBody>
                    <a:bodyPr/>
                    <a:lstStyle/>
                    <a:p>
                      <a:r>
                        <a:rPr lang="en-US" sz="1000" b="1" dirty="0" smtClean="0"/>
                        <a:t>12</a:t>
                      </a:r>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000" b="1" dirty="0" smtClean="0"/>
                        <a:t>12</a:t>
                      </a:r>
                      <a:endParaRPr lang="en-US" sz="1000" b="1" dirty="0"/>
                    </a:p>
                  </a:txBody>
                  <a:tcPr>
                    <a:lnL w="12700" cap="flat" cmpd="sng" algn="ctr">
                      <a:solidFill>
                        <a:schemeClr val="tx1"/>
                      </a:solidFill>
                      <a:prstDash val="solid"/>
                      <a:round/>
                      <a:headEnd type="none" w="med" len="med"/>
                      <a:tailEnd type="none" w="med" len="med"/>
                    </a:lnL>
                  </a:tcPr>
                </a:tc>
              </a:tr>
              <a:tr h="329937">
                <a:tc>
                  <a:txBody>
                    <a:bodyPr/>
                    <a:lstStyle/>
                    <a:p>
                      <a:r>
                        <a:rPr lang="en-US" sz="1000" b="1" dirty="0" smtClean="0"/>
                        <a:t>To know how to find and manage information</a:t>
                      </a:r>
                      <a:endParaRPr lang="en-US" sz="1000" b="1" dirty="0"/>
                    </a:p>
                  </a:txBody>
                  <a:tcPr>
                    <a:lnR w="12700" cap="flat" cmpd="sng" algn="ctr">
                      <a:solidFill>
                        <a:schemeClr val="tx1"/>
                      </a:solidFill>
                      <a:prstDash val="solid"/>
                      <a:round/>
                      <a:headEnd type="none" w="med" len="med"/>
                      <a:tailEnd type="none" w="med" len="med"/>
                    </a:lnR>
                  </a:tcPr>
                </a:tc>
                <a:tc>
                  <a:txBody>
                    <a:bodyPr/>
                    <a:lstStyle/>
                    <a:p>
                      <a:r>
                        <a:rPr lang="en-US" sz="1000" b="1" dirty="0" smtClean="0"/>
                        <a:t>13</a:t>
                      </a:r>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000" b="1" dirty="0" smtClean="0"/>
                        <a:t>15</a:t>
                      </a:r>
                      <a:endParaRPr lang="en-US" sz="1000" b="1" dirty="0"/>
                    </a:p>
                  </a:txBody>
                  <a:tcPr>
                    <a:lnL w="12700" cap="flat" cmpd="sng" algn="ctr">
                      <a:solidFill>
                        <a:schemeClr val="tx1"/>
                      </a:solidFill>
                      <a:prstDash val="solid"/>
                      <a:round/>
                      <a:headEnd type="none" w="med" len="med"/>
                      <a:tailEnd type="none" w="med" len="med"/>
                    </a:lnL>
                  </a:tcPr>
                </a:tc>
              </a:tr>
            </a:tbl>
          </a:graphicData>
        </a:graphic>
      </p:graphicFrame>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(Survey of Two Project Manager Groups)</a:t>
            </a:r>
            <a:endParaRPr lang="en-US" sz="2400" dirty="0"/>
          </a:p>
        </p:txBody>
      </p:sp>
      <p:sp>
        <p:nvSpPr>
          <p:cNvPr id="7" name="Rectangle 6"/>
          <p:cNvSpPr/>
          <p:nvPr/>
        </p:nvSpPr>
        <p:spPr>
          <a:xfrm>
            <a:off x="120580" y="5094514"/>
            <a:ext cx="8921820" cy="422031"/>
          </a:xfrm>
          <a:prstGeom prst="rect">
            <a:avLst/>
          </a:prstGeom>
          <a:solidFill>
            <a:srgbClr val="C00000">
              <a:alpha val="20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20580" y="2723103"/>
            <a:ext cx="8902840" cy="391886"/>
          </a:xfrm>
          <a:prstGeom prst="rect">
            <a:avLst/>
          </a:prstGeom>
          <a:solidFill>
            <a:srgbClr val="C00000">
              <a:alpha val="20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1000"/>
                                        <p:tgtEl>
                                          <p:spTgt spid="8"/>
                                        </p:tgtEl>
                                      </p:cBhvr>
                                    </p:animEffect>
                                  </p:childTnLst>
                                </p:cTn>
                              </p:par>
                            </p:childTnLst>
                          </p:cTn>
                        </p:par>
                        <p:par>
                          <p:cTn id="8" fill="hold">
                            <p:stCondLst>
                              <p:cond delay="1000"/>
                            </p:stCondLst>
                            <p:childTnLst>
                              <p:par>
                                <p:cTn id="9" presetID="9"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dissolve">
                                      <p:cBhvr>
                                        <p:cTn id="1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(Survey of Two Project Manager Groups)</a:t>
            </a:r>
            <a:endParaRPr lang="en-US" sz="2400" dirty="0"/>
          </a:p>
        </p:txBody>
      </p:sp>
      <p:graphicFrame>
        <p:nvGraphicFramePr>
          <p:cNvPr id="4" name="Content Placeholder 3"/>
          <p:cNvGraphicFramePr>
            <a:graphicFrameLocks noGrp="1"/>
          </p:cNvGraphicFramePr>
          <p:nvPr>
            <p:ph idx="1"/>
          </p:nvPr>
        </p:nvGraphicFramePr>
        <p:xfrm>
          <a:off x="122990" y="1067588"/>
          <a:ext cx="8923214" cy="5093914"/>
        </p:xfrm>
        <a:graphic>
          <a:graphicData uri="http://schemas.openxmlformats.org/drawingml/2006/table">
            <a:tbl>
              <a:tblPr firstRow="1" bandRow="1">
                <a:tableStyleId>{10A1B5D5-9B99-4C35-A422-299274C87663}</a:tableStyleId>
              </a:tblPr>
              <a:tblGrid>
                <a:gridCol w="5448494"/>
                <a:gridCol w="1737360"/>
                <a:gridCol w="1737360"/>
              </a:tblGrid>
              <a:tr h="659874">
                <a:tc>
                  <a:txBody>
                    <a:bodyPr/>
                    <a:lstStyle/>
                    <a:p>
                      <a:r>
                        <a:rPr lang="en-US" sz="1200" b="1" dirty="0" smtClean="0"/>
                        <a:t>Project</a:t>
                      </a:r>
                      <a:r>
                        <a:rPr lang="en-US" sz="1200" b="1" baseline="0" dirty="0" smtClean="0"/>
                        <a:t> Leadership Skills</a:t>
                      </a:r>
                      <a:endParaRPr lang="en-US" sz="1200" b="1"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lang="en-US" sz="1200" b="1" dirty="0" smtClean="0"/>
                        <a:t>Ranking by “Excellent” Project Managers</a:t>
                      </a:r>
                      <a:endParaRPr lang="en-US" sz="1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lang="en-US" sz="1200" b="1" dirty="0" smtClean="0"/>
                        <a:t>Ranking by Other Project Managers</a:t>
                      </a:r>
                      <a:endParaRPr lang="en-US" sz="1200" b="1"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29937">
                <a:tc>
                  <a:txBody>
                    <a:bodyPr/>
                    <a:lstStyle/>
                    <a:p>
                      <a:r>
                        <a:rPr lang="en-US" sz="1000" b="1" dirty="0" smtClean="0"/>
                        <a:t>To be persuasive in order to overcome obstacles and obtain support</a:t>
                      </a:r>
                      <a:endParaRPr lang="en-US" sz="1000" b="1"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sz="1000" b="1" dirty="0" smtClean="0"/>
                        <a:t>14</a:t>
                      </a:r>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sz="1000" b="1" dirty="0" smtClean="0"/>
                        <a:t>23</a:t>
                      </a:r>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329937">
                <a:tc>
                  <a:txBody>
                    <a:bodyPr/>
                    <a:lstStyle/>
                    <a:p>
                      <a:r>
                        <a:rPr lang="en-US" sz="1000" b="1" dirty="0" smtClean="0"/>
                        <a:t>To be imaginative and creative</a:t>
                      </a:r>
                      <a:endParaRPr lang="en-US" sz="1000" b="1" dirty="0"/>
                    </a:p>
                  </a:txBody>
                  <a:tcPr>
                    <a:lnR w="12700" cap="flat" cmpd="sng" algn="ctr">
                      <a:solidFill>
                        <a:schemeClr val="tx1"/>
                      </a:solidFill>
                      <a:prstDash val="solid"/>
                      <a:round/>
                      <a:headEnd type="none" w="med" len="med"/>
                      <a:tailEnd type="none" w="med" len="med"/>
                    </a:lnR>
                  </a:tcPr>
                </a:tc>
                <a:tc>
                  <a:txBody>
                    <a:bodyPr/>
                    <a:lstStyle/>
                    <a:p>
                      <a:r>
                        <a:rPr lang="en-US" sz="1000" b="1" dirty="0" smtClean="0"/>
                        <a:t>15</a:t>
                      </a:r>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000" b="1" dirty="0" smtClean="0"/>
                        <a:t>3</a:t>
                      </a:r>
                      <a:endParaRPr lang="en-US" sz="1000" b="1" dirty="0"/>
                    </a:p>
                  </a:txBody>
                  <a:tcPr>
                    <a:lnL w="12700" cap="flat" cmpd="sng" algn="ctr">
                      <a:solidFill>
                        <a:schemeClr val="tx1"/>
                      </a:solidFill>
                      <a:prstDash val="solid"/>
                      <a:round/>
                      <a:headEnd type="none" w="med" len="med"/>
                      <a:tailEnd type="none" w="med" len="med"/>
                    </a:lnL>
                  </a:tcPr>
                </a:tc>
              </a:tr>
              <a:tr h="329937">
                <a:tc>
                  <a:txBody>
                    <a:bodyPr/>
                    <a:lstStyle/>
                    <a:p>
                      <a:r>
                        <a:rPr lang="en-US" sz="1000" b="1" dirty="0" smtClean="0"/>
                        <a:t>To show self-control</a:t>
                      </a:r>
                      <a:endParaRPr lang="en-US" sz="1000" b="1" dirty="0"/>
                    </a:p>
                  </a:txBody>
                  <a:tcPr>
                    <a:lnR w="12700" cap="flat" cmpd="sng" algn="ctr">
                      <a:solidFill>
                        <a:schemeClr val="tx1"/>
                      </a:solidFill>
                      <a:prstDash val="solid"/>
                      <a:round/>
                      <a:headEnd type="none" w="med" len="med"/>
                      <a:tailEnd type="none" w="med" len="med"/>
                    </a:lnR>
                  </a:tcPr>
                </a:tc>
                <a:tc>
                  <a:txBody>
                    <a:bodyPr/>
                    <a:lstStyle/>
                    <a:p>
                      <a:r>
                        <a:rPr lang="en-US" sz="1000" b="1" dirty="0" smtClean="0"/>
                        <a:t>15</a:t>
                      </a:r>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000" b="1" dirty="0" smtClean="0"/>
                        <a:t>13</a:t>
                      </a:r>
                      <a:endParaRPr lang="en-US" sz="1000" b="1" dirty="0"/>
                    </a:p>
                  </a:txBody>
                  <a:tcPr>
                    <a:lnL w="12700" cap="flat" cmpd="sng" algn="ctr">
                      <a:solidFill>
                        <a:schemeClr val="tx1"/>
                      </a:solidFill>
                      <a:prstDash val="solid"/>
                      <a:round/>
                      <a:headEnd type="none" w="med" len="med"/>
                      <a:tailEnd type="none" w="med" len="med"/>
                    </a:lnL>
                  </a:tcPr>
                </a:tc>
              </a:tr>
              <a:tr h="408493">
                <a:tc>
                  <a:txBody>
                    <a:bodyPr/>
                    <a:lstStyle/>
                    <a:p>
                      <a:r>
                        <a:rPr lang="en-US" sz="1000" b="1" dirty="0" smtClean="0"/>
                        <a:t>To be able to assess the motivation and commitment of people</a:t>
                      </a:r>
                      <a:endParaRPr lang="en-US" sz="1000" b="1" dirty="0"/>
                    </a:p>
                  </a:txBody>
                  <a:tcPr>
                    <a:lnR w="12700" cap="flat" cmpd="sng" algn="ctr">
                      <a:solidFill>
                        <a:schemeClr val="tx1"/>
                      </a:solidFill>
                      <a:prstDash val="solid"/>
                      <a:round/>
                      <a:headEnd type="none" w="med" len="med"/>
                      <a:tailEnd type="none" w="med" len="med"/>
                    </a:lnR>
                  </a:tcPr>
                </a:tc>
                <a:tc>
                  <a:txBody>
                    <a:bodyPr/>
                    <a:lstStyle/>
                    <a:p>
                      <a:r>
                        <a:rPr lang="en-US" sz="1000" b="1" dirty="0" smtClean="0"/>
                        <a:t>17</a:t>
                      </a:r>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000" b="1" dirty="0" smtClean="0"/>
                        <a:t>18</a:t>
                      </a:r>
                      <a:endParaRPr lang="en-US" sz="1000" b="1" dirty="0"/>
                    </a:p>
                  </a:txBody>
                  <a:tcPr>
                    <a:lnL w="12700" cap="flat" cmpd="sng" algn="ctr">
                      <a:solidFill>
                        <a:schemeClr val="tx1"/>
                      </a:solidFill>
                      <a:prstDash val="solid"/>
                      <a:round/>
                      <a:headEnd type="none" w="med" len="med"/>
                      <a:tailEnd type="none" w="med" len="med"/>
                    </a:lnL>
                  </a:tcPr>
                </a:tc>
              </a:tr>
              <a:tr h="329937">
                <a:tc>
                  <a:txBody>
                    <a:bodyPr/>
                    <a:lstStyle/>
                    <a:p>
                      <a:r>
                        <a:rPr lang="en-US" sz="1000" b="1" dirty="0" smtClean="0"/>
                        <a:t>To know</a:t>
                      </a:r>
                      <a:r>
                        <a:rPr lang="en-US" sz="1000" b="1" baseline="0" dirty="0" smtClean="0"/>
                        <a:t> how to manage</a:t>
                      </a:r>
                      <a:endParaRPr lang="en-US" sz="1000" b="1" dirty="0"/>
                    </a:p>
                  </a:txBody>
                  <a:tcPr>
                    <a:lnR w="12700" cap="flat" cmpd="sng" algn="ctr">
                      <a:solidFill>
                        <a:schemeClr val="tx1"/>
                      </a:solidFill>
                      <a:prstDash val="solid"/>
                      <a:round/>
                      <a:headEnd type="none" w="med" len="med"/>
                      <a:tailEnd type="none" w="med" len="med"/>
                    </a:lnR>
                  </a:tcPr>
                </a:tc>
                <a:tc>
                  <a:txBody>
                    <a:bodyPr/>
                    <a:lstStyle/>
                    <a:p>
                      <a:r>
                        <a:rPr lang="en-US" sz="1000" b="1" dirty="0" smtClean="0"/>
                        <a:t>18</a:t>
                      </a:r>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000" b="1" dirty="0" smtClean="0"/>
                        <a:t>16</a:t>
                      </a:r>
                      <a:endParaRPr lang="en-US" sz="1000" b="1" dirty="0"/>
                    </a:p>
                  </a:txBody>
                  <a:tcPr>
                    <a:lnL w="12700" cap="flat" cmpd="sng" algn="ctr">
                      <a:solidFill>
                        <a:schemeClr val="tx1"/>
                      </a:solidFill>
                      <a:prstDash val="solid"/>
                      <a:round/>
                      <a:headEnd type="none" w="med" len="med"/>
                      <a:tailEnd type="none" w="med" len="med"/>
                    </a:lnL>
                  </a:tcPr>
                </a:tc>
              </a:tr>
              <a:tr h="329937">
                <a:tc>
                  <a:txBody>
                    <a:bodyPr/>
                    <a:lstStyle/>
                    <a:p>
                      <a:r>
                        <a:rPr lang="en-US" sz="1000" b="1" dirty="0" smtClean="0"/>
                        <a:t>To establish one’s authority and to defend the project in all circumstances</a:t>
                      </a:r>
                      <a:endParaRPr lang="en-US" sz="1000" b="1" dirty="0"/>
                    </a:p>
                  </a:txBody>
                  <a:tcPr>
                    <a:lnR w="12700" cap="flat" cmpd="sng" algn="ctr">
                      <a:solidFill>
                        <a:schemeClr val="tx1"/>
                      </a:solidFill>
                      <a:prstDash val="solid"/>
                      <a:round/>
                      <a:headEnd type="none" w="med" len="med"/>
                      <a:tailEnd type="none" w="med" len="med"/>
                    </a:lnR>
                  </a:tcPr>
                </a:tc>
                <a:tc>
                  <a:txBody>
                    <a:bodyPr/>
                    <a:lstStyle/>
                    <a:p>
                      <a:r>
                        <a:rPr lang="en-US" sz="1000" b="1" dirty="0" smtClean="0"/>
                        <a:t>18</a:t>
                      </a:r>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000" b="1" dirty="0" smtClean="0"/>
                        <a:t>24</a:t>
                      </a:r>
                      <a:endParaRPr lang="en-US" sz="1000" b="1" dirty="0"/>
                    </a:p>
                  </a:txBody>
                  <a:tcPr>
                    <a:lnL w="12700" cap="flat" cmpd="sng" algn="ctr">
                      <a:solidFill>
                        <a:schemeClr val="tx1"/>
                      </a:solidFill>
                      <a:prstDash val="solid"/>
                      <a:round/>
                      <a:headEnd type="none" w="med" len="med"/>
                      <a:tailEnd type="none" w="med" len="med"/>
                    </a:lnL>
                  </a:tcPr>
                </a:tc>
              </a:tr>
              <a:tr h="329937">
                <a:tc>
                  <a:txBody>
                    <a:bodyPr/>
                    <a:lstStyle/>
                    <a:p>
                      <a:r>
                        <a:rPr lang="en-US" sz="1000" b="1" dirty="0" smtClean="0"/>
                        <a:t>To be positive and optimistic</a:t>
                      </a:r>
                      <a:endParaRPr lang="en-US" sz="1000" b="1" dirty="0"/>
                    </a:p>
                  </a:txBody>
                  <a:tcPr>
                    <a:lnR w="12700" cap="flat" cmpd="sng" algn="ctr">
                      <a:solidFill>
                        <a:schemeClr val="tx1"/>
                      </a:solidFill>
                      <a:prstDash val="solid"/>
                      <a:round/>
                      <a:headEnd type="none" w="med" len="med"/>
                      <a:tailEnd type="none" w="med" len="med"/>
                    </a:lnR>
                  </a:tcPr>
                </a:tc>
                <a:tc>
                  <a:txBody>
                    <a:bodyPr/>
                    <a:lstStyle/>
                    <a:p>
                      <a:r>
                        <a:rPr lang="en-US" sz="1000" b="1" dirty="0" smtClean="0"/>
                        <a:t>20</a:t>
                      </a:r>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000" b="1" dirty="0" smtClean="0"/>
                        <a:t>24</a:t>
                      </a:r>
                      <a:endParaRPr lang="en-US" sz="1000" b="1" dirty="0"/>
                    </a:p>
                  </a:txBody>
                  <a:tcPr>
                    <a:lnL w="12700" cap="flat" cmpd="sng" algn="ctr">
                      <a:solidFill>
                        <a:schemeClr val="tx1"/>
                      </a:solidFill>
                      <a:prstDash val="solid"/>
                      <a:round/>
                      <a:headEnd type="none" w="med" len="med"/>
                      <a:tailEnd type="none" w="med" len="med"/>
                    </a:lnL>
                  </a:tcPr>
                </a:tc>
              </a:tr>
              <a:tr h="329937">
                <a:tc>
                  <a:txBody>
                    <a:bodyPr/>
                    <a:lstStyle/>
                    <a:p>
                      <a:r>
                        <a:rPr lang="en-US" sz="1000" b="1" dirty="0" smtClean="0"/>
                        <a:t>To have a sound technical knowledge</a:t>
                      </a:r>
                      <a:endParaRPr lang="en-US" sz="1000" b="1" dirty="0"/>
                    </a:p>
                  </a:txBody>
                  <a:tcPr>
                    <a:lnR w="12700" cap="flat" cmpd="sng" algn="ctr">
                      <a:solidFill>
                        <a:schemeClr val="tx1"/>
                      </a:solidFill>
                      <a:prstDash val="solid"/>
                      <a:round/>
                      <a:headEnd type="none" w="med" len="med"/>
                      <a:tailEnd type="none" w="med" len="med"/>
                    </a:lnR>
                  </a:tcPr>
                </a:tc>
                <a:tc>
                  <a:txBody>
                    <a:bodyPr/>
                    <a:lstStyle/>
                    <a:p>
                      <a:r>
                        <a:rPr lang="en-US" sz="1000" b="1" dirty="0" smtClean="0"/>
                        <a:t>21</a:t>
                      </a:r>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000" b="1" dirty="0" smtClean="0"/>
                        <a:t>1</a:t>
                      </a:r>
                      <a:endParaRPr lang="en-US" sz="1000" b="1" dirty="0"/>
                    </a:p>
                  </a:txBody>
                  <a:tcPr>
                    <a:lnL w="12700" cap="flat" cmpd="sng" algn="ctr">
                      <a:solidFill>
                        <a:schemeClr val="tx1"/>
                      </a:solidFill>
                      <a:prstDash val="solid"/>
                      <a:round/>
                      <a:headEnd type="none" w="med" len="med"/>
                      <a:tailEnd type="none" w="med" len="med"/>
                    </a:lnL>
                  </a:tcPr>
                </a:tc>
              </a:tr>
              <a:tr h="329937">
                <a:tc>
                  <a:txBody>
                    <a:bodyPr/>
                    <a:lstStyle/>
                    <a:p>
                      <a:r>
                        <a:rPr lang="en-US" sz="1000" b="1" dirty="0" smtClean="0"/>
                        <a:t>To be sensitive to other people’s needs</a:t>
                      </a:r>
                      <a:endParaRPr lang="en-US" sz="1000" b="1" dirty="0"/>
                    </a:p>
                  </a:txBody>
                  <a:tcPr>
                    <a:lnR w="12700" cap="flat" cmpd="sng" algn="ctr">
                      <a:solidFill>
                        <a:schemeClr val="tx1"/>
                      </a:solidFill>
                      <a:prstDash val="solid"/>
                      <a:round/>
                      <a:headEnd type="none" w="med" len="med"/>
                      <a:tailEnd type="none" w="med" len="med"/>
                    </a:lnR>
                  </a:tcPr>
                </a:tc>
                <a:tc>
                  <a:txBody>
                    <a:bodyPr/>
                    <a:lstStyle/>
                    <a:p>
                      <a:r>
                        <a:rPr lang="en-US" sz="1000" b="1" dirty="0" smtClean="0"/>
                        <a:t>22</a:t>
                      </a:r>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000" b="1" dirty="0" smtClean="0"/>
                        <a:t>22</a:t>
                      </a:r>
                      <a:endParaRPr lang="en-US" sz="1000" b="1" dirty="0"/>
                    </a:p>
                  </a:txBody>
                  <a:tcPr>
                    <a:lnL w="12700" cap="flat" cmpd="sng" algn="ctr">
                      <a:solidFill>
                        <a:schemeClr val="tx1"/>
                      </a:solidFill>
                      <a:prstDash val="solid"/>
                      <a:round/>
                      <a:headEnd type="none" w="med" len="med"/>
                      <a:tailEnd type="none" w="med" len="med"/>
                    </a:lnL>
                  </a:tcPr>
                </a:tc>
              </a:tr>
              <a:tr h="329937">
                <a:tc>
                  <a:txBody>
                    <a:bodyPr/>
                    <a:lstStyle/>
                    <a:p>
                      <a:r>
                        <a:rPr lang="en-US" sz="1000" b="1" dirty="0" smtClean="0"/>
                        <a:t>To pay attention to detail</a:t>
                      </a:r>
                      <a:endParaRPr lang="en-US" sz="1000" b="1" dirty="0"/>
                    </a:p>
                  </a:txBody>
                  <a:tcPr>
                    <a:lnR w="12700" cap="flat" cmpd="sng" algn="ctr">
                      <a:solidFill>
                        <a:schemeClr val="tx1"/>
                      </a:solidFill>
                      <a:prstDash val="solid"/>
                      <a:round/>
                      <a:headEnd type="none" w="med" len="med"/>
                      <a:tailEnd type="none" w="med" len="med"/>
                    </a:lnR>
                  </a:tcPr>
                </a:tc>
                <a:tc>
                  <a:txBody>
                    <a:bodyPr/>
                    <a:lstStyle/>
                    <a:p>
                      <a:r>
                        <a:rPr lang="en-US" sz="1000" b="1" dirty="0" smtClean="0"/>
                        <a:t>22</a:t>
                      </a:r>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000" b="1" dirty="0" smtClean="0"/>
                        <a:t>7</a:t>
                      </a:r>
                      <a:endParaRPr lang="en-US" sz="1000" b="1" dirty="0"/>
                    </a:p>
                  </a:txBody>
                  <a:tcPr>
                    <a:lnL w="12700" cap="flat" cmpd="sng" algn="ctr">
                      <a:solidFill>
                        <a:schemeClr val="tx1"/>
                      </a:solidFill>
                      <a:prstDash val="solid"/>
                      <a:round/>
                      <a:headEnd type="none" w="med" len="med"/>
                      <a:tailEnd type="none" w="med" len="med"/>
                    </a:lnL>
                  </a:tcPr>
                </a:tc>
              </a:tr>
              <a:tr h="329937">
                <a:tc>
                  <a:txBody>
                    <a:bodyPr/>
                    <a:lstStyle/>
                    <a:p>
                      <a:r>
                        <a:rPr lang="en-US" sz="1000" b="1" dirty="0" smtClean="0"/>
                        <a:t>To concentrate</a:t>
                      </a:r>
                      <a:r>
                        <a:rPr lang="en-US" sz="1000" b="1" baseline="0" dirty="0" smtClean="0"/>
                        <a:t> on the critical aspects</a:t>
                      </a:r>
                      <a:endParaRPr lang="en-US" sz="1000" b="1" dirty="0"/>
                    </a:p>
                  </a:txBody>
                  <a:tcPr>
                    <a:lnR w="12700" cap="flat" cmpd="sng" algn="ctr">
                      <a:solidFill>
                        <a:schemeClr val="tx1"/>
                      </a:solidFill>
                      <a:prstDash val="solid"/>
                      <a:round/>
                      <a:headEnd type="none" w="med" len="med"/>
                      <a:tailEnd type="none" w="med" len="med"/>
                    </a:lnR>
                  </a:tcPr>
                </a:tc>
                <a:tc>
                  <a:txBody>
                    <a:bodyPr/>
                    <a:lstStyle/>
                    <a:p>
                      <a:r>
                        <a:rPr lang="en-US" sz="1000" b="1" dirty="0" smtClean="0"/>
                        <a:t>24</a:t>
                      </a:r>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000" b="1" dirty="0" smtClean="0"/>
                        <a:t>20</a:t>
                      </a:r>
                      <a:endParaRPr lang="en-US" sz="1000" b="1" dirty="0"/>
                    </a:p>
                  </a:txBody>
                  <a:tcPr>
                    <a:lnL w="12700" cap="flat" cmpd="sng" algn="ctr">
                      <a:solidFill>
                        <a:schemeClr val="tx1"/>
                      </a:solidFill>
                      <a:prstDash val="solid"/>
                      <a:round/>
                      <a:headEnd type="none" w="med" len="med"/>
                      <a:tailEnd type="none" w="med" len="med"/>
                    </a:lnL>
                  </a:tcPr>
                </a:tc>
              </a:tr>
              <a:tr h="329937">
                <a:tc>
                  <a:txBody>
                    <a:bodyPr/>
                    <a:lstStyle/>
                    <a:p>
                      <a:r>
                        <a:rPr lang="en-US" sz="1000" b="1" dirty="0" smtClean="0"/>
                        <a:t>To have a good sense of priorities</a:t>
                      </a:r>
                      <a:endParaRPr lang="en-US" sz="1000" b="1" dirty="0"/>
                    </a:p>
                  </a:txBody>
                  <a:tcPr>
                    <a:lnR w="12700" cap="flat" cmpd="sng" algn="ctr">
                      <a:solidFill>
                        <a:schemeClr val="tx1"/>
                      </a:solidFill>
                      <a:prstDash val="solid"/>
                      <a:round/>
                      <a:headEnd type="none" w="med" len="med"/>
                      <a:tailEnd type="none" w="med" len="med"/>
                    </a:lnR>
                  </a:tcPr>
                </a:tc>
                <a:tc>
                  <a:txBody>
                    <a:bodyPr/>
                    <a:lstStyle/>
                    <a:p>
                      <a:r>
                        <a:rPr lang="en-US" sz="1000" b="1" dirty="0" smtClean="0"/>
                        <a:t>25</a:t>
                      </a:r>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000" b="1" dirty="0" smtClean="0"/>
                        <a:t>18</a:t>
                      </a:r>
                      <a:endParaRPr lang="en-US" sz="1000" b="1" dirty="0"/>
                    </a:p>
                  </a:txBody>
                  <a:tcPr>
                    <a:lnL w="12700" cap="flat" cmpd="sng" algn="ctr">
                      <a:solidFill>
                        <a:schemeClr val="tx1"/>
                      </a:solidFill>
                      <a:prstDash val="solid"/>
                      <a:round/>
                      <a:headEnd type="none" w="med" len="med"/>
                      <a:tailEnd type="none" w="med" len="med"/>
                    </a:lnL>
                  </a:tcPr>
                </a:tc>
              </a:tr>
              <a:tr h="329937">
                <a:tc>
                  <a:txBody>
                    <a:bodyPr/>
                    <a:lstStyle/>
                    <a:p>
                      <a:r>
                        <a:rPr lang="en-US" sz="1000" b="1" dirty="0" smtClean="0"/>
                        <a:t>To be competitive</a:t>
                      </a:r>
                      <a:endParaRPr lang="en-US" sz="1000" b="1" dirty="0"/>
                    </a:p>
                  </a:txBody>
                  <a:tcPr>
                    <a:lnR w="12700" cap="flat" cmpd="sng" algn="ctr">
                      <a:solidFill>
                        <a:schemeClr val="tx1"/>
                      </a:solidFill>
                      <a:prstDash val="solid"/>
                      <a:round/>
                      <a:headEnd type="none" w="med" len="med"/>
                      <a:tailEnd type="none" w="med" len="med"/>
                    </a:lnR>
                  </a:tcPr>
                </a:tc>
                <a:tc>
                  <a:txBody>
                    <a:bodyPr/>
                    <a:lstStyle/>
                    <a:p>
                      <a:r>
                        <a:rPr lang="en-US" sz="1000" b="1" dirty="0" smtClean="0"/>
                        <a:t>26</a:t>
                      </a:r>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000" b="1" dirty="0" smtClean="0"/>
                        <a:t>26</a:t>
                      </a:r>
                      <a:endParaRPr lang="en-US" sz="1000" b="1" dirty="0"/>
                    </a:p>
                  </a:txBody>
                  <a:tcPr>
                    <a:lnL w="12700" cap="flat" cmpd="sng" algn="ctr">
                      <a:solidFill>
                        <a:schemeClr val="tx1"/>
                      </a:solidFill>
                      <a:prstDash val="solid"/>
                      <a:round/>
                      <a:headEnd type="none" w="med" len="med"/>
                      <a:tailEnd type="none" w="med" len="med"/>
                    </a:lnL>
                  </a:tcPr>
                </a:tc>
              </a:tr>
            </a:tbl>
          </a:graphicData>
        </a:graphic>
      </p:graphicFrame>
      <p:sp>
        <p:nvSpPr>
          <p:cNvPr id="5" name="Rectangle 4"/>
          <p:cNvSpPr/>
          <p:nvPr/>
        </p:nvSpPr>
        <p:spPr>
          <a:xfrm>
            <a:off x="130629" y="1728316"/>
            <a:ext cx="8892791" cy="321548"/>
          </a:xfrm>
          <a:prstGeom prst="rect">
            <a:avLst/>
          </a:prstGeom>
          <a:solidFill>
            <a:srgbClr val="C00000">
              <a:alpha val="20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130629" y="4180114"/>
            <a:ext cx="8892791" cy="321548"/>
          </a:xfrm>
          <a:prstGeom prst="rect">
            <a:avLst/>
          </a:prstGeom>
          <a:solidFill>
            <a:srgbClr val="C00000">
              <a:alpha val="20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1000"/>
                                        <p:tgtEl>
                                          <p:spTgt spid="5"/>
                                        </p:tgtEl>
                                      </p:cBhvr>
                                    </p:animEffect>
                                  </p:childTnLst>
                                </p:cTn>
                              </p:par>
                            </p:childTnLst>
                          </p:cTn>
                        </p:par>
                        <p:par>
                          <p:cTn id="8" fill="hold">
                            <p:stCondLst>
                              <p:cond delay="1000"/>
                            </p:stCondLst>
                            <p:childTnLst>
                              <p:par>
                                <p:cTn id="9" presetID="9"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dissolve">
                                      <p:cBhvr>
                                        <p:cTn id="1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(Stakeholder Maturity Management)</a:t>
            </a:r>
            <a:endParaRPr lang="en-US" sz="2400" dirty="0"/>
          </a:p>
        </p:txBody>
      </p:sp>
      <p:pic>
        <p:nvPicPr>
          <p:cNvPr id="5" name="Picture 4" descr="img085.jpg">
            <a:hlinkClick r:id="rId2" tooltip="Click Image for Book Details"/>
          </p:cNvPr>
          <p:cNvPicPr>
            <a:picLocks noChangeAspect="1"/>
          </p:cNvPicPr>
          <p:nvPr/>
        </p:nvPicPr>
        <p:blipFill>
          <a:blip r:embed="rId3" cstate="print"/>
          <a:stretch>
            <a:fillRect/>
          </a:stretch>
        </p:blipFill>
        <p:spPr>
          <a:xfrm>
            <a:off x="137736" y="1281100"/>
            <a:ext cx="3429429" cy="4891099"/>
          </a:xfrm>
          <a:prstGeom prst="rect">
            <a:avLst/>
          </a:prstGeom>
        </p:spPr>
      </p:pic>
      <p:sp>
        <p:nvSpPr>
          <p:cNvPr id="6" name="Rectangle 3"/>
          <p:cNvSpPr txBox="1">
            <a:spLocks noChangeArrowheads="1"/>
          </p:cNvSpPr>
          <p:nvPr/>
        </p:nvSpPr>
        <p:spPr>
          <a:xfrm>
            <a:off x="3643508" y="1144588"/>
            <a:ext cx="5500492" cy="50276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ts val="3200"/>
              </a:lnSpc>
              <a:spcBef>
                <a:spcPct val="20000"/>
              </a:spcBef>
              <a:spcAft>
                <a:spcPts val="1200"/>
              </a:spcAft>
              <a:buClr>
                <a:schemeClr val="folHlink"/>
              </a:buClr>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Written by one of the world’s foremost experts on stakeholder management and</a:t>
            </a: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 engagement</a:t>
            </a: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the Australian Dr. Lynda M. </a:t>
            </a:r>
            <a:r>
              <a:rPr lang="en-US" sz="2800" b="1" kern="0" dirty="0" smtClean="0">
                <a:solidFill>
                  <a:schemeClr val="bg1"/>
                </a:solidFill>
                <a:latin typeface="Calibri" pitchFamily="34" charset="0"/>
              </a:rPr>
              <a:t>Bourne, this book (2010) provides guidance for organization’s seeking to put their stakeholder management and engagement on a professional and systematic footing. </a:t>
            </a:r>
            <a:endParaRPr kumimoji="0" lang="de-DE" sz="2800" b="1" i="0" u="none" strike="noStrike" kern="0" cap="none" spc="0" normalizeH="0" baseline="0" noProof="0" dirty="0">
              <a:ln>
                <a:noFill/>
              </a:ln>
              <a:solidFill>
                <a:schemeClr val="bg1"/>
              </a:solidFill>
              <a:effectLst/>
              <a:uLnTx/>
              <a:uFillTx/>
              <a:latin typeface="Calibri" pitchFamily="34" charset="0"/>
              <a:ea typeface="+mn-ea"/>
              <a:cs typeface="+mn-cs"/>
            </a:endParaRPr>
          </a:p>
        </p:txBody>
      </p:sp>
      <p:pic>
        <p:nvPicPr>
          <p:cNvPr id="7" name="Picture 6" descr="Dr. Lynda Bourne.jpg"/>
          <p:cNvPicPr>
            <a:picLocks noChangeAspect="1"/>
          </p:cNvPicPr>
          <p:nvPr/>
        </p:nvPicPr>
        <p:blipFill>
          <a:blip r:embed="rId4" cstate="print"/>
          <a:stretch>
            <a:fillRect/>
          </a:stretch>
        </p:blipFill>
        <p:spPr>
          <a:xfrm>
            <a:off x="8234363" y="4865282"/>
            <a:ext cx="830277" cy="1306918"/>
          </a:xfrm>
          <a:prstGeom prst="rect">
            <a:avLst/>
          </a:prstGeom>
        </p:spPr>
      </p:pic>
    </p:spTree>
  </p:cSld>
  <p:clrMapOvr>
    <a:masterClrMapping/>
  </p:clrMapOvr>
  <p:transition spd="slow">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(Public Relations by Organizations)</a:t>
            </a:r>
            <a:endParaRPr lang="en-US" sz="2400" dirty="0"/>
          </a:p>
        </p:txBody>
      </p:sp>
      <p:pic>
        <p:nvPicPr>
          <p:cNvPr id="6" name="Picture 5" descr="Book Cover - Applied Public Relations (Cases in Stakeholder Management).jpg">
            <a:hlinkClick r:id="rId2" tooltip="Click on Image for Book Details"/>
          </p:cNvPr>
          <p:cNvPicPr>
            <a:picLocks noChangeAspect="1"/>
          </p:cNvPicPr>
          <p:nvPr/>
        </p:nvPicPr>
        <p:blipFill>
          <a:blip r:embed="rId3" cstate="print"/>
          <a:stretch>
            <a:fillRect/>
          </a:stretch>
        </p:blipFill>
        <p:spPr>
          <a:xfrm>
            <a:off x="175844" y="1294227"/>
            <a:ext cx="3063161" cy="47325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Rectangle 3"/>
          <p:cNvSpPr txBox="1">
            <a:spLocks noChangeArrowheads="1"/>
          </p:cNvSpPr>
          <p:nvPr/>
        </p:nvSpPr>
        <p:spPr>
          <a:xfrm>
            <a:off x="3189483" y="1144588"/>
            <a:ext cx="5693260" cy="50276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ts val="3200"/>
              </a:lnSpc>
              <a:spcBef>
                <a:spcPct val="20000"/>
              </a:spcBef>
              <a:spcAft>
                <a:spcPts val="1200"/>
              </a:spcAft>
              <a:buClr>
                <a:schemeClr val="folHlink"/>
              </a:buClr>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An excellent publication (2009) which</a:t>
            </a: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 contains 45 case studies on stakeholder relationship manage-</a:t>
            </a:r>
            <a:r>
              <a:rPr kumimoji="0" lang="en-US" sz="2800" b="1" i="0" u="none" strike="noStrike" kern="0" cap="none" spc="0" normalizeH="0" noProof="0" dirty="0" err="1" smtClean="0">
                <a:ln>
                  <a:noFill/>
                </a:ln>
                <a:solidFill>
                  <a:schemeClr val="bg1"/>
                </a:solidFill>
                <a:effectLst/>
                <a:uLnTx/>
                <a:uFillTx/>
                <a:latin typeface="Calibri" pitchFamily="34" charset="0"/>
                <a:ea typeface="+mn-ea"/>
                <a:cs typeface="+mn-cs"/>
              </a:rPr>
              <a:t>ment</a:t>
            </a: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 approaches by various </a:t>
            </a:r>
            <a:r>
              <a:rPr kumimoji="0" lang="en-US" sz="2800" b="1" i="0" u="none" strike="noStrike" kern="0" cap="none" spc="0" normalizeH="0" noProof="0" dirty="0" err="1" smtClean="0">
                <a:ln>
                  <a:noFill/>
                </a:ln>
                <a:solidFill>
                  <a:schemeClr val="bg1"/>
                </a:solidFill>
                <a:effectLst/>
                <a:uLnTx/>
                <a:uFillTx/>
                <a:latin typeface="Calibri" pitchFamily="34" charset="0"/>
                <a:ea typeface="+mn-ea"/>
                <a:cs typeface="+mn-cs"/>
              </a:rPr>
              <a:t>orga-nizations</a:t>
            </a: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 from a public relations perspective. </a:t>
            </a:r>
          </a:p>
          <a:p>
            <a:pPr marL="342900" marR="0" lvl="0" indent="-342900" algn="l" defTabSz="914400" rtl="0" eaLnBrk="1" fontAlgn="base" latinLnBrk="0" hangingPunct="1">
              <a:lnSpc>
                <a:spcPts val="3200"/>
              </a:lnSpc>
              <a:spcBef>
                <a:spcPct val="20000"/>
              </a:spcBef>
              <a:spcAft>
                <a:spcPts val="1200"/>
              </a:spcAft>
              <a:buClr>
                <a:schemeClr val="folHlink"/>
              </a:buClr>
              <a:buSzTx/>
              <a:buFontTx/>
              <a:buNone/>
              <a:tabLst/>
              <a:defRPr/>
            </a:pPr>
            <a:r>
              <a:rPr lang="en-US" sz="2800" b="1" kern="0" baseline="0" dirty="0" smtClean="0">
                <a:solidFill>
                  <a:schemeClr val="bg1"/>
                </a:solidFill>
                <a:latin typeface="Calibri" pitchFamily="34" charset="0"/>
              </a:rPr>
              <a:t>	Click on image for book details. </a:t>
            </a:r>
            <a:endParaRPr kumimoji="0" lang="de-DE" sz="2800" b="1" i="0" u="none" strike="noStrike" kern="0" cap="none" spc="0" normalizeH="0" baseline="0" noProof="0" dirty="0">
              <a:ln>
                <a:noFill/>
              </a:ln>
              <a:solidFill>
                <a:schemeClr val="bg1"/>
              </a:solidFill>
              <a:effectLst/>
              <a:uLnTx/>
              <a:uFillTx/>
              <a:latin typeface="Calibri" pitchFamily="34" charset="0"/>
              <a:ea typeface="+mn-ea"/>
              <a:cs typeface="+mn-cs"/>
            </a:endParaRPr>
          </a:p>
        </p:txBody>
      </p:sp>
    </p:spTree>
  </p:cSld>
  <p:clrMapOvr>
    <a:masterClrMapping/>
  </p:clrMapOvr>
  <p:transition spd="slow">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(Construction and Civil Engineering)</a:t>
            </a:r>
            <a:endParaRPr lang="en-US" sz="2400" dirty="0"/>
          </a:p>
        </p:txBody>
      </p:sp>
      <p:pic>
        <p:nvPicPr>
          <p:cNvPr id="4" name="Picture 3" descr="img092.jpg">
            <a:hlinkClick r:id="rId2" tooltip="Click on Image for Book Details"/>
          </p:cNvPr>
          <p:cNvPicPr>
            <a:picLocks noChangeAspect="1"/>
          </p:cNvPicPr>
          <p:nvPr/>
        </p:nvPicPr>
        <p:blipFill>
          <a:blip r:embed="rId3" cstate="print"/>
          <a:stretch>
            <a:fillRect/>
          </a:stretch>
        </p:blipFill>
        <p:spPr>
          <a:xfrm>
            <a:off x="170815" y="1144588"/>
            <a:ext cx="1554389" cy="2284412"/>
          </a:xfrm>
          <a:prstGeom prst="rect">
            <a:avLst/>
          </a:prstGeom>
        </p:spPr>
      </p:pic>
      <p:pic>
        <p:nvPicPr>
          <p:cNvPr id="6" name="Picture 5" descr="Collaborative Relationships in Construction.jpg">
            <a:hlinkClick r:id="rId4" tooltip="Click on Image for Book Details"/>
          </p:cNvPr>
          <p:cNvPicPr>
            <a:picLocks noChangeAspect="1"/>
          </p:cNvPicPr>
          <p:nvPr/>
        </p:nvPicPr>
        <p:blipFill>
          <a:blip r:embed="rId5" cstate="print"/>
          <a:stretch>
            <a:fillRect/>
          </a:stretch>
        </p:blipFill>
        <p:spPr>
          <a:xfrm>
            <a:off x="2048976" y="1204875"/>
            <a:ext cx="1404284" cy="21613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descr="Early Contractor Involvement in Building Procurement.jpg">
            <a:hlinkClick r:id="rId6" tooltip="Click on Image for Book Details"/>
          </p:cNvPr>
          <p:cNvPicPr>
            <a:picLocks noChangeAspect="1"/>
          </p:cNvPicPr>
          <p:nvPr/>
        </p:nvPicPr>
        <p:blipFill>
          <a:blip r:embed="rId7" cstate="print"/>
          <a:stretch>
            <a:fillRect/>
          </a:stretch>
        </p:blipFill>
        <p:spPr>
          <a:xfrm>
            <a:off x="1988160" y="4012802"/>
            <a:ext cx="1386429" cy="21192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descr="Construction Patnering and integrated Teamworking.jpg">
            <a:hlinkClick r:id="rId8" tooltip="Click on Image for Book Details"/>
          </p:cNvPr>
          <p:cNvPicPr>
            <a:picLocks noChangeAspect="1"/>
          </p:cNvPicPr>
          <p:nvPr/>
        </p:nvPicPr>
        <p:blipFill>
          <a:blip r:embed="rId9" cstate="print"/>
          <a:stretch>
            <a:fillRect/>
          </a:stretch>
        </p:blipFill>
        <p:spPr>
          <a:xfrm>
            <a:off x="170815" y="4029389"/>
            <a:ext cx="1470018" cy="20825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descr="Causation and Delay in Construction Disputes.jpg">
            <a:hlinkClick r:id="rId10" tooltip="Click on Image for Book Details"/>
          </p:cNvPr>
          <p:cNvPicPr>
            <a:picLocks noChangeAspect="1"/>
          </p:cNvPicPr>
          <p:nvPr/>
        </p:nvPicPr>
        <p:blipFill>
          <a:blip r:embed="rId11" cstate="print"/>
          <a:srcRect l="15781" t="620" r="15238" b="623"/>
          <a:stretch>
            <a:fillRect/>
          </a:stretch>
        </p:blipFill>
        <p:spPr>
          <a:xfrm>
            <a:off x="3777032" y="1204876"/>
            <a:ext cx="1467546" cy="21601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descr="Profitable Partnering for Lean Construction.jpg">
            <a:hlinkClick r:id="rId12" tooltip="Click on Image for Book Details"/>
          </p:cNvPr>
          <p:cNvPicPr>
            <a:picLocks noChangeAspect="1"/>
          </p:cNvPicPr>
          <p:nvPr/>
        </p:nvPicPr>
        <p:blipFill>
          <a:blip r:embed="rId13" cstate="print"/>
          <a:stretch>
            <a:fillRect/>
          </a:stretch>
        </p:blipFill>
        <p:spPr>
          <a:xfrm>
            <a:off x="3721916" y="4009292"/>
            <a:ext cx="1446848" cy="21125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13" descr="The Practice of Construction Management.jpg">
            <a:hlinkClick r:id="rId14" tooltip="Click on Image for Book Details"/>
          </p:cNvPr>
          <p:cNvPicPr>
            <a:picLocks noChangeAspect="1"/>
          </p:cNvPicPr>
          <p:nvPr/>
        </p:nvPicPr>
        <p:blipFill>
          <a:blip r:embed="rId15" cstate="print"/>
          <a:stretch>
            <a:fillRect/>
          </a:stretch>
        </p:blipFill>
        <p:spPr>
          <a:xfrm>
            <a:off x="5568350" y="1194827"/>
            <a:ext cx="1522093" cy="21613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Picture 14" descr="Project Partnering in the Design and Construction Industry.jpg">
            <a:hlinkClick r:id="rId16" tooltip="Click on Image for Book Details"/>
          </p:cNvPr>
          <p:cNvPicPr>
            <a:picLocks noChangeAspect="1"/>
          </p:cNvPicPr>
          <p:nvPr/>
        </p:nvPicPr>
        <p:blipFill>
          <a:blip r:embed="rId17" cstate="print"/>
          <a:stretch>
            <a:fillRect/>
          </a:stretch>
        </p:blipFill>
        <p:spPr>
          <a:xfrm>
            <a:off x="5516091" y="4020645"/>
            <a:ext cx="1511716" cy="21113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Picture 15" descr="Successful Partnering - Fundamentals for Project Owners and Contractors.jpg">
            <a:hlinkClick r:id="rId18" tooltip="Click on Image for Book Details"/>
          </p:cNvPr>
          <p:cNvPicPr>
            <a:picLocks noChangeAspect="1"/>
          </p:cNvPicPr>
          <p:nvPr/>
        </p:nvPicPr>
        <p:blipFill>
          <a:blip r:embed="rId19" cstate="print"/>
          <a:stretch>
            <a:fillRect/>
          </a:stretch>
        </p:blipFill>
        <p:spPr>
          <a:xfrm>
            <a:off x="7414213" y="1194880"/>
            <a:ext cx="1486770" cy="21655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Picture 16" descr="Management of Complex Projects - A Relationship Approach.jpg">
            <a:hlinkClick r:id="rId20" tooltip="Click on Image for Book Details"/>
          </p:cNvPr>
          <p:cNvPicPr>
            <a:picLocks noChangeAspect="1"/>
          </p:cNvPicPr>
          <p:nvPr/>
        </p:nvPicPr>
        <p:blipFill>
          <a:blip r:embed="rId21" cstate="print"/>
          <a:stretch>
            <a:fillRect/>
          </a:stretch>
        </p:blipFill>
        <p:spPr>
          <a:xfrm>
            <a:off x="7375133" y="3981490"/>
            <a:ext cx="1525850" cy="21304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slow">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    </a:t>
            </a:r>
            <a:r>
              <a:rPr lang="en-US" sz="2000" dirty="0" smtClean="0"/>
              <a:t>(Construction Project Case Study)</a:t>
            </a:r>
            <a:endParaRPr lang="en-US" sz="2400" dirty="0"/>
          </a:p>
        </p:txBody>
      </p:sp>
      <p:pic>
        <p:nvPicPr>
          <p:cNvPr id="5" name="Picture 4" descr="Heathrow's Terminal 5 - History in the Making.jpg">
            <a:hlinkClick r:id="rId2" tooltip="Click on Image for Book Details"/>
          </p:cNvPr>
          <p:cNvPicPr>
            <a:picLocks noChangeAspect="1"/>
          </p:cNvPicPr>
          <p:nvPr/>
        </p:nvPicPr>
        <p:blipFill>
          <a:blip r:embed="rId3" cstate="print"/>
          <a:stretch>
            <a:fillRect/>
          </a:stretch>
        </p:blipFill>
        <p:spPr>
          <a:xfrm>
            <a:off x="195943" y="1332411"/>
            <a:ext cx="3109072" cy="48397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Rectangle 3"/>
          <p:cNvSpPr txBox="1">
            <a:spLocks noChangeArrowheads="1"/>
          </p:cNvSpPr>
          <p:nvPr/>
        </p:nvSpPr>
        <p:spPr>
          <a:xfrm>
            <a:off x="3189483" y="1144588"/>
            <a:ext cx="5491162" cy="50276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ts val="3200"/>
              </a:lnSpc>
              <a:spcBef>
                <a:spcPct val="20000"/>
              </a:spcBef>
              <a:spcAft>
                <a:spcPts val="1200"/>
              </a:spcAft>
              <a:buClr>
                <a:schemeClr val="folHlink"/>
              </a:buClr>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An interesting publication which </a:t>
            </a:r>
            <a:r>
              <a:rPr lang="en-US" sz="2800" b="1" kern="0" dirty="0" smtClean="0">
                <a:solidFill>
                  <a:schemeClr val="bg1"/>
                </a:solidFill>
                <a:latin typeface="Calibri" pitchFamily="34" charset="0"/>
              </a:rPr>
              <a:t>provides insight into one of the major airport projects undertaken in recent years in the United Kingdom.</a:t>
            </a:r>
          </a:p>
          <a:p>
            <a:pPr marL="342900" marR="0" lvl="0" indent="-342900" algn="l" defTabSz="914400" rtl="0" eaLnBrk="1" fontAlgn="base" latinLnBrk="0" hangingPunct="1">
              <a:lnSpc>
                <a:spcPts val="3200"/>
              </a:lnSpc>
              <a:spcBef>
                <a:spcPct val="20000"/>
              </a:spcBef>
              <a:spcAft>
                <a:spcPts val="1200"/>
              </a:spcAft>
              <a:buClr>
                <a:schemeClr val="folHlink"/>
              </a:buClr>
              <a:buSzTx/>
              <a:buFontTx/>
              <a:buNone/>
              <a:tabLst/>
              <a:defRPr/>
            </a:pPr>
            <a:r>
              <a:rPr lang="en-US" sz="2800" b="1" kern="0" dirty="0" smtClean="0">
                <a:solidFill>
                  <a:schemeClr val="bg1"/>
                </a:solidFill>
                <a:latin typeface="Calibri" pitchFamily="34" charset="0"/>
              </a:rPr>
              <a:t>	Click on image for book details. </a:t>
            </a:r>
            <a:endParaRPr kumimoji="0" lang="de-DE" sz="2800" b="1" i="0" u="none" strike="noStrike" kern="0" cap="none" spc="0" normalizeH="0" baseline="0" noProof="0" dirty="0">
              <a:ln>
                <a:noFill/>
              </a:ln>
              <a:solidFill>
                <a:schemeClr val="bg1"/>
              </a:solidFill>
              <a:effectLst/>
              <a:uLnTx/>
              <a:uFillTx/>
              <a:latin typeface="Calibri" pitchFamily="34" charset="0"/>
              <a:ea typeface="+mn-ea"/>
              <a:cs typeface="+mn-cs"/>
            </a:endParaRPr>
          </a:p>
        </p:txBody>
      </p:sp>
    </p:spTree>
  </p:cSld>
  <p:clrMapOvr>
    <a:masterClrMapping/>
  </p:clrMapOvr>
  <p:transition spd="slow">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 </a:t>
            </a:r>
            <a:r>
              <a:rPr lang="en-US" sz="2000" dirty="0" smtClean="0"/>
              <a:t>(Information and Communication Technology)</a:t>
            </a:r>
            <a:endParaRPr lang="en-US" sz="2400" dirty="0"/>
          </a:p>
        </p:txBody>
      </p:sp>
      <p:sp>
        <p:nvSpPr>
          <p:cNvPr id="4" name="Rectangle 3"/>
          <p:cNvSpPr txBox="1">
            <a:spLocks noChangeArrowheads="1"/>
          </p:cNvSpPr>
          <p:nvPr/>
        </p:nvSpPr>
        <p:spPr>
          <a:xfrm>
            <a:off x="3189483" y="1144588"/>
            <a:ext cx="5491162" cy="50276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ts val="3200"/>
              </a:lnSpc>
              <a:spcBef>
                <a:spcPct val="20000"/>
              </a:spcBef>
              <a:spcAft>
                <a:spcPts val="1200"/>
              </a:spcAft>
              <a:buClr>
                <a:schemeClr val="folHlink"/>
              </a:buClr>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a:t>
            </a:r>
            <a:r>
              <a:rPr lang="en-US" sz="2800" b="1" kern="0" dirty="0" smtClean="0">
                <a:solidFill>
                  <a:schemeClr val="bg1"/>
                </a:solidFill>
                <a:latin typeface="Calibri" pitchFamily="34" charset="0"/>
              </a:rPr>
              <a:t>Books on IT Project Stakeholder Management and Engagement appear to be a rarity at the moment. </a:t>
            </a:r>
          </a:p>
          <a:p>
            <a:pPr marL="342900" marR="0" lvl="0" indent="-342900" algn="l" defTabSz="914400" rtl="0" eaLnBrk="1" fontAlgn="base" latinLnBrk="0" hangingPunct="1">
              <a:lnSpc>
                <a:spcPts val="3200"/>
              </a:lnSpc>
              <a:spcBef>
                <a:spcPct val="20000"/>
              </a:spcBef>
              <a:spcAft>
                <a:spcPts val="1200"/>
              </a:spcAft>
              <a:buClr>
                <a:schemeClr val="folHlink"/>
              </a:buClr>
              <a:buSzTx/>
              <a:buFontTx/>
              <a:buNone/>
              <a:tabLst/>
              <a:defRPr/>
            </a:pPr>
            <a:r>
              <a:rPr lang="en-US" sz="2800" b="1" kern="0" dirty="0" smtClean="0">
                <a:solidFill>
                  <a:schemeClr val="bg1"/>
                </a:solidFill>
                <a:latin typeface="Calibri" pitchFamily="34" charset="0"/>
              </a:rPr>
              <a:t>	Possibly the best (and sole) book which presently exists on this subject is by John McManus (2004) titled </a:t>
            </a:r>
            <a:r>
              <a:rPr lang="en-US" sz="2800" b="1" i="1" kern="0" dirty="0" smtClean="0">
                <a:solidFill>
                  <a:schemeClr val="bg1"/>
                </a:solidFill>
                <a:latin typeface="Calibri" pitchFamily="34" charset="0"/>
              </a:rPr>
              <a:t>Managing </a:t>
            </a:r>
            <a:r>
              <a:rPr lang="en-US" sz="2800" b="1" i="1" kern="0" dirty="0" err="1" smtClean="0">
                <a:solidFill>
                  <a:schemeClr val="bg1"/>
                </a:solidFill>
                <a:latin typeface="Calibri" pitchFamily="34" charset="0"/>
              </a:rPr>
              <a:t>Stakehol-ders</a:t>
            </a:r>
            <a:r>
              <a:rPr lang="en-US" sz="2800" b="1" i="1" kern="0" dirty="0" smtClean="0">
                <a:solidFill>
                  <a:schemeClr val="bg1"/>
                </a:solidFill>
                <a:latin typeface="Calibri" pitchFamily="34" charset="0"/>
              </a:rPr>
              <a:t> in Software Development Projects</a:t>
            </a:r>
            <a:r>
              <a:rPr lang="en-US" sz="2800" b="1" kern="0" dirty="0" smtClean="0">
                <a:solidFill>
                  <a:schemeClr val="bg1"/>
                </a:solidFill>
                <a:latin typeface="Calibri" pitchFamily="34" charset="0"/>
              </a:rPr>
              <a:t>. </a:t>
            </a:r>
          </a:p>
          <a:p>
            <a:pPr marL="342900" marR="0" lvl="0" indent="-342900" algn="l" defTabSz="914400" rtl="0" eaLnBrk="1" fontAlgn="base" latinLnBrk="0" hangingPunct="1">
              <a:lnSpc>
                <a:spcPts val="3200"/>
              </a:lnSpc>
              <a:spcBef>
                <a:spcPct val="20000"/>
              </a:spcBef>
              <a:spcAft>
                <a:spcPts val="1200"/>
              </a:spcAft>
              <a:buClr>
                <a:schemeClr val="folHlink"/>
              </a:buClr>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Click on image for</a:t>
            </a: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 book details. </a:t>
            </a:r>
            <a:endParaRPr kumimoji="0" lang="de-DE" sz="2800" b="1" i="0" u="none" strike="noStrike" kern="0" cap="none" spc="0" normalizeH="0" baseline="0" noProof="0" dirty="0">
              <a:ln>
                <a:noFill/>
              </a:ln>
              <a:solidFill>
                <a:schemeClr val="bg1"/>
              </a:solidFill>
              <a:effectLst/>
              <a:uLnTx/>
              <a:uFillTx/>
              <a:latin typeface="Calibri" pitchFamily="34" charset="0"/>
              <a:ea typeface="+mn-ea"/>
              <a:cs typeface="+mn-cs"/>
            </a:endParaRPr>
          </a:p>
        </p:txBody>
      </p:sp>
      <p:pic>
        <p:nvPicPr>
          <p:cNvPr id="6" name="Picture 5" descr="img088.jpg">
            <a:hlinkClick r:id="rId2" tooltip="Click to View book Details"/>
          </p:cNvPr>
          <p:cNvPicPr>
            <a:picLocks noChangeAspect="1"/>
          </p:cNvPicPr>
          <p:nvPr/>
        </p:nvPicPr>
        <p:blipFill>
          <a:blip r:embed="rId3" cstate="print"/>
          <a:stretch>
            <a:fillRect/>
          </a:stretch>
        </p:blipFill>
        <p:spPr>
          <a:xfrm>
            <a:off x="144114" y="1285264"/>
            <a:ext cx="3291540" cy="4703553"/>
          </a:xfrm>
          <a:prstGeom prst="rect">
            <a:avLst/>
          </a:prstGeom>
        </p:spPr>
      </p:pic>
    </p:spTree>
  </p:cSld>
  <p:clrMapOvr>
    <a:masterClrMapping/>
  </p:clrMapOvr>
  <p:transition spd="slow">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ook - Open Design. A Stakeholder-Oriented Approach in Architecture.jpg">
            <a:hlinkClick r:id="rId2" tooltip="Click on Image for Book Details"/>
          </p:cNvPr>
          <p:cNvPicPr>
            <a:picLocks noChangeAspect="1"/>
          </p:cNvPicPr>
          <p:nvPr/>
        </p:nvPicPr>
        <p:blipFill>
          <a:blip r:embed="rId3" cstate="print"/>
          <a:stretch>
            <a:fillRect/>
          </a:stretch>
        </p:blipFill>
        <p:spPr>
          <a:xfrm>
            <a:off x="142714" y="1493618"/>
            <a:ext cx="2530149" cy="4041772"/>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r>
              <a:rPr lang="en-US" sz="1900" dirty="0" smtClean="0"/>
              <a:t/>
            </a:r>
            <a:br>
              <a:rPr lang="en-US" sz="1900" dirty="0" smtClean="0"/>
            </a:br>
            <a:r>
              <a:rPr lang="en-US" sz="1900" dirty="0" smtClean="0"/>
              <a:t>(Urban Design and Planning)</a:t>
            </a:r>
            <a:endParaRPr lang="en-US" sz="1900" dirty="0"/>
          </a:p>
        </p:txBody>
      </p:sp>
      <p:pic>
        <p:nvPicPr>
          <p:cNvPr id="6" name="Picture 5" descr="Book - Designing Public Consensus.jpg">
            <a:hlinkClick r:id="rId4" tooltip="Click on Image for Book Details"/>
          </p:cNvPr>
          <p:cNvPicPr>
            <a:picLocks noChangeAspect="1"/>
          </p:cNvPicPr>
          <p:nvPr/>
        </p:nvPicPr>
        <p:blipFill>
          <a:blip r:embed="rId5" cstate="print"/>
          <a:stretch>
            <a:fillRect/>
          </a:stretch>
        </p:blipFill>
        <p:spPr>
          <a:xfrm>
            <a:off x="2910970" y="1498554"/>
            <a:ext cx="3105443" cy="4031901"/>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descr="img091.jpg">
            <a:hlinkClick r:id="rId6" tooltip="Click on Image for Book Details"/>
          </p:cNvPr>
          <p:cNvPicPr>
            <a:picLocks noChangeAspect="1"/>
          </p:cNvPicPr>
          <p:nvPr/>
        </p:nvPicPr>
        <p:blipFill>
          <a:blip r:embed="rId7" cstate="print"/>
          <a:stretch>
            <a:fillRect/>
          </a:stretch>
        </p:blipFill>
        <p:spPr>
          <a:xfrm>
            <a:off x="6254520" y="1494972"/>
            <a:ext cx="2757002" cy="4039065"/>
          </a:xfrm>
          <a:prstGeom prst="rect">
            <a:avLst/>
          </a:prstGeom>
        </p:spPr>
      </p:pic>
    </p:spTree>
  </p:cSld>
  <p:clrMapOvr>
    <a:masterClrMapping/>
  </p:clrMapOvr>
  <p:transition spd="slow">
    <p:fade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    </a:t>
            </a:r>
            <a:r>
              <a:rPr lang="en-US" sz="2000" dirty="0" smtClean="0"/>
              <a:t>(Dealing With Conflicts on Projects)</a:t>
            </a:r>
            <a:endParaRPr lang="en-US" sz="2400" dirty="0"/>
          </a:p>
        </p:txBody>
      </p:sp>
      <p:pic>
        <p:nvPicPr>
          <p:cNvPr id="4" name="Picture 3" descr="Book - Conflict Prevention in Project Management.jpg">
            <a:hlinkClick r:id="rId2" tooltip="Click on Image for Book Details"/>
          </p:cNvPr>
          <p:cNvPicPr>
            <a:picLocks noChangeAspect="1"/>
          </p:cNvPicPr>
          <p:nvPr/>
        </p:nvPicPr>
        <p:blipFill>
          <a:blip r:embed="rId3" cstate="print"/>
          <a:stretch>
            <a:fillRect/>
          </a:stretch>
        </p:blipFill>
        <p:spPr>
          <a:xfrm>
            <a:off x="200965" y="1315077"/>
            <a:ext cx="3125039" cy="47414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Rectangle 3"/>
          <p:cNvSpPr txBox="1">
            <a:spLocks noChangeArrowheads="1"/>
          </p:cNvSpPr>
          <p:nvPr/>
        </p:nvSpPr>
        <p:spPr>
          <a:xfrm>
            <a:off x="3189483" y="1144588"/>
            <a:ext cx="5491162" cy="50276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ts val="3100"/>
              </a:lnSpc>
              <a:spcBef>
                <a:spcPct val="20000"/>
              </a:spcBef>
              <a:spcAft>
                <a:spcPts val="1200"/>
              </a:spcAft>
              <a:buClr>
                <a:schemeClr val="folHlink"/>
              </a:buClr>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Conflicts are inevitable on pro-</a:t>
            </a:r>
            <a:r>
              <a:rPr kumimoji="0" lang="en-US" sz="2800" b="1" i="0" u="none" strike="noStrike" kern="0" cap="none" spc="0" normalizeH="0" baseline="0" noProof="0" dirty="0" err="1" smtClean="0">
                <a:ln>
                  <a:noFill/>
                </a:ln>
                <a:solidFill>
                  <a:schemeClr val="bg1"/>
                </a:solidFill>
                <a:effectLst/>
                <a:uLnTx/>
                <a:uFillTx/>
                <a:latin typeface="Calibri" pitchFamily="34" charset="0"/>
                <a:ea typeface="+mn-ea"/>
                <a:cs typeface="+mn-cs"/>
              </a:rPr>
              <a:t>jects</a:t>
            </a: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While conflict can </a:t>
            </a:r>
            <a:r>
              <a:rPr lang="en-US" sz="2800" b="1" kern="0" dirty="0" smtClean="0">
                <a:solidFill>
                  <a:schemeClr val="bg1"/>
                </a:solidFill>
                <a:latin typeface="Calibri" pitchFamily="34" charset="0"/>
              </a:rPr>
              <a:t>often </a:t>
            </a: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be useful, there</a:t>
            </a: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 is always the </a:t>
            </a:r>
            <a:r>
              <a:rPr kumimoji="0" lang="en-US" sz="2800" b="1" i="0" u="none" strike="noStrike" kern="0" cap="none" spc="0" normalizeH="0" noProof="0" dirty="0" err="1" smtClean="0">
                <a:ln>
                  <a:noFill/>
                </a:ln>
                <a:solidFill>
                  <a:schemeClr val="bg1"/>
                </a:solidFill>
                <a:effectLst/>
                <a:uLnTx/>
                <a:uFillTx/>
                <a:latin typeface="Calibri" pitchFamily="34" charset="0"/>
                <a:ea typeface="+mn-ea"/>
                <a:cs typeface="+mn-cs"/>
              </a:rPr>
              <a:t>possi-bility</a:t>
            </a: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 that it gets out of hand causing serious </a:t>
            </a:r>
            <a:r>
              <a:rPr lang="en-US" sz="2800" b="1" kern="0" dirty="0" smtClean="0">
                <a:solidFill>
                  <a:schemeClr val="bg1"/>
                </a:solidFill>
                <a:latin typeface="Calibri" pitchFamily="34" charset="0"/>
              </a:rPr>
              <a:t>problems for the project and stakeholders. </a:t>
            </a:r>
          </a:p>
          <a:p>
            <a:pPr marL="342900" marR="0" lvl="0" indent="-342900" algn="l" defTabSz="914400" rtl="0" eaLnBrk="1" fontAlgn="base" latinLnBrk="0" hangingPunct="1">
              <a:lnSpc>
                <a:spcPts val="3100"/>
              </a:lnSpc>
              <a:spcBef>
                <a:spcPct val="20000"/>
              </a:spcBef>
              <a:spcAft>
                <a:spcPts val="1200"/>
              </a:spcAft>
              <a:buClr>
                <a:schemeClr val="folHlink"/>
              </a:buClr>
              <a:buSzTx/>
              <a:buFontTx/>
              <a:buNone/>
              <a:tabLst/>
              <a:defRPr/>
            </a:pPr>
            <a:r>
              <a:rPr lang="en-US" sz="2800" b="1" kern="0" dirty="0" smtClean="0">
                <a:solidFill>
                  <a:schemeClr val="bg1"/>
                </a:solidFill>
                <a:latin typeface="Calibri" pitchFamily="34" charset="0"/>
              </a:rPr>
              <a:t>	This insightful book (2008) looks at preventative and reactive con-</a:t>
            </a:r>
            <a:r>
              <a:rPr lang="en-US" sz="2800" b="1" kern="0" dirty="0" err="1" smtClean="0">
                <a:solidFill>
                  <a:schemeClr val="bg1"/>
                </a:solidFill>
                <a:latin typeface="Calibri" pitchFamily="34" charset="0"/>
              </a:rPr>
              <a:t>flict</a:t>
            </a:r>
            <a:r>
              <a:rPr lang="en-US" sz="2800" b="1" kern="0" dirty="0" smtClean="0">
                <a:solidFill>
                  <a:schemeClr val="bg1"/>
                </a:solidFill>
                <a:latin typeface="Calibri" pitchFamily="34" charset="0"/>
              </a:rPr>
              <a:t> handling mechanisms on international technical projects from the Client’s &amp; Contractor’s perspective. </a:t>
            </a:r>
            <a:endParaRPr kumimoji="0" lang="de-DE" sz="2800" b="1" i="0" u="none" strike="noStrike" kern="0" cap="none" spc="0" normalizeH="0" baseline="0" noProof="0" dirty="0">
              <a:ln>
                <a:noFill/>
              </a:ln>
              <a:solidFill>
                <a:schemeClr val="bg1"/>
              </a:solidFill>
              <a:effectLst/>
              <a:uLnTx/>
              <a:uFillTx/>
              <a:latin typeface="Calibri" pitchFamily="34" charset="0"/>
              <a:ea typeface="+mn-ea"/>
              <a:cs typeface="+mn-cs"/>
            </a:endParaRPr>
          </a:p>
        </p:txBody>
      </p:sp>
    </p:spTree>
  </p:cSld>
  <p:clrMapOvr>
    <a:masterClrMapping/>
  </p:clrMapOvr>
  <p:transition spd="slow">
    <p:fade thruBlk="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ook - Stakeholder Dialogues in Natural Resources Management.jpg">
            <a:hlinkClick r:id="rId2" tooltip="Click on Image for Book Details"/>
          </p:cNvPr>
          <p:cNvPicPr>
            <a:picLocks noChangeAspect="1"/>
          </p:cNvPicPr>
          <p:nvPr/>
        </p:nvPicPr>
        <p:blipFill>
          <a:blip r:embed="rId3" cstate="print"/>
          <a:stretch>
            <a:fillRect/>
          </a:stretch>
        </p:blipFill>
        <p:spPr>
          <a:xfrm>
            <a:off x="205990" y="1294228"/>
            <a:ext cx="3001745" cy="47548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p:cNvSpPr>
            <a:spLocks noGrp="1"/>
          </p:cNvSpPr>
          <p:nvPr>
            <p:ph type="title"/>
          </p:nvPr>
        </p:nvSpPr>
        <p:spPr>
          <a:xfrm>
            <a:off x="457200" y="0"/>
            <a:ext cx="8229600" cy="1143000"/>
          </a:xfrm>
        </p:spPr>
        <p:txBody>
          <a:bodyPr/>
          <a:lstStyle/>
          <a:p>
            <a:r>
              <a:rPr lang="en-US" sz="2400" dirty="0" smtClean="0"/>
              <a:t>Books on Project Stakeholder Management      </a:t>
            </a:r>
            <a:r>
              <a:rPr lang="en-US" sz="2000" dirty="0" smtClean="0"/>
              <a:t>(Natural Resources Management)</a:t>
            </a:r>
            <a:endParaRPr lang="en-US" sz="2400" dirty="0"/>
          </a:p>
        </p:txBody>
      </p:sp>
      <p:sp>
        <p:nvSpPr>
          <p:cNvPr id="4" name="Rectangle 3"/>
          <p:cNvSpPr txBox="1">
            <a:spLocks noChangeArrowheads="1"/>
          </p:cNvSpPr>
          <p:nvPr/>
        </p:nvSpPr>
        <p:spPr>
          <a:xfrm>
            <a:off x="3189483" y="1144588"/>
            <a:ext cx="5491162" cy="50276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ts val="3200"/>
              </a:lnSpc>
              <a:spcBef>
                <a:spcPct val="20000"/>
              </a:spcBef>
              <a:spcAft>
                <a:spcPts val="1200"/>
              </a:spcAft>
              <a:buClr>
                <a:schemeClr val="folHlink"/>
              </a:buClr>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This</a:t>
            </a: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 book (2006) contains twelve articles and case studies from around the world on stakeholder dialogues and participation in natural resource management and is an excellent reference work on this subject area which is becoming more relevant with time. </a:t>
            </a:r>
          </a:p>
          <a:p>
            <a:pPr marL="342900" marR="0" lvl="0" indent="-342900" algn="l" defTabSz="914400" rtl="0" eaLnBrk="1" fontAlgn="base" latinLnBrk="0" hangingPunct="1">
              <a:lnSpc>
                <a:spcPts val="3200"/>
              </a:lnSpc>
              <a:spcBef>
                <a:spcPct val="20000"/>
              </a:spcBef>
              <a:spcAft>
                <a:spcPts val="1200"/>
              </a:spcAft>
              <a:buClr>
                <a:schemeClr val="folHlink"/>
              </a:buClr>
              <a:buSzTx/>
              <a:buFontTx/>
              <a:buNone/>
              <a:tabLst/>
              <a:defRPr/>
            </a:pPr>
            <a:r>
              <a:rPr lang="en-US" sz="2800" b="1" kern="0" baseline="0" dirty="0" smtClean="0">
                <a:solidFill>
                  <a:schemeClr val="bg1"/>
                </a:solidFill>
                <a:latin typeface="Calibri" pitchFamily="34" charset="0"/>
              </a:rPr>
              <a:t>	Click on image for book</a:t>
            </a:r>
            <a:r>
              <a:rPr lang="en-US" sz="2800" b="1" kern="0" dirty="0" smtClean="0">
                <a:solidFill>
                  <a:schemeClr val="bg1"/>
                </a:solidFill>
                <a:latin typeface="Calibri" pitchFamily="34" charset="0"/>
              </a:rPr>
              <a:t> details. </a:t>
            </a:r>
            <a:endParaRPr kumimoji="0" lang="de-DE" sz="2800" b="1" i="0" u="none" strike="noStrike" kern="0" cap="none" spc="0" normalizeH="0" baseline="0" noProof="0" dirty="0">
              <a:ln>
                <a:noFill/>
              </a:ln>
              <a:solidFill>
                <a:schemeClr val="bg1"/>
              </a:solidFill>
              <a:effectLst/>
              <a:uLnTx/>
              <a:uFillTx/>
              <a:latin typeface="Calibri" pitchFamily="34" charset="0"/>
              <a:ea typeface="+mn-ea"/>
              <a:cs typeface="+mn-cs"/>
            </a:endParaRPr>
          </a:p>
        </p:txBody>
      </p:sp>
    </p:spTree>
  </p:cSld>
  <p:clrMapOvr>
    <a:masterClrMapping/>
  </p:clrMapOvr>
  <p:transition spd="slow">
    <p:fade thruBlk="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Project Stakeholder Management </a:t>
            </a:r>
            <a:br>
              <a:rPr lang="en-US" sz="2400" dirty="0" smtClean="0"/>
            </a:br>
            <a:r>
              <a:rPr lang="en-US" sz="2000" dirty="0" smtClean="0"/>
              <a:t>(Academic Dissertations)</a:t>
            </a:r>
            <a:endParaRPr lang="en-US" sz="2400" dirty="0"/>
          </a:p>
        </p:txBody>
      </p:sp>
      <p:pic>
        <p:nvPicPr>
          <p:cNvPr id="4" name="Picture 3" descr="Stakeholder-Management bei Projektentwicklungsunternehmen im Bauwesen1.jpg">
            <a:hlinkClick r:id="rId2"/>
          </p:cNvPr>
          <p:cNvPicPr>
            <a:picLocks noChangeAspect="1"/>
          </p:cNvPicPr>
          <p:nvPr/>
        </p:nvPicPr>
        <p:blipFill>
          <a:blip r:embed="rId3" cstate="print"/>
          <a:stretch>
            <a:fillRect/>
          </a:stretch>
        </p:blipFill>
        <p:spPr>
          <a:xfrm>
            <a:off x="455613" y="1144588"/>
            <a:ext cx="2714625" cy="4000500"/>
          </a:xfrm>
          <a:prstGeom prst="rect">
            <a:avLst/>
          </a:prstGeom>
        </p:spPr>
      </p:pic>
      <p:pic>
        <p:nvPicPr>
          <p:cNvPr id="564226" name="Picture 2">
            <a:hlinkClick r:id="rId4"/>
          </p:cNvPr>
          <p:cNvPicPr>
            <a:picLocks noChangeAspect="1" noChangeArrowheads="1"/>
          </p:cNvPicPr>
          <p:nvPr/>
        </p:nvPicPr>
        <p:blipFill>
          <a:blip r:embed="rId5" cstate="print"/>
          <a:srcRect l="1165" t="15800" r="85243" b="75678"/>
          <a:stretch>
            <a:fillRect/>
          </a:stretch>
        </p:blipFill>
        <p:spPr bwMode="auto">
          <a:xfrm>
            <a:off x="1257282" y="5383403"/>
            <a:ext cx="1813668" cy="710662"/>
          </a:xfrm>
          <a:prstGeom prst="rect">
            <a:avLst/>
          </a:prstGeom>
          <a:noFill/>
          <a:ln w="9525">
            <a:noFill/>
            <a:miter lim="800000"/>
            <a:headEnd/>
            <a:tailEnd/>
          </a:ln>
        </p:spPr>
      </p:pic>
      <p:pic>
        <p:nvPicPr>
          <p:cNvPr id="7" name="Picture 6" descr="Dr.Johanna Gerum.jpg"/>
          <p:cNvPicPr>
            <a:picLocks noChangeAspect="1"/>
          </p:cNvPicPr>
          <p:nvPr/>
        </p:nvPicPr>
        <p:blipFill>
          <a:blip r:embed="rId6" cstate="print"/>
          <a:stretch>
            <a:fillRect/>
          </a:stretch>
        </p:blipFill>
        <p:spPr>
          <a:xfrm>
            <a:off x="554630" y="5336499"/>
            <a:ext cx="591163" cy="804470"/>
          </a:xfrm>
          <a:prstGeom prst="rect">
            <a:avLst/>
          </a:prstGeom>
          <a:ln>
            <a:solidFill>
              <a:schemeClr val="bg1"/>
            </a:solidFill>
          </a:ln>
        </p:spPr>
      </p:pic>
      <p:sp>
        <p:nvSpPr>
          <p:cNvPr id="8" name="Rectangle 3"/>
          <p:cNvSpPr txBox="1">
            <a:spLocks noChangeArrowheads="1"/>
          </p:cNvSpPr>
          <p:nvPr/>
        </p:nvSpPr>
        <p:spPr>
          <a:xfrm>
            <a:off x="3189482" y="1144588"/>
            <a:ext cx="5718543" cy="50276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ts val="3100"/>
              </a:lnSpc>
              <a:spcBef>
                <a:spcPct val="20000"/>
              </a:spcBef>
              <a:spcAft>
                <a:spcPts val="1200"/>
              </a:spcAft>
              <a:buClr>
                <a:schemeClr val="folHlink"/>
              </a:buClr>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Many dissertations</a:t>
            </a: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 at the master and doctoral level have been writ-ten on the subject of stakeholder management and engagement in connection with projects. </a:t>
            </a:r>
          </a:p>
          <a:p>
            <a:pPr marL="342900" lvl="0" indent="-342900">
              <a:lnSpc>
                <a:spcPts val="3100"/>
              </a:lnSpc>
              <a:spcBef>
                <a:spcPct val="20000"/>
              </a:spcBef>
              <a:spcAft>
                <a:spcPts val="1200"/>
              </a:spcAft>
              <a:buClr>
                <a:schemeClr val="folHlink"/>
              </a:buClr>
              <a:defRPr/>
            </a:pPr>
            <a:r>
              <a:rPr lang="en-US" sz="2800" b="1" kern="0" baseline="0" dirty="0" smtClean="0">
                <a:solidFill>
                  <a:schemeClr val="bg1"/>
                </a:solidFill>
                <a:latin typeface="Calibri" pitchFamily="34" charset="0"/>
              </a:rPr>
              <a:t>	An example is the doctoral </a:t>
            </a:r>
            <a:r>
              <a:rPr lang="en-US" sz="2800" b="1" kern="0" baseline="0" dirty="0" err="1" smtClean="0">
                <a:solidFill>
                  <a:schemeClr val="bg1"/>
                </a:solidFill>
                <a:latin typeface="Calibri" pitchFamily="34" charset="0"/>
              </a:rPr>
              <a:t>disser-tation</a:t>
            </a:r>
            <a:r>
              <a:rPr lang="en-US" sz="2800" b="1" kern="0" baseline="0" dirty="0" smtClean="0">
                <a:solidFill>
                  <a:schemeClr val="bg1"/>
                </a:solidFill>
                <a:latin typeface="Calibri" pitchFamily="34" charset="0"/>
              </a:rPr>
              <a:t> (in German, 2008) by Johanna </a:t>
            </a:r>
            <a:r>
              <a:rPr lang="en-US" sz="2800" b="1" kern="0" baseline="0" dirty="0" err="1" smtClean="0">
                <a:solidFill>
                  <a:schemeClr val="bg1"/>
                </a:solidFill>
                <a:latin typeface="Calibri" pitchFamily="34" charset="0"/>
              </a:rPr>
              <a:t>Gerum</a:t>
            </a:r>
            <a:r>
              <a:rPr lang="en-US" sz="2800" b="1" kern="0" baseline="0" dirty="0" smtClean="0">
                <a:solidFill>
                  <a:schemeClr val="bg1"/>
                </a:solidFill>
                <a:latin typeface="Calibri" pitchFamily="34" charset="0"/>
              </a:rPr>
              <a:t> (</a:t>
            </a:r>
            <a:r>
              <a:rPr lang="en-US" sz="2800" b="1" kern="0" dirty="0" smtClean="0">
                <a:solidFill>
                  <a:schemeClr val="bg1"/>
                </a:solidFill>
                <a:latin typeface="Calibri" pitchFamily="34" charset="0"/>
              </a:rPr>
              <a:t>Swiss Federal Institute of Technology, </a:t>
            </a:r>
            <a:r>
              <a:rPr lang="en-US" sz="2800" b="1" kern="0" dirty="0" err="1" smtClean="0">
                <a:solidFill>
                  <a:schemeClr val="bg1"/>
                </a:solidFill>
                <a:latin typeface="Calibri" pitchFamily="34" charset="0"/>
              </a:rPr>
              <a:t>Zuerich</a:t>
            </a:r>
            <a:r>
              <a:rPr lang="en-US" sz="2800" b="1" kern="0" dirty="0" smtClean="0">
                <a:solidFill>
                  <a:schemeClr val="bg1"/>
                </a:solidFill>
                <a:latin typeface="Calibri" pitchFamily="34" charset="0"/>
              </a:rPr>
              <a:t>) o</a:t>
            </a:r>
            <a:r>
              <a:rPr lang="en-US" sz="2800" b="1" kern="0" baseline="0" dirty="0" smtClean="0">
                <a:solidFill>
                  <a:schemeClr val="bg1"/>
                </a:solidFill>
                <a:latin typeface="Calibri" pitchFamily="34" charset="0"/>
              </a:rPr>
              <a:t>n “Stakeholder Management in Project Developing Organizations in the Construction Industry”.</a:t>
            </a:r>
            <a:r>
              <a:rPr lang="en-US" sz="2800" b="1" kern="0" dirty="0" smtClean="0">
                <a:solidFill>
                  <a:schemeClr val="bg1"/>
                </a:solidFill>
                <a:latin typeface="Calibri" pitchFamily="34" charset="0"/>
              </a:rPr>
              <a:t> </a:t>
            </a:r>
          </a:p>
          <a:p>
            <a:pPr marL="342900" marR="0" lvl="0" indent="-342900" algn="l" defTabSz="914400" rtl="0" eaLnBrk="1" fontAlgn="base" latinLnBrk="0" hangingPunct="1">
              <a:lnSpc>
                <a:spcPts val="3100"/>
              </a:lnSpc>
              <a:spcBef>
                <a:spcPct val="20000"/>
              </a:spcBef>
              <a:spcAft>
                <a:spcPts val="1200"/>
              </a:spcAft>
              <a:buClr>
                <a:schemeClr val="folHlink"/>
              </a:buClr>
              <a:buSzTx/>
              <a:buFontTx/>
              <a:buNone/>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a:t>
            </a:r>
            <a:endParaRPr kumimoji="0" lang="de-DE" sz="2800" b="1" i="0" u="none" strike="noStrike" kern="0" cap="none" spc="0" normalizeH="0" baseline="0" noProof="0" dirty="0">
              <a:ln>
                <a:noFill/>
              </a:ln>
              <a:solidFill>
                <a:schemeClr val="bg1"/>
              </a:solidFill>
              <a:effectLst/>
              <a:uLnTx/>
              <a:uFillTx/>
              <a:latin typeface="Calibri" pitchFamily="34" charset="0"/>
              <a:ea typeface="+mn-ea"/>
              <a:cs typeface="+mn-cs"/>
            </a:endParaRPr>
          </a:p>
        </p:txBody>
      </p:sp>
    </p:spTree>
  </p:cSld>
  <p:clrMapOvr>
    <a:masterClrMapping/>
  </p:clrMapOvr>
  <p:transition spd="slow">
    <p:fade thruBlk="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3" descr="PM01_PMWebsites_Gantthead">
            <a:hlinkClick r:id="rId3"/>
          </p:cNvPr>
          <p:cNvPicPr>
            <a:picLocks noChangeAspect="1" noChangeArrowheads="1"/>
          </p:cNvPicPr>
          <p:nvPr/>
        </p:nvPicPr>
        <p:blipFill>
          <a:blip r:embed="rId4" cstate="print"/>
          <a:srcRect/>
          <a:stretch>
            <a:fillRect/>
          </a:stretch>
        </p:blipFill>
        <p:spPr bwMode="auto">
          <a:xfrm>
            <a:off x="4379913" y="2765759"/>
            <a:ext cx="4305300" cy="514350"/>
          </a:xfrm>
          <a:prstGeom prst="rect">
            <a:avLst/>
          </a:prstGeom>
          <a:noFill/>
          <a:ln w="9525">
            <a:noFill/>
            <a:miter lim="800000"/>
            <a:headEnd/>
            <a:tailEnd/>
          </a:ln>
        </p:spPr>
      </p:pic>
      <p:pic>
        <p:nvPicPr>
          <p:cNvPr id="61443" name="Picture 4" descr="PM01_PMWebsites_ProjectConnections">
            <a:hlinkClick r:id="rId5"/>
          </p:cNvPr>
          <p:cNvPicPr>
            <a:picLocks noChangeAspect="1" noChangeArrowheads="1"/>
          </p:cNvPicPr>
          <p:nvPr/>
        </p:nvPicPr>
        <p:blipFill>
          <a:blip r:embed="rId6" cstate="print"/>
          <a:srcRect/>
          <a:stretch>
            <a:fillRect/>
          </a:stretch>
        </p:blipFill>
        <p:spPr bwMode="auto">
          <a:xfrm>
            <a:off x="455613" y="2809875"/>
            <a:ext cx="2981325" cy="438150"/>
          </a:xfrm>
          <a:prstGeom prst="rect">
            <a:avLst/>
          </a:prstGeom>
          <a:noFill/>
          <a:ln w="9525">
            <a:noFill/>
            <a:miter lim="800000"/>
            <a:headEnd/>
            <a:tailEnd/>
          </a:ln>
        </p:spPr>
      </p:pic>
      <p:pic>
        <p:nvPicPr>
          <p:cNvPr id="61444" name="Picture 5" descr="PM01_PMWebsites_PMForum">
            <a:hlinkClick r:id="rId7"/>
          </p:cNvPr>
          <p:cNvPicPr>
            <a:picLocks noChangeAspect="1" noChangeArrowheads="1"/>
          </p:cNvPicPr>
          <p:nvPr/>
        </p:nvPicPr>
        <p:blipFill>
          <a:blip r:embed="rId8" cstate="print"/>
          <a:srcRect/>
          <a:stretch>
            <a:fillRect/>
          </a:stretch>
        </p:blipFill>
        <p:spPr bwMode="auto">
          <a:xfrm>
            <a:off x="458788" y="2024840"/>
            <a:ext cx="3541713" cy="677863"/>
          </a:xfrm>
          <a:prstGeom prst="rect">
            <a:avLst/>
          </a:prstGeom>
          <a:noFill/>
          <a:ln w="9525">
            <a:noFill/>
            <a:miter lim="800000"/>
            <a:headEnd/>
            <a:tailEnd/>
          </a:ln>
        </p:spPr>
      </p:pic>
      <p:pic>
        <p:nvPicPr>
          <p:cNvPr id="61445" name="Picture 6" descr="PM01_PMWebsites_MaxWideman">
            <a:hlinkClick r:id="rId9"/>
          </p:cNvPr>
          <p:cNvPicPr>
            <a:picLocks noChangeAspect="1" noChangeArrowheads="1"/>
          </p:cNvPicPr>
          <p:nvPr/>
        </p:nvPicPr>
        <p:blipFill>
          <a:blip r:embed="rId10" cstate="print"/>
          <a:srcRect/>
          <a:stretch>
            <a:fillRect/>
          </a:stretch>
        </p:blipFill>
        <p:spPr bwMode="auto">
          <a:xfrm>
            <a:off x="3558301" y="3429000"/>
            <a:ext cx="1015287" cy="419101"/>
          </a:xfrm>
          <a:prstGeom prst="rect">
            <a:avLst/>
          </a:prstGeom>
          <a:noFill/>
          <a:ln w="9525">
            <a:noFill/>
            <a:miter lim="800000"/>
            <a:headEnd/>
            <a:tailEnd/>
          </a:ln>
        </p:spPr>
      </p:pic>
      <p:pic>
        <p:nvPicPr>
          <p:cNvPr id="61446" name="Picture 7" descr="PM01_PMWebsites_ProjectsAtWork">
            <a:hlinkClick r:id="rId11"/>
          </p:cNvPr>
          <p:cNvPicPr>
            <a:picLocks noChangeAspect="1" noChangeArrowheads="1"/>
          </p:cNvPicPr>
          <p:nvPr/>
        </p:nvPicPr>
        <p:blipFill>
          <a:blip r:embed="rId12" cstate="print"/>
          <a:srcRect/>
          <a:stretch>
            <a:fillRect/>
          </a:stretch>
        </p:blipFill>
        <p:spPr bwMode="auto">
          <a:xfrm>
            <a:off x="455613" y="3429000"/>
            <a:ext cx="2981325" cy="990600"/>
          </a:xfrm>
          <a:prstGeom prst="rect">
            <a:avLst/>
          </a:prstGeom>
          <a:noFill/>
          <a:ln w="9525">
            <a:noFill/>
            <a:miter lim="800000"/>
            <a:headEnd/>
            <a:tailEnd/>
          </a:ln>
        </p:spPr>
      </p:pic>
      <p:pic>
        <p:nvPicPr>
          <p:cNvPr id="61447" name="Picture 8" descr="PM01_PMWebsites_ALLPM">
            <a:hlinkClick r:id="rId13"/>
          </p:cNvPr>
          <p:cNvPicPr>
            <a:picLocks noChangeAspect="1" noChangeArrowheads="1"/>
          </p:cNvPicPr>
          <p:nvPr/>
        </p:nvPicPr>
        <p:blipFill>
          <a:blip r:embed="rId14" cstate="print"/>
          <a:srcRect/>
          <a:stretch>
            <a:fillRect/>
          </a:stretch>
        </p:blipFill>
        <p:spPr bwMode="auto">
          <a:xfrm>
            <a:off x="1627188" y="4575175"/>
            <a:ext cx="1885950" cy="561975"/>
          </a:xfrm>
          <a:prstGeom prst="rect">
            <a:avLst/>
          </a:prstGeom>
          <a:noFill/>
          <a:ln w="9525">
            <a:noFill/>
            <a:miter lim="800000"/>
            <a:headEnd/>
            <a:tailEnd/>
          </a:ln>
        </p:spPr>
      </p:pic>
      <p:grpSp>
        <p:nvGrpSpPr>
          <p:cNvPr id="2" name="Group 9"/>
          <p:cNvGrpSpPr>
            <a:grpSpLocks/>
          </p:cNvGrpSpPr>
          <p:nvPr/>
        </p:nvGrpSpPr>
        <p:grpSpPr bwMode="auto">
          <a:xfrm>
            <a:off x="5457825" y="4035425"/>
            <a:ext cx="3227388" cy="1123950"/>
            <a:chOff x="3339" y="2996"/>
            <a:chExt cx="2033" cy="708"/>
          </a:xfrm>
        </p:grpSpPr>
        <p:pic>
          <p:nvPicPr>
            <p:cNvPr id="61453" name="Picture 10" descr="PM01_PMWebsites_ChiefProjectOfficer1">
              <a:hlinkClick r:id="rId15"/>
            </p:cNvPr>
            <p:cNvPicPr>
              <a:picLocks noChangeAspect="1" noChangeArrowheads="1"/>
            </p:cNvPicPr>
            <p:nvPr/>
          </p:nvPicPr>
          <p:blipFill>
            <a:blip r:embed="rId16" cstate="print"/>
            <a:srcRect/>
            <a:stretch>
              <a:fillRect/>
            </a:stretch>
          </p:blipFill>
          <p:spPr bwMode="auto">
            <a:xfrm>
              <a:off x="3339" y="2996"/>
              <a:ext cx="720" cy="708"/>
            </a:xfrm>
            <a:prstGeom prst="rect">
              <a:avLst/>
            </a:prstGeom>
            <a:noFill/>
            <a:ln w="9525">
              <a:noFill/>
              <a:miter lim="800000"/>
              <a:headEnd/>
              <a:tailEnd/>
            </a:ln>
          </p:spPr>
        </p:pic>
        <p:pic>
          <p:nvPicPr>
            <p:cNvPr id="61454" name="Picture 11" descr="PM01_PMWebsites_ChiefProjectOfficer">
              <a:hlinkClick r:id="rId15"/>
            </p:cNvPr>
            <p:cNvPicPr>
              <a:picLocks noChangeAspect="1" noChangeArrowheads="1"/>
            </p:cNvPicPr>
            <p:nvPr/>
          </p:nvPicPr>
          <p:blipFill>
            <a:blip r:embed="rId17" cstate="print"/>
            <a:srcRect r="13015"/>
            <a:stretch>
              <a:fillRect/>
            </a:stretch>
          </p:blipFill>
          <p:spPr bwMode="auto">
            <a:xfrm>
              <a:off x="4062" y="3056"/>
              <a:ext cx="1310" cy="552"/>
            </a:xfrm>
            <a:prstGeom prst="rect">
              <a:avLst/>
            </a:prstGeom>
            <a:noFill/>
            <a:ln w="9525">
              <a:noFill/>
              <a:miter lim="800000"/>
              <a:headEnd/>
              <a:tailEnd/>
            </a:ln>
          </p:spPr>
        </p:pic>
      </p:grpSp>
      <p:sp>
        <p:nvSpPr>
          <p:cNvPr id="61450" name="Rectangle 14"/>
          <p:cNvSpPr>
            <a:spLocks noChangeArrowheads="1"/>
          </p:cNvSpPr>
          <p:nvPr/>
        </p:nvSpPr>
        <p:spPr bwMode="auto">
          <a:xfrm>
            <a:off x="455613" y="1138275"/>
            <a:ext cx="8234362" cy="804863"/>
          </a:xfrm>
          <a:prstGeom prst="rect">
            <a:avLst/>
          </a:prstGeom>
          <a:noFill/>
          <a:ln w="9525">
            <a:noFill/>
            <a:miter lim="800000"/>
            <a:headEnd/>
            <a:tailEnd/>
          </a:ln>
        </p:spPr>
        <p:txBody>
          <a:bodyPr/>
          <a:lstStyle/>
          <a:p>
            <a:pPr marL="342900" indent="-342900" algn="ctr">
              <a:spcBef>
                <a:spcPct val="20000"/>
              </a:spcBef>
            </a:pPr>
            <a:r>
              <a:rPr lang="de-DE" sz="2200" b="1" dirty="0" smtClean="0">
                <a:solidFill>
                  <a:schemeClr val="bg1"/>
                </a:solidFill>
                <a:latin typeface="Calibri" pitchFamily="34" charset="0"/>
                <a:cs typeface="Tahoma" pitchFamily="34" charset="0"/>
              </a:rPr>
              <a:t>A HUGE </a:t>
            </a:r>
            <a:r>
              <a:rPr lang="de-DE" sz="2200" b="1" dirty="0">
                <a:solidFill>
                  <a:schemeClr val="bg1"/>
                </a:solidFill>
                <a:latin typeface="Calibri" pitchFamily="34" charset="0"/>
                <a:cs typeface="Tahoma" pitchFamily="34" charset="0"/>
              </a:rPr>
              <a:t>number of websites </a:t>
            </a:r>
            <a:r>
              <a:rPr lang="de-DE" sz="2200" b="1" dirty="0" smtClean="0">
                <a:solidFill>
                  <a:schemeClr val="bg1"/>
                </a:solidFill>
                <a:latin typeface="Calibri" pitchFamily="34" charset="0"/>
                <a:cs typeface="Tahoma" pitchFamily="34" charset="0"/>
              </a:rPr>
              <a:t>provide </a:t>
            </a:r>
            <a:r>
              <a:rPr lang="de-DE" sz="2200" b="1" dirty="0">
                <a:solidFill>
                  <a:schemeClr val="bg1"/>
                </a:solidFill>
                <a:latin typeface="Calibri" pitchFamily="34" charset="0"/>
                <a:cs typeface="Tahoma" pitchFamily="34" charset="0"/>
              </a:rPr>
              <a:t>a wealth of </a:t>
            </a:r>
            <a:r>
              <a:rPr lang="de-DE" sz="2200" b="1" dirty="0" smtClean="0">
                <a:solidFill>
                  <a:schemeClr val="bg1"/>
                </a:solidFill>
                <a:latin typeface="Calibri" pitchFamily="34" charset="0"/>
                <a:cs typeface="Tahoma" pitchFamily="34" charset="0"/>
              </a:rPr>
              <a:t>information on pro-ject management, incl. project stakeholder management. Sample:</a:t>
            </a:r>
            <a:endParaRPr lang="de-DE" sz="2200" b="1" dirty="0">
              <a:solidFill>
                <a:schemeClr val="bg1"/>
              </a:solidFill>
              <a:latin typeface="Calibri" pitchFamily="34" charset="0"/>
              <a:cs typeface="Tahoma" pitchFamily="34" charset="0"/>
            </a:endParaRPr>
          </a:p>
        </p:txBody>
      </p:sp>
      <p:pic>
        <p:nvPicPr>
          <p:cNvPr id="61451" name="Picture 17" descr="PM01_PMWebsites_ProjectManagement">
            <a:hlinkClick r:id="rId18"/>
          </p:cNvPr>
          <p:cNvPicPr>
            <a:picLocks noChangeAspect="1" noChangeArrowheads="1"/>
          </p:cNvPicPr>
          <p:nvPr/>
        </p:nvPicPr>
        <p:blipFill>
          <a:blip r:embed="rId19" cstate="print"/>
          <a:srcRect/>
          <a:stretch>
            <a:fillRect/>
          </a:stretch>
        </p:blipFill>
        <p:spPr bwMode="auto">
          <a:xfrm>
            <a:off x="5351463" y="2017183"/>
            <a:ext cx="3333750" cy="552450"/>
          </a:xfrm>
          <a:prstGeom prst="rect">
            <a:avLst/>
          </a:prstGeom>
          <a:noFill/>
          <a:ln w="9525">
            <a:noFill/>
            <a:miter lim="800000"/>
            <a:headEnd/>
            <a:tailEnd/>
          </a:ln>
        </p:spPr>
      </p:pic>
      <p:pic>
        <p:nvPicPr>
          <p:cNvPr id="61452" name="Picture 18" descr="PMBoulevard">
            <a:hlinkClick r:id="rId20"/>
          </p:cNvPr>
          <p:cNvPicPr>
            <a:picLocks noChangeAspect="1" noChangeArrowheads="1"/>
          </p:cNvPicPr>
          <p:nvPr/>
        </p:nvPicPr>
        <p:blipFill>
          <a:blip r:embed="rId21" cstate="print"/>
          <a:srcRect/>
          <a:stretch>
            <a:fillRect/>
          </a:stretch>
        </p:blipFill>
        <p:spPr bwMode="auto">
          <a:xfrm>
            <a:off x="4029075" y="5384800"/>
            <a:ext cx="4660900" cy="787400"/>
          </a:xfrm>
          <a:prstGeom prst="rect">
            <a:avLst/>
          </a:prstGeom>
          <a:noFill/>
          <a:ln w="9525">
            <a:noFill/>
            <a:miter lim="800000"/>
            <a:headEnd/>
            <a:tailEnd/>
          </a:ln>
        </p:spPr>
      </p:pic>
      <p:pic>
        <p:nvPicPr>
          <p:cNvPr id="15" name="Picture 14" descr="ProjectSmartUK.jpg">
            <a:hlinkClick r:id="rId22"/>
          </p:cNvPr>
          <p:cNvPicPr>
            <a:picLocks noChangeAspect="1"/>
          </p:cNvPicPr>
          <p:nvPr/>
        </p:nvPicPr>
        <p:blipFill>
          <a:blip r:embed="rId23" cstate="print"/>
          <a:stretch>
            <a:fillRect/>
          </a:stretch>
        </p:blipFill>
        <p:spPr>
          <a:xfrm>
            <a:off x="455613" y="4558030"/>
            <a:ext cx="938784" cy="579120"/>
          </a:xfrm>
          <a:prstGeom prst="rect">
            <a:avLst/>
          </a:prstGeom>
        </p:spPr>
      </p:pic>
      <p:sp>
        <p:nvSpPr>
          <p:cNvPr id="17" name="Title 25"/>
          <p:cNvSpPr txBox="1">
            <a:spLocks/>
          </p:cNvSpPr>
          <p:nvPr/>
        </p:nvSpPr>
        <p:spPr bwMode="auto">
          <a:xfrm>
            <a:off x="457200" y="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0" cap="none" spc="0" normalizeH="0" baseline="0" noProof="0" dirty="0" smtClean="0">
                <a:ln>
                  <a:noFill/>
                </a:ln>
                <a:solidFill>
                  <a:srgbClr val="FF9900"/>
                </a:solidFill>
                <a:effectLst/>
                <a:uLnTx/>
                <a:uFillTx/>
                <a:latin typeface="+mj-lt"/>
                <a:ea typeface="+mj-ea"/>
                <a:cs typeface="+mj-cs"/>
              </a:rPr>
              <a:t>Managing and Engaging Project Stakeholders</a:t>
            </a:r>
            <a:endParaRPr kumimoji="0" lang="en-US" sz="2800" b="1" i="0" u="none" strike="noStrike" kern="0" cap="none" spc="0" normalizeH="0" baseline="0" noProof="0" dirty="0" smtClean="0">
              <a:ln>
                <a:noFill/>
              </a:ln>
              <a:solidFill>
                <a:srgbClr val="FF9900"/>
              </a:solidFill>
              <a:effectLst/>
              <a:uLnTx/>
              <a:uFillTx/>
              <a:latin typeface="+mj-lt"/>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000" b="1" kern="0" dirty="0" smtClean="0">
                <a:solidFill>
                  <a:srgbClr val="FF9900"/>
                </a:solidFill>
                <a:latin typeface="+mj-lt"/>
                <a:ea typeface="+mj-ea"/>
                <a:cs typeface="+mj-cs"/>
              </a:rPr>
              <a:t>(Resources </a:t>
            </a:r>
            <a:r>
              <a:rPr kumimoji="0" lang="en-US" sz="2000" b="1" i="0" u="none" strike="noStrike" kern="0" cap="none" spc="0" normalizeH="0" baseline="0" noProof="0" dirty="0" smtClean="0">
                <a:ln>
                  <a:noFill/>
                </a:ln>
                <a:solidFill>
                  <a:srgbClr val="FF9900"/>
                </a:solidFill>
                <a:effectLst/>
                <a:uLnTx/>
                <a:uFillTx/>
                <a:latin typeface="+mj-lt"/>
                <a:ea typeface="+mj-ea"/>
                <a:cs typeface="+mj-cs"/>
              </a:rPr>
              <a:t>on the Internet)</a:t>
            </a:r>
            <a:endParaRPr kumimoji="0" lang="en-US" sz="2800" b="1" i="0" u="none" strike="noStrike" kern="0" cap="none" spc="0" normalizeH="0" baseline="0" noProof="0" dirty="0">
              <a:ln>
                <a:noFill/>
              </a:ln>
              <a:solidFill>
                <a:srgbClr val="FF9900"/>
              </a:solidFill>
              <a:effectLst/>
              <a:uLnTx/>
              <a:uFillTx/>
              <a:latin typeface="+mj-lt"/>
              <a:ea typeface="+mj-ea"/>
              <a:cs typeface="+mj-cs"/>
            </a:endParaRPr>
          </a:p>
        </p:txBody>
      </p:sp>
      <p:pic>
        <p:nvPicPr>
          <p:cNvPr id="16" name="Picture 23" descr="PMHut">
            <a:hlinkClick r:id="rId24"/>
          </p:cNvPr>
          <p:cNvPicPr>
            <a:picLocks noChangeAspect="1" noChangeArrowheads="1"/>
          </p:cNvPicPr>
          <p:nvPr/>
        </p:nvPicPr>
        <p:blipFill>
          <a:blip r:embed="rId25" cstate="print"/>
          <a:srcRect r="25317" b="-1425"/>
          <a:stretch>
            <a:fillRect/>
          </a:stretch>
        </p:blipFill>
        <p:spPr>
          <a:xfrm>
            <a:off x="4646613" y="3394615"/>
            <a:ext cx="4038600" cy="514350"/>
          </a:xfrm>
          <a:prstGeom prst="rect">
            <a:avLst/>
          </a:prstGeom>
        </p:spPr>
      </p:pic>
      <p:pic>
        <p:nvPicPr>
          <p:cNvPr id="18" name="Picture 32" descr="Mosaic">
            <a:hlinkClick r:id="rId26"/>
          </p:cNvPr>
          <p:cNvPicPr>
            <a:picLocks noChangeAspect="1" noChangeArrowheads="1"/>
          </p:cNvPicPr>
          <p:nvPr/>
        </p:nvPicPr>
        <p:blipFill>
          <a:blip r:embed="rId27" cstate="print"/>
          <a:srcRect r="26341" b="73520"/>
          <a:stretch>
            <a:fillRect/>
          </a:stretch>
        </p:blipFill>
        <p:spPr>
          <a:xfrm>
            <a:off x="455613" y="5295900"/>
            <a:ext cx="2752725" cy="876300"/>
          </a:xfrm>
          <a:prstGeom prst="rect">
            <a:avLst/>
          </a:prstGeom>
        </p:spPr>
      </p:pic>
      <p:pic>
        <p:nvPicPr>
          <p:cNvPr id="19" name="Picture 2">
            <a:hlinkClick r:id="rId28"/>
          </p:cNvPr>
          <p:cNvPicPr>
            <a:picLocks noChangeAspect="1" noChangeArrowheads="1"/>
          </p:cNvPicPr>
          <p:nvPr/>
        </p:nvPicPr>
        <p:blipFill>
          <a:blip r:embed="rId29" cstate="print"/>
          <a:srcRect l="2101" t="17775" r="80174" b="76391"/>
          <a:stretch>
            <a:fillRect/>
          </a:stretch>
        </p:blipFill>
        <p:spPr bwMode="auto">
          <a:xfrm>
            <a:off x="3560643" y="3986287"/>
            <a:ext cx="1728907" cy="426747"/>
          </a:xfrm>
          <a:prstGeom prst="rect">
            <a:avLst/>
          </a:prstGeom>
          <a:noFill/>
          <a:ln w="9525">
            <a:noFill/>
            <a:miter lim="800000"/>
            <a:headEnd/>
            <a:tailEnd/>
          </a:ln>
          <a:effectLst/>
        </p:spPr>
      </p:pic>
      <p:pic>
        <p:nvPicPr>
          <p:cNvPr id="20" name="Picture 1">
            <a:hlinkClick r:id="rId30"/>
          </p:cNvPr>
          <p:cNvPicPr>
            <a:picLocks noChangeAspect="1" noChangeArrowheads="1"/>
          </p:cNvPicPr>
          <p:nvPr/>
        </p:nvPicPr>
        <p:blipFill>
          <a:blip r:embed="rId31" cstate="print"/>
          <a:srcRect l="281" t="15172" r="75766" b="76258"/>
          <a:stretch>
            <a:fillRect/>
          </a:stretch>
        </p:blipFill>
        <p:spPr bwMode="auto">
          <a:xfrm>
            <a:off x="3588684" y="4638757"/>
            <a:ext cx="1773891" cy="475959"/>
          </a:xfrm>
          <a:prstGeom prst="rect">
            <a:avLst/>
          </a:prstGeom>
          <a:noFill/>
          <a:ln w="9525">
            <a:noFill/>
            <a:miter lim="800000"/>
            <a:headEnd/>
            <a:tailEnd/>
          </a:ln>
          <a:effectLst/>
        </p:spPr>
      </p:pic>
    </p:spTree>
  </p:cSld>
  <p:clrMapOvr>
    <a:masterClrMapping/>
  </p:clrMapOvr>
  <p:transition spd="slow">
    <p:fade thruBlk="1"/>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(Digital Research Databases)</a:t>
            </a:r>
            <a:endParaRPr lang="en-US" sz="2400" dirty="0"/>
          </a:p>
        </p:txBody>
      </p:sp>
      <p:pic>
        <p:nvPicPr>
          <p:cNvPr id="552962" name="Picture 2">
            <a:hlinkClick r:id="rId2"/>
          </p:cNvPr>
          <p:cNvPicPr>
            <a:picLocks noChangeAspect="1" noChangeArrowheads="1"/>
          </p:cNvPicPr>
          <p:nvPr/>
        </p:nvPicPr>
        <p:blipFill>
          <a:blip r:embed="rId3" cstate="print"/>
          <a:srcRect l="324" t="13493" r="85803" b="78518"/>
          <a:stretch>
            <a:fillRect/>
          </a:stretch>
        </p:blipFill>
        <p:spPr bwMode="auto">
          <a:xfrm>
            <a:off x="455613" y="1144588"/>
            <a:ext cx="2219864" cy="798990"/>
          </a:xfrm>
          <a:prstGeom prst="rect">
            <a:avLst/>
          </a:prstGeom>
          <a:noFill/>
          <a:ln w="9525">
            <a:noFill/>
            <a:miter lim="800000"/>
            <a:headEnd/>
            <a:tailEnd/>
          </a:ln>
        </p:spPr>
      </p:pic>
      <p:pic>
        <p:nvPicPr>
          <p:cNvPr id="552963" name="Picture 3">
            <a:hlinkClick r:id="rId4"/>
          </p:cNvPr>
          <p:cNvPicPr>
            <a:picLocks noChangeAspect="1" noChangeArrowheads="1"/>
          </p:cNvPicPr>
          <p:nvPr/>
        </p:nvPicPr>
        <p:blipFill>
          <a:blip r:embed="rId5" cstate="print"/>
          <a:srcRect l="27480" t="16735" r="64477" b="78282"/>
          <a:stretch>
            <a:fillRect/>
          </a:stretch>
        </p:blipFill>
        <p:spPr bwMode="auto">
          <a:xfrm>
            <a:off x="3930041" y="3010310"/>
            <a:ext cx="1287094" cy="498369"/>
          </a:xfrm>
          <a:prstGeom prst="rect">
            <a:avLst/>
          </a:prstGeom>
          <a:noFill/>
          <a:ln w="9525">
            <a:noFill/>
            <a:miter lim="800000"/>
            <a:headEnd/>
            <a:tailEnd/>
          </a:ln>
        </p:spPr>
      </p:pic>
      <p:pic>
        <p:nvPicPr>
          <p:cNvPr id="552964" name="Picture 4">
            <a:hlinkClick r:id="rId6"/>
          </p:cNvPr>
          <p:cNvPicPr>
            <a:picLocks noChangeAspect="1" noChangeArrowheads="1"/>
          </p:cNvPicPr>
          <p:nvPr/>
        </p:nvPicPr>
        <p:blipFill>
          <a:blip r:embed="rId7" cstate="print"/>
          <a:srcRect l="141" t="13642" r="88555" b="83230"/>
          <a:stretch>
            <a:fillRect/>
          </a:stretch>
        </p:blipFill>
        <p:spPr bwMode="auto">
          <a:xfrm>
            <a:off x="3855128" y="4117337"/>
            <a:ext cx="1808747" cy="312821"/>
          </a:xfrm>
          <a:prstGeom prst="rect">
            <a:avLst/>
          </a:prstGeom>
          <a:noFill/>
          <a:ln w="9525">
            <a:noFill/>
            <a:miter lim="800000"/>
            <a:headEnd/>
            <a:tailEnd/>
          </a:ln>
        </p:spPr>
      </p:pic>
      <p:pic>
        <p:nvPicPr>
          <p:cNvPr id="552965" name="Picture 5">
            <a:hlinkClick r:id="rId8"/>
          </p:cNvPr>
          <p:cNvPicPr>
            <a:picLocks noChangeAspect="1" noChangeArrowheads="1"/>
          </p:cNvPicPr>
          <p:nvPr/>
        </p:nvPicPr>
        <p:blipFill>
          <a:blip r:embed="rId9" cstate="print"/>
          <a:srcRect l="110" t="13665" r="88845" b="80743"/>
          <a:stretch>
            <a:fillRect/>
          </a:stretch>
        </p:blipFill>
        <p:spPr bwMode="auto">
          <a:xfrm>
            <a:off x="6922560" y="1144588"/>
            <a:ext cx="1767415" cy="559293"/>
          </a:xfrm>
          <a:prstGeom prst="rect">
            <a:avLst/>
          </a:prstGeom>
          <a:noFill/>
          <a:ln w="9525">
            <a:noFill/>
            <a:miter lim="800000"/>
            <a:headEnd/>
            <a:tailEnd/>
          </a:ln>
        </p:spPr>
      </p:pic>
      <p:pic>
        <p:nvPicPr>
          <p:cNvPr id="552966" name="Picture 6">
            <a:hlinkClick r:id="rId10"/>
          </p:cNvPr>
          <p:cNvPicPr>
            <a:picLocks noChangeAspect="1" noChangeArrowheads="1"/>
          </p:cNvPicPr>
          <p:nvPr/>
        </p:nvPicPr>
        <p:blipFill>
          <a:blip r:embed="rId11" cstate="print"/>
          <a:srcRect l="83" t="13379" r="95889" b="78301"/>
          <a:stretch>
            <a:fillRect/>
          </a:stretch>
        </p:blipFill>
        <p:spPr bwMode="auto">
          <a:xfrm>
            <a:off x="5692737" y="3131655"/>
            <a:ext cx="644652" cy="832104"/>
          </a:xfrm>
          <a:prstGeom prst="rect">
            <a:avLst/>
          </a:prstGeom>
          <a:noFill/>
          <a:ln w="9525">
            <a:noFill/>
            <a:miter lim="800000"/>
            <a:headEnd/>
            <a:tailEnd/>
          </a:ln>
        </p:spPr>
      </p:pic>
      <p:pic>
        <p:nvPicPr>
          <p:cNvPr id="552967" name="Picture 7">
            <a:hlinkClick r:id="rId12"/>
          </p:cNvPr>
          <p:cNvPicPr>
            <a:picLocks noChangeAspect="1" noChangeArrowheads="1"/>
          </p:cNvPicPr>
          <p:nvPr/>
        </p:nvPicPr>
        <p:blipFill>
          <a:blip r:embed="rId13" cstate="print"/>
          <a:srcRect l="3299" t="16682" r="76818" b="74929"/>
          <a:stretch>
            <a:fillRect/>
          </a:stretch>
        </p:blipFill>
        <p:spPr bwMode="auto">
          <a:xfrm>
            <a:off x="3198813" y="1144588"/>
            <a:ext cx="3181546" cy="838986"/>
          </a:xfrm>
          <a:prstGeom prst="rect">
            <a:avLst/>
          </a:prstGeom>
          <a:noFill/>
          <a:ln w="9525">
            <a:noFill/>
            <a:miter lim="800000"/>
            <a:headEnd/>
            <a:tailEnd/>
          </a:ln>
        </p:spPr>
      </p:pic>
      <p:pic>
        <p:nvPicPr>
          <p:cNvPr id="502785" name="Picture 1">
            <a:hlinkClick r:id="rId14"/>
          </p:cNvPr>
          <p:cNvPicPr>
            <a:picLocks noChangeAspect="1" noChangeArrowheads="1"/>
          </p:cNvPicPr>
          <p:nvPr/>
        </p:nvPicPr>
        <p:blipFill>
          <a:blip r:embed="rId15" cstate="print"/>
          <a:srcRect l="59349" t="17833" r="24187" b="56006"/>
          <a:stretch>
            <a:fillRect/>
          </a:stretch>
        </p:blipFill>
        <p:spPr bwMode="auto">
          <a:xfrm>
            <a:off x="6696798" y="1984281"/>
            <a:ext cx="1993177" cy="1979478"/>
          </a:xfrm>
          <a:prstGeom prst="rect">
            <a:avLst/>
          </a:prstGeom>
          <a:noFill/>
          <a:ln w="9525">
            <a:noFill/>
            <a:miter lim="800000"/>
            <a:headEnd/>
            <a:tailEnd/>
          </a:ln>
        </p:spPr>
      </p:pic>
      <p:pic>
        <p:nvPicPr>
          <p:cNvPr id="502786" name="Picture 2">
            <a:hlinkClick r:id="rId16"/>
          </p:cNvPr>
          <p:cNvPicPr>
            <a:picLocks noChangeAspect="1" noChangeArrowheads="1"/>
          </p:cNvPicPr>
          <p:nvPr/>
        </p:nvPicPr>
        <p:blipFill>
          <a:blip r:embed="rId17" cstate="print"/>
          <a:srcRect l="27240" t="16510" r="53098" b="77099"/>
          <a:stretch>
            <a:fillRect/>
          </a:stretch>
        </p:blipFill>
        <p:spPr bwMode="auto">
          <a:xfrm>
            <a:off x="455613" y="3954151"/>
            <a:ext cx="3146387" cy="639192"/>
          </a:xfrm>
          <a:prstGeom prst="rect">
            <a:avLst/>
          </a:prstGeom>
          <a:noFill/>
          <a:ln w="9525">
            <a:noFill/>
            <a:miter lim="800000"/>
            <a:headEnd/>
            <a:tailEnd/>
          </a:ln>
        </p:spPr>
      </p:pic>
      <p:pic>
        <p:nvPicPr>
          <p:cNvPr id="502787" name="Picture 3">
            <a:hlinkClick r:id="rId18"/>
          </p:cNvPr>
          <p:cNvPicPr>
            <a:picLocks noChangeAspect="1" noChangeArrowheads="1"/>
          </p:cNvPicPr>
          <p:nvPr/>
        </p:nvPicPr>
        <p:blipFill>
          <a:blip r:embed="rId19" cstate="print"/>
          <a:srcRect l="7567" t="13541" r="77044" b="81028"/>
          <a:stretch>
            <a:fillRect/>
          </a:stretch>
        </p:blipFill>
        <p:spPr bwMode="auto">
          <a:xfrm>
            <a:off x="455613" y="2220394"/>
            <a:ext cx="2462543" cy="543208"/>
          </a:xfrm>
          <a:prstGeom prst="rect">
            <a:avLst/>
          </a:prstGeom>
          <a:noFill/>
          <a:ln w="9525">
            <a:noFill/>
            <a:miter lim="800000"/>
            <a:headEnd/>
            <a:tailEnd/>
          </a:ln>
        </p:spPr>
      </p:pic>
      <p:pic>
        <p:nvPicPr>
          <p:cNvPr id="502788" name="Picture 4">
            <a:hlinkClick r:id="rId20"/>
          </p:cNvPr>
          <p:cNvPicPr>
            <a:picLocks noChangeAspect="1" noChangeArrowheads="1"/>
          </p:cNvPicPr>
          <p:nvPr/>
        </p:nvPicPr>
        <p:blipFill>
          <a:blip r:embed="rId21" cstate="print"/>
          <a:srcRect l="21028" t="14431" r="58581" b="80469"/>
          <a:stretch>
            <a:fillRect/>
          </a:stretch>
        </p:blipFill>
        <p:spPr bwMode="auto">
          <a:xfrm>
            <a:off x="455613" y="4852036"/>
            <a:ext cx="3262981" cy="510077"/>
          </a:xfrm>
          <a:prstGeom prst="rect">
            <a:avLst/>
          </a:prstGeom>
          <a:noFill/>
          <a:ln w="9525">
            <a:noFill/>
            <a:miter lim="800000"/>
            <a:headEnd/>
            <a:tailEnd/>
          </a:ln>
        </p:spPr>
      </p:pic>
      <p:pic>
        <p:nvPicPr>
          <p:cNvPr id="503809" name="Picture 1">
            <a:hlinkClick r:id="rId22"/>
          </p:cNvPr>
          <p:cNvPicPr>
            <a:picLocks noChangeAspect="1" noChangeArrowheads="1"/>
          </p:cNvPicPr>
          <p:nvPr/>
        </p:nvPicPr>
        <p:blipFill>
          <a:blip r:embed="rId23" cstate="print"/>
          <a:srcRect l="917" t="15978" r="81969" b="80560"/>
          <a:stretch>
            <a:fillRect/>
          </a:stretch>
        </p:blipFill>
        <p:spPr bwMode="auto">
          <a:xfrm>
            <a:off x="5951534" y="4100633"/>
            <a:ext cx="2738441" cy="346229"/>
          </a:xfrm>
          <a:prstGeom prst="rect">
            <a:avLst/>
          </a:prstGeom>
          <a:noFill/>
          <a:ln w="9525">
            <a:noFill/>
            <a:miter lim="800000"/>
            <a:headEnd/>
            <a:tailEnd/>
          </a:ln>
        </p:spPr>
      </p:pic>
      <p:sp>
        <p:nvSpPr>
          <p:cNvPr id="14" name="TextBox 13"/>
          <p:cNvSpPr txBox="1"/>
          <p:nvPr/>
        </p:nvSpPr>
        <p:spPr>
          <a:xfrm>
            <a:off x="455613" y="5504155"/>
            <a:ext cx="8234362" cy="677108"/>
          </a:xfrm>
          <a:prstGeom prst="rect">
            <a:avLst/>
          </a:prstGeom>
          <a:noFill/>
        </p:spPr>
        <p:txBody>
          <a:bodyPr wrap="square" rtlCol="0">
            <a:spAutoFit/>
          </a:bodyPr>
          <a:lstStyle/>
          <a:p>
            <a:r>
              <a:rPr lang="en-US" sz="2000" b="1" dirty="0" smtClean="0">
                <a:solidFill>
                  <a:srgbClr val="FFC000"/>
                </a:solidFill>
                <a:latin typeface="Calibri" pitchFamily="34" charset="0"/>
              </a:rPr>
              <a:t>Note</a:t>
            </a:r>
            <a:r>
              <a:rPr lang="en-US" b="1" dirty="0" smtClean="0">
                <a:solidFill>
                  <a:srgbClr val="FFC000"/>
                </a:solidFill>
                <a:latin typeface="Calibri" pitchFamily="34" charset="0"/>
              </a:rPr>
              <a:t>:</a:t>
            </a:r>
            <a:r>
              <a:rPr lang="en-US" b="1" dirty="0" smtClean="0">
                <a:solidFill>
                  <a:schemeClr val="bg1"/>
                </a:solidFill>
                <a:latin typeface="Calibri" pitchFamily="34" charset="0"/>
              </a:rPr>
              <a:t> Enter the words </a:t>
            </a:r>
            <a:r>
              <a:rPr lang="en-US" b="1" dirty="0" smtClean="0">
                <a:solidFill>
                  <a:srgbClr val="FFFF99"/>
                </a:solidFill>
                <a:latin typeface="Calibri" pitchFamily="34" charset="0"/>
              </a:rPr>
              <a:t>project stakeholder </a:t>
            </a:r>
            <a:r>
              <a:rPr lang="en-US" b="1" dirty="0" smtClean="0">
                <a:solidFill>
                  <a:schemeClr val="bg1"/>
                </a:solidFill>
                <a:latin typeface="Calibri" pitchFamily="34" charset="0"/>
              </a:rPr>
              <a:t>and </a:t>
            </a:r>
            <a:r>
              <a:rPr lang="en-US" b="1" dirty="0" smtClean="0">
                <a:solidFill>
                  <a:srgbClr val="FFFF99"/>
                </a:solidFill>
                <a:latin typeface="Calibri" pitchFamily="34" charset="0"/>
              </a:rPr>
              <a:t>stakeholder</a:t>
            </a:r>
            <a:r>
              <a:rPr lang="en-US" b="1" dirty="0" smtClean="0">
                <a:solidFill>
                  <a:schemeClr val="bg1"/>
                </a:solidFill>
                <a:latin typeface="Calibri" pitchFamily="34" charset="0"/>
              </a:rPr>
              <a:t> in the respective search fields using their singular and plural forms.</a:t>
            </a:r>
            <a:endParaRPr lang="en-US" b="1" dirty="0">
              <a:solidFill>
                <a:schemeClr val="bg1"/>
              </a:solidFill>
              <a:latin typeface="Calibri" pitchFamily="34" charset="0"/>
            </a:endParaRPr>
          </a:p>
        </p:txBody>
      </p:sp>
      <p:pic>
        <p:nvPicPr>
          <p:cNvPr id="3" name="Picture 1">
            <a:hlinkClick r:id="rId24"/>
          </p:cNvPr>
          <p:cNvPicPr>
            <a:picLocks noChangeAspect="1" noChangeArrowheads="1"/>
          </p:cNvPicPr>
          <p:nvPr/>
        </p:nvPicPr>
        <p:blipFill>
          <a:blip r:embed="rId25" cstate="print"/>
          <a:srcRect l="943" t="13936" r="80010" b="80738"/>
          <a:stretch>
            <a:fillRect/>
          </a:stretch>
        </p:blipFill>
        <p:spPr bwMode="auto">
          <a:xfrm>
            <a:off x="3260955" y="2230942"/>
            <a:ext cx="3047893" cy="532660"/>
          </a:xfrm>
          <a:prstGeom prst="rect">
            <a:avLst/>
          </a:prstGeom>
          <a:noFill/>
          <a:ln w="9525">
            <a:noFill/>
            <a:miter lim="800000"/>
            <a:headEnd/>
            <a:tailEnd/>
          </a:ln>
        </p:spPr>
      </p:pic>
      <p:pic>
        <p:nvPicPr>
          <p:cNvPr id="503810" name="Picture 2">
            <a:hlinkClick r:id="rId26"/>
          </p:cNvPr>
          <p:cNvPicPr>
            <a:picLocks noChangeAspect="1" noChangeArrowheads="1"/>
          </p:cNvPicPr>
          <p:nvPr/>
        </p:nvPicPr>
        <p:blipFill>
          <a:blip r:embed="rId27" cstate="print"/>
          <a:srcRect l="948" t="19154" r="81287" b="74057"/>
          <a:stretch>
            <a:fillRect/>
          </a:stretch>
        </p:blipFill>
        <p:spPr bwMode="auto">
          <a:xfrm>
            <a:off x="455613" y="3010310"/>
            <a:ext cx="2842788" cy="679010"/>
          </a:xfrm>
          <a:prstGeom prst="rect">
            <a:avLst/>
          </a:prstGeom>
          <a:noFill/>
          <a:ln w="9525">
            <a:noFill/>
            <a:miter lim="800000"/>
            <a:headEnd/>
            <a:tailEnd/>
          </a:ln>
        </p:spPr>
      </p:pic>
      <p:pic>
        <p:nvPicPr>
          <p:cNvPr id="17" name="Picture 2">
            <a:hlinkClick r:id="rId28"/>
          </p:cNvPr>
          <p:cNvPicPr>
            <a:picLocks noChangeAspect="1" noChangeArrowheads="1"/>
          </p:cNvPicPr>
          <p:nvPr/>
        </p:nvPicPr>
        <p:blipFill>
          <a:blip r:embed="rId29" cstate="print"/>
          <a:srcRect l="738" t="15428" r="86666" b="80343"/>
          <a:stretch>
            <a:fillRect/>
          </a:stretch>
        </p:blipFill>
        <p:spPr bwMode="auto">
          <a:xfrm>
            <a:off x="3987467" y="4902267"/>
            <a:ext cx="2015490" cy="422910"/>
          </a:xfrm>
          <a:prstGeom prst="rect">
            <a:avLst/>
          </a:prstGeom>
          <a:noFill/>
          <a:ln w="9525">
            <a:noFill/>
            <a:miter lim="800000"/>
            <a:headEnd/>
            <a:tailEnd/>
          </a:ln>
        </p:spPr>
      </p:pic>
      <p:pic>
        <p:nvPicPr>
          <p:cNvPr id="463873" name="Picture 1">
            <a:hlinkClick r:id="rId30"/>
          </p:cNvPr>
          <p:cNvPicPr>
            <a:picLocks noChangeAspect="1" noChangeArrowheads="1"/>
          </p:cNvPicPr>
          <p:nvPr/>
        </p:nvPicPr>
        <p:blipFill>
          <a:blip r:embed="rId31" cstate="print"/>
          <a:srcRect l="1649" t="30555" r="75868" b="60533"/>
          <a:stretch>
            <a:fillRect/>
          </a:stretch>
        </p:blipFill>
        <p:spPr bwMode="auto">
          <a:xfrm>
            <a:off x="6497109" y="4766129"/>
            <a:ext cx="2192866" cy="651933"/>
          </a:xfrm>
          <a:prstGeom prst="rect">
            <a:avLst/>
          </a:prstGeom>
          <a:noFill/>
          <a:ln w="9525">
            <a:noFill/>
            <a:miter lim="800000"/>
            <a:headEnd/>
            <a:tailEnd/>
          </a:ln>
          <a:effectLst/>
        </p:spPr>
      </p:pic>
    </p:spTree>
  </p:cSld>
  <p:clrMapOvr>
    <a:masterClrMapping/>
  </p:clrMapOvr>
  <p:transition spd="slow">
    <p:fade thruBlk="1"/>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(Master and Doctoral Dissertation Databases)</a:t>
            </a:r>
            <a:endParaRPr lang="en-US" sz="2400" dirty="0"/>
          </a:p>
        </p:txBody>
      </p:sp>
      <p:sp>
        <p:nvSpPr>
          <p:cNvPr id="14" name="TextBox 13"/>
          <p:cNvSpPr txBox="1"/>
          <p:nvPr/>
        </p:nvSpPr>
        <p:spPr>
          <a:xfrm>
            <a:off x="455613" y="5504155"/>
            <a:ext cx="8234362" cy="677108"/>
          </a:xfrm>
          <a:prstGeom prst="rect">
            <a:avLst/>
          </a:prstGeom>
          <a:noFill/>
        </p:spPr>
        <p:txBody>
          <a:bodyPr wrap="square" rtlCol="0">
            <a:spAutoFit/>
          </a:bodyPr>
          <a:lstStyle/>
          <a:p>
            <a:r>
              <a:rPr lang="en-US" sz="2000" b="1" dirty="0" smtClean="0">
                <a:solidFill>
                  <a:srgbClr val="FFC000"/>
                </a:solidFill>
                <a:latin typeface="Calibri" pitchFamily="34" charset="0"/>
              </a:rPr>
              <a:t>Note</a:t>
            </a:r>
            <a:r>
              <a:rPr lang="en-US" b="1" dirty="0" smtClean="0">
                <a:solidFill>
                  <a:srgbClr val="FFC000"/>
                </a:solidFill>
                <a:latin typeface="Calibri" pitchFamily="34" charset="0"/>
              </a:rPr>
              <a:t>:</a:t>
            </a:r>
            <a:r>
              <a:rPr lang="en-US" b="1" dirty="0" smtClean="0">
                <a:solidFill>
                  <a:schemeClr val="bg1"/>
                </a:solidFill>
                <a:latin typeface="Calibri" pitchFamily="34" charset="0"/>
              </a:rPr>
              <a:t> Enter the words </a:t>
            </a:r>
            <a:r>
              <a:rPr lang="en-US" b="1" dirty="0" smtClean="0">
                <a:solidFill>
                  <a:srgbClr val="FFFF99"/>
                </a:solidFill>
                <a:latin typeface="Calibri" pitchFamily="34" charset="0"/>
              </a:rPr>
              <a:t>project stakeholder </a:t>
            </a:r>
            <a:r>
              <a:rPr lang="en-US" b="1" dirty="0" smtClean="0">
                <a:solidFill>
                  <a:schemeClr val="bg1"/>
                </a:solidFill>
                <a:latin typeface="Calibri" pitchFamily="34" charset="0"/>
              </a:rPr>
              <a:t>and </a:t>
            </a:r>
            <a:r>
              <a:rPr lang="en-US" b="1" dirty="0" smtClean="0">
                <a:solidFill>
                  <a:srgbClr val="FFFF99"/>
                </a:solidFill>
                <a:latin typeface="Calibri" pitchFamily="34" charset="0"/>
              </a:rPr>
              <a:t>stakeholder</a:t>
            </a:r>
            <a:r>
              <a:rPr lang="en-US" b="1" dirty="0" smtClean="0">
                <a:solidFill>
                  <a:schemeClr val="bg1"/>
                </a:solidFill>
                <a:latin typeface="Calibri" pitchFamily="34" charset="0"/>
              </a:rPr>
              <a:t> in the respective search fields using their singular and plural forms.</a:t>
            </a:r>
            <a:endParaRPr lang="en-US" b="1" dirty="0">
              <a:solidFill>
                <a:schemeClr val="bg1"/>
              </a:solidFill>
              <a:latin typeface="Calibri" pitchFamily="34" charset="0"/>
            </a:endParaRPr>
          </a:p>
        </p:txBody>
      </p:sp>
      <p:pic>
        <p:nvPicPr>
          <p:cNvPr id="18" name="Picture 17" descr="ETHoS.jpg">
            <a:hlinkClick r:id="rId2"/>
          </p:cNvPr>
          <p:cNvPicPr>
            <a:picLocks noChangeAspect="1"/>
          </p:cNvPicPr>
          <p:nvPr/>
        </p:nvPicPr>
        <p:blipFill>
          <a:blip r:embed="rId3" cstate="print"/>
          <a:stretch>
            <a:fillRect/>
          </a:stretch>
        </p:blipFill>
        <p:spPr>
          <a:xfrm>
            <a:off x="455613" y="1144588"/>
            <a:ext cx="6353175" cy="952500"/>
          </a:xfrm>
          <a:prstGeom prst="rect">
            <a:avLst/>
          </a:prstGeom>
        </p:spPr>
      </p:pic>
      <p:pic>
        <p:nvPicPr>
          <p:cNvPr id="19" name="Picture 18" descr="ProQuest.jpg">
            <a:hlinkClick r:id="rId4"/>
          </p:cNvPr>
          <p:cNvPicPr>
            <a:picLocks noChangeAspect="1"/>
          </p:cNvPicPr>
          <p:nvPr/>
        </p:nvPicPr>
        <p:blipFill>
          <a:blip r:embed="rId5" cstate="print"/>
          <a:stretch>
            <a:fillRect/>
          </a:stretch>
        </p:blipFill>
        <p:spPr>
          <a:xfrm>
            <a:off x="455613" y="2501900"/>
            <a:ext cx="2108200" cy="927100"/>
          </a:xfrm>
          <a:prstGeom prst="rect">
            <a:avLst/>
          </a:prstGeom>
        </p:spPr>
      </p:pic>
      <p:pic>
        <p:nvPicPr>
          <p:cNvPr id="6" name="Picture 5" descr="ADT.bmp">
            <a:hlinkClick r:id="rId6"/>
          </p:cNvPr>
          <p:cNvPicPr>
            <a:picLocks noChangeAspect="1"/>
          </p:cNvPicPr>
          <p:nvPr/>
        </p:nvPicPr>
        <p:blipFill>
          <a:blip r:embed="rId7" cstate="print"/>
          <a:stretch>
            <a:fillRect/>
          </a:stretch>
        </p:blipFill>
        <p:spPr>
          <a:xfrm>
            <a:off x="2934970" y="2617470"/>
            <a:ext cx="1485900" cy="647700"/>
          </a:xfrm>
          <a:prstGeom prst="rect">
            <a:avLst/>
          </a:prstGeom>
        </p:spPr>
      </p:pic>
      <p:pic>
        <p:nvPicPr>
          <p:cNvPr id="7" name="Picture 6" descr="Theses Canada.jpg">
            <a:hlinkClick r:id="rId8"/>
          </p:cNvPr>
          <p:cNvPicPr>
            <a:picLocks noChangeAspect="1"/>
          </p:cNvPicPr>
          <p:nvPr/>
        </p:nvPicPr>
        <p:blipFill>
          <a:blip r:embed="rId9" cstate="print"/>
          <a:stretch>
            <a:fillRect/>
          </a:stretch>
        </p:blipFill>
        <p:spPr>
          <a:xfrm>
            <a:off x="7261225" y="1144588"/>
            <a:ext cx="1428750" cy="99060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(Project Stakeholder Management Training CD)</a:t>
            </a:r>
            <a:endParaRPr lang="en-US" sz="2400" dirty="0"/>
          </a:p>
        </p:txBody>
      </p:sp>
      <p:pic>
        <p:nvPicPr>
          <p:cNvPr id="557058" name="Picture 2">
            <a:hlinkClick r:id="rId2"/>
          </p:cNvPr>
          <p:cNvPicPr>
            <a:picLocks noChangeAspect="1" noChangeArrowheads="1"/>
          </p:cNvPicPr>
          <p:nvPr/>
        </p:nvPicPr>
        <p:blipFill>
          <a:blip r:embed="rId3" cstate="print"/>
          <a:srcRect l="40610" t="47578" r="41669" b="27035"/>
          <a:stretch>
            <a:fillRect/>
          </a:stretch>
        </p:blipFill>
        <p:spPr bwMode="auto">
          <a:xfrm>
            <a:off x="451924" y="2150615"/>
            <a:ext cx="2835669" cy="2539014"/>
          </a:xfrm>
          <a:prstGeom prst="rect">
            <a:avLst/>
          </a:prstGeom>
          <a:noFill/>
          <a:ln w="9525">
            <a:noFill/>
            <a:miter lim="800000"/>
            <a:headEnd/>
            <a:tailEnd/>
          </a:ln>
        </p:spPr>
      </p:pic>
      <p:sp>
        <p:nvSpPr>
          <p:cNvPr id="4" name="TextBox 3"/>
          <p:cNvSpPr txBox="1"/>
          <p:nvPr/>
        </p:nvSpPr>
        <p:spPr>
          <a:xfrm>
            <a:off x="3879541" y="1145211"/>
            <a:ext cx="4810434" cy="5170646"/>
          </a:xfrm>
          <a:prstGeom prst="rect">
            <a:avLst/>
          </a:prstGeom>
          <a:noFill/>
        </p:spPr>
        <p:txBody>
          <a:bodyPr wrap="square" rtlCol="0">
            <a:spAutoFit/>
          </a:bodyPr>
          <a:lstStyle/>
          <a:p>
            <a:pPr>
              <a:spcAft>
                <a:spcPts val="600"/>
              </a:spcAft>
            </a:pPr>
            <a:r>
              <a:rPr lang="en-US" sz="2500" b="1" dirty="0" smtClean="0">
                <a:solidFill>
                  <a:schemeClr val="bg1">
                    <a:lumMod val="95000"/>
                  </a:schemeClr>
                </a:solidFill>
                <a:latin typeface="Calibri" pitchFamily="34" charset="0"/>
              </a:rPr>
              <a:t>CBT Planet offers a training CD on </a:t>
            </a:r>
            <a:r>
              <a:rPr lang="en-US" sz="2500" b="1" i="1" dirty="0" smtClean="0">
                <a:solidFill>
                  <a:srgbClr val="FFFF99"/>
                </a:solidFill>
                <a:latin typeface="Calibri" pitchFamily="34" charset="0"/>
              </a:rPr>
              <a:t>Advanced Project Management Training: Building Productive Stakeholder Relationships</a:t>
            </a:r>
            <a:r>
              <a:rPr lang="en-US" sz="2500" b="1" dirty="0" smtClean="0">
                <a:solidFill>
                  <a:schemeClr val="bg1">
                    <a:lumMod val="95000"/>
                  </a:schemeClr>
                </a:solidFill>
                <a:latin typeface="Calibri" pitchFamily="34" charset="0"/>
              </a:rPr>
              <a:t>. </a:t>
            </a:r>
            <a:endParaRPr lang="en-US" sz="2500" dirty="0" smtClean="0">
              <a:solidFill>
                <a:schemeClr val="bg1">
                  <a:lumMod val="95000"/>
                </a:schemeClr>
              </a:solidFill>
              <a:latin typeface="Calibri" pitchFamily="34" charset="0"/>
            </a:endParaRPr>
          </a:p>
          <a:p>
            <a:r>
              <a:rPr lang="en-US" sz="2500" b="1" dirty="0" smtClean="0">
                <a:solidFill>
                  <a:schemeClr val="bg1">
                    <a:lumMod val="95000"/>
                  </a:schemeClr>
                </a:solidFill>
                <a:latin typeface="Calibri" pitchFamily="34" charset="0"/>
              </a:rPr>
              <a:t>Using simulation </a:t>
            </a:r>
            <a:r>
              <a:rPr lang="en-US" sz="2500" b="1" dirty="0" err="1" smtClean="0">
                <a:solidFill>
                  <a:schemeClr val="bg1">
                    <a:lumMod val="95000"/>
                  </a:schemeClr>
                </a:solidFill>
                <a:latin typeface="Calibri" pitchFamily="34" charset="0"/>
              </a:rPr>
              <a:t>excercises</a:t>
            </a:r>
            <a:r>
              <a:rPr lang="en-US" sz="2500" b="1" dirty="0" smtClean="0">
                <a:solidFill>
                  <a:schemeClr val="bg1">
                    <a:lumMod val="95000"/>
                  </a:schemeClr>
                </a:solidFill>
                <a:latin typeface="Calibri" pitchFamily="34" charset="0"/>
              </a:rPr>
              <a:t>, the course teaches how to classify stakeholders and determine their needs and expectations, create a formal communication plan, resolve conflicts with stakeholders, and control changes. Quality issues and concerns from a stakeholder perspective are also discussed. </a:t>
            </a:r>
            <a:endParaRPr lang="en-US" sz="2500" b="1" dirty="0">
              <a:solidFill>
                <a:schemeClr val="bg1">
                  <a:lumMod val="95000"/>
                </a:schemeClr>
              </a:solidFill>
              <a:latin typeface="Calibri" pitchFamily="34" charset="0"/>
            </a:endParaRPr>
          </a:p>
        </p:txBody>
      </p:sp>
      <p:sp>
        <p:nvSpPr>
          <p:cNvPr id="5" name="TextBox 4"/>
          <p:cNvSpPr txBox="1"/>
          <p:nvPr/>
        </p:nvSpPr>
        <p:spPr>
          <a:xfrm>
            <a:off x="436407" y="4833094"/>
            <a:ext cx="2845810" cy="707886"/>
          </a:xfrm>
          <a:prstGeom prst="rect">
            <a:avLst/>
          </a:prstGeom>
          <a:noFill/>
        </p:spPr>
        <p:txBody>
          <a:bodyPr wrap="square" rtlCol="0">
            <a:spAutoFit/>
          </a:bodyPr>
          <a:lstStyle/>
          <a:p>
            <a:pPr algn="ctr"/>
            <a:r>
              <a:rPr lang="en-US" sz="2000" b="1" dirty="0" smtClean="0">
                <a:solidFill>
                  <a:schemeClr val="bg1">
                    <a:lumMod val="95000"/>
                  </a:schemeClr>
                </a:solidFill>
                <a:latin typeface="Calibri" pitchFamily="34" charset="0"/>
              </a:rPr>
              <a:t>Click on image to view CD webpage.</a:t>
            </a:r>
            <a:endParaRPr lang="en-US" sz="2000" b="1" dirty="0">
              <a:solidFill>
                <a:schemeClr val="bg1">
                  <a:lumMod val="95000"/>
                </a:schemeClr>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theme/theme1.xml><?xml version="1.0" encoding="utf-8"?>
<a:theme xmlns:a="http://schemas.openxmlformats.org/drawingml/2006/main" name="MyTemplate">
  <a:themeElements>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autiful Template 0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autiful Template 0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autiful Template 0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autiful Template 0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autiful Template 0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autiful Template 0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autiful Template 0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autiful Template 0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autiful Template 0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autiful Template 0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autiful Template 0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autiful Template 0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11049</TotalTime>
  <Words>1430</Words>
  <Application>Microsoft Office PowerPoint</Application>
  <PresentationFormat>On-screen Show (4:3)</PresentationFormat>
  <Paragraphs>242</Paragraphs>
  <Slides>33</Slides>
  <Notes>10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MyTemplate</vt:lpstr>
      <vt:lpstr>Slide 1</vt:lpstr>
      <vt:lpstr>Managing and Engaging Project Stakeholders (The Nine Principal “Interest Drivers”)</vt:lpstr>
      <vt:lpstr>Managing and Engaging Project Stakeholders (Driver: Stakeholder Theory)</vt:lpstr>
      <vt:lpstr>Managing and Engaging Project Stakeholders (Stakeholder Theory: Descriptive Dimension)</vt:lpstr>
      <vt:lpstr>Managing and Engaging Project Stakeholders (Stakeholder Theory: Instrumental Dimension)</vt:lpstr>
      <vt:lpstr>Managing and Engaging Project Stakeholders (Stakeholder Theory: Normative Dimension)</vt:lpstr>
      <vt:lpstr>Managing and Engaging Project Stakeholders (Good Literature on Stakeholder Theory)</vt:lpstr>
      <vt:lpstr>Managing and Engaging Project Stakeholders (Good Literature on Stakeholder Theory)</vt:lpstr>
      <vt:lpstr>Managing and Engaging Project Stakeholders (Good Literature on Stakeholder Theory)</vt:lpstr>
      <vt:lpstr>Managing and Engaging Project Stakeholders (Driver: Awareness)</vt:lpstr>
      <vt:lpstr>Managing and Engaging Project Stakeholders (Awareness: Information and Knowledge Sources)</vt:lpstr>
      <vt:lpstr>Managing and Engaging Project Stakeholders (Awareness: Degree Programs)</vt:lpstr>
      <vt:lpstr>Managing and Engaging Project Stakeholders (Awareness: Courses in Degree Programs)</vt:lpstr>
      <vt:lpstr>Managing and Engaging Project Stakeholders (Tacit Sources of Information and Knowledge)</vt:lpstr>
      <vt:lpstr>Managing and Engaging Project Stakeholders (Awareness of Stakeholder Impacts on Eur. Projects)</vt:lpstr>
      <vt:lpstr>Managing and Engaging Project Stakeholders (Awareness of Stakeholder Impacts on Eur. Projects)</vt:lpstr>
      <vt:lpstr>Managing and Engaging Project Stakeholders (Awareness of Stakeholder Impacts on Eur. Projects)</vt:lpstr>
      <vt:lpstr>Managing and Engaging Project Stakeholders (Success Factors in ICT Projects)</vt:lpstr>
      <vt:lpstr>Managing and Engaging Project Stakeholders (Survey of Two Project Manager Groups)</vt:lpstr>
      <vt:lpstr>Managing and Engaging Project Stakeholders (Survey of Two Project Manager Groups)</vt:lpstr>
      <vt:lpstr>Managing and Engaging Project Stakeholders (Stakeholder Maturity Management)</vt:lpstr>
      <vt:lpstr>Managing and Engaging Project Stakeholders (Public Relations by Organizations)</vt:lpstr>
      <vt:lpstr>Managing and Engaging Project Stakeholders (Construction and Civil Engineering)</vt:lpstr>
      <vt:lpstr>Managing and Engaging Project Stakeholders    (Construction Project Case Study)</vt:lpstr>
      <vt:lpstr>Managing and Engaging Project Stakeholders (Information and Communication Technology)</vt:lpstr>
      <vt:lpstr>Managing and Engaging Project Stakeholders (Urban Design and Planning)</vt:lpstr>
      <vt:lpstr>Managing and Engaging Project Stakeholders    (Dealing With Conflicts on Projects)</vt:lpstr>
      <vt:lpstr>Books on Project Stakeholder Management      (Natural Resources Management)</vt:lpstr>
      <vt:lpstr>Project Stakeholder Management  (Academic Dissertations)</vt:lpstr>
      <vt:lpstr>Slide 30</vt:lpstr>
      <vt:lpstr>Managing and Engaging Project Stakeholders (Digital Research Databases)</vt:lpstr>
      <vt:lpstr>Managing and Engaging Project Stakeholders (Master and Doctoral Dissertation Databases)</vt:lpstr>
      <vt:lpstr>Managing and Engaging Project Stakeholders (Project Stakeholder Management Training CD)</vt:lpstr>
    </vt:vector>
  </TitlesOfParts>
  <Company>FSC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FSC</dc:creator>
  <cp:lastModifiedBy>Dr. Aurangzeb Khan</cp:lastModifiedBy>
  <cp:revision>4301</cp:revision>
  <dcterms:created xsi:type="dcterms:W3CDTF">2005-03-14T10:32:02Z</dcterms:created>
  <dcterms:modified xsi:type="dcterms:W3CDTF">2013-01-17T05:44:41Z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