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6"/>
  </p:notesMasterIdLst>
  <p:handoutMasterIdLst>
    <p:handoutMasterId r:id="rId27"/>
  </p:handoutMasterIdLst>
  <p:sldIdLst>
    <p:sldId id="1361" r:id="rId2"/>
    <p:sldId id="503" r:id="rId3"/>
    <p:sldId id="889" r:id="rId4"/>
    <p:sldId id="1123" r:id="rId5"/>
    <p:sldId id="1124" r:id="rId6"/>
    <p:sldId id="1120" r:id="rId7"/>
    <p:sldId id="1121" r:id="rId8"/>
    <p:sldId id="507" r:id="rId9"/>
    <p:sldId id="340" r:id="rId10"/>
    <p:sldId id="1136" r:id="rId11"/>
    <p:sldId id="1132" r:id="rId12"/>
    <p:sldId id="1153" r:id="rId13"/>
    <p:sldId id="1368" r:id="rId14"/>
    <p:sldId id="1197" r:id="rId15"/>
    <p:sldId id="1145" r:id="rId16"/>
    <p:sldId id="1154" r:id="rId17"/>
    <p:sldId id="1337" r:id="rId18"/>
    <p:sldId id="1196" r:id="rId19"/>
    <p:sldId id="1152" r:id="rId20"/>
    <p:sldId id="1155" r:id="rId21"/>
    <p:sldId id="1144" r:id="rId22"/>
    <p:sldId id="1143" r:id="rId23"/>
    <p:sldId id="1369" r:id="rId24"/>
    <p:sldId id="1360" r:id="rId25"/>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2</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3</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4</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5</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6</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7</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8</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5F0D16-8CFA-4899-9C6B-8B6B9870CFA9}" type="slidenum">
              <a:rPr lang="de-DE"/>
              <a:pPr/>
              <a:t>9</a:t>
            </a:fld>
            <a:endParaRPr lang="de-DE"/>
          </a:p>
        </p:txBody>
      </p:sp>
      <p:sp>
        <p:nvSpPr>
          <p:cNvPr id="510978" name="Rectangle 2"/>
          <p:cNvSpPr>
            <a:spLocks noGrp="1" noRot="1" noChangeAspect="1" noChangeArrowheads="1" noTextEdit="1"/>
          </p:cNvSpPr>
          <p:nvPr>
            <p:ph type="sldImg"/>
          </p:nvPr>
        </p:nvSpPr>
        <p:spPr>
          <a:ln/>
        </p:spPr>
      </p:sp>
      <p:sp>
        <p:nvSpPr>
          <p:cNvPr id="510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10</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DE3B3730-2835-41FC-A597-9A2C6CC8BF83}" type="slidenum">
              <a:rPr lang="de-DE" smtClean="0"/>
              <a:pPr/>
              <a:t>11</a:t>
            </a:fld>
            <a:endParaRPr lang="de-DE"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12</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FED472BC-DC76-4FF7-A804-DCEC38D0F99D}" type="slidenum">
              <a:rPr lang="de-DE" smtClean="0"/>
              <a:pPr/>
              <a:t>13</a:t>
            </a:fld>
            <a:endParaRPr lang="de-DE"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0E89DF3A-E5E9-46C4-AE89-760C1EE70ACD}" type="slidenum">
              <a:rPr lang="de-DE" smtClean="0"/>
              <a:pPr/>
              <a:t>14</a:t>
            </a:fld>
            <a:endParaRPr lang="de-DE"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15</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16</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r>
              <a:rPr lang="en-US" dirty="0" smtClean="0"/>
              <a:t>Closer together - Intentionally or Incidentally.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E31C0C38-0EC9-4EF3-82F4-747C463DB26D}" type="slidenum">
              <a:rPr lang="de-DE" smtClean="0"/>
              <a:pPr/>
              <a:t>17</a:t>
            </a:fld>
            <a:endParaRPr lang="de-DE" smtClean="0"/>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DE3B3730-2835-41FC-A597-9A2C6CC8BF83}" type="slidenum">
              <a:rPr lang="de-DE" smtClean="0"/>
              <a:pPr/>
              <a:t>18</a:t>
            </a:fld>
            <a:endParaRPr lang="de-DE"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19</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20</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21</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22</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41BD6B74-3AB4-417C-81EE-D95DD4306366}" type="slidenum">
              <a:rPr lang="de-DE" smtClean="0"/>
              <a:pPr/>
              <a:t>23</a:t>
            </a:fld>
            <a:endParaRPr lang="de-DE"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gif"/></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hyperlink" Target="http://en.wikipedia.org/wiki/Yongbyon_Nuclear_Scientific_Research_Cente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hyperlink" Target="http://en.wikipedia.org/wiki/%C3%98resund_Bridg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hyperlink" Target="http://www.nabucco-pipeline.com/portal/page/portal/e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3.gif"/></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a:t>
            </a:r>
            <a:r>
              <a:rPr lang="en-US" sz="2400" b="1" dirty="0" smtClean="0">
                <a:solidFill>
                  <a:srgbClr val="FFC000"/>
                </a:solidFill>
                <a:latin typeface="Calibri" pitchFamily="34" charset="0"/>
              </a:rPr>
              <a:t>10: </a:t>
            </a:r>
            <a:r>
              <a:rPr lang="en-US" sz="2400" b="1" dirty="0" smtClean="0">
                <a:solidFill>
                  <a:srgbClr val="FFC000"/>
                </a:solidFill>
                <a:latin typeface="Calibri" pitchFamily="34" charset="0"/>
              </a:rPr>
              <a:t>STAKES AND RELATIONSHIPS OF PROJECT SECONDARY STAKEHOLDERS</a:t>
            </a:r>
            <a:endParaRPr lang="en-US" sz="2400" b="1" dirty="0">
              <a:solidFill>
                <a:srgbClr val="FFC000"/>
              </a:solidFill>
              <a:latin typeface="Calibri" pitchFamily="34" charset="0"/>
            </a:endParaRPr>
          </a:p>
        </p:txBody>
      </p:sp>
      <p:sp>
        <p:nvSpPr>
          <p:cNvPr id="5" name="Rectangle 4"/>
          <p:cNvSpPr/>
          <p:nvPr/>
        </p:nvSpPr>
        <p:spPr>
          <a:xfrm>
            <a:off x="1953134"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(Families)</a:t>
            </a:r>
            <a:endParaRPr lang="de-DE" sz="2400" dirty="0"/>
          </a:p>
        </p:txBody>
      </p:sp>
      <p:sp>
        <p:nvSpPr>
          <p:cNvPr id="379907" name="Rectangle 3"/>
          <p:cNvSpPr>
            <a:spLocks noGrp="1" noChangeArrowheads="1"/>
          </p:cNvSpPr>
          <p:nvPr>
            <p:ph type="body" sz="half" idx="1"/>
          </p:nvPr>
        </p:nvSpPr>
        <p:spPr>
          <a:xfrm>
            <a:off x="2835" y="1144588"/>
            <a:ext cx="6074115"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Families share a fundamental desire – to live in a comfortable, peaceful, clean, healthy, secure and child-friendly environment. </a:t>
            </a:r>
          </a:p>
          <a:p>
            <a:pPr>
              <a:lnSpc>
                <a:spcPts val="3100"/>
              </a:lnSpc>
              <a:spcAft>
                <a:spcPts val="1200"/>
              </a:spcAft>
              <a:buClr>
                <a:schemeClr val="folHlink"/>
              </a:buClr>
              <a:buNone/>
            </a:pPr>
            <a:r>
              <a:rPr lang="de-DE" sz="2800" b="1" dirty="0" smtClean="0">
                <a:solidFill>
                  <a:schemeClr val="bg1"/>
                </a:solidFill>
                <a:latin typeface="Calibri" pitchFamily="34" charset="0"/>
              </a:rPr>
              <a:t>	</a:t>
            </a:r>
            <a:r>
              <a:rPr lang="en-US" sz="2800" b="1" dirty="0" smtClean="0">
                <a:solidFill>
                  <a:schemeClr val="bg1"/>
                </a:solidFill>
                <a:latin typeface="Calibri" pitchFamily="34" charset="0"/>
              </a:rPr>
              <a:t>Families understandably tend to be concerned about the impact on them of some projects being undertaken in their neighborhoods and </a:t>
            </a:r>
            <a:r>
              <a:rPr lang="en-US" sz="2800" b="1" dirty="0" err="1" smtClean="0">
                <a:solidFill>
                  <a:schemeClr val="bg1"/>
                </a:solidFill>
                <a:latin typeface="Calibri" pitchFamily="34" charset="0"/>
              </a:rPr>
              <a:t>communi</a:t>
            </a:r>
            <a:r>
              <a:rPr lang="en-US" sz="2800" b="1" dirty="0" smtClean="0">
                <a:solidFill>
                  <a:schemeClr val="bg1"/>
                </a:solidFill>
                <a:latin typeface="Calibri" pitchFamily="34" charset="0"/>
              </a:rPr>
              <a:t>-ties as such projects may have consequences which </a:t>
            </a:r>
            <a:r>
              <a:rPr lang="de-DE" sz="2800" b="1" dirty="0" smtClean="0">
                <a:solidFill>
                  <a:schemeClr val="bg1"/>
                </a:solidFill>
                <a:latin typeface="Calibri" pitchFamily="34" charset="0"/>
              </a:rPr>
              <a:t>conflict to some extent with this fundamental desire. </a:t>
            </a:r>
            <a:endParaRPr lang="de-DE" sz="2800" b="1" dirty="0">
              <a:solidFill>
                <a:schemeClr val="bg1"/>
              </a:solidFill>
              <a:latin typeface="Calibri" pitchFamily="34" charset="0"/>
            </a:endParaRPr>
          </a:p>
        </p:txBody>
      </p:sp>
      <p:pic>
        <p:nvPicPr>
          <p:cNvPr id="8" name="Picture 7" descr="Family.gif"/>
          <p:cNvPicPr>
            <a:picLocks noChangeAspect="1"/>
          </p:cNvPicPr>
          <p:nvPr/>
        </p:nvPicPr>
        <p:blipFill>
          <a:blip r:embed="rId3" cstate="print"/>
          <a:stretch>
            <a:fillRect/>
          </a:stretch>
        </p:blipFill>
        <p:spPr>
          <a:xfrm>
            <a:off x="6335532" y="2324654"/>
            <a:ext cx="2354443" cy="220869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(Families)</a:t>
            </a:r>
            <a:endParaRPr lang="de-DE" sz="2400" dirty="0"/>
          </a:p>
        </p:txBody>
      </p:sp>
      <p:sp>
        <p:nvSpPr>
          <p:cNvPr id="379907" name="Rectangle 3"/>
          <p:cNvSpPr>
            <a:spLocks noGrp="1" noChangeArrowheads="1"/>
          </p:cNvSpPr>
          <p:nvPr>
            <p:ph type="body" sz="half" idx="1"/>
          </p:nvPr>
        </p:nvSpPr>
        <p:spPr>
          <a:xfrm>
            <a:off x="2835" y="1144588"/>
            <a:ext cx="6131265"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29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Construction projects, in particular, can be a considerable and enduring nuisance, inconvenience and poten-tial danger for families due to the noise, dust and dirt, pollution and the diversion of road traffic which they cause. </a:t>
            </a:r>
          </a:p>
          <a:p>
            <a:pPr>
              <a:lnSpc>
                <a:spcPts val="2900"/>
              </a:lnSpc>
              <a:spcAft>
                <a:spcPts val="1200"/>
              </a:spcAft>
              <a:buClr>
                <a:schemeClr val="folHlink"/>
              </a:buClr>
              <a:buNone/>
            </a:pPr>
            <a:r>
              <a:rPr lang="de-DE" sz="2800" b="1" dirty="0" smtClean="0">
                <a:solidFill>
                  <a:schemeClr val="bg1"/>
                </a:solidFill>
                <a:latin typeface="Calibri" pitchFamily="34" charset="0"/>
              </a:rPr>
              <a:t>	Other projects – such as creation of playgrounds, parks, day care centers, sport and recreational facilities, nur-series and schools – would usually generate a higher level of interest and support among families (users). </a:t>
            </a:r>
            <a:endParaRPr lang="de-DE" sz="2800" b="1" dirty="0">
              <a:solidFill>
                <a:schemeClr val="bg1"/>
              </a:solidFill>
              <a:latin typeface="Calibri" pitchFamily="34" charset="0"/>
            </a:endParaRPr>
          </a:p>
        </p:txBody>
      </p:sp>
      <p:pic>
        <p:nvPicPr>
          <p:cNvPr id="8" name="Picture 7" descr="Family.gif"/>
          <p:cNvPicPr>
            <a:picLocks noChangeAspect="1"/>
          </p:cNvPicPr>
          <p:nvPr/>
        </p:nvPicPr>
        <p:blipFill>
          <a:blip r:embed="rId3" cstate="print"/>
          <a:stretch>
            <a:fillRect/>
          </a:stretch>
        </p:blipFill>
        <p:spPr>
          <a:xfrm>
            <a:off x="6335532" y="2324654"/>
            <a:ext cx="2354443" cy="220869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(Local Communities)</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Like the families which form their basis, local communities are affect-ed by and, hence, have an interest in the projects being implemented in their respective localities. </a:t>
            </a:r>
          </a:p>
          <a:p>
            <a:pPr>
              <a:lnSpc>
                <a:spcPts val="3200"/>
              </a:lnSpc>
              <a:spcAft>
                <a:spcPts val="1200"/>
              </a:spcAft>
              <a:buClr>
                <a:schemeClr val="folHlink"/>
              </a:buClr>
              <a:buNone/>
            </a:pPr>
            <a:r>
              <a:rPr lang="de-DE" sz="2800" b="1" dirty="0" smtClean="0">
                <a:solidFill>
                  <a:schemeClr val="bg1"/>
                </a:solidFill>
                <a:latin typeface="Calibri" pitchFamily="34" charset="0"/>
              </a:rPr>
              <a:t>	Projects may bring numerous ben-efits for local communities, such as employment generation, business and investment opportunities, access to more goods and services, appreciation of property values, and enhancement in quality of life.</a:t>
            </a:r>
          </a:p>
        </p:txBody>
      </p:sp>
      <p:pic>
        <p:nvPicPr>
          <p:cNvPr id="8" name="Picture 7" descr="Gruppe.gif"/>
          <p:cNvPicPr>
            <a:picLocks noChangeAspect="1"/>
          </p:cNvPicPr>
          <p:nvPr/>
        </p:nvPicPr>
        <p:blipFill>
          <a:blip r:embed="rId3" cstate="print"/>
          <a:stretch>
            <a:fillRect/>
          </a:stretch>
        </p:blipFill>
        <p:spPr>
          <a:xfrm>
            <a:off x="5758851" y="1144588"/>
            <a:ext cx="2931124" cy="1934542"/>
          </a:xfrm>
          <a:prstGeom prst="rect">
            <a:avLst/>
          </a:prstGeom>
        </p:spPr>
      </p:pic>
      <p:sp>
        <p:nvSpPr>
          <p:cNvPr id="6" name="Rounded Rectangle 5"/>
          <p:cNvSpPr/>
          <p:nvPr/>
        </p:nvSpPr>
        <p:spPr>
          <a:xfrm>
            <a:off x="5794310" y="3429000"/>
            <a:ext cx="2895665" cy="2743200"/>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en-US" b="1" dirty="0" smtClean="0">
                <a:solidFill>
                  <a:srgbClr val="FFFF00"/>
                </a:solidFill>
                <a:latin typeface="Calibri" pitchFamily="34" charset="0"/>
              </a:rPr>
              <a:t>Local communities tend, by and large, to be </a:t>
            </a:r>
            <a:r>
              <a:rPr lang="en-US" b="1" dirty="0" err="1" smtClean="0">
                <a:solidFill>
                  <a:srgbClr val="FFFF00"/>
                </a:solidFill>
                <a:latin typeface="Calibri" pitchFamily="34" charset="0"/>
              </a:rPr>
              <a:t>recep-tive</a:t>
            </a:r>
            <a:r>
              <a:rPr lang="en-US" b="1" dirty="0" smtClean="0">
                <a:solidFill>
                  <a:srgbClr val="FFFF00"/>
                </a:solidFill>
                <a:latin typeface="Calibri" pitchFamily="34" charset="0"/>
              </a:rPr>
              <a:t> to change as long as they perceive its benefits are greater than its costs. The higher the perceived benefit differential, the more likely they are to support the project. </a:t>
            </a: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(Local Communities)</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Projects have, off course, a down-side too in community perspective. </a:t>
            </a:r>
          </a:p>
          <a:p>
            <a:pPr>
              <a:lnSpc>
                <a:spcPts val="3200"/>
              </a:lnSpc>
              <a:spcAft>
                <a:spcPts val="1200"/>
              </a:spcAft>
              <a:buClr>
                <a:schemeClr val="folHlink"/>
              </a:buClr>
              <a:buNone/>
            </a:pPr>
            <a:r>
              <a:rPr lang="de-DE" sz="2800" b="1" dirty="0" smtClean="0">
                <a:solidFill>
                  <a:schemeClr val="bg1"/>
                </a:solidFill>
                <a:latin typeface="Calibri" pitchFamily="34" charset="0"/>
              </a:rPr>
              <a:t>	Some projects, especially those in-volving construction of buildings, roads, public facilities and infra-structure, can have a nuisance effect in terms of (among other irritants) the noise, dust and dirt, pollution, traffic diversion and safety hazards during the project‘s construction phase and may endure after project completion. </a:t>
            </a:r>
          </a:p>
        </p:txBody>
      </p:sp>
      <p:pic>
        <p:nvPicPr>
          <p:cNvPr id="6" name="Picture 5" descr="Gruppe.gif"/>
          <p:cNvPicPr>
            <a:picLocks noChangeAspect="1"/>
          </p:cNvPicPr>
          <p:nvPr/>
        </p:nvPicPr>
        <p:blipFill>
          <a:blip r:embed="rId3" cstate="print"/>
          <a:stretch>
            <a:fillRect/>
          </a:stretch>
        </p:blipFill>
        <p:spPr>
          <a:xfrm>
            <a:off x="5758851" y="1144588"/>
            <a:ext cx="2931124" cy="1934542"/>
          </a:xfrm>
          <a:prstGeom prst="rect">
            <a:avLst/>
          </a:prstGeom>
        </p:spPr>
      </p:pic>
      <p:sp>
        <p:nvSpPr>
          <p:cNvPr id="9" name="Rounded Rectangle 8"/>
          <p:cNvSpPr/>
          <p:nvPr/>
        </p:nvSpPr>
        <p:spPr>
          <a:xfrm>
            <a:off x="5794310" y="3429000"/>
            <a:ext cx="2895665" cy="2743200"/>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endParaRPr lang="en-US" b="1" dirty="0" smtClean="0">
              <a:solidFill>
                <a:srgbClr val="FFFF00"/>
              </a:solidFill>
              <a:latin typeface="Calibri" pitchFamily="34" charset="0"/>
            </a:endParaRPr>
          </a:p>
          <a:p>
            <a:pPr algn="ctr">
              <a:lnSpc>
                <a:spcPts val="2000"/>
              </a:lnSpc>
            </a:pPr>
            <a:r>
              <a:rPr lang="en-US" b="1" dirty="0" smtClean="0">
                <a:solidFill>
                  <a:srgbClr val="FFFF00"/>
                </a:solidFill>
                <a:latin typeface="Calibri" pitchFamily="34" charset="0"/>
              </a:rPr>
              <a:t>Local communities can normally </a:t>
            </a:r>
            <a:r>
              <a:rPr lang="en-US" b="1" dirty="0" err="1" smtClean="0">
                <a:solidFill>
                  <a:srgbClr val="FFFF00"/>
                </a:solidFill>
                <a:latin typeface="Calibri" pitchFamily="34" charset="0"/>
              </a:rPr>
              <a:t>excercize</a:t>
            </a:r>
            <a:r>
              <a:rPr lang="en-US" b="1" dirty="0" smtClean="0">
                <a:solidFill>
                  <a:srgbClr val="FFFF00"/>
                </a:solidFill>
                <a:latin typeface="Calibri" pitchFamily="34" charset="0"/>
              </a:rPr>
              <a:t> various options to support or oppose projects through their local administration or other measures. </a:t>
            </a: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(The General Public)</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Most projects have a limited stake-holder outreach. There are some projects, however, that because of their magnitude may interest and effect the general public. </a:t>
            </a:r>
          </a:p>
          <a:p>
            <a:pPr>
              <a:lnSpc>
                <a:spcPts val="3200"/>
              </a:lnSpc>
              <a:spcAft>
                <a:spcPts val="1200"/>
              </a:spcAft>
              <a:buClr>
                <a:schemeClr val="folHlink"/>
              </a:buClr>
              <a:buNone/>
            </a:pPr>
            <a:r>
              <a:rPr lang="de-DE" sz="2800" b="1" dirty="0" smtClean="0">
                <a:solidFill>
                  <a:schemeClr val="bg1"/>
                </a:solidFill>
                <a:latin typeface="Calibri" pitchFamily="34" charset="0"/>
              </a:rPr>
              <a:t>	Examples: Construction of a high-way linking a country‘s major cities would make traveling more conve-nient for the public. The construct-ion of power stations to overcome a country‘s chronic electricity outa-ges would effect everyone. </a:t>
            </a:r>
          </a:p>
        </p:txBody>
      </p:sp>
      <p:sp>
        <p:nvSpPr>
          <p:cNvPr id="7" name="Rounded Rectangle 6"/>
          <p:cNvSpPr/>
          <p:nvPr/>
        </p:nvSpPr>
        <p:spPr>
          <a:xfrm>
            <a:off x="6151664" y="3908323"/>
            <a:ext cx="2684206"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en-US" b="1" dirty="0" smtClean="0">
                <a:solidFill>
                  <a:srgbClr val="FFFF00"/>
                </a:solidFill>
                <a:latin typeface="Calibri" pitchFamily="34" charset="0"/>
              </a:rPr>
              <a:t>The general public wants to be assured that a project will not cause problems for it in that, for example, it causes an untenable economic burden for them in future. </a:t>
            </a:r>
          </a:p>
        </p:txBody>
      </p:sp>
      <p:pic>
        <p:nvPicPr>
          <p:cNvPr id="9" name="Picture 8" descr="crowd.gif"/>
          <p:cNvPicPr>
            <a:picLocks noChangeAspect="1"/>
          </p:cNvPicPr>
          <p:nvPr/>
        </p:nvPicPr>
        <p:blipFill>
          <a:blip r:embed="rId3" cstate="print"/>
          <a:stretch>
            <a:fillRect/>
          </a:stretch>
        </p:blipFill>
        <p:spPr>
          <a:xfrm>
            <a:off x="6154802" y="1121219"/>
            <a:ext cx="2540623" cy="20301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(The General Public)</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Building large new food and beve-rage factories would also interest the general public by giving them access to a broader (and possibly cheaper) selection of products.   </a:t>
            </a:r>
          </a:p>
          <a:p>
            <a:pPr>
              <a:lnSpc>
                <a:spcPts val="3200"/>
              </a:lnSpc>
              <a:spcAft>
                <a:spcPts val="1200"/>
              </a:spcAft>
              <a:buClr>
                <a:schemeClr val="folHlink"/>
              </a:buClr>
              <a:buNone/>
            </a:pPr>
            <a:r>
              <a:rPr lang="de-DE" sz="2800" b="1" dirty="0" smtClean="0">
                <a:solidFill>
                  <a:schemeClr val="bg1"/>
                </a:solidFill>
                <a:latin typeface="Calibri" pitchFamily="34" charset="0"/>
              </a:rPr>
              <a:t>	Some projects can be a source of major concern for the general pub-lic. Example: Creating databases to enable governments to store infor-mation on their citizens have been vehemently opposed by the public in some countries.  </a:t>
            </a:r>
          </a:p>
          <a:p>
            <a:pPr>
              <a:lnSpc>
                <a:spcPts val="3200"/>
              </a:lnSpc>
              <a:spcAft>
                <a:spcPts val="1200"/>
              </a:spcAft>
              <a:buClr>
                <a:schemeClr val="folHlink"/>
              </a:buClr>
              <a:buNone/>
            </a:pPr>
            <a:r>
              <a:rPr lang="de-DE" sz="2800" b="1" dirty="0" smtClean="0">
                <a:solidFill>
                  <a:schemeClr val="bg1"/>
                </a:solidFill>
                <a:latin typeface="Calibri" pitchFamily="34" charset="0"/>
              </a:rPr>
              <a:t>	</a:t>
            </a:r>
          </a:p>
        </p:txBody>
      </p:sp>
      <p:sp>
        <p:nvSpPr>
          <p:cNvPr id="7" name="Rounded Rectangle 6"/>
          <p:cNvSpPr/>
          <p:nvPr/>
        </p:nvSpPr>
        <p:spPr>
          <a:xfrm>
            <a:off x="6151664" y="3908323"/>
            <a:ext cx="2684206"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1800"/>
              </a:lnSpc>
            </a:pPr>
            <a:r>
              <a:rPr lang="en-US" b="1" dirty="0" smtClean="0">
                <a:solidFill>
                  <a:srgbClr val="FFFF00"/>
                </a:solidFill>
                <a:latin typeface="Calibri" pitchFamily="34" charset="0"/>
              </a:rPr>
              <a:t>The general public is not privy to the actual goings-on in projects and its perceptions are bases largely on what it reads/hears from the media. Engaging the general public can be daunting. </a:t>
            </a:r>
          </a:p>
        </p:txBody>
      </p:sp>
      <p:pic>
        <p:nvPicPr>
          <p:cNvPr id="9" name="Picture 8" descr="crowd.gif"/>
          <p:cNvPicPr>
            <a:picLocks noChangeAspect="1"/>
          </p:cNvPicPr>
          <p:nvPr/>
        </p:nvPicPr>
        <p:blipFill>
          <a:blip r:embed="rId3" cstate="print"/>
          <a:stretch>
            <a:fillRect/>
          </a:stretch>
        </p:blipFill>
        <p:spPr>
          <a:xfrm>
            <a:off x="6154802" y="1121219"/>
            <a:ext cx="2540623" cy="20301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Secondary Stakeholders: Countries</a:t>
            </a:r>
            <a:endParaRPr lang="de-DE" sz="2400" dirty="0"/>
          </a:p>
        </p:txBody>
      </p:sp>
      <p:sp>
        <p:nvSpPr>
          <p:cNvPr id="379907" name="Rectangle 3"/>
          <p:cNvSpPr>
            <a:spLocks noGrp="1" noChangeArrowheads="1"/>
          </p:cNvSpPr>
          <p:nvPr>
            <p:ph type="body" sz="half" idx="1"/>
          </p:nvPr>
        </p:nvSpPr>
        <p:spPr>
          <a:xfrm>
            <a:off x="0" y="1017634"/>
            <a:ext cx="5766619" cy="2835932"/>
          </a:xfrm>
        </p:spPr>
        <p:txBody>
          <a:bodyPr/>
          <a:lstStyle/>
          <a:p>
            <a:pPr>
              <a:lnSpc>
                <a:spcPct val="115000"/>
              </a:lnSpc>
              <a:spcAft>
                <a:spcPts val="600"/>
              </a:spcAft>
              <a:buClr>
                <a:schemeClr val="folHlink"/>
              </a:buClr>
              <a:buFont typeface="Wingdings" pitchFamily="2" charset="2"/>
              <a:buNone/>
            </a:pPr>
            <a:r>
              <a:rPr lang="de-DE" sz="1600" dirty="0">
                <a:solidFill>
                  <a:schemeClr val="bg1"/>
                </a:solidFill>
              </a:rPr>
              <a:t>	</a:t>
            </a:r>
            <a:r>
              <a:rPr lang="de-DE" sz="1600" dirty="0" smtClean="0">
                <a:solidFill>
                  <a:schemeClr val="bg1"/>
                </a:solidFill>
              </a:rPr>
              <a:t>Countries too can, on occasions, be stakeholders to a project.</a:t>
            </a:r>
          </a:p>
          <a:p>
            <a:pPr>
              <a:lnSpc>
                <a:spcPct val="115000"/>
              </a:lnSpc>
              <a:spcAft>
                <a:spcPts val="600"/>
              </a:spcAft>
              <a:buClr>
                <a:schemeClr val="folHlink"/>
              </a:buClr>
              <a:buFont typeface="Wingdings" pitchFamily="2" charset="2"/>
              <a:buNone/>
            </a:pPr>
            <a:r>
              <a:rPr lang="de-DE" sz="1600" dirty="0" smtClean="0">
                <a:solidFill>
                  <a:schemeClr val="bg1"/>
                </a:solidFill>
              </a:rPr>
              <a:t>	All projects have an impact. In the case of large projects, these impacts sometimes do not halt at national borders but transcend them and effect surrounding countries–possibly negatively – as well. </a:t>
            </a:r>
          </a:p>
          <a:p>
            <a:pPr>
              <a:lnSpc>
                <a:spcPct val="115000"/>
              </a:lnSpc>
              <a:spcAft>
                <a:spcPts val="600"/>
              </a:spcAft>
              <a:buClr>
                <a:schemeClr val="folHlink"/>
              </a:buClr>
              <a:buFont typeface="Wingdings" pitchFamily="2" charset="2"/>
              <a:buNone/>
            </a:pPr>
            <a:r>
              <a:rPr lang="de-DE" sz="1600" dirty="0" smtClean="0">
                <a:solidFill>
                  <a:schemeClr val="bg1"/>
                </a:solidFill>
              </a:rPr>
              <a:t>	A case in point are water management projects at major rivers. Since rivers usually flow through more than one country, a project to store or divert river water in one upstream country may conse-quently result in a reduction of water flows to its downstream neighbours. Reduced water flows may damage their agriculture and economies besides having a social fall-out. If uncontrolled, a situation may arise whereby countries are willing to engage in armed conflict.     </a:t>
            </a:r>
          </a:p>
        </p:txBody>
      </p:sp>
      <p:sp>
        <p:nvSpPr>
          <p:cNvPr id="7" name="Rounded Rectangle 6"/>
          <p:cNvSpPr/>
          <p:nvPr/>
        </p:nvSpPr>
        <p:spPr>
          <a:xfrm>
            <a:off x="6151664" y="3908323"/>
            <a:ext cx="2684206" cy="2330246"/>
          </a:xfrm>
          <a:prstGeom prst="roundRect">
            <a:avLst/>
          </a:prstGeom>
          <a:solidFill>
            <a:srgbClr val="92D050"/>
          </a:solidFill>
          <a:ln>
            <a:solidFill>
              <a:srgbClr val="FFFF0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400" b="1" dirty="0" smtClean="0">
                <a:solidFill>
                  <a:schemeClr val="tx1"/>
                </a:solidFill>
              </a:rPr>
              <a:t>Turkey almost went to war with its neigh-</a:t>
            </a:r>
            <a:r>
              <a:rPr lang="en-US" sz="1400" b="1" dirty="0" err="1" smtClean="0">
                <a:solidFill>
                  <a:schemeClr val="tx1"/>
                </a:solidFill>
              </a:rPr>
              <a:t>bours</a:t>
            </a:r>
            <a:r>
              <a:rPr lang="en-US" sz="1400" b="1" dirty="0" smtClean="0">
                <a:solidFill>
                  <a:schemeClr val="tx1"/>
                </a:solidFill>
              </a:rPr>
              <a:t> Iraq and Syria several years back. The cause for this near conflict was Turkey’s construction of a series of dams on a river shared by all three countries. </a:t>
            </a:r>
          </a:p>
        </p:txBody>
      </p:sp>
      <p:pic>
        <p:nvPicPr>
          <p:cNvPr id="8" name="Picture 7" descr="Foreign Flags.gif"/>
          <p:cNvPicPr>
            <a:picLocks noChangeAspect="1"/>
          </p:cNvPicPr>
          <p:nvPr/>
        </p:nvPicPr>
        <p:blipFill>
          <a:blip r:embed="rId3" cstate="print"/>
          <a:stretch>
            <a:fillRect/>
          </a:stretch>
        </p:blipFill>
        <p:spPr>
          <a:xfrm>
            <a:off x="6405761" y="1026429"/>
            <a:ext cx="2082632" cy="270105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rld Map1.jpg"/>
          <p:cNvPicPr>
            <a:picLocks noChangeAspect="1"/>
          </p:cNvPicPr>
          <p:nvPr/>
        </p:nvPicPr>
        <p:blipFill>
          <a:blip r:embed="rId3" cstate="print"/>
          <a:stretch>
            <a:fillRect/>
          </a:stretch>
        </p:blipFill>
        <p:spPr>
          <a:xfrm>
            <a:off x="876309" y="1057963"/>
            <a:ext cx="7375308" cy="3735097"/>
          </a:xfrm>
          <a:prstGeom prst="rect">
            <a:avLst/>
          </a:prstGeom>
        </p:spPr>
      </p:pic>
      <p:sp>
        <p:nvSpPr>
          <p:cNvPr id="415746" name="Rectangle 2"/>
          <p:cNvSpPr>
            <a:spLocks noGrp="1" noChangeArrowheads="1"/>
          </p:cNvSpPr>
          <p:nvPr>
            <p:ph type="title"/>
          </p:nvPr>
        </p:nvSpPr>
        <p:spPr>
          <a:xfrm>
            <a:off x="457200" y="0"/>
            <a:ext cx="8229600" cy="1143000"/>
          </a:xfrm>
          <a:noFill/>
          <a:ln/>
        </p:spPr>
        <p:txBody>
          <a:bodyPr/>
          <a:lstStyle/>
          <a:p>
            <a:r>
              <a:rPr lang="de-DE" sz="2400" dirty="0" smtClean="0"/>
              <a:t>Secondary </a:t>
            </a:r>
            <a:r>
              <a:rPr lang="de-DE" sz="2400" dirty="0"/>
              <a:t>Stakeholders: </a:t>
            </a:r>
            <a:br>
              <a:rPr lang="de-DE" sz="2400" dirty="0"/>
            </a:br>
            <a:r>
              <a:rPr lang="de-DE" sz="2000" dirty="0"/>
              <a:t>Stakeholders Without Borders</a:t>
            </a:r>
          </a:p>
        </p:txBody>
      </p:sp>
      <p:sp>
        <p:nvSpPr>
          <p:cNvPr id="415755" name="Text Box 11"/>
          <p:cNvSpPr txBox="1">
            <a:spLocks noChangeArrowheads="1"/>
          </p:cNvSpPr>
          <p:nvPr/>
        </p:nvSpPr>
        <p:spPr bwMode="auto">
          <a:xfrm>
            <a:off x="455612" y="4844415"/>
            <a:ext cx="8234363" cy="1374735"/>
          </a:xfrm>
          <a:prstGeom prst="rect">
            <a:avLst/>
          </a:prstGeom>
          <a:noFill/>
          <a:ln w="9525">
            <a:noFill/>
            <a:miter lim="800000"/>
            <a:headEnd/>
            <a:tailEnd/>
          </a:ln>
          <a:effectLst/>
        </p:spPr>
        <p:txBody>
          <a:bodyPr wrap="square">
            <a:spAutoFit/>
          </a:bodyPr>
          <a:lstStyle/>
          <a:p>
            <a:pPr algn="ctr">
              <a:lnSpc>
                <a:spcPts val="2500"/>
              </a:lnSpc>
              <a:spcBef>
                <a:spcPct val="50000"/>
              </a:spcBef>
            </a:pPr>
            <a:r>
              <a:rPr lang="de-DE" sz="2200" b="1" dirty="0" smtClean="0">
                <a:solidFill>
                  <a:schemeClr val="bg1"/>
                </a:solidFill>
                <a:latin typeface="Calibri" pitchFamily="34" charset="0"/>
              </a:rPr>
              <a:t>Single Countries, Groups of Countries -  even </a:t>
            </a:r>
            <a:r>
              <a:rPr lang="de-DE" sz="2200" b="1" dirty="0">
                <a:solidFill>
                  <a:schemeClr val="bg1"/>
                </a:solidFill>
                <a:latin typeface="Calibri" pitchFamily="34" charset="0"/>
              </a:rPr>
              <a:t>the whole international community - can be </a:t>
            </a:r>
            <a:r>
              <a:rPr lang="de-DE" sz="2200" b="1" dirty="0" smtClean="0">
                <a:solidFill>
                  <a:schemeClr val="bg1"/>
                </a:solidFill>
                <a:latin typeface="Calibri" pitchFamily="34" charset="0"/>
              </a:rPr>
              <a:t>stakeholders in </a:t>
            </a:r>
            <a:r>
              <a:rPr lang="de-DE" sz="2200" b="1" dirty="0">
                <a:solidFill>
                  <a:schemeClr val="bg1"/>
                </a:solidFill>
                <a:latin typeface="Calibri" pitchFamily="34" charset="0"/>
              </a:rPr>
              <a:t>some projects! In particular, infrastructure megaprojects and wars </a:t>
            </a:r>
            <a:r>
              <a:rPr lang="de-DE" sz="2200" b="1" dirty="0" smtClean="0">
                <a:solidFill>
                  <a:schemeClr val="bg1"/>
                </a:solidFill>
                <a:latin typeface="Calibri" pitchFamily="34" charset="0"/>
              </a:rPr>
              <a:t>may have millions of stakeholders transcending </a:t>
            </a:r>
            <a:r>
              <a:rPr lang="de-DE" sz="2200" b="1" dirty="0">
                <a:solidFill>
                  <a:schemeClr val="bg1"/>
                </a:solidFill>
                <a:latin typeface="Calibri" pitchFamily="34" charset="0"/>
              </a:rPr>
              <a:t>national, regional and continental borders. </a:t>
            </a: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(Project Categorizations)</a:t>
            </a:r>
            <a:endParaRPr lang="de-DE" sz="1800" dirty="0" smtClean="0"/>
          </a:p>
        </p:txBody>
      </p:sp>
      <p:sp>
        <p:nvSpPr>
          <p:cNvPr id="7171" name="Text Box 4"/>
          <p:cNvSpPr txBox="1">
            <a:spLocks noChangeArrowheads="1"/>
          </p:cNvSpPr>
          <p:nvPr/>
        </p:nvSpPr>
        <p:spPr bwMode="auto">
          <a:xfrm>
            <a:off x="3566160" y="1144588"/>
            <a:ext cx="5335244" cy="5247590"/>
          </a:xfrm>
          <a:prstGeom prst="rect">
            <a:avLst/>
          </a:prstGeom>
          <a:noFill/>
          <a:ln w="9525">
            <a:noFill/>
            <a:miter lim="800000"/>
            <a:headEnd/>
            <a:tailEnd/>
          </a:ln>
        </p:spPr>
        <p:txBody>
          <a:bodyPr wrap="square">
            <a:spAutoFit/>
          </a:bodyPr>
          <a:lstStyle/>
          <a:p>
            <a:pPr>
              <a:lnSpc>
                <a:spcPts val="3000"/>
              </a:lnSpc>
              <a:spcBef>
                <a:spcPct val="50000"/>
              </a:spcBef>
            </a:pPr>
            <a:r>
              <a:rPr lang="de-DE" sz="2800" b="1" dirty="0" smtClean="0">
                <a:solidFill>
                  <a:schemeClr val="bg1"/>
                </a:solidFill>
                <a:latin typeface="Calibri" pitchFamily="34" charset="0"/>
              </a:rPr>
              <a:t>Most projects are typically confin-ed within national borders but their impacts – positive and nega-tive - may be felt well beyond. Some projects actually transcend national borders. In both instan-ces, the states (and their citizens) affected by these projects are stakeholders. </a:t>
            </a:r>
          </a:p>
          <a:p>
            <a:pPr>
              <a:lnSpc>
                <a:spcPts val="3000"/>
              </a:lnSpc>
              <a:spcBef>
                <a:spcPts val="1200"/>
              </a:spcBef>
            </a:pPr>
            <a:r>
              <a:rPr lang="de-DE" sz="2800" b="1" dirty="0" smtClean="0">
                <a:solidFill>
                  <a:schemeClr val="bg1"/>
                </a:solidFill>
                <a:latin typeface="Calibri" pitchFamily="34" charset="0"/>
              </a:rPr>
              <a:t>From a stakeholder perspective, „transnational“ projects can fall in any of three categories – divisive, collaborative, and integrative. </a:t>
            </a:r>
          </a:p>
        </p:txBody>
      </p:sp>
      <p:pic>
        <p:nvPicPr>
          <p:cNvPr id="10" name="Picture 9" descr="nuclear_power_plant.gif"/>
          <p:cNvPicPr>
            <a:picLocks noChangeAspect="1"/>
          </p:cNvPicPr>
          <p:nvPr/>
        </p:nvPicPr>
        <p:blipFill>
          <a:blip r:embed="rId3" cstate="print"/>
          <a:stretch>
            <a:fillRect/>
          </a:stretch>
        </p:blipFill>
        <p:spPr>
          <a:xfrm>
            <a:off x="263208" y="1293092"/>
            <a:ext cx="3133725" cy="1774910"/>
          </a:xfrm>
          <a:prstGeom prst="rect">
            <a:avLst/>
          </a:prstGeom>
        </p:spPr>
      </p:pic>
      <p:pic>
        <p:nvPicPr>
          <p:cNvPr id="11" name="Picture 10" descr="bridge.gif"/>
          <p:cNvPicPr>
            <a:picLocks noChangeAspect="1"/>
          </p:cNvPicPr>
          <p:nvPr/>
        </p:nvPicPr>
        <p:blipFill>
          <a:blip r:embed="rId4" cstate="print"/>
          <a:stretch>
            <a:fillRect/>
          </a:stretch>
        </p:blipFill>
        <p:spPr>
          <a:xfrm>
            <a:off x="623253" y="3632723"/>
            <a:ext cx="2398712" cy="250899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3502024" y="1032580"/>
            <a:ext cx="5306074" cy="5339923"/>
          </a:xfrm>
          <a:prstGeom prst="rect">
            <a:avLst/>
          </a:prstGeom>
          <a:noFill/>
          <a:ln w="9525">
            <a:noFill/>
            <a:miter lim="800000"/>
            <a:headEnd/>
            <a:tailEnd/>
          </a:ln>
        </p:spPr>
        <p:txBody>
          <a:bodyPr wrap="square">
            <a:spAutoFit/>
          </a:bodyPr>
          <a:lstStyle/>
          <a:p>
            <a:pPr>
              <a:spcBef>
                <a:spcPct val="50000"/>
              </a:spcBef>
            </a:pPr>
            <a:r>
              <a:rPr lang="de-DE" sz="2800" b="1" dirty="0">
                <a:solidFill>
                  <a:schemeClr val="bg1"/>
                </a:solidFill>
                <a:latin typeface="Calibri" pitchFamily="34" charset="0"/>
              </a:rPr>
              <a:t>Transnational </a:t>
            </a:r>
            <a:r>
              <a:rPr lang="de-DE" sz="2800" b="1" dirty="0" smtClean="0">
                <a:solidFill>
                  <a:schemeClr val="bg1"/>
                </a:solidFill>
                <a:latin typeface="Calibri" pitchFamily="34" charset="0"/>
              </a:rPr>
              <a:t>projects, esp. in in-frastructure (e.g. in energy,  trans-portation), can entail substantive and long-term mutual </a:t>
            </a:r>
            <a:r>
              <a:rPr lang="de-DE" sz="2800" b="1" dirty="0">
                <a:solidFill>
                  <a:schemeClr val="bg1"/>
                </a:solidFill>
                <a:latin typeface="Calibri" pitchFamily="34" charset="0"/>
              </a:rPr>
              <a:t>assured gains </a:t>
            </a:r>
            <a:r>
              <a:rPr lang="de-DE" sz="2800" b="1" dirty="0" smtClean="0">
                <a:solidFill>
                  <a:schemeClr val="bg1"/>
                </a:solidFill>
                <a:latin typeface="Calibri" pitchFamily="34" charset="0"/>
              </a:rPr>
              <a:t>– usually economic, finan-cial, political, social, technological, institutional, informational - for </a:t>
            </a:r>
            <a:r>
              <a:rPr lang="de-DE" sz="2800" b="1" dirty="0">
                <a:solidFill>
                  <a:schemeClr val="bg1"/>
                </a:solidFill>
                <a:latin typeface="Calibri" pitchFamily="34" charset="0"/>
              </a:rPr>
              <a:t>all </a:t>
            </a:r>
            <a:r>
              <a:rPr lang="de-DE" sz="2800" b="1" dirty="0" smtClean="0">
                <a:solidFill>
                  <a:schemeClr val="bg1"/>
                </a:solidFill>
                <a:latin typeface="Calibri" pitchFamily="34" charset="0"/>
              </a:rPr>
              <a:t>states involved. </a:t>
            </a:r>
          </a:p>
          <a:p>
            <a:pPr>
              <a:spcBef>
                <a:spcPts val="600"/>
              </a:spcBef>
              <a:spcAft>
                <a:spcPts val="0"/>
              </a:spcAft>
            </a:pPr>
            <a:r>
              <a:rPr lang="de-DE" sz="2800" b="1" dirty="0" smtClean="0">
                <a:solidFill>
                  <a:schemeClr val="bg1"/>
                </a:solidFill>
                <a:latin typeface="Calibri" pitchFamily="34" charset="0"/>
              </a:rPr>
              <a:t>The perception that one or more states are not adequately benefit-ing may, however, cause complica-tions!</a:t>
            </a:r>
            <a:endParaRPr lang="de-DE" sz="28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Stakeholders in Transnational Context</a:t>
            </a:r>
            <a:r>
              <a:rPr lang="en-US" dirty="0" smtClean="0"/>
              <a:t/>
            </a:r>
            <a:br>
              <a:rPr lang="en-US" dirty="0" smtClean="0"/>
            </a:br>
            <a:r>
              <a:rPr lang="en-US" sz="2000" dirty="0" smtClean="0"/>
              <a:t>(Major Benefits and Limitations)</a:t>
            </a:r>
            <a:endParaRPr lang="en-US" dirty="0"/>
          </a:p>
        </p:txBody>
      </p:sp>
      <p:pic>
        <p:nvPicPr>
          <p:cNvPr id="4" name="Picture 3" descr="Money1.gif"/>
          <p:cNvPicPr>
            <a:picLocks noChangeAspect="1"/>
          </p:cNvPicPr>
          <p:nvPr/>
        </p:nvPicPr>
        <p:blipFill>
          <a:blip r:embed="rId3" cstate="print"/>
          <a:stretch>
            <a:fillRect/>
          </a:stretch>
        </p:blipFill>
        <p:spPr>
          <a:xfrm>
            <a:off x="261114" y="1220788"/>
            <a:ext cx="2665072" cy="2316163"/>
          </a:xfrm>
          <a:prstGeom prst="rect">
            <a:avLst/>
          </a:prstGeom>
        </p:spPr>
      </p:pic>
      <p:pic>
        <p:nvPicPr>
          <p:cNvPr id="6" name="Picture 5" descr="Handshake.gif"/>
          <p:cNvPicPr>
            <a:picLocks noChangeAspect="1"/>
          </p:cNvPicPr>
          <p:nvPr/>
        </p:nvPicPr>
        <p:blipFill>
          <a:blip r:embed="rId4" cstate="print"/>
          <a:stretch>
            <a:fillRect/>
          </a:stretch>
        </p:blipFill>
        <p:spPr>
          <a:xfrm>
            <a:off x="260427" y="3968299"/>
            <a:ext cx="2666447" cy="220390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(Project Categorizations: Divisive)</a:t>
            </a:r>
            <a:endParaRPr lang="de-DE" sz="1800" dirty="0" smtClean="0"/>
          </a:p>
        </p:txBody>
      </p:sp>
      <p:sp>
        <p:nvSpPr>
          <p:cNvPr id="7171" name="Text Box 4"/>
          <p:cNvSpPr txBox="1">
            <a:spLocks noChangeArrowheads="1"/>
          </p:cNvSpPr>
          <p:nvPr/>
        </p:nvSpPr>
        <p:spPr bwMode="auto">
          <a:xfrm>
            <a:off x="3566161" y="1144588"/>
            <a:ext cx="5335243" cy="5232202"/>
          </a:xfrm>
          <a:prstGeom prst="rect">
            <a:avLst/>
          </a:prstGeom>
          <a:noFill/>
          <a:ln w="9525">
            <a:noFill/>
            <a:miter lim="800000"/>
            <a:headEnd/>
            <a:tailEnd/>
          </a:ln>
        </p:spPr>
        <p:txBody>
          <a:bodyPr wrap="square">
            <a:spAutoFit/>
          </a:bodyPr>
          <a:lstStyle/>
          <a:p>
            <a:pPr>
              <a:lnSpc>
                <a:spcPts val="3100"/>
              </a:lnSpc>
              <a:spcBef>
                <a:spcPct val="50000"/>
              </a:spcBef>
            </a:pPr>
            <a:r>
              <a:rPr lang="de-DE" sz="2800" b="1" dirty="0" smtClean="0">
                <a:solidFill>
                  <a:srgbClr val="FFFF00"/>
                </a:solidFill>
                <a:latin typeface="Calibri" pitchFamily="34" charset="0"/>
              </a:rPr>
              <a:t>Divisive</a:t>
            </a:r>
            <a:r>
              <a:rPr lang="de-DE" sz="2800" b="1" dirty="0" smtClean="0">
                <a:solidFill>
                  <a:schemeClr val="bg1"/>
                </a:solidFill>
                <a:latin typeface="Calibri" pitchFamily="34" charset="0"/>
              </a:rPr>
              <a:t> – These projects cause friction between states. Adverse consequences (e.g. econ., pol.) may result therefrom. In extreme circumstances, inter-state conflict is a possibility. </a:t>
            </a:r>
          </a:p>
          <a:p>
            <a:pPr>
              <a:lnSpc>
                <a:spcPts val="3100"/>
              </a:lnSpc>
              <a:spcBef>
                <a:spcPct val="50000"/>
              </a:spcBef>
            </a:pPr>
            <a:r>
              <a:rPr lang="de-DE" sz="2800" b="1" u="sng" dirty="0" smtClean="0">
                <a:solidFill>
                  <a:schemeClr val="bg1"/>
                </a:solidFill>
                <a:latin typeface="Calibri" pitchFamily="34" charset="0"/>
              </a:rPr>
              <a:t>Examples</a:t>
            </a:r>
            <a:r>
              <a:rPr lang="de-DE" sz="2800" b="1" dirty="0" smtClean="0">
                <a:solidFill>
                  <a:schemeClr val="bg1"/>
                </a:solidFill>
                <a:latin typeface="Calibri" pitchFamily="34" charset="0"/>
              </a:rPr>
              <a:t>: Wars, Nuclear Weapon Programs of N. Korea and Iran, Expansion of Jewish Settlements in E. Jerusalem, India‘s Dam Cons-truction Projects on the Indus River System, the Spratley Islands.</a:t>
            </a:r>
          </a:p>
        </p:txBody>
      </p:sp>
      <p:pic>
        <p:nvPicPr>
          <p:cNvPr id="4" name="Picture 3" descr="Conflict2.gif"/>
          <p:cNvPicPr>
            <a:picLocks noChangeAspect="1"/>
          </p:cNvPicPr>
          <p:nvPr/>
        </p:nvPicPr>
        <p:blipFill>
          <a:blip r:embed="rId3" cstate="print"/>
          <a:stretch>
            <a:fillRect/>
          </a:stretch>
        </p:blipFill>
        <p:spPr>
          <a:xfrm>
            <a:off x="123630" y="1144588"/>
            <a:ext cx="3561961" cy="2006351"/>
          </a:xfrm>
          <a:prstGeom prst="rect">
            <a:avLst/>
          </a:prstGeom>
        </p:spPr>
      </p:pic>
      <p:pic>
        <p:nvPicPr>
          <p:cNvPr id="5" name="Picture 4" descr="Yongbyon_5MWe_Magnox_reactor.jpg">
            <a:hlinkClick r:id="rId4" tooltip="Yongbyon Nuclear Scientific Reactor in North Korea"/>
          </p:cNvPr>
          <p:cNvPicPr>
            <a:picLocks noChangeAspect="1"/>
          </p:cNvPicPr>
          <p:nvPr/>
        </p:nvPicPr>
        <p:blipFill>
          <a:blip r:embed="rId5" cstate="print"/>
          <a:stretch>
            <a:fillRect/>
          </a:stretch>
        </p:blipFill>
        <p:spPr>
          <a:xfrm>
            <a:off x="885698" y="3196871"/>
            <a:ext cx="2170240" cy="297532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25" name="Picture 9" descr="PM02_AtaturkDam2"/>
          <p:cNvPicPr>
            <a:picLocks noGrp="1" noChangeAspect="1" noChangeArrowheads="1"/>
          </p:cNvPicPr>
          <p:nvPr>
            <p:ph sz="half" idx="2"/>
          </p:nvPr>
        </p:nvPicPr>
        <p:blipFill>
          <a:blip r:embed="rId3" cstate="print"/>
          <a:srcRect/>
          <a:stretch>
            <a:fillRect/>
          </a:stretch>
        </p:blipFill>
        <p:spPr>
          <a:xfrm>
            <a:off x="292100" y="1135063"/>
            <a:ext cx="3467100" cy="2400300"/>
          </a:xfrm>
          <a:effectLst>
            <a:outerShdw dist="35921" dir="2700000" algn="ctr" rotWithShape="0">
              <a:srgbClr val="808080"/>
            </a:outerShdw>
          </a:effectLst>
        </p:spPr>
      </p:pic>
      <p:sp>
        <p:nvSpPr>
          <p:cNvPr id="4099"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(Divisive: Water Resource Projects)</a:t>
            </a:r>
          </a:p>
        </p:txBody>
      </p:sp>
      <p:sp>
        <p:nvSpPr>
          <p:cNvPr id="4100" name="Text Box 4"/>
          <p:cNvSpPr txBox="1">
            <a:spLocks noChangeArrowheads="1"/>
          </p:cNvSpPr>
          <p:nvPr/>
        </p:nvSpPr>
        <p:spPr bwMode="auto">
          <a:xfrm>
            <a:off x="3860800" y="1098550"/>
            <a:ext cx="5016500" cy="5693866"/>
          </a:xfrm>
          <a:prstGeom prst="rect">
            <a:avLst/>
          </a:prstGeom>
          <a:noFill/>
          <a:ln w="9525">
            <a:noFill/>
            <a:miter lim="800000"/>
            <a:headEnd/>
            <a:tailEnd/>
          </a:ln>
        </p:spPr>
        <p:txBody>
          <a:bodyPr>
            <a:spAutoFit/>
          </a:bodyPr>
          <a:lstStyle/>
          <a:p>
            <a:pPr>
              <a:spcBef>
                <a:spcPct val="50000"/>
              </a:spcBef>
            </a:pPr>
            <a:r>
              <a:rPr lang="de-DE" sz="2800" b="1" dirty="0" smtClean="0">
                <a:solidFill>
                  <a:schemeClr val="bg1"/>
                </a:solidFill>
                <a:latin typeface="Calibri" pitchFamily="34" charset="0"/>
              </a:rPr>
              <a:t>21st century – The era of „Water Wars“. </a:t>
            </a:r>
          </a:p>
          <a:p>
            <a:pPr>
              <a:spcBef>
                <a:spcPct val="50000"/>
              </a:spcBef>
            </a:pPr>
            <a:r>
              <a:rPr lang="de-DE" sz="2800" b="1" dirty="0" smtClean="0">
                <a:solidFill>
                  <a:schemeClr val="bg1"/>
                </a:solidFill>
                <a:latin typeface="Calibri" pitchFamily="34" charset="0"/>
              </a:rPr>
              <a:t>Proposed </a:t>
            </a:r>
            <a:r>
              <a:rPr lang="de-DE" sz="2800" b="1" dirty="0">
                <a:solidFill>
                  <a:schemeClr val="bg1"/>
                </a:solidFill>
                <a:latin typeface="Calibri" pitchFamily="34" charset="0"/>
              </a:rPr>
              <a:t>dam </a:t>
            </a:r>
            <a:r>
              <a:rPr lang="de-DE" sz="2800" b="1" dirty="0" smtClean="0">
                <a:solidFill>
                  <a:schemeClr val="bg1"/>
                </a:solidFill>
                <a:latin typeface="Calibri" pitchFamily="34" charset="0"/>
              </a:rPr>
              <a:t>construction </a:t>
            </a:r>
            <a:r>
              <a:rPr lang="de-DE" sz="2800" b="1" dirty="0">
                <a:solidFill>
                  <a:schemeClr val="bg1"/>
                </a:solidFill>
                <a:latin typeface="Calibri" pitchFamily="34" charset="0"/>
              </a:rPr>
              <a:t>and river diversion projects are </a:t>
            </a:r>
            <a:r>
              <a:rPr lang="de-DE" sz="2800" b="1" dirty="0" smtClean="0">
                <a:solidFill>
                  <a:schemeClr val="bg1"/>
                </a:solidFill>
                <a:latin typeface="Calibri" pitchFamily="34" charset="0"/>
              </a:rPr>
              <a:t>pre-sently at </a:t>
            </a:r>
            <a:r>
              <a:rPr lang="de-DE" sz="2800" b="1" dirty="0">
                <a:solidFill>
                  <a:schemeClr val="bg1"/>
                </a:solidFill>
                <a:latin typeface="Calibri" pitchFamily="34" charset="0"/>
              </a:rPr>
              <a:t>the center of several </a:t>
            </a:r>
            <a:r>
              <a:rPr lang="de-DE" sz="2800" b="1" dirty="0" smtClean="0">
                <a:solidFill>
                  <a:schemeClr val="bg1"/>
                </a:solidFill>
                <a:latin typeface="Calibri" pitchFamily="34" charset="0"/>
              </a:rPr>
              <a:t>transboundary </a:t>
            </a:r>
            <a:r>
              <a:rPr lang="de-DE" sz="2800" b="1" dirty="0">
                <a:solidFill>
                  <a:schemeClr val="bg1"/>
                </a:solidFill>
                <a:latin typeface="Calibri" pitchFamily="34" charset="0"/>
              </a:rPr>
              <a:t>water resource conflicts </a:t>
            </a:r>
            <a:r>
              <a:rPr lang="de-DE" sz="2800" b="1" dirty="0" smtClean="0">
                <a:solidFill>
                  <a:schemeClr val="bg1"/>
                </a:solidFill>
                <a:latin typeface="Calibri" pitchFamily="34" charset="0"/>
              </a:rPr>
              <a:t>around the world be-cause </a:t>
            </a:r>
            <a:r>
              <a:rPr lang="de-DE" sz="2800" b="1" dirty="0">
                <a:solidFill>
                  <a:schemeClr val="bg1"/>
                </a:solidFill>
                <a:latin typeface="Calibri" pitchFamily="34" charset="0"/>
              </a:rPr>
              <a:t>they can cause severe </a:t>
            </a:r>
            <a:r>
              <a:rPr lang="de-DE" sz="2800" b="1" dirty="0" smtClean="0">
                <a:solidFill>
                  <a:schemeClr val="bg1"/>
                </a:solidFill>
                <a:latin typeface="Calibri" pitchFamily="34" charset="0"/>
              </a:rPr>
              <a:t>dis-ruption </a:t>
            </a:r>
            <a:r>
              <a:rPr lang="de-DE" sz="2800" b="1" dirty="0">
                <a:solidFill>
                  <a:schemeClr val="bg1"/>
                </a:solidFill>
                <a:latin typeface="Calibri" pitchFamily="34" charset="0"/>
              </a:rPr>
              <a:t>to the agriculture, </a:t>
            </a:r>
            <a:r>
              <a:rPr lang="de-DE" sz="2800" b="1" dirty="0" smtClean="0">
                <a:solidFill>
                  <a:schemeClr val="bg1"/>
                </a:solidFill>
                <a:latin typeface="Calibri" pitchFamily="34" charset="0"/>
              </a:rPr>
              <a:t>eco-nomy </a:t>
            </a:r>
            <a:r>
              <a:rPr lang="de-DE" sz="2800" b="1" dirty="0">
                <a:solidFill>
                  <a:schemeClr val="bg1"/>
                </a:solidFill>
                <a:latin typeface="Calibri" pitchFamily="34" charset="0"/>
              </a:rPr>
              <a:t>and society of countries </a:t>
            </a:r>
            <a:r>
              <a:rPr lang="de-DE" sz="2800" b="1" dirty="0" smtClean="0">
                <a:solidFill>
                  <a:schemeClr val="bg1"/>
                </a:solidFill>
                <a:latin typeface="Calibri" pitchFamily="34" charset="0"/>
              </a:rPr>
              <a:t>downstream. </a:t>
            </a:r>
          </a:p>
          <a:p>
            <a:pPr>
              <a:spcBef>
                <a:spcPct val="50000"/>
              </a:spcBef>
            </a:pPr>
            <a:endParaRPr lang="de-DE" sz="2800" b="1" dirty="0">
              <a:solidFill>
                <a:schemeClr val="bg1"/>
              </a:solidFill>
              <a:latin typeface="Calibri" pitchFamily="34" charset="0"/>
            </a:endParaRPr>
          </a:p>
        </p:txBody>
      </p:sp>
      <p:sp>
        <p:nvSpPr>
          <p:cNvPr id="4101" name="Text Box 7"/>
          <p:cNvSpPr txBox="1">
            <a:spLocks noChangeArrowheads="1"/>
          </p:cNvSpPr>
          <p:nvPr/>
        </p:nvSpPr>
        <p:spPr bwMode="auto">
          <a:xfrm>
            <a:off x="241300" y="3581400"/>
            <a:ext cx="3549650" cy="2631490"/>
          </a:xfrm>
          <a:prstGeom prst="rect">
            <a:avLst/>
          </a:prstGeom>
          <a:noFill/>
          <a:ln w="9525">
            <a:noFill/>
            <a:miter lim="800000"/>
            <a:headEnd/>
            <a:tailEnd/>
          </a:ln>
        </p:spPr>
        <p:txBody>
          <a:bodyPr wrap="square">
            <a:spAutoFit/>
          </a:bodyPr>
          <a:lstStyle/>
          <a:p>
            <a:pPr>
              <a:lnSpc>
                <a:spcPts val="1800"/>
              </a:lnSpc>
              <a:spcBef>
                <a:spcPct val="50000"/>
              </a:spcBef>
            </a:pPr>
            <a:r>
              <a:rPr lang="de-DE" sz="1600" b="1" dirty="0">
                <a:solidFill>
                  <a:schemeClr val="bg1"/>
                </a:solidFill>
                <a:latin typeface="Calibri" pitchFamily="34" charset="0"/>
              </a:rPr>
              <a:t>Example: The mammoth „Great Anatolian Project“ in south-east Turkey </a:t>
            </a:r>
            <a:r>
              <a:rPr lang="de-DE" sz="1600" b="1" dirty="0" smtClean="0">
                <a:solidFill>
                  <a:schemeClr val="bg1"/>
                </a:solidFill>
                <a:latin typeface="Calibri" pitchFamily="34" charset="0"/>
              </a:rPr>
              <a:t>precipitated </a:t>
            </a:r>
            <a:r>
              <a:rPr lang="de-DE" sz="1600" b="1" dirty="0">
                <a:solidFill>
                  <a:schemeClr val="bg1"/>
                </a:solidFill>
                <a:latin typeface="Calibri" pitchFamily="34" charset="0"/>
              </a:rPr>
              <a:t>acute political tension between Turkey on the one hand, and its affected neighbours Syria and Iraq, which get their water from these rivers, on the other. Syria and Iraq </a:t>
            </a:r>
            <a:r>
              <a:rPr lang="de-DE" sz="1600" b="1" dirty="0" smtClean="0">
                <a:solidFill>
                  <a:schemeClr val="bg1"/>
                </a:solidFill>
                <a:latin typeface="Calibri" pitchFamily="34" charset="0"/>
              </a:rPr>
              <a:t>once had </a:t>
            </a:r>
            <a:r>
              <a:rPr lang="de-DE" sz="1600" b="1" dirty="0">
                <a:solidFill>
                  <a:schemeClr val="bg1"/>
                </a:solidFill>
                <a:latin typeface="Calibri" pitchFamily="34" charset="0"/>
              </a:rPr>
              <a:t>even hinted at a possible military conflict with Turkey over the construction of the Ataturk Dam (see photo</a:t>
            </a:r>
            <a:r>
              <a:rPr lang="de-DE" sz="1600" b="1" dirty="0" smtClean="0">
                <a:solidFill>
                  <a:schemeClr val="bg1"/>
                </a:solidFill>
                <a:latin typeface="Calibri" pitchFamily="34" charset="0"/>
              </a:rPr>
              <a:t>). </a:t>
            </a:r>
            <a:endParaRPr lang="de-DE"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71" name="Picture 7" descr="PM02_IraqWar"/>
          <p:cNvPicPr>
            <a:picLocks noGrp="1" noChangeAspect="1" noChangeArrowheads="1"/>
          </p:cNvPicPr>
          <p:nvPr>
            <p:ph sz="half" idx="1"/>
          </p:nvPr>
        </p:nvPicPr>
        <p:blipFill>
          <a:blip r:embed="rId3" cstate="print"/>
          <a:stretch>
            <a:fillRect/>
          </a:stretch>
        </p:blipFill>
        <p:spPr>
          <a:xfrm>
            <a:off x="455613" y="1144588"/>
            <a:ext cx="3274527" cy="2151288"/>
          </a:xfrm>
          <a:prstGeom prst="rect">
            <a:avLst/>
          </a:prstGeom>
          <a:noFill/>
          <a:ln w="19050">
            <a:solidFill>
              <a:schemeClr val="bg1"/>
            </a:solidFill>
          </a:ln>
        </p:spPr>
      </p:pic>
      <p:sp>
        <p:nvSpPr>
          <p:cNvPr id="5123" name="Rectangle 3"/>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(Divisive: Military Conflict Between States)</a:t>
            </a:r>
          </a:p>
        </p:txBody>
      </p:sp>
      <p:sp>
        <p:nvSpPr>
          <p:cNvPr id="5124" name="Text Box 4"/>
          <p:cNvSpPr txBox="1">
            <a:spLocks noChangeArrowheads="1"/>
          </p:cNvSpPr>
          <p:nvPr/>
        </p:nvSpPr>
        <p:spPr bwMode="auto">
          <a:xfrm>
            <a:off x="3836952" y="1028417"/>
            <a:ext cx="5129766" cy="5311711"/>
          </a:xfrm>
          <a:prstGeom prst="rect">
            <a:avLst/>
          </a:prstGeom>
          <a:noFill/>
          <a:ln w="9525">
            <a:noFill/>
            <a:miter lim="800000"/>
            <a:headEnd/>
            <a:tailEnd/>
          </a:ln>
        </p:spPr>
        <p:txBody>
          <a:bodyPr wrap="square">
            <a:spAutoFit/>
          </a:bodyPr>
          <a:lstStyle/>
          <a:p>
            <a:pPr>
              <a:lnSpc>
                <a:spcPts val="2900"/>
              </a:lnSpc>
              <a:spcBef>
                <a:spcPct val="50000"/>
              </a:spcBef>
            </a:pPr>
            <a:r>
              <a:rPr lang="de-DE" sz="2500" b="1" dirty="0">
                <a:solidFill>
                  <a:schemeClr val="bg1"/>
                </a:solidFill>
                <a:latin typeface="Calibri" pitchFamily="34" charset="0"/>
              </a:rPr>
              <a:t>Wars </a:t>
            </a:r>
            <a:r>
              <a:rPr lang="de-DE" sz="2500" b="1" dirty="0" smtClean="0">
                <a:solidFill>
                  <a:schemeClr val="bg1"/>
                </a:solidFill>
                <a:latin typeface="Calibri" pitchFamily="34" charset="0"/>
              </a:rPr>
              <a:t>and military expeditions exhibit </a:t>
            </a:r>
            <a:r>
              <a:rPr lang="de-DE" sz="2500" b="1" dirty="0">
                <a:solidFill>
                  <a:schemeClr val="bg1"/>
                </a:solidFill>
                <a:latin typeface="Calibri" pitchFamily="34" charset="0"/>
              </a:rPr>
              <a:t>the same characteristics </a:t>
            </a:r>
            <a:r>
              <a:rPr lang="de-DE" sz="2500" b="1" dirty="0" smtClean="0">
                <a:solidFill>
                  <a:schemeClr val="bg1"/>
                </a:solidFill>
                <a:latin typeface="Calibri" pitchFamily="34" charset="0"/>
              </a:rPr>
              <a:t>(goal, cost, time-frame) as </a:t>
            </a:r>
            <a:r>
              <a:rPr lang="de-DE" sz="2500" b="1" dirty="0">
                <a:solidFill>
                  <a:schemeClr val="bg1"/>
                </a:solidFill>
                <a:latin typeface="Calibri" pitchFamily="34" charset="0"/>
              </a:rPr>
              <a:t>projects do </a:t>
            </a:r>
            <a:r>
              <a:rPr lang="de-DE" sz="2500" b="1" dirty="0" smtClean="0">
                <a:solidFill>
                  <a:schemeClr val="bg1"/>
                </a:solidFill>
                <a:latin typeface="Calibri" pitchFamily="34" charset="0"/>
              </a:rPr>
              <a:t>– provid-ed that they do not occur spontan-eously. Usually they have </a:t>
            </a:r>
            <a:r>
              <a:rPr lang="de-DE" sz="2500" b="1" dirty="0">
                <a:solidFill>
                  <a:schemeClr val="bg1"/>
                </a:solidFill>
                <a:latin typeface="Calibri" pitchFamily="34" charset="0"/>
              </a:rPr>
              <a:t>a </a:t>
            </a:r>
            <a:r>
              <a:rPr lang="de-DE" sz="2500" b="1" dirty="0" smtClean="0">
                <a:solidFill>
                  <a:schemeClr val="bg1"/>
                </a:solidFill>
                <a:latin typeface="Calibri" pitchFamily="34" charset="0"/>
              </a:rPr>
              <a:t>very large number </a:t>
            </a:r>
            <a:r>
              <a:rPr lang="de-DE" sz="2500" b="1" dirty="0">
                <a:solidFill>
                  <a:schemeClr val="bg1"/>
                </a:solidFill>
                <a:latin typeface="Calibri" pitchFamily="34" charset="0"/>
              </a:rPr>
              <a:t>of </a:t>
            </a:r>
            <a:r>
              <a:rPr lang="de-DE" sz="2500" b="1" dirty="0" smtClean="0">
                <a:solidFill>
                  <a:schemeClr val="bg1"/>
                </a:solidFill>
                <a:latin typeface="Calibri" pitchFamily="34" charset="0"/>
              </a:rPr>
              <a:t>stakeholders too. </a:t>
            </a:r>
          </a:p>
          <a:p>
            <a:pPr>
              <a:lnSpc>
                <a:spcPts val="2900"/>
              </a:lnSpc>
              <a:spcBef>
                <a:spcPct val="50000"/>
              </a:spcBef>
            </a:pPr>
            <a:r>
              <a:rPr lang="de-DE" sz="2500" b="1" dirty="0" smtClean="0">
                <a:solidFill>
                  <a:schemeClr val="bg1"/>
                </a:solidFill>
                <a:latin typeface="Calibri" pitchFamily="34" charset="0"/>
              </a:rPr>
              <a:t>The US-led allied invasion of Iraq in March 2003 is an excellent case in point (like the earlier Gulf of 1990). </a:t>
            </a:r>
          </a:p>
          <a:p>
            <a:pPr>
              <a:lnSpc>
                <a:spcPts val="2900"/>
              </a:lnSpc>
              <a:spcBef>
                <a:spcPct val="50000"/>
              </a:spcBef>
            </a:pPr>
            <a:r>
              <a:rPr lang="de-DE" sz="2500" b="1" dirty="0" smtClean="0">
                <a:solidFill>
                  <a:schemeClr val="bg1"/>
                </a:solidFill>
                <a:latin typeface="Calibri" pitchFamily="34" charset="0"/>
              </a:rPr>
              <a:t>Needless to say, the Iraq conflict‘s global impact has been tremendous and is one of the great tragedies of our time.</a:t>
            </a:r>
            <a:endParaRPr lang="de-DE" sz="2500" b="1" dirty="0">
              <a:solidFill>
                <a:schemeClr val="bg1"/>
              </a:solidFill>
              <a:latin typeface="Calibri" pitchFamily="34" charset="0"/>
            </a:endParaRPr>
          </a:p>
        </p:txBody>
      </p:sp>
      <p:sp>
        <p:nvSpPr>
          <p:cNvPr id="6" name="Text Box 5"/>
          <p:cNvSpPr txBox="1">
            <a:spLocks noChangeArrowheads="1"/>
          </p:cNvSpPr>
          <p:nvPr/>
        </p:nvSpPr>
        <p:spPr bwMode="auto">
          <a:xfrm>
            <a:off x="362303" y="3478071"/>
            <a:ext cx="3472580" cy="2800767"/>
          </a:xfrm>
          <a:prstGeom prst="rect">
            <a:avLst/>
          </a:prstGeom>
          <a:noFill/>
          <a:ln w="9525">
            <a:noFill/>
            <a:miter lim="800000"/>
            <a:headEnd/>
            <a:tailEnd/>
          </a:ln>
        </p:spPr>
        <p:txBody>
          <a:bodyPr wrap="square">
            <a:spAutoFit/>
          </a:bodyPr>
          <a:lstStyle/>
          <a:p>
            <a:pPr>
              <a:spcBef>
                <a:spcPts val="0"/>
              </a:spcBef>
            </a:pPr>
            <a:r>
              <a:rPr lang="de-DE" sz="1600" b="1" dirty="0" smtClean="0">
                <a:solidFill>
                  <a:schemeClr val="bg1"/>
                </a:solidFill>
                <a:latin typeface="Calibri" pitchFamily="34" charset="0"/>
              </a:rPr>
              <a:t>The most affected stakeholders in-clude not only the citizens </a:t>
            </a:r>
            <a:r>
              <a:rPr lang="de-DE" sz="1600" b="1" dirty="0">
                <a:solidFill>
                  <a:schemeClr val="bg1"/>
                </a:solidFill>
                <a:latin typeface="Calibri" pitchFamily="34" charset="0"/>
              </a:rPr>
              <a:t>of </a:t>
            </a:r>
            <a:r>
              <a:rPr lang="de-DE" sz="1600" b="1" dirty="0" smtClean="0">
                <a:solidFill>
                  <a:schemeClr val="bg1"/>
                </a:solidFill>
                <a:latin typeface="Calibri" pitchFamily="34" charset="0"/>
              </a:rPr>
              <a:t>Iraq who paid an astronomical price</a:t>
            </a:r>
            <a:r>
              <a:rPr lang="de-DE" sz="1600" b="1" dirty="0">
                <a:solidFill>
                  <a:schemeClr val="bg1"/>
                </a:solidFill>
                <a:latin typeface="Calibri" pitchFamily="34" charset="0"/>
              </a:rPr>
              <a:t>, inter alia, in terms of lives </a:t>
            </a:r>
            <a:r>
              <a:rPr lang="de-DE" sz="1600" b="1" dirty="0" smtClean="0">
                <a:solidFill>
                  <a:schemeClr val="bg1"/>
                </a:solidFill>
                <a:latin typeface="Calibri" pitchFamily="34" charset="0"/>
              </a:rPr>
              <a:t>lost, economic ruina-tion and </a:t>
            </a:r>
            <a:r>
              <a:rPr lang="de-DE" sz="1600" b="1" dirty="0">
                <a:solidFill>
                  <a:schemeClr val="bg1"/>
                </a:solidFill>
                <a:latin typeface="Calibri" pitchFamily="34" charset="0"/>
              </a:rPr>
              <a:t>a massive erosion in their quality of life, but </a:t>
            </a:r>
            <a:r>
              <a:rPr lang="de-DE" sz="1600" b="1" dirty="0" smtClean="0">
                <a:solidFill>
                  <a:schemeClr val="bg1"/>
                </a:solidFill>
                <a:latin typeface="Calibri" pitchFamily="34" charset="0"/>
              </a:rPr>
              <a:t>also the US and its allies (enorm. financial, human and material costs, threat of terrorist reprisals), as </a:t>
            </a:r>
            <a:r>
              <a:rPr lang="de-DE" sz="1600" b="1" dirty="0">
                <a:solidFill>
                  <a:schemeClr val="bg1"/>
                </a:solidFill>
                <a:latin typeface="Calibri" pitchFamily="34" charset="0"/>
              </a:rPr>
              <a:t>well as Iraq‘s </a:t>
            </a:r>
            <a:r>
              <a:rPr lang="de-DE" sz="1600" b="1" dirty="0" smtClean="0">
                <a:solidFill>
                  <a:schemeClr val="bg1"/>
                </a:solidFill>
                <a:latin typeface="Calibri" pitchFamily="34" charset="0"/>
              </a:rPr>
              <a:t>neighbours Syria </a:t>
            </a:r>
            <a:r>
              <a:rPr lang="de-DE" sz="1600" b="1" dirty="0">
                <a:solidFill>
                  <a:schemeClr val="bg1"/>
                </a:solidFill>
                <a:latin typeface="Calibri" pitchFamily="34" charset="0"/>
              </a:rPr>
              <a:t>and </a:t>
            </a:r>
            <a:r>
              <a:rPr lang="de-DE" sz="1600" b="1" dirty="0" smtClean="0">
                <a:solidFill>
                  <a:schemeClr val="bg1"/>
                </a:solidFill>
                <a:latin typeface="Calibri" pitchFamily="34" charset="0"/>
              </a:rPr>
              <a:t>Jordan (insecurity</a:t>
            </a:r>
            <a:r>
              <a:rPr lang="de-DE" sz="1600" b="1" dirty="0">
                <a:solidFill>
                  <a:schemeClr val="bg1"/>
                </a:solidFill>
                <a:latin typeface="Calibri" pitchFamily="34" charset="0"/>
              </a:rPr>
              <a:t>, </a:t>
            </a:r>
            <a:r>
              <a:rPr lang="de-DE" sz="1600" b="1" dirty="0" smtClean="0">
                <a:solidFill>
                  <a:schemeClr val="bg1"/>
                </a:solidFill>
                <a:latin typeface="Calibri" pitchFamily="34" charset="0"/>
              </a:rPr>
              <a:t>flood </a:t>
            </a:r>
            <a:r>
              <a:rPr lang="de-DE" sz="1600" b="1" dirty="0">
                <a:solidFill>
                  <a:schemeClr val="bg1"/>
                </a:solidFill>
                <a:latin typeface="Calibri" pitchFamily="34" charset="0"/>
              </a:rPr>
              <a:t>of </a:t>
            </a:r>
            <a:r>
              <a:rPr lang="de-DE" sz="1600" b="1" dirty="0" smtClean="0">
                <a:solidFill>
                  <a:schemeClr val="bg1"/>
                </a:solidFill>
                <a:latin typeface="Calibri" pitchFamily="34" charset="0"/>
              </a:rPr>
              <a:t>refugees, economic fallout). </a:t>
            </a:r>
            <a:endParaRPr lang="de-DE"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3566160" y="1144588"/>
            <a:ext cx="5372567" cy="5170646"/>
          </a:xfrm>
          <a:prstGeom prst="rect">
            <a:avLst/>
          </a:prstGeom>
          <a:noFill/>
          <a:ln w="9525">
            <a:noFill/>
            <a:miter lim="800000"/>
            <a:headEnd/>
            <a:tailEnd/>
          </a:ln>
        </p:spPr>
        <p:txBody>
          <a:bodyPr wrap="square">
            <a:spAutoFit/>
          </a:bodyPr>
          <a:lstStyle/>
          <a:p>
            <a:pPr>
              <a:lnSpc>
                <a:spcPts val="3200"/>
              </a:lnSpc>
              <a:spcBef>
                <a:spcPct val="50000"/>
              </a:spcBef>
            </a:pPr>
            <a:r>
              <a:rPr lang="de-DE" sz="2800" b="1" dirty="0" smtClean="0">
                <a:solidFill>
                  <a:schemeClr val="bg1"/>
                </a:solidFill>
                <a:latin typeface="Calibri" pitchFamily="34" charset="0"/>
              </a:rPr>
              <a:t>In the (very unlikely) event that the countries of the Amazon basin initiate a joint „project“ to clear the entire Amazon Rain Forest, the whole world would be stakehol-ders. </a:t>
            </a:r>
          </a:p>
          <a:p>
            <a:pPr>
              <a:lnSpc>
                <a:spcPts val="3200"/>
              </a:lnSpc>
              <a:spcBef>
                <a:spcPts val="1200"/>
              </a:spcBef>
              <a:spcAft>
                <a:spcPts val="0"/>
              </a:spcAft>
            </a:pPr>
            <a:r>
              <a:rPr lang="de-DE" sz="2800" b="1" dirty="0" smtClean="0">
                <a:solidFill>
                  <a:schemeClr val="bg1"/>
                </a:solidFill>
                <a:latin typeface="Calibri" pitchFamily="34" charset="0"/>
              </a:rPr>
              <a:t>The devastating climatological con-sequences for our planet caused by the Forest‘s destruction, and its adverse impact on the world eco-nomy, would affect virtually every-one across the globe. </a:t>
            </a:r>
            <a:endParaRPr lang="de-DE" sz="2800" b="1" dirty="0">
              <a:solidFill>
                <a:schemeClr val="bg1"/>
              </a:solidFill>
              <a:latin typeface="Calibri" pitchFamily="34" charset="0"/>
            </a:endParaRPr>
          </a:p>
        </p:txBody>
      </p:sp>
      <p:pic>
        <p:nvPicPr>
          <p:cNvPr id="7" name="Content Placeholder 6" descr="PM02_AmazonRainForest"/>
          <p:cNvPicPr>
            <a:picLocks noGrp="1" noChangeAspect="1" noChangeArrowheads="1"/>
          </p:cNvPicPr>
          <p:nvPr>
            <p:ph sz="half" idx="2"/>
          </p:nvPr>
        </p:nvPicPr>
        <p:blipFill>
          <a:blip r:embed="rId3" cstate="print"/>
          <a:stretch>
            <a:fillRect/>
          </a:stretch>
        </p:blipFill>
        <p:spPr>
          <a:xfrm>
            <a:off x="455613" y="1341120"/>
            <a:ext cx="2881005" cy="2373948"/>
          </a:xfrm>
          <a:prstGeom prst="rect">
            <a:avLst/>
          </a:prstGeom>
          <a:noFill/>
          <a:ln w="28575">
            <a:solidFill>
              <a:schemeClr val="bg1"/>
            </a:solidFill>
          </a:ln>
        </p:spPr>
      </p:pic>
      <p:sp>
        <p:nvSpPr>
          <p:cNvPr id="9" name="Title 8"/>
          <p:cNvSpPr>
            <a:spLocks noGrp="1"/>
          </p:cNvSpPr>
          <p:nvPr>
            <p:ph type="title"/>
          </p:nvPr>
        </p:nvSpPr>
        <p:spPr>
          <a:xfrm>
            <a:off x="457200" y="0"/>
            <a:ext cx="8229600" cy="1143000"/>
          </a:xfrm>
        </p:spPr>
        <p:txBody>
          <a:bodyPr/>
          <a:lstStyle/>
          <a:p>
            <a:r>
              <a:rPr lang="en-US" sz="2400" dirty="0" smtClean="0"/>
              <a:t>Stakeholders in Transnational Context</a:t>
            </a:r>
            <a:br>
              <a:rPr lang="en-US" sz="2400" dirty="0" smtClean="0"/>
            </a:br>
            <a:r>
              <a:rPr lang="en-US" sz="2000" dirty="0" smtClean="0"/>
              <a:t>(Divisive (Hypothetical) Example: The Amazon Basin)</a:t>
            </a:r>
            <a:endParaRPr lang="en-US" dirty="0"/>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(Project Categorizations: Collaborative)</a:t>
            </a:r>
            <a:endParaRPr lang="de-DE" sz="1800" dirty="0" smtClean="0"/>
          </a:p>
        </p:txBody>
      </p:sp>
      <p:sp>
        <p:nvSpPr>
          <p:cNvPr id="7171" name="Text Box 4"/>
          <p:cNvSpPr txBox="1">
            <a:spLocks noChangeArrowheads="1"/>
          </p:cNvSpPr>
          <p:nvPr/>
        </p:nvSpPr>
        <p:spPr bwMode="auto">
          <a:xfrm>
            <a:off x="3566161" y="1144588"/>
            <a:ext cx="5123814" cy="5078313"/>
          </a:xfrm>
          <a:prstGeom prst="rect">
            <a:avLst/>
          </a:prstGeom>
          <a:noFill/>
          <a:ln w="9525">
            <a:noFill/>
            <a:miter lim="800000"/>
            <a:headEnd/>
            <a:tailEnd/>
          </a:ln>
        </p:spPr>
        <p:txBody>
          <a:bodyPr wrap="square">
            <a:spAutoFit/>
          </a:bodyPr>
          <a:lstStyle/>
          <a:p>
            <a:pPr>
              <a:lnSpc>
                <a:spcPts val="3100"/>
              </a:lnSpc>
              <a:spcBef>
                <a:spcPct val="50000"/>
              </a:spcBef>
            </a:pPr>
            <a:r>
              <a:rPr lang="de-DE" sz="2800" b="1" dirty="0" smtClean="0">
                <a:solidFill>
                  <a:srgbClr val="FFFF00"/>
                </a:solidFill>
                <a:latin typeface="Calibri" pitchFamily="34" charset="0"/>
              </a:rPr>
              <a:t>Collaborative</a:t>
            </a:r>
            <a:r>
              <a:rPr lang="de-DE" sz="2800" b="1" dirty="0" smtClean="0">
                <a:solidFill>
                  <a:schemeClr val="bg1"/>
                </a:solidFill>
                <a:latin typeface="Calibri" pitchFamily="34" charset="0"/>
              </a:rPr>
              <a:t> – The projects help bring states closer together poli-tically, economically or in other spheres. They are relationship drivers and facilitators.</a:t>
            </a:r>
          </a:p>
          <a:p>
            <a:pPr>
              <a:lnSpc>
                <a:spcPts val="3100"/>
              </a:lnSpc>
              <a:spcBef>
                <a:spcPct val="50000"/>
              </a:spcBef>
            </a:pPr>
            <a:r>
              <a:rPr lang="de-DE" sz="2800" b="1" u="sng" dirty="0" smtClean="0">
                <a:solidFill>
                  <a:schemeClr val="bg1"/>
                </a:solidFill>
                <a:latin typeface="Calibri" pitchFamily="34" charset="0"/>
              </a:rPr>
              <a:t>Examples</a:t>
            </a:r>
            <a:r>
              <a:rPr lang="de-DE" sz="2800" b="1" dirty="0" smtClean="0">
                <a:solidFill>
                  <a:schemeClr val="bg1"/>
                </a:solidFill>
                <a:latin typeface="Calibri" pitchFamily="34" charset="0"/>
              </a:rPr>
              <a:t>: Transnational Oil- and Gas Pipeline Projects in Central Asia and the Caucusus, the Pakis-tan-China Friendship Highway, Projects Undertaken by Develop-ment Implementing Agencies such as US-AID, CIDA, GTZ.  </a:t>
            </a:r>
          </a:p>
        </p:txBody>
      </p:sp>
      <p:pic>
        <p:nvPicPr>
          <p:cNvPr id="8" name="Picture 7" descr="associations.bmp"/>
          <p:cNvPicPr>
            <a:picLocks noChangeAspect="1"/>
          </p:cNvPicPr>
          <p:nvPr/>
        </p:nvPicPr>
        <p:blipFill>
          <a:blip r:embed="rId3" cstate="print"/>
          <a:stretch>
            <a:fillRect/>
          </a:stretch>
        </p:blipFill>
        <p:spPr>
          <a:xfrm>
            <a:off x="442658" y="1327467"/>
            <a:ext cx="2925542" cy="2682557"/>
          </a:xfrm>
          <a:prstGeom prst="rect">
            <a:avLst/>
          </a:prstGeom>
        </p:spPr>
      </p:pic>
      <p:pic>
        <p:nvPicPr>
          <p:cNvPr id="5" name="Picture 4" descr="Oresund_Bridge_narrow.jpg">
            <a:hlinkClick r:id="rId4" tooltip="Oresund Bridge Connecting Denmark and Sweden"/>
          </p:cNvPr>
          <p:cNvPicPr>
            <a:picLocks noChangeAspect="1"/>
          </p:cNvPicPr>
          <p:nvPr/>
        </p:nvPicPr>
        <p:blipFill>
          <a:blip r:embed="rId5" cstate="print"/>
          <a:stretch>
            <a:fillRect/>
          </a:stretch>
        </p:blipFill>
        <p:spPr>
          <a:xfrm>
            <a:off x="455613" y="4241270"/>
            <a:ext cx="2935287" cy="97842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0"/>
            <a:ext cx="8229600" cy="1144588"/>
          </a:xfrm>
          <a:noFill/>
        </p:spPr>
        <p:txBody>
          <a:bodyPr/>
          <a:lstStyle/>
          <a:p>
            <a:pPr eaLnBrk="1" hangingPunct="1"/>
            <a:r>
              <a:rPr lang="en-US" sz="2400" dirty="0" smtClean="0"/>
              <a:t>Stakeholders in Transnational Context</a:t>
            </a:r>
            <a:br>
              <a:rPr lang="en-US" sz="2400" dirty="0" smtClean="0"/>
            </a:br>
            <a:r>
              <a:rPr lang="en-US" sz="2000" dirty="0" smtClean="0"/>
              <a:t>(Collaborative: The Karakorum Highway)</a:t>
            </a:r>
            <a:endParaRPr lang="en-US" sz="2400" dirty="0" smtClean="0"/>
          </a:p>
        </p:txBody>
      </p:sp>
      <p:pic>
        <p:nvPicPr>
          <p:cNvPr id="545795" name="Picture 3" descr="PM01_KKHighway02"/>
          <p:cNvPicPr>
            <a:picLocks noChangeAspect="1" noChangeArrowheads="1"/>
          </p:cNvPicPr>
          <p:nvPr/>
        </p:nvPicPr>
        <p:blipFill>
          <a:blip r:embed="rId3" cstate="print"/>
          <a:srcRect/>
          <a:stretch>
            <a:fillRect/>
          </a:stretch>
        </p:blipFill>
        <p:spPr bwMode="auto">
          <a:xfrm>
            <a:off x="383476" y="1243808"/>
            <a:ext cx="2884721" cy="4945235"/>
          </a:xfrm>
          <a:prstGeom prst="rect">
            <a:avLst/>
          </a:prstGeom>
          <a:noFill/>
          <a:ln w="9525">
            <a:noFill/>
            <a:miter lim="800000"/>
            <a:headEnd/>
            <a:tailEnd/>
          </a:ln>
        </p:spPr>
      </p:pic>
      <p:sp>
        <p:nvSpPr>
          <p:cNvPr id="545796" name="Text Box 4"/>
          <p:cNvSpPr txBox="1">
            <a:spLocks noChangeArrowheads="1"/>
          </p:cNvSpPr>
          <p:nvPr/>
        </p:nvSpPr>
        <p:spPr bwMode="auto">
          <a:xfrm>
            <a:off x="3429000" y="1134175"/>
            <a:ext cx="5486400" cy="5216813"/>
          </a:xfrm>
          <a:prstGeom prst="rect">
            <a:avLst/>
          </a:prstGeom>
          <a:noFill/>
          <a:ln w="9525">
            <a:noFill/>
            <a:miter lim="800000"/>
            <a:headEnd/>
            <a:tailEnd/>
          </a:ln>
        </p:spPr>
        <p:txBody>
          <a:bodyPr>
            <a:spAutoFit/>
          </a:bodyPr>
          <a:lstStyle/>
          <a:p>
            <a:pPr>
              <a:lnSpc>
                <a:spcPts val="2400"/>
              </a:lnSpc>
              <a:spcBef>
                <a:spcPct val="50000"/>
              </a:spcBef>
            </a:pPr>
            <a:r>
              <a:rPr lang="en-US" sz="2200" b="1" dirty="0">
                <a:solidFill>
                  <a:schemeClr val="bg1"/>
                </a:solidFill>
                <a:latin typeface="Calibri" pitchFamily="34" charset="0"/>
                <a:cs typeface="Arial" charset="0"/>
              </a:rPr>
              <a:t>The Karakorum Highway is the highest </a:t>
            </a:r>
            <a:r>
              <a:rPr lang="en-US" sz="2200" b="1" dirty="0" smtClean="0">
                <a:solidFill>
                  <a:schemeClr val="bg1"/>
                </a:solidFill>
                <a:latin typeface="Calibri" pitchFamily="34" charset="0"/>
                <a:cs typeface="Arial" charset="0"/>
              </a:rPr>
              <a:t>asphalted </a:t>
            </a:r>
            <a:r>
              <a:rPr lang="en-US" sz="2200" b="1" dirty="0">
                <a:solidFill>
                  <a:schemeClr val="bg1"/>
                </a:solidFill>
                <a:latin typeface="Calibri" pitchFamily="34" charset="0"/>
                <a:cs typeface="Arial" charset="0"/>
              </a:rPr>
              <a:t>road in the world. Also called the </a:t>
            </a:r>
            <a:r>
              <a:rPr lang="en-US" sz="2200" b="1" dirty="0" smtClean="0">
                <a:solidFill>
                  <a:schemeClr val="bg1"/>
                </a:solidFill>
                <a:latin typeface="Calibri" pitchFamily="34" charset="0"/>
                <a:cs typeface="Arial" charset="0"/>
              </a:rPr>
              <a:t>“friendship highway”, </a:t>
            </a:r>
            <a:r>
              <a:rPr lang="en-US" sz="2200" b="1" dirty="0">
                <a:solidFill>
                  <a:schemeClr val="bg1"/>
                </a:solidFill>
                <a:latin typeface="Calibri" pitchFamily="34" charset="0"/>
                <a:cs typeface="Arial" charset="0"/>
              </a:rPr>
              <a:t>it was </a:t>
            </a:r>
            <a:r>
              <a:rPr lang="en-US" sz="2200" b="1" dirty="0" smtClean="0">
                <a:solidFill>
                  <a:schemeClr val="bg1"/>
                </a:solidFill>
                <a:latin typeface="Calibri" pitchFamily="34" charset="0"/>
                <a:cs typeface="Arial" charset="0"/>
              </a:rPr>
              <a:t>constructed by China and Pakistan in partnership.</a:t>
            </a:r>
            <a:endParaRPr lang="en-US" sz="2200" b="1" dirty="0">
              <a:solidFill>
                <a:schemeClr val="bg1"/>
              </a:solidFill>
              <a:latin typeface="Calibri" pitchFamily="34" charset="0"/>
              <a:cs typeface="Arial" charset="0"/>
            </a:endParaRPr>
          </a:p>
          <a:p>
            <a:pPr>
              <a:lnSpc>
                <a:spcPts val="2400"/>
              </a:lnSpc>
              <a:spcBef>
                <a:spcPct val="50000"/>
              </a:spcBef>
            </a:pPr>
            <a:r>
              <a:rPr lang="en-US" sz="2200" b="1" dirty="0" smtClean="0">
                <a:solidFill>
                  <a:schemeClr val="bg1"/>
                </a:solidFill>
                <a:latin typeface="Calibri" pitchFamily="34" charset="0"/>
                <a:cs typeface="Arial" charset="0"/>
              </a:rPr>
              <a:t>Commissioned </a:t>
            </a:r>
            <a:r>
              <a:rPr lang="en-US" sz="2200" b="1" dirty="0">
                <a:solidFill>
                  <a:schemeClr val="bg1"/>
                </a:solidFill>
                <a:latin typeface="Calibri" pitchFamily="34" charset="0"/>
                <a:cs typeface="Arial" charset="0"/>
              </a:rPr>
              <a:t>in 1986 after 20 years of </a:t>
            </a:r>
            <a:r>
              <a:rPr lang="en-US" sz="2200" b="1" dirty="0" smtClean="0">
                <a:solidFill>
                  <a:schemeClr val="bg1"/>
                </a:solidFill>
                <a:latin typeface="Calibri" pitchFamily="34" charset="0"/>
                <a:cs typeface="Arial" charset="0"/>
              </a:rPr>
              <a:t>con-</a:t>
            </a:r>
            <a:r>
              <a:rPr lang="en-US" sz="2200" b="1" dirty="0" err="1" smtClean="0">
                <a:solidFill>
                  <a:schemeClr val="bg1"/>
                </a:solidFill>
                <a:latin typeface="Calibri" pitchFamily="34" charset="0"/>
                <a:cs typeface="Arial" charset="0"/>
              </a:rPr>
              <a:t>struction</a:t>
            </a:r>
            <a:r>
              <a:rPr lang="en-US" sz="2200" b="1" dirty="0" smtClean="0">
                <a:solidFill>
                  <a:schemeClr val="bg1"/>
                </a:solidFill>
                <a:latin typeface="Calibri" pitchFamily="34" charset="0"/>
                <a:cs typeface="Arial" charset="0"/>
              </a:rPr>
              <a:t> work, the Highway runs </a:t>
            </a:r>
            <a:r>
              <a:rPr lang="en-US" sz="2200" b="1" dirty="0">
                <a:solidFill>
                  <a:schemeClr val="bg1"/>
                </a:solidFill>
                <a:latin typeface="Calibri" pitchFamily="34" charset="0"/>
                <a:cs typeface="Arial" charset="0"/>
              </a:rPr>
              <a:t>about 1300 kilometers from Havelian near </a:t>
            </a:r>
            <a:r>
              <a:rPr lang="en-US" sz="2200" b="1" dirty="0" smtClean="0">
                <a:solidFill>
                  <a:schemeClr val="bg1"/>
                </a:solidFill>
                <a:latin typeface="Calibri" pitchFamily="34" charset="0"/>
                <a:cs typeface="Arial" charset="0"/>
              </a:rPr>
              <a:t>Islamabad</a:t>
            </a:r>
            <a:r>
              <a:rPr lang="en-US" sz="2200" b="1" dirty="0">
                <a:solidFill>
                  <a:schemeClr val="bg1"/>
                </a:solidFill>
                <a:latin typeface="Calibri" pitchFamily="34" charset="0"/>
                <a:cs typeface="Arial" charset="0"/>
              </a:rPr>
              <a:t>, </a:t>
            </a:r>
            <a:r>
              <a:rPr lang="en-US" sz="2200" b="1" dirty="0" smtClean="0">
                <a:solidFill>
                  <a:schemeClr val="bg1"/>
                </a:solidFill>
                <a:latin typeface="Calibri" pitchFamily="34" charset="0"/>
                <a:cs typeface="Arial" charset="0"/>
              </a:rPr>
              <a:t>passes </a:t>
            </a:r>
            <a:r>
              <a:rPr lang="en-US" sz="2200" b="1" dirty="0">
                <a:solidFill>
                  <a:schemeClr val="bg1"/>
                </a:solidFill>
                <a:latin typeface="Calibri" pitchFamily="34" charset="0"/>
                <a:cs typeface="Arial" charset="0"/>
              </a:rPr>
              <a:t>through the Khunjerab Pass at the Chinese-Pakistan border (4800 meters) and ends at Kashgar in China’s Xinjiang province. </a:t>
            </a:r>
          </a:p>
          <a:p>
            <a:pPr>
              <a:lnSpc>
                <a:spcPts val="2400"/>
              </a:lnSpc>
              <a:spcBef>
                <a:spcPct val="50000"/>
              </a:spcBef>
            </a:pPr>
            <a:r>
              <a:rPr lang="en-US" sz="2200" b="1" dirty="0">
                <a:solidFill>
                  <a:schemeClr val="bg1"/>
                </a:solidFill>
                <a:latin typeface="Calibri" pitchFamily="34" charset="0"/>
                <a:cs typeface="Arial" charset="0"/>
              </a:rPr>
              <a:t>More than 800 Pakistani and 50 Chinese </a:t>
            </a:r>
            <a:r>
              <a:rPr lang="en-US" sz="2200" b="1" dirty="0" err="1" smtClean="0">
                <a:solidFill>
                  <a:schemeClr val="bg1"/>
                </a:solidFill>
                <a:latin typeface="Calibri" pitchFamily="34" charset="0"/>
                <a:cs typeface="Arial" charset="0"/>
              </a:rPr>
              <a:t>wor-kers</a:t>
            </a:r>
            <a:r>
              <a:rPr lang="en-US" sz="2200" b="1" dirty="0" smtClean="0">
                <a:solidFill>
                  <a:schemeClr val="bg1"/>
                </a:solidFill>
                <a:latin typeface="Calibri" pitchFamily="34" charset="0"/>
                <a:cs typeface="Arial" charset="0"/>
              </a:rPr>
              <a:t> </a:t>
            </a:r>
            <a:r>
              <a:rPr lang="en-US" sz="2200" b="1" dirty="0">
                <a:solidFill>
                  <a:schemeClr val="bg1"/>
                </a:solidFill>
                <a:latin typeface="Calibri" pitchFamily="34" charset="0"/>
                <a:cs typeface="Arial" charset="0"/>
              </a:rPr>
              <a:t>died in the construction effort.</a:t>
            </a:r>
          </a:p>
          <a:p>
            <a:pPr>
              <a:lnSpc>
                <a:spcPts val="2400"/>
              </a:lnSpc>
              <a:spcBef>
                <a:spcPct val="50000"/>
              </a:spcBef>
            </a:pPr>
            <a:r>
              <a:rPr lang="en-US" sz="2200" b="1" dirty="0">
                <a:solidFill>
                  <a:schemeClr val="bg1"/>
                </a:solidFill>
                <a:latin typeface="Calibri" pitchFamily="34" charset="0"/>
                <a:cs typeface="Arial" charset="0"/>
              </a:rPr>
              <a:t>A project to expand the </a:t>
            </a:r>
            <a:r>
              <a:rPr lang="en-US" sz="2200" b="1" dirty="0" smtClean="0">
                <a:solidFill>
                  <a:schemeClr val="bg1"/>
                </a:solidFill>
                <a:latin typeface="Calibri" pitchFamily="34" charset="0"/>
                <a:cs typeface="Arial" charset="0"/>
              </a:rPr>
              <a:t>width of </a:t>
            </a:r>
            <a:r>
              <a:rPr lang="en-US" sz="2200" b="1" dirty="0">
                <a:solidFill>
                  <a:schemeClr val="bg1"/>
                </a:solidFill>
                <a:latin typeface="Calibri" pitchFamily="34" charset="0"/>
                <a:cs typeface="Arial" charset="0"/>
              </a:rPr>
              <a:t>the highway was signed by the Governments of Pakistan and China in 2006. </a:t>
            </a: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a:t>
            </a:r>
            <a:br>
              <a:rPr lang="de-DE" sz="2400" dirty="0" smtClean="0"/>
            </a:br>
            <a:r>
              <a:rPr lang="de-DE" sz="2000" dirty="0" smtClean="0"/>
              <a:t>(Collaborative: The NABUCCO Pipeline)</a:t>
            </a:r>
          </a:p>
        </p:txBody>
      </p:sp>
      <p:sp>
        <p:nvSpPr>
          <p:cNvPr id="3075" name="Text Box 3"/>
          <p:cNvSpPr txBox="1">
            <a:spLocks noChangeArrowheads="1"/>
          </p:cNvSpPr>
          <p:nvPr/>
        </p:nvSpPr>
        <p:spPr bwMode="auto">
          <a:xfrm>
            <a:off x="455614" y="3424781"/>
            <a:ext cx="8234362" cy="2954655"/>
          </a:xfrm>
          <a:prstGeom prst="rect">
            <a:avLst/>
          </a:prstGeom>
          <a:noFill/>
          <a:ln w="9525">
            <a:noFill/>
            <a:miter lim="800000"/>
            <a:headEnd/>
            <a:tailEnd/>
          </a:ln>
        </p:spPr>
        <p:txBody>
          <a:bodyPr wrap="square">
            <a:spAutoFit/>
          </a:bodyPr>
          <a:lstStyle/>
          <a:p>
            <a:pPr>
              <a:spcBef>
                <a:spcPct val="50000"/>
              </a:spcBef>
              <a:spcAft>
                <a:spcPts val="1200"/>
              </a:spcAft>
            </a:pPr>
            <a:r>
              <a:rPr lang="de-DE" sz="2200" b="1" dirty="0" smtClean="0">
                <a:solidFill>
                  <a:schemeClr val="bg1"/>
                </a:solidFill>
                <a:latin typeface="Calibri" pitchFamily="34" charset="0"/>
              </a:rPr>
              <a:t>The proposed NABUCCO pipeline system, extending from Turkey‘s eastern frontier and passing through Bulgaria, Romania and Hungary, and terminating at the gas distribution hub Baumgarten in Austria, will enable the sale of gas from Azerbaijan (and through feeder pipe-lines possibly Iran, Iraq and Egypt) to Western Europe. </a:t>
            </a:r>
          </a:p>
          <a:p>
            <a:pPr>
              <a:spcBef>
                <a:spcPts val="0"/>
              </a:spcBef>
              <a:spcAft>
                <a:spcPts val="0"/>
              </a:spcAft>
            </a:pPr>
            <a:r>
              <a:rPr lang="de-DE" sz="2200" b="1" dirty="0" smtClean="0">
                <a:solidFill>
                  <a:schemeClr val="bg1"/>
                </a:solidFill>
                <a:latin typeface="Calibri" pitchFamily="34" charset="0"/>
              </a:rPr>
              <a:t>Costing an estimated 7.9 billion Euros, the 3,300 Km pipeline which is scheduled for completion in 2015, will reduce Western Europe‘s de-pendence on risky Russian gas supplies.</a:t>
            </a:r>
            <a:endParaRPr lang="de-DE" sz="2200" b="1" dirty="0">
              <a:solidFill>
                <a:schemeClr val="bg1"/>
              </a:solidFill>
              <a:latin typeface="Calibri" pitchFamily="34" charset="0"/>
            </a:endParaRPr>
          </a:p>
        </p:txBody>
      </p:sp>
      <p:pic>
        <p:nvPicPr>
          <p:cNvPr id="4" name="Picture 3" descr="Nabucco pipeline route.jpg"/>
          <p:cNvPicPr>
            <a:picLocks noChangeAspect="1"/>
          </p:cNvPicPr>
          <p:nvPr/>
        </p:nvPicPr>
        <p:blipFill>
          <a:blip r:embed="rId3" cstate="print"/>
          <a:stretch>
            <a:fillRect/>
          </a:stretch>
        </p:blipFill>
        <p:spPr>
          <a:xfrm>
            <a:off x="455613" y="1144588"/>
            <a:ext cx="4671042" cy="2149118"/>
          </a:xfrm>
          <a:prstGeom prst="rect">
            <a:avLst/>
          </a:prstGeom>
        </p:spPr>
      </p:pic>
      <p:pic>
        <p:nvPicPr>
          <p:cNvPr id="5" name="Picture 4" descr="Gas Hub at Baumgarten, Austria.jpg">
            <a:hlinkClick r:id="rId4" tooltip="Click to visit website of the Nabucco Pipeline Project Company"/>
          </p:cNvPr>
          <p:cNvPicPr>
            <a:picLocks noChangeAspect="1"/>
          </p:cNvPicPr>
          <p:nvPr/>
        </p:nvPicPr>
        <p:blipFill>
          <a:blip r:embed="rId5" cstate="print"/>
          <a:stretch>
            <a:fillRect/>
          </a:stretch>
        </p:blipFill>
        <p:spPr>
          <a:xfrm>
            <a:off x="5383769" y="1144588"/>
            <a:ext cx="3191069" cy="213334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(Projects as Relationship Drivers)</a:t>
            </a:r>
            <a:endParaRPr lang="de-DE" sz="1800" dirty="0" smtClean="0"/>
          </a:p>
        </p:txBody>
      </p:sp>
      <p:sp>
        <p:nvSpPr>
          <p:cNvPr id="7171" name="Text Box 4"/>
          <p:cNvSpPr txBox="1">
            <a:spLocks noChangeArrowheads="1"/>
          </p:cNvSpPr>
          <p:nvPr/>
        </p:nvSpPr>
        <p:spPr bwMode="auto">
          <a:xfrm>
            <a:off x="3566160" y="1144588"/>
            <a:ext cx="5307251" cy="5078313"/>
          </a:xfrm>
          <a:prstGeom prst="rect">
            <a:avLst/>
          </a:prstGeom>
          <a:noFill/>
          <a:ln w="9525">
            <a:noFill/>
            <a:miter lim="800000"/>
            <a:headEnd/>
            <a:tailEnd/>
          </a:ln>
        </p:spPr>
        <p:txBody>
          <a:bodyPr wrap="square">
            <a:spAutoFit/>
          </a:bodyPr>
          <a:lstStyle/>
          <a:p>
            <a:pPr>
              <a:lnSpc>
                <a:spcPts val="3100"/>
              </a:lnSpc>
              <a:spcBef>
                <a:spcPct val="50000"/>
              </a:spcBef>
            </a:pPr>
            <a:r>
              <a:rPr lang="de-DE" sz="2800" b="1" dirty="0" smtClean="0">
                <a:solidFill>
                  <a:schemeClr val="bg1"/>
                </a:solidFill>
                <a:latin typeface="Calibri" pitchFamily="34" charset="0"/>
              </a:rPr>
              <a:t>For relationship-building and con-flict resolution between countries which traditionally are at ‚logger-heads‘ with each other there are projects which seek to build bridges of understanding between peoples. </a:t>
            </a:r>
          </a:p>
          <a:p>
            <a:pPr>
              <a:lnSpc>
                <a:spcPts val="3100"/>
              </a:lnSpc>
              <a:spcBef>
                <a:spcPct val="50000"/>
              </a:spcBef>
            </a:pPr>
            <a:r>
              <a:rPr lang="de-DE" sz="2800" b="1" dirty="0" smtClean="0">
                <a:solidFill>
                  <a:schemeClr val="bg1"/>
                </a:solidFill>
                <a:latin typeface="Calibri" pitchFamily="34" charset="0"/>
              </a:rPr>
              <a:t>Examples: The Track II dialogues which have been organized to bring together citizens from India and Pakistan and in the Middle East. </a:t>
            </a:r>
          </a:p>
        </p:txBody>
      </p:sp>
      <p:pic>
        <p:nvPicPr>
          <p:cNvPr id="4" name="Picture 3" descr="Flag-Pins-India-Pakistan.jpg"/>
          <p:cNvPicPr>
            <a:picLocks noChangeAspect="1"/>
          </p:cNvPicPr>
          <p:nvPr/>
        </p:nvPicPr>
        <p:blipFill>
          <a:blip r:embed="rId3" cstate="print"/>
          <a:stretch>
            <a:fillRect/>
          </a:stretch>
        </p:blipFill>
        <p:spPr>
          <a:xfrm>
            <a:off x="209550" y="2176462"/>
            <a:ext cx="3131344" cy="25050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(Project Categorizations: Integrative)</a:t>
            </a:r>
            <a:endParaRPr lang="de-DE" sz="1800" dirty="0" smtClean="0"/>
          </a:p>
        </p:txBody>
      </p:sp>
      <p:sp>
        <p:nvSpPr>
          <p:cNvPr id="7171" name="Text Box 4"/>
          <p:cNvSpPr txBox="1">
            <a:spLocks noChangeArrowheads="1"/>
          </p:cNvSpPr>
          <p:nvPr/>
        </p:nvSpPr>
        <p:spPr bwMode="auto">
          <a:xfrm>
            <a:off x="3566160" y="1144588"/>
            <a:ext cx="5353905" cy="5232202"/>
          </a:xfrm>
          <a:prstGeom prst="rect">
            <a:avLst/>
          </a:prstGeom>
          <a:noFill/>
          <a:ln w="9525">
            <a:noFill/>
            <a:miter lim="800000"/>
            <a:headEnd/>
            <a:tailEnd/>
          </a:ln>
        </p:spPr>
        <p:txBody>
          <a:bodyPr wrap="square">
            <a:spAutoFit/>
          </a:bodyPr>
          <a:lstStyle/>
          <a:p>
            <a:pPr>
              <a:lnSpc>
                <a:spcPts val="3100"/>
              </a:lnSpc>
              <a:spcBef>
                <a:spcPct val="50000"/>
              </a:spcBef>
            </a:pPr>
            <a:r>
              <a:rPr lang="de-DE" sz="2800" b="1" dirty="0" smtClean="0">
                <a:solidFill>
                  <a:srgbClr val="FFFF00"/>
                </a:solidFill>
                <a:latin typeface="Calibri" pitchFamily="34" charset="0"/>
              </a:rPr>
              <a:t>Integrative</a:t>
            </a:r>
            <a:r>
              <a:rPr lang="de-DE" sz="2800" b="1" dirty="0" smtClean="0">
                <a:solidFill>
                  <a:schemeClr val="bg1"/>
                </a:solidFill>
                <a:latin typeface="Calibri" pitchFamily="34" charset="0"/>
              </a:rPr>
              <a:t> – These projects serve as constituting elements of a long-term transnational grand strategy intending to integrate the econo-mies, infrastructure and institutio-nal, political, legal and other systems of states and bring their societies close together.</a:t>
            </a:r>
          </a:p>
          <a:p>
            <a:pPr>
              <a:lnSpc>
                <a:spcPts val="3100"/>
              </a:lnSpc>
              <a:spcBef>
                <a:spcPct val="50000"/>
              </a:spcBef>
            </a:pPr>
            <a:r>
              <a:rPr lang="de-DE" sz="2800" b="1" u="sng" dirty="0" smtClean="0">
                <a:solidFill>
                  <a:schemeClr val="bg1"/>
                </a:solidFill>
                <a:latin typeface="Calibri" pitchFamily="34" charset="0"/>
              </a:rPr>
              <a:t>Examples</a:t>
            </a:r>
            <a:r>
              <a:rPr lang="de-DE" sz="2800" b="1" dirty="0" smtClean="0">
                <a:solidFill>
                  <a:schemeClr val="bg1"/>
                </a:solidFill>
                <a:latin typeface="Calibri" pitchFamily="34" charset="0"/>
              </a:rPr>
              <a:t>: The European Union and other emerging „regional blocs“ (e.g.: ASEAN, MERCOSUR, GCC). </a:t>
            </a:r>
          </a:p>
        </p:txBody>
      </p:sp>
      <p:pic>
        <p:nvPicPr>
          <p:cNvPr id="5" name="Picture 4" descr="European Union Flags.jpg"/>
          <p:cNvPicPr>
            <a:picLocks noChangeAspect="1"/>
          </p:cNvPicPr>
          <p:nvPr/>
        </p:nvPicPr>
        <p:blipFill>
          <a:blip r:embed="rId3" cstate="print"/>
          <a:stretch>
            <a:fillRect/>
          </a:stretch>
        </p:blipFill>
        <p:spPr>
          <a:xfrm>
            <a:off x="455613" y="4486731"/>
            <a:ext cx="2958146" cy="1557834"/>
          </a:xfrm>
          <a:prstGeom prst="rect">
            <a:avLst/>
          </a:prstGeom>
        </p:spPr>
      </p:pic>
      <p:pic>
        <p:nvPicPr>
          <p:cNvPr id="573441" name="Picture 1" descr="I:\MPM\04 - AUDIOS, VIDEOS, CLIPARTS AND PHOTOS\03 - CLIPARTS AND PHOTOS\conflict1.gif"/>
          <p:cNvPicPr>
            <a:picLocks noChangeAspect="1" noChangeArrowheads="1"/>
          </p:cNvPicPr>
          <p:nvPr/>
        </p:nvPicPr>
        <p:blipFill>
          <a:blip r:embed="rId4" cstate="print"/>
          <a:srcRect/>
          <a:stretch>
            <a:fillRect/>
          </a:stretch>
        </p:blipFill>
        <p:spPr bwMode="auto">
          <a:xfrm>
            <a:off x="455613" y="1295400"/>
            <a:ext cx="2863730" cy="2133600"/>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 </a:t>
            </a:r>
            <a:br>
              <a:rPr lang="de-DE" sz="2400" dirty="0" smtClean="0"/>
            </a:br>
            <a:r>
              <a:rPr lang="de-DE" sz="2000" dirty="0" smtClean="0"/>
              <a:t>(Integrative: The European Union)</a:t>
            </a:r>
          </a:p>
        </p:txBody>
      </p:sp>
      <p:sp>
        <p:nvSpPr>
          <p:cNvPr id="7171" name="Text Box 4"/>
          <p:cNvSpPr txBox="1">
            <a:spLocks noChangeArrowheads="1"/>
          </p:cNvSpPr>
          <p:nvPr/>
        </p:nvSpPr>
        <p:spPr bwMode="auto">
          <a:xfrm>
            <a:off x="3566160" y="1144588"/>
            <a:ext cx="5380413" cy="5232202"/>
          </a:xfrm>
          <a:prstGeom prst="rect">
            <a:avLst/>
          </a:prstGeom>
          <a:noFill/>
          <a:ln w="9525">
            <a:noFill/>
            <a:miter lim="800000"/>
            <a:headEnd/>
            <a:tailEnd/>
          </a:ln>
        </p:spPr>
        <p:txBody>
          <a:bodyPr wrap="square">
            <a:spAutoFit/>
          </a:bodyPr>
          <a:lstStyle/>
          <a:p>
            <a:pPr>
              <a:lnSpc>
                <a:spcPts val="3200"/>
              </a:lnSpc>
              <a:spcBef>
                <a:spcPct val="50000"/>
              </a:spcBef>
            </a:pPr>
            <a:r>
              <a:rPr lang="de-DE" sz="2800" b="1" dirty="0" smtClean="0">
                <a:solidFill>
                  <a:schemeClr val="bg1"/>
                </a:solidFill>
                <a:latin typeface="Calibri" pitchFamily="34" charset="0"/>
              </a:rPr>
              <a:t>For </a:t>
            </a:r>
            <a:r>
              <a:rPr lang="de-DE" sz="2800" b="1" dirty="0">
                <a:solidFill>
                  <a:schemeClr val="bg1"/>
                </a:solidFill>
                <a:latin typeface="Calibri" pitchFamily="34" charset="0"/>
              </a:rPr>
              <a:t>centuries, the major </a:t>
            </a:r>
            <a:r>
              <a:rPr lang="de-DE" sz="2800" b="1" dirty="0" smtClean="0">
                <a:solidFill>
                  <a:schemeClr val="bg1"/>
                </a:solidFill>
                <a:latin typeface="Calibri" pitchFamily="34" charset="0"/>
              </a:rPr>
              <a:t>western </a:t>
            </a:r>
            <a:r>
              <a:rPr lang="de-DE" sz="2800" b="1" dirty="0">
                <a:solidFill>
                  <a:schemeClr val="bg1"/>
                </a:solidFill>
                <a:latin typeface="Calibri" pitchFamily="34" charset="0"/>
              </a:rPr>
              <a:t>European </a:t>
            </a:r>
            <a:r>
              <a:rPr lang="de-DE" sz="2800" b="1" dirty="0" smtClean="0">
                <a:solidFill>
                  <a:schemeClr val="bg1"/>
                </a:solidFill>
                <a:latin typeface="Calibri" pitchFamily="34" charset="0"/>
              </a:rPr>
              <a:t>states aggressively com-peted </a:t>
            </a:r>
            <a:r>
              <a:rPr lang="de-DE" sz="2800" b="1" dirty="0">
                <a:solidFill>
                  <a:schemeClr val="bg1"/>
                </a:solidFill>
                <a:latin typeface="Calibri" pitchFamily="34" charset="0"/>
              </a:rPr>
              <a:t>with each other </a:t>
            </a:r>
            <a:r>
              <a:rPr lang="de-DE" sz="2800" b="1" dirty="0" smtClean="0">
                <a:solidFill>
                  <a:schemeClr val="bg1"/>
                </a:solidFill>
                <a:latin typeface="Calibri" pitchFamily="34" charset="0"/>
              </a:rPr>
              <a:t>for power, climaxing in the dreadful calami-ties </a:t>
            </a:r>
            <a:r>
              <a:rPr lang="de-DE" sz="2800" b="1" dirty="0">
                <a:solidFill>
                  <a:schemeClr val="bg1"/>
                </a:solidFill>
                <a:latin typeface="Calibri" pitchFamily="34" charset="0"/>
              </a:rPr>
              <a:t>of </a:t>
            </a:r>
            <a:r>
              <a:rPr lang="de-DE" sz="2800" b="1" dirty="0" smtClean="0">
                <a:solidFill>
                  <a:schemeClr val="bg1"/>
                </a:solidFill>
                <a:latin typeface="Calibri" pitchFamily="34" charset="0"/>
              </a:rPr>
              <a:t>two World Wars </a:t>
            </a:r>
            <a:r>
              <a:rPr lang="de-DE" sz="2800" b="1" dirty="0">
                <a:solidFill>
                  <a:schemeClr val="bg1"/>
                </a:solidFill>
                <a:latin typeface="Calibri" pitchFamily="34" charset="0"/>
              </a:rPr>
              <a:t>(</a:t>
            </a:r>
            <a:r>
              <a:rPr lang="de-DE" sz="2800" b="1" dirty="0" smtClean="0">
                <a:solidFill>
                  <a:schemeClr val="bg1"/>
                </a:solidFill>
                <a:latin typeface="Calibri" pitchFamily="34" charset="0"/>
              </a:rPr>
              <a:t>1914-18 &amp; 1939-45</a:t>
            </a:r>
            <a:r>
              <a:rPr lang="de-DE" sz="2800" b="1" dirty="0">
                <a:solidFill>
                  <a:schemeClr val="bg1"/>
                </a:solidFill>
                <a:latin typeface="Calibri" pitchFamily="34" charset="0"/>
              </a:rPr>
              <a:t>). </a:t>
            </a:r>
            <a:endParaRPr lang="de-DE" sz="2800" b="1" dirty="0" smtClean="0">
              <a:solidFill>
                <a:schemeClr val="bg1"/>
              </a:solidFill>
              <a:latin typeface="Calibri" pitchFamily="34" charset="0"/>
            </a:endParaRPr>
          </a:p>
          <a:p>
            <a:pPr>
              <a:lnSpc>
                <a:spcPts val="3200"/>
              </a:lnSpc>
              <a:spcBef>
                <a:spcPct val="50000"/>
              </a:spcBef>
            </a:pPr>
            <a:r>
              <a:rPr lang="de-DE" sz="2800" b="1" dirty="0" smtClean="0">
                <a:solidFill>
                  <a:schemeClr val="bg1"/>
                </a:solidFill>
                <a:latin typeface="Calibri" pitchFamily="34" charset="0"/>
              </a:rPr>
              <a:t>After </a:t>
            </a:r>
            <a:r>
              <a:rPr lang="de-DE" sz="2800" b="1" dirty="0">
                <a:solidFill>
                  <a:schemeClr val="bg1"/>
                </a:solidFill>
                <a:latin typeface="Calibri" pitchFamily="34" charset="0"/>
              </a:rPr>
              <a:t>1945, </a:t>
            </a:r>
            <a:r>
              <a:rPr lang="de-DE" sz="2800" b="1" dirty="0" smtClean="0">
                <a:solidFill>
                  <a:schemeClr val="bg1"/>
                </a:solidFill>
                <a:latin typeface="Calibri" pitchFamily="34" charset="0"/>
              </a:rPr>
              <a:t>relations between </a:t>
            </a:r>
            <a:r>
              <a:rPr lang="de-DE" sz="2800" b="1" dirty="0">
                <a:solidFill>
                  <a:schemeClr val="bg1"/>
                </a:solidFill>
                <a:latin typeface="Calibri" pitchFamily="34" charset="0"/>
              </a:rPr>
              <a:t>the European nations were </a:t>
            </a:r>
            <a:r>
              <a:rPr lang="de-DE" sz="2800" b="1" dirty="0" smtClean="0">
                <a:solidFill>
                  <a:schemeClr val="bg1"/>
                </a:solidFill>
                <a:latin typeface="Calibri" pitchFamily="34" charset="0"/>
              </a:rPr>
              <a:t>redefined </a:t>
            </a:r>
            <a:r>
              <a:rPr lang="de-DE" sz="2800" b="1" dirty="0">
                <a:solidFill>
                  <a:schemeClr val="bg1"/>
                </a:solidFill>
                <a:latin typeface="Calibri" pitchFamily="34" charset="0"/>
              </a:rPr>
              <a:t>in the spirit of peaceful </a:t>
            </a:r>
            <a:r>
              <a:rPr lang="de-DE" sz="2800" b="1" dirty="0" smtClean="0">
                <a:solidFill>
                  <a:schemeClr val="bg1"/>
                </a:solidFill>
                <a:latin typeface="Calibri" pitchFamily="34" charset="0"/>
              </a:rPr>
              <a:t>coexisten-ce </a:t>
            </a:r>
            <a:r>
              <a:rPr lang="de-DE" sz="2800" b="1" dirty="0">
                <a:solidFill>
                  <a:schemeClr val="bg1"/>
                </a:solidFill>
                <a:latin typeface="Calibri" pitchFamily="34" charset="0"/>
              </a:rPr>
              <a:t>and cooperation </a:t>
            </a:r>
            <a:r>
              <a:rPr lang="de-DE" sz="2800" b="1" dirty="0" smtClean="0">
                <a:solidFill>
                  <a:schemeClr val="bg1"/>
                </a:solidFill>
                <a:latin typeface="Calibri" pitchFamily="34" charset="0"/>
              </a:rPr>
              <a:t>in pursuit of common goals. The European Union gradually evolved from this. </a:t>
            </a:r>
            <a:endParaRPr lang="de-DE" sz="2800" b="1" dirty="0">
              <a:solidFill>
                <a:schemeClr val="bg1"/>
              </a:solidFill>
              <a:latin typeface="Calibri" pitchFamily="34" charset="0"/>
            </a:endParaRPr>
          </a:p>
        </p:txBody>
      </p:sp>
      <p:pic>
        <p:nvPicPr>
          <p:cNvPr id="4" name="Picture 3" descr="Battle of the Somme.jpg"/>
          <p:cNvPicPr>
            <a:picLocks noChangeAspect="1"/>
          </p:cNvPicPr>
          <p:nvPr/>
        </p:nvPicPr>
        <p:blipFill>
          <a:blip r:embed="rId3" cstate="print"/>
          <a:stretch>
            <a:fillRect/>
          </a:stretch>
        </p:blipFill>
        <p:spPr>
          <a:xfrm>
            <a:off x="908179" y="1315742"/>
            <a:ext cx="2104707" cy="2520607"/>
          </a:xfrm>
          <a:prstGeom prst="rect">
            <a:avLst/>
          </a:prstGeom>
        </p:spPr>
      </p:pic>
      <p:pic>
        <p:nvPicPr>
          <p:cNvPr id="5" name="Picture 4" descr="Berlin Reichstag.jpg"/>
          <p:cNvPicPr>
            <a:picLocks noChangeAspect="1"/>
          </p:cNvPicPr>
          <p:nvPr/>
        </p:nvPicPr>
        <p:blipFill>
          <a:blip r:embed="rId4" cstate="print"/>
          <a:stretch>
            <a:fillRect/>
          </a:stretch>
        </p:blipFill>
        <p:spPr>
          <a:xfrm>
            <a:off x="455613" y="4160520"/>
            <a:ext cx="3009838" cy="198120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a:t>
            </a:r>
            <a:br>
              <a:rPr lang="de-DE" sz="2400" dirty="0" smtClean="0"/>
            </a:br>
            <a:r>
              <a:rPr lang="de-DE" sz="2000" dirty="0" smtClean="0"/>
              <a:t>(Integrative: The European Union)</a:t>
            </a:r>
          </a:p>
        </p:txBody>
      </p:sp>
      <p:sp>
        <p:nvSpPr>
          <p:cNvPr id="6" name="Text Box 4"/>
          <p:cNvSpPr txBox="1">
            <a:spLocks noChangeArrowheads="1"/>
          </p:cNvSpPr>
          <p:nvPr/>
        </p:nvSpPr>
        <p:spPr bwMode="auto">
          <a:xfrm>
            <a:off x="3566161" y="1144588"/>
            <a:ext cx="5123814" cy="5232202"/>
          </a:xfrm>
          <a:prstGeom prst="rect">
            <a:avLst/>
          </a:prstGeom>
          <a:noFill/>
          <a:ln w="9525">
            <a:noFill/>
            <a:miter lim="800000"/>
            <a:headEnd/>
            <a:tailEnd/>
          </a:ln>
        </p:spPr>
        <p:txBody>
          <a:bodyPr wrap="square">
            <a:spAutoFit/>
          </a:bodyPr>
          <a:lstStyle/>
          <a:p>
            <a:pPr>
              <a:lnSpc>
                <a:spcPts val="3100"/>
              </a:lnSpc>
              <a:spcBef>
                <a:spcPct val="50000"/>
              </a:spcBef>
            </a:pPr>
            <a:r>
              <a:rPr lang="de-DE" sz="2800" b="1" dirty="0" smtClean="0">
                <a:solidFill>
                  <a:schemeClr val="bg1"/>
                </a:solidFill>
                <a:latin typeface="Calibri" pitchFamily="34" charset="0"/>
              </a:rPr>
              <a:t>Under its patronage, numerous integrative programs/projects in diverse areas and on a massive scale were initiated over time. </a:t>
            </a:r>
          </a:p>
          <a:p>
            <a:pPr>
              <a:lnSpc>
                <a:spcPts val="3100"/>
              </a:lnSpc>
              <a:spcBef>
                <a:spcPct val="50000"/>
              </a:spcBef>
            </a:pPr>
            <a:r>
              <a:rPr lang="de-DE" sz="2800" b="1" dirty="0" smtClean="0">
                <a:solidFill>
                  <a:schemeClr val="bg1"/>
                </a:solidFill>
                <a:latin typeface="Calibri" pitchFamily="34" charset="0"/>
              </a:rPr>
              <a:t>Influenced by these (and by other) developments, the threat of armed conflict in Western Europe has receeded into obli-vion and most Europeans now acknowledge that they share a common future with common goals and aspirations. </a:t>
            </a:r>
            <a:endParaRPr lang="de-DE" sz="2800" b="1" dirty="0">
              <a:solidFill>
                <a:schemeClr val="bg1"/>
              </a:solidFill>
              <a:latin typeface="Calibri" pitchFamily="34" charset="0"/>
            </a:endParaRPr>
          </a:p>
        </p:txBody>
      </p:sp>
      <p:pic>
        <p:nvPicPr>
          <p:cNvPr id="4" name="Picture 3" descr="Konrad-Adenauer and Charles de Gaulle at the Signing of the Elysees Treaty in 1963.jpg"/>
          <p:cNvPicPr>
            <a:picLocks noChangeAspect="1"/>
          </p:cNvPicPr>
          <p:nvPr/>
        </p:nvPicPr>
        <p:blipFill>
          <a:blip r:embed="rId3" cstate="print"/>
          <a:stretch>
            <a:fillRect/>
          </a:stretch>
        </p:blipFill>
        <p:spPr>
          <a:xfrm>
            <a:off x="539592" y="1144588"/>
            <a:ext cx="2488241" cy="3567371"/>
          </a:xfrm>
          <a:prstGeom prst="rect">
            <a:avLst/>
          </a:prstGeom>
          <a:ln w="19050">
            <a:solidFill>
              <a:schemeClr val="bg1"/>
            </a:solidFill>
          </a:ln>
        </p:spPr>
      </p:pic>
      <p:sp>
        <p:nvSpPr>
          <p:cNvPr id="5" name="Text Box 5"/>
          <p:cNvSpPr txBox="1">
            <a:spLocks noChangeArrowheads="1"/>
          </p:cNvSpPr>
          <p:nvPr/>
        </p:nvSpPr>
        <p:spPr bwMode="auto">
          <a:xfrm>
            <a:off x="427620" y="4788999"/>
            <a:ext cx="2743200" cy="1400383"/>
          </a:xfrm>
          <a:prstGeom prst="rect">
            <a:avLst/>
          </a:prstGeom>
          <a:noFill/>
          <a:ln w="9525">
            <a:noFill/>
            <a:miter lim="800000"/>
            <a:headEnd/>
            <a:tailEnd/>
          </a:ln>
        </p:spPr>
        <p:txBody>
          <a:bodyPr wrap="square">
            <a:spAutoFit/>
          </a:bodyPr>
          <a:lstStyle/>
          <a:p>
            <a:pPr>
              <a:lnSpc>
                <a:spcPts val="1700"/>
              </a:lnSpc>
              <a:spcBef>
                <a:spcPts val="0"/>
              </a:spcBef>
            </a:pPr>
            <a:r>
              <a:rPr lang="de-DE" sz="1600" b="1" dirty="0" smtClean="0">
                <a:solidFill>
                  <a:schemeClr val="bg1"/>
                </a:solidFill>
                <a:latin typeface="Calibri" pitchFamily="34" charset="0"/>
              </a:rPr>
              <a:t>Germany‘s Chancellor Konrad-Adenauer and French Presi-dent Charles de Gaulle embrace at the occasion of the historic signing ceremony of the Elysees Treaty in 1963. </a:t>
            </a:r>
            <a:endParaRPr lang="de-DE"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143000"/>
          </a:xfrm>
          <a:noFill/>
        </p:spPr>
        <p:txBody>
          <a:bodyPr/>
          <a:lstStyle/>
          <a:p>
            <a:pPr eaLnBrk="1" hangingPunct="1"/>
            <a:r>
              <a:rPr lang="de-DE" sz="2400" dirty="0" smtClean="0"/>
              <a:t>Stakeholders in Transnational Context</a:t>
            </a:r>
            <a:br>
              <a:rPr lang="de-DE" sz="2400" dirty="0" smtClean="0"/>
            </a:br>
            <a:r>
              <a:rPr lang="de-DE" sz="2000" dirty="0" smtClean="0"/>
              <a:t>(Integrative: The European Union)</a:t>
            </a:r>
          </a:p>
        </p:txBody>
      </p:sp>
      <p:sp>
        <p:nvSpPr>
          <p:cNvPr id="6" name="Text Box 4"/>
          <p:cNvSpPr txBox="1">
            <a:spLocks noChangeArrowheads="1"/>
          </p:cNvSpPr>
          <p:nvPr/>
        </p:nvSpPr>
        <p:spPr bwMode="auto">
          <a:xfrm>
            <a:off x="3566161" y="1144588"/>
            <a:ext cx="5123814" cy="5359672"/>
          </a:xfrm>
          <a:prstGeom prst="rect">
            <a:avLst/>
          </a:prstGeom>
          <a:noFill/>
          <a:ln w="9525">
            <a:noFill/>
            <a:miter lim="800000"/>
            <a:headEnd/>
            <a:tailEnd/>
          </a:ln>
        </p:spPr>
        <p:txBody>
          <a:bodyPr wrap="square">
            <a:spAutoFit/>
          </a:bodyPr>
          <a:lstStyle/>
          <a:p>
            <a:pPr>
              <a:lnSpc>
                <a:spcPts val="2800"/>
              </a:lnSpc>
              <a:spcBef>
                <a:spcPct val="50000"/>
              </a:spcBef>
            </a:pPr>
            <a:r>
              <a:rPr lang="de-DE" sz="2800" b="1" dirty="0" smtClean="0">
                <a:solidFill>
                  <a:schemeClr val="bg1"/>
                </a:solidFill>
                <a:latin typeface="Calibri" pitchFamily="34" charset="0"/>
              </a:rPr>
              <a:t>A core feature of the European Union‘s integration strategy is its emphasis on promoting contacts between its citizens by sponsor-ing many programs and projects in this regard. </a:t>
            </a:r>
          </a:p>
          <a:p>
            <a:pPr>
              <a:lnSpc>
                <a:spcPts val="2800"/>
              </a:lnSpc>
              <a:spcBef>
                <a:spcPct val="50000"/>
              </a:spcBef>
            </a:pPr>
            <a:r>
              <a:rPr lang="de-DE" sz="2800" b="1" dirty="0" smtClean="0">
                <a:solidFill>
                  <a:schemeClr val="bg1"/>
                </a:solidFill>
                <a:latin typeface="Calibri" pitchFamily="34" charset="0"/>
              </a:rPr>
              <a:t>Examples are the ERASMUS ex-change program for European Union students, and the city and town twinning schemes. </a:t>
            </a:r>
          </a:p>
          <a:p>
            <a:pPr>
              <a:lnSpc>
                <a:spcPts val="2800"/>
              </a:lnSpc>
              <a:spcBef>
                <a:spcPct val="50000"/>
              </a:spcBef>
            </a:pPr>
            <a:r>
              <a:rPr lang="de-DE" sz="2800" b="1" dirty="0" smtClean="0">
                <a:solidFill>
                  <a:schemeClr val="bg1"/>
                </a:solidFill>
                <a:latin typeface="Calibri" pitchFamily="34" charset="0"/>
              </a:rPr>
              <a:t>Many common institutions have also been established by the European Union. </a:t>
            </a:r>
            <a:endParaRPr lang="de-DE" sz="2800" b="1" dirty="0">
              <a:solidFill>
                <a:schemeClr val="bg1"/>
              </a:solidFill>
              <a:latin typeface="Calibri" pitchFamily="34" charset="0"/>
            </a:endParaRPr>
          </a:p>
        </p:txBody>
      </p:sp>
      <p:pic>
        <p:nvPicPr>
          <p:cNvPr id="7" name="Picture 6" descr="Speyer Dom.jpg"/>
          <p:cNvPicPr>
            <a:picLocks noChangeAspect="1"/>
          </p:cNvPicPr>
          <p:nvPr/>
        </p:nvPicPr>
        <p:blipFill>
          <a:blip r:embed="rId3" cstate="print"/>
          <a:stretch>
            <a:fillRect/>
          </a:stretch>
        </p:blipFill>
        <p:spPr>
          <a:xfrm>
            <a:off x="319593" y="1276421"/>
            <a:ext cx="2752277" cy="2390704"/>
          </a:xfrm>
          <a:prstGeom prst="rect">
            <a:avLst/>
          </a:prstGeom>
        </p:spPr>
      </p:pic>
      <p:pic>
        <p:nvPicPr>
          <p:cNvPr id="8" name="Picture 7" descr="Chartres.jpg"/>
          <p:cNvPicPr>
            <a:picLocks noChangeAspect="1"/>
          </p:cNvPicPr>
          <p:nvPr/>
        </p:nvPicPr>
        <p:blipFill>
          <a:blip r:embed="rId4" cstate="print"/>
          <a:stretch>
            <a:fillRect/>
          </a:stretch>
        </p:blipFill>
        <p:spPr>
          <a:xfrm>
            <a:off x="781051" y="3810000"/>
            <a:ext cx="1771650" cy="23622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58788"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0" cap="none" spc="0" normalizeH="0" baseline="0" noProof="0" dirty="0" smtClean="0">
                <a:ln>
                  <a:noFill/>
                </a:ln>
                <a:solidFill>
                  <a:srgbClr val="FF9900"/>
                </a:solidFill>
                <a:effectLst/>
                <a:uLnTx/>
                <a:uFillTx/>
                <a:latin typeface="+mj-lt"/>
                <a:ea typeface="+mj-ea"/>
                <a:cs typeface="+mj-cs"/>
              </a:rPr>
              <a:t>Thank You for Your Patience!</a:t>
            </a:r>
            <a:endParaRPr kumimoji="0" lang="en-US" sz="3400" b="1" i="0" u="none" strike="noStrike" kern="0" cap="none" spc="0" normalizeH="0" baseline="0" noProof="0" dirty="0">
              <a:ln>
                <a:noFill/>
              </a:ln>
              <a:solidFill>
                <a:srgbClr val="FF9900"/>
              </a:solidFill>
              <a:effectLst/>
              <a:uLnTx/>
              <a:uFillTx/>
              <a:latin typeface="+mj-lt"/>
              <a:ea typeface="+mj-ea"/>
              <a:cs typeface="+mj-cs"/>
            </a:endParaRPr>
          </a:p>
        </p:txBody>
      </p:sp>
      <p:sp>
        <p:nvSpPr>
          <p:cNvPr id="5" name="TextBox 4"/>
          <p:cNvSpPr txBox="1"/>
          <p:nvPr/>
        </p:nvSpPr>
        <p:spPr>
          <a:xfrm>
            <a:off x="455614" y="1135064"/>
            <a:ext cx="8234362" cy="5119350"/>
          </a:xfrm>
          <a:prstGeom prst="rect">
            <a:avLst/>
          </a:prstGeom>
          <a:noFill/>
        </p:spPr>
        <p:txBody>
          <a:bodyPr wrap="square" rtlCol="0">
            <a:spAutoFit/>
          </a:bodyPr>
          <a:lstStyle/>
          <a:p>
            <a:pPr algn="ctr">
              <a:lnSpc>
                <a:spcPts val="4600"/>
              </a:lnSpc>
              <a:spcAft>
                <a:spcPts val="1200"/>
              </a:spcAft>
            </a:pPr>
            <a:r>
              <a:rPr lang="en-US" sz="4000" b="1" dirty="0" smtClean="0">
                <a:solidFill>
                  <a:schemeClr val="bg1"/>
                </a:solidFill>
                <a:latin typeface="Calibri" pitchFamily="34" charset="0"/>
              </a:rPr>
              <a:t>In the next lecture we </a:t>
            </a:r>
            <a:r>
              <a:rPr lang="en-US" sz="4000" b="1" dirty="0" smtClean="0">
                <a:solidFill>
                  <a:schemeClr val="bg1"/>
                </a:solidFill>
                <a:latin typeface="Calibri" pitchFamily="34" charset="0"/>
              </a:rPr>
              <a:t>shall move on to part III of our course in which we will look at nine “factors” which are </a:t>
            </a:r>
            <a:r>
              <a:rPr lang="en-US" sz="4000" b="1" dirty="0" smtClean="0">
                <a:solidFill>
                  <a:schemeClr val="bg1"/>
                </a:solidFill>
                <a:latin typeface="Calibri" pitchFamily="34" charset="0"/>
              </a:rPr>
              <a:t>creating </a:t>
            </a:r>
            <a:r>
              <a:rPr lang="en-US" sz="4000" b="1" dirty="0" smtClean="0">
                <a:solidFill>
                  <a:schemeClr val="bg1"/>
                </a:solidFill>
                <a:latin typeface="Calibri" pitchFamily="34" charset="0"/>
              </a:rPr>
              <a:t>interest in project </a:t>
            </a:r>
            <a:r>
              <a:rPr lang="en-US" sz="4000" b="1" dirty="0" smtClean="0">
                <a:solidFill>
                  <a:schemeClr val="bg1"/>
                </a:solidFill>
                <a:latin typeface="Calibri" pitchFamily="34" charset="0"/>
              </a:rPr>
              <a:t>stakeholder </a:t>
            </a:r>
            <a:r>
              <a:rPr lang="en-US" sz="4000" b="1" dirty="0" smtClean="0">
                <a:solidFill>
                  <a:schemeClr val="bg1"/>
                </a:solidFill>
                <a:latin typeface="Calibri" pitchFamily="34" charset="0"/>
              </a:rPr>
              <a:t>management among academics as well as practitioners. </a:t>
            </a:r>
          </a:p>
          <a:p>
            <a:pPr algn="ctr">
              <a:lnSpc>
                <a:spcPts val="4600"/>
              </a:lnSpc>
              <a:spcAft>
                <a:spcPts val="1200"/>
              </a:spcAft>
            </a:pPr>
            <a:endParaRPr lang="en-US" sz="4000" b="1" dirty="0" smtClean="0">
              <a:solidFill>
                <a:schemeClr val="bg1"/>
              </a:solidFill>
              <a:latin typeface="Calibri" pitchFamily="34" charset="0"/>
            </a:endParaRPr>
          </a:p>
          <a:p>
            <a:pPr algn="ctr">
              <a:lnSpc>
                <a:spcPts val="4600"/>
              </a:lnSpc>
              <a:spcAft>
                <a:spcPts val="1200"/>
              </a:spcAft>
            </a:pPr>
            <a:r>
              <a:rPr lang="en-US" sz="4000" b="1" dirty="0" smtClean="0">
                <a:solidFill>
                  <a:schemeClr val="bg1"/>
                </a:solidFill>
                <a:latin typeface="Calibri" pitchFamily="34" charset="0"/>
              </a:rPr>
              <a:t>See you all </a:t>
            </a:r>
            <a:r>
              <a:rPr lang="en-US" sz="4000" b="1" dirty="0" smtClean="0">
                <a:solidFill>
                  <a:schemeClr val="bg1"/>
                </a:solidFill>
                <a:latin typeface="Calibri" pitchFamily="34" charset="0"/>
              </a:rPr>
              <a:t>in the </a:t>
            </a:r>
            <a:r>
              <a:rPr lang="en-US" sz="4000" b="1" smtClean="0">
                <a:solidFill>
                  <a:schemeClr val="bg1"/>
                </a:solidFill>
                <a:latin typeface="Calibri" pitchFamily="34" charset="0"/>
              </a:rPr>
              <a:t>next lesson! </a:t>
            </a:r>
            <a:endParaRPr lang="en-US" sz="40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10360</TotalTime>
  <Words>1508</Words>
  <Application>Microsoft Office PowerPoint</Application>
  <PresentationFormat>On-screen Show (4:3)</PresentationFormat>
  <Paragraphs>114</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MyTemplate</vt:lpstr>
      <vt:lpstr>Slide 1</vt:lpstr>
      <vt:lpstr>Project Secondary Stakeholders (Families)</vt:lpstr>
      <vt:lpstr>Project Secondary Stakeholders (Families)</vt:lpstr>
      <vt:lpstr>Project Secondary Stakeholders (Local Communities)</vt:lpstr>
      <vt:lpstr>Project Secondary Stakeholders (Local Communities)</vt:lpstr>
      <vt:lpstr>Project Secondary Stakeholders (The General Public)</vt:lpstr>
      <vt:lpstr>Project Secondary Stakeholders (The General Public)</vt:lpstr>
      <vt:lpstr>Secondary Stakeholders: Countries</vt:lpstr>
      <vt:lpstr>Secondary Stakeholders:  Stakeholders Without Borders</vt:lpstr>
      <vt:lpstr>Stakeholders in Transnational Context  (Project Categorizations)</vt:lpstr>
      <vt:lpstr>Stakeholders in Transnational Context (Major Benefits and Limitations)</vt:lpstr>
      <vt:lpstr>Stakeholders in Transnational Context  (Project Categorizations: Divisive)</vt:lpstr>
      <vt:lpstr>Stakeholders in Transnational Context  (Divisive: Water Resource Projects)</vt:lpstr>
      <vt:lpstr>Stakeholders in Transnational Context  (Divisive: Military Conflict Between States)</vt:lpstr>
      <vt:lpstr>Stakeholders in Transnational Context (Divisive (Hypothetical) Example: The Amazon Basin)</vt:lpstr>
      <vt:lpstr>Stakeholders in Transnational Context  (Project Categorizations: Collaborative)</vt:lpstr>
      <vt:lpstr>Stakeholders in Transnational Context (Collaborative: The Karakorum Highway)</vt:lpstr>
      <vt:lpstr>Stakeholders in Transnational Context (Collaborative: The NABUCCO Pipeline)</vt:lpstr>
      <vt:lpstr>Stakeholders in Transnational Context  (Projects as Relationship Drivers)</vt:lpstr>
      <vt:lpstr>Stakeholders in Transnational Context  (Project Categorizations: Integrative)</vt:lpstr>
      <vt:lpstr>Stakeholders in Transnational Context  (Integrative: The European Union)</vt:lpstr>
      <vt:lpstr>Stakeholders in Transnational Context (Integrative: The European Union)</vt:lpstr>
      <vt:lpstr>Stakeholders in Transnational Context (Integrative: The European Union)</vt:lpstr>
      <vt:lpstr>Slide 24</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4176</cp:revision>
  <dcterms:created xsi:type="dcterms:W3CDTF">2005-03-14T10:32:02Z</dcterms:created>
  <dcterms:modified xsi:type="dcterms:W3CDTF">2013-01-16T05:00:55Z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