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38"/>
  </p:notesMasterIdLst>
  <p:handoutMasterIdLst>
    <p:handoutMasterId r:id="rId39"/>
  </p:handoutMasterIdLst>
  <p:sldIdLst>
    <p:sldId id="759" r:id="rId2"/>
    <p:sldId id="1233" r:id="rId3"/>
    <p:sldId id="923" r:id="rId4"/>
    <p:sldId id="924" r:id="rId5"/>
    <p:sldId id="925" r:id="rId6"/>
    <p:sldId id="1166" r:id="rId7"/>
    <p:sldId id="928" r:id="rId8"/>
    <p:sldId id="1249" r:id="rId9"/>
    <p:sldId id="927" r:id="rId10"/>
    <p:sldId id="940" r:id="rId11"/>
    <p:sldId id="1128" r:id="rId12"/>
    <p:sldId id="749" r:id="rId13"/>
    <p:sldId id="866" r:id="rId14"/>
    <p:sldId id="751" r:id="rId15"/>
    <p:sldId id="964" r:id="rId16"/>
    <p:sldId id="929" r:id="rId17"/>
    <p:sldId id="930" r:id="rId18"/>
    <p:sldId id="931" r:id="rId19"/>
    <p:sldId id="932" r:id="rId20"/>
    <p:sldId id="933" r:id="rId21"/>
    <p:sldId id="934" r:id="rId22"/>
    <p:sldId id="939" r:id="rId23"/>
    <p:sldId id="935" r:id="rId24"/>
    <p:sldId id="938" r:id="rId25"/>
    <p:sldId id="936" r:id="rId26"/>
    <p:sldId id="937" r:id="rId27"/>
    <p:sldId id="1127" r:id="rId28"/>
    <p:sldId id="1198" r:id="rId29"/>
    <p:sldId id="941" r:id="rId30"/>
    <p:sldId id="942" r:id="rId31"/>
    <p:sldId id="1160" r:id="rId32"/>
    <p:sldId id="1250" r:id="rId33"/>
    <p:sldId id="1251" r:id="rId34"/>
    <p:sldId id="943" r:id="rId35"/>
    <p:sldId id="944" r:id="rId36"/>
    <p:sldId id="945" r:id="rId37"/>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88471" autoAdjust="0"/>
  </p:normalViewPr>
  <p:slideViewPr>
    <p:cSldViewPr snapToGrid="0" showGuides="1">
      <p:cViewPr varScale="1">
        <p:scale>
          <a:sx n="100" d="100"/>
          <a:sy n="100" d="100"/>
        </p:scale>
        <p:origin x="-1332" y="-96"/>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2162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42E8743C-BA14-47D4-945D-86190A20979D}" type="slidenum">
              <a:rPr lang="de-DE" smtClean="0"/>
              <a:pPr/>
              <a:t>2</a:t>
            </a:fld>
            <a:endParaRPr lang="de-DE" smtClean="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algn="ctr" eaLnBrk="1" hangingPunct="1"/>
            <a:r>
              <a:rPr lang="en-US" b="1" dirty="0" smtClean="0"/>
              <a:t>Slide: </a:t>
            </a:r>
            <a:r>
              <a:rPr lang="en-US" b="1" i="1" dirty="0" smtClean="0"/>
              <a:t>Your Course Instructor</a:t>
            </a:r>
          </a:p>
          <a:p>
            <a:pPr eaLnBrk="1" hangingPunct="1"/>
            <a:endParaRPr lang="en-US" dirty="0" smtClean="0"/>
          </a:p>
          <a:p>
            <a:pPr eaLnBrk="1" hangingPunct="1"/>
            <a:r>
              <a:rPr lang="en-US" dirty="0" smtClean="0"/>
              <a:t>Briefly</a:t>
            </a:r>
            <a:r>
              <a:rPr lang="en-US" baseline="0" dirty="0" smtClean="0"/>
              <a:t> explain my main responsibilities in each of these organizations, especially with regard to projects. </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lgn="ctr"/>
            <a:r>
              <a:rPr lang="en-US" b="1" dirty="0" smtClean="0"/>
              <a:t>Slide: </a:t>
            </a:r>
            <a:r>
              <a:rPr lang="en-US" b="1" i="1" dirty="0" smtClean="0"/>
              <a:t>Subjects I Taught</a:t>
            </a:r>
            <a:r>
              <a:rPr lang="en-US" b="1" i="1" baseline="0" dirty="0" smtClean="0"/>
              <a:t> At CIIT Islamabad</a:t>
            </a:r>
            <a:endParaRPr lang="en-US" b="1" i="1" dirty="0" smtClean="0"/>
          </a:p>
          <a:p>
            <a:endParaRPr lang="en-US" b="1" dirty="0" smtClean="0"/>
          </a:p>
          <a:p>
            <a:r>
              <a:rPr lang="en-US" b="0" dirty="0" smtClean="0"/>
              <a:t>MS = Master of Science. Three semester graduate program</a:t>
            </a:r>
            <a:r>
              <a:rPr lang="en-US" b="0" baseline="0" dirty="0" smtClean="0"/>
              <a:t> with first two semesters consisting of coursework followed by one semester for research thesis. Prerequisite for admission to the PhD program.  </a:t>
            </a:r>
          </a:p>
          <a:p>
            <a:r>
              <a:rPr lang="en-US" b="0" baseline="0" dirty="0" smtClean="0"/>
              <a:t>MBA = Master of Business Administration. Previously four semesters long “undergraduate” degree program at CIIT which, as of fall semester 2010, was increased to seven semesters (three and a half years). </a:t>
            </a:r>
          </a:p>
          <a:p>
            <a:r>
              <a:rPr lang="en-US" b="0" baseline="0" dirty="0" smtClean="0"/>
              <a:t>MBO = Master of Business Administration. Two semester degree program at CIIT open to students with a four year bachelor degree. </a:t>
            </a:r>
          </a:p>
          <a:p>
            <a:r>
              <a:rPr lang="en-US" b="0" baseline="0" dirty="0" smtClean="0"/>
              <a:t>MPM = Master of Project Management. Previously a two semester professional degree program offered only at CIIT Islamabad which was increased as of fall semester 2010 to three semesters. </a:t>
            </a:r>
          </a:p>
          <a:p>
            <a:endParaRPr lang="en-US" b="0" baseline="0" dirty="0" smtClean="0"/>
          </a:p>
          <a:p>
            <a:r>
              <a:rPr lang="en-US" b="0" baseline="0" dirty="0" smtClean="0"/>
              <a:t>No. of Semesters Courses Taught:</a:t>
            </a:r>
          </a:p>
          <a:p>
            <a:endParaRPr lang="en-US" b="0" u="sng" baseline="0" dirty="0" smtClean="0"/>
          </a:p>
          <a:p>
            <a:r>
              <a:rPr lang="en-US" b="0" u="sng" baseline="0" dirty="0" smtClean="0"/>
              <a:t>MBA, MBO, MS:</a:t>
            </a:r>
          </a:p>
          <a:p>
            <a:r>
              <a:rPr lang="en-US" b="0" baseline="0" dirty="0" smtClean="0"/>
              <a:t>Business Research Methods (MBA: Taught Once in Fall Semester 2005)</a:t>
            </a:r>
          </a:p>
          <a:p>
            <a:r>
              <a:rPr lang="en-US" b="0" baseline="0" dirty="0" smtClean="0"/>
              <a:t>International Human Resources Management (MBA: Taught Once in Fall Semester 2005)</a:t>
            </a:r>
          </a:p>
          <a:p>
            <a:r>
              <a:rPr lang="en-US" b="0" baseline="0" dirty="0" smtClean="0"/>
              <a:t>Operations Management (MBA, MS: Taught Twice, Once to MBA and Once to MS)</a:t>
            </a:r>
          </a:p>
          <a:p>
            <a:r>
              <a:rPr lang="en-US" b="0" baseline="0" dirty="0" smtClean="0"/>
              <a:t>Project Management (MBA, MS: Taught Seven Times in Total)</a:t>
            </a:r>
          </a:p>
          <a:p>
            <a:r>
              <a:rPr lang="en-US" b="0" baseline="0" dirty="0" smtClean="0"/>
              <a:t>Seminar in Human Resource Management (MBO: Taught Once in Spring Semester 2008)</a:t>
            </a:r>
          </a:p>
          <a:p>
            <a:r>
              <a:rPr lang="en-US" b="0" baseline="0" dirty="0" smtClean="0"/>
              <a:t>Total Quality Management (MS: Taught Once)</a:t>
            </a:r>
          </a:p>
          <a:p>
            <a:endParaRPr lang="en-US" b="0" baseline="0" dirty="0" smtClean="0"/>
          </a:p>
          <a:p>
            <a:r>
              <a:rPr lang="en-US" b="0" i="0" u="sng" dirty="0" smtClean="0"/>
              <a:t>MPM</a:t>
            </a:r>
            <a:r>
              <a:rPr lang="en-US" b="0" dirty="0" smtClean="0"/>
              <a:t>:</a:t>
            </a:r>
          </a:p>
          <a:p>
            <a:r>
              <a:rPr lang="en-US" b="0" dirty="0" smtClean="0"/>
              <a:t>Fundamentals of Project Management (3)</a:t>
            </a:r>
          </a:p>
          <a:p>
            <a:r>
              <a:rPr lang="en-US" b="0" dirty="0" smtClean="0"/>
              <a:t>Project Stakeholder and Communication Management (5)</a:t>
            </a:r>
          </a:p>
          <a:p>
            <a:r>
              <a:rPr lang="en-US" b="0" dirty="0" smtClean="0"/>
              <a:t>Project Controlling (2)</a:t>
            </a:r>
          </a:p>
          <a:p>
            <a:r>
              <a:rPr lang="en-US" b="0" dirty="0" smtClean="0"/>
              <a:t>Seminar in Project Management (1)</a:t>
            </a:r>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5559D6-05EC-41A2-AA79-52A97634EEA8}"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508F58-E3EB-4943-8604-E0C5A106F543}" type="slidenum">
              <a:rPr lang="en-US" smtClean="0"/>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lgn="ctr"/>
            <a:r>
              <a:rPr lang="en-US" b="1" dirty="0" smtClean="0"/>
              <a:t>Slide: </a:t>
            </a:r>
            <a:r>
              <a:rPr lang="en-US" b="1" i="1" dirty="0" smtClean="0"/>
              <a:t>Presentation of the National Award Best University Teacher for the Year 2007</a:t>
            </a:r>
          </a:p>
          <a:p>
            <a:endParaRPr lang="en-US" dirty="0" smtClean="0"/>
          </a:p>
          <a:p>
            <a:r>
              <a:rPr lang="en-US" dirty="0" smtClean="0"/>
              <a:t>Presentation</a:t>
            </a:r>
            <a:r>
              <a:rPr lang="en-US" baseline="0" dirty="0" smtClean="0"/>
              <a:t> of the Award Certificate </a:t>
            </a:r>
            <a:r>
              <a:rPr lang="en-US" dirty="0" smtClean="0"/>
              <a:t>to me by the former Chairman of the Higher Education Commission of Pakistan</a:t>
            </a:r>
            <a:r>
              <a:rPr lang="en-US" baseline="0" dirty="0" smtClean="0"/>
              <a:t> </a:t>
            </a:r>
            <a:r>
              <a:rPr lang="en-US" dirty="0" smtClean="0"/>
              <a:t>Professor Dr. Ata-</a:t>
            </a:r>
            <a:r>
              <a:rPr lang="en-US" dirty="0" err="1" smtClean="0"/>
              <a:t>ur</a:t>
            </a:r>
            <a:r>
              <a:rPr lang="en-US" dirty="0" smtClean="0"/>
              <a:t>-</a:t>
            </a:r>
            <a:r>
              <a:rPr lang="en-US" dirty="0" err="1" smtClean="0"/>
              <a:t>Rehman</a:t>
            </a:r>
            <a:r>
              <a:rPr lang="en-US" dirty="0" smtClean="0"/>
              <a:t> on August</a:t>
            </a:r>
            <a:r>
              <a:rPr lang="en-US" baseline="0" dirty="0" smtClean="0"/>
              <a:t> 13, 2008. </a:t>
            </a:r>
            <a:endParaRPr lang="en-US" dirty="0"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CE31C6-627B-4677-89A0-B4B5D89B4DCE}" type="slidenum">
              <a:rPr lang="en-US" smtClean="0"/>
              <a:pPr/>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dirty="0" smtClean="0"/>
              <a:t>Slide: </a:t>
            </a:r>
            <a:r>
              <a:rPr lang="en-US" b="1" i="1" dirty="0" smtClean="0"/>
              <a:t>With My Parents After The Award Ceremony</a:t>
            </a:r>
            <a:r>
              <a:rPr lang="en-US" b="1" i="1" baseline="0" dirty="0" smtClean="0"/>
              <a:t> </a:t>
            </a:r>
            <a:endParaRPr lang="en-US" b="1" i="1" dirty="0" smtClean="0"/>
          </a:p>
          <a:p>
            <a:endParaRPr lang="en-US" dirty="0" smtClean="0"/>
          </a:p>
          <a:p>
            <a:r>
              <a:rPr lang="en-US" dirty="0" smtClean="0"/>
              <a:t>Flanked by my happy parents, this photo was taken outside the HEC auditorium building after</a:t>
            </a:r>
            <a:r>
              <a:rPr lang="en-US" baseline="0" dirty="0" smtClean="0"/>
              <a:t> the Best Teacher Award Ceremony on August 13, 2008. </a:t>
            </a:r>
            <a:endParaRPr lang="en-US" dirty="0"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CE31C6-627B-4677-89A0-B4B5D89B4DCE}" type="slidenum">
              <a:rPr lang="en-US" smtClean="0"/>
              <a:pPr/>
              <a:t>6</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7DE2B265-5FF5-4723-ADA1-F8E051A02B55}" type="slidenum">
              <a:rPr lang="de-DE" smtClean="0"/>
              <a:pPr/>
              <a:t>7</a:t>
            </a:fld>
            <a:endParaRPr lang="de-DE"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indent="0" algn="ctr" defTabSz="914400" rtl="0" eaLnBrk="0" fontAlgn="base" latinLnBrk="0" hangingPunct="0">
              <a:lnSpc>
                <a:spcPct val="100000"/>
              </a:lnSpc>
              <a:spcBef>
                <a:spcPct val="30000"/>
              </a:spcBef>
              <a:spcAft>
                <a:spcPct val="0"/>
              </a:spcAft>
              <a:buClrTx/>
              <a:buSzTx/>
              <a:buFontTx/>
              <a:buNone/>
              <a:tabLst/>
              <a:defRPr/>
            </a:pPr>
            <a:r>
              <a:rPr lang="de-DE" sz="1400" b="1" dirty="0" smtClean="0">
                <a:solidFill>
                  <a:schemeClr val="bg1"/>
                </a:solidFill>
                <a:latin typeface="Verdana" pitchFamily="34" charset="0"/>
              </a:rPr>
              <a:t>Slide: </a:t>
            </a:r>
            <a:r>
              <a:rPr lang="de-DE" sz="1400" b="1" i="1" dirty="0" smtClean="0">
                <a:solidFill>
                  <a:schemeClr val="bg1"/>
                </a:solidFill>
                <a:latin typeface="Verdana" pitchFamily="34" charset="0"/>
              </a:rPr>
              <a:t>How This Course Will Be Conducted</a:t>
            </a:r>
          </a:p>
          <a:p>
            <a:pPr marL="0" marR="0" indent="0" algn="ctr"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Holistic and Integrated Teaching Model:</a:t>
            </a:r>
            <a:r>
              <a:rPr lang="de-DE" sz="800" dirty="0" smtClean="0">
                <a:solidFill>
                  <a:schemeClr val="bg1"/>
                </a:solidFill>
                <a:latin typeface="Verdana" pitchFamily="34" charset="0"/>
              </a:rPr>
              <a:t> The Oxford Advanced Learners</a:t>
            </a:r>
            <a:r>
              <a:rPr lang="de-DE" sz="800" baseline="0" dirty="0" smtClean="0">
                <a:solidFill>
                  <a:schemeClr val="bg1"/>
                </a:solidFill>
                <a:latin typeface="Verdana" pitchFamily="34" charset="0"/>
              </a:rPr>
              <a:t> Dictionary defines holistic  as „having regard to the whole of something rather than just to the parts of it“. In other words, having a holistic perspective means seeing the „larger picture“ of something which, in this case, is the subject of project stakeholder management. Students must disaccustom themselves from the narrow tunnel vision they frequently come to my class with and learn to view project stakeholder management as a highly complex, vast and multifaceted pool of knowledge in which all its constituent areas have their place and functions and are interrelated like the organs of the human body. Hence, I shall be reviewing not only the individual project stakeholder management processes and tools, but also throw light on their interrelationship and how changes occuring on one knowledge area (for e.g. project scope) can effect other knowledge areas (for e.g. project cost and schedule). Furthermore, students must be made aware of how individual projects compete with each other for an organization‘s resources and why and how they are closely integrated with the organization‘s goals, objectives and mission. Finally, the link between projects and the external environment of the organization owning and/or implementing them must be considered.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Detailed</a:t>
            </a:r>
            <a:r>
              <a:rPr lang="de-DE" sz="800" b="1" baseline="0" dirty="0" smtClean="0">
                <a:solidFill>
                  <a:schemeClr val="bg1"/>
                </a:solidFill>
                <a:latin typeface="Verdana" pitchFamily="34" charset="0"/>
              </a:rPr>
              <a:t> Subject Exposure:</a:t>
            </a:r>
            <a:r>
              <a:rPr lang="de-DE" sz="800" baseline="0" dirty="0" smtClean="0">
                <a:solidFill>
                  <a:schemeClr val="bg1"/>
                </a:solidFill>
                <a:latin typeface="Verdana" pitchFamily="34" charset="0"/>
              </a:rPr>
              <a:t> </a:t>
            </a:r>
            <a:r>
              <a:rPr lang="de-DE" sz="800" dirty="0" smtClean="0">
                <a:solidFill>
                  <a:schemeClr val="bg1"/>
                </a:solidFill>
                <a:latin typeface="Verdana" pitchFamily="34" charset="0"/>
              </a:rPr>
              <a:t>An advanced course</a:t>
            </a:r>
            <a:r>
              <a:rPr lang="de-DE" sz="800" baseline="0" dirty="0" smtClean="0">
                <a:solidFill>
                  <a:schemeClr val="bg1"/>
                </a:solidFill>
                <a:latin typeface="Verdana" pitchFamily="34" charset="0"/>
              </a:rPr>
              <a:t> in project stakeholder management necessitates an in-depth study not only of the respective interests, responsibilities, expectations and concerns etc. of project stakeholders, but also the fundamental forces which have generated interest among researchers and practitioners in the subject (nine have been identified through my research) and, very importantly, the project stakeholder governance model I developed independently which offers a comprehensive framework for managing and engaging project stakeholders in any project category. </a:t>
            </a:r>
            <a:endParaRPr lang="de-DE" sz="800" dirty="0" smtClean="0">
              <a:solidFill>
                <a:schemeClr val="bg1"/>
              </a:solidFill>
              <a:latin typeface="Verdana" pitchFamily="34" charset="0"/>
            </a:endParaRPr>
          </a:p>
          <a:p>
            <a:endParaRPr lang="de-DE" sz="800" dirty="0" smtClean="0"/>
          </a:p>
          <a:p>
            <a:r>
              <a:rPr lang="de-DE" sz="800" b="1" dirty="0" smtClean="0"/>
              <a:t>Course Syllabus:</a:t>
            </a:r>
            <a:r>
              <a:rPr lang="de-DE" sz="800" dirty="0" smtClean="0"/>
              <a:t> I do not finish the semester without teaching all the material outlined in my course syllabus. It‘s as simple as that! </a:t>
            </a:r>
            <a:r>
              <a:rPr lang="de-DE" sz="800" baseline="0" dirty="0" smtClean="0"/>
              <a:t>It is unprofessional at best, dangerous at worse. This course on project stakeholder management has been carefully designed from scatch and it appears it is not being currently offered elsewhere in the world in this comprehensive form. Consequentlty, and given my style of working, the course syllabus has been developed entirely by me. Each of the four course sections have direct and practical relevance for managing/engaging stakeholders on projects. The ommission of any topics, which may be quite important for students who will later on lead or be involved in projects, and it would be grossly irresponsible on my part not to acquaint them with this subject material.    </a:t>
            </a:r>
            <a:endParaRPr lang="de-DE" sz="800" dirty="0" smtClean="0"/>
          </a:p>
          <a:p>
            <a:endParaRPr lang="en-US" sz="8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Course Literature:</a:t>
            </a:r>
            <a:r>
              <a:rPr lang="de-DE" sz="800" dirty="0" smtClean="0">
                <a:solidFill>
                  <a:schemeClr val="bg1"/>
                </a:solidFill>
                <a:latin typeface="Verdana" pitchFamily="34" charset="0"/>
              </a:rPr>
              <a:t> In teaching project stakeholder management I use only the literature which, after careful review and assessment, I consider the best and which are of</a:t>
            </a:r>
            <a:r>
              <a:rPr lang="de-DE" sz="800" baseline="0" dirty="0" smtClean="0">
                <a:solidFill>
                  <a:schemeClr val="bg1"/>
                </a:solidFill>
                <a:latin typeface="Verdana" pitchFamily="34" charset="0"/>
              </a:rPr>
              <a:t> a standard comparable to project management literature used i</a:t>
            </a:r>
            <a:r>
              <a:rPr lang="de-DE" sz="800" dirty="0" smtClean="0">
                <a:solidFill>
                  <a:schemeClr val="bg1"/>
                </a:solidFill>
                <a:latin typeface="Verdana" pitchFamily="34" charset="0"/>
              </a:rPr>
              <a:t>n MPM and similar</a:t>
            </a:r>
            <a:r>
              <a:rPr lang="de-DE" sz="800" baseline="0" dirty="0" smtClean="0">
                <a:solidFill>
                  <a:schemeClr val="bg1"/>
                </a:solidFill>
                <a:latin typeface="Verdana" pitchFamily="34" charset="0"/>
              </a:rPr>
              <a:t> programs at good foreign universities. As the course project stakeholder management is innovative and very few courses on the subject are being offered worldwide, selecting appropriate course literature poses more a significant challenge. For the list of basic course literature and supplementary reading material see my student handbook. All the books are presently (September 2010) unavailable in Pakistan and have to be imported into the country. Students are </a:t>
            </a:r>
            <a:r>
              <a:rPr lang="de-DE" sz="800" dirty="0" smtClean="0">
                <a:solidFill>
                  <a:schemeClr val="bg1"/>
                </a:solidFill>
                <a:latin typeface="Verdana" pitchFamily="34" charset="0"/>
              </a:rPr>
              <a:t>expected to carefully read regularly</a:t>
            </a:r>
            <a:r>
              <a:rPr lang="de-DE" sz="800" baseline="0" dirty="0" smtClean="0">
                <a:solidFill>
                  <a:schemeClr val="bg1"/>
                </a:solidFill>
                <a:latin typeface="Verdana" pitchFamily="34" charset="0"/>
              </a:rPr>
              <a:t> </a:t>
            </a:r>
            <a:r>
              <a:rPr lang="de-DE" sz="800" dirty="0" smtClean="0">
                <a:solidFill>
                  <a:schemeClr val="bg1"/>
                </a:solidFill>
                <a:latin typeface="Verdana" pitchFamily="34" charset="0"/>
              </a:rPr>
              <a:t>over the entire semester and FROM THE FIRST WEEK starting after commencement of classes. Note that copies of research articles, selected passages from books and other material in printed and/or electronic form will also be recommended periodically as as when the need arises.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0" dirty="0" smtClean="0">
                <a:solidFill>
                  <a:schemeClr val="bg1"/>
                </a:solidFill>
                <a:latin typeface="Verdana" pitchFamily="34" charset="0"/>
              </a:rPr>
              <a:t>A</a:t>
            </a:r>
            <a:r>
              <a:rPr lang="de-DE" sz="800" b="0" baseline="0" dirty="0" smtClean="0">
                <a:solidFill>
                  <a:schemeClr val="bg1"/>
                </a:solidFill>
                <a:latin typeface="Verdana" pitchFamily="34" charset="0"/>
              </a:rPr>
              <a:t> number of videos and documentaries supplement the course reading material. Examples: The </a:t>
            </a:r>
            <a:r>
              <a:rPr lang="de-DE" sz="800" dirty="0" smtClean="0">
                <a:solidFill>
                  <a:schemeClr val="bg1"/>
                </a:solidFill>
                <a:latin typeface="Verdana" pitchFamily="34" charset="0"/>
              </a:rPr>
              <a:t>documentary videos from the interesting </a:t>
            </a:r>
            <a:r>
              <a:rPr lang="de-DE" sz="800" baseline="0" dirty="0" smtClean="0">
                <a:solidFill>
                  <a:schemeClr val="bg1"/>
                </a:solidFill>
                <a:latin typeface="Verdana" pitchFamily="34" charset="0"/>
              </a:rPr>
              <a:t>television series </a:t>
            </a:r>
            <a:r>
              <a:rPr lang="de-DE" sz="800" i="1" baseline="0" dirty="0" smtClean="0">
                <a:solidFill>
                  <a:schemeClr val="bg1"/>
                </a:solidFill>
                <a:latin typeface="Verdana" pitchFamily="34" charset="0"/>
              </a:rPr>
              <a:t>Megastructures</a:t>
            </a:r>
            <a:r>
              <a:rPr lang="de-DE" sz="800" baseline="0" dirty="0" smtClean="0">
                <a:solidFill>
                  <a:schemeClr val="bg1"/>
                </a:solidFill>
                <a:latin typeface="Verdana" pitchFamily="34" charset="0"/>
              </a:rPr>
              <a:t>, </a:t>
            </a:r>
            <a:r>
              <a:rPr lang="de-DE" sz="800" i="1" baseline="0" dirty="0" smtClean="0">
                <a:solidFill>
                  <a:schemeClr val="bg1"/>
                </a:solidFill>
                <a:latin typeface="Verdana" pitchFamily="34" charset="0"/>
              </a:rPr>
              <a:t>Extreme Engineering</a:t>
            </a:r>
            <a:r>
              <a:rPr lang="de-DE" sz="800" baseline="0" dirty="0" smtClean="0">
                <a:solidFill>
                  <a:schemeClr val="bg1"/>
                </a:solidFill>
                <a:latin typeface="Verdana" pitchFamily="34" charset="0"/>
              </a:rPr>
              <a:t>, and </a:t>
            </a:r>
            <a:r>
              <a:rPr lang="de-DE" sz="800" i="1" baseline="0" dirty="0" smtClean="0">
                <a:solidFill>
                  <a:schemeClr val="bg1"/>
                </a:solidFill>
                <a:latin typeface="Verdana" pitchFamily="34" charset="0"/>
              </a:rPr>
              <a:t>Engineering an Empire</a:t>
            </a:r>
            <a:r>
              <a:rPr lang="de-DE" sz="800" baseline="0" dirty="0" smtClean="0">
                <a:solidFill>
                  <a:schemeClr val="bg1"/>
                </a:solidFill>
                <a:latin typeface="Verdana" pitchFamily="34" charset="0"/>
              </a:rPr>
              <a:t>. Students are encouraged to watch these and view them in the light of project stakeholders. I have some of these videos and can make them available to students on request. </a:t>
            </a:r>
            <a:endParaRPr lang="de-DE" sz="800" dirty="0" smtClean="0">
              <a:solidFill>
                <a:schemeClr val="bg1"/>
              </a:solidFill>
              <a:latin typeface="Verdana" pitchFamily="34" charset="0"/>
            </a:endParaRPr>
          </a:p>
          <a:p>
            <a:endParaRPr lang="en-US" sz="8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MS Powerpoint Presentations</a:t>
            </a:r>
            <a:r>
              <a:rPr lang="de-DE" sz="800" dirty="0" smtClean="0">
                <a:solidFill>
                  <a:schemeClr val="bg1"/>
                </a:solidFill>
                <a:latin typeface="Verdana" pitchFamily="34" charset="0"/>
              </a:rPr>
              <a:t>: All my classes will be conducted entirely with MS PowerPoint 2007 presentations which cover the entire course material and which I developed myself. The</a:t>
            </a:r>
            <a:r>
              <a:rPr lang="de-DE" sz="800" baseline="0" dirty="0" smtClean="0">
                <a:solidFill>
                  <a:schemeClr val="bg1"/>
                </a:solidFill>
                <a:latin typeface="Verdana" pitchFamily="34" charset="0"/>
              </a:rPr>
              <a:t> number of slides is growing continuously (as of October 2010 they number about 550 which excludes 130 slides on communication management). </a:t>
            </a:r>
            <a:r>
              <a:rPr lang="de-DE" sz="800" dirty="0" smtClean="0">
                <a:solidFill>
                  <a:schemeClr val="bg1"/>
                </a:solidFill>
                <a:latin typeface="Verdana" pitchFamily="34" charset="0"/>
              </a:rPr>
              <a:t>I have opted for MS PowerPoint as my prime teaching aid because of three</a:t>
            </a:r>
            <a:r>
              <a:rPr lang="de-DE" sz="800" baseline="0" dirty="0" smtClean="0">
                <a:solidFill>
                  <a:schemeClr val="bg1"/>
                </a:solidFill>
                <a:latin typeface="Verdana" pitchFamily="34" charset="0"/>
              </a:rPr>
              <a:t> significant benefits it brings: (1) it provides a lot of room for design creativity and allows me to create visually stimulating presentations which I know from my years-long teaching experience attracts and maintains the attention of my students throught the duration of each class, (2) it displays not only text but also embedded cliparts and photos (with or without embedded web hyperlinks) and also can be linked with video and audio files, (3) when distributed as handouts it permits my students to fully concentrate on my presentations instead of making notes of everything I am discussing, and (4) it saves me a tremendous amount of time as I don‘t have to write out everything on the whiteboard.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aseline="0" dirty="0" smtClean="0">
                <a:solidFill>
                  <a:schemeClr val="bg1"/>
                </a:solidFill>
                <a:latin typeface="Verdana" pitchFamily="34" charset="0"/>
              </a:rPr>
              <a:t>The downside with PowerPoint which I have observed with my classes is that some students tend to rely only on the slides and simply do not bother to read the prescribed course literature which is absolutely essential.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aseline="0" dirty="0" smtClean="0">
                <a:solidFill>
                  <a:schemeClr val="bg1"/>
                </a:solidFill>
                <a:latin typeface="Verdana" pitchFamily="34" charset="0"/>
              </a:rPr>
              <a:t>Students should note that I follow a theme approach in teaching project management and that my slides are not aligned with any text book.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baseline="0" dirty="0" smtClean="0">
                <a:solidFill>
                  <a:schemeClr val="bg1"/>
                </a:solidFill>
                <a:latin typeface="Verdana" pitchFamily="34" charset="0"/>
              </a:rPr>
              <a:t>Creative Thinking &amp; Cramming:</a:t>
            </a:r>
            <a:r>
              <a:rPr lang="de-DE" sz="800" baseline="0" dirty="0" smtClean="0">
                <a:solidFill>
                  <a:schemeClr val="bg1"/>
                </a:solidFill>
                <a:latin typeface="Verdana" pitchFamily="34" charset="0"/>
              </a:rPr>
              <a:t> Creative or innovative thinking is absolutely essential in the academic environment. As mature, well educated and professionally experienced adults, I expect my students to be able to understand, analyse and make value judgments in given situations. Cramming is a big No-No in my class. I certainly don‘t expect my students to absorb each and every detail taught by me in class or contained in the course literature, rather, I expect them to be able to judiciously apply their knowledge acquired in class and come up with value-adding solutions.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baseline="0" dirty="0" smtClean="0">
                <a:solidFill>
                  <a:schemeClr val="bg1"/>
                </a:solidFill>
                <a:latin typeface="Verdana" pitchFamily="34" charset="0"/>
              </a:rPr>
              <a:t>Course Material on Website:</a:t>
            </a:r>
            <a:r>
              <a:rPr lang="de-DE" sz="800" baseline="0" dirty="0" smtClean="0">
                <a:solidFill>
                  <a:schemeClr val="bg1"/>
                </a:solidFill>
                <a:latin typeface="Verdana" pitchFamily="34" charset="0"/>
              </a:rPr>
              <a:t> During the </a:t>
            </a:r>
            <a:r>
              <a:rPr lang="de-DE" sz="800" dirty="0" smtClean="0">
                <a:solidFill>
                  <a:schemeClr val="bg1"/>
                </a:solidFill>
                <a:latin typeface="Verdana" pitchFamily="34" charset="0"/>
              </a:rPr>
              <a:t>semester, my PowerPoint slides will be uploaded on to the teaching section of my website </a:t>
            </a:r>
            <a:r>
              <a:rPr lang="de-DE" sz="800" dirty="0" smtClean="0">
                <a:solidFill>
                  <a:srgbClr val="FFFF00"/>
                </a:solidFill>
                <a:latin typeface="Verdana" pitchFamily="34" charset="0"/>
              </a:rPr>
              <a:t>www.azkhan.de from where they can be downloaded by my students and by anyone anywhere who is interested in viewing them.</a:t>
            </a:r>
            <a:r>
              <a:rPr lang="de-DE" sz="800" dirty="0" smtClean="0">
                <a:solidFill>
                  <a:schemeClr val="bg1"/>
                </a:solidFill>
                <a:latin typeface="Verdana" pitchFamily="34" charset="0"/>
              </a:rPr>
              <a:t> Students are expected study them carefully in preparation of their class assignments and their examinations. In addition to the slides, students can download from my website the student handbook which contains,</a:t>
            </a:r>
            <a:r>
              <a:rPr lang="de-DE" sz="800" baseline="0" dirty="0" smtClean="0">
                <a:solidFill>
                  <a:schemeClr val="bg1"/>
                </a:solidFill>
                <a:latin typeface="Verdana" pitchFamily="34" charset="0"/>
              </a:rPr>
              <a:t> inter alia, the </a:t>
            </a:r>
            <a:r>
              <a:rPr lang="de-DE" sz="800" dirty="0" smtClean="0">
                <a:solidFill>
                  <a:schemeClr val="bg1"/>
                </a:solidFill>
                <a:latin typeface="Verdana" pitchFamily="34" charset="0"/>
              </a:rPr>
              <a:t>course syllabus and project stakeholder management examination papers</a:t>
            </a:r>
            <a:r>
              <a:rPr lang="de-DE" sz="800" baseline="0" dirty="0" smtClean="0">
                <a:solidFill>
                  <a:schemeClr val="bg1"/>
                </a:solidFill>
                <a:latin typeface="Verdana" pitchFamily="34" charset="0"/>
              </a:rPr>
              <a:t> from previous semesters which they may find useful in preparation for their examinations in this course. </a:t>
            </a:r>
            <a:r>
              <a:rPr lang="de-DE" sz="800" dirty="0" smtClean="0">
                <a:solidFill>
                  <a:schemeClr val="bg1"/>
                </a:solidFill>
                <a:latin typeface="Verdana" pitchFamily="34" charset="0"/>
              </a:rPr>
              <a:t> </a:t>
            </a:r>
          </a:p>
          <a:p>
            <a:endParaRPr lang="en-US" sz="8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Examples/Case Studies:</a:t>
            </a:r>
            <a:r>
              <a:rPr lang="de-DE" sz="800" dirty="0" smtClean="0">
                <a:solidFill>
                  <a:schemeClr val="bg1"/>
                </a:solidFill>
                <a:latin typeface="Verdana" pitchFamily="34" charset="0"/>
              </a:rPr>
              <a:t> The course will frequently refer to project stakeholder management examples and case studies, some of which will be distributed as hand-outs in class, some uploaded onto my website. Examples/Case studies are essential</a:t>
            </a:r>
            <a:r>
              <a:rPr lang="de-DE" sz="800" baseline="0" dirty="0" smtClean="0">
                <a:solidFill>
                  <a:schemeClr val="bg1"/>
                </a:solidFill>
                <a:latin typeface="Verdana" pitchFamily="34" charset="0"/>
              </a:rPr>
              <a:t> part of the course because they supplement the theoretical material and concepts presented and discussed in class. In essense, they are the link between the theory and practice of project stakeholder management. Students may note, though, that examples/case studies are – contrary to what many people mistakenly believe – NOT A SUBSTITUTE for acquiring an indepth theoretical or concept knowledge of the project stakeholder management, nor will or can they ever be.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baseline="0" dirty="0" smtClean="0">
                <a:solidFill>
                  <a:schemeClr val="bg1"/>
                </a:solidFill>
                <a:latin typeface="Verdana" pitchFamily="34" charset="0"/>
              </a:rPr>
              <a:t>Assignments &amp; Examinations:</a:t>
            </a:r>
            <a:r>
              <a:rPr lang="de-DE" sz="800" baseline="0" dirty="0" smtClean="0">
                <a:solidFill>
                  <a:schemeClr val="bg1"/>
                </a:solidFill>
                <a:latin typeface="Verdana" pitchFamily="34" charset="0"/>
              </a:rPr>
              <a:t> I will set assignments on a periodic basis which all students are expected to submit in class in both printed and electronic form within the given deadline. There is no limit on the number of pages, but please note that quality takes precedence over quantity! The purpose of the assignments are to relate the subject material taught in class to the students‘ professional work at their offices. Students are NOT permitted to set their own assignments.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aseline="0" dirty="0" smtClean="0">
                <a:solidFill>
                  <a:schemeClr val="bg1"/>
                </a:solidFill>
                <a:latin typeface="Verdana" pitchFamily="34" charset="0"/>
              </a:rPr>
              <a:t>Two written examinations will be held in the semester. The midterm examination is held approximately in the middle of the semester. It is for 90 minutes or 2 hours and I will ask three or four questiuons from different subject areas taught in class, each carrying equal marks and designed to be answered in roughly the same amount of time.  The final examination is of 3 hours duration. I will give relevant information from a (real or fictitious) case study which will be followed by three to five mandatory questions, possibly with subquestions. Students will have to apply all their analytical, critical, creative and holistic thinking skills to perform well in this examination!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dirty="0" smtClean="0">
                <a:solidFill>
                  <a:schemeClr val="bg1"/>
                </a:solidFill>
                <a:latin typeface="Verdana" pitchFamily="34" charset="0"/>
              </a:rPr>
              <a:t>Quizzes will be set during the course but they</a:t>
            </a:r>
            <a:r>
              <a:rPr lang="de-DE" sz="800" baseline="0" dirty="0" smtClean="0">
                <a:solidFill>
                  <a:schemeClr val="bg1"/>
                </a:solidFill>
                <a:latin typeface="Verdana" pitchFamily="34" charset="0"/>
              </a:rPr>
              <a:t> carry no marks. Students may note that NO</a:t>
            </a:r>
            <a:r>
              <a:rPr lang="de-DE" sz="800" dirty="0" smtClean="0">
                <a:solidFill>
                  <a:schemeClr val="bg1"/>
                </a:solidFill>
                <a:latin typeface="Verdana" pitchFamily="34" charset="0"/>
              </a:rPr>
              <a:t> Multiple Choice Questions will be asked in either the midterm or final examination.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Class Interaction:</a:t>
            </a:r>
            <a:r>
              <a:rPr lang="de-DE" sz="800" dirty="0" smtClean="0">
                <a:solidFill>
                  <a:schemeClr val="bg1"/>
                </a:solidFill>
                <a:latin typeface="Verdana" pitchFamily="34" charset="0"/>
              </a:rPr>
              <a:t> I accord immense importance to interaction with my class! Communication occurs at two levels, namely, (a) between</a:t>
            </a:r>
            <a:r>
              <a:rPr lang="de-DE" sz="800" baseline="0" dirty="0" smtClean="0">
                <a:solidFill>
                  <a:schemeClr val="bg1"/>
                </a:solidFill>
                <a:latin typeface="Verdana" pitchFamily="34" charset="0"/>
              </a:rPr>
              <a:t> my students and me and (b) between the students among themselves. </a:t>
            </a:r>
            <a:r>
              <a:rPr lang="de-DE" sz="800" dirty="0" smtClean="0">
                <a:solidFill>
                  <a:schemeClr val="bg1"/>
                </a:solidFill>
                <a:latin typeface="Verdana" pitchFamily="34" charset="0"/>
              </a:rPr>
              <a:t>Course participants are, therefore, encouraged to ask questions, give their comments and voice constructive criticism in every class. Topics raised in my presentation should</a:t>
            </a:r>
            <a:r>
              <a:rPr lang="de-DE" sz="800" baseline="0" dirty="0" smtClean="0">
                <a:solidFill>
                  <a:schemeClr val="bg1"/>
                </a:solidFill>
                <a:latin typeface="Verdana" pitchFamily="34" charset="0"/>
              </a:rPr>
              <a:t> be openly discussed. Class interaction rather than passive listening provides a good opportunity for students who are mostly working professionals to share knowledge with their peers based on their own experience managing projects in diverse environments.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English</a:t>
            </a:r>
            <a:r>
              <a:rPr lang="de-DE" sz="800" b="1" baseline="0" dirty="0" smtClean="0">
                <a:solidFill>
                  <a:schemeClr val="bg1"/>
                </a:solidFill>
                <a:latin typeface="Verdana" pitchFamily="34" charset="0"/>
              </a:rPr>
              <a:t> Language:</a:t>
            </a:r>
            <a:r>
              <a:rPr lang="de-DE" sz="800" baseline="0" dirty="0" smtClean="0">
                <a:solidFill>
                  <a:schemeClr val="bg1"/>
                </a:solidFill>
                <a:latin typeface="Verdana" pitchFamily="34" charset="0"/>
              </a:rPr>
              <a:t> The English language is now (thank goodness!) the lingua franca of the world. This suits me - and not least because my first language is English - since all the project stakeholder management literature my students are required to read for this course is in English as are their assignments and midterm/final examinations. There is a downside too. I realize that many of my students do not speak English as their first language but I believe that using English exclusively in class will give them an opportunity to improve their language skills over the course of time and this in turn will benefit them professionally and personally.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Guest</a:t>
            </a:r>
            <a:r>
              <a:rPr lang="de-DE" sz="800" b="1" baseline="0" dirty="0" smtClean="0">
                <a:solidFill>
                  <a:schemeClr val="bg1"/>
                </a:solidFill>
                <a:latin typeface="Verdana" pitchFamily="34" charset="0"/>
              </a:rPr>
              <a:t> Speaker:</a:t>
            </a:r>
            <a:r>
              <a:rPr lang="de-DE" sz="800" baseline="0" dirty="0" smtClean="0">
                <a:solidFill>
                  <a:schemeClr val="bg1"/>
                </a:solidFill>
                <a:latin typeface="Verdana" pitchFamily="34" charset="0"/>
              </a:rPr>
              <a:t> It is a tradition of mine to invite </a:t>
            </a:r>
            <a:r>
              <a:rPr lang="de-DE" sz="800" dirty="0" smtClean="0">
                <a:solidFill>
                  <a:schemeClr val="bg1"/>
                </a:solidFill>
                <a:latin typeface="Verdana" pitchFamily="34" charset="0"/>
              </a:rPr>
              <a:t>at the end of the semester </a:t>
            </a:r>
            <a:r>
              <a:rPr lang="de-DE" sz="800" baseline="0" dirty="0" smtClean="0">
                <a:solidFill>
                  <a:schemeClr val="bg1"/>
                </a:solidFill>
                <a:latin typeface="Verdana" pitchFamily="34" charset="0"/>
              </a:rPr>
              <a:t>a </a:t>
            </a:r>
            <a:r>
              <a:rPr lang="de-DE" sz="800" dirty="0" smtClean="0">
                <a:solidFill>
                  <a:schemeClr val="bg1"/>
                </a:solidFill>
                <a:latin typeface="Verdana" pitchFamily="34" charset="0"/>
              </a:rPr>
              <a:t>project management practitioner from government, private industry or a development organization to give a talk on his/her personal insight of, and experience with, professional project management on projects the</a:t>
            </a:r>
            <a:r>
              <a:rPr lang="de-DE" sz="800" baseline="0" dirty="0" smtClean="0">
                <a:solidFill>
                  <a:schemeClr val="bg1"/>
                </a:solidFill>
                <a:latin typeface="Verdana" pitchFamily="34" charset="0"/>
              </a:rPr>
              <a:t> person in question has worked on previously or is presently working on. </a:t>
            </a:r>
            <a:r>
              <a:rPr lang="de-DE" sz="800" dirty="0" smtClean="0">
                <a:solidFill>
                  <a:schemeClr val="bg1"/>
                </a:solidFill>
                <a:latin typeface="Verdana" pitchFamily="34" charset="0"/>
              </a:rPr>
              <a:t>The talk will be approximately 45 minutes long followed by a discussion of 45 – 60 minutes. The objective is to show the students to what extent the project stakeholder management knowledge acquired by them in class can be directly applied in real projects they may be involved in in their professional life.</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Miscellaneous:</a:t>
            </a:r>
            <a:r>
              <a:rPr lang="de-DE" sz="800" dirty="0" smtClean="0">
                <a:solidFill>
                  <a:schemeClr val="bg1"/>
                </a:solidFill>
                <a:latin typeface="Verdana" pitchFamily="34" charset="0"/>
              </a:rPr>
              <a:t> Websites will occasionally be accessed via the</a:t>
            </a:r>
            <a:r>
              <a:rPr lang="de-DE" sz="800" baseline="0" dirty="0" smtClean="0">
                <a:solidFill>
                  <a:schemeClr val="bg1"/>
                </a:solidFill>
                <a:latin typeface="Verdana" pitchFamily="34" charset="0"/>
              </a:rPr>
              <a:t> CIIT high-speed cable connection i</a:t>
            </a:r>
            <a:r>
              <a:rPr lang="de-DE" sz="800" dirty="0" smtClean="0">
                <a:solidFill>
                  <a:schemeClr val="bg1"/>
                </a:solidFill>
                <a:latin typeface="Verdana" pitchFamily="34" charset="0"/>
              </a:rPr>
              <a:t>n class and shown to students using the digital projector. Course participants are not required to come to class equipped with laptops but these can be a useful learning aid in some classes.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0" baseline="0" dirty="0" smtClean="0">
                <a:solidFill>
                  <a:schemeClr val="bg1"/>
                </a:solidFill>
                <a:latin typeface="Verdana" pitchFamily="34" charset="0"/>
              </a:rPr>
              <a:t>As part of my course quality improvement excercize, </a:t>
            </a:r>
            <a:r>
              <a:rPr lang="de-DE" sz="800" baseline="0" dirty="0" smtClean="0">
                <a:solidFill>
                  <a:schemeClr val="bg1"/>
                </a:solidFill>
                <a:latin typeface="Verdana" pitchFamily="34" charset="0"/>
              </a:rPr>
              <a:t>I will circulate a</a:t>
            </a:r>
            <a:r>
              <a:rPr lang="de-DE" sz="800" dirty="0" smtClean="0">
                <a:solidFill>
                  <a:schemeClr val="bg1"/>
                </a:solidFill>
                <a:latin typeface="Verdana" pitchFamily="34" charset="0"/>
              </a:rPr>
              <a:t>n anonymous content assessment form at the end of the course requesting all my students to provide objective feedback about the quality of my course, my relevant knowledge and skills, my style of content delivery, and whether the course has benefitted or whether they think it can benefit them professionally and personally in time. This is a desirable initiative which I recommend </a:t>
            </a:r>
            <a:r>
              <a:rPr lang="de-DE" sz="800" baseline="0" dirty="0" smtClean="0">
                <a:solidFill>
                  <a:schemeClr val="bg1"/>
                </a:solidFill>
                <a:latin typeface="Verdana" pitchFamily="34" charset="0"/>
              </a:rPr>
              <a:t>all teachers of project management and its specialized areas follow.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aseline="0" dirty="0" smtClean="0">
                <a:solidFill>
                  <a:schemeClr val="bg1"/>
                </a:solidFill>
                <a:latin typeface="Verdana" pitchFamily="34" charset="0"/>
              </a:rPr>
              <a:t>Though I am keen to develop and maintain a very good line of communication to each of my students, and to be always available for them to support them through the course, at the same time I am cognizant of the need to maintain a „professional teacher-student distance“. I do not compromise on this requirement under any circumstances and I request all students to please be cognizant of this.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dirty="0" smtClean="0">
                <a:solidFill>
                  <a:schemeClr val="bg1"/>
                </a:solidFill>
                <a:latin typeface="Verdana" pitchFamily="34" charset="0"/>
              </a:rPr>
              <a:t>Teamwork is one</a:t>
            </a:r>
            <a:r>
              <a:rPr lang="de-DE" sz="800" baseline="0" dirty="0" smtClean="0">
                <a:solidFill>
                  <a:schemeClr val="bg1"/>
                </a:solidFill>
                <a:latin typeface="Verdana" pitchFamily="34" charset="0"/>
              </a:rPr>
              <a:t> of the most demanded skills by employers! It is, off copurse, also indispensible for projects. Therefore, for the purpose of working on their project assignments, I will permit the formation of teams comprising a maximum 4 course participants. I expect that all team members contribute to their assignments to the best of their abilities and cooperate, communicate and coordinate excellently with each other. No free riders please!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endParaRPr lang="en-US" sz="800"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de-DE" b="1" dirty="0" smtClean="0"/>
              <a:t>Slide: </a:t>
            </a:r>
            <a:r>
              <a:rPr lang="de-DE" b="1" i="1" dirty="0" smtClean="0"/>
              <a:t>The Formula For Success In This </a:t>
            </a:r>
            <a:r>
              <a:rPr lang="de-DE" b="1" i="1" baseline="0" dirty="0" smtClean="0"/>
              <a:t>Course</a:t>
            </a:r>
            <a:endParaRPr lang="de-DE" b="1" baseline="0" dirty="0" smtClean="0"/>
          </a:p>
          <a:p>
            <a:endParaRPr lang="de-DE" baseline="0" dirty="0" smtClean="0"/>
          </a:p>
          <a:p>
            <a:r>
              <a:rPr lang="de-DE" b="1" baseline="0" dirty="0" smtClean="0"/>
              <a:t>ABL: General Ability</a:t>
            </a:r>
          </a:p>
          <a:p>
            <a:r>
              <a:rPr lang="de-DE" baseline="0" dirty="0" smtClean="0"/>
              <a:t>A basic assumption I make when I hold this course is that every student attending it comes equipped with the basic level of intelligence and skills (e.g. communicational, cognitive, interactional) expected in a graduate level project management program designed specifically for professionals from engineering and other fields.    </a:t>
            </a:r>
          </a:p>
          <a:p>
            <a:endParaRPr lang="de-DE" baseline="0" dirty="0" smtClean="0"/>
          </a:p>
          <a:p>
            <a:r>
              <a:rPr lang="de-DE" b="1" baseline="0" dirty="0" smtClean="0"/>
              <a:t>INT: Interest</a:t>
            </a:r>
            <a:r>
              <a:rPr lang="de-DE" baseline="0" dirty="0" smtClean="0"/>
              <a:t> </a:t>
            </a:r>
          </a:p>
          <a:p>
            <a:r>
              <a:rPr lang="de-DE" baseline="0" dirty="0" smtClean="0"/>
              <a:t>Interest means that the student feels motivated to attend, participate in and learn from this course. No amount of teacher instruction and support can compensate if the student is unwilling to make a concentrated and systematic effort to learn about the subject of project stakeholder management/engagement and invest the requisite time and energy.  </a:t>
            </a:r>
          </a:p>
          <a:p>
            <a:endParaRPr lang="de-DE" baseline="0" dirty="0" smtClean="0"/>
          </a:p>
          <a:p>
            <a:r>
              <a:rPr lang="de-DE" b="1" baseline="0" dirty="0" smtClean="0"/>
              <a:t>INQ: Inquisitiveness </a:t>
            </a:r>
          </a:p>
          <a:p>
            <a:r>
              <a:rPr lang="de-DE" baseline="0" dirty="0" smtClean="0"/>
              <a:t>Actively seeking information and knowledge of project stakeholder management/engagement and all that is related to it from diverse sources of high quality. </a:t>
            </a:r>
          </a:p>
          <a:p>
            <a:endParaRPr lang="de-DE" baseline="0" dirty="0" smtClean="0"/>
          </a:p>
          <a:p>
            <a:r>
              <a:rPr lang="de-DE" b="1" baseline="0" dirty="0" smtClean="0"/>
              <a:t>ABS: </a:t>
            </a:r>
            <a:r>
              <a:rPr lang="de-DE" baseline="0" dirty="0" smtClean="0"/>
              <a:t>How much the student can take in and process mentally. </a:t>
            </a:r>
          </a:p>
          <a:p>
            <a:endParaRPr lang="de-DE" baseline="0" dirty="0" smtClean="0"/>
          </a:p>
          <a:p>
            <a:r>
              <a:rPr lang="de-DE" b="1" baseline="0" dirty="0" smtClean="0"/>
              <a:t>CRIT: Critical Thinking Ability </a:t>
            </a:r>
          </a:p>
          <a:p>
            <a:r>
              <a:rPr lang="de-DE" baseline="0" dirty="0" smtClean="0"/>
              <a:t>The student is capable of thoroughly analyzing a situation or scenario and pinpoint shortcomings or deficiencies which need to be overcome in order to manage the situation in question in a better (i.e. more effective or efficient) manner.  </a:t>
            </a:r>
          </a:p>
          <a:p>
            <a:endParaRPr lang="de-DE" baseline="0" dirty="0" smtClean="0"/>
          </a:p>
          <a:p>
            <a:r>
              <a:rPr lang="de-DE" b="1" baseline="0" dirty="0" smtClean="0"/>
              <a:t>ALY: Analytical Skill </a:t>
            </a:r>
          </a:p>
          <a:p>
            <a:r>
              <a:rPr lang="de-DE" baseline="0" dirty="0" smtClean="0"/>
              <a:t>The student is capable of carefully studying, comprehending and dissecting a given project stakeholder management situation or scenario of comparative complexity into its constituent causes and effects, elements, factors, issues, shortcomings, interrelationships etc. </a:t>
            </a:r>
          </a:p>
          <a:p>
            <a:endParaRPr lang="de-DE" baseline="0" dirty="0" smtClean="0"/>
          </a:p>
          <a:p>
            <a:r>
              <a:rPr lang="de-DE" b="1" dirty="0" smtClean="0"/>
              <a:t>CRE: Creativeness </a:t>
            </a:r>
          </a:p>
          <a:p>
            <a:r>
              <a:rPr lang="de-DE" b="0" dirty="0" smtClean="0"/>
              <a:t>The student is capable of </a:t>
            </a:r>
            <a:r>
              <a:rPr lang="de-DE" dirty="0" smtClean="0"/>
              <a:t>suggesting new and/or better</a:t>
            </a:r>
            <a:r>
              <a:rPr lang="de-DE" baseline="0" dirty="0" smtClean="0"/>
              <a:t> </a:t>
            </a:r>
            <a:r>
              <a:rPr lang="de-DE" dirty="0" smtClean="0"/>
              <a:t>ideas, approaches and strategies which can be applied to a given project stakeholder management situation or scenario and </a:t>
            </a:r>
            <a:r>
              <a:rPr lang="de-DE" baseline="0" dirty="0" smtClean="0"/>
              <a:t>which would enable the project manager or team to achieve their goal of managing/engaging more effectively and/or efficiently in a manner results in higher value attainment for more stakeholders. </a:t>
            </a:r>
            <a:r>
              <a:rPr lang="de-DE" dirty="0" smtClean="0"/>
              <a:t> </a:t>
            </a:r>
          </a:p>
          <a:p>
            <a:endParaRPr lang="de-DE" dirty="0" smtClean="0"/>
          </a:p>
          <a:p>
            <a:r>
              <a:rPr lang="de-DE" b="1" dirty="0" smtClean="0"/>
              <a:t>CS: Common Sense </a:t>
            </a:r>
          </a:p>
          <a:p>
            <a:r>
              <a:rPr lang="de-DE" dirty="0" smtClean="0"/>
              <a:t>Nothing in this world it seems is more uncommon than common sense! Project Stakeholder Management and Engagement is, in large part, really nothing more than plain common sense and if students can‘t excercize their</a:t>
            </a:r>
            <a:r>
              <a:rPr lang="de-DE" baseline="0" dirty="0" smtClean="0"/>
              <a:t> basic mental faculties in this regard, then ... [no comment]!</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 favorite phrase! I print it on all my terminal examination papers.</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image says a thousand words! That is why ex</a:t>
            </a:r>
            <a:r>
              <a:rPr lang="en-US" dirty="0" smtClean="0"/>
              <a:t>tensive use is made of visual components (clipart, photographs and </a:t>
            </a:r>
            <a:r>
              <a:rPr lang="en-US" dirty="0" err="1" smtClean="0"/>
              <a:t>videographic</a:t>
            </a:r>
            <a:r>
              <a:rPr lang="en-US" dirty="0" smtClean="0"/>
              <a:t> material) in my PowerPoint presentations. Based on my years-long academic teaching experience with management science students at CIIT, this approach is highly effective and makes</a:t>
            </a:r>
            <a:r>
              <a:rPr lang="en-US" baseline="0" dirty="0" smtClean="0"/>
              <a:t> the learning process both fun and entertaining too. </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16</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4F285974-8738-4CC5-96EC-DB21DFCEC9E7}" type="slidenum">
              <a:rPr lang="de-DE" smtClean="0"/>
              <a:pPr/>
              <a:t>17</a:t>
            </a:fld>
            <a:endParaRPr lang="de-DE"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4F285974-8738-4CC5-96EC-DB21DFCEC9E7}" type="slidenum">
              <a:rPr lang="de-DE" smtClean="0"/>
              <a:pPr/>
              <a:t>18</a:t>
            </a:fld>
            <a:endParaRPr lang="de-DE"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41FFC45D-EFF4-48C8-BDE6-2659C66B3843}" type="slidenum">
              <a:rPr lang="de-DE" smtClean="0"/>
              <a:pPr/>
              <a:t>19</a:t>
            </a:fld>
            <a:endParaRPr lang="de-DE" smtClean="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8C1D9DBD-2437-4BEF-81E1-D13967970117}" type="slidenum">
              <a:rPr lang="de-DE" smtClean="0"/>
              <a:pPr/>
              <a:t>20</a:t>
            </a:fld>
            <a:endParaRPr lang="de-DE" smtClean="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29A00A81-D198-4497-94BD-EA7B4CDF288E}" type="slidenum">
              <a:rPr lang="de-DE" smtClean="0"/>
              <a:pPr/>
              <a:t>21</a:t>
            </a:fld>
            <a:endParaRPr lang="de-DE"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9B69C3F-9968-4874-A806-BCB6778DE473}" type="slidenum">
              <a:rPr lang="de-DE" smtClean="0"/>
              <a:pPr/>
              <a:t>22</a:t>
            </a:fld>
            <a:endParaRPr lang="de-DE"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9B69C3F-9968-4874-A806-BCB6778DE473}" type="slidenum">
              <a:rPr lang="de-DE" smtClean="0"/>
              <a:pPr/>
              <a:t>23</a:t>
            </a:fld>
            <a:endParaRPr lang="de-DE"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9B69C3F-9968-4874-A806-BCB6778DE473}" type="slidenum">
              <a:rPr lang="de-DE" smtClean="0"/>
              <a:pPr/>
              <a:t>24</a:t>
            </a:fld>
            <a:endParaRPr lang="de-DE"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C9F9B399-8430-478A-BC88-98FD69D25277}" type="slidenum">
              <a:rPr lang="de-DE" smtClean="0"/>
              <a:pPr/>
              <a:t>25</a:t>
            </a:fld>
            <a:endParaRPr lang="de-DE" smtClean="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9B69C3F-9968-4874-A806-BCB6778DE473}" type="slidenum">
              <a:rPr lang="de-DE" smtClean="0"/>
              <a:pPr/>
              <a:t>26</a:t>
            </a:fld>
            <a:endParaRPr lang="de-DE"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27</a:t>
            </a:fld>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29</a:t>
            </a:fld>
            <a:endParaRPr 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30</a:t>
            </a:fld>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31</a:t>
            </a:fld>
            <a:endParaRPr 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32</a:t>
            </a:fld>
            <a:endParaRPr 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33</a:t>
            </a:fld>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34</a:t>
            </a:fld>
            <a:endParaRPr 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35</a:t>
            </a:fld>
            <a:endParaRPr 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63A69F14-4507-4D21-9E75-90876DE7439E}" type="slidenum">
              <a:rPr lang="de-DE" smtClean="0"/>
              <a:pPr/>
              <a:t>36</a:t>
            </a:fld>
            <a:endParaRPr lang="de-DE" smtClean="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4"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2" r:id="rId12"/>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2.wmf"/></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2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gif"/></Relationships>
</file>

<file path=ppt/slides/_rels/slide2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35.gif"/><Relationship Id="rId4" Type="http://schemas.openxmlformats.org/officeDocument/2006/relationships/hyperlink" Target="http://www.azkhan.de/documents/PM_SpringSemester2006_FirstSessionalExamination_(EveningClas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569660"/>
          </a:xfrm>
          <a:prstGeom prst="rect">
            <a:avLst/>
          </a:prstGeom>
          <a:noFill/>
        </p:spPr>
        <p:txBody>
          <a:bodyPr wrap="square" rtlCol="0">
            <a:spAutoFit/>
          </a:bodyPr>
          <a:lstStyle/>
          <a:p>
            <a:pPr algn="ctr"/>
            <a:r>
              <a:rPr lang="en-US" sz="2400" b="1" dirty="0" smtClean="0">
                <a:solidFill>
                  <a:srgbClr val="FFC000"/>
                </a:solidFill>
                <a:latin typeface="Calibri" pitchFamily="34" charset="0"/>
              </a:rPr>
              <a:t>VIRTUAL CAMPUS CIIT </a:t>
            </a: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1: INTRODUCTION TO PROJECT STAKEHOLDER MANAGEMENT AND ENGAGEMENT</a:t>
            </a:r>
            <a:endParaRPr lang="en-US" sz="2400" b="1" dirty="0">
              <a:solidFill>
                <a:srgbClr val="FFC000"/>
              </a:solidFill>
              <a:latin typeface="Calibri" pitchFamily="34" charset="0"/>
            </a:endParaRPr>
          </a:p>
        </p:txBody>
      </p:sp>
      <p:sp>
        <p:nvSpPr>
          <p:cNvPr id="5" name="Rectangle 4"/>
          <p:cNvSpPr/>
          <p:nvPr/>
        </p:nvSpPr>
        <p:spPr>
          <a:xfrm>
            <a:off x="455612" y="482868"/>
            <a:ext cx="8234363" cy="738664"/>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a:t>
            </a:r>
            <a:r>
              <a:rPr lang="en-US" sz="4200" b="1" cap="none" spc="5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of </a:t>
            </a:r>
            <a:r>
              <a:rPr lang="en-US" sz="4200" b="1" cap="none" spc="5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a:t>
            </a: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1932754"/>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5"/>
          <p:cNvSpPr txBox="1">
            <a:spLocks noChangeArrowheads="1"/>
          </p:cNvSpPr>
          <p:nvPr/>
        </p:nvSpPr>
        <p:spPr bwMode="auto">
          <a:xfrm>
            <a:off x="17693" y="4341273"/>
            <a:ext cx="8821055" cy="1926168"/>
          </a:xfrm>
          <a:prstGeom prst="rect">
            <a:avLst/>
          </a:prstGeom>
          <a:noFill/>
          <a:ln w="9525">
            <a:noFill/>
            <a:miter lim="800000"/>
            <a:headEnd/>
            <a:tailEnd/>
          </a:ln>
        </p:spPr>
        <p:txBody>
          <a:bodyPr wrap="square">
            <a:spAutoFit/>
          </a:bodyPr>
          <a:lstStyle/>
          <a:p>
            <a:pPr marL="231775" indent="-231775">
              <a:lnSpc>
                <a:spcPts val="2500"/>
              </a:lnSpc>
              <a:spcAft>
                <a:spcPts val="1800"/>
              </a:spcAft>
            </a:pPr>
            <a:r>
              <a:rPr lang="de-DE" sz="1800" b="1" dirty="0">
                <a:solidFill>
                  <a:schemeClr val="bg1"/>
                </a:solidFill>
              </a:rPr>
              <a:t>     </a:t>
            </a:r>
            <a:r>
              <a:rPr lang="de-DE" sz="2000" b="1" dirty="0" smtClean="0">
                <a:solidFill>
                  <a:srgbClr val="FFC000"/>
                </a:solidFill>
              </a:rPr>
              <a:t>Professional </a:t>
            </a:r>
            <a:r>
              <a:rPr lang="de-DE" sz="2000" b="1" dirty="0">
                <a:solidFill>
                  <a:srgbClr val="FFC000"/>
                </a:solidFill>
              </a:rPr>
              <a:t>Work Experience</a:t>
            </a:r>
            <a:r>
              <a:rPr lang="de-DE" b="1" dirty="0">
                <a:solidFill>
                  <a:schemeClr val="bg1"/>
                </a:solidFill>
              </a:rPr>
              <a:t> </a:t>
            </a:r>
            <a:endParaRPr lang="de-DE" sz="1600" b="1" dirty="0">
              <a:solidFill>
                <a:schemeClr val="bg1"/>
              </a:solidFill>
            </a:endParaRPr>
          </a:p>
          <a:p>
            <a:pPr marL="623888" lvl="1" indent="-277813">
              <a:lnSpc>
                <a:spcPts val="2500"/>
              </a:lnSpc>
              <a:buClr>
                <a:srgbClr val="FFC000"/>
              </a:buClr>
              <a:buFont typeface="Wingdings" pitchFamily="2" charset="2"/>
              <a:buChar char="§"/>
            </a:pPr>
            <a:r>
              <a:rPr lang="de-DE" sz="1900" b="1" dirty="0" smtClean="0">
                <a:solidFill>
                  <a:srgbClr val="FFFF00"/>
                </a:solidFill>
                <a:latin typeface="Calibri" pitchFamily="34" charset="0"/>
              </a:rPr>
              <a:t>1992:</a:t>
            </a:r>
            <a:r>
              <a:rPr lang="de-DE" sz="1900" b="1" dirty="0" smtClean="0">
                <a:solidFill>
                  <a:schemeClr val="bg1"/>
                </a:solidFill>
                <a:latin typeface="Calibri" pitchFamily="34" charset="0"/>
              </a:rPr>
              <a:t>      	Executive </a:t>
            </a:r>
            <a:r>
              <a:rPr lang="de-DE" sz="1900" b="1" dirty="0">
                <a:solidFill>
                  <a:schemeClr val="bg1"/>
                </a:solidFill>
                <a:latin typeface="Calibri" pitchFamily="34" charset="0"/>
              </a:rPr>
              <a:t>Assistant at Hilal Consultants Pvt. Ltd., Islamabad </a:t>
            </a:r>
          </a:p>
          <a:p>
            <a:pPr marL="623888" lvl="1" indent="-277813">
              <a:lnSpc>
                <a:spcPts val="2500"/>
              </a:lnSpc>
              <a:buClr>
                <a:srgbClr val="FFC000"/>
              </a:buClr>
              <a:buFont typeface="Wingdings" pitchFamily="2" charset="2"/>
              <a:buChar char="§"/>
            </a:pPr>
            <a:r>
              <a:rPr lang="de-DE" sz="1900" b="1" dirty="0" smtClean="0">
                <a:solidFill>
                  <a:srgbClr val="FFFF00"/>
                </a:solidFill>
                <a:latin typeface="Calibri" pitchFamily="34" charset="0"/>
              </a:rPr>
              <a:t>1993-96:</a:t>
            </a:r>
            <a:r>
              <a:rPr lang="de-DE" sz="1900" b="1" dirty="0" smtClean="0">
                <a:solidFill>
                  <a:schemeClr val="bg1"/>
                </a:solidFill>
                <a:latin typeface="Calibri" pitchFamily="34" charset="0"/>
              </a:rPr>
              <a:t> 	Programme </a:t>
            </a:r>
            <a:r>
              <a:rPr lang="de-DE" sz="1900" b="1" dirty="0">
                <a:solidFill>
                  <a:schemeClr val="bg1"/>
                </a:solidFill>
                <a:latin typeface="Calibri" pitchFamily="34" charset="0"/>
              </a:rPr>
              <a:t>Coordinator at the Hanns-Seidel Foundation, Islamabad </a:t>
            </a:r>
          </a:p>
          <a:p>
            <a:pPr marL="623888" lvl="1" indent="-277813">
              <a:lnSpc>
                <a:spcPts val="2500"/>
              </a:lnSpc>
              <a:buClr>
                <a:srgbClr val="FFC000"/>
              </a:buClr>
              <a:buFont typeface="Wingdings" pitchFamily="2" charset="2"/>
              <a:buChar char="§"/>
            </a:pPr>
            <a:r>
              <a:rPr lang="de-DE" sz="1900" b="1" dirty="0" smtClean="0">
                <a:solidFill>
                  <a:srgbClr val="FFFF00"/>
                </a:solidFill>
                <a:latin typeface="Calibri" pitchFamily="34" charset="0"/>
              </a:rPr>
              <a:t>1997-98: </a:t>
            </a:r>
            <a:r>
              <a:rPr lang="de-DE" sz="1900" b="1" dirty="0" smtClean="0">
                <a:solidFill>
                  <a:schemeClr val="bg1"/>
                </a:solidFill>
                <a:latin typeface="Calibri" pitchFamily="34" charset="0"/>
              </a:rPr>
              <a:t>	Research </a:t>
            </a:r>
            <a:r>
              <a:rPr lang="de-DE" sz="1900" b="1" dirty="0">
                <a:solidFill>
                  <a:schemeClr val="bg1"/>
                </a:solidFill>
                <a:latin typeface="Calibri" pitchFamily="34" charset="0"/>
              </a:rPr>
              <a:t>Fellow at the Institute of Strategic Studies, Islamabad </a:t>
            </a:r>
          </a:p>
          <a:p>
            <a:pPr marL="623888" lvl="1" indent="-277813">
              <a:lnSpc>
                <a:spcPts val="2500"/>
              </a:lnSpc>
              <a:buClr>
                <a:srgbClr val="FFC000"/>
              </a:buClr>
              <a:buFont typeface="Wingdings" pitchFamily="2" charset="2"/>
              <a:buChar char="§"/>
            </a:pPr>
            <a:r>
              <a:rPr lang="de-DE" sz="1900" b="1" dirty="0" smtClean="0">
                <a:solidFill>
                  <a:srgbClr val="FFFF00"/>
                </a:solidFill>
                <a:latin typeface="Calibri" pitchFamily="34" charset="0"/>
              </a:rPr>
              <a:t>Since 2005: </a:t>
            </a:r>
            <a:r>
              <a:rPr lang="de-DE" sz="1900" b="1" dirty="0" smtClean="0">
                <a:solidFill>
                  <a:schemeClr val="bg1"/>
                </a:solidFill>
                <a:latin typeface="Calibri" pitchFamily="34" charset="0"/>
              </a:rPr>
              <a:t>	Asst. Prof. in the Dept. of Management Sciences, CIIT Islamabad </a:t>
            </a:r>
            <a:endParaRPr lang="de-DE" sz="1800" b="1" dirty="0">
              <a:solidFill>
                <a:schemeClr val="bg1"/>
              </a:solidFill>
              <a:latin typeface="Calibri" pitchFamily="34" charset="0"/>
            </a:endParaRPr>
          </a:p>
        </p:txBody>
      </p:sp>
      <p:sp>
        <p:nvSpPr>
          <p:cNvPr id="4" name="Rectangle 2"/>
          <p:cNvSpPr txBox="1">
            <a:spLocks noChangeArrowheads="1"/>
          </p:cNvSpPr>
          <p:nvPr/>
        </p:nvSpPr>
        <p:spPr bwMode="auto">
          <a:xfrm>
            <a:off x="4572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Tx/>
              <a:tabLst/>
              <a:defRPr/>
            </a:pPr>
            <a:r>
              <a:rPr lang="de-DE" sz="2400" b="1" dirty="0" smtClean="0">
                <a:solidFill>
                  <a:srgbClr val="FF9900"/>
                </a:solidFill>
                <a:latin typeface="+mj-lt"/>
                <a:ea typeface="+mj-ea"/>
                <a:cs typeface="+mj-cs"/>
              </a:rPr>
              <a:t>Your Course Instructor</a:t>
            </a:r>
          </a:p>
        </p:txBody>
      </p:sp>
      <p:pic>
        <p:nvPicPr>
          <p:cNvPr id="5" name="Picture 4" descr="Photo - 3.jpg"/>
          <p:cNvPicPr>
            <a:picLocks noChangeAspect="1"/>
          </p:cNvPicPr>
          <p:nvPr/>
        </p:nvPicPr>
        <p:blipFill>
          <a:blip r:embed="rId3" cstate="print"/>
          <a:stretch>
            <a:fillRect/>
          </a:stretch>
        </p:blipFill>
        <p:spPr>
          <a:xfrm>
            <a:off x="446075" y="1144588"/>
            <a:ext cx="2365665" cy="3029206"/>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img130.jpg"/>
          <p:cNvPicPr>
            <a:picLocks noChangeAspect="1"/>
          </p:cNvPicPr>
          <p:nvPr/>
        </p:nvPicPr>
        <p:blipFill>
          <a:blip r:embed="rId4" cstate="print"/>
          <a:stretch>
            <a:fillRect/>
          </a:stretch>
        </p:blipFill>
        <p:spPr>
          <a:xfrm>
            <a:off x="3198812" y="1144587"/>
            <a:ext cx="5487255" cy="304803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0"/>
            <a:ext cx="8229600" cy="1143000"/>
          </a:xfrm>
          <a:noFill/>
          <a:ln w="9525" algn="ctr">
            <a:noFill/>
            <a:miter lim="800000"/>
            <a:headEnd/>
            <a:tailEnd/>
          </a:ln>
        </p:spPr>
        <p:txBody>
          <a:bodyPr anchor="ctr"/>
          <a:lstStyle/>
          <a:p>
            <a:pPr eaLnBrk="1" hangingPunct="1"/>
            <a:r>
              <a:rPr lang="en-US" sz="2400" kern="1200" dirty="0" smtClean="0">
                <a:latin typeface="Verdana" pitchFamily="34" charset="0"/>
                <a:ea typeface="+mn-ea"/>
                <a:cs typeface="+mn-cs"/>
              </a:rPr>
              <a:t>Subjects I Taught at CIIT Islamabad</a:t>
            </a:r>
            <a:br>
              <a:rPr lang="en-US" sz="2400" kern="1200" dirty="0" smtClean="0">
                <a:latin typeface="Verdana" pitchFamily="34" charset="0"/>
                <a:ea typeface="+mn-ea"/>
                <a:cs typeface="+mn-cs"/>
              </a:rPr>
            </a:br>
            <a:r>
              <a:rPr lang="en-US" sz="1800" kern="1200" dirty="0" smtClean="0">
                <a:latin typeface="Verdana" pitchFamily="34" charset="0"/>
                <a:ea typeface="+mn-ea"/>
                <a:cs typeface="+mn-cs"/>
              </a:rPr>
              <a:t>(Period: Spring Semester 2005 – Spring Semester 2010)</a:t>
            </a:r>
          </a:p>
        </p:txBody>
      </p:sp>
      <p:sp>
        <p:nvSpPr>
          <p:cNvPr id="3" name="Content Placeholder 2"/>
          <p:cNvSpPr>
            <a:spLocks noGrp="1"/>
          </p:cNvSpPr>
          <p:nvPr>
            <p:ph sz="half" idx="1"/>
          </p:nvPr>
        </p:nvSpPr>
        <p:spPr>
          <a:xfrm>
            <a:off x="2054800" y="1144589"/>
            <a:ext cx="6761941" cy="2817812"/>
          </a:xfrm>
        </p:spPr>
        <p:txBody>
          <a:bodyPr/>
          <a:lstStyle/>
          <a:p>
            <a:pPr eaLnBrk="1" hangingPunct="1">
              <a:lnSpc>
                <a:spcPts val="3200"/>
              </a:lnSpc>
              <a:buFont typeface="Arial" charset="0"/>
              <a:buBlip>
                <a:blip r:embed="rId3"/>
              </a:buBlip>
            </a:pPr>
            <a:r>
              <a:rPr lang="en-US" sz="2200" b="1" dirty="0" smtClean="0">
                <a:solidFill>
                  <a:schemeClr val="bg1"/>
                </a:solidFill>
                <a:latin typeface="Calibri" pitchFamily="34" charset="0"/>
              </a:rPr>
              <a:t>Business Research Methods (MBA)</a:t>
            </a:r>
          </a:p>
          <a:p>
            <a:pPr eaLnBrk="1" hangingPunct="1">
              <a:lnSpc>
                <a:spcPts val="3200"/>
              </a:lnSpc>
              <a:buFont typeface="Arial" charset="0"/>
              <a:buBlip>
                <a:blip r:embed="rId3"/>
              </a:buBlip>
            </a:pPr>
            <a:r>
              <a:rPr lang="en-US" sz="2200" b="1" dirty="0" smtClean="0">
                <a:solidFill>
                  <a:schemeClr val="bg1"/>
                </a:solidFill>
                <a:latin typeface="Calibri" pitchFamily="34" charset="0"/>
              </a:rPr>
              <a:t>International Human Resource Management (MBA)</a:t>
            </a:r>
          </a:p>
          <a:p>
            <a:pPr eaLnBrk="1" hangingPunct="1">
              <a:lnSpc>
                <a:spcPts val="3200"/>
              </a:lnSpc>
              <a:buFont typeface="Arial" charset="0"/>
              <a:buBlip>
                <a:blip r:embed="rId3"/>
              </a:buBlip>
            </a:pPr>
            <a:r>
              <a:rPr lang="en-US" sz="2200" b="1" dirty="0" smtClean="0">
                <a:solidFill>
                  <a:schemeClr val="bg1"/>
                </a:solidFill>
                <a:latin typeface="Calibri" pitchFamily="34" charset="0"/>
              </a:rPr>
              <a:t>Operations Management (MBA, MS)</a:t>
            </a:r>
          </a:p>
          <a:p>
            <a:pPr eaLnBrk="1" hangingPunct="1">
              <a:lnSpc>
                <a:spcPts val="3200"/>
              </a:lnSpc>
              <a:buFont typeface="Arial" charset="0"/>
              <a:buBlip>
                <a:blip r:embed="rId3"/>
              </a:buBlip>
            </a:pPr>
            <a:r>
              <a:rPr lang="en-US" sz="2200" b="1" dirty="0" smtClean="0">
                <a:solidFill>
                  <a:schemeClr val="bg1"/>
                </a:solidFill>
                <a:latin typeface="Calibri" pitchFamily="34" charset="0"/>
              </a:rPr>
              <a:t>Project Management (MBA, MS)</a:t>
            </a:r>
          </a:p>
          <a:p>
            <a:pPr eaLnBrk="1" hangingPunct="1">
              <a:lnSpc>
                <a:spcPts val="3200"/>
              </a:lnSpc>
              <a:buFont typeface="Arial" charset="0"/>
              <a:buBlip>
                <a:blip r:embed="rId3"/>
              </a:buBlip>
            </a:pPr>
            <a:r>
              <a:rPr lang="en-US" sz="2200" b="1" dirty="0" smtClean="0">
                <a:solidFill>
                  <a:schemeClr val="bg1"/>
                </a:solidFill>
                <a:latin typeface="Calibri" pitchFamily="34" charset="0"/>
              </a:rPr>
              <a:t>Seminar in Human Resource Management (MBO)</a:t>
            </a:r>
          </a:p>
          <a:p>
            <a:pPr eaLnBrk="1" hangingPunct="1">
              <a:lnSpc>
                <a:spcPts val="3200"/>
              </a:lnSpc>
              <a:buFont typeface="Arial" charset="0"/>
              <a:buBlip>
                <a:blip r:embed="rId3"/>
              </a:buBlip>
            </a:pPr>
            <a:r>
              <a:rPr lang="en-US" sz="2200" b="1" dirty="0" smtClean="0">
                <a:solidFill>
                  <a:schemeClr val="bg1"/>
                </a:solidFill>
                <a:latin typeface="Calibri" pitchFamily="34" charset="0"/>
              </a:rPr>
              <a:t>Total Quality Management (MS)</a:t>
            </a:r>
          </a:p>
        </p:txBody>
      </p:sp>
      <p:sp>
        <p:nvSpPr>
          <p:cNvPr id="4" name="Oval 3"/>
          <p:cNvSpPr/>
          <p:nvPr/>
        </p:nvSpPr>
        <p:spPr>
          <a:xfrm>
            <a:off x="255663" y="1819278"/>
            <a:ext cx="1543050" cy="1543050"/>
          </a:xfrm>
          <a:prstGeom prst="ellipse">
            <a:avLst/>
          </a:prstGeom>
          <a:solidFill>
            <a:srgbClr val="92D05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ysClr val="windowText" lastClr="000000"/>
                </a:solidFill>
              </a:rPr>
              <a:t>MS </a:t>
            </a:r>
          </a:p>
          <a:p>
            <a:pPr algn="ctr"/>
            <a:r>
              <a:rPr lang="en-US" b="1" dirty="0" smtClean="0">
                <a:solidFill>
                  <a:sysClr val="windowText" lastClr="000000"/>
                </a:solidFill>
              </a:rPr>
              <a:t>MBA MBO</a:t>
            </a:r>
            <a:endParaRPr lang="en-US" sz="2000" b="1" dirty="0" smtClean="0">
              <a:solidFill>
                <a:sysClr val="windowText" lastClr="000000"/>
              </a:solidFill>
            </a:endParaRPr>
          </a:p>
        </p:txBody>
      </p:sp>
      <p:sp>
        <p:nvSpPr>
          <p:cNvPr id="5" name="Oval 4"/>
          <p:cNvSpPr/>
          <p:nvPr/>
        </p:nvSpPr>
        <p:spPr>
          <a:xfrm>
            <a:off x="255663" y="4299415"/>
            <a:ext cx="1543050" cy="1543050"/>
          </a:xfrm>
          <a:prstGeom prst="ellipse">
            <a:avLst/>
          </a:prstGeom>
          <a:solidFill>
            <a:srgbClr val="FFD653"/>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ysClr val="windowText" lastClr="000000"/>
                </a:solidFill>
              </a:rPr>
              <a:t>MPM</a:t>
            </a:r>
            <a:endParaRPr lang="en-US" sz="1000" b="1" dirty="0">
              <a:solidFill>
                <a:sysClr val="windowText" lastClr="000000"/>
              </a:solidFill>
            </a:endParaRPr>
          </a:p>
        </p:txBody>
      </p:sp>
      <p:sp>
        <p:nvSpPr>
          <p:cNvPr id="6" name="Content Placeholder 2"/>
          <p:cNvSpPr>
            <a:spLocks noGrp="1"/>
          </p:cNvSpPr>
          <p:nvPr>
            <p:ph sz="half" idx="1"/>
          </p:nvPr>
        </p:nvSpPr>
        <p:spPr>
          <a:xfrm>
            <a:off x="2054800" y="4320057"/>
            <a:ext cx="6958571" cy="1501767"/>
          </a:xfrm>
        </p:spPr>
        <p:txBody>
          <a:bodyPr/>
          <a:lstStyle/>
          <a:p>
            <a:pPr eaLnBrk="1" hangingPunct="1">
              <a:lnSpc>
                <a:spcPts val="3200"/>
              </a:lnSpc>
              <a:buFont typeface="Arial" charset="0"/>
              <a:buBlip>
                <a:blip r:embed="rId3"/>
              </a:buBlip>
            </a:pPr>
            <a:r>
              <a:rPr lang="en-US" sz="2200" b="1" dirty="0" smtClean="0">
                <a:solidFill>
                  <a:schemeClr val="bg1"/>
                </a:solidFill>
                <a:latin typeface="Calibri" pitchFamily="34" charset="0"/>
              </a:rPr>
              <a:t>Fundamentals of Project Management</a:t>
            </a:r>
          </a:p>
          <a:p>
            <a:pPr eaLnBrk="1" hangingPunct="1">
              <a:lnSpc>
                <a:spcPts val="3200"/>
              </a:lnSpc>
              <a:buFont typeface="Arial" charset="0"/>
              <a:buBlip>
                <a:blip r:embed="rId3"/>
              </a:buBlip>
            </a:pPr>
            <a:r>
              <a:rPr lang="en-US" sz="2200" b="1" dirty="0" smtClean="0">
                <a:solidFill>
                  <a:schemeClr val="bg1"/>
                </a:solidFill>
                <a:latin typeface="Calibri" pitchFamily="34" charset="0"/>
              </a:rPr>
              <a:t>Project Stakeholder and Communication Management </a:t>
            </a:r>
          </a:p>
          <a:p>
            <a:pPr eaLnBrk="1" hangingPunct="1">
              <a:lnSpc>
                <a:spcPts val="3200"/>
              </a:lnSpc>
              <a:buFont typeface="Arial" charset="0"/>
              <a:buBlip>
                <a:blip r:embed="rId3"/>
              </a:buBlip>
            </a:pPr>
            <a:r>
              <a:rPr lang="de-DE" sz="2200" b="1" dirty="0" smtClean="0">
                <a:solidFill>
                  <a:schemeClr val="bg1"/>
                </a:solidFill>
                <a:latin typeface="Calibri" pitchFamily="34" charset="0"/>
              </a:rPr>
              <a:t>Project Controlling</a:t>
            </a:r>
          </a:p>
          <a:p>
            <a:pPr eaLnBrk="1" hangingPunct="1">
              <a:lnSpc>
                <a:spcPts val="3200"/>
              </a:lnSpc>
              <a:buFont typeface="Arial" charset="0"/>
              <a:buBlip>
                <a:blip r:embed="rId3"/>
              </a:buBlip>
            </a:pPr>
            <a:r>
              <a:rPr lang="de-DE" sz="2200" b="1" dirty="0" smtClean="0">
                <a:solidFill>
                  <a:schemeClr val="bg1"/>
                </a:solidFill>
                <a:latin typeface="Calibri" pitchFamily="34" charset="0"/>
              </a:rPr>
              <a:t>Seminar in Project Management</a:t>
            </a:r>
            <a:endParaRPr lang="en-US" sz="22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3000"/>
                                        <p:tgtEl>
                                          <p:spTgt spid="4"/>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3000"/>
                                        <p:tgtEl>
                                          <p:spTgt spid="3">
                                            <p:txEl>
                                              <p:pRg st="0" end="0"/>
                                            </p:txEl>
                                          </p:spTgt>
                                        </p:tgtEl>
                                      </p:cBhvr>
                                    </p:animEffect>
                                  </p:childTnLst>
                                </p:cTn>
                              </p:par>
                            </p:childTnLst>
                          </p:cTn>
                        </p:par>
                        <p:par>
                          <p:cTn id="12" fill="hold">
                            <p:stCondLst>
                              <p:cond delay="6000"/>
                            </p:stCondLst>
                            <p:childTnLst>
                              <p:par>
                                <p:cTn id="13" presetID="22" presetClass="entr" presetSubtype="8"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3000"/>
                                        <p:tgtEl>
                                          <p:spTgt spid="3">
                                            <p:txEl>
                                              <p:pRg st="1" end="1"/>
                                            </p:txEl>
                                          </p:spTgt>
                                        </p:tgtEl>
                                      </p:cBhvr>
                                    </p:animEffect>
                                  </p:childTnLst>
                                </p:cTn>
                              </p:par>
                            </p:childTnLst>
                          </p:cTn>
                        </p:par>
                        <p:par>
                          <p:cTn id="16" fill="hold">
                            <p:stCondLst>
                              <p:cond delay="9000"/>
                            </p:stCondLst>
                            <p:childTnLst>
                              <p:par>
                                <p:cTn id="17" presetID="22" presetClass="entr" presetSubtype="8"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3000"/>
                                        <p:tgtEl>
                                          <p:spTgt spid="3">
                                            <p:txEl>
                                              <p:pRg st="2" end="2"/>
                                            </p:txEl>
                                          </p:spTgt>
                                        </p:tgtEl>
                                      </p:cBhvr>
                                    </p:animEffect>
                                  </p:childTnLst>
                                </p:cTn>
                              </p:par>
                            </p:childTnLst>
                          </p:cTn>
                        </p:par>
                        <p:par>
                          <p:cTn id="20" fill="hold">
                            <p:stCondLst>
                              <p:cond delay="12000"/>
                            </p:stCondLst>
                            <p:childTnLst>
                              <p:par>
                                <p:cTn id="21" presetID="22" presetClass="entr" presetSubtype="8"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left)">
                                      <p:cBhvr>
                                        <p:cTn id="23" dur="3000"/>
                                        <p:tgtEl>
                                          <p:spTgt spid="3">
                                            <p:txEl>
                                              <p:pRg st="3" end="3"/>
                                            </p:txEl>
                                          </p:spTgt>
                                        </p:tgtEl>
                                      </p:cBhvr>
                                    </p:animEffect>
                                  </p:childTnLst>
                                </p:cTn>
                              </p:par>
                            </p:childTnLst>
                          </p:cTn>
                        </p:par>
                        <p:par>
                          <p:cTn id="24" fill="hold">
                            <p:stCondLst>
                              <p:cond delay="15000"/>
                            </p:stCondLst>
                            <p:childTnLst>
                              <p:par>
                                <p:cTn id="25" presetID="22" presetClass="entr" presetSubtype="8"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3000"/>
                                        <p:tgtEl>
                                          <p:spTgt spid="3">
                                            <p:txEl>
                                              <p:pRg st="4" end="4"/>
                                            </p:txEl>
                                          </p:spTgt>
                                        </p:tgtEl>
                                      </p:cBhvr>
                                    </p:animEffect>
                                  </p:childTnLst>
                                </p:cTn>
                              </p:par>
                            </p:childTnLst>
                          </p:cTn>
                        </p:par>
                        <p:par>
                          <p:cTn id="28" fill="hold">
                            <p:stCondLst>
                              <p:cond delay="18000"/>
                            </p:stCondLst>
                            <p:childTnLst>
                              <p:par>
                                <p:cTn id="29" presetID="22" presetClass="entr" presetSubtype="8"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left)">
                                      <p:cBhvr>
                                        <p:cTn id="31" dur="3000"/>
                                        <p:tgtEl>
                                          <p:spTgt spid="3">
                                            <p:txEl>
                                              <p:pRg st="5" end="5"/>
                                            </p:txEl>
                                          </p:spTgt>
                                        </p:tgtEl>
                                      </p:cBhvr>
                                    </p:animEffect>
                                  </p:childTnLst>
                                </p:cTn>
                              </p:par>
                            </p:childTnLst>
                          </p:cTn>
                        </p:par>
                        <p:par>
                          <p:cTn id="32" fill="hold">
                            <p:stCondLst>
                              <p:cond delay="21000"/>
                            </p:stCondLst>
                            <p:childTnLst>
                              <p:par>
                                <p:cTn id="33" presetID="9"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3000"/>
                                        <p:tgtEl>
                                          <p:spTgt spid="5"/>
                                        </p:tgtEl>
                                      </p:cBhvr>
                                    </p:animEffect>
                                  </p:childTnLst>
                                </p:cTn>
                              </p:par>
                            </p:childTnLst>
                          </p:cTn>
                        </p:par>
                        <p:par>
                          <p:cTn id="36" fill="hold">
                            <p:stCondLst>
                              <p:cond delay="24000"/>
                            </p:stCondLst>
                            <p:childTnLst>
                              <p:par>
                                <p:cTn id="37" presetID="22" presetClass="entr" presetSubtype="8" fill="hold" grpId="0" nodeType="after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wipe(left)">
                                      <p:cBhvr>
                                        <p:cTn id="39" dur="3000"/>
                                        <p:tgtEl>
                                          <p:spTgt spid="6">
                                            <p:txEl>
                                              <p:pRg st="0" end="0"/>
                                            </p:txEl>
                                          </p:spTgt>
                                        </p:tgtEl>
                                      </p:cBhvr>
                                    </p:animEffect>
                                  </p:childTnLst>
                                </p:cTn>
                              </p:par>
                            </p:childTnLst>
                          </p:cTn>
                        </p:par>
                        <p:par>
                          <p:cTn id="40" fill="hold">
                            <p:stCondLst>
                              <p:cond delay="27000"/>
                            </p:stCondLst>
                            <p:childTnLst>
                              <p:par>
                                <p:cTn id="41" presetID="22" presetClass="entr" presetSubtype="8" fill="hold" grpId="0" nodeType="after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wipe(left)">
                                      <p:cBhvr>
                                        <p:cTn id="43" dur="3000"/>
                                        <p:tgtEl>
                                          <p:spTgt spid="6">
                                            <p:txEl>
                                              <p:pRg st="1" end="1"/>
                                            </p:txEl>
                                          </p:spTgt>
                                        </p:tgtEl>
                                      </p:cBhvr>
                                    </p:animEffect>
                                  </p:childTnLst>
                                </p:cTn>
                              </p:par>
                            </p:childTnLst>
                          </p:cTn>
                        </p:par>
                        <p:par>
                          <p:cTn id="44" fill="hold">
                            <p:stCondLst>
                              <p:cond delay="30000"/>
                            </p:stCondLst>
                            <p:childTnLst>
                              <p:par>
                                <p:cTn id="45" presetID="22" presetClass="entr" presetSubtype="8" fill="hold" grpId="0" nodeType="after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wipe(left)">
                                      <p:cBhvr>
                                        <p:cTn id="47" dur="3000"/>
                                        <p:tgtEl>
                                          <p:spTgt spid="6">
                                            <p:txEl>
                                              <p:pRg st="2" end="2"/>
                                            </p:txEl>
                                          </p:spTgt>
                                        </p:tgtEl>
                                      </p:cBhvr>
                                    </p:animEffect>
                                  </p:childTnLst>
                                </p:cTn>
                              </p:par>
                            </p:childTnLst>
                          </p:cTn>
                        </p:par>
                        <p:par>
                          <p:cTn id="48" fill="hold">
                            <p:stCondLst>
                              <p:cond delay="33000"/>
                            </p:stCondLst>
                            <p:childTnLst>
                              <p:par>
                                <p:cTn id="49" presetID="22" presetClass="entr" presetSubtype="8" fill="hold" grpId="0" nodeType="afterEffect">
                                  <p:stCondLst>
                                    <p:cond delay="0"/>
                                  </p:stCondLst>
                                  <p:childTnLst>
                                    <p:set>
                                      <p:cBhvr>
                                        <p:cTn id="50" dur="1" fill="hold">
                                          <p:stCondLst>
                                            <p:cond delay="0"/>
                                          </p:stCondLst>
                                        </p:cTn>
                                        <p:tgtEl>
                                          <p:spTgt spid="6">
                                            <p:txEl>
                                              <p:pRg st="3" end="3"/>
                                            </p:txEl>
                                          </p:spTgt>
                                        </p:tgtEl>
                                        <p:attrNameLst>
                                          <p:attrName>style.visibility</p:attrName>
                                        </p:attrNameLst>
                                      </p:cBhvr>
                                      <p:to>
                                        <p:strVal val="visible"/>
                                      </p:to>
                                    </p:set>
                                    <p:animEffect transition="in" filter="wipe(left)">
                                      <p:cBhvr>
                                        <p:cTn id="51" dur="3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st Teacher Award 2007 - Certificate.jpg"/>
          <p:cNvPicPr>
            <a:picLocks noChangeAspect="1"/>
          </p:cNvPicPr>
          <p:nvPr/>
        </p:nvPicPr>
        <p:blipFill>
          <a:blip r:embed="rId3" cstate="print"/>
          <a:srcRect/>
          <a:stretch>
            <a:fillRect/>
          </a:stretch>
        </p:blipFill>
        <p:spPr bwMode="auto">
          <a:xfrm>
            <a:off x="728134" y="270937"/>
            <a:ext cx="7696200" cy="59309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transition="in" filter="fade">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0"/>
            <a:ext cx="8229600" cy="1143000"/>
          </a:xfrm>
          <a:noFill/>
          <a:ln w="9525" algn="ctr">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en-US" sz="2400" kern="1200" dirty="0" smtClean="0">
                <a:latin typeface="Verdana" pitchFamily="34" charset="0"/>
                <a:ea typeface="+mn-ea"/>
                <a:cs typeface="+mn-cs"/>
              </a:rPr>
              <a:t>Presentation of the National Award</a:t>
            </a:r>
            <a:br>
              <a:rPr lang="en-US" sz="2400" kern="1200" dirty="0" smtClean="0">
                <a:latin typeface="Verdana" pitchFamily="34" charset="0"/>
                <a:ea typeface="+mn-ea"/>
                <a:cs typeface="+mn-cs"/>
              </a:rPr>
            </a:br>
            <a:r>
              <a:rPr lang="en-US" sz="2400" kern="1200" dirty="0" smtClean="0">
                <a:latin typeface="Verdana" pitchFamily="34" charset="0"/>
                <a:ea typeface="+mn-ea"/>
                <a:cs typeface="+mn-cs"/>
              </a:rPr>
              <a:t>“</a:t>
            </a:r>
            <a:r>
              <a:rPr lang="en-US" sz="2400" i="1" kern="1200" dirty="0" smtClean="0">
                <a:latin typeface="Verdana" pitchFamily="34" charset="0"/>
                <a:ea typeface="+mn-ea"/>
                <a:cs typeface="+mn-cs"/>
              </a:rPr>
              <a:t>Best University Teacher” </a:t>
            </a:r>
            <a:r>
              <a:rPr lang="en-US" sz="2400" kern="1200" dirty="0" smtClean="0">
                <a:latin typeface="Verdana" pitchFamily="34" charset="0"/>
                <a:ea typeface="+mn-ea"/>
                <a:cs typeface="+mn-cs"/>
              </a:rPr>
              <a:t>for the Year 2007 </a:t>
            </a:r>
          </a:p>
        </p:txBody>
      </p:sp>
      <p:pic>
        <p:nvPicPr>
          <p:cNvPr id="20483" name="Picture 2" descr="Best Teacher Award 2007 - Award Presentation 1.jpg"/>
          <p:cNvPicPr>
            <a:picLocks noChangeAspect="1"/>
          </p:cNvPicPr>
          <p:nvPr/>
        </p:nvPicPr>
        <p:blipFill>
          <a:blip r:embed="rId3" cstate="print"/>
          <a:srcRect/>
          <a:stretch>
            <a:fillRect/>
          </a:stretch>
        </p:blipFill>
        <p:spPr bwMode="auto">
          <a:xfrm>
            <a:off x="1147901" y="1113929"/>
            <a:ext cx="6825025" cy="511876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0"/>
            <a:ext cx="8229600" cy="1143000"/>
          </a:xfrm>
          <a:noFill/>
          <a:ln w="9525" algn="ctr">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en-US" sz="2400" kern="1200" dirty="0" smtClean="0">
                <a:latin typeface="Verdana" pitchFamily="34" charset="0"/>
                <a:ea typeface="+mn-ea"/>
                <a:cs typeface="+mn-cs"/>
              </a:rPr>
              <a:t>With My Parents After The Award Ceremony</a:t>
            </a:r>
          </a:p>
        </p:txBody>
      </p:sp>
      <p:pic>
        <p:nvPicPr>
          <p:cNvPr id="4" name="Picture 3" descr="Best Teacher Award 2007 - With Parents.jpg"/>
          <p:cNvPicPr>
            <a:picLocks noChangeAspect="1"/>
          </p:cNvPicPr>
          <p:nvPr/>
        </p:nvPicPr>
        <p:blipFill>
          <a:blip r:embed="rId3" cstate="print"/>
          <a:stretch>
            <a:fillRect/>
          </a:stretch>
        </p:blipFill>
        <p:spPr>
          <a:xfrm>
            <a:off x="1182705" y="1099872"/>
            <a:ext cx="6763104" cy="507232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0"/>
            <a:ext cx="8229600" cy="1143000"/>
          </a:xfrm>
        </p:spPr>
        <p:txBody>
          <a:bodyPr/>
          <a:lstStyle/>
          <a:p>
            <a:pPr eaLnBrk="1" hangingPunct="1"/>
            <a:r>
              <a:rPr lang="de-DE" sz="2400" dirty="0" smtClean="0"/>
              <a:t>Self-Introduction by the Course Participants</a:t>
            </a:r>
          </a:p>
        </p:txBody>
      </p:sp>
      <p:sp>
        <p:nvSpPr>
          <p:cNvPr id="5123" name="Rectangle 3"/>
          <p:cNvSpPr>
            <a:spLocks noGrp="1" noChangeArrowheads="1"/>
          </p:cNvSpPr>
          <p:nvPr>
            <p:ph idx="1"/>
          </p:nvPr>
        </p:nvSpPr>
        <p:spPr>
          <a:xfrm>
            <a:off x="457199" y="1157626"/>
            <a:ext cx="8485833" cy="5014574"/>
          </a:xfrm>
        </p:spPr>
        <p:txBody>
          <a:bodyPr/>
          <a:lstStyle/>
          <a:p>
            <a:pPr eaLnBrk="1" hangingPunct="1">
              <a:lnSpc>
                <a:spcPts val="2600"/>
              </a:lnSpc>
              <a:buFontTx/>
              <a:buNone/>
            </a:pPr>
            <a:r>
              <a:rPr lang="de-DE" sz="2800" b="1" dirty="0" smtClean="0">
                <a:solidFill>
                  <a:schemeClr val="bg1"/>
                </a:solidFill>
                <a:latin typeface="Calibri" pitchFamily="34" charset="0"/>
              </a:rPr>
              <a:t>All course participants are requested to introduce</a:t>
            </a:r>
          </a:p>
          <a:p>
            <a:pPr eaLnBrk="1" hangingPunct="1">
              <a:lnSpc>
                <a:spcPts val="2600"/>
              </a:lnSpc>
              <a:spcAft>
                <a:spcPts val="1800"/>
              </a:spcAft>
              <a:buFontTx/>
              <a:buNone/>
            </a:pPr>
            <a:r>
              <a:rPr lang="de-DE" sz="2800" b="1" dirty="0" smtClean="0">
                <a:solidFill>
                  <a:schemeClr val="bg1"/>
                </a:solidFill>
                <a:latin typeface="Calibri" pitchFamily="34" charset="0"/>
              </a:rPr>
              <a:t>themselves, individually and briefly, stating their:</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Full Name</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Higher Education and Professional Background</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Designation and Name of Employing Organization</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Experience Managing/Engaging Project Stakeholders </a:t>
            </a:r>
          </a:p>
          <a:p>
            <a:pPr>
              <a:lnSpc>
                <a:spcPts val="3900"/>
              </a:lnSpc>
              <a:buClr>
                <a:srgbClr val="FFC000"/>
              </a:buClr>
              <a:buFont typeface="Wingdings" pitchFamily="2" charset="2"/>
              <a:buChar char="§"/>
            </a:pPr>
            <a:r>
              <a:rPr lang="de-DE" sz="2800" b="1" dirty="0" smtClean="0">
                <a:solidFill>
                  <a:schemeClr val="bg1"/>
                </a:solidFill>
                <a:latin typeface="Calibri" pitchFamily="34" charset="0"/>
              </a:rPr>
              <a:t>Stakeholder and Project Mgmt. Courses Attended</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Reason(s) for Interest in this Course</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Expectations from this Course</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How This Course Will Be Conducted </a:t>
            </a:r>
            <a:endParaRPr lang="en-US" sz="2400" dirty="0"/>
          </a:p>
        </p:txBody>
      </p:sp>
      <p:sp>
        <p:nvSpPr>
          <p:cNvPr id="3" name="Rectangle 2"/>
          <p:cNvSpPr/>
          <p:nvPr/>
        </p:nvSpPr>
        <p:spPr>
          <a:xfrm>
            <a:off x="716280" y="1005840"/>
            <a:ext cx="7696200" cy="624840"/>
          </a:xfrm>
          <a:prstGeom prst="rect">
            <a:avLst/>
          </a:prstGeom>
          <a:solidFill>
            <a:schemeClr val="tx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4" name="TextBox 3"/>
          <p:cNvSpPr txBox="1"/>
          <p:nvPr/>
        </p:nvSpPr>
        <p:spPr>
          <a:xfrm>
            <a:off x="1749335" y="1118196"/>
            <a:ext cx="5584371" cy="461665"/>
          </a:xfrm>
          <a:prstGeom prst="rect">
            <a:avLst/>
          </a:prstGeom>
          <a:noFill/>
        </p:spPr>
        <p:txBody>
          <a:bodyPr wrap="square" rtlCol="0">
            <a:spAutoFit/>
          </a:bodyPr>
          <a:lstStyle/>
          <a:p>
            <a:pPr algn="ctr"/>
            <a:r>
              <a:rPr lang="en-US" sz="2400" b="1" dirty="0" smtClean="0">
                <a:solidFill>
                  <a:schemeClr val="bg1"/>
                </a:solidFill>
              </a:rPr>
              <a:t>15 Classes @ 2.5 Hours = 37.5 Hours</a:t>
            </a:r>
            <a:endParaRPr lang="en-US" sz="2400" b="1" dirty="0">
              <a:solidFill>
                <a:schemeClr val="bg1"/>
              </a:solidFill>
            </a:endParaRPr>
          </a:p>
        </p:txBody>
      </p:sp>
      <p:sp>
        <p:nvSpPr>
          <p:cNvPr id="9" name="Rounded Rectangle 8"/>
          <p:cNvSpPr/>
          <p:nvPr/>
        </p:nvSpPr>
        <p:spPr>
          <a:xfrm>
            <a:off x="701040" y="2762243"/>
            <a:ext cx="3606463"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Subject Exposure: </a:t>
            </a:r>
          </a:p>
          <a:p>
            <a:pPr algn="ctr"/>
            <a:r>
              <a:rPr lang="en-US" sz="1500" b="1" dirty="0" smtClean="0">
                <a:solidFill>
                  <a:sysClr val="windowText" lastClr="000000"/>
                </a:solidFill>
                <a:latin typeface="Calibri" pitchFamily="34" charset="0"/>
              </a:rPr>
              <a:t>Comprehensive and Insightful</a:t>
            </a:r>
          </a:p>
        </p:txBody>
      </p:sp>
      <p:sp>
        <p:nvSpPr>
          <p:cNvPr id="10" name="Rounded Rectangle 9"/>
          <p:cNvSpPr/>
          <p:nvPr/>
        </p:nvSpPr>
        <p:spPr>
          <a:xfrm>
            <a:off x="701040" y="3658817"/>
            <a:ext cx="3606463"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Real-Life Examples and Case Studies</a:t>
            </a:r>
          </a:p>
        </p:txBody>
      </p:sp>
      <p:sp>
        <p:nvSpPr>
          <p:cNvPr id="11" name="Rounded Rectangle 10"/>
          <p:cNvSpPr/>
          <p:nvPr/>
        </p:nvSpPr>
        <p:spPr>
          <a:xfrm>
            <a:off x="709127" y="5582265"/>
            <a:ext cx="7772400" cy="589935"/>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ysClr val="windowText" lastClr="000000"/>
                </a:solidFill>
                <a:latin typeface="Calibri" pitchFamily="34" charset="0"/>
              </a:rPr>
              <a:t>Extensive Class Interaction: Vertical and Horizontal!</a:t>
            </a:r>
          </a:p>
        </p:txBody>
      </p:sp>
      <p:sp>
        <p:nvSpPr>
          <p:cNvPr id="13" name="Rounded Rectangle 12"/>
          <p:cNvSpPr/>
          <p:nvPr/>
        </p:nvSpPr>
        <p:spPr>
          <a:xfrm>
            <a:off x="4807974" y="2762243"/>
            <a:ext cx="3650226"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Original MS PowerPoint Presentations</a:t>
            </a:r>
          </a:p>
        </p:txBody>
      </p:sp>
      <p:sp>
        <p:nvSpPr>
          <p:cNvPr id="14" name="Rounded Rectangle 13"/>
          <p:cNvSpPr/>
          <p:nvPr/>
        </p:nvSpPr>
        <p:spPr>
          <a:xfrm>
            <a:off x="4807974" y="4555390"/>
            <a:ext cx="3650226"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Two Examinations (Midterm, Final)</a:t>
            </a:r>
          </a:p>
          <a:p>
            <a:pPr algn="ctr"/>
            <a:r>
              <a:rPr lang="en-US" sz="1500" b="1" dirty="0" smtClean="0">
                <a:solidFill>
                  <a:sysClr val="windowText" lastClr="000000"/>
                </a:solidFill>
                <a:latin typeface="Calibri" pitchFamily="34" charset="0"/>
              </a:rPr>
              <a:t>One Group Assignment &amp; Periodic Mini-Assignments</a:t>
            </a:r>
          </a:p>
        </p:txBody>
      </p:sp>
      <p:sp>
        <p:nvSpPr>
          <p:cNvPr id="47" name="Rounded Rectangle 46"/>
          <p:cNvSpPr/>
          <p:nvPr/>
        </p:nvSpPr>
        <p:spPr>
          <a:xfrm>
            <a:off x="701040" y="4555390"/>
            <a:ext cx="3606463"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Encourage Analytical, Critical and Creative Thinking (Cramming Severely Penalized!)</a:t>
            </a:r>
          </a:p>
        </p:txBody>
      </p:sp>
      <p:sp>
        <p:nvSpPr>
          <p:cNvPr id="51" name="Rounded Rectangle 50"/>
          <p:cNvSpPr/>
          <p:nvPr/>
        </p:nvSpPr>
        <p:spPr>
          <a:xfrm>
            <a:off x="4823214" y="3658817"/>
            <a:ext cx="3650226"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Excellent Course Literature</a:t>
            </a:r>
          </a:p>
          <a:p>
            <a:pPr algn="ctr"/>
            <a:r>
              <a:rPr lang="en-US" sz="1500" b="1" dirty="0" smtClean="0">
                <a:solidFill>
                  <a:sysClr val="windowText" lastClr="000000"/>
                </a:solidFill>
                <a:latin typeface="Calibri" pitchFamily="34" charset="0"/>
              </a:rPr>
              <a:t> Supplemented by Occasional Handouts</a:t>
            </a:r>
          </a:p>
        </p:txBody>
      </p:sp>
      <p:sp>
        <p:nvSpPr>
          <p:cNvPr id="85" name="Rounded Rectangle 84"/>
          <p:cNvSpPr/>
          <p:nvPr/>
        </p:nvSpPr>
        <p:spPr>
          <a:xfrm>
            <a:off x="701040" y="1865669"/>
            <a:ext cx="3606463"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Holistic &amp; Integrated Teaching Approach</a:t>
            </a:r>
          </a:p>
        </p:txBody>
      </p:sp>
      <p:sp>
        <p:nvSpPr>
          <p:cNvPr id="99" name="Rounded Rectangle 98"/>
          <p:cNvSpPr/>
          <p:nvPr/>
        </p:nvSpPr>
        <p:spPr>
          <a:xfrm>
            <a:off x="4807974" y="1865669"/>
            <a:ext cx="3650226"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Entire Course Material Available on the ELMS On-Line Blackboard System</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The „Formula for Success“ In This Course</a:t>
            </a:r>
            <a:endParaRPr lang="en-US" sz="2400" dirty="0"/>
          </a:p>
        </p:txBody>
      </p:sp>
      <p:sp>
        <p:nvSpPr>
          <p:cNvPr id="3" name="TextBox 2"/>
          <p:cNvSpPr txBox="1"/>
          <p:nvPr/>
        </p:nvSpPr>
        <p:spPr>
          <a:xfrm>
            <a:off x="441203" y="1129565"/>
            <a:ext cx="8226424" cy="954107"/>
          </a:xfrm>
          <a:prstGeom prst="rect">
            <a:avLst/>
          </a:prstGeom>
          <a:noFill/>
        </p:spPr>
        <p:txBody>
          <a:bodyPr wrap="square" rtlCol="0">
            <a:spAutoFit/>
          </a:bodyPr>
          <a:lstStyle/>
          <a:p>
            <a:r>
              <a:rPr lang="de-DE" sz="2800" b="1" dirty="0" smtClean="0">
                <a:solidFill>
                  <a:schemeClr val="bg1"/>
                </a:solidFill>
                <a:latin typeface="Calibri" pitchFamily="34" charset="0"/>
              </a:rPr>
              <a:t>Success in this course can be attained by following a simple formula:</a:t>
            </a:r>
            <a:endParaRPr lang="en-US" sz="2800" b="1" dirty="0">
              <a:solidFill>
                <a:schemeClr val="bg1"/>
              </a:solidFill>
              <a:latin typeface="Calibri" pitchFamily="34" charset="0"/>
            </a:endParaRPr>
          </a:p>
        </p:txBody>
      </p:sp>
      <p:sp>
        <p:nvSpPr>
          <p:cNvPr id="4" name="TextBox 3"/>
          <p:cNvSpPr txBox="1"/>
          <p:nvPr/>
        </p:nvSpPr>
        <p:spPr>
          <a:xfrm>
            <a:off x="504509" y="2447775"/>
            <a:ext cx="8075612" cy="646331"/>
          </a:xfrm>
          <a:prstGeom prst="rect">
            <a:avLst/>
          </a:prstGeom>
          <a:noFill/>
          <a:ln>
            <a:solidFill>
              <a:srgbClr val="FFFF00"/>
            </a:solidFill>
          </a:ln>
        </p:spPr>
        <p:txBody>
          <a:bodyPr wrap="square" rtlCol="0">
            <a:spAutoFit/>
          </a:bodyPr>
          <a:lstStyle/>
          <a:p>
            <a:pPr algn="ctr"/>
            <a:r>
              <a:rPr lang="de-DE" sz="3600" b="1" i="1" dirty="0" smtClean="0">
                <a:solidFill>
                  <a:schemeClr val="bg1"/>
                </a:solidFill>
                <a:latin typeface="Calibri" pitchFamily="34" charset="0"/>
              </a:rPr>
              <a:t>Success</a:t>
            </a:r>
            <a:r>
              <a:rPr lang="de-DE" sz="3600" b="1" dirty="0" smtClean="0">
                <a:solidFill>
                  <a:schemeClr val="bg1"/>
                </a:solidFill>
                <a:latin typeface="Calibri" pitchFamily="34" charset="0"/>
              </a:rPr>
              <a:t> </a:t>
            </a:r>
            <a:r>
              <a:rPr lang="de-DE" sz="2800" b="1" dirty="0" smtClean="0">
                <a:solidFill>
                  <a:schemeClr val="bg1"/>
                </a:solidFill>
                <a:latin typeface="Calibri" pitchFamily="34" charset="0"/>
              </a:rPr>
              <a:t>= </a:t>
            </a:r>
            <a:r>
              <a:rPr lang="de-DE" sz="2800" b="1" dirty="0" smtClean="0">
                <a:solidFill>
                  <a:srgbClr val="FFFF00"/>
                </a:solidFill>
                <a:latin typeface="Calibri" pitchFamily="34" charset="0"/>
              </a:rPr>
              <a:t>f</a:t>
            </a:r>
            <a:r>
              <a:rPr lang="de-DE" sz="2800" b="1" dirty="0" smtClean="0">
                <a:solidFill>
                  <a:schemeClr val="bg1"/>
                </a:solidFill>
                <a:latin typeface="Calibri" pitchFamily="34" charset="0"/>
              </a:rPr>
              <a:t>(ABL, INT, INQ, ABS, CRIT, ALY, CRE, CS)</a:t>
            </a:r>
            <a:endParaRPr lang="en-US" sz="2800" b="1" dirty="0">
              <a:solidFill>
                <a:schemeClr val="bg1"/>
              </a:solidFill>
              <a:latin typeface="Calibri" pitchFamily="34" charset="0"/>
            </a:endParaRPr>
          </a:p>
        </p:txBody>
      </p:sp>
      <p:sp>
        <p:nvSpPr>
          <p:cNvPr id="5" name="TextBox 4"/>
          <p:cNvSpPr txBox="1"/>
          <p:nvPr/>
        </p:nvSpPr>
        <p:spPr>
          <a:xfrm>
            <a:off x="458788" y="3483663"/>
            <a:ext cx="4094162" cy="2677656"/>
          </a:xfrm>
          <a:prstGeom prst="rect">
            <a:avLst/>
          </a:prstGeom>
          <a:noFill/>
        </p:spPr>
        <p:txBody>
          <a:bodyPr wrap="square" rtlCol="0">
            <a:spAutoFit/>
          </a:bodyPr>
          <a:lstStyle/>
          <a:p>
            <a:pPr>
              <a:lnSpc>
                <a:spcPct val="150000"/>
              </a:lnSpc>
            </a:pPr>
            <a:r>
              <a:rPr lang="de-DE" sz="2800" b="1" dirty="0" smtClean="0">
                <a:solidFill>
                  <a:schemeClr val="bg1"/>
                </a:solidFill>
                <a:latin typeface="Calibri" pitchFamily="34" charset="0"/>
              </a:rPr>
              <a:t>ABL:	General Ability </a:t>
            </a:r>
          </a:p>
          <a:p>
            <a:pPr>
              <a:lnSpc>
                <a:spcPct val="150000"/>
              </a:lnSpc>
            </a:pPr>
            <a:r>
              <a:rPr lang="de-DE" sz="2800" b="1" dirty="0" smtClean="0">
                <a:solidFill>
                  <a:schemeClr val="bg1"/>
                </a:solidFill>
                <a:latin typeface="Calibri" pitchFamily="34" charset="0"/>
              </a:rPr>
              <a:t>INT:	Interest</a:t>
            </a:r>
          </a:p>
          <a:p>
            <a:pPr>
              <a:lnSpc>
                <a:spcPct val="150000"/>
              </a:lnSpc>
            </a:pPr>
            <a:r>
              <a:rPr lang="de-DE" sz="2800" b="1" dirty="0" smtClean="0">
                <a:solidFill>
                  <a:schemeClr val="bg1"/>
                </a:solidFill>
                <a:latin typeface="Calibri" pitchFamily="34" charset="0"/>
              </a:rPr>
              <a:t>INQ:	Inquisitiveness</a:t>
            </a:r>
          </a:p>
          <a:p>
            <a:pPr>
              <a:lnSpc>
                <a:spcPct val="150000"/>
              </a:lnSpc>
            </a:pPr>
            <a:r>
              <a:rPr lang="de-DE" sz="2800" b="1" dirty="0" smtClean="0">
                <a:solidFill>
                  <a:schemeClr val="bg1"/>
                </a:solidFill>
                <a:latin typeface="Calibri" pitchFamily="34" charset="0"/>
              </a:rPr>
              <a:t>ABS:	Absorption Capacity </a:t>
            </a:r>
            <a:endParaRPr lang="en-US" sz="2800" b="1" dirty="0">
              <a:solidFill>
                <a:schemeClr val="bg1"/>
              </a:solidFill>
              <a:latin typeface="Calibri" pitchFamily="34" charset="0"/>
            </a:endParaRPr>
          </a:p>
        </p:txBody>
      </p:sp>
      <p:sp>
        <p:nvSpPr>
          <p:cNvPr id="7" name="TextBox 6"/>
          <p:cNvSpPr txBox="1"/>
          <p:nvPr/>
        </p:nvSpPr>
        <p:spPr>
          <a:xfrm>
            <a:off x="4975518" y="3483663"/>
            <a:ext cx="3714457" cy="2677656"/>
          </a:xfrm>
          <a:prstGeom prst="rect">
            <a:avLst/>
          </a:prstGeom>
          <a:noFill/>
        </p:spPr>
        <p:txBody>
          <a:bodyPr wrap="square" rtlCol="0">
            <a:spAutoFit/>
          </a:bodyPr>
          <a:lstStyle/>
          <a:p>
            <a:pPr>
              <a:lnSpc>
                <a:spcPct val="150000"/>
              </a:lnSpc>
            </a:pPr>
            <a:r>
              <a:rPr lang="de-DE" sz="2800" b="1" dirty="0" smtClean="0">
                <a:solidFill>
                  <a:schemeClr val="bg1"/>
                </a:solidFill>
                <a:latin typeface="Calibri" pitchFamily="34" charset="0"/>
              </a:rPr>
              <a:t>CRIT:	Critical Thinking</a:t>
            </a:r>
          </a:p>
          <a:p>
            <a:pPr>
              <a:lnSpc>
                <a:spcPct val="150000"/>
              </a:lnSpc>
            </a:pPr>
            <a:r>
              <a:rPr lang="de-DE" sz="2800" b="1" dirty="0" smtClean="0">
                <a:solidFill>
                  <a:schemeClr val="bg1"/>
                </a:solidFill>
                <a:latin typeface="Calibri" pitchFamily="34" charset="0"/>
              </a:rPr>
              <a:t>ALY:	Analytical Skill</a:t>
            </a:r>
          </a:p>
          <a:p>
            <a:pPr>
              <a:lnSpc>
                <a:spcPct val="150000"/>
              </a:lnSpc>
            </a:pPr>
            <a:r>
              <a:rPr lang="de-DE" sz="2800" b="1" dirty="0" smtClean="0">
                <a:solidFill>
                  <a:schemeClr val="bg1"/>
                </a:solidFill>
                <a:latin typeface="Calibri" pitchFamily="34" charset="0"/>
              </a:rPr>
              <a:t>CRE:	Creative Skill  </a:t>
            </a:r>
          </a:p>
          <a:p>
            <a:pPr>
              <a:lnSpc>
                <a:spcPct val="150000"/>
              </a:lnSpc>
            </a:pPr>
            <a:r>
              <a:rPr lang="de-DE" sz="2800" b="1" dirty="0" smtClean="0">
                <a:solidFill>
                  <a:schemeClr val="bg1"/>
                </a:solidFill>
                <a:latin typeface="Calibri" pitchFamily="34" charset="0"/>
              </a:rPr>
              <a:t>CS:	Common Sense </a:t>
            </a:r>
            <a:endParaRPr lang="en-US" sz="28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fucius.jpg"/>
          <p:cNvPicPr>
            <a:picLocks noChangeAspect="1"/>
          </p:cNvPicPr>
          <p:nvPr/>
        </p:nvPicPr>
        <p:blipFill>
          <a:blip r:embed="rId3" cstate="print"/>
          <a:stretch>
            <a:fillRect/>
          </a:stretch>
        </p:blipFill>
        <p:spPr>
          <a:xfrm>
            <a:off x="5616972" y="1129565"/>
            <a:ext cx="2560253" cy="4682359"/>
          </a:xfrm>
          <a:prstGeom prst="rect">
            <a:avLst/>
          </a:prstGeom>
        </p:spPr>
      </p:pic>
      <p:sp>
        <p:nvSpPr>
          <p:cNvPr id="3" name="Rectangle 2"/>
          <p:cNvSpPr/>
          <p:nvPr/>
        </p:nvSpPr>
        <p:spPr>
          <a:xfrm>
            <a:off x="458788" y="1129565"/>
            <a:ext cx="4552950" cy="3662541"/>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prst="angle"/>
              <a:contourClr>
                <a:schemeClr val="accent2">
                  <a:tint val="20000"/>
                </a:schemeClr>
              </a:contourClr>
            </a:sp3d>
          </a:bodyPr>
          <a:lstStyle/>
          <a:p>
            <a:pPr algn="ctr"/>
            <a:r>
              <a:rPr lang="en-US" sz="5800" b="1" cap="none" spc="50" dirty="0" smtClean="0">
                <a:ln w="11430"/>
                <a:solidFill>
                  <a:srgbClr val="80C535"/>
                </a:solidFill>
                <a:effectLst>
                  <a:outerShdw blurRad="50800" dist="38100" dir="5400000" algn="t" rotWithShape="0">
                    <a:prstClr val="black">
                      <a:alpha val="40000"/>
                    </a:prstClr>
                  </a:outerShdw>
                </a:effectLst>
                <a:latin typeface="Calibri" pitchFamily="34" charset="0"/>
              </a:rPr>
              <a:t>The Essence of Knowledge </a:t>
            </a:r>
          </a:p>
          <a:p>
            <a:pPr algn="ctr"/>
            <a:r>
              <a:rPr lang="en-US" sz="5800" b="1" spc="50" dirty="0" smtClean="0">
                <a:ln w="11430"/>
                <a:solidFill>
                  <a:srgbClr val="80C535"/>
                </a:solidFill>
                <a:effectLst>
                  <a:outerShdw blurRad="50800" dist="38100" dir="5400000" algn="t" rotWithShape="0">
                    <a:prstClr val="black">
                      <a:alpha val="40000"/>
                    </a:prstClr>
                  </a:outerShdw>
                </a:effectLst>
                <a:latin typeface="Calibri" pitchFamily="34" charset="0"/>
              </a:rPr>
              <a:t>Is Having It To Apply It</a:t>
            </a:r>
            <a:endParaRPr lang="en-US" sz="5800" b="1" cap="none" spc="50" dirty="0">
              <a:ln w="11430"/>
              <a:solidFill>
                <a:srgbClr val="80C535"/>
              </a:solidFill>
              <a:effectLst>
                <a:outerShdw blurRad="50800" dist="38100" dir="5400000" algn="t" rotWithShape="0">
                  <a:prstClr val="black">
                    <a:alpha val="40000"/>
                  </a:prstClr>
                </a:outerShdw>
              </a:effectLst>
              <a:latin typeface="Calibri" pitchFamily="34" charset="0"/>
            </a:endParaRPr>
          </a:p>
        </p:txBody>
      </p:sp>
      <p:sp>
        <p:nvSpPr>
          <p:cNvPr id="4" name="TextBox 3"/>
          <p:cNvSpPr txBox="1"/>
          <p:nvPr/>
        </p:nvSpPr>
        <p:spPr>
          <a:xfrm>
            <a:off x="662098" y="5077713"/>
            <a:ext cx="4146331" cy="769441"/>
          </a:xfrm>
          <a:prstGeom prst="rect">
            <a:avLst/>
          </a:prstGeom>
          <a:noFill/>
        </p:spPr>
        <p:txBody>
          <a:bodyPr wrap="square" rtlCol="0">
            <a:spAutoFit/>
          </a:bodyPr>
          <a:lstStyle/>
          <a:p>
            <a:pPr algn="ctr"/>
            <a:r>
              <a:rPr lang="en-US" sz="2200" i="1" dirty="0" smtClean="0">
                <a:solidFill>
                  <a:srgbClr val="FFC000"/>
                </a:solidFill>
                <a:latin typeface="Calibri" pitchFamily="34" charset="0"/>
              </a:rPr>
              <a:t>(Chinese Philosopher Confucious)</a:t>
            </a:r>
          </a:p>
          <a:p>
            <a:pPr algn="ctr"/>
            <a:r>
              <a:rPr lang="en-US" sz="2200" i="1" dirty="0" smtClean="0">
                <a:solidFill>
                  <a:srgbClr val="FFC000"/>
                </a:solidFill>
                <a:latin typeface="Calibri" pitchFamily="34" charset="0"/>
              </a:rPr>
              <a:t>(551 B.C – 479 B.C)</a:t>
            </a:r>
            <a:endParaRPr lang="en-US" sz="2200" i="1" dirty="0">
              <a:solidFill>
                <a:srgbClr val="FFC000"/>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767177" y="4817460"/>
            <a:ext cx="7600950" cy="707886"/>
          </a:xfrm>
          <a:prstGeom prst="rect">
            <a:avLst/>
          </a:prstGeom>
          <a:noFill/>
          <a:ln w="9525">
            <a:noFill/>
            <a:miter lim="800000"/>
            <a:headEnd/>
            <a:tailEnd/>
          </a:ln>
        </p:spPr>
        <p:txBody>
          <a:bodyPr>
            <a:spAutoFit/>
          </a:bodyPr>
          <a:lstStyle/>
          <a:p>
            <a:pPr algn="ctr">
              <a:spcBef>
                <a:spcPct val="50000"/>
              </a:spcBef>
            </a:pPr>
            <a:r>
              <a:rPr lang="de-DE" sz="4000" b="1" dirty="0" smtClean="0">
                <a:solidFill>
                  <a:srgbClr val="FF9900"/>
                </a:solidFill>
                <a:latin typeface="+mn-lt"/>
              </a:rPr>
              <a:t>Course Objectives</a:t>
            </a:r>
            <a:endParaRPr lang="de-DE" sz="4000" b="1" dirty="0">
              <a:solidFill>
                <a:srgbClr val="FF9900"/>
              </a:solidFill>
              <a:latin typeface="+mn-lt"/>
            </a:endParaRPr>
          </a:p>
        </p:txBody>
      </p:sp>
      <p:pic>
        <p:nvPicPr>
          <p:cNvPr id="5" name="Picture 4" descr="Goal8.gif"/>
          <p:cNvPicPr>
            <a:picLocks noChangeAspect="1"/>
          </p:cNvPicPr>
          <p:nvPr/>
        </p:nvPicPr>
        <p:blipFill>
          <a:blip r:embed="rId3" cstate="print"/>
          <a:stretch>
            <a:fillRect/>
          </a:stretch>
        </p:blipFill>
        <p:spPr>
          <a:xfrm>
            <a:off x="3162042" y="690880"/>
            <a:ext cx="2823092" cy="4171263"/>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Prime Objectives of this Course</a:t>
            </a:r>
            <a:endParaRPr lang="en-US" sz="2400" dirty="0"/>
          </a:p>
        </p:txBody>
      </p:sp>
      <p:sp>
        <p:nvSpPr>
          <p:cNvPr id="3" name="Content Placeholder 2"/>
          <p:cNvSpPr>
            <a:spLocks noGrp="1"/>
          </p:cNvSpPr>
          <p:nvPr>
            <p:ph idx="1"/>
          </p:nvPr>
        </p:nvSpPr>
        <p:spPr>
          <a:xfrm>
            <a:off x="2919661" y="1128624"/>
            <a:ext cx="6099648" cy="4997450"/>
          </a:xfrm>
        </p:spPr>
        <p:txBody>
          <a:bodyPr/>
          <a:lstStyle/>
          <a:p>
            <a:pPr>
              <a:lnSpc>
                <a:spcPts val="3300"/>
              </a:lnSpc>
              <a:spcAft>
                <a:spcPts val="1800"/>
              </a:spcAft>
              <a:buClr>
                <a:srgbClr val="FFC000"/>
              </a:buClr>
              <a:buNone/>
            </a:pPr>
            <a:r>
              <a:rPr lang="en-US" sz="2800" b="1" dirty="0" smtClean="0">
                <a:solidFill>
                  <a:schemeClr val="bg1"/>
                </a:solidFill>
                <a:latin typeface="Calibri" pitchFamily="34" charset="0"/>
              </a:rPr>
              <a:t>	This course aims to acquaint </a:t>
            </a:r>
            <a:r>
              <a:rPr lang="de-DE" sz="2800" b="1" kern="1200" dirty="0" smtClean="0">
                <a:solidFill>
                  <a:schemeClr val="bg1"/>
                </a:solidFill>
                <a:latin typeface="Calibri" pitchFamily="34" charset="0"/>
              </a:rPr>
              <a:t>the stu-dents comprehensively and in-depth with the subject of project stakehol-der management and engagement from a theoreticians as well as prac-titioner‘s perspective using high-quality textual/visual material and numerous real-life examples drawn from across the globe on this exci-ting, challenging, fast evolving and increasingly important specialized field of project management. </a:t>
            </a:r>
            <a:endParaRPr lang="en-US" sz="2800" b="1" dirty="0" smtClean="0">
              <a:solidFill>
                <a:schemeClr val="bg1"/>
              </a:solidFill>
              <a:latin typeface="Calibri" pitchFamily="34" charset="0"/>
            </a:endParaRPr>
          </a:p>
        </p:txBody>
      </p:sp>
      <p:pic>
        <p:nvPicPr>
          <p:cNvPr id="6" name="Picture 5" descr="Goal1.gif"/>
          <p:cNvPicPr>
            <a:picLocks noChangeAspect="1"/>
          </p:cNvPicPr>
          <p:nvPr/>
        </p:nvPicPr>
        <p:blipFill>
          <a:blip r:embed="rId3" cstate="print"/>
          <a:stretch>
            <a:fillRect/>
          </a:stretch>
        </p:blipFill>
        <p:spPr>
          <a:xfrm>
            <a:off x="460307" y="2305153"/>
            <a:ext cx="2738506" cy="2247694"/>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Prime Objectives of this Course</a:t>
            </a:r>
            <a:endParaRPr lang="en-US" sz="2400" dirty="0"/>
          </a:p>
        </p:txBody>
      </p:sp>
      <p:sp>
        <p:nvSpPr>
          <p:cNvPr id="3" name="Content Placeholder 2"/>
          <p:cNvSpPr>
            <a:spLocks noGrp="1"/>
          </p:cNvSpPr>
          <p:nvPr>
            <p:ph idx="1"/>
          </p:nvPr>
        </p:nvSpPr>
        <p:spPr>
          <a:xfrm>
            <a:off x="2919661" y="1128624"/>
            <a:ext cx="6016521" cy="4997450"/>
          </a:xfrm>
        </p:spPr>
        <p:txBody>
          <a:bodyPr/>
          <a:lstStyle/>
          <a:p>
            <a:pPr>
              <a:lnSpc>
                <a:spcPts val="3500"/>
              </a:lnSpc>
              <a:spcAft>
                <a:spcPts val="1800"/>
              </a:spcAft>
              <a:buClr>
                <a:srgbClr val="FFC000"/>
              </a:buClr>
              <a:buNone/>
            </a:pPr>
            <a:r>
              <a:rPr lang="en-US" sz="2800" b="1" dirty="0" smtClean="0">
                <a:solidFill>
                  <a:schemeClr val="bg1"/>
                </a:solidFill>
                <a:latin typeface="Calibri" pitchFamily="34" charset="0"/>
              </a:rPr>
              <a:t>	</a:t>
            </a:r>
            <a:r>
              <a:rPr lang="de-DE" sz="2800" b="1" kern="1200" dirty="0" smtClean="0">
                <a:solidFill>
                  <a:schemeClr val="bg1"/>
                </a:solidFill>
                <a:latin typeface="Calibri" pitchFamily="34" charset="0"/>
              </a:rPr>
              <a:t>It aims to motivate the students to deepen their insight of project stake-holder management and engage-ment after course completion and to apply their class-acquired knowledge creatively for the systematic, effec-tive and efficient management and engagement of stakeholders on pre-sent and future projects of </a:t>
            </a:r>
            <a:r>
              <a:rPr lang="en-US" sz="2800" b="1" kern="1200" dirty="0" smtClean="0">
                <a:solidFill>
                  <a:schemeClr val="bg1"/>
                </a:solidFill>
                <a:latin typeface="Calibri" pitchFamily="34" charset="0"/>
              </a:rPr>
              <a:t>varying complexity </a:t>
            </a:r>
            <a:r>
              <a:rPr lang="de-DE" sz="2800" b="1" kern="1200" dirty="0" smtClean="0">
                <a:solidFill>
                  <a:schemeClr val="bg1"/>
                </a:solidFill>
                <a:latin typeface="Calibri" pitchFamily="34" charset="0"/>
              </a:rPr>
              <a:t>in their professional work environments. </a:t>
            </a:r>
            <a:endParaRPr lang="en-US" sz="2800" b="1" kern="1200" dirty="0" smtClean="0">
              <a:solidFill>
                <a:schemeClr val="bg1"/>
              </a:solidFill>
              <a:latin typeface="Calibri" pitchFamily="34" charset="0"/>
            </a:endParaRPr>
          </a:p>
        </p:txBody>
      </p:sp>
      <p:pic>
        <p:nvPicPr>
          <p:cNvPr id="7" name="Picture 6" descr="BullsEye1.gif"/>
          <p:cNvPicPr>
            <a:picLocks noChangeAspect="1"/>
          </p:cNvPicPr>
          <p:nvPr/>
        </p:nvPicPr>
        <p:blipFill>
          <a:blip r:embed="rId3" cstate="print"/>
          <a:stretch>
            <a:fillRect/>
          </a:stretch>
        </p:blipFill>
        <p:spPr>
          <a:xfrm>
            <a:off x="455614" y="2201089"/>
            <a:ext cx="2743200" cy="252208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Prime Objectives of this Course</a:t>
            </a:r>
            <a:endParaRPr lang="en-US" sz="2400" dirty="0"/>
          </a:p>
        </p:txBody>
      </p:sp>
      <p:sp>
        <p:nvSpPr>
          <p:cNvPr id="3" name="Content Placeholder 2"/>
          <p:cNvSpPr>
            <a:spLocks noGrp="1"/>
          </p:cNvSpPr>
          <p:nvPr>
            <p:ph idx="1"/>
          </p:nvPr>
        </p:nvSpPr>
        <p:spPr>
          <a:xfrm>
            <a:off x="2919662" y="1128624"/>
            <a:ext cx="5964565" cy="4997450"/>
          </a:xfrm>
        </p:spPr>
        <p:txBody>
          <a:bodyPr/>
          <a:lstStyle/>
          <a:p>
            <a:pPr>
              <a:lnSpc>
                <a:spcPts val="3500"/>
              </a:lnSpc>
              <a:spcAft>
                <a:spcPts val="1800"/>
              </a:spcAft>
              <a:buClr>
                <a:srgbClr val="FFC000"/>
              </a:buClr>
              <a:buNone/>
            </a:pPr>
            <a:r>
              <a:rPr lang="en-US" sz="2800" b="1" dirty="0" smtClean="0">
                <a:solidFill>
                  <a:schemeClr val="bg1"/>
                </a:solidFill>
                <a:latin typeface="Calibri" pitchFamily="34" charset="0"/>
              </a:rPr>
              <a:t>	This course furthermore aims to </a:t>
            </a:r>
            <a:r>
              <a:rPr lang="de-DE" sz="2800" b="1" dirty="0" smtClean="0">
                <a:solidFill>
                  <a:schemeClr val="bg1"/>
                </a:solidFill>
                <a:latin typeface="Calibri" pitchFamily="34" charset="0"/>
              </a:rPr>
              <a:t>en-courage organizations through their current and future employees who are participating in it to put  their project stakeholder management and engagement policies, strategies, plans, processes and tools on a more stakeholder-responsive footing which in time will bring more „win-win solutions“ for both them and their stakeholders. </a:t>
            </a:r>
            <a:endParaRPr lang="en-US" sz="2800" b="1" dirty="0" smtClean="0">
              <a:solidFill>
                <a:schemeClr val="bg1"/>
              </a:solidFill>
              <a:latin typeface="Calibri" pitchFamily="34" charset="0"/>
            </a:endParaRPr>
          </a:p>
          <a:p>
            <a:pPr>
              <a:lnSpc>
                <a:spcPts val="3500"/>
              </a:lnSpc>
              <a:spcAft>
                <a:spcPts val="1800"/>
              </a:spcAft>
              <a:buClr>
                <a:srgbClr val="FFC000"/>
              </a:buClr>
              <a:buNone/>
            </a:pPr>
            <a:r>
              <a:rPr lang="de-DE" sz="2800" b="1" dirty="0" smtClean="0">
                <a:solidFill>
                  <a:schemeClr val="bg1"/>
                </a:solidFill>
                <a:latin typeface="Calibri" pitchFamily="34" charset="0"/>
              </a:rPr>
              <a:t>	</a:t>
            </a:r>
            <a:endParaRPr lang="en-US" sz="2800" b="1" dirty="0" smtClean="0">
              <a:solidFill>
                <a:schemeClr val="bg1"/>
              </a:solidFill>
              <a:latin typeface="Calibri" pitchFamily="34" charset="0"/>
            </a:endParaRPr>
          </a:p>
        </p:txBody>
      </p:sp>
      <p:pic>
        <p:nvPicPr>
          <p:cNvPr id="6" name="Picture 5" descr="Goal4.gif"/>
          <p:cNvPicPr>
            <a:picLocks noChangeAspect="1"/>
          </p:cNvPicPr>
          <p:nvPr/>
        </p:nvPicPr>
        <p:blipFill>
          <a:blip r:embed="rId3" cstate="print"/>
          <a:stretch>
            <a:fillRect/>
          </a:stretch>
        </p:blipFill>
        <p:spPr>
          <a:xfrm>
            <a:off x="455613" y="1964887"/>
            <a:ext cx="2743200" cy="2928225"/>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Prime Objectives of this Course</a:t>
            </a:r>
            <a:endParaRPr lang="en-US" sz="2400" dirty="0"/>
          </a:p>
        </p:txBody>
      </p:sp>
      <p:sp>
        <p:nvSpPr>
          <p:cNvPr id="3" name="Content Placeholder 2"/>
          <p:cNvSpPr>
            <a:spLocks noGrp="1"/>
          </p:cNvSpPr>
          <p:nvPr>
            <p:ph idx="1"/>
          </p:nvPr>
        </p:nvSpPr>
        <p:spPr>
          <a:xfrm>
            <a:off x="2919662" y="1128624"/>
            <a:ext cx="5933393" cy="4997450"/>
          </a:xfrm>
        </p:spPr>
        <p:txBody>
          <a:bodyPr/>
          <a:lstStyle/>
          <a:p>
            <a:pPr>
              <a:lnSpc>
                <a:spcPts val="3500"/>
              </a:lnSpc>
              <a:spcAft>
                <a:spcPts val="1800"/>
              </a:spcAft>
              <a:buClr>
                <a:srgbClr val="FFC000"/>
              </a:buClr>
              <a:buNone/>
            </a:pPr>
            <a:r>
              <a:rPr lang="en-US" sz="2800" b="1" dirty="0" smtClean="0">
                <a:solidFill>
                  <a:schemeClr val="bg1"/>
                </a:solidFill>
                <a:latin typeface="Calibri" pitchFamily="34" charset="0"/>
              </a:rPr>
              <a:t>	</a:t>
            </a:r>
            <a:r>
              <a:rPr lang="de-DE" sz="2800" b="1" dirty="0" smtClean="0">
                <a:solidFill>
                  <a:schemeClr val="bg1"/>
                </a:solidFill>
                <a:latin typeface="Calibri" pitchFamily="34" charset="0"/>
              </a:rPr>
              <a:t>Through the awareness and interest generated by this course, which at the present point in time is one of just a handful offered at universities across the world, it is hoped that more focussed research on project stakeholder management and engagement practices in public, for-profit and not-for-profit organiza-tions will be encouraged and spon-sored in future.</a:t>
            </a:r>
            <a:endParaRPr lang="en-US" sz="2800" b="1" dirty="0" smtClean="0">
              <a:solidFill>
                <a:schemeClr val="bg1"/>
              </a:solidFill>
              <a:latin typeface="Calibri" pitchFamily="34" charset="0"/>
            </a:endParaRPr>
          </a:p>
        </p:txBody>
      </p:sp>
      <p:pic>
        <p:nvPicPr>
          <p:cNvPr id="5" name="Picture 4" descr="Goal7.gif"/>
          <p:cNvPicPr>
            <a:picLocks noChangeAspect="1"/>
          </p:cNvPicPr>
          <p:nvPr/>
        </p:nvPicPr>
        <p:blipFill>
          <a:blip r:embed="rId3" cstate="print"/>
          <a:stretch>
            <a:fillRect/>
          </a:stretch>
        </p:blipFill>
        <p:spPr>
          <a:xfrm>
            <a:off x="455613" y="2218963"/>
            <a:ext cx="2758283" cy="2420074"/>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les.gif"/>
          <p:cNvPicPr>
            <a:picLocks noChangeAspect="1"/>
          </p:cNvPicPr>
          <p:nvPr/>
        </p:nvPicPr>
        <p:blipFill>
          <a:blip r:embed="rId3" cstate="print"/>
          <a:stretch>
            <a:fillRect/>
          </a:stretch>
        </p:blipFill>
        <p:spPr>
          <a:xfrm>
            <a:off x="3306781" y="1235075"/>
            <a:ext cx="2533650" cy="2752725"/>
          </a:xfrm>
          <a:prstGeom prst="rect">
            <a:avLst/>
          </a:prstGeom>
          <a:noFill/>
          <a:ln>
            <a:noFill/>
          </a:ln>
        </p:spPr>
      </p:pic>
      <p:sp>
        <p:nvSpPr>
          <p:cNvPr id="3" name="Text Box 4"/>
          <p:cNvSpPr txBox="1">
            <a:spLocks noChangeArrowheads="1"/>
          </p:cNvSpPr>
          <p:nvPr/>
        </p:nvSpPr>
        <p:spPr bwMode="auto">
          <a:xfrm>
            <a:off x="767177" y="4278980"/>
            <a:ext cx="7600950" cy="1323439"/>
          </a:xfrm>
          <a:prstGeom prst="rect">
            <a:avLst/>
          </a:prstGeom>
          <a:noFill/>
          <a:ln w="9525">
            <a:noFill/>
            <a:miter lim="800000"/>
            <a:headEnd/>
            <a:tailEnd/>
          </a:ln>
        </p:spPr>
        <p:txBody>
          <a:bodyPr>
            <a:spAutoFit/>
          </a:bodyPr>
          <a:lstStyle/>
          <a:p>
            <a:pPr algn="ctr">
              <a:spcBef>
                <a:spcPct val="50000"/>
              </a:spcBef>
            </a:pPr>
            <a:r>
              <a:rPr lang="de-DE" sz="4000" b="1" dirty="0" smtClean="0">
                <a:solidFill>
                  <a:srgbClr val="FF9900"/>
                </a:solidFill>
                <a:latin typeface="+mn-lt"/>
              </a:rPr>
              <a:t>Rules for the           Course Participants</a:t>
            </a:r>
            <a:endParaRPr lang="de-DE" sz="4000" b="1" dirty="0">
              <a:solidFill>
                <a:srgbClr val="FF9900"/>
              </a:solidFill>
              <a:latin typeface="+mn-lt"/>
            </a:endParaRPr>
          </a:p>
        </p:txBody>
      </p:sp>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7" name="Rectangle 3"/>
          <p:cNvSpPr>
            <a:spLocks noGrp="1" noChangeArrowheads="1"/>
          </p:cNvSpPr>
          <p:nvPr>
            <p:ph idx="1"/>
          </p:nvPr>
        </p:nvSpPr>
        <p:spPr>
          <a:xfrm>
            <a:off x="2025196" y="1022576"/>
            <a:ext cx="6660017" cy="1910405"/>
          </a:xfrm>
        </p:spPr>
        <p:txBody>
          <a:bodyPr/>
          <a:lstStyle/>
          <a:p>
            <a:pPr eaLnBrk="1" hangingPunct="1">
              <a:lnSpc>
                <a:spcPts val="2700"/>
              </a:lnSpc>
              <a:buFontTx/>
              <a:buNone/>
            </a:pPr>
            <a:r>
              <a:rPr lang="de-DE" b="1" dirty="0" smtClean="0">
                <a:solidFill>
                  <a:schemeClr val="bg1"/>
                </a:solidFill>
                <a:latin typeface="Calibri" pitchFamily="34" charset="0"/>
              </a:rPr>
              <a:t>	</a:t>
            </a:r>
            <a:r>
              <a:rPr lang="de-DE" b="1" dirty="0" smtClean="0">
                <a:solidFill>
                  <a:srgbClr val="FFFF00"/>
                </a:solidFill>
                <a:latin typeface="Calibri" pitchFamily="34" charset="0"/>
              </a:rPr>
              <a:t>Do listen to my lectures very attentively and carefully!</a:t>
            </a:r>
            <a:r>
              <a:rPr lang="de-DE" b="1" dirty="0" smtClean="0">
                <a:solidFill>
                  <a:schemeClr val="bg1"/>
                </a:solidFill>
                <a:latin typeface="Calibri" pitchFamily="34" charset="0"/>
              </a:rPr>
              <a:t>  Listening is the basis for comprehension which is the prerequisite for performing well in this course. If you are having comprehension problems, inform me imme-diately. Do not hesitate otherwise it may be too late for me to help you.    </a:t>
            </a:r>
          </a:p>
        </p:txBody>
      </p:sp>
      <p:pic>
        <p:nvPicPr>
          <p:cNvPr id="400390" name="Picture 6" descr="listen"/>
          <p:cNvPicPr>
            <a:picLocks noChangeAspect="1" noChangeArrowheads="1"/>
          </p:cNvPicPr>
          <p:nvPr/>
        </p:nvPicPr>
        <p:blipFill>
          <a:blip r:embed="rId3" cstate="print"/>
          <a:srcRect/>
          <a:stretch>
            <a:fillRect/>
          </a:stretch>
        </p:blipFill>
        <p:spPr bwMode="auto">
          <a:xfrm>
            <a:off x="687965" y="1396063"/>
            <a:ext cx="1261022" cy="1547266"/>
          </a:xfrm>
          <a:prstGeom prst="rect">
            <a:avLst/>
          </a:prstGeom>
          <a:noFill/>
          <a:effectLst>
            <a:outerShdw dist="35921" dir="2700000" algn="ctr" rotWithShape="0">
              <a:srgbClr val="808080"/>
            </a:outerShdw>
          </a:effectLst>
        </p:spPr>
      </p:pic>
      <p:sp>
        <p:nvSpPr>
          <p:cNvPr id="6" name="Text Box 8"/>
          <p:cNvSpPr txBox="1">
            <a:spLocks noChangeArrowheads="1"/>
          </p:cNvSpPr>
          <p:nvPr/>
        </p:nvSpPr>
        <p:spPr bwMode="auto">
          <a:xfrm>
            <a:off x="1984021" y="3604217"/>
            <a:ext cx="6705954" cy="25679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nSpc>
                <a:spcPct val="125000"/>
              </a:lnSpc>
              <a:spcBef>
                <a:spcPct val="20000"/>
              </a:spcBef>
            </a:pPr>
            <a:r>
              <a:rPr lang="de-DE" sz="2000" b="1" dirty="0" smtClean="0">
                <a:solidFill>
                  <a:schemeClr val="bg1"/>
                </a:solidFill>
                <a:latin typeface="Calibri" pitchFamily="34" charset="0"/>
              </a:rPr>
              <a:t>	</a:t>
            </a:r>
            <a:r>
              <a:rPr lang="de-DE" sz="2000" b="1" dirty="0" smtClean="0">
                <a:solidFill>
                  <a:srgbClr val="FFFF00"/>
                </a:solidFill>
                <a:latin typeface="Calibri" pitchFamily="34" charset="0"/>
              </a:rPr>
              <a:t>Do ask questions or bring </a:t>
            </a:r>
            <a:r>
              <a:rPr lang="de-DE" sz="2000" b="1" dirty="0">
                <a:solidFill>
                  <a:srgbClr val="FFFF00"/>
                </a:solidFill>
                <a:latin typeface="Calibri" pitchFamily="34" charset="0"/>
              </a:rPr>
              <a:t>up </a:t>
            </a:r>
            <a:r>
              <a:rPr lang="de-DE" sz="2000" b="1" dirty="0" smtClean="0">
                <a:solidFill>
                  <a:srgbClr val="FFFF00"/>
                </a:solidFill>
                <a:latin typeface="Calibri" pitchFamily="34" charset="0"/>
              </a:rPr>
              <a:t>relevant points </a:t>
            </a:r>
            <a:r>
              <a:rPr lang="de-DE" sz="2000" b="1" dirty="0">
                <a:solidFill>
                  <a:srgbClr val="FFFF00"/>
                </a:solidFill>
                <a:latin typeface="Calibri" pitchFamily="34" charset="0"/>
              </a:rPr>
              <a:t>for </a:t>
            </a:r>
            <a:r>
              <a:rPr lang="de-DE" sz="2000" b="1" dirty="0" smtClean="0">
                <a:solidFill>
                  <a:srgbClr val="FFFF00"/>
                </a:solidFill>
                <a:latin typeface="Calibri" pitchFamily="34" charset="0"/>
              </a:rPr>
              <a:t>discussion </a:t>
            </a:r>
            <a:r>
              <a:rPr lang="de-DE" sz="2000" b="1" dirty="0">
                <a:solidFill>
                  <a:srgbClr val="FFFF00"/>
                </a:solidFill>
                <a:latin typeface="Calibri" pitchFamily="34" charset="0"/>
              </a:rPr>
              <a:t>in the </a:t>
            </a:r>
            <a:r>
              <a:rPr lang="de-DE" sz="2000" b="1" dirty="0" smtClean="0">
                <a:solidFill>
                  <a:srgbClr val="FFFF00"/>
                </a:solidFill>
                <a:latin typeface="Calibri" pitchFamily="34" charset="0"/>
              </a:rPr>
              <a:t>classroom!</a:t>
            </a:r>
            <a:r>
              <a:rPr lang="de-DE" sz="2000" b="1" dirty="0" smtClean="0">
                <a:solidFill>
                  <a:schemeClr val="bg1"/>
                </a:solidFill>
                <a:latin typeface="Calibri" pitchFamily="34" charset="0"/>
              </a:rPr>
              <a:t> </a:t>
            </a:r>
            <a:r>
              <a:rPr lang="de-DE" sz="2000" b="1" dirty="0">
                <a:solidFill>
                  <a:schemeClr val="bg1"/>
                </a:solidFill>
                <a:latin typeface="Calibri" pitchFamily="34" charset="0"/>
              </a:rPr>
              <a:t>You will not be punished for this</a:t>
            </a:r>
            <a:r>
              <a:rPr lang="de-DE" sz="2000" b="1" dirty="0" smtClean="0">
                <a:solidFill>
                  <a:schemeClr val="bg1"/>
                </a:solidFill>
                <a:latin typeface="Calibri" pitchFamily="34" charset="0"/>
              </a:rPr>
              <a:t>! There is no such thing as a stupid question or discussion and I am very patient with students.</a:t>
            </a:r>
          </a:p>
          <a:p>
            <a:pPr marL="342900" indent="-342900">
              <a:spcBef>
                <a:spcPts val="1800"/>
              </a:spcBef>
            </a:pPr>
            <a:r>
              <a:rPr lang="de-DE" sz="2000" b="1" dirty="0" smtClean="0">
                <a:solidFill>
                  <a:schemeClr val="bg1"/>
                </a:solidFill>
                <a:latin typeface="Calibri" pitchFamily="34" charset="0"/>
              </a:rPr>
              <a:t>	Always be inquisitive, analytical, critical and creative in your approach to learning project management!</a:t>
            </a:r>
            <a:endParaRPr lang="en-US" sz="2000" b="1" dirty="0">
              <a:solidFill>
                <a:schemeClr val="bg1"/>
              </a:solidFill>
              <a:latin typeface="Calibri" pitchFamily="34" charset="0"/>
            </a:endParaRPr>
          </a:p>
        </p:txBody>
      </p:sp>
      <p:pic>
        <p:nvPicPr>
          <p:cNvPr id="7" name="Picture 13" descr="qmarks"/>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99460" y="4098601"/>
            <a:ext cx="1438033" cy="1487951"/>
          </a:xfrm>
          <a:prstGeom prst="rect">
            <a:avLst/>
          </a:prstGeom>
          <a:noFill/>
          <a:effectLst>
            <a:outerShdw dist="35921" dir="2700000" algn="ctr" rotWithShape="0">
              <a:srgbClr val="808080"/>
            </a:outerShdw>
          </a:effectLst>
        </p:spPr>
      </p:pic>
      <p:sp>
        <p:nvSpPr>
          <p:cNvPr id="8" name="Title 1"/>
          <p:cNvSpPr>
            <a:spLocks noGrp="1"/>
          </p:cNvSpPr>
          <p:nvPr>
            <p:ph type="title"/>
          </p:nvPr>
        </p:nvSpPr>
        <p:spPr>
          <a:xfrm>
            <a:off x="457200" y="0"/>
            <a:ext cx="8229600" cy="1143000"/>
          </a:xfrm>
        </p:spPr>
        <p:txBody>
          <a:bodyPr/>
          <a:lstStyle/>
          <a:p>
            <a:r>
              <a:rPr lang="de-DE" sz="2400" dirty="0" smtClean="0"/>
              <a:t>Rules for Course Participants: The Do‘s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7" name="Rectangle 3"/>
          <p:cNvSpPr>
            <a:spLocks noGrp="1" noChangeArrowheads="1"/>
          </p:cNvSpPr>
          <p:nvPr>
            <p:ph idx="1"/>
          </p:nvPr>
        </p:nvSpPr>
        <p:spPr>
          <a:xfrm>
            <a:off x="2351776" y="1022576"/>
            <a:ext cx="6333437" cy="5149624"/>
          </a:xfrm>
        </p:spPr>
        <p:txBody>
          <a:bodyPr/>
          <a:lstStyle/>
          <a:p>
            <a:pPr eaLnBrk="1" hangingPunct="1">
              <a:lnSpc>
                <a:spcPct val="125000"/>
              </a:lnSpc>
              <a:spcBef>
                <a:spcPts val="0"/>
              </a:spcBef>
              <a:spcAft>
                <a:spcPts val="1200"/>
              </a:spcAft>
              <a:buFontTx/>
              <a:buNone/>
            </a:pPr>
            <a:r>
              <a:rPr lang="de-DE" b="1" dirty="0" smtClean="0">
                <a:solidFill>
                  <a:schemeClr val="bg1"/>
                </a:solidFill>
                <a:latin typeface="Calibri" pitchFamily="34" charset="0"/>
                <a:cs typeface="Arial" pitchFamily="34" charset="0"/>
              </a:rPr>
              <a:t>	</a:t>
            </a:r>
            <a:r>
              <a:rPr lang="de-DE" b="1" dirty="0" smtClean="0">
                <a:solidFill>
                  <a:srgbClr val="FFFF00"/>
                </a:solidFill>
                <a:latin typeface="Calibri" pitchFamily="34" charset="0"/>
                <a:cs typeface="Arial" pitchFamily="34" charset="0"/>
              </a:rPr>
              <a:t>Do read the prescribed course literature!</a:t>
            </a:r>
            <a:r>
              <a:rPr lang="de-DE" b="1" dirty="0" smtClean="0">
                <a:solidFill>
                  <a:schemeClr val="bg1"/>
                </a:solidFill>
                <a:latin typeface="Calibri" pitchFamily="34" charset="0"/>
                <a:cs typeface="Arial" pitchFamily="34" charset="0"/>
              </a:rPr>
              <a:t> It is the basic requirement for comprehending project stakeholder management and the prerequisite for performing well in this demanding course! </a:t>
            </a:r>
          </a:p>
          <a:p>
            <a:pPr eaLnBrk="1" hangingPunct="1">
              <a:lnSpc>
                <a:spcPct val="125000"/>
              </a:lnSpc>
              <a:spcBef>
                <a:spcPts val="0"/>
              </a:spcBef>
              <a:spcAft>
                <a:spcPts val="1200"/>
              </a:spcAft>
              <a:buFontTx/>
              <a:buNone/>
            </a:pPr>
            <a:r>
              <a:rPr lang="de-DE" b="1" dirty="0" smtClean="0">
                <a:solidFill>
                  <a:schemeClr val="bg1"/>
                </a:solidFill>
                <a:latin typeface="Calibri" pitchFamily="34" charset="0"/>
                <a:cs typeface="Arial" pitchFamily="34" charset="0"/>
              </a:rPr>
              <a:t>	Please note that using only my PowerPoint slides for your examination preparation is NOT sufficient! </a:t>
            </a:r>
            <a:r>
              <a:rPr lang="de-DE" b="1" u="sng" dirty="0" smtClean="0">
                <a:solidFill>
                  <a:schemeClr val="bg1"/>
                </a:solidFill>
                <a:latin typeface="Calibri" pitchFamily="34" charset="0"/>
                <a:cs typeface="Arial" pitchFamily="34" charset="0"/>
              </a:rPr>
              <a:t>YOU MAY FAIL IF YOU DO SO</a:t>
            </a:r>
            <a:r>
              <a:rPr lang="de-DE" b="1" dirty="0" smtClean="0">
                <a:solidFill>
                  <a:schemeClr val="bg1"/>
                </a:solidFill>
                <a:latin typeface="Calibri" pitchFamily="34" charset="0"/>
                <a:cs typeface="Arial" pitchFamily="34" charset="0"/>
              </a:rPr>
              <a:t>! Some or all of the questions in all your examinations over the semester may relate to material in the recommended course text books and </a:t>
            </a:r>
            <a:r>
              <a:rPr lang="de-DE" b="1" dirty="0" smtClean="0">
                <a:solidFill>
                  <a:schemeClr val="bg1"/>
                </a:solidFill>
                <a:latin typeface="Calibri" pitchFamily="34" charset="0"/>
              </a:rPr>
              <a:t>handouts which in class may not have been dis-cussed in detail or at all!  An excellent piece of advice for you: </a:t>
            </a:r>
            <a:r>
              <a:rPr lang="de-DE" b="1" u="sng" dirty="0" smtClean="0">
                <a:solidFill>
                  <a:schemeClr val="bg1"/>
                </a:solidFill>
                <a:latin typeface="Calibri" pitchFamily="34" charset="0"/>
              </a:rPr>
              <a:t>Read from the beginning of the course and NOT towards the end</a:t>
            </a:r>
            <a:r>
              <a:rPr lang="de-DE" b="1" dirty="0" smtClean="0">
                <a:solidFill>
                  <a:schemeClr val="bg1"/>
                </a:solidFill>
                <a:latin typeface="Calibri" pitchFamily="34" charset="0"/>
              </a:rPr>
              <a:t>! You won‘t regret it. </a:t>
            </a:r>
            <a:endParaRPr lang="en-US" b="1" dirty="0" smtClean="0">
              <a:latin typeface="Calibri" pitchFamily="34" charset="0"/>
            </a:endParaRPr>
          </a:p>
          <a:p>
            <a:pPr eaLnBrk="1" hangingPunct="1">
              <a:lnSpc>
                <a:spcPct val="125000"/>
              </a:lnSpc>
              <a:spcBef>
                <a:spcPts val="1800"/>
              </a:spcBef>
              <a:buFontTx/>
              <a:buNone/>
            </a:pPr>
            <a:endParaRPr lang="de-DE" b="1" dirty="0" smtClean="0">
              <a:solidFill>
                <a:schemeClr val="bg1"/>
              </a:solidFill>
              <a:latin typeface="Calibri" pitchFamily="34" charset="0"/>
              <a:cs typeface="Arial" pitchFamily="34" charset="0"/>
            </a:endParaRPr>
          </a:p>
        </p:txBody>
      </p:sp>
      <p:pic>
        <p:nvPicPr>
          <p:cNvPr id="400391" name="Picture 7" descr="books"/>
          <p:cNvPicPr>
            <a:picLocks noChangeAspect="1" noChangeArrowheads="1"/>
          </p:cNvPicPr>
          <p:nvPr/>
        </p:nvPicPr>
        <p:blipFill>
          <a:blip r:embed="rId3" cstate="print"/>
          <a:srcRect/>
          <a:stretch>
            <a:fillRect/>
          </a:stretch>
        </p:blipFill>
        <p:spPr bwMode="auto">
          <a:xfrm>
            <a:off x="207450" y="2364135"/>
            <a:ext cx="2354263" cy="2120900"/>
          </a:xfrm>
          <a:prstGeom prst="rect">
            <a:avLst/>
          </a:prstGeom>
          <a:noFill/>
          <a:ln w="9525">
            <a:noFill/>
            <a:miter lim="800000"/>
            <a:headEnd/>
            <a:tailEnd/>
          </a:ln>
        </p:spPr>
      </p:pic>
      <p:sp>
        <p:nvSpPr>
          <p:cNvPr id="6" name="Title 1"/>
          <p:cNvSpPr>
            <a:spLocks noGrp="1"/>
          </p:cNvSpPr>
          <p:nvPr>
            <p:ph type="title"/>
          </p:nvPr>
        </p:nvSpPr>
        <p:spPr>
          <a:xfrm>
            <a:off x="457200" y="0"/>
            <a:ext cx="8229600" cy="1143000"/>
          </a:xfrm>
        </p:spPr>
        <p:txBody>
          <a:bodyPr/>
          <a:lstStyle/>
          <a:p>
            <a:r>
              <a:rPr lang="de-DE" sz="2400" dirty="0" smtClean="0"/>
              <a:t>Rules for Course Participants: The Do‘s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idx="1"/>
          </p:nvPr>
        </p:nvSpPr>
        <p:spPr>
          <a:xfrm>
            <a:off x="1698172" y="1134236"/>
            <a:ext cx="6987042" cy="5037964"/>
          </a:xfrm>
        </p:spPr>
        <p:txBody>
          <a:bodyPr/>
          <a:lstStyle/>
          <a:p>
            <a:pPr eaLnBrk="1" hangingPunct="1">
              <a:lnSpc>
                <a:spcPts val="2600"/>
              </a:lnSpc>
              <a:buFontTx/>
              <a:buNone/>
            </a:pPr>
            <a:r>
              <a:rPr lang="de-DE" b="1" dirty="0" smtClean="0">
                <a:solidFill>
                  <a:schemeClr val="bg1"/>
                </a:solidFill>
                <a:latin typeface="Calibri" pitchFamily="34" charset="0"/>
                <a:cs typeface="Arial" pitchFamily="34" charset="0"/>
              </a:rPr>
              <a:t>	</a:t>
            </a:r>
            <a:r>
              <a:rPr lang="de-DE" b="1" dirty="0" smtClean="0">
                <a:solidFill>
                  <a:srgbClr val="FFFF00"/>
                </a:solidFill>
                <a:latin typeface="Calibri" pitchFamily="34" charset="0"/>
                <a:cs typeface="Arial" pitchFamily="34" charset="0"/>
              </a:rPr>
              <a:t>Do visit me at my office</a:t>
            </a:r>
            <a:r>
              <a:rPr lang="de-DE" b="1" dirty="0" smtClean="0">
                <a:solidFill>
                  <a:schemeClr val="bg1"/>
                </a:solidFill>
                <a:latin typeface="Calibri" pitchFamily="34" charset="0"/>
                <a:cs typeface="Arial" pitchFamily="34" charset="0"/>
              </a:rPr>
              <a:t> (room 0147B in the Glenn Martin Hall) </a:t>
            </a:r>
            <a:r>
              <a:rPr lang="de-DE" b="1" dirty="0" smtClean="0">
                <a:solidFill>
                  <a:srgbClr val="FFFF00"/>
                </a:solidFill>
                <a:latin typeface="Calibri" pitchFamily="34" charset="0"/>
                <a:cs typeface="Arial" pitchFamily="34" charset="0"/>
              </a:rPr>
              <a:t>individually or as a group, if you have a course-related problem or problems and desire counseling!</a:t>
            </a:r>
            <a:r>
              <a:rPr lang="de-DE" b="1" dirty="0" smtClean="0">
                <a:solidFill>
                  <a:schemeClr val="bg1"/>
                </a:solidFill>
                <a:latin typeface="Calibri" pitchFamily="34" charset="0"/>
                <a:cs typeface="Arial" pitchFamily="34" charset="0"/>
              </a:rPr>
              <a:t> I am in office everyday from 9 AM to evenings. Mondays to Fridays are class evenings. My e-Mail is azkhan@umd.edu  </a:t>
            </a:r>
          </a:p>
          <a:p>
            <a:pPr eaLnBrk="1" hangingPunct="1">
              <a:lnSpc>
                <a:spcPts val="2600"/>
              </a:lnSpc>
              <a:buFontTx/>
              <a:buNone/>
            </a:pPr>
            <a:endParaRPr lang="de-DE" b="1" dirty="0" smtClean="0">
              <a:solidFill>
                <a:schemeClr val="bg1"/>
              </a:solidFill>
              <a:latin typeface="Calibri" pitchFamily="34" charset="0"/>
              <a:cs typeface="Arial" pitchFamily="34" charset="0"/>
            </a:endParaRPr>
          </a:p>
          <a:p>
            <a:pPr eaLnBrk="1" hangingPunct="1">
              <a:lnSpc>
                <a:spcPts val="2600"/>
              </a:lnSpc>
              <a:buFontTx/>
              <a:buNone/>
            </a:pPr>
            <a:r>
              <a:rPr lang="de-DE" b="1" dirty="0" smtClean="0">
                <a:solidFill>
                  <a:schemeClr val="bg1"/>
                </a:solidFill>
                <a:latin typeface="Calibri" pitchFamily="34" charset="0"/>
                <a:cs typeface="Arial" pitchFamily="34" charset="0"/>
              </a:rPr>
              <a:t>	</a:t>
            </a:r>
            <a:r>
              <a:rPr lang="de-DE" b="1" dirty="0" smtClean="0">
                <a:solidFill>
                  <a:srgbClr val="FFFF00"/>
                </a:solidFill>
                <a:latin typeface="Calibri" pitchFamily="34" charset="0"/>
                <a:cs typeface="Arial" pitchFamily="34" charset="0"/>
              </a:rPr>
              <a:t>Do fill out the anonymous course evaluation and course instructor evaluation forms</a:t>
            </a:r>
            <a:r>
              <a:rPr lang="de-DE" b="1" dirty="0" smtClean="0">
                <a:solidFill>
                  <a:schemeClr val="bg1"/>
                </a:solidFill>
                <a:latin typeface="Calibri" pitchFamily="34" charset="0"/>
                <a:cs typeface="Arial" pitchFamily="34" charset="0"/>
              </a:rPr>
              <a:t> </a:t>
            </a:r>
            <a:r>
              <a:rPr lang="de-DE" b="1" dirty="0" smtClean="0">
                <a:solidFill>
                  <a:srgbClr val="FFFF00"/>
                </a:solidFill>
                <a:latin typeface="Calibri" pitchFamily="34" charset="0"/>
                <a:cs typeface="Arial" pitchFamily="34" charset="0"/>
              </a:rPr>
              <a:t>at our online blackboard system at the end of the semester!</a:t>
            </a:r>
            <a:r>
              <a:rPr lang="de-DE" b="1" dirty="0" smtClean="0">
                <a:solidFill>
                  <a:schemeClr val="bg1"/>
                </a:solidFill>
                <a:latin typeface="Calibri" pitchFamily="34" charset="0"/>
                <a:cs typeface="Arial" pitchFamily="34" charset="0"/>
              </a:rPr>
              <a:t> All instructors have worked very hard to provide you with the best possible insights into project management and its specialized areas and over time we want to continuously and significantly improve the quality of our modules. Your honest and constructive criticism is very valuable for us and we certainly welcome it! </a:t>
            </a:r>
            <a:endParaRPr lang="de-DE" b="1" dirty="0" smtClean="0">
              <a:solidFill>
                <a:srgbClr val="FFFF00"/>
              </a:solidFill>
              <a:latin typeface="Calibri" pitchFamily="34" charset="0"/>
              <a:cs typeface="Arial" pitchFamily="34" charset="0"/>
            </a:endParaRPr>
          </a:p>
          <a:p>
            <a:pPr eaLnBrk="1" hangingPunct="1">
              <a:lnSpc>
                <a:spcPts val="2600"/>
              </a:lnSpc>
            </a:pPr>
            <a:endParaRPr lang="de-DE" b="1" dirty="0" smtClean="0">
              <a:solidFill>
                <a:schemeClr val="bg1"/>
              </a:solidFill>
              <a:latin typeface="Calibri" pitchFamily="34" charset="0"/>
              <a:cs typeface="Arial" pitchFamily="34" charset="0"/>
            </a:endParaRPr>
          </a:p>
          <a:p>
            <a:pPr eaLnBrk="1" hangingPunct="1">
              <a:lnSpc>
                <a:spcPts val="2600"/>
              </a:lnSpc>
            </a:pPr>
            <a:endParaRPr lang="de-DE" b="1" dirty="0" smtClean="0">
              <a:solidFill>
                <a:schemeClr val="bg1"/>
              </a:solidFill>
              <a:latin typeface="Calibri" pitchFamily="34" charset="0"/>
              <a:cs typeface="Arial" pitchFamily="34" charset="0"/>
            </a:endParaRPr>
          </a:p>
        </p:txBody>
      </p:sp>
      <p:pic>
        <p:nvPicPr>
          <p:cNvPr id="534532" name="Picture 4" descr="cubicle_office_male"/>
          <p:cNvPicPr>
            <a:picLocks noChangeAspect="1" noChangeArrowheads="1"/>
          </p:cNvPicPr>
          <p:nvPr/>
        </p:nvPicPr>
        <p:blipFill>
          <a:blip r:embed="rId3" cstate="print"/>
          <a:srcRect/>
          <a:stretch>
            <a:fillRect/>
          </a:stretch>
        </p:blipFill>
        <p:spPr bwMode="auto">
          <a:xfrm>
            <a:off x="248733" y="1557644"/>
            <a:ext cx="1600200" cy="1152525"/>
          </a:xfrm>
          <a:prstGeom prst="rect">
            <a:avLst/>
          </a:prstGeom>
          <a:noFill/>
          <a:effectLst>
            <a:outerShdw dist="35921" dir="2700000" algn="ctr" rotWithShape="0">
              <a:srgbClr val="808080"/>
            </a:outerShdw>
          </a:effectLst>
        </p:spPr>
      </p:pic>
      <p:pic>
        <p:nvPicPr>
          <p:cNvPr id="534533" name="Picture 5" descr="form"/>
          <p:cNvPicPr>
            <a:picLocks noChangeAspect="1" noChangeArrowheads="1"/>
          </p:cNvPicPr>
          <p:nvPr/>
        </p:nvPicPr>
        <p:blipFill>
          <a:blip r:embed="rId4" cstate="print"/>
          <a:srcRect/>
          <a:stretch>
            <a:fillRect/>
          </a:stretch>
        </p:blipFill>
        <p:spPr bwMode="auto">
          <a:xfrm>
            <a:off x="310646" y="3959990"/>
            <a:ext cx="1476375" cy="1282700"/>
          </a:xfrm>
          <a:prstGeom prst="rect">
            <a:avLst/>
          </a:prstGeom>
          <a:noFill/>
          <a:ln w="9525">
            <a:noFill/>
            <a:miter lim="800000"/>
            <a:headEnd/>
            <a:tailEnd/>
          </a:ln>
        </p:spPr>
      </p:pic>
      <p:sp>
        <p:nvSpPr>
          <p:cNvPr id="6" name="Title 1"/>
          <p:cNvSpPr>
            <a:spLocks noGrp="1"/>
          </p:cNvSpPr>
          <p:nvPr>
            <p:ph type="title"/>
          </p:nvPr>
        </p:nvSpPr>
        <p:spPr>
          <a:xfrm>
            <a:off x="457200" y="0"/>
            <a:ext cx="8229600" cy="1143000"/>
          </a:xfrm>
        </p:spPr>
        <p:txBody>
          <a:bodyPr/>
          <a:lstStyle/>
          <a:p>
            <a:r>
              <a:rPr lang="de-DE" sz="2400" dirty="0" smtClean="0"/>
              <a:t>Rules for Course Participants: The Do‘s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0" name="Text Box 10"/>
          <p:cNvSpPr txBox="1">
            <a:spLocks noChangeArrowheads="1"/>
          </p:cNvSpPr>
          <p:nvPr/>
        </p:nvSpPr>
        <p:spPr bwMode="auto">
          <a:xfrm>
            <a:off x="2667000" y="858838"/>
            <a:ext cx="6022975" cy="4139595"/>
          </a:xfrm>
          <a:prstGeom prst="rect">
            <a:avLst/>
          </a:prstGeom>
          <a:noFill/>
          <a:ln w="9525">
            <a:noFill/>
            <a:miter lim="800000"/>
            <a:headEnd/>
            <a:tailEnd/>
          </a:ln>
        </p:spPr>
        <p:txBody>
          <a:bodyPr wrap="square">
            <a:spAutoFit/>
          </a:bodyPr>
          <a:lstStyle/>
          <a:p>
            <a:pPr>
              <a:lnSpc>
                <a:spcPct val="115000"/>
              </a:lnSpc>
              <a:spcBef>
                <a:spcPct val="20000"/>
              </a:spcBef>
            </a:pPr>
            <a:r>
              <a:rPr lang="de-DE" sz="2000" b="1" dirty="0">
                <a:solidFill>
                  <a:srgbClr val="FFFF00"/>
                </a:solidFill>
                <a:latin typeface="Calibri" pitchFamily="34" charset="0"/>
              </a:rPr>
              <a:t>Don‘t be late to </a:t>
            </a:r>
            <a:r>
              <a:rPr lang="de-DE" sz="2000" b="1" dirty="0" smtClean="0">
                <a:solidFill>
                  <a:srgbClr val="FFFF00"/>
                </a:solidFill>
                <a:latin typeface="Calibri" pitchFamily="34" charset="0"/>
              </a:rPr>
              <a:t>class!</a:t>
            </a:r>
            <a:r>
              <a:rPr lang="de-DE" sz="2000" b="1" dirty="0" smtClean="0">
                <a:solidFill>
                  <a:schemeClr val="bg1"/>
                </a:solidFill>
                <a:latin typeface="Calibri" pitchFamily="34" charset="0"/>
              </a:rPr>
              <a:t> 6 PM </a:t>
            </a:r>
            <a:r>
              <a:rPr lang="de-DE" sz="2000" b="1" dirty="0">
                <a:solidFill>
                  <a:schemeClr val="bg1"/>
                </a:solidFill>
                <a:latin typeface="Calibri" pitchFamily="34" charset="0"/>
              </a:rPr>
              <a:t>means </a:t>
            </a:r>
            <a:r>
              <a:rPr lang="de-DE" sz="2000" b="1" dirty="0" smtClean="0">
                <a:solidFill>
                  <a:schemeClr val="bg1"/>
                </a:solidFill>
                <a:latin typeface="Calibri" pitchFamily="34" charset="0"/>
              </a:rPr>
              <a:t>6 PM </a:t>
            </a:r>
            <a:r>
              <a:rPr lang="de-DE" sz="2000" b="1" dirty="0">
                <a:solidFill>
                  <a:schemeClr val="bg1"/>
                </a:solidFill>
                <a:latin typeface="Calibri" pitchFamily="34" charset="0"/>
              </a:rPr>
              <a:t>sharp and not a second later! Two roll calls will be taken </a:t>
            </a:r>
            <a:r>
              <a:rPr lang="de-DE" sz="2000" b="1" dirty="0" smtClean="0">
                <a:solidFill>
                  <a:schemeClr val="bg1"/>
                </a:solidFill>
                <a:latin typeface="Calibri" pitchFamily="34" charset="0"/>
              </a:rPr>
              <a:t>(at the beginning of class and after the break). Students who </a:t>
            </a:r>
            <a:r>
              <a:rPr lang="de-DE" sz="2000" b="1" dirty="0">
                <a:solidFill>
                  <a:schemeClr val="bg1"/>
                </a:solidFill>
                <a:latin typeface="Calibri" pitchFamily="34" charset="0"/>
              </a:rPr>
              <a:t>are late </a:t>
            </a:r>
            <a:r>
              <a:rPr lang="de-DE" sz="2000" b="1" dirty="0" smtClean="0">
                <a:solidFill>
                  <a:schemeClr val="bg1"/>
                </a:solidFill>
                <a:latin typeface="Calibri" pitchFamily="34" charset="0"/>
              </a:rPr>
              <a:t>will be marked absent! </a:t>
            </a:r>
          </a:p>
          <a:p>
            <a:pPr>
              <a:lnSpc>
                <a:spcPct val="115000"/>
              </a:lnSpc>
              <a:spcBef>
                <a:spcPts val="1200"/>
              </a:spcBef>
              <a:spcAft>
                <a:spcPts val="0"/>
              </a:spcAft>
            </a:pPr>
            <a:r>
              <a:rPr lang="de-DE" sz="2000" b="1" dirty="0" smtClean="0">
                <a:solidFill>
                  <a:srgbClr val="FFFF00"/>
                </a:solidFill>
                <a:latin typeface="Calibri" pitchFamily="34" charset="0"/>
              </a:rPr>
              <a:t>Don‘t </a:t>
            </a:r>
            <a:r>
              <a:rPr lang="de-DE" sz="2000" b="1" dirty="0">
                <a:solidFill>
                  <a:srgbClr val="FFFF00"/>
                </a:solidFill>
                <a:latin typeface="Calibri" pitchFamily="34" charset="0"/>
              </a:rPr>
              <a:t>ask me to mark you present if you are going to be absent in that </a:t>
            </a:r>
            <a:r>
              <a:rPr lang="de-DE" sz="2000" b="1" dirty="0" smtClean="0">
                <a:solidFill>
                  <a:srgbClr val="FFFF00"/>
                </a:solidFill>
                <a:latin typeface="Calibri" pitchFamily="34" charset="0"/>
              </a:rPr>
              <a:t>class!</a:t>
            </a:r>
            <a:r>
              <a:rPr lang="de-DE" sz="2000" b="1" dirty="0" smtClean="0">
                <a:solidFill>
                  <a:schemeClr val="bg1"/>
                </a:solidFill>
                <a:latin typeface="Calibri" pitchFamily="34" charset="0"/>
              </a:rPr>
              <a:t> </a:t>
            </a:r>
            <a:r>
              <a:rPr lang="de-DE" sz="2000" b="1" dirty="0">
                <a:solidFill>
                  <a:schemeClr val="bg1"/>
                </a:solidFill>
                <a:latin typeface="Calibri" pitchFamily="34" charset="0"/>
              </a:rPr>
              <a:t>I don‘t care what </a:t>
            </a:r>
            <a:r>
              <a:rPr lang="de-DE" sz="2000" b="1" dirty="0" smtClean="0">
                <a:solidFill>
                  <a:schemeClr val="bg1"/>
                </a:solidFill>
                <a:latin typeface="Calibri" pitchFamily="34" charset="0"/>
              </a:rPr>
              <a:t>events in your personal </a:t>
            </a:r>
            <a:r>
              <a:rPr lang="de-DE" sz="2000" b="1" dirty="0">
                <a:solidFill>
                  <a:schemeClr val="bg1"/>
                </a:solidFill>
                <a:latin typeface="Calibri" pitchFamily="34" charset="0"/>
              </a:rPr>
              <a:t>or professional </a:t>
            </a:r>
            <a:r>
              <a:rPr lang="de-DE" sz="2000" b="1" dirty="0" smtClean="0">
                <a:solidFill>
                  <a:schemeClr val="bg1"/>
                </a:solidFill>
                <a:latin typeface="Calibri" pitchFamily="34" charset="0"/>
              </a:rPr>
              <a:t>lives prevent you from coming to my class. Visiting family and friends, engagements, weddings, hospitalizations, funerals, official committ-ments etc. are your issues, not mine. If </a:t>
            </a:r>
            <a:r>
              <a:rPr lang="de-DE" sz="2000" b="1" dirty="0">
                <a:solidFill>
                  <a:schemeClr val="bg1"/>
                </a:solidFill>
                <a:latin typeface="Calibri" pitchFamily="34" charset="0"/>
              </a:rPr>
              <a:t>you are absent in my class, you‘ll </a:t>
            </a:r>
            <a:r>
              <a:rPr lang="de-DE" sz="2000" b="1" dirty="0" smtClean="0">
                <a:solidFill>
                  <a:schemeClr val="bg1"/>
                </a:solidFill>
                <a:latin typeface="Calibri" pitchFamily="34" charset="0"/>
              </a:rPr>
              <a:t>simply be </a:t>
            </a:r>
            <a:r>
              <a:rPr lang="de-DE" sz="2000" b="1" dirty="0">
                <a:solidFill>
                  <a:schemeClr val="bg1"/>
                </a:solidFill>
                <a:latin typeface="Calibri" pitchFamily="34" charset="0"/>
              </a:rPr>
              <a:t>marked absent. Period</a:t>
            </a:r>
            <a:r>
              <a:rPr lang="de-DE" sz="2000" b="1" dirty="0" smtClean="0">
                <a:solidFill>
                  <a:schemeClr val="bg1"/>
                </a:solidFill>
                <a:latin typeface="Calibri" pitchFamily="34" charset="0"/>
              </a:rPr>
              <a:t>!</a:t>
            </a:r>
          </a:p>
        </p:txBody>
      </p:sp>
      <p:pic>
        <p:nvPicPr>
          <p:cNvPr id="573452" name="Picture 12" descr="G0107535"/>
          <p:cNvPicPr>
            <a:picLocks noChangeAspect="1" noChangeArrowheads="1"/>
          </p:cNvPicPr>
          <p:nvPr/>
        </p:nvPicPr>
        <p:blipFill>
          <a:blip r:embed="rId3" cstate="print"/>
          <a:srcRect/>
          <a:stretch>
            <a:fillRect/>
          </a:stretch>
        </p:blipFill>
        <p:spPr bwMode="auto">
          <a:xfrm>
            <a:off x="-63500" y="1689352"/>
            <a:ext cx="3117850" cy="3027362"/>
          </a:xfrm>
          <a:prstGeom prst="rect">
            <a:avLst/>
          </a:prstGeom>
          <a:noFill/>
          <a:ln w="9525">
            <a:noFill/>
            <a:miter lim="800000"/>
            <a:headEnd/>
            <a:tailEnd/>
          </a:ln>
        </p:spPr>
      </p:pic>
      <p:sp>
        <p:nvSpPr>
          <p:cNvPr id="5"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
        <p:nvSpPr>
          <p:cNvPr id="8" name="TextBox 7"/>
          <p:cNvSpPr txBox="1"/>
          <p:nvPr/>
        </p:nvSpPr>
        <p:spPr>
          <a:xfrm>
            <a:off x="30777" y="5062080"/>
            <a:ext cx="8659198" cy="1144929"/>
          </a:xfrm>
          <a:prstGeom prst="rect">
            <a:avLst/>
          </a:prstGeom>
          <a:noFill/>
        </p:spPr>
        <p:txBody>
          <a:bodyPr wrap="square" rtlCol="0">
            <a:spAutoFit/>
          </a:bodyPr>
          <a:lstStyle/>
          <a:p>
            <a:pPr>
              <a:lnSpc>
                <a:spcPct val="114000"/>
              </a:lnSpc>
            </a:pPr>
            <a:r>
              <a:rPr lang="de-DE" sz="2000" b="1" dirty="0" smtClean="0">
                <a:solidFill>
                  <a:schemeClr val="bg1"/>
                </a:solidFill>
                <a:latin typeface="Calibri" pitchFamily="34" charset="0"/>
              </a:rPr>
              <a:t>Don‘t come to class just to get marked present and then wander of to the can-teen for gossip or refreshments, or leave the campus, outside the 20-minute customary pause. Anyone caught doing this will have their attendance </a:t>
            </a:r>
            <a:r>
              <a:rPr lang="de-DE" sz="2000" b="1" dirty="0" smtClean="0">
                <a:solidFill>
                  <a:srgbClr val="FFFF00"/>
                </a:solidFill>
                <a:latin typeface="Calibri" pitchFamily="34" charset="0"/>
              </a:rPr>
              <a:t>revoked</a:t>
            </a:r>
            <a:r>
              <a:rPr lang="de-DE" sz="2000" b="1" dirty="0" smtClean="0">
                <a:solidFill>
                  <a:schemeClr val="bg1"/>
                </a:solidFill>
                <a:latin typeface="Calibri" pitchFamily="34" charset="0"/>
              </a:rPr>
              <a:t>. </a:t>
            </a:r>
            <a:endParaRPr lang="en-US" sz="2000" b="1" dirty="0"/>
          </a:p>
        </p:txBody>
      </p:sp>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6"/>
          <p:cNvSpPr txBox="1">
            <a:spLocks noChangeArrowheads="1"/>
          </p:cNvSpPr>
          <p:nvPr/>
        </p:nvSpPr>
        <p:spPr bwMode="auto">
          <a:xfrm>
            <a:off x="2667000" y="1038809"/>
            <a:ext cx="6018213" cy="2942857"/>
          </a:xfrm>
          <a:prstGeom prst="rect">
            <a:avLst/>
          </a:prstGeom>
          <a:noFill/>
          <a:ln w="9525">
            <a:noFill/>
            <a:miter lim="800000"/>
            <a:headEnd/>
            <a:tailEnd/>
          </a:ln>
        </p:spPr>
        <p:txBody>
          <a:bodyPr wrap="square">
            <a:spAutoFit/>
          </a:bodyPr>
          <a:lstStyle/>
          <a:p>
            <a:pPr>
              <a:lnSpc>
                <a:spcPts val="2700"/>
              </a:lnSpc>
              <a:spcBef>
                <a:spcPct val="50000"/>
              </a:spcBef>
            </a:pPr>
            <a:r>
              <a:rPr lang="de-DE" sz="2000" b="1" dirty="0">
                <a:solidFill>
                  <a:srgbClr val="FFFF00"/>
                </a:solidFill>
                <a:latin typeface="Calibri" pitchFamily="34" charset="0"/>
                <a:cs typeface="Arial" pitchFamily="34" charset="0"/>
              </a:rPr>
              <a:t>Don‘t use cell phones in </a:t>
            </a:r>
            <a:r>
              <a:rPr lang="de-DE" sz="2000" b="1" dirty="0" smtClean="0">
                <a:solidFill>
                  <a:srgbClr val="FFFF00"/>
                </a:solidFill>
                <a:latin typeface="Calibri" pitchFamily="34" charset="0"/>
                <a:cs typeface="Arial" pitchFamily="34" charset="0"/>
              </a:rPr>
              <a:t>class!</a:t>
            </a:r>
            <a:r>
              <a:rPr lang="de-DE" sz="2000" b="1" dirty="0" smtClean="0">
                <a:solidFill>
                  <a:schemeClr val="bg1"/>
                </a:solidFill>
                <a:latin typeface="Calibri" pitchFamily="34" charset="0"/>
                <a:cs typeface="Arial" pitchFamily="34" charset="0"/>
              </a:rPr>
              <a:t> Switch them off or put on silent mode prior </a:t>
            </a:r>
            <a:r>
              <a:rPr lang="de-DE" sz="2000" b="1" dirty="0">
                <a:solidFill>
                  <a:schemeClr val="bg1"/>
                </a:solidFill>
                <a:latin typeface="Calibri" pitchFamily="34" charset="0"/>
                <a:cs typeface="Arial" pitchFamily="34" charset="0"/>
              </a:rPr>
              <a:t>to entering the </a:t>
            </a:r>
            <a:r>
              <a:rPr lang="de-DE" sz="2000" b="1" dirty="0" smtClean="0">
                <a:solidFill>
                  <a:schemeClr val="bg1"/>
                </a:solidFill>
                <a:latin typeface="Calibri" pitchFamily="34" charset="0"/>
                <a:cs typeface="Arial" pitchFamily="34" charset="0"/>
              </a:rPr>
              <a:t>classroom. Do </a:t>
            </a:r>
            <a:r>
              <a:rPr lang="de-DE" sz="2000" b="1" dirty="0">
                <a:solidFill>
                  <a:schemeClr val="bg1"/>
                </a:solidFill>
                <a:latin typeface="Calibri" pitchFamily="34" charset="0"/>
                <a:cs typeface="Arial" pitchFamily="34" charset="0"/>
              </a:rPr>
              <a:t>not run in and out for making or </a:t>
            </a:r>
            <a:r>
              <a:rPr lang="de-DE" sz="2000" b="1" dirty="0" smtClean="0">
                <a:solidFill>
                  <a:schemeClr val="bg1"/>
                </a:solidFill>
                <a:latin typeface="Calibri" pitchFamily="34" charset="0"/>
                <a:cs typeface="Arial" pitchFamily="34" charset="0"/>
              </a:rPr>
              <a:t>taking calls and do not send SMS messages while the class is in progress. </a:t>
            </a:r>
            <a:r>
              <a:rPr lang="de-DE" sz="2000" b="1" dirty="0">
                <a:solidFill>
                  <a:schemeClr val="bg1"/>
                </a:solidFill>
                <a:latin typeface="Calibri" pitchFamily="34" charset="0"/>
                <a:cs typeface="Arial" pitchFamily="34" charset="0"/>
              </a:rPr>
              <a:t>Such behaviour distracts the class and disrupts </a:t>
            </a:r>
            <a:r>
              <a:rPr lang="de-DE" sz="2000" b="1" dirty="0" smtClean="0">
                <a:solidFill>
                  <a:schemeClr val="bg1"/>
                </a:solidFill>
                <a:latin typeface="Calibri" pitchFamily="34" charset="0"/>
                <a:cs typeface="Arial" pitchFamily="34" charset="0"/>
              </a:rPr>
              <a:t>my presen-tation</a:t>
            </a:r>
            <a:r>
              <a:rPr lang="de-DE" sz="2000" b="1" dirty="0">
                <a:solidFill>
                  <a:schemeClr val="bg1"/>
                </a:solidFill>
                <a:latin typeface="Calibri" pitchFamily="34" charset="0"/>
                <a:cs typeface="Arial" pitchFamily="34" charset="0"/>
              </a:rPr>
              <a:t>. If making or answering calls is so important to you, stay at your home or office and do them there, but do not come to my class!</a:t>
            </a:r>
            <a:endParaRPr lang="en-US" sz="2000" b="1" dirty="0">
              <a:solidFill>
                <a:schemeClr val="bg1"/>
              </a:solidFill>
              <a:latin typeface="Calibri" pitchFamily="34" charset="0"/>
              <a:cs typeface="Arial" pitchFamily="34" charset="0"/>
            </a:endParaRPr>
          </a:p>
        </p:txBody>
      </p:sp>
      <p:sp>
        <p:nvSpPr>
          <p:cNvPr id="15364" name="Text Box 7"/>
          <p:cNvSpPr txBox="1">
            <a:spLocks noChangeArrowheads="1"/>
          </p:cNvSpPr>
          <p:nvPr/>
        </p:nvSpPr>
        <p:spPr bwMode="auto">
          <a:xfrm>
            <a:off x="2667000" y="4079931"/>
            <a:ext cx="6018213" cy="2246769"/>
          </a:xfrm>
          <a:prstGeom prst="rect">
            <a:avLst/>
          </a:prstGeom>
          <a:noFill/>
          <a:ln w="9525">
            <a:noFill/>
            <a:miter lim="800000"/>
            <a:headEnd/>
            <a:tailEnd/>
          </a:ln>
        </p:spPr>
        <p:txBody>
          <a:bodyPr wrap="square">
            <a:spAutoFit/>
          </a:bodyPr>
          <a:lstStyle/>
          <a:p>
            <a:pPr>
              <a:lnSpc>
                <a:spcPts val="2800"/>
              </a:lnSpc>
              <a:spcBef>
                <a:spcPct val="20000"/>
              </a:spcBef>
            </a:pPr>
            <a:r>
              <a:rPr lang="de-DE" sz="2000" b="1" dirty="0">
                <a:solidFill>
                  <a:srgbClr val="FFFF00"/>
                </a:solidFill>
                <a:latin typeface="Calibri" pitchFamily="34" charset="0"/>
                <a:cs typeface="Arial" pitchFamily="34" charset="0"/>
              </a:rPr>
              <a:t>Don‘t chit-chat among yourselves, distract the </a:t>
            </a:r>
            <a:r>
              <a:rPr lang="de-DE" sz="2000" b="1" dirty="0" smtClean="0">
                <a:solidFill>
                  <a:srgbClr val="FFFF00"/>
                </a:solidFill>
                <a:latin typeface="Calibri" pitchFamily="34" charset="0"/>
                <a:cs typeface="Arial" pitchFamily="34" charset="0"/>
              </a:rPr>
              <a:t>atten-tion </a:t>
            </a:r>
            <a:r>
              <a:rPr lang="de-DE" sz="2000" b="1" dirty="0">
                <a:solidFill>
                  <a:srgbClr val="FFFF00"/>
                </a:solidFill>
                <a:latin typeface="Calibri" pitchFamily="34" charset="0"/>
                <a:cs typeface="Arial" pitchFamily="34" charset="0"/>
              </a:rPr>
              <a:t>of other </a:t>
            </a:r>
            <a:r>
              <a:rPr lang="de-DE" sz="2000" b="1" dirty="0" smtClean="0">
                <a:solidFill>
                  <a:srgbClr val="FFFF00"/>
                </a:solidFill>
                <a:latin typeface="Calibri" pitchFamily="34" charset="0"/>
                <a:cs typeface="Arial" pitchFamily="34" charset="0"/>
              </a:rPr>
              <a:t>course participants </a:t>
            </a:r>
            <a:r>
              <a:rPr lang="de-DE" sz="2000" b="1" dirty="0">
                <a:solidFill>
                  <a:srgbClr val="FFFF00"/>
                </a:solidFill>
                <a:latin typeface="Calibri" pitchFamily="34" charset="0"/>
                <a:cs typeface="Arial" pitchFamily="34" charset="0"/>
              </a:rPr>
              <a:t>or behave immaturely in the </a:t>
            </a:r>
            <a:r>
              <a:rPr lang="de-DE" sz="2000" b="1" dirty="0" smtClean="0">
                <a:solidFill>
                  <a:srgbClr val="FFFF00"/>
                </a:solidFill>
                <a:latin typeface="Calibri" pitchFamily="34" charset="0"/>
                <a:cs typeface="Arial" pitchFamily="34" charset="0"/>
              </a:rPr>
              <a:t>class!</a:t>
            </a:r>
            <a:r>
              <a:rPr lang="de-DE" sz="2000" b="1" dirty="0" smtClean="0">
                <a:solidFill>
                  <a:schemeClr val="bg1"/>
                </a:solidFill>
                <a:latin typeface="Calibri" pitchFamily="34" charset="0"/>
                <a:cs typeface="Arial" pitchFamily="34" charset="0"/>
              </a:rPr>
              <a:t> You are only hurting yourself and your colleagues, not me. As educated adults, I expect you all without exception to behave </a:t>
            </a:r>
            <a:r>
              <a:rPr lang="de-DE" sz="2000" b="1" dirty="0">
                <a:solidFill>
                  <a:schemeClr val="bg1"/>
                </a:solidFill>
                <a:latin typeface="Calibri" pitchFamily="34" charset="0"/>
                <a:cs typeface="Arial" pitchFamily="34" charset="0"/>
              </a:rPr>
              <a:t>as </a:t>
            </a:r>
            <a:r>
              <a:rPr lang="de-DE" sz="2000" b="1" dirty="0" smtClean="0">
                <a:solidFill>
                  <a:schemeClr val="bg1"/>
                </a:solidFill>
                <a:latin typeface="Calibri" pitchFamily="34" charset="0"/>
                <a:cs typeface="Arial" pitchFamily="34" charset="0"/>
              </a:rPr>
              <a:t>such from the minute you enter my class to the minute you leave it! </a:t>
            </a:r>
            <a:endParaRPr lang="en-US" sz="2000" b="1" dirty="0">
              <a:solidFill>
                <a:schemeClr val="bg1"/>
              </a:solidFill>
              <a:latin typeface="Calibri" pitchFamily="34" charset="0"/>
              <a:cs typeface="Arial" pitchFamily="34" charset="0"/>
            </a:endParaRPr>
          </a:p>
        </p:txBody>
      </p:sp>
      <p:pic>
        <p:nvPicPr>
          <p:cNvPr id="575498" name="Picture 10" descr="vocab-quiet"/>
          <p:cNvPicPr>
            <a:picLocks noChangeAspect="1" noChangeArrowheads="1"/>
          </p:cNvPicPr>
          <p:nvPr/>
        </p:nvPicPr>
        <p:blipFill>
          <a:blip r:embed="rId3" cstate="print"/>
          <a:srcRect/>
          <a:stretch>
            <a:fillRect/>
          </a:stretch>
        </p:blipFill>
        <p:spPr bwMode="auto">
          <a:xfrm>
            <a:off x="575815" y="4493964"/>
            <a:ext cx="1838325" cy="1152525"/>
          </a:xfrm>
          <a:prstGeom prst="rect">
            <a:avLst/>
          </a:prstGeom>
          <a:noFill/>
          <a:effectLst>
            <a:outerShdw dist="35921" dir="2700000" algn="ctr" rotWithShape="0">
              <a:srgbClr val="808080"/>
            </a:outerShdw>
          </a:effectLst>
        </p:spPr>
      </p:pic>
      <p:pic>
        <p:nvPicPr>
          <p:cNvPr id="15367" name="Picture 11" descr="G0107495"/>
          <p:cNvPicPr>
            <a:picLocks noChangeAspect="1" noChangeArrowheads="1"/>
          </p:cNvPicPr>
          <p:nvPr/>
        </p:nvPicPr>
        <p:blipFill>
          <a:blip r:embed="rId4" cstate="print"/>
          <a:srcRect/>
          <a:stretch>
            <a:fillRect/>
          </a:stretch>
        </p:blipFill>
        <p:spPr bwMode="auto">
          <a:xfrm>
            <a:off x="382140" y="1222959"/>
            <a:ext cx="2225675" cy="2036762"/>
          </a:xfrm>
          <a:prstGeom prst="rect">
            <a:avLst/>
          </a:prstGeom>
          <a:noFill/>
          <a:ln w="9525">
            <a:noFill/>
            <a:miter lim="800000"/>
            <a:headEnd/>
            <a:tailEnd/>
          </a:ln>
        </p:spPr>
      </p:pic>
      <p:sp>
        <p:nvSpPr>
          <p:cNvPr id="7"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198813" y="1123310"/>
            <a:ext cx="5465865" cy="50488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nSpc>
                <a:spcPts val="2800"/>
              </a:lnSpc>
              <a:spcBef>
                <a:spcPct val="20000"/>
              </a:spcBef>
              <a:spcAft>
                <a:spcPts val="1200"/>
              </a:spcAft>
            </a:pPr>
            <a:r>
              <a:rPr lang="de-DE" sz="2000" b="1" dirty="0" smtClean="0">
                <a:solidFill>
                  <a:schemeClr val="bg1"/>
                </a:solidFill>
                <a:latin typeface="Calibri" pitchFamily="34" charset="0"/>
                <a:cs typeface="Arial" pitchFamily="34" charset="0"/>
              </a:rPr>
              <a:t>	</a:t>
            </a:r>
            <a:r>
              <a:rPr lang="de-DE" sz="2000" b="1" dirty="0" smtClean="0">
                <a:solidFill>
                  <a:srgbClr val="FFFF00"/>
                </a:solidFill>
                <a:latin typeface="Calibri" pitchFamily="34" charset="0"/>
                <a:cs typeface="Arial" pitchFamily="34" charset="0"/>
              </a:rPr>
              <a:t>Don‘t come to me before, during or after classes with the request that I permit you to transfer data files from my laptop onto your USB flash or external hard drives!</a:t>
            </a:r>
            <a:r>
              <a:rPr lang="de-DE" sz="2000" b="1" dirty="0" smtClean="0">
                <a:solidFill>
                  <a:schemeClr val="bg1"/>
                </a:solidFill>
                <a:latin typeface="Calibri" pitchFamily="34" charset="0"/>
                <a:cs typeface="Arial" pitchFamily="34" charset="0"/>
              </a:rPr>
              <a:t>	</a:t>
            </a:r>
          </a:p>
          <a:p>
            <a:pPr marL="342900" indent="-342900">
              <a:lnSpc>
                <a:spcPts val="2800"/>
              </a:lnSpc>
              <a:spcBef>
                <a:spcPct val="20000"/>
              </a:spcBef>
              <a:spcAft>
                <a:spcPts val="1200"/>
              </a:spcAft>
            </a:pPr>
            <a:r>
              <a:rPr lang="de-DE" sz="2000" b="1" dirty="0" smtClean="0">
                <a:solidFill>
                  <a:schemeClr val="bg1"/>
                </a:solidFill>
                <a:latin typeface="Calibri" pitchFamily="34" charset="0"/>
                <a:cs typeface="Arial" pitchFamily="34" charset="0"/>
              </a:rPr>
              <a:t>	From experience, students‘ flash drives often contain a number of very nasty viruses, worms, trojans etc. and their use entails a high risk of file infection and data corruption on my system which is unacceptable. </a:t>
            </a:r>
          </a:p>
          <a:p>
            <a:pPr marL="342900" indent="-342900">
              <a:lnSpc>
                <a:spcPts val="2800"/>
              </a:lnSpc>
              <a:spcBef>
                <a:spcPct val="20000"/>
              </a:spcBef>
            </a:pPr>
            <a:r>
              <a:rPr lang="de-DE" sz="2000" b="1" dirty="0" smtClean="0">
                <a:solidFill>
                  <a:schemeClr val="bg1"/>
                </a:solidFill>
                <a:latin typeface="Calibri" pitchFamily="34" charset="0"/>
                <a:cs typeface="Arial" pitchFamily="34" charset="0"/>
              </a:rPr>
              <a:t>	Class PowerPoint Presentations and supple-mentary files will be uploaded by me every week onto our online blackboard system for easy accessibility. </a:t>
            </a:r>
          </a:p>
        </p:txBody>
      </p:sp>
      <p:pic>
        <p:nvPicPr>
          <p:cNvPr id="1026" name="Picture 2"/>
          <p:cNvPicPr>
            <a:picLocks noChangeAspect="1" noChangeArrowheads="1"/>
          </p:cNvPicPr>
          <p:nvPr/>
        </p:nvPicPr>
        <p:blipFill>
          <a:blip r:embed="rId3" cstate="print"/>
          <a:srcRect l="37844" t="42928" r="27119" b="34667"/>
          <a:stretch>
            <a:fillRect/>
          </a:stretch>
        </p:blipFill>
        <p:spPr bwMode="auto">
          <a:xfrm rot="5400000">
            <a:off x="53349" y="2760020"/>
            <a:ext cx="3669170" cy="1759703"/>
          </a:xfrm>
          <a:prstGeom prst="rect">
            <a:avLst/>
          </a:prstGeom>
          <a:noFill/>
          <a:ln w="9525">
            <a:noFill/>
            <a:miter lim="800000"/>
            <a:headEnd/>
            <a:tailEnd/>
          </a:ln>
          <a:effectLst/>
        </p:spPr>
      </p:pic>
      <p:sp>
        <p:nvSpPr>
          <p:cNvPr id="5"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idx="1"/>
          </p:nvPr>
        </p:nvSpPr>
        <p:spPr>
          <a:xfrm>
            <a:off x="1792288" y="1013900"/>
            <a:ext cx="6892925" cy="2623603"/>
          </a:xfrm>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lnSpc>
                <a:spcPts val="2800"/>
              </a:lnSpc>
              <a:buNone/>
              <a:defRPr/>
            </a:pPr>
            <a:r>
              <a:rPr lang="de-DE" b="1" kern="1200" dirty="0" smtClean="0">
                <a:solidFill>
                  <a:schemeClr val="bg1"/>
                </a:solidFill>
                <a:latin typeface="Calibri" pitchFamily="34" charset="0"/>
                <a:cs typeface="Arial" pitchFamily="34" charset="0"/>
              </a:rPr>
              <a:t>	</a:t>
            </a:r>
            <a:r>
              <a:rPr lang="de-DE" b="1" kern="1200" dirty="0" smtClean="0">
                <a:solidFill>
                  <a:srgbClr val="FFFF00"/>
                </a:solidFill>
                <a:latin typeface="Calibri" pitchFamily="34" charset="0"/>
                <a:cs typeface="Arial" pitchFamily="34" charset="0"/>
              </a:rPr>
              <a:t>Don‘t procrastinate on your project assignments! </a:t>
            </a:r>
            <a:r>
              <a:rPr lang="de-DE" b="1" kern="1200" dirty="0" smtClean="0">
                <a:solidFill>
                  <a:schemeClr val="bg1"/>
                </a:solidFill>
                <a:latin typeface="Calibri" pitchFamily="34" charset="0"/>
                <a:cs typeface="Arial" pitchFamily="34" charset="0"/>
              </a:rPr>
              <a:t>Start work immediately after receiving your topics. Many students do nothing until the submission deadline is around the corner and then run frantically to me at the eleventh hour complaining about the problems they are having in getting information for their assignments. If you start working early you won‘t stress yourself out. </a:t>
            </a:r>
          </a:p>
          <a:p>
            <a:pPr eaLnBrk="1" hangingPunct="1">
              <a:lnSpc>
                <a:spcPts val="2800"/>
              </a:lnSpc>
              <a:buNone/>
              <a:defRPr/>
            </a:pPr>
            <a:endParaRPr lang="de-DE" b="1" kern="1200" dirty="0" smtClean="0">
              <a:solidFill>
                <a:schemeClr val="bg1"/>
              </a:solidFill>
              <a:latin typeface="Calibri" pitchFamily="34" charset="0"/>
              <a:cs typeface="Arial" pitchFamily="34" charset="0"/>
            </a:endParaRPr>
          </a:p>
          <a:p>
            <a:pPr eaLnBrk="1" hangingPunct="1">
              <a:lnSpc>
                <a:spcPts val="2800"/>
              </a:lnSpc>
              <a:buNone/>
              <a:defRPr/>
            </a:pPr>
            <a:endParaRPr lang="de-DE" b="1" kern="1200" dirty="0" smtClean="0">
              <a:solidFill>
                <a:schemeClr val="bg1"/>
              </a:solidFill>
              <a:latin typeface="Calibri" pitchFamily="34" charset="0"/>
              <a:cs typeface="Arial" pitchFamily="34" charset="0"/>
            </a:endParaRPr>
          </a:p>
        </p:txBody>
      </p:sp>
      <p:sp>
        <p:nvSpPr>
          <p:cNvPr id="6" name="Rectangle 2"/>
          <p:cNvSpPr txBox="1">
            <a:spLocks noChangeArrowheads="1"/>
          </p:cNvSpPr>
          <p:nvPr/>
        </p:nvSpPr>
        <p:spPr bwMode="auto">
          <a:xfrm>
            <a:off x="1792288" y="4061470"/>
            <a:ext cx="6892926" cy="21107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1" latinLnBrk="0" hangingPunct="1">
              <a:lnSpc>
                <a:spcPts val="2800"/>
              </a:lnSpc>
              <a:spcBef>
                <a:spcPct val="20000"/>
              </a:spcBef>
              <a:buClrTx/>
              <a:buSzTx/>
              <a:buFontTx/>
              <a:buNone/>
              <a:tabLst/>
              <a:defRPr/>
            </a:pPr>
            <a:r>
              <a:rPr lang="de-DE" sz="2000" b="1" dirty="0" smtClean="0">
                <a:solidFill>
                  <a:schemeClr val="bg1"/>
                </a:solidFill>
                <a:latin typeface="Calibri" pitchFamily="34" charset="0"/>
                <a:cs typeface="Arial" pitchFamily="34" charset="0"/>
              </a:rPr>
              <a:t>	</a:t>
            </a:r>
            <a:r>
              <a:rPr lang="de-DE" sz="2000" b="1" dirty="0" smtClean="0">
                <a:solidFill>
                  <a:srgbClr val="FFFF00"/>
                </a:solidFill>
                <a:latin typeface="Calibri" pitchFamily="34" charset="0"/>
                <a:cs typeface="Arial" pitchFamily="34" charset="0"/>
              </a:rPr>
              <a:t>Don‘t pester me for more marks!</a:t>
            </a:r>
            <a:r>
              <a:rPr lang="de-DE" sz="2000" b="1" dirty="0" smtClean="0">
                <a:solidFill>
                  <a:schemeClr val="bg1"/>
                </a:solidFill>
                <a:latin typeface="Calibri" pitchFamily="34" charset="0"/>
                <a:cs typeface="Arial" pitchFamily="34" charset="0"/>
              </a:rPr>
              <a:t> I evaluate my students objectively and actually devote considerable time to read line by line through each examination paper and project assignment. From nothing comes nothing – if your work is crap, be prepared to get a crappy evaluation from me! And please don‘t whine about it. </a:t>
            </a:r>
          </a:p>
        </p:txBody>
      </p:sp>
      <p:pic>
        <p:nvPicPr>
          <p:cNvPr id="7" name="Picture 6" descr="Sandglass1.gif"/>
          <p:cNvPicPr>
            <a:picLocks noChangeAspect="1"/>
          </p:cNvPicPr>
          <p:nvPr/>
        </p:nvPicPr>
        <p:blipFill>
          <a:blip r:embed="rId3" cstate="print"/>
          <a:stretch>
            <a:fillRect/>
          </a:stretch>
        </p:blipFill>
        <p:spPr>
          <a:xfrm>
            <a:off x="553295" y="1322252"/>
            <a:ext cx="1173480" cy="2286000"/>
          </a:xfrm>
          <a:prstGeom prst="rect">
            <a:avLst/>
          </a:prstGeom>
        </p:spPr>
      </p:pic>
      <p:sp>
        <p:nvSpPr>
          <p:cNvPr id="8"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pic>
        <p:nvPicPr>
          <p:cNvPr id="9" name="Picture 8" descr="BABYA005.WMF"/>
          <p:cNvPicPr>
            <a:picLocks noChangeAspect="1"/>
          </p:cNvPicPr>
          <p:nvPr/>
        </p:nvPicPr>
        <p:blipFill>
          <a:blip r:embed="rId4" cstate="print"/>
          <a:stretch>
            <a:fillRect/>
          </a:stretch>
        </p:blipFill>
        <p:spPr>
          <a:xfrm>
            <a:off x="221845" y="4090737"/>
            <a:ext cx="1836381" cy="186553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rrot-Learning.gif"/>
          <p:cNvPicPr>
            <a:picLocks noChangeAspect="1"/>
          </p:cNvPicPr>
          <p:nvPr/>
        </p:nvPicPr>
        <p:blipFill>
          <a:blip r:embed="rId3" cstate="print"/>
          <a:stretch>
            <a:fillRect/>
          </a:stretch>
        </p:blipFill>
        <p:spPr>
          <a:xfrm>
            <a:off x="5075011" y="1573184"/>
            <a:ext cx="3276600" cy="3604260"/>
          </a:xfrm>
          <a:prstGeom prst="rect">
            <a:avLst/>
          </a:prstGeom>
        </p:spPr>
      </p:pic>
      <p:sp>
        <p:nvSpPr>
          <p:cNvPr id="12" name="TextBox 11"/>
          <p:cNvSpPr txBox="1"/>
          <p:nvPr/>
        </p:nvSpPr>
        <p:spPr>
          <a:xfrm>
            <a:off x="68263" y="1150561"/>
            <a:ext cx="4984999" cy="41549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nSpc>
                <a:spcPct val="115000"/>
              </a:lnSpc>
              <a:spcBef>
                <a:spcPct val="20000"/>
              </a:spcBef>
            </a:pPr>
            <a:r>
              <a:rPr lang="de-DE" sz="2000" b="1" dirty="0" smtClean="0">
                <a:solidFill>
                  <a:schemeClr val="bg1"/>
                </a:solidFill>
                <a:latin typeface="Calibri" pitchFamily="34" charset="0"/>
                <a:cs typeface="Arial" pitchFamily="34" charset="0"/>
              </a:rPr>
              <a:t>	</a:t>
            </a:r>
            <a:r>
              <a:rPr lang="de-DE" sz="2000" b="1" dirty="0" smtClean="0">
                <a:solidFill>
                  <a:srgbClr val="FFFF00"/>
                </a:solidFill>
                <a:latin typeface="Calibri" pitchFamily="34" charset="0"/>
                <a:cs typeface="Arial" pitchFamily="34" charset="0"/>
              </a:rPr>
              <a:t>Don‘t follow the „rote“ (Learning by Memorization) approach </a:t>
            </a:r>
            <a:r>
              <a:rPr lang="de-DE" sz="2000" b="1" dirty="0" smtClean="0">
                <a:solidFill>
                  <a:schemeClr val="bg1"/>
                </a:solidFill>
                <a:latin typeface="Calibri" pitchFamily="34" charset="0"/>
                <a:cs typeface="Arial" pitchFamily="34" charset="0"/>
              </a:rPr>
              <a:t>which you may have grown accustomed to since your schooldays. It is the worst thing you can do in my class – apart from outright misbehaviour, cheating or plagiarism. </a:t>
            </a:r>
          </a:p>
          <a:p>
            <a:pPr marL="342900" indent="-342900">
              <a:lnSpc>
                <a:spcPct val="115000"/>
              </a:lnSpc>
              <a:spcBef>
                <a:spcPts val="1200"/>
              </a:spcBef>
            </a:pPr>
            <a:r>
              <a:rPr lang="de-DE" sz="2000" b="1" dirty="0" smtClean="0">
                <a:solidFill>
                  <a:schemeClr val="bg1"/>
                </a:solidFill>
                <a:latin typeface="Calibri" pitchFamily="34" charset="0"/>
                <a:cs typeface="Arial" pitchFamily="34" charset="0"/>
              </a:rPr>
              <a:t>	My PowerPoint slides are designed as a subject guideline only and are </a:t>
            </a:r>
            <a:r>
              <a:rPr lang="de-DE" sz="2000" b="1" u="sng" dirty="0" smtClean="0">
                <a:solidFill>
                  <a:schemeClr val="bg1"/>
                </a:solidFill>
                <a:latin typeface="Calibri" pitchFamily="34" charset="0"/>
                <a:cs typeface="Arial" pitchFamily="34" charset="0"/>
              </a:rPr>
              <a:t>NOT</a:t>
            </a:r>
            <a:r>
              <a:rPr lang="de-DE" sz="2000" b="1" dirty="0" smtClean="0">
                <a:solidFill>
                  <a:schemeClr val="bg1"/>
                </a:solidFill>
                <a:latin typeface="Calibri" pitchFamily="34" charset="0"/>
                <a:cs typeface="Arial" pitchFamily="34" charset="0"/>
              </a:rPr>
              <a:t> meant to be memorized.  </a:t>
            </a:r>
            <a:r>
              <a:rPr lang="de-DE" sz="2000" b="1" u="sng" dirty="0" smtClean="0">
                <a:solidFill>
                  <a:schemeClr val="bg1"/>
                </a:solidFill>
                <a:latin typeface="Calibri" pitchFamily="34" charset="0"/>
                <a:cs typeface="Arial" pitchFamily="34" charset="0"/>
              </a:rPr>
              <a:t>DO NOT</a:t>
            </a:r>
            <a:r>
              <a:rPr lang="de-DE" sz="2000" b="1" dirty="0" smtClean="0">
                <a:solidFill>
                  <a:schemeClr val="bg1"/>
                </a:solidFill>
                <a:latin typeface="Calibri" pitchFamily="34" charset="0"/>
                <a:cs typeface="Arial" pitchFamily="34" charset="0"/>
              </a:rPr>
              <a:t> reproduce the contents of my or someone elses slides in your project assignments/examinations.</a:t>
            </a:r>
          </a:p>
        </p:txBody>
      </p:sp>
      <p:sp>
        <p:nvSpPr>
          <p:cNvPr id="5" name="TextBox 4"/>
          <p:cNvSpPr txBox="1"/>
          <p:nvPr/>
        </p:nvSpPr>
        <p:spPr>
          <a:xfrm>
            <a:off x="421211" y="5489151"/>
            <a:ext cx="8133852" cy="707886"/>
          </a:xfrm>
          <a:prstGeom prst="rect">
            <a:avLst/>
          </a:prstGeom>
          <a:noFill/>
        </p:spPr>
        <p:txBody>
          <a:bodyPr wrap="square" rtlCol="0">
            <a:spAutoFit/>
          </a:bodyPr>
          <a:lstStyle/>
          <a:p>
            <a:r>
              <a:rPr lang="de-DE" sz="2000" b="1" dirty="0" smtClean="0">
                <a:solidFill>
                  <a:schemeClr val="bg1"/>
                </a:solidFill>
                <a:latin typeface="Calibri" pitchFamily="34" charset="0"/>
              </a:rPr>
              <a:t>In case of reproduction, marks will be heavily deducted and your grade in this course will drop like a stone from the sky</a:t>
            </a:r>
            <a:r>
              <a:rPr lang="de-DE" sz="2000" dirty="0" smtClean="0">
                <a:solidFill>
                  <a:schemeClr val="bg1"/>
                </a:solidFill>
                <a:latin typeface="Calibri" pitchFamily="34" charset="0"/>
              </a:rPr>
              <a:t>.</a:t>
            </a:r>
            <a:endParaRPr lang="en-US" sz="2000"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idx="1"/>
          </p:nvPr>
        </p:nvSpPr>
        <p:spPr>
          <a:xfrm>
            <a:off x="2527069" y="1107044"/>
            <a:ext cx="6158144" cy="5065156"/>
          </a:xfrm>
        </p:spPr>
        <p:txBody>
          <a:bodyPr/>
          <a:lstStyle/>
          <a:p>
            <a:pPr eaLnBrk="1" hangingPunct="1">
              <a:lnSpc>
                <a:spcPts val="2800"/>
              </a:lnSpc>
              <a:buFontTx/>
              <a:buNone/>
            </a:pPr>
            <a:r>
              <a:rPr lang="de-DE" b="1" dirty="0" smtClean="0">
                <a:latin typeface="Calibri" pitchFamily="34" charset="0"/>
                <a:cs typeface="Arial" pitchFamily="34" charset="0"/>
              </a:rPr>
              <a:t>	</a:t>
            </a:r>
            <a:r>
              <a:rPr lang="de-DE" b="1" dirty="0" smtClean="0">
                <a:solidFill>
                  <a:srgbClr val="FFFF00"/>
                </a:solidFill>
                <a:latin typeface="Calibri" pitchFamily="34" charset="0"/>
                <a:cs typeface="Arial" pitchFamily="34" charset="0"/>
              </a:rPr>
              <a:t>Don‘t miss out on your project assignment and your examinations!</a:t>
            </a:r>
            <a:r>
              <a:rPr lang="de-DE" b="1" dirty="0" smtClean="0">
                <a:solidFill>
                  <a:schemeClr val="bg1"/>
                </a:solidFill>
                <a:latin typeface="Calibri" pitchFamily="34" charset="0"/>
                <a:cs typeface="Arial" pitchFamily="34" charset="0"/>
              </a:rPr>
              <a:t> Setting repeat examinations is a big nuisance for me and some marks are normally man-datorily deducted by </a:t>
            </a:r>
            <a:r>
              <a:rPr lang="de-DE" b="1" dirty="0" smtClean="0">
                <a:solidFill>
                  <a:schemeClr val="bg1">
                    <a:lumMod val="95000"/>
                  </a:schemeClr>
                </a:solidFill>
                <a:latin typeface="Calibri" pitchFamily="34" charset="0"/>
                <a:cs typeface="Arial" pitchFamily="34" charset="0"/>
              </a:rPr>
              <a:t>our department as a disincen-tive for being absent! In the event that you have mis-sed out on your midterm examination due to </a:t>
            </a:r>
            <a:r>
              <a:rPr lang="de-DE" b="1" dirty="0" smtClean="0">
                <a:solidFill>
                  <a:schemeClr val="bg1"/>
                </a:solidFill>
                <a:latin typeface="Calibri" pitchFamily="34" charset="0"/>
                <a:cs typeface="Arial" pitchFamily="34" charset="0"/>
              </a:rPr>
              <a:t>com-pelling circumstances, I will – if department policy permits - schedule one repeat examination, but no additional repeats. If you also fail to show up for the repeat examination, you will be given zero marks which this will then be considered as final.</a:t>
            </a:r>
          </a:p>
          <a:p>
            <a:pPr eaLnBrk="1" hangingPunct="1">
              <a:lnSpc>
                <a:spcPts val="2800"/>
              </a:lnSpc>
              <a:spcBef>
                <a:spcPts val="1200"/>
              </a:spcBef>
              <a:buFontTx/>
              <a:buNone/>
            </a:pPr>
            <a:r>
              <a:rPr lang="de-DE" b="1" dirty="0" smtClean="0">
                <a:solidFill>
                  <a:schemeClr val="bg1"/>
                </a:solidFill>
                <a:latin typeface="Calibri" pitchFamily="34" charset="0"/>
                <a:cs typeface="Arial" pitchFamily="34" charset="0"/>
              </a:rPr>
              <a:t>	Note that as per CIIT rules absolutely </a:t>
            </a:r>
            <a:r>
              <a:rPr lang="de-DE" b="1" dirty="0" smtClean="0">
                <a:solidFill>
                  <a:srgbClr val="FFFF00"/>
                </a:solidFill>
                <a:latin typeface="Calibri" pitchFamily="34" charset="0"/>
                <a:cs typeface="Arial" pitchFamily="34" charset="0"/>
              </a:rPr>
              <a:t>NO RETAKE OF FINAL EXAMINATIONS IS ALLOWED!</a:t>
            </a:r>
          </a:p>
        </p:txBody>
      </p:sp>
      <p:pic>
        <p:nvPicPr>
          <p:cNvPr id="6" name="Picture 5" descr="Examination.gif"/>
          <p:cNvPicPr>
            <a:picLocks noChangeAspect="1"/>
          </p:cNvPicPr>
          <p:nvPr/>
        </p:nvPicPr>
        <p:blipFill>
          <a:blip r:embed="rId3" cstate="print"/>
          <a:stretch>
            <a:fillRect/>
          </a:stretch>
        </p:blipFill>
        <p:spPr>
          <a:xfrm>
            <a:off x="450236" y="1681327"/>
            <a:ext cx="2187546" cy="2465070"/>
          </a:xfrm>
          <a:prstGeom prst="rect">
            <a:avLst/>
          </a:prstGeom>
        </p:spPr>
      </p:pic>
      <p:sp>
        <p:nvSpPr>
          <p:cNvPr id="5" name="TextBox 4"/>
          <p:cNvSpPr txBox="1"/>
          <p:nvPr/>
        </p:nvSpPr>
        <p:spPr>
          <a:xfrm>
            <a:off x="287913" y="4334908"/>
            <a:ext cx="2512193" cy="1077218"/>
          </a:xfrm>
          <a:prstGeom prst="rect">
            <a:avLst/>
          </a:prstGeom>
          <a:noFill/>
        </p:spPr>
        <p:txBody>
          <a:bodyPr wrap="square" rtlCol="0">
            <a:spAutoFit/>
          </a:bodyPr>
          <a:lstStyle/>
          <a:p>
            <a:r>
              <a:rPr lang="de-DE" sz="1600" b="1" dirty="0" smtClean="0">
                <a:solidFill>
                  <a:schemeClr val="bg1"/>
                </a:solidFill>
                <a:latin typeface="Calibri" pitchFamily="34" charset="0"/>
              </a:rPr>
              <a:t>It is </a:t>
            </a:r>
            <a:r>
              <a:rPr lang="de-DE" sz="1600" b="1" u="sng" dirty="0" smtClean="0">
                <a:solidFill>
                  <a:schemeClr val="bg1"/>
                </a:solidFill>
                <a:latin typeface="Calibri" pitchFamily="34" charset="0"/>
              </a:rPr>
              <a:t>your</a:t>
            </a:r>
            <a:r>
              <a:rPr lang="de-DE" sz="1600" b="1" dirty="0" smtClean="0">
                <a:solidFill>
                  <a:schemeClr val="bg1"/>
                </a:solidFill>
                <a:latin typeface="Calibri" pitchFamily="34" charset="0"/>
              </a:rPr>
              <a:t> responsibility to immediately contact me if you missed a class assign-ment or examination! </a:t>
            </a:r>
            <a:endParaRPr lang="en-US" sz="1600" b="1" dirty="0">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eating2.gif"/>
          <p:cNvPicPr>
            <a:picLocks noChangeAspect="1"/>
          </p:cNvPicPr>
          <p:nvPr/>
        </p:nvPicPr>
        <p:blipFill>
          <a:blip r:embed="rId3" cstate="print"/>
          <a:stretch>
            <a:fillRect/>
          </a:stretch>
        </p:blipFill>
        <p:spPr>
          <a:xfrm>
            <a:off x="4837450" y="1918607"/>
            <a:ext cx="3771900" cy="2628900"/>
          </a:xfrm>
          <a:prstGeom prst="rect">
            <a:avLst/>
          </a:prstGeom>
        </p:spPr>
      </p:pic>
      <p:sp>
        <p:nvSpPr>
          <p:cNvPr id="8" name="Rounded Rectangle 7"/>
          <p:cNvSpPr/>
          <p:nvPr/>
        </p:nvSpPr>
        <p:spPr>
          <a:xfrm>
            <a:off x="4756826" y="4727643"/>
            <a:ext cx="3933149" cy="1302996"/>
          </a:xfrm>
          <a:prstGeom prst="roundRect">
            <a:avLst/>
          </a:prstGeom>
          <a:solidFill>
            <a:srgbClr val="FFC000"/>
          </a:solidFill>
          <a:ln>
            <a:solidFill>
              <a:srgbClr val="2CF4F4"/>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2400" b="1" dirty="0" smtClean="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ZERO </a:t>
            </a:r>
          </a:p>
          <a:p>
            <a:pPr algn="r"/>
            <a:r>
              <a:rPr lang="de-DE" sz="2400" b="1" dirty="0" smtClean="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TOLERANCE!</a:t>
            </a:r>
            <a:endParaRPr lang="en-US" sz="24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endParaRPr>
          </a:p>
        </p:txBody>
      </p:sp>
      <p:sp>
        <p:nvSpPr>
          <p:cNvPr id="7" name="TextBox 6"/>
          <p:cNvSpPr txBox="1"/>
          <p:nvPr/>
        </p:nvSpPr>
        <p:spPr>
          <a:xfrm>
            <a:off x="4959927" y="1385470"/>
            <a:ext cx="3725286" cy="338554"/>
          </a:xfrm>
          <a:prstGeom prst="rect">
            <a:avLst/>
          </a:prstGeom>
          <a:noFill/>
        </p:spPr>
        <p:txBody>
          <a:bodyPr wrap="square" rtlCol="0">
            <a:spAutoFit/>
          </a:bodyPr>
          <a:lstStyle/>
          <a:p>
            <a:r>
              <a:rPr lang="de-DE" sz="1600" b="1" dirty="0" smtClean="0">
                <a:solidFill>
                  <a:srgbClr val="92D050"/>
                </a:solidFill>
                <a:latin typeface="+mn-lt"/>
              </a:rPr>
              <a:t>NO CHEATING &amp; PLAGIARISM!</a:t>
            </a:r>
            <a:endParaRPr lang="en-US" sz="1600" b="1" dirty="0" smtClean="0">
              <a:solidFill>
                <a:srgbClr val="92D050"/>
              </a:solidFill>
              <a:latin typeface="+mn-lt"/>
            </a:endParaRPr>
          </a:p>
        </p:txBody>
      </p:sp>
      <p:sp>
        <p:nvSpPr>
          <p:cNvPr id="9"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
        <p:nvSpPr>
          <p:cNvPr id="10" name="TextBox 9"/>
          <p:cNvSpPr txBox="1"/>
          <p:nvPr/>
        </p:nvSpPr>
        <p:spPr>
          <a:xfrm>
            <a:off x="68263" y="1139825"/>
            <a:ext cx="4484687" cy="5093702"/>
          </a:xfrm>
          <a:prstGeom prst="rect">
            <a:avLst/>
          </a:prstGeom>
          <a:noFill/>
        </p:spPr>
        <p:txBody>
          <a:bodyPr wrap="square" rtlCol="0">
            <a:spAutoFit/>
          </a:bodyPr>
          <a:lstStyle/>
          <a:p>
            <a:pPr marL="342900" indent="-342900" eaLnBrk="1" hangingPunct="1">
              <a:lnSpc>
                <a:spcPts val="2700"/>
              </a:lnSpc>
              <a:buFontTx/>
              <a:buNone/>
            </a:pPr>
            <a:r>
              <a:rPr lang="de-DE" sz="2000" b="1" dirty="0" smtClean="0">
                <a:solidFill>
                  <a:srgbClr val="FFFF00"/>
                </a:solidFill>
                <a:latin typeface="Calibri" pitchFamily="34" charset="0"/>
                <a:cs typeface="Arial" pitchFamily="34" charset="0"/>
              </a:rPr>
              <a:t>	Don‘t cheat in the midterm or final examinations!</a:t>
            </a:r>
            <a:r>
              <a:rPr lang="de-DE" sz="2000" b="1" dirty="0" smtClean="0">
                <a:solidFill>
                  <a:schemeClr val="bg1"/>
                </a:solidFill>
                <a:latin typeface="Calibri" pitchFamily="34" charset="0"/>
                <a:cs typeface="Arial" pitchFamily="34" charset="0"/>
              </a:rPr>
              <a:t> Your paper may be cancelled by the department or, at the very least, you will lose a percen-tage of your marks. </a:t>
            </a:r>
          </a:p>
          <a:p>
            <a:pPr marL="342900" indent="-342900" eaLnBrk="1" hangingPunct="1">
              <a:lnSpc>
                <a:spcPts val="2700"/>
              </a:lnSpc>
              <a:spcBef>
                <a:spcPts val="1200"/>
              </a:spcBef>
              <a:buFontTx/>
              <a:buNone/>
            </a:pPr>
            <a:r>
              <a:rPr lang="de-DE" sz="2000" b="1" dirty="0" smtClean="0">
                <a:solidFill>
                  <a:schemeClr val="bg1"/>
                </a:solidFill>
                <a:latin typeface="Calibri" pitchFamily="34" charset="0"/>
                <a:cs typeface="Arial" pitchFamily="34" charset="0"/>
              </a:rPr>
              <a:t>	If your project assignments have, in full or in part, been plagiarized or simply copy-pasted from the World Wide Web without referencing, you will get zero marks and be reassigned another topic. Plagiarism can be de-termined using specialized software on material submitted electronically to me for evaluation.</a:t>
            </a:r>
            <a:endParaRPr lang="en-US" sz="2000" b="1" dirty="0"/>
          </a:p>
        </p:txBody>
      </p:sp>
      <p:pic>
        <p:nvPicPr>
          <p:cNvPr id="11" name="Picture 10" descr="Cheat.gif"/>
          <p:cNvPicPr>
            <a:picLocks noChangeAspect="1"/>
          </p:cNvPicPr>
          <p:nvPr/>
        </p:nvPicPr>
        <p:blipFill>
          <a:blip r:embed="rId4" cstate="print"/>
          <a:stretch>
            <a:fillRect/>
          </a:stretch>
        </p:blipFill>
        <p:spPr>
          <a:xfrm>
            <a:off x="4875146" y="4834648"/>
            <a:ext cx="1190812" cy="104085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767177" y="4278980"/>
            <a:ext cx="7600950" cy="1323439"/>
          </a:xfrm>
          <a:prstGeom prst="rect">
            <a:avLst/>
          </a:prstGeom>
          <a:noFill/>
          <a:ln w="9525">
            <a:noFill/>
            <a:miter lim="800000"/>
            <a:headEnd/>
            <a:tailEnd/>
          </a:ln>
        </p:spPr>
        <p:txBody>
          <a:bodyPr>
            <a:spAutoFit/>
          </a:bodyPr>
          <a:lstStyle/>
          <a:p>
            <a:pPr algn="ctr">
              <a:spcBef>
                <a:spcPct val="50000"/>
              </a:spcBef>
            </a:pPr>
            <a:r>
              <a:rPr lang="de-DE" sz="4000" b="1" dirty="0" smtClean="0">
                <a:solidFill>
                  <a:srgbClr val="FF9900"/>
                </a:solidFill>
                <a:latin typeface="+mn-lt"/>
              </a:rPr>
              <a:t>Course Structure and Student Assessment</a:t>
            </a:r>
            <a:endParaRPr lang="de-DE" sz="4000" b="1" dirty="0">
              <a:solidFill>
                <a:srgbClr val="FF9900"/>
              </a:solidFill>
              <a:latin typeface="+mn-lt"/>
            </a:endParaRPr>
          </a:p>
        </p:txBody>
      </p:sp>
      <p:pic>
        <p:nvPicPr>
          <p:cNvPr id="6" name="Picture 5" descr="Grade A 1.gif"/>
          <p:cNvPicPr>
            <a:picLocks noChangeAspect="1"/>
          </p:cNvPicPr>
          <p:nvPr/>
        </p:nvPicPr>
        <p:blipFill>
          <a:blip r:embed="rId3" cstate="print"/>
          <a:stretch>
            <a:fillRect/>
          </a:stretch>
        </p:blipFill>
        <p:spPr>
          <a:xfrm>
            <a:off x="2824345" y="1144588"/>
            <a:ext cx="3498485" cy="285625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Course Structure and Materials</a:t>
            </a:r>
            <a:endParaRPr lang="en-US" sz="2400" dirty="0"/>
          </a:p>
        </p:txBody>
      </p:sp>
      <p:sp>
        <p:nvSpPr>
          <p:cNvPr id="5" name="Content Placeholder 2"/>
          <p:cNvSpPr txBox="1">
            <a:spLocks/>
          </p:cNvSpPr>
          <p:nvPr/>
        </p:nvSpPr>
        <p:spPr>
          <a:xfrm>
            <a:off x="3198812" y="1020994"/>
            <a:ext cx="5945187" cy="4997450"/>
          </a:xfrm>
          <a:prstGeom prst="rect">
            <a:avLst/>
          </a:prstGeom>
        </p:spPr>
        <p:txBody>
          <a:bodyPr/>
          <a:lstStyle/>
          <a:p>
            <a:pPr marL="342900" marR="0" lvl="0" indent="-342900" algn="l" defTabSz="914400" rtl="0" eaLnBrk="1" fontAlgn="base" latinLnBrk="0" hangingPunct="1">
              <a:lnSpc>
                <a:spcPts val="2800"/>
              </a:lnSpc>
              <a:spcBef>
                <a:spcPts val="0"/>
              </a:spcBef>
              <a:spcAft>
                <a:spcPts val="600"/>
              </a:spcAft>
              <a:buClr>
                <a:srgbClr val="FFC000"/>
              </a:buClr>
              <a:buSzTx/>
              <a:buFontTx/>
              <a:buNone/>
              <a:tabLst/>
              <a:defRPr/>
            </a:pPr>
            <a:r>
              <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lang="en-US" sz="2400" b="1" kern="0" dirty="0" smtClean="0">
                <a:solidFill>
                  <a:srgbClr val="FFFF00"/>
                </a:solidFill>
                <a:latin typeface="Calibri" pitchFamily="34" charset="0"/>
              </a:rPr>
              <a:t>Lectures 01-06:</a:t>
            </a:r>
            <a:r>
              <a:rPr lang="en-US" sz="2400" b="1" kern="0" dirty="0" smtClean="0">
                <a:solidFill>
                  <a:schemeClr val="bg1"/>
                </a:solidFill>
                <a:latin typeface="Calibri" pitchFamily="34" charset="0"/>
              </a:rPr>
              <a:t> Introduction to Project Stake-holder Management and Engagement. </a:t>
            </a:r>
          </a:p>
          <a:p>
            <a:pPr marL="342900" marR="0" lvl="0" indent="-342900" algn="l" defTabSz="914400" rtl="0" eaLnBrk="1" fontAlgn="base" latinLnBrk="0" hangingPunct="1">
              <a:lnSpc>
                <a:spcPts val="2800"/>
              </a:lnSpc>
              <a:spcBef>
                <a:spcPts val="0"/>
              </a:spcBef>
              <a:spcAft>
                <a:spcPts val="600"/>
              </a:spcAft>
              <a:buClr>
                <a:srgbClr val="FFC000"/>
              </a:buClr>
              <a:buSzTx/>
              <a:buFontTx/>
              <a:buNone/>
              <a:tabLst/>
              <a:defRPr/>
            </a:pPr>
            <a:r>
              <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400" b="1" i="0" u="none" strike="noStrike" kern="0" cap="none" spc="0" normalizeH="0" baseline="0" noProof="0" dirty="0" smtClean="0">
                <a:ln>
                  <a:noFill/>
                </a:ln>
                <a:solidFill>
                  <a:srgbClr val="FFFF00"/>
                </a:solidFill>
                <a:effectLst/>
                <a:uLnTx/>
                <a:uFillTx/>
                <a:latin typeface="Calibri" pitchFamily="34" charset="0"/>
                <a:ea typeface="+mn-ea"/>
                <a:cs typeface="+mn-cs"/>
              </a:rPr>
              <a:t>Lectures 07-10:</a:t>
            </a:r>
            <a:r>
              <a:rPr kumimoji="0" lang="en-US" sz="2400" b="1" i="0" u="none" strike="noStrike" kern="0" cap="none" spc="0" normalizeH="0" noProof="0" dirty="0" smtClean="0">
                <a:ln>
                  <a:noFill/>
                </a:ln>
                <a:solidFill>
                  <a:schemeClr val="bg1"/>
                </a:solidFill>
                <a:effectLst/>
                <a:uLnTx/>
                <a:uFillTx/>
                <a:latin typeface="Calibri" pitchFamily="34" charset="0"/>
                <a:ea typeface="+mn-ea"/>
                <a:cs typeface="+mn-cs"/>
              </a:rPr>
              <a:t> Stakeholders: Their Interests (Stakes), Roles and </a:t>
            </a:r>
            <a:r>
              <a:rPr kumimoji="0" lang="en-US" sz="2400" b="1" i="0" u="none" strike="noStrike" kern="0" cap="none" spc="0" normalizeH="0" noProof="0" dirty="0" err="1" smtClean="0">
                <a:ln>
                  <a:noFill/>
                </a:ln>
                <a:solidFill>
                  <a:schemeClr val="bg1"/>
                </a:solidFill>
                <a:effectLst/>
                <a:uLnTx/>
                <a:uFillTx/>
                <a:latin typeface="Calibri" pitchFamily="34" charset="0"/>
                <a:ea typeface="+mn-ea"/>
                <a:cs typeface="+mn-cs"/>
              </a:rPr>
              <a:t>Responsi-bilities</a:t>
            </a:r>
            <a:r>
              <a:rPr kumimoji="0" lang="en-US" sz="2400" b="1" i="0" u="none" strike="noStrike" kern="0" cap="none" spc="0" normalizeH="0" noProof="0" dirty="0" smtClean="0">
                <a:ln>
                  <a:noFill/>
                </a:ln>
                <a:solidFill>
                  <a:schemeClr val="bg1"/>
                </a:solidFill>
                <a:effectLst/>
                <a:uLnTx/>
                <a:uFillTx/>
                <a:latin typeface="Calibri" pitchFamily="34" charset="0"/>
                <a:ea typeface="+mn-ea"/>
                <a:cs typeface="+mn-cs"/>
              </a:rPr>
              <a:t>, and Relationship to Projects.</a:t>
            </a:r>
          </a:p>
          <a:p>
            <a:pPr marL="342900" marR="0" lvl="0" indent="-342900" algn="l" defTabSz="914400" rtl="0" eaLnBrk="1" fontAlgn="base" latinLnBrk="0" hangingPunct="1">
              <a:lnSpc>
                <a:spcPts val="2800"/>
              </a:lnSpc>
              <a:spcBef>
                <a:spcPts val="0"/>
              </a:spcBef>
              <a:spcAft>
                <a:spcPts val="600"/>
              </a:spcAft>
              <a:buClr>
                <a:srgbClr val="FFC000"/>
              </a:buClr>
              <a:buSzTx/>
              <a:buFontTx/>
              <a:buNone/>
              <a:tabLst/>
              <a:defRPr/>
            </a:pPr>
            <a:r>
              <a:rPr lang="en-US" sz="2400" b="1" kern="0" baseline="0" dirty="0" smtClean="0">
                <a:solidFill>
                  <a:schemeClr val="bg1"/>
                </a:solidFill>
                <a:latin typeface="Calibri" pitchFamily="34" charset="0"/>
              </a:rPr>
              <a:t>	</a:t>
            </a:r>
            <a:r>
              <a:rPr lang="en-US" sz="2400" b="1" kern="0" baseline="0" dirty="0" smtClean="0">
                <a:solidFill>
                  <a:srgbClr val="FFFF00"/>
                </a:solidFill>
                <a:latin typeface="Calibri" pitchFamily="34" charset="0"/>
              </a:rPr>
              <a:t>Lectures 11 &amp; 12:</a:t>
            </a:r>
            <a:r>
              <a:rPr lang="en-US" sz="2400" b="1" kern="0" baseline="0" dirty="0" smtClean="0">
                <a:solidFill>
                  <a:schemeClr val="bg1"/>
                </a:solidFill>
                <a:latin typeface="Calibri" pitchFamily="34" charset="0"/>
              </a:rPr>
              <a:t> </a:t>
            </a:r>
            <a:r>
              <a:rPr lang="en-US" sz="2400" b="1" kern="0" dirty="0" smtClean="0">
                <a:solidFill>
                  <a:schemeClr val="bg1"/>
                </a:solidFill>
                <a:latin typeface="Calibri" pitchFamily="34" charset="0"/>
              </a:rPr>
              <a:t>Brief Overview of the Nine Principal </a:t>
            </a:r>
            <a:r>
              <a:rPr lang="en-US" sz="2400" b="1" i="1" kern="0" dirty="0" smtClean="0">
                <a:solidFill>
                  <a:schemeClr val="bg1"/>
                </a:solidFill>
                <a:latin typeface="Calibri" pitchFamily="34" charset="0"/>
              </a:rPr>
              <a:t>Drivers</a:t>
            </a:r>
            <a:r>
              <a:rPr lang="en-US" sz="2400" b="1" kern="0" dirty="0" smtClean="0">
                <a:solidFill>
                  <a:schemeClr val="bg1"/>
                </a:solidFill>
                <a:latin typeface="Calibri" pitchFamily="34" charset="0"/>
              </a:rPr>
              <a:t> of Project Stake-holder Management and Engagement.</a:t>
            </a:r>
          </a:p>
          <a:p>
            <a:pPr marL="342900" marR="0" lvl="0" indent="-342900" algn="l" defTabSz="914400" rtl="0" eaLnBrk="1" fontAlgn="base" latinLnBrk="0" hangingPunct="1">
              <a:lnSpc>
                <a:spcPts val="2800"/>
              </a:lnSpc>
              <a:spcBef>
                <a:spcPts val="0"/>
              </a:spcBef>
              <a:spcAft>
                <a:spcPts val="600"/>
              </a:spcAft>
              <a:buClr>
                <a:srgbClr val="FFC000"/>
              </a:buClr>
              <a:buSzTx/>
              <a:buFontTx/>
              <a:buNone/>
              <a:tabLst/>
              <a:defRPr/>
            </a:pPr>
            <a:r>
              <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400" b="1" i="0" u="none" strike="noStrike" kern="0" cap="none" spc="0" normalizeH="0" baseline="0" noProof="0" dirty="0" smtClean="0">
                <a:ln>
                  <a:noFill/>
                </a:ln>
                <a:solidFill>
                  <a:srgbClr val="FFFF00"/>
                </a:solidFill>
                <a:effectLst/>
                <a:uLnTx/>
                <a:uFillTx/>
                <a:latin typeface="Calibri" pitchFamily="34" charset="0"/>
                <a:ea typeface="+mn-ea"/>
                <a:cs typeface="+mn-cs"/>
              </a:rPr>
              <a:t>Lectures 13-32:</a:t>
            </a:r>
            <a:r>
              <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rPr>
              <a:t> Managing and Engaging Project Stakeholders </a:t>
            </a:r>
            <a:r>
              <a:rPr lang="en-US" sz="2400" b="1" kern="0" dirty="0" smtClean="0">
                <a:solidFill>
                  <a:schemeClr val="bg1"/>
                </a:solidFill>
                <a:latin typeface="Calibri" pitchFamily="34" charset="0"/>
              </a:rPr>
              <a:t>Professionally: The Project Stakeholder Governance Model (Institutional, Directional, Methodological, Technical, and Educational Components).</a:t>
            </a:r>
            <a:endPar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6" name="TextBox 5"/>
          <p:cNvSpPr txBox="1"/>
          <p:nvPr/>
        </p:nvSpPr>
        <p:spPr>
          <a:xfrm>
            <a:off x="55986" y="5319757"/>
            <a:ext cx="3363400" cy="746358"/>
          </a:xfrm>
          <a:prstGeom prst="rect">
            <a:avLst/>
          </a:prstGeom>
          <a:noFill/>
        </p:spPr>
        <p:txBody>
          <a:bodyPr wrap="square" rtlCol="0">
            <a:spAutoFit/>
          </a:bodyPr>
          <a:lstStyle/>
          <a:p>
            <a:pPr>
              <a:lnSpc>
                <a:spcPts val="1700"/>
              </a:lnSpc>
            </a:pPr>
            <a:r>
              <a:rPr lang="en-US" sz="1500" b="1" dirty="0" smtClean="0">
                <a:solidFill>
                  <a:srgbClr val="FFFF99"/>
                </a:solidFill>
                <a:latin typeface="Calibri" pitchFamily="34" charset="0"/>
              </a:rPr>
              <a:t>Students can access all course-related material through the University of Maryland’s online Blackboard System.</a:t>
            </a:r>
            <a:endParaRPr lang="en-US" sz="1500" b="1" dirty="0">
              <a:solidFill>
                <a:srgbClr val="FFFF99"/>
              </a:solidFill>
              <a:latin typeface="Calibri" pitchFamily="34" charset="0"/>
            </a:endParaRPr>
          </a:p>
        </p:txBody>
      </p:sp>
      <p:pic>
        <p:nvPicPr>
          <p:cNvPr id="1027" name="Picture 3"/>
          <p:cNvPicPr>
            <a:picLocks noChangeAspect="1" noChangeArrowheads="1"/>
          </p:cNvPicPr>
          <p:nvPr/>
        </p:nvPicPr>
        <p:blipFill>
          <a:blip r:embed="rId2" cstate="print"/>
          <a:srcRect l="12816" t="15251" r="50715" b="9429"/>
          <a:stretch>
            <a:fillRect/>
          </a:stretch>
        </p:blipFill>
        <p:spPr bwMode="auto">
          <a:xfrm>
            <a:off x="148579" y="1172581"/>
            <a:ext cx="3144252" cy="405865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Class Assignments</a:t>
            </a:r>
            <a:endParaRPr lang="en-US" sz="2400" dirty="0"/>
          </a:p>
        </p:txBody>
      </p:sp>
      <p:sp>
        <p:nvSpPr>
          <p:cNvPr id="3" name="Content Placeholder 2"/>
          <p:cNvSpPr>
            <a:spLocks noGrp="1"/>
          </p:cNvSpPr>
          <p:nvPr>
            <p:ph idx="1"/>
          </p:nvPr>
        </p:nvSpPr>
        <p:spPr>
          <a:xfrm>
            <a:off x="3198813" y="1114304"/>
            <a:ext cx="5491162" cy="4997450"/>
          </a:xfrm>
        </p:spPr>
        <p:txBody>
          <a:bodyPr/>
          <a:lstStyle/>
          <a:p>
            <a:pPr>
              <a:lnSpc>
                <a:spcPts val="3200"/>
              </a:lnSpc>
              <a:spcAft>
                <a:spcPts val="1200"/>
              </a:spcAft>
              <a:buClr>
                <a:srgbClr val="FFC000"/>
              </a:buClr>
              <a:buNone/>
            </a:pPr>
            <a:r>
              <a:rPr lang="en-US" sz="2400" dirty="0" smtClean="0">
                <a:solidFill>
                  <a:schemeClr val="bg1"/>
                </a:solidFill>
                <a:latin typeface="Calibri" pitchFamily="34" charset="0"/>
              </a:rPr>
              <a:t>	</a:t>
            </a:r>
            <a:r>
              <a:rPr lang="en-US" sz="2800" b="1" dirty="0" smtClean="0">
                <a:solidFill>
                  <a:schemeClr val="bg1"/>
                </a:solidFill>
                <a:latin typeface="Calibri" pitchFamily="34" charset="0"/>
              </a:rPr>
              <a:t>Assignments are a mandatory part of the course. There are 4 of them in total.  </a:t>
            </a:r>
            <a:endParaRPr lang="de-DE" sz="2400" dirty="0" smtClean="0">
              <a:solidFill>
                <a:schemeClr val="bg1"/>
              </a:solidFill>
              <a:latin typeface="Calibri" pitchFamily="34" charset="0"/>
            </a:endParaRPr>
          </a:p>
          <a:p>
            <a:pPr>
              <a:lnSpc>
                <a:spcPts val="3200"/>
              </a:lnSpc>
              <a:buClr>
                <a:srgbClr val="FFC000"/>
              </a:buClr>
              <a:buNone/>
            </a:pPr>
            <a:r>
              <a:rPr lang="de-DE" sz="2400" dirty="0" smtClean="0">
                <a:solidFill>
                  <a:schemeClr val="bg1"/>
                </a:solidFill>
                <a:latin typeface="Calibri" pitchFamily="34" charset="0"/>
              </a:rPr>
              <a:t>	</a:t>
            </a:r>
            <a:r>
              <a:rPr lang="de-DE" sz="2800" b="1" dirty="0" smtClean="0">
                <a:solidFill>
                  <a:schemeClr val="bg1"/>
                </a:solidFill>
                <a:latin typeface="Calibri" pitchFamily="34" charset="0"/>
              </a:rPr>
              <a:t>The assignments‘ purpose is to determine if, how and to what extent students can apply the concepts, processes, tools etc. they learn in this course, prefe-rably projects which the students may have undertaken in the past or which they are presently undertaking. </a:t>
            </a:r>
            <a:endParaRPr lang="en-US" sz="2400" b="1" dirty="0" smtClean="0">
              <a:solidFill>
                <a:schemeClr val="bg1"/>
              </a:solidFill>
              <a:latin typeface="Calibri" pitchFamily="34" charset="0"/>
            </a:endParaRPr>
          </a:p>
        </p:txBody>
      </p:sp>
      <p:sp>
        <p:nvSpPr>
          <p:cNvPr id="4" name="TextBox 3"/>
          <p:cNvSpPr txBox="1"/>
          <p:nvPr/>
        </p:nvSpPr>
        <p:spPr>
          <a:xfrm>
            <a:off x="458788" y="4100953"/>
            <a:ext cx="2646362" cy="1200329"/>
          </a:xfrm>
          <a:prstGeom prst="rect">
            <a:avLst/>
          </a:prstGeom>
          <a:noFill/>
        </p:spPr>
        <p:txBody>
          <a:bodyPr wrap="square" rtlCol="0">
            <a:spAutoFit/>
          </a:bodyPr>
          <a:lstStyle/>
          <a:p>
            <a:r>
              <a:rPr lang="en-US" b="1" dirty="0" smtClean="0">
                <a:solidFill>
                  <a:schemeClr val="bg1"/>
                </a:solidFill>
                <a:latin typeface="Calibri" pitchFamily="34" charset="0"/>
              </a:rPr>
              <a:t>Assignments have a bridging function, directly linking classroom learning with on-the-job work. </a:t>
            </a:r>
            <a:endParaRPr lang="en-US" b="1" dirty="0">
              <a:solidFill>
                <a:schemeClr val="bg1"/>
              </a:solidFill>
              <a:latin typeface="Calibri" pitchFamily="34" charset="0"/>
            </a:endParaRPr>
          </a:p>
        </p:txBody>
      </p:sp>
      <p:pic>
        <p:nvPicPr>
          <p:cNvPr id="6" name="Picture 5" descr="Assignment.gif"/>
          <p:cNvPicPr>
            <a:picLocks noChangeAspect="1"/>
          </p:cNvPicPr>
          <p:nvPr/>
        </p:nvPicPr>
        <p:blipFill>
          <a:blip r:embed="rId3" cstate="print"/>
          <a:stretch>
            <a:fillRect/>
          </a:stretch>
        </p:blipFill>
        <p:spPr>
          <a:xfrm>
            <a:off x="638969" y="1593120"/>
            <a:ext cx="2286000" cy="231648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Assignment Guidelines</a:t>
            </a:r>
            <a:endParaRPr lang="en-US" sz="2400" dirty="0"/>
          </a:p>
        </p:txBody>
      </p:sp>
      <p:sp>
        <p:nvSpPr>
          <p:cNvPr id="3" name="Content Placeholder 2"/>
          <p:cNvSpPr>
            <a:spLocks noGrp="1"/>
          </p:cNvSpPr>
          <p:nvPr>
            <p:ph idx="1"/>
          </p:nvPr>
        </p:nvSpPr>
        <p:spPr>
          <a:xfrm>
            <a:off x="3198812" y="1114304"/>
            <a:ext cx="5799715" cy="4997450"/>
          </a:xfrm>
        </p:spPr>
        <p:txBody>
          <a:bodyPr/>
          <a:lstStyle/>
          <a:p>
            <a:pPr>
              <a:lnSpc>
                <a:spcPts val="3200"/>
              </a:lnSpc>
              <a:buClr>
                <a:srgbClr val="FFC000"/>
              </a:buClr>
            </a:pPr>
            <a:r>
              <a:rPr lang="en-US" sz="2600" b="1" dirty="0" smtClean="0">
                <a:solidFill>
                  <a:schemeClr val="bg1"/>
                </a:solidFill>
                <a:latin typeface="Calibri" pitchFamily="34" charset="0"/>
              </a:rPr>
              <a:t>Think Carefully Before Attempting each assignment.</a:t>
            </a:r>
          </a:p>
          <a:p>
            <a:pPr>
              <a:lnSpc>
                <a:spcPts val="3200"/>
              </a:lnSpc>
              <a:buClr>
                <a:srgbClr val="FFC000"/>
              </a:buClr>
            </a:pPr>
            <a:r>
              <a:rPr lang="en-US" sz="2600" b="1" dirty="0" smtClean="0">
                <a:solidFill>
                  <a:schemeClr val="bg1"/>
                </a:solidFill>
                <a:latin typeface="Calibri" pitchFamily="34" charset="0"/>
              </a:rPr>
              <a:t>Quality and Original Work Only.</a:t>
            </a:r>
          </a:p>
          <a:p>
            <a:pPr>
              <a:lnSpc>
                <a:spcPts val="3200"/>
              </a:lnSpc>
              <a:buClr>
                <a:srgbClr val="FFC000"/>
              </a:buClr>
            </a:pPr>
            <a:r>
              <a:rPr lang="en-US" sz="2600" b="1" dirty="0" smtClean="0">
                <a:solidFill>
                  <a:schemeClr val="bg1"/>
                </a:solidFill>
                <a:latin typeface="Calibri" pitchFamily="34" charset="0"/>
              </a:rPr>
              <a:t>Relate to Your Work Experience (if you have it).</a:t>
            </a:r>
          </a:p>
          <a:p>
            <a:pPr>
              <a:lnSpc>
                <a:spcPts val="3200"/>
              </a:lnSpc>
              <a:buClr>
                <a:srgbClr val="FFC000"/>
              </a:buClr>
            </a:pPr>
            <a:r>
              <a:rPr lang="en-US" sz="2600" b="1" dirty="0" smtClean="0">
                <a:solidFill>
                  <a:schemeClr val="bg1"/>
                </a:solidFill>
                <a:latin typeface="Calibri" pitchFamily="34" charset="0"/>
              </a:rPr>
              <a:t>Late Submissions, Voluminous Sub-missions, and Resubmissions will not be accepted. </a:t>
            </a:r>
          </a:p>
          <a:p>
            <a:pPr>
              <a:lnSpc>
                <a:spcPts val="3200"/>
              </a:lnSpc>
              <a:buClr>
                <a:srgbClr val="FFC000"/>
              </a:buClr>
            </a:pPr>
            <a:r>
              <a:rPr lang="en-US" sz="2600" b="1" dirty="0" smtClean="0">
                <a:solidFill>
                  <a:schemeClr val="bg1"/>
                </a:solidFill>
                <a:latin typeface="Calibri" pitchFamily="34" charset="0"/>
              </a:rPr>
              <a:t>No Copy-Pasting from the Internet (</a:t>
            </a:r>
            <a:r>
              <a:rPr lang="en-US" sz="2600" b="1" u="sng" dirty="0" smtClean="0">
                <a:solidFill>
                  <a:schemeClr val="bg1"/>
                </a:solidFill>
                <a:latin typeface="Calibri" pitchFamily="34" charset="0"/>
              </a:rPr>
              <a:t>assignment gets zero marks for this</a:t>
            </a:r>
            <a:r>
              <a:rPr lang="en-US" sz="2600" b="1" dirty="0" smtClean="0">
                <a:solidFill>
                  <a:schemeClr val="bg1"/>
                </a:solidFill>
                <a:latin typeface="Calibri" pitchFamily="34" charset="0"/>
              </a:rPr>
              <a:t>!).</a:t>
            </a:r>
          </a:p>
          <a:p>
            <a:pPr>
              <a:lnSpc>
                <a:spcPts val="3200"/>
              </a:lnSpc>
              <a:buClr>
                <a:srgbClr val="FFC000"/>
              </a:buClr>
            </a:pPr>
            <a:r>
              <a:rPr lang="en-US" sz="2600" b="1" dirty="0" smtClean="0">
                <a:solidFill>
                  <a:schemeClr val="bg1"/>
                </a:solidFill>
                <a:latin typeface="Calibri" pitchFamily="34" charset="0"/>
              </a:rPr>
              <a:t>No Arguing Over Marks!</a:t>
            </a:r>
          </a:p>
          <a:p>
            <a:pPr>
              <a:lnSpc>
                <a:spcPts val="3200"/>
              </a:lnSpc>
              <a:buClr>
                <a:srgbClr val="FFC000"/>
              </a:buClr>
            </a:pPr>
            <a:endParaRPr lang="en-US" sz="2600" b="1" dirty="0" smtClean="0">
              <a:solidFill>
                <a:schemeClr val="bg1"/>
              </a:solidFill>
              <a:latin typeface="Calibri" pitchFamily="34" charset="0"/>
            </a:endParaRPr>
          </a:p>
        </p:txBody>
      </p:sp>
      <p:sp>
        <p:nvSpPr>
          <p:cNvPr id="4" name="TextBox 3"/>
          <p:cNvSpPr txBox="1"/>
          <p:nvPr/>
        </p:nvSpPr>
        <p:spPr>
          <a:xfrm>
            <a:off x="458788" y="4100953"/>
            <a:ext cx="2646362" cy="1908215"/>
          </a:xfrm>
          <a:prstGeom prst="rect">
            <a:avLst/>
          </a:prstGeom>
          <a:noFill/>
        </p:spPr>
        <p:txBody>
          <a:bodyPr wrap="square" rtlCol="0">
            <a:spAutoFit/>
          </a:bodyPr>
          <a:lstStyle/>
          <a:p>
            <a:r>
              <a:rPr lang="en-US" b="1" dirty="0" smtClean="0">
                <a:solidFill>
                  <a:schemeClr val="bg1"/>
                </a:solidFill>
                <a:latin typeface="Calibri" pitchFamily="34" charset="0"/>
              </a:rPr>
              <a:t>Time flies! Therefore, do not procrastinate over </a:t>
            </a:r>
            <a:r>
              <a:rPr lang="en-US" b="1" smtClean="0">
                <a:solidFill>
                  <a:schemeClr val="bg1"/>
                </a:solidFill>
                <a:latin typeface="Calibri" pitchFamily="34" charset="0"/>
              </a:rPr>
              <a:t>your assignments. </a:t>
            </a:r>
            <a:endParaRPr lang="en-US" b="1" dirty="0" smtClean="0">
              <a:solidFill>
                <a:schemeClr val="bg1"/>
              </a:solidFill>
              <a:latin typeface="Calibri" pitchFamily="34" charset="0"/>
            </a:endParaRPr>
          </a:p>
          <a:p>
            <a:pPr>
              <a:spcBef>
                <a:spcPts val="1200"/>
              </a:spcBef>
            </a:pPr>
            <a:r>
              <a:rPr lang="en-US" b="1" dirty="0" smtClean="0">
                <a:solidFill>
                  <a:schemeClr val="bg1"/>
                </a:solidFill>
                <a:latin typeface="Calibri" pitchFamily="34" charset="0"/>
              </a:rPr>
              <a:t>You may find them to be more demanding than they seem at first glance. </a:t>
            </a:r>
            <a:endParaRPr lang="en-US" b="1" dirty="0">
              <a:solidFill>
                <a:schemeClr val="bg1"/>
              </a:solidFill>
              <a:latin typeface="Calibri" pitchFamily="34" charset="0"/>
            </a:endParaRPr>
          </a:p>
        </p:txBody>
      </p:sp>
      <p:pic>
        <p:nvPicPr>
          <p:cNvPr id="6" name="Picture 5" descr="Assignment.gif"/>
          <p:cNvPicPr>
            <a:picLocks noChangeAspect="1"/>
          </p:cNvPicPr>
          <p:nvPr/>
        </p:nvPicPr>
        <p:blipFill>
          <a:blip r:embed="rId3" cstate="print"/>
          <a:stretch>
            <a:fillRect/>
          </a:stretch>
        </p:blipFill>
        <p:spPr>
          <a:xfrm>
            <a:off x="638969" y="1593120"/>
            <a:ext cx="2286000" cy="231648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Assignment Structure Template</a:t>
            </a:r>
            <a:br>
              <a:rPr lang="en-US" sz="2400" dirty="0" smtClean="0"/>
            </a:br>
            <a:r>
              <a:rPr lang="en-US" sz="2400" dirty="0" smtClean="0"/>
              <a:t>(For Research-based Assignments)</a:t>
            </a:r>
            <a:endParaRPr lang="en-US" sz="2400" dirty="0"/>
          </a:p>
        </p:txBody>
      </p:sp>
      <p:sp>
        <p:nvSpPr>
          <p:cNvPr id="3" name="Content Placeholder 2"/>
          <p:cNvSpPr>
            <a:spLocks noGrp="1"/>
          </p:cNvSpPr>
          <p:nvPr>
            <p:ph idx="1"/>
          </p:nvPr>
        </p:nvSpPr>
        <p:spPr>
          <a:xfrm>
            <a:off x="3198812" y="1134183"/>
            <a:ext cx="5945188" cy="5276554"/>
          </a:xfrm>
        </p:spPr>
        <p:txBody>
          <a:bodyPr/>
          <a:lstStyle/>
          <a:p>
            <a:pPr>
              <a:lnSpc>
                <a:spcPts val="2500"/>
              </a:lnSpc>
              <a:buClr>
                <a:srgbClr val="FFC000"/>
              </a:buClr>
              <a:buFont typeface="Wingdings" pitchFamily="2" charset="2"/>
              <a:buChar char="§"/>
            </a:pPr>
            <a:r>
              <a:rPr lang="en-US" sz="2400" b="1" dirty="0" smtClean="0">
                <a:solidFill>
                  <a:srgbClr val="FFFF00"/>
                </a:solidFill>
                <a:latin typeface="Calibri" pitchFamily="34" charset="0"/>
              </a:rPr>
              <a:t>EXECUTIVE SUMMARY</a:t>
            </a:r>
          </a:p>
          <a:p>
            <a:pPr>
              <a:lnSpc>
                <a:spcPts val="2500"/>
              </a:lnSpc>
              <a:spcBef>
                <a:spcPts val="0"/>
              </a:spcBef>
              <a:spcAft>
                <a:spcPts val="0"/>
              </a:spcAft>
              <a:buClr>
                <a:srgbClr val="FFC000"/>
              </a:buClr>
              <a:buNone/>
            </a:pPr>
            <a:r>
              <a:rPr lang="en-US" sz="1800" b="1" dirty="0" smtClean="0">
                <a:solidFill>
                  <a:schemeClr val="bg1"/>
                </a:solidFill>
                <a:latin typeface="Calibri" pitchFamily="34" charset="0"/>
              </a:rPr>
              <a:t>	One-page summarization of your class assignment.</a:t>
            </a:r>
          </a:p>
          <a:p>
            <a:pPr>
              <a:lnSpc>
                <a:spcPts val="2500"/>
              </a:lnSpc>
              <a:spcBef>
                <a:spcPts val="0"/>
              </a:spcBef>
              <a:buClr>
                <a:srgbClr val="FFC000"/>
              </a:buClr>
              <a:buFont typeface="Wingdings" pitchFamily="2" charset="2"/>
              <a:buChar char="§"/>
            </a:pPr>
            <a:r>
              <a:rPr lang="en-US" sz="2400" b="1" dirty="0" err="1" smtClean="0">
                <a:solidFill>
                  <a:srgbClr val="FFFF00"/>
                </a:solidFill>
                <a:latin typeface="Calibri" pitchFamily="34" charset="0"/>
              </a:rPr>
              <a:t>ToC</a:t>
            </a:r>
            <a:r>
              <a:rPr lang="en-US" sz="2400" b="1" dirty="0" smtClean="0">
                <a:solidFill>
                  <a:srgbClr val="FFFF00"/>
                </a:solidFill>
                <a:latin typeface="Calibri" pitchFamily="34" charset="0"/>
              </a:rPr>
              <a:t>, LIST OF TABLES, FIGURES &amp; ABB.  </a:t>
            </a:r>
          </a:p>
          <a:p>
            <a:pPr lvl="0">
              <a:lnSpc>
                <a:spcPts val="2500"/>
              </a:lnSpc>
              <a:spcBef>
                <a:spcPts val="0"/>
              </a:spcBef>
              <a:buClr>
                <a:srgbClr val="FFC000"/>
              </a:buClr>
              <a:buFont typeface="Wingdings" pitchFamily="2" charset="2"/>
              <a:buChar char="§"/>
              <a:defRPr/>
            </a:pPr>
            <a:r>
              <a:rPr lang="en-US" sz="2400" b="1" dirty="0" smtClean="0">
                <a:solidFill>
                  <a:srgbClr val="FFFF00"/>
                </a:solidFill>
                <a:latin typeface="Calibri" pitchFamily="34" charset="0"/>
              </a:rPr>
              <a:t>INTRODUCTION</a:t>
            </a:r>
          </a:p>
          <a:p>
            <a:pPr lvl="0">
              <a:lnSpc>
                <a:spcPts val="2200"/>
              </a:lnSpc>
              <a:spcBef>
                <a:spcPts val="0"/>
              </a:spcBef>
              <a:spcAft>
                <a:spcPts val="0"/>
              </a:spcAft>
              <a:buClr>
                <a:srgbClr val="FFC000"/>
              </a:buClr>
              <a:buNone/>
              <a:defRPr/>
            </a:pPr>
            <a:r>
              <a:rPr lang="en-US" sz="1800" b="1" dirty="0" smtClean="0">
                <a:solidFill>
                  <a:schemeClr val="bg1"/>
                </a:solidFill>
                <a:latin typeface="Calibri" pitchFamily="34" charset="0"/>
              </a:rPr>
              <a:t>	Context, justification, scope, objectives, methodology and value of the assignment.</a:t>
            </a:r>
          </a:p>
          <a:p>
            <a:pPr lvl="0">
              <a:lnSpc>
                <a:spcPts val="2500"/>
              </a:lnSpc>
              <a:spcBef>
                <a:spcPts val="0"/>
              </a:spcBef>
              <a:buClr>
                <a:srgbClr val="FFC000"/>
              </a:buClr>
              <a:buFont typeface="Wingdings" pitchFamily="2" charset="2"/>
              <a:buChar char="§"/>
              <a:defRPr/>
            </a:pPr>
            <a:r>
              <a:rPr lang="en-US" sz="2400" b="1" dirty="0" smtClean="0">
                <a:solidFill>
                  <a:srgbClr val="FFFF00"/>
                </a:solidFill>
                <a:latin typeface="Calibri" pitchFamily="34" charset="0"/>
              </a:rPr>
              <a:t>ANALYSIS</a:t>
            </a:r>
            <a:endParaRPr lang="en-US" sz="3200" b="1" dirty="0" smtClean="0">
              <a:solidFill>
                <a:srgbClr val="FFFF00"/>
              </a:solidFill>
              <a:latin typeface="Calibri" pitchFamily="34" charset="0"/>
            </a:endParaRPr>
          </a:p>
          <a:p>
            <a:pPr lvl="0">
              <a:lnSpc>
                <a:spcPts val="2200"/>
              </a:lnSpc>
              <a:spcBef>
                <a:spcPts val="0"/>
              </a:spcBef>
              <a:spcAft>
                <a:spcPts val="0"/>
              </a:spcAft>
              <a:buClr>
                <a:srgbClr val="FFC000"/>
              </a:buClr>
              <a:buNone/>
              <a:defRPr/>
            </a:pPr>
            <a:r>
              <a:rPr lang="en-US" sz="1800" b="1" dirty="0" smtClean="0">
                <a:solidFill>
                  <a:schemeClr val="bg1"/>
                </a:solidFill>
                <a:latin typeface="Calibri" pitchFamily="34" charset="0"/>
              </a:rPr>
              <a:t>	Application of class-acquired knowledge and personal experience to the given situation; holistic, analytical, critical, creative and thorough.</a:t>
            </a:r>
          </a:p>
          <a:p>
            <a:pPr>
              <a:lnSpc>
                <a:spcPts val="2500"/>
              </a:lnSpc>
              <a:spcBef>
                <a:spcPts val="0"/>
              </a:spcBef>
              <a:spcAft>
                <a:spcPts val="0"/>
              </a:spcAft>
              <a:buClr>
                <a:srgbClr val="FFC000"/>
              </a:buClr>
              <a:buFont typeface="Wingdings" pitchFamily="2" charset="2"/>
              <a:buChar char="§"/>
            </a:pPr>
            <a:r>
              <a:rPr lang="en-US" sz="2400" b="1" dirty="0" smtClean="0">
                <a:solidFill>
                  <a:srgbClr val="FFFF00"/>
                </a:solidFill>
                <a:latin typeface="Calibri" pitchFamily="34" charset="0"/>
              </a:rPr>
              <a:t>CONCLUSION &amp; RECOMMENDATIONS </a:t>
            </a:r>
          </a:p>
          <a:p>
            <a:pPr>
              <a:lnSpc>
                <a:spcPts val="2500"/>
              </a:lnSpc>
              <a:spcBef>
                <a:spcPts val="0"/>
              </a:spcBef>
              <a:buClr>
                <a:srgbClr val="FFC000"/>
              </a:buClr>
              <a:buNone/>
              <a:defRPr/>
            </a:pPr>
            <a:r>
              <a:rPr lang="en-US" sz="2400" b="1" dirty="0" smtClean="0">
                <a:solidFill>
                  <a:schemeClr val="bg1"/>
                </a:solidFill>
                <a:latin typeface="Calibri" pitchFamily="34" charset="0"/>
              </a:rPr>
              <a:t>	</a:t>
            </a:r>
            <a:r>
              <a:rPr lang="en-US" sz="1800" b="1" dirty="0" smtClean="0">
                <a:solidFill>
                  <a:schemeClr val="bg1"/>
                </a:solidFill>
                <a:latin typeface="Calibri" pitchFamily="34" charset="0"/>
              </a:rPr>
              <a:t>Restrict to a maximum of three pages. </a:t>
            </a:r>
            <a:endParaRPr lang="en-US" sz="2400" b="1" dirty="0" smtClean="0">
              <a:solidFill>
                <a:srgbClr val="FFFF00"/>
              </a:solidFill>
              <a:latin typeface="Calibri" pitchFamily="34" charset="0"/>
            </a:endParaRPr>
          </a:p>
          <a:p>
            <a:pPr lvl="0">
              <a:lnSpc>
                <a:spcPts val="2500"/>
              </a:lnSpc>
              <a:spcBef>
                <a:spcPts val="0"/>
              </a:spcBef>
              <a:buClr>
                <a:srgbClr val="FFC000"/>
              </a:buClr>
              <a:buFont typeface="Wingdings" pitchFamily="2" charset="2"/>
              <a:buChar char="§"/>
              <a:defRPr/>
            </a:pPr>
            <a:r>
              <a:rPr lang="en-US" sz="2400" b="1" dirty="0" smtClean="0">
                <a:solidFill>
                  <a:srgbClr val="FFFF00"/>
                </a:solidFill>
                <a:latin typeface="Calibri" pitchFamily="34" charset="0"/>
              </a:rPr>
              <a:t>APPENDIX</a:t>
            </a:r>
          </a:p>
          <a:p>
            <a:pPr lvl="0">
              <a:lnSpc>
                <a:spcPts val="2500"/>
              </a:lnSpc>
              <a:spcBef>
                <a:spcPts val="0"/>
              </a:spcBef>
              <a:buClr>
                <a:srgbClr val="FFC000"/>
              </a:buClr>
              <a:buNone/>
              <a:defRPr/>
            </a:pPr>
            <a:r>
              <a:rPr lang="en-US" sz="1800" b="1" dirty="0" smtClean="0">
                <a:solidFill>
                  <a:schemeClr val="bg1"/>
                </a:solidFill>
                <a:latin typeface="Calibri" pitchFamily="34" charset="0"/>
              </a:rPr>
              <a:t>	Include only relevant assignment-supporting documents. </a:t>
            </a:r>
          </a:p>
          <a:p>
            <a:pPr>
              <a:lnSpc>
                <a:spcPts val="2500"/>
              </a:lnSpc>
              <a:spcBef>
                <a:spcPts val="0"/>
              </a:spcBef>
              <a:buClr>
                <a:srgbClr val="FFC000"/>
              </a:buClr>
              <a:buFont typeface="Wingdings" pitchFamily="2" charset="2"/>
              <a:buChar char="§"/>
              <a:defRPr/>
            </a:pPr>
            <a:r>
              <a:rPr lang="en-US" sz="2400" b="1" dirty="0" smtClean="0">
                <a:solidFill>
                  <a:srgbClr val="FFFF00"/>
                </a:solidFill>
                <a:latin typeface="Calibri" pitchFamily="34" charset="0"/>
              </a:rPr>
              <a:t>BIBLIOGRAPHY &amp; WEBLIOGRAPHY</a:t>
            </a:r>
          </a:p>
          <a:p>
            <a:pPr>
              <a:lnSpc>
                <a:spcPts val="2200"/>
              </a:lnSpc>
              <a:spcBef>
                <a:spcPts val="0"/>
              </a:spcBef>
              <a:buClr>
                <a:srgbClr val="FFC000"/>
              </a:buClr>
              <a:buNone/>
              <a:defRPr/>
            </a:pPr>
            <a:r>
              <a:rPr lang="en-US" sz="1800" b="1" dirty="0" smtClean="0">
                <a:solidFill>
                  <a:schemeClr val="bg1"/>
                </a:solidFill>
                <a:latin typeface="Calibri" pitchFamily="34" charset="0"/>
              </a:rPr>
              <a:t>	Alphabetical listing of all documents (books, articles, reports etc.) and websites used in the assignment.</a:t>
            </a:r>
            <a:endParaRPr lang="en-US" sz="2400" b="1" dirty="0" smtClean="0">
              <a:solidFill>
                <a:schemeClr val="bg1"/>
              </a:solidFill>
              <a:latin typeface="Calibri" pitchFamily="34" charset="0"/>
            </a:endParaRPr>
          </a:p>
          <a:p>
            <a:pPr lvl="0">
              <a:lnSpc>
                <a:spcPts val="2500"/>
              </a:lnSpc>
              <a:spcBef>
                <a:spcPts val="0"/>
              </a:spcBef>
              <a:buClr>
                <a:srgbClr val="FFC000"/>
              </a:buClr>
              <a:buFont typeface="Wingdings" pitchFamily="2" charset="2"/>
              <a:buChar char="§"/>
              <a:defRPr/>
            </a:pPr>
            <a:endParaRPr lang="en-US" sz="2400" b="1" dirty="0" smtClean="0">
              <a:solidFill>
                <a:schemeClr val="bg1"/>
              </a:solidFill>
              <a:latin typeface="Calibri" pitchFamily="34" charset="0"/>
            </a:endParaRPr>
          </a:p>
          <a:p>
            <a:pPr>
              <a:lnSpc>
                <a:spcPts val="2500"/>
              </a:lnSpc>
              <a:spcBef>
                <a:spcPts val="0"/>
              </a:spcBef>
              <a:buClr>
                <a:srgbClr val="FFC000"/>
              </a:buClr>
              <a:buFont typeface="Wingdings" pitchFamily="2" charset="2"/>
              <a:buChar char="§"/>
              <a:defRPr/>
            </a:pPr>
            <a:endParaRPr lang="en-US" sz="2400" b="1" dirty="0" smtClean="0">
              <a:solidFill>
                <a:schemeClr val="bg1"/>
              </a:solidFill>
              <a:latin typeface="Calibri" pitchFamily="34" charset="0"/>
            </a:endParaRPr>
          </a:p>
          <a:p>
            <a:pPr lvl="0">
              <a:lnSpc>
                <a:spcPts val="2500"/>
              </a:lnSpc>
              <a:spcBef>
                <a:spcPts val="0"/>
              </a:spcBef>
              <a:buClr>
                <a:srgbClr val="FFC000"/>
              </a:buClr>
              <a:buFont typeface="Wingdings" pitchFamily="2" charset="2"/>
              <a:buChar char="§"/>
              <a:defRPr/>
            </a:pPr>
            <a:endParaRPr lang="en-US" sz="2400" b="1" dirty="0" smtClean="0">
              <a:solidFill>
                <a:schemeClr val="bg1"/>
              </a:solidFill>
              <a:latin typeface="Calibri" pitchFamily="34" charset="0"/>
            </a:endParaRPr>
          </a:p>
        </p:txBody>
      </p:sp>
      <p:sp>
        <p:nvSpPr>
          <p:cNvPr id="4" name="TextBox 3"/>
          <p:cNvSpPr txBox="1"/>
          <p:nvPr/>
        </p:nvSpPr>
        <p:spPr>
          <a:xfrm>
            <a:off x="458788" y="4100953"/>
            <a:ext cx="2646362" cy="1908215"/>
          </a:xfrm>
          <a:prstGeom prst="rect">
            <a:avLst/>
          </a:prstGeom>
          <a:noFill/>
        </p:spPr>
        <p:txBody>
          <a:bodyPr wrap="square" rtlCol="0">
            <a:spAutoFit/>
          </a:bodyPr>
          <a:lstStyle/>
          <a:p>
            <a:r>
              <a:rPr lang="en-US" b="1" dirty="0" smtClean="0">
                <a:solidFill>
                  <a:schemeClr val="bg1"/>
                </a:solidFill>
                <a:latin typeface="Calibri" pitchFamily="34" charset="0"/>
              </a:rPr>
              <a:t>Quality takes precedence over quantity! </a:t>
            </a:r>
          </a:p>
          <a:p>
            <a:pPr>
              <a:spcBef>
                <a:spcPts val="1200"/>
              </a:spcBef>
            </a:pPr>
            <a:r>
              <a:rPr lang="en-US" b="1" dirty="0" smtClean="0">
                <a:solidFill>
                  <a:schemeClr val="bg1"/>
                </a:solidFill>
                <a:latin typeface="Calibri" pitchFamily="34" charset="0"/>
              </a:rPr>
              <a:t>Class assignments must show originality and the ability to apply know-ledge learned in class.</a:t>
            </a:r>
            <a:endParaRPr lang="en-US" b="1" dirty="0">
              <a:solidFill>
                <a:schemeClr val="bg1"/>
              </a:solidFill>
              <a:latin typeface="Calibri" pitchFamily="34" charset="0"/>
            </a:endParaRPr>
          </a:p>
        </p:txBody>
      </p:sp>
      <p:pic>
        <p:nvPicPr>
          <p:cNvPr id="6" name="Picture 5" descr="Assignment.gif"/>
          <p:cNvPicPr>
            <a:picLocks noChangeAspect="1"/>
          </p:cNvPicPr>
          <p:nvPr/>
        </p:nvPicPr>
        <p:blipFill>
          <a:blip r:embed="rId3" cstate="print"/>
          <a:stretch>
            <a:fillRect/>
          </a:stretch>
        </p:blipFill>
        <p:spPr>
          <a:xfrm>
            <a:off x="638969" y="1593120"/>
            <a:ext cx="2286000" cy="231648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Class Quizzes</a:t>
            </a:r>
            <a:endParaRPr lang="en-US" sz="2400" dirty="0"/>
          </a:p>
        </p:txBody>
      </p:sp>
      <p:sp>
        <p:nvSpPr>
          <p:cNvPr id="3" name="Content Placeholder 2"/>
          <p:cNvSpPr>
            <a:spLocks noGrp="1"/>
          </p:cNvSpPr>
          <p:nvPr>
            <p:ph idx="1"/>
          </p:nvPr>
        </p:nvSpPr>
        <p:spPr>
          <a:xfrm>
            <a:off x="3198813" y="1114304"/>
            <a:ext cx="5491162" cy="4997450"/>
          </a:xfrm>
        </p:spPr>
        <p:txBody>
          <a:bodyPr/>
          <a:lstStyle/>
          <a:p>
            <a:pPr>
              <a:lnSpc>
                <a:spcPts val="3200"/>
              </a:lnSpc>
              <a:spcAft>
                <a:spcPts val="1200"/>
              </a:spcAft>
              <a:buClr>
                <a:srgbClr val="FFC000"/>
              </a:buClr>
              <a:buNone/>
            </a:pPr>
            <a:r>
              <a:rPr lang="en-US" sz="2400" dirty="0" smtClean="0">
                <a:solidFill>
                  <a:schemeClr val="bg1"/>
                </a:solidFill>
                <a:latin typeface="Calibri" pitchFamily="34" charset="0"/>
              </a:rPr>
              <a:t>	</a:t>
            </a:r>
            <a:r>
              <a:rPr lang="en-US" sz="2800" b="1" dirty="0" smtClean="0">
                <a:solidFill>
                  <a:schemeClr val="bg1"/>
                </a:solidFill>
                <a:latin typeface="Calibri" pitchFamily="34" charset="0"/>
              </a:rPr>
              <a:t>Like assignments, quizzes are a mandatory part of the course. There are 4 of them in total too for the course.  </a:t>
            </a:r>
            <a:endParaRPr lang="de-DE" sz="2400" dirty="0" smtClean="0">
              <a:solidFill>
                <a:schemeClr val="bg1"/>
              </a:solidFill>
              <a:latin typeface="Calibri" pitchFamily="34" charset="0"/>
            </a:endParaRPr>
          </a:p>
          <a:p>
            <a:pPr>
              <a:lnSpc>
                <a:spcPts val="3200"/>
              </a:lnSpc>
              <a:buClr>
                <a:srgbClr val="FFC000"/>
              </a:buClr>
              <a:buNone/>
            </a:pPr>
            <a:r>
              <a:rPr lang="de-DE" sz="2400" dirty="0" smtClean="0">
                <a:solidFill>
                  <a:schemeClr val="bg1"/>
                </a:solidFill>
                <a:latin typeface="Calibri" pitchFamily="34" charset="0"/>
              </a:rPr>
              <a:t>	</a:t>
            </a:r>
            <a:r>
              <a:rPr lang="de-DE" sz="2800" b="1" dirty="0" smtClean="0">
                <a:solidFill>
                  <a:schemeClr val="bg1"/>
                </a:solidFill>
                <a:latin typeface="Calibri" pitchFamily="34" charset="0"/>
              </a:rPr>
              <a:t>Each Quiz will consist of 25 MCQs (Multiple-Choice Questions), each containing five possble answers. Students will have to select one or more of these answers. </a:t>
            </a:r>
            <a:endParaRPr lang="en-US" sz="2400" b="1" dirty="0" smtClean="0">
              <a:solidFill>
                <a:schemeClr val="bg1"/>
              </a:solidFill>
              <a:latin typeface="Calibri" pitchFamily="34" charset="0"/>
            </a:endParaRPr>
          </a:p>
        </p:txBody>
      </p:sp>
      <p:sp>
        <p:nvSpPr>
          <p:cNvPr id="7" name="TextBox 6"/>
          <p:cNvSpPr txBox="1"/>
          <p:nvPr/>
        </p:nvSpPr>
        <p:spPr>
          <a:xfrm>
            <a:off x="625475" y="1144588"/>
            <a:ext cx="2449513" cy="5386090"/>
          </a:xfrm>
          <a:prstGeom prst="rect">
            <a:avLst/>
          </a:prstGeom>
          <a:noFill/>
        </p:spPr>
        <p:txBody>
          <a:bodyPr wrap="square" rtlCol="0">
            <a:spAutoFit/>
          </a:bodyPr>
          <a:lstStyle/>
          <a:p>
            <a:r>
              <a:rPr lang="en-US" sz="34400" dirty="0" smtClean="0">
                <a:solidFill>
                  <a:srgbClr val="FFFF00"/>
                </a:solidFill>
              </a:rPr>
              <a:t>?</a:t>
            </a:r>
            <a:endParaRPr lang="en-US" sz="34400" dirty="0">
              <a:solidFill>
                <a:srgbClr val="FFFF00"/>
              </a:solidFill>
            </a:endParaRPr>
          </a:p>
        </p:txBody>
      </p:sp>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Graded Discussion Topics</a:t>
            </a:r>
            <a:endParaRPr lang="en-US" sz="2400" dirty="0"/>
          </a:p>
        </p:txBody>
      </p:sp>
      <p:sp>
        <p:nvSpPr>
          <p:cNvPr id="3" name="Content Placeholder 2"/>
          <p:cNvSpPr>
            <a:spLocks noGrp="1"/>
          </p:cNvSpPr>
          <p:nvPr>
            <p:ph idx="1"/>
          </p:nvPr>
        </p:nvSpPr>
        <p:spPr>
          <a:xfrm>
            <a:off x="3198813" y="1114304"/>
            <a:ext cx="5491162" cy="4997450"/>
          </a:xfrm>
        </p:spPr>
        <p:txBody>
          <a:bodyPr/>
          <a:lstStyle/>
          <a:p>
            <a:pPr>
              <a:lnSpc>
                <a:spcPts val="3200"/>
              </a:lnSpc>
              <a:spcAft>
                <a:spcPts val="1200"/>
              </a:spcAft>
              <a:buClr>
                <a:srgbClr val="FFC000"/>
              </a:buClr>
              <a:buNone/>
            </a:pPr>
            <a:r>
              <a:rPr lang="en-US" sz="2400" dirty="0" smtClean="0">
                <a:solidFill>
                  <a:schemeClr val="bg1"/>
                </a:solidFill>
                <a:latin typeface="Calibri" pitchFamily="34" charset="0"/>
              </a:rPr>
              <a:t>	</a:t>
            </a:r>
            <a:r>
              <a:rPr lang="en-US" sz="2800" b="1" dirty="0" smtClean="0">
                <a:solidFill>
                  <a:schemeClr val="bg1"/>
                </a:solidFill>
                <a:latin typeface="Calibri" pitchFamily="34" charset="0"/>
              </a:rPr>
              <a:t>Like assignments and quizzes, the Graded Discussion Topics are a mandatory part of the course. There are also 4 of them in total for the course.  </a:t>
            </a:r>
            <a:endParaRPr lang="de-DE" sz="2400" dirty="0" smtClean="0">
              <a:solidFill>
                <a:schemeClr val="bg1"/>
              </a:solidFill>
              <a:latin typeface="Calibri" pitchFamily="34" charset="0"/>
            </a:endParaRPr>
          </a:p>
          <a:p>
            <a:pPr>
              <a:lnSpc>
                <a:spcPts val="3200"/>
              </a:lnSpc>
              <a:buClr>
                <a:srgbClr val="FFC000"/>
              </a:buClr>
              <a:buNone/>
            </a:pPr>
            <a:r>
              <a:rPr lang="de-DE" sz="2400" dirty="0" smtClean="0">
                <a:solidFill>
                  <a:schemeClr val="bg1"/>
                </a:solidFill>
                <a:latin typeface="Calibri" pitchFamily="34" charset="0"/>
              </a:rPr>
              <a:t>	</a:t>
            </a:r>
            <a:r>
              <a:rPr lang="de-DE" sz="2800" b="1" dirty="0" smtClean="0">
                <a:solidFill>
                  <a:schemeClr val="bg1"/>
                </a:solidFill>
                <a:latin typeface="Calibri" pitchFamily="34" charset="0"/>
              </a:rPr>
              <a:t>Graded Discussion Topics are set by the Course Instructor; topics can cover the content of multiple lectures or a single lecture. Students are permitted to comment on their course mates‘ answers and comments. </a:t>
            </a:r>
            <a:endParaRPr lang="en-US" sz="24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Midterm &amp; Final Examinations</a:t>
            </a:r>
            <a:endParaRPr lang="en-US" sz="2400" dirty="0"/>
          </a:p>
        </p:txBody>
      </p:sp>
      <p:sp>
        <p:nvSpPr>
          <p:cNvPr id="4" name="TextBox 3"/>
          <p:cNvSpPr txBox="1"/>
          <p:nvPr/>
        </p:nvSpPr>
        <p:spPr>
          <a:xfrm>
            <a:off x="457119" y="3922821"/>
            <a:ext cx="2741694" cy="1200329"/>
          </a:xfrm>
          <a:prstGeom prst="rect">
            <a:avLst/>
          </a:prstGeom>
          <a:noFill/>
        </p:spPr>
        <p:txBody>
          <a:bodyPr wrap="square" rtlCol="0">
            <a:spAutoFit/>
          </a:bodyPr>
          <a:lstStyle/>
          <a:p>
            <a:r>
              <a:rPr lang="en-US" b="1" dirty="0" smtClean="0">
                <a:solidFill>
                  <a:schemeClr val="bg1"/>
                </a:solidFill>
                <a:latin typeface="Calibri" pitchFamily="34" charset="0"/>
              </a:rPr>
              <a:t>Do not underestimate the difficulty level of these two examinations. You will be challenged! </a:t>
            </a:r>
            <a:endParaRPr lang="en-US" b="1" dirty="0">
              <a:solidFill>
                <a:schemeClr val="bg1"/>
              </a:solidFill>
              <a:latin typeface="Calibri" pitchFamily="34" charset="0"/>
            </a:endParaRPr>
          </a:p>
        </p:txBody>
      </p:sp>
      <p:sp>
        <p:nvSpPr>
          <p:cNvPr id="10" name="Content Placeholder 2"/>
          <p:cNvSpPr>
            <a:spLocks noGrp="1"/>
          </p:cNvSpPr>
          <p:nvPr>
            <p:ph idx="1"/>
          </p:nvPr>
        </p:nvSpPr>
        <p:spPr>
          <a:xfrm>
            <a:off x="3198813" y="1114304"/>
            <a:ext cx="5491162" cy="4997450"/>
          </a:xfrm>
        </p:spPr>
        <p:txBody>
          <a:bodyPr/>
          <a:lstStyle/>
          <a:p>
            <a:pPr>
              <a:spcAft>
                <a:spcPts val="600"/>
              </a:spcAft>
              <a:buClr>
                <a:srgbClr val="FFC000"/>
              </a:buClr>
              <a:buNone/>
            </a:pPr>
            <a:r>
              <a:rPr lang="en-US" sz="2400" b="1" dirty="0" smtClean="0">
                <a:solidFill>
                  <a:schemeClr val="bg1"/>
                </a:solidFill>
                <a:latin typeface="Calibri" pitchFamily="34" charset="0"/>
              </a:rPr>
              <a:t>	All students must sit through a mid-term examination (2 hours in duration, 25% total course marks) and a final examination (3 hours, 50% total course marks).  </a:t>
            </a:r>
          </a:p>
          <a:p>
            <a:pPr>
              <a:spcAft>
                <a:spcPts val="600"/>
              </a:spcAft>
              <a:buClr>
                <a:srgbClr val="FFC000"/>
              </a:buClr>
              <a:buNone/>
            </a:pPr>
            <a:r>
              <a:rPr lang="de-DE" sz="2400" b="1" dirty="0" smtClean="0">
                <a:solidFill>
                  <a:schemeClr val="bg1"/>
                </a:solidFill>
                <a:latin typeface="Calibri" pitchFamily="34" charset="0"/>
              </a:rPr>
              <a:t>	The examinations cover the material studied in class from the beginning of the course until the respective exami-nation date. </a:t>
            </a:r>
          </a:p>
          <a:p>
            <a:pPr>
              <a:spcAft>
                <a:spcPts val="1200"/>
              </a:spcAft>
              <a:buClr>
                <a:srgbClr val="FFC000"/>
              </a:buClr>
              <a:buNone/>
            </a:pPr>
            <a:r>
              <a:rPr lang="de-DE" sz="2400" b="1" dirty="0" smtClean="0">
                <a:solidFill>
                  <a:schemeClr val="bg1"/>
                </a:solidFill>
                <a:latin typeface="Calibri" pitchFamily="34" charset="0"/>
              </a:rPr>
              <a:t>	Students who can holistically and crea-tively apply their knowledge to given situations can expect to perform well in all the examinations. </a:t>
            </a:r>
          </a:p>
        </p:txBody>
      </p:sp>
      <p:sp>
        <p:nvSpPr>
          <p:cNvPr id="6" name="TextBox 5"/>
          <p:cNvSpPr txBox="1"/>
          <p:nvPr/>
        </p:nvSpPr>
        <p:spPr>
          <a:xfrm>
            <a:off x="454413" y="5189799"/>
            <a:ext cx="2744400" cy="923330"/>
          </a:xfrm>
          <a:prstGeom prst="rect">
            <a:avLst/>
          </a:prstGeom>
          <a:noFill/>
        </p:spPr>
        <p:txBody>
          <a:bodyPr wrap="square" rtlCol="0">
            <a:spAutoFit/>
          </a:bodyPr>
          <a:lstStyle/>
          <a:p>
            <a:r>
              <a:rPr lang="en-US" b="1" dirty="0" smtClean="0">
                <a:solidFill>
                  <a:srgbClr val="FFFF00"/>
                </a:solidFill>
                <a:latin typeface="Calibri" pitchFamily="34" charset="0"/>
              </a:rPr>
              <a:t>USE YOUR MINDS AND READ THE QUESTIONS VERY CAREFULLY!</a:t>
            </a:r>
            <a:endParaRPr lang="en-US" b="1" dirty="0">
              <a:solidFill>
                <a:srgbClr val="FFFF00"/>
              </a:solidFill>
              <a:latin typeface="Calibri" pitchFamily="34" charset="0"/>
            </a:endParaRPr>
          </a:p>
        </p:txBody>
      </p:sp>
      <p:pic>
        <p:nvPicPr>
          <p:cNvPr id="7" name="Picture 7" descr="SCHLK051"/>
          <p:cNvPicPr>
            <a:picLocks noChangeAspect="1" noChangeArrowheads="1"/>
          </p:cNvPicPr>
          <p:nvPr/>
        </p:nvPicPr>
        <p:blipFill>
          <a:blip r:embed="rId3" cstate="print"/>
          <a:stretch>
            <a:fillRect/>
          </a:stretch>
        </p:blipFill>
        <p:spPr bwMode="auto">
          <a:xfrm>
            <a:off x="514862" y="1410918"/>
            <a:ext cx="2530877" cy="2444226"/>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Guidelines for Midterm &amp; Final Examinations</a:t>
            </a:r>
            <a:endParaRPr lang="en-US" sz="2400" dirty="0"/>
          </a:p>
        </p:txBody>
      </p:sp>
      <p:sp>
        <p:nvSpPr>
          <p:cNvPr id="3" name="Content Placeholder 2"/>
          <p:cNvSpPr>
            <a:spLocks noGrp="1"/>
          </p:cNvSpPr>
          <p:nvPr>
            <p:ph idx="1"/>
          </p:nvPr>
        </p:nvSpPr>
        <p:spPr>
          <a:xfrm>
            <a:off x="3198813" y="1114304"/>
            <a:ext cx="5750634" cy="4997450"/>
          </a:xfrm>
        </p:spPr>
        <p:txBody>
          <a:bodyPr/>
          <a:lstStyle/>
          <a:p>
            <a:pPr>
              <a:buClr>
                <a:srgbClr val="FFC000"/>
              </a:buClr>
            </a:pPr>
            <a:r>
              <a:rPr lang="en-US" sz="2400" b="1" dirty="0" smtClean="0">
                <a:solidFill>
                  <a:schemeClr val="bg1"/>
                </a:solidFill>
                <a:latin typeface="Calibri" pitchFamily="34" charset="0"/>
              </a:rPr>
              <a:t>Mid-term Examination (two mandatory questions); </a:t>
            </a:r>
            <a:r>
              <a:rPr lang="de-DE" sz="2400" b="1" dirty="0" smtClean="0">
                <a:solidFill>
                  <a:schemeClr val="bg1"/>
                </a:solidFill>
                <a:latin typeface="Calibri" pitchFamily="34" charset="0"/>
              </a:rPr>
              <a:t>Final Examination (three or four mandatory questions max.).  </a:t>
            </a:r>
          </a:p>
          <a:p>
            <a:pPr>
              <a:buClr>
                <a:srgbClr val="FFC000"/>
              </a:buClr>
            </a:pPr>
            <a:r>
              <a:rPr lang="de-DE" sz="2400" b="1" dirty="0" smtClean="0">
                <a:solidFill>
                  <a:schemeClr val="bg1"/>
                </a:solidFill>
                <a:latin typeface="Calibri" pitchFamily="34" charset="0"/>
              </a:rPr>
              <a:t>Questions may contain subquestions which must be answered. Questions do not necessarily carry equal marks. </a:t>
            </a:r>
          </a:p>
          <a:p>
            <a:pPr>
              <a:buClr>
                <a:srgbClr val="FFC000"/>
              </a:buClr>
            </a:pPr>
            <a:r>
              <a:rPr lang="de-DE" sz="2400" b="1" dirty="0" smtClean="0">
                <a:solidFill>
                  <a:schemeClr val="bg1"/>
                </a:solidFill>
                <a:latin typeface="Calibri" pitchFamily="34" charset="0"/>
              </a:rPr>
              <a:t>Quality of answers, not quantity is the main criteria of evaluation.</a:t>
            </a:r>
          </a:p>
          <a:p>
            <a:pPr>
              <a:buClr>
                <a:srgbClr val="FFC000"/>
              </a:buClr>
            </a:pPr>
            <a:r>
              <a:rPr lang="de-DE" sz="2400" b="1" dirty="0" smtClean="0">
                <a:solidFill>
                  <a:schemeClr val="bg1"/>
                </a:solidFill>
                <a:latin typeface="Calibri" pitchFamily="34" charset="0"/>
              </a:rPr>
              <a:t>Zero marks for irrelevant material or „reproducing“ my PPT-slides.</a:t>
            </a:r>
          </a:p>
          <a:p>
            <a:pPr>
              <a:buClr>
                <a:srgbClr val="FFC000"/>
              </a:buClr>
            </a:pPr>
            <a:r>
              <a:rPr lang="en-US" sz="2400" b="1" dirty="0" smtClean="0">
                <a:solidFill>
                  <a:schemeClr val="bg1"/>
                </a:solidFill>
                <a:latin typeface="Calibri" pitchFamily="34" charset="0"/>
              </a:rPr>
              <a:t>Laptops, digital diaries, calculators, cell phones, books, notes etc. are </a:t>
            </a:r>
            <a:r>
              <a:rPr lang="en-US" sz="2400" b="1" u="sng" dirty="0" smtClean="0">
                <a:solidFill>
                  <a:schemeClr val="bg1"/>
                </a:solidFill>
                <a:latin typeface="Calibri" pitchFamily="34" charset="0"/>
              </a:rPr>
              <a:t>not</a:t>
            </a:r>
            <a:r>
              <a:rPr lang="en-US" sz="2400" b="1" dirty="0" smtClean="0">
                <a:solidFill>
                  <a:schemeClr val="bg1"/>
                </a:solidFill>
                <a:latin typeface="Calibri" pitchFamily="34" charset="0"/>
              </a:rPr>
              <a:t> per-mitted in the examinations. </a:t>
            </a:r>
          </a:p>
          <a:p>
            <a:pPr>
              <a:buClr>
                <a:srgbClr val="FFC000"/>
              </a:buClr>
            </a:pPr>
            <a:endParaRPr lang="de-DE" sz="2400" b="1" dirty="0" smtClean="0">
              <a:solidFill>
                <a:schemeClr val="bg1"/>
              </a:solidFill>
              <a:latin typeface="Calibri" pitchFamily="34" charset="0"/>
            </a:endParaRPr>
          </a:p>
        </p:txBody>
      </p:sp>
      <p:sp>
        <p:nvSpPr>
          <p:cNvPr id="9" name="TextBox 8"/>
          <p:cNvSpPr txBox="1"/>
          <p:nvPr/>
        </p:nvSpPr>
        <p:spPr>
          <a:xfrm>
            <a:off x="456075" y="3932103"/>
            <a:ext cx="2742738" cy="2339102"/>
          </a:xfrm>
          <a:prstGeom prst="rect">
            <a:avLst/>
          </a:prstGeom>
          <a:noFill/>
        </p:spPr>
        <p:txBody>
          <a:bodyPr wrap="square" rtlCol="0">
            <a:spAutoFit/>
          </a:bodyPr>
          <a:lstStyle/>
          <a:p>
            <a:pPr>
              <a:spcAft>
                <a:spcPts val="1200"/>
              </a:spcAft>
            </a:pPr>
            <a:r>
              <a:rPr lang="en-US" b="1" dirty="0" smtClean="0">
                <a:solidFill>
                  <a:schemeClr val="bg1"/>
                </a:solidFill>
                <a:latin typeface="Calibri" pitchFamily="34" charset="0"/>
              </a:rPr>
              <a:t>All questions are essay-style (conceptual, </a:t>
            </a:r>
            <a:r>
              <a:rPr lang="en-US" b="1" dirty="0" err="1" smtClean="0">
                <a:solidFill>
                  <a:schemeClr val="bg1"/>
                </a:solidFill>
                <a:latin typeface="Calibri" pitchFamily="34" charset="0"/>
              </a:rPr>
              <a:t>applica-tive</a:t>
            </a:r>
            <a:r>
              <a:rPr lang="en-US" b="1" dirty="0" smtClean="0">
                <a:solidFill>
                  <a:schemeClr val="bg1"/>
                </a:solidFill>
                <a:latin typeface="Calibri" pitchFamily="34" charset="0"/>
              </a:rPr>
              <a:t>) in nature. </a:t>
            </a:r>
          </a:p>
          <a:p>
            <a:pPr>
              <a:spcAft>
                <a:spcPts val="1200"/>
              </a:spcAft>
            </a:pPr>
            <a:r>
              <a:rPr lang="en-US" b="1" dirty="0" smtClean="0">
                <a:solidFill>
                  <a:schemeClr val="bg1"/>
                </a:solidFill>
                <a:latin typeface="Calibri" pitchFamily="34" charset="0"/>
              </a:rPr>
              <a:t>Often not much writing is expected – but definitely plenty of thinking! </a:t>
            </a:r>
          </a:p>
          <a:p>
            <a:r>
              <a:rPr lang="en-US" b="1" dirty="0" smtClean="0">
                <a:solidFill>
                  <a:srgbClr val="FFFF00"/>
                </a:solidFill>
                <a:latin typeface="Calibri" pitchFamily="34" charset="0"/>
              </a:rPr>
              <a:t>NO MCQ’s WILL BE ASKED!</a:t>
            </a:r>
            <a:endParaRPr lang="en-US" b="1" dirty="0">
              <a:solidFill>
                <a:srgbClr val="FFFF00"/>
              </a:solidFill>
              <a:latin typeface="Calibri" pitchFamily="34" charset="0"/>
            </a:endParaRPr>
          </a:p>
        </p:txBody>
      </p:sp>
      <p:pic>
        <p:nvPicPr>
          <p:cNvPr id="7" name="Picture 7" descr="SCHLK051"/>
          <p:cNvPicPr>
            <a:picLocks noChangeAspect="1" noChangeArrowheads="1"/>
          </p:cNvPicPr>
          <p:nvPr/>
        </p:nvPicPr>
        <p:blipFill>
          <a:blip r:embed="rId3" cstate="print"/>
          <a:stretch>
            <a:fillRect/>
          </a:stretch>
        </p:blipFill>
        <p:spPr bwMode="auto">
          <a:xfrm>
            <a:off x="513818" y="1410918"/>
            <a:ext cx="2530877" cy="2444226"/>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457200" y="0"/>
            <a:ext cx="8229600" cy="1143000"/>
          </a:xfrm>
        </p:spPr>
        <p:txBody>
          <a:bodyPr/>
          <a:lstStyle/>
          <a:p>
            <a:pPr eaLnBrk="1" hangingPunct="1"/>
            <a:r>
              <a:rPr lang="de-DE" sz="2400" dirty="0" smtClean="0"/>
              <a:t>Samples of Examination Papers</a:t>
            </a:r>
            <a:br>
              <a:rPr lang="de-DE" sz="2400" dirty="0" smtClean="0"/>
            </a:br>
            <a:r>
              <a:rPr lang="de-DE" sz="1800" dirty="0" smtClean="0"/>
              <a:t>(Project Stakeholder and Communication Management)</a:t>
            </a:r>
            <a:endParaRPr lang="de-DE" sz="2400" dirty="0" smtClean="0"/>
          </a:p>
        </p:txBody>
      </p:sp>
      <p:pic>
        <p:nvPicPr>
          <p:cNvPr id="7172" name="Picture 6" descr="SCHLK049"/>
          <p:cNvPicPr>
            <a:picLocks noChangeAspect="1" noChangeArrowheads="1"/>
          </p:cNvPicPr>
          <p:nvPr/>
        </p:nvPicPr>
        <p:blipFill>
          <a:blip r:embed="rId3" cstate="print"/>
          <a:stretch>
            <a:fillRect/>
          </a:stretch>
        </p:blipFill>
        <p:spPr bwMode="auto">
          <a:xfrm>
            <a:off x="153750" y="4178466"/>
            <a:ext cx="3565217" cy="1987585"/>
          </a:xfrm>
          <a:prstGeom prst="rect">
            <a:avLst/>
          </a:prstGeom>
          <a:noFill/>
          <a:ln>
            <a:noFill/>
          </a:ln>
        </p:spPr>
      </p:pic>
      <p:sp>
        <p:nvSpPr>
          <p:cNvPr id="416778" name="Text Box 10">
            <a:hlinkClick r:id="rId4"/>
          </p:cNvPr>
          <p:cNvSpPr txBox="1">
            <a:spLocks noChangeArrowheads="1"/>
          </p:cNvSpPr>
          <p:nvPr/>
        </p:nvSpPr>
        <p:spPr bwMode="auto">
          <a:xfrm>
            <a:off x="3198813" y="1797784"/>
            <a:ext cx="5264518" cy="1631216"/>
          </a:xfrm>
          <a:prstGeom prst="rect">
            <a:avLst/>
          </a:prstGeom>
          <a:solidFill>
            <a:srgbClr val="CCCC00"/>
          </a:solidFill>
          <a:ln w="9525">
            <a:noFill/>
            <a:miter lim="800000"/>
            <a:headEnd/>
            <a:tailEnd/>
          </a:ln>
          <a:effectLst>
            <a:outerShdw dist="53882" dir="2700000" algn="ctr" rotWithShape="0">
              <a:srgbClr val="DA0000"/>
            </a:outerShdw>
          </a:effectLst>
        </p:spPr>
        <p:txBody>
          <a:bodyPr wrap="square">
            <a:spAutoFit/>
          </a:bodyPr>
          <a:lstStyle/>
          <a:p>
            <a:pPr algn="ctr">
              <a:defRPr/>
            </a:pPr>
            <a:endParaRPr lang="de-DE" sz="2000" b="1" dirty="0" smtClean="0"/>
          </a:p>
          <a:p>
            <a:pPr algn="ctr">
              <a:defRPr/>
            </a:pPr>
            <a:endParaRPr lang="de-DE" sz="2000" b="1" dirty="0" smtClean="0"/>
          </a:p>
          <a:p>
            <a:pPr algn="ctr">
              <a:defRPr/>
            </a:pPr>
            <a:r>
              <a:rPr lang="de-DE" sz="2000" b="1" dirty="0" smtClean="0"/>
              <a:t>Refer to Module Handbook (Appendix I)</a:t>
            </a:r>
          </a:p>
          <a:p>
            <a:pPr algn="ctr">
              <a:defRPr/>
            </a:pPr>
            <a:endParaRPr lang="de-DE" sz="2000" b="1" dirty="0" smtClean="0"/>
          </a:p>
          <a:p>
            <a:pPr algn="ctr">
              <a:defRPr/>
            </a:pPr>
            <a:endParaRPr lang="de-DE" sz="2000" b="1" dirty="0"/>
          </a:p>
        </p:txBody>
      </p:sp>
      <p:sp>
        <p:nvSpPr>
          <p:cNvPr id="416784" name="Text Box 16"/>
          <p:cNvSpPr txBox="1">
            <a:spLocks noChangeArrowheads="1"/>
          </p:cNvSpPr>
          <p:nvPr/>
        </p:nvSpPr>
        <p:spPr bwMode="auto">
          <a:xfrm>
            <a:off x="4210984" y="4335450"/>
            <a:ext cx="3868013" cy="338554"/>
          </a:xfrm>
          <a:prstGeom prst="rect">
            <a:avLst/>
          </a:prstGeom>
          <a:solidFill>
            <a:schemeClr val="accent1">
              <a:lumMod val="25000"/>
            </a:schemeClr>
          </a:solidFill>
          <a:ln w="9525">
            <a:noFill/>
            <a:miter lim="800000"/>
            <a:headEnd/>
            <a:tailEnd/>
          </a:ln>
          <a:effectLst>
            <a:outerShdw dist="53882" dir="2700000" algn="ctr" rotWithShape="0">
              <a:srgbClr val="FFC000"/>
            </a:outerShdw>
          </a:effectLst>
        </p:spPr>
        <p:txBody>
          <a:bodyPr wrap="square">
            <a:spAutoFit/>
          </a:bodyPr>
          <a:lstStyle/>
          <a:p>
            <a:pPr>
              <a:defRPr/>
            </a:pPr>
            <a:r>
              <a:rPr lang="de-DE" sz="1600" b="1" dirty="0" smtClean="0">
                <a:solidFill>
                  <a:srgbClr val="FFFF00"/>
                </a:solidFill>
              </a:rPr>
              <a:t>Final Examination                (Fall 2008)</a:t>
            </a:r>
            <a:endParaRPr lang="de-DE" sz="1600" b="1" dirty="0">
              <a:solidFill>
                <a:srgbClr val="FFFF00"/>
              </a:solidFill>
            </a:endParaRPr>
          </a:p>
        </p:txBody>
      </p:sp>
      <p:sp>
        <p:nvSpPr>
          <p:cNvPr id="416787" name="Text Box 19"/>
          <p:cNvSpPr txBox="1">
            <a:spLocks noChangeArrowheads="1"/>
          </p:cNvSpPr>
          <p:nvPr/>
        </p:nvSpPr>
        <p:spPr bwMode="auto">
          <a:xfrm>
            <a:off x="4210984" y="4834849"/>
            <a:ext cx="3868013" cy="338554"/>
          </a:xfrm>
          <a:prstGeom prst="rect">
            <a:avLst/>
          </a:prstGeom>
          <a:solidFill>
            <a:schemeClr val="accent1">
              <a:lumMod val="25000"/>
            </a:schemeClr>
          </a:solidFill>
          <a:ln w="9525">
            <a:noFill/>
            <a:miter lim="800000"/>
            <a:headEnd/>
            <a:tailEnd/>
          </a:ln>
          <a:effectLst>
            <a:outerShdw dist="53882" dir="2700000" algn="ctr" rotWithShape="0">
              <a:srgbClr val="FFC000"/>
            </a:outerShdw>
          </a:effectLst>
        </p:spPr>
        <p:txBody>
          <a:bodyPr wrap="square">
            <a:spAutoFit/>
          </a:bodyPr>
          <a:lstStyle/>
          <a:p>
            <a:pPr>
              <a:defRPr/>
            </a:pPr>
            <a:r>
              <a:rPr lang="de-DE" sz="1600" b="1" dirty="0" smtClean="0">
                <a:solidFill>
                  <a:srgbClr val="FFFF00"/>
                </a:solidFill>
              </a:rPr>
              <a:t>Final Examination           (Spring 2009)</a:t>
            </a:r>
            <a:endParaRPr lang="de-DE" sz="1600" b="1" dirty="0">
              <a:solidFill>
                <a:srgbClr val="FFFF00"/>
              </a:solidFill>
            </a:endParaRPr>
          </a:p>
        </p:txBody>
      </p:sp>
      <p:pic>
        <p:nvPicPr>
          <p:cNvPr id="19" name="Picture 18" descr="Examination Paper.gif"/>
          <p:cNvPicPr>
            <a:picLocks noChangeAspect="1"/>
          </p:cNvPicPr>
          <p:nvPr/>
        </p:nvPicPr>
        <p:blipFill>
          <a:blip r:embed="rId5" cstate="print"/>
          <a:stretch>
            <a:fillRect/>
          </a:stretch>
        </p:blipFill>
        <p:spPr>
          <a:xfrm>
            <a:off x="377789" y="1276668"/>
            <a:ext cx="2553917" cy="2553917"/>
          </a:xfrm>
          <a:prstGeom prst="rect">
            <a:avLst/>
          </a:prstGeom>
          <a:noFill/>
          <a:ln>
            <a:noFill/>
          </a:ln>
        </p:spPr>
      </p:pic>
      <p:sp>
        <p:nvSpPr>
          <p:cNvPr id="22" name="Text Box 19"/>
          <p:cNvSpPr txBox="1">
            <a:spLocks noChangeArrowheads="1"/>
          </p:cNvSpPr>
          <p:nvPr/>
        </p:nvSpPr>
        <p:spPr bwMode="auto">
          <a:xfrm>
            <a:off x="4210984" y="5334248"/>
            <a:ext cx="3868013" cy="338554"/>
          </a:xfrm>
          <a:prstGeom prst="rect">
            <a:avLst/>
          </a:prstGeom>
          <a:solidFill>
            <a:schemeClr val="accent1">
              <a:lumMod val="25000"/>
            </a:schemeClr>
          </a:solidFill>
          <a:ln w="9525">
            <a:noFill/>
            <a:miter lim="800000"/>
            <a:headEnd/>
            <a:tailEnd/>
          </a:ln>
          <a:effectLst>
            <a:outerShdw dist="53882" dir="2700000" algn="ctr" rotWithShape="0">
              <a:srgbClr val="FFC000"/>
            </a:outerShdw>
          </a:effectLst>
        </p:spPr>
        <p:txBody>
          <a:bodyPr wrap="square">
            <a:spAutoFit/>
          </a:bodyPr>
          <a:lstStyle/>
          <a:p>
            <a:pPr>
              <a:defRPr/>
            </a:pPr>
            <a:r>
              <a:rPr lang="de-DE" sz="1600" b="1" dirty="0" smtClean="0">
                <a:solidFill>
                  <a:srgbClr val="FFFF00"/>
                </a:solidFill>
              </a:rPr>
              <a:t>Final Examination                (Fall 2009)</a:t>
            </a:r>
            <a:endParaRPr lang="de-DE" sz="1600" b="1" dirty="0">
              <a:solidFill>
                <a:srgbClr val="FFFF00"/>
              </a:solidFill>
            </a:endParaRPr>
          </a:p>
        </p:txBody>
      </p:sp>
      <p:sp>
        <p:nvSpPr>
          <p:cNvPr id="12" name="Text Box 19"/>
          <p:cNvSpPr txBox="1">
            <a:spLocks noChangeArrowheads="1"/>
          </p:cNvSpPr>
          <p:nvPr/>
        </p:nvSpPr>
        <p:spPr bwMode="auto">
          <a:xfrm>
            <a:off x="4210984" y="5833646"/>
            <a:ext cx="3868013" cy="338554"/>
          </a:xfrm>
          <a:prstGeom prst="rect">
            <a:avLst/>
          </a:prstGeom>
          <a:solidFill>
            <a:schemeClr val="accent1">
              <a:lumMod val="25000"/>
            </a:schemeClr>
          </a:solidFill>
          <a:ln w="9525">
            <a:noFill/>
            <a:miter lim="800000"/>
            <a:headEnd/>
            <a:tailEnd/>
          </a:ln>
          <a:effectLst>
            <a:outerShdw dist="53882" dir="2700000" algn="ctr" rotWithShape="0">
              <a:srgbClr val="FFC000"/>
            </a:outerShdw>
          </a:effectLst>
        </p:spPr>
        <p:txBody>
          <a:bodyPr wrap="square">
            <a:spAutoFit/>
          </a:bodyPr>
          <a:lstStyle/>
          <a:p>
            <a:pPr>
              <a:defRPr/>
            </a:pPr>
            <a:r>
              <a:rPr lang="de-DE" sz="1600" b="1" dirty="0" smtClean="0">
                <a:solidFill>
                  <a:srgbClr val="FFFF00"/>
                </a:solidFill>
              </a:rPr>
              <a:t>Final Examination           (Spring 2010)</a:t>
            </a:r>
            <a:endParaRPr lang="de-DE" sz="1600" b="1" dirty="0">
              <a:solidFill>
                <a:srgbClr val="FFFF00"/>
              </a:solidFill>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9541</TotalTime>
  <Words>4109</Words>
  <Application>Microsoft Office PowerPoint</Application>
  <PresentationFormat>On-screen Show (4:3)</PresentationFormat>
  <Paragraphs>319</Paragraphs>
  <Slides>36</Slides>
  <Notes>35</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MyTemplate</vt:lpstr>
      <vt:lpstr>Slide 1</vt:lpstr>
      <vt:lpstr>Slide 2</vt:lpstr>
      <vt:lpstr>Subjects I Taught at CIIT Islamabad (Period: Spring Semester 2005 – Spring Semester 2010)</vt:lpstr>
      <vt:lpstr>Slide 4</vt:lpstr>
      <vt:lpstr>Presentation of the National Award “Best University Teacher” for the Year 2007 </vt:lpstr>
      <vt:lpstr>With My Parents After The Award Ceremony</vt:lpstr>
      <vt:lpstr>Self-Introduction by the Course Participants</vt:lpstr>
      <vt:lpstr>How This Course Will Be Conducted </vt:lpstr>
      <vt:lpstr>The „Formula for Success“ In This Course</vt:lpstr>
      <vt:lpstr>Slide 10</vt:lpstr>
      <vt:lpstr>Slide 11</vt:lpstr>
      <vt:lpstr>Prime Objectives of this Course</vt:lpstr>
      <vt:lpstr>Prime Objectives of this Course</vt:lpstr>
      <vt:lpstr>Prime Objectives of this Course</vt:lpstr>
      <vt:lpstr>Prime Objectives of this Course</vt:lpstr>
      <vt:lpstr>Slide 16</vt:lpstr>
      <vt:lpstr>Rules for Course Participants: The Do‘s</vt:lpstr>
      <vt:lpstr>Rules for Course Participants: The Do‘s</vt:lpstr>
      <vt:lpstr>Rules for Course Participants: The Do‘s</vt:lpstr>
      <vt:lpstr>Rules for Course Participants: The Dont‘s</vt:lpstr>
      <vt:lpstr>Rules for Course Participants: The Dont‘s</vt:lpstr>
      <vt:lpstr>Rules for Course Participants: The Dont‘s</vt:lpstr>
      <vt:lpstr>Rules for Course Participants: The Dont‘s</vt:lpstr>
      <vt:lpstr>Rules for Course Participants: The Dont‘s</vt:lpstr>
      <vt:lpstr>Rules for Course Participants: The Dont‘s</vt:lpstr>
      <vt:lpstr>Rules for Course Participants: The Dont‘s</vt:lpstr>
      <vt:lpstr>Slide 27</vt:lpstr>
      <vt:lpstr>Course Structure and Materials</vt:lpstr>
      <vt:lpstr>The Class Assignments</vt:lpstr>
      <vt:lpstr>The Assignment Guidelines</vt:lpstr>
      <vt:lpstr>The Assignment Structure Template (For Research-based Assignments)</vt:lpstr>
      <vt:lpstr>The Class Quizzes</vt:lpstr>
      <vt:lpstr>Graded Discussion Topics</vt:lpstr>
      <vt:lpstr>The Midterm &amp; Final Examinations</vt:lpstr>
      <vt:lpstr>Guidelines for Midterm &amp; Final Examinations</vt:lpstr>
      <vt:lpstr>Samples of Examination Papers (Project Stakeholder and Communication Management)</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4028</cp:revision>
  <dcterms:created xsi:type="dcterms:W3CDTF">2005-03-14T10:32:02Z</dcterms:created>
  <dcterms:modified xsi:type="dcterms:W3CDTF">2013-01-04T03:21:15Z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